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handoutMasterIdLst>
    <p:handoutMasterId r:id="rId11"/>
  </p:handoutMasterIdLst>
  <p:sldIdLst>
    <p:sldId id="256" r:id="rId2"/>
    <p:sldId id="257" r:id="rId3"/>
    <p:sldId id="258" r:id="rId4"/>
    <p:sldId id="259" r:id="rId5"/>
    <p:sldId id="260" r:id="rId6"/>
    <p:sldId id="261" r:id="rId7"/>
    <p:sldId id="262" r:id="rId8"/>
    <p:sldId id="263" r:id="rId9"/>
  </p:sldIdLst>
  <p:sldSz cx="12192000" cy="6858000"/>
  <p:notesSz cx="6735763" cy="986948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648" autoAdjust="0"/>
    <p:restoredTop sz="94660"/>
  </p:normalViewPr>
  <p:slideViewPr>
    <p:cSldViewPr snapToGrid="0">
      <p:cViewPr varScale="1">
        <p:scale>
          <a:sx n="111" d="100"/>
          <a:sy n="111" d="100"/>
        </p:scale>
        <p:origin x="-112" y="-14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handoutMaster" Target="handoutMasters/handoutMaster1.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51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5373" y="0"/>
            <a:ext cx="2918831" cy="495188"/>
          </a:xfrm>
          <a:prstGeom prst="rect">
            <a:avLst/>
          </a:prstGeom>
        </p:spPr>
        <p:txBody>
          <a:bodyPr vert="horz" lIns="91440" tIns="45720" rIns="91440" bIns="45720" rtlCol="0"/>
          <a:lstStyle>
            <a:lvl1pPr algn="r">
              <a:defRPr sz="1200"/>
            </a:lvl1pPr>
          </a:lstStyle>
          <a:p>
            <a:fld id="{72DB8498-1978-497C-9159-4C2F8D81E438}" type="datetimeFigureOut">
              <a:rPr kumimoji="1" lang="ja-JP" altLang="en-US" smtClean="0"/>
              <a:t>19/02/13</a:t>
            </a:fld>
            <a:endParaRPr kumimoji="1" lang="ja-JP" altLang="en-US"/>
          </a:p>
        </p:txBody>
      </p:sp>
      <p:sp>
        <p:nvSpPr>
          <p:cNvPr id="4" name="フッター プレースホルダー 3"/>
          <p:cNvSpPr>
            <a:spLocks noGrp="1"/>
          </p:cNvSpPr>
          <p:nvPr>
            <p:ph type="ftr" sz="quarter" idx="2"/>
          </p:nvPr>
        </p:nvSpPr>
        <p:spPr>
          <a:xfrm>
            <a:off x="0" y="9374301"/>
            <a:ext cx="2918831" cy="49518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5373" y="9374301"/>
            <a:ext cx="2918831" cy="495187"/>
          </a:xfrm>
          <a:prstGeom prst="rect">
            <a:avLst/>
          </a:prstGeom>
        </p:spPr>
        <p:txBody>
          <a:bodyPr vert="horz" lIns="91440" tIns="45720" rIns="91440" bIns="45720" rtlCol="0" anchor="b"/>
          <a:lstStyle>
            <a:lvl1pPr algn="r">
              <a:defRPr sz="1200"/>
            </a:lvl1pPr>
          </a:lstStyle>
          <a:p>
            <a:fld id="{03C9001F-AAA8-4B3C-B185-96CDB43072AD}" type="slidenum">
              <a:rPr kumimoji="1" lang="ja-JP" altLang="en-US" smtClean="0"/>
              <a:t>‹#›</a:t>
            </a:fld>
            <a:endParaRPr kumimoji="1" lang="ja-JP" altLang="en-US"/>
          </a:p>
        </p:txBody>
      </p:sp>
    </p:spTree>
    <p:extLst>
      <p:ext uri="{BB962C8B-B14F-4D97-AF65-F5344CB8AC3E}">
        <p14:creationId xmlns:p14="http://schemas.microsoft.com/office/powerpoint/2010/main" val="711120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51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73" y="0"/>
            <a:ext cx="2918831" cy="495188"/>
          </a:xfrm>
          <a:prstGeom prst="rect">
            <a:avLst/>
          </a:prstGeom>
        </p:spPr>
        <p:txBody>
          <a:bodyPr vert="horz" lIns="91440" tIns="45720" rIns="91440" bIns="45720" rtlCol="0"/>
          <a:lstStyle>
            <a:lvl1pPr algn="r">
              <a:defRPr sz="1200"/>
            </a:lvl1pPr>
          </a:lstStyle>
          <a:p>
            <a:fld id="{C0F0CD81-9113-FE43-A8DC-D7F2CC0E111F}" type="datetimeFigureOut">
              <a:rPr kumimoji="1" lang="ja-JP" altLang="en-US" smtClean="0"/>
              <a:t>19/02/13</a:t>
            </a:fld>
            <a:endParaRPr kumimoji="1" lang="ja-JP" altLang="en-US"/>
          </a:p>
        </p:txBody>
      </p:sp>
      <p:sp>
        <p:nvSpPr>
          <p:cNvPr id="4" name="スライド イメージ プレースホルダー 3"/>
          <p:cNvSpPr>
            <a:spLocks noGrp="1" noRot="1" noChangeAspect="1"/>
          </p:cNvSpPr>
          <p:nvPr>
            <p:ph type="sldImg" idx="2"/>
          </p:nvPr>
        </p:nvSpPr>
        <p:spPr>
          <a:xfrm>
            <a:off x="407988" y="1233488"/>
            <a:ext cx="5919787" cy="3330575"/>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577" y="4749691"/>
            <a:ext cx="5388610" cy="3886111"/>
          </a:xfrm>
          <a:prstGeom prst="rect">
            <a:avLst/>
          </a:prstGeom>
        </p:spPr>
        <p:txBody>
          <a:bodyPr vert="horz" lIns="91440" tIns="45720" rIns="91440" bIns="45720" rtlCol="0"/>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4301"/>
            <a:ext cx="2918831" cy="4951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3" y="9374301"/>
            <a:ext cx="2918831" cy="495187"/>
          </a:xfrm>
          <a:prstGeom prst="rect">
            <a:avLst/>
          </a:prstGeom>
        </p:spPr>
        <p:txBody>
          <a:bodyPr vert="horz" lIns="91440" tIns="45720" rIns="91440" bIns="45720" rtlCol="0" anchor="b"/>
          <a:lstStyle>
            <a:lvl1pPr algn="r">
              <a:defRPr sz="1200"/>
            </a:lvl1pPr>
          </a:lstStyle>
          <a:p>
            <a:fld id="{681D1160-9179-124E-9A13-FA6EE08F02B8}" type="slidenum">
              <a:rPr kumimoji="1" lang="ja-JP" altLang="en-US" smtClean="0"/>
              <a:t>‹#›</a:t>
            </a:fld>
            <a:endParaRPr kumimoji="1" lang="ja-JP" altLang="en-US"/>
          </a:p>
        </p:txBody>
      </p:sp>
    </p:spTree>
    <p:extLst>
      <p:ext uri="{BB962C8B-B14F-4D97-AF65-F5344CB8AC3E}">
        <p14:creationId xmlns:p14="http://schemas.microsoft.com/office/powerpoint/2010/main" val="288925419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検討課題は、</a:t>
            </a:r>
            <a:r>
              <a:rPr kumimoji="1" lang="en-US" altLang="ja-JP" dirty="0"/>
              <a:t>2</a:t>
            </a:r>
            <a:r>
              <a:rPr kumimoji="1" lang="ja-JP" altLang="en-US"/>
              <a:t>日目の演習で紹介したものや、研修を行った中で変わった場合は新しい物でも構わない</a:t>
            </a:r>
            <a:endParaRPr kumimoji="1" lang="en-US" altLang="ja-JP" dirty="0"/>
          </a:p>
          <a:p>
            <a:endParaRPr kumimoji="1" lang="en-US" altLang="ja-JP" dirty="0"/>
          </a:p>
          <a:p>
            <a:r>
              <a:rPr kumimoji="1" lang="ja-JP" altLang="en-US"/>
              <a:t>検討課題に対してどのようなアイディアが欲しいのか</a:t>
            </a:r>
            <a:endParaRPr kumimoji="1" lang="en-US" altLang="ja-JP" dirty="0"/>
          </a:p>
          <a:p>
            <a:endParaRPr kumimoji="1" lang="ja-JP" altLang="en-US"/>
          </a:p>
        </p:txBody>
      </p:sp>
      <p:sp>
        <p:nvSpPr>
          <p:cNvPr id="4" name="スライド番号プレースホルダー 3"/>
          <p:cNvSpPr>
            <a:spLocks noGrp="1"/>
          </p:cNvSpPr>
          <p:nvPr>
            <p:ph type="sldNum" sz="quarter" idx="5"/>
          </p:nvPr>
        </p:nvSpPr>
        <p:spPr/>
        <p:txBody>
          <a:bodyPr/>
          <a:lstStyle/>
          <a:p>
            <a:fld id="{681D1160-9179-124E-9A13-FA6EE08F02B8}" type="slidenum">
              <a:rPr kumimoji="1" lang="ja-JP" altLang="en-US" smtClean="0"/>
              <a:t>3</a:t>
            </a:fld>
            <a:endParaRPr kumimoji="1" lang="ja-JP" altLang="en-US"/>
          </a:p>
        </p:txBody>
      </p:sp>
    </p:spTree>
    <p:extLst>
      <p:ext uri="{BB962C8B-B14F-4D97-AF65-F5344CB8AC3E}">
        <p14:creationId xmlns:p14="http://schemas.microsoft.com/office/powerpoint/2010/main" val="21602315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報告者は、ストレングスアセスメント表のストレングスを報告する。また、何に着目して追記したか、何に気づいたかを報告する</a:t>
            </a:r>
            <a:endParaRPr kumimoji="1" lang="en-US" altLang="ja-JP" dirty="0"/>
          </a:p>
          <a:p>
            <a:endParaRPr kumimoji="1" lang="en-US" altLang="ja-JP" dirty="0"/>
          </a:p>
          <a:p>
            <a:r>
              <a:rPr kumimoji="1" lang="ja-JP" altLang="en-US"/>
              <a:t>聞く側は、事例の概要（２、</a:t>
            </a:r>
            <a:r>
              <a:rPr kumimoji="1" lang="en-US" altLang="ja-JP" dirty="0"/>
              <a:t>3</a:t>
            </a:r>
            <a:r>
              <a:rPr kumimoji="1" lang="ja-JP" altLang="en-US"/>
              <a:t>日目）等の情報を踏まえ、ストレングスアセスメントの情報を追加しながら本人の全体像を膨らましていく。また、地震が作成したストレングスアセスメント表と比較する</a:t>
            </a:r>
            <a:endParaRPr kumimoji="1" lang="en-US" altLang="ja-JP" dirty="0"/>
          </a:p>
          <a:p>
            <a:endParaRPr kumimoji="1" lang="en-US" altLang="ja-JP" dirty="0"/>
          </a:p>
          <a:p>
            <a:endParaRPr kumimoji="1" lang="en-US" altLang="ja-JP" dirty="0"/>
          </a:p>
        </p:txBody>
      </p:sp>
      <p:sp>
        <p:nvSpPr>
          <p:cNvPr id="4" name="スライド番号プレースホルダー 3"/>
          <p:cNvSpPr>
            <a:spLocks noGrp="1"/>
          </p:cNvSpPr>
          <p:nvPr>
            <p:ph type="sldNum" sz="quarter" idx="5"/>
          </p:nvPr>
        </p:nvSpPr>
        <p:spPr/>
        <p:txBody>
          <a:bodyPr/>
          <a:lstStyle/>
          <a:p>
            <a:fld id="{681D1160-9179-124E-9A13-FA6EE08F02B8}" type="slidenum">
              <a:rPr kumimoji="1" lang="ja-JP" altLang="en-US" smtClean="0"/>
              <a:t>4</a:t>
            </a:fld>
            <a:endParaRPr kumimoji="1" lang="ja-JP" altLang="en-US"/>
          </a:p>
        </p:txBody>
      </p:sp>
    </p:spTree>
    <p:extLst>
      <p:ext uri="{BB962C8B-B14F-4D97-AF65-F5344CB8AC3E}">
        <p14:creationId xmlns:p14="http://schemas.microsoft.com/office/powerpoint/2010/main" val="6108623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２日目、３日目の演習で質問等をしているので、ここでは、ストレングス票を通して質問をお</a:t>
            </a:r>
            <a:r>
              <a:rPr kumimoji="1" lang="en-US" altLang="ja-JP" dirty="0"/>
              <a:t>k</a:t>
            </a:r>
            <a:r>
              <a:rPr kumimoji="1" lang="ja-JP" altLang="en-US"/>
              <a:t>なってください。</a:t>
            </a:r>
            <a:endParaRPr kumimoji="1" lang="en-US" altLang="ja-JP" dirty="0"/>
          </a:p>
          <a:p>
            <a:r>
              <a:rPr kumimoji="1" lang="ja-JP" altLang="en-US"/>
              <a:t>その際、検討課題、欲しいアイデアに対して皆様はなんらかの仮説があると思うので、それに関連した質問か、もしくは仮説を導き出すための質問</a:t>
            </a:r>
            <a:endParaRPr kumimoji="1" lang="en-US" altLang="ja-JP" dirty="0"/>
          </a:p>
          <a:p>
            <a:r>
              <a:rPr kumimoji="1" lang="ja-JP" altLang="en-US"/>
              <a:t>否定的な質問は避けること</a:t>
            </a:r>
            <a:endParaRPr kumimoji="1" lang="en-US" altLang="ja-JP" dirty="0"/>
          </a:p>
          <a:p>
            <a:endParaRPr kumimoji="1" lang="en-US" altLang="ja-JP" dirty="0"/>
          </a:p>
          <a:p>
            <a:endParaRPr kumimoji="1" lang="ja-JP" altLang="en-US"/>
          </a:p>
        </p:txBody>
      </p:sp>
      <p:sp>
        <p:nvSpPr>
          <p:cNvPr id="4" name="スライド番号プレースホルダー 3"/>
          <p:cNvSpPr>
            <a:spLocks noGrp="1"/>
          </p:cNvSpPr>
          <p:nvPr>
            <p:ph type="sldNum" sz="quarter" idx="5"/>
          </p:nvPr>
        </p:nvSpPr>
        <p:spPr/>
        <p:txBody>
          <a:bodyPr/>
          <a:lstStyle/>
          <a:p>
            <a:fld id="{681D1160-9179-124E-9A13-FA6EE08F02B8}" type="slidenum">
              <a:rPr kumimoji="1" lang="ja-JP" altLang="en-US" smtClean="0"/>
              <a:t>5</a:t>
            </a:fld>
            <a:endParaRPr kumimoji="1" lang="ja-JP" altLang="en-US"/>
          </a:p>
        </p:txBody>
      </p:sp>
    </p:spTree>
    <p:extLst>
      <p:ext uri="{BB962C8B-B14F-4D97-AF65-F5344CB8AC3E}">
        <p14:creationId xmlns:p14="http://schemas.microsoft.com/office/powerpoint/2010/main" val="26545215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2</a:t>
            </a:r>
            <a:r>
              <a:rPr kumimoji="1" lang="ja-JP" altLang="en-US"/>
              <a:t>日目、</a:t>
            </a:r>
            <a:r>
              <a:rPr kumimoji="1" lang="en-US" altLang="ja-JP" dirty="0"/>
              <a:t>3</a:t>
            </a:r>
            <a:r>
              <a:rPr kumimoji="1" lang="ja-JP" altLang="en-US"/>
              <a:t>日目の事例報告での質問と、このセッションの質問の質が違うと思う。会話もとても弾んでいたように思える。</a:t>
            </a:r>
            <a:endParaRPr kumimoji="1" lang="en-US" altLang="ja-JP" dirty="0"/>
          </a:p>
          <a:p>
            <a:endParaRPr kumimoji="1" lang="en-US" altLang="ja-JP" dirty="0"/>
          </a:p>
          <a:p>
            <a:r>
              <a:rPr kumimoji="1" lang="ja-JP" altLang="en-US"/>
              <a:t>生活が不安定→福祉サービス、社会生活も不安定（連動している）</a:t>
            </a:r>
            <a:endParaRPr kumimoji="1" lang="en-US" altLang="ja-JP" dirty="0"/>
          </a:p>
          <a:p>
            <a:r>
              <a:rPr kumimoji="1" lang="ja-JP" altLang="en-US"/>
              <a:t>福祉サービスで生活の安定を図る→しかし、社会生活は安定しない</a:t>
            </a:r>
            <a:endParaRPr kumimoji="1" lang="en-US" altLang="ja-JP" dirty="0"/>
          </a:p>
          <a:p>
            <a:r>
              <a:rPr kumimoji="1" lang="ja-JP" altLang="en-US"/>
              <a:t>社会生活の安定を図るための支援を行う→福祉サービスを利用しなくても生活が安定する場合がある</a:t>
            </a:r>
            <a:endParaRPr kumimoji="1" lang="en-US" altLang="ja-JP" dirty="0"/>
          </a:p>
          <a:p>
            <a:endParaRPr kumimoji="1" lang="ja-JP" altLang="en-US"/>
          </a:p>
        </p:txBody>
      </p:sp>
      <p:sp>
        <p:nvSpPr>
          <p:cNvPr id="4" name="スライド番号プレースホルダー 3"/>
          <p:cNvSpPr>
            <a:spLocks noGrp="1"/>
          </p:cNvSpPr>
          <p:nvPr>
            <p:ph type="sldNum" sz="quarter" idx="5"/>
          </p:nvPr>
        </p:nvSpPr>
        <p:spPr/>
        <p:txBody>
          <a:bodyPr/>
          <a:lstStyle/>
          <a:p>
            <a:fld id="{681D1160-9179-124E-9A13-FA6EE08F02B8}" type="slidenum">
              <a:rPr kumimoji="1" lang="ja-JP" altLang="en-US" smtClean="0"/>
              <a:t>6</a:t>
            </a:fld>
            <a:endParaRPr kumimoji="1" lang="ja-JP" altLang="en-US"/>
          </a:p>
        </p:txBody>
      </p:sp>
    </p:spTree>
    <p:extLst>
      <p:ext uri="{BB962C8B-B14F-4D97-AF65-F5344CB8AC3E}">
        <p14:creationId xmlns:p14="http://schemas.microsoft.com/office/powerpoint/2010/main" val="22478717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自由なアイディアは、実は意味を持っていることに気づいてもらえたのではないか。突拍子もないことかもしれないけど、報告書からすれば意味のあるアイディアとなる。</a:t>
            </a:r>
            <a:endParaRPr kumimoji="1" lang="en-US" altLang="ja-JP" dirty="0"/>
          </a:p>
          <a:p>
            <a:endParaRPr kumimoji="1" lang="en-US" altLang="ja-JP" dirty="0"/>
          </a:p>
          <a:p>
            <a:r>
              <a:rPr kumimoji="1" lang="ja-JP" altLang="en-US"/>
              <a:t>アイディアを考える人は、検討課題、支援のアイディアと関連して、質問し、できる、できないに限らずにアイディアを述べているから。</a:t>
            </a:r>
            <a:endParaRPr kumimoji="1" lang="en-US" altLang="ja-JP" dirty="0"/>
          </a:p>
          <a:p>
            <a:endParaRPr kumimoji="1" lang="en-US" altLang="ja-JP" dirty="0"/>
          </a:p>
          <a:p>
            <a:endParaRPr kumimoji="1" lang="ja-JP" altLang="en-US"/>
          </a:p>
        </p:txBody>
      </p:sp>
      <p:sp>
        <p:nvSpPr>
          <p:cNvPr id="4" name="スライド番号プレースホルダー 3"/>
          <p:cNvSpPr>
            <a:spLocks noGrp="1"/>
          </p:cNvSpPr>
          <p:nvPr>
            <p:ph type="sldNum" sz="quarter" idx="5"/>
          </p:nvPr>
        </p:nvSpPr>
        <p:spPr/>
        <p:txBody>
          <a:bodyPr/>
          <a:lstStyle/>
          <a:p>
            <a:fld id="{681D1160-9179-124E-9A13-FA6EE08F02B8}" type="slidenum">
              <a:rPr kumimoji="1" lang="ja-JP" altLang="en-US" smtClean="0"/>
              <a:t>7</a:t>
            </a:fld>
            <a:endParaRPr kumimoji="1" lang="ja-JP" altLang="en-US"/>
          </a:p>
        </p:txBody>
      </p:sp>
    </p:spTree>
    <p:extLst>
      <p:ext uri="{BB962C8B-B14F-4D97-AF65-F5344CB8AC3E}">
        <p14:creationId xmlns:p14="http://schemas.microsoft.com/office/powerpoint/2010/main" val="32895383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実用性の高い３つのアイディアに対し、漠然としているところもあるので、さらに実用性を高めるために、アイデアをもらう</a:t>
            </a:r>
            <a:endParaRPr kumimoji="1" lang="en-US" altLang="ja-JP" dirty="0"/>
          </a:p>
          <a:p>
            <a:endParaRPr kumimoji="1" lang="en-US" altLang="ja-JP" dirty="0"/>
          </a:p>
          <a:p>
            <a:r>
              <a:rPr kumimoji="1" lang="ja-JP" altLang="en-US"/>
              <a:t>話し合いが活発になると、身を乗り出しながら話す・聞く、身振り手振りを含めて説明する・・</a:t>
            </a:r>
          </a:p>
        </p:txBody>
      </p:sp>
      <p:sp>
        <p:nvSpPr>
          <p:cNvPr id="4" name="スライド番号プレースホルダー 3"/>
          <p:cNvSpPr>
            <a:spLocks noGrp="1"/>
          </p:cNvSpPr>
          <p:nvPr>
            <p:ph type="sldNum" sz="quarter" idx="5"/>
          </p:nvPr>
        </p:nvSpPr>
        <p:spPr/>
        <p:txBody>
          <a:bodyPr/>
          <a:lstStyle/>
          <a:p>
            <a:fld id="{681D1160-9179-124E-9A13-FA6EE08F02B8}" type="slidenum">
              <a:rPr kumimoji="1" lang="ja-JP" altLang="en-US" smtClean="0"/>
              <a:t>8</a:t>
            </a:fld>
            <a:endParaRPr kumimoji="1" lang="ja-JP" altLang="en-US"/>
          </a:p>
        </p:txBody>
      </p:sp>
    </p:spTree>
    <p:extLst>
      <p:ext uri="{BB962C8B-B14F-4D97-AF65-F5344CB8AC3E}">
        <p14:creationId xmlns:p14="http://schemas.microsoft.com/office/powerpoint/2010/main" val="16270933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B4A18CF5-EF9C-4664-B3F7-258E760AD413}"/>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xmlns="" id="{EEB759EB-4662-4024-B810-DA9A1D2F877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xmlns="" id="{A3CCF251-E6F7-40BD-8A7D-5EE7B71143E5}"/>
              </a:ext>
            </a:extLst>
          </p:cNvPr>
          <p:cNvSpPr>
            <a:spLocks noGrp="1"/>
          </p:cNvSpPr>
          <p:nvPr>
            <p:ph type="dt" sz="half" idx="10"/>
          </p:nvPr>
        </p:nvSpPr>
        <p:spPr/>
        <p:txBody>
          <a:bodyPr/>
          <a:lstStyle/>
          <a:p>
            <a:fld id="{50F07E62-7C60-4B49-8029-D866D4F42031}" type="datetimeFigureOut">
              <a:rPr kumimoji="1" lang="ja-JP" altLang="en-US" smtClean="0"/>
              <a:t>19/02/13</a:t>
            </a:fld>
            <a:endParaRPr kumimoji="1" lang="ja-JP" altLang="en-US"/>
          </a:p>
        </p:txBody>
      </p:sp>
      <p:sp>
        <p:nvSpPr>
          <p:cNvPr id="5" name="フッター プレースホルダー 4">
            <a:extLst>
              <a:ext uri="{FF2B5EF4-FFF2-40B4-BE49-F238E27FC236}">
                <a16:creationId xmlns:a16="http://schemas.microsoft.com/office/drawing/2014/main" xmlns="" id="{60053407-5760-4EAF-B39C-716310600F79}"/>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xmlns="" id="{D2DA8C6D-CC28-410E-B3A7-6F0EACB6442B}"/>
              </a:ext>
            </a:extLst>
          </p:cNvPr>
          <p:cNvSpPr>
            <a:spLocks noGrp="1"/>
          </p:cNvSpPr>
          <p:nvPr>
            <p:ph type="sldNum" sz="quarter" idx="12"/>
          </p:nvPr>
        </p:nvSpPr>
        <p:spPr/>
        <p:txBody>
          <a:bodyPr/>
          <a:lstStyle/>
          <a:p>
            <a:fld id="{FF7A9E0D-906A-482C-BC33-09F15D48F46E}" type="slidenum">
              <a:rPr kumimoji="1" lang="ja-JP" altLang="en-US" smtClean="0"/>
              <a:t>‹#›</a:t>
            </a:fld>
            <a:endParaRPr kumimoji="1" lang="ja-JP" altLang="en-US"/>
          </a:p>
        </p:txBody>
      </p:sp>
    </p:spTree>
    <p:extLst>
      <p:ext uri="{BB962C8B-B14F-4D97-AF65-F5344CB8AC3E}">
        <p14:creationId xmlns:p14="http://schemas.microsoft.com/office/powerpoint/2010/main" val="3903988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D4B7968B-FDA1-4F7B-A922-73E310C4958C}"/>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xmlns="" id="{934A8AA5-2044-4B78-A0E2-4018357119E5}"/>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xmlns="" id="{3D53B3BB-F8C9-47C5-94CC-03E252A92888}"/>
              </a:ext>
            </a:extLst>
          </p:cNvPr>
          <p:cNvSpPr>
            <a:spLocks noGrp="1"/>
          </p:cNvSpPr>
          <p:nvPr>
            <p:ph type="dt" sz="half" idx="10"/>
          </p:nvPr>
        </p:nvSpPr>
        <p:spPr/>
        <p:txBody>
          <a:bodyPr/>
          <a:lstStyle/>
          <a:p>
            <a:fld id="{50F07E62-7C60-4B49-8029-D866D4F42031}" type="datetimeFigureOut">
              <a:rPr kumimoji="1" lang="ja-JP" altLang="en-US" smtClean="0"/>
              <a:t>19/02/13</a:t>
            </a:fld>
            <a:endParaRPr kumimoji="1" lang="ja-JP" altLang="en-US"/>
          </a:p>
        </p:txBody>
      </p:sp>
      <p:sp>
        <p:nvSpPr>
          <p:cNvPr id="5" name="フッター プレースホルダー 4">
            <a:extLst>
              <a:ext uri="{FF2B5EF4-FFF2-40B4-BE49-F238E27FC236}">
                <a16:creationId xmlns:a16="http://schemas.microsoft.com/office/drawing/2014/main" xmlns="" id="{F7F53A57-AE6C-4AFD-8BB4-EDB54DD62B55}"/>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xmlns="" id="{724CD9DB-2D51-4FEF-9E67-35AD606F46B1}"/>
              </a:ext>
            </a:extLst>
          </p:cNvPr>
          <p:cNvSpPr>
            <a:spLocks noGrp="1"/>
          </p:cNvSpPr>
          <p:nvPr>
            <p:ph type="sldNum" sz="quarter" idx="12"/>
          </p:nvPr>
        </p:nvSpPr>
        <p:spPr/>
        <p:txBody>
          <a:bodyPr/>
          <a:lstStyle/>
          <a:p>
            <a:fld id="{FF7A9E0D-906A-482C-BC33-09F15D48F46E}" type="slidenum">
              <a:rPr kumimoji="1" lang="ja-JP" altLang="en-US" smtClean="0"/>
              <a:t>‹#›</a:t>
            </a:fld>
            <a:endParaRPr kumimoji="1" lang="ja-JP" altLang="en-US"/>
          </a:p>
        </p:txBody>
      </p:sp>
    </p:spTree>
    <p:extLst>
      <p:ext uri="{BB962C8B-B14F-4D97-AF65-F5344CB8AC3E}">
        <p14:creationId xmlns:p14="http://schemas.microsoft.com/office/powerpoint/2010/main" val="34439792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xmlns="" id="{4AEDC273-B084-44D8-AF0B-29892980D8CD}"/>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xmlns="" id="{AE63FBC5-9F8E-4794-A984-51AE6B63B9C3}"/>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xmlns="" id="{05919B8F-D5E5-45F4-BE6C-9D2C458B8098}"/>
              </a:ext>
            </a:extLst>
          </p:cNvPr>
          <p:cNvSpPr>
            <a:spLocks noGrp="1"/>
          </p:cNvSpPr>
          <p:nvPr>
            <p:ph type="dt" sz="half" idx="10"/>
          </p:nvPr>
        </p:nvSpPr>
        <p:spPr/>
        <p:txBody>
          <a:bodyPr/>
          <a:lstStyle/>
          <a:p>
            <a:fld id="{50F07E62-7C60-4B49-8029-D866D4F42031}" type="datetimeFigureOut">
              <a:rPr kumimoji="1" lang="ja-JP" altLang="en-US" smtClean="0"/>
              <a:t>19/02/13</a:t>
            </a:fld>
            <a:endParaRPr kumimoji="1" lang="ja-JP" altLang="en-US"/>
          </a:p>
        </p:txBody>
      </p:sp>
      <p:sp>
        <p:nvSpPr>
          <p:cNvPr id="5" name="フッター プレースホルダー 4">
            <a:extLst>
              <a:ext uri="{FF2B5EF4-FFF2-40B4-BE49-F238E27FC236}">
                <a16:creationId xmlns:a16="http://schemas.microsoft.com/office/drawing/2014/main" xmlns="" id="{5F4A728E-C6FA-4847-B204-2CFB83E01E2C}"/>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xmlns="" id="{C30D9EA9-303D-4DC3-BBFF-12EDF373F154}"/>
              </a:ext>
            </a:extLst>
          </p:cNvPr>
          <p:cNvSpPr>
            <a:spLocks noGrp="1"/>
          </p:cNvSpPr>
          <p:nvPr>
            <p:ph type="sldNum" sz="quarter" idx="12"/>
          </p:nvPr>
        </p:nvSpPr>
        <p:spPr/>
        <p:txBody>
          <a:bodyPr/>
          <a:lstStyle/>
          <a:p>
            <a:fld id="{FF7A9E0D-906A-482C-BC33-09F15D48F46E}" type="slidenum">
              <a:rPr kumimoji="1" lang="ja-JP" altLang="en-US" smtClean="0"/>
              <a:t>‹#›</a:t>
            </a:fld>
            <a:endParaRPr kumimoji="1" lang="ja-JP" altLang="en-US"/>
          </a:p>
        </p:txBody>
      </p:sp>
    </p:spTree>
    <p:extLst>
      <p:ext uri="{BB962C8B-B14F-4D97-AF65-F5344CB8AC3E}">
        <p14:creationId xmlns:p14="http://schemas.microsoft.com/office/powerpoint/2010/main" val="21728566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E4F41A71-79A0-46EF-A028-B8EC784A78E3}"/>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xmlns="" id="{3D74CA81-0FF5-4318-B052-C1586D0FB166}"/>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xmlns="" id="{0F23BF6F-F9BE-43D9-A305-DC41D3EB9FD0}"/>
              </a:ext>
            </a:extLst>
          </p:cNvPr>
          <p:cNvSpPr>
            <a:spLocks noGrp="1"/>
          </p:cNvSpPr>
          <p:nvPr>
            <p:ph type="dt" sz="half" idx="10"/>
          </p:nvPr>
        </p:nvSpPr>
        <p:spPr/>
        <p:txBody>
          <a:bodyPr/>
          <a:lstStyle/>
          <a:p>
            <a:fld id="{50F07E62-7C60-4B49-8029-D866D4F42031}" type="datetimeFigureOut">
              <a:rPr kumimoji="1" lang="ja-JP" altLang="en-US" smtClean="0"/>
              <a:t>19/02/13</a:t>
            </a:fld>
            <a:endParaRPr kumimoji="1" lang="ja-JP" altLang="en-US"/>
          </a:p>
        </p:txBody>
      </p:sp>
      <p:sp>
        <p:nvSpPr>
          <p:cNvPr id="5" name="フッター プレースホルダー 4">
            <a:extLst>
              <a:ext uri="{FF2B5EF4-FFF2-40B4-BE49-F238E27FC236}">
                <a16:creationId xmlns:a16="http://schemas.microsoft.com/office/drawing/2014/main" xmlns="" id="{9814B49E-AEBB-45A1-A298-507C35FA9C0F}"/>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xmlns="" id="{6A28EF72-4945-4B37-837D-A3E05A475739}"/>
              </a:ext>
            </a:extLst>
          </p:cNvPr>
          <p:cNvSpPr>
            <a:spLocks noGrp="1"/>
          </p:cNvSpPr>
          <p:nvPr>
            <p:ph type="sldNum" sz="quarter" idx="12"/>
          </p:nvPr>
        </p:nvSpPr>
        <p:spPr/>
        <p:txBody>
          <a:bodyPr/>
          <a:lstStyle/>
          <a:p>
            <a:fld id="{FF7A9E0D-906A-482C-BC33-09F15D48F46E}" type="slidenum">
              <a:rPr kumimoji="1" lang="ja-JP" altLang="en-US" smtClean="0"/>
              <a:t>‹#›</a:t>
            </a:fld>
            <a:endParaRPr kumimoji="1" lang="ja-JP" altLang="en-US"/>
          </a:p>
        </p:txBody>
      </p:sp>
    </p:spTree>
    <p:extLst>
      <p:ext uri="{BB962C8B-B14F-4D97-AF65-F5344CB8AC3E}">
        <p14:creationId xmlns:p14="http://schemas.microsoft.com/office/powerpoint/2010/main" val="917383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AC5BF007-0CFD-4FD0-A34F-DC660A9B8BD4}"/>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xmlns="" id="{4CE4F1E0-1268-469C-8CE6-D2808F78C40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xmlns="" id="{7160DAE8-3A62-4AB6-846B-E77B98241946}"/>
              </a:ext>
            </a:extLst>
          </p:cNvPr>
          <p:cNvSpPr>
            <a:spLocks noGrp="1"/>
          </p:cNvSpPr>
          <p:nvPr>
            <p:ph type="dt" sz="half" idx="10"/>
          </p:nvPr>
        </p:nvSpPr>
        <p:spPr/>
        <p:txBody>
          <a:bodyPr/>
          <a:lstStyle/>
          <a:p>
            <a:fld id="{50F07E62-7C60-4B49-8029-D866D4F42031}" type="datetimeFigureOut">
              <a:rPr kumimoji="1" lang="ja-JP" altLang="en-US" smtClean="0"/>
              <a:t>19/02/13</a:t>
            </a:fld>
            <a:endParaRPr kumimoji="1" lang="ja-JP" altLang="en-US"/>
          </a:p>
        </p:txBody>
      </p:sp>
      <p:sp>
        <p:nvSpPr>
          <p:cNvPr id="5" name="フッター プレースホルダー 4">
            <a:extLst>
              <a:ext uri="{FF2B5EF4-FFF2-40B4-BE49-F238E27FC236}">
                <a16:creationId xmlns:a16="http://schemas.microsoft.com/office/drawing/2014/main" xmlns="" id="{92722B4D-2EC2-4603-84F6-86B8D9CF321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xmlns="" id="{AE78DA6D-4192-412D-A278-512BC4A1C818}"/>
              </a:ext>
            </a:extLst>
          </p:cNvPr>
          <p:cNvSpPr>
            <a:spLocks noGrp="1"/>
          </p:cNvSpPr>
          <p:nvPr>
            <p:ph type="sldNum" sz="quarter" idx="12"/>
          </p:nvPr>
        </p:nvSpPr>
        <p:spPr/>
        <p:txBody>
          <a:bodyPr/>
          <a:lstStyle/>
          <a:p>
            <a:fld id="{FF7A9E0D-906A-482C-BC33-09F15D48F46E}" type="slidenum">
              <a:rPr kumimoji="1" lang="ja-JP" altLang="en-US" smtClean="0"/>
              <a:t>‹#›</a:t>
            </a:fld>
            <a:endParaRPr kumimoji="1" lang="ja-JP" altLang="en-US"/>
          </a:p>
        </p:txBody>
      </p:sp>
    </p:spTree>
    <p:extLst>
      <p:ext uri="{BB962C8B-B14F-4D97-AF65-F5344CB8AC3E}">
        <p14:creationId xmlns:p14="http://schemas.microsoft.com/office/powerpoint/2010/main" val="24270925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691E1365-E6ED-4BAB-B375-C97A70EB32E3}"/>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xmlns="" id="{A42A4BF1-BB55-4CD0-AC4A-FE69810E6009}"/>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xmlns="" id="{ED54950E-3AD5-48E9-BE00-A07C4E6F916B}"/>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xmlns="" id="{6E8E7986-2143-4C66-9A72-1D99BAB952A2}"/>
              </a:ext>
            </a:extLst>
          </p:cNvPr>
          <p:cNvSpPr>
            <a:spLocks noGrp="1"/>
          </p:cNvSpPr>
          <p:nvPr>
            <p:ph type="dt" sz="half" idx="10"/>
          </p:nvPr>
        </p:nvSpPr>
        <p:spPr/>
        <p:txBody>
          <a:bodyPr/>
          <a:lstStyle/>
          <a:p>
            <a:fld id="{50F07E62-7C60-4B49-8029-D866D4F42031}" type="datetimeFigureOut">
              <a:rPr kumimoji="1" lang="ja-JP" altLang="en-US" smtClean="0"/>
              <a:t>19/02/13</a:t>
            </a:fld>
            <a:endParaRPr kumimoji="1" lang="ja-JP" altLang="en-US"/>
          </a:p>
        </p:txBody>
      </p:sp>
      <p:sp>
        <p:nvSpPr>
          <p:cNvPr id="6" name="フッター プレースホルダー 5">
            <a:extLst>
              <a:ext uri="{FF2B5EF4-FFF2-40B4-BE49-F238E27FC236}">
                <a16:creationId xmlns:a16="http://schemas.microsoft.com/office/drawing/2014/main" xmlns="" id="{604DAC6C-C84C-4ECB-AE7A-2A1D26FBEFA3}"/>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xmlns="" id="{C2BAE7B7-9A72-4AE4-A285-EC16874AB542}"/>
              </a:ext>
            </a:extLst>
          </p:cNvPr>
          <p:cNvSpPr>
            <a:spLocks noGrp="1"/>
          </p:cNvSpPr>
          <p:nvPr>
            <p:ph type="sldNum" sz="quarter" idx="12"/>
          </p:nvPr>
        </p:nvSpPr>
        <p:spPr/>
        <p:txBody>
          <a:bodyPr/>
          <a:lstStyle/>
          <a:p>
            <a:fld id="{FF7A9E0D-906A-482C-BC33-09F15D48F46E}" type="slidenum">
              <a:rPr kumimoji="1" lang="ja-JP" altLang="en-US" smtClean="0"/>
              <a:t>‹#›</a:t>
            </a:fld>
            <a:endParaRPr kumimoji="1" lang="ja-JP" altLang="en-US"/>
          </a:p>
        </p:txBody>
      </p:sp>
    </p:spTree>
    <p:extLst>
      <p:ext uri="{BB962C8B-B14F-4D97-AF65-F5344CB8AC3E}">
        <p14:creationId xmlns:p14="http://schemas.microsoft.com/office/powerpoint/2010/main" val="3979358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FE6D6658-B305-4568-9ACB-B0680B54079D}"/>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xmlns="" id="{990B55C9-8FE8-4A6C-A648-6F63338075A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xmlns="" id="{FAC6BF86-5521-407D-A10A-420BC364C5EF}"/>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xmlns="" id="{9970A856-3871-43CE-9F8C-5EB2CAABC03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xmlns="" id="{81A394A0-A03F-45C2-9C01-9A6B49627588}"/>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xmlns="" id="{711C8039-4B6F-4C80-83DA-453685DA4ACE}"/>
              </a:ext>
            </a:extLst>
          </p:cNvPr>
          <p:cNvSpPr>
            <a:spLocks noGrp="1"/>
          </p:cNvSpPr>
          <p:nvPr>
            <p:ph type="dt" sz="half" idx="10"/>
          </p:nvPr>
        </p:nvSpPr>
        <p:spPr/>
        <p:txBody>
          <a:bodyPr/>
          <a:lstStyle/>
          <a:p>
            <a:fld id="{50F07E62-7C60-4B49-8029-D866D4F42031}" type="datetimeFigureOut">
              <a:rPr kumimoji="1" lang="ja-JP" altLang="en-US" smtClean="0"/>
              <a:t>19/02/13</a:t>
            </a:fld>
            <a:endParaRPr kumimoji="1" lang="ja-JP" altLang="en-US"/>
          </a:p>
        </p:txBody>
      </p:sp>
      <p:sp>
        <p:nvSpPr>
          <p:cNvPr id="8" name="フッター プレースホルダー 7">
            <a:extLst>
              <a:ext uri="{FF2B5EF4-FFF2-40B4-BE49-F238E27FC236}">
                <a16:creationId xmlns:a16="http://schemas.microsoft.com/office/drawing/2014/main" xmlns="" id="{A68F6EC4-EBF0-40A9-B717-FB9607D1012D}"/>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xmlns="" id="{311143F3-4B85-4D1D-BEB3-7BFDE3C9FF00}"/>
              </a:ext>
            </a:extLst>
          </p:cNvPr>
          <p:cNvSpPr>
            <a:spLocks noGrp="1"/>
          </p:cNvSpPr>
          <p:nvPr>
            <p:ph type="sldNum" sz="quarter" idx="12"/>
          </p:nvPr>
        </p:nvSpPr>
        <p:spPr/>
        <p:txBody>
          <a:bodyPr/>
          <a:lstStyle/>
          <a:p>
            <a:fld id="{FF7A9E0D-906A-482C-BC33-09F15D48F46E}" type="slidenum">
              <a:rPr kumimoji="1" lang="ja-JP" altLang="en-US" smtClean="0"/>
              <a:t>‹#›</a:t>
            </a:fld>
            <a:endParaRPr kumimoji="1" lang="ja-JP" altLang="en-US"/>
          </a:p>
        </p:txBody>
      </p:sp>
    </p:spTree>
    <p:extLst>
      <p:ext uri="{BB962C8B-B14F-4D97-AF65-F5344CB8AC3E}">
        <p14:creationId xmlns:p14="http://schemas.microsoft.com/office/powerpoint/2010/main" val="15531679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A82623C3-DC00-41A5-9C1E-8140023931C6}"/>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xmlns="" id="{490D4212-E031-4855-B84C-F3EEDDC87F84}"/>
              </a:ext>
            </a:extLst>
          </p:cNvPr>
          <p:cNvSpPr>
            <a:spLocks noGrp="1"/>
          </p:cNvSpPr>
          <p:nvPr>
            <p:ph type="dt" sz="half" idx="10"/>
          </p:nvPr>
        </p:nvSpPr>
        <p:spPr/>
        <p:txBody>
          <a:bodyPr/>
          <a:lstStyle/>
          <a:p>
            <a:fld id="{50F07E62-7C60-4B49-8029-D866D4F42031}" type="datetimeFigureOut">
              <a:rPr kumimoji="1" lang="ja-JP" altLang="en-US" smtClean="0"/>
              <a:t>19/02/13</a:t>
            </a:fld>
            <a:endParaRPr kumimoji="1" lang="ja-JP" altLang="en-US"/>
          </a:p>
        </p:txBody>
      </p:sp>
      <p:sp>
        <p:nvSpPr>
          <p:cNvPr id="4" name="フッター プレースホルダー 3">
            <a:extLst>
              <a:ext uri="{FF2B5EF4-FFF2-40B4-BE49-F238E27FC236}">
                <a16:creationId xmlns:a16="http://schemas.microsoft.com/office/drawing/2014/main" xmlns="" id="{70539A09-D34F-4C63-A586-21C7040FC423}"/>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xmlns="" id="{1FC464BC-575F-4DCB-B361-26E88FE654D8}"/>
              </a:ext>
            </a:extLst>
          </p:cNvPr>
          <p:cNvSpPr>
            <a:spLocks noGrp="1"/>
          </p:cNvSpPr>
          <p:nvPr>
            <p:ph type="sldNum" sz="quarter" idx="12"/>
          </p:nvPr>
        </p:nvSpPr>
        <p:spPr/>
        <p:txBody>
          <a:bodyPr/>
          <a:lstStyle/>
          <a:p>
            <a:fld id="{FF7A9E0D-906A-482C-BC33-09F15D48F46E}" type="slidenum">
              <a:rPr kumimoji="1" lang="ja-JP" altLang="en-US" smtClean="0"/>
              <a:t>‹#›</a:t>
            </a:fld>
            <a:endParaRPr kumimoji="1" lang="ja-JP" altLang="en-US"/>
          </a:p>
        </p:txBody>
      </p:sp>
    </p:spTree>
    <p:extLst>
      <p:ext uri="{BB962C8B-B14F-4D97-AF65-F5344CB8AC3E}">
        <p14:creationId xmlns:p14="http://schemas.microsoft.com/office/powerpoint/2010/main" val="9926476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xmlns="" id="{C2DD9546-3DE5-405A-8E3E-C0EB9331FF00}"/>
              </a:ext>
            </a:extLst>
          </p:cNvPr>
          <p:cNvSpPr>
            <a:spLocks noGrp="1"/>
          </p:cNvSpPr>
          <p:nvPr>
            <p:ph type="dt" sz="half" idx="10"/>
          </p:nvPr>
        </p:nvSpPr>
        <p:spPr/>
        <p:txBody>
          <a:bodyPr/>
          <a:lstStyle/>
          <a:p>
            <a:fld id="{50F07E62-7C60-4B49-8029-D866D4F42031}" type="datetimeFigureOut">
              <a:rPr kumimoji="1" lang="ja-JP" altLang="en-US" smtClean="0"/>
              <a:t>19/02/13</a:t>
            </a:fld>
            <a:endParaRPr kumimoji="1" lang="ja-JP" altLang="en-US"/>
          </a:p>
        </p:txBody>
      </p:sp>
      <p:sp>
        <p:nvSpPr>
          <p:cNvPr id="3" name="フッター プレースホルダー 2">
            <a:extLst>
              <a:ext uri="{FF2B5EF4-FFF2-40B4-BE49-F238E27FC236}">
                <a16:creationId xmlns:a16="http://schemas.microsoft.com/office/drawing/2014/main" xmlns="" id="{877F8913-CFED-4A76-9124-0EFF66934FBC}"/>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xmlns="" id="{5AAD26A7-61E7-4F5C-A780-C387F70FA802}"/>
              </a:ext>
            </a:extLst>
          </p:cNvPr>
          <p:cNvSpPr>
            <a:spLocks noGrp="1"/>
          </p:cNvSpPr>
          <p:nvPr>
            <p:ph type="sldNum" sz="quarter" idx="12"/>
          </p:nvPr>
        </p:nvSpPr>
        <p:spPr/>
        <p:txBody>
          <a:bodyPr/>
          <a:lstStyle/>
          <a:p>
            <a:fld id="{FF7A9E0D-906A-482C-BC33-09F15D48F46E}" type="slidenum">
              <a:rPr kumimoji="1" lang="ja-JP" altLang="en-US" smtClean="0"/>
              <a:t>‹#›</a:t>
            </a:fld>
            <a:endParaRPr kumimoji="1" lang="ja-JP" altLang="en-US"/>
          </a:p>
        </p:txBody>
      </p:sp>
    </p:spTree>
    <p:extLst>
      <p:ext uri="{BB962C8B-B14F-4D97-AF65-F5344CB8AC3E}">
        <p14:creationId xmlns:p14="http://schemas.microsoft.com/office/powerpoint/2010/main" val="35770746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031360CE-71BD-49FE-B2BA-49FC21F55586}"/>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xmlns="" id="{635EA35D-20D7-47B2-BA73-AA7209F737A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xmlns="" id="{038024D9-A964-450F-9B28-F0BBD27220D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xmlns="" id="{4E5FFC17-6DA0-4EDE-A5FE-6647B85FD796}"/>
              </a:ext>
            </a:extLst>
          </p:cNvPr>
          <p:cNvSpPr>
            <a:spLocks noGrp="1"/>
          </p:cNvSpPr>
          <p:nvPr>
            <p:ph type="dt" sz="half" idx="10"/>
          </p:nvPr>
        </p:nvSpPr>
        <p:spPr/>
        <p:txBody>
          <a:bodyPr/>
          <a:lstStyle/>
          <a:p>
            <a:fld id="{50F07E62-7C60-4B49-8029-D866D4F42031}" type="datetimeFigureOut">
              <a:rPr kumimoji="1" lang="ja-JP" altLang="en-US" smtClean="0"/>
              <a:t>19/02/13</a:t>
            </a:fld>
            <a:endParaRPr kumimoji="1" lang="ja-JP" altLang="en-US"/>
          </a:p>
        </p:txBody>
      </p:sp>
      <p:sp>
        <p:nvSpPr>
          <p:cNvPr id="6" name="フッター プレースホルダー 5">
            <a:extLst>
              <a:ext uri="{FF2B5EF4-FFF2-40B4-BE49-F238E27FC236}">
                <a16:creationId xmlns:a16="http://schemas.microsoft.com/office/drawing/2014/main" xmlns="" id="{76262138-A45A-45A7-A4E4-3FEA59A33BEC}"/>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xmlns="" id="{0AFB8D68-7BC4-433B-A784-5F27D5F9A41D}"/>
              </a:ext>
            </a:extLst>
          </p:cNvPr>
          <p:cNvSpPr>
            <a:spLocks noGrp="1"/>
          </p:cNvSpPr>
          <p:nvPr>
            <p:ph type="sldNum" sz="quarter" idx="12"/>
          </p:nvPr>
        </p:nvSpPr>
        <p:spPr/>
        <p:txBody>
          <a:bodyPr/>
          <a:lstStyle/>
          <a:p>
            <a:fld id="{FF7A9E0D-906A-482C-BC33-09F15D48F46E}" type="slidenum">
              <a:rPr kumimoji="1" lang="ja-JP" altLang="en-US" smtClean="0"/>
              <a:t>‹#›</a:t>
            </a:fld>
            <a:endParaRPr kumimoji="1" lang="ja-JP" altLang="en-US"/>
          </a:p>
        </p:txBody>
      </p:sp>
    </p:spTree>
    <p:extLst>
      <p:ext uri="{BB962C8B-B14F-4D97-AF65-F5344CB8AC3E}">
        <p14:creationId xmlns:p14="http://schemas.microsoft.com/office/powerpoint/2010/main" val="37662728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B9C584A8-86ED-4269-A420-B23D334867E9}"/>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xmlns="" id="{D27DA021-426B-4C01-9687-4FD5609E116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xmlns="" id="{11ED8A5A-7E08-453A-B2AA-3E1103A358E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xmlns="" id="{2C5BEFD7-F57E-4E55-ADBB-20D461653437}"/>
              </a:ext>
            </a:extLst>
          </p:cNvPr>
          <p:cNvSpPr>
            <a:spLocks noGrp="1"/>
          </p:cNvSpPr>
          <p:nvPr>
            <p:ph type="dt" sz="half" idx="10"/>
          </p:nvPr>
        </p:nvSpPr>
        <p:spPr/>
        <p:txBody>
          <a:bodyPr/>
          <a:lstStyle/>
          <a:p>
            <a:fld id="{50F07E62-7C60-4B49-8029-D866D4F42031}" type="datetimeFigureOut">
              <a:rPr kumimoji="1" lang="ja-JP" altLang="en-US" smtClean="0"/>
              <a:t>19/02/13</a:t>
            </a:fld>
            <a:endParaRPr kumimoji="1" lang="ja-JP" altLang="en-US"/>
          </a:p>
        </p:txBody>
      </p:sp>
      <p:sp>
        <p:nvSpPr>
          <p:cNvPr id="6" name="フッター プレースホルダー 5">
            <a:extLst>
              <a:ext uri="{FF2B5EF4-FFF2-40B4-BE49-F238E27FC236}">
                <a16:creationId xmlns:a16="http://schemas.microsoft.com/office/drawing/2014/main" xmlns="" id="{A44EC211-5166-41F8-B959-77A4E1DA206A}"/>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xmlns="" id="{3A77CFB8-1EAF-4679-AD08-D2BB3164AD55}"/>
              </a:ext>
            </a:extLst>
          </p:cNvPr>
          <p:cNvSpPr>
            <a:spLocks noGrp="1"/>
          </p:cNvSpPr>
          <p:nvPr>
            <p:ph type="sldNum" sz="quarter" idx="12"/>
          </p:nvPr>
        </p:nvSpPr>
        <p:spPr/>
        <p:txBody>
          <a:bodyPr/>
          <a:lstStyle/>
          <a:p>
            <a:fld id="{FF7A9E0D-906A-482C-BC33-09F15D48F46E}" type="slidenum">
              <a:rPr kumimoji="1" lang="ja-JP" altLang="en-US" smtClean="0"/>
              <a:t>‹#›</a:t>
            </a:fld>
            <a:endParaRPr kumimoji="1" lang="ja-JP" altLang="en-US"/>
          </a:p>
        </p:txBody>
      </p:sp>
    </p:spTree>
    <p:extLst>
      <p:ext uri="{BB962C8B-B14F-4D97-AF65-F5344CB8AC3E}">
        <p14:creationId xmlns:p14="http://schemas.microsoft.com/office/powerpoint/2010/main" val="200963336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xmlns="" id="{B09F4CF3-2AA2-4868-A3FE-048000B499B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xmlns="" id="{824E81AA-E093-4889-93A1-090F5BB7280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xmlns="" id="{1161EF45-F726-46FD-B072-DECBCA166EE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0F07E62-7C60-4B49-8029-D866D4F42031}" type="datetimeFigureOut">
              <a:rPr kumimoji="1" lang="ja-JP" altLang="en-US" smtClean="0"/>
              <a:t>19/02/13</a:t>
            </a:fld>
            <a:endParaRPr kumimoji="1" lang="ja-JP" altLang="en-US"/>
          </a:p>
        </p:txBody>
      </p:sp>
      <p:sp>
        <p:nvSpPr>
          <p:cNvPr id="5" name="フッター プレースホルダー 4">
            <a:extLst>
              <a:ext uri="{FF2B5EF4-FFF2-40B4-BE49-F238E27FC236}">
                <a16:creationId xmlns:a16="http://schemas.microsoft.com/office/drawing/2014/main" xmlns="" id="{A39ACE25-8005-44A7-B0D6-3CF453EA634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xmlns="" id="{5D121617-A96E-44B9-B26D-65FB5AF1AE0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F7A9E0D-906A-482C-BC33-09F15D48F46E}" type="slidenum">
              <a:rPr kumimoji="1" lang="ja-JP" altLang="en-US" smtClean="0"/>
              <a:t>‹#›</a:t>
            </a:fld>
            <a:endParaRPr kumimoji="1" lang="ja-JP" altLang="en-US"/>
          </a:p>
        </p:txBody>
      </p:sp>
    </p:spTree>
    <p:extLst>
      <p:ext uri="{BB962C8B-B14F-4D97-AF65-F5344CB8AC3E}">
        <p14:creationId xmlns:p14="http://schemas.microsoft.com/office/powerpoint/2010/main" val="337803450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E66CDE9B-5681-46F2-A436-79086DE5A3A1}"/>
              </a:ext>
            </a:extLst>
          </p:cNvPr>
          <p:cNvSpPr>
            <a:spLocks noGrp="1"/>
          </p:cNvSpPr>
          <p:nvPr>
            <p:ph type="ctrTitle"/>
          </p:nvPr>
        </p:nvSpPr>
        <p:spPr/>
        <p:txBody>
          <a:bodyPr/>
          <a:lstStyle/>
          <a:p>
            <a:r>
              <a:rPr kumimoji="1" lang="en-US" altLang="ja-JP" dirty="0"/>
              <a:t/>
            </a:r>
            <a:br>
              <a:rPr kumimoji="1" lang="en-US" altLang="ja-JP" dirty="0"/>
            </a:br>
            <a:r>
              <a:rPr kumimoji="1" lang="ja-JP" altLang="en-US" dirty="0"/>
              <a:t>支援のアイデア出し</a:t>
            </a:r>
          </a:p>
        </p:txBody>
      </p:sp>
      <p:sp>
        <p:nvSpPr>
          <p:cNvPr id="3" name="字幕 2">
            <a:extLst>
              <a:ext uri="{FF2B5EF4-FFF2-40B4-BE49-F238E27FC236}">
                <a16:creationId xmlns:a16="http://schemas.microsoft.com/office/drawing/2014/main" xmlns="" id="{3D212CBC-E287-4B8F-82D5-AEC19777BBD3}"/>
              </a:ext>
            </a:extLst>
          </p:cNvPr>
          <p:cNvSpPr>
            <a:spLocks noGrp="1"/>
          </p:cNvSpPr>
          <p:nvPr>
            <p:ph type="subTitle" idx="1"/>
          </p:nvPr>
        </p:nvSpPr>
        <p:spPr/>
        <p:txBody>
          <a:bodyPr/>
          <a:lstStyle/>
          <a:p>
            <a:r>
              <a:rPr kumimoji="1" lang="ja-JP" altLang="en-US" dirty="0">
                <a:solidFill>
                  <a:srgbClr val="FF0000"/>
                </a:solidFill>
              </a:rPr>
              <a:t>構造と役割を意識して参加してください。</a:t>
            </a:r>
          </a:p>
        </p:txBody>
      </p:sp>
    </p:spTree>
    <p:extLst>
      <p:ext uri="{BB962C8B-B14F-4D97-AF65-F5344CB8AC3E}">
        <p14:creationId xmlns:p14="http://schemas.microsoft.com/office/powerpoint/2010/main" val="21631204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05F89792-0FF4-4290-B350-F576719C5EC1}"/>
              </a:ext>
            </a:extLst>
          </p:cNvPr>
          <p:cNvSpPr>
            <a:spLocks noGrp="1"/>
          </p:cNvSpPr>
          <p:nvPr>
            <p:ph type="title"/>
          </p:nvPr>
        </p:nvSpPr>
        <p:spPr/>
        <p:txBody>
          <a:bodyPr/>
          <a:lstStyle/>
          <a:p>
            <a:r>
              <a:rPr lang="ja-JP" altLang="en-US" dirty="0"/>
              <a:t>演習</a:t>
            </a:r>
            <a:r>
              <a:rPr kumimoji="1" lang="ja-JP" altLang="en-US" dirty="0"/>
              <a:t>の流れと役割</a:t>
            </a:r>
          </a:p>
        </p:txBody>
      </p:sp>
      <p:sp>
        <p:nvSpPr>
          <p:cNvPr id="3" name="コンテンツ プレースホルダー 2">
            <a:extLst>
              <a:ext uri="{FF2B5EF4-FFF2-40B4-BE49-F238E27FC236}">
                <a16:creationId xmlns:a16="http://schemas.microsoft.com/office/drawing/2014/main" xmlns="" id="{17337623-56DE-4C4E-AEF3-076FDDC55772}"/>
              </a:ext>
            </a:extLst>
          </p:cNvPr>
          <p:cNvSpPr>
            <a:spLocks noGrp="1"/>
          </p:cNvSpPr>
          <p:nvPr>
            <p:ph idx="1"/>
          </p:nvPr>
        </p:nvSpPr>
        <p:spPr>
          <a:xfrm>
            <a:off x="838200" y="1825624"/>
            <a:ext cx="10515600" cy="4808257"/>
          </a:xfrm>
        </p:spPr>
        <p:txBody>
          <a:bodyPr>
            <a:normAutofit lnSpcReduction="10000"/>
          </a:bodyPr>
          <a:lstStyle/>
          <a:p>
            <a:pPr marL="0" indent="0">
              <a:buNone/>
            </a:pPr>
            <a:r>
              <a:rPr kumimoji="1" lang="ja-JP" altLang="en-US" dirty="0"/>
              <a:t>１）事例の振り返り　　　　　　　　　（</a:t>
            </a:r>
            <a:r>
              <a:rPr kumimoji="1" lang="en-US" altLang="ja-JP" dirty="0"/>
              <a:t>5</a:t>
            </a:r>
            <a:r>
              <a:rPr kumimoji="1" lang="ja-JP" altLang="en-US" dirty="0"/>
              <a:t>分）</a:t>
            </a:r>
            <a:endParaRPr kumimoji="1" lang="en-US" altLang="ja-JP" dirty="0"/>
          </a:p>
          <a:p>
            <a:pPr marL="0" indent="0">
              <a:buNone/>
            </a:pPr>
            <a:r>
              <a:rPr lang="ja-JP" altLang="en-US" dirty="0"/>
              <a:t>２）ストレングス視点での気づきを共有（</a:t>
            </a:r>
            <a:r>
              <a:rPr lang="en-US" altLang="ja-JP" dirty="0"/>
              <a:t>10</a:t>
            </a:r>
            <a:r>
              <a:rPr lang="ja-JP" altLang="en-US" dirty="0"/>
              <a:t>分）</a:t>
            </a:r>
            <a:endParaRPr lang="en-US" altLang="ja-JP" dirty="0"/>
          </a:p>
          <a:p>
            <a:pPr marL="0" indent="0">
              <a:buNone/>
            </a:pPr>
            <a:r>
              <a:rPr kumimoji="1" lang="ja-JP" altLang="en-US" dirty="0"/>
              <a:t>３</a:t>
            </a:r>
            <a:r>
              <a:rPr lang="ja-JP" altLang="en-US" dirty="0"/>
              <a:t>）質問　　　　　　　　　　　　　　（</a:t>
            </a:r>
            <a:r>
              <a:rPr kumimoji="1" lang="en-US" altLang="ja-JP" dirty="0" smtClean="0"/>
              <a:t>15</a:t>
            </a:r>
            <a:r>
              <a:rPr kumimoji="1" lang="ja-JP" altLang="en-US" dirty="0" smtClean="0"/>
              <a:t>分</a:t>
            </a:r>
            <a:r>
              <a:rPr kumimoji="1" lang="ja-JP" altLang="en-US" dirty="0"/>
              <a:t>）</a:t>
            </a:r>
            <a:endParaRPr kumimoji="1" lang="en-US" altLang="ja-JP" dirty="0"/>
          </a:p>
          <a:p>
            <a:pPr marL="0" indent="0">
              <a:buNone/>
            </a:pPr>
            <a:r>
              <a:rPr lang="ja-JP" altLang="en-US" dirty="0"/>
              <a:t>４）アイディア出し　　　　　　　　　（</a:t>
            </a:r>
            <a:r>
              <a:rPr lang="en-US" altLang="ja-JP" dirty="0" smtClean="0"/>
              <a:t>15</a:t>
            </a:r>
            <a:r>
              <a:rPr lang="ja-JP" altLang="en-US" dirty="0" smtClean="0"/>
              <a:t>分）</a:t>
            </a:r>
            <a:endParaRPr lang="en-US" altLang="ja-JP" dirty="0"/>
          </a:p>
          <a:p>
            <a:pPr marL="0" indent="0">
              <a:buNone/>
            </a:pPr>
            <a:r>
              <a:rPr kumimoji="1" lang="ja-JP" altLang="en-US" dirty="0"/>
              <a:t>５</a:t>
            </a:r>
            <a:r>
              <a:rPr kumimoji="1" lang="ja-JP" altLang="en-US" dirty="0" smtClean="0"/>
              <a:t>）</a:t>
            </a:r>
            <a:r>
              <a:rPr lang="ja-JP" altLang="en-US" dirty="0" smtClean="0"/>
              <a:t>アイディアへの質問　　　　　　　（</a:t>
            </a:r>
            <a:r>
              <a:rPr lang="en-US" altLang="ja-JP" dirty="0" smtClean="0"/>
              <a:t>10</a:t>
            </a:r>
            <a:r>
              <a:rPr lang="ja-JP" altLang="en-US" smtClean="0"/>
              <a:t>分）</a:t>
            </a:r>
            <a:endParaRPr kumimoji="1" lang="en-US" altLang="ja-JP" dirty="0" smtClean="0"/>
          </a:p>
          <a:p>
            <a:pPr marL="0" indent="0">
              <a:buNone/>
            </a:pPr>
            <a:r>
              <a:rPr lang="ja-JP" altLang="en-US" dirty="0" smtClean="0"/>
              <a:t>６）</a:t>
            </a:r>
            <a:r>
              <a:rPr lang="ja-JP" altLang="en-US" dirty="0"/>
              <a:t>実用性の高いアイデアを抽出　　　（</a:t>
            </a:r>
            <a:r>
              <a:rPr lang="en-US" altLang="ja-JP" dirty="0"/>
              <a:t>10</a:t>
            </a:r>
            <a:r>
              <a:rPr lang="ja-JP" altLang="en-US" dirty="0"/>
              <a:t>分）</a:t>
            </a:r>
            <a:endParaRPr lang="en-US" altLang="ja-JP" dirty="0"/>
          </a:p>
          <a:p>
            <a:pPr marL="0" indent="0">
              <a:buNone/>
            </a:pPr>
            <a:endParaRPr kumimoji="1" lang="en-US" altLang="ja-JP" dirty="0"/>
          </a:p>
          <a:p>
            <a:pPr marL="0" indent="0">
              <a:buNone/>
            </a:pPr>
            <a:r>
              <a:rPr lang="ja-JP" altLang="en-US" dirty="0"/>
              <a:t>・事例提供者</a:t>
            </a:r>
            <a:endParaRPr lang="en-US" altLang="ja-JP" dirty="0"/>
          </a:p>
          <a:p>
            <a:pPr marL="0" indent="0">
              <a:buNone/>
            </a:pPr>
            <a:r>
              <a:rPr kumimoji="1" lang="ja-JP" altLang="en-US" dirty="0"/>
              <a:t>・残り全員がグループメンバー</a:t>
            </a:r>
            <a:endParaRPr kumimoji="1" lang="en-US" altLang="ja-JP" dirty="0"/>
          </a:p>
          <a:p>
            <a:pPr marL="0" indent="0">
              <a:buNone/>
            </a:pPr>
            <a:r>
              <a:rPr kumimoji="1" lang="ja-JP" altLang="en-US" dirty="0"/>
              <a:t>　（そのうち１名がファシリテーター：今回は講師がつとめる）</a:t>
            </a:r>
          </a:p>
        </p:txBody>
      </p:sp>
    </p:spTree>
    <p:extLst>
      <p:ext uri="{BB962C8B-B14F-4D97-AF65-F5344CB8AC3E}">
        <p14:creationId xmlns:p14="http://schemas.microsoft.com/office/powerpoint/2010/main" val="13411918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05F89792-0FF4-4290-B350-F576719C5EC1}"/>
              </a:ext>
            </a:extLst>
          </p:cNvPr>
          <p:cNvSpPr>
            <a:spLocks noGrp="1"/>
          </p:cNvSpPr>
          <p:nvPr>
            <p:ph type="title"/>
          </p:nvPr>
        </p:nvSpPr>
        <p:spPr/>
        <p:txBody>
          <a:bodyPr/>
          <a:lstStyle/>
          <a:p>
            <a:r>
              <a:rPr kumimoji="1" lang="ja-JP" altLang="en-US" dirty="0"/>
              <a:t>演習の流れ</a:t>
            </a:r>
          </a:p>
        </p:txBody>
      </p:sp>
      <p:sp>
        <p:nvSpPr>
          <p:cNvPr id="3" name="コンテンツ プレースホルダー 2">
            <a:extLst>
              <a:ext uri="{FF2B5EF4-FFF2-40B4-BE49-F238E27FC236}">
                <a16:creationId xmlns:a16="http://schemas.microsoft.com/office/drawing/2014/main" xmlns="" id="{17337623-56DE-4C4E-AEF3-076FDDC55772}"/>
              </a:ext>
            </a:extLst>
          </p:cNvPr>
          <p:cNvSpPr>
            <a:spLocks noGrp="1"/>
          </p:cNvSpPr>
          <p:nvPr>
            <p:ph idx="1"/>
          </p:nvPr>
        </p:nvSpPr>
        <p:spPr>
          <a:xfrm>
            <a:off x="838199" y="1825625"/>
            <a:ext cx="11219329" cy="4351338"/>
          </a:xfrm>
        </p:spPr>
        <p:txBody>
          <a:bodyPr>
            <a:normAutofit lnSpcReduction="10000"/>
          </a:bodyPr>
          <a:lstStyle/>
          <a:p>
            <a:pPr marL="0" indent="0">
              <a:buNone/>
            </a:pPr>
            <a:r>
              <a:rPr lang="ja-JP" altLang="en-US" dirty="0">
                <a:solidFill>
                  <a:srgbClr val="000000"/>
                </a:solidFill>
              </a:rPr>
              <a:t>１）</a:t>
            </a:r>
            <a:r>
              <a:rPr kumimoji="1" lang="ja-JP" altLang="en-US" dirty="0">
                <a:solidFill>
                  <a:srgbClr val="000000"/>
                </a:solidFill>
              </a:rPr>
              <a:t>事例の振り返り　</a:t>
            </a:r>
            <a:r>
              <a:rPr kumimoji="1" lang="ja-JP" altLang="en-US" dirty="0">
                <a:solidFill>
                  <a:srgbClr val="FF0000"/>
                </a:solidFill>
              </a:rPr>
              <a:t>（</a:t>
            </a:r>
            <a:r>
              <a:rPr kumimoji="1" lang="en-US" altLang="ja-JP" dirty="0">
                <a:solidFill>
                  <a:srgbClr val="FF0000"/>
                </a:solidFill>
              </a:rPr>
              <a:t>5</a:t>
            </a:r>
            <a:r>
              <a:rPr kumimoji="1" lang="ja-JP" altLang="en-US" dirty="0">
                <a:solidFill>
                  <a:srgbClr val="FF0000"/>
                </a:solidFill>
              </a:rPr>
              <a:t>分）</a:t>
            </a:r>
            <a:endParaRPr kumimoji="1" lang="en-US" altLang="ja-JP" dirty="0">
              <a:solidFill>
                <a:srgbClr val="FF0000"/>
              </a:solidFill>
            </a:endParaRPr>
          </a:p>
          <a:p>
            <a:pPr marL="0" indent="0">
              <a:buNone/>
            </a:pPr>
            <a:r>
              <a:rPr lang="ja-JP" altLang="en-US" dirty="0">
                <a:solidFill>
                  <a:srgbClr val="FF0000"/>
                </a:solidFill>
              </a:rPr>
              <a:t>　</a:t>
            </a:r>
            <a:r>
              <a:rPr lang="ja-JP" altLang="en-US" dirty="0"/>
              <a:t>・グループで以下の３点について共有する。</a:t>
            </a:r>
            <a:endParaRPr lang="en-US" altLang="ja-JP" dirty="0"/>
          </a:p>
          <a:p>
            <a:pPr marL="0" indent="0">
              <a:buNone/>
            </a:pPr>
            <a:r>
              <a:rPr lang="ja-JP" altLang="en-US" dirty="0"/>
              <a:t>　　</a:t>
            </a:r>
            <a:r>
              <a:rPr lang="en-US" altLang="ja-JP" dirty="0"/>
              <a:t>★</a:t>
            </a:r>
            <a:r>
              <a:rPr lang="ja-JP" altLang="en-US" dirty="0"/>
              <a:t>グループメンバーは発言しないで聴く。</a:t>
            </a:r>
            <a:endParaRPr lang="en-US" altLang="ja-JP" dirty="0"/>
          </a:p>
          <a:p>
            <a:pPr marL="0" indent="0">
              <a:buNone/>
            </a:pPr>
            <a:endParaRPr kumimoji="1" lang="en-US" altLang="ja-JP" dirty="0"/>
          </a:p>
          <a:p>
            <a:pPr marL="0" indent="0">
              <a:buNone/>
            </a:pPr>
            <a:r>
              <a:rPr lang="ja-JP" altLang="en-US" dirty="0">
                <a:solidFill>
                  <a:srgbClr val="FF0000"/>
                </a:solidFill>
              </a:rPr>
              <a:t>　</a:t>
            </a:r>
            <a:r>
              <a:rPr lang="en-US" altLang="ja-JP" dirty="0"/>
              <a:t>① </a:t>
            </a:r>
            <a:r>
              <a:rPr lang="ja-JP" altLang="en-US" dirty="0"/>
              <a:t>事例の概要　～こんな事例でしたよね～</a:t>
            </a:r>
            <a:endParaRPr lang="en-US" altLang="ja-JP" dirty="0"/>
          </a:p>
          <a:p>
            <a:pPr marL="0" indent="0">
              <a:buNone/>
            </a:pPr>
            <a:r>
              <a:rPr kumimoji="1" lang="ja-JP" altLang="en-US" dirty="0"/>
              <a:t>　</a:t>
            </a:r>
            <a:r>
              <a:rPr kumimoji="1" lang="en-US" altLang="ja-JP" dirty="0"/>
              <a:t>② </a:t>
            </a:r>
            <a:r>
              <a:rPr kumimoji="1" lang="ja-JP" altLang="en-US" dirty="0">
                <a:solidFill>
                  <a:srgbClr val="FF0000"/>
                </a:solidFill>
              </a:rPr>
              <a:t>検討課題の確認</a:t>
            </a:r>
            <a:r>
              <a:rPr kumimoji="1" lang="en-US" altLang="ja-JP" dirty="0">
                <a:solidFill>
                  <a:srgbClr val="FF0000"/>
                </a:solidFill>
              </a:rPr>
              <a:t> </a:t>
            </a:r>
            <a:r>
              <a:rPr kumimoji="1" lang="en-US" altLang="ja-JP" dirty="0"/>
              <a:t>〜</a:t>
            </a:r>
            <a:r>
              <a:rPr lang="ja-JP" altLang="en-US" dirty="0"/>
              <a:t>支援者として、どこに困り感があるのか？</a:t>
            </a:r>
            <a:endParaRPr lang="en-US" altLang="ja-JP" dirty="0"/>
          </a:p>
          <a:p>
            <a:pPr marL="0" indent="0">
              <a:buNone/>
            </a:pPr>
            <a:r>
              <a:rPr lang="ja-JP" altLang="en-US" dirty="0"/>
              <a:t>　　</a:t>
            </a:r>
            <a:r>
              <a:rPr lang="en-US" altLang="ja-JP" dirty="0"/>
              <a:t>★ </a:t>
            </a:r>
            <a:r>
              <a:rPr lang="ja-JP" altLang="en-US" dirty="0"/>
              <a:t>演習</a:t>
            </a:r>
            <a:r>
              <a:rPr lang="en-US" altLang="ja-JP" dirty="0"/>
              <a:t>2</a:t>
            </a:r>
            <a:r>
              <a:rPr lang="ja-JP" altLang="en-US" dirty="0"/>
              <a:t>日目と同じでも変更してもよい</a:t>
            </a:r>
            <a:endParaRPr kumimoji="1" lang="en-US" altLang="ja-JP" dirty="0"/>
          </a:p>
          <a:p>
            <a:pPr marL="0" indent="0">
              <a:buNone/>
            </a:pPr>
            <a:r>
              <a:rPr kumimoji="1" lang="ja-JP" altLang="en-US" dirty="0"/>
              <a:t>　</a:t>
            </a:r>
            <a:r>
              <a:rPr kumimoji="1" lang="en-US" altLang="ja-JP" dirty="0"/>
              <a:t>③ </a:t>
            </a:r>
            <a:r>
              <a:rPr kumimoji="1" lang="ja-JP" altLang="en-US">
                <a:solidFill>
                  <a:srgbClr val="FF0000"/>
                </a:solidFill>
              </a:rPr>
              <a:t>事例提供者が</a:t>
            </a:r>
            <a:r>
              <a:rPr lang="ja-JP" altLang="en-US">
                <a:solidFill>
                  <a:srgbClr val="FF0000"/>
                </a:solidFill>
              </a:rPr>
              <a:t>どの</a:t>
            </a:r>
            <a:r>
              <a:rPr lang="ja-JP" altLang="en-US" dirty="0">
                <a:solidFill>
                  <a:srgbClr val="FF0000"/>
                </a:solidFill>
              </a:rPr>
              <a:t>ようなアイディアが</a:t>
            </a:r>
            <a:r>
              <a:rPr lang="ja-JP" altLang="en-US">
                <a:solidFill>
                  <a:srgbClr val="FF0000"/>
                </a:solidFill>
              </a:rPr>
              <a:t>欲しいか</a:t>
            </a:r>
            <a:endParaRPr lang="en-US" altLang="ja-JP" dirty="0"/>
          </a:p>
          <a:p>
            <a:pPr marL="0" indent="0">
              <a:buNone/>
            </a:pPr>
            <a:r>
              <a:rPr lang="ja-JP" altLang="en-US" dirty="0"/>
              <a:t>　　</a:t>
            </a:r>
            <a:r>
              <a:rPr lang="en-US" altLang="ja-JP" dirty="0"/>
              <a:t>★ </a:t>
            </a:r>
            <a:r>
              <a:rPr lang="ja-JP" altLang="en-US" dirty="0"/>
              <a:t>インフォーマルな社会資源の活用に焦点をあてる。</a:t>
            </a:r>
            <a:endParaRPr lang="en-US" altLang="ja-JP" dirty="0"/>
          </a:p>
        </p:txBody>
      </p:sp>
    </p:spTree>
    <p:extLst>
      <p:ext uri="{BB962C8B-B14F-4D97-AF65-F5344CB8AC3E}">
        <p14:creationId xmlns:p14="http://schemas.microsoft.com/office/powerpoint/2010/main" val="17662947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05F89792-0FF4-4290-B350-F576719C5EC1}"/>
              </a:ext>
            </a:extLst>
          </p:cNvPr>
          <p:cNvSpPr>
            <a:spLocks noGrp="1"/>
          </p:cNvSpPr>
          <p:nvPr>
            <p:ph type="title"/>
          </p:nvPr>
        </p:nvSpPr>
        <p:spPr/>
        <p:txBody>
          <a:bodyPr/>
          <a:lstStyle/>
          <a:p>
            <a:r>
              <a:rPr kumimoji="1" lang="ja-JP" altLang="en-US" dirty="0"/>
              <a:t>演習の流れ</a:t>
            </a:r>
          </a:p>
        </p:txBody>
      </p:sp>
      <p:sp>
        <p:nvSpPr>
          <p:cNvPr id="3" name="コンテンツ プレースホルダー 2">
            <a:extLst>
              <a:ext uri="{FF2B5EF4-FFF2-40B4-BE49-F238E27FC236}">
                <a16:creationId xmlns:a16="http://schemas.microsoft.com/office/drawing/2014/main" xmlns="" id="{17337623-56DE-4C4E-AEF3-076FDDC55772}"/>
              </a:ext>
            </a:extLst>
          </p:cNvPr>
          <p:cNvSpPr>
            <a:spLocks noGrp="1"/>
          </p:cNvSpPr>
          <p:nvPr>
            <p:ph idx="1"/>
          </p:nvPr>
        </p:nvSpPr>
        <p:spPr/>
        <p:txBody>
          <a:bodyPr>
            <a:normAutofit lnSpcReduction="10000"/>
          </a:bodyPr>
          <a:lstStyle/>
          <a:p>
            <a:pPr marL="0" indent="0">
              <a:buNone/>
            </a:pPr>
            <a:r>
              <a:rPr lang="ja-JP" altLang="en-US" dirty="0"/>
              <a:t>２）</a:t>
            </a:r>
            <a:r>
              <a:rPr kumimoji="1" lang="ja-JP" altLang="en-US" dirty="0"/>
              <a:t>ストレングス視点での気づきをグループで共有　</a:t>
            </a:r>
            <a:r>
              <a:rPr kumimoji="1" lang="ja-JP" altLang="en-US" dirty="0">
                <a:solidFill>
                  <a:srgbClr val="FF0000"/>
                </a:solidFill>
              </a:rPr>
              <a:t>（</a:t>
            </a:r>
            <a:r>
              <a:rPr kumimoji="1" lang="en-US" altLang="ja-JP" dirty="0">
                <a:solidFill>
                  <a:srgbClr val="FF0000"/>
                </a:solidFill>
              </a:rPr>
              <a:t>10</a:t>
            </a:r>
            <a:r>
              <a:rPr kumimoji="1" lang="ja-JP" altLang="en-US" dirty="0">
                <a:solidFill>
                  <a:srgbClr val="FF0000"/>
                </a:solidFill>
              </a:rPr>
              <a:t>分）</a:t>
            </a:r>
            <a:endParaRPr lang="en-US" altLang="ja-JP" dirty="0">
              <a:solidFill>
                <a:srgbClr val="FF0000"/>
              </a:solidFill>
            </a:endParaRPr>
          </a:p>
          <a:p>
            <a:pPr marL="0" indent="0">
              <a:buNone/>
            </a:pPr>
            <a:r>
              <a:rPr lang="ja-JP" altLang="en-US"/>
              <a:t>　・ストレングスアセスメントを配布</a:t>
            </a:r>
            <a:endParaRPr lang="en-US" altLang="ja-JP" dirty="0"/>
          </a:p>
          <a:p>
            <a:pPr marL="0" indent="0">
              <a:buNone/>
            </a:pPr>
            <a:r>
              <a:rPr lang="ja-JP" altLang="en-US"/>
              <a:t>　　研修</a:t>
            </a:r>
            <a:r>
              <a:rPr lang="ja-JP" altLang="en-US" dirty="0"/>
              <a:t>を通して気づいた（この研修で追加された）ストレング</a:t>
            </a:r>
            <a:endParaRPr lang="en-US" altLang="ja-JP" dirty="0"/>
          </a:p>
          <a:p>
            <a:pPr marL="0" indent="0">
              <a:buNone/>
            </a:pPr>
            <a:r>
              <a:rPr lang="ja-JP" altLang="en-US" dirty="0"/>
              <a:t>　　スを紹介</a:t>
            </a:r>
            <a:endParaRPr lang="en-US" altLang="ja-JP" dirty="0"/>
          </a:p>
          <a:p>
            <a:pPr marL="0" indent="0">
              <a:buNone/>
            </a:pPr>
            <a:r>
              <a:rPr kumimoji="1" lang="ja-JP" altLang="en-US" dirty="0"/>
              <a:t>　・どんなことで、どんなふうに、気づいたのか？</a:t>
            </a:r>
            <a:endParaRPr kumimoji="1" lang="en-US" altLang="ja-JP" dirty="0"/>
          </a:p>
          <a:p>
            <a:pPr marL="0" indent="0">
              <a:buNone/>
            </a:pPr>
            <a:r>
              <a:rPr lang="ja-JP" altLang="en-US" dirty="0"/>
              <a:t>　　</a:t>
            </a:r>
            <a:r>
              <a:rPr lang="en-US" altLang="ja-JP" dirty="0"/>
              <a:t>★</a:t>
            </a:r>
            <a:r>
              <a:rPr lang="ja-JP" altLang="en-US" dirty="0"/>
              <a:t>ストレングス視点で本人像を捉え、共有する（その手前で</a:t>
            </a:r>
            <a:endParaRPr lang="en-US" altLang="ja-JP" dirty="0"/>
          </a:p>
          <a:p>
            <a:pPr marL="0" indent="0">
              <a:buNone/>
            </a:pPr>
            <a:r>
              <a:rPr lang="ja-JP" altLang="en-US" dirty="0"/>
              <a:t>　　　風貌や印象などを共有することも効果的）</a:t>
            </a:r>
            <a:endParaRPr kumimoji="1" lang="en-US" altLang="ja-JP" dirty="0"/>
          </a:p>
          <a:p>
            <a:pPr marL="0" indent="0">
              <a:buNone/>
            </a:pPr>
            <a:r>
              <a:rPr lang="ja-JP" altLang="en-US" i="1" dirty="0"/>
              <a:t>　</a:t>
            </a:r>
            <a:r>
              <a:rPr lang="ja-JP" altLang="en-US" i="1"/>
              <a:t>　（</a:t>
            </a:r>
            <a:r>
              <a:rPr lang="ja-JP" altLang="en-US"/>
              <a:t>提供者</a:t>
            </a:r>
            <a:r>
              <a:rPr lang="ja-JP" altLang="en-US" dirty="0"/>
              <a:t>とメンバーの応答</a:t>
            </a:r>
            <a:r>
              <a:rPr lang="en-US" altLang="ja-JP" dirty="0"/>
              <a:t>session</a:t>
            </a:r>
            <a:r>
              <a:rPr lang="ja-JP" altLang="en-US"/>
              <a:t>含む）</a:t>
            </a:r>
            <a:endParaRPr lang="en-US" altLang="ja-JP" dirty="0"/>
          </a:p>
          <a:p>
            <a:pPr marL="0" indent="0">
              <a:buNone/>
            </a:pPr>
            <a:r>
              <a:rPr kumimoji="1" lang="ja-JP" altLang="en-US"/>
              <a:t>　　</a:t>
            </a:r>
            <a:r>
              <a:rPr lang="en-US" altLang="ja-JP" dirty="0"/>
              <a:t>★</a:t>
            </a:r>
            <a:r>
              <a:rPr kumimoji="1" lang="ja-JP" altLang="en-US"/>
              <a:t>自分が作成してきたストレングスアセスメントと比較</a:t>
            </a:r>
            <a:endParaRPr kumimoji="1" lang="en-US" altLang="ja-JP" dirty="0"/>
          </a:p>
        </p:txBody>
      </p:sp>
    </p:spTree>
    <p:extLst>
      <p:ext uri="{BB962C8B-B14F-4D97-AF65-F5344CB8AC3E}">
        <p14:creationId xmlns:p14="http://schemas.microsoft.com/office/powerpoint/2010/main" val="38076392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05F89792-0FF4-4290-B350-F576719C5EC1}"/>
              </a:ext>
            </a:extLst>
          </p:cNvPr>
          <p:cNvSpPr>
            <a:spLocks noGrp="1"/>
          </p:cNvSpPr>
          <p:nvPr>
            <p:ph type="title"/>
          </p:nvPr>
        </p:nvSpPr>
        <p:spPr/>
        <p:txBody>
          <a:bodyPr/>
          <a:lstStyle/>
          <a:p>
            <a:r>
              <a:rPr kumimoji="1" lang="ja-JP" altLang="en-US" dirty="0"/>
              <a:t>演習の流れ</a:t>
            </a:r>
          </a:p>
        </p:txBody>
      </p:sp>
      <p:sp>
        <p:nvSpPr>
          <p:cNvPr id="3" name="コンテンツ プレースホルダー 2">
            <a:extLst>
              <a:ext uri="{FF2B5EF4-FFF2-40B4-BE49-F238E27FC236}">
                <a16:creationId xmlns:a16="http://schemas.microsoft.com/office/drawing/2014/main" xmlns="" id="{17337623-56DE-4C4E-AEF3-076FDDC55772}"/>
              </a:ext>
            </a:extLst>
          </p:cNvPr>
          <p:cNvSpPr>
            <a:spLocks noGrp="1"/>
          </p:cNvSpPr>
          <p:nvPr>
            <p:ph idx="1"/>
          </p:nvPr>
        </p:nvSpPr>
        <p:spPr>
          <a:xfrm>
            <a:off x="838199" y="1825625"/>
            <a:ext cx="11159565" cy="1013199"/>
          </a:xfrm>
        </p:spPr>
        <p:txBody>
          <a:bodyPr/>
          <a:lstStyle/>
          <a:p>
            <a:pPr marL="0" indent="0">
              <a:buNone/>
            </a:pPr>
            <a:r>
              <a:rPr lang="ja-JP" altLang="en-US" dirty="0"/>
              <a:t>３）</a:t>
            </a:r>
            <a:r>
              <a:rPr kumimoji="1" lang="ja-JP" altLang="en-US" dirty="0"/>
              <a:t>質問</a:t>
            </a:r>
            <a:r>
              <a:rPr kumimoji="1" lang="ja-JP" altLang="en-US" dirty="0">
                <a:solidFill>
                  <a:srgbClr val="FF0000"/>
                </a:solidFill>
              </a:rPr>
              <a:t>（</a:t>
            </a:r>
            <a:r>
              <a:rPr kumimoji="1" lang="en-US" altLang="ja-JP" dirty="0">
                <a:solidFill>
                  <a:srgbClr val="FF0000"/>
                </a:solidFill>
              </a:rPr>
              <a:t>10</a:t>
            </a:r>
            <a:r>
              <a:rPr kumimoji="1" lang="ja-JP" altLang="en-US" dirty="0">
                <a:solidFill>
                  <a:srgbClr val="FF0000"/>
                </a:solidFill>
              </a:rPr>
              <a:t>分）</a:t>
            </a:r>
            <a:r>
              <a:rPr kumimoji="1" lang="en-US" altLang="ja-JP" dirty="0">
                <a:solidFill>
                  <a:srgbClr val="FF0000"/>
                </a:solidFill>
              </a:rPr>
              <a:t> </a:t>
            </a:r>
            <a:r>
              <a:rPr kumimoji="1" lang="ja-JP" altLang="en-US" dirty="0"/>
              <a:t>グループメンバー</a:t>
            </a:r>
            <a:r>
              <a:rPr kumimoji="1" lang="en-US" altLang="ja-JP" dirty="0"/>
              <a:t>⇔</a:t>
            </a:r>
            <a:r>
              <a:rPr kumimoji="1" lang="ja-JP" altLang="en-US" dirty="0"/>
              <a:t>事例報告者</a:t>
            </a:r>
            <a:endParaRPr kumimoji="1" lang="en-US" altLang="ja-JP" dirty="0"/>
          </a:p>
          <a:p>
            <a:pPr marL="0" indent="0">
              <a:buNone/>
            </a:pPr>
            <a:r>
              <a:rPr lang="ja-JP" altLang="en-US" dirty="0"/>
              <a:t>　・求められたアイディア出しに向けた質問に事例報告者が答える</a:t>
            </a:r>
            <a:endParaRPr kumimoji="1" lang="en-US" altLang="ja-JP" dirty="0"/>
          </a:p>
        </p:txBody>
      </p:sp>
      <p:sp>
        <p:nvSpPr>
          <p:cNvPr id="5" name="コンテンツ プレースホルダー 2">
            <a:extLst>
              <a:ext uri="{FF2B5EF4-FFF2-40B4-BE49-F238E27FC236}">
                <a16:creationId xmlns:a16="http://schemas.microsoft.com/office/drawing/2014/main" xmlns="" id="{17337623-56DE-4C4E-AEF3-076FDDC55772}"/>
              </a:ext>
            </a:extLst>
          </p:cNvPr>
          <p:cNvSpPr txBox="1">
            <a:spLocks/>
          </p:cNvSpPr>
          <p:nvPr/>
        </p:nvSpPr>
        <p:spPr>
          <a:xfrm>
            <a:off x="582627" y="2973761"/>
            <a:ext cx="11159565" cy="3669799"/>
          </a:xfrm>
          <a:prstGeom prst="rect">
            <a:avLst/>
          </a:prstGeom>
          <a:solidFill>
            <a:schemeClr val="accent6">
              <a:lumMod val="20000"/>
              <a:lumOff val="80000"/>
            </a:schemeClr>
          </a:solidFill>
          <a:ln>
            <a:solidFill>
              <a:schemeClr val="tx1"/>
            </a:solidFill>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en-US" altLang="ja-JP" dirty="0"/>
              <a:t>★</a:t>
            </a:r>
            <a:r>
              <a:rPr lang="ja-JP" altLang="en-US" dirty="0"/>
              <a:t>留意点</a:t>
            </a:r>
            <a:endParaRPr lang="en-US" altLang="ja-JP" dirty="0"/>
          </a:p>
          <a:p>
            <a:pPr marL="0" indent="0">
              <a:buFont typeface="Arial" panose="020B0604020202020204" pitchFamily="34" charset="0"/>
              <a:buNone/>
            </a:pPr>
            <a:r>
              <a:rPr lang="ja-JP" altLang="en-US" dirty="0"/>
              <a:t>　　</a:t>
            </a:r>
            <a:r>
              <a:rPr lang="en-US" altLang="ja-JP" dirty="0"/>
              <a:t>①</a:t>
            </a:r>
            <a:r>
              <a:rPr lang="ja-JP" altLang="en-US" dirty="0"/>
              <a:t>端的なやりとりとなるように。一問一答。</a:t>
            </a:r>
            <a:endParaRPr lang="en-US" altLang="ja-JP" dirty="0"/>
          </a:p>
          <a:p>
            <a:pPr marL="0" indent="0">
              <a:buFont typeface="Arial" panose="020B0604020202020204" pitchFamily="34" charset="0"/>
              <a:buNone/>
            </a:pPr>
            <a:r>
              <a:rPr lang="ja-JP" altLang="en-US" dirty="0"/>
              <a:t>　　</a:t>
            </a:r>
            <a:r>
              <a:rPr lang="en-US" altLang="ja-JP" dirty="0"/>
              <a:t>②</a:t>
            </a:r>
            <a:r>
              <a:rPr lang="ja-JP" altLang="en-US" dirty="0"/>
              <a:t>ストレングス視点で発言　</a:t>
            </a:r>
            <a:r>
              <a:rPr lang="ja-JP" altLang="en-US" sz="2000" dirty="0"/>
              <a:t>例：こんなこともストレングスではないか？</a:t>
            </a:r>
            <a:endParaRPr lang="en-US" altLang="ja-JP" sz="2000" dirty="0"/>
          </a:p>
          <a:p>
            <a:pPr marL="0" indent="0">
              <a:buFont typeface="Arial" panose="020B0604020202020204" pitchFamily="34" charset="0"/>
              <a:buNone/>
            </a:pPr>
            <a:r>
              <a:rPr lang="ja-JP" altLang="en-US" dirty="0"/>
              <a:t>　　</a:t>
            </a:r>
            <a:r>
              <a:rPr lang="en-US" altLang="ja-JP" dirty="0"/>
              <a:t>③</a:t>
            </a:r>
            <a:r>
              <a:rPr lang="ja-JP" altLang="en-US" dirty="0"/>
              <a:t>メンバー：</a:t>
            </a:r>
            <a:r>
              <a:rPr lang="en-US" altLang="ja-JP" dirty="0"/>
              <a:t> </a:t>
            </a:r>
            <a:r>
              <a:rPr lang="ja-JP" altLang="en-US" dirty="0"/>
              <a:t>アイディア出しに向けた内容に焦点化し、根拠</a:t>
            </a:r>
            <a:endParaRPr lang="en-US" altLang="ja-JP" dirty="0"/>
          </a:p>
          <a:p>
            <a:pPr marL="0" indent="0">
              <a:buFont typeface="Arial" panose="020B0604020202020204" pitchFamily="34" charset="0"/>
              <a:buNone/>
            </a:pPr>
            <a:r>
              <a:rPr lang="ja-JP" altLang="en-US" dirty="0"/>
              <a:t>　　　をもった質問をする。</a:t>
            </a:r>
            <a:endParaRPr lang="en-US" altLang="ja-JP" dirty="0"/>
          </a:p>
          <a:p>
            <a:pPr marL="0" indent="0">
              <a:buFont typeface="Arial" panose="020B0604020202020204" pitchFamily="34" charset="0"/>
              <a:buNone/>
            </a:pPr>
            <a:r>
              <a:rPr lang="ja-JP" altLang="en-US" dirty="0"/>
              <a:t>　　</a:t>
            </a:r>
            <a:r>
              <a:rPr lang="en-US" altLang="ja-JP" dirty="0"/>
              <a:t>④</a:t>
            </a:r>
            <a:r>
              <a:rPr lang="ja-JP" altLang="en-US" dirty="0"/>
              <a:t>事例提供者：わかる範囲で答える。わからないことは</a:t>
            </a:r>
            <a:endParaRPr lang="en-US" altLang="ja-JP" dirty="0"/>
          </a:p>
          <a:p>
            <a:pPr marL="0" indent="0">
              <a:buFont typeface="Arial" panose="020B0604020202020204" pitchFamily="34" charset="0"/>
              <a:buNone/>
            </a:pPr>
            <a:r>
              <a:rPr lang="ja-JP" altLang="en-US" dirty="0"/>
              <a:t>　　　「わからない」「聞けていない」と答えてよい。</a:t>
            </a:r>
            <a:endParaRPr lang="en-US" altLang="ja-JP" dirty="0"/>
          </a:p>
        </p:txBody>
      </p:sp>
    </p:spTree>
    <p:extLst>
      <p:ext uri="{BB962C8B-B14F-4D97-AF65-F5344CB8AC3E}">
        <p14:creationId xmlns:p14="http://schemas.microsoft.com/office/powerpoint/2010/main" val="16881025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05F89792-0FF4-4290-B350-F576719C5EC1}"/>
              </a:ext>
            </a:extLst>
          </p:cNvPr>
          <p:cNvSpPr>
            <a:spLocks noGrp="1"/>
          </p:cNvSpPr>
          <p:nvPr>
            <p:ph type="title"/>
          </p:nvPr>
        </p:nvSpPr>
        <p:spPr/>
        <p:txBody>
          <a:bodyPr/>
          <a:lstStyle/>
          <a:p>
            <a:r>
              <a:rPr kumimoji="1" lang="ja-JP" altLang="en-US" dirty="0"/>
              <a:t>演習の流れ</a:t>
            </a:r>
          </a:p>
        </p:txBody>
      </p:sp>
      <p:sp>
        <p:nvSpPr>
          <p:cNvPr id="3" name="コンテンツ プレースホルダー 2">
            <a:extLst>
              <a:ext uri="{FF2B5EF4-FFF2-40B4-BE49-F238E27FC236}">
                <a16:creationId xmlns:a16="http://schemas.microsoft.com/office/drawing/2014/main" xmlns="" id="{17337623-56DE-4C4E-AEF3-076FDDC55772}"/>
              </a:ext>
            </a:extLst>
          </p:cNvPr>
          <p:cNvSpPr>
            <a:spLocks noGrp="1"/>
          </p:cNvSpPr>
          <p:nvPr>
            <p:ph idx="1"/>
          </p:nvPr>
        </p:nvSpPr>
        <p:spPr>
          <a:xfrm>
            <a:off x="838199" y="1690689"/>
            <a:ext cx="11129683" cy="1969900"/>
          </a:xfrm>
        </p:spPr>
        <p:txBody>
          <a:bodyPr>
            <a:normAutofit/>
          </a:bodyPr>
          <a:lstStyle/>
          <a:p>
            <a:pPr marL="0" indent="0">
              <a:buNone/>
            </a:pPr>
            <a:r>
              <a:rPr lang="ja-JP" altLang="en-US" dirty="0"/>
              <a:t>４</a:t>
            </a:r>
            <a:r>
              <a:rPr lang="ja-JP" altLang="en-US" dirty="0">
                <a:solidFill>
                  <a:srgbClr val="000000"/>
                </a:solidFill>
              </a:rPr>
              <a:t>）</a:t>
            </a:r>
            <a:r>
              <a:rPr kumimoji="1" lang="ja-JP" altLang="en-US" dirty="0">
                <a:solidFill>
                  <a:srgbClr val="000000"/>
                </a:solidFill>
              </a:rPr>
              <a:t>ア</a:t>
            </a:r>
            <a:r>
              <a:rPr kumimoji="1" lang="ja-JP" altLang="en-US" dirty="0"/>
              <a:t>イディア出し　</a:t>
            </a:r>
            <a:r>
              <a:rPr kumimoji="1" lang="ja-JP" altLang="en-US" dirty="0">
                <a:solidFill>
                  <a:srgbClr val="FF0000"/>
                </a:solidFill>
              </a:rPr>
              <a:t>（</a:t>
            </a:r>
            <a:r>
              <a:rPr lang="en-US" altLang="ja-JP" dirty="0">
                <a:solidFill>
                  <a:srgbClr val="FF0000"/>
                </a:solidFill>
              </a:rPr>
              <a:t>10</a:t>
            </a:r>
            <a:r>
              <a:rPr kumimoji="1" lang="ja-JP" altLang="en-US" dirty="0">
                <a:solidFill>
                  <a:srgbClr val="FF0000"/>
                </a:solidFill>
              </a:rPr>
              <a:t>分）</a:t>
            </a:r>
            <a:endParaRPr kumimoji="1" lang="en-US" altLang="ja-JP" dirty="0">
              <a:solidFill>
                <a:srgbClr val="FF0000"/>
              </a:solidFill>
            </a:endParaRPr>
          </a:p>
          <a:p>
            <a:pPr marL="0" indent="0">
              <a:buNone/>
            </a:pPr>
            <a:r>
              <a:rPr lang="ja-JP" altLang="en-US" dirty="0"/>
              <a:t>　</a:t>
            </a:r>
            <a:r>
              <a:rPr lang="en-US" altLang="ja-JP" dirty="0"/>
              <a:t>○ </a:t>
            </a:r>
            <a:r>
              <a:rPr lang="ja-JP" altLang="en-US" dirty="0"/>
              <a:t>事例提供者：</a:t>
            </a:r>
            <a:r>
              <a:rPr lang="en-US" altLang="ja-JP" dirty="0"/>
              <a:t> </a:t>
            </a:r>
            <a:r>
              <a:rPr kumimoji="1" lang="ja-JP" altLang="en-US" dirty="0"/>
              <a:t>アイディアの記録に徹し、発言に反応しない。</a:t>
            </a:r>
            <a:endParaRPr kumimoji="1" lang="en-US" altLang="ja-JP" dirty="0"/>
          </a:p>
          <a:p>
            <a:pPr marL="0" indent="0">
              <a:buNone/>
            </a:pPr>
            <a:r>
              <a:rPr lang="ja-JP" altLang="en-US" dirty="0"/>
              <a:t>　</a:t>
            </a:r>
            <a:r>
              <a:rPr lang="en-US" altLang="ja-JP" dirty="0"/>
              <a:t>○ </a:t>
            </a:r>
            <a:r>
              <a:rPr lang="ja-JP" altLang="en-US" dirty="0"/>
              <a:t>グループメンバー：</a:t>
            </a:r>
            <a:r>
              <a:rPr lang="en-US" altLang="ja-JP" dirty="0"/>
              <a:t> </a:t>
            </a:r>
            <a:r>
              <a:rPr lang="ja-JP" altLang="en-US" dirty="0"/>
              <a:t>数多くアイディアを出す。</a:t>
            </a:r>
            <a:endParaRPr lang="en-US" altLang="ja-JP" dirty="0"/>
          </a:p>
          <a:p>
            <a:pPr marL="0" indent="0">
              <a:buNone/>
            </a:pPr>
            <a:r>
              <a:rPr lang="ja-JP" altLang="en-US" sz="2400" dirty="0"/>
              <a:t>　　　</a:t>
            </a:r>
            <a:r>
              <a:rPr lang="en-US" altLang="ja-JP" sz="2400" dirty="0"/>
              <a:t>(</a:t>
            </a:r>
            <a:r>
              <a:rPr lang="ja-JP" altLang="en-US" sz="2400" dirty="0"/>
              <a:t>めざせ！</a:t>
            </a:r>
            <a:r>
              <a:rPr lang="en-US" altLang="ja-JP" sz="2400" dirty="0"/>
              <a:t>30</a:t>
            </a:r>
            <a:r>
              <a:rPr lang="en-US" altLang="ja-JP" sz="2400" dirty="0" smtClean="0"/>
              <a:t>〜</a:t>
            </a:r>
            <a:r>
              <a:rPr lang="en-US" altLang="ja-JP" sz="2400" dirty="0" smtClean="0"/>
              <a:t>50</a:t>
            </a:r>
            <a:r>
              <a:rPr lang="ja-JP" altLang="en-US" sz="2400" dirty="0" smtClean="0"/>
              <a:t>個</a:t>
            </a:r>
            <a:r>
              <a:rPr lang="en-US" altLang="ja-JP" sz="2400" dirty="0"/>
              <a:t>)</a:t>
            </a:r>
          </a:p>
          <a:p>
            <a:pPr marL="0" indent="0">
              <a:buNone/>
            </a:pPr>
            <a:endParaRPr kumimoji="1" lang="en-US" altLang="ja-JP" dirty="0"/>
          </a:p>
        </p:txBody>
      </p:sp>
      <p:sp>
        <p:nvSpPr>
          <p:cNvPr id="4" name="コンテンツ プレースホルダー 2">
            <a:extLst>
              <a:ext uri="{FF2B5EF4-FFF2-40B4-BE49-F238E27FC236}">
                <a16:creationId xmlns:a16="http://schemas.microsoft.com/office/drawing/2014/main" xmlns="" id="{17337623-56DE-4C4E-AEF3-076FDDC55772}"/>
              </a:ext>
            </a:extLst>
          </p:cNvPr>
          <p:cNvSpPr txBox="1">
            <a:spLocks/>
          </p:cNvSpPr>
          <p:nvPr/>
        </p:nvSpPr>
        <p:spPr>
          <a:xfrm>
            <a:off x="1005534" y="3899634"/>
            <a:ext cx="10515600" cy="2749190"/>
          </a:xfrm>
          <a:prstGeom prst="rect">
            <a:avLst/>
          </a:prstGeom>
          <a:solidFill>
            <a:schemeClr val="accent6">
              <a:lumMod val="20000"/>
              <a:lumOff val="80000"/>
            </a:schemeClr>
          </a:solidFill>
          <a:ln>
            <a:solidFill>
              <a:schemeClr val="tx1"/>
            </a:solidFill>
          </a:ln>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en-US" altLang="ja-JP" dirty="0"/>
              <a:t>①</a:t>
            </a:r>
            <a:r>
              <a:rPr lang="ja-JP" altLang="en-US" dirty="0"/>
              <a:t>ストレングスを活かしたアイディア</a:t>
            </a:r>
            <a:endParaRPr lang="en-US" altLang="ja-JP" dirty="0"/>
          </a:p>
          <a:p>
            <a:pPr marL="0" indent="0">
              <a:buFont typeface="Arial" panose="020B0604020202020204" pitchFamily="34" charset="0"/>
              <a:buNone/>
            </a:pPr>
            <a:r>
              <a:rPr lang="en-US" altLang="ja-JP" dirty="0"/>
              <a:t>②</a:t>
            </a:r>
            <a:r>
              <a:rPr lang="ja-JP" altLang="en-US" dirty="0"/>
              <a:t>インフォーマルサービスを中心としたアイデア</a:t>
            </a:r>
            <a:endParaRPr lang="en-US" altLang="ja-JP" dirty="0"/>
          </a:p>
          <a:p>
            <a:pPr marL="0" indent="0">
              <a:buFont typeface="Arial" panose="020B0604020202020204" pitchFamily="34" charset="0"/>
              <a:buNone/>
            </a:pPr>
            <a:r>
              <a:rPr lang="en-US" altLang="ja-JP" dirty="0"/>
              <a:t>③</a:t>
            </a:r>
            <a:r>
              <a:rPr lang="ja-JP" altLang="en-US" dirty="0"/>
              <a:t>自由な発想で、出来る、出来ない、ある、ない、には</a:t>
            </a:r>
            <a:endParaRPr lang="en-US" altLang="ja-JP" dirty="0"/>
          </a:p>
          <a:p>
            <a:pPr marL="0" indent="0">
              <a:buFont typeface="Arial" panose="020B0604020202020204" pitchFamily="34" charset="0"/>
              <a:buNone/>
            </a:pPr>
            <a:r>
              <a:rPr lang="ja-JP" altLang="en-US" dirty="0"/>
              <a:t>　こだわらない（既存の資源にとらわれない）</a:t>
            </a:r>
            <a:endParaRPr lang="en-US" altLang="ja-JP" dirty="0"/>
          </a:p>
          <a:p>
            <a:pPr marL="0" indent="0">
              <a:buFont typeface="Arial" panose="020B0604020202020204" pitchFamily="34" charset="0"/>
              <a:buNone/>
            </a:pPr>
            <a:r>
              <a:rPr lang="en-US" altLang="ja-JP" dirty="0"/>
              <a:t>④</a:t>
            </a:r>
            <a:r>
              <a:rPr lang="ja-JP" altLang="en-US" dirty="0"/>
              <a:t>こんなのあったらいいな、もアイデア</a:t>
            </a:r>
            <a:endParaRPr lang="en-US" altLang="ja-JP" dirty="0"/>
          </a:p>
          <a:p>
            <a:pPr marL="0" indent="0">
              <a:buFont typeface="Arial" panose="020B0604020202020204" pitchFamily="34" charset="0"/>
              <a:buNone/>
            </a:pPr>
            <a:endParaRPr lang="en-US" altLang="ja-JP" dirty="0"/>
          </a:p>
        </p:txBody>
      </p:sp>
    </p:spTree>
    <p:extLst>
      <p:ext uri="{BB962C8B-B14F-4D97-AF65-F5344CB8AC3E}">
        <p14:creationId xmlns:p14="http://schemas.microsoft.com/office/powerpoint/2010/main" val="13834470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05F89792-0FF4-4290-B350-F576719C5EC1}"/>
              </a:ext>
            </a:extLst>
          </p:cNvPr>
          <p:cNvSpPr>
            <a:spLocks noGrp="1"/>
          </p:cNvSpPr>
          <p:nvPr>
            <p:ph type="title"/>
          </p:nvPr>
        </p:nvSpPr>
        <p:spPr/>
        <p:txBody>
          <a:bodyPr/>
          <a:lstStyle/>
          <a:p>
            <a:r>
              <a:rPr kumimoji="1" lang="ja-JP" altLang="en-US" dirty="0"/>
              <a:t>演習の流れ</a:t>
            </a:r>
          </a:p>
        </p:txBody>
      </p:sp>
      <p:sp>
        <p:nvSpPr>
          <p:cNvPr id="3" name="コンテンツ プレースホルダー 2">
            <a:extLst>
              <a:ext uri="{FF2B5EF4-FFF2-40B4-BE49-F238E27FC236}">
                <a16:creationId xmlns:a16="http://schemas.microsoft.com/office/drawing/2014/main" xmlns="" id="{17337623-56DE-4C4E-AEF3-076FDDC55772}"/>
              </a:ext>
            </a:extLst>
          </p:cNvPr>
          <p:cNvSpPr>
            <a:spLocks noGrp="1"/>
          </p:cNvSpPr>
          <p:nvPr>
            <p:ph idx="1"/>
          </p:nvPr>
        </p:nvSpPr>
        <p:spPr/>
        <p:txBody>
          <a:bodyPr/>
          <a:lstStyle/>
          <a:p>
            <a:pPr marL="0" indent="0">
              <a:buNone/>
            </a:pPr>
            <a:r>
              <a:rPr lang="ja-JP" altLang="en-US" dirty="0"/>
              <a:t>５</a:t>
            </a:r>
            <a:r>
              <a:rPr lang="ja-JP" altLang="en-US" dirty="0">
                <a:solidFill>
                  <a:srgbClr val="000000"/>
                </a:solidFill>
              </a:rPr>
              <a:t>）</a:t>
            </a:r>
            <a:r>
              <a:rPr kumimoji="1" lang="ja-JP" altLang="en-US" dirty="0"/>
              <a:t>実用性の高いアイデアを抽出　</a:t>
            </a:r>
            <a:r>
              <a:rPr kumimoji="1" lang="ja-JP" altLang="en-US">
                <a:solidFill>
                  <a:srgbClr val="FF0000"/>
                </a:solidFill>
              </a:rPr>
              <a:t>（</a:t>
            </a:r>
            <a:r>
              <a:rPr kumimoji="1" lang="en-US" altLang="ja-JP" dirty="0">
                <a:solidFill>
                  <a:srgbClr val="FF0000"/>
                </a:solidFill>
              </a:rPr>
              <a:t>10</a:t>
            </a:r>
            <a:r>
              <a:rPr kumimoji="1" lang="ja-JP" altLang="en-US">
                <a:solidFill>
                  <a:srgbClr val="FF0000"/>
                </a:solidFill>
              </a:rPr>
              <a:t>分</a:t>
            </a:r>
            <a:r>
              <a:rPr kumimoji="1" lang="ja-JP" altLang="en-US" dirty="0">
                <a:solidFill>
                  <a:srgbClr val="FF0000"/>
                </a:solidFill>
              </a:rPr>
              <a:t>）</a:t>
            </a:r>
            <a:endParaRPr kumimoji="1" lang="en-US" altLang="ja-JP" dirty="0">
              <a:solidFill>
                <a:srgbClr val="FF0000"/>
              </a:solidFill>
            </a:endParaRPr>
          </a:p>
          <a:p>
            <a:pPr marL="0" indent="0">
              <a:buNone/>
            </a:pPr>
            <a:r>
              <a:rPr lang="ja-JP" altLang="en-US" dirty="0"/>
              <a:t>　・出来そうなアイデアを抽出</a:t>
            </a:r>
            <a:endParaRPr lang="en-US" altLang="ja-JP" dirty="0"/>
          </a:p>
          <a:p>
            <a:pPr marL="0" indent="0">
              <a:buNone/>
            </a:pPr>
            <a:r>
              <a:rPr lang="ja-JP" altLang="en-US" dirty="0"/>
              <a:t>　・やってみたいな、と思うアイデアを抽出</a:t>
            </a:r>
            <a:endParaRPr lang="en-US" altLang="ja-JP" dirty="0"/>
          </a:p>
          <a:p>
            <a:pPr marL="0" indent="0">
              <a:buNone/>
            </a:pPr>
            <a:r>
              <a:rPr kumimoji="1" lang="ja-JP" altLang="en-US" dirty="0"/>
              <a:t>　・本人や家族だけでなく、地域に対しても効果が見込める</a:t>
            </a:r>
            <a:endParaRPr kumimoji="1" lang="en-US" altLang="ja-JP" dirty="0"/>
          </a:p>
          <a:p>
            <a:pPr marL="0" indent="0">
              <a:buNone/>
            </a:pPr>
            <a:r>
              <a:rPr lang="ja-JP" altLang="en-US" dirty="0"/>
              <a:t>　　アイデアを抽出</a:t>
            </a:r>
            <a:endParaRPr lang="en-US" altLang="ja-JP" dirty="0"/>
          </a:p>
          <a:p>
            <a:pPr marL="0" indent="0">
              <a:buNone/>
            </a:pPr>
            <a:r>
              <a:rPr lang="ja-JP" altLang="en-US" dirty="0"/>
              <a:t>　・優先順位をつけて、出来ればベスト</a:t>
            </a:r>
            <a:r>
              <a:rPr lang="en-US" altLang="ja-JP" dirty="0"/>
              <a:t>3</a:t>
            </a:r>
            <a:r>
              <a:rPr lang="ja-JP" altLang="en-US" dirty="0"/>
              <a:t>を決定</a:t>
            </a:r>
            <a:endParaRPr kumimoji="1" lang="en-US" altLang="ja-JP" dirty="0"/>
          </a:p>
        </p:txBody>
      </p:sp>
    </p:spTree>
    <p:extLst>
      <p:ext uri="{BB962C8B-B14F-4D97-AF65-F5344CB8AC3E}">
        <p14:creationId xmlns:p14="http://schemas.microsoft.com/office/powerpoint/2010/main" val="26985598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05F89792-0FF4-4290-B350-F576719C5EC1}"/>
              </a:ext>
            </a:extLst>
          </p:cNvPr>
          <p:cNvSpPr>
            <a:spLocks noGrp="1"/>
          </p:cNvSpPr>
          <p:nvPr>
            <p:ph type="title"/>
          </p:nvPr>
        </p:nvSpPr>
        <p:spPr/>
        <p:txBody>
          <a:bodyPr/>
          <a:lstStyle/>
          <a:p>
            <a:r>
              <a:rPr kumimoji="1" lang="ja-JP" altLang="en-US" dirty="0"/>
              <a:t>演習の流れ</a:t>
            </a:r>
          </a:p>
        </p:txBody>
      </p:sp>
      <p:sp>
        <p:nvSpPr>
          <p:cNvPr id="3" name="コンテンツ プレースホルダー 2">
            <a:extLst>
              <a:ext uri="{FF2B5EF4-FFF2-40B4-BE49-F238E27FC236}">
                <a16:creationId xmlns:a16="http://schemas.microsoft.com/office/drawing/2014/main" xmlns="" id="{17337623-56DE-4C4E-AEF3-076FDDC55772}"/>
              </a:ext>
            </a:extLst>
          </p:cNvPr>
          <p:cNvSpPr>
            <a:spLocks noGrp="1"/>
          </p:cNvSpPr>
          <p:nvPr>
            <p:ph idx="1"/>
          </p:nvPr>
        </p:nvSpPr>
        <p:spPr/>
        <p:txBody>
          <a:bodyPr/>
          <a:lstStyle/>
          <a:p>
            <a:pPr marL="0" indent="0">
              <a:buNone/>
            </a:pPr>
            <a:r>
              <a:rPr lang="ja-JP" altLang="en-US" dirty="0"/>
              <a:t>６</a:t>
            </a:r>
            <a:r>
              <a:rPr lang="ja-JP" altLang="en-US" dirty="0">
                <a:solidFill>
                  <a:srgbClr val="000000"/>
                </a:solidFill>
              </a:rPr>
              <a:t>）</a:t>
            </a:r>
            <a:r>
              <a:rPr kumimoji="1" lang="ja-JP" altLang="en-US" dirty="0"/>
              <a:t>アイデアの具体的な展開　</a:t>
            </a:r>
            <a:r>
              <a:rPr kumimoji="1" lang="ja-JP" altLang="en-US">
                <a:solidFill>
                  <a:srgbClr val="FF0000"/>
                </a:solidFill>
              </a:rPr>
              <a:t>（</a:t>
            </a:r>
            <a:r>
              <a:rPr kumimoji="1" lang="en-US" altLang="ja-JP" dirty="0">
                <a:solidFill>
                  <a:srgbClr val="FF0000"/>
                </a:solidFill>
              </a:rPr>
              <a:t>10</a:t>
            </a:r>
            <a:r>
              <a:rPr kumimoji="1" lang="ja-JP" altLang="en-US">
                <a:solidFill>
                  <a:srgbClr val="FF0000"/>
                </a:solidFill>
              </a:rPr>
              <a:t>分</a:t>
            </a:r>
            <a:r>
              <a:rPr kumimoji="1" lang="ja-JP" altLang="en-US" dirty="0">
                <a:solidFill>
                  <a:srgbClr val="FF0000"/>
                </a:solidFill>
              </a:rPr>
              <a:t>）</a:t>
            </a:r>
            <a:endParaRPr kumimoji="1" lang="en-US" altLang="ja-JP" dirty="0">
              <a:solidFill>
                <a:srgbClr val="FF0000"/>
              </a:solidFill>
            </a:endParaRPr>
          </a:p>
          <a:p>
            <a:pPr marL="0" indent="0">
              <a:buNone/>
            </a:pPr>
            <a:r>
              <a:rPr lang="ja-JP" altLang="en-US" dirty="0"/>
              <a:t>　・何があれば、誰がいれば、実行できるか</a:t>
            </a:r>
            <a:endParaRPr lang="en-US" altLang="ja-JP" dirty="0"/>
          </a:p>
          <a:p>
            <a:pPr marL="0" indent="0">
              <a:buNone/>
            </a:pPr>
            <a:r>
              <a:rPr kumimoji="1" lang="ja-JP" altLang="en-US" dirty="0"/>
              <a:t>　・こんなもの、あんなもの、が使えるのではないか？</a:t>
            </a:r>
            <a:endParaRPr kumimoji="1" lang="en-US" altLang="ja-JP" dirty="0"/>
          </a:p>
          <a:p>
            <a:pPr marL="0" indent="0">
              <a:buNone/>
            </a:pPr>
            <a:r>
              <a:rPr lang="ja-JP" altLang="en-US" dirty="0"/>
              <a:t>　・実行にあたっての障壁は？</a:t>
            </a:r>
            <a:endParaRPr lang="en-US" altLang="ja-JP" dirty="0"/>
          </a:p>
          <a:p>
            <a:pPr marL="0" indent="0">
              <a:buNone/>
            </a:pPr>
            <a:r>
              <a:rPr kumimoji="1" lang="ja-JP" altLang="en-US" dirty="0"/>
              <a:t>　・実行したことによる効果は？（本人、地域、支援者）</a:t>
            </a:r>
            <a:endParaRPr kumimoji="1" lang="en-US" altLang="ja-JP" dirty="0"/>
          </a:p>
          <a:p>
            <a:pPr marL="0" indent="0">
              <a:buNone/>
            </a:pPr>
            <a:r>
              <a:rPr lang="ja-JP" altLang="en-US" dirty="0"/>
              <a:t>　・やってみよう、</a:t>
            </a:r>
            <a:r>
              <a:rPr lang="en-US" altLang="ja-JP" dirty="0"/>
              <a:t>LETS  TRY</a:t>
            </a:r>
            <a:endParaRPr kumimoji="1" lang="en-US" altLang="ja-JP" dirty="0"/>
          </a:p>
        </p:txBody>
      </p:sp>
    </p:spTree>
    <p:extLst>
      <p:ext uri="{BB962C8B-B14F-4D97-AF65-F5344CB8AC3E}">
        <p14:creationId xmlns:p14="http://schemas.microsoft.com/office/powerpoint/2010/main" val="948340464"/>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270</TotalTime>
  <Words>503</Words>
  <Application>Microsoft Macintosh PowerPoint</Application>
  <PresentationFormat>ユーザー設定</PresentationFormat>
  <Paragraphs>93</Paragraphs>
  <Slides>8</Slides>
  <Notes>6</Notes>
  <HiddenSlides>0</HiddenSlides>
  <MMClips>0</MMClips>
  <ScaleCrop>false</ScaleCrop>
  <HeadingPairs>
    <vt:vector size="4" baseType="variant">
      <vt:variant>
        <vt:lpstr>テーマ</vt:lpstr>
      </vt:variant>
      <vt:variant>
        <vt:i4>1</vt:i4>
      </vt:variant>
      <vt:variant>
        <vt:lpstr>スライド タイトル</vt:lpstr>
      </vt:variant>
      <vt:variant>
        <vt:i4>8</vt:i4>
      </vt:variant>
    </vt:vector>
  </HeadingPairs>
  <TitlesOfParts>
    <vt:vector size="9" baseType="lpstr">
      <vt:lpstr>Office テーマ</vt:lpstr>
      <vt:lpstr> 支援のアイデア出し</vt:lpstr>
      <vt:lpstr>演習の流れと役割</vt:lpstr>
      <vt:lpstr>演習の流れ</vt:lpstr>
      <vt:lpstr>演習の流れ</vt:lpstr>
      <vt:lpstr>演習の流れ</vt:lpstr>
      <vt:lpstr>演習の流れ</vt:lpstr>
      <vt:lpstr>演習の流れ</vt:lpstr>
      <vt:lpstr>演習の流れ</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事例検討 支援のアイデア出し</dc:title>
  <dc:creator>oasis.yoshida@gmail.com</dc:creator>
  <cp:lastModifiedBy>日野原 雄二</cp:lastModifiedBy>
  <cp:revision>24</cp:revision>
  <cp:lastPrinted>2019-01-18T23:03:18Z</cp:lastPrinted>
  <dcterms:created xsi:type="dcterms:W3CDTF">2018-08-23T07:09:59Z</dcterms:created>
  <dcterms:modified xsi:type="dcterms:W3CDTF">2019-02-12T20:55:43Z</dcterms:modified>
</cp:coreProperties>
</file>