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tif" ContentType="image/t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2" r:id="rId1"/>
    <p:sldMasterId id="2147483741" r:id="rId2"/>
  </p:sldMasterIdLst>
  <p:notesMasterIdLst>
    <p:notesMasterId r:id="rId54"/>
  </p:notesMasterIdLst>
  <p:handoutMasterIdLst>
    <p:handoutMasterId r:id="rId55"/>
  </p:handoutMasterIdLst>
  <p:sldIdLst>
    <p:sldId id="350" r:id="rId3"/>
    <p:sldId id="367" r:id="rId4"/>
    <p:sldId id="383" r:id="rId5"/>
    <p:sldId id="379" r:id="rId6"/>
    <p:sldId id="356" r:id="rId7"/>
    <p:sldId id="366" r:id="rId8"/>
    <p:sldId id="362" r:id="rId9"/>
    <p:sldId id="363" r:id="rId10"/>
    <p:sldId id="365" r:id="rId11"/>
    <p:sldId id="352" r:id="rId12"/>
    <p:sldId id="368" r:id="rId13"/>
    <p:sldId id="371" r:id="rId14"/>
    <p:sldId id="300" r:id="rId15"/>
    <p:sldId id="375" r:id="rId16"/>
    <p:sldId id="331" r:id="rId17"/>
    <p:sldId id="334" r:id="rId18"/>
    <p:sldId id="285" r:id="rId19"/>
    <p:sldId id="286" r:id="rId20"/>
    <p:sldId id="289" r:id="rId21"/>
    <p:sldId id="290" r:id="rId22"/>
    <p:sldId id="292" r:id="rId23"/>
    <p:sldId id="293" r:id="rId24"/>
    <p:sldId id="342" r:id="rId25"/>
    <p:sldId id="310" r:id="rId26"/>
    <p:sldId id="311" r:id="rId27"/>
    <p:sldId id="288" r:id="rId28"/>
    <p:sldId id="295" r:id="rId29"/>
    <p:sldId id="296" r:id="rId30"/>
    <p:sldId id="297" r:id="rId31"/>
    <p:sldId id="305" r:id="rId32"/>
    <p:sldId id="294" r:id="rId33"/>
    <p:sldId id="338" r:id="rId34"/>
    <p:sldId id="343" r:id="rId35"/>
    <p:sldId id="304" r:id="rId36"/>
    <p:sldId id="344" r:id="rId37"/>
    <p:sldId id="345" r:id="rId38"/>
    <p:sldId id="315" r:id="rId39"/>
    <p:sldId id="316" r:id="rId40"/>
    <p:sldId id="317" r:id="rId41"/>
    <p:sldId id="377" r:id="rId42"/>
    <p:sldId id="357" r:id="rId43"/>
    <p:sldId id="358" r:id="rId44"/>
    <p:sldId id="258" r:id="rId45"/>
    <p:sldId id="261" r:id="rId46"/>
    <p:sldId id="359" r:id="rId47"/>
    <p:sldId id="306" r:id="rId48"/>
    <p:sldId id="307" r:id="rId49"/>
    <p:sldId id="308" r:id="rId50"/>
    <p:sldId id="309" r:id="rId51"/>
    <p:sldId id="381" r:id="rId52"/>
    <p:sldId id="378" r:id="rId53"/>
  </p:sldIdLst>
  <p:sldSz cx="24384000" cy="13716000"/>
  <p:notesSz cx="6735763" cy="986948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1pPr>
    <a:lvl2pPr marL="0" marR="0" indent="2286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2pPr>
    <a:lvl3pPr marL="0" marR="0" indent="4572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3pPr>
    <a:lvl4pPr marL="0" marR="0" indent="6858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4pPr>
    <a:lvl5pPr marL="0" marR="0" indent="9144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5pPr>
    <a:lvl6pPr marL="0" marR="0" indent="11430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6pPr>
    <a:lvl7pPr marL="0" marR="0" indent="13716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7pPr>
    <a:lvl8pPr marL="0" marR="0" indent="16002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8pPr>
    <a:lvl9pPr marL="0" marR="0" indent="18288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lvl9pPr>
  </p:defaultTextStyle>
  <p:extLst>
    <p:ext uri="{EFAFB233-063F-42B5-8137-9DF3F51BA10A}">
      <p15:sldGuideLst xmlns="" xmlns:p15="http://schemas.microsoft.com/office/powerpoint/2012/main">
        <p15:guide id="1" orient="horz" pos="4320" userDrawn="1">
          <p15:clr>
            <a:srgbClr val="A4A3A4"/>
          </p15:clr>
        </p15:guide>
        <p15:guide id="2" pos="774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菊本圭一" initials="菊"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00FF"/>
    <a:srgbClr val="FF99CC"/>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ヒラギノ角ゴ ProN W6"/>
          <a:ea typeface="ヒラギノ角ゴ ProN W6"/>
          <a:cs typeface="ヒラギノ角ゴ ProN W6"/>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ヒラギノ角ゴ ProN W6"/>
          <a:ea typeface="ヒラギノ角ゴ ProN W6"/>
          <a:cs typeface="ヒラギノ角ゴ ProN W6"/>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ヒラギノ角ゴ ProN W6"/>
          <a:ea typeface="ヒラギノ角ゴ ProN W6"/>
          <a:cs typeface="ヒラギノ角ゴ ProN W6"/>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ヒラギノ角ゴ ProN W6"/>
          <a:ea typeface="ヒラギノ角ゴ ProN W6"/>
          <a:cs typeface="ヒラギノ角ゴ ProN W6"/>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ヒラギノ角ゴ ProN W6"/>
          <a:ea typeface="ヒラギノ角ゴ ProN W6"/>
          <a:cs typeface="ヒラギノ角ゴ ProN W6"/>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ヒラギノ角ゴ ProN W6"/>
          <a:ea typeface="ヒラギノ角ゴ ProN W6"/>
          <a:cs typeface="ヒラギノ角ゴ ProN W6"/>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ヒラギノ角ゴ ProN W6"/>
          <a:ea typeface="ヒラギノ角ゴ ProN W6"/>
          <a:cs typeface="ヒラギノ角ゴ ProN W6"/>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ヒラギノ角ゴ ProN W6"/>
          <a:ea typeface="ヒラギノ角ゴ ProN W6"/>
          <a:cs typeface="ヒラギノ角ゴ ProN W6"/>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ヒラギノ角ゴ ProN W6"/>
          <a:ea typeface="ヒラギノ角ゴ ProN W6"/>
          <a:cs typeface="ヒラギノ角ゴ ProN W6"/>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ヒラギノ角ゴ ProN W6"/>
          <a:ea typeface="ヒラギノ角ゴ ProN W6"/>
          <a:cs typeface="ヒラギノ角ゴ ProN W6"/>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ヒラギノ角ゴ ProN W6"/>
          <a:ea typeface="ヒラギノ角ゴ ProN W6"/>
          <a:cs typeface="ヒラギノ角ゴ ProN W6"/>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ヒラギノ角ゴ ProN W6"/>
          <a:ea typeface="ヒラギノ角ゴ ProN W6"/>
          <a:cs typeface="ヒラギノ角ゴ ProN W6"/>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ヒラギノ角ゴ ProN W6"/>
          <a:ea typeface="ヒラギノ角ゴ ProN W6"/>
          <a:cs typeface="ヒラギノ角ゴ ProN W6"/>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165" autoAdjust="0"/>
    <p:restoredTop sz="83281" autoAdjust="0"/>
  </p:normalViewPr>
  <p:slideViewPr>
    <p:cSldViewPr snapToGrid="0" snapToObjects="1" showGuides="1">
      <p:cViewPr varScale="1">
        <p:scale>
          <a:sx n="30" d="100"/>
          <a:sy n="30" d="100"/>
        </p:scale>
        <p:origin x="-112" y="-248"/>
      </p:cViewPr>
      <p:guideLst>
        <p:guide orient="horz" pos="4360"/>
        <p:guide pos="774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commentAuthors" Target="commentAuthors.xml"/><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29085A-BBBF-2B44-B159-5A4A73838AAB}" type="doc">
      <dgm:prSet loTypeId="urn:microsoft.com/office/officeart/2005/8/layout/pyramid1" loCatId="pyramid" qsTypeId="urn:microsoft.com/office/officeart/2005/8/quickstyle/simple2" qsCatId="simple" csTypeId="urn:microsoft.com/office/officeart/2005/8/colors/colorful4" csCatId="colorful" phldr="1"/>
      <dgm:spPr/>
    </dgm:pt>
    <dgm:pt modelId="{13A650C7-87EE-6C4D-A68F-EF16FDCA7E34}">
      <dgm:prSet phldrT="[テキスト]" custT="1"/>
      <dgm:spPr>
        <a:solidFill>
          <a:srgbClr val="FFFF00"/>
        </a:solidFill>
      </dgm:spPr>
      <dgm:t>
        <a:bodyPr/>
        <a:lstStyle/>
        <a:p>
          <a:r>
            <a:rPr kumimoji="1" lang="ja-JP" altLang="en-US" sz="4400" dirty="0"/>
            <a:t>社会保障　</a:t>
          </a:r>
        </a:p>
        <a:p>
          <a:r>
            <a:rPr kumimoji="1" lang="ja-JP" altLang="en-US" sz="4400" dirty="0"/>
            <a:t>医療　福祉制度</a:t>
          </a:r>
        </a:p>
      </dgm:t>
    </dgm:pt>
    <dgm:pt modelId="{DABC98B0-3226-6347-BD75-22306D7D8262}" type="parTrans" cxnId="{3D3DF4B9-32A8-8A4E-A83D-21DE7345B6C2}">
      <dgm:prSet/>
      <dgm:spPr/>
      <dgm:t>
        <a:bodyPr/>
        <a:lstStyle/>
        <a:p>
          <a:endParaRPr kumimoji="1" lang="ja-JP" altLang="en-US" sz="2800"/>
        </a:p>
      </dgm:t>
    </dgm:pt>
    <dgm:pt modelId="{5D5336D5-12D0-E843-AE6A-72F03BFA9F0A}" type="sibTrans" cxnId="{3D3DF4B9-32A8-8A4E-A83D-21DE7345B6C2}">
      <dgm:prSet/>
      <dgm:spPr/>
      <dgm:t>
        <a:bodyPr/>
        <a:lstStyle/>
        <a:p>
          <a:endParaRPr kumimoji="1" lang="ja-JP" altLang="en-US" sz="2800"/>
        </a:p>
      </dgm:t>
    </dgm:pt>
    <dgm:pt modelId="{91DD2C33-83CB-5A4F-BDF5-EB915A9C55C6}">
      <dgm:prSet phldrT="[テキスト]" custT="1"/>
      <dgm:spPr>
        <a:solidFill>
          <a:srgbClr val="FFC000"/>
        </a:solidFill>
      </dgm:spPr>
      <dgm:t>
        <a:bodyPr/>
        <a:lstStyle/>
        <a:p>
          <a:r>
            <a:rPr kumimoji="1" lang="ja-JP" altLang="en-US" sz="4400" dirty="0"/>
            <a:t>地域一般・企業体</a:t>
          </a:r>
        </a:p>
      </dgm:t>
    </dgm:pt>
    <dgm:pt modelId="{6AAEB636-00A3-AE49-B776-6408BBD52CAB}" type="parTrans" cxnId="{67E76505-6C29-E849-9057-5BA935124211}">
      <dgm:prSet/>
      <dgm:spPr/>
      <dgm:t>
        <a:bodyPr/>
        <a:lstStyle/>
        <a:p>
          <a:endParaRPr kumimoji="1" lang="ja-JP" altLang="en-US" sz="2800"/>
        </a:p>
      </dgm:t>
    </dgm:pt>
    <dgm:pt modelId="{F6B76732-8D26-B047-A8A9-E31EA37927B1}" type="sibTrans" cxnId="{67E76505-6C29-E849-9057-5BA935124211}">
      <dgm:prSet/>
      <dgm:spPr/>
      <dgm:t>
        <a:bodyPr/>
        <a:lstStyle/>
        <a:p>
          <a:endParaRPr kumimoji="1" lang="ja-JP" altLang="en-US" sz="2800"/>
        </a:p>
      </dgm:t>
    </dgm:pt>
    <dgm:pt modelId="{E3797000-7EB2-874D-B85F-1E49E2976004}">
      <dgm:prSet phldrT="[テキスト]" custT="1"/>
      <dgm:spPr>
        <a:solidFill>
          <a:schemeClr val="accent1">
            <a:lumMod val="75000"/>
          </a:schemeClr>
        </a:solidFill>
        <a:ln w="38100">
          <a:solidFill>
            <a:schemeClr val="bg1"/>
          </a:solidFill>
        </a:ln>
      </dgm:spPr>
      <dgm:t>
        <a:bodyPr/>
        <a:lstStyle/>
        <a:p>
          <a:r>
            <a:rPr kumimoji="1" lang="ja-JP" altLang="en-US" sz="4400" dirty="0">
              <a:solidFill>
                <a:schemeClr val="bg1"/>
              </a:solidFill>
            </a:rPr>
            <a:t>住民同士、ボランタリー　</a:t>
          </a:r>
        </a:p>
      </dgm:t>
    </dgm:pt>
    <dgm:pt modelId="{1FFAC28A-B8DD-C344-8D0C-D01150D26A2F}" type="parTrans" cxnId="{9F82CB66-38D7-494F-994D-021D9004B5DC}">
      <dgm:prSet/>
      <dgm:spPr/>
      <dgm:t>
        <a:bodyPr/>
        <a:lstStyle/>
        <a:p>
          <a:endParaRPr kumimoji="1" lang="ja-JP" altLang="en-US" sz="2800"/>
        </a:p>
      </dgm:t>
    </dgm:pt>
    <dgm:pt modelId="{46DC6E18-F4B7-EA49-8347-159BE093B08D}" type="sibTrans" cxnId="{9F82CB66-38D7-494F-994D-021D9004B5DC}">
      <dgm:prSet/>
      <dgm:spPr/>
      <dgm:t>
        <a:bodyPr/>
        <a:lstStyle/>
        <a:p>
          <a:endParaRPr kumimoji="1" lang="ja-JP" altLang="en-US" sz="2800"/>
        </a:p>
      </dgm:t>
    </dgm:pt>
    <dgm:pt modelId="{A6D02A0F-AD0F-7C45-B7A5-45FDA171862A}" type="pres">
      <dgm:prSet presAssocID="{FA29085A-BBBF-2B44-B159-5A4A73838AAB}" presName="Name0" presStyleCnt="0">
        <dgm:presLayoutVars>
          <dgm:dir/>
          <dgm:animLvl val="lvl"/>
          <dgm:resizeHandles val="exact"/>
        </dgm:presLayoutVars>
      </dgm:prSet>
      <dgm:spPr/>
    </dgm:pt>
    <dgm:pt modelId="{D66B9ED1-95E8-F343-8084-80DA7BBF386C}" type="pres">
      <dgm:prSet presAssocID="{13A650C7-87EE-6C4D-A68F-EF16FDCA7E34}" presName="Name8" presStyleCnt="0"/>
      <dgm:spPr/>
    </dgm:pt>
    <dgm:pt modelId="{B2CAE8A0-B809-F143-8443-353537F50D27}" type="pres">
      <dgm:prSet presAssocID="{13A650C7-87EE-6C4D-A68F-EF16FDCA7E34}" presName="level" presStyleLbl="node1" presStyleIdx="0" presStyleCnt="3">
        <dgm:presLayoutVars>
          <dgm:chMax val="1"/>
          <dgm:bulletEnabled val="1"/>
        </dgm:presLayoutVars>
      </dgm:prSet>
      <dgm:spPr/>
      <dgm:t>
        <a:bodyPr/>
        <a:lstStyle/>
        <a:p>
          <a:endParaRPr kumimoji="1" lang="ja-JP" altLang="en-US"/>
        </a:p>
      </dgm:t>
    </dgm:pt>
    <dgm:pt modelId="{B9E16057-2D06-8D4A-B78E-DFC74F48C0B9}" type="pres">
      <dgm:prSet presAssocID="{13A650C7-87EE-6C4D-A68F-EF16FDCA7E34}" presName="levelTx" presStyleLbl="revTx" presStyleIdx="0" presStyleCnt="0">
        <dgm:presLayoutVars>
          <dgm:chMax val="1"/>
          <dgm:bulletEnabled val="1"/>
        </dgm:presLayoutVars>
      </dgm:prSet>
      <dgm:spPr/>
      <dgm:t>
        <a:bodyPr/>
        <a:lstStyle/>
        <a:p>
          <a:endParaRPr kumimoji="1" lang="ja-JP" altLang="en-US"/>
        </a:p>
      </dgm:t>
    </dgm:pt>
    <dgm:pt modelId="{052EC8EB-D575-C44E-9026-9C778F2BBB32}" type="pres">
      <dgm:prSet presAssocID="{91DD2C33-83CB-5A4F-BDF5-EB915A9C55C6}" presName="Name8" presStyleCnt="0"/>
      <dgm:spPr/>
    </dgm:pt>
    <dgm:pt modelId="{E46228FB-C67E-BD40-9134-EC4FC9B815EB}" type="pres">
      <dgm:prSet presAssocID="{91DD2C33-83CB-5A4F-BDF5-EB915A9C55C6}" presName="level" presStyleLbl="node1" presStyleIdx="1" presStyleCnt="3">
        <dgm:presLayoutVars>
          <dgm:chMax val="1"/>
          <dgm:bulletEnabled val="1"/>
        </dgm:presLayoutVars>
      </dgm:prSet>
      <dgm:spPr/>
      <dgm:t>
        <a:bodyPr/>
        <a:lstStyle/>
        <a:p>
          <a:endParaRPr kumimoji="1" lang="ja-JP" altLang="en-US"/>
        </a:p>
      </dgm:t>
    </dgm:pt>
    <dgm:pt modelId="{FC44CAF0-A8DB-5243-86CA-FFB5AC7F2907}" type="pres">
      <dgm:prSet presAssocID="{91DD2C33-83CB-5A4F-BDF5-EB915A9C55C6}" presName="levelTx" presStyleLbl="revTx" presStyleIdx="0" presStyleCnt="0">
        <dgm:presLayoutVars>
          <dgm:chMax val="1"/>
          <dgm:bulletEnabled val="1"/>
        </dgm:presLayoutVars>
      </dgm:prSet>
      <dgm:spPr/>
      <dgm:t>
        <a:bodyPr/>
        <a:lstStyle/>
        <a:p>
          <a:endParaRPr kumimoji="1" lang="ja-JP" altLang="en-US"/>
        </a:p>
      </dgm:t>
    </dgm:pt>
    <dgm:pt modelId="{2CB6C179-4FAD-6D40-A324-B18FEFB743AD}" type="pres">
      <dgm:prSet presAssocID="{E3797000-7EB2-874D-B85F-1E49E2976004}" presName="Name8" presStyleCnt="0"/>
      <dgm:spPr/>
    </dgm:pt>
    <dgm:pt modelId="{3D2B6D75-5661-7449-9149-976336E71188}" type="pres">
      <dgm:prSet presAssocID="{E3797000-7EB2-874D-B85F-1E49E2976004}" presName="level" presStyleLbl="node1" presStyleIdx="2" presStyleCnt="3">
        <dgm:presLayoutVars>
          <dgm:chMax val="1"/>
          <dgm:bulletEnabled val="1"/>
        </dgm:presLayoutVars>
      </dgm:prSet>
      <dgm:spPr/>
      <dgm:t>
        <a:bodyPr/>
        <a:lstStyle/>
        <a:p>
          <a:endParaRPr kumimoji="1" lang="ja-JP" altLang="en-US"/>
        </a:p>
      </dgm:t>
    </dgm:pt>
    <dgm:pt modelId="{03548AEE-8F64-9141-A276-86F838343B4F}" type="pres">
      <dgm:prSet presAssocID="{E3797000-7EB2-874D-B85F-1E49E2976004}" presName="levelTx" presStyleLbl="revTx" presStyleIdx="0" presStyleCnt="0">
        <dgm:presLayoutVars>
          <dgm:chMax val="1"/>
          <dgm:bulletEnabled val="1"/>
        </dgm:presLayoutVars>
      </dgm:prSet>
      <dgm:spPr/>
      <dgm:t>
        <a:bodyPr/>
        <a:lstStyle/>
        <a:p>
          <a:endParaRPr kumimoji="1" lang="ja-JP" altLang="en-US"/>
        </a:p>
      </dgm:t>
    </dgm:pt>
  </dgm:ptLst>
  <dgm:cxnLst>
    <dgm:cxn modelId="{3D3DF4B9-32A8-8A4E-A83D-21DE7345B6C2}" srcId="{FA29085A-BBBF-2B44-B159-5A4A73838AAB}" destId="{13A650C7-87EE-6C4D-A68F-EF16FDCA7E34}" srcOrd="0" destOrd="0" parTransId="{DABC98B0-3226-6347-BD75-22306D7D8262}" sibTransId="{5D5336D5-12D0-E843-AE6A-72F03BFA9F0A}"/>
    <dgm:cxn modelId="{A1F59642-1D7D-2D4A-A34A-1CA2F4D6082E}" type="presOf" srcId="{E3797000-7EB2-874D-B85F-1E49E2976004}" destId="{3D2B6D75-5661-7449-9149-976336E71188}" srcOrd="0" destOrd="0" presId="urn:microsoft.com/office/officeart/2005/8/layout/pyramid1"/>
    <dgm:cxn modelId="{9F82CB66-38D7-494F-994D-021D9004B5DC}" srcId="{FA29085A-BBBF-2B44-B159-5A4A73838AAB}" destId="{E3797000-7EB2-874D-B85F-1E49E2976004}" srcOrd="2" destOrd="0" parTransId="{1FFAC28A-B8DD-C344-8D0C-D01150D26A2F}" sibTransId="{46DC6E18-F4B7-EA49-8347-159BE093B08D}"/>
    <dgm:cxn modelId="{372D33D2-63D5-194B-A8EE-C523A53503FE}" type="presOf" srcId="{91DD2C33-83CB-5A4F-BDF5-EB915A9C55C6}" destId="{E46228FB-C67E-BD40-9134-EC4FC9B815EB}" srcOrd="0" destOrd="0" presId="urn:microsoft.com/office/officeart/2005/8/layout/pyramid1"/>
    <dgm:cxn modelId="{67E76505-6C29-E849-9057-5BA935124211}" srcId="{FA29085A-BBBF-2B44-B159-5A4A73838AAB}" destId="{91DD2C33-83CB-5A4F-BDF5-EB915A9C55C6}" srcOrd="1" destOrd="0" parTransId="{6AAEB636-00A3-AE49-B776-6408BBD52CAB}" sibTransId="{F6B76732-8D26-B047-A8A9-E31EA37927B1}"/>
    <dgm:cxn modelId="{0E91ADD5-DF84-1C4D-85CB-D8E20FF51B71}" type="presOf" srcId="{13A650C7-87EE-6C4D-A68F-EF16FDCA7E34}" destId="{B2CAE8A0-B809-F143-8443-353537F50D27}" srcOrd="0" destOrd="0" presId="urn:microsoft.com/office/officeart/2005/8/layout/pyramid1"/>
    <dgm:cxn modelId="{481A338A-EDBF-3442-9756-D499A4F4E97D}" type="presOf" srcId="{13A650C7-87EE-6C4D-A68F-EF16FDCA7E34}" destId="{B9E16057-2D06-8D4A-B78E-DFC74F48C0B9}" srcOrd="1" destOrd="0" presId="urn:microsoft.com/office/officeart/2005/8/layout/pyramid1"/>
    <dgm:cxn modelId="{2936B149-E944-2D47-AA30-3A87D2D46C62}" type="presOf" srcId="{E3797000-7EB2-874D-B85F-1E49E2976004}" destId="{03548AEE-8F64-9141-A276-86F838343B4F}" srcOrd="1" destOrd="0" presId="urn:microsoft.com/office/officeart/2005/8/layout/pyramid1"/>
    <dgm:cxn modelId="{AF215B9D-DD43-6B4F-82DA-1CA0217AD1B0}" type="presOf" srcId="{FA29085A-BBBF-2B44-B159-5A4A73838AAB}" destId="{A6D02A0F-AD0F-7C45-B7A5-45FDA171862A}" srcOrd="0" destOrd="0" presId="urn:microsoft.com/office/officeart/2005/8/layout/pyramid1"/>
    <dgm:cxn modelId="{2ECC57C5-AFE2-124A-82ED-825348CC2AD5}" type="presOf" srcId="{91DD2C33-83CB-5A4F-BDF5-EB915A9C55C6}" destId="{FC44CAF0-A8DB-5243-86CA-FFB5AC7F2907}" srcOrd="1" destOrd="0" presId="urn:microsoft.com/office/officeart/2005/8/layout/pyramid1"/>
    <dgm:cxn modelId="{0F2C3052-4C58-DF43-966A-505AFB7CFAA9}" type="presParOf" srcId="{A6D02A0F-AD0F-7C45-B7A5-45FDA171862A}" destId="{D66B9ED1-95E8-F343-8084-80DA7BBF386C}" srcOrd="0" destOrd="0" presId="urn:microsoft.com/office/officeart/2005/8/layout/pyramid1"/>
    <dgm:cxn modelId="{D938B36C-D328-6149-B506-A720699D717C}" type="presParOf" srcId="{D66B9ED1-95E8-F343-8084-80DA7BBF386C}" destId="{B2CAE8A0-B809-F143-8443-353537F50D27}" srcOrd="0" destOrd="0" presId="urn:microsoft.com/office/officeart/2005/8/layout/pyramid1"/>
    <dgm:cxn modelId="{FCFF6BC4-889D-4941-90EA-60B49522E53B}" type="presParOf" srcId="{D66B9ED1-95E8-F343-8084-80DA7BBF386C}" destId="{B9E16057-2D06-8D4A-B78E-DFC74F48C0B9}" srcOrd="1" destOrd="0" presId="urn:microsoft.com/office/officeart/2005/8/layout/pyramid1"/>
    <dgm:cxn modelId="{C107C749-226E-B743-AA30-D4411CC788E9}" type="presParOf" srcId="{A6D02A0F-AD0F-7C45-B7A5-45FDA171862A}" destId="{052EC8EB-D575-C44E-9026-9C778F2BBB32}" srcOrd="1" destOrd="0" presId="urn:microsoft.com/office/officeart/2005/8/layout/pyramid1"/>
    <dgm:cxn modelId="{C2C57A71-2E01-7D4F-8FB4-FD95CA5D4A33}" type="presParOf" srcId="{052EC8EB-D575-C44E-9026-9C778F2BBB32}" destId="{E46228FB-C67E-BD40-9134-EC4FC9B815EB}" srcOrd="0" destOrd="0" presId="urn:microsoft.com/office/officeart/2005/8/layout/pyramid1"/>
    <dgm:cxn modelId="{5D513C9D-AADD-5541-8126-848EE054D2C3}" type="presParOf" srcId="{052EC8EB-D575-C44E-9026-9C778F2BBB32}" destId="{FC44CAF0-A8DB-5243-86CA-FFB5AC7F2907}" srcOrd="1" destOrd="0" presId="urn:microsoft.com/office/officeart/2005/8/layout/pyramid1"/>
    <dgm:cxn modelId="{5ADF177D-4FDC-3445-BD4C-10578D5B12E3}" type="presParOf" srcId="{A6D02A0F-AD0F-7C45-B7A5-45FDA171862A}" destId="{2CB6C179-4FAD-6D40-A324-B18FEFB743AD}" srcOrd="2" destOrd="0" presId="urn:microsoft.com/office/officeart/2005/8/layout/pyramid1"/>
    <dgm:cxn modelId="{A5748111-BF37-124C-9CF0-BDEAD8FFB558}" type="presParOf" srcId="{2CB6C179-4FAD-6D40-A324-B18FEFB743AD}" destId="{3D2B6D75-5661-7449-9149-976336E71188}" srcOrd="0" destOrd="0" presId="urn:microsoft.com/office/officeart/2005/8/layout/pyramid1"/>
    <dgm:cxn modelId="{D1812E2E-1B3B-8442-B4A6-3F37299C60D0}" type="presParOf" srcId="{2CB6C179-4FAD-6D40-A324-B18FEFB743AD}" destId="{03548AEE-8F64-9141-A276-86F838343B4F}"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29085A-BBBF-2B44-B159-5A4A73838AAB}" type="doc">
      <dgm:prSet loTypeId="urn:microsoft.com/office/officeart/2005/8/layout/pyramid1" loCatId="pyramid" qsTypeId="urn:microsoft.com/office/officeart/2005/8/quickstyle/simple2" qsCatId="simple" csTypeId="urn:microsoft.com/office/officeart/2005/8/colors/colorful4" csCatId="colorful" phldr="1"/>
      <dgm:spPr/>
    </dgm:pt>
    <dgm:pt modelId="{13A650C7-87EE-6C4D-A68F-EF16FDCA7E34}">
      <dgm:prSet phldrT="[テキスト]" custT="1"/>
      <dgm:spPr>
        <a:solidFill>
          <a:srgbClr val="FFFF00"/>
        </a:solidFill>
        <a:ln w="57150">
          <a:solidFill>
            <a:schemeClr val="bg1"/>
          </a:solidFill>
        </a:ln>
      </dgm:spPr>
      <dgm:t>
        <a:bodyPr/>
        <a:lstStyle/>
        <a:p>
          <a:r>
            <a:rPr kumimoji="1" lang="ja-JP" altLang="en-US" sz="4400" dirty="0"/>
            <a:t>社会保障　</a:t>
          </a:r>
        </a:p>
        <a:p>
          <a:r>
            <a:rPr kumimoji="1" lang="ja-JP" altLang="en-US" sz="4400" dirty="0"/>
            <a:t>医療　福祉制度</a:t>
          </a:r>
        </a:p>
      </dgm:t>
    </dgm:pt>
    <dgm:pt modelId="{DABC98B0-3226-6347-BD75-22306D7D8262}" type="parTrans" cxnId="{3D3DF4B9-32A8-8A4E-A83D-21DE7345B6C2}">
      <dgm:prSet/>
      <dgm:spPr/>
      <dgm:t>
        <a:bodyPr/>
        <a:lstStyle/>
        <a:p>
          <a:endParaRPr kumimoji="1" lang="ja-JP" altLang="en-US" sz="2800"/>
        </a:p>
      </dgm:t>
    </dgm:pt>
    <dgm:pt modelId="{5D5336D5-12D0-E843-AE6A-72F03BFA9F0A}" type="sibTrans" cxnId="{3D3DF4B9-32A8-8A4E-A83D-21DE7345B6C2}">
      <dgm:prSet/>
      <dgm:spPr/>
      <dgm:t>
        <a:bodyPr/>
        <a:lstStyle/>
        <a:p>
          <a:endParaRPr kumimoji="1" lang="ja-JP" altLang="en-US" sz="2800"/>
        </a:p>
      </dgm:t>
    </dgm:pt>
    <dgm:pt modelId="{91DD2C33-83CB-5A4F-BDF5-EB915A9C55C6}">
      <dgm:prSet phldrT="[テキスト]" custT="1"/>
      <dgm:spPr>
        <a:solidFill>
          <a:srgbClr val="FFC000"/>
        </a:solidFill>
        <a:ln w="57150">
          <a:solidFill>
            <a:schemeClr val="bg1"/>
          </a:solidFill>
        </a:ln>
      </dgm:spPr>
      <dgm:t>
        <a:bodyPr/>
        <a:lstStyle/>
        <a:p>
          <a:r>
            <a:rPr kumimoji="1" lang="ja-JP" altLang="en-US" sz="4400" dirty="0"/>
            <a:t>地域一般・企業体</a:t>
          </a:r>
        </a:p>
      </dgm:t>
    </dgm:pt>
    <dgm:pt modelId="{6AAEB636-00A3-AE49-B776-6408BBD52CAB}" type="parTrans" cxnId="{67E76505-6C29-E849-9057-5BA935124211}">
      <dgm:prSet/>
      <dgm:spPr/>
      <dgm:t>
        <a:bodyPr/>
        <a:lstStyle/>
        <a:p>
          <a:endParaRPr kumimoji="1" lang="ja-JP" altLang="en-US" sz="2800"/>
        </a:p>
      </dgm:t>
    </dgm:pt>
    <dgm:pt modelId="{F6B76732-8D26-B047-A8A9-E31EA37927B1}" type="sibTrans" cxnId="{67E76505-6C29-E849-9057-5BA935124211}">
      <dgm:prSet/>
      <dgm:spPr/>
      <dgm:t>
        <a:bodyPr/>
        <a:lstStyle/>
        <a:p>
          <a:endParaRPr kumimoji="1" lang="ja-JP" altLang="en-US" sz="2800"/>
        </a:p>
      </dgm:t>
    </dgm:pt>
    <dgm:pt modelId="{E3797000-7EB2-874D-B85F-1E49E2976004}">
      <dgm:prSet phldrT="[テキスト]" custT="1"/>
      <dgm:spPr>
        <a:solidFill>
          <a:schemeClr val="accent1">
            <a:lumMod val="75000"/>
          </a:schemeClr>
        </a:solidFill>
        <a:ln w="57150">
          <a:solidFill>
            <a:schemeClr val="bg1"/>
          </a:solidFill>
        </a:ln>
      </dgm:spPr>
      <dgm:t>
        <a:bodyPr/>
        <a:lstStyle/>
        <a:p>
          <a:r>
            <a:rPr kumimoji="1" lang="ja-JP" altLang="en-US" sz="4400" dirty="0">
              <a:solidFill>
                <a:schemeClr val="bg1"/>
              </a:solidFill>
            </a:rPr>
            <a:t>住民同士、ボランタリー　</a:t>
          </a:r>
        </a:p>
      </dgm:t>
    </dgm:pt>
    <dgm:pt modelId="{1FFAC28A-B8DD-C344-8D0C-D01150D26A2F}" type="parTrans" cxnId="{9F82CB66-38D7-494F-994D-021D9004B5DC}">
      <dgm:prSet/>
      <dgm:spPr/>
      <dgm:t>
        <a:bodyPr/>
        <a:lstStyle/>
        <a:p>
          <a:endParaRPr kumimoji="1" lang="ja-JP" altLang="en-US" sz="2800"/>
        </a:p>
      </dgm:t>
    </dgm:pt>
    <dgm:pt modelId="{46DC6E18-F4B7-EA49-8347-159BE093B08D}" type="sibTrans" cxnId="{9F82CB66-38D7-494F-994D-021D9004B5DC}">
      <dgm:prSet/>
      <dgm:spPr/>
      <dgm:t>
        <a:bodyPr/>
        <a:lstStyle/>
        <a:p>
          <a:endParaRPr kumimoji="1" lang="ja-JP" altLang="en-US" sz="2800"/>
        </a:p>
      </dgm:t>
    </dgm:pt>
    <dgm:pt modelId="{A6D02A0F-AD0F-7C45-B7A5-45FDA171862A}" type="pres">
      <dgm:prSet presAssocID="{FA29085A-BBBF-2B44-B159-5A4A73838AAB}" presName="Name0" presStyleCnt="0">
        <dgm:presLayoutVars>
          <dgm:dir/>
          <dgm:animLvl val="lvl"/>
          <dgm:resizeHandles val="exact"/>
        </dgm:presLayoutVars>
      </dgm:prSet>
      <dgm:spPr/>
    </dgm:pt>
    <dgm:pt modelId="{D66B9ED1-95E8-F343-8084-80DA7BBF386C}" type="pres">
      <dgm:prSet presAssocID="{13A650C7-87EE-6C4D-A68F-EF16FDCA7E34}" presName="Name8" presStyleCnt="0"/>
      <dgm:spPr/>
    </dgm:pt>
    <dgm:pt modelId="{B2CAE8A0-B809-F143-8443-353537F50D27}" type="pres">
      <dgm:prSet presAssocID="{13A650C7-87EE-6C4D-A68F-EF16FDCA7E34}" presName="level" presStyleLbl="node1" presStyleIdx="0" presStyleCnt="3">
        <dgm:presLayoutVars>
          <dgm:chMax val="1"/>
          <dgm:bulletEnabled val="1"/>
        </dgm:presLayoutVars>
      </dgm:prSet>
      <dgm:spPr/>
      <dgm:t>
        <a:bodyPr/>
        <a:lstStyle/>
        <a:p>
          <a:endParaRPr kumimoji="1" lang="ja-JP" altLang="en-US"/>
        </a:p>
      </dgm:t>
    </dgm:pt>
    <dgm:pt modelId="{B9E16057-2D06-8D4A-B78E-DFC74F48C0B9}" type="pres">
      <dgm:prSet presAssocID="{13A650C7-87EE-6C4D-A68F-EF16FDCA7E34}" presName="levelTx" presStyleLbl="revTx" presStyleIdx="0" presStyleCnt="0">
        <dgm:presLayoutVars>
          <dgm:chMax val="1"/>
          <dgm:bulletEnabled val="1"/>
        </dgm:presLayoutVars>
      </dgm:prSet>
      <dgm:spPr/>
      <dgm:t>
        <a:bodyPr/>
        <a:lstStyle/>
        <a:p>
          <a:endParaRPr kumimoji="1" lang="ja-JP" altLang="en-US"/>
        </a:p>
      </dgm:t>
    </dgm:pt>
    <dgm:pt modelId="{052EC8EB-D575-C44E-9026-9C778F2BBB32}" type="pres">
      <dgm:prSet presAssocID="{91DD2C33-83CB-5A4F-BDF5-EB915A9C55C6}" presName="Name8" presStyleCnt="0"/>
      <dgm:spPr/>
    </dgm:pt>
    <dgm:pt modelId="{E46228FB-C67E-BD40-9134-EC4FC9B815EB}" type="pres">
      <dgm:prSet presAssocID="{91DD2C33-83CB-5A4F-BDF5-EB915A9C55C6}" presName="level" presStyleLbl="node1" presStyleIdx="1" presStyleCnt="3">
        <dgm:presLayoutVars>
          <dgm:chMax val="1"/>
          <dgm:bulletEnabled val="1"/>
        </dgm:presLayoutVars>
      </dgm:prSet>
      <dgm:spPr/>
      <dgm:t>
        <a:bodyPr/>
        <a:lstStyle/>
        <a:p>
          <a:endParaRPr kumimoji="1" lang="ja-JP" altLang="en-US"/>
        </a:p>
      </dgm:t>
    </dgm:pt>
    <dgm:pt modelId="{FC44CAF0-A8DB-5243-86CA-FFB5AC7F2907}" type="pres">
      <dgm:prSet presAssocID="{91DD2C33-83CB-5A4F-BDF5-EB915A9C55C6}" presName="levelTx" presStyleLbl="revTx" presStyleIdx="0" presStyleCnt="0">
        <dgm:presLayoutVars>
          <dgm:chMax val="1"/>
          <dgm:bulletEnabled val="1"/>
        </dgm:presLayoutVars>
      </dgm:prSet>
      <dgm:spPr/>
      <dgm:t>
        <a:bodyPr/>
        <a:lstStyle/>
        <a:p>
          <a:endParaRPr kumimoji="1" lang="ja-JP" altLang="en-US"/>
        </a:p>
      </dgm:t>
    </dgm:pt>
    <dgm:pt modelId="{2CB6C179-4FAD-6D40-A324-B18FEFB743AD}" type="pres">
      <dgm:prSet presAssocID="{E3797000-7EB2-874D-B85F-1E49E2976004}" presName="Name8" presStyleCnt="0"/>
      <dgm:spPr/>
    </dgm:pt>
    <dgm:pt modelId="{3D2B6D75-5661-7449-9149-976336E71188}" type="pres">
      <dgm:prSet presAssocID="{E3797000-7EB2-874D-B85F-1E49E2976004}" presName="level" presStyleLbl="node1" presStyleIdx="2" presStyleCnt="3">
        <dgm:presLayoutVars>
          <dgm:chMax val="1"/>
          <dgm:bulletEnabled val="1"/>
        </dgm:presLayoutVars>
      </dgm:prSet>
      <dgm:spPr/>
      <dgm:t>
        <a:bodyPr/>
        <a:lstStyle/>
        <a:p>
          <a:endParaRPr kumimoji="1" lang="ja-JP" altLang="en-US"/>
        </a:p>
      </dgm:t>
    </dgm:pt>
    <dgm:pt modelId="{03548AEE-8F64-9141-A276-86F838343B4F}" type="pres">
      <dgm:prSet presAssocID="{E3797000-7EB2-874D-B85F-1E49E2976004}" presName="levelTx" presStyleLbl="revTx" presStyleIdx="0" presStyleCnt="0">
        <dgm:presLayoutVars>
          <dgm:chMax val="1"/>
          <dgm:bulletEnabled val="1"/>
        </dgm:presLayoutVars>
      </dgm:prSet>
      <dgm:spPr/>
      <dgm:t>
        <a:bodyPr/>
        <a:lstStyle/>
        <a:p>
          <a:endParaRPr kumimoji="1" lang="ja-JP" altLang="en-US"/>
        </a:p>
      </dgm:t>
    </dgm:pt>
  </dgm:ptLst>
  <dgm:cxnLst>
    <dgm:cxn modelId="{38E68A72-CF24-DC4A-99FE-0A974488BA4B}" type="presOf" srcId="{13A650C7-87EE-6C4D-A68F-EF16FDCA7E34}" destId="{B2CAE8A0-B809-F143-8443-353537F50D27}" srcOrd="0" destOrd="0" presId="urn:microsoft.com/office/officeart/2005/8/layout/pyramid1"/>
    <dgm:cxn modelId="{DB851B78-B93D-244E-88C2-E15C37D92ED0}" type="presOf" srcId="{E3797000-7EB2-874D-B85F-1E49E2976004}" destId="{03548AEE-8F64-9141-A276-86F838343B4F}" srcOrd="1" destOrd="0" presId="urn:microsoft.com/office/officeart/2005/8/layout/pyramid1"/>
    <dgm:cxn modelId="{9F82CB66-38D7-494F-994D-021D9004B5DC}" srcId="{FA29085A-BBBF-2B44-B159-5A4A73838AAB}" destId="{E3797000-7EB2-874D-B85F-1E49E2976004}" srcOrd="2" destOrd="0" parTransId="{1FFAC28A-B8DD-C344-8D0C-D01150D26A2F}" sibTransId="{46DC6E18-F4B7-EA49-8347-159BE093B08D}"/>
    <dgm:cxn modelId="{ADDCACE8-BC5A-694A-A89D-5C952D331764}" type="presOf" srcId="{E3797000-7EB2-874D-B85F-1E49E2976004}" destId="{3D2B6D75-5661-7449-9149-976336E71188}" srcOrd="0" destOrd="0" presId="urn:microsoft.com/office/officeart/2005/8/layout/pyramid1"/>
    <dgm:cxn modelId="{B9654587-C367-704F-89B5-7C8CAA82B3BE}" type="presOf" srcId="{13A650C7-87EE-6C4D-A68F-EF16FDCA7E34}" destId="{B9E16057-2D06-8D4A-B78E-DFC74F48C0B9}" srcOrd="1" destOrd="0" presId="urn:microsoft.com/office/officeart/2005/8/layout/pyramid1"/>
    <dgm:cxn modelId="{70757B30-5902-994F-B214-84E6B74418D1}" type="presOf" srcId="{FA29085A-BBBF-2B44-B159-5A4A73838AAB}" destId="{A6D02A0F-AD0F-7C45-B7A5-45FDA171862A}" srcOrd="0" destOrd="0" presId="urn:microsoft.com/office/officeart/2005/8/layout/pyramid1"/>
    <dgm:cxn modelId="{167A25DD-A75D-334A-BEBE-1F7EA273F454}" type="presOf" srcId="{91DD2C33-83CB-5A4F-BDF5-EB915A9C55C6}" destId="{FC44CAF0-A8DB-5243-86CA-FFB5AC7F2907}" srcOrd="1" destOrd="0" presId="urn:microsoft.com/office/officeart/2005/8/layout/pyramid1"/>
    <dgm:cxn modelId="{6C19B2BA-8948-4F4F-B645-7AFFDEA50F66}" type="presOf" srcId="{91DD2C33-83CB-5A4F-BDF5-EB915A9C55C6}" destId="{E46228FB-C67E-BD40-9134-EC4FC9B815EB}" srcOrd="0" destOrd="0" presId="urn:microsoft.com/office/officeart/2005/8/layout/pyramid1"/>
    <dgm:cxn modelId="{67E76505-6C29-E849-9057-5BA935124211}" srcId="{FA29085A-BBBF-2B44-B159-5A4A73838AAB}" destId="{91DD2C33-83CB-5A4F-BDF5-EB915A9C55C6}" srcOrd="1" destOrd="0" parTransId="{6AAEB636-00A3-AE49-B776-6408BBD52CAB}" sibTransId="{F6B76732-8D26-B047-A8A9-E31EA37927B1}"/>
    <dgm:cxn modelId="{3D3DF4B9-32A8-8A4E-A83D-21DE7345B6C2}" srcId="{FA29085A-BBBF-2B44-B159-5A4A73838AAB}" destId="{13A650C7-87EE-6C4D-A68F-EF16FDCA7E34}" srcOrd="0" destOrd="0" parTransId="{DABC98B0-3226-6347-BD75-22306D7D8262}" sibTransId="{5D5336D5-12D0-E843-AE6A-72F03BFA9F0A}"/>
    <dgm:cxn modelId="{C99DBCD9-A1B7-0243-9FED-5B2765619B4B}" type="presParOf" srcId="{A6D02A0F-AD0F-7C45-B7A5-45FDA171862A}" destId="{D66B9ED1-95E8-F343-8084-80DA7BBF386C}" srcOrd="0" destOrd="0" presId="urn:microsoft.com/office/officeart/2005/8/layout/pyramid1"/>
    <dgm:cxn modelId="{02459D31-3C13-6F40-BA4C-715B8E2E846E}" type="presParOf" srcId="{D66B9ED1-95E8-F343-8084-80DA7BBF386C}" destId="{B2CAE8A0-B809-F143-8443-353537F50D27}" srcOrd="0" destOrd="0" presId="urn:microsoft.com/office/officeart/2005/8/layout/pyramid1"/>
    <dgm:cxn modelId="{058FB7F0-C2EA-3C4A-A370-63246C92E624}" type="presParOf" srcId="{D66B9ED1-95E8-F343-8084-80DA7BBF386C}" destId="{B9E16057-2D06-8D4A-B78E-DFC74F48C0B9}" srcOrd="1" destOrd="0" presId="urn:microsoft.com/office/officeart/2005/8/layout/pyramid1"/>
    <dgm:cxn modelId="{9061A071-B2BB-CB4D-9384-22BDE7563128}" type="presParOf" srcId="{A6D02A0F-AD0F-7C45-B7A5-45FDA171862A}" destId="{052EC8EB-D575-C44E-9026-9C778F2BBB32}" srcOrd="1" destOrd="0" presId="urn:microsoft.com/office/officeart/2005/8/layout/pyramid1"/>
    <dgm:cxn modelId="{64B857B1-7A40-C940-9101-5B2CDDE8F213}" type="presParOf" srcId="{052EC8EB-D575-C44E-9026-9C778F2BBB32}" destId="{E46228FB-C67E-BD40-9134-EC4FC9B815EB}" srcOrd="0" destOrd="0" presId="urn:microsoft.com/office/officeart/2005/8/layout/pyramid1"/>
    <dgm:cxn modelId="{70D2ADD5-91F3-0F4C-A9DF-6A8BFA4C5154}" type="presParOf" srcId="{052EC8EB-D575-C44E-9026-9C778F2BBB32}" destId="{FC44CAF0-A8DB-5243-86CA-FFB5AC7F2907}" srcOrd="1" destOrd="0" presId="urn:microsoft.com/office/officeart/2005/8/layout/pyramid1"/>
    <dgm:cxn modelId="{1BB8E68A-3A08-EC4A-8C98-48D96A352B05}" type="presParOf" srcId="{A6D02A0F-AD0F-7C45-B7A5-45FDA171862A}" destId="{2CB6C179-4FAD-6D40-A324-B18FEFB743AD}" srcOrd="2" destOrd="0" presId="urn:microsoft.com/office/officeart/2005/8/layout/pyramid1"/>
    <dgm:cxn modelId="{48A7677A-BF7B-204A-9DE4-98B8EEB32466}" type="presParOf" srcId="{2CB6C179-4FAD-6D40-A324-B18FEFB743AD}" destId="{3D2B6D75-5661-7449-9149-976336E71188}" srcOrd="0" destOrd="0" presId="urn:microsoft.com/office/officeart/2005/8/layout/pyramid1"/>
    <dgm:cxn modelId="{5836A58C-DCE0-334E-B89F-D70F6789924D}" type="presParOf" srcId="{2CB6C179-4FAD-6D40-A324-B18FEFB743AD}" destId="{03548AEE-8F64-9141-A276-86F838343B4F}" srcOrd="1" destOrd="0" presId="urn:microsoft.com/office/officeart/2005/8/layout/pyramid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CAE8A0-B809-F143-8443-353537F50D27}">
      <dsp:nvSpPr>
        <dsp:cNvPr id="0" name=""/>
        <dsp:cNvSpPr/>
      </dsp:nvSpPr>
      <dsp:spPr>
        <a:xfrm>
          <a:off x="4547016" y="0"/>
          <a:ext cx="4547016" cy="3317823"/>
        </a:xfrm>
        <a:prstGeom prst="trapezoid">
          <a:avLst>
            <a:gd name="adj" fmla="val 68524"/>
          </a:avLst>
        </a:prstGeom>
        <a:solidFill>
          <a:srgbClr val="FFFF0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kumimoji="1" lang="ja-JP" altLang="en-US" sz="4400" kern="1200" dirty="0"/>
            <a:t>社会保障　</a:t>
          </a:r>
        </a:p>
        <a:p>
          <a:pPr lvl="0" algn="ctr" defTabSz="1955800">
            <a:lnSpc>
              <a:spcPct val="90000"/>
            </a:lnSpc>
            <a:spcBef>
              <a:spcPct val="0"/>
            </a:spcBef>
            <a:spcAft>
              <a:spcPct val="35000"/>
            </a:spcAft>
          </a:pPr>
          <a:r>
            <a:rPr kumimoji="1" lang="ja-JP" altLang="en-US" sz="4400" kern="1200" dirty="0"/>
            <a:t>医療　福祉制度</a:t>
          </a:r>
        </a:p>
      </dsp:txBody>
      <dsp:txXfrm>
        <a:off x="4547016" y="0"/>
        <a:ext cx="4547016" cy="3317823"/>
      </dsp:txXfrm>
    </dsp:sp>
    <dsp:sp modelId="{E46228FB-C67E-BD40-9134-EC4FC9B815EB}">
      <dsp:nvSpPr>
        <dsp:cNvPr id="0" name=""/>
        <dsp:cNvSpPr/>
      </dsp:nvSpPr>
      <dsp:spPr>
        <a:xfrm>
          <a:off x="2273508" y="3317823"/>
          <a:ext cx="9094033" cy="3317823"/>
        </a:xfrm>
        <a:prstGeom prst="trapezoid">
          <a:avLst>
            <a:gd name="adj" fmla="val 68524"/>
          </a:avLst>
        </a:prstGeom>
        <a:solidFill>
          <a:srgbClr val="FFC00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kumimoji="1" lang="ja-JP" altLang="en-US" sz="4400" kern="1200" dirty="0"/>
            <a:t>地域一般・企業体</a:t>
          </a:r>
        </a:p>
      </dsp:txBody>
      <dsp:txXfrm>
        <a:off x="3864964" y="3317823"/>
        <a:ext cx="5911121" cy="3317823"/>
      </dsp:txXfrm>
    </dsp:sp>
    <dsp:sp modelId="{3D2B6D75-5661-7449-9149-976336E71188}">
      <dsp:nvSpPr>
        <dsp:cNvPr id="0" name=""/>
        <dsp:cNvSpPr/>
      </dsp:nvSpPr>
      <dsp:spPr>
        <a:xfrm>
          <a:off x="0" y="6635646"/>
          <a:ext cx="13641050" cy="3317823"/>
        </a:xfrm>
        <a:prstGeom prst="trapezoid">
          <a:avLst>
            <a:gd name="adj" fmla="val 68524"/>
          </a:avLst>
        </a:prstGeom>
        <a:solidFill>
          <a:schemeClr val="accent1">
            <a:lumMod val="75000"/>
          </a:schemeClr>
        </a:solidFill>
        <a:ln w="3810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kumimoji="1" lang="ja-JP" altLang="en-US" sz="4400" kern="1200" dirty="0">
              <a:solidFill>
                <a:schemeClr val="bg1"/>
              </a:solidFill>
            </a:rPr>
            <a:t>住民同士、ボランタリー　</a:t>
          </a:r>
        </a:p>
      </dsp:txBody>
      <dsp:txXfrm>
        <a:off x="2387183" y="6635646"/>
        <a:ext cx="8866682" cy="33178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CAE8A0-B809-F143-8443-353537F50D27}">
      <dsp:nvSpPr>
        <dsp:cNvPr id="0" name=""/>
        <dsp:cNvSpPr/>
      </dsp:nvSpPr>
      <dsp:spPr>
        <a:xfrm>
          <a:off x="4547016" y="0"/>
          <a:ext cx="4547016" cy="3896249"/>
        </a:xfrm>
        <a:prstGeom prst="trapezoid">
          <a:avLst>
            <a:gd name="adj" fmla="val 58351"/>
          </a:avLst>
        </a:prstGeom>
        <a:solidFill>
          <a:srgbClr val="FFFF00"/>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kumimoji="1" lang="ja-JP" altLang="en-US" sz="4400" kern="1200" dirty="0"/>
            <a:t>社会保障　</a:t>
          </a:r>
        </a:p>
        <a:p>
          <a:pPr lvl="0" algn="ctr" defTabSz="1955800">
            <a:lnSpc>
              <a:spcPct val="90000"/>
            </a:lnSpc>
            <a:spcBef>
              <a:spcPct val="0"/>
            </a:spcBef>
            <a:spcAft>
              <a:spcPct val="35000"/>
            </a:spcAft>
          </a:pPr>
          <a:r>
            <a:rPr kumimoji="1" lang="ja-JP" altLang="en-US" sz="4400" kern="1200" dirty="0"/>
            <a:t>医療　福祉制度</a:t>
          </a:r>
        </a:p>
      </dsp:txBody>
      <dsp:txXfrm>
        <a:off x="4547016" y="0"/>
        <a:ext cx="4547016" cy="3896249"/>
      </dsp:txXfrm>
    </dsp:sp>
    <dsp:sp modelId="{E46228FB-C67E-BD40-9134-EC4FC9B815EB}">
      <dsp:nvSpPr>
        <dsp:cNvPr id="0" name=""/>
        <dsp:cNvSpPr/>
      </dsp:nvSpPr>
      <dsp:spPr>
        <a:xfrm>
          <a:off x="2273508" y="3896249"/>
          <a:ext cx="9094033" cy="3896249"/>
        </a:xfrm>
        <a:prstGeom prst="trapezoid">
          <a:avLst>
            <a:gd name="adj" fmla="val 58351"/>
          </a:avLst>
        </a:prstGeom>
        <a:solidFill>
          <a:srgbClr val="FFC000"/>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kumimoji="1" lang="ja-JP" altLang="en-US" sz="4400" kern="1200" dirty="0"/>
            <a:t>地域一般・企業体</a:t>
          </a:r>
        </a:p>
      </dsp:txBody>
      <dsp:txXfrm>
        <a:off x="3864964" y="3896249"/>
        <a:ext cx="5911121" cy="3896249"/>
      </dsp:txXfrm>
    </dsp:sp>
    <dsp:sp modelId="{3D2B6D75-5661-7449-9149-976336E71188}">
      <dsp:nvSpPr>
        <dsp:cNvPr id="0" name=""/>
        <dsp:cNvSpPr/>
      </dsp:nvSpPr>
      <dsp:spPr>
        <a:xfrm>
          <a:off x="0" y="7792498"/>
          <a:ext cx="13641049" cy="3896249"/>
        </a:xfrm>
        <a:prstGeom prst="trapezoid">
          <a:avLst>
            <a:gd name="adj" fmla="val 58351"/>
          </a:avLst>
        </a:prstGeom>
        <a:solidFill>
          <a:schemeClr val="accent1">
            <a:lumMod val="75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kumimoji="1" lang="ja-JP" altLang="en-US" sz="4400" kern="1200" dirty="0">
              <a:solidFill>
                <a:schemeClr val="bg1"/>
              </a:solidFill>
            </a:rPr>
            <a:t>住民同士、ボランタリー　</a:t>
          </a:r>
        </a:p>
      </dsp:txBody>
      <dsp:txXfrm>
        <a:off x="2387183" y="7792498"/>
        <a:ext cx="8866682" cy="3896249"/>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972"/>
          </a:xfrm>
          <a:prstGeom prst="rect">
            <a:avLst/>
          </a:prstGeom>
        </p:spPr>
        <p:txBody>
          <a:bodyPr vert="horz" lIns="90663" tIns="45331" rIns="90663" bIns="4533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2" y="0"/>
            <a:ext cx="2918621" cy="494972"/>
          </a:xfrm>
          <a:prstGeom prst="rect">
            <a:avLst/>
          </a:prstGeom>
        </p:spPr>
        <p:txBody>
          <a:bodyPr vert="horz" lIns="90663" tIns="45331" rIns="90663" bIns="45331" rtlCol="0"/>
          <a:lstStyle>
            <a:lvl1pPr algn="r">
              <a:defRPr sz="1200"/>
            </a:lvl1pPr>
          </a:lstStyle>
          <a:p>
            <a:fld id="{17F51722-48EE-49AD-8C0D-020A916A5522}" type="datetimeFigureOut">
              <a:rPr kumimoji="1" lang="ja-JP" altLang="en-US" smtClean="0"/>
              <a:t>2019/02/15</a:t>
            </a:fld>
            <a:endParaRPr kumimoji="1" lang="ja-JP" altLang="en-US"/>
          </a:p>
        </p:txBody>
      </p:sp>
      <p:sp>
        <p:nvSpPr>
          <p:cNvPr id="4" name="フッター プレースホルダー 3"/>
          <p:cNvSpPr>
            <a:spLocks noGrp="1"/>
          </p:cNvSpPr>
          <p:nvPr>
            <p:ph type="ftr" sz="quarter" idx="2"/>
          </p:nvPr>
        </p:nvSpPr>
        <p:spPr>
          <a:xfrm>
            <a:off x="1" y="9374517"/>
            <a:ext cx="2918621" cy="494972"/>
          </a:xfrm>
          <a:prstGeom prst="rect">
            <a:avLst/>
          </a:prstGeom>
        </p:spPr>
        <p:txBody>
          <a:bodyPr vert="horz" lIns="90663" tIns="45331" rIns="90663" bIns="45331"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2" y="9374517"/>
            <a:ext cx="2918621" cy="494972"/>
          </a:xfrm>
          <a:prstGeom prst="rect">
            <a:avLst/>
          </a:prstGeom>
        </p:spPr>
        <p:txBody>
          <a:bodyPr vert="horz" lIns="90663" tIns="45331" rIns="90663" bIns="45331" rtlCol="0" anchor="b"/>
          <a:lstStyle>
            <a:lvl1pPr algn="r">
              <a:defRPr sz="1200"/>
            </a:lvl1pPr>
          </a:lstStyle>
          <a:p>
            <a:fld id="{7C4A71D4-AC82-41A5-BA3E-A5A2DC5E6C8D}" type="slidenum">
              <a:rPr kumimoji="1" lang="ja-JP" altLang="en-US" smtClean="0"/>
              <a:t>‹#›</a:t>
            </a:fld>
            <a:endParaRPr kumimoji="1" lang="ja-JP" altLang="en-US"/>
          </a:p>
        </p:txBody>
      </p:sp>
    </p:spTree>
    <p:extLst>
      <p:ext uri="{BB962C8B-B14F-4D97-AF65-F5344CB8AC3E}">
        <p14:creationId xmlns:p14="http://schemas.microsoft.com/office/powerpoint/2010/main" val="32559725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1" name="Shape 201"/>
          <p:cNvSpPr>
            <a:spLocks noGrp="1" noRot="1" noChangeAspect="1"/>
          </p:cNvSpPr>
          <p:nvPr>
            <p:ph type="sldImg"/>
          </p:nvPr>
        </p:nvSpPr>
        <p:spPr>
          <a:xfrm>
            <a:off x="80963" y="741363"/>
            <a:ext cx="6573837" cy="3698875"/>
          </a:xfrm>
          <a:prstGeom prst="rect">
            <a:avLst/>
          </a:prstGeom>
        </p:spPr>
        <p:txBody>
          <a:bodyPr lIns="90663" tIns="45331" rIns="90663" bIns="45331"/>
          <a:lstStyle/>
          <a:p>
            <a:endParaRPr/>
          </a:p>
        </p:txBody>
      </p:sp>
      <p:sp>
        <p:nvSpPr>
          <p:cNvPr id="202" name="Shape 202"/>
          <p:cNvSpPr>
            <a:spLocks noGrp="1"/>
          </p:cNvSpPr>
          <p:nvPr>
            <p:ph type="body" sz="quarter" idx="1"/>
          </p:nvPr>
        </p:nvSpPr>
        <p:spPr>
          <a:xfrm>
            <a:off x="898102" y="4688007"/>
            <a:ext cx="4939560" cy="4441270"/>
          </a:xfrm>
          <a:prstGeom prst="rect">
            <a:avLst/>
          </a:prstGeom>
        </p:spPr>
        <p:txBody>
          <a:bodyPr lIns="90663" tIns="45331" rIns="90663" bIns="45331"/>
          <a:lstStyle/>
          <a:p>
            <a:endParaRPr/>
          </a:p>
        </p:txBody>
      </p:sp>
    </p:spTree>
    <p:extLst>
      <p:ext uri="{BB962C8B-B14F-4D97-AF65-F5344CB8AC3E}">
        <p14:creationId xmlns:p14="http://schemas.microsoft.com/office/powerpoint/2010/main" val="2783340506"/>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r>
              <a:rPr kumimoji="1" lang="ja-JP" altLang="en-US" dirty="0" smtClean="0"/>
              <a:t>障害のある方が地域の中で生活するためには相談支援の役割は重要。初日の行政説明の中での「相談支援の質の向上に向けた検討会」ソーシャルワークの担い手として求めらている。</a:t>
            </a:r>
            <a:endParaRPr kumimoji="1" lang="en-US" altLang="ja-JP" dirty="0" smtClean="0"/>
          </a:p>
          <a:p>
            <a:endParaRPr kumimoji="1" lang="en-US" altLang="ja-JP" dirty="0" smtClean="0"/>
          </a:p>
          <a:p>
            <a:r>
              <a:rPr kumimoji="1" lang="ja-JP" altLang="en-US" dirty="0" smtClean="0"/>
              <a:t>そして、相談支援専門員の力量を上げるための人材育成は初日の研修ガイダンス</a:t>
            </a:r>
            <a:r>
              <a:rPr kumimoji="1" lang="en-US" altLang="ja-JP" dirty="0" smtClean="0"/>
              <a:t>→</a:t>
            </a:r>
            <a:r>
              <a:rPr kumimoji="1" lang="ja-JP" altLang="en-US" dirty="0" smtClean="0"/>
              <a:t>埼玉県障害者相談支援従事者人材育成ビジョンでも紹介した通り。</a:t>
            </a:r>
            <a:endParaRPr kumimoji="1" lang="ja-JP" altLang="en-US" dirty="0"/>
          </a:p>
        </p:txBody>
      </p:sp>
      <p:sp>
        <p:nvSpPr>
          <p:cNvPr id="4" name="スライド番号プレースホルダー 3"/>
          <p:cNvSpPr>
            <a:spLocks noGrp="1"/>
          </p:cNvSpPr>
          <p:nvPr>
            <p:ph type="sldNum" sz="quarter" idx="10"/>
          </p:nvPr>
        </p:nvSpPr>
        <p:spPr>
          <a:xfrm>
            <a:off x="3815374" y="9374302"/>
            <a:ext cx="2918831" cy="495187"/>
          </a:xfrm>
          <a:prstGeom prst="rect">
            <a:avLst/>
          </a:prstGeom>
        </p:spPr>
        <p:txBody>
          <a:bodyPr lIns="90663" tIns="45331" rIns="90663" bIns="45331"/>
          <a:lstStyle/>
          <a:p>
            <a:fld id="{784EA0D0-4730-4A01-A58E-5879FBDC679F}" type="slidenum">
              <a:rPr kumimoji="1" lang="ja-JP" altLang="en-US" smtClean="0"/>
              <a:t>2</a:t>
            </a:fld>
            <a:endParaRPr kumimoji="1" lang="ja-JP" altLang="en-US"/>
          </a:p>
        </p:txBody>
      </p:sp>
    </p:spTree>
    <p:extLst>
      <p:ext uri="{BB962C8B-B14F-4D97-AF65-F5344CB8AC3E}">
        <p14:creationId xmlns:p14="http://schemas.microsoft.com/office/powerpoint/2010/main" val="1845099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まず、研修初日の復習</a:t>
            </a:r>
            <a:endParaRPr kumimoji="1" lang="en-US" altLang="ja-JP" dirty="0" smtClean="0"/>
          </a:p>
          <a:p>
            <a:r>
              <a:rPr kumimoji="1" lang="ja-JP" altLang="en-US" dirty="0" smtClean="0"/>
              <a:t>小澤先生の講義から事例検討は利用者支援のための手段、</a:t>
            </a:r>
            <a:r>
              <a:rPr kumimoji="1" lang="ja-JP" altLang="en-US" dirty="0"/>
              <a:t>　</a:t>
            </a:r>
            <a:r>
              <a:rPr kumimoji="1" lang="ja-JP" altLang="en-US" dirty="0" smtClean="0"/>
              <a:t>スーパービジョンは支援者支援のための手段。テキスト</a:t>
            </a:r>
            <a:r>
              <a:rPr kumimoji="1" lang="en-US" altLang="ja-JP" dirty="0" smtClean="0"/>
              <a:t>P</a:t>
            </a:r>
            <a:r>
              <a:rPr kumimoji="1" lang="ja-JP" altLang="en-US" dirty="0" smtClean="0"/>
              <a:t>１５６上のスライド</a:t>
            </a:r>
            <a:endParaRPr kumimoji="1" lang="en-US" altLang="ja-JP" dirty="0" smtClean="0"/>
          </a:p>
          <a:p>
            <a:r>
              <a:rPr kumimoji="1" lang="ja-JP" altLang="en-US" dirty="0" smtClean="0"/>
              <a:t>そしてスーパービジョンには３つの機能があるという内容を講義で確認。</a:t>
            </a:r>
            <a:endParaRPr kumimoji="1" lang="en-US" altLang="ja-JP" dirty="0" smtClean="0"/>
          </a:p>
        </p:txBody>
      </p:sp>
    </p:spTree>
    <p:extLst>
      <p:ext uri="{BB962C8B-B14F-4D97-AF65-F5344CB8AC3E}">
        <p14:creationId xmlns:p14="http://schemas.microsoft.com/office/powerpoint/2010/main" val="1147125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事例検討</a:t>
            </a:r>
            <a:r>
              <a:rPr kumimoji="1" lang="en-US" altLang="ja-JP" dirty="0" smtClean="0"/>
              <a:t>≠</a:t>
            </a:r>
            <a:r>
              <a:rPr kumimoji="1" lang="ja-JP" altLang="en-US" dirty="0" smtClean="0"/>
              <a:t>スーパービジョン</a:t>
            </a:r>
            <a:endParaRPr kumimoji="1" lang="en-US" altLang="ja-JP" dirty="0" smtClean="0"/>
          </a:p>
          <a:p>
            <a:endParaRPr kumimoji="1" lang="en-US" altLang="ja-JP" dirty="0" smtClean="0"/>
          </a:p>
          <a:p>
            <a:r>
              <a:rPr kumimoji="1" lang="ja-JP" altLang="en-US" dirty="0" smtClean="0"/>
              <a:t>教育や医療の現場などにはある。弁護士にもある。</a:t>
            </a:r>
            <a:endParaRPr kumimoji="1" lang="en-US" altLang="ja-JP" dirty="0" smtClean="0"/>
          </a:p>
          <a:p>
            <a:endParaRPr kumimoji="1" lang="en-US" altLang="ja-JP" dirty="0" smtClean="0"/>
          </a:p>
          <a:p>
            <a:r>
              <a:rPr kumimoji="1" lang="ja-JP" altLang="en-US" dirty="0" smtClean="0"/>
              <a:t>ソーシャルワークの担い手として期待される相談支援専門員にもスーパービジョンは必要なこと。</a:t>
            </a:r>
            <a:endParaRPr kumimoji="1" lang="en-US" altLang="ja-JP" dirty="0" smtClean="0"/>
          </a:p>
          <a:p>
            <a:endParaRPr kumimoji="1" lang="ja-JP" altLang="en-US" dirty="0"/>
          </a:p>
        </p:txBody>
      </p:sp>
    </p:spTree>
    <p:extLst>
      <p:ext uri="{BB962C8B-B14F-4D97-AF65-F5344CB8AC3E}">
        <p14:creationId xmlns:p14="http://schemas.microsoft.com/office/powerpoint/2010/main" val="2618796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Shape 511"/>
          <p:cNvSpPr>
            <a:spLocks noGrp="1" noRot="1" noChangeAspect="1"/>
          </p:cNvSpPr>
          <p:nvPr>
            <p:ph type="sldImg"/>
          </p:nvPr>
        </p:nvSpPr>
        <p:spPr>
          <a:xfrm>
            <a:off x="80963" y="741363"/>
            <a:ext cx="6573837" cy="3698875"/>
          </a:xfrm>
          <a:prstGeom prst="rect">
            <a:avLst/>
          </a:prstGeom>
        </p:spPr>
        <p:txBody>
          <a:bodyPr/>
          <a:lstStyle/>
          <a:p>
            <a:endParaRPr/>
          </a:p>
        </p:txBody>
      </p:sp>
      <p:sp>
        <p:nvSpPr>
          <p:cNvPr id="512" name="Shape 512"/>
          <p:cNvSpPr>
            <a:spLocks noGrp="1"/>
          </p:cNvSpPr>
          <p:nvPr>
            <p:ph type="body" sz="quarter" idx="1"/>
          </p:nvPr>
        </p:nvSpPr>
        <p:spPr>
          <a:prstGeom prst="rect">
            <a:avLst/>
          </a:prstGeom>
        </p:spPr>
        <p:txBody>
          <a:bodyPr/>
          <a:lstStyle/>
          <a:p>
            <a:r>
              <a:rPr dirty="0"/>
              <a:t>みなさん</a:t>
            </a:r>
            <a:r>
              <a:rPr dirty="0" smtClean="0"/>
              <a:t>は</a:t>
            </a:r>
            <a:r>
              <a:rPr lang="ja-JP" altLang="en-US" dirty="0" smtClean="0"/>
              <a:t>相談支援に</a:t>
            </a:r>
            <a:r>
              <a:rPr dirty="0" smtClean="0"/>
              <a:t>困</a:t>
            </a:r>
            <a:r>
              <a:rPr dirty="0"/>
              <a:t>ったときにどうしますか</a:t>
            </a:r>
            <a:r>
              <a:rPr dirty="0" smtClean="0"/>
              <a:t>？</a:t>
            </a:r>
            <a:endParaRPr lang="en-US" dirty="0" smtClean="0"/>
          </a:p>
          <a:p>
            <a:endParaRPr lang="en-US" dirty="0" smtClean="0"/>
          </a:p>
          <a:p>
            <a:r>
              <a:rPr lang="ja-JP" altLang="en-US" dirty="0" smtClean="0"/>
              <a:t>個別のケースを受けているベテランの相談支援専門員にも客観的に見ることができない状況や得意、不得意はあるはず。</a:t>
            </a:r>
            <a:endParaRPr lang="en-US" altLang="ja-JP" dirty="0" smtClean="0"/>
          </a:p>
          <a:p>
            <a:endParaRPr lang="en-US" dirty="0" smtClean="0"/>
          </a:p>
          <a:p>
            <a:r>
              <a:rPr lang="ja-JP" altLang="en-US" dirty="0" smtClean="0"/>
              <a:t>ミッションを確認すること、知識を広げること、新しい考え方を学ぶこと、支えてもらうことは、どんな相談支援専門員にも必要。</a:t>
            </a:r>
            <a:endParaRPr dirty="0"/>
          </a:p>
        </p:txBody>
      </p:sp>
    </p:spTree>
    <p:extLst>
      <p:ext uri="{BB962C8B-B14F-4D97-AF65-F5344CB8AC3E}">
        <p14:creationId xmlns:p14="http://schemas.microsoft.com/office/powerpoint/2010/main" val="3641219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r>
              <a:rPr kumimoji="1" lang="ja-JP" altLang="en-US" dirty="0" smtClean="0"/>
              <a:t>地域の相談支援従事者が支え合い刺激し合い高め合える関係性を構築できるか？</a:t>
            </a:r>
            <a:endParaRPr kumimoji="1" lang="en-US" altLang="ja-JP" dirty="0" smtClean="0"/>
          </a:p>
          <a:p>
            <a:r>
              <a:rPr kumimoji="1" lang="ja-JP" altLang="en-US" dirty="0" smtClean="0"/>
              <a:t>埼玉県だと既に地域で活動している相談支援専門員が参加してグループスーパービジョンを実施している地域は出てきた。</a:t>
            </a:r>
            <a:endParaRPr kumimoji="1" lang="en-US" altLang="ja-JP" dirty="0" smtClean="0"/>
          </a:p>
          <a:p>
            <a:endParaRPr kumimoji="1" lang="en-US" altLang="ja-JP" dirty="0" smtClean="0"/>
          </a:p>
          <a:p>
            <a:pPr marL="0" marR="0" indent="0" defTabSz="457200" eaLnBrk="1" fontAlgn="auto" latinLnBrk="0" hangingPunct="1">
              <a:lnSpc>
                <a:spcPct val="117999"/>
              </a:lnSpc>
              <a:spcBef>
                <a:spcPts val="0"/>
              </a:spcBef>
              <a:spcAft>
                <a:spcPts val="0"/>
              </a:spcAft>
              <a:buClrTx/>
              <a:buSzTx/>
              <a:buFontTx/>
              <a:buNone/>
              <a:tabLst/>
              <a:defRPr/>
            </a:pPr>
            <a:r>
              <a:rPr kumimoji="1" lang="ja-JP" altLang="en-US" dirty="0" smtClean="0"/>
              <a:t>ただし、スライドにある協議会を活用した地域づくりに結びついている地域は少ない。</a:t>
            </a:r>
            <a:endParaRPr kumimoji="1" lang="en-US" altLang="ja-JP" dirty="0" smtClean="0"/>
          </a:p>
          <a:p>
            <a:pPr marL="0" marR="0" indent="0" defTabSz="457200" eaLnBrk="1" fontAlgn="auto" latinLnBrk="0" hangingPunct="1">
              <a:lnSpc>
                <a:spcPct val="117999"/>
              </a:lnSpc>
              <a:spcBef>
                <a:spcPts val="0"/>
              </a:spcBef>
              <a:spcAft>
                <a:spcPts val="0"/>
              </a:spcAft>
              <a:buClrTx/>
              <a:buSzTx/>
              <a:buFontTx/>
              <a:buNone/>
              <a:tabLst/>
              <a:defRPr/>
            </a:pPr>
            <a:r>
              <a:rPr kumimoji="1" lang="ja-JP" altLang="en-US" dirty="0" smtClean="0"/>
              <a:t>相互依存関係（良い意味で！）＝互いの専門性を尊重していること　分からないことを聞けること（それは責められないこと）　批判しないこと　互いの協力（化学反応）で自分や所属機関の役割が効果的に発揮できると承知すること</a:t>
            </a:r>
            <a:endParaRPr kumimoji="1" lang="en-US" altLang="ja-JP" dirty="0" smtClean="0"/>
          </a:p>
          <a:p>
            <a:pPr marL="0" marR="0" indent="0" defTabSz="457200" eaLnBrk="1" fontAlgn="auto" latinLnBrk="0" hangingPunct="1">
              <a:lnSpc>
                <a:spcPct val="117999"/>
              </a:lnSpc>
              <a:spcBef>
                <a:spcPts val="0"/>
              </a:spcBef>
              <a:spcAft>
                <a:spcPts val="0"/>
              </a:spcAft>
              <a:buClrTx/>
              <a:buSzTx/>
              <a:buFontTx/>
              <a:buNone/>
              <a:tabLst/>
              <a:defRPr/>
            </a:pPr>
            <a:endParaRPr kumimoji="1" lang="en-US" altLang="ja-JP" dirty="0" smtClean="0"/>
          </a:p>
          <a:p>
            <a:r>
              <a:rPr kumimoji="1" lang="ja-JP" altLang="en-US" dirty="0" smtClean="0"/>
              <a:t>各メンバーが果たすべき役割：①社会福祉従事者としての専門職としての役割　②所属機関・機能・役割を果たすという組織人としての役割</a:t>
            </a:r>
            <a:endParaRPr kumimoji="1" lang="en-US" altLang="ja-JP" dirty="0" smtClean="0"/>
          </a:p>
          <a:p>
            <a:r>
              <a:rPr kumimoji="1" lang="ja-JP" altLang="en-US" dirty="0" smtClean="0"/>
              <a:t>③ともに学び・実践する仲間としての役割と割り振り（事例提供者やスーパーバイザーとして）　</a:t>
            </a:r>
            <a:endParaRPr kumimoji="1" lang="en-US" altLang="ja-JP" dirty="0" smtClean="0"/>
          </a:p>
          <a:p>
            <a:endParaRPr kumimoji="1" lang="en-US" altLang="ja-JP" dirty="0" smtClean="0"/>
          </a:p>
          <a:p>
            <a:r>
              <a:rPr kumimoji="1" lang="ja-JP" altLang="en-US" dirty="0" smtClean="0"/>
              <a:t>とはいえ、ＧＳＶが万能という訳ではない。</a:t>
            </a:r>
            <a:endParaRPr kumimoji="1" lang="en-US" altLang="ja-JP" dirty="0" smtClean="0"/>
          </a:p>
        </p:txBody>
      </p:sp>
    </p:spTree>
    <p:extLst>
      <p:ext uri="{BB962C8B-B14F-4D97-AF65-F5344CB8AC3E}">
        <p14:creationId xmlns:p14="http://schemas.microsoft.com/office/powerpoint/2010/main" val="21395271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Shape 385"/>
          <p:cNvSpPr>
            <a:spLocks noGrp="1" noRot="1" noChangeAspect="1"/>
          </p:cNvSpPr>
          <p:nvPr>
            <p:ph type="sldImg"/>
          </p:nvPr>
        </p:nvSpPr>
        <p:spPr>
          <a:xfrm>
            <a:off x="80963" y="741363"/>
            <a:ext cx="6573837" cy="3698875"/>
          </a:xfrm>
          <a:prstGeom prst="rect">
            <a:avLst/>
          </a:prstGeom>
        </p:spPr>
        <p:txBody>
          <a:bodyPr/>
          <a:lstStyle/>
          <a:p>
            <a:endParaRPr/>
          </a:p>
        </p:txBody>
      </p:sp>
      <p:sp>
        <p:nvSpPr>
          <p:cNvPr id="386" name="Shape 386"/>
          <p:cNvSpPr>
            <a:spLocks noGrp="1"/>
          </p:cNvSpPr>
          <p:nvPr>
            <p:ph type="body" sz="quarter" idx="1"/>
          </p:nvPr>
        </p:nvSpPr>
        <p:spPr>
          <a:prstGeom prst="rect">
            <a:avLst/>
          </a:prstGeom>
        </p:spPr>
        <p:txBody>
          <a:bodyPr/>
          <a:lstStyle/>
          <a:p>
            <a:pPr defTabSz="579234">
              <a:lnSpc>
                <a:spcPct val="100000"/>
              </a:lnSpc>
              <a:defRPr>
                <a:latin typeface="Lucida Grande"/>
                <a:ea typeface="Lucida Grande"/>
                <a:cs typeface="Lucida Grande"/>
                <a:sym typeface="Lucida Grande"/>
              </a:defRPr>
            </a:pPr>
            <a:r>
              <a:rPr lang="ja-JP" altLang="en-US" dirty="0" smtClean="0"/>
              <a:t>これまでの相談支援の実践の中では、ニーズの達成や課題解決に向けて支援をする時に解決が見出せないこともある。</a:t>
            </a:r>
            <a:endParaRPr lang="en-US" altLang="ja-JP" dirty="0" smtClean="0"/>
          </a:p>
          <a:p>
            <a:pPr defTabSz="579234">
              <a:lnSpc>
                <a:spcPct val="100000"/>
              </a:lnSpc>
              <a:defRPr>
                <a:latin typeface="Lucida Grande"/>
                <a:ea typeface="Lucida Grande"/>
                <a:cs typeface="Lucida Grande"/>
                <a:sym typeface="Lucida Grande"/>
              </a:defRPr>
            </a:pPr>
            <a:r>
              <a:rPr lang="ja-JP" altLang="en-US" dirty="0" smtClean="0"/>
              <a:t>その中でストレングスモデルに基づくケアマネジメントでは。支援者支援として自分が気づけないストレングスに他のメンバーが気付いたり、地域にある社会資源の活用方法を知っていることがある。</a:t>
            </a:r>
            <a:endParaRPr lang="en-US" altLang="ja-JP" dirty="0" smtClean="0"/>
          </a:p>
          <a:p>
            <a:pPr defTabSz="579234">
              <a:lnSpc>
                <a:spcPct val="100000"/>
              </a:lnSpc>
              <a:defRPr>
                <a:latin typeface="Lucida Grande"/>
                <a:ea typeface="Lucida Grande"/>
                <a:cs typeface="Lucida Grande"/>
                <a:sym typeface="Lucida Grande"/>
              </a:defRPr>
            </a:pPr>
            <a:endParaRPr lang="en-US" altLang="ja-JP" dirty="0" smtClean="0"/>
          </a:p>
          <a:p>
            <a:pPr defTabSz="579234">
              <a:lnSpc>
                <a:spcPct val="100000"/>
              </a:lnSpc>
              <a:defRPr>
                <a:latin typeface="Lucida Grande"/>
                <a:ea typeface="Lucida Grande"/>
                <a:cs typeface="Lucida Grande"/>
                <a:sym typeface="Lucida Grande"/>
              </a:defRPr>
            </a:pPr>
            <a:r>
              <a:rPr lang="ja-JP" altLang="en-US" dirty="0" smtClean="0"/>
              <a:t>最近はストレングスの視点に気づく人は増えてきている。ただ、ストレングスを活用した支援した支援や地域資源の活用している方は少ない。</a:t>
            </a:r>
            <a:endParaRPr lang="en-US" altLang="ja-JP" dirty="0" smtClean="0"/>
          </a:p>
          <a:p>
            <a:pPr defTabSz="579234">
              <a:lnSpc>
                <a:spcPct val="100000"/>
              </a:lnSpc>
              <a:defRPr>
                <a:latin typeface="Lucida Grande"/>
                <a:ea typeface="Lucida Grande"/>
                <a:cs typeface="Lucida Grande"/>
                <a:sym typeface="Lucida Grande"/>
              </a:defRPr>
            </a:pPr>
            <a:endParaRPr lang="en-US" altLang="ja-JP" dirty="0" smtClean="0"/>
          </a:p>
          <a:p>
            <a:pPr defTabSz="579234">
              <a:lnSpc>
                <a:spcPct val="100000"/>
              </a:lnSpc>
              <a:defRPr>
                <a:latin typeface="Lucida Grande"/>
                <a:ea typeface="Lucida Grande"/>
                <a:cs typeface="Lucida Grande"/>
                <a:sym typeface="Lucida Grande"/>
              </a:defRPr>
            </a:pPr>
            <a:r>
              <a:rPr lang="ja-JP" altLang="en-US" dirty="0" smtClean="0"/>
              <a:t>ＧＳＶを紹介する理由として、</a:t>
            </a:r>
            <a:r>
              <a:rPr dirty="0" smtClean="0"/>
              <a:t>ストレングスモデルによるケアマネジメントは、この二つを実践する具体的な方法論がある。</a:t>
            </a:r>
            <a:endParaRPr lang="en-US" dirty="0" smtClean="0"/>
          </a:p>
          <a:p>
            <a:pPr defTabSz="579234">
              <a:lnSpc>
                <a:spcPct val="100000"/>
              </a:lnSpc>
              <a:defRPr>
                <a:latin typeface="Lucida Grande"/>
                <a:ea typeface="Lucida Grande"/>
                <a:cs typeface="Lucida Grande"/>
                <a:sym typeface="Lucida Grande"/>
              </a:defRPr>
            </a:pPr>
            <a:r>
              <a:rPr lang="ja-JP" altLang="en-US" dirty="0" smtClean="0"/>
              <a:t>そして全ての地域の中にスーパーバイズができる人材がいるわけではない。</a:t>
            </a:r>
            <a:endParaRPr lang="en-US" altLang="ja-JP" dirty="0" smtClean="0"/>
          </a:p>
          <a:p>
            <a:pPr defTabSz="579234">
              <a:lnSpc>
                <a:spcPct val="100000"/>
              </a:lnSpc>
              <a:defRPr>
                <a:latin typeface="Lucida Grande"/>
                <a:ea typeface="Lucida Grande"/>
                <a:cs typeface="Lucida Grande"/>
                <a:sym typeface="Lucida Grande"/>
              </a:defRPr>
            </a:pPr>
            <a:r>
              <a:rPr lang="ja-JP" altLang="en-US" dirty="0" smtClean="0"/>
              <a:t>ストレングスモデルの</a:t>
            </a:r>
            <a:r>
              <a:rPr lang="en-US" altLang="ja-JP" dirty="0" smtClean="0"/>
              <a:t>GSV</a:t>
            </a:r>
            <a:r>
              <a:rPr lang="ja-JP" altLang="en-US" dirty="0" smtClean="0"/>
              <a:t>は並列の関係性の中で行うスーパービジョン。</a:t>
            </a:r>
            <a:endParaRPr lang="en-US" altLang="ja-JP" dirty="0" smtClean="0"/>
          </a:p>
          <a:p>
            <a:pPr defTabSz="579234">
              <a:lnSpc>
                <a:spcPct val="100000"/>
              </a:lnSpc>
              <a:defRPr>
                <a:latin typeface="Lucida Grande"/>
                <a:ea typeface="Lucida Grande"/>
                <a:cs typeface="Lucida Grande"/>
                <a:sym typeface="Lucida Grande"/>
              </a:defRPr>
            </a:pPr>
            <a:endParaRPr dirty="0"/>
          </a:p>
        </p:txBody>
      </p:sp>
    </p:spTree>
    <p:extLst>
      <p:ext uri="{BB962C8B-B14F-4D97-AF65-F5344CB8AC3E}">
        <p14:creationId xmlns:p14="http://schemas.microsoft.com/office/powerpoint/2010/main" val="943546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これまでの支援の中では課題に目を向けがち。</a:t>
            </a:r>
            <a:endParaRPr kumimoji="1" lang="en-US" altLang="ja-JP" dirty="0" smtClean="0"/>
          </a:p>
          <a:p>
            <a:r>
              <a:rPr kumimoji="1" lang="ja-JP" altLang="en-US" dirty="0" smtClean="0"/>
              <a:t>困難な事例であればあるほど、課題解決といった視点で問題に焦点が当てられる。このため本人と支援者の間での関係づくりが進まない。</a:t>
            </a:r>
            <a:endParaRPr kumimoji="1" lang="en-US" altLang="ja-JP" dirty="0" smtClean="0"/>
          </a:p>
          <a:p>
            <a:endParaRPr kumimoji="1" lang="en-US" altLang="ja-JP" dirty="0" smtClean="0"/>
          </a:p>
          <a:p>
            <a:r>
              <a:rPr kumimoji="1" lang="ja-JP" altLang="en-US" dirty="0" smtClean="0"/>
              <a:t>コミュニケーションに支援が必要な方でも、本人の表出された意思が出発点。初日からこれまでの講義、演習でまずは本人の</a:t>
            </a:r>
            <a:endParaRPr kumimoji="1" lang="ja-JP" altLang="en-US" dirty="0"/>
          </a:p>
        </p:txBody>
      </p:sp>
    </p:spTree>
    <p:extLst>
      <p:ext uri="{BB962C8B-B14F-4D97-AF65-F5344CB8AC3E}">
        <p14:creationId xmlns:p14="http://schemas.microsoft.com/office/powerpoint/2010/main" val="419812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Shape 421"/>
          <p:cNvSpPr>
            <a:spLocks noGrp="1" noRot="1" noChangeAspect="1"/>
          </p:cNvSpPr>
          <p:nvPr>
            <p:ph type="sldImg"/>
          </p:nvPr>
        </p:nvSpPr>
        <p:spPr>
          <a:xfrm>
            <a:off x="80963" y="741363"/>
            <a:ext cx="6573837" cy="3698875"/>
          </a:xfrm>
          <a:prstGeom prst="rect">
            <a:avLst/>
          </a:prstGeom>
        </p:spPr>
        <p:txBody>
          <a:bodyPr/>
          <a:lstStyle/>
          <a:p>
            <a:endParaRPr/>
          </a:p>
        </p:txBody>
      </p:sp>
      <p:sp>
        <p:nvSpPr>
          <p:cNvPr id="422" name="Shape 422"/>
          <p:cNvSpPr>
            <a:spLocks noGrp="1"/>
          </p:cNvSpPr>
          <p:nvPr>
            <p:ph type="body" sz="quarter" idx="1"/>
          </p:nvPr>
        </p:nvSpPr>
        <p:spPr>
          <a:prstGeom prst="rect">
            <a:avLst/>
          </a:prstGeom>
        </p:spPr>
        <p:txBody>
          <a:bodyPr/>
          <a:lstStyle/>
          <a:p>
            <a:r>
              <a:rPr dirty="0"/>
              <a:t>一番重要</a:t>
            </a:r>
            <a:r>
              <a:rPr dirty="0" smtClean="0"/>
              <a:t>な</a:t>
            </a:r>
            <a:r>
              <a:rPr lang="ja-JP" altLang="en-US" dirty="0" smtClean="0"/>
              <a:t>赤字の部分に着目。本人との関係性が大事。</a:t>
            </a:r>
            <a:endParaRPr lang="en-US" altLang="ja-JP" dirty="0" smtClean="0"/>
          </a:p>
          <a:p>
            <a:r>
              <a:rPr lang="ja-JP" altLang="en-US" dirty="0" smtClean="0"/>
              <a:t>相談者との「関係性」を通して、ご本人の力やストレングスを活用してゴール達成につなげていく</a:t>
            </a:r>
            <a:endParaRPr lang="en-US" dirty="0" smtClean="0"/>
          </a:p>
          <a:p>
            <a:endParaRPr dirty="0"/>
          </a:p>
        </p:txBody>
      </p:sp>
    </p:spTree>
    <p:extLst>
      <p:ext uri="{BB962C8B-B14F-4D97-AF65-F5344CB8AC3E}">
        <p14:creationId xmlns:p14="http://schemas.microsoft.com/office/powerpoint/2010/main" val="33455584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noRot="1" noChangeAspect="1"/>
          </p:cNvSpPr>
          <p:nvPr>
            <p:ph type="sldImg"/>
          </p:nvPr>
        </p:nvSpPr>
        <p:spPr>
          <a:xfrm>
            <a:off x="80963" y="741363"/>
            <a:ext cx="6573837" cy="3698875"/>
          </a:xfrm>
          <a:prstGeom prst="rect">
            <a:avLst/>
          </a:prstGeom>
        </p:spPr>
        <p:txBody>
          <a:bodyPr/>
          <a:lstStyle/>
          <a:p>
            <a:endParaRPr/>
          </a:p>
        </p:txBody>
      </p:sp>
      <p:sp>
        <p:nvSpPr>
          <p:cNvPr id="427" name="Shape 427"/>
          <p:cNvSpPr>
            <a:spLocks noGrp="1"/>
          </p:cNvSpPr>
          <p:nvPr>
            <p:ph type="body" sz="quarter" idx="1"/>
          </p:nvPr>
        </p:nvSpPr>
        <p:spPr>
          <a:prstGeom prst="rect">
            <a:avLst/>
          </a:prstGeom>
        </p:spPr>
        <p:txBody>
          <a:bodyPr/>
          <a:lstStyle/>
          <a:p>
            <a:pPr defTabSz="579234">
              <a:lnSpc>
                <a:spcPct val="100000"/>
              </a:lnSpc>
              <a:defRPr>
                <a:latin typeface="Lucida Grande"/>
                <a:ea typeface="Lucida Grande"/>
                <a:cs typeface="Lucida Grande"/>
                <a:sym typeface="Lucida Grande"/>
              </a:defRPr>
            </a:pPr>
            <a:r>
              <a:rPr lang="ja-JP" altLang="en-US" dirty="0" smtClean="0"/>
              <a:t>ストレングスの６原則の確認。</a:t>
            </a:r>
            <a:endParaRPr lang="en-US" dirty="0" smtClean="0"/>
          </a:p>
          <a:p>
            <a:pPr defTabSz="579234">
              <a:lnSpc>
                <a:spcPct val="100000"/>
              </a:lnSpc>
              <a:defRPr>
                <a:latin typeface="Lucida Grande"/>
                <a:ea typeface="Lucida Grande"/>
                <a:cs typeface="Lucida Grande"/>
                <a:sym typeface="Lucida Grande"/>
              </a:defRPr>
            </a:pPr>
            <a:endParaRPr dirty="0"/>
          </a:p>
        </p:txBody>
      </p:sp>
    </p:spTree>
    <p:extLst>
      <p:ext uri="{BB962C8B-B14F-4D97-AF65-F5344CB8AC3E}">
        <p14:creationId xmlns:p14="http://schemas.microsoft.com/office/powerpoint/2010/main" val="1981760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Shape 436"/>
          <p:cNvSpPr>
            <a:spLocks noGrp="1" noRot="1" noChangeAspect="1"/>
          </p:cNvSpPr>
          <p:nvPr>
            <p:ph type="sldImg"/>
          </p:nvPr>
        </p:nvSpPr>
        <p:spPr>
          <a:xfrm>
            <a:off x="80963" y="741363"/>
            <a:ext cx="6573837" cy="3698875"/>
          </a:xfrm>
          <a:prstGeom prst="rect">
            <a:avLst/>
          </a:prstGeom>
        </p:spPr>
        <p:txBody>
          <a:bodyPr/>
          <a:lstStyle/>
          <a:p>
            <a:endParaRPr/>
          </a:p>
        </p:txBody>
      </p:sp>
      <p:sp>
        <p:nvSpPr>
          <p:cNvPr id="437" name="Shape 437"/>
          <p:cNvSpPr>
            <a:spLocks noGrp="1"/>
          </p:cNvSpPr>
          <p:nvPr>
            <p:ph type="body" sz="quarter" idx="1"/>
          </p:nvPr>
        </p:nvSpPr>
        <p:spPr>
          <a:prstGeom prst="rect">
            <a:avLst/>
          </a:prstGeom>
        </p:spPr>
        <p:txBody>
          <a:bodyPr/>
          <a:lstStyle/>
          <a:p>
            <a:r>
              <a:rPr lang="ja-JP" altLang="en-US" dirty="0" smtClean="0"/>
              <a:t>ラ</a:t>
            </a:r>
            <a:r>
              <a:rPr lang="ja-JP" altLang="en-US" dirty="0" err="1" smtClean="0"/>
              <a:t>べ</a:t>
            </a:r>
            <a:r>
              <a:rPr lang="ja-JP" altLang="en-US" dirty="0" smtClean="0"/>
              <a:t>リングではなく</a:t>
            </a:r>
            <a:endParaRPr lang="en-US" dirty="0" smtClean="0"/>
          </a:p>
          <a:p>
            <a:r>
              <a:rPr dirty="0" smtClean="0"/>
              <a:t>ニーズの探求のみでない</a:t>
            </a:r>
            <a:r>
              <a:rPr dirty="0"/>
              <a:t>　　</a:t>
            </a:r>
            <a:r>
              <a:rPr dirty="0" smtClean="0"/>
              <a:t>ストレングスのみによるアセスメント</a:t>
            </a:r>
            <a:r>
              <a:rPr lang="ja-JP" altLang="en-US" dirty="0" smtClean="0"/>
              <a:t>表を作成　ストレングスは過去の「経験」目標の背景にある「意思」を理解することが重要</a:t>
            </a:r>
            <a:endParaRPr lang="en-US" dirty="0"/>
          </a:p>
          <a:p>
            <a:r>
              <a:rPr lang="ja-JP" altLang="en-US" dirty="0"/>
              <a:t>答えはご本人の中にある</a:t>
            </a:r>
            <a:endParaRPr dirty="0"/>
          </a:p>
        </p:txBody>
      </p:sp>
    </p:spTree>
    <p:extLst>
      <p:ext uri="{BB962C8B-B14F-4D97-AF65-F5344CB8AC3E}">
        <p14:creationId xmlns:p14="http://schemas.microsoft.com/office/powerpoint/2010/main" val="3551003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Shape 440"/>
          <p:cNvSpPr>
            <a:spLocks noGrp="1" noRot="1" noChangeAspect="1"/>
          </p:cNvSpPr>
          <p:nvPr>
            <p:ph type="sldImg"/>
          </p:nvPr>
        </p:nvSpPr>
        <p:spPr>
          <a:xfrm>
            <a:off x="80963" y="741363"/>
            <a:ext cx="6573837" cy="3698875"/>
          </a:xfrm>
          <a:prstGeom prst="rect">
            <a:avLst/>
          </a:prstGeom>
        </p:spPr>
        <p:txBody>
          <a:bodyPr/>
          <a:lstStyle/>
          <a:p>
            <a:endParaRPr/>
          </a:p>
        </p:txBody>
      </p:sp>
      <p:sp>
        <p:nvSpPr>
          <p:cNvPr id="441" name="Shape 441"/>
          <p:cNvSpPr>
            <a:spLocks noGrp="1"/>
          </p:cNvSpPr>
          <p:nvPr>
            <p:ph type="body" sz="quarter" idx="1"/>
          </p:nvPr>
        </p:nvSpPr>
        <p:spPr>
          <a:prstGeom prst="rect">
            <a:avLst/>
          </a:prstGeom>
        </p:spPr>
        <p:txBody>
          <a:bodyPr/>
          <a:lstStyle/>
          <a:p>
            <a:r>
              <a:rPr lang="ja-JP" altLang="en-US" dirty="0" smtClean="0"/>
              <a:t>ストレングスモデルにある</a:t>
            </a:r>
            <a:r>
              <a:rPr dirty="0" smtClean="0"/>
              <a:t>パーソナル</a:t>
            </a:r>
            <a:r>
              <a:rPr dirty="0"/>
              <a:t>リカバリー</a:t>
            </a:r>
            <a:r>
              <a:rPr dirty="0" smtClean="0"/>
              <a:t>プラン</a:t>
            </a:r>
            <a:r>
              <a:rPr lang="ja-JP" altLang="en-US" dirty="0" smtClean="0"/>
              <a:t>では</a:t>
            </a:r>
            <a:r>
              <a:rPr dirty="0" smtClean="0"/>
              <a:t>１週間</a:t>
            </a:r>
            <a:r>
              <a:rPr lang="en-US" altLang="ja-JP" dirty="0" smtClean="0"/>
              <a:t>〜</a:t>
            </a:r>
            <a:r>
              <a:rPr lang="ja-JP" altLang="en-US" dirty="0" smtClean="0"/>
              <a:t>１０日に</a:t>
            </a:r>
            <a:r>
              <a:rPr dirty="0" smtClean="0"/>
              <a:t>１</a:t>
            </a:r>
            <a:r>
              <a:rPr dirty="0"/>
              <a:t>回のペース</a:t>
            </a:r>
            <a:r>
              <a:rPr dirty="0" smtClean="0"/>
              <a:t>で</a:t>
            </a:r>
            <a:r>
              <a:rPr lang="ja-JP" altLang="en-US" dirty="0" smtClean="0"/>
              <a:t>面談しゴール達成に向けて誰が何をしていくのかスモールステップを作り記録しながら進めていく。</a:t>
            </a:r>
            <a:endParaRPr lang="en-US" altLang="ja-JP" dirty="0" smtClean="0"/>
          </a:p>
          <a:p>
            <a:r>
              <a:rPr lang="ja-JP" altLang="en-US" dirty="0" smtClean="0"/>
              <a:t>スモールステップをクリアしていくことは本人の自信につながり、一緒に喜びを分かち合うことは信頼関係の情勢につながる。</a:t>
            </a:r>
            <a:endParaRPr lang="en-US" altLang="ja-JP" dirty="0" smtClean="0"/>
          </a:p>
          <a:p>
            <a:endParaRPr dirty="0"/>
          </a:p>
          <a:p>
            <a:endParaRPr dirty="0"/>
          </a:p>
        </p:txBody>
      </p:sp>
    </p:spTree>
    <p:extLst>
      <p:ext uri="{BB962C8B-B14F-4D97-AF65-F5344CB8AC3E}">
        <p14:creationId xmlns:p14="http://schemas.microsoft.com/office/powerpoint/2010/main" val="2938555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453314">
              <a:defRPr/>
            </a:pPr>
            <a:r>
              <a:rPr kumimoji="1" lang="ja-JP" altLang="en-US" dirty="0" smtClean="0"/>
              <a:t>埼玉県では人材育成ビジョンに示してある通り、県や各ブロックでの座学研修と地域で実施する</a:t>
            </a:r>
            <a:r>
              <a:rPr kumimoji="1" lang="en-US" altLang="ja-JP" dirty="0" smtClean="0"/>
              <a:t>OJT</a:t>
            </a:r>
            <a:r>
              <a:rPr kumimoji="1" lang="ja-JP" altLang="en-US" dirty="0" smtClean="0"/>
              <a:t>の環境を作りながら人材育成を進めてきている。</a:t>
            </a:r>
            <a:endParaRPr kumimoji="1" lang="en-US" altLang="ja-JP" dirty="0" smtClean="0"/>
          </a:p>
          <a:p>
            <a:pPr defTabSz="453314">
              <a:defRPr/>
            </a:pPr>
            <a:endParaRPr kumimoji="1" lang="en-US" altLang="ja-JP" dirty="0" smtClean="0"/>
          </a:p>
          <a:p>
            <a:pPr defTabSz="453314">
              <a:defRPr/>
            </a:pPr>
            <a:r>
              <a:rPr kumimoji="1" lang="ja-JP" altLang="en-US" dirty="0" smtClean="0"/>
              <a:t>スライドの法定研修</a:t>
            </a:r>
            <a:r>
              <a:rPr kumimoji="1" lang="en-US" altLang="ja-JP" dirty="0" smtClean="0"/>
              <a:t>→</a:t>
            </a:r>
            <a:r>
              <a:rPr kumimoji="1" lang="ja-JP" altLang="en-US" dirty="0" smtClean="0"/>
              <a:t>ブラッシュアップ研修</a:t>
            </a:r>
            <a:r>
              <a:rPr kumimoji="1" lang="en-US" altLang="ja-JP" dirty="0" smtClean="0"/>
              <a:t>→OJT</a:t>
            </a:r>
            <a:r>
              <a:rPr kumimoji="1" lang="ja-JP" altLang="en-US" dirty="0" smtClean="0"/>
              <a:t>を説明</a:t>
            </a:r>
            <a:endParaRPr kumimoji="1" lang="en-US" altLang="ja-JP" dirty="0" smtClean="0"/>
          </a:p>
          <a:p>
            <a:r>
              <a:rPr lang="ja-JP" altLang="en-US" sz="2000" dirty="0" smtClean="0"/>
              <a:t>日々の実践での育成</a:t>
            </a:r>
            <a:r>
              <a:rPr lang="en-US" altLang="ja-JP" sz="2000" dirty="0" smtClean="0"/>
              <a:t>(OJT)</a:t>
            </a:r>
            <a:r>
              <a:rPr lang="ja-JP" altLang="en-US" sz="2000" dirty="0" smtClean="0"/>
              <a:t>と研修</a:t>
            </a:r>
            <a:r>
              <a:rPr lang="en-US" altLang="ja-JP" sz="2000" dirty="0" smtClean="0"/>
              <a:t>(OFF-JT)</a:t>
            </a:r>
            <a:r>
              <a:rPr lang="ja-JP" altLang="en-US" sz="2000" dirty="0" smtClean="0"/>
              <a:t>両方が必要。</a:t>
            </a:r>
          </a:p>
          <a:p>
            <a:r>
              <a:rPr lang="ja-JP" altLang="en-US" sz="2000" dirty="0" smtClean="0"/>
              <a:t>法定研修を受講しているだけでは、不足がある。</a:t>
            </a:r>
          </a:p>
          <a:p>
            <a:endParaRPr kumimoji="1" lang="ja-JP" altLang="en-US" dirty="0" smtClean="0"/>
          </a:p>
          <a:p>
            <a:r>
              <a:rPr kumimoji="1" lang="ja-JP" altLang="en-US" dirty="0" smtClean="0"/>
              <a:t>専門職として法定研修だけではなく、初任者からベテランまで自ら学びが求められる。</a:t>
            </a:r>
            <a:endParaRPr kumimoji="1" lang="en-US" altLang="ja-JP" dirty="0" smtClean="0"/>
          </a:p>
          <a:p>
            <a:endParaRPr kumimoji="1" lang="en-US" altLang="ja-JP" dirty="0" smtClean="0"/>
          </a:p>
          <a:p>
            <a:endParaRPr kumimoji="1" lang="ja-JP" altLang="en-US" dirty="0"/>
          </a:p>
        </p:txBody>
      </p:sp>
    </p:spTree>
    <p:extLst>
      <p:ext uri="{BB962C8B-B14F-4D97-AF65-F5344CB8AC3E}">
        <p14:creationId xmlns:p14="http://schemas.microsoft.com/office/powerpoint/2010/main" val="17240959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hape 448"/>
          <p:cNvSpPr>
            <a:spLocks noGrp="1" noRot="1" noChangeAspect="1"/>
          </p:cNvSpPr>
          <p:nvPr>
            <p:ph type="sldImg"/>
          </p:nvPr>
        </p:nvSpPr>
        <p:spPr>
          <a:xfrm>
            <a:off x="80963" y="741363"/>
            <a:ext cx="6573837" cy="3698875"/>
          </a:xfrm>
          <a:prstGeom prst="rect">
            <a:avLst/>
          </a:prstGeom>
        </p:spPr>
        <p:txBody>
          <a:bodyPr/>
          <a:lstStyle/>
          <a:p>
            <a:endParaRPr/>
          </a:p>
        </p:txBody>
      </p:sp>
      <p:sp>
        <p:nvSpPr>
          <p:cNvPr id="449" name="Shape 449"/>
          <p:cNvSpPr>
            <a:spLocks noGrp="1"/>
          </p:cNvSpPr>
          <p:nvPr>
            <p:ph type="body" sz="quarter" idx="1"/>
          </p:nvPr>
        </p:nvSpPr>
        <p:spPr>
          <a:prstGeom prst="rect">
            <a:avLst/>
          </a:prstGeom>
        </p:spPr>
        <p:txBody>
          <a:bodyPr/>
          <a:lstStyle/>
          <a:p>
            <a:r>
              <a:rPr lang="ja-JP" altLang="en-US" dirty="0" smtClean="0"/>
              <a:t>相談支援＝生活支援</a:t>
            </a:r>
            <a:endParaRPr lang="en-US" altLang="ja-JP" dirty="0" smtClean="0"/>
          </a:p>
          <a:p>
            <a:r>
              <a:rPr lang="ja-JP" altLang="en-US" dirty="0" smtClean="0"/>
              <a:t>我々の暮らしの中で地域の何を使っているのか。。</a:t>
            </a:r>
            <a:endParaRPr lang="en-US" altLang="ja-JP" dirty="0" smtClean="0"/>
          </a:p>
          <a:p>
            <a:r>
              <a:rPr lang="ja-JP" altLang="en-US" dirty="0" smtClean="0"/>
              <a:t>スーパー、新聞屋、図書館、コンビニ、ショッピング・・・</a:t>
            </a:r>
            <a:endParaRPr lang="en-US" altLang="ja-JP" dirty="0" smtClean="0"/>
          </a:p>
          <a:p>
            <a:r>
              <a:rPr lang="ja-JP" altLang="en-US" dirty="0" smtClean="0"/>
              <a:t>地域的に展開される生活支援は個々の嗜好により配慮された生活への支援（だから、生活の質の高さがクライエントにとって多様性があり、したがって活用する社会資源や支援方法も多様になる）</a:t>
            </a:r>
            <a:endParaRPr lang="en-US" altLang="ja-JP" dirty="0" smtClean="0"/>
          </a:p>
          <a:p>
            <a:r>
              <a:rPr lang="ja-JP" altLang="en-US" dirty="0" smtClean="0"/>
              <a:t>クライエントにとって必要なインフォーマルサービスとは何か？どのようにしたら活用可能な資源になり得るか？</a:t>
            </a:r>
            <a:endParaRPr dirty="0"/>
          </a:p>
        </p:txBody>
      </p:sp>
    </p:spTree>
    <p:extLst>
      <p:ext uri="{BB962C8B-B14F-4D97-AF65-F5344CB8AC3E}">
        <p14:creationId xmlns:p14="http://schemas.microsoft.com/office/powerpoint/2010/main" val="12928912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hape 452"/>
          <p:cNvSpPr>
            <a:spLocks noGrp="1" noRot="1" noChangeAspect="1"/>
          </p:cNvSpPr>
          <p:nvPr>
            <p:ph type="sldImg"/>
          </p:nvPr>
        </p:nvSpPr>
        <p:spPr>
          <a:xfrm>
            <a:off x="80963" y="741363"/>
            <a:ext cx="6573837" cy="3698875"/>
          </a:xfrm>
          <a:prstGeom prst="rect">
            <a:avLst/>
          </a:prstGeom>
        </p:spPr>
        <p:txBody>
          <a:bodyPr/>
          <a:lstStyle/>
          <a:p>
            <a:endParaRPr/>
          </a:p>
        </p:txBody>
      </p:sp>
      <p:sp>
        <p:nvSpPr>
          <p:cNvPr id="453" name="Shape 453"/>
          <p:cNvSpPr>
            <a:spLocks noGrp="1"/>
          </p:cNvSpPr>
          <p:nvPr>
            <p:ph type="body" sz="quarter" idx="1"/>
          </p:nvPr>
        </p:nvSpPr>
        <p:spPr>
          <a:prstGeom prst="rect">
            <a:avLst/>
          </a:prstGeom>
        </p:spPr>
        <p:txBody>
          <a:bodyPr/>
          <a:lstStyle/>
          <a:p>
            <a:r>
              <a:rPr dirty="0" smtClean="0"/>
              <a:t>現行のストレングスモデル</a:t>
            </a:r>
            <a:r>
              <a:rPr lang="ja-JP" altLang="en-US" dirty="0" smtClean="0"/>
              <a:t>におけるケアマネジメント</a:t>
            </a:r>
            <a:r>
              <a:rPr dirty="0" smtClean="0"/>
              <a:t>はゴール中心型</a:t>
            </a:r>
            <a:endParaRPr lang="en-US" altLang="ja-JP" dirty="0" smtClean="0"/>
          </a:p>
          <a:p>
            <a:endParaRPr lang="en-US" altLang="ja-JP" dirty="0" smtClean="0"/>
          </a:p>
          <a:p>
            <a:r>
              <a:rPr lang="ja-JP" altLang="en-US" dirty="0" smtClean="0"/>
              <a:t>意思決定支援はいろいろな考え方が研究されてきている。</a:t>
            </a:r>
            <a:endParaRPr dirty="0"/>
          </a:p>
        </p:txBody>
      </p:sp>
    </p:spTree>
    <p:extLst>
      <p:ext uri="{BB962C8B-B14F-4D97-AF65-F5344CB8AC3E}">
        <p14:creationId xmlns:p14="http://schemas.microsoft.com/office/powerpoint/2010/main" val="2195531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hape 452"/>
          <p:cNvSpPr>
            <a:spLocks noGrp="1" noRot="1" noChangeAspect="1"/>
          </p:cNvSpPr>
          <p:nvPr>
            <p:ph type="sldImg"/>
          </p:nvPr>
        </p:nvSpPr>
        <p:spPr>
          <a:xfrm>
            <a:off x="80963" y="741363"/>
            <a:ext cx="6573837" cy="3698875"/>
          </a:xfrm>
          <a:prstGeom prst="rect">
            <a:avLst/>
          </a:prstGeom>
        </p:spPr>
        <p:txBody>
          <a:bodyPr/>
          <a:lstStyle/>
          <a:p>
            <a:endParaRPr/>
          </a:p>
        </p:txBody>
      </p:sp>
      <p:sp>
        <p:nvSpPr>
          <p:cNvPr id="453" name="Shape 453"/>
          <p:cNvSpPr>
            <a:spLocks noGrp="1"/>
          </p:cNvSpPr>
          <p:nvPr>
            <p:ph type="body" sz="quarter" idx="1"/>
          </p:nvPr>
        </p:nvSpPr>
        <p:spPr>
          <a:prstGeom prst="rect">
            <a:avLst/>
          </a:prstGeom>
        </p:spPr>
        <p:txBody>
          <a:bodyPr/>
          <a:lstStyle/>
          <a:p>
            <a:r>
              <a:t>現行のケアマネジメントは</a:t>
            </a:r>
          </a:p>
          <a:p>
            <a:r>
              <a:t>ストレングスモデルはゴール中心型</a:t>
            </a:r>
          </a:p>
        </p:txBody>
      </p:sp>
    </p:spTree>
    <p:extLst>
      <p:ext uri="{BB962C8B-B14F-4D97-AF65-F5344CB8AC3E}">
        <p14:creationId xmlns:p14="http://schemas.microsoft.com/office/powerpoint/2010/main" val="595360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633994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Shape 494"/>
          <p:cNvSpPr>
            <a:spLocks noGrp="1" noRot="1" noChangeAspect="1"/>
          </p:cNvSpPr>
          <p:nvPr>
            <p:ph type="sldImg"/>
          </p:nvPr>
        </p:nvSpPr>
        <p:spPr>
          <a:xfrm>
            <a:off x="80963" y="741363"/>
            <a:ext cx="6573837" cy="3698875"/>
          </a:xfrm>
          <a:prstGeom prst="rect">
            <a:avLst/>
          </a:prstGeom>
        </p:spPr>
        <p:txBody>
          <a:bodyPr/>
          <a:lstStyle/>
          <a:p>
            <a:endParaRPr/>
          </a:p>
        </p:txBody>
      </p:sp>
      <p:sp>
        <p:nvSpPr>
          <p:cNvPr id="495" name="Shape 495"/>
          <p:cNvSpPr>
            <a:spLocks noGrp="1"/>
          </p:cNvSpPr>
          <p:nvPr>
            <p:ph type="body" sz="quarter" idx="1"/>
          </p:nvPr>
        </p:nvSpPr>
        <p:spPr>
          <a:prstGeom prst="rect">
            <a:avLst/>
          </a:prstGeom>
        </p:spPr>
        <p:txBody>
          <a:bodyPr/>
          <a:lstStyle/>
          <a:p>
            <a:r>
              <a:t>カンザスで気がついた　プランの役割</a:t>
            </a:r>
          </a:p>
        </p:txBody>
      </p:sp>
    </p:spTree>
    <p:extLst>
      <p:ext uri="{BB962C8B-B14F-4D97-AF65-F5344CB8AC3E}">
        <p14:creationId xmlns:p14="http://schemas.microsoft.com/office/powerpoint/2010/main" val="41868102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Shape 530"/>
          <p:cNvSpPr>
            <a:spLocks noGrp="1" noRot="1" noChangeAspect="1"/>
          </p:cNvSpPr>
          <p:nvPr>
            <p:ph type="sldImg"/>
          </p:nvPr>
        </p:nvSpPr>
        <p:spPr>
          <a:xfrm>
            <a:off x="80963" y="741363"/>
            <a:ext cx="6573837" cy="3698875"/>
          </a:xfrm>
          <a:prstGeom prst="rect">
            <a:avLst/>
          </a:prstGeom>
        </p:spPr>
        <p:txBody>
          <a:bodyPr/>
          <a:lstStyle/>
          <a:p>
            <a:endParaRPr/>
          </a:p>
        </p:txBody>
      </p:sp>
      <p:sp>
        <p:nvSpPr>
          <p:cNvPr id="531" name="Shape 531"/>
          <p:cNvSpPr>
            <a:spLocks noGrp="1"/>
          </p:cNvSpPr>
          <p:nvPr>
            <p:ph type="body" sz="quarter" idx="1"/>
          </p:nvPr>
        </p:nvSpPr>
        <p:spPr>
          <a:prstGeom prst="rect">
            <a:avLst/>
          </a:prstGeom>
        </p:spPr>
        <p:txBody>
          <a:bodyPr/>
          <a:lstStyle/>
          <a:p>
            <a:r>
              <a:rPr dirty="0"/>
              <a:t>一番重要。１回のスーパービジョンでは終わらない。</a:t>
            </a:r>
            <a:endParaRPr lang="en-US" dirty="0"/>
          </a:p>
          <a:p>
            <a:r>
              <a:rPr lang="ja-JP" altLang="en-US" dirty="0"/>
              <a:t>やりっぱなしのスーパービジョンほど効果が不明に</a:t>
            </a:r>
            <a:r>
              <a:rPr lang="ja-JP" altLang="en-US" dirty="0" smtClean="0"/>
              <a:t>なる</a:t>
            </a:r>
            <a:endParaRPr lang="en-US" altLang="ja-JP" dirty="0" smtClean="0"/>
          </a:p>
          <a:p>
            <a:r>
              <a:rPr lang="ja-JP" altLang="en-US" dirty="0" smtClean="0"/>
              <a:t>①同じクライエントを繰り返す</a:t>
            </a:r>
            <a:endParaRPr lang="en-US" altLang="ja-JP" dirty="0" smtClean="0"/>
          </a:p>
          <a:p>
            <a:r>
              <a:rPr lang="ja-JP" altLang="en-US" dirty="0" smtClean="0"/>
              <a:t>②まったく違うクライエントで行う</a:t>
            </a:r>
            <a:endParaRPr lang="en-US" altLang="ja-JP" dirty="0" smtClean="0"/>
          </a:p>
          <a:p>
            <a:r>
              <a:rPr lang="ja-JP" altLang="en-US" dirty="0" smtClean="0"/>
              <a:t>どちらも効果あり。</a:t>
            </a:r>
            <a:endParaRPr lang="en-US" altLang="ja-JP" dirty="0" smtClean="0"/>
          </a:p>
          <a:p>
            <a:r>
              <a:rPr lang="ja-JP" altLang="en-US" dirty="0" smtClean="0"/>
              <a:t>クライエントへの見方や接する姿勢が変化していく実感。</a:t>
            </a:r>
            <a:endParaRPr dirty="0"/>
          </a:p>
        </p:txBody>
      </p:sp>
    </p:spTree>
    <p:extLst>
      <p:ext uri="{BB962C8B-B14F-4D97-AF65-F5344CB8AC3E}">
        <p14:creationId xmlns:p14="http://schemas.microsoft.com/office/powerpoint/2010/main" val="41363696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Shape 456"/>
          <p:cNvSpPr>
            <a:spLocks noGrp="1" noRot="1" noChangeAspect="1"/>
          </p:cNvSpPr>
          <p:nvPr>
            <p:ph type="sldImg"/>
          </p:nvPr>
        </p:nvSpPr>
        <p:spPr>
          <a:xfrm>
            <a:off x="80963" y="741363"/>
            <a:ext cx="6573837" cy="3698875"/>
          </a:xfrm>
          <a:prstGeom prst="rect">
            <a:avLst/>
          </a:prstGeom>
        </p:spPr>
        <p:txBody>
          <a:bodyPr/>
          <a:lstStyle/>
          <a:p>
            <a:endParaRPr/>
          </a:p>
        </p:txBody>
      </p:sp>
      <p:sp>
        <p:nvSpPr>
          <p:cNvPr id="457" name="Shape 457"/>
          <p:cNvSpPr>
            <a:spLocks noGrp="1"/>
          </p:cNvSpPr>
          <p:nvPr>
            <p:ph type="body" sz="quarter" idx="1"/>
          </p:nvPr>
        </p:nvSpPr>
        <p:spPr>
          <a:prstGeom prst="rect">
            <a:avLst/>
          </a:prstGeom>
        </p:spPr>
        <p:txBody>
          <a:bodyPr/>
          <a:lstStyle/>
          <a:p>
            <a:r>
              <a:rPr dirty="0" err="1"/>
              <a:t>スーパービジョンを本来業務に位置付ける</a:t>
            </a:r>
            <a:endParaRPr dirty="0"/>
          </a:p>
          <a:p>
            <a:endParaRPr dirty="0"/>
          </a:p>
        </p:txBody>
      </p:sp>
    </p:spTree>
    <p:extLst>
      <p:ext uri="{BB962C8B-B14F-4D97-AF65-F5344CB8AC3E}">
        <p14:creationId xmlns:p14="http://schemas.microsoft.com/office/powerpoint/2010/main" val="2690696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スライド イメージ プレースホルダー 1"/>
          <p:cNvSpPr>
            <a:spLocks noGrp="1" noRot="1" noChangeAspect="1" noTextEdit="1"/>
          </p:cNvSpPr>
          <p:nvPr>
            <p:ph type="sldImg"/>
          </p:nvPr>
        </p:nvSpPr>
        <p:spPr bwMode="auto">
          <a:xfrm>
            <a:off x="80963" y="741363"/>
            <a:ext cx="6573837"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8914"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r>
              <a:rPr lang="ja-JP" altLang="en-US" dirty="0" smtClean="0"/>
              <a:t>基幹相談支援事業所等の事例検討会への参加は加算対象＝国も重要性と有効性を認識</a:t>
            </a:r>
            <a:endParaRPr lang="ja-JP" altLang="en-US" dirty="0"/>
          </a:p>
        </p:txBody>
      </p:sp>
      <p:sp>
        <p:nvSpPr>
          <p:cNvPr id="38915" name="スライド番号プレースホルダー 3"/>
          <p:cNvSpPr>
            <a:spLocks noGrp="1"/>
          </p:cNvSpPr>
          <p:nvPr>
            <p:ph type="sldNum" sz="quarter" idx="5"/>
          </p:nvPr>
        </p:nvSpPr>
        <p:spPr bwMode="auto">
          <a:xfrm>
            <a:off x="3815374" y="9374302"/>
            <a:ext cx="2918831" cy="4951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63" tIns="45331" rIns="90663" bIns="45331" numCol="1" anchorCtr="0" compatLnSpc="1">
            <a:prstTxWarp prst="textNoShape">
              <a:avLst/>
            </a:prstTxWarp>
          </a:bodyPr>
          <a:lstStyle>
            <a:lvl1pPr>
              <a:defRPr kumimoji="1">
                <a:solidFill>
                  <a:schemeClr val="tx1"/>
                </a:solidFill>
                <a:latin typeface="Yu Gothic" charset="-128"/>
                <a:ea typeface="Yu Gothic" charset="-128"/>
                <a:cs typeface="Yu Gothic" charset="-128"/>
              </a:defRPr>
            </a:lvl1pPr>
            <a:lvl2pPr marL="736635" indent="-283321">
              <a:defRPr kumimoji="1">
                <a:solidFill>
                  <a:schemeClr val="tx1"/>
                </a:solidFill>
                <a:latin typeface="Yu Gothic" charset="-128"/>
                <a:ea typeface="Yu Gothic" charset="-128"/>
                <a:cs typeface="Yu Gothic" charset="-128"/>
              </a:defRPr>
            </a:lvl2pPr>
            <a:lvl3pPr marL="1133285" indent="-226657">
              <a:defRPr kumimoji="1">
                <a:solidFill>
                  <a:schemeClr val="tx1"/>
                </a:solidFill>
                <a:latin typeface="Yu Gothic" charset="-128"/>
                <a:ea typeface="Yu Gothic" charset="-128"/>
                <a:cs typeface="Yu Gothic" charset="-128"/>
              </a:defRPr>
            </a:lvl3pPr>
            <a:lvl4pPr marL="1586598" indent="-226657">
              <a:defRPr kumimoji="1">
                <a:solidFill>
                  <a:schemeClr val="tx1"/>
                </a:solidFill>
                <a:latin typeface="Yu Gothic" charset="-128"/>
                <a:ea typeface="Yu Gothic" charset="-128"/>
                <a:cs typeface="Yu Gothic" charset="-128"/>
              </a:defRPr>
            </a:lvl4pPr>
            <a:lvl5pPr marL="2039912" indent="-226657">
              <a:defRPr kumimoji="1">
                <a:solidFill>
                  <a:schemeClr val="tx1"/>
                </a:solidFill>
                <a:latin typeface="Yu Gothic" charset="-128"/>
                <a:ea typeface="Yu Gothic" charset="-128"/>
                <a:cs typeface="Yu Gothic" charset="-128"/>
              </a:defRPr>
            </a:lvl5pPr>
            <a:lvl6pPr marL="2493226" indent="-226657" eaLnBrk="0" fontAlgn="base" hangingPunct="0">
              <a:spcBef>
                <a:spcPct val="0"/>
              </a:spcBef>
              <a:spcAft>
                <a:spcPct val="0"/>
              </a:spcAft>
              <a:defRPr kumimoji="1">
                <a:solidFill>
                  <a:schemeClr val="tx1"/>
                </a:solidFill>
                <a:latin typeface="Yu Gothic" charset="-128"/>
                <a:ea typeface="Yu Gothic" charset="-128"/>
                <a:cs typeface="Yu Gothic" charset="-128"/>
              </a:defRPr>
            </a:lvl6pPr>
            <a:lvl7pPr marL="2946540" indent="-226657" eaLnBrk="0" fontAlgn="base" hangingPunct="0">
              <a:spcBef>
                <a:spcPct val="0"/>
              </a:spcBef>
              <a:spcAft>
                <a:spcPct val="0"/>
              </a:spcAft>
              <a:defRPr kumimoji="1">
                <a:solidFill>
                  <a:schemeClr val="tx1"/>
                </a:solidFill>
                <a:latin typeface="Yu Gothic" charset="-128"/>
                <a:ea typeface="Yu Gothic" charset="-128"/>
                <a:cs typeface="Yu Gothic" charset="-128"/>
              </a:defRPr>
            </a:lvl7pPr>
            <a:lvl8pPr marL="3399854" indent="-226657" eaLnBrk="0" fontAlgn="base" hangingPunct="0">
              <a:spcBef>
                <a:spcPct val="0"/>
              </a:spcBef>
              <a:spcAft>
                <a:spcPct val="0"/>
              </a:spcAft>
              <a:defRPr kumimoji="1">
                <a:solidFill>
                  <a:schemeClr val="tx1"/>
                </a:solidFill>
                <a:latin typeface="Yu Gothic" charset="-128"/>
                <a:ea typeface="Yu Gothic" charset="-128"/>
                <a:cs typeface="Yu Gothic" charset="-128"/>
              </a:defRPr>
            </a:lvl8pPr>
            <a:lvl9pPr marL="3853167" indent="-226657" eaLnBrk="0" fontAlgn="base" hangingPunct="0">
              <a:spcBef>
                <a:spcPct val="0"/>
              </a:spcBef>
              <a:spcAft>
                <a:spcPct val="0"/>
              </a:spcAft>
              <a:defRPr kumimoji="1">
                <a:solidFill>
                  <a:schemeClr val="tx1"/>
                </a:solidFill>
                <a:latin typeface="Yu Gothic" charset="-128"/>
                <a:ea typeface="Yu Gothic" charset="-128"/>
                <a:cs typeface="Yu Gothic" charset="-128"/>
              </a:defRPr>
            </a:lvl9pPr>
          </a:lstStyle>
          <a:p>
            <a:fld id="{CD96636F-A04C-804F-8362-C637310B3E89}" type="slidenum">
              <a:rPr lang="ja-JP" altLang="en-US"/>
              <a:pPr/>
              <a:t>32</a:t>
            </a:fld>
            <a:endParaRPr lang="ja-JP" altLang="en-US"/>
          </a:p>
        </p:txBody>
      </p:sp>
    </p:spTree>
    <p:extLst>
      <p:ext uri="{BB962C8B-B14F-4D97-AF65-F5344CB8AC3E}">
        <p14:creationId xmlns:p14="http://schemas.microsoft.com/office/powerpoint/2010/main" val="18531833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Shape 526"/>
          <p:cNvSpPr>
            <a:spLocks noGrp="1" noRot="1" noChangeAspect="1"/>
          </p:cNvSpPr>
          <p:nvPr>
            <p:ph type="sldImg"/>
          </p:nvPr>
        </p:nvSpPr>
        <p:spPr>
          <a:xfrm>
            <a:off x="80963" y="741363"/>
            <a:ext cx="6573837" cy="3698875"/>
          </a:xfrm>
          <a:prstGeom prst="rect">
            <a:avLst/>
          </a:prstGeom>
        </p:spPr>
        <p:txBody>
          <a:bodyPr/>
          <a:lstStyle/>
          <a:p>
            <a:endParaRPr/>
          </a:p>
        </p:txBody>
      </p:sp>
      <p:sp>
        <p:nvSpPr>
          <p:cNvPr id="527" name="Shape 527"/>
          <p:cNvSpPr>
            <a:spLocks noGrp="1"/>
          </p:cNvSpPr>
          <p:nvPr>
            <p:ph type="body" sz="quarter" idx="1"/>
          </p:nvPr>
        </p:nvSpPr>
        <p:spPr>
          <a:prstGeom prst="rect">
            <a:avLst/>
          </a:prstGeom>
        </p:spPr>
        <p:txBody>
          <a:bodyPr/>
          <a:lstStyle/>
          <a:p>
            <a:r>
              <a:t>利用者の支援への満足と支援者支援につながる。</a:t>
            </a:r>
          </a:p>
          <a:p>
            <a:r>
              <a:t>どちらも楽しく進める</a:t>
            </a:r>
          </a:p>
        </p:txBody>
      </p:sp>
    </p:spTree>
    <p:extLst>
      <p:ext uri="{BB962C8B-B14F-4D97-AF65-F5344CB8AC3E}">
        <p14:creationId xmlns:p14="http://schemas.microsoft.com/office/powerpoint/2010/main" val="12123282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生活支援の</a:t>
            </a:r>
            <a:r>
              <a:rPr kumimoji="1" lang="en-US" altLang="ja-JP" dirty="0" smtClean="0"/>
              <a:t>3</a:t>
            </a:r>
            <a:r>
              <a:rPr kumimoji="1" lang="ja-JP" altLang="en-US" dirty="0" smtClean="0"/>
              <a:t>階層</a:t>
            </a:r>
            <a:endParaRPr kumimoji="1" lang="ja-JP" altLang="en-US" dirty="0"/>
          </a:p>
        </p:txBody>
      </p:sp>
    </p:spTree>
    <p:extLst>
      <p:ext uri="{BB962C8B-B14F-4D97-AF65-F5344CB8AC3E}">
        <p14:creationId xmlns:p14="http://schemas.microsoft.com/office/powerpoint/2010/main" val="1231735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多様な背景</a:t>
            </a:r>
            <a:endParaRPr kumimoji="1" lang="en-US" altLang="ja-JP" dirty="0" smtClean="0"/>
          </a:p>
          <a:p>
            <a:r>
              <a:rPr kumimoji="1" lang="ja-JP" altLang="en-US" dirty="0" smtClean="0"/>
              <a:t>受けてきた教育（学校教育＋職業教育）</a:t>
            </a:r>
            <a:endParaRPr kumimoji="1" lang="en-US" altLang="ja-JP" dirty="0" smtClean="0"/>
          </a:p>
          <a:p>
            <a:r>
              <a:rPr kumimoji="1" lang="ja-JP" altLang="en-US" dirty="0" smtClean="0"/>
              <a:t>保持資格の多様性</a:t>
            </a:r>
            <a:endParaRPr kumimoji="1" lang="en-US" altLang="ja-JP" dirty="0" smtClean="0"/>
          </a:p>
          <a:p>
            <a:r>
              <a:rPr kumimoji="1" lang="ja-JP" altLang="en-US" dirty="0" smtClean="0"/>
              <a:t>（医師や保健師・看護師・ＰＴ・ＯＴ・ＳＴ・栄養士・社会福祉士・介護福祉士・精神保健福祉士・介護支援専門員等）</a:t>
            </a:r>
            <a:endParaRPr kumimoji="1" lang="en-US" altLang="ja-JP" dirty="0" smtClean="0"/>
          </a:p>
          <a:p>
            <a:endParaRPr kumimoji="1" lang="en-US" altLang="ja-JP" dirty="0" smtClean="0"/>
          </a:p>
          <a:p>
            <a:r>
              <a:rPr kumimoji="1" lang="ja-JP" altLang="en-US" dirty="0" smtClean="0"/>
              <a:t>専門性＝価値と知識と技術＝職業的アイデンティティ</a:t>
            </a:r>
            <a:endParaRPr kumimoji="1" lang="en-US" altLang="ja-JP" dirty="0" smtClean="0"/>
          </a:p>
          <a:p>
            <a:endParaRPr kumimoji="1" lang="en-US" altLang="ja-JP" dirty="0" smtClean="0"/>
          </a:p>
        </p:txBody>
      </p:sp>
    </p:spTree>
    <p:extLst>
      <p:ext uri="{BB962C8B-B14F-4D97-AF65-F5344CB8AC3E}">
        <p14:creationId xmlns:p14="http://schemas.microsoft.com/office/powerpoint/2010/main" val="39741300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ＧＳＶではここに注目</a:t>
            </a:r>
            <a:endParaRPr kumimoji="1" lang="en-US" altLang="ja-JP" dirty="0" smtClean="0"/>
          </a:p>
          <a:p>
            <a:r>
              <a:rPr kumimoji="1" lang="ja-JP" altLang="en-US" dirty="0" smtClean="0"/>
              <a:t>フォーマルな資源のみを活用した支援の限界＝生活に制限（利用者なのだから・・・という重圧）</a:t>
            </a:r>
            <a:endParaRPr kumimoji="1" lang="en-US" altLang="ja-JP" dirty="0" smtClean="0"/>
          </a:p>
          <a:p>
            <a:r>
              <a:rPr kumimoji="1" lang="ja-JP" altLang="en-US" dirty="0" smtClean="0"/>
              <a:t>もちろん住民同士、ボランタリーも重要。</a:t>
            </a:r>
            <a:endParaRPr kumimoji="1" lang="en-US" altLang="ja-JP" dirty="0" smtClean="0"/>
          </a:p>
          <a:p>
            <a:r>
              <a:rPr kumimoji="1" lang="ja-JP" altLang="en-US" dirty="0" smtClean="0"/>
              <a:t>しかし、既に身近にある資源に再注目する方が効率的</a:t>
            </a:r>
            <a:endParaRPr kumimoji="1" lang="ja-JP" altLang="en-US" dirty="0"/>
          </a:p>
        </p:txBody>
      </p:sp>
    </p:spTree>
    <p:extLst>
      <p:ext uri="{BB962C8B-B14F-4D97-AF65-F5344CB8AC3E}">
        <p14:creationId xmlns:p14="http://schemas.microsoft.com/office/powerpoint/2010/main" val="29994235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5" name="Shape 775"/>
          <p:cNvSpPr>
            <a:spLocks noGrp="1" noRot="1" noChangeAspect="1"/>
          </p:cNvSpPr>
          <p:nvPr>
            <p:ph type="sldImg"/>
          </p:nvPr>
        </p:nvSpPr>
        <p:spPr>
          <a:xfrm>
            <a:off x="80963" y="741363"/>
            <a:ext cx="6573837" cy="3698875"/>
          </a:xfrm>
          <a:prstGeom prst="rect">
            <a:avLst/>
          </a:prstGeom>
        </p:spPr>
        <p:txBody>
          <a:bodyPr/>
          <a:lstStyle/>
          <a:p>
            <a:endParaRPr/>
          </a:p>
        </p:txBody>
      </p:sp>
      <p:sp>
        <p:nvSpPr>
          <p:cNvPr id="776" name="Shape 776"/>
          <p:cNvSpPr>
            <a:spLocks noGrp="1"/>
          </p:cNvSpPr>
          <p:nvPr>
            <p:ph type="body" sz="quarter" idx="1"/>
          </p:nvPr>
        </p:nvSpPr>
        <p:spPr>
          <a:prstGeom prst="rect">
            <a:avLst/>
          </a:prstGeom>
        </p:spPr>
        <p:txBody>
          <a:bodyPr/>
          <a:lstStyle/>
          <a:p>
            <a:r>
              <a:rPr lang="ja-JP" altLang="en-US" dirty="0" smtClean="0"/>
              <a:t>利用者を福祉のサービスで囲ってしまうような考え方をしない≠主体者の生活支援という開かれた視点に基づいた支援</a:t>
            </a:r>
            <a:endParaRPr lang="en-US" dirty="0" smtClean="0"/>
          </a:p>
        </p:txBody>
      </p:sp>
    </p:spTree>
    <p:extLst>
      <p:ext uri="{BB962C8B-B14F-4D97-AF65-F5344CB8AC3E}">
        <p14:creationId xmlns:p14="http://schemas.microsoft.com/office/powerpoint/2010/main" val="24532238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 name="Shape 779"/>
          <p:cNvSpPr>
            <a:spLocks noGrp="1" noRot="1" noChangeAspect="1"/>
          </p:cNvSpPr>
          <p:nvPr>
            <p:ph type="sldImg"/>
          </p:nvPr>
        </p:nvSpPr>
        <p:spPr>
          <a:xfrm>
            <a:off x="80963" y="741363"/>
            <a:ext cx="6573837" cy="3698875"/>
          </a:xfrm>
          <a:prstGeom prst="rect">
            <a:avLst/>
          </a:prstGeom>
        </p:spPr>
        <p:txBody>
          <a:bodyPr/>
          <a:lstStyle/>
          <a:p>
            <a:endParaRPr/>
          </a:p>
        </p:txBody>
      </p:sp>
      <p:sp>
        <p:nvSpPr>
          <p:cNvPr id="780" name="Shape 780"/>
          <p:cNvSpPr>
            <a:spLocks noGrp="1"/>
          </p:cNvSpPr>
          <p:nvPr>
            <p:ph type="body" sz="quarter" idx="1"/>
          </p:nvPr>
        </p:nvSpPr>
        <p:spPr>
          <a:prstGeom prst="rect">
            <a:avLst/>
          </a:prstGeom>
        </p:spPr>
        <p:txBody>
          <a:bodyPr/>
          <a:lstStyle/>
          <a:p>
            <a:r>
              <a:rPr dirty="0" err="1" smtClean="0"/>
              <a:t>利用者を信じること</a:t>
            </a:r>
            <a:r>
              <a:rPr lang="ja-JP" altLang="en-US" dirty="0" smtClean="0"/>
              <a:t>＝本人中心（意思決定）支援</a:t>
            </a:r>
            <a:endParaRPr lang="en-US" altLang="ja-JP" dirty="0" smtClean="0"/>
          </a:p>
          <a:p>
            <a:endParaRPr lang="en-US" dirty="0" smtClean="0"/>
          </a:p>
          <a:p>
            <a:endParaRPr dirty="0"/>
          </a:p>
        </p:txBody>
      </p:sp>
    </p:spTree>
    <p:extLst>
      <p:ext uri="{BB962C8B-B14F-4D97-AF65-F5344CB8AC3E}">
        <p14:creationId xmlns:p14="http://schemas.microsoft.com/office/powerpoint/2010/main" val="26504460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3" name="Shape 783"/>
          <p:cNvSpPr>
            <a:spLocks noGrp="1" noRot="1" noChangeAspect="1"/>
          </p:cNvSpPr>
          <p:nvPr>
            <p:ph type="sldImg"/>
          </p:nvPr>
        </p:nvSpPr>
        <p:spPr>
          <a:xfrm>
            <a:off x="80963" y="741363"/>
            <a:ext cx="6573837" cy="3698875"/>
          </a:xfrm>
          <a:prstGeom prst="rect">
            <a:avLst/>
          </a:prstGeom>
        </p:spPr>
        <p:txBody>
          <a:bodyPr/>
          <a:lstStyle/>
          <a:p>
            <a:endParaRPr/>
          </a:p>
        </p:txBody>
      </p:sp>
      <p:sp>
        <p:nvSpPr>
          <p:cNvPr id="784" name="Shape 784"/>
          <p:cNvSpPr>
            <a:spLocks noGrp="1"/>
          </p:cNvSpPr>
          <p:nvPr>
            <p:ph type="body" sz="quarter" idx="1"/>
          </p:nvPr>
        </p:nvSpPr>
        <p:spPr>
          <a:prstGeom prst="rect">
            <a:avLst/>
          </a:prstGeom>
        </p:spPr>
        <p:txBody>
          <a:bodyPr/>
          <a:lstStyle>
            <a:lvl1pPr>
              <a:defRPr sz="1900" b="1"/>
            </a:lvl1pPr>
          </a:lstStyle>
          <a:p>
            <a:r>
              <a:rPr sz="1000" b="0" dirty="0">
                <a:latin typeface="メイリオ" panose="020B0604030504040204" pitchFamily="50" charset="-128"/>
                <a:ea typeface="メイリオ" panose="020B0604030504040204" pitchFamily="50" charset="-128"/>
                <a:cs typeface="メイリオ" panose="020B0604030504040204" pitchFamily="50" charset="-128"/>
              </a:rPr>
              <a:t>最後に、障害者権利条約においては、自己決定の権利を保障する第12条「法律の前にひとしく認められる権利」で、「</a:t>
            </a:r>
            <a:r>
              <a:rPr sz="1000" b="0" dirty="0" err="1">
                <a:latin typeface="メイリオ" panose="020B0604030504040204" pitchFamily="50" charset="-128"/>
                <a:ea typeface="メイリオ" panose="020B0604030504040204" pitchFamily="50" charset="-128"/>
                <a:cs typeface="メイリオ" panose="020B0604030504040204" pitchFamily="50" charset="-128"/>
              </a:rPr>
              <a:t>支援された意思決定（意思決定支援</a:t>
            </a:r>
            <a:r>
              <a:rPr sz="1000" b="0" dirty="0">
                <a:latin typeface="メイリオ" panose="020B0604030504040204" pitchFamily="50" charset="-128"/>
                <a:ea typeface="メイリオ" panose="020B0604030504040204" pitchFamily="50" charset="-128"/>
                <a:cs typeface="メイリオ" panose="020B0604030504040204" pitchFamily="50" charset="-128"/>
              </a:rPr>
              <a:t>）」（Supported Decision </a:t>
            </a:r>
            <a:r>
              <a:rPr sz="1000" b="0" dirty="0" err="1">
                <a:latin typeface="メイリオ" panose="020B0604030504040204" pitchFamily="50" charset="-128"/>
                <a:ea typeface="メイリオ" panose="020B0604030504040204" pitchFamily="50" charset="-128"/>
                <a:cs typeface="メイリオ" panose="020B0604030504040204" pitchFamily="50" charset="-128"/>
              </a:rPr>
              <a:t>Making）という考え方がある。一方、日本語訳的にはさまざまな解釈があり</a:t>
            </a:r>
            <a:r>
              <a:rPr sz="1000" b="0" dirty="0">
                <a:latin typeface="メイリオ" panose="020B0604030504040204" pitchFamily="50" charset="-128"/>
                <a:ea typeface="メイリオ" panose="020B0604030504040204" pitchFamily="50" charset="-128"/>
                <a:cs typeface="メイリオ" panose="020B0604030504040204" pitchFamily="50" charset="-128"/>
              </a:rPr>
              <a:t>、「</a:t>
            </a:r>
            <a:r>
              <a:rPr sz="1000" b="0" dirty="0" err="1">
                <a:latin typeface="メイリオ" panose="020B0604030504040204" pitchFamily="50" charset="-128"/>
                <a:ea typeface="メイリオ" panose="020B0604030504040204" pitchFamily="50" charset="-128"/>
                <a:cs typeface="メイリオ" panose="020B0604030504040204" pitchFamily="50" charset="-128"/>
              </a:rPr>
              <a:t>共同意思決定</a:t>
            </a:r>
            <a:r>
              <a:rPr sz="1000" b="0" dirty="0">
                <a:latin typeface="メイリオ" panose="020B0604030504040204" pitchFamily="50" charset="-128"/>
                <a:ea typeface="メイリオ" panose="020B0604030504040204" pitchFamily="50" charset="-128"/>
                <a:cs typeface="メイリオ" panose="020B0604030504040204" pitchFamily="50" charset="-128"/>
              </a:rPr>
              <a:t>」（Shared Decision </a:t>
            </a:r>
            <a:r>
              <a:rPr sz="1000" b="0" dirty="0" err="1">
                <a:latin typeface="メイリオ" panose="020B0604030504040204" pitchFamily="50" charset="-128"/>
                <a:ea typeface="メイリオ" panose="020B0604030504040204" pitchFamily="50" charset="-128"/>
                <a:cs typeface="メイリオ" panose="020B0604030504040204" pitchFamily="50" charset="-128"/>
              </a:rPr>
              <a:t>Making）と「支援を受けた意思決定（意思決定支援</a:t>
            </a:r>
            <a:r>
              <a:rPr sz="1000" b="0" dirty="0">
                <a:latin typeface="メイリオ" panose="020B0604030504040204" pitchFamily="50" charset="-128"/>
                <a:ea typeface="メイリオ" panose="020B0604030504040204" pitchFamily="50" charset="-128"/>
                <a:cs typeface="メイリオ" panose="020B0604030504040204" pitchFamily="50" charset="-128"/>
              </a:rPr>
              <a:t>）」（Supported Decision Making）の指す意味など、まだまだ統一した見解がないもことも事実である。私は法律や学術的な意味から、この課題を語れるほど知識がないため、多くを語ることはできないが、長年相談支援の実践に身を置いてきた立場からの意見を述べる。　人は人生や生活場面において決断を迫られ自分一人で決定できない時、家族や友人、恩師や専門職など、他人の力を借りて自己決定することは普通にある。また、時間をかけて自分から進んで知識や情報を得たり、新たな経験をする環境に自身を置くことで決定できることもある。どちらも、「法律の前にひとしく認められる権利」として問題はないことであろう。代行決定や共同意思決定を全て一律に非難する考えも存在するが、すべてを否とする考え方に私は賛同しにくい。代行決定事案はできるだけ減少させなければならないが、今すぐにゼロにすることはできないだろうし、意思表示や表明ができない人の場合、代行決定すべてを否定すると決定者不在になることが生じる。これでは、本人の不利益になることが最初から予見できる。これまでの相談支援においては、家族を含めた支援者による想いが先行し、ベストインタレスト（最善の利益）の追求に重きが置かれてしまった反省がある。私もその中に含まれるし、この流れを変えることで相談支援の質の向上につなげたいと考えている。</a:t>
            </a:r>
          </a:p>
        </p:txBody>
      </p:sp>
    </p:spTree>
    <p:extLst>
      <p:ext uri="{BB962C8B-B14F-4D97-AF65-F5344CB8AC3E}">
        <p14:creationId xmlns:p14="http://schemas.microsoft.com/office/powerpoint/2010/main" val="20722830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r>
              <a:rPr kumimoji="1" lang="ja-JP" altLang="en-US" dirty="0"/>
              <a:t>これから、グループスーパービジョンのデモンストレーションを行いまいます。</a:t>
            </a:r>
            <a:endParaRPr kumimoji="1" lang="en-US" altLang="ja-JP" dirty="0"/>
          </a:p>
          <a:p>
            <a:endParaRPr kumimoji="1" lang="ja-JP" altLang="en-US" dirty="0"/>
          </a:p>
        </p:txBody>
      </p:sp>
    </p:spTree>
    <p:extLst>
      <p:ext uri="{BB962C8B-B14F-4D97-AF65-F5344CB8AC3E}">
        <p14:creationId xmlns:p14="http://schemas.microsoft.com/office/powerpoint/2010/main" val="22214308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2193620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r>
              <a:rPr kumimoji="1" lang="ja-JP" altLang="en-US" dirty="0" smtClean="0"/>
              <a:t>支援者との不信感は関係修復が主になってしまう（クライエント都合ではない）</a:t>
            </a:r>
            <a:endParaRPr kumimoji="1" lang="en-US" altLang="ja-JP" dirty="0" smtClean="0"/>
          </a:p>
          <a:p>
            <a:r>
              <a:rPr kumimoji="1" lang="ja-JP" altLang="en-US" dirty="0" smtClean="0"/>
              <a:t>これから、どのように信頼関係を構築したら良いだろうか？は〇</a:t>
            </a:r>
            <a:endParaRPr kumimoji="1" lang="ja-JP" altLang="en-US" dirty="0"/>
          </a:p>
        </p:txBody>
      </p:sp>
      <p:sp>
        <p:nvSpPr>
          <p:cNvPr id="4" name="スライド番号プレースホルダー 3"/>
          <p:cNvSpPr>
            <a:spLocks noGrp="1"/>
          </p:cNvSpPr>
          <p:nvPr>
            <p:ph type="sldNum" sz="quarter" idx="10"/>
          </p:nvPr>
        </p:nvSpPr>
        <p:spPr>
          <a:xfrm>
            <a:off x="3815374" y="9374302"/>
            <a:ext cx="2918831" cy="495187"/>
          </a:xfrm>
          <a:prstGeom prst="rect">
            <a:avLst/>
          </a:prstGeom>
        </p:spPr>
        <p:txBody>
          <a:bodyPr lIns="90663" tIns="45331" rIns="90663" bIns="45331"/>
          <a:lstStyle/>
          <a:p>
            <a:fld id="{82D468E5-A67D-4865-BAF7-BD4105E00879}" type="slidenum">
              <a:rPr kumimoji="1" lang="ja-JP" altLang="en-US" smtClean="0"/>
              <a:t>42</a:t>
            </a:fld>
            <a:endParaRPr kumimoji="1" lang="ja-JP" altLang="en-US"/>
          </a:p>
        </p:txBody>
      </p:sp>
    </p:spTree>
    <p:extLst>
      <p:ext uri="{BB962C8B-B14F-4D97-AF65-F5344CB8AC3E}">
        <p14:creationId xmlns:p14="http://schemas.microsoft.com/office/powerpoint/2010/main" val="5691575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r>
              <a:rPr kumimoji="1" lang="ja-JP" altLang="en-US" dirty="0"/>
              <a:t>ＴＴＰ：徹底的にパクル　　新たな技術獲得では、基本型の継続的な反復練習が必要</a:t>
            </a:r>
            <a:endParaRPr kumimoji="1" lang="en-US" altLang="ja-JP" dirty="0"/>
          </a:p>
          <a:p>
            <a:r>
              <a:rPr kumimoji="1" lang="ja-JP" altLang="en-US" dirty="0"/>
              <a:t>ＴＫＰ：ちょっと変えてパクル</a:t>
            </a:r>
            <a:endParaRPr kumimoji="1" lang="en-US" altLang="ja-JP" dirty="0"/>
          </a:p>
          <a:p>
            <a:r>
              <a:rPr kumimoji="1" lang="ja-JP" altLang="en-US" dirty="0"/>
              <a:t>ＯＫＰ：思いきり変えてパクル</a:t>
            </a:r>
          </a:p>
        </p:txBody>
      </p:sp>
      <p:sp>
        <p:nvSpPr>
          <p:cNvPr id="4" name="スライド番号プレースホルダー 3"/>
          <p:cNvSpPr>
            <a:spLocks noGrp="1"/>
          </p:cNvSpPr>
          <p:nvPr>
            <p:ph type="sldNum" sz="quarter" idx="10"/>
          </p:nvPr>
        </p:nvSpPr>
        <p:spPr>
          <a:xfrm>
            <a:off x="3815374" y="9374302"/>
            <a:ext cx="2918831" cy="495187"/>
          </a:xfrm>
          <a:prstGeom prst="rect">
            <a:avLst/>
          </a:prstGeom>
        </p:spPr>
        <p:txBody>
          <a:bodyPr lIns="90663" tIns="45331" rIns="90663" bIns="45331"/>
          <a:lstStyle/>
          <a:p>
            <a:fld id="{82D468E5-A67D-4865-BAF7-BD4105E00879}" type="slidenum">
              <a:rPr kumimoji="1" lang="ja-JP" altLang="en-US" smtClean="0"/>
              <a:t>45</a:t>
            </a:fld>
            <a:endParaRPr kumimoji="1" lang="ja-JP" altLang="en-US"/>
          </a:p>
        </p:txBody>
      </p:sp>
    </p:spTree>
    <p:extLst>
      <p:ext uri="{BB962C8B-B14F-4D97-AF65-F5344CB8AC3E}">
        <p14:creationId xmlns:p14="http://schemas.microsoft.com/office/powerpoint/2010/main" val="1597803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r>
              <a:rPr kumimoji="1" lang="ja-JP" altLang="en-US" dirty="0" smtClean="0"/>
              <a:t>５０％以上が一人事業所または二人事業所。一人事業所は圧倒的に多い。</a:t>
            </a:r>
            <a:endParaRPr kumimoji="1" lang="en-US" altLang="ja-JP" dirty="0" smtClean="0"/>
          </a:p>
          <a:p>
            <a:r>
              <a:rPr kumimoji="1" lang="ja-JP" altLang="en-US" dirty="0" smtClean="0"/>
              <a:t>残ったうちの３０％が兼務の相談員という状況。</a:t>
            </a:r>
            <a:endParaRPr kumimoji="1" lang="en-US" altLang="ja-JP" dirty="0" smtClean="0"/>
          </a:p>
          <a:p>
            <a:r>
              <a:rPr kumimoji="1" lang="ja-JP" altLang="en-US" dirty="0" smtClean="0"/>
              <a:t>研修に出ていくことも難しい</a:t>
            </a:r>
            <a:endParaRPr kumimoji="1" lang="en-US" altLang="ja-JP" dirty="0" smtClean="0"/>
          </a:p>
          <a:p>
            <a:r>
              <a:rPr kumimoji="1" lang="ja-JP" altLang="en-US" dirty="0" smtClean="0"/>
              <a:t>約８０％相談支援専門員は、日常的に相談員同士での情報交換や職場の中での</a:t>
            </a:r>
            <a:r>
              <a:rPr kumimoji="1" lang="en-US" altLang="ja-JP" dirty="0" smtClean="0"/>
              <a:t>OJT</a:t>
            </a:r>
            <a:r>
              <a:rPr kumimoji="1" lang="ja-JP" altLang="en-US" dirty="0" smtClean="0"/>
              <a:t>を進めていくのが難しい環境にある。</a:t>
            </a:r>
            <a:endParaRPr kumimoji="1" lang="en-US" altLang="ja-JP" dirty="0" smtClean="0"/>
          </a:p>
          <a:p>
            <a:r>
              <a:rPr kumimoji="1" lang="en-US" altLang="ja-JP" dirty="0" smtClean="0"/>
              <a:t>→</a:t>
            </a:r>
            <a:r>
              <a:rPr kumimoji="1" lang="ja-JP" altLang="en-US" dirty="0" smtClean="0"/>
              <a:t>自分の実践が正しいかわからないまま利用者への相談支援が実施されてしまう。</a:t>
            </a:r>
            <a:endParaRPr kumimoji="1" lang="en-US" altLang="ja-JP" dirty="0" smtClean="0"/>
          </a:p>
        </p:txBody>
      </p:sp>
      <p:sp>
        <p:nvSpPr>
          <p:cNvPr id="4" name="スライド番号プレースホルダー 3"/>
          <p:cNvSpPr>
            <a:spLocks noGrp="1"/>
          </p:cNvSpPr>
          <p:nvPr>
            <p:ph type="sldNum" sz="quarter" idx="10"/>
          </p:nvPr>
        </p:nvSpPr>
        <p:spPr>
          <a:xfrm>
            <a:off x="3815374" y="9374302"/>
            <a:ext cx="2918831" cy="495187"/>
          </a:xfrm>
          <a:prstGeom prst="rect">
            <a:avLst/>
          </a:prstGeom>
        </p:spPr>
        <p:txBody>
          <a:bodyPr lIns="90663" tIns="45331" rIns="90663" bIns="45331"/>
          <a:lstStyle/>
          <a:p>
            <a:pPr>
              <a:defRPr/>
            </a:pPr>
            <a:fld id="{9037E017-C4CE-4A86-8903-C7A029BF502A}" type="slidenum">
              <a:rPr lang="en-US" altLang="ja-JP" smtClean="0">
                <a:solidFill>
                  <a:prstClr val="black"/>
                </a:solidFill>
                <a:latin typeface="Calibri" panose="020F0502020204030204"/>
                <a:ea typeface="ＭＳ Ｐゴシック" panose="020B0600070205080204" pitchFamily="50" charset="-128"/>
              </a:rPr>
              <a:pPr>
                <a:defRPr/>
              </a:pPr>
              <a:t>5</a:t>
            </a:fld>
            <a:endParaRPr lang="en-US" altLang="ja-JP" dirty="0">
              <a:solidFill>
                <a:prstClr val="black"/>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94714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スライド イメージ プレースホルダ 1"/>
          <p:cNvSpPr>
            <a:spLocks noGrp="1" noRot="1" noChangeAspect="1" noTextEdit="1"/>
          </p:cNvSpPr>
          <p:nvPr>
            <p:ph type="sldImg"/>
          </p:nvPr>
        </p:nvSpPr>
        <p:spPr>
          <a:xfrm>
            <a:off x="-228600" y="804863"/>
            <a:ext cx="7148513" cy="4021137"/>
          </a:xfrm>
          <a:ln/>
        </p:spPr>
      </p:sp>
      <p:sp>
        <p:nvSpPr>
          <p:cNvPr id="3" name="ノート プレースホルダ 2"/>
          <p:cNvSpPr>
            <a:spLocks noGrp="1"/>
          </p:cNvSpPr>
          <p:nvPr>
            <p:ph type="body" idx="1"/>
          </p:nvPr>
        </p:nvSpPr>
        <p:spPr/>
        <p:txBody>
          <a:bodyPr lIns="90655" tIns="45327" rIns="90655" bIns="45327">
            <a:normAutofit/>
          </a:bodyPr>
          <a:lstStyle/>
          <a:p>
            <a:pPr eaLnBrk="1" hangingPunct="1">
              <a:defRPr/>
            </a:pPr>
            <a:r>
              <a:rPr lang="ja-JP" altLang="en-US" sz="1000" dirty="0" smtClean="0">
                <a:latin typeface="ＭＳ Ｐ明朝" pitchFamily="18" charset="-128"/>
              </a:rPr>
              <a:t>多職種</a:t>
            </a:r>
            <a:r>
              <a:rPr lang="ja-JP" altLang="en-US" sz="1000" dirty="0">
                <a:latin typeface="ＭＳ Ｐ明朝" pitchFamily="18" charset="-128"/>
              </a:rPr>
              <a:t>連携と同職種</a:t>
            </a:r>
            <a:r>
              <a:rPr lang="ja-JP" altLang="en-US" sz="1000" dirty="0" smtClean="0">
                <a:latin typeface="ＭＳ Ｐ明朝" pitchFamily="18" charset="-128"/>
              </a:rPr>
              <a:t>連携のイメージ</a:t>
            </a:r>
            <a:endParaRPr lang="en-US" altLang="ja-JP" sz="1000" dirty="0">
              <a:latin typeface="ＭＳ Ｐ明朝" pitchFamily="18" charset="-128"/>
            </a:endParaRPr>
          </a:p>
          <a:p>
            <a:pPr eaLnBrk="1" hangingPunct="1">
              <a:defRPr/>
            </a:pPr>
            <a:r>
              <a:rPr lang="ja-JP" altLang="en-US" sz="1000" dirty="0" smtClean="0">
                <a:latin typeface="ＭＳ Ｐ明朝" pitchFamily="18" charset="-128"/>
              </a:rPr>
              <a:t>自宅からグループホームを利用するようになり、複数サービスやインフォーマルの支援者が関わり、新たな生活にも</a:t>
            </a:r>
            <a:r>
              <a:rPr lang="en-US" altLang="ja-JP" sz="1000" dirty="0" smtClean="0">
                <a:latin typeface="ＭＳ Ｐ明朝" pitchFamily="18" charset="-128"/>
              </a:rPr>
              <a:t>B</a:t>
            </a:r>
            <a:r>
              <a:rPr lang="ja-JP" altLang="en-US" sz="1000" dirty="0" smtClean="0">
                <a:latin typeface="ＭＳ Ｐ明朝" pitchFamily="18" charset="-128"/>
              </a:rPr>
              <a:t>さんが慣れてきた。</a:t>
            </a:r>
            <a:endParaRPr lang="en-US" altLang="ja-JP" sz="1000" dirty="0" smtClean="0">
              <a:latin typeface="ＭＳ Ｐ明朝" pitchFamily="18" charset="-128"/>
            </a:endParaRPr>
          </a:p>
          <a:p>
            <a:pPr eaLnBrk="1" hangingPunct="1">
              <a:defRPr/>
            </a:pPr>
            <a:r>
              <a:rPr lang="ja-JP" altLang="en-US" sz="1000" dirty="0" smtClean="0">
                <a:latin typeface="ＭＳ Ｐ明朝" pitchFamily="18" charset="-128"/>
              </a:rPr>
              <a:t>直接サービス提供する支援者や医療、弁護士の専門性、家族や友人の支えは重要。そして相談支援は状況に応じた共有や調整する役割として期待される。</a:t>
            </a:r>
            <a:endParaRPr lang="en-US" altLang="ja-JP" sz="1000" dirty="0" smtClean="0">
              <a:latin typeface="ＭＳ Ｐ明朝" pitchFamily="18" charset="-128"/>
            </a:endParaRPr>
          </a:p>
          <a:p>
            <a:pPr eaLnBrk="1" hangingPunct="1">
              <a:defRPr/>
            </a:pPr>
            <a:r>
              <a:rPr lang="en-US" altLang="ja-JP" sz="1000" dirty="0" smtClean="0">
                <a:latin typeface="ＭＳ Ｐ明朝" pitchFamily="18" charset="-128"/>
              </a:rPr>
              <a:t>B</a:t>
            </a:r>
            <a:r>
              <a:rPr lang="ja-JP" altLang="en-US" sz="1000" dirty="0" smtClean="0">
                <a:latin typeface="ＭＳ Ｐ明朝" pitchFamily="18" charset="-128"/>
              </a:rPr>
              <a:t>さんの暮らしを見た時に相談</a:t>
            </a:r>
            <a:r>
              <a:rPr lang="ja-JP" altLang="en-US" sz="1000" dirty="0">
                <a:latin typeface="ＭＳ Ｐ明朝" pitchFamily="18" charset="-128"/>
              </a:rPr>
              <a:t>支援</a:t>
            </a:r>
            <a:r>
              <a:rPr lang="ja-JP" altLang="en-US" sz="1000" dirty="0" smtClean="0">
                <a:latin typeface="ＭＳ Ｐ明朝" pitchFamily="18" charset="-128"/>
              </a:rPr>
              <a:t>専門員と</a:t>
            </a:r>
            <a:r>
              <a:rPr lang="ja-JP" altLang="en-US" sz="1000" dirty="0">
                <a:latin typeface="ＭＳ Ｐ明朝" pitchFamily="18" charset="-128"/>
              </a:rPr>
              <a:t>しての専門性の向上と組織（相談支援事業所）間連携強化は</a:t>
            </a:r>
            <a:r>
              <a:rPr lang="ja-JP" altLang="en-US" sz="1000" dirty="0" smtClean="0">
                <a:latin typeface="ＭＳ Ｐ明朝" pitchFamily="18" charset="-128"/>
              </a:rPr>
              <a:t>不可欠</a:t>
            </a:r>
            <a:endParaRPr lang="en-US" altLang="ja-JP" sz="1000" dirty="0" smtClean="0">
              <a:latin typeface="ＭＳ Ｐ明朝" pitchFamily="18" charset="-128"/>
            </a:endParaRPr>
          </a:p>
        </p:txBody>
      </p:sp>
    </p:spTree>
    <p:extLst>
      <p:ext uri="{BB962C8B-B14F-4D97-AF65-F5344CB8AC3E}">
        <p14:creationId xmlns:p14="http://schemas.microsoft.com/office/powerpoint/2010/main" val="875163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30188" y="804863"/>
            <a:ext cx="7146926" cy="4021137"/>
          </a:xfrm>
        </p:spPr>
      </p:sp>
      <p:sp>
        <p:nvSpPr>
          <p:cNvPr id="3" name="ノート プレースホルダー 2"/>
          <p:cNvSpPr>
            <a:spLocks noGrp="1"/>
          </p:cNvSpPr>
          <p:nvPr>
            <p:ph type="body" idx="1"/>
          </p:nvPr>
        </p:nvSpPr>
        <p:spPr/>
        <p:txBody>
          <a:bodyPr/>
          <a:lstStyle/>
          <a:p>
            <a:r>
              <a:rPr kumimoji="1" lang="ja-JP" altLang="en-US" dirty="0" smtClean="0"/>
              <a:t>そして、国は量的整備から質の精査へとシフト</a:t>
            </a:r>
            <a:endParaRPr kumimoji="1" lang="en-US" altLang="ja-JP" dirty="0" smtClean="0"/>
          </a:p>
          <a:p>
            <a:r>
              <a:rPr kumimoji="1" lang="ja-JP" altLang="en-US" dirty="0" smtClean="0"/>
              <a:t>相談</a:t>
            </a:r>
            <a:r>
              <a:rPr kumimoji="1" lang="ja-JP" altLang="en-US" dirty="0"/>
              <a:t>支援に求められていること</a:t>
            </a:r>
            <a:r>
              <a:rPr kumimoji="1" lang="ja-JP" altLang="en-US" dirty="0" smtClean="0"/>
              <a:t>⇒「相談支援の質の向上に向けた検討会」の議論</a:t>
            </a:r>
            <a:r>
              <a:rPr kumimoji="1" lang="en-US" altLang="ja-JP" dirty="0" smtClean="0"/>
              <a:t>→</a:t>
            </a:r>
            <a:r>
              <a:rPr kumimoji="1" lang="ja-JP" altLang="en-US" dirty="0" smtClean="0"/>
              <a:t>平成</a:t>
            </a:r>
            <a:r>
              <a:rPr kumimoji="1" lang="en-US" altLang="ja-JP" dirty="0"/>
              <a:t>30</a:t>
            </a:r>
            <a:r>
              <a:rPr kumimoji="1" lang="ja-JP" altLang="en-US" dirty="0"/>
              <a:t>年報酬</a:t>
            </a:r>
            <a:r>
              <a:rPr kumimoji="1" lang="ja-JP" altLang="en-US" dirty="0" smtClean="0"/>
              <a:t>改定を見ても丁寧な相談支援に対する評価を加算という形にしている</a:t>
            </a:r>
            <a:endParaRPr kumimoji="1" lang="ja-JP" altLang="en-US" dirty="0"/>
          </a:p>
        </p:txBody>
      </p:sp>
    </p:spTree>
    <p:extLst>
      <p:ext uri="{BB962C8B-B14F-4D97-AF65-F5344CB8AC3E}">
        <p14:creationId xmlns:p14="http://schemas.microsoft.com/office/powerpoint/2010/main" val="3226429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r>
              <a:rPr kumimoji="1" lang="ja-JP" altLang="en-US" dirty="0" smtClean="0"/>
              <a:t>４月に実施された報酬改定では、手厚い相談支援体制を評価する特定事業所加算</a:t>
            </a:r>
            <a:endParaRPr kumimoji="1" lang="en-US" altLang="ja-JP" dirty="0" smtClean="0"/>
          </a:p>
          <a:p>
            <a:r>
              <a:rPr kumimoji="1" lang="ja-JP" altLang="en-US" dirty="0" smtClean="0"/>
              <a:t>専門的な相談や質の高い相談支援に対し加算が設定された。</a:t>
            </a:r>
            <a:endParaRPr kumimoji="1" lang="ja-JP" altLang="en-US" dirty="0"/>
          </a:p>
        </p:txBody>
      </p:sp>
    </p:spTree>
    <p:extLst>
      <p:ext uri="{BB962C8B-B14F-4D97-AF65-F5344CB8AC3E}">
        <p14:creationId xmlns:p14="http://schemas.microsoft.com/office/powerpoint/2010/main" val="1626089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3" y="741363"/>
            <a:ext cx="6573837" cy="3698875"/>
          </a:xfrm>
        </p:spPr>
      </p:sp>
      <p:sp>
        <p:nvSpPr>
          <p:cNvPr id="3" name="ノート プレースホルダー 2"/>
          <p:cNvSpPr>
            <a:spLocks noGrp="1"/>
          </p:cNvSpPr>
          <p:nvPr>
            <p:ph type="body" idx="1"/>
          </p:nvPr>
        </p:nvSpPr>
        <p:spPr/>
        <p:txBody>
          <a:bodyPr/>
          <a:lstStyle/>
          <a:p>
            <a:r>
              <a:rPr kumimoji="1" lang="ja-JP" altLang="en-US" dirty="0" smtClean="0"/>
              <a:t>特定事業所加算の要件を見ると、</a:t>
            </a:r>
            <a:endParaRPr kumimoji="1" lang="en-US" altLang="ja-JP" dirty="0" smtClean="0"/>
          </a:p>
          <a:p>
            <a:r>
              <a:rPr kumimoji="1" lang="ja-JP" altLang="en-US" dirty="0" smtClean="0"/>
              <a:t>黄色の塗りつぶしの確認</a:t>
            </a:r>
            <a:r>
              <a:rPr kumimoji="1" lang="en-US" altLang="ja-JP" dirty="0" smtClean="0"/>
              <a:t>→</a:t>
            </a:r>
            <a:r>
              <a:rPr kumimoji="1" lang="ja-JP" altLang="en-US" dirty="0" smtClean="0"/>
              <a:t>人材育成の仕組みが求められている。</a:t>
            </a:r>
            <a:endParaRPr kumimoji="1" lang="en-US" altLang="ja-JP" dirty="0" smtClean="0"/>
          </a:p>
          <a:p>
            <a:r>
              <a:rPr kumimoji="1" lang="ja-JP" altLang="en-US" smtClean="0"/>
              <a:t>基幹（現時点では委託）はスーパービジョンの実施が求められ、特定には参加が求められる。</a:t>
            </a:r>
            <a:endParaRPr kumimoji="1" lang="en-US" altLang="ja-JP" dirty="0" smtClean="0"/>
          </a:p>
          <a:p>
            <a:pPr>
              <a:spcBef>
                <a:spcPts val="300"/>
              </a:spcBef>
              <a:defRPr sz="1100"/>
            </a:pPr>
            <a:r>
              <a:rPr kumimoji="1" lang="ja-JP" altLang="en-US" dirty="0" smtClean="0"/>
              <a:t>スーパービジョンは相談支援専門員</a:t>
            </a:r>
            <a:r>
              <a:rPr lang="ja-JP" altLang="en-US" dirty="0" smtClean="0">
                <a:latin typeface="Meiryo UI"/>
                <a:ea typeface="Meiryo UI"/>
                <a:cs typeface="Meiryo UI"/>
                <a:sym typeface="Meiryo UI"/>
              </a:rPr>
              <a:t>が良い仕事ができるようにすること　＋　知識・スキルを学ぶこと　</a:t>
            </a:r>
            <a:r>
              <a:rPr lang="en-US" altLang="ja-JP" dirty="0" smtClean="0"/>
              <a:t>→</a:t>
            </a:r>
            <a:r>
              <a:rPr lang="ja-JP" altLang="en-US" dirty="0" smtClean="0">
                <a:latin typeface="Meiryo UI"/>
                <a:ea typeface="Meiryo UI"/>
                <a:cs typeface="Meiryo UI"/>
                <a:sym typeface="Meiryo UI"/>
              </a:rPr>
              <a:t>　利用者に対して応用していく</a:t>
            </a:r>
          </a:p>
        </p:txBody>
      </p:sp>
    </p:spTree>
    <p:extLst>
      <p:ext uri="{BB962C8B-B14F-4D97-AF65-F5344CB8AC3E}">
        <p14:creationId xmlns:p14="http://schemas.microsoft.com/office/powerpoint/2010/main" val="1044211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そして人材育成の手段の一つとして、埼玉県の現任研修では、ストレングスモデルにおけるグループスーパービジョンを取り入れてきた。</a:t>
            </a:r>
            <a:endParaRPr kumimoji="1" lang="ja-JP" altLang="en-US" dirty="0"/>
          </a:p>
        </p:txBody>
      </p:sp>
    </p:spTree>
    <p:extLst>
      <p:ext uri="{BB962C8B-B14F-4D97-AF65-F5344CB8AC3E}">
        <p14:creationId xmlns:p14="http://schemas.microsoft.com/office/powerpoint/2010/main" val="4198824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3048000" y="2244726"/>
            <a:ext cx="18288000" cy="4775200"/>
          </a:xfrm>
        </p:spPr>
        <p:txBody>
          <a:bodyPr anchor="b"/>
          <a:lstStyle>
            <a:lvl1pPr algn="ctr">
              <a:defRPr sz="12000"/>
            </a:lvl1pPr>
          </a:lstStyle>
          <a:p>
            <a:r>
              <a:rPr kumimoji="1" lang="ja-JP" altLang="en-US"/>
              <a:t>マスター タイトルの書式設定</a:t>
            </a:r>
          </a:p>
        </p:txBody>
      </p:sp>
      <p:sp>
        <p:nvSpPr>
          <p:cNvPr id="3" name="サブタイトル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16900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73203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7449800" y="730250"/>
            <a:ext cx="5257800" cy="11623676"/>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676400" y="730250"/>
            <a:ext cx="15468600" cy="11623676"/>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68010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549276"/>
            <a:ext cx="21945600" cy="2286000"/>
          </a:xfrm>
        </p:spPr>
        <p:txBody>
          <a:bodyPr/>
          <a:lstStyle/>
          <a:p>
            <a:r>
              <a:rPr lang="ja-JP" altLang="en-US"/>
              <a:t>マスター タイトルの書式設定</a:t>
            </a:r>
          </a:p>
        </p:txBody>
      </p:sp>
      <p:sp>
        <p:nvSpPr>
          <p:cNvPr id="3" name="日付プレースホルダ 3"/>
          <p:cNvSpPr>
            <a:spLocks noGrp="1" noChangeArrowheads="1"/>
          </p:cNvSpPr>
          <p:nvPr>
            <p:ph type="dt" sz="half" idx="10"/>
          </p:nvPr>
        </p:nvSpPr>
        <p:spPr>
          <a:ln/>
        </p:spPr>
        <p:txBody>
          <a:bodyPr/>
          <a:lstStyle>
            <a:lvl1pPr>
              <a:defRPr/>
            </a:lvl1pPr>
          </a:lstStyle>
          <a:p>
            <a:pPr>
              <a:defRPr/>
            </a:pPr>
            <a:endParaRPr lang="ja-JP" altLang="en-US" sz="3600">
              <a:solidFill>
                <a:prstClr val="black"/>
              </a:solidFill>
            </a:endParaRPr>
          </a:p>
        </p:txBody>
      </p:sp>
      <p:sp>
        <p:nvSpPr>
          <p:cNvPr id="4" name="フッター プレースホルダ 4"/>
          <p:cNvSpPr>
            <a:spLocks noGrp="1" noChangeArrowheads="1"/>
          </p:cNvSpPr>
          <p:nvPr>
            <p:ph type="ftr" sz="quarter" idx="11"/>
          </p:nvPr>
        </p:nvSpPr>
        <p:spPr>
          <a:ln/>
        </p:spPr>
        <p:txBody>
          <a:bodyPr/>
          <a:lstStyle>
            <a:lvl1pPr>
              <a:defRPr/>
            </a:lvl1pPr>
          </a:lstStyle>
          <a:p>
            <a:pPr>
              <a:defRPr/>
            </a:pPr>
            <a:endParaRPr lang="ja-JP" altLang="ja-JP">
              <a:solidFill>
                <a:prstClr val="black">
                  <a:tint val="75000"/>
                </a:prstClr>
              </a:solidFill>
            </a:endParaRPr>
          </a:p>
        </p:txBody>
      </p:sp>
      <p:sp>
        <p:nvSpPr>
          <p:cNvPr id="5" name="スライド番号プレースホルダ 5"/>
          <p:cNvSpPr>
            <a:spLocks noGrp="1" noChangeArrowheads="1"/>
          </p:cNvSpPr>
          <p:nvPr>
            <p:ph type="sldNum" sz="quarter" idx="12"/>
          </p:nvPr>
        </p:nvSpPr>
        <p:spPr>
          <a:ln/>
        </p:spPr>
        <p:txBody>
          <a:bodyPr/>
          <a:lstStyle>
            <a:lvl1pPr>
              <a:defRPr/>
            </a:lvl1pPr>
          </a:lstStyle>
          <a:p>
            <a:pPr>
              <a:defRPr/>
            </a:pPr>
            <a:fld id="{59DCADD6-EAD8-482C-AF59-1BC07AF25A5E}" type="slidenum">
              <a:rPr lang="ja-JP" altLang="en-US">
                <a:solidFill>
                  <a:prstClr val="black">
                    <a:tint val="75000"/>
                  </a:prstClr>
                </a:solidFill>
              </a:rPr>
              <a:pPr>
                <a:defRPr/>
              </a:pPr>
              <a:t>‹#›</a:t>
            </a:fld>
            <a:endParaRPr lang="ja-JP" altLang="en-US" sz="3600">
              <a:solidFill>
                <a:prstClr val="black"/>
              </a:solidFill>
            </a:endParaRPr>
          </a:p>
        </p:txBody>
      </p:sp>
    </p:spTree>
    <p:extLst>
      <p:ext uri="{BB962C8B-B14F-4D97-AF65-F5344CB8AC3E}">
        <p14:creationId xmlns:p14="http://schemas.microsoft.com/office/powerpoint/2010/main" val="37360673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93481922"/>
      </p:ext>
    </p:extLst>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箇条書き">
    <p:spTree>
      <p:nvGrpSpPr>
        <p:cNvPr id="1" name=""/>
        <p:cNvGrpSpPr/>
        <p:nvPr/>
      </p:nvGrpSpPr>
      <p:grpSpPr>
        <a:xfrm>
          <a:off x="0" y="0"/>
          <a:ext cx="0" cy="0"/>
          <a:chOff x="0" y="0"/>
          <a:chExt cx="0" cy="0"/>
        </a:xfrm>
      </p:grpSpPr>
      <p:sp>
        <p:nvSpPr>
          <p:cNvPr id="75" name="本文レベル1…"/>
          <p:cNvSpPr>
            <a:spLocks noGrp="1"/>
          </p:cNvSpPr>
          <p:nvPr>
            <p:ph type="body" idx="1"/>
          </p:nvPr>
        </p:nvSpPr>
        <p:spPr>
          <a:xfrm>
            <a:off x="1689100" y="1778000"/>
            <a:ext cx="21005800" cy="101473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76"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0623647"/>
      </p:ext>
    </p:extLst>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a:spLocks noGrp="1"/>
          </p:cNvSpPr>
          <p:nvPr>
            <p:ph type="title"/>
          </p:nvPr>
        </p:nvSpPr>
        <p:spPr>
          <a:prstGeom prst="rect">
            <a:avLst/>
          </a:prstGeom>
        </p:spPr>
        <p:txBody>
          <a:bodyPr/>
          <a:lstStyle/>
          <a:p>
            <a:r>
              <a:t>タイトルテキスト</a:t>
            </a:r>
          </a:p>
        </p:txBody>
      </p:sp>
      <p:sp>
        <p:nvSpPr>
          <p:cNvPr id="57" name="本文レベル1…"/>
          <p:cNvSpPr>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24572548"/>
      </p:ext>
    </p:extLst>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48" name="タイトルテキスト"/>
          <p:cNvSpPr>
            <a:spLocks noGrp="1"/>
          </p:cNvSpPr>
          <p:nvPr>
            <p:ph type="title"/>
          </p:nvPr>
        </p:nvSpPr>
        <p:spPr>
          <a:prstGeom prst="rect">
            <a:avLst/>
          </a:prstGeom>
        </p:spPr>
        <p:txBody>
          <a:bodyPr/>
          <a:lstStyle/>
          <a:p>
            <a:r>
              <a:t>タイトルテキスト</a:t>
            </a:r>
          </a:p>
        </p:txBody>
      </p:sp>
      <p:sp>
        <p:nvSpPr>
          <p:cNvPr id="49"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46306762"/>
      </p:ext>
    </p:extLst>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28800" y="4260979"/>
            <a:ext cx="20726400" cy="2940050"/>
          </a:xfrm>
        </p:spPr>
        <p:txBody>
          <a:bodyPr/>
          <a:lstStyle/>
          <a:p>
            <a:r>
              <a:rPr lang="ja-JP" altLang="en-US"/>
              <a:t>マスタ タイトルの書式設定</a:t>
            </a:r>
          </a:p>
        </p:txBody>
      </p:sp>
      <p:sp>
        <p:nvSpPr>
          <p:cNvPr id="3" name="サブタイトル 2"/>
          <p:cNvSpPr>
            <a:spLocks noGrp="1"/>
          </p:cNvSpPr>
          <p:nvPr>
            <p:ph type="subTitle" idx="1"/>
          </p:nvPr>
        </p:nvSpPr>
        <p:spPr>
          <a:xfrm>
            <a:off x="3657600" y="7772400"/>
            <a:ext cx="17068800" cy="3505200"/>
          </a:xfrm>
        </p:spPr>
        <p:txBody>
          <a:bodyPr/>
          <a:lstStyle>
            <a:lvl1pPr marL="0" indent="0" algn="ctr">
              <a:buNone/>
              <a:defRPr/>
            </a:lvl1pPr>
            <a:lvl2pPr marL="914400" indent="0" algn="ctr">
              <a:buNone/>
              <a:defRPr/>
            </a:lvl2pPr>
            <a:lvl3pPr marL="1828800" indent="0" algn="ctr">
              <a:buNone/>
              <a:defRPr/>
            </a:lvl3pPr>
            <a:lvl4pPr marL="2743200" indent="0" algn="ctr">
              <a:buNone/>
              <a:defRPr/>
            </a:lvl4pPr>
            <a:lvl5pPr marL="3657600" indent="0" algn="ctr">
              <a:buNone/>
              <a:defRPr/>
            </a:lvl5pPr>
            <a:lvl6pPr marL="4572000" indent="0" algn="ctr">
              <a:buNone/>
              <a:defRPr/>
            </a:lvl6pPr>
            <a:lvl7pPr marL="5486400" indent="0" algn="ctr">
              <a:buNone/>
              <a:defRPr/>
            </a:lvl7pPr>
            <a:lvl8pPr marL="6400800" indent="0" algn="ctr">
              <a:buNone/>
              <a:defRPr/>
            </a:lvl8pPr>
            <a:lvl9pPr marL="73152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2C9BDF-3DAB-4F39-8074-B0CF74399C1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1325361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8111373-AF96-435E-B421-EF15E0FA587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987599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926494" y="8813929"/>
            <a:ext cx="20726400" cy="2724150"/>
          </a:xfrm>
        </p:spPr>
        <p:txBody>
          <a:bodyPr anchor="t"/>
          <a:lstStyle>
            <a:lvl1pPr algn="l">
              <a:defRPr sz="8000" b="1" cap="all"/>
            </a:lvl1pPr>
          </a:lstStyle>
          <a:p>
            <a:r>
              <a:rPr lang="ja-JP" altLang="en-US"/>
              <a:t>マスタ タイトルの書式設定</a:t>
            </a:r>
          </a:p>
        </p:txBody>
      </p:sp>
      <p:sp>
        <p:nvSpPr>
          <p:cNvPr id="3" name="テキスト プレースホルダ 2"/>
          <p:cNvSpPr>
            <a:spLocks noGrp="1"/>
          </p:cNvSpPr>
          <p:nvPr>
            <p:ph type="body" idx="1"/>
          </p:nvPr>
        </p:nvSpPr>
        <p:spPr>
          <a:xfrm>
            <a:off x="1926494" y="5813427"/>
            <a:ext cx="20726400" cy="3000374"/>
          </a:xfrm>
        </p:spPr>
        <p:txBody>
          <a:bodyPr anchor="b"/>
          <a:lstStyle>
            <a:lvl1pPr marL="0" indent="0">
              <a:buNone/>
              <a:defRPr sz="4000"/>
            </a:lvl1pPr>
            <a:lvl2pPr marL="914400" indent="0">
              <a:buNone/>
              <a:defRPr sz="3600"/>
            </a:lvl2pPr>
            <a:lvl3pPr marL="1828800" indent="0">
              <a:buNone/>
              <a:defRPr sz="3200"/>
            </a:lvl3pPr>
            <a:lvl4pPr marL="2743200" indent="0">
              <a:buNone/>
              <a:defRPr sz="2800"/>
            </a:lvl4pPr>
            <a:lvl5pPr marL="3657600" indent="0">
              <a:buNone/>
              <a:defRPr sz="2800"/>
            </a:lvl5pPr>
            <a:lvl6pPr marL="4572000" indent="0">
              <a:buNone/>
              <a:defRPr sz="2800"/>
            </a:lvl6pPr>
            <a:lvl7pPr marL="5486400" indent="0">
              <a:buNone/>
              <a:defRPr sz="2800"/>
            </a:lvl7pPr>
            <a:lvl8pPr marL="6400800" indent="0">
              <a:buNone/>
              <a:defRPr sz="2800"/>
            </a:lvl8pPr>
            <a:lvl9pPr marL="7315200" indent="0">
              <a:buNone/>
              <a:defRPr sz="28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EE9BEE-295D-4308-9E56-782ACE3A79B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098429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152389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1219209" y="3200409"/>
            <a:ext cx="10785233" cy="9051926"/>
          </a:xfrm>
        </p:spPr>
        <p:txBody>
          <a:bodyPr/>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12379568" y="3200409"/>
            <a:ext cx="10785233" cy="9051926"/>
          </a:xfrm>
        </p:spPr>
        <p:txBody>
          <a:bodyPr/>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65B6F1E-B9DF-4196-ACEC-16AAA5895139}"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0272276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1219200" y="3070226"/>
            <a:ext cx="10773509" cy="12795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1219200" y="4349750"/>
            <a:ext cx="10773509" cy="7902576"/>
          </a:xfrm>
        </p:spPr>
        <p:txBody>
          <a:bodyPr/>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12387472" y="3070226"/>
            <a:ext cx="10777415" cy="12795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12387472" y="4349750"/>
            <a:ext cx="10777415" cy="7902576"/>
          </a:xfrm>
        </p:spPr>
        <p:txBody>
          <a:bodyPr/>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152A923-8549-4046-B314-2E41CA9C49D4}"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696223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1BE0065-5178-4AB2-8CC4-07902E3F039B}"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76993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62F2BD6-A3CF-46F2-99E4-EF223DD9C4D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8531749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19" y="546100"/>
            <a:ext cx="8022494" cy="2324100"/>
          </a:xfrm>
        </p:spPr>
        <p:txBody>
          <a:bodyPr anchor="b"/>
          <a:lstStyle>
            <a:lvl1pPr algn="l">
              <a:defRPr sz="4000" b="1"/>
            </a:lvl1pPr>
          </a:lstStyle>
          <a:p>
            <a:r>
              <a:rPr lang="ja-JP" altLang="en-US"/>
              <a:t>マスタ タイトルの書式設定</a:t>
            </a:r>
          </a:p>
        </p:txBody>
      </p:sp>
      <p:sp>
        <p:nvSpPr>
          <p:cNvPr id="3" name="コンテンツ プレースホルダ 2"/>
          <p:cNvSpPr>
            <a:spLocks noGrp="1"/>
          </p:cNvSpPr>
          <p:nvPr>
            <p:ph idx="1"/>
          </p:nvPr>
        </p:nvSpPr>
        <p:spPr>
          <a:xfrm>
            <a:off x="9534768" y="546109"/>
            <a:ext cx="13630033"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1219219" y="2870207"/>
            <a:ext cx="8022494" cy="9382126"/>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0E49E2B-BFDC-43A0-A3BE-4CEB23989527}"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145218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4779109" y="9601200"/>
            <a:ext cx="14630400" cy="1133476"/>
          </a:xfrm>
        </p:spPr>
        <p:txBody>
          <a:bodyPr anchor="b"/>
          <a:lstStyle>
            <a:lvl1pPr algn="l">
              <a:defRPr sz="4000" b="1"/>
            </a:lvl1pPr>
          </a:lstStyle>
          <a:p>
            <a:r>
              <a:rPr lang="ja-JP" altLang="en-US"/>
              <a:t>マスタ タイトルの書式設定</a:t>
            </a:r>
          </a:p>
        </p:txBody>
      </p:sp>
      <p:sp>
        <p:nvSpPr>
          <p:cNvPr id="3" name="図プレースホルダ 2"/>
          <p:cNvSpPr>
            <a:spLocks noGrp="1"/>
          </p:cNvSpPr>
          <p:nvPr>
            <p:ph type="pic" idx="1"/>
          </p:nvPr>
        </p:nvSpPr>
        <p:spPr>
          <a:xfrm>
            <a:off x="4779109" y="1225550"/>
            <a:ext cx="14630400" cy="822960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pPr lvl="0"/>
            <a:endParaRPr lang="ja-JP" altLang="en-US" noProof="0"/>
          </a:p>
        </p:txBody>
      </p:sp>
      <p:sp>
        <p:nvSpPr>
          <p:cNvPr id="4" name="テキスト プレースホルダ 3"/>
          <p:cNvSpPr>
            <a:spLocks noGrp="1"/>
          </p:cNvSpPr>
          <p:nvPr>
            <p:ph type="body" sz="half" idx="2"/>
          </p:nvPr>
        </p:nvSpPr>
        <p:spPr>
          <a:xfrm>
            <a:off x="4779109" y="10734676"/>
            <a:ext cx="14630400" cy="1609724"/>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9959786-4FAC-4027-AD1B-1FF62043121E}"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737189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FACE429-CF6A-4095-91F8-020E60CBCBE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476061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7678400" y="549287"/>
            <a:ext cx="5486400" cy="1170305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1219219" y="549287"/>
            <a:ext cx="16084062" cy="1170305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57AE07-023F-417E-8568-3F885A45674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3443510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549276"/>
            <a:ext cx="21945600" cy="2286000"/>
          </a:xfrm>
        </p:spPr>
        <p:txBody>
          <a:bodyPr/>
          <a:lstStyle/>
          <a:p>
            <a:r>
              <a:rPr lang="ja-JP" altLang="en-US"/>
              <a:t>マスタ タイトルの書式設定</a:t>
            </a:r>
          </a:p>
        </p:txBody>
      </p:sp>
      <p:sp>
        <p:nvSpPr>
          <p:cNvPr id="3" name="表プレースホルダ 2"/>
          <p:cNvSpPr>
            <a:spLocks noGrp="1"/>
          </p:cNvSpPr>
          <p:nvPr>
            <p:ph type="tbl" idx="1"/>
          </p:nvPr>
        </p:nvSpPr>
        <p:spPr>
          <a:xfrm>
            <a:off x="1219200" y="3200409"/>
            <a:ext cx="21945600" cy="9051926"/>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66CBC2C-FEE6-479C-9BF9-78CFBFF169E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082964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1219200" y="549287"/>
            <a:ext cx="21945600" cy="1170305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1981C63-A0E2-43AD-9010-E10DD17E328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846936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663700" y="3419477"/>
            <a:ext cx="21031200" cy="5705474"/>
          </a:xfrm>
        </p:spPr>
        <p:txBody>
          <a:bodyPr anchor="b"/>
          <a:lstStyle>
            <a:lvl1pPr>
              <a:defRPr sz="12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39146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1676400" y="3651250"/>
            <a:ext cx="10363200" cy="87026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12344400" y="3651250"/>
            <a:ext cx="10363200" cy="87026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04731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679576" y="730251"/>
            <a:ext cx="21031200" cy="2651126"/>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679577" y="5010150"/>
            <a:ext cx="10315574" cy="73691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12344400" y="5010150"/>
            <a:ext cx="10366376" cy="73691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3535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0129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87787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9577" y="914400"/>
            <a:ext cx="7864474" cy="3200400"/>
          </a:xfrm>
        </p:spPr>
        <p:txBody>
          <a:bodyPr anchor="b"/>
          <a:lstStyle>
            <a:lvl1pPr>
              <a:defRPr sz="6400"/>
            </a:lvl1pPr>
          </a:lstStyle>
          <a:p>
            <a:r>
              <a:rPr kumimoji="1" lang="ja-JP" altLang="en-US"/>
              <a:t>マスター タイトルの書式設定</a:t>
            </a:r>
          </a:p>
        </p:txBody>
      </p:sp>
      <p:sp>
        <p:nvSpPr>
          <p:cNvPr id="3" name="コンテンツ プレースホルダー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02917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679577" y="914400"/>
            <a:ext cx="7864474" cy="3200400"/>
          </a:xfrm>
        </p:spPr>
        <p:txBody>
          <a:bodyPr anchor="b"/>
          <a:lstStyle>
            <a:lvl1pPr>
              <a:defRPr sz="6400"/>
            </a:lvl1pPr>
          </a:lstStyle>
          <a:p>
            <a:r>
              <a:rPr kumimoji="1" lang="ja-JP" altLang="en-US"/>
              <a:t>マスター タイトルの書式設定</a:t>
            </a:r>
          </a:p>
        </p:txBody>
      </p:sp>
      <p:sp>
        <p:nvSpPr>
          <p:cNvPr id="3" name="図プレースホルダー 2"/>
          <p:cNvSpPr>
            <a:spLocks noGrp="1"/>
          </p:cNvSpPr>
          <p:nvPr>
            <p:ph type="pic" idx="1"/>
          </p:nvPr>
        </p:nvSpPr>
        <p:spPr>
          <a:xfrm>
            <a:off x="10366376" y="1974851"/>
            <a:ext cx="12344400"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kumimoji="1" lang="ja-JP" altLang="en-US"/>
          </a:p>
        </p:txBody>
      </p:sp>
      <p:sp>
        <p:nvSpPr>
          <p:cNvPr id="4" name="テキスト プレースホルダー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E92B20-30B4-495F-9D83-04225FD47A0A}" type="datetimeFigureOut">
              <a:rPr lang="ja-JP" altLang="en-US" smtClean="0">
                <a:solidFill>
                  <a:prstClr val="black">
                    <a:tint val="75000"/>
                  </a:prstClr>
                </a:solidFill>
              </a:rPr>
              <a:pPr/>
              <a:t>2019/02/15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en-US" dirty="0">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B439FF8-7EFF-4E66-8967-DF3A7D13717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397364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7.xml"/><Relationship Id="rId12" Type="http://schemas.openxmlformats.org/officeDocument/2006/relationships/slideLayout" Target="../slideLayouts/slideLayout28.xml"/><Relationship Id="rId13" Type="http://schemas.openxmlformats.org/officeDocument/2006/relationships/slideLayout" Target="../slideLayouts/slideLayout29.xml"/><Relationship Id="rId14" Type="http://schemas.openxmlformats.org/officeDocument/2006/relationships/theme" Target="../theme/theme2.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 Id="rId9" Type="http://schemas.openxmlformats.org/officeDocument/2006/relationships/slideLayout" Target="../slideLayouts/slideLayout25.xml"/><Relationship Id="rId10"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pPr defTabSz="1828800" hangingPunct="1"/>
            <a:fld id="{83E92B20-30B4-495F-9D83-04225FD47A0A}" type="datetimeFigureOut">
              <a:rPr kumimoji="1" lang="ja-JP" altLang="en-US" kern="1200" smtClean="0">
                <a:solidFill>
                  <a:prstClr val="black">
                    <a:tint val="75000"/>
                  </a:prstClr>
                </a:solidFill>
              </a:rPr>
              <a:pPr defTabSz="1828800" hangingPunct="1"/>
              <a:t>2019/02/15</a:t>
            </a:fld>
            <a:endParaRPr kumimoji="1" lang="ja-JP" altLang="en-US" kern="1200">
              <a:solidFill>
                <a:prstClr val="black">
                  <a:tint val="75000"/>
                </a:prstClr>
              </a:solidFill>
            </a:endParaRPr>
          </a:p>
        </p:txBody>
      </p:sp>
      <p:sp>
        <p:nvSpPr>
          <p:cNvPr id="5" name="フッター プレースホルダー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pPr defTabSz="1828800" hangingPunct="1"/>
            <a:endParaRPr kumimoji="1" lang="ja-JP" altLang="en-US" kern="1200">
              <a:solidFill>
                <a:prstClr val="black">
                  <a:tint val="75000"/>
                </a:prstClr>
              </a:solidFill>
            </a:endParaRPr>
          </a:p>
        </p:txBody>
      </p:sp>
      <p:sp>
        <p:nvSpPr>
          <p:cNvPr id="6" name="スライド番号プレースホルダー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pPr defTabSz="1828800" hangingPunct="1"/>
            <a:fld id="{9B439FF8-7EFF-4E66-8967-DF3A7D13717D}" type="slidenum">
              <a:rPr kumimoji="1" lang="ja-JP" altLang="en-US" kern="1200" smtClean="0">
                <a:solidFill>
                  <a:prstClr val="black">
                    <a:tint val="75000"/>
                  </a:prstClr>
                </a:solidFill>
              </a:rPr>
              <a:pPr defTabSz="1828800" hangingPunct="1"/>
              <a:t>‹#›</a:t>
            </a:fld>
            <a:endParaRPr kumimoji="1" lang="ja-JP" altLang="en-US" kern="1200">
              <a:solidFill>
                <a:prstClr val="black">
                  <a:tint val="75000"/>
                </a:prstClr>
              </a:solidFill>
            </a:endParaRPr>
          </a:p>
        </p:txBody>
      </p:sp>
    </p:spTree>
    <p:extLst>
      <p:ext uri="{BB962C8B-B14F-4D97-AF65-F5344CB8AC3E}">
        <p14:creationId xmlns:p14="http://schemas.microsoft.com/office/powerpoint/2010/main" val="3179989678"/>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9" r:id="rId15"/>
    <p:sldLayoutId id="2147483740" r:id="rId16"/>
  </p:sldLayoutIdLst>
  <p:txStyles>
    <p:titleStyle>
      <a:lvl1pPr algn="l" defTabSz="1828800" rtl="0" eaLnBrk="1" latinLnBrk="0" hangingPunct="1">
        <a:lnSpc>
          <a:spcPct val="90000"/>
        </a:lnSpc>
        <a:spcBef>
          <a:spcPct val="0"/>
        </a:spcBef>
        <a:buNone/>
        <a:defRPr kumimoji="1"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kumimoji="1"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kumimoji="1"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kumimoji="1"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828800" rtl="0" eaLnBrk="1" latinLnBrk="0" hangingPunct="1">
        <a:defRPr kumimoji="1" sz="3600" kern="1200">
          <a:solidFill>
            <a:schemeClr val="tx1"/>
          </a:solidFill>
          <a:latin typeface="+mn-lt"/>
          <a:ea typeface="+mn-ea"/>
          <a:cs typeface="+mn-cs"/>
        </a:defRPr>
      </a:lvl1pPr>
      <a:lvl2pPr marL="914400" algn="l" defTabSz="1828800" rtl="0" eaLnBrk="1" latinLnBrk="0" hangingPunct="1">
        <a:defRPr kumimoji="1" sz="3600" kern="1200">
          <a:solidFill>
            <a:schemeClr val="tx1"/>
          </a:solidFill>
          <a:latin typeface="+mn-lt"/>
          <a:ea typeface="+mn-ea"/>
          <a:cs typeface="+mn-cs"/>
        </a:defRPr>
      </a:lvl2pPr>
      <a:lvl3pPr marL="1828800" algn="l" defTabSz="1828800" rtl="0" eaLnBrk="1" latinLnBrk="0" hangingPunct="1">
        <a:defRPr kumimoji="1" sz="3600" kern="1200">
          <a:solidFill>
            <a:schemeClr val="tx1"/>
          </a:solidFill>
          <a:latin typeface="+mn-lt"/>
          <a:ea typeface="+mn-ea"/>
          <a:cs typeface="+mn-cs"/>
        </a:defRPr>
      </a:lvl3pPr>
      <a:lvl4pPr marL="2743200" algn="l" defTabSz="1828800" rtl="0" eaLnBrk="1" latinLnBrk="0" hangingPunct="1">
        <a:defRPr kumimoji="1" sz="3600" kern="1200">
          <a:solidFill>
            <a:schemeClr val="tx1"/>
          </a:solidFill>
          <a:latin typeface="+mn-lt"/>
          <a:ea typeface="+mn-ea"/>
          <a:cs typeface="+mn-cs"/>
        </a:defRPr>
      </a:lvl4pPr>
      <a:lvl5pPr marL="3657600" algn="l" defTabSz="1828800" rtl="0" eaLnBrk="1" latinLnBrk="0" hangingPunct="1">
        <a:defRPr kumimoji="1" sz="3600" kern="1200">
          <a:solidFill>
            <a:schemeClr val="tx1"/>
          </a:solidFill>
          <a:latin typeface="+mn-lt"/>
          <a:ea typeface="+mn-ea"/>
          <a:cs typeface="+mn-cs"/>
        </a:defRPr>
      </a:lvl5pPr>
      <a:lvl6pPr marL="4572000" algn="l" defTabSz="1828800" rtl="0" eaLnBrk="1" latinLnBrk="0" hangingPunct="1">
        <a:defRPr kumimoji="1" sz="3600" kern="1200">
          <a:solidFill>
            <a:schemeClr val="tx1"/>
          </a:solidFill>
          <a:latin typeface="+mn-lt"/>
          <a:ea typeface="+mn-ea"/>
          <a:cs typeface="+mn-cs"/>
        </a:defRPr>
      </a:lvl6pPr>
      <a:lvl7pPr marL="5486400" algn="l" defTabSz="1828800" rtl="0" eaLnBrk="1" latinLnBrk="0" hangingPunct="1">
        <a:defRPr kumimoji="1" sz="3600" kern="1200">
          <a:solidFill>
            <a:schemeClr val="tx1"/>
          </a:solidFill>
          <a:latin typeface="+mn-lt"/>
          <a:ea typeface="+mn-ea"/>
          <a:cs typeface="+mn-cs"/>
        </a:defRPr>
      </a:lvl7pPr>
      <a:lvl8pPr marL="6400800" algn="l" defTabSz="1828800" rtl="0" eaLnBrk="1" latinLnBrk="0" hangingPunct="1">
        <a:defRPr kumimoji="1" sz="3600" kern="1200">
          <a:solidFill>
            <a:schemeClr val="tx1"/>
          </a:solidFill>
          <a:latin typeface="+mn-lt"/>
          <a:ea typeface="+mn-ea"/>
          <a:cs typeface="+mn-cs"/>
        </a:defRPr>
      </a:lvl8pPr>
      <a:lvl9pPr marL="7315200" algn="l" defTabSz="1828800" rtl="0" eaLnBrk="1" latinLnBrk="0" hangingPunct="1">
        <a:defRPr kumimoji="1"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219200" y="549276"/>
            <a:ext cx="21945600" cy="2286000"/>
          </a:xfrm>
          <a:prstGeom prst="rect">
            <a:avLst/>
          </a:prstGeom>
          <a:noFill/>
          <a:ln w="9525">
            <a:noFill/>
            <a:miter lim="800000"/>
            <a:headEnd/>
            <a:tailEnd/>
          </a:ln>
        </p:spPr>
        <p:txBody>
          <a:bodyPr vert="horz" wrap="square" lIns="91399" tIns="45701" rIns="91399" bIns="45701" numCol="1" anchor="ctr" anchorCtr="0" compatLnSpc="1">
            <a:prstTxWarp prst="textNoShape">
              <a:avLst/>
            </a:prstTxWarp>
          </a:bodyPr>
          <a:lstStyle/>
          <a:p>
            <a:pPr lvl="0"/>
            <a:r>
              <a:rPr lang="ja-JP" altLang="en-US"/>
              <a:t>マスタ タイトルの書式設定</a:t>
            </a:r>
          </a:p>
        </p:txBody>
      </p:sp>
      <p:sp>
        <p:nvSpPr>
          <p:cNvPr id="3075" name="Rectangle 3"/>
          <p:cNvSpPr>
            <a:spLocks noGrp="1" noChangeArrowheads="1"/>
          </p:cNvSpPr>
          <p:nvPr>
            <p:ph type="body" idx="1"/>
          </p:nvPr>
        </p:nvSpPr>
        <p:spPr bwMode="auto">
          <a:xfrm>
            <a:off x="1219200" y="3200409"/>
            <a:ext cx="21945600" cy="9051926"/>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1219200" y="12490450"/>
            <a:ext cx="5689600" cy="95250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defRPr sz="2800">
                <a:latin typeface="Arial" charset="0"/>
                <a:ea typeface="ＭＳ Ｐゴシック" pitchFamily="50" charset="-128"/>
              </a:defRPr>
            </a:lvl1pPr>
          </a:lstStyle>
          <a:p>
            <a:pPr algn="l" defTabSz="1828800" fontAlgn="base" hangingPunct="1">
              <a:spcBef>
                <a:spcPct val="0"/>
              </a:spcBef>
              <a:spcAft>
                <a:spcPct val="0"/>
              </a:spcAft>
              <a:defRPr/>
            </a:pPr>
            <a:endParaRPr kumimoji="1" lang="en-US" altLang="ja-JP" kern="1200">
              <a:solidFill>
                <a:prstClr val="black"/>
              </a:solidFill>
            </a:endParaRPr>
          </a:p>
        </p:txBody>
      </p:sp>
      <p:sp>
        <p:nvSpPr>
          <p:cNvPr id="1029" name="Rectangle 5"/>
          <p:cNvSpPr>
            <a:spLocks noGrp="1" noChangeArrowheads="1"/>
          </p:cNvSpPr>
          <p:nvPr>
            <p:ph type="ftr" sz="quarter" idx="3"/>
          </p:nvPr>
        </p:nvSpPr>
        <p:spPr bwMode="auto">
          <a:xfrm>
            <a:off x="8331200" y="12490450"/>
            <a:ext cx="7721600" cy="95250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ctr">
              <a:defRPr sz="2800">
                <a:latin typeface="Arial" charset="0"/>
                <a:ea typeface="ＭＳ Ｐゴシック" pitchFamily="50" charset="-128"/>
              </a:defRPr>
            </a:lvl1pPr>
          </a:lstStyle>
          <a:p>
            <a:pPr defTabSz="1828800" fontAlgn="base" hangingPunct="1">
              <a:spcBef>
                <a:spcPct val="0"/>
              </a:spcBef>
              <a:spcAft>
                <a:spcPct val="0"/>
              </a:spcAft>
              <a:defRPr/>
            </a:pPr>
            <a:endParaRPr kumimoji="1" lang="en-US" altLang="ja-JP" kern="1200">
              <a:solidFill>
                <a:prstClr val="black"/>
              </a:solidFill>
            </a:endParaRPr>
          </a:p>
        </p:txBody>
      </p:sp>
      <p:sp>
        <p:nvSpPr>
          <p:cNvPr id="1030" name="Rectangle 6"/>
          <p:cNvSpPr>
            <a:spLocks noGrp="1" noChangeArrowheads="1"/>
          </p:cNvSpPr>
          <p:nvPr>
            <p:ph type="sldNum" sz="quarter" idx="4"/>
          </p:nvPr>
        </p:nvSpPr>
        <p:spPr bwMode="auto">
          <a:xfrm>
            <a:off x="18913233" y="13249276"/>
            <a:ext cx="5689600" cy="95250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r">
              <a:defRPr sz="2800">
                <a:latin typeface="Arial" charset="0"/>
                <a:ea typeface="ＭＳ Ｐゴシック" pitchFamily="50" charset="-128"/>
              </a:defRPr>
            </a:lvl1pPr>
          </a:lstStyle>
          <a:p>
            <a:pPr defTabSz="1828800" fontAlgn="base" hangingPunct="1">
              <a:spcBef>
                <a:spcPct val="0"/>
              </a:spcBef>
              <a:spcAft>
                <a:spcPct val="0"/>
              </a:spcAft>
              <a:defRPr/>
            </a:pPr>
            <a:fld id="{A83601D4-F0BA-48A0-AB6C-72E3F37738D2}" type="slidenum">
              <a:rPr kumimoji="1" lang="en-US" altLang="ja-JP" kern="1200" smtClean="0">
                <a:solidFill>
                  <a:prstClr val="black"/>
                </a:solidFill>
              </a:rPr>
              <a:pPr defTabSz="1828800" fontAlgn="base" hangingPunct="1">
                <a:spcBef>
                  <a:spcPct val="0"/>
                </a:spcBef>
                <a:spcAft>
                  <a:spcPct val="0"/>
                </a:spcAft>
                <a:defRPr/>
              </a:pPr>
              <a:t>‹#›</a:t>
            </a:fld>
            <a:endParaRPr kumimoji="1" lang="en-US" altLang="ja-JP" kern="1200">
              <a:solidFill>
                <a:prstClr val="black"/>
              </a:solidFill>
            </a:endParaRPr>
          </a:p>
        </p:txBody>
      </p:sp>
    </p:spTree>
    <p:extLst>
      <p:ext uri="{BB962C8B-B14F-4D97-AF65-F5344CB8AC3E}">
        <p14:creationId xmlns:p14="http://schemas.microsoft.com/office/powerpoint/2010/main" val="238249402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Lst>
  <p:hf hdr="0" ftr="0" dt="0"/>
  <p:txStyles>
    <p:titleStyle>
      <a:lvl1pPr algn="ctr" rtl="0" eaLnBrk="0" fontAlgn="base" hangingPunct="0">
        <a:spcBef>
          <a:spcPct val="0"/>
        </a:spcBef>
        <a:spcAft>
          <a:spcPct val="0"/>
        </a:spcAft>
        <a:defRPr kumimoji="1" sz="8800">
          <a:solidFill>
            <a:schemeClr val="tx2"/>
          </a:solidFill>
          <a:latin typeface="+mj-lt"/>
          <a:ea typeface="+mj-ea"/>
          <a:cs typeface="+mj-cs"/>
        </a:defRPr>
      </a:lvl1pPr>
      <a:lvl2pPr algn="ctr" rtl="0" eaLnBrk="0" fontAlgn="base" hangingPunct="0">
        <a:spcBef>
          <a:spcPct val="0"/>
        </a:spcBef>
        <a:spcAft>
          <a:spcPct val="0"/>
        </a:spcAft>
        <a:defRPr kumimoji="1" sz="88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88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88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8800">
          <a:solidFill>
            <a:schemeClr val="tx2"/>
          </a:solidFill>
          <a:latin typeface="Arial" charset="0"/>
          <a:ea typeface="ＭＳ Ｐゴシック" pitchFamily="50" charset="-128"/>
        </a:defRPr>
      </a:lvl5pPr>
      <a:lvl6pPr marL="914400" algn="ctr" rtl="0" fontAlgn="base">
        <a:spcBef>
          <a:spcPct val="0"/>
        </a:spcBef>
        <a:spcAft>
          <a:spcPct val="0"/>
        </a:spcAft>
        <a:defRPr kumimoji="1" sz="8800">
          <a:solidFill>
            <a:schemeClr val="tx2"/>
          </a:solidFill>
          <a:latin typeface="Arial" charset="0"/>
          <a:ea typeface="ＭＳ Ｐゴシック" pitchFamily="50" charset="-128"/>
        </a:defRPr>
      </a:lvl6pPr>
      <a:lvl7pPr marL="1828800" algn="ctr" rtl="0" fontAlgn="base">
        <a:spcBef>
          <a:spcPct val="0"/>
        </a:spcBef>
        <a:spcAft>
          <a:spcPct val="0"/>
        </a:spcAft>
        <a:defRPr kumimoji="1" sz="8800">
          <a:solidFill>
            <a:schemeClr val="tx2"/>
          </a:solidFill>
          <a:latin typeface="Arial" charset="0"/>
          <a:ea typeface="ＭＳ Ｐゴシック" pitchFamily="50" charset="-128"/>
        </a:defRPr>
      </a:lvl7pPr>
      <a:lvl8pPr marL="2743200" algn="ctr" rtl="0" fontAlgn="base">
        <a:spcBef>
          <a:spcPct val="0"/>
        </a:spcBef>
        <a:spcAft>
          <a:spcPct val="0"/>
        </a:spcAft>
        <a:defRPr kumimoji="1" sz="8800">
          <a:solidFill>
            <a:schemeClr val="tx2"/>
          </a:solidFill>
          <a:latin typeface="Arial" charset="0"/>
          <a:ea typeface="ＭＳ Ｐゴシック" pitchFamily="50" charset="-128"/>
        </a:defRPr>
      </a:lvl8pPr>
      <a:lvl9pPr marL="3657600" algn="ctr" rtl="0" fontAlgn="base">
        <a:spcBef>
          <a:spcPct val="0"/>
        </a:spcBef>
        <a:spcAft>
          <a:spcPct val="0"/>
        </a:spcAft>
        <a:defRPr kumimoji="1" sz="8800">
          <a:solidFill>
            <a:schemeClr val="tx2"/>
          </a:solidFill>
          <a:latin typeface="Arial" charset="0"/>
          <a:ea typeface="ＭＳ Ｐゴシック" pitchFamily="50" charset="-128"/>
        </a:defRPr>
      </a:lvl9pPr>
    </p:titleStyle>
    <p:bodyStyle>
      <a:lvl1pPr marL="685800" indent="-685800" algn="l" rtl="0" eaLnBrk="0" fontAlgn="base" hangingPunct="0">
        <a:spcBef>
          <a:spcPct val="20000"/>
        </a:spcBef>
        <a:spcAft>
          <a:spcPct val="0"/>
        </a:spcAft>
        <a:buChar char="•"/>
        <a:defRPr kumimoji="1" sz="6400">
          <a:solidFill>
            <a:schemeClr val="tx1"/>
          </a:solidFill>
          <a:latin typeface="+mn-lt"/>
          <a:ea typeface="+mn-ea"/>
          <a:cs typeface="+mn-cs"/>
        </a:defRPr>
      </a:lvl1pPr>
      <a:lvl2pPr marL="1485900" indent="-571500" algn="l" rtl="0" eaLnBrk="0" fontAlgn="base" hangingPunct="0">
        <a:spcBef>
          <a:spcPct val="20000"/>
        </a:spcBef>
        <a:spcAft>
          <a:spcPct val="0"/>
        </a:spcAft>
        <a:buChar char="–"/>
        <a:defRPr kumimoji="1" sz="5600">
          <a:solidFill>
            <a:schemeClr val="tx1"/>
          </a:solidFill>
          <a:latin typeface="+mn-lt"/>
          <a:ea typeface="+mn-ea"/>
        </a:defRPr>
      </a:lvl2pPr>
      <a:lvl3pPr marL="2286000" indent="-457200" algn="l" rtl="0" eaLnBrk="0" fontAlgn="base" hangingPunct="0">
        <a:spcBef>
          <a:spcPct val="20000"/>
        </a:spcBef>
        <a:spcAft>
          <a:spcPct val="0"/>
        </a:spcAft>
        <a:buChar char="•"/>
        <a:defRPr kumimoji="1" sz="4800">
          <a:solidFill>
            <a:schemeClr val="tx1"/>
          </a:solidFill>
          <a:latin typeface="+mn-lt"/>
          <a:ea typeface="+mn-ea"/>
        </a:defRPr>
      </a:lvl3pPr>
      <a:lvl4pPr marL="3197226" indent="-454026" algn="l" rtl="0" eaLnBrk="0" fontAlgn="base" hangingPunct="0">
        <a:spcBef>
          <a:spcPct val="20000"/>
        </a:spcBef>
        <a:spcAft>
          <a:spcPct val="0"/>
        </a:spcAft>
        <a:buChar char="–"/>
        <a:defRPr kumimoji="1" sz="4000">
          <a:solidFill>
            <a:schemeClr val="tx1"/>
          </a:solidFill>
          <a:latin typeface="+mn-lt"/>
          <a:ea typeface="+mn-ea"/>
        </a:defRPr>
      </a:lvl4pPr>
      <a:lvl5pPr marL="4114800" indent="-457200" algn="l" rtl="0" eaLnBrk="0" fontAlgn="base" hangingPunct="0">
        <a:spcBef>
          <a:spcPct val="20000"/>
        </a:spcBef>
        <a:spcAft>
          <a:spcPct val="0"/>
        </a:spcAft>
        <a:buChar char="»"/>
        <a:defRPr kumimoji="1" sz="4000">
          <a:solidFill>
            <a:schemeClr val="tx1"/>
          </a:solidFill>
          <a:latin typeface="+mn-lt"/>
          <a:ea typeface="+mn-ea"/>
        </a:defRPr>
      </a:lvl5pPr>
      <a:lvl6pPr marL="5029200" indent="-457200" algn="l" rtl="0" fontAlgn="base">
        <a:spcBef>
          <a:spcPct val="20000"/>
        </a:spcBef>
        <a:spcAft>
          <a:spcPct val="0"/>
        </a:spcAft>
        <a:buChar char="»"/>
        <a:defRPr kumimoji="1" sz="4000">
          <a:solidFill>
            <a:schemeClr val="tx1"/>
          </a:solidFill>
          <a:latin typeface="+mn-lt"/>
          <a:ea typeface="+mn-ea"/>
        </a:defRPr>
      </a:lvl6pPr>
      <a:lvl7pPr marL="5943600" indent="-457200" algn="l" rtl="0" fontAlgn="base">
        <a:spcBef>
          <a:spcPct val="20000"/>
        </a:spcBef>
        <a:spcAft>
          <a:spcPct val="0"/>
        </a:spcAft>
        <a:buChar char="»"/>
        <a:defRPr kumimoji="1" sz="4000">
          <a:solidFill>
            <a:schemeClr val="tx1"/>
          </a:solidFill>
          <a:latin typeface="+mn-lt"/>
          <a:ea typeface="+mn-ea"/>
        </a:defRPr>
      </a:lvl7pPr>
      <a:lvl8pPr marL="6858000" indent="-457200" algn="l" rtl="0" fontAlgn="base">
        <a:spcBef>
          <a:spcPct val="20000"/>
        </a:spcBef>
        <a:spcAft>
          <a:spcPct val="0"/>
        </a:spcAft>
        <a:buChar char="»"/>
        <a:defRPr kumimoji="1" sz="4000">
          <a:solidFill>
            <a:schemeClr val="tx1"/>
          </a:solidFill>
          <a:latin typeface="+mn-lt"/>
          <a:ea typeface="+mn-ea"/>
        </a:defRPr>
      </a:lvl8pPr>
      <a:lvl9pPr marL="7772400" indent="-457200" algn="l" rtl="0" fontAlgn="base">
        <a:spcBef>
          <a:spcPct val="20000"/>
        </a:spcBef>
        <a:spcAft>
          <a:spcPct val="0"/>
        </a:spcAft>
        <a:buChar char="»"/>
        <a:defRPr kumimoji="1" sz="4000">
          <a:solidFill>
            <a:schemeClr val="tx1"/>
          </a:solidFill>
          <a:latin typeface="+mn-lt"/>
          <a:ea typeface="+mn-ea"/>
        </a:defRPr>
      </a:lvl9pPr>
    </p:bodyStyle>
    <p:otherStyle>
      <a:defPPr>
        <a:defRPr lang="ja-JP"/>
      </a:defPPr>
      <a:lvl1pPr marL="0" algn="l" defTabSz="1828800" rtl="0" eaLnBrk="1" latinLnBrk="0" hangingPunct="1">
        <a:defRPr kumimoji="1" sz="3600" kern="1200">
          <a:solidFill>
            <a:schemeClr val="tx1"/>
          </a:solidFill>
          <a:latin typeface="+mn-lt"/>
          <a:ea typeface="+mn-ea"/>
          <a:cs typeface="+mn-cs"/>
        </a:defRPr>
      </a:lvl1pPr>
      <a:lvl2pPr marL="914400" algn="l" defTabSz="1828800" rtl="0" eaLnBrk="1" latinLnBrk="0" hangingPunct="1">
        <a:defRPr kumimoji="1" sz="3600" kern="1200">
          <a:solidFill>
            <a:schemeClr val="tx1"/>
          </a:solidFill>
          <a:latin typeface="+mn-lt"/>
          <a:ea typeface="+mn-ea"/>
          <a:cs typeface="+mn-cs"/>
        </a:defRPr>
      </a:lvl2pPr>
      <a:lvl3pPr marL="1828800" algn="l" defTabSz="1828800" rtl="0" eaLnBrk="1" latinLnBrk="0" hangingPunct="1">
        <a:defRPr kumimoji="1" sz="3600" kern="1200">
          <a:solidFill>
            <a:schemeClr val="tx1"/>
          </a:solidFill>
          <a:latin typeface="+mn-lt"/>
          <a:ea typeface="+mn-ea"/>
          <a:cs typeface="+mn-cs"/>
        </a:defRPr>
      </a:lvl3pPr>
      <a:lvl4pPr marL="2743200" algn="l" defTabSz="1828800" rtl="0" eaLnBrk="1" latinLnBrk="0" hangingPunct="1">
        <a:defRPr kumimoji="1" sz="3600" kern="1200">
          <a:solidFill>
            <a:schemeClr val="tx1"/>
          </a:solidFill>
          <a:latin typeface="+mn-lt"/>
          <a:ea typeface="+mn-ea"/>
          <a:cs typeface="+mn-cs"/>
        </a:defRPr>
      </a:lvl4pPr>
      <a:lvl5pPr marL="3657600" algn="l" defTabSz="1828800" rtl="0" eaLnBrk="1" latinLnBrk="0" hangingPunct="1">
        <a:defRPr kumimoji="1" sz="3600" kern="1200">
          <a:solidFill>
            <a:schemeClr val="tx1"/>
          </a:solidFill>
          <a:latin typeface="+mn-lt"/>
          <a:ea typeface="+mn-ea"/>
          <a:cs typeface="+mn-cs"/>
        </a:defRPr>
      </a:lvl5pPr>
      <a:lvl6pPr marL="4572000" algn="l" defTabSz="1828800" rtl="0" eaLnBrk="1" latinLnBrk="0" hangingPunct="1">
        <a:defRPr kumimoji="1" sz="3600" kern="1200">
          <a:solidFill>
            <a:schemeClr val="tx1"/>
          </a:solidFill>
          <a:latin typeface="+mn-lt"/>
          <a:ea typeface="+mn-ea"/>
          <a:cs typeface="+mn-cs"/>
        </a:defRPr>
      </a:lvl6pPr>
      <a:lvl7pPr marL="5486400" algn="l" defTabSz="1828800" rtl="0" eaLnBrk="1" latinLnBrk="0" hangingPunct="1">
        <a:defRPr kumimoji="1" sz="3600" kern="1200">
          <a:solidFill>
            <a:schemeClr val="tx1"/>
          </a:solidFill>
          <a:latin typeface="+mn-lt"/>
          <a:ea typeface="+mn-ea"/>
          <a:cs typeface="+mn-cs"/>
        </a:defRPr>
      </a:lvl7pPr>
      <a:lvl8pPr marL="6400800" algn="l" defTabSz="1828800" rtl="0" eaLnBrk="1" latinLnBrk="0" hangingPunct="1">
        <a:defRPr kumimoji="1" sz="3600" kern="1200">
          <a:solidFill>
            <a:schemeClr val="tx1"/>
          </a:solidFill>
          <a:latin typeface="+mn-lt"/>
          <a:ea typeface="+mn-ea"/>
          <a:cs typeface="+mn-cs"/>
        </a:defRPr>
      </a:lvl8pPr>
      <a:lvl9pPr marL="7315200" algn="l" defTabSz="1828800" rtl="0" eaLnBrk="1" latinLnBrk="0" hangingPunct="1">
        <a:defRPr kumimoji="1"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30.tif"/><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16.xml"/><Relationship Id="rId2" Type="http://schemas.openxmlformats.org/officeDocument/2006/relationships/image" Target="../media/image35.t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image" Target="../media/image38.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image" Target="../media/image13.png"/><Relationship Id="rId14" Type="http://schemas.openxmlformats.org/officeDocument/2006/relationships/image" Target="../media/image14.png"/><Relationship Id="rId15" Type="http://schemas.openxmlformats.org/officeDocument/2006/relationships/image" Target="../media/image15.png"/><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wmf"/><Relationship Id="rId5" Type="http://schemas.openxmlformats.org/officeDocument/2006/relationships/image" Target="../media/image5.wmf"/><Relationship Id="rId6" Type="http://schemas.openxmlformats.org/officeDocument/2006/relationships/image" Target="../media/image6.png"/><Relationship Id="rId7" Type="http://schemas.openxmlformats.org/officeDocument/2006/relationships/image" Target="../media/image7.wmf"/><Relationship Id="rId8" Type="http://schemas.openxmlformats.org/officeDocument/2006/relationships/image" Target="../media/image8.png"/><Relationship Id="rId9" Type="http://schemas.openxmlformats.org/officeDocument/2006/relationships/image" Target="../media/image9.wmf"/><Relationship Id="rId10" Type="http://schemas.openxmlformats.org/officeDocument/2006/relationships/image" Target="../media/image10.wmf"/></Relationships>
</file>

<file path=ppt/slides/_rels/slide7.xml.rels><?xml version="1.0" encoding="UTF-8" standalone="yes"?>
<Relationships xmlns="http://schemas.openxmlformats.org/package/2006/relationships"><Relationship Id="rId11" Type="http://schemas.openxmlformats.org/officeDocument/2006/relationships/hyperlink" Target="http://1.bp.blogspot.com/-jJuDwUj_bPE/WD_caizvgrI/AAAAAAABAFk/9eCzU7NWXFMOPHUXQ58kUEn_CVoqsP7cACLcB/s800/writing_businesswoman3_cry.png" TargetMode="External"/><Relationship Id="rId12" Type="http://schemas.openxmlformats.org/officeDocument/2006/relationships/image" Target="../media/image22.png"/><Relationship Id="rId13" Type="http://schemas.openxmlformats.org/officeDocument/2006/relationships/hyperlink" Target="http://3.bp.blogspot.com/-GtZiHcg_jC8/WbidEQCmC3I/AAAAAAABGkM/k_1TIKA1irkF8jrdkyh8oc_6ZtONgbf6ACLcBGAs/s800/writing_businessman1_smile.png" TargetMode="External"/><Relationship Id="rId1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hyperlink" Target="http://3.bp.blogspot.com/-2it8gdeKZIQ/VRE4s1NP_jI/AAAAAAAAsWc/iFaS5Pt0ZnM/s800/building_shiyakusyo.png" TargetMode="External"/><Relationship Id="rId7" Type="http://schemas.openxmlformats.org/officeDocument/2006/relationships/image" Target="../media/image19.png"/><Relationship Id="rId8" Type="http://schemas.openxmlformats.org/officeDocument/2006/relationships/hyperlink" Target="http://3.bp.blogspot.com/-8WbBhyReQKo/Uab3xxYp6iI/AAAAAAAAUUw/BHsx6LZZw38/s800/counselor.png" TargetMode="External"/><Relationship Id="rId9" Type="http://schemas.openxmlformats.org/officeDocument/2006/relationships/image" Target="../media/image20.png"/><Relationship Id="rId10" Type="http://schemas.openxmlformats.org/officeDocument/2006/relationships/image" Target="../media/image21.png"/></Relationships>
</file>

<file path=ppt/slides/_rels/slide8.xml.rels><?xml version="1.0" encoding="UTF-8" standalone="yes"?>
<Relationships xmlns="http://schemas.openxmlformats.org/package/2006/relationships"><Relationship Id="rId11" Type="http://schemas.openxmlformats.org/officeDocument/2006/relationships/hyperlink" Target="http://3.bp.blogspot.com/-pn_H1nkvh3s/Uj_2I1hiUXI/AAAAAAAAX7E/jNz7aF2W0rc/s800/hospital_taiin.png" TargetMode="External"/><Relationship Id="rId12" Type="http://schemas.openxmlformats.org/officeDocument/2006/relationships/image" Target="../media/image28.png"/><Relationship Id="rId13" Type="http://schemas.openxmlformats.org/officeDocument/2006/relationships/hyperlink" Target="http://3.bp.blogspot.com/-uDbbmVh8-4E/VYJca1wow7I/AAAAAAAAuYk/cL226VdZRag/s800/medical_tan_kyuuin.png" TargetMode="External"/><Relationship Id="rId1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2.bp.blogspot.com/-7m-bFYa9sb0/WIW-RAPQ_qI/AAAAAAABBT4/3nCD2XmWY34yU4Mrp658dhSjPSqxzX4WACLcB/s800/osyaberi_man.png" TargetMode="External"/><Relationship Id="rId4" Type="http://schemas.openxmlformats.org/officeDocument/2006/relationships/image" Target="../media/image24.png"/><Relationship Id="rId5" Type="http://schemas.openxmlformats.org/officeDocument/2006/relationships/hyperlink" Target="http://4.bp.blogspot.com/-_uiP7snuyhA/Us_Ng2k41sI/AAAAAAAAdK8/DBs2ee1iNPo/s800/kaisya_nakayoshi.png" TargetMode="External"/><Relationship Id="rId6" Type="http://schemas.openxmlformats.org/officeDocument/2006/relationships/image" Target="../media/image25.png"/><Relationship Id="rId7" Type="http://schemas.openxmlformats.org/officeDocument/2006/relationships/hyperlink" Target="http://3.bp.blogspot.com/-RRuAXgHcHq8/WK7ehCg1TSI/AAAAAAABB8s/bUTaUQpAPRswCOIWrZ7qvNp_L72yFUCRQCLcB/s800/banzai_people.png" TargetMode="External"/><Relationship Id="rId8" Type="http://schemas.openxmlformats.org/officeDocument/2006/relationships/image" Target="../media/image26.png"/><Relationship Id="rId9" Type="http://schemas.openxmlformats.org/officeDocument/2006/relationships/hyperlink" Target="http://2.bp.blogspot.com/-fypO2KLmFOk/UZSs38pknYI/AAAAAAAAS_c/LEtjCXa9N5Y/s800/business_kaigi.png" TargetMode="External"/><Relationship Id="rId10"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2194560" y="1658581"/>
            <a:ext cx="20116800" cy="7555758"/>
          </a:xfrm>
        </p:spPr>
        <p:txBody>
          <a:bodyPr>
            <a:normAutofit/>
          </a:bodyPr>
          <a:lstStyle/>
          <a:p>
            <a:r>
              <a:rPr lang="ja-JP" altLang="en-US" dirty="0"/>
              <a:t>研修４日目・講義</a:t>
            </a:r>
            <a:br>
              <a:rPr lang="ja-JP" altLang="en-US" dirty="0"/>
            </a:br>
            <a:r>
              <a:rPr lang="en-US" altLang="ja-JP" sz="6600" dirty="0"/>
              <a:t>【</a:t>
            </a:r>
            <a:r>
              <a:rPr lang="ja-JP" altLang="en-US" sz="6600" dirty="0"/>
              <a:t>事例に基づく演習への導入講義</a:t>
            </a:r>
            <a:r>
              <a:rPr lang="en-US" altLang="ja-JP" sz="6600" dirty="0"/>
              <a:t>】</a:t>
            </a:r>
            <a:r>
              <a:rPr lang="en-US" altLang="ja-JP" sz="4000" dirty="0"/>
              <a:t/>
            </a:r>
            <a:br>
              <a:rPr lang="en-US" altLang="ja-JP" sz="4000" dirty="0"/>
            </a:br>
            <a:r>
              <a:rPr kumimoji="1" lang="en-US" altLang="ja-JP" dirty="0"/>
              <a:t/>
            </a:r>
            <a:br>
              <a:rPr kumimoji="1" lang="en-US" altLang="ja-JP" dirty="0"/>
            </a:br>
            <a:r>
              <a:rPr lang="ja-JP" altLang="en-US" sz="4000" dirty="0"/>
              <a:t>（</a:t>
            </a:r>
            <a:r>
              <a:rPr lang="ja-JP" altLang="en-US" sz="4800" dirty="0"/>
              <a:t>地域づくりの必要性　インフォーマルサービスの活用とＧＳＶ）</a:t>
            </a:r>
          </a:p>
        </p:txBody>
      </p:sp>
    </p:spTree>
    <p:extLst>
      <p:ext uri="{BB962C8B-B14F-4D97-AF65-F5344CB8AC3E}">
        <p14:creationId xmlns:p14="http://schemas.microsoft.com/office/powerpoint/2010/main" val="3058646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399" y="3389469"/>
            <a:ext cx="21851815" cy="3000374"/>
          </a:xfrm>
        </p:spPr>
        <p:txBody>
          <a:bodyPr>
            <a:normAutofit fontScale="90000"/>
          </a:bodyPr>
          <a:lstStyle/>
          <a:p>
            <a:r>
              <a:rPr lang="ja-JP" altLang="en-US" dirty="0"/>
              <a:t>　　　　　　　　　ＧＳＶ</a:t>
            </a:r>
            <a:r>
              <a:rPr lang="en-US" altLang="ja-JP" dirty="0"/>
              <a:t/>
            </a:r>
            <a:br>
              <a:rPr lang="en-US" altLang="ja-JP" dirty="0"/>
            </a:br>
            <a:r>
              <a:rPr lang="ja-JP" altLang="en-US" dirty="0"/>
              <a:t>　　　（グループスーパービジョン）</a:t>
            </a:r>
            <a:endParaRPr kumimoji="1" lang="ja-JP" altLang="en-US" dirty="0"/>
          </a:p>
        </p:txBody>
      </p:sp>
    </p:spTree>
    <p:extLst>
      <p:ext uri="{BB962C8B-B14F-4D97-AF65-F5344CB8AC3E}">
        <p14:creationId xmlns:p14="http://schemas.microsoft.com/office/powerpoint/2010/main" val="1081818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0" y="14635"/>
            <a:ext cx="21031200" cy="2651126"/>
          </a:xfrm>
        </p:spPr>
        <p:txBody>
          <a:bodyPr/>
          <a:lstStyle/>
          <a:p>
            <a:pPr>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スーパービジョンの</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機能 </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（テキスト</a:t>
            </a:r>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P156</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4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411" name="コンテンツ プレースホルダ 2"/>
          <p:cNvSpPr>
            <a:spLocks noGrp="1"/>
          </p:cNvSpPr>
          <p:nvPr>
            <p:ph sz="quarter" idx="1"/>
          </p:nvPr>
        </p:nvSpPr>
        <p:spPr>
          <a:xfrm>
            <a:off x="1848677" y="2997200"/>
            <a:ext cx="20858922" cy="10056648"/>
          </a:xfrm>
        </p:spPr>
        <p:txBody>
          <a:bodyPr>
            <a:normAutofit fontScale="92500" lnSpcReduction="10000"/>
          </a:bodyPr>
          <a:lstStyle/>
          <a:p>
            <a:pPr>
              <a:buFont typeface="Wingdings 2" panose="05020102010507070707" pitchFamily="18" charset="2"/>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管理機能</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職場における相談⽀援の</a:t>
            </a:r>
            <a:r>
              <a:rPr lang="ja-JP" altLang="en-US" u="sng" dirty="0">
                <a:latin typeface="メイリオ" panose="020B0604030504040204" pitchFamily="50" charset="-128"/>
                <a:ea typeface="メイリオ" panose="020B0604030504040204" pitchFamily="50" charset="-128"/>
              </a:rPr>
              <a:t>ミッションを理解</a:t>
            </a:r>
            <a:r>
              <a:rPr lang="ja-JP" altLang="en-US" dirty="0">
                <a:latin typeface="メイリオ" panose="020B0604030504040204" pitchFamily="50" charset="-128"/>
                <a:ea typeface="メイリオ" panose="020B0604030504040204" pitchFamily="50" charset="-128"/>
              </a:rPr>
              <a:t>し、相談⽀援の価値観や実践の⽬的について理解を深める</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pPr marL="0" indent="0">
              <a:buNone/>
            </a:pP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2" panose="05020102010507070707" pitchFamily="18" charset="2"/>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教育的機能</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u="sng" dirty="0">
                <a:latin typeface="メイリオ" panose="020B0604030504040204" pitchFamily="50" charset="-128"/>
                <a:ea typeface="メイリオ" panose="020B0604030504040204" pitchFamily="50" charset="-128"/>
              </a:rPr>
              <a:t>利⽤者のエンパワメントに関して理解</a:t>
            </a:r>
            <a:r>
              <a:rPr lang="ja-JP" altLang="en-US" dirty="0">
                <a:latin typeface="メイリオ" panose="020B0604030504040204" pitchFamily="50" charset="-128"/>
                <a:ea typeface="メイリオ" panose="020B0604030504040204" pitchFamily="50" charset="-128"/>
              </a:rPr>
              <a:t>を深める。利⽤者のリカバリー（新しい⽣き⽅の再発⾒）に関しても共感性を養う。</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2" panose="05020102010507070707" pitchFamily="18" charset="2"/>
              <a:buNone/>
            </a:pP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2" panose="05020102010507070707" pitchFamily="18" charset="2"/>
              <a:buNone/>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支持的</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機能</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2" panose="05020102010507070707" pitchFamily="18" charset="2"/>
              <a:buNone/>
            </a:pPr>
            <a:r>
              <a:rPr lang="ja-JP" altLang="en-US" dirty="0">
                <a:latin typeface="メイリオ" panose="020B0604030504040204" pitchFamily="50" charset="-128"/>
                <a:ea typeface="メイリオ" panose="020B0604030504040204" pitchFamily="50" charset="-128"/>
              </a:rPr>
              <a:t>・さまざまなケースを担当している</a:t>
            </a:r>
            <a:r>
              <a:rPr lang="ja-JP" altLang="en-US" u="sng" dirty="0">
                <a:latin typeface="メイリオ" panose="020B0604030504040204" pitchFamily="50" charset="-128"/>
                <a:ea typeface="メイリオ" panose="020B0604030504040204" pitchFamily="50" charset="-128"/>
              </a:rPr>
              <a:t>相談⽀援専⾨員への励まし、共感的理解</a:t>
            </a:r>
            <a:r>
              <a:rPr lang="ja-JP" altLang="en-US" dirty="0" smtClean="0">
                <a:latin typeface="メイリオ" panose="020B0604030504040204" pitchFamily="50" charset="-128"/>
                <a:ea typeface="メイリオ" panose="020B0604030504040204" pitchFamily="50" charset="-128"/>
              </a:rPr>
              <a:t>。これに</a:t>
            </a:r>
            <a:r>
              <a:rPr lang="ja-JP" altLang="en-US" dirty="0">
                <a:latin typeface="メイリオ" panose="020B0604030504040204" pitchFamily="50" charset="-128"/>
                <a:ea typeface="メイリオ" panose="020B0604030504040204" pitchFamily="50" charset="-128"/>
              </a:rPr>
              <a:t>よってバーンアウト、業務意欲の喪失、マンネリ化を防ぐ。</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2" panose="05020102010507070707" pitchFamily="18" charset="2"/>
              <a:buNone/>
            </a:pP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 3"/>
          <p:cNvSpPr>
            <a:spLocks noGrp="1"/>
          </p:cNvSpPr>
          <p:nvPr>
            <p:ph type="sldNum" sz="quarter" idx="12"/>
          </p:nvPr>
        </p:nvSpPr>
        <p:spPr/>
        <p:txBody>
          <a:bodyPr/>
          <a:lstStyle>
            <a:lvl1pPr eaLnBrk="0" hangingPunct="0">
              <a:defRPr kumimoji="1" sz="4800">
                <a:solidFill>
                  <a:schemeClr val="tx1"/>
                </a:solidFill>
                <a:latin typeface="Times New Roman" panose="02020603050405020304" pitchFamily="18" charset="0"/>
                <a:ea typeface="ＭＳ Ｐゴシック" panose="020B0600070205080204" pitchFamily="50" charset="-128"/>
              </a:defRPr>
            </a:lvl1pPr>
            <a:lvl2pPr marL="1485900" indent="-571500" eaLnBrk="0" hangingPunct="0">
              <a:defRPr kumimoji="1" sz="4800">
                <a:solidFill>
                  <a:schemeClr val="tx1"/>
                </a:solidFill>
                <a:latin typeface="Times New Roman" panose="02020603050405020304" pitchFamily="18" charset="0"/>
                <a:ea typeface="ＭＳ Ｐゴシック" panose="020B0600070205080204" pitchFamily="50" charset="-128"/>
              </a:defRPr>
            </a:lvl2pPr>
            <a:lvl3pPr marL="2286000" indent="-457200" eaLnBrk="0" hangingPunct="0">
              <a:defRPr kumimoji="1" sz="4800">
                <a:solidFill>
                  <a:schemeClr val="tx1"/>
                </a:solidFill>
                <a:latin typeface="Times New Roman" panose="02020603050405020304" pitchFamily="18" charset="0"/>
                <a:ea typeface="ＭＳ Ｐゴシック" panose="020B0600070205080204" pitchFamily="50" charset="-128"/>
              </a:defRPr>
            </a:lvl3pPr>
            <a:lvl4pPr marL="3200400" indent="-457200" eaLnBrk="0" hangingPunct="0">
              <a:defRPr kumimoji="1" sz="4800">
                <a:solidFill>
                  <a:schemeClr val="tx1"/>
                </a:solidFill>
                <a:latin typeface="Times New Roman" panose="02020603050405020304" pitchFamily="18" charset="0"/>
                <a:ea typeface="ＭＳ Ｐゴシック" panose="020B0600070205080204" pitchFamily="50" charset="-128"/>
              </a:defRPr>
            </a:lvl4pPr>
            <a:lvl5pPr marL="4114800" indent="-457200" eaLnBrk="0" hangingPunct="0">
              <a:defRPr kumimoji="1" sz="4800">
                <a:solidFill>
                  <a:schemeClr val="tx1"/>
                </a:solidFill>
                <a:latin typeface="Times New Roman" panose="02020603050405020304" pitchFamily="18" charset="0"/>
                <a:ea typeface="ＭＳ Ｐゴシック" panose="020B0600070205080204" pitchFamily="50" charset="-128"/>
              </a:defRPr>
            </a:lvl5pPr>
            <a:lvl6pPr marL="5029200" indent="-457200" eaLnBrk="0" fontAlgn="base" hangingPunct="0">
              <a:spcBef>
                <a:spcPct val="0"/>
              </a:spcBef>
              <a:spcAft>
                <a:spcPct val="0"/>
              </a:spcAft>
              <a:defRPr kumimoji="1" sz="4800">
                <a:solidFill>
                  <a:schemeClr val="tx1"/>
                </a:solidFill>
                <a:latin typeface="Times New Roman" panose="02020603050405020304" pitchFamily="18" charset="0"/>
                <a:ea typeface="ＭＳ Ｐゴシック" panose="020B0600070205080204" pitchFamily="50" charset="-128"/>
              </a:defRPr>
            </a:lvl6pPr>
            <a:lvl7pPr marL="5943600" indent="-457200" eaLnBrk="0" fontAlgn="base" hangingPunct="0">
              <a:spcBef>
                <a:spcPct val="0"/>
              </a:spcBef>
              <a:spcAft>
                <a:spcPct val="0"/>
              </a:spcAft>
              <a:defRPr kumimoji="1" sz="4800">
                <a:solidFill>
                  <a:schemeClr val="tx1"/>
                </a:solidFill>
                <a:latin typeface="Times New Roman" panose="02020603050405020304" pitchFamily="18" charset="0"/>
                <a:ea typeface="ＭＳ Ｐゴシック" panose="020B0600070205080204" pitchFamily="50" charset="-128"/>
              </a:defRPr>
            </a:lvl7pPr>
            <a:lvl8pPr marL="6858000" indent="-457200" eaLnBrk="0" fontAlgn="base" hangingPunct="0">
              <a:spcBef>
                <a:spcPct val="0"/>
              </a:spcBef>
              <a:spcAft>
                <a:spcPct val="0"/>
              </a:spcAft>
              <a:defRPr kumimoji="1" sz="4800">
                <a:solidFill>
                  <a:schemeClr val="tx1"/>
                </a:solidFill>
                <a:latin typeface="Times New Roman" panose="02020603050405020304" pitchFamily="18" charset="0"/>
                <a:ea typeface="ＭＳ Ｐゴシック" panose="020B0600070205080204" pitchFamily="50" charset="-128"/>
              </a:defRPr>
            </a:lvl8pPr>
            <a:lvl9pPr marL="7772400" indent="-457200" eaLnBrk="0" fontAlgn="base" hangingPunct="0">
              <a:spcBef>
                <a:spcPct val="0"/>
              </a:spcBef>
              <a:spcAft>
                <a:spcPct val="0"/>
              </a:spcAft>
              <a:defRPr kumimoji="1" sz="4800">
                <a:solidFill>
                  <a:schemeClr val="tx1"/>
                </a:solidFill>
                <a:latin typeface="Times New Roman" panose="02020603050405020304" pitchFamily="18" charset="0"/>
                <a:ea typeface="ＭＳ Ｐゴシック" panose="020B0600070205080204" pitchFamily="50" charset="-128"/>
              </a:defRPr>
            </a:lvl9pPr>
          </a:lstStyle>
          <a:p>
            <a:pPr eaLnBrk="1" hangingPunct="1"/>
            <a:fld id="{88787C41-0B2A-4D43-8D56-EA6D558B1A63}" type="slidenum">
              <a:rPr kumimoji="0" lang="en-US" altLang="ja-JP" sz="3200">
                <a:solidFill>
                  <a:srgbClr val="7B9899"/>
                </a:solidFill>
              </a:rPr>
              <a:pPr eaLnBrk="1" hangingPunct="1"/>
              <a:t>11</a:t>
            </a:fld>
            <a:endParaRPr kumimoji="0" lang="en-US" altLang="ja-JP" sz="3200">
              <a:solidFill>
                <a:srgbClr val="7B9899"/>
              </a:solidFill>
            </a:endParaRPr>
          </a:p>
        </p:txBody>
      </p:sp>
      <p:sp>
        <p:nvSpPr>
          <p:cNvPr id="5" name="テキスト ボックス 4">
            <a:extLst>
              <a:ext uri="{FF2B5EF4-FFF2-40B4-BE49-F238E27FC236}">
                <a16:creationId xmlns:a16="http://schemas.microsoft.com/office/drawing/2014/main" xmlns="" id="{1812F10A-780C-4496-A74A-85D0AA32CF36}"/>
              </a:ext>
            </a:extLst>
          </p:cNvPr>
          <p:cNvSpPr txBox="1"/>
          <p:nvPr/>
        </p:nvSpPr>
        <p:spPr>
          <a:xfrm>
            <a:off x="16490730" y="12712701"/>
            <a:ext cx="6243145"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小澤　温　教授</a:t>
            </a:r>
          </a:p>
        </p:txBody>
      </p:sp>
    </p:spTree>
    <p:extLst>
      <p:ext uri="{BB962C8B-B14F-4D97-AF65-F5344CB8AC3E}">
        <p14:creationId xmlns:p14="http://schemas.microsoft.com/office/powerpoint/2010/main" val="2680853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0" y="193545"/>
            <a:ext cx="21031200" cy="2651126"/>
          </a:xfrm>
        </p:spPr>
        <p:txBody>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スーパービジョンと似た要素を持つ活動</a:t>
            </a:r>
          </a:p>
        </p:txBody>
      </p:sp>
      <p:sp>
        <p:nvSpPr>
          <p:cNvPr id="3" name="コンテンツ プレースホルダー 2"/>
          <p:cNvSpPr>
            <a:spLocks noGrp="1"/>
          </p:cNvSpPr>
          <p:nvPr>
            <p:ph idx="1"/>
          </p:nvPr>
        </p:nvSpPr>
        <p:spPr/>
        <p:txBody>
          <a:bodyPr/>
          <a:lstStyle/>
          <a:p>
            <a:pPr marL="0" indent="0">
              <a:buNone/>
            </a:pP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従来文献等で紹介されてきたようなスーパービジョンは社会福祉現場では実践されていないし、理解度も低いが、随時指導、職場内研修、ケース検討会などはスーパービジョンと似た要素をもつ活動は行われているということであった</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pPr marL="0" indent="0">
              <a:buNone/>
            </a:pP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塩村公子</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ソーシャルワーク・スーパービジョンの諸相</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下矢印 3"/>
          <p:cNvSpPr/>
          <p:nvPr/>
        </p:nvSpPr>
        <p:spPr>
          <a:xfrm>
            <a:off x="8706679" y="9183757"/>
            <a:ext cx="6102626" cy="15306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0"/>
          </a:p>
        </p:txBody>
      </p:sp>
      <p:sp>
        <p:nvSpPr>
          <p:cNvPr id="5" name="テキスト ボックス 4"/>
          <p:cNvSpPr txBox="1"/>
          <p:nvPr/>
        </p:nvSpPr>
        <p:spPr>
          <a:xfrm>
            <a:off x="1490869" y="11370366"/>
            <a:ext cx="21523510" cy="1200329"/>
          </a:xfrm>
          <a:prstGeom prst="rect">
            <a:avLst/>
          </a:prstGeom>
          <a:noFill/>
        </p:spPr>
        <p:txBody>
          <a:bodyPr wrap="square" rtlCol="0">
            <a:spAutoFit/>
          </a:bodyPr>
          <a:lstStyle/>
          <a:p>
            <a:r>
              <a:rPr kumimoji="1" lang="ja-JP" altLang="en-US" sz="7200" dirty="0">
                <a:latin typeface="メイリオ" panose="020B0604030504040204" pitchFamily="50" charset="-128"/>
                <a:ea typeface="メイリオ" panose="020B0604030504040204" pitchFamily="50" charset="-128"/>
                <a:cs typeface="メイリオ" panose="020B0604030504040204" pitchFamily="50" charset="-128"/>
              </a:rPr>
              <a:t>相談支援事業における相談支援専門員に</a:t>
            </a:r>
            <a:r>
              <a:rPr kumimoji="1" lang="ja-JP" altLang="en-US" sz="7200" dirty="0" smtClean="0">
                <a:latin typeface="メイリオ" panose="020B0604030504040204" pitchFamily="50" charset="-128"/>
                <a:ea typeface="メイリオ" panose="020B0604030504040204" pitchFamily="50" charset="-128"/>
                <a:cs typeface="メイリオ" panose="020B0604030504040204" pitchFamily="50" charset="-128"/>
              </a:rPr>
              <a:t>は？</a:t>
            </a:r>
            <a:endParaRPr kumimoji="1" lang="en-US" altLang="ja-JP" sz="7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36609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もっとも腕の立つCMでさえ、…"/>
          <p:cNvSpPr>
            <a:spLocks noGrp="1"/>
          </p:cNvSpPr>
          <p:nvPr>
            <p:ph type="title" idx="4294967295"/>
          </p:nvPr>
        </p:nvSpPr>
        <p:spPr>
          <a:xfrm>
            <a:off x="409902" y="3783724"/>
            <a:ext cx="23679807" cy="5108027"/>
          </a:xfrm>
          <a:prstGeom prst="rect">
            <a:avLst/>
          </a:prstGeom>
        </p:spPr>
        <p:txBody>
          <a:bodyPr>
            <a:noAutofit/>
          </a:bodyPr>
          <a:lstStyle/>
          <a:p>
            <a:pPr>
              <a:lnSpc>
                <a:spcPct val="150000"/>
              </a:lnSpc>
              <a:defRPr>
                <a:latin typeface="HGPMinchoE"/>
                <a:ea typeface="HGPMinchoE"/>
                <a:cs typeface="HGPMinchoE"/>
                <a:sym typeface="HGPMinchoE"/>
              </a:defRPr>
            </a:pPr>
            <a:r>
              <a:rPr sz="6600" dirty="0">
                <a:latin typeface="HGP明朝E" panose="02020900000000000000" pitchFamily="18" charset="-128"/>
                <a:ea typeface="HGP明朝E" panose="02020900000000000000" pitchFamily="18" charset="-128"/>
                <a:cs typeface="メイリオ" panose="020B0604030504040204" pitchFamily="50" charset="-128"/>
              </a:rPr>
              <a:t>『</a:t>
            </a:r>
            <a:r>
              <a:rPr sz="6600" dirty="0" err="1">
                <a:latin typeface="HGP明朝E" panose="02020900000000000000" pitchFamily="18" charset="-128"/>
                <a:ea typeface="HGP明朝E" panose="02020900000000000000" pitchFamily="18" charset="-128"/>
                <a:cs typeface="メイリオ" panose="020B0604030504040204" pitchFamily="50" charset="-128"/>
              </a:rPr>
              <a:t>もっとも腕の立つCMでさえ、どうにもならない時がある</a:t>
            </a:r>
            <a:r>
              <a:rPr sz="6600" dirty="0">
                <a:latin typeface="HGP明朝E" panose="02020900000000000000" pitchFamily="18" charset="-128"/>
                <a:ea typeface="HGP明朝E" panose="02020900000000000000" pitchFamily="18" charset="-128"/>
                <a:cs typeface="メイリオ" panose="020B0604030504040204" pitchFamily="50" charset="-128"/>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xmlns="" id="{79853BD9-1208-44D2-BF6B-2CEB399FFC75}"/>
              </a:ext>
            </a:extLst>
          </p:cNvPr>
          <p:cNvGraphicFramePr>
            <a:graphicFrameLocks noGrp="1"/>
          </p:cNvGraphicFramePr>
          <p:nvPr>
            <p:extLst>
              <p:ext uri="{D42A27DB-BD31-4B8C-83A1-F6EECF244321}">
                <p14:modId xmlns:p14="http://schemas.microsoft.com/office/powerpoint/2010/main" val="3562180287"/>
              </p:ext>
            </p:extLst>
          </p:nvPr>
        </p:nvGraphicFramePr>
        <p:xfrm>
          <a:off x="2235200" y="2309589"/>
          <a:ext cx="19521214" cy="8600148"/>
        </p:xfrm>
        <a:graphic>
          <a:graphicData uri="http://schemas.openxmlformats.org/drawingml/2006/table">
            <a:tbl>
              <a:tblPr firstRow="1" bandRow="1">
                <a:tableStyleId>{5940675A-B579-460E-94D1-54222C63F5DA}</a:tableStyleId>
              </a:tblPr>
              <a:tblGrid>
                <a:gridCol w="6782676">
                  <a:extLst>
                    <a:ext uri="{9D8B030D-6E8A-4147-A177-3AD203B41FA5}">
                      <a16:colId xmlns:a16="http://schemas.microsoft.com/office/drawing/2014/main" xmlns="" val="3372654362"/>
                    </a:ext>
                  </a:extLst>
                </a:gridCol>
                <a:gridCol w="12738538">
                  <a:extLst>
                    <a:ext uri="{9D8B030D-6E8A-4147-A177-3AD203B41FA5}">
                      <a16:colId xmlns:a16="http://schemas.microsoft.com/office/drawing/2014/main" xmlns="" val="404414501"/>
                    </a:ext>
                  </a:extLst>
                </a:gridCol>
              </a:tblGrid>
              <a:tr h="2150037">
                <a:tc>
                  <a:txBody>
                    <a:bodyPr/>
                    <a:lstStyle/>
                    <a:p>
                      <a:endParaRPr kumimoji="1" lang="ja-JP" altLang="en-US" dirty="0"/>
                    </a:p>
                  </a:txBody>
                  <a:tcPr/>
                </a:tc>
                <a:tc>
                  <a:txBody>
                    <a:bodyPr/>
                    <a:lstStyle/>
                    <a:p>
                      <a:r>
                        <a:rPr kumimoji="1" lang="ja-JP" altLang="en-US" sz="4000" dirty="0">
                          <a:latin typeface="メイリオ" panose="020B0604030504040204" pitchFamily="50" charset="-128"/>
                          <a:ea typeface="メイリオ" panose="020B0604030504040204" pitchFamily="50" charset="-128"/>
                        </a:rPr>
                        <a:t>相談支援の質の向上</a:t>
                      </a:r>
                    </a:p>
                  </a:txBody>
                  <a:tcPr anchor="ctr"/>
                </a:tc>
                <a:extLst>
                  <a:ext uri="{0D108BD9-81ED-4DB2-BD59-A6C34878D82A}">
                    <a16:rowId xmlns:a16="http://schemas.microsoft.com/office/drawing/2014/main" xmlns="" val="650196488"/>
                  </a:ext>
                </a:extLst>
              </a:tr>
              <a:tr h="2150037">
                <a:tc rowSpan="3">
                  <a:txBody>
                    <a:bodyPr/>
                    <a:lstStyle/>
                    <a:p>
                      <a:endParaRPr kumimoji="1" lang="ja-JP" altLang="en-US" dirty="0"/>
                    </a:p>
                  </a:txBody>
                  <a:tcPr/>
                </a:tc>
                <a:tc>
                  <a:txBody>
                    <a:bodyPr/>
                    <a:lstStyle/>
                    <a:p>
                      <a:r>
                        <a:rPr kumimoji="1" lang="ja-JP" altLang="en-US" sz="4000" dirty="0">
                          <a:latin typeface="メイリオ" panose="020B0604030504040204" pitchFamily="50" charset="-128"/>
                          <a:ea typeface="メイリオ" panose="020B0604030504040204" pitchFamily="50" charset="-128"/>
                        </a:rPr>
                        <a:t>自立支援協議会等の地域づくり</a:t>
                      </a:r>
                    </a:p>
                  </a:txBody>
                  <a:tcPr anchor="ctr"/>
                </a:tc>
                <a:extLst>
                  <a:ext uri="{0D108BD9-81ED-4DB2-BD59-A6C34878D82A}">
                    <a16:rowId xmlns:a16="http://schemas.microsoft.com/office/drawing/2014/main" xmlns="" val="1492918466"/>
                  </a:ext>
                </a:extLst>
              </a:tr>
              <a:tr h="2150037">
                <a:tc vMerge="1">
                  <a:txBody>
                    <a:bodyPr/>
                    <a:lstStyle/>
                    <a:p>
                      <a:endParaRPr kumimoji="1" lang="ja-JP" altLang="en-US" dirty="0"/>
                    </a:p>
                  </a:txBody>
                  <a:tcPr/>
                </a:tc>
                <a:tc>
                  <a:txBody>
                    <a:bodyPr/>
                    <a:lstStyle/>
                    <a:p>
                      <a:r>
                        <a:rPr kumimoji="1" lang="ja-JP" altLang="en-US" sz="4000" dirty="0">
                          <a:latin typeface="メイリオ" panose="020B0604030504040204" pitchFamily="50" charset="-128"/>
                          <a:ea typeface="メイリオ" panose="020B0604030504040204" pitchFamily="50" charset="-128"/>
                        </a:rPr>
                        <a:t>地域内</a:t>
                      </a:r>
                      <a:r>
                        <a:rPr kumimoji="1" lang="en-US" altLang="ja-JP" sz="4000" dirty="0">
                          <a:latin typeface="メイリオ" panose="020B0604030504040204" pitchFamily="50" charset="-128"/>
                          <a:ea typeface="メイリオ" panose="020B0604030504040204" pitchFamily="50" charset="-128"/>
                        </a:rPr>
                        <a:t>OJT</a:t>
                      </a:r>
                      <a:r>
                        <a:rPr kumimoji="1" lang="ja-JP" altLang="en-US" sz="4000" dirty="0">
                          <a:latin typeface="メイリオ" panose="020B0604030504040204" pitchFamily="50" charset="-128"/>
                          <a:ea typeface="メイリオ" panose="020B0604030504040204" pitchFamily="50" charset="-128"/>
                        </a:rPr>
                        <a:t>体制の確立</a:t>
                      </a:r>
                      <a:endParaRPr kumimoji="1" lang="en-US" altLang="ja-JP" sz="4000" dirty="0">
                        <a:latin typeface="メイリオ" panose="020B0604030504040204" pitchFamily="50" charset="-128"/>
                        <a:ea typeface="メイリオ" panose="020B0604030504040204" pitchFamily="50" charset="-128"/>
                      </a:endParaRPr>
                    </a:p>
                    <a:p>
                      <a:r>
                        <a:rPr kumimoji="1" lang="ja-JP" altLang="en-US" sz="4000" dirty="0">
                          <a:latin typeface="メイリオ" panose="020B0604030504040204" pitchFamily="50" charset="-128"/>
                          <a:ea typeface="メイリオ" panose="020B0604030504040204" pitchFamily="50" charset="-128"/>
                        </a:rPr>
                        <a:t>　　（</a:t>
                      </a:r>
                      <a:r>
                        <a:rPr kumimoji="1" lang="ja-JP" altLang="en-US" sz="4000" dirty="0" smtClean="0">
                          <a:latin typeface="メイリオ" panose="020B0604030504040204" pitchFamily="50" charset="-128"/>
                          <a:ea typeface="メイリオ" panose="020B0604030504040204" pitchFamily="50" charset="-128"/>
                        </a:rPr>
                        <a:t>チームとして学習</a:t>
                      </a:r>
                      <a:r>
                        <a:rPr kumimoji="1" lang="ja-JP" altLang="en-US" sz="4000" dirty="0">
                          <a:latin typeface="メイリオ" panose="020B0604030504040204" pitchFamily="50" charset="-128"/>
                          <a:ea typeface="メイリオ" panose="020B0604030504040204" pitchFamily="50" charset="-128"/>
                        </a:rPr>
                        <a:t>し成長する仕組み）</a:t>
                      </a:r>
                    </a:p>
                  </a:txBody>
                  <a:tcPr anchor="ctr"/>
                </a:tc>
                <a:extLst>
                  <a:ext uri="{0D108BD9-81ED-4DB2-BD59-A6C34878D82A}">
                    <a16:rowId xmlns:a16="http://schemas.microsoft.com/office/drawing/2014/main" xmlns="" val="1027228757"/>
                  </a:ext>
                </a:extLst>
              </a:tr>
              <a:tr h="2150037">
                <a:tc vMerge="1">
                  <a:txBody>
                    <a:bodyPr/>
                    <a:lstStyle/>
                    <a:p>
                      <a:endParaRPr kumimoji="1" lang="ja-JP" altLang="en-US" dirty="0"/>
                    </a:p>
                  </a:txBody>
                  <a:tcPr/>
                </a:tc>
                <a:tc>
                  <a:txBody>
                    <a:bodyPr/>
                    <a:lstStyle/>
                    <a:p>
                      <a:r>
                        <a:rPr kumimoji="1" lang="ja-JP" altLang="en-US" sz="4000" dirty="0" smtClean="0">
                          <a:latin typeface="メイリオ" panose="020B0604030504040204" pitchFamily="50" charset="-128"/>
                          <a:ea typeface="メイリオ" panose="020B0604030504040204" pitchFamily="50" charset="-128"/>
                        </a:rPr>
                        <a:t>グループスーパービジョン等</a:t>
                      </a:r>
                      <a:endParaRPr kumimoji="1" lang="en-US" altLang="ja-JP" sz="4000" dirty="0">
                        <a:latin typeface="メイリオ" panose="020B0604030504040204" pitchFamily="50" charset="-128"/>
                        <a:ea typeface="メイリオ" panose="020B0604030504040204" pitchFamily="50" charset="-128"/>
                      </a:endParaRPr>
                    </a:p>
                    <a:p>
                      <a:r>
                        <a:rPr kumimoji="1" lang="ja-JP" altLang="en-US" sz="4000" dirty="0">
                          <a:latin typeface="メイリオ" panose="020B0604030504040204" pitchFamily="50" charset="-128"/>
                          <a:ea typeface="メイリオ" panose="020B0604030504040204" pitchFamily="50" charset="-128"/>
                        </a:rPr>
                        <a:t>　　（個別支援の充実・地域づくりの契機）</a:t>
                      </a:r>
                    </a:p>
                  </a:txBody>
                  <a:tcPr anchor="ctr"/>
                </a:tc>
                <a:extLst>
                  <a:ext uri="{0D108BD9-81ED-4DB2-BD59-A6C34878D82A}">
                    <a16:rowId xmlns:a16="http://schemas.microsoft.com/office/drawing/2014/main" xmlns="" val="1373030520"/>
                  </a:ext>
                </a:extLst>
              </a:tr>
            </a:tbl>
          </a:graphicData>
        </a:graphic>
      </p:graphicFrame>
      <p:sp>
        <p:nvSpPr>
          <p:cNvPr id="3" name="直角三角形 2">
            <a:extLst>
              <a:ext uri="{FF2B5EF4-FFF2-40B4-BE49-F238E27FC236}">
                <a16:creationId xmlns:a16="http://schemas.microsoft.com/office/drawing/2014/main" xmlns="" id="{E692A780-DCE8-4703-83D6-1A6D30AE9D3F}"/>
              </a:ext>
            </a:extLst>
          </p:cNvPr>
          <p:cNvSpPr/>
          <p:nvPr/>
        </p:nvSpPr>
        <p:spPr>
          <a:xfrm rot="16200000">
            <a:off x="2455040" y="4348655"/>
            <a:ext cx="6339491" cy="6782676"/>
          </a:xfrm>
          <a:prstGeom prst="rtTriangl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直角三角形 5">
            <a:extLst>
              <a:ext uri="{FF2B5EF4-FFF2-40B4-BE49-F238E27FC236}">
                <a16:creationId xmlns:a16="http://schemas.microsoft.com/office/drawing/2014/main" xmlns="" id="{876330FE-014A-436D-B41C-7A73E40C4B13}"/>
              </a:ext>
            </a:extLst>
          </p:cNvPr>
          <p:cNvSpPr/>
          <p:nvPr/>
        </p:nvSpPr>
        <p:spPr>
          <a:xfrm rot="5400000">
            <a:off x="2457670" y="4349531"/>
            <a:ext cx="6339488" cy="6780924"/>
          </a:xfrm>
          <a:prstGeom prst="rtTriangle">
            <a:avLst/>
          </a:prstGeom>
          <a:solidFill>
            <a:srgbClr val="99FF66"/>
          </a:solidFill>
          <a:ln>
            <a:solidFill>
              <a:srgbClr val="99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xmlns="" id="{8003C2A8-D5B1-4060-A11C-7A6993A49DA3}"/>
              </a:ext>
            </a:extLst>
          </p:cNvPr>
          <p:cNvSpPr/>
          <p:nvPr/>
        </p:nvSpPr>
        <p:spPr>
          <a:xfrm>
            <a:off x="2235200" y="2341120"/>
            <a:ext cx="6782676" cy="2174697"/>
          </a:xfrm>
          <a:prstGeom prst="rect">
            <a:avLst/>
          </a:prstGeom>
          <a:solidFill>
            <a:srgbClr val="FF99CC"/>
          </a:solidFill>
          <a:ln>
            <a:solidFill>
              <a:srgbClr val="FF99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xmlns="" id="{8772C471-9389-4ADA-BDC5-2882C9610547}"/>
              </a:ext>
            </a:extLst>
          </p:cNvPr>
          <p:cNvSpPr txBox="1"/>
          <p:nvPr/>
        </p:nvSpPr>
        <p:spPr>
          <a:xfrm>
            <a:off x="3090041" y="2806263"/>
            <a:ext cx="5234152" cy="1631216"/>
          </a:xfrm>
          <a:prstGeom prst="rect">
            <a:avLst/>
          </a:prstGeom>
          <a:noFill/>
        </p:spPr>
        <p:txBody>
          <a:bodyPr wrap="square" rtlCol="0">
            <a:spAutoFit/>
          </a:bodyPr>
          <a:lstStyle/>
          <a:p>
            <a:r>
              <a:rPr kumimoji="1" lang="ja-JP" altLang="en-US" dirty="0" smtClean="0"/>
              <a:t>手段としての目的</a:t>
            </a:r>
            <a:endParaRPr kumimoji="1" lang="en-US" altLang="ja-JP" dirty="0"/>
          </a:p>
          <a:p>
            <a:r>
              <a:rPr kumimoji="1" lang="ja-JP" altLang="en-US" dirty="0"/>
              <a:t>（ミッション）</a:t>
            </a:r>
          </a:p>
        </p:txBody>
      </p:sp>
      <p:sp>
        <p:nvSpPr>
          <p:cNvPr id="9" name="テキスト ボックス 8">
            <a:extLst>
              <a:ext uri="{FF2B5EF4-FFF2-40B4-BE49-F238E27FC236}">
                <a16:creationId xmlns:a16="http://schemas.microsoft.com/office/drawing/2014/main" xmlns="" id="{86402D31-9B46-4BB0-A16B-BBE09F2F75D0}"/>
              </a:ext>
            </a:extLst>
          </p:cNvPr>
          <p:cNvSpPr txBox="1"/>
          <p:nvPr/>
        </p:nvSpPr>
        <p:spPr>
          <a:xfrm>
            <a:off x="1792013" y="5779421"/>
            <a:ext cx="4414345" cy="1631216"/>
          </a:xfrm>
          <a:prstGeom prst="rect">
            <a:avLst/>
          </a:prstGeom>
          <a:noFill/>
        </p:spPr>
        <p:txBody>
          <a:bodyPr wrap="square" rtlCol="0">
            <a:spAutoFit/>
          </a:bodyPr>
          <a:lstStyle/>
          <a:p>
            <a:r>
              <a:rPr kumimoji="1" lang="ja-JP" altLang="en-US" dirty="0"/>
              <a:t>目標</a:t>
            </a:r>
            <a:endParaRPr kumimoji="1" lang="en-US" altLang="ja-JP" dirty="0"/>
          </a:p>
          <a:p>
            <a:r>
              <a:rPr kumimoji="1" lang="ja-JP" altLang="en-US" dirty="0"/>
              <a:t>（ビジョン）</a:t>
            </a:r>
          </a:p>
        </p:txBody>
      </p:sp>
      <p:sp>
        <p:nvSpPr>
          <p:cNvPr id="10" name="テキスト ボックス 9">
            <a:extLst>
              <a:ext uri="{FF2B5EF4-FFF2-40B4-BE49-F238E27FC236}">
                <a16:creationId xmlns:a16="http://schemas.microsoft.com/office/drawing/2014/main" xmlns="" id="{57DF8FAF-6470-4E1B-A631-846E22F71101}"/>
              </a:ext>
            </a:extLst>
          </p:cNvPr>
          <p:cNvSpPr txBox="1"/>
          <p:nvPr/>
        </p:nvSpPr>
        <p:spPr>
          <a:xfrm>
            <a:off x="4603531" y="8029905"/>
            <a:ext cx="4414345" cy="1631216"/>
          </a:xfrm>
          <a:prstGeom prst="rect">
            <a:avLst/>
          </a:prstGeom>
          <a:noFill/>
        </p:spPr>
        <p:txBody>
          <a:bodyPr wrap="square" rtlCol="0">
            <a:spAutoFit/>
          </a:bodyPr>
          <a:lstStyle/>
          <a:p>
            <a:r>
              <a:rPr kumimoji="1" lang="ja-JP" altLang="en-US" dirty="0"/>
              <a:t>手段</a:t>
            </a:r>
            <a:endParaRPr kumimoji="1" lang="en-US" altLang="ja-JP" dirty="0"/>
          </a:p>
          <a:p>
            <a:r>
              <a:rPr kumimoji="1" lang="ja-JP" altLang="en-US" dirty="0"/>
              <a:t>（アクション）</a:t>
            </a:r>
          </a:p>
        </p:txBody>
      </p:sp>
      <p:sp>
        <p:nvSpPr>
          <p:cNvPr id="11" name="タイトル 1">
            <a:extLst>
              <a:ext uri="{FF2B5EF4-FFF2-40B4-BE49-F238E27FC236}">
                <a16:creationId xmlns:a16="http://schemas.microsoft.com/office/drawing/2014/main" xmlns="" id="{7E745245-C549-4FBE-ADEB-7534312C660B}"/>
              </a:ext>
            </a:extLst>
          </p:cNvPr>
          <p:cNvSpPr txBox="1">
            <a:spLocks/>
          </p:cNvSpPr>
          <p:nvPr/>
        </p:nvSpPr>
        <p:spPr>
          <a:xfrm>
            <a:off x="3189888" y="414262"/>
            <a:ext cx="21031200" cy="2651126"/>
          </a:xfrm>
          <a:prstGeom prst="rect">
            <a:avLst/>
          </a:prstGeom>
        </p:spPr>
        <p:txBody>
          <a:bodyPr/>
          <a:lstStyle>
            <a:lvl1pPr algn="l" defTabSz="1828800" rtl="0" eaLnBrk="1" latinLnBrk="0" hangingPunct="1">
              <a:lnSpc>
                <a:spcPct val="90000"/>
              </a:lnSpc>
              <a:spcBef>
                <a:spcPct val="0"/>
              </a:spcBef>
              <a:buNone/>
              <a:defRPr kumimoji="1" sz="8800" kern="1200">
                <a:solidFill>
                  <a:schemeClr val="tx1"/>
                </a:solidFill>
                <a:latin typeface="+mj-lt"/>
                <a:ea typeface="+mj-ea"/>
                <a:cs typeface="+mj-cs"/>
              </a:defRPr>
            </a:lvl1p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グループスーパービジョンの展開</a:t>
            </a:r>
          </a:p>
        </p:txBody>
      </p:sp>
      <p:sp>
        <p:nvSpPr>
          <p:cNvPr id="12" name="吹き出し: 上矢印 11">
            <a:extLst>
              <a:ext uri="{FF2B5EF4-FFF2-40B4-BE49-F238E27FC236}">
                <a16:creationId xmlns:a16="http://schemas.microsoft.com/office/drawing/2014/main" xmlns="" id="{F40E3E66-DC44-4719-B894-57A40418739A}"/>
              </a:ext>
            </a:extLst>
          </p:cNvPr>
          <p:cNvSpPr/>
          <p:nvPr/>
        </p:nvSpPr>
        <p:spPr>
          <a:xfrm>
            <a:off x="2236952" y="10964167"/>
            <a:ext cx="19519462" cy="2751833"/>
          </a:xfrm>
          <a:prstGeom prst="upArrowCallout">
            <a:avLst>
              <a:gd name="adj1" fmla="val 254016"/>
              <a:gd name="adj2" fmla="val 230069"/>
              <a:gd name="adj3" fmla="val 25000"/>
              <a:gd name="adj4" fmla="val 64977"/>
            </a:avLst>
          </a:prstGeom>
          <a:solidFill>
            <a:schemeClr val="accent2"/>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xmlns="" id="{8C6A0362-AE69-482C-8F10-1AF2237499F7}"/>
              </a:ext>
            </a:extLst>
          </p:cNvPr>
          <p:cNvSpPr txBox="1"/>
          <p:nvPr/>
        </p:nvSpPr>
        <p:spPr>
          <a:xfrm>
            <a:off x="4603531" y="12013325"/>
            <a:ext cx="14315090" cy="1631216"/>
          </a:xfrm>
          <a:prstGeom prst="rect">
            <a:avLst/>
          </a:prstGeom>
          <a:noFill/>
        </p:spPr>
        <p:txBody>
          <a:bodyPr wrap="square" rtlCol="0">
            <a:spAutoFit/>
          </a:bodyPr>
          <a:lstStyle/>
          <a:p>
            <a:r>
              <a:rPr kumimoji="1" lang="ja-JP" altLang="en-US" b="1" dirty="0">
                <a:solidFill>
                  <a:schemeClr val="bg1"/>
                </a:solidFill>
              </a:rPr>
              <a:t>根拠となる支援方法</a:t>
            </a:r>
            <a:endParaRPr kumimoji="1" lang="en-US" altLang="ja-JP" b="1" dirty="0">
              <a:solidFill>
                <a:schemeClr val="bg1"/>
              </a:solidFill>
            </a:endParaRPr>
          </a:p>
          <a:p>
            <a:r>
              <a:rPr kumimoji="1" lang="en-US" altLang="ja-JP" b="1" dirty="0">
                <a:solidFill>
                  <a:schemeClr val="bg1"/>
                </a:solidFill>
              </a:rPr>
              <a:t>『</a:t>
            </a:r>
            <a:r>
              <a:rPr kumimoji="1" lang="ja-JP" altLang="en-US" b="1" dirty="0">
                <a:solidFill>
                  <a:schemeClr val="bg1"/>
                </a:solidFill>
              </a:rPr>
              <a:t>ストレングスモデルに基づくケアマネジメント</a:t>
            </a:r>
            <a:r>
              <a:rPr kumimoji="1" lang="en-US" altLang="ja-JP" b="1" dirty="0">
                <a:solidFill>
                  <a:schemeClr val="bg1"/>
                </a:solidFill>
              </a:rPr>
              <a:t>』</a:t>
            </a:r>
            <a:endParaRPr kumimoji="1" lang="ja-JP" altLang="en-US" b="1" dirty="0">
              <a:solidFill>
                <a:schemeClr val="bg1"/>
              </a:solidFill>
            </a:endParaRPr>
          </a:p>
        </p:txBody>
      </p:sp>
    </p:spTree>
    <p:extLst>
      <p:ext uri="{BB962C8B-B14F-4D97-AF65-F5344CB8AC3E}">
        <p14:creationId xmlns:p14="http://schemas.microsoft.com/office/powerpoint/2010/main" val="783363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ストレングス視点とストレングスを活用した支援の違い…"/>
          <p:cNvSpPr>
            <a:spLocks noGrp="1"/>
          </p:cNvSpPr>
          <p:nvPr>
            <p:ph type="body" idx="1"/>
          </p:nvPr>
        </p:nvSpPr>
        <p:spPr>
          <a:xfrm>
            <a:off x="1689100" y="5042499"/>
            <a:ext cx="21005800" cy="5891046"/>
          </a:xfrm>
          <a:prstGeom prst="rect">
            <a:avLst/>
          </a:prstGeom>
        </p:spPr>
        <p:txBody>
          <a:bodyPr>
            <a:normAutofit/>
          </a:bodyPr>
          <a:lstStyle/>
          <a:p>
            <a:pPr>
              <a:lnSpc>
                <a:spcPct val="150000"/>
              </a:lnSpc>
              <a:buSzPct val="50000"/>
              <a:buFont typeface="Wingdings" charset="2"/>
              <a:buChar char="Ø"/>
              <a:defRPr sz="8500">
                <a:latin typeface="HGSMinchoE"/>
                <a:ea typeface="HGSMinchoE"/>
                <a:cs typeface="HGSMinchoE"/>
                <a:sym typeface="HGSMinchoE"/>
              </a:defRPr>
            </a:pPr>
            <a:r>
              <a:rPr sz="6000" dirty="0">
                <a:latin typeface="メイリオ" panose="020B0604030504040204" pitchFamily="50" charset="-128"/>
                <a:ea typeface="メイリオ" panose="020B0604030504040204" pitchFamily="50" charset="-128"/>
                <a:cs typeface="メイリオ" panose="020B0604030504040204" pitchFamily="50" charset="-128"/>
              </a:rPr>
              <a:t>ストレングス視点とストレングスを活用した支援の違い</a:t>
            </a:r>
          </a:p>
          <a:p>
            <a:pPr>
              <a:lnSpc>
                <a:spcPct val="150000"/>
              </a:lnSpc>
              <a:buSzPct val="50000"/>
              <a:buFont typeface="Wingdings" charset="2"/>
              <a:buChar char="Ø"/>
              <a:defRPr sz="8500">
                <a:latin typeface="HGSMinchoE"/>
                <a:ea typeface="HGSMinchoE"/>
                <a:cs typeface="HGSMinchoE"/>
                <a:sym typeface="HGSMinchoE"/>
              </a:defRPr>
            </a:pPr>
            <a:r>
              <a:rPr sz="6000" dirty="0">
                <a:latin typeface="メイリオ" panose="020B0604030504040204" pitchFamily="50" charset="-128"/>
                <a:ea typeface="メイリオ" panose="020B0604030504040204" pitchFamily="50" charset="-128"/>
                <a:cs typeface="メイリオ" panose="020B0604030504040204" pitchFamily="50" charset="-128"/>
              </a:rPr>
              <a:t>インフォーマルサービス（ナチュラルリソース）を具体的に使う方法</a:t>
            </a:r>
          </a:p>
        </p:txBody>
      </p:sp>
      <p:sp>
        <p:nvSpPr>
          <p:cNvPr id="384" name="相談支援において方法論が…"/>
          <p:cNvSpPr/>
          <p:nvPr/>
        </p:nvSpPr>
        <p:spPr>
          <a:xfrm>
            <a:off x="1442917" y="1909307"/>
            <a:ext cx="22262505" cy="1210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0000">
                <a:latin typeface="HGSMinchoE"/>
                <a:ea typeface="HGSMinchoE"/>
                <a:cs typeface="HGSMinchoE"/>
                <a:sym typeface="HGSMinchoE"/>
              </a:defRPr>
            </a:pPr>
            <a:r>
              <a:rPr sz="7200" dirty="0" err="1">
                <a:latin typeface="メイリオ" panose="020B0604030504040204" pitchFamily="50" charset="-128"/>
                <a:ea typeface="メイリオ" panose="020B0604030504040204" pitchFamily="50" charset="-128"/>
                <a:cs typeface="メイリオ" panose="020B0604030504040204" pitchFamily="50" charset="-128"/>
              </a:rPr>
              <a:t>相談支援において方法論が弱かった二つの大事なこと</a:t>
            </a:r>
            <a:endParaRPr sz="7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量より質へ"/>
          <p:cNvSpPr txBox="1">
            <a:spLocks/>
          </p:cNvSpPr>
          <p:nvPr/>
        </p:nvSpPr>
        <p:spPr>
          <a:xfrm>
            <a:off x="1346200" y="11530780"/>
            <a:ext cx="21348700" cy="1727200"/>
          </a:xfrm>
          <a:prstGeom prst="rect">
            <a:avLst/>
          </a:prstGeom>
        </p:spPr>
        <p:txBody>
          <a:bodyPr vert="horz" lIns="91440" tIns="45720" rIns="91440" bIns="45720" rtlCol="0" anchor="ctr">
            <a:normAutofit/>
          </a:bodyPr>
          <a:lstStyle>
            <a:lvl1pPr algn="l" defTabSz="1828800" rtl="0" eaLnBrk="1" latinLnBrk="0" hangingPunct="1">
              <a:lnSpc>
                <a:spcPct val="90000"/>
              </a:lnSpc>
              <a:spcBef>
                <a:spcPct val="0"/>
              </a:spcBef>
              <a:buNone/>
              <a:defRPr kumimoji="1" sz="12300" kern="1200">
                <a:solidFill>
                  <a:schemeClr val="tx1"/>
                </a:solidFill>
                <a:latin typeface="HGSMinchoE"/>
                <a:ea typeface="HGSMinchoE"/>
                <a:cs typeface="HGSMinchoE"/>
                <a:sym typeface="HGSMinchoE"/>
              </a:defRPr>
            </a:lvl1pPr>
          </a:lstStyle>
          <a:p>
            <a:pPr algn="ctr"/>
            <a:r>
              <a:rPr lang="ja-JP" altLang="en-US" sz="9600" smtClean="0">
                <a:latin typeface="メイリオ" panose="020B0604030504040204" pitchFamily="50" charset="-128"/>
                <a:ea typeface="メイリオ" panose="020B0604030504040204" pitchFamily="50" charset="-128"/>
                <a:cs typeface="メイリオ" panose="020B0604030504040204" pitchFamily="50" charset="-128"/>
              </a:rPr>
              <a:t>量より質へ　ひとつの土台となる技法</a:t>
            </a:r>
            <a:endParaRPr lang="ja-JP" altLang="en-US" sz="9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下矢印 1"/>
          <p:cNvSpPr/>
          <p:nvPr/>
        </p:nvSpPr>
        <p:spPr>
          <a:xfrm>
            <a:off x="8702566" y="9900745"/>
            <a:ext cx="6180082" cy="1032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6186656"/>
      </p:ext>
    </p:extLst>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2133600" y="1022593"/>
            <a:ext cx="20116800" cy="1560393"/>
          </a:xfrm>
        </p:spPr>
        <p:txBody>
          <a:bodyPr>
            <a:normAutofit/>
          </a:bodyPr>
          <a:lstStyle/>
          <a:p>
            <a:r>
              <a:rPr lang="ja-JP" altLang="en-US" sz="7200" dirty="0">
                <a:latin typeface="メイリオ" panose="020B0604030504040204" pitchFamily="50" charset="-128"/>
                <a:ea typeface="メイリオ" panose="020B0604030504040204" pitchFamily="50" charset="-128"/>
                <a:cs typeface="メイリオ" panose="020B0604030504040204" pitchFamily="50" charset="-128"/>
              </a:rPr>
              <a:t>これまでの実践の中で見えてきたこと</a:t>
            </a:r>
          </a:p>
        </p:txBody>
      </p:sp>
      <p:sp>
        <p:nvSpPr>
          <p:cNvPr id="31747" name="コンテンツ プレースホルダー 2"/>
          <p:cNvSpPr>
            <a:spLocks noGrp="1"/>
          </p:cNvSpPr>
          <p:nvPr>
            <p:ph idx="1"/>
          </p:nvPr>
        </p:nvSpPr>
        <p:spPr>
          <a:xfrm>
            <a:off x="1219200" y="3886200"/>
            <a:ext cx="21945600" cy="8858250"/>
          </a:xfrm>
        </p:spPr>
        <p:txBody>
          <a:bodyPr>
            <a:noAutofit/>
          </a:bodyPr>
          <a:lstStyle/>
          <a:p>
            <a:pPr>
              <a:buFont typeface="Wingdings" charset="2"/>
              <a:buChar char="Ø"/>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相談支援専門員とクライエントとの（信頼）関係づくり重要であり土台となる。</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charset="2"/>
              <a:buChar char="Ø"/>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信頼関係は、ネガティブ視点ではなく、ストレングス視点でなければ構築できない。</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charset="2"/>
              <a:buChar char="Ø"/>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障害特性は先入観。事実（本人の発言・言葉の重み、態度、経験など）の記録と直視の練習が大事だが、現場で誰も教えてくれない。</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charset="2"/>
              <a:buChar char="Ø"/>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一人では真実（本当のニーズ）は見えない。必ずスーパービジョンが必要となる。独りよがりの問題性とチームアプローチの重要性。</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charset="2"/>
              <a:buChar char="Ø"/>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コミュニケーションに支援が必要な方へは、チームでベストインタレストを推測した支援が重要で、押し付けることが問題になる。（ひとりの限界を知る）</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a:buFont typeface="Wingdings" charset="2"/>
              <a:buChar char="Ø"/>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チームアプローチにはメンター（成熟した指導者）が必要である。メンターは上下関係ではない、メンバーの力を引き出す指導者（コーチ）が必要。</a:t>
            </a:r>
            <a:endParaRPr lang="en-US" altLang="ja-JP" sz="44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gn="r">
              <a:buNone/>
            </a:pP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（引用：筑波大小澤氏資料　ＮＳＫ菊本氏一部改変）</a:t>
            </a:r>
          </a:p>
        </p:txBody>
      </p:sp>
    </p:spTree>
    <p:extLst>
      <p:ext uri="{BB962C8B-B14F-4D97-AF65-F5344CB8AC3E}">
        <p14:creationId xmlns:p14="http://schemas.microsoft.com/office/powerpoint/2010/main" val="2079894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はじめに"/>
          <p:cNvSpPr>
            <a:spLocks noGrp="1"/>
          </p:cNvSpPr>
          <p:nvPr>
            <p:ph type="title"/>
          </p:nvPr>
        </p:nvSpPr>
        <p:spPr>
          <a:prstGeom prst="rect">
            <a:avLst/>
          </a:prstGeom>
        </p:spPr>
        <p:txBody>
          <a:bodyPr/>
          <a:lstStyle>
            <a:lvl1pPr>
              <a:defRPr>
                <a:latin typeface="HGPMinchoE"/>
                <a:ea typeface="HGPMinchoE"/>
                <a:cs typeface="HGPMinchoE"/>
                <a:sym typeface="HGPMinchoE"/>
              </a:defRPr>
            </a:lvl1pPr>
          </a:lstStyle>
          <a:p>
            <a:r>
              <a:rPr dirty="0"/>
              <a:t>はじめに</a:t>
            </a:r>
          </a:p>
        </p:txBody>
      </p:sp>
      <p:sp>
        <p:nvSpPr>
          <p:cNvPr id="420" name="ストレングス視点とストレングスモデルによるケアメネジメントは大きく異なる技法です。ストレングスモデルの基本的な考え方は、障害や欠陥部分に焦点を当てるのではなく、当事者との人間的なつながりを構築していく過程で、ストレングスを理解することにあります。"/>
          <p:cNvSpPr>
            <a:spLocks noGrp="1"/>
          </p:cNvSpPr>
          <p:nvPr>
            <p:ph type="body" idx="1"/>
          </p:nvPr>
        </p:nvSpPr>
        <p:spPr>
          <a:xfrm>
            <a:off x="1689100" y="3886200"/>
            <a:ext cx="21854022" cy="8559800"/>
          </a:xfrm>
          <a:prstGeom prst="rect">
            <a:avLst/>
          </a:prstGeom>
        </p:spPr>
        <p:txBody>
          <a:bodyPr>
            <a:normAutofit/>
          </a:bodyPr>
          <a:lstStyle/>
          <a:p>
            <a:pPr marL="0" marR="331470" indent="0" algn="just" defTabSz="457200">
              <a:lnSpc>
                <a:spcPct val="140000"/>
              </a:lnSpc>
              <a:spcBef>
                <a:spcPts val="0"/>
              </a:spcBef>
              <a:buSzTx/>
              <a:buNone/>
              <a:defRPr sz="8000">
                <a:latin typeface="HGPMinchoE"/>
                <a:ea typeface="HGPMinchoE"/>
                <a:cs typeface="HGPMinchoE"/>
                <a:sym typeface="HGPMinchoE"/>
              </a:defRPr>
            </a:pPr>
            <a:r>
              <a:rPr sz="6600" dirty="0"/>
              <a:t>ストレングス視点とストレングスモデルによるケアメネジメントは大きく異なる技法です。ストレングスモデルの基本的な考え方は、障害や欠陥部分に焦点を当てるのではなく、当事者との</a:t>
            </a:r>
            <a:r>
              <a:rPr sz="6600" u="sng" dirty="0">
                <a:solidFill>
                  <a:srgbClr val="C00000"/>
                </a:solidFill>
              </a:rPr>
              <a:t>人間的なつながりを構築していく過程</a:t>
            </a:r>
            <a:r>
              <a:rPr sz="6600" u="sng" dirty="0"/>
              <a:t>で、ストレングスを理解すること</a:t>
            </a:r>
            <a:r>
              <a:rPr sz="6600" dirty="0"/>
              <a:t>にあります。</a:t>
            </a:r>
          </a:p>
        </p:txBody>
      </p:sp>
    </p:spTree>
  </p:cSld>
  <p:clrMapOvr>
    <a:masterClrMapping/>
  </p:clrMapOvr>
  <mc:AlternateContent xmlns:mc="http://schemas.openxmlformats.org/markup-compatibility/2006" xmlns:p14="http://schemas.microsoft.com/office/powerpoint/2010/main">
    <mc:Choice Requires="p14">
      <p:transition spd="slow" p14:dur="1500">
        <p14:doors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ストレングスモデルの６原則"/>
          <p:cNvSpPr/>
          <p:nvPr/>
        </p:nvSpPr>
        <p:spPr>
          <a:xfrm>
            <a:off x="1571674" y="1295400"/>
            <a:ext cx="14716126" cy="2520039"/>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lstStyle>
            <a:lvl1pPr defTabSz="821531">
              <a:defRPr sz="8800">
                <a:latin typeface="HGPMinchoE"/>
                <a:ea typeface="HGPMinchoE"/>
                <a:cs typeface="HGPMinchoE"/>
                <a:sym typeface="HGPMinchoE"/>
              </a:defRPr>
            </a:lvl1pPr>
          </a:lstStyle>
          <a:p>
            <a:r>
              <a:rPr dirty="0"/>
              <a:t>ストレングスモデルの６原則</a:t>
            </a:r>
          </a:p>
        </p:txBody>
      </p:sp>
      <p:sp>
        <p:nvSpPr>
          <p:cNvPr id="425" name="１ 障害を持つ人も、新しい人生の再発見をすることができる…"/>
          <p:cNvSpPr/>
          <p:nvPr/>
        </p:nvSpPr>
        <p:spPr>
          <a:xfrm>
            <a:off x="1571674" y="3815439"/>
            <a:ext cx="21700036" cy="8507649"/>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algn="l" defTabSz="821531">
              <a:lnSpc>
                <a:spcPct val="150000"/>
              </a:lnSpc>
              <a:defRPr sz="6200">
                <a:latin typeface="HGPMinchoE"/>
                <a:ea typeface="HGPMinchoE"/>
                <a:cs typeface="HGPMinchoE"/>
                <a:sym typeface="HGPMinchoE"/>
              </a:defRPr>
            </a:pPr>
            <a:r>
              <a:rPr dirty="0">
                <a:latin typeface="HGPMinchoE" charset="-128"/>
                <a:ea typeface="HGPMinchoE" charset="-128"/>
                <a:cs typeface="HGPMinchoE" charset="-128"/>
              </a:rPr>
              <a:t>１　障害を持つ人も、新しい人生の再発見をすることができる</a:t>
            </a:r>
          </a:p>
          <a:p>
            <a:pPr algn="l" defTabSz="821531">
              <a:lnSpc>
                <a:spcPct val="150000"/>
              </a:lnSpc>
              <a:defRPr sz="6200">
                <a:latin typeface="HGPMinchoE"/>
                <a:ea typeface="HGPMinchoE"/>
                <a:cs typeface="HGPMinchoE"/>
                <a:sym typeface="HGPMinchoE"/>
              </a:defRPr>
            </a:pPr>
            <a:r>
              <a:rPr dirty="0">
                <a:latin typeface="HGPMinchoE" charset="-128"/>
                <a:ea typeface="HGPMinchoE" charset="-128"/>
                <a:cs typeface="HGPMinchoE" charset="-128"/>
              </a:rPr>
              <a:t>２　焦点は、個人のストレングスであり、欠陥ではない</a:t>
            </a:r>
          </a:p>
          <a:p>
            <a:pPr algn="l" defTabSz="821531">
              <a:lnSpc>
                <a:spcPct val="150000"/>
              </a:lnSpc>
              <a:defRPr sz="6200">
                <a:latin typeface="HGPMinchoE"/>
                <a:ea typeface="HGPMinchoE"/>
                <a:cs typeface="HGPMinchoE"/>
                <a:sym typeface="HGPMinchoE"/>
              </a:defRPr>
            </a:pPr>
            <a:r>
              <a:rPr dirty="0">
                <a:latin typeface="HGPMinchoE" charset="-128"/>
                <a:ea typeface="HGPMinchoE" charset="-128"/>
                <a:cs typeface="HGPMinchoE" charset="-128"/>
              </a:rPr>
              <a:t>３　地域は、利用可能な資源の宝庫である</a:t>
            </a:r>
          </a:p>
          <a:p>
            <a:pPr algn="l" defTabSz="821531">
              <a:lnSpc>
                <a:spcPct val="150000"/>
              </a:lnSpc>
              <a:defRPr sz="6200">
                <a:latin typeface="HGPMinchoE"/>
                <a:ea typeface="HGPMinchoE"/>
                <a:cs typeface="HGPMinchoE"/>
                <a:sym typeface="HGPMinchoE"/>
              </a:defRPr>
            </a:pPr>
            <a:r>
              <a:rPr dirty="0">
                <a:latin typeface="HGPMinchoE" charset="-128"/>
                <a:ea typeface="HGPMinchoE" charset="-128"/>
                <a:cs typeface="HGPMinchoE" charset="-128"/>
              </a:rPr>
              <a:t>４　支援関係を導くのはクライエント本人である</a:t>
            </a:r>
          </a:p>
          <a:p>
            <a:pPr algn="l" defTabSz="821531">
              <a:lnSpc>
                <a:spcPct val="150000"/>
              </a:lnSpc>
              <a:defRPr sz="6200">
                <a:latin typeface="HGPMinchoE"/>
                <a:ea typeface="HGPMinchoE"/>
                <a:cs typeface="HGPMinchoE"/>
                <a:sym typeface="HGPMinchoE"/>
              </a:defRPr>
            </a:pPr>
            <a:r>
              <a:rPr dirty="0">
                <a:latin typeface="HGPMinchoE" charset="-128"/>
                <a:ea typeface="HGPMinchoE" charset="-128"/>
                <a:cs typeface="HGPMinchoE" charset="-128"/>
              </a:rPr>
              <a:t>５　利用者と相談支援専門員の人間的なつながりが不可欠である</a:t>
            </a:r>
          </a:p>
          <a:p>
            <a:pPr algn="l" defTabSz="821531">
              <a:lnSpc>
                <a:spcPct val="150000"/>
              </a:lnSpc>
              <a:defRPr sz="6200">
                <a:latin typeface="HGPMinchoE"/>
                <a:ea typeface="HGPMinchoE"/>
                <a:cs typeface="HGPMinchoE"/>
                <a:sym typeface="HGPMinchoE"/>
              </a:defRPr>
            </a:pPr>
            <a:r>
              <a:rPr dirty="0">
                <a:latin typeface="HGPMinchoE" charset="-128"/>
                <a:ea typeface="HGPMinchoE" charset="-128"/>
                <a:cs typeface="HGPMinchoE" charset="-128"/>
              </a:rPr>
              <a:t>６　支援は地域のなかで行われる</a:t>
            </a:r>
          </a:p>
        </p:txBody>
      </p:sp>
    </p:spTree>
  </p:cSld>
  <p:clrMapOvr>
    <a:masterClrMapping/>
  </p:clrMapOvr>
  <p:transition xmlns:p14="http://schemas.microsoft.com/office/powerpoint/2010/mai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ストレングスモデルは診断をしない"/>
          <p:cNvSpPr>
            <a:spLocks noGrp="1"/>
          </p:cNvSpPr>
          <p:nvPr>
            <p:ph type="title" idx="4294967295"/>
          </p:nvPr>
        </p:nvSpPr>
        <p:spPr>
          <a:xfrm>
            <a:off x="0" y="4662488"/>
            <a:ext cx="18999200" cy="2901950"/>
          </a:xfrm>
          <a:prstGeom prst="rect">
            <a:avLst/>
          </a:prstGeom>
        </p:spPr>
        <p:txBody>
          <a:bodyPr>
            <a:normAutofit/>
          </a:bodyPr>
          <a:lstStyle>
            <a:lvl1pPr>
              <a:defRPr sz="10300">
                <a:latin typeface="HGPMinchoE"/>
                <a:ea typeface="HGPMinchoE"/>
                <a:cs typeface="HGPMinchoE"/>
                <a:sym typeface="HGPMinchoE"/>
              </a:defRPr>
            </a:lvl1pPr>
          </a:lstStyle>
          <a:p>
            <a:pPr algn="ctr"/>
            <a:r>
              <a:rPr sz="8000"/>
              <a:t>ストレングスモデルは診断をしない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419600" y="371844"/>
            <a:ext cx="15544800" cy="2231288"/>
          </a:xfrm>
        </p:spPr>
        <p:txBody>
          <a:bodyPr>
            <a:normAutofit/>
          </a:bodyPr>
          <a:lstStyle/>
          <a:p>
            <a:pPr eaLnBrk="1" hangingPunct="1"/>
            <a:r>
              <a:rPr lang="ja-JP" altLang="en-US" sz="8000" b="1" dirty="0" smtClean="0">
                <a:latin typeface="メイリオ" panose="020B0604030504040204" pitchFamily="50" charset="-128"/>
                <a:ea typeface="メイリオ" panose="020B0604030504040204" pitchFamily="50" charset="-128"/>
                <a:cs typeface="メイリオ" panose="020B0604030504040204" pitchFamily="50" charset="-128"/>
              </a:rPr>
              <a:t>相談支援の状況</a:t>
            </a:r>
            <a:endParaRPr lang="ja-JP" altLang="en-US" sz="8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363" name="Rectangle 3"/>
          <p:cNvSpPr>
            <a:spLocks noGrp="1" noChangeArrowheads="1"/>
          </p:cNvSpPr>
          <p:nvPr>
            <p:ph idx="1"/>
          </p:nvPr>
        </p:nvSpPr>
        <p:spPr>
          <a:xfrm>
            <a:off x="1192695" y="3136180"/>
            <a:ext cx="20872174" cy="10500312"/>
          </a:xfrm>
        </p:spPr>
        <p:txBody>
          <a:bodyPr>
            <a:normAutofit lnSpcReduction="10000"/>
          </a:bodyPr>
          <a:lstStyle/>
          <a:p>
            <a:pPr eaLnBrk="1" hangingPunct="1">
              <a:lnSpc>
                <a:spcPct val="90000"/>
              </a:lnSpc>
            </a:pPr>
            <a:r>
              <a:rPr lang="ja-JP" altLang="en-US" dirty="0">
                <a:latin typeface="HG丸ｺﾞｼｯｸM-PRO" pitchFamily="50" charset="-128"/>
                <a:ea typeface="HG丸ｺﾞｼｯｸM-PRO" pitchFamily="50" charset="-128"/>
              </a:rPr>
              <a:t>制度改正の影響により相談支援への役割期待が高まっている（質の向上）</a:t>
            </a:r>
            <a:endParaRPr lang="en-US" altLang="ja-JP" dirty="0">
              <a:latin typeface="HG丸ｺﾞｼｯｸM-PRO" pitchFamily="50" charset="-128"/>
              <a:ea typeface="HG丸ｺﾞｼｯｸM-PRO" pitchFamily="50" charset="-128"/>
            </a:endParaRPr>
          </a:p>
          <a:p>
            <a:pPr eaLnBrk="1" hangingPunct="1">
              <a:lnSpc>
                <a:spcPct val="90000"/>
              </a:lnSpc>
            </a:pPr>
            <a:endParaRPr lang="en-US" altLang="ja-JP" dirty="0">
              <a:latin typeface="HG丸ｺﾞｼｯｸM-PRO" pitchFamily="50" charset="-128"/>
              <a:ea typeface="HG丸ｺﾞｼｯｸM-PRO" pitchFamily="50" charset="-128"/>
            </a:endParaRPr>
          </a:p>
          <a:p>
            <a:pPr>
              <a:buNone/>
            </a:pPr>
            <a:r>
              <a:rPr lang="ja-JP" altLang="en-US" dirty="0">
                <a:latin typeface="HG丸ｺﾞｼｯｸM-PRO" pitchFamily="50" charset="-128"/>
                <a:ea typeface="HG丸ｺﾞｼｯｸM-PRO" pitchFamily="50" charset="-128"/>
              </a:rPr>
              <a:t>・相談支援従事者（相談支援専門員）数のさらなる充足が求められる</a:t>
            </a:r>
            <a:endParaRPr lang="en-US" altLang="ja-JP" dirty="0">
              <a:latin typeface="HG丸ｺﾞｼｯｸM-PRO" pitchFamily="50" charset="-128"/>
              <a:ea typeface="HG丸ｺﾞｼｯｸM-PRO" pitchFamily="50" charset="-128"/>
            </a:endParaRPr>
          </a:p>
          <a:p>
            <a:pPr eaLnBrk="1" hangingPunct="1">
              <a:lnSpc>
                <a:spcPct val="90000"/>
              </a:lnSpc>
              <a:buNone/>
            </a:pPr>
            <a:endParaRPr lang="en-US" altLang="ja-JP" dirty="0">
              <a:latin typeface="HG丸ｺﾞｼｯｸM-PRO" pitchFamily="50" charset="-128"/>
              <a:ea typeface="HG丸ｺﾞｼｯｸM-PRO" pitchFamily="50" charset="-128"/>
            </a:endParaRPr>
          </a:p>
          <a:p>
            <a:pPr>
              <a:lnSpc>
                <a:spcPct val="90000"/>
              </a:lnSpc>
            </a:pPr>
            <a:r>
              <a:rPr lang="ja-JP" altLang="en-US" dirty="0">
                <a:latin typeface="HG丸ｺﾞｼｯｸM-PRO" pitchFamily="50" charset="-128"/>
                <a:ea typeface="HG丸ｺﾞｼｯｸM-PRO" pitchFamily="50" charset="-128"/>
              </a:rPr>
              <a:t>相談支援専門員の人材養成・育成システムの拡充が必要である</a:t>
            </a:r>
            <a:endParaRPr lang="en-US" altLang="ja-JP" dirty="0">
              <a:latin typeface="HG丸ｺﾞｼｯｸM-PRO" pitchFamily="50" charset="-128"/>
              <a:ea typeface="HG丸ｺﾞｼｯｸM-PRO" pitchFamily="50" charset="-128"/>
            </a:endParaRPr>
          </a:p>
          <a:p>
            <a:pPr eaLnBrk="1" hangingPunct="1">
              <a:lnSpc>
                <a:spcPct val="90000"/>
              </a:lnSpc>
              <a:buNone/>
            </a:pPr>
            <a:endParaRPr lang="en-US" altLang="ja-JP" dirty="0">
              <a:latin typeface="HG丸ｺﾞｼｯｸM-PRO" pitchFamily="50" charset="-128"/>
              <a:ea typeface="HG丸ｺﾞｼｯｸM-PRO" pitchFamily="50" charset="-128"/>
            </a:endParaRPr>
          </a:p>
          <a:p>
            <a:pPr eaLnBrk="1" hangingPunct="1">
              <a:lnSpc>
                <a:spcPct val="90000"/>
              </a:lnSpc>
              <a:buNone/>
            </a:pPr>
            <a:r>
              <a:rPr lang="ja-JP" altLang="en-US" dirty="0">
                <a:latin typeface="HG丸ｺﾞｼｯｸM-PRO" pitchFamily="50" charset="-128"/>
                <a:ea typeface="HG丸ｺﾞｼｯｸM-PRO" pitchFamily="50" charset="-128"/>
              </a:rPr>
              <a:t>・相談支援体制の拡充が必要である</a:t>
            </a:r>
            <a:endParaRPr lang="en-US" altLang="ja-JP" dirty="0">
              <a:latin typeface="HG丸ｺﾞｼｯｸM-PRO" pitchFamily="50" charset="-128"/>
              <a:ea typeface="HG丸ｺﾞｼｯｸM-PRO" pitchFamily="50" charset="-128"/>
            </a:endParaRPr>
          </a:p>
          <a:p>
            <a:pPr eaLnBrk="1" hangingPunct="1">
              <a:lnSpc>
                <a:spcPct val="90000"/>
              </a:lnSpc>
              <a:buNone/>
            </a:pPr>
            <a:r>
              <a:rPr lang="ja-JP" altLang="en-US" sz="4800" dirty="0">
                <a:latin typeface="HG丸ｺﾞｼｯｸM-PRO" pitchFamily="50" charset="-128"/>
                <a:ea typeface="HG丸ｺﾞｼｯｸM-PRO" pitchFamily="50" charset="-128"/>
              </a:rPr>
              <a:t>　　　　　　　　　　　　　　　　　　　　　</a:t>
            </a:r>
            <a:endParaRPr lang="en-US" altLang="ja-JP" sz="4800" dirty="0">
              <a:latin typeface="ＭＳ ゴシック" pitchFamily="49" charset="-128"/>
              <a:ea typeface="ＭＳ ゴシック" pitchFamily="49" charset="-128"/>
            </a:endParaRPr>
          </a:p>
          <a:p>
            <a:pPr eaLnBrk="1" hangingPunct="1">
              <a:lnSpc>
                <a:spcPct val="90000"/>
              </a:lnSpc>
            </a:pPr>
            <a:endParaRPr lang="ja-JP" altLang="en-US" sz="4800" dirty="0">
              <a:latin typeface="ＭＳ ゴシック" pitchFamily="49" charset="-128"/>
              <a:ea typeface="ＭＳ ゴシック" pitchFamily="49" charset="-128"/>
            </a:endParaRPr>
          </a:p>
          <a:p>
            <a:pPr eaLnBrk="1" hangingPunct="1">
              <a:lnSpc>
                <a:spcPct val="90000"/>
              </a:lnSpc>
            </a:pPr>
            <a:endParaRPr lang="en-US" altLang="ja-JP" sz="4800" dirty="0">
              <a:latin typeface="ＭＳ ゴシック" pitchFamily="49" charset="-128"/>
              <a:ea typeface="ＭＳ ゴシック" pitchFamily="49" charset="-128"/>
            </a:endParaRPr>
          </a:p>
        </p:txBody>
      </p:sp>
      <p:sp>
        <p:nvSpPr>
          <p:cNvPr id="2" name="スライド番号プレースホルダー 1"/>
          <p:cNvSpPr>
            <a:spLocks noGrp="1"/>
          </p:cNvSpPr>
          <p:nvPr>
            <p:ph type="sldNum" sz="quarter" idx="12"/>
          </p:nvPr>
        </p:nvSpPr>
        <p:spPr/>
        <p:txBody>
          <a:bodyPr/>
          <a:lstStyle/>
          <a:p>
            <a:fld id="{09FF0A4A-8BE7-4FD3-BD47-7C3C45DE3CE6}" type="slidenum">
              <a:rPr kumimoji="1" lang="ja-JP" altLang="en-US" smtClean="0"/>
              <a:pPr/>
              <a:t>2</a:t>
            </a:fld>
            <a:endParaRPr kumimoji="1" lang="ja-JP" altLang="en-US"/>
          </a:p>
        </p:txBody>
      </p:sp>
    </p:spTree>
    <p:extLst>
      <p:ext uri="{BB962C8B-B14F-4D97-AF65-F5344CB8AC3E}">
        <p14:creationId xmlns:p14="http://schemas.microsoft.com/office/powerpoint/2010/main" val="4060606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相談員と利用者の関係性…"/>
          <p:cNvSpPr>
            <a:spLocks noGrp="1"/>
          </p:cNvSpPr>
          <p:nvPr>
            <p:ph type="title"/>
          </p:nvPr>
        </p:nvSpPr>
        <p:spPr>
          <a:xfrm>
            <a:off x="1324303" y="939800"/>
            <a:ext cx="22166317" cy="12050986"/>
          </a:xfrm>
          <a:prstGeom prst="rect">
            <a:avLst/>
          </a:prstGeom>
        </p:spPr>
        <p:txBody>
          <a:bodyPr>
            <a:normAutofit/>
          </a:bodyPr>
          <a:lstStyle/>
          <a:p>
            <a:pPr marR="331470" algn="just" defTabSz="457200">
              <a:defRPr sz="9500">
                <a:latin typeface="HGPMinchoE"/>
                <a:ea typeface="HGPMinchoE"/>
                <a:cs typeface="HGPMinchoE"/>
                <a:sym typeface="HGPMinchoE"/>
              </a:defRPr>
            </a:pPr>
            <a:r>
              <a:rPr dirty="0"/>
              <a:t>相談員と利用者の関係性</a:t>
            </a:r>
          </a:p>
          <a:p>
            <a:pPr marR="331470" algn="just" defTabSz="457200">
              <a:defRPr sz="5900">
                <a:latin typeface="HGPMinchoE"/>
                <a:ea typeface="HGPMinchoE"/>
                <a:cs typeface="HGPMinchoE"/>
                <a:sym typeface="HGPMinchoE"/>
              </a:defRPr>
            </a:pPr>
            <a:endParaRPr dirty="0"/>
          </a:p>
          <a:p>
            <a:pPr marR="331470" algn="just" defTabSz="457200">
              <a:defRPr sz="6000">
                <a:latin typeface="HGPMinchoE"/>
                <a:ea typeface="HGPMinchoE"/>
                <a:cs typeface="HGPMinchoE"/>
                <a:sym typeface="HGPMinchoE"/>
              </a:defRPr>
            </a:pPr>
            <a:r>
              <a:rPr dirty="0"/>
              <a:t>「公的</a:t>
            </a:r>
            <a:r>
              <a:rPr dirty="0" smtClean="0"/>
              <a:t>機関など</a:t>
            </a:r>
            <a:r>
              <a:rPr dirty="0"/>
              <a:t>に電話で照会をかけて紹介してくれる人」</a:t>
            </a:r>
          </a:p>
          <a:p>
            <a:pPr marR="331470" algn="just" defTabSz="457200">
              <a:defRPr sz="6000">
                <a:latin typeface="HGPMinchoE"/>
                <a:ea typeface="HGPMinchoE"/>
                <a:cs typeface="HGPMinchoE"/>
                <a:sym typeface="HGPMinchoE"/>
              </a:defRPr>
            </a:pPr>
            <a:endParaRPr dirty="0"/>
          </a:p>
          <a:p>
            <a:pPr marR="331470" algn="just" defTabSz="457200">
              <a:defRPr sz="6000">
                <a:latin typeface="HGPMinchoE"/>
                <a:ea typeface="HGPMinchoE"/>
                <a:cs typeface="HGPMinchoE"/>
                <a:sym typeface="HGPMinchoE"/>
              </a:defRPr>
            </a:pPr>
            <a:r>
              <a:rPr dirty="0"/>
              <a:t>（ブローカリングモデルケアマネジメント）</a:t>
            </a:r>
          </a:p>
          <a:p>
            <a:pPr marR="331470" algn="just" defTabSz="457200">
              <a:defRPr sz="6000">
                <a:latin typeface="HGPMinchoE"/>
                <a:ea typeface="HGPMinchoE"/>
                <a:cs typeface="HGPMinchoE"/>
                <a:sym typeface="HGPMinchoE"/>
              </a:defRPr>
            </a:pPr>
            <a:r>
              <a:rPr dirty="0"/>
              <a:t>トラベルエージェント型</a:t>
            </a:r>
          </a:p>
          <a:p>
            <a:pPr marR="331470" algn="just" defTabSz="457200">
              <a:defRPr sz="6000">
                <a:latin typeface="HGPMinchoE"/>
                <a:ea typeface="HGPMinchoE"/>
                <a:cs typeface="HGPMinchoE"/>
                <a:sym typeface="HGPMinchoE"/>
              </a:defRPr>
            </a:pPr>
            <a:r>
              <a:rPr dirty="0"/>
              <a:t>「（旅行代理店型）プランを立てて、提案してくれる人」</a:t>
            </a:r>
          </a:p>
          <a:p>
            <a:pPr marR="331470" algn="just" defTabSz="457200">
              <a:defRPr sz="6000">
                <a:latin typeface="HGPMinchoE"/>
                <a:ea typeface="HGPMinchoE"/>
                <a:cs typeface="HGPMinchoE"/>
                <a:sym typeface="HGPMinchoE"/>
              </a:defRPr>
            </a:pPr>
            <a:endParaRPr dirty="0"/>
          </a:p>
          <a:p>
            <a:pPr marR="331470" algn="just" defTabSz="457200">
              <a:defRPr sz="6000">
                <a:latin typeface="HGPMinchoE"/>
                <a:ea typeface="HGPMinchoE"/>
                <a:cs typeface="HGPMinchoE"/>
                <a:sym typeface="HGPMinchoE"/>
              </a:defRPr>
            </a:pPr>
            <a:r>
              <a:rPr dirty="0"/>
              <a:t>（ストレングスモデルケアマネジメント）</a:t>
            </a:r>
          </a:p>
          <a:p>
            <a:pPr marR="331470" algn="just" defTabSz="457200">
              <a:defRPr sz="6000">
                <a:latin typeface="HGPMinchoE"/>
                <a:ea typeface="HGPMinchoE"/>
                <a:cs typeface="HGPMinchoE"/>
                <a:sym typeface="HGPMinchoE"/>
              </a:defRPr>
            </a:pPr>
            <a:r>
              <a:rPr dirty="0"/>
              <a:t>トラベルコンパニオン型</a:t>
            </a:r>
          </a:p>
          <a:p>
            <a:pPr marR="331470" algn="just" defTabSz="457200">
              <a:defRPr sz="6000">
                <a:latin typeface="HGPMinchoE"/>
                <a:ea typeface="HGPMinchoE"/>
                <a:cs typeface="HGPMinchoE"/>
                <a:sym typeface="HGPMinchoE"/>
              </a:defRPr>
            </a:pPr>
            <a:r>
              <a:rPr dirty="0"/>
              <a:t>「（</a:t>
            </a:r>
            <a:r>
              <a:rPr dirty="0" err="1"/>
              <a:t>旅行の同伴者型）一緒に旅行をしてくれる人</a:t>
            </a:r>
            <a:r>
              <a:rPr dirty="0"/>
              <a:t>」</a:t>
            </a:r>
            <a:r>
              <a:rPr lang="en-US" altLang="ja-JP" dirty="0"/>
              <a:t/>
            </a:r>
            <a:br>
              <a:rPr lang="en-US" altLang="ja-JP" dirty="0"/>
            </a:br>
            <a:r>
              <a:rPr lang="ja-JP" altLang="en-US" dirty="0"/>
              <a:t>（本人が目指す目的地に向かうために本人が運転する車に乗る人）</a:t>
            </a:r>
            <a:endParaRPr dirty="0"/>
          </a:p>
        </p:txBody>
      </p:sp>
    </p:spTree>
  </p:cSld>
  <p:clrMapOvr>
    <a:masterClrMapping/>
  </p:clrMapOvr>
  <p:transition xmlns:p14="http://schemas.microsoft.com/office/powerpoint/2010/mai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想像的な発想が求められ…"/>
          <p:cNvSpPr>
            <a:spLocks noGrp="1"/>
          </p:cNvSpPr>
          <p:nvPr>
            <p:ph type="title"/>
          </p:nvPr>
        </p:nvSpPr>
        <p:spPr>
          <a:xfrm>
            <a:off x="2051887" y="1749644"/>
            <a:ext cx="20374495" cy="2901514"/>
          </a:xfrm>
          <a:prstGeom prst="rect">
            <a:avLst/>
          </a:prstGeom>
        </p:spPr>
        <p:txBody>
          <a:bodyPr>
            <a:noAutofit/>
          </a:bodyPr>
          <a:lstStyle/>
          <a:p>
            <a:pPr>
              <a:lnSpc>
                <a:spcPct val="100000"/>
              </a:lnSpc>
              <a:defRPr>
                <a:latin typeface="HGPMinchoE"/>
                <a:ea typeface="HGPMinchoE"/>
                <a:cs typeface="HGPMinchoE"/>
                <a:sym typeface="HGPMinchoE"/>
              </a:defRPr>
            </a:pPr>
            <a:r>
              <a:rPr sz="8800" dirty="0" err="1"/>
              <a:t>想像的な発想が求められ</a:t>
            </a:r>
            <a:r>
              <a:rPr lang="en-US" sz="8800" dirty="0"/>
              <a:t/>
            </a:r>
            <a:br>
              <a:rPr lang="en-US" sz="8800" dirty="0"/>
            </a:br>
            <a:r>
              <a:rPr lang="ja-JP" altLang="en-US" sz="8800" dirty="0" smtClean="0"/>
              <a:t>　　　　　　　　　　　</a:t>
            </a:r>
            <a:r>
              <a:rPr sz="8800" dirty="0" err="1" smtClean="0"/>
              <a:t>可能性を広げていく議論</a:t>
            </a:r>
            <a:endParaRPr sz="8800" dirty="0"/>
          </a:p>
        </p:txBody>
      </p:sp>
      <p:sp>
        <p:nvSpPr>
          <p:cNvPr id="2" name="テキスト ボックス 1"/>
          <p:cNvSpPr txBox="1"/>
          <p:nvPr/>
        </p:nvSpPr>
        <p:spPr>
          <a:xfrm>
            <a:off x="3131512" y="8227395"/>
            <a:ext cx="18215243" cy="1107996"/>
          </a:xfrm>
          <a:prstGeom prst="rect">
            <a:avLst/>
          </a:prstGeom>
          <a:noFill/>
        </p:spPr>
        <p:txBody>
          <a:bodyPr wrap="none" rtlCol="0">
            <a:spAutoFit/>
          </a:bodyPr>
          <a:lstStyle/>
          <a:p>
            <a:r>
              <a:rPr lang="ja-JP" altLang="ja-JP" sz="6600" dirty="0">
                <a:latin typeface="HGPMinchoE" charset="-128"/>
                <a:ea typeface="HGPMinchoE" charset="-128"/>
                <a:cs typeface="HGPMinchoE" charset="-128"/>
              </a:rPr>
              <a:t>可能性を広げてインフォーマルサービスを使い切る </a:t>
            </a:r>
            <a:endParaRPr kumimoji="1" lang="ja-JP" altLang="en-US" sz="6600" dirty="0">
              <a:latin typeface="HGPMinchoE" charset="-128"/>
              <a:ea typeface="HGPMinchoE" charset="-128"/>
              <a:cs typeface="HGPMinchoE" charset="-128"/>
            </a:endParaRPr>
          </a:p>
        </p:txBody>
      </p:sp>
    </p:spTree>
  </p:cSld>
  <p:clrMapOvr>
    <a:masterClrMapping/>
  </p:clrMapOvr>
  <p:transition xmlns:p14="http://schemas.microsoft.com/office/powerpoint/2010/mai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ニーズ中心型とゴール中心型"/>
          <p:cNvSpPr>
            <a:spLocks noGrp="1"/>
          </p:cNvSpPr>
          <p:nvPr>
            <p:ph type="title"/>
          </p:nvPr>
        </p:nvSpPr>
        <p:spPr>
          <a:xfrm>
            <a:off x="2194560" y="573207"/>
            <a:ext cx="20116800" cy="2596713"/>
          </a:xfrm>
          <a:prstGeom prst="rect">
            <a:avLst/>
          </a:prstGeom>
        </p:spPr>
        <p:txBody>
          <a:bodyPr/>
          <a:lstStyle>
            <a:lvl1pPr>
              <a:defRPr>
                <a:latin typeface="HGPMinchoE"/>
                <a:ea typeface="HGPMinchoE"/>
                <a:cs typeface="HGPMinchoE"/>
                <a:sym typeface="HGPMinchoE"/>
              </a:defRPr>
            </a:lvl1pPr>
          </a:lstStyle>
          <a:p>
            <a:r>
              <a:t>ニーズ中心型とゴール中心型</a:t>
            </a:r>
          </a:p>
        </p:txBody>
      </p:sp>
      <p:sp>
        <p:nvSpPr>
          <p:cNvPr id="2" name="テキスト ボックス 1"/>
          <p:cNvSpPr txBox="1"/>
          <p:nvPr/>
        </p:nvSpPr>
        <p:spPr>
          <a:xfrm>
            <a:off x="2194560" y="7548710"/>
            <a:ext cx="20909280" cy="3785652"/>
          </a:xfrm>
          <a:prstGeom prst="rect">
            <a:avLst/>
          </a:prstGeom>
          <a:noFill/>
        </p:spPr>
        <p:txBody>
          <a:bodyPr wrap="square" rtlCol="0">
            <a:spAutoFit/>
          </a:bodyPr>
          <a:lstStyle/>
          <a:p>
            <a:pPr marL="857250" indent="-857250" algn="l">
              <a:buFont typeface="Wingdings" charset="2"/>
              <a:buChar char="Ø"/>
              <a:defRPr/>
            </a:pPr>
            <a:r>
              <a:rPr lang="ja-JP" altLang="en-US" sz="6000" dirty="0">
                <a:latin typeface="HGPMinchoE" charset="-128"/>
                <a:ea typeface="HGPMinchoE" charset="-128"/>
                <a:cs typeface="HGPMinchoE" charset="-128"/>
              </a:rPr>
              <a:t>ニーズ中心型</a:t>
            </a:r>
            <a:endParaRPr lang="en-US" altLang="ja-JP" sz="6000" dirty="0">
              <a:latin typeface="HGPMinchoE" charset="-128"/>
              <a:ea typeface="HGPMinchoE" charset="-128"/>
              <a:cs typeface="HGPMinchoE" charset="-128"/>
            </a:endParaRPr>
          </a:p>
          <a:p>
            <a:pPr algn="l">
              <a:defRPr/>
            </a:pPr>
            <a:r>
              <a:rPr lang="ja-JP" altLang="ja-JP" sz="6000" dirty="0">
                <a:latin typeface="HGPMinchoE" charset="-128"/>
                <a:ea typeface="HGPMinchoE" charset="-128"/>
                <a:cs typeface="HGPMinchoE" charset="-128"/>
              </a:rPr>
              <a:t>「最善の利益」</a:t>
            </a:r>
            <a:r>
              <a:rPr lang="en-US" altLang="ja-JP" sz="6000" dirty="0">
                <a:latin typeface="HGPMinchoE" charset="-128"/>
                <a:ea typeface="HGPMinchoE" charset="-128"/>
                <a:cs typeface="HGPMinchoE" charset="-128"/>
              </a:rPr>
              <a:t>(Best Interest)</a:t>
            </a:r>
            <a:r>
              <a:rPr lang="ja-JP" altLang="ja-JP" sz="6000" dirty="0">
                <a:latin typeface="HGPMinchoE" charset="-128"/>
                <a:ea typeface="HGPMinchoE" charset="-128"/>
                <a:cs typeface="HGPMinchoE" charset="-128"/>
              </a:rPr>
              <a:t>を押し付け</a:t>
            </a:r>
            <a:r>
              <a:rPr lang="ja-JP" altLang="en-US" sz="6000" dirty="0">
                <a:latin typeface="HGPMinchoE" charset="-128"/>
                <a:ea typeface="HGPMinchoE" charset="-128"/>
                <a:cs typeface="HGPMinchoE" charset="-128"/>
              </a:rPr>
              <a:t>やすい</a:t>
            </a:r>
            <a:r>
              <a:rPr lang="ja-JP" altLang="ja-JP" sz="6000" dirty="0">
                <a:latin typeface="HGPMinchoE" charset="-128"/>
                <a:ea typeface="HGPMinchoE" charset="-128"/>
                <a:cs typeface="HGPMinchoE" charset="-128"/>
              </a:rPr>
              <a:t>。</a:t>
            </a:r>
          </a:p>
          <a:p>
            <a:pPr algn="l">
              <a:defRPr/>
            </a:pPr>
            <a:r>
              <a:rPr lang="ja-JP" altLang="ja-JP" sz="6000" dirty="0">
                <a:latin typeface="HGPMinchoE" charset="-128"/>
                <a:ea typeface="HGPMinchoE" charset="-128"/>
                <a:cs typeface="HGPMinchoE" charset="-128"/>
              </a:rPr>
              <a:t>共同意思決定（</a:t>
            </a:r>
            <a:r>
              <a:rPr lang="en-US" altLang="ja-JP" sz="6000" dirty="0">
                <a:latin typeface="HGPMinchoE" charset="-128"/>
                <a:ea typeface="HGPMinchoE" charset="-128"/>
                <a:cs typeface="HGPMinchoE" charset="-128"/>
              </a:rPr>
              <a:t>Shared Decision Making</a:t>
            </a:r>
            <a:r>
              <a:rPr lang="ja-JP" altLang="ja-JP" sz="6000" dirty="0">
                <a:latin typeface="HGPMinchoE" charset="-128"/>
                <a:ea typeface="HGPMinchoE" charset="-128"/>
                <a:cs typeface="HGPMinchoE" charset="-128"/>
              </a:rPr>
              <a:t>）と</a:t>
            </a:r>
            <a:endParaRPr lang="en-US" altLang="ja-JP" sz="6000" dirty="0">
              <a:latin typeface="HGPMinchoE" charset="-128"/>
              <a:ea typeface="HGPMinchoE" charset="-128"/>
              <a:cs typeface="HGPMinchoE" charset="-128"/>
            </a:endParaRPr>
          </a:p>
          <a:p>
            <a:pPr algn="l">
              <a:defRPr/>
            </a:pPr>
            <a:r>
              <a:rPr lang="ja-JP" altLang="ja-JP" sz="6000" dirty="0">
                <a:latin typeface="HGPMinchoE" charset="-128"/>
                <a:ea typeface="HGPMinchoE" charset="-128"/>
                <a:cs typeface="HGPMinchoE" charset="-128"/>
              </a:rPr>
              <a:t>支援付き意思決定（</a:t>
            </a:r>
            <a:r>
              <a:rPr lang="en-US" altLang="ja-JP" sz="6000" dirty="0">
                <a:latin typeface="HGPMinchoE" charset="-128"/>
                <a:ea typeface="HGPMinchoE" charset="-128"/>
                <a:cs typeface="HGPMinchoE" charset="-128"/>
              </a:rPr>
              <a:t>Support Decision Making</a:t>
            </a:r>
            <a:r>
              <a:rPr lang="ja-JP" altLang="ja-JP" sz="6000" dirty="0">
                <a:latin typeface="HGPMinchoE" charset="-128"/>
                <a:ea typeface="HGPMinchoE" charset="-128"/>
                <a:cs typeface="HGPMinchoE" charset="-128"/>
              </a:rPr>
              <a:t>）を混同し</a:t>
            </a:r>
            <a:r>
              <a:rPr lang="ja-JP" altLang="en-US" sz="6000" dirty="0">
                <a:latin typeface="HGPMinchoE" charset="-128"/>
                <a:ea typeface="HGPMinchoE" charset="-128"/>
                <a:cs typeface="HGPMinchoE" charset="-128"/>
              </a:rPr>
              <a:t>やすい</a:t>
            </a:r>
            <a:r>
              <a:rPr lang="ja-JP" altLang="ja-JP" sz="6000" dirty="0">
                <a:latin typeface="HGPMinchoE" charset="-128"/>
                <a:ea typeface="HGPMinchoE" charset="-128"/>
                <a:cs typeface="HGPMinchoE" charset="-128"/>
              </a:rPr>
              <a:t>。</a:t>
            </a:r>
          </a:p>
        </p:txBody>
      </p:sp>
      <p:sp>
        <p:nvSpPr>
          <p:cNvPr id="4" name="テキスト ボックス 3"/>
          <p:cNvSpPr txBox="1"/>
          <p:nvPr/>
        </p:nvSpPr>
        <p:spPr>
          <a:xfrm>
            <a:off x="2194560" y="4389819"/>
            <a:ext cx="17881818" cy="1938992"/>
          </a:xfrm>
          <a:prstGeom prst="rect">
            <a:avLst/>
          </a:prstGeom>
          <a:noFill/>
        </p:spPr>
        <p:txBody>
          <a:bodyPr wrap="none" rtlCol="0">
            <a:spAutoFit/>
          </a:bodyPr>
          <a:lstStyle/>
          <a:p>
            <a:pPr marL="857250" indent="-857250" algn="l">
              <a:buFont typeface="Wingdings" charset="2"/>
              <a:buChar char="Ø"/>
            </a:pPr>
            <a:r>
              <a:rPr kumimoji="1" lang="ja-JP" altLang="en-US" sz="6000" dirty="0">
                <a:latin typeface="HGMinchoE" charset="-128"/>
                <a:ea typeface="HGMinchoE" charset="-128"/>
                <a:cs typeface="HGMinchoE" charset="-128"/>
              </a:rPr>
              <a:t>ゴール中心型</a:t>
            </a:r>
            <a:endParaRPr kumimoji="1" lang="en-US" altLang="ja-JP" sz="6000" dirty="0">
              <a:latin typeface="HGMinchoE" charset="-128"/>
              <a:ea typeface="HGMinchoE" charset="-128"/>
              <a:cs typeface="HGMinchoE" charset="-128"/>
            </a:endParaRPr>
          </a:p>
          <a:p>
            <a:pPr algn="l"/>
            <a:r>
              <a:rPr kumimoji="1" lang="ja-JP" altLang="en-US" sz="6000" dirty="0">
                <a:latin typeface="HGMinchoE" charset="-128"/>
                <a:ea typeface="HGMinchoE" charset="-128"/>
                <a:cs typeface="HGMinchoE" charset="-128"/>
              </a:rPr>
              <a:t>表出された意思（</a:t>
            </a:r>
            <a:r>
              <a:rPr lang="en-US" altLang="ja-JP" sz="6000" dirty="0">
                <a:latin typeface="HGMinchoE" charset="-128"/>
                <a:ea typeface="HGMinchoE" charset="-128"/>
                <a:cs typeface="HGMinchoE" charset="-128"/>
              </a:rPr>
              <a:t> Expressed Wish </a:t>
            </a:r>
            <a:r>
              <a:rPr kumimoji="1" lang="ja-JP" altLang="en-US" sz="6000" dirty="0">
                <a:latin typeface="HGMinchoE" charset="-128"/>
                <a:ea typeface="HGMinchoE" charset="-128"/>
                <a:cs typeface="HGMinchoE" charset="-128"/>
              </a:rPr>
              <a:t>）からスタート</a:t>
            </a:r>
          </a:p>
        </p:txBody>
      </p:sp>
    </p:spTree>
  </p:cSld>
  <p:clrMapOvr>
    <a:masterClrMapping/>
  </p:clrMapOvr>
  <p:transition xmlns:p14="http://schemas.microsoft.com/office/powerpoint/2010/mai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ニーズ中心型とゴール中心型"/>
          <p:cNvSpPr>
            <a:spLocks noGrp="1"/>
          </p:cNvSpPr>
          <p:nvPr>
            <p:ph type="title"/>
          </p:nvPr>
        </p:nvSpPr>
        <p:spPr>
          <a:xfrm>
            <a:off x="2194560" y="573207"/>
            <a:ext cx="20116800" cy="2596713"/>
          </a:xfrm>
          <a:prstGeom prst="rect">
            <a:avLst/>
          </a:prstGeom>
        </p:spPr>
        <p:txBody>
          <a:bodyPr/>
          <a:lstStyle>
            <a:lvl1pPr>
              <a:defRPr>
                <a:latin typeface="HGPMinchoE"/>
                <a:ea typeface="HGPMinchoE"/>
                <a:cs typeface="HGPMinchoE"/>
                <a:sym typeface="HGPMinchoE"/>
              </a:defRPr>
            </a:lvl1pPr>
          </a:lstStyle>
          <a:p>
            <a:r>
              <a:t>ニーズ中心型とゴール中心型</a:t>
            </a:r>
          </a:p>
        </p:txBody>
      </p:sp>
      <p:sp>
        <p:nvSpPr>
          <p:cNvPr id="2" name="テキスト ボックス 1"/>
          <p:cNvSpPr txBox="1"/>
          <p:nvPr/>
        </p:nvSpPr>
        <p:spPr>
          <a:xfrm>
            <a:off x="2194560" y="3891110"/>
            <a:ext cx="20513040" cy="8783174"/>
          </a:xfrm>
          <a:prstGeom prst="rect">
            <a:avLst/>
          </a:prstGeom>
          <a:noFill/>
        </p:spPr>
        <p:txBody>
          <a:bodyPr wrap="square" rtlCol="0">
            <a:spAutoFit/>
          </a:bodyPr>
          <a:lstStyle/>
          <a:p>
            <a:pPr algn="l">
              <a:lnSpc>
                <a:spcPct val="150000"/>
              </a:lnSpc>
            </a:pPr>
            <a:r>
              <a:rPr lang="ja-JP" altLang="ja-JP" sz="4800" dirty="0">
                <a:latin typeface="HGPMinchoE" charset="-128"/>
                <a:ea typeface="HGPMinchoE" charset="-128"/>
                <a:cs typeface="HGPMinchoE" charset="-128"/>
              </a:rPr>
              <a:t>日本のケアマネジメントでは、まずクライエントの「生活ニーズ」、すなわち、身体、心理、社会面での生活課題と、それらの解決を目指した「望ましい生活」目標について、アセスメントすることが強調されています。</a:t>
            </a:r>
          </a:p>
          <a:p>
            <a:pPr algn="l">
              <a:lnSpc>
                <a:spcPct val="150000"/>
              </a:lnSpc>
            </a:pPr>
            <a:r>
              <a:rPr lang="ja-JP" altLang="ja-JP" sz="4800" dirty="0">
                <a:latin typeface="HGPMinchoE" charset="-128"/>
                <a:ea typeface="HGPMinchoE" charset="-128"/>
                <a:cs typeface="HGPMinchoE" charset="-128"/>
              </a:rPr>
              <a:t>ですので、そのアセスメント過程でストレングスを発見することは、ニーズ中心型アプローチとなります。ストレングスモデルによるケアマネジメントは、ゴール中心型アプローチであり、利用者の生活・人生の目標にまず焦点が当てられることになります。</a:t>
            </a:r>
          </a:p>
          <a:p>
            <a:pPr marL="857250" indent="-857250" algn="l">
              <a:lnSpc>
                <a:spcPct val="150000"/>
              </a:lnSpc>
              <a:buFont typeface="Wingdings" charset="2"/>
              <a:buChar char="Ø"/>
              <a:defRPr/>
            </a:pPr>
            <a:endParaRPr lang="ja-JP" altLang="ja-JP" sz="4800" dirty="0">
              <a:latin typeface="HGPMinchoE" charset="-128"/>
              <a:ea typeface="HGPMinchoE" charset="-128"/>
              <a:cs typeface="HGPMinchoE" charset="-128"/>
            </a:endParaRPr>
          </a:p>
        </p:txBody>
      </p:sp>
    </p:spTree>
    <p:extLst>
      <p:ext uri="{BB962C8B-B14F-4D97-AF65-F5344CB8AC3E}">
        <p14:creationId xmlns:p14="http://schemas.microsoft.com/office/powerpoint/2010/main" val="1838308002"/>
      </p:ext>
    </p:extLst>
  </p:cSld>
  <p:clrMapOvr>
    <a:masterClrMapping/>
  </p:clrMapOvr>
  <p:transition xmlns:p14="http://schemas.microsoft.com/office/powerpoint/2010/mai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角丸四角形"/>
          <p:cNvSpPr/>
          <p:nvPr/>
        </p:nvSpPr>
        <p:spPr>
          <a:xfrm>
            <a:off x="7608661" y="3433752"/>
            <a:ext cx="2313013" cy="7971933"/>
          </a:xfrm>
          <a:prstGeom prst="roundRect">
            <a:avLst>
              <a:gd name="adj" fmla="val 27492"/>
            </a:avLst>
          </a:prstGeom>
          <a:gradFill>
            <a:gsLst>
              <a:gs pos="0">
                <a:srgbClr val="FBFBFB"/>
              </a:gs>
              <a:gs pos="100000">
                <a:srgbClr val="BEBEBE"/>
              </a:gs>
            </a:gsLst>
            <a:lin ang="5400000"/>
          </a:gradFill>
          <a:ln w="50800">
            <a:solidFill>
              <a:srgbClr val="000000"/>
            </a:solidFill>
            <a:miter lim="400000"/>
          </a:ln>
          <a:effectLst>
            <a:outerShdw blurRad="38100" dist="25400" dir="5400000" rotWithShape="0">
              <a:srgbClr val="000000">
                <a:alpha val="50000"/>
              </a:srgbClr>
            </a:outerShdw>
          </a:effectLst>
        </p:spPr>
        <p:txBody>
          <a:bodyPr lIns="50800" tIns="50800" rIns="50800" bIns="50800"/>
          <a:lstStyle/>
          <a:p>
            <a:pPr>
              <a:defRPr sz="3200"/>
            </a:pPr>
            <a:endParaRPr/>
          </a:p>
        </p:txBody>
      </p:sp>
      <p:sp>
        <p:nvSpPr>
          <p:cNvPr id="633" name="角丸四角形"/>
          <p:cNvSpPr/>
          <p:nvPr/>
        </p:nvSpPr>
        <p:spPr>
          <a:xfrm>
            <a:off x="3994858" y="3433752"/>
            <a:ext cx="2210790" cy="7864914"/>
          </a:xfrm>
          <a:prstGeom prst="roundRect">
            <a:avLst>
              <a:gd name="adj" fmla="val 25773"/>
            </a:avLst>
          </a:prstGeom>
          <a:gradFill>
            <a:gsLst>
              <a:gs pos="0">
                <a:srgbClr val="FBFBFB"/>
              </a:gs>
              <a:gs pos="100000">
                <a:srgbClr val="BEBEBE"/>
              </a:gs>
            </a:gsLst>
            <a:lin ang="5400000"/>
          </a:gradFill>
          <a:ln w="50800">
            <a:solidFill>
              <a:srgbClr val="000000"/>
            </a:solidFill>
            <a:miter lim="400000"/>
          </a:ln>
          <a:effectLst>
            <a:outerShdw blurRad="38100" dist="25400" dir="5400000" rotWithShape="0">
              <a:srgbClr val="000000">
                <a:alpha val="50000"/>
              </a:srgbClr>
            </a:outerShdw>
          </a:effectLst>
        </p:spPr>
        <p:txBody>
          <a:bodyPr lIns="50800" tIns="50800" rIns="50800" bIns="50800" anchor="b"/>
          <a:lstStyle/>
          <a:p>
            <a:pPr>
              <a:defRPr sz="3200"/>
            </a:pPr>
            <a:endParaRPr/>
          </a:p>
        </p:txBody>
      </p:sp>
      <p:sp>
        <p:nvSpPr>
          <p:cNvPr id="634" name="出会い"/>
          <p:cNvSpPr/>
          <p:nvPr/>
        </p:nvSpPr>
        <p:spPr>
          <a:xfrm>
            <a:off x="2196997" y="3810162"/>
            <a:ext cx="869047" cy="6979242"/>
          </a:xfrm>
          <a:prstGeom prst="rect">
            <a:avLst/>
          </a:prstGeom>
          <a:solidFill>
            <a:srgbClr val="00B0F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tx1"/>
                </a:solidFill>
              </a:rPr>
              <a:t>出会い</a:t>
            </a:r>
          </a:p>
        </p:txBody>
      </p:sp>
      <p:sp>
        <p:nvSpPr>
          <p:cNvPr id="635" name="アセスメント"/>
          <p:cNvSpPr/>
          <p:nvPr/>
        </p:nvSpPr>
        <p:spPr>
          <a:xfrm>
            <a:off x="4617043" y="3810162"/>
            <a:ext cx="869047" cy="6979242"/>
          </a:xfrm>
          <a:prstGeom prst="rect">
            <a:avLst/>
          </a:prstGeom>
          <a:solidFill>
            <a:srgbClr val="FF000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bg1"/>
                </a:solidFill>
              </a:rPr>
              <a:t>アセスメント</a:t>
            </a:r>
          </a:p>
        </p:txBody>
      </p:sp>
      <p:sp>
        <p:nvSpPr>
          <p:cNvPr id="636" name="ニ｜ズ抽出・焦点化"/>
          <p:cNvSpPr/>
          <p:nvPr/>
        </p:nvSpPr>
        <p:spPr>
          <a:xfrm>
            <a:off x="8330644" y="3810162"/>
            <a:ext cx="869047" cy="6979242"/>
          </a:xfrm>
          <a:prstGeom prst="rect">
            <a:avLst/>
          </a:prstGeom>
          <a:solidFill>
            <a:srgbClr val="FFC00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tx1"/>
                </a:solidFill>
              </a:rPr>
              <a:t>ニ｜ズ抽出・焦点化</a:t>
            </a:r>
          </a:p>
        </p:txBody>
      </p:sp>
      <p:sp>
        <p:nvSpPr>
          <p:cNvPr id="637" name="プランニング"/>
          <p:cNvSpPr/>
          <p:nvPr/>
        </p:nvSpPr>
        <p:spPr>
          <a:xfrm>
            <a:off x="12278176" y="3810162"/>
            <a:ext cx="869047" cy="6979242"/>
          </a:xfrm>
          <a:prstGeom prst="rect">
            <a:avLst/>
          </a:prstGeom>
          <a:solidFill>
            <a:srgbClr val="92D05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tx1"/>
                </a:solidFill>
              </a:rPr>
              <a:t>プランニング</a:t>
            </a:r>
          </a:p>
        </p:txBody>
      </p:sp>
      <p:sp>
        <p:nvSpPr>
          <p:cNvPr id="638" name="サ｜ビス・調整提供"/>
          <p:cNvSpPr/>
          <p:nvPr/>
        </p:nvSpPr>
        <p:spPr>
          <a:xfrm>
            <a:off x="15920096" y="3810162"/>
            <a:ext cx="869047" cy="6979242"/>
          </a:xfrm>
          <a:prstGeom prst="rect">
            <a:avLst/>
          </a:prstGeom>
          <a:solidFill>
            <a:schemeClr val="accent1">
              <a:satOff val="-3355"/>
              <a:lumOff val="26614"/>
            </a:schemeClr>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tx1"/>
                </a:solidFill>
              </a:rPr>
              <a:t>サ｜ビス・調整提供</a:t>
            </a:r>
          </a:p>
        </p:txBody>
      </p:sp>
      <p:sp>
        <p:nvSpPr>
          <p:cNvPr id="639" name="モニタリング"/>
          <p:cNvSpPr/>
          <p:nvPr/>
        </p:nvSpPr>
        <p:spPr>
          <a:xfrm>
            <a:off x="18576793" y="3810163"/>
            <a:ext cx="869046" cy="6979241"/>
          </a:xfrm>
          <a:prstGeom prst="rect">
            <a:avLst/>
          </a:prstGeom>
          <a:solidFill>
            <a:srgbClr val="00B05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tx1"/>
                </a:solidFill>
              </a:rPr>
              <a:t>モニタリング</a:t>
            </a:r>
          </a:p>
        </p:txBody>
      </p:sp>
      <p:sp>
        <p:nvSpPr>
          <p:cNvPr id="640" name="終結・中断"/>
          <p:cNvSpPr/>
          <p:nvPr/>
        </p:nvSpPr>
        <p:spPr>
          <a:xfrm>
            <a:off x="21677383" y="3810162"/>
            <a:ext cx="869047" cy="6979242"/>
          </a:xfrm>
          <a:prstGeom prst="rect">
            <a:avLst/>
          </a:prstGeom>
          <a:solidFill>
            <a:schemeClr val="accent6">
              <a:lumMod val="20000"/>
              <a:lumOff val="80000"/>
            </a:schemeClr>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tx1"/>
                </a:solidFill>
              </a:rPr>
              <a:t>終結・中断</a:t>
            </a:r>
          </a:p>
        </p:txBody>
      </p:sp>
      <p:sp>
        <p:nvSpPr>
          <p:cNvPr id="641" name="ニーズに…"/>
          <p:cNvSpPr/>
          <p:nvPr/>
        </p:nvSpPr>
        <p:spPr>
          <a:xfrm>
            <a:off x="9495770" y="4627485"/>
            <a:ext cx="3146904" cy="1625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000">
                <a:latin typeface="ヒラギノ角ゴ ProN W6"/>
                <a:ea typeface="ヒラギノ角ゴ ProN W6"/>
                <a:cs typeface="ヒラギノ角ゴ ProN W6"/>
                <a:sym typeface="ヒラギノ角ゴ ProN W6"/>
              </a:defRPr>
            </a:pPr>
            <a:r>
              <a:t>ニーズに</a:t>
            </a:r>
          </a:p>
          <a:p>
            <a:pPr>
              <a:defRPr sz="3000">
                <a:latin typeface="ヒラギノ角ゴ ProN W6"/>
                <a:ea typeface="ヒラギノ角ゴ ProN W6"/>
                <a:cs typeface="ヒラギノ角ゴ ProN W6"/>
                <a:sym typeface="ヒラギノ角ゴ ProN W6"/>
              </a:defRPr>
            </a:pPr>
            <a:r>
              <a:t>基づいて</a:t>
            </a:r>
          </a:p>
          <a:p>
            <a:pPr>
              <a:defRPr sz="3000">
                <a:latin typeface="ヒラギノ角ゴ ProN W6"/>
                <a:ea typeface="ヒラギノ角ゴ ProN W6"/>
                <a:cs typeface="ヒラギノ角ゴ ProN W6"/>
                <a:sym typeface="ヒラギノ角ゴ ProN W6"/>
              </a:defRPr>
            </a:pPr>
            <a:r>
              <a:t>ゴール設定</a:t>
            </a:r>
          </a:p>
        </p:txBody>
      </p:sp>
      <p:sp>
        <p:nvSpPr>
          <p:cNvPr id="642" name="解決すべき課題や…"/>
          <p:cNvSpPr/>
          <p:nvPr/>
        </p:nvSpPr>
        <p:spPr>
          <a:xfrm>
            <a:off x="5538683" y="5018010"/>
            <a:ext cx="2739368" cy="84455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300">
                <a:latin typeface="ヒラギノ角ゴ ProN W6"/>
                <a:ea typeface="ヒラギノ角ゴ ProN W6"/>
                <a:cs typeface="ヒラギノ角ゴ ProN W6"/>
                <a:sym typeface="ヒラギノ角ゴ ProN W6"/>
              </a:defRPr>
            </a:pPr>
            <a:r>
              <a:t>解決すべき課題や</a:t>
            </a:r>
          </a:p>
          <a:p>
            <a:pPr>
              <a:defRPr sz="2300">
                <a:latin typeface="ヒラギノ角ゴ ProN W6"/>
                <a:ea typeface="ヒラギノ角ゴ ProN W6"/>
                <a:cs typeface="ヒラギノ角ゴ ProN W6"/>
                <a:sym typeface="ヒラギノ角ゴ ProN W6"/>
              </a:defRPr>
            </a:pPr>
            <a:r>
              <a:t>ニーズを明確にする</a:t>
            </a:r>
          </a:p>
        </p:txBody>
      </p:sp>
      <p:sp>
        <p:nvSpPr>
          <p:cNvPr id="643" name="１ヶ月に…"/>
          <p:cNvSpPr/>
          <p:nvPr/>
        </p:nvSpPr>
        <p:spPr>
          <a:xfrm>
            <a:off x="18102862" y="10503984"/>
            <a:ext cx="1816908" cy="927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600">
                <a:latin typeface="ヒラギノ角ゴ ProN W6"/>
                <a:ea typeface="ヒラギノ角ゴ ProN W6"/>
                <a:cs typeface="ヒラギノ角ゴ ProN W6"/>
                <a:sym typeface="ヒラギノ角ゴ ProN W6"/>
              </a:defRPr>
            </a:pPr>
            <a:r>
              <a:t>１ヶ月に</a:t>
            </a:r>
          </a:p>
          <a:p>
            <a:pPr>
              <a:defRPr sz="2600">
                <a:latin typeface="ヒラギノ角ゴ ProN W6"/>
                <a:ea typeface="ヒラギノ角ゴ ProN W6"/>
                <a:cs typeface="ヒラギノ角ゴ ProN W6"/>
                <a:sym typeface="ヒラギノ角ゴ ProN W6"/>
              </a:defRPr>
            </a:pPr>
            <a:r>
              <a:t>１度程度</a:t>
            </a:r>
          </a:p>
        </p:txBody>
      </p:sp>
      <p:sp>
        <p:nvSpPr>
          <p:cNvPr id="644" name="矢印"/>
          <p:cNvSpPr/>
          <p:nvPr/>
        </p:nvSpPr>
        <p:spPr>
          <a:xfrm>
            <a:off x="3206543"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45" name="矢印"/>
          <p:cNvSpPr/>
          <p:nvPr/>
        </p:nvSpPr>
        <p:spPr>
          <a:xfrm>
            <a:off x="6273367"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46" name="矢印"/>
          <p:cNvSpPr/>
          <p:nvPr/>
        </p:nvSpPr>
        <p:spPr>
          <a:xfrm>
            <a:off x="10382858"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47" name="矢印"/>
          <p:cNvSpPr/>
          <p:nvPr/>
        </p:nvSpPr>
        <p:spPr>
          <a:xfrm>
            <a:off x="14492349"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48" name="矢印"/>
          <p:cNvSpPr/>
          <p:nvPr/>
        </p:nvSpPr>
        <p:spPr>
          <a:xfrm>
            <a:off x="17047967"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49" name="矢印"/>
          <p:cNvSpPr/>
          <p:nvPr/>
        </p:nvSpPr>
        <p:spPr>
          <a:xfrm>
            <a:off x="19926610"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50" name="線"/>
          <p:cNvSpPr/>
          <p:nvPr/>
        </p:nvSpPr>
        <p:spPr>
          <a:xfrm>
            <a:off x="5051545" y="3110645"/>
            <a:ext cx="14022881" cy="6920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324"/>
                </a:lnTo>
                <a:lnTo>
                  <a:pt x="0" y="0"/>
                </a:lnTo>
                <a:lnTo>
                  <a:pt x="0" y="19879"/>
                </a:lnTo>
              </a:path>
            </a:pathLst>
          </a:custGeom>
          <a:ln w="127000">
            <a:solidFill>
              <a:schemeClr val="accent6"/>
            </a:solidFill>
            <a:miter lim="400000"/>
            <a:tailEnd type="triangle"/>
          </a:ln>
        </p:spPr>
        <p:txBody>
          <a:bodyPr lIns="50800" tIns="50800" rIns="50800" bIns="50800" anchor="ctr"/>
          <a:lstStyle/>
          <a:p>
            <a:pPr>
              <a:defRPr sz="3200"/>
            </a:pPr>
            <a:endParaRPr/>
          </a:p>
        </p:txBody>
      </p:sp>
      <p:sp>
        <p:nvSpPr>
          <p:cNvPr id="651" name="ストレングスの発見…"/>
          <p:cNvSpPr/>
          <p:nvPr/>
        </p:nvSpPr>
        <p:spPr>
          <a:xfrm>
            <a:off x="3206543" y="11675076"/>
            <a:ext cx="3719201" cy="1270001"/>
          </a:xfrm>
          <a:prstGeom prst="roundRect">
            <a:avLst>
              <a:gd name="adj" fmla="val 15000"/>
            </a:avLst>
          </a:prstGeom>
          <a:solidFill>
            <a:srgbClr val="0070C0"/>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p>
            <a:pPr>
              <a:defRPr sz="2500">
                <a:solidFill>
                  <a:srgbClr val="FFFFFF"/>
                </a:solidFill>
                <a:latin typeface="ヒラギノ角ゴ ProN W6"/>
                <a:ea typeface="ヒラギノ角ゴ ProN W6"/>
                <a:cs typeface="ヒラギノ角ゴ ProN W6"/>
                <a:sym typeface="ヒラギノ角ゴ ProN W6"/>
              </a:defRPr>
            </a:pPr>
            <a:r>
              <a:rPr dirty="0"/>
              <a:t>ストレングスの発見</a:t>
            </a:r>
          </a:p>
          <a:p>
            <a:pPr>
              <a:defRPr sz="2500">
                <a:solidFill>
                  <a:srgbClr val="FFFFFF"/>
                </a:solidFill>
                <a:latin typeface="ヒラギノ角ゴ ProN W6"/>
                <a:ea typeface="ヒラギノ角ゴ ProN W6"/>
                <a:cs typeface="ヒラギノ角ゴ ProN W6"/>
                <a:sym typeface="ヒラギノ角ゴ ProN W6"/>
              </a:defRPr>
            </a:pPr>
            <a:r>
              <a:rPr dirty="0"/>
              <a:t>（アセスメントの補完）</a:t>
            </a:r>
          </a:p>
        </p:txBody>
      </p:sp>
      <p:sp>
        <p:nvSpPr>
          <p:cNvPr id="652" name="支援者は旅行代理店の担当者"/>
          <p:cNvSpPr/>
          <p:nvPr/>
        </p:nvSpPr>
        <p:spPr>
          <a:xfrm>
            <a:off x="16230081" y="2106962"/>
            <a:ext cx="7375416" cy="779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r>
              <a:rPr sz="4400">
                <a:solidFill>
                  <a:srgbClr val="C00000"/>
                </a:solidFill>
                <a:latin typeface="HGPMinchoE" charset="-128"/>
                <a:ea typeface="HGPMinchoE" charset="-128"/>
                <a:cs typeface="HGPMinchoE" charset="-128"/>
              </a:rPr>
              <a:t>支援者は旅行代理店の担当者</a:t>
            </a:r>
          </a:p>
        </p:txBody>
      </p:sp>
      <p:sp>
        <p:nvSpPr>
          <p:cNvPr id="653" name="ブローカーモデル（仲介型）"/>
          <p:cNvSpPr/>
          <p:nvPr/>
        </p:nvSpPr>
        <p:spPr>
          <a:xfrm>
            <a:off x="1689100" y="63500"/>
            <a:ext cx="21005800" cy="228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defRPr sz="11200">
                <a:latin typeface="ヒラギノ角ゴ ProN W6"/>
                <a:ea typeface="ヒラギノ角ゴ ProN W6"/>
                <a:cs typeface="ヒラギノ角ゴ ProN W6"/>
                <a:sym typeface="ヒラギノ角ゴ ProN W6"/>
              </a:defRPr>
            </a:lvl1pPr>
          </a:lstStyle>
          <a:p>
            <a:r>
              <a:t>ブローカーモデル（仲介型）</a:t>
            </a:r>
          </a:p>
        </p:txBody>
      </p:sp>
      <p:sp>
        <p:nvSpPr>
          <p:cNvPr id="654" name="〜診断型・課題解決プロセス〜"/>
          <p:cNvSpPr/>
          <p:nvPr/>
        </p:nvSpPr>
        <p:spPr>
          <a:xfrm>
            <a:off x="8146122" y="2277063"/>
            <a:ext cx="7226301" cy="609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000"/>
            </a:lvl1pPr>
          </a:lstStyle>
          <a:p>
            <a:r>
              <a:t>〜診断型・課題解決プロセス〜</a:t>
            </a:r>
          </a:p>
        </p:txBody>
      </p:sp>
      <p:sp>
        <p:nvSpPr>
          <p:cNvPr id="655" name="ゴ｜ル設定"/>
          <p:cNvSpPr/>
          <p:nvPr/>
        </p:nvSpPr>
        <p:spPr>
          <a:xfrm>
            <a:off x="13484607" y="3810162"/>
            <a:ext cx="869047" cy="6979242"/>
          </a:xfrm>
          <a:prstGeom prst="rect">
            <a:avLst/>
          </a:prstGeom>
          <a:solidFill>
            <a:srgbClr val="FFC000"/>
          </a:solidFill>
          <a:ln w="63500">
            <a:solidFill>
              <a:srgbClr val="000000"/>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latin typeface="ヒラギノ角ゴ ProN W6"/>
                <a:ea typeface="ヒラギノ角ゴ ProN W6"/>
                <a:cs typeface="ヒラギノ角ゴ ProN W6"/>
                <a:sym typeface="ヒラギノ角ゴ ProN W6"/>
              </a:defRPr>
            </a:lvl1pPr>
          </a:lstStyle>
          <a:p>
            <a:r>
              <a:rPr dirty="0">
                <a:solidFill>
                  <a:schemeClr val="tx1"/>
                </a:solidFill>
              </a:rPr>
              <a:t>ゴ｜ル設定</a:t>
            </a:r>
          </a:p>
        </p:txBody>
      </p:sp>
      <p:sp>
        <p:nvSpPr>
          <p:cNvPr id="656" name="事例検討/分析・スーパービジョン"/>
          <p:cNvSpPr/>
          <p:nvPr/>
        </p:nvSpPr>
        <p:spPr>
          <a:xfrm>
            <a:off x="7546850" y="11853888"/>
            <a:ext cx="7350949" cy="912375"/>
          </a:xfrm>
          <a:prstGeom prst="roundRect">
            <a:avLst>
              <a:gd name="adj" fmla="val 20548"/>
            </a:avLst>
          </a:prstGeom>
          <a:solidFill>
            <a:srgbClr val="7030A0"/>
          </a:solidFill>
          <a:ln w="12700">
            <a:miter lim="400000"/>
          </a:ln>
          <a:effectLst>
            <a:outerShdw blurRad="38100" dist="132407" dir="3407002"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3300">
                <a:solidFill>
                  <a:srgbClr val="FFFFFF"/>
                </a:solidFill>
                <a:latin typeface="ヒラギノ角ゴ ProN W6"/>
                <a:ea typeface="ヒラギノ角ゴ ProN W6"/>
                <a:cs typeface="ヒラギノ角ゴ ProN W6"/>
                <a:sym typeface="ヒラギノ角ゴ ProN W6"/>
              </a:defRPr>
            </a:lvl1pPr>
          </a:lstStyle>
          <a:p>
            <a:r>
              <a:t>事例検討/分析・スーパービジョン</a:t>
            </a:r>
          </a:p>
        </p:txBody>
      </p:sp>
      <p:sp>
        <p:nvSpPr>
          <p:cNvPr id="657" name="診断"/>
          <p:cNvSpPr/>
          <p:nvPr/>
        </p:nvSpPr>
        <p:spPr>
          <a:xfrm>
            <a:off x="10173304" y="8077237"/>
            <a:ext cx="1384301" cy="7524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u="sng">
                <a:latin typeface="ヒラギノ角ゴ ProN W6"/>
                <a:ea typeface="ヒラギノ角ゴ ProN W6"/>
                <a:cs typeface="ヒラギノ角ゴ ProN W6"/>
                <a:sym typeface="ヒラギノ角ゴ ProN W6"/>
              </a:defRPr>
            </a:lvl1pPr>
          </a:lstStyle>
          <a:p>
            <a:r>
              <a:t>診断</a:t>
            </a:r>
          </a:p>
        </p:txBody>
      </p:sp>
      <p:sp>
        <p:nvSpPr>
          <p:cNvPr id="658" name="診断"/>
          <p:cNvSpPr/>
          <p:nvPr/>
        </p:nvSpPr>
        <p:spPr>
          <a:xfrm>
            <a:off x="6222567" y="8077237"/>
            <a:ext cx="1384301" cy="7524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u="sng">
                <a:latin typeface="ヒラギノ角ゴ ProN W6"/>
                <a:ea typeface="ヒラギノ角ゴ ProN W6"/>
                <a:cs typeface="ヒラギノ角ゴ ProN W6"/>
                <a:sym typeface="ヒラギノ角ゴ ProN W6"/>
              </a:defRPr>
            </a:lvl1pPr>
          </a:lstStyle>
          <a:p>
            <a:r>
              <a:t>診断</a:t>
            </a:r>
          </a:p>
        </p:txBody>
      </p:sp>
      <p:sp>
        <p:nvSpPr>
          <p:cNvPr id="29" name="線吹き出し 1 (枠付き) 28"/>
          <p:cNvSpPr/>
          <p:nvPr/>
        </p:nvSpPr>
        <p:spPr>
          <a:xfrm>
            <a:off x="1744686" y="2349500"/>
            <a:ext cx="3172925" cy="886890"/>
          </a:xfrm>
          <a:prstGeom prst="borderCallout1">
            <a:avLst>
              <a:gd name="adj1" fmla="val 108329"/>
              <a:gd name="adj2" fmla="val 68814"/>
              <a:gd name="adj3" fmla="val 178654"/>
              <a:gd name="adj4" fmla="val 93724"/>
            </a:avLst>
          </a:prstGeom>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a:t>表出された意思</a:t>
            </a:r>
            <a:endParaRPr kumimoji="1" lang="ja-JP" altLang="en-US" sz="3200" b="1" dirty="0"/>
          </a:p>
        </p:txBody>
      </p:sp>
    </p:spTree>
  </p:cSld>
  <p:clrMapOvr>
    <a:masterClrMapping/>
  </p:clrMapOvr>
  <p:transition xmlns:p14="http://schemas.microsoft.com/office/powerpoint/2010/mai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 name="アセ"/>
          <p:cNvSpPr/>
          <p:nvPr/>
        </p:nvSpPr>
        <p:spPr>
          <a:xfrm>
            <a:off x="11490190" y="3433752"/>
            <a:ext cx="8318501" cy="8963108"/>
          </a:xfrm>
          <a:prstGeom prst="roundRect">
            <a:avLst>
              <a:gd name="adj" fmla="val 10947"/>
            </a:avLst>
          </a:prstGeom>
          <a:gradFill>
            <a:gsLst>
              <a:gs pos="0">
                <a:srgbClr val="FBFBFB"/>
              </a:gs>
              <a:gs pos="100000">
                <a:srgbClr val="BEBEBE"/>
              </a:gs>
            </a:gsLst>
            <a:lin ang="5400000"/>
          </a:gradFill>
          <a:ln w="50800">
            <a:solidFill>
              <a:srgbClr val="000000"/>
            </a:solidFill>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b"/>
          <a:lstStyle>
            <a:lvl1pPr>
              <a:defRPr sz="3200"/>
            </a:lvl1pPr>
          </a:lstStyle>
          <a:p>
            <a:r>
              <a:rPr>
                <a:solidFill>
                  <a:srgbClr val="FF0000"/>
                </a:solidFill>
              </a:rPr>
              <a:t>アセ</a:t>
            </a:r>
          </a:p>
        </p:txBody>
      </p:sp>
      <p:sp>
        <p:nvSpPr>
          <p:cNvPr id="661" name="アセスメントの"/>
          <p:cNvSpPr/>
          <p:nvPr/>
        </p:nvSpPr>
        <p:spPr>
          <a:xfrm>
            <a:off x="2414610" y="2760072"/>
            <a:ext cx="7650950" cy="9548297"/>
          </a:xfrm>
          <a:prstGeom prst="roundRect">
            <a:avLst>
              <a:gd name="adj" fmla="val 15000"/>
            </a:avLst>
          </a:prstGeom>
          <a:gradFill>
            <a:gsLst>
              <a:gs pos="0">
                <a:srgbClr val="FBFBFB"/>
              </a:gs>
              <a:gs pos="100000">
                <a:srgbClr val="BEBEBE"/>
              </a:gs>
            </a:gsLst>
            <a:lin ang="5400000"/>
          </a:gradFill>
          <a:ln w="50800">
            <a:solidFill>
              <a:srgbClr val="000000"/>
            </a:solidFill>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t"/>
          <a:lstStyle>
            <a:lvl1pPr>
              <a:defRPr sz="3200"/>
            </a:lvl1pPr>
          </a:lstStyle>
          <a:p>
            <a:r>
              <a:rPr lang="ja-JP" altLang="en-US" sz="3600" dirty="0">
                <a:solidFill>
                  <a:srgbClr val="FF0000"/>
                </a:solidFill>
              </a:rPr>
              <a:t>関係性の構築</a:t>
            </a:r>
            <a:endParaRPr sz="3600" dirty="0">
              <a:solidFill>
                <a:srgbClr val="FF0000"/>
              </a:solidFill>
            </a:endParaRPr>
          </a:p>
        </p:txBody>
      </p:sp>
      <p:sp>
        <p:nvSpPr>
          <p:cNvPr id="662" name="出会い"/>
          <p:cNvSpPr/>
          <p:nvPr/>
        </p:nvSpPr>
        <p:spPr>
          <a:xfrm>
            <a:off x="2196997" y="3810162"/>
            <a:ext cx="869047" cy="6979242"/>
          </a:xfrm>
          <a:prstGeom prst="rect">
            <a:avLst/>
          </a:prstGeom>
          <a:solidFill>
            <a:srgbClr val="00B0F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tx1"/>
                </a:solidFill>
              </a:rPr>
              <a:t>出会い</a:t>
            </a:r>
          </a:p>
        </p:txBody>
      </p:sp>
      <p:sp>
        <p:nvSpPr>
          <p:cNvPr id="663" name="アセスメント"/>
          <p:cNvSpPr/>
          <p:nvPr/>
        </p:nvSpPr>
        <p:spPr>
          <a:xfrm>
            <a:off x="8351023" y="3810162"/>
            <a:ext cx="869047" cy="6979242"/>
          </a:xfrm>
          <a:prstGeom prst="rect">
            <a:avLst/>
          </a:prstGeom>
          <a:solidFill>
            <a:srgbClr val="FF000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a:solidFill>
                  <a:schemeClr val="bg1"/>
                </a:solidFill>
              </a:rPr>
              <a:t>アセスメント</a:t>
            </a:r>
          </a:p>
        </p:txBody>
      </p:sp>
      <p:sp>
        <p:nvSpPr>
          <p:cNvPr id="665" name="プランニング"/>
          <p:cNvSpPr/>
          <p:nvPr/>
        </p:nvSpPr>
        <p:spPr>
          <a:xfrm>
            <a:off x="12564655" y="3810162"/>
            <a:ext cx="869047" cy="6979242"/>
          </a:xfrm>
          <a:prstGeom prst="rect">
            <a:avLst/>
          </a:prstGeom>
          <a:solidFill>
            <a:srgbClr val="92D05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lang="ja-JP" altLang="en-US" dirty="0">
                <a:solidFill>
                  <a:schemeClr val="tx1"/>
                </a:solidFill>
              </a:rPr>
              <a:t>約束・</a:t>
            </a:r>
            <a:r>
              <a:rPr dirty="0">
                <a:solidFill>
                  <a:schemeClr val="tx1"/>
                </a:solidFill>
              </a:rPr>
              <a:t>プランニング</a:t>
            </a:r>
          </a:p>
        </p:txBody>
      </p:sp>
      <p:sp>
        <p:nvSpPr>
          <p:cNvPr id="666" name="目標への取組"/>
          <p:cNvSpPr/>
          <p:nvPr/>
        </p:nvSpPr>
        <p:spPr>
          <a:xfrm>
            <a:off x="15570723" y="3810162"/>
            <a:ext cx="869047" cy="6979242"/>
          </a:xfrm>
          <a:prstGeom prst="rect">
            <a:avLst/>
          </a:prstGeom>
          <a:solidFill>
            <a:schemeClr val="accent1">
              <a:satOff val="-3355"/>
              <a:lumOff val="26614"/>
            </a:schemeClr>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lang="ja-JP" altLang="en-US" dirty="0">
                <a:solidFill>
                  <a:schemeClr val="tx1"/>
                </a:solidFill>
              </a:rPr>
              <a:t>約束</a:t>
            </a:r>
            <a:r>
              <a:rPr dirty="0">
                <a:solidFill>
                  <a:schemeClr val="tx1"/>
                </a:solidFill>
              </a:rPr>
              <a:t>への取組</a:t>
            </a:r>
            <a:r>
              <a:rPr lang="ja-JP" altLang="en-US" dirty="0">
                <a:solidFill>
                  <a:schemeClr val="tx1"/>
                </a:solidFill>
              </a:rPr>
              <a:t>・変化</a:t>
            </a:r>
            <a:endParaRPr dirty="0">
              <a:solidFill>
                <a:schemeClr val="tx1"/>
              </a:solidFill>
            </a:endParaRPr>
          </a:p>
        </p:txBody>
      </p:sp>
      <p:sp>
        <p:nvSpPr>
          <p:cNvPr id="667" name="面談・モニタリング"/>
          <p:cNvSpPr/>
          <p:nvPr/>
        </p:nvSpPr>
        <p:spPr>
          <a:xfrm>
            <a:off x="18576793" y="3810163"/>
            <a:ext cx="869046" cy="6979241"/>
          </a:xfrm>
          <a:prstGeom prst="rect">
            <a:avLst/>
          </a:prstGeom>
          <a:solidFill>
            <a:srgbClr val="00B050"/>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dirty="0">
                <a:solidFill>
                  <a:schemeClr val="tx1"/>
                </a:solidFill>
              </a:rPr>
              <a:t>面談・モニタリング</a:t>
            </a:r>
          </a:p>
        </p:txBody>
      </p:sp>
      <p:sp>
        <p:nvSpPr>
          <p:cNvPr id="668" name="終結・中断"/>
          <p:cNvSpPr/>
          <p:nvPr/>
        </p:nvSpPr>
        <p:spPr>
          <a:xfrm>
            <a:off x="21677383" y="3810162"/>
            <a:ext cx="869047" cy="6979242"/>
          </a:xfrm>
          <a:prstGeom prst="rect">
            <a:avLst/>
          </a:prstGeom>
          <a:solidFill>
            <a:schemeClr val="accent6">
              <a:lumMod val="20000"/>
              <a:lumOff val="80000"/>
            </a:schemeClr>
          </a:solidFill>
          <a:ln w="25400">
            <a:solidFill>
              <a:srgbClr val="85888D"/>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solidFill>
                  <a:srgbClr val="FFFFFF"/>
                </a:solidFill>
                <a:latin typeface="ヒラギノ角ゴ ProN W6"/>
                <a:ea typeface="ヒラギノ角ゴ ProN W6"/>
                <a:cs typeface="ヒラギノ角ゴ ProN W6"/>
                <a:sym typeface="ヒラギノ角ゴ ProN W6"/>
              </a:defRPr>
            </a:lvl1pPr>
          </a:lstStyle>
          <a:p>
            <a:r>
              <a:rPr dirty="0">
                <a:solidFill>
                  <a:schemeClr val="tx1"/>
                </a:solidFill>
              </a:rPr>
              <a:t>終結・中断</a:t>
            </a:r>
          </a:p>
        </p:txBody>
      </p:sp>
      <p:sp>
        <p:nvSpPr>
          <p:cNvPr id="669" name="ゴールに…"/>
          <p:cNvSpPr/>
          <p:nvPr/>
        </p:nvSpPr>
        <p:spPr>
          <a:xfrm>
            <a:off x="5443709" y="4742658"/>
            <a:ext cx="3216948" cy="1395254"/>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defRPr sz="2800">
                <a:latin typeface="ヒラギノ角ゴ ProN W6"/>
                <a:ea typeface="ヒラギノ角ゴ ProN W6"/>
                <a:cs typeface="ヒラギノ角ゴ ProN W6"/>
                <a:sym typeface="ヒラギノ角ゴ ProN W6"/>
              </a:defRPr>
            </a:pPr>
            <a:r>
              <a:rPr lang="ja-JP" altLang="en-US"/>
              <a:t>表出された意思</a:t>
            </a:r>
            <a:r>
              <a:rPr dirty="0"/>
              <a:t>に</a:t>
            </a:r>
          </a:p>
          <a:p>
            <a:pPr>
              <a:defRPr sz="2800">
                <a:latin typeface="ヒラギノ角ゴ ProN W6"/>
                <a:ea typeface="ヒラギノ角ゴ ProN W6"/>
                <a:cs typeface="ヒラギノ角ゴ ProN W6"/>
                <a:sym typeface="ヒラギノ角ゴ ProN W6"/>
              </a:defRPr>
            </a:pPr>
            <a:r>
              <a:rPr dirty="0"/>
              <a:t>基づいた</a:t>
            </a:r>
          </a:p>
          <a:p>
            <a:pPr>
              <a:defRPr sz="2800">
                <a:latin typeface="ヒラギノ角ゴ ProN W6"/>
                <a:ea typeface="ヒラギノ角ゴ ProN W6"/>
                <a:cs typeface="ヒラギノ角ゴ ProN W6"/>
                <a:sym typeface="ヒラギノ角ゴ ProN W6"/>
              </a:defRPr>
            </a:pPr>
            <a:r>
              <a:rPr dirty="0"/>
              <a:t>アセスメント</a:t>
            </a:r>
          </a:p>
        </p:txBody>
      </p:sp>
      <p:sp>
        <p:nvSpPr>
          <p:cNvPr id="670" name="解決すべき課題や…"/>
          <p:cNvSpPr/>
          <p:nvPr/>
        </p:nvSpPr>
        <p:spPr>
          <a:xfrm>
            <a:off x="5450777" y="7745449"/>
            <a:ext cx="3090993" cy="1524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800">
                <a:latin typeface="ヒラギノ角ゴ ProN W6"/>
                <a:ea typeface="ヒラギノ角ゴ ProN W6"/>
                <a:cs typeface="ヒラギノ角ゴ ProN W6"/>
                <a:sym typeface="ヒラギノ角ゴ ProN W6"/>
              </a:defRPr>
            </a:pPr>
            <a:r>
              <a:t>解決すべき課題や</a:t>
            </a:r>
          </a:p>
          <a:p>
            <a:pPr>
              <a:defRPr sz="2800">
                <a:latin typeface="ヒラギノ角ゴ ProN W6"/>
                <a:ea typeface="ヒラギノ角ゴ ProN W6"/>
                <a:cs typeface="ヒラギノ角ゴ ProN W6"/>
                <a:sym typeface="ヒラギノ角ゴ ProN W6"/>
              </a:defRPr>
            </a:pPr>
            <a:r>
              <a:t>ニーズを</a:t>
            </a:r>
          </a:p>
          <a:p>
            <a:pPr>
              <a:defRPr sz="2800">
                <a:latin typeface="ヒラギノ角ゴ ProN W6"/>
                <a:ea typeface="ヒラギノ角ゴ ProN W6"/>
                <a:cs typeface="ヒラギノ角ゴ ProN W6"/>
                <a:sym typeface="ヒラギノ角ゴ ProN W6"/>
              </a:defRPr>
            </a:pPr>
            <a:r>
              <a:t>診断しない</a:t>
            </a:r>
          </a:p>
        </p:txBody>
      </p:sp>
      <p:sp>
        <p:nvSpPr>
          <p:cNvPr id="671" name="１週間に…"/>
          <p:cNvSpPr/>
          <p:nvPr/>
        </p:nvSpPr>
        <p:spPr>
          <a:xfrm>
            <a:off x="13593759" y="4944985"/>
            <a:ext cx="1816907"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800">
                <a:latin typeface="ヒラギノ角ゴ ProN W6"/>
                <a:ea typeface="ヒラギノ角ゴ ProN W6"/>
                <a:cs typeface="ヒラギノ角ゴ ProN W6"/>
                <a:sym typeface="ヒラギノ角ゴ ProN W6"/>
              </a:defRPr>
            </a:pPr>
            <a:r>
              <a:t>１週間に</a:t>
            </a:r>
          </a:p>
          <a:p>
            <a:pPr>
              <a:defRPr sz="2800">
                <a:latin typeface="ヒラギノ角ゴ ProN W6"/>
                <a:ea typeface="ヒラギノ角ゴ ProN W6"/>
                <a:cs typeface="ヒラギノ角ゴ ProN W6"/>
                <a:sym typeface="ヒラギノ角ゴ ProN W6"/>
              </a:defRPr>
            </a:pPr>
            <a:r>
              <a:t>１度程度</a:t>
            </a:r>
          </a:p>
        </p:txBody>
      </p:sp>
      <p:sp>
        <p:nvSpPr>
          <p:cNvPr id="672" name="矢印"/>
          <p:cNvSpPr/>
          <p:nvPr/>
        </p:nvSpPr>
        <p:spPr>
          <a:xfrm>
            <a:off x="3206543"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73" name="矢印"/>
          <p:cNvSpPr/>
          <p:nvPr/>
        </p:nvSpPr>
        <p:spPr>
          <a:xfrm>
            <a:off x="6273367"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74" name="矢印"/>
          <p:cNvSpPr/>
          <p:nvPr/>
        </p:nvSpPr>
        <p:spPr>
          <a:xfrm>
            <a:off x="10382858"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75" name="矢印"/>
          <p:cNvSpPr/>
          <p:nvPr/>
        </p:nvSpPr>
        <p:spPr>
          <a:xfrm>
            <a:off x="13969024"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76" name="矢印"/>
          <p:cNvSpPr/>
          <p:nvPr/>
        </p:nvSpPr>
        <p:spPr>
          <a:xfrm>
            <a:off x="17047967"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77" name="矢印"/>
          <p:cNvSpPr/>
          <p:nvPr/>
        </p:nvSpPr>
        <p:spPr>
          <a:xfrm>
            <a:off x="19926610" y="6483329"/>
            <a:ext cx="1270001" cy="1270001"/>
          </a:xfrm>
          <a:prstGeom prst="rightArrow">
            <a:avLst>
              <a:gd name="adj1" fmla="val 32000"/>
              <a:gd name="adj2" fmla="val 64000"/>
            </a:avLst>
          </a:prstGeom>
          <a:solidFill>
            <a:schemeClr val="accent1">
              <a:hueOff val="47394"/>
              <a:satOff val="-25753"/>
              <a:lumOff val="-7544"/>
            </a:schemeClr>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78" name="線"/>
          <p:cNvSpPr/>
          <p:nvPr/>
        </p:nvSpPr>
        <p:spPr>
          <a:xfrm>
            <a:off x="12993636" y="3110645"/>
            <a:ext cx="6080790" cy="6920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324"/>
                </a:lnTo>
                <a:lnTo>
                  <a:pt x="0" y="0"/>
                </a:lnTo>
                <a:lnTo>
                  <a:pt x="0" y="19879"/>
                </a:lnTo>
              </a:path>
            </a:pathLst>
          </a:custGeom>
          <a:ln w="127000">
            <a:solidFill>
              <a:schemeClr val="accent6"/>
            </a:solidFill>
            <a:miter lim="400000"/>
            <a:tailEnd type="triangle"/>
          </a:ln>
        </p:spPr>
        <p:txBody>
          <a:bodyPr lIns="50800" tIns="50800" rIns="50800" bIns="50800" anchor="ctr"/>
          <a:lstStyle/>
          <a:p>
            <a:pPr>
              <a:defRPr sz="3200"/>
            </a:pPr>
            <a:endParaRPr/>
          </a:p>
        </p:txBody>
      </p:sp>
      <p:sp>
        <p:nvSpPr>
          <p:cNvPr id="679" name="ストレングスの発見（アセスメントの補完）"/>
          <p:cNvSpPr/>
          <p:nvPr/>
        </p:nvSpPr>
        <p:spPr>
          <a:xfrm>
            <a:off x="3405704" y="10945250"/>
            <a:ext cx="5503528" cy="1270001"/>
          </a:xfrm>
          <a:prstGeom prst="roundRect">
            <a:avLst>
              <a:gd name="adj" fmla="val 15000"/>
            </a:avLst>
          </a:prstGeom>
          <a:solidFill>
            <a:srgbClr val="0070C0"/>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3200">
                <a:solidFill>
                  <a:srgbClr val="FFFFFF"/>
                </a:solidFill>
                <a:latin typeface="ヒラギノ角ゴ ProN W6"/>
                <a:ea typeface="ヒラギノ角ゴ ProN W6"/>
                <a:cs typeface="ヒラギノ角ゴ ProN W6"/>
                <a:sym typeface="ヒラギノ角ゴ ProN W6"/>
              </a:defRPr>
            </a:lvl1pPr>
          </a:lstStyle>
          <a:p>
            <a:r>
              <a:rPr dirty="0"/>
              <a:t>ストレングスの発見</a:t>
            </a:r>
            <a:endParaRPr lang="en-US" dirty="0"/>
          </a:p>
          <a:p>
            <a:r>
              <a:rPr lang="ja-JP" altLang="en-US" dirty="0"/>
              <a:t>　</a:t>
            </a:r>
            <a:r>
              <a:rPr dirty="0"/>
              <a:t>（アセスメントの補完）</a:t>
            </a:r>
          </a:p>
        </p:txBody>
      </p:sp>
      <p:sp>
        <p:nvSpPr>
          <p:cNvPr id="680" name="ストレングスの活用（動機付け）"/>
          <p:cNvSpPr/>
          <p:nvPr/>
        </p:nvSpPr>
        <p:spPr>
          <a:xfrm>
            <a:off x="13370890" y="10947359"/>
            <a:ext cx="4947078" cy="1270001"/>
          </a:xfrm>
          <a:prstGeom prst="roundRect">
            <a:avLst>
              <a:gd name="adj" fmla="val 15000"/>
            </a:avLst>
          </a:prstGeom>
          <a:solidFill>
            <a:srgbClr val="C00000"/>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3200">
                <a:solidFill>
                  <a:srgbClr val="FFFFFF"/>
                </a:solidFill>
                <a:latin typeface="ヒラギノ角ゴ ProN W6"/>
                <a:ea typeface="ヒラギノ角ゴ ProN W6"/>
                <a:cs typeface="ヒラギノ角ゴ ProN W6"/>
                <a:sym typeface="ヒラギノ角ゴ ProN W6"/>
              </a:defRPr>
            </a:lvl1pPr>
          </a:lstStyle>
          <a:p>
            <a:r>
              <a:rPr dirty="0"/>
              <a:t>ストレングスの活用</a:t>
            </a:r>
            <a:endParaRPr lang="en-US" dirty="0"/>
          </a:p>
          <a:p>
            <a:r>
              <a:rPr dirty="0"/>
              <a:t>（</a:t>
            </a:r>
            <a:r>
              <a:rPr lang="ja-JP" altLang="en-US" dirty="0"/>
              <a:t>やる気・</a:t>
            </a:r>
            <a:r>
              <a:rPr dirty="0"/>
              <a:t>動機</a:t>
            </a:r>
            <a:r>
              <a:rPr lang="ja-JP" altLang="en-US" dirty="0"/>
              <a:t>の確認</a:t>
            </a:r>
            <a:r>
              <a:rPr dirty="0"/>
              <a:t>）</a:t>
            </a:r>
          </a:p>
        </p:txBody>
      </p:sp>
      <p:sp>
        <p:nvSpPr>
          <p:cNvPr id="681" name="支援者は旅行…"/>
          <p:cNvSpPr/>
          <p:nvPr/>
        </p:nvSpPr>
        <p:spPr>
          <a:xfrm>
            <a:off x="17526182" y="2030428"/>
            <a:ext cx="6070855" cy="779701"/>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r>
              <a:rPr sz="4400">
                <a:solidFill>
                  <a:srgbClr val="C00000"/>
                </a:solidFill>
                <a:latin typeface="HGPMinchoE" charset="-128"/>
                <a:ea typeface="HGPMinchoE" charset="-128"/>
                <a:cs typeface="HGPMinchoE" charset="-128"/>
              </a:rPr>
              <a:t>支援者は旅行の同伴者</a:t>
            </a:r>
            <a:endParaRPr sz="4400" dirty="0">
              <a:solidFill>
                <a:srgbClr val="C00000"/>
              </a:solidFill>
              <a:latin typeface="HGPMinchoE" charset="-128"/>
              <a:ea typeface="HGPMinchoE" charset="-128"/>
              <a:cs typeface="HGPMinchoE" charset="-128"/>
            </a:endParaRPr>
          </a:p>
        </p:txBody>
      </p:sp>
      <p:sp>
        <p:nvSpPr>
          <p:cNvPr id="682" name="ストレングスモデル"/>
          <p:cNvSpPr/>
          <p:nvPr/>
        </p:nvSpPr>
        <p:spPr>
          <a:xfrm>
            <a:off x="1689100" y="127000"/>
            <a:ext cx="21005800" cy="228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defRPr sz="11200">
                <a:latin typeface="ヒラギノ角ゴ ProN W6"/>
                <a:ea typeface="ヒラギノ角ゴ ProN W6"/>
                <a:cs typeface="ヒラギノ角ゴ ProN W6"/>
                <a:sym typeface="ヒラギノ角ゴ ProN W6"/>
              </a:defRPr>
            </a:lvl1pPr>
          </a:lstStyle>
          <a:p>
            <a:r>
              <a:t>ストレングスモデル</a:t>
            </a:r>
          </a:p>
        </p:txBody>
      </p:sp>
      <p:sp>
        <p:nvSpPr>
          <p:cNvPr id="683" name="〜寄り添い型・伴走プロセス〜"/>
          <p:cNvSpPr/>
          <p:nvPr/>
        </p:nvSpPr>
        <p:spPr>
          <a:xfrm>
            <a:off x="7860770" y="2125697"/>
            <a:ext cx="7797006" cy="71814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000"/>
            </a:lvl1pPr>
          </a:lstStyle>
          <a:p>
            <a:r>
              <a:rPr dirty="0"/>
              <a:t>〜寄り添い型・伴走</a:t>
            </a:r>
            <a:r>
              <a:rPr lang="ja-JP" altLang="en-US" dirty="0"/>
              <a:t>型</a:t>
            </a:r>
            <a:r>
              <a:rPr dirty="0"/>
              <a:t>プロセス〜</a:t>
            </a:r>
          </a:p>
        </p:txBody>
      </p:sp>
      <p:sp>
        <p:nvSpPr>
          <p:cNvPr id="684" name="グループスーパービジョン"/>
          <p:cNvSpPr/>
          <p:nvPr/>
        </p:nvSpPr>
        <p:spPr>
          <a:xfrm>
            <a:off x="3405704" y="12575172"/>
            <a:ext cx="14755479" cy="816143"/>
          </a:xfrm>
          <a:prstGeom prst="roundRect">
            <a:avLst>
              <a:gd name="adj" fmla="val 20548"/>
            </a:avLst>
          </a:prstGeom>
          <a:solidFill>
            <a:srgbClr val="7030A0"/>
          </a:solidFill>
          <a:ln w="12700">
            <a:miter lim="400000"/>
          </a:ln>
          <a:effectLst>
            <a:outerShdw blurRad="38100" dist="132407" dir="3407002"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3900">
                <a:solidFill>
                  <a:srgbClr val="FFFFFF"/>
                </a:solidFill>
                <a:latin typeface="ヒラギノ角ゴ ProN W6"/>
                <a:ea typeface="ヒラギノ角ゴ ProN W6"/>
                <a:cs typeface="ヒラギノ角ゴ ProN W6"/>
                <a:sym typeface="ヒラギノ角ゴ ProN W6"/>
              </a:defRPr>
            </a:lvl1pPr>
          </a:lstStyle>
          <a:p>
            <a:r>
              <a:t>グループスーパービジョン</a:t>
            </a:r>
          </a:p>
        </p:txBody>
      </p:sp>
      <p:sp>
        <p:nvSpPr>
          <p:cNvPr id="685" name="表出されているものに沿って"/>
          <p:cNvSpPr/>
          <p:nvPr/>
        </p:nvSpPr>
        <p:spPr>
          <a:xfrm>
            <a:off x="9451734" y="4896546"/>
            <a:ext cx="2952864" cy="1087477"/>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sz="2800">
                <a:latin typeface="ヒラギノ角ゴ ProN W6"/>
                <a:ea typeface="ヒラギノ角ゴ ProN W6"/>
                <a:cs typeface="ヒラギノ角ゴ ProN W6"/>
                <a:sym typeface="ヒラギノ角ゴ ProN W6"/>
              </a:defRPr>
            </a:lvl1pPr>
          </a:lstStyle>
          <a:p>
            <a:r>
              <a:rPr sz="3200" dirty="0">
                <a:solidFill>
                  <a:srgbClr val="FF0000"/>
                </a:solidFill>
              </a:rPr>
              <a:t>表出されている</a:t>
            </a:r>
            <a:r>
              <a:rPr lang="ja-JP" altLang="en-US" sz="3200" dirty="0">
                <a:solidFill>
                  <a:srgbClr val="FF0000"/>
                </a:solidFill>
              </a:rPr>
              <a:t>意思</a:t>
            </a:r>
            <a:r>
              <a:rPr sz="3200" dirty="0">
                <a:solidFill>
                  <a:srgbClr val="FF0000"/>
                </a:solidFill>
              </a:rPr>
              <a:t>に沿って</a:t>
            </a:r>
          </a:p>
        </p:txBody>
      </p:sp>
      <p:sp>
        <p:nvSpPr>
          <p:cNvPr id="686" name="双方向矢印"/>
          <p:cNvSpPr/>
          <p:nvPr/>
        </p:nvSpPr>
        <p:spPr>
          <a:xfrm rot="16200000">
            <a:off x="5797117" y="12109699"/>
            <a:ext cx="952501" cy="937844"/>
          </a:xfrm>
          <a:prstGeom prst="leftRightArrow">
            <a:avLst>
              <a:gd name="adj1" fmla="val 39802"/>
              <a:gd name="adj2" fmla="val 33778"/>
            </a:avLst>
          </a:prstGeom>
          <a:solidFill>
            <a:srgbClr val="FFFFFF"/>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687" name="双方向矢印"/>
          <p:cNvSpPr/>
          <p:nvPr/>
        </p:nvSpPr>
        <p:spPr>
          <a:xfrm rot="16200000">
            <a:off x="15245378" y="12122399"/>
            <a:ext cx="927101" cy="937844"/>
          </a:xfrm>
          <a:prstGeom prst="leftRightArrow">
            <a:avLst>
              <a:gd name="adj1" fmla="val 39802"/>
              <a:gd name="adj2" fmla="val 34169"/>
            </a:avLst>
          </a:prstGeom>
          <a:solidFill>
            <a:srgbClr val="FFFFFF"/>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2" name="線吹き出し 1 (枠付き) 1"/>
          <p:cNvSpPr/>
          <p:nvPr/>
        </p:nvSpPr>
        <p:spPr>
          <a:xfrm>
            <a:off x="2196997" y="1241107"/>
            <a:ext cx="3172925" cy="1124510"/>
          </a:xfrm>
          <a:prstGeom prst="borderCallout1">
            <a:avLst>
              <a:gd name="adj1" fmla="val 108329"/>
              <a:gd name="adj2" fmla="val 68814"/>
              <a:gd name="adj3" fmla="val 274883"/>
              <a:gd name="adj4" fmla="val 84118"/>
            </a:avLst>
          </a:prstGeom>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t>表出された意思の実現</a:t>
            </a:r>
          </a:p>
        </p:txBody>
      </p:sp>
      <p:sp>
        <p:nvSpPr>
          <p:cNvPr id="32" name="ゴ｜ル設定"/>
          <p:cNvSpPr/>
          <p:nvPr/>
        </p:nvSpPr>
        <p:spPr>
          <a:xfrm>
            <a:off x="4581730" y="3810162"/>
            <a:ext cx="869047" cy="6979242"/>
          </a:xfrm>
          <a:prstGeom prst="rect">
            <a:avLst/>
          </a:prstGeom>
          <a:solidFill>
            <a:srgbClr val="FFC000"/>
          </a:solidFill>
          <a:ln w="63500">
            <a:solidFill>
              <a:srgbClr val="000000"/>
            </a:solidFill>
            <a:miter lim="400000"/>
          </a:ln>
          <a:effectLst>
            <a:outerShdw blurRad="50800" dist="127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4000">
                <a:latin typeface="ヒラギノ角ゴ ProN W6"/>
                <a:ea typeface="ヒラギノ角ゴ ProN W6"/>
                <a:cs typeface="ヒラギノ角ゴ ProN W6"/>
                <a:sym typeface="ヒラギノ角ゴ ProN W6"/>
              </a:defRPr>
            </a:lvl1pPr>
          </a:lstStyle>
          <a:p>
            <a:r>
              <a:rPr dirty="0"/>
              <a:t>ゴ｜ル設定</a:t>
            </a:r>
          </a:p>
        </p:txBody>
      </p:sp>
    </p:spTree>
  </p:cSld>
  <p:clrMapOvr>
    <a:masterClrMapping/>
  </p:clrMapOvr>
  <mc:AlternateContent xmlns:mc="http://schemas.openxmlformats.org/markup-compatibility/2006" xmlns:p14="http://schemas.microsoft.com/office/powerpoint/2010/main">
    <mc:Choice Requires="p14">
      <p:transition spd="slow" p14:dur="5000">
        <p:dissolv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ストレングスモデルにおける三つのツール"/>
          <p:cNvSpPr>
            <a:spLocks noGrp="1"/>
          </p:cNvSpPr>
          <p:nvPr>
            <p:ph type="title"/>
          </p:nvPr>
        </p:nvSpPr>
        <p:spPr>
          <a:xfrm>
            <a:off x="1813560" y="820857"/>
            <a:ext cx="20116800" cy="2423993"/>
          </a:xfrm>
          <a:prstGeom prst="rect">
            <a:avLst/>
          </a:prstGeom>
        </p:spPr>
        <p:txBody>
          <a:bodyPr>
            <a:normAutofit/>
          </a:bodyPr>
          <a:lstStyle>
            <a:lvl1pPr defTabSz="709930">
              <a:defRPr sz="9632">
                <a:latin typeface="HGPMinchoE"/>
                <a:ea typeface="HGPMinchoE"/>
                <a:cs typeface="HGPMinchoE"/>
                <a:sym typeface="HGPMinchoE"/>
              </a:defRPr>
            </a:lvl1pPr>
          </a:lstStyle>
          <a:p>
            <a:r>
              <a:rPr sz="8800"/>
              <a:t>ストレングスモデルにおける三つのツール</a:t>
            </a:r>
          </a:p>
        </p:txBody>
      </p:sp>
      <p:sp>
        <p:nvSpPr>
          <p:cNvPr id="433" name="ストレングスアセスメント…"/>
          <p:cNvSpPr>
            <a:spLocks noGrp="1"/>
          </p:cNvSpPr>
          <p:nvPr>
            <p:ph type="body" idx="1"/>
          </p:nvPr>
        </p:nvSpPr>
        <p:spPr>
          <a:xfrm>
            <a:off x="1460237" y="4286250"/>
            <a:ext cx="21463525" cy="7931150"/>
          </a:xfrm>
          <a:prstGeom prst="rect">
            <a:avLst/>
          </a:prstGeom>
        </p:spPr>
        <p:txBody>
          <a:bodyPr/>
          <a:lstStyle/>
          <a:p>
            <a:pPr>
              <a:buFont typeface="Wingdings" charset="2"/>
              <a:buChar char="Ø"/>
              <a:defRPr sz="6000">
                <a:latin typeface="HGPMinchoE"/>
                <a:ea typeface="HGPMinchoE"/>
                <a:cs typeface="HGPMinchoE"/>
                <a:sym typeface="HGPMinchoE"/>
              </a:defRPr>
            </a:pPr>
            <a:r>
              <a:rPr dirty="0"/>
              <a:t>ストレングスアセスメント</a:t>
            </a:r>
            <a:endParaRPr lang="en-US" dirty="0"/>
          </a:p>
          <a:p>
            <a:pPr marL="0" indent="0">
              <a:buNone/>
              <a:defRPr sz="6000">
                <a:latin typeface="HGPMinchoE"/>
                <a:ea typeface="HGPMinchoE"/>
                <a:cs typeface="HGPMinchoE"/>
                <a:sym typeface="HGPMinchoE"/>
              </a:defRPr>
            </a:pPr>
            <a:r>
              <a:rPr lang="ja-JP" altLang="en-US" dirty="0"/>
              <a:t>　　</a:t>
            </a:r>
            <a:r>
              <a:rPr sz="4400" dirty="0" err="1"/>
              <a:t>当事者と環境のストレングスのみに着目したアセスメントシート</a:t>
            </a:r>
            <a:endParaRPr lang="en-US" altLang="ja-JP" sz="4400" dirty="0"/>
          </a:p>
          <a:p>
            <a:pPr marL="0" indent="0">
              <a:buNone/>
              <a:defRPr sz="6000">
                <a:latin typeface="HGPMinchoE"/>
                <a:ea typeface="HGPMinchoE"/>
                <a:cs typeface="HGPMinchoE"/>
                <a:sym typeface="HGPMinchoE"/>
              </a:defRPr>
            </a:pPr>
            <a:endParaRPr sz="4400" dirty="0"/>
          </a:p>
          <a:p>
            <a:pPr>
              <a:buFont typeface="Wingdings" charset="2"/>
              <a:buChar char="Ø"/>
              <a:defRPr sz="6000">
                <a:latin typeface="HGPMinchoE"/>
                <a:ea typeface="HGPMinchoE"/>
                <a:cs typeface="HGPMinchoE"/>
                <a:sym typeface="HGPMinchoE"/>
              </a:defRPr>
            </a:pPr>
            <a:r>
              <a:rPr lang="ja-JP" altLang="en-US" dirty="0"/>
              <a:t>グループスーパービジョン　</a:t>
            </a:r>
          </a:p>
          <a:p>
            <a:pPr marL="0" indent="0">
              <a:spcBef>
                <a:spcPts val="0"/>
              </a:spcBef>
              <a:buSzTx/>
              <a:buNone/>
              <a:defRPr>
                <a:latin typeface="HGPMinchoE"/>
                <a:ea typeface="HGPMinchoE"/>
                <a:cs typeface="HGPMinchoE"/>
                <a:sym typeface="HGPMinchoE"/>
              </a:defRPr>
            </a:pPr>
            <a:r>
              <a:rPr lang="ja-JP" altLang="en-US" sz="4400" dirty="0"/>
              <a:t>　　</a:t>
            </a:r>
            <a:r>
              <a:rPr sz="4400" dirty="0"/>
              <a:t>出席者が並列の関係で行われるスーパービジョン</a:t>
            </a:r>
          </a:p>
          <a:p>
            <a:pPr marL="0" indent="0">
              <a:spcBef>
                <a:spcPts val="0"/>
              </a:spcBef>
              <a:buSzTx/>
              <a:buNone/>
              <a:defRPr>
                <a:latin typeface="HGPMinchoE"/>
                <a:ea typeface="HGPMinchoE"/>
                <a:cs typeface="HGPMinchoE"/>
                <a:sym typeface="HGPMinchoE"/>
              </a:defRPr>
            </a:pPr>
            <a:r>
              <a:rPr sz="4400" dirty="0"/>
              <a:t>　　</a:t>
            </a:r>
            <a:r>
              <a:rPr sz="4400" dirty="0" err="1"/>
              <a:t>当事者支援のアイディアを出すことと支援者支援のふたつの側面がある</a:t>
            </a:r>
            <a:endParaRPr lang="en-US" altLang="ja-JP" sz="4400" dirty="0"/>
          </a:p>
          <a:p>
            <a:pPr marL="0" indent="0">
              <a:spcBef>
                <a:spcPts val="0"/>
              </a:spcBef>
              <a:buSzTx/>
              <a:buNone/>
              <a:defRPr>
                <a:latin typeface="HGPMinchoE"/>
                <a:ea typeface="HGPMinchoE"/>
                <a:cs typeface="HGPMinchoE"/>
                <a:sym typeface="HGPMinchoE"/>
              </a:defRPr>
            </a:pPr>
            <a:endParaRPr sz="4400" dirty="0"/>
          </a:p>
          <a:p>
            <a:pPr>
              <a:buFont typeface="Wingdings" charset="2"/>
              <a:buChar char="Ø"/>
              <a:defRPr sz="6000">
                <a:latin typeface="HGPMinchoE"/>
                <a:ea typeface="HGPMinchoE"/>
                <a:cs typeface="HGPMinchoE"/>
                <a:sym typeface="HGPMinchoE"/>
              </a:defRPr>
            </a:pPr>
            <a:r>
              <a:rPr dirty="0"/>
              <a:t>パーソナルリカバリープラン</a:t>
            </a:r>
            <a:endParaRPr lang="en-US" dirty="0"/>
          </a:p>
          <a:p>
            <a:pPr marL="0" indent="0">
              <a:buNone/>
              <a:defRPr sz="6000">
                <a:latin typeface="HGPMinchoE"/>
                <a:ea typeface="HGPMinchoE"/>
                <a:cs typeface="HGPMinchoE"/>
                <a:sym typeface="HGPMinchoE"/>
              </a:defRPr>
            </a:pPr>
            <a:r>
              <a:rPr lang="ja-JP" altLang="en-US" sz="4800" dirty="0"/>
              <a:t>　　</a:t>
            </a:r>
            <a:r>
              <a:rPr sz="4400" dirty="0" err="1"/>
              <a:t>一週間に一度のペースでひとつの目標を作り実施していくプラン</a:t>
            </a:r>
            <a:endParaRPr sz="4400" dirty="0"/>
          </a:p>
        </p:txBody>
      </p:sp>
    </p:spTree>
  </p:cSld>
  <p:clrMapOvr>
    <a:masterClrMapping/>
  </p:clrMapOvr>
  <p:transition xmlns:p14="http://schemas.microsoft.com/office/powerpoint/2010/mai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ストレングスアセスメント"/>
          <p:cNvSpPr>
            <a:spLocks noGrp="1"/>
          </p:cNvSpPr>
          <p:nvPr>
            <p:ph type="title"/>
          </p:nvPr>
        </p:nvSpPr>
        <p:spPr>
          <a:xfrm>
            <a:off x="1104900" y="292100"/>
            <a:ext cx="21005800" cy="2286000"/>
          </a:xfrm>
          <a:prstGeom prst="rect">
            <a:avLst/>
          </a:prstGeom>
        </p:spPr>
        <p:txBody>
          <a:bodyPr/>
          <a:lstStyle>
            <a:lvl1pPr algn="l">
              <a:defRPr sz="9600">
                <a:latin typeface="ヒラギノ角ゴ ProN W6"/>
                <a:ea typeface="ヒラギノ角ゴ ProN W6"/>
                <a:cs typeface="ヒラギノ角ゴ ProN W6"/>
                <a:sym typeface="ヒラギノ角ゴ ProN W6"/>
              </a:defRPr>
            </a:lvl1pPr>
          </a:lstStyle>
          <a:p>
            <a:r>
              <a:rPr dirty="0" err="1">
                <a:latin typeface="メイリオ" panose="020B0604030504040204" pitchFamily="50" charset="-128"/>
                <a:ea typeface="メイリオ" panose="020B0604030504040204" pitchFamily="50" charset="-128"/>
                <a:cs typeface="メイリオ" panose="020B0604030504040204" pitchFamily="50" charset="-128"/>
              </a:rPr>
              <a:t>ストレングスアセスメント</a:t>
            </a:r>
            <a:endParaRPr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60" name="pasted-image.tiff" descr="pasted-image.tiff"/>
          <p:cNvPicPr>
            <a:picLocks noChangeAspect="1"/>
          </p:cNvPicPr>
          <p:nvPr/>
        </p:nvPicPr>
        <p:blipFill>
          <a:blip r:embed="rId3">
            <a:extLst/>
          </a:blip>
          <a:stretch>
            <a:fillRect/>
          </a:stretch>
        </p:blipFill>
        <p:spPr>
          <a:xfrm>
            <a:off x="4449047" y="2495000"/>
            <a:ext cx="15941717" cy="10300800"/>
          </a:xfrm>
          <a:prstGeom prst="rect">
            <a:avLst/>
          </a:prstGeom>
          <a:ln w="12700">
            <a:miter lim="400000"/>
          </a:ln>
        </p:spPr>
      </p:pic>
      <p:sp>
        <p:nvSpPr>
          <p:cNvPr id="462" name="わたしの希望・願望が目標につながっていく"/>
          <p:cNvSpPr/>
          <p:nvPr/>
        </p:nvSpPr>
        <p:spPr>
          <a:xfrm>
            <a:off x="20431173" y="9428963"/>
            <a:ext cx="3381045" cy="3010696"/>
          </a:xfrm>
          <a:custGeom>
            <a:avLst/>
            <a:gdLst/>
            <a:ahLst/>
            <a:cxnLst>
              <a:cxn ang="0">
                <a:pos x="wd2" y="hd2"/>
              </a:cxn>
              <a:cxn ang="5400000">
                <a:pos x="wd2" y="hd2"/>
              </a:cxn>
              <a:cxn ang="10800000">
                <a:pos x="wd2" y="hd2"/>
              </a:cxn>
              <a:cxn ang="16200000">
                <a:pos x="wd2" y="hd2"/>
              </a:cxn>
            </a:cxnLst>
            <a:rect l="0" t="0" r="r" b="b"/>
            <a:pathLst>
              <a:path w="21600" h="21600" extrusionOk="0">
                <a:moveTo>
                  <a:pt x="17474" y="0"/>
                </a:moveTo>
                <a:cubicBezTo>
                  <a:pt x="16963" y="0"/>
                  <a:pt x="16549" y="1983"/>
                  <a:pt x="16549" y="4428"/>
                </a:cubicBezTo>
                <a:lnTo>
                  <a:pt x="16549" y="15854"/>
                </a:lnTo>
                <a:lnTo>
                  <a:pt x="0" y="16771"/>
                </a:lnTo>
                <a:lnTo>
                  <a:pt x="16556" y="17688"/>
                </a:lnTo>
                <a:cubicBezTo>
                  <a:pt x="16609" y="19890"/>
                  <a:pt x="17000" y="21600"/>
                  <a:pt x="17474" y="21600"/>
                </a:cubicBezTo>
                <a:lnTo>
                  <a:pt x="20675" y="21600"/>
                </a:lnTo>
                <a:cubicBezTo>
                  <a:pt x="21186" y="21600"/>
                  <a:pt x="21600" y="19617"/>
                  <a:pt x="21600" y="17172"/>
                </a:cubicBezTo>
                <a:lnTo>
                  <a:pt x="21600" y="4428"/>
                </a:lnTo>
                <a:cubicBezTo>
                  <a:pt x="21600" y="1983"/>
                  <a:pt x="21186" y="0"/>
                  <a:pt x="20675" y="0"/>
                </a:cubicBezTo>
                <a:lnTo>
                  <a:pt x="17474" y="0"/>
                </a:lnTo>
                <a:close/>
              </a:path>
            </a:pathLst>
          </a:custGeom>
          <a:noFill/>
          <a:ln>
            <a:noFill/>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nSpc>
                <a:spcPts val="5400"/>
              </a:lnSpc>
              <a:defRPr sz="3500"/>
            </a:lvl1pPr>
          </a:lstStyle>
          <a:p>
            <a:r>
              <a:rPr>
                <a:latin typeface="HGPMinchoE" charset="-128"/>
                <a:ea typeface="HGPMinchoE" charset="-128"/>
                <a:cs typeface="HGPMinchoE" charset="-128"/>
              </a:rPr>
              <a:t>わたしの希望・願望が目標につながっていく</a:t>
            </a:r>
          </a:p>
        </p:txBody>
      </p:sp>
      <p:pic>
        <p:nvPicPr>
          <p:cNvPr id="461" name="わたしの希望・願望が目標につながっていく" descr="わたしの希望・願望が目標につながっていく"/>
          <p:cNvPicPr>
            <a:picLocks/>
          </p:cNvPicPr>
          <p:nvPr/>
        </p:nvPicPr>
        <p:blipFill>
          <a:blip r:embed="rId4">
            <a:extLst/>
          </a:blip>
          <a:stretch>
            <a:fillRect/>
          </a:stretch>
        </p:blipFill>
        <p:spPr>
          <a:xfrm>
            <a:off x="9286422" y="9327363"/>
            <a:ext cx="14674361" cy="3112296"/>
          </a:xfrm>
          <a:prstGeom prst="rect">
            <a:avLst/>
          </a:prstGeom>
          <a:effectLst/>
        </p:spPr>
      </p:pic>
      <p:sp>
        <p:nvSpPr>
          <p:cNvPr id="464" name="生活の…"/>
          <p:cNvSpPr/>
          <p:nvPr/>
        </p:nvSpPr>
        <p:spPr>
          <a:xfrm>
            <a:off x="1143000" y="5820667"/>
            <a:ext cx="2181225" cy="5836346"/>
          </a:xfrm>
          <a:prstGeom prst="roundRect">
            <a:avLst>
              <a:gd name="adj" fmla="val 8734"/>
            </a:avLst>
          </a:prstGeom>
          <a:blipFill>
            <a:blip r:embed="rId5"/>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p>
            <a:pPr>
              <a:lnSpc>
                <a:spcPct val="90000"/>
              </a:lnSpc>
              <a:defRPr sz="3100">
                <a:solidFill>
                  <a:srgbClr val="FFFFFF"/>
                </a:solidFill>
                <a:latin typeface="ヒラギノ角ゴ ProN W6"/>
                <a:ea typeface="ヒラギノ角ゴ ProN W6"/>
                <a:cs typeface="ヒラギノ角ゴ ProN W6"/>
                <a:sym typeface="ヒラギノ角ゴ ProN W6"/>
              </a:defRPr>
            </a:pPr>
            <a:r>
              <a:t>生活の</a:t>
            </a:r>
          </a:p>
          <a:p>
            <a:pPr>
              <a:lnSpc>
                <a:spcPct val="90000"/>
              </a:lnSpc>
              <a:defRPr sz="3100">
                <a:solidFill>
                  <a:srgbClr val="FFFFFF"/>
                </a:solidFill>
                <a:latin typeface="ヒラギノ角ゴ ProN W6"/>
                <a:ea typeface="ヒラギノ角ゴ ProN W6"/>
                <a:cs typeface="ヒラギノ角ゴ ProN W6"/>
                <a:sym typeface="ヒラギノ角ゴ ProN W6"/>
              </a:defRPr>
            </a:pPr>
            <a:r>
              <a:t>７つの領域</a:t>
            </a:r>
          </a:p>
          <a:p>
            <a:pPr>
              <a:lnSpc>
                <a:spcPct val="90000"/>
              </a:lnSpc>
              <a:defRPr sz="3200">
                <a:solidFill>
                  <a:srgbClr val="FFFFFF"/>
                </a:solidFill>
                <a:latin typeface="ヒラギノ角ゴ ProN W6"/>
                <a:ea typeface="ヒラギノ角ゴ ProN W6"/>
                <a:cs typeface="ヒラギノ角ゴ ProN W6"/>
                <a:sym typeface="ヒラギノ角ゴ ProN W6"/>
              </a:defRPr>
            </a:pPr>
            <a:endParaRPr/>
          </a:p>
          <a:p>
            <a:pPr>
              <a:lnSpc>
                <a:spcPct val="90000"/>
              </a:lnSpc>
              <a:defRPr sz="3200">
                <a:solidFill>
                  <a:srgbClr val="FFFFFF"/>
                </a:solidFill>
                <a:latin typeface="ヒラギノ角ゴ ProN W6"/>
                <a:ea typeface="ヒラギノ角ゴ ProN W6"/>
                <a:cs typeface="ヒラギノ角ゴ ProN W6"/>
                <a:sym typeface="ヒラギノ角ゴ ProN W6"/>
              </a:defRPr>
            </a:pPr>
            <a:r>
              <a:t>家庭</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t>経済</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t>日中活動</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t>社会的支援</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t>健康状況</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t>余暇</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t>文化</a:t>
            </a:r>
          </a:p>
        </p:txBody>
      </p:sp>
      <p:pic>
        <p:nvPicPr>
          <p:cNvPr id="465" name="角丸四角形" descr="角丸四角形"/>
          <p:cNvPicPr>
            <a:picLocks/>
          </p:cNvPicPr>
          <p:nvPr/>
        </p:nvPicPr>
        <p:blipFill>
          <a:blip r:embed="rId6">
            <a:extLst/>
          </a:blip>
          <a:stretch>
            <a:fillRect/>
          </a:stretch>
        </p:blipFill>
        <p:spPr>
          <a:xfrm>
            <a:off x="4280792" y="4518620"/>
            <a:ext cx="16278226" cy="1371601"/>
          </a:xfrm>
          <a:prstGeom prst="rect">
            <a:avLst/>
          </a:prstGeom>
        </p:spPr>
      </p:pic>
      <p:sp>
        <p:nvSpPr>
          <p:cNvPr id="467" name="線"/>
          <p:cNvSpPr/>
          <p:nvPr/>
        </p:nvSpPr>
        <p:spPr>
          <a:xfrm flipV="1">
            <a:off x="3599755" y="6202142"/>
            <a:ext cx="1" cy="5073397"/>
          </a:xfrm>
          <a:prstGeom prst="line">
            <a:avLst/>
          </a:prstGeom>
          <a:ln w="76200">
            <a:solidFill>
              <a:srgbClr val="FF2600"/>
            </a:solidFill>
            <a:miter lim="400000"/>
          </a:ln>
        </p:spPr>
        <p:txBody>
          <a:bodyPr lIns="50800" tIns="50800" rIns="50800" bIns="50800" anchor="ctr"/>
          <a:lstStyle/>
          <a:p>
            <a:pPr>
              <a:defRPr sz="3200"/>
            </a:pPr>
            <a:endParaRPr/>
          </a:p>
        </p:txBody>
      </p:sp>
      <p:sp>
        <p:nvSpPr>
          <p:cNvPr id="468" name="線"/>
          <p:cNvSpPr/>
          <p:nvPr/>
        </p:nvSpPr>
        <p:spPr>
          <a:xfrm flipH="1">
            <a:off x="3583186" y="6210300"/>
            <a:ext cx="606901" cy="0"/>
          </a:xfrm>
          <a:prstGeom prst="line">
            <a:avLst/>
          </a:prstGeom>
          <a:ln w="76200">
            <a:solidFill>
              <a:srgbClr val="FF2600"/>
            </a:solidFill>
            <a:miter lim="400000"/>
          </a:ln>
        </p:spPr>
        <p:txBody>
          <a:bodyPr lIns="50800" tIns="50800" rIns="50800" bIns="50800" anchor="ctr"/>
          <a:lstStyle/>
          <a:p>
            <a:pPr>
              <a:defRPr sz="3200"/>
            </a:pPr>
            <a:endParaRPr/>
          </a:p>
        </p:txBody>
      </p:sp>
      <p:sp>
        <p:nvSpPr>
          <p:cNvPr id="469" name="線"/>
          <p:cNvSpPr/>
          <p:nvPr/>
        </p:nvSpPr>
        <p:spPr>
          <a:xfrm flipH="1">
            <a:off x="3558133" y="11287918"/>
            <a:ext cx="606901" cy="1"/>
          </a:xfrm>
          <a:prstGeom prst="line">
            <a:avLst/>
          </a:prstGeom>
          <a:ln w="76200">
            <a:solidFill>
              <a:srgbClr val="FF2600"/>
            </a:solidFill>
            <a:miter lim="400000"/>
          </a:ln>
        </p:spPr>
        <p:txBody>
          <a:bodyPr lIns="50800" tIns="50800" rIns="50800" bIns="50800" anchor="ctr"/>
          <a:lstStyle/>
          <a:p>
            <a:pPr>
              <a:defRPr sz="3200"/>
            </a:pPr>
            <a:endParaRPr/>
          </a:p>
        </p:txBody>
      </p:sp>
      <p:sp>
        <p:nvSpPr>
          <p:cNvPr id="470" name="線"/>
          <p:cNvSpPr/>
          <p:nvPr/>
        </p:nvSpPr>
        <p:spPr>
          <a:xfrm flipH="1">
            <a:off x="3296305" y="8749109"/>
            <a:ext cx="268168" cy="1"/>
          </a:xfrm>
          <a:prstGeom prst="line">
            <a:avLst/>
          </a:prstGeom>
          <a:ln w="76200">
            <a:solidFill>
              <a:srgbClr val="FF2600"/>
            </a:solidFill>
            <a:miter lim="400000"/>
          </a:ln>
        </p:spPr>
        <p:txBody>
          <a:bodyPr lIns="50800" tIns="50800" rIns="50800" bIns="50800" anchor="ctr"/>
          <a:lstStyle/>
          <a:p>
            <a:pPr>
              <a:defRPr sz="3200"/>
            </a:pPr>
            <a:endParaRPr/>
          </a:p>
        </p:txBody>
      </p:sp>
      <p:sp>
        <p:nvSpPr>
          <p:cNvPr id="471" name="矢印"/>
          <p:cNvSpPr/>
          <p:nvPr/>
        </p:nvSpPr>
        <p:spPr>
          <a:xfrm>
            <a:off x="3695789" y="3063825"/>
            <a:ext cx="775395" cy="689670"/>
          </a:xfrm>
          <a:prstGeom prst="rightArrow">
            <a:avLst>
              <a:gd name="adj1" fmla="val 32000"/>
              <a:gd name="adj2" fmla="val 53394"/>
            </a:avLst>
          </a:prstGeom>
          <a:solidFill>
            <a:srgbClr val="0433FF"/>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800">
                <a:solidFill>
                  <a:srgbClr val="FFFFFF"/>
                </a:solidFill>
                <a:latin typeface="ヒラギノ角ゴ ProN W6"/>
                <a:ea typeface="ヒラギノ角ゴ ProN W6"/>
                <a:cs typeface="ヒラギノ角ゴ ProN W6"/>
                <a:sym typeface="ヒラギノ角ゴ ProN W6"/>
              </a:defRPr>
            </a:pPr>
            <a:endParaRPr/>
          </a:p>
        </p:txBody>
      </p:sp>
      <p:sp>
        <p:nvSpPr>
          <p:cNvPr id="472" name="本人の言葉…"/>
          <p:cNvSpPr/>
          <p:nvPr/>
        </p:nvSpPr>
        <p:spPr>
          <a:xfrm>
            <a:off x="1482261" y="2899390"/>
            <a:ext cx="2213903" cy="1018541"/>
          </a:xfrm>
          <a:prstGeom prst="rect">
            <a:avLst/>
          </a:prstGeom>
          <a:solidFill>
            <a:srgbClr val="0433FF"/>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80000"/>
              </a:lnSpc>
              <a:defRPr sz="3100">
                <a:solidFill>
                  <a:srgbClr val="FFFFFF"/>
                </a:solidFill>
                <a:latin typeface="ヒラギノ角ゴ ProN W6"/>
                <a:ea typeface="ヒラギノ角ゴ ProN W6"/>
                <a:cs typeface="ヒラギノ角ゴ ProN W6"/>
                <a:sym typeface="ヒラギノ角ゴ ProN W6"/>
              </a:defRPr>
            </a:pPr>
            <a:r>
              <a:t>本人の言葉</a:t>
            </a:r>
          </a:p>
          <a:p>
            <a:pPr>
              <a:lnSpc>
                <a:spcPct val="80000"/>
              </a:lnSpc>
              <a:defRPr sz="3100">
                <a:solidFill>
                  <a:srgbClr val="FFFFFF"/>
                </a:solidFill>
                <a:latin typeface="ヒラギノ角ゴ ProN W6"/>
                <a:ea typeface="ヒラギノ角ゴ ProN W6"/>
                <a:cs typeface="ヒラギノ角ゴ ProN W6"/>
                <a:sym typeface="ヒラギノ角ゴ ProN W6"/>
              </a:defRPr>
            </a:pPr>
            <a:r>
              <a:t>が重要</a:t>
            </a:r>
          </a:p>
        </p:txBody>
      </p:sp>
      <p:pic>
        <p:nvPicPr>
          <p:cNvPr id="473" name="線" descr="線"/>
          <p:cNvPicPr>
            <a:picLocks/>
          </p:cNvPicPr>
          <p:nvPr/>
        </p:nvPicPr>
        <p:blipFill>
          <a:blip r:embed="rId7">
            <a:extLst/>
          </a:blip>
          <a:stretch>
            <a:fillRect/>
          </a:stretch>
        </p:blipFill>
        <p:spPr>
          <a:xfrm rot="10800000">
            <a:off x="6357078" y="3854053"/>
            <a:ext cx="2193926" cy="101601"/>
          </a:xfrm>
          <a:prstGeom prst="rect">
            <a:avLst/>
          </a:prstGeom>
        </p:spPr>
      </p:pic>
      <p:sp>
        <p:nvSpPr>
          <p:cNvPr id="475" name="個人と環境のストレングスを当事者自身の視点で記録する"/>
          <p:cNvSpPr/>
          <p:nvPr/>
        </p:nvSpPr>
        <p:spPr>
          <a:xfrm>
            <a:off x="18130163" y="850056"/>
            <a:ext cx="5890320" cy="2490888"/>
          </a:xfrm>
          <a:prstGeom prst="ellipse">
            <a:avLst/>
          </a:prstGeom>
          <a:solidFill>
            <a:srgbClr val="FFFB00"/>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2900">
                <a:latin typeface="ヒラギノ角ゴ ProN W6"/>
                <a:ea typeface="ヒラギノ角ゴ ProN W6"/>
                <a:cs typeface="ヒラギノ角ゴ ProN W6"/>
                <a:sym typeface="ヒラギノ角ゴ ProN W6"/>
              </a:defRPr>
            </a:lvl1pPr>
          </a:lstStyle>
          <a:p>
            <a:r>
              <a:t>個人と環境のストレングスを当事者自身の視点で記録する</a:t>
            </a:r>
          </a:p>
        </p:txBody>
      </p:sp>
      <p:sp>
        <p:nvSpPr>
          <p:cNvPr id="476" name="例：×「感情のコントロールができない」◯「好きな音楽を聴いている時や図書館などの静かな環境では感情をうまくコントロールできる」"/>
          <p:cNvSpPr/>
          <p:nvPr/>
        </p:nvSpPr>
        <p:spPr>
          <a:xfrm>
            <a:off x="2016790" y="13069915"/>
            <a:ext cx="20093910" cy="487313"/>
          </a:xfrm>
          <a:prstGeom prst="rect">
            <a:avLst/>
          </a:prstGeom>
          <a:solidFill>
            <a:srgbClr val="FFFF00"/>
          </a:solidFill>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sz="2500">
                <a:latin typeface="ヒラギノ角ゴ ProN W6"/>
                <a:ea typeface="ヒラギノ角ゴ ProN W6"/>
                <a:cs typeface="ヒラギノ角ゴ ProN W6"/>
                <a:sym typeface="ヒラギノ角ゴ ProN W6"/>
              </a:defRPr>
            </a:lvl1pPr>
          </a:lstStyle>
          <a:p>
            <a:r>
              <a:rPr dirty="0"/>
              <a:t>例：×「感情のコントロールができない」◯「好きな音楽を聴いている時や図書館などの静かな環境では感情をうまくコントロールできる」</a:t>
            </a:r>
          </a:p>
        </p:txBody>
      </p:sp>
    </p:spTree>
  </p:cSld>
  <p:clrMapOvr>
    <a:masterClrMapping/>
  </p:clrMapOvr>
  <p:transition xmlns:p14="http://schemas.microsoft.com/office/powerpoint/2010/mai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パーソナルリカバリープラン"/>
          <p:cNvSpPr>
            <a:spLocks noGrp="1"/>
          </p:cNvSpPr>
          <p:nvPr>
            <p:ph type="title"/>
          </p:nvPr>
        </p:nvSpPr>
        <p:spPr>
          <a:xfrm>
            <a:off x="1176831" y="469686"/>
            <a:ext cx="21005801" cy="1786453"/>
          </a:xfrm>
          <a:prstGeom prst="rect">
            <a:avLst/>
          </a:prstGeom>
        </p:spPr>
        <p:txBody>
          <a:bodyPr/>
          <a:lstStyle>
            <a:lvl1pPr algn="l">
              <a:defRPr sz="10000"/>
            </a:lvl1pPr>
          </a:lstStyle>
          <a:p>
            <a:r>
              <a:rPr dirty="0">
                <a:latin typeface="メイリオ" panose="020B0604030504040204" pitchFamily="50" charset="-128"/>
                <a:ea typeface="メイリオ" panose="020B0604030504040204" pitchFamily="50" charset="-128"/>
                <a:cs typeface="メイリオ" panose="020B0604030504040204" pitchFamily="50" charset="-128"/>
              </a:rPr>
              <a:t>パーソナルリカバリープラン</a:t>
            </a:r>
          </a:p>
        </p:txBody>
      </p:sp>
      <p:pic>
        <p:nvPicPr>
          <p:cNvPr id="479" name="pasted-image.tiff" descr="pasted-image.tiff"/>
          <p:cNvPicPr>
            <a:picLocks noChangeAspect="1"/>
          </p:cNvPicPr>
          <p:nvPr/>
        </p:nvPicPr>
        <p:blipFill>
          <a:blip r:embed="rId2">
            <a:extLst/>
          </a:blip>
          <a:stretch>
            <a:fillRect/>
          </a:stretch>
        </p:blipFill>
        <p:spPr>
          <a:xfrm>
            <a:off x="4413855" y="2256139"/>
            <a:ext cx="15556290" cy="9882578"/>
          </a:xfrm>
          <a:prstGeom prst="rect">
            <a:avLst/>
          </a:prstGeom>
          <a:ln w="12700">
            <a:miter lim="400000"/>
          </a:ln>
        </p:spPr>
      </p:pic>
      <p:sp>
        <p:nvSpPr>
          <p:cNvPr id="480" name="ここが極めて重要"/>
          <p:cNvSpPr/>
          <p:nvPr/>
        </p:nvSpPr>
        <p:spPr>
          <a:xfrm>
            <a:off x="5346539" y="6631247"/>
            <a:ext cx="13222476" cy="1005363"/>
          </a:xfrm>
          <a:prstGeom prst="roundRect">
            <a:avLst>
              <a:gd name="adj" fmla="val 18948"/>
            </a:avLst>
          </a:prstGeom>
          <a:ln w="88900">
            <a:solidFill>
              <a:schemeClr val="accent5"/>
            </a:solidFill>
            <a:miter lim="400000"/>
          </a:ln>
          <a:extLst>
            <a:ext uri="{C572A759-6A51-4108-AA02-DFA0A04FC94B}">
              <ma14:wrappingTextBoxFlag xmlns:ma14="http://schemas.microsoft.com/office/mac/drawingml/2011/main" val="1"/>
            </a:ext>
          </a:extLst>
        </p:spPr>
        <p:txBody>
          <a:bodyPr lIns="50800" tIns="50800" rIns="50800" bIns="50800" anchor="ctr"/>
          <a:lstStyle>
            <a:lvl1pPr>
              <a:lnSpc>
                <a:spcPts val="4800"/>
              </a:lnSpc>
              <a:defRPr sz="3200">
                <a:solidFill>
                  <a:schemeClr val="accent5"/>
                </a:solidFill>
                <a:latin typeface="ヒラギノ角ゴ ProN W6"/>
                <a:ea typeface="ヒラギノ角ゴ ProN W6"/>
                <a:cs typeface="ヒラギノ角ゴ ProN W6"/>
                <a:sym typeface="ヒラギノ角ゴ ProN W6"/>
              </a:defRPr>
            </a:lvl1pPr>
          </a:lstStyle>
          <a:p>
            <a:r>
              <a:t>ここが極めて重要</a:t>
            </a:r>
          </a:p>
        </p:txBody>
      </p:sp>
      <p:pic>
        <p:nvPicPr>
          <p:cNvPr id="481" name="線" descr="線"/>
          <p:cNvPicPr>
            <a:picLocks/>
          </p:cNvPicPr>
          <p:nvPr/>
        </p:nvPicPr>
        <p:blipFill>
          <a:blip r:embed="rId3">
            <a:extLst/>
          </a:blip>
          <a:stretch>
            <a:fillRect/>
          </a:stretch>
        </p:blipFill>
        <p:spPr>
          <a:xfrm>
            <a:off x="5126144" y="6325406"/>
            <a:ext cx="6223464" cy="76201"/>
          </a:xfrm>
          <a:prstGeom prst="rect">
            <a:avLst/>
          </a:prstGeom>
        </p:spPr>
      </p:pic>
      <p:sp>
        <p:nvSpPr>
          <p:cNvPr id="483" name="角丸四角形"/>
          <p:cNvSpPr/>
          <p:nvPr/>
        </p:nvSpPr>
        <p:spPr>
          <a:xfrm>
            <a:off x="12661352" y="7743251"/>
            <a:ext cx="1665109" cy="1467038"/>
          </a:xfrm>
          <a:custGeom>
            <a:avLst/>
            <a:gdLst/>
            <a:ahLst/>
            <a:cxnLst>
              <a:cxn ang="0">
                <a:pos x="wd2" y="hd2"/>
              </a:cxn>
              <a:cxn ang="5400000">
                <a:pos x="wd2" y="hd2"/>
              </a:cxn>
              <a:cxn ang="10800000">
                <a:pos x="wd2" y="hd2"/>
              </a:cxn>
              <a:cxn ang="16200000">
                <a:pos x="wd2" y="hd2"/>
              </a:cxn>
            </a:cxnLst>
            <a:rect l="0" t="0" r="r" b="b"/>
            <a:pathLst>
              <a:path w="21600" h="21600" extrusionOk="0">
                <a:moveTo>
                  <a:pt x="4853" y="21600"/>
                </a:moveTo>
                <a:lnTo>
                  <a:pt x="16747" y="21600"/>
                </a:lnTo>
                <a:cubicBezTo>
                  <a:pt x="18138" y="21600"/>
                  <a:pt x="18845" y="21600"/>
                  <a:pt x="19595" y="21330"/>
                </a:cubicBezTo>
                <a:cubicBezTo>
                  <a:pt x="20416" y="20991"/>
                  <a:pt x="21063" y="20257"/>
                  <a:pt x="21362" y="19325"/>
                </a:cubicBezTo>
                <a:cubicBezTo>
                  <a:pt x="21600" y="18473"/>
                  <a:pt x="21600" y="17671"/>
                  <a:pt x="21600" y="16067"/>
                </a:cubicBezTo>
                <a:lnTo>
                  <a:pt x="21600" y="5508"/>
                </a:lnTo>
                <a:cubicBezTo>
                  <a:pt x="21600" y="3929"/>
                  <a:pt x="21600" y="3127"/>
                  <a:pt x="21362" y="2275"/>
                </a:cubicBezTo>
                <a:cubicBezTo>
                  <a:pt x="21063" y="1343"/>
                  <a:pt x="20416" y="609"/>
                  <a:pt x="19595" y="270"/>
                </a:cubicBezTo>
                <a:cubicBezTo>
                  <a:pt x="18845" y="0"/>
                  <a:pt x="18138" y="0"/>
                  <a:pt x="16725" y="0"/>
                </a:cubicBezTo>
                <a:lnTo>
                  <a:pt x="4853" y="0"/>
                </a:lnTo>
                <a:cubicBezTo>
                  <a:pt x="3462" y="0"/>
                  <a:pt x="2755" y="0"/>
                  <a:pt x="2005" y="270"/>
                </a:cubicBezTo>
                <a:cubicBezTo>
                  <a:pt x="1184" y="609"/>
                  <a:pt x="537" y="1343"/>
                  <a:pt x="238" y="2275"/>
                </a:cubicBezTo>
                <a:cubicBezTo>
                  <a:pt x="0" y="3127"/>
                  <a:pt x="0" y="3929"/>
                  <a:pt x="0" y="5533"/>
                </a:cubicBezTo>
                <a:lnTo>
                  <a:pt x="0" y="16092"/>
                </a:lnTo>
                <a:cubicBezTo>
                  <a:pt x="0" y="17671"/>
                  <a:pt x="0" y="18473"/>
                  <a:pt x="238" y="19325"/>
                </a:cubicBezTo>
                <a:cubicBezTo>
                  <a:pt x="537" y="20257"/>
                  <a:pt x="1184" y="20991"/>
                  <a:pt x="2005" y="21330"/>
                </a:cubicBezTo>
                <a:cubicBezTo>
                  <a:pt x="2755" y="21600"/>
                  <a:pt x="3462" y="21600"/>
                  <a:pt x="4875" y="21600"/>
                </a:cubicBezTo>
                <a:close/>
              </a:path>
            </a:pathLst>
          </a:custGeom>
          <a:ln w="63500">
            <a:solidFill>
              <a:schemeClr val="accent1"/>
            </a:solidFill>
            <a:miter lim="400000"/>
          </a:ln>
        </p:spPr>
        <p:txBody>
          <a:bodyPr lIns="50800" tIns="50800" rIns="50800" bIns="50800" anchor="ctr"/>
          <a:lstStyle/>
          <a:p>
            <a:pPr algn="just">
              <a:defRPr sz="1200"/>
            </a:pPr>
            <a:endParaRPr/>
          </a:p>
        </p:txBody>
      </p:sp>
      <p:sp>
        <p:nvSpPr>
          <p:cNvPr id="484" name="おおよそ１週間を目安にする"/>
          <p:cNvSpPr/>
          <p:nvPr/>
        </p:nvSpPr>
        <p:spPr>
          <a:xfrm>
            <a:off x="20349716" y="8679969"/>
            <a:ext cx="3383510" cy="2932558"/>
          </a:xfrm>
          <a:prstGeom prst="wedgeEllipseCallout">
            <a:avLst>
              <a:gd name="adj1" fmla="val -239823"/>
              <a:gd name="adj2" fmla="val -37648"/>
            </a:avLst>
          </a:prstGeom>
          <a:ln w="76200">
            <a:solidFill>
              <a:schemeClr val="accent1"/>
            </a:solidFill>
            <a:miter lim="400000"/>
          </a:ln>
          <a:extLst>
            <a:ext uri="{C572A759-6A51-4108-AA02-DFA0A04FC94B}">
              <ma14:wrappingTextBoxFlag xmlns:ma14="http://schemas.microsoft.com/office/mac/drawingml/2011/main" val="1"/>
            </a:ext>
          </a:extLst>
        </p:spPr>
        <p:txBody>
          <a:bodyPr lIns="50800" tIns="50800" rIns="50800" bIns="50800" anchor="ctr"/>
          <a:lstStyle>
            <a:lvl1pPr>
              <a:defRPr sz="3200">
                <a:latin typeface="ヒラギノ角ゴ ProN W6"/>
                <a:ea typeface="ヒラギノ角ゴ ProN W6"/>
                <a:cs typeface="ヒラギノ角ゴ ProN W6"/>
                <a:sym typeface="ヒラギノ角ゴ ProN W6"/>
              </a:defRPr>
            </a:lvl1pPr>
          </a:lstStyle>
          <a:p>
            <a:r>
              <a:t>おおよそ１週間を目安にする</a:t>
            </a:r>
          </a:p>
        </p:txBody>
      </p:sp>
      <p:grpSp>
        <p:nvGrpSpPr>
          <p:cNvPr id="487" name="小目標は…"/>
          <p:cNvGrpSpPr/>
          <p:nvPr/>
        </p:nvGrpSpPr>
        <p:grpSpPr>
          <a:xfrm>
            <a:off x="363517" y="7866249"/>
            <a:ext cx="5397116" cy="4435874"/>
            <a:chOff x="-617994" y="0"/>
            <a:chExt cx="5680120" cy="4435872"/>
          </a:xfrm>
        </p:grpSpPr>
        <p:sp>
          <p:nvSpPr>
            <p:cNvPr id="486" name="小目標は…"/>
            <p:cNvSpPr/>
            <p:nvPr/>
          </p:nvSpPr>
          <p:spPr>
            <a:xfrm>
              <a:off x="50800" y="50800"/>
              <a:ext cx="5007372" cy="4334272"/>
            </a:xfrm>
            <a:custGeom>
              <a:avLst/>
              <a:gdLst/>
              <a:ahLst/>
              <a:cxnLst>
                <a:cxn ang="0">
                  <a:pos x="wd2" y="hd2"/>
                </a:cxn>
                <a:cxn ang="5400000">
                  <a:pos x="wd2" y="hd2"/>
                </a:cxn>
                <a:cxn ang="10800000">
                  <a:pos x="wd2" y="hd2"/>
                </a:cxn>
                <a:cxn ang="16200000">
                  <a:pos x="wd2" y="hd2"/>
                </a:cxn>
              </a:cxnLst>
              <a:rect l="0" t="0" r="r" b="b"/>
              <a:pathLst>
                <a:path w="21600" h="21600" extrusionOk="0">
                  <a:moveTo>
                    <a:pt x="2662" y="0"/>
                  </a:moveTo>
                  <a:cubicBezTo>
                    <a:pt x="1192" y="0"/>
                    <a:pt x="0" y="1377"/>
                    <a:pt x="0" y="3076"/>
                  </a:cubicBezTo>
                  <a:lnTo>
                    <a:pt x="0" y="18524"/>
                  </a:lnTo>
                  <a:cubicBezTo>
                    <a:pt x="0" y="20223"/>
                    <a:pt x="1192" y="21600"/>
                    <a:pt x="2662" y="21600"/>
                  </a:cubicBezTo>
                  <a:lnTo>
                    <a:pt x="11878" y="21600"/>
                  </a:lnTo>
                  <a:cubicBezTo>
                    <a:pt x="13348" y="21600"/>
                    <a:pt x="14540" y="20223"/>
                    <a:pt x="14540" y="18524"/>
                  </a:cubicBezTo>
                  <a:lnTo>
                    <a:pt x="14540" y="7510"/>
                  </a:lnTo>
                  <a:lnTo>
                    <a:pt x="21600" y="6873"/>
                  </a:lnTo>
                  <a:lnTo>
                    <a:pt x="14540" y="6236"/>
                  </a:lnTo>
                  <a:lnTo>
                    <a:pt x="14540" y="3076"/>
                  </a:lnTo>
                  <a:cubicBezTo>
                    <a:pt x="14540" y="1377"/>
                    <a:pt x="13348" y="0"/>
                    <a:pt x="11878" y="0"/>
                  </a:cubicBezTo>
                  <a:lnTo>
                    <a:pt x="2662" y="0"/>
                  </a:lnTo>
                  <a:close/>
                </a:path>
              </a:pathLst>
            </a:custGeom>
            <a:noFill/>
            <a:ln>
              <a:noFill/>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lgn="l">
                <a:lnSpc>
                  <a:spcPct val="110000"/>
                </a:lnSpc>
                <a:defRPr sz="3300"/>
              </a:pPr>
              <a:r>
                <a:rPr>
                  <a:latin typeface="HGPMinchoE" charset="-128"/>
                  <a:ea typeface="HGPMinchoE" charset="-128"/>
                  <a:cs typeface="HGPMinchoE" charset="-128"/>
                </a:rPr>
                <a:t>小目標は</a:t>
              </a:r>
            </a:p>
            <a:p>
              <a:pPr algn="l">
                <a:lnSpc>
                  <a:spcPct val="110000"/>
                </a:lnSpc>
                <a:defRPr sz="3300"/>
              </a:pPr>
              <a:r>
                <a:rPr>
                  <a:latin typeface="HGPMinchoE" charset="-128"/>
                  <a:ea typeface="HGPMinchoE" charset="-128"/>
                  <a:cs typeface="HGPMinchoE" charset="-128"/>
                </a:rPr>
                <a:t>詳細で</a:t>
              </a:r>
            </a:p>
            <a:p>
              <a:pPr algn="l">
                <a:lnSpc>
                  <a:spcPct val="110000"/>
                </a:lnSpc>
                <a:defRPr sz="3300"/>
              </a:pPr>
              <a:r>
                <a:rPr>
                  <a:latin typeface="HGPMinchoE" charset="-128"/>
                  <a:ea typeface="HGPMinchoE" charset="-128"/>
                  <a:cs typeface="HGPMinchoE" charset="-128"/>
                </a:rPr>
                <a:t>測定可能</a:t>
              </a:r>
            </a:p>
            <a:p>
              <a:pPr algn="l">
                <a:lnSpc>
                  <a:spcPct val="110000"/>
                </a:lnSpc>
                <a:defRPr sz="3300"/>
              </a:pPr>
              <a:r>
                <a:rPr>
                  <a:latin typeface="HGPMinchoE" charset="-128"/>
                  <a:ea typeface="HGPMinchoE" charset="-128"/>
                  <a:cs typeface="HGPMinchoE" charset="-128"/>
                </a:rPr>
                <a:t>達成可能</a:t>
              </a:r>
            </a:p>
            <a:p>
              <a:pPr algn="l">
                <a:lnSpc>
                  <a:spcPct val="110000"/>
                </a:lnSpc>
                <a:defRPr sz="3300"/>
              </a:pPr>
              <a:r>
                <a:rPr>
                  <a:latin typeface="HGPMinchoE" charset="-128"/>
                  <a:ea typeface="HGPMinchoE" charset="-128"/>
                  <a:cs typeface="HGPMinchoE" charset="-128"/>
                </a:rPr>
                <a:t>現実的</a:t>
              </a:r>
            </a:p>
            <a:p>
              <a:pPr algn="l">
                <a:lnSpc>
                  <a:spcPct val="110000"/>
                </a:lnSpc>
                <a:defRPr sz="3300"/>
              </a:pPr>
              <a:r>
                <a:rPr>
                  <a:latin typeface="HGPMinchoE" charset="-128"/>
                  <a:ea typeface="HGPMinchoE" charset="-128"/>
                  <a:cs typeface="HGPMinchoE" charset="-128"/>
                </a:rPr>
                <a:t>時期相応なもの</a:t>
              </a:r>
            </a:p>
          </p:txBody>
        </p:sp>
        <p:pic>
          <p:nvPicPr>
            <p:cNvPr id="485" name="小目標は…" descr="小目標は…"/>
            <p:cNvPicPr>
              <a:picLocks/>
            </p:cNvPicPr>
            <p:nvPr/>
          </p:nvPicPr>
          <p:blipFill>
            <a:blip r:embed="rId4">
              <a:extLst/>
            </a:blip>
            <a:stretch>
              <a:fillRect/>
            </a:stretch>
          </p:blipFill>
          <p:spPr>
            <a:xfrm>
              <a:off x="-617994" y="0"/>
              <a:ext cx="5680120" cy="4435872"/>
            </a:xfrm>
            <a:prstGeom prst="rect">
              <a:avLst/>
            </a:prstGeom>
            <a:effectLst/>
          </p:spPr>
        </p:pic>
      </p:grpSp>
      <p:sp>
        <p:nvSpPr>
          <p:cNvPr id="488" name="目標を達成するための、実際の行動として実現していくための地図"/>
          <p:cNvSpPr/>
          <p:nvPr/>
        </p:nvSpPr>
        <p:spPr>
          <a:xfrm>
            <a:off x="885674" y="2752186"/>
            <a:ext cx="16004382" cy="718145"/>
          </a:xfrm>
          <a:prstGeom prst="rect">
            <a:avLst/>
          </a:prstGeom>
          <a:solidFill>
            <a:srgbClr val="FF9300"/>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000"/>
            </a:lvl1pPr>
          </a:lstStyle>
          <a:p>
            <a:r>
              <a:rPr dirty="0">
                <a:latin typeface="メイリオ" panose="020B0604030504040204" pitchFamily="50" charset="-128"/>
                <a:ea typeface="メイリオ" panose="020B0604030504040204" pitchFamily="50" charset="-128"/>
                <a:cs typeface="メイリオ" panose="020B0604030504040204" pitchFamily="50" charset="-128"/>
              </a:rPr>
              <a:t>目標を達成するための、実際の行動として実現していくための地図　</a:t>
            </a:r>
          </a:p>
        </p:txBody>
      </p:sp>
      <p:sp>
        <p:nvSpPr>
          <p:cNvPr id="489" name="ストレングスアセスメントで導き出された生活・人生目標をどのように達成するかを明らかにする記録"/>
          <p:cNvSpPr/>
          <p:nvPr/>
        </p:nvSpPr>
        <p:spPr>
          <a:xfrm>
            <a:off x="17615493" y="1606903"/>
            <a:ext cx="6404991" cy="3008710"/>
          </a:xfrm>
          <a:prstGeom prst="ellipse">
            <a:avLst/>
          </a:prstGeom>
          <a:solidFill>
            <a:srgbClr val="FFFB00"/>
          </a:solid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lnSpc>
                <a:spcPts val="4400"/>
              </a:lnSpc>
              <a:defRPr sz="2900">
                <a:latin typeface="ヒラギノ角ゴ ProN W6"/>
                <a:ea typeface="ヒラギノ角ゴ ProN W6"/>
                <a:cs typeface="ヒラギノ角ゴ ProN W6"/>
                <a:sym typeface="ヒラギノ角ゴ ProN W6"/>
              </a:defRPr>
            </a:lvl1pPr>
          </a:lstStyle>
          <a:p>
            <a:r>
              <a:t>ストレングスアセスメントで導き出された生活・人生目標をどのように達成するかを明らかにする記録</a:t>
            </a:r>
          </a:p>
        </p:txBody>
      </p:sp>
      <p:sp>
        <p:nvSpPr>
          <p:cNvPr id="490" name="例：×「バスに乗って不動産屋へ行き部屋を探し、申し込みをしてくる」…"/>
          <p:cNvSpPr/>
          <p:nvPr/>
        </p:nvSpPr>
        <p:spPr>
          <a:xfrm>
            <a:off x="1997292" y="12487311"/>
            <a:ext cx="19920969" cy="908051"/>
          </a:xfrm>
          <a:prstGeom prst="rect">
            <a:avLst/>
          </a:prstGeom>
          <a:solidFill>
            <a:schemeClr val="accent1">
              <a:satOff val="-3355"/>
              <a:lumOff val="26614"/>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500">
                <a:latin typeface="ヒラギノ角ゴ ProN W6"/>
                <a:ea typeface="ヒラギノ角ゴ ProN W6"/>
                <a:cs typeface="ヒラギノ角ゴ ProN W6"/>
                <a:sym typeface="ヒラギノ角ゴ ProN W6"/>
              </a:defRPr>
            </a:pPr>
            <a:r>
              <a:t>例：×「バスに乗って不動産屋へ行き部屋を探し、申し込みをしてくる」</a:t>
            </a:r>
          </a:p>
          <a:p>
            <a:pPr>
              <a:defRPr sz="2500">
                <a:latin typeface="ヒラギノ角ゴ ProN W6"/>
                <a:ea typeface="ヒラギノ角ゴ ProN W6"/>
                <a:cs typeface="ヒラギノ角ゴ ProN W6"/>
                <a:sym typeface="ヒラギノ角ゴ ProN W6"/>
              </a:defRPr>
            </a:pPr>
            <a:r>
              <a:t>◯「バスに乗って不動産屋へ行く」「不動産屋で情報を得る」複数ではなく、ひとつの具体的なことを記載する。</a:t>
            </a:r>
          </a:p>
        </p:txBody>
      </p:sp>
    </p:spTree>
  </p:cSld>
  <p:clrMapOvr>
    <a:masterClrMapping/>
  </p:clrMapOvr>
  <p:transition xmlns:p14="http://schemas.microsoft.com/office/powerpoint/2010/mai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 name="プランのふたつの意味や側面"/>
          <p:cNvSpPr>
            <a:spLocks noGrp="1"/>
          </p:cNvSpPr>
          <p:nvPr>
            <p:ph type="title"/>
          </p:nvPr>
        </p:nvSpPr>
        <p:spPr>
          <a:prstGeom prst="rect">
            <a:avLst/>
          </a:prstGeom>
        </p:spPr>
        <p:txBody>
          <a:bodyPr>
            <a:normAutofit/>
          </a:bodyPr>
          <a:lstStyle>
            <a:lvl1pPr>
              <a:defRPr sz="11000">
                <a:latin typeface="ヒラギノ角ゴ ProN W6"/>
                <a:ea typeface="ヒラギノ角ゴ ProN W6"/>
                <a:cs typeface="ヒラギノ角ゴ ProN W6"/>
                <a:sym typeface="ヒラギノ角ゴ ProN W6"/>
              </a:defRPr>
            </a:lvl1pPr>
          </a:lstStyle>
          <a:p>
            <a:r>
              <a:rPr sz="9600" dirty="0">
                <a:latin typeface="HGMinchoE" charset="-128"/>
                <a:ea typeface="HGMinchoE" charset="-128"/>
                <a:cs typeface="HGMinchoE" charset="-128"/>
              </a:rPr>
              <a:t>プランのふたつの意味や側面</a:t>
            </a:r>
          </a:p>
        </p:txBody>
      </p:sp>
      <p:sp>
        <p:nvSpPr>
          <p:cNvPr id="493" name="福祉サービスは税金が使われている。福祉サービスの根拠と効果を明確にするプラン。…"/>
          <p:cNvSpPr>
            <a:spLocks noGrp="1"/>
          </p:cNvSpPr>
          <p:nvPr>
            <p:ph type="body" idx="1"/>
          </p:nvPr>
        </p:nvSpPr>
        <p:spPr>
          <a:prstGeom prst="rect">
            <a:avLst/>
          </a:prstGeom>
        </p:spPr>
        <p:txBody>
          <a:bodyPr>
            <a:normAutofit/>
          </a:bodyPr>
          <a:lstStyle/>
          <a:p>
            <a:pPr>
              <a:lnSpc>
                <a:spcPct val="150000"/>
              </a:lnSpc>
              <a:defRPr sz="7000">
                <a:latin typeface="HGPMinchoE"/>
                <a:ea typeface="HGPMinchoE"/>
                <a:cs typeface="HGPMinchoE"/>
                <a:sym typeface="HGPMinchoE"/>
              </a:defRPr>
            </a:pPr>
            <a:r>
              <a:rPr sz="6000"/>
              <a:t>福祉サービスは税金が使われている。福祉サービスの根拠と効果を明確にするプラン。</a:t>
            </a:r>
          </a:p>
          <a:p>
            <a:pPr>
              <a:lnSpc>
                <a:spcPct val="150000"/>
              </a:lnSpc>
              <a:defRPr sz="7000">
                <a:latin typeface="HGPMinchoE"/>
                <a:ea typeface="HGPMinchoE"/>
                <a:cs typeface="HGPMinchoE"/>
                <a:sym typeface="HGPMinchoE"/>
              </a:defRPr>
            </a:pPr>
            <a:r>
              <a:rPr sz="6000" dirty="0"/>
              <a:t>当事者が生活を変えようとしたり、自発的になにかを始めるようとすることを共有し、応援するプラン。</a:t>
            </a:r>
          </a:p>
        </p:txBody>
      </p:sp>
    </p:spTree>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p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370" y="2968626"/>
            <a:ext cx="23744765" cy="10388600"/>
          </a:xfrm>
          <a:prstGeom prst="rect">
            <a:avLst/>
          </a:prstGeom>
          <a:noFill/>
          <a:extLst>
            <a:ext uri="{909E8E84-426E-40dd-AFC4-6F175D3DCCD1}">
              <a14:hiddenFill xmlns:a14="http://schemas.microsoft.com/office/drawing/2010/main">
                <a:solidFill>
                  <a:srgbClr val="FFFFFF"/>
                </a:solidFill>
              </a14:hiddenFill>
            </a:ext>
          </a:extLst>
        </p:spPr>
      </p:pic>
      <p:sp>
        <p:nvSpPr>
          <p:cNvPr id="3077" name="Text Box 5"/>
          <p:cNvSpPr txBox="1">
            <a:spLocks noChangeArrowheads="1"/>
          </p:cNvSpPr>
          <p:nvPr/>
        </p:nvSpPr>
        <p:spPr bwMode="auto">
          <a:xfrm>
            <a:off x="478368" y="520700"/>
            <a:ext cx="17475200" cy="109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217709" tIns="108855" rIns="217709" bIns="108855">
            <a:spAutoFit/>
          </a:bodyPr>
          <a:lstStyle/>
          <a:p>
            <a:pPr>
              <a:spcBef>
                <a:spcPct val="50000"/>
              </a:spcBef>
            </a:pPr>
            <a:r>
              <a:rPr lang="ja-JP" altLang="en-US" sz="5700"/>
              <a:t>埼玉県における相談支援従事者の育成体制</a:t>
            </a:r>
          </a:p>
        </p:txBody>
      </p:sp>
      <p:sp>
        <p:nvSpPr>
          <p:cNvPr id="3078" name="Text Box 6"/>
          <p:cNvSpPr txBox="1">
            <a:spLocks noChangeArrowheads="1"/>
          </p:cNvSpPr>
          <p:nvPr/>
        </p:nvSpPr>
        <p:spPr bwMode="auto">
          <a:xfrm>
            <a:off x="17665701" y="231776"/>
            <a:ext cx="6430432" cy="727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217709" tIns="108855" rIns="217709" bIns="108855">
            <a:spAutoFit/>
          </a:bodyPr>
          <a:lstStyle/>
          <a:p>
            <a:pPr algn="r">
              <a:spcBef>
                <a:spcPct val="50000"/>
              </a:spcBef>
            </a:pPr>
            <a:r>
              <a:rPr lang="ja-JP" altLang="en-US" sz="3300"/>
              <a:t>埼玉県人材育成ビジョン</a:t>
            </a:r>
            <a:r>
              <a:rPr lang="en-US" altLang="ja-JP" sz="3300"/>
              <a:t>〔8〕</a:t>
            </a:r>
            <a:r>
              <a:rPr lang="ja-JP" altLang="en-US" sz="3300"/>
              <a:t>　</a:t>
            </a:r>
          </a:p>
        </p:txBody>
      </p:sp>
      <p:sp>
        <p:nvSpPr>
          <p:cNvPr id="3079" name="Text Box 7"/>
          <p:cNvSpPr txBox="1">
            <a:spLocks noChangeArrowheads="1"/>
          </p:cNvSpPr>
          <p:nvPr/>
        </p:nvSpPr>
        <p:spPr bwMode="auto">
          <a:xfrm>
            <a:off x="1244600" y="1803401"/>
            <a:ext cx="17475200" cy="98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217709" tIns="108855" rIns="217709" bIns="108855">
            <a:spAutoFit/>
          </a:bodyPr>
          <a:lstStyle/>
          <a:p>
            <a:pPr>
              <a:spcBef>
                <a:spcPct val="50000"/>
              </a:spcBef>
            </a:pPr>
            <a:r>
              <a:rPr lang="ja-JP" altLang="en-US"/>
              <a:t>ＯＪＴと研修</a:t>
            </a:r>
            <a:r>
              <a:rPr lang="en-US" altLang="ja-JP"/>
              <a:t>(Off-JT)</a:t>
            </a:r>
            <a:r>
              <a:rPr lang="ja-JP" altLang="en-US"/>
              <a:t>の両輪で</a:t>
            </a:r>
            <a:r>
              <a:rPr lang="en-US" altLang="ja-JP"/>
              <a:t>!!</a:t>
            </a:r>
          </a:p>
        </p:txBody>
      </p:sp>
    </p:spTree>
    <p:extLst>
      <p:ext uri="{BB962C8B-B14F-4D97-AF65-F5344CB8AC3E}">
        <p14:creationId xmlns:p14="http://schemas.microsoft.com/office/powerpoint/2010/main" val="70065786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繰り返し行われることで…"/>
          <p:cNvSpPr>
            <a:spLocks noGrp="1"/>
          </p:cNvSpPr>
          <p:nvPr>
            <p:ph type="title" idx="4294967295"/>
          </p:nvPr>
        </p:nvSpPr>
        <p:spPr>
          <a:xfrm>
            <a:off x="0" y="5151438"/>
            <a:ext cx="20116800" cy="2203450"/>
          </a:xfrm>
          <a:prstGeom prst="rect">
            <a:avLst/>
          </a:prstGeom>
        </p:spPr>
        <p:txBody>
          <a:bodyPr>
            <a:normAutofit/>
          </a:bodyPr>
          <a:lstStyle/>
          <a:p>
            <a:pPr algn="ctr">
              <a:lnSpc>
                <a:spcPct val="150000"/>
              </a:lnSpc>
              <a:defRPr>
                <a:latin typeface="HGMinchoE"/>
                <a:ea typeface="HGMinchoE"/>
                <a:cs typeface="HGMinchoE"/>
                <a:sym typeface="HGMinchoE"/>
              </a:defRPr>
            </a:pPr>
            <a:r>
              <a:rPr dirty="0" err="1"/>
              <a:t>繰り返し行われることで効果が高まる</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グループスーパービジョンは、…"/>
          <p:cNvSpPr>
            <a:spLocks noGrp="1"/>
          </p:cNvSpPr>
          <p:nvPr>
            <p:ph type="title" idx="4294967295"/>
          </p:nvPr>
        </p:nvSpPr>
        <p:spPr>
          <a:xfrm>
            <a:off x="0" y="3436884"/>
            <a:ext cx="24089710" cy="7598978"/>
          </a:xfrm>
          <a:prstGeom prst="rect">
            <a:avLst/>
          </a:prstGeom>
        </p:spPr>
        <p:txBody>
          <a:bodyPr>
            <a:noAutofit/>
          </a:bodyPr>
          <a:lstStyle/>
          <a:p>
            <a:pPr algn="ctr">
              <a:lnSpc>
                <a:spcPct val="150000"/>
              </a:lnSpc>
              <a:defRPr sz="11400">
                <a:latin typeface="HGPMinchoE"/>
                <a:ea typeface="HGPMinchoE"/>
                <a:cs typeface="HGPMinchoE"/>
                <a:sym typeface="HGPMinchoE"/>
              </a:defRPr>
            </a:pPr>
            <a:r>
              <a:rPr sz="8000" dirty="0"/>
              <a:t>グループスーパービジョンは、ストレングスアセスメントと</a:t>
            </a:r>
          </a:p>
          <a:p>
            <a:pPr algn="ctr">
              <a:lnSpc>
                <a:spcPct val="150000"/>
              </a:lnSpc>
              <a:defRPr sz="11400">
                <a:latin typeface="HGPMinchoE"/>
                <a:ea typeface="HGPMinchoE"/>
                <a:cs typeface="HGPMinchoE"/>
                <a:sym typeface="HGPMinchoE"/>
              </a:defRPr>
            </a:pPr>
            <a:r>
              <a:rPr sz="8000" dirty="0"/>
              <a:t>パーソナルリカバリープランを進めていくエンジン</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タイトル 1"/>
          <p:cNvSpPr>
            <a:spLocks noGrp="1"/>
          </p:cNvSpPr>
          <p:nvPr>
            <p:ph type="title"/>
          </p:nvPr>
        </p:nvSpPr>
        <p:spPr>
          <a:xfrm>
            <a:off x="2194560" y="573207"/>
            <a:ext cx="20116800" cy="2592024"/>
          </a:xfrm>
        </p:spPr>
        <p:txBody>
          <a:bodyPr/>
          <a:lstStyle/>
          <a:p>
            <a:pPr>
              <a:defRPr/>
            </a:pPr>
            <a:r>
              <a:rPr lang="ja-JP" altLang="ja-JP"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ＧＳＶ</a:t>
            </a:r>
            <a:r>
              <a:rPr lang="ja-JP" altLang="ja-JP"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rPr>
              <a:t>」への関心の高まり</a:t>
            </a:r>
            <a:r>
              <a:rPr lang="ja-JP" altLang="ja-JP" dirty="0">
                <a:solidFill>
                  <a:schemeClr val="tx1">
                    <a:lumMod val="75000"/>
                    <a:lumOff val="25000"/>
                  </a:schemeClr>
                </a:solidFill>
                <a:latin typeface="HGPMinchoE" charset="-128"/>
                <a:ea typeface="HGPMinchoE" charset="-128"/>
                <a:cs typeface="HGPMinchoE" charset="-128"/>
              </a:rPr>
              <a:t>　</a:t>
            </a:r>
            <a:endParaRPr lang="ja-JP" altLang="en-US" dirty="0">
              <a:solidFill>
                <a:schemeClr val="tx1">
                  <a:lumMod val="75000"/>
                  <a:lumOff val="25000"/>
                </a:schemeClr>
              </a:solidFill>
              <a:latin typeface="HGPMinchoE" charset="-128"/>
              <a:ea typeface="HGPMinchoE" charset="-128"/>
              <a:cs typeface="HGPMinchoE" charset="-128"/>
            </a:endParaRPr>
          </a:p>
        </p:txBody>
      </p:sp>
      <p:sp>
        <p:nvSpPr>
          <p:cNvPr id="14338" name="コンテンツ プレースホルダー 2"/>
          <p:cNvSpPr>
            <a:spLocks noGrp="1"/>
          </p:cNvSpPr>
          <p:nvPr>
            <p:ph idx="1"/>
          </p:nvPr>
        </p:nvSpPr>
        <p:spPr>
          <a:xfrm>
            <a:off x="1582615" y="3937001"/>
            <a:ext cx="20728745" cy="8147050"/>
          </a:xfrm>
        </p:spPr>
        <p:txBody>
          <a:bodyPr>
            <a:normAutofit fontScale="92500"/>
          </a:bodyPr>
          <a:lstStyle/>
          <a:p>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GSV</a:t>
            </a:r>
            <a:r>
              <a:rPr lang="ja-JP" altLang="ja-JP" sz="48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sz="4800" dirty="0">
                <a:latin typeface="メイリオ" panose="020B0604030504040204" pitchFamily="50" charset="-128"/>
                <a:ea typeface="メイリオ" panose="020B0604030504040204" pitchFamily="50" charset="-128"/>
                <a:cs typeface="メイリオ" panose="020B0604030504040204" pitchFamily="50" charset="-128"/>
              </a:rPr>
              <a:t>本来業務として位置づけることの効果</a:t>
            </a:r>
          </a:p>
          <a:p>
            <a:r>
              <a:rPr lang="ja-JP" altLang="ja-JP" sz="4800" dirty="0">
                <a:latin typeface="メイリオ" panose="020B0604030504040204" pitchFamily="50" charset="-128"/>
                <a:ea typeface="メイリオ" panose="020B0604030504040204" pitchFamily="50" charset="-128"/>
                <a:cs typeface="メイリオ" panose="020B0604030504040204" pitchFamily="50" charset="-128"/>
              </a:rPr>
              <a:t>支援の幅や深さが広がり、相談支援の質的向上が図れる。</a:t>
            </a:r>
          </a:p>
          <a:p>
            <a:r>
              <a:rPr lang="ja-JP" altLang="ja-JP" sz="4800" dirty="0">
                <a:latin typeface="メイリオ" panose="020B0604030504040204" pitchFamily="50" charset="-128"/>
                <a:ea typeface="メイリオ" panose="020B0604030504040204" pitchFamily="50" charset="-128"/>
                <a:cs typeface="メイリオ" panose="020B0604030504040204" pitchFamily="50" charset="-128"/>
              </a:rPr>
              <a:t>定期的に行なうことで、日常的な個別支援・地域づくりのための連携の場となる。</a:t>
            </a:r>
          </a:p>
          <a:p>
            <a:r>
              <a:rPr lang="ja-JP" altLang="ja-JP" sz="4800" dirty="0">
                <a:latin typeface="メイリオ" panose="020B0604030504040204" pitchFamily="50" charset="-128"/>
                <a:ea typeface="メイリオ" panose="020B0604030504040204" pitchFamily="50" charset="-128"/>
                <a:cs typeface="メイリオ" panose="020B0604030504040204" pitchFamily="50" charset="-128"/>
              </a:rPr>
              <a:t>繰り返し行うことで、スーパービジョンの効果が支援者から利用者へと波及したことを確認できる</a:t>
            </a:r>
          </a:p>
          <a:p>
            <a:r>
              <a:rPr lang="ja-JP" altLang="ja-JP" sz="4800" dirty="0">
                <a:latin typeface="メイリオ" panose="020B0604030504040204" pitchFamily="50" charset="-128"/>
                <a:ea typeface="メイリオ" panose="020B0604030504040204" pitchFamily="50" charset="-128"/>
                <a:cs typeface="メイリオ" panose="020B0604030504040204" pitchFamily="50" charset="-128"/>
              </a:rPr>
              <a:t>支援者による抱え込みや、支援者が「楽」になるための支援者支援の場となる。</a:t>
            </a:r>
          </a:p>
          <a:p>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GSV</a:t>
            </a:r>
            <a:r>
              <a:rPr lang="ja-JP" altLang="ja-JP" sz="48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sz="4800" dirty="0">
                <a:latin typeface="メイリオ" panose="020B0604030504040204" pitchFamily="50" charset="-128"/>
                <a:ea typeface="メイリオ" panose="020B0604030504040204" pitchFamily="50" charset="-128"/>
                <a:cs typeface="メイリオ" panose="020B0604030504040204" pitchFamily="50" charset="-128"/>
              </a:rPr>
              <a:t>通じた、人材育成に効果が高い。</a:t>
            </a:r>
          </a:p>
          <a:p>
            <a:r>
              <a:rPr lang="ja-JP" altLang="ja-JP" sz="4800" dirty="0">
                <a:latin typeface="メイリオ" panose="020B0604030504040204" pitchFamily="50" charset="-128"/>
                <a:ea typeface="メイリオ" panose="020B0604030504040204" pitchFamily="50" charset="-128"/>
                <a:cs typeface="メイリオ" panose="020B0604030504040204" pitchFamily="50" charset="-128"/>
              </a:rPr>
              <a:t>（自立支援）協議会で、その体制やシステムをフォローし地域に責任を持つ。</a:t>
            </a:r>
          </a:p>
          <a:p>
            <a:r>
              <a:rPr lang="ja-JP" altLang="ja-JP" sz="4800" dirty="0">
                <a:latin typeface="メイリオ" panose="020B0604030504040204" pitchFamily="50" charset="-128"/>
                <a:ea typeface="メイリオ" panose="020B0604030504040204" pitchFamily="50" charset="-128"/>
                <a:cs typeface="メイリオ" panose="020B0604030504040204" pitchFamily="50" charset="-128"/>
              </a:rPr>
              <a:t>実践がとても重要で、研修屋の養成ではない。</a:t>
            </a:r>
          </a:p>
        </p:txBody>
      </p:sp>
    </p:spTree>
    <p:extLst>
      <p:ext uri="{BB962C8B-B14F-4D97-AF65-F5344CB8AC3E}">
        <p14:creationId xmlns:p14="http://schemas.microsoft.com/office/powerpoint/2010/main" val="1340706349"/>
      </p:ext>
    </p:extLst>
  </p:cSld>
  <p:clrMapOvr>
    <a:masterClrMapping/>
  </p:clrMapOvr>
  <p:transition xmlns:p14="http://schemas.microsoft.com/office/powerpoint/2010/mai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レーム 3"/>
          <p:cNvSpPr/>
          <p:nvPr/>
        </p:nvSpPr>
        <p:spPr>
          <a:xfrm>
            <a:off x="1028442" y="3864771"/>
            <a:ext cx="22565120" cy="4921422"/>
          </a:xfrm>
          <a:prstGeom prst="frame">
            <a:avLst>
              <a:gd name="adj1" fmla="val 743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5400" b="1" dirty="0">
                <a:solidFill>
                  <a:schemeClr val="tx1"/>
                </a:solidFill>
                <a:latin typeface="+mn-ea"/>
              </a:rPr>
              <a:t>SV</a:t>
            </a:r>
            <a:r>
              <a:rPr lang="ja-JP" altLang="en-US" sz="5400" b="1" dirty="0">
                <a:solidFill>
                  <a:schemeClr val="tx1"/>
                </a:solidFill>
                <a:latin typeface="+mn-ea"/>
              </a:rPr>
              <a:t>、</a:t>
            </a:r>
            <a:r>
              <a:rPr lang="en-US" altLang="ja-JP" sz="5400" b="1" dirty="0">
                <a:solidFill>
                  <a:schemeClr val="tx1"/>
                </a:solidFill>
                <a:latin typeface="+mn-ea"/>
              </a:rPr>
              <a:t>PRP</a:t>
            </a:r>
            <a:r>
              <a:rPr lang="ja-JP" altLang="en-US" sz="5400" b="1" dirty="0">
                <a:solidFill>
                  <a:schemeClr val="tx1"/>
                </a:solidFill>
                <a:latin typeface="+mn-ea"/>
              </a:rPr>
              <a:t>を活用していると利用者へ効果が広がる傾向が高い</a:t>
            </a:r>
            <a:endParaRPr kumimoji="1" lang="ja-JP" altLang="en-US" sz="5400" b="1" dirty="0">
              <a:solidFill>
                <a:schemeClr val="tx1"/>
              </a:solidFill>
              <a:latin typeface="+mn-ea"/>
            </a:endParaRPr>
          </a:p>
        </p:txBody>
      </p:sp>
      <p:sp>
        <p:nvSpPr>
          <p:cNvPr id="15" name="上矢印 14"/>
          <p:cNvSpPr/>
          <p:nvPr/>
        </p:nvSpPr>
        <p:spPr>
          <a:xfrm>
            <a:off x="4536509" y="8672324"/>
            <a:ext cx="3856382" cy="832012"/>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0"/>
          </a:p>
        </p:txBody>
      </p:sp>
      <p:sp>
        <p:nvSpPr>
          <p:cNvPr id="2" name="角丸四角形 1"/>
          <p:cNvSpPr/>
          <p:nvPr/>
        </p:nvSpPr>
        <p:spPr>
          <a:xfrm>
            <a:off x="1386349" y="605580"/>
            <a:ext cx="15985776" cy="119397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600" dirty="0">
                <a:solidFill>
                  <a:schemeClr val="tx1"/>
                </a:solidFill>
                <a:latin typeface="HGMaruGothicMPRO" charset="-128"/>
                <a:ea typeface="HGMaruGothicMPRO" charset="-128"/>
                <a:cs typeface="HGMaruGothicMPRO" charset="-128"/>
              </a:rPr>
              <a:t>スーパービジョン</a:t>
            </a:r>
            <a:r>
              <a:rPr lang="ja-JP" altLang="en-US" sz="6600">
                <a:solidFill>
                  <a:schemeClr val="tx1"/>
                </a:solidFill>
                <a:latin typeface="HGMaruGothicMPRO" charset="-128"/>
                <a:ea typeface="HGMaruGothicMPRO" charset="-128"/>
                <a:cs typeface="HGMaruGothicMPRO" charset="-128"/>
              </a:rPr>
              <a:t>の関係とその効果</a:t>
            </a:r>
            <a:endParaRPr kumimoji="1" lang="ja-JP" altLang="en-US" sz="6600" dirty="0">
              <a:solidFill>
                <a:schemeClr val="tx1"/>
              </a:solidFill>
              <a:latin typeface="HGMaruGothicMPRO" charset="-128"/>
              <a:ea typeface="HGMaruGothicMPRO" charset="-128"/>
              <a:cs typeface="HGMaruGothicMPRO" charset="-128"/>
            </a:endParaRPr>
          </a:p>
        </p:txBody>
      </p:sp>
      <p:sp>
        <p:nvSpPr>
          <p:cNvPr id="5" name="円/楕円 4"/>
          <p:cNvSpPr/>
          <p:nvPr/>
        </p:nvSpPr>
        <p:spPr>
          <a:xfrm>
            <a:off x="19172242" y="6530922"/>
            <a:ext cx="3168352" cy="1152128"/>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b="1" dirty="0">
                <a:solidFill>
                  <a:schemeClr val="tx1"/>
                </a:solidFill>
              </a:rPr>
              <a:t>バイザー</a:t>
            </a:r>
          </a:p>
        </p:txBody>
      </p:sp>
      <p:sp>
        <p:nvSpPr>
          <p:cNvPr id="6" name="円/楕円 5"/>
          <p:cNvSpPr/>
          <p:nvPr/>
        </p:nvSpPr>
        <p:spPr>
          <a:xfrm>
            <a:off x="10983538" y="6530922"/>
            <a:ext cx="3168352" cy="1152128"/>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b="1" dirty="0">
                <a:solidFill>
                  <a:schemeClr val="tx1"/>
                </a:solidFill>
              </a:rPr>
              <a:t>バイジー</a:t>
            </a:r>
          </a:p>
        </p:txBody>
      </p:sp>
      <p:sp>
        <p:nvSpPr>
          <p:cNvPr id="7" name="円/楕円 6"/>
          <p:cNvSpPr/>
          <p:nvPr/>
        </p:nvSpPr>
        <p:spPr>
          <a:xfrm>
            <a:off x="2109558" y="6530922"/>
            <a:ext cx="4038924" cy="11521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b="1" dirty="0">
                <a:solidFill>
                  <a:schemeClr val="tx1"/>
                </a:solidFill>
              </a:rPr>
              <a:t>クライアント</a:t>
            </a:r>
            <a:endParaRPr kumimoji="1" lang="ja-JP" altLang="en-US" sz="4000" b="1" dirty="0">
              <a:solidFill>
                <a:schemeClr val="tx1"/>
              </a:solidFill>
            </a:endParaRPr>
          </a:p>
        </p:txBody>
      </p:sp>
      <p:sp>
        <p:nvSpPr>
          <p:cNvPr id="8" name="左右矢印 7"/>
          <p:cNvSpPr/>
          <p:nvPr/>
        </p:nvSpPr>
        <p:spPr>
          <a:xfrm>
            <a:off x="6148482" y="6434068"/>
            <a:ext cx="4376208" cy="1440160"/>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chemeClr val="tx1"/>
                </a:solidFill>
              </a:rPr>
              <a:t>相互エンパワメント</a:t>
            </a:r>
          </a:p>
        </p:txBody>
      </p:sp>
      <p:sp>
        <p:nvSpPr>
          <p:cNvPr id="9" name="左右矢印 8"/>
          <p:cNvSpPr/>
          <p:nvPr/>
        </p:nvSpPr>
        <p:spPr>
          <a:xfrm>
            <a:off x="14508502" y="6446386"/>
            <a:ext cx="4364912" cy="1440160"/>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chemeClr val="tx1"/>
                </a:solidFill>
              </a:rPr>
              <a:t>相互エンパワメント</a:t>
            </a:r>
          </a:p>
        </p:txBody>
      </p:sp>
      <p:sp>
        <p:nvSpPr>
          <p:cNvPr id="12" name="正方形/長方形 11"/>
          <p:cNvSpPr/>
          <p:nvPr/>
        </p:nvSpPr>
        <p:spPr>
          <a:xfrm>
            <a:off x="1386349" y="2114531"/>
            <a:ext cx="21768620" cy="15391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4000" dirty="0">
                <a:solidFill>
                  <a:schemeClr val="tx1"/>
                </a:solidFill>
                <a:latin typeface="HGMaruGothicMPRO" charset="-128"/>
                <a:ea typeface="HGMaruGothicMPRO" charset="-128"/>
                <a:cs typeface="HGMaruGothicMPRO" charset="-128"/>
              </a:rPr>
              <a:t>バイザーと</a:t>
            </a:r>
            <a:r>
              <a:rPr lang="ja-JP" altLang="en-US" sz="4000" dirty="0">
                <a:solidFill>
                  <a:schemeClr val="tx1"/>
                </a:solidFill>
                <a:latin typeface="HGMaruGothicMPRO" charset="-128"/>
                <a:ea typeface="HGMaruGothicMPRO" charset="-128"/>
                <a:cs typeface="HGMaruGothicMPRO" charset="-128"/>
              </a:rPr>
              <a:t>バイジー、バイジーとクライアントの関係は基本的に同じ。</a:t>
            </a:r>
            <a:endParaRPr lang="en-US" altLang="ja-JP" sz="4000" dirty="0">
              <a:solidFill>
                <a:schemeClr val="tx1"/>
              </a:solidFill>
              <a:latin typeface="HGMaruGothicMPRO" charset="-128"/>
              <a:ea typeface="HGMaruGothicMPRO" charset="-128"/>
              <a:cs typeface="HGMaruGothicMPRO" charset="-128"/>
            </a:endParaRPr>
          </a:p>
          <a:p>
            <a:pPr algn="l"/>
            <a:r>
              <a:rPr lang="ja-JP" altLang="en-US" sz="4000" dirty="0">
                <a:solidFill>
                  <a:schemeClr val="tx1"/>
                </a:solidFill>
                <a:latin typeface="HGMaruGothicMPRO" charset="-128"/>
                <a:ea typeface="HGMaruGothicMPRO" charset="-128"/>
                <a:cs typeface="HGMaruGothicMPRO" charset="-128"/>
              </a:rPr>
              <a:t>共感的な関係の中で、様々な資源を活用し自立的に生活ができるように働きかけを行うこと。</a:t>
            </a:r>
            <a:endParaRPr kumimoji="1" lang="ja-JP" altLang="en-US" sz="4000" dirty="0">
              <a:solidFill>
                <a:schemeClr val="tx1"/>
              </a:solidFill>
              <a:latin typeface="HGMaruGothicMPRO" charset="-128"/>
              <a:ea typeface="HGMaruGothicMPRO" charset="-128"/>
              <a:cs typeface="HGMaruGothicMPRO" charset="-128"/>
            </a:endParaRPr>
          </a:p>
        </p:txBody>
      </p:sp>
      <p:sp>
        <p:nvSpPr>
          <p:cNvPr id="10" name="正方形/長方形 9"/>
          <p:cNvSpPr/>
          <p:nvPr/>
        </p:nvSpPr>
        <p:spPr>
          <a:xfrm>
            <a:off x="12225076" y="9340234"/>
            <a:ext cx="11507580" cy="237956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ja-JP" altLang="en-US" sz="3200" dirty="0">
                <a:solidFill>
                  <a:schemeClr val="tx1"/>
                </a:solidFill>
                <a:latin typeface="HGMaruGothicMPRO" charset="-128"/>
                <a:ea typeface="HGMaruGothicMPRO" charset="-128"/>
                <a:cs typeface="HGMaruGothicMPRO" charset="-128"/>
              </a:rPr>
              <a:t>・ストレングスアセスメント票による利用者状況の共有</a:t>
            </a:r>
            <a:endParaRPr lang="en-US" altLang="ja-JP" sz="3200" dirty="0">
              <a:solidFill>
                <a:schemeClr val="tx1"/>
              </a:solidFill>
              <a:latin typeface="HGMaruGothicMPRO" charset="-128"/>
              <a:ea typeface="HGMaruGothicMPRO" charset="-128"/>
              <a:cs typeface="HGMaruGothicMPRO" charset="-128"/>
            </a:endParaRPr>
          </a:p>
          <a:p>
            <a:pPr algn="l"/>
            <a:r>
              <a:rPr lang="ja-JP" altLang="en-US" sz="3200" dirty="0">
                <a:solidFill>
                  <a:schemeClr val="tx1"/>
                </a:solidFill>
                <a:latin typeface="HGMaruGothicMPRO" charset="-128"/>
                <a:ea typeface="HGMaruGothicMPRO" charset="-128"/>
                <a:cs typeface="HGMaruGothicMPRO" charset="-128"/>
              </a:rPr>
              <a:t>・４つの枠組みによる利用者像の構造的理解</a:t>
            </a:r>
            <a:endParaRPr lang="en-US" altLang="ja-JP" sz="3200" dirty="0">
              <a:solidFill>
                <a:schemeClr val="tx1"/>
              </a:solidFill>
              <a:latin typeface="HGMaruGothicMPRO" charset="-128"/>
              <a:ea typeface="HGMaruGothicMPRO" charset="-128"/>
              <a:cs typeface="HGMaruGothicMPRO" charset="-128"/>
            </a:endParaRPr>
          </a:p>
          <a:p>
            <a:pPr algn="l"/>
            <a:r>
              <a:rPr lang="ja-JP" altLang="en-US" sz="3200" dirty="0">
                <a:solidFill>
                  <a:schemeClr val="tx1"/>
                </a:solidFill>
                <a:latin typeface="HGMaruGothicMPRO" charset="-128"/>
                <a:ea typeface="HGMaruGothicMPRO" charset="-128"/>
                <a:cs typeface="HGMaruGothicMPRO" charset="-128"/>
              </a:rPr>
              <a:t>・構造的な</a:t>
            </a:r>
            <a:r>
              <a:rPr lang="en-US" altLang="ja-JP" sz="3200" dirty="0">
                <a:solidFill>
                  <a:schemeClr val="tx1"/>
                </a:solidFill>
                <a:latin typeface="HGMaruGothicMPRO" charset="-128"/>
                <a:ea typeface="HGMaruGothicMPRO" charset="-128"/>
                <a:cs typeface="HGMaruGothicMPRO" charset="-128"/>
              </a:rPr>
              <a:t>GSV</a:t>
            </a:r>
            <a:r>
              <a:rPr lang="ja-JP" altLang="en-US" sz="3200" dirty="0">
                <a:solidFill>
                  <a:schemeClr val="tx1"/>
                </a:solidFill>
                <a:latin typeface="HGMaruGothicMPRO" charset="-128"/>
                <a:ea typeface="HGMaruGothicMPRO" charset="-128"/>
                <a:cs typeface="HGMaruGothicMPRO" charset="-128"/>
              </a:rPr>
              <a:t>の展開による柔軟なアイデアの協働的創出</a:t>
            </a:r>
            <a:endParaRPr lang="en-US" altLang="ja-JP" sz="3200" dirty="0">
              <a:solidFill>
                <a:srgbClr val="FF0000"/>
              </a:solidFill>
              <a:latin typeface="HGMaruGothicMPRO" charset="-128"/>
              <a:ea typeface="HGMaruGothicMPRO" charset="-128"/>
              <a:cs typeface="HGMaruGothicMPRO" charset="-128"/>
            </a:endParaRPr>
          </a:p>
          <a:p>
            <a:pPr algn="l"/>
            <a:r>
              <a:rPr lang="ja-JP" altLang="en-US" sz="3200" dirty="0">
                <a:solidFill>
                  <a:schemeClr val="tx1"/>
                </a:solidFill>
                <a:latin typeface="HGMaruGothicMPRO" charset="-128"/>
                <a:ea typeface="HGMaruGothicMPRO" charset="-128"/>
                <a:cs typeface="HGMaruGothicMPRO" charset="-128"/>
              </a:rPr>
              <a:t>・継続的な</a:t>
            </a:r>
            <a:r>
              <a:rPr lang="en-US" altLang="ja-JP" sz="3200" dirty="0">
                <a:solidFill>
                  <a:schemeClr val="tx1"/>
                </a:solidFill>
                <a:latin typeface="HGMaruGothicMPRO" charset="-128"/>
                <a:ea typeface="HGMaruGothicMPRO" charset="-128"/>
                <a:cs typeface="HGMaruGothicMPRO" charset="-128"/>
              </a:rPr>
              <a:t>GSV</a:t>
            </a:r>
            <a:r>
              <a:rPr lang="ja-JP" altLang="en-US" sz="3200" dirty="0">
                <a:solidFill>
                  <a:schemeClr val="tx1"/>
                </a:solidFill>
                <a:latin typeface="HGMaruGothicMPRO" charset="-128"/>
                <a:ea typeface="HGMaruGothicMPRO" charset="-128"/>
                <a:cs typeface="HGMaruGothicMPRO" charset="-128"/>
              </a:rPr>
              <a:t>によるバイジー（支援者）の支援姿勢の変容</a:t>
            </a:r>
            <a:endParaRPr lang="en-US" altLang="ja-JP" sz="3200" dirty="0">
              <a:solidFill>
                <a:schemeClr val="tx1"/>
              </a:solidFill>
              <a:latin typeface="HGMaruGothicMPRO" charset="-128"/>
              <a:ea typeface="HGMaruGothicMPRO" charset="-128"/>
              <a:cs typeface="HGMaruGothicMPRO" charset="-128"/>
            </a:endParaRPr>
          </a:p>
        </p:txBody>
      </p:sp>
      <p:sp>
        <p:nvSpPr>
          <p:cNvPr id="11" name="正方形/長方形 10"/>
          <p:cNvSpPr/>
          <p:nvPr/>
        </p:nvSpPr>
        <p:spPr>
          <a:xfrm>
            <a:off x="1028442" y="9340235"/>
            <a:ext cx="11057540" cy="315510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ltLang="ja-JP" sz="3200" dirty="0">
              <a:solidFill>
                <a:schemeClr val="tx1"/>
              </a:solidFill>
              <a:latin typeface="HGMaruGothicMPRO" charset="-128"/>
              <a:ea typeface="HGMaruGothicMPRO" charset="-128"/>
              <a:cs typeface="HGMaruGothicMPRO" charset="-128"/>
            </a:endParaRPr>
          </a:p>
          <a:p>
            <a:pPr algn="l"/>
            <a:r>
              <a:rPr lang="ja-JP" altLang="en-US" sz="3200" dirty="0">
                <a:solidFill>
                  <a:schemeClr val="tx1"/>
                </a:solidFill>
                <a:latin typeface="HGMaruGothicMPRO" charset="-128"/>
                <a:ea typeface="HGMaruGothicMPRO" charset="-128"/>
                <a:cs typeface="HGMaruGothicMPRO" charset="-128"/>
              </a:rPr>
              <a:t>・ストレングスアセスメント票によるストレングスの共有</a:t>
            </a:r>
            <a:endParaRPr lang="en-US" altLang="ja-JP" sz="3200" dirty="0">
              <a:solidFill>
                <a:schemeClr val="tx1"/>
              </a:solidFill>
              <a:latin typeface="HGMaruGothicMPRO" charset="-128"/>
              <a:ea typeface="HGMaruGothicMPRO" charset="-128"/>
              <a:cs typeface="HGMaruGothicMPRO" charset="-128"/>
            </a:endParaRPr>
          </a:p>
          <a:p>
            <a:pPr algn="l"/>
            <a:r>
              <a:rPr lang="ja-JP" altLang="en-US" sz="3200" dirty="0">
                <a:solidFill>
                  <a:schemeClr val="tx1"/>
                </a:solidFill>
                <a:latin typeface="HGMaruGothicMPRO" charset="-128"/>
                <a:ea typeface="HGMaruGothicMPRO" charset="-128"/>
                <a:cs typeface="HGMaruGothicMPRO" charset="-128"/>
              </a:rPr>
              <a:t>・パーソナルリカバリープランにより具体的実践的なアイデアの協働的創出</a:t>
            </a:r>
            <a:endParaRPr lang="en-US" altLang="ja-JP" sz="3200" dirty="0">
              <a:solidFill>
                <a:srgbClr val="FF0000"/>
              </a:solidFill>
              <a:latin typeface="HGMaruGothicMPRO" charset="-128"/>
              <a:ea typeface="HGMaruGothicMPRO" charset="-128"/>
              <a:cs typeface="HGMaruGothicMPRO" charset="-128"/>
            </a:endParaRPr>
          </a:p>
          <a:p>
            <a:pPr algn="l"/>
            <a:r>
              <a:rPr lang="ja-JP" altLang="en-US" sz="3200" dirty="0">
                <a:solidFill>
                  <a:schemeClr val="tx1"/>
                </a:solidFill>
                <a:latin typeface="HGMaruGothicMPRO" charset="-128"/>
                <a:ea typeface="HGMaruGothicMPRO" charset="-128"/>
                <a:cs typeface="HGMaruGothicMPRO" charset="-128"/>
              </a:rPr>
              <a:t>・ストレングスアセスメント票、パーソナルリカバリープランを使った継続的な関わり、行動の振り返りを通したクライアントの姿勢の変容（エンパワメント）</a:t>
            </a:r>
            <a:endParaRPr lang="en-US" altLang="ja-JP" sz="3200" dirty="0">
              <a:solidFill>
                <a:schemeClr val="tx1"/>
              </a:solidFill>
              <a:latin typeface="HGMaruGothicMPRO" charset="-128"/>
              <a:ea typeface="HGMaruGothicMPRO" charset="-128"/>
              <a:cs typeface="HGMaruGothicMPRO" charset="-128"/>
            </a:endParaRPr>
          </a:p>
          <a:p>
            <a:pPr algn="l"/>
            <a:endParaRPr kumimoji="1" lang="ja-JP" altLang="en-US" sz="3200" dirty="0">
              <a:solidFill>
                <a:schemeClr val="tx1"/>
              </a:solidFill>
              <a:latin typeface="HGMaruGothicMPRO" charset="-128"/>
              <a:ea typeface="HGMaruGothicMPRO" charset="-128"/>
              <a:cs typeface="HGMaruGothicMPRO" charset="-128"/>
            </a:endParaRPr>
          </a:p>
        </p:txBody>
      </p:sp>
      <p:sp>
        <p:nvSpPr>
          <p:cNvPr id="3" name="フレーム 2"/>
          <p:cNvSpPr/>
          <p:nvPr/>
        </p:nvSpPr>
        <p:spPr>
          <a:xfrm>
            <a:off x="10695507" y="5275697"/>
            <a:ext cx="12164494" cy="2902226"/>
          </a:xfrm>
          <a:prstGeom prst="frame">
            <a:avLst>
              <a:gd name="adj1" fmla="val 11206"/>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4000" b="1" dirty="0">
                <a:solidFill>
                  <a:schemeClr val="tx1"/>
                </a:solidFill>
              </a:rPr>
              <a:t>GSV</a:t>
            </a:r>
            <a:r>
              <a:rPr kumimoji="1" lang="ja-JP" altLang="en-US" sz="4000" b="1" dirty="0">
                <a:solidFill>
                  <a:schemeClr val="tx1"/>
                </a:solidFill>
              </a:rPr>
              <a:t>のみの場合：</a:t>
            </a:r>
            <a:r>
              <a:rPr kumimoji="1" lang="en-US" altLang="ja-JP" sz="4000" b="1" dirty="0">
                <a:solidFill>
                  <a:schemeClr val="tx1"/>
                </a:solidFill>
              </a:rPr>
              <a:t>SV</a:t>
            </a:r>
            <a:r>
              <a:rPr kumimoji="1" lang="ja-JP" altLang="en-US" sz="4000" b="1" dirty="0">
                <a:solidFill>
                  <a:schemeClr val="tx1"/>
                </a:solidFill>
              </a:rPr>
              <a:t>の効果が限定的な傾向がある</a:t>
            </a:r>
          </a:p>
        </p:txBody>
      </p:sp>
      <p:sp>
        <p:nvSpPr>
          <p:cNvPr id="16" name="上矢印 15"/>
          <p:cNvSpPr/>
          <p:nvPr/>
        </p:nvSpPr>
        <p:spPr>
          <a:xfrm>
            <a:off x="15315861" y="8237093"/>
            <a:ext cx="3856382" cy="1103142"/>
          </a:xfrm>
          <a:prstGeom prs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0"/>
          </a:p>
        </p:txBody>
      </p:sp>
      <p:sp>
        <p:nvSpPr>
          <p:cNvPr id="17" name="正方形/長方形 16"/>
          <p:cNvSpPr/>
          <p:nvPr/>
        </p:nvSpPr>
        <p:spPr>
          <a:xfrm>
            <a:off x="12225076" y="12004275"/>
            <a:ext cx="11867376" cy="491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3200" b="1" dirty="0">
                <a:solidFill>
                  <a:srgbClr val="FF0000"/>
                </a:solidFill>
                <a:latin typeface="+mn-ea"/>
              </a:rPr>
              <a:t>※GSV</a:t>
            </a:r>
            <a:r>
              <a:rPr lang="ja-JP" altLang="en-US" sz="3200" b="1" dirty="0">
                <a:solidFill>
                  <a:srgbClr val="FF0000"/>
                </a:solidFill>
                <a:latin typeface="+mn-ea"/>
              </a:rPr>
              <a:t>はピア</a:t>
            </a:r>
            <a:r>
              <a:rPr lang="en-US" altLang="ja-JP" sz="3200" b="1" dirty="0">
                <a:solidFill>
                  <a:srgbClr val="FF0000"/>
                </a:solidFill>
                <a:latin typeface="+mn-ea"/>
              </a:rPr>
              <a:t>SV</a:t>
            </a:r>
            <a:r>
              <a:rPr lang="ja-JP" altLang="en-US" sz="3200" b="1" dirty="0">
                <a:solidFill>
                  <a:srgbClr val="FF0000"/>
                </a:solidFill>
                <a:latin typeface="+mn-ea"/>
              </a:rPr>
              <a:t>のため、バイジーとバイザー間で相互に上記効果。</a:t>
            </a:r>
            <a:endParaRPr kumimoji="1" lang="ja-JP" altLang="en-US" sz="3200" b="1" dirty="0">
              <a:solidFill>
                <a:srgbClr val="FF0000"/>
              </a:solidFill>
              <a:latin typeface="+mn-ea"/>
            </a:endParaRPr>
          </a:p>
        </p:txBody>
      </p:sp>
      <p:sp>
        <p:nvSpPr>
          <p:cNvPr id="13" name="テキスト ボックス 12"/>
          <p:cNvSpPr txBox="1"/>
          <p:nvPr/>
        </p:nvSpPr>
        <p:spPr>
          <a:xfrm>
            <a:off x="17912825" y="960120"/>
            <a:ext cx="5230920" cy="861774"/>
          </a:xfrm>
          <a:prstGeom prst="rect">
            <a:avLst/>
          </a:prstGeom>
          <a:noFill/>
        </p:spPr>
        <p:txBody>
          <a:bodyPr wrap="none" rtlCol="0">
            <a:spAutoFit/>
          </a:bodyPr>
          <a:lstStyle/>
          <a:p>
            <a:r>
              <a:rPr kumimoji="1" lang="ja-JP" altLang="en-US" dirty="0"/>
              <a:t>全国の</a:t>
            </a:r>
            <a:r>
              <a:rPr kumimoji="1" lang="en-US" altLang="ja-JP" dirty="0"/>
              <a:t>30</a:t>
            </a:r>
            <a:r>
              <a:rPr kumimoji="1" lang="ja-JP" altLang="en-US" dirty="0"/>
              <a:t>件を調査</a:t>
            </a:r>
          </a:p>
        </p:txBody>
      </p:sp>
    </p:spTree>
    <p:extLst>
      <p:ext uri="{BB962C8B-B14F-4D97-AF65-F5344CB8AC3E}">
        <p14:creationId xmlns:p14="http://schemas.microsoft.com/office/powerpoint/2010/main" val="1879932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一番重要なことは…"/>
          <p:cNvSpPr>
            <a:spLocks noGrp="1"/>
          </p:cNvSpPr>
          <p:nvPr>
            <p:ph type="title" idx="4294967295"/>
          </p:nvPr>
        </p:nvSpPr>
        <p:spPr>
          <a:xfrm>
            <a:off x="-1" y="3990975"/>
            <a:ext cx="22954593" cy="5732463"/>
          </a:xfrm>
          <a:prstGeom prst="rect">
            <a:avLst/>
          </a:prstGeom>
        </p:spPr>
        <p:txBody>
          <a:bodyPr>
            <a:normAutofit/>
          </a:bodyPr>
          <a:lstStyle/>
          <a:p>
            <a:pPr algn="ctr">
              <a:defRPr>
                <a:latin typeface="HGSMinchoE"/>
                <a:ea typeface="HGSMinchoE"/>
                <a:cs typeface="HGSMinchoE"/>
                <a:sym typeface="HGSMinchoE"/>
              </a:defRPr>
            </a:pPr>
            <a:r>
              <a:rPr lang="en-US" altLang="ja-JP" dirty="0"/>
              <a:t>GSV</a:t>
            </a:r>
            <a:r>
              <a:rPr lang="ja-JP" altLang="en-US" dirty="0"/>
              <a:t>において</a:t>
            </a:r>
            <a:r>
              <a:rPr dirty="0"/>
              <a:t>一番重要なことは</a:t>
            </a:r>
          </a:p>
          <a:p>
            <a:pPr algn="ctr">
              <a:defRPr>
                <a:latin typeface="HGSMinchoE"/>
                <a:ea typeface="HGSMinchoE"/>
                <a:cs typeface="HGSMinchoE"/>
                <a:sym typeface="HGSMinchoE"/>
              </a:defRPr>
            </a:pPr>
            <a:r>
              <a:rPr dirty="0"/>
              <a:t>「祝福（セレブレーション）」</a:t>
            </a:r>
          </a:p>
          <a:p>
            <a:pPr algn="ctr">
              <a:defRPr>
                <a:latin typeface="HGSMinchoE"/>
                <a:ea typeface="HGSMinchoE"/>
                <a:cs typeface="HGSMinchoE"/>
                <a:sym typeface="HGSMinchoE"/>
              </a:defRPr>
            </a:pPr>
            <a:endParaRPr dirty="0"/>
          </a:p>
          <a:p>
            <a:pPr algn="ctr">
              <a:defRPr sz="7500">
                <a:latin typeface="HGSMinchoE"/>
                <a:ea typeface="HGSMinchoE"/>
                <a:cs typeface="HGSMinchoE"/>
                <a:sym typeface="HGSMinchoE"/>
              </a:defRPr>
            </a:pPr>
            <a:r>
              <a:rPr lang="ja-JP" altLang="en-US" dirty="0" smtClean="0"/>
              <a:t>　</a:t>
            </a:r>
            <a:r>
              <a:rPr dirty="0" err="1" smtClean="0"/>
              <a:t>利用者の喜ぶ顔を想像してアイディアを考える</a:t>
            </a: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94560" y="573207"/>
            <a:ext cx="20116800" cy="2594494"/>
          </a:xfrm>
        </p:spPr>
        <p:txBody>
          <a:bodyPr/>
          <a:lstStyle/>
          <a:p>
            <a:r>
              <a:rPr kumimoji="1" lang="ja-JP" altLang="en-US" i="1" dirty="0">
                <a:latin typeface="メイリオ" panose="020B0604030504040204" pitchFamily="50" charset="-128"/>
                <a:ea typeface="メイリオ" panose="020B0604030504040204" pitchFamily="50" charset="-128"/>
                <a:cs typeface="メイリオ" panose="020B0604030504040204" pitchFamily="50" charset="-128"/>
              </a:rPr>
              <a:t>生活</a:t>
            </a:r>
            <a:r>
              <a:rPr lang="ja-JP" altLang="en-US" i="1" dirty="0">
                <a:latin typeface="メイリオ" panose="020B0604030504040204" pitchFamily="50" charset="-128"/>
                <a:ea typeface="メイリオ" panose="020B0604030504040204" pitchFamily="50" charset="-128"/>
                <a:cs typeface="メイリオ" panose="020B0604030504040204" pitchFamily="50" charset="-128"/>
              </a:rPr>
              <a:t>支援の</a:t>
            </a:r>
            <a:r>
              <a:rPr kumimoji="1" lang="ja-JP" altLang="en-US" i="1" dirty="0">
                <a:latin typeface="メイリオ" panose="020B0604030504040204" pitchFamily="50" charset="-128"/>
                <a:ea typeface="メイリオ" panose="020B0604030504040204" pitchFamily="50" charset="-128"/>
                <a:cs typeface="メイリオ" panose="020B0604030504040204" pitchFamily="50" charset="-128"/>
              </a:rPr>
              <a:t>レベル</a:t>
            </a:r>
          </a:p>
        </p:txBody>
      </p:sp>
      <p:sp>
        <p:nvSpPr>
          <p:cNvPr id="3" name="コンテンツ プレースホルダー 2"/>
          <p:cNvSpPr>
            <a:spLocks noGrp="1"/>
          </p:cNvSpPr>
          <p:nvPr>
            <p:ph idx="1"/>
          </p:nvPr>
        </p:nvSpPr>
        <p:spPr>
          <a:xfrm>
            <a:off x="2194560" y="3691468"/>
            <a:ext cx="7998752" cy="8046720"/>
          </a:xfrm>
        </p:spPr>
        <p:txBody>
          <a:bodyPr>
            <a:noAutofit/>
          </a:bodyPr>
          <a:lstStyle/>
          <a:p>
            <a:pPr>
              <a:buFont typeface="Wingdings" charset="2"/>
              <a:buChar char="Ø"/>
            </a:pPr>
            <a:r>
              <a:rPr lang="ja-JP" altLang="ja-JP" sz="5600" dirty="0">
                <a:latin typeface="メイリオ" panose="020B0604030504040204" pitchFamily="50" charset="-128"/>
                <a:ea typeface="メイリオ" panose="020B0604030504040204" pitchFamily="50" charset="-128"/>
                <a:cs typeface="メイリオ" panose="020B0604030504040204" pitchFamily="50" charset="-128"/>
              </a:rPr>
              <a:t>社会保障を中心とした、福祉制度や医療で対応するもの</a:t>
            </a:r>
          </a:p>
          <a:p>
            <a:pPr>
              <a:buFont typeface="Wingdings" charset="2"/>
              <a:buChar char="Ø"/>
            </a:pPr>
            <a:r>
              <a:rPr lang="ja-JP" altLang="ja-JP" sz="5600" dirty="0">
                <a:latin typeface="メイリオ" panose="020B0604030504040204" pitchFamily="50" charset="-128"/>
                <a:ea typeface="メイリオ" panose="020B0604030504040204" pitchFamily="50" charset="-128"/>
                <a:cs typeface="メイリオ" panose="020B0604030504040204" pitchFamily="50" charset="-128"/>
              </a:rPr>
              <a:t>地域に一般的に存在するありふれた資源で対応するもの</a:t>
            </a:r>
          </a:p>
          <a:p>
            <a:pPr>
              <a:buFont typeface="Wingdings" charset="2"/>
              <a:buChar char="Ø"/>
            </a:pPr>
            <a:r>
              <a:rPr lang="ja-JP" altLang="ja-JP" sz="5600" dirty="0">
                <a:latin typeface="メイリオ" panose="020B0604030504040204" pitchFamily="50" charset="-128"/>
                <a:ea typeface="メイリオ" panose="020B0604030504040204" pitchFamily="50" charset="-128"/>
                <a:cs typeface="メイリオ" panose="020B0604030504040204" pitchFamily="50" charset="-128"/>
              </a:rPr>
              <a:t>住民同士の助け合いやボランタリーな活動で対応するもの</a:t>
            </a:r>
          </a:p>
          <a:p>
            <a:pPr>
              <a:buFont typeface="Wingdings" charset="2"/>
              <a:buChar char="Ø"/>
            </a:pPr>
            <a:endParaRPr lang="ja-JP" altLang="en-US" sz="5600" dirty="0">
              <a:latin typeface="HGSMinchoE" charset="-128"/>
              <a:ea typeface="HGSMinchoE" charset="-128"/>
              <a:cs typeface="HGSMinchoE" charset="-128"/>
            </a:endParaRPr>
          </a:p>
        </p:txBody>
      </p:sp>
      <p:graphicFrame>
        <p:nvGraphicFramePr>
          <p:cNvPr id="5" name="図表 4"/>
          <p:cNvGraphicFramePr/>
          <p:nvPr>
            <p:extLst>
              <p:ext uri="{D42A27DB-BD31-4B8C-83A1-F6EECF244321}">
                <p14:modId xmlns:p14="http://schemas.microsoft.com/office/powerpoint/2010/main" val="423485417"/>
              </p:ext>
            </p:extLst>
          </p:nvPr>
        </p:nvGraphicFramePr>
        <p:xfrm>
          <a:off x="10139347" y="2308487"/>
          <a:ext cx="13641050" cy="9953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04814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500">
        <p15:prstTrans prst="drape"/>
      </p:transition>
    </mc:Choice>
    <mc:Fallback>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783176" y="844136"/>
            <a:ext cx="10288692" cy="1735280"/>
          </a:xfrm>
        </p:spPr>
        <p:txBody>
          <a:bodyPr>
            <a:normAutofit/>
          </a:bodyPr>
          <a:lstStyle/>
          <a:p>
            <a:r>
              <a:rPr kumimoji="1" lang="ja-JP" altLang="en-US" i="1" dirty="0">
                <a:latin typeface="メイリオ" panose="020B0604030504040204" pitchFamily="50" charset="-128"/>
                <a:ea typeface="メイリオ" panose="020B0604030504040204" pitchFamily="50" charset="-128"/>
                <a:cs typeface="メイリオ" panose="020B0604030504040204" pitchFamily="50" charset="-128"/>
              </a:rPr>
              <a:t>生活</a:t>
            </a:r>
            <a:r>
              <a:rPr lang="ja-JP" altLang="en-US" i="1" dirty="0">
                <a:latin typeface="メイリオ" panose="020B0604030504040204" pitchFamily="50" charset="-128"/>
                <a:ea typeface="メイリオ" panose="020B0604030504040204" pitchFamily="50" charset="-128"/>
                <a:cs typeface="メイリオ" panose="020B0604030504040204" pitchFamily="50" charset="-128"/>
              </a:rPr>
              <a:t>支援の</a:t>
            </a:r>
            <a:r>
              <a:rPr kumimoji="1" lang="ja-JP" altLang="en-US" i="1" dirty="0">
                <a:latin typeface="メイリオ" panose="020B0604030504040204" pitchFamily="50" charset="-128"/>
                <a:ea typeface="メイリオ" panose="020B0604030504040204" pitchFamily="50" charset="-128"/>
                <a:cs typeface="メイリオ" panose="020B0604030504040204" pitchFamily="50" charset="-128"/>
              </a:rPr>
              <a:t>レベル</a:t>
            </a:r>
          </a:p>
        </p:txBody>
      </p:sp>
      <p:graphicFrame>
        <p:nvGraphicFramePr>
          <p:cNvPr id="5" name="図表 4"/>
          <p:cNvGraphicFramePr/>
          <p:nvPr>
            <p:extLst>
              <p:ext uri="{D42A27DB-BD31-4B8C-83A1-F6EECF244321}">
                <p14:modId xmlns:p14="http://schemas.microsoft.com/office/powerpoint/2010/main" val="1979603879"/>
              </p:ext>
            </p:extLst>
          </p:nvPr>
        </p:nvGraphicFramePr>
        <p:xfrm>
          <a:off x="5364147" y="979758"/>
          <a:ext cx="13641050" cy="11688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フレーム 5"/>
          <p:cNvSpPr/>
          <p:nvPr/>
        </p:nvSpPr>
        <p:spPr>
          <a:xfrm>
            <a:off x="6570134" y="4538136"/>
            <a:ext cx="11446932" cy="4673600"/>
          </a:xfrm>
          <a:prstGeom prst="frame">
            <a:avLst>
              <a:gd name="adj1" fmla="val 3148"/>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0">
              <a:solidFill>
                <a:schemeClr val="tx1"/>
              </a:solidFill>
            </a:endParaRPr>
          </a:p>
        </p:txBody>
      </p:sp>
      <p:sp>
        <p:nvSpPr>
          <p:cNvPr id="7" name="左矢印吹き出し 6"/>
          <p:cNvSpPr/>
          <p:nvPr/>
        </p:nvSpPr>
        <p:spPr>
          <a:xfrm>
            <a:off x="14935201" y="5384798"/>
            <a:ext cx="8526514" cy="2878668"/>
          </a:xfrm>
          <a:prstGeom prst="leftArrowCallout">
            <a:avLst>
              <a:gd name="adj1" fmla="val 25000"/>
              <a:gd name="adj2" fmla="val 18694"/>
              <a:gd name="adj3" fmla="val 25000"/>
              <a:gd name="adj4" fmla="val 6013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t>ありふれた資源を</a:t>
            </a:r>
            <a:endParaRPr kumimoji="1" lang="en-US" altLang="ja-JP" sz="4800" dirty="0"/>
          </a:p>
          <a:p>
            <a:pPr algn="ctr"/>
            <a:r>
              <a:rPr kumimoji="1" lang="ja-JP" altLang="en-US" sz="4800" dirty="0"/>
              <a:t>使い切る技術</a:t>
            </a:r>
          </a:p>
        </p:txBody>
      </p:sp>
      <p:sp>
        <p:nvSpPr>
          <p:cNvPr id="9" name="上矢印吹き出し 8"/>
          <p:cNvSpPr/>
          <p:nvPr/>
        </p:nvSpPr>
        <p:spPr>
          <a:xfrm>
            <a:off x="1930398" y="979760"/>
            <a:ext cx="5418668" cy="5624240"/>
          </a:xfrm>
          <a:prstGeom prst="upArrowCallout">
            <a:avLst>
              <a:gd name="adj1" fmla="val 18827"/>
              <a:gd name="adj2" fmla="val 25000"/>
              <a:gd name="adj3" fmla="val 25000"/>
              <a:gd name="adj4" fmla="val 14702"/>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rPr>
              <a:t>有期限で限定されやすい</a:t>
            </a:r>
          </a:p>
        </p:txBody>
      </p:sp>
      <p:sp>
        <p:nvSpPr>
          <p:cNvPr id="10" name="下矢印吹き出し 9"/>
          <p:cNvSpPr/>
          <p:nvPr/>
        </p:nvSpPr>
        <p:spPr>
          <a:xfrm>
            <a:off x="1930399" y="6858001"/>
            <a:ext cx="5418666" cy="5810506"/>
          </a:xfrm>
          <a:prstGeom prst="downArrowCallout">
            <a:avLst>
              <a:gd name="adj1" fmla="val 18750"/>
              <a:gd name="adj2" fmla="val 25000"/>
              <a:gd name="adj3" fmla="val 25000"/>
              <a:gd name="adj4" fmla="val 14269"/>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rPr>
              <a:t>無期限で限定されにくい</a:t>
            </a:r>
          </a:p>
        </p:txBody>
      </p:sp>
    </p:spTree>
    <p:extLst>
      <p:ext uri="{BB962C8B-B14F-4D97-AF65-F5344CB8AC3E}">
        <p14:creationId xmlns:p14="http://schemas.microsoft.com/office/powerpoint/2010/main" val="46599412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500">
        <p15:prstTrans prst="drape"/>
      </p:transition>
    </mc:Choice>
    <mc:Fallback>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 name="当たり前をリセットし…"/>
          <p:cNvSpPr>
            <a:spLocks noGrp="1"/>
          </p:cNvSpPr>
          <p:nvPr>
            <p:ph type="title" idx="4294967295"/>
          </p:nvPr>
        </p:nvSpPr>
        <p:spPr>
          <a:xfrm>
            <a:off x="0" y="5742042"/>
            <a:ext cx="24384000" cy="2901950"/>
          </a:xfrm>
          <a:prstGeom prst="rect">
            <a:avLst/>
          </a:prstGeom>
        </p:spPr>
        <p:txBody>
          <a:bodyPr>
            <a:noAutofit/>
          </a:bodyPr>
          <a:lstStyle/>
          <a:p>
            <a:pPr algn="ctr">
              <a:lnSpc>
                <a:spcPct val="150000"/>
              </a:lnSpc>
              <a:defRPr>
                <a:latin typeface="HGPMinchoE"/>
                <a:ea typeface="HGPMinchoE"/>
                <a:cs typeface="HGPMinchoE"/>
                <a:sym typeface="HGPMinchoE"/>
              </a:defRPr>
            </a:pPr>
            <a:r>
              <a:rPr lang="ja-JP" altLang="en-US" sz="8000" dirty="0" smtClean="0"/>
              <a:t>自分たちの</a:t>
            </a:r>
            <a:r>
              <a:rPr sz="8000" dirty="0" err="1" smtClean="0"/>
              <a:t>当たり前をリセットし</a:t>
            </a:r>
            <a:r>
              <a:rPr lang="en-US" sz="8000" dirty="0" smtClean="0"/>
              <a:t/>
            </a:r>
            <a:br>
              <a:rPr lang="en-US" sz="8000" dirty="0" smtClean="0"/>
            </a:br>
            <a:r>
              <a:rPr sz="8000" dirty="0" err="1" smtClean="0"/>
              <a:t>知識をゼロに戻す</a:t>
            </a:r>
            <a:r>
              <a:rPr lang="ja-JP" altLang="en-US" sz="8000" dirty="0"/>
              <a:t>ための</a:t>
            </a:r>
            <a:r>
              <a:rPr lang="en-US" altLang="ja-JP" sz="8000" dirty="0" smtClean="0"/>
              <a:t>SV</a:t>
            </a:r>
            <a:br>
              <a:rPr lang="en-US" altLang="ja-JP" sz="8000" dirty="0" smtClean="0"/>
            </a:br>
            <a:r>
              <a:rPr lang="en-US" sz="8000" dirty="0"/>
              <a:t/>
            </a:r>
            <a:br>
              <a:rPr lang="en-US" sz="8000" dirty="0"/>
            </a:br>
            <a:r>
              <a:rPr lang="ja-JP" altLang="ja-JP" sz="8000" u="sng" dirty="0">
                <a:sym typeface="HGPMinchoE"/>
              </a:rPr>
              <a:t>個の力、技術、経験を土台にして、チーム力を向上させて対応するイメージ。</a:t>
            </a:r>
            <a:endParaRPr sz="8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利用者を信じること…"/>
          <p:cNvSpPr>
            <a:spLocks noGrp="1"/>
          </p:cNvSpPr>
          <p:nvPr>
            <p:ph type="title" idx="4294967295"/>
          </p:nvPr>
        </p:nvSpPr>
        <p:spPr>
          <a:xfrm>
            <a:off x="0" y="4475163"/>
            <a:ext cx="20116800" cy="2901950"/>
          </a:xfrm>
          <a:prstGeom prst="rect">
            <a:avLst/>
          </a:prstGeom>
        </p:spPr>
        <p:txBody>
          <a:bodyPr>
            <a:normAutofit/>
          </a:bodyPr>
          <a:lstStyle/>
          <a:p>
            <a:pPr algn="ctr">
              <a:lnSpc>
                <a:spcPct val="150000"/>
              </a:lnSpc>
              <a:defRPr>
                <a:latin typeface="HGPMinchoE"/>
                <a:ea typeface="HGPMinchoE"/>
                <a:cs typeface="HGPMinchoE"/>
                <a:sym typeface="HGPMinchoE"/>
              </a:defRPr>
            </a:pPr>
            <a:r>
              <a:rPr dirty="0"/>
              <a:t>利用者を信じること</a:t>
            </a:r>
            <a:r>
              <a:rPr lang="ja-JP" altLang="en-US" dirty="0"/>
              <a:t>　</a:t>
            </a:r>
            <a:r>
              <a:rPr dirty="0"/>
              <a:t>仲間を信じること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魔法はご本人の中にある"/>
          <p:cNvSpPr>
            <a:spLocks noGrp="1"/>
          </p:cNvSpPr>
          <p:nvPr>
            <p:ph type="title" idx="4294967295"/>
          </p:nvPr>
        </p:nvSpPr>
        <p:spPr>
          <a:xfrm>
            <a:off x="4267200" y="4627563"/>
            <a:ext cx="20116800" cy="2901950"/>
          </a:xfrm>
          <a:prstGeom prst="rect">
            <a:avLst/>
          </a:prstGeom>
        </p:spPr>
        <p:txBody>
          <a:bodyPr/>
          <a:lstStyle>
            <a:lvl1pPr>
              <a:defRPr>
                <a:latin typeface="HGPMinchoE"/>
                <a:ea typeface="HGPMinchoE"/>
                <a:cs typeface="HGPMinchoE"/>
                <a:sym typeface="HGPMinchoE"/>
              </a:defRPr>
            </a:lvl1pPr>
          </a:lstStyle>
          <a:p>
            <a:pPr algn="ctr"/>
            <a:r>
              <a:rPr dirty="0" err="1"/>
              <a:t>魔法はご本人の中にある</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5738647" y="534735"/>
            <a:ext cx="14501981" cy="773482"/>
          </a:xfrm>
          <a:prstGeom prst="rect">
            <a:avLst/>
          </a:prstGeom>
          <a:noFill/>
          <a:ln w="6350" cap="flat" cmpd="sng" algn="ctr">
            <a:noFill/>
            <a:prstDash val="solid"/>
            <a:miter lim="800000"/>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1828800" rtl="0" eaLnBrk="1" latinLnBrk="0" hangingPunct="1">
              <a:lnSpc>
                <a:spcPct val="90000"/>
              </a:lnSpc>
              <a:spcBef>
                <a:spcPct val="0"/>
              </a:spcBef>
              <a:buNone/>
              <a:defRPr kumimoji="1" sz="88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5400" b="1" dirty="0" smtClean="0">
                <a:latin typeface="メイリオ" panose="020B0604030504040204" pitchFamily="50" charset="-128"/>
                <a:ea typeface="メイリオ" panose="020B0604030504040204" pitchFamily="50" charset="-128"/>
                <a:cs typeface="メイリオ" panose="020B0604030504040204" pitchFamily="50" charset="-128"/>
              </a:rPr>
              <a:t>相談支援専門員の要件（Ｈ</a:t>
            </a:r>
            <a:r>
              <a:rPr lang="en-US" altLang="ja-JP" sz="5400" b="1" dirty="0" smtClean="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5400" b="1" dirty="0" smtClean="0">
                <a:latin typeface="メイリオ" panose="020B0604030504040204" pitchFamily="50" charset="-128"/>
                <a:ea typeface="メイリオ" panose="020B0604030504040204" pitchFamily="50" charset="-128"/>
                <a:cs typeface="メイリオ" panose="020B0604030504040204" pitchFamily="50" charset="-128"/>
              </a:rPr>
              <a:t>年度現在）</a:t>
            </a:r>
            <a:endParaRPr lang="ja-JP" altLang="en-US" sz="5400"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 name="直線コネクタ 4"/>
          <p:cNvCxnSpPr/>
          <p:nvPr/>
        </p:nvCxnSpPr>
        <p:spPr>
          <a:xfrm flipV="1">
            <a:off x="2830960" y="1460429"/>
            <a:ext cx="18146016" cy="34006"/>
          </a:xfrm>
          <a:prstGeom prst="line">
            <a:avLst/>
          </a:prstGeom>
          <a:ln w="88900" cmpd="thinThick">
            <a:solidFill>
              <a:srgbClr val="99CCFF"/>
            </a:solidFill>
          </a:ln>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21420637" y="534735"/>
            <a:ext cx="2444098" cy="77348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参考</a:t>
            </a:r>
          </a:p>
        </p:txBody>
      </p:sp>
      <p:sp>
        <p:nvSpPr>
          <p:cNvPr id="7" name="正方形/長方形 6"/>
          <p:cNvSpPr/>
          <p:nvPr/>
        </p:nvSpPr>
        <p:spPr>
          <a:xfrm>
            <a:off x="1040524" y="2554014"/>
            <a:ext cx="22544690" cy="2081048"/>
          </a:xfrm>
          <a:prstGeom prst="rect">
            <a:avLst/>
          </a:prstGeom>
          <a:noFill/>
          <a:ln>
            <a:solidFill>
              <a:schemeClr val="accent1"/>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481959" y="2866356"/>
            <a:ext cx="6810701" cy="1487214"/>
          </a:xfrm>
          <a:prstGeom prst="rect">
            <a:avLst/>
          </a:prstGeom>
          <a:noFill/>
          <a:ln>
            <a:solidFill>
              <a:schemeClr val="accent1"/>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実務経験</a:t>
            </a:r>
            <a:endPar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加算記号 8"/>
          <p:cNvSpPr/>
          <p:nvPr/>
        </p:nvSpPr>
        <p:spPr>
          <a:xfrm>
            <a:off x="8923283" y="2866356"/>
            <a:ext cx="1261241" cy="132727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11414233" y="2861101"/>
            <a:ext cx="11540359" cy="1487214"/>
          </a:xfrm>
          <a:prstGeom prst="rect">
            <a:avLst/>
          </a:prstGeom>
          <a:noFill/>
          <a:ln>
            <a:solidFill>
              <a:schemeClr val="accent1"/>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相談支援従事者初任者養成研修</a:t>
            </a:r>
            <a:endPar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正方形/長方形 10"/>
          <p:cNvSpPr/>
          <p:nvPr/>
        </p:nvSpPr>
        <p:spPr>
          <a:xfrm>
            <a:off x="11414232" y="5891045"/>
            <a:ext cx="12323381" cy="1555536"/>
          </a:xfrm>
          <a:prstGeom prst="rect">
            <a:avLst/>
          </a:prstGeom>
          <a:noFill/>
          <a:ln>
            <a:solidFill>
              <a:schemeClr val="accent1"/>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相談支援従事者現任研修</a:t>
            </a:r>
            <a:endPar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下矢印 11"/>
          <p:cNvSpPr/>
          <p:nvPr/>
        </p:nvSpPr>
        <p:spPr>
          <a:xfrm>
            <a:off x="14283559" y="4855779"/>
            <a:ext cx="6693417" cy="909142"/>
          </a:xfrm>
          <a:prstGeom prst="downArrow">
            <a:avLst>
              <a:gd name="adj1" fmla="val 62248"/>
              <a:gd name="adj2" fmla="val 708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上矢印吹き出し 12"/>
          <p:cNvSpPr/>
          <p:nvPr/>
        </p:nvSpPr>
        <p:spPr>
          <a:xfrm>
            <a:off x="851336" y="4193628"/>
            <a:ext cx="9932274" cy="9080938"/>
          </a:xfrm>
          <a:prstGeom prst="upArrowCallout">
            <a:avLst>
              <a:gd name="adj1" fmla="val 25000"/>
              <a:gd name="adj2" fmla="val 25000"/>
              <a:gd name="adj3" fmla="val 12847"/>
              <a:gd name="adj4" fmla="val 81991"/>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実務経験要件</a:t>
            </a:r>
            <a:endPar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（業務内容＋従事期間）</a:t>
            </a:r>
            <a:endPar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保持資格</a:t>
            </a:r>
            <a:endPar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kumimoji="1"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540</a:t>
            </a: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日以上）</a:t>
            </a:r>
            <a:endPar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1800</a:t>
            </a:r>
            <a:r>
              <a:rPr kumimoji="1"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日以上）</a:t>
            </a:r>
            <a:endPar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雲形吹き出し 13"/>
          <p:cNvSpPr/>
          <p:nvPr/>
        </p:nvSpPr>
        <p:spPr>
          <a:xfrm>
            <a:off x="12076385" y="8576440"/>
            <a:ext cx="11788349" cy="4698125"/>
          </a:xfrm>
          <a:prstGeom prst="cloudCallout">
            <a:avLst>
              <a:gd name="adj1" fmla="val -62476"/>
              <a:gd name="adj2" fmla="val 176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相談支援専門員としての専門性を確立するためには？</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8238853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xmlns="" id="{A12255B4-3F99-46D9-BD73-A478DAF702C8}"/>
              </a:ext>
            </a:extLst>
          </p:cNvPr>
          <p:cNvSpPr txBox="1"/>
          <p:nvPr/>
        </p:nvSpPr>
        <p:spPr>
          <a:xfrm>
            <a:off x="725214" y="7472855"/>
            <a:ext cx="14567338" cy="1446550"/>
          </a:xfrm>
          <a:prstGeom prst="rect">
            <a:avLst/>
          </a:prstGeom>
          <a:noFill/>
        </p:spPr>
        <p:txBody>
          <a:bodyPr wrap="square" rtlCol="0">
            <a:spAutoFit/>
          </a:bodyPr>
          <a:lstStyle/>
          <a:p>
            <a:r>
              <a:rPr kumimoji="1" lang="ja-JP" altLang="en-US" sz="8800" dirty="0">
                <a:latin typeface="HGS明朝B" panose="02020800000000000000" pitchFamily="18" charset="-128"/>
                <a:ea typeface="HGS明朝B" panose="02020800000000000000" pitchFamily="18" charset="-128"/>
              </a:rPr>
              <a:t>百聞は</a:t>
            </a:r>
            <a:r>
              <a:rPr kumimoji="1" lang="ja-JP" altLang="en-US" sz="8800" dirty="0">
                <a:latin typeface="HGS明朝E" panose="02020900000000000000" pitchFamily="18" charset="-128"/>
                <a:ea typeface="HGS明朝E" panose="02020900000000000000" pitchFamily="18" charset="-128"/>
              </a:rPr>
              <a:t>一見</a:t>
            </a:r>
            <a:r>
              <a:rPr kumimoji="1" lang="ja-JP" altLang="en-US" sz="8800" dirty="0">
                <a:latin typeface="HGS明朝B" panose="02020800000000000000" pitchFamily="18" charset="-128"/>
                <a:ea typeface="HGS明朝B" panose="02020800000000000000" pitchFamily="18" charset="-128"/>
              </a:rPr>
              <a:t>にしかず</a:t>
            </a:r>
          </a:p>
        </p:txBody>
      </p:sp>
    </p:spTree>
    <p:extLst>
      <p:ext uri="{BB962C8B-B14F-4D97-AF65-F5344CB8AC3E}">
        <p14:creationId xmlns:p14="http://schemas.microsoft.com/office/powerpoint/2010/main" val="6194820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タイトル 1"/>
          <p:cNvSpPr>
            <a:spLocks noGrp="1"/>
          </p:cNvSpPr>
          <p:nvPr>
            <p:ph type="title"/>
          </p:nvPr>
        </p:nvSpPr>
        <p:spPr>
          <a:xfrm>
            <a:off x="1676400" y="-111961"/>
            <a:ext cx="21031200" cy="2651126"/>
          </a:xfrm>
        </p:spPr>
        <p:txBody>
          <a:bodyPr/>
          <a:lstStyle/>
          <a:p>
            <a:pPr eaLnBrk="1" hangingPunct="1"/>
            <a:r>
              <a:rPr lang="ja-JP" altLang="en-US" sz="7200" dirty="0">
                <a:solidFill>
                  <a:srgbClr val="0000CC"/>
                </a:solidFill>
                <a:latin typeface="メイリオ" panose="020B0604030504040204" pitchFamily="50" charset="-128"/>
                <a:ea typeface="メイリオ" panose="020B0604030504040204" pitchFamily="50" charset="-128"/>
                <a:cs typeface="メイリオ" panose="020B0604030504040204" pitchFamily="50" charset="-128"/>
              </a:rPr>
              <a:t>グループスーパービジョン</a:t>
            </a:r>
            <a:endParaRPr lang="ja-JP" altLang="en-US" sz="7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1139" name="コンテンツ プレースホルダー 2"/>
          <p:cNvSpPr>
            <a:spLocks noGrp="1"/>
          </p:cNvSpPr>
          <p:nvPr>
            <p:ph sz="quarter" idx="1"/>
          </p:nvPr>
        </p:nvSpPr>
        <p:spPr>
          <a:xfrm>
            <a:off x="3962400" y="2963919"/>
            <a:ext cx="16208376" cy="5568950"/>
          </a:xfrm>
        </p:spPr>
        <p:txBody>
          <a:bodyPr>
            <a:normAutofit/>
          </a:bodyPr>
          <a:lstStyle/>
          <a:p>
            <a:pPr marL="0"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グループスーパービジョンの目的と効果</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（１）支持と肯定　同じ使命と挑戦の共有</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（２）アイデア　豊かな代替策を生み出す</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（３）学習　応用を学ぶ</a:t>
            </a:r>
          </a:p>
        </p:txBody>
      </p:sp>
      <p:sp>
        <p:nvSpPr>
          <p:cNvPr id="91140" name="コンテンツ プレースホルダー 3"/>
          <p:cNvSpPr>
            <a:spLocks noGrp="1"/>
          </p:cNvSpPr>
          <p:nvPr>
            <p:ph sz="quarter" idx="2"/>
          </p:nvPr>
        </p:nvSpPr>
        <p:spPr>
          <a:xfrm>
            <a:off x="770023" y="7517769"/>
            <a:ext cx="23365326" cy="5819774"/>
          </a:xfrm>
        </p:spPr>
        <p:txBody>
          <a:bodyPr>
            <a:normAutofit/>
          </a:bodyPr>
          <a:lstStyle/>
          <a:p>
            <a:pPr eaLnBrk="1" hangingPunct="1"/>
            <a:r>
              <a:rPr lang="ja-JP" altLang="en-US" sz="4800" dirty="0">
                <a:ea typeface="ＭＳ Ｐゴシック" panose="020B0600070205080204" pitchFamily="50" charset="-128"/>
              </a:rPr>
              <a:t>スーパーバイジー：　アイデアの選択肢に関わる自由な立場にいる。</a:t>
            </a:r>
            <a:endParaRPr lang="en-US" altLang="ja-JP" sz="4800" dirty="0">
              <a:ea typeface="ＭＳ Ｐゴシック" panose="020B0600070205080204" pitchFamily="50" charset="-128"/>
            </a:endParaRPr>
          </a:p>
          <a:p>
            <a:pPr eaLnBrk="1" hangingPunct="1"/>
            <a:r>
              <a:rPr lang="ja-JP" altLang="en-US" sz="4800" dirty="0">
                <a:ea typeface="ＭＳ Ｐゴシック" panose="020B0600070205080204" pitchFamily="50" charset="-128"/>
              </a:rPr>
              <a:t>ＧＳＶメンバー：実践のなかで生じる多様な選択肢を聞き取る利点をもっています。</a:t>
            </a:r>
            <a:endParaRPr lang="en-US" altLang="ja-JP" sz="4800" dirty="0">
              <a:ea typeface="ＭＳ Ｐゴシック" panose="020B0600070205080204" pitchFamily="50" charset="-128"/>
            </a:endParaRPr>
          </a:p>
          <a:p>
            <a:pPr eaLnBrk="1" hangingPunct="1"/>
            <a:r>
              <a:rPr lang="ja-JP" altLang="en-US" sz="4800" dirty="0">
                <a:ea typeface="ＭＳ Ｐゴシック" panose="020B0600070205080204" pitchFamily="50" charset="-128"/>
              </a:rPr>
              <a:t>スーパーバイザー（ＧＳＶではファシリテーター役）：回答する役割でなく回答がみつからない、うまくいかないことも受け入れ、スーパーバイジーと一緒に悩む役割も担う。支援をプログラムや政策レベルに広げるために利用者個人の障壁だけでなく、他の利用者にとっても見出される幅広い選択肢の知識を持つことが重要。</a:t>
            </a:r>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81627" y="1527406"/>
            <a:ext cx="3125973" cy="2448272"/>
          </a:xfrm>
          <a:prstGeom prst="rect">
            <a:avLst/>
          </a:prstGeom>
        </p:spPr>
      </p:pic>
    </p:spTree>
    <p:extLst>
      <p:ext uri="{BB962C8B-B14F-4D97-AF65-F5344CB8AC3E}">
        <p14:creationId xmlns:p14="http://schemas.microsoft.com/office/powerpoint/2010/main" val="1819212012"/>
      </p:ext>
    </p:extLst>
  </p:cSld>
  <p:clrMapOvr>
    <a:masterClrMapping/>
  </p:clrMapOvr>
  <p:transition xmlns:p14="http://schemas.microsoft.com/office/powerpoint/2010/mai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0" y="104603"/>
            <a:ext cx="21031200" cy="2651126"/>
          </a:xfrm>
        </p:spPr>
        <p:txBody>
          <a:bodyPr/>
          <a:lstStyle/>
          <a:p>
            <a:r>
              <a:rPr kumimoji="1" lang="ja-JP" altLang="en-US" dirty="0">
                <a:solidFill>
                  <a:srgbClr val="0033CC"/>
                </a:solidFill>
                <a:latin typeface="メイリオ" panose="020B0604030504040204" pitchFamily="50" charset="-128"/>
                <a:ea typeface="メイリオ" panose="020B0604030504040204" pitchFamily="50" charset="-128"/>
                <a:cs typeface="メイリオ" panose="020B0604030504040204" pitchFamily="50" charset="-128"/>
              </a:rPr>
              <a:t>グループスーパービジョン</a:t>
            </a:r>
          </a:p>
        </p:txBody>
      </p:sp>
      <p:sp>
        <p:nvSpPr>
          <p:cNvPr id="3" name="コンテンツ プレースホルダー 2"/>
          <p:cNvSpPr>
            <a:spLocks noGrp="1"/>
          </p:cNvSpPr>
          <p:nvPr>
            <p:ph sz="quarter" idx="1"/>
          </p:nvPr>
        </p:nvSpPr>
        <p:spPr>
          <a:xfrm>
            <a:off x="2081050" y="2942896"/>
            <a:ext cx="21945600" cy="9371024"/>
          </a:xfrm>
        </p:spPr>
        <p:txBody>
          <a:bodyPr>
            <a:normAutofit fontScale="77500" lnSpcReduction="20000"/>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一般的なスーパービジョンの機能：①支持的機能　②教育的機能　③管理機能</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　→援助実践者への教育や情緒的支援での効果</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→利用者（クライエント）への効果が定かではない</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（利用者を中心とした）グループスーパービジョンの効果</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→より効率的に利用者（クライエント）の目標設定のための支援が可能に</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なる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　→一般的なスーパービジョンの機能の①と②を有する</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グループスーパービジョンに適用困難な事例の例）</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虐待・自己破産などの緊急性・介入性の高い事例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触法・犯罪に関係する事例</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支援者との間に不信感のある事例</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1001899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xmlns="" id="{402FA3E1-2980-4FF6-81F8-34590E2385C4}"/>
              </a:ext>
            </a:extLst>
          </p:cNvPr>
          <p:cNvSpPr>
            <a:spLocks noGrp="1" noChangeArrowheads="1"/>
          </p:cNvSpPr>
          <p:nvPr>
            <p:ph type="title"/>
          </p:nvPr>
        </p:nvSpPr>
        <p:spPr>
          <a:xfrm>
            <a:off x="2324100" y="15876"/>
            <a:ext cx="17640300" cy="1828800"/>
          </a:xfrm>
        </p:spPr>
        <p:txBody>
          <a:bodyPr/>
          <a:lstStyle/>
          <a:p>
            <a:pPr eaLnBrk="1" hangingPunct="1"/>
            <a:r>
              <a:rPr lang="en-US" altLang="ja-JP" dirty="0">
                <a:solidFill>
                  <a:srgbClr val="0000FF"/>
                </a:solidFill>
                <a:latin typeface="メイリオ" panose="020B0604030504040204" pitchFamily="50" charset="-128"/>
                <a:ea typeface="メイリオ" panose="020B0604030504040204" pitchFamily="50" charset="-128"/>
              </a:rPr>
              <a:t>GSV</a:t>
            </a:r>
            <a:r>
              <a:rPr lang="ja-JP" altLang="en-US" dirty="0">
                <a:solidFill>
                  <a:srgbClr val="0000FF"/>
                </a:solidFill>
                <a:latin typeface="メイリオ" panose="020B0604030504040204" pitchFamily="50" charset="-128"/>
                <a:ea typeface="メイリオ" panose="020B0604030504040204" pitchFamily="50" charset="-128"/>
              </a:rPr>
              <a:t>参加者の心得</a:t>
            </a:r>
          </a:p>
        </p:txBody>
      </p:sp>
      <p:sp>
        <p:nvSpPr>
          <p:cNvPr id="29699" name="Rectangle 3">
            <a:extLst>
              <a:ext uri="{FF2B5EF4-FFF2-40B4-BE49-F238E27FC236}">
                <a16:creationId xmlns:a16="http://schemas.microsoft.com/office/drawing/2014/main" xmlns="" id="{1D417A85-EA16-4716-9644-4E77D7F87E3F}"/>
              </a:ext>
            </a:extLst>
          </p:cNvPr>
          <p:cNvSpPr>
            <a:spLocks noGrp="1" noChangeArrowheads="1"/>
          </p:cNvSpPr>
          <p:nvPr>
            <p:ph sz="quarter" idx="1"/>
          </p:nvPr>
        </p:nvSpPr>
        <p:spPr>
          <a:xfrm>
            <a:off x="2116083" y="2965669"/>
            <a:ext cx="19766456" cy="9794876"/>
          </a:xfrm>
        </p:spPr>
        <p:txBody>
          <a:bodyPr>
            <a:normAutofit/>
          </a:bodyPr>
          <a:lstStyle/>
          <a:p>
            <a:pPr eaLnBrk="1" hangingPunct="1">
              <a:lnSpc>
                <a:spcPct val="90000"/>
              </a:lnSpc>
            </a:pPr>
            <a:r>
              <a:rPr lang="en-US" altLang="ja-JP" sz="4800" dirty="0">
                <a:latin typeface="メイリオ" panose="020B0604030504040204" pitchFamily="50" charset="-128"/>
                <a:ea typeface="メイリオ" panose="020B0604030504040204" pitchFamily="50" charset="-128"/>
              </a:rPr>
              <a:t>GSV</a:t>
            </a:r>
            <a:r>
              <a:rPr lang="ja-JP" altLang="en-US" sz="4800" dirty="0">
                <a:latin typeface="メイリオ" panose="020B0604030504040204" pitchFamily="50" charset="-128"/>
                <a:ea typeface="メイリオ" panose="020B0604030504040204" pitchFamily="50" charset="-128"/>
              </a:rPr>
              <a:t>に主体的に参加することはその場に心も体もある事が前提です</a:t>
            </a:r>
            <a:endParaRPr lang="en-US" altLang="ja-JP" sz="4800" dirty="0">
              <a:latin typeface="メイリオ" panose="020B0604030504040204" pitchFamily="50" charset="-128"/>
              <a:ea typeface="メイリオ" panose="020B0604030504040204" pitchFamily="50" charset="-128"/>
            </a:endParaRPr>
          </a:p>
          <a:p>
            <a:pPr eaLnBrk="1" hangingPunct="1">
              <a:lnSpc>
                <a:spcPct val="90000"/>
              </a:lnSpc>
            </a:pPr>
            <a:endParaRPr lang="ja-JP" altLang="en-US" sz="4800" dirty="0">
              <a:latin typeface="メイリオ" panose="020B0604030504040204" pitchFamily="50" charset="-128"/>
              <a:ea typeface="メイリオ" panose="020B0604030504040204" pitchFamily="50" charset="-128"/>
            </a:endParaRPr>
          </a:p>
          <a:p>
            <a:pPr eaLnBrk="1" hangingPunct="1">
              <a:lnSpc>
                <a:spcPct val="90000"/>
              </a:lnSpc>
            </a:pPr>
            <a:r>
              <a:rPr lang="ja-JP" altLang="en-US" sz="4800" dirty="0">
                <a:latin typeface="メイリオ" panose="020B0604030504040204" pitchFamily="50" charset="-128"/>
                <a:ea typeface="メイリオ" panose="020B0604030504040204" pitchFamily="50" charset="-128"/>
              </a:rPr>
              <a:t>グループで起こっていること、自分、他者、相互関係、それらが全て学習になるので、開かれた心、聴く耳、観える目、が必要です</a:t>
            </a:r>
            <a:endParaRPr lang="en-US" altLang="ja-JP" sz="4800" dirty="0">
              <a:latin typeface="メイリオ" panose="020B0604030504040204" pitchFamily="50" charset="-128"/>
              <a:ea typeface="メイリオ" panose="020B0604030504040204" pitchFamily="50" charset="-128"/>
            </a:endParaRPr>
          </a:p>
          <a:p>
            <a:pPr eaLnBrk="1" hangingPunct="1">
              <a:lnSpc>
                <a:spcPct val="90000"/>
              </a:lnSpc>
            </a:pPr>
            <a:endParaRPr lang="ja-JP" altLang="en-US" sz="4800" dirty="0">
              <a:latin typeface="メイリオ" panose="020B0604030504040204" pitchFamily="50" charset="-128"/>
              <a:ea typeface="メイリオ" panose="020B0604030504040204" pitchFamily="50" charset="-128"/>
            </a:endParaRPr>
          </a:p>
          <a:p>
            <a:pPr eaLnBrk="1" hangingPunct="1">
              <a:lnSpc>
                <a:spcPct val="90000"/>
              </a:lnSpc>
            </a:pPr>
            <a:r>
              <a:rPr lang="ja-JP" altLang="en-US" sz="4800" dirty="0">
                <a:latin typeface="メイリオ" panose="020B0604030504040204" pitchFamily="50" charset="-128"/>
                <a:ea typeface="メイリオ" panose="020B0604030504040204" pitchFamily="50" charset="-128"/>
              </a:rPr>
              <a:t>グループ内で互いに助け合ったり、協働することで理解は深まります</a:t>
            </a:r>
            <a:endParaRPr lang="en-US" altLang="ja-JP" sz="4800" dirty="0">
              <a:latin typeface="メイリオ" panose="020B0604030504040204" pitchFamily="50" charset="-128"/>
              <a:ea typeface="メイリオ" panose="020B0604030504040204" pitchFamily="50" charset="-128"/>
            </a:endParaRPr>
          </a:p>
          <a:p>
            <a:pPr eaLnBrk="1" hangingPunct="1">
              <a:lnSpc>
                <a:spcPct val="90000"/>
              </a:lnSpc>
            </a:pPr>
            <a:endParaRPr lang="ja-JP" altLang="en-US" sz="4800" dirty="0">
              <a:latin typeface="メイリオ" panose="020B0604030504040204" pitchFamily="50" charset="-128"/>
              <a:ea typeface="メイリオ" panose="020B0604030504040204" pitchFamily="50" charset="-128"/>
            </a:endParaRPr>
          </a:p>
          <a:p>
            <a:pPr eaLnBrk="1" hangingPunct="1">
              <a:lnSpc>
                <a:spcPct val="90000"/>
              </a:lnSpc>
            </a:pPr>
            <a:r>
              <a:rPr lang="ja-JP" altLang="en-US" sz="4800" dirty="0">
                <a:latin typeface="メイリオ" panose="020B0604030504040204" pitchFamily="50" charset="-128"/>
                <a:ea typeface="メイリオ" panose="020B0604030504040204" pitchFamily="50" charset="-128"/>
              </a:rPr>
              <a:t>グループは自分を写す鏡です</a:t>
            </a:r>
            <a:endParaRPr lang="en-US" altLang="ja-JP" sz="4800" dirty="0">
              <a:latin typeface="メイリオ" panose="020B0604030504040204" pitchFamily="50" charset="-128"/>
              <a:ea typeface="メイリオ" panose="020B0604030504040204" pitchFamily="50" charset="-128"/>
            </a:endParaRPr>
          </a:p>
          <a:p>
            <a:pPr eaLnBrk="1" hangingPunct="1">
              <a:lnSpc>
                <a:spcPct val="90000"/>
              </a:lnSpc>
            </a:pPr>
            <a:endParaRPr lang="ja-JP" altLang="en-US" sz="4800" dirty="0">
              <a:latin typeface="メイリオ" panose="020B0604030504040204" pitchFamily="50" charset="-128"/>
              <a:ea typeface="メイリオ" panose="020B0604030504040204" pitchFamily="50" charset="-128"/>
            </a:endParaRPr>
          </a:p>
          <a:p>
            <a:pPr eaLnBrk="1" hangingPunct="1">
              <a:lnSpc>
                <a:spcPct val="90000"/>
              </a:lnSpc>
            </a:pPr>
            <a:r>
              <a:rPr lang="ja-JP" altLang="en-US" sz="4800" dirty="0">
                <a:latin typeface="メイリオ" panose="020B0604030504040204" pitchFamily="50" charset="-128"/>
                <a:ea typeface="メイリオ" panose="020B0604030504040204" pitchFamily="50" charset="-128"/>
              </a:rPr>
              <a:t>今までの価値観や役割、経験の枠にとらわれないことで、新しい発見が出来ます</a:t>
            </a:r>
          </a:p>
        </p:txBody>
      </p:sp>
      <p:sp>
        <p:nvSpPr>
          <p:cNvPr id="29700" name="スライド番号プレースホルダ 3">
            <a:extLst>
              <a:ext uri="{FF2B5EF4-FFF2-40B4-BE49-F238E27FC236}">
                <a16:creationId xmlns:a16="http://schemas.microsoft.com/office/drawing/2014/main" xmlns="" id="{6DBC2A26-9F05-47CB-8434-F15C07C2F06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kumimoji="1" sz="5400">
                <a:solidFill>
                  <a:schemeClr val="tx1"/>
                </a:solidFill>
                <a:latin typeface="Georgia" panose="02040502050405020303" pitchFamily="18" charset="0"/>
                <a:ea typeface="ＭＳ Ｐ明朝" panose="02020600040205080304" pitchFamily="18" charset="-128"/>
              </a:defRPr>
            </a:lvl1pPr>
            <a:lvl2pPr marL="1485900" indent="-571500">
              <a:spcBef>
                <a:spcPct val="20000"/>
              </a:spcBef>
              <a:buClr>
                <a:schemeClr val="accent2"/>
              </a:buClr>
              <a:buSzPct val="70000"/>
              <a:buFont typeface="Wingdings" panose="05000000000000000000" pitchFamily="2" charset="2"/>
              <a:buChar char=""/>
              <a:defRPr kumimoji="1" sz="4400">
                <a:solidFill>
                  <a:schemeClr val="tx2"/>
                </a:solidFill>
                <a:latin typeface="Georgia" panose="02040502050405020303" pitchFamily="18" charset="0"/>
                <a:ea typeface="ＭＳ Ｐ明朝" panose="02020600040205080304" pitchFamily="18" charset="-128"/>
              </a:defRPr>
            </a:lvl2pPr>
            <a:lvl3pPr marL="2286000" indent="-457200">
              <a:spcBef>
                <a:spcPct val="20000"/>
              </a:spcBef>
              <a:buClr>
                <a:srgbClr val="8CADAE"/>
              </a:buClr>
              <a:buSzPct val="75000"/>
              <a:buFont typeface="Wingdings 2" panose="05020102010507070707" pitchFamily="18" charset="2"/>
              <a:buChar char=""/>
              <a:defRPr kumimoji="1" sz="4000">
                <a:solidFill>
                  <a:schemeClr val="tx1"/>
                </a:solidFill>
                <a:latin typeface="Georgia" panose="02040502050405020303" pitchFamily="18" charset="0"/>
                <a:ea typeface="ＭＳ Ｐ明朝" panose="02020600040205080304" pitchFamily="18" charset="-128"/>
              </a:defRPr>
            </a:lvl3pPr>
            <a:lvl4pPr marL="3200400" indent="-457200">
              <a:spcBef>
                <a:spcPct val="20000"/>
              </a:spcBef>
              <a:buClr>
                <a:srgbClr val="8C7B70"/>
              </a:buClr>
              <a:buSzPct val="70000"/>
              <a:buFont typeface="Wingdings" panose="05000000000000000000" pitchFamily="2" charset="2"/>
              <a:buChar char=""/>
              <a:defRPr kumimoji="1" sz="4000">
                <a:solidFill>
                  <a:schemeClr val="tx2"/>
                </a:solidFill>
                <a:latin typeface="Georgia" panose="02040502050405020303" pitchFamily="18" charset="0"/>
                <a:ea typeface="ＭＳ Ｐ明朝" panose="02020600040205080304" pitchFamily="18" charset="-128"/>
              </a:defRPr>
            </a:lvl4pPr>
            <a:lvl5pPr marL="4114800" indent="-457200">
              <a:spcBef>
                <a:spcPct val="20000"/>
              </a:spcBef>
              <a:buClr>
                <a:srgbClr val="8FB08C"/>
              </a:buClr>
              <a:buChar char="•"/>
              <a:defRPr kumimoji="1">
                <a:solidFill>
                  <a:schemeClr val="tx1"/>
                </a:solidFill>
                <a:latin typeface="Georgia" panose="02040502050405020303" pitchFamily="18" charset="0"/>
                <a:ea typeface="ＭＳ Ｐ明朝" panose="02020600040205080304" pitchFamily="18" charset="-128"/>
              </a:defRPr>
            </a:lvl5pPr>
            <a:lvl6pPr marL="50292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6pPr>
            <a:lvl7pPr marL="59436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7pPr>
            <a:lvl8pPr marL="68580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8pPr>
            <a:lvl9pPr marL="77724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9pPr>
          </a:lstStyle>
          <a:p>
            <a:pPr>
              <a:spcBef>
                <a:spcPct val="0"/>
              </a:spcBef>
              <a:buClrTx/>
              <a:buSzTx/>
              <a:buFontTx/>
              <a:buNone/>
            </a:pPr>
            <a:fld id="{A2A4C2A2-F401-4A9C-B076-8C30274E475D}" type="slidenum">
              <a:rPr kumimoji="0" lang="en-US" altLang="ja-JP" sz="3200">
                <a:solidFill>
                  <a:srgbClr val="7B9899"/>
                </a:solidFill>
                <a:latin typeface="Times New Roman" panose="02020603050405020304" pitchFamily="18" charset="0"/>
                <a:ea typeface="ＭＳ Ｐゴシック" panose="020B0600070205080204" pitchFamily="50" charset="-128"/>
              </a:rPr>
              <a:pPr>
                <a:spcBef>
                  <a:spcPct val="0"/>
                </a:spcBef>
                <a:buClrTx/>
                <a:buSzTx/>
                <a:buFontTx/>
                <a:buNone/>
              </a:pPr>
              <a:t>43</a:t>
            </a:fld>
            <a:endParaRPr kumimoji="0" lang="en-US" altLang="ja-JP" sz="3200">
              <a:solidFill>
                <a:srgbClr val="7B9899"/>
              </a:solidFill>
              <a:latin typeface="Times New Roman" panose="02020603050405020304" pitchFamily="18" charset="0"/>
              <a:ea typeface="ＭＳ Ｐゴシック" panose="020B0600070205080204" pitchFamily="50" charset="-12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xmlns="" id="{0C25C31E-FA83-4949-8731-99B7F9745C28}"/>
              </a:ext>
            </a:extLst>
          </p:cNvPr>
          <p:cNvSpPr>
            <a:spLocks noGrp="1" noChangeArrowheads="1"/>
          </p:cNvSpPr>
          <p:nvPr>
            <p:ph type="title"/>
          </p:nvPr>
        </p:nvSpPr>
        <p:spPr>
          <a:xfrm>
            <a:off x="1676400" y="225755"/>
            <a:ext cx="21031200" cy="2651126"/>
          </a:xfrm>
        </p:spPr>
        <p:txBody>
          <a:bodyPr/>
          <a:lstStyle/>
          <a:p>
            <a:pPr eaLnBrk="1" hangingPunct="1"/>
            <a:r>
              <a:rPr lang="ja-JP" altLang="en-US" dirty="0">
                <a:solidFill>
                  <a:srgbClr val="0000FF"/>
                </a:solidFill>
                <a:latin typeface="メイリオ" panose="020B0604030504040204" pitchFamily="50" charset="-128"/>
                <a:ea typeface="メイリオ" panose="020B0604030504040204" pitchFamily="50" charset="-128"/>
              </a:rPr>
              <a:t>ファシリテーターの役割と意義</a:t>
            </a:r>
          </a:p>
        </p:txBody>
      </p:sp>
      <p:sp>
        <p:nvSpPr>
          <p:cNvPr id="11267" name="Rectangle 3">
            <a:extLst>
              <a:ext uri="{FF2B5EF4-FFF2-40B4-BE49-F238E27FC236}">
                <a16:creationId xmlns:a16="http://schemas.microsoft.com/office/drawing/2014/main" xmlns="" id="{5365F23D-4ABD-4035-87AF-AAE60F1ACFA8}"/>
              </a:ext>
            </a:extLst>
          </p:cNvPr>
          <p:cNvSpPr>
            <a:spLocks noGrp="1" noChangeArrowheads="1"/>
          </p:cNvSpPr>
          <p:nvPr>
            <p:ph sz="quarter" idx="1"/>
          </p:nvPr>
        </p:nvSpPr>
        <p:spPr>
          <a:xfrm>
            <a:off x="3552826" y="3416300"/>
            <a:ext cx="17856200" cy="9779000"/>
          </a:xfrm>
        </p:spPr>
        <p:txBody>
          <a:bodyPr>
            <a:normAutofit lnSpcReduction="10000"/>
          </a:bodyPr>
          <a:lstStyle/>
          <a:p>
            <a:pPr marL="548640" indent="-548640">
              <a:buNone/>
              <a:defRPr/>
            </a:pPr>
            <a:r>
              <a:rPr lang="en-US" altLang="ja-JP" sz="4800" dirty="0">
                <a:latin typeface="メイリオ" panose="020B0604030504040204" pitchFamily="50" charset="-128"/>
                <a:ea typeface="メイリオ" panose="020B0604030504040204" pitchFamily="50" charset="-128"/>
                <a:cs typeface="メイリオ" panose="020B0604030504040204" pitchFamily="50" charset="-128"/>
              </a:rPr>
              <a:t>GSV</a:t>
            </a: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の目的を促進し、グループを支援する。</a:t>
            </a:r>
            <a:endParaRPr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548640" indent="-548640">
              <a:buNone/>
              <a:defRPr/>
            </a:pP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　　→目的の理解、グループワークの参加姿勢や落とし穴の理解</a:t>
            </a:r>
          </a:p>
          <a:p>
            <a:pPr marL="548640" indent="-548640">
              <a:buNone/>
              <a:defRPr/>
            </a:pPr>
            <a:endParaRPr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548640" indent="-548640">
              <a:buNone/>
              <a:defRPr/>
            </a:pP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教えるのではなく、参加者自身が発見し気づいていく場面をつくる。</a:t>
            </a:r>
            <a:endParaRPr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548640" indent="-548640">
              <a:buNone/>
              <a:defRPr/>
            </a:pP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　　→促し、賞賛、質問、具体化</a:t>
            </a:r>
          </a:p>
          <a:p>
            <a:pPr marL="548640" indent="-548640">
              <a:buNone/>
              <a:defRPr/>
            </a:pPr>
            <a:endParaRPr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548640" indent="-548640">
              <a:buNone/>
              <a:defRPr/>
            </a:pP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あくまでも、主役は参加者自身でありグループである。</a:t>
            </a:r>
            <a:endParaRPr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548640" indent="-548640">
              <a:buNone/>
              <a:defRPr/>
            </a:pP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　　→グループ内におけるフィードバックの促進</a:t>
            </a:r>
          </a:p>
          <a:p>
            <a:pPr marL="548640" indent="-548640">
              <a:buNone/>
              <a:defRPr/>
            </a:pPr>
            <a:endParaRPr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548640" indent="-548640">
              <a:buNone/>
              <a:defRPr/>
            </a:pP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研修の意義と目的に沿ったプロセス管理</a:t>
            </a:r>
            <a:endParaRPr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548640" indent="-548640">
              <a:buNone/>
              <a:defRPr/>
            </a:pP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　　→時間管理・進行管理を</a:t>
            </a:r>
          </a:p>
          <a:p>
            <a:pPr marL="548640" indent="-548640">
              <a:buFont typeface="Wingdings 2"/>
              <a:buChar char=""/>
              <a:defRPr/>
            </a:pP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772" name="スライド番号プレースホルダ 3">
            <a:extLst>
              <a:ext uri="{FF2B5EF4-FFF2-40B4-BE49-F238E27FC236}">
                <a16:creationId xmlns:a16="http://schemas.microsoft.com/office/drawing/2014/main" xmlns="" id="{6264EAA4-3C39-4608-BD3B-FB40CEAC4B5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kumimoji="1" sz="5400">
                <a:solidFill>
                  <a:schemeClr val="tx1"/>
                </a:solidFill>
                <a:latin typeface="Georgia" panose="02040502050405020303" pitchFamily="18" charset="0"/>
                <a:ea typeface="ＭＳ Ｐ明朝" panose="02020600040205080304" pitchFamily="18" charset="-128"/>
              </a:defRPr>
            </a:lvl1pPr>
            <a:lvl2pPr marL="1485900" indent="-571500">
              <a:spcBef>
                <a:spcPct val="20000"/>
              </a:spcBef>
              <a:buClr>
                <a:schemeClr val="accent2"/>
              </a:buClr>
              <a:buSzPct val="70000"/>
              <a:buFont typeface="Wingdings" panose="05000000000000000000" pitchFamily="2" charset="2"/>
              <a:buChar char=""/>
              <a:defRPr kumimoji="1" sz="4400">
                <a:solidFill>
                  <a:schemeClr val="tx2"/>
                </a:solidFill>
                <a:latin typeface="Georgia" panose="02040502050405020303" pitchFamily="18" charset="0"/>
                <a:ea typeface="ＭＳ Ｐ明朝" panose="02020600040205080304" pitchFamily="18" charset="-128"/>
              </a:defRPr>
            </a:lvl2pPr>
            <a:lvl3pPr marL="2286000" indent="-457200">
              <a:spcBef>
                <a:spcPct val="20000"/>
              </a:spcBef>
              <a:buClr>
                <a:srgbClr val="8CADAE"/>
              </a:buClr>
              <a:buSzPct val="75000"/>
              <a:buFont typeface="Wingdings 2" panose="05020102010507070707" pitchFamily="18" charset="2"/>
              <a:buChar char=""/>
              <a:defRPr kumimoji="1" sz="4000">
                <a:solidFill>
                  <a:schemeClr val="tx1"/>
                </a:solidFill>
                <a:latin typeface="Georgia" panose="02040502050405020303" pitchFamily="18" charset="0"/>
                <a:ea typeface="ＭＳ Ｐ明朝" panose="02020600040205080304" pitchFamily="18" charset="-128"/>
              </a:defRPr>
            </a:lvl3pPr>
            <a:lvl4pPr marL="3200400" indent="-457200">
              <a:spcBef>
                <a:spcPct val="20000"/>
              </a:spcBef>
              <a:buClr>
                <a:srgbClr val="8C7B70"/>
              </a:buClr>
              <a:buSzPct val="70000"/>
              <a:buFont typeface="Wingdings" panose="05000000000000000000" pitchFamily="2" charset="2"/>
              <a:buChar char=""/>
              <a:defRPr kumimoji="1" sz="4000">
                <a:solidFill>
                  <a:schemeClr val="tx2"/>
                </a:solidFill>
                <a:latin typeface="Georgia" panose="02040502050405020303" pitchFamily="18" charset="0"/>
                <a:ea typeface="ＭＳ Ｐ明朝" panose="02020600040205080304" pitchFamily="18" charset="-128"/>
              </a:defRPr>
            </a:lvl4pPr>
            <a:lvl5pPr marL="4114800" indent="-457200">
              <a:spcBef>
                <a:spcPct val="20000"/>
              </a:spcBef>
              <a:buClr>
                <a:srgbClr val="8FB08C"/>
              </a:buClr>
              <a:buChar char="•"/>
              <a:defRPr kumimoji="1">
                <a:solidFill>
                  <a:schemeClr val="tx1"/>
                </a:solidFill>
                <a:latin typeface="Georgia" panose="02040502050405020303" pitchFamily="18" charset="0"/>
                <a:ea typeface="ＭＳ Ｐ明朝" panose="02020600040205080304" pitchFamily="18" charset="-128"/>
              </a:defRPr>
            </a:lvl5pPr>
            <a:lvl6pPr marL="50292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6pPr>
            <a:lvl7pPr marL="59436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7pPr>
            <a:lvl8pPr marL="68580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8pPr>
            <a:lvl9pPr marL="77724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9pPr>
          </a:lstStyle>
          <a:p>
            <a:pPr>
              <a:spcBef>
                <a:spcPct val="0"/>
              </a:spcBef>
              <a:buClrTx/>
              <a:buSzTx/>
              <a:buFontTx/>
              <a:buNone/>
            </a:pPr>
            <a:fld id="{C31B7CB3-62EE-464B-BA26-01F91D07C597}" type="slidenum">
              <a:rPr kumimoji="0" lang="en-US" altLang="ja-JP" sz="3200">
                <a:solidFill>
                  <a:srgbClr val="7B9899"/>
                </a:solidFill>
                <a:latin typeface="Times New Roman" panose="02020603050405020304" pitchFamily="18" charset="0"/>
                <a:ea typeface="ＭＳ Ｐゴシック" panose="020B0600070205080204" pitchFamily="50" charset="-128"/>
              </a:rPr>
              <a:pPr>
                <a:spcBef>
                  <a:spcPct val="0"/>
                </a:spcBef>
                <a:buClrTx/>
                <a:buSzTx/>
                <a:buFontTx/>
                <a:buNone/>
              </a:pPr>
              <a:t>44</a:t>
            </a:fld>
            <a:endParaRPr kumimoji="0" lang="en-US" altLang="ja-JP" sz="3200">
              <a:solidFill>
                <a:srgbClr val="7B9899"/>
              </a:solidFill>
              <a:latin typeface="Times New Roman" panose="02020603050405020304" pitchFamily="18" charset="0"/>
              <a:ea typeface="ＭＳ Ｐゴシック" panose="020B0600070205080204" pitchFamily="50" charset="-12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9199" y="-94592"/>
            <a:ext cx="22507698" cy="1981200"/>
          </a:xfrm>
        </p:spPr>
        <p:txBody>
          <a:bodyPr>
            <a:noAutofit/>
          </a:bodyPr>
          <a:lstStyle/>
          <a:p>
            <a:r>
              <a:rPr lang="ja-JP" altLang="en-US" sz="7200" dirty="0">
                <a:solidFill>
                  <a:srgbClr val="0033CC"/>
                </a:solidFill>
                <a:latin typeface="メイリオ" panose="020B0604030504040204" pitchFamily="50" charset="-128"/>
                <a:ea typeface="メイリオ" panose="020B0604030504040204" pitchFamily="50" charset="-128"/>
                <a:cs typeface="メイリオ" panose="020B0604030504040204" pitchFamily="50" charset="-128"/>
              </a:rPr>
              <a:t>グループスーパービジョンの進め方（基本に忠実に）</a:t>
            </a:r>
          </a:p>
        </p:txBody>
      </p:sp>
      <p:graphicFrame>
        <p:nvGraphicFramePr>
          <p:cNvPr id="4" name="コンテンツ プレースホルダー 3"/>
          <p:cNvGraphicFramePr>
            <a:graphicFrameLocks noGrp="1"/>
          </p:cNvGraphicFramePr>
          <p:nvPr>
            <p:ph idx="1"/>
            <p:extLst/>
          </p:nvPr>
        </p:nvGraphicFramePr>
        <p:xfrm>
          <a:off x="147145" y="2039004"/>
          <a:ext cx="24005626" cy="11630748"/>
        </p:xfrm>
        <a:graphic>
          <a:graphicData uri="http://schemas.openxmlformats.org/drawingml/2006/table">
            <a:tbl>
              <a:tblPr firstRow="1" bandRow="1">
                <a:tableStyleId>{7DF18680-E054-41AD-8BC1-D1AEF772440D}</a:tableStyleId>
              </a:tblPr>
              <a:tblGrid>
                <a:gridCol w="633954">
                  <a:extLst>
                    <a:ext uri="{9D8B030D-6E8A-4147-A177-3AD203B41FA5}">
                      <a16:colId xmlns:a16="http://schemas.microsoft.com/office/drawing/2014/main" xmlns="" val="20000"/>
                    </a:ext>
                  </a:extLst>
                </a:gridCol>
                <a:gridCol w="2979570">
                  <a:extLst>
                    <a:ext uri="{9D8B030D-6E8A-4147-A177-3AD203B41FA5}">
                      <a16:colId xmlns:a16="http://schemas.microsoft.com/office/drawing/2014/main" xmlns="" val="20001"/>
                    </a:ext>
                  </a:extLst>
                </a:gridCol>
                <a:gridCol w="5198402">
                  <a:extLst>
                    <a:ext uri="{9D8B030D-6E8A-4147-A177-3AD203B41FA5}">
                      <a16:colId xmlns:a16="http://schemas.microsoft.com/office/drawing/2014/main" xmlns="" val="20002"/>
                    </a:ext>
                  </a:extLst>
                </a:gridCol>
                <a:gridCol w="5451982">
                  <a:extLst>
                    <a:ext uri="{9D8B030D-6E8A-4147-A177-3AD203B41FA5}">
                      <a16:colId xmlns:a16="http://schemas.microsoft.com/office/drawing/2014/main" xmlns="" val="20003"/>
                    </a:ext>
                  </a:extLst>
                </a:gridCol>
                <a:gridCol w="4796898">
                  <a:extLst>
                    <a:ext uri="{9D8B030D-6E8A-4147-A177-3AD203B41FA5}">
                      <a16:colId xmlns:a16="http://schemas.microsoft.com/office/drawing/2014/main" xmlns="" val="20004"/>
                    </a:ext>
                  </a:extLst>
                </a:gridCol>
                <a:gridCol w="4944820">
                  <a:extLst>
                    <a:ext uri="{9D8B030D-6E8A-4147-A177-3AD203B41FA5}">
                      <a16:colId xmlns:a16="http://schemas.microsoft.com/office/drawing/2014/main" xmlns="" val="20005"/>
                    </a:ext>
                  </a:extLst>
                </a:gridCol>
              </a:tblGrid>
              <a:tr h="763016">
                <a:tc rowSpan="2" gridSpan="2">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　　段階</a:t>
                      </a:r>
                    </a:p>
                    <a:p>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txBody>
                  <a:tcPr marL="182880" marR="182880" marT="91440" marB="91440" anchor="ctr"/>
                </a:tc>
                <a:tc rowSpan="2" hMerge="1">
                  <a:txBody>
                    <a:bodyPr/>
                    <a:lstStyle/>
                    <a:p>
                      <a:endParaRPr kumimoji="1" lang="en-US" altLang="ja-JP" dirty="0"/>
                    </a:p>
                  </a:txBody>
                  <a:tcP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スーパーバイジー</a:t>
                      </a:r>
                    </a:p>
                  </a:txBody>
                  <a:tcPr marL="182880" marR="182880" marT="91440" marB="91440" anchor="ctr"/>
                </a:tc>
                <a:tc gridSpan="2">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グループ・スーパービジョンメンバー</a:t>
                      </a:r>
                    </a:p>
                  </a:txBody>
                  <a:tcPr marL="182880" marR="182880" marT="91440" marB="91440" anchor="ctr"/>
                </a:tc>
                <a:tc hMerge="1">
                  <a:txBody>
                    <a:bodyPr/>
                    <a:lstStyle/>
                    <a:p>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留意点</a:t>
                      </a:r>
                    </a:p>
                  </a:txBody>
                  <a:tcPr marL="182880" marR="182880" marT="91440" marB="91440" anchor="ctr"/>
                </a:tc>
                <a:extLst>
                  <a:ext uri="{0D108BD9-81ED-4DB2-BD59-A6C34878D82A}">
                    <a16:rowId xmlns:a16="http://schemas.microsoft.com/office/drawing/2014/main" xmlns="" val="10000"/>
                  </a:ext>
                </a:extLst>
              </a:tr>
              <a:tr h="763016">
                <a:tc gridSpan="2" vMerge="1">
                  <a:txBody>
                    <a:bodyPr/>
                    <a:lstStyle/>
                    <a:p>
                      <a:endParaRPr kumimoji="1" lang="ja-JP" altLang="en-US" dirty="0"/>
                    </a:p>
                  </a:txBody>
                  <a:tcPr/>
                </a:tc>
                <a:tc hMerge="1" vMerge="1">
                  <a:txBody>
                    <a:bodyPr/>
                    <a:lstStyle/>
                    <a:p>
                      <a:endParaRPr kumimoji="1" lang="ja-JP" altLang="en-US" dirty="0"/>
                    </a:p>
                  </a:txBody>
                  <a:tcP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事例報告者</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グループメンバー</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ファシリテーター</a:t>
                      </a:r>
                    </a:p>
                  </a:txBody>
                  <a:tcPr marL="182880" marR="182880" marT="91440" marB="91440" anchor="ctr"/>
                </a:tc>
                <a:tc>
                  <a:txBody>
                    <a:bodyPr/>
                    <a:lstStyle/>
                    <a:p>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txBody>
                  <a:tcPr marL="182880" marR="182880" marT="91440" marB="91440" anchor="ctr"/>
                </a:tc>
                <a:extLst>
                  <a:ext uri="{0D108BD9-81ED-4DB2-BD59-A6C34878D82A}">
                    <a16:rowId xmlns:a16="http://schemas.microsoft.com/office/drawing/2014/main" xmlns="" val="10001"/>
                  </a:ext>
                </a:extLst>
              </a:tr>
              <a:tr h="1143596">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準備配布</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ステップ１</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・事例の概要とストレングスアセスメント表を用意</a:t>
                      </a:r>
                    </a:p>
                  </a:txBody>
                  <a:tcPr marL="182880" marR="182880" marT="91440" marB="91440" anchor="ctr"/>
                </a:tc>
                <a:tc>
                  <a:txBody>
                    <a:bodyPr/>
                    <a:lstStyle/>
                    <a:p>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良い雰囲気づくり</a:t>
                      </a:r>
                    </a:p>
                  </a:txBody>
                  <a:tcPr marL="182880" marR="182880" marT="91440" marB="91440" anchor="ctr"/>
                </a:tc>
                <a:tc>
                  <a:txBody>
                    <a:bodyPr/>
                    <a:lstStyle/>
                    <a:p>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txBody>
                  <a:tcPr marL="182880" marR="182880" marT="91440" marB="91440" anchor="ctr"/>
                </a:tc>
                <a:extLst>
                  <a:ext uri="{0D108BD9-81ED-4DB2-BD59-A6C34878D82A}">
                    <a16:rowId xmlns:a16="http://schemas.microsoft.com/office/drawing/2014/main" xmlns="" val="10002"/>
                  </a:ext>
                </a:extLst>
              </a:tr>
              <a:tr h="2011680">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２</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報告セッション</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ステップ２</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ステップ３</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・事例の要点や解釈（見立て）判断の理由を端的に説明</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・本人のゴールと自分がどのような助言を求めているかをグループに伝える</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事例報告の間は発言をしない</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・本人のゴール。バイジーの求めている助言、困り感を整理し、共有</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提出された事例の簡単な説明</a:t>
                      </a:r>
                    </a:p>
                  </a:txBody>
                  <a:tcPr marL="182880" marR="182880" marT="91440" marB="91440" anchor="ctr"/>
                </a:tc>
                <a:extLst>
                  <a:ext uri="{0D108BD9-81ED-4DB2-BD59-A6C34878D82A}">
                    <a16:rowId xmlns:a16="http://schemas.microsoft.com/office/drawing/2014/main" xmlns="" val="10003"/>
                  </a:ext>
                </a:extLst>
              </a:tr>
              <a:tr h="2011680">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３</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質問セッション</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ステップ４</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・メンバーからの質問に答える</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・回答は端的にテンポよく</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・求められている助言に焦点を当てて質問</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・事例の要点、判断理由などの不明点を簡潔に質問</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・本人と環境のストレングスに着目</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質問の促し、質問や応答の意図の確認・深化・視点の変更等</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幅広で多面的な展開を意識</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質問・応答の内容はアセスメント票に書き込む</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ストレングスの記述に着目</a:t>
                      </a:r>
                    </a:p>
                  </a:txBody>
                  <a:tcPr marL="182880" marR="182880" marT="91440" marB="91440" anchor="ctr"/>
                </a:tc>
                <a:extLst>
                  <a:ext uri="{0D108BD9-81ED-4DB2-BD59-A6C34878D82A}">
                    <a16:rowId xmlns:a16="http://schemas.microsoft.com/office/drawing/2014/main" xmlns="" val="10004"/>
                  </a:ext>
                </a:extLst>
              </a:tr>
              <a:tr h="2743200">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４</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ブレインストーミング</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ステップ５</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・発言をしない（出されたアイデアを記録する）</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積極的にアイデアを出す</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他者批判禁止（質問可）</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アイデアは多い方が良い</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議論促進や（個人と環境のストレングスの３要素やストレングス整理票に着目して深める</a:t>
                      </a:r>
                      <a:r>
                        <a:rPr kumimoji="1" lang="ja-JP" altLang="en-US" sz="2400" dirty="0" err="1">
                          <a:latin typeface="メイリオ" panose="020B0604030504040204" pitchFamily="50" charset="-128"/>
                          <a:ea typeface="メイリオ" panose="020B0604030504040204" pitchFamily="50" charset="-128"/>
                          <a:cs typeface="メイリオ" panose="020B0604030504040204" pitchFamily="50" charset="-128"/>
                        </a:rPr>
                        <a:t>つつ</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、多角的に検討できるように）視点の深化や変更・整理・まとめなどを行う</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本人像の共有→アイデア出しへと移行</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柔軟な・創造的なアイデアは大変良い</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先ずは実現可能性や制度のことを考慮せずに発言</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より具体的なほうが良い</a:t>
                      </a:r>
                    </a:p>
                  </a:txBody>
                  <a:tcPr marL="182880" marR="182880" marT="91440" marB="91440" anchor="ctr"/>
                </a:tc>
                <a:extLst>
                  <a:ext uri="{0D108BD9-81ED-4DB2-BD59-A6C34878D82A}">
                    <a16:rowId xmlns:a16="http://schemas.microsoft.com/office/drawing/2014/main" xmlns="" val="10005"/>
                  </a:ext>
                </a:extLst>
              </a:tr>
              <a:tr h="914400">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５</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応答セッション</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ステップ６</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出された本人像やアイデア、解釈や意見に対して応答する</a:t>
                      </a:r>
                    </a:p>
                  </a:txBody>
                  <a:tcPr marL="182880" marR="182880" marT="91440" marB="91440" anchor="ctr"/>
                </a:tc>
                <a:tc>
                  <a:txBody>
                    <a:bodyPr/>
                    <a:lstStyle/>
                    <a:p>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自分の中で気づきがあったか、参加者に促す</a:t>
                      </a:r>
                    </a:p>
                  </a:txBody>
                  <a:tcPr marL="182880" marR="182880" marT="91440" marB="91440" anchor="ctr"/>
                </a:tc>
                <a:tc>
                  <a:txBody>
                    <a:bodyPr/>
                    <a:lstStyle/>
                    <a:p>
                      <a:r>
                        <a:rPr kumimoji="1" lang="ja-JP" altLang="en-US" sz="2400" strike="sngStrike" dirty="0">
                          <a:latin typeface="メイリオ" panose="020B0604030504040204" pitchFamily="50" charset="-128"/>
                          <a:ea typeface="メイリオ" panose="020B0604030504040204" pitchFamily="50" charset="-128"/>
                          <a:cs typeface="メイリオ" panose="020B0604030504040204" pitchFamily="50" charset="-128"/>
                        </a:rPr>
                        <a:t>研修モデルではここで発表を含める</a:t>
                      </a:r>
                    </a:p>
                  </a:txBody>
                  <a:tcPr marL="182880" marR="182880" marT="91440" marB="91440" anchor="ctr"/>
                </a:tc>
                <a:extLst>
                  <a:ext uri="{0D108BD9-81ED-4DB2-BD59-A6C34878D82A}">
                    <a16:rowId xmlns:a16="http://schemas.microsoft.com/office/drawing/2014/main" xmlns="" val="10006"/>
                  </a:ext>
                </a:extLst>
              </a:tr>
              <a:tr h="1280160">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６</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アイデアの選定</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アイデアから有益なものを３つ程度選ぶ（次回までに実行する）</a:t>
                      </a:r>
                    </a:p>
                  </a:txBody>
                  <a:tcPr marL="182880" marR="182880" marT="91440" marB="91440" anchor="ctr"/>
                </a:tc>
                <a:tc>
                  <a:txBody>
                    <a:bodyPr/>
                    <a:lstStyle/>
                    <a:p>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アイデアから有益なものを３つ程度選ぶ（ファシリテーターでも可）</a:t>
                      </a:r>
                    </a:p>
                  </a:txBody>
                  <a:tcPr marL="182880" marR="182880" marT="91440" marB="91440" anchor="ctr"/>
                </a:tc>
                <a:tc>
                  <a:txBody>
                    <a:bodyPr/>
                    <a:lstStyle/>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終了後はスーパーバイザーと提供者で今後の具体的な動きを確認する</a:t>
                      </a:r>
                    </a:p>
                  </a:txBody>
                  <a:tcPr marL="182880" marR="182880" marT="91440" marB="91440" anchor="ct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7244477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BCC0CB5-CBCF-4A52-A686-F1AF5BD71BC8}"/>
              </a:ext>
            </a:extLst>
          </p:cNvPr>
          <p:cNvSpPr>
            <a:spLocks noGrp="1"/>
          </p:cNvSpPr>
          <p:nvPr>
            <p:ph type="title"/>
          </p:nvPr>
        </p:nvSpPr>
        <p:spPr/>
        <p:txBody>
          <a:bodyPr/>
          <a:lstStyle/>
          <a:p>
            <a:pPr>
              <a:defRPr/>
            </a:pPr>
            <a:r>
              <a:rPr lang="en-US" altLang="ja-JP"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GSV</a:t>
            </a:r>
            <a:r>
              <a:rPr lang="ja-JP" altLang="en-US"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の進め方（例</a:t>
            </a:r>
            <a:r>
              <a:rPr lang="ja-JP" altLang="en-US"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6000"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（テキスト</a:t>
            </a:r>
            <a:r>
              <a:rPr lang="en-US" altLang="ja-JP" sz="6000"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P161〜</a:t>
            </a:r>
            <a:r>
              <a:rPr lang="ja-JP" altLang="en-US" sz="6000"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795" name="コンテンツ プレースホルダ 2">
            <a:extLst>
              <a:ext uri="{FF2B5EF4-FFF2-40B4-BE49-F238E27FC236}">
                <a16:creationId xmlns:a16="http://schemas.microsoft.com/office/drawing/2014/main" xmlns="" id="{EA88B72D-6C84-4584-85CE-594F7A1DB68A}"/>
              </a:ext>
            </a:extLst>
          </p:cNvPr>
          <p:cNvSpPr>
            <a:spLocks noGrp="1"/>
          </p:cNvSpPr>
          <p:nvPr>
            <p:ph sz="quarter" idx="1"/>
          </p:nvPr>
        </p:nvSpPr>
        <p:spPr>
          <a:xfrm>
            <a:off x="1676399" y="3054349"/>
            <a:ext cx="21031201" cy="10388602"/>
          </a:xfrm>
        </p:spPr>
        <p:txBody>
          <a:bodyPr>
            <a:normAutofit lnSpcReduction="10000"/>
          </a:bodyPr>
          <a:lstStyle/>
          <a:p>
            <a:pPr>
              <a:buFont typeface="Wingdings 2" panose="05020102010507070707" pitchFamily="18" charset="2"/>
              <a:buNone/>
            </a:pPr>
            <a:r>
              <a:rPr lang="en-US" altLang="ja-JP" sz="4800" dirty="0">
                <a:latin typeface="メイリオ" panose="020B0604030504040204" pitchFamily="50" charset="-128"/>
                <a:ea typeface="メイリオ" panose="020B0604030504040204" pitchFamily="50" charset="-128"/>
              </a:rPr>
              <a:t>【</a:t>
            </a:r>
            <a:r>
              <a:rPr lang="ja-JP" altLang="en-US" sz="4800" dirty="0">
                <a:latin typeface="メイリオ" panose="020B0604030504040204" pitchFamily="50" charset="-128"/>
                <a:ea typeface="メイリオ" panose="020B0604030504040204" pitchFamily="50" charset="-128"/>
              </a:rPr>
              <a:t>準備</a:t>
            </a:r>
            <a:r>
              <a:rPr lang="en-US" altLang="ja-JP" sz="4800" dirty="0">
                <a:latin typeface="メイリオ" panose="020B0604030504040204" pitchFamily="50" charset="-128"/>
                <a:ea typeface="メイリオ" panose="020B0604030504040204" pitchFamily="50" charset="-128"/>
              </a:rPr>
              <a:t>】</a:t>
            </a: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事例発表者は事例の概要とストレングスアセスメントのコピー等を</a:t>
            </a:r>
            <a:r>
              <a:rPr lang="ja-JP" altLang="en-US" sz="4800" dirty="0" smtClean="0">
                <a:latin typeface="メイリオ" panose="020B0604030504040204" pitchFamily="50" charset="-128"/>
                <a:ea typeface="メイリオ" panose="020B0604030504040204" pitchFamily="50" charset="-128"/>
              </a:rPr>
              <a:t>用</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err="1" smtClean="0">
                <a:latin typeface="メイリオ" panose="020B0604030504040204" pitchFamily="50" charset="-128"/>
                <a:ea typeface="メイリオ" panose="020B0604030504040204" pitchFamily="50" charset="-128"/>
              </a:rPr>
              <a:t>意</a:t>
            </a:r>
            <a:r>
              <a:rPr lang="ja-JP" altLang="en-US" sz="4800" dirty="0" err="1">
                <a:latin typeface="メイリオ" panose="020B0604030504040204" pitchFamily="50" charset="-128"/>
                <a:ea typeface="メイリオ" panose="020B0604030504040204" pitchFamily="50" charset="-128"/>
              </a:rPr>
              <a:t>する</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en-US" altLang="ja-JP" sz="4800" dirty="0">
                <a:latin typeface="メイリオ" panose="020B0604030504040204" pitchFamily="50" charset="-128"/>
                <a:ea typeface="メイリオ" panose="020B0604030504040204" pitchFamily="50" charset="-128"/>
              </a:rPr>
              <a:t>【</a:t>
            </a:r>
            <a:r>
              <a:rPr lang="ja-JP" altLang="en-US" sz="4800" dirty="0">
                <a:latin typeface="メイリオ" panose="020B0604030504040204" pitchFamily="50" charset="-128"/>
                <a:ea typeface="メイリオ" panose="020B0604030504040204" pitchFamily="50" charset="-128"/>
              </a:rPr>
              <a:t>進行方法</a:t>
            </a:r>
            <a:r>
              <a:rPr lang="en-US" altLang="ja-JP" sz="4800" dirty="0">
                <a:latin typeface="メイリオ" panose="020B0604030504040204" pitchFamily="50" charset="-128"/>
                <a:ea typeface="メイリオ" panose="020B0604030504040204" pitchFamily="50" charset="-128"/>
              </a:rPr>
              <a:t>】</a:t>
            </a: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１）ファシリはメンバーの自己紹介や</a:t>
            </a:r>
            <a:r>
              <a:rPr lang="en-US" altLang="ja-JP" sz="4800" dirty="0">
                <a:latin typeface="メイリオ" panose="020B0604030504040204" pitchFamily="50" charset="-128"/>
                <a:ea typeface="メイリオ" panose="020B0604030504040204" pitchFamily="50" charset="-128"/>
              </a:rPr>
              <a:t>GSV</a:t>
            </a:r>
            <a:r>
              <a:rPr lang="ja-JP" altLang="en-US" sz="4800" dirty="0">
                <a:latin typeface="メイリオ" panose="020B0604030504040204" pitchFamily="50" charset="-128"/>
                <a:ea typeface="メイリオ" panose="020B0604030504040204" pitchFamily="50" charset="-128"/>
              </a:rPr>
              <a:t>の目的等の確認を行い</a:t>
            </a:r>
            <a:r>
              <a:rPr lang="ja-JP" altLang="en-US" sz="4800" dirty="0" smtClean="0">
                <a:latin typeface="メイリオ" panose="020B0604030504040204" pitchFamily="50" charset="-128"/>
                <a:ea typeface="メイリオ" panose="020B0604030504040204" pitchFamily="50" charset="-128"/>
              </a:rPr>
              <a:t>、　</a:t>
            </a:r>
            <a:r>
              <a:rPr lang="ja-JP" altLang="en-US" sz="4800" dirty="0">
                <a:latin typeface="メイリオ" panose="020B0604030504040204" pitchFamily="50" charset="-128"/>
                <a:ea typeface="メイリオ" panose="020B0604030504040204" pitchFamily="50" charset="-128"/>
              </a:rPr>
              <a:t>　</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ウォーミングアップ</a:t>
            </a:r>
            <a:r>
              <a:rPr lang="ja-JP" altLang="en-US" sz="4800" dirty="0">
                <a:latin typeface="メイリオ" panose="020B0604030504040204" pitchFamily="50" charset="-128"/>
                <a:ea typeface="メイリオ" panose="020B0604030504040204" pitchFamily="50" charset="-128"/>
              </a:rPr>
              <a:t>を</a:t>
            </a:r>
            <a:r>
              <a:rPr lang="ja-JP" altLang="en-US" sz="4800" dirty="0" smtClean="0">
                <a:latin typeface="メイリオ" panose="020B0604030504040204" pitchFamily="50" charset="-128"/>
                <a:ea typeface="メイリオ" panose="020B0604030504040204" pitchFamily="50" charset="-128"/>
              </a:rPr>
              <a:t>はかる</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２）</a:t>
            </a:r>
            <a:r>
              <a:rPr lang="ja-JP" altLang="en-US" sz="4800" dirty="0" smtClean="0">
                <a:latin typeface="メイリオ" panose="020B0604030504040204" pitchFamily="50" charset="-128"/>
                <a:ea typeface="メイリオ" panose="020B0604030504040204" pitchFamily="50" charset="-128"/>
              </a:rPr>
              <a:t>事例発表者</a:t>
            </a:r>
            <a:r>
              <a:rPr lang="ja-JP" altLang="en-US" sz="4800" dirty="0">
                <a:latin typeface="メイリオ" panose="020B0604030504040204" pitchFamily="50" charset="-128"/>
                <a:ea typeface="メイリオ" panose="020B0604030504040204" pitchFamily="50" charset="-128"/>
              </a:rPr>
              <a:t>の緊張を解きながら（感謝と励まし）</a:t>
            </a:r>
            <a:r>
              <a:rPr lang="ja-JP" altLang="en-US" sz="4800" dirty="0" smtClean="0">
                <a:latin typeface="メイリオ" panose="020B0604030504040204" pitchFamily="50" charset="-128"/>
                <a:ea typeface="メイリオ" panose="020B0604030504040204" pitchFamily="50" charset="-128"/>
              </a:rPr>
              <a:t>、発表者</a:t>
            </a:r>
            <a:r>
              <a:rPr lang="ja-JP" altLang="en-US" sz="4800" dirty="0">
                <a:latin typeface="メイリオ" panose="020B0604030504040204" pitchFamily="50" charset="-128"/>
                <a:ea typeface="メイリオ" panose="020B0604030504040204" pitchFamily="50" charset="-128"/>
              </a:rPr>
              <a:t>に事例</a:t>
            </a:r>
            <a:r>
              <a:rPr lang="ja-JP" altLang="en-US" sz="4800" dirty="0" smtClean="0">
                <a:latin typeface="メイリオ" panose="020B0604030504040204" pitchFamily="50" charset="-128"/>
                <a:ea typeface="メイリオ" panose="020B0604030504040204" pitchFamily="50" charset="-128"/>
              </a:rPr>
              <a:t>の要点</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や</a:t>
            </a:r>
            <a:r>
              <a:rPr lang="ja-JP" altLang="en-US" sz="4800" dirty="0">
                <a:latin typeface="メイリオ" panose="020B0604030504040204" pitchFamily="50" charset="-128"/>
                <a:ea typeface="メイリオ" panose="020B0604030504040204" pitchFamily="50" charset="-128"/>
              </a:rPr>
              <a:t>解釈・判断理由について端的に説明し、求めている</a:t>
            </a:r>
            <a:r>
              <a:rPr lang="ja-JP" altLang="en-US" sz="4800" dirty="0" smtClean="0">
                <a:latin typeface="メイリオ" panose="020B0604030504040204" pitchFamily="50" charset="-128"/>
                <a:ea typeface="メイリオ" panose="020B0604030504040204" pitchFamily="50" charset="-128"/>
              </a:rPr>
              <a:t>助言（フィード</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バック</a:t>
            </a:r>
            <a:r>
              <a:rPr lang="ja-JP" altLang="en-US" sz="4800" dirty="0">
                <a:latin typeface="メイリオ" panose="020B0604030504040204" pitchFamily="50" charset="-128"/>
                <a:ea typeface="メイリオ" panose="020B0604030504040204" pitchFamily="50" charset="-128"/>
              </a:rPr>
              <a:t>）について明確にグループに伝える（例：</a:t>
            </a:r>
            <a:r>
              <a:rPr lang="ja-JP" altLang="en-US" sz="4800" dirty="0" smtClean="0">
                <a:latin typeface="メイリオ" panose="020B0604030504040204" pitchFamily="50" charset="-128"/>
                <a:ea typeface="メイリオ" panose="020B0604030504040204" pitchFamily="50" charset="-128"/>
              </a:rPr>
              <a:t>相談者や</a:t>
            </a:r>
            <a:r>
              <a:rPr lang="ja-JP" altLang="en-US" sz="4800" dirty="0">
                <a:latin typeface="メイリオ" panose="020B0604030504040204" pitchFamily="50" charset="-128"/>
                <a:ea typeface="メイリオ" panose="020B0604030504040204" pitchFamily="50" charset="-128"/>
              </a:rPr>
              <a:t>家族と</a:t>
            </a:r>
            <a:r>
              <a:rPr lang="ja-JP" altLang="en-US" sz="4800" dirty="0" smtClean="0">
                <a:latin typeface="メイリオ" panose="020B0604030504040204" pitchFamily="50" charset="-128"/>
                <a:ea typeface="メイリオ" panose="020B0604030504040204" pitchFamily="50" charset="-128"/>
              </a:rPr>
              <a:t>より</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上手</a:t>
            </a:r>
            <a:r>
              <a:rPr lang="ja-JP" altLang="en-US" sz="4800" dirty="0">
                <a:latin typeface="メイリオ" panose="020B0604030504040204" pitchFamily="50" charset="-128"/>
                <a:ea typeface="メイリオ" panose="020B0604030504040204" pitchFamily="50" charset="-128"/>
              </a:rPr>
              <a:t>に関わる方法、相談者が目的に到達するのを支援</a:t>
            </a:r>
            <a:r>
              <a:rPr lang="ja-JP" altLang="en-US" sz="4800" dirty="0" smtClean="0">
                <a:latin typeface="メイリオ" panose="020B0604030504040204" pitchFamily="50" charset="-128"/>
                <a:ea typeface="メイリオ" panose="020B0604030504040204" pitchFamily="50" charset="-128"/>
              </a:rPr>
              <a:t>する方法</a:t>
            </a:r>
            <a:r>
              <a:rPr lang="ja-JP" altLang="en-US" sz="4800" dirty="0">
                <a:latin typeface="メイリオ" panose="020B0604030504040204" pitchFamily="50" charset="-128"/>
                <a:ea typeface="メイリオ" panose="020B0604030504040204" pitchFamily="50" charset="-128"/>
              </a:rPr>
              <a:t>、</a:t>
            </a:r>
            <a:r>
              <a:rPr lang="ja-JP" altLang="en-US" sz="4800" dirty="0" smtClean="0">
                <a:latin typeface="メイリオ" panose="020B0604030504040204" pitchFamily="50" charset="-128"/>
                <a:ea typeface="メイリオ" panose="020B0604030504040204" pitchFamily="50" charset="-128"/>
              </a:rPr>
              <a:t>その</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目標</a:t>
            </a:r>
            <a:r>
              <a:rPr lang="ja-JP" altLang="en-US" sz="4800" dirty="0">
                <a:latin typeface="メイリオ" panose="020B0604030504040204" pitchFamily="50" charset="-128"/>
                <a:ea typeface="メイリオ" panose="020B0604030504040204" pitchFamily="50" charset="-128"/>
              </a:rPr>
              <a:t>のために活用できる地域資源の情報や活用方法等）</a:t>
            </a:r>
          </a:p>
        </p:txBody>
      </p:sp>
      <p:sp>
        <p:nvSpPr>
          <p:cNvPr id="33796" name="スライド番号プレースホルダ 3">
            <a:extLst>
              <a:ext uri="{FF2B5EF4-FFF2-40B4-BE49-F238E27FC236}">
                <a16:creationId xmlns:a16="http://schemas.microsoft.com/office/drawing/2014/main" xmlns="" id="{92D462AC-011B-4DD3-ACCA-44AA81C9716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kumimoji="1" sz="5400">
                <a:solidFill>
                  <a:schemeClr val="tx1"/>
                </a:solidFill>
                <a:latin typeface="Georgia" panose="02040502050405020303" pitchFamily="18" charset="0"/>
                <a:ea typeface="ＭＳ Ｐ明朝" panose="02020600040205080304" pitchFamily="18" charset="-128"/>
              </a:defRPr>
            </a:lvl1pPr>
            <a:lvl2pPr marL="1485900" indent="-571500">
              <a:spcBef>
                <a:spcPct val="20000"/>
              </a:spcBef>
              <a:buClr>
                <a:schemeClr val="accent2"/>
              </a:buClr>
              <a:buSzPct val="70000"/>
              <a:buFont typeface="Wingdings" panose="05000000000000000000" pitchFamily="2" charset="2"/>
              <a:buChar char=""/>
              <a:defRPr kumimoji="1" sz="4400">
                <a:solidFill>
                  <a:schemeClr val="tx2"/>
                </a:solidFill>
                <a:latin typeface="Georgia" panose="02040502050405020303" pitchFamily="18" charset="0"/>
                <a:ea typeface="ＭＳ Ｐ明朝" panose="02020600040205080304" pitchFamily="18" charset="-128"/>
              </a:defRPr>
            </a:lvl2pPr>
            <a:lvl3pPr marL="2286000" indent="-457200">
              <a:spcBef>
                <a:spcPct val="20000"/>
              </a:spcBef>
              <a:buClr>
                <a:srgbClr val="8CADAE"/>
              </a:buClr>
              <a:buSzPct val="75000"/>
              <a:buFont typeface="Wingdings 2" panose="05020102010507070707" pitchFamily="18" charset="2"/>
              <a:buChar char=""/>
              <a:defRPr kumimoji="1" sz="4000">
                <a:solidFill>
                  <a:schemeClr val="tx1"/>
                </a:solidFill>
                <a:latin typeface="Georgia" panose="02040502050405020303" pitchFamily="18" charset="0"/>
                <a:ea typeface="ＭＳ Ｐ明朝" panose="02020600040205080304" pitchFamily="18" charset="-128"/>
              </a:defRPr>
            </a:lvl3pPr>
            <a:lvl4pPr marL="3200400" indent="-457200">
              <a:spcBef>
                <a:spcPct val="20000"/>
              </a:spcBef>
              <a:buClr>
                <a:srgbClr val="8C7B70"/>
              </a:buClr>
              <a:buSzPct val="70000"/>
              <a:buFont typeface="Wingdings" panose="05000000000000000000" pitchFamily="2" charset="2"/>
              <a:buChar char=""/>
              <a:defRPr kumimoji="1" sz="4000">
                <a:solidFill>
                  <a:schemeClr val="tx2"/>
                </a:solidFill>
                <a:latin typeface="Georgia" panose="02040502050405020303" pitchFamily="18" charset="0"/>
                <a:ea typeface="ＭＳ Ｐ明朝" panose="02020600040205080304" pitchFamily="18" charset="-128"/>
              </a:defRPr>
            </a:lvl4pPr>
            <a:lvl5pPr marL="4114800" indent="-457200">
              <a:spcBef>
                <a:spcPct val="20000"/>
              </a:spcBef>
              <a:buClr>
                <a:srgbClr val="8FB08C"/>
              </a:buClr>
              <a:buChar char="•"/>
              <a:defRPr kumimoji="1">
                <a:solidFill>
                  <a:schemeClr val="tx1"/>
                </a:solidFill>
                <a:latin typeface="Georgia" panose="02040502050405020303" pitchFamily="18" charset="0"/>
                <a:ea typeface="ＭＳ Ｐ明朝" panose="02020600040205080304" pitchFamily="18" charset="-128"/>
              </a:defRPr>
            </a:lvl5pPr>
            <a:lvl6pPr marL="50292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6pPr>
            <a:lvl7pPr marL="59436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7pPr>
            <a:lvl8pPr marL="68580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8pPr>
            <a:lvl9pPr marL="77724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9pPr>
          </a:lstStyle>
          <a:p>
            <a:pPr>
              <a:spcBef>
                <a:spcPct val="0"/>
              </a:spcBef>
              <a:buClrTx/>
              <a:buSzTx/>
              <a:buFontTx/>
              <a:buNone/>
            </a:pPr>
            <a:fld id="{FD0BC1AA-F48A-40AE-AF50-1901D869B694}" type="slidenum">
              <a:rPr kumimoji="0" lang="en-US" altLang="ja-JP" sz="3200">
                <a:solidFill>
                  <a:srgbClr val="7B9899"/>
                </a:solidFill>
                <a:latin typeface="Times New Roman" panose="02020603050405020304" pitchFamily="18" charset="0"/>
                <a:ea typeface="ＭＳ Ｐゴシック" panose="020B0600070205080204" pitchFamily="50" charset="-128"/>
              </a:rPr>
              <a:pPr>
                <a:spcBef>
                  <a:spcPct val="0"/>
                </a:spcBef>
                <a:buClrTx/>
                <a:buSzTx/>
                <a:buFontTx/>
                <a:buNone/>
              </a:pPr>
              <a:t>46</a:t>
            </a:fld>
            <a:endParaRPr kumimoji="0" lang="en-US" altLang="ja-JP" sz="3200">
              <a:solidFill>
                <a:srgbClr val="7B9899"/>
              </a:solidFill>
              <a:latin typeface="Times New Roman" panose="02020603050405020304" pitchFamily="18" charset="0"/>
              <a:ea typeface="ＭＳ Ｐゴシック" panose="020B0600070205080204" pitchFamily="50"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9526973-B670-4245-AB58-5C22ECE07BEF}"/>
              </a:ext>
            </a:extLst>
          </p:cNvPr>
          <p:cNvSpPr>
            <a:spLocks noGrp="1"/>
          </p:cNvSpPr>
          <p:nvPr>
            <p:ph type="title"/>
          </p:nvPr>
        </p:nvSpPr>
        <p:spPr/>
        <p:txBody>
          <a:bodyPr/>
          <a:lstStyle/>
          <a:p>
            <a:pPr>
              <a:defRPr/>
            </a:pPr>
            <a:r>
              <a:rPr lang="en-US" altLang="ja-JP"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GSV</a:t>
            </a:r>
            <a:r>
              <a:rPr lang="ja-JP" altLang="en-US"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の進め方（例</a:t>
            </a:r>
            <a:r>
              <a:rPr lang="ja-JP" altLang="en-US"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（テキスト</a:t>
            </a:r>
            <a:r>
              <a:rPr lang="en-US" altLang="ja-JP"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P161〜</a:t>
            </a:r>
            <a:r>
              <a:rPr lang="ja-JP" altLang="en-US"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34819" name="コンテンツ プレースホルダ 2">
            <a:extLst>
              <a:ext uri="{FF2B5EF4-FFF2-40B4-BE49-F238E27FC236}">
                <a16:creationId xmlns:a16="http://schemas.microsoft.com/office/drawing/2014/main" xmlns="" id="{1E834E2B-18E9-4DC3-8513-AFCA6F6A1B15}"/>
              </a:ext>
            </a:extLst>
          </p:cNvPr>
          <p:cNvSpPr>
            <a:spLocks noGrp="1"/>
          </p:cNvSpPr>
          <p:nvPr>
            <p:ph sz="quarter" idx="1"/>
          </p:nvPr>
        </p:nvSpPr>
        <p:spPr>
          <a:xfrm>
            <a:off x="1676399" y="2617075"/>
            <a:ext cx="20111545" cy="10342179"/>
          </a:xfrm>
        </p:spPr>
        <p:txBody>
          <a:bodyPr>
            <a:normAutofit/>
          </a:bodyPr>
          <a:lstStyle/>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３</a:t>
            </a:r>
            <a:r>
              <a:rPr lang="ja-JP" altLang="en-US" sz="4800" dirty="0" smtClean="0">
                <a:latin typeface="メイリオ" panose="020B0604030504040204" pitchFamily="50" charset="-128"/>
                <a:ea typeface="メイリオ" panose="020B0604030504040204" pitchFamily="50" charset="-128"/>
              </a:rPr>
              <a:t>）発表者</a:t>
            </a:r>
            <a:r>
              <a:rPr lang="ja-JP" altLang="en-US" sz="4800" dirty="0">
                <a:latin typeface="メイリオ" panose="020B0604030504040204" pitchFamily="50" charset="-128"/>
                <a:ea typeface="メイリオ" panose="020B0604030504040204" pitchFamily="50" charset="-128"/>
              </a:rPr>
              <a:t>以外のメンバーが</a:t>
            </a:r>
            <a:r>
              <a:rPr lang="ja-JP" altLang="en-US" sz="4800" dirty="0" smtClean="0">
                <a:latin typeface="メイリオ" panose="020B0604030504040204" pitchFamily="50" charset="-128"/>
                <a:ea typeface="メイリオ" panose="020B0604030504040204" pitchFamily="50" charset="-128"/>
              </a:rPr>
              <a:t>（発表者</a:t>
            </a:r>
            <a:r>
              <a:rPr lang="ja-JP" altLang="en-US" sz="4800" dirty="0">
                <a:latin typeface="メイリオ" panose="020B0604030504040204" pitchFamily="50" charset="-128"/>
                <a:ea typeface="メイリオ" panose="020B0604030504040204" pitchFamily="50" charset="-128"/>
              </a:rPr>
              <a:t>を支援し、事例理解を深める</a:t>
            </a:r>
            <a:r>
              <a:rPr lang="ja-JP" altLang="en-US" sz="4800" dirty="0" smtClean="0">
                <a:latin typeface="メイリオ" panose="020B0604030504040204" pitchFamily="50" charset="-128"/>
                <a:ea typeface="メイリオ" panose="020B0604030504040204" pitchFamily="50" charset="-128"/>
              </a:rPr>
              <a:t>た</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め</a:t>
            </a:r>
            <a:r>
              <a:rPr lang="ja-JP" altLang="en-US" sz="4800" dirty="0">
                <a:latin typeface="メイリオ" panose="020B0604030504040204" pitchFamily="50" charset="-128"/>
                <a:ea typeface="メイリオ" panose="020B0604030504040204" pitchFamily="50" charset="-128"/>
              </a:rPr>
              <a:t>）事例の要点や判断理由の不明な点について簡単な質問を</a:t>
            </a:r>
            <a:r>
              <a:rPr lang="ja-JP" altLang="en-US" sz="4800" dirty="0" smtClean="0">
                <a:latin typeface="メイリオ" panose="020B0604030504040204" pitchFamily="50" charset="-128"/>
                <a:ea typeface="メイリオ" panose="020B0604030504040204" pitchFamily="50" charset="-128"/>
              </a:rPr>
              <a:t>する</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a:t>
            </a:r>
            <a:r>
              <a:rPr lang="ja-JP" altLang="en-US" sz="4800" dirty="0">
                <a:latin typeface="メイリオ" panose="020B0604030504040204" pitchFamily="50" charset="-128"/>
                <a:ea typeface="メイリオ" panose="020B0604030504040204" pitchFamily="50" charset="-128"/>
              </a:rPr>
              <a:t>ストレングスアセスメントの素材を活用・発表者が求める</a:t>
            </a:r>
            <a:r>
              <a:rPr lang="ja-JP" altLang="en-US" sz="4800" dirty="0" smtClean="0">
                <a:latin typeface="メイリオ" panose="020B0604030504040204" pitchFamily="50" charset="-128"/>
                <a:ea typeface="メイリオ" panose="020B0604030504040204" pitchFamily="50" charset="-128"/>
              </a:rPr>
              <a:t>フィー</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ドバック</a:t>
            </a:r>
            <a:r>
              <a:rPr lang="ja-JP" altLang="en-US" sz="4800" dirty="0">
                <a:latin typeface="メイリオ" panose="020B0604030504040204" pitchFamily="50" charset="-128"/>
                <a:ea typeface="メイリオ" panose="020B0604030504040204" pitchFamily="50" charset="-128"/>
              </a:rPr>
              <a:t>の種類に焦点化する・自分の中のバイアスを避け、</a:t>
            </a:r>
            <a:r>
              <a:rPr lang="ja-JP" altLang="en-US" sz="4800" dirty="0" smtClean="0">
                <a:latin typeface="メイリオ" panose="020B0604030504040204" pitchFamily="50" charset="-128"/>
                <a:ea typeface="メイリオ" panose="020B0604030504040204" pitchFamily="50" charset="-128"/>
              </a:rPr>
              <a:t>好奇心</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を</a:t>
            </a:r>
            <a:r>
              <a:rPr lang="ja-JP" altLang="en-US" sz="4800" dirty="0">
                <a:latin typeface="メイリオ" panose="020B0604030504040204" pitchFamily="50" charset="-128"/>
                <a:ea typeface="メイリオ" panose="020B0604030504040204" pitchFamily="50" charset="-128"/>
              </a:rPr>
              <a:t>前面に・助言や示唆はこの段階では不要）</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ファシリはこの時間を有効に活用するためにメンバーの興味関心を</a:t>
            </a:r>
            <a:r>
              <a:rPr lang="ja-JP" altLang="en-US" sz="4800" dirty="0" smtClean="0">
                <a:latin typeface="メイリオ" panose="020B0604030504040204" pitchFamily="50" charset="-128"/>
                <a:ea typeface="メイリオ" panose="020B0604030504040204" pitchFamily="50" charset="-128"/>
              </a:rPr>
              <a:t>引</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き出し</a:t>
            </a:r>
            <a:r>
              <a:rPr lang="ja-JP" altLang="en-US" sz="4800" dirty="0">
                <a:latin typeface="メイリオ" panose="020B0604030504040204" pitchFamily="50" charset="-128"/>
                <a:ea typeface="メイリオ" panose="020B0604030504040204" pitchFamily="50" charset="-128"/>
              </a:rPr>
              <a:t>、報告者を励ます）</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４）ブレインストーミング法などで、例えばどのように社会資源と</a:t>
            </a:r>
            <a:r>
              <a:rPr lang="ja-JP" altLang="en-US" sz="4800" dirty="0" smtClean="0">
                <a:latin typeface="メイリオ" panose="020B0604030504040204" pitchFamily="50" charset="-128"/>
                <a:ea typeface="メイリオ" panose="020B0604030504040204" pitchFamily="50" charset="-128"/>
              </a:rPr>
              <a:t>連携</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する</a:t>
            </a:r>
            <a:r>
              <a:rPr lang="ja-JP" altLang="en-US" sz="4800" dirty="0">
                <a:latin typeface="メイリオ" panose="020B0604030504040204" pitchFamily="50" charset="-128"/>
                <a:ea typeface="メイリオ" panose="020B0604030504040204" pitchFamily="50" charset="-128"/>
              </a:rPr>
              <a:t>か等の具体的な多くのアイデアを産み出す</a:t>
            </a:r>
          </a:p>
        </p:txBody>
      </p:sp>
      <p:sp>
        <p:nvSpPr>
          <p:cNvPr id="34820" name="スライド番号プレースホルダ 3">
            <a:extLst>
              <a:ext uri="{FF2B5EF4-FFF2-40B4-BE49-F238E27FC236}">
                <a16:creationId xmlns:a16="http://schemas.microsoft.com/office/drawing/2014/main" xmlns="" id="{781F8E74-0518-4087-97DD-09734E0842C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kumimoji="1" sz="5400">
                <a:solidFill>
                  <a:schemeClr val="tx1"/>
                </a:solidFill>
                <a:latin typeface="Georgia" panose="02040502050405020303" pitchFamily="18" charset="0"/>
                <a:ea typeface="ＭＳ Ｐ明朝" panose="02020600040205080304" pitchFamily="18" charset="-128"/>
              </a:defRPr>
            </a:lvl1pPr>
            <a:lvl2pPr marL="1485900" indent="-571500">
              <a:spcBef>
                <a:spcPct val="20000"/>
              </a:spcBef>
              <a:buClr>
                <a:schemeClr val="accent2"/>
              </a:buClr>
              <a:buSzPct val="70000"/>
              <a:buFont typeface="Wingdings" panose="05000000000000000000" pitchFamily="2" charset="2"/>
              <a:buChar char=""/>
              <a:defRPr kumimoji="1" sz="4400">
                <a:solidFill>
                  <a:schemeClr val="tx2"/>
                </a:solidFill>
                <a:latin typeface="Georgia" panose="02040502050405020303" pitchFamily="18" charset="0"/>
                <a:ea typeface="ＭＳ Ｐ明朝" panose="02020600040205080304" pitchFamily="18" charset="-128"/>
              </a:defRPr>
            </a:lvl2pPr>
            <a:lvl3pPr marL="2286000" indent="-457200">
              <a:spcBef>
                <a:spcPct val="20000"/>
              </a:spcBef>
              <a:buClr>
                <a:srgbClr val="8CADAE"/>
              </a:buClr>
              <a:buSzPct val="75000"/>
              <a:buFont typeface="Wingdings 2" panose="05020102010507070707" pitchFamily="18" charset="2"/>
              <a:buChar char=""/>
              <a:defRPr kumimoji="1" sz="4000">
                <a:solidFill>
                  <a:schemeClr val="tx1"/>
                </a:solidFill>
                <a:latin typeface="Georgia" panose="02040502050405020303" pitchFamily="18" charset="0"/>
                <a:ea typeface="ＭＳ Ｐ明朝" panose="02020600040205080304" pitchFamily="18" charset="-128"/>
              </a:defRPr>
            </a:lvl3pPr>
            <a:lvl4pPr marL="3200400" indent="-457200">
              <a:spcBef>
                <a:spcPct val="20000"/>
              </a:spcBef>
              <a:buClr>
                <a:srgbClr val="8C7B70"/>
              </a:buClr>
              <a:buSzPct val="70000"/>
              <a:buFont typeface="Wingdings" panose="05000000000000000000" pitchFamily="2" charset="2"/>
              <a:buChar char=""/>
              <a:defRPr kumimoji="1" sz="4000">
                <a:solidFill>
                  <a:schemeClr val="tx2"/>
                </a:solidFill>
                <a:latin typeface="Georgia" panose="02040502050405020303" pitchFamily="18" charset="0"/>
                <a:ea typeface="ＭＳ Ｐ明朝" panose="02020600040205080304" pitchFamily="18" charset="-128"/>
              </a:defRPr>
            </a:lvl4pPr>
            <a:lvl5pPr marL="4114800" indent="-457200">
              <a:spcBef>
                <a:spcPct val="20000"/>
              </a:spcBef>
              <a:buClr>
                <a:srgbClr val="8FB08C"/>
              </a:buClr>
              <a:buChar char="•"/>
              <a:defRPr kumimoji="1">
                <a:solidFill>
                  <a:schemeClr val="tx1"/>
                </a:solidFill>
                <a:latin typeface="Georgia" panose="02040502050405020303" pitchFamily="18" charset="0"/>
                <a:ea typeface="ＭＳ Ｐ明朝" panose="02020600040205080304" pitchFamily="18" charset="-128"/>
              </a:defRPr>
            </a:lvl5pPr>
            <a:lvl6pPr marL="50292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6pPr>
            <a:lvl7pPr marL="59436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7pPr>
            <a:lvl8pPr marL="68580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8pPr>
            <a:lvl9pPr marL="77724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9pPr>
          </a:lstStyle>
          <a:p>
            <a:pPr>
              <a:spcBef>
                <a:spcPct val="0"/>
              </a:spcBef>
              <a:buClrTx/>
              <a:buSzTx/>
              <a:buFontTx/>
              <a:buNone/>
            </a:pPr>
            <a:fld id="{0F25F80D-DE2F-45BA-B909-CE11F62A63D9}" type="slidenum">
              <a:rPr kumimoji="0" lang="en-US" altLang="ja-JP" sz="3200">
                <a:solidFill>
                  <a:srgbClr val="7B9899"/>
                </a:solidFill>
                <a:latin typeface="Times New Roman" panose="02020603050405020304" pitchFamily="18" charset="0"/>
                <a:ea typeface="ＭＳ Ｐゴシック" panose="020B0600070205080204" pitchFamily="50" charset="-128"/>
              </a:rPr>
              <a:pPr>
                <a:spcBef>
                  <a:spcPct val="0"/>
                </a:spcBef>
                <a:buClrTx/>
                <a:buSzTx/>
                <a:buFontTx/>
                <a:buNone/>
              </a:pPr>
              <a:t>47</a:t>
            </a:fld>
            <a:endParaRPr kumimoji="0" lang="en-US" altLang="ja-JP" sz="3200">
              <a:solidFill>
                <a:srgbClr val="7B9899"/>
              </a:solidFill>
              <a:latin typeface="Times New Roman" panose="02020603050405020304" pitchFamily="18" charset="0"/>
              <a:ea typeface="ＭＳ Ｐゴシック" panose="020B0600070205080204" pitchFamily="50"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C1353F3-E88D-4868-81DF-0F55E59579DC}"/>
              </a:ext>
            </a:extLst>
          </p:cNvPr>
          <p:cNvSpPr>
            <a:spLocks noGrp="1"/>
          </p:cNvSpPr>
          <p:nvPr>
            <p:ph type="title"/>
          </p:nvPr>
        </p:nvSpPr>
        <p:spPr/>
        <p:txBody>
          <a:bodyPr/>
          <a:lstStyle/>
          <a:p>
            <a:pPr>
              <a:defRPr/>
            </a:pPr>
            <a:r>
              <a:rPr lang="en-US" altLang="ja-JP"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GSV</a:t>
            </a:r>
            <a:r>
              <a:rPr lang="ja-JP" altLang="en-US"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の進め方（例</a:t>
            </a:r>
            <a:r>
              <a:rPr lang="ja-JP" altLang="en-US"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（テキスト</a:t>
            </a:r>
            <a:r>
              <a:rPr lang="en-US" altLang="ja-JP"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P161〜</a:t>
            </a:r>
            <a:r>
              <a:rPr lang="ja-JP" altLang="en-US"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35843" name="コンテンツ プレースホルダ 2">
            <a:extLst>
              <a:ext uri="{FF2B5EF4-FFF2-40B4-BE49-F238E27FC236}">
                <a16:creationId xmlns:a16="http://schemas.microsoft.com/office/drawing/2014/main" xmlns="" id="{C1229366-0AF5-41B8-896E-4D4CD03C6373}"/>
              </a:ext>
            </a:extLst>
          </p:cNvPr>
          <p:cNvSpPr>
            <a:spLocks noGrp="1"/>
          </p:cNvSpPr>
          <p:nvPr>
            <p:ph sz="quarter" idx="1"/>
          </p:nvPr>
        </p:nvSpPr>
        <p:spPr>
          <a:xfrm>
            <a:off x="1644869" y="3030483"/>
            <a:ext cx="20269200" cy="10412468"/>
          </a:xfrm>
        </p:spPr>
        <p:txBody>
          <a:bodyPr>
            <a:normAutofit/>
          </a:bodyPr>
          <a:lstStyle/>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ファシリはその過程がすばやく動くように働きかける（作業途中で状況に応じて言葉をかける）</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endParaRPr lang="en-US" altLang="ja-JP" sz="36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５）アイデアが３０～５０程度出たあと（アイデアは多い方が素</a:t>
            </a:r>
            <a:r>
              <a:rPr lang="ja-JP" altLang="en-US" sz="4800" dirty="0" smtClean="0">
                <a:latin typeface="メイリオ" panose="020B0604030504040204" pitchFamily="50" charset="-128"/>
                <a:ea typeface="メイリオ" panose="020B0604030504040204" pitchFamily="50" charset="-128"/>
              </a:rPr>
              <a:t>晴らし</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smtClean="0">
                <a:latin typeface="メイリオ" panose="020B0604030504040204" pitchFamily="50" charset="-128"/>
                <a:ea typeface="メイリオ" panose="020B0604030504040204" pitchFamily="50" charset="-128"/>
              </a:rPr>
              <a:t>　　い</a:t>
            </a:r>
            <a:r>
              <a:rPr lang="ja-JP" altLang="en-US" sz="4800" dirty="0">
                <a:latin typeface="メイリオ" panose="020B0604030504040204" pitchFamily="50" charset="-128"/>
                <a:ea typeface="メイリオ" panose="020B0604030504040204" pitchFamily="50" charset="-128"/>
              </a:rPr>
              <a:t>）、それらのアイデアに対して発表者が実行すると仮定して、</a:t>
            </a:r>
            <a:r>
              <a:rPr lang="ja-JP" altLang="en-US" sz="4800" dirty="0" smtClean="0">
                <a:latin typeface="メイリオ" panose="020B0604030504040204" pitchFamily="50" charset="-128"/>
                <a:ea typeface="メイリオ" panose="020B0604030504040204" pitchFamily="50" charset="-128"/>
              </a:rPr>
              <a:t>理</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解</a:t>
            </a:r>
            <a:r>
              <a:rPr lang="ja-JP" altLang="en-US" sz="4800" dirty="0">
                <a:latin typeface="メイリオ" panose="020B0604030504040204" pitchFamily="50" charset="-128"/>
                <a:ea typeface="メイリオ" panose="020B0604030504040204" pitchFamily="50" charset="-128"/>
              </a:rPr>
              <a:t>を深めるための質問をする（１問１答）</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例</a:t>
            </a:r>
            <a:r>
              <a:rPr lang="ja-JP" altLang="en-US" sz="4800" dirty="0">
                <a:latin typeface="メイリオ" panose="020B0604030504040204" pitchFamily="50" charset="-128"/>
                <a:ea typeface="メイリオ" panose="020B0604030504040204" pitchFamily="50" charset="-128"/>
              </a:rPr>
              <a:t>：「この資源を活用するためにどのようにコンタクトを取れば</a:t>
            </a:r>
            <a:r>
              <a:rPr lang="ja-JP" altLang="en-US" sz="4800" dirty="0" smtClean="0">
                <a:latin typeface="メイリオ" panose="020B0604030504040204" pitchFamily="50" charset="-128"/>
                <a:ea typeface="メイリオ" panose="020B0604030504040204" pitchFamily="50" charset="-128"/>
              </a:rPr>
              <a:t>良</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いで</a:t>
            </a:r>
            <a:r>
              <a:rPr lang="ja-JP" altLang="en-US" sz="4800" dirty="0">
                <a:latin typeface="メイリオ" panose="020B0604030504040204" pitchFamily="50" charset="-128"/>
                <a:ea typeface="メイリオ" panose="020B0604030504040204" pitchFamily="50" charset="-128"/>
              </a:rPr>
              <a:t>しょう」とか「このアイデアについてもっと私に教えてく</a:t>
            </a:r>
            <a:r>
              <a:rPr lang="ja-JP" altLang="en-US" sz="4800" dirty="0" err="1" smtClean="0">
                <a:latin typeface="メイリオ" panose="020B0604030504040204" pitchFamily="50" charset="-128"/>
                <a:ea typeface="メイリオ" panose="020B0604030504040204" pitchFamily="50" charset="-128"/>
              </a:rPr>
              <a:t>ださ</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い</a:t>
            </a:r>
            <a:r>
              <a:rPr lang="ja-JP" altLang="en-US" sz="4800" dirty="0">
                <a:latin typeface="メイリオ" panose="020B0604030504040204" pitchFamily="50" charset="-128"/>
                <a:ea typeface="メイリオ" panose="020B0604030504040204" pitchFamily="50" charset="-128"/>
              </a:rPr>
              <a:t>」といった具合</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endParaRPr lang="en-US" altLang="ja-JP" sz="36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この間、質問している以外のメンバーも身を乗り出し、メモをとり</a:t>
            </a:r>
            <a:r>
              <a:rPr lang="ja-JP" altLang="en-US" sz="4800" dirty="0" smtClean="0">
                <a:latin typeface="メイリオ" panose="020B0604030504040204" pitchFamily="50" charset="-128"/>
                <a:ea typeface="メイリオ" panose="020B0604030504040204" pitchFamily="50" charset="-128"/>
              </a:rPr>
              <a:t>、</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積極的</a:t>
            </a:r>
            <a:r>
              <a:rPr lang="ja-JP" altLang="en-US" sz="4800" dirty="0">
                <a:latin typeface="メイリオ" panose="020B0604030504040204" pitchFamily="50" charset="-128"/>
                <a:ea typeface="メイリオ" panose="020B0604030504040204" pitchFamily="50" charset="-128"/>
              </a:rPr>
              <a:t>に参加する</a:t>
            </a:r>
          </a:p>
        </p:txBody>
      </p:sp>
      <p:sp>
        <p:nvSpPr>
          <p:cNvPr id="35844" name="スライド番号プレースホルダ 3">
            <a:extLst>
              <a:ext uri="{FF2B5EF4-FFF2-40B4-BE49-F238E27FC236}">
                <a16:creationId xmlns:a16="http://schemas.microsoft.com/office/drawing/2014/main" xmlns="" id="{7A228BD4-6B9F-4939-B092-5A3B065EE73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kumimoji="1" sz="5400">
                <a:solidFill>
                  <a:schemeClr val="tx1"/>
                </a:solidFill>
                <a:latin typeface="Georgia" panose="02040502050405020303" pitchFamily="18" charset="0"/>
                <a:ea typeface="ＭＳ Ｐ明朝" panose="02020600040205080304" pitchFamily="18" charset="-128"/>
              </a:defRPr>
            </a:lvl1pPr>
            <a:lvl2pPr marL="1485900" indent="-571500">
              <a:spcBef>
                <a:spcPct val="20000"/>
              </a:spcBef>
              <a:buClr>
                <a:schemeClr val="accent2"/>
              </a:buClr>
              <a:buSzPct val="70000"/>
              <a:buFont typeface="Wingdings" panose="05000000000000000000" pitchFamily="2" charset="2"/>
              <a:buChar char=""/>
              <a:defRPr kumimoji="1" sz="4400">
                <a:solidFill>
                  <a:schemeClr val="tx2"/>
                </a:solidFill>
                <a:latin typeface="Georgia" panose="02040502050405020303" pitchFamily="18" charset="0"/>
                <a:ea typeface="ＭＳ Ｐ明朝" panose="02020600040205080304" pitchFamily="18" charset="-128"/>
              </a:defRPr>
            </a:lvl2pPr>
            <a:lvl3pPr marL="2286000" indent="-457200">
              <a:spcBef>
                <a:spcPct val="20000"/>
              </a:spcBef>
              <a:buClr>
                <a:srgbClr val="8CADAE"/>
              </a:buClr>
              <a:buSzPct val="75000"/>
              <a:buFont typeface="Wingdings 2" panose="05020102010507070707" pitchFamily="18" charset="2"/>
              <a:buChar char=""/>
              <a:defRPr kumimoji="1" sz="4000">
                <a:solidFill>
                  <a:schemeClr val="tx1"/>
                </a:solidFill>
                <a:latin typeface="Georgia" panose="02040502050405020303" pitchFamily="18" charset="0"/>
                <a:ea typeface="ＭＳ Ｐ明朝" panose="02020600040205080304" pitchFamily="18" charset="-128"/>
              </a:defRPr>
            </a:lvl3pPr>
            <a:lvl4pPr marL="3200400" indent="-457200">
              <a:spcBef>
                <a:spcPct val="20000"/>
              </a:spcBef>
              <a:buClr>
                <a:srgbClr val="8C7B70"/>
              </a:buClr>
              <a:buSzPct val="70000"/>
              <a:buFont typeface="Wingdings" panose="05000000000000000000" pitchFamily="2" charset="2"/>
              <a:buChar char=""/>
              <a:defRPr kumimoji="1" sz="4000">
                <a:solidFill>
                  <a:schemeClr val="tx2"/>
                </a:solidFill>
                <a:latin typeface="Georgia" panose="02040502050405020303" pitchFamily="18" charset="0"/>
                <a:ea typeface="ＭＳ Ｐ明朝" panose="02020600040205080304" pitchFamily="18" charset="-128"/>
              </a:defRPr>
            </a:lvl4pPr>
            <a:lvl5pPr marL="4114800" indent="-457200">
              <a:spcBef>
                <a:spcPct val="20000"/>
              </a:spcBef>
              <a:buClr>
                <a:srgbClr val="8FB08C"/>
              </a:buClr>
              <a:buChar char="•"/>
              <a:defRPr kumimoji="1">
                <a:solidFill>
                  <a:schemeClr val="tx1"/>
                </a:solidFill>
                <a:latin typeface="Georgia" panose="02040502050405020303" pitchFamily="18" charset="0"/>
                <a:ea typeface="ＭＳ Ｐ明朝" panose="02020600040205080304" pitchFamily="18" charset="-128"/>
              </a:defRPr>
            </a:lvl5pPr>
            <a:lvl6pPr marL="50292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6pPr>
            <a:lvl7pPr marL="59436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7pPr>
            <a:lvl8pPr marL="68580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8pPr>
            <a:lvl9pPr marL="77724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9pPr>
          </a:lstStyle>
          <a:p>
            <a:pPr>
              <a:spcBef>
                <a:spcPct val="0"/>
              </a:spcBef>
              <a:buClrTx/>
              <a:buSzTx/>
              <a:buFontTx/>
              <a:buNone/>
            </a:pPr>
            <a:fld id="{4863B654-C3C9-491E-BC56-9F4018B0D63D}" type="slidenum">
              <a:rPr kumimoji="0" lang="en-US" altLang="ja-JP" sz="3200">
                <a:solidFill>
                  <a:srgbClr val="7B9899"/>
                </a:solidFill>
                <a:latin typeface="Times New Roman" panose="02020603050405020304" pitchFamily="18" charset="0"/>
                <a:ea typeface="ＭＳ Ｐゴシック" panose="020B0600070205080204" pitchFamily="50" charset="-128"/>
              </a:rPr>
              <a:pPr>
                <a:spcBef>
                  <a:spcPct val="0"/>
                </a:spcBef>
                <a:buClrTx/>
                <a:buSzTx/>
                <a:buFontTx/>
                <a:buNone/>
              </a:pPr>
              <a:t>48</a:t>
            </a:fld>
            <a:endParaRPr kumimoji="0" lang="en-US" altLang="ja-JP" sz="3200">
              <a:solidFill>
                <a:srgbClr val="7B9899"/>
              </a:solidFill>
              <a:latin typeface="Times New Roman" panose="02020603050405020304" pitchFamily="18" charset="0"/>
              <a:ea typeface="ＭＳ Ｐゴシック" panose="020B0600070205080204" pitchFamily="50" charset="-12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8552C71-DA8C-4F10-81EB-8E30C7E7216A}"/>
              </a:ext>
            </a:extLst>
          </p:cNvPr>
          <p:cNvSpPr>
            <a:spLocks noGrp="1"/>
          </p:cNvSpPr>
          <p:nvPr>
            <p:ph type="title"/>
          </p:nvPr>
        </p:nvSpPr>
        <p:spPr/>
        <p:txBody>
          <a:bodyPr/>
          <a:lstStyle/>
          <a:p>
            <a:pPr>
              <a:defRPr/>
            </a:pPr>
            <a:r>
              <a:rPr lang="en-US" altLang="ja-JP"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GSV</a:t>
            </a:r>
            <a:r>
              <a:rPr lang="ja-JP" altLang="en-US"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の進め方（例）</a:t>
            </a:r>
            <a:r>
              <a:rPr lang="ja-JP" altLang="en-US"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（テキスト</a:t>
            </a:r>
            <a:r>
              <a:rPr lang="en-US" altLang="ja-JP"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P161〜</a:t>
            </a:r>
            <a:r>
              <a:rPr lang="ja-JP" altLang="en-US" sz="6000"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36867" name="コンテンツ プレースホルダ 2">
            <a:extLst>
              <a:ext uri="{FF2B5EF4-FFF2-40B4-BE49-F238E27FC236}">
                <a16:creationId xmlns:a16="http://schemas.microsoft.com/office/drawing/2014/main" xmlns="" id="{57E62B12-5D9A-41B1-9469-F97C5605D947}"/>
              </a:ext>
            </a:extLst>
          </p:cNvPr>
          <p:cNvSpPr>
            <a:spLocks noGrp="1"/>
          </p:cNvSpPr>
          <p:nvPr>
            <p:ph sz="quarter" idx="1"/>
          </p:nvPr>
        </p:nvSpPr>
        <p:spPr>
          <a:xfrm>
            <a:off x="1676399" y="3054350"/>
            <a:ext cx="19922359" cy="9144000"/>
          </a:xfrm>
        </p:spPr>
        <p:txBody>
          <a:bodyPr>
            <a:normAutofit/>
          </a:bodyPr>
          <a:lstStyle/>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６）発表者が実現できる可能性の高い上位三つを選ぶ。</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理想的には事例の方と一緒に選び共有し、実行すべき</a:t>
            </a:r>
            <a:r>
              <a:rPr lang="ja-JP" altLang="en-US" sz="4800" dirty="0" smtClean="0">
                <a:latin typeface="メイリオ" panose="020B0604030504040204" pitchFamily="50" charset="-128"/>
                <a:ea typeface="メイリオ" panose="020B0604030504040204" pitchFamily="50" charset="-128"/>
              </a:rPr>
              <a:t>アイデアを</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一緒</a:t>
            </a:r>
            <a:r>
              <a:rPr lang="ja-JP" altLang="en-US" sz="4800" dirty="0">
                <a:latin typeface="メイリオ" panose="020B0604030504040204" pitchFamily="50" charset="-128"/>
                <a:ea typeface="メイリオ" panose="020B0604030504040204" pitchFamily="50" charset="-128"/>
              </a:rPr>
              <a:t>に決定する</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７）ファシリが発表者に労への労いと感謝を伝え、</a:t>
            </a:r>
            <a:r>
              <a:rPr lang="ja-JP" altLang="en-US" sz="4800" dirty="0" smtClean="0">
                <a:latin typeface="メイリオ" panose="020B0604030504040204" pitchFamily="50" charset="-128"/>
                <a:ea typeface="メイリオ" panose="020B0604030504040204" pitchFamily="50" charset="-128"/>
              </a:rPr>
              <a:t>メンバーから発表者</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へ</a:t>
            </a:r>
            <a:r>
              <a:rPr lang="ja-JP" altLang="en-US" sz="4800" dirty="0">
                <a:latin typeface="メイリオ" panose="020B0604030504040204" pitchFamily="50" charset="-128"/>
                <a:ea typeface="メイリオ" panose="020B0604030504040204" pitchFamily="50" charset="-128"/>
              </a:rPr>
              <a:t>励ましの言葉が掛けられ、発表者から</a:t>
            </a:r>
            <a:r>
              <a:rPr lang="ja-JP" altLang="en-US" sz="4800" dirty="0" smtClean="0">
                <a:latin typeface="メイリオ" panose="020B0604030504040204" pitchFamily="50" charset="-128"/>
                <a:ea typeface="メイリオ" panose="020B0604030504040204" pitchFamily="50" charset="-128"/>
              </a:rPr>
              <a:t>メンバー</a:t>
            </a:r>
            <a:r>
              <a:rPr lang="ja-JP" altLang="en-US" sz="4800" dirty="0">
                <a:latin typeface="メイリオ" panose="020B0604030504040204" pitchFamily="50" charset="-128"/>
                <a:ea typeface="メイリオ" panose="020B0604030504040204" pitchFamily="50" charset="-128"/>
              </a:rPr>
              <a:t>に感謝の意が</a:t>
            </a:r>
            <a:r>
              <a:rPr lang="ja-JP" altLang="en-US" sz="4800" dirty="0" smtClean="0">
                <a:latin typeface="メイリオ" panose="020B0604030504040204" pitchFamily="50" charset="-128"/>
                <a:ea typeface="メイリオ" panose="020B0604030504040204" pitchFamily="50" charset="-128"/>
              </a:rPr>
              <a:t>伝え</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ら</a:t>
            </a:r>
            <a:r>
              <a:rPr lang="ja-JP" altLang="en-US" sz="4800" dirty="0" err="1" smtClean="0">
                <a:latin typeface="メイリオ" panose="020B0604030504040204" pitchFamily="50" charset="-128"/>
                <a:ea typeface="メイリオ" panose="020B0604030504040204" pitchFamily="50" charset="-128"/>
              </a:rPr>
              <a:t>れる</a:t>
            </a: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endParaRPr lang="en-US" altLang="ja-JP" sz="4800" dirty="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８）事例から見える地域課題を抽出し、どこにどのように</a:t>
            </a:r>
            <a:r>
              <a:rPr lang="ja-JP" altLang="en-US" sz="4800" dirty="0" smtClean="0">
                <a:latin typeface="メイリオ" panose="020B0604030504040204" pitchFamily="50" charset="-128"/>
                <a:ea typeface="メイリオ" panose="020B0604030504040204" pitchFamily="50" charset="-128"/>
              </a:rPr>
              <a:t>地域</a:t>
            </a:r>
            <a:r>
              <a:rPr lang="ja-JP" altLang="en-US" sz="4800" dirty="0">
                <a:latin typeface="メイリオ" panose="020B0604030504040204" pitchFamily="50" charset="-128"/>
                <a:ea typeface="メイリオ" panose="020B0604030504040204" pitchFamily="50" charset="-128"/>
              </a:rPr>
              <a:t>課題を</a:t>
            </a:r>
            <a:r>
              <a:rPr lang="ja-JP" altLang="en-US" sz="4800" dirty="0" smtClean="0">
                <a:latin typeface="メイリオ" panose="020B0604030504040204" pitchFamily="50" charset="-128"/>
                <a:ea typeface="メイリオ" panose="020B0604030504040204" pitchFamily="50" charset="-128"/>
              </a:rPr>
              <a:t>報</a:t>
            </a:r>
            <a:endParaRPr lang="en-US" altLang="ja-JP" sz="4800" dirty="0" smtClean="0">
              <a:latin typeface="メイリオ" panose="020B0604030504040204" pitchFamily="50" charset="-128"/>
              <a:ea typeface="メイリオ" panose="020B0604030504040204" pitchFamily="50" charset="-128"/>
            </a:endParaRPr>
          </a:p>
          <a:p>
            <a:pPr>
              <a:buFont typeface="Wingdings 2" panose="05020102010507070707" pitchFamily="18" charset="2"/>
              <a:buNone/>
            </a:pPr>
            <a:r>
              <a:rPr lang="ja-JP" altLang="en-US" sz="4800" dirty="0">
                <a:latin typeface="メイリオ" panose="020B0604030504040204" pitchFamily="50" charset="-128"/>
                <a:ea typeface="メイリオ" panose="020B0604030504040204" pitchFamily="50" charset="-128"/>
              </a:rPr>
              <a:t>　</a:t>
            </a:r>
            <a:r>
              <a:rPr lang="ja-JP" altLang="en-US" sz="4800" dirty="0" smtClean="0">
                <a:latin typeface="メイリオ" panose="020B0604030504040204" pitchFamily="50" charset="-128"/>
                <a:ea typeface="メイリオ" panose="020B0604030504040204" pitchFamily="50" charset="-128"/>
              </a:rPr>
              <a:t>　</a:t>
            </a:r>
            <a:r>
              <a:rPr lang="ja-JP" altLang="en-US" sz="4800" dirty="0" err="1" smtClean="0">
                <a:latin typeface="メイリオ" panose="020B0604030504040204" pitchFamily="50" charset="-128"/>
                <a:ea typeface="メイリオ" panose="020B0604030504040204" pitchFamily="50" charset="-128"/>
              </a:rPr>
              <a:t>告</a:t>
            </a:r>
            <a:r>
              <a:rPr lang="ja-JP" altLang="en-US" sz="4800" dirty="0" err="1">
                <a:latin typeface="メイリオ" panose="020B0604030504040204" pitchFamily="50" charset="-128"/>
                <a:ea typeface="メイリオ" panose="020B0604030504040204" pitchFamily="50" charset="-128"/>
              </a:rPr>
              <a:t>するかを</a:t>
            </a:r>
            <a:r>
              <a:rPr lang="ja-JP" altLang="en-US" sz="4800" dirty="0">
                <a:latin typeface="メイリオ" panose="020B0604030504040204" pitchFamily="50" charset="-128"/>
                <a:ea typeface="メイリオ" panose="020B0604030504040204" pitchFamily="50" charset="-128"/>
              </a:rPr>
              <a:t>検討する</a:t>
            </a:r>
          </a:p>
        </p:txBody>
      </p:sp>
      <p:sp>
        <p:nvSpPr>
          <p:cNvPr id="36868" name="スライド番号プレースホルダ 3">
            <a:extLst>
              <a:ext uri="{FF2B5EF4-FFF2-40B4-BE49-F238E27FC236}">
                <a16:creationId xmlns:a16="http://schemas.microsoft.com/office/drawing/2014/main" xmlns="" id="{2A0B7A65-0474-4C21-9E14-DC3B94EC409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kumimoji="1" sz="5400">
                <a:solidFill>
                  <a:schemeClr val="tx1"/>
                </a:solidFill>
                <a:latin typeface="Georgia" panose="02040502050405020303" pitchFamily="18" charset="0"/>
                <a:ea typeface="ＭＳ Ｐ明朝" panose="02020600040205080304" pitchFamily="18" charset="-128"/>
              </a:defRPr>
            </a:lvl1pPr>
            <a:lvl2pPr marL="1485900" indent="-571500">
              <a:spcBef>
                <a:spcPct val="20000"/>
              </a:spcBef>
              <a:buClr>
                <a:schemeClr val="accent2"/>
              </a:buClr>
              <a:buSzPct val="70000"/>
              <a:buFont typeface="Wingdings" panose="05000000000000000000" pitchFamily="2" charset="2"/>
              <a:buChar char=""/>
              <a:defRPr kumimoji="1" sz="4400">
                <a:solidFill>
                  <a:schemeClr val="tx2"/>
                </a:solidFill>
                <a:latin typeface="Georgia" panose="02040502050405020303" pitchFamily="18" charset="0"/>
                <a:ea typeface="ＭＳ Ｐ明朝" panose="02020600040205080304" pitchFamily="18" charset="-128"/>
              </a:defRPr>
            </a:lvl2pPr>
            <a:lvl3pPr marL="2286000" indent="-457200">
              <a:spcBef>
                <a:spcPct val="20000"/>
              </a:spcBef>
              <a:buClr>
                <a:srgbClr val="8CADAE"/>
              </a:buClr>
              <a:buSzPct val="75000"/>
              <a:buFont typeface="Wingdings 2" panose="05020102010507070707" pitchFamily="18" charset="2"/>
              <a:buChar char=""/>
              <a:defRPr kumimoji="1" sz="4000">
                <a:solidFill>
                  <a:schemeClr val="tx1"/>
                </a:solidFill>
                <a:latin typeface="Georgia" panose="02040502050405020303" pitchFamily="18" charset="0"/>
                <a:ea typeface="ＭＳ Ｐ明朝" panose="02020600040205080304" pitchFamily="18" charset="-128"/>
              </a:defRPr>
            </a:lvl3pPr>
            <a:lvl4pPr marL="3200400" indent="-457200">
              <a:spcBef>
                <a:spcPct val="20000"/>
              </a:spcBef>
              <a:buClr>
                <a:srgbClr val="8C7B70"/>
              </a:buClr>
              <a:buSzPct val="70000"/>
              <a:buFont typeface="Wingdings" panose="05000000000000000000" pitchFamily="2" charset="2"/>
              <a:buChar char=""/>
              <a:defRPr kumimoji="1" sz="4000">
                <a:solidFill>
                  <a:schemeClr val="tx2"/>
                </a:solidFill>
                <a:latin typeface="Georgia" panose="02040502050405020303" pitchFamily="18" charset="0"/>
                <a:ea typeface="ＭＳ Ｐ明朝" panose="02020600040205080304" pitchFamily="18" charset="-128"/>
              </a:defRPr>
            </a:lvl4pPr>
            <a:lvl5pPr marL="4114800" indent="-457200">
              <a:spcBef>
                <a:spcPct val="20000"/>
              </a:spcBef>
              <a:buClr>
                <a:srgbClr val="8FB08C"/>
              </a:buClr>
              <a:buChar char="•"/>
              <a:defRPr kumimoji="1">
                <a:solidFill>
                  <a:schemeClr val="tx1"/>
                </a:solidFill>
                <a:latin typeface="Georgia" panose="02040502050405020303" pitchFamily="18" charset="0"/>
                <a:ea typeface="ＭＳ Ｐ明朝" panose="02020600040205080304" pitchFamily="18" charset="-128"/>
              </a:defRPr>
            </a:lvl5pPr>
            <a:lvl6pPr marL="50292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6pPr>
            <a:lvl7pPr marL="59436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7pPr>
            <a:lvl8pPr marL="68580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8pPr>
            <a:lvl9pPr marL="77724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9pPr>
          </a:lstStyle>
          <a:p>
            <a:pPr>
              <a:spcBef>
                <a:spcPct val="0"/>
              </a:spcBef>
              <a:buClrTx/>
              <a:buSzTx/>
              <a:buFontTx/>
              <a:buNone/>
            </a:pPr>
            <a:fld id="{7E668759-68E4-408A-BC4F-B22CF36F9CF7}" type="slidenum">
              <a:rPr kumimoji="0" lang="en-US" altLang="ja-JP" sz="3200">
                <a:solidFill>
                  <a:srgbClr val="7B9899"/>
                </a:solidFill>
                <a:latin typeface="Times New Roman" panose="02020603050405020304" pitchFamily="18" charset="0"/>
                <a:ea typeface="ＭＳ Ｐゴシック" panose="020B0600070205080204" pitchFamily="50" charset="-128"/>
              </a:rPr>
              <a:pPr>
                <a:spcBef>
                  <a:spcPct val="0"/>
                </a:spcBef>
                <a:buClrTx/>
                <a:buSzTx/>
                <a:buFontTx/>
                <a:buNone/>
              </a:pPr>
              <a:t>49</a:t>
            </a:fld>
            <a:endParaRPr kumimoji="0" lang="en-US" altLang="ja-JP" sz="3200">
              <a:solidFill>
                <a:srgbClr val="7B9899"/>
              </a:solidFill>
              <a:latin typeface="Times New Roman" panose="02020603050405020304" pitchFamily="18" charset="0"/>
              <a:ea typeface="ＭＳ Ｐゴシック" panose="020B0600070205080204" pitchFamily="50"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2830963" y="8145142"/>
            <a:ext cx="18146014" cy="3771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defTabSz="1828800" hangingPunct="1"/>
            <a:endParaRPr kumimoji="1" lang="ja-JP" altLang="en-US" sz="3600" kern="1200">
              <a:solidFill>
                <a:prstClr val="black"/>
              </a:solidFill>
            </a:endParaRPr>
          </a:p>
        </p:txBody>
      </p:sp>
      <p:sp>
        <p:nvSpPr>
          <p:cNvPr id="2" name="タイトル 1"/>
          <p:cNvSpPr>
            <a:spLocks noGrp="1"/>
          </p:cNvSpPr>
          <p:nvPr>
            <p:ph type="title"/>
          </p:nvPr>
        </p:nvSpPr>
        <p:spPr>
          <a:xfrm>
            <a:off x="4143379" y="534735"/>
            <a:ext cx="16097250" cy="773482"/>
          </a:xfrm>
          <a:noFill/>
          <a:ln>
            <a:noFill/>
          </a:ln>
          <a:effectLst/>
        </p:spPr>
        <p:style>
          <a:lnRef idx="1">
            <a:schemeClr val="accent1"/>
          </a:lnRef>
          <a:fillRef idx="2">
            <a:schemeClr val="accent1"/>
          </a:fillRef>
          <a:effectRef idx="1">
            <a:schemeClr val="accent1"/>
          </a:effectRef>
          <a:fontRef idx="minor">
            <a:schemeClr val="dk1"/>
          </a:fontRef>
        </p:style>
        <p:txBody>
          <a:bodyPr>
            <a:noAutofit/>
          </a:bodyPr>
          <a:lstStyle/>
          <a:p>
            <a:r>
              <a:rPr lang="ja-JP" altLang="en-US" sz="5400" b="1" dirty="0">
                <a:latin typeface="メイリオ" panose="020B0604030504040204" pitchFamily="50" charset="-128"/>
                <a:ea typeface="メイリオ" panose="020B0604030504040204" pitchFamily="50" charset="-128"/>
                <a:cs typeface="メイリオ" panose="020B0604030504040204" pitchFamily="50" charset="-128"/>
              </a:rPr>
              <a:t>相談支援事業所及び相談支援専門員の状況について</a:t>
            </a:r>
          </a:p>
        </p:txBody>
      </p:sp>
      <p:graphicFrame>
        <p:nvGraphicFramePr>
          <p:cNvPr id="4" name="表 3"/>
          <p:cNvGraphicFramePr>
            <a:graphicFrameLocks noGrp="1"/>
          </p:cNvGraphicFramePr>
          <p:nvPr>
            <p:extLst/>
          </p:nvPr>
        </p:nvGraphicFramePr>
        <p:xfrm>
          <a:off x="3407022" y="9044704"/>
          <a:ext cx="16833600" cy="1089664"/>
        </p:xfrm>
        <a:graphic>
          <a:graphicData uri="http://schemas.openxmlformats.org/drawingml/2006/table">
            <a:tbl>
              <a:tblPr firstRow="1" bandRow="1">
                <a:tableStyleId>{F5AB1C69-6EDB-4FF4-983F-18BD219EF322}</a:tableStyleId>
              </a:tblPr>
              <a:tblGrid>
                <a:gridCol w="2805600">
                  <a:extLst>
                    <a:ext uri="{9D8B030D-6E8A-4147-A177-3AD203B41FA5}">
                      <a16:colId xmlns:a16="http://schemas.microsoft.com/office/drawing/2014/main" xmlns="" val="20000"/>
                    </a:ext>
                  </a:extLst>
                </a:gridCol>
                <a:gridCol w="2805600">
                  <a:extLst>
                    <a:ext uri="{9D8B030D-6E8A-4147-A177-3AD203B41FA5}">
                      <a16:colId xmlns:a16="http://schemas.microsoft.com/office/drawing/2014/main" xmlns="" val="20001"/>
                    </a:ext>
                  </a:extLst>
                </a:gridCol>
                <a:gridCol w="2805600">
                  <a:extLst>
                    <a:ext uri="{9D8B030D-6E8A-4147-A177-3AD203B41FA5}">
                      <a16:colId xmlns:a16="http://schemas.microsoft.com/office/drawing/2014/main" xmlns="" val="20002"/>
                    </a:ext>
                  </a:extLst>
                </a:gridCol>
                <a:gridCol w="2805600">
                  <a:extLst>
                    <a:ext uri="{9D8B030D-6E8A-4147-A177-3AD203B41FA5}">
                      <a16:colId xmlns:a16="http://schemas.microsoft.com/office/drawing/2014/main" xmlns="" val="20003"/>
                    </a:ext>
                  </a:extLst>
                </a:gridCol>
                <a:gridCol w="2805600">
                  <a:extLst>
                    <a:ext uri="{9D8B030D-6E8A-4147-A177-3AD203B41FA5}">
                      <a16:colId xmlns:a16="http://schemas.microsoft.com/office/drawing/2014/main" xmlns="" val="20004"/>
                    </a:ext>
                  </a:extLst>
                </a:gridCol>
                <a:gridCol w="2805600">
                  <a:extLst>
                    <a:ext uri="{9D8B030D-6E8A-4147-A177-3AD203B41FA5}">
                      <a16:colId xmlns:a16="http://schemas.microsoft.com/office/drawing/2014/main" xmlns="" val="20005"/>
                    </a:ext>
                  </a:extLst>
                </a:gridCol>
              </a:tblGrid>
              <a:tr h="544832">
                <a:tc>
                  <a:txBody>
                    <a:bodyPr/>
                    <a:lstStyle/>
                    <a:p>
                      <a:pPr algn="ctr"/>
                      <a:r>
                        <a:rPr kumimoji="1" lang="en-US" altLang="ja-JP" sz="2600"/>
                        <a:t>H23</a:t>
                      </a:r>
                      <a:endParaRPr kumimoji="1" lang="ja-JP" altLang="en-US" sz="2600"/>
                    </a:p>
                  </a:txBody>
                  <a:tcPr marL="160972" marR="160972" marT="74296" marB="74296"/>
                </a:tc>
                <a:tc>
                  <a:txBody>
                    <a:bodyPr/>
                    <a:lstStyle/>
                    <a:p>
                      <a:pPr algn="ctr"/>
                      <a:r>
                        <a:rPr kumimoji="1" lang="en-US" altLang="ja-JP" sz="2600"/>
                        <a:t>H24</a:t>
                      </a:r>
                      <a:endParaRPr kumimoji="1" lang="ja-JP" altLang="en-US" sz="2600"/>
                    </a:p>
                  </a:txBody>
                  <a:tcPr marL="160972" marR="160972" marT="74296" marB="74296"/>
                </a:tc>
                <a:tc>
                  <a:txBody>
                    <a:bodyPr/>
                    <a:lstStyle/>
                    <a:p>
                      <a:pPr algn="ctr"/>
                      <a:r>
                        <a:rPr kumimoji="1" lang="en-US" altLang="ja-JP" sz="2600"/>
                        <a:t>H25</a:t>
                      </a:r>
                      <a:endParaRPr kumimoji="1" lang="ja-JP" altLang="en-US" sz="2600"/>
                    </a:p>
                  </a:txBody>
                  <a:tcPr marL="160972" marR="160972" marT="74296" marB="74296"/>
                </a:tc>
                <a:tc>
                  <a:txBody>
                    <a:bodyPr/>
                    <a:lstStyle/>
                    <a:p>
                      <a:pPr algn="ctr"/>
                      <a:r>
                        <a:rPr kumimoji="1" lang="en-US" altLang="ja-JP" sz="2600"/>
                        <a:t>H26</a:t>
                      </a:r>
                      <a:endParaRPr kumimoji="1" lang="ja-JP" altLang="en-US" sz="2600"/>
                    </a:p>
                  </a:txBody>
                  <a:tcPr marL="160972" marR="160972" marT="74296" marB="74296"/>
                </a:tc>
                <a:tc>
                  <a:txBody>
                    <a:bodyPr/>
                    <a:lstStyle/>
                    <a:p>
                      <a:pPr algn="ctr"/>
                      <a:r>
                        <a:rPr kumimoji="1" lang="en-US" altLang="ja-JP" sz="2600"/>
                        <a:t>H27</a:t>
                      </a:r>
                      <a:endParaRPr kumimoji="1" lang="ja-JP" altLang="en-US" sz="2600"/>
                    </a:p>
                  </a:txBody>
                  <a:tcPr marL="160972" marR="160972" marT="74296" marB="74296"/>
                </a:tc>
                <a:tc>
                  <a:txBody>
                    <a:bodyPr/>
                    <a:lstStyle/>
                    <a:p>
                      <a:pPr algn="ctr"/>
                      <a:r>
                        <a:rPr kumimoji="1" lang="ja-JP" altLang="en-US" sz="2600"/>
                        <a:t>（</a:t>
                      </a:r>
                      <a:r>
                        <a:rPr kumimoji="1" lang="en-US" altLang="ja-JP" sz="2600"/>
                        <a:t>A</a:t>
                      </a:r>
                      <a:r>
                        <a:rPr kumimoji="1" lang="ja-JP" altLang="en-US" sz="2600"/>
                        <a:t>）合計</a:t>
                      </a:r>
                    </a:p>
                  </a:txBody>
                  <a:tcPr marL="160972" marR="160972" marT="74296" marB="74296"/>
                </a:tc>
                <a:extLst>
                  <a:ext uri="{0D108BD9-81ED-4DB2-BD59-A6C34878D82A}">
                    <a16:rowId xmlns:a16="http://schemas.microsoft.com/office/drawing/2014/main" xmlns="" val="10000"/>
                  </a:ext>
                </a:extLst>
              </a:tr>
              <a:tr h="544832">
                <a:tc>
                  <a:txBody>
                    <a:bodyPr/>
                    <a:lstStyle/>
                    <a:p>
                      <a:pPr algn="ctr"/>
                      <a:r>
                        <a:rPr kumimoji="1" lang="en-US" altLang="ja-JP" sz="2600"/>
                        <a:t>5,605</a:t>
                      </a:r>
                      <a:endParaRPr kumimoji="1" lang="ja-JP" altLang="en-US" sz="2600"/>
                    </a:p>
                  </a:txBody>
                  <a:tcPr marL="160972" marR="160972" marT="74296" marB="74296"/>
                </a:tc>
                <a:tc>
                  <a:txBody>
                    <a:bodyPr/>
                    <a:lstStyle/>
                    <a:p>
                      <a:pPr algn="ctr"/>
                      <a:r>
                        <a:rPr kumimoji="1" lang="en-US" altLang="ja-JP" sz="2600"/>
                        <a:t>8,563</a:t>
                      </a:r>
                      <a:endParaRPr kumimoji="1" lang="ja-JP" altLang="en-US" sz="2600"/>
                    </a:p>
                  </a:txBody>
                  <a:tcPr marL="160972" marR="160972" marT="74296" marB="74296"/>
                </a:tc>
                <a:tc>
                  <a:txBody>
                    <a:bodyPr/>
                    <a:lstStyle/>
                    <a:p>
                      <a:pPr algn="ctr"/>
                      <a:r>
                        <a:rPr kumimoji="1" lang="en-US" altLang="ja-JP" sz="2600"/>
                        <a:t>9,847</a:t>
                      </a:r>
                      <a:endParaRPr kumimoji="1" lang="ja-JP" altLang="en-US" sz="2600"/>
                    </a:p>
                  </a:txBody>
                  <a:tcPr marL="160972" marR="160972" marT="74296" marB="74296"/>
                </a:tc>
                <a:tc>
                  <a:txBody>
                    <a:bodyPr/>
                    <a:lstStyle/>
                    <a:p>
                      <a:pPr algn="ctr"/>
                      <a:r>
                        <a:rPr kumimoji="1" lang="en-US" altLang="ja-JP" sz="2600"/>
                        <a:t>14,903</a:t>
                      </a:r>
                      <a:endParaRPr kumimoji="1" lang="ja-JP" altLang="en-US" sz="2600"/>
                    </a:p>
                  </a:txBody>
                  <a:tcPr marL="160972" marR="160972" marT="74296" marB="74296"/>
                </a:tc>
                <a:tc>
                  <a:txBody>
                    <a:bodyPr/>
                    <a:lstStyle/>
                    <a:p>
                      <a:pPr algn="ctr"/>
                      <a:r>
                        <a:rPr kumimoji="1" lang="ja-JP" altLang="en-US" sz="2600"/>
                        <a:t>　</a:t>
                      </a:r>
                      <a:r>
                        <a:rPr kumimoji="1" lang="en-US" altLang="ja-JP" sz="2600"/>
                        <a:t>13,969</a:t>
                      </a:r>
                      <a:endParaRPr kumimoji="1" lang="ja-JP" altLang="en-US" sz="2600"/>
                    </a:p>
                  </a:txBody>
                  <a:tcPr marL="160972" marR="160972" marT="74296" marB="74296"/>
                </a:tc>
                <a:tc>
                  <a:txBody>
                    <a:bodyPr/>
                    <a:lstStyle/>
                    <a:p>
                      <a:pPr algn="ctr"/>
                      <a:r>
                        <a:rPr kumimoji="1" lang="en-US" altLang="ja-JP" sz="2600" dirty="0"/>
                        <a:t>52,887</a:t>
                      </a:r>
                      <a:endParaRPr kumimoji="1" lang="ja-JP" altLang="en-US" sz="2600" dirty="0"/>
                    </a:p>
                  </a:txBody>
                  <a:tcPr marL="160972" marR="160972" marT="74296" marB="74296"/>
                </a:tc>
                <a:extLst>
                  <a:ext uri="{0D108BD9-81ED-4DB2-BD59-A6C34878D82A}">
                    <a16:rowId xmlns:a16="http://schemas.microsoft.com/office/drawing/2014/main" xmlns="" val="10001"/>
                  </a:ext>
                </a:extLst>
              </a:tr>
            </a:tbl>
          </a:graphicData>
        </a:graphic>
      </p:graphicFrame>
      <p:sp>
        <p:nvSpPr>
          <p:cNvPr id="5" name="テキスト ボックス 4"/>
          <p:cNvSpPr txBox="1"/>
          <p:nvPr/>
        </p:nvSpPr>
        <p:spPr>
          <a:xfrm>
            <a:off x="4736015" y="8486278"/>
            <a:ext cx="14928002" cy="442557"/>
          </a:xfrm>
          <a:prstGeom prst="rect">
            <a:avLst/>
          </a:prstGeom>
          <a:noFill/>
        </p:spPr>
        <p:txBody>
          <a:bodyPr wrap="square" rtlCol="0">
            <a:spAutoFit/>
          </a:bodyPr>
          <a:lstStyle/>
          <a:p>
            <a:pPr algn="l" defTabSz="1828800" hangingPunct="1"/>
            <a:r>
              <a:rPr kumimoji="1" lang="ja-JP" altLang="en-US" sz="2276" b="1" kern="1200" dirty="0">
                <a:solidFill>
                  <a:prstClr val="black"/>
                </a:solidFill>
              </a:rPr>
              <a:t>＜過去５年間の初任者研修修了者数＞　　</a:t>
            </a:r>
            <a:r>
              <a:rPr kumimoji="1" lang="ja-JP" altLang="en-US" sz="2276" kern="1200" dirty="0">
                <a:solidFill>
                  <a:prstClr val="black"/>
                </a:solidFill>
              </a:rPr>
              <a:t>　　　　　　　　　　　　　　　　　　　　　　　　　　　　　　　　　　　　　　　　　</a:t>
            </a:r>
            <a:r>
              <a:rPr kumimoji="1" lang="ja-JP" altLang="en-US" sz="1626" kern="1200" dirty="0">
                <a:solidFill>
                  <a:prstClr val="black"/>
                </a:solidFill>
              </a:rPr>
              <a:t>（人）</a:t>
            </a:r>
          </a:p>
        </p:txBody>
      </p:sp>
      <p:graphicFrame>
        <p:nvGraphicFramePr>
          <p:cNvPr id="6" name="表 5"/>
          <p:cNvGraphicFramePr>
            <a:graphicFrameLocks noGrp="1"/>
          </p:cNvGraphicFramePr>
          <p:nvPr>
            <p:extLst/>
          </p:nvPr>
        </p:nvGraphicFramePr>
        <p:xfrm>
          <a:off x="3407022" y="10682886"/>
          <a:ext cx="16833600" cy="1089664"/>
        </p:xfrm>
        <a:graphic>
          <a:graphicData uri="http://schemas.openxmlformats.org/drawingml/2006/table">
            <a:tbl>
              <a:tblPr firstRow="1" bandRow="1">
                <a:tableStyleId>{F5AB1C69-6EDB-4FF4-983F-18BD219EF322}</a:tableStyleId>
              </a:tblPr>
              <a:tblGrid>
                <a:gridCol w="2805600">
                  <a:extLst>
                    <a:ext uri="{9D8B030D-6E8A-4147-A177-3AD203B41FA5}">
                      <a16:colId xmlns:a16="http://schemas.microsoft.com/office/drawing/2014/main" xmlns="" val="20000"/>
                    </a:ext>
                  </a:extLst>
                </a:gridCol>
                <a:gridCol w="2805600">
                  <a:extLst>
                    <a:ext uri="{9D8B030D-6E8A-4147-A177-3AD203B41FA5}">
                      <a16:colId xmlns:a16="http://schemas.microsoft.com/office/drawing/2014/main" xmlns="" val="20001"/>
                    </a:ext>
                  </a:extLst>
                </a:gridCol>
                <a:gridCol w="2805600">
                  <a:extLst>
                    <a:ext uri="{9D8B030D-6E8A-4147-A177-3AD203B41FA5}">
                      <a16:colId xmlns:a16="http://schemas.microsoft.com/office/drawing/2014/main" xmlns="" val="20002"/>
                    </a:ext>
                  </a:extLst>
                </a:gridCol>
                <a:gridCol w="2805600">
                  <a:extLst>
                    <a:ext uri="{9D8B030D-6E8A-4147-A177-3AD203B41FA5}">
                      <a16:colId xmlns:a16="http://schemas.microsoft.com/office/drawing/2014/main" xmlns="" val="20003"/>
                    </a:ext>
                  </a:extLst>
                </a:gridCol>
                <a:gridCol w="2805600">
                  <a:extLst>
                    <a:ext uri="{9D8B030D-6E8A-4147-A177-3AD203B41FA5}">
                      <a16:colId xmlns:a16="http://schemas.microsoft.com/office/drawing/2014/main" xmlns="" val="20004"/>
                    </a:ext>
                  </a:extLst>
                </a:gridCol>
                <a:gridCol w="2805600">
                  <a:extLst>
                    <a:ext uri="{9D8B030D-6E8A-4147-A177-3AD203B41FA5}">
                      <a16:colId xmlns:a16="http://schemas.microsoft.com/office/drawing/2014/main" xmlns="" val="20005"/>
                    </a:ext>
                  </a:extLst>
                </a:gridCol>
              </a:tblGrid>
              <a:tr h="544832">
                <a:tc>
                  <a:txBody>
                    <a:bodyPr/>
                    <a:lstStyle/>
                    <a:p>
                      <a:pPr algn="ctr"/>
                      <a:r>
                        <a:rPr kumimoji="1" lang="en-US" altLang="ja-JP" sz="2600" dirty="0"/>
                        <a:t>H23</a:t>
                      </a:r>
                      <a:endParaRPr kumimoji="1" lang="ja-JP" altLang="en-US" sz="2600" dirty="0"/>
                    </a:p>
                  </a:txBody>
                  <a:tcPr marL="160972" marR="160972" marT="74296" marB="74296"/>
                </a:tc>
                <a:tc>
                  <a:txBody>
                    <a:bodyPr/>
                    <a:lstStyle/>
                    <a:p>
                      <a:pPr algn="ctr"/>
                      <a:r>
                        <a:rPr kumimoji="1" lang="en-US" altLang="ja-JP" sz="2600"/>
                        <a:t>H24</a:t>
                      </a:r>
                      <a:endParaRPr kumimoji="1" lang="ja-JP" altLang="en-US" sz="2600"/>
                    </a:p>
                  </a:txBody>
                  <a:tcPr marL="160972" marR="160972" marT="74296" marB="74296"/>
                </a:tc>
                <a:tc>
                  <a:txBody>
                    <a:bodyPr/>
                    <a:lstStyle/>
                    <a:p>
                      <a:pPr algn="ctr"/>
                      <a:r>
                        <a:rPr kumimoji="1" lang="en-US" altLang="ja-JP" sz="2600"/>
                        <a:t>H25</a:t>
                      </a:r>
                      <a:endParaRPr kumimoji="1" lang="ja-JP" altLang="en-US" sz="2600"/>
                    </a:p>
                  </a:txBody>
                  <a:tcPr marL="160972" marR="160972" marT="74296" marB="74296"/>
                </a:tc>
                <a:tc>
                  <a:txBody>
                    <a:bodyPr/>
                    <a:lstStyle/>
                    <a:p>
                      <a:pPr algn="ctr"/>
                      <a:r>
                        <a:rPr kumimoji="1" lang="en-US" altLang="ja-JP" sz="2600"/>
                        <a:t>H26</a:t>
                      </a:r>
                      <a:endParaRPr kumimoji="1" lang="ja-JP" altLang="en-US" sz="2600"/>
                    </a:p>
                  </a:txBody>
                  <a:tcPr marL="160972" marR="160972" marT="74296" marB="74296"/>
                </a:tc>
                <a:tc>
                  <a:txBody>
                    <a:bodyPr/>
                    <a:lstStyle/>
                    <a:p>
                      <a:pPr algn="ctr"/>
                      <a:r>
                        <a:rPr kumimoji="1" lang="en-US" altLang="ja-JP" sz="2600"/>
                        <a:t>H27</a:t>
                      </a:r>
                      <a:endParaRPr kumimoji="1" lang="ja-JP" altLang="en-US" sz="2600"/>
                    </a:p>
                  </a:txBody>
                  <a:tcPr marL="160972" marR="160972" marT="74296" marB="74296"/>
                </a:tc>
                <a:tc>
                  <a:txBody>
                    <a:bodyPr/>
                    <a:lstStyle/>
                    <a:p>
                      <a:pPr algn="ctr"/>
                      <a:r>
                        <a:rPr kumimoji="1" lang="ja-JP" altLang="en-US" sz="2600"/>
                        <a:t>（</a:t>
                      </a:r>
                      <a:r>
                        <a:rPr kumimoji="1" lang="en-US" altLang="ja-JP" sz="2600"/>
                        <a:t>B</a:t>
                      </a:r>
                      <a:r>
                        <a:rPr kumimoji="1" lang="ja-JP" altLang="en-US" sz="2600"/>
                        <a:t>）合計</a:t>
                      </a:r>
                    </a:p>
                  </a:txBody>
                  <a:tcPr marL="160972" marR="160972" marT="74296" marB="74296"/>
                </a:tc>
                <a:extLst>
                  <a:ext uri="{0D108BD9-81ED-4DB2-BD59-A6C34878D82A}">
                    <a16:rowId xmlns:a16="http://schemas.microsoft.com/office/drawing/2014/main" xmlns="" val="10000"/>
                  </a:ext>
                </a:extLst>
              </a:tr>
              <a:tr h="544832">
                <a:tc>
                  <a:txBody>
                    <a:bodyPr/>
                    <a:lstStyle/>
                    <a:p>
                      <a:pPr algn="ctr"/>
                      <a:r>
                        <a:rPr kumimoji="1" lang="en-US" altLang="ja-JP" sz="2600"/>
                        <a:t>3,077</a:t>
                      </a:r>
                      <a:endParaRPr kumimoji="1" lang="ja-JP" altLang="en-US" sz="2600"/>
                    </a:p>
                  </a:txBody>
                  <a:tcPr marL="160972" marR="160972" marT="74296" marB="74296"/>
                </a:tc>
                <a:tc>
                  <a:txBody>
                    <a:bodyPr/>
                    <a:lstStyle/>
                    <a:p>
                      <a:pPr algn="ctr"/>
                      <a:r>
                        <a:rPr kumimoji="1" lang="en-US" altLang="ja-JP" sz="2600"/>
                        <a:t>3,280</a:t>
                      </a:r>
                      <a:endParaRPr kumimoji="1" lang="ja-JP" altLang="en-US" sz="2600"/>
                    </a:p>
                  </a:txBody>
                  <a:tcPr marL="160972" marR="160972" marT="74296" marB="74296"/>
                </a:tc>
                <a:tc>
                  <a:txBody>
                    <a:bodyPr/>
                    <a:lstStyle/>
                    <a:p>
                      <a:pPr algn="ctr"/>
                      <a:r>
                        <a:rPr kumimoji="1" lang="en-US" altLang="ja-JP" sz="2600"/>
                        <a:t>3,400</a:t>
                      </a:r>
                      <a:endParaRPr kumimoji="1" lang="ja-JP" altLang="en-US" sz="2600"/>
                    </a:p>
                  </a:txBody>
                  <a:tcPr marL="160972" marR="160972" marT="74296" marB="74296"/>
                </a:tc>
                <a:tc>
                  <a:txBody>
                    <a:bodyPr/>
                    <a:lstStyle/>
                    <a:p>
                      <a:pPr algn="ctr"/>
                      <a:r>
                        <a:rPr kumimoji="1" lang="en-US" altLang="ja-JP" sz="2600"/>
                        <a:t>3,463</a:t>
                      </a:r>
                      <a:endParaRPr kumimoji="1" lang="ja-JP" altLang="en-US" sz="2600"/>
                    </a:p>
                  </a:txBody>
                  <a:tcPr marL="160972" marR="160972" marT="74296" marB="74296"/>
                </a:tc>
                <a:tc>
                  <a:txBody>
                    <a:bodyPr/>
                    <a:lstStyle/>
                    <a:p>
                      <a:pPr algn="ctr"/>
                      <a:r>
                        <a:rPr kumimoji="1" lang="en-US" altLang="ja-JP" sz="2600"/>
                        <a:t>4,405</a:t>
                      </a:r>
                      <a:endParaRPr kumimoji="1" lang="ja-JP" altLang="en-US" sz="2600"/>
                    </a:p>
                  </a:txBody>
                  <a:tcPr marL="160972" marR="160972" marT="74296" marB="74296"/>
                </a:tc>
                <a:tc>
                  <a:txBody>
                    <a:bodyPr/>
                    <a:lstStyle/>
                    <a:p>
                      <a:pPr algn="ctr"/>
                      <a:r>
                        <a:rPr kumimoji="1" lang="en-US" altLang="ja-JP" sz="2600" dirty="0"/>
                        <a:t>17,625</a:t>
                      </a:r>
                    </a:p>
                  </a:txBody>
                  <a:tcPr marL="160972" marR="160972" marT="74296" marB="74296"/>
                </a:tc>
                <a:extLst>
                  <a:ext uri="{0D108BD9-81ED-4DB2-BD59-A6C34878D82A}">
                    <a16:rowId xmlns:a16="http://schemas.microsoft.com/office/drawing/2014/main" xmlns="" val="10001"/>
                  </a:ext>
                </a:extLst>
              </a:tr>
            </a:tbl>
          </a:graphicData>
        </a:graphic>
      </p:graphicFrame>
      <p:sp>
        <p:nvSpPr>
          <p:cNvPr id="7" name="テキスト ボックス 6"/>
          <p:cNvSpPr txBox="1"/>
          <p:nvPr/>
        </p:nvSpPr>
        <p:spPr>
          <a:xfrm>
            <a:off x="4712925" y="10219294"/>
            <a:ext cx="14928002" cy="442557"/>
          </a:xfrm>
          <a:prstGeom prst="rect">
            <a:avLst/>
          </a:prstGeom>
          <a:noFill/>
        </p:spPr>
        <p:txBody>
          <a:bodyPr wrap="square" rtlCol="0">
            <a:spAutoFit/>
          </a:bodyPr>
          <a:lstStyle/>
          <a:p>
            <a:pPr algn="l" defTabSz="1828800" hangingPunct="1"/>
            <a:r>
              <a:rPr kumimoji="1" lang="ja-JP" altLang="en-US" sz="2276" b="1" kern="1200" dirty="0">
                <a:solidFill>
                  <a:prstClr val="black"/>
                </a:solidFill>
              </a:rPr>
              <a:t>＜過去５年間の現任研修修了者数＞　　</a:t>
            </a:r>
            <a:r>
              <a:rPr kumimoji="1" lang="ja-JP" altLang="en-US" sz="2276" kern="1200" dirty="0">
                <a:solidFill>
                  <a:prstClr val="black"/>
                </a:solidFill>
              </a:rPr>
              <a:t>　　　　　　　　　　　　　　　　　　　　　　　　　　　　　　　　　　　　　　　　　　</a:t>
            </a:r>
            <a:r>
              <a:rPr kumimoji="1" lang="ja-JP" altLang="en-US" sz="1626" kern="1200" dirty="0">
                <a:solidFill>
                  <a:prstClr val="black"/>
                </a:solidFill>
              </a:rPr>
              <a:t>（人）</a:t>
            </a:r>
          </a:p>
        </p:txBody>
      </p:sp>
      <p:sp>
        <p:nvSpPr>
          <p:cNvPr id="3" name="正方形/長方形 2"/>
          <p:cNvSpPr/>
          <p:nvPr/>
        </p:nvSpPr>
        <p:spPr>
          <a:xfrm>
            <a:off x="2830960" y="2393994"/>
            <a:ext cx="18146016" cy="516608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defTabSz="1828800" hangingPunct="1"/>
            <a:endParaRPr kumimoji="1" lang="ja-JP" altLang="en-US" sz="3600" kern="1200">
              <a:solidFill>
                <a:prstClr val="black"/>
              </a:solidFill>
            </a:endParaRPr>
          </a:p>
        </p:txBody>
      </p:sp>
      <p:graphicFrame>
        <p:nvGraphicFramePr>
          <p:cNvPr id="11" name="表 10"/>
          <p:cNvGraphicFramePr>
            <a:graphicFrameLocks noGrp="1"/>
          </p:cNvGraphicFramePr>
          <p:nvPr>
            <p:extLst/>
          </p:nvPr>
        </p:nvGraphicFramePr>
        <p:xfrm>
          <a:off x="12330442" y="3347610"/>
          <a:ext cx="7910184" cy="1205232"/>
        </p:xfrm>
        <a:graphic>
          <a:graphicData uri="http://schemas.openxmlformats.org/drawingml/2006/table">
            <a:tbl>
              <a:tblPr firstRow="1" bandRow="1">
                <a:tableStyleId>{5C22544A-7EE6-4342-B048-85BDC9FD1C3A}</a:tableStyleId>
              </a:tblPr>
              <a:tblGrid>
                <a:gridCol w="1318364">
                  <a:extLst>
                    <a:ext uri="{9D8B030D-6E8A-4147-A177-3AD203B41FA5}">
                      <a16:colId xmlns:a16="http://schemas.microsoft.com/office/drawing/2014/main" xmlns="" val="20000"/>
                    </a:ext>
                  </a:extLst>
                </a:gridCol>
                <a:gridCol w="1318364">
                  <a:extLst>
                    <a:ext uri="{9D8B030D-6E8A-4147-A177-3AD203B41FA5}">
                      <a16:colId xmlns:a16="http://schemas.microsoft.com/office/drawing/2014/main" xmlns="" val="20001"/>
                    </a:ext>
                  </a:extLst>
                </a:gridCol>
                <a:gridCol w="1318364">
                  <a:extLst>
                    <a:ext uri="{9D8B030D-6E8A-4147-A177-3AD203B41FA5}">
                      <a16:colId xmlns:a16="http://schemas.microsoft.com/office/drawing/2014/main" xmlns="" val="20002"/>
                    </a:ext>
                  </a:extLst>
                </a:gridCol>
                <a:gridCol w="1318364">
                  <a:extLst>
                    <a:ext uri="{9D8B030D-6E8A-4147-A177-3AD203B41FA5}">
                      <a16:colId xmlns:a16="http://schemas.microsoft.com/office/drawing/2014/main" xmlns="" val="20003"/>
                    </a:ext>
                  </a:extLst>
                </a:gridCol>
                <a:gridCol w="1318364">
                  <a:extLst>
                    <a:ext uri="{9D8B030D-6E8A-4147-A177-3AD203B41FA5}">
                      <a16:colId xmlns:a16="http://schemas.microsoft.com/office/drawing/2014/main" xmlns="" val="20004"/>
                    </a:ext>
                  </a:extLst>
                </a:gridCol>
                <a:gridCol w="1318364">
                  <a:extLst>
                    <a:ext uri="{9D8B030D-6E8A-4147-A177-3AD203B41FA5}">
                      <a16:colId xmlns:a16="http://schemas.microsoft.com/office/drawing/2014/main" xmlns="" val="20005"/>
                    </a:ext>
                  </a:extLst>
                </a:gridCol>
              </a:tblGrid>
              <a:tr h="602616">
                <a:tc>
                  <a:txBody>
                    <a:bodyPr/>
                    <a:lstStyle/>
                    <a:p>
                      <a:pPr algn="ctr"/>
                      <a:r>
                        <a:rPr kumimoji="1" lang="en-US" altLang="ja-JP" sz="2200"/>
                        <a:t>H23</a:t>
                      </a:r>
                      <a:endParaRPr kumimoji="1" lang="ja-JP" altLang="en-US" sz="2200"/>
                    </a:p>
                  </a:txBody>
                  <a:tcPr marL="160972" marR="160972" marT="74296" marB="74296"/>
                </a:tc>
                <a:tc>
                  <a:txBody>
                    <a:bodyPr/>
                    <a:lstStyle/>
                    <a:p>
                      <a:pPr algn="ctr"/>
                      <a:r>
                        <a:rPr kumimoji="1" lang="en-US" altLang="ja-JP" sz="2200"/>
                        <a:t>H24</a:t>
                      </a:r>
                      <a:endParaRPr kumimoji="1" lang="ja-JP" altLang="en-US" sz="2200"/>
                    </a:p>
                  </a:txBody>
                  <a:tcPr marL="160972" marR="160972" marT="74296" marB="74296"/>
                </a:tc>
                <a:tc>
                  <a:txBody>
                    <a:bodyPr/>
                    <a:lstStyle/>
                    <a:p>
                      <a:pPr algn="ctr"/>
                      <a:r>
                        <a:rPr kumimoji="1" lang="en-US" altLang="ja-JP" sz="2200"/>
                        <a:t>H25</a:t>
                      </a:r>
                      <a:endParaRPr kumimoji="1" lang="ja-JP" altLang="en-US" sz="2200"/>
                    </a:p>
                  </a:txBody>
                  <a:tcPr marL="160972" marR="160972" marT="74296" marB="74296"/>
                </a:tc>
                <a:tc>
                  <a:txBody>
                    <a:bodyPr/>
                    <a:lstStyle/>
                    <a:p>
                      <a:pPr algn="ctr"/>
                      <a:r>
                        <a:rPr kumimoji="1" lang="en-US" altLang="ja-JP" sz="2200"/>
                        <a:t>H26</a:t>
                      </a:r>
                      <a:endParaRPr kumimoji="1" lang="ja-JP" altLang="en-US" sz="2200"/>
                    </a:p>
                  </a:txBody>
                  <a:tcPr marL="160972" marR="160972" marT="74296" marB="74296"/>
                </a:tc>
                <a:tc>
                  <a:txBody>
                    <a:bodyPr/>
                    <a:lstStyle/>
                    <a:p>
                      <a:pPr algn="ctr"/>
                      <a:r>
                        <a:rPr kumimoji="1" lang="en-US" altLang="ja-JP" sz="2200"/>
                        <a:t>H27</a:t>
                      </a:r>
                      <a:endParaRPr kumimoji="1" lang="ja-JP" altLang="en-US" sz="2200"/>
                    </a:p>
                  </a:txBody>
                  <a:tcPr marL="160972" marR="160972" marT="74296" marB="74296"/>
                </a:tc>
                <a:tc>
                  <a:txBody>
                    <a:bodyPr/>
                    <a:lstStyle/>
                    <a:p>
                      <a:pPr algn="ctr"/>
                      <a:r>
                        <a:rPr kumimoji="1" lang="en-US" altLang="ja-JP" sz="2200"/>
                        <a:t>H28</a:t>
                      </a:r>
                      <a:endParaRPr kumimoji="1" lang="ja-JP" altLang="en-US" sz="2200"/>
                    </a:p>
                  </a:txBody>
                  <a:tcPr marL="160972" marR="160972" marT="74296" marB="74296"/>
                </a:tc>
                <a:extLst>
                  <a:ext uri="{0D108BD9-81ED-4DB2-BD59-A6C34878D82A}">
                    <a16:rowId xmlns:a16="http://schemas.microsoft.com/office/drawing/2014/main" xmlns="" val="10000"/>
                  </a:ext>
                </a:extLst>
              </a:tr>
              <a:tr h="602616">
                <a:tc>
                  <a:txBody>
                    <a:bodyPr/>
                    <a:lstStyle/>
                    <a:p>
                      <a:pPr algn="ctr"/>
                      <a:r>
                        <a:rPr kumimoji="1" lang="en-US" altLang="ja-JP" sz="2200"/>
                        <a:t>5,601</a:t>
                      </a:r>
                      <a:endParaRPr kumimoji="1" lang="ja-JP" altLang="en-US" sz="2200"/>
                    </a:p>
                  </a:txBody>
                  <a:tcPr marL="160972" marR="160972" marT="74296" marB="74296"/>
                </a:tc>
                <a:tc>
                  <a:txBody>
                    <a:bodyPr/>
                    <a:lstStyle/>
                    <a:p>
                      <a:pPr algn="ctr"/>
                      <a:r>
                        <a:rPr kumimoji="1" lang="en-US" altLang="ja-JP" sz="2200"/>
                        <a:t>5,676</a:t>
                      </a:r>
                      <a:r>
                        <a:rPr kumimoji="1" lang="ja-JP" altLang="en-US" sz="2200"/>
                        <a:t>　</a:t>
                      </a:r>
                    </a:p>
                  </a:txBody>
                  <a:tcPr marL="160972" marR="160972" marT="74296" marB="74296"/>
                </a:tc>
                <a:tc>
                  <a:txBody>
                    <a:bodyPr/>
                    <a:lstStyle/>
                    <a:p>
                      <a:pPr algn="ctr"/>
                      <a:r>
                        <a:rPr kumimoji="1" lang="en-US" altLang="ja-JP" sz="2200"/>
                        <a:t>8,915</a:t>
                      </a:r>
                      <a:endParaRPr kumimoji="1" lang="ja-JP" altLang="en-US" sz="2200"/>
                    </a:p>
                  </a:txBody>
                  <a:tcPr marL="160972" marR="160972" marT="74296" marB="74296"/>
                </a:tc>
                <a:tc>
                  <a:txBody>
                    <a:bodyPr/>
                    <a:lstStyle/>
                    <a:p>
                      <a:pPr algn="ctr"/>
                      <a:r>
                        <a:rPr kumimoji="1" lang="en-US" altLang="ja-JP" sz="2200"/>
                        <a:t>11,800</a:t>
                      </a:r>
                      <a:endParaRPr kumimoji="1" lang="ja-JP" altLang="en-US" sz="2200"/>
                    </a:p>
                  </a:txBody>
                  <a:tcPr marL="160972" marR="160972" marT="74296" marB="74296"/>
                </a:tc>
                <a:tc>
                  <a:txBody>
                    <a:bodyPr/>
                    <a:lstStyle/>
                    <a:p>
                      <a:pPr algn="ctr"/>
                      <a:r>
                        <a:rPr kumimoji="1" lang="en-US" altLang="ja-JP" sz="2200"/>
                        <a:t>15,575</a:t>
                      </a:r>
                      <a:endParaRPr kumimoji="1" lang="ja-JP" altLang="en-US" sz="2200"/>
                    </a:p>
                  </a:txBody>
                  <a:tcPr marL="160972" marR="160972" marT="74296" marB="74296"/>
                </a:tc>
                <a:tc>
                  <a:txBody>
                    <a:bodyPr/>
                    <a:lstStyle/>
                    <a:p>
                      <a:pPr algn="ctr"/>
                      <a:r>
                        <a:rPr kumimoji="1" lang="en-US" altLang="ja-JP" sz="2200" dirty="0"/>
                        <a:t>17,579</a:t>
                      </a:r>
                      <a:endParaRPr kumimoji="1" lang="ja-JP" altLang="en-US" sz="2200" dirty="0"/>
                    </a:p>
                  </a:txBody>
                  <a:tcPr marL="160972" marR="160972" marT="74296" marB="74296"/>
                </a:tc>
                <a:extLst>
                  <a:ext uri="{0D108BD9-81ED-4DB2-BD59-A6C34878D82A}">
                    <a16:rowId xmlns:a16="http://schemas.microsoft.com/office/drawing/2014/main" xmlns="" val="10001"/>
                  </a:ext>
                </a:extLst>
              </a:tr>
            </a:tbl>
          </a:graphicData>
        </a:graphic>
      </p:graphicFrame>
      <p:sp>
        <p:nvSpPr>
          <p:cNvPr id="12" name="テキスト ボックス 11"/>
          <p:cNvSpPr txBox="1"/>
          <p:nvPr/>
        </p:nvSpPr>
        <p:spPr>
          <a:xfrm>
            <a:off x="12241339" y="2879561"/>
            <a:ext cx="7683274" cy="442557"/>
          </a:xfrm>
          <a:prstGeom prst="rect">
            <a:avLst/>
          </a:prstGeom>
          <a:noFill/>
        </p:spPr>
        <p:txBody>
          <a:bodyPr wrap="square" rtlCol="0">
            <a:spAutoFit/>
          </a:bodyPr>
          <a:lstStyle/>
          <a:p>
            <a:pPr algn="l" defTabSz="1828800" hangingPunct="1"/>
            <a:r>
              <a:rPr kumimoji="1" lang="ja-JP" altLang="en-US" sz="2276" b="1" kern="1200">
                <a:solidFill>
                  <a:prstClr val="black"/>
                </a:solidFill>
              </a:rPr>
              <a:t>＜相談支援事業に従事する相談支援専門員数＞</a:t>
            </a:r>
            <a:r>
              <a:rPr kumimoji="1" lang="ja-JP" altLang="en-US" sz="2276" kern="1200">
                <a:solidFill>
                  <a:prstClr val="black"/>
                </a:solidFill>
              </a:rPr>
              <a:t>　</a:t>
            </a:r>
            <a:r>
              <a:rPr kumimoji="1" lang="ja-JP" altLang="en-US" sz="1626" kern="1200">
                <a:solidFill>
                  <a:prstClr val="black"/>
                </a:solidFill>
              </a:rPr>
              <a:t>（人）</a:t>
            </a:r>
          </a:p>
        </p:txBody>
      </p:sp>
      <p:sp>
        <p:nvSpPr>
          <p:cNvPr id="13" name="テキスト ボックス 12"/>
          <p:cNvSpPr txBox="1"/>
          <p:nvPr/>
        </p:nvSpPr>
        <p:spPr>
          <a:xfrm>
            <a:off x="14796009" y="12179349"/>
            <a:ext cx="7301994" cy="442557"/>
          </a:xfrm>
          <a:prstGeom prst="rect">
            <a:avLst/>
          </a:prstGeom>
          <a:noFill/>
        </p:spPr>
        <p:txBody>
          <a:bodyPr wrap="square" rtlCol="0">
            <a:spAutoFit/>
          </a:bodyPr>
          <a:lstStyle/>
          <a:p>
            <a:pPr algn="l" defTabSz="1828800" hangingPunct="1"/>
            <a:r>
              <a:rPr kumimoji="1" lang="ja-JP" altLang="en-US" sz="2276" kern="1200" dirty="0">
                <a:solidFill>
                  <a:prstClr val="black"/>
                </a:solidFill>
              </a:rPr>
              <a:t>障害者相談支援事業実施状況調査より</a:t>
            </a:r>
          </a:p>
        </p:txBody>
      </p:sp>
      <p:sp>
        <p:nvSpPr>
          <p:cNvPr id="14" name="テキスト ボックス 13"/>
          <p:cNvSpPr txBox="1"/>
          <p:nvPr/>
        </p:nvSpPr>
        <p:spPr>
          <a:xfrm>
            <a:off x="3551043" y="2879561"/>
            <a:ext cx="8648970" cy="442557"/>
          </a:xfrm>
          <a:prstGeom prst="rect">
            <a:avLst/>
          </a:prstGeom>
          <a:noFill/>
        </p:spPr>
        <p:txBody>
          <a:bodyPr wrap="square" rtlCol="0">
            <a:spAutoFit/>
          </a:bodyPr>
          <a:lstStyle/>
          <a:p>
            <a:pPr algn="l" defTabSz="1828800" hangingPunct="1"/>
            <a:r>
              <a:rPr kumimoji="1" lang="ja-JP" altLang="en-US" sz="2276" b="1" kern="1200" dirty="0">
                <a:solidFill>
                  <a:prstClr val="black"/>
                </a:solidFill>
              </a:rPr>
              <a:t>＜指定特定・指定障害児相談支援事業所数＞</a:t>
            </a:r>
            <a:r>
              <a:rPr kumimoji="1" lang="ja-JP" altLang="en-US" sz="2276" kern="1200" dirty="0">
                <a:solidFill>
                  <a:prstClr val="black"/>
                </a:solidFill>
              </a:rPr>
              <a:t>　</a:t>
            </a:r>
            <a:r>
              <a:rPr kumimoji="1" lang="ja-JP" altLang="en-US" sz="1626" kern="1200" dirty="0">
                <a:solidFill>
                  <a:prstClr val="black"/>
                </a:solidFill>
              </a:rPr>
              <a:t>（箇所）</a:t>
            </a:r>
          </a:p>
        </p:txBody>
      </p:sp>
      <p:graphicFrame>
        <p:nvGraphicFramePr>
          <p:cNvPr id="15" name="表 14"/>
          <p:cNvGraphicFramePr>
            <a:graphicFrameLocks noGrp="1"/>
          </p:cNvGraphicFramePr>
          <p:nvPr>
            <p:extLst/>
          </p:nvPr>
        </p:nvGraphicFramePr>
        <p:xfrm>
          <a:off x="3407022" y="3347610"/>
          <a:ext cx="8658216" cy="1205232"/>
        </p:xfrm>
        <a:graphic>
          <a:graphicData uri="http://schemas.openxmlformats.org/drawingml/2006/table">
            <a:tbl>
              <a:tblPr firstRow="1" bandRow="1">
                <a:tableStyleId>{5C22544A-7EE6-4342-B048-85BDC9FD1C3A}</a:tableStyleId>
              </a:tblPr>
              <a:tblGrid>
                <a:gridCol w="1443036">
                  <a:extLst>
                    <a:ext uri="{9D8B030D-6E8A-4147-A177-3AD203B41FA5}">
                      <a16:colId xmlns:a16="http://schemas.microsoft.com/office/drawing/2014/main" xmlns="" val="20000"/>
                    </a:ext>
                  </a:extLst>
                </a:gridCol>
                <a:gridCol w="1443036">
                  <a:extLst>
                    <a:ext uri="{9D8B030D-6E8A-4147-A177-3AD203B41FA5}">
                      <a16:colId xmlns:a16="http://schemas.microsoft.com/office/drawing/2014/main" xmlns="" val="20001"/>
                    </a:ext>
                  </a:extLst>
                </a:gridCol>
                <a:gridCol w="1443036">
                  <a:extLst>
                    <a:ext uri="{9D8B030D-6E8A-4147-A177-3AD203B41FA5}">
                      <a16:colId xmlns:a16="http://schemas.microsoft.com/office/drawing/2014/main" xmlns="" val="20002"/>
                    </a:ext>
                  </a:extLst>
                </a:gridCol>
                <a:gridCol w="1443036">
                  <a:extLst>
                    <a:ext uri="{9D8B030D-6E8A-4147-A177-3AD203B41FA5}">
                      <a16:colId xmlns:a16="http://schemas.microsoft.com/office/drawing/2014/main" xmlns="" val="20003"/>
                    </a:ext>
                  </a:extLst>
                </a:gridCol>
                <a:gridCol w="1443036">
                  <a:extLst>
                    <a:ext uri="{9D8B030D-6E8A-4147-A177-3AD203B41FA5}">
                      <a16:colId xmlns:a16="http://schemas.microsoft.com/office/drawing/2014/main" xmlns="" val="20004"/>
                    </a:ext>
                  </a:extLst>
                </a:gridCol>
                <a:gridCol w="1443036">
                  <a:extLst>
                    <a:ext uri="{9D8B030D-6E8A-4147-A177-3AD203B41FA5}">
                      <a16:colId xmlns:a16="http://schemas.microsoft.com/office/drawing/2014/main" xmlns="" val="20005"/>
                    </a:ext>
                  </a:extLst>
                </a:gridCol>
              </a:tblGrid>
              <a:tr h="602616">
                <a:tc>
                  <a:txBody>
                    <a:bodyPr/>
                    <a:lstStyle/>
                    <a:p>
                      <a:pPr algn="ctr"/>
                      <a:r>
                        <a:rPr kumimoji="1" lang="en-US" altLang="ja-JP" sz="2200" dirty="0"/>
                        <a:t>H23</a:t>
                      </a:r>
                      <a:endParaRPr kumimoji="1" lang="ja-JP" altLang="en-US" sz="2200" dirty="0"/>
                    </a:p>
                  </a:txBody>
                  <a:tcPr marL="160972" marR="160972" marT="74296" marB="74296"/>
                </a:tc>
                <a:tc>
                  <a:txBody>
                    <a:bodyPr/>
                    <a:lstStyle/>
                    <a:p>
                      <a:pPr algn="ctr"/>
                      <a:r>
                        <a:rPr kumimoji="1" lang="en-US" altLang="ja-JP" sz="2200" dirty="0"/>
                        <a:t>H24</a:t>
                      </a:r>
                      <a:endParaRPr kumimoji="1" lang="ja-JP" altLang="en-US" sz="2200" dirty="0"/>
                    </a:p>
                  </a:txBody>
                  <a:tcPr marL="160972" marR="160972" marT="74296" marB="74296"/>
                </a:tc>
                <a:tc>
                  <a:txBody>
                    <a:bodyPr/>
                    <a:lstStyle/>
                    <a:p>
                      <a:pPr algn="ctr"/>
                      <a:r>
                        <a:rPr kumimoji="1" lang="en-US" altLang="ja-JP" sz="2200"/>
                        <a:t>H25</a:t>
                      </a:r>
                      <a:endParaRPr kumimoji="1" lang="ja-JP" altLang="en-US" sz="2200"/>
                    </a:p>
                  </a:txBody>
                  <a:tcPr marL="160972" marR="160972" marT="74296" marB="74296"/>
                </a:tc>
                <a:tc>
                  <a:txBody>
                    <a:bodyPr/>
                    <a:lstStyle/>
                    <a:p>
                      <a:pPr algn="ctr"/>
                      <a:r>
                        <a:rPr kumimoji="1" lang="en-US" altLang="ja-JP" sz="2200"/>
                        <a:t>H26</a:t>
                      </a:r>
                      <a:endParaRPr kumimoji="1" lang="ja-JP" altLang="en-US" sz="2200"/>
                    </a:p>
                  </a:txBody>
                  <a:tcPr marL="160972" marR="160972" marT="74296" marB="74296"/>
                </a:tc>
                <a:tc>
                  <a:txBody>
                    <a:bodyPr/>
                    <a:lstStyle/>
                    <a:p>
                      <a:pPr algn="ctr"/>
                      <a:r>
                        <a:rPr kumimoji="1" lang="en-US" altLang="ja-JP" sz="2200"/>
                        <a:t>H27</a:t>
                      </a:r>
                      <a:endParaRPr kumimoji="1" lang="ja-JP" altLang="en-US" sz="2200"/>
                    </a:p>
                  </a:txBody>
                  <a:tcPr marL="160972" marR="160972" marT="74296" marB="74296"/>
                </a:tc>
                <a:tc>
                  <a:txBody>
                    <a:bodyPr/>
                    <a:lstStyle/>
                    <a:p>
                      <a:pPr algn="ctr"/>
                      <a:r>
                        <a:rPr kumimoji="1" lang="en-US" altLang="ja-JP" sz="2200"/>
                        <a:t>H28</a:t>
                      </a:r>
                      <a:endParaRPr kumimoji="1" lang="ja-JP" altLang="en-US" sz="2200"/>
                    </a:p>
                  </a:txBody>
                  <a:tcPr marL="160972" marR="160972" marT="74296" marB="74296"/>
                </a:tc>
                <a:extLst>
                  <a:ext uri="{0D108BD9-81ED-4DB2-BD59-A6C34878D82A}">
                    <a16:rowId xmlns:a16="http://schemas.microsoft.com/office/drawing/2014/main" xmlns="" val="10000"/>
                  </a:ext>
                </a:extLst>
              </a:tr>
              <a:tr h="602616">
                <a:tc>
                  <a:txBody>
                    <a:bodyPr/>
                    <a:lstStyle/>
                    <a:p>
                      <a:pPr algn="ctr"/>
                      <a:r>
                        <a:rPr kumimoji="1" lang="en-US" altLang="ja-JP" sz="2200"/>
                        <a:t>2,907</a:t>
                      </a:r>
                      <a:endParaRPr kumimoji="1" lang="ja-JP" altLang="en-US" sz="2200"/>
                    </a:p>
                  </a:txBody>
                  <a:tcPr marL="160972" marR="160972" marT="74296" marB="74296"/>
                </a:tc>
                <a:tc>
                  <a:txBody>
                    <a:bodyPr/>
                    <a:lstStyle/>
                    <a:p>
                      <a:pPr algn="ctr"/>
                      <a:r>
                        <a:rPr kumimoji="1" lang="en-US" altLang="ja-JP" sz="2200"/>
                        <a:t>2,851</a:t>
                      </a:r>
                      <a:r>
                        <a:rPr kumimoji="1" lang="ja-JP" altLang="en-US" sz="2200"/>
                        <a:t>　</a:t>
                      </a:r>
                    </a:p>
                  </a:txBody>
                  <a:tcPr marL="160972" marR="160972" marT="74296" marB="74296"/>
                </a:tc>
                <a:tc>
                  <a:txBody>
                    <a:bodyPr/>
                    <a:lstStyle/>
                    <a:p>
                      <a:pPr algn="ctr"/>
                      <a:r>
                        <a:rPr kumimoji="1" lang="en-US" altLang="ja-JP" sz="2200"/>
                        <a:t>4,561</a:t>
                      </a:r>
                      <a:endParaRPr kumimoji="1" lang="ja-JP" altLang="en-US" sz="2200"/>
                    </a:p>
                  </a:txBody>
                  <a:tcPr marL="160972" marR="160972" marT="74296" marB="74296"/>
                </a:tc>
                <a:tc>
                  <a:txBody>
                    <a:bodyPr/>
                    <a:lstStyle/>
                    <a:p>
                      <a:pPr algn="ctr"/>
                      <a:r>
                        <a:rPr kumimoji="1" lang="en-US" altLang="ja-JP" sz="2200" dirty="0"/>
                        <a:t>5,942</a:t>
                      </a:r>
                      <a:endParaRPr kumimoji="1" lang="ja-JP" altLang="en-US" sz="2200" dirty="0"/>
                    </a:p>
                  </a:txBody>
                  <a:tcPr marL="160972" marR="160972" marT="74296" marB="74296"/>
                </a:tc>
                <a:tc>
                  <a:txBody>
                    <a:bodyPr/>
                    <a:lstStyle/>
                    <a:p>
                      <a:pPr algn="ctr"/>
                      <a:r>
                        <a:rPr kumimoji="1" lang="ja-JP" altLang="en-US" sz="2200" dirty="0"/>
                        <a:t>　</a:t>
                      </a:r>
                      <a:r>
                        <a:rPr kumimoji="1" lang="en-US" altLang="ja-JP" sz="2200" dirty="0"/>
                        <a:t>7,927</a:t>
                      </a:r>
                      <a:endParaRPr kumimoji="1" lang="ja-JP" altLang="en-US" sz="2200" dirty="0"/>
                    </a:p>
                  </a:txBody>
                  <a:tcPr marL="160972" marR="160972" marT="74296" marB="74296"/>
                </a:tc>
                <a:tc>
                  <a:txBody>
                    <a:bodyPr/>
                    <a:lstStyle/>
                    <a:p>
                      <a:pPr algn="ctr"/>
                      <a:r>
                        <a:rPr kumimoji="1" lang="en-US" altLang="ja-JP" sz="2200" dirty="0"/>
                        <a:t>8,684</a:t>
                      </a:r>
                      <a:endParaRPr kumimoji="1" lang="ja-JP" altLang="en-US" sz="2200" dirty="0"/>
                    </a:p>
                  </a:txBody>
                  <a:tcPr marL="160972" marR="160972" marT="74296" marB="74296"/>
                </a:tc>
                <a:extLst>
                  <a:ext uri="{0D108BD9-81ED-4DB2-BD59-A6C34878D82A}">
                    <a16:rowId xmlns:a16="http://schemas.microsoft.com/office/drawing/2014/main" xmlns="" val="10001"/>
                  </a:ext>
                </a:extLst>
              </a:tr>
            </a:tbl>
          </a:graphicData>
        </a:graphic>
      </p:graphicFrame>
      <p:graphicFrame>
        <p:nvGraphicFramePr>
          <p:cNvPr id="10" name="表 9"/>
          <p:cNvGraphicFramePr>
            <a:graphicFrameLocks noGrp="1"/>
          </p:cNvGraphicFramePr>
          <p:nvPr>
            <p:extLst/>
          </p:nvPr>
        </p:nvGraphicFramePr>
        <p:xfrm>
          <a:off x="3407018" y="5102808"/>
          <a:ext cx="16833612" cy="1521168"/>
        </p:xfrm>
        <a:graphic>
          <a:graphicData uri="http://schemas.openxmlformats.org/drawingml/2006/table">
            <a:tbl>
              <a:tblPr firstRow="1" bandRow="1">
                <a:tableStyleId>{5C22544A-7EE6-4342-B048-85BDC9FD1C3A}</a:tableStyleId>
              </a:tblPr>
              <a:tblGrid>
                <a:gridCol w="2805602">
                  <a:extLst>
                    <a:ext uri="{9D8B030D-6E8A-4147-A177-3AD203B41FA5}">
                      <a16:colId xmlns:a16="http://schemas.microsoft.com/office/drawing/2014/main" xmlns="" val="20000"/>
                    </a:ext>
                  </a:extLst>
                </a:gridCol>
                <a:gridCol w="2805602">
                  <a:extLst>
                    <a:ext uri="{9D8B030D-6E8A-4147-A177-3AD203B41FA5}">
                      <a16:colId xmlns:a16="http://schemas.microsoft.com/office/drawing/2014/main" xmlns="" val="20001"/>
                    </a:ext>
                  </a:extLst>
                </a:gridCol>
                <a:gridCol w="2805602">
                  <a:extLst>
                    <a:ext uri="{9D8B030D-6E8A-4147-A177-3AD203B41FA5}">
                      <a16:colId xmlns:a16="http://schemas.microsoft.com/office/drawing/2014/main" xmlns="" val="20002"/>
                    </a:ext>
                  </a:extLst>
                </a:gridCol>
                <a:gridCol w="2805602">
                  <a:extLst>
                    <a:ext uri="{9D8B030D-6E8A-4147-A177-3AD203B41FA5}">
                      <a16:colId xmlns:a16="http://schemas.microsoft.com/office/drawing/2014/main" xmlns="" val="20003"/>
                    </a:ext>
                  </a:extLst>
                </a:gridCol>
                <a:gridCol w="2805602">
                  <a:extLst>
                    <a:ext uri="{9D8B030D-6E8A-4147-A177-3AD203B41FA5}">
                      <a16:colId xmlns:a16="http://schemas.microsoft.com/office/drawing/2014/main" xmlns="" val="20004"/>
                    </a:ext>
                  </a:extLst>
                </a:gridCol>
                <a:gridCol w="2805602">
                  <a:extLst>
                    <a:ext uri="{9D8B030D-6E8A-4147-A177-3AD203B41FA5}">
                      <a16:colId xmlns:a16="http://schemas.microsoft.com/office/drawing/2014/main" xmlns="" val="20005"/>
                    </a:ext>
                  </a:extLst>
                </a:gridCol>
              </a:tblGrid>
              <a:tr h="633820">
                <a:tc>
                  <a:txBody>
                    <a:bodyPr/>
                    <a:lstStyle/>
                    <a:p>
                      <a:pPr algn="ctr"/>
                      <a:r>
                        <a:rPr kumimoji="1" lang="en-US" altLang="ja-JP" sz="2200" dirty="0"/>
                        <a:t>1</a:t>
                      </a:r>
                      <a:r>
                        <a:rPr kumimoji="1" lang="ja-JP" altLang="en-US" sz="2200" dirty="0"/>
                        <a:t>人</a:t>
                      </a:r>
                    </a:p>
                  </a:txBody>
                  <a:tcPr marL="160972" marR="160972" marT="74296" marB="74296"/>
                </a:tc>
                <a:tc>
                  <a:txBody>
                    <a:bodyPr/>
                    <a:lstStyle/>
                    <a:p>
                      <a:pPr algn="ctr"/>
                      <a:r>
                        <a:rPr kumimoji="1" lang="en-US" altLang="ja-JP" sz="2200"/>
                        <a:t>2</a:t>
                      </a:r>
                      <a:r>
                        <a:rPr kumimoji="1" lang="ja-JP" altLang="en-US" sz="2200"/>
                        <a:t>人</a:t>
                      </a:r>
                    </a:p>
                  </a:txBody>
                  <a:tcPr marL="160972" marR="160972" marT="74296" marB="74296"/>
                </a:tc>
                <a:tc>
                  <a:txBody>
                    <a:bodyPr/>
                    <a:lstStyle/>
                    <a:p>
                      <a:pPr algn="ctr"/>
                      <a:r>
                        <a:rPr kumimoji="1" lang="en-US" altLang="ja-JP" sz="2200"/>
                        <a:t>3</a:t>
                      </a:r>
                      <a:r>
                        <a:rPr kumimoji="1" lang="ja-JP" altLang="en-US" sz="2200"/>
                        <a:t>人</a:t>
                      </a:r>
                    </a:p>
                  </a:txBody>
                  <a:tcPr marL="160972" marR="160972" marT="74296" marB="74296"/>
                </a:tc>
                <a:tc>
                  <a:txBody>
                    <a:bodyPr/>
                    <a:lstStyle/>
                    <a:p>
                      <a:pPr algn="ctr"/>
                      <a:r>
                        <a:rPr kumimoji="1" lang="en-US" altLang="ja-JP" sz="2200"/>
                        <a:t>4</a:t>
                      </a:r>
                      <a:r>
                        <a:rPr kumimoji="1" lang="ja-JP" altLang="en-US" sz="2200"/>
                        <a:t>人以上</a:t>
                      </a:r>
                    </a:p>
                  </a:txBody>
                  <a:tcPr marL="160972" marR="160972" marT="74296" marB="74296"/>
                </a:tc>
                <a:tc>
                  <a:txBody>
                    <a:bodyPr/>
                    <a:lstStyle/>
                    <a:p>
                      <a:pPr algn="ctr"/>
                      <a:r>
                        <a:rPr kumimoji="1" lang="ja-JP" altLang="en-US" sz="1800"/>
                        <a:t>常勤専従配置なし</a:t>
                      </a:r>
                      <a:endParaRPr kumimoji="1" lang="ja-JP" altLang="en-US" sz="2200"/>
                    </a:p>
                  </a:txBody>
                  <a:tcPr marL="160972" marR="160972" marT="74296" marB="74296"/>
                </a:tc>
                <a:tc>
                  <a:txBody>
                    <a:bodyPr/>
                    <a:lstStyle/>
                    <a:p>
                      <a:pPr algn="ctr"/>
                      <a:r>
                        <a:rPr kumimoji="1" lang="ja-JP" altLang="en-US" sz="2200"/>
                        <a:t>平均人数</a:t>
                      </a:r>
                    </a:p>
                  </a:txBody>
                  <a:tcPr marL="160972" marR="160972" marT="74296" marB="74296"/>
                </a:tc>
                <a:extLst>
                  <a:ext uri="{0D108BD9-81ED-4DB2-BD59-A6C34878D82A}">
                    <a16:rowId xmlns:a16="http://schemas.microsoft.com/office/drawing/2014/main" xmlns="" val="10000"/>
                  </a:ext>
                </a:extLst>
              </a:tr>
              <a:tr h="443674">
                <a:tc>
                  <a:txBody>
                    <a:bodyPr/>
                    <a:lstStyle/>
                    <a:p>
                      <a:pPr algn="ctr" fontAlgn="ctr"/>
                      <a:r>
                        <a:rPr lang="en-US" altLang="ja-JP" sz="2200" u="none" strike="noStrike" dirty="0">
                          <a:effectLst/>
                        </a:rPr>
                        <a:t>3,663</a:t>
                      </a:r>
                      <a:endParaRPr lang="en-US" altLang="ja-JP" sz="2200" b="1" i="0" u="none" strike="noStrike" dirty="0">
                        <a:solidFill>
                          <a:srgbClr val="FF0000"/>
                        </a:solidFill>
                        <a:effectLst/>
                        <a:latin typeface="ＭＳ Ｐゴシック"/>
                      </a:endParaRPr>
                    </a:p>
                  </a:txBody>
                  <a:tcPr marL="0" marR="0" marT="0" marB="0" anchor="ctr"/>
                </a:tc>
                <a:tc>
                  <a:txBody>
                    <a:bodyPr/>
                    <a:lstStyle/>
                    <a:p>
                      <a:pPr algn="ctr" fontAlgn="ctr"/>
                      <a:r>
                        <a:rPr lang="en-US" altLang="ja-JP" sz="2200" u="none" strike="noStrike">
                          <a:effectLst/>
                        </a:rPr>
                        <a:t>1,224</a:t>
                      </a:r>
                      <a:endParaRPr lang="en-US" altLang="ja-JP" sz="2200" b="1" i="0" u="none" strike="noStrike">
                        <a:solidFill>
                          <a:srgbClr val="FF0000"/>
                        </a:solidFill>
                        <a:effectLst/>
                        <a:latin typeface="ＭＳ Ｐゴシック"/>
                      </a:endParaRPr>
                    </a:p>
                  </a:txBody>
                  <a:tcPr marL="0" marR="0" marT="0" marB="0" anchor="ctr"/>
                </a:tc>
                <a:tc>
                  <a:txBody>
                    <a:bodyPr/>
                    <a:lstStyle/>
                    <a:p>
                      <a:pPr algn="ctr" fontAlgn="ctr"/>
                      <a:r>
                        <a:rPr lang="en-US" altLang="ja-JP" sz="2200" u="none" strike="noStrike">
                          <a:effectLst/>
                        </a:rPr>
                        <a:t>537</a:t>
                      </a:r>
                      <a:endParaRPr lang="en-US" altLang="ja-JP" sz="2200" b="1" i="0" u="none" strike="noStrike">
                        <a:solidFill>
                          <a:srgbClr val="FF0000"/>
                        </a:solidFill>
                        <a:effectLst/>
                        <a:latin typeface="ＭＳ Ｐゴシック"/>
                      </a:endParaRPr>
                    </a:p>
                  </a:txBody>
                  <a:tcPr marL="0" marR="0" marT="0" marB="0" anchor="ctr"/>
                </a:tc>
                <a:tc>
                  <a:txBody>
                    <a:bodyPr/>
                    <a:lstStyle/>
                    <a:p>
                      <a:pPr algn="ctr" fontAlgn="ctr"/>
                      <a:r>
                        <a:rPr lang="en-US" altLang="ja-JP" sz="2200" u="none" strike="noStrike">
                          <a:effectLst/>
                        </a:rPr>
                        <a:t>344</a:t>
                      </a:r>
                      <a:endParaRPr lang="en-US" altLang="ja-JP" sz="2200" b="1" i="0" u="none" strike="noStrike">
                        <a:solidFill>
                          <a:srgbClr val="FF0000"/>
                        </a:solidFill>
                        <a:effectLst/>
                        <a:latin typeface="ＭＳ Ｐゴシック"/>
                      </a:endParaRPr>
                    </a:p>
                  </a:txBody>
                  <a:tcPr marL="0" marR="0" marT="0" marB="0" anchor="ctr"/>
                </a:tc>
                <a:tc>
                  <a:txBody>
                    <a:bodyPr/>
                    <a:lstStyle/>
                    <a:p>
                      <a:pPr algn="ctr" fontAlgn="ctr"/>
                      <a:r>
                        <a:rPr lang="en-US" altLang="ja-JP" sz="2200" u="none" strike="noStrike">
                          <a:effectLst/>
                        </a:rPr>
                        <a:t>2,916</a:t>
                      </a:r>
                      <a:endParaRPr lang="en-US" altLang="ja-JP" sz="2200" b="1" i="0" u="none" strike="noStrike">
                        <a:solidFill>
                          <a:srgbClr val="FF0000"/>
                        </a:solidFill>
                        <a:effectLst/>
                        <a:latin typeface="ＭＳ Ｐゴシック"/>
                      </a:endParaRPr>
                    </a:p>
                  </a:txBody>
                  <a:tcPr marL="0" marR="0" marT="0" marB="0" anchor="ctr"/>
                </a:tc>
                <a:tc>
                  <a:txBody>
                    <a:bodyPr/>
                    <a:lstStyle/>
                    <a:p>
                      <a:pPr algn="ctr" fontAlgn="ctr"/>
                      <a:r>
                        <a:rPr lang="en-US" altLang="ja-JP" sz="2200" b="1" i="0" u="none" strike="noStrike" dirty="0">
                          <a:solidFill>
                            <a:schemeClr val="tx1"/>
                          </a:solidFill>
                          <a:effectLst/>
                          <a:latin typeface="ＭＳ Ｐゴシック"/>
                        </a:rPr>
                        <a:t>2.3</a:t>
                      </a:r>
                      <a:r>
                        <a:rPr lang="ja-JP" altLang="en-US" sz="2200" b="1" i="0" u="none" strike="noStrike" dirty="0">
                          <a:solidFill>
                            <a:schemeClr val="tx1"/>
                          </a:solidFill>
                          <a:effectLst/>
                          <a:latin typeface="ＭＳ Ｐゴシック"/>
                        </a:rPr>
                        <a:t>人</a:t>
                      </a:r>
                      <a:endParaRPr lang="en-US" altLang="ja-JP" sz="2200" b="1" i="0" u="none" strike="noStrike" dirty="0">
                        <a:solidFill>
                          <a:schemeClr val="tx1"/>
                        </a:solidFill>
                        <a:effectLst/>
                        <a:latin typeface="ＭＳ Ｐゴシック"/>
                      </a:endParaRPr>
                    </a:p>
                  </a:txBody>
                  <a:tcPr marL="0" marR="0" marT="0" marB="0" anchor="ctr"/>
                </a:tc>
                <a:extLst>
                  <a:ext uri="{0D108BD9-81ED-4DB2-BD59-A6C34878D82A}">
                    <a16:rowId xmlns:a16="http://schemas.microsoft.com/office/drawing/2014/main" xmlns="" val="10001"/>
                  </a:ext>
                </a:extLst>
              </a:tr>
              <a:tr h="443674">
                <a:tc>
                  <a:txBody>
                    <a:bodyPr/>
                    <a:lstStyle/>
                    <a:p>
                      <a:pPr algn="ctr" fontAlgn="ctr"/>
                      <a:r>
                        <a:rPr lang="en-US" altLang="ja-JP" sz="2200" u="none" strike="noStrike">
                          <a:effectLst/>
                        </a:rPr>
                        <a:t>42.2%</a:t>
                      </a:r>
                      <a:endParaRPr lang="en-US" altLang="ja-JP" sz="2200" b="0" i="0" u="none" strike="noStrike">
                        <a:solidFill>
                          <a:srgbClr val="FF0000"/>
                        </a:solidFill>
                        <a:effectLst/>
                        <a:latin typeface="ＭＳ Ｐゴシック"/>
                      </a:endParaRPr>
                    </a:p>
                  </a:txBody>
                  <a:tcPr marL="0" marR="0" marT="0" marB="0" anchor="ctr"/>
                </a:tc>
                <a:tc>
                  <a:txBody>
                    <a:bodyPr/>
                    <a:lstStyle/>
                    <a:p>
                      <a:pPr algn="ctr" fontAlgn="ctr"/>
                      <a:r>
                        <a:rPr lang="en-US" altLang="ja-JP" sz="2200" u="none" strike="noStrike">
                          <a:effectLst/>
                        </a:rPr>
                        <a:t>14.1%</a:t>
                      </a:r>
                      <a:endParaRPr lang="en-US" altLang="ja-JP" sz="2200" b="0" i="0" u="none" strike="noStrike">
                        <a:solidFill>
                          <a:srgbClr val="FF0000"/>
                        </a:solidFill>
                        <a:effectLst/>
                        <a:latin typeface="ＭＳ Ｐゴシック"/>
                      </a:endParaRPr>
                    </a:p>
                  </a:txBody>
                  <a:tcPr marL="0" marR="0" marT="0" marB="0" anchor="ctr"/>
                </a:tc>
                <a:tc>
                  <a:txBody>
                    <a:bodyPr/>
                    <a:lstStyle/>
                    <a:p>
                      <a:pPr algn="ctr" fontAlgn="ctr"/>
                      <a:r>
                        <a:rPr lang="en-US" altLang="ja-JP" sz="2200" u="none" strike="noStrike">
                          <a:effectLst/>
                        </a:rPr>
                        <a:t>6.2%</a:t>
                      </a:r>
                      <a:endParaRPr lang="en-US" altLang="ja-JP" sz="2200" b="0" i="0" u="none" strike="noStrike">
                        <a:solidFill>
                          <a:srgbClr val="FF0000"/>
                        </a:solidFill>
                        <a:effectLst/>
                        <a:latin typeface="ＭＳ Ｐゴシック"/>
                      </a:endParaRPr>
                    </a:p>
                  </a:txBody>
                  <a:tcPr marL="0" marR="0" marT="0" marB="0" anchor="ctr"/>
                </a:tc>
                <a:tc>
                  <a:txBody>
                    <a:bodyPr/>
                    <a:lstStyle/>
                    <a:p>
                      <a:pPr algn="ctr" fontAlgn="ctr"/>
                      <a:r>
                        <a:rPr lang="en-US" altLang="ja-JP" sz="2200" u="none" strike="noStrike">
                          <a:effectLst/>
                        </a:rPr>
                        <a:t>4.0%</a:t>
                      </a:r>
                      <a:endParaRPr lang="en-US" altLang="ja-JP" sz="2200" b="0" i="0" u="none" strike="noStrike">
                        <a:solidFill>
                          <a:srgbClr val="FF0000"/>
                        </a:solidFill>
                        <a:effectLst/>
                        <a:latin typeface="ＭＳ Ｐゴシック"/>
                      </a:endParaRPr>
                    </a:p>
                  </a:txBody>
                  <a:tcPr marL="0" marR="0" marT="0" marB="0" anchor="ctr"/>
                </a:tc>
                <a:tc>
                  <a:txBody>
                    <a:bodyPr/>
                    <a:lstStyle/>
                    <a:p>
                      <a:pPr algn="ctr" fontAlgn="ctr"/>
                      <a:r>
                        <a:rPr lang="en-US" altLang="ja-JP" sz="2200" u="none" strike="noStrike">
                          <a:effectLst/>
                        </a:rPr>
                        <a:t>33.6%</a:t>
                      </a:r>
                      <a:endParaRPr lang="en-US" altLang="ja-JP" sz="2200" b="0" i="0" u="none" strike="noStrike">
                        <a:solidFill>
                          <a:srgbClr val="FF0000"/>
                        </a:solidFill>
                        <a:effectLst/>
                        <a:latin typeface="ＭＳ Ｐゴシック"/>
                      </a:endParaRPr>
                    </a:p>
                  </a:txBody>
                  <a:tcPr marL="0" marR="0" marT="0" marB="0" anchor="ctr"/>
                </a:tc>
                <a:tc>
                  <a:txBody>
                    <a:bodyPr/>
                    <a:lstStyle/>
                    <a:p>
                      <a:pPr algn="ctr" fontAlgn="ctr"/>
                      <a:endParaRPr lang="en-US" altLang="ja-JP" sz="2200" b="0" i="0" u="none" strike="noStrike" dirty="0">
                        <a:solidFill>
                          <a:schemeClr val="tx1"/>
                        </a:solidFill>
                        <a:effectLst/>
                        <a:latin typeface="ＭＳ Ｐゴシック"/>
                      </a:endParaRPr>
                    </a:p>
                  </a:txBody>
                  <a:tcPr marL="0" marR="0" marT="0" marB="0" anchor="ctr">
                    <a:lnTlToBr w="12700" cap="flat" cmpd="sng" algn="ctr">
                      <a:solidFill>
                        <a:schemeClr val="tx1"/>
                      </a:solidFill>
                      <a:prstDash val="solid"/>
                      <a:round/>
                      <a:headEnd type="none" w="med" len="med"/>
                      <a:tailEnd type="none" w="med" len="med"/>
                    </a:lnTlToBr>
                  </a:tcPr>
                </a:tc>
                <a:extLst>
                  <a:ext uri="{0D108BD9-81ED-4DB2-BD59-A6C34878D82A}">
                    <a16:rowId xmlns:a16="http://schemas.microsoft.com/office/drawing/2014/main" xmlns="" val="10002"/>
                  </a:ext>
                </a:extLst>
              </a:tr>
            </a:tbl>
          </a:graphicData>
        </a:graphic>
      </p:graphicFrame>
      <p:sp>
        <p:nvSpPr>
          <p:cNvPr id="16" name="テキスト ボックス 15"/>
          <p:cNvSpPr txBox="1"/>
          <p:nvPr/>
        </p:nvSpPr>
        <p:spPr>
          <a:xfrm>
            <a:off x="3551043" y="4634756"/>
            <a:ext cx="13711526" cy="442557"/>
          </a:xfrm>
          <a:prstGeom prst="rect">
            <a:avLst/>
          </a:prstGeom>
          <a:noFill/>
        </p:spPr>
        <p:txBody>
          <a:bodyPr wrap="square" rtlCol="0">
            <a:spAutoFit/>
          </a:bodyPr>
          <a:lstStyle/>
          <a:p>
            <a:pPr algn="l" defTabSz="1828800" hangingPunct="1"/>
            <a:r>
              <a:rPr kumimoji="1" lang="ja-JP" altLang="en-US" sz="2276" b="1" kern="1200" dirty="0">
                <a:solidFill>
                  <a:prstClr val="black"/>
                </a:solidFill>
              </a:rPr>
              <a:t>＜常勤専従職員の配置状況＞</a:t>
            </a:r>
            <a:r>
              <a:rPr kumimoji="1" lang="ja-JP" altLang="en-US" sz="2276" kern="1200" dirty="0">
                <a:solidFill>
                  <a:prstClr val="black"/>
                </a:solidFill>
              </a:rPr>
              <a:t>　　　　　　　　 　　                                                                        　</a:t>
            </a:r>
            <a:r>
              <a:rPr kumimoji="1" lang="ja-JP" altLang="en-US" sz="1626" kern="1200" dirty="0">
                <a:solidFill>
                  <a:prstClr val="black"/>
                </a:solidFill>
              </a:rPr>
              <a:t>（箇所）</a:t>
            </a:r>
          </a:p>
        </p:txBody>
      </p:sp>
      <p:sp>
        <p:nvSpPr>
          <p:cNvPr id="17" name="角丸四角形 16"/>
          <p:cNvSpPr/>
          <p:nvPr/>
        </p:nvSpPr>
        <p:spPr>
          <a:xfrm>
            <a:off x="2964343" y="7772435"/>
            <a:ext cx="2736578" cy="70207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defTabSz="1828800" hangingPunct="1"/>
            <a:r>
              <a:rPr kumimoji="1" lang="ja-JP" altLang="en-US" sz="3600" kern="1200">
                <a:solidFill>
                  <a:prstClr val="black"/>
                </a:solidFill>
              </a:rPr>
              <a:t>養成状況</a:t>
            </a:r>
          </a:p>
        </p:txBody>
      </p:sp>
      <p:sp>
        <p:nvSpPr>
          <p:cNvPr id="18" name="角丸四角形 17"/>
          <p:cNvSpPr/>
          <p:nvPr/>
        </p:nvSpPr>
        <p:spPr>
          <a:xfrm>
            <a:off x="2936920" y="1961459"/>
            <a:ext cx="3638456" cy="70207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defTabSz="1828800" hangingPunct="1"/>
            <a:r>
              <a:rPr kumimoji="1" lang="ja-JP" altLang="en-US" sz="3600" kern="1200">
                <a:solidFill>
                  <a:prstClr val="black"/>
                </a:solidFill>
              </a:rPr>
              <a:t>設置・配置状況</a:t>
            </a:r>
          </a:p>
        </p:txBody>
      </p:sp>
      <p:sp>
        <p:nvSpPr>
          <p:cNvPr id="19" name="テキスト ボックス 18"/>
          <p:cNvSpPr txBox="1"/>
          <p:nvPr/>
        </p:nvSpPr>
        <p:spPr>
          <a:xfrm>
            <a:off x="5700921" y="6623977"/>
            <a:ext cx="13589874" cy="442557"/>
          </a:xfrm>
          <a:prstGeom prst="rect">
            <a:avLst/>
          </a:prstGeom>
          <a:noFill/>
        </p:spPr>
        <p:txBody>
          <a:bodyPr wrap="square" rtlCol="0">
            <a:spAutoFit/>
          </a:bodyPr>
          <a:lstStyle/>
          <a:p>
            <a:pPr algn="l" defTabSz="1828800" hangingPunct="1"/>
            <a:r>
              <a:rPr kumimoji="1" lang="ja-JP" altLang="en-US" sz="2276" kern="1200">
                <a:solidFill>
                  <a:prstClr val="black"/>
                </a:solidFill>
              </a:rPr>
              <a:t>参考：１居宅介護支援事業所あたりの介護支援専門員の常勤人数：</a:t>
            </a:r>
            <a:r>
              <a:rPr kumimoji="1" lang="en-US" altLang="ja-JP" sz="2276" kern="1200">
                <a:solidFill>
                  <a:prstClr val="black"/>
                </a:solidFill>
              </a:rPr>
              <a:t>3.0</a:t>
            </a:r>
            <a:r>
              <a:rPr kumimoji="1" lang="ja-JP" altLang="en-US" sz="2276" kern="1200">
                <a:solidFill>
                  <a:prstClr val="black"/>
                </a:solidFill>
              </a:rPr>
              <a:t>人、非常勤</a:t>
            </a:r>
            <a:r>
              <a:rPr kumimoji="1" lang="en-US" altLang="ja-JP" sz="2276" kern="1200">
                <a:solidFill>
                  <a:prstClr val="black"/>
                </a:solidFill>
              </a:rPr>
              <a:t>0.2</a:t>
            </a:r>
            <a:r>
              <a:rPr kumimoji="1" lang="ja-JP" altLang="en-US" sz="2276" kern="1200">
                <a:solidFill>
                  <a:prstClr val="black"/>
                </a:solidFill>
              </a:rPr>
              <a:t>人、合計</a:t>
            </a:r>
            <a:r>
              <a:rPr kumimoji="1" lang="en-US" altLang="ja-JP" sz="2276" kern="1200">
                <a:solidFill>
                  <a:prstClr val="black"/>
                </a:solidFill>
              </a:rPr>
              <a:t>3.2</a:t>
            </a:r>
            <a:r>
              <a:rPr kumimoji="1" lang="ja-JP" altLang="en-US" sz="2276" kern="1200">
                <a:solidFill>
                  <a:prstClr val="black"/>
                </a:solidFill>
              </a:rPr>
              <a:t>人。</a:t>
            </a:r>
          </a:p>
        </p:txBody>
      </p:sp>
      <p:cxnSp>
        <p:nvCxnSpPr>
          <p:cNvPr id="21" name="直線コネクタ 20"/>
          <p:cNvCxnSpPr/>
          <p:nvPr/>
        </p:nvCxnSpPr>
        <p:spPr>
          <a:xfrm flipV="1">
            <a:off x="2830960" y="1460429"/>
            <a:ext cx="18146016" cy="34006"/>
          </a:xfrm>
          <a:prstGeom prst="line">
            <a:avLst/>
          </a:prstGeom>
          <a:ln w="88900" cmpd="thinThick">
            <a:solidFill>
              <a:srgbClr val="99CCFF"/>
            </a:solidFill>
          </a:ln>
        </p:spPr>
        <p:style>
          <a:lnRef idx="1">
            <a:schemeClr val="accent1"/>
          </a:lnRef>
          <a:fillRef idx="0">
            <a:schemeClr val="accent1"/>
          </a:fillRef>
          <a:effectRef idx="0">
            <a:schemeClr val="accent1"/>
          </a:effectRef>
          <a:fontRef idx="minor">
            <a:schemeClr val="tx1"/>
          </a:fontRef>
        </p:style>
      </p:cxnSp>
      <p:sp>
        <p:nvSpPr>
          <p:cNvPr id="22" name="スライド番号プレースホルダー 3"/>
          <p:cNvSpPr>
            <a:spLocks noGrp="1"/>
          </p:cNvSpPr>
          <p:nvPr>
            <p:ph type="sldNum" sz="quarter" idx="12"/>
          </p:nvPr>
        </p:nvSpPr>
        <p:spPr>
          <a:xfrm>
            <a:off x="17664611" y="12546502"/>
            <a:ext cx="3756026" cy="593328"/>
          </a:xfrm>
        </p:spPr>
        <p:txBody>
          <a:bodyPr/>
          <a:lstStyle/>
          <a:p>
            <a:fld id="{0537BC25-B11F-473A-A59E-6EC21758BCF6}" type="slidenum">
              <a:rPr lang="ja-JP" altLang="en-US" smtClean="0">
                <a:solidFill>
                  <a:prstClr val="black"/>
                </a:solidFill>
              </a:rPr>
              <a:pPr/>
              <a:t>5</a:t>
            </a:fld>
            <a:endParaRPr lang="ja-JP" altLang="en-US" dirty="0">
              <a:solidFill>
                <a:prstClr val="black"/>
              </a:solidFill>
            </a:endParaRPr>
          </a:p>
        </p:txBody>
      </p:sp>
      <p:sp>
        <p:nvSpPr>
          <p:cNvPr id="9" name="正方形/長方形 8"/>
          <p:cNvSpPr/>
          <p:nvPr/>
        </p:nvSpPr>
        <p:spPr>
          <a:xfrm>
            <a:off x="21420637" y="534735"/>
            <a:ext cx="2444098" cy="77348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参考</a:t>
            </a:r>
          </a:p>
        </p:txBody>
      </p:sp>
      <p:sp>
        <p:nvSpPr>
          <p:cNvPr id="20" name="円/楕円 19"/>
          <p:cNvSpPr/>
          <p:nvPr/>
        </p:nvSpPr>
        <p:spPr>
          <a:xfrm>
            <a:off x="2925552" y="4552842"/>
            <a:ext cx="6250197" cy="3007236"/>
          </a:xfrm>
          <a:prstGeom prst="ellipse">
            <a:avLst/>
          </a:prstGeom>
          <a:noFill/>
          <a:ln w="38100">
            <a:solidFill>
              <a:srgbClr val="FF000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p:nvSpPr>
        <p:spPr>
          <a:xfrm>
            <a:off x="14509750" y="4552842"/>
            <a:ext cx="3154861" cy="3007236"/>
          </a:xfrm>
          <a:prstGeom prst="ellipse">
            <a:avLst/>
          </a:prstGeom>
          <a:noFill/>
          <a:ln w="38100">
            <a:solidFill>
              <a:srgbClr val="FF000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4489057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雲形吹き出し 3"/>
          <p:cNvSpPr/>
          <p:nvPr/>
        </p:nvSpPr>
        <p:spPr>
          <a:xfrm>
            <a:off x="378373" y="7094483"/>
            <a:ext cx="23206842" cy="4256689"/>
          </a:xfrm>
          <a:prstGeom prst="cloudCallout">
            <a:avLst>
              <a:gd name="adj1" fmla="val -38088"/>
              <a:gd name="adj2" fmla="val -55297"/>
            </a:avLst>
          </a:prstGeom>
          <a:solidFill>
            <a:schemeClr val="accent4">
              <a:lumMod val="40000"/>
              <a:lumOff val="6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770178" y="36568"/>
            <a:ext cx="16937421" cy="2651126"/>
          </a:xfrm>
        </p:spPr>
        <p:txBody>
          <a:bodyPr/>
          <a:lstStyle/>
          <a:p>
            <a:r>
              <a:rPr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個別支援から地域づくりを</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a:xfrm>
            <a:off x="378373" y="2687693"/>
            <a:ext cx="23206842" cy="11028307"/>
          </a:xfrm>
        </p:spPr>
        <p:txBody>
          <a:bodyPr>
            <a:normAutofit/>
          </a:bodyPr>
          <a:lstStyle/>
          <a:p>
            <a:pPr marL="0" indent="0">
              <a:buNone/>
            </a:pPr>
            <a:r>
              <a:rPr kumimoji="1"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相談支援の機能に</a:t>
            </a:r>
            <a:r>
              <a:rPr kumimoji="1"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小さなケアマネ</a:t>
            </a:r>
            <a:r>
              <a:rPr kumimoji="1"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と</a:t>
            </a:r>
            <a:r>
              <a:rPr kumimoji="1"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大きなケアマネ</a:t>
            </a:r>
            <a:r>
              <a:rPr kumimoji="1"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論が。</a:t>
            </a:r>
            <a:endParaRPr kumimoji="1"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個別事例のＧＳＶをとおして</a:t>
            </a:r>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良いアイデアなんだけど、自分たちの地域にはないんだよね～</a:t>
            </a:r>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といった事があればチャンス到来。</a:t>
            </a:r>
            <a:endPar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kumimoji="1"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例：気兼ねなく寄れるサロン　</a:t>
            </a:r>
            <a:r>
              <a:rPr lang="ja-JP" altLang="en-US" sz="4800" smtClean="0">
                <a:latin typeface="メイリオ" panose="020B0604030504040204" pitchFamily="50" charset="-128"/>
                <a:ea typeface="メイリオ" panose="020B0604030504040204" pitchFamily="50" charset="-128"/>
                <a:cs typeface="メイリオ" panose="020B0604030504040204" pitchFamily="50" charset="-128"/>
              </a:rPr>
              <a:t>スポーツクラブ等との接点</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　等々。</a:t>
            </a:r>
            <a:endPar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54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800" b="1" dirty="0" smtClean="0">
                <a:solidFill>
                  <a:srgbClr val="00B050"/>
                </a:solidFill>
                <a:latin typeface="メイリオ" panose="020B0604030504040204" pitchFamily="50" charset="-128"/>
                <a:ea typeface="メイリオ" panose="020B0604030504040204" pitchFamily="50" charset="-128"/>
                <a:cs typeface="メイリオ" panose="020B0604030504040204" pitchFamily="50" charset="-128"/>
              </a:rPr>
              <a:t>ＡさんのＧＳＶでもアイデアとして出た。Ｆさんの時も・・・。</a:t>
            </a:r>
            <a:endParaRPr lang="en-US" altLang="ja-JP" sz="4800" b="1" dirty="0" smtClean="0">
              <a:solidFill>
                <a:srgbClr val="00B050"/>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4800" b="1" dirty="0" smtClean="0">
                <a:solidFill>
                  <a:srgbClr val="00B050"/>
                </a:solidFill>
                <a:latin typeface="メイリオ" panose="020B0604030504040204" pitchFamily="50" charset="-128"/>
                <a:ea typeface="メイリオ" panose="020B0604030504040204" pitchFamily="50" charset="-128"/>
                <a:cs typeface="メイリオ" panose="020B0604030504040204" pitchFamily="50" charset="-128"/>
              </a:rPr>
              <a:t>そういえば自分の担当のＨさんにも活用できたら、Ｈさんの生活が豊かになるかも。</a:t>
            </a:r>
            <a:endParaRPr lang="en-US" altLang="ja-JP" sz="4800" b="1" dirty="0" smtClean="0">
              <a:solidFill>
                <a:srgbClr val="00B050"/>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4800" dirty="0">
              <a:solidFill>
                <a:srgbClr val="00B050"/>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それって、即、協議会では？</a:t>
            </a:r>
            <a:endPar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人だと「わがまま」、</a:t>
            </a:r>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人集まると「ニーズ」</a:t>
            </a:r>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だから</a:t>
            </a:r>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作成</a:t>
            </a:r>
            <a:r>
              <a:rPr lang="en-US" altLang="ja-JP" sz="4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800" dirty="0" smtClean="0">
                <a:latin typeface="メイリオ" panose="020B0604030504040204" pitchFamily="50" charset="-128"/>
                <a:ea typeface="メイリオ" panose="020B0604030504040204" pitchFamily="50" charset="-128"/>
                <a:cs typeface="メイリオ" panose="020B0604030504040204" pitchFamily="50" charset="-128"/>
              </a:rPr>
              <a:t>（又村氏）</a:t>
            </a:r>
            <a:endParaRPr lang="en-US" altLang="ja-JP" sz="48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dirty="0" smtClean="0"/>
          </a:p>
        </p:txBody>
      </p:sp>
    </p:spTree>
    <p:extLst>
      <p:ext uri="{BB962C8B-B14F-4D97-AF65-F5344CB8AC3E}">
        <p14:creationId xmlns:p14="http://schemas.microsoft.com/office/powerpoint/2010/main" val="18176032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タイトル 1">
            <a:extLst>
              <a:ext uri="{FF2B5EF4-FFF2-40B4-BE49-F238E27FC236}">
                <a16:creationId xmlns:a16="http://schemas.microsoft.com/office/drawing/2014/main" xmlns="" id="{BCFDBD53-3D4C-4180-8C0F-24F2423AE093}"/>
              </a:ext>
            </a:extLst>
          </p:cNvPr>
          <p:cNvSpPr>
            <a:spLocks noGrp="1"/>
          </p:cNvSpPr>
          <p:nvPr>
            <p:ph type="title"/>
          </p:nvPr>
        </p:nvSpPr>
        <p:spPr>
          <a:xfrm>
            <a:off x="1676400" y="0"/>
            <a:ext cx="21031200" cy="3207863"/>
          </a:xfrm>
        </p:spPr>
        <p:txBody>
          <a:bodyPr/>
          <a:lstStyle/>
          <a:p>
            <a:pPr eaLnBrk="1" hangingPunct="1"/>
            <a:r>
              <a:rPr lang="ja-JP" altLang="en-US" dirty="0">
                <a:solidFill>
                  <a:srgbClr val="0000FF"/>
                </a:solidFill>
                <a:latin typeface="メイリオ" panose="020B0604030504040204" pitchFamily="50" charset="-128"/>
                <a:ea typeface="メイリオ" panose="020B0604030504040204" pitchFamily="50" charset="-128"/>
              </a:rPr>
              <a:t>参考文献等</a:t>
            </a:r>
          </a:p>
        </p:txBody>
      </p:sp>
      <p:sp>
        <p:nvSpPr>
          <p:cNvPr id="38915" name="スライド番号プレースホルダ 2">
            <a:extLst>
              <a:ext uri="{FF2B5EF4-FFF2-40B4-BE49-F238E27FC236}">
                <a16:creationId xmlns:a16="http://schemas.microsoft.com/office/drawing/2014/main" xmlns="" id="{9FF04036-3E96-4196-AA27-6616842CE20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2" panose="05020102010507070707" pitchFamily="18" charset="2"/>
              <a:buChar char=""/>
              <a:defRPr kumimoji="1" sz="5400">
                <a:solidFill>
                  <a:schemeClr val="tx1"/>
                </a:solidFill>
                <a:latin typeface="Georgia" panose="02040502050405020303" pitchFamily="18" charset="0"/>
                <a:ea typeface="ＭＳ Ｐ明朝" panose="02020600040205080304" pitchFamily="18" charset="-128"/>
              </a:defRPr>
            </a:lvl1pPr>
            <a:lvl2pPr marL="1485900" indent="-571500">
              <a:spcBef>
                <a:spcPct val="20000"/>
              </a:spcBef>
              <a:buClr>
                <a:schemeClr val="accent2"/>
              </a:buClr>
              <a:buSzPct val="70000"/>
              <a:buFont typeface="Wingdings" panose="05000000000000000000" pitchFamily="2" charset="2"/>
              <a:buChar char=""/>
              <a:defRPr kumimoji="1" sz="4400">
                <a:solidFill>
                  <a:schemeClr val="tx2"/>
                </a:solidFill>
                <a:latin typeface="Georgia" panose="02040502050405020303" pitchFamily="18" charset="0"/>
                <a:ea typeface="ＭＳ Ｐ明朝" panose="02020600040205080304" pitchFamily="18" charset="-128"/>
              </a:defRPr>
            </a:lvl2pPr>
            <a:lvl3pPr marL="2286000" indent="-457200">
              <a:spcBef>
                <a:spcPct val="20000"/>
              </a:spcBef>
              <a:buClr>
                <a:srgbClr val="8CADAE"/>
              </a:buClr>
              <a:buSzPct val="75000"/>
              <a:buFont typeface="Wingdings 2" panose="05020102010507070707" pitchFamily="18" charset="2"/>
              <a:buChar char=""/>
              <a:defRPr kumimoji="1" sz="4000">
                <a:solidFill>
                  <a:schemeClr val="tx1"/>
                </a:solidFill>
                <a:latin typeface="Georgia" panose="02040502050405020303" pitchFamily="18" charset="0"/>
                <a:ea typeface="ＭＳ Ｐ明朝" panose="02020600040205080304" pitchFamily="18" charset="-128"/>
              </a:defRPr>
            </a:lvl3pPr>
            <a:lvl4pPr marL="3200400" indent="-457200">
              <a:spcBef>
                <a:spcPct val="20000"/>
              </a:spcBef>
              <a:buClr>
                <a:srgbClr val="8C7B70"/>
              </a:buClr>
              <a:buSzPct val="70000"/>
              <a:buFont typeface="Wingdings" panose="05000000000000000000" pitchFamily="2" charset="2"/>
              <a:buChar char=""/>
              <a:defRPr kumimoji="1" sz="4000">
                <a:solidFill>
                  <a:schemeClr val="tx2"/>
                </a:solidFill>
                <a:latin typeface="Georgia" panose="02040502050405020303" pitchFamily="18" charset="0"/>
                <a:ea typeface="ＭＳ Ｐ明朝" panose="02020600040205080304" pitchFamily="18" charset="-128"/>
              </a:defRPr>
            </a:lvl4pPr>
            <a:lvl5pPr marL="4114800" indent="-457200">
              <a:spcBef>
                <a:spcPct val="20000"/>
              </a:spcBef>
              <a:buClr>
                <a:srgbClr val="8FB08C"/>
              </a:buClr>
              <a:buChar char="•"/>
              <a:defRPr kumimoji="1">
                <a:solidFill>
                  <a:schemeClr val="tx1"/>
                </a:solidFill>
                <a:latin typeface="Georgia" panose="02040502050405020303" pitchFamily="18" charset="0"/>
                <a:ea typeface="ＭＳ Ｐ明朝" panose="02020600040205080304" pitchFamily="18" charset="-128"/>
              </a:defRPr>
            </a:lvl5pPr>
            <a:lvl6pPr marL="50292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6pPr>
            <a:lvl7pPr marL="59436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7pPr>
            <a:lvl8pPr marL="68580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8pPr>
            <a:lvl9pPr marL="7772400" indent="-457200" eaLnBrk="0" fontAlgn="base" hangingPunct="0">
              <a:spcBef>
                <a:spcPct val="20000"/>
              </a:spcBef>
              <a:spcAft>
                <a:spcPct val="0"/>
              </a:spcAft>
              <a:buClr>
                <a:srgbClr val="8FB08C"/>
              </a:buClr>
              <a:buChar char="•"/>
              <a:defRPr kumimoji="1">
                <a:solidFill>
                  <a:schemeClr val="tx1"/>
                </a:solidFill>
                <a:latin typeface="Georgia" panose="02040502050405020303" pitchFamily="18" charset="0"/>
                <a:ea typeface="ＭＳ Ｐ明朝" panose="02020600040205080304" pitchFamily="18" charset="-128"/>
              </a:defRPr>
            </a:lvl9pPr>
          </a:lstStyle>
          <a:p>
            <a:pPr>
              <a:spcBef>
                <a:spcPct val="0"/>
              </a:spcBef>
              <a:buClrTx/>
              <a:buSzTx/>
              <a:buFontTx/>
              <a:buNone/>
            </a:pPr>
            <a:fld id="{386E26E5-B727-4E2C-A246-33B19797970F}" type="slidenum">
              <a:rPr kumimoji="0" lang="en-US" altLang="ja-JP" sz="3200">
                <a:solidFill>
                  <a:srgbClr val="7B9899"/>
                </a:solidFill>
                <a:latin typeface="Times New Roman" panose="02020603050405020304" pitchFamily="18" charset="0"/>
                <a:ea typeface="ＭＳ Ｐゴシック" panose="020B0600070205080204" pitchFamily="50" charset="-128"/>
              </a:rPr>
              <a:pPr>
                <a:spcBef>
                  <a:spcPct val="0"/>
                </a:spcBef>
                <a:buClrTx/>
                <a:buSzTx/>
                <a:buFontTx/>
                <a:buNone/>
              </a:pPr>
              <a:t>51</a:t>
            </a:fld>
            <a:endParaRPr kumimoji="0" lang="en-US" altLang="ja-JP" sz="3200">
              <a:solidFill>
                <a:srgbClr val="7B9899"/>
              </a:solidFill>
              <a:latin typeface="Times New Roman" panose="02020603050405020304" pitchFamily="18" charset="0"/>
              <a:ea typeface="ＭＳ Ｐゴシック" panose="020B0600070205080204" pitchFamily="50" charset="-128"/>
            </a:endParaRPr>
          </a:p>
        </p:txBody>
      </p:sp>
      <p:sp>
        <p:nvSpPr>
          <p:cNvPr id="38916" name="コンテンツ プレースホルダ 3">
            <a:extLst>
              <a:ext uri="{FF2B5EF4-FFF2-40B4-BE49-F238E27FC236}">
                <a16:creationId xmlns:a16="http://schemas.microsoft.com/office/drawing/2014/main" xmlns="" id="{EEFE0FA9-9337-4D35-9DAB-C91DEF48C630}"/>
              </a:ext>
            </a:extLst>
          </p:cNvPr>
          <p:cNvSpPr>
            <a:spLocks noGrp="1"/>
          </p:cNvSpPr>
          <p:nvPr>
            <p:ph sz="quarter" idx="1"/>
          </p:nvPr>
        </p:nvSpPr>
        <p:spPr>
          <a:xfrm>
            <a:off x="2484602" y="2743200"/>
            <a:ext cx="18546598" cy="10699751"/>
          </a:xfrm>
        </p:spPr>
        <p:txBody>
          <a:bodyPr>
            <a:normAutofit/>
          </a:bodyPr>
          <a:lstStyle/>
          <a:p>
            <a:pPr eaLnBrk="1" hangingPunct="1">
              <a:buFont typeface="Wingdings 2" panose="05020102010507070707" pitchFamily="18" charset="2"/>
              <a:buNone/>
            </a:pPr>
            <a:r>
              <a:rPr lang="ja-JP" altLang="ja-JP" sz="4000" dirty="0">
                <a:latin typeface="メイリオ" panose="020B0604030504040204" pitchFamily="50" charset="-128"/>
                <a:ea typeface="メイリオ" panose="020B0604030504040204" pitchFamily="50" charset="-128"/>
              </a:rPr>
              <a:t>「</a:t>
            </a:r>
            <a:r>
              <a:rPr lang="ja-JP" altLang="en-US" sz="4000" dirty="0">
                <a:latin typeface="メイリオ" panose="020B0604030504040204" pitchFamily="50" charset="-128"/>
                <a:ea typeface="メイリオ" panose="020B0604030504040204" pitchFamily="50" charset="-128"/>
              </a:rPr>
              <a:t>ストレングスモデル」　</a:t>
            </a:r>
            <a:r>
              <a:rPr lang="en-US" altLang="ja-JP" sz="4000" dirty="0">
                <a:latin typeface="メイリオ" panose="020B0604030504040204" pitchFamily="50" charset="-128"/>
                <a:ea typeface="メイリオ" panose="020B0604030504040204" pitchFamily="50" charset="-128"/>
              </a:rPr>
              <a:t>C</a:t>
            </a:r>
            <a:r>
              <a:rPr lang="ja-JP" altLang="en-US" sz="4000" dirty="0">
                <a:latin typeface="メイリオ" panose="020B0604030504040204" pitchFamily="50" charset="-128"/>
                <a:ea typeface="メイリオ" panose="020B0604030504040204" pitchFamily="50" charset="-128"/>
              </a:rPr>
              <a:t>・</a:t>
            </a:r>
            <a:r>
              <a:rPr lang="en-US" altLang="ja-JP" sz="4000" dirty="0">
                <a:latin typeface="メイリオ" panose="020B0604030504040204" pitchFamily="50" charset="-128"/>
                <a:ea typeface="メイリオ" panose="020B0604030504040204" pitchFamily="50" charset="-128"/>
              </a:rPr>
              <a:t>A</a:t>
            </a:r>
            <a:r>
              <a:rPr lang="ja-JP" altLang="en-US" sz="4000" dirty="0">
                <a:latin typeface="メイリオ" panose="020B0604030504040204" pitchFamily="50" charset="-128"/>
                <a:ea typeface="メイリオ" panose="020B0604030504040204" pitchFamily="50" charset="-128"/>
              </a:rPr>
              <a:t>・ラップ著　　田中英樹監訳　金剛出版</a:t>
            </a: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r>
              <a:rPr lang="ja-JP" altLang="en-US" sz="4000" dirty="0">
                <a:latin typeface="メイリオ" panose="020B0604030504040204" pitchFamily="50" charset="-128"/>
                <a:ea typeface="メイリオ" panose="020B0604030504040204" pitchFamily="50" charset="-128"/>
              </a:rPr>
              <a:t>「ストレングスモデルに基づく障害者ケアマネジメントマニュアル」</a:t>
            </a: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r>
              <a:rPr lang="ja-JP" altLang="en-US" sz="4000" dirty="0">
                <a:latin typeface="メイリオ" panose="020B0604030504040204" pitchFamily="50" charset="-128"/>
                <a:ea typeface="メイリオ" panose="020B0604030504040204" pitchFamily="50" charset="-128"/>
              </a:rPr>
              <a:t>　　　　　　　小澤　温監修　埼玉相談支援専門員協会編集　　中央法規</a:t>
            </a: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r>
              <a:rPr lang="ja-JP" altLang="en-US" sz="4000" dirty="0">
                <a:latin typeface="メイリオ" panose="020B0604030504040204" pitchFamily="50" charset="-128"/>
                <a:ea typeface="メイリオ" panose="020B0604030504040204" pitchFamily="50" charset="-128"/>
              </a:rPr>
              <a:t>「ケアマネジメント実践のコツ」　野中　猛著　筒井書店</a:t>
            </a: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r>
              <a:rPr lang="ja-JP" altLang="en-US" sz="4000" dirty="0">
                <a:latin typeface="メイリオ" panose="020B0604030504040204" pitchFamily="50" charset="-128"/>
                <a:ea typeface="メイリオ" panose="020B0604030504040204" pitchFamily="50" charset="-128"/>
              </a:rPr>
              <a:t>「図説ケアマネジメント」　　　　野中　猛著　中央法規出版</a:t>
            </a: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r>
              <a:rPr lang="ja-JP" altLang="en-US" sz="4000" dirty="0">
                <a:latin typeface="メイリオ" panose="020B0604030504040204" pitchFamily="50" charset="-128"/>
                <a:ea typeface="メイリオ" panose="020B0604030504040204" pitchFamily="50" charset="-128"/>
              </a:rPr>
              <a:t>その他、引用については資料スライドに明記</a:t>
            </a: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endParaRPr lang="en-US" altLang="ja-JP" sz="4000" dirty="0">
              <a:latin typeface="メイリオ" panose="020B0604030504040204" pitchFamily="50" charset="-128"/>
              <a:ea typeface="メイリオ" panose="020B0604030504040204" pitchFamily="50" charset="-128"/>
            </a:endParaRPr>
          </a:p>
          <a:p>
            <a:pPr eaLnBrk="1" hangingPunct="1">
              <a:buFont typeface="Wingdings 2" panose="05020102010507070707" pitchFamily="18" charset="2"/>
              <a:buNone/>
            </a:pPr>
            <a:endParaRPr lang="ja-JP" altLang="en-US" sz="4000" dirty="0">
              <a:latin typeface="メイリオ" panose="020B0604030504040204" pitchFamily="50" charset="-128"/>
              <a:ea typeface="メイリオ"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台形 1">
            <a:extLst>
              <a:ext uri="{FF2B5EF4-FFF2-40B4-BE49-F238E27FC236}">
                <a16:creationId xmlns:a16="http://schemas.microsoft.com/office/drawing/2014/main" xmlns="" id="{C765A377-56EA-4073-80A0-F939A0A9444A}"/>
              </a:ext>
            </a:extLst>
          </p:cNvPr>
          <p:cNvSpPr/>
          <p:nvPr/>
        </p:nvSpPr>
        <p:spPr bwMode="auto">
          <a:xfrm>
            <a:off x="2585544" y="11037425"/>
            <a:ext cx="18884460" cy="2723430"/>
          </a:xfrm>
          <a:prstGeom prst="trapezoid">
            <a:avLst>
              <a:gd name="adj" fmla="val 202727"/>
            </a:avLst>
          </a:prstGeom>
          <a:solidFill>
            <a:srgbClr val="99FF66"/>
          </a:solidFill>
          <a:ln w="9525" cap="flat" cmpd="sng" algn="ctr">
            <a:solidFill>
              <a:srgbClr val="99FF66"/>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a:ln>
                <a:noFill/>
              </a:ln>
              <a:solidFill>
                <a:schemeClr val="tx1"/>
              </a:solidFill>
              <a:effectLst/>
              <a:latin typeface="Arial" charset="0"/>
              <a:ea typeface="ＭＳ Ｐゴシック" pitchFamily="50" charset="-128"/>
            </a:endParaRPr>
          </a:p>
        </p:txBody>
      </p:sp>
      <p:sp>
        <p:nvSpPr>
          <p:cNvPr id="89090" name="AutoShape 2"/>
          <p:cNvSpPr>
            <a:spLocks noChangeArrowheads="1"/>
          </p:cNvSpPr>
          <p:nvPr/>
        </p:nvSpPr>
        <p:spPr bwMode="auto">
          <a:xfrm>
            <a:off x="3906719" y="1318847"/>
            <a:ext cx="16617462" cy="530470"/>
          </a:xfrm>
          <a:prstGeom prst="parallelogram">
            <a:avLst>
              <a:gd name="adj" fmla="val 111091"/>
            </a:avLst>
          </a:prstGeom>
          <a:gradFill rotWithShape="1">
            <a:gsLst>
              <a:gs pos="0">
                <a:srgbClr val="97FFB8"/>
              </a:gs>
              <a:gs pos="50000">
                <a:srgbClr val="BFFFD2"/>
              </a:gs>
              <a:gs pos="100000">
                <a:srgbClr val="DFFFE8"/>
              </a:gs>
            </a:gsLst>
            <a:lin ang="16200000" scaled="1"/>
          </a:gradFill>
          <a:ln w="12700" algn="ctr">
            <a:solidFill>
              <a:schemeClr val="bg1"/>
            </a:solidFill>
            <a:miter lim="800000"/>
            <a:headEnd/>
            <a:tailEnd/>
          </a:ln>
        </p:spPr>
        <p:txBody>
          <a:bodyPr wrap="none" lIns="137160" tIns="16412" rIns="137160" bIns="16412"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4430">
              <a:latin typeface="Times New Roman" panose="02020603050405020304" pitchFamily="18" charset="0"/>
            </a:endParaRPr>
          </a:p>
        </p:txBody>
      </p:sp>
      <p:sp>
        <p:nvSpPr>
          <p:cNvPr id="24" name="円/楕円 23"/>
          <p:cNvSpPr/>
          <p:nvPr/>
        </p:nvSpPr>
        <p:spPr>
          <a:xfrm>
            <a:off x="4176448" y="5137386"/>
            <a:ext cx="15146216" cy="6198578"/>
          </a:xfrm>
          <a:prstGeom prst="ellipse">
            <a:avLst/>
          </a:prstGeom>
          <a:solidFill>
            <a:schemeClr val="accent1">
              <a:alpha val="14000"/>
            </a:schemeClr>
          </a:solidFill>
          <a:ln w="889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4430"/>
          </a:p>
        </p:txBody>
      </p:sp>
      <p:pic>
        <p:nvPicPr>
          <p:cNvPr id="89092" name="Picture 6" descr="C:\Users\TNUYJ\Pictures\010106midwo01st-tra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9288" y="5443653"/>
            <a:ext cx="2570284" cy="279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3" name="Picture 13" descr="person_008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622717" y="5615354"/>
            <a:ext cx="1509346" cy="1770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4" name="Picture 19" descr="aki_029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146957" y="4019210"/>
            <a:ext cx="1286608" cy="1292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5" name="Picture 6" descr="MCj043391800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10654" y="3704538"/>
            <a:ext cx="3751384" cy="346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6" name="タイトル 1"/>
          <p:cNvSpPr>
            <a:spLocks noGrp="1"/>
          </p:cNvSpPr>
          <p:nvPr>
            <p:ph type="title" idx="4294967295"/>
          </p:nvPr>
        </p:nvSpPr>
        <p:spPr>
          <a:xfrm>
            <a:off x="4419600" y="442956"/>
            <a:ext cx="15544800" cy="1714500"/>
          </a:xfrm>
        </p:spPr>
        <p:txBody>
          <a:bodyPr vert="horz" wrap="square" lIns="168798" tIns="84398" rIns="168798" bIns="84398" numCol="1" rtlCol="0" anchor="ctr" anchorCtr="0" compatLnSpc="1">
            <a:prstTxWarp prst="textNoShape">
              <a:avLst/>
            </a:prstTxWarp>
            <a:normAutofit fontScale="90000"/>
          </a:bodyPr>
          <a:lstStyle/>
          <a:p>
            <a:pPr eaLnBrk="1" hangingPunct="1"/>
            <a:r>
              <a:rPr lang="ja-JP" altLang="en-US" sz="6200" dirty="0">
                <a:latin typeface="メイリオ" panose="020B0604030504040204" pitchFamily="50" charset="-128"/>
                <a:ea typeface="メイリオ" panose="020B0604030504040204" pitchFamily="50" charset="-128"/>
                <a:cs typeface="メイリオ" panose="020B0604030504040204" pitchFamily="50" charset="-128"/>
              </a:rPr>
              <a:t>相談支援専門員の連携イメージ</a:t>
            </a:r>
            <a:r>
              <a:rPr lang="en-US" altLang="ja-JP" sz="6646"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6646"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443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4430" dirty="0">
                <a:latin typeface="メイリオ" panose="020B0604030504040204" pitchFamily="50" charset="-128"/>
                <a:ea typeface="メイリオ" panose="020B0604030504040204" pitchFamily="50" charset="-128"/>
                <a:cs typeface="メイリオ" panose="020B0604030504040204" pitchFamily="50" charset="-128"/>
              </a:rPr>
              <a:t>B</a:t>
            </a:r>
            <a:r>
              <a:rPr lang="ja-JP" altLang="en-US" sz="4430" dirty="0" err="1">
                <a:latin typeface="メイリオ" panose="020B0604030504040204" pitchFamily="50" charset="-128"/>
                <a:ea typeface="メイリオ" panose="020B0604030504040204" pitchFamily="50" charset="-128"/>
                <a:cs typeface="メイリオ" panose="020B0604030504040204" pitchFamily="50" charset="-128"/>
              </a:rPr>
              <a:t>さんの</a:t>
            </a:r>
            <a:r>
              <a:rPr lang="ja-JP" altLang="en-US" sz="4430" dirty="0">
                <a:latin typeface="メイリオ" panose="020B0604030504040204" pitchFamily="50" charset="-128"/>
                <a:ea typeface="メイリオ" panose="020B0604030504040204" pitchFamily="50" charset="-128"/>
                <a:cs typeface="メイリオ" panose="020B0604030504040204" pitchFamily="50" charset="-128"/>
              </a:rPr>
              <a:t>事例から－</a:t>
            </a:r>
          </a:p>
        </p:txBody>
      </p:sp>
      <p:sp>
        <p:nvSpPr>
          <p:cNvPr id="89097" name="テキスト ボックス 7"/>
          <p:cNvSpPr txBox="1">
            <a:spLocks noChangeArrowheads="1"/>
          </p:cNvSpPr>
          <p:nvPr/>
        </p:nvSpPr>
        <p:spPr bwMode="auto">
          <a:xfrm>
            <a:off x="10210019" y="6480918"/>
            <a:ext cx="3569676" cy="66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3692" b="1" dirty="0">
                <a:latin typeface="Times New Roman" panose="02020603050405020304" pitchFamily="18" charset="0"/>
              </a:rPr>
              <a:t>グループホーム</a:t>
            </a:r>
          </a:p>
        </p:txBody>
      </p:sp>
      <p:sp>
        <p:nvSpPr>
          <p:cNvPr id="89098" name="テキスト ボックス 10"/>
          <p:cNvSpPr txBox="1">
            <a:spLocks noChangeArrowheads="1"/>
          </p:cNvSpPr>
          <p:nvPr/>
        </p:nvSpPr>
        <p:spPr bwMode="auto">
          <a:xfrm>
            <a:off x="6768966" y="4203437"/>
            <a:ext cx="4000500" cy="887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584" b="1" dirty="0">
                <a:latin typeface="Times New Roman" panose="02020603050405020304" pitchFamily="18" charset="0"/>
              </a:rPr>
              <a:t>グループホームの</a:t>
            </a:r>
            <a:endParaRPr lang="en-US" altLang="ja-JP" sz="2584" b="1" dirty="0">
              <a:latin typeface="Times New Roman" panose="02020603050405020304" pitchFamily="18" charset="0"/>
            </a:endParaRPr>
          </a:p>
          <a:p>
            <a:pPr algn="ctr" eaLnBrk="1" hangingPunct="1"/>
            <a:r>
              <a:rPr lang="ja-JP" altLang="en-US" sz="2584" b="1" dirty="0">
                <a:latin typeface="Times New Roman" panose="02020603050405020304" pitchFamily="18" charset="0"/>
              </a:rPr>
              <a:t>サービス管理責任者</a:t>
            </a:r>
          </a:p>
        </p:txBody>
      </p:sp>
      <p:sp>
        <p:nvSpPr>
          <p:cNvPr id="12" name="1 つの角を切り取った四角形 11"/>
          <p:cNvSpPr/>
          <p:nvPr/>
        </p:nvSpPr>
        <p:spPr>
          <a:xfrm>
            <a:off x="1545021" y="2032843"/>
            <a:ext cx="20715890" cy="1582616"/>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tIns="0" anchor="ctr"/>
          <a:lstStyle/>
          <a:p>
            <a:pPr>
              <a:defRPr/>
            </a:pPr>
            <a:r>
              <a:rPr lang="ja-JP" altLang="en-US" sz="2954" b="1" dirty="0"/>
              <a:t>自宅からグループホームに入居して２ヶ月経った</a:t>
            </a:r>
            <a:r>
              <a:rPr lang="en-US" altLang="ja-JP" sz="2954" b="1" dirty="0">
                <a:latin typeface="+mj-ea"/>
                <a:ea typeface="+mj-ea"/>
              </a:rPr>
              <a:t>B</a:t>
            </a:r>
            <a:r>
              <a:rPr lang="ja-JP" altLang="en-US" sz="2954" b="1" dirty="0"/>
              <a:t>さん。特定のこだわり行動による混乱も徐々に解決され、生活にも慣れてきた。日中は生活介護事業を利用している。休日には行動援護を利用して地域の活動への参加が始まって楽しみが増えてきた。</a:t>
            </a:r>
          </a:p>
        </p:txBody>
      </p:sp>
      <p:pic>
        <p:nvPicPr>
          <p:cNvPr id="89100" name="Picture 10" descr="MCj00791270000[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907608" y="6544306"/>
            <a:ext cx="3713284" cy="245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9598712" y="6538118"/>
            <a:ext cx="4000500" cy="546945"/>
          </a:xfrm>
          <a:prstGeom prst="rect">
            <a:avLst/>
          </a:prstGeom>
          <a:noFill/>
        </p:spPr>
        <p:txBody>
          <a:bodyPr>
            <a:spAutoFit/>
          </a:bodyPr>
          <a:lstStyle/>
          <a:p>
            <a:pPr algn="ctr">
              <a:defRPr/>
            </a:pPr>
            <a:r>
              <a:rPr lang="ja-JP" altLang="en-US" sz="2954" b="1" dirty="0">
                <a:latin typeface="Times New Roman" pitchFamily="18" charset="0"/>
              </a:rPr>
              <a:t>生活介護事業所</a:t>
            </a:r>
          </a:p>
        </p:txBody>
      </p:sp>
      <p:sp>
        <p:nvSpPr>
          <p:cNvPr id="16" name="テキスト ボックス 15"/>
          <p:cNvSpPr txBox="1"/>
          <p:nvPr/>
        </p:nvSpPr>
        <p:spPr>
          <a:xfrm>
            <a:off x="16048892" y="4783017"/>
            <a:ext cx="4000500" cy="887679"/>
          </a:xfrm>
          <a:prstGeom prst="rect">
            <a:avLst/>
          </a:prstGeom>
          <a:noFill/>
        </p:spPr>
        <p:txBody>
          <a:bodyPr>
            <a:spAutoFit/>
          </a:bodyPr>
          <a:lstStyle/>
          <a:p>
            <a:pPr algn="ctr">
              <a:defRPr/>
            </a:pPr>
            <a:r>
              <a:rPr lang="ja-JP" altLang="en-US" sz="2584" b="1" dirty="0">
                <a:latin typeface="Times New Roman" pitchFamily="18" charset="0"/>
              </a:rPr>
              <a:t>生活介護事業所の</a:t>
            </a:r>
            <a:endParaRPr lang="en-US" altLang="ja-JP" sz="2584" b="1" dirty="0">
              <a:latin typeface="Times New Roman" pitchFamily="18" charset="0"/>
            </a:endParaRPr>
          </a:p>
          <a:p>
            <a:pPr algn="ctr">
              <a:defRPr/>
            </a:pPr>
            <a:r>
              <a:rPr lang="ja-JP" altLang="en-US" sz="2584" b="1" dirty="0">
                <a:latin typeface="Times New Roman" pitchFamily="18" charset="0"/>
              </a:rPr>
              <a:t>サービス管理責任者</a:t>
            </a:r>
          </a:p>
        </p:txBody>
      </p:sp>
      <p:pic>
        <p:nvPicPr>
          <p:cNvPr id="89103" name="Picture 4" descr="C:\Users\TNUYJ\Pictures\14.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334395" y="4747848"/>
            <a:ext cx="1286606" cy="1286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104" name="テキスト ボックス 17"/>
          <p:cNvSpPr txBox="1">
            <a:spLocks noChangeArrowheads="1"/>
          </p:cNvSpPr>
          <p:nvPr/>
        </p:nvSpPr>
        <p:spPr bwMode="auto">
          <a:xfrm>
            <a:off x="7192110" y="9107415"/>
            <a:ext cx="3285394" cy="54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954" b="1" dirty="0">
                <a:latin typeface="Times New Roman" panose="02020603050405020304" pitchFamily="18" charset="0"/>
              </a:rPr>
              <a:t>相談支援専門員</a:t>
            </a:r>
          </a:p>
        </p:txBody>
      </p:sp>
      <p:pic>
        <p:nvPicPr>
          <p:cNvPr id="89105" name="Picture 5" descr="MCj04247600000[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78216" y="6506429"/>
            <a:ext cx="1878624" cy="184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106" name="テキスト ボックス 19"/>
          <p:cNvSpPr txBox="1">
            <a:spLocks noChangeArrowheads="1"/>
          </p:cNvSpPr>
          <p:nvPr/>
        </p:nvSpPr>
        <p:spPr bwMode="auto">
          <a:xfrm>
            <a:off x="3272813" y="4689773"/>
            <a:ext cx="4000500" cy="887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584" b="1" dirty="0">
                <a:latin typeface="Times New Roman" panose="02020603050405020304" pitchFamily="18" charset="0"/>
              </a:rPr>
              <a:t>行動援護事業所の</a:t>
            </a:r>
            <a:endParaRPr lang="en-US" altLang="ja-JP" sz="2584" b="1" dirty="0">
              <a:latin typeface="Times New Roman" panose="02020603050405020304" pitchFamily="18" charset="0"/>
            </a:endParaRPr>
          </a:p>
          <a:p>
            <a:pPr algn="ctr" eaLnBrk="1" hangingPunct="1"/>
            <a:r>
              <a:rPr lang="ja-JP" altLang="en-US" sz="2584" b="1" dirty="0">
                <a:latin typeface="Times New Roman" panose="02020603050405020304" pitchFamily="18" charset="0"/>
              </a:rPr>
              <a:t>サービス提供責任者</a:t>
            </a:r>
          </a:p>
        </p:txBody>
      </p:sp>
      <p:pic>
        <p:nvPicPr>
          <p:cNvPr id="89107" name="Picture 17" descr="person_010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450621" y="9576189"/>
            <a:ext cx="1573824" cy="159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108" name="テキスト ボックス 22"/>
          <p:cNvSpPr txBox="1">
            <a:spLocks noChangeArrowheads="1"/>
          </p:cNvSpPr>
          <p:nvPr/>
        </p:nvSpPr>
        <p:spPr bwMode="auto">
          <a:xfrm>
            <a:off x="13906500" y="5972910"/>
            <a:ext cx="2142392" cy="54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954" b="1" dirty="0">
                <a:latin typeface="Times New Roman" panose="02020603050405020304" pitchFamily="18" charset="0"/>
              </a:rPr>
              <a:t>行政職員</a:t>
            </a:r>
          </a:p>
        </p:txBody>
      </p:sp>
      <p:pic>
        <p:nvPicPr>
          <p:cNvPr id="89109" name="Picture 5" descr="C:\Users\TNUYJ\Pictures\010101man01st-trans.png"/>
          <p:cNvPicPr>
            <a:picLocks noGrp="1" noChangeAspect="1" noChangeArrowheads="1"/>
          </p:cNvPicPr>
          <p:nvPr>
            <p:ph idx="4294967295"/>
          </p:nvPr>
        </p:nvPicPr>
        <p:blipFill>
          <a:blip r:embed="rId11">
            <a:extLst>
              <a:ext uri="{28A0092B-C50C-407E-A947-70E740481C1C}">
                <a14:useLocalDpi xmlns:a14="http://schemas.microsoft.com/office/drawing/2010/main" val="0"/>
              </a:ext>
            </a:extLst>
          </a:blip>
          <a:srcRect/>
          <a:stretch>
            <a:fillRect/>
          </a:stretch>
        </p:blipFill>
        <p:spPr>
          <a:xfrm>
            <a:off x="9872297" y="6786802"/>
            <a:ext cx="3165230" cy="4352194"/>
          </a:xfrm>
        </p:spPr>
      </p:pic>
      <p:pic>
        <p:nvPicPr>
          <p:cNvPr id="89110" name="Picture 7" descr="C:\Users\TNUYJ\Pictures\010108oldwo02st-trans.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25563" y="9096827"/>
            <a:ext cx="2429606" cy="281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ボックス 8"/>
          <p:cNvSpPr txBox="1"/>
          <p:nvPr/>
        </p:nvSpPr>
        <p:spPr>
          <a:xfrm>
            <a:off x="12294160" y="9712153"/>
            <a:ext cx="3569676" cy="887935"/>
          </a:xfrm>
          <a:prstGeom prst="rect">
            <a:avLst/>
          </a:prstGeom>
          <a:noFill/>
        </p:spPr>
        <p:txBody>
          <a:bodyPr>
            <a:spAutoFit/>
          </a:bodyPr>
          <a:lstStyle/>
          <a:p>
            <a:pPr algn="ctr">
              <a:defRPr/>
            </a:pPr>
            <a:r>
              <a:rPr lang="en-US" altLang="ja-JP" sz="5170" b="1" dirty="0">
                <a:latin typeface="+mn-ea"/>
              </a:rPr>
              <a:t>B</a:t>
            </a:r>
            <a:r>
              <a:rPr lang="ja-JP" altLang="en-US" sz="2954" b="1" dirty="0" err="1">
                <a:latin typeface="ＭＳ ゴシック" pitchFamily="49" charset="-128"/>
                <a:ea typeface="ＭＳ ゴシック" pitchFamily="49" charset="-128"/>
              </a:rPr>
              <a:t>さん</a:t>
            </a:r>
            <a:r>
              <a:rPr lang="en-US" altLang="ja-JP" sz="2954" b="1" dirty="0">
                <a:latin typeface="Times New Roman" pitchFamily="18" charset="0"/>
              </a:rPr>
              <a:t> </a:t>
            </a:r>
            <a:endParaRPr lang="ja-JP" altLang="en-US" sz="2954" b="1" dirty="0">
              <a:latin typeface="Times New Roman" pitchFamily="18" charset="0"/>
            </a:endParaRPr>
          </a:p>
        </p:txBody>
      </p:sp>
      <p:sp>
        <p:nvSpPr>
          <p:cNvPr id="89112" name="テキスト ボックス 28"/>
          <p:cNvSpPr txBox="1">
            <a:spLocks noChangeArrowheads="1"/>
          </p:cNvSpPr>
          <p:nvPr/>
        </p:nvSpPr>
        <p:spPr bwMode="auto">
          <a:xfrm>
            <a:off x="4422530" y="11170527"/>
            <a:ext cx="2142394" cy="54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954" b="1" dirty="0">
                <a:latin typeface="Times New Roman" panose="02020603050405020304" pitchFamily="18" charset="0"/>
              </a:rPr>
              <a:t>家族</a:t>
            </a:r>
          </a:p>
        </p:txBody>
      </p:sp>
      <p:pic>
        <p:nvPicPr>
          <p:cNvPr id="89113" name="Picture 8" descr="C:\Users\TNUYJ\Pictures\010102midman01st-trans.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715593" y="9261233"/>
            <a:ext cx="1714500" cy="270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114" name="テキスト ボックス 30"/>
          <p:cNvSpPr txBox="1">
            <a:spLocks noChangeArrowheads="1"/>
          </p:cNvSpPr>
          <p:nvPr/>
        </p:nvSpPr>
        <p:spPr bwMode="auto">
          <a:xfrm>
            <a:off x="16833731" y="10753477"/>
            <a:ext cx="2145324" cy="100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954" b="1" dirty="0">
                <a:latin typeface="Times New Roman" panose="02020603050405020304" pitchFamily="18" charset="0"/>
              </a:rPr>
              <a:t>地域の</a:t>
            </a:r>
            <a:endParaRPr lang="en-US" altLang="ja-JP" sz="2954" b="1" dirty="0">
              <a:latin typeface="Times New Roman" panose="02020603050405020304" pitchFamily="18" charset="0"/>
            </a:endParaRPr>
          </a:p>
          <a:p>
            <a:pPr algn="ctr" eaLnBrk="1" hangingPunct="1"/>
            <a:r>
              <a:rPr lang="ja-JP" altLang="en-US" sz="2954" b="1" dirty="0">
                <a:latin typeface="Times New Roman" panose="02020603050405020304" pitchFamily="18" charset="0"/>
              </a:rPr>
              <a:t>活動仲間</a:t>
            </a:r>
          </a:p>
        </p:txBody>
      </p:sp>
      <p:sp>
        <p:nvSpPr>
          <p:cNvPr id="89115" name="テキスト ボックス 31"/>
          <p:cNvSpPr txBox="1">
            <a:spLocks noChangeArrowheads="1"/>
          </p:cNvSpPr>
          <p:nvPr/>
        </p:nvSpPr>
        <p:spPr bwMode="auto">
          <a:xfrm>
            <a:off x="756563" y="6382656"/>
            <a:ext cx="3856892" cy="54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954" b="1" dirty="0">
                <a:latin typeface="Times New Roman" panose="02020603050405020304" pitchFamily="18" charset="0"/>
              </a:rPr>
              <a:t>行動援護事業所</a:t>
            </a:r>
          </a:p>
        </p:txBody>
      </p:sp>
      <p:sp>
        <p:nvSpPr>
          <p:cNvPr id="33" name="角丸四角形 32"/>
          <p:cNvSpPr/>
          <p:nvPr/>
        </p:nvSpPr>
        <p:spPr>
          <a:xfrm>
            <a:off x="3335217" y="7033068"/>
            <a:ext cx="3713286" cy="527538"/>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954" b="1" dirty="0"/>
              <a:t>行動援護計画</a:t>
            </a:r>
          </a:p>
        </p:txBody>
      </p:sp>
      <p:sp>
        <p:nvSpPr>
          <p:cNvPr id="34" name="角丸四角形 33"/>
          <p:cNvSpPr/>
          <p:nvPr/>
        </p:nvSpPr>
        <p:spPr>
          <a:xfrm>
            <a:off x="16907608" y="7156939"/>
            <a:ext cx="3713284" cy="527538"/>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954" b="1" dirty="0"/>
              <a:t>個別支援計画</a:t>
            </a:r>
          </a:p>
        </p:txBody>
      </p:sp>
      <p:sp>
        <p:nvSpPr>
          <p:cNvPr id="35" name="角丸四角形 34"/>
          <p:cNvSpPr/>
          <p:nvPr/>
        </p:nvSpPr>
        <p:spPr>
          <a:xfrm>
            <a:off x="8116765" y="6016442"/>
            <a:ext cx="3716216" cy="527538"/>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954" b="1" dirty="0"/>
              <a:t>個別支援計画</a:t>
            </a:r>
          </a:p>
        </p:txBody>
      </p:sp>
      <p:sp>
        <p:nvSpPr>
          <p:cNvPr id="37" name="角丸四角形 36"/>
          <p:cNvSpPr/>
          <p:nvPr/>
        </p:nvSpPr>
        <p:spPr>
          <a:xfrm>
            <a:off x="8263015" y="11099726"/>
            <a:ext cx="7775330" cy="1729154"/>
          </a:xfrm>
          <a:prstGeom prst="roundRect">
            <a:avLst/>
          </a:prstGeom>
          <a:solidFill>
            <a:srgbClr val="FF9B9B"/>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ja-JP" altLang="en-US" sz="2584" b="1" dirty="0">
                <a:solidFill>
                  <a:schemeClr val="tx1"/>
                </a:solidFill>
              </a:rPr>
              <a:t>相談支援専門員が</a:t>
            </a:r>
            <a:endParaRPr lang="en-US" altLang="ja-JP" sz="2584" b="1" dirty="0">
              <a:solidFill>
                <a:schemeClr val="tx1"/>
              </a:solidFill>
            </a:endParaRPr>
          </a:p>
          <a:p>
            <a:pPr algn="r">
              <a:defRPr/>
            </a:pPr>
            <a:r>
              <a:rPr lang="ja-JP" altLang="en-US" sz="2584" b="1" dirty="0">
                <a:solidFill>
                  <a:schemeClr val="tx1"/>
                </a:solidFill>
              </a:rPr>
              <a:t>キーパーソンとなり</a:t>
            </a:r>
            <a:endParaRPr lang="en-US" altLang="ja-JP" sz="2584" b="1" dirty="0">
              <a:solidFill>
                <a:schemeClr val="tx1"/>
              </a:solidFill>
            </a:endParaRPr>
          </a:p>
          <a:p>
            <a:pPr algn="r">
              <a:defRPr/>
            </a:pPr>
            <a:r>
              <a:rPr lang="ja-JP" altLang="en-US" sz="2584" b="1" dirty="0">
                <a:solidFill>
                  <a:schemeClr val="tx1"/>
                </a:solidFill>
              </a:rPr>
              <a:t>トータルプランを作成し</a:t>
            </a:r>
            <a:endParaRPr lang="en-US" altLang="ja-JP" sz="2584" b="1" dirty="0">
              <a:solidFill>
                <a:schemeClr val="tx1"/>
              </a:solidFill>
            </a:endParaRPr>
          </a:p>
          <a:p>
            <a:pPr algn="r">
              <a:defRPr/>
            </a:pPr>
            <a:r>
              <a:rPr lang="ja-JP" altLang="en-US" sz="2584" b="1" dirty="0">
                <a:solidFill>
                  <a:schemeClr val="tx1"/>
                </a:solidFill>
              </a:rPr>
              <a:t>良質なサービスが提供されるよう支援する</a:t>
            </a:r>
          </a:p>
        </p:txBody>
      </p:sp>
      <p:sp>
        <p:nvSpPr>
          <p:cNvPr id="36" name="角丸四角形 35"/>
          <p:cNvSpPr/>
          <p:nvPr/>
        </p:nvSpPr>
        <p:spPr>
          <a:xfrm>
            <a:off x="8262571" y="11138996"/>
            <a:ext cx="4425462" cy="662354"/>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954" b="1" dirty="0"/>
              <a:t>サービス等利用計画</a:t>
            </a:r>
          </a:p>
        </p:txBody>
      </p:sp>
      <p:sp>
        <p:nvSpPr>
          <p:cNvPr id="3" name="テキスト ボックス 2">
            <a:extLst>
              <a:ext uri="{FF2B5EF4-FFF2-40B4-BE49-F238E27FC236}">
                <a16:creationId xmlns:a16="http://schemas.microsoft.com/office/drawing/2014/main" xmlns="" id="{BC230B3B-B786-4611-A053-93C6EA8136F8}"/>
              </a:ext>
            </a:extLst>
          </p:cNvPr>
          <p:cNvSpPr txBox="1"/>
          <p:nvPr/>
        </p:nvSpPr>
        <p:spPr>
          <a:xfrm>
            <a:off x="7712672" y="12986535"/>
            <a:ext cx="9282149" cy="707886"/>
          </a:xfrm>
          <a:prstGeom prst="rect">
            <a:avLst/>
          </a:prstGeom>
          <a:noFill/>
        </p:spPr>
        <p:txBody>
          <a:bodyPr wrap="square" rtlCol="0">
            <a:spAutoFit/>
          </a:bodyPr>
          <a:lstStyle/>
          <a:p>
            <a:r>
              <a:rPr kumimoji="1" lang="ja-JP" altLang="en-US" sz="4000" b="1" u="sng" dirty="0" smtClean="0"/>
              <a:t>互いの成長を支え合う</a:t>
            </a:r>
            <a:r>
              <a:rPr kumimoji="1" lang="ja-JP" altLang="en-US" sz="4000" b="1" u="sng" dirty="0"/>
              <a:t>仕組み</a:t>
            </a:r>
          </a:p>
        </p:txBody>
      </p:sp>
      <p:pic>
        <p:nvPicPr>
          <p:cNvPr id="4" name="図 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967357" y="8153307"/>
            <a:ext cx="1784740" cy="2673768"/>
          </a:xfrm>
          <a:prstGeom prst="rect">
            <a:avLst/>
          </a:prstGeom>
        </p:spPr>
      </p:pic>
      <p:sp>
        <p:nvSpPr>
          <p:cNvPr id="39" name="テキスト ボックス 28"/>
          <p:cNvSpPr txBox="1">
            <a:spLocks noChangeArrowheads="1"/>
          </p:cNvSpPr>
          <p:nvPr/>
        </p:nvSpPr>
        <p:spPr bwMode="auto">
          <a:xfrm>
            <a:off x="3912586" y="10125888"/>
            <a:ext cx="2142394" cy="54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954" b="1" dirty="0" smtClean="0">
                <a:latin typeface="Times New Roman" panose="02020603050405020304" pitchFamily="18" charset="0"/>
              </a:rPr>
              <a:t>主治医</a:t>
            </a:r>
            <a:endParaRPr lang="ja-JP" altLang="en-US" sz="2954" b="1" dirty="0">
              <a:latin typeface="Times New Roman" panose="02020603050405020304" pitchFamily="18" charset="0"/>
            </a:endParaRPr>
          </a:p>
        </p:txBody>
      </p:sp>
      <p:pic>
        <p:nvPicPr>
          <p:cNvPr id="5" name="図 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8193353" y="8837583"/>
            <a:ext cx="1850645" cy="2360288"/>
          </a:xfrm>
          <a:prstGeom prst="rect">
            <a:avLst/>
          </a:prstGeom>
        </p:spPr>
      </p:pic>
      <p:sp>
        <p:nvSpPr>
          <p:cNvPr id="40" name="テキスト ボックス 22"/>
          <p:cNvSpPr txBox="1">
            <a:spLocks noChangeArrowheads="1"/>
          </p:cNvSpPr>
          <p:nvPr/>
        </p:nvSpPr>
        <p:spPr bwMode="auto">
          <a:xfrm>
            <a:off x="19269941" y="10356984"/>
            <a:ext cx="2142392" cy="54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954" b="1" dirty="0">
                <a:latin typeface="Times New Roman" panose="02020603050405020304" pitchFamily="18" charset="0"/>
              </a:rPr>
              <a:t>弁護士</a:t>
            </a:r>
          </a:p>
        </p:txBody>
      </p:sp>
    </p:spTree>
    <p:extLst>
      <p:ext uri="{BB962C8B-B14F-4D97-AF65-F5344CB8AC3E}">
        <p14:creationId xmlns:p14="http://schemas.microsoft.com/office/powerpoint/2010/main" val="2660755720"/>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89096"/>
                                        </p:tgtEl>
                                        <p:attrNameLst>
                                          <p:attrName>style.visibility</p:attrName>
                                        </p:attrNameLst>
                                      </p:cBhvr>
                                      <p:to>
                                        <p:strVal val="visible"/>
                                      </p:to>
                                    </p:set>
                                    <p:anim calcmode="lin" valueType="num">
                                      <p:cBhvr>
                                        <p:cTn id="7" dur="1000" fill="hold"/>
                                        <p:tgtEl>
                                          <p:spTgt spid="89096"/>
                                        </p:tgtEl>
                                        <p:attrNameLst>
                                          <p:attrName>ppt_x</p:attrName>
                                        </p:attrNameLst>
                                      </p:cBhvr>
                                      <p:tavLst>
                                        <p:tav tm="0">
                                          <p:val>
                                            <p:strVal val="#ppt_x-.2"/>
                                          </p:val>
                                        </p:tav>
                                        <p:tav tm="100000">
                                          <p:val>
                                            <p:strVal val="#ppt_x"/>
                                          </p:val>
                                        </p:tav>
                                      </p:tavLst>
                                    </p:anim>
                                    <p:anim calcmode="lin" valueType="num">
                                      <p:cBhvr>
                                        <p:cTn id="8" dur="1000" fill="hold"/>
                                        <p:tgtEl>
                                          <p:spTgt spid="89096"/>
                                        </p:tgtEl>
                                        <p:attrNameLst>
                                          <p:attrName>ppt_y</p:attrName>
                                        </p:attrNameLst>
                                      </p:cBhvr>
                                      <p:tavLst>
                                        <p:tav tm="0">
                                          <p:val>
                                            <p:strVal val="#ppt_y"/>
                                          </p:val>
                                        </p:tav>
                                        <p:tav tm="100000">
                                          <p:val>
                                            <p:strVal val="#ppt_y"/>
                                          </p:val>
                                        </p:tav>
                                      </p:tavLst>
                                    </p:anim>
                                    <p:animEffect transition="in" filter="wipe(right)" prLst="gradientSize: 0.1">
                                      <p:cBhvr>
                                        <p:cTn id="9" dur="1000"/>
                                        <p:tgtEl>
                                          <p:spTgt spid="8909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nodeType="clickEffect">
                                  <p:stCondLst>
                                    <p:cond delay="0"/>
                                  </p:stCondLst>
                                  <p:childTnLst>
                                    <p:set>
                                      <p:cBhvr>
                                        <p:cTn id="13" dur="1" fill="hold">
                                          <p:stCondLst>
                                            <p:cond delay="0"/>
                                          </p:stCondLst>
                                        </p:cTn>
                                        <p:tgtEl>
                                          <p:spTgt spid="89109"/>
                                        </p:tgtEl>
                                        <p:attrNameLst>
                                          <p:attrName>style.visibility</p:attrName>
                                        </p:attrNameLst>
                                      </p:cBhvr>
                                      <p:to>
                                        <p:strVal val="visible"/>
                                      </p:to>
                                    </p:set>
                                    <p:animEffect transition="in" filter="fade">
                                      <p:cBhvr>
                                        <p:cTn id="14" dur="500"/>
                                        <p:tgtEl>
                                          <p:spTgt spid="89109"/>
                                        </p:tgtEl>
                                      </p:cBhvr>
                                    </p:animEffect>
                                    <p:anim calcmode="lin" valueType="num">
                                      <p:cBhvr>
                                        <p:cTn id="15" dur="500" fill="hold"/>
                                        <p:tgtEl>
                                          <p:spTgt spid="89109"/>
                                        </p:tgtEl>
                                        <p:attrNameLst>
                                          <p:attrName>ppt_x</p:attrName>
                                        </p:attrNameLst>
                                      </p:cBhvr>
                                      <p:tavLst>
                                        <p:tav tm="0">
                                          <p:val>
                                            <p:strVal val="#ppt_x"/>
                                          </p:val>
                                        </p:tav>
                                        <p:tav tm="100000">
                                          <p:val>
                                            <p:strVal val="#ppt_x"/>
                                          </p:val>
                                        </p:tav>
                                      </p:tavLst>
                                    </p:anim>
                                    <p:anim calcmode="lin" valueType="num">
                                      <p:cBhvr>
                                        <p:cTn id="16" dur="500" fill="hold"/>
                                        <p:tgtEl>
                                          <p:spTgt spid="89109"/>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円形吹き出し 1"/>
          <p:cNvSpPr/>
          <p:nvPr/>
        </p:nvSpPr>
        <p:spPr>
          <a:xfrm>
            <a:off x="13370324" y="3545632"/>
            <a:ext cx="3430188" cy="1152128"/>
          </a:xfrm>
          <a:prstGeom prst="wedgeEllipseCallout">
            <a:avLst>
              <a:gd name="adj1" fmla="val -63497"/>
              <a:gd name="adj2" fmla="val 1591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人当たりの支援件数に大きなバラツキ</a:t>
            </a:r>
            <a:endParaRPr lang="ja-JP" altLang="en-US" sz="2100" dirty="0">
              <a:solidFill>
                <a:prstClr val="black"/>
              </a:solidFill>
            </a:endParaRPr>
          </a:p>
        </p:txBody>
      </p:sp>
      <p:sp>
        <p:nvSpPr>
          <p:cNvPr id="3" name="サブタイトル 2"/>
          <p:cNvSpPr>
            <a:spLocks noGrp="1"/>
          </p:cNvSpPr>
          <p:nvPr>
            <p:ph type="subTitle" idx="4294967295"/>
          </p:nvPr>
        </p:nvSpPr>
        <p:spPr>
          <a:xfrm>
            <a:off x="597877" y="1022519"/>
            <a:ext cx="23141354" cy="2278054"/>
          </a:xfrm>
          <a:ln w="12700">
            <a:solidFill>
              <a:schemeClr val="tx1"/>
            </a:solidFill>
          </a:ln>
        </p:spPr>
        <p:txBody>
          <a:bodyPr vert="horz" lIns="91440" tIns="45720" rIns="0" bIns="45720" rtlCol="0" anchor="t">
            <a:noAutofit/>
          </a:bodyPr>
          <a:lstStyle/>
          <a:p>
            <a:pPr marL="355600" indent="-35560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計画相談支援・障害児相談支援の利用プロセスは下図のとおりとなっているが、</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355600" indent="-35560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①一律的に標準期間に沿ったモニタリング期間を定めている市町村が多いこと（６ヶ月に１度が５割超）、</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355600" indent="-35560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②相談支援専門員</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人当たりの支援件数に大きなバラツキがあること（担当件数の</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月平均は</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13.5</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件。</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件以上担当している者も存在）、</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355600" indent="-35560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③事業所の質の評価として特定事業所加算が存在するが、個々の支援に着目した加算は存在しないことが課題となっていることから、これらに着目した見直しを行う。</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303744" y="3691883"/>
            <a:ext cx="5849954" cy="584775"/>
          </a:xfrm>
          <a:prstGeom prst="rect">
            <a:avLst/>
          </a:prstGeom>
          <a:noFill/>
        </p:spPr>
        <p:txBody>
          <a:bodyPr wrap="square" rtlCol="0">
            <a:spAutoFit/>
          </a:bodyPr>
          <a:lstStyle/>
          <a:p>
            <a:r>
              <a:rPr lang="en-US" altLang="ja-JP" sz="3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利用プロセスのイメージ</a:t>
            </a:r>
            <a:r>
              <a:rPr lang="en-US" altLang="ja-JP" sz="3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3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テキスト ボックス 30"/>
          <p:cNvSpPr txBox="1"/>
          <p:nvPr/>
        </p:nvSpPr>
        <p:spPr>
          <a:xfrm>
            <a:off x="2286000" y="0"/>
            <a:ext cx="19812000" cy="944800"/>
          </a:xfrm>
          <a:prstGeom prst="rect">
            <a:avLst/>
          </a:prstGeom>
          <a:solidFill>
            <a:srgbClr val="0000FF"/>
          </a:solidFill>
          <a:ln>
            <a:noFill/>
          </a:ln>
        </p:spPr>
        <p:style>
          <a:lnRef idx="2">
            <a:schemeClr val="dk1"/>
          </a:lnRef>
          <a:fillRef idx="1">
            <a:schemeClr val="lt1"/>
          </a:fillRef>
          <a:effectRef idx="0">
            <a:schemeClr val="dk1"/>
          </a:effectRef>
          <a:fontRef idx="minor">
            <a:schemeClr val="dk1"/>
          </a:fontRef>
        </p:style>
        <p:txBody>
          <a:bodyPr wrap="square" rtlCol="0" anchor="ctr" anchorCtr="0">
            <a:noAutofit/>
          </a:bodyPr>
          <a:lstStyle/>
          <a:p>
            <a:pPr defTabSz="1823920"/>
            <a:r>
              <a:rPr lang="ja-JP" altLang="ja-JP" sz="4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計画相談支援・障害児相談支援における質の高い事業者の評価</a:t>
            </a:r>
            <a:r>
              <a:rPr lang="ja-JP" altLang="en-US" sz="4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①</a:t>
            </a:r>
            <a:endParaRPr lang="en-US" altLang="ja-JP" sz="4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9" name="グループ化 18"/>
          <p:cNvGrpSpPr/>
          <p:nvPr/>
        </p:nvGrpSpPr>
        <p:grpSpPr>
          <a:xfrm>
            <a:off x="3401248" y="4265715"/>
            <a:ext cx="3174128" cy="2265409"/>
            <a:chOff x="632520" y="1753071"/>
            <a:chExt cx="1440160" cy="1027857"/>
          </a:xfrm>
        </p:grpSpPr>
        <p:grpSp>
          <p:nvGrpSpPr>
            <p:cNvPr id="9" name="グループ化 8"/>
            <p:cNvGrpSpPr/>
            <p:nvPr/>
          </p:nvGrpSpPr>
          <p:grpSpPr>
            <a:xfrm>
              <a:off x="776536" y="1986428"/>
              <a:ext cx="1028630" cy="794500"/>
              <a:chOff x="1020127" y="639297"/>
              <a:chExt cx="1308314" cy="1010524"/>
            </a:xfrm>
          </p:grpSpPr>
          <p:pic>
            <p:nvPicPr>
              <p:cNvPr id="1026" name="Picture 2" descr="車椅子に乗っている子供のイラスト（女の子）"/>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127" y="767146"/>
                <a:ext cx="882675" cy="8826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盲導犬と歩く男性のイラスト"/>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917" y="639297"/>
                <a:ext cx="1010524" cy="1010524"/>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正方形/長方形 12"/>
            <p:cNvSpPr/>
            <p:nvPr/>
          </p:nvSpPr>
          <p:spPr>
            <a:xfrm>
              <a:off x="632520" y="1753071"/>
              <a:ext cx="1440160" cy="209466"/>
            </a:xfrm>
            <a:prstGeom prst="rect">
              <a:avLst/>
            </a:prstGeom>
          </p:spPr>
          <p:txBody>
            <a:bodyPr wrap="square">
              <a:spAutoFit/>
            </a:bodyPr>
            <a:lstStyle/>
            <a:p>
              <a:r>
                <a:rPr lang="ja-JP" altLang="en-US" sz="2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利用者（保護者）</a:t>
              </a:r>
            </a:p>
          </p:txBody>
        </p:sp>
      </p:grpSp>
      <p:grpSp>
        <p:nvGrpSpPr>
          <p:cNvPr id="18" name="グループ化 17"/>
          <p:cNvGrpSpPr/>
          <p:nvPr/>
        </p:nvGrpSpPr>
        <p:grpSpPr>
          <a:xfrm>
            <a:off x="10412127" y="4082207"/>
            <a:ext cx="2932002" cy="2683462"/>
            <a:chOff x="3991055" y="2113111"/>
            <a:chExt cx="1466001" cy="1341731"/>
          </a:xfrm>
        </p:grpSpPr>
        <p:sp>
          <p:nvSpPr>
            <p:cNvPr id="32" name="テキスト ボックス 31"/>
            <p:cNvSpPr txBox="1"/>
            <p:nvPr/>
          </p:nvSpPr>
          <p:spPr>
            <a:xfrm>
              <a:off x="3998901" y="3224009"/>
              <a:ext cx="1458155" cy="230833"/>
            </a:xfrm>
            <a:prstGeom prst="rect">
              <a:avLst/>
            </a:prstGeom>
            <a:noFill/>
          </p:spPr>
          <p:txBody>
            <a:bodyPr wrap="square" rtlCol="0">
              <a:spAutoFit/>
            </a:bodyPr>
            <a:lstStyle/>
            <a:p>
              <a:r>
                <a:rPr lang="ja-JP" altLang="en-US" sz="2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相談支援専門員</a:t>
              </a:r>
            </a:p>
          </p:txBody>
        </p:sp>
        <p:sp>
          <p:nvSpPr>
            <p:cNvPr id="16" name="正方形/長方形 15"/>
            <p:cNvSpPr/>
            <p:nvPr/>
          </p:nvSpPr>
          <p:spPr>
            <a:xfrm>
              <a:off x="3991055" y="2113111"/>
              <a:ext cx="1349088" cy="261610"/>
            </a:xfrm>
            <a:prstGeom prst="rect">
              <a:avLst/>
            </a:prstGeom>
          </p:spPr>
          <p:txBody>
            <a:bodyPr wrap="none">
              <a:spAutoFit/>
            </a:bodyPr>
            <a:lstStyle/>
            <a:p>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相談支援事業者</a:t>
              </a:r>
            </a:p>
          </p:txBody>
        </p:sp>
        <p:pic>
          <p:nvPicPr>
            <p:cNvPr id="1032" name="Picture 8" descr="忙しく仕事をしている女性会社員のイラスト"/>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5602" y="2208663"/>
              <a:ext cx="1085430" cy="108543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 name="グループ化 27"/>
          <p:cNvGrpSpPr/>
          <p:nvPr/>
        </p:nvGrpSpPr>
        <p:grpSpPr>
          <a:xfrm>
            <a:off x="17088545" y="3977680"/>
            <a:ext cx="4128402" cy="3168354"/>
            <a:chOff x="7545288" y="1844824"/>
            <a:chExt cx="2064201" cy="1584177"/>
          </a:xfrm>
        </p:grpSpPr>
        <p:grpSp>
          <p:nvGrpSpPr>
            <p:cNvPr id="24" name="グループ化 23"/>
            <p:cNvGrpSpPr/>
            <p:nvPr/>
          </p:nvGrpSpPr>
          <p:grpSpPr>
            <a:xfrm>
              <a:off x="7545288" y="2005390"/>
              <a:ext cx="2064201" cy="1423611"/>
              <a:chOff x="7545288" y="1700808"/>
              <a:chExt cx="2064201" cy="1423611"/>
            </a:xfrm>
          </p:grpSpPr>
          <p:pic>
            <p:nvPicPr>
              <p:cNvPr id="1030" name="Picture 6" descr="市役所のイラスト">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24974" y="1700808"/>
                <a:ext cx="936104" cy="936104"/>
              </a:xfrm>
              <a:prstGeom prst="rect">
                <a:avLst/>
              </a:prstGeom>
              <a:noFill/>
              <a:extLst>
                <a:ext uri="{909E8E84-426E-40dd-AFC4-6F175D3DCCD1}">
                  <a14:hiddenFill xmlns:a14="http://schemas.microsoft.com/office/drawing/2010/main">
                    <a:solidFill>
                      <a:srgbClr val="FFFFFF"/>
                    </a:solidFill>
                  </a14:hiddenFill>
                </a:ext>
              </a:extLst>
            </p:spPr>
          </p:pic>
          <p:sp>
            <p:nvSpPr>
              <p:cNvPr id="14" name="正方形/長方形 13"/>
              <p:cNvSpPr/>
              <p:nvPr/>
            </p:nvSpPr>
            <p:spPr>
              <a:xfrm>
                <a:off x="7545288" y="2564904"/>
                <a:ext cx="2064201" cy="530915"/>
              </a:xfrm>
              <a:prstGeom prst="rect">
                <a:avLst/>
              </a:prstGeom>
            </p:spPr>
            <p:txBody>
              <a:bodyPr wrap="square">
                <a:spAutoFit/>
              </a:bodyPr>
              <a:lstStyle/>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計画案を勘案し、支給</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量及びモニタリング期</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間を決定</a:t>
                </a:r>
              </a:p>
            </p:txBody>
          </p:sp>
          <p:sp>
            <p:nvSpPr>
              <p:cNvPr id="15" name="大かっこ 14"/>
              <p:cNvSpPr/>
              <p:nvPr/>
            </p:nvSpPr>
            <p:spPr>
              <a:xfrm>
                <a:off x="7835864" y="2539641"/>
                <a:ext cx="1437616" cy="584778"/>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ja-JP" altLang="en-US" sz="10000">
                  <a:solidFill>
                    <a:prstClr val="black"/>
                  </a:solidFill>
                </a:endParaRPr>
              </a:p>
            </p:txBody>
          </p:sp>
        </p:grpSp>
        <p:sp>
          <p:nvSpPr>
            <p:cNvPr id="25" name="正方形/長方形 24"/>
            <p:cNvSpPr/>
            <p:nvPr/>
          </p:nvSpPr>
          <p:spPr>
            <a:xfrm>
              <a:off x="8297501" y="1844824"/>
              <a:ext cx="553998" cy="230833"/>
            </a:xfrm>
            <a:prstGeom prst="rect">
              <a:avLst/>
            </a:prstGeom>
          </p:spPr>
          <p:txBody>
            <a:bodyPr wrap="none">
              <a:spAutoFit/>
            </a:bodyPr>
            <a:lstStyle/>
            <a:p>
              <a:r>
                <a:rPr lang="ja-JP" altLang="en-US" sz="2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市町村</a:t>
              </a:r>
              <a:endParaRPr lang="en-US" altLang="ja-JP" sz="2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43" name="左右矢印 42"/>
          <p:cNvSpPr/>
          <p:nvPr/>
        </p:nvSpPr>
        <p:spPr>
          <a:xfrm>
            <a:off x="5896334" y="4553744"/>
            <a:ext cx="4591236" cy="969264"/>
          </a:xfrm>
          <a:prstGeom prst="leftRightArrow">
            <a:avLst>
              <a:gd name="adj1" fmla="val 60018"/>
              <a:gd name="adj2" fmla="val 78385"/>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①計画の作成</a:t>
            </a:r>
          </a:p>
        </p:txBody>
      </p:sp>
      <p:sp>
        <p:nvSpPr>
          <p:cNvPr id="57" name="左右矢印 56"/>
          <p:cNvSpPr/>
          <p:nvPr/>
        </p:nvSpPr>
        <p:spPr>
          <a:xfrm>
            <a:off x="5896334" y="5705872"/>
            <a:ext cx="4591236" cy="969264"/>
          </a:xfrm>
          <a:prstGeom prst="leftRightArrow">
            <a:avLst>
              <a:gd name="adj1" fmla="val 60018"/>
              <a:gd name="adj2" fmla="val 78385"/>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③モニタリング</a:t>
            </a:r>
          </a:p>
        </p:txBody>
      </p:sp>
      <p:sp>
        <p:nvSpPr>
          <p:cNvPr id="47" name="右矢印 46"/>
          <p:cNvSpPr/>
          <p:nvPr/>
        </p:nvSpPr>
        <p:spPr>
          <a:xfrm>
            <a:off x="13056096" y="4508083"/>
            <a:ext cx="4531484" cy="1053774"/>
          </a:xfrm>
          <a:prstGeom prst="rightArrow">
            <a:avLst>
              <a:gd name="adj1" fmla="val 50000"/>
              <a:gd name="adj2" fmla="val 73376"/>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②計画の提出</a:t>
            </a:r>
          </a:p>
        </p:txBody>
      </p:sp>
      <p:sp>
        <p:nvSpPr>
          <p:cNvPr id="49" name="左矢印 48"/>
          <p:cNvSpPr/>
          <p:nvPr/>
        </p:nvSpPr>
        <p:spPr>
          <a:xfrm>
            <a:off x="12929356" y="5632395"/>
            <a:ext cx="4591236" cy="1081590"/>
          </a:xfrm>
          <a:prstGeom prst="leftArrow">
            <a:avLst>
              <a:gd name="adj1" fmla="val 50000"/>
              <a:gd name="adj2" fmla="val 75438"/>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報酬の支払い</a:t>
            </a:r>
          </a:p>
        </p:txBody>
      </p:sp>
      <p:sp>
        <p:nvSpPr>
          <p:cNvPr id="55" name="角丸四角形吹き出し 54"/>
          <p:cNvSpPr/>
          <p:nvPr/>
        </p:nvSpPr>
        <p:spPr>
          <a:xfrm>
            <a:off x="3695056" y="7504331"/>
            <a:ext cx="8066156" cy="5834390"/>
          </a:xfrm>
          <a:prstGeom prst="wedgeRoundRectCallout">
            <a:avLst>
              <a:gd name="adj1" fmla="val -6206"/>
              <a:gd name="adj2" fmla="val -68685"/>
              <a:gd name="adj3" fmla="val 16667"/>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0000">
              <a:solidFill>
                <a:prstClr val="white"/>
              </a:solidFill>
            </a:endParaRPr>
          </a:p>
        </p:txBody>
      </p:sp>
      <p:sp>
        <p:nvSpPr>
          <p:cNvPr id="65" name="テキスト ボックス 64"/>
          <p:cNvSpPr txBox="1"/>
          <p:nvPr/>
        </p:nvSpPr>
        <p:spPr>
          <a:xfrm>
            <a:off x="3983088" y="8339385"/>
            <a:ext cx="7644908" cy="1938992"/>
          </a:xfrm>
          <a:prstGeom prst="rect">
            <a:avLst/>
          </a:prstGeom>
          <a:noFill/>
        </p:spPr>
        <p:txBody>
          <a:bodyPr wrap="square" rtlCol="0">
            <a:spAutoFit/>
          </a:bodyPr>
          <a:lstStyle/>
          <a:p>
            <a:pPr marL="361950" indent="-361950">
              <a:buFont typeface="Wingdings" panose="05000000000000000000" pitchFamily="2" charset="2"/>
              <a:buChar char="l"/>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支援の必要性の観点から標準期間の一部を見直し、モニタリングの頻度を高める。</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見直し後の期間適用には経過措置を実施</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buFont typeface="Wingdings" panose="05000000000000000000" pitchFamily="2" charset="2"/>
              <a:buChar char="l"/>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サービス事業者から利用状況について情報提供。</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buFont typeface="Wingdings" panose="05000000000000000000" pitchFamily="2" charset="2"/>
              <a:buChar char="l"/>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市町村によるモニタリング結果の抽出と内容検証。</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2" name="グループ化 61"/>
          <p:cNvGrpSpPr/>
          <p:nvPr/>
        </p:nvGrpSpPr>
        <p:grpSpPr>
          <a:xfrm>
            <a:off x="4815604" y="10341802"/>
            <a:ext cx="5936236" cy="2875818"/>
            <a:chOff x="2144688" y="5172868"/>
            <a:chExt cx="2968118" cy="1366922"/>
          </a:xfrm>
        </p:grpSpPr>
        <p:sp>
          <p:nvSpPr>
            <p:cNvPr id="75" name="テキスト ボックス 74"/>
            <p:cNvSpPr txBox="1"/>
            <p:nvPr/>
          </p:nvSpPr>
          <p:spPr>
            <a:xfrm>
              <a:off x="2903702" y="6320353"/>
              <a:ext cx="1579034" cy="219437"/>
            </a:xfrm>
            <a:prstGeom prst="rect">
              <a:avLst/>
            </a:prstGeom>
            <a:noFill/>
          </p:spPr>
          <p:txBody>
            <a:bodyPr wrap="square" rtlCol="0">
              <a:spAutoFit/>
            </a:bodyPr>
            <a:lstStyle/>
            <a:p>
              <a:r>
                <a:rPr lang="ja-JP" altLang="en-US" sz="2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（３月間・６月間）</a:t>
              </a:r>
            </a:p>
          </p:txBody>
        </p:sp>
        <p:grpSp>
          <p:nvGrpSpPr>
            <p:cNvPr id="61" name="グループ化 60"/>
            <p:cNvGrpSpPr/>
            <p:nvPr/>
          </p:nvGrpSpPr>
          <p:grpSpPr>
            <a:xfrm>
              <a:off x="2144688" y="5172868"/>
              <a:ext cx="2968118" cy="1208460"/>
              <a:chOff x="2144688" y="5014302"/>
              <a:chExt cx="2968118" cy="1208460"/>
            </a:xfrm>
          </p:grpSpPr>
          <p:pic>
            <p:nvPicPr>
              <p:cNvPr id="66" name="Picture 22" descr="カウンセラーのイラスト">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144688" y="5014303"/>
                <a:ext cx="556718" cy="534449"/>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2" descr="カウンセラーのイラスト">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56088" y="5014302"/>
                <a:ext cx="556718" cy="534449"/>
              </a:xfrm>
              <a:prstGeom prst="rect">
                <a:avLst/>
              </a:prstGeom>
              <a:noFill/>
              <a:extLst>
                <a:ext uri="{909E8E84-426E-40dd-AFC4-6F175D3DCCD1}">
                  <a14:hiddenFill xmlns:a14="http://schemas.microsoft.com/office/drawing/2010/main">
                    <a:solidFill>
                      <a:srgbClr val="FFFFFF"/>
                    </a:solidFill>
                  </a14:hiddenFill>
                </a:ext>
              </a:extLst>
            </p:spPr>
          </p:pic>
          <p:cxnSp>
            <p:nvCxnSpPr>
              <p:cNvPr id="70" name="直線矢印コネクタ 69"/>
              <p:cNvCxnSpPr>
                <a:stCxn id="66" idx="3"/>
                <a:endCxn id="69" idx="1"/>
              </p:cNvCxnSpPr>
              <p:nvPr/>
            </p:nvCxnSpPr>
            <p:spPr>
              <a:xfrm flipV="1">
                <a:off x="2701406" y="5281527"/>
                <a:ext cx="1854682" cy="1"/>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
            <p:nvSpPr>
              <p:cNvPr id="71" name="テキスト ボックス 70"/>
              <p:cNvSpPr txBox="1"/>
              <p:nvPr/>
            </p:nvSpPr>
            <p:spPr>
              <a:xfrm>
                <a:off x="2903702" y="5014303"/>
                <a:ext cx="1579034" cy="219437"/>
              </a:xfrm>
              <a:prstGeom prst="rect">
                <a:avLst/>
              </a:prstGeom>
              <a:noFill/>
            </p:spPr>
            <p:txBody>
              <a:bodyPr wrap="square" rtlCol="0">
                <a:spAutoFit/>
              </a:bodyPr>
              <a:lstStyle/>
              <a:p>
                <a:r>
                  <a:rPr lang="ja-JP" altLang="en-US" sz="2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（６月間・１年間）</a:t>
                </a:r>
              </a:p>
            </p:txBody>
          </p:sp>
          <p:pic>
            <p:nvPicPr>
              <p:cNvPr id="72" name="Picture 22" descr="カウンセラーのイラスト">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160478" y="5681734"/>
                <a:ext cx="556718" cy="534449"/>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22" descr="カウンセラーのイラスト">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31952" y="5688313"/>
                <a:ext cx="556718" cy="534449"/>
              </a:xfrm>
              <a:prstGeom prst="rect">
                <a:avLst/>
              </a:prstGeom>
              <a:noFill/>
              <a:extLst>
                <a:ext uri="{909E8E84-426E-40dd-AFC4-6F175D3DCCD1}">
                  <a14:hiddenFill xmlns:a14="http://schemas.microsoft.com/office/drawing/2010/main">
                    <a:solidFill>
                      <a:srgbClr val="FFFFFF"/>
                    </a:solidFill>
                  </a14:hiddenFill>
                </a:ext>
              </a:extLst>
            </p:spPr>
          </p:pic>
          <p:cxnSp>
            <p:nvCxnSpPr>
              <p:cNvPr id="74" name="直線矢印コネクタ 73"/>
              <p:cNvCxnSpPr/>
              <p:nvPr/>
            </p:nvCxnSpPr>
            <p:spPr>
              <a:xfrm flipV="1">
                <a:off x="2736542" y="5948958"/>
                <a:ext cx="595410" cy="1"/>
              </a:xfrm>
              <a:prstGeom prst="straightConnector1">
                <a:avLst/>
              </a:prstGeom>
              <a:ln>
                <a:headEnd type="triangle"/>
                <a:tailEnd type="triangle"/>
              </a:ln>
            </p:spPr>
            <p:style>
              <a:lnRef idx="3">
                <a:schemeClr val="accent3"/>
              </a:lnRef>
              <a:fillRef idx="0">
                <a:schemeClr val="accent3"/>
              </a:fillRef>
              <a:effectRef idx="2">
                <a:schemeClr val="accent3"/>
              </a:effectRef>
              <a:fontRef idx="minor">
                <a:schemeClr val="tx1"/>
              </a:fontRef>
            </p:style>
          </p:cxnSp>
          <p:sp>
            <p:nvSpPr>
              <p:cNvPr id="76" name="下矢印 75"/>
              <p:cNvSpPr/>
              <p:nvPr/>
            </p:nvSpPr>
            <p:spPr>
              <a:xfrm>
                <a:off x="2903701" y="5446350"/>
                <a:ext cx="1492423" cy="20615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ja-JP" altLang="en-US" sz="1000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8" name="Picture 22" descr="カウンセラーのイラスト">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36742" y="5662374"/>
                <a:ext cx="556718" cy="534449"/>
              </a:xfrm>
              <a:prstGeom prst="rect">
                <a:avLst/>
              </a:prstGeom>
              <a:noFill/>
              <a:extLst>
                <a:ext uri="{909E8E84-426E-40dd-AFC4-6F175D3DCCD1}">
                  <a14:hiddenFill xmlns:a14="http://schemas.microsoft.com/office/drawing/2010/main">
                    <a:solidFill>
                      <a:srgbClr val="FFFFFF"/>
                    </a:solidFill>
                  </a14:hiddenFill>
                </a:ext>
              </a:extLst>
            </p:spPr>
          </p:pic>
          <p:cxnSp>
            <p:nvCxnSpPr>
              <p:cNvPr id="79" name="直線矢印コネクタ 78"/>
              <p:cNvCxnSpPr/>
              <p:nvPr/>
            </p:nvCxnSpPr>
            <p:spPr>
              <a:xfrm flipV="1">
                <a:off x="3941332" y="5955537"/>
                <a:ext cx="595410" cy="1"/>
              </a:xfrm>
              <a:prstGeom prst="straightConnector1">
                <a:avLst/>
              </a:prstGeom>
              <a:ln>
                <a:headEnd type="triangle"/>
                <a:tailEnd type="triangle"/>
              </a:ln>
            </p:spPr>
            <p:style>
              <a:lnRef idx="3">
                <a:schemeClr val="accent3"/>
              </a:lnRef>
              <a:fillRef idx="0">
                <a:schemeClr val="accent3"/>
              </a:fillRef>
              <a:effectRef idx="2">
                <a:schemeClr val="accent3"/>
              </a:effectRef>
              <a:fontRef idx="minor">
                <a:schemeClr val="tx1"/>
              </a:fontRef>
            </p:style>
          </p:cxnSp>
        </p:grpSp>
      </p:grpSp>
      <p:sp>
        <p:nvSpPr>
          <p:cNvPr id="84" name="テキスト ボックス 83"/>
          <p:cNvSpPr txBox="1"/>
          <p:nvPr/>
        </p:nvSpPr>
        <p:spPr>
          <a:xfrm>
            <a:off x="13202633" y="9162256"/>
            <a:ext cx="7150218" cy="1938992"/>
          </a:xfrm>
          <a:prstGeom prst="rect">
            <a:avLst/>
          </a:prstGeom>
          <a:noFill/>
        </p:spPr>
        <p:txBody>
          <a:bodyPr wrap="square" rtlCol="0">
            <a:spAutoFit/>
          </a:bodyPr>
          <a:lstStyle/>
          <a:p>
            <a:pPr marL="361950" indent="-361950">
              <a:buFont typeface="Wingdings" panose="05000000000000000000" pitchFamily="2" charset="2"/>
              <a:buChar char="l"/>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サービスの質の標準化を図る観点から、</a:t>
            </a:r>
            <a:r>
              <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人の相談支援専門員が担当する一月の標準担当件数（</a:t>
            </a:r>
            <a:r>
              <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35</a:t>
            </a: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件）を設定。</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buFont typeface="Wingdings" panose="05000000000000000000" pitchFamily="2" charset="2"/>
              <a:buChar char="l"/>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標準件数を一定程度超過（</a:t>
            </a:r>
            <a:r>
              <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40</a:t>
            </a: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件以上）する場合の基本報酬の逓減制を導入。</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9" name="テキスト ボックス 88"/>
          <p:cNvSpPr txBox="1"/>
          <p:nvPr/>
        </p:nvSpPr>
        <p:spPr>
          <a:xfrm>
            <a:off x="18679501" y="11466513"/>
            <a:ext cx="1580786" cy="523220"/>
          </a:xfrm>
          <a:prstGeom prst="rect">
            <a:avLst/>
          </a:prstGeom>
          <a:noFill/>
        </p:spPr>
        <p:txBody>
          <a:bodyPr wrap="square" rtlCol="0">
            <a:spAutoFit/>
          </a:bodyPr>
          <a:lstStyle/>
          <a:p>
            <a:r>
              <a:rPr lang="en-US" altLang="ja-JP"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35</a:t>
            </a:r>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件</a:t>
            </a:r>
          </a:p>
        </p:txBody>
      </p:sp>
      <p:pic>
        <p:nvPicPr>
          <p:cNvPr id="90" name="Picture 30" descr="http://2.bp.blogspot.com/-gvnbug6EfxI/WD_cadIiC0I/AAAAAAABAFc/ub5pSBC_zUcX7V0g0NlcnwAhAxkxtw1CwCLcB/s800/writing_businesswoman1_smil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315246" y="12056408"/>
            <a:ext cx="708896" cy="1093872"/>
          </a:xfrm>
          <a:prstGeom prst="rect">
            <a:avLst/>
          </a:prstGeom>
          <a:noFill/>
          <a:extLst>
            <a:ext uri="{909E8E84-426E-40dd-AFC4-6F175D3DCCD1}">
              <a14:hiddenFill xmlns:a14="http://schemas.microsoft.com/office/drawing/2010/main">
                <a:solidFill>
                  <a:srgbClr val="FFFFFF"/>
                </a:solidFill>
              </a14:hiddenFill>
            </a:ext>
          </a:extLst>
        </p:spPr>
      </p:pic>
      <p:cxnSp>
        <p:nvCxnSpPr>
          <p:cNvPr id="91" name="直線コネクタ 90"/>
          <p:cNvCxnSpPr/>
          <p:nvPr/>
        </p:nvCxnSpPr>
        <p:spPr>
          <a:xfrm flipV="1">
            <a:off x="18745149" y="12008792"/>
            <a:ext cx="939074" cy="4448"/>
          </a:xfrm>
          <a:prstGeom prst="line">
            <a:avLst/>
          </a:prstGeom>
        </p:spPr>
        <p:style>
          <a:lnRef idx="3">
            <a:schemeClr val="accent3"/>
          </a:lnRef>
          <a:fillRef idx="0">
            <a:schemeClr val="accent3"/>
          </a:fillRef>
          <a:effectRef idx="2">
            <a:schemeClr val="accent3"/>
          </a:effectRef>
          <a:fontRef idx="minor">
            <a:schemeClr val="tx1"/>
          </a:fontRef>
        </p:style>
      </p:cxnSp>
      <p:grpSp>
        <p:nvGrpSpPr>
          <p:cNvPr id="64" name="グループ化 63"/>
          <p:cNvGrpSpPr/>
          <p:nvPr/>
        </p:nvGrpSpPr>
        <p:grpSpPr>
          <a:xfrm>
            <a:off x="13530031" y="11422089"/>
            <a:ext cx="1830322" cy="1772616"/>
            <a:chOff x="7803198" y="4648485"/>
            <a:chExt cx="915161" cy="886308"/>
          </a:xfrm>
        </p:grpSpPr>
        <p:sp>
          <p:nvSpPr>
            <p:cNvPr id="86" name="テキスト ボックス 85"/>
            <p:cNvSpPr txBox="1"/>
            <p:nvPr/>
          </p:nvSpPr>
          <p:spPr>
            <a:xfrm>
              <a:off x="7803198" y="4648485"/>
              <a:ext cx="915161" cy="261610"/>
            </a:xfrm>
            <a:prstGeom prst="rect">
              <a:avLst/>
            </a:prstGeom>
            <a:noFill/>
          </p:spPr>
          <p:txBody>
            <a:bodyPr wrap="square" rIns="0" rtlCol="0">
              <a:spAutoFit/>
            </a:bodyPr>
            <a:lstStyle/>
            <a:p>
              <a:r>
                <a:rPr lang="en-US" altLang="ja-JP"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件以上</a:t>
              </a:r>
            </a:p>
          </p:txBody>
        </p:sp>
        <p:pic>
          <p:nvPicPr>
            <p:cNvPr id="88" name="Picture 28" descr="紙に何かを書く会社員のイラスト（泣いた顔・女性）">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089667" y="4978110"/>
              <a:ext cx="359458" cy="556683"/>
            </a:xfrm>
            <a:prstGeom prst="rect">
              <a:avLst/>
            </a:prstGeom>
            <a:noFill/>
            <a:extLst>
              <a:ext uri="{909E8E84-426E-40dd-AFC4-6F175D3DCCD1}">
                <a14:hiddenFill xmlns:a14="http://schemas.microsoft.com/office/drawing/2010/main">
                  <a:solidFill>
                    <a:srgbClr val="FFFFFF"/>
                  </a:solidFill>
                </a14:hiddenFill>
              </a:ext>
            </a:extLst>
          </p:spPr>
        </p:pic>
        <p:cxnSp>
          <p:nvCxnSpPr>
            <p:cNvPr id="92" name="直線コネクタ 91"/>
            <p:cNvCxnSpPr/>
            <p:nvPr/>
          </p:nvCxnSpPr>
          <p:spPr>
            <a:xfrm flipV="1">
              <a:off x="8034627" y="4966909"/>
              <a:ext cx="469537" cy="2224"/>
            </a:xfrm>
            <a:prstGeom prst="line">
              <a:avLst/>
            </a:prstGeom>
          </p:spPr>
          <p:style>
            <a:lnRef idx="3">
              <a:schemeClr val="accent1"/>
            </a:lnRef>
            <a:fillRef idx="0">
              <a:schemeClr val="accent1"/>
            </a:fillRef>
            <a:effectRef idx="2">
              <a:schemeClr val="accent1"/>
            </a:effectRef>
            <a:fontRef idx="minor">
              <a:schemeClr val="tx1"/>
            </a:fontRef>
          </p:style>
        </p:cxnSp>
      </p:grpSp>
      <p:pic>
        <p:nvPicPr>
          <p:cNvPr id="93" name="Picture 32" descr="紙に何かを書く会社員のイラスト（笑顔・男性）">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919248" y="12104465"/>
            <a:ext cx="662460" cy="1021414"/>
          </a:xfrm>
          <a:prstGeom prst="rect">
            <a:avLst/>
          </a:prstGeom>
          <a:noFill/>
          <a:extLst>
            <a:ext uri="{909E8E84-426E-40dd-AFC4-6F175D3DCCD1}">
              <a14:hiddenFill xmlns:a14="http://schemas.microsoft.com/office/drawing/2010/main">
                <a:solidFill>
                  <a:srgbClr val="FFFFFF"/>
                </a:solidFill>
              </a14:hiddenFill>
            </a:ext>
          </a:extLst>
        </p:spPr>
      </p:pic>
      <p:sp>
        <p:nvSpPr>
          <p:cNvPr id="94" name="テキスト ボックス 93"/>
          <p:cNvSpPr txBox="1"/>
          <p:nvPr/>
        </p:nvSpPr>
        <p:spPr>
          <a:xfrm>
            <a:off x="17088545" y="11488911"/>
            <a:ext cx="1587566" cy="523220"/>
          </a:xfrm>
          <a:prstGeom prst="rect">
            <a:avLst/>
          </a:prstGeom>
          <a:noFill/>
        </p:spPr>
        <p:txBody>
          <a:bodyPr wrap="square" rtlCol="0">
            <a:spAutoFit/>
          </a:bodyPr>
          <a:lstStyle/>
          <a:p>
            <a:r>
              <a:rPr lang="en-US" altLang="ja-JP"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35</a:t>
            </a:r>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件</a:t>
            </a:r>
          </a:p>
        </p:txBody>
      </p:sp>
      <p:cxnSp>
        <p:nvCxnSpPr>
          <p:cNvPr id="95" name="直線コネクタ 94"/>
          <p:cNvCxnSpPr/>
          <p:nvPr/>
        </p:nvCxnSpPr>
        <p:spPr>
          <a:xfrm flipV="1">
            <a:off x="17200157" y="12054184"/>
            <a:ext cx="939074" cy="4448"/>
          </a:xfrm>
          <a:prstGeom prst="line">
            <a:avLst/>
          </a:prstGeom>
        </p:spPr>
        <p:style>
          <a:lnRef idx="3">
            <a:schemeClr val="accent3"/>
          </a:lnRef>
          <a:fillRef idx="0">
            <a:schemeClr val="accent3"/>
          </a:fillRef>
          <a:effectRef idx="2">
            <a:schemeClr val="accent3"/>
          </a:effectRef>
          <a:fontRef idx="minor">
            <a:schemeClr val="tx1"/>
          </a:fontRef>
        </p:style>
      </p:cxnSp>
      <p:sp>
        <p:nvSpPr>
          <p:cNvPr id="80" name="角丸四角形吹き出し 79"/>
          <p:cNvSpPr/>
          <p:nvPr/>
        </p:nvSpPr>
        <p:spPr>
          <a:xfrm>
            <a:off x="12938427" y="7792363"/>
            <a:ext cx="7750518" cy="5546358"/>
          </a:xfrm>
          <a:prstGeom prst="wedgeRoundRectCallout">
            <a:avLst>
              <a:gd name="adj1" fmla="val -50276"/>
              <a:gd name="adj2" fmla="val -69976"/>
              <a:gd name="adj3" fmla="val 16667"/>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0000">
              <a:solidFill>
                <a:prstClr val="white"/>
              </a:solidFill>
            </a:endParaRPr>
          </a:p>
        </p:txBody>
      </p:sp>
      <p:sp>
        <p:nvSpPr>
          <p:cNvPr id="81" name="右矢印 80"/>
          <p:cNvSpPr/>
          <p:nvPr/>
        </p:nvSpPr>
        <p:spPr>
          <a:xfrm>
            <a:off x="15686899" y="11710120"/>
            <a:ext cx="1113614" cy="9664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0000">
              <a:solidFill>
                <a:prstClr val="white"/>
              </a:solidFill>
            </a:endParaRPr>
          </a:p>
        </p:txBody>
      </p:sp>
      <p:sp>
        <p:nvSpPr>
          <p:cNvPr id="104" name="テキスト ボックス 103"/>
          <p:cNvSpPr txBox="1"/>
          <p:nvPr/>
        </p:nvSpPr>
        <p:spPr>
          <a:xfrm>
            <a:off x="4137688" y="7788786"/>
            <a:ext cx="7190216" cy="533092"/>
          </a:xfrm>
          <a:prstGeom prst="rect">
            <a:avLst/>
          </a:prstGeom>
          <a:solidFill>
            <a:srgbClr val="99CCFF"/>
          </a:solid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oAutofit/>
          </a:bodyPr>
          <a:lstStyle/>
          <a:p>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①モニタリング実施標準期間の見直し</a:t>
            </a:r>
          </a:p>
        </p:txBody>
      </p:sp>
      <p:sp>
        <p:nvSpPr>
          <p:cNvPr id="105" name="テキスト ボックス 104"/>
          <p:cNvSpPr txBox="1"/>
          <p:nvPr/>
        </p:nvSpPr>
        <p:spPr>
          <a:xfrm>
            <a:off x="14011816" y="8010128"/>
            <a:ext cx="5525000" cy="982260"/>
          </a:xfrm>
          <a:prstGeom prst="rect">
            <a:avLst/>
          </a:prstGeom>
          <a:solidFill>
            <a:srgbClr val="99CCFF"/>
          </a:solid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oAutofit/>
          </a:bodyPr>
          <a:lstStyle/>
          <a:p>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②相談支援専門員１人あたりの標準担当件数の設定</a:t>
            </a:r>
          </a:p>
        </p:txBody>
      </p:sp>
      <p:sp>
        <p:nvSpPr>
          <p:cNvPr id="106" name="スライド番号プレースホルダー 2"/>
          <p:cNvSpPr txBox="1">
            <a:spLocks/>
          </p:cNvSpPr>
          <p:nvPr/>
        </p:nvSpPr>
        <p:spPr>
          <a:xfrm>
            <a:off x="17376576" y="13050689"/>
            <a:ext cx="4622800" cy="730250"/>
          </a:xfrm>
          <a:prstGeom prst="rect">
            <a:avLst/>
          </a:prstGeom>
        </p:spPr>
        <p:txBody>
          <a:bodyPr vert="horz" lIns="182880" tIns="91440" rIns="182880" bIns="9144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10B0CA9-DB87-4A58-99CB-7CA2BBD4F153}" type="slidenum">
              <a:rPr lang="ja-JP" altLang="en-US" sz="3200">
                <a:solidFill>
                  <a:prstClr val="black"/>
                </a:solidFill>
              </a:rPr>
              <a:pPr/>
              <a:t>7</a:t>
            </a:fld>
            <a:endParaRPr lang="ja-JP" altLang="en-US" sz="3200" dirty="0">
              <a:solidFill>
                <a:prstClr val="black"/>
              </a:solidFill>
            </a:endParaRPr>
          </a:p>
        </p:txBody>
      </p:sp>
      <p:sp>
        <p:nvSpPr>
          <p:cNvPr id="59" name="円形吹き出し 58"/>
          <p:cNvSpPr/>
          <p:nvPr/>
        </p:nvSpPr>
        <p:spPr>
          <a:xfrm>
            <a:off x="8447584" y="6713983"/>
            <a:ext cx="3430188" cy="1074802"/>
          </a:xfrm>
          <a:prstGeom prst="wedgeEllipseCallout">
            <a:avLst>
              <a:gd name="adj1" fmla="val -63969"/>
              <a:gd name="adj2" fmla="val -8297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一律の標準期間に沿った期間</a:t>
            </a:r>
          </a:p>
        </p:txBody>
      </p:sp>
    </p:spTree>
    <p:extLst>
      <p:ext uri="{BB962C8B-B14F-4D97-AF65-F5344CB8AC3E}">
        <p14:creationId xmlns:p14="http://schemas.microsoft.com/office/powerpoint/2010/main" val="20447874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テキスト ボックス 54"/>
          <p:cNvSpPr txBox="1"/>
          <p:nvPr/>
        </p:nvSpPr>
        <p:spPr>
          <a:xfrm>
            <a:off x="10895856" y="1695491"/>
            <a:ext cx="10945216" cy="461665"/>
          </a:xfrm>
          <a:prstGeom prst="rect">
            <a:avLst/>
          </a:prstGeom>
          <a:noFill/>
        </p:spPr>
        <p:txBody>
          <a:bodyPr wrap="square" rtlCol="0">
            <a:spAutoFit/>
          </a:bodyPr>
          <a:lstStyle/>
          <a:p>
            <a:pPr marL="361950" indent="-361950">
              <a:buFont typeface="Wingdings" panose="05000000000000000000" pitchFamily="2" charset="2"/>
              <a:buChar char="l"/>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質の高い支援を実施した場合に、支援の専門性と業務負担を評価。</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2610943" y="2361455"/>
            <a:ext cx="7996882" cy="1846659"/>
          </a:xfrm>
          <a:prstGeom prst="rect">
            <a:avLst/>
          </a:prstGeom>
          <a:noFill/>
        </p:spPr>
        <p:txBody>
          <a:bodyPr wrap="square" rtlCol="0">
            <a:spAutoFit/>
          </a:bodyPr>
          <a:lstStyle/>
          <a:p>
            <a:pPr marL="361950" indent="-361950">
              <a:buFont typeface="Wingdings" panose="05000000000000000000" pitchFamily="2" charset="2"/>
              <a:buChar char="l"/>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支援の質の向上と効率化を図るために特定事業所</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加算を拡充。</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571500" indent="-212726">
              <a:buFont typeface="Arial" panose="020B0604020202020204" pitchFamily="34" charset="0"/>
              <a:buChar char="•"/>
              <a:defRPr/>
            </a:pP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より充実した支援体制を要件とした区分を創設。</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571500" indent="-212726">
              <a:buFont typeface="Arial" panose="020B0604020202020204" pitchFamily="34" charset="0"/>
              <a:buChar char="•"/>
              <a:defRPr/>
            </a:pP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事業者が段階的な体制整備を図れるよう、現行の</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58774">
              <a:defRPr/>
            </a:pP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要件を緩和した区分を一定期間（</a:t>
            </a:r>
            <a:r>
              <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カ年）に限り設ける。</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テキスト ボックス 64"/>
          <p:cNvSpPr txBox="1"/>
          <p:nvPr/>
        </p:nvSpPr>
        <p:spPr>
          <a:xfrm>
            <a:off x="2628905" y="1770875"/>
            <a:ext cx="7546870" cy="430887"/>
          </a:xfrm>
          <a:prstGeom prst="rect">
            <a:avLst/>
          </a:prstGeom>
          <a:noFill/>
        </p:spPr>
        <p:txBody>
          <a:bodyPr wrap="square" rtlCol="0">
            <a:spAutoFit/>
          </a:bodyPr>
          <a:lstStyle/>
          <a:p>
            <a:pPr marL="144000" indent="-914400"/>
            <a:r>
              <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相談支援専門員等の手厚い配置等を評価する加算</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1" name="テキスト ボックス 80"/>
          <p:cNvSpPr txBox="1"/>
          <p:nvPr/>
        </p:nvSpPr>
        <p:spPr>
          <a:xfrm>
            <a:off x="2282006" y="952"/>
            <a:ext cx="19812000" cy="944800"/>
          </a:xfrm>
          <a:prstGeom prst="rect">
            <a:avLst/>
          </a:prstGeom>
          <a:solidFill>
            <a:srgbClr val="0000FF"/>
          </a:solidFill>
          <a:ln>
            <a:noFill/>
          </a:ln>
        </p:spPr>
        <p:style>
          <a:lnRef idx="2">
            <a:schemeClr val="dk1"/>
          </a:lnRef>
          <a:fillRef idx="1">
            <a:schemeClr val="lt1"/>
          </a:fillRef>
          <a:effectRef idx="0">
            <a:schemeClr val="dk1"/>
          </a:effectRef>
          <a:fontRef idx="minor">
            <a:schemeClr val="dk1"/>
          </a:fontRef>
        </p:style>
        <p:txBody>
          <a:bodyPr wrap="square" rtlCol="0" anchor="ctr" anchorCtr="0">
            <a:noAutofit/>
          </a:bodyPr>
          <a:lstStyle/>
          <a:p>
            <a:pPr defTabSz="1823920"/>
            <a:r>
              <a:rPr lang="ja-JP" altLang="ja-JP" sz="4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計画相談支援・障害児相談支援における質の高い事業者の評価</a:t>
            </a:r>
            <a:r>
              <a:rPr lang="ja-JP" altLang="en-US" sz="4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②</a:t>
            </a:r>
            <a:endParaRPr lang="en-US" altLang="ja-JP" sz="48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10895856" y="9227295"/>
            <a:ext cx="10369152" cy="1107996"/>
          </a:xfrm>
          <a:prstGeom prst="rect">
            <a:avLst/>
          </a:prstGeom>
          <a:noFill/>
        </p:spPr>
        <p:txBody>
          <a:bodyPr wrap="square" rtlCol="0">
            <a:spAutoFit/>
          </a:bodyPr>
          <a:lstStyle/>
          <a:p>
            <a:pPr indent="-368300">
              <a:buFont typeface="Wingdings" panose="05000000000000000000" pitchFamily="2" charset="2"/>
              <a:buChar char="l"/>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①～④の見直しを踏まえ、一定程度適正化</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障害児相談支援は見直しを行わない</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新単価の適用には経過措置を実施</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8" name="グループ化 17"/>
          <p:cNvGrpSpPr/>
          <p:nvPr/>
        </p:nvGrpSpPr>
        <p:grpSpPr>
          <a:xfrm>
            <a:off x="13317311" y="11721122"/>
            <a:ext cx="5355410" cy="2049644"/>
            <a:chOff x="5148404" y="6254646"/>
            <a:chExt cx="2821721" cy="1079941"/>
          </a:xfrm>
        </p:grpSpPr>
        <p:sp>
          <p:nvSpPr>
            <p:cNvPr id="71" name="フローチャート : 磁気ディスク 70"/>
            <p:cNvSpPr/>
            <p:nvPr/>
          </p:nvSpPr>
          <p:spPr>
            <a:xfrm>
              <a:off x="6885201" y="6611828"/>
              <a:ext cx="1084924" cy="558061"/>
            </a:xfrm>
            <a:prstGeom prst="flowChartMagneticDisk">
              <a:avLst/>
            </a:prstGeom>
          </p:spPr>
          <p:style>
            <a:lnRef idx="1">
              <a:schemeClr val="accent3"/>
            </a:lnRef>
            <a:fillRef idx="2">
              <a:schemeClr val="accent3"/>
            </a:fillRef>
            <a:effectRef idx="1">
              <a:schemeClr val="accent3"/>
            </a:effectRef>
            <a:fontRef idx="minor">
              <a:schemeClr val="dk1"/>
            </a:fontRef>
          </p:style>
          <p:txBody>
            <a:bodyPr rtlCol="0" anchor="ctr"/>
            <a:lstStyle/>
            <a:p>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新基本報酬</a:t>
              </a:r>
            </a:p>
          </p:txBody>
        </p:sp>
        <p:sp>
          <p:nvSpPr>
            <p:cNvPr id="72" name="フローチャート : 磁気ディスク 71"/>
            <p:cNvSpPr/>
            <p:nvPr/>
          </p:nvSpPr>
          <p:spPr>
            <a:xfrm>
              <a:off x="6885201" y="6453336"/>
              <a:ext cx="1084924" cy="360040"/>
            </a:xfrm>
            <a:prstGeom prst="flowChartMagneticDisk">
              <a:avLst/>
            </a:prstGeom>
          </p:spPr>
          <p:style>
            <a:lnRef idx="1">
              <a:schemeClr val="accent2"/>
            </a:lnRef>
            <a:fillRef idx="2">
              <a:schemeClr val="accent2"/>
            </a:fillRef>
            <a:effectRef idx="1">
              <a:schemeClr val="accent2"/>
            </a:effectRef>
            <a:fontRef idx="minor">
              <a:schemeClr val="dk1"/>
            </a:fontRef>
          </p:style>
          <p:txBody>
            <a:bodyPr rtlCol="0" anchor="t"/>
            <a:lstStyle/>
            <a:p>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➂加算</a:t>
              </a:r>
            </a:p>
          </p:txBody>
        </p:sp>
        <p:sp>
          <p:nvSpPr>
            <p:cNvPr id="76" name="フローチャート : 磁気ディスク 75"/>
            <p:cNvSpPr/>
            <p:nvPr/>
          </p:nvSpPr>
          <p:spPr>
            <a:xfrm>
              <a:off x="6885201" y="6254646"/>
              <a:ext cx="1084924" cy="321130"/>
            </a:xfrm>
            <a:prstGeom prst="flowChartMagneticDisk">
              <a:avLst/>
            </a:prstGeom>
          </p:spPr>
          <p:style>
            <a:lnRef idx="1">
              <a:schemeClr val="accent4"/>
            </a:lnRef>
            <a:fillRef idx="2">
              <a:schemeClr val="accent4"/>
            </a:fillRef>
            <a:effectRef idx="1">
              <a:schemeClr val="accent4"/>
            </a:effectRef>
            <a:fontRef idx="minor">
              <a:schemeClr val="dk1"/>
            </a:fontRef>
          </p:style>
          <p:txBody>
            <a:bodyPr rtlCol="0" anchor="ctr"/>
            <a:lstStyle/>
            <a:p>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④加算</a:t>
              </a:r>
            </a:p>
          </p:txBody>
        </p:sp>
        <p:grpSp>
          <p:nvGrpSpPr>
            <p:cNvPr id="5" name="グループ化 4"/>
            <p:cNvGrpSpPr/>
            <p:nvPr/>
          </p:nvGrpSpPr>
          <p:grpSpPr>
            <a:xfrm>
              <a:off x="5148404" y="6319708"/>
              <a:ext cx="1140014" cy="1014879"/>
              <a:chOff x="3630767" y="3742029"/>
              <a:chExt cx="1140014" cy="1014879"/>
            </a:xfrm>
          </p:grpSpPr>
          <p:sp>
            <p:nvSpPr>
              <p:cNvPr id="2" name="フローチャート : 磁気ディスク 1"/>
              <p:cNvSpPr/>
              <p:nvPr/>
            </p:nvSpPr>
            <p:spPr>
              <a:xfrm>
                <a:off x="3644176" y="3742029"/>
                <a:ext cx="1084924" cy="1014879"/>
              </a:xfrm>
              <a:prstGeom prst="flowChartMagneticDisk">
                <a:avLst/>
              </a:prstGeom>
              <a:scene3d>
                <a:camera prst="orthographicFront">
                  <a:rot lat="3000000" lon="0" rev="0"/>
                </a:camera>
                <a:lightRig rig="threePt" dir="t"/>
              </a:scene3d>
            </p:spPr>
            <p:style>
              <a:lnRef idx="1">
                <a:schemeClr val="accent1"/>
              </a:lnRef>
              <a:fillRef idx="2">
                <a:schemeClr val="accent1"/>
              </a:fillRef>
              <a:effectRef idx="1">
                <a:schemeClr val="accent1"/>
              </a:effectRef>
              <a:fontRef idx="minor">
                <a:schemeClr val="dk1"/>
              </a:fontRef>
            </p:style>
            <p:txBody>
              <a:bodyPr rtlCol="0" anchor="ctr"/>
              <a:lstStyle/>
              <a:p>
                <a:endPar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3630767" y="4195389"/>
                <a:ext cx="1140014" cy="243248"/>
              </a:xfrm>
              <a:prstGeom prst="rect">
                <a:avLst/>
              </a:prstGeom>
              <a:noFill/>
            </p:spPr>
            <p:txBody>
              <a:bodyPr wrap="square" rtlCol="0">
                <a:spAutoFit/>
              </a:bodyPr>
              <a:lstStyle/>
              <a:p>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旧基本報酬</a:t>
                </a:r>
              </a:p>
            </p:txBody>
          </p:sp>
        </p:grpSp>
        <p:sp>
          <p:nvSpPr>
            <p:cNvPr id="17" name="右矢印 16"/>
            <p:cNvSpPr/>
            <p:nvPr/>
          </p:nvSpPr>
          <p:spPr>
            <a:xfrm>
              <a:off x="6385949" y="6589510"/>
              <a:ext cx="360040" cy="39402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ja-JP" altLang="en-US" sz="1000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89" name="直線コネクタ 88"/>
            <p:cNvCxnSpPr/>
            <p:nvPr/>
          </p:nvCxnSpPr>
          <p:spPr>
            <a:xfrm flipV="1">
              <a:off x="6246737" y="6294711"/>
              <a:ext cx="638464" cy="294799"/>
            </a:xfrm>
            <a:prstGeom prst="line">
              <a:avLst/>
            </a:prstGeom>
          </p:spPr>
          <p:style>
            <a:lnRef idx="1">
              <a:schemeClr val="accent1"/>
            </a:lnRef>
            <a:fillRef idx="0">
              <a:schemeClr val="accent1"/>
            </a:fillRef>
            <a:effectRef idx="0">
              <a:schemeClr val="accent1"/>
            </a:effectRef>
            <a:fontRef idx="minor">
              <a:schemeClr val="tx1"/>
            </a:fontRef>
          </p:style>
        </p:cxnSp>
      </p:grpSp>
      <p:sp>
        <p:nvSpPr>
          <p:cNvPr id="83" name="正方形/長方形 82"/>
          <p:cNvSpPr/>
          <p:nvPr/>
        </p:nvSpPr>
        <p:spPr>
          <a:xfrm>
            <a:off x="11447147" y="10458401"/>
            <a:ext cx="8377702" cy="905906"/>
          </a:xfrm>
          <a:prstGeom prst="rect">
            <a:avLst/>
          </a:prstGeom>
          <a:no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・サービス利用支援費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1,611</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1,458</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・継続サービス利用支援費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1,310</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1,207</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p>
        </p:txBody>
      </p:sp>
      <p:sp>
        <p:nvSpPr>
          <p:cNvPr id="90" name="右矢印 89"/>
          <p:cNvSpPr/>
          <p:nvPr/>
        </p:nvSpPr>
        <p:spPr>
          <a:xfrm>
            <a:off x="16944528" y="10458400"/>
            <a:ext cx="576064" cy="792088"/>
          </a:xfrm>
          <a:prstGeom prst="rightArrow">
            <a:avLst/>
          </a:prstGeom>
          <a:solidFill>
            <a:srgbClr val="0000FF"/>
          </a:solidFill>
          <a:ln>
            <a:solidFill>
              <a:srgbClr val="0000FF"/>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ja-JP" altLang="en-US" sz="10000">
              <a:solidFill>
                <a:prstClr val="white"/>
              </a:solidFill>
            </a:endParaRPr>
          </a:p>
        </p:txBody>
      </p:sp>
      <p:sp>
        <p:nvSpPr>
          <p:cNvPr id="91" name="正方形/長方形 90"/>
          <p:cNvSpPr/>
          <p:nvPr/>
        </p:nvSpPr>
        <p:spPr>
          <a:xfrm>
            <a:off x="11447147" y="2206517"/>
            <a:ext cx="10105894" cy="2436354"/>
          </a:xfrm>
          <a:prstGeom prst="rect">
            <a:avLst/>
          </a:prstGeom>
          <a:no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初回加算（計画相談支援に今回創設）　　　　　　　　　</a:t>
            </a:r>
            <a:r>
              <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300</a:t>
            </a: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1200"/>
              </a:spcBef>
            </a:pP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退院・退所加算　　　　　　　　　　　　　　　　　　　</a:t>
            </a:r>
            <a:r>
              <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200</a:t>
            </a: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単位／回</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533400" indent="-533400"/>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　退院・退所後の地域生活への移行に向けた医療機関等との連携を評価</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533400" indent="-533400">
              <a:spcBef>
                <a:spcPts val="1200"/>
              </a:spcBef>
            </a:pP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居宅介護支援事業所等連携加算</a:t>
            </a:r>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（計画相談支援のみ）　　</a:t>
            </a:r>
            <a:r>
              <a:rPr lang="en-US" altLang="zh-TW"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100</a:t>
            </a:r>
            <a:r>
              <a:rPr lang="zh-TW"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zh-TW"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533400" indent="-533400"/>
            <a:r>
              <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　利用者が介護保険サービスの利用へ移行する場合に、居宅介護支援事業所等に対し、居宅サービス計画等の作成に協力　　　　　　　　　等　　　　　　　　　　　　　　　　　　　　　　　　　</a:t>
            </a:r>
            <a:endParaRPr lang="en-US" altLang="ja-JP"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2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2" name="テキスト ボックス 91"/>
          <p:cNvSpPr txBox="1"/>
          <p:nvPr/>
        </p:nvSpPr>
        <p:spPr>
          <a:xfrm>
            <a:off x="10895856" y="5007859"/>
            <a:ext cx="10801200" cy="461665"/>
          </a:xfrm>
          <a:prstGeom prst="rect">
            <a:avLst/>
          </a:prstGeom>
          <a:noFill/>
        </p:spPr>
        <p:txBody>
          <a:bodyPr wrap="square" rtlCol="0">
            <a:spAutoFit/>
          </a:bodyPr>
          <a:lstStyle/>
          <a:p>
            <a:pPr marL="361950" indent="-361950">
              <a:buFont typeface="Wingdings" panose="05000000000000000000" pitchFamily="2" charset="2"/>
              <a:buChar char="l"/>
              <a:defRPr/>
            </a:pP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専門性の高い支援を実施できる体制を整備し、公表している場合に評価。</a:t>
            </a:r>
            <a:endParaRPr lang="en-US" altLang="ja-JP"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3" name="正方形/長方形 92"/>
          <p:cNvSpPr/>
          <p:nvPr/>
        </p:nvSpPr>
        <p:spPr>
          <a:xfrm>
            <a:off x="11447147" y="5464407"/>
            <a:ext cx="10105894" cy="2689738"/>
          </a:xfrm>
          <a:prstGeom prst="rect">
            <a:avLst/>
          </a:prstGeom>
          <a:noFill/>
          <a:ln w="12700">
            <a:prstDash val="sysDash"/>
          </a:ln>
        </p:spPr>
        <p:style>
          <a:lnRef idx="2">
            <a:schemeClr val="accent1">
              <a:shade val="50000"/>
            </a:schemeClr>
          </a:lnRef>
          <a:fillRef idx="1">
            <a:schemeClr val="accent1"/>
          </a:fillRef>
          <a:effectRef idx="0">
            <a:schemeClr val="accent1"/>
          </a:effectRef>
          <a:fontRef idx="minor">
            <a:schemeClr val="lt1"/>
          </a:fontRef>
        </p:style>
        <p:txBody>
          <a:bodyPr rIns="0" rtlCol="0" anchor="t"/>
          <a:lstStyle/>
          <a:p>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行動障害支援体制加算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35</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p>
          <a:p>
            <a:pPr marL="533400" indent="-533400"/>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　強度行動障害支援者養成研修（実践研修）を修了した相談支援専門員を配置</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1200"/>
              </a:spcBef>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要医療児者支援体制加算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35</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p>
          <a:p>
            <a:pPr marL="533400" indent="-533400"/>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　医療的ケア児等コーディネーター養成研修を修了した相談支援専門員を配置</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1200"/>
              </a:spcBef>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精神障害者支援体制加算　　　　　　　　　　  　　　　　　  </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35</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p>
          <a:p>
            <a:pPr marL="533400" indent="-533400"/>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　地域生活支援事業による精神障害者支援の障害特性と支援技法を学ぶ研修等を修了した相談支援専門員を配置</a:t>
            </a:r>
          </a:p>
        </p:txBody>
      </p:sp>
      <p:grpSp>
        <p:nvGrpSpPr>
          <p:cNvPr id="14" name="グループ化 13"/>
          <p:cNvGrpSpPr/>
          <p:nvPr/>
        </p:nvGrpSpPr>
        <p:grpSpPr>
          <a:xfrm>
            <a:off x="2398912" y="4642871"/>
            <a:ext cx="8208912" cy="6921092"/>
            <a:chOff x="56456" y="1264598"/>
            <a:chExt cx="4104456" cy="3460546"/>
          </a:xfrm>
        </p:grpSpPr>
        <p:grpSp>
          <p:nvGrpSpPr>
            <p:cNvPr id="10" name="グループ化 9"/>
            <p:cNvGrpSpPr/>
            <p:nvPr/>
          </p:nvGrpSpPr>
          <p:grpSpPr>
            <a:xfrm>
              <a:off x="344488" y="3736730"/>
              <a:ext cx="1112072" cy="988414"/>
              <a:chOff x="488504" y="2926105"/>
              <a:chExt cx="1112072" cy="988414"/>
            </a:xfrm>
          </p:grpSpPr>
          <p:pic>
            <p:nvPicPr>
              <p:cNvPr id="1034" name="Picture 10" descr="世間話をする男性のイラスト">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989" y="3284984"/>
                <a:ext cx="695619" cy="629535"/>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488504" y="2926105"/>
                <a:ext cx="1112072" cy="369332"/>
              </a:xfrm>
              <a:prstGeom prst="rect">
                <a:avLst/>
              </a:prstGeom>
              <a:noFill/>
            </p:spPr>
            <p:txBody>
              <a:bodyPr wrap="square" rtlCol="0">
                <a:spAutoFit/>
              </a:bodyPr>
              <a:lstStyle/>
              <a:p>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Ⅳ】</a:t>
                </a:r>
              </a:p>
              <a:p>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150</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p>
            </p:txBody>
          </p:sp>
        </p:grpSp>
        <p:grpSp>
          <p:nvGrpSpPr>
            <p:cNvPr id="12" name="グループ化 11"/>
            <p:cNvGrpSpPr/>
            <p:nvPr/>
          </p:nvGrpSpPr>
          <p:grpSpPr>
            <a:xfrm>
              <a:off x="275772" y="2509446"/>
              <a:ext cx="1076828" cy="991562"/>
              <a:chOff x="1424608" y="2149406"/>
              <a:chExt cx="1076828" cy="991562"/>
            </a:xfrm>
          </p:grpSpPr>
          <p:pic>
            <p:nvPicPr>
              <p:cNvPr id="1030" name="Picture 6" descr="仲の良い会社のイラスト">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68624" y="2564492"/>
                <a:ext cx="909268" cy="576476"/>
              </a:xfrm>
              <a:prstGeom prst="rect">
                <a:avLst/>
              </a:prstGeom>
              <a:noFill/>
              <a:extLst>
                <a:ext uri="{909E8E84-426E-40dd-AFC4-6F175D3DCCD1}">
                  <a14:hiddenFill xmlns:a14="http://schemas.microsoft.com/office/drawing/2010/main">
                    <a:solidFill>
                      <a:srgbClr val="FFFFFF"/>
                    </a:solidFill>
                  </a14:hiddenFill>
                </a:ext>
              </a:extLst>
            </p:spPr>
          </p:pic>
          <p:sp>
            <p:nvSpPr>
              <p:cNvPr id="79" name="テキスト ボックス 78"/>
              <p:cNvSpPr txBox="1"/>
              <p:nvPr/>
            </p:nvSpPr>
            <p:spPr>
              <a:xfrm>
                <a:off x="1424608" y="2149406"/>
                <a:ext cx="1076828" cy="369332"/>
              </a:xfrm>
              <a:prstGeom prst="rect">
                <a:avLst/>
              </a:prstGeom>
              <a:noFill/>
            </p:spPr>
            <p:txBody>
              <a:bodyPr wrap="square" rtlCol="0">
                <a:spAutoFit/>
              </a:bodyPr>
              <a:lstStyle/>
              <a:p>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Ⅲ】</a:t>
                </a:r>
              </a:p>
              <a:p>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300</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p>
            </p:txBody>
          </p:sp>
        </p:grpSp>
        <p:grpSp>
          <p:nvGrpSpPr>
            <p:cNvPr id="13" name="グループ化 12"/>
            <p:cNvGrpSpPr/>
            <p:nvPr/>
          </p:nvGrpSpPr>
          <p:grpSpPr>
            <a:xfrm>
              <a:off x="56456" y="1264598"/>
              <a:ext cx="1368152" cy="1114563"/>
              <a:chOff x="2216696" y="1264598"/>
              <a:chExt cx="1368152" cy="1114563"/>
            </a:xfrm>
          </p:grpSpPr>
          <p:pic>
            <p:nvPicPr>
              <p:cNvPr id="1026" name="Picture 2" descr="バンザイをしている人たちのイラスト">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97701" y="1556792"/>
                <a:ext cx="1187147" cy="822369"/>
              </a:xfrm>
              <a:prstGeom prst="rect">
                <a:avLst/>
              </a:prstGeom>
              <a:noFill/>
              <a:extLst>
                <a:ext uri="{909E8E84-426E-40dd-AFC4-6F175D3DCCD1}">
                  <a14:hiddenFill xmlns:a14="http://schemas.microsoft.com/office/drawing/2010/main">
                    <a:solidFill>
                      <a:srgbClr val="FFFFFF"/>
                    </a:solidFill>
                  </a14:hiddenFill>
                </a:ext>
              </a:extLst>
            </p:spPr>
          </p:pic>
          <p:sp>
            <p:nvSpPr>
              <p:cNvPr id="80" name="テキスト ボックス 79"/>
              <p:cNvSpPr txBox="1"/>
              <p:nvPr/>
            </p:nvSpPr>
            <p:spPr>
              <a:xfrm>
                <a:off x="2216696" y="1264598"/>
                <a:ext cx="1368152" cy="369332"/>
              </a:xfrm>
              <a:prstGeom prst="rect">
                <a:avLst/>
              </a:prstGeom>
              <a:noFill/>
            </p:spPr>
            <p:txBody>
              <a:bodyPr wrap="square" rtlCol="0">
                <a:spAutoFit/>
              </a:bodyPr>
              <a:lstStyle/>
              <a:p>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Ⅱ】</a:t>
                </a:r>
              </a:p>
              <a:p>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400</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500</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単位／月</a:t>
                </a:r>
              </a:p>
            </p:txBody>
          </p:sp>
        </p:grpSp>
        <p:sp>
          <p:nvSpPr>
            <p:cNvPr id="95" name="テキスト ボックス 94"/>
            <p:cNvSpPr txBox="1"/>
            <p:nvPr/>
          </p:nvSpPr>
          <p:spPr>
            <a:xfrm>
              <a:off x="1352600" y="4076055"/>
              <a:ext cx="2808312" cy="530915"/>
            </a:xfrm>
            <a:prstGeom prst="rect">
              <a:avLst/>
            </a:prstGeom>
            <a:noFill/>
          </p:spPr>
          <p:txBody>
            <a:bodyPr wrap="square" rtlCol="0">
              <a:spAutoFit/>
            </a:bodyPr>
            <a:lstStyle/>
            <a:p>
              <a:pPr marL="361950" indent="-361950" algn="l">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常勤かつ専従の相談支援専門員２名以上</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lgn="l">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１名は現任研修修了者</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lgn="l">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２４時間連絡体制は不要　　　　　等</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6" name="テキスト ボックス 95"/>
            <p:cNvSpPr txBox="1"/>
            <p:nvPr/>
          </p:nvSpPr>
          <p:spPr>
            <a:xfrm>
              <a:off x="1352600" y="2852936"/>
              <a:ext cx="2808312" cy="530915"/>
            </a:xfrm>
            <a:prstGeom prst="rect">
              <a:avLst/>
            </a:prstGeom>
            <a:noFill/>
          </p:spPr>
          <p:txBody>
            <a:bodyPr wrap="square" rtlCol="0">
              <a:spAutoFit/>
            </a:bodyPr>
            <a:lstStyle/>
            <a:p>
              <a:pPr marL="361950" indent="-361950">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常勤かつ専従の相談支援専門員３名以上</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lgn="l">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１名は現任研修修了者</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２４時間連絡体制の確保　　　　　等</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9" name="テキスト ボックス 98"/>
            <p:cNvSpPr txBox="1"/>
            <p:nvPr/>
          </p:nvSpPr>
          <p:spPr>
            <a:xfrm>
              <a:off x="1352600" y="1700808"/>
              <a:ext cx="2808312" cy="692498"/>
            </a:xfrm>
            <a:prstGeom prst="rect">
              <a:avLst/>
            </a:prstGeom>
            <a:noFill/>
          </p:spPr>
          <p:txBody>
            <a:bodyPr wrap="square" rtlCol="0">
              <a:spAutoFit/>
            </a:bodyPr>
            <a:lstStyle/>
            <a:p>
              <a:pPr marL="361950" indent="-361950" algn="l">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常勤かつ専従の相談支援専門員４名以上</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lgn="l">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１名は主任相談支援専門員（加算</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lgn="l">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１名は現任研修修了者（加算</a:t>
              </a:r>
              <a:r>
                <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Ⅱ</a:t>
              </a: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361950" indent="-361950" algn="l">
                <a:buFont typeface="Wingdings" panose="05000000000000000000" pitchFamily="2" charset="2"/>
                <a:buChar char="l"/>
                <a:defRPr/>
              </a:pPr>
              <a:r>
                <a:rPr lang="ja-JP" altLang="en-US"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２４時間連絡体制の確保　　　　　等　　</a:t>
              </a:r>
              <a:endParaRPr lang="en-US" altLang="ja-JP" sz="2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00" name="正方形/長方形 99"/>
          <p:cNvSpPr/>
          <p:nvPr/>
        </p:nvSpPr>
        <p:spPr>
          <a:xfrm>
            <a:off x="2394271" y="1669115"/>
            <a:ext cx="8213554" cy="10736878"/>
          </a:xfrm>
          <a:prstGeom prst="rect">
            <a:avLst/>
          </a:prstGeom>
          <a:no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tIns="288000" rtlCol="0" anchor="t" anchorCtr="0"/>
          <a:lstStyle/>
          <a:p>
            <a:pPr marL="355600" indent="-355600">
              <a:tabLst>
                <a:tab pos="1257300" algn="l"/>
              </a:tabLst>
            </a:pPr>
            <a:endPar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1" name="テキスト ボックス 100"/>
          <p:cNvSpPr txBox="1"/>
          <p:nvPr/>
        </p:nvSpPr>
        <p:spPr>
          <a:xfrm>
            <a:off x="2398912" y="1093766"/>
            <a:ext cx="5328592" cy="533092"/>
          </a:xfrm>
          <a:prstGeom prst="rect">
            <a:avLst/>
          </a:prstGeom>
          <a:solidFill>
            <a:srgbClr val="99CCFF"/>
          </a:solid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oAutofit/>
          </a:bodyPr>
          <a:lstStyle/>
          <a:p>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③特定事業所加算の拡充</a:t>
            </a:r>
          </a:p>
        </p:txBody>
      </p:sp>
      <p:sp>
        <p:nvSpPr>
          <p:cNvPr id="102" name="正方形/長方形 101"/>
          <p:cNvSpPr/>
          <p:nvPr/>
        </p:nvSpPr>
        <p:spPr>
          <a:xfrm>
            <a:off x="10915988" y="1681242"/>
            <a:ext cx="10925084" cy="6718980"/>
          </a:xfrm>
          <a:prstGeom prst="rect">
            <a:avLst/>
          </a:prstGeom>
          <a:no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tIns="288000" rtlCol="0" anchor="t" anchorCtr="0"/>
          <a:lstStyle/>
          <a:p>
            <a:pPr marL="355600" indent="-355600">
              <a:tabLst>
                <a:tab pos="1257300" algn="l"/>
              </a:tabLst>
            </a:pPr>
            <a:endPar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 name="テキスト ボックス 102"/>
          <p:cNvSpPr txBox="1"/>
          <p:nvPr/>
        </p:nvSpPr>
        <p:spPr>
          <a:xfrm>
            <a:off x="10895855" y="1097360"/>
            <a:ext cx="8233686" cy="533092"/>
          </a:xfrm>
          <a:prstGeom prst="rect">
            <a:avLst/>
          </a:prstGeom>
          <a:solidFill>
            <a:srgbClr val="99CCFF"/>
          </a:solid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oAutofit/>
          </a:bodyPr>
          <a:lstStyle/>
          <a:p>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④高い質と専門性を評価する加算の創設</a:t>
            </a:r>
          </a:p>
        </p:txBody>
      </p:sp>
      <p:pic>
        <p:nvPicPr>
          <p:cNvPr id="1036" name="Picture 12" descr="ビジネスのイラスト「会議」">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673208" y="11574463"/>
            <a:ext cx="1934616" cy="162024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退院した男性のイラスト">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540207" y="11761203"/>
            <a:ext cx="1724802" cy="1433502"/>
          </a:xfrm>
          <a:prstGeom prst="rect">
            <a:avLst/>
          </a:prstGeom>
          <a:noFill/>
          <a:extLst>
            <a:ext uri="{909E8E84-426E-40dd-AFC4-6F175D3DCCD1}">
              <a14:hiddenFill xmlns:a14="http://schemas.microsoft.com/office/drawing/2010/main">
                <a:solidFill>
                  <a:srgbClr val="FFFFFF"/>
                </a:solidFill>
              </a14:hiddenFill>
            </a:ext>
          </a:extLst>
        </p:spPr>
      </p:pic>
      <p:sp>
        <p:nvSpPr>
          <p:cNvPr id="104" name="正方形/長方形 103"/>
          <p:cNvSpPr/>
          <p:nvPr/>
        </p:nvSpPr>
        <p:spPr>
          <a:xfrm>
            <a:off x="10915988" y="9162257"/>
            <a:ext cx="10925084" cy="4377694"/>
          </a:xfrm>
          <a:prstGeom prst="rect">
            <a:avLst/>
          </a:prstGeom>
          <a:no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tIns="288000" rtlCol="0" anchor="t" anchorCtr="0"/>
          <a:lstStyle/>
          <a:p>
            <a:pPr marL="355600" indent="-355600">
              <a:tabLst>
                <a:tab pos="1257300" algn="l"/>
              </a:tabLst>
            </a:pPr>
            <a:endPar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6" name="テキスト ボックス 105"/>
          <p:cNvSpPr txBox="1"/>
          <p:nvPr/>
        </p:nvSpPr>
        <p:spPr>
          <a:xfrm>
            <a:off x="10895857" y="8629164"/>
            <a:ext cx="8233686" cy="533092"/>
          </a:xfrm>
          <a:prstGeom prst="rect">
            <a:avLst/>
          </a:prstGeom>
          <a:solidFill>
            <a:srgbClr val="99CCFF"/>
          </a:solid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oAutofit/>
          </a:bodyPr>
          <a:lstStyle/>
          <a:p>
            <a:r>
              <a:rPr lang="ja-JP" altLang="en-US" sz="2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⑤計画相談支援の基本報酬の見直し</a:t>
            </a:r>
          </a:p>
        </p:txBody>
      </p:sp>
      <p:sp>
        <p:nvSpPr>
          <p:cNvPr id="107" name="スライド番号プレースホルダー 2"/>
          <p:cNvSpPr txBox="1">
            <a:spLocks/>
          </p:cNvSpPr>
          <p:nvPr/>
        </p:nvSpPr>
        <p:spPr>
          <a:xfrm>
            <a:off x="17376576" y="13050689"/>
            <a:ext cx="4622800" cy="730250"/>
          </a:xfrm>
          <a:prstGeom prst="rect">
            <a:avLst/>
          </a:prstGeom>
        </p:spPr>
        <p:txBody>
          <a:bodyPr vert="horz" lIns="182880" tIns="91440" rIns="182880" bIns="9144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10B0CA9-DB87-4A58-99CB-7CA2BBD4F153}" type="slidenum">
              <a:rPr lang="ja-JP" altLang="en-US" sz="3200">
                <a:solidFill>
                  <a:prstClr val="black"/>
                </a:solidFill>
              </a:rPr>
              <a:pPr/>
              <a:t>8</a:t>
            </a:fld>
            <a:endParaRPr lang="ja-JP" altLang="en-US" sz="3200" dirty="0">
              <a:solidFill>
                <a:prstClr val="black"/>
              </a:solidFill>
            </a:endParaRPr>
          </a:p>
        </p:txBody>
      </p:sp>
      <p:pic>
        <p:nvPicPr>
          <p:cNvPr id="1042" name="Picture 18" descr="たんの吸引のイラスト">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0096683" y="8154144"/>
            <a:ext cx="1744390" cy="1356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09071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2686945" y="89251"/>
            <a:ext cx="19010110" cy="3888430"/>
          </a:xfrm>
          <a:prstGeom prst="rect">
            <a:avLst/>
          </a:prstGeom>
          <a:ln w="6350"/>
        </p:spPr>
        <p:style>
          <a:lnRef idx="2">
            <a:schemeClr val="dk1"/>
          </a:lnRef>
          <a:fillRef idx="1">
            <a:schemeClr val="lt1"/>
          </a:fillRef>
          <a:effectRef idx="0">
            <a:schemeClr val="dk1"/>
          </a:effectRef>
          <a:fontRef idx="minor">
            <a:schemeClr val="dk1"/>
          </a:fontRef>
        </p:style>
        <p:txBody>
          <a:bodyPr tIns="288000" rtlCol="0" anchor="t" anchorCtr="0"/>
          <a:lstStyle/>
          <a:p>
            <a:pPr marL="723900" indent="-723900" algn="l" defTabSz="1828800" fontAlgn="base" hangingPunct="1">
              <a:lnSpc>
                <a:spcPts val="2800"/>
              </a:lnSpc>
              <a:spcBef>
                <a:spcPct val="0"/>
              </a:spcBef>
              <a:spcAft>
                <a:spcPct val="0"/>
              </a:spcAft>
            </a:pPr>
            <a:r>
              <a:rPr kumimoji="1" lang="ja-JP" altLang="en-US" sz="3000" u="sng"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（特定事業所加算）</a:t>
            </a:r>
            <a:endParaRPr kumimoji="1" lang="en-US" altLang="ja-JP" sz="3000" u="sng"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711200" indent="-381000" algn="l" defTabSz="1828800" fontAlgn="base" hangingPunct="1">
              <a:lnSpc>
                <a:spcPts val="2800"/>
              </a:lnSpc>
              <a:spcBef>
                <a:spcPct val="0"/>
              </a:spcBef>
              <a:spcAft>
                <a:spcPct val="0"/>
              </a:spcAft>
              <a:buFont typeface="ＭＳ ゴシック" panose="020B0609070205080204" pitchFamily="49" charset="-128"/>
              <a:buChar char="○"/>
            </a:pPr>
            <a:r>
              <a:rPr kumimoji="1" lang="ja-JP" altLang="en-US"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平成</a:t>
            </a:r>
            <a:r>
              <a:rPr kumimoji="1" lang="en-US" altLang="ja-JP"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30</a:t>
            </a:r>
            <a:r>
              <a:rPr kumimoji="1" lang="ja-JP" altLang="en-US"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年報酬改定により、特定事業所加算について、より充実した支援体制及び主任相談支援専門員の配置を要件とした加算の類型を追加し、加算取得率が低調なことを踏まえ、事業者が段階的な体制整備を図れるよう、現行の要件を緩和した加算の類型を一定期間に限り設ける。</a:t>
            </a:r>
            <a:endParaRPr kumimoji="1" lang="en-US" altLang="ja-JP"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723900" indent="-723900" algn="l" defTabSz="1828800" fontAlgn="base" hangingPunct="1">
              <a:lnSpc>
                <a:spcPts val="3200"/>
              </a:lnSpc>
              <a:spcBef>
                <a:spcPct val="0"/>
              </a:spcBef>
              <a:spcAft>
                <a:spcPct val="0"/>
              </a:spcAft>
            </a:pPr>
            <a:endParaRPr kumimoji="1" lang="en-US" altLang="ja-JP" sz="30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723900" indent="-723900" algn="l" defTabSz="1828800" fontAlgn="base" hangingPunct="1">
              <a:lnSpc>
                <a:spcPts val="3200"/>
              </a:lnSpc>
              <a:spcBef>
                <a:spcPct val="0"/>
              </a:spcBef>
              <a:spcAft>
                <a:spcPct val="0"/>
              </a:spcAft>
            </a:pPr>
            <a:endParaRPr kumimoji="1" lang="en-US" altLang="ja-JP" sz="30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723900" indent="-723900" algn="l" defTabSz="1828800" fontAlgn="base" hangingPunct="1">
              <a:lnSpc>
                <a:spcPts val="3200"/>
              </a:lnSpc>
              <a:spcBef>
                <a:spcPct val="0"/>
              </a:spcBef>
              <a:spcAft>
                <a:spcPct val="0"/>
              </a:spcAft>
            </a:pPr>
            <a:endParaRPr kumimoji="1" lang="en-US" altLang="ja-JP" sz="30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723900" indent="-723900" algn="l" defTabSz="1828800" fontAlgn="base" hangingPunct="1">
              <a:lnSpc>
                <a:spcPts val="3200"/>
              </a:lnSpc>
              <a:spcBef>
                <a:spcPct val="0"/>
              </a:spcBef>
              <a:spcAft>
                <a:spcPct val="0"/>
              </a:spcAft>
            </a:pPr>
            <a:endParaRPr kumimoji="1" lang="en-US" altLang="ja-JP" sz="22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723900" indent="-723900" algn="l" defTabSz="1828800" fontAlgn="base" hangingPunct="1">
              <a:lnSpc>
                <a:spcPts val="2200"/>
              </a:lnSpc>
              <a:spcBef>
                <a:spcPct val="0"/>
              </a:spcBef>
              <a:spcAft>
                <a:spcPct val="0"/>
              </a:spcAft>
            </a:pPr>
            <a:endParaRPr kumimoji="1" lang="zh-TW" altLang="en-US" sz="18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723900" indent="-723900" algn="l" defTabSz="1828800" fontAlgn="base" hangingPunct="1">
              <a:lnSpc>
                <a:spcPts val="2200"/>
              </a:lnSpc>
              <a:spcBef>
                <a:spcPct val="0"/>
              </a:spcBef>
              <a:spcAft>
                <a:spcPct val="0"/>
              </a:spcAft>
            </a:pPr>
            <a:r>
              <a:rPr kumimoji="1" lang="ja-JP" altLang="en-US" sz="18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　</a:t>
            </a:r>
            <a:r>
              <a:rPr kumimoji="1" lang="en-US" altLang="ja-JP"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a:t>
            </a:r>
            <a:r>
              <a:rPr kumimoji="1" lang="ja-JP" altLang="en-US"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特定事業所加算（</a:t>
            </a:r>
            <a:r>
              <a:rPr kumimoji="1" lang="en-US" altLang="ja-JP"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Ⅱ</a:t>
            </a:r>
            <a:r>
              <a:rPr kumimoji="1" lang="ja-JP" altLang="en-US"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）及び（</a:t>
            </a:r>
            <a:r>
              <a:rPr kumimoji="1" lang="en-US" altLang="ja-JP"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Ⅳ</a:t>
            </a:r>
            <a:r>
              <a:rPr kumimoji="1" lang="ja-JP" altLang="en-US"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）については平成</a:t>
            </a:r>
            <a:r>
              <a:rPr kumimoji="1" lang="en-US" altLang="ja-JP"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33</a:t>
            </a:r>
            <a:r>
              <a:rPr kumimoji="1" lang="ja-JP" altLang="en-US" sz="24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rPr>
              <a:t>年度までの経過的措置</a:t>
            </a:r>
            <a:endParaRPr kumimoji="1" lang="ja-JP" altLang="en-US" sz="4800" kern="1200" dirty="0">
              <a:solidFill>
                <a:prstClr val="black"/>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3707592316"/>
              </p:ext>
            </p:extLst>
          </p:nvPr>
        </p:nvGraphicFramePr>
        <p:xfrm>
          <a:off x="3118994" y="1992988"/>
          <a:ext cx="6956304" cy="1080310"/>
        </p:xfrm>
        <a:graphic>
          <a:graphicData uri="http://schemas.openxmlformats.org/drawingml/2006/table">
            <a:tbl>
              <a:tblPr>
                <a:tableStyleId>{5C22544A-7EE6-4342-B048-85BDC9FD1C3A}</a:tableStyleId>
              </a:tblPr>
              <a:tblGrid>
                <a:gridCol w="6956304">
                  <a:extLst>
                    <a:ext uri="{9D8B030D-6E8A-4147-A177-3AD203B41FA5}">
                      <a16:colId xmlns:a16="http://schemas.microsoft.com/office/drawing/2014/main" xmlns="" val="20000"/>
                    </a:ext>
                  </a:extLst>
                </a:gridCol>
              </a:tblGrid>
              <a:tr h="1080310">
                <a:tc>
                  <a:txBody>
                    <a:bodyPr/>
                    <a:lstStyle/>
                    <a:p>
                      <a:pPr indent="88900" algn="just">
                        <a:lnSpc>
                          <a:spcPts val="1500"/>
                        </a:lnSpc>
                        <a:spcAft>
                          <a:spcPts val="0"/>
                        </a:spcAft>
                      </a:pP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～平成２９年度</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a:t>
                      </a:r>
                    </a:p>
                    <a:p>
                      <a:pPr indent="88900" algn="just">
                        <a:lnSpc>
                          <a:spcPts val="1500"/>
                        </a:lnSpc>
                        <a:spcAft>
                          <a:spcPts val="0"/>
                        </a:spcAft>
                      </a:pP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endPar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endParaRPr>
                    </a:p>
                    <a:p>
                      <a:pPr indent="88900" algn="just">
                        <a:lnSpc>
                          <a:spcPts val="1500"/>
                        </a:lnSpc>
                        <a:spcAft>
                          <a:spcPts val="0"/>
                        </a:spcAft>
                      </a:pP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特定事業所加算　　　</a:t>
                      </a: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300</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単位／月</a:t>
                      </a:r>
                    </a:p>
                  </a:txBody>
                  <a:tcPr marL="78000" marR="136208" marT="144000" marB="0">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xmlns="" val="10000"/>
                  </a:ext>
                </a:extLst>
              </a:tr>
            </a:tbl>
          </a:graphicData>
        </a:graphic>
      </p:graphicFrame>
      <p:graphicFrame>
        <p:nvGraphicFramePr>
          <p:cNvPr id="17" name="表 16"/>
          <p:cNvGraphicFramePr>
            <a:graphicFrameLocks noGrp="1"/>
          </p:cNvGraphicFramePr>
          <p:nvPr>
            <p:extLst/>
          </p:nvPr>
        </p:nvGraphicFramePr>
        <p:xfrm>
          <a:off x="12207788" y="1725232"/>
          <a:ext cx="8888820" cy="1820400"/>
        </p:xfrm>
        <a:graphic>
          <a:graphicData uri="http://schemas.openxmlformats.org/drawingml/2006/table">
            <a:tbl>
              <a:tblPr>
                <a:tableStyleId>{5C22544A-7EE6-4342-B048-85BDC9FD1C3A}</a:tableStyleId>
              </a:tblPr>
              <a:tblGrid>
                <a:gridCol w="8888820">
                  <a:extLst>
                    <a:ext uri="{9D8B030D-6E8A-4147-A177-3AD203B41FA5}">
                      <a16:colId xmlns:a16="http://schemas.microsoft.com/office/drawing/2014/main" xmlns="" val="20000"/>
                    </a:ext>
                  </a:extLst>
                </a:gridCol>
              </a:tblGrid>
              <a:tr h="1820400">
                <a:tc>
                  <a:txBody>
                    <a:bodyPr/>
                    <a:lstStyle/>
                    <a:p>
                      <a:pPr indent="88900" algn="just">
                        <a:lnSpc>
                          <a:spcPct val="100000"/>
                        </a:lnSpc>
                        <a:spcAft>
                          <a:spcPts val="0"/>
                        </a:spcAft>
                      </a:pP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平成３０年度～</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a:t>
                      </a:r>
                    </a:p>
                    <a:p>
                      <a:pPr indent="88900" algn="just">
                        <a:lnSpc>
                          <a:spcPct val="100000"/>
                        </a:lnSpc>
                        <a:spcAft>
                          <a:spcPts val="0"/>
                        </a:spcAft>
                      </a:pP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（１）特定事業所加算（</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Ⅰ</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500</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endParaRPr>
                    </a:p>
                    <a:p>
                      <a:pPr indent="88900" algn="just">
                        <a:lnSpc>
                          <a:spcPct val="100000"/>
                        </a:lnSpc>
                        <a:spcAft>
                          <a:spcPts val="0"/>
                        </a:spcAft>
                      </a:pP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（２）特定事業所加算（</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Ⅱ</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400</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endParaRPr>
                    </a:p>
                    <a:p>
                      <a:pPr indent="88900" algn="just">
                        <a:lnSpc>
                          <a:spcPct val="100000"/>
                        </a:lnSpc>
                        <a:spcAft>
                          <a:spcPts val="0"/>
                        </a:spcAft>
                      </a:pP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（３）特定事業所加算（</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Ⅲ</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0" kern="100" baseline="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300</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単位／月</a:t>
                      </a: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2200" b="0" kern="100" dirty="0">
                        <a:effectLst/>
                        <a:latin typeface="メイリオ" panose="020B0604030504040204" pitchFamily="50" charset="-128"/>
                        <a:ea typeface="メイリオ" panose="020B0604030504040204" pitchFamily="50" charset="-128"/>
                        <a:cs typeface="メイリオ" panose="020B0604030504040204" pitchFamily="50" charset="-128"/>
                      </a:endParaRPr>
                    </a:p>
                    <a:p>
                      <a:pPr indent="88900" algn="just">
                        <a:lnSpc>
                          <a:spcPct val="100000"/>
                        </a:lnSpc>
                        <a:spcAft>
                          <a:spcPts val="0"/>
                        </a:spcAft>
                      </a:pPr>
                      <a:r>
                        <a:rPr lang="ja-JP"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（４）特定事業所加算（</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Ⅳ</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0" kern="100" baseline="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2200" b="0" kern="100" dirty="0">
                          <a:effectLst/>
                          <a:latin typeface="メイリオ" panose="020B0604030504040204" pitchFamily="50" charset="-128"/>
                          <a:ea typeface="メイリオ" panose="020B0604030504040204" pitchFamily="50" charset="-128"/>
                          <a:cs typeface="メイリオ" panose="020B0604030504040204" pitchFamily="50" charset="-128"/>
                        </a:rPr>
                        <a:t>150</a:t>
                      </a:r>
                      <a:r>
                        <a:rPr lang="zh-TW" altLang="en-US" sz="2200" b="0" kern="100" dirty="0">
                          <a:effectLst/>
                          <a:latin typeface="メイリオ" panose="020B0604030504040204" pitchFamily="50" charset="-128"/>
                          <a:ea typeface="メイリオ" panose="020B0604030504040204" pitchFamily="50" charset="-128"/>
                          <a:cs typeface="メイリオ" panose="020B0604030504040204" pitchFamily="50" charset="-128"/>
                        </a:rPr>
                        <a:t>単位／月</a:t>
                      </a:r>
                    </a:p>
                  </a:txBody>
                  <a:tcPr marL="78000" marR="136208" marT="144000" marB="0">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xmlns="" val="10000"/>
                  </a:ext>
                </a:extLst>
              </a:tr>
            </a:tbl>
          </a:graphicData>
        </a:graphic>
      </p:graphicFrame>
      <p:sp>
        <p:nvSpPr>
          <p:cNvPr id="18" name="右矢印 17"/>
          <p:cNvSpPr/>
          <p:nvPr/>
        </p:nvSpPr>
        <p:spPr>
          <a:xfrm>
            <a:off x="10751841" y="1961456"/>
            <a:ext cx="995974" cy="1008112"/>
          </a:xfrm>
          <a:prstGeom prst="rightArrow">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fontAlgn="base" hangingPunct="1">
              <a:spcBef>
                <a:spcPct val="0"/>
              </a:spcBef>
              <a:spcAft>
                <a:spcPct val="0"/>
              </a:spcAft>
            </a:pPr>
            <a:endParaRPr kumimoji="1" lang="ja-JP" altLang="en-US" sz="3600" kern="1200">
              <a:solidFill>
                <a:prstClr val="white"/>
              </a:solidFill>
            </a:endParaRPr>
          </a:p>
        </p:txBody>
      </p:sp>
      <p:graphicFrame>
        <p:nvGraphicFramePr>
          <p:cNvPr id="19" name="表 18"/>
          <p:cNvGraphicFramePr>
            <a:graphicFrameLocks noGrp="1"/>
          </p:cNvGraphicFramePr>
          <p:nvPr>
            <p:extLst>
              <p:ext uri="{D42A27DB-BD31-4B8C-83A1-F6EECF244321}">
                <p14:modId xmlns:p14="http://schemas.microsoft.com/office/powerpoint/2010/main" val="3069287631"/>
              </p:ext>
            </p:extLst>
          </p:nvPr>
        </p:nvGraphicFramePr>
        <p:xfrm>
          <a:off x="2686940" y="4121697"/>
          <a:ext cx="19010116" cy="8126638"/>
        </p:xfrm>
        <a:graphic>
          <a:graphicData uri="http://schemas.openxmlformats.org/drawingml/2006/table">
            <a:tbl>
              <a:tblPr firstRow="1" bandRow="1">
                <a:tableStyleId>{5940675A-B579-460E-94D1-54222C63F5DA}</a:tableStyleId>
              </a:tblPr>
              <a:tblGrid>
                <a:gridCol w="16167500">
                  <a:extLst>
                    <a:ext uri="{9D8B030D-6E8A-4147-A177-3AD203B41FA5}">
                      <a16:colId xmlns:a16="http://schemas.microsoft.com/office/drawing/2014/main" xmlns="" val="20000"/>
                    </a:ext>
                  </a:extLst>
                </a:gridCol>
                <a:gridCol w="710654">
                  <a:extLst>
                    <a:ext uri="{9D8B030D-6E8A-4147-A177-3AD203B41FA5}">
                      <a16:colId xmlns:a16="http://schemas.microsoft.com/office/drawing/2014/main" xmlns="" val="20002"/>
                    </a:ext>
                  </a:extLst>
                </a:gridCol>
                <a:gridCol w="710654">
                  <a:extLst>
                    <a:ext uri="{9D8B030D-6E8A-4147-A177-3AD203B41FA5}">
                      <a16:colId xmlns:a16="http://schemas.microsoft.com/office/drawing/2014/main" xmlns="" val="20003"/>
                    </a:ext>
                  </a:extLst>
                </a:gridCol>
                <a:gridCol w="710660">
                  <a:extLst>
                    <a:ext uri="{9D8B030D-6E8A-4147-A177-3AD203B41FA5}">
                      <a16:colId xmlns:a16="http://schemas.microsoft.com/office/drawing/2014/main" xmlns="" val="20004"/>
                    </a:ext>
                  </a:extLst>
                </a:gridCol>
                <a:gridCol w="710648">
                  <a:extLst>
                    <a:ext uri="{9D8B030D-6E8A-4147-A177-3AD203B41FA5}">
                      <a16:colId xmlns:a16="http://schemas.microsoft.com/office/drawing/2014/main" xmlns="" val="20005"/>
                    </a:ext>
                  </a:extLst>
                </a:gridCol>
              </a:tblGrid>
              <a:tr h="696070">
                <a:tc>
                  <a:txBody>
                    <a:bodyPr/>
                    <a:lstStyle/>
                    <a:p>
                      <a:pPr algn="ctr"/>
                      <a:r>
                        <a:rPr kumimoji="1" lang="ja-JP" altLang="en-US" sz="2400" b="1" dirty="0">
                          <a:solidFill>
                            <a:schemeClr val="tx1"/>
                          </a:solidFill>
                        </a:rPr>
                        <a:t>特定事業所加算算定要件</a:t>
                      </a:r>
                    </a:p>
                  </a:txBody>
                  <a:tcPr marL="182880" marR="182880" marT="91440" marB="91440" anchor="ctr">
                    <a:solidFill>
                      <a:schemeClr val="tx2">
                        <a:lumMod val="40000"/>
                        <a:lumOff val="60000"/>
                      </a:schemeClr>
                    </a:solidFill>
                  </a:tcPr>
                </a:tc>
                <a:tc>
                  <a:txBody>
                    <a:bodyPr/>
                    <a:lstStyle/>
                    <a:p>
                      <a:pPr algn="ctr"/>
                      <a:r>
                        <a:rPr kumimoji="1" lang="en-US" altLang="ja-JP" sz="2200" dirty="0">
                          <a:solidFill>
                            <a:schemeClr val="tx1"/>
                          </a:solidFill>
                        </a:rPr>
                        <a:t>Ⅰ</a:t>
                      </a:r>
                      <a:endParaRPr kumimoji="1" lang="ja-JP" altLang="en-US" sz="2200" dirty="0">
                        <a:solidFill>
                          <a:schemeClr val="tx1"/>
                        </a:solidFill>
                      </a:endParaRPr>
                    </a:p>
                  </a:txBody>
                  <a:tcPr marL="182880" marR="182880" marT="91440" marB="91440" anchor="ctr">
                    <a:solidFill>
                      <a:schemeClr val="tx2">
                        <a:lumMod val="40000"/>
                        <a:lumOff val="60000"/>
                      </a:schemeClr>
                    </a:solidFill>
                  </a:tcPr>
                </a:tc>
                <a:tc>
                  <a:txBody>
                    <a:bodyPr/>
                    <a:lstStyle/>
                    <a:p>
                      <a:pPr algn="ctr"/>
                      <a:r>
                        <a:rPr kumimoji="1" lang="en-US" altLang="ja-JP" sz="2200" dirty="0">
                          <a:solidFill>
                            <a:schemeClr val="tx1"/>
                          </a:solidFill>
                        </a:rPr>
                        <a:t>Ⅱ</a:t>
                      </a:r>
                      <a:endParaRPr kumimoji="1" lang="ja-JP" altLang="en-US" sz="2200" dirty="0">
                        <a:solidFill>
                          <a:schemeClr val="tx1"/>
                        </a:solidFill>
                      </a:endParaRPr>
                    </a:p>
                  </a:txBody>
                  <a:tcPr marL="182880" marR="182880" marT="91440" marB="91440" anchor="ctr">
                    <a:solidFill>
                      <a:schemeClr val="tx2">
                        <a:lumMod val="40000"/>
                        <a:lumOff val="60000"/>
                      </a:schemeClr>
                    </a:solidFill>
                  </a:tcPr>
                </a:tc>
                <a:tc>
                  <a:txBody>
                    <a:bodyPr/>
                    <a:lstStyle/>
                    <a:p>
                      <a:pPr algn="ctr"/>
                      <a:r>
                        <a:rPr kumimoji="1" lang="en-US" altLang="ja-JP" sz="2200" dirty="0">
                          <a:solidFill>
                            <a:schemeClr val="tx1"/>
                          </a:solidFill>
                        </a:rPr>
                        <a:t>Ⅲ</a:t>
                      </a:r>
                      <a:endParaRPr kumimoji="1" lang="ja-JP" altLang="en-US" sz="2200" dirty="0">
                        <a:solidFill>
                          <a:schemeClr val="tx1"/>
                        </a:solidFill>
                      </a:endParaRPr>
                    </a:p>
                  </a:txBody>
                  <a:tcPr marL="182880" marR="182880" marT="91440" marB="91440" anchor="ctr">
                    <a:solidFill>
                      <a:schemeClr val="tx2">
                        <a:lumMod val="40000"/>
                        <a:lumOff val="60000"/>
                      </a:schemeClr>
                    </a:solidFill>
                  </a:tcPr>
                </a:tc>
                <a:tc>
                  <a:txBody>
                    <a:bodyPr/>
                    <a:lstStyle/>
                    <a:p>
                      <a:pPr algn="ctr"/>
                      <a:r>
                        <a:rPr kumimoji="1" lang="en-US" altLang="ja-JP" sz="2200" dirty="0">
                          <a:solidFill>
                            <a:schemeClr val="tx1"/>
                          </a:solidFill>
                        </a:rPr>
                        <a:t>Ⅳ</a:t>
                      </a:r>
                      <a:endParaRPr kumimoji="1" lang="ja-JP" altLang="en-US" sz="2200" dirty="0">
                        <a:solidFill>
                          <a:schemeClr val="tx1"/>
                        </a:solidFill>
                      </a:endParaRPr>
                    </a:p>
                  </a:txBody>
                  <a:tcPr marL="182880" marR="182880" marT="91440" marB="91440" anchor="ctr">
                    <a:solidFill>
                      <a:schemeClr val="tx2">
                        <a:lumMod val="40000"/>
                        <a:lumOff val="60000"/>
                      </a:schemeClr>
                    </a:solidFill>
                  </a:tcPr>
                </a:tc>
                <a:extLst>
                  <a:ext uri="{0D108BD9-81ED-4DB2-BD59-A6C34878D82A}">
                    <a16:rowId xmlns:a16="http://schemas.microsoft.com/office/drawing/2014/main" xmlns="" val="10000"/>
                  </a:ext>
                </a:extLst>
              </a:tr>
              <a:tr h="744088">
                <a:tc>
                  <a:txBody>
                    <a:bodyPr/>
                    <a:lstStyle/>
                    <a:p>
                      <a:r>
                        <a:rPr kumimoji="1" lang="en-US" altLang="ja-JP" sz="2200" u="none" dirty="0">
                          <a:solidFill>
                            <a:schemeClr val="tx1"/>
                          </a:solidFill>
                        </a:rPr>
                        <a:t>(1)-</a:t>
                      </a:r>
                      <a:r>
                        <a:rPr kumimoji="1" lang="ja-JP" altLang="en-US" sz="2200" u="none" dirty="0">
                          <a:solidFill>
                            <a:schemeClr val="tx1"/>
                          </a:solidFill>
                        </a:rPr>
                        <a:t>① 専ら指定計画相談支援の提供に当たる常勤の相談支援専門員を４名以上配置し、その内１名が主任相談支援専門員であること。</a:t>
                      </a:r>
                    </a:p>
                  </a:txBody>
                  <a:tcPr marL="182880" marR="182880" marT="91440" marB="91440" anchor="ctr">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endParaRPr kumimoji="1" lang="en-US" altLang="ja-JP" sz="2400" b="0" dirty="0">
                        <a:solidFill>
                          <a:schemeClr val="tx1"/>
                        </a:solidFill>
                      </a:endParaRPr>
                    </a:p>
                  </a:txBody>
                  <a:tcPr marL="182880" marR="182880" marT="91440" marB="91440" anchor="ctr"/>
                </a:tc>
                <a:tc>
                  <a:txBody>
                    <a:bodyPr/>
                    <a:lstStyle/>
                    <a:p>
                      <a:pPr algn="ctr"/>
                      <a:r>
                        <a:rPr kumimoji="1" lang="ja-JP" altLang="en-US" sz="2400" b="0" dirty="0">
                          <a:solidFill>
                            <a:schemeClr val="tx1"/>
                          </a:solidFill>
                        </a:rPr>
                        <a:t>－</a:t>
                      </a:r>
                      <a:endParaRPr kumimoji="1" lang="en-US" altLang="ja-JP" sz="2400" b="0" dirty="0">
                        <a:solidFill>
                          <a:schemeClr val="tx1"/>
                        </a:solidFill>
                      </a:endParaRPr>
                    </a:p>
                  </a:txBody>
                  <a:tcPr marL="182880" marR="182880" marT="91440" marB="91440" anchor="ctr"/>
                </a:tc>
                <a:extLst>
                  <a:ext uri="{0D108BD9-81ED-4DB2-BD59-A6C34878D82A}">
                    <a16:rowId xmlns:a16="http://schemas.microsoft.com/office/drawing/2014/main" xmlns="" val="10001"/>
                  </a:ext>
                </a:extLst>
              </a:tr>
              <a:tr h="720080">
                <a:tc>
                  <a:txBody>
                    <a:bodyPr/>
                    <a:lstStyle/>
                    <a:p>
                      <a:r>
                        <a:rPr kumimoji="1" lang="en-US" altLang="ja-JP" sz="2200" u="none" dirty="0">
                          <a:solidFill>
                            <a:schemeClr val="tx1"/>
                          </a:solidFill>
                        </a:rPr>
                        <a:t>(1)-</a:t>
                      </a:r>
                      <a:r>
                        <a:rPr kumimoji="1" lang="ja-JP" altLang="en-US" sz="2200" u="none" dirty="0">
                          <a:solidFill>
                            <a:schemeClr val="tx1"/>
                          </a:solidFill>
                        </a:rPr>
                        <a:t>② 専ら指定特定相談支援の提供に当たる常勤の相談支援専門員を４名以上配置し、その内１名が現任研修修了者であること。</a:t>
                      </a:r>
                    </a:p>
                  </a:txBody>
                  <a:tcPr marL="182880" marR="182880" marT="91440" marB="91440" anchor="ctr">
                    <a:lnT w="12700"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rPr>
                        <a:t>－</a:t>
                      </a:r>
                      <a:endParaRPr kumimoji="1" lang="en-US" altLang="ja-JP" sz="2400" b="0" dirty="0">
                        <a:solidFill>
                          <a:schemeClr val="tx1"/>
                        </a:solidFill>
                      </a:endParaRP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extLst>
                  <a:ext uri="{0D108BD9-81ED-4DB2-BD59-A6C34878D82A}">
                    <a16:rowId xmlns:a16="http://schemas.microsoft.com/office/drawing/2014/main" xmlns="" val="10002"/>
                  </a:ext>
                </a:extLst>
              </a:tr>
              <a:tr h="720080">
                <a:tc>
                  <a:txBody>
                    <a:bodyPr/>
                    <a:lstStyle/>
                    <a:p>
                      <a:r>
                        <a:rPr kumimoji="1" lang="en-US" altLang="ja-JP" sz="2200" u="none" dirty="0">
                          <a:solidFill>
                            <a:schemeClr val="tx1"/>
                          </a:solidFill>
                        </a:rPr>
                        <a:t>(1)-</a:t>
                      </a:r>
                      <a:r>
                        <a:rPr kumimoji="1" lang="ja-JP" altLang="en-US" sz="2200" u="none" dirty="0">
                          <a:solidFill>
                            <a:schemeClr val="tx1"/>
                          </a:solidFill>
                        </a:rPr>
                        <a:t>③ 専ら指定特定相談支援の提供に当たる常勤の相談支援専門員を３名以上配置し、その内１名が現任研修修了者であること。</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endParaRPr kumimoji="1" lang="en-US" altLang="ja-JP" sz="2400" b="0" dirty="0">
                        <a:solidFill>
                          <a:schemeClr val="tx1"/>
                        </a:solidFill>
                      </a:endParaRPr>
                    </a:p>
                  </a:txBody>
                  <a:tcPr marL="182880" marR="182880" marT="91440" marB="91440" anchor="ctr"/>
                </a:tc>
                <a:tc>
                  <a:txBody>
                    <a:bodyPr/>
                    <a:lstStyle/>
                    <a:p>
                      <a:pPr algn="ctr"/>
                      <a:r>
                        <a:rPr kumimoji="1" lang="ja-JP" altLang="en-US" sz="2400" b="0" dirty="0">
                          <a:solidFill>
                            <a:schemeClr val="tx1"/>
                          </a:solidFill>
                        </a:rPr>
                        <a:t>－</a:t>
                      </a:r>
                      <a:endParaRPr kumimoji="1" lang="en-US" altLang="ja-JP" sz="2400" b="0" dirty="0">
                        <a:solidFill>
                          <a:schemeClr val="tx1"/>
                        </a:solidFill>
                      </a:endParaRPr>
                    </a:p>
                  </a:txBody>
                  <a:tcPr marL="182880" marR="182880" marT="91440" marB="91440" anchor="ctr"/>
                </a:tc>
                <a:extLst>
                  <a:ext uri="{0D108BD9-81ED-4DB2-BD59-A6C34878D82A}">
                    <a16:rowId xmlns:a16="http://schemas.microsoft.com/office/drawing/2014/main" xmlns="" val="10003"/>
                  </a:ext>
                </a:extLst>
              </a:tr>
              <a:tr h="720080">
                <a:tc>
                  <a:txBody>
                    <a:bodyPr/>
                    <a:lstStyle/>
                    <a:p>
                      <a:r>
                        <a:rPr kumimoji="1" lang="en-US" altLang="ja-JP" sz="2200" u="none" dirty="0">
                          <a:solidFill>
                            <a:schemeClr val="tx1"/>
                          </a:solidFill>
                        </a:rPr>
                        <a:t>(1)-</a:t>
                      </a:r>
                      <a:r>
                        <a:rPr kumimoji="1" lang="ja-JP" altLang="en-US" sz="2200" u="none" dirty="0">
                          <a:solidFill>
                            <a:schemeClr val="tx1"/>
                          </a:solidFill>
                        </a:rPr>
                        <a:t>④ 専ら指定特定相談支援の提供に当たる常勤の相談支援専門員を２名以上配置し、その内１名が現任研修修了者であること。</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extLst>
                  <a:ext uri="{0D108BD9-81ED-4DB2-BD59-A6C34878D82A}">
                    <a16:rowId xmlns:a16="http://schemas.microsoft.com/office/drawing/2014/main" xmlns="" val="10004"/>
                  </a:ext>
                </a:extLst>
              </a:tr>
              <a:tr h="720080">
                <a:tc>
                  <a:txBody>
                    <a:bodyPr/>
                    <a:lstStyle/>
                    <a:p>
                      <a:r>
                        <a:rPr kumimoji="1" lang="en-US" altLang="ja-JP" sz="2200" u="none" dirty="0">
                          <a:solidFill>
                            <a:schemeClr val="tx1"/>
                          </a:solidFill>
                        </a:rPr>
                        <a:t>(2) </a:t>
                      </a:r>
                      <a:r>
                        <a:rPr kumimoji="1" lang="ja-JP" altLang="en-US" sz="2200" u="none" dirty="0">
                          <a:solidFill>
                            <a:schemeClr val="tx1"/>
                          </a:solidFill>
                        </a:rPr>
                        <a:t>利用者に関する情報又はサービス提供に当たっての留意事項に係る伝達等を目的とした会議を定期的に開催すること。</a:t>
                      </a:r>
                    </a:p>
                  </a:txBody>
                  <a:tcPr marL="182880" marR="182880" marT="91440" marB="91440" anchor="ctr">
                    <a:solidFill>
                      <a:srgbClr val="FFFF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rPr>
                        <a:t>○</a:t>
                      </a:r>
                    </a:p>
                  </a:txBody>
                  <a:tcPr marL="182880" marR="182880" marT="91440" marB="91440" anchor="ctr">
                    <a:solidFill>
                      <a:srgbClr val="FFFF00"/>
                    </a:solidFill>
                  </a:tcPr>
                </a:tc>
                <a:tc>
                  <a:txBody>
                    <a:bodyPr/>
                    <a:lstStyle/>
                    <a:p>
                      <a:pPr algn="ctr"/>
                      <a:r>
                        <a:rPr kumimoji="1" lang="ja-JP" altLang="en-US" sz="2400" b="0" dirty="0">
                          <a:solidFill>
                            <a:schemeClr val="tx1"/>
                          </a:solidFill>
                        </a:rPr>
                        <a:t>○</a:t>
                      </a:r>
                    </a:p>
                  </a:txBody>
                  <a:tcPr marL="182880" marR="182880" marT="91440" marB="91440" anchor="ctr">
                    <a:solidFill>
                      <a:srgbClr val="FFFF00"/>
                    </a:solidFill>
                  </a:tcPr>
                </a:tc>
                <a:tc>
                  <a:txBody>
                    <a:bodyPr/>
                    <a:lstStyle/>
                    <a:p>
                      <a:pPr algn="ctr"/>
                      <a:r>
                        <a:rPr kumimoji="1" lang="ja-JP" altLang="en-US" sz="2400" b="0" dirty="0">
                          <a:solidFill>
                            <a:schemeClr val="tx1"/>
                          </a:solidFill>
                        </a:rPr>
                        <a:t>○</a:t>
                      </a:r>
                      <a:endParaRPr kumimoji="1" lang="en-US" altLang="ja-JP" sz="2400" b="0" dirty="0">
                        <a:solidFill>
                          <a:schemeClr val="tx1"/>
                        </a:solidFill>
                      </a:endParaRPr>
                    </a:p>
                  </a:txBody>
                  <a:tcPr marL="182880" marR="182880" marT="91440" marB="91440" anchor="ctr">
                    <a:solidFill>
                      <a:srgbClr val="FFFF00"/>
                    </a:solidFill>
                  </a:tcPr>
                </a:tc>
                <a:tc>
                  <a:txBody>
                    <a:bodyPr/>
                    <a:lstStyle/>
                    <a:p>
                      <a:pPr algn="ctr"/>
                      <a:r>
                        <a:rPr kumimoji="1" lang="ja-JP" altLang="en-US" sz="2400" b="0" dirty="0">
                          <a:solidFill>
                            <a:schemeClr val="tx1"/>
                          </a:solidFill>
                        </a:rPr>
                        <a:t>○</a:t>
                      </a:r>
                      <a:endParaRPr kumimoji="1" lang="en-US" altLang="ja-JP" sz="2400" b="0" dirty="0">
                        <a:solidFill>
                          <a:schemeClr val="tx1"/>
                        </a:solidFill>
                      </a:endParaRPr>
                    </a:p>
                  </a:txBody>
                  <a:tcPr marL="182880" marR="182880" marT="91440" marB="91440" anchor="ctr">
                    <a:solidFill>
                      <a:srgbClr val="FFFF00"/>
                    </a:solidFill>
                  </a:tcPr>
                </a:tc>
                <a:extLst>
                  <a:ext uri="{0D108BD9-81ED-4DB2-BD59-A6C34878D82A}">
                    <a16:rowId xmlns:a16="http://schemas.microsoft.com/office/drawing/2014/main" xmlns="" val="10005"/>
                  </a:ext>
                </a:extLst>
              </a:tr>
              <a:tr h="720080">
                <a:tc>
                  <a:txBody>
                    <a:bodyPr/>
                    <a:lstStyle/>
                    <a:p>
                      <a:r>
                        <a:rPr kumimoji="1" lang="en-US" altLang="ja-JP" sz="2200" u="none" dirty="0">
                          <a:solidFill>
                            <a:schemeClr val="tx1"/>
                          </a:solidFill>
                        </a:rPr>
                        <a:t>(3) 24 </a:t>
                      </a:r>
                      <a:r>
                        <a:rPr kumimoji="1" lang="ja-JP" altLang="en-US" sz="2200" u="none" dirty="0">
                          <a:solidFill>
                            <a:schemeClr val="tx1"/>
                          </a:solidFill>
                        </a:rPr>
                        <a:t>時間連絡体制を確保し、かつ、必要に応じて利用者等の相談に対応する体制を確保していること。</a:t>
                      </a:r>
                      <a:endParaRPr kumimoji="1" lang="en-US" altLang="ja-JP" sz="2200" u="none" dirty="0">
                        <a:solidFill>
                          <a:schemeClr val="tx1"/>
                        </a:solidFill>
                      </a:endParaRPr>
                    </a:p>
                  </a:txBody>
                  <a:tcPr marL="182880" marR="182880" marT="91440" marB="9144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extLst>
                  <a:ext uri="{0D108BD9-81ED-4DB2-BD59-A6C34878D82A}">
                    <a16:rowId xmlns:a16="http://schemas.microsoft.com/office/drawing/2014/main" xmlns="" val="10006"/>
                  </a:ext>
                </a:extLst>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2200" u="none" dirty="0">
                          <a:solidFill>
                            <a:schemeClr val="tx1"/>
                          </a:solidFill>
                        </a:rPr>
                        <a:t>(4) </a:t>
                      </a:r>
                      <a:r>
                        <a:rPr lang="ja-JP" altLang="en-US" sz="2200" u="none" dirty="0">
                          <a:solidFill>
                            <a:schemeClr val="tx1"/>
                          </a:solidFill>
                        </a:rPr>
                        <a:t>新規に採用した全ての相談支援専門員に対し、主任相談支援専門員（現任研修修了者）の同行による研修を実施していること</a:t>
                      </a:r>
                    </a:p>
                  </a:txBody>
                  <a:tcPr marL="182880" marR="182880" marT="91440" marB="91440" anchor="ctr">
                    <a:solidFill>
                      <a:srgbClr val="FFFF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rPr>
                        <a:t>○</a:t>
                      </a:r>
                    </a:p>
                  </a:txBody>
                  <a:tcPr marL="182880" marR="182880" marT="91440" marB="91440" anchor="ctr">
                    <a:solidFill>
                      <a:srgbClr val="FFFF00"/>
                    </a:solidFill>
                  </a:tcPr>
                </a:tc>
                <a:tc>
                  <a:txBody>
                    <a:bodyPr/>
                    <a:lstStyle/>
                    <a:p>
                      <a:pPr algn="ctr"/>
                      <a:r>
                        <a:rPr kumimoji="1" lang="ja-JP" altLang="en-US" sz="2400" b="0" dirty="0">
                          <a:solidFill>
                            <a:schemeClr val="tx1"/>
                          </a:solidFill>
                        </a:rPr>
                        <a:t>○</a:t>
                      </a:r>
                    </a:p>
                  </a:txBody>
                  <a:tcPr marL="182880" marR="182880" marT="91440" marB="91440" anchor="ctr">
                    <a:solidFill>
                      <a:srgbClr val="FFFF00"/>
                    </a:solidFill>
                  </a:tcPr>
                </a:tc>
                <a:tc>
                  <a:txBody>
                    <a:bodyPr/>
                    <a:lstStyle/>
                    <a:p>
                      <a:pPr algn="ctr"/>
                      <a:r>
                        <a:rPr kumimoji="1" lang="ja-JP" altLang="en-US" sz="2400" b="0" dirty="0">
                          <a:solidFill>
                            <a:schemeClr val="tx1"/>
                          </a:solidFill>
                        </a:rPr>
                        <a:t>○</a:t>
                      </a:r>
                    </a:p>
                  </a:txBody>
                  <a:tcPr marL="182880" marR="182880" marT="91440" marB="91440" anchor="ctr">
                    <a:solidFill>
                      <a:srgbClr val="FFFF00"/>
                    </a:solidFill>
                  </a:tcPr>
                </a:tc>
                <a:tc>
                  <a:txBody>
                    <a:bodyPr/>
                    <a:lstStyle/>
                    <a:p>
                      <a:pPr algn="ctr"/>
                      <a:r>
                        <a:rPr kumimoji="1" lang="ja-JP" altLang="en-US" sz="2400" b="0" dirty="0">
                          <a:solidFill>
                            <a:schemeClr val="tx1"/>
                          </a:solidFill>
                        </a:rPr>
                        <a:t>○</a:t>
                      </a:r>
                    </a:p>
                  </a:txBody>
                  <a:tcPr marL="182880" marR="182880" marT="91440" marB="91440" anchor="ctr">
                    <a:solidFill>
                      <a:srgbClr val="FFFF00"/>
                    </a:solidFill>
                  </a:tcPr>
                </a:tc>
                <a:extLst>
                  <a:ext uri="{0D108BD9-81ED-4DB2-BD59-A6C34878D82A}">
                    <a16:rowId xmlns:a16="http://schemas.microsoft.com/office/drawing/2014/main" xmlns="" val="10007"/>
                  </a:ext>
                </a:extLst>
              </a:tr>
              <a:tr h="853440">
                <a:tc>
                  <a:txBody>
                    <a:bodyPr/>
                    <a:lstStyle/>
                    <a:p>
                      <a:r>
                        <a:rPr kumimoji="1" lang="en-US" altLang="ja-JP" sz="2200" u="none" dirty="0">
                          <a:solidFill>
                            <a:schemeClr val="tx1"/>
                          </a:solidFill>
                        </a:rPr>
                        <a:t>(5) </a:t>
                      </a:r>
                      <a:r>
                        <a:rPr kumimoji="1" lang="ja-JP" altLang="en-US" sz="2200" u="none" dirty="0">
                          <a:solidFill>
                            <a:schemeClr val="tx1"/>
                          </a:solidFill>
                        </a:rPr>
                        <a:t>基幹相談支援センター等から支援が困難な事例を紹介された場合においても、当該支援が困難な事例に係る者に指定計画相談</a:t>
                      </a:r>
                      <a:endParaRPr kumimoji="1" lang="en-US" altLang="ja-JP" sz="2200" u="none" dirty="0">
                        <a:solidFill>
                          <a:schemeClr val="tx1"/>
                        </a:solidFill>
                      </a:endParaRPr>
                    </a:p>
                    <a:p>
                      <a:r>
                        <a:rPr kumimoji="1" lang="ja-JP" altLang="en-US" sz="2200" u="none" dirty="0">
                          <a:solidFill>
                            <a:schemeClr val="tx1"/>
                          </a:solidFill>
                        </a:rPr>
                        <a:t>　   支援を提供していること</a:t>
                      </a:r>
                    </a:p>
                  </a:txBody>
                  <a:tcPr marL="182880" marR="182880" marT="91440" marB="9144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rPr>
                        <a:t>○</a:t>
                      </a:r>
                    </a:p>
                  </a:txBody>
                  <a:tcPr marL="182880" marR="182880" marT="91440" marB="91440" anchor="ctr">
                    <a:lnB w="12700" cap="flat" cmpd="sng" algn="ctr">
                      <a:solidFill>
                        <a:schemeClr val="tx1"/>
                      </a:solidFill>
                      <a:prstDash val="solid"/>
                      <a:round/>
                      <a:headEnd type="none" w="med" len="med"/>
                      <a:tailEnd type="none" w="med" len="med"/>
                    </a:lnB>
                  </a:tcP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extLst>
                  <a:ext uri="{0D108BD9-81ED-4DB2-BD59-A6C34878D82A}">
                    <a16:rowId xmlns:a16="http://schemas.microsoft.com/office/drawing/2014/main" xmlns="" val="10008"/>
                  </a:ext>
                </a:extLst>
              </a:tr>
              <a:tr h="720080">
                <a:tc>
                  <a:txBody>
                    <a:bodyPr/>
                    <a:lstStyle/>
                    <a:p>
                      <a:r>
                        <a:rPr kumimoji="1" lang="en-US" altLang="ja-JP" sz="2200" u="none" dirty="0">
                          <a:solidFill>
                            <a:schemeClr val="tx1"/>
                          </a:solidFill>
                        </a:rPr>
                        <a:t>(6) </a:t>
                      </a:r>
                      <a:r>
                        <a:rPr kumimoji="1" lang="ja-JP" altLang="en-US" sz="2200" u="none" dirty="0">
                          <a:solidFill>
                            <a:schemeClr val="tx1"/>
                          </a:solidFill>
                        </a:rPr>
                        <a:t>基幹相談支援センター等が実施する事例検討会等に参加していること</a:t>
                      </a:r>
                    </a:p>
                  </a:txBody>
                  <a:tcPr marL="182880" marR="182880" marT="91440" marB="91440" anchor="ctr">
                    <a:solidFill>
                      <a:srgbClr val="FFFF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rPr>
                        <a:t>○</a:t>
                      </a:r>
                    </a:p>
                  </a:txBody>
                  <a:tcPr marL="182880" marR="182880" marT="91440" marB="9144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kumimoji="1" lang="ja-JP" altLang="en-US" sz="2400" b="0" dirty="0">
                          <a:solidFill>
                            <a:schemeClr val="tx1"/>
                          </a:solidFill>
                        </a:rPr>
                        <a:t>○</a:t>
                      </a:r>
                    </a:p>
                  </a:txBody>
                  <a:tcPr marL="182880" marR="182880" marT="91440" marB="91440" anchor="ctr">
                    <a:solidFill>
                      <a:srgbClr val="FFFF00"/>
                    </a:solidFill>
                  </a:tcPr>
                </a:tc>
                <a:tc>
                  <a:txBody>
                    <a:bodyPr/>
                    <a:lstStyle/>
                    <a:p>
                      <a:pPr algn="ctr"/>
                      <a:r>
                        <a:rPr kumimoji="1" lang="ja-JP" altLang="en-US" sz="2400" b="0" dirty="0">
                          <a:solidFill>
                            <a:schemeClr val="tx1"/>
                          </a:solidFill>
                        </a:rPr>
                        <a:t>○</a:t>
                      </a:r>
                    </a:p>
                  </a:txBody>
                  <a:tcPr marL="182880" marR="182880" marT="91440" marB="91440" anchor="ctr">
                    <a:solidFill>
                      <a:srgbClr val="FFFF00"/>
                    </a:solidFill>
                  </a:tcPr>
                </a:tc>
                <a:tc>
                  <a:txBody>
                    <a:bodyPr/>
                    <a:lstStyle/>
                    <a:p>
                      <a:pPr algn="ctr"/>
                      <a:r>
                        <a:rPr kumimoji="1" lang="ja-JP" altLang="en-US" sz="2400" b="0" dirty="0">
                          <a:solidFill>
                            <a:schemeClr val="tx1"/>
                          </a:solidFill>
                        </a:rPr>
                        <a:t>○</a:t>
                      </a:r>
                    </a:p>
                  </a:txBody>
                  <a:tcPr marL="182880" marR="182880" marT="91440" marB="91440" anchor="ctr">
                    <a:solidFill>
                      <a:srgbClr val="FFFF00"/>
                    </a:solidFill>
                  </a:tcPr>
                </a:tc>
                <a:extLst>
                  <a:ext uri="{0D108BD9-81ED-4DB2-BD59-A6C34878D82A}">
                    <a16:rowId xmlns:a16="http://schemas.microsoft.com/office/drawing/2014/main" xmlns="" val="10010"/>
                  </a:ext>
                </a:extLst>
              </a:tr>
              <a:tr h="792480">
                <a:tc>
                  <a:txBody>
                    <a:bodyPr/>
                    <a:lstStyle/>
                    <a:p>
                      <a:r>
                        <a:rPr kumimoji="1" lang="en-US" altLang="ja-JP" sz="2200" u="none" dirty="0">
                          <a:solidFill>
                            <a:schemeClr val="tx1"/>
                          </a:solidFill>
                        </a:rPr>
                        <a:t>(7) </a:t>
                      </a:r>
                      <a:r>
                        <a:rPr kumimoji="1" lang="ja-JP" altLang="en-US" sz="2200" u="none" dirty="0">
                          <a:solidFill>
                            <a:schemeClr val="tx1"/>
                          </a:solidFill>
                        </a:rPr>
                        <a:t>計画相談支援と障害児相談支援の一月当たりの取扱件数が４０件未満であること</a:t>
                      </a:r>
                      <a:endParaRPr kumimoji="1" lang="en-US" altLang="ja-JP" sz="2200" u="none" dirty="0">
                        <a:solidFill>
                          <a:schemeClr val="tx1"/>
                        </a:solidFill>
                      </a:endParaRPr>
                    </a:p>
                    <a:p>
                      <a:r>
                        <a:rPr kumimoji="1" lang="ja-JP" altLang="en-US" sz="1800" u="none" dirty="0">
                          <a:solidFill>
                            <a:schemeClr val="tx1"/>
                          </a:solidFill>
                        </a:rPr>
                        <a:t>　　　（</a:t>
                      </a:r>
                      <a:r>
                        <a:rPr kumimoji="1" lang="en-US" altLang="ja-JP" sz="1800" u="none" dirty="0">
                          <a:solidFill>
                            <a:schemeClr val="tx1"/>
                          </a:solidFill>
                        </a:rPr>
                        <a:t>※</a:t>
                      </a:r>
                      <a:r>
                        <a:rPr kumimoji="1" lang="ja-JP" altLang="en-US" sz="1800" u="none" dirty="0">
                          <a:solidFill>
                            <a:schemeClr val="tx1"/>
                          </a:solidFill>
                        </a:rPr>
                        <a:t>）現行の特定事業所加算を算定していた事業所が特定事業所加算</a:t>
                      </a:r>
                      <a:r>
                        <a:rPr kumimoji="1" lang="en-US" altLang="ja-JP" sz="1800" u="none" dirty="0">
                          <a:solidFill>
                            <a:schemeClr val="tx1"/>
                          </a:solidFill>
                        </a:rPr>
                        <a:t>(Ⅲ)</a:t>
                      </a:r>
                      <a:r>
                        <a:rPr kumimoji="1" lang="ja-JP" altLang="en-US" sz="1800" u="none" dirty="0">
                          <a:solidFill>
                            <a:schemeClr val="tx1"/>
                          </a:solidFill>
                        </a:rPr>
                        <a:t>を算定する場合は、平成</a:t>
                      </a:r>
                      <a:r>
                        <a:rPr kumimoji="1" lang="en-US" altLang="ja-JP" sz="1800" u="none" dirty="0">
                          <a:solidFill>
                            <a:schemeClr val="tx1"/>
                          </a:solidFill>
                        </a:rPr>
                        <a:t>31</a:t>
                      </a:r>
                      <a:r>
                        <a:rPr kumimoji="1" lang="ja-JP" altLang="en-US" sz="1800" u="none" dirty="0">
                          <a:solidFill>
                            <a:schemeClr val="tx1"/>
                          </a:solidFill>
                        </a:rPr>
                        <a:t>年</a:t>
                      </a:r>
                      <a:r>
                        <a:rPr kumimoji="1" lang="en-US" altLang="ja-JP" sz="1800" u="none" dirty="0">
                          <a:solidFill>
                            <a:schemeClr val="tx1"/>
                          </a:solidFill>
                        </a:rPr>
                        <a:t>3</a:t>
                      </a:r>
                      <a:r>
                        <a:rPr kumimoji="1" lang="ja-JP" altLang="en-US" sz="1800" u="none" dirty="0">
                          <a:solidFill>
                            <a:schemeClr val="tx1"/>
                          </a:solidFill>
                        </a:rPr>
                        <a:t>月までは要件を満たさなくても算定可</a:t>
                      </a:r>
                    </a:p>
                  </a:txBody>
                  <a:tcPr marL="182880" marR="182880" marT="91440" marB="9144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rPr>
                        <a:t>○</a:t>
                      </a:r>
                    </a:p>
                  </a:txBody>
                  <a:tcPr marL="182880" marR="182880" marT="91440" marB="91440" anchor="ctr">
                    <a:lnT w="12700" cap="flat" cmpd="sng" algn="ctr">
                      <a:solidFill>
                        <a:schemeClr val="tx1"/>
                      </a:solidFill>
                      <a:prstDash val="solid"/>
                      <a:round/>
                      <a:headEnd type="none" w="med" len="med"/>
                      <a:tailEnd type="none" w="med" len="med"/>
                    </a:lnT>
                  </a:tcPr>
                </a:tc>
                <a:tc>
                  <a:txBody>
                    <a:bodyPr/>
                    <a:lstStyle/>
                    <a:p>
                      <a:pPr algn="ctr"/>
                      <a:r>
                        <a:rPr kumimoji="1" lang="ja-JP" altLang="en-US" sz="2400" b="0" dirty="0">
                          <a:solidFill>
                            <a:schemeClr val="tx1"/>
                          </a:solidFill>
                        </a:rPr>
                        <a:t>○</a:t>
                      </a:r>
                    </a:p>
                  </a:txBody>
                  <a:tcPr marL="182880" marR="182880" marT="91440" marB="91440" anchor="ctr"/>
                </a:tc>
                <a:tc>
                  <a:txBody>
                    <a:bodyPr/>
                    <a:lstStyle/>
                    <a:p>
                      <a:pPr algn="ctr"/>
                      <a:r>
                        <a:rPr kumimoji="1" lang="ja-JP" altLang="en-US" sz="2400" b="0" dirty="0">
                          <a:solidFill>
                            <a:schemeClr val="tx1"/>
                          </a:solidFill>
                        </a:rPr>
                        <a:t>○</a:t>
                      </a:r>
                      <a:r>
                        <a:rPr kumimoji="1" lang="en-US" altLang="ja-JP" sz="1400" b="0" dirty="0">
                          <a:solidFill>
                            <a:schemeClr val="tx1"/>
                          </a:solidFill>
                        </a:rPr>
                        <a:t>(※)</a:t>
                      </a:r>
                      <a:endParaRPr kumimoji="1" lang="en-US" altLang="ja-JP" sz="2800" b="0" dirty="0">
                        <a:solidFill>
                          <a:schemeClr val="tx1"/>
                        </a:solidFill>
                      </a:endParaRPr>
                    </a:p>
                  </a:txBody>
                  <a:tcPr marL="182880" marR="182880" marT="91440" marB="91440" anchor="ctr"/>
                </a:tc>
                <a:tc>
                  <a:txBody>
                    <a:bodyPr/>
                    <a:lstStyle/>
                    <a:p>
                      <a:pPr algn="ctr"/>
                      <a:r>
                        <a:rPr kumimoji="1" lang="ja-JP" altLang="en-US" sz="2400" b="0" dirty="0">
                          <a:solidFill>
                            <a:schemeClr val="tx1"/>
                          </a:solidFill>
                        </a:rPr>
                        <a:t>○</a:t>
                      </a:r>
                    </a:p>
                  </a:txBody>
                  <a:tcPr marL="182880" marR="182880" marT="91440" marB="91440" anchor="ctr"/>
                </a:tc>
                <a:extLst>
                  <a:ext uri="{0D108BD9-81ED-4DB2-BD59-A6C34878D82A}">
                    <a16:rowId xmlns:a16="http://schemas.microsoft.com/office/drawing/2014/main" xmlns="" val="10011"/>
                  </a:ext>
                </a:extLst>
              </a:tr>
            </a:tbl>
          </a:graphicData>
        </a:graphic>
      </p:graphicFrame>
      <p:sp>
        <p:nvSpPr>
          <p:cNvPr id="2" name="テキスト ボックス 1"/>
          <p:cNvSpPr txBox="1"/>
          <p:nvPr/>
        </p:nvSpPr>
        <p:spPr>
          <a:xfrm>
            <a:off x="2686945" y="12186593"/>
            <a:ext cx="19010110" cy="1384995"/>
          </a:xfrm>
          <a:prstGeom prst="rect">
            <a:avLst/>
          </a:prstGeom>
          <a:noFill/>
        </p:spPr>
        <p:txBody>
          <a:bodyPr wrap="square" rtlCol="0">
            <a:spAutoFit/>
          </a:bodyPr>
          <a:lstStyle/>
          <a:p>
            <a:pPr marL="165100" indent="-165100" algn="l" defTabSz="1828800" fontAlgn="base" hangingPunct="1">
              <a:spcBef>
                <a:spcPct val="0"/>
              </a:spcBef>
              <a:spcAft>
                <a:spcPct val="0"/>
              </a:spcAft>
            </a:pPr>
            <a:r>
              <a:rPr kumimoji="1" lang="en-US" altLang="ja-JP" sz="2100" kern="1200" dirty="0">
                <a:solidFill>
                  <a:prstClr val="black"/>
                </a:solidFill>
              </a:rPr>
              <a:t>※</a:t>
            </a:r>
            <a:r>
              <a:rPr kumimoji="1" lang="ja-JP" altLang="en-US" sz="2100" kern="1200" dirty="0">
                <a:solidFill>
                  <a:prstClr val="black"/>
                </a:solidFill>
              </a:rPr>
              <a:t>主任相談支援専門員及び相談支援専門員については、同一敷地内にある指定一般相談支援、指定障害児相談支援、指定自立生活援助の各業務を兼務した場合でも常勤専従とみなす。</a:t>
            </a:r>
            <a:endParaRPr kumimoji="1" lang="en-US" altLang="ja-JP" sz="2100" kern="1200" dirty="0">
              <a:solidFill>
                <a:prstClr val="black"/>
              </a:solidFill>
            </a:endParaRPr>
          </a:p>
          <a:p>
            <a:pPr marL="165100" indent="-165100" algn="l" defTabSz="1828800" fontAlgn="base" hangingPunct="1">
              <a:spcBef>
                <a:spcPct val="0"/>
              </a:spcBef>
              <a:spcAft>
                <a:spcPct val="0"/>
              </a:spcAft>
            </a:pPr>
            <a:r>
              <a:rPr kumimoji="1" lang="en-US" altLang="ja-JP" sz="2100" kern="1200" dirty="0">
                <a:solidFill>
                  <a:prstClr val="black"/>
                </a:solidFill>
              </a:rPr>
              <a:t>※</a:t>
            </a:r>
            <a:r>
              <a:rPr kumimoji="1" lang="ja-JP" altLang="en-US" sz="2100" kern="1200" dirty="0">
                <a:solidFill>
                  <a:prstClr val="black"/>
                </a:solidFill>
              </a:rPr>
              <a:t>各加算における常勤専従者の内１名は、業務に支障がない場合については同一敷地内における他事業の兼務を可とする。ただし特定事業所加算</a:t>
            </a:r>
            <a:r>
              <a:rPr kumimoji="1" lang="en-US" altLang="ja-JP" sz="2100" kern="1200" dirty="0">
                <a:solidFill>
                  <a:prstClr val="black"/>
                </a:solidFill>
              </a:rPr>
              <a:t>Ⅳ</a:t>
            </a:r>
            <a:r>
              <a:rPr kumimoji="1" lang="ja-JP" altLang="en-US" sz="2100" kern="1200" dirty="0">
                <a:solidFill>
                  <a:prstClr val="black"/>
                </a:solidFill>
              </a:rPr>
              <a:t>においては各相談支援事業等を主たる業務とすること。</a:t>
            </a:r>
            <a:endParaRPr kumimoji="1" lang="en-US" altLang="ja-JP" sz="2100" kern="1200" dirty="0">
              <a:solidFill>
                <a:prstClr val="black"/>
              </a:solidFill>
            </a:endParaRPr>
          </a:p>
        </p:txBody>
      </p:sp>
      <p:sp>
        <p:nvSpPr>
          <p:cNvPr id="3" name="スライド番号プレースホルダー 2"/>
          <p:cNvSpPr>
            <a:spLocks noGrp="1"/>
          </p:cNvSpPr>
          <p:nvPr>
            <p:ph type="sldNum" sz="quarter" idx="12"/>
          </p:nvPr>
        </p:nvSpPr>
        <p:spPr/>
        <p:txBody>
          <a:bodyPr/>
          <a:lstStyle/>
          <a:p>
            <a:pPr>
              <a:defRPr/>
            </a:pPr>
            <a:fld id="{028E30FF-6DFA-4E32-896A-0181B2B83A32}" type="slidenum">
              <a:rPr lang="en-US" altLang="ja-JP" smtClean="0">
                <a:solidFill>
                  <a:prstClr val="black"/>
                </a:solidFill>
              </a:rPr>
              <a:pPr>
                <a:defRPr/>
              </a:pPr>
              <a:t>9</a:t>
            </a:fld>
            <a:endParaRPr lang="en-US" altLang="ja-JP" dirty="0">
              <a:solidFill>
                <a:prstClr val="black"/>
              </a:solidFill>
            </a:endParaRPr>
          </a:p>
        </p:txBody>
      </p:sp>
    </p:spTree>
    <p:extLst>
      <p:ext uri="{BB962C8B-B14F-4D97-AF65-F5344CB8AC3E}">
        <p14:creationId xmlns:p14="http://schemas.microsoft.com/office/powerpoint/2010/main" val="3080059302"/>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defRPr dirty="0" smtClean="0"/>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ヒラギノ角ゴ ProN W3"/>
        <a:ea typeface="ヒラギノ角ゴ ProN W3"/>
        <a:cs typeface="ヒラギノ角ゴ ProN W3"/>
      </a:majorFont>
      <a:minorFont>
        <a:latin typeface="ヒラギノ角ゴ ProN W3"/>
        <a:ea typeface="ヒラギノ角ゴ ProN W3"/>
        <a:cs typeface="ヒラギノ角ゴ ProN W3"/>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13611</TotalTime>
  <Words>5619</Words>
  <Application>Microsoft Macintosh PowerPoint</Application>
  <PresentationFormat>ユーザー設定</PresentationFormat>
  <Paragraphs>814</Paragraphs>
  <Slides>51</Slides>
  <Notes>37</Notes>
  <HiddenSlides>0</HiddenSlides>
  <MMClips>0</MMClips>
  <ScaleCrop>false</ScaleCrop>
  <HeadingPairs>
    <vt:vector size="4" baseType="variant">
      <vt:variant>
        <vt:lpstr>テーマ</vt:lpstr>
      </vt:variant>
      <vt:variant>
        <vt:i4>2</vt:i4>
      </vt:variant>
      <vt:variant>
        <vt:lpstr>スライド タイトル</vt:lpstr>
      </vt:variant>
      <vt:variant>
        <vt:i4>51</vt:i4>
      </vt:variant>
    </vt:vector>
  </HeadingPairs>
  <TitlesOfParts>
    <vt:vector size="53" baseType="lpstr">
      <vt:lpstr>1_Office テーマ</vt:lpstr>
      <vt:lpstr>2_標準デザイン</vt:lpstr>
      <vt:lpstr>研修４日目・講義 【事例に基づく演習への導入講義】  （地域づくりの必要性　インフォーマルサービスの活用とＧＳＶ）</vt:lpstr>
      <vt:lpstr>相談支援の状況</vt:lpstr>
      <vt:lpstr>PowerPoint プレゼンテーション</vt:lpstr>
      <vt:lpstr>PowerPoint プレゼンテーション</vt:lpstr>
      <vt:lpstr>相談支援事業所及び相談支援専門員の状況について</vt:lpstr>
      <vt:lpstr>相談支援専門員の連携イメージ －Bさんの事例から－</vt:lpstr>
      <vt:lpstr>PowerPoint プレゼンテーション</vt:lpstr>
      <vt:lpstr>PowerPoint プレゼンテーション</vt:lpstr>
      <vt:lpstr>PowerPoint プレゼンテーション</vt:lpstr>
      <vt:lpstr>　　　　　　　　　ＧＳＶ 　　　（グループスーパービジョン）</vt:lpstr>
      <vt:lpstr>スーパービジョンの機能 （テキストP156）</vt:lpstr>
      <vt:lpstr>スーパービジョンと似た要素を持つ活動</vt:lpstr>
      <vt:lpstr>『もっとも腕の立つCMでさえ、どうにもならない時がある』</vt:lpstr>
      <vt:lpstr>PowerPoint プレゼンテーション</vt:lpstr>
      <vt:lpstr>PowerPoint プレゼンテーション</vt:lpstr>
      <vt:lpstr>これまでの実践の中で見えてきたこと</vt:lpstr>
      <vt:lpstr>はじめに</vt:lpstr>
      <vt:lpstr>PowerPoint プレゼンテーション</vt:lpstr>
      <vt:lpstr>ストレングスモデルは診断をしない</vt:lpstr>
      <vt:lpstr>相談員と利用者の関係性  「公的機関などに電話で照会をかけて紹介してくれる人」  （ブローカリングモデルケアマネジメント） トラベルエージェント型 「（旅行代理店型）プランを立てて、提案してくれる人」  （ストレングスモデルケアマネジメント） トラベルコンパニオン型 「（旅行の同伴者型）一緒に旅行をしてくれる人」 （本人が目指す目的地に向かうために本人が運転する車に乗る人）</vt:lpstr>
      <vt:lpstr>想像的な発想が求められ 　　　　　　　　　　　可能性を広げていく議論</vt:lpstr>
      <vt:lpstr>ニーズ中心型とゴール中心型</vt:lpstr>
      <vt:lpstr>ニーズ中心型とゴール中心型</vt:lpstr>
      <vt:lpstr>PowerPoint プレゼンテーション</vt:lpstr>
      <vt:lpstr>PowerPoint プレゼンテーション</vt:lpstr>
      <vt:lpstr>ストレングスモデルにおける三つのツール</vt:lpstr>
      <vt:lpstr>ストレングスアセスメント</vt:lpstr>
      <vt:lpstr>パーソナルリカバリープラン</vt:lpstr>
      <vt:lpstr>プランのふたつの意味や側面</vt:lpstr>
      <vt:lpstr>繰り返し行われることで効果が高まる</vt:lpstr>
      <vt:lpstr>グループスーパービジョンは、ストレングスアセスメントと パーソナルリカバリープランを進めていくエンジン</vt:lpstr>
      <vt:lpstr>「ＧＳＶ」への関心の高まり　</vt:lpstr>
      <vt:lpstr>PowerPoint プレゼンテーション</vt:lpstr>
      <vt:lpstr>GSVにおいて一番重要なことは 「祝福（セレブレーション）」  　利用者の喜ぶ顔を想像してアイディアを考える</vt:lpstr>
      <vt:lpstr>生活支援のレベル</vt:lpstr>
      <vt:lpstr>生活支援のレベル</vt:lpstr>
      <vt:lpstr>自分たちの当たり前をリセットし 知識をゼロに戻すためのSV  個の力、技術、経験を土台にして、チーム力を向上させて対応するイメージ。</vt:lpstr>
      <vt:lpstr>利用者を信じること　仲間を信じること</vt:lpstr>
      <vt:lpstr>魔法はご本人の中にある</vt:lpstr>
      <vt:lpstr>PowerPoint プレゼンテーション</vt:lpstr>
      <vt:lpstr>グループスーパービジョン</vt:lpstr>
      <vt:lpstr>グループスーパービジョン</vt:lpstr>
      <vt:lpstr>GSV参加者の心得</vt:lpstr>
      <vt:lpstr>ファシリテーターの役割と意義</vt:lpstr>
      <vt:lpstr>グループスーパービジョンの進め方（基本に忠実に）</vt:lpstr>
      <vt:lpstr>GSVの進め方（例）　（テキストP161〜）</vt:lpstr>
      <vt:lpstr>GSVの進め方（例）　（テキストP161〜）</vt:lpstr>
      <vt:lpstr>GSVの進め方（例）　（テキストP161〜）</vt:lpstr>
      <vt:lpstr>GSVの進め方（例）（テキストP161〜）</vt:lpstr>
      <vt:lpstr>個別支援から地域づくりを</vt:lpstr>
      <vt:lpstr>参考文献等</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合同研修の振り返り ケアマネジメントのモデルチェンジ</dc:title>
  <dc:creator>ogawa</dc:creator>
  <cp:lastModifiedBy>FUJIKAWA, Yuichi</cp:lastModifiedBy>
  <cp:revision>171</cp:revision>
  <cp:lastPrinted>2019-01-18T23:02:32Z</cp:lastPrinted>
  <dcterms:modified xsi:type="dcterms:W3CDTF">2019-02-15T00:57:32Z</dcterms:modified>
</cp:coreProperties>
</file>