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22" r:id="rId2"/>
  </p:sldMasterIdLst>
  <p:notesMasterIdLst>
    <p:notesMasterId r:id="rId26"/>
  </p:notesMasterIdLst>
  <p:handoutMasterIdLst>
    <p:handoutMasterId r:id="rId27"/>
  </p:handoutMasterIdLst>
  <p:sldIdLst>
    <p:sldId id="376" r:id="rId3"/>
    <p:sldId id="377" r:id="rId4"/>
    <p:sldId id="380" r:id="rId5"/>
    <p:sldId id="386" r:id="rId6"/>
    <p:sldId id="381" r:id="rId7"/>
    <p:sldId id="382" r:id="rId8"/>
    <p:sldId id="383" r:id="rId9"/>
    <p:sldId id="384" r:id="rId10"/>
    <p:sldId id="367" r:id="rId11"/>
    <p:sldId id="368" r:id="rId12"/>
    <p:sldId id="369" r:id="rId13"/>
    <p:sldId id="370" r:id="rId14"/>
    <p:sldId id="361" r:id="rId15"/>
    <p:sldId id="371" r:id="rId16"/>
    <p:sldId id="372" r:id="rId17"/>
    <p:sldId id="373" r:id="rId18"/>
    <p:sldId id="374" r:id="rId19"/>
    <p:sldId id="375" r:id="rId20"/>
    <p:sldId id="378" r:id="rId21"/>
    <p:sldId id="379" r:id="rId22"/>
    <p:sldId id="388" r:id="rId23"/>
    <p:sldId id="385" r:id="rId24"/>
    <p:sldId id="387" r:id="rId25"/>
  </p:sldIdLst>
  <p:sldSz cx="12192000" cy="6858000"/>
  <p:notesSz cx="6858000" cy="9945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333CC"/>
    <a:srgbClr val="99FF33"/>
    <a:srgbClr val="FFFF66"/>
    <a:srgbClr val="FFCCFF"/>
    <a:srgbClr val="FF99FF"/>
    <a:srgbClr val="000000"/>
    <a:srgbClr val="0000CC"/>
    <a:srgbClr val="006600"/>
    <a:srgbClr val="003300"/>
    <a:srgbClr val="FF505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60" autoAdjust="0"/>
    <p:restoredTop sz="94622" autoAdjust="0"/>
  </p:normalViewPr>
  <p:slideViewPr>
    <p:cSldViewPr snapToGrid="0">
      <p:cViewPr varScale="1">
        <p:scale>
          <a:sx n="99" d="100"/>
          <a:sy n="99" d="100"/>
        </p:scale>
        <p:origin x="-90" y="-246"/>
      </p:cViewPr>
      <p:guideLst>
        <p:guide orient="horz" pos="2160"/>
        <p:guide pos="3840"/>
      </p:guideLst>
    </p:cSldViewPr>
  </p:slideViewPr>
  <p:notesTextViewPr>
    <p:cViewPr>
      <p:scale>
        <a:sx n="1" d="1"/>
        <a:sy n="1" d="1"/>
      </p:scale>
      <p:origin x="0" y="0"/>
    </p:cViewPr>
  </p:notesTextViewPr>
  <p:notesViewPr>
    <p:cSldViewPr snapToGrid="0">
      <p:cViewPr varScale="1">
        <p:scale>
          <a:sx n="82" d="100"/>
          <a:sy n="82" d="100"/>
        </p:scale>
        <p:origin x="3852" y="78"/>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71799" cy="499012"/>
          </a:xfrm>
          <a:prstGeom prst="rect">
            <a:avLst/>
          </a:prstGeom>
        </p:spPr>
        <p:txBody>
          <a:bodyPr vert="horz" lIns="92458" tIns="46229" rIns="92458" bIns="46229" rtlCol="0"/>
          <a:lstStyle>
            <a:lvl1pPr algn="l" latinLnBrk="0">
              <a:defRPr kumimoji="1" lang="ja-JP" sz="1200"/>
            </a:lvl1pPr>
          </a:lstStyle>
          <a:p>
            <a:endParaRPr kumimoji="1" lang="ja-JP" dirty="0">
              <a:ea typeface="Meiryo UI" panose="020B0604030504040204" pitchFamily="50" charset="-128"/>
            </a:endParaRPr>
          </a:p>
        </p:txBody>
      </p:sp>
      <p:sp>
        <p:nvSpPr>
          <p:cNvPr id="3" name="日付プレースホルダー 2"/>
          <p:cNvSpPr>
            <a:spLocks noGrp="1"/>
          </p:cNvSpPr>
          <p:nvPr>
            <p:ph type="dt" sz="quarter" idx="1"/>
          </p:nvPr>
        </p:nvSpPr>
        <p:spPr>
          <a:xfrm>
            <a:off x="3884615" y="0"/>
            <a:ext cx="2971799" cy="499012"/>
          </a:xfrm>
          <a:prstGeom prst="rect">
            <a:avLst/>
          </a:prstGeom>
        </p:spPr>
        <p:txBody>
          <a:bodyPr vert="horz" lIns="92458" tIns="46229" rIns="92458" bIns="46229" rtlCol="0"/>
          <a:lstStyle>
            <a:lvl1pPr algn="r" latinLnBrk="0">
              <a:defRPr kumimoji="1" lang="ja-JP" sz="1200"/>
            </a:lvl1pPr>
          </a:lstStyle>
          <a:p>
            <a:fld id="{59041DB8-B66F-4DC8-A96E-33677E0F90FF}" type="datetimeFigureOut">
              <a:rPr kumimoji="1" lang="en-US" altLang="ja-JP" smtClean="0">
                <a:ea typeface="Meiryo UI" panose="020B0604030504040204" pitchFamily="50" charset="-128"/>
              </a:rPr>
              <a:pPr/>
              <a:t>1/18/2019</a:t>
            </a:fld>
            <a:endParaRPr kumimoji="1" lang="ja-JP" dirty="0">
              <a:ea typeface="Meiryo UI" panose="020B0604030504040204" pitchFamily="50" charset="-128"/>
            </a:endParaRPr>
          </a:p>
        </p:txBody>
      </p:sp>
      <p:sp>
        <p:nvSpPr>
          <p:cNvPr id="4" name="フッター プレースホルダー 3"/>
          <p:cNvSpPr>
            <a:spLocks noGrp="1"/>
          </p:cNvSpPr>
          <p:nvPr>
            <p:ph type="ftr" sz="quarter" idx="2"/>
          </p:nvPr>
        </p:nvSpPr>
        <p:spPr>
          <a:xfrm>
            <a:off x="1" y="9446678"/>
            <a:ext cx="2971799" cy="499011"/>
          </a:xfrm>
          <a:prstGeom prst="rect">
            <a:avLst/>
          </a:prstGeom>
        </p:spPr>
        <p:txBody>
          <a:bodyPr vert="horz" lIns="92458" tIns="46229" rIns="92458" bIns="46229" rtlCol="0" anchor="b"/>
          <a:lstStyle>
            <a:lvl1pPr algn="l" latinLnBrk="0">
              <a:defRPr kumimoji="1" lang="ja-JP" sz="1200"/>
            </a:lvl1pPr>
          </a:lstStyle>
          <a:p>
            <a:endParaRPr kumimoji="1" lang="ja-JP" dirty="0">
              <a:ea typeface="Meiryo UI" panose="020B0604030504040204" pitchFamily="50" charset="-128"/>
            </a:endParaRPr>
          </a:p>
        </p:txBody>
      </p:sp>
      <p:sp>
        <p:nvSpPr>
          <p:cNvPr id="5" name="スライド番号プレースホルダー 4"/>
          <p:cNvSpPr>
            <a:spLocks noGrp="1"/>
          </p:cNvSpPr>
          <p:nvPr>
            <p:ph type="sldNum" sz="quarter" idx="3"/>
          </p:nvPr>
        </p:nvSpPr>
        <p:spPr>
          <a:xfrm>
            <a:off x="3884615" y="9446678"/>
            <a:ext cx="2971799" cy="499011"/>
          </a:xfrm>
          <a:prstGeom prst="rect">
            <a:avLst/>
          </a:prstGeom>
        </p:spPr>
        <p:txBody>
          <a:bodyPr vert="horz" lIns="92458" tIns="46229" rIns="92458" bIns="46229" rtlCol="0" anchor="b"/>
          <a:lstStyle>
            <a:lvl1pPr algn="r" latinLnBrk="0">
              <a:defRPr kumimoji="1" lang="ja-JP" sz="1200"/>
            </a:lvl1pPr>
          </a:lstStyle>
          <a:p>
            <a:fld id="{1604A0D4-B89B-4ADD-AF9E-38636B40EE4E}" type="slidenum">
              <a:rPr kumimoji="1" lang="en-US" altLang="ja-JP" smtClean="0">
                <a:ea typeface="Meiryo UI" panose="020B0604030504040204" pitchFamily="50" charset="-128"/>
              </a:rPr>
              <a:pPr/>
              <a:t>&lt;#&gt;</a:t>
            </a:fld>
            <a:endParaRPr kumimoji="1" lang="ja-JP" dirty="0">
              <a:ea typeface="Meiryo UI" panose="020B0604030504040204" pitchFamily="50" charset="-128"/>
            </a:endParaRPr>
          </a:p>
        </p:txBody>
      </p:sp>
    </p:spTree>
    <p:extLst>
      <p:ext uri="{BB962C8B-B14F-4D97-AF65-F5344CB8AC3E}">
        <p14:creationId xmlns:p14="http://schemas.microsoft.com/office/powerpoint/2010/main" xmlns="" val="4247389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71799" cy="499012"/>
          </a:xfrm>
          <a:prstGeom prst="rect">
            <a:avLst/>
          </a:prstGeom>
        </p:spPr>
        <p:txBody>
          <a:bodyPr vert="horz" lIns="92458" tIns="46229" rIns="92458" bIns="46229" rtlCol="0"/>
          <a:lstStyle>
            <a:lvl1pPr algn="l" latinLnBrk="0">
              <a:defRPr kumimoji="1" lang="ja-JP" sz="1200">
                <a:ea typeface="Meiryo UI" panose="020B0604030504040204" pitchFamily="50" charset="-128"/>
              </a:defRPr>
            </a:lvl1pPr>
          </a:lstStyle>
          <a:p>
            <a:endParaRPr lang="ja-JP" altLang="en-US" dirty="0"/>
          </a:p>
        </p:txBody>
      </p:sp>
      <p:sp>
        <p:nvSpPr>
          <p:cNvPr id="3" name="日付プレースホルダー 2"/>
          <p:cNvSpPr>
            <a:spLocks noGrp="1"/>
          </p:cNvSpPr>
          <p:nvPr>
            <p:ph type="dt" idx="1"/>
          </p:nvPr>
        </p:nvSpPr>
        <p:spPr>
          <a:xfrm>
            <a:off x="3884615" y="0"/>
            <a:ext cx="2971799" cy="499012"/>
          </a:xfrm>
          <a:prstGeom prst="rect">
            <a:avLst/>
          </a:prstGeom>
        </p:spPr>
        <p:txBody>
          <a:bodyPr vert="horz" lIns="92458" tIns="46229" rIns="92458" bIns="46229" rtlCol="0"/>
          <a:lstStyle>
            <a:lvl1pPr algn="r" latinLnBrk="0">
              <a:defRPr kumimoji="1" lang="ja-JP" sz="1200">
                <a:ea typeface="Meiryo UI" panose="020B0604030504040204" pitchFamily="50" charset="-128"/>
              </a:defRPr>
            </a:lvl1pPr>
          </a:lstStyle>
          <a:p>
            <a:fld id="{DEB49C4A-65AC-492D-9701-81B46C3AD0E4}" type="datetimeFigureOut">
              <a:rPr lang="en-US" altLang="ja-JP" smtClean="0"/>
              <a:pPr/>
              <a:t>1/18/2019</a:t>
            </a:fld>
            <a:endParaRPr lang="ja-JP" altLang="en-US" dirty="0"/>
          </a:p>
        </p:txBody>
      </p:sp>
      <p:sp>
        <p:nvSpPr>
          <p:cNvPr id="4" name="スライド イメージ プレースホルダー 3"/>
          <p:cNvSpPr>
            <a:spLocks noGrp="1" noRot="1" noChangeAspect="1"/>
          </p:cNvSpPr>
          <p:nvPr>
            <p:ph type="sldImg" idx="2"/>
          </p:nvPr>
        </p:nvSpPr>
        <p:spPr>
          <a:xfrm>
            <a:off x="444500" y="1241425"/>
            <a:ext cx="5969000" cy="3357563"/>
          </a:xfrm>
          <a:prstGeom prst="rect">
            <a:avLst/>
          </a:prstGeom>
          <a:noFill/>
          <a:ln w="12700">
            <a:solidFill>
              <a:prstClr val="black"/>
            </a:solidFill>
          </a:ln>
        </p:spPr>
        <p:txBody>
          <a:bodyPr vert="horz" lIns="92458" tIns="46229" rIns="92458" bIns="46229" rtlCol="0" anchor="ctr"/>
          <a:lstStyle/>
          <a:p>
            <a:endParaRPr kumimoji="1" lang="ja-JP" dirty="0"/>
          </a:p>
        </p:txBody>
      </p:sp>
      <p:sp>
        <p:nvSpPr>
          <p:cNvPr id="5" name="ノート プレースホルダー 4"/>
          <p:cNvSpPr>
            <a:spLocks noGrp="1"/>
          </p:cNvSpPr>
          <p:nvPr>
            <p:ph type="body" sz="quarter" idx="3"/>
          </p:nvPr>
        </p:nvSpPr>
        <p:spPr>
          <a:xfrm>
            <a:off x="685801" y="4786363"/>
            <a:ext cx="5486400" cy="3356670"/>
          </a:xfrm>
          <a:prstGeom prst="rect">
            <a:avLst/>
          </a:prstGeom>
        </p:spPr>
        <p:txBody>
          <a:bodyPr vert="horz" lIns="92458" tIns="46229" rIns="92458" bIns="46229" rtlCol="0"/>
          <a:lstStyle/>
          <a:p>
            <a:pPr lvl="0"/>
            <a:r>
              <a:rPr kumimoji="1" lang="ja-JP" dirty="0"/>
              <a:t>マスター テキストのスタイルを編集するには、ここをクリック</a:t>
            </a:r>
          </a:p>
          <a:p>
            <a:pPr lvl="1"/>
            <a:r>
              <a:rPr kumimoji="1" lang="ja-JP" dirty="0"/>
              <a:t>第 2 レベル</a:t>
            </a:r>
          </a:p>
          <a:p>
            <a:pPr lvl="2"/>
            <a:r>
              <a:rPr kumimoji="1" lang="ja-JP" dirty="0"/>
              <a:t>第 3 レベル</a:t>
            </a:r>
          </a:p>
          <a:p>
            <a:pPr lvl="3"/>
            <a:r>
              <a:rPr kumimoji="1" lang="ja-JP" dirty="0"/>
              <a:t>第 4 レベル</a:t>
            </a:r>
          </a:p>
          <a:p>
            <a:pPr lvl="4"/>
            <a:r>
              <a:rPr kumimoji="1" lang="ja-JP" dirty="0"/>
              <a:t>第 5 レベル</a:t>
            </a:r>
          </a:p>
        </p:txBody>
      </p:sp>
      <p:sp>
        <p:nvSpPr>
          <p:cNvPr id="6" name="フッター プレースホルダー 5"/>
          <p:cNvSpPr>
            <a:spLocks noGrp="1"/>
          </p:cNvSpPr>
          <p:nvPr>
            <p:ph type="ftr" sz="quarter" idx="4"/>
          </p:nvPr>
        </p:nvSpPr>
        <p:spPr>
          <a:xfrm>
            <a:off x="1" y="9446678"/>
            <a:ext cx="2971799" cy="499011"/>
          </a:xfrm>
          <a:prstGeom prst="rect">
            <a:avLst/>
          </a:prstGeom>
        </p:spPr>
        <p:txBody>
          <a:bodyPr vert="horz" lIns="92458" tIns="46229" rIns="92458" bIns="46229" rtlCol="0" anchor="b"/>
          <a:lstStyle>
            <a:lvl1pPr algn="l" latinLnBrk="0">
              <a:defRPr kumimoji="1" lang="ja-JP" sz="1200">
                <a:ea typeface="Meiryo UI" panose="020B0604030504040204" pitchFamily="50" charset="-128"/>
              </a:defRPr>
            </a:lvl1pPr>
          </a:lstStyle>
          <a:p>
            <a:endParaRPr lang="ja-JP" altLang="en-US" dirty="0"/>
          </a:p>
        </p:txBody>
      </p:sp>
      <p:sp>
        <p:nvSpPr>
          <p:cNvPr id="7" name="スライド番号プレースホルダー 6"/>
          <p:cNvSpPr>
            <a:spLocks noGrp="1"/>
          </p:cNvSpPr>
          <p:nvPr>
            <p:ph type="sldNum" sz="quarter" idx="5"/>
          </p:nvPr>
        </p:nvSpPr>
        <p:spPr>
          <a:xfrm>
            <a:off x="3884615" y="9446678"/>
            <a:ext cx="2971799" cy="499011"/>
          </a:xfrm>
          <a:prstGeom prst="rect">
            <a:avLst/>
          </a:prstGeom>
        </p:spPr>
        <p:txBody>
          <a:bodyPr vert="horz" lIns="92458" tIns="46229" rIns="92458" bIns="46229" rtlCol="0" anchor="b"/>
          <a:lstStyle>
            <a:lvl1pPr algn="r" latinLnBrk="0">
              <a:defRPr kumimoji="1" lang="ja-JP" sz="1200">
                <a:ea typeface="Meiryo UI" panose="020B0604030504040204" pitchFamily="50" charset="-128"/>
              </a:defRPr>
            </a:lvl1pPr>
          </a:lstStyle>
          <a:p>
            <a:fld id="{82869989-EB00-4EE7-BCB5-25BDC5BB29F8}" type="slidenum">
              <a:rPr lang="en-US" altLang="ja-JP" smtClean="0"/>
              <a:pPr/>
              <a:t>&lt;#&gt;</a:t>
            </a:fld>
            <a:endParaRPr lang="en-US" altLang="ja-JP" dirty="0"/>
          </a:p>
        </p:txBody>
      </p:sp>
    </p:spTree>
    <p:extLst>
      <p:ext uri="{BB962C8B-B14F-4D97-AF65-F5344CB8AC3E}">
        <p14:creationId xmlns:p14="http://schemas.microsoft.com/office/powerpoint/2010/main" xmlns="" val="219363614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lang="ja-JP" sz="1200" kern="1200">
        <a:solidFill>
          <a:schemeClr val="tx1"/>
        </a:solidFill>
        <a:latin typeface="+mn-lt"/>
        <a:ea typeface="Meiryo UI" panose="020B0604030504040204" pitchFamily="50" charset="-128"/>
        <a:cs typeface="+mn-cs"/>
      </a:defRPr>
    </a:lvl1pPr>
    <a:lvl2pPr marL="457200" algn="l" defTabSz="914400" rtl="0" eaLnBrk="1" latinLnBrk="0" hangingPunct="1">
      <a:defRPr kumimoji="1" lang="ja-JP" sz="1200" kern="1200">
        <a:solidFill>
          <a:schemeClr val="tx1"/>
        </a:solidFill>
        <a:latin typeface="+mn-lt"/>
        <a:ea typeface="Meiryo UI" panose="020B0604030504040204" pitchFamily="50" charset="-128"/>
        <a:cs typeface="+mn-cs"/>
      </a:defRPr>
    </a:lvl2pPr>
    <a:lvl3pPr marL="914400" algn="l" defTabSz="914400" rtl="0" eaLnBrk="1" latinLnBrk="0" hangingPunct="1">
      <a:defRPr kumimoji="1" lang="ja-JP" sz="1200" kern="1200">
        <a:solidFill>
          <a:schemeClr val="tx1"/>
        </a:solidFill>
        <a:latin typeface="+mn-lt"/>
        <a:ea typeface="Meiryo UI" panose="020B0604030504040204" pitchFamily="50" charset="-128"/>
        <a:cs typeface="+mn-cs"/>
      </a:defRPr>
    </a:lvl3pPr>
    <a:lvl4pPr marL="1371600" algn="l" defTabSz="914400" rtl="0" eaLnBrk="1" latinLnBrk="0" hangingPunct="1">
      <a:defRPr kumimoji="1" lang="ja-JP" sz="1200" kern="1200">
        <a:solidFill>
          <a:schemeClr val="tx1"/>
        </a:solidFill>
        <a:latin typeface="+mn-lt"/>
        <a:ea typeface="Meiryo UI" panose="020B0604030504040204" pitchFamily="50" charset="-128"/>
        <a:cs typeface="+mn-cs"/>
      </a:defRPr>
    </a:lvl4pPr>
    <a:lvl5pPr marL="1828800" algn="l" defTabSz="914400" rtl="0" eaLnBrk="1" latinLnBrk="0" hangingPunct="1">
      <a:defRPr kumimoji="1" lang="ja-JP" sz="1200" kern="1200">
        <a:solidFill>
          <a:schemeClr val="tx1"/>
        </a:solidFill>
        <a:latin typeface="+mn-lt"/>
        <a:ea typeface="Meiryo UI" panose="020B0604030504040204" pitchFamily="50" charset="-128"/>
        <a:cs typeface="+mn-cs"/>
      </a:defRPr>
    </a:lvl5pPr>
    <a:lvl6pPr marL="2286000" algn="l" defTabSz="914400" rtl="0" eaLnBrk="1" latinLnBrk="0" hangingPunct="1">
      <a:defRPr kumimoji="1" lang="ja-JP" sz="1200" kern="1200">
        <a:solidFill>
          <a:schemeClr val="tx1"/>
        </a:solidFill>
        <a:latin typeface="+mn-lt"/>
        <a:ea typeface="+mn-ea"/>
        <a:cs typeface="+mn-cs"/>
      </a:defRPr>
    </a:lvl6pPr>
    <a:lvl7pPr marL="2743200" algn="l" defTabSz="914400" rtl="0" eaLnBrk="1" latinLnBrk="0" hangingPunct="1">
      <a:defRPr kumimoji="1" lang="ja-JP" sz="1200" kern="1200">
        <a:solidFill>
          <a:schemeClr val="tx1"/>
        </a:solidFill>
        <a:latin typeface="+mn-lt"/>
        <a:ea typeface="+mn-ea"/>
        <a:cs typeface="+mn-cs"/>
      </a:defRPr>
    </a:lvl7pPr>
    <a:lvl8pPr marL="3200400" algn="l" defTabSz="914400" rtl="0" eaLnBrk="1" latinLnBrk="0" hangingPunct="1">
      <a:defRPr kumimoji="1" lang="ja-JP" sz="1200" kern="1200">
        <a:solidFill>
          <a:schemeClr val="tx1"/>
        </a:solidFill>
        <a:latin typeface="+mn-lt"/>
        <a:ea typeface="+mn-ea"/>
        <a:cs typeface="+mn-cs"/>
      </a:defRPr>
    </a:lvl8pPr>
    <a:lvl9pPr marL="3657600" algn="l" defTabSz="914400" rtl="0" eaLnBrk="1" latinLnBrk="0" hangingPunct="1">
      <a:defRPr kumimoji="1" lang="ja-JP"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82869989-EB00-4EE7-BCB5-25BDC5BB29F8}" type="slidenum">
              <a:rPr lang="en-US" altLang="ja-JP" smtClean="0"/>
              <a:pPr/>
              <a:t>1</a:t>
            </a:fld>
            <a:endParaRPr lang="en-US" altLang="ja-JP"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タイトル 7"/>
          <p:cNvSpPr>
            <a:spLocks noGrp="1"/>
          </p:cNvSpPr>
          <p:nvPr>
            <p:ph type="ctrTitle"/>
          </p:nvPr>
        </p:nvSpPr>
        <p:spPr>
          <a:xfrm>
            <a:off x="1625600" y="3886200"/>
            <a:ext cx="9144000" cy="990600"/>
          </a:xfrm>
        </p:spPr>
        <p:txBody>
          <a:bodyPr anchor="t" anchorCtr="0"/>
          <a:lstStyle>
            <a:lvl1pPr algn="r">
              <a:defRPr sz="3200">
                <a:solidFill>
                  <a:schemeClr val="tx1"/>
                </a:solidFill>
              </a:defRPr>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1625600" y="5124450"/>
            <a:ext cx="9144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17" name="フッター プレースホルダー 16"/>
          <p:cNvSpPr>
            <a:spLocks noGrp="1"/>
          </p:cNvSpPr>
          <p:nvPr>
            <p:ph type="ftr" sz="quarter" idx="11"/>
          </p:nvPr>
        </p:nvSpPr>
        <p:spPr>
          <a:xfrm>
            <a:off x="0" y="6499455"/>
            <a:ext cx="12192000" cy="228600"/>
          </a:xfrm>
        </p:spPr>
        <p:txBody>
          <a:bodyPr/>
          <a:lstStyle>
            <a:lvl1pPr algn="ctr">
              <a:defRPr sz="900"/>
            </a:lvl1pPr>
          </a:lstStyle>
          <a:p>
            <a:pPr>
              <a:defRPr/>
            </a:pPr>
            <a:r>
              <a:rPr lang="ja-JP" altLang="en-US" smtClean="0">
                <a:solidFill>
                  <a:srgbClr val="464653"/>
                </a:solidFill>
              </a:rPr>
              <a:t>新カリキュラムに基づく相談支援従事者養成研修モデル研修</a:t>
            </a:r>
            <a:r>
              <a:rPr lang="en-US" altLang="ja-JP" smtClean="0">
                <a:solidFill>
                  <a:srgbClr val="464653"/>
                </a:solidFill>
              </a:rPr>
              <a:t>(</a:t>
            </a:r>
            <a:r>
              <a:rPr lang="ja-JP" altLang="en-US" smtClean="0">
                <a:solidFill>
                  <a:srgbClr val="464653"/>
                </a:solidFill>
              </a:rPr>
              <a:t>現任研修</a:t>
            </a:r>
            <a:r>
              <a:rPr lang="en-US" altLang="ja-JP" smtClean="0">
                <a:solidFill>
                  <a:srgbClr val="464653"/>
                </a:solidFill>
              </a:rPr>
              <a:t>), SSA2018-2019(c) </a:t>
            </a:r>
            <a:r>
              <a:rPr lang="ja-JP" altLang="en-US" smtClean="0">
                <a:solidFill>
                  <a:srgbClr val="464653"/>
                </a:solidFill>
              </a:rPr>
              <a:t>不許複製</a:t>
            </a:r>
            <a:endParaRPr lang="en-US" altLang="ja-JP">
              <a:solidFill>
                <a:srgbClr val="464653"/>
              </a:solidFill>
            </a:endParaRPr>
          </a:p>
        </p:txBody>
      </p:sp>
      <p:sp>
        <p:nvSpPr>
          <p:cNvPr id="29" name="スライド番号プレースホルダー 28"/>
          <p:cNvSpPr>
            <a:spLocks noGrp="1"/>
          </p:cNvSpPr>
          <p:nvPr>
            <p:ph type="sldNum" sz="quarter" idx="12"/>
          </p:nvPr>
        </p:nvSpPr>
        <p:spPr>
          <a:xfrm>
            <a:off x="10566400" y="6492240"/>
            <a:ext cx="1625600" cy="365760"/>
          </a:xfrm>
        </p:spPr>
        <p:txBody>
          <a:bodyPr/>
          <a:lstStyle>
            <a:lvl1pPr algn="r">
              <a:defRPr/>
            </a:lvl1pPr>
          </a:lstStyle>
          <a:p>
            <a:pPr>
              <a:defRPr/>
            </a:pPr>
            <a:fld id="{A94B9270-4646-4FEE-BE91-CCE6A52A2FB9}" type="slidenum">
              <a:rPr lang="en-US" altLang="ja-JP" smtClean="0">
                <a:solidFill>
                  <a:srgbClr val="464653"/>
                </a:solidFill>
              </a:rPr>
              <a:pPr>
                <a:defRPr/>
              </a:pPr>
              <a:t>&lt;#&gt;</a:t>
            </a:fld>
            <a:endParaRPr lang="en-US" altLang="ja-JP">
              <a:solidFill>
                <a:srgbClr val="464653"/>
              </a:solidFill>
            </a:endParaRPr>
          </a:p>
        </p:txBody>
      </p:sp>
      <p:sp>
        <p:nvSpPr>
          <p:cNvPr id="21" name="正方形/長方形 20"/>
          <p:cNvSpPr/>
          <p:nvPr/>
        </p:nvSpPr>
        <p:spPr>
          <a:xfrm>
            <a:off x="1206500" y="3648075"/>
            <a:ext cx="97536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正方形/長方形 32"/>
          <p:cNvSpPr/>
          <p:nvPr/>
        </p:nvSpPr>
        <p:spPr>
          <a:xfrm>
            <a:off x="1219200" y="5048250"/>
            <a:ext cx="97536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正方形/長方形 21"/>
          <p:cNvSpPr/>
          <p:nvPr/>
        </p:nvSpPr>
        <p:spPr>
          <a:xfrm>
            <a:off x="1206500" y="3648075"/>
            <a:ext cx="3048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a:off x="1219200" y="5048250"/>
            <a:ext cx="3048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pPr>
              <a:defRPr/>
            </a:pPr>
            <a:endParaRPr lang="en-US" altLang="ja-JP">
              <a:solidFill>
                <a:srgbClr val="464653"/>
              </a:solidFill>
            </a:endParaRPr>
          </a:p>
        </p:txBody>
      </p:sp>
      <p:sp>
        <p:nvSpPr>
          <p:cNvPr id="5" name="フッター プレースホルダー 4"/>
          <p:cNvSpPr>
            <a:spLocks noGrp="1"/>
          </p:cNvSpPr>
          <p:nvPr>
            <p:ph type="ftr" sz="quarter" idx="11"/>
          </p:nvPr>
        </p:nvSpPr>
        <p:spPr/>
        <p:txBody>
          <a:bodyPr/>
          <a:lstStyle/>
          <a:p>
            <a:pPr>
              <a:defRPr/>
            </a:pPr>
            <a:r>
              <a:rPr lang="ja-JP" altLang="en-US" smtClean="0">
                <a:solidFill>
                  <a:srgbClr val="464653"/>
                </a:solidFill>
              </a:rPr>
              <a:t>新カリキュラムに基づく相談支援従事者養成研修モデル研修</a:t>
            </a:r>
            <a:r>
              <a:rPr lang="en-US" altLang="ja-JP" smtClean="0">
                <a:solidFill>
                  <a:srgbClr val="464653"/>
                </a:solidFill>
              </a:rPr>
              <a:t>(</a:t>
            </a:r>
            <a:r>
              <a:rPr lang="ja-JP" altLang="en-US" smtClean="0">
                <a:solidFill>
                  <a:srgbClr val="464653"/>
                </a:solidFill>
              </a:rPr>
              <a:t>現任研修</a:t>
            </a:r>
            <a:r>
              <a:rPr lang="en-US" altLang="ja-JP" smtClean="0">
                <a:solidFill>
                  <a:srgbClr val="464653"/>
                </a:solidFill>
              </a:rPr>
              <a:t>), SSA2018-2019(c) </a:t>
            </a:r>
            <a:r>
              <a:rPr lang="ja-JP" altLang="en-US" smtClean="0">
                <a:solidFill>
                  <a:srgbClr val="464653"/>
                </a:solidFill>
              </a:rPr>
              <a:t>不許複製</a:t>
            </a:r>
            <a:endParaRPr lang="en-US" altLang="ja-JP">
              <a:solidFill>
                <a:srgbClr val="464653"/>
              </a:solidFill>
            </a:endParaRPr>
          </a:p>
        </p:txBody>
      </p:sp>
      <p:sp>
        <p:nvSpPr>
          <p:cNvPr id="6" name="スライド番号プレースホルダー 5"/>
          <p:cNvSpPr>
            <a:spLocks noGrp="1"/>
          </p:cNvSpPr>
          <p:nvPr>
            <p:ph type="sldNum" sz="quarter" idx="12"/>
          </p:nvPr>
        </p:nvSpPr>
        <p:spPr/>
        <p:txBody>
          <a:bodyPr/>
          <a:lstStyle/>
          <a:p>
            <a:pPr>
              <a:defRPr/>
            </a:pPr>
            <a:fld id="{2CDEEE95-6A53-46B0-985E-47511198C3CB}" type="slidenum">
              <a:rPr lang="en-US" altLang="ja-JP" smtClean="0">
                <a:solidFill>
                  <a:srgbClr val="464653"/>
                </a:solidFill>
              </a:rPr>
              <a:pPr>
                <a:defRPr/>
              </a:pPr>
              <a:t>&lt;#&gt;</a:t>
            </a:fld>
            <a:endParaRPr lang="en-US" altLang="ja-JP">
              <a:solidFill>
                <a:srgbClr val="464653"/>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0" y="274641"/>
            <a:ext cx="2743200" cy="5851525"/>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609600" y="274641"/>
            <a:ext cx="8026400" cy="5851525"/>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pPr>
              <a:defRPr/>
            </a:pPr>
            <a:endParaRPr lang="en-US" altLang="ja-JP">
              <a:solidFill>
                <a:srgbClr val="464653"/>
              </a:solidFill>
            </a:endParaRPr>
          </a:p>
        </p:txBody>
      </p:sp>
      <p:sp>
        <p:nvSpPr>
          <p:cNvPr id="5" name="フッター プレースホルダー 4"/>
          <p:cNvSpPr>
            <a:spLocks noGrp="1"/>
          </p:cNvSpPr>
          <p:nvPr>
            <p:ph type="ftr" sz="quarter" idx="11"/>
          </p:nvPr>
        </p:nvSpPr>
        <p:spPr/>
        <p:txBody>
          <a:bodyPr/>
          <a:lstStyle/>
          <a:p>
            <a:pPr>
              <a:defRPr/>
            </a:pPr>
            <a:r>
              <a:rPr lang="ja-JP" altLang="en-US" smtClean="0">
                <a:solidFill>
                  <a:srgbClr val="464653"/>
                </a:solidFill>
              </a:rPr>
              <a:t>新カリキュラムに基づく相談支援従事者養成研修モデル研修</a:t>
            </a:r>
            <a:r>
              <a:rPr lang="en-US" altLang="ja-JP" smtClean="0">
                <a:solidFill>
                  <a:srgbClr val="464653"/>
                </a:solidFill>
              </a:rPr>
              <a:t>(</a:t>
            </a:r>
            <a:r>
              <a:rPr lang="ja-JP" altLang="en-US" smtClean="0">
                <a:solidFill>
                  <a:srgbClr val="464653"/>
                </a:solidFill>
              </a:rPr>
              <a:t>現任研修</a:t>
            </a:r>
            <a:r>
              <a:rPr lang="en-US" altLang="ja-JP" smtClean="0">
                <a:solidFill>
                  <a:srgbClr val="464653"/>
                </a:solidFill>
              </a:rPr>
              <a:t>), SSA2018-2019(c) </a:t>
            </a:r>
            <a:r>
              <a:rPr lang="ja-JP" altLang="en-US" smtClean="0">
                <a:solidFill>
                  <a:srgbClr val="464653"/>
                </a:solidFill>
              </a:rPr>
              <a:t>不許複製</a:t>
            </a:r>
            <a:endParaRPr lang="en-US" altLang="ja-JP">
              <a:solidFill>
                <a:srgbClr val="464653"/>
              </a:solidFill>
            </a:endParaRPr>
          </a:p>
        </p:txBody>
      </p:sp>
      <p:sp>
        <p:nvSpPr>
          <p:cNvPr id="6" name="スライド番号プレースホルダー 5"/>
          <p:cNvSpPr>
            <a:spLocks noGrp="1"/>
          </p:cNvSpPr>
          <p:nvPr>
            <p:ph type="sldNum" sz="quarter" idx="12"/>
          </p:nvPr>
        </p:nvSpPr>
        <p:spPr/>
        <p:txBody>
          <a:bodyPr/>
          <a:lstStyle/>
          <a:p>
            <a:pPr>
              <a:defRPr/>
            </a:pPr>
            <a:fld id="{9432A793-A929-4D59-9C10-545FCAF1D900}" type="slidenum">
              <a:rPr lang="en-US" altLang="ja-JP" smtClean="0">
                <a:solidFill>
                  <a:srgbClr val="464653"/>
                </a:solidFill>
              </a:rPr>
              <a:pPr>
                <a:defRPr/>
              </a:pPr>
              <a:t>&lt;#&gt;</a:t>
            </a:fld>
            <a:endParaRPr lang="en-US" altLang="ja-JP">
              <a:solidFill>
                <a:srgbClr val="464653"/>
              </a:solidFill>
            </a:endParaRPr>
          </a:p>
        </p:txBody>
      </p:sp>
      <p:sp>
        <p:nvSpPr>
          <p:cNvPr id="7" name="直線コネクタ 6"/>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二等辺三角形 7"/>
          <p:cNvSpPr>
            <a:spLocks noChangeAspect="1"/>
          </p:cNvSpPr>
          <p:nvPr/>
        </p:nvSpPr>
        <p:spPr>
          <a:xfrm rot="5400000">
            <a:off x="590610" y="6447424"/>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線コネクタ 8"/>
          <p:cNvSpPr>
            <a:spLocks noChangeShapeType="1"/>
          </p:cNvSpPr>
          <p:nvPr/>
        </p:nvSpPr>
        <p:spPr bwMode="auto">
          <a:xfrm rot="5400000">
            <a:off x="5814836"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5" name="フッター プレースホルダー 4"/>
          <p:cNvSpPr>
            <a:spLocks noGrp="1"/>
          </p:cNvSpPr>
          <p:nvPr>
            <p:ph type="ftr" sz="quarter" idx="11"/>
          </p:nvPr>
        </p:nvSpPr>
        <p:spPr>
          <a:xfrm>
            <a:off x="0" y="6442975"/>
            <a:ext cx="12192000" cy="227330"/>
          </a:xfrm>
        </p:spPr>
        <p:txBody>
          <a:bodyPr/>
          <a:lstStyle>
            <a:lvl1pPr algn="ctr">
              <a:defRPr sz="900"/>
            </a:lvl1pPr>
          </a:lstStyle>
          <a:p>
            <a:pPr>
              <a:defRPr/>
            </a:pPr>
            <a:r>
              <a:rPr lang="ja-JP" altLang="en-US" smtClean="0">
                <a:solidFill>
                  <a:srgbClr val="464653"/>
                </a:solidFill>
              </a:rPr>
              <a:t>新カリキュラムに基づく相談支援従事者養成研修モデル研修</a:t>
            </a:r>
            <a:r>
              <a:rPr lang="en-US" altLang="ja-JP" smtClean="0">
                <a:solidFill>
                  <a:srgbClr val="464653"/>
                </a:solidFill>
              </a:rPr>
              <a:t>(</a:t>
            </a:r>
            <a:r>
              <a:rPr lang="ja-JP" altLang="en-US" smtClean="0">
                <a:solidFill>
                  <a:srgbClr val="464653"/>
                </a:solidFill>
              </a:rPr>
              <a:t>現任研修</a:t>
            </a:r>
            <a:r>
              <a:rPr lang="en-US" altLang="ja-JP" smtClean="0">
                <a:solidFill>
                  <a:srgbClr val="464653"/>
                </a:solidFill>
              </a:rPr>
              <a:t>), SSA2018-2019(c) </a:t>
            </a:r>
            <a:r>
              <a:rPr lang="ja-JP" altLang="en-US" smtClean="0">
                <a:solidFill>
                  <a:srgbClr val="464653"/>
                </a:solidFill>
              </a:rPr>
              <a:t>不許複製</a:t>
            </a:r>
            <a:endParaRPr lang="en-US" altLang="ja-JP">
              <a:solidFill>
                <a:srgbClr val="464653"/>
              </a:solidFill>
            </a:endParaRPr>
          </a:p>
        </p:txBody>
      </p:sp>
      <p:sp>
        <p:nvSpPr>
          <p:cNvPr id="6" name="スライド番号プレースホルダー 5"/>
          <p:cNvSpPr>
            <a:spLocks noGrp="1"/>
          </p:cNvSpPr>
          <p:nvPr>
            <p:ph type="sldNum" sz="quarter" idx="12"/>
          </p:nvPr>
        </p:nvSpPr>
        <p:spPr>
          <a:xfrm>
            <a:off x="9550400" y="6365976"/>
            <a:ext cx="2641600" cy="365760"/>
          </a:xfrm>
        </p:spPr>
        <p:txBody>
          <a:bodyPr/>
          <a:lstStyle>
            <a:lvl1pPr algn="r">
              <a:defRPr/>
            </a:lvl1pPr>
          </a:lstStyle>
          <a:p>
            <a:pPr>
              <a:defRPr/>
            </a:pPr>
            <a:fld id="{932EC13C-4702-4EB0-8449-27866080A524}" type="slidenum">
              <a:rPr lang="en-US" altLang="ja-JP" smtClean="0">
                <a:solidFill>
                  <a:srgbClr val="464653"/>
                </a:solidFill>
              </a:rPr>
              <a:pPr>
                <a:defRPr/>
              </a:pPr>
              <a:t>&lt;#&gt;</a:t>
            </a:fld>
            <a:endParaRPr lang="en-US" altLang="ja-JP">
              <a:solidFill>
                <a:srgbClr val="464653"/>
              </a:solidFill>
            </a:endParaRPr>
          </a:p>
        </p:txBody>
      </p:sp>
      <p:sp>
        <p:nvSpPr>
          <p:cNvPr id="8" name="コンテンツ プレースホルダー 7"/>
          <p:cNvSpPr>
            <a:spLocks noGrp="1"/>
          </p:cNvSpPr>
          <p:nvPr>
            <p:ph sz="quarter" idx="1"/>
          </p:nvPr>
        </p:nvSpPr>
        <p:spPr>
          <a:xfrm>
            <a:off x="609600" y="1219200"/>
            <a:ext cx="10972800"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625600" y="2971800"/>
            <a:ext cx="9144000" cy="1066800"/>
          </a:xfrm>
        </p:spPr>
        <p:txBody>
          <a:bodyPr anchor="t" anchorCtr="0"/>
          <a:lstStyle>
            <a:lvl1pPr algn="r">
              <a:buNone/>
              <a:defRPr sz="3200" b="0" cap="none" baseline="0"/>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1727200" y="4267200"/>
            <a:ext cx="90424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4" name="日付プレースホルダー 3"/>
          <p:cNvSpPr>
            <a:spLocks noGrp="1"/>
          </p:cNvSpPr>
          <p:nvPr>
            <p:ph type="dt" sz="half" idx="10"/>
          </p:nvPr>
        </p:nvSpPr>
        <p:spPr>
          <a:xfrm>
            <a:off x="8534400" y="6355080"/>
            <a:ext cx="3048000" cy="365760"/>
          </a:xfrm>
        </p:spPr>
        <p:txBody>
          <a:bodyPr/>
          <a:lstStyle/>
          <a:p>
            <a:pPr>
              <a:defRPr/>
            </a:pPr>
            <a:endParaRPr lang="en-US" altLang="ja-JP">
              <a:solidFill>
                <a:srgbClr val="DDE9EC"/>
              </a:solidFill>
            </a:endParaRPr>
          </a:p>
        </p:txBody>
      </p:sp>
      <p:sp>
        <p:nvSpPr>
          <p:cNvPr id="5" name="フッター プレースホルダー 4"/>
          <p:cNvSpPr>
            <a:spLocks noGrp="1"/>
          </p:cNvSpPr>
          <p:nvPr>
            <p:ph type="ftr" sz="quarter" idx="11"/>
          </p:nvPr>
        </p:nvSpPr>
        <p:spPr>
          <a:xfrm>
            <a:off x="3864864" y="6355080"/>
            <a:ext cx="4632960" cy="365760"/>
          </a:xfrm>
        </p:spPr>
        <p:txBody>
          <a:bodyPr/>
          <a:lstStyle/>
          <a:p>
            <a:pPr>
              <a:defRPr/>
            </a:pPr>
            <a:r>
              <a:rPr lang="ja-JP" altLang="en-US" smtClean="0">
                <a:solidFill>
                  <a:srgbClr val="DDE9EC"/>
                </a:solidFill>
              </a:rPr>
              <a:t>新カリキュラムに基づく相談支援従事者養成研修モデル研修</a:t>
            </a:r>
            <a:r>
              <a:rPr lang="en-US" altLang="ja-JP" smtClean="0">
                <a:solidFill>
                  <a:srgbClr val="DDE9EC"/>
                </a:solidFill>
              </a:rPr>
              <a:t>(</a:t>
            </a:r>
            <a:r>
              <a:rPr lang="ja-JP" altLang="en-US" smtClean="0">
                <a:solidFill>
                  <a:srgbClr val="DDE9EC"/>
                </a:solidFill>
              </a:rPr>
              <a:t>現任研修</a:t>
            </a:r>
            <a:r>
              <a:rPr lang="en-US" altLang="ja-JP" smtClean="0">
                <a:solidFill>
                  <a:srgbClr val="DDE9EC"/>
                </a:solidFill>
              </a:rPr>
              <a:t>), SSA2018-2019(c) </a:t>
            </a:r>
            <a:r>
              <a:rPr lang="ja-JP" altLang="en-US" smtClean="0">
                <a:solidFill>
                  <a:srgbClr val="DDE9EC"/>
                </a:solidFill>
              </a:rPr>
              <a:t>不許複製</a:t>
            </a:r>
            <a:endParaRPr lang="en-US" altLang="ja-JP">
              <a:solidFill>
                <a:srgbClr val="DDE9EC"/>
              </a:solidFill>
            </a:endParaRPr>
          </a:p>
        </p:txBody>
      </p:sp>
      <p:sp>
        <p:nvSpPr>
          <p:cNvPr id="6" name="スライド番号プレースホルダー 5"/>
          <p:cNvSpPr>
            <a:spLocks noGrp="1"/>
          </p:cNvSpPr>
          <p:nvPr>
            <p:ph type="sldNum" sz="quarter" idx="12"/>
          </p:nvPr>
        </p:nvSpPr>
        <p:spPr>
          <a:xfrm>
            <a:off x="1426464" y="6355080"/>
            <a:ext cx="2027936" cy="365760"/>
          </a:xfrm>
        </p:spPr>
        <p:txBody>
          <a:bodyPr/>
          <a:lstStyle/>
          <a:p>
            <a:pPr>
              <a:defRPr/>
            </a:pPr>
            <a:fld id="{3A208D9B-869C-4D8E-A73F-DF2D86344C10}" type="slidenum">
              <a:rPr lang="en-US" altLang="ja-JP" smtClean="0">
                <a:solidFill>
                  <a:srgbClr val="DDE9EC"/>
                </a:solidFill>
              </a:rPr>
              <a:pPr>
                <a:defRPr/>
              </a:pPr>
              <a:t>&lt;#&gt;</a:t>
            </a:fld>
            <a:endParaRPr lang="en-US" altLang="ja-JP">
              <a:solidFill>
                <a:srgbClr val="DDE9EC"/>
              </a:solidFill>
            </a:endParaRPr>
          </a:p>
        </p:txBody>
      </p:sp>
      <p:sp>
        <p:nvSpPr>
          <p:cNvPr id="7" name="正方形/長方形 6"/>
          <p:cNvSpPr/>
          <p:nvPr/>
        </p:nvSpPr>
        <p:spPr>
          <a:xfrm>
            <a:off x="1219200" y="2819400"/>
            <a:ext cx="97536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1219200" y="2819400"/>
            <a:ext cx="3048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28600"/>
            <a:ext cx="10972800" cy="914400"/>
          </a:xfrm>
        </p:spPr>
        <p:txBody>
          <a:body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pPr>
              <a:defRPr/>
            </a:pPr>
            <a:endParaRPr lang="en-US" altLang="ja-JP">
              <a:solidFill>
                <a:srgbClr val="464653"/>
              </a:solidFill>
            </a:endParaRPr>
          </a:p>
        </p:txBody>
      </p:sp>
      <p:sp>
        <p:nvSpPr>
          <p:cNvPr id="6" name="フッター プレースホルダー 5"/>
          <p:cNvSpPr>
            <a:spLocks noGrp="1"/>
          </p:cNvSpPr>
          <p:nvPr>
            <p:ph type="ftr" sz="quarter" idx="11"/>
          </p:nvPr>
        </p:nvSpPr>
        <p:spPr/>
        <p:txBody>
          <a:bodyPr/>
          <a:lstStyle/>
          <a:p>
            <a:pPr>
              <a:defRPr/>
            </a:pPr>
            <a:r>
              <a:rPr lang="ja-JP" altLang="en-US" smtClean="0">
                <a:solidFill>
                  <a:srgbClr val="464653"/>
                </a:solidFill>
              </a:rPr>
              <a:t>新カリキュラムに基づく相談支援従事者養成研修モデル研修</a:t>
            </a:r>
            <a:r>
              <a:rPr lang="en-US" altLang="ja-JP" smtClean="0">
                <a:solidFill>
                  <a:srgbClr val="464653"/>
                </a:solidFill>
              </a:rPr>
              <a:t>(</a:t>
            </a:r>
            <a:r>
              <a:rPr lang="ja-JP" altLang="en-US" smtClean="0">
                <a:solidFill>
                  <a:srgbClr val="464653"/>
                </a:solidFill>
              </a:rPr>
              <a:t>現任研修</a:t>
            </a:r>
            <a:r>
              <a:rPr lang="en-US" altLang="ja-JP" smtClean="0">
                <a:solidFill>
                  <a:srgbClr val="464653"/>
                </a:solidFill>
              </a:rPr>
              <a:t>), SSA2018-2019(c) </a:t>
            </a:r>
            <a:r>
              <a:rPr lang="ja-JP" altLang="en-US" smtClean="0">
                <a:solidFill>
                  <a:srgbClr val="464653"/>
                </a:solidFill>
              </a:rPr>
              <a:t>不許複製</a:t>
            </a:r>
            <a:endParaRPr lang="en-US" altLang="ja-JP">
              <a:solidFill>
                <a:srgbClr val="464653"/>
              </a:solidFill>
            </a:endParaRPr>
          </a:p>
        </p:txBody>
      </p:sp>
      <p:sp>
        <p:nvSpPr>
          <p:cNvPr id="7" name="スライド番号プレースホルダー 6"/>
          <p:cNvSpPr>
            <a:spLocks noGrp="1"/>
          </p:cNvSpPr>
          <p:nvPr>
            <p:ph type="sldNum" sz="quarter" idx="12"/>
          </p:nvPr>
        </p:nvSpPr>
        <p:spPr/>
        <p:txBody>
          <a:bodyPr/>
          <a:lstStyle/>
          <a:p>
            <a:pPr>
              <a:defRPr/>
            </a:pPr>
            <a:fld id="{F35122E3-0CB8-4E39-9191-59A3F6643132}" type="slidenum">
              <a:rPr lang="en-US" altLang="ja-JP" smtClean="0">
                <a:solidFill>
                  <a:srgbClr val="464653"/>
                </a:solidFill>
              </a:rPr>
              <a:pPr>
                <a:defRPr/>
              </a:pPr>
              <a:t>&lt;#&gt;</a:t>
            </a:fld>
            <a:endParaRPr lang="en-US" altLang="ja-JP">
              <a:solidFill>
                <a:srgbClr val="464653"/>
              </a:solidFill>
            </a:endParaRPr>
          </a:p>
        </p:txBody>
      </p:sp>
      <p:sp>
        <p:nvSpPr>
          <p:cNvPr id="9" name="コンテンツ プレースホルダー 8"/>
          <p:cNvSpPr>
            <a:spLocks noGrp="1"/>
          </p:cNvSpPr>
          <p:nvPr>
            <p:ph sz="quarter" idx="1"/>
          </p:nvPr>
        </p:nvSpPr>
        <p:spPr>
          <a:xfrm>
            <a:off x="609600" y="1219200"/>
            <a:ext cx="5388864"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6176264" y="1216152"/>
            <a:ext cx="5388864"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28600"/>
            <a:ext cx="10972800" cy="914400"/>
          </a:xfrm>
        </p:spPr>
        <p:txBody>
          <a:bodyPr anchor="ctr"/>
          <a:lstStyle>
            <a:lvl1pPr>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609600" y="1285875"/>
            <a:ext cx="5386917"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4" name="テキスト プレースホルダー 3"/>
          <p:cNvSpPr>
            <a:spLocks noGrp="1"/>
          </p:cNvSpPr>
          <p:nvPr>
            <p:ph type="body" sz="half" idx="3"/>
          </p:nvPr>
        </p:nvSpPr>
        <p:spPr>
          <a:xfrm>
            <a:off x="6197602" y="1295400"/>
            <a:ext cx="5389033"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7" name="日付プレースホルダー 6"/>
          <p:cNvSpPr>
            <a:spLocks noGrp="1"/>
          </p:cNvSpPr>
          <p:nvPr>
            <p:ph type="dt" sz="half" idx="10"/>
          </p:nvPr>
        </p:nvSpPr>
        <p:spPr/>
        <p:txBody>
          <a:bodyPr/>
          <a:lstStyle/>
          <a:p>
            <a:pPr>
              <a:defRPr/>
            </a:pPr>
            <a:endParaRPr lang="en-US" altLang="ja-JP">
              <a:solidFill>
                <a:srgbClr val="464653"/>
              </a:solidFill>
            </a:endParaRPr>
          </a:p>
        </p:txBody>
      </p:sp>
      <p:sp>
        <p:nvSpPr>
          <p:cNvPr id="8" name="フッター プレースホルダー 7"/>
          <p:cNvSpPr>
            <a:spLocks noGrp="1"/>
          </p:cNvSpPr>
          <p:nvPr>
            <p:ph type="ftr" sz="quarter" idx="11"/>
          </p:nvPr>
        </p:nvSpPr>
        <p:spPr/>
        <p:txBody>
          <a:bodyPr/>
          <a:lstStyle/>
          <a:p>
            <a:pPr>
              <a:defRPr/>
            </a:pPr>
            <a:r>
              <a:rPr lang="ja-JP" altLang="en-US" smtClean="0">
                <a:solidFill>
                  <a:srgbClr val="464653"/>
                </a:solidFill>
              </a:rPr>
              <a:t>新カリキュラムに基づく相談支援従事者養成研修モデル研修</a:t>
            </a:r>
            <a:r>
              <a:rPr lang="en-US" altLang="ja-JP" smtClean="0">
                <a:solidFill>
                  <a:srgbClr val="464653"/>
                </a:solidFill>
              </a:rPr>
              <a:t>(</a:t>
            </a:r>
            <a:r>
              <a:rPr lang="ja-JP" altLang="en-US" smtClean="0">
                <a:solidFill>
                  <a:srgbClr val="464653"/>
                </a:solidFill>
              </a:rPr>
              <a:t>現任研修</a:t>
            </a:r>
            <a:r>
              <a:rPr lang="en-US" altLang="ja-JP" smtClean="0">
                <a:solidFill>
                  <a:srgbClr val="464653"/>
                </a:solidFill>
              </a:rPr>
              <a:t>), SSA2018-2019(c) </a:t>
            </a:r>
            <a:r>
              <a:rPr lang="ja-JP" altLang="en-US" smtClean="0">
                <a:solidFill>
                  <a:srgbClr val="464653"/>
                </a:solidFill>
              </a:rPr>
              <a:t>不許複製</a:t>
            </a:r>
            <a:endParaRPr lang="en-US" altLang="ja-JP">
              <a:solidFill>
                <a:srgbClr val="464653"/>
              </a:solidFill>
            </a:endParaRPr>
          </a:p>
        </p:txBody>
      </p:sp>
      <p:sp>
        <p:nvSpPr>
          <p:cNvPr id="9" name="スライド番号プレースホルダー 8"/>
          <p:cNvSpPr>
            <a:spLocks noGrp="1"/>
          </p:cNvSpPr>
          <p:nvPr>
            <p:ph type="sldNum" sz="quarter" idx="12"/>
          </p:nvPr>
        </p:nvSpPr>
        <p:spPr/>
        <p:txBody>
          <a:bodyPr/>
          <a:lstStyle/>
          <a:p>
            <a:pPr>
              <a:defRPr/>
            </a:pPr>
            <a:fld id="{3EF0910D-9559-48BC-BBF7-7486462DB2B5}" type="slidenum">
              <a:rPr lang="en-US" altLang="ja-JP" smtClean="0">
                <a:solidFill>
                  <a:srgbClr val="464653"/>
                </a:solidFill>
              </a:rPr>
              <a:pPr>
                <a:defRPr/>
              </a:pPr>
              <a:t>&lt;#&gt;</a:t>
            </a:fld>
            <a:endParaRPr lang="en-US" altLang="ja-JP">
              <a:solidFill>
                <a:srgbClr val="464653"/>
              </a:solidFill>
            </a:endParaRPr>
          </a:p>
        </p:txBody>
      </p:sp>
      <p:sp>
        <p:nvSpPr>
          <p:cNvPr id="11" name="コンテンツ プレースホルダー 10"/>
          <p:cNvSpPr>
            <a:spLocks noGrp="1"/>
          </p:cNvSpPr>
          <p:nvPr>
            <p:ph sz="quarter" idx="2"/>
          </p:nvPr>
        </p:nvSpPr>
        <p:spPr>
          <a:xfrm>
            <a:off x="609600" y="2133600"/>
            <a:ext cx="53848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6197600" y="2133600"/>
            <a:ext cx="53848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28600"/>
            <a:ext cx="10972800" cy="914400"/>
          </a:xfrm>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pPr>
              <a:defRPr/>
            </a:pPr>
            <a:endParaRPr lang="en-US" altLang="ja-JP">
              <a:solidFill>
                <a:srgbClr val="464653"/>
              </a:solidFill>
            </a:endParaRPr>
          </a:p>
        </p:txBody>
      </p:sp>
      <p:sp>
        <p:nvSpPr>
          <p:cNvPr id="4" name="フッター プレースホルダー 3"/>
          <p:cNvSpPr>
            <a:spLocks noGrp="1"/>
          </p:cNvSpPr>
          <p:nvPr>
            <p:ph type="ftr" sz="quarter" idx="11"/>
          </p:nvPr>
        </p:nvSpPr>
        <p:spPr/>
        <p:txBody>
          <a:bodyPr/>
          <a:lstStyle/>
          <a:p>
            <a:pPr>
              <a:defRPr/>
            </a:pPr>
            <a:r>
              <a:rPr lang="ja-JP" altLang="en-US" smtClean="0">
                <a:solidFill>
                  <a:srgbClr val="464653"/>
                </a:solidFill>
              </a:rPr>
              <a:t>新カリキュラムに基づく相談支援従事者養成研修モデル研修</a:t>
            </a:r>
            <a:r>
              <a:rPr lang="en-US" altLang="ja-JP" smtClean="0">
                <a:solidFill>
                  <a:srgbClr val="464653"/>
                </a:solidFill>
              </a:rPr>
              <a:t>(</a:t>
            </a:r>
            <a:r>
              <a:rPr lang="ja-JP" altLang="en-US" smtClean="0">
                <a:solidFill>
                  <a:srgbClr val="464653"/>
                </a:solidFill>
              </a:rPr>
              <a:t>現任研修</a:t>
            </a:r>
            <a:r>
              <a:rPr lang="en-US" altLang="ja-JP" smtClean="0">
                <a:solidFill>
                  <a:srgbClr val="464653"/>
                </a:solidFill>
              </a:rPr>
              <a:t>), SSA2018-2019(c) </a:t>
            </a:r>
            <a:r>
              <a:rPr lang="ja-JP" altLang="en-US" smtClean="0">
                <a:solidFill>
                  <a:srgbClr val="464653"/>
                </a:solidFill>
              </a:rPr>
              <a:t>不許複製</a:t>
            </a:r>
            <a:endParaRPr lang="en-US" altLang="ja-JP">
              <a:solidFill>
                <a:srgbClr val="464653"/>
              </a:solidFill>
            </a:endParaRPr>
          </a:p>
        </p:txBody>
      </p:sp>
      <p:sp>
        <p:nvSpPr>
          <p:cNvPr id="5" name="スライド番号プレースホルダー 4"/>
          <p:cNvSpPr>
            <a:spLocks noGrp="1"/>
          </p:cNvSpPr>
          <p:nvPr>
            <p:ph type="sldNum" sz="quarter" idx="12"/>
          </p:nvPr>
        </p:nvSpPr>
        <p:spPr/>
        <p:txBody>
          <a:bodyPr/>
          <a:lstStyle/>
          <a:p>
            <a:pPr>
              <a:defRPr/>
            </a:pPr>
            <a:fld id="{24AB49B0-E25C-4C4D-8085-16060C362125}" type="slidenum">
              <a:rPr lang="en-US" altLang="ja-JP" smtClean="0">
                <a:solidFill>
                  <a:srgbClr val="464653"/>
                </a:solidFill>
              </a:rPr>
              <a:pPr>
                <a:defRPr/>
              </a:pPr>
              <a:t>&lt;#&gt;</a:t>
            </a:fld>
            <a:endParaRPr lang="en-US" altLang="ja-JP">
              <a:solidFill>
                <a:srgbClr val="464653"/>
              </a:solidFill>
            </a:endParaRPr>
          </a:p>
        </p:txBody>
      </p:sp>
      <p:sp>
        <p:nvSpPr>
          <p:cNvPr id="6" name="二等辺三角形 5"/>
          <p:cNvSpPr>
            <a:spLocks noChangeAspect="1"/>
          </p:cNvSpPr>
          <p:nvPr/>
        </p:nvSpPr>
        <p:spPr>
          <a:xfrm rot="5400000">
            <a:off x="590610" y="6447424"/>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pPr>
              <a:defRPr/>
            </a:pPr>
            <a:endParaRPr lang="en-US" altLang="ja-JP">
              <a:solidFill>
                <a:srgbClr val="464653"/>
              </a:solidFill>
            </a:endParaRPr>
          </a:p>
        </p:txBody>
      </p:sp>
      <p:sp>
        <p:nvSpPr>
          <p:cNvPr id="3" name="フッター プレースホルダー 2"/>
          <p:cNvSpPr>
            <a:spLocks noGrp="1"/>
          </p:cNvSpPr>
          <p:nvPr>
            <p:ph type="ftr" sz="quarter" idx="11"/>
          </p:nvPr>
        </p:nvSpPr>
        <p:spPr/>
        <p:txBody>
          <a:bodyPr/>
          <a:lstStyle/>
          <a:p>
            <a:pPr>
              <a:defRPr/>
            </a:pPr>
            <a:r>
              <a:rPr lang="ja-JP" altLang="en-US" smtClean="0">
                <a:solidFill>
                  <a:srgbClr val="464653"/>
                </a:solidFill>
              </a:rPr>
              <a:t>新カリキュラムに基づく相談支援従事者養成研修モデル研修</a:t>
            </a:r>
            <a:r>
              <a:rPr lang="en-US" altLang="ja-JP" smtClean="0">
                <a:solidFill>
                  <a:srgbClr val="464653"/>
                </a:solidFill>
              </a:rPr>
              <a:t>(</a:t>
            </a:r>
            <a:r>
              <a:rPr lang="ja-JP" altLang="en-US" smtClean="0">
                <a:solidFill>
                  <a:srgbClr val="464653"/>
                </a:solidFill>
              </a:rPr>
              <a:t>現任研修</a:t>
            </a:r>
            <a:r>
              <a:rPr lang="en-US" altLang="ja-JP" smtClean="0">
                <a:solidFill>
                  <a:srgbClr val="464653"/>
                </a:solidFill>
              </a:rPr>
              <a:t>), SSA2018-2019(c) </a:t>
            </a:r>
            <a:r>
              <a:rPr lang="ja-JP" altLang="en-US" smtClean="0">
                <a:solidFill>
                  <a:srgbClr val="464653"/>
                </a:solidFill>
              </a:rPr>
              <a:t>不許複製</a:t>
            </a:r>
            <a:endParaRPr lang="en-US" altLang="ja-JP">
              <a:solidFill>
                <a:srgbClr val="464653"/>
              </a:solidFill>
            </a:endParaRPr>
          </a:p>
        </p:txBody>
      </p:sp>
      <p:sp>
        <p:nvSpPr>
          <p:cNvPr id="4" name="スライド番号プレースホルダー 3"/>
          <p:cNvSpPr>
            <a:spLocks noGrp="1"/>
          </p:cNvSpPr>
          <p:nvPr>
            <p:ph type="sldNum" sz="quarter" idx="12"/>
          </p:nvPr>
        </p:nvSpPr>
        <p:spPr/>
        <p:txBody>
          <a:bodyPr/>
          <a:lstStyle/>
          <a:p>
            <a:pPr>
              <a:defRPr/>
            </a:pPr>
            <a:fld id="{BAA3B7B1-169C-45DF-952D-FBD9AD979267}" type="slidenum">
              <a:rPr lang="en-US" altLang="ja-JP" smtClean="0">
                <a:solidFill>
                  <a:srgbClr val="464653"/>
                </a:solidFill>
              </a:rPr>
              <a:pPr>
                <a:defRPr/>
              </a:pPr>
              <a:t>&lt;#&gt;</a:t>
            </a:fld>
            <a:endParaRPr lang="en-US" altLang="ja-JP">
              <a:solidFill>
                <a:srgbClr val="464653"/>
              </a:solidFill>
            </a:endParaRPr>
          </a:p>
        </p:txBody>
      </p:sp>
      <p:sp>
        <p:nvSpPr>
          <p:cNvPr id="5" name="直線コネクタ 4"/>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二等辺三角形 5"/>
          <p:cNvSpPr>
            <a:spLocks noChangeAspect="1"/>
          </p:cNvSpPr>
          <p:nvPr/>
        </p:nvSpPr>
        <p:spPr>
          <a:xfrm rot="5400000">
            <a:off x="590610" y="6447424"/>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432800" y="304800"/>
            <a:ext cx="3352800" cy="838200"/>
          </a:xfrm>
        </p:spPr>
        <p:txBody>
          <a:bodyPr anchor="b" anchorCtr="0">
            <a:noAutofit/>
          </a:bodyPr>
          <a:lstStyle>
            <a:lvl1pPr algn="l">
              <a:buNone/>
              <a:defRPr sz="2000" b="1">
                <a:solidFill>
                  <a:schemeClr val="tx2"/>
                </a:solidFill>
                <a:latin typeface="+mn-lt"/>
                <a:ea typeface="+mn-ea"/>
                <a:cs typeface="+mn-cs"/>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2"/>
          </p:nvPr>
        </p:nvSpPr>
        <p:spPr>
          <a:xfrm>
            <a:off x="8432800" y="1219203"/>
            <a:ext cx="33528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pPr>
              <a:defRPr/>
            </a:pPr>
            <a:endParaRPr lang="en-US" altLang="ja-JP">
              <a:solidFill>
                <a:srgbClr val="464653"/>
              </a:solidFill>
            </a:endParaRPr>
          </a:p>
        </p:txBody>
      </p:sp>
      <p:sp>
        <p:nvSpPr>
          <p:cNvPr id="6" name="フッター プレースホルダー 5"/>
          <p:cNvSpPr>
            <a:spLocks noGrp="1"/>
          </p:cNvSpPr>
          <p:nvPr>
            <p:ph type="ftr" sz="quarter" idx="11"/>
          </p:nvPr>
        </p:nvSpPr>
        <p:spPr/>
        <p:txBody>
          <a:bodyPr/>
          <a:lstStyle/>
          <a:p>
            <a:pPr>
              <a:defRPr/>
            </a:pPr>
            <a:r>
              <a:rPr lang="ja-JP" altLang="en-US" smtClean="0">
                <a:solidFill>
                  <a:srgbClr val="464653"/>
                </a:solidFill>
              </a:rPr>
              <a:t>新カリキュラムに基づく相談支援従事者養成研修モデル研修</a:t>
            </a:r>
            <a:r>
              <a:rPr lang="en-US" altLang="ja-JP" smtClean="0">
                <a:solidFill>
                  <a:srgbClr val="464653"/>
                </a:solidFill>
              </a:rPr>
              <a:t>(</a:t>
            </a:r>
            <a:r>
              <a:rPr lang="ja-JP" altLang="en-US" smtClean="0">
                <a:solidFill>
                  <a:srgbClr val="464653"/>
                </a:solidFill>
              </a:rPr>
              <a:t>現任研修</a:t>
            </a:r>
            <a:r>
              <a:rPr lang="en-US" altLang="ja-JP" smtClean="0">
                <a:solidFill>
                  <a:srgbClr val="464653"/>
                </a:solidFill>
              </a:rPr>
              <a:t>), SSA2018-2019(c) </a:t>
            </a:r>
            <a:r>
              <a:rPr lang="ja-JP" altLang="en-US" smtClean="0">
                <a:solidFill>
                  <a:srgbClr val="464653"/>
                </a:solidFill>
              </a:rPr>
              <a:t>不許複製</a:t>
            </a:r>
            <a:endParaRPr lang="en-US" altLang="ja-JP">
              <a:solidFill>
                <a:srgbClr val="464653"/>
              </a:solidFill>
            </a:endParaRPr>
          </a:p>
        </p:txBody>
      </p:sp>
      <p:sp>
        <p:nvSpPr>
          <p:cNvPr id="7" name="スライド番号プレースホルダー 6"/>
          <p:cNvSpPr>
            <a:spLocks noGrp="1"/>
          </p:cNvSpPr>
          <p:nvPr>
            <p:ph type="sldNum" sz="quarter" idx="12"/>
          </p:nvPr>
        </p:nvSpPr>
        <p:spPr/>
        <p:txBody>
          <a:bodyPr/>
          <a:lstStyle/>
          <a:p>
            <a:pPr>
              <a:defRPr/>
            </a:pPr>
            <a:fld id="{148F9C07-124E-472E-8670-7803884F3AEA}" type="slidenum">
              <a:rPr lang="en-US" altLang="ja-JP" smtClean="0">
                <a:solidFill>
                  <a:srgbClr val="464653"/>
                </a:solidFill>
              </a:rPr>
              <a:pPr>
                <a:defRPr/>
              </a:pPr>
              <a:t>&lt;#&gt;</a:t>
            </a:fld>
            <a:endParaRPr lang="en-US" altLang="ja-JP">
              <a:solidFill>
                <a:srgbClr val="464653"/>
              </a:solidFill>
            </a:endParaRPr>
          </a:p>
        </p:txBody>
      </p:sp>
      <p:sp>
        <p:nvSpPr>
          <p:cNvPr id="8" name="直線コネクタ 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線コネクタ 9"/>
          <p:cNvSpPr>
            <a:spLocks noChangeShapeType="1"/>
          </p:cNvSpPr>
          <p:nvPr/>
        </p:nvSpPr>
        <p:spPr bwMode="auto">
          <a:xfrm rot="5400000">
            <a:off x="5220033"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二等辺三角形 8"/>
          <p:cNvSpPr>
            <a:spLocks noChangeAspect="1"/>
          </p:cNvSpPr>
          <p:nvPr/>
        </p:nvSpPr>
        <p:spPr>
          <a:xfrm rot="5400000">
            <a:off x="590610" y="6447424"/>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コンテンツ プレースホルダー 11"/>
          <p:cNvSpPr>
            <a:spLocks noGrp="1"/>
          </p:cNvSpPr>
          <p:nvPr>
            <p:ph sz="quarter" idx="1"/>
          </p:nvPr>
        </p:nvSpPr>
        <p:spPr>
          <a:xfrm>
            <a:off x="406400" y="304800"/>
            <a:ext cx="7620000" cy="5715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500856"/>
            <a:ext cx="10972800" cy="674688"/>
          </a:xfrm>
          <a:ln>
            <a:solidFill>
              <a:schemeClr val="accent1"/>
            </a:solidFill>
          </a:ln>
        </p:spPr>
        <p:txBody>
          <a:bodyPr lIns="274320" anchor="ctr"/>
          <a:lstStyle>
            <a:lvl1pPr algn="r">
              <a:buNone/>
              <a:defRPr sz="2000" b="0">
                <a:solidFill>
                  <a:schemeClr val="tx1"/>
                </a:solidFill>
              </a:defRPr>
            </a:lvl1pPr>
          </a:lstStyle>
          <a:p>
            <a:r>
              <a:rPr kumimoji="0" lang="ja-JP" altLang="en-US"/>
              <a:t>マスター タイトルの書式設定</a:t>
            </a:r>
            <a:endParaRPr kumimoji="0" lang="en-US"/>
          </a:p>
        </p:txBody>
      </p:sp>
      <p:sp>
        <p:nvSpPr>
          <p:cNvPr id="3" name="図プレースホルダー 2"/>
          <p:cNvSpPr>
            <a:spLocks noGrp="1"/>
          </p:cNvSpPr>
          <p:nvPr>
            <p:ph type="pic" idx="1"/>
          </p:nvPr>
        </p:nvSpPr>
        <p:spPr>
          <a:xfrm>
            <a:off x="609600" y="1905000"/>
            <a:ext cx="10972800" cy="4270248"/>
          </a:xfrm>
          <a:solidFill>
            <a:schemeClr val="tx1">
              <a:shade val="50000"/>
            </a:schemeClr>
          </a:solidFill>
          <a:ln>
            <a:noFill/>
          </a:ln>
          <a:effectLst/>
        </p:spPr>
        <p:txBody>
          <a:bodyPr/>
          <a:lstStyle>
            <a:lvl1pPr marL="0" indent="0">
              <a:spcBef>
                <a:spcPts val="600"/>
              </a:spcBef>
              <a:buNone/>
              <a:defRPr sz="3200"/>
            </a:lvl1pPr>
          </a:lstStyle>
          <a:p>
            <a:r>
              <a:rPr kumimoji="0" lang="ja-JP" altLang="en-US"/>
              <a:t>アイコンをクリックして図を追加</a:t>
            </a:r>
            <a:endParaRPr kumimoji="0" lang="en-US" dirty="0"/>
          </a:p>
        </p:txBody>
      </p:sp>
      <p:sp>
        <p:nvSpPr>
          <p:cNvPr id="4" name="テキスト プレースホルダー 3"/>
          <p:cNvSpPr>
            <a:spLocks noGrp="1"/>
          </p:cNvSpPr>
          <p:nvPr>
            <p:ph type="body" sz="half" idx="2"/>
          </p:nvPr>
        </p:nvSpPr>
        <p:spPr>
          <a:xfrm>
            <a:off x="609600" y="1219200"/>
            <a:ext cx="109728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pPr>
              <a:defRPr/>
            </a:pPr>
            <a:endParaRPr lang="en-US" altLang="ja-JP">
              <a:solidFill>
                <a:srgbClr val="DDE9EC"/>
              </a:solidFill>
            </a:endParaRPr>
          </a:p>
        </p:txBody>
      </p:sp>
      <p:sp>
        <p:nvSpPr>
          <p:cNvPr id="6" name="フッター プレースホルダー 5"/>
          <p:cNvSpPr>
            <a:spLocks noGrp="1"/>
          </p:cNvSpPr>
          <p:nvPr>
            <p:ph type="ftr" sz="quarter" idx="11"/>
          </p:nvPr>
        </p:nvSpPr>
        <p:spPr/>
        <p:txBody>
          <a:bodyPr/>
          <a:lstStyle/>
          <a:p>
            <a:pPr>
              <a:defRPr/>
            </a:pPr>
            <a:r>
              <a:rPr lang="ja-JP" altLang="en-US" smtClean="0">
                <a:solidFill>
                  <a:srgbClr val="DDE9EC"/>
                </a:solidFill>
              </a:rPr>
              <a:t>新カリキュラムに基づく相談支援従事者養成研修モデル研修</a:t>
            </a:r>
            <a:r>
              <a:rPr lang="en-US" altLang="ja-JP" smtClean="0">
                <a:solidFill>
                  <a:srgbClr val="DDE9EC"/>
                </a:solidFill>
              </a:rPr>
              <a:t>(</a:t>
            </a:r>
            <a:r>
              <a:rPr lang="ja-JP" altLang="en-US" smtClean="0">
                <a:solidFill>
                  <a:srgbClr val="DDE9EC"/>
                </a:solidFill>
              </a:rPr>
              <a:t>現任研修</a:t>
            </a:r>
            <a:r>
              <a:rPr lang="en-US" altLang="ja-JP" smtClean="0">
                <a:solidFill>
                  <a:srgbClr val="DDE9EC"/>
                </a:solidFill>
              </a:rPr>
              <a:t>), SSA2018-2019(c) </a:t>
            </a:r>
            <a:r>
              <a:rPr lang="ja-JP" altLang="en-US" smtClean="0">
                <a:solidFill>
                  <a:srgbClr val="DDE9EC"/>
                </a:solidFill>
              </a:rPr>
              <a:t>不許複製</a:t>
            </a:r>
            <a:endParaRPr lang="en-US" altLang="ja-JP">
              <a:solidFill>
                <a:srgbClr val="DDE9EC"/>
              </a:solidFill>
            </a:endParaRPr>
          </a:p>
        </p:txBody>
      </p:sp>
      <p:sp>
        <p:nvSpPr>
          <p:cNvPr id="7" name="スライド番号プレースホルダー 6"/>
          <p:cNvSpPr>
            <a:spLocks noGrp="1"/>
          </p:cNvSpPr>
          <p:nvPr>
            <p:ph type="sldNum" sz="quarter" idx="12"/>
          </p:nvPr>
        </p:nvSpPr>
        <p:spPr/>
        <p:txBody>
          <a:bodyPr/>
          <a:lstStyle/>
          <a:p>
            <a:pPr>
              <a:defRPr/>
            </a:pPr>
            <a:fld id="{424B35EA-7D3D-47D1-960F-14CE404DDB66}" type="slidenum">
              <a:rPr lang="en-US" altLang="ja-JP" smtClean="0">
                <a:solidFill>
                  <a:srgbClr val="DDE9EC"/>
                </a:solidFill>
              </a:rPr>
              <a:pPr>
                <a:defRPr/>
              </a:pPr>
              <a:t>&lt;#&gt;</a:t>
            </a:fld>
            <a:endParaRPr lang="en-US" altLang="ja-JP">
              <a:solidFill>
                <a:srgbClr val="DDE9EC"/>
              </a:solidFill>
            </a:endParaRPr>
          </a:p>
        </p:txBody>
      </p:sp>
      <p:sp>
        <p:nvSpPr>
          <p:cNvPr id="8" name="直線コネクタ 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二等辺三角形 8"/>
          <p:cNvSpPr>
            <a:spLocks noChangeAspect="1"/>
          </p:cNvSpPr>
          <p:nvPr/>
        </p:nvSpPr>
        <p:spPr>
          <a:xfrm rot="5400000">
            <a:off x="590610" y="6447424"/>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609600" y="500856"/>
            <a:ext cx="24384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609600" y="152400"/>
            <a:ext cx="10972800" cy="990600"/>
          </a:xfrm>
          <a:prstGeom prst="rect">
            <a:avLst/>
          </a:prstGeom>
        </p:spPr>
        <p:txBody>
          <a:bodyPr vert="horz" anchor="b" anchorCtr="0">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609600" y="1219200"/>
            <a:ext cx="10972800" cy="4910328"/>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8534400" y="6356350"/>
            <a:ext cx="3052064" cy="365760"/>
          </a:xfrm>
          <a:prstGeom prst="rect">
            <a:avLst/>
          </a:prstGeom>
        </p:spPr>
        <p:txBody>
          <a:bodyPr vert="horz"/>
          <a:lstStyle>
            <a:lvl1pPr algn="l" eaLnBrk="1" latinLnBrk="0" hangingPunct="1">
              <a:defRPr kumimoji="0" sz="1400">
                <a:solidFill>
                  <a:schemeClr val="tx2"/>
                </a:solidFill>
              </a:defRPr>
            </a:lvl1pPr>
          </a:lstStyle>
          <a:p>
            <a:pPr fontAlgn="base">
              <a:spcBef>
                <a:spcPct val="0"/>
              </a:spcBef>
              <a:spcAft>
                <a:spcPct val="0"/>
              </a:spcAft>
              <a:defRPr/>
            </a:pPr>
            <a:endParaRPr lang="en-US" altLang="ja-JP">
              <a:solidFill>
                <a:srgbClr val="464653"/>
              </a:solidFill>
              <a:latin typeface="Tahoma" charset="0"/>
            </a:endParaRPr>
          </a:p>
        </p:txBody>
      </p:sp>
      <p:sp>
        <p:nvSpPr>
          <p:cNvPr id="3" name="フッター プレースホルダー 2"/>
          <p:cNvSpPr>
            <a:spLocks noGrp="1"/>
          </p:cNvSpPr>
          <p:nvPr>
            <p:ph type="ftr" sz="quarter" idx="3"/>
          </p:nvPr>
        </p:nvSpPr>
        <p:spPr>
          <a:xfrm>
            <a:off x="3864864" y="6356350"/>
            <a:ext cx="4673600" cy="365760"/>
          </a:xfrm>
          <a:prstGeom prst="rect">
            <a:avLst/>
          </a:prstGeom>
        </p:spPr>
        <p:txBody>
          <a:bodyPr vert="horz"/>
          <a:lstStyle>
            <a:lvl1pPr algn="r" eaLnBrk="1" latinLnBrk="0" hangingPunct="1">
              <a:defRPr kumimoji="0" sz="1400">
                <a:solidFill>
                  <a:schemeClr val="tx2"/>
                </a:solidFill>
              </a:defRPr>
            </a:lvl1pPr>
          </a:lstStyle>
          <a:p>
            <a:pPr fontAlgn="base">
              <a:spcBef>
                <a:spcPct val="0"/>
              </a:spcBef>
              <a:spcAft>
                <a:spcPct val="0"/>
              </a:spcAft>
              <a:defRPr/>
            </a:pPr>
            <a:r>
              <a:rPr lang="ja-JP" altLang="en-US" smtClean="0">
                <a:solidFill>
                  <a:srgbClr val="464653"/>
                </a:solidFill>
                <a:latin typeface="Tahoma" charset="0"/>
              </a:rPr>
              <a:t>新カリキュラムに基づく相談支援従事者養成研修モデル研修</a:t>
            </a:r>
            <a:r>
              <a:rPr lang="en-US" altLang="ja-JP" smtClean="0">
                <a:solidFill>
                  <a:srgbClr val="464653"/>
                </a:solidFill>
                <a:latin typeface="Tahoma" charset="0"/>
              </a:rPr>
              <a:t>(</a:t>
            </a:r>
            <a:r>
              <a:rPr lang="ja-JP" altLang="en-US" smtClean="0">
                <a:solidFill>
                  <a:srgbClr val="464653"/>
                </a:solidFill>
                <a:latin typeface="Tahoma" charset="0"/>
              </a:rPr>
              <a:t>現任研修</a:t>
            </a:r>
            <a:r>
              <a:rPr lang="en-US" altLang="ja-JP" smtClean="0">
                <a:solidFill>
                  <a:srgbClr val="464653"/>
                </a:solidFill>
                <a:latin typeface="Tahoma" charset="0"/>
              </a:rPr>
              <a:t>), SSA2018-2019(c) </a:t>
            </a:r>
            <a:r>
              <a:rPr lang="ja-JP" altLang="en-US" smtClean="0">
                <a:solidFill>
                  <a:srgbClr val="464653"/>
                </a:solidFill>
                <a:latin typeface="Tahoma" charset="0"/>
              </a:rPr>
              <a:t>不許複製</a:t>
            </a:r>
            <a:endParaRPr lang="en-US" altLang="ja-JP">
              <a:solidFill>
                <a:srgbClr val="464653"/>
              </a:solidFill>
              <a:latin typeface="Tahoma" charset="0"/>
            </a:endParaRPr>
          </a:p>
        </p:txBody>
      </p:sp>
      <p:sp>
        <p:nvSpPr>
          <p:cNvPr id="23" name="スライド番号プレースホルダー 22"/>
          <p:cNvSpPr>
            <a:spLocks noGrp="1"/>
          </p:cNvSpPr>
          <p:nvPr>
            <p:ph type="sldNum" sz="quarter" idx="4"/>
          </p:nvPr>
        </p:nvSpPr>
        <p:spPr>
          <a:xfrm>
            <a:off x="816864" y="6356350"/>
            <a:ext cx="2641600" cy="365760"/>
          </a:xfrm>
          <a:prstGeom prst="rect">
            <a:avLst/>
          </a:prstGeom>
        </p:spPr>
        <p:txBody>
          <a:bodyPr vert="horz"/>
          <a:lstStyle>
            <a:lvl1pPr algn="l" eaLnBrk="1" latinLnBrk="0" hangingPunct="1">
              <a:defRPr kumimoji="0" sz="1400">
                <a:solidFill>
                  <a:schemeClr val="tx2"/>
                </a:solidFill>
              </a:defRPr>
            </a:lvl1pPr>
          </a:lstStyle>
          <a:p>
            <a:pPr fontAlgn="base">
              <a:spcBef>
                <a:spcPct val="0"/>
              </a:spcBef>
              <a:spcAft>
                <a:spcPct val="0"/>
              </a:spcAft>
              <a:defRPr/>
            </a:pPr>
            <a:fld id="{B0D3B16D-EF06-42B8-9B67-B3EFD07F79C6}" type="slidenum">
              <a:rPr lang="en-US" altLang="ja-JP" smtClean="0">
                <a:solidFill>
                  <a:srgbClr val="464653"/>
                </a:solidFill>
                <a:latin typeface="Tahoma" charset="0"/>
              </a:rPr>
              <a:pPr fontAlgn="base">
                <a:spcBef>
                  <a:spcPct val="0"/>
                </a:spcBef>
                <a:spcAft>
                  <a:spcPct val="0"/>
                </a:spcAft>
                <a:defRPr/>
              </a:pPr>
              <a:t>&lt;#&gt;</a:t>
            </a:fld>
            <a:endParaRPr lang="en-US" altLang="ja-JP">
              <a:solidFill>
                <a:srgbClr val="464653"/>
              </a:solidFill>
              <a:latin typeface="Tahoma" charset="0"/>
            </a:endParaRPr>
          </a:p>
        </p:txBody>
      </p:sp>
      <p:sp>
        <p:nvSpPr>
          <p:cNvPr id="28" name="直線コネクタ 2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線コネクタ 28"/>
          <p:cNvSpPr>
            <a:spLocks noChangeShapeType="1"/>
          </p:cNvSpPr>
          <p:nvPr/>
        </p:nvSpPr>
        <p:spPr bwMode="auto">
          <a:xfrm>
            <a:off x="609600" y="1143000"/>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二等辺三角形 9"/>
          <p:cNvSpPr>
            <a:spLocks noChangeAspect="1"/>
          </p:cNvSpPr>
          <p:nvPr/>
        </p:nvSpPr>
        <p:spPr>
          <a:xfrm rot="5400000">
            <a:off x="590610" y="6447424"/>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hf hdr="0" dt="0"/>
  <p:txStyles>
    <p:titleStyle>
      <a:lvl1pPr algn="l" rtl="0" eaLnBrk="1" latinLnBrk="0" hangingPunct="1">
        <a:spcBef>
          <a:spcPct val="0"/>
        </a:spcBef>
        <a:buNone/>
        <a:defRPr kumimoji="1"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1"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1"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1"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1"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1"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1"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1"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1"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1" lang="en-US" sz="1200" kern="1200" smtClean="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kumimoji="1" lang="ja-JP" altLang="en-US" dirty="0"/>
              <a:t>人材育成のためのスーパービジョン：考え方と進め方</a:t>
            </a:r>
          </a:p>
        </p:txBody>
      </p:sp>
      <p:sp>
        <p:nvSpPr>
          <p:cNvPr id="3" name="サブタイトル 2"/>
          <p:cNvSpPr>
            <a:spLocks noGrp="1"/>
          </p:cNvSpPr>
          <p:nvPr>
            <p:ph type="subTitle" idx="1"/>
          </p:nvPr>
        </p:nvSpPr>
        <p:spPr/>
        <p:txBody>
          <a:bodyPr/>
          <a:lstStyle/>
          <a:p>
            <a:r>
              <a:rPr kumimoji="1" lang="ja-JP" altLang="en-US" dirty="0"/>
              <a:t>小澤　温（筑波大学）</a:t>
            </a:r>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A94B9270-4646-4FEE-BE91-CCE6A52A2FB9}" type="slidenum">
              <a:rPr lang="en-US" altLang="ja-JP" smtClean="0">
                <a:solidFill>
                  <a:srgbClr val="464653"/>
                </a:solidFill>
              </a:rPr>
              <a:pPr>
                <a:defRPr/>
              </a:pPr>
              <a:t>1</a:t>
            </a:fld>
            <a:endParaRPr lang="en-US" altLang="ja-JP" dirty="0">
              <a:solidFill>
                <a:srgbClr val="464653"/>
              </a:solidFill>
            </a:endParaRPr>
          </a:p>
        </p:txBody>
      </p:sp>
    </p:spTree>
    <p:extLst>
      <p:ext uri="{BB962C8B-B14F-4D97-AF65-F5344CB8AC3E}">
        <p14:creationId xmlns:p14="http://schemas.microsoft.com/office/powerpoint/2010/main" xmlns="" val="1987751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a:bodyPr>
          <a:lstStyle/>
          <a:p>
            <a:pPr fontAlgn="auto">
              <a:spcAft>
                <a:spcPts val="0"/>
              </a:spcAft>
              <a:defRPr/>
            </a:pPr>
            <a:r>
              <a:rPr lang="ja-JP" altLang="en-US" dirty="0"/>
              <a:t>グループスーパービジョンの利点（その２）</a:t>
            </a:r>
          </a:p>
        </p:txBody>
      </p:sp>
      <p:sp>
        <p:nvSpPr>
          <p:cNvPr id="19459" name="Rectangle 3"/>
          <p:cNvSpPr>
            <a:spLocks noGrp="1" noChangeArrowheads="1"/>
          </p:cNvSpPr>
          <p:nvPr>
            <p:ph sz="quarter" idx="1"/>
          </p:nvPr>
        </p:nvSpPr>
        <p:spPr>
          <a:xfrm>
            <a:off x="609600" y="1219201"/>
            <a:ext cx="10972800" cy="4937125"/>
          </a:xfrm>
        </p:spPr>
        <p:txBody>
          <a:bodyPr/>
          <a:lstStyle/>
          <a:p>
            <a:pPr>
              <a:lnSpc>
                <a:spcPct val="90000"/>
              </a:lnSpc>
            </a:pPr>
            <a:r>
              <a:rPr lang="ja-JP" altLang="en-US" dirty="0"/>
              <a:t>クライエント（利用者）との直接的な関わりのない同僚の視点から開かれること</a:t>
            </a:r>
          </a:p>
          <a:p>
            <a:pPr>
              <a:lnSpc>
                <a:spcPct val="90000"/>
              </a:lnSpc>
            </a:pPr>
            <a:r>
              <a:rPr lang="ja-JP" altLang="en-US" dirty="0"/>
              <a:t>介入や困難な決定をケアマネジャー個人でしない（チーム決定の重要性）</a:t>
            </a:r>
          </a:p>
          <a:p>
            <a:pPr>
              <a:lnSpc>
                <a:spcPct val="90000"/>
              </a:lnSpc>
            </a:pPr>
            <a:r>
              <a:rPr lang="ja-JP" altLang="en-US" dirty="0"/>
              <a:t>チーム全体がクライエント（利用者）をよく知るため、担当者の幅が広がる</a:t>
            </a:r>
          </a:p>
          <a:p>
            <a:pPr>
              <a:lnSpc>
                <a:spcPct val="90000"/>
              </a:lnSpc>
            </a:pPr>
            <a:r>
              <a:rPr lang="ja-JP" altLang="en-US" dirty="0"/>
              <a:t>チームとしての学習効果が高まる（個別ケースのアイデアから他のケースへ応用）</a:t>
            </a:r>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10</a:t>
            </a:fld>
            <a:endParaRPr lang="en-US" altLang="ja-JP">
              <a:solidFill>
                <a:srgbClr val="464653"/>
              </a:solidFill>
            </a:endParaRPr>
          </a:p>
        </p:txBody>
      </p:sp>
    </p:spTree>
    <p:extLst>
      <p:ext uri="{BB962C8B-B14F-4D97-AF65-F5344CB8AC3E}">
        <p14:creationId xmlns:p14="http://schemas.microsoft.com/office/powerpoint/2010/main" xmlns="" val="526133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fontAlgn="auto">
              <a:spcAft>
                <a:spcPts val="0"/>
              </a:spcAft>
              <a:defRPr/>
            </a:pPr>
            <a:r>
              <a:rPr lang="ja-JP" altLang="en-US" dirty="0"/>
              <a:t>グループスーパービジョンの基本的な考え方</a:t>
            </a:r>
          </a:p>
        </p:txBody>
      </p:sp>
      <p:sp>
        <p:nvSpPr>
          <p:cNvPr id="20483" name="Rectangle 3"/>
          <p:cNvSpPr>
            <a:spLocks noGrp="1" noChangeArrowheads="1"/>
          </p:cNvSpPr>
          <p:nvPr>
            <p:ph sz="quarter" idx="1"/>
          </p:nvPr>
        </p:nvSpPr>
        <p:spPr>
          <a:xfrm>
            <a:off x="609600" y="1219201"/>
            <a:ext cx="10972800" cy="4937125"/>
          </a:xfrm>
        </p:spPr>
        <p:txBody>
          <a:bodyPr/>
          <a:lstStyle/>
          <a:p>
            <a:r>
              <a:rPr lang="ja-JP" altLang="en-US" sz="2800"/>
              <a:t>通常のスーパービジョンと異なり、スーパーバイジー（事例報告者）とスーパーバイザー（その他メンバー）との意見交換によって進めていく。</a:t>
            </a:r>
          </a:p>
          <a:p>
            <a:r>
              <a:rPr lang="ja-JP" altLang="en-US" sz="2800"/>
              <a:t>スーパーバイザーとスーパーバイジーの関係が上下関係（指導関係）ではなく、水平関係になる。</a:t>
            </a:r>
          </a:p>
          <a:p>
            <a:r>
              <a:rPr lang="ja-JP" altLang="en-US" sz="2800"/>
              <a:t>そのため、コーディネーター（ファシリテーター）による進め方が重要になる。</a:t>
            </a:r>
          </a:p>
          <a:p>
            <a:endParaRPr lang="en-US" altLang="ja-JP" sz="2800"/>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11</a:t>
            </a:fld>
            <a:endParaRPr lang="en-US" altLang="ja-JP">
              <a:solidFill>
                <a:srgbClr val="464653"/>
              </a:solidFill>
            </a:endParaRPr>
          </a:p>
        </p:txBody>
      </p:sp>
    </p:spTree>
    <p:extLst>
      <p:ext uri="{BB962C8B-B14F-4D97-AF65-F5344CB8AC3E}">
        <p14:creationId xmlns:p14="http://schemas.microsoft.com/office/powerpoint/2010/main" xmlns="" val="6031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a:bodyPr>
          <a:lstStyle/>
          <a:p>
            <a:pPr fontAlgn="auto">
              <a:spcAft>
                <a:spcPts val="0"/>
              </a:spcAft>
              <a:defRPr/>
            </a:pPr>
            <a:r>
              <a:rPr lang="ja-JP" altLang="en-US" dirty="0"/>
              <a:t>グループスーパービジョンの進め方のポイント</a:t>
            </a:r>
          </a:p>
        </p:txBody>
      </p:sp>
      <p:sp>
        <p:nvSpPr>
          <p:cNvPr id="22531" name="Rectangle 3"/>
          <p:cNvSpPr>
            <a:spLocks noGrp="1" noChangeArrowheads="1"/>
          </p:cNvSpPr>
          <p:nvPr>
            <p:ph sz="quarter" idx="1"/>
          </p:nvPr>
        </p:nvSpPr>
        <p:spPr>
          <a:xfrm>
            <a:off x="609600" y="1219201"/>
            <a:ext cx="10972800" cy="4937125"/>
          </a:xfrm>
        </p:spPr>
        <p:txBody>
          <a:bodyPr/>
          <a:lstStyle/>
          <a:p>
            <a:r>
              <a:rPr lang="ja-JP" altLang="en-US" sz="2800" dirty="0"/>
              <a:t>アイデアを徹底的に出し合う（ブレーンストーミング）、（これまでの支援の枠にとらわれない）創造的なアイデアはたいへんよい（ファシリテーターの進行の見せどころ）</a:t>
            </a:r>
          </a:p>
          <a:p>
            <a:r>
              <a:rPr lang="ja-JP" altLang="en-US" sz="2800" dirty="0"/>
              <a:t>出された多様なアイデア、解釈、意見に対しての報告者からの応答</a:t>
            </a:r>
          </a:p>
          <a:p>
            <a:r>
              <a:rPr lang="ja-JP" altLang="en-US" sz="2800" dirty="0"/>
              <a:t>ファシリテーターによるまとめ（あるいは、アイデアから実効性の高いものをスーパーバイジーがいくつか選ぶ）</a:t>
            </a:r>
          </a:p>
          <a:p>
            <a:endParaRPr lang="ja-JP" altLang="en-US" sz="2800" dirty="0"/>
          </a:p>
          <a:p>
            <a:endParaRPr lang="ja-JP" altLang="en-US" sz="2800" dirty="0"/>
          </a:p>
          <a:p>
            <a:endParaRPr lang="en-US" altLang="ja-JP" sz="2800" dirty="0"/>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12</a:t>
            </a:fld>
            <a:endParaRPr lang="en-US" altLang="ja-JP">
              <a:solidFill>
                <a:srgbClr val="464653"/>
              </a:solidFill>
            </a:endParaRPr>
          </a:p>
        </p:txBody>
      </p:sp>
    </p:spTree>
    <p:extLst>
      <p:ext uri="{BB962C8B-B14F-4D97-AF65-F5344CB8AC3E}">
        <p14:creationId xmlns:p14="http://schemas.microsoft.com/office/powerpoint/2010/main" xmlns="" val="3358022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a:t>グループスーパービジョンのプロセス</a:t>
            </a:r>
            <a:r>
              <a:rPr kumimoji="1" lang="en-US" altLang="ja-JP" dirty="0"/>
              <a:t/>
            </a:r>
            <a:br>
              <a:rPr kumimoji="1" lang="en-US" altLang="ja-JP" dirty="0"/>
            </a:br>
            <a:r>
              <a:rPr kumimoji="1" lang="ja-JP" altLang="en-US" dirty="0"/>
              <a:t>（ストレングスモデルの場合）</a:t>
            </a:r>
          </a:p>
        </p:txBody>
      </p:sp>
      <p:sp>
        <p:nvSpPr>
          <p:cNvPr id="3" name="コンテンツ プレースホルダー 2"/>
          <p:cNvSpPr>
            <a:spLocks noGrp="1"/>
          </p:cNvSpPr>
          <p:nvPr>
            <p:ph sz="quarter" idx="1"/>
          </p:nvPr>
        </p:nvSpPr>
        <p:spPr/>
        <p:txBody>
          <a:bodyPr/>
          <a:lstStyle/>
          <a:p>
            <a:r>
              <a:rPr kumimoji="1" lang="ja-JP" altLang="en-US" dirty="0"/>
              <a:t>１．（ストレングス）アセスメントの作成と提出</a:t>
            </a:r>
            <a:endParaRPr kumimoji="1" lang="en-US" altLang="ja-JP" dirty="0"/>
          </a:p>
          <a:p>
            <a:r>
              <a:rPr lang="ja-JP" altLang="en-US" dirty="0"/>
              <a:t>２．利用者のゴールは何か。わたし（相談支援専門員）がグループから特に必要としている助言はなにか。</a:t>
            </a:r>
            <a:endParaRPr lang="en-US" altLang="ja-JP" dirty="0"/>
          </a:p>
          <a:p>
            <a:r>
              <a:rPr kumimoji="1" lang="ja-JP" altLang="en-US" dirty="0"/>
              <a:t>３．現状は何か、すでに取り組んだことは何か。</a:t>
            </a:r>
            <a:endParaRPr kumimoji="1" lang="en-US" altLang="ja-JP" dirty="0"/>
          </a:p>
          <a:p>
            <a:r>
              <a:rPr lang="ja-JP" altLang="en-US" dirty="0"/>
              <a:t>４．ストレングスアセスメントから明らかにされ、チームが必要としていることは何か。（質問セッション）</a:t>
            </a:r>
            <a:endParaRPr lang="en-US" altLang="ja-JP" dirty="0"/>
          </a:p>
          <a:p>
            <a:r>
              <a:rPr kumimoji="1" lang="ja-JP" altLang="en-US" dirty="0"/>
              <a:t>５．ブレーンストーミング</a:t>
            </a:r>
            <a:endParaRPr kumimoji="1" lang="en-US" altLang="ja-JP" dirty="0"/>
          </a:p>
          <a:p>
            <a:r>
              <a:rPr lang="ja-JP" altLang="en-US" dirty="0"/>
              <a:t>６．示唆されたことに基づいたわたし（相談支援専門員）のプラン（実行策）は何か。（次回までの支援）</a:t>
            </a:r>
            <a:endParaRPr lang="en-US" altLang="ja-JP" dirty="0"/>
          </a:p>
          <a:p>
            <a:r>
              <a:rPr kumimoji="1" lang="ja-JP" altLang="en-US" dirty="0"/>
              <a:t>７．フォローアップ報告でアイデアが生かされた場合（生かされなかった場合も）の分かち合い</a:t>
            </a:r>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13</a:t>
            </a:fld>
            <a:endParaRPr lang="en-US" altLang="ja-JP">
              <a:solidFill>
                <a:srgbClr val="464653"/>
              </a:solidFill>
            </a:endParaRPr>
          </a:p>
        </p:txBody>
      </p:sp>
    </p:spTree>
    <p:extLst>
      <p:ext uri="{BB962C8B-B14F-4D97-AF65-F5344CB8AC3E}">
        <p14:creationId xmlns:p14="http://schemas.microsoft.com/office/powerpoint/2010/main" xmlns="" val="1619304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グループスーパービジョンの進め方（ステップ１）</a:t>
            </a:r>
          </a:p>
        </p:txBody>
      </p:sp>
      <p:sp>
        <p:nvSpPr>
          <p:cNvPr id="3" name="コンテンツ プレースホルダー 2"/>
          <p:cNvSpPr>
            <a:spLocks noGrp="1"/>
          </p:cNvSpPr>
          <p:nvPr>
            <p:ph sz="quarter" idx="1"/>
          </p:nvPr>
        </p:nvSpPr>
        <p:spPr/>
        <p:txBody>
          <a:bodyPr/>
          <a:lstStyle/>
          <a:p>
            <a:r>
              <a:rPr lang="ja-JP" altLang="ja-JP" dirty="0"/>
              <a:t>ステップ１：ストレングスアセスメントの提出</a:t>
            </a:r>
          </a:p>
          <a:p>
            <a:r>
              <a:rPr lang="ja-JP" altLang="en-US" dirty="0"/>
              <a:t>スーパーバイジー</a:t>
            </a:r>
            <a:r>
              <a:rPr lang="ja-JP" altLang="ja-JP" dirty="0"/>
              <a:t>は、ストレングスアセスメントのコピーを作り、それを提出します。参加者（</a:t>
            </a:r>
            <a:r>
              <a:rPr lang="en-US" altLang="ja-JP" dirty="0"/>
              <a:t>GSV</a:t>
            </a:r>
            <a:r>
              <a:rPr lang="ja-JP" altLang="ja-JP" dirty="0"/>
              <a:t>参加メンバー</a:t>
            </a:r>
            <a:r>
              <a:rPr lang="ja-JP" altLang="en-US" dirty="0"/>
              <a:t>（スーパーバイザー）</a:t>
            </a:r>
            <a:r>
              <a:rPr lang="ja-JP" altLang="ja-JP" dirty="0"/>
              <a:t>）にストレングスアセスメントのコピーがいきわたらないまでは、この過程は働きません。</a:t>
            </a:r>
          </a:p>
          <a:p>
            <a:endParaRPr kumimoji="1" lang="ja-JP" altLang="en-US" dirty="0"/>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14</a:t>
            </a:fld>
            <a:endParaRPr lang="en-US" altLang="ja-JP">
              <a:solidFill>
                <a:srgbClr val="464653"/>
              </a:solidFill>
            </a:endParaRPr>
          </a:p>
        </p:txBody>
      </p:sp>
    </p:spTree>
    <p:extLst>
      <p:ext uri="{BB962C8B-B14F-4D97-AF65-F5344CB8AC3E}">
        <p14:creationId xmlns:p14="http://schemas.microsoft.com/office/powerpoint/2010/main" xmlns="" val="20455962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グループスーパービジョンの進め方（ステップ２）</a:t>
            </a:r>
          </a:p>
        </p:txBody>
      </p:sp>
      <p:sp>
        <p:nvSpPr>
          <p:cNvPr id="3" name="コンテンツ プレースホルダー 2"/>
          <p:cNvSpPr>
            <a:spLocks noGrp="1"/>
          </p:cNvSpPr>
          <p:nvPr>
            <p:ph sz="quarter" idx="1"/>
          </p:nvPr>
        </p:nvSpPr>
        <p:spPr/>
        <p:txBody>
          <a:bodyPr>
            <a:normAutofit lnSpcReduction="10000"/>
          </a:bodyPr>
          <a:lstStyle/>
          <a:p>
            <a:r>
              <a:rPr lang="ja-JP" altLang="ja-JP" dirty="0"/>
              <a:t>ステップ２：クライエント</a:t>
            </a:r>
            <a:r>
              <a:rPr lang="ja-JP" altLang="en-US" dirty="0"/>
              <a:t>（利用者）</a:t>
            </a:r>
            <a:r>
              <a:rPr lang="ja-JP" altLang="ja-JP" dirty="0"/>
              <a:t>のゴールは何か、わたし</a:t>
            </a:r>
            <a:r>
              <a:rPr lang="ja-JP" altLang="en-US" dirty="0"/>
              <a:t>（スーパーバイジー）</a:t>
            </a:r>
            <a:r>
              <a:rPr lang="ja-JP" altLang="ja-JP" dirty="0"/>
              <a:t>がグループから特に必要としている助言（助け）は何か</a:t>
            </a:r>
          </a:p>
          <a:p>
            <a:r>
              <a:rPr lang="ja-JP" altLang="ja-JP" dirty="0"/>
              <a:t>たとえば、「</a:t>
            </a:r>
            <a:r>
              <a:rPr lang="ja-JP" altLang="en-US" dirty="0"/>
              <a:t>太郎</a:t>
            </a:r>
            <a:r>
              <a:rPr lang="ja-JP" altLang="ja-JP" dirty="0"/>
              <a:t>は仕事に戻りたいゴールをもっています。わたしは彼の関心にあった仕事についてのアイデアが欲しいと思います」、「</a:t>
            </a:r>
            <a:r>
              <a:rPr lang="ja-JP" altLang="en-US" dirty="0"/>
              <a:t>和子</a:t>
            </a:r>
            <a:r>
              <a:rPr lang="ja-JP" altLang="ja-JP" dirty="0"/>
              <a:t>は彼女の生活の中でもっと友人が欲しいです。わたしは彼女がもっと人に会える場所に関してアイデアが欲しいと思います」。クライエント</a:t>
            </a:r>
            <a:r>
              <a:rPr lang="ja-JP" altLang="en-US" dirty="0"/>
              <a:t>（利用者）</a:t>
            </a:r>
            <a:r>
              <a:rPr lang="ja-JP" altLang="ja-JP" dirty="0"/>
              <a:t>のゴール（目標）がこの過程の中心的な段階です。</a:t>
            </a:r>
            <a:endParaRPr lang="en-US" altLang="ja-JP" dirty="0"/>
          </a:p>
          <a:p>
            <a:r>
              <a:rPr lang="ja-JP" altLang="ja-JP" dirty="0"/>
              <a:t>もし、クライエント</a:t>
            </a:r>
            <a:r>
              <a:rPr lang="ja-JP" altLang="en-US" dirty="0"/>
              <a:t>（利用者）</a:t>
            </a:r>
            <a:r>
              <a:rPr lang="ja-JP" altLang="ja-JP" dirty="0"/>
              <a:t>が特別なゴール（目標）をもっていないなら、クライエント</a:t>
            </a:r>
            <a:r>
              <a:rPr lang="ja-JP" altLang="en-US" dirty="0"/>
              <a:t>（利用者）</a:t>
            </a:r>
            <a:r>
              <a:rPr lang="ja-JP" altLang="ja-JP" dirty="0"/>
              <a:t>にとって熱心で意味のあるゴールを見出すような関わり方について、思いをめぐらすような質問をグループではなされるべきです。この過程におけるポイントで重要なことは、</a:t>
            </a:r>
            <a:r>
              <a:rPr lang="en-US" altLang="ja-JP" dirty="0"/>
              <a:t>GSV</a:t>
            </a:r>
            <a:r>
              <a:rPr lang="ja-JP" altLang="ja-JP" dirty="0"/>
              <a:t>チームが、成し遂げられることはなにかに焦点をあてることを保つことです。</a:t>
            </a:r>
          </a:p>
          <a:p>
            <a:endParaRPr kumimoji="1" lang="ja-JP" altLang="en-US" dirty="0"/>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15</a:t>
            </a:fld>
            <a:endParaRPr lang="en-US" altLang="ja-JP">
              <a:solidFill>
                <a:srgbClr val="464653"/>
              </a:solidFill>
            </a:endParaRPr>
          </a:p>
        </p:txBody>
      </p:sp>
    </p:spTree>
    <p:extLst>
      <p:ext uri="{BB962C8B-B14F-4D97-AF65-F5344CB8AC3E}">
        <p14:creationId xmlns:p14="http://schemas.microsoft.com/office/powerpoint/2010/main" xmlns="" val="2195587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t>グループスーパービジョンの進め方（ステップ３、４）</a:t>
            </a:r>
            <a:r>
              <a:rPr kumimoji="1" lang="en-US" altLang="ja-JP" dirty="0"/>
              <a:t/>
            </a:r>
            <a:br>
              <a:rPr kumimoji="1" lang="en-US" altLang="ja-JP" dirty="0"/>
            </a:br>
            <a:r>
              <a:rPr lang="en-US" altLang="ja-JP" sz="2400" dirty="0"/>
              <a:t>※</a:t>
            </a:r>
            <a:r>
              <a:rPr lang="ja-JP" altLang="en-US" sz="2400" dirty="0"/>
              <a:t>時間配分は参考</a:t>
            </a:r>
            <a:endParaRPr kumimoji="1" lang="ja-JP" altLang="en-US" sz="2400" dirty="0"/>
          </a:p>
        </p:txBody>
      </p:sp>
      <p:sp>
        <p:nvSpPr>
          <p:cNvPr id="3" name="コンテンツ プレースホルダー 2"/>
          <p:cNvSpPr>
            <a:spLocks noGrp="1"/>
          </p:cNvSpPr>
          <p:nvPr>
            <p:ph sz="quarter" idx="1"/>
          </p:nvPr>
        </p:nvSpPr>
        <p:spPr/>
        <p:txBody>
          <a:bodyPr>
            <a:normAutofit fontScale="92500" lnSpcReduction="20000"/>
          </a:bodyPr>
          <a:lstStyle/>
          <a:p>
            <a:r>
              <a:rPr lang="ja-JP" altLang="ja-JP" dirty="0"/>
              <a:t>ステップ３：現状は何か、すでに取り組んだことは何か</a:t>
            </a:r>
          </a:p>
          <a:p>
            <a:r>
              <a:rPr lang="ja-JP" altLang="en-US" dirty="0"/>
              <a:t>スーパーバイジー</a:t>
            </a:r>
            <a:r>
              <a:rPr lang="ja-JP" altLang="ja-JP" dirty="0"/>
              <a:t>は、現状とすでに取り組まれた２，３のことについて、</a:t>
            </a:r>
            <a:r>
              <a:rPr lang="ja-JP" altLang="en-US" dirty="0"/>
              <a:t>数分で説明します</a:t>
            </a:r>
            <a:r>
              <a:rPr lang="ja-JP" altLang="ja-JP" dirty="0"/>
              <a:t>。</a:t>
            </a:r>
          </a:p>
          <a:p>
            <a:pPr marL="0" indent="0">
              <a:buNone/>
            </a:pPr>
            <a:r>
              <a:rPr lang="en-US" altLang="ja-JP" dirty="0"/>
              <a:t> </a:t>
            </a:r>
            <a:endParaRPr lang="ja-JP" altLang="ja-JP" dirty="0"/>
          </a:p>
          <a:p>
            <a:r>
              <a:rPr lang="ja-JP" altLang="ja-JP" dirty="0"/>
              <a:t>ステップ４：ストレングスアセスメントから明らかにされ、</a:t>
            </a:r>
            <a:r>
              <a:rPr lang="en-US" altLang="ja-JP" dirty="0"/>
              <a:t>GSV</a:t>
            </a:r>
            <a:r>
              <a:rPr lang="ja-JP" altLang="en-US" dirty="0"/>
              <a:t>参加者（スーパーバイザー）</a:t>
            </a:r>
            <a:r>
              <a:rPr lang="ja-JP" altLang="ja-JP" dirty="0"/>
              <a:t>が必要としていることは何か</a:t>
            </a:r>
          </a:p>
          <a:p>
            <a:r>
              <a:rPr lang="ja-JP" altLang="ja-JP" dirty="0"/>
              <a:t>このポイントでは、ストレングスアセスメントを、</a:t>
            </a:r>
            <a:r>
              <a:rPr lang="ja-JP" altLang="en-US" dirty="0"/>
              <a:t>数分</a:t>
            </a:r>
            <a:r>
              <a:rPr lang="ja-JP" altLang="ja-JP" dirty="0"/>
              <a:t>で概観することは有効で</a:t>
            </a:r>
            <a:r>
              <a:rPr lang="ja-JP" altLang="en-US" dirty="0"/>
              <a:t>す</a:t>
            </a:r>
            <a:r>
              <a:rPr lang="ja-JP" altLang="ja-JP" dirty="0"/>
              <a:t>。それから、</a:t>
            </a:r>
            <a:r>
              <a:rPr lang="en-US" altLang="ja-JP" dirty="0"/>
              <a:t>10</a:t>
            </a:r>
            <a:r>
              <a:rPr lang="ja-JP" altLang="en-US" dirty="0"/>
              <a:t>～</a:t>
            </a:r>
            <a:r>
              <a:rPr lang="en-US" altLang="ja-JP" dirty="0"/>
              <a:t>20</a:t>
            </a:r>
            <a:r>
              <a:rPr lang="ja-JP" altLang="ja-JP" dirty="0"/>
              <a:t>分間で、</a:t>
            </a:r>
            <a:r>
              <a:rPr lang="en-US" altLang="ja-JP" dirty="0"/>
              <a:t>GSV</a:t>
            </a:r>
            <a:r>
              <a:rPr lang="ja-JP" altLang="ja-JP" dirty="0"/>
              <a:t>チームは書かれていること、完全に掘り下げられていないことをより深く明らかにするために</a:t>
            </a:r>
            <a:r>
              <a:rPr lang="ja-JP" altLang="en-US" dirty="0"/>
              <a:t>スーパーバイジー</a:t>
            </a:r>
            <a:r>
              <a:rPr lang="ja-JP" altLang="ja-JP" dirty="0"/>
              <a:t>に質問をします。たとえば、「ここに、祖母が協力的と書かれています。この人の人生・生活において彼女の役割をもっと教えてほしい」。このセクションでは助言をしてはいけません。ここの目的は、クライエントの目標を達成することを助ける次のステップにおいて、創造的で特別な示唆が提供されるために、クライエント</a:t>
            </a:r>
            <a:r>
              <a:rPr lang="ja-JP" altLang="en-US" dirty="0"/>
              <a:t>（利用者）</a:t>
            </a:r>
            <a:r>
              <a:rPr lang="ja-JP" altLang="ja-JP" dirty="0"/>
              <a:t>についてより深い理解をすることを目的とします。</a:t>
            </a:r>
          </a:p>
          <a:p>
            <a:endParaRPr lang="ja-JP" altLang="ja-JP" dirty="0"/>
          </a:p>
          <a:p>
            <a:endParaRPr lang="ja-JP" altLang="ja-JP" dirty="0"/>
          </a:p>
          <a:p>
            <a:endParaRPr kumimoji="1" lang="ja-JP" altLang="en-US" dirty="0"/>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16</a:t>
            </a:fld>
            <a:endParaRPr lang="en-US" altLang="ja-JP">
              <a:solidFill>
                <a:srgbClr val="464653"/>
              </a:solidFill>
            </a:endParaRPr>
          </a:p>
        </p:txBody>
      </p:sp>
    </p:spTree>
    <p:extLst>
      <p:ext uri="{BB962C8B-B14F-4D97-AF65-F5344CB8AC3E}">
        <p14:creationId xmlns:p14="http://schemas.microsoft.com/office/powerpoint/2010/main" xmlns="" val="20309826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t>グループスーパービジョンの進め方（ステップ５）</a:t>
            </a:r>
            <a:r>
              <a:rPr kumimoji="1" lang="en-US" altLang="ja-JP" dirty="0"/>
              <a:t/>
            </a:r>
            <a:br>
              <a:rPr kumimoji="1" lang="en-US" altLang="ja-JP" dirty="0"/>
            </a:br>
            <a:r>
              <a:rPr lang="en-US" altLang="ja-JP" sz="2400" dirty="0"/>
              <a:t>※</a:t>
            </a:r>
            <a:r>
              <a:rPr lang="ja-JP" altLang="en-US" sz="2400" dirty="0"/>
              <a:t>時間配分は参考</a:t>
            </a:r>
            <a:endParaRPr kumimoji="1" lang="ja-JP" altLang="en-US" sz="2400" dirty="0"/>
          </a:p>
        </p:txBody>
      </p:sp>
      <p:sp>
        <p:nvSpPr>
          <p:cNvPr id="3" name="コンテンツ プレースホルダー 2"/>
          <p:cNvSpPr>
            <a:spLocks noGrp="1"/>
          </p:cNvSpPr>
          <p:nvPr>
            <p:ph sz="quarter" idx="1"/>
          </p:nvPr>
        </p:nvSpPr>
        <p:spPr/>
        <p:txBody>
          <a:bodyPr/>
          <a:lstStyle/>
          <a:p>
            <a:r>
              <a:rPr lang="ja-JP" altLang="ja-JP" dirty="0"/>
              <a:t>ステップ５：ブレーンストーミング</a:t>
            </a:r>
          </a:p>
          <a:p>
            <a:r>
              <a:rPr lang="en-US" altLang="ja-JP" dirty="0"/>
              <a:t>20</a:t>
            </a:r>
            <a:r>
              <a:rPr lang="ja-JP" altLang="en-US" dirty="0"/>
              <a:t>～</a:t>
            </a:r>
            <a:r>
              <a:rPr lang="en-US" altLang="ja-JP" dirty="0"/>
              <a:t>30</a:t>
            </a:r>
            <a:r>
              <a:rPr lang="ja-JP" altLang="ja-JP" dirty="0"/>
              <a:t>分間、</a:t>
            </a:r>
            <a:r>
              <a:rPr lang="en-US" altLang="ja-JP" dirty="0"/>
              <a:t>GSV</a:t>
            </a:r>
            <a:r>
              <a:rPr lang="ja-JP" altLang="ja-JP" dirty="0"/>
              <a:t>チームはアイデアをブレーンストーミングします。これらのアイデアはクライエント</a:t>
            </a:r>
            <a:r>
              <a:rPr lang="ja-JP" altLang="en-US" dirty="0"/>
              <a:t>（利用者）</a:t>
            </a:r>
            <a:r>
              <a:rPr lang="ja-JP" altLang="ja-JP" dirty="0"/>
              <a:t>の目標に関連していることが重要です。</a:t>
            </a:r>
            <a:endParaRPr lang="en-US" altLang="ja-JP" dirty="0"/>
          </a:p>
          <a:p>
            <a:r>
              <a:rPr lang="ja-JP" altLang="ja-JP" dirty="0"/>
              <a:t>参加者（クライエントに関わっているスタッフ）は、（アイデアの評価をしてはいけません、または、「そうだが、しかし、・・」）といったことを言わずに、すべてのアイデアを書き留めなくてはいけません。ここの目的はチームが創造的で解決的指向であることを認めることです。いくつかの素晴らしいアイデアはしばしばアイデアづくりを始めてからブレーンストーミングの終わりに向かって出てきます。よいブレーンストーミングは</a:t>
            </a:r>
            <a:r>
              <a:rPr lang="en-US" altLang="ja-JP" dirty="0"/>
              <a:t>20</a:t>
            </a:r>
            <a:r>
              <a:rPr lang="ja-JP" altLang="ja-JP" dirty="0"/>
              <a:t>～</a:t>
            </a:r>
            <a:r>
              <a:rPr lang="en-US" altLang="ja-JP" dirty="0"/>
              <a:t>40</a:t>
            </a:r>
            <a:r>
              <a:rPr lang="ja-JP" altLang="ja-JP" dirty="0"/>
              <a:t>のアイデアを生み出します。</a:t>
            </a:r>
          </a:p>
          <a:p>
            <a:endParaRPr lang="ja-JP" altLang="ja-JP" dirty="0"/>
          </a:p>
          <a:p>
            <a:endParaRPr kumimoji="1" lang="ja-JP" altLang="en-US" dirty="0"/>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17</a:t>
            </a:fld>
            <a:endParaRPr lang="en-US" altLang="ja-JP">
              <a:solidFill>
                <a:srgbClr val="464653"/>
              </a:solidFill>
            </a:endParaRPr>
          </a:p>
        </p:txBody>
      </p:sp>
    </p:spTree>
    <p:extLst>
      <p:ext uri="{BB962C8B-B14F-4D97-AF65-F5344CB8AC3E}">
        <p14:creationId xmlns:p14="http://schemas.microsoft.com/office/powerpoint/2010/main" xmlns="" val="15690956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グループスーパービジョンの進め方（ステップ６）</a:t>
            </a:r>
          </a:p>
        </p:txBody>
      </p:sp>
      <p:sp>
        <p:nvSpPr>
          <p:cNvPr id="3" name="コンテンツ プレースホルダー 2"/>
          <p:cNvSpPr>
            <a:spLocks noGrp="1"/>
          </p:cNvSpPr>
          <p:nvPr>
            <p:ph sz="quarter" idx="1"/>
          </p:nvPr>
        </p:nvSpPr>
        <p:spPr/>
        <p:txBody>
          <a:bodyPr/>
          <a:lstStyle/>
          <a:p>
            <a:r>
              <a:rPr lang="ja-JP" altLang="ja-JP" dirty="0"/>
              <a:t>ステップ６：示唆されたことに基づいたわたし</a:t>
            </a:r>
            <a:r>
              <a:rPr lang="ja-JP" altLang="en-US" dirty="0"/>
              <a:t>（スーパーバイジー）</a:t>
            </a:r>
            <a:r>
              <a:rPr lang="ja-JP" altLang="ja-JP" dirty="0"/>
              <a:t>のプランは何か</a:t>
            </a:r>
          </a:p>
          <a:p>
            <a:r>
              <a:rPr lang="ja-JP" altLang="en-US" dirty="0"/>
              <a:t>スーパーバイジー</a:t>
            </a:r>
            <a:r>
              <a:rPr lang="ja-JP" altLang="ja-JP" dirty="0"/>
              <a:t>は、アイデアを検討し、それから次に取り組むステップを明確に表明します。</a:t>
            </a:r>
            <a:endParaRPr lang="en-US" altLang="ja-JP" dirty="0"/>
          </a:p>
          <a:p>
            <a:r>
              <a:rPr lang="ja-JP" altLang="ja-JP" dirty="0"/>
              <a:t>たとえば、「こんどの木曜日に</a:t>
            </a:r>
            <a:r>
              <a:rPr lang="ja-JP" altLang="en-US" dirty="0"/>
              <a:t>真由美</a:t>
            </a:r>
            <a:r>
              <a:rPr lang="ja-JP" altLang="ja-JP" dirty="0"/>
              <a:t>にあいます。わたしは、もし、彼女が地域との関わりをもっと得るような示唆を求めているならば、このリストをもって見せたいと思います」、「わたしは、</a:t>
            </a:r>
            <a:r>
              <a:rPr lang="ja-JP" altLang="en-US" dirty="0"/>
              <a:t>一郎</a:t>
            </a:r>
            <a:r>
              <a:rPr lang="ja-JP" altLang="ja-JP" dirty="0"/>
              <a:t>が動物好きなので、動物園に連れて行くアイデアを好みます。わたしたちがそこにいる間、彼の禁酒の目標について図るための動機づけをおこす面接技術を用いたいと思います。わたしはまた彼が酒を飲んでいない過去には彼にとってなにが支えていたのかを見出すストレングスアセスメントを</a:t>
            </a:r>
            <a:r>
              <a:rPr lang="ja-JP" altLang="en-US" dirty="0"/>
              <a:t>改めて</a:t>
            </a:r>
            <a:r>
              <a:rPr lang="ja-JP" altLang="ja-JP" dirty="0"/>
              <a:t>作成するつもりです。」</a:t>
            </a:r>
          </a:p>
          <a:p>
            <a:endParaRPr lang="ja-JP" altLang="ja-JP" dirty="0"/>
          </a:p>
          <a:p>
            <a:endParaRPr kumimoji="1" lang="ja-JP" altLang="en-US" dirty="0"/>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18</a:t>
            </a:fld>
            <a:endParaRPr lang="en-US" altLang="ja-JP">
              <a:solidFill>
                <a:srgbClr val="464653"/>
              </a:solidFill>
            </a:endParaRPr>
          </a:p>
        </p:txBody>
      </p:sp>
    </p:spTree>
    <p:extLst>
      <p:ext uri="{BB962C8B-B14F-4D97-AF65-F5344CB8AC3E}">
        <p14:creationId xmlns:p14="http://schemas.microsoft.com/office/powerpoint/2010/main" xmlns="" val="10533303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95745" y="166255"/>
            <a:ext cx="10972800" cy="990600"/>
          </a:xfrm>
        </p:spPr>
        <p:txBody>
          <a:bodyPr>
            <a:normAutofit/>
          </a:bodyPr>
          <a:lstStyle/>
          <a:p>
            <a:r>
              <a:rPr lang="ja-JP" altLang="ja-JP" kern="100" dirty="0">
                <a:solidFill>
                  <a:srgbClr val="3333CC"/>
                </a:solidFill>
                <a:latin typeface="HGP明朝E" panose="02020900000000000000" pitchFamily="18" charset="-128"/>
                <a:ea typeface="HGP明朝E" panose="02020900000000000000" pitchFamily="18" charset="-128"/>
                <a:cs typeface="Times New Roman"/>
              </a:rPr>
              <a:t>グループスーパービジョン　ワークシート</a:t>
            </a:r>
            <a:r>
              <a:rPr lang="ja-JP" altLang="en-US" kern="100" dirty="0">
                <a:solidFill>
                  <a:srgbClr val="3333CC"/>
                </a:solidFill>
                <a:latin typeface="HGP明朝E" panose="02020900000000000000" pitchFamily="18" charset="-128"/>
                <a:ea typeface="HGP明朝E" panose="02020900000000000000" pitchFamily="18" charset="-128"/>
                <a:cs typeface="Times New Roman"/>
              </a:rPr>
              <a:t>（その１）</a:t>
            </a:r>
            <a:endParaRPr kumimoji="1" lang="ja-JP" altLang="en-US" dirty="0">
              <a:latin typeface="HGP明朝E" panose="02020900000000000000" pitchFamily="18" charset="-128"/>
              <a:ea typeface="HGP明朝E" panose="02020900000000000000" pitchFamily="18" charset="-128"/>
            </a:endParaRPr>
          </a:p>
        </p:txBody>
      </p:sp>
      <p:sp>
        <p:nvSpPr>
          <p:cNvPr id="3" name="コンテンツ プレースホルダー 2"/>
          <p:cNvSpPr>
            <a:spLocks noGrp="1"/>
          </p:cNvSpPr>
          <p:nvPr>
            <p:ph sz="quarter" idx="1"/>
          </p:nvPr>
        </p:nvSpPr>
        <p:spPr>
          <a:xfrm>
            <a:off x="609600" y="1219200"/>
            <a:ext cx="10972800" cy="5140036"/>
          </a:xfrm>
        </p:spPr>
        <p:txBody>
          <a:bodyPr>
            <a:noAutofit/>
          </a:bodyPr>
          <a:lstStyle/>
          <a:p>
            <a:pPr algn="just">
              <a:spcAft>
                <a:spcPts val="0"/>
              </a:spcAft>
            </a:pPr>
            <a:r>
              <a:rPr lang="en-US" altLang="ja-JP" sz="2400" kern="100" dirty="0">
                <a:latin typeface="Century"/>
                <a:ea typeface="ＭＳ 明朝"/>
                <a:cs typeface="Times New Roman"/>
              </a:rPr>
              <a:t> </a:t>
            </a:r>
            <a:r>
              <a:rPr lang="ja-JP" altLang="ja-JP" sz="2400" kern="100" dirty="0">
                <a:latin typeface="+mn-ea"/>
                <a:cs typeface="Times New Roman"/>
              </a:rPr>
              <a:t>クライエント</a:t>
            </a:r>
            <a:r>
              <a:rPr lang="ja-JP" altLang="en-US" sz="2400" kern="100" dirty="0">
                <a:latin typeface="+mn-ea"/>
                <a:cs typeface="Times New Roman"/>
              </a:rPr>
              <a:t>（利用者）</a:t>
            </a:r>
            <a:r>
              <a:rPr lang="ja-JP" altLang="ja-JP" sz="2400" kern="100" dirty="0">
                <a:latin typeface="+mn-ea"/>
                <a:cs typeface="Times New Roman"/>
              </a:rPr>
              <a:t>　氏名：</a:t>
            </a:r>
            <a:r>
              <a:rPr lang="ja-JP" altLang="ja-JP" sz="2400" u="sng" kern="100" dirty="0">
                <a:latin typeface="+mn-ea"/>
                <a:cs typeface="Times New Roman"/>
              </a:rPr>
              <a:t>　　　　　　　　　　　</a:t>
            </a:r>
            <a:endParaRPr lang="ja-JP" altLang="ja-JP" sz="2400" kern="100" dirty="0">
              <a:latin typeface="+mn-ea"/>
              <a:cs typeface="Times New Roman"/>
            </a:endParaRPr>
          </a:p>
          <a:p>
            <a:pPr algn="just">
              <a:spcAft>
                <a:spcPts val="0"/>
              </a:spcAft>
            </a:pPr>
            <a:r>
              <a:rPr lang="en-US" altLang="ja-JP" sz="2400" kern="100" dirty="0">
                <a:latin typeface="+mn-ea"/>
                <a:cs typeface="Times New Roman"/>
              </a:rPr>
              <a:t> </a:t>
            </a:r>
            <a:r>
              <a:rPr lang="ja-JP" altLang="ja-JP" sz="2400" kern="100" dirty="0">
                <a:latin typeface="+mn-ea"/>
                <a:cs typeface="Times New Roman"/>
              </a:rPr>
              <a:t>ストレングスアセスメントの</a:t>
            </a:r>
            <a:r>
              <a:rPr lang="ja-JP" altLang="en-US" sz="2400" kern="100" dirty="0">
                <a:latin typeface="+mn-ea"/>
                <a:cs typeface="Times New Roman"/>
              </a:rPr>
              <a:t>作成</a:t>
            </a:r>
            <a:r>
              <a:rPr lang="ja-JP" altLang="ja-JP" sz="2400" kern="100" dirty="0">
                <a:latin typeface="+mn-ea"/>
                <a:cs typeface="Times New Roman"/>
              </a:rPr>
              <a:t>日付：</a:t>
            </a:r>
            <a:r>
              <a:rPr lang="ja-JP" altLang="ja-JP" sz="2400" u="sng" kern="100" dirty="0">
                <a:latin typeface="+mn-ea"/>
                <a:cs typeface="Times New Roman"/>
              </a:rPr>
              <a:t>　　　　　　　　　　</a:t>
            </a:r>
            <a:endParaRPr lang="ja-JP" altLang="ja-JP" sz="2400" kern="100" dirty="0">
              <a:latin typeface="+mn-ea"/>
              <a:cs typeface="Times New Roman"/>
            </a:endParaRPr>
          </a:p>
          <a:p>
            <a:pPr algn="just">
              <a:spcAft>
                <a:spcPts val="0"/>
              </a:spcAft>
            </a:pPr>
            <a:r>
              <a:rPr lang="ja-JP" altLang="ja-JP" sz="2400" kern="100" dirty="0">
                <a:latin typeface="+mn-ea"/>
                <a:cs typeface="Times New Roman"/>
              </a:rPr>
              <a:t>（もし、グループ・スーパービジョンの前に追加されうる、あるいは、拡張した追加的なストレングスがあるならば、その日付を入れてください。）</a:t>
            </a:r>
          </a:p>
          <a:p>
            <a:pPr lvl="0" algn="just">
              <a:buClr>
                <a:srgbClr val="727CA3"/>
              </a:buClr>
            </a:pPr>
            <a:r>
              <a:rPr lang="ja-JP" altLang="ja-JP" sz="2400" kern="100" dirty="0">
                <a:latin typeface="+mn-ea"/>
                <a:cs typeface="Times New Roman"/>
              </a:rPr>
              <a:t>クライエント</a:t>
            </a:r>
            <a:r>
              <a:rPr lang="ja-JP" altLang="en-US" sz="2400" kern="100" dirty="0">
                <a:latin typeface="+mn-ea"/>
                <a:cs typeface="Times New Roman"/>
              </a:rPr>
              <a:t>（利用者）</a:t>
            </a:r>
            <a:r>
              <a:rPr lang="ja-JP" altLang="ja-JP" sz="2400" kern="100" dirty="0">
                <a:latin typeface="+mn-ea"/>
                <a:cs typeface="Times New Roman"/>
              </a:rPr>
              <a:t>の目標は何か？（このことは、この時（今）のその人にとって重要で意味のあること、かつ・または、その人において熱望をもち続けるより深い目標を、反映できます。もし、この時（今）何をしたらよいかわからないならば、ここで、あなたはそのことを述べることができます。）</a:t>
            </a:r>
            <a:endParaRPr lang="en-US" altLang="ja-JP" sz="2400" kern="100" dirty="0">
              <a:latin typeface="+mn-ea"/>
              <a:cs typeface="Times New Roman"/>
            </a:endParaRPr>
          </a:p>
          <a:p>
            <a:pPr lvl="0" algn="just">
              <a:buClr>
                <a:srgbClr val="727CA3"/>
              </a:buClr>
            </a:pPr>
            <a:r>
              <a:rPr lang="ja-JP" altLang="ja-JP" sz="2400" kern="100" dirty="0">
                <a:solidFill>
                  <a:prstClr val="black"/>
                </a:solidFill>
                <a:latin typeface="+mn-ea"/>
                <a:cs typeface="Times New Roman"/>
              </a:rPr>
              <a:t>わたしが</a:t>
            </a:r>
            <a:r>
              <a:rPr lang="en-US" altLang="ja-JP" sz="2400" kern="100" dirty="0">
                <a:solidFill>
                  <a:prstClr val="black"/>
                </a:solidFill>
                <a:latin typeface="+mn-ea"/>
                <a:cs typeface="Times New Roman"/>
              </a:rPr>
              <a:t>GSV</a:t>
            </a:r>
            <a:r>
              <a:rPr lang="ja-JP" altLang="ja-JP" sz="2400" kern="100" dirty="0">
                <a:solidFill>
                  <a:prstClr val="black"/>
                </a:solidFill>
                <a:latin typeface="+mn-ea"/>
                <a:cs typeface="Times New Roman"/>
              </a:rPr>
              <a:t>チームから受けたい援助（助言）は何か：（これは、ブレーンストーミングでチームを導くのに使った簡単な記述、１つの文章であるべきです。これは、その人の目標を達成することを支援する、目標を達成するのに関わる障壁を克服することを支援する、その人に対してリカバリーゴール、</a:t>
            </a:r>
            <a:r>
              <a:rPr lang="ja-JP" altLang="en-US" sz="2400" kern="100" dirty="0">
                <a:solidFill>
                  <a:prstClr val="black"/>
                </a:solidFill>
                <a:latin typeface="+mn-ea"/>
                <a:cs typeface="Times New Roman"/>
              </a:rPr>
              <a:t>例えば</a:t>
            </a:r>
            <a:r>
              <a:rPr lang="ja-JP" altLang="ja-JP" sz="2400" kern="100" dirty="0">
                <a:solidFill>
                  <a:prstClr val="black"/>
                </a:solidFill>
                <a:latin typeface="+mn-ea"/>
                <a:cs typeface="Times New Roman"/>
              </a:rPr>
              <a:t>、就労</a:t>
            </a:r>
            <a:r>
              <a:rPr lang="ja-JP" altLang="en-US" sz="2400" kern="100" dirty="0">
                <a:solidFill>
                  <a:prstClr val="black"/>
                </a:solidFill>
                <a:latin typeface="+mn-ea"/>
                <a:cs typeface="Times New Roman"/>
              </a:rPr>
              <a:t>など</a:t>
            </a:r>
            <a:r>
              <a:rPr lang="ja-JP" altLang="ja-JP" sz="2400" kern="100" dirty="0">
                <a:solidFill>
                  <a:prstClr val="black"/>
                </a:solidFill>
                <a:latin typeface="+mn-ea"/>
                <a:cs typeface="Times New Roman"/>
              </a:rPr>
              <a:t>にその人が従事するためのアイデアを特定することに関わります。）</a:t>
            </a:r>
          </a:p>
          <a:p>
            <a:pPr algn="just">
              <a:spcAft>
                <a:spcPts val="0"/>
              </a:spcAft>
            </a:pPr>
            <a:endParaRPr lang="ja-JP" altLang="ja-JP" sz="2400" kern="100" dirty="0">
              <a:latin typeface="Century"/>
              <a:ea typeface="ＭＳ 明朝"/>
              <a:cs typeface="Times New Roman"/>
            </a:endParaRPr>
          </a:p>
          <a:p>
            <a:pPr marL="0" indent="0" algn="just">
              <a:spcAft>
                <a:spcPts val="0"/>
              </a:spcAft>
              <a:buNone/>
            </a:pPr>
            <a:r>
              <a:rPr lang="en-US" altLang="ja-JP" sz="2400" kern="100" dirty="0">
                <a:latin typeface="Century"/>
                <a:ea typeface="ＭＳ 明朝"/>
                <a:cs typeface="Times New Roman"/>
              </a:rPr>
              <a:t> </a:t>
            </a:r>
            <a:endParaRPr lang="ja-JP" altLang="ja-JP" sz="2400" kern="100" dirty="0">
              <a:latin typeface="Century"/>
              <a:ea typeface="ＭＳ 明朝"/>
              <a:cs typeface="Times New Roman"/>
            </a:endParaRPr>
          </a:p>
          <a:p>
            <a:endParaRPr kumimoji="1" lang="ja-JP" altLang="en-US" sz="2400" dirty="0"/>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19</a:t>
            </a:fld>
            <a:endParaRPr lang="en-US" altLang="ja-JP">
              <a:solidFill>
                <a:srgbClr val="464653"/>
              </a:solidFill>
            </a:endParaRPr>
          </a:p>
        </p:txBody>
      </p:sp>
    </p:spTree>
    <p:extLst>
      <p:ext uri="{BB962C8B-B14F-4D97-AF65-F5344CB8AC3E}">
        <p14:creationId xmlns:p14="http://schemas.microsoft.com/office/powerpoint/2010/main" xmlns="" val="3087782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内容</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a:t>スーパービジョンとは</a:t>
            </a:r>
            <a:endParaRPr kumimoji="1" lang="en-US" altLang="ja-JP" dirty="0"/>
          </a:p>
          <a:p>
            <a:r>
              <a:rPr kumimoji="1" lang="ja-JP" altLang="en-US" dirty="0"/>
              <a:t>グループスーパービジョンの特徴</a:t>
            </a:r>
            <a:endParaRPr kumimoji="1" lang="en-US" altLang="ja-JP" dirty="0"/>
          </a:p>
          <a:p>
            <a:r>
              <a:rPr kumimoji="1" lang="ja-JP" altLang="en-US" dirty="0"/>
              <a:t>グループスーパービジョンの進め方</a:t>
            </a:r>
            <a:endParaRPr kumimoji="1" lang="en-US" altLang="ja-JP" dirty="0"/>
          </a:p>
          <a:p>
            <a:r>
              <a:rPr lang="ja-JP" altLang="en-US" dirty="0"/>
              <a:t>グループスーパビジョンワークシートの作成</a:t>
            </a:r>
            <a:endParaRPr lang="en-US" altLang="ja-JP" dirty="0"/>
          </a:p>
          <a:p>
            <a:r>
              <a:rPr lang="ja-JP" altLang="en-US" dirty="0"/>
              <a:t>参加者のモーティベーションの維持のために</a:t>
            </a:r>
            <a:endParaRPr lang="en-US" altLang="ja-JP" dirty="0"/>
          </a:p>
          <a:p>
            <a:r>
              <a:rPr kumimoji="1" lang="ja-JP" altLang="en-US" dirty="0"/>
              <a:t>よりよりスーパービジョンのために</a:t>
            </a:r>
            <a:endParaRPr kumimoji="1" lang="en-US" altLang="ja-JP" dirty="0"/>
          </a:p>
          <a:p>
            <a:endParaRPr kumimoji="1" lang="en-US" altLang="ja-JP" dirty="0"/>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2</a:t>
            </a:fld>
            <a:endParaRPr lang="en-US" altLang="ja-JP">
              <a:solidFill>
                <a:srgbClr val="464653"/>
              </a:solidFill>
            </a:endParaRPr>
          </a:p>
        </p:txBody>
      </p:sp>
    </p:spTree>
    <p:extLst>
      <p:ext uri="{BB962C8B-B14F-4D97-AF65-F5344CB8AC3E}">
        <p14:creationId xmlns:p14="http://schemas.microsoft.com/office/powerpoint/2010/main" xmlns="" val="2560833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ja-JP" kern="100" dirty="0">
                <a:solidFill>
                  <a:srgbClr val="3333CC"/>
                </a:solidFill>
                <a:latin typeface="HGP明朝E" panose="02020900000000000000" pitchFamily="18" charset="-128"/>
                <a:ea typeface="HGP明朝E" panose="02020900000000000000" pitchFamily="18" charset="-128"/>
                <a:cs typeface="Times New Roman"/>
              </a:rPr>
              <a:t>グループスーパービジョン　ワークシート</a:t>
            </a:r>
            <a:r>
              <a:rPr lang="ja-JP" altLang="en-US" kern="100" dirty="0">
                <a:solidFill>
                  <a:srgbClr val="3333CC"/>
                </a:solidFill>
                <a:latin typeface="HGP明朝E" panose="02020900000000000000" pitchFamily="18" charset="-128"/>
                <a:ea typeface="HGP明朝E" panose="02020900000000000000" pitchFamily="18" charset="-128"/>
                <a:cs typeface="Times New Roman"/>
              </a:rPr>
              <a:t>（その２）</a:t>
            </a:r>
            <a:endParaRPr kumimoji="1" lang="ja-JP" altLang="en-US" dirty="0"/>
          </a:p>
        </p:txBody>
      </p:sp>
      <p:sp>
        <p:nvSpPr>
          <p:cNvPr id="3" name="コンテンツ プレースホルダー 2"/>
          <p:cNvSpPr>
            <a:spLocks noGrp="1"/>
          </p:cNvSpPr>
          <p:nvPr>
            <p:ph sz="quarter" idx="1"/>
          </p:nvPr>
        </p:nvSpPr>
        <p:spPr/>
        <p:txBody>
          <a:bodyPr>
            <a:normAutofit fontScale="25000" lnSpcReduction="20000"/>
          </a:bodyPr>
          <a:lstStyle/>
          <a:p>
            <a:pPr lvl="0" algn="just">
              <a:buClr>
                <a:srgbClr val="727CA3"/>
              </a:buClr>
            </a:pPr>
            <a:r>
              <a:rPr lang="ja-JP" altLang="en-US" sz="9600" kern="100" dirty="0">
                <a:solidFill>
                  <a:prstClr val="black"/>
                </a:solidFill>
                <a:latin typeface="ＭＳ Ｐゴシック"/>
                <a:cs typeface="Times New Roman"/>
              </a:rPr>
              <a:t>現在の</a:t>
            </a:r>
            <a:r>
              <a:rPr lang="ja-JP" altLang="ja-JP" sz="9600" kern="100" dirty="0">
                <a:solidFill>
                  <a:prstClr val="black"/>
                </a:solidFill>
                <a:latin typeface="ＭＳ Ｐゴシック"/>
                <a:cs typeface="Times New Roman"/>
              </a:rPr>
              <a:t>状況の概観：（これは、その人</a:t>
            </a:r>
            <a:r>
              <a:rPr lang="ja-JP" altLang="en-US" sz="9600" kern="100" dirty="0">
                <a:solidFill>
                  <a:prstClr val="black"/>
                </a:solidFill>
                <a:latin typeface="ＭＳ Ｐゴシック"/>
                <a:cs typeface="Times New Roman"/>
              </a:rPr>
              <a:t>（利用者）</a:t>
            </a:r>
            <a:r>
              <a:rPr lang="ja-JP" altLang="ja-JP" sz="9600" kern="100" dirty="0">
                <a:solidFill>
                  <a:prstClr val="black"/>
                </a:solidFill>
                <a:latin typeface="ＭＳ Ｐゴシック"/>
                <a:cs typeface="Times New Roman"/>
              </a:rPr>
              <a:t>の目標、と、あなたがこれまで取り組んできたことを達成し、特定することを支えることに関連する、今のあなたの立場（位置）について、２，３分以内の短いスナップです。）</a:t>
            </a:r>
            <a:endParaRPr lang="en-US" altLang="ja-JP" sz="9600" kern="100" dirty="0">
              <a:solidFill>
                <a:prstClr val="black"/>
              </a:solidFill>
              <a:latin typeface="+mn-ea"/>
              <a:cs typeface="Times New Roman"/>
            </a:endParaRPr>
          </a:p>
          <a:p>
            <a:pPr lvl="0" algn="just">
              <a:buClr>
                <a:srgbClr val="727CA3"/>
              </a:buClr>
            </a:pPr>
            <a:r>
              <a:rPr lang="en-US" altLang="ja-JP" sz="9600" kern="100" dirty="0">
                <a:solidFill>
                  <a:prstClr val="black"/>
                </a:solidFill>
                <a:latin typeface="+mn-ea"/>
                <a:cs typeface="Times New Roman"/>
              </a:rPr>
              <a:t>GSV</a:t>
            </a:r>
            <a:r>
              <a:rPr lang="ja-JP" altLang="ja-JP" sz="9600" kern="100" dirty="0">
                <a:solidFill>
                  <a:prstClr val="black"/>
                </a:solidFill>
                <a:latin typeface="+mn-ea"/>
                <a:cs typeface="Times New Roman"/>
              </a:rPr>
              <a:t>チーム　ブレーンストーミング</a:t>
            </a:r>
            <a:r>
              <a:rPr lang="ja-JP" altLang="en-US" sz="9600" kern="100" dirty="0">
                <a:solidFill>
                  <a:prstClr val="black"/>
                </a:solidFill>
                <a:latin typeface="+mn-ea"/>
                <a:cs typeface="Times New Roman"/>
              </a:rPr>
              <a:t>でのアイデア</a:t>
            </a:r>
            <a:endParaRPr lang="ja-JP" altLang="ja-JP" sz="9600" kern="100" dirty="0">
              <a:solidFill>
                <a:prstClr val="black"/>
              </a:solidFill>
              <a:latin typeface="+mn-ea"/>
              <a:cs typeface="Times New Roman"/>
            </a:endParaRPr>
          </a:p>
          <a:p>
            <a:pPr lvl="0" algn="just">
              <a:buClr>
                <a:srgbClr val="727CA3"/>
              </a:buClr>
            </a:pPr>
            <a:r>
              <a:rPr lang="ja-JP" altLang="ja-JP" sz="9600" kern="100" dirty="0">
                <a:solidFill>
                  <a:prstClr val="black"/>
                </a:solidFill>
                <a:latin typeface="+mn-ea"/>
                <a:cs typeface="Times New Roman"/>
              </a:rPr>
              <a:t>１．</a:t>
            </a:r>
          </a:p>
          <a:p>
            <a:pPr lvl="0" algn="just">
              <a:buClr>
                <a:srgbClr val="727CA3"/>
              </a:buClr>
            </a:pPr>
            <a:r>
              <a:rPr lang="ja-JP" altLang="ja-JP" sz="9600" kern="100" dirty="0">
                <a:solidFill>
                  <a:prstClr val="black"/>
                </a:solidFill>
                <a:latin typeface="+mn-ea"/>
                <a:cs typeface="Times New Roman"/>
              </a:rPr>
              <a:t>２．</a:t>
            </a:r>
          </a:p>
          <a:p>
            <a:pPr lvl="0" algn="just">
              <a:buClr>
                <a:srgbClr val="727CA3"/>
              </a:buClr>
            </a:pPr>
            <a:r>
              <a:rPr lang="ja-JP" altLang="ja-JP" sz="9600" kern="100" dirty="0">
                <a:solidFill>
                  <a:prstClr val="black"/>
                </a:solidFill>
                <a:latin typeface="+mn-ea"/>
                <a:cs typeface="Times New Roman"/>
              </a:rPr>
              <a:t>・・・</a:t>
            </a:r>
          </a:p>
          <a:p>
            <a:pPr lvl="0" algn="just">
              <a:buClr>
                <a:srgbClr val="727CA3"/>
              </a:buClr>
            </a:pPr>
            <a:r>
              <a:rPr lang="ja-JP" altLang="ja-JP" sz="9600" kern="100" dirty="0">
                <a:solidFill>
                  <a:prstClr val="black"/>
                </a:solidFill>
                <a:latin typeface="+mn-ea"/>
                <a:cs typeface="Times New Roman"/>
              </a:rPr>
              <a:t>２４．</a:t>
            </a:r>
          </a:p>
          <a:p>
            <a:pPr lvl="0" algn="just">
              <a:buClr>
                <a:srgbClr val="727CA3"/>
              </a:buClr>
            </a:pPr>
            <a:r>
              <a:rPr lang="ja-JP" altLang="ja-JP" sz="9600" kern="100" dirty="0">
                <a:solidFill>
                  <a:prstClr val="black"/>
                </a:solidFill>
                <a:latin typeface="+mn-ea"/>
                <a:cs typeface="Times New Roman"/>
              </a:rPr>
              <a:t>２５．</a:t>
            </a:r>
          </a:p>
          <a:p>
            <a:pPr lvl="0" algn="just">
              <a:buClr>
                <a:srgbClr val="727CA3"/>
              </a:buClr>
            </a:pPr>
            <a:endParaRPr lang="ja-JP" altLang="ja-JP" sz="9600" kern="100" dirty="0">
              <a:solidFill>
                <a:prstClr val="black"/>
              </a:solidFill>
              <a:latin typeface="+mn-ea"/>
              <a:cs typeface="Times New Roman"/>
            </a:endParaRPr>
          </a:p>
          <a:p>
            <a:pPr lvl="0" algn="just">
              <a:buClr>
                <a:srgbClr val="727CA3"/>
              </a:buClr>
            </a:pPr>
            <a:r>
              <a:rPr lang="ja-JP" altLang="ja-JP" sz="9600" kern="100" dirty="0">
                <a:solidFill>
                  <a:prstClr val="black"/>
                </a:solidFill>
                <a:latin typeface="+mn-ea"/>
                <a:cs typeface="Times New Roman"/>
              </a:rPr>
              <a:t>次のステップ：（これは、次回あなたがこの人に対応するために特に何をするつもりなのか、または・あるいは、次回この人に対応するのにとって重要なステップは何か、を含みます。）</a:t>
            </a:r>
            <a:r>
              <a:rPr lang="en-US" altLang="ja-JP" sz="9600" kern="100" dirty="0">
                <a:solidFill>
                  <a:prstClr val="black"/>
                </a:solidFill>
                <a:latin typeface="+mn-ea"/>
                <a:cs typeface="Times New Roman"/>
              </a:rPr>
              <a:t> </a:t>
            </a:r>
            <a:endParaRPr lang="ja-JP" altLang="ja-JP" sz="9600" kern="100" dirty="0">
              <a:solidFill>
                <a:prstClr val="black"/>
              </a:solidFill>
              <a:latin typeface="+mn-ea"/>
              <a:cs typeface="Times New Roman"/>
            </a:endParaRPr>
          </a:p>
          <a:p>
            <a:pPr lvl="0" algn="just">
              <a:buClr>
                <a:srgbClr val="727CA3"/>
              </a:buClr>
            </a:pPr>
            <a:r>
              <a:rPr lang="ja-JP" altLang="ja-JP" sz="9600" kern="100" dirty="0">
                <a:solidFill>
                  <a:prstClr val="black"/>
                </a:solidFill>
                <a:latin typeface="+mn-ea"/>
                <a:cs typeface="Times New Roman"/>
              </a:rPr>
              <a:t>フォローアップ報告（１週間後</a:t>
            </a:r>
            <a:r>
              <a:rPr lang="ja-JP" altLang="en-US" sz="9600" kern="100" dirty="0">
                <a:solidFill>
                  <a:prstClr val="black"/>
                </a:solidFill>
                <a:latin typeface="+mn-ea"/>
                <a:cs typeface="Times New Roman"/>
              </a:rPr>
              <a:t>などの次回</a:t>
            </a:r>
            <a:r>
              <a:rPr lang="ja-JP" altLang="ja-JP" sz="9600" kern="100" dirty="0">
                <a:solidFill>
                  <a:prstClr val="black"/>
                </a:solidFill>
                <a:latin typeface="+mn-ea"/>
                <a:cs typeface="Times New Roman"/>
              </a:rPr>
              <a:t>）</a:t>
            </a:r>
          </a:p>
          <a:p>
            <a:endParaRPr kumimoji="1" lang="ja-JP" altLang="en-US" dirty="0"/>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20</a:t>
            </a:fld>
            <a:endParaRPr lang="en-US" altLang="ja-JP">
              <a:solidFill>
                <a:srgbClr val="464653"/>
              </a:solidFill>
            </a:endParaRPr>
          </a:p>
        </p:txBody>
      </p:sp>
    </p:spTree>
    <p:extLst>
      <p:ext uri="{BB962C8B-B14F-4D97-AF65-F5344CB8AC3E}">
        <p14:creationId xmlns:p14="http://schemas.microsoft.com/office/powerpoint/2010/main" xmlns="" val="6213869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ja-JP" kern="100" dirty="0">
                <a:solidFill>
                  <a:srgbClr val="3333CC"/>
                </a:solidFill>
                <a:latin typeface="HGP明朝E" panose="02020900000000000000" pitchFamily="18" charset="-128"/>
                <a:ea typeface="HGP明朝E" panose="02020900000000000000" pitchFamily="18" charset="-128"/>
                <a:cs typeface="Times New Roman"/>
              </a:rPr>
              <a:t>グループスーパービジョン</a:t>
            </a:r>
            <a:r>
              <a:rPr lang="ja-JP" altLang="en-US" kern="100" dirty="0">
                <a:solidFill>
                  <a:srgbClr val="3333CC"/>
                </a:solidFill>
                <a:latin typeface="HGP明朝E" panose="02020900000000000000" pitchFamily="18" charset="-128"/>
                <a:ea typeface="HGP明朝E" panose="02020900000000000000" pitchFamily="18" charset="-128"/>
                <a:cs typeface="Times New Roman"/>
              </a:rPr>
              <a:t>のメンバーの意欲の維持のために</a:t>
            </a:r>
            <a:endParaRPr kumimoji="1" lang="ja-JP" altLang="en-US" dirty="0"/>
          </a:p>
        </p:txBody>
      </p:sp>
      <p:sp>
        <p:nvSpPr>
          <p:cNvPr id="3" name="コンテンツ プレースホルダー 2"/>
          <p:cNvSpPr>
            <a:spLocks noGrp="1"/>
          </p:cNvSpPr>
          <p:nvPr>
            <p:ph sz="quarter" idx="1"/>
          </p:nvPr>
        </p:nvSpPr>
        <p:spPr/>
        <p:txBody>
          <a:bodyPr>
            <a:normAutofit fontScale="92500" lnSpcReduction="20000"/>
          </a:bodyPr>
          <a:lstStyle/>
          <a:p>
            <a:pPr lvl="0" algn="just">
              <a:buClr>
                <a:srgbClr val="727CA3"/>
              </a:buClr>
            </a:pPr>
            <a:r>
              <a:rPr lang="en-US" altLang="ja-JP" sz="3200" kern="100" dirty="0">
                <a:solidFill>
                  <a:prstClr val="black"/>
                </a:solidFill>
                <a:latin typeface="+mn-ea"/>
                <a:cs typeface="Times New Roman"/>
              </a:rPr>
              <a:t>GSV</a:t>
            </a:r>
            <a:r>
              <a:rPr lang="ja-JP" altLang="ja-JP" sz="3200" kern="100" dirty="0">
                <a:solidFill>
                  <a:prstClr val="black"/>
                </a:solidFill>
                <a:latin typeface="+mn-ea"/>
                <a:cs typeface="Times New Roman"/>
              </a:rPr>
              <a:t>チーム　ブレーンストーミング</a:t>
            </a:r>
            <a:r>
              <a:rPr lang="ja-JP" altLang="en-US" sz="3200" kern="100" dirty="0">
                <a:solidFill>
                  <a:prstClr val="black"/>
                </a:solidFill>
                <a:latin typeface="+mn-ea"/>
                <a:cs typeface="Times New Roman"/>
              </a:rPr>
              <a:t>でのアイデアを整理する</a:t>
            </a:r>
            <a:endParaRPr lang="en-US" altLang="ja-JP" sz="3200" kern="100" dirty="0">
              <a:solidFill>
                <a:prstClr val="black"/>
              </a:solidFill>
              <a:latin typeface="+mn-ea"/>
              <a:cs typeface="Times New Roman"/>
            </a:endParaRPr>
          </a:p>
          <a:p>
            <a:pPr lvl="0" algn="just">
              <a:buClr>
                <a:srgbClr val="727CA3"/>
              </a:buClr>
            </a:pPr>
            <a:r>
              <a:rPr lang="ja-JP" altLang="en-US" sz="3200" kern="100" dirty="0">
                <a:solidFill>
                  <a:prstClr val="black"/>
                </a:solidFill>
                <a:latin typeface="+mn-ea"/>
                <a:cs typeface="Times New Roman"/>
              </a:rPr>
              <a:t>アイデアの評価はしない。（評価をすることによって雰囲気が気まずくなる）</a:t>
            </a:r>
            <a:endParaRPr lang="en-US" altLang="ja-JP" sz="3200" kern="100" dirty="0">
              <a:solidFill>
                <a:prstClr val="black"/>
              </a:solidFill>
              <a:latin typeface="+mn-ea"/>
              <a:cs typeface="Times New Roman"/>
            </a:endParaRPr>
          </a:p>
          <a:p>
            <a:pPr lvl="0" algn="just">
              <a:buClr>
                <a:srgbClr val="727CA3"/>
              </a:buClr>
            </a:pPr>
            <a:r>
              <a:rPr lang="ja-JP" altLang="en-US" sz="3200" kern="100" dirty="0">
                <a:solidFill>
                  <a:prstClr val="black"/>
                </a:solidFill>
                <a:latin typeface="+mn-ea"/>
                <a:cs typeface="Times New Roman"/>
              </a:rPr>
              <a:t>アイデアは４つに分けて整理する。（すべてのアイデアを生かすために）</a:t>
            </a:r>
            <a:endParaRPr lang="en-US" altLang="ja-JP" sz="3200" kern="100" dirty="0">
              <a:solidFill>
                <a:prstClr val="black"/>
              </a:solidFill>
              <a:latin typeface="+mn-ea"/>
              <a:cs typeface="Times New Roman"/>
            </a:endParaRPr>
          </a:p>
          <a:p>
            <a:pPr lvl="0" algn="just">
              <a:buClr>
                <a:srgbClr val="727CA3"/>
              </a:buClr>
            </a:pPr>
            <a:r>
              <a:rPr lang="ja-JP" altLang="en-US" sz="3200" kern="100" dirty="0">
                <a:solidFill>
                  <a:prstClr val="black"/>
                </a:solidFill>
                <a:latin typeface="+mn-ea"/>
                <a:cs typeface="Times New Roman"/>
              </a:rPr>
              <a:t>すぐできそうなもの（ささやかなアイデア、提案するのもはずかしいと思われるアイデアも含む）</a:t>
            </a:r>
            <a:endParaRPr lang="en-US" altLang="ja-JP" sz="3200" kern="100" dirty="0">
              <a:solidFill>
                <a:prstClr val="black"/>
              </a:solidFill>
              <a:latin typeface="+mn-ea"/>
              <a:cs typeface="Times New Roman"/>
            </a:endParaRPr>
          </a:p>
          <a:p>
            <a:pPr lvl="0" algn="just">
              <a:buClr>
                <a:srgbClr val="727CA3"/>
              </a:buClr>
            </a:pPr>
            <a:r>
              <a:rPr lang="ja-JP" altLang="en-US" sz="3200" kern="100" dirty="0">
                <a:solidFill>
                  <a:prstClr val="black"/>
                </a:solidFill>
                <a:latin typeface="+mn-ea"/>
                <a:cs typeface="Times New Roman"/>
              </a:rPr>
              <a:t>少し時間をかけないとできそうもないもの</a:t>
            </a:r>
            <a:endParaRPr lang="en-US" altLang="ja-JP" sz="3200" kern="100" dirty="0">
              <a:solidFill>
                <a:prstClr val="black"/>
              </a:solidFill>
              <a:latin typeface="+mn-ea"/>
              <a:cs typeface="Times New Roman"/>
            </a:endParaRPr>
          </a:p>
          <a:p>
            <a:pPr lvl="0" algn="just">
              <a:buClr>
                <a:srgbClr val="727CA3"/>
              </a:buClr>
            </a:pPr>
            <a:r>
              <a:rPr lang="ja-JP" altLang="en-US" sz="3200" kern="100" dirty="0">
                <a:solidFill>
                  <a:prstClr val="black"/>
                </a:solidFill>
                <a:latin typeface="+mn-ea"/>
                <a:cs typeface="Times New Roman"/>
              </a:rPr>
              <a:t>かなり時間をかけないとできないもの</a:t>
            </a:r>
            <a:endParaRPr lang="en-US" altLang="ja-JP" sz="3200" kern="100" dirty="0">
              <a:solidFill>
                <a:prstClr val="black"/>
              </a:solidFill>
              <a:latin typeface="+mn-ea"/>
              <a:cs typeface="Times New Roman"/>
            </a:endParaRPr>
          </a:p>
          <a:p>
            <a:pPr lvl="0" algn="just">
              <a:buClr>
                <a:srgbClr val="727CA3"/>
              </a:buClr>
            </a:pPr>
            <a:r>
              <a:rPr lang="ja-JP" altLang="en-US" sz="3200" kern="100" dirty="0">
                <a:solidFill>
                  <a:prstClr val="black"/>
                </a:solidFill>
                <a:latin typeface="+mn-ea"/>
                <a:cs typeface="Times New Roman"/>
              </a:rPr>
              <a:t>事例を通しての気づきとまちづくり的なアイデアに発展しそうなもの（面白い、大胆さ、これまでの固定観念にとらわれないアイデアを含む）</a:t>
            </a:r>
            <a:endParaRPr lang="en-US" altLang="ja-JP" sz="3200" kern="100" dirty="0">
              <a:solidFill>
                <a:prstClr val="black"/>
              </a:solidFill>
              <a:latin typeface="+mn-ea"/>
              <a:cs typeface="Times New Roman"/>
            </a:endParaRPr>
          </a:p>
          <a:p>
            <a:pPr lvl="0" algn="just">
              <a:buClr>
                <a:srgbClr val="727CA3"/>
              </a:buClr>
            </a:pPr>
            <a:endParaRPr lang="ja-JP" altLang="ja-JP" sz="3200" kern="100" dirty="0">
              <a:solidFill>
                <a:prstClr val="black"/>
              </a:solidFill>
              <a:latin typeface="+mn-ea"/>
              <a:cs typeface="Times New Roman"/>
            </a:endParaRPr>
          </a:p>
          <a:p>
            <a:pPr lvl="0" algn="just">
              <a:buClr>
                <a:srgbClr val="727CA3"/>
              </a:buClr>
            </a:pPr>
            <a:endParaRPr lang="ja-JP" altLang="ja-JP" sz="9600" kern="100" dirty="0">
              <a:solidFill>
                <a:prstClr val="black"/>
              </a:solidFill>
              <a:latin typeface="+mn-ea"/>
              <a:cs typeface="Times New Roman"/>
            </a:endParaRPr>
          </a:p>
          <a:p>
            <a:endParaRPr kumimoji="1" lang="ja-JP" altLang="en-US" dirty="0"/>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21</a:t>
            </a:fld>
            <a:endParaRPr lang="en-US" altLang="ja-JP">
              <a:solidFill>
                <a:srgbClr val="464653"/>
              </a:solidFill>
            </a:endParaRPr>
          </a:p>
        </p:txBody>
      </p:sp>
    </p:spTree>
    <p:extLst>
      <p:ext uri="{BB962C8B-B14F-4D97-AF65-F5344CB8AC3E}">
        <p14:creationId xmlns:p14="http://schemas.microsoft.com/office/powerpoint/2010/main" xmlns="" val="380989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728BE2C-EF18-4871-A368-E1D055493A66}"/>
              </a:ext>
            </a:extLst>
          </p:cNvPr>
          <p:cNvSpPr>
            <a:spLocks noGrp="1"/>
          </p:cNvSpPr>
          <p:nvPr>
            <p:ph type="title"/>
          </p:nvPr>
        </p:nvSpPr>
        <p:spPr/>
        <p:txBody>
          <a:bodyPr/>
          <a:lstStyle/>
          <a:p>
            <a:r>
              <a:rPr kumimoji="1" lang="ja-JP" altLang="en-US" dirty="0"/>
              <a:t>よりより</a:t>
            </a:r>
            <a:r>
              <a:rPr lang="ja-JP" altLang="en-US" dirty="0"/>
              <a:t>スーパービジョンのために（その１）</a:t>
            </a:r>
            <a:endParaRPr kumimoji="1" lang="ja-JP" altLang="en-US" dirty="0"/>
          </a:p>
        </p:txBody>
      </p:sp>
      <p:sp>
        <p:nvSpPr>
          <p:cNvPr id="3" name="コンテンツ プレースホルダー 2">
            <a:extLst>
              <a:ext uri="{FF2B5EF4-FFF2-40B4-BE49-F238E27FC236}">
                <a16:creationId xmlns:a16="http://schemas.microsoft.com/office/drawing/2014/main" xmlns="" id="{E84C9A10-5139-4857-9A0B-46403AD9B074}"/>
              </a:ext>
            </a:extLst>
          </p:cNvPr>
          <p:cNvSpPr>
            <a:spLocks noGrp="1"/>
          </p:cNvSpPr>
          <p:nvPr>
            <p:ph sz="quarter" idx="1"/>
          </p:nvPr>
        </p:nvSpPr>
        <p:spPr/>
        <p:txBody>
          <a:bodyPr/>
          <a:lstStyle/>
          <a:p>
            <a:r>
              <a:rPr kumimoji="1" lang="ja-JP" altLang="en-US" dirty="0"/>
              <a:t>普段から職場のチームづくり、同僚（ピア）の関係づくり。</a:t>
            </a:r>
            <a:endParaRPr kumimoji="1" lang="en-US" altLang="ja-JP" dirty="0"/>
          </a:p>
          <a:p>
            <a:r>
              <a:rPr lang="ja-JP" altLang="en-US" dirty="0">
                <a:highlight>
                  <a:srgbClr val="FFFF00"/>
                </a:highlight>
              </a:rPr>
              <a:t>指導とスーパービジョンを混同しないこと。</a:t>
            </a:r>
            <a:endParaRPr lang="en-US" altLang="ja-JP" dirty="0">
              <a:highlight>
                <a:srgbClr val="FFFF00"/>
              </a:highlight>
            </a:endParaRPr>
          </a:p>
          <a:p>
            <a:r>
              <a:rPr lang="ja-JP" altLang="en-US" dirty="0"/>
              <a:t>一人職場の場合は、事業所間のネットワークにより、ピアスーパービジョンを。</a:t>
            </a:r>
            <a:endParaRPr lang="en-US" altLang="ja-JP" dirty="0"/>
          </a:p>
          <a:p>
            <a:r>
              <a:rPr lang="en-US" altLang="ja-JP" dirty="0"/>
              <a:t>GSV</a:t>
            </a:r>
            <a:r>
              <a:rPr lang="ja-JP" altLang="en-US" dirty="0"/>
              <a:t>（実践モデル、研修モデル）を実施している相談支援事業所（基幹相談支援センター）は、フィールドメンター活動（一人職場、相談支援事業所に出向いてのスーパービジョン活動）を。</a:t>
            </a:r>
            <a:endParaRPr lang="en-US" altLang="ja-JP" dirty="0"/>
          </a:p>
          <a:p>
            <a:pPr marL="0" indent="0">
              <a:buNone/>
            </a:pPr>
            <a:endParaRPr lang="en-US" altLang="ja-JP" dirty="0"/>
          </a:p>
          <a:p>
            <a:endParaRPr kumimoji="1" lang="ja-JP" altLang="en-US" dirty="0"/>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22</a:t>
            </a:fld>
            <a:endParaRPr lang="en-US" altLang="ja-JP">
              <a:solidFill>
                <a:srgbClr val="464653"/>
              </a:solidFill>
            </a:endParaRPr>
          </a:p>
        </p:txBody>
      </p:sp>
    </p:spTree>
    <p:extLst>
      <p:ext uri="{BB962C8B-B14F-4D97-AF65-F5344CB8AC3E}">
        <p14:creationId xmlns:p14="http://schemas.microsoft.com/office/powerpoint/2010/main" xmlns="" val="16455265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728BE2C-EF18-4871-A368-E1D055493A66}"/>
              </a:ext>
            </a:extLst>
          </p:cNvPr>
          <p:cNvSpPr>
            <a:spLocks noGrp="1"/>
          </p:cNvSpPr>
          <p:nvPr>
            <p:ph type="title"/>
          </p:nvPr>
        </p:nvSpPr>
        <p:spPr/>
        <p:txBody>
          <a:bodyPr/>
          <a:lstStyle/>
          <a:p>
            <a:r>
              <a:rPr kumimoji="1" lang="ja-JP" altLang="en-US" dirty="0"/>
              <a:t>よりより</a:t>
            </a:r>
            <a:r>
              <a:rPr lang="ja-JP" altLang="en-US" dirty="0"/>
              <a:t>スーパービジョンのために（その２）</a:t>
            </a:r>
            <a:endParaRPr kumimoji="1" lang="ja-JP" altLang="en-US" dirty="0"/>
          </a:p>
        </p:txBody>
      </p:sp>
      <p:sp>
        <p:nvSpPr>
          <p:cNvPr id="3" name="コンテンツ プレースホルダー 2">
            <a:extLst>
              <a:ext uri="{FF2B5EF4-FFF2-40B4-BE49-F238E27FC236}">
                <a16:creationId xmlns:a16="http://schemas.microsoft.com/office/drawing/2014/main" xmlns="" id="{E84C9A10-5139-4857-9A0B-46403AD9B074}"/>
              </a:ext>
            </a:extLst>
          </p:cNvPr>
          <p:cNvSpPr>
            <a:spLocks noGrp="1"/>
          </p:cNvSpPr>
          <p:nvPr>
            <p:ph sz="quarter" idx="1"/>
          </p:nvPr>
        </p:nvSpPr>
        <p:spPr/>
        <p:txBody>
          <a:bodyPr/>
          <a:lstStyle/>
          <a:p>
            <a:r>
              <a:rPr lang="ja-JP" altLang="en-US" dirty="0"/>
              <a:t>スーパーバイジーが主人公。</a:t>
            </a:r>
            <a:endParaRPr lang="en-US" altLang="ja-JP" dirty="0"/>
          </a:p>
          <a:p>
            <a:r>
              <a:rPr lang="ja-JP" altLang="en-US" dirty="0"/>
              <a:t>スーパーバイザーは話しすぎない。</a:t>
            </a:r>
            <a:endParaRPr lang="en-US" altLang="ja-JP" dirty="0"/>
          </a:p>
          <a:p>
            <a:r>
              <a:rPr lang="ja-JP" altLang="en-US" dirty="0"/>
              <a:t>しかし、適切に、コメントし、スーパーバイジーの不安を和らげる</a:t>
            </a:r>
            <a:endParaRPr lang="en-US" altLang="ja-JP" dirty="0"/>
          </a:p>
          <a:p>
            <a:r>
              <a:rPr lang="ja-JP" altLang="en-US" dirty="0"/>
              <a:t>指導的、支持的な、（場合によっては威圧的な）態度はとらない。</a:t>
            </a:r>
            <a:endParaRPr lang="en-US" altLang="ja-JP" dirty="0"/>
          </a:p>
          <a:p>
            <a:r>
              <a:rPr lang="ja-JP" altLang="en-US" dirty="0">
                <a:highlight>
                  <a:srgbClr val="FFFF00"/>
                </a:highlight>
              </a:rPr>
              <a:t>スーパーバイザーには、成熟したメンターとしての役割が求められる。</a:t>
            </a:r>
            <a:endParaRPr lang="en-US" altLang="ja-JP" dirty="0">
              <a:highlight>
                <a:srgbClr val="FFFF00"/>
              </a:highlight>
            </a:endParaRPr>
          </a:p>
          <a:p>
            <a:endParaRPr lang="en-US" altLang="ja-JP" dirty="0"/>
          </a:p>
          <a:p>
            <a:pPr marL="0" indent="0">
              <a:buNone/>
            </a:pPr>
            <a:endParaRPr lang="en-US" altLang="ja-JP" dirty="0"/>
          </a:p>
          <a:p>
            <a:endParaRPr kumimoji="1" lang="ja-JP" altLang="en-US" dirty="0"/>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23</a:t>
            </a:fld>
            <a:endParaRPr lang="en-US" altLang="ja-JP">
              <a:solidFill>
                <a:srgbClr val="464653"/>
              </a:solidFill>
            </a:endParaRPr>
          </a:p>
        </p:txBody>
      </p:sp>
    </p:spTree>
    <p:extLst>
      <p:ext uri="{BB962C8B-B14F-4D97-AF65-F5344CB8AC3E}">
        <p14:creationId xmlns:p14="http://schemas.microsoft.com/office/powerpoint/2010/main" xmlns="" val="2819513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DA176262-9DB4-407B-9428-E0E59CD9E6FE}"/>
              </a:ext>
            </a:extLst>
          </p:cNvPr>
          <p:cNvSpPr>
            <a:spLocks noGrp="1"/>
          </p:cNvSpPr>
          <p:nvPr>
            <p:ph type="title"/>
          </p:nvPr>
        </p:nvSpPr>
        <p:spPr/>
        <p:txBody>
          <a:bodyPr/>
          <a:lstStyle/>
          <a:p>
            <a:r>
              <a:rPr kumimoji="1" lang="ja-JP" altLang="en-US" dirty="0"/>
              <a:t>スーパービジョンとは：</a:t>
            </a:r>
            <a:r>
              <a:rPr lang="ja-JP" altLang="en-US" dirty="0"/>
              <a:t>事例検討と異なる</a:t>
            </a:r>
            <a:endParaRPr kumimoji="1" lang="ja-JP" altLang="en-US" dirty="0"/>
          </a:p>
        </p:txBody>
      </p:sp>
      <p:sp>
        <p:nvSpPr>
          <p:cNvPr id="3" name="コンテンツ プレースホルダー 2">
            <a:extLst>
              <a:ext uri="{FF2B5EF4-FFF2-40B4-BE49-F238E27FC236}">
                <a16:creationId xmlns:a16="http://schemas.microsoft.com/office/drawing/2014/main" xmlns="" id="{F3336B1D-4027-498A-8DFA-F4BE531D954A}"/>
              </a:ext>
            </a:extLst>
          </p:cNvPr>
          <p:cNvSpPr>
            <a:spLocks noGrp="1"/>
          </p:cNvSpPr>
          <p:nvPr>
            <p:ph sz="quarter" idx="1"/>
          </p:nvPr>
        </p:nvSpPr>
        <p:spPr>
          <a:xfrm>
            <a:off x="609600" y="1828800"/>
            <a:ext cx="10972800" cy="4328160"/>
          </a:xfrm>
        </p:spPr>
        <p:txBody>
          <a:bodyPr/>
          <a:lstStyle/>
          <a:p>
            <a:r>
              <a:rPr kumimoji="1" lang="ja-JP" altLang="en-US" dirty="0"/>
              <a:t>事例検討：</a:t>
            </a:r>
            <a:r>
              <a:rPr kumimoji="1" lang="ja-JP" altLang="en-US" dirty="0">
                <a:highlight>
                  <a:srgbClr val="FFFF00"/>
                </a:highlight>
              </a:rPr>
              <a:t>対象事例の支援方法を検討する。</a:t>
            </a:r>
            <a:r>
              <a:rPr kumimoji="1" lang="ja-JP" altLang="en-US" dirty="0"/>
              <a:t>よりよい支援方法はどのようなものか？グループ討議を行うことも多い。実践知を養うのに適している。</a:t>
            </a:r>
            <a:endParaRPr kumimoji="1" lang="en-US" altLang="ja-JP" dirty="0"/>
          </a:p>
          <a:p>
            <a:r>
              <a:rPr lang="ja-JP" altLang="en-US" dirty="0"/>
              <a:t>スーパービジョン：スーパーバイジーが利用者（クライエント）にどのようなかかわりをしているのか。そこで、スーパーバイジーが何を考え、何を感じ、何を学ぼうとしているのかを、スーパーバイザーがくみ取り、スーパーバイジーの学びをより深めていく作業。事例はそのための素材として使用される。時間をかけながら</a:t>
            </a:r>
            <a:r>
              <a:rPr lang="ja-JP" altLang="en-US" dirty="0">
                <a:highlight>
                  <a:srgbClr val="FFFF00"/>
                </a:highlight>
              </a:rPr>
              <a:t>人材育成をするのに適している。</a:t>
            </a:r>
            <a:endParaRPr kumimoji="1" lang="ja-JP" altLang="en-US" dirty="0">
              <a:highlight>
                <a:srgbClr val="FFFF00"/>
              </a:highlight>
            </a:endParaRPr>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3</a:t>
            </a:fld>
            <a:endParaRPr lang="en-US" altLang="ja-JP">
              <a:solidFill>
                <a:srgbClr val="464653"/>
              </a:solidFill>
            </a:endParaRPr>
          </a:p>
        </p:txBody>
      </p:sp>
    </p:spTree>
    <p:extLst>
      <p:ext uri="{BB962C8B-B14F-4D97-AF65-F5344CB8AC3E}">
        <p14:creationId xmlns:p14="http://schemas.microsoft.com/office/powerpoint/2010/main" xmlns="" val="4197244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DA176262-9DB4-407B-9428-E0E59CD9E6FE}"/>
              </a:ext>
            </a:extLst>
          </p:cNvPr>
          <p:cNvSpPr>
            <a:spLocks noGrp="1"/>
          </p:cNvSpPr>
          <p:nvPr>
            <p:ph type="title"/>
          </p:nvPr>
        </p:nvSpPr>
        <p:spPr/>
        <p:txBody>
          <a:bodyPr/>
          <a:lstStyle/>
          <a:p>
            <a:r>
              <a:rPr kumimoji="1" lang="ja-JP" altLang="en-US" dirty="0"/>
              <a:t>スーパービジョンとは：</a:t>
            </a:r>
            <a:r>
              <a:rPr kumimoji="1" lang="en-US" altLang="ja-JP" dirty="0"/>
              <a:t>SV</a:t>
            </a:r>
            <a:r>
              <a:rPr kumimoji="1" lang="ja-JP" altLang="en-US" dirty="0"/>
              <a:t>を通して何を学ぶのか</a:t>
            </a:r>
          </a:p>
        </p:txBody>
      </p:sp>
      <p:sp>
        <p:nvSpPr>
          <p:cNvPr id="3" name="コンテンツ プレースホルダー 2">
            <a:extLst>
              <a:ext uri="{FF2B5EF4-FFF2-40B4-BE49-F238E27FC236}">
                <a16:creationId xmlns:a16="http://schemas.microsoft.com/office/drawing/2014/main" xmlns="" id="{F3336B1D-4027-498A-8DFA-F4BE531D954A}"/>
              </a:ext>
            </a:extLst>
          </p:cNvPr>
          <p:cNvSpPr>
            <a:spLocks noGrp="1"/>
          </p:cNvSpPr>
          <p:nvPr>
            <p:ph sz="quarter" idx="1"/>
          </p:nvPr>
        </p:nvSpPr>
        <p:spPr/>
        <p:txBody>
          <a:bodyPr/>
          <a:lstStyle/>
          <a:p>
            <a:r>
              <a:rPr kumimoji="1" lang="ja-JP" altLang="en-US" dirty="0"/>
              <a:t>スーパービジョンの３つの機能</a:t>
            </a:r>
            <a:endParaRPr kumimoji="1" lang="en-US" altLang="ja-JP" dirty="0"/>
          </a:p>
          <a:p>
            <a:r>
              <a:rPr lang="ja-JP" altLang="en-US" dirty="0">
                <a:highlight>
                  <a:srgbClr val="FFFF00"/>
                </a:highlight>
              </a:rPr>
              <a:t>管理的機能：</a:t>
            </a:r>
            <a:r>
              <a:rPr lang="ja-JP" altLang="en-US" dirty="0"/>
              <a:t>職場における相談支援ミッションの理解、相談支援の価値観、実践の目的の理解を深める。</a:t>
            </a:r>
            <a:endParaRPr lang="en-US" altLang="ja-JP" dirty="0"/>
          </a:p>
          <a:p>
            <a:r>
              <a:rPr kumimoji="1" lang="ja-JP" altLang="en-US" dirty="0">
                <a:highlight>
                  <a:srgbClr val="FFFF00"/>
                </a:highlight>
              </a:rPr>
              <a:t>教育的機能：</a:t>
            </a:r>
            <a:r>
              <a:rPr kumimoji="1" lang="ja-JP" altLang="en-US" dirty="0"/>
              <a:t>利用者のエンパワーメントに関して理解を深める。利用者のリカバリー（新しい生き方の再発見）に関しての共感性を養う。</a:t>
            </a:r>
            <a:endParaRPr kumimoji="1" lang="en-US" altLang="ja-JP" dirty="0"/>
          </a:p>
          <a:p>
            <a:r>
              <a:rPr lang="ja-JP" altLang="en-US" dirty="0">
                <a:highlight>
                  <a:srgbClr val="FFFF00"/>
                </a:highlight>
              </a:rPr>
              <a:t>支持的機能：</a:t>
            </a:r>
            <a:r>
              <a:rPr lang="ja-JP" altLang="en-US" dirty="0"/>
              <a:t>さまざまなケースを担当している相談支援専門員への励まし、共感的理解。これによって、バーンアウト、業務意欲の喪失、マンネリ化を防ぐ。</a:t>
            </a:r>
            <a:endParaRPr kumimoji="1" lang="ja-JP" altLang="en-US" dirty="0"/>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4</a:t>
            </a:fld>
            <a:endParaRPr lang="en-US" altLang="ja-JP">
              <a:solidFill>
                <a:srgbClr val="464653"/>
              </a:solidFill>
            </a:endParaRPr>
          </a:p>
        </p:txBody>
      </p:sp>
    </p:spTree>
    <p:extLst>
      <p:ext uri="{BB962C8B-B14F-4D97-AF65-F5344CB8AC3E}">
        <p14:creationId xmlns:p14="http://schemas.microsoft.com/office/powerpoint/2010/main" xmlns="" val="3088003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D12FD60F-7287-4E83-8F6A-5FE3B68D4FCC}"/>
              </a:ext>
            </a:extLst>
          </p:cNvPr>
          <p:cNvSpPr>
            <a:spLocks noGrp="1"/>
          </p:cNvSpPr>
          <p:nvPr>
            <p:ph type="title"/>
          </p:nvPr>
        </p:nvSpPr>
        <p:spPr/>
        <p:txBody>
          <a:bodyPr/>
          <a:lstStyle/>
          <a:p>
            <a:r>
              <a:rPr kumimoji="1" lang="ja-JP" altLang="en-US" dirty="0"/>
              <a:t>スーパービジョンの特徴と内容</a:t>
            </a:r>
          </a:p>
        </p:txBody>
      </p:sp>
      <p:sp>
        <p:nvSpPr>
          <p:cNvPr id="3" name="コンテンツ プレースホルダー 2">
            <a:extLst>
              <a:ext uri="{FF2B5EF4-FFF2-40B4-BE49-F238E27FC236}">
                <a16:creationId xmlns:a16="http://schemas.microsoft.com/office/drawing/2014/main" xmlns="" id="{A8257134-D950-425C-98D7-81888E56D876}"/>
              </a:ext>
            </a:extLst>
          </p:cNvPr>
          <p:cNvSpPr>
            <a:spLocks noGrp="1"/>
          </p:cNvSpPr>
          <p:nvPr>
            <p:ph sz="quarter" idx="1"/>
          </p:nvPr>
        </p:nvSpPr>
        <p:spPr/>
        <p:txBody>
          <a:bodyPr/>
          <a:lstStyle/>
          <a:p>
            <a:r>
              <a:rPr kumimoji="1" lang="ja-JP" altLang="en-US" dirty="0"/>
              <a:t>スーパービジョンは上下関係ではなく、専門職種間同士で、一定の約束（契約）に基づいて行われる。</a:t>
            </a:r>
            <a:endParaRPr kumimoji="1" lang="en-US" altLang="ja-JP" dirty="0"/>
          </a:p>
          <a:p>
            <a:r>
              <a:rPr lang="ja-JP" altLang="en-US" dirty="0"/>
              <a:t>相談支援専門員においては、以下の５点が重要な内容。</a:t>
            </a:r>
            <a:endParaRPr lang="en-US" altLang="ja-JP" dirty="0"/>
          </a:p>
          <a:p>
            <a:r>
              <a:rPr kumimoji="1" lang="ja-JP" altLang="en-US" dirty="0"/>
              <a:t>①利用者とのかかわり方、支援方法、支援目標など</a:t>
            </a:r>
            <a:endParaRPr kumimoji="1" lang="en-US" altLang="ja-JP" dirty="0"/>
          </a:p>
          <a:p>
            <a:r>
              <a:rPr lang="ja-JP" altLang="en-US" dirty="0"/>
              <a:t>②相談支援の専門家としての自信、不安、意欲</a:t>
            </a:r>
            <a:endParaRPr lang="en-US" altLang="ja-JP" dirty="0"/>
          </a:p>
          <a:p>
            <a:r>
              <a:rPr kumimoji="1" lang="ja-JP" altLang="en-US" dirty="0"/>
              <a:t>③スーパーバイジー自身の個人的な課題（適性、ライフスタイル、仕事と家庭のバランスなど）</a:t>
            </a:r>
            <a:endParaRPr kumimoji="1" lang="en-US" altLang="ja-JP" dirty="0"/>
          </a:p>
          <a:p>
            <a:r>
              <a:rPr lang="ja-JP" altLang="en-US" dirty="0"/>
              <a:t>④職場での人間関係、職場環境への不満など</a:t>
            </a:r>
            <a:endParaRPr lang="en-US" altLang="ja-JP" dirty="0"/>
          </a:p>
          <a:p>
            <a:r>
              <a:rPr kumimoji="1" lang="ja-JP" altLang="en-US" dirty="0"/>
              <a:t>⑤他職種との関係</a:t>
            </a:r>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5</a:t>
            </a:fld>
            <a:endParaRPr lang="en-US" altLang="ja-JP">
              <a:solidFill>
                <a:srgbClr val="464653"/>
              </a:solidFill>
            </a:endParaRPr>
          </a:p>
        </p:txBody>
      </p:sp>
    </p:spTree>
    <p:extLst>
      <p:ext uri="{BB962C8B-B14F-4D97-AF65-F5344CB8AC3E}">
        <p14:creationId xmlns:p14="http://schemas.microsoft.com/office/powerpoint/2010/main" xmlns="" val="199312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CBE866A5-0962-4C4A-94D5-602DD296BAFC}"/>
              </a:ext>
            </a:extLst>
          </p:cNvPr>
          <p:cNvSpPr>
            <a:spLocks noGrp="1"/>
          </p:cNvSpPr>
          <p:nvPr>
            <p:ph type="title"/>
          </p:nvPr>
        </p:nvSpPr>
        <p:spPr/>
        <p:txBody>
          <a:bodyPr/>
          <a:lstStyle/>
          <a:p>
            <a:r>
              <a:rPr kumimoji="1" lang="ja-JP" altLang="en-US" dirty="0"/>
              <a:t>スーパービジョンの形態（主なもの）</a:t>
            </a:r>
          </a:p>
        </p:txBody>
      </p:sp>
      <p:sp>
        <p:nvSpPr>
          <p:cNvPr id="3" name="コンテンツ プレースホルダー 2">
            <a:extLst>
              <a:ext uri="{FF2B5EF4-FFF2-40B4-BE49-F238E27FC236}">
                <a16:creationId xmlns:a16="http://schemas.microsoft.com/office/drawing/2014/main" xmlns="" id="{90AA7CAF-DC95-4CD7-952B-ACBF607FE455}"/>
              </a:ext>
            </a:extLst>
          </p:cNvPr>
          <p:cNvSpPr>
            <a:spLocks noGrp="1"/>
          </p:cNvSpPr>
          <p:nvPr>
            <p:ph sz="quarter" idx="1"/>
          </p:nvPr>
        </p:nvSpPr>
        <p:spPr/>
        <p:txBody>
          <a:bodyPr/>
          <a:lstStyle/>
          <a:p>
            <a:r>
              <a:rPr kumimoji="1" lang="ja-JP" altLang="en-US" dirty="0"/>
              <a:t>個別スーパービジョン：１対</a:t>
            </a:r>
            <a:r>
              <a:rPr kumimoji="1" lang="en-US" altLang="ja-JP" dirty="0"/>
              <a:t>1</a:t>
            </a:r>
            <a:r>
              <a:rPr kumimoji="1" lang="ja-JP" altLang="en-US" dirty="0"/>
              <a:t>で行い、個別的な内容に関して適している</a:t>
            </a:r>
            <a:endParaRPr kumimoji="1" lang="en-US" altLang="ja-JP" dirty="0"/>
          </a:p>
          <a:p>
            <a:r>
              <a:rPr lang="ja-JP" altLang="en-US" dirty="0"/>
              <a:t>グループスーパービジョン：</a:t>
            </a:r>
            <a:r>
              <a:rPr lang="en-US" altLang="ja-JP" dirty="0"/>
              <a:t>OJT</a:t>
            </a:r>
            <a:r>
              <a:rPr lang="ja-JP" altLang="en-US" dirty="0"/>
              <a:t>における適用性がある。２形態がある。</a:t>
            </a:r>
            <a:endParaRPr lang="en-US" altLang="ja-JP" dirty="0"/>
          </a:p>
          <a:p>
            <a:r>
              <a:rPr kumimoji="1" lang="ja-JP" altLang="en-US" dirty="0"/>
              <a:t>ピアスーパービジョン：同じような経験、教育、専門性の中で深まるので、教育効果が高い。</a:t>
            </a:r>
            <a:endParaRPr kumimoji="1" lang="en-US" altLang="ja-JP" dirty="0"/>
          </a:p>
          <a:p>
            <a:r>
              <a:rPr kumimoji="1" lang="ja-JP" altLang="en-US" dirty="0"/>
              <a:t>ライブスーパービジョン：</a:t>
            </a:r>
            <a:r>
              <a:rPr lang="ja-JP" altLang="en-US" dirty="0"/>
              <a:t>面接場面を録音、録画した教材などを通して、研修を進めるのに適している。</a:t>
            </a:r>
            <a:endParaRPr kumimoji="1" lang="en-US" altLang="ja-JP" dirty="0"/>
          </a:p>
          <a:p>
            <a:endParaRPr kumimoji="1" lang="ja-JP" altLang="en-US" dirty="0"/>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6</a:t>
            </a:fld>
            <a:endParaRPr lang="en-US" altLang="ja-JP">
              <a:solidFill>
                <a:srgbClr val="464653"/>
              </a:solidFill>
            </a:endParaRPr>
          </a:p>
        </p:txBody>
      </p:sp>
    </p:spTree>
    <p:extLst>
      <p:ext uri="{BB962C8B-B14F-4D97-AF65-F5344CB8AC3E}">
        <p14:creationId xmlns:p14="http://schemas.microsoft.com/office/powerpoint/2010/main" xmlns="" val="982410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98C4752-F6A0-44DF-96D3-72A019442608}"/>
              </a:ext>
            </a:extLst>
          </p:cNvPr>
          <p:cNvSpPr>
            <a:spLocks noGrp="1"/>
          </p:cNvSpPr>
          <p:nvPr>
            <p:ph type="title"/>
          </p:nvPr>
        </p:nvSpPr>
        <p:spPr/>
        <p:txBody>
          <a:bodyPr/>
          <a:lstStyle/>
          <a:p>
            <a:r>
              <a:rPr kumimoji="1" lang="ja-JP" altLang="en-US" dirty="0"/>
              <a:t>グループスーパービジョンの２形態</a:t>
            </a:r>
          </a:p>
        </p:txBody>
      </p:sp>
      <p:sp>
        <p:nvSpPr>
          <p:cNvPr id="3" name="コンテンツ プレースホルダー 2">
            <a:extLst>
              <a:ext uri="{FF2B5EF4-FFF2-40B4-BE49-F238E27FC236}">
                <a16:creationId xmlns:a16="http://schemas.microsoft.com/office/drawing/2014/main" xmlns="" id="{99799086-2CF9-486C-9DB6-11F61FCF9F04}"/>
              </a:ext>
            </a:extLst>
          </p:cNvPr>
          <p:cNvSpPr>
            <a:spLocks noGrp="1"/>
          </p:cNvSpPr>
          <p:nvPr>
            <p:ph sz="quarter" idx="1"/>
          </p:nvPr>
        </p:nvSpPr>
        <p:spPr/>
        <p:txBody>
          <a:bodyPr/>
          <a:lstStyle/>
          <a:p>
            <a:r>
              <a:rPr kumimoji="1" lang="ja-JP" altLang="en-US" dirty="0"/>
              <a:t>スーパーバイザーが教材となるケースを提供し、スーパーバイジーとして他のメンバーが参加し、意見交換をしながら進める形態。教育効果を重視している。</a:t>
            </a:r>
            <a:endParaRPr kumimoji="1" lang="en-US" altLang="ja-JP" dirty="0"/>
          </a:p>
          <a:p>
            <a:r>
              <a:rPr lang="ja-JP" altLang="en-US" dirty="0"/>
              <a:t>スーパーバイジーが現場実践ケースを提供し、スーパーバイザーとして他のメンバーが参加し、意見交換しながら進める形態。ケースに対しての支援方法を実践的に考えるのに適している。ピアスーパービジョンの要素も入っている。→</a:t>
            </a:r>
            <a:r>
              <a:rPr lang="ja-JP" altLang="en-US" dirty="0">
                <a:highlight>
                  <a:srgbClr val="FFFF00"/>
                </a:highlight>
              </a:rPr>
              <a:t>ストレングスモデルのグループスーパービジョンはこの形態をとる。</a:t>
            </a:r>
            <a:endParaRPr kumimoji="1" lang="ja-JP" altLang="en-US" dirty="0">
              <a:highlight>
                <a:srgbClr val="FFFF00"/>
              </a:highlight>
            </a:endParaRPr>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7</a:t>
            </a:fld>
            <a:endParaRPr lang="en-US" altLang="ja-JP">
              <a:solidFill>
                <a:srgbClr val="464653"/>
              </a:solidFill>
            </a:endParaRPr>
          </a:p>
        </p:txBody>
      </p:sp>
    </p:spTree>
    <p:extLst>
      <p:ext uri="{BB962C8B-B14F-4D97-AF65-F5344CB8AC3E}">
        <p14:creationId xmlns:p14="http://schemas.microsoft.com/office/powerpoint/2010/main" xmlns="" val="3562571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B552419-8882-4B14-8958-BE2DDAA64D51}"/>
              </a:ext>
            </a:extLst>
          </p:cNvPr>
          <p:cNvSpPr>
            <a:spLocks noGrp="1"/>
          </p:cNvSpPr>
          <p:nvPr>
            <p:ph type="title"/>
          </p:nvPr>
        </p:nvSpPr>
        <p:spPr/>
        <p:txBody>
          <a:bodyPr/>
          <a:lstStyle/>
          <a:p>
            <a:r>
              <a:rPr kumimoji="1" lang="ja-JP" altLang="en-US" dirty="0"/>
              <a:t>現場でのスーパービジョンを阻む課題</a:t>
            </a:r>
          </a:p>
        </p:txBody>
      </p:sp>
      <p:sp>
        <p:nvSpPr>
          <p:cNvPr id="3" name="コンテンツ プレースホルダー 2">
            <a:extLst>
              <a:ext uri="{FF2B5EF4-FFF2-40B4-BE49-F238E27FC236}">
                <a16:creationId xmlns:a16="http://schemas.microsoft.com/office/drawing/2014/main" xmlns="" id="{163F63FD-4A25-43F8-9DDC-854FF05847E0}"/>
              </a:ext>
            </a:extLst>
          </p:cNvPr>
          <p:cNvSpPr>
            <a:spLocks noGrp="1"/>
          </p:cNvSpPr>
          <p:nvPr>
            <p:ph sz="quarter" idx="1"/>
          </p:nvPr>
        </p:nvSpPr>
        <p:spPr/>
        <p:txBody>
          <a:bodyPr>
            <a:normAutofit lnSpcReduction="10000"/>
          </a:bodyPr>
          <a:lstStyle/>
          <a:p>
            <a:r>
              <a:rPr kumimoji="1" lang="ja-JP" altLang="en-US" dirty="0"/>
              <a:t>スーパービジョン（</a:t>
            </a:r>
            <a:r>
              <a:rPr kumimoji="1" lang="en-US" altLang="ja-JP" dirty="0"/>
              <a:t>SV</a:t>
            </a:r>
            <a:r>
              <a:rPr kumimoji="1" lang="ja-JP" altLang="en-US" dirty="0"/>
              <a:t>）の必要性（なぜスーパービジョンが必要なのか）の理解不足</a:t>
            </a:r>
            <a:endParaRPr kumimoji="1" lang="en-US" altLang="ja-JP" dirty="0"/>
          </a:p>
          <a:p>
            <a:r>
              <a:rPr lang="ja-JP" altLang="en-US" dirty="0"/>
              <a:t>・相談支援専門員自身の置かれている立場の振りかえり（管理的機能）</a:t>
            </a:r>
            <a:endParaRPr lang="en-US" altLang="ja-JP" dirty="0"/>
          </a:p>
          <a:p>
            <a:r>
              <a:rPr kumimoji="1" lang="ja-JP" altLang="en-US" dirty="0"/>
              <a:t>・利用者とのかかわりの悩み（教育的機能）</a:t>
            </a:r>
            <a:endParaRPr kumimoji="1" lang="en-US" altLang="ja-JP" dirty="0"/>
          </a:p>
          <a:p>
            <a:r>
              <a:rPr lang="ja-JP" altLang="en-US" dirty="0"/>
              <a:t>・支援の評価、効果の共有（支持的機能）</a:t>
            </a:r>
            <a:endParaRPr lang="en-US" altLang="ja-JP" dirty="0"/>
          </a:p>
          <a:p>
            <a:endParaRPr kumimoji="1" lang="en-US" altLang="ja-JP" dirty="0"/>
          </a:p>
          <a:p>
            <a:r>
              <a:rPr lang="ja-JP" altLang="en-US" dirty="0"/>
              <a:t>福祉現場のチームアプローチの必要性の認識不足</a:t>
            </a:r>
            <a:endParaRPr lang="en-US" altLang="ja-JP" dirty="0"/>
          </a:p>
          <a:p>
            <a:r>
              <a:rPr lang="ja-JP" altLang="en-US" dirty="0"/>
              <a:t>スーパービジョン</a:t>
            </a:r>
            <a:r>
              <a:rPr kumimoji="1" lang="ja-JP" altLang="en-US" dirty="0"/>
              <a:t>が業務としてみなされない</a:t>
            </a:r>
            <a:endParaRPr kumimoji="1" lang="en-US" altLang="ja-JP" dirty="0"/>
          </a:p>
          <a:p>
            <a:r>
              <a:rPr kumimoji="1" lang="ja-JP" altLang="en-US" dirty="0"/>
              <a:t>スーパーバイザーの人材不足</a:t>
            </a:r>
            <a:endParaRPr kumimoji="1" lang="en-US" altLang="ja-JP" dirty="0"/>
          </a:p>
          <a:p>
            <a:endParaRPr kumimoji="1" lang="en-US" altLang="ja-JP" dirty="0"/>
          </a:p>
          <a:p>
            <a:r>
              <a:rPr kumimoji="1" lang="ja-JP" altLang="en-US" dirty="0"/>
              <a:t>この課題の克服のための一助としての</a:t>
            </a:r>
            <a:r>
              <a:rPr lang="ja-JP" altLang="en-US" dirty="0"/>
              <a:t>グループスーパビジョン</a:t>
            </a:r>
            <a:endParaRPr kumimoji="1" lang="en-US" altLang="ja-JP" dirty="0"/>
          </a:p>
          <a:p>
            <a:endParaRPr kumimoji="1" lang="ja-JP" altLang="en-US" dirty="0"/>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8</a:t>
            </a:fld>
            <a:endParaRPr lang="en-US" altLang="ja-JP">
              <a:solidFill>
                <a:srgbClr val="464653"/>
              </a:solidFill>
            </a:endParaRPr>
          </a:p>
        </p:txBody>
      </p:sp>
    </p:spTree>
    <p:extLst>
      <p:ext uri="{BB962C8B-B14F-4D97-AF65-F5344CB8AC3E}">
        <p14:creationId xmlns:p14="http://schemas.microsoft.com/office/powerpoint/2010/main" xmlns="" val="602760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pPr fontAlgn="auto">
              <a:spcAft>
                <a:spcPts val="0"/>
              </a:spcAft>
              <a:defRPr/>
            </a:pPr>
            <a:r>
              <a:rPr lang="ja-JP" altLang="en-US" dirty="0"/>
              <a:t>グループスーパービジョンの利点（その１）</a:t>
            </a:r>
          </a:p>
        </p:txBody>
      </p:sp>
      <p:sp>
        <p:nvSpPr>
          <p:cNvPr id="18435" name="Rectangle 3"/>
          <p:cNvSpPr>
            <a:spLocks noGrp="1" noChangeArrowheads="1"/>
          </p:cNvSpPr>
          <p:nvPr>
            <p:ph sz="quarter" idx="1"/>
          </p:nvPr>
        </p:nvSpPr>
        <p:spPr>
          <a:xfrm>
            <a:off x="609600" y="1219201"/>
            <a:ext cx="10972800" cy="4937125"/>
          </a:xfrm>
        </p:spPr>
        <p:txBody>
          <a:bodyPr/>
          <a:lstStyle/>
          <a:p>
            <a:r>
              <a:rPr lang="ja-JP" altLang="en-US" dirty="0"/>
              <a:t>行き詰ったスーパーバイジーへの創造的な代替策（インフォーマル資源への着目、活用）のアイデアの源泉</a:t>
            </a:r>
          </a:p>
          <a:p>
            <a:r>
              <a:rPr lang="ja-JP" altLang="en-US" dirty="0"/>
              <a:t>スーパーバイジーに対して利用者行動の内面的な理解（内的解釈）</a:t>
            </a:r>
          </a:p>
          <a:p>
            <a:r>
              <a:rPr lang="ja-JP" altLang="en-US" dirty="0"/>
              <a:t>相談支援の同僚への励ましと支持（チームとしての共感性）</a:t>
            </a:r>
          </a:p>
          <a:p>
            <a:r>
              <a:rPr lang="ja-JP" altLang="en-US" dirty="0"/>
              <a:t>グループメンバーとして成功した実践の分かち合い</a:t>
            </a:r>
          </a:p>
        </p:txBody>
      </p:sp>
      <p:sp>
        <p:nvSpPr>
          <p:cNvPr id="4" name="フッター プレースホルダ 3"/>
          <p:cNvSpPr>
            <a:spLocks noGrp="1"/>
          </p:cNvSpPr>
          <p:nvPr>
            <p:ph type="ftr" sz="quarter" idx="11"/>
          </p:nvPr>
        </p:nvSpPr>
        <p:spPr>
          <a:xfrm>
            <a:off x="0" y="6625850"/>
            <a:ext cx="12192000" cy="208079"/>
          </a:xfrm>
        </p:spPr>
        <p:txBody>
          <a:bodyPr/>
          <a:lstStyle/>
          <a:p>
            <a:pPr algn="ctr"/>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現任研修</a:t>
            </a:r>
            <a:r>
              <a:rPr kumimoji="1" lang="en-US" altLang="ja-JP" sz="800" dirty="0" smtClean="0"/>
              <a:t>), SSA2018-2019(c) </a:t>
            </a:r>
            <a:r>
              <a:rPr kumimoji="1" lang="ja-JP" altLang="en-US" sz="800" dirty="0" smtClean="0"/>
              <a:t>不許複製</a:t>
            </a:r>
            <a:endParaRPr kumimoji="1" lang="ja-JP" altLang="en-US" sz="800" dirty="0"/>
          </a:p>
        </p:txBody>
      </p:sp>
      <p:sp>
        <p:nvSpPr>
          <p:cNvPr id="6" name="スライド番号プレースホルダ 5"/>
          <p:cNvSpPr>
            <a:spLocks noGrp="1"/>
          </p:cNvSpPr>
          <p:nvPr>
            <p:ph type="sldNum" sz="quarter" idx="12"/>
          </p:nvPr>
        </p:nvSpPr>
        <p:spPr/>
        <p:txBody>
          <a:bodyPr/>
          <a:lstStyle/>
          <a:p>
            <a:pPr>
              <a:defRPr/>
            </a:pPr>
            <a:fld id="{932EC13C-4702-4EB0-8449-27866080A524}" type="slidenum">
              <a:rPr lang="en-US" altLang="ja-JP" smtClean="0">
                <a:solidFill>
                  <a:srgbClr val="464653"/>
                </a:solidFill>
              </a:rPr>
              <a:pPr>
                <a:defRPr/>
              </a:pPr>
              <a:t>9</a:t>
            </a:fld>
            <a:endParaRPr lang="en-US" altLang="ja-JP">
              <a:solidFill>
                <a:srgbClr val="464653"/>
              </a:solidFill>
            </a:endParaRPr>
          </a:p>
        </p:txBody>
      </p:sp>
    </p:spTree>
    <p:extLst>
      <p:ext uri="{BB962C8B-B14F-4D97-AF65-F5344CB8AC3E}">
        <p14:creationId xmlns:p14="http://schemas.microsoft.com/office/powerpoint/2010/main" xmlns="" val="30136009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アース">
  <a:themeElements>
    <a:clrScheme name="アース">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アース">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7087C0F-7449-45C4-B248-63D02665BF1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2307</Words>
  <Application>Microsoft Office PowerPoint</Application>
  <PresentationFormat>ユーザー設定</PresentationFormat>
  <Paragraphs>180</Paragraphs>
  <Slides>23</Slides>
  <Notes>1</Notes>
  <HiddenSlides>0</HiddenSlides>
  <MMClips>0</MMClips>
  <ScaleCrop>false</ScaleCrop>
  <HeadingPairs>
    <vt:vector size="4" baseType="variant">
      <vt:variant>
        <vt:lpstr>テーマ</vt:lpstr>
      </vt:variant>
      <vt:variant>
        <vt:i4>1</vt:i4>
      </vt:variant>
      <vt:variant>
        <vt:lpstr>スライド タイトル</vt:lpstr>
      </vt:variant>
      <vt:variant>
        <vt:i4>23</vt:i4>
      </vt:variant>
    </vt:vector>
  </HeadingPairs>
  <TitlesOfParts>
    <vt:vector size="24" baseType="lpstr">
      <vt:lpstr>1_アース</vt:lpstr>
      <vt:lpstr>人材育成のためのスーパービジョン：考え方と進め方</vt:lpstr>
      <vt:lpstr>内容</vt:lpstr>
      <vt:lpstr>スーパービジョンとは：事例検討と異なる</vt:lpstr>
      <vt:lpstr>スーパービジョンとは：SVを通して何を学ぶのか</vt:lpstr>
      <vt:lpstr>スーパービジョンの特徴と内容</vt:lpstr>
      <vt:lpstr>スーパービジョンの形態（主なもの）</vt:lpstr>
      <vt:lpstr>グループスーパービジョンの２形態</vt:lpstr>
      <vt:lpstr>現場でのスーパービジョンを阻む課題</vt:lpstr>
      <vt:lpstr>グループスーパービジョンの利点（その１）</vt:lpstr>
      <vt:lpstr>グループスーパービジョンの利点（その２）</vt:lpstr>
      <vt:lpstr>グループスーパービジョンの基本的な考え方</vt:lpstr>
      <vt:lpstr>グループスーパービジョンの進め方のポイント</vt:lpstr>
      <vt:lpstr>グループスーパービジョンのプロセス （ストレングスモデルの場合）</vt:lpstr>
      <vt:lpstr>グループスーパービジョンの進め方（ステップ１）</vt:lpstr>
      <vt:lpstr>グループスーパービジョンの進め方（ステップ２）</vt:lpstr>
      <vt:lpstr>グループスーパービジョンの進め方（ステップ３、４） ※時間配分は参考</vt:lpstr>
      <vt:lpstr>グループスーパービジョンの進め方（ステップ５） ※時間配分は参考</vt:lpstr>
      <vt:lpstr>グループスーパービジョンの進め方（ステップ６）</vt:lpstr>
      <vt:lpstr>グループスーパービジョン　ワークシート（その１）</vt:lpstr>
      <vt:lpstr>グループスーパービジョン　ワークシート（その２）</vt:lpstr>
      <vt:lpstr>グループスーパービジョンのメンバーの意欲の維持のために</vt:lpstr>
      <vt:lpstr>よりよりスーパービジョンのために（その１）</vt:lpstr>
      <vt:lpstr>よりよりスーパービジョンのために（その２）</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2014-03-03T01:36:07Z</dcterms:created>
  <dcterms:modified xsi:type="dcterms:W3CDTF">2019-01-18T14:45:32Z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TC030310159991</vt:lpwstr>
  </property>
</Properties>
</file>