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257" r:id="rId2"/>
    <p:sldId id="260" r:id="rId3"/>
    <p:sldId id="261" r:id="rId4"/>
    <p:sldId id="262" r:id="rId5"/>
    <p:sldId id="263" r:id="rId6"/>
    <p:sldId id="264" r:id="rId7"/>
    <p:sldId id="285" r:id="rId8"/>
    <p:sldId id="294" r:id="rId9"/>
    <p:sldId id="295" r:id="rId10"/>
    <p:sldId id="296" r:id="rId11"/>
    <p:sldId id="297" r:id="rId12"/>
    <p:sldId id="298" r:id="rId13"/>
    <p:sldId id="314" r:id="rId14"/>
    <p:sldId id="312" r:id="rId15"/>
    <p:sldId id="301" r:id="rId16"/>
    <p:sldId id="313" r:id="rId17"/>
    <p:sldId id="315" r:id="rId18"/>
    <p:sldId id="359" r:id="rId19"/>
    <p:sldId id="288" r:id="rId20"/>
    <p:sldId id="290" r:id="rId21"/>
    <p:sldId id="351" r:id="rId22"/>
    <p:sldId id="353" r:id="rId23"/>
    <p:sldId id="357" r:id="rId24"/>
    <p:sldId id="366" r:id="rId25"/>
    <p:sldId id="302" r:id="rId26"/>
    <p:sldId id="367" r:id="rId27"/>
    <p:sldId id="303" r:id="rId28"/>
    <p:sldId id="316" r:id="rId29"/>
    <p:sldId id="305" r:id="rId30"/>
    <p:sldId id="270" r:id="rId31"/>
    <p:sldId id="306" r:id="rId32"/>
    <p:sldId id="299" r:id="rId33"/>
    <p:sldId id="273" r:id="rId34"/>
  </p:sldIdLst>
  <p:sldSz cx="12192000" cy="6858000"/>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31"/>
    <p:restoredTop sz="94681"/>
  </p:normalViewPr>
  <p:slideViewPr>
    <p:cSldViewPr snapToGrid="0" snapToObjects="1">
      <p:cViewPr varScale="1">
        <p:scale>
          <a:sx n="69" d="100"/>
          <a:sy n="69" d="100"/>
        </p:scale>
        <p:origin x="66"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90C6BE91-55F4-4C56-9286-C614FE51CFC9}" type="datetimeFigureOut">
              <a:rPr kumimoji="1" lang="ja-JP" altLang="en-US" smtClean="0"/>
              <a:t>2019/2/8</a:t>
            </a:fld>
            <a:endParaRPr kumimoji="1" lang="ja-JP" altLang="en-US"/>
          </a:p>
        </p:txBody>
      </p:sp>
      <p:sp>
        <p:nvSpPr>
          <p:cNvPr id="4" name="フッター プレースホルダー 3"/>
          <p:cNvSpPr>
            <a:spLocks noGrp="1"/>
          </p:cNvSpPr>
          <p:nvPr>
            <p:ph type="ftr" sz="quarter" idx="2"/>
          </p:nvPr>
        </p:nvSpPr>
        <p:spPr>
          <a:xfrm>
            <a:off x="0" y="9374188"/>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4188"/>
            <a:ext cx="2919412" cy="495300"/>
          </a:xfrm>
          <a:prstGeom prst="rect">
            <a:avLst/>
          </a:prstGeom>
        </p:spPr>
        <p:txBody>
          <a:bodyPr vert="horz" lIns="91440" tIns="45720" rIns="91440" bIns="45720" rtlCol="0" anchor="b"/>
          <a:lstStyle>
            <a:lvl1pPr algn="r">
              <a:defRPr sz="1200"/>
            </a:lvl1pPr>
          </a:lstStyle>
          <a:p>
            <a:fld id="{7863DC2A-BE1A-48F6-91BB-54462A6886DD}" type="slidenum">
              <a:rPr kumimoji="1" lang="ja-JP" altLang="en-US" smtClean="0"/>
              <a:t>‹#›</a:t>
            </a:fld>
            <a:endParaRPr kumimoji="1" lang="ja-JP" altLang="en-US"/>
          </a:p>
        </p:txBody>
      </p:sp>
    </p:spTree>
    <p:extLst>
      <p:ext uri="{BB962C8B-B14F-4D97-AF65-F5344CB8AC3E}">
        <p14:creationId xmlns:p14="http://schemas.microsoft.com/office/powerpoint/2010/main" val="17859073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1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188"/>
          </a:xfrm>
          <a:prstGeom prst="rect">
            <a:avLst/>
          </a:prstGeom>
        </p:spPr>
        <p:txBody>
          <a:bodyPr vert="horz" lIns="91440" tIns="45720" rIns="91440" bIns="45720" rtlCol="0"/>
          <a:lstStyle>
            <a:lvl1pPr algn="r">
              <a:defRPr sz="1200"/>
            </a:lvl1pPr>
          </a:lstStyle>
          <a:p>
            <a:fld id="{B7203277-5404-6A42-8318-3959A2F1E475}" type="datetimeFigureOut">
              <a:rPr kumimoji="1" lang="ja-JP" altLang="en-US" smtClean="0"/>
              <a:t>2019/2/8</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9691"/>
            <a:ext cx="5388610" cy="3886111"/>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4301"/>
            <a:ext cx="2918831" cy="4951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4301"/>
            <a:ext cx="2918831" cy="495187"/>
          </a:xfrm>
          <a:prstGeom prst="rect">
            <a:avLst/>
          </a:prstGeom>
        </p:spPr>
        <p:txBody>
          <a:bodyPr vert="horz" lIns="91440" tIns="45720" rIns="91440" bIns="45720" rtlCol="0" anchor="b"/>
          <a:lstStyle>
            <a:lvl1pPr algn="r">
              <a:defRPr sz="1200"/>
            </a:lvl1pPr>
          </a:lstStyle>
          <a:p>
            <a:fld id="{A0DD5423-3BEF-AC47-A2B0-1CCA240AAD16}" type="slidenum">
              <a:rPr kumimoji="1" lang="ja-JP" altLang="en-US" smtClean="0"/>
              <a:t>‹#›</a:t>
            </a:fld>
            <a:endParaRPr kumimoji="1" lang="ja-JP" altLang="en-US"/>
          </a:p>
        </p:txBody>
      </p:sp>
    </p:spTree>
    <p:extLst>
      <p:ext uri="{BB962C8B-B14F-4D97-AF65-F5344CB8AC3E}">
        <p14:creationId xmlns:p14="http://schemas.microsoft.com/office/powerpoint/2010/main" val="35662204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fld id="{47F468F7-8D4A-4070-9B5C-C70F5E5304B9}" type="slidenum">
              <a:rPr lang="ja-JP" altLang="en-US" sz="1200"/>
              <a:pPr eaLnBrk="1" hangingPunct="1"/>
              <a:t>5</a:t>
            </a:fld>
            <a:endParaRPr lang="ja-JP"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Times New Roman" panose="02020603050405020304" pitchFamily="18" charset="0"/>
            </a:endParaRPr>
          </a:p>
        </p:txBody>
      </p:sp>
    </p:spTree>
    <p:extLst>
      <p:ext uri="{BB962C8B-B14F-4D97-AF65-F5344CB8AC3E}">
        <p14:creationId xmlns:p14="http://schemas.microsoft.com/office/powerpoint/2010/main" val="4030765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5531060" y="2"/>
            <a:ext cx="4231122" cy="367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29" tIns="45715" rIns="91429" bIns="45715" anchor="ctr"/>
          <a:lstStyle/>
          <a:p>
            <a:endParaRPr lang="ja-JP" altLang="en-US"/>
          </a:p>
        </p:txBody>
      </p:sp>
      <p:sp>
        <p:nvSpPr>
          <p:cNvPr id="36867" name="Rectangle 3"/>
          <p:cNvSpPr>
            <a:spLocks noChangeArrowheads="1"/>
          </p:cNvSpPr>
          <p:nvPr/>
        </p:nvSpPr>
        <p:spPr bwMode="auto">
          <a:xfrm>
            <a:off x="2" y="6979626"/>
            <a:ext cx="4231122" cy="367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29" tIns="45715" rIns="91429" bIns="45715" anchor="ctr"/>
          <a:lstStyle/>
          <a:p>
            <a:endParaRPr lang="ja-JP" altLang="en-US"/>
          </a:p>
        </p:txBody>
      </p:sp>
      <p:sp>
        <p:nvSpPr>
          <p:cNvPr id="36868" name="Rectangle 4"/>
          <p:cNvSpPr>
            <a:spLocks noChangeArrowheads="1"/>
          </p:cNvSpPr>
          <p:nvPr/>
        </p:nvSpPr>
        <p:spPr bwMode="auto">
          <a:xfrm>
            <a:off x="2" y="2"/>
            <a:ext cx="4231122" cy="367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29" tIns="45715" rIns="91429" bIns="45715" anchor="ctr"/>
          <a:lstStyle/>
          <a:p>
            <a:endParaRPr lang="ja-JP" altLang="en-US"/>
          </a:p>
        </p:txBody>
      </p:sp>
      <p:sp>
        <p:nvSpPr>
          <p:cNvPr id="36869" name="Rectangle 5"/>
          <p:cNvSpPr>
            <a:spLocks noGrp="1" noChangeArrowheads="1"/>
          </p:cNvSpPr>
          <p:nvPr>
            <p:ph type="body" idx="1"/>
          </p:nvPr>
        </p:nvSpPr>
        <p:spPr bwMode="auto">
          <a:xfrm>
            <a:off x="1325246" y="3518185"/>
            <a:ext cx="7178410" cy="329002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 xmlns:ma14="http://schemas.microsoft.com/office/mac/drawingml/2011/main" val="1"/>
            </a:ext>
          </a:extLst>
        </p:spPr>
        <p:txBody>
          <a:bodyPr lIns="90477" tIns="44444" rIns="90477" bIns="44444"/>
          <a:lstStyle/>
          <a:p>
            <a:pPr defTabSz="914292"/>
            <a:endParaRPr lang="ja-JP" altLang="en-US" sz="900">
              <a:latin typeface="Times New Roman" charset="0"/>
              <a:ea typeface="ＭＳ Ｐ明朝" charset="0"/>
            </a:endParaRPr>
          </a:p>
        </p:txBody>
      </p:sp>
      <p:sp>
        <p:nvSpPr>
          <p:cNvPr id="36870" name="Rectangle 6"/>
          <p:cNvSpPr>
            <a:spLocks noGrp="1" noRot="1" noChangeAspect="1" noChangeArrowheads="1" noTextEdit="1"/>
          </p:cNvSpPr>
          <p:nvPr>
            <p:ph type="sldImg"/>
          </p:nvPr>
        </p:nvSpPr>
        <p:spPr bwMode="auto">
          <a:xfrm>
            <a:off x="2503488" y="568325"/>
            <a:ext cx="4840287" cy="27241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00225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7D3FD-0769-4473-8B36-109E6D32A85E}" type="slidenum">
              <a:rPr kumimoji="1" lang="ja-JP" altLang="en-US" smtClean="0"/>
              <a:t>33</a:t>
            </a:fld>
            <a:endParaRPr kumimoji="1" lang="ja-JP" altLang="en-US"/>
          </a:p>
        </p:txBody>
      </p:sp>
    </p:spTree>
    <p:extLst>
      <p:ext uri="{BB962C8B-B14F-4D97-AF65-F5344CB8AC3E}">
        <p14:creationId xmlns:p14="http://schemas.microsoft.com/office/powerpoint/2010/main" val="2916311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83BEB78-6D10-F54C-85CD-A36517E8AE2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xmlns="" id="{B5222D35-3999-2544-9F1E-8A4B517AE7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0ACF4BCD-60D6-014B-8906-A529AF285B12}"/>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5" name="フッター プレースホルダー 4">
            <a:extLst>
              <a:ext uri="{FF2B5EF4-FFF2-40B4-BE49-F238E27FC236}">
                <a16:creationId xmlns:a16="http://schemas.microsoft.com/office/drawing/2014/main" xmlns="" id="{FFCD6A7F-621B-CE4C-AB1F-7B26F1A5C8A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78D2ECBC-408D-2643-838C-865401EFBD8C}"/>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3392433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FCBC815-654A-1545-9F37-A47743DCB92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0EFB6C22-785E-A645-ABBC-72BA9304DDCB}"/>
              </a:ext>
            </a:extLst>
          </p:cNvPr>
          <p:cNvSpPr>
            <a:spLocks noGrp="1"/>
          </p:cNvSpPr>
          <p:nvPr>
            <p:ph type="body" orient="vert" idx="1"/>
          </p:nvPr>
        </p:nvSpPr>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4E9E6D39-FBB2-BE43-85AC-BA06695C1E75}"/>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5" name="フッター プレースホルダー 4">
            <a:extLst>
              <a:ext uri="{FF2B5EF4-FFF2-40B4-BE49-F238E27FC236}">
                <a16:creationId xmlns:a16="http://schemas.microsoft.com/office/drawing/2014/main" xmlns="" id="{0BDFA766-1DE7-CB4F-BDEF-375EC4D49B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42B27459-0845-7D4F-ADFA-0CF5A3E5CCD4}"/>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2355780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51C029CB-575C-CF45-8533-4148E4B3950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4B76F6C7-6C90-6B43-8542-13ED45AA8D57}"/>
              </a:ext>
            </a:extLst>
          </p:cNvPr>
          <p:cNvSpPr>
            <a:spLocks noGrp="1"/>
          </p:cNvSpPr>
          <p:nvPr>
            <p:ph type="body" orient="vert" idx="1"/>
          </p:nvPr>
        </p:nvSpPr>
        <p:spPr>
          <a:xfrm>
            <a:off x="838200" y="365125"/>
            <a:ext cx="7734300" cy="5811838"/>
          </a:xfrm>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895978FF-4B61-4642-9C3B-ADFBAB9CE14A}"/>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5" name="フッター プレースホルダー 4">
            <a:extLst>
              <a:ext uri="{FF2B5EF4-FFF2-40B4-BE49-F238E27FC236}">
                <a16:creationId xmlns:a16="http://schemas.microsoft.com/office/drawing/2014/main" xmlns="" id="{DFA12156-30C4-2B4E-9C90-7772A2EE106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396B5E54-FD9C-1846-B062-7423DBB0C800}"/>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1421399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6D92AFE-BCDA-0C45-9607-1134F176F91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3F929919-200E-1842-B094-F00F217626B9}"/>
              </a:ext>
            </a:extLst>
          </p:cNvPr>
          <p:cNvSpPr>
            <a:spLocks noGrp="1"/>
          </p:cNvSpPr>
          <p:nvPr>
            <p:ph idx="1"/>
          </p:nvPr>
        </p:nvSpPr>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D927F695-6CF6-294D-8DF6-375BE96BD19A}"/>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5" name="フッター プレースホルダー 4">
            <a:extLst>
              <a:ext uri="{FF2B5EF4-FFF2-40B4-BE49-F238E27FC236}">
                <a16:creationId xmlns:a16="http://schemas.microsoft.com/office/drawing/2014/main" xmlns="" id="{F2A95936-98C3-8549-AF4A-D1059493959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6A6BC545-94AB-5645-AE5D-4BB61B7CEB63}"/>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3813463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066D0F4-157D-7F48-9455-382DFF5FF58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32FB4BDC-F2D5-8445-B12C-362A165D32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7ED792FF-23F9-A642-87D4-ED6691E03D3E}"/>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5" name="フッター プレースホルダー 4">
            <a:extLst>
              <a:ext uri="{FF2B5EF4-FFF2-40B4-BE49-F238E27FC236}">
                <a16:creationId xmlns:a16="http://schemas.microsoft.com/office/drawing/2014/main" xmlns="" id="{D26ED9BE-8C5E-8A46-8B44-F7D251D49C3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1255740D-C79F-3348-A812-1773947CC091}"/>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293942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15F6619-A26F-FD4B-ADB6-1976481750B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E535CBBC-B344-6E47-8DC2-9D2C2344B4DA}"/>
              </a:ext>
            </a:extLst>
          </p:cNvPr>
          <p:cNvSpPr>
            <a:spLocks noGrp="1"/>
          </p:cNvSpPr>
          <p:nvPr>
            <p:ph sz="half" idx="1"/>
          </p:nvPr>
        </p:nvSpPr>
        <p:spPr>
          <a:xfrm>
            <a:off x="838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B40C52B5-6B36-394E-A8D8-8315E6DFE911}"/>
              </a:ext>
            </a:extLst>
          </p:cNvPr>
          <p:cNvSpPr>
            <a:spLocks noGrp="1"/>
          </p:cNvSpPr>
          <p:nvPr>
            <p:ph sz="half" idx="2"/>
          </p:nvPr>
        </p:nvSpPr>
        <p:spPr>
          <a:xfrm>
            <a:off x="6172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05CC2340-6F7A-C848-895B-5D376B2D7E2A}"/>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6" name="フッター プレースホルダー 5">
            <a:extLst>
              <a:ext uri="{FF2B5EF4-FFF2-40B4-BE49-F238E27FC236}">
                <a16:creationId xmlns:a16="http://schemas.microsoft.com/office/drawing/2014/main" xmlns="" id="{BC61E0F1-4C85-9641-BE61-E284F45DF30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E85A97EE-C066-CF47-B52F-3D65C854EAE8}"/>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259852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735B03F-C5C1-0246-AFE4-20DEBFF8068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98B2DC7A-617C-A644-933E-7239D86F9D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BD373264-6D17-6F4A-AD0D-7E18774D0093}"/>
              </a:ext>
            </a:extLst>
          </p:cNvPr>
          <p:cNvSpPr>
            <a:spLocks noGrp="1"/>
          </p:cNvSpPr>
          <p:nvPr>
            <p:ph sz="half" idx="2"/>
          </p:nvPr>
        </p:nvSpPr>
        <p:spPr>
          <a:xfrm>
            <a:off x="839788" y="2505075"/>
            <a:ext cx="5157787"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4C60FA5C-E6FC-BB4A-8C65-90EA7DA1E6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a:extLst>
              <a:ext uri="{FF2B5EF4-FFF2-40B4-BE49-F238E27FC236}">
                <a16:creationId xmlns:a16="http://schemas.microsoft.com/office/drawing/2014/main" xmlns="" id="{4BDBF49F-03CE-064A-8987-3E9E2605317A}"/>
              </a:ext>
            </a:extLst>
          </p:cNvPr>
          <p:cNvSpPr>
            <a:spLocks noGrp="1"/>
          </p:cNvSpPr>
          <p:nvPr>
            <p:ph sz="quarter" idx="4"/>
          </p:nvPr>
        </p:nvSpPr>
        <p:spPr>
          <a:xfrm>
            <a:off x="6172200" y="2505075"/>
            <a:ext cx="5183188"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3F724543-88AA-C248-9249-9AC548391599}"/>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8" name="フッター プレースホルダー 7">
            <a:extLst>
              <a:ext uri="{FF2B5EF4-FFF2-40B4-BE49-F238E27FC236}">
                <a16:creationId xmlns:a16="http://schemas.microsoft.com/office/drawing/2014/main" xmlns="" id="{9033D3F8-1F9A-BF4C-B48B-74A0B6BF618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2C5B889C-7512-4D40-9D8B-D8E1757458FD}"/>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2232346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9195A72-C6DC-084E-98E6-9C86B2A27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7B45F609-3538-824C-9B8E-D0B997B47A95}"/>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4" name="フッター プレースホルダー 3">
            <a:extLst>
              <a:ext uri="{FF2B5EF4-FFF2-40B4-BE49-F238E27FC236}">
                <a16:creationId xmlns:a16="http://schemas.microsoft.com/office/drawing/2014/main" xmlns="" id="{8D5FB454-0E73-9A4B-9818-7B3DC5D07BA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B1EB97D5-CE8C-7046-9BA0-4A6A012A6C12}"/>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3776436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191D51A9-92B2-A446-A44B-0745601AD55D}"/>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3" name="フッター プレースホルダー 2">
            <a:extLst>
              <a:ext uri="{FF2B5EF4-FFF2-40B4-BE49-F238E27FC236}">
                <a16:creationId xmlns:a16="http://schemas.microsoft.com/office/drawing/2014/main" xmlns="" id="{63681663-90D2-4F4C-BDC7-71E26C3A88F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746B24C5-6ED1-F34F-A6E3-CD21CAB1D84F}"/>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2906233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CE99B5B-5EA2-7243-8530-AB9200E651A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E6A82E0F-699B-EB43-A2C0-BA76B39452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6716BC32-367E-AD43-B853-5AC42F87FB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5D8CB014-0DFB-964D-8657-62C0A035315D}"/>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6" name="フッター プレースホルダー 5">
            <a:extLst>
              <a:ext uri="{FF2B5EF4-FFF2-40B4-BE49-F238E27FC236}">
                <a16:creationId xmlns:a16="http://schemas.microsoft.com/office/drawing/2014/main" xmlns="" id="{37E29A0C-15E2-F646-8AD2-03D9CEDF3D4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F853DD02-3287-4F44-B217-FEC9A3BA0E1A}"/>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3651166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FC76E7A-916F-1040-AC37-4A462F3E049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ED67092C-B15A-C14C-ACD1-63DF6F9907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xmlns="" id="{A64C6CE6-2D59-FD49-A831-F34FD90326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1D1259BF-0F3C-554E-A33F-9E507E4DCA93}"/>
              </a:ext>
            </a:extLst>
          </p:cNvPr>
          <p:cNvSpPr>
            <a:spLocks noGrp="1"/>
          </p:cNvSpPr>
          <p:nvPr>
            <p:ph type="dt" sz="half" idx="10"/>
          </p:nvPr>
        </p:nvSpPr>
        <p:spPr/>
        <p:txBody>
          <a:bodyPr/>
          <a:lstStyle/>
          <a:p>
            <a:fld id="{3A20FF95-8C3F-874D-9ECD-3E8BC4B0181D}" type="datetimeFigureOut">
              <a:rPr kumimoji="1" lang="ja-JP" altLang="en-US" smtClean="0"/>
              <a:t>2019/2/8</a:t>
            </a:fld>
            <a:endParaRPr kumimoji="1" lang="ja-JP" altLang="en-US"/>
          </a:p>
        </p:txBody>
      </p:sp>
      <p:sp>
        <p:nvSpPr>
          <p:cNvPr id="6" name="フッター プレースホルダー 5">
            <a:extLst>
              <a:ext uri="{FF2B5EF4-FFF2-40B4-BE49-F238E27FC236}">
                <a16:creationId xmlns:a16="http://schemas.microsoft.com/office/drawing/2014/main" xmlns="" id="{FCBC7FF5-026F-C342-BB2C-3740AFCE1FE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8631E3EA-00B9-424B-972F-0C22B1E2BE0C}"/>
              </a:ext>
            </a:extLst>
          </p:cNvPr>
          <p:cNvSpPr>
            <a:spLocks noGrp="1"/>
          </p:cNvSpPr>
          <p:nvPr>
            <p:ph type="sldNum" sz="quarter" idx="12"/>
          </p:nvPr>
        </p:nvSpPr>
        <p:spPr/>
        <p:txBody>
          <a:body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3884593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97F433A0-0BBB-BA49-AA46-2F3D90A17A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15909CBE-5387-D64D-A2ED-16CF763B02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9A07793C-91A4-4F44-8239-AFBF2F5DFC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20FF95-8C3F-874D-9ECD-3E8BC4B0181D}" type="datetimeFigureOut">
              <a:rPr kumimoji="1" lang="ja-JP" altLang="en-US" smtClean="0"/>
              <a:t>2019/2/8</a:t>
            </a:fld>
            <a:endParaRPr kumimoji="1" lang="ja-JP" altLang="en-US"/>
          </a:p>
        </p:txBody>
      </p:sp>
      <p:sp>
        <p:nvSpPr>
          <p:cNvPr id="5" name="フッター プレースホルダー 4">
            <a:extLst>
              <a:ext uri="{FF2B5EF4-FFF2-40B4-BE49-F238E27FC236}">
                <a16:creationId xmlns:a16="http://schemas.microsoft.com/office/drawing/2014/main" xmlns="" id="{A57A8F8C-9472-B04B-845F-5482715EBD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FCBF959A-2B18-1945-9CD9-2E4F58320C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B4AF7-28B7-1349-BD9C-04AF00A342D8}" type="slidenum">
              <a:rPr kumimoji="1" lang="ja-JP" altLang="en-US" smtClean="0"/>
              <a:t>‹#›</a:t>
            </a:fld>
            <a:endParaRPr kumimoji="1" lang="ja-JP" altLang="en-US"/>
          </a:p>
        </p:txBody>
      </p:sp>
    </p:spTree>
    <p:extLst>
      <p:ext uri="{BB962C8B-B14F-4D97-AF65-F5344CB8AC3E}">
        <p14:creationId xmlns:p14="http://schemas.microsoft.com/office/powerpoint/2010/main" val="961376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normAutofit/>
          </a:bodyPr>
          <a:lstStyle/>
          <a:p>
            <a:r>
              <a:rPr lang="ja-JP" altLang="en-US" dirty="0" smtClean="0"/>
              <a:t>研修２日目・講義</a:t>
            </a:r>
            <a:br>
              <a:rPr lang="ja-JP" altLang="en-US" dirty="0" smtClean="0"/>
            </a:br>
            <a:r>
              <a:rPr lang="en-US" altLang="ja-JP" sz="3600" dirty="0" smtClean="0"/>
              <a:t>【</a:t>
            </a:r>
            <a:r>
              <a:rPr lang="ja-JP" altLang="en-US" sz="3600" dirty="0" smtClean="0"/>
              <a:t>事例に基づく演習への導入講義</a:t>
            </a:r>
            <a:r>
              <a:rPr lang="en-US" altLang="ja-JP" sz="3600" dirty="0" smtClean="0"/>
              <a:t>】</a:t>
            </a:r>
            <a:r>
              <a:rPr kumimoji="1" lang="en-US" altLang="ja-JP" dirty="0"/>
              <a:t/>
            </a:r>
            <a:br>
              <a:rPr kumimoji="1" lang="en-US" altLang="ja-JP" dirty="0"/>
            </a:br>
            <a:r>
              <a:rPr lang="ja-JP" altLang="en-US" sz="2000" dirty="0" smtClean="0"/>
              <a:t/>
            </a:r>
            <a:br>
              <a:rPr lang="ja-JP" altLang="en-US" sz="2000" dirty="0" smtClean="0"/>
            </a:br>
            <a:r>
              <a:rPr lang="ja-JP" altLang="en-US" sz="2000" dirty="0" smtClean="0"/>
              <a:t>就労</a:t>
            </a:r>
            <a:r>
              <a:rPr lang="ja-JP" altLang="en-US" sz="2000" dirty="0"/>
              <a:t>していたが、家庭内暴力頻繁、閉じこもるようになり失職。家族関係調整・障害受容を図り、就労移行支援事業の利用を経て就労を図った</a:t>
            </a:r>
            <a:r>
              <a:rPr lang="ja-JP" altLang="en-US" sz="2000" dirty="0" smtClean="0"/>
              <a:t>事例</a:t>
            </a:r>
            <a:endParaRPr lang="ja-JP" altLang="en-US" sz="2000" dirty="0"/>
          </a:p>
        </p:txBody>
      </p:sp>
      <p:sp>
        <p:nvSpPr>
          <p:cNvPr id="5" name="サブタイトル 4"/>
          <p:cNvSpPr>
            <a:spLocks noGrp="1"/>
          </p:cNvSpPr>
          <p:nvPr>
            <p:ph type="subTitle" idx="1"/>
          </p:nvPr>
        </p:nvSpPr>
        <p:spPr>
          <a:xfrm>
            <a:off x="1524000" y="4128508"/>
            <a:ext cx="9144000" cy="595889"/>
          </a:xfrm>
        </p:spPr>
        <p:txBody>
          <a:bodyPr/>
          <a:lstStyle/>
          <a:p>
            <a:r>
              <a:rPr kumimoji="1" lang="ja-JP" altLang="en-US" dirty="0">
                <a:solidFill>
                  <a:srgbClr val="FF0000"/>
                </a:solidFill>
              </a:rPr>
              <a:t>個別相談支援</a:t>
            </a:r>
            <a:r>
              <a:rPr kumimoji="1" lang="en-US" altLang="ja-JP" dirty="0"/>
              <a:t>/</a:t>
            </a:r>
            <a:r>
              <a:rPr kumimoji="1" lang="ja-JP" altLang="en-US" dirty="0"/>
              <a:t>チームアプローチ</a:t>
            </a:r>
            <a:r>
              <a:rPr kumimoji="1" lang="en-US" altLang="ja-JP" dirty="0"/>
              <a:t>/</a:t>
            </a:r>
            <a:r>
              <a:rPr kumimoji="1" lang="ja-JP" altLang="en-US" dirty="0"/>
              <a:t>コミュニティワーク</a:t>
            </a:r>
          </a:p>
        </p:txBody>
      </p:sp>
    </p:spTree>
    <p:extLst>
      <p:ext uri="{BB962C8B-B14F-4D97-AF65-F5344CB8AC3E}">
        <p14:creationId xmlns:p14="http://schemas.microsoft.com/office/powerpoint/2010/main" val="3015433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３．主訴</a:t>
            </a:r>
          </a:p>
        </p:txBody>
      </p:sp>
      <p:sp>
        <p:nvSpPr>
          <p:cNvPr id="3" name="コンテンツ プレースホルダー 2"/>
          <p:cNvSpPr>
            <a:spLocks noGrp="1"/>
          </p:cNvSpPr>
          <p:nvPr>
            <p:ph idx="1"/>
          </p:nvPr>
        </p:nvSpPr>
        <p:spPr/>
        <p:txBody>
          <a:bodyPr/>
          <a:lstStyle/>
          <a:p>
            <a:pPr marL="0" indent="0">
              <a:buNone/>
            </a:pPr>
            <a:r>
              <a:rPr kumimoji="1" lang="ja-JP" altLang="en-US" dirty="0"/>
              <a:t>父・母</a:t>
            </a:r>
            <a:endParaRPr kumimoji="1" lang="en-US" altLang="ja-JP" dirty="0"/>
          </a:p>
          <a:p>
            <a:pPr marL="0" indent="0">
              <a:buNone/>
            </a:pPr>
            <a:r>
              <a:rPr lang="ja-JP" altLang="en-US"/>
              <a:t>　「本人</a:t>
            </a:r>
            <a:r>
              <a:rPr lang="ja-JP" altLang="en-US" dirty="0"/>
              <a:t>が暴れて困る。どこかに就職</a:t>
            </a:r>
            <a:r>
              <a:rPr lang="ja-JP" altLang="en-US"/>
              <a:t>して欲しい」</a:t>
            </a:r>
            <a:endParaRPr lang="en-US" altLang="ja-JP" dirty="0"/>
          </a:p>
          <a:p>
            <a:pPr marL="0" indent="0">
              <a:buNone/>
            </a:pPr>
            <a:endParaRPr kumimoji="1" lang="en-US" altLang="ja-JP" dirty="0"/>
          </a:p>
          <a:p>
            <a:pPr marL="0" indent="0">
              <a:buNone/>
            </a:pPr>
            <a:r>
              <a:rPr lang="ja-JP" altLang="en-US" dirty="0"/>
              <a:t>本人</a:t>
            </a:r>
            <a:endParaRPr lang="en-US" altLang="ja-JP" dirty="0"/>
          </a:p>
          <a:p>
            <a:pPr marL="0" indent="0">
              <a:buNone/>
            </a:pPr>
            <a:r>
              <a:rPr kumimoji="1" lang="ja-JP" altLang="en-US"/>
              <a:t>　「</a:t>
            </a:r>
            <a:r>
              <a:rPr lang="ja-JP" altLang="en-US"/>
              <a:t>仕事したいけど、うまくいくか分からない」</a:t>
            </a:r>
            <a:endParaRPr kumimoji="1" lang="ja-JP" altLang="en-US" dirty="0"/>
          </a:p>
        </p:txBody>
      </p:sp>
    </p:spTree>
    <p:extLst>
      <p:ext uri="{BB962C8B-B14F-4D97-AF65-F5344CB8AC3E}">
        <p14:creationId xmlns:p14="http://schemas.microsoft.com/office/powerpoint/2010/main" val="1250630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円/楕円 23"/>
          <p:cNvSpPr/>
          <p:nvPr/>
        </p:nvSpPr>
        <p:spPr>
          <a:xfrm>
            <a:off x="3143672" y="1628800"/>
            <a:ext cx="5256584" cy="43126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p:txBody>
          <a:bodyPr/>
          <a:lstStyle/>
          <a:p>
            <a:r>
              <a:rPr kumimoji="1" lang="ja-JP" altLang="en-US" dirty="0"/>
              <a:t>Ａさんの現在の関係図</a:t>
            </a:r>
          </a:p>
        </p:txBody>
      </p:sp>
      <p:sp>
        <p:nvSpPr>
          <p:cNvPr id="11" name="テキスト ボックス 10"/>
          <p:cNvSpPr txBox="1"/>
          <p:nvPr/>
        </p:nvSpPr>
        <p:spPr>
          <a:xfrm>
            <a:off x="3419401" y="3244334"/>
            <a:ext cx="937240" cy="923330"/>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ja-JP" altLang="en-US" dirty="0"/>
              <a:t>相談支援事業所</a:t>
            </a:r>
            <a:endParaRPr lang="en-US" altLang="ja-JP" dirty="0"/>
          </a:p>
        </p:txBody>
      </p:sp>
      <p:grpSp>
        <p:nvGrpSpPr>
          <p:cNvPr id="23" name="グループ化 22"/>
          <p:cNvGrpSpPr/>
          <p:nvPr/>
        </p:nvGrpSpPr>
        <p:grpSpPr>
          <a:xfrm>
            <a:off x="4531964" y="2656952"/>
            <a:ext cx="2471451" cy="2256369"/>
            <a:chOff x="2627784" y="1647329"/>
            <a:chExt cx="3519842" cy="2256369"/>
          </a:xfrm>
        </p:grpSpPr>
        <p:sp>
          <p:nvSpPr>
            <p:cNvPr id="14" name="円/楕円 13"/>
            <p:cNvSpPr/>
            <p:nvPr/>
          </p:nvSpPr>
          <p:spPr>
            <a:xfrm>
              <a:off x="2627784" y="1647329"/>
              <a:ext cx="3519842" cy="2256369"/>
            </a:xfrm>
            <a:prstGeom prst="ellipse">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a:p>
          </p:txBody>
        </p:sp>
        <p:sp>
          <p:nvSpPr>
            <p:cNvPr id="16" name="テキスト ボックス 15"/>
            <p:cNvSpPr txBox="1"/>
            <p:nvPr/>
          </p:nvSpPr>
          <p:spPr>
            <a:xfrm>
              <a:off x="3680357" y="3310689"/>
              <a:ext cx="1322790" cy="370867"/>
            </a:xfrm>
            <a:prstGeom prst="rect">
              <a:avLst/>
            </a:prstGeom>
            <a:noFill/>
            <a:ln>
              <a:solidFill>
                <a:schemeClr val="tx1"/>
              </a:solidFill>
            </a:ln>
          </p:spPr>
          <p:txBody>
            <a:bodyPr wrap="square" rtlCol="0">
              <a:spAutoFit/>
            </a:bodyPr>
            <a:lstStyle/>
            <a:p>
              <a:pPr algn="ctr"/>
              <a:r>
                <a:rPr lang="ja-JP" altLang="en-US" dirty="0"/>
                <a:t>Ａさん</a:t>
              </a:r>
            </a:p>
          </p:txBody>
        </p:sp>
        <p:sp>
          <p:nvSpPr>
            <p:cNvPr id="4" name="正方形/長方形 3"/>
            <p:cNvSpPr/>
            <p:nvPr/>
          </p:nvSpPr>
          <p:spPr>
            <a:xfrm>
              <a:off x="3563888" y="2131495"/>
              <a:ext cx="432048" cy="4363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円/楕円 4"/>
            <p:cNvSpPr/>
            <p:nvPr/>
          </p:nvSpPr>
          <p:spPr>
            <a:xfrm>
              <a:off x="4697016" y="2082065"/>
              <a:ext cx="464347" cy="5351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8" name="直線コネクタ 7"/>
            <p:cNvCxnSpPr>
              <a:stCxn id="4" idx="2"/>
            </p:cNvCxnSpPr>
            <p:nvPr/>
          </p:nvCxnSpPr>
          <p:spPr>
            <a:xfrm>
              <a:off x="3779912" y="2567812"/>
              <a:ext cx="0" cy="2077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5" idx="4"/>
            </p:cNvCxnSpPr>
            <p:nvPr/>
          </p:nvCxnSpPr>
          <p:spPr>
            <a:xfrm flipH="1">
              <a:off x="4929189" y="2617241"/>
              <a:ext cx="1" cy="158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779912" y="2775513"/>
              <a:ext cx="114927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p:cNvCxnSpPr>
              <a:endCxn id="16" idx="0"/>
            </p:cNvCxnSpPr>
            <p:nvPr/>
          </p:nvCxnSpPr>
          <p:spPr>
            <a:xfrm flipH="1">
              <a:off x="4341752" y="2792703"/>
              <a:ext cx="765" cy="517986"/>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0" name="直線矢印コネクタ 29"/>
          <p:cNvCxnSpPr>
            <a:stCxn id="11" idx="3"/>
          </p:cNvCxnSpPr>
          <p:nvPr/>
        </p:nvCxnSpPr>
        <p:spPr>
          <a:xfrm flipV="1">
            <a:off x="4356642" y="3577435"/>
            <a:ext cx="664031" cy="1285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3961576" y="2257942"/>
            <a:ext cx="965455" cy="646331"/>
          </a:xfrm>
          <a:prstGeom prst="rect">
            <a:avLst/>
          </a:prstGeom>
          <a:noFill/>
          <a:ln>
            <a:solidFill>
              <a:schemeClr val="tx1"/>
            </a:solidFill>
          </a:ln>
        </p:spPr>
        <p:txBody>
          <a:bodyPr wrap="square" rtlCol="0">
            <a:spAutoFit/>
          </a:bodyPr>
          <a:lstStyle/>
          <a:p>
            <a:r>
              <a:rPr lang="ja-JP" altLang="en-US" dirty="0"/>
              <a:t>障害福祉課</a:t>
            </a:r>
          </a:p>
        </p:txBody>
      </p:sp>
      <p:cxnSp>
        <p:nvCxnSpPr>
          <p:cNvPr id="34" name="直線コネクタ 33"/>
          <p:cNvCxnSpPr>
            <a:stCxn id="32" idx="2"/>
            <a:endCxn id="11" idx="0"/>
          </p:cNvCxnSpPr>
          <p:nvPr/>
        </p:nvCxnSpPr>
        <p:spPr>
          <a:xfrm flipH="1">
            <a:off x="3888021" y="2904272"/>
            <a:ext cx="556282" cy="340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3843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1524000" y="274638"/>
            <a:ext cx="9144000" cy="1143000"/>
          </a:xfrm>
        </p:spPr>
        <p:txBody>
          <a:bodyPr>
            <a:normAutofit fontScale="90000"/>
          </a:bodyPr>
          <a:lstStyle/>
          <a:p>
            <a:r>
              <a:rPr lang="ja-JP" altLang="en-US" dirty="0"/>
              <a:t>相談支援の展開（関係調整・意思の確認）</a:t>
            </a:r>
          </a:p>
        </p:txBody>
      </p:sp>
      <p:cxnSp>
        <p:nvCxnSpPr>
          <p:cNvPr id="4" name="直線コネクタ 3"/>
          <p:cNvCxnSpPr/>
          <p:nvPr/>
        </p:nvCxnSpPr>
        <p:spPr bwMode="auto">
          <a:xfrm>
            <a:off x="3317875"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bwMode="auto">
          <a:xfrm>
            <a:off x="4830763"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bwMode="auto">
          <a:xfrm>
            <a:off x="6342063"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bwMode="auto">
          <a:xfrm>
            <a:off x="7926388"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bwMode="auto">
          <a:xfrm>
            <a:off x="9521825"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80" name="テキスト ボックス 9"/>
          <p:cNvSpPr txBox="1">
            <a:spLocks noChangeArrowheads="1"/>
          </p:cNvSpPr>
          <p:nvPr/>
        </p:nvSpPr>
        <p:spPr bwMode="auto">
          <a:xfrm>
            <a:off x="2589511" y="2198689"/>
            <a:ext cx="46166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父・母</a:t>
            </a:r>
          </a:p>
        </p:txBody>
      </p:sp>
      <p:sp>
        <p:nvSpPr>
          <p:cNvPr id="3081" name="テキスト ボックス 10"/>
          <p:cNvSpPr txBox="1">
            <a:spLocks noChangeArrowheads="1"/>
          </p:cNvSpPr>
          <p:nvPr/>
        </p:nvSpPr>
        <p:spPr bwMode="auto">
          <a:xfrm>
            <a:off x="2589511" y="3775075"/>
            <a:ext cx="46166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本 人</a:t>
            </a:r>
          </a:p>
        </p:txBody>
      </p:sp>
      <p:sp>
        <p:nvSpPr>
          <p:cNvPr id="3082" name="テキスト ボックス 11"/>
          <p:cNvSpPr txBox="1">
            <a:spLocks noChangeArrowheads="1"/>
          </p:cNvSpPr>
          <p:nvPr/>
        </p:nvSpPr>
        <p:spPr bwMode="auto">
          <a:xfrm>
            <a:off x="2589511" y="5359401"/>
            <a:ext cx="46166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事業所</a:t>
            </a:r>
          </a:p>
        </p:txBody>
      </p:sp>
      <p:sp>
        <p:nvSpPr>
          <p:cNvPr id="13" name="ホームベース 12"/>
          <p:cNvSpPr/>
          <p:nvPr/>
        </p:nvSpPr>
        <p:spPr bwMode="auto">
          <a:xfrm>
            <a:off x="3059616" y="1902561"/>
            <a:ext cx="360023" cy="1873299"/>
          </a:xfrm>
          <a:prstGeom prst="homePlate">
            <a:avLst>
              <a:gd name="adj" fmla="val 33523"/>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100" dirty="0"/>
              <a:t>暴れて困る・訪問</a:t>
            </a:r>
          </a:p>
        </p:txBody>
      </p:sp>
      <p:sp>
        <p:nvSpPr>
          <p:cNvPr id="14" name="ホームベース 13"/>
          <p:cNvSpPr/>
          <p:nvPr/>
        </p:nvSpPr>
        <p:spPr bwMode="auto">
          <a:xfrm>
            <a:off x="3443289" y="1901825"/>
            <a:ext cx="1387475"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a:t>来所</a:t>
            </a:r>
            <a:endParaRPr lang="en-US" altLang="ja-JP" sz="1100" dirty="0"/>
          </a:p>
          <a:p>
            <a:pPr algn="ctr">
              <a:defRPr/>
            </a:pPr>
            <a:endParaRPr lang="en-US" altLang="ja-JP" sz="1100" dirty="0"/>
          </a:p>
          <a:p>
            <a:pPr algn="ctr">
              <a:defRPr/>
            </a:pPr>
            <a:r>
              <a:rPr lang="ja-JP" altLang="en-US" sz="1100" dirty="0"/>
              <a:t>両親の希望・本人の状況確認</a:t>
            </a:r>
            <a:endParaRPr lang="en-US" altLang="ja-JP" sz="1100" dirty="0"/>
          </a:p>
        </p:txBody>
      </p:sp>
      <p:cxnSp>
        <p:nvCxnSpPr>
          <p:cNvPr id="29" name="直線矢印コネクタ 28"/>
          <p:cNvCxnSpPr/>
          <p:nvPr/>
        </p:nvCxnSpPr>
        <p:spPr bwMode="auto">
          <a:xfrm>
            <a:off x="3894138" y="1543050"/>
            <a:ext cx="863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0" name="テキスト ボックス 30"/>
          <p:cNvSpPr txBox="1">
            <a:spLocks noChangeArrowheads="1"/>
          </p:cNvSpPr>
          <p:nvPr/>
        </p:nvSpPr>
        <p:spPr bwMode="auto">
          <a:xfrm>
            <a:off x="3101976" y="1404938"/>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相談前期</a:t>
            </a:r>
            <a:endParaRPr lang="en-US" altLang="ja-JP" sz="1100" b="1"/>
          </a:p>
          <a:p>
            <a:r>
              <a:rPr lang="ja-JP" altLang="en-US" sz="1100" b="1"/>
              <a:t>（潜伏期）</a:t>
            </a:r>
          </a:p>
        </p:txBody>
      </p:sp>
      <p:cxnSp>
        <p:nvCxnSpPr>
          <p:cNvPr id="32" name="直線矢印コネクタ 31"/>
          <p:cNvCxnSpPr/>
          <p:nvPr/>
        </p:nvCxnSpPr>
        <p:spPr bwMode="auto">
          <a:xfrm>
            <a:off x="5405439" y="154305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bwMode="auto">
          <a:xfrm>
            <a:off x="6989764" y="154305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3" name="テキスト ボックス 33"/>
          <p:cNvSpPr txBox="1">
            <a:spLocks noChangeArrowheads="1"/>
          </p:cNvSpPr>
          <p:nvPr/>
        </p:nvSpPr>
        <p:spPr bwMode="auto">
          <a:xfrm>
            <a:off x="4686301" y="1404938"/>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相談中期</a:t>
            </a:r>
            <a:endParaRPr lang="en-US" altLang="ja-JP" sz="1100" b="1"/>
          </a:p>
          <a:p>
            <a:r>
              <a:rPr lang="ja-JP" altLang="en-US" sz="1100" b="1"/>
              <a:t>（模索期）</a:t>
            </a:r>
          </a:p>
        </p:txBody>
      </p:sp>
      <p:sp>
        <p:nvSpPr>
          <p:cNvPr id="3104" name="テキスト ボックス 34"/>
          <p:cNvSpPr txBox="1">
            <a:spLocks noChangeArrowheads="1"/>
          </p:cNvSpPr>
          <p:nvPr/>
        </p:nvSpPr>
        <p:spPr bwMode="auto">
          <a:xfrm>
            <a:off x="6269038" y="1404938"/>
            <a:ext cx="8429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相談後期</a:t>
            </a:r>
            <a:endParaRPr lang="en-US" altLang="ja-JP" sz="1100" b="1"/>
          </a:p>
          <a:p>
            <a:r>
              <a:rPr lang="ja-JP" altLang="en-US" sz="1100" b="1"/>
              <a:t>（移行期）</a:t>
            </a:r>
          </a:p>
        </p:txBody>
      </p:sp>
      <p:sp>
        <p:nvSpPr>
          <p:cNvPr id="3105" name="テキスト ボックス 35"/>
          <p:cNvSpPr txBox="1">
            <a:spLocks noChangeArrowheads="1"/>
          </p:cNvSpPr>
          <p:nvPr/>
        </p:nvSpPr>
        <p:spPr bwMode="auto">
          <a:xfrm>
            <a:off x="7854951" y="1412875"/>
            <a:ext cx="14398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アフターフォロー</a:t>
            </a:r>
          </a:p>
        </p:txBody>
      </p:sp>
      <p:cxnSp>
        <p:nvCxnSpPr>
          <p:cNvPr id="51" name="直線コネクタ 50"/>
          <p:cNvCxnSpPr/>
          <p:nvPr/>
        </p:nvCxnSpPr>
        <p:spPr>
          <a:xfrm>
            <a:off x="2711450" y="3357563"/>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2711450" y="5013325"/>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角丸四角形 1"/>
          <p:cNvSpPr/>
          <p:nvPr/>
        </p:nvSpPr>
        <p:spPr>
          <a:xfrm>
            <a:off x="5195459" y="1875126"/>
            <a:ext cx="5719150" cy="2549233"/>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r>
              <a:rPr lang="ja-JP" altLang="en-US" dirty="0"/>
              <a:t>インテーク</a:t>
            </a:r>
            <a:endParaRPr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P20</a:t>
            </a:r>
            <a:r>
              <a:rPr lang="ja-JP" altLang="en-US" dirty="0"/>
              <a:t>～）</a:t>
            </a:r>
            <a:endParaRPr lang="en-US" altLang="ja-JP" dirty="0"/>
          </a:p>
          <a:p>
            <a:endParaRPr lang="en-US" altLang="ja-JP" dirty="0"/>
          </a:p>
          <a:p>
            <a:r>
              <a:rPr lang="ja-JP" altLang="ja-JP" dirty="0"/>
              <a:t>①信頼関係の基礎を構築するための大事な場面</a:t>
            </a:r>
            <a:endParaRPr lang="en-US" altLang="ja-JP" dirty="0"/>
          </a:p>
          <a:p>
            <a:r>
              <a:rPr lang="ja-JP" altLang="ja-JP" dirty="0"/>
              <a:t>②福祉サービスに限定したやり取りではなく、主訴等の背景を丁寧に聞く</a:t>
            </a:r>
            <a:endParaRPr lang="en-US" altLang="ja-JP" dirty="0"/>
          </a:p>
          <a:p>
            <a:r>
              <a:rPr lang="ja-JP" altLang="ja-JP" dirty="0"/>
              <a:t>③今後の相談支援の見通しを説明し、利用者から同意を得る</a:t>
            </a:r>
            <a:endParaRPr kumimoji="1" lang="ja-JP" altLang="en-US" dirty="0"/>
          </a:p>
        </p:txBody>
      </p:sp>
    </p:spTree>
    <p:extLst>
      <p:ext uri="{BB962C8B-B14F-4D97-AF65-F5344CB8AC3E}">
        <p14:creationId xmlns:p14="http://schemas.microsoft.com/office/powerpoint/2010/main" val="2767998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00"/>
                                        </p:tgtEl>
                                        <p:attrNameLst>
                                          <p:attrName>style.visibility</p:attrName>
                                        </p:attrNameLst>
                                      </p:cBhvr>
                                      <p:to>
                                        <p:strVal val="visible"/>
                                      </p:to>
                                    </p:set>
                                    <p:animEffect transition="in" filter="fade">
                                      <p:cBhvr>
                                        <p:cTn id="7" dur="500"/>
                                        <p:tgtEl>
                                          <p:spTgt spid="3100"/>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103"/>
                                        </p:tgtEl>
                                        <p:attrNameLst>
                                          <p:attrName>style.visibility</p:attrName>
                                        </p:attrNameLst>
                                      </p:cBhvr>
                                      <p:to>
                                        <p:strVal val="visible"/>
                                      </p:to>
                                    </p:set>
                                    <p:animEffect transition="in" filter="fade">
                                      <p:cBhvr>
                                        <p:cTn id="25" dur="500"/>
                                        <p:tgtEl>
                                          <p:spTgt spid="3103"/>
                                        </p:tgtEl>
                                      </p:cBhvr>
                                    </p:animEffect>
                                  </p:childTnLst>
                                </p:cTn>
                              </p:par>
                              <p:par>
                                <p:cTn id="26" presetID="10" presetClass="entr" presetSubtype="0"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104"/>
                                        </p:tgtEl>
                                        <p:attrNameLst>
                                          <p:attrName>style.visibility</p:attrName>
                                        </p:attrNameLst>
                                      </p:cBhvr>
                                      <p:to>
                                        <p:strVal val="visible"/>
                                      </p:to>
                                    </p:set>
                                    <p:animEffect transition="in" filter="fade">
                                      <p:cBhvr>
                                        <p:cTn id="33" dur="500"/>
                                        <p:tgtEl>
                                          <p:spTgt spid="3104"/>
                                        </p:tgtEl>
                                      </p:cBhvr>
                                    </p:animEffect>
                                  </p:childTnLst>
                                </p:cTn>
                              </p:par>
                              <p:par>
                                <p:cTn id="34" presetID="10"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105"/>
                                        </p:tgtEl>
                                        <p:attrNameLst>
                                          <p:attrName>style.visibility</p:attrName>
                                        </p:attrNameLst>
                                      </p:cBhvr>
                                      <p:to>
                                        <p:strVal val="visible"/>
                                      </p:to>
                                    </p:set>
                                    <p:animEffect transition="in" filter="fade">
                                      <p:cBhvr>
                                        <p:cTn id="41" dur="500"/>
                                        <p:tgtEl>
                                          <p:spTgt spid="3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100" grpId="0"/>
      <p:bldP spid="3103" grpId="0"/>
      <p:bldP spid="3104" grpId="0"/>
      <p:bldP spid="310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V 字形矢印 77"/>
          <p:cNvSpPr/>
          <p:nvPr/>
        </p:nvSpPr>
        <p:spPr>
          <a:xfrm>
            <a:off x="4986773" y="5037430"/>
            <a:ext cx="1785950" cy="1071570"/>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６</a:t>
            </a:r>
            <a:endParaRPr lang="en-US" altLang="ja-JP" dirty="0"/>
          </a:p>
          <a:p>
            <a:pPr algn="ctr"/>
            <a:endParaRPr lang="ja-JP" altLang="en-US" dirty="0"/>
          </a:p>
        </p:txBody>
      </p:sp>
      <p:sp>
        <p:nvSpPr>
          <p:cNvPr id="76" name="V 字形矢印 75"/>
          <p:cNvSpPr/>
          <p:nvPr/>
        </p:nvSpPr>
        <p:spPr>
          <a:xfrm>
            <a:off x="4415269" y="5037430"/>
            <a:ext cx="571504" cy="1071570"/>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５</a:t>
            </a:r>
            <a:endParaRPr lang="en-US" altLang="ja-JP" dirty="0"/>
          </a:p>
          <a:p>
            <a:pPr algn="ctr"/>
            <a:endParaRPr lang="ja-JP" altLang="en-US" dirty="0"/>
          </a:p>
        </p:txBody>
      </p:sp>
      <p:sp>
        <p:nvSpPr>
          <p:cNvPr id="71" name="V 字形矢印 70"/>
          <p:cNvSpPr/>
          <p:nvPr/>
        </p:nvSpPr>
        <p:spPr>
          <a:xfrm>
            <a:off x="3843765" y="5037430"/>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４</a:t>
            </a:r>
            <a:endParaRPr lang="en-US" altLang="ja-JP" dirty="0"/>
          </a:p>
          <a:p>
            <a:pPr algn="ctr"/>
            <a:endParaRPr lang="ja-JP" altLang="en-US" dirty="0"/>
          </a:p>
        </p:txBody>
      </p:sp>
      <p:sp>
        <p:nvSpPr>
          <p:cNvPr id="65" name="V 字形矢印 64"/>
          <p:cNvSpPr/>
          <p:nvPr/>
        </p:nvSpPr>
        <p:spPr>
          <a:xfrm>
            <a:off x="3272261" y="5037430"/>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３</a:t>
            </a:r>
            <a:endParaRPr lang="en-US" altLang="ja-JP" dirty="0"/>
          </a:p>
          <a:p>
            <a:pPr algn="ctr"/>
            <a:endParaRPr lang="ja-JP" altLang="en-US" dirty="0"/>
          </a:p>
        </p:txBody>
      </p:sp>
      <p:sp>
        <p:nvSpPr>
          <p:cNvPr id="62" name="V 字形矢印 61"/>
          <p:cNvSpPr/>
          <p:nvPr/>
        </p:nvSpPr>
        <p:spPr>
          <a:xfrm>
            <a:off x="2700757" y="5037430"/>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２</a:t>
            </a:r>
            <a:endParaRPr lang="en-US" altLang="ja-JP" dirty="0"/>
          </a:p>
          <a:p>
            <a:pPr algn="ctr"/>
            <a:endParaRPr lang="ja-JP" altLang="en-US" dirty="0"/>
          </a:p>
        </p:txBody>
      </p:sp>
      <p:sp>
        <p:nvSpPr>
          <p:cNvPr id="60" name="V 字形矢印 59"/>
          <p:cNvSpPr/>
          <p:nvPr/>
        </p:nvSpPr>
        <p:spPr>
          <a:xfrm>
            <a:off x="1986377" y="5037430"/>
            <a:ext cx="714380"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１</a:t>
            </a:r>
            <a:endParaRPr lang="en-US" altLang="ja-JP" dirty="0"/>
          </a:p>
          <a:p>
            <a:pPr algn="ctr"/>
            <a:endParaRPr lang="ja-JP" altLang="en-US" dirty="0"/>
          </a:p>
        </p:txBody>
      </p:sp>
      <p:sp>
        <p:nvSpPr>
          <p:cNvPr id="4" name="テキスト ボックス 3"/>
          <p:cNvSpPr txBox="1"/>
          <p:nvPr/>
        </p:nvSpPr>
        <p:spPr>
          <a:xfrm>
            <a:off x="343303" y="2822852"/>
            <a:ext cx="500066" cy="369332"/>
          </a:xfrm>
          <a:prstGeom prst="rect">
            <a:avLst/>
          </a:prstGeom>
          <a:noFill/>
        </p:spPr>
        <p:txBody>
          <a:bodyPr wrap="square" rtlCol="0">
            <a:spAutoFit/>
          </a:bodyPr>
          <a:lstStyle/>
          <a:p>
            <a:r>
              <a:rPr lang="ja-JP" altLang="en-US" dirty="0">
                <a:solidFill>
                  <a:srgbClr val="FF0000"/>
                </a:solidFill>
              </a:rPr>
              <a:t>父</a:t>
            </a:r>
          </a:p>
        </p:txBody>
      </p:sp>
      <p:sp>
        <p:nvSpPr>
          <p:cNvPr id="5" name="テキスト ボックス 4"/>
          <p:cNvSpPr txBox="1"/>
          <p:nvPr/>
        </p:nvSpPr>
        <p:spPr>
          <a:xfrm>
            <a:off x="343303" y="3822984"/>
            <a:ext cx="571504" cy="369332"/>
          </a:xfrm>
          <a:prstGeom prst="rect">
            <a:avLst/>
          </a:prstGeom>
          <a:noFill/>
        </p:spPr>
        <p:txBody>
          <a:bodyPr wrap="square" rtlCol="0">
            <a:spAutoFit/>
          </a:bodyPr>
          <a:lstStyle/>
          <a:p>
            <a:r>
              <a:rPr lang="ja-JP" altLang="en-US" dirty="0">
                <a:solidFill>
                  <a:srgbClr val="FF0000"/>
                </a:solidFill>
              </a:rPr>
              <a:t>母</a:t>
            </a:r>
          </a:p>
        </p:txBody>
      </p:sp>
      <p:cxnSp>
        <p:nvCxnSpPr>
          <p:cNvPr id="7" name="直線コネクタ 6"/>
          <p:cNvCxnSpPr/>
          <p:nvPr/>
        </p:nvCxnSpPr>
        <p:spPr>
          <a:xfrm>
            <a:off x="986245" y="2965728"/>
            <a:ext cx="664373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986245" y="3965860"/>
            <a:ext cx="664373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1271997" y="5537496"/>
            <a:ext cx="714380" cy="369332"/>
          </a:xfrm>
          <a:prstGeom prst="rect">
            <a:avLst/>
          </a:prstGeom>
          <a:noFill/>
        </p:spPr>
        <p:txBody>
          <a:bodyPr wrap="square" rtlCol="0">
            <a:spAutoFit/>
          </a:bodyPr>
          <a:lstStyle/>
          <a:p>
            <a:r>
              <a:rPr lang="ja-JP" altLang="en-US" dirty="0"/>
              <a:t>本人</a:t>
            </a:r>
          </a:p>
        </p:txBody>
      </p:sp>
      <p:cxnSp>
        <p:nvCxnSpPr>
          <p:cNvPr id="25" name="直線コネクタ 24"/>
          <p:cNvCxnSpPr>
            <a:stCxn id="9" idx="3"/>
          </p:cNvCxnSpPr>
          <p:nvPr/>
        </p:nvCxnSpPr>
        <p:spPr>
          <a:xfrm flipV="1">
            <a:off x="1986377" y="5680372"/>
            <a:ext cx="5643602" cy="4179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5400000">
            <a:off x="451254" y="4357975"/>
            <a:ext cx="307183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557749" y="6037562"/>
            <a:ext cx="714380" cy="369332"/>
          </a:xfrm>
          <a:prstGeom prst="rect">
            <a:avLst/>
          </a:prstGeom>
          <a:noFill/>
        </p:spPr>
        <p:txBody>
          <a:bodyPr wrap="square" rtlCol="0">
            <a:spAutoFit/>
          </a:bodyPr>
          <a:lstStyle/>
          <a:p>
            <a:r>
              <a:rPr lang="ja-JP" altLang="en-US" dirty="0"/>
              <a:t>出生</a:t>
            </a:r>
          </a:p>
        </p:txBody>
      </p:sp>
      <p:cxnSp>
        <p:nvCxnSpPr>
          <p:cNvPr id="20" name="直線コネクタ 19"/>
          <p:cNvCxnSpPr/>
          <p:nvPr/>
        </p:nvCxnSpPr>
        <p:spPr>
          <a:xfrm rot="5400000">
            <a:off x="2522956" y="5715297"/>
            <a:ext cx="356396"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rot="5400000">
            <a:off x="3094460"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rot="5400000">
            <a:off x="3665964"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rot="5400000">
            <a:off x="4237468"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rot="5400000">
            <a:off x="4808972"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5400000">
            <a:off x="5380476"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486443" y="5966125"/>
            <a:ext cx="6286544" cy="307777"/>
          </a:xfrm>
          <a:prstGeom prst="rect">
            <a:avLst/>
          </a:prstGeom>
          <a:noFill/>
        </p:spPr>
        <p:txBody>
          <a:bodyPr wrap="square" rtlCol="0">
            <a:spAutoFit/>
          </a:bodyPr>
          <a:lstStyle/>
          <a:p>
            <a:r>
              <a:rPr lang="en-US" altLang="ja-JP" sz="1400" dirty="0"/>
              <a:t>3</a:t>
            </a:r>
            <a:r>
              <a:rPr lang="ja-JP" altLang="en-US" sz="1400" dirty="0"/>
              <a:t>歳　　 </a:t>
            </a:r>
            <a:r>
              <a:rPr lang="en-US" altLang="ja-JP" sz="1400" dirty="0"/>
              <a:t>6</a:t>
            </a:r>
            <a:r>
              <a:rPr lang="ja-JP" altLang="en-US" sz="1400" dirty="0"/>
              <a:t>歳　   </a:t>
            </a:r>
            <a:r>
              <a:rPr lang="en-US" altLang="ja-JP" sz="1400" dirty="0"/>
              <a:t>12</a:t>
            </a:r>
            <a:r>
              <a:rPr lang="ja-JP" altLang="en-US" sz="1400" dirty="0"/>
              <a:t>歳　  </a:t>
            </a:r>
            <a:r>
              <a:rPr lang="en-US" altLang="ja-JP" sz="1400" dirty="0"/>
              <a:t>15</a:t>
            </a:r>
            <a:r>
              <a:rPr lang="ja-JP" altLang="en-US" sz="1400" dirty="0"/>
              <a:t>歳　 </a:t>
            </a:r>
            <a:r>
              <a:rPr lang="en-US" altLang="ja-JP" sz="1400" dirty="0"/>
              <a:t>18</a:t>
            </a:r>
            <a:r>
              <a:rPr lang="ja-JP" altLang="en-US" sz="1400" dirty="0"/>
              <a:t>歳　</a:t>
            </a:r>
            <a:r>
              <a:rPr lang="ja-JP" altLang="en-US" sz="1400"/>
              <a:t>       </a:t>
            </a:r>
            <a:r>
              <a:rPr lang="en-US" altLang="ja-JP" sz="1400" dirty="0"/>
              <a:t>19</a:t>
            </a:r>
            <a:r>
              <a:rPr lang="ja-JP" altLang="en-US" sz="1400"/>
              <a:t>歳　　　       </a:t>
            </a:r>
            <a:r>
              <a:rPr lang="ja-JP" altLang="en-US" sz="1400" dirty="0"/>
              <a:t>　　</a:t>
            </a:r>
            <a:r>
              <a:rPr lang="ja-JP" altLang="en-US" sz="1400"/>
              <a:t>　</a:t>
            </a:r>
            <a:r>
              <a:rPr lang="ja-JP" altLang="en-US" sz="1400" dirty="0"/>
              <a:t>　　</a:t>
            </a:r>
            <a:r>
              <a:rPr lang="ja-JP" altLang="en-US" sz="1400"/>
              <a:t>　</a:t>
            </a:r>
            <a:r>
              <a:rPr lang="ja-JP" altLang="en-US" sz="1400" dirty="0"/>
              <a:t>　　　　　　　　　　</a:t>
            </a:r>
          </a:p>
        </p:txBody>
      </p:sp>
      <p:cxnSp>
        <p:nvCxnSpPr>
          <p:cNvPr id="40" name="直線コネクタ 39"/>
          <p:cNvCxnSpPr/>
          <p:nvPr/>
        </p:nvCxnSpPr>
        <p:spPr>
          <a:xfrm rot="5400000">
            <a:off x="6380608"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rot="5400000">
            <a:off x="6380608" y="4000785"/>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rot="5400000">
            <a:off x="6380608" y="3000653"/>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6272657" y="3180043"/>
            <a:ext cx="642942" cy="307777"/>
          </a:xfrm>
          <a:prstGeom prst="rect">
            <a:avLst/>
          </a:prstGeom>
          <a:noFill/>
        </p:spPr>
        <p:txBody>
          <a:bodyPr wrap="square" rtlCol="0">
            <a:spAutoFit/>
          </a:bodyPr>
          <a:lstStyle/>
          <a:p>
            <a:r>
              <a:rPr lang="en-US" altLang="ja-JP" sz="1400" dirty="0"/>
              <a:t>65</a:t>
            </a:r>
            <a:r>
              <a:rPr lang="ja-JP" altLang="en-US" sz="1400" dirty="0"/>
              <a:t>歳</a:t>
            </a:r>
          </a:p>
        </p:txBody>
      </p:sp>
      <p:sp>
        <p:nvSpPr>
          <p:cNvPr id="44" name="テキスト ボックス 43"/>
          <p:cNvSpPr txBox="1"/>
          <p:nvPr/>
        </p:nvSpPr>
        <p:spPr>
          <a:xfrm>
            <a:off x="6272657" y="4251613"/>
            <a:ext cx="642942" cy="307777"/>
          </a:xfrm>
          <a:prstGeom prst="rect">
            <a:avLst/>
          </a:prstGeom>
          <a:noFill/>
        </p:spPr>
        <p:txBody>
          <a:bodyPr wrap="square" rtlCol="0">
            <a:spAutoFit/>
          </a:bodyPr>
          <a:lstStyle/>
          <a:p>
            <a:r>
              <a:rPr lang="en-US" altLang="ja-JP" sz="1400" dirty="0"/>
              <a:t>62</a:t>
            </a:r>
            <a:r>
              <a:rPr lang="ja-JP" altLang="en-US" sz="1400" dirty="0"/>
              <a:t>歳</a:t>
            </a:r>
          </a:p>
        </p:txBody>
      </p:sp>
      <p:cxnSp>
        <p:nvCxnSpPr>
          <p:cNvPr id="46" name="直線コネクタ 45"/>
          <p:cNvCxnSpPr/>
          <p:nvPr/>
        </p:nvCxnSpPr>
        <p:spPr>
          <a:xfrm rot="16200000" flipH="1">
            <a:off x="4701021" y="4537364"/>
            <a:ext cx="4214842" cy="714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6415533" y="2254030"/>
            <a:ext cx="785818" cy="307777"/>
          </a:xfrm>
          <a:prstGeom prst="rect">
            <a:avLst/>
          </a:prstGeom>
          <a:noFill/>
        </p:spPr>
        <p:txBody>
          <a:bodyPr wrap="square" rtlCol="0">
            <a:spAutoFit/>
          </a:bodyPr>
          <a:lstStyle/>
          <a:p>
            <a:r>
              <a:rPr lang="ja-JP" altLang="en-US" sz="1400" dirty="0"/>
              <a:t>相談室</a:t>
            </a:r>
          </a:p>
        </p:txBody>
      </p:sp>
      <p:cxnSp>
        <p:nvCxnSpPr>
          <p:cNvPr id="48" name="直線コネクタ 47"/>
          <p:cNvCxnSpPr/>
          <p:nvPr/>
        </p:nvCxnSpPr>
        <p:spPr>
          <a:xfrm rot="5400000">
            <a:off x="6952112"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2272129" y="6394753"/>
            <a:ext cx="5143536" cy="307777"/>
          </a:xfrm>
          <a:prstGeom prst="rect">
            <a:avLst/>
          </a:prstGeom>
          <a:noFill/>
        </p:spPr>
        <p:txBody>
          <a:bodyPr wrap="square" rtlCol="0">
            <a:spAutoFit/>
          </a:bodyPr>
          <a:lstStyle/>
          <a:p>
            <a:r>
              <a:rPr lang="ja-JP" altLang="en-US" sz="1400" dirty="0"/>
              <a:t>通園施設　小</a:t>
            </a:r>
            <a:r>
              <a:rPr lang="en-US" altLang="ja-JP" sz="1400" dirty="0"/>
              <a:t>1</a:t>
            </a:r>
            <a:r>
              <a:rPr lang="ja-JP" altLang="en-US" sz="1400" dirty="0"/>
              <a:t>　　中</a:t>
            </a:r>
            <a:r>
              <a:rPr lang="en-US" altLang="ja-JP" sz="1400" dirty="0"/>
              <a:t>1</a:t>
            </a:r>
            <a:r>
              <a:rPr lang="ja-JP" altLang="en-US" sz="1400" dirty="0"/>
              <a:t>　　　高</a:t>
            </a:r>
            <a:r>
              <a:rPr lang="en-US" altLang="ja-JP" sz="1400" dirty="0"/>
              <a:t>1</a:t>
            </a:r>
            <a:r>
              <a:rPr lang="ja-JP" altLang="en-US" sz="1400" dirty="0"/>
              <a:t>　</a:t>
            </a:r>
            <a:r>
              <a:rPr lang="en-US" altLang="ja-JP" sz="1400" dirty="0"/>
              <a:t>s</a:t>
            </a:r>
            <a:r>
              <a:rPr lang="ja-JP" altLang="en-US" sz="1400" dirty="0"/>
              <a:t>センター　就職</a:t>
            </a:r>
          </a:p>
        </p:txBody>
      </p:sp>
      <p:sp>
        <p:nvSpPr>
          <p:cNvPr id="68" name="テキスト ボックス 67"/>
          <p:cNvSpPr txBox="1"/>
          <p:nvPr/>
        </p:nvSpPr>
        <p:spPr>
          <a:xfrm>
            <a:off x="3639370" y="3534971"/>
            <a:ext cx="1072364" cy="246221"/>
          </a:xfrm>
          <a:prstGeom prst="rect">
            <a:avLst/>
          </a:prstGeom>
          <a:noFill/>
          <a:ln>
            <a:solidFill>
              <a:schemeClr val="tx1"/>
            </a:solidFill>
          </a:ln>
        </p:spPr>
        <p:txBody>
          <a:bodyPr wrap="square" rtlCol="0">
            <a:spAutoFit/>
          </a:bodyPr>
          <a:lstStyle/>
          <a:p>
            <a:r>
              <a:rPr lang="ja-JP" altLang="en-US" sz="1000"/>
              <a:t>家庭内暴力</a:t>
            </a:r>
            <a:r>
              <a:rPr lang="ja-JP" altLang="en-US" sz="1000" dirty="0"/>
              <a:t>出現</a:t>
            </a:r>
          </a:p>
        </p:txBody>
      </p:sp>
      <p:cxnSp>
        <p:nvCxnSpPr>
          <p:cNvPr id="72" name="直線コネクタ 71"/>
          <p:cNvCxnSpPr/>
          <p:nvPr/>
        </p:nvCxnSpPr>
        <p:spPr>
          <a:xfrm rot="5400000">
            <a:off x="5878954" y="5715297"/>
            <a:ext cx="356396"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p:nvCxnSpPr>
        <p:spPr>
          <a:xfrm rot="5400000">
            <a:off x="3165104" y="300144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rot="5400000">
            <a:off x="2843633" y="4608802"/>
            <a:ext cx="428628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4986773" y="2965729"/>
            <a:ext cx="785818" cy="307777"/>
          </a:xfrm>
          <a:prstGeom prst="rect">
            <a:avLst/>
          </a:prstGeom>
          <a:noFill/>
        </p:spPr>
        <p:txBody>
          <a:bodyPr wrap="square" rtlCol="0">
            <a:spAutoFit/>
          </a:bodyPr>
          <a:lstStyle/>
          <a:p>
            <a:r>
              <a:rPr lang="en-US" altLang="ja-JP" sz="1400" dirty="0"/>
              <a:t>54</a:t>
            </a:r>
            <a:r>
              <a:rPr lang="ja-JP" altLang="en-US" sz="1400" dirty="0"/>
              <a:t>歳</a:t>
            </a:r>
          </a:p>
        </p:txBody>
      </p:sp>
      <p:sp>
        <p:nvSpPr>
          <p:cNvPr id="83" name="テキスト ボックス 82"/>
          <p:cNvSpPr txBox="1"/>
          <p:nvPr/>
        </p:nvSpPr>
        <p:spPr>
          <a:xfrm>
            <a:off x="4986773" y="3965861"/>
            <a:ext cx="714380" cy="307777"/>
          </a:xfrm>
          <a:prstGeom prst="rect">
            <a:avLst/>
          </a:prstGeom>
          <a:noFill/>
        </p:spPr>
        <p:txBody>
          <a:bodyPr wrap="square" rtlCol="0">
            <a:spAutoFit/>
          </a:bodyPr>
          <a:lstStyle/>
          <a:p>
            <a:r>
              <a:rPr lang="en-US" altLang="ja-JP" sz="1400" dirty="0"/>
              <a:t>53</a:t>
            </a:r>
            <a:r>
              <a:rPr lang="ja-JP" altLang="en-US" sz="1400" dirty="0"/>
              <a:t>歳</a:t>
            </a:r>
          </a:p>
        </p:txBody>
      </p:sp>
      <p:sp>
        <p:nvSpPr>
          <p:cNvPr id="84" name="テキスト ボックス 83"/>
          <p:cNvSpPr txBox="1"/>
          <p:nvPr/>
        </p:nvSpPr>
        <p:spPr>
          <a:xfrm>
            <a:off x="4486707" y="2265836"/>
            <a:ext cx="1143008" cy="307777"/>
          </a:xfrm>
          <a:prstGeom prst="rect">
            <a:avLst/>
          </a:prstGeom>
          <a:noFill/>
        </p:spPr>
        <p:txBody>
          <a:bodyPr wrap="square" rtlCol="0">
            <a:spAutoFit/>
          </a:bodyPr>
          <a:lstStyle/>
          <a:p>
            <a:r>
              <a:rPr lang="ja-JP" altLang="en-US" sz="1400" dirty="0"/>
              <a:t>関係悪化</a:t>
            </a:r>
          </a:p>
        </p:txBody>
      </p:sp>
      <p:sp>
        <p:nvSpPr>
          <p:cNvPr id="85" name="テキスト ボックス 84"/>
          <p:cNvSpPr txBox="1"/>
          <p:nvPr/>
        </p:nvSpPr>
        <p:spPr>
          <a:xfrm>
            <a:off x="4986774" y="3251481"/>
            <a:ext cx="543739" cy="307777"/>
          </a:xfrm>
          <a:prstGeom prst="rect">
            <a:avLst/>
          </a:prstGeom>
          <a:noFill/>
        </p:spPr>
        <p:txBody>
          <a:bodyPr wrap="none" rtlCol="0">
            <a:spAutoFit/>
          </a:bodyPr>
          <a:lstStyle/>
          <a:p>
            <a:r>
              <a:rPr lang="ja-JP" altLang="en-US" sz="1400" dirty="0"/>
              <a:t>定年</a:t>
            </a:r>
          </a:p>
        </p:txBody>
      </p:sp>
      <p:sp>
        <p:nvSpPr>
          <p:cNvPr id="86" name="テキスト ボックス 85"/>
          <p:cNvSpPr txBox="1"/>
          <p:nvPr/>
        </p:nvSpPr>
        <p:spPr>
          <a:xfrm>
            <a:off x="3057947" y="3180043"/>
            <a:ext cx="785818" cy="307777"/>
          </a:xfrm>
          <a:prstGeom prst="rect">
            <a:avLst/>
          </a:prstGeom>
          <a:noFill/>
        </p:spPr>
        <p:txBody>
          <a:bodyPr wrap="square" rtlCol="0">
            <a:spAutoFit/>
          </a:bodyPr>
          <a:lstStyle/>
          <a:p>
            <a:r>
              <a:rPr lang="ja-JP" altLang="en-US" sz="1400" dirty="0"/>
              <a:t>訓練</a:t>
            </a:r>
          </a:p>
        </p:txBody>
      </p:sp>
      <p:sp>
        <p:nvSpPr>
          <p:cNvPr id="88" name="スマイル 87"/>
          <p:cNvSpPr/>
          <p:nvPr/>
        </p:nvSpPr>
        <p:spPr>
          <a:xfrm>
            <a:off x="4486707" y="3108604"/>
            <a:ext cx="357190" cy="357190"/>
          </a:xfrm>
          <a:prstGeom prst="smileyFac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02" name="直線矢印コネクタ 101"/>
          <p:cNvCxnSpPr/>
          <p:nvPr/>
        </p:nvCxnSpPr>
        <p:spPr>
          <a:xfrm rot="5400000" flipH="1" flipV="1">
            <a:off x="3700889" y="4537364"/>
            <a:ext cx="2000264" cy="1588"/>
          </a:xfrm>
          <a:prstGeom prst="straightConnector1">
            <a:avLst/>
          </a:prstGeom>
          <a:ln w="28575">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105" name="直線矢印コネクタ 104"/>
          <p:cNvCxnSpPr/>
          <p:nvPr/>
        </p:nvCxnSpPr>
        <p:spPr>
          <a:xfrm rot="5400000">
            <a:off x="2630113" y="3822984"/>
            <a:ext cx="999338" cy="429422"/>
          </a:xfrm>
          <a:prstGeom prst="straightConnector1">
            <a:avLst/>
          </a:prstGeom>
          <a:ln>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07" name="スマイル 106"/>
          <p:cNvSpPr/>
          <p:nvPr/>
        </p:nvSpPr>
        <p:spPr>
          <a:xfrm>
            <a:off x="2629319" y="4608802"/>
            <a:ext cx="357190" cy="357190"/>
          </a:xfrm>
          <a:prstGeom prst="smileyFac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0" name="テキスト ボックス 109"/>
          <p:cNvSpPr txBox="1"/>
          <p:nvPr/>
        </p:nvSpPr>
        <p:spPr>
          <a:xfrm>
            <a:off x="1426788" y="3046713"/>
            <a:ext cx="1785951" cy="246221"/>
          </a:xfrm>
          <a:prstGeom prst="rect">
            <a:avLst/>
          </a:prstGeom>
          <a:noFill/>
        </p:spPr>
        <p:txBody>
          <a:bodyPr wrap="square" rtlCol="0">
            <a:spAutoFit/>
          </a:bodyPr>
          <a:lstStyle/>
          <a:p>
            <a:r>
              <a:rPr lang="ja-JP" altLang="en-US" sz="1000"/>
              <a:t>障害受容ができない</a:t>
            </a:r>
            <a:r>
              <a:rPr lang="en-US" altLang="ja-JP" sz="1000" dirty="0"/>
              <a:t>/</a:t>
            </a:r>
            <a:r>
              <a:rPr lang="ja-JP" altLang="en-US" sz="1000"/>
              <a:t>葛藤</a:t>
            </a:r>
            <a:endParaRPr lang="ja-JP" altLang="en-US" sz="1000" dirty="0"/>
          </a:p>
        </p:txBody>
      </p:sp>
      <p:sp>
        <p:nvSpPr>
          <p:cNvPr id="64" name="正方形/長方形 63"/>
          <p:cNvSpPr/>
          <p:nvPr/>
        </p:nvSpPr>
        <p:spPr>
          <a:xfrm>
            <a:off x="-13855" y="49797"/>
            <a:ext cx="3571868" cy="39701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家族の図表（家族関係図）</a:t>
            </a:r>
          </a:p>
        </p:txBody>
      </p:sp>
      <p:sp>
        <p:nvSpPr>
          <p:cNvPr id="2" name="角丸四角形 1"/>
          <p:cNvSpPr/>
          <p:nvPr/>
        </p:nvSpPr>
        <p:spPr>
          <a:xfrm>
            <a:off x="95224" y="446816"/>
            <a:ext cx="11307067" cy="1765973"/>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r>
              <a:rPr kumimoji="1" lang="ja-JP" altLang="en-US" dirty="0"/>
              <a:t>アセスメント</a:t>
            </a:r>
            <a:endParaRPr kumimoji="1"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P23</a:t>
            </a:r>
            <a:r>
              <a:rPr lang="ja-JP" altLang="en-US" dirty="0"/>
              <a:t>～）</a:t>
            </a:r>
            <a:endParaRPr lang="en-US" altLang="ja-JP" dirty="0"/>
          </a:p>
          <a:p>
            <a:r>
              <a:rPr lang="ja-JP" altLang="ja-JP" dirty="0"/>
              <a:t>①アセスメントは、利用者から表出さえる全てが大切な情報</a:t>
            </a:r>
            <a:endParaRPr lang="en-US" altLang="ja-JP" dirty="0"/>
          </a:p>
          <a:p>
            <a:r>
              <a:rPr lang="ja-JP" altLang="ja-JP" dirty="0"/>
              <a:t>②生活歴を丁寧に聞くことは、利用者への理解が深まる</a:t>
            </a:r>
            <a:endParaRPr lang="en-US" altLang="ja-JP" dirty="0"/>
          </a:p>
          <a:p>
            <a:r>
              <a:rPr lang="ja-JP" altLang="ja-JP" dirty="0"/>
              <a:t>③ストレングスは、健康な側面に着目した「本人のポジティブなところ、強み」であり、支援には欠かせない視点であることから、対話の中で常に意識する</a:t>
            </a:r>
            <a:r>
              <a:rPr lang="ja-JP" altLang="en-US" dirty="0"/>
              <a:t>（スライドＰ</a:t>
            </a:r>
            <a:r>
              <a:rPr lang="en-US" altLang="ja-JP" dirty="0"/>
              <a:t>15</a:t>
            </a:r>
            <a:r>
              <a:rPr lang="ja-JP" altLang="en-US" dirty="0"/>
              <a:t>～）</a:t>
            </a:r>
            <a:endParaRPr kumimoji="1" lang="ja-JP" altLang="en-US" dirty="0"/>
          </a:p>
        </p:txBody>
      </p:sp>
      <p:sp>
        <p:nvSpPr>
          <p:cNvPr id="10" name="角丸四角形 9"/>
          <p:cNvSpPr/>
          <p:nvPr/>
        </p:nvSpPr>
        <p:spPr>
          <a:xfrm>
            <a:off x="7802206" y="2895084"/>
            <a:ext cx="3681035" cy="301174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dirty="0"/>
              <a:t>意思決定支援</a:t>
            </a:r>
            <a:endParaRPr kumimoji="1"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P26</a:t>
            </a:r>
            <a:r>
              <a:rPr lang="ja-JP" altLang="en-US" dirty="0"/>
              <a:t>～）</a:t>
            </a:r>
            <a:endParaRPr lang="en-US" altLang="ja-JP" dirty="0"/>
          </a:p>
          <a:p>
            <a:endParaRPr kumimoji="1" lang="en-US" altLang="ja-JP" dirty="0"/>
          </a:p>
          <a:p>
            <a:r>
              <a:rPr lang="ja-JP" altLang="en-US" dirty="0"/>
              <a:t>⑥本人や家族等から、育ってきた環境の中で興味を持ったこと（音楽）、楽しかったこと（旅行）、楽しいときや嫌なときの表情などを知る（意思表出可）</a:t>
            </a:r>
            <a:endParaRPr kumimoji="1" lang="ja-JP" altLang="en-US" dirty="0"/>
          </a:p>
        </p:txBody>
      </p:sp>
      <p:sp>
        <p:nvSpPr>
          <p:cNvPr id="3" name="テキスト ボックス 2">
            <a:extLst>
              <a:ext uri="{FF2B5EF4-FFF2-40B4-BE49-F238E27FC236}">
                <a16:creationId xmlns:a16="http://schemas.microsoft.com/office/drawing/2014/main" xmlns="" id="{BDBD9A9E-3FC1-A246-A141-509A37F42E89}"/>
              </a:ext>
            </a:extLst>
          </p:cNvPr>
          <p:cNvSpPr txBox="1"/>
          <p:nvPr/>
        </p:nvSpPr>
        <p:spPr>
          <a:xfrm>
            <a:off x="5007405" y="3535522"/>
            <a:ext cx="1744685" cy="246221"/>
          </a:xfrm>
          <a:prstGeom prst="rect">
            <a:avLst/>
          </a:prstGeom>
          <a:noFill/>
          <a:ln>
            <a:solidFill>
              <a:schemeClr val="tx1"/>
            </a:solidFill>
          </a:ln>
        </p:spPr>
        <p:txBody>
          <a:bodyPr wrap="square" rtlCol="0">
            <a:spAutoFit/>
          </a:bodyPr>
          <a:lstStyle/>
          <a:p>
            <a:r>
              <a:rPr kumimoji="1" lang="ja-JP" altLang="en-US" sz="1000"/>
              <a:t>本人の行動に振り回される</a:t>
            </a:r>
          </a:p>
        </p:txBody>
      </p:sp>
      <p:sp>
        <p:nvSpPr>
          <p:cNvPr id="69" name="テキスト ボックス 68">
            <a:extLst>
              <a:ext uri="{FF2B5EF4-FFF2-40B4-BE49-F238E27FC236}">
                <a16:creationId xmlns:a16="http://schemas.microsoft.com/office/drawing/2014/main" xmlns="" id="{4DC9AC48-A3FA-6B49-8D0B-F6A5E94EBAFE}"/>
              </a:ext>
            </a:extLst>
          </p:cNvPr>
          <p:cNvSpPr txBox="1"/>
          <p:nvPr/>
        </p:nvSpPr>
        <p:spPr>
          <a:xfrm>
            <a:off x="4987719" y="4766106"/>
            <a:ext cx="1744685" cy="246221"/>
          </a:xfrm>
          <a:prstGeom prst="rect">
            <a:avLst/>
          </a:prstGeom>
          <a:noFill/>
          <a:ln>
            <a:solidFill>
              <a:schemeClr val="tx1"/>
            </a:solidFill>
          </a:ln>
        </p:spPr>
        <p:txBody>
          <a:bodyPr wrap="square" rtlCol="0">
            <a:spAutoFit/>
          </a:bodyPr>
          <a:lstStyle/>
          <a:p>
            <a:r>
              <a:rPr lang="ja-JP" altLang="en-US" sz="1000"/>
              <a:t>社会との接点がなくなる</a:t>
            </a:r>
            <a:endParaRPr kumimoji="1" lang="ja-JP" altLang="en-US" sz="1000"/>
          </a:p>
        </p:txBody>
      </p:sp>
    </p:spTree>
    <p:extLst>
      <p:ext uri="{BB962C8B-B14F-4D97-AF65-F5344CB8AC3E}">
        <p14:creationId xmlns:p14="http://schemas.microsoft.com/office/powerpoint/2010/main" val="19790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ppt_x</p:attrName>
                                        </p:attrNameLst>
                                      </p:cBhvr>
                                      <p:tavLst>
                                        <p:tav tm="0">
                                          <p:val>
                                            <p:strVal val="#ppt_x-.2"/>
                                          </p:val>
                                        </p:tav>
                                        <p:tav tm="100000">
                                          <p:val>
                                            <p:strVal val="#ppt_x"/>
                                          </p:val>
                                        </p:tav>
                                      </p:tavLst>
                                    </p:anim>
                                    <p:anim calcmode="lin" valueType="num">
                                      <p:cBhvr>
                                        <p:cTn id="8" dur="10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9" dur="1000"/>
                                        <p:tgtEl>
                                          <p:spTgt spid="6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p:cTn id="14" dur="1000" fill="hold"/>
                                        <p:tgtEl>
                                          <p:spTgt spid="62"/>
                                        </p:tgtEl>
                                        <p:attrNameLst>
                                          <p:attrName>ppt_x</p:attrName>
                                        </p:attrNameLst>
                                      </p:cBhvr>
                                      <p:tavLst>
                                        <p:tav tm="0">
                                          <p:val>
                                            <p:strVal val="#ppt_x-.2"/>
                                          </p:val>
                                        </p:tav>
                                        <p:tav tm="100000">
                                          <p:val>
                                            <p:strVal val="#ppt_x"/>
                                          </p:val>
                                        </p:tav>
                                      </p:tavLst>
                                    </p:anim>
                                    <p:anim calcmode="lin" valueType="num">
                                      <p:cBhvr>
                                        <p:cTn id="15" dur="1000" fill="hold"/>
                                        <p:tgtEl>
                                          <p:spTgt spid="6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2"/>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grpId="0" nodeType="clickEffect">
                                  <p:stCondLst>
                                    <p:cond delay="0"/>
                                  </p:stCondLst>
                                  <p:childTnLst>
                                    <p:animRot by="21600000">
                                      <p:cBhvr>
                                        <p:cTn id="20" dur="2000" fill="hold"/>
                                        <p:tgtEl>
                                          <p:spTgt spid="107"/>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105"/>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1000" fill="hold"/>
                                        <p:tgtEl>
                                          <p:spTgt spid="65"/>
                                        </p:tgtEl>
                                        <p:attrNameLst>
                                          <p:attrName>ppt_x</p:attrName>
                                        </p:attrNameLst>
                                      </p:cBhvr>
                                      <p:tavLst>
                                        <p:tav tm="0">
                                          <p:val>
                                            <p:strVal val="#ppt_x-.2"/>
                                          </p:val>
                                        </p:tav>
                                        <p:tav tm="100000">
                                          <p:val>
                                            <p:strVal val="#ppt_x"/>
                                          </p:val>
                                        </p:tav>
                                      </p:tavLst>
                                    </p:anim>
                                    <p:anim calcmode="lin" valueType="num">
                                      <p:cBhvr>
                                        <p:cTn id="30" dur="1000" fill="hold"/>
                                        <p:tgtEl>
                                          <p:spTgt spid="65"/>
                                        </p:tgtEl>
                                        <p:attrNameLst>
                                          <p:attrName>ppt_y</p:attrName>
                                        </p:attrNameLst>
                                      </p:cBhvr>
                                      <p:tavLst>
                                        <p:tav tm="0">
                                          <p:val>
                                            <p:strVal val="#ppt_y"/>
                                          </p:val>
                                        </p:tav>
                                        <p:tav tm="100000">
                                          <p:val>
                                            <p:strVal val="#ppt_y"/>
                                          </p:val>
                                        </p:tav>
                                      </p:tavLst>
                                    </p:anim>
                                    <p:animEffect transition="in" filter="wipe(right)" prLst="gradientSize: 0.1">
                                      <p:cBhvr>
                                        <p:cTn id="31" dur="1000"/>
                                        <p:tgtEl>
                                          <p:spTgt spid="65"/>
                                        </p:tgtEl>
                                      </p:cBhvr>
                                    </p:animEffect>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grpId="0" nodeType="click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p:cTn id="36" dur="1000" fill="hold"/>
                                        <p:tgtEl>
                                          <p:spTgt spid="71"/>
                                        </p:tgtEl>
                                        <p:attrNameLst>
                                          <p:attrName>ppt_x</p:attrName>
                                        </p:attrNameLst>
                                      </p:cBhvr>
                                      <p:tavLst>
                                        <p:tav tm="0">
                                          <p:val>
                                            <p:strVal val="#ppt_x-.2"/>
                                          </p:val>
                                        </p:tav>
                                        <p:tav tm="100000">
                                          <p:val>
                                            <p:strVal val="#ppt_x"/>
                                          </p:val>
                                        </p:tav>
                                      </p:tavLst>
                                    </p:anim>
                                    <p:anim calcmode="lin" valueType="num">
                                      <p:cBhvr>
                                        <p:cTn id="37" dur="1000" fill="hold"/>
                                        <p:tgtEl>
                                          <p:spTgt spid="71"/>
                                        </p:tgtEl>
                                        <p:attrNameLst>
                                          <p:attrName>ppt_y</p:attrName>
                                        </p:attrNameLst>
                                      </p:cBhvr>
                                      <p:tavLst>
                                        <p:tav tm="0">
                                          <p:val>
                                            <p:strVal val="#ppt_y"/>
                                          </p:val>
                                        </p:tav>
                                        <p:tav tm="100000">
                                          <p:val>
                                            <p:strVal val="#ppt_y"/>
                                          </p:val>
                                        </p:tav>
                                      </p:tavLst>
                                    </p:anim>
                                    <p:animEffect transition="in" filter="wipe(right)" prLst="gradientSize: 0.1">
                                      <p:cBhvr>
                                        <p:cTn id="38" dur="1000"/>
                                        <p:tgtEl>
                                          <p:spTgt spid="71"/>
                                        </p:tgtEl>
                                      </p:cBhvr>
                                    </p:animEffect>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grpId="0" nodeType="clickEffect">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cBhvr>
                                        <p:cTn id="43" dur="1000" fill="hold"/>
                                        <p:tgtEl>
                                          <p:spTgt spid="76"/>
                                        </p:tgtEl>
                                        <p:attrNameLst>
                                          <p:attrName>ppt_x</p:attrName>
                                        </p:attrNameLst>
                                      </p:cBhvr>
                                      <p:tavLst>
                                        <p:tav tm="0">
                                          <p:val>
                                            <p:strVal val="#ppt_x-.2"/>
                                          </p:val>
                                        </p:tav>
                                        <p:tav tm="100000">
                                          <p:val>
                                            <p:strVal val="#ppt_x"/>
                                          </p:val>
                                        </p:tav>
                                      </p:tavLst>
                                    </p:anim>
                                    <p:anim calcmode="lin" valueType="num">
                                      <p:cBhvr>
                                        <p:cTn id="44" dur="1000" fill="hold"/>
                                        <p:tgtEl>
                                          <p:spTgt spid="76"/>
                                        </p:tgtEl>
                                        <p:attrNameLst>
                                          <p:attrName>ppt_y</p:attrName>
                                        </p:attrNameLst>
                                      </p:cBhvr>
                                      <p:tavLst>
                                        <p:tav tm="0">
                                          <p:val>
                                            <p:strVal val="#ppt_y"/>
                                          </p:val>
                                        </p:tav>
                                        <p:tav tm="100000">
                                          <p:val>
                                            <p:strVal val="#ppt_y"/>
                                          </p:val>
                                        </p:tav>
                                      </p:tavLst>
                                    </p:anim>
                                    <p:animEffect transition="in" filter="wipe(right)" prLst="gradientSize: 0.1">
                                      <p:cBhvr>
                                        <p:cTn id="45" dur="1000"/>
                                        <p:tgtEl>
                                          <p:spTgt spid="76"/>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mph" presetSubtype="0" fill="hold" grpId="0" nodeType="clickEffect">
                                  <p:stCondLst>
                                    <p:cond delay="0"/>
                                  </p:stCondLst>
                                  <p:childTnLst>
                                    <p:animRot by="21600000">
                                      <p:cBhvr>
                                        <p:cTn id="49" dur="2000" fill="hold"/>
                                        <p:tgtEl>
                                          <p:spTgt spid="88"/>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6" presetClass="emph" presetSubtype="0" fill="hold" nodeType="clickEffect">
                                  <p:stCondLst>
                                    <p:cond delay="0"/>
                                  </p:stCondLst>
                                  <p:childTnLst>
                                    <p:animScale>
                                      <p:cBhvr>
                                        <p:cTn id="53" dur="2000" fill="hold"/>
                                        <p:tgtEl>
                                          <p:spTgt spid="102"/>
                                        </p:tgtEl>
                                      </p:cBhvr>
                                      <p:by x="150000" y="150000"/>
                                    </p:animScale>
                                  </p:childTnLst>
                                </p:cTn>
                              </p:par>
                            </p:childTnLst>
                          </p:cTn>
                        </p:par>
                      </p:childTnLst>
                    </p:cTn>
                  </p:par>
                  <p:par>
                    <p:cTn id="54" fill="hold">
                      <p:stCondLst>
                        <p:cond delay="indefinite"/>
                      </p:stCondLst>
                      <p:childTnLst>
                        <p:par>
                          <p:cTn id="55" fill="hold">
                            <p:stCondLst>
                              <p:cond delay="0"/>
                            </p:stCondLst>
                            <p:childTnLst>
                              <p:par>
                                <p:cTn id="56" presetID="8" presetClass="emph" presetSubtype="0" fill="hold" nodeType="clickEffect">
                                  <p:stCondLst>
                                    <p:cond delay="0"/>
                                  </p:stCondLst>
                                  <p:childTnLst>
                                    <p:animRot by="21600000">
                                      <p:cBhvr>
                                        <p:cTn id="57" dur="2000" fill="hold"/>
                                        <p:tgtEl>
                                          <p:spTgt spid="81"/>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29" presetClass="entr" presetSubtype="0" fill="hold" grpId="0" nodeType="clickEffect">
                                  <p:stCondLst>
                                    <p:cond delay="0"/>
                                  </p:stCondLst>
                                  <p:childTnLst>
                                    <p:set>
                                      <p:cBhvr>
                                        <p:cTn id="61" dur="1" fill="hold">
                                          <p:stCondLst>
                                            <p:cond delay="0"/>
                                          </p:stCondLst>
                                        </p:cTn>
                                        <p:tgtEl>
                                          <p:spTgt spid="78"/>
                                        </p:tgtEl>
                                        <p:attrNameLst>
                                          <p:attrName>style.visibility</p:attrName>
                                        </p:attrNameLst>
                                      </p:cBhvr>
                                      <p:to>
                                        <p:strVal val="visible"/>
                                      </p:to>
                                    </p:set>
                                    <p:anim calcmode="lin" valueType="num">
                                      <p:cBhvr>
                                        <p:cTn id="62" dur="1000" fill="hold"/>
                                        <p:tgtEl>
                                          <p:spTgt spid="78"/>
                                        </p:tgtEl>
                                        <p:attrNameLst>
                                          <p:attrName>ppt_x</p:attrName>
                                        </p:attrNameLst>
                                      </p:cBhvr>
                                      <p:tavLst>
                                        <p:tav tm="0">
                                          <p:val>
                                            <p:strVal val="#ppt_x-.2"/>
                                          </p:val>
                                        </p:tav>
                                        <p:tav tm="100000">
                                          <p:val>
                                            <p:strVal val="#ppt_x"/>
                                          </p:val>
                                        </p:tav>
                                      </p:tavLst>
                                    </p:anim>
                                    <p:anim calcmode="lin" valueType="num">
                                      <p:cBhvr>
                                        <p:cTn id="63" dur="1000" fill="hold"/>
                                        <p:tgtEl>
                                          <p:spTgt spid="78"/>
                                        </p:tgtEl>
                                        <p:attrNameLst>
                                          <p:attrName>ppt_y</p:attrName>
                                        </p:attrNameLst>
                                      </p:cBhvr>
                                      <p:tavLst>
                                        <p:tav tm="0">
                                          <p:val>
                                            <p:strVal val="#ppt_y"/>
                                          </p:val>
                                        </p:tav>
                                        <p:tav tm="100000">
                                          <p:val>
                                            <p:strVal val="#ppt_y"/>
                                          </p:val>
                                        </p:tav>
                                      </p:tavLst>
                                    </p:anim>
                                    <p:animEffect transition="in" filter="wipe(right)" prLst="gradientSize: 0.1">
                                      <p:cBhvr>
                                        <p:cTn id="64" dur="1000"/>
                                        <p:tgtEl>
                                          <p:spTgt spid="78"/>
                                        </p:tgtEl>
                                      </p:cBhvr>
                                    </p:animEffect>
                                  </p:childTnLst>
                                </p:cTn>
                              </p:par>
                            </p:childTnLst>
                          </p:cTn>
                        </p:par>
                      </p:childTnLst>
                    </p:cTn>
                  </p:par>
                  <p:par>
                    <p:cTn id="65" fill="hold">
                      <p:stCondLst>
                        <p:cond delay="indefinite"/>
                      </p:stCondLst>
                      <p:childTnLst>
                        <p:par>
                          <p:cTn id="66" fill="hold">
                            <p:stCondLst>
                              <p:cond delay="0"/>
                            </p:stCondLst>
                            <p:childTnLst>
                              <p:par>
                                <p:cTn id="67" presetID="6" presetClass="emph" presetSubtype="0" fill="hold" grpId="1" nodeType="clickEffect">
                                  <p:stCondLst>
                                    <p:cond delay="0"/>
                                  </p:stCondLst>
                                  <p:childTnLst>
                                    <p:animScale>
                                      <p:cBhvr>
                                        <p:cTn id="68" dur="2000" fill="hold"/>
                                        <p:tgtEl>
                                          <p:spTgt spid="78"/>
                                        </p:tgtEl>
                                      </p:cBhvr>
                                      <p:by x="150000" y="150000"/>
                                    </p:animScale>
                                  </p:childTnLst>
                                </p:cTn>
                              </p:par>
                            </p:childTnLst>
                          </p:cTn>
                        </p:par>
                      </p:childTnLst>
                    </p:cTn>
                  </p:par>
                  <p:par>
                    <p:cTn id="69" fill="hold">
                      <p:stCondLst>
                        <p:cond delay="indefinite"/>
                      </p:stCondLst>
                      <p:childTnLst>
                        <p:par>
                          <p:cTn id="70" fill="hold">
                            <p:stCondLst>
                              <p:cond delay="0"/>
                            </p:stCondLst>
                            <p:childTnLst>
                              <p:par>
                                <p:cTn id="71" presetID="6" presetClass="emph" presetSubtype="0" fill="hold" nodeType="clickEffect">
                                  <p:stCondLst>
                                    <p:cond delay="0"/>
                                  </p:stCondLst>
                                  <p:childTnLst>
                                    <p:animScale>
                                      <p:cBhvr>
                                        <p:cTn id="72" dur="2000" fill="hold"/>
                                        <p:tgtEl>
                                          <p:spTgt spid="46"/>
                                        </p:tgtEl>
                                      </p:cBhvr>
                                      <p:by x="150000" y="150000"/>
                                    </p:animScale>
                                  </p:childTnLst>
                                </p:cTn>
                              </p:par>
                            </p:childTnLst>
                          </p:cTn>
                        </p:par>
                      </p:childTnLst>
                    </p:cTn>
                  </p:par>
                  <p:par>
                    <p:cTn id="73" fill="hold">
                      <p:stCondLst>
                        <p:cond delay="indefinite"/>
                      </p:stCondLst>
                      <p:childTnLst>
                        <p:par>
                          <p:cTn id="74" fill="hold">
                            <p:stCondLst>
                              <p:cond delay="0"/>
                            </p:stCondLst>
                            <p:childTnLst>
                              <p:par>
                                <p:cTn id="75" presetID="5" presetClass="exit" presetSubtype="10" fill="hold" grpId="2" nodeType="clickEffect">
                                  <p:stCondLst>
                                    <p:cond delay="0"/>
                                  </p:stCondLst>
                                  <p:childTnLst>
                                    <p:animEffect transition="out" filter="checkerboard(across)">
                                      <p:cBhvr>
                                        <p:cTn id="76" dur="500"/>
                                        <p:tgtEl>
                                          <p:spTgt spid="78"/>
                                        </p:tgtEl>
                                      </p:cBhvr>
                                    </p:animEffect>
                                    <p:set>
                                      <p:cBhvr>
                                        <p:cTn id="77" dur="1" fill="hold">
                                          <p:stCondLst>
                                            <p:cond delay="499"/>
                                          </p:stCondLst>
                                        </p:cTn>
                                        <p:tgtEl>
                                          <p:spTgt spid="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8" grpId="1" animBg="1"/>
      <p:bldP spid="78" grpId="2" animBg="1"/>
      <p:bldP spid="76" grpId="0" animBg="1"/>
      <p:bldP spid="71" grpId="0" animBg="1"/>
      <p:bldP spid="65" grpId="0" animBg="1"/>
      <p:bldP spid="62" grpId="0" animBg="1"/>
      <p:bldP spid="60" grpId="0" animBg="1"/>
      <p:bldP spid="88" grpId="0" animBg="1"/>
      <p:bldP spid="10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1524000" y="274638"/>
            <a:ext cx="9144000" cy="1143000"/>
          </a:xfrm>
        </p:spPr>
        <p:txBody>
          <a:bodyPr>
            <a:normAutofit/>
          </a:bodyPr>
          <a:lstStyle/>
          <a:p>
            <a:r>
              <a:rPr lang="ja-JP" altLang="en-US" sz="3600" dirty="0"/>
              <a:t>相談支援の展開（関係調整・意思の確認）</a:t>
            </a:r>
          </a:p>
        </p:txBody>
      </p:sp>
      <p:cxnSp>
        <p:nvCxnSpPr>
          <p:cNvPr id="4" name="直線コネクタ 3"/>
          <p:cNvCxnSpPr/>
          <p:nvPr/>
        </p:nvCxnSpPr>
        <p:spPr bwMode="auto">
          <a:xfrm>
            <a:off x="1184275"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bwMode="auto">
          <a:xfrm>
            <a:off x="2697163"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bwMode="auto">
          <a:xfrm>
            <a:off x="4208463"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bwMode="auto">
          <a:xfrm>
            <a:off x="5792788"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bwMode="auto">
          <a:xfrm>
            <a:off x="7388225"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80" name="テキスト ボックス 9"/>
          <p:cNvSpPr txBox="1">
            <a:spLocks noChangeArrowheads="1"/>
          </p:cNvSpPr>
          <p:nvPr/>
        </p:nvSpPr>
        <p:spPr bwMode="auto">
          <a:xfrm>
            <a:off x="455911" y="2072483"/>
            <a:ext cx="46166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solidFill>
                  <a:srgbClr val="FF0000"/>
                </a:solidFill>
              </a:rPr>
              <a:t>父・母</a:t>
            </a:r>
          </a:p>
        </p:txBody>
      </p:sp>
      <p:sp>
        <p:nvSpPr>
          <p:cNvPr id="3081" name="テキスト ボックス 10"/>
          <p:cNvSpPr txBox="1">
            <a:spLocks noChangeArrowheads="1"/>
          </p:cNvSpPr>
          <p:nvPr/>
        </p:nvSpPr>
        <p:spPr bwMode="auto">
          <a:xfrm>
            <a:off x="455911" y="3648869"/>
            <a:ext cx="46166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solidFill>
                  <a:prstClr val="black"/>
                </a:solidFill>
              </a:rPr>
              <a:t>本 人</a:t>
            </a:r>
          </a:p>
        </p:txBody>
      </p:sp>
      <p:sp>
        <p:nvSpPr>
          <p:cNvPr id="3082" name="テキスト ボックス 11"/>
          <p:cNvSpPr txBox="1">
            <a:spLocks noChangeArrowheads="1"/>
          </p:cNvSpPr>
          <p:nvPr/>
        </p:nvSpPr>
        <p:spPr bwMode="auto">
          <a:xfrm>
            <a:off x="455911" y="5233195"/>
            <a:ext cx="46166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solidFill>
                  <a:prstClr val="black"/>
                </a:solidFill>
              </a:rPr>
              <a:t>事業所</a:t>
            </a:r>
          </a:p>
        </p:txBody>
      </p:sp>
      <p:sp>
        <p:nvSpPr>
          <p:cNvPr id="13" name="ホームベース 12"/>
          <p:cNvSpPr/>
          <p:nvPr/>
        </p:nvSpPr>
        <p:spPr bwMode="auto">
          <a:xfrm>
            <a:off x="926016" y="1776355"/>
            <a:ext cx="360023" cy="1873299"/>
          </a:xfrm>
          <a:prstGeom prst="homePlate">
            <a:avLst>
              <a:gd name="adj" fmla="val 33523"/>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100" dirty="0">
                <a:solidFill>
                  <a:prstClr val="white"/>
                </a:solidFill>
              </a:rPr>
              <a:t>暴れて困る・訪問</a:t>
            </a:r>
          </a:p>
        </p:txBody>
      </p:sp>
      <p:sp>
        <p:nvSpPr>
          <p:cNvPr id="14" name="ホームベース 13"/>
          <p:cNvSpPr/>
          <p:nvPr/>
        </p:nvSpPr>
        <p:spPr bwMode="auto">
          <a:xfrm>
            <a:off x="1309689" y="1775619"/>
            <a:ext cx="1387475"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solidFill>
                  <a:prstClr val="black"/>
                </a:solidFill>
              </a:rPr>
              <a:t>来所・訪問</a:t>
            </a:r>
            <a:endParaRPr lang="en-US" altLang="ja-JP" sz="1100" dirty="0">
              <a:solidFill>
                <a:prstClr val="black"/>
              </a:solidFill>
            </a:endParaRPr>
          </a:p>
          <a:p>
            <a:pPr algn="ctr">
              <a:defRPr/>
            </a:pPr>
            <a:endParaRPr lang="en-US" altLang="ja-JP" sz="1100" dirty="0">
              <a:solidFill>
                <a:prstClr val="black"/>
              </a:solidFill>
            </a:endParaRPr>
          </a:p>
          <a:p>
            <a:pPr algn="ctr">
              <a:defRPr/>
            </a:pPr>
            <a:r>
              <a:rPr lang="ja-JP" altLang="en-US" sz="1100" dirty="0">
                <a:solidFill>
                  <a:prstClr val="black"/>
                </a:solidFill>
              </a:rPr>
              <a:t>両親の希望・本人の状況確認</a:t>
            </a:r>
            <a:endParaRPr lang="en-US" altLang="ja-JP" sz="1100" dirty="0">
              <a:solidFill>
                <a:prstClr val="black"/>
              </a:solidFill>
            </a:endParaRPr>
          </a:p>
        </p:txBody>
      </p:sp>
      <p:cxnSp>
        <p:nvCxnSpPr>
          <p:cNvPr id="29" name="直線矢印コネクタ 28"/>
          <p:cNvCxnSpPr/>
          <p:nvPr/>
        </p:nvCxnSpPr>
        <p:spPr bwMode="auto">
          <a:xfrm>
            <a:off x="1760538" y="1416844"/>
            <a:ext cx="863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0" name="テキスト ボックス 30"/>
          <p:cNvSpPr txBox="1">
            <a:spLocks noChangeArrowheads="1"/>
          </p:cNvSpPr>
          <p:nvPr/>
        </p:nvSpPr>
        <p:spPr bwMode="auto">
          <a:xfrm>
            <a:off x="968376" y="1278732"/>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相談前期</a:t>
            </a:r>
            <a:endParaRPr lang="en-US" altLang="ja-JP" sz="1100" b="1">
              <a:solidFill>
                <a:prstClr val="black"/>
              </a:solidFill>
            </a:endParaRPr>
          </a:p>
          <a:p>
            <a:r>
              <a:rPr lang="ja-JP" altLang="en-US" sz="1100" b="1">
                <a:solidFill>
                  <a:prstClr val="black"/>
                </a:solidFill>
              </a:rPr>
              <a:t>（潜伏期）</a:t>
            </a:r>
          </a:p>
        </p:txBody>
      </p:sp>
      <p:cxnSp>
        <p:nvCxnSpPr>
          <p:cNvPr id="32" name="直線矢印コネクタ 31"/>
          <p:cNvCxnSpPr/>
          <p:nvPr/>
        </p:nvCxnSpPr>
        <p:spPr bwMode="auto">
          <a:xfrm>
            <a:off x="3271839" y="1416844"/>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bwMode="auto">
          <a:xfrm>
            <a:off x="4856164" y="1416844"/>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3" name="テキスト ボックス 33"/>
          <p:cNvSpPr txBox="1">
            <a:spLocks noChangeArrowheads="1"/>
          </p:cNvSpPr>
          <p:nvPr/>
        </p:nvSpPr>
        <p:spPr bwMode="auto">
          <a:xfrm>
            <a:off x="2552701" y="1278732"/>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相談中期</a:t>
            </a:r>
            <a:endParaRPr lang="en-US" altLang="ja-JP" sz="1100" b="1">
              <a:solidFill>
                <a:prstClr val="black"/>
              </a:solidFill>
            </a:endParaRPr>
          </a:p>
          <a:p>
            <a:r>
              <a:rPr lang="ja-JP" altLang="en-US" sz="1100" b="1">
                <a:solidFill>
                  <a:prstClr val="black"/>
                </a:solidFill>
              </a:rPr>
              <a:t>（模索期）</a:t>
            </a:r>
          </a:p>
        </p:txBody>
      </p:sp>
      <p:sp>
        <p:nvSpPr>
          <p:cNvPr id="3104" name="テキスト ボックス 34"/>
          <p:cNvSpPr txBox="1">
            <a:spLocks noChangeArrowheads="1"/>
          </p:cNvSpPr>
          <p:nvPr/>
        </p:nvSpPr>
        <p:spPr bwMode="auto">
          <a:xfrm>
            <a:off x="4135438" y="1278732"/>
            <a:ext cx="8429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相談後期</a:t>
            </a:r>
            <a:endParaRPr lang="en-US" altLang="ja-JP" sz="1100" b="1">
              <a:solidFill>
                <a:prstClr val="black"/>
              </a:solidFill>
            </a:endParaRPr>
          </a:p>
          <a:p>
            <a:r>
              <a:rPr lang="ja-JP" altLang="en-US" sz="1100" b="1">
                <a:solidFill>
                  <a:prstClr val="black"/>
                </a:solidFill>
              </a:rPr>
              <a:t>（移行期）</a:t>
            </a:r>
          </a:p>
        </p:txBody>
      </p:sp>
      <p:sp>
        <p:nvSpPr>
          <p:cNvPr id="3105" name="テキスト ボックス 35"/>
          <p:cNvSpPr txBox="1">
            <a:spLocks noChangeArrowheads="1"/>
          </p:cNvSpPr>
          <p:nvPr/>
        </p:nvSpPr>
        <p:spPr bwMode="auto">
          <a:xfrm>
            <a:off x="5721351" y="1286669"/>
            <a:ext cx="14398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アフターフォロー</a:t>
            </a:r>
          </a:p>
        </p:txBody>
      </p:sp>
      <p:cxnSp>
        <p:nvCxnSpPr>
          <p:cNvPr id="51" name="直線コネクタ 50"/>
          <p:cNvCxnSpPr/>
          <p:nvPr/>
        </p:nvCxnSpPr>
        <p:spPr>
          <a:xfrm>
            <a:off x="577850" y="3231357"/>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577850" y="4887119"/>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角丸四角形 30">
            <a:extLst>
              <a:ext uri="{FF2B5EF4-FFF2-40B4-BE49-F238E27FC236}">
                <a16:creationId xmlns:a16="http://schemas.microsoft.com/office/drawing/2014/main" xmlns="" id="{3BC6C744-2079-0A4D-87FF-06E97C90BC9E}"/>
              </a:ext>
            </a:extLst>
          </p:cNvPr>
          <p:cNvSpPr/>
          <p:nvPr/>
        </p:nvSpPr>
        <p:spPr>
          <a:xfrm>
            <a:off x="3400209" y="1785938"/>
            <a:ext cx="6514353" cy="2991545"/>
          </a:xfrm>
          <a:prstGeom prst="round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2400">
                <a:solidFill>
                  <a:schemeClr val="bg1"/>
                </a:solidFill>
              </a:rPr>
              <a:t>両親</a:t>
            </a:r>
            <a:r>
              <a:rPr kumimoji="1" lang="ja-JP" altLang="en-US" sz="2400" dirty="0">
                <a:solidFill>
                  <a:schemeClr val="bg1"/>
                </a:solidFill>
              </a:rPr>
              <a:t>との関係性は構築されていったが、本人のニーズよりも両親のニーズが優先され、本人不在のまま支援が行われそうになる。そのため、本人との面談場面をどのようにして作るか、両親のニーズと本人のニーズを切り離して</a:t>
            </a:r>
            <a:r>
              <a:rPr kumimoji="1" lang="ja-JP" altLang="en-US" sz="2400">
                <a:solidFill>
                  <a:schemeClr val="bg1"/>
                </a:solidFill>
              </a:rPr>
              <a:t>行うこと</a:t>
            </a:r>
            <a:r>
              <a:rPr lang="ja-JP" altLang="en-US" sz="2400">
                <a:solidFill>
                  <a:schemeClr val="bg1"/>
                </a:solidFill>
              </a:rPr>
              <a:t>になる</a:t>
            </a:r>
            <a:endParaRPr kumimoji="1" lang="ja-JP" altLang="en-US" sz="2400" dirty="0">
              <a:solidFill>
                <a:schemeClr val="bg1"/>
              </a:solidFill>
            </a:endParaRPr>
          </a:p>
        </p:txBody>
      </p:sp>
    </p:spTree>
    <p:extLst>
      <p:ext uri="{BB962C8B-B14F-4D97-AF65-F5344CB8AC3E}">
        <p14:creationId xmlns:p14="http://schemas.microsoft.com/office/powerpoint/2010/main" val="27097477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00"/>
                                        </p:tgtEl>
                                        <p:attrNameLst>
                                          <p:attrName>style.visibility</p:attrName>
                                        </p:attrNameLst>
                                      </p:cBhvr>
                                      <p:to>
                                        <p:strVal val="visible"/>
                                      </p:to>
                                    </p:set>
                                    <p:animEffect transition="in" filter="fade">
                                      <p:cBhvr>
                                        <p:cTn id="7" dur="500"/>
                                        <p:tgtEl>
                                          <p:spTgt spid="3100"/>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103"/>
                                        </p:tgtEl>
                                        <p:attrNameLst>
                                          <p:attrName>style.visibility</p:attrName>
                                        </p:attrNameLst>
                                      </p:cBhvr>
                                      <p:to>
                                        <p:strVal val="visible"/>
                                      </p:to>
                                    </p:set>
                                    <p:animEffect transition="in" filter="fade">
                                      <p:cBhvr>
                                        <p:cTn id="25" dur="500"/>
                                        <p:tgtEl>
                                          <p:spTgt spid="3103"/>
                                        </p:tgtEl>
                                      </p:cBhvr>
                                    </p:animEffect>
                                  </p:childTnLst>
                                </p:cTn>
                              </p:par>
                              <p:par>
                                <p:cTn id="26" presetID="10" presetClass="entr" presetSubtype="0"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104"/>
                                        </p:tgtEl>
                                        <p:attrNameLst>
                                          <p:attrName>style.visibility</p:attrName>
                                        </p:attrNameLst>
                                      </p:cBhvr>
                                      <p:to>
                                        <p:strVal val="visible"/>
                                      </p:to>
                                    </p:set>
                                    <p:animEffect transition="in" filter="fade">
                                      <p:cBhvr>
                                        <p:cTn id="33" dur="500"/>
                                        <p:tgtEl>
                                          <p:spTgt spid="3104"/>
                                        </p:tgtEl>
                                      </p:cBhvr>
                                    </p:animEffect>
                                  </p:childTnLst>
                                </p:cTn>
                              </p:par>
                              <p:par>
                                <p:cTn id="34" presetID="10"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105"/>
                                        </p:tgtEl>
                                        <p:attrNameLst>
                                          <p:attrName>style.visibility</p:attrName>
                                        </p:attrNameLst>
                                      </p:cBhvr>
                                      <p:to>
                                        <p:strVal val="visible"/>
                                      </p:to>
                                    </p:set>
                                    <p:animEffect transition="in" filter="fade">
                                      <p:cBhvr>
                                        <p:cTn id="41" dur="500"/>
                                        <p:tgtEl>
                                          <p:spTgt spid="3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100" grpId="0"/>
      <p:bldP spid="3103" grpId="0"/>
      <p:bldP spid="3104" grpId="0"/>
      <p:bldP spid="31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円/楕円 23"/>
          <p:cNvSpPr/>
          <p:nvPr/>
        </p:nvSpPr>
        <p:spPr>
          <a:xfrm>
            <a:off x="3143672" y="1628800"/>
            <a:ext cx="5256584" cy="43126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p:txBody>
          <a:bodyPr/>
          <a:lstStyle/>
          <a:p>
            <a:r>
              <a:rPr kumimoji="1" lang="ja-JP" altLang="en-US" dirty="0"/>
              <a:t>Ａさんの現在の関係図</a:t>
            </a:r>
          </a:p>
        </p:txBody>
      </p:sp>
      <p:sp>
        <p:nvSpPr>
          <p:cNvPr id="11" name="テキスト ボックス 10"/>
          <p:cNvSpPr txBox="1"/>
          <p:nvPr/>
        </p:nvSpPr>
        <p:spPr>
          <a:xfrm>
            <a:off x="3419401" y="3244334"/>
            <a:ext cx="937240" cy="923330"/>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ja-JP" altLang="en-US" dirty="0"/>
              <a:t>相談支援事業所</a:t>
            </a:r>
            <a:endParaRPr lang="en-US" altLang="ja-JP" dirty="0"/>
          </a:p>
        </p:txBody>
      </p:sp>
      <p:grpSp>
        <p:nvGrpSpPr>
          <p:cNvPr id="23" name="グループ化 22"/>
          <p:cNvGrpSpPr/>
          <p:nvPr/>
        </p:nvGrpSpPr>
        <p:grpSpPr>
          <a:xfrm>
            <a:off x="4531964" y="2656952"/>
            <a:ext cx="2471451" cy="2256369"/>
            <a:chOff x="2627784" y="1647329"/>
            <a:chExt cx="3519842" cy="2256369"/>
          </a:xfrm>
        </p:grpSpPr>
        <p:sp>
          <p:nvSpPr>
            <p:cNvPr id="14" name="円/楕円 13"/>
            <p:cNvSpPr/>
            <p:nvPr/>
          </p:nvSpPr>
          <p:spPr>
            <a:xfrm>
              <a:off x="2627784" y="1647329"/>
              <a:ext cx="3519842" cy="2256369"/>
            </a:xfrm>
            <a:prstGeom prst="ellipse">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a:p>
          </p:txBody>
        </p:sp>
        <p:sp>
          <p:nvSpPr>
            <p:cNvPr id="16" name="テキスト ボックス 15"/>
            <p:cNvSpPr txBox="1"/>
            <p:nvPr/>
          </p:nvSpPr>
          <p:spPr>
            <a:xfrm>
              <a:off x="3680357" y="3310689"/>
              <a:ext cx="1322790" cy="370867"/>
            </a:xfrm>
            <a:prstGeom prst="rect">
              <a:avLst/>
            </a:prstGeom>
            <a:noFill/>
            <a:ln>
              <a:solidFill>
                <a:schemeClr val="tx1"/>
              </a:solidFill>
            </a:ln>
          </p:spPr>
          <p:txBody>
            <a:bodyPr wrap="square" rtlCol="0">
              <a:spAutoFit/>
            </a:bodyPr>
            <a:lstStyle/>
            <a:p>
              <a:pPr algn="ctr"/>
              <a:r>
                <a:rPr lang="ja-JP" altLang="en-US" dirty="0"/>
                <a:t>Ａさん</a:t>
              </a:r>
            </a:p>
          </p:txBody>
        </p:sp>
        <p:sp>
          <p:nvSpPr>
            <p:cNvPr id="4" name="正方形/長方形 3"/>
            <p:cNvSpPr/>
            <p:nvPr/>
          </p:nvSpPr>
          <p:spPr>
            <a:xfrm>
              <a:off x="3563888" y="2131495"/>
              <a:ext cx="432048" cy="4363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円/楕円 4"/>
            <p:cNvSpPr/>
            <p:nvPr/>
          </p:nvSpPr>
          <p:spPr>
            <a:xfrm>
              <a:off x="4697016" y="2082065"/>
              <a:ext cx="464347" cy="5351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8" name="直線コネクタ 7"/>
            <p:cNvCxnSpPr>
              <a:stCxn id="4" idx="2"/>
            </p:cNvCxnSpPr>
            <p:nvPr/>
          </p:nvCxnSpPr>
          <p:spPr>
            <a:xfrm>
              <a:off x="3779912" y="2567812"/>
              <a:ext cx="0" cy="2077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5" idx="4"/>
            </p:cNvCxnSpPr>
            <p:nvPr/>
          </p:nvCxnSpPr>
          <p:spPr>
            <a:xfrm flipH="1">
              <a:off x="4929189" y="2617241"/>
              <a:ext cx="1" cy="158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779912" y="2775513"/>
              <a:ext cx="114927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p:cNvCxnSpPr>
              <a:endCxn id="16" idx="0"/>
            </p:cNvCxnSpPr>
            <p:nvPr/>
          </p:nvCxnSpPr>
          <p:spPr>
            <a:xfrm flipH="1">
              <a:off x="4341752" y="2792703"/>
              <a:ext cx="765" cy="517986"/>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0" name="直線矢印コネクタ 29"/>
          <p:cNvCxnSpPr>
            <a:stCxn id="11" idx="3"/>
          </p:cNvCxnSpPr>
          <p:nvPr/>
        </p:nvCxnSpPr>
        <p:spPr>
          <a:xfrm flipV="1">
            <a:off x="4356642" y="3410885"/>
            <a:ext cx="728113" cy="29511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3961576" y="2257942"/>
            <a:ext cx="965455" cy="646331"/>
          </a:xfrm>
          <a:prstGeom prst="rect">
            <a:avLst/>
          </a:prstGeom>
          <a:noFill/>
          <a:ln>
            <a:solidFill>
              <a:schemeClr val="tx1"/>
            </a:solidFill>
          </a:ln>
        </p:spPr>
        <p:txBody>
          <a:bodyPr wrap="square" rtlCol="0">
            <a:spAutoFit/>
          </a:bodyPr>
          <a:lstStyle/>
          <a:p>
            <a:r>
              <a:rPr lang="ja-JP" altLang="en-US" dirty="0"/>
              <a:t>障害福祉課</a:t>
            </a:r>
          </a:p>
        </p:txBody>
      </p:sp>
      <p:cxnSp>
        <p:nvCxnSpPr>
          <p:cNvPr id="34" name="直線コネクタ 33"/>
          <p:cNvCxnSpPr>
            <a:stCxn id="32" idx="2"/>
            <a:endCxn id="11" idx="0"/>
          </p:cNvCxnSpPr>
          <p:nvPr/>
        </p:nvCxnSpPr>
        <p:spPr>
          <a:xfrm flipH="1">
            <a:off x="3888021" y="2904272"/>
            <a:ext cx="556282" cy="340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stCxn id="11" idx="3"/>
          </p:cNvCxnSpPr>
          <p:nvPr/>
        </p:nvCxnSpPr>
        <p:spPr>
          <a:xfrm>
            <a:off x="4356642" y="3706000"/>
            <a:ext cx="884203" cy="81380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stCxn id="5" idx="4"/>
          </p:cNvCxnSpPr>
          <p:nvPr/>
        </p:nvCxnSpPr>
        <p:spPr>
          <a:xfrm flipH="1">
            <a:off x="5879977" y="3626863"/>
            <a:ext cx="267915" cy="69344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フリーフォーム 24"/>
          <p:cNvSpPr/>
          <p:nvPr/>
        </p:nvSpPr>
        <p:spPr>
          <a:xfrm>
            <a:off x="5301522" y="3567659"/>
            <a:ext cx="292585" cy="749508"/>
          </a:xfrm>
          <a:custGeom>
            <a:avLst/>
            <a:gdLst>
              <a:gd name="connsiteX0" fmla="*/ 74951 w 292585"/>
              <a:gd name="connsiteY0" fmla="*/ 0 h 749508"/>
              <a:gd name="connsiteX1" fmla="*/ 0 w 292585"/>
              <a:gd name="connsiteY1" fmla="*/ 149902 h 749508"/>
              <a:gd name="connsiteX2" fmla="*/ 0 w 292585"/>
              <a:gd name="connsiteY2" fmla="*/ 149902 h 749508"/>
              <a:gd name="connsiteX3" fmla="*/ 134912 w 292585"/>
              <a:gd name="connsiteY3" fmla="*/ 209862 h 749508"/>
              <a:gd name="connsiteX4" fmla="*/ 104931 w 292585"/>
              <a:gd name="connsiteY4" fmla="*/ 344774 h 749508"/>
              <a:gd name="connsiteX5" fmla="*/ 224853 w 292585"/>
              <a:gd name="connsiteY5" fmla="*/ 344774 h 749508"/>
              <a:gd name="connsiteX6" fmla="*/ 149902 w 292585"/>
              <a:gd name="connsiteY6" fmla="*/ 434715 h 749508"/>
              <a:gd name="connsiteX7" fmla="*/ 239843 w 292585"/>
              <a:gd name="connsiteY7" fmla="*/ 479685 h 749508"/>
              <a:gd name="connsiteX8" fmla="*/ 179882 w 292585"/>
              <a:gd name="connsiteY8" fmla="*/ 644577 h 749508"/>
              <a:gd name="connsiteX9" fmla="*/ 284813 w 292585"/>
              <a:gd name="connsiteY9" fmla="*/ 689548 h 749508"/>
              <a:gd name="connsiteX10" fmla="*/ 284813 w 292585"/>
              <a:gd name="connsiteY10" fmla="*/ 734518 h 749508"/>
              <a:gd name="connsiteX11" fmla="*/ 284813 w 292585"/>
              <a:gd name="connsiteY11" fmla="*/ 734518 h 749508"/>
              <a:gd name="connsiteX12" fmla="*/ 284813 w 292585"/>
              <a:gd name="connsiteY12" fmla="*/ 749508 h 74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585" h="749508">
                <a:moveTo>
                  <a:pt x="74951" y="0"/>
                </a:moveTo>
                <a:lnTo>
                  <a:pt x="0" y="149902"/>
                </a:lnTo>
                <a:lnTo>
                  <a:pt x="0" y="149902"/>
                </a:lnTo>
                <a:cubicBezTo>
                  <a:pt x="22485" y="159895"/>
                  <a:pt x="117423" y="177383"/>
                  <a:pt x="134912" y="209862"/>
                </a:cubicBezTo>
                <a:cubicBezTo>
                  <a:pt x="152401" y="242341"/>
                  <a:pt x="89941" y="322289"/>
                  <a:pt x="104931" y="344774"/>
                </a:cubicBezTo>
                <a:cubicBezTo>
                  <a:pt x="119921" y="367259"/>
                  <a:pt x="217358" y="329784"/>
                  <a:pt x="224853" y="344774"/>
                </a:cubicBezTo>
                <a:cubicBezTo>
                  <a:pt x="232348" y="359764"/>
                  <a:pt x="147404" y="412230"/>
                  <a:pt x="149902" y="434715"/>
                </a:cubicBezTo>
                <a:cubicBezTo>
                  <a:pt x="152400" y="457200"/>
                  <a:pt x="234846" y="444708"/>
                  <a:pt x="239843" y="479685"/>
                </a:cubicBezTo>
                <a:cubicBezTo>
                  <a:pt x="244840" y="514662"/>
                  <a:pt x="172387" y="609600"/>
                  <a:pt x="179882" y="644577"/>
                </a:cubicBezTo>
                <a:cubicBezTo>
                  <a:pt x="187377" y="679554"/>
                  <a:pt x="267325" y="674558"/>
                  <a:pt x="284813" y="689548"/>
                </a:cubicBezTo>
                <a:cubicBezTo>
                  <a:pt x="302301" y="704538"/>
                  <a:pt x="284813" y="734518"/>
                  <a:pt x="284813" y="734518"/>
                </a:cubicBezTo>
                <a:lnTo>
                  <a:pt x="284813" y="734518"/>
                </a:lnTo>
                <a:lnTo>
                  <a:pt x="284813" y="74950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7" name="直線コネクタ 26"/>
          <p:cNvCxnSpPr/>
          <p:nvPr/>
        </p:nvCxnSpPr>
        <p:spPr>
          <a:xfrm>
            <a:off x="5492609" y="3410884"/>
            <a:ext cx="49226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1163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1524000" y="274638"/>
            <a:ext cx="9144000" cy="1143000"/>
          </a:xfrm>
        </p:spPr>
        <p:txBody>
          <a:bodyPr>
            <a:normAutofit/>
          </a:bodyPr>
          <a:lstStyle/>
          <a:p>
            <a:r>
              <a:rPr lang="ja-JP" altLang="en-US" sz="3600" dirty="0"/>
              <a:t>相談支援の展開（関係調整・意思の確認）</a:t>
            </a:r>
          </a:p>
        </p:txBody>
      </p:sp>
      <p:cxnSp>
        <p:nvCxnSpPr>
          <p:cNvPr id="4" name="直線コネクタ 3"/>
          <p:cNvCxnSpPr/>
          <p:nvPr/>
        </p:nvCxnSpPr>
        <p:spPr bwMode="auto">
          <a:xfrm>
            <a:off x="1184275"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bwMode="auto">
          <a:xfrm>
            <a:off x="2697163"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bwMode="auto">
          <a:xfrm>
            <a:off x="4208463"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bwMode="auto">
          <a:xfrm>
            <a:off x="5792788"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bwMode="auto">
          <a:xfrm>
            <a:off x="7388225" y="1775620"/>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80" name="テキスト ボックス 9"/>
          <p:cNvSpPr txBox="1">
            <a:spLocks noChangeArrowheads="1"/>
          </p:cNvSpPr>
          <p:nvPr/>
        </p:nvSpPr>
        <p:spPr bwMode="auto">
          <a:xfrm>
            <a:off x="455911" y="2072483"/>
            <a:ext cx="46166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solidFill>
                  <a:prstClr val="black"/>
                </a:solidFill>
              </a:rPr>
              <a:t>父・母</a:t>
            </a:r>
          </a:p>
        </p:txBody>
      </p:sp>
      <p:sp>
        <p:nvSpPr>
          <p:cNvPr id="3081" name="テキスト ボックス 10"/>
          <p:cNvSpPr txBox="1">
            <a:spLocks noChangeArrowheads="1"/>
          </p:cNvSpPr>
          <p:nvPr/>
        </p:nvSpPr>
        <p:spPr bwMode="auto">
          <a:xfrm>
            <a:off x="455911" y="3648869"/>
            <a:ext cx="46166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solidFill>
                  <a:srgbClr val="FF0000"/>
                </a:solidFill>
              </a:rPr>
              <a:t>本 人</a:t>
            </a:r>
          </a:p>
        </p:txBody>
      </p:sp>
      <p:sp>
        <p:nvSpPr>
          <p:cNvPr id="3082" name="テキスト ボックス 11"/>
          <p:cNvSpPr txBox="1">
            <a:spLocks noChangeArrowheads="1"/>
          </p:cNvSpPr>
          <p:nvPr/>
        </p:nvSpPr>
        <p:spPr bwMode="auto">
          <a:xfrm>
            <a:off x="455911" y="5233195"/>
            <a:ext cx="46166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solidFill>
                  <a:prstClr val="black"/>
                </a:solidFill>
              </a:rPr>
              <a:t>事業所</a:t>
            </a:r>
          </a:p>
        </p:txBody>
      </p:sp>
      <p:sp>
        <p:nvSpPr>
          <p:cNvPr id="13" name="ホームベース 12"/>
          <p:cNvSpPr/>
          <p:nvPr/>
        </p:nvSpPr>
        <p:spPr bwMode="auto">
          <a:xfrm>
            <a:off x="926016" y="1776355"/>
            <a:ext cx="360023" cy="1873299"/>
          </a:xfrm>
          <a:prstGeom prst="homePlate">
            <a:avLst>
              <a:gd name="adj" fmla="val 33523"/>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100" dirty="0">
                <a:solidFill>
                  <a:prstClr val="white"/>
                </a:solidFill>
              </a:rPr>
              <a:t>暴れて困る・訪問</a:t>
            </a:r>
          </a:p>
        </p:txBody>
      </p:sp>
      <p:sp>
        <p:nvSpPr>
          <p:cNvPr id="14" name="ホームベース 13"/>
          <p:cNvSpPr/>
          <p:nvPr/>
        </p:nvSpPr>
        <p:spPr bwMode="auto">
          <a:xfrm>
            <a:off x="1309689" y="1775619"/>
            <a:ext cx="1387475" cy="1081088"/>
          </a:xfrm>
          <a:prstGeom prst="homePlate">
            <a:avLst>
              <a:gd name="adj" fmla="val 17434"/>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solidFill>
                  <a:prstClr val="black"/>
                </a:solidFill>
              </a:rPr>
              <a:t>来所・訪問</a:t>
            </a:r>
            <a:endParaRPr lang="en-US" altLang="ja-JP" sz="1100" dirty="0">
              <a:solidFill>
                <a:prstClr val="black"/>
              </a:solidFill>
            </a:endParaRPr>
          </a:p>
          <a:p>
            <a:pPr algn="ctr">
              <a:defRPr/>
            </a:pPr>
            <a:endParaRPr lang="en-US" altLang="ja-JP" sz="1100" dirty="0">
              <a:solidFill>
                <a:prstClr val="black"/>
              </a:solidFill>
            </a:endParaRPr>
          </a:p>
          <a:p>
            <a:pPr algn="ctr">
              <a:defRPr/>
            </a:pPr>
            <a:r>
              <a:rPr lang="ja-JP" altLang="en-US" sz="1100" dirty="0">
                <a:solidFill>
                  <a:prstClr val="black"/>
                </a:solidFill>
              </a:rPr>
              <a:t>両親の希望・本人の状況確認</a:t>
            </a:r>
            <a:endParaRPr lang="en-US" altLang="ja-JP" sz="1100" dirty="0">
              <a:solidFill>
                <a:prstClr val="black"/>
              </a:solidFill>
            </a:endParaRPr>
          </a:p>
        </p:txBody>
      </p:sp>
      <p:sp>
        <p:nvSpPr>
          <p:cNvPr id="16" name="ホームベース 15"/>
          <p:cNvSpPr/>
          <p:nvPr/>
        </p:nvSpPr>
        <p:spPr bwMode="auto">
          <a:xfrm>
            <a:off x="1689101" y="3432969"/>
            <a:ext cx="1008063" cy="1081088"/>
          </a:xfrm>
          <a:prstGeom prst="homePlate">
            <a:avLst>
              <a:gd name="adj" fmla="val 17434"/>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ja-JP" altLang="en-US" sz="1100" dirty="0">
                <a:solidFill>
                  <a:prstClr val="black"/>
                </a:solidFill>
              </a:rPr>
              <a:t>訪問</a:t>
            </a:r>
            <a:endParaRPr lang="en-US" altLang="ja-JP" sz="1100" dirty="0">
              <a:solidFill>
                <a:prstClr val="black"/>
              </a:solidFill>
            </a:endParaRPr>
          </a:p>
          <a:p>
            <a:pPr algn="ctr">
              <a:defRPr/>
            </a:pPr>
            <a:endParaRPr lang="en-US" altLang="ja-JP" sz="1100" dirty="0">
              <a:solidFill>
                <a:prstClr val="black"/>
              </a:solidFill>
            </a:endParaRPr>
          </a:p>
          <a:p>
            <a:pPr algn="ctr">
              <a:defRPr/>
            </a:pPr>
            <a:r>
              <a:rPr lang="ja-JP" altLang="en-US" sz="1100" dirty="0">
                <a:solidFill>
                  <a:prstClr val="black"/>
                </a:solidFill>
              </a:rPr>
              <a:t>相談室につなげるための支援</a:t>
            </a:r>
            <a:endParaRPr lang="en-US" altLang="ja-JP" sz="1100" dirty="0">
              <a:solidFill>
                <a:prstClr val="black"/>
              </a:solidFill>
            </a:endParaRPr>
          </a:p>
        </p:txBody>
      </p:sp>
      <p:sp>
        <p:nvSpPr>
          <p:cNvPr id="17" name="ホームベース 16"/>
          <p:cNvSpPr/>
          <p:nvPr/>
        </p:nvSpPr>
        <p:spPr bwMode="auto">
          <a:xfrm>
            <a:off x="2768601" y="3432969"/>
            <a:ext cx="1450975"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a:solidFill>
                  <a:prstClr val="black"/>
                </a:solidFill>
              </a:rPr>
              <a:t>来所</a:t>
            </a:r>
            <a:endParaRPr lang="en-US" altLang="ja-JP" sz="1100" dirty="0">
              <a:solidFill>
                <a:prstClr val="black"/>
              </a:solidFill>
            </a:endParaRPr>
          </a:p>
          <a:p>
            <a:pPr algn="ctr">
              <a:defRPr/>
            </a:pPr>
            <a:r>
              <a:rPr lang="ja-JP" altLang="en-US" sz="1100" dirty="0">
                <a:solidFill>
                  <a:prstClr val="black"/>
                </a:solidFill>
              </a:rPr>
              <a:t>今後の生活を一緒に</a:t>
            </a:r>
            <a:r>
              <a:rPr lang="ja-JP" altLang="en-US" sz="1100">
                <a:solidFill>
                  <a:prstClr val="black"/>
                </a:solidFill>
              </a:rPr>
              <a:t>考えていく</a:t>
            </a:r>
            <a:endParaRPr lang="en-US" altLang="ja-JP" sz="1100" dirty="0">
              <a:solidFill>
                <a:prstClr val="black"/>
              </a:solidFill>
            </a:endParaRPr>
          </a:p>
          <a:p>
            <a:pPr algn="ctr">
              <a:defRPr/>
            </a:pPr>
            <a:r>
              <a:rPr lang="ja-JP" altLang="en-US" sz="1100" u="sng">
                <a:solidFill>
                  <a:prstClr val="black"/>
                </a:solidFill>
              </a:rPr>
              <a:t>「仕事したいけど、うまくいくか分からない」</a:t>
            </a:r>
            <a:endParaRPr lang="en-US" altLang="ja-JP" sz="1100" u="sng" dirty="0">
              <a:solidFill>
                <a:prstClr val="black"/>
              </a:solidFill>
            </a:endParaRPr>
          </a:p>
        </p:txBody>
      </p:sp>
      <p:cxnSp>
        <p:nvCxnSpPr>
          <p:cNvPr id="29" name="直線矢印コネクタ 28"/>
          <p:cNvCxnSpPr/>
          <p:nvPr/>
        </p:nvCxnSpPr>
        <p:spPr bwMode="auto">
          <a:xfrm>
            <a:off x="1760538" y="1416844"/>
            <a:ext cx="863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0" name="テキスト ボックス 30"/>
          <p:cNvSpPr txBox="1">
            <a:spLocks noChangeArrowheads="1"/>
          </p:cNvSpPr>
          <p:nvPr/>
        </p:nvSpPr>
        <p:spPr bwMode="auto">
          <a:xfrm>
            <a:off x="968376" y="1278732"/>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相談前期</a:t>
            </a:r>
            <a:endParaRPr lang="en-US" altLang="ja-JP" sz="1100" b="1">
              <a:solidFill>
                <a:prstClr val="black"/>
              </a:solidFill>
            </a:endParaRPr>
          </a:p>
          <a:p>
            <a:r>
              <a:rPr lang="ja-JP" altLang="en-US" sz="1100" b="1">
                <a:solidFill>
                  <a:prstClr val="black"/>
                </a:solidFill>
              </a:rPr>
              <a:t>（潜伏期）</a:t>
            </a:r>
          </a:p>
        </p:txBody>
      </p:sp>
      <p:cxnSp>
        <p:nvCxnSpPr>
          <p:cNvPr id="32" name="直線矢印コネクタ 31"/>
          <p:cNvCxnSpPr/>
          <p:nvPr/>
        </p:nvCxnSpPr>
        <p:spPr bwMode="auto">
          <a:xfrm>
            <a:off x="3271839" y="1416844"/>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bwMode="auto">
          <a:xfrm>
            <a:off x="4856164" y="1416844"/>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3" name="テキスト ボックス 33"/>
          <p:cNvSpPr txBox="1">
            <a:spLocks noChangeArrowheads="1"/>
          </p:cNvSpPr>
          <p:nvPr/>
        </p:nvSpPr>
        <p:spPr bwMode="auto">
          <a:xfrm>
            <a:off x="2552701" y="1278732"/>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相談中期</a:t>
            </a:r>
            <a:endParaRPr lang="en-US" altLang="ja-JP" sz="1100" b="1">
              <a:solidFill>
                <a:prstClr val="black"/>
              </a:solidFill>
            </a:endParaRPr>
          </a:p>
          <a:p>
            <a:r>
              <a:rPr lang="ja-JP" altLang="en-US" sz="1100" b="1">
                <a:solidFill>
                  <a:prstClr val="black"/>
                </a:solidFill>
              </a:rPr>
              <a:t>（模索期）</a:t>
            </a:r>
          </a:p>
        </p:txBody>
      </p:sp>
      <p:sp>
        <p:nvSpPr>
          <p:cNvPr id="3104" name="テキスト ボックス 34"/>
          <p:cNvSpPr txBox="1">
            <a:spLocks noChangeArrowheads="1"/>
          </p:cNvSpPr>
          <p:nvPr/>
        </p:nvSpPr>
        <p:spPr bwMode="auto">
          <a:xfrm>
            <a:off x="4135438" y="1278732"/>
            <a:ext cx="8429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相談後期</a:t>
            </a:r>
            <a:endParaRPr lang="en-US" altLang="ja-JP" sz="1100" b="1">
              <a:solidFill>
                <a:prstClr val="black"/>
              </a:solidFill>
            </a:endParaRPr>
          </a:p>
          <a:p>
            <a:r>
              <a:rPr lang="ja-JP" altLang="en-US" sz="1100" b="1">
                <a:solidFill>
                  <a:prstClr val="black"/>
                </a:solidFill>
              </a:rPr>
              <a:t>（移行期）</a:t>
            </a:r>
          </a:p>
        </p:txBody>
      </p:sp>
      <p:sp>
        <p:nvSpPr>
          <p:cNvPr id="3105" name="テキスト ボックス 35"/>
          <p:cNvSpPr txBox="1">
            <a:spLocks noChangeArrowheads="1"/>
          </p:cNvSpPr>
          <p:nvPr/>
        </p:nvSpPr>
        <p:spPr bwMode="auto">
          <a:xfrm>
            <a:off x="5721351" y="1286669"/>
            <a:ext cx="14398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solidFill>
                  <a:prstClr val="black"/>
                </a:solidFill>
              </a:rPr>
              <a:t>アフターフォロー</a:t>
            </a:r>
          </a:p>
        </p:txBody>
      </p:sp>
      <p:cxnSp>
        <p:nvCxnSpPr>
          <p:cNvPr id="51" name="直線コネクタ 50"/>
          <p:cNvCxnSpPr/>
          <p:nvPr/>
        </p:nvCxnSpPr>
        <p:spPr>
          <a:xfrm>
            <a:off x="577850" y="3231357"/>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577850" y="4887119"/>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角丸四角形 1">
            <a:extLst>
              <a:ext uri="{FF2B5EF4-FFF2-40B4-BE49-F238E27FC236}">
                <a16:creationId xmlns:a16="http://schemas.microsoft.com/office/drawing/2014/main" xmlns="" id="{00BFB07D-EBD0-4479-99EB-3F317521E47C}"/>
              </a:ext>
            </a:extLst>
          </p:cNvPr>
          <p:cNvSpPr/>
          <p:nvPr/>
        </p:nvSpPr>
        <p:spPr>
          <a:xfrm>
            <a:off x="4528650" y="3318314"/>
            <a:ext cx="5719150" cy="2549233"/>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r>
              <a:rPr lang="ja-JP" altLang="en-US" dirty="0"/>
              <a:t>インテーク</a:t>
            </a:r>
            <a:endParaRPr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P20</a:t>
            </a:r>
            <a:r>
              <a:rPr lang="ja-JP" altLang="en-US" dirty="0"/>
              <a:t>～）</a:t>
            </a:r>
            <a:endParaRPr lang="en-US" altLang="ja-JP" dirty="0"/>
          </a:p>
          <a:p>
            <a:endParaRPr lang="en-US" altLang="ja-JP" dirty="0"/>
          </a:p>
          <a:p>
            <a:r>
              <a:rPr lang="ja-JP" altLang="ja-JP" dirty="0"/>
              <a:t>①信頼関係の基礎を構築するための大事な場面</a:t>
            </a:r>
            <a:endParaRPr lang="en-US" altLang="ja-JP" dirty="0"/>
          </a:p>
          <a:p>
            <a:r>
              <a:rPr lang="ja-JP" altLang="ja-JP" dirty="0"/>
              <a:t>②福祉サービスに限定したやり取りではなく、主訴等の背景を丁寧に聞く</a:t>
            </a:r>
            <a:endParaRPr lang="en-US" altLang="ja-JP" dirty="0"/>
          </a:p>
          <a:p>
            <a:r>
              <a:rPr lang="ja-JP" altLang="ja-JP" dirty="0"/>
              <a:t>③今後の相談支援の見通しを説明し、利用者から同意を得る</a:t>
            </a:r>
            <a:endParaRPr kumimoji="1" lang="ja-JP" altLang="en-US" dirty="0"/>
          </a:p>
        </p:txBody>
      </p:sp>
    </p:spTree>
    <p:extLst>
      <p:ext uri="{BB962C8B-B14F-4D97-AF65-F5344CB8AC3E}">
        <p14:creationId xmlns:p14="http://schemas.microsoft.com/office/powerpoint/2010/main" val="10763990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00"/>
                                        </p:tgtEl>
                                        <p:attrNameLst>
                                          <p:attrName>style.visibility</p:attrName>
                                        </p:attrNameLst>
                                      </p:cBhvr>
                                      <p:to>
                                        <p:strVal val="visible"/>
                                      </p:to>
                                    </p:set>
                                    <p:animEffect transition="in" filter="fade">
                                      <p:cBhvr>
                                        <p:cTn id="7" dur="500"/>
                                        <p:tgtEl>
                                          <p:spTgt spid="3100"/>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103"/>
                                        </p:tgtEl>
                                        <p:attrNameLst>
                                          <p:attrName>style.visibility</p:attrName>
                                        </p:attrNameLst>
                                      </p:cBhvr>
                                      <p:to>
                                        <p:strVal val="visible"/>
                                      </p:to>
                                    </p:set>
                                    <p:animEffect transition="in" filter="fade">
                                      <p:cBhvr>
                                        <p:cTn id="30" dur="500"/>
                                        <p:tgtEl>
                                          <p:spTgt spid="3103"/>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104"/>
                                        </p:tgtEl>
                                        <p:attrNameLst>
                                          <p:attrName>style.visibility</p:attrName>
                                        </p:attrNameLst>
                                      </p:cBhvr>
                                      <p:to>
                                        <p:strVal val="visible"/>
                                      </p:to>
                                    </p:set>
                                    <p:animEffect transition="in" filter="fade">
                                      <p:cBhvr>
                                        <p:cTn id="43" dur="500"/>
                                        <p:tgtEl>
                                          <p:spTgt spid="3104"/>
                                        </p:tgtEl>
                                      </p:cBhvr>
                                    </p:animEffect>
                                  </p:childTnLst>
                                </p:cTn>
                              </p:par>
                              <p:par>
                                <p:cTn id="44" presetID="10" presetClass="entr" presetSubtype="0"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105"/>
                                        </p:tgtEl>
                                        <p:attrNameLst>
                                          <p:attrName>style.visibility</p:attrName>
                                        </p:attrNameLst>
                                      </p:cBhvr>
                                      <p:to>
                                        <p:strVal val="visible"/>
                                      </p:to>
                                    </p:set>
                                    <p:animEffect transition="in" filter="fade">
                                      <p:cBhvr>
                                        <p:cTn id="51" dur="500"/>
                                        <p:tgtEl>
                                          <p:spTgt spid="3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3100" grpId="0"/>
      <p:bldP spid="3103" grpId="0"/>
      <p:bldP spid="3104" grpId="0"/>
      <p:bldP spid="310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V 字形矢印 77"/>
          <p:cNvSpPr/>
          <p:nvPr/>
        </p:nvSpPr>
        <p:spPr>
          <a:xfrm>
            <a:off x="4986773" y="5037430"/>
            <a:ext cx="1785950" cy="1071570"/>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６</a:t>
            </a:r>
            <a:endParaRPr lang="en-US" altLang="ja-JP" dirty="0"/>
          </a:p>
          <a:p>
            <a:pPr algn="ctr"/>
            <a:endParaRPr lang="ja-JP" altLang="en-US" dirty="0"/>
          </a:p>
        </p:txBody>
      </p:sp>
      <p:sp>
        <p:nvSpPr>
          <p:cNvPr id="76" name="V 字形矢印 75"/>
          <p:cNvSpPr/>
          <p:nvPr/>
        </p:nvSpPr>
        <p:spPr>
          <a:xfrm>
            <a:off x="4415269" y="5037430"/>
            <a:ext cx="571504" cy="1071570"/>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５</a:t>
            </a:r>
            <a:endParaRPr lang="en-US" altLang="ja-JP" dirty="0"/>
          </a:p>
          <a:p>
            <a:pPr algn="ctr"/>
            <a:endParaRPr lang="ja-JP" altLang="en-US" dirty="0"/>
          </a:p>
        </p:txBody>
      </p:sp>
      <p:sp>
        <p:nvSpPr>
          <p:cNvPr id="71" name="V 字形矢印 70"/>
          <p:cNvSpPr/>
          <p:nvPr/>
        </p:nvSpPr>
        <p:spPr>
          <a:xfrm>
            <a:off x="3843765" y="5037430"/>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４</a:t>
            </a:r>
            <a:endParaRPr lang="en-US" altLang="ja-JP" dirty="0"/>
          </a:p>
          <a:p>
            <a:pPr algn="ctr"/>
            <a:endParaRPr lang="ja-JP" altLang="en-US" dirty="0"/>
          </a:p>
        </p:txBody>
      </p:sp>
      <p:sp>
        <p:nvSpPr>
          <p:cNvPr id="65" name="V 字形矢印 64"/>
          <p:cNvSpPr/>
          <p:nvPr/>
        </p:nvSpPr>
        <p:spPr>
          <a:xfrm>
            <a:off x="3272261" y="5037430"/>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３</a:t>
            </a:r>
            <a:endParaRPr lang="en-US" altLang="ja-JP" dirty="0"/>
          </a:p>
          <a:p>
            <a:pPr algn="ctr"/>
            <a:endParaRPr lang="ja-JP" altLang="en-US" dirty="0"/>
          </a:p>
        </p:txBody>
      </p:sp>
      <p:sp>
        <p:nvSpPr>
          <p:cNvPr id="62" name="V 字形矢印 61"/>
          <p:cNvSpPr/>
          <p:nvPr/>
        </p:nvSpPr>
        <p:spPr>
          <a:xfrm>
            <a:off x="2700757" y="5037430"/>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２</a:t>
            </a:r>
            <a:endParaRPr lang="en-US" altLang="ja-JP" dirty="0"/>
          </a:p>
          <a:p>
            <a:pPr algn="ctr"/>
            <a:endParaRPr lang="ja-JP" altLang="en-US" dirty="0"/>
          </a:p>
        </p:txBody>
      </p:sp>
      <p:sp>
        <p:nvSpPr>
          <p:cNvPr id="60" name="V 字形矢印 59"/>
          <p:cNvSpPr/>
          <p:nvPr/>
        </p:nvSpPr>
        <p:spPr>
          <a:xfrm>
            <a:off x="1986377" y="5037430"/>
            <a:ext cx="714380"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１</a:t>
            </a:r>
            <a:endParaRPr lang="en-US" altLang="ja-JP" dirty="0"/>
          </a:p>
          <a:p>
            <a:pPr algn="ctr"/>
            <a:endParaRPr lang="ja-JP" altLang="en-US" dirty="0"/>
          </a:p>
        </p:txBody>
      </p:sp>
      <p:sp>
        <p:nvSpPr>
          <p:cNvPr id="4" name="テキスト ボックス 3"/>
          <p:cNvSpPr txBox="1"/>
          <p:nvPr/>
        </p:nvSpPr>
        <p:spPr>
          <a:xfrm>
            <a:off x="343303" y="2822852"/>
            <a:ext cx="500066" cy="369332"/>
          </a:xfrm>
          <a:prstGeom prst="rect">
            <a:avLst/>
          </a:prstGeom>
          <a:noFill/>
        </p:spPr>
        <p:txBody>
          <a:bodyPr wrap="square" rtlCol="0">
            <a:spAutoFit/>
          </a:bodyPr>
          <a:lstStyle/>
          <a:p>
            <a:r>
              <a:rPr lang="ja-JP" altLang="en-US" dirty="0"/>
              <a:t>父</a:t>
            </a:r>
          </a:p>
        </p:txBody>
      </p:sp>
      <p:sp>
        <p:nvSpPr>
          <p:cNvPr id="5" name="テキスト ボックス 4"/>
          <p:cNvSpPr txBox="1"/>
          <p:nvPr/>
        </p:nvSpPr>
        <p:spPr>
          <a:xfrm>
            <a:off x="343303" y="3822984"/>
            <a:ext cx="571504" cy="369332"/>
          </a:xfrm>
          <a:prstGeom prst="rect">
            <a:avLst/>
          </a:prstGeom>
          <a:noFill/>
        </p:spPr>
        <p:txBody>
          <a:bodyPr wrap="square" rtlCol="0">
            <a:spAutoFit/>
          </a:bodyPr>
          <a:lstStyle/>
          <a:p>
            <a:r>
              <a:rPr lang="ja-JP" altLang="en-US" dirty="0"/>
              <a:t>母</a:t>
            </a:r>
          </a:p>
        </p:txBody>
      </p:sp>
      <p:cxnSp>
        <p:nvCxnSpPr>
          <p:cNvPr id="7" name="直線コネクタ 6"/>
          <p:cNvCxnSpPr/>
          <p:nvPr/>
        </p:nvCxnSpPr>
        <p:spPr>
          <a:xfrm>
            <a:off x="986245" y="2965728"/>
            <a:ext cx="664373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986245" y="3965860"/>
            <a:ext cx="664373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1271997" y="5537496"/>
            <a:ext cx="714380" cy="369332"/>
          </a:xfrm>
          <a:prstGeom prst="rect">
            <a:avLst/>
          </a:prstGeom>
          <a:noFill/>
        </p:spPr>
        <p:txBody>
          <a:bodyPr wrap="square" rtlCol="0">
            <a:spAutoFit/>
          </a:bodyPr>
          <a:lstStyle/>
          <a:p>
            <a:r>
              <a:rPr lang="ja-JP" altLang="en-US" dirty="0">
                <a:solidFill>
                  <a:srgbClr val="FF0000"/>
                </a:solidFill>
              </a:rPr>
              <a:t>本人</a:t>
            </a:r>
          </a:p>
        </p:txBody>
      </p:sp>
      <p:cxnSp>
        <p:nvCxnSpPr>
          <p:cNvPr id="25" name="直線コネクタ 24"/>
          <p:cNvCxnSpPr>
            <a:stCxn id="9" idx="3"/>
          </p:cNvCxnSpPr>
          <p:nvPr/>
        </p:nvCxnSpPr>
        <p:spPr>
          <a:xfrm flipV="1">
            <a:off x="1986377" y="5680372"/>
            <a:ext cx="5643602" cy="4179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5400000">
            <a:off x="451254" y="4357975"/>
            <a:ext cx="307183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557749" y="6037562"/>
            <a:ext cx="714380" cy="369332"/>
          </a:xfrm>
          <a:prstGeom prst="rect">
            <a:avLst/>
          </a:prstGeom>
          <a:noFill/>
        </p:spPr>
        <p:txBody>
          <a:bodyPr wrap="square" rtlCol="0">
            <a:spAutoFit/>
          </a:bodyPr>
          <a:lstStyle/>
          <a:p>
            <a:r>
              <a:rPr lang="ja-JP" altLang="en-US" dirty="0"/>
              <a:t>出生</a:t>
            </a:r>
          </a:p>
        </p:txBody>
      </p:sp>
      <p:cxnSp>
        <p:nvCxnSpPr>
          <p:cNvPr id="20" name="直線コネクタ 19"/>
          <p:cNvCxnSpPr/>
          <p:nvPr/>
        </p:nvCxnSpPr>
        <p:spPr>
          <a:xfrm rot="5400000">
            <a:off x="2522956" y="5715297"/>
            <a:ext cx="356396"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rot="5400000">
            <a:off x="3094460"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rot="5400000">
            <a:off x="3665964"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rot="5400000">
            <a:off x="4237468"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rot="5400000">
            <a:off x="4808972"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5400000">
            <a:off x="5380476"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486443" y="5966125"/>
            <a:ext cx="6286544" cy="307777"/>
          </a:xfrm>
          <a:prstGeom prst="rect">
            <a:avLst/>
          </a:prstGeom>
          <a:noFill/>
        </p:spPr>
        <p:txBody>
          <a:bodyPr wrap="square" rtlCol="0">
            <a:spAutoFit/>
          </a:bodyPr>
          <a:lstStyle/>
          <a:p>
            <a:r>
              <a:rPr lang="en-US" altLang="ja-JP" sz="1400" dirty="0"/>
              <a:t>3</a:t>
            </a:r>
            <a:r>
              <a:rPr lang="ja-JP" altLang="en-US" sz="1400" dirty="0"/>
              <a:t>歳　　 </a:t>
            </a:r>
            <a:r>
              <a:rPr lang="en-US" altLang="ja-JP" sz="1400" dirty="0"/>
              <a:t>6</a:t>
            </a:r>
            <a:r>
              <a:rPr lang="ja-JP" altLang="en-US" sz="1400" dirty="0"/>
              <a:t>歳　   </a:t>
            </a:r>
            <a:r>
              <a:rPr lang="en-US" altLang="ja-JP" sz="1400" dirty="0"/>
              <a:t>12</a:t>
            </a:r>
            <a:r>
              <a:rPr lang="ja-JP" altLang="en-US" sz="1400" dirty="0"/>
              <a:t>歳　  </a:t>
            </a:r>
            <a:r>
              <a:rPr lang="en-US" altLang="ja-JP" sz="1400" dirty="0"/>
              <a:t>15</a:t>
            </a:r>
            <a:r>
              <a:rPr lang="ja-JP" altLang="en-US" sz="1400" dirty="0"/>
              <a:t>歳　 </a:t>
            </a:r>
            <a:r>
              <a:rPr lang="en-US" altLang="ja-JP" sz="1400" dirty="0"/>
              <a:t>18</a:t>
            </a:r>
            <a:r>
              <a:rPr lang="ja-JP" altLang="en-US" sz="1400" dirty="0"/>
              <a:t>歳　</a:t>
            </a:r>
            <a:r>
              <a:rPr lang="ja-JP" altLang="en-US" sz="1400"/>
              <a:t>       </a:t>
            </a:r>
            <a:r>
              <a:rPr lang="en-US" altLang="ja-JP" sz="1400" dirty="0"/>
              <a:t>19</a:t>
            </a:r>
            <a:r>
              <a:rPr lang="ja-JP" altLang="en-US" sz="1400"/>
              <a:t>歳　　　       </a:t>
            </a:r>
            <a:r>
              <a:rPr lang="ja-JP" altLang="en-US" sz="1400" dirty="0"/>
              <a:t>　　</a:t>
            </a:r>
            <a:r>
              <a:rPr lang="ja-JP" altLang="en-US" sz="1400"/>
              <a:t>　</a:t>
            </a:r>
            <a:r>
              <a:rPr lang="ja-JP" altLang="en-US" sz="1400" dirty="0"/>
              <a:t>　　</a:t>
            </a:r>
            <a:r>
              <a:rPr lang="ja-JP" altLang="en-US" sz="1400"/>
              <a:t>　</a:t>
            </a:r>
            <a:r>
              <a:rPr lang="ja-JP" altLang="en-US" sz="1400" dirty="0"/>
              <a:t>　　　　　　　　　　</a:t>
            </a:r>
          </a:p>
        </p:txBody>
      </p:sp>
      <p:cxnSp>
        <p:nvCxnSpPr>
          <p:cNvPr id="40" name="直線コネクタ 39"/>
          <p:cNvCxnSpPr/>
          <p:nvPr/>
        </p:nvCxnSpPr>
        <p:spPr>
          <a:xfrm rot="5400000">
            <a:off x="6380608"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rot="5400000">
            <a:off x="6380608" y="4000785"/>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rot="5400000">
            <a:off x="6380608" y="3000653"/>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6272657" y="3180043"/>
            <a:ext cx="642942" cy="307777"/>
          </a:xfrm>
          <a:prstGeom prst="rect">
            <a:avLst/>
          </a:prstGeom>
          <a:noFill/>
        </p:spPr>
        <p:txBody>
          <a:bodyPr wrap="square" rtlCol="0">
            <a:spAutoFit/>
          </a:bodyPr>
          <a:lstStyle/>
          <a:p>
            <a:r>
              <a:rPr lang="en-US" altLang="ja-JP" sz="1400" dirty="0"/>
              <a:t>65</a:t>
            </a:r>
            <a:r>
              <a:rPr lang="ja-JP" altLang="en-US" sz="1400" dirty="0"/>
              <a:t>歳</a:t>
            </a:r>
          </a:p>
        </p:txBody>
      </p:sp>
      <p:sp>
        <p:nvSpPr>
          <p:cNvPr id="44" name="テキスト ボックス 43"/>
          <p:cNvSpPr txBox="1"/>
          <p:nvPr/>
        </p:nvSpPr>
        <p:spPr>
          <a:xfrm>
            <a:off x="6272657" y="4251613"/>
            <a:ext cx="642942" cy="307777"/>
          </a:xfrm>
          <a:prstGeom prst="rect">
            <a:avLst/>
          </a:prstGeom>
          <a:noFill/>
        </p:spPr>
        <p:txBody>
          <a:bodyPr wrap="square" rtlCol="0">
            <a:spAutoFit/>
          </a:bodyPr>
          <a:lstStyle/>
          <a:p>
            <a:r>
              <a:rPr lang="en-US" altLang="ja-JP" sz="1400" dirty="0"/>
              <a:t>62</a:t>
            </a:r>
            <a:r>
              <a:rPr lang="ja-JP" altLang="en-US" sz="1400" dirty="0"/>
              <a:t>歳</a:t>
            </a:r>
          </a:p>
        </p:txBody>
      </p:sp>
      <p:cxnSp>
        <p:nvCxnSpPr>
          <p:cNvPr id="46" name="直線コネクタ 45"/>
          <p:cNvCxnSpPr/>
          <p:nvPr/>
        </p:nvCxnSpPr>
        <p:spPr>
          <a:xfrm rot="16200000" flipH="1">
            <a:off x="4701021" y="4537364"/>
            <a:ext cx="4214842" cy="714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6359181" y="2321800"/>
            <a:ext cx="785818" cy="307777"/>
          </a:xfrm>
          <a:prstGeom prst="rect">
            <a:avLst/>
          </a:prstGeom>
          <a:noFill/>
        </p:spPr>
        <p:txBody>
          <a:bodyPr wrap="square" rtlCol="0">
            <a:spAutoFit/>
          </a:bodyPr>
          <a:lstStyle/>
          <a:p>
            <a:r>
              <a:rPr lang="ja-JP" altLang="en-US" sz="1400" dirty="0"/>
              <a:t>相談室</a:t>
            </a:r>
          </a:p>
        </p:txBody>
      </p:sp>
      <p:cxnSp>
        <p:nvCxnSpPr>
          <p:cNvPr id="48" name="直線コネクタ 47"/>
          <p:cNvCxnSpPr/>
          <p:nvPr/>
        </p:nvCxnSpPr>
        <p:spPr>
          <a:xfrm rot="5400000">
            <a:off x="6952112" y="571529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a:stCxn id="5" idx="2"/>
          </p:cNvCxnSpPr>
          <p:nvPr/>
        </p:nvCxnSpPr>
        <p:spPr>
          <a:xfrm rot="16200000" flipH="1">
            <a:off x="385093" y="4436278"/>
            <a:ext cx="1273742" cy="7858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 idx="2"/>
            <a:endCxn id="9" idx="0"/>
          </p:cNvCxnSpPr>
          <p:nvPr/>
        </p:nvCxnSpPr>
        <p:spPr>
          <a:xfrm rot="16200000" flipH="1">
            <a:off x="-61395" y="3846915"/>
            <a:ext cx="2345312" cy="1035851"/>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16200000" flipH="1">
            <a:off x="164710" y="3501513"/>
            <a:ext cx="642943" cy="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2272129" y="6394753"/>
            <a:ext cx="5143536" cy="307777"/>
          </a:xfrm>
          <a:prstGeom prst="rect">
            <a:avLst/>
          </a:prstGeom>
          <a:noFill/>
        </p:spPr>
        <p:txBody>
          <a:bodyPr wrap="square" rtlCol="0">
            <a:spAutoFit/>
          </a:bodyPr>
          <a:lstStyle/>
          <a:p>
            <a:r>
              <a:rPr lang="ja-JP" altLang="en-US" sz="1400" dirty="0"/>
              <a:t>通園施設　小</a:t>
            </a:r>
            <a:r>
              <a:rPr lang="en-US" altLang="ja-JP" sz="1400" dirty="0"/>
              <a:t>1</a:t>
            </a:r>
            <a:r>
              <a:rPr lang="ja-JP" altLang="en-US" sz="1400" dirty="0"/>
              <a:t>　　中</a:t>
            </a:r>
            <a:r>
              <a:rPr lang="en-US" altLang="ja-JP" sz="1400" dirty="0"/>
              <a:t>1</a:t>
            </a:r>
            <a:r>
              <a:rPr lang="ja-JP" altLang="en-US" sz="1400" dirty="0"/>
              <a:t>　　　高</a:t>
            </a:r>
            <a:r>
              <a:rPr lang="en-US" altLang="ja-JP" sz="1400" dirty="0"/>
              <a:t>1</a:t>
            </a:r>
            <a:r>
              <a:rPr lang="ja-JP" altLang="en-US" sz="1400" dirty="0"/>
              <a:t>　</a:t>
            </a:r>
            <a:r>
              <a:rPr lang="en-US" altLang="ja-JP" sz="1400" dirty="0"/>
              <a:t>s</a:t>
            </a:r>
            <a:r>
              <a:rPr lang="ja-JP" altLang="en-US" sz="1400" dirty="0"/>
              <a:t>センター　就職</a:t>
            </a:r>
          </a:p>
        </p:txBody>
      </p:sp>
      <p:sp>
        <p:nvSpPr>
          <p:cNvPr id="68" name="テキスト ボックス 67"/>
          <p:cNvSpPr txBox="1"/>
          <p:nvPr/>
        </p:nvSpPr>
        <p:spPr>
          <a:xfrm>
            <a:off x="3639370" y="3534971"/>
            <a:ext cx="1072364" cy="246221"/>
          </a:xfrm>
          <a:prstGeom prst="rect">
            <a:avLst/>
          </a:prstGeom>
          <a:noFill/>
          <a:ln>
            <a:solidFill>
              <a:schemeClr val="tx1"/>
            </a:solidFill>
          </a:ln>
        </p:spPr>
        <p:txBody>
          <a:bodyPr wrap="square" rtlCol="0">
            <a:spAutoFit/>
          </a:bodyPr>
          <a:lstStyle/>
          <a:p>
            <a:r>
              <a:rPr lang="ja-JP" altLang="en-US" sz="1000"/>
              <a:t>家庭内暴力</a:t>
            </a:r>
            <a:r>
              <a:rPr lang="ja-JP" altLang="en-US" sz="1000" dirty="0"/>
              <a:t>出現</a:t>
            </a:r>
          </a:p>
        </p:txBody>
      </p:sp>
      <p:cxnSp>
        <p:nvCxnSpPr>
          <p:cNvPr id="72" name="直線コネクタ 71"/>
          <p:cNvCxnSpPr/>
          <p:nvPr/>
        </p:nvCxnSpPr>
        <p:spPr>
          <a:xfrm rot="5400000">
            <a:off x="5878954" y="5715297"/>
            <a:ext cx="356396"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p:nvCxnSpPr>
        <p:spPr>
          <a:xfrm rot="5400000">
            <a:off x="3165104" y="3001447"/>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rot="5400000">
            <a:off x="2843633" y="4608802"/>
            <a:ext cx="428628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4986773" y="2965729"/>
            <a:ext cx="785818" cy="307777"/>
          </a:xfrm>
          <a:prstGeom prst="rect">
            <a:avLst/>
          </a:prstGeom>
          <a:noFill/>
        </p:spPr>
        <p:txBody>
          <a:bodyPr wrap="square" rtlCol="0">
            <a:spAutoFit/>
          </a:bodyPr>
          <a:lstStyle/>
          <a:p>
            <a:r>
              <a:rPr lang="en-US" altLang="ja-JP" sz="1400" dirty="0"/>
              <a:t>54</a:t>
            </a:r>
            <a:r>
              <a:rPr lang="ja-JP" altLang="en-US" sz="1400" dirty="0"/>
              <a:t>歳</a:t>
            </a:r>
          </a:p>
        </p:txBody>
      </p:sp>
      <p:sp>
        <p:nvSpPr>
          <p:cNvPr id="83" name="テキスト ボックス 82"/>
          <p:cNvSpPr txBox="1"/>
          <p:nvPr/>
        </p:nvSpPr>
        <p:spPr>
          <a:xfrm>
            <a:off x="4986773" y="3965861"/>
            <a:ext cx="714380" cy="307777"/>
          </a:xfrm>
          <a:prstGeom prst="rect">
            <a:avLst/>
          </a:prstGeom>
          <a:noFill/>
        </p:spPr>
        <p:txBody>
          <a:bodyPr wrap="square" rtlCol="0">
            <a:spAutoFit/>
          </a:bodyPr>
          <a:lstStyle/>
          <a:p>
            <a:r>
              <a:rPr lang="en-US" altLang="ja-JP" sz="1400" dirty="0"/>
              <a:t>53</a:t>
            </a:r>
            <a:r>
              <a:rPr lang="ja-JP" altLang="en-US" sz="1400" dirty="0"/>
              <a:t>歳</a:t>
            </a:r>
          </a:p>
        </p:txBody>
      </p:sp>
      <p:sp>
        <p:nvSpPr>
          <p:cNvPr id="84" name="テキスト ボックス 83"/>
          <p:cNvSpPr txBox="1"/>
          <p:nvPr/>
        </p:nvSpPr>
        <p:spPr>
          <a:xfrm>
            <a:off x="4486707" y="2300030"/>
            <a:ext cx="1143008" cy="307777"/>
          </a:xfrm>
          <a:prstGeom prst="rect">
            <a:avLst/>
          </a:prstGeom>
          <a:noFill/>
        </p:spPr>
        <p:txBody>
          <a:bodyPr wrap="square" rtlCol="0">
            <a:spAutoFit/>
          </a:bodyPr>
          <a:lstStyle/>
          <a:p>
            <a:r>
              <a:rPr lang="ja-JP" altLang="en-US" sz="1400" dirty="0"/>
              <a:t>関係悪化</a:t>
            </a:r>
          </a:p>
        </p:txBody>
      </p:sp>
      <p:sp>
        <p:nvSpPr>
          <p:cNvPr id="85" name="テキスト ボックス 84"/>
          <p:cNvSpPr txBox="1"/>
          <p:nvPr/>
        </p:nvSpPr>
        <p:spPr>
          <a:xfrm>
            <a:off x="4986774" y="3251481"/>
            <a:ext cx="543739" cy="307777"/>
          </a:xfrm>
          <a:prstGeom prst="rect">
            <a:avLst/>
          </a:prstGeom>
          <a:noFill/>
        </p:spPr>
        <p:txBody>
          <a:bodyPr wrap="none" rtlCol="0">
            <a:spAutoFit/>
          </a:bodyPr>
          <a:lstStyle/>
          <a:p>
            <a:r>
              <a:rPr lang="ja-JP" altLang="en-US" sz="1400" dirty="0"/>
              <a:t>定年</a:t>
            </a:r>
          </a:p>
        </p:txBody>
      </p:sp>
      <p:sp>
        <p:nvSpPr>
          <p:cNvPr id="86" name="テキスト ボックス 85"/>
          <p:cNvSpPr txBox="1"/>
          <p:nvPr/>
        </p:nvSpPr>
        <p:spPr>
          <a:xfrm>
            <a:off x="3057947" y="3180043"/>
            <a:ext cx="785818" cy="307777"/>
          </a:xfrm>
          <a:prstGeom prst="rect">
            <a:avLst/>
          </a:prstGeom>
          <a:noFill/>
        </p:spPr>
        <p:txBody>
          <a:bodyPr wrap="square" rtlCol="0">
            <a:spAutoFit/>
          </a:bodyPr>
          <a:lstStyle/>
          <a:p>
            <a:r>
              <a:rPr lang="ja-JP" altLang="en-US" sz="1400" dirty="0"/>
              <a:t>訓練</a:t>
            </a:r>
          </a:p>
        </p:txBody>
      </p:sp>
      <p:sp>
        <p:nvSpPr>
          <p:cNvPr id="88" name="スマイル 87"/>
          <p:cNvSpPr/>
          <p:nvPr/>
        </p:nvSpPr>
        <p:spPr>
          <a:xfrm>
            <a:off x="4486707" y="3108604"/>
            <a:ext cx="357190" cy="357190"/>
          </a:xfrm>
          <a:prstGeom prst="smileyFac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02" name="直線矢印コネクタ 101"/>
          <p:cNvCxnSpPr/>
          <p:nvPr/>
        </p:nvCxnSpPr>
        <p:spPr>
          <a:xfrm rot="5400000" flipH="1" flipV="1">
            <a:off x="3700889" y="4537364"/>
            <a:ext cx="2000264" cy="1588"/>
          </a:xfrm>
          <a:prstGeom prst="straightConnector1">
            <a:avLst/>
          </a:prstGeom>
          <a:ln w="28575">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2629319" y="3465795"/>
            <a:ext cx="571504" cy="307777"/>
          </a:xfrm>
          <a:prstGeom prst="rect">
            <a:avLst/>
          </a:prstGeom>
          <a:noFill/>
        </p:spPr>
        <p:txBody>
          <a:bodyPr wrap="square" rtlCol="0">
            <a:spAutoFit/>
          </a:bodyPr>
          <a:lstStyle/>
          <a:p>
            <a:r>
              <a:rPr lang="ja-JP" altLang="en-US" sz="1400" dirty="0"/>
              <a:t>葛藤</a:t>
            </a:r>
          </a:p>
        </p:txBody>
      </p:sp>
      <p:sp>
        <p:nvSpPr>
          <p:cNvPr id="64" name="正方形/長方形 63"/>
          <p:cNvSpPr/>
          <p:nvPr/>
        </p:nvSpPr>
        <p:spPr>
          <a:xfrm>
            <a:off x="-13855" y="49797"/>
            <a:ext cx="3571868" cy="4296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家族の図表（家族関係図）</a:t>
            </a:r>
          </a:p>
        </p:txBody>
      </p:sp>
      <p:sp>
        <p:nvSpPr>
          <p:cNvPr id="3" name="テキスト ボックス 2">
            <a:extLst>
              <a:ext uri="{FF2B5EF4-FFF2-40B4-BE49-F238E27FC236}">
                <a16:creationId xmlns:a16="http://schemas.microsoft.com/office/drawing/2014/main" xmlns="" id="{BDBD9A9E-3FC1-A246-A141-509A37F42E89}"/>
              </a:ext>
            </a:extLst>
          </p:cNvPr>
          <p:cNvSpPr txBox="1"/>
          <p:nvPr/>
        </p:nvSpPr>
        <p:spPr>
          <a:xfrm>
            <a:off x="5007405" y="3534971"/>
            <a:ext cx="1744685" cy="246221"/>
          </a:xfrm>
          <a:prstGeom prst="rect">
            <a:avLst/>
          </a:prstGeom>
          <a:noFill/>
          <a:ln>
            <a:solidFill>
              <a:schemeClr val="tx1"/>
            </a:solidFill>
          </a:ln>
        </p:spPr>
        <p:txBody>
          <a:bodyPr wrap="square" rtlCol="0">
            <a:spAutoFit/>
          </a:bodyPr>
          <a:lstStyle/>
          <a:p>
            <a:r>
              <a:rPr kumimoji="1" lang="ja-JP" altLang="en-US" sz="1000"/>
              <a:t>本人の行動に振り回される</a:t>
            </a:r>
          </a:p>
        </p:txBody>
      </p:sp>
      <p:sp>
        <p:nvSpPr>
          <p:cNvPr id="69" name="テキスト ボックス 68">
            <a:extLst>
              <a:ext uri="{FF2B5EF4-FFF2-40B4-BE49-F238E27FC236}">
                <a16:creationId xmlns:a16="http://schemas.microsoft.com/office/drawing/2014/main" xmlns="" id="{4DC9AC48-A3FA-6B49-8D0B-F6A5E94EBAFE}"/>
              </a:ext>
            </a:extLst>
          </p:cNvPr>
          <p:cNvSpPr txBox="1"/>
          <p:nvPr/>
        </p:nvSpPr>
        <p:spPr>
          <a:xfrm>
            <a:off x="2578513" y="4559390"/>
            <a:ext cx="1744685" cy="400110"/>
          </a:xfrm>
          <a:prstGeom prst="rect">
            <a:avLst/>
          </a:prstGeom>
          <a:noFill/>
          <a:ln>
            <a:solidFill>
              <a:schemeClr val="tx1"/>
            </a:solidFill>
          </a:ln>
        </p:spPr>
        <p:txBody>
          <a:bodyPr wrap="square" rtlCol="0">
            <a:spAutoFit/>
          </a:bodyPr>
          <a:lstStyle/>
          <a:p>
            <a:r>
              <a:rPr lang="ja-JP" altLang="en-US" sz="1000"/>
              <a:t>父が厳しい、怖い</a:t>
            </a:r>
            <a:endParaRPr lang="en-US" altLang="ja-JP" sz="1000" dirty="0"/>
          </a:p>
          <a:p>
            <a:r>
              <a:rPr kumimoji="1" lang="ja-JP" altLang="en-US" sz="1000"/>
              <a:t>障害のコンプレックス</a:t>
            </a:r>
          </a:p>
        </p:txBody>
      </p:sp>
      <p:sp>
        <p:nvSpPr>
          <p:cNvPr id="55" name="テキスト ボックス 54">
            <a:extLst>
              <a:ext uri="{FF2B5EF4-FFF2-40B4-BE49-F238E27FC236}">
                <a16:creationId xmlns:a16="http://schemas.microsoft.com/office/drawing/2014/main" xmlns="" id="{CC8F56F1-4E14-F740-8495-BB15DBC90A9C}"/>
              </a:ext>
            </a:extLst>
          </p:cNvPr>
          <p:cNvSpPr txBox="1"/>
          <p:nvPr/>
        </p:nvSpPr>
        <p:spPr>
          <a:xfrm>
            <a:off x="4913746" y="4496705"/>
            <a:ext cx="2121714" cy="707886"/>
          </a:xfrm>
          <a:prstGeom prst="rect">
            <a:avLst/>
          </a:prstGeom>
          <a:noFill/>
          <a:ln>
            <a:solidFill>
              <a:schemeClr val="tx1"/>
            </a:solidFill>
          </a:ln>
        </p:spPr>
        <p:txBody>
          <a:bodyPr wrap="square" rtlCol="0">
            <a:spAutoFit/>
          </a:bodyPr>
          <a:lstStyle/>
          <a:p>
            <a:r>
              <a:rPr lang="ja-JP" altLang="en-US" sz="1000"/>
              <a:t>父がうるさい→やり返した</a:t>
            </a:r>
            <a:endParaRPr lang="en-US" altLang="ja-JP" sz="1000" dirty="0"/>
          </a:p>
          <a:p>
            <a:r>
              <a:rPr lang="ja-JP" altLang="en-US" sz="1000"/>
              <a:t>仕事がうまくいかない→コンプレっすの強化→父から注意→俺のことを分からない</a:t>
            </a:r>
            <a:endParaRPr kumimoji="1" lang="ja-JP" altLang="en-US" sz="1000"/>
          </a:p>
        </p:txBody>
      </p:sp>
      <p:sp>
        <p:nvSpPr>
          <p:cNvPr id="53" name="角丸四角形 1">
            <a:extLst>
              <a:ext uri="{FF2B5EF4-FFF2-40B4-BE49-F238E27FC236}">
                <a16:creationId xmlns:a16="http://schemas.microsoft.com/office/drawing/2014/main" xmlns="" id="{A61E0CC3-B305-4205-9C83-9A28D808BBBE}"/>
              </a:ext>
            </a:extLst>
          </p:cNvPr>
          <p:cNvSpPr/>
          <p:nvPr/>
        </p:nvSpPr>
        <p:spPr>
          <a:xfrm>
            <a:off x="226213" y="548029"/>
            <a:ext cx="11307067" cy="1765973"/>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r>
              <a:rPr kumimoji="1" lang="ja-JP" altLang="en-US" dirty="0"/>
              <a:t>アセスメント</a:t>
            </a:r>
            <a:endParaRPr kumimoji="1"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P23</a:t>
            </a:r>
            <a:r>
              <a:rPr lang="ja-JP" altLang="en-US" dirty="0"/>
              <a:t>～）</a:t>
            </a:r>
            <a:endParaRPr lang="en-US" altLang="ja-JP" dirty="0"/>
          </a:p>
          <a:p>
            <a:r>
              <a:rPr lang="ja-JP" altLang="ja-JP" dirty="0"/>
              <a:t>①アセスメントは、利用者から表出さえる全てが大切な情報</a:t>
            </a:r>
            <a:endParaRPr lang="en-US" altLang="ja-JP" dirty="0"/>
          </a:p>
          <a:p>
            <a:r>
              <a:rPr lang="ja-JP" altLang="ja-JP" dirty="0"/>
              <a:t>②生活歴を丁寧に聞くことは、利用者への理解が深まる</a:t>
            </a:r>
            <a:endParaRPr lang="en-US" altLang="ja-JP" dirty="0"/>
          </a:p>
          <a:p>
            <a:r>
              <a:rPr lang="ja-JP" altLang="ja-JP" dirty="0"/>
              <a:t>③ストレングスは、健康な側面に着目した「本人のポジティブなところ、強み」であり、支援には欠かせない視点であることから、対話の中で常に意識する</a:t>
            </a:r>
            <a:r>
              <a:rPr lang="ja-JP" altLang="en-US" dirty="0"/>
              <a:t>（スライドＰ</a:t>
            </a:r>
            <a:r>
              <a:rPr lang="en-US" altLang="ja-JP" dirty="0"/>
              <a:t>15</a:t>
            </a:r>
            <a:r>
              <a:rPr lang="ja-JP" altLang="en-US" dirty="0"/>
              <a:t>～）</a:t>
            </a:r>
            <a:endParaRPr kumimoji="1" lang="ja-JP" altLang="en-US" dirty="0"/>
          </a:p>
        </p:txBody>
      </p:sp>
      <p:sp>
        <p:nvSpPr>
          <p:cNvPr id="57" name="角丸四角形 9">
            <a:extLst>
              <a:ext uri="{FF2B5EF4-FFF2-40B4-BE49-F238E27FC236}">
                <a16:creationId xmlns:a16="http://schemas.microsoft.com/office/drawing/2014/main" xmlns="" id="{11853049-20C3-4917-9186-CB01A89940DC}"/>
              </a:ext>
            </a:extLst>
          </p:cNvPr>
          <p:cNvSpPr/>
          <p:nvPr/>
        </p:nvSpPr>
        <p:spPr>
          <a:xfrm>
            <a:off x="7865039" y="2642820"/>
            <a:ext cx="3982070" cy="363108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dirty="0"/>
              <a:t>意思決定支援</a:t>
            </a:r>
            <a:endParaRPr kumimoji="1"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P26</a:t>
            </a:r>
            <a:r>
              <a:rPr lang="ja-JP" altLang="en-US" dirty="0"/>
              <a:t>～）</a:t>
            </a:r>
            <a:endParaRPr lang="en-US" altLang="ja-JP" dirty="0"/>
          </a:p>
          <a:p>
            <a:endParaRPr kumimoji="1" lang="en-US" altLang="ja-JP" dirty="0"/>
          </a:p>
          <a:p>
            <a:r>
              <a:rPr lang="ja-JP" altLang="en-US" dirty="0"/>
              <a:t>⑥本人や家族等から、育ってきた環境の中で興味を持ったこと（洋服、おしゃれをすること）、楽しかったこと（・・・）、楽しいときや嫌なときの表情などを知る（嫌なことを表出できない）</a:t>
            </a:r>
            <a:endParaRPr kumimoji="1" lang="ja-JP" altLang="en-US" dirty="0"/>
          </a:p>
        </p:txBody>
      </p:sp>
    </p:spTree>
    <p:extLst>
      <p:ext uri="{BB962C8B-B14F-4D97-AF65-F5344CB8AC3E}">
        <p14:creationId xmlns:p14="http://schemas.microsoft.com/office/powerpoint/2010/main" val="2253445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ppt_x</p:attrName>
                                        </p:attrNameLst>
                                      </p:cBhvr>
                                      <p:tavLst>
                                        <p:tav tm="0">
                                          <p:val>
                                            <p:strVal val="#ppt_x-.2"/>
                                          </p:val>
                                        </p:tav>
                                        <p:tav tm="100000">
                                          <p:val>
                                            <p:strVal val="#ppt_x"/>
                                          </p:val>
                                        </p:tav>
                                      </p:tavLst>
                                    </p:anim>
                                    <p:anim calcmode="lin" valueType="num">
                                      <p:cBhvr>
                                        <p:cTn id="8" dur="10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9" dur="1000"/>
                                        <p:tgtEl>
                                          <p:spTgt spid="6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p:cTn id="14" dur="1000" fill="hold"/>
                                        <p:tgtEl>
                                          <p:spTgt spid="62"/>
                                        </p:tgtEl>
                                        <p:attrNameLst>
                                          <p:attrName>ppt_x</p:attrName>
                                        </p:attrNameLst>
                                      </p:cBhvr>
                                      <p:tavLst>
                                        <p:tav tm="0">
                                          <p:val>
                                            <p:strVal val="#ppt_x-.2"/>
                                          </p:val>
                                        </p:tav>
                                        <p:tav tm="100000">
                                          <p:val>
                                            <p:strVal val="#ppt_x"/>
                                          </p:val>
                                        </p:tav>
                                      </p:tavLst>
                                    </p:anim>
                                    <p:anim calcmode="lin" valueType="num">
                                      <p:cBhvr>
                                        <p:cTn id="15" dur="1000" fill="hold"/>
                                        <p:tgtEl>
                                          <p:spTgt spid="6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2"/>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5"/>
                                        </p:tgtEl>
                                        <p:attrNameLst>
                                          <p:attrName>style.visibility</p:attrName>
                                        </p:attrNameLst>
                                      </p:cBhvr>
                                      <p:to>
                                        <p:strVal val="visible"/>
                                      </p:to>
                                    </p:set>
                                    <p:anim calcmode="lin" valueType="num">
                                      <p:cBhvr>
                                        <p:cTn id="21" dur="1000" fill="hold"/>
                                        <p:tgtEl>
                                          <p:spTgt spid="65"/>
                                        </p:tgtEl>
                                        <p:attrNameLst>
                                          <p:attrName>ppt_x</p:attrName>
                                        </p:attrNameLst>
                                      </p:cBhvr>
                                      <p:tavLst>
                                        <p:tav tm="0">
                                          <p:val>
                                            <p:strVal val="#ppt_x-.2"/>
                                          </p:val>
                                        </p:tav>
                                        <p:tav tm="100000">
                                          <p:val>
                                            <p:strVal val="#ppt_x"/>
                                          </p:val>
                                        </p:tav>
                                      </p:tavLst>
                                    </p:anim>
                                    <p:anim calcmode="lin" valueType="num">
                                      <p:cBhvr>
                                        <p:cTn id="22" dur="1000" fill="hold"/>
                                        <p:tgtEl>
                                          <p:spTgt spid="6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71"/>
                                        </p:tgtEl>
                                        <p:attrNameLst>
                                          <p:attrName>style.visibility</p:attrName>
                                        </p:attrNameLst>
                                      </p:cBhvr>
                                      <p:to>
                                        <p:strVal val="visible"/>
                                      </p:to>
                                    </p:set>
                                    <p:anim calcmode="lin" valueType="num">
                                      <p:cBhvr>
                                        <p:cTn id="28" dur="1000" fill="hold"/>
                                        <p:tgtEl>
                                          <p:spTgt spid="71"/>
                                        </p:tgtEl>
                                        <p:attrNameLst>
                                          <p:attrName>ppt_x</p:attrName>
                                        </p:attrNameLst>
                                      </p:cBhvr>
                                      <p:tavLst>
                                        <p:tav tm="0">
                                          <p:val>
                                            <p:strVal val="#ppt_x-.2"/>
                                          </p:val>
                                        </p:tav>
                                        <p:tav tm="100000">
                                          <p:val>
                                            <p:strVal val="#ppt_x"/>
                                          </p:val>
                                        </p:tav>
                                      </p:tavLst>
                                    </p:anim>
                                    <p:anim calcmode="lin" valueType="num">
                                      <p:cBhvr>
                                        <p:cTn id="29" dur="1000" fill="hold"/>
                                        <p:tgtEl>
                                          <p:spTgt spid="7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1"/>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76"/>
                                        </p:tgtEl>
                                        <p:attrNameLst>
                                          <p:attrName>style.visibility</p:attrName>
                                        </p:attrNameLst>
                                      </p:cBhvr>
                                      <p:to>
                                        <p:strVal val="visible"/>
                                      </p:to>
                                    </p:set>
                                    <p:anim calcmode="lin" valueType="num">
                                      <p:cBhvr>
                                        <p:cTn id="35" dur="1000" fill="hold"/>
                                        <p:tgtEl>
                                          <p:spTgt spid="76"/>
                                        </p:tgtEl>
                                        <p:attrNameLst>
                                          <p:attrName>ppt_x</p:attrName>
                                        </p:attrNameLst>
                                      </p:cBhvr>
                                      <p:tavLst>
                                        <p:tav tm="0">
                                          <p:val>
                                            <p:strVal val="#ppt_x-.2"/>
                                          </p:val>
                                        </p:tav>
                                        <p:tav tm="100000">
                                          <p:val>
                                            <p:strVal val="#ppt_x"/>
                                          </p:val>
                                        </p:tav>
                                      </p:tavLst>
                                    </p:anim>
                                    <p:anim calcmode="lin" valueType="num">
                                      <p:cBhvr>
                                        <p:cTn id="36" dur="1000" fill="hold"/>
                                        <p:tgtEl>
                                          <p:spTgt spid="7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6"/>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mph" presetSubtype="0" fill="hold" grpId="0" nodeType="clickEffect">
                                  <p:stCondLst>
                                    <p:cond delay="0"/>
                                  </p:stCondLst>
                                  <p:childTnLst>
                                    <p:animRot by="21600000">
                                      <p:cBhvr>
                                        <p:cTn id="41" dur="2000" fill="hold"/>
                                        <p:tgtEl>
                                          <p:spTgt spid="88"/>
                                        </p:tgtEl>
                                        <p:attrNameLst>
                                          <p:attrName>r</p:attrName>
                                        </p:attrNameLst>
                                      </p:cBhvr>
                                    </p:animRot>
                                  </p:childTnLst>
                                </p:cTn>
                              </p:par>
                            </p:childTnLst>
                          </p:cTn>
                        </p:par>
                      </p:childTnLst>
                    </p:cTn>
                  </p:par>
                  <p:par>
                    <p:cTn id="42" fill="hold">
                      <p:stCondLst>
                        <p:cond delay="indefinite"/>
                      </p:stCondLst>
                      <p:childTnLst>
                        <p:par>
                          <p:cTn id="43" fill="hold">
                            <p:stCondLst>
                              <p:cond delay="0"/>
                            </p:stCondLst>
                            <p:childTnLst>
                              <p:par>
                                <p:cTn id="44" presetID="6" presetClass="emph" presetSubtype="0" fill="hold" nodeType="clickEffect">
                                  <p:stCondLst>
                                    <p:cond delay="0"/>
                                  </p:stCondLst>
                                  <p:childTnLst>
                                    <p:animScale>
                                      <p:cBhvr>
                                        <p:cTn id="45" dur="2000" fill="hold"/>
                                        <p:tgtEl>
                                          <p:spTgt spid="102"/>
                                        </p:tgtEl>
                                      </p:cBhvr>
                                      <p:by x="150000" y="150000"/>
                                    </p:animScale>
                                  </p:childTnLst>
                                </p:cTn>
                              </p:par>
                            </p:childTnLst>
                          </p:cTn>
                        </p:par>
                      </p:childTnLst>
                    </p:cTn>
                  </p:par>
                  <p:par>
                    <p:cTn id="46" fill="hold">
                      <p:stCondLst>
                        <p:cond delay="indefinite"/>
                      </p:stCondLst>
                      <p:childTnLst>
                        <p:par>
                          <p:cTn id="47" fill="hold">
                            <p:stCondLst>
                              <p:cond delay="0"/>
                            </p:stCondLst>
                            <p:childTnLst>
                              <p:par>
                                <p:cTn id="48" presetID="8" presetClass="emph" presetSubtype="0" fill="hold" nodeType="clickEffect">
                                  <p:stCondLst>
                                    <p:cond delay="0"/>
                                  </p:stCondLst>
                                  <p:childTnLst>
                                    <p:animRot by="21600000">
                                      <p:cBhvr>
                                        <p:cTn id="49" dur="2000" fill="hold"/>
                                        <p:tgtEl>
                                          <p:spTgt spid="81"/>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29" presetClass="entr" presetSubtype="0" fill="hold" grpId="0" nodeType="clickEffect">
                                  <p:stCondLst>
                                    <p:cond delay="0"/>
                                  </p:stCondLst>
                                  <p:childTnLst>
                                    <p:set>
                                      <p:cBhvr>
                                        <p:cTn id="53" dur="1" fill="hold">
                                          <p:stCondLst>
                                            <p:cond delay="0"/>
                                          </p:stCondLst>
                                        </p:cTn>
                                        <p:tgtEl>
                                          <p:spTgt spid="78"/>
                                        </p:tgtEl>
                                        <p:attrNameLst>
                                          <p:attrName>style.visibility</p:attrName>
                                        </p:attrNameLst>
                                      </p:cBhvr>
                                      <p:to>
                                        <p:strVal val="visible"/>
                                      </p:to>
                                    </p:set>
                                    <p:anim calcmode="lin" valueType="num">
                                      <p:cBhvr>
                                        <p:cTn id="54" dur="1000" fill="hold"/>
                                        <p:tgtEl>
                                          <p:spTgt spid="78"/>
                                        </p:tgtEl>
                                        <p:attrNameLst>
                                          <p:attrName>ppt_x</p:attrName>
                                        </p:attrNameLst>
                                      </p:cBhvr>
                                      <p:tavLst>
                                        <p:tav tm="0">
                                          <p:val>
                                            <p:strVal val="#ppt_x-.2"/>
                                          </p:val>
                                        </p:tav>
                                        <p:tav tm="100000">
                                          <p:val>
                                            <p:strVal val="#ppt_x"/>
                                          </p:val>
                                        </p:tav>
                                      </p:tavLst>
                                    </p:anim>
                                    <p:anim calcmode="lin" valueType="num">
                                      <p:cBhvr>
                                        <p:cTn id="55" dur="1000" fill="hold"/>
                                        <p:tgtEl>
                                          <p:spTgt spid="78"/>
                                        </p:tgtEl>
                                        <p:attrNameLst>
                                          <p:attrName>ppt_y</p:attrName>
                                        </p:attrNameLst>
                                      </p:cBhvr>
                                      <p:tavLst>
                                        <p:tav tm="0">
                                          <p:val>
                                            <p:strVal val="#ppt_y"/>
                                          </p:val>
                                        </p:tav>
                                        <p:tav tm="100000">
                                          <p:val>
                                            <p:strVal val="#ppt_y"/>
                                          </p:val>
                                        </p:tav>
                                      </p:tavLst>
                                    </p:anim>
                                    <p:animEffect transition="in" filter="wipe(right)" prLst="gradientSize: 0.1">
                                      <p:cBhvr>
                                        <p:cTn id="56" dur="1000"/>
                                        <p:tgtEl>
                                          <p:spTgt spid="78"/>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mph" presetSubtype="0" fill="hold" grpId="1" nodeType="clickEffect">
                                  <p:stCondLst>
                                    <p:cond delay="0"/>
                                  </p:stCondLst>
                                  <p:childTnLst>
                                    <p:animScale>
                                      <p:cBhvr>
                                        <p:cTn id="60" dur="2000" fill="hold"/>
                                        <p:tgtEl>
                                          <p:spTgt spid="78"/>
                                        </p:tgtEl>
                                      </p:cBhvr>
                                      <p:by x="150000" y="150000"/>
                                    </p:animScale>
                                  </p:childTnLst>
                                </p:cTn>
                              </p:par>
                            </p:childTnLst>
                          </p:cTn>
                        </p:par>
                      </p:childTnLst>
                    </p:cTn>
                  </p:par>
                  <p:par>
                    <p:cTn id="61" fill="hold">
                      <p:stCondLst>
                        <p:cond delay="indefinite"/>
                      </p:stCondLst>
                      <p:childTnLst>
                        <p:par>
                          <p:cTn id="62" fill="hold">
                            <p:stCondLst>
                              <p:cond delay="0"/>
                            </p:stCondLst>
                            <p:childTnLst>
                              <p:par>
                                <p:cTn id="63" presetID="6" presetClass="emph" presetSubtype="0" fill="hold" nodeType="clickEffect">
                                  <p:stCondLst>
                                    <p:cond delay="0"/>
                                  </p:stCondLst>
                                  <p:childTnLst>
                                    <p:animScale>
                                      <p:cBhvr>
                                        <p:cTn id="64" dur="2000" fill="hold"/>
                                        <p:tgtEl>
                                          <p:spTgt spid="46"/>
                                        </p:tgtEl>
                                      </p:cBhvr>
                                      <p:by x="150000" y="150000"/>
                                    </p:animScale>
                                  </p:childTnLst>
                                </p:cTn>
                              </p:par>
                            </p:childTnLst>
                          </p:cTn>
                        </p:par>
                      </p:childTnLst>
                    </p:cTn>
                  </p:par>
                  <p:par>
                    <p:cTn id="65" fill="hold">
                      <p:stCondLst>
                        <p:cond delay="indefinite"/>
                      </p:stCondLst>
                      <p:childTnLst>
                        <p:par>
                          <p:cTn id="66" fill="hold">
                            <p:stCondLst>
                              <p:cond delay="0"/>
                            </p:stCondLst>
                            <p:childTnLst>
                              <p:par>
                                <p:cTn id="67" presetID="5" presetClass="exit" presetSubtype="10" fill="hold" grpId="2" nodeType="clickEffect">
                                  <p:stCondLst>
                                    <p:cond delay="0"/>
                                  </p:stCondLst>
                                  <p:childTnLst>
                                    <p:animEffect transition="out" filter="checkerboard(across)">
                                      <p:cBhvr>
                                        <p:cTn id="68" dur="500"/>
                                        <p:tgtEl>
                                          <p:spTgt spid="78"/>
                                        </p:tgtEl>
                                      </p:cBhvr>
                                    </p:animEffect>
                                    <p:set>
                                      <p:cBhvr>
                                        <p:cTn id="69" dur="1" fill="hold">
                                          <p:stCondLst>
                                            <p:cond delay="499"/>
                                          </p:stCondLst>
                                        </p:cTn>
                                        <p:tgtEl>
                                          <p:spTgt spid="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8" grpId="1" animBg="1"/>
      <p:bldP spid="78" grpId="2" animBg="1"/>
      <p:bldP spid="76" grpId="0" animBg="1"/>
      <p:bldP spid="71" grpId="0" animBg="1"/>
      <p:bldP spid="65" grpId="0" animBg="1"/>
      <p:bldP spid="62" grpId="0" animBg="1"/>
      <p:bldP spid="60" grpId="0" animBg="1"/>
      <p:bldP spid="8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タイトル 3"/>
          <p:cNvSpPr>
            <a:spLocks noGrp="1"/>
          </p:cNvSpPr>
          <p:nvPr>
            <p:ph type="title"/>
          </p:nvPr>
        </p:nvSpPr>
        <p:spPr/>
        <p:txBody>
          <a:bodyPr/>
          <a:lstStyle/>
          <a:p>
            <a:pPr eaLnBrk="1" hangingPunct="1"/>
            <a:r>
              <a:rPr lang="ja-JP" altLang="en-US" dirty="0">
                <a:latin typeface="Calibri" charset="0"/>
                <a:ea typeface="ＭＳ Ｐゴシック" charset="0"/>
              </a:rPr>
              <a:t>アセスメントの専門性</a:t>
            </a:r>
          </a:p>
        </p:txBody>
      </p:sp>
      <p:sp>
        <p:nvSpPr>
          <p:cNvPr id="32771" name="コンテンツ プレースホルダー 4"/>
          <p:cNvSpPr>
            <a:spLocks noGrp="1"/>
          </p:cNvSpPr>
          <p:nvPr>
            <p:ph idx="1"/>
          </p:nvPr>
        </p:nvSpPr>
        <p:spPr/>
        <p:txBody>
          <a:bodyPr/>
          <a:lstStyle/>
          <a:p>
            <a:pPr marL="0" indent="0">
              <a:buNone/>
            </a:pPr>
            <a:r>
              <a:rPr lang="ja-JP" altLang="en-US">
                <a:latin typeface="Calibri" charset="0"/>
                <a:ea typeface="ＭＳ Ｐゴシック" charset="0"/>
              </a:rPr>
              <a:t>１）情報入手のための能動性</a:t>
            </a:r>
            <a:endParaRPr lang="en-US" altLang="ja-JP">
              <a:latin typeface="Calibri" charset="0"/>
              <a:ea typeface="ＭＳ Ｐゴシック" charset="0"/>
            </a:endParaRPr>
          </a:p>
          <a:p>
            <a:pPr marL="0" indent="0">
              <a:buNone/>
            </a:pPr>
            <a:r>
              <a:rPr lang="ja-JP" altLang="en-US">
                <a:latin typeface="Calibri" charset="0"/>
                <a:ea typeface="ＭＳ Ｐゴシック" charset="0"/>
              </a:rPr>
              <a:t>２）情報を整理するための構成力</a:t>
            </a:r>
          </a:p>
        </p:txBody>
      </p:sp>
      <p:sp>
        <p:nvSpPr>
          <p:cNvPr id="2" name="スライド番号プレースホルダー 1"/>
          <p:cNvSpPr>
            <a:spLocks noGrp="1"/>
          </p:cNvSpPr>
          <p:nvPr>
            <p:ph type="sldNum" sz="quarter" idx="12"/>
          </p:nvPr>
        </p:nvSpPr>
        <p:spPr/>
        <p:txBody>
          <a:bodyPr/>
          <a:lstStyle/>
          <a:p>
            <a:fld id="{BB16631C-F093-7044-A57A-77AA9DA78B09}" type="slidenum">
              <a:rPr kumimoji="1" lang="ja-JP" altLang="en-US" smtClean="0"/>
              <a:t>18</a:t>
            </a:fld>
            <a:endParaRPr kumimoji="1" lang="ja-JP" altLang="en-US"/>
          </a:p>
        </p:txBody>
      </p:sp>
    </p:spTree>
    <p:extLst>
      <p:ext uri="{BB962C8B-B14F-4D97-AF65-F5344CB8AC3E}">
        <p14:creationId xmlns:p14="http://schemas.microsoft.com/office/powerpoint/2010/main" val="1596708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タイトル 1"/>
          <p:cNvSpPr>
            <a:spLocks noGrp="1"/>
          </p:cNvSpPr>
          <p:nvPr>
            <p:ph type="title"/>
          </p:nvPr>
        </p:nvSpPr>
        <p:spPr/>
        <p:txBody>
          <a:bodyPr/>
          <a:lstStyle/>
          <a:p>
            <a:pPr eaLnBrk="1" hangingPunct="1"/>
            <a:r>
              <a:rPr lang="ja-JP" altLang="en-US" dirty="0">
                <a:latin typeface="Calibri" charset="0"/>
                <a:ea typeface="ＭＳ Ｐゴシック" charset="0"/>
              </a:rPr>
              <a:t>情報入手の方法（能動性）</a:t>
            </a:r>
          </a:p>
        </p:txBody>
      </p:sp>
      <p:sp>
        <p:nvSpPr>
          <p:cNvPr id="3" name="コンテンツ プレースホルダ 2"/>
          <p:cNvSpPr>
            <a:spLocks noGrp="1"/>
          </p:cNvSpPr>
          <p:nvPr>
            <p:ph idx="1"/>
          </p:nvPr>
        </p:nvSpPr>
        <p:spPr>
          <a:xfrm>
            <a:off x="1981200" y="1600201"/>
            <a:ext cx="8229600" cy="4900613"/>
          </a:xfrm>
        </p:spPr>
        <p:txBody>
          <a:bodyPr rtlCol="0">
            <a:normAutofit fontScale="92500"/>
          </a:bodyPr>
          <a:lstStyle/>
          <a:p>
            <a:pPr>
              <a:defRPr/>
            </a:pPr>
            <a:r>
              <a:rPr lang="ja-JP" altLang="ja-JP" dirty="0">
                <a:cs typeface="+mn-cs"/>
              </a:rPr>
              <a:t>主訴を端緒にして、</a:t>
            </a:r>
            <a:r>
              <a:rPr lang="ja-JP" altLang="en-US" dirty="0"/>
              <a:t>「</a:t>
            </a:r>
            <a:r>
              <a:rPr lang="ja-JP" altLang="ja-JP" dirty="0">
                <a:cs typeface="+mn-cs"/>
              </a:rPr>
              <a:t>これがある</a:t>
            </a:r>
            <a:r>
              <a:rPr lang="ja-JP" altLang="en-US" dirty="0"/>
              <a:t>から</a:t>
            </a:r>
            <a:r>
              <a:rPr lang="ja-JP" altLang="ja-JP" dirty="0">
                <a:cs typeface="+mn-cs"/>
              </a:rPr>
              <a:t>他にもあるだろう</a:t>
            </a:r>
            <a:r>
              <a:rPr lang="ja-JP" altLang="en-US" dirty="0">
                <a:cs typeface="+mn-cs"/>
              </a:rPr>
              <a:t>」</a:t>
            </a:r>
            <a:r>
              <a:rPr lang="ja-JP" altLang="ja-JP" dirty="0">
                <a:cs typeface="+mn-cs"/>
              </a:rPr>
              <a:t>と考えながら質問してい</a:t>
            </a:r>
            <a:r>
              <a:rPr lang="ja-JP" altLang="en-US" dirty="0">
                <a:cs typeface="+mn-cs"/>
              </a:rPr>
              <a:t>る</a:t>
            </a:r>
            <a:r>
              <a:rPr lang="ja-JP" altLang="ja-JP" dirty="0">
                <a:cs typeface="+mn-cs"/>
              </a:rPr>
              <a:t>と</a:t>
            </a:r>
            <a:r>
              <a:rPr lang="ja-JP" altLang="en-US" dirty="0">
                <a:cs typeface="+mn-cs"/>
              </a:rPr>
              <a:t>（話を聞いていると）、</a:t>
            </a:r>
            <a:r>
              <a:rPr lang="ja-JP" altLang="ja-JP" dirty="0">
                <a:cs typeface="+mn-cs"/>
              </a:rPr>
              <a:t>他の</a:t>
            </a:r>
            <a:r>
              <a:rPr lang="ja-JP" altLang="en-US" dirty="0">
                <a:cs typeface="+mn-cs"/>
              </a:rPr>
              <a:t>課題</a:t>
            </a:r>
            <a:r>
              <a:rPr lang="ja-JP" altLang="ja-JP" dirty="0">
                <a:cs typeface="+mn-cs"/>
              </a:rPr>
              <a:t>が</a:t>
            </a:r>
            <a:r>
              <a:rPr lang="ja-JP" altLang="en-US" dirty="0">
                <a:cs typeface="+mn-cs"/>
              </a:rPr>
              <a:t>見えてくる</a:t>
            </a:r>
            <a:r>
              <a:rPr lang="ja-JP" altLang="ja-JP" dirty="0">
                <a:cs typeface="+mn-cs"/>
              </a:rPr>
              <a:t>。</a:t>
            </a:r>
            <a:endParaRPr lang="en-US" altLang="ja-JP" dirty="0">
              <a:cs typeface="+mn-cs"/>
            </a:endParaRPr>
          </a:p>
          <a:p>
            <a:pPr>
              <a:defRPr/>
            </a:pPr>
            <a:r>
              <a:rPr lang="ja-JP" altLang="ja-JP" dirty="0">
                <a:cs typeface="+mn-cs"/>
              </a:rPr>
              <a:t>例えば</a:t>
            </a:r>
            <a:r>
              <a:rPr lang="ja-JP" altLang="en-US" dirty="0">
                <a:cs typeface="+mn-cs"/>
              </a:rPr>
              <a:t>、「</a:t>
            </a:r>
            <a:r>
              <a:rPr lang="ja-JP" altLang="ja-JP" dirty="0">
                <a:cs typeface="+mn-cs"/>
              </a:rPr>
              <a:t>これはどうですか</a:t>
            </a:r>
            <a:r>
              <a:rPr lang="ja-JP" altLang="en-US" dirty="0">
                <a:cs typeface="+mn-cs"/>
              </a:rPr>
              <a:t>」</a:t>
            </a:r>
            <a:r>
              <a:rPr lang="ja-JP" altLang="ja-JP" dirty="0">
                <a:cs typeface="+mn-cs"/>
              </a:rPr>
              <a:t>と聞いたら、</a:t>
            </a:r>
            <a:r>
              <a:rPr lang="ja-JP" altLang="ja-JP" dirty="0">
                <a:solidFill>
                  <a:srgbClr val="FF0000"/>
                </a:solidFill>
                <a:cs typeface="+mn-cs"/>
              </a:rPr>
              <a:t>ある時から</a:t>
            </a:r>
            <a:r>
              <a:rPr lang="ja-JP" altLang="en-US" dirty="0">
                <a:solidFill>
                  <a:srgbClr val="FF0000"/>
                </a:solidFill>
                <a:cs typeface="+mn-cs"/>
              </a:rPr>
              <a:t>「</a:t>
            </a:r>
            <a:r>
              <a:rPr lang="ja-JP" altLang="ja-JP" dirty="0">
                <a:solidFill>
                  <a:srgbClr val="FF0000"/>
                </a:solidFill>
                <a:cs typeface="+mn-cs"/>
              </a:rPr>
              <a:t>これとこれもあれば、おそらくこっちもあるだろう</a:t>
            </a:r>
            <a:r>
              <a:rPr lang="ja-JP" altLang="en-US" dirty="0">
                <a:solidFill>
                  <a:srgbClr val="FF0000"/>
                </a:solidFill>
                <a:cs typeface="+mn-cs"/>
              </a:rPr>
              <a:t>」</a:t>
            </a:r>
            <a:r>
              <a:rPr lang="ja-JP" altLang="ja-JP" dirty="0">
                <a:solidFill>
                  <a:srgbClr val="FF0000"/>
                </a:solidFill>
                <a:cs typeface="+mn-cs"/>
              </a:rPr>
              <a:t>と頭の中で想像ができる人</a:t>
            </a:r>
            <a:r>
              <a:rPr lang="ja-JP" altLang="en-US" dirty="0">
                <a:solidFill>
                  <a:srgbClr val="FF0000"/>
                </a:solidFill>
                <a:cs typeface="+mn-cs"/>
              </a:rPr>
              <a:t>なら</a:t>
            </a:r>
            <a:r>
              <a:rPr lang="ja-JP" altLang="ja-JP" dirty="0">
                <a:solidFill>
                  <a:srgbClr val="FF0000"/>
                </a:solidFill>
                <a:cs typeface="+mn-cs"/>
              </a:rPr>
              <a:t>次の</a:t>
            </a:r>
            <a:r>
              <a:rPr lang="ja-JP" altLang="en-US" dirty="0">
                <a:solidFill>
                  <a:srgbClr val="FF0000"/>
                </a:solidFill>
                <a:cs typeface="+mn-cs"/>
              </a:rPr>
              <a:t>質問も</a:t>
            </a:r>
            <a:r>
              <a:rPr lang="ja-JP" altLang="ja-JP" dirty="0">
                <a:solidFill>
                  <a:srgbClr val="FF0000"/>
                </a:solidFill>
                <a:cs typeface="+mn-cs"/>
              </a:rPr>
              <a:t>でき</a:t>
            </a:r>
            <a:r>
              <a:rPr lang="ja-JP" altLang="en-US" dirty="0">
                <a:solidFill>
                  <a:srgbClr val="FF0000"/>
                </a:solidFill>
                <a:cs typeface="+mn-cs"/>
              </a:rPr>
              <a:t>、情報が</a:t>
            </a:r>
            <a:r>
              <a:rPr lang="ja-JP" altLang="ja-JP" dirty="0">
                <a:solidFill>
                  <a:srgbClr val="FF0000"/>
                </a:solidFill>
                <a:cs typeface="+mn-cs"/>
              </a:rPr>
              <a:t>増えていく</a:t>
            </a:r>
            <a:r>
              <a:rPr lang="ja-JP" altLang="en-US" dirty="0">
                <a:solidFill>
                  <a:srgbClr val="FF0000"/>
                </a:solidFill>
                <a:cs typeface="+mn-cs"/>
              </a:rPr>
              <a:t>。</a:t>
            </a:r>
            <a:r>
              <a:rPr lang="ja-JP" altLang="en-US" dirty="0">
                <a:cs typeface="+mn-cs"/>
              </a:rPr>
              <a:t>しかし、</a:t>
            </a:r>
            <a:r>
              <a:rPr lang="ja-JP" altLang="ja-JP" dirty="0">
                <a:cs typeface="+mn-cs"/>
              </a:rPr>
              <a:t>質問ができなければ</a:t>
            </a:r>
            <a:r>
              <a:rPr lang="en-US" altLang="ja-JP" dirty="0">
                <a:cs typeface="+mn-cs"/>
              </a:rPr>
              <a:t>1</a:t>
            </a:r>
            <a:r>
              <a:rPr lang="ja-JP" altLang="ja-JP" dirty="0">
                <a:cs typeface="+mn-cs"/>
              </a:rPr>
              <a:t>個か</a:t>
            </a:r>
            <a:r>
              <a:rPr lang="en-US" altLang="ja-JP" dirty="0">
                <a:cs typeface="+mn-cs"/>
              </a:rPr>
              <a:t>2</a:t>
            </a:r>
            <a:r>
              <a:rPr lang="ja-JP" altLang="ja-JP" dirty="0">
                <a:cs typeface="+mn-cs"/>
              </a:rPr>
              <a:t>個</a:t>
            </a:r>
            <a:r>
              <a:rPr lang="ja-JP" altLang="en-US" dirty="0">
                <a:cs typeface="+mn-cs"/>
              </a:rPr>
              <a:t>しか情報は入らない</a:t>
            </a:r>
            <a:r>
              <a:rPr lang="ja-JP" altLang="ja-JP" dirty="0">
                <a:cs typeface="+mn-cs"/>
              </a:rPr>
              <a:t>。</a:t>
            </a:r>
            <a:endParaRPr lang="en-US" altLang="ja-JP" dirty="0">
              <a:cs typeface="+mn-cs"/>
            </a:endParaRPr>
          </a:p>
          <a:p>
            <a:pPr>
              <a:defRPr/>
            </a:pPr>
            <a:r>
              <a:rPr lang="ja-JP" altLang="en-US" dirty="0">
                <a:cs typeface="+mn-cs"/>
              </a:rPr>
              <a:t>支援者</a:t>
            </a:r>
            <a:r>
              <a:rPr lang="ja-JP" altLang="ja-JP" dirty="0">
                <a:cs typeface="+mn-cs"/>
              </a:rPr>
              <a:t>はど</a:t>
            </a:r>
            <a:r>
              <a:rPr lang="ja-JP" altLang="en-US" dirty="0">
                <a:cs typeface="+mn-cs"/>
              </a:rPr>
              <a:t>こ</a:t>
            </a:r>
            <a:r>
              <a:rPr lang="ja-JP" altLang="ja-JP" dirty="0">
                <a:cs typeface="+mn-cs"/>
              </a:rPr>
              <a:t>かで頭の中で仮説とか探りを入れながら聞</a:t>
            </a:r>
            <a:r>
              <a:rPr lang="ja-JP" altLang="en-US" dirty="0">
                <a:cs typeface="+mn-cs"/>
              </a:rPr>
              <a:t>く</a:t>
            </a:r>
            <a:r>
              <a:rPr lang="ja-JP" altLang="ja-JP" dirty="0">
                <a:solidFill>
                  <a:srgbClr val="FF0000"/>
                </a:solidFill>
                <a:cs typeface="+mn-cs"/>
              </a:rPr>
              <a:t>能動的なプロセスが働いていないと</a:t>
            </a:r>
            <a:r>
              <a:rPr lang="ja-JP" altLang="en-US" dirty="0">
                <a:solidFill>
                  <a:srgbClr val="FF0000"/>
                </a:solidFill>
                <a:cs typeface="+mn-cs"/>
              </a:rPr>
              <a:t>情報（課題）が得られない。</a:t>
            </a:r>
            <a:r>
              <a:rPr lang="ja-JP" altLang="en-US" dirty="0">
                <a:cs typeface="+mn-cs"/>
              </a:rPr>
              <a:t>情報を得るのは支援者</a:t>
            </a:r>
            <a:r>
              <a:rPr lang="ja-JP" altLang="ja-JP" dirty="0">
                <a:cs typeface="+mn-cs"/>
              </a:rPr>
              <a:t>の能動的（自ら働きかけること）な行為</a:t>
            </a:r>
            <a:r>
              <a:rPr lang="ja-JP" altLang="en-US" dirty="0">
                <a:cs typeface="+mn-cs"/>
              </a:rPr>
              <a:t>である。</a:t>
            </a:r>
            <a:endParaRPr lang="en-US" altLang="ja-JP" dirty="0">
              <a:cs typeface="+mn-cs"/>
            </a:endParaRPr>
          </a:p>
          <a:p>
            <a:pPr>
              <a:defRPr/>
            </a:pPr>
            <a:endParaRPr lang="ja-JP" altLang="en-US" dirty="0">
              <a:cs typeface="+mn-cs"/>
            </a:endParaRPr>
          </a:p>
        </p:txBody>
      </p:sp>
    </p:spTree>
    <p:extLst>
      <p:ext uri="{BB962C8B-B14F-4D97-AF65-F5344CB8AC3E}">
        <p14:creationId xmlns:p14="http://schemas.microsoft.com/office/powerpoint/2010/main" val="1184201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xmlns=""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xmlns=""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xmlns="" id="{B3B11A09-2DEA-4397-B0A1-9624778D05E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13987" y="2857501"/>
            <a:ext cx="1142998" cy="1142998"/>
          </a:xfrm>
          <a:prstGeom prst="rect">
            <a:avLst/>
          </a:prstGeom>
        </p:spPr>
      </p:pic>
      <p:sp>
        <p:nvSpPr>
          <p:cNvPr id="2" name="タイトル 1"/>
          <p:cNvSpPr>
            <a:spLocks noGrp="1"/>
          </p:cNvSpPr>
          <p:nvPr>
            <p:ph type="title"/>
          </p:nvPr>
        </p:nvSpPr>
        <p:spPr>
          <a:xfrm>
            <a:off x="1136428" y="627564"/>
            <a:ext cx="7474172" cy="1325563"/>
          </a:xfrm>
        </p:spPr>
        <p:txBody>
          <a:bodyPr>
            <a:normAutofit/>
          </a:bodyPr>
          <a:lstStyle/>
          <a:p>
            <a:r>
              <a:rPr kumimoji="1" lang="ja-JP" altLang="en-US"/>
              <a:t>利用者のニーズと診断</a:t>
            </a:r>
            <a:r>
              <a:rPr kumimoji="1" lang="en-US" altLang="ja-JP" dirty="0"/>
              <a:t/>
            </a:r>
            <a:br>
              <a:rPr kumimoji="1" lang="en-US" altLang="ja-JP" dirty="0"/>
            </a:br>
            <a:r>
              <a:rPr kumimoji="1" lang="ja-JP" altLang="en-US"/>
              <a:t>（ラベリング）の危険性</a:t>
            </a:r>
          </a:p>
        </p:txBody>
      </p:sp>
      <p:sp>
        <p:nvSpPr>
          <p:cNvPr id="3" name="コンテンツ プレースホルダー 2"/>
          <p:cNvSpPr>
            <a:spLocks noGrp="1"/>
          </p:cNvSpPr>
          <p:nvPr>
            <p:ph idx="1"/>
          </p:nvPr>
        </p:nvSpPr>
        <p:spPr>
          <a:xfrm>
            <a:off x="1136429" y="2278173"/>
            <a:ext cx="6467867" cy="3450613"/>
          </a:xfrm>
        </p:spPr>
        <p:txBody>
          <a:bodyPr anchor="ctr">
            <a:normAutofit/>
          </a:bodyPr>
          <a:lstStyle/>
          <a:p>
            <a:r>
              <a:rPr kumimoji="1" lang="ja-JP" altLang="en-US" sz="2400"/>
              <a:t>目の前の利用者の示す障害（病気）</a:t>
            </a:r>
            <a:endParaRPr kumimoji="1" lang="en-US" altLang="ja-JP" sz="2400"/>
          </a:p>
          <a:p>
            <a:pPr marL="0" indent="0">
              <a:buNone/>
            </a:pPr>
            <a:r>
              <a:rPr lang="ja-JP" altLang="en-US" sz="2400"/>
              <a:t>　</a:t>
            </a:r>
            <a:r>
              <a:rPr kumimoji="1" lang="ja-JP" altLang="en-US" sz="2400"/>
              <a:t>→ある性質を特徴とする障害（病気）の範疇に属すると判断すること</a:t>
            </a:r>
          </a:p>
        </p:txBody>
      </p:sp>
    </p:spTree>
    <p:extLst>
      <p:ext uri="{BB962C8B-B14F-4D97-AF65-F5344CB8AC3E}">
        <p14:creationId xmlns:p14="http://schemas.microsoft.com/office/powerpoint/2010/main" val="1611263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タイトル 2"/>
          <p:cNvSpPr>
            <a:spLocks noGrp="1"/>
          </p:cNvSpPr>
          <p:nvPr>
            <p:ph type="title"/>
          </p:nvPr>
        </p:nvSpPr>
        <p:spPr/>
        <p:txBody>
          <a:bodyPr/>
          <a:lstStyle/>
          <a:p>
            <a:pPr eaLnBrk="1" hangingPunct="1"/>
            <a:r>
              <a:rPr lang="ja-JP" altLang="en-US" dirty="0">
                <a:latin typeface="Calibri" charset="0"/>
                <a:ea typeface="ＭＳ Ｐゴシック" charset="0"/>
              </a:rPr>
              <a:t>情報の整理・統合の方法（構成力）</a:t>
            </a:r>
          </a:p>
        </p:txBody>
      </p:sp>
      <p:sp>
        <p:nvSpPr>
          <p:cNvPr id="4" name="コンテンツ プレースホルダ 3"/>
          <p:cNvSpPr>
            <a:spLocks noGrp="1"/>
          </p:cNvSpPr>
          <p:nvPr>
            <p:ph idx="1"/>
          </p:nvPr>
        </p:nvSpPr>
        <p:spPr/>
        <p:txBody>
          <a:bodyPr rtlCol="0">
            <a:normAutofit/>
          </a:bodyPr>
          <a:lstStyle/>
          <a:p>
            <a:pPr>
              <a:defRPr/>
            </a:pPr>
            <a:r>
              <a:rPr lang="ja-JP" altLang="ja-JP" dirty="0"/>
              <a:t>情報</a:t>
            </a:r>
            <a:r>
              <a:rPr lang="ja-JP" altLang="en-US" dirty="0"/>
              <a:t>を得たら、情報同士を</a:t>
            </a:r>
            <a:r>
              <a:rPr lang="ja-JP" altLang="ja-JP" dirty="0"/>
              <a:t>統合しながら</a:t>
            </a:r>
            <a:r>
              <a:rPr lang="ja-JP" altLang="en-US" dirty="0"/>
              <a:t>課題を</a:t>
            </a:r>
            <a:r>
              <a:rPr lang="ja-JP" altLang="ja-JP" dirty="0"/>
              <a:t>把握していく</a:t>
            </a:r>
            <a:r>
              <a:rPr lang="ja-JP" altLang="en-US" dirty="0"/>
              <a:t>。</a:t>
            </a:r>
            <a:endParaRPr lang="en-US" altLang="ja-JP" dirty="0"/>
          </a:p>
          <a:p>
            <a:pPr>
              <a:defRPr/>
            </a:pPr>
            <a:r>
              <a:rPr lang="ja-JP" altLang="ja-JP" dirty="0"/>
              <a:t>主訴（困ったこと、</a:t>
            </a:r>
            <a:r>
              <a:rPr lang="ja-JP" altLang="en-US" dirty="0"/>
              <a:t>相談</a:t>
            </a:r>
            <a:r>
              <a:rPr lang="ja-JP" altLang="ja-JP" dirty="0"/>
              <a:t>理由）を端緒にして、それに関連する</a:t>
            </a:r>
            <a:r>
              <a:rPr lang="ja-JP" altLang="en-US" dirty="0"/>
              <a:t>課題、</a:t>
            </a:r>
            <a:r>
              <a:rPr lang="ja-JP" altLang="ja-JP" dirty="0"/>
              <a:t>あるいは困っていること</a:t>
            </a:r>
            <a:r>
              <a:rPr lang="ja-JP" altLang="en-US" dirty="0"/>
              <a:t>が</a:t>
            </a:r>
            <a:r>
              <a:rPr lang="ja-JP" altLang="ja-JP" dirty="0"/>
              <a:t>同じでないことを理解しながら</a:t>
            </a:r>
            <a:r>
              <a:rPr lang="ja-JP" altLang="en-US" dirty="0"/>
              <a:t>整理</a:t>
            </a:r>
            <a:r>
              <a:rPr lang="ja-JP" altLang="ja-JP" dirty="0"/>
              <a:t>する。</a:t>
            </a:r>
            <a:endParaRPr lang="en-US" altLang="ja-JP" dirty="0"/>
          </a:p>
          <a:p>
            <a:pPr>
              <a:defRPr/>
            </a:pPr>
            <a:r>
              <a:rPr lang="ja-JP" altLang="en-US" dirty="0"/>
              <a:t>情報の整理・統合</a:t>
            </a:r>
            <a:r>
              <a:rPr lang="ja-JP" altLang="ja-JP" dirty="0"/>
              <a:t>の試みは、全部</a:t>
            </a:r>
            <a:r>
              <a:rPr lang="ja-JP" altLang="en-US" dirty="0"/>
              <a:t>情報が集まったら整理・統合する</a:t>
            </a:r>
            <a:r>
              <a:rPr lang="ja-JP" altLang="ja-JP" dirty="0"/>
              <a:t>のではなく、</a:t>
            </a:r>
            <a:r>
              <a:rPr lang="ja-JP" altLang="en-US" dirty="0"/>
              <a:t>面接や直接支援で得られた情報を整理・統合しながら、更に次回の面接や直接支援での情報を加えていく</a:t>
            </a:r>
            <a:r>
              <a:rPr lang="ja-JP" altLang="ja-JP" dirty="0"/>
              <a:t>。</a:t>
            </a:r>
            <a:endParaRPr lang="en-US" altLang="ja-JP" dirty="0"/>
          </a:p>
          <a:p>
            <a:pPr>
              <a:defRPr/>
            </a:pPr>
            <a:r>
              <a:rPr lang="ja-JP" altLang="en-US" dirty="0"/>
              <a:t>面接後（介入後）に、エコマップ</a:t>
            </a:r>
            <a:r>
              <a:rPr lang="ja-JP" altLang="en-US"/>
              <a:t>やジェノグラム、ストレングスアセスメント等のツールに</a:t>
            </a:r>
            <a:r>
              <a:rPr lang="ja-JP" altLang="en-US" dirty="0"/>
              <a:t>情報を加え、整理・統合する。</a:t>
            </a:r>
            <a:endParaRPr lang="en-US" altLang="ja-JP" dirty="0"/>
          </a:p>
        </p:txBody>
      </p:sp>
    </p:spTree>
    <p:extLst>
      <p:ext uri="{BB962C8B-B14F-4D97-AF65-F5344CB8AC3E}">
        <p14:creationId xmlns:p14="http://schemas.microsoft.com/office/powerpoint/2010/main" val="2989123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2406057" y="1797568"/>
            <a:ext cx="8672760" cy="1216034"/>
            <a:chOff x="857224" y="2000240"/>
            <a:chExt cx="8672760" cy="1216034"/>
          </a:xfrm>
        </p:grpSpPr>
        <p:cxnSp>
          <p:nvCxnSpPr>
            <p:cNvPr id="5" name="直線コネクタ 4"/>
            <p:cNvCxnSpPr/>
            <p:nvPr/>
          </p:nvCxnSpPr>
          <p:spPr>
            <a:xfrm>
              <a:off x="857224" y="3214686"/>
              <a:ext cx="7286676"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6" name="テキスト ボックス 5"/>
            <p:cNvSpPr txBox="1"/>
            <p:nvPr/>
          </p:nvSpPr>
          <p:spPr>
            <a:xfrm>
              <a:off x="857224" y="2714620"/>
              <a:ext cx="8672760" cy="338554"/>
            </a:xfrm>
            <a:prstGeom prst="rect">
              <a:avLst/>
            </a:prstGeom>
            <a:noFill/>
          </p:spPr>
          <p:txBody>
            <a:bodyPr wrap="square" rtlCol="0">
              <a:spAutoFit/>
            </a:bodyPr>
            <a:lstStyle/>
            <a:p>
              <a:r>
                <a:rPr lang="ja-JP" altLang="en-US" sz="1600" dirty="0"/>
                <a:t>　主訴・乳幼児期　　　　学齢期　　　　思春期　　　　成人期・壮年期　　　　老年期</a:t>
              </a:r>
            </a:p>
          </p:txBody>
        </p:sp>
        <p:sp>
          <p:nvSpPr>
            <p:cNvPr id="7" name="上矢印 6"/>
            <p:cNvSpPr/>
            <p:nvPr/>
          </p:nvSpPr>
          <p:spPr>
            <a:xfrm>
              <a:off x="3286116"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8" name="上矢印 7"/>
            <p:cNvSpPr/>
            <p:nvPr/>
          </p:nvSpPr>
          <p:spPr>
            <a:xfrm>
              <a:off x="4071934"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9" name="上矢印 8"/>
            <p:cNvSpPr/>
            <p:nvPr/>
          </p:nvSpPr>
          <p:spPr>
            <a:xfrm>
              <a:off x="4500562"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0" name="上矢印 9"/>
            <p:cNvSpPr/>
            <p:nvPr/>
          </p:nvSpPr>
          <p:spPr>
            <a:xfrm>
              <a:off x="5429256"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1" name="上矢印 10"/>
            <p:cNvSpPr/>
            <p:nvPr/>
          </p:nvSpPr>
          <p:spPr>
            <a:xfrm>
              <a:off x="6143636"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2" name="上矢印 11"/>
            <p:cNvSpPr/>
            <p:nvPr/>
          </p:nvSpPr>
          <p:spPr>
            <a:xfrm>
              <a:off x="7286644"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4" name="上矢印 13"/>
            <p:cNvSpPr/>
            <p:nvPr/>
          </p:nvSpPr>
          <p:spPr>
            <a:xfrm>
              <a:off x="1857356"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5" name="上矢印 14"/>
            <p:cNvSpPr/>
            <p:nvPr/>
          </p:nvSpPr>
          <p:spPr>
            <a:xfrm>
              <a:off x="2857488" y="2357430"/>
              <a:ext cx="285752" cy="285752"/>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6" name="テキスト ボックス 15"/>
            <p:cNvSpPr txBox="1"/>
            <p:nvPr/>
          </p:nvSpPr>
          <p:spPr>
            <a:xfrm>
              <a:off x="857224" y="2000240"/>
              <a:ext cx="7143800" cy="369332"/>
            </a:xfrm>
            <a:prstGeom prst="rect">
              <a:avLst/>
            </a:prstGeom>
            <a:noFill/>
          </p:spPr>
          <p:txBody>
            <a:bodyPr wrap="square" rtlCol="0">
              <a:spAutoFit/>
            </a:bodyPr>
            <a:lstStyle/>
            <a:p>
              <a:r>
                <a:rPr lang="ja-JP" altLang="en-US" dirty="0"/>
                <a:t>　　　　　　 □　　　　　☆　 ◇          ◎ 　■              ▲         △               </a:t>
              </a:r>
              <a:r>
                <a:rPr lang="ja-JP" altLang="en-US"/>
                <a:t>　</a:t>
              </a:r>
              <a:endParaRPr lang="ja-JP" altLang="en-US" dirty="0"/>
            </a:p>
          </p:txBody>
        </p:sp>
      </p:grpSp>
      <p:sp>
        <p:nvSpPr>
          <p:cNvPr id="17" name="テキスト ボックス 16"/>
          <p:cNvSpPr txBox="1"/>
          <p:nvPr/>
        </p:nvSpPr>
        <p:spPr>
          <a:xfrm>
            <a:off x="2361815" y="3195551"/>
            <a:ext cx="7143800" cy="2862322"/>
          </a:xfrm>
          <a:prstGeom prst="rect">
            <a:avLst/>
          </a:prstGeom>
          <a:noFill/>
        </p:spPr>
        <p:txBody>
          <a:bodyPr wrap="square" rtlCol="0">
            <a:spAutoFit/>
          </a:bodyPr>
          <a:lstStyle/>
          <a:p>
            <a:r>
              <a:rPr lang="ja-JP" altLang="en-US" dirty="0"/>
              <a:t>　　　　　　 □　　　　</a:t>
            </a:r>
            <a:r>
              <a:rPr lang="ja-JP" altLang="en-US"/>
              <a:t>　</a:t>
            </a:r>
            <a:r>
              <a:rPr lang="en-US" altLang="ja-JP" dirty="0"/>
              <a:t> </a:t>
            </a:r>
            <a:r>
              <a:rPr lang="ja-JP" altLang="en-US"/>
              <a:t>☆</a:t>
            </a:r>
            <a:r>
              <a:rPr lang="ja-JP" altLang="en-US" dirty="0"/>
              <a:t>　</a:t>
            </a:r>
            <a:r>
              <a:rPr lang="ja-JP" altLang="en-US"/>
              <a:t>                 </a:t>
            </a:r>
            <a:r>
              <a:rPr lang="ja-JP" altLang="en-US" dirty="0"/>
              <a:t>　　　　　　　　　　　　　　　　　　　</a:t>
            </a:r>
            <a:r>
              <a:rPr lang="ja-JP" altLang="en-US"/>
              <a:t> </a:t>
            </a:r>
            <a:endParaRPr lang="en-US" altLang="ja-JP" dirty="0"/>
          </a:p>
          <a:p>
            <a:r>
              <a:rPr lang="en-US" altLang="ja-JP" dirty="0"/>
              <a:t>                                              </a:t>
            </a:r>
          </a:p>
          <a:p>
            <a:r>
              <a:rPr lang="en-US" altLang="ja-JP" dirty="0"/>
              <a:t>                                      </a:t>
            </a:r>
            <a:r>
              <a:rPr lang="ja-JP" altLang="en-US" dirty="0"/>
              <a:t>   　　　　　　　　　  　　　　　　</a:t>
            </a:r>
            <a:r>
              <a:rPr lang="ja-JP" altLang="en-US"/>
              <a:t>              </a:t>
            </a:r>
            <a:endParaRPr lang="en-US" altLang="ja-JP" dirty="0"/>
          </a:p>
          <a:p>
            <a:r>
              <a:rPr lang="ja-JP" altLang="en-US"/>
              <a:t>                                                    ◇</a:t>
            </a:r>
            <a:endParaRPr lang="en-US" altLang="ja-JP" dirty="0"/>
          </a:p>
          <a:p>
            <a:r>
              <a:rPr lang="ja-JP" altLang="en-US" dirty="0"/>
              <a:t>　　　        　　　　　　 　　　　　　</a:t>
            </a:r>
            <a:endParaRPr lang="en-US" altLang="ja-JP" dirty="0"/>
          </a:p>
          <a:p>
            <a:r>
              <a:rPr lang="ja-JP" altLang="en-US"/>
              <a:t>　　　　　　　　　　　　　　　　　　　◎</a:t>
            </a:r>
            <a:endParaRPr lang="en-US" altLang="ja-JP" dirty="0"/>
          </a:p>
          <a:p>
            <a:r>
              <a:rPr lang="en-US" altLang="ja-JP" dirty="0"/>
              <a:t>                                                                   </a:t>
            </a:r>
          </a:p>
          <a:p>
            <a:r>
              <a:rPr lang="en-US" altLang="ja-JP" dirty="0"/>
              <a:t>                                                                                                    </a:t>
            </a:r>
            <a:r>
              <a:rPr lang="ja-JP" altLang="en-US"/>
              <a:t>                                  </a:t>
            </a:r>
            <a:endParaRPr lang="en-US" altLang="ja-JP" dirty="0"/>
          </a:p>
          <a:p>
            <a:r>
              <a:rPr lang="en-US" altLang="ja-JP" dirty="0"/>
              <a:t>                                                             </a:t>
            </a:r>
            <a:r>
              <a:rPr lang="ja-JP" altLang="en-US" dirty="0"/>
              <a:t>  　</a:t>
            </a:r>
            <a:endParaRPr lang="en-US" altLang="ja-JP" dirty="0"/>
          </a:p>
          <a:p>
            <a:r>
              <a:rPr lang="en-US" altLang="ja-JP" dirty="0"/>
              <a:t>                                                                     </a:t>
            </a:r>
            <a:r>
              <a:rPr lang="ja-JP" altLang="en-US"/>
              <a:t>       ■   現在  </a:t>
            </a:r>
            <a:endParaRPr lang="en-US" altLang="ja-JP" dirty="0"/>
          </a:p>
        </p:txBody>
      </p:sp>
      <p:grpSp>
        <p:nvGrpSpPr>
          <p:cNvPr id="89" name="グループ化 88"/>
          <p:cNvGrpSpPr/>
          <p:nvPr/>
        </p:nvGrpSpPr>
        <p:grpSpPr>
          <a:xfrm>
            <a:off x="3549065" y="3358651"/>
            <a:ext cx="3908547" cy="2286777"/>
            <a:chOff x="2069582" y="4097861"/>
            <a:chExt cx="3908547" cy="2286777"/>
          </a:xfrm>
        </p:grpSpPr>
        <p:cxnSp>
          <p:nvCxnSpPr>
            <p:cNvPr id="19" name="直線コネクタ 18"/>
            <p:cNvCxnSpPr>
              <a:cxnSpLocks/>
            </p:cNvCxnSpPr>
            <p:nvPr/>
          </p:nvCxnSpPr>
          <p:spPr>
            <a:xfrm>
              <a:off x="2069582" y="4097861"/>
              <a:ext cx="39085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p:cNvCxnSpPr>
              <a:cxnSpLocks/>
            </p:cNvCxnSpPr>
            <p:nvPr/>
          </p:nvCxnSpPr>
          <p:spPr>
            <a:xfrm>
              <a:off x="4000072" y="4225288"/>
              <a:ext cx="350219" cy="5807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p:cNvCxnSpPr>
              <a:cxnSpLocks/>
            </p:cNvCxnSpPr>
            <p:nvPr/>
          </p:nvCxnSpPr>
          <p:spPr>
            <a:xfrm>
              <a:off x="5498605" y="5670954"/>
              <a:ext cx="479524" cy="7136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a:cxnSpLocks/>
            </p:cNvCxnSpPr>
            <p:nvPr/>
          </p:nvCxnSpPr>
          <p:spPr>
            <a:xfrm flipV="1">
              <a:off x="5978129" y="4097861"/>
              <a:ext cx="0" cy="2286777"/>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52"/>
            <p:cNvCxnSpPr>
              <a:cxnSpLocks/>
            </p:cNvCxnSpPr>
            <p:nvPr/>
          </p:nvCxnSpPr>
          <p:spPr>
            <a:xfrm>
              <a:off x="4604336" y="4995560"/>
              <a:ext cx="678592" cy="389543"/>
            </a:xfrm>
            <a:prstGeom prst="line">
              <a:avLst/>
            </a:prstGeom>
          </p:spPr>
          <p:style>
            <a:lnRef idx="1">
              <a:schemeClr val="accent1"/>
            </a:lnRef>
            <a:fillRef idx="0">
              <a:schemeClr val="accent1"/>
            </a:fillRef>
            <a:effectRef idx="0">
              <a:schemeClr val="accent1"/>
            </a:effectRef>
            <a:fontRef idx="minor">
              <a:schemeClr val="tx1"/>
            </a:fontRef>
          </p:style>
        </p:cxnSp>
      </p:grpSp>
      <p:sp>
        <p:nvSpPr>
          <p:cNvPr id="183" name="タイトル 182"/>
          <p:cNvSpPr>
            <a:spLocks noGrp="1"/>
          </p:cNvSpPr>
          <p:nvPr>
            <p:ph type="title"/>
          </p:nvPr>
        </p:nvSpPr>
        <p:spPr/>
        <p:txBody>
          <a:bodyPr/>
          <a:lstStyle/>
          <a:p>
            <a:pPr algn="ctr"/>
            <a:r>
              <a:rPr kumimoji="1" lang="ja-JP" altLang="en-US" dirty="0"/>
              <a:t>生活史から紐解いていく</a:t>
            </a:r>
          </a:p>
        </p:txBody>
      </p:sp>
      <p:sp>
        <p:nvSpPr>
          <p:cNvPr id="2" name="スライド番号プレースホルダー 1"/>
          <p:cNvSpPr>
            <a:spLocks noGrp="1"/>
          </p:cNvSpPr>
          <p:nvPr>
            <p:ph type="sldNum" sz="quarter" idx="12"/>
          </p:nvPr>
        </p:nvSpPr>
        <p:spPr/>
        <p:txBody>
          <a:bodyPr/>
          <a:lstStyle/>
          <a:p>
            <a:fld id="{BB16631C-F093-7044-A57A-77AA9DA78B09}" type="slidenum">
              <a:rPr kumimoji="1" lang="ja-JP" altLang="en-US" smtClean="0"/>
              <a:t>21</a:t>
            </a:fld>
            <a:endParaRPr kumimoji="1" lang="ja-JP" altLang="en-US"/>
          </a:p>
        </p:txBody>
      </p:sp>
      <p:sp>
        <p:nvSpPr>
          <p:cNvPr id="44" name="円/楕円 43">
            <a:extLst>
              <a:ext uri="{FF2B5EF4-FFF2-40B4-BE49-F238E27FC236}">
                <a16:creationId xmlns:a16="http://schemas.microsoft.com/office/drawing/2014/main" xmlns="" id="{6DAF06F2-2887-124D-B9D4-A88E1E345D9C}"/>
              </a:ext>
            </a:extLst>
          </p:cNvPr>
          <p:cNvSpPr/>
          <p:nvPr/>
        </p:nvSpPr>
        <p:spPr>
          <a:xfrm>
            <a:off x="7120965" y="5460394"/>
            <a:ext cx="750826" cy="7605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a:extLst>
              <a:ext uri="{FF2B5EF4-FFF2-40B4-BE49-F238E27FC236}">
                <a16:creationId xmlns:a16="http://schemas.microsoft.com/office/drawing/2014/main" xmlns="" id="{A8EA4D95-CE7C-5A4C-A6F9-4F8D8F224BA2}"/>
              </a:ext>
            </a:extLst>
          </p:cNvPr>
          <p:cNvSpPr/>
          <p:nvPr/>
        </p:nvSpPr>
        <p:spPr>
          <a:xfrm>
            <a:off x="3519559" y="2487789"/>
            <a:ext cx="3458529" cy="32822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 name="直線コネクタ 53">
            <a:extLst>
              <a:ext uri="{FF2B5EF4-FFF2-40B4-BE49-F238E27FC236}">
                <a16:creationId xmlns:a16="http://schemas.microsoft.com/office/drawing/2014/main" xmlns="" id="{7DD12289-7DFF-CE44-A3DC-1898F5605FBE}"/>
              </a:ext>
            </a:extLst>
          </p:cNvPr>
          <p:cNvCxnSpPr>
            <a:cxnSpLocks/>
          </p:cNvCxnSpPr>
          <p:nvPr/>
        </p:nvCxnSpPr>
        <p:spPr>
          <a:xfrm flipH="1" flipV="1">
            <a:off x="4111968" y="3363787"/>
            <a:ext cx="1717806" cy="74155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xmlns="" id="{24867EB2-24BF-5E4E-8BF6-7FCB3E87C0D2}"/>
              </a:ext>
            </a:extLst>
          </p:cNvPr>
          <p:cNvCxnSpPr>
            <a:cxnSpLocks/>
          </p:cNvCxnSpPr>
          <p:nvPr/>
        </p:nvCxnSpPr>
        <p:spPr>
          <a:xfrm flipH="1" flipV="1">
            <a:off x="4128972" y="3379152"/>
            <a:ext cx="3328640" cy="22657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xmlns="" id="{B93A8324-A629-2845-AF71-69C6B3974E97}"/>
              </a:ext>
            </a:extLst>
          </p:cNvPr>
          <p:cNvCxnSpPr>
            <a:cxnSpLocks/>
          </p:cNvCxnSpPr>
          <p:nvPr/>
        </p:nvCxnSpPr>
        <p:spPr>
          <a:xfrm>
            <a:off x="3975652" y="3521752"/>
            <a:ext cx="3288189" cy="224828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60486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209800" y="6248401"/>
            <a:ext cx="1905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ja-JP" altLang="en-US"/>
          </a:p>
        </p:txBody>
      </p:sp>
      <p:sp>
        <p:nvSpPr>
          <p:cNvPr id="13315" name="Rectangle 3"/>
          <p:cNvSpPr>
            <a:spLocks noChangeArrowheads="1"/>
          </p:cNvSpPr>
          <p:nvPr/>
        </p:nvSpPr>
        <p:spPr bwMode="auto">
          <a:xfrm>
            <a:off x="2209800" y="6248401"/>
            <a:ext cx="1905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ja-JP" altLang="en-US"/>
          </a:p>
        </p:txBody>
      </p:sp>
      <p:sp>
        <p:nvSpPr>
          <p:cNvPr id="13316" name="Rectangle 4"/>
          <p:cNvSpPr>
            <a:spLocks noChangeArrowheads="1"/>
          </p:cNvSpPr>
          <p:nvPr/>
        </p:nvSpPr>
        <p:spPr bwMode="auto">
          <a:xfrm>
            <a:off x="4648200" y="5715001"/>
            <a:ext cx="2895600"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ja-JP" altLang="en-US"/>
          </a:p>
        </p:txBody>
      </p:sp>
      <p:sp>
        <p:nvSpPr>
          <p:cNvPr id="13317" name="Rectangle 5"/>
          <p:cNvSpPr>
            <a:spLocks noGrp="1" noChangeArrowheads="1"/>
          </p:cNvSpPr>
          <p:nvPr>
            <p:ph type="title"/>
          </p:nvPr>
        </p:nvSpPr>
        <p:spPr>
          <a:xfrm>
            <a:off x="2224088" y="317500"/>
            <a:ext cx="7529512" cy="661988"/>
          </a:xfrm>
          <a:noFill/>
        </p:spPr>
        <p:txBody>
          <a:bodyPr vert="horz" lIns="90478" tIns="44446" rIns="90478" bIns="44446" rtlCol="0" anchor="ctr">
            <a:normAutofit/>
          </a:bodyPr>
          <a:lstStyle/>
          <a:p>
            <a:pPr algn="ctr" eaLnBrk="1" hangingPunct="1"/>
            <a:r>
              <a:rPr lang="en-US" altLang="ja-JP" sz="3600" b="1" dirty="0">
                <a:solidFill>
                  <a:srgbClr val="00B0F0"/>
                </a:solidFill>
                <a:latin typeface="Arial" charset="0"/>
                <a:ea typeface="ＭＳ Ｐゴシック" charset="0"/>
              </a:rPr>
              <a:t>ICF</a:t>
            </a:r>
            <a:r>
              <a:rPr lang="ja-JP" altLang="en-US" sz="3600" b="1">
                <a:solidFill>
                  <a:srgbClr val="00B0F0"/>
                </a:solidFill>
                <a:latin typeface="Arial" charset="0"/>
                <a:ea typeface="ＭＳ Ｐゴシック" charset="0"/>
              </a:rPr>
              <a:t>諸次元の相互関係図</a:t>
            </a:r>
          </a:p>
        </p:txBody>
      </p:sp>
      <p:sp>
        <p:nvSpPr>
          <p:cNvPr id="109574" name="Rectangle 6"/>
          <p:cNvSpPr>
            <a:spLocks noChangeArrowheads="1"/>
          </p:cNvSpPr>
          <p:nvPr/>
        </p:nvSpPr>
        <p:spPr bwMode="auto">
          <a:xfrm>
            <a:off x="967409" y="3639613"/>
            <a:ext cx="2514600" cy="363538"/>
          </a:xfrm>
          <a:prstGeom prst="rect">
            <a:avLst/>
          </a:prstGeom>
          <a:noFill/>
          <a:ln w="12700">
            <a:noFill/>
            <a:miter lim="800000"/>
            <a:headEnd/>
            <a:tailEnd/>
          </a:ln>
          <a:effectLst/>
        </p:spPr>
        <p:txBody>
          <a:bodyPr lIns="90478" tIns="44446" rIns="90478" bIns="44446">
            <a:spAutoFit/>
          </a:bodyPr>
          <a:lstStyle/>
          <a:p>
            <a:pPr eaLnBrk="0" hangingPunct="0">
              <a:defRPr/>
            </a:pPr>
            <a:endParaRPr lang="ja-JP" altLang="ja-JP" b="1">
              <a:effectLst>
                <a:outerShdw blurRad="38100" dist="38100" dir="2700000" algn="tl">
                  <a:srgbClr val="C0C0C0"/>
                </a:outerShdw>
              </a:effectLst>
              <a:latin typeface="Arial" pitchFamily="34" charset="0"/>
              <a:ea typeface="ＭＳ Ｐゴシック" pitchFamily="50" charset="-128"/>
            </a:endParaRPr>
          </a:p>
        </p:txBody>
      </p:sp>
      <p:sp>
        <p:nvSpPr>
          <p:cNvPr id="13320" name="Rectangle 8"/>
          <p:cNvSpPr>
            <a:spLocks noChangeArrowheads="1"/>
          </p:cNvSpPr>
          <p:nvPr/>
        </p:nvSpPr>
        <p:spPr bwMode="auto">
          <a:xfrm>
            <a:off x="1348409" y="6230413"/>
            <a:ext cx="2667000" cy="459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78" tIns="44446" rIns="90478" bIns="44446">
            <a:spAutoFit/>
          </a:bodyPr>
          <a:lstStyle/>
          <a:p>
            <a:pPr eaLnBrk="0" hangingPunct="0"/>
            <a:endParaRPr lang="ja-JP" altLang="en-US" sz="2400" b="1"/>
          </a:p>
        </p:txBody>
      </p:sp>
      <p:sp>
        <p:nvSpPr>
          <p:cNvPr id="13321" name="Text Box 9"/>
          <p:cNvSpPr txBox="1">
            <a:spLocks noChangeArrowheads="1"/>
          </p:cNvSpPr>
          <p:nvPr/>
        </p:nvSpPr>
        <p:spPr bwMode="auto">
          <a:xfrm>
            <a:off x="1500809" y="1887013"/>
            <a:ext cx="1524000" cy="4001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0"/>
                <a:cs typeface="ＭＳ Ｐゴシック" charset="0"/>
              </a:defRPr>
            </a:lvl1pPr>
            <a:lvl2pPr marL="742950" indent="-285750" eaLnBrk="0" hangingPunct="0">
              <a:defRPr kumimoji="1">
                <a:solidFill>
                  <a:schemeClr val="tx1"/>
                </a:solidFill>
                <a:latin typeface="Arial" charset="0"/>
                <a:ea typeface="ＭＳ Ｐゴシック" charset="0"/>
              </a:defRPr>
            </a:lvl2pPr>
            <a:lvl3pPr marL="1143000" indent="-228600" eaLnBrk="0" hangingPunct="0">
              <a:defRPr kumimoji="1">
                <a:solidFill>
                  <a:schemeClr val="tx1"/>
                </a:solidFill>
                <a:latin typeface="Arial" charset="0"/>
                <a:ea typeface="ＭＳ Ｐゴシック" charset="0"/>
              </a:defRPr>
            </a:lvl3pPr>
            <a:lvl4pPr marL="1600200" indent="-228600" eaLnBrk="0" hangingPunct="0">
              <a:defRPr kumimoji="1">
                <a:solidFill>
                  <a:schemeClr val="tx1"/>
                </a:solidFill>
                <a:latin typeface="Arial" charset="0"/>
                <a:ea typeface="ＭＳ Ｐゴシック" charset="0"/>
              </a:defRPr>
            </a:lvl4pPr>
            <a:lvl5pPr marL="2057400" indent="-228600" eaLnBrk="0" hangingPunct="0">
              <a:defRPr kumimoji="1">
                <a:solidFill>
                  <a:schemeClr val="tx1"/>
                </a:solidFill>
                <a:latin typeface="Arial" charset="0"/>
                <a:ea typeface="ＭＳ Ｐゴシック" charset="0"/>
              </a:defRPr>
            </a:lvl5pPr>
            <a:lvl6pPr marL="2514600" indent="-228600" eaLnBrk="0" fontAlgn="base" hangingPunct="0">
              <a:spcBef>
                <a:spcPct val="0"/>
              </a:spcBef>
              <a:spcAft>
                <a:spcPct val="0"/>
              </a:spcAft>
              <a:defRPr kumimoji="1">
                <a:solidFill>
                  <a:schemeClr val="tx1"/>
                </a:solidFill>
                <a:latin typeface="Arial" charset="0"/>
                <a:ea typeface="ＭＳ Ｐゴシック" charset="0"/>
              </a:defRPr>
            </a:lvl6pPr>
            <a:lvl7pPr marL="2971800" indent="-228600" eaLnBrk="0" fontAlgn="base" hangingPunct="0">
              <a:spcBef>
                <a:spcPct val="0"/>
              </a:spcBef>
              <a:spcAft>
                <a:spcPct val="0"/>
              </a:spcAft>
              <a:defRPr kumimoji="1">
                <a:solidFill>
                  <a:schemeClr val="tx1"/>
                </a:solidFill>
                <a:latin typeface="Arial" charset="0"/>
                <a:ea typeface="ＭＳ Ｐゴシック" charset="0"/>
              </a:defRPr>
            </a:lvl7pPr>
            <a:lvl8pPr marL="3429000" indent="-228600" eaLnBrk="0" fontAlgn="base" hangingPunct="0">
              <a:spcBef>
                <a:spcPct val="0"/>
              </a:spcBef>
              <a:spcAft>
                <a:spcPct val="0"/>
              </a:spcAft>
              <a:defRPr kumimoji="1">
                <a:solidFill>
                  <a:schemeClr val="tx1"/>
                </a:solidFill>
                <a:latin typeface="Arial" charset="0"/>
                <a:ea typeface="ＭＳ Ｐゴシック" charset="0"/>
              </a:defRPr>
            </a:lvl8pPr>
            <a:lvl9pPr marL="3886200" indent="-228600" eaLnBrk="0" fontAlgn="base" hangingPunct="0">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2000">
                <a:ea typeface="ＭＳ Ｐ明朝" charset="0"/>
                <a:cs typeface="ＭＳ Ｐ明朝" charset="0"/>
              </a:rPr>
              <a:t>男性、２・歳</a:t>
            </a:r>
          </a:p>
        </p:txBody>
      </p:sp>
      <p:sp>
        <p:nvSpPr>
          <p:cNvPr id="13322" name="Text Box 10"/>
          <p:cNvSpPr txBox="1">
            <a:spLocks noChangeArrowheads="1"/>
          </p:cNvSpPr>
          <p:nvPr/>
        </p:nvSpPr>
        <p:spPr bwMode="auto">
          <a:xfrm>
            <a:off x="7825409" y="3030014"/>
            <a:ext cx="1447800"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0"/>
                <a:cs typeface="ＭＳ Ｐゴシック" charset="0"/>
              </a:defRPr>
            </a:lvl1pPr>
            <a:lvl2pPr marL="742950" indent="-285750" eaLnBrk="0" hangingPunct="0">
              <a:defRPr kumimoji="1">
                <a:solidFill>
                  <a:schemeClr val="tx1"/>
                </a:solidFill>
                <a:latin typeface="Arial" charset="0"/>
                <a:ea typeface="ＭＳ Ｐゴシック" charset="0"/>
              </a:defRPr>
            </a:lvl2pPr>
            <a:lvl3pPr marL="1143000" indent="-228600" eaLnBrk="0" hangingPunct="0">
              <a:defRPr kumimoji="1">
                <a:solidFill>
                  <a:schemeClr val="tx1"/>
                </a:solidFill>
                <a:latin typeface="Arial" charset="0"/>
                <a:ea typeface="ＭＳ Ｐゴシック" charset="0"/>
              </a:defRPr>
            </a:lvl3pPr>
            <a:lvl4pPr marL="1600200" indent="-228600" eaLnBrk="0" hangingPunct="0">
              <a:defRPr kumimoji="1">
                <a:solidFill>
                  <a:schemeClr val="tx1"/>
                </a:solidFill>
                <a:latin typeface="Arial" charset="0"/>
                <a:ea typeface="ＭＳ Ｐゴシック" charset="0"/>
              </a:defRPr>
            </a:lvl4pPr>
            <a:lvl5pPr marL="2057400" indent="-228600" eaLnBrk="0" hangingPunct="0">
              <a:defRPr kumimoji="1">
                <a:solidFill>
                  <a:schemeClr val="tx1"/>
                </a:solidFill>
                <a:latin typeface="Arial" charset="0"/>
                <a:ea typeface="ＭＳ Ｐゴシック" charset="0"/>
              </a:defRPr>
            </a:lvl5pPr>
            <a:lvl6pPr marL="2514600" indent="-228600" eaLnBrk="0" fontAlgn="base" hangingPunct="0">
              <a:spcBef>
                <a:spcPct val="0"/>
              </a:spcBef>
              <a:spcAft>
                <a:spcPct val="0"/>
              </a:spcAft>
              <a:defRPr kumimoji="1">
                <a:solidFill>
                  <a:schemeClr val="tx1"/>
                </a:solidFill>
                <a:latin typeface="Arial" charset="0"/>
                <a:ea typeface="ＭＳ Ｐゴシック" charset="0"/>
              </a:defRPr>
            </a:lvl6pPr>
            <a:lvl7pPr marL="2971800" indent="-228600" eaLnBrk="0" fontAlgn="base" hangingPunct="0">
              <a:spcBef>
                <a:spcPct val="0"/>
              </a:spcBef>
              <a:spcAft>
                <a:spcPct val="0"/>
              </a:spcAft>
              <a:defRPr kumimoji="1">
                <a:solidFill>
                  <a:schemeClr val="tx1"/>
                </a:solidFill>
                <a:latin typeface="Arial" charset="0"/>
                <a:ea typeface="ＭＳ Ｐゴシック" charset="0"/>
              </a:defRPr>
            </a:lvl7pPr>
            <a:lvl8pPr marL="3429000" indent="-228600" eaLnBrk="0" fontAlgn="base" hangingPunct="0">
              <a:spcBef>
                <a:spcPct val="0"/>
              </a:spcBef>
              <a:spcAft>
                <a:spcPct val="0"/>
              </a:spcAft>
              <a:defRPr kumimoji="1">
                <a:solidFill>
                  <a:schemeClr val="tx1"/>
                </a:solidFill>
                <a:latin typeface="Arial" charset="0"/>
                <a:ea typeface="ＭＳ Ｐゴシック" charset="0"/>
              </a:defRPr>
            </a:lvl8pPr>
            <a:lvl9pPr marL="3886200" indent="-228600" eaLnBrk="0" fontAlgn="base" hangingPunct="0">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2400">
                <a:ea typeface="ＭＳ Ｐ明朝" charset="0"/>
                <a:cs typeface="ＭＳ Ｐ明朝" charset="0"/>
              </a:rPr>
              <a:t>（参加）閉じこもり</a:t>
            </a:r>
          </a:p>
        </p:txBody>
      </p:sp>
      <p:sp>
        <p:nvSpPr>
          <p:cNvPr id="13323" name="Text Box 11"/>
          <p:cNvSpPr txBox="1">
            <a:spLocks noChangeArrowheads="1"/>
          </p:cNvSpPr>
          <p:nvPr/>
        </p:nvSpPr>
        <p:spPr bwMode="auto">
          <a:xfrm>
            <a:off x="1432891" y="4998782"/>
            <a:ext cx="3581400" cy="1200329"/>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a:solidFill>
                  <a:schemeClr val="tx1"/>
                </a:solidFill>
                <a:latin typeface="Arial" charset="0"/>
                <a:ea typeface="ＭＳ Ｐゴシック" charset="0"/>
                <a:cs typeface="ＭＳ Ｐゴシック" charset="0"/>
              </a:defRPr>
            </a:lvl1pPr>
            <a:lvl2pPr marL="742950" indent="-285750" eaLnBrk="0" hangingPunct="0">
              <a:defRPr kumimoji="1">
                <a:solidFill>
                  <a:schemeClr val="tx1"/>
                </a:solidFill>
                <a:latin typeface="Arial" charset="0"/>
                <a:ea typeface="ＭＳ Ｐゴシック" charset="0"/>
              </a:defRPr>
            </a:lvl2pPr>
            <a:lvl3pPr marL="1143000" indent="-228600" eaLnBrk="0" hangingPunct="0">
              <a:defRPr kumimoji="1">
                <a:solidFill>
                  <a:schemeClr val="tx1"/>
                </a:solidFill>
                <a:latin typeface="Arial" charset="0"/>
                <a:ea typeface="ＭＳ Ｐゴシック" charset="0"/>
              </a:defRPr>
            </a:lvl3pPr>
            <a:lvl4pPr marL="1600200" indent="-228600" eaLnBrk="0" hangingPunct="0">
              <a:defRPr kumimoji="1">
                <a:solidFill>
                  <a:schemeClr val="tx1"/>
                </a:solidFill>
                <a:latin typeface="Arial" charset="0"/>
                <a:ea typeface="ＭＳ Ｐゴシック" charset="0"/>
              </a:defRPr>
            </a:lvl4pPr>
            <a:lvl5pPr marL="2057400" indent="-228600" eaLnBrk="0" hangingPunct="0">
              <a:defRPr kumimoji="1">
                <a:solidFill>
                  <a:schemeClr val="tx1"/>
                </a:solidFill>
                <a:latin typeface="Arial" charset="0"/>
                <a:ea typeface="ＭＳ Ｐゴシック" charset="0"/>
              </a:defRPr>
            </a:lvl5pPr>
            <a:lvl6pPr marL="2514600" indent="-228600" eaLnBrk="0" fontAlgn="base" hangingPunct="0">
              <a:spcBef>
                <a:spcPct val="0"/>
              </a:spcBef>
              <a:spcAft>
                <a:spcPct val="0"/>
              </a:spcAft>
              <a:defRPr kumimoji="1">
                <a:solidFill>
                  <a:schemeClr val="tx1"/>
                </a:solidFill>
                <a:latin typeface="Arial" charset="0"/>
                <a:ea typeface="ＭＳ Ｐゴシック" charset="0"/>
              </a:defRPr>
            </a:lvl6pPr>
            <a:lvl7pPr marL="2971800" indent="-228600" eaLnBrk="0" fontAlgn="base" hangingPunct="0">
              <a:spcBef>
                <a:spcPct val="0"/>
              </a:spcBef>
              <a:spcAft>
                <a:spcPct val="0"/>
              </a:spcAft>
              <a:defRPr kumimoji="1">
                <a:solidFill>
                  <a:schemeClr val="tx1"/>
                </a:solidFill>
                <a:latin typeface="Arial" charset="0"/>
                <a:ea typeface="ＭＳ Ｐゴシック" charset="0"/>
              </a:defRPr>
            </a:lvl7pPr>
            <a:lvl8pPr marL="3429000" indent="-228600" eaLnBrk="0" fontAlgn="base" hangingPunct="0">
              <a:spcBef>
                <a:spcPct val="0"/>
              </a:spcBef>
              <a:spcAft>
                <a:spcPct val="0"/>
              </a:spcAft>
              <a:defRPr kumimoji="1">
                <a:solidFill>
                  <a:schemeClr val="tx1"/>
                </a:solidFill>
                <a:latin typeface="Arial" charset="0"/>
                <a:ea typeface="ＭＳ Ｐゴシック" charset="0"/>
              </a:defRPr>
            </a:lvl8pPr>
            <a:lvl9pPr marL="3886200" indent="-228600" eaLnBrk="0" fontAlgn="base" hangingPunct="0">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2400">
                <a:ea typeface="ＭＳ Ｐ明朝" charset="0"/>
                <a:cs typeface="ＭＳ Ｐ明朝" charset="0"/>
              </a:rPr>
              <a:t>両親が恐怖を抱いている父子間の葛藤（家庭内暴力）</a:t>
            </a:r>
          </a:p>
        </p:txBody>
      </p:sp>
      <p:sp>
        <p:nvSpPr>
          <p:cNvPr id="13324" name="Text Box 12"/>
          <p:cNvSpPr txBox="1">
            <a:spLocks noChangeArrowheads="1"/>
          </p:cNvSpPr>
          <p:nvPr/>
        </p:nvSpPr>
        <p:spPr bwMode="auto">
          <a:xfrm>
            <a:off x="6377609" y="4997660"/>
            <a:ext cx="2590800"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0"/>
                <a:cs typeface="ＭＳ Ｐゴシック" charset="0"/>
              </a:defRPr>
            </a:lvl1pPr>
            <a:lvl2pPr marL="742950" indent="-285750" eaLnBrk="0" hangingPunct="0">
              <a:defRPr kumimoji="1">
                <a:solidFill>
                  <a:schemeClr val="tx1"/>
                </a:solidFill>
                <a:latin typeface="Arial" charset="0"/>
                <a:ea typeface="ＭＳ Ｐゴシック" charset="0"/>
              </a:defRPr>
            </a:lvl2pPr>
            <a:lvl3pPr marL="1143000" indent="-228600" eaLnBrk="0" hangingPunct="0">
              <a:defRPr kumimoji="1">
                <a:solidFill>
                  <a:schemeClr val="tx1"/>
                </a:solidFill>
                <a:latin typeface="Arial" charset="0"/>
                <a:ea typeface="ＭＳ Ｐゴシック" charset="0"/>
              </a:defRPr>
            </a:lvl3pPr>
            <a:lvl4pPr marL="1600200" indent="-228600" eaLnBrk="0" hangingPunct="0">
              <a:defRPr kumimoji="1">
                <a:solidFill>
                  <a:schemeClr val="tx1"/>
                </a:solidFill>
                <a:latin typeface="Arial" charset="0"/>
                <a:ea typeface="ＭＳ Ｐゴシック" charset="0"/>
              </a:defRPr>
            </a:lvl4pPr>
            <a:lvl5pPr marL="2057400" indent="-228600" eaLnBrk="0" hangingPunct="0">
              <a:defRPr kumimoji="1">
                <a:solidFill>
                  <a:schemeClr val="tx1"/>
                </a:solidFill>
                <a:latin typeface="Arial" charset="0"/>
                <a:ea typeface="ＭＳ Ｐゴシック" charset="0"/>
              </a:defRPr>
            </a:lvl5pPr>
            <a:lvl6pPr marL="2514600" indent="-228600" eaLnBrk="0" fontAlgn="base" hangingPunct="0">
              <a:spcBef>
                <a:spcPct val="0"/>
              </a:spcBef>
              <a:spcAft>
                <a:spcPct val="0"/>
              </a:spcAft>
              <a:defRPr kumimoji="1">
                <a:solidFill>
                  <a:schemeClr val="tx1"/>
                </a:solidFill>
                <a:latin typeface="Arial" charset="0"/>
                <a:ea typeface="ＭＳ Ｐゴシック" charset="0"/>
              </a:defRPr>
            </a:lvl6pPr>
            <a:lvl7pPr marL="2971800" indent="-228600" eaLnBrk="0" fontAlgn="base" hangingPunct="0">
              <a:spcBef>
                <a:spcPct val="0"/>
              </a:spcBef>
              <a:spcAft>
                <a:spcPct val="0"/>
              </a:spcAft>
              <a:defRPr kumimoji="1">
                <a:solidFill>
                  <a:schemeClr val="tx1"/>
                </a:solidFill>
                <a:latin typeface="Arial" charset="0"/>
                <a:ea typeface="ＭＳ Ｐゴシック" charset="0"/>
              </a:defRPr>
            </a:lvl7pPr>
            <a:lvl8pPr marL="3429000" indent="-228600" eaLnBrk="0" fontAlgn="base" hangingPunct="0">
              <a:spcBef>
                <a:spcPct val="0"/>
              </a:spcBef>
              <a:spcAft>
                <a:spcPct val="0"/>
              </a:spcAft>
              <a:defRPr kumimoji="1">
                <a:solidFill>
                  <a:schemeClr val="tx1"/>
                </a:solidFill>
                <a:latin typeface="Arial" charset="0"/>
                <a:ea typeface="ＭＳ Ｐゴシック" charset="0"/>
              </a:defRPr>
            </a:lvl8pPr>
            <a:lvl9pPr marL="3886200" indent="-228600" eaLnBrk="0" fontAlgn="base" hangingPunct="0">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2400">
                <a:ea typeface="ＭＳ Ｐ明朝" charset="0"/>
                <a:cs typeface="ＭＳ Ｐ明朝" charset="0"/>
              </a:rPr>
              <a:t>障害受容ができない（自信がない）</a:t>
            </a:r>
          </a:p>
        </p:txBody>
      </p:sp>
      <p:sp>
        <p:nvSpPr>
          <p:cNvPr id="13325" name="Text Box 13"/>
          <p:cNvSpPr txBox="1">
            <a:spLocks noChangeArrowheads="1"/>
          </p:cNvSpPr>
          <p:nvPr/>
        </p:nvSpPr>
        <p:spPr bwMode="auto">
          <a:xfrm>
            <a:off x="569843" y="3030014"/>
            <a:ext cx="2988366"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a:solidFill>
                  <a:schemeClr val="tx1"/>
                </a:solidFill>
                <a:latin typeface="Arial" charset="0"/>
                <a:ea typeface="ＭＳ Ｐゴシック" charset="0"/>
                <a:cs typeface="ＭＳ Ｐゴシック" charset="0"/>
              </a:defRPr>
            </a:lvl1pPr>
            <a:lvl2pPr marL="742950" indent="-285750" eaLnBrk="0" hangingPunct="0">
              <a:defRPr kumimoji="1">
                <a:solidFill>
                  <a:schemeClr val="tx1"/>
                </a:solidFill>
                <a:latin typeface="Arial" charset="0"/>
                <a:ea typeface="ＭＳ Ｐゴシック" charset="0"/>
              </a:defRPr>
            </a:lvl2pPr>
            <a:lvl3pPr marL="1143000" indent="-228600" eaLnBrk="0" hangingPunct="0">
              <a:defRPr kumimoji="1">
                <a:solidFill>
                  <a:schemeClr val="tx1"/>
                </a:solidFill>
                <a:latin typeface="Arial" charset="0"/>
                <a:ea typeface="ＭＳ Ｐゴシック" charset="0"/>
              </a:defRPr>
            </a:lvl3pPr>
            <a:lvl4pPr marL="1600200" indent="-228600" eaLnBrk="0" hangingPunct="0">
              <a:defRPr kumimoji="1">
                <a:solidFill>
                  <a:schemeClr val="tx1"/>
                </a:solidFill>
                <a:latin typeface="Arial" charset="0"/>
                <a:ea typeface="ＭＳ Ｐゴシック" charset="0"/>
              </a:defRPr>
            </a:lvl4pPr>
            <a:lvl5pPr marL="2057400" indent="-228600" eaLnBrk="0" hangingPunct="0">
              <a:defRPr kumimoji="1">
                <a:solidFill>
                  <a:schemeClr val="tx1"/>
                </a:solidFill>
                <a:latin typeface="Arial" charset="0"/>
                <a:ea typeface="ＭＳ Ｐゴシック" charset="0"/>
              </a:defRPr>
            </a:lvl5pPr>
            <a:lvl6pPr marL="2514600" indent="-228600" eaLnBrk="0" fontAlgn="base" hangingPunct="0">
              <a:spcBef>
                <a:spcPct val="0"/>
              </a:spcBef>
              <a:spcAft>
                <a:spcPct val="0"/>
              </a:spcAft>
              <a:defRPr kumimoji="1">
                <a:solidFill>
                  <a:schemeClr val="tx1"/>
                </a:solidFill>
                <a:latin typeface="Arial" charset="0"/>
                <a:ea typeface="ＭＳ Ｐゴシック" charset="0"/>
              </a:defRPr>
            </a:lvl6pPr>
            <a:lvl7pPr marL="2971800" indent="-228600" eaLnBrk="0" fontAlgn="base" hangingPunct="0">
              <a:spcBef>
                <a:spcPct val="0"/>
              </a:spcBef>
              <a:spcAft>
                <a:spcPct val="0"/>
              </a:spcAft>
              <a:defRPr kumimoji="1">
                <a:solidFill>
                  <a:schemeClr val="tx1"/>
                </a:solidFill>
                <a:latin typeface="Arial" charset="0"/>
                <a:ea typeface="ＭＳ Ｐゴシック" charset="0"/>
              </a:defRPr>
            </a:lvl7pPr>
            <a:lvl8pPr marL="3429000" indent="-228600" eaLnBrk="0" fontAlgn="base" hangingPunct="0">
              <a:spcBef>
                <a:spcPct val="0"/>
              </a:spcBef>
              <a:spcAft>
                <a:spcPct val="0"/>
              </a:spcAft>
              <a:defRPr kumimoji="1">
                <a:solidFill>
                  <a:schemeClr val="tx1"/>
                </a:solidFill>
                <a:latin typeface="Arial" charset="0"/>
                <a:ea typeface="ＭＳ Ｐゴシック" charset="0"/>
              </a:defRPr>
            </a:lvl8pPr>
            <a:lvl9pPr marL="3886200" indent="-228600" eaLnBrk="0" fontAlgn="base" hangingPunct="0">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2400">
                <a:ea typeface="ＭＳ Ｐ明朝" charset="0"/>
                <a:cs typeface="ＭＳ Ｐ明朝" charset="0"/>
              </a:rPr>
              <a:t>（心身機能・構造）症状・機能障害（日常生活に支障なし）</a:t>
            </a:r>
          </a:p>
        </p:txBody>
      </p:sp>
      <p:sp>
        <p:nvSpPr>
          <p:cNvPr id="13326" name="Text Box 14"/>
          <p:cNvSpPr txBox="1">
            <a:spLocks noChangeArrowheads="1"/>
          </p:cNvSpPr>
          <p:nvPr/>
        </p:nvSpPr>
        <p:spPr bwMode="auto">
          <a:xfrm>
            <a:off x="4701209" y="3030014"/>
            <a:ext cx="1752600"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0"/>
                <a:cs typeface="ＭＳ Ｐゴシック" charset="0"/>
              </a:defRPr>
            </a:lvl1pPr>
            <a:lvl2pPr marL="742950" indent="-285750" eaLnBrk="0" hangingPunct="0">
              <a:defRPr kumimoji="1">
                <a:solidFill>
                  <a:schemeClr val="tx1"/>
                </a:solidFill>
                <a:latin typeface="Arial" charset="0"/>
                <a:ea typeface="ＭＳ Ｐゴシック" charset="0"/>
              </a:defRPr>
            </a:lvl2pPr>
            <a:lvl3pPr marL="1143000" indent="-228600" eaLnBrk="0" hangingPunct="0">
              <a:defRPr kumimoji="1">
                <a:solidFill>
                  <a:schemeClr val="tx1"/>
                </a:solidFill>
                <a:latin typeface="Arial" charset="0"/>
                <a:ea typeface="ＭＳ Ｐゴシック" charset="0"/>
              </a:defRPr>
            </a:lvl3pPr>
            <a:lvl4pPr marL="1600200" indent="-228600" eaLnBrk="0" hangingPunct="0">
              <a:defRPr kumimoji="1">
                <a:solidFill>
                  <a:schemeClr val="tx1"/>
                </a:solidFill>
                <a:latin typeface="Arial" charset="0"/>
                <a:ea typeface="ＭＳ Ｐゴシック" charset="0"/>
              </a:defRPr>
            </a:lvl4pPr>
            <a:lvl5pPr marL="2057400" indent="-228600" eaLnBrk="0" hangingPunct="0">
              <a:defRPr kumimoji="1">
                <a:solidFill>
                  <a:schemeClr val="tx1"/>
                </a:solidFill>
                <a:latin typeface="Arial" charset="0"/>
                <a:ea typeface="ＭＳ Ｐゴシック" charset="0"/>
              </a:defRPr>
            </a:lvl5pPr>
            <a:lvl6pPr marL="2514600" indent="-228600" eaLnBrk="0" fontAlgn="base" hangingPunct="0">
              <a:spcBef>
                <a:spcPct val="0"/>
              </a:spcBef>
              <a:spcAft>
                <a:spcPct val="0"/>
              </a:spcAft>
              <a:defRPr kumimoji="1">
                <a:solidFill>
                  <a:schemeClr val="tx1"/>
                </a:solidFill>
                <a:latin typeface="Arial" charset="0"/>
                <a:ea typeface="ＭＳ Ｐゴシック" charset="0"/>
              </a:defRPr>
            </a:lvl6pPr>
            <a:lvl7pPr marL="2971800" indent="-228600" eaLnBrk="0" fontAlgn="base" hangingPunct="0">
              <a:spcBef>
                <a:spcPct val="0"/>
              </a:spcBef>
              <a:spcAft>
                <a:spcPct val="0"/>
              </a:spcAft>
              <a:defRPr kumimoji="1">
                <a:solidFill>
                  <a:schemeClr val="tx1"/>
                </a:solidFill>
                <a:latin typeface="Arial" charset="0"/>
                <a:ea typeface="ＭＳ Ｐゴシック" charset="0"/>
              </a:defRPr>
            </a:lvl7pPr>
            <a:lvl8pPr marL="3429000" indent="-228600" eaLnBrk="0" fontAlgn="base" hangingPunct="0">
              <a:spcBef>
                <a:spcPct val="0"/>
              </a:spcBef>
              <a:spcAft>
                <a:spcPct val="0"/>
              </a:spcAft>
              <a:defRPr kumimoji="1">
                <a:solidFill>
                  <a:schemeClr val="tx1"/>
                </a:solidFill>
                <a:latin typeface="Arial" charset="0"/>
                <a:ea typeface="ＭＳ Ｐゴシック" charset="0"/>
              </a:defRPr>
            </a:lvl8pPr>
            <a:lvl9pPr marL="3886200" indent="-228600" eaLnBrk="0" fontAlgn="base" hangingPunct="0">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2400">
                <a:ea typeface="ＭＳ Ｐ明朝" charset="0"/>
                <a:cs typeface="ＭＳ Ｐ明朝" charset="0"/>
              </a:rPr>
              <a:t>（活動）人と関わるのが苦手</a:t>
            </a:r>
          </a:p>
        </p:txBody>
      </p:sp>
      <p:sp>
        <p:nvSpPr>
          <p:cNvPr id="13327" name="Line 15"/>
          <p:cNvSpPr>
            <a:spLocks noChangeShapeType="1"/>
          </p:cNvSpPr>
          <p:nvPr/>
        </p:nvSpPr>
        <p:spPr bwMode="auto">
          <a:xfrm flipH="1">
            <a:off x="3482009" y="1759475"/>
            <a:ext cx="1219200" cy="1194338"/>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28" name="Line 16"/>
          <p:cNvSpPr>
            <a:spLocks noChangeShapeType="1"/>
          </p:cNvSpPr>
          <p:nvPr/>
        </p:nvSpPr>
        <p:spPr bwMode="auto">
          <a:xfrm>
            <a:off x="3634409" y="3639613"/>
            <a:ext cx="914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29" name="Line 17"/>
          <p:cNvSpPr>
            <a:spLocks noChangeShapeType="1"/>
          </p:cNvSpPr>
          <p:nvPr/>
        </p:nvSpPr>
        <p:spPr bwMode="auto">
          <a:xfrm>
            <a:off x="6530009" y="3630178"/>
            <a:ext cx="1143000" cy="0"/>
          </a:xfrm>
          <a:prstGeom prst="line">
            <a:avLst/>
          </a:prstGeom>
          <a:noFill/>
          <a:ln w="28575">
            <a:solidFill>
              <a:schemeClr val="hlink"/>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30" name="Line 18"/>
          <p:cNvSpPr>
            <a:spLocks noChangeShapeType="1"/>
          </p:cNvSpPr>
          <p:nvPr/>
        </p:nvSpPr>
        <p:spPr bwMode="auto">
          <a:xfrm flipV="1">
            <a:off x="8002657" y="4083103"/>
            <a:ext cx="381000" cy="779462"/>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31" name="Line 19"/>
          <p:cNvSpPr>
            <a:spLocks noChangeShapeType="1"/>
          </p:cNvSpPr>
          <p:nvPr/>
        </p:nvSpPr>
        <p:spPr bwMode="auto">
          <a:xfrm>
            <a:off x="5234609" y="5239813"/>
            <a:ext cx="533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33" name="Line 21"/>
          <p:cNvSpPr>
            <a:spLocks noChangeShapeType="1"/>
          </p:cNvSpPr>
          <p:nvPr/>
        </p:nvSpPr>
        <p:spPr bwMode="auto">
          <a:xfrm flipH="1">
            <a:off x="7901609" y="1963213"/>
            <a:ext cx="533400" cy="0"/>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34" name="Text Box 22"/>
          <p:cNvSpPr txBox="1">
            <a:spLocks noChangeArrowheads="1"/>
          </p:cNvSpPr>
          <p:nvPr/>
        </p:nvSpPr>
        <p:spPr bwMode="auto">
          <a:xfrm>
            <a:off x="8511209" y="1810813"/>
            <a:ext cx="1371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0"/>
                <a:cs typeface="ＭＳ Ｐゴシック" charset="0"/>
              </a:defRPr>
            </a:lvl1pPr>
            <a:lvl2pPr marL="742950" indent="-285750" eaLnBrk="0" hangingPunct="0">
              <a:defRPr kumimoji="1">
                <a:solidFill>
                  <a:schemeClr val="tx1"/>
                </a:solidFill>
                <a:latin typeface="Arial" charset="0"/>
                <a:ea typeface="ＭＳ Ｐゴシック" charset="0"/>
              </a:defRPr>
            </a:lvl2pPr>
            <a:lvl3pPr marL="1143000" indent="-228600" eaLnBrk="0" hangingPunct="0">
              <a:defRPr kumimoji="1">
                <a:solidFill>
                  <a:schemeClr val="tx1"/>
                </a:solidFill>
                <a:latin typeface="Arial" charset="0"/>
                <a:ea typeface="ＭＳ Ｐゴシック" charset="0"/>
              </a:defRPr>
            </a:lvl3pPr>
            <a:lvl4pPr marL="1600200" indent="-228600" eaLnBrk="0" hangingPunct="0">
              <a:defRPr kumimoji="1">
                <a:solidFill>
                  <a:schemeClr val="tx1"/>
                </a:solidFill>
                <a:latin typeface="Arial" charset="0"/>
                <a:ea typeface="ＭＳ Ｐゴシック" charset="0"/>
              </a:defRPr>
            </a:lvl4pPr>
            <a:lvl5pPr marL="2057400" indent="-228600" eaLnBrk="0" hangingPunct="0">
              <a:defRPr kumimoji="1">
                <a:solidFill>
                  <a:schemeClr val="tx1"/>
                </a:solidFill>
                <a:latin typeface="Arial" charset="0"/>
                <a:ea typeface="ＭＳ Ｐゴシック" charset="0"/>
              </a:defRPr>
            </a:lvl5pPr>
            <a:lvl6pPr marL="2514600" indent="-228600" eaLnBrk="0" fontAlgn="base" hangingPunct="0">
              <a:spcBef>
                <a:spcPct val="0"/>
              </a:spcBef>
              <a:spcAft>
                <a:spcPct val="0"/>
              </a:spcAft>
              <a:defRPr kumimoji="1">
                <a:solidFill>
                  <a:schemeClr val="tx1"/>
                </a:solidFill>
                <a:latin typeface="Arial" charset="0"/>
                <a:ea typeface="ＭＳ Ｐゴシック" charset="0"/>
              </a:defRPr>
            </a:lvl6pPr>
            <a:lvl7pPr marL="2971800" indent="-228600" eaLnBrk="0" fontAlgn="base" hangingPunct="0">
              <a:spcBef>
                <a:spcPct val="0"/>
              </a:spcBef>
              <a:spcAft>
                <a:spcPct val="0"/>
              </a:spcAft>
              <a:defRPr kumimoji="1">
                <a:solidFill>
                  <a:schemeClr val="tx1"/>
                </a:solidFill>
                <a:latin typeface="Arial" charset="0"/>
                <a:ea typeface="ＭＳ Ｐゴシック" charset="0"/>
              </a:defRPr>
            </a:lvl7pPr>
            <a:lvl8pPr marL="3429000" indent="-228600" eaLnBrk="0" fontAlgn="base" hangingPunct="0">
              <a:spcBef>
                <a:spcPct val="0"/>
              </a:spcBef>
              <a:spcAft>
                <a:spcPct val="0"/>
              </a:spcAft>
              <a:defRPr kumimoji="1">
                <a:solidFill>
                  <a:schemeClr val="tx1"/>
                </a:solidFill>
                <a:latin typeface="Arial" charset="0"/>
                <a:ea typeface="ＭＳ Ｐゴシック" charset="0"/>
              </a:defRPr>
            </a:lvl8pPr>
            <a:lvl9pPr marL="3886200" indent="-228600" eaLnBrk="0" fontAlgn="base" hangingPunct="0">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1600" b="1" i="1">
                <a:solidFill>
                  <a:schemeClr val="hlink"/>
                </a:solidFill>
                <a:ea typeface="ＭＳ Ｐ明朝" charset="0"/>
                <a:cs typeface="ＭＳ Ｐ明朝" charset="0"/>
              </a:rPr>
              <a:t>マイナス作用</a:t>
            </a:r>
          </a:p>
        </p:txBody>
      </p:sp>
      <p:sp>
        <p:nvSpPr>
          <p:cNvPr id="13335" name="Rectangle 23"/>
          <p:cNvSpPr>
            <a:spLocks noChangeArrowheads="1"/>
          </p:cNvSpPr>
          <p:nvPr/>
        </p:nvSpPr>
        <p:spPr bwMode="auto">
          <a:xfrm>
            <a:off x="7749209" y="1754815"/>
            <a:ext cx="2133600" cy="392548"/>
          </a:xfrm>
          <a:prstGeom prst="rect">
            <a:avLst/>
          </a:prstGeom>
          <a:noFill/>
          <a:ln w="9525">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ja-JP" altLang="en-US" sz="2400">
              <a:solidFill>
                <a:srgbClr val="000000"/>
              </a:solidFill>
              <a:ea typeface="ＭＳ Ｐ明朝" charset="0"/>
              <a:cs typeface="ＭＳ Ｐ明朝" charset="0"/>
            </a:endParaRPr>
          </a:p>
        </p:txBody>
      </p:sp>
      <p:sp>
        <p:nvSpPr>
          <p:cNvPr id="13341" name="Oval 29"/>
          <p:cNvSpPr>
            <a:spLocks noChangeArrowheads="1"/>
          </p:cNvSpPr>
          <p:nvPr/>
        </p:nvSpPr>
        <p:spPr bwMode="auto">
          <a:xfrm>
            <a:off x="5806109" y="4544055"/>
            <a:ext cx="3733800" cy="1676400"/>
          </a:xfrm>
          <a:prstGeom prst="ellipse">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p>
        </p:txBody>
      </p:sp>
      <p:sp>
        <p:nvSpPr>
          <p:cNvPr id="2" name="スライド番号プレースホルダー 1"/>
          <p:cNvSpPr>
            <a:spLocks noGrp="1"/>
          </p:cNvSpPr>
          <p:nvPr>
            <p:ph type="sldNum" sz="quarter" idx="12"/>
          </p:nvPr>
        </p:nvSpPr>
        <p:spPr/>
        <p:txBody>
          <a:bodyPr/>
          <a:lstStyle/>
          <a:p>
            <a:fld id="{BB16631C-F093-7044-A57A-77AA9DA78B09}" type="slidenum">
              <a:rPr kumimoji="1" lang="ja-JP" altLang="en-US" smtClean="0"/>
              <a:t>22</a:t>
            </a:fld>
            <a:endParaRPr kumimoji="1" lang="ja-JP" altLang="en-US"/>
          </a:p>
        </p:txBody>
      </p:sp>
      <p:sp>
        <p:nvSpPr>
          <p:cNvPr id="4" name="正方形/長方形 3">
            <a:extLst>
              <a:ext uri="{FF2B5EF4-FFF2-40B4-BE49-F238E27FC236}">
                <a16:creationId xmlns:a16="http://schemas.microsoft.com/office/drawing/2014/main" xmlns="" id="{C3ADF7D2-7E2C-D643-9443-6AB36159E272}"/>
              </a:ext>
            </a:extLst>
          </p:cNvPr>
          <p:cNvSpPr/>
          <p:nvPr/>
        </p:nvSpPr>
        <p:spPr>
          <a:xfrm>
            <a:off x="3162300" y="1213921"/>
            <a:ext cx="5779146" cy="369332"/>
          </a:xfrm>
          <a:prstGeom prst="rect">
            <a:avLst/>
          </a:prstGeom>
          <a:ln>
            <a:solidFill>
              <a:schemeClr val="tx1"/>
            </a:solidFill>
          </a:ln>
        </p:spPr>
        <p:txBody>
          <a:bodyPr wrap="none">
            <a:spAutoFit/>
          </a:bodyPr>
          <a:lstStyle/>
          <a:p>
            <a:r>
              <a:rPr lang="ja-JP" altLang="en-US"/>
              <a:t>療育手帳</a:t>
            </a:r>
            <a:r>
              <a:rPr lang="en-US" altLang="ja-JP" dirty="0"/>
              <a:t>B2</a:t>
            </a:r>
            <a:r>
              <a:rPr lang="ja-JP" altLang="en-US"/>
              <a:t>、身体障害手帳２級（両上下肢痙性麻痺）</a:t>
            </a:r>
            <a:endParaRPr lang="en-US" altLang="ja-JP" dirty="0"/>
          </a:p>
        </p:txBody>
      </p:sp>
      <p:sp>
        <p:nvSpPr>
          <p:cNvPr id="34" name="Line 17">
            <a:extLst>
              <a:ext uri="{FF2B5EF4-FFF2-40B4-BE49-F238E27FC236}">
                <a16:creationId xmlns:a16="http://schemas.microsoft.com/office/drawing/2014/main" xmlns="" id="{CD349641-180F-4540-92BA-9B9131FDE50F}"/>
              </a:ext>
            </a:extLst>
          </p:cNvPr>
          <p:cNvSpPr>
            <a:spLocks noChangeShapeType="1"/>
          </p:cNvSpPr>
          <p:nvPr/>
        </p:nvSpPr>
        <p:spPr bwMode="auto">
          <a:xfrm>
            <a:off x="5768009" y="4306544"/>
            <a:ext cx="571500" cy="691116"/>
          </a:xfrm>
          <a:prstGeom prst="line">
            <a:avLst/>
          </a:prstGeom>
          <a:noFill/>
          <a:ln w="28575">
            <a:solidFill>
              <a:schemeClr val="hlink"/>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ja-JP" altLang="en-US"/>
          </a:p>
        </p:txBody>
      </p:sp>
    </p:spTree>
    <p:extLst>
      <p:ext uri="{BB962C8B-B14F-4D97-AF65-F5344CB8AC3E}">
        <p14:creationId xmlns:p14="http://schemas.microsoft.com/office/powerpoint/2010/main" val="1019985369"/>
      </p:ext>
    </p:extLst>
  </p:cSld>
  <p:clrMapOvr>
    <a:masterClrMapping/>
  </p:clrMapOvr>
  <p:transition>
    <p:cover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086677" y="430697"/>
            <a:ext cx="10455965" cy="485775"/>
          </a:xfrm>
          <a:ln>
            <a:solidFill>
              <a:schemeClr val="bg1"/>
            </a:solidFill>
          </a:ln>
        </p:spPr>
        <p:txBody>
          <a:bodyPr rtlCol="0">
            <a:noAutofit/>
          </a:bodyPr>
          <a:lstStyle/>
          <a:p>
            <a:pPr>
              <a:defRPr/>
            </a:pPr>
            <a:r>
              <a:rPr lang="ja-JP" altLang="ja-JP" sz="2800" u="sng">
                <a:solidFill>
                  <a:srgbClr val="0000CC"/>
                </a:solidFill>
              </a:rPr>
              <a:t>ストレングス</a:t>
            </a:r>
            <a:r>
              <a:rPr lang="ja-JP" altLang="en-US" sz="2800" u="sng" dirty="0">
                <a:solidFill>
                  <a:srgbClr val="0000CC"/>
                </a:solidFill>
              </a:rPr>
              <a:t>　　　　</a:t>
            </a:r>
            <a:r>
              <a:rPr lang="ja-JP" altLang="en-US" sz="2800" dirty="0">
                <a:solidFill>
                  <a:srgbClr val="FF6600"/>
                </a:solidFill>
              </a:rPr>
              <a:t>ストレングスは対話と関係性から・・・。</a:t>
            </a:r>
          </a:p>
        </p:txBody>
      </p:sp>
      <p:graphicFrame>
        <p:nvGraphicFramePr>
          <p:cNvPr id="4" name="表 3"/>
          <p:cNvGraphicFramePr>
            <a:graphicFrameLocks noGrp="1"/>
          </p:cNvGraphicFramePr>
          <p:nvPr>
            <p:extLst>
              <p:ext uri="{D42A27DB-BD31-4B8C-83A1-F6EECF244321}">
                <p14:modId xmlns:p14="http://schemas.microsoft.com/office/powerpoint/2010/main" val="4002614669"/>
              </p:ext>
            </p:extLst>
          </p:nvPr>
        </p:nvGraphicFramePr>
        <p:xfrm>
          <a:off x="1524001" y="1623876"/>
          <a:ext cx="9143999" cy="4182058"/>
        </p:xfrm>
        <a:graphic>
          <a:graphicData uri="http://schemas.openxmlformats.org/drawingml/2006/table">
            <a:tbl>
              <a:tblPr/>
              <a:tblGrid>
                <a:gridCol w="2286000">
                  <a:extLst>
                    <a:ext uri="{9D8B030D-6E8A-4147-A177-3AD203B41FA5}">
                      <a16:colId xmlns:a16="http://schemas.microsoft.com/office/drawing/2014/main" xmlns="" val="20000"/>
                    </a:ext>
                  </a:extLst>
                </a:gridCol>
                <a:gridCol w="2284304">
                  <a:extLst>
                    <a:ext uri="{9D8B030D-6E8A-4147-A177-3AD203B41FA5}">
                      <a16:colId xmlns:a16="http://schemas.microsoft.com/office/drawing/2014/main" xmlns="" val="20001"/>
                    </a:ext>
                  </a:extLst>
                </a:gridCol>
                <a:gridCol w="2287695">
                  <a:extLst>
                    <a:ext uri="{9D8B030D-6E8A-4147-A177-3AD203B41FA5}">
                      <a16:colId xmlns:a16="http://schemas.microsoft.com/office/drawing/2014/main" xmlns="" val="20002"/>
                    </a:ext>
                  </a:extLst>
                </a:gridCol>
                <a:gridCol w="2286000">
                  <a:extLst>
                    <a:ext uri="{9D8B030D-6E8A-4147-A177-3AD203B41FA5}">
                      <a16:colId xmlns:a16="http://schemas.microsoft.com/office/drawing/2014/main" xmlns="" val="20003"/>
                    </a:ext>
                  </a:extLst>
                </a:gridCol>
              </a:tblGrid>
              <a:tr h="172122">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1" lang="ja-JP" altLang="en-US" sz="1400" b="1" i="0" u="none" strike="noStrike" cap="none" normalizeH="0" baseline="0" dirty="0">
                          <a:ln>
                            <a:noFill/>
                          </a:ln>
                          <a:solidFill>
                            <a:schemeClr val="tx1"/>
                          </a:solidFill>
                          <a:effectLst/>
                          <a:latin typeface="Calibri" charset="0"/>
                          <a:ea typeface="ＭＳ Ｐゴシック" charset="0"/>
                          <a:cs typeface="ＭＳ Ｐゴシック" charset="0"/>
                        </a:rPr>
                        <a:t>性格・人柄／個人的特性</a:t>
                      </a:r>
                      <a:endParaRPr kumimoji="1" lang="ja-JP" altLang="en-US" sz="1400" b="1" i="0" u="none" strike="noStrike" cap="none" normalizeH="0" baseline="0" dirty="0">
                        <a:ln>
                          <a:noFill/>
                        </a:ln>
                        <a:solidFill>
                          <a:schemeClr val="tx1"/>
                        </a:solidFill>
                        <a:effectLst/>
                        <a:latin typeface="Century" charset="0"/>
                        <a:ea typeface="ＭＳ 明朝" charset="0"/>
                        <a:cs typeface="Times New Roman"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1" lang="ja-JP" altLang="en-US" sz="1400" b="1" i="0" u="none" strike="noStrike" cap="none" normalizeH="0" baseline="0">
                          <a:ln>
                            <a:noFill/>
                          </a:ln>
                          <a:solidFill>
                            <a:schemeClr val="tx1"/>
                          </a:solidFill>
                          <a:effectLst/>
                          <a:latin typeface="Calibri" charset="0"/>
                          <a:ea typeface="ＭＳ Ｐゴシック" charset="0"/>
                          <a:cs typeface="ＭＳ Ｐゴシック" charset="0"/>
                        </a:rPr>
                        <a:t>才能・素質</a:t>
                      </a:r>
                      <a:endParaRPr kumimoji="1" lang="ja-JP" altLang="en-US" sz="1400" b="1" i="0" u="none" strike="noStrike" cap="none" normalizeH="0" baseline="0">
                        <a:ln>
                          <a:noFill/>
                        </a:ln>
                        <a:solidFill>
                          <a:schemeClr val="tx1"/>
                        </a:solidFill>
                        <a:effectLst/>
                        <a:latin typeface="Century" charset="0"/>
                        <a:ea typeface="ＭＳ 明朝" charset="0"/>
                        <a:cs typeface="Times New Roman"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1" lang="ja-JP" altLang="en-US" sz="1400" b="1" i="0" u="none" strike="noStrike" cap="none" normalizeH="0" baseline="0">
                          <a:ln>
                            <a:noFill/>
                          </a:ln>
                          <a:solidFill>
                            <a:schemeClr val="tx1"/>
                          </a:solidFill>
                          <a:effectLst/>
                          <a:latin typeface="Calibri" charset="0"/>
                          <a:ea typeface="ＭＳ Ｐゴシック" charset="0"/>
                          <a:cs typeface="ＭＳ Ｐゴシック" charset="0"/>
                        </a:rPr>
                        <a:t>環境のストレングス</a:t>
                      </a:r>
                      <a:endParaRPr kumimoji="1" lang="ja-JP" altLang="en-US" sz="1400" b="1" i="0" u="none" strike="noStrike" cap="none" normalizeH="0" baseline="0">
                        <a:ln>
                          <a:noFill/>
                        </a:ln>
                        <a:solidFill>
                          <a:schemeClr val="tx1"/>
                        </a:solidFill>
                        <a:effectLst/>
                        <a:latin typeface="Century" charset="0"/>
                        <a:ea typeface="ＭＳ 明朝" charset="0"/>
                        <a:cs typeface="Times New Roman"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1" lang="ja-JP" altLang="en-US" sz="1400" b="1" i="0" u="none" strike="noStrike" cap="none" normalizeH="0" baseline="0">
                          <a:ln>
                            <a:noFill/>
                          </a:ln>
                          <a:solidFill>
                            <a:schemeClr val="tx1"/>
                          </a:solidFill>
                          <a:effectLst/>
                          <a:latin typeface="Calibri" charset="0"/>
                          <a:ea typeface="ＭＳ Ｐゴシック" charset="0"/>
                          <a:cs typeface="ＭＳ Ｐゴシック" charset="0"/>
                        </a:rPr>
                        <a:t>興味・関心／向上心</a:t>
                      </a:r>
                      <a:endParaRPr kumimoji="1" lang="ja-JP" altLang="en-US" sz="1400" b="1" i="0" u="none" strike="noStrike" cap="none" normalizeH="0" baseline="0">
                        <a:ln>
                          <a:noFill/>
                        </a:ln>
                        <a:solidFill>
                          <a:schemeClr val="tx1"/>
                        </a:solidFill>
                        <a:effectLst/>
                        <a:latin typeface="Century" charset="0"/>
                        <a:ea typeface="ＭＳ 明朝" charset="0"/>
                        <a:cs typeface="Times New Roman"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8698">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正直，うそをつかない</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 </a:t>
                      </a:r>
                      <a:endParaRPr kumimoji="1" lang="ja-JP" sz="1400" b="0" i="0" u="none" strike="noStrike" cap="none" normalizeH="0" baseline="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思いやりがある</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 </a:t>
                      </a:r>
                      <a:endParaRPr kumimoji="1" lang="ja-JP" sz="1400" b="0" i="0" u="none" strike="noStrike" cap="none" normalizeH="0" baseline="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勤勉，よく働く</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 </a:t>
                      </a:r>
                      <a:endParaRPr kumimoji="1" lang="ja-JP" sz="1400" b="0" i="0" u="none" strike="noStrike" cap="none" normalizeH="0" baseline="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我慢強い</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 </a:t>
                      </a:r>
                      <a:endParaRPr kumimoji="1" lang="ja-JP" sz="1400" b="0" i="0" u="none" strike="noStrike" cap="none" normalizeH="0" baseline="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繊細，神経質</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rPr>
                        <a:t> </a:t>
                      </a:r>
                      <a:endParaRPr kumimoji="1" lang="ja-JP" sz="1400" b="0" i="0" u="none" strike="noStrike" cap="none" normalizeH="0" baseline="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rgbClr val="FF0000"/>
                          </a:solidFill>
                          <a:effectLst/>
                          <a:latin typeface="Calibri" charset="0"/>
                          <a:ea typeface="ＭＳ Ｐゴシック" charset="0"/>
                          <a:cs typeface="ＭＳ Ｐゴシック" charset="0"/>
                        </a:rPr>
                        <a:t>両親に感謝している</a:t>
                      </a:r>
                      <a:endParaRPr kumimoji="1" lang="en-US" altLang="ja-JP" sz="1400" b="0" i="0" u="none" strike="noStrike" cap="none" normalizeH="0" baseline="0" dirty="0">
                        <a:ln>
                          <a:noFill/>
                        </a:ln>
                        <a:solidFill>
                          <a:srgbClr val="FF0000"/>
                        </a:solidFill>
                        <a:effectLst/>
                        <a:latin typeface="Calibri" charset="0"/>
                        <a:ea typeface="ＭＳ Ｐゴシック" charset="0"/>
                        <a:cs typeface="ＭＳ Ｐゴシック"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rgbClr val="FF0000"/>
                          </a:solidFill>
                          <a:effectLst/>
                          <a:latin typeface="Calibri" charset="0"/>
                          <a:ea typeface="ＭＳ Ｐゴシック" charset="0"/>
                          <a:cs typeface="ＭＳ Ｐゴシック" charset="0"/>
                        </a:rPr>
                        <a:t>自分の好みに合わせて服を選べる</a:t>
                      </a:r>
                      <a:endParaRPr kumimoji="1" lang="en-US" altLang="ja-JP" sz="1400" b="0" i="0" u="none" strike="noStrike" cap="none" normalizeH="0" baseline="0" dirty="0">
                        <a:ln>
                          <a:noFill/>
                        </a:ln>
                        <a:solidFill>
                          <a:srgbClr val="FF0000"/>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自動車の免許を持っている</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就職経験あり</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ロックミュージックについて詳しい</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家が居心地の良い安心できる場所である</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rgbClr val="FF0000"/>
                          </a:solidFill>
                          <a:effectLst/>
                          <a:latin typeface="Calibri" charset="0"/>
                          <a:ea typeface="ＭＳ Ｐゴシック" charset="0"/>
                          <a:cs typeface="ＭＳ Ｐゴシック" charset="0"/>
                        </a:rPr>
                        <a:t>親身</a:t>
                      </a:r>
                      <a:r>
                        <a:rPr kumimoji="1" lang="ja-JP" altLang="en-US" sz="1400" b="0" i="0" u="none" strike="noStrike" cap="none" normalizeH="0" baseline="0" dirty="0">
                          <a:ln>
                            <a:noFill/>
                          </a:ln>
                          <a:solidFill>
                            <a:srgbClr val="FF0000"/>
                          </a:solidFill>
                          <a:effectLst/>
                          <a:latin typeface="Calibri" charset="0"/>
                          <a:ea typeface="ＭＳ Ｐゴシック" charset="0"/>
                          <a:cs typeface="ＭＳ Ｐゴシック" charset="0"/>
                        </a:rPr>
                        <a:t>になって心配</a:t>
                      </a:r>
                      <a:r>
                        <a:rPr kumimoji="1" lang="ja-JP" altLang="en-US" sz="1400" b="0" i="0" u="none" strike="noStrike" cap="none" normalizeH="0" baseline="0">
                          <a:ln>
                            <a:noFill/>
                          </a:ln>
                          <a:solidFill>
                            <a:srgbClr val="FF0000"/>
                          </a:solidFill>
                          <a:effectLst/>
                          <a:latin typeface="Calibri" charset="0"/>
                          <a:ea typeface="ＭＳ Ｐゴシック" charset="0"/>
                          <a:cs typeface="ＭＳ Ｐゴシック" charset="0"/>
                        </a:rPr>
                        <a:t>してくれる両親がいる人がいる</a:t>
                      </a:r>
                      <a:endParaRPr kumimoji="1" lang="en-US" altLang="ja-JP" sz="1400" b="0" i="0" u="none" strike="noStrike" cap="none" normalizeH="0" baseline="0" dirty="0">
                        <a:ln>
                          <a:noFill/>
                        </a:ln>
                        <a:solidFill>
                          <a:srgbClr val="FF0000"/>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地域</a:t>
                      </a:r>
                      <a:r>
                        <a:rPr kumimoji="1" lang="ja-JP" altLang="en-US" sz="1400" b="0" i="0" u="none" strike="noStrike" cap="none" normalizeH="0" baseline="0" dirty="0">
                          <a:ln>
                            <a:noFill/>
                          </a:ln>
                          <a:solidFill>
                            <a:schemeClr val="tx1"/>
                          </a:solidFill>
                          <a:effectLst/>
                          <a:latin typeface="Calibri" charset="0"/>
                          <a:ea typeface="ＭＳ Ｐゴシック" charset="0"/>
                          <a:cs typeface="ＭＳ Ｐゴシック" charset="0"/>
                        </a:rPr>
                        <a:t>社会に</a:t>
                      </a: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溶け込んでいる</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rgbClr val="FF0000"/>
                          </a:solidFill>
                          <a:effectLst/>
                          <a:latin typeface="Calibri" charset="0"/>
                          <a:ea typeface="ＭＳ Ｐゴシック" charset="0"/>
                          <a:cs typeface="ＭＳ Ｐゴシック" charset="0"/>
                        </a:rPr>
                        <a:t>働きたい</a:t>
                      </a:r>
                      <a:endParaRPr kumimoji="1" lang="en-US" altLang="ja-JP" sz="1400" b="0" i="0" u="none" strike="noStrike" cap="none" normalizeH="0" baseline="0" dirty="0">
                        <a:ln>
                          <a:noFill/>
                        </a:ln>
                        <a:solidFill>
                          <a:srgbClr val="FF0000"/>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友達が欲しい</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映画を観にいくのが好き</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rgbClr val="FF0000"/>
                          </a:solidFill>
                          <a:effectLst/>
                          <a:latin typeface="Calibri" charset="0"/>
                          <a:ea typeface="ＭＳ Ｐゴシック" charset="0"/>
                          <a:cs typeface="ＭＳ Ｐゴシック" charset="0"/>
                        </a:rPr>
                        <a:t>おしゃれをするのが好き</a:t>
                      </a:r>
                      <a:endParaRPr kumimoji="1" lang="en-US" altLang="ja-JP" sz="1400" b="0" i="0" u="none" strike="noStrike" cap="none" normalizeH="0" baseline="0" dirty="0">
                        <a:ln>
                          <a:noFill/>
                        </a:ln>
                        <a:solidFill>
                          <a:srgbClr val="FF0000"/>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ja-JP" altLang="en-US" sz="1400" b="0" i="0" u="none" strike="noStrike" cap="none" normalizeH="0" baseline="0">
                          <a:ln>
                            <a:noFill/>
                          </a:ln>
                          <a:solidFill>
                            <a:srgbClr val="FF0000"/>
                          </a:solidFill>
                          <a:effectLst/>
                          <a:latin typeface="Calibri" charset="0"/>
                          <a:ea typeface="ＭＳ Ｐゴシック" charset="0"/>
                          <a:cs typeface="ＭＳ Ｐゴシック" charset="0"/>
                        </a:rPr>
                        <a:t>洋服に強い関心がある</a:t>
                      </a:r>
                      <a:endParaRPr kumimoji="1" lang="en-US" altLang="ja-JP" sz="1400" b="0" i="0" u="none" strike="noStrike" cap="none" normalizeH="0" baseline="0" dirty="0">
                        <a:ln>
                          <a:noFill/>
                        </a:ln>
                        <a:solidFill>
                          <a:srgbClr val="FF0000"/>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r>
                        <a:rPr kumimoji="1" lang="en-US" sz="1400" b="0" i="0" u="none" strike="noStrike" cap="none" normalizeH="0" baseline="0" dirty="0">
                          <a:ln>
                            <a:noFill/>
                          </a:ln>
                          <a:solidFill>
                            <a:schemeClr val="tx1"/>
                          </a:solidFill>
                          <a:effectLst/>
                          <a:latin typeface="Calibri" charset="0"/>
                          <a:ea typeface="ＭＳ Ｐゴシック" charset="0"/>
                          <a:cs typeface="ＭＳ Ｐゴシック" charset="0"/>
                        </a:rPr>
                        <a:t> </a:t>
                      </a:r>
                      <a:r>
                        <a:rPr kumimoji="1" lang="ja-JP" altLang="en-US" sz="1400" b="0" i="0" u="none" strike="noStrike" cap="none" normalizeH="0" baseline="0">
                          <a:ln>
                            <a:noFill/>
                          </a:ln>
                          <a:solidFill>
                            <a:schemeClr val="tx1"/>
                          </a:solidFill>
                          <a:effectLst/>
                          <a:latin typeface="Calibri" charset="0"/>
                          <a:ea typeface="ＭＳ Ｐゴシック" charset="0"/>
                          <a:cs typeface="ＭＳ Ｐゴシック" charset="0"/>
                        </a:rPr>
                        <a:t>コンサートに行きたい</a:t>
                      </a:r>
                      <a:endParaRPr kumimoji="1" lang="en-US" altLang="ja-JP" sz="1400" b="0" i="0" u="none" strike="noStrike" cap="none" normalizeH="0" baseline="0" dirty="0">
                        <a:ln>
                          <a:noFill/>
                        </a:ln>
                        <a:solidFill>
                          <a:schemeClr val="tx1"/>
                        </a:solidFill>
                        <a:effectLst/>
                        <a:latin typeface="Calibri" charset="0"/>
                        <a:ea typeface="ＭＳ Ｐゴシック" charset="0"/>
                        <a:cs typeface="ＭＳ Ｐゴシック" charset="0"/>
                      </a:endParaRPr>
                    </a:p>
                    <a:p>
                      <a:pPr marL="0" marR="0" lvl="0" indent="0" algn="l" defTabSz="914400" rtl="0" eaLnBrk="1" fontAlgn="base" latinLnBrk="0" hangingPunct="1">
                        <a:lnSpc>
                          <a:spcPct val="150000"/>
                        </a:lnSpc>
                        <a:spcBef>
                          <a:spcPts val="60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Century" charset="0"/>
                        <a:ea typeface="ＭＳ 明朝" charset="0"/>
                        <a:cs typeface="Times New Roman" charset="0"/>
                      </a:endParaRPr>
                    </a:p>
                  </a:txBody>
                  <a:tcPr marL="40986" marR="40986"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xmlns="" val="10001"/>
                  </a:ext>
                </a:extLst>
              </a:tr>
            </a:tbl>
          </a:graphicData>
        </a:graphic>
      </p:graphicFrame>
      <p:sp>
        <p:nvSpPr>
          <p:cNvPr id="3" name="スライド番号プレースホルダー 2"/>
          <p:cNvSpPr>
            <a:spLocks noGrp="1"/>
          </p:cNvSpPr>
          <p:nvPr>
            <p:ph type="sldNum" sz="quarter" idx="12"/>
          </p:nvPr>
        </p:nvSpPr>
        <p:spPr/>
        <p:txBody>
          <a:bodyPr/>
          <a:lstStyle/>
          <a:p>
            <a:fld id="{BB16631C-F093-7044-A57A-77AA9DA78B09}" type="slidenum">
              <a:rPr kumimoji="1" lang="ja-JP" altLang="en-US" smtClean="0"/>
              <a:t>23</a:t>
            </a:fld>
            <a:endParaRPr kumimoji="1" lang="ja-JP" altLang="en-US"/>
          </a:p>
        </p:txBody>
      </p:sp>
    </p:spTree>
    <p:extLst>
      <p:ext uri="{BB962C8B-B14F-4D97-AF65-F5344CB8AC3E}">
        <p14:creationId xmlns:p14="http://schemas.microsoft.com/office/powerpoint/2010/main" val="254517401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面接の中でストーリーを読む・作る</a:t>
            </a:r>
          </a:p>
        </p:txBody>
      </p:sp>
      <p:sp>
        <p:nvSpPr>
          <p:cNvPr id="3" name="コンテンツ プレースホルダー 2"/>
          <p:cNvSpPr>
            <a:spLocks noGrp="1"/>
          </p:cNvSpPr>
          <p:nvPr>
            <p:ph idx="1"/>
          </p:nvPr>
        </p:nvSpPr>
        <p:spPr/>
        <p:txBody>
          <a:bodyPr/>
          <a:lstStyle/>
          <a:p>
            <a:r>
              <a:rPr kumimoji="1" lang="ja-JP" altLang="en-US" dirty="0"/>
              <a:t>次の言葉をつなげて、意味のある文を作りなさい</a:t>
            </a:r>
            <a:endParaRPr kumimoji="1" lang="en-US" altLang="ja-JP" dirty="0"/>
          </a:p>
          <a:p>
            <a:endParaRPr lang="en-US" altLang="ja-JP" dirty="0"/>
          </a:p>
          <a:p>
            <a:r>
              <a:rPr kumimoji="1" lang="ja-JP" altLang="en-US"/>
              <a:t>「相談</a:t>
            </a:r>
            <a:r>
              <a:rPr kumimoji="1" lang="ja-JP" altLang="en-US" dirty="0"/>
              <a:t>支援従事者現任研修」「</a:t>
            </a:r>
            <a:r>
              <a:rPr lang="ja-JP" altLang="en-US" dirty="0"/>
              <a:t>遠い</a:t>
            </a:r>
            <a:r>
              <a:rPr kumimoji="1" lang="ja-JP" altLang="en-US" dirty="0"/>
              <a:t>」「大変」「ためになっている」「事前課題」「</a:t>
            </a:r>
            <a:r>
              <a:rPr lang="ja-JP" altLang="en-US" dirty="0"/>
              <a:t>会場</a:t>
            </a:r>
            <a:r>
              <a:rPr kumimoji="1" lang="ja-JP" altLang="en-US" dirty="0"/>
              <a:t>」「参加したくない</a:t>
            </a:r>
            <a:r>
              <a:rPr kumimoji="1" lang="ja-JP" altLang="en-US"/>
              <a:t>」「学び」「</a:t>
            </a:r>
            <a:r>
              <a:rPr lang="ja-JP" altLang="en-US"/>
              <a:t>実践</a:t>
            </a:r>
            <a:r>
              <a:rPr kumimoji="1" lang="ja-JP" altLang="en-US"/>
              <a:t>」</a:t>
            </a:r>
            <a:endParaRPr kumimoji="1" lang="ja-JP" altLang="en-US" dirty="0"/>
          </a:p>
        </p:txBody>
      </p:sp>
    </p:spTree>
    <p:extLst>
      <p:ext uri="{BB962C8B-B14F-4D97-AF65-F5344CB8AC3E}">
        <p14:creationId xmlns:p14="http://schemas.microsoft.com/office/powerpoint/2010/main" val="512176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構成分の一例</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a:t>１</a:t>
            </a:r>
            <a:r>
              <a:rPr lang="ja-JP" altLang="en-US"/>
              <a:t>）現任</a:t>
            </a:r>
            <a:r>
              <a:rPr lang="ja-JP" altLang="en-US" dirty="0"/>
              <a:t>研修は、会場も遠いし、事前課題も大変なので参加したくないと思うこと</a:t>
            </a:r>
            <a:r>
              <a:rPr lang="ja-JP" altLang="en-US"/>
              <a:t>もあるけれど、学びになるので実践に生かして行きたい</a:t>
            </a:r>
            <a:endParaRPr kumimoji="1" lang="en-US" altLang="ja-JP" dirty="0">
              <a:solidFill>
                <a:srgbClr val="FF0000"/>
              </a:solidFill>
            </a:endParaRPr>
          </a:p>
          <a:p>
            <a:endParaRPr kumimoji="1" lang="en-US" altLang="ja-JP" dirty="0">
              <a:solidFill>
                <a:srgbClr val="FF0000"/>
              </a:solidFill>
            </a:endParaRPr>
          </a:p>
          <a:p>
            <a:r>
              <a:rPr lang="ja-JP" altLang="en-US"/>
              <a:t>２）実践に生かすために学びは必要で大変</a:t>
            </a:r>
            <a:r>
              <a:rPr lang="ja-JP" altLang="en-US" dirty="0"/>
              <a:t>ためになる</a:t>
            </a:r>
            <a:r>
              <a:rPr lang="ja-JP" altLang="en-US"/>
              <a:t>が、現任</a:t>
            </a:r>
            <a:r>
              <a:rPr lang="ja-JP" altLang="en-US" dirty="0"/>
              <a:t>研修の会場は遠く事前課題</a:t>
            </a:r>
            <a:r>
              <a:rPr lang="ja-JP" altLang="en-US"/>
              <a:t>も多いので、</a:t>
            </a:r>
            <a:r>
              <a:rPr lang="ja-JP" altLang="en-US" dirty="0"/>
              <a:t>できれば参加したくない</a:t>
            </a:r>
            <a:endParaRPr lang="en-US" altLang="ja-JP" dirty="0">
              <a:solidFill>
                <a:srgbClr val="FF0000"/>
              </a:solidFill>
            </a:endParaRPr>
          </a:p>
          <a:p>
            <a:endParaRPr kumimoji="1" lang="en-US" altLang="ja-JP" dirty="0"/>
          </a:p>
          <a:p>
            <a:r>
              <a:rPr lang="ja-JP" altLang="en-US" dirty="0"/>
              <a:t>１）と２）の違いをもたらすのは何か？</a:t>
            </a:r>
            <a:endParaRPr kumimoji="1" lang="ja-JP" altLang="en-US" dirty="0"/>
          </a:p>
        </p:txBody>
      </p:sp>
    </p:spTree>
    <p:extLst>
      <p:ext uri="{BB962C8B-B14F-4D97-AF65-F5344CB8AC3E}">
        <p14:creationId xmlns:p14="http://schemas.microsoft.com/office/powerpoint/2010/main" val="158573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面接（利用者と相談員）の</a:t>
            </a:r>
            <a:r>
              <a:rPr lang="ja-JP" altLang="en-US" dirty="0"/>
              <a:t>関係</a:t>
            </a:r>
            <a:endParaRPr kumimoji="1" lang="ja-JP" altLang="en-US" dirty="0"/>
          </a:p>
        </p:txBody>
      </p:sp>
      <p:sp>
        <p:nvSpPr>
          <p:cNvPr id="3" name="円/楕円 2"/>
          <p:cNvSpPr/>
          <p:nvPr/>
        </p:nvSpPr>
        <p:spPr>
          <a:xfrm>
            <a:off x="3187700" y="2387600"/>
            <a:ext cx="2019300" cy="1562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4" name="円/楕円 3"/>
          <p:cNvSpPr/>
          <p:nvPr/>
        </p:nvSpPr>
        <p:spPr>
          <a:xfrm>
            <a:off x="7200900" y="2387600"/>
            <a:ext cx="2019300" cy="1562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5" name="月 4"/>
          <p:cNvSpPr/>
          <p:nvPr/>
        </p:nvSpPr>
        <p:spPr>
          <a:xfrm>
            <a:off x="3695700" y="2540000"/>
            <a:ext cx="482600" cy="1231900"/>
          </a:xfrm>
          <a:prstGeom prst="mo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ja-JP" altLang="en-US"/>
          </a:p>
        </p:txBody>
      </p:sp>
      <p:sp>
        <p:nvSpPr>
          <p:cNvPr id="8" name="アーチ 7"/>
          <p:cNvSpPr/>
          <p:nvPr/>
        </p:nvSpPr>
        <p:spPr>
          <a:xfrm rot="5400000">
            <a:off x="8197850" y="2724150"/>
            <a:ext cx="698500" cy="863600"/>
          </a:xfrm>
          <a:prstGeom prst="blockArc">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a:solidFill>
                <a:schemeClr val="tx1"/>
              </a:solidFill>
            </a:endParaRPr>
          </a:p>
        </p:txBody>
      </p:sp>
      <p:grpSp>
        <p:nvGrpSpPr>
          <p:cNvPr id="11" name="図形グループ 10"/>
          <p:cNvGrpSpPr/>
          <p:nvPr/>
        </p:nvGrpSpPr>
        <p:grpSpPr>
          <a:xfrm>
            <a:off x="6883400" y="2806700"/>
            <a:ext cx="317500" cy="685800"/>
            <a:chOff x="5372100" y="2540000"/>
            <a:chExt cx="304800" cy="825500"/>
          </a:xfrm>
        </p:grpSpPr>
        <p:sp>
          <p:nvSpPr>
            <p:cNvPr id="9" name="二等辺三角形 8"/>
            <p:cNvSpPr/>
            <p:nvPr/>
          </p:nvSpPr>
          <p:spPr>
            <a:xfrm>
              <a:off x="5372100" y="2946400"/>
              <a:ext cx="304800" cy="419100"/>
            </a:xfrm>
            <a:prstGeom prst="triangl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a:p>
          </p:txBody>
        </p:sp>
        <p:sp>
          <p:nvSpPr>
            <p:cNvPr id="10" name="二等辺三角形 9"/>
            <p:cNvSpPr/>
            <p:nvPr/>
          </p:nvSpPr>
          <p:spPr>
            <a:xfrm flipV="1">
              <a:off x="5372100" y="2540000"/>
              <a:ext cx="304800" cy="425450"/>
            </a:xfrm>
            <a:prstGeom prst="triangl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a:p>
          </p:txBody>
        </p:sp>
      </p:grpSp>
      <p:sp>
        <p:nvSpPr>
          <p:cNvPr id="12" name="月 11"/>
          <p:cNvSpPr/>
          <p:nvPr/>
        </p:nvSpPr>
        <p:spPr>
          <a:xfrm rot="10800000">
            <a:off x="5010150" y="2623625"/>
            <a:ext cx="393700" cy="1105974"/>
          </a:xfrm>
          <a:prstGeom prst="mo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a:p>
        </p:txBody>
      </p:sp>
      <p:sp>
        <p:nvSpPr>
          <p:cNvPr id="13" name="テキスト ボックス 12"/>
          <p:cNvSpPr txBox="1"/>
          <p:nvPr/>
        </p:nvSpPr>
        <p:spPr>
          <a:xfrm>
            <a:off x="6248400" y="1893332"/>
            <a:ext cx="952500" cy="369332"/>
          </a:xfrm>
          <a:prstGeom prst="rect">
            <a:avLst/>
          </a:prstGeom>
          <a:noFill/>
        </p:spPr>
        <p:txBody>
          <a:bodyPr wrap="square" rtlCol="0">
            <a:spAutoFit/>
          </a:bodyPr>
          <a:lstStyle/>
          <a:p>
            <a:r>
              <a:rPr lang="ja-JP" altLang="en-US" dirty="0"/>
              <a:t>質問等</a:t>
            </a:r>
          </a:p>
        </p:txBody>
      </p:sp>
      <p:sp>
        <p:nvSpPr>
          <p:cNvPr id="14" name="テキスト ボックス 13"/>
          <p:cNvSpPr txBox="1"/>
          <p:nvPr/>
        </p:nvSpPr>
        <p:spPr>
          <a:xfrm>
            <a:off x="7226300" y="1602304"/>
            <a:ext cx="977900" cy="369332"/>
          </a:xfrm>
          <a:prstGeom prst="rect">
            <a:avLst/>
          </a:prstGeom>
          <a:noFill/>
        </p:spPr>
        <p:txBody>
          <a:bodyPr wrap="square" rtlCol="0">
            <a:spAutoFit/>
          </a:bodyPr>
          <a:lstStyle/>
          <a:p>
            <a:r>
              <a:rPr lang="ja-JP" altLang="en-US" dirty="0">
                <a:solidFill>
                  <a:srgbClr val="FF6600"/>
                </a:solidFill>
              </a:rPr>
              <a:t>先入観</a:t>
            </a:r>
          </a:p>
        </p:txBody>
      </p:sp>
      <p:sp>
        <p:nvSpPr>
          <p:cNvPr id="15" name="テキスト ボックス 14"/>
          <p:cNvSpPr txBox="1"/>
          <p:nvPr/>
        </p:nvSpPr>
        <p:spPr>
          <a:xfrm>
            <a:off x="8610600" y="1752600"/>
            <a:ext cx="1460500" cy="369332"/>
          </a:xfrm>
          <a:prstGeom prst="rect">
            <a:avLst/>
          </a:prstGeom>
          <a:noFill/>
        </p:spPr>
        <p:txBody>
          <a:bodyPr wrap="square" rtlCol="0">
            <a:spAutoFit/>
          </a:bodyPr>
          <a:lstStyle/>
          <a:p>
            <a:r>
              <a:rPr lang="ja-JP" altLang="en-US" dirty="0"/>
              <a:t>解釈</a:t>
            </a:r>
            <a:r>
              <a:rPr lang="en-US" altLang="ja-JP" dirty="0"/>
              <a:t>【</a:t>
            </a:r>
            <a:r>
              <a:rPr lang="ja-JP" altLang="en-US" dirty="0"/>
              <a:t>理解</a:t>
            </a:r>
            <a:r>
              <a:rPr lang="en-US" altLang="ja-JP" dirty="0"/>
              <a:t>】</a:t>
            </a:r>
            <a:endParaRPr lang="ja-JP" altLang="en-US" dirty="0"/>
          </a:p>
        </p:txBody>
      </p:sp>
      <p:cxnSp>
        <p:nvCxnSpPr>
          <p:cNvPr id="17" name="直線矢印コネクタ 16"/>
          <p:cNvCxnSpPr>
            <a:stCxn id="13" idx="2"/>
          </p:cNvCxnSpPr>
          <p:nvPr/>
        </p:nvCxnSpPr>
        <p:spPr>
          <a:xfrm>
            <a:off x="6724650" y="2262664"/>
            <a:ext cx="260350" cy="45513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直線矢印コネクタ 18"/>
          <p:cNvCxnSpPr>
            <a:stCxn id="14" idx="2"/>
          </p:cNvCxnSpPr>
          <p:nvPr/>
        </p:nvCxnSpPr>
        <p:spPr>
          <a:xfrm>
            <a:off x="7715250" y="1971636"/>
            <a:ext cx="158750" cy="74616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1" name="直線矢印コネクタ 20"/>
          <p:cNvCxnSpPr/>
          <p:nvPr/>
        </p:nvCxnSpPr>
        <p:spPr>
          <a:xfrm flipH="1">
            <a:off x="8813800" y="2121932"/>
            <a:ext cx="165100" cy="68476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4838700" y="1893332"/>
            <a:ext cx="812800" cy="369332"/>
          </a:xfrm>
          <a:prstGeom prst="rect">
            <a:avLst/>
          </a:prstGeom>
          <a:noFill/>
        </p:spPr>
        <p:txBody>
          <a:bodyPr wrap="square" rtlCol="0">
            <a:spAutoFit/>
          </a:bodyPr>
          <a:lstStyle/>
          <a:p>
            <a:r>
              <a:rPr lang="ja-JP" altLang="en-US" dirty="0"/>
              <a:t>表現</a:t>
            </a:r>
          </a:p>
        </p:txBody>
      </p:sp>
      <p:sp>
        <p:nvSpPr>
          <p:cNvPr id="24" name="テキスト ボックス 23"/>
          <p:cNvSpPr txBox="1"/>
          <p:nvPr/>
        </p:nvSpPr>
        <p:spPr>
          <a:xfrm>
            <a:off x="3657600" y="1640404"/>
            <a:ext cx="977900" cy="369332"/>
          </a:xfrm>
          <a:prstGeom prst="rect">
            <a:avLst/>
          </a:prstGeom>
          <a:noFill/>
        </p:spPr>
        <p:txBody>
          <a:bodyPr wrap="square" rtlCol="0">
            <a:spAutoFit/>
          </a:bodyPr>
          <a:lstStyle/>
          <a:p>
            <a:r>
              <a:rPr lang="ja-JP" altLang="en-US" dirty="0">
                <a:solidFill>
                  <a:srgbClr val="FF6600"/>
                </a:solidFill>
              </a:rPr>
              <a:t>先入観</a:t>
            </a:r>
          </a:p>
        </p:txBody>
      </p:sp>
      <p:sp>
        <p:nvSpPr>
          <p:cNvPr id="25" name="テキスト ボックス 24"/>
          <p:cNvSpPr txBox="1"/>
          <p:nvPr/>
        </p:nvSpPr>
        <p:spPr>
          <a:xfrm>
            <a:off x="1676400" y="2121932"/>
            <a:ext cx="2019300" cy="369332"/>
          </a:xfrm>
          <a:prstGeom prst="rect">
            <a:avLst/>
          </a:prstGeom>
          <a:noFill/>
        </p:spPr>
        <p:txBody>
          <a:bodyPr wrap="square" rtlCol="0">
            <a:spAutoFit/>
          </a:bodyPr>
          <a:lstStyle/>
          <a:p>
            <a:r>
              <a:rPr lang="ja-JP" altLang="en-US" dirty="0"/>
              <a:t>内面（体験・意図）</a:t>
            </a:r>
          </a:p>
        </p:txBody>
      </p:sp>
      <p:cxnSp>
        <p:nvCxnSpPr>
          <p:cNvPr id="27" name="直線矢印コネクタ 26"/>
          <p:cNvCxnSpPr>
            <a:stCxn id="23" idx="2"/>
          </p:cNvCxnSpPr>
          <p:nvPr/>
        </p:nvCxnSpPr>
        <p:spPr>
          <a:xfrm flipH="1">
            <a:off x="5207000" y="2262664"/>
            <a:ext cx="38100" cy="277336"/>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9" name="直線矢印コネクタ 28"/>
          <p:cNvCxnSpPr>
            <a:stCxn id="24" idx="2"/>
          </p:cNvCxnSpPr>
          <p:nvPr/>
        </p:nvCxnSpPr>
        <p:spPr>
          <a:xfrm>
            <a:off x="4146550" y="2009736"/>
            <a:ext cx="361950" cy="70806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1" name="直線矢印コネクタ 30"/>
          <p:cNvCxnSpPr>
            <a:stCxn id="25" idx="2"/>
          </p:cNvCxnSpPr>
          <p:nvPr/>
        </p:nvCxnSpPr>
        <p:spPr>
          <a:xfrm>
            <a:off x="2686050" y="2491264"/>
            <a:ext cx="1009650" cy="518636"/>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3" name="直線矢印コネクタ 32"/>
          <p:cNvCxnSpPr/>
          <p:nvPr/>
        </p:nvCxnSpPr>
        <p:spPr>
          <a:xfrm>
            <a:off x="5537200" y="2844800"/>
            <a:ext cx="1073150"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5" name="直線矢印コネクタ 34"/>
          <p:cNvCxnSpPr/>
          <p:nvPr/>
        </p:nvCxnSpPr>
        <p:spPr>
          <a:xfrm flipH="1">
            <a:off x="5537200" y="3492500"/>
            <a:ext cx="1073150"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p:nvPr/>
        </p:nvCxnSpPr>
        <p:spPr>
          <a:xfrm flipH="1">
            <a:off x="4000500" y="3479800"/>
            <a:ext cx="1117600" cy="127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a:endCxn id="3" idx="6"/>
          </p:cNvCxnSpPr>
          <p:nvPr/>
        </p:nvCxnSpPr>
        <p:spPr>
          <a:xfrm>
            <a:off x="4000500" y="3144326"/>
            <a:ext cx="1206500" cy="24325"/>
          </a:xfrm>
          <a:prstGeom prst="straightConnector1">
            <a:avLst/>
          </a:prstGeom>
          <a:ln>
            <a:solidFill>
              <a:srgbClr val="00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6" name="円柱 5"/>
          <p:cNvSpPr/>
          <p:nvPr/>
        </p:nvSpPr>
        <p:spPr>
          <a:xfrm>
            <a:off x="4406900" y="2806700"/>
            <a:ext cx="241300" cy="863600"/>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cxnSp>
        <p:nvCxnSpPr>
          <p:cNvPr id="41" name="直線矢印コネクタ 40"/>
          <p:cNvCxnSpPr/>
          <p:nvPr/>
        </p:nvCxnSpPr>
        <p:spPr>
          <a:xfrm flipH="1">
            <a:off x="7226300" y="3009900"/>
            <a:ext cx="1295400"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45" name="直線矢印コネクタ 44"/>
          <p:cNvCxnSpPr/>
          <p:nvPr/>
        </p:nvCxnSpPr>
        <p:spPr>
          <a:xfrm>
            <a:off x="7226300" y="3194050"/>
            <a:ext cx="1206500" cy="0"/>
          </a:xfrm>
          <a:prstGeom prst="straightConnector1">
            <a:avLst/>
          </a:prstGeom>
          <a:ln>
            <a:solidFill>
              <a:srgbClr val="00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7" name="円柱 6"/>
          <p:cNvSpPr/>
          <p:nvPr/>
        </p:nvSpPr>
        <p:spPr>
          <a:xfrm>
            <a:off x="7874000" y="2806700"/>
            <a:ext cx="241300" cy="685800"/>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sp>
        <p:nvSpPr>
          <p:cNvPr id="46" name="テキスト ボックス 45"/>
          <p:cNvSpPr txBox="1"/>
          <p:nvPr/>
        </p:nvSpPr>
        <p:spPr>
          <a:xfrm>
            <a:off x="2095500" y="4915932"/>
            <a:ext cx="7975600" cy="400110"/>
          </a:xfrm>
          <a:prstGeom prst="rect">
            <a:avLst/>
          </a:prstGeom>
          <a:noFill/>
          <a:ln>
            <a:solidFill>
              <a:srgbClr val="000000"/>
            </a:solidFill>
          </a:ln>
        </p:spPr>
        <p:txBody>
          <a:bodyPr wrap="square" rtlCol="0">
            <a:spAutoFit/>
          </a:bodyPr>
          <a:lstStyle/>
          <a:p>
            <a:pPr algn="ctr"/>
            <a:r>
              <a:rPr lang="ja-JP" altLang="en-US" sz="2000" dirty="0"/>
              <a:t>面接（かかわり）とは、</a:t>
            </a:r>
            <a:r>
              <a:rPr lang="ja-JP" altLang="en-US" sz="2000" dirty="0">
                <a:solidFill>
                  <a:srgbClr val="FF6600"/>
                </a:solidFill>
              </a:rPr>
              <a:t>共に先入観を抱いている者</a:t>
            </a:r>
            <a:r>
              <a:rPr lang="ja-JP" altLang="en-US" sz="2000" dirty="0"/>
              <a:t>（歴史的存在）相互行為</a:t>
            </a:r>
          </a:p>
        </p:txBody>
      </p:sp>
      <p:sp>
        <p:nvSpPr>
          <p:cNvPr id="48" name="テキスト ボックス 47"/>
          <p:cNvSpPr txBox="1"/>
          <p:nvPr/>
        </p:nvSpPr>
        <p:spPr>
          <a:xfrm>
            <a:off x="3721848" y="4102100"/>
            <a:ext cx="968375" cy="369332"/>
          </a:xfrm>
          <a:prstGeom prst="rect">
            <a:avLst/>
          </a:prstGeom>
          <a:noFill/>
        </p:spPr>
        <p:txBody>
          <a:bodyPr wrap="square" rtlCol="0">
            <a:spAutoFit/>
          </a:bodyPr>
          <a:lstStyle/>
          <a:p>
            <a:r>
              <a:rPr lang="ja-JP" altLang="en-US" dirty="0"/>
              <a:t>利用者</a:t>
            </a:r>
          </a:p>
        </p:txBody>
      </p:sp>
      <p:sp>
        <p:nvSpPr>
          <p:cNvPr id="49" name="テキスト ボックス 48"/>
          <p:cNvSpPr txBox="1"/>
          <p:nvPr/>
        </p:nvSpPr>
        <p:spPr>
          <a:xfrm>
            <a:off x="7197165" y="4102100"/>
            <a:ext cx="2014071" cy="369332"/>
          </a:xfrm>
          <a:prstGeom prst="rect">
            <a:avLst/>
          </a:prstGeom>
          <a:noFill/>
        </p:spPr>
        <p:txBody>
          <a:bodyPr wrap="square" rtlCol="0">
            <a:spAutoFit/>
          </a:bodyPr>
          <a:lstStyle/>
          <a:p>
            <a:pPr algn="ctr"/>
            <a:r>
              <a:rPr lang="ja-JP" altLang="en-US" dirty="0"/>
              <a:t>相談支援専門員</a:t>
            </a:r>
          </a:p>
        </p:txBody>
      </p:sp>
    </p:spTree>
    <p:extLst>
      <p:ext uri="{BB962C8B-B14F-4D97-AF65-F5344CB8AC3E}">
        <p14:creationId xmlns:p14="http://schemas.microsoft.com/office/powerpoint/2010/main" val="2039632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838200" y="132280"/>
            <a:ext cx="10515600" cy="1009320"/>
          </a:xfrm>
        </p:spPr>
        <p:txBody>
          <a:bodyPr/>
          <a:lstStyle/>
          <a:p>
            <a:pPr algn="ctr"/>
            <a:r>
              <a:rPr lang="ja-JP" altLang="en-US" dirty="0"/>
              <a:t>事例から見る意思決定支援</a:t>
            </a:r>
          </a:p>
        </p:txBody>
      </p:sp>
      <p:cxnSp>
        <p:nvCxnSpPr>
          <p:cNvPr id="4" name="直線コネクタ 3"/>
          <p:cNvCxnSpPr/>
          <p:nvPr/>
        </p:nvCxnSpPr>
        <p:spPr>
          <a:xfrm>
            <a:off x="1336675" y="1594774"/>
            <a:ext cx="0" cy="4537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a:off x="2849563" y="1919289"/>
            <a:ext cx="0" cy="4537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4360863" y="1919289"/>
            <a:ext cx="0" cy="4537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5945188" y="1594774"/>
            <a:ext cx="0" cy="4537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7540625" y="1594774"/>
            <a:ext cx="0" cy="4537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04" name="テキスト ボックス 9"/>
          <p:cNvSpPr txBox="1">
            <a:spLocks noChangeArrowheads="1"/>
          </p:cNvSpPr>
          <p:nvPr/>
        </p:nvSpPr>
        <p:spPr bwMode="auto">
          <a:xfrm>
            <a:off x="608311" y="1890049"/>
            <a:ext cx="46166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dirty="0"/>
              <a:t>父・母</a:t>
            </a:r>
          </a:p>
        </p:txBody>
      </p:sp>
      <p:sp>
        <p:nvSpPr>
          <p:cNvPr id="4105" name="テキスト ボックス 10"/>
          <p:cNvSpPr txBox="1">
            <a:spLocks noChangeArrowheads="1"/>
          </p:cNvSpPr>
          <p:nvPr/>
        </p:nvSpPr>
        <p:spPr bwMode="auto">
          <a:xfrm>
            <a:off x="608311" y="3468023"/>
            <a:ext cx="46166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dirty="0"/>
              <a:t>本 人</a:t>
            </a:r>
          </a:p>
        </p:txBody>
      </p:sp>
      <p:sp>
        <p:nvSpPr>
          <p:cNvPr id="4106" name="テキスト ボックス 11"/>
          <p:cNvSpPr txBox="1">
            <a:spLocks noChangeArrowheads="1"/>
          </p:cNvSpPr>
          <p:nvPr/>
        </p:nvSpPr>
        <p:spPr bwMode="auto">
          <a:xfrm>
            <a:off x="608311" y="5052348"/>
            <a:ext cx="46166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事業所</a:t>
            </a:r>
          </a:p>
        </p:txBody>
      </p:sp>
      <p:sp>
        <p:nvSpPr>
          <p:cNvPr id="13" name="ホームベース 12"/>
          <p:cNvSpPr/>
          <p:nvPr/>
        </p:nvSpPr>
        <p:spPr>
          <a:xfrm>
            <a:off x="1078372" y="1594587"/>
            <a:ext cx="360040" cy="1873163"/>
          </a:xfrm>
          <a:prstGeom prst="homePlate">
            <a:avLst>
              <a:gd name="adj" fmla="val 33523"/>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100" dirty="0"/>
              <a:t>暴れて困る・訪問</a:t>
            </a:r>
          </a:p>
        </p:txBody>
      </p:sp>
      <p:sp>
        <p:nvSpPr>
          <p:cNvPr id="14" name="ホームベース 13"/>
          <p:cNvSpPr/>
          <p:nvPr/>
        </p:nvSpPr>
        <p:spPr>
          <a:xfrm>
            <a:off x="1462089" y="1594773"/>
            <a:ext cx="1387475" cy="1079500"/>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来所・訪問</a:t>
            </a:r>
            <a:endParaRPr lang="en-US" altLang="ja-JP" sz="1100" dirty="0"/>
          </a:p>
          <a:p>
            <a:pPr algn="ctr">
              <a:defRPr/>
            </a:pPr>
            <a:endParaRPr lang="en-US" altLang="ja-JP" sz="1100" dirty="0"/>
          </a:p>
          <a:p>
            <a:pPr algn="ctr">
              <a:defRPr/>
            </a:pPr>
            <a:r>
              <a:rPr lang="ja-JP" altLang="en-US" sz="1100" dirty="0"/>
              <a:t>両親の希望・本人の状況確認</a:t>
            </a:r>
            <a:endParaRPr lang="en-US" altLang="ja-JP" sz="1100" dirty="0"/>
          </a:p>
        </p:txBody>
      </p:sp>
      <p:sp>
        <p:nvSpPr>
          <p:cNvPr id="16" name="ホームベース 15"/>
          <p:cNvSpPr/>
          <p:nvPr/>
        </p:nvSpPr>
        <p:spPr>
          <a:xfrm>
            <a:off x="1841501" y="3252123"/>
            <a:ext cx="1008063" cy="1079500"/>
          </a:xfrm>
          <a:prstGeom prst="homePlate">
            <a:avLst>
              <a:gd name="adj" fmla="val 17434"/>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ja-JP" altLang="en-US" sz="1100" dirty="0"/>
              <a:t>訪問</a:t>
            </a:r>
            <a:endParaRPr lang="en-US" altLang="ja-JP" sz="1100" dirty="0"/>
          </a:p>
          <a:p>
            <a:pPr algn="ctr">
              <a:defRPr/>
            </a:pPr>
            <a:endParaRPr lang="en-US" altLang="ja-JP" sz="1100" dirty="0"/>
          </a:p>
          <a:p>
            <a:pPr algn="ctr">
              <a:defRPr/>
            </a:pPr>
            <a:r>
              <a:rPr lang="ja-JP" altLang="en-US" sz="1100" dirty="0"/>
              <a:t>相談室につなげるための支援</a:t>
            </a:r>
            <a:endParaRPr lang="en-US" altLang="ja-JP" sz="1100" dirty="0"/>
          </a:p>
        </p:txBody>
      </p:sp>
      <p:cxnSp>
        <p:nvCxnSpPr>
          <p:cNvPr id="29" name="直線矢印コネクタ 28"/>
          <p:cNvCxnSpPr/>
          <p:nvPr/>
        </p:nvCxnSpPr>
        <p:spPr>
          <a:xfrm>
            <a:off x="1912938" y="1261400"/>
            <a:ext cx="863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13" name="テキスト ボックス 30"/>
          <p:cNvSpPr txBox="1">
            <a:spLocks noChangeArrowheads="1"/>
          </p:cNvSpPr>
          <p:nvPr/>
        </p:nvSpPr>
        <p:spPr bwMode="auto">
          <a:xfrm>
            <a:off x="1120776" y="1121700"/>
            <a:ext cx="8429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dirty="0"/>
              <a:t>相談前期</a:t>
            </a:r>
            <a:endParaRPr lang="en-US" altLang="ja-JP" sz="1100" b="1" dirty="0"/>
          </a:p>
          <a:p>
            <a:r>
              <a:rPr lang="ja-JP" altLang="en-US" sz="1100" b="1" dirty="0"/>
              <a:t>（潜伏期）</a:t>
            </a:r>
          </a:p>
        </p:txBody>
      </p:sp>
      <p:cxnSp>
        <p:nvCxnSpPr>
          <p:cNvPr id="32" name="直線矢印コネクタ 31"/>
          <p:cNvCxnSpPr/>
          <p:nvPr/>
        </p:nvCxnSpPr>
        <p:spPr>
          <a:xfrm>
            <a:off x="3424239" y="126140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a:off x="5008564" y="126140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16" name="テキスト ボックス 33"/>
          <p:cNvSpPr txBox="1">
            <a:spLocks noChangeArrowheads="1"/>
          </p:cNvSpPr>
          <p:nvPr/>
        </p:nvSpPr>
        <p:spPr bwMode="auto">
          <a:xfrm>
            <a:off x="2705101" y="1121700"/>
            <a:ext cx="8429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相談中期</a:t>
            </a:r>
            <a:endParaRPr lang="en-US" altLang="ja-JP" sz="1100" b="1"/>
          </a:p>
          <a:p>
            <a:r>
              <a:rPr lang="ja-JP" altLang="en-US" sz="1100" b="1"/>
              <a:t>（模索期）</a:t>
            </a:r>
          </a:p>
        </p:txBody>
      </p:sp>
      <p:sp>
        <p:nvSpPr>
          <p:cNvPr id="4117" name="テキスト ボックス 34"/>
          <p:cNvSpPr txBox="1">
            <a:spLocks noChangeArrowheads="1"/>
          </p:cNvSpPr>
          <p:nvPr/>
        </p:nvSpPr>
        <p:spPr bwMode="auto">
          <a:xfrm>
            <a:off x="4287838" y="1121700"/>
            <a:ext cx="8429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相談後期</a:t>
            </a:r>
            <a:endParaRPr lang="en-US" altLang="ja-JP" sz="1100" b="1"/>
          </a:p>
          <a:p>
            <a:r>
              <a:rPr lang="ja-JP" altLang="en-US" sz="1100" b="1"/>
              <a:t>（移行期）</a:t>
            </a:r>
          </a:p>
        </p:txBody>
      </p:sp>
      <p:sp>
        <p:nvSpPr>
          <p:cNvPr id="4118" name="テキスト ボックス 35"/>
          <p:cNvSpPr txBox="1">
            <a:spLocks noChangeArrowheads="1"/>
          </p:cNvSpPr>
          <p:nvPr/>
        </p:nvSpPr>
        <p:spPr bwMode="auto">
          <a:xfrm>
            <a:off x="5873751" y="1129637"/>
            <a:ext cx="14398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アフターフォロー</a:t>
            </a:r>
          </a:p>
        </p:txBody>
      </p:sp>
      <p:sp>
        <p:nvSpPr>
          <p:cNvPr id="42" name="角丸四角形 41"/>
          <p:cNvSpPr/>
          <p:nvPr/>
        </p:nvSpPr>
        <p:spPr>
          <a:xfrm>
            <a:off x="2849563" y="3252124"/>
            <a:ext cx="3095625" cy="1152525"/>
          </a:xfrm>
          <a:prstGeom prst="roundRect">
            <a:avLst/>
          </a:prstGeom>
        </p:spPr>
        <p:style>
          <a:lnRef idx="2">
            <a:schemeClr val="dk1"/>
          </a:lnRef>
          <a:fillRef idx="1">
            <a:schemeClr val="lt1"/>
          </a:fillRef>
          <a:effectRef idx="0">
            <a:schemeClr val="dk1"/>
          </a:effectRef>
          <a:fontRef idx="minor">
            <a:schemeClr val="dk1"/>
          </a:fontRef>
        </p:style>
        <p:txBody>
          <a:bodyPr/>
          <a:lstStyle/>
          <a:p>
            <a:pPr>
              <a:defRPr/>
            </a:pPr>
            <a:r>
              <a:rPr lang="ja-JP" altLang="en-US" sz="1200" dirty="0"/>
              <a:t>悩み・葛藤・将来の不安→見学・選択→決定</a:t>
            </a:r>
          </a:p>
        </p:txBody>
      </p:sp>
      <p:sp>
        <p:nvSpPr>
          <p:cNvPr id="44" name="角丸四角形 43"/>
          <p:cNvSpPr/>
          <p:nvPr/>
        </p:nvSpPr>
        <p:spPr>
          <a:xfrm>
            <a:off x="2849564" y="1594774"/>
            <a:ext cx="3095625" cy="1152525"/>
          </a:xfrm>
          <a:prstGeom prst="roundRect">
            <a:avLst/>
          </a:prstGeom>
        </p:spPr>
        <p:style>
          <a:lnRef idx="2">
            <a:schemeClr val="dk1"/>
          </a:lnRef>
          <a:fillRef idx="1">
            <a:schemeClr val="lt1"/>
          </a:fillRef>
          <a:effectRef idx="0">
            <a:schemeClr val="dk1"/>
          </a:effectRef>
          <a:fontRef idx="minor">
            <a:schemeClr val="dk1"/>
          </a:fontRef>
        </p:style>
        <p:txBody>
          <a:bodyPr/>
          <a:lstStyle/>
          <a:p>
            <a:pPr algn="ctr">
              <a:defRPr/>
            </a:pPr>
            <a:r>
              <a:rPr lang="ja-JP" altLang="en-US" sz="1200" dirty="0"/>
              <a:t>両親の不安の除去→本人を尊重</a:t>
            </a:r>
          </a:p>
        </p:txBody>
      </p:sp>
      <p:cxnSp>
        <p:nvCxnSpPr>
          <p:cNvPr id="51" name="直線コネクタ 50"/>
          <p:cNvCxnSpPr/>
          <p:nvPr/>
        </p:nvCxnSpPr>
        <p:spPr>
          <a:xfrm>
            <a:off x="730250" y="3373438"/>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730250" y="4704685"/>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角丸四角形 2"/>
          <p:cNvSpPr/>
          <p:nvPr/>
        </p:nvSpPr>
        <p:spPr>
          <a:xfrm>
            <a:off x="2989263" y="2063085"/>
            <a:ext cx="1295400" cy="4318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ja-JP" altLang="en-US" sz="1600" dirty="0"/>
              <a:t>自立の妨げ</a:t>
            </a:r>
          </a:p>
        </p:txBody>
      </p:sp>
      <p:sp>
        <p:nvSpPr>
          <p:cNvPr id="9" name="角丸四角形 8"/>
          <p:cNvSpPr/>
          <p:nvPr/>
        </p:nvSpPr>
        <p:spPr>
          <a:xfrm>
            <a:off x="4424362" y="2072611"/>
            <a:ext cx="1296989" cy="39687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ja-JP" altLang="en-US" sz="1400" dirty="0"/>
              <a:t>本人を認める</a:t>
            </a:r>
          </a:p>
        </p:txBody>
      </p:sp>
      <p:sp>
        <p:nvSpPr>
          <p:cNvPr id="15" name="角丸四角形 14"/>
          <p:cNvSpPr/>
          <p:nvPr/>
        </p:nvSpPr>
        <p:spPr>
          <a:xfrm>
            <a:off x="2992438" y="3696623"/>
            <a:ext cx="762000" cy="4191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600" dirty="0"/>
              <a:t>目的</a:t>
            </a:r>
          </a:p>
        </p:txBody>
      </p:sp>
      <p:sp>
        <p:nvSpPr>
          <p:cNvPr id="40" name="角丸四角形 39"/>
          <p:cNvSpPr/>
          <p:nvPr/>
        </p:nvSpPr>
        <p:spPr>
          <a:xfrm>
            <a:off x="3989389" y="3696623"/>
            <a:ext cx="744537" cy="4191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600" dirty="0"/>
              <a:t>情報</a:t>
            </a:r>
          </a:p>
        </p:txBody>
      </p:sp>
      <p:sp>
        <p:nvSpPr>
          <p:cNvPr id="41" name="角丸四角形 40"/>
          <p:cNvSpPr/>
          <p:nvPr/>
        </p:nvSpPr>
        <p:spPr>
          <a:xfrm>
            <a:off x="5008564" y="3696623"/>
            <a:ext cx="744537" cy="4191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600" dirty="0"/>
              <a:t>悩む</a:t>
            </a:r>
          </a:p>
        </p:txBody>
      </p:sp>
      <p:sp>
        <p:nvSpPr>
          <p:cNvPr id="30" name="角丸四角形 29"/>
          <p:cNvSpPr/>
          <p:nvPr/>
        </p:nvSpPr>
        <p:spPr>
          <a:xfrm>
            <a:off x="2094810" y="4476749"/>
            <a:ext cx="7797329" cy="224897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dirty="0"/>
              <a:t>意思決定支援</a:t>
            </a:r>
            <a:endParaRPr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P33</a:t>
            </a:r>
            <a:r>
              <a:rPr lang="ja-JP" altLang="en-US" dirty="0"/>
              <a:t>～）</a:t>
            </a:r>
            <a:endParaRPr lang="en-US" altLang="ja-JP" dirty="0"/>
          </a:p>
          <a:p>
            <a:endParaRPr kumimoji="1" lang="en-US" altLang="ja-JP" dirty="0"/>
          </a:p>
          <a:p>
            <a:r>
              <a:rPr lang="ja-JP" altLang="ja-JP" dirty="0"/>
              <a:t>①本人の意向を無視していないか</a:t>
            </a:r>
            <a:endParaRPr lang="en-US" altLang="ja-JP" dirty="0"/>
          </a:p>
          <a:p>
            <a:r>
              <a:rPr lang="ja-JP" altLang="en-US" dirty="0"/>
              <a:t>②本人の言葉の意味を吟味しているか</a:t>
            </a:r>
            <a:endParaRPr lang="en-US" altLang="ja-JP" dirty="0"/>
          </a:p>
          <a:p>
            <a:r>
              <a:rPr lang="ja-JP" altLang="en-US" dirty="0"/>
              <a:t>③支援者の都合が優先されていないか</a:t>
            </a:r>
            <a:endParaRPr lang="en-US" altLang="ja-JP" dirty="0"/>
          </a:p>
          <a:p>
            <a:r>
              <a:rPr lang="ja-JP" altLang="en-US" dirty="0"/>
              <a:t>④既存の社会資源だけが支援の前提となっていないか</a:t>
            </a:r>
            <a:endParaRPr lang="en-US" altLang="ja-JP" dirty="0"/>
          </a:p>
          <a:p>
            <a:r>
              <a:rPr lang="ja-JP" altLang="en-US" dirty="0"/>
              <a:t>⑤先に支援者の結論ありきで話を進めていないか</a:t>
            </a:r>
            <a:endParaRPr kumimoji="1" lang="ja-JP" altLang="en-US" dirty="0"/>
          </a:p>
        </p:txBody>
      </p:sp>
      <p:sp>
        <p:nvSpPr>
          <p:cNvPr id="2" name="左矢印吹き出し 1">
            <a:extLst>
              <a:ext uri="{FF2B5EF4-FFF2-40B4-BE49-F238E27FC236}">
                <a16:creationId xmlns:a16="http://schemas.microsoft.com/office/drawing/2014/main" xmlns="" id="{813A19D3-3460-F24E-9191-8E8864F5E6EA}"/>
              </a:ext>
            </a:extLst>
          </p:cNvPr>
          <p:cNvSpPr/>
          <p:nvPr/>
        </p:nvSpPr>
        <p:spPr>
          <a:xfrm>
            <a:off x="6021390" y="1674664"/>
            <a:ext cx="3985640" cy="928443"/>
          </a:xfrm>
          <a:prstGeom prst="leftArrowCallout">
            <a:avLst>
              <a:gd name="adj1" fmla="val 25000"/>
              <a:gd name="adj2" fmla="val 25000"/>
              <a:gd name="adj3" fmla="val 25000"/>
              <a:gd name="adj4" fmla="val 88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a:t>・本人のペースで進めていく</a:t>
            </a:r>
            <a:endParaRPr kumimoji="1" lang="en-US" altLang="ja-JP" dirty="0"/>
          </a:p>
          <a:p>
            <a:r>
              <a:rPr lang="ja-JP" altLang="en-US"/>
              <a:t>・父への葛藤、コンプレックス</a:t>
            </a:r>
            <a:endParaRPr lang="en-US" altLang="ja-JP" dirty="0"/>
          </a:p>
          <a:p>
            <a:r>
              <a:rPr kumimoji="1" lang="ja-JP" altLang="en-US"/>
              <a:t>・本人の想いと希望</a:t>
            </a:r>
            <a:endParaRPr kumimoji="1" lang="en-US" altLang="ja-JP" dirty="0"/>
          </a:p>
        </p:txBody>
      </p:sp>
      <p:sp>
        <p:nvSpPr>
          <p:cNvPr id="34" name="左矢印吹き出し 33">
            <a:extLst>
              <a:ext uri="{FF2B5EF4-FFF2-40B4-BE49-F238E27FC236}">
                <a16:creationId xmlns:a16="http://schemas.microsoft.com/office/drawing/2014/main" xmlns="" id="{CC0BCA80-70AA-804B-BE42-CC1D4A166279}"/>
              </a:ext>
            </a:extLst>
          </p:cNvPr>
          <p:cNvSpPr/>
          <p:nvPr/>
        </p:nvSpPr>
        <p:spPr>
          <a:xfrm>
            <a:off x="6021387" y="3319388"/>
            <a:ext cx="4386333" cy="928443"/>
          </a:xfrm>
          <a:prstGeom prst="leftArrowCallout">
            <a:avLst>
              <a:gd name="adj1" fmla="val 25000"/>
              <a:gd name="adj2" fmla="val 25000"/>
              <a:gd name="adj3" fmla="val 25000"/>
              <a:gd name="adj4" fmla="val 88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a:t>・本人が苦しんできた背景を理解</a:t>
            </a:r>
            <a:endParaRPr kumimoji="1" lang="en-US" altLang="ja-JP" dirty="0"/>
          </a:p>
          <a:p>
            <a:r>
              <a:rPr lang="ja-JP" altLang="en-US"/>
              <a:t>・今後の生活について一緒に考える</a:t>
            </a:r>
            <a:endParaRPr lang="en-US" altLang="ja-JP" dirty="0"/>
          </a:p>
          <a:p>
            <a:r>
              <a:rPr kumimoji="1" lang="ja-JP" altLang="en-US"/>
              <a:t>・面接内容を両親に伝える事の同意</a:t>
            </a:r>
            <a:endParaRPr kumimoji="1" lang="en-US" altLang="ja-JP" dirty="0"/>
          </a:p>
        </p:txBody>
      </p:sp>
    </p:spTree>
    <p:extLst>
      <p:ext uri="{BB962C8B-B14F-4D97-AF65-F5344CB8AC3E}">
        <p14:creationId xmlns:p14="http://schemas.microsoft.com/office/powerpoint/2010/main" val="36747816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3" grpId="0" animBg="1"/>
      <p:bldP spid="9" grpId="0" animBg="1"/>
      <p:bldP spid="15" grpId="0" animBg="1"/>
      <p:bldP spid="40" grpId="0" animBg="1"/>
      <p:bldP spid="4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1043253" y="332535"/>
            <a:ext cx="10157049" cy="1143000"/>
          </a:xfrm>
        </p:spPr>
        <p:txBody>
          <a:bodyPr>
            <a:normAutofit fontScale="90000"/>
          </a:bodyPr>
          <a:lstStyle/>
          <a:p>
            <a:r>
              <a:rPr lang="ja-JP" altLang="en-US" dirty="0"/>
              <a:t>相談支援の展開（関係調整・意思の確認）</a:t>
            </a:r>
          </a:p>
        </p:txBody>
      </p:sp>
      <p:cxnSp>
        <p:nvCxnSpPr>
          <p:cNvPr id="4" name="直線コネクタ 3"/>
          <p:cNvCxnSpPr/>
          <p:nvPr/>
        </p:nvCxnSpPr>
        <p:spPr bwMode="auto">
          <a:xfrm>
            <a:off x="1156566"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bwMode="auto">
          <a:xfrm>
            <a:off x="2669454"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bwMode="auto">
          <a:xfrm>
            <a:off x="4180754"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bwMode="auto">
          <a:xfrm>
            <a:off x="5765079"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bwMode="auto">
          <a:xfrm>
            <a:off x="7360516"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80" name="テキスト ボックス 9"/>
          <p:cNvSpPr txBox="1">
            <a:spLocks noChangeArrowheads="1"/>
          </p:cNvSpPr>
          <p:nvPr/>
        </p:nvSpPr>
        <p:spPr bwMode="auto">
          <a:xfrm>
            <a:off x="428202" y="2198689"/>
            <a:ext cx="46166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父・母</a:t>
            </a:r>
          </a:p>
        </p:txBody>
      </p:sp>
      <p:sp>
        <p:nvSpPr>
          <p:cNvPr id="3081" name="テキスト ボックス 10"/>
          <p:cNvSpPr txBox="1">
            <a:spLocks noChangeArrowheads="1"/>
          </p:cNvSpPr>
          <p:nvPr/>
        </p:nvSpPr>
        <p:spPr bwMode="auto">
          <a:xfrm>
            <a:off x="428202" y="3775075"/>
            <a:ext cx="46166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本 人</a:t>
            </a:r>
          </a:p>
        </p:txBody>
      </p:sp>
      <p:sp>
        <p:nvSpPr>
          <p:cNvPr id="3082" name="テキスト ボックス 11"/>
          <p:cNvSpPr txBox="1">
            <a:spLocks noChangeArrowheads="1"/>
          </p:cNvSpPr>
          <p:nvPr/>
        </p:nvSpPr>
        <p:spPr bwMode="auto">
          <a:xfrm>
            <a:off x="428202" y="5359401"/>
            <a:ext cx="46166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事業所</a:t>
            </a:r>
          </a:p>
        </p:txBody>
      </p:sp>
      <p:sp>
        <p:nvSpPr>
          <p:cNvPr id="13" name="ホームベース 12"/>
          <p:cNvSpPr/>
          <p:nvPr/>
        </p:nvSpPr>
        <p:spPr bwMode="auto">
          <a:xfrm>
            <a:off x="898307" y="1902561"/>
            <a:ext cx="360023" cy="1873299"/>
          </a:xfrm>
          <a:prstGeom prst="homePlate">
            <a:avLst>
              <a:gd name="adj" fmla="val 33523"/>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100" dirty="0"/>
              <a:t>暴れて困る・訪問</a:t>
            </a:r>
          </a:p>
        </p:txBody>
      </p:sp>
      <p:sp>
        <p:nvSpPr>
          <p:cNvPr id="14" name="ホームベース 13"/>
          <p:cNvSpPr/>
          <p:nvPr/>
        </p:nvSpPr>
        <p:spPr bwMode="auto">
          <a:xfrm>
            <a:off x="1281980" y="1901825"/>
            <a:ext cx="1387475" cy="1081088"/>
          </a:xfrm>
          <a:prstGeom prst="homePlate">
            <a:avLst>
              <a:gd name="adj" fmla="val 17434"/>
            </a:avLst>
          </a:prstGeom>
          <a:noFill/>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来所・訪問</a:t>
            </a:r>
            <a:endParaRPr lang="en-US" altLang="ja-JP" sz="1100" dirty="0"/>
          </a:p>
          <a:p>
            <a:pPr algn="ctr">
              <a:defRPr/>
            </a:pPr>
            <a:endParaRPr lang="en-US" altLang="ja-JP" sz="1100" dirty="0"/>
          </a:p>
          <a:p>
            <a:pPr algn="ctr">
              <a:defRPr/>
            </a:pPr>
            <a:r>
              <a:rPr lang="ja-JP" altLang="en-US" sz="1100" dirty="0"/>
              <a:t>両親の希望・本人の状況確認</a:t>
            </a:r>
            <a:endParaRPr lang="en-US" altLang="ja-JP" sz="1100" dirty="0"/>
          </a:p>
        </p:txBody>
      </p:sp>
      <p:sp>
        <p:nvSpPr>
          <p:cNvPr id="16" name="ホームベース 15"/>
          <p:cNvSpPr/>
          <p:nvPr/>
        </p:nvSpPr>
        <p:spPr bwMode="auto">
          <a:xfrm>
            <a:off x="1661392" y="3559175"/>
            <a:ext cx="1008063" cy="1081088"/>
          </a:xfrm>
          <a:prstGeom prst="homePlate">
            <a:avLst>
              <a:gd name="adj" fmla="val 17434"/>
            </a:avLst>
          </a:prstGeom>
          <a:noFill/>
          <a:ln>
            <a:solidFill>
              <a:schemeClr val="tx1"/>
            </a:solid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ja-JP" altLang="en-US" sz="1100" dirty="0"/>
              <a:t>訪問</a:t>
            </a:r>
            <a:endParaRPr lang="en-US" altLang="ja-JP" sz="1100" dirty="0"/>
          </a:p>
          <a:p>
            <a:pPr algn="ctr">
              <a:defRPr/>
            </a:pPr>
            <a:endParaRPr lang="en-US" altLang="ja-JP" sz="1100" dirty="0"/>
          </a:p>
          <a:p>
            <a:pPr algn="ctr">
              <a:defRPr/>
            </a:pPr>
            <a:r>
              <a:rPr lang="ja-JP" altLang="en-US" sz="1100" dirty="0"/>
              <a:t>相談室につなげるための支援</a:t>
            </a:r>
            <a:endParaRPr lang="en-US" altLang="ja-JP" sz="1100" dirty="0"/>
          </a:p>
        </p:txBody>
      </p:sp>
      <p:sp>
        <p:nvSpPr>
          <p:cNvPr id="17" name="ホームベース 16"/>
          <p:cNvSpPr/>
          <p:nvPr/>
        </p:nvSpPr>
        <p:spPr bwMode="auto">
          <a:xfrm>
            <a:off x="2740892" y="3559175"/>
            <a:ext cx="1450975" cy="1081088"/>
          </a:xfrm>
          <a:prstGeom prst="homePlate">
            <a:avLst>
              <a:gd name="adj" fmla="val 17434"/>
            </a:avLst>
          </a:prstGeom>
          <a:noFill/>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今後の生活を一緒に考えていく</a:t>
            </a:r>
            <a:endParaRPr lang="en-US" altLang="ja-JP" sz="1100" dirty="0"/>
          </a:p>
        </p:txBody>
      </p:sp>
      <p:sp>
        <p:nvSpPr>
          <p:cNvPr id="18" name="ホームベース 17"/>
          <p:cNvSpPr/>
          <p:nvPr/>
        </p:nvSpPr>
        <p:spPr bwMode="auto">
          <a:xfrm>
            <a:off x="2740892" y="1901825"/>
            <a:ext cx="1439863" cy="1081088"/>
          </a:xfrm>
          <a:prstGeom prst="homePlate">
            <a:avLst>
              <a:gd name="adj" fmla="val 17434"/>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本人と両親の想いのずれの修正</a:t>
            </a:r>
            <a:endParaRPr lang="en-US" altLang="ja-JP" sz="1100" dirty="0"/>
          </a:p>
        </p:txBody>
      </p:sp>
      <p:sp>
        <p:nvSpPr>
          <p:cNvPr id="19" name="ホームベース 18"/>
          <p:cNvSpPr/>
          <p:nvPr/>
        </p:nvSpPr>
        <p:spPr bwMode="auto">
          <a:xfrm>
            <a:off x="4252191" y="3559175"/>
            <a:ext cx="1524000"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来所・同行</a:t>
            </a:r>
            <a:endParaRPr lang="en-US" altLang="ja-JP" sz="1100" dirty="0"/>
          </a:p>
          <a:p>
            <a:pPr algn="ctr">
              <a:defRPr/>
            </a:pPr>
            <a:endParaRPr lang="en-US" altLang="ja-JP" sz="1100" dirty="0"/>
          </a:p>
          <a:p>
            <a:pPr algn="ctr">
              <a:defRPr/>
            </a:pPr>
            <a:r>
              <a:rPr lang="ja-JP" altLang="en-US" sz="1100" dirty="0"/>
              <a:t>就職に向けた支援</a:t>
            </a:r>
            <a:endParaRPr lang="en-US" altLang="ja-JP" sz="1100" dirty="0"/>
          </a:p>
          <a:p>
            <a:pPr algn="ctr">
              <a:defRPr/>
            </a:pPr>
            <a:r>
              <a:rPr lang="ja-JP" altLang="en-US" sz="1100" dirty="0"/>
              <a:t>本人の意思決定</a:t>
            </a:r>
            <a:endParaRPr lang="en-US" altLang="ja-JP" sz="1100" dirty="0"/>
          </a:p>
        </p:txBody>
      </p:sp>
      <p:sp>
        <p:nvSpPr>
          <p:cNvPr id="20" name="ホームベース 19"/>
          <p:cNvSpPr/>
          <p:nvPr/>
        </p:nvSpPr>
        <p:spPr bwMode="auto">
          <a:xfrm>
            <a:off x="4252191" y="1901825"/>
            <a:ext cx="1512888"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本人が意思決定するにあたっての家庭内の理解を深める</a:t>
            </a:r>
            <a:endParaRPr lang="en-US" altLang="ja-JP" sz="1100" dirty="0"/>
          </a:p>
        </p:txBody>
      </p:sp>
      <p:cxnSp>
        <p:nvCxnSpPr>
          <p:cNvPr id="29" name="直線矢印コネクタ 28"/>
          <p:cNvCxnSpPr/>
          <p:nvPr/>
        </p:nvCxnSpPr>
        <p:spPr bwMode="auto">
          <a:xfrm>
            <a:off x="1732829" y="1543050"/>
            <a:ext cx="863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0" name="テキスト ボックス 30"/>
          <p:cNvSpPr txBox="1">
            <a:spLocks noChangeArrowheads="1"/>
          </p:cNvSpPr>
          <p:nvPr/>
        </p:nvSpPr>
        <p:spPr bwMode="auto">
          <a:xfrm>
            <a:off x="940667" y="1404938"/>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相談前期</a:t>
            </a:r>
            <a:endParaRPr lang="en-US" altLang="ja-JP" sz="1100" b="1"/>
          </a:p>
          <a:p>
            <a:r>
              <a:rPr lang="ja-JP" altLang="en-US" sz="1100" b="1"/>
              <a:t>（潜伏期）</a:t>
            </a:r>
          </a:p>
        </p:txBody>
      </p:sp>
      <p:cxnSp>
        <p:nvCxnSpPr>
          <p:cNvPr id="32" name="直線矢印コネクタ 31"/>
          <p:cNvCxnSpPr/>
          <p:nvPr/>
        </p:nvCxnSpPr>
        <p:spPr bwMode="auto">
          <a:xfrm>
            <a:off x="3244130" y="154305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bwMode="auto">
          <a:xfrm>
            <a:off x="4828455" y="154305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3" name="テキスト ボックス 33"/>
          <p:cNvSpPr txBox="1">
            <a:spLocks noChangeArrowheads="1"/>
          </p:cNvSpPr>
          <p:nvPr/>
        </p:nvSpPr>
        <p:spPr bwMode="auto">
          <a:xfrm>
            <a:off x="2524992" y="1404938"/>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相談中期</a:t>
            </a:r>
            <a:endParaRPr lang="en-US" altLang="ja-JP" sz="1100" b="1"/>
          </a:p>
          <a:p>
            <a:r>
              <a:rPr lang="ja-JP" altLang="en-US" sz="1100" b="1"/>
              <a:t>（模索期）</a:t>
            </a:r>
          </a:p>
        </p:txBody>
      </p:sp>
      <p:sp>
        <p:nvSpPr>
          <p:cNvPr id="3104" name="テキスト ボックス 34"/>
          <p:cNvSpPr txBox="1">
            <a:spLocks noChangeArrowheads="1"/>
          </p:cNvSpPr>
          <p:nvPr/>
        </p:nvSpPr>
        <p:spPr bwMode="auto">
          <a:xfrm>
            <a:off x="4107729" y="1404938"/>
            <a:ext cx="8429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相談後期</a:t>
            </a:r>
            <a:endParaRPr lang="en-US" altLang="ja-JP" sz="1100" b="1"/>
          </a:p>
          <a:p>
            <a:r>
              <a:rPr lang="ja-JP" altLang="en-US" sz="1100" b="1"/>
              <a:t>（移行期）</a:t>
            </a:r>
          </a:p>
        </p:txBody>
      </p:sp>
      <p:sp>
        <p:nvSpPr>
          <p:cNvPr id="3105" name="テキスト ボックス 35"/>
          <p:cNvSpPr txBox="1">
            <a:spLocks noChangeArrowheads="1"/>
          </p:cNvSpPr>
          <p:nvPr/>
        </p:nvSpPr>
        <p:spPr bwMode="auto">
          <a:xfrm>
            <a:off x="5693642" y="1412875"/>
            <a:ext cx="14398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アフターフォロー</a:t>
            </a:r>
          </a:p>
        </p:txBody>
      </p:sp>
      <p:sp>
        <p:nvSpPr>
          <p:cNvPr id="42" name="角丸四角形 41"/>
          <p:cNvSpPr/>
          <p:nvPr/>
        </p:nvSpPr>
        <p:spPr bwMode="auto">
          <a:xfrm>
            <a:off x="2669455" y="4711700"/>
            <a:ext cx="3095625"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悩み・葛藤・将来の不安→見学・選択→決定</a:t>
            </a:r>
          </a:p>
        </p:txBody>
      </p:sp>
      <p:sp>
        <p:nvSpPr>
          <p:cNvPr id="44" name="角丸四角形 43"/>
          <p:cNvSpPr/>
          <p:nvPr/>
        </p:nvSpPr>
        <p:spPr bwMode="auto">
          <a:xfrm>
            <a:off x="2669455" y="3055938"/>
            <a:ext cx="3095625"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両親の不安の除去→本人を尊重</a:t>
            </a:r>
          </a:p>
        </p:txBody>
      </p:sp>
      <p:cxnSp>
        <p:nvCxnSpPr>
          <p:cNvPr id="51" name="直線コネクタ 50"/>
          <p:cNvCxnSpPr/>
          <p:nvPr/>
        </p:nvCxnSpPr>
        <p:spPr>
          <a:xfrm>
            <a:off x="550141" y="3357563"/>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550141" y="5013325"/>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角丸四角形 29">
            <a:extLst>
              <a:ext uri="{FF2B5EF4-FFF2-40B4-BE49-F238E27FC236}">
                <a16:creationId xmlns:a16="http://schemas.microsoft.com/office/drawing/2014/main" xmlns="" id="{0B9C6B1C-55CA-A949-B7A2-D87950EBB119}"/>
              </a:ext>
            </a:extLst>
          </p:cNvPr>
          <p:cNvSpPr/>
          <p:nvPr/>
        </p:nvSpPr>
        <p:spPr>
          <a:xfrm>
            <a:off x="5948737" y="3379859"/>
            <a:ext cx="5830428" cy="1611171"/>
          </a:xfrm>
          <a:prstGeom prst="roundRect">
            <a:avLst/>
          </a:prstGeom>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sz="1600" dirty="0">
                <a:solidFill>
                  <a:schemeClr val="tx1"/>
                </a:solidFill>
              </a:rPr>
              <a:t>本人のペースに</a:t>
            </a:r>
            <a:r>
              <a:rPr lang="ja-JP" altLang="en-US" sz="1600" dirty="0">
                <a:solidFill>
                  <a:schemeClr val="tx1"/>
                </a:solidFill>
              </a:rPr>
              <a:t>合わせて、本人の苦悩や葛藤、希望等を聞いていく。障害に対して強いコンプレックスがあること、父は障害を克服するために</a:t>
            </a:r>
            <a:r>
              <a:rPr lang="ja-JP" altLang="en-US" sz="1600">
                <a:solidFill>
                  <a:schemeClr val="tx1"/>
                </a:solidFill>
              </a:rPr>
              <a:t>厳しく育てられとて</a:t>
            </a:r>
            <a:r>
              <a:rPr lang="ja-JP" altLang="en-US" sz="1600" dirty="0">
                <a:solidFill>
                  <a:schemeClr val="tx1"/>
                </a:solidFill>
              </a:rPr>
              <a:t>も嫌だったこと、仕事をやめた原因は接客業であったこと、などがわかり、今後の生活について一緒に考え、就労準備に向けた事業所等の見学に行くことになる。</a:t>
            </a:r>
            <a:endParaRPr kumimoji="1" lang="ja-JP" altLang="en-US" sz="1600" dirty="0">
              <a:solidFill>
                <a:schemeClr val="tx1"/>
              </a:solidFill>
            </a:endParaRPr>
          </a:p>
        </p:txBody>
      </p:sp>
    </p:spTree>
    <p:extLst>
      <p:ext uri="{BB962C8B-B14F-4D97-AF65-F5344CB8AC3E}">
        <p14:creationId xmlns:p14="http://schemas.microsoft.com/office/powerpoint/2010/main" val="36949712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00"/>
                                        </p:tgtEl>
                                        <p:attrNameLst>
                                          <p:attrName>style.visibility</p:attrName>
                                        </p:attrNameLst>
                                      </p:cBhvr>
                                      <p:to>
                                        <p:strVal val="visible"/>
                                      </p:to>
                                    </p:set>
                                    <p:animEffect transition="in" filter="fade">
                                      <p:cBhvr>
                                        <p:cTn id="7" dur="500"/>
                                        <p:tgtEl>
                                          <p:spTgt spid="3100"/>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103"/>
                                        </p:tgtEl>
                                        <p:attrNameLst>
                                          <p:attrName>style.visibility</p:attrName>
                                        </p:attrNameLst>
                                      </p:cBhvr>
                                      <p:to>
                                        <p:strVal val="visible"/>
                                      </p:to>
                                    </p:set>
                                    <p:animEffect transition="in" filter="fade">
                                      <p:cBhvr>
                                        <p:cTn id="30" dur="500"/>
                                        <p:tgtEl>
                                          <p:spTgt spid="3103"/>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104"/>
                                        </p:tgtEl>
                                        <p:attrNameLst>
                                          <p:attrName>style.visibility</p:attrName>
                                        </p:attrNameLst>
                                      </p:cBhvr>
                                      <p:to>
                                        <p:strVal val="visible"/>
                                      </p:to>
                                    </p:set>
                                    <p:animEffect transition="in" filter="fade">
                                      <p:cBhvr>
                                        <p:cTn id="48" dur="500"/>
                                        <p:tgtEl>
                                          <p:spTgt spid="3104"/>
                                        </p:tgtEl>
                                      </p:cBhvr>
                                    </p:animEffect>
                                  </p:childTnLst>
                                </p:cTn>
                              </p:par>
                              <p:par>
                                <p:cTn id="49" presetID="10" presetClass="entr" presetSubtype="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44"/>
                                        </p:tgtEl>
                                        <p:attrNameLst>
                                          <p:attrName>style.visibility</p:attrName>
                                        </p:attrNameLst>
                                      </p:cBhvr>
                                      <p:to>
                                        <p:strVal val="visible"/>
                                      </p:to>
                                    </p:set>
                                    <p:anim calcmode="lin" valueType="num">
                                      <p:cBhvr additive="base">
                                        <p:cTn id="66" dur="500" fill="hold"/>
                                        <p:tgtEl>
                                          <p:spTgt spid="44"/>
                                        </p:tgtEl>
                                        <p:attrNameLst>
                                          <p:attrName>ppt_x</p:attrName>
                                        </p:attrNameLst>
                                      </p:cBhvr>
                                      <p:tavLst>
                                        <p:tav tm="0">
                                          <p:val>
                                            <p:strVal val="#ppt_x"/>
                                          </p:val>
                                        </p:tav>
                                        <p:tav tm="100000">
                                          <p:val>
                                            <p:strVal val="#ppt_x"/>
                                          </p:val>
                                        </p:tav>
                                      </p:tavLst>
                                    </p:anim>
                                    <p:anim calcmode="lin" valueType="num">
                                      <p:cBhvr additive="base">
                                        <p:cTn id="6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ppt_x"/>
                                          </p:val>
                                        </p:tav>
                                        <p:tav tm="100000">
                                          <p:val>
                                            <p:strVal val="#ppt_x"/>
                                          </p:val>
                                        </p:tav>
                                      </p:tavLst>
                                    </p:anim>
                                    <p:anim calcmode="lin" valueType="num">
                                      <p:cBhvr additive="base">
                                        <p:cTn id="73"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105"/>
                                        </p:tgtEl>
                                        <p:attrNameLst>
                                          <p:attrName>style.visibility</p:attrName>
                                        </p:attrNameLst>
                                      </p:cBhvr>
                                      <p:to>
                                        <p:strVal val="visible"/>
                                      </p:to>
                                    </p:set>
                                    <p:animEffect transition="in" filter="fade">
                                      <p:cBhvr>
                                        <p:cTn id="78" dur="500"/>
                                        <p:tgtEl>
                                          <p:spTgt spid="3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P spid="3100" grpId="0"/>
      <p:bldP spid="3103" grpId="0"/>
      <p:bldP spid="3104" grpId="0"/>
      <p:bldP spid="3105" grpId="0"/>
      <p:bldP spid="42" grpId="0" animBg="1"/>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円/楕円 23"/>
          <p:cNvSpPr/>
          <p:nvPr/>
        </p:nvSpPr>
        <p:spPr>
          <a:xfrm>
            <a:off x="3107130" y="1549663"/>
            <a:ext cx="5256584" cy="43126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p:txBody>
          <a:bodyPr/>
          <a:lstStyle/>
          <a:p>
            <a:r>
              <a:rPr kumimoji="1" lang="ja-JP" altLang="en-US" dirty="0"/>
              <a:t>Ａさんの現在の関係図</a:t>
            </a:r>
          </a:p>
        </p:txBody>
      </p:sp>
      <p:sp>
        <p:nvSpPr>
          <p:cNvPr id="11" name="テキスト ボックス 10"/>
          <p:cNvSpPr txBox="1"/>
          <p:nvPr/>
        </p:nvSpPr>
        <p:spPr>
          <a:xfrm>
            <a:off x="3171665" y="3244334"/>
            <a:ext cx="1184976" cy="646331"/>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ja-JP" altLang="en-US" dirty="0"/>
              <a:t>相談支援事業所</a:t>
            </a:r>
            <a:endParaRPr lang="en-US" altLang="ja-JP" dirty="0"/>
          </a:p>
        </p:txBody>
      </p:sp>
      <p:sp>
        <p:nvSpPr>
          <p:cNvPr id="14" name="円/楕円 13"/>
          <p:cNvSpPr/>
          <p:nvPr/>
        </p:nvSpPr>
        <p:spPr>
          <a:xfrm>
            <a:off x="4531964" y="2656952"/>
            <a:ext cx="2471451" cy="2256369"/>
          </a:xfrm>
          <a:prstGeom prst="ellipse">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ja-JP" altLang="en-US"/>
          </a:p>
        </p:txBody>
      </p:sp>
      <p:sp>
        <p:nvSpPr>
          <p:cNvPr id="4" name="正方形/長方形 3"/>
          <p:cNvSpPr/>
          <p:nvPr/>
        </p:nvSpPr>
        <p:spPr>
          <a:xfrm>
            <a:off x="5189247" y="3141118"/>
            <a:ext cx="303362" cy="4363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円/楕円 4"/>
          <p:cNvSpPr/>
          <p:nvPr/>
        </p:nvSpPr>
        <p:spPr>
          <a:xfrm>
            <a:off x="5984871" y="3091687"/>
            <a:ext cx="326040" cy="5351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8" name="直線コネクタ 7"/>
          <p:cNvCxnSpPr>
            <a:stCxn id="4" idx="2"/>
          </p:cNvCxnSpPr>
          <p:nvPr/>
        </p:nvCxnSpPr>
        <p:spPr>
          <a:xfrm>
            <a:off x="5340928" y="3577435"/>
            <a:ext cx="0" cy="2077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5" idx="4"/>
          </p:cNvCxnSpPr>
          <p:nvPr/>
        </p:nvCxnSpPr>
        <p:spPr>
          <a:xfrm flipH="1">
            <a:off x="6147892" y="3626863"/>
            <a:ext cx="1" cy="158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5340929" y="3785135"/>
            <a:ext cx="8069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p:cNvCxnSpPr>
            <a:endCxn id="16" idx="0"/>
          </p:cNvCxnSpPr>
          <p:nvPr/>
        </p:nvCxnSpPr>
        <p:spPr>
          <a:xfrm flipH="1">
            <a:off x="5735424" y="3802325"/>
            <a:ext cx="537" cy="51798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a:cxnSpLocks/>
            <a:stCxn id="11" idx="3"/>
          </p:cNvCxnSpPr>
          <p:nvPr/>
        </p:nvCxnSpPr>
        <p:spPr>
          <a:xfrm>
            <a:off x="4356641" y="3567500"/>
            <a:ext cx="664032" cy="99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3961576" y="2257942"/>
            <a:ext cx="1339946" cy="369332"/>
          </a:xfrm>
          <a:prstGeom prst="rect">
            <a:avLst/>
          </a:prstGeom>
          <a:noFill/>
          <a:ln>
            <a:solidFill>
              <a:schemeClr val="tx1"/>
            </a:solidFill>
          </a:ln>
        </p:spPr>
        <p:txBody>
          <a:bodyPr wrap="square" rtlCol="0">
            <a:spAutoFit/>
          </a:bodyPr>
          <a:lstStyle/>
          <a:p>
            <a:r>
              <a:rPr lang="ja-JP" altLang="en-US" dirty="0"/>
              <a:t>障害福祉課</a:t>
            </a:r>
          </a:p>
        </p:txBody>
      </p:sp>
      <p:cxnSp>
        <p:nvCxnSpPr>
          <p:cNvPr id="34" name="直線コネクタ 33"/>
          <p:cNvCxnSpPr>
            <a:cxnSpLocks/>
            <a:stCxn id="32" idx="2"/>
            <a:endCxn id="11" idx="0"/>
          </p:cNvCxnSpPr>
          <p:nvPr/>
        </p:nvCxnSpPr>
        <p:spPr>
          <a:xfrm flipH="1">
            <a:off x="3764153" y="2627274"/>
            <a:ext cx="867396" cy="617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cxnSpLocks/>
            <a:stCxn id="11" idx="3"/>
          </p:cNvCxnSpPr>
          <p:nvPr/>
        </p:nvCxnSpPr>
        <p:spPr>
          <a:xfrm>
            <a:off x="4356641" y="3567500"/>
            <a:ext cx="891006" cy="81166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4140904" y="5127664"/>
            <a:ext cx="1140396" cy="369332"/>
          </a:xfrm>
          <a:prstGeom prst="rect">
            <a:avLst/>
          </a:prstGeom>
          <a:noFill/>
          <a:ln>
            <a:solidFill>
              <a:schemeClr val="tx1"/>
            </a:solidFill>
          </a:ln>
        </p:spPr>
        <p:txBody>
          <a:bodyPr wrap="square" rtlCol="0">
            <a:spAutoFit/>
          </a:bodyPr>
          <a:lstStyle/>
          <a:p>
            <a:r>
              <a:rPr lang="en-US" altLang="ja-JP" dirty="0"/>
              <a:t>A</a:t>
            </a:r>
            <a:r>
              <a:rPr lang="ja-JP" altLang="en-US" dirty="0"/>
              <a:t>事業所</a:t>
            </a:r>
          </a:p>
        </p:txBody>
      </p:sp>
      <p:sp>
        <p:nvSpPr>
          <p:cNvPr id="22" name="テキスト ボックス 21"/>
          <p:cNvSpPr txBox="1"/>
          <p:nvPr/>
        </p:nvSpPr>
        <p:spPr>
          <a:xfrm>
            <a:off x="5435830" y="5127664"/>
            <a:ext cx="1141610" cy="369332"/>
          </a:xfrm>
          <a:prstGeom prst="rect">
            <a:avLst/>
          </a:prstGeom>
          <a:noFill/>
          <a:ln>
            <a:solidFill>
              <a:schemeClr val="tx1"/>
            </a:solidFill>
          </a:ln>
        </p:spPr>
        <p:txBody>
          <a:bodyPr wrap="square" rtlCol="0">
            <a:spAutoFit/>
          </a:bodyPr>
          <a:lstStyle/>
          <a:p>
            <a:r>
              <a:rPr lang="en-US" altLang="ja-JP" dirty="0"/>
              <a:t>B</a:t>
            </a:r>
            <a:r>
              <a:rPr lang="ja-JP" altLang="en-US" dirty="0"/>
              <a:t>事業所</a:t>
            </a:r>
          </a:p>
        </p:txBody>
      </p:sp>
      <p:sp>
        <p:nvSpPr>
          <p:cNvPr id="25" name="テキスト ボックス 24"/>
          <p:cNvSpPr txBox="1"/>
          <p:nvPr/>
        </p:nvSpPr>
        <p:spPr>
          <a:xfrm>
            <a:off x="6577441" y="4835826"/>
            <a:ext cx="1127320" cy="369332"/>
          </a:xfrm>
          <a:prstGeom prst="rect">
            <a:avLst/>
          </a:prstGeom>
          <a:solidFill>
            <a:srgbClr val="FF0000"/>
          </a:solidFill>
          <a:ln>
            <a:solidFill>
              <a:srgbClr val="FF0000"/>
            </a:solidFill>
          </a:ln>
        </p:spPr>
        <p:txBody>
          <a:bodyPr wrap="square" rtlCol="0">
            <a:spAutoFit/>
          </a:bodyPr>
          <a:lstStyle/>
          <a:p>
            <a:r>
              <a:rPr lang="en-US" altLang="ja-JP" dirty="0"/>
              <a:t>C</a:t>
            </a:r>
            <a:r>
              <a:rPr lang="ja-JP" altLang="en-US" dirty="0"/>
              <a:t>事業所</a:t>
            </a:r>
          </a:p>
        </p:txBody>
      </p:sp>
      <p:cxnSp>
        <p:nvCxnSpPr>
          <p:cNvPr id="6" name="直線コネクタ 5"/>
          <p:cNvCxnSpPr>
            <a:stCxn id="16" idx="2"/>
          </p:cNvCxnSpPr>
          <p:nvPr/>
        </p:nvCxnSpPr>
        <p:spPr>
          <a:xfrm flipH="1">
            <a:off x="4799857" y="4691178"/>
            <a:ext cx="935567" cy="436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5735424" y="4691178"/>
            <a:ext cx="144553" cy="436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a:cxnSpLocks/>
          </p:cNvCxnSpPr>
          <p:nvPr/>
        </p:nvCxnSpPr>
        <p:spPr>
          <a:xfrm>
            <a:off x="6092854" y="4691178"/>
            <a:ext cx="484587" cy="1446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cxnSpLocks/>
            <a:stCxn id="11" idx="2"/>
          </p:cNvCxnSpPr>
          <p:nvPr/>
        </p:nvCxnSpPr>
        <p:spPr>
          <a:xfrm>
            <a:off x="3764153" y="3890665"/>
            <a:ext cx="1035704" cy="12369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cxnSpLocks/>
            <a:stCxn id="11" idx="2"/>
          </p:cNvCxnSpPr>
          <p:nvPr/>
        </p:nvCxnSpPr>
        <p:spPr>
          <a:xfrm>
            <a:off x="3764153" y="3890665"/>
            <a:ext cx="1671678" cy="12369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a:cxnSpLocks/>
          </p:cNvCxnSpPr>
          <p:nvPr/>
        </p:nvCxnSpPr>
        <p:spPr>
          <a:xfrm>
            <a:off x="4140904" y="3890665"/>
            <a:ext cx="2436537" cy="12369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5271026" y="4320312"/>
            <a:ext cx="928795" cy="370867"/>
          </a:xfrm>
          <a:prstGeom prst="rect">
            <a:avLst/>
          </a:prstGeom>
          <a:solidFill>
            <a:schemeClr val="tx2">
              <a:lumMod val="20000"/>
              <a:lumOff val="80000"/>
            </a:schemeClr>
          </a:solidFill>
          <a:ln>
            <a:solidFill>
              <a:schemeClr val="tx1"/>
            </a:solidFill>
          </a:ln>
        </p:spPr>
        <p:txBody>
          <a:bodyPr wrap="square" rtlCol="0">
            <a:spAutoFit/>
          </a:bodyPr>
          <a:lstStyle/>
          <a:p>
            <a:pPr algn="ctr"/>
            <a:r>
              <a:rPr lang="ja-JP" altLang="en-US" dirty="0"/>
              <a:t>Ａさん</a:t>
            </a:r>
          </a:p>
        </p:txBody>
      </p:sp>
      <p:cxnSp>
        <p:nvCxnSpPr>
          <p:cNvPr id="36" name="直線コネクタ 35"/>
          <p:cNvCxnSpPr/>
          <p:nvPr/>
        </p:nvCxnSpPr>
        <p:spPr>
          <a:xfrm flipH="1">
            <a:off x="5879977" y="3626863"/>
            <a:ext cx="267915" cy="69344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フリーフォーム 36"/>
          <p:cNvSpPr/>
          <p:nvPr/>
        </p:nvSpPr>
        <p:spPr>
          <a:xfrm>
            <a:off x="5301522" y="3567659"/>
            <a:ext cx="292585" cy="749508"/>
          </a:xfrm>
          <a:custGeom>
            <a:avLst/>
            <a:gdLst>
              <a:gd name="connsiteX0" fmla="*/ 74951 w 292585"/>
              <a:gd name="connsiteY0" fmla="*/ 0 h 749508"/>
              <a:gd name="connsiteX1" fmla="*/ 0 w 292585"/>
              <a:gd name="connsiteY1" fmla="*/ 149902 h 749508"/>
              <a:gd name="connsiteX2" fmla="*/ 0 w 292585"/>
              <a:gd name="connsiteY2" fmla="*/ 149902 h 749508"/>
              <a:gd name="connsiteX3" fmla="*/ 134912 w 292585"/>
              <a:gd name="connsiteY3" fmla="*/ 209862 h 749508"/>
              <a:gd name="connsiteX4" fmla="*/ 104931 w 292585"/>
              <a:gd name="connsiteY4" fmla="*/ 344774 h 749508"/>
              <a:gd name="connsiteX5" fmla="*/ 224853 w 292585"/>
              <a:gd name="connsiteY5" fmla="*/ 344774 h 749508"/>
              <a:gd name="connsiteX6" fmla="*/ 149902 w 292585"/>
              <a:gd name="connsiteY6" fmla="*/ 434715 h 749508"/>
              <a:gd name="connsiteX7" fmla="*/ 239843 w 292585"/>
              <a:gd name="connsiteY7" fmla="*/ 479685 h 749508"/>
              <a:gd name="connsiteX8" fmla="*/ 179882 w 292585"/>
              <a:gd name="connsiteY8" fmla="*/ 644577 h 749508"/>
              <a:gd name="connsiteX9" fmla="*/ 284813 w 292585"/>
              <a:gd name="connsiteY9" fmla="*/ 689548 h 749508"/>
              <a:gd name="connsiteX10" fmla="*/ 284813 w 292585"/>
              <a:gd name="connsiteY10" fmla="*/ 734518 h 749508"/>
              <a:gd name="connsiteX11" fmla="*/ 284813 w 292585"/>
              <a:gd name="connsiteY11" fmla="*/ 734518 h 749508"/>
              <a:gd name="connsiteX12" fmla="*/ 284813 w 292585"/>
              <a:gd name="connsiteY12" fmla="*/ 749508 h 74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585" h="749508">
                <a:moveTo>
                  <a:pt x="74951" y="0"/>
                </a:moveTo>
                <a:lnTo>
                  <a:pt x="0" y="149902"/>
                </a:lnTo>
                <a:lnTo>
                  <a:pt x="0" y="149902"/>
                </a:lnTo>
                <a:cubicBezTo>
                  <a:pt x="22485" y="159895"/>
                  <a:pt x="117423" y="177383"/>
                  <a:pt x="134912" y="209862"/>
                </a:cubicBezTo>
                <a:cubicBezTo>
                  <a:pt x="152401" y="242341"/>
                  <a:pt x="89941" y="322289"/>
                  <a:pt x="104931" y="344774"/>
                </a:cubicBezTo>
                <a:cubicBezTo>
                  <a:pt x="119921" y="367259"/>
                  <a:pt x="217358" y="329784"/>
                  <a:pt x="224853" y="344774"/>
                </a:cubicBezTo>
                <a:cubicBezTo>
                  <a:pt x="232348" y="359764"/>
                  <a:pt x="147404" y="412230"/>
                  <a:pt x="149902" y="434715"/>
                </a:cubicBezTo>
                <a:cubicBezTo>
                  <a:pt x="152400" y="457200"/>
                  <a:pt x="234846" y="444708"/>
                  <a:pt x="239843" y="479685"/>
                </a:cubicBezTo>
                <a:cubicBezTo>
                  <a:pt x="244840" y="514662"/>
                  <a:pt x="172387" y="609600"/>
                  <a:pt x="179882" y="644577"/>
                </a:cubicBezTo>
                <a:cubicBezTo>
                  <a:pt x="187377" y="679554"/>
                  <a:pt x="267325" y="674558"/>
                  <a:pt x="284813" y="689548"/>
                </a:cubicBezTo>
                <a:cubicBezTo>
                  <a:pt x="302301" y="704538"/>
                  <a:pt x="284813" y="734518"/>
                  <a:pt x="284813" y="734518"/>
                </a:cubicBezTo>
                <a:lnTo>
                  <a:pt x="284813" y="734518"/>
                </a:lnTo>
                <a:lnTo>
                  <a:pt x="284813" y="74950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38" name="直線コネクタ 37"/>
          <p:cNvCxnSpPr/>
          <p:nvPr/>
        </p:nvCxnSpPr>
        <p:spPr>
          <a:xfrm>
            <a:off x="5492609" y="3410884"/>
            <a:ext cx="49226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202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障害特性（診断）</a:t>
            </a:r>
            <a:r>
              <a:rPr kumimoji="1" lang="ja-JP" altLang="en-US"/>
              <a:t>と支援</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a:t>支援</a:t>
            </a:r>
            <a:r>
              <a:rPr lang="ja-JP" altLang="en-US" dirty="0"/>
              <a:t>は正しい</a:t>
            </a:r>
            <a:r>
              <a:rPr lang="ja-JP" altLang="en-US"/>
              <a:t>障害特性の理解に基づいて</a:t>
            </a:r>
            <a:r>
              <a:rPr lang="ja-JP" altLang="en-US" dirty="0"/>
              <a:t>行われなければ</a:t>
            </a:r>
            <a:r>
              <a:rPr lang="ja-JP" altLang="en-US"/>
              <a:t>ならない。</a:t>
            </a:r>
            <a:r>
              <a:rPr lang="en-US" altLang="ja-JP" dirty="0"/>
              <a:t>(</a:t>
            </a:r>
            <a:r>
              <a:rPr lang="ja-JP" altLang="en-US"/>
              <a:t>分類</a:t>
            </a:r>
            <a:r>
              <a:rPr lang="ja-JP" altLang="en-US" dirty="0"/>
              <a:t>のためのレッテルを貼ることで</a:t>
            </a:r>
            <a:r>
              <a:rPr lang="ja-JP" altLang="en-US"/>
              <a:t>はなく</a:t>
            </a:r>
            <a:r>
              <a:rPr lang="en-US" altLang="ja-JP" dirty="0"/>
              <a:t>)</a:t>
            </a:r>
            <a:r>
              <a:rPr lang="ja-JP" altLang="en-US"/>
              <a:t>、利用者の障害特性を</a:t>
            </a:r>
            <a:r>
              <a:rPr lang="ja-JP" altLang="en-US" dirty="0"/>
              <a:t>正しく把握し、利用者と環境の相互関係を理解し、</a:t>
            </a:r>
            <a:r>
              <a:rPr lang="ja-JP" altLang="en-US" u="sng" dirty="0"/>
              <a:t>どの程度まで障害（病気）が生活の支障となっているのか</a:t>
            </a:r>
            <a:r>
              <a:rPr lang="ja-JP" altLang="en-US" u="sng"/>
              <a:t>を読み取り、支援に結びつけていくことが必要</a:t>
            </a:r>
            <a:r>
              <a:rPr lang="ja-JP" altLang="en-US"/>
              <a:t>。</a:t>
            </a:r>
            <a:endParaRPr lang="en-US" altLang="ja-JP" dirty="0"/>
          </a:p>
          <a:p>
            <a:endParaRPr kumimoji="1" lang="ja-JP" altLang="en-US" dirty="0"/>
          </a:p>
        </p:txBody>
      </p:sp>
      <p:sp>
        <p:nvSpPr>
          <p:cNvPr id="4" name="テキスト ボックス 3"/>
          <p:cNvSpPr txBox="1"/>
          <p:nvPr/>
        </p:nvSpPr>
        <p:spPr>
          <a:xfrm>
            <a:off x="6594764" y="5942568"/>
            <a:ext cx="4904509" cy="369332"/>
          </a:xfrm>
          <a:prstGeom prst="rect">
            <a:avLst/>
          </a:prstGeom>
          <a:noFill/>
        </p:spPr>
        <p:txBody>
          <a:bodyPr wrap="square" rtlCol="0">
            <a:spAutoFit/>
          </a:bodyPr>
          <a:lstStyle/>
          <a:p>
            <a:r>
              <a:rPr lang="ja-JP" altLang="en-US" dirty="0"/>
              <a:t>「土居健郎全集」より引用・一部加筆</a:t>
            </a:r>
            <a:endParaRPr kumimoji="1" lang="ja-JP" altLang="en-US" dirty="0"/>
          </a:p>
        </p:txBody>
      </p:sp>
    </p:spTree>
    <p:extLst>
      <p:ext uri="{BB962C8B-B14F-4D97-AF65-F5344CB8AC3E}">
        <p14:creationId xmlns:p14="http://schemas.microsoft.com/office/powerpoint/2010/main" val="7885354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p:txBody>
          <a:bodyPr/>
          <a:lstStyle/>
          <a:p>
            <a:r>
              <a:rPr lang="ja-JP" altLang="en-US" dirty="0"/>
              <a:t>相談支援の展開（見学・実習）</a:t>
            </a:r>
          </a:p>
        </p:txBody>
      </p:sp>
      <p:cxnSp>
        <p:nvCxnSpPr>
          <p:cNvPr id="4" name="直線コネクタ 3"/>
          <p:cNvCxnSpPr/>
          <p:nvPr/>
        </p:nvCxnSpPr>
        <p:spPr bwMode="auto">
          <a:xfrm>
            <a:off x="1054099" y="1757364"/>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bwMode="auto">
          <a:xfrm>
            <a:off x="2566987" y="1757364"/>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bwMode="auto">
          <a:xfrm>
            <a:off x="4078287" y="1757364"/>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bwMode="auto">
          <a:xfrm>
            <a:off x="5662612" y="1757364"/>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bwMode="auto">
          <a:xfrm>
            <a:off x="7258049" y="1757364"/>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80" name="テキスト ボックス 9"/>
          <p:cNvSpPr txBox="1">
            <a:spLocks noChangeArrowheads="1"/>
          </p:cNvSpPr>
          <p:nvPr/>
        </p:nvSpPr>
        <p:spPr bwMode="auto">
          <a:xfrm>
            <a:off x="325735" y="2054227"/>
            <a:ext cx="46166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父・母</a:t>
            </a:r>
          </a:p>
        </p:txBody>
      </p:sp>
      <p:sp>
        <p:nvSpPr>
          <p:cNvPr id="3081" name="テキスト ボックス 10"/>
          <p:cNvSpPr txBox="1">
            <a:spLocks noChangeArrowheads="1"/>
          </p:cNvSpPr>
          <p:nvPr/>
        </p:nvSpPr>
        <p:spPr bwMode="auto">
          <a:xfrm>
            <a:off x="325735" y="3630613"/>
            <a:ext cx="46166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本 人</a:t>
            </a:r>
          </a:p>
        </p:txBody>
      </p:sp>
      <p:sp>
        <p:nvSpPr>
          <p:cNvPr id="3082" name="テキスト ボックス 11"/>
          <p:cNvSpPr txBox="1">
            <a:spLocks noChangeArrowheads="1"/>
          </p:cNvSpPr>
          <p:nvPr/>
        </p:nvSpPr>
        <p:spPr bwMode="auto">
          <a:xfrm>
            <a:off x="325735" y="5214939"/>
            <a:ext cx="46166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事業所</a:t>
            </a:r>
          </a:p>
        </p:txBody>
      </p:sp>
      <p:sp>
        <p:nvSpPr>
          <p:cNvPr id="13" name="ホームベース 12"/>
          <p:cNvSpPr/>
          <p:nvPr/>
        </p:nvSpPr>
        <p:spPr bwMode="auto">
          <a:xfrm>
            <a:off x="795840" y="1758099"/>
            <a:ext cx="360023" cy="1873299"/>
          </a:xfrm>
          <a:prstGeom prst="homePlate">
            <a:avLst>
              <a:gd name="adj" fmla="val 33523"/>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100" dirty="0"/>
              <a:t>暴れて困る・訪問</a:t>
            </a:r>
          </a:p>
        </p:txBody>
      </p:sp>
      <p:sp>
        <p:nvSpPr>
          <p:cNvPr id="14" name="ホームベース 13"/>
          <p:cNvSpPr/>
          <p:nvPr/>
        </p:nvSpPr>
        <p:spPr bwMode="auto">
          <a:xfrm>
            <a:off x="1179513" y="1757363"/>
            <a:ext cx="1387475" cy="1081088"/>
          </a:xfrm>
          <a:prstGeom prst="homePlate">
            <a:avLst>
              <a:gd name="adj" fmla="val 17434"/>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来所・訪問</a:t>
            </a:r>
            <a:endParaRPr lang="en-US" altLang="ja-JP" sz="1100" dirty="0"/>
          </a:p>
          <a:p>
            <a:pPr algn="ctr">
              <a:defRPr/>
            </a:pPr>
            <a:endParaRPr lang="en-US" altLang="ja-JP" sz="1100" dirty="0"/>
          </a:p>
          <a:p>
            <a:pPr algn="ctr">
              <a:defRPr/>
            </a:pPr>
            <a:r>
              <a:rPr lang="ja-JP" altLang="en-US" sz="1100" dirty="0"/>
              <a:t>両親の希望・本人の状況確認</a:t>
            </a:r>
            <a:endParaRPr lang="en-US" altLang="ja-JP" sz="1100" dirty="0"/>
          </a:p>
        </p:txBody>
      </p:sp>
      <p:sp>
        <p:nvSpPr>
          <p:cNvPr id="16" name="ホームベース 15"/>
          <p:cNvSpPr/>
          <p:nvPr/>
        </p:nvSpPr>
        <p:spPr bwMode="auto">
          <a:xfrm>
            <a:off x="1558925" y="3414713"/>
            <a:ext cx="1008063" cy="1081088"/>
          </a:xfrm>
          <a:prstGeom prst="homePlate">
            <a:avLst>
              <a:gd name="adj" fmla="val 17434"/>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訪問</a:t>
            </a:r>
            <a:endParaRPr lang="en-US" altLang="ja-JP" sz="1100" dirty="0"/>
          </a:p>
          <a:p>
            <a:pPr algn="ctr">
              <a:defRPr/>
            </a:pPr>
            <a:endParaRPr lang="en-US" altLang="ja-JP" sz="1100" dirty="0"/>
          </a:p>
          <a:p>
            <a:pPr algn="ctr">
              <a:defRPr/>
            </a:pPr>
            <a:r>
              <a:rPr lang="ja-JP" altLang="en-US" sz="1100" dirty="0"/>
              <a:t>相談室につなげるための支援</a:t>
            </a:r>
            <a:endParaRPr lang="en-US" altLang="ja-JP" sz="1100" dirty="0"/>
          </a:p>
        </p:txBody>
      </p:sp>
      <p:sp>
        <p:nvSpPr>
          <p:cNvPr id="17" name="ホームベース 16"/>
          <p:cNvSpPr/>
          <p:nvPr/>
        </p:nvSpPr>
        <p:spPr bwMode="auto">
          <a:xfrm>
            <a:off x="2638425" y="3414713"/>
            <a:ext cx="1450975" cy="1081088"/>
          </a:xfrm>
          <a:prstGeom prst="homePlate">
            <a:avLst>
              <a:gd name="adj" fmla="val 17434"/>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今後の生活を一緒に考えていく</a:t>
            </a:r>
            <a:endParaRPr lang="en-US" altLang="ja-JP" sz="1100" dirty="0"/>
          </a:p>
        </p:txBody>
      </p:sp>
      <p:sp>
        <p:nvSpPr>
          <p:cNvPr id="18" name="ホームベース 17"/>
          <p:cNvSpPr/>
          <p:nvPr/>
        </p:nvSpPr>
        <p:spPr bwMode="auto">
          <a:xfrm>
            <a:off x="2638425" y="1757363"/>
            <a:ext cx="1439863" cy="1081088"/>
          </a:xfrm>
          <a:prstGeom prst="homePlate">
            <a:avLst>
              <a:gd name="adj" fmla="val 17434"/>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本人と両親の想いのずれの修正</a:t>
            </a:r>
            <a:endParaRPr lang="en-US" altLang="ja-JP" sz="1100" dirty="0"/>
          </a:p>
        </p:txBody>
      </p:sp>
      <p:sp>
        <p:nvSpPr>
          <p:cNvPr id="19" name="ホームベース 18"/>
          <p:cNvSpPr/>
          <p:nvPr/>
        </p:nvSpPr>
        <p:spPr bwMode="auto">
          <a:xfrm>
            <a:off x="4149724" y="3414713"/>
            <a:ext cx="1524000"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来所・同行</a:t>
            </a:r>
            <a:endParaRPr lang="en-US" altLang="ja-JP" sz="1100" dirty="0"/>
          </a:p>
          <a:p>
            <a:pPr algn="ctr">
              <a:defRPr/>
            </a:pPr>
            <a:endParaRPr lang="en-US" altLang="ja-JP" sz="1100" dirty="0"/>
          </a:p>
          <a:p>
            <a:pPr algn="ctr">
              <a:defRPr/>
            </a:pPr>
            <a:r>
              <a:rPr lang="ja-JP" altLang="en-US" sz="1100" dirty="0"/>
              <a:t>就職に向けた支援</a:t>
            </a:r>
            <a:endParaRPr lang="en-US" altLang="ja-JP" sz="1100" dirty="0"/>
          </a:p>
          <a:p>
            <a:pPr algn="ctr">
              <a:defRPr/>
            </a:pPr>
            <a:r>
              <a:rPr lang="ja-JP" altLang="en-US" sz="1100" dirty="0"/>
              <a:t>本人の意思決定</a:t>
            </a:r>
            <a:endParaRPr lang="en-US" altLang="ja-JP" sz="1100" dirty="0"/>
          </a:p>
        </p:txBody>
      </p:sp>
      <p:sp>
        <p:nvSpPr>
          <p:cNvPr id="20" name="ホームベース 19"/>
          <p:cNvSpPr/>
          <p:nvPr/>
        </p:nvSpPr>
        <p:spPr bwMode="auto">
          <a:xfrm>
            <a:off x="4149724" y="1757363"/>
            <a:ext cx="1512888" cy="1081088"/>
          </a:xfrm>
          <a:prstGeom prst="homePlate">
            <a:avLst>
              <a:gd name="adj" fmla="val 17434"/>
            </a:avLst>
          </a:prstGeom>
          <a:noFill/>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本人が意思決定するにあたっての家庭内の理解を深める</a:t>
            </a:r>
            <a:endParaRPr lang="en-US" altLang="ja-JP" sz="1100" dirty="0"/>
          </a:p>
        </p:txBody>
      </p:sp>
      <p:sp>
        <p:nvSpPr>
          <p:cNvPr id="21" name="ホームベース 20"/>
          <p:cNvSpPr/>
          <p:nvPr/>
        </p:nvSpPr>
        <p:spPr bwMode="auto">
          <a:xfrm>
            <a:off x="4149724" y="5072063"/>
            <a:ext cx="1524000" cy="1079500"/>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実習受入にあたっての調整</a:t>
            </a:r>
            <a:endParaRPr lang="en-US" altLang="ja-JP" sz="1100" dirty="0"/>
          </a:p>
        </p:txBody>
      </p:sp>
      <p:cxnSp>
        <p:nvCxnSpPr>
          <p:cNvPr id="29" name="直線矢印コネクタ 28"/>
          <p:cNvCxnSpPr/>
          <p:nvPr/>
        </p:nvCxnSpPr>
        <p:spPr bwMode="auto">
          <a:xfrm>
            <a:off x="1630362" y="1398588"/>
            <a:ext cx="863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0" name="テキスト ボックス 30"/>
          <p:cNvSpPr txBox="1">
            <a:spLocks noChangeArrowheads="1"/>
          </p:cNvSpPr>
          <p:nvPr/>
        </p:nvSpPr>
        <p:spPr bwMode="auto">
          <a:xfrm>
            <a:off x="838200" y="1260476"/>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相談前期</a:t>
            </a:r>
            <a:endParaRPr lang="en-US" altLang="ja-JP" sz="1100" b="1"/>
          </a:p>
          <a:p>
            <a:r>
              <a:rPr lang="ja-JP" altLang="en-US" sz="1100" b="1"/>
              <a:t>（潜伏期）</a:t>
            </a:r>
          </a:p>
        </p:txBody>
      </p:sp>
      <p:cxnSp>
        <p:nvCxnSpPr>
          <p:cNvPr id="32" name="直線矢印コネクタ 31"/>
          <p:cNvCxnSpPr/>
          <p:nvPr/>
        </p:nvCxnSpPr>
        <p:spPr bwMode="auto">
          <a:xfrm>
            <a:off x="3141663" y="1398588"/>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bwMode="auto">
          <a:xfrm>
            <a:off x="4725988" y="1398588"/>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3" name="テキスト ボックス 33"/>
          <p:cNvSpPr txBox="1">
            <a:spLocks noChangeArrowheads="1"/>
          </p:cNvSpPr>
          <p:nvPr/>
        </p:nvSpPr>
        <p:spPr bwMode="auto">
          <a:xfrm>
            <a:off x="2422525" y="1260476"/>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相談中期</a:t>
            </a:r>
            <a:endParaRPr lang="en-US" altLang="ja-JP" sz="1100" b="1"/>
          </a:p>
          <a:p>
            <a:r>
              <a:rPr lang="ja-JP" altLang="en-US" sz="1100" b="1"/>
              <a:t>（模索期）</a:t>
            </a:r>
          </a:p>
        </p:txBody>
      </p:sp>
      <p:sp>
        <p:nvSpPr>
          <p:cNvPr id="3104" name="テキスト ボックス 34"/>
          <p:cNvSpPr txBox="1">
            <a:spLocks noChangeArrowheads="1"/>
          </p:cNvSpPr>
          <p:nvPr/>
        </p:nvSpPr>
        <p:spPr bwMode="auto">
          <a:xfrm>
            <a:off x="4005262" y="1260476"/>
            <a:ext cx="8429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相談後期</a:t>
            </a:r>
            <a:endParaRPr lang="en-US" altLang="ja-JP" sz="1100" b="1"/>
          </a:p>
          <a:p>
            <a:r>
              <a:rPr lang="ja-JP" altLang="en-US" sz="1100" b="1"/>
              <a:t>（移行期）</a:t>
            </a:r>
          </a:p>
        </p:txBody>
      </p:sp>
      <p:sp>
        <p:nvSpPr>
          <p:cNvPr id="3105" name="テキスト ボックス 35"/>
          <p:cNvSpPr txBox="1">
            <a:spLocks noChangeArrowheads="1"/>
          </p:cNvSpPr>
          <p:nvPr/>
        </p:nvSpPr>
        <p:spPr bwMode="auto">
          <a:xfrm>
            <a:off x="5591175" y="1268413"/>
            <a:ext cx="14398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アフターフォロー</a:t>
            </a:r>
          </a:p>
        </p:txBody>
      </p:sp>
      <p:sp>
        <p:nvSpPr>
          <p:cNvPr id="42" name="角丸四角形 41"/>
          <p:cNvSpPr/>
          <p:nvPr/>
        </p:nvSpPr>
        <p:spPr bwMode="auto">
          <a:xfrm>
            <a:off x="2566988" y="4567238"/>
            <a:ext cx="3095625"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悩み・葛藤・将来の不安→見学・選択→決定</a:t>
            </a:r>
          </a:p>
        </p:txBody>
      </p:sp>
      <p:sp>
        <p:nvSpPr>
          <p:cNvPr id="43" name="角丸四角形 42"/>
          <p:cNvSpPr/>
          <p:nvPr/>
        </p:nvSpPr>
        <p:spPr bwMode="auto">
          <a:xfrm>
            <a:off x="4149725" y="6296026"/>
            <a:ext cx="3097213"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本人の理解を深める→連携</a:t>
            </a:r>
          </a:p>
        </p:txBody>
      </p:sp>
      <p:sp>
        <p:nvSpPr>
          <p:cNvPr id="44" name="角丸四角形 43"/>
          <p:cNvSpPr/>
          <p:nvPr/>
        </p:nvSpPr>
        <p:spPr bwMode="auto">
          <a:xfrm>
            <a:off x="2566988" y="2911476"/>
            <a:ext cx="3095625"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両親の不安の除去→本人を尊重</a:t>
            </a:r>
          </a:p>
        </p:txBody>
      </p:sp>
      <p:cxnSp>
        <p:nvCxnSpPr>
          <p:cNvPr id="51" name="直線コネクタ 50"/>
          <p:cNvCxnSpPr/>
          <p:nvPr/>
        </p:nvCxnSpPr>
        <p:spPr>
          <a:xfrm>
            <a:off x="447674" y="3213101"/>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447674" y="4868863"/>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角丸四角形 33">
            <a:extLst>
              <a:ext uri="{FF2B5EF4-FFF2-40B4-BE49-F238E27FC236}">
                <a16:creationId xmlns:a16="http://schemas.microsoft.com/office/drawing/2014/main" xmlns="" id="{FA250950-B652-7E4E-8715-CFD2D22AC5B7}"/>
              </a:ext>
            </a:extLst>
          </p:cNvPr>
          <p:cNvSpPr/>
          <p:nvPr/>
        </p:nvSpPr>
        <p:spPr>
          <a:xfrm>
            <a:off x="5734048" y="2433639"/>
            <a:ext cx="5955941" cy="2454809"/>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r>
              <a:rPr kumimoji="1" lang="ja-JP" altLang="en-US" dirty="0"/>
              <a:t>意思決定支援</a:t>
            </a:r>
            <a:endParaRPr lang="en-US" altLang="ja-JP" dirty="0"/>
          </a:p>
          <a:p>
            <a:r>
              <a:rPr lang="ja-JP" altLang="en-US" dirty="0"/>
              <a:t>（共通講義　地域を基盤としたソーシャルワーク</a:t>
            </a:r>
            <a:r>
              <a:rPr lang="en-US" altLang="ja-JP" dirty="0"/>
              <a:t>Ⅰ</a:t>
            </a:r>
            <a:r>
              <a:rPr lang="ja-JP" altLang="en-US" dirty="0"/>
              <a:t>　スライド</a:t>
            </a:r>
            <a:r>
              <a:rPr lang="en-US" altLang="ja-JP" dirty="0"/>
              <a:t>P33</a:t>
            </a:r>
            <a:r>
              <a:rPr lang="ja-JP" altLang="en-US" dirty="0"/>
              <a:t>～）</a:t>
            </a:r>
            <a:endParaRPr kumimoji="1" lang="en-US" altLang="ja-JP" dirty="0"/>
          </a:p>
          <a:p>
            <a:r>
              <a:rPr lang="ja-JP" altLang="ja-JP" dirty="0"/>
              <a:t>①本人の意向を無視していないか</a:t>
            </a:r>
            <a:endParaRPr lang="en-US" altLang="ja-JP" dirty="0"/>
          </a:p>
          <a:p>
            <a:r>
              <a:rPr lang="ja-JP" altLang="en-US" dirty="0"/>
              <a:t>②本人の言葉の意味を吟味しているか</a:t>
            </a:r>
            <a:endParaRPr lang="en-US" altLang="ja-JP" dirty="0"/>
          </a:p>
          <a:p>
            <a:r>
              <a:rPr lang="ja-JP" altLang="en-US" dirty="0"/>
              <a:t>③支援者の都合が優先されていないか</a:t>
            </a:r>
            <a:endParaRPr lang="en-US" altLang="ja-JP" dirty="0"/>
          </a:p>
          <a:p>
            <a:r>
              <a:rPr lang="ja-JP" altLang="en-US" dirty="0"/>
              <a:t>④既存の社会資源だけが支援の前提となっていないか</a:t>
            </a:r>
            <a:endParaRPr lang="en-US" altLang="ja-JP" dirty="0"/>
          </a:p>
          <a:p>
            <a:r>
              <a:rPr lang="ja-JP" altLang="en-US" dirty="0"/>
              <a:t>⑤先に支援者の結論ありきで話を進めていないか</a:t>
            </a:r>
            <a:endParaRPr kumimoji="1" lang="ja-JP" altLang="en-US" dirty="0"/>
          </a:p>
        </p:txBody>
      </p:sp>
    </p:spTree>
    <p:extLst>
      <p:ext uri="{BB962C8B-B14F-4D97-AF65-F5344CB8AC3E}">
        <p14:creationId xmlns:p14="http://schemas.microsoft.com/office/powerpoint/2010/main" val="792953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00"/>
                                        </p:tgtEl>
                                        <p:attrNameLst>
                                          <p:attrName>style.visibility</p:attrName>
                                        </p:attrNameLst>
                                      </p:cBhvr>
                                      <p:to>
                                        <p:strVal val="visible"/>
                                      </p:to>
                                    </p:set>
                                    <p:animEffect transition="in" filter="fade">
                                      <p:cBhvr>
                                        <p:cTn id="7" dur="500"/>
                                        <p:tgtEl>
                                          <p:spTgt spid="3100"/>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103"/>
                                        </p:tgtEl>
                                        <p:attrNameLst>
                                          <p:attrName>style.visibility</p:attrName>
                                        </p:attrNameLst>
                                      </p:cBhvr>
                                      <p:to>
                                        <p:strVal val="visible"/>
                                      </p:to>
                                    </p:set>
                                    <p:animEffect transition="in" filter="fade">
                                      <p:cBhvr>
                                        <p:cTn id="30" dur="500"/>
                                        <p:tgtEl>
                                          <p:spTgt spid="3103"/>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104"/>
                                        </p:tgtEl>
                                        <p:attrNameLst>
                                          <p:attrName>style.visibility</p:attrName>
                                        </p:attrNameLst>
                                      </p:cBhvr>
                                      <p:to>
                                        <p:strVal val="visible"/>
                                      </p:to>
                                    </p:set>
                                    <p:animEffect transition="in" filter="fade">
                                      <p:cBhvr>
                                        <p:cTn id="48" dur="500"/>
                                        <p:tgtEl>
                                          <p:spTgt spid="3104"/>
                                        </p:tgtEl>
                                      </p:cBhvr>
                                    </p:animEffect>
                                  </p:childTnLst>
                                </p:cTn>
                              </p:par>
                              <p:par>
                                <p:cTn id="49" presetID="10" presetClass="entr" presetSubtype="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500" fill="hold"/>
                                        <p:tgtEl>
                                          <p:spTgt spid="44"/>
                                        </p:tgtEl>
                                        <p:attrNameLst>
                                          <p:attrName>ppt_x</p:attrName>
                                        </p:attrNameLst>
                                      </p:cBhvr>
                                      <p:tavLst>
                                        <p:tav tm="0">
                                          <p:val>
                                            <p:strVal val="#ppt_x"/>
                                          </p:val>
                                        </p:tav>
                                        <p:tav tm="100000">
                                          <p:val>
                                            <p:strVal val="#ppt_x"/>
                                          </p:val>
                                        </p:tav>
                                      </p:tavLst>
                                    </p:anim>
                                    <p:anim calcmode="lin" valueType="num">
                                      <p:cBhvr additive="base">
                                        <p:cTn id="7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additive="base">
                                        <p:cTn id="77" dur="500" fill="hold"/>
                                        <p:tgtEl>
                                          <p:spTgt spid="42"/>
                                        </p:tgtEl>
                                        <p:attrNameLst>
                                          <p:attrName>ppt_x</p:attrName>
                                        </p:attrNameLst>
                                      </p:cBhvr>
                                      <p:tavLst>
                                        <p:tav tm="0">
                                          <p:val>
                                            <p:strVal val="#ppt_x"/>
                                          </p:val>
                                        </p:tav>
                                        <p:tav tm="100000">
                                          <p:val>
                                            <p:strVal val="#ppt_x"/>
                                          </p:val>
                                        </p:tav>
                                      </p:tavLst>
                                    </p:anim>
                                    <p:anim calcmode="lin" valueType="num">
                                      <p:cBhvr additive="base">
                                        <p:cTn id="7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105"/>
                                        </p:tgtEl>
                                        <p:attrNameLst>
                                          <p:attrName>style.visibility</p:attrName>
                                        </p:attrNameLst>
                                      </p:cBhvr>
                                      <p:to>
                                        <p:strVal val="visible"/>
                                      </p:to>
                                    </p:set>
                                    <p:animEffect transition="in" filter="fade">
                                      <p:cBhvr>
                                        <p:cTn id="83" dur="500"/>
                                        <p:tgtEl>
                                          <p:spTgt spid="3105"/>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P spid="21" grpId="0" animBg="1"/>
      <p:bldP spid="3100" grpId="0"/>
      <p:bldP spid="3103" grpId="0"/>
      <p:bldP spid="3104" grpId="0"/>
      <p:bldP spid="3105" grpId="0"/>
      <p:bldP spid="42" grpId="0" animBg="1"/>
      <p:bldP spid="43" grpId="0" animBg="1"/>
      <p:bldP spid="4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1524000" y="274638"/>
            <a:ext cx="9144000" cy="1143000"/>
          </a:xfrm>
        </p:spPr>
        <p:txBody>
          <a:bodyPr>
            <a:normAutofit/>
          </a:bodyPr>
          <a:lstStyle/>
          <a:p>
            <a:r>
              <a:rPr lang="ja-JP" altLang="en-US" sz="4000" dirty="0"/>
              <a:t>相談支援</a:t>
            </a:r>
            <a:r>
              <a:rPr lang="ja-JP" altLang="en-US" sz="4000"/>
              <a:t>の展開</a:t>
            </a:r>
            <a:endParaRPr lang="ja-JP" altLang="en-US" sz="4000" dirty="0"/>
          </a:p>
        </p:txBody>
      </p:sp>
      <p:cxnSp>
        <p:nvCxnSpPr>
          <p:cNvPr id="4" name="直線コネクタ 3"/>
          <p:cNvCxnSpPr/>
          <p:nvPr/>
        </p:nvCxnSpPr>
        <p:spPr bwMode="auto">
          <a:xfrm>
            <a:off x="1156566"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bwMode="auto">
          <a:xfrm>
            <a:off x="2669454"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bwMode="auto">
          <a:xfrm>
            <a:off x="4180754"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bwMode="auto">
          <a:xfrm>
            <a:off x="5765079"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bwMode="auto">
          <a:xfrm>
            <a:off x="7360516" y="1901826"/>
            <a:ext cx="0" cy="4538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80" name="テキスト ボックス 9"/>
          <p:cNvSpPr txBox="1">
            <a:spLocks noChangeArrowheads="1"/>
          </p:cNvSpPr>
          <p:nvPr/>
        </p:nvSpPr>
        <p:spPr bwMode="auto">
          <a:xfrm>
            <a:off x="428202" y="2198689"/>
            <a:ext cx="46166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父・母</a:t>
            </a:r>
          </a:p>
        </p:txBody>
      </p:sp>
      <p:sp>
        <p:nvSpPr>
          <p:cNvPr id="3081" name="テキスト ボックス 10"/>
          <p:cNvSpPr txBox="1">
            <a:spLocks noChangeArrowheads="1"/>
          </p:cNvSpPr>
          <p:nvPr/>
        </p:nvSpPr>
        <p:spPr bwMode="auto">
          <a:xfrm>
            <a:off x="428202" y="3775075"/>
            <a:ext cx="46166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本 人</a:t>
            </a:r>
          </a:p>
        </p:txBody>
      </p:sp>
      <p:sp>
        <p:nvSpPr>
          <p:cNvPr id="3082" name="テキスト ボックス 11"/>
          <p:cNvSpPr txBox="1">
            <a:spLocks noChangeArrowheads="1"/>
          </p:cNvSpPr>
          <p:nvPr/>
        </p:nvSpPr>
        <p:spPr bwMode="auto">
          <a:xfrm>
            <a:off x="428202" y="5359401"/>
            <a:ext cx="46166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a:t>事業所</a:t>
            </a:r>
          </a:p>
        </p:txBody>
      </p:sp>
      <p:sp>
        <p:nvSpPr>
          <p:cNvPr id="13" name="ホームベース 12"/>
          <p:cNvSpPr/>
          <p:nvPr/>
        </p:nvSpPr>
        <p:spPr bwMode="auto">
          <a:xfrm>
            <a:off x="898307" y="1902561"/>
            <a:ext cx="360023" cy="1873299"/>
          </a:xfrm>
          <a:prstGeom prst="homePlate">
            <a:avLst>
              <a:gd name="adj" fmla="val 33523"/>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100" dirty="0"/>
              <a:t>暴れて困る・訪問</a:t>
            </a:r>
          </a:p>
        </p:txBody>
      </p:sp>
      <p:sp>
        <p:nvSpPr>
          <p:cNvPr id="14" name="ホームベース 13"/>
          <p:cNvSpPr/>
          <p:nvPr/>
        </p:nvSpPr>
        <p:spPr bwMode="auto">
          <a:xfrm>
            <a:off x="1281980" y="1901825"/>
            <a:ext cx="1387475" cy="1081088"/>
          </a:xfrm>
          <a:prstGeom prst="homePlate">
            <a:avLst>
              <a:gd name="adj" fmla="val 17434"/>
            </a:avLst>
          </a:prstGeom>
          <a:noFill/>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来所・訪問</a:t>
            </a:r>
            <a:endParaRPr lang="en-US" altLang="ja-JP" sz="1100" dirty="0"/>
          </a:p>
          <a:p>
            <a:pPr algn="ctr">
              <a:defRPr/>
            </a:pPr>
            <a:endParaRPr lang="en-US" altLang="ja-JP" sz="1100" dirty="0"/>
          </a:p>
          <a:p>
            <a:pPr algn="ctr">
              <a:defRPr/>
            </a:pPr>
            <a:r>
              <a:rPr lang="ja-JP" altLang="en-US" sz="1100" dirty="0"/>
              <a:t>両親の希望・本人の状況確認</a:t>
            </a:r>
            <a:endParaRPr lang="en-US" altLang="ja-JP" sz="1100" dirty="0"/>
          </a:p>
        </p:txBody>
      </p:sp>
      <p:sp>
        <p:nvSpPr>
          <p:cNvPr id="16" name="ホームベース 15"/>
          <p:cNvSpPr/>
          <p:nvPr/>
        </p:nvSpPr>
        <p:spPr bwMode="auto">
          <a:xfrm>
            <a:off x="1661392" y="3559175"/>
            <a:ext cx="1008063" cy="1081088"/>
          </a:xfrm>
          <a:prstGeom prst="homePlate">
            <a:avLst>
              <a:gd name="adj" fmla="val 17434"/>
            </a:avLst>
          </a:prstGeom>
          <a:noFill/>
          <a:ln>
            <a:solidFill>
              <a:schemeClr val="tx1"/>
            </a:solid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ja-JP" altLang="en-US" sz="1100" dirty="0"/>
              <a:t>訪問</a:t>
            </a:r>
            <a:endParaRPr lang="en-US" altLang="ja-JP" sz="1100" dirty="0"/>
          </a:p>
          <a:p>
            <a:pPr algn="ctr">
              <a:defRPr/>
            </a:pPr>
            <a:endParaRPr lang="en-US" altLang="ja-JP" sz="1100" dirty="0"/>
          </a:p>
          <a:p>
            <a:pPr algn="ctr">
              <a:defRPr/>
            </a:pPr>
            <a:r>
              <a:rPr lang="ja-JP" altLang="en-US" sz="1100" dirty="0"/>
              <a:t>相談室につなげるための支援</a:t>
            </a:r>
            <a:endParaRPr lang="en-US" altLang="ja-JP" sz="1100" dirty="0"/>
          </a:p>
        </p:txBody>
      </p:sp>
      <p:sp>
        <p:nvSpPr>
          <p:cNvPr id="17" name="ホームベース 16"/>
          <p:cNvSpPr/>
          <p:nvPr/>
        </p:nvSpPr>
        <p:spPr bwMode="auto">
          <a:xfrm>
            <a:off x="2740892" y="3559175"/>
            <a:ext cx="1450975" cy="1081088"/>
          </a:xfrm>
          <a:prstGeom prst="homePlate">
            <a:avLst>
              <a:gd name="adj" fmla="val 17434"/>
            </a:avLst>
          </a:prstGeom>
          <a:noFill/>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今後の生活を一緒に考えていく</a:t>
            </a:r>
            <a:endParaRPr lang="en-US" altLang="ja-JP" sz="1100" dirty="0"/>
          </a:p>
        </p:txBody>
      </p:sp>
      <p:sp>
        <p:nvSpPr>
          <p:cNvPr id="18" name="ホームベース 17"/>
          <p:cNvSpPr/>
          <p:nvPr/>
        </p:nvSpPr>
        <p:spPr bwMode="auto">
          <a:xfrm>
            <a:off x="2740892" y="1901825"/>
            <a:ext cx="1439863" cy="1081088"/>
          </a:xfrm>
          <a:prstGeom prst="homePlate">
            <a:avLst>
              <a:gd name="adj" fmla="val 17434"/>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本人と両親の想いのずれの修正</a:t>
            </a:r>
            <a:endParaRPr lang="en-US" altLang="ja-JP" sz="1100" dirty="0"/>
          </a:p>
        </p:txBody>
      </p:sp>
      <p:sp>
        <p:nvSpPr>
          <p:cNvPr id="19" name="ホームベース 18"/>
          <p:cNvSpPr/>
          <p:nvPr/>
        </p:nvSpPr>
        <p:spPr bwMode="auto">
          <a:xfrm>
            <a:off x="4252191" y="3559175"/>
            <a:ext cx="1524000" cy="1081088"/>
          </a:xfrm>
          <a:prstGeom prst="homePlate">
            <a:avLst>
              <a:gd name="adj" fmla="val 17434"/>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ja-JP" altLang="en-US" sz="1100" dirty="0"/>
              <a:t>来所・同行</a:t>
            </a:r>
            <a:endParaRPr lang="en-US" altLang="ja-JP" sz="1100" dirty="0"/>
          </a:p>
          <a:p>
            <a:pPr algn="ctr">
              <a:defRPr/>
            </a:pPr>
            <a:endParaRPr lang="en-US" altLang="ja-JP" sz="1100" dirty="0"/>
          </a:p>
          <a:p>
            <a:pPr algn="ctr">
              <a:defRPr/>
            </a:pPr>
            <a:r>
              <a:rPr lang="ja-JP" altLang="en-US" sz="1100" dirty="0"/>
              <a:t>就職に向けた支援</a:t>
            </a:r>
            <a:endParaRPr lang="en-US" altLang="ja-JP" sz="1100" dirty="0"/>
          </a:p>
          <a:p>
            <a:pPr algn="ctr">
              <a:defRPr/>
            </a:pPr>
            <a:r>
              <a:rPr lang="ja-JP" altLang="en-US" sz="1100" dirty="0"/>
              <a:t>本人の意思決定</a:t>
            </a:r>
            <a:endParaRPr lang="en-US" altLang="ja-JP" sz="1100" dirty="0"/>
          </a:p>
        </p:txBody>
      </p:sp>
      <p:sp>
        <p:nvSpPr>
          <p:cNvPr id="20" name="ホームベース 19"/>
          <p:cNvSpPr/>
          <p:nvPr/>
        </p:nvSpPr>
        <p:spPr bwMode="auto">
          <a:xfrm>
            <a:off x="4252191" y="1901825"/>
            <a:ext cx="1512888" cy="1081088"/>
          </a:xfrm>
          <a:prstGeom prst="homePlate">
            <a:avLst>
              <a:gd name="adj" fmla="val 17434"/>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本人が意思決定するにあたっての家庭内の理解を深める</a:t>
            </a:r>
            <a:endParaRPr lang="en-US" altLang="ja-JP" sz="1100" dirty="0"/>
          </a:p>
        </p:txBody>
      </p:sp>
      <p:cxnSp>
        <p:nvCxnSpPr>
          <p:cNvPr id="29" name="直線矢印コネクタ 28"/>
          <p:cNvCxnSpPr/>
          <p:nvPr/>
        </p:nvCxnSpPr>
        <p:spPr bwMode="auto">
          <a:xfrm>
            <a:off x="1732829" y="1543050"/>
            <a:ext cx="863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0" name="テキスト ボックス 30"/>
          <p:cNvSpPr txBox="1">
            <a:spLocks noChangeArrowheads="1"/>
          </p:cNvSpPr>
          <p:nvPr/>
        </p:nvSpPr>
        <p:spPr bwMode="auto">
          <a:xfrm>
            <a:off x="940667" y="1404938"/>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相談前期</a:t>
            </a:r>
            <a:endParaRPr lang="en-US" altLang="ja-JP" sz="1100" b="1"/>
          </a:p>
          <a:p>
            <a:r>
              <a:rPr lang="ja-JP" altLang="en-US" sz="1100" b="1"/>
              <a:t>（潜伏期）</a:t>
            </a:r>
          </a:p>
        </p:txBody>
      </p:sp>
      <p:cxnSp>
        <p:nvCxnSpPr>
          <p:cNvPr id="32" name="直線矢印コネクタ 31"/>
          <p:cNvCxnSpPr/>
          <p:nvPr/>
        </p:nvCxnSpPr>
        <p:spPr bwMode="auto">
          <a:xfrm>
            <a:off x="3244130" y="154305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bwMode="auto">
          <a:xfrm>
            <a:off x="4828455" y="1543050"/>
            <a:ext cx="865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03" name="テキスト ボックス 33"/>
          <p:cNvSpPr txBox="1">
            <a:spLocks noChangeArrowheads="1"/>
          </p:cNvSpPr>
          <p:nvPr/>
        </p:nvSpPr>
        <p:spPr bwMode="auto">
          <a:xfrm>
            <a:off x="2524992" y="1404938"/>
            <a:ext cx="8429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相談中期</a:t>
            </a:r>
            <a:endParaRPr lang="en-US" altLang="ja-JP" sz="1100" b="1"/>
          </a:p>
          <a:p>
            <a:r>
              <a:rPr lang="ja-JP" altLang="en-US" sz="1100" b="1"/>
              <a:t>（模索期）</a:t>
            </a:r>
          </a:p>
        </p:txBody>
      </p:sp>
      <p:sp>
        <p:nvSpPr>
          <p:cNvPr id="3104" name="テキスト ボックス 34"/>
          <p:cNvSpPr txBox="1">
            <a:spLocks noChangeArrowheads="1"/>
          </p:cNvSpPr>
          <p:nvPr/>
        </p:nvSpPr>
        <p:spPr bwMode="auto">
          <a:xfrm>
            <a:off x="4107729" y="1404938"/>
            <a:ext cx="8429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相談後期</a:t>
            </a:r>
            <a:endParaRPr lang="en-US" altLang="ja-JP" sz="1100" b="1"/>
          </a:p>
          <a:p>
            <a:r>
              <a:rPr lang="ja-JP" altLang="en-US" sz="1100" b="1"/>
              <a:t>（移行期）</a:t>
            </a:r>
          </a:p>
        </p:txBody>
      </p:sp>
      <p:sp>
        <p:nvSpPr>
          <p:cNvPr id="3105" name="テキスト ボックス 35"/>
          <p:cNvSpPr txBox="1">
            <a:spLocks noChangeArrowheads="1"/>
          </p:cNvSpPr>
          <p:nvPr/>
        </p:nvSpPr>
        <p:spPr bwMode="auto">
          <a:xfrm>
            <a:off x="5693642" y="1412875"/>
            <a:ext cx="14398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1100" b="1"/>
              <a:t>アフターフォロー</a:t>
            </a:r>
          </a:p>
        </p:txBody>
      </p:sp>
      <p:sp>
        <p:nvSpPr>
          <p:cNvPr id="42" name="角丸四角形 41"/>
          <p:cNvSpPr/>
          <p:nvPr/>
        </p:nvSpPr>
        <p:spPr bwMode="auto">
          <a:xfrm>
            <a:off x="2669455" y="4711700"/>
            <a:ext cx="3095625"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悩み・葛藤・将来の不安→見学・選択→決定</a:t>
            </a:r>
          </a:p>
        </p:txBody>
      </p:sp>
      <p:sp>
        <p:nvSpPr>
          <p:cNvPr id="44" name="角丸四角形 43"/>
          <p:cNvSpPr/>
          <p:nvPr/>
        </p:nvSpPr>
        <p:spPr bwMode="auto">
          <a:xfrm>
            <a:off x="2669455" y="3055938"/>
            <a:ext cx="3095625"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両親の不安の除去→本人を尊重</a:t>
            </a:r>
          </a:p>
        </p:txBody>
      </p:sp>
      <p:cxnSp>
        <p:nvCxnSpPr>
          <p:cNvPr id="51" name="直線コネクタ 50"/>
          <p:cNvCxnSpPr/>
          <p:nvPr/>
        </p:nvCxnSpPr>
        <p:spPr>
          <a:xfrm>
            <a:off x="550141" y="3357563"/>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550141" y="5013325"/>
            <a:ext cx="70564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角丸四角形 1"/>
          <p:cNvSpPr/>
          <p:nvPr/>
        </p:nvSpPr>
        <p:spPr>
          <a:xfrm>
            <a:off x="7685953" y="1835150"/>
            <a:ext cx="4284374" cy="3403600"/>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r>
              <a:rPr kumimoji="1" lang="ja-JP" altLang="en-US" dirty="0"/>
              <a:t>モニタリング</a:t>
            </a:r>
            <a:endParaRPr lang="en-US" altLang="ja-JP" dirty="0"/>
          </a:p>
          <a:p>
            <a:r>
              <a:rPr kumimoji="1" lang="en-US" altLang="ja-JP" dirty="0"/>
              <a:t> </a:t>
            </a:r>
            <a:r>
              <a:rPr lang="ja-JP" altLang="en-US" dirty="0"/>
              <a:t>（共通講義　地域を基盤としたソーシャルワーク</a:t>
            </a:r>
            <a:r>
              <a:rPr lang="en-US" altLang="ja-JP" dirty="0"/>
              <a:t>Ⅰ</a:t>
            </a:r>
            <a:r>
              <a:rPr lang="ja-JP" altLang="en-US" dirty="0"/>
              <a:t>　スライド</a:t>
            </a:r>
            <a:r>
              <a:rPr lang="en-US" altLang="ja-JP" dirty="0"/>
              <a:t>P25</a:t>
            </a:r>
            <a:r>
              <a:rPr lang="ja-JP" altLang="en-US" dirty="0"/>
              <a:t>）</a:t>
            </a:r>
            <a:endParaRPr lang="en-US" altLang="ja-JP" dirty="0"/>
          </a:p>
          <a:p>
            <a:endParaRPr lang="en-US" altLang="ja-JP" dirty="0"/>
          </a:p>
          <a:p>
            <a:r>
              <a:rPr lang="ja-JP" altLang="en-US" dirty="0"/>
              <a:t>①基本相談で得られた情報による支援者の見立てがモニタリングに影響する</a:t>
            </a:r>
            <a:endParaRPr lang="en-US" altLang="ja-JP" dirty="0"/>
          </a:p>
          <a:p>
            <a:r>
              <a:rPr kumimoji="1" lang="ja-JP" altLang="en-US" dirty="0"/>
              <a:t>②サービス利用の有効性だけではなく、人との関係性や環境の変化など、多角的な視点を持ってモニタリングを行う</a:t>
            </a:r>
          </a:p>
        </p:txBody>
      </p:sp>
      <p:sp>
        <p:nvSpPr>
          <p:cNvPr id="31" name="ホームベース 30">
            <a:extLst>
              <a:ext uri="{FF2B5EF4-FFF2-40B4-BE49-F238E27FC236}">
                <a16:creationId xmlns:a16="http://schemas.microsoft.com/office/drawing/2014/main" xmlns="" id="{8133CB02-D075-154C-8681-57466FECE9F5}"/>
              </a:ext>
            </a:extLst>
          </p:cNvPr>
          <p:cNvSpPr/>
          <p:nvPr/>
        </p:nvSpPr>
        <p:spPr bwMode="auto">
          <a:xfrm>
            <a:off x="5836516" y="3559175"/>
            <a:ext cx="1524000"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不安の除去</a:t>
            </a:r>
            <a:endParaRPr lang="en-US" altLang="ja-JP" sz="1100" dirty="0"/>
          </a:p>
        </p:txBody>
      </p:sp>
      <p:sp>
        <p:nvSpPr>
          <p:cNvPr id="34" name="ホームベース 33">
            <a:extLst>
              <a:ext uri="{FF2B5EF4-FFF2-40B4-BE49-F238E27FC236}">
                <a16:creationId xmlns:a16="http://schemas.microsoft.com/office/drawing/2014/main" xmlns="" id="{5C358F41-1EE2-BB46-915E-326BC407D663}"/>
              </a:ext>
            </a:extLst>
          </p:cNvPr>
          <p:cNvSpPr/>
          <p:nvPr/>
        </p:nvSpPr>
        <p:spPr bwMode="auto">
          <a:xfrm>
            <a:off x="5836516" y="1911350"/>
            <a:ext cx="1512888" cy="1081088"/>
          </a:xfrm>
          <a:prstGeom prst="homePlate">
            <a:avLst>
              <a:gd name="adj" fmla="val 17434"/>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100" dirty="0"/>
              <a:t>来所</a:t>
            </a:r>
            <a:endParaRPr lang="en-US" altLang="ja-JP" sz="1100" dirty="0"/>
          </a:p>
          <a:p>
            <a:pPr algn="ctr">
              <a:defRPr/>
            </a:pPr>
            <a:endParaRPr lang="en-US" altLang="ja-JP" sz="1100" dirty="0"/>
          </a:p>
          <a:p>
            <a:pPr algn="ctr">
              <a:defRPr/>
            </a:pPr>
            <a:r>
              <a:rPr lang="ja-JP" altLang="en-US" sz="1100" dirty="0"/>
              <a:t>両親の努力をサポート</a:t>
            </a:r>
            <a:endParaRPr lang="en-US" altLang="ja-JP" sz="1100" dirty="0"/>
          </a:p>
        </p:txBody>
      </p:sp>
      <p:sp>
        <p:nvSpPr>
          <p:cNvPr id="35" name="角丸四角形 34">
            <a:extLst>
              <a:ext uri="{FF2B5EF4-FFF2-40B4-BE49-F238E27FC236}">
                <a16:creationId xmlns:a16="http://schemas.microsoft.com/office/drawing/2014/main" xmlns="" id="{1FB842EB-EBB5-CA43-A223-F489003CEF67}"/>
              </a:ext>
            </a:extLst>
          </p:cNvPr>
          <p:cNvSpPr/>
          <p:nvPr/>
        </p:nvSpPr>
        <p:spPr bwMode="auto">
          <a:xfrm>
            <a:off x="5844454" y="4711700"/>
            <a:ext cx="1504950"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揺れる思いを支える</a:t>
            </a:r>
          </a:p>
        </p:txBody>
      </p:sp>
      <p:sp>
        <p:nvSpPr>
          <p:cNvPr id="36" name="角丸四角形 35">
            <a:extLst>
              <a:ext uri="{FF2B5EF4-FFF2-40B4-BE49-F238E27FC236}">
                <a16:creationId xmlns:a16="http://schemas.microsoft.com/office/drawing/2014/main" xmlns="" id="{FA7F4083-1468-D246-B9A0-5ADF9F820053}"/>
              </a:ext>
            </a:extLst>
          </p:cNvPr>
          <p:cNvSpPr/>
          <p:nvPr/>
        </p:nvSpPr>
        <p:spPr bwMode="auto">
          <a:xfrm>
            <a:off x="5844454" y="3055938"/>
            <a:ext cx="1516062" cy="2159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100" dirty="0"/>
              <a:t>両親の不安の除去</a:t>
            </a:r>
          </a:p>
        </p:txBody>
      </p:sp>
      <p:sp>
        <p:nvSpPr>
          <p:cNvPr id="37" name="ホームベース 36">
            <a:extLst>
              <a:ext uri="{FF2B5EF4-FFF2-40B4-BE49-F238E27FC236}">
                <a16:creationId xmlns:a16="http://schemas.microsoft.com/office/drawing/2014/main" xmlns="" id="{A4AE2913-F7C8-2E4B-8C6B-90CE8DBB7B05}"/>
              </a:ext>
            </a:extLst>
          </p:cNvPr>
          <p:cNvSpPr/>
          <p:nvPr/>
        </p:nvSpPr>
        <p:spPr bwMode="auto">
          <a:xfrm>
            <a:off x="5836516" y="5238750"/>
            <a:ext cx="1524000" cy="1081088"/>
          </a:xfrm>
          <a:prstGeom prst="homePlate">
            <a:avLst>
              <a:gd name="adj" fmla="val 17434"/>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ja-JP" altLang="en-US" sz="1100" dirty="0"/>
              <a:t>事業所利用初期や就労支援中のフォローアップ</a:t>
            </a:r>
            <a:endParaRPr lang="en-US" altLang="ja-JP" sz="1100" dirty="0"/>
          </a:p>
        </p:txBody>
      </p:sp>
    </p:spTree>
    <p:extLst>
      <p:ext uri="{BB962C8B-B14F-4D97-AF65-F5344CB8AC3E}">
        <p14:creationId xmlns:p14="http://schemas.microsoft.com/office/powerpoint/2010/main" val="36644700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00"/>
                                        </p:tgtEl>
                                        <p:attrNameLst>
                                          <p:attrName>style.visibility</p:attrName>
                                        </p:attrNameLst>
                                      </p:cBhvr>
                                      <p:to>
                                        <p:strVal val="visible"/>
                                      </p:to>
                                    </p:set>
                                    <p:animEffect transition="in" filter="fade">
                                      <p:cBhvr>
                                        <p:cTn id="7" dur="500"/>
                                        <p:tgtEl>
                                          <p:spTgt spid="3100"/>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103"/>
                                        </p:tgtEl>
                                        <p:attrNameLst>
                                          <p:attrName>style.visibility</p:attrName>
                                        </p:attrNameLst>
                                      </p:cBhvr>
                                      <p:to>
                                        <p:strVal val="visible"/>
                                      </p:to>
                                    </p:set>
                                    <p:animEffect transition="in" filter="fade">
                                      <p:cBhvr>
                                        <p:cTn id="30" dur="500"/>
                                        <p:tgtEl>
                                          <p:spTgt spid="3103"/>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104"/>
                                        </p:tgtEl>
                                        <p:attrNameLst>
                                          <p:attrName>style.visibility</p:attrName>
                                        </p:attrNameLst>
                                      </p:cBhvr>
                                      <p:to>
                                        <p:strVal val="visible"/>
                                      </p:to>
                                    </p:set>
                                    <p:animEffect transition="in" filter="fade">
                                      <p:cBhvr>
                                        <p:cTn id="48" dur="500"/>
                                        <p:tgtEl>
                                          <p:spTgt spid="3104"/>
                                        </p:tgtEl>
                                      </p:cBhvr>
                                    </p:animEffect>
                                  </p:childTnLst>
                                </p:cTn>
                              </p:par>
                              <p:par>
                                <p:cTn id="49" presetID="10" presetClass="entr" presetSubtype="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44"/>
                                        </p:tgtEl>
                                        <p:attrNameLst>
                                          <p:attrName>style.visibility</p:attrName>
                                        </p:attrNameLst>
                                      </p:cBhvr>
                                      <p:to>
                                        <p:strVal val="visible"/>
                                      </p:to>
                                    </p:set>
                                    <p:anim calcmode="lin" valueType="num">
                                      <p:cBhvr additive="base">
                                        <p:cTn id="66" dur="500" fill="hold"/>
                                        <p:tgtEl>
                                          <p:spTgt spid="44"/>
                                        </p:tgtEl>
                                        <p:attrNameLst>
                                          <p:attrName>ppt_x</p:attrName>
                                        </p:attrNameLst>
                                      </p:cBhvr>
                                      <p:tavLst>
                                        <p:tav tm="0">
                                          <p:val>
                                            <p:strVal val="#ppt_x"/>
                                          </p:val>
                                        </p:tav>
                                        <p:tav tm="100000">
                                          <p:val>
                                            <p:strVal val="#ppt_x"/>
                                          </p:val>
                                        </p:tav>
                                      </p:tavLst>
                                    </p:anim>
                                    <p:anim calcmode="lin" valueType="num">
                                      <p:cBhvr additive="base">
                                        <p:cTn id="6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ppt_x"/>
                                          </p:val>
                                        </p:tav>
                                        <p:tav tm="100000">
                                          <p:val>
                                            <p:strVal val="#ppt_x"/>
                                          </p:val>
                                        </p:tav>
                                      </p:tavLst>
                                    </p:anim>
                                    <p:anim calcmode="lin" valueType="num">
                                      <p:cBhvr additive="base">
                                        <p:cTn id="73"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105"/>
                                        </p:tgtEl>
                                        <p:attrNameLst>
                                          <p:attrName>style.visibility</p:attrName>
                                        </p:attrNameLst>
                                      </p:cBhvr>
                                      <p:to>
                                        <p:strVal val="visible"/>
                                      </p:to>
                                    </p:set>
                                    <p:animEffect transition="in" filter="fade">
                                      <p:cBhvr>
                                        <p:cTn id="78" dur="500"/>
                                        <p:tgtEl>
                                          <p:spTgt spid="3105"/>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500"/>
                                        <p:tgtEl>
                                          <p:spTgt spid="36"/>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fade">
                                      <p:cBhvr>
                                        <p:cTn id="98" dur="500"/>
                                        <p:tgtEl>
                                          <p:spTgt spid="35"/>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P spid="3100" grpId="0"/>
      <p:bldP spid="3103" grpId="0"/>
      <p:bldP spid="3104" grpId="0"/>
      <p:bldP spid="3105" grpId="0"/>
      <p:bldP spid="42" grpId="0" animBg="1"/>
      <p:bldP spid="44" grpId="0" animBg="1"/>
      <p:bldP spid="31" grpId="0" animBg="1"/>
      <p:bldP spid="34" grpId="0" animBg="1"/>
      <p:bldP spid="35" grpId="0" animBg="1"/>
      <p:bldP spid="36" grpId="0" animBg="1"/>
      <p:bldP spid="3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V 字形矢印 79"/>
          <p:cNvSpPr/>
          <p:nvPr/>
        </p:nvSpPr>
        <p:spPr>
          <a:xfrm>
            <a:off x="7142112" y="4205223"/>
            <a:ext cx="857256"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７</a:t>
            </a:r>
            <a:endParaRPr lang="en-US" altLang="ja-JP" dirty="0"/>
          </a:p>
          <a:p>
            <a:pPr algn="ctr"/>
            <a:endParaRPr lang="ja-JP" altLang="en-US" dirty="0"/>
          </a:p>
        </p:txBody>
      </p:sp>
      <p:sp>
        <p:nvSpPr>
          <p:cNvPr id="78" name="V 字形矢印 77"/>
          <p:cNvSpPr/>
          <p:nvPr/>
        </p:nvSpPr>
        <p:spPr>
          <a:xfrm>
            <a:off x="5284724" y="4205223"/>
            <a:ext cx="1785950" cy="1071570"/>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６</a:t>
            </a:r>
            <a:endParaRPr lang="en-US" altLang="ja-JP" dirty="0"/>
          </a:p>
          <a:p>
            <a:pPr algn="ctr"/>
            <a:endParaRPr lang="ja-JP" altLang="en-US" dirty="0"/>
          </a:p>
        </p:txBody>
      </p:sp>
      <p:sp>
        <p:nvSpPr>
          <p:cNvPr id="76" name="V 字形矢印 75"/>
          <p:cNvSpPr/>
          <p:nvPr/>
        </p:nvSpPr>
        <p:spPr>
          <a:xfrm>
            <a:off x="4713220" y="4205223"/>
            <a:ext cx="571504" cy="1071570"/>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５</a:t>
            </a:r>
            <a:endParaRPr lang="en-US" altLang="ja-JP" dirty="0"/>
          </a:p>
          <a:p>
            <a:pPr algn="ctr"/>
            <a:endParaRPr lang="ja-JP" altLang="en-US" dirty="0"/>
          </a:p>
        </p:txBody>
      </p:sp>
      <p:sp>
        <p:nvSpPr>
          <p:cNvPr id="71" name="V 字形矢印 70"/>
          <p:cNvSpPr/>
          <p:nvPr/>
        </p:nvSpPr>
        <p:spPr>
          <a:xfrm>
            <a:off x="4141716" y="4205223"/>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４</a:t>
            </a:r>
            <a:endParaRPr lang="en-US" altLang="ja-JP" dirty="0"/>
          </a:p>
          <a:p>
            <a:pPr algn="ctr"/>
            <a:endParaRPr lang="ja-JP" altLang="en-US" dirty="0"/>
          </a:p>
        </p:txBody>
      </p:sp>
      <p:sp>
        <p:nvSpPr>
          <p:cNvPr id="65" name="V 字形矢印 64"/>
          <p:cNvSpPr/>
          <p:nvPr/>
        </p:nvSpPr>
        <p:spPr>
          <a:xfrm>
            <a:off x="3570212" y="4205223"/>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３</a:t>
            </a:r>
            <a:endParaRPr lang="en-US" altLang="ja-JP" dirty="0"/>
          </a:p>
          <a:p>
            <a:pPr algn="ctr"/>
            <a:endParaRPr lang="ja-JP" altLang="en-US" dirty="0"/>
          </a:p>
        </p:txBody>
      </p:sp>
      <p:sp>
        <p:nvSpPr>
          <p:cNvPr id="62" name="V 字形矢印 61"/>
          <p:cNvSpPr/>
          <p:nvPr/>
        </p:nvSpPr>
        <p:spPr>
          <a:xfrm>
            <a:off x="2998708" y="4205223"/>
            <a:ext cx="571504"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２</a:t>
            </a:r>
            <a:endParaRPr lang="en-US" altLang="ja-JP" dirty="0"/>
          </a:p>
          <a:p>
            <a:pPr algn="ctr"/>
            <a:endParaRPr lang="ja-JP" altLang="en-US" dirty="0"/>
          </a:p>
        </p:txBody>
      </p:sp>
      <p:sp>
        <p:nvSpPr>
          <p:cNvPr id="60" name="V 字形矢印 59"/>
          <p:cNvSpPr/>
          <p:nvPr/>
        </p:nvSpPr>
        <p:spPr>
          <a:xfrm>
            <a:off x="2284328" y="4205223"/>
            <a:ext cx="714380" cy="1071570"/>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a:t>１</a:t>
            </a:r>
            <a:endParaRPr lang="en-US" altLang="ja-JP" dirty="0"/>
          </a:p>
          <a:p>
            <a:pPr algn="ctr"/>
            <a:endParaRPr lang="ja-JP" altLang="en-US" dirty="0"/>
          </a:p>
        </p:txBody>
      </p:sp>
      <p:sp>
        <p:nvSpPr>
          <p:cNvPr id="4" name="テキスト ボックス 3"/>
          <p:cNvSpPr txBox="1"/>
          <p:nvPr/>
        </p:nvSpPr>
        <p:spPr>
          <a:xfrm>
            <a:off x="641254" y="1990645"/>
            <a:ext cx="500066" cy="369332"/>
          </a:xfrm>
          <a:prstGeom prst="rect">
            <a:avLst/>
          </a:prstGeom>
          <a:noFill/>
        </p:spPr>
        <p:txBody>
          <a:bodyPr wrap="square" rtlCol="0">
            <a:spAutoFit/>
          </a:bodyPr>
          <a:lstStyle/>
          <a:p>
            <a:r>
              <a:rPr lang="ja-JP" altLang="en-US" dirty="0"/>
              <a:t>父</a:t>
            </a:r>
          </a:p>
        </p:txBody>
      </p:sp>
      <p:sp>
        <p:nvSpPr>
          <p:cNvPr id="5" name="テキスト ボックス 4"/>
          <p:cNvSpPr txBox="1"/>
          <p:nvPr/>
        </p:nvSpPr>
        <p:spPr>
          <a:xfrm>
            <a:off x="641254" y="2990777"/>
            <a:ext cx="571504" cy="369332"/>
          </a:xfrm>
          <a:prstGeom prst="rect">
            <a:avLst/>
          </a:prstGeom>
          <a:noFill/>
        </p:spPr>
        <p:txBody>
          <a:bodyPr wrap="square" rtlCol="0">
            <a:spAutoFit/>
          </a:bodyPr>
          <a:lstStyle/>
          <a:p>
            <a:r>
              <a:rPr lang="ja-JP" altLang="en-US" dirty="0"/>
              <a:t>母</a:t>
            </a:r>
          </a:p>
        </p:txBody>
      </p:sp>
      <p:cxnSp>
        <p:nvCxnSpPr>
          <p:cNvPr id="7" name="直線コネクタ 6"/>
          <p:cNvCxnSpPr/>
          <p:nvPr/>
        </p:nvCxnSpPr>
        <p:spPr>
          <a:xfrm>
            <a:off x="1284196" y="2133521"/>
            <a:ext cx="664373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284196" y="3133653"/>
            <a:ext cx="664373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1569948" y="4705289"/>
            <a:ext cx="714380" cy="369332"/>
          </a:xfrm>
          <a:prstGeom prst="rect">
            <a:avLst/>
          </a:prstGeom>
          <a:noFill/>
        </p:spPr>
        <p:txBody>
          <a:bodyPr wrap="square" rtlCol="0">
            <a:spAutoFit/>
          </a:bodyPr>
          <a:lstStyle/>
          <a:p>
            <a:r>
              <a:rPr lang="ja-JP" altLang="en-US" dirty="0"/>
              <a:t>本人</a:t>
            </a:r>
          </a:p>
        </p:txBody>
      </p:sp>
      <p:cxnSp>
        <p:nvCxnSpPr>
          <p:cNvPr id="25" name="直線コネクタ 24"/>
          <p:cNvCxnSpPr>
            <a:stCxn id="9" idx="3"/>
          </p:cNvCxnSpPr>
          <p:nvPr/>
        </p:nvCxnSpPr>
        <p:spPr>
          <a:xfrm flipV="1">
            <a:off x="2284328" y="4848165"/>
            <a:ext cx="5643602" cy="4179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5400000">
            <a:off x="749205" y="3525768"/>
            <a:ext cx="307183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855700" y="5205355"/>
            <a:ext cx="714380" cy="369332"/>
          </a:xfrm>
          <a:prstGeom prst="rect">
            <a:avLst/>
          </a:prstGeom>
          <a:noFill/>
        </p:spPr>
        <p:txBody>
          <a:bodyPr wrap="square" rtlCol="0">
            <a:spAutoFit/>
          </a:bodyPr>
          <a:lstStyle/>
          <a:p>
            <a:r>
              <a:rPr lang="ja-JP" altLang="en-US" dirty="0"/>
              <a:t>出生</a:t>
            </a:r>
          </a:p>
        </p:txBody>
      </p:sp>
      <p:cxnSp>
        <p:nvCxnSpPr>
          <p:cNvPr id="20" name="直線コネクタ 19"/>
          <p:cNvCxnSpPr/>
          <p:nvPr/>
        </p:nvCxnSpPr>
        <p:spPr>
          <a:xfrm rot="5400000">
            <a:off x="2820907" y="4883090"/>
            <a:ext cx="356396"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rot="5400000">
            <a:off x="3392411" y="488309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rot="5400000">
            <a:off x="3963915" y="488309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rot="5400000">
            <a:off x="4535419" y="488309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rot="5400000">
            <a:off x="5106923" y="488309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5400000">
            <a:off x="5678427" y="488309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784394" y="5133918"/>
            <a:ext cx="7232910" cy="523220"/>
          </a:xfrm>
          <a:prstGeom prst="rect">
            <a:avLst/>
          </a:prstGeom>
          <a:noFill/>
        </p:spPr>
        <p:txBody>
          <a:bodyPr wrap="square" rtlCol="0">
            <a:spAutoFit/>
          </a:bodyPr>
          <a:lstStyle/>
          <a:p>
            <a:r>
              <a:rPr lang="en-US" altLang="ja-JP" sz="1400" dirty="0"/>
              <a:t>3</a:t>
            </a:r>
            <a:r>
              <a:rPr lang="ja-JP" altLang="en-US" sz="1400" dirty="0"/>
              <a:t>歳　　 </a:t>
            </a:r>
            <a:r>
              <a:rPr lang="en-US" altLang="ja-JP" sz="1400" dirty="0"/>
              <a:t>6</a:t>
            </a:r>
            <a:r>
              <a:rPr lang="ja-JP" altLang="en-US" sz="1400" dirty="0"/>
              <a:t>歳　   </a:t>
            </a:r>
            <a:r>
              <a:rPr lang="en-US" altLang="ja-JP" sz="1400" dirty="0"/>
              <a:t>12</a:t>
            </a:r>
            <a:r>
              <a:rPr lang="ja-JP" altLang="en-US" sz="1400" dirty="0"/>
              <a:t>歳　  </a:t>
            </a:r>
            <a:r>
              <a:rPr lang="en-US" altLang="ja-JP" sz="1400" dirty="0"/>
              <a:t>15</a:t>
            </a:r>
            <a:r>
              <a:rPr lang="ja-JP" altLang="en-US" sz="1400" dirty="0"/>
              <a:t>歳　 </a:t>
            </a:r>
            <a:r>
              <a:rPr lang="en-US" altLang="ja-JP" sz="1400" dirty="0"/>
              <a:t>18</a:t>
            </a:r>
            <a:r>
              <a:rPr lang="ja-JP" altLang="en-US" sz="1400" dirty="0"/>
              <a:t>歳　 </a:t>
            </a:r>
            <a:r>
              <a:rPr lang="en-US" altLang="ja-JP" sz="1400" dirty="0"/>
              <a:t>19</a:t>
            </a:r>
            <a:r>
              <a:rPr lang="ja-JP" altLang="en-US" sz="1400" dirty="0"/>
              <a:t>歳       　　　</a:t>
            </a:r>
            <a:r>
              <a:rPr lang="en-US" altLang="ja-JP" sz="1400" dirty="0"/>
              <a:t>27</a:t>
            </a:r>
            <a:r>
              <a:rPr lang="ja-JP" altLang="en-US" sz="1400" dirty="0"/>
              <a:t>歳　</a:t>
            </a:r>
            <a:r>
              <a:rPr lang="ja-JP" altLang="en-US" sz="1400"/>
              <a:t>　</a:t>
            </a:r>
            <a:r>
              <a:rPr lang="en-US" altLang="ja-JP" sz="1400" dirty="0"/>
              <a:t>A</a:t>
            </a:r>
            <a:r>
              <a:rPr lang="ja-JP" altLang="en-US" sz="1400"/>
              <a:t>就労移行支援事業所</a:t>
            </a:r>
            <a:r>
              <a:rPr lang="ja-JP" altLang="en-US" sz="1400" dirty="0"/>
              <a:t>　　　現在　　　　　　　　　　</a:t>
            </a:r>
          </a:p>
        </p:txBody>
      </p:sp>
      <p:cxnSp>
        <p:nvCxnSpPr>
          <p:cNvPr id="40" name="直線コネクタ 39"/>
          <p:cNvCxnSpPr/>
          <p:nvPr/>
        </p:nvCxnSpPr>
        <p:spPr>
          <a:xfrm rot="5400000">
            <a:off x="6678559" y="488309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rot="5400000">
            <a:off x="6678559" y="3168578"/>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rot="5400000">
            <a:off x="6678559" y="2168446"/>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6570608" y="2347836"/>
            <a:ext cx="642942" cy="307777"/>
          </a:xfrm>
          <a:prstGeom prst="rect">
            <a:avLst/>
          </a:prstGeom>
          <a:noFill/>
        </p:spPr>
        <p:txBody>
          <a:bodyPr wrap="square" rtlCol="0">
            <a:spAutoFit/>
          </a:bodyPr>
          <a:lstStyle/>
          <a:p>
            <a:r>
              <a:rPr lang="en-US" altLang="ja-JP" sz="1400" dirty="0"/>
              <a:t>65</a:t>
            </a:r>
            <a:r>
              <a:rPr lang="ja-JP" altLang="en-US" sz="1400" dirty="0"/>
              <a:t>歳</a:t>
            </a:r>
          </a:p>
        </p:txBody>
      </p:sp>
      <p:sp>
        <p:nvSpPr>
          <p:cNvPr id="44" name="テキスト ボックス 43"/>
          <p:cNvSpPr txBox="1"/>
          <p:nvPr/>
        </p:nvSpPr>
        <p:spPr>
          <a:xfrm>
            <a:off x="6570608" y="3419406"/>
            <a:ext cx="642942" cy="307777"/>
          </a:xfrm>
          <a:prstGeom prst="rect">
            <a:avLst/>
          </a:prstGeom>
          <a:noFill/>
        </p:spPr>
        <p:txBody>
          <a:bodyPr wrap="square" rtlCol="0">
            <a:spAutoFit/>
          </a:bodyPr>
          <a:lstStyle/>
          <a:p>
            <a:r>
              <a:rPr lang="en-US" altLang="ja-JP" sz="1400" dirty="0"/>
              <a:t>62</a:t>
            </a:r>
            <a:r>
              <a:rPr lang="ja-JP" altLang="en-US" sz="1400" dirty="0"/>
              <a:t>歳</a:t>
            </a:r>
          </a:p>
        </p:txBody>
      </p:sp>
      <p:cxnSp>
        <p:nvCxnSpPr>
          <p:cNvPr id="46" name="直線コネクタ 45"/>
          <p:cNvCxnSpPr/>
          <p:nvPr/>
        </p:nvCxnSpPr>
        <p:spPr>
          <a:xfrm rot="16200000" flipH="1">
            <a:off x="4998972" y="3705157"/>
            <a:ext cx="4214842" cy="714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6713484" y="1347704"/>
            <a:ext cx="785818" cy="307777"/>
          </a:xfrm>
          <a:prstGeom prst="rect">
            <a:avLst/>
          </a:prstGeom>
          <a:noFill/>
        </p:spPr>
        <p:txBody>
          <a:bodyPr wrap="square" rtlCol="0">
            <a:spAutoFit/>
          </a:bodyPr>
          <a:lstStyle/>
          <a:p>
            <a:r>
              <a:rPr lang="ja-JP" altLang="en-US" sz="1400" dirty="0"/>
              <a:t>相談室</a:t>
            </a:r>
          </a:p>
        </p:txBody>
      </p:sp>
      <p:cxnSp>
        <p:nvCxnSpPr>
          <p:cNvPr id="48" name="直線コネクタ 47"/>
          <p:cNvCxnSpPr/>
          <p:nvPr/>
        </p:nvCxnSpPr>
        <p:spPr>
          <a:xfrm rot="5400000">
            <a:off x="7250063" y="488309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8070805" y="4419538"/>
            <a:ext cx="1427965" cy="800219"/>
          </a:xfrm>
          <a:prstGeom prst="rect">
            <a:avLst/>
          </a:prstGeom>
          <a:noFill/>
        </p:spPr>
        <p:txBody>
          <a:bodyPr wrap="square" rtlCol="0">
            <a:spAutoFit/>
          </a:bodyPr>
          <a:lstStyle/>
          <a:p>
            <a:r>
              <a:rPr lang="ja-JP" altLang="en-US" dirty="0"/>
              <a:t>本人</a:t>
            </a:r>
            <a:endParaRPr lang="en-US" altLang="ja-JP" dirty="0"/>
          </a:p>
          <a:p>
            <a:r>
              <a:rPr lang="ja-JP" altLang="en-US" sz="2800" b="1"/>
              <a:t>就労</a:t>
            </a:r>
            <a:r>
              <a:rPr lang="ja-JP" altLang="en-US" dirty="0"/>
              <a:t>　</a:t>
            </a:r>
          </a:p>
        </p:txBody>
      </p:sp>
      <p:cxnSp>
        <p:nvCxnSpPr>
          <p:cNvPr id="52" name="直線コネクタ 51"/>
          <p:cNvCxnSpPr>
            <a:stCxn id="5" idx="2"/>
          </p:cNvCxnSpPr>
          <p:nvPr/>
        </p:nvCxnSpPr>
        <p:spPr>
          <a:xfrm rot="16200000" flipH="1">
            <a:off x="683044" y="3604071"/>
            <a:ext cx="1273742" cy="7858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 idx="2"/>
            <a:endCxn id="9" idx="0"/>
          </p:cNvCxnSpPr>
          <p:nvPr/>
        </p:nvCxnSpPr>
        <p:spPr>
          <a:xfrm rot="16200000" flipH="1">
            <a:off x="236556" y="3014708"/>
            <a:ext cx="2345312" cy="1035851"/>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16200000" flipH="1">
            <a:off x="462661" y="2669306"/>
            <a:ext cx="642943" cy="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テキスト ボックス 57"/>
          <p:cNvSpPr txBox="1"/>
          <p:nvPr/>
        </p:nvSpPr>
        <p:spPr>
          <a:xfrm>
            <a:off x="7999368" y="1919208"/>
            <a:ext cx="1428728" cy="646331"/>
          </a:xfrm>
          <a:prstGeom prst="rect">
            <a:avLst/>
          </a:prstGeom>
          <a:noFill/>
        </p:spPr>
        <p:txBody>
          <a:bodyPr wrap="square" rtlCol="0">
            <a:spAutoFit/>
          </a:bodyPr>
          <a:lstStyle/>
          <a:p>
            <a:r>
              <a:rPr lang="ja-JP" altLang="en-US" dirty="0"/>
              <a:t>アルバイト</a:t>
            </a:r>
            <a:endParaRPr lang="en-US" altLang="ja-JP" dirty="0"/>
          </a:p>
          <a:p>
            <a:r>
              <a:rPr lang="ja-JP" altLang="en-US" dirty="0"/>
              <a:t>父</a:t>
            </a:r>
          </a:p>
        </p:txBody>
      </p:sp>
      <p:sp>
        <p:nvSpPr>
          <p:cNvPr id="59" name="テキスト ボックス 58"/>
          <p:cNvSpPr txBox="1"/>
          <p:nvPr/>
        </p:nvSpPr>
        <p:spPr>
          <a:xfrm>
            <a:off x="7999368" y="2919339"/>
            <a:ext cx="1000132" cy="369332"/>
          </a:xfrm>
          <a:prstGeom prst="rect">
            <a:avLst/>
          </a:prstGeom>
          <a:noFill/>
        </p:spPr>
        <p:txBody>
          <a:bodyPr wrap="square" rtlCol="0">
            <a:spAutoFit/>
          </a:bodyPr>
          <a:lstStyle/>
          <a:p>
            <a:r>
              <a:rPr lang="ja-JP" altLang="en-US" dirty="0"/>
              <a:t>母</a:t>
            </a:r>
          </a:p>
        </p:txBody>
      </p:sp>
      <p:cxnSp>
        <p:nvCxnSpPr>
          <p:cNvPr id="61" name="直線コネクタ 60"/>
          <p:cNvCxnSpPr/>
          <p:nvPr/>
        </p:nvCxnSpPr>
        <p:spPr>
          <a:xfrm rot="5400000" flipH="1" flipV="1">
            <a:off x="7713616" y="3848033"/>
            <a:ext cx="1000132"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rot="5400000" flipH="1" flipV="1">
            <a:off x="7999368" y="2705025"/>
            <a:ext cx="428628"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6" name="フリーフォーム 65"/>
          <p:cNvSpPr/>
          <p:nvPr/>
        </p:nvSpPr>
        <p:spPr>
          <a:xfrm>
            <a:off x="8412097" y="2358958"/>
            <a:ext cx="753533" cy="2201333"/>
          </a:xfrm>
          <a:custGeom>
            <a:avLst/>
            <a:gdLst>
              <a:gd name="connsiteX0" fmla="*/ 0 w 753533"/>
              <a:gd name="connsiteY0" fmla="*/ 0 h 2201333"/>
              <a:gd name="connsiteX1" fmla="*/ 711200 w 753533"/>
              <a:gd name="connsiteY1" fmla="*/ 880533 h 2201333"/>
              <a:gd name="connsiteX2" fmla="*/ 254000 w 753533"/>
              <a:gd name="connsiteY2" fmla="*/ 2201333 h 2201333"/>
              <a:gd name="connsiteX3" fmla="*/ 254000 w 753533"/>
              <a:gd name="connsiteY3" fmla="*/ 2201333 h 2201333"/>
              <a:gd name="connsiteX4" fmla="*/ 254000 w 753533"/>
              <a:gd name="connsiteY4" fmla="*/ 2201333 h 2201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3533" h="2201333">
                <a:moveTo>
                  <a:pt x="0" y="0"/>
                </a:moveTo>
                <a:cubicBezTo>
                  <a:pt x="334433" y="256822"/>
                  <a:pt x="668867" y="513644"/>
                  <a:pt x="711200" y="880533"/>
                </a:cubicBezTo>
                <a:cubicBezTo>
                  <a:pt x="753533" y="1247422"/>
                  <a:pt x="254000" y="2201333"/>
                  <a:pt x="254000" y="2201333"/>
                </a:cubicBezTo>
                <a:lnTo>
                  <a:pt x="254000" y="2201333"/>
                </a:lnTo>
                <a:lnTo>
                  <a:pt x="254000" y="2201333"/>
                </a:ln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67" name="テキスト ボックス 66"/>
          <p:cNvSpPr txBox="1"/>
          <p:nvPr/>
        </p:nvSpPr>
        <p:spPr>
          <a:xfrm>
            <a:off x="2570080" y="5562546"/>
            <a:ext cx="5143536" cy="307777"/>
          </a:xfrm>
          <a:prstGeom prst="rect">
            <a:avLst/>
          </a:prstGeom>
          <a:noFill/>
        </p:spPr>
        <p:txBody>
          <a:bodyPr wrap="square" rtlCol="0">
            <a:spAutoFit/>
          </a:bodyPr>
          <a:lstStyle/>
          <a:p>
            <a:r>
              <a:rPr lang="ja-JP" altLang="en-US" sz="1400" dirty="0"/>
              <a:t>通園施設　小</a:t>
            </a:r>
            <a:r>
              <a:rPr lang="en-US" altLang="ja-JP" sz="1400" dirty="0"/>
              <a:t>1</a:t>
            </a:r>
            <a:r>
              <a:rPr lang="ja-JP" altLang="en-US" sz="1400" dirty="0"/>
              <a:t>　　中</a:t>
            </a:r>
            <a:r>
              <a:rPr lang="en-US" altLang="ja-JP" sz="1400" dirty="0"/>
              <a:t>1</a:t>
            </a:r>
            <a:r>
              <a:rPr lang="ja-JP" altLang="en-US" sz="1400" dirty="0"/>
              <a:t>　　　高</a:t>
            </a:r>
            <a:r>
              <a:rPr lang="en-US" altLang="ja-JP" sz="1400" dirty="0"/>
              <a:t>1</a:t>
            </a:r>
            <a:r>
              <a:rPr lang="ja-JP" altLang="en-US" sz="1400" dirty="0"/>
              <a:t>　</a:t>
            </a:r>
            <a:r>
              <a:rPr lang="en-US" altLang="ja-JP" sz="1400" dirty="0"/>
              <a:t>s</a:t>
            </a:r>
            <a:r>
              <a:rPr lang="ja-JP" altLang="en-US" sz="1400" dirty="0"/>
              <a:t>センター　就職</a:t>
            </a:r>
          </a:p>
        </p:txBody>
      </p:sp>
      <p:sp>
        <p:nvSpPr>
          <p:cNvPr id="68" name="テキスト ボックス 67"/>
          <p:cNvSpPr txBox="1"/>
          <p:nvPr/>
        </p:nvSpPr>
        <p:spPr>
          <a:xfrm>
            <a:off x="4141716" y="3205091"/>
            <a:ext cx="928694" cy="523220"/>
          </a:xfrm>
          <a:prstGeom prst="rect">
            <a:avLst/>
          </a:prstGeom>
          <a:noFill/>
        </p:spPr>
        <p:txBody>
          <a:bodyPr wrap="square" rtlCol="0">
            <a:spAutoFit/>
          </a:bodyPr>
          <a:lstStyle/>
          <a:p>
            <a:r>
              <a:rPr lang="ja-JP" altLang="en-US" sz="1400" dirty="0"/>
              <a:t>家庭内</a:t>
            </a:r>
            <a:endParaRPr lang="en-US" altLang="ja-JP" sz="1400" dirty="0"/>
          </a:p>
          <a:p>
            <a:r>
              <a:rPr lang="ja-JP" altLang="en-US" sz="1400" dirty="0"/>
              <a:t>暴力出現</a:t>
            </a:r>
          </a:p>
        </p:txBody>
      </p:sp>
      <p:cxnSp>
        <p:nvCxnSpPr>
          <p:cNvPr id="70" name="直線コネクタ 69"/>
          <p:cNvCxnSpPr/>
          <p:nvPr/>
        </p:nvCxnSpPr>
        <p:spPr>
          <a:xfrm rot="5400000">
            <a:off x="6035617" y="4883090"/>
            <a:ext cx="356396"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a:off x="6321369" y="4883090"/>
            <a:ext cx="356396"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スマイル 72"/>
          <p:cNvSpPr/>
          <p:nvPr/>
        </p:nvSpPr>
        <p:spPr>
          <a:xfrm>
            <a:off x="8856624" y="4633851"/>
            <a:ext cx="285752" cy="35719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4" name="スマイル 73"/>
          <p:cNvSpPr/>
          <p:nvPr/>
        </p:nvSpPr>
        <p:spPr>
          <a:xfrm>
            <a:off x="8356558" y="2919339"/>
            <a:ext cx="285752" cy="35719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5" name="スマイル 74"/>
          <p:cNvSpPr/>
          <p:nvPr/>
        </p:nvSpPr>
        <p:spPr>
          <a:xfrm>
            <a:off x="8356558" y="2276397"/>
            <a:ext cx="285752" cy="35719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77" name="直線コネクタ 76"/>
          <p:cNvCxnSpPr/>
          <p:nvPr/>
        </p:nvCxnSpPr>
        <p:spPr>
          <a:xfrm rot="5400000">
            <a:off x="3463055" y="216924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rot="5400000">
            <a:off x="3378004" y="3797827"/>
            <a:ext cx="428628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5284724" y="2133522"/>
            <a:ext cx="785818" cy="307777"/>
          </a:xfrm>
          <a:prstGeom prst="rect">
            <a:avLst/>
          </a:prstGeom>
          <a:noFill/>
        </p:spPr>
        <p:txBody>
          <a:bodyPr wrap="square" rtlCol="0">
            <a:spAutoFit/>
          </a:bodyPr>
          <a:lstStyle/>
          <a:p>
            <a:r>
              <a:rPr lang="en-US" altLang="ja-JP" sz="1400" dirty="0"/>
              <a:t>54</a:t>
            </a:r>
            <a:r>
              <a:rPr lang="ja-JP" altLang="en-US" sz="1400" dirty="0"/>
              <a:t>歳</a:t>
            </a:r>
          </a:p>
        </p:txBody>
      </p:sp>
      <p:sp>
        <p:nvSpPr>
          <p:cNvPr id="83" name="テキスト ボックス 82"/>
          <p:cNvSpPr txBox="1"/>
          <p:nvPr/>
        </p:nvSpPr>
        <p:spPr>
          <a:xfrm>
            <a:off x="5284724" y="3133654"/>
            <a:ext cx="714380" cy="307777"/>
          </a:xfrm>
          <a:prstGeom prst="rect">
            <a:avLst/>
          </a:prstGeom>
          <a:noFill/>
        </p:spPr>
        <p:txBody>
          <a:bodyPr wrap="square" rtlCol="0">
            <a:spAutoFit/>
          </a:bodyPr>
          <a:lstStyle/>
          <a:p>
            <a:r>
              <a:rPr lang="en-US" altLang="ja-JP" sz="1400" dirty="0"/>
              <a:t>53</a:t>
            </a:r>
            <a:r>
              <a:rPr lang="ja-JP" altLang="en-US" sz="1400" dirty="0"/>
              <a:t>歳</a:t>
            </a:r>
          </a:p>
        </p:txBody>
      </p:sp>
      <p:sp>
        <p:nvSpPr>
          <p:cNvPr id="84" name="テキスト ボックス 83"/>
          <p:cNvSpPr txBox="1"/>
          <p:nvPr/>
        </p:nvSpPr>
        <p:spPr>
          <a:xfrm>
            <a:off x="4998178" y="1377901"/>
            <a:ext cx="1143008" cy="307777"/>
          </a:xfrm>
          <a:prstGeom prst="rect">
            <a:avLst/>
          </a:prstGeom>
          <a:noFill/>
        </p:spPr>
        <p:txBody>
          <a:bodyPr wrap="square" rtlCol="0">
            <a:spAutoFit/>
          </a:bodyPr>
          <a:lstStyle/>
          <a:p>
            <a:r>
              <a:rPr lang="ja-JP" altLang="en-US" sz="1400" dirty="0"/>
              <a:t>関係悪化</a:t>
            </a:r>
          </a:p>
        </p:txBody>
      </p:sp>
      <p:sp>
        <p:nvSpPr>
          <p:cNvPr id="85" name="テキスト ボックス 84"/>
          <p:cNvSpPr txBox="1"/>
          <p:nvPr/>
        </p:nvSpPr>
        <p:spPr>
          <a:xfrm>
            <a:off x="5284725" y="2419274"/>
            <a:ext cx="543739" cy="307777"/>
          </a:xfrm>
          <a:prstGeom prst="rect">
            <a:avLst/>
          </a:prstGeom>
          <a:noFill/>
        </p:spPr>
        <p:txBody>
          <a:bodyPr wrap="none" rtlCol="0">
            <a:spAutoFit/>
          </a:bodyPr>
          <a:lstStyle/>
          <a:p>
            <a:r>
              <a:rPr lang="ja-JP" altLang="en-US" sz="1400" dirty="0"/>
              <a:t>定年</a:t>
            </a:r>
          </a:p>
        </p:txBody>
      </p:sp>
      <p:sp>
        <p:nvSpPr>
          <p:cNvPr id="86" name="テキスト ボックス 85"/>
          <p:cNvSpPr txBox="1"/>
          <p:nvPr/>
        </p:nvSpPr>
        <p:spPr>
          <a:xfrm>
            <a:off x="3355898" y="2347836"/>
            <a:ext cx="785818" cy="307777"/>
          </a:xfrm>
          <a:prstGeom prst="rect">
            <a:avLst/>
          </a:prstGeom>
          <a:noFill/>
        </p:spPr>
        <p:txBody>
          <a:bodyPr wrap="square" rtlCol="0">
            <a:spAutoFit/>
          </a:bodyPr>
          <a:lstStyle/>
          <a:p>
            <a:r>
              <a:rPr lang="ja-JP" altLang="en-US" sz="1400" dirty="0"/>
              <a:t>訓練</a:t>
            </a:r>
          </a:p>
        </p:txBody>
      </p:sp>
      <p:sp>
        <p:nvSpPr>
          <p:cNvPr id="88" name="スマイル 87"/>
          <p:cNvSpPr/>
          <p:nvPr/>
        </p:nvSpPr>
        <p:spPr>
          <a:xfrm>
            <a:off x="4784658" y="2276397"/>
            <a:ext cx="357190" cy="357190"/>
          </a:xfrm>
          <a:prstGeom prst="smileyFac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02" name="直線矢印コネクタ 101"/>
          <p:cNvCxnSpPr/>
          <p:nvPr/>
        </p:nvCxnSpPr>
        <p:spPr>
          <a:xfrm rot="5400000" flipH="1" flipV="1">
            <a:off x="3998840" y="3705157"/>
            <a:ext cx="2000264" cy="1588"/>
          </a:xfrm>
          <a:prstGeom prst="straightConnector1">
            <a:avLst/>
          </a:prstGeom>
          <a:ln w="28575">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03" name="テキスト ボックス 102"/>
          <p:cNvSpPr txBox="1"/>
          <p:nvPr/>
        </p:nvSpPr>
        <p:spPr>
          <a:xfrm>
            <a:off x="4498906" y="3848034"/>
            <a:ext cx="857256" cy="307777"/>
          </a:xfrm>
          <a:prstGeom prst="rect">
            <a:avLst/>
          </a:prstGeom>
          <a:noFill/>
        </p:spPr>
        <p:txBody>
          <a:bodyPr wrap="square" rtlCol="0">
            <a:spAutoFit/>
          </a:bodyPr>
          <a:lstStyle/>
          <a:p>
            <a:r>
              <a:rPr lang="ja-JP" altLang="en-US" sz="1400" dirty="0"/>
              <a:t>葛藤</a:t>
            </a:r>
          </a:p>
        </p:txBody>
      </p:sp>
      <p:cxnSp>
        <p:nvCxnSpPr>
          <p:cNvPr id="105" name="直線矢印コネクタ 104"/>
          <p:cNvCxnSpPr/>
          <p:nvPr/>
        </p:nvCxnSpPr>
        <p:spPr>
          <a:xfrm rot="5400000">
            <a:off x="2928064" y="2990777"/>
            <a:ext cx="999338" cy="429422"/>
          </a:xfrm>
          <a:prstGeom prst="straightConnector1">
            <a:avLst/>
          </a:prstGeom>
          <a:ln>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07" name="スマイル 106"/>
          <p:cNvSpPr/>
          <p:nvPr/>
        </p:nvSpPr>
        <p:spPr>
          <a:xfrm>
            <a:off x="2927270" y="3776595"/>
            <a:ext cx="357190" cy="357190"/>
          </a:xfrm>
          <a:prstGeom prst="smileyFac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0" name="テキスト ボックス 109"/>
          <p:cNvSpPr txBox="1"/>
          <p:nvPr/>
        </p:nvSpPr>
        <p:spPr>
          <a:xfrm>
            <a:off x="2927270" y="2633588"/>
            <a:ext cx="571504" cy="307777"/>
          </a:xfrm>
          <a:prstGeom prst="rect">
            <a:avLst/>
          </a:prstGeom>
          <a:noFill/>
        </p:spPr>
        <p:txBody>
          <a:bodyPr wrap="square" rtlCol="0">
            <a:spAutoFit/>
          </a:bodyPr>
          <a:lstStyle/>
          <a:p>
            <a:r>
              <a:rPr lang="ja-JP" altLang="en-US" sz="1400" dirty="0"/>
              <a:t>葛藤</a:t>
            </a:r>
          </a:p>
        </p:txBody>
      </p:sp>
      <p:sp>
        <p:nvSpPr>
          <p:cNvPr id="64" name="正方形/長方形 63"/>
          <p:cNvSpPr/>
          <p:nvPr/>
        </p:nvSpPr>
        <p:spPr>
          <a:xfrm>
            <a:off x="-13855" y="49797"/>
            <a:ext cx="3571868"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家族の図表（家族関係図）</a:t>
            </a:r>
          </a:p>
        </p:txBody>
      </p:sp>
      <p:sp>
        <p:nvSpPr>
          <p:cNvPr id="3" name="テキスト ボックス 2">
            <a:extLst>
              <a:ext uri="{FF2B5EF4-FFF2-40B4-BE49-F238E27FC236}">
                <a16:creationId xmlns:a16="http://schemas.microsoft.com/office/drawing/2014/main" xmlns="" id="{BE0FE723-D2FE-7149-89D5-A750CE4E3186}"/>
              </a:ext>
            </a:extLst>
          </p:cNvPr>
          <p:cNvSpPr txBox="1"/>
          <p:nvPr/>
        </p:nvSpPr>
        <p:spPr>
          <a:xfrm>
            <a:off x="9213020" y="2838130"/>
            <a:ext cx="2741605" cy="923330"/>
          </a:xfrm>
          <a:prstGeom prst="rect">
            <a:avLst/>
          </a:prstGeom>
          <a:noFill/>
          <a:ln>
            <a:solidFill>
              <a:schemeClr val="tx1"/>
            </a:solidFill>
          </a:ln>
        </p:spPr>
        <p:txBody>
          <a:bodyPr wrap="square" rtlCol="0">
            <a:spAutoFit/>
          </a:bodyPr>
          <a:lstStyle/>
          <a:p>
            <a:r>
              <a:rPr kumimoji="1" lang="ja-JP" altLang="en-US"/>
              <a:t>父との関係改善（お互いに葛藤がありながらも認められるようになる</a:t>
            </a:r>
          </a:p>
        </p:txBody>
      </p:sp>
    </p:spTree>
    <p:extLst>
      <p:ext uri="{BB962C8B-B14F-4D97-AF65-F5344CB8AC3E}">
        <p14:creationId xmlns:p14="http://schemas.microsoft.com/office/powerpoint/2010/main" val="208511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ppt_x</p:attrName>
                                        </p:attrNameLst>
                                      </p:cBhvr>
                                      <p:tavLst>
                                        <p:tav tm="0">
                                          <p:val>
                                            <p:strVal val="#ppt_x-.2"/>
                                          </p:val>
                                        </p:tav>
                                        <p:tav tm="100000">
                                          <p:val>
                                            <p:strVal val="#ppt_x"/>
                                          </p:val>
                                        </p:tav>
                                      </p:tavLst>
                                    </p:anim>
                                    <p:anim calcmode="lin" valueType="num">
                                      <p:cBhvr>
                                        <p:cTn id="8" dur="10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9" dur="1000"/>
                                        <p:tgtEl>
                                          <p:spTgt spid="6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p:cTn id="14" dur="1000" fill="hold"/>
                                        <p:tgtEl>
                                          <p:spTgt spid="62"/>
                                        </p:tgtEl>
                                        <p:attrNameLst>
                                          <p:attrName>ppt_x</p:attrName>
                                        </p:attrNameLst>
                                      </p:cBhvr>
                                      <p:tavLst>
                                        <p:tav tm="0">
                                          <p:val>
                                            <p:strVal val="#ppt_x-.2"/>
                                          </p:val>
                                        </p:tav>
                                        <p:tav tm="100000">
                                          <p:val>
                                            <p:strVal val="#ppt_x"/>
                                          </p:val>
                                        </p:tav>
                                      </p:tavLst>
                                    </p:anim>
                                    <p:anim calcmode="lin" valueType="num">
                                      <p:cBhvr>
                                        <p:cTn id="15" dur="1000" fill="hold"/>
                                        <p:tgtEl>
                                          <p:spTgt spid="6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2"/>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grpId="0" nodeType="clickEffect">
                                  <p:stCondLst>
                                    <p:cond delay="0"/>
                                  </p:stCondLst>
                                  <p:childTnLst>
                                    <p:animRot by="21600000">
                                      <p:cBhvr>
                                        <p:cTn id="20" dur="2000" fill="hold"/>
                                        <p:tgtEl>
                                          <p:spTgt spid="107"/>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105"/>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1000" fill="hold"/>
                                        <p:tgtEl>
                                          <p:spTgt spid="65"/>
                                        </p:tgtEl>
                                        <p:attrNameLst>
                                          <p:attrName>ppt_x</p:attrName>
                                        </p:attrNameLst>
                                      </p:cBhvr>
                                      <p:tavLst>
                                        <p:tav tm="0">
                                          <p:val>
                                            <p:strVal val="#ppt_x-.2"/>
                                          </p:val>
                                        </p:tav>
                                        <p:tav tm="100000">
                                          <p:val>
                                            <p:strVal val="#ppt_x"/>
                                          </p:val>
                                        </p:tav>
                                      </p:tavLst>
                                    </p:anim>
                                    <p:anim calcmode="lin" valueType="num">
                                      <p:cBhvr>
                                        <p:cTn id="30" dur="1000" fill="hold"/>
                                        <p:tgtEl>
                                          <p:spTgt spid="65"/>
                                        </p:tgtEl>
                                        <p:attrNameLst>
                                          <p:attrName>ppt_y</p:attrName>
                                        </p:attrNameLst>
                                      </p:cBhvr>
                                      <p:tavLst>
                                        <p:tav tm="0">
                                          <p:val>
                                            <p:strVal val="#ppt_y"/>
                                          </p:val>
                                        </p:tav>
                                        <p:tav tm="100000">
                                          <p:val>
                                            <p:strVal val="#ppt_y"/>
                                          </p:val>
                                        </p:tav>
                                      </p:tavLst>
                                    </p:anim>
                                    <p:animEffect transition="in" filter="wipe(right)" prLst="gradientSize: 0.1">
                                      <p:cBhvr>
                                        <p:cTn id="31" dur="1000"/>
                                        <p:tgtEl>
                                          <p:spTgt spid="65"/>
                                        </p:tgtEl>
                                      </p:cBhvr>
                                    </p:animEffect>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grpId="0" nodeType="click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p:cTn id="36" dur="1000" fill="hold"/>
                                        <p:tgtEl>
                                          <p:spTgt spid="71"/>
                                        </p:tgtEl>
                                        <p:attrNameLst>
                                          <p:attrName>ppt_x</p:attrName>
                                        </p:attrNameLst>
                                      </p:cBhvr>
                                      <p:tavLst>
                                        <p:tav tm="0">
                                          <p:val>
                                            <p:strVal val="#ppt_x-.2"/>
                                          </p:val>
                                        </p:tav>
                                        <p:tav tm="100000">
                                          <p:val>
                                            <p:strVal val="#ppt_x"/>
                                          </p:val>
                                        </p:tav>
                                      </p:tavLst>
                                    </p:anim>
                                    <p:anim calcmode="lin" valueType="num">
                                      <p:cBhvr>
                                        <p:cTn id="37" dur="1000" fill="hold"/>
                                        <p:tgtEl>
                                          <p:spTgt spid="71"/>
                                        </p:tgtEl>
                                        <p:attrNameLst>
                                          <p:attrName>ppt_y</p:attrName>
                                        </p:attrNameLst>
                                      </p:cBhvr>
                                      <p:tavLst>
                                        <p:tav tm="0">
                                          <p:val>
                                            <p:strVal val="#ppt_y"/>
                                          </p:val>
                                        </p:tav>
                                        <p:tav tm="100000">
                                          <p:val>
                                            <p:strVal val="#ppt_y"/>
                                          </p:val>
                                        </p:tav>
                                      </p:tavLst>
                                    </p:anim>
                                    <p:animEffect transition="in" filter="wipe(right)" prLst="gradientSize: 0.1">
                                      <p:cBhvr>
                                        <p:cTn id="38" dur="1000"/>
                                        <p:tgtEl>
                                          <p:spTgt spid="71"/>
                                        </p:tgtEl>
                                      </p:cBhvr>
                                    </p:animEffect>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grpId="0" nodeType="clickEffect">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cBhvr>
                                        <p:cTn id="43" dur="1000" fill="hold"/>
                                        <p:tgtEl>
                                          <p:spTgt spid="76"/>
                                        </p:tgtEl>
                                        <p:attrNameLst>
                                          <p:attrName>ppt_x</p:attrName>
                                        </p:attrNameLst>
                                      </p:cBhvr>
                                      <p:tavLst>
                                        <p:tav tm="0">
                                          <p:val>
                                            <p:strVal val="#ppt_x-.2"/>
                                          </p:val>
                                        </p:tav>
                                        <p:tav tm="100000">
                                          <p:val>
                                            <p:strVal val="#ppt_x"/>
                                          </p:val>
                                        </p:tav>
                                      </p:tavLst>
                                    </p:anim>
                                    <p:anim calcmode="lin" valueType="num">
                                      <p:cBhvr>
                                        <p:cTn id="44" dur="1000" fill="hold"/>
                                        <p:tgtEl>
                                          <p:spTgt spid="76"/>
                                        </p:tgtEl>
                                        <p:attrNameLst>
                                          <p:attrName>ppt_y</p:attrName>
                                        </p:attrNameLst>
                                      </p:cBhvr>
                                      <p:tavLst>
                                        <p:tav tm="0">
                                          <p:val>
                                            <p:strVal val="#ppt_y"/>
                                          </p:val>
                                        </p:tav>
                                        <p:tav tm="100000">
                                          <p:val>
                                            <p:strVal val="#ppt_y"/>
                                          </p:val>
                                        </p:tav>
                                      </p:tavLst>
                                    </p:anim>
                                    <p:animEffect transition="in" filter="wipe(right)" prLst="gradientSize: 0.1">
                                      <p:cBhvr>
                                        <p:cTn id="45" dur="1000"/>
                                        <p:tgtEl>
                                          <p:spTgt spid="76"/>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mph" presetSubtype="0" fill="hold" grpId="0" nodeType="clickEffect">
                                  <p:stCondLst>
                                    <p:cond delay="0"/>
                                  </p:stCondLst>
                                  <p:childTnLst>
                                    <p:animRot by="21600000">
                                      <p:cBhvr>
                                        <p:cTn id="49" dur="2000" fill="hold"/>
                                        <p:tgtEl>
                                          <p:spTgt spid="88"/>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6" presetClass="emph" presetSubtype="0" fill="hold" nodeType="clickEffect">
                                  <p:stCondLst>
                                    <p:cond delay="0"/>
                                  </p:stCondLst>
                                  <p:childTnLst>
                                    <p:animScale>
                                      <p:cBhvr>
                                        <p:cTn id="53" dur="2000" fill="hold"/>
                                        <p:tgtEl>
                                          <p:spTgt spid="102"/>
                                        </p:tgtEl>
                                      </p:cBhvr>
                                      <p:by x="150000" y="150000"/>
                                    </p:animScale>
                                  </p:childTnLst>
                                </p:cTn>
                              </p:par>
                            </p:childTnLst>
                          </p:cTn>
                        </p:par>
                      </p:childTnLst>
                    </p:cTn>
                  </p:par>
                  <p:par>
                    <p:cTn id="54" fill="hold">
                      <p:stCondLst>
                        <p:cond delay="indefinite"/>
                      </p:stCondLst>
                      <p:childTnLst>
                        <p:par>
                          <p:cTn id="55" fill="hold">
                            <p:stCondLst>
                              <p:cond delay="0"/>
                            </p:stCondLst>
                            <p:childTnLst>
                              <p:par>
                                <p:cTn id="56" presetID="8" presetClass="emph" presetSubtype="0" fill="hold" nodeType="clickEffect">
                                  <p:stCondLst>
                                    <p:cond delay="0"/>
                                  </p:stCondLst>
                                  <p:childTnLst>
                                    <p:animRot by="21600000">
                                      <p:cBhvr>
                                        <p:cTn id="57" dur="2000" fill="hold"/>
                                        <p:tgtEl>
                                          <p:spTgt spid="81"/>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29" presetClass="entr" presetSubtype="0" fill="hold" grpId="0" nodeType="clickEffect">
                                  <p:stCondLst>
                                    <p:cond delay="0"/>
                                  </p:stCondLst>
                                  <p:childTnLst>
                                    <p:set>
                                      <p:cBhvr>
                                        <p:cTn id="61" dur="1" fill="hold">
                                          <p:stCondLst>
                                            <p:cond delay="0"/>
                                          </p:stCondLst>
                                        </p:cTn>
                                        <p:tgtEl>
                                          <p:spTgt spid="78"/>
                                        </p:tgtEl>
                                        <p:attrNameLst>
                                          <p:attrName>style.visibility</p:attrName>
                                        </p:attrNameLst>
                                      </p:cBhvr>
                                      <p:to>
                                        <p:strVal val="visible"/>
                                      </p:to>
                                    </p:set>
                                    <p:anim calcmode="lin" valueType="num">
                                      <p:cBhvr>
                                        <p:cTn id="62" dur="1000" fill="hold"/>
                                        <p:tgtEl>
                                          <p:spTgt spid="78"/>
                                        </p:tgtEl>
                                        <p:attrNameLst>
                                          <p:attrName>ppt_x</p:attrName>
                                        </p:attrNameLst>
                                      </p:cBhvr>
                                      <p:tavLst>
                                        <p:tav tm="0">
                                          <p:val>
                                            <p:strVal val="#ppt_x-.2"/>
                                          </p:val>
                                        </p:tav>
                                        <p:tav tm="100000">
                                          <p:val>
                                            <p:strVal val="#ppt_x"/>
                                          </p:val>
                                        </p:tav>
                                      </p:tavLst>
                                    </p:anim>
                                    <p:anim calcmode="lin" valueType="num">
                                      <p:cBhvr>
                                        <p:cTn id="63" dur="1000" fill="hold"/>
                                        <p:tgtEl>
                                          <p:spTgt spid="78"/>
                                        </p:tgtEl>
                                        <p:attrNameLst>
                                          <p:attrName>ppt_y</p:attrName>
                                        </p:attrNameLst>
                                      </p:cBhvr>
                                      <p:tavLst>
                                        <p:tav tm="0">
                                          <p:val>
                                            <p:strVal val="#ppt_y"/>
                                          </p:val>
                                        </p:tav>
                                        <p:tav tm="100000">
                                          <p:val>
                                            <p:strVal val="#ppt_y"/>
                                          </p:val>
                                        </p:tav>
                                      </p:tavLst>
                                    </p:anim>
                                    <p:animEffect transition="in" filter="wipe(right)" prLst="gradientSize: 0.1">
                                      <p:cBhvr>
                                        <p:cTn id="64" dur="1000"/>
                                        <p:tgtEl>
                                          <p:spTgt spid="78"/>
                                        </p:tgtEl>
                                      </p:cBhvr>
                                    </p:animEffect>
                                  </p:childTnLst>
                                </p:cTn>
                              </p:par>
                            </p:childTnLst>
                          </p:cTn>
                        </p:par>
                      </p:childTnLst>
                    </p:cTn>
                  </p:par>
                  <p:par>
                    <p:cTn id="65" fill="hold">
                      <p:stCondLst>
                        <p:cond delay="indefinite"/>
                      </p:stCondLst>
                      <p:childTnLst>
                        <p:par>
                          <p:cTn id="66" fill="hold">
                            <p:stCondLst>
                              <p:cond delay="0"/>
                            </p:stCondLst>
                            <p:childTnLst>
                              <p:par>
                                <p:cTn id="67" presetID="6" presetClass="emph" presetSubtype="0" fill="hold" grpId="1" nodeType="clickEffect">
                                  <p:stCondLst>
                                    <p:cond delay="0"/>
                                  </p:stCondLst>
                                  <p:childTnLst>
                                    <p:animScale>
                                      <p:cBhvr>
                                        <p:cTn id="68" dur="2000" fill="hold"/>
                                        <p:tgtEl>
                                          <p:spTgt spid="78"/>
                                        </p:tgtEl>
                                      </p:cBhvr>
                                      <p:by x="150000" y="150000"/>
                                    </p:animScale>
                                  </p:childTnLst>
                                </p:cTn>
                              </p:par>
                            </p:childTnLst>
                          </p:cTn>
                        </p:par>
                      </p:childTnLst>
                    </p:cTn>
                  </p:par>
                  <p:par>
                    <p:cTn id="69" fill="hold">
                      <p:stCondLst>
                        <p:cond delay="indefinite"/>
                      </p:stCondLst>
                      <p:childTnLst>
                        <p:par>
                          <p:cTn id="70" fill="hold">
                            <p:stCondLst>
                              <p:cond delay="0"/>
                            </p:stCondLst>
                            <p:childTnLst>
                              <p:par>
                                <p:cTn id="71" presetID="6" presetClass="emph" presetSubtype="0" fill="hold" nodeType="clickEffect">
                                  <p:stCondLst>
                                    <p:cond delay="0"/>
                                  </p:stCondLst>
                                  <p:childTnLst>
                                    <p:animScale>
                                      <p:cBhvr>
                                        <p:cTn id="72" dur="2000" fill="hold"/>
                                        <p:tgtEl>
                                          <p:spTgt spid="46"/>
                                        </p:tgtEl>
                                      </p:cBhvr>
                                      <p:by x="150000" y="150000"/>
                                    </p:animScale>
                                  </p:childTnLst>
                                </p:cTn>
                              </p:par>
                            </p:childTnLst>
                          </p:cTn>
                        </p:par>
                      </p:childTnLst>
                    </p:cTn>
                  </p:par>
                  <p:par>
                    <p:cTn id="73" fill="hold">
                      <p:stCondLst>
                        <p:cond delay="indefinite"/>
                      </p:stCondLst>
                      <p:childTnLst>
                        <p:par>
                          <p:cTn id="74" fill="hold">
                            <p:stCondLst>
                              <p:cond delay="0"/>
                            </p:stCondLst>
                            <p:childTnLst>
                              <p:par>
                                <p:cTn id="75" presetID="5" presetClass="exit" presetSubtype="10" fill="hold" grpId="2" nodeType="clickEffect">
                                  <p:stCondLst>
                                    <p:cond delay="0"/>
                                  </p:stCondLst>
                                  <p:childTnLst>
                                    <p:animEffect transition="out" filter="checkerboard(across)">
                                      <p:cBhvr>
                                        <p:cTn id="76" dur="500"/>
                                        <p:tgtEl>
                                          <p:spTgt spid="78"/>
                                        </p:tgtEl>
                                      </p:cBhvr>
                                    </p:animEffect>
                                    <p:set>
                                      <p:cBhvr>
                                        <p:cTn id="77" dur="1" fill="hold">
                                          <p:stCondLst>
                                            <p:cond delay="499"/>
                                          </p:stCondLst>
                                        </p:cTn>
                                        <p:tgtEl>
                                          <p:spTgt spid="78"/>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29" presetClass="entr" presetSubtype="0" fill="hold" grpId="0" nodeType="clickEffect">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cBhvr>
                                        <p:cTn id="82" dur="1000" fill="hold"/>
                                        <p:tgtEl>
                                          <p:spTgt spid="80"/>
                                        </p:tgtEl>
                                        <p:attrNameLst>
                                          <p:attrName>ppt_x</p:attrName>
                                        </p:attrNameLst>
                                      </p:cBhvr>
                                      <p:tavLst>
                                        <p:tav tm="0">
                                          <p:val>
                                            <p:strVal val="#ppt_x-.2"/>
                                          </p:val>
                                        </p:tav>
                                        <p:tav tm="100000">
                                          <p:val>
                                            <p:strVal val="#ppt_x"/>
                                          </p:val>
                                        </p:tav>
                                      </p:tavLst>
                                    </p:anim>
                                    <p:anim calcmode="lin" valueType="num">
                                      <p:cBhvr>
                                        <p:cTn id="83" dur="1000" fill="hold"/>
                                        <p:tgtEl>
                                          <p:spTgt spid="80"/>
                                        </p:tgtEl>
                                        <p:attrNameLst>
                                          <p:attrName>ppt_y</p:attrName>
                                        </p:attrNameLst>
                                      </p:cBhvr>
                                      <p:tavLst>
                                        <p:tav tm="0">
                                          <p:val>
                                            <p:strVal val="#ppt_y"/>
                                          </p:val>
                                        </p:tav>
                                        <p:tav tm="100000">
                                          <p:val>
                                            <p:strVal val="#ppt_y"/>
                                          </p:val>
                                        </p:tav>
                                      </p:tavLst>
                                    </p:anim>
                                    <p:animEffect transition="in" filter="wipe(right)" prLst="gradientSize: 0.1">
                                      <p:cBhvr>
                                        <p:cTn id="84"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78" grpId="0" animBg="1"/>
      <p:bldP spid="78" grpId="1" animBg="1"/>
      <p:bldP spid="78" grpId="2" animBg="1"/>
      <p:bldP spid="76" grpId="0" animBg="1"/>
      <p:bldP spid="71" grpId="0" animBg="1"/>
      <p:bldP spid="65" grpId="0" animBg="1"/>
      <p:bldP spid="62" grpId="0" animBg="1"/>
      <p:bldP spid="60" grpId="0" animBg="1"/>
      <p:bldP spid="88" grpId="0" animBg="1"/>
      <p:bldP spid="10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39" name="Object 51"/>
          <p:cNvGraphicFramePr>
            <a:graphicFrameLocks noChangeAspect="1"/>
          </p:cNvGraphicFramePr>
          <p:nvPr>
            <p:extLst/>
          </p:nvPr>
        </p:nvGraphicFramePr>
        <p:xfrm>
          <a:off x="1749376" y="648499"/>
          <a:ext cx="8693248" cy="6013573"/>
        </p:xfrm>
        <a:graphic>
          <a:graphicData uri="http://schemas.openxmlformats.org/presentationml/2006/ole">
            <mc:AlternateContent xmlns:mc="http://schemas.openxmlformats.org/markup-compatibility/2006">
              <mc:Choice xmlns:v="urn:schemas-microsoft-com:vml" Requires="v">
                <p:oleObj spid="_x0000_s5130" name="Document" r:id="rId4" imgW="10093265" imgH="6978240" progId="Word.Document.8">
                  <p:embed/>
                </p:oleObj>
              </mc:Choice>
              <mc:Fallback>
                <p:oleObj name="Document" r:id="rId4" imgW="10093265" imgH="6978240" progId="Word.Document.8">
                  <p:embed/>
                  <p:pic>
                    <p:nvPicPr>
                      <p:cNvPr id="12339" name="Object 51"/>
                      <p:cNvPicPr>
                        <a:picLocks noChangeAspect="1" noChangeArrowheads="1"/>
                      </p:cNvPicPr>
                      <p:nvPr/>
                    </p:nvPicPr>
                    <p:blipFill>
                      <a:blip r:embed="rId5"/>
                      <a:srcRect/>
                      <a:stretch>
                        <a:fillRect/>
                      </a:stretch>
                    </p:blipFill>
                    <p:spPr bwMode="auto">
                      <a:xfrm>
                        <a:off x="1749376" y="648499"/>
                        <a:ext cx="8693248" cy="6013573"/>
                      </a:xfrm>
                      <a:prstGeom prst="rect">
                        <a:avLst/>
                      </a:prstGeom>
                      <a:noFill/>
                      <a:ln>
                        <a:noFill/>
                      </a:ln>
                      <a:effectLst/>
                      <a:extLst/>
                    </p:spPr>
                  </p:pic>
                </p:oleObj>
              </mc:Fallback>
            </mc:AlternateContent>
          </a:graphicData>
        </a:graphic>
      </p:graphicFrame>
      <p:sp>
        <p:nvSpPr>
          <p:cNvPr id="3" name="タイトル 2"/>
          <p:cNvSpPr>
            <a:spLocks noGrp="1"/>
          </p:cNvSpPr>
          <p:nvPr>
            <p:ph type="title"/>
          </p:nvPr>
        </p:nvSpPr>
        <p:spPr>
          <a:xfrm>
            <a:off x="1981200" y="0"/>
            <a:ext cx="8229600" cy="857232"/>
          </a:xfrm>
          <a:noFill/>
        </p:spPr>
        <p:txBody>
          <a:bodyPr>
            <a:normAutofit/>
          </a:bodyPr>
          <a:lstStyle/>
          <a:p>
            <a:r>
              <a:rPr lang="ja-JP" altLang="en-US" sz="3200" dirty="0"/>
              <a:t>支援のタイムライン</a:t>
            </a:r>
          </a:p>
        </p:txBody>
      </p:sp>
      <p:sp>
        <p:nvSpPr>
          <p:cNvPr id="4" name="ホームベース 3"/>
          <p:cNvSpPr/>
          <p:nvPr/>
        </p:nvSpPr>
        <p:spPr>
          <a:xfrm>
            <a:off x="1809720" y="6453336"/>
            <a:ext cx="3566200" cy="261812"/>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a:t>インテーク・アセスメント</a:t>
            </a:r>
          </a:p>
        </p:txBody>
      </p:sp>
      <p:sp>
        <p:nvSpPr>
          <p:cNvPr id="5" name="山形 4"/>
          <p:cNvSpPr/>
          <p:nvPr/>
        </p:nvSpPr>
        <p:spPr>
          <a:xfrm>
            <a:off x="5291191" y="6453336"/>
            <a:ext cx="2172961" cy="261812"/>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dirty="0">
                <a:solidFill>
                  <a:schemeClr val="tx1"/>
                </a:solidFill>
              </a:rPr>
              <a:t>本人支援</a:t>
            </a:r>
            <a:r>
              <a:rPr lang="ja-JP" altLang="en-US" sz="1100">
                <a:solidFill>
                  <a:schemeClr val="tx1"/>
                </a:solidFill>
              </a:rPr>
              <a:t>（意思決定支援）</a:t>
            </a:r>
            <a:endParaRPr lang="ja-JP" altLang="en-US" sz="1100" dirty="0">
              <a:solidFill>
                <a:schemeClr val="tx1"/>
              </a:solidFill>
            </a:endParaRPr>
          </a:p>
        </p:txBody>
      </p:sp>
      <p:sp>
        <p:nvSpPr>
          <p:cNvPr id="7" name="山形 6"/>
          <p:cNvSpPr/>
          <p:nvPr/>
        </p:nvSpPr>
        <p:spPr>
          <a:xfrm>
            <a:off x="7376845" y="6453336"/>
            <a:ext cx="2967627" cy="261500"/>
          </a:xfrm>
          <a:prstGeom prst="chevr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400" dirty="0">
                <a:solidFill>
                  <a:schemeClr val="tx1"/>
                </a:solidFill>
              </a:rPr>
              <a:t>就労移行</a:t>
            </a:r>
            <a:r>
              <a:rPr lang="en-US" altLang="ja-JP" sz="1400" dirty="0">
                <a:solidFill>
                  <a:schemeClr val="tx1"/>
                </a:solidFill>
              </a:rPr>
              <a:t>/</a:t>
            </a:r>
            <a:r>
              <a:rPr lang="ja-JP" altLang="en-US" sz="1400" dirty="0">
                <a:solidFill>
                  <a:schemeClr val="tx1"/>
                </a:solidFill>
              </a:rPr>
              <a:t>モニタリング</a:t>
            </a:r>
            <a:r>
              <a:rPr lang="en-US" altLang="ja-JP" sz="1400" dirty="0">
                <a:solidFill>
                  <a:schemeClr val="tx1"/>
                </a:solidFill>
              </a:rPr>
              <a:t>/</a:t>
            </a:r>
            <a:r>
              <a:rPr lang="ja-JP" altLang="en-US" sz="1400" dirty="0">
                <a:solidFill>
                  <a:schemeClr val="tx1"/>
                </a:solidFill>
              </a:rPr>
              <a:t>連携</a:t>
            </a:r>
            <a:endParaRPr lang="en-US" altLang="ja-JP" sz="1400" dirty="0">
              <a:solidFill>
                <a:schemeClr val="tx1"/>
              </a:solidFill>
            </a:endParaRPr>
          </a:p>
        </p:txBody>
      </p:sp>
      <p:sp>
        <p:nvSpPr>
          <p:cNvPr id="12" name="山形 11"/>
          <p:cNvSpPr/>
          <p:nvPr/>
        </p:nvSpPr>
        <p:spPr>
          <a:xfrm>
            <a:off x="1809720" y="6165304"/>
            <a:ext cx="6230496" cy="254528"/>
          </a:xfrm>
          <a:prstGeom prst="chevr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a:solidFill>
                  <a:schemeClr val="tx1"/>
                </a:solidFill>
              </a:rPr>
              <a:t>家族支援</a:t>
            </a:r>
          </a:p>
        </p:txBody>
      </p:sp>
    </p:spTree>
    <p:extLst>
      <p:ext uri="{BB962C8B-B14F-4D97-AF65-F5344CB8AC3E}">
        <p14:creationId xmlns:p14="http://schemas.microsoft.com/office/powerpoint/2010/main" val="1898638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見立ての必要性</a:t>
            </a:r>
            <a:endParaRPr kumimoji="1" lang="ja-JP" altLang="en-US" dirty="0"/>
          </a:p>
        </p:txBody>
      </p:sp>
      <p:sp>
        <p:nvSpPr>
          <p:cNvPr id="3" name="コンテンツ プレースホルダー 2"/>
          <p:cNvSpPr>
            <a:spLocks noGrp="1"/>
          </p:cNvSpPr>
          <p:nvPr>
            <p:ph idx="1"/>
          </p:nvPr>
        </p:nvSpPr>
        <p:spPr/>
        <p:txBody>
          <a:bodyPr/>
          <a:lstStyle/>
          <a:p>
            <a:r>
              <a:rPr lang="ja-JP" altLang="en-US"/>
              <a:t>障害</a:t>
            </a:r>
            <a:r>
              <a:rPr lang="ja-JP" altLang="en-US" dirty="0"/>
              <a:t>の評価ばかりでなく、利用者の持つポジティブな価値、ストレングスも含めて、個々</a:t>
            </a:r>
            <a:r>
              <a:rPr lang="ja-JP" altLang="en-US"/>
              <a:t>の利用者の障害特性に</a:t>
            </a:r>
            <a:r>
              <a:rPr lang="ja-JP" altLang="en-US" dirty="0"/>
              <a:t>基づいた支援的な見通しを立てるとともに、具体的に利用者にどの</a:t>
            </a:r>
            <a:r>
              <a:rPr lang="ja-JP" altLang="en-US"/>
              <a:t>ように働きかけるか（支援）を</a:t>
            </a:r>
            <a:r>
              <a:rPr lang="ja-JP" altLang="en-US" dirty="0"/>
              <a:t>含むものであって、個別的である。</a:t>
            </a:r>
            <a:endParaRPr lang="en-US" altLang="ja-JP" dirty="0"/>
          </a:p>
          <a:p>
            <a:pPr marL="0" indent="0">
              <a:buNone/>
            </a:pPr>
            <a:endParaRPr kumimoji="1" lang="ja-JP" altLang="en-US" dirty="0"/>
          </a:p>
        </p:txBody>
      </p:sp>
      <p:sp>
        <p:nvSpPr>
          <p:cNvPr id="4" name="テキスト ボックス 3"/>
          <p:cNvSpPr txBox="1"/>
          <p:nvPr/>
        </p:nvSpPr>
        <p:spPr>
          <a:xfrm>
            <a:off x="6594764" y="5942568"/>
            <a:ext cx="4904509" cy="369332"/>
          </a:xfrm>
          <a:prstGeom prst="rect">
            <a:avLst/>
          </a:prstGeom>
          <a:noFill/>
        </p:spPr>
        <p:txBody>
          <a:bodyPr wrap="square" rtlCol="0">
            <a:spAutoFit/>
          </a:bodyPr>
          <a:lstStyle/>
          <a:p>
            <a:r>
              <a:rPr lang="ja-JP" altLang="en-US" dirty="0"/>
              <a:t>「土居健郎全集」より引用・一部加筆</a:t>
            </a:r>
            <a:endParaRPr kumimoji="1" lang="ja-JP" altLang="en-US" dirty="0"/>
          </a:p>
        </p:txBody>
      </p:sp>
    </p:spTree>
    <p:extLst>
      <p:ext uri="{BB962C8B-B14F-4D97-AF65-F5344CB8AC3E}">
        <p14:creationId xmlns:p14="http://schemas.microsoft.com/office/powerpoint/2010/main" val="721483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 name="Rectangle 201">
            <a:extLst>
              <a:ext uri="{FF2B5EF4-FFF2-40B4-BE49-F238E27FC236}">
                <a16:creationId xmlns:a16="http://schemas.microsoft.com/office/drawing/2014/main" xmlns=""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Oval 203">
            <a:extLst>
              <a:ext uri="{FF2B5EF4-FFF2-40B4-BE49-F238E27FC236}">
                <a16:creationId xmlns:a16="http://schemas.microsoft.com/office/drawing/2014/main" xmlns=""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Graphic 72">
            <a:extLst>
              <a:ext uri="{FF2B5EF4-FFF2-40B4-BE49-F238E27FC236}">
                <a16:creationId xmlns:a16="http://schemas.microsoft.com/office/drawing/2014/main" xmlns="" id="{9718ACC5-9EC7-4BC4-BF5E-79BB32BB1F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9413987" y="2857501"/>
            <a:ext cx="1142998" cy="1142998"/>
          </a:xfrm>
          <a:prstGeom prst="rect">
            <a:avLst/>
          </a:prstGeom>
        </p:spPr>
      </p:pic>
      <p:sp>
        <p:nvSpPr>
          <p:cNvPr id="4" name="日付プレースホルダ 3"/>
          <p:cNvSpPr>
            <a:spLocks noGrp="1"/>
          </p:cNvSpPr>
          <p:nvPr>
            <p:ph type="dt" sz="quarter" idx="10"/>
          </p:nvPr>
        </p:nvSpPr>
        <p:spPr>
          <a:xfrm>
            <a:off x="6973342" y="6356350"/>
            <a:ext cx="2743200" cy="365125"/>
          </a:xfrm>
        </p:spPr>
        <p:txBody>
          <a:bodyPr>
            <a:normAutofit/>
          </a:bodyPr>
          <a:lstStyle/>
          <a:p>
            <a:pPr algn="r">
              <a:spcAft>
                <a:spcPts val="600"/>
              </a:spcAft>
              <a:defRPr/>
            </a:pPr>
            <a:fld id="{C5BEBFB4-CCE0-4BFE-9C85-CD0603A6A8F4}" type="datetime1">
              <a:rPr lang="ja-JP" altLang="en-US" sz="1050">
                <a:solidFill>
                  <a:schemeClr val="tx1">
                    <a:lumMod val="75000"/>
                    <a:lumOff val="25000"/>
                  </a:schemeClr>
                </a:solidFill>
              </a:rPr>
              <a:pPr algn="r">
                <a:spcAft>
                  <a:spcPts val="600"/>
                </a:spcAft>
                <a:defRPr/>
              </a:pPr>
              <a:t>2019/2/8</a:t>
            </a:fld>
            <a:endParaRPr lang="ja-JP" altLang="en-US" sz="1050">
              <a:solidFill>
                <a:schemeClr val="tx1">
                  <a:lumMod val="75000"/>
                  <a:lumOff val="25000"/>
                </a:schemeClr>
              </a:solidFill>
            </a:endParaRPr>
          </a:p>
        </p:txBody>
      </p:sp>
      <p:sp>
        <p:nvSpPr>
          <p:cNvPr id="29700" name="Rectangle 2"/>
          <p:cNvSpPr>
            <a:spLocks noGrp="1" noChangeArrowheads="1"/>
          </p:cNvSpPr>
          <p:nvPr>
            <p:ph type="title"/>
          </p:nvPr>
        </p:nvSpPr>
        <p:spPr>
          <a:xfrm>
            <a:off x="1136428" y="627564"/>
            <a:ext cx="7474172" cy="1325563"/>
          </a:xfrm>
        </p:spPr>
        <p:txBody>
          <a:bodyPr>
            <a:normAutofit/>
          </a:bodyPr>
          <a:lstStyle/>
          <a:p>
            <a:pPr eaLnBrk="1" hangingPunct="1"/>
            <a:r>
              <a:rPr lang="ja-JP" altLang="en-US" dirty="0"/>
              <a:t>診断と支援</a:t>
            </a:r>
          </a:p>
        </p:txBody>
      </p:sp>
      <p:sp>
        <p:nvSpPr>
          <p:cNvPr id="29701" name="Rectangle 3"/>
          <p:cNvSpPr>
            <a:spLocks noGrp="1" noChangeArrowheads="1"/>
          </p:cNvSpPr>
          <p:nvPr>
            <p:ph type="body" idx="1"/>
          </p:nvPr>
        </p:nvSpPr>
        <p:spPr>
          <a:xfrm>
            <a:off x="1136429" y="2278173"/>
            <a:ext cx="6467867" cy="3450613"/>
          </a:xfrm>
        </p:spPr>
        <p:txBody>
          <a:bodyPr anchor="ctr">
            <a:normAutofit/>
          </a:bodyPr>
          <a:lstStyle/>
          <a:p>
            <a:pPr eaLnBrk="1" hangingPunct="1">
              <a:buFont typeface="Wingdings" panose="05000000000000000000" pitchFamily="2" charset="2"/>
              <a:buNone/>
            </a:pPr>
            <a:endParaRPr lang="en-US" altLang="ja-JP" sz="2400"/>
          </a:p>
          <a:p>
            <a:pPr eaLnBrk="1" hangingPunct="1">
              <a:buFont typeface="Wingdings" panose="05000000000000000000" pitchFamily="2" charset="2"/>
              <a:buNone/>
            </a:pPr>
            <a:endParaRPr lang="en-US" altLang="ja-JP" sz="2400"/>
          </a:p>
          <a:p>
            <a:pPr eaLnBrk="1" hangingPunct="1">
              <a:buFont typeface="Wingdings" panose="05000000000000000000" pitchFamily="2" charset="2"/>
              <a:buNone/>
            </a:pPr>
            <a:endParaRPr lang="en-US" altLang="ja-JP" sz="2400"/>
          </a:p>
          <a:p>
            <a:pPr eaLnBrk="1" hangingPunct="1">
              <a:buFont typeface="Wingdings" panose="05000000000000000000" pitchFamily="2" charset="2"/>
              <a:buNone/>
            </a:pPr>
            <a:r>
              <a:rPr lang="ja-JP" altLang="en-US" sz="2400"/>
              <a:t>診断は，短所に着目して成立するが，</a:t>
            </a:r>
            <a:endParaRPr lang="en-US" altLang="ja-JP" sz="2400"/>
          </a:p>
          <a:p>
            <a:pPr eaLnBrk="1" hangingPunct="1">
              <a:buFont typeface="Wingdings" panose="05000000000000000000" pitchFamily="2" charset="2"/>
              <a:buNone/>
            </a:pPr>
            <a:endParaRPr lang="en-US" altLang="ja-JP" sz="2400"/>
          </a:p>
          <a:p>
            <a:pPr eaLnBrk="1" hangingPunct="1">
              <a:buFont typeface="Wingdings" panose="05000000000000000000" pitchFamily="2" charset="2"/>
              <a:buNone/>
            </a:pPr>
            <a:r>
              <a:rPr lang="ja-JP" altLang="en-US" sz="2400"/>
              <a:t>支援は，長所に着目し、個人と環境に焦点を当てることで成立する。</a:t>
            </a:r>
            <a:endParaRPr lang="en-US" altLang="ja-JP" sz="2400"/>
          </a:p>
          <a:p>
            <a:pPr eaLnBrk="1" hangingPunct="1">
              <a:buFont typeface="Wingdings" panose="05000000000000000000" pitchFamily="2" charset="2"/>
              <a:buNone/>
            </a:pPr>
            <a:endParaRPr lang="en-US" altLang="ja-JP" sz="2400"/>
          </a:p>
          <a:p>
            <a:pPr eaLnBrk="1" hangingPunct="1">
              <a:buFont typeface="Wingdings" panose="05000000000000000000" pitchFamily="2" charset="2"/>
              <a:buNone/>
            </a:pPr>
            <a:endParaRPr lang="en-US" altLang="ja-JP" sz="2400"/>
          </a:p>
          <a:p>
            <a:pPr eaLnBrk="1" hangingPunct="1">
              <a:buFont typeface="Wingdings" panose="05000000000000000000" pitchFamily="2" charset="2"/>
              <a:buNone/>
            </a:pPr>
            <a:endParaRPr lang="en-US" altLang="ja-JP" sz="2400"/>
          </a:p>
          <a:p>
            <a:pPr eaLnBrk="1" hangingPunct="1">
              <a:buFont typeface="Wingdings" panose="05000000000000000000" pitchFamily="2" charset="2"/>
              <a:buNone/>
            </a:pPr>
            <a:endParaRPr lang="ja-JP" altLang="en-US" sz="2400"/>
          </a:p>
          <a:p>
            <a:pPr eaLnBrk="1" hangingPunct="1">
              <a:buFont typeface="Wingdings" panose="05000000000000000000" pitchFamily="2" charset="2"/>
              <a:buNone/>
            </a:pPr>
            <a:endParaRPr lang="ja-JP" altLang="en-US" sz="2400"/>
          </a:p>
          <a:p>
            <a:pPr eaLnBrk="1" hangingPunct="1">
              <a:buFont typeface="Wingdings" panose="05000000000000000000" pitchFamily="2" charset="2"/>
              <a:buNone/>
            </a:pPr>
            <a:endParaRPr lang="ja-JP" altLang="en-US" sz="2400"/>
          </a:p>
        </p:txBody>
      </p:sp>
    </p:spTree>
    <p:extLst>
      <p:ext uri="{BB962C8B-B14F-4D97-AF65-F5344CB8AC3E}">
        <p14:creationId xmlns:p14="http://schemas.microsoft.com/office/powerpoint/2010/main" val="3357741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xmlns=""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xmlns=""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Graphic 69">
            <a:extLst>
              <a:ext uri="{FF2B5EF4-FFF2-40B4-BE49-F238E27FC236}">
                <a16:creationId xmlns:a16="http://schemas.microsoft.com/office/drawing/2014/main" xmlns="" id="{890191A2-2B01-4C3E-92EF-84691F4E91A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13987" y="2857501"/>
            <a:ext cx="1142998" cy="1142998"/>
          </a:xfrm>
          <a:prstGeom prst="rect">
            <a:avLst/>
          </a:prstGeom>
        </p:spPr>
      </p:pic>
      <p:sp>
        <p:nvSpPr>
          <p:cNvPr id="29698" name="タイトル 1"/>
          <p:cNvSpPr>
            <a:spLocks noGrp="1"/>
          </p:cNvSpPr>
          <p:nvPr>
            <p:ph type="title"/>
          </p:nvPr>
        </p:nvSpPr>
        <p:spPr>
          <a:xfrm>
            <a:off x="1136428" y="627564"/>
            <a:ext cx="7474172" cy="1325563"/>
          </a:xfrm>
        </p:spPr>
        <p:txBody>
          <a:bodyPr>
            <a:normAutofit/>
          </a:bodyPr>
          <a:lstStyle/>
          <a:p>
            <a:r>
              <a:rPr lang="ja-JP" altLang="en-US"/>
              <a:t>例）発達障害</a:t>
            </a:r>
          </a:p>
        </p:txBody>
      </p:sp>
      <p:sp>
        <p:nvSpPr>
          <p:cNvPr id="3" name="コンテンツ プレースホルダー 2"/>
          <p:cNvSpPr>
            <a:spLocks noGrp="1"/>
          </p:cNvSpPr>
          <p:nvPr>
            <p:ph idx="1"/>
          </p:nvPr>
        </p:nvSpPr>
        <p:spPr>
          <a:xfrm>
            <a:off x="1136429" y="2278173"/>
            <a:ext cx="6467867" cy="3450613"/>
          </a:xfrm>
        </p:spPr>
        <p:txBody>
          <a:bodyPr anchor="ctr">
            <a:normAutofit lnSpcReduction="10000"/>
          </a:bodyPr>
          <a:lstStyle/>
          <a:p>
            <a:pPr>
              <a:buFont typeface="Arial" charset="0"/>
              <a:buChar char="•"/>
              <a:defRPr/>
            </a:pPr>
            <a:r>
              <a:rPr lang="ja-JP" altLang="en-US" sz="1500"/>
              <a:t>社会性の障害</a:t>
            </a:r>
            <a:endParaRPr lang="en-US" altLang="ja-JP" sz="1500" dirty="0"/>
          </a:p>
          <a:p>
            <a:pPr marL="0" indent="0">
              <a:buNone/>
              <a:defRPr/>
            </a:pPr>
            <a:r>
              <a:rPr lang="ja-JP" altLang="en-US" sz="1500"/>
              <a:t>　他者とのやり取りが苦手、他者の意図や感情が読み取りにくい、共感が乏しい</a:t>
            </a:r>
            <a:endParaRPr lang="en-US" altLang="ja-JP" sz="1500" dirty="0"/>
          </a:p>
          <a:p>
            <a:pPr>
              <a:buFont typeface="Arial" charset="0"/>
              <a:buChar char="•"/>
              <a:defRPr/>
            </a:pPr>
            <a:r>
              <a:rPr lang="ja-JP" altLang="en-US" sz="1500"/>
              <a:t>コミュニケーションの障害</a:t>
            </a:r>
            <a:endParaRPr lang="en-US" altLang="ja-JP" sz="1500" dirty="0"/>
          </a:p>
          <a:p>
            <a:pPr marL="0" indent="0">
              <a:buNone/>
              <a:defRPr/>
            </a:pPr>
            <a:r>
              <a:rPr lang="ja-JP" altLang="en-US" sz="1500"/>
              <a:t>　特異な言い回し、話し言葉を理解することが困難、地面通りの解釈で冗談が理解 できない</a:t>
            </a:r>
            <a:endParaRPr lang="en-US" altLang="ja-JP" sz="1500" dirty="0"/>
          </a:p>
          <a:p>
            <a:pPr>
              <a:buFont typeface="Arial" charset="0"/>
              <a:buChar char="•"/>
              <a:defRPr/>
            </a:pPr>
            <a:r>
              <a:rPr lang="ja-JP" altLang="en-US" sz="1500"/>
              <a:t>想像力の障害</a:t>
            </a:r>
            <a:endParaRPr lang="en-US" altLang="ja-JP" sz="1500" dirty="0"/>
          </a:p>
          <a:p>
            <a:pPr marL="0" indent="0">
              <a:buNone/>
              <a:defRPr/>
            </a:pPr>
            <a:r>
              <a:rPr lang="ja-JP" altLang="en-US" sz="1500"/>
              <a:t>　見通しがつかないと著しく不安になる、興味の偏り、決まりきったパタンへの固執</a:t>
            </a:r>
            <a:endParaRPr lang="en-US" altLang="ja-JP" sz="1500" dirty="0"/>
          </a:p>
          <a:p>
            <a:pPr marL="0" indent="0">
              <a:buNone/>
              <a:defRPr/>
            </a:pPr>
            <a:endParaRPr lang="en-US" altLang="ja-JP" sz="1500" dirty="0"/>
          </a:p>
          <a:p>
            <a:pPr marL="0" indent="0">
              <a:buNone/>
              <a:defRPr/>
            </a:pPr>
            <a:r>
              <a:rPr lang="ja-JP" altLang="en-US" sz="3200">
                <a:solidFill>
                  <a:srgbClr val="FF0000"/>
                </a:solidFill>
              </a:rPr>
              <a:t>人との関係のなかで問題が生じる</a:t>
            </a:r>
          </a:p>
        </p:txBody>
      </p:sp>
    </p:spTree>
    <p:extLst>
      <p:ext uri="{BB962C8B-B14F-4D97-AF65-F5344CB8AC3E}">
        <p14:creationId xmlns:p14="http://schemas.microsoft.com/office/powerpoint/2010/main" val="1739683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5400"/>
              <a:t>相談事例から見るケアマネジメントと意思決定支援</a:t>
            </a:r>
            <a:endParaRPr kumimoji="1" lang="ja-JP" altLang="en-US" sz="5400" dirty="0"/>
          </a:p>
        </p:txBody>
      </p:sp>
      <p:sp>
        <p:nvSpPr>
          <p:cNvPr id="3" name="テキス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376883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noFill/>
        </p:spPr>
        <p:txBody>
          <a:bodyPr>
            <a:normAutofit/>
          </a:bodyPr>
          <a:lstStyle/>
          <a:p>
            <a:r>
              <a:rPr kumimoji="1" lang="ja-JP" altLang="en-US" dirty="0"/>
              <a:t>１．プロフィール</a:t>
            </a:r>
          </a:p>
        </p:txBody>
      </p:sp>
      <p:sp>
        <p:nvSpPr>
          <p:cNvPr id="4" name="コンテンツ プレースホルダ 3"/>
          <p:cNvSpPr>
            <a:spLocks noGrp="1"/>
          </p:cNvSpPr>
          <p:nvPr>
            <p:ph idx="1"/>
          </p:nvPr>
        </p:nvSpPr>
        <p:spPr/>
        <p:txBody>
          <a:bodyPr>
            <a:normAutofit/>
          </a:bodyPr>
          <a:lstStyle/>
          <a:p>
            <a:r>
              <a:rPr kumimoji="1" lang="ja-JP" altLang="en-US" dirty="0"/>
              <a:t>年齢：２９歳</a:t>
            </a:r>
            <a:endParaRPr kumimoji="1" lang="en-US" altLang="ja-JP" dirty="0"/>
          </a:p>
          <a:p>
            <a:r>
              <a:rPr lang="ja-JP" altLang="en-US" dirty="0"/>
              <a:t>性別：男性</a:t>
            </a:r>
            <a:endParaRPr lang="en-US" altLang="ja-JP" dirty="0"/>
          </a:p>
          <a:p>
            <a:r>
              <a:rPr kumimoji="1" lang="ja-JP" altLang="en-US" dirty="0"/>
              <a:t>障害：療育手帳</a:t>
            </a:r>
            <a:r>
              <a:rPr kumimoji="1" lang="en-US" altLang="ja-JP" dirty="0"/>
              <a:t>B2</a:t>
            </a:r>
            <a:r>
              <a:rPr kumimoji="1" lang="ja-JP" altLang="en-US" dirty="0" err="1"/>
              <a:t>、</a:t>
            </a:r>
            <a:r>
              <a:rPr kumimoji="1" lang="ja-JP" altLang="en-US" dirty="0"/>
              <a:t>身体障害手帳２級</a:t>
            </a:r>
            <a:r>
              <a:rPr kumimoji="1" lang="ja-JP" altLang="en-US"/>
              <a:t>（両上下肢痙</a:t>
            </a:r>
            <a:r>
              <a:rPr kumimoji="1" lang="ja-JP" altLang="en-US" dirty="0"/>
              <a:t>性麻痺）</a:t>
            </a:r>
            <a:endParaRPr kumimoji="1" lang="en-US" altLang="ja-JP" dirty="0"/>
          </a:p>
          <a:p>
            <a:r>
              <a:rPr kumimoji="1" lang="ja-JP" altLang="en-US" dirty="0"/>
              <a:t>家族構成：</a:t>
            </a:r>
            <a:r>
              <a:rPr kumimoji="1" lang="ja-JP" altLang="en-US"/>
              <a:t>父（</a:t>
            </a:r>
            <a:r>
              <a:rPr lang="ja-JP" altLang="en-US"/>
              <a:t>無職</a:t>
            </a:r>
            <a:r>
              <a:rPr kumimoji="1" lang="ja-JP" altLang="en-US"/>
              <a:t>）</a:t>
            </a:r>
            <a:r>
              <a:rPr kumimoji="1" lang="ja-JP" altLang="en-US" dirty="0"/>
              <a:t>、母（内職）</a:t>
            </a:r>
            <a:endParaRPr kumimoji="1" lang="en-US" altLang="ja-JP" dirty="0"/>
          </a:p>
          <a:p>
            <a:r>
              <a:rPr lang="ja-JP" altLang="en-US" dirty="0"/>
              <a:t>その他</a:t>
            </a:r>
            <a:endParaRPr lang="en-US" altLang="ja-JP" dirty="0"/>
          </a:p>
          <a:p>
            <a:pPr>
              <a:buNone/>
            </a:pPr>
            <a:r>
              <a:rPr kumimoji="1" lang="ja-JP" altLang="en-US" dirty="0"/>
              <a:t>　　・障害受容ができず、コンプレックスが強い</a:t>
            </a:r>
            <a:endParaRPr kumimoji="1" lang="en-US" altLang="ja-JP" dirty="0"/>
          </a:p>
          <a:p>
            <a:pPr>
              <a:buNone/>
            </a:pPr>
            <a:r>
              <a:rPr lang="ja-JP" altLang="en-US" dirty="0"/>
              <a:t>　　・家庭内暴力</a:t>
            </a:r>
            <a:endParaRPr kumimoji="1" lang="en-US" altLang="ja-JP" dirty="0"/>
          </a:p>
          <a:p>
            <a:pPr>
              <a:buNone/>
            </a:pPr>
            <a:endParaRPr kumimoji="1" lang="en-US" altLang="ja-JP" dirty="0"/>
          </a:p>
          <a:p>
            <a:endParaRPr kumimoji="1" lang="ja-JP" altLang="en-US" dirty="0"/>
          </a:p>
        </p:txBody>
      </p:sp>
    </p:spTree>
    <p:extLst>
      <p:ext uri="{BB962C8B-B14F-4D97-AF65-F5344CB8AC3E}">
        <p14:creationId xmlns:p14="http://schemas.microsoft.com/office/powerpoint/2010/main" val="2982323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noFill/>
        </p:spPr>
        <p:txBody>
          <a:bodyPr/>
          <a:lstStyle/>
          <a:p>
            <a:r>
              <a:rPr kumimoji="1" lang="ja-JP" altLang="en-US" dirty="0"/>
              <a:t>２．事例の概要</a:t>
            </a:r>
          </a:p>
        </p:txBody>
      </p:sp>
      <p:sp>
        <p:nvSpPr>
          <p:cNvPr id="3" name="コンテンツ プレースホルダ 2"/>
          <p:cNvSpPr>
            <a:spLocks noGrp="1"/>
          </p:cNvSpPr>
          <p:nvPr>
            <p:ph idx="1"/>
          </p:nvPr>
        </p:nvSpPr>
        <p:spPr/>
        <p:txBody>
          <a:bodyPr>
            <a:normAutofit/>
          </a:bodyPr>
          <a:lstStyle/>
          <a:p>
            <a:r>
              <a:rPr lang="ja-JP" altLang="en-US" dirty="0"/>
              <a:t>高校卒業後（専修高校）、障害者職業センターを経て一般就労するが、仕事の内容についていけず１年で退職。</a:t>
            </a:r>
            <a:endParaRPr lang="en-US" altLang="ja-JP" dirty="0"/>
          </a:p>
          <a:p>
            <a:r>
              <a:rPr lang="ja-JP" altLang="en-US" dirty="0"/>
              <a:t>その後在宅で過ごすが、家庭内暴力が始まり、両親が○市の相談センターに相談、紹介を受けて○事業所に通うことになった。</a:t>
            </a:r>
            <a:endParaRPr lang="en-US" altLang="ja-JP" dirty="0"/>
          </a:p>
          <a:p>
            <a:r>
              <a:rPr lang="ja-JP" altLang="en-US" dirty="0"/>
              <a:t>しかし家庭内暴力は止まらず、作業所の利用も困難となったため、両親が当相談室へ来所するようになった。</a:t>
            </a:r>
          </a:p>
        </p:txBody>
      </p:sp>
    </p:spTree>
    <p:extLst>
      <p:ext uri="{BB962C8B-B14F-4D97-AF65-F5344CB8AC3E}">
        <p14:creationId xmlns:p14="http://schemas.microsoft.com/office/powerpoint/2010/main" val="331255095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TotalTime>
  <Words>2190</Words>
  <Application>Microsoft Office PowerPoint</Application>
  <PresentationFormat>ワイド画面</PresentationFormat>
  <Paragraphs>491</Paragraphs>
  <Slides>33</Slides>
  <Notes>3</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ector>
  </HeadingPairs>
  <TitlesOfParts>
    <vt:vector size="45" baseType="lpstr">
      <vt:lpstr>ＭＳ Ｐゴシック</vt:lpstr>
      <vt:lpstr>ＭＳ Ｐ明朝</vt:lpstr>
      <vt:lpstr>ＭＳ 明朝</vt:lpstr>
      <vt:lpstr>游ゴシック</vt:lpstr>
      <vt:lpstr>游ゴシック Light</vt:lpstr>
      <vt:lpstr>Arial</vt:lpstr>
      <vt:lpstr>Calibri</vt:lpstr>
      <vt:lpstr>Century</vt:lpstr>
      <vt:lpstr>Times New Roman</vt:lpstr>
      <vt:lpstr>Wingdings</vt:lpstr>
      <vt:lpstr>Office テーマ</vt:lpstr>
      <vt:lpstr>Document</vt:lpstr>
      <vt:lpstr>研修２日目・講義 【事例に基づく演習への導入講義】  就労していたが、家庭内暴力頻繁、閉じこもるようになり失職。家族関係調整・障害受容を図り、就労移行支援事業の利用を経て就労を図った事例</vt:lpstr>
      <vt:lpstr>利用者のニーズと診断 （ラベリング）の危険性</vt:lpstr>
      <vt:lpstr>障害特性（診断）と支援</vt:lpstr>
      <vt:lpstr>見立ての必要性</vt:lpstr>
      <vt:lpstr>診断と支援</vt:lpstr>
      <vt:lpstr>例）発達障害</vt:lpstr>
      <vt:lpstr>相談事例から見るケアマネジメントと意思決定支援</vt:lpstr>
      <vt:lpstr>１．プロフィール</vt:lpstr>
      <vt:lpstr>２．事例の概要</vt:lpstr>
      <vt:lpstr>３．主訴</vt:lpstr>
      <vt:lpstr>Ａさんの現在の関係図</vt:lpstr>
      <vt:lpstr>相談支援の展開（関係調整・意思の確認）</vt:lpstr>
      <vt:lpstr>PowerPoint プレゼンテーション</vt:lpstr>
      <vt:lpstr>相談支援の展開（関係調整・意思の確認）</vt:lpstr>
      <vt:lpstr>Ａさんの現在の関係図</vt:lpstr>
      <vt:lpstr>相談支援の展開（関係調整・意思の確認）</vt:lpstr>
      <vt:lpstr>PowerPoint プレゼンテーション</vt:lpstr>
      <vt:lpstr>アセスメントの専門性</vt:lpstr>
      <vt:lpstr>情報入手の方法（能動性）</vt:lpstr>
      <vt:lpstr>情報の整理・統合の方法（構成力）</vt:lpstr>
      <vt:lpstr>生活史から紐解いていく</vt:lpstr>
      <vt:lpstr>ICF諸次元の相互関係図</vt:lpstr>
      <vt:lpstr>ストレングス　　　　ストレングスは対話と関係性から・・・。</vt:lpstr>
      <vt:lpstr>面接の中でストーリーを読む・作る</vt:lpstr>
      <vt:lpstr>構成分の一例</vt:lpstr>
      <vt:lpstr>面接（利用者と相談員）の関係</vt:lpstr>
      <vt:lpstr>事例から見る意思決定支援</vt:lpstr>
      <vt:lpstr>相談支援の展開（関係調整・意思の確認）</vt:lpstr>
      <vt:lpstr>Ａさんの現在の関係図</vt:lpstr>
      <vt:lpstr>相談支援の展開（見学・実習）</vt:lpstr>
      <vt:lpstr>相談支援の展開</vt:lpstr>
      <vt:lpstr>PowerPoint プレゼンテーション</vt:lpstr>
      <vt:lpstr>支援のタイムライン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２日講義（事例） （就労していたが、家庭内暴力頻繁、閉じこもるようになり失職。家族関係調整・障害受容を図り、就労移行支援事業の利用を経て就労を図った事例）</dc:title>
  <dc:creator>Microsoft Office ユーザー</dc:creator>
  <cp:lastModifiedBy>FUJIKAWA, Yuichi</cp:lastModifiedBy>
  <cp:revision>30</cp:revision>
  <cp:lastPrinted>2019-01-18T22:23:34Z</cp:lastPrinted>
  <dcterms:created xsi:type="dcterms:W3CDTF">2018-06-26T04:52:17Z</dcterms:created>
  <dcterms:modified xsi:type="dcterms:W3CDTF">2019-02-08T00:27:50Z</dcterms:modified>
</cp:coreProperties>
</file>