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9" r:id="rId4"/>
    <p:sldId id="261" r:id="rId5"/>
    <p:sldId id="421" r:id="rId6"/>
    <p:sldId id="422" r:id="rId7"/>
    <p:sldId id="435" r:id="rId8"/>
    <p:sldId id="424" r:id="rId9"/>
    <p:sldId id="423" r:id="rId10"/>
    <p:sldId id="262" r:id="rId11"/>
    <p:sldId id="298" r:id="rId12"/>
    <p:sldId id="427" r:id="rId13"/>
    <p:sldId id="428" r:id="rId14"/>
    <p:sldId id="263" r:id="rId15"/>
    <p:sldId id="265" r:id="rId16"/>
    <p:sldId id="266" r:id="rId17"/>
    <p:sldId id="429" r:id="rId18"/>
    <p:sldId id="426" r:id="rId19"/>
    <p:sldId id="430" r:id="rId20"/>
    <p:sldId id="276" r:id="rId21"/>
    <p:sldId id="470" r:id="rId22"/>
    <p:sldId id="473" r:id="rId23"/>
    <p:sldId id="474" r:id="rId24"/>
    <p:sldId id="475" r:id="rId25"/>
    <p:sldId id="280" r:id="rId26"/>
    <p:sldId id="476" r:id="rId27"/>
    <p:sldId id="431" r:id="rId28"/>
    <p:sldId id="432" r:id="rId29"/>
    <p:sldId id="483" r:id="rId30"/>
    <p:sldId id="468" r:id="rId31"/>
    <p:sldId id="484" r:id="rId32"/>
    <p:sldId id="485" r:id="rId33"/>
    <p:sldId id="433" r:id="rId34"/>
    <p:sldId id="482" r:id="rId35"/>
    <p:sldId id="477" r:id="rId36"/>
    <p:sldId id="478" r:id="rId37"/>
    <p:sldId id="434" r:id="rId38"/>
    <p:sldId id="479" r:id="rId39"/>
    <p:sldId id="480" r:id="rId40"/>
    <p:sldId id="481" r:id="rId41"/>
    <p:sldId id="260" r:id="rId4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08"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t>2019/1/19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t>‹#›</a:t>
            </a:fld>
            <a:endParaRPr kumimoji="1" lang="ja-JP" altLang="en-US"/>
          </a:p>
        </p:txBody>
      </p:sp>
    </p:spTree>
    <p:extLst>
      <p:ext uri="{BB962C8B-B14F-4D97-AF65-F5344CB8AC3E}">
        <p14:creationId xmlns:p14="http://schemas.microsoft.com/office/powerpoint/2010/main" val="12119532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5BD4904-88E3-4337-B015-69759E71499F}" type="slidenum">
              <a:rPr kumimoji="1" lang="ja-JP" altLang="en-US" smtClean="0"/>
              <a:t>28</a:t>
            </a:fld>
            <a:endParaRPr kumimoji="1" lang="ja-JP" altLang="en-US"/>
          </a:p>
        </p:txBody>
      </p:sp>
    </p:spTree>
    <p:extLst>
      <p:ext uri="{BB962C8B-B14F-4D97-AF65-F5344CB8AC3E}">
        <p14:creationId xmlns:p14="http://schemas.microsoft.com/office/powerpoint/2010/main" val="1412332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D6DE306A-99BB-4240-BF2D-F9A5C63EDBD8}" type="datetime1">
              <a:rPr kumimoji="1" lang="ja-JP" altLang="en-US" smtClean="0"/>
              <a:t>2019/1/19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89998D1-CB6C-413C-B1F3-8BE95D7607DC}" type="datetime1">
              <a:rPr kumimoji="1" lang="ja-JP" altLang="en-US" smtClean="0"/>
              <a:t>2019/1/19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9610BF2-797E-4A9C-A6A6-2B21B6104022}" type="datetime1">
              <a:rPr kumimoji="1" lang="ja-JP" altLang="en-US" smtClean="0"/>
              <a:t>2019/1/19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6E3D5920-20C8-4DDC-8ACA-E7DB38F4BF44}" type="datetime1">
              <a:rPr kumimoji="1" lang="ja-JP" altLang="en-US" smtClean="0"/>
              <a:t>2019/1/19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BB36A1C6-500F-439A-96E0-818F70540FFF}" type="datetime1">
              <a:rPr kumimoji="1" lang="ja-JP" altLang="en-US" smtClean="0"/>
              <a:t>2019/1/19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61AC10CC-2475-461F-B4EB-25C6DFF961F6}" type="datetime1">
              <a:rPr kumimoji="1" lang="ja-JP" altLang="en-US" smtClean="0"/>
              <a:t>2019/1/19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4DE19E50-D01E-4A5F-82FE-459B6AD10DDE}" type="datetime1">
              <a:rPr kumimoji="1" lang="ja-JP" altLang="en-US" smtClean="0"/>
              <a:t>2019/1/19</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8C957958-1B89-40F1-B3E3-E4EBF870AFB4}" type="datetime1">
              <a:rPr kumimoji="1" lang="ja-JP" altLang="en-US" smtClean="0"/>
              <a:t>2019/1/19</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1D80BBF-6795-45D4-8BEE-700AC328B319}" type="datetime1">
              <a:rPr kumimoji="1" lang="ja-JP" altLang="en-US" smtClean="0"/>
              <a:t>2019/1/19</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1345F680-04EE-4DB8-B458-59091487E09D}" type="datetime1">
              <a:rPr kumimoji="1" lang="ja-JP" altLang="en-US" smtClean="0"/>
              <a:t>2019/1/19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9C0A4F96-9612-42CB-B7B4-291B44B11F48}" type="datetime1">
              <a:rPr kumimoji="1" lang="ja-JP" altLang="en-US" smtClean="0"/>
              <a:t>2019/1/19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1CC9D7-9F48-41F0-9DA8-53FE9A10D526}" type="datetime1">
              <a:rPr kumimoji="1" lang="ja-JP" altLang="en-US" smtClean="0"/>
              <a:t>2019/1/19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a:t>新カリキュラムに基づく相談支援従事者養成研修モデル研修</a:t>
            </a:r>
            <a:r>
              <a:rPr kumimoji="1" lang="en-US" altLang="ja-JP"/>
              <a:t>(</a:t>
            </a:r>
            <a:r>
              <a:rPr kumimoji="1" lang="ja-JP" altLang="en-US"/>
              <a:t>現任研修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lang="ja-JP" altLang="en-US" sz="2800" dirty="0">
                <a:latin typeface="メイリオ" pitchFamily="50" charset="-128"/>
                <a:ea typeface="メイリオ" pitchFamily="50" charset="-128"/>
                <a:cs typeface="メイリオ" pitchFamily="50" charset="-128"/>
              </a:rPr>
              <a:t>地域を基盤としたソーシャルワーク</a:t>
            </a:r>
            <a:r>
              <a:rPr lang="en-US" altLang="ja-JP" sz="2800" dirty="0">
                <a:latin typeface="メイリオ" pitchFamily="50" charset="-128"/>
                <a:ea typeface="メイリオ" pitchFamily="50" charset="-128"/>
                <a:cs typeface="メイリオ" pitchFamily="50" charset="-128"/>
              </a:rPr>
              <a:t>Ⅰ</a:t>
            </a:r>
            <a:br>
              <a:rPr lang="en-US" altLang="ja-JP" sz="2800" dirty="0">
                <a:latin typeface="メイリオ" pitchFamily="50" charset="-128"/>
                <a:ea typeface="メイリオ" pitchFamily="50" charset="-128"/>
                <a:cs typeface="メイリオ" pitchFamily="50" charset="-128"/>
              </a:rPr>
            </a:br>
            <a:r>
              <a:rPr lang="ja-JP" altLang="en-US" sz="2800" dirty="0">
                <a:latin typeface="メイリオ" pitchFamily="50" charset="-128"/>
                <a:ea typeface="メイリオ" pitchFamily="50" charset="-128"/>
                <a:cs typeface="メイリオ" pitchFamily="50" charset="-128"/>
              </a:rPr>
              <a:t>（個別相談支援</a:t>
            </a:r>
            <a:r>
              <a:rPr lang="en-US" altLang="ja-JP" sz="2800" dirty="0">
                <a:latin typeface="メイリオ" pitchFamily="50" charset="-128"/>
                <a:ea typeface="メイリオ" pitchFamily="50" charset="-128"/>
                <a:cs typeface="メイリオ" pitchFamily="50" charset="-128"/>
              </a:rPr>
              <a:t>/</a:t>
            </a:r>
            <a:r>
              <a:rPr lang="ja-JP" altLang="en-US" sz="2800" dirty="0">
                <a:latin typeface="メイリオ" pitchFamily="50" charset="-128"/>
                <a:ea typeface="メイリオ" pitchFamily="50" charset="-128"/>
                <a:cs typeface="メイリオ" pitchFamily="50" charset="-128"/>
              </a:rPr>
              <a:t>意志決定支援）</a:t>
            </a: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a:latin typeface="メイリオ" pitchFamily="50" charset="-128"/>
                <a:ea typeface="メイリオ" pitchFamily="50" charset="-128"/>
                <a:cs typeface="メイリオ" pitchFamily="50" charset="-128"/>
              </a:rPr>
              <a:t>平成</a:t>
            </a:r>
            <a:r>
              <a:rPr kumimoji="1" lang="en-US" altLang="ja-JP" sz="1200" dirty="0">
                <a:latin typeface="メイリオ" pitchFamily="50" charset="-128"/>
                <a:ea typeface="メイリオ" pitchFamily="50" charset="-128"/>
                <a:cs typeface="メイリオ" pitchFamily="50" charset="-128"/>
              </a:rPr>
              <a:t>30</a:t>
            </a:r>
            <a:r>
              <a:rPr kumimoji="1" lang="ja-JP" altLang="en-US" sz="1200" dirty="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個別性の重視</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6C0086AB-8C8A-42BE-ADB6-A54BBF32E710}"/>
              </a:ext>
            </a:extLst>
          </p:cNvPr>
          <p:cNvSpPr txBox="1"/>
          <p:nvPr/>
        </p:nvSpPr>
        <p:spPr>
          <a:xfrm>
            <a:off x="251520" y="1340768"/>
            <a:ext cx="8640960" cy="4893647"/>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バイスティックによる個別化の原則</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「（当事者は）１人の人間として、そして単なる人間ではなく、個性を持ったこの人物として扱われる」</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相反する概念</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個別化　⇔　ラベリング、ステレオタイプ化</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ラベリングの例</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→障害によるラベリング</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あの人は、自閉症だから・・・、精神障害だから・・・</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→障害受容によるラベリング</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あの人は、受容できていないから・・・</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605073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生活者視点、</a:t>
            </a:r>
            <a:r>
              <a:rPr lang="en-US" altLang="ja-JP" sz="3200" b="1" dirty="0">
                <a:latin typeface="メイリオ" pitchFamily="50" charset="-128"/>
                <a:ea typeface="メイリオ" pitchFamily="50" charset="-128"/>
                <a:cs typeface="メイリオ" pitchFamily="50" charset="-128"/>
              </a:rPr>
              <a:t>QOL</a:t>
            </a:r>
            <a:r>
              <a:rPr lang="ja-JP" altLang="en-US" sz="3200" b="1" dirty="0">
                <a:latin typeface="メイリオ" pitchFamily="50" charset="-128"/>
                <a:ea typeface="メイリオ" pitchFamily="50" charset="-128"/>
                <a:cs typeface="メイリオ" pitchFamily="50" charset="-128"/>
              </a:rPr>
              <a:t>の重視</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id="{FAF4DD45-6160-4068-91A6-A487CFBF7C83}"/>
              </a:ext>
            </a:extLst>
          </p:cNvPr>
          <p:cNvSpPr txBox="1">
            <a:spLocks/>
          </p:cNvSpPr>
          <p:nvPr/>
        </p:nvSpPr>
        <p:spPr>
          <a:xfrm>
            <a:off x="321733" y="10160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800" dirty="0">
                <a:latin typeface="Meiryo UI" panose="020B0604030504040204" pitchFamily="50" charset="-128"/>
                <a:ea typeface="Meiryo UI" panose="020B0604030504040204" pitchFamily="50" charset="-128"/>
              </a:rPr>
              <a:t>QOL</a:t>
            </a:r>
            <a:r>
              <a:rPr lang="ja-JP" altLang="en-US" sz="2800" dirty="0" err="1">
                <a:latin typeface="Meiryo UI" panose="020B0604030504040204" pitchFamily="50" charset="-128"/>
                <a:ea typeface="Meiryo UI" panose="020B0604030504040204" pitchFamily="50" charset="-128"/>
              </a:rPr>
              <a:t>には</a:t>
            </a:r>
            <a:r>
              <a:rPr lang="ja-JP" altLang="en-US" sz="2800" dirty="0">
                <a:latin typeface="Meiryo UI" panose="020B0604030504040204" pitchFamily="50" charset="-128"/>
                <a:ea typeface="Meiryo UI" panose="020B0604030504040204" pitchFamily="50" charset="-128"/>
              </a:rPr>
              <a:t>様々な定義がある</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800" dirty="0">
                <a:latin typeface="Meiryo UI" panose="020B0604030504040204" pitchFamily="50" charset="-128"/>
                <a:ea typeface="Meiryo UI" panose="020B0604030504040204" pitchFamily="50" charset="-128"/>
              </a:rPr>
              <a:t>保健、医療、社会福祉領域では、生活の質、生命の質、人生の質といった形で定義されることが多い。</a:t>
            </a:r>
            <a:endParaRPr lang="en-US" altLang="ja-JP" sz="2800" dirty="0">
              <a:latin typeface="Meiryo UI" panose="020B0604030504040204" pitchFamily="50" charset="-128"/>
              <a:ea typeface="Meiryo UI" panose="020B0604030504040204" pitchFamily="50" charset="-128"/>
            </a:endParaRPr>
          </a:p>
          <a:p>
            <a:pPr marL="0" indent="0">
              <a:buNone/>
            </a:pPr>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アメリカの自立生活運動の有名な言葉</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800" dirty="0">
                <a:latin typeface="Meiryo UI" panose="020B0604030504040204" pitchFamily="50" charset="-128"/>
                <a:ea typeface="Meiryo UI" panose="020B0604030504040204" pitchFamily="50" charset="-128"/>
              </a:rPr>
              <a:t>「他人の助けを借りて</a:t>
            </a:r>
            <a:r>
              <a:rPr lang="en-US" altLang="ja-JP" sz="2800" dirty="0">
                <a:latin typeface="Meiryo UI" panose="020B0604030504040204" pitchFamily="50" charset="-128"/>
                <a:ea typeface="Meiryo UI" panose="020B0604030504040204" pitchFamily="50" charset="-128"/>
              </a:rPr>
              <a:t>15</a:t>
            </a:r>
            <a:r>
              <a:rPr lang="ja-JP" altLang="en-US" sz="2800" dirty="0">
                <a:latin typeface="Meiryo UI" panose="020B0604030504040204" pitchFamily="50" charset="-128"/>
                <a:ea typeface="Meiryo UI" panose="020B0604030504040204" pitchFamily="50" charset="-128"/>
              </a:rPr>
              <a:t>分で衣服を着、仕事に出かけられる障害者は、自分で衣類を着るのに２時間かかるために家にいるほかない障害者よりも自立している」</a:t>
            </a:r>
            <a:endParaRPr lang="en-US" altLang="ja-JP" sz="2800" dirty="0">
              <a:latin typeface="Meiryo UI" panose="020B0604030504040204" pitchFamily="50" charset="-128"/>
              <a:ea typeface="Meiryo UI" panose="020B0604030504040204" pitchFamily="50" charset="-128"/>
            </a:endParaRPr>
          </a:p>
          <a:p>
            <a:pPr marL="0" indent="0">
              <a:buNone/>
            </a:pPr>
            <a:endParaRPr lang="en-US" altLang="ja-JP" sz="2800" dirty="0">
              <a:latin typeface="Meiryo UI" panose="020B0604030504040204" pitchFamily="50" charset="-128"/>
              <a:ea typeface="Meiryo UI" panose="020B0604030504040204" pitchFamily="50" charset="-128"/>
            </a:endParaRPr>
          </a:p>
          <a:p>
            <a:pPr marL="0" indent="0">
              <a:buNone/>
            </a:pPr>
            <a:r>
              <a:rPr lang="en-US" altLang="ja-JP" sz="2800" dirty="0">
                <a:latin typeface="Meiryo UI" panose="020B0604030504040204" pitchFamily="50" charset="-128"/>
                <a:ea typeface="Meiryo UI" panose="020B0604030504040204" pitchFamily="50" charset="-128"/>
              </a:rPr>
              <a:t>ADL</a:t>
            </a:r>
            <a:r>
              <a:rPr lang="ja-JP" altLang="en-US" sz="2800" dirty="0">
                <a:latin typeface="Meiryo UI" panose="020B0604030504040204" pitchFamily="50" charset="-128"/>
                <a:ea typeface="Meiryo UI" panose="020B0604030504040204" pitchFamily="50" charset="-128"/>
              </a:rPr>
              <a:t>の自立という自立観　→　</a:t>
            </a:r>
            <a:r>
              <a:rPr lang="en-US" altLang="ja-JP" sz="2800" dirty="0">
                <a:latin typeface="Meiryo UI" panose="020B0604030504040204" pitchFamily="50" charset="-128"/>
                <a:ea typeface="Meiryo UI" panose="020B0604030504040204" pitchFamily="50" charset="-128"/>
              </a:rPr>
              <a:t>QOL</a:t>
            </a:r>
            <a:r>
              <a:rPr lang="ja-JP" altLang="en-US" sz="2800" dirty="0">
                <a:latin typeface="Meiryo UI" panose="020B0604030504040204" pitchFamily="50" charset="-128"/>
                <a:ea typeface="Meiryo UI" panose="020B0604030504040204" pitchFamily="50" charset="-128"/>
              </a:rPr>
              <a:t>の充実を自立と考える</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67646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kumimoji="1" lang="ja-JP" altLang="en-US" sz="3200" b="1" dirty="0">
                <a:latin typeface="メイリオ" pitchFamily="50" charset="-128"/>
                <a:ea typeface="メイリオ" pitchFamily="50" charset="-128"/>
                <a:cs typeface="メイリオ" pitchFamily="50" charset="-128"/>
              </a:rPr>
              <a:t>本人主体、本人中心</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id="{FAF4DD45-6160-4068-91A6-A487CFBF7C83}"/>
              </a:ext>
            </a:extLst>
          </p:cNvPr>
          <p:cNvSpPr txBox="1">
            <a:spLocks/>
          </p:cNvSpPr>
          <p:nvPr/>
        </p:nvSpPr>
        <p:spPr>
          <a:xfrm>
            <a:off x="321733" y="1196752"/>
            <a:ext cx="8555563" cy="566124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a:latin typeface="Meiryo UI" panose="020B0604030504040204" pitchFamily="50" charset="-128"/>
                <a:ea typeface="Meiryo UI" panose="020B0604030504040204" pitchFamily="50" charset="-128"/>
              </a:rPr>
              <a:t>すべての基本は、本人の声を聴くこと</a:t>
            </a: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本人が望むこと、本人がしたいこと、本人が決めること</a:t>
            </a: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すべてはここから始まる</a:t>
            </a: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すべてはこのことに取り組む</a:t>
            </a:r>
            <a:endParaRPr lang="en-US" altLang="ja-JP" sz="2400" dirty="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r>
              <a:rPr lang="ja-JP" altLang="en-US" sz="1800" dirty="0">
                <a:latin typeface="Meiryo UI" panose="020B0604030504040204" pitchFamily="50" charset="-128"/>
                <a:ea typeface="Meiryo UI" panose="020B0604030504040204" pitchFamily="50" charset="-128"/>
              </a:rPr>
              <a:t>平成</a:t>
            </a:r>
            <a:r>
              <a:rPr lang="en-US" altLang="ja-JP" sz="1800" dirty="0">
                <a:latin typeface="Meiryo UI" panose="020B0604030504040204" pitchFamily="50" charset="-128"/>
                <a:ea typeface="Meiryo UI" panose="020B0604030504040204" pitchFamily="50" charset="-128"/>
              </a:rPr>
              <a:t>30</a:t>
            </a:r>
            <a:r>
              <a:rPr lang="ja-JP" altLang="en-US" sz="1800" dirty="0">
                <a:latin typeface="Meiryo UI" panose="020B0604030504040204" pitchFamily="50" charset="-128"/>
                <a:ea typeface="Meiryo UI" panose="020B0604030504040204" pitchFamily="50" charset="-128"/>
              </a:rPr>
              <a:t>年度障害者総合福祉推進事業　</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相談支援従事者研修ガイドラインの作成及び普及事業　初任者研修</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　門屋充郎氏の資料を引用</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8218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自己決定（意思決定）への支援</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id="{FAF4DD45-6160-4068-91A6-A487CFBF7C83}"/>
              </a:ext>
            </a:extLst>
          </p:cNvPr>
          <p:cNvSpPr txBox="1">
            <a:spLocks/>
          </p:cNvSpPr>
          <p:nvPr/>
        </p:nvSpPr>
        <p:spPr>
          <a:xfrm>
            <a:off x="321733" y="10160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endParaRPr lang="en-US" altLang="ja-JP" sz="2400" dirty="0">
              <a:latin typeface="Meiryo UI" panose="020B0604030504040204" pitchFamily="50" charset="-128"/>
              <a:ea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42C93901-73E0-4E9B-9FDC-FAE9CC407E7F}"/>
              </a:ext>
            </a:extLst>
          </p:cNvPr>
          <p:cNvSpPr txBox="1">
            <a:spLocks/>
          </p:cNvSpPr>
          <p:nvPr/>
        </p:nvSpPr>
        <p:spPr>
          <a:xfrm>
            <a:off x="474133" y="11684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a:latin typeface="Meiryo UI" panose="020B0604030504040204" pitchFamily="50" charset="-128"/>
                <a:ea typeface="Meiryo UI" panose="020B0604030504040204" pitchFamily="50" charset="-128"/>
              </a:rPr>
              <a:t>本人主体、本人中心の支援のためには・・・</a:t>
            </a:r>
            <a:endParaRPr lang="en-US" altLang="ja-JP" dirty="0">
              <a:latin typeface="Meiryo UI" panose="020B0604030504040204" pitchFamily="50" charset="-128"/>
              <a:ea typeface="Meiryo UI" panose="020B0604030504040204" pitchFamily="50" charset="-128"/>
            </a:endParaRPr>
          </a:p>
          <a:p>
            <a:pPr marL="0" indent="0">
              <a:buNone/>
            </a:pP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本人の意思決定支援が重要です。</a:t>
            </a: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支援には意思形成支援、意志表出支援、</a:t>
            </a:r>
            <a:endParaRPr lang="en-US" altLang="ja-JP" dirty="0">
              <a:latin typeface="Meiryo UI" panose="020B0604030504040204" pitchFamily="50" charset="-128"/>
              <a:ea typeface="Meiryo UI" panose="020B0604030504040204" pitchFamily="50" charset="-128"/>
            </a:endParaRPr>
          </a:p>
          <a:p>
            <a:pPr marL="0" indent="0">
              <a:buNone/>
            </a:pPr>
            <a:r>
              <a:rPr lang="ja-JP" altLang="en-US" dirty="0">
                <a:latin typeface="Meiryo UI" panose="020B0604030504040204" pitchFamily="50" charset="-128"/>
                <a:ea typeface="Meiryo UI" panose="020B0604030504040204" pitchFamily="50" charset="-128"/>
              </a:rPr>
              <a:t>そして意志（自己）決定支援が重要です。</a:t>
            </a:r>
            <a:endParaRPr lang="en-US" altLang="ja-JP" dirty="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r>
              <a:rPr lang="ja-JP" altLang="en-US" sz="1800" dirty="0">
                <a:latin typeface="Meiryo UI" panose="020B0604030504040204" pitchFamily="50" charset="-128"/>
                <a:ea typeface="Meiryo UI" panose="020B0604030504040204" pitchFamily="50" charset="-128"/>
              </a:rPr>
              <a:t>平成</a:t>
            </a:r>
            <a:r>
              <a:rPr lang="en-US" altLang="ja-JP" sz="1800" dirty="0">
                <a:latin typeface="Meiryo UI" panose="020B0604030504040204" pitchFamily="50" charset="-128"/>
                <a:ea typeface="Meiryo UI" panose="020B0604030504040204" pitchFamily="50" charset="-128"/>
              </a:rPr>
              <a:t>30</a:t>
            </a:r>
            <a:r>
              <a:rPr lang="ja-JP" altLang="en-US" sz="1800" dirty="0">
                <a:latin typeface="Meiryo UI" panose="020B0604030504040204" pitchFamily="50" charset="-128"/>
                <a:ea typeface="Meiryo UI" panose="020B0604030504040204" pitchFamily="50" charset="-128"/>
              </a:rPr>
              <a:t>年度障害者総合福祉推進事業　</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相談支援従事者研修ガイドラインの作成及び普及事業　初任者研修</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　門屋充郎氏の資料を引用</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4140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エンパワメントの定義</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 2">
            <a:extLst>
              <a:ext uri="{FF2B5EF4-FFF2-40B4-BE49-F238E27FC236}">
                <a16:creationId xmlns:a16="http://schemas.microsoft.com/office/drawing/2014/main" id="{66A41D43-05A5-421B-B304-0822683D58FD}"/>
              </a:ext>
            </a:extLst>
          </p:cNvPr>
          <p:cNvSpPr txBox="1">
            <a:spLocks/>
          </p:cNvSpPr>
          <p:nvPr/>
        </p:nvSpPr>
        <p:spPr>
          <a:xfrm>
            <a:off x="457200" y="980728"/>
            <a:ext cx="8229600" cy="537562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社会福祉との接点</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1970</a:t>
            </a:r>
            <a:r>
              <a:rPr lang="ja-JP" altLang="en-US" sz="2400" dirty="0">
                <a:latin typeface="メイリオ" panose="020B0604030504040204" pitchFamily="50" charset="-128"/>
                <a:ea typeface="メイリオ" panose="020B0604030504040204" pitchFamily="50" charset="-128"/>
              </a:rPr>
              <a:t>年代のアメリカの黒人運動</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ソロモンによる定義</a:t>
            </a:r>
            <a:endParaRPr lang="en-US" altLang="ja-JP" sz="2400" dirty="0">
              <a:latin typeface="メイリオ" panose="020B0604030504040204" pitchFamily="50" charset="-128"/>
              <a:ea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rPr>
              <a:t>「エンパワメントとは、スティグマ化されている集団の構成メンバーであることによって加えられた否定的な評価によって引き起こされたパワーの欠如状態を減らすことを目指して、クライエントもしくはクライエント･システムに対応する一連の諸活動にソーシャルワーカーが関わっていく過程である」</a:t>
            </a:r>
            <a:endParaRPr lang="en-US" altLang="ja-JP" sz="2400" dirty="0">
              <a:latin typeface="メイリオ" panose="020B0604030504040204" pitchFamily="50" charset="-128"/>
              <a:ea typeface="メイリオ" panose="020B0604030504040204" pitchFamily="50" charset="-128"/>
            </a:endParaRPr>
          </a:p>
          <a:p>
            <a:pPr marL="0" indent="0">
              <a:buNone/>
            </a:pP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エンパワメント　⇔　ディスエンパワメント</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2400" dirty="0">
                <a:latin typeface="メイリオ" panose="020B0604030504040204" pitchFamily="50" charset="-128"/>
                <a:ea typeface="メイリオ" panose="020B0604030504040204" pitchFamily="50" charset="-128"/>
              </a:rPr>
              <a:t>　　　　　　　　　　　　　　（無力化）</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26089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ストレングス視点</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4" name="Text Box 6">
            <a:extLst>
              <a:ext uri="{FF2B5EF4-FFF2-40B4-BE49-F238E27FC236}">
                <a16:creationId xmlns:a16="http://schemas.microsoft.com/office/drawing/2014/main" id="{95B5943A-3B25-4847-8718-F864E1AAB570}"/>
              </a:ext>
            </a:extLst>
          </p:cNvPr>
          <p:cNvSpPr txBox="1">
            <a:spLocks noChangeArrowheads="1"/>
          </p:cNvSpPr>
          <p:nvPr/>
        </p:nvSpPr>
        <p:spPr bwMode="auto">
          <a:xfrm>
            <a:off x="212725" y="928688"/>
            <a:ext cx="8750221" cy="2677656"/>
          </a:xfrm>
          <a:prstGeom prst="rect">
            <a:avLst/>
          </a:prstGeom>
          <a:noFill/>
          <a:ln w="9525">
            <a:noFill/>
            <a:miter lim="800000"/>
            <a:headEnd/>
            <a:tailEnd/>
          </a:ln>
          <a:effectLst/>
        </p:spPr>
        <p:txBody>
          <a:bodyPr wrap="square">
            <a:spAutoFit/>
          </a:bodyPr>
          <a:lstStyle/>
          <a:p>
            <a:r>
              <a:rPr lang="ja-JP" altLang="en-US" sz="2400" dirty="0">
                <a:latin typeface="メイリオ" panose="020B0604030504040204" pitchFamily="50" charset="-128"/>
                <a:ea typeface="メイリオ" panose="020B0604030504040204" pitchFamily="50" charset="-128"/>
              </a:rPr>
              <a:t>その人が本来持っている</a:t>
            </a:r>
            <a:r>
              <a:rPr lang="ja-JP" altLang="en-US" sz="2400" dirty="0">
                <a:solidFill>
                  <a:srgbClr val="FF0000"/>
                </a:solidFill>
                <a:latin typeface="メイリオ" panose="020B0604030504040204" pitchFamily="50" charset="-128"/>
                <a:ea typeface="メイリオ" panose="020B0604030504040204" pitchFamily="50" charset="-128"/>
              </a:rPr>
              <a:t>強さ</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健康な側面</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得意なこと</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潜在能力</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暮らしていく中で獲得した様々な技能</a:t>
            </a:r>
            <a:r>
              <a:rPr lang="ja-JP" altLang="en-US" sz="2400" dirty="0">
                <a:latin typeface="メイリオ" panose="020B0604030504040204" pitchFamily="50" charset="-128"/>
                <a:ea typeface="メイリオ" panose="020B0604030504040204" pitchFamily="50" charset="-128"/>
              </a:rPr>
              <a:t>（コミュニケーション、日常生活上のノウハウ）など、またその人を支えるプラスの環境を含めた総体が「</a:t>
            </a:r>
            <a:r>
              <a:rPr lang="ja-JP" altLang="en-US" sz="2400" dirty="0">
                <a:solidFill>
                  <a:srgbClr val="FF0000"/>
                </a:solidFill>
                <a:latin typeface="メイリオ" panose="020B0604030504040204" pitchFamily="50" charset="-128"/>
                <a:ea typeface="メイリオ" panose="020B0604030504040204" pitchFamily="50" charset="-128"/>
              </a:rPr>
              <a:t>ストレングス</a:t>
            </a:r>
            <a:r>
              <a:rPr lang="ja-JP" altLang="en-US" sz="2400" dirty="0">
                <a:latin typeface="メイリオ" panose="020B0604030504040204" pitchFamily="50" charset="-128"/>
                <a:ea typeface="メイリオ" panose="020B0604030504040204" pitchFamily="50" charset="-128"/>
              </a:rPr>
              <a:t>」といえる。</a:t>
            </a:r>
          </a:p>
          <a:p>
            <a:r>
              <a:rPr lang="ja-JP" altLang="en-US" sz="2400" dirty="0">
                <a:latin typeface="メイリオ" panose="020B0604030504040204" pitchFamily="50" charset="-128"/>
                <a:ea typeface="メイリオ" panose="020B0604030504040204" pitchFamily="50" charset="-128"/>
              </a:rPr>
              <a:t>ストレングスは、</a:t>
            </a:r>
            <a:r>
              <a:rPr lang="ja-JP" altLang="en-US" sz="2400" dirty="0">
                <a:solidFill>
                  <a:srgbClr val="FF0000"/>
                </a:solidFill>
                <a:latin typeface="メイリオ" panose="020B0604030504040204" pitchFamily="50" charset="-128"/>
                <a:ea typeface="メイリオ" panose="020B0604030504040204" pitchFamily="50" charset="-128"/>
              </a:rPr>
              <a:t>一見弱みに見えるものの中にも実は存在</a:t>
            </a:r>
            <a:r>
              <a:rPr lang="ja-JP" altLang="en-US" sz="2400" dirty="0">
                <a:latin typeface="メイリオ" panose="020B0604030504040204" pitchFamily="50" charset="-128"/>
                <a:ea typeface="メイリオ" panose="020B0604030504040204" pitchFamily="50" charset="-128"/>
              </a:rPr>
              <a:t>しており、それに気づくことは「その人らしさ」を大切にすることであり、「利用者主体」の支援の基礎となるものである。　　　　　　　　　　　　　　</a:t>
            </a:r>
          </a:p>
        </p:txBody>
      </p:sp>
      <p:sp>
        <p:nvSpPr>
          <p:cNvPr id="15" name="Text Box 10">
            <a:extLst>
              <a:ext uri="{FF2B5EF4-FFF2-40B4-BE49-F238E27FC236}">
                <a16:creationId xmlns:a16="http://schemas.microsoft.com/office/drawing/2014/main" id="{82CFBD1E-3E04-42FC-9E1D-7668BE81CDDA}"/>
              </a:ext>
            </a:extLst>
          </p:cNvPr>
          <p:cNvSpPr txBox="1">
            <a:spLocks noChangeArrowheads="1"/>
          </p:cNvSpPr>
          <p:nvPr/>
        </p:nvSpPr>
        <p:spPr bwMode="auto">
          <a:xfrm>
            <a:off x="468313" y="4010025"/>
            <a:ext cx="8494633" cy="830997"/>
          </a:xfrm>
          <a:prstGeom prst="rect">
            <a:avLst/>
          </a:prstGeom>
          <a:noFill/>
          <a:ln w="9525">
            <a:noFill/>
            <a:miter lim="800000"/>
            <a:headEnd/>
            <a:tailEnd/>
          </a:ln>
          <a:effectLst/>
        </p:spPr>
        <p:txBody>
          <a:bodyPr wrap="none">
            <a:spAutoFit/>
          </a:bodyPr>
          <a:lstStyle/>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個人レベル：関心、希望、人柄、技能（日常生活、コミュ</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ニケーション等）、経験、特技、趣味</a:t>
            </a:r>
            <a:r>
              <a:rPr lang="en-US" altLang="ja-JP" sz="2400" dirty="0" err="1">
                <a:latin typeface="メイリオ" panose="020B0604030504040204" pitchFamily="50" charset="-128"/>
                <a:ea typeface="メイリオ" panose="020B0604030504040204" pitchFamily="50" charset="-128"/>
              </a:rPr>
              <a:t>etc</a:t>
            </a:r>
            <a:endParaRPr lang="en-US" altLang="ja-JP" sz="2400" dirty="0">
              <a:latin typeface="メイリオ" panose="020B0604030504040204" pitchFamily="50" charset="-128"/>
              <a:ea typeface="メイリオ" panose="020B0604030504040204" pitchFamily="50" charset="-128"/>
            </a:endParaRPr>
          </a:p>
        </p:txBody>
      </p:sp>
      <p:sp>
        <p:nvSpPr>
          <p:cNvPr id="16" name="Rectangle 12">
            <a:extLst>
              <a:ext uri="{FF2B5EF4-FFF2-40B4-BE49-F238E27FC236}">
                <a16:creationId xmlns:a16="http://schemas.microsoft.com/office/drawing/2014/main" id="{B952CAAE-38AC-4E89-85BD-98ED2280AD2D}"/>
              </a:ext>
            </a:extLst>
          </p:cNvPr>
          <p:cNvSpPr>
            <a:spLocks noChangeArrowheads="1"/>
          </p:cNvSpPr>
          <p:nvPr/>
        </p:nvSpPr>
        <p:spPr bwMode="auto">
          <a:xfrm>
            <a:off x="468313" y="4992688"/>
            <a:ext cx="8494633" cy="1200329"/>
          </a:xfrm>
          <a:prstGeom prst="rect">
            <a:avLst/>
          </a:prstGeom>
          <a:noFill/>
          <a:ln w="9525">
            <a:noFill/>
            <a:miter lim="800000"/>
            <a:headEnd/>
            <a:tailEnd/>
          </a:ln>
          <a:effectLst/>
        </p:spPr>
        <p:txBody>
          <a:bodyPr wrap="none">
            <a:spAutoFit/>
          </a:bodyPr>
          <a:lstStyle/>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環境レベル：家族関係、社会関係（友人、近所の人等）、</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機会（チャンス）、支援ネットワーク、</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地域状況</a:t>
            </a:r>
            <a:r>
              <a:rPr lang="en-US" altLang="ja-JP" sz="2400" dirty="0" err="1">
                <a:latin typeface="メイリオ" panose="020B0604030504040204" pitchFamily="50" charset="-128"/>
                <a:ea typeface="メイリオ" panose="020B0604030504040204" pitchFamily="50" charset="-128"/>
              </a:rPr>
              <a:t>etc</a:t>
            </a:r>
            <a:endParaRPr lang="en-US" altLang="ja-JP" sz="2400" dirty="0">
              <a:latin typeface="メイリオ" panose="020B0604030504040204" pitchFamily="50" charset="-128"/>
              <a:ea typeface="メイリオ" panose="020B0604030504040204" pitchFamily="50" charset="-128"/>
            </a:endParaRPr>
          </a:p>
        </p:txBody>
      </p:sp>
      <p:sp>
        <p:nvSpPr>
          <p:cNvPr id="17" name="Rectangle 12">
            <a:extLst>
              <a:ext uri="{FF2B5EF4-FFF2-40B4-BE49-F238E27FC236}">
                <a16:creationId xmlns:a16="http://schemas.microsoft.com/office/drawing/2014/main" id="{EFD3DEBD-BD2A-444E-B535-A0476E2D750A}"/>
              </a:ext>
            </a:extLst>
          </p:cNvPr>
          <p:cNvSpPr>
            <a:spLocks noChangeArrowheads="1"/>
          </p:cNvSpPr>
          <p:nvPr/>
        </p:nvSpPr>
        <p:spPr bwMode="auto">
          <a:xfrm>
            <a:off x="6142731" y="6037623"/>
            <a:ext cx="3005951" cy="400110"/>
          </a:xfrm>
          <a:prstGeom prst="rect">
            <a:avLst/>
          </a:prstGeom>
          <a:noFill/>
          <a:ln w="9525">
            <a:noFill/>
            <a:miter lim="800000"/>
            <a:headEnd/>
            <a:tailEnd/>
          </a:ln>
          <a:effectLst/>
        </p:spPr>
        <p:txBody>
          <a:bodyPr wrap="none">
            <a:spAutoFit/>
          </a:bodyPr>
          <a:lstStyle/>
          <a:p>
            <a:r>
              <a:rPr lang="ja-JP" altLang="en-US" sz="2000" dirty="0">
                <a:latin typeface="メイリオ" panose="020B0604030504040204" pitchFamily="50" charset="-128"/>
                <a:ea typeface="メイリオ" panose="020B0604030504040204" pitchFamily="50" charset="-128"/>
              </a:rPr>
              <a:t>出典：広沢昇氏資料より</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8445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7907"/>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ストレングスへの気づき</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Text Box 8">
            <a:extLst>
              <a:ext uri="{FF2B5EF4-FFF2-40B4-BE49-F238E27FC236}">
                <a16:creationId xmlns:a16="http://schemas.microsoft.com/office/drawing/2014/main" id="{A785BF1B-6A88-4388-B351-D1043B60AAFE}"/>
              </a:ext>
            </a:extLst>
          </p:cNvPr>
          <p:cNvSpPr txBox="1">
            <a:spLocks noChangeArrowheads="1"/>
          </p:cNvSpPr>
          <p:nvPr/>
        </p:nvSpPr>
        <p:spPr bwMode="auto">
          <a:xfrm>
            <a:off x="0" y="1125538"/>
            <a:ext cx="9144000" cy="1384995"/>
          </a:xfrm>
          <a:prstGeom prst="rect">
            <a:avLst/>
          </a:prstGeom>
          <a:noFill/>
          <a:ln w="9525">
            <a:noFill/>
            <a:miter lim="800000"/>
            <a:headEnd/>
            <a:tailEnd/>
          </a:ln>
          <a:effectLst/>
        </p:spPr>
        <p:txBody>
          <a:bodyPr wrap="square">
            <a:spAutoFit/>
          </a:bodyPr>
          <a:lstStyle/>
          <a:p>
            <a:r>
              <a:rPr lang="ja-JP" altLang="en-US" sz="2400" b="1" dirty="0">
                <a:latin typeface="メイリオ" panose="020B0604030504040204" pitchFamily="50" charset="-128"/>
                <a:ea typeface="メイリオ" panose="020B0604030504040204" pitchFamily="50" charset="-128"/>
              </a:rPr>
              <a:t>　  </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主訴の背景にある「思い」をつかむ</a:t>
            </a:r>
          </a:p>
          <a:p>
            <a:r>
              <a:rPr lang="ja-JP" altLang="en-US" sz="2000" dirty="0">
                <a:latin typeface="メイリオ" panose="020B0604030504040204" pitchFamily="50" charset="-128"/>
                <a:ea typeface="メイリオ" panose="020B0604030504040204" pitchFamily="50" charset="-128"/>
              </a:rPr>
              <a:t>「働きたいんですよ・・」→「（自分で使えるお金が欲しいので）働きたい」</a:t>
            </a:r>
          </a:p>
          <a:p>
            <a:r>
              <a:rPr lang="ja-JP" altLang="en-US" sz="2000" dirty="0">
                <a:latin typeface="メイリオ" panose="020B0604030504040204" pitchFamily="50" charset="-128"/>
                <a:ea typeface="メイリオ" panose="020B0604030504040204" pitchFamily="50" charset="-128"/>
              </a:rPr>
              <a:t>　　　　　　　　　　　　→「（一人前に見られたいから）働きたい」</a:t>
            </a:r>
          </a:p>
          <a:p>
            <a:r>
              <a:rPr lang="ja-JP" altLang="en-US" sz="2000" dirty="0">
                <a:latin typeface="メイリオ" panose="020B0604030504040204" pitchFamily="50" charset="-128"/>
                <a:ea typeface="メイリオ" panose="020B0604030504040204" pitchFamily="50" charset="-128"/>
              </a:rPr>
              <a:t>　　　　　　　　　　　　→「（仲間が就職したので自分も）働きたい</a:t>
            </a:r>
            <a:r>
              <a:rPr lang="ja-JP" altLang="en-US" sz="2000" b="1" dirty="0">
                <a:latin typeface="メイリオ" panose="020B0604030504040204" pitchFamily="50" charset="-128"/>
                <a:ea typeface="メイリオ" panose="020B0604030504040204" pitchFamily="50" charset="-128"/>
              </a:rPr>
              <a:t>」　　</a:t>
            </a:r>
            <a:r>
              <a:rPr lang="ja-JP" altLang="en-US" b="1" dirty="0">
                <a:latin typeface="メイリオ" panose="020B0604030504040204" pitchFamily="50" charset="-128"/>
                <a:ea typeface="メイリオ" panose="020B0604030504040204" pitchFamily="50" charset="-128"/>
              </a:rPr>
              <a:t>　　　　　　　　　　　　　　　</a:t>
            </a:r>
          </a:p>
        </p:txBody>
      </p:sp>
      <p:sp>
        <p:nvSpPr>
          <p:cNvPr id="8" name="Text Box 5">
            <a:extLst>
              <a:ext uri="{FF2B5EF4-FFF2-40B4-BE49-F238E27FC236}">
                <a16:creationId xmlns:a16="http://schemas.microsoft.com/office/drawing/2014/main" id="{07933E34-AA74-4B9F-8DFE-E04DFCB33E22}"/>
              </a:ext>
            </a:extLst>
          </p:cNvPr>
          <p:cNvSpPr txBox="1">
            <a:spLocks noChangeArrowheads="1"/>
          </p:cNvSpPr>
          <p:nvPr/>
        </p:nvSpPr>
        <p:spPr bwMode="auto">
          <a:xfrm>
            <a:off x="539750" y="2708275"/>
            <a:ext cx="6119813" cy="1371600"/>
          </a:xfrm>
          <a:prstGeom prst="rect">
            <a:avLst/>
          </a:prstGeom>
          <a:noFill/>
          <a:ln w="9525">
            <a:noFill/>
            <a:miter lim="800000"/>
            <a:headEnd/>
            <a:tailEnd/>
          </a:ln>
          <a:effectLst/>
        </p:spPr>
        <p:txBody>
          <a:bodyPr>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ライフストーリーに耳を傾ける</a:t>
            </a:r>
          </a:p>
          <a:p>
            <a:r>
              <a:rPr lang="ja-JP" altLang="en-US" sz="2000" b="1"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→「これまで」自分なりに頑張ってきたこと</a:t>
            </a:r>
          </a:p>
          <a:p>
            <a:r>
              <a:rPr lang="ja-JP" altLang="en-US" sz="2000" dirty="0">
                <a:latin typeface="メイリオ" panose="020B0604030504040204" pitchFamily="50" charset="-128"/>
                <a:ea typeface="メイリオ" panose="020B0604030504040204" pitchFamily="50" charset="-128"/>
              </a:rPr>
              <a:t>　　　→「今」の苦労、悩み</a:t>
            </a:r>
          </a:p>
          <a:p>
            <a:r>
              <a:rPr lang="ja-JP" altLang="en-US" sz="2000" dirty="0">
                <a:latin typeface="メイリオ" panose="020B0604030504040204" pitchFamily="50" charset="-128"/>
                <a:ea typeface="メイリオ" panose="020B0604030504040204" pitchFamily="50" charset="-128"/>
              </a:rPr>
              <a:t>　　　→「これから」の夢や希望</a:t>
            </a:r>
          </a:p>
        </p:txBody>
      </p:sp>
      <p:sp>
        <p:nvSpPr>
          <p:cNvPr id="9" name="Text Box 6">
            <a:extLst>
              <a:ext uri="{FF2B5EF4-FFF2-40B4-BE49-F238E27FC236}">
                <a16:creationId xmlns:a16="http://schemas.microsoft.com/office/drawing/2014/main" id="{F5669452-8560-429C-AA59-F3F775CB0BAD}"/>
              </a:ext>
            </a:extLst>
          </p:cNvPr>
          <p:cNvSpPr txBox="1">
            <a:spLocks noChangeArrowheads="1"/>
          </p:cNvSpPr>
          <p:nvPr/>
        </p:nvSpPr>
        <p:spPr bwMode="auto">
          <a:xfrm>
            <a:off x="611188" y="4437063"/>
            <a:ext cx="7993260" cy="2000548"/>
          </a:xfrm>
          <a:prstGeom prst="rect">
            <a:avLst/>
          </a:prstGeom>
          <a:noFill/>
          <a:ln w="9525">
            <a:noFill/>
            <a:miter lim="800000"/>
            <a:headEnd/>
            <a:tailEnd/>
          </a:ln>
          <a:effectLst/>
        </p:spPr>
        <p:txBody>
          <a:bodyPr wrap="square">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「その人らしさ」がよくでている情報を大切にする</a:t>
            </a:r>
          </a:p>
          <a:p>
            <a:r>
              <a:rPr lang="ja-JP" altLang="en-US" sz="2000" b="1"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→「わたしは○○な暮らしがしたい」</a:t>
            </a:r>
          </a:p>
          <a:p>
            <a:r>
              <a:rPr lang="ja-JP" altLang="en-US" sz="2000" dirty="0">
                <a:latin typeface="メイリオ" panose="020B0604030504040204" pitchFamily="50" charset="-128"/>
                <a:ea typeface="メイリオ" panose="020B0604030504040204" pitchFamily="50" charset="-128"/>
              </a:rPr>
              <a:t>　　　→「わたしはＪポップが好きで△△の大ファンです」</a:t>
            </a:r>
          </a:p>
          <a:p>
            <a:r>
              <a:rPr lang="ja-JP" altLang="en-US" sz="2000" dirty="0">
                <a:latin typeface="メイリオ" panose="020B0604030504040204" pitchFamily="50" charset="-128"/>
                <a:ea typeface="メイリオ" panose="020B0604030504040204" pitchFamily="50" charset="-128"/>
              </a:rPr>
              <a:t>　　　→「わたしは若い頃、よく</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したものだ」</a:t>
            </a:r>
          </a:p>
          <a:p>
            <a:r>
              <a:rPr lang="ja-JP" altLang="en-US" sz="2000" dirty="0">
                <a:latin typeface="メイリオ" panose="020B0604030504040204" pitchFamily="50" charset="-128"/>
                <a:ea typeface="メイリオ" panose="020B0604030504040204" pitchFamily="50" charset="-128"/>
              </a:rPr>
              <a:t>　　　→「わたしは◇◇になりたかった」</a:t>
            </a:r>
          </a:p>
          <a:p>
            <a:r>
              <a:rPr lang="ja-JP" altLang="en-US" sz="2000" dirty="0">
                <a:latin typeface="メイリオ" panose="020B0604030504040204" pitchFamily="50" charset="-128"/>
                <a:ea typeface="メイリオ" panose="020B0604030504040204" pitchFamily="50" charset="-128"/>
              </a:rPr>
              <a:t>　　　→「わたしは□□が得意です」</a:t>
            </a:r>
          </a:p>
        </p:txBody>
      </p:sp>
      <p:sp>
        <p:nvSpPr>
          <p:cNvPr id="10" name="Rectangle 12">
            <a:extLst>
              <a:ext uri="{FF2B5EF4-FFF2-40B4-BE49-F238E27FC236}">
                <a16:creationId xmlns:a16="http://schemas.microsoft.com/office/drawing/2014/main" id="{4F813050-024F-4B20-A523-CF2DBF294769}"/>
              </a:ext>
            </a:extLst>
          </p:cNvPr>
          <p:cNvSpPr>
            <a:spLocks noChangeArrowheads="1"/>
          </p:cNvSpPr>
          <p:nvPr/>
        </p:nvSpPr>
        <p:spPr bwMode="auto">
          <a:xfrm>
            <a:off x="6138049" y="6082320"/>
            <a:ext cx="3005951" cy="400110"/>
          </a:xfrm>
          <a:prstGeom prst="rect">
            <a:avLst/>
          </a:prstGeom>
          <a:noFill/>
          <a:ln w="9525">
            <a:noFill/>
            <a:miter lim="800000"/>
            <a:headEnd/>
            <a:tailEnd/>
          </a:ln>
          <a:effectLst/>
        </p:spPr>
        <p:txBody>
          <a:bodyPr wrap="none">
            <a:spAutoFit/>
          </a:bodyPr>
          <a:lstStyle/>
          <a:p>
            <a:r>
              <a:rPr lang="ja-JP" altLang="en-US" sz="2000" dirty="0">
                <a:latin typeface="メイリオ" panose="020B0604030504040204" pitchFamily="50" charset="-128"/>
                <a:ea typeface="メイリオ" panose="020B0604030504040204" pitchFamily="50" charset="-128"/>
              </a:rPr>
              <a:t>出典：広沢昇氏資料より</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47542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権利擁護</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id="{FAF4DD45-6160-4068-91A6-A487CFBF7C83}"/>
              </a:ext>
            </a:extLst>
          </p:cNvPr>
          <p:cNvSpPr txBox="1">
            <a:spLocks/>
          </p:cNvSpPr>
          <p:nvPr/>
        </p:nvSpPr>
        <p:spPr>
          <a:xfrm>
            <a:off x="321733" y="10160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endParaRPr lang="en-US" altLang="ja-JP" sz="2400" dirty="0">
              <a:latin typeface="Meiryo UI" panose="020B0604030504040204" pitchFamily="50" charset="-128"/>
              <a:ea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C1D743BD-A12B-4EEA-9926-65EE9CF863FA}"/>
              </a:ext>
            </a:extLst>
          </p:cNvPr>
          <p:cNvSpPr txBox="1">
            <a:spLocks/>
          </p:cNvSpPr>
          <p:nvPr/>
        </p:nvSpPr>
        <p:spPr>
          <a:xfrm>
            <a:off x="372533" y="1100667"/>
            <a:ext cx="8568267" cy="55626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ct val="120000"/>
              </a:lnSpc>
              <a:buFont typeface="Arial" pitchFamily="34" charset="0"/>
              <a:buNone/>
            </a:pPr>
            <a:r>
              <a:rPr lang="ja-JP" altLang="en-US" sz="1800" dirty="0">
                <a:latin typeface="Meiryo UI" panose="020B0604030504040204" pitchFamily="50" charset="-128"/>
                <a:ea typeface="Meiryo UI" panose="020B0604030504040204" pitchFamily="50" charset="-128"/>
              </a:rPr>
              <a:t>権利擁護という言葉は、</a:t>
            </a:r>
            <a:r>
              <a:rPr lang="en-US" altLang="ja-JP" sz="1800" dirty="0">
                <a:latin typeface="Meiryo UI" panose="020B0604030504040204" pitchFamily="50" charset="-128"/>
                <a:ea typeface="Meiryo UI" panose="020B0604030504040204" pitchFamily="50" charset="-128"/>
              </a:rPr>
              <a:t>Advocacy</a:t>
            </a:r>
            <a:r>
              <a:rPr lang="ja-JP" altLang="en-US" sz="1800" dirty="0">
                <a:latin typeface="Meiryo UI" panose="020B0604030504040204" pitchFamily="50" charset="-128"/>
                <a:ea typeface="Meiryo UI" panose="020B0604030504040204" pitchFamily="50" charset="-128"/>
              </a:rPr>
              <a:t>に対応する日本語です。日本の福祉関係者が、これを「権利擁護」と呼び始めたのは</a:t>
            </a:r>
            <a:r>
              <a:rPr lang="en-US" altLang="ja-JP" sz="1800" dirty="0">
                <a:latin typeface="Meiryo UI" panose="020B0604030504040204" pitchFamily="50" charset="-128"/>
                <a:ea typeface="Meiryo UI" panose="020B0604030504040204" pitchFamily="50" charset="-128"/>
              </a:rPr>
              <a:t>1990</a:t>
            </a:r>
            <a:r>
              <a:rPr lang="ja-JP" altLang="en-US" sz="1800" dirty="0">
                <a:latin typeface="Meiryo UI" panose="020B0604030504040204" pitchFamily="50" charset="-128"/>
                <a:ea typeface="Meiryo UI" panose="020B0604030504040204" pitchFamily="50" charset="-128"/>
              </a:rPr>
              <a:t>年代以降です。おそらく当時の政策目標であった社会福祉の基礎構造改革と関係があったと思われますが、誰がどんな理由で使い始めたのか、その詳細は不明です。ただ、どのような意図があって「権利擁護」の訳語が使われたとしても、それは「権利」の「擁護」に留まる活動ではありません。巷においてそのような誤解が時折見られますが、「権利」に限定して理解する見方は特殊日本的であると言って良いでしょう。</a:t>
            </a:r>
            <a:endParaRPr lang="en-US" altLang="ja-JP" sz="1800" dirty="0">
              <a:latin typeface="Meiryo UI" panose="020B0604030504040204" pitchFamily="50" charset="-128"/>
              <a:ea typeface="Meiryo UI" panose="020B0604030504040204" pitchFamily="50" charset="-128"/>
            </a:endParaRPr>
          </a:p>
          <a:p>
            <a:pPr marL="0" indent="0">
              <a:lnSpc>
                <a:spcPct val="120000"/>
              </a:lnSpc>
              <a:buFont typeface="Arial" pitchFamily="34" charset="0"/>
              <a:buNone/>
            </a:pPr>
            <a:r>
              <a:rPr lang="ja-JP" altLang="en-US" sz="1800" dirty="0">
                <a:latin typeface="Meiryo UI" panose="020B0604030504040204" pitchFamily="50" charset="-128"/>
                <a:ea typeface="Meiryo UI" panose="020B0604030504040204" pitchFamily="50" charset="-128"/>
              </a:rPr>
              <a:t>・・・途中省略・・・</a:t>
            </a:r>
            <a:endParaRPr lang="en-US" altLang="ja-JP" sz="1800" dirty="0">
              <a:latin typeface="Meiryo UI" panose="020B0604030504040204" pitchFamily="50" charset="-128"/>
              <a:ea typeface="Meiryo UI" panose="020B0604030504040204" pitchFamily="50" charset="-128"/>
            </a:endParaRPr>
          </a:p>
          <a:p>
            <a:pPr marL="0" indent="0">
              <a:lnSpc>
                <a:spcPct val="120000"/>
              </a:lnSpc>
              <a:buFont typeface="Arial" pitchFamily="34" charset="0"/>
              <a:buNone/>
            </a:pPr>
            <a:r>
              <a:rPr lang="ja-JP" altLang="en-US" sz="1800" dirty="0">
                <a:latin typeface="Meiryo UI" panose="020B0604030504040204" pitchFamily="50" charset="-128"/>
                <a:ea typeface="Meiryo UI" panose="020B0604030504040204" pitchFamily="50" charset="-128"/>
              </a:rPr>
              <a:t>私は、年齢・社会的属性・障害など、理由は様々であるにせよ、何らかの事情によって自分の思いや意見を他の人に伝えたり主張したりすることができず（あるいは伝え方が弱く）、そのために社会生活を営む上で困難を抱えている人たちの声を、人や社会に伝える活動を権利擁護と理解しています。代弁活動が典型ですが、その究極の姿は、ご本人が自分で自分の思いを他人や社会に伝えることができるようにする支援活動であり、そのような活動はセルフアドボカシーと呼ばれています。</a:t>
            </a:r>
            <a:endParaRPr lang="en-US" altLang="ja-JP" sz="1800" dirty="0">
              <a:latin typeface="Meiryo UI" panose="020B0604030504040204" pitchFamily="50" charset="-128"/>
              <a:ea typeface="Meiryo UI" panose="020B0604030504040204" pitchFamily="50" charset="-128"/>
            </a:endParaRPr>
          </a:p>
          <a:p>
            <a:pPr marL="0" indent="0">
              <a:lnSpc>
                <a:spcPct val="120000"/>
              </a:lnSpc>
              <a:buFont typeface="Arial" pitchFamily="34" charset="0"/>
              <a:buNone/>
            </a:pPr>
            <a:endParaRPr lang="en-US" altLang="ja-JP" sz="1800" dirty="0">
              <a:latin typeface="Meiryo UI" panose="020B0604030504040204" pitchFamily="50" charset="-128"/>
              <a:ea typeface="Meiryo UI" panose="020B0604030504040204" pitchFamily="50" charset="-128"/>
            </a:endParaRPr>
          </a:p>
          <a:p>
            <a:pPr marL="0" indent="0">
              <a:lnSpc>
                <a:spcPct val="120000"/>
              </a:lnSpc>
              <a:buFont typeface="Arial" pitchFamily="34" charset="0"/>
              <a:buNone/>
            </a:pPr>
            <a:r>
              <a:rPr lang="ja-JP" altLang="en-US" sz="1800" dirty="0">
                <a:latin typeface="Meiryo UI" panose="020B0604030504040204" pitchFamily="50" charset="-128"/>
                <a:ea typeface="Meiryo UI" panose="020B0604030504040204" pitchFamily="50" charset="-128"/>
              </a:rPr>
              <a:t>佐藤彰一　「権利擁護のパラダイム転換と成年後見制度の変革」</a:t>
            </a:r>
            <a:r>
              <a:rPr lang="en-US" altLang="ja-JP" sz="1800" dirty="0">
                <a:latin typeface="Meiryo UI" panose="020B0604030504040204" pitchFamily="50" charset="-128"/>
                <a:ea typeface="Meiryo UI" panose="020B0604030504040204" pitchFamily="50" charset="-128"/>
              </a:rPr>
              <a:t>『Yahoo!</a:t>
            </a:r>
            <a:r>
              <a:rPr lang="ja-JP" altLang="en-US" sz="1800" dirty="0">
                <a:latin typeface="Meiryo UI" panose="020B0604030504040204" pitchFamily="50" charset="-128"/>
                <a:ea typeface="Meiryo UI" panose="020B0604030504040204" pitchFamily="50" charset="-128"/>
              </a:rPr>
              <a:t>ニュース</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より</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1911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“行為の方向性の基盤”をどのように共有するか？</a:t>
            </a:r>
            <a:endParaRPr kumimoji="1" lang="ja-JP" altLang="en-US" sz="32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64088" y="1102081"/>
            <a:ext cx="8268352" cy="5262979"/>
          </a:xfrm>
          <a:prstGeom prst="rect">
            <a:avLst/>
          </a:prstGeom>
          <a:noFill/>
        </p:spPr>
        <p:txBody>
          <a:bodyPr wrap="square" rtlCol="0">
            <a:spAutoFit/>
          </a:bodyPr>
          <a:lstStyle/>
          <a:p>
            <a:pPr>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レベルごとの整理</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憲法、障害者権利条約</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国内法　</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団体（全国）</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地域（都道府県、圏域、市町村）　</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法人</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事業所、セクション（チーム）</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pPr>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形式</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倫理綱領　</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行動指針</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運営理念</a:t>
            </a:r>
            <a:endParaRPr lang="en-US" altLang="ja-JP" sz="2800" dirty="0">
              <a:latin typeface="Meiryo UI" panose="020B0604030504040204" pitchFamily="50" charset="-128"/>
              <a:ea typeface="Meiryo UI" panose="020B0604030504040204"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206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個別相談支援のプロセスの振り返り</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id="{6FF0DEF4-6C33-4183-81C5-249EFFC9B2CD}"/>
              </a:ext>
            </a:extLst>
          </p:cNvPr>
          <p:cNvSpPr txBox="1">
            <a:spLocks/>
          </p:cNvSpPr>
          <p:nvPr/>
        </p:nvSpPr>
        <p:spPr>
          <a:xfrm>
            <a:off x="457200" y="1600200"/>
            <a:ext cx="8229600" cy="4525963"/>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itchFamily="34" charset="0"/>
              <a:buNone/>
            </a:pPr>
            <a:r>
              <a:rPr lang="ja-JP" altLang="en-US" sz="2800" dirty="0">
                <a:latin typeface="Meiryo UI" panose="020B0604030504040204" pitchFamily="50" charset="-128"/>
                <a:ea typeface="Meiryo UI" panose="020B0604030504040204" pitchFamily="50" charset="-128"/>
              </a:rPr>
              <a:t>インテーク</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アセスメント</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ケア計画の作成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ケア計画の実施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モニタリング</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　終了</a:t>
            </a:r>
          </a:p>
        </p:txBody>
      </p:sp>
      <p:cxnSp>
        <p:nvCxnSpPr>
          <p:cNvPr id="8" name="直線コネクタ 7">
            <a:extLst>
              <a:ext uri="{FF2B5EF4-FFF2-40B4-BE49-F238E27FC236}">
                <a16:creationId xmlns:a16="http://schemas.microsoft.com/office/drawing/2014/main" id="{03DBABA1-2A3A-4805-9393-45520029F4B1}"/>
              </a:ext>
            </a:extLst>
          </p:cNvPr>
          <p:cNvCxnSpPr/>
          <p:nvPr/>
        </p:nvCxnSpPr>
        <p:spPr>
          <a:xfrm>
            <a:off x="2738851" y="4941168"/>
            <a:ext cx="5515546" cy="1588"/>
          </a:xfrm>
          <a:prstGeom prst="line">
            <a:avLst/>
          </a:prstGeom>
          <a:ln w="28575"/>
        </p:spPr>
        <p:style>
          <a:lnRef idx="1">
            <a:schemeClr val="dk1"/>
          </a:lnRef>
          <a:fillRef idx="0">
            <a:schemeClr val="dk1"/>
          </a:fillRef>
          <a:effectRef idx="0">
            <a:schemeClr val="dk1"/>
          </a:effectRef>
          <a:fontRef idx="minor">
            <a:schemeClr val="tx1"/>
          </a:fontRef>
        </p:style>
      </p:cxnSp>
      <p:cxnSp>
        <p:nvCxnSpPr>
          <p:cNvPr id="9" name="直線コネクタ 8">
            <a:extLst>
              <a:ext uri="{FF2B5EF4-FFF2-40B4-BE49-F238E27FC236}">
                <a16:creationId xmlns:a16="http://schemas.microsoft.com/office/drawing/2014/main" id="{FE11B4A0-A78C-4FBE-9392-DA713C783741}"/>
              </a:ext>
            </a:extLst>
          </p:cNvPr>
          <p:cNvCxnSpPr/>
          <p:nvPr/>
        </p:nvCxnSpPr>
        <p:spPr>
          <a:xfrm flipH="1" flipV="1">
            <a:off x="8215338" y="2500306"/>
            <a:ext cx="39059" cy="2440862"/>
          </a:xfrm>
          <a:prstGeom prst="line">
            <a:avLst/>
          </a:prstGeom>
          <a:ln w="28575"/>
        </p:spPr>
        <p:style>
          <a:lnRef idx="1">
            <a:schemeClr val="dk1"/>
          </a:lnRef>
          <a:fillRef idx="0">
            <a:schemeClr val="dk1"/>
          </a:fillRef>
          <a:effectRef idx="0">
            <a:schemeClr val="dk1"/>
          </a:effectRef>
          <a:fontRef idx="minor">
            <a:schemeClr val="tx1"/>
          </a:fontRef>
        </p:style>
      </p:cxnSp>
      <p:cxnSp>
        <p:nvCxnSpPr>
          <p:cNvPr id="10" name="直線矢印コネクタ 9">
            <a:extLst>
              <a:ext uri="{FF2B5EF4-FFF2-40B4-BE49-F238E27FC236}">
                <a16:creationId xmlns:a16="http://schemas.microsoft.com/office/drawing/2014/main" id="{A017F525-27E9-4C34-B37E-673AF6AF45D3}"/>
              </a:ext>
            </a:extLst>
          </p:cNvPr>
          <p:cNvCxnSpPr/>
          <p:nvPr/>
        </p:nvCxnSpPr>
        <p:spPr>
          <a:xfrm rot="10800000">
            <a:off x="2571736" y="2500306"/>
            <a:ext cx="5643602" cy="1588"/>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2379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4752528"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本科目の概要と獲得目標</a:t>
            </a:r>
          </a:p>
        </p:txBody>
      </p:sp>
      <p:sp>
        <p:nvSpPr>
          <p:cNvPr id="4" name="テキスト ボックス 3"/>
          <p:cNvSpPr txBox="1"/>
          <p:nvPr/>
        </p:nvSpPr>
        <p:spPr>
          <a:xfrm>
            <a:off x="230397" y="965041"/>
            <a:ext cx="8640960" cy="5632311"/>
          </a:xfrm>
          <a:prstGeom prst="rect">
            <a:avLst/>
          </a:prstGeom>
          <a:noFill/>
        </p:spPr>
        <p:txBody>
          <a:bodyPr wrap="square" rtlCol="0">
            <a:spAutoFit/>
          </a:bodyPr>
          <a:lstStyle/>
          <a:p>
            <a:r>
              <a:rPr kumimoji="1" lang="en-US" altLang="ja-JP" sz="2400" b="1" dirty="0">
                <a:latin typeface="メイリオ" pitchFamily="50" charset="-128"/>
                <a:ea typeface="メイリオ" pitchFamily="50" charset="-128"/>
                <a:cs typeface="メイリオ" pitchFamily="50" charset="-128"/>
              </a:rPr>
              <a:t>【</a:t>
            </a:r>
            <a:r>
              <a:rPr kumimoji="1" lang="ja-JP" altLang="en-US" sz="2400" b="1" dirty="0">
                <a:latin typeface="メイリオ" pitchFamily="50" charset="-128"/>
                <a:ea typeface="メイリオ" pitchFamily="50" charset="-128"/>
                <a:cs typeface="メイリオ" pitchFamily="50" charset="-128"/>
              </a:rPr>
              <a:t>概要（告示案）</a:t>
            </a:r>
            <a:r>
              <a:rPr kumimoji="1" lang="en-US" altLang="ja-JP" sz="2400" b="1" dirty="0">
                <a:latin typeface="メイリオ" pitchFamily="50" charset="-128"/>
                <a:ea typeface="メイリオ" pitchFamily="50" charset="-128"/>
                <a:cs typeface="メイリオ" pitchFamily="50" charset="-128"/>
              </a:rPr>
              <a:t>】</a:t>
            </a:r>
            <a:endParaRPr kumimoji="1" lang="ja-JP" altLang="en-US" sz="2400" b="1" dirty="0">
              <a:latin typeface="メイリオ" pitchFamily="50" charset="-128"/>
              <a:ea typeface="メイリオ" pitchFamily="50" charset="-128"/>
              <a:cs typeface="メイリオ" pitchFamily="50" charset="-128"/>
            </a:endParaRPr>
          </a:p>
          <a:p>
            <a:pPr marL="630238" indent="-630238"/>
            <a:r>
              <a:rPr lang="ja-JP" altLang="en-US" sz="2400" dirty="0">
                <a:latin typeface="メイリオ" pitchFamily="50" charset="-128"/>
                <a:ea typeface="メイリオ" pitchFamily="50" charset="-128"/>
                <a:cs typeface="メイリオ" pitchFamily="50" charset="-128"/>
              </a:rPr>
              <a:t>１．本人を中心とした支援における個別の相談支援の基本姿勢（①ノーマライゼーションの実現、②自立と社会参加、③当事者主体、④地域における生活の個別支援、⑤エンパワメント）について再確認する。</a:t>
            </a:r>
            <a:endParaRPr lang="en-US" altLang="ja-JP" sz="2400" dirty="0">
              <a:latin typeface="メイリオ" pitchFamily="50" charset="-128"/>
              <a:ea typeface="メイリオ" pitchFamily="50" charset="-128"/>
              <a:cs typeface="メイリオ" pitchFamily="50" charset="-128"/>
            </a:endParaRPr>
          </a:p>
          <a:p>
            <a:pPr marL="712788" indent="-712788"/>
            <a:r>
              <a:rPr lang="ja-JP" altLang="en-US" sz="2400" dirty="0">
                <a:latin typeface="メイリオ" pitchFamily="50" charset="-128"/>
                <a:ea typeface="メイリオ" pitchFamily="50" charset="-128"/>
                <a:cs typeface="メイリオ" pitchFamily="50" charset="-128"/>
              </a:rPr>
              <a:t>２．インテークやアセスメント、モニタリングの方法や意思決定支援の展開についての講義を行う</a:t>
            </a:r>
          </a:p>
          <a:p>
            <a:pPr marL="447675" indent="-447675"/>
            <a:endParaRPr kumimoji="1" lang="ja-JP" altLang="en-US" sz="2400" dirty="0">
              <a:latin typeface="メイリオ" pitchFamily="50" charset="-128"/>
              <a:ea typeface="メイリオ" pitchFamily="50" charset="-128"/>
              <a:cs typeface="メイリオ" pitchFamily="50" charset="-128"/>
            </a:endParaRPr>
          </a:p>
          <a:p>
            <a:r>
              <a:rPr lang="en-US" altLang="ja-JP" sz="2400" b="1" dirty="0">
                <a:latin typeface="メイリオ" pitchFamily="50" charset="-128"/>
                <a:ea typeface="メイリオ" pitchFamily="50" charset="-128"/>
                <a:cs typeface="メイリオ" pitchFamily="50" charset="-128"/>
              </a:rPr>
              <a:t>【</a:t>
            </a:r>
            <a:r>
              <a:rPr lang="ja-JP" altLang="en-US" sz="2400" b="1" dirty="0">
                <a:latin typeface="メイリオ" pitchFamily="50" charset="-128"/>
                <a:ea typeface="メイリオ" pitchFamily="50" charset="-128"/>
                <a:cs typeface="メイリオ" pitchFamily="50" charset="-128"/>
              </a:rPr>
              <a:t>獲得目標</a:t>
            </a:r>
            <a:r>
              <a:rPr lang="en-US" altLang="ja-JP" sz="2400" b="1" dirty="0">
                <a:latin typeface="メイリオ" pitchFamily="50" charset="-128"/>
                <a:ea typeface="メイリオ" pitchFamily="50" charset="-128"/>
                <a:cs typeface="メイリオ" pitchFamily="50" charset="-128"/>
              </a:rPr>
              <a:t>】</a:t>
            </a:r>
            <a:endParaRPr lang="ja-JP" altLang="en-US" sz="2400" b="1"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相談支援の基本姿勢等を再確認するとともに、個別の相談援助技術と地域援助技術の役割とそのつながりについて理解する。</a:t>
            </a:r>
            <a:endParaRPr lang="en-US" altLang="ja-JP" sz="2400" dirty="0">
              <a:latin typeface="メイリオ" pitchFamily="50" charset="-128"/>
              <a:ea typeface="メイリオ" pitchFamily="50" charset="-128"/>
              <a:cs typeface="メイリオ" pitchFamily="50" charset="-128"/>
            </a:endParaRPr>
          </a:p>
          <a:p>
            <a:pPr marL="447675" indent="-447675"/>
            <a:endParaRPr kumimoji="1" lang="ja-JP" altLang="en-US" sz="2400" dirty="0">
              <a:latin typeface="メイリオ" pitchFamily="50" charset="-128"/>
              <a:ea typeface="メイリオ" pitchFamily="50" charset="-128"/>
              <a:cs typeface="メイリオ" pitchFamily="50" charset="-128"/>
            </a:endParaRPr>
          </a:p>
          <a:p>
            <a:r>
              <a:rPr lang="en-US" altLang="ja-JP" sz="2400" dirty="0">
                <a:latin typeface="メイリオ" pitchFamily="50" charset="-128"/>
                <a:ea typeface="メイリオ" pitchFamily="50" charset="-128"/>
                <a:cs typeface="メイリオ" pitchFamily="50" charset="-128"/>
              </a:rPr>
              <a:t>※</a:t>
            </a:r>
            <a:r>
              <a:rPr lang="ja-JP" altLang="en-US" sz="2400" dirty="0">
                <a:latin typeface="メイリオ" pitchFamily="50" charset="-128"/>
                <a:ea typeface="メイリオ" pitchFamily="50" charset="-128"/>
                <a:cs typeface="メイリオ" pitchFamily="50" charset="-128"/>
              </a:rPr>
              <a:t>自分の「振り返りシート」を確認してください。</a:t>
            </a:r>
          </a:p>
          <a:p>
            <a:r>
              <a:rPr kumimoji="1" lang="ja-JP" altLang="en-US" sz="2400" dirty="0">
                <a:latin typeface="メイリオ" pitchFamily="50" charset="-128"/>
                <a:ea typeface="メイリオ" pitchFamily="50" charset="-128"/>
                <a:cs typeface="メイリオ" pitchFamily="50" charset="-128"/>
              </a:rPr>
              <a:t>　受講前の今、自分はどのような段階・様子ですか？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インテーク</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0" name="コンテンツ プレースホルダー 2">
            <a:extLst>
              <a:ext uri="{FF2B5EF4-FFF2-40B4-BE49-F238E27FC236}">
                <a16:creationId xmlns:a16="http://schemas.microsoft.com/office/drawing/2014/main" id="{B814D642-131D-4B4D-A42A-9A0359ECCF0A}"/>
              </a:ext>
            </a:extLst>
          </p:cNvPr>
          <p:cNvSpPr txBox="1">
            <a:spLocks/>
          </p:cNvSpPr>
          <p:nvPr/>
        </p:nvSpPr>
        <p:spPr>
          <a:xfrm>
            <a:off x="457200" y="1268760"/>
            <a:ext cx="8229600" cy="532859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dirty="0">
                <a:latin typeface="Meiryo UI" panose="020B0604030504040204" pitchFamily="50" charset="-128"/>
                <a:ea typeface="Meiryo UI" panose="020B0604030504040204" pitchFamily="50" charset="-128"/>
              </a:rPr>
              <a:t>インテーク＝入口と考えると・・・</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→スクリーニング（複雑性と緊急性）</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→ケアマネジメントの契約</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基本姿勢</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→十分な時間</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→傾聴姿勢</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→家族だけでなく、本人からの情報収集</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→ケアマネジメントの説明と同意</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673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初回の面談／支援の留意点①</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 2">
            <a:extLst>
              <a:ext uri="{FF2B5EF4-FFF2-40B4-BE49-F238E27FC236}">
                <a16:creationId xmlns:a16="http://schemas.microsoft.com/office/drawing/2014/main" id="{FB375E26-0C96-4DBD-AE04-BE62ABCDCCC6}"/>
              </a:ext>
            </a:extLst>
          </p:cNvPr>
          <p:cNvSpPr txBox="1">
            <a:spLocks/>
          </p:cNvSpPr>
          <p:nvPr/>
        </p:nvSpPr>
        <p:spPr>
          <a:xfrm>
            <a:off x="457200" y="1484784"/>
            <a:ext cx="8229600" cy="487156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a:latin typeface="Meiryo UI" panose="020B0604030504040204" pitchFamily="50" charset="-128"/>
                <a:ea typeface="Meiryo UI" panose="020B0604030504040204" pitchFamily="50" charset="-128"/>
              </a:rPr>
              <a:t>最初に本人が登場するとは限らない</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最初に相談場面に登場した人のニーズを明確にする</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最初に相談場面に登場した人を介して、本人へアプローチする場合がある。</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相談者は相談しようと決心するまで迷い、複雑な心境を持っていることが多い。</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相談したこと自体を評価し、ねぎらいの言葉を伝えることも必要。</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28835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初回の面談／支援の留意点②</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id="{835D64FD-3636-46CA-A87E-946028E736A1}"/>
              </a:ext>
            </a:extLst>
          </p:cNvPr>
          <p:cNvSpPr txBox="1">
            <a:spLocks/>
          </p:cNvSpPr>
          <p:nvPr/>
        </p:nvSpPr>
        <p:spPr>
          <a:xfrm>
            <a:off x="457200" y="1340768"/>
            <a:ext cx="8229600" cy="501558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a:latin typeface="Meiryo UI" panose="020B0604030504040204" pitchFamily="50" charset="-128"/>
                <a:ea typeface="Meiryo UI" panose="020B0604030504040204" pitchFamily="50" charset="-128"/>
              </a:rPr>
              <a:t>主訴とニーズの理解</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主訴とニーズが一致する場合もあるが、ズレていることもある。</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本人と家族の間でズレていることもある。</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緊急性の把握</a:t>
            </a:r>
            <a:endParaRPr lang="en-US" altLang="ja-JP" sz="280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a:latin typeface="Meiryo UI" panose="020B0604030504040204" pitchFamily="50" charset="-128"/>
                <a:ea typeface="Meiryo UI" panose="020B0604030504040204" pitchFamily="50" charset="-128"/>
              </a:rPr>
              <a:t>危機的状況がありそうと判断したら、まず緊急性の把握に話題を集中する。</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17418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Meiryo UI" panose="020B0604030504040204" pitchFamily="50" charset="-128"/>
                <a:ea typeface="Meiryo UI" panose="020B0604030504040204" pitchFamily="50" charset="-128"/>
              </a:rPr>
              <a:t>アセスメントとは</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 2">
            <a:extLst>
              <a:ext uri="{FF2B5EF4-FFF2-40B4-BE49-F238E27FC236}">
                <a16:creationId xmlns:a16="http://schemas.microsoft.com/office/drawing/2014/main" id="{765ED5B3-F136-40A7-8176-9E508210C99C}"/>
              </a:ext>
            </a:extLst>
          </p:cNvPr>
          <p:cNvSpPr txBox="1">
            <a:spLocks/>
          </p:cNvSpPr>
          <p:nvPr/>
        </p:nvSpPr>
        <p:spPr>
          <a:xfrm>
            <a:off x="457200" y="1340768"/>
            <a:ext cx="8229600" cy="525658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a:latin typeface="Meiryo UI" panose="020B0604030504040204" pitchFamily="50" charset="-128"/>
                <a:ea typeface="Meiryo UI" panose="020B0604030504040204" pitchFamily="50" charset="-128"/>
              </a:rPr>
              <a:t>ケアマネジメントの作業全体をとおして何が最も大切かと問われれば、それは</a:t>
            </a:r>
            <a:r>
              <a:rPr lang="ja-JP" altLang="en-US" sz="2400" b="1" dirty="0">
                <a:latin typeface="Meiryo UI" panose="020B0604030504040204" pitchFamily="50" charset="-128"/>
                <a:ea typeface="Meiryo UI" panose="020B0604030504040204" pitchFamily="50" charset="-128"/>
              </a:rPr>
              <a:t>ニーズアセスメント</a:t>
            </a:r>
            <a:r>
              <a:rPr lang="ja-JP" altLang="en-US" sz="2400" dirty="0">
                <a:latin typeface="Meiryo UI" panose="020B0604030504040204" pitchFamily="50" charset="-128"/>
                <a:ea typeface="Meiryo UI" panose="020B0604030504040204" pitchFamily="50" charset="-128"/>
              </a:rPr>
              <a:t>である（野中</a:t>
            </a:r>
            <a:r>
              <a:rPr lang="en-US" altLang="ja-JP" sz="2400" dirty="0">
                <a:latin typeface="Meiryo UI" panose="020B0604030504040204" pitchFamily="50" charset="-128"/>
                <a:ea typeface="Meiryo UI" panose="020B0604030504040204" pitchFamily="50" charset="-128"/>
              </a:rPr>
              <a:t>1997</a:t>
            </a:r>
            <a:r>
              <a:rPr lang="ja-JP" altLang="en-US" sz="2400" dirty="0">
                <a:latin typeface="Meiryo UI" panose="020B0604030504040204" pitchFamily="50" charset="-128"/>
                <a:ea typeface="Meiryo UI" panose="020B0604030504040204" pitchFamily="50" charset="-128"/>
              </a:rPr>
              <a:t>）。</a:t>
            </a:r>
            <a:endParaRPr lang="en-US" altLang="ja-JP" sz="2400" dirty="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dirty="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アセスメントは、</a:t>
            </a:r>
            <a:r>
              <a:rPr lang="ja-JP" altLang="en-US" sz="2400" b="1" dirty="0">
                <a:latin typeface="Meiryo UI" panose="020B0604030504040204" pitchFamily="50" charset="-128"/>
                <a:ea typeface="Meiryo UI" panose="020B0604030504040204" pitchFamily="50" charset="-128"/>
              </a:rPr>
              <a:t>ニーズに関する情報を収集、分析、序列化、体系化すること</a:t>
            </a:r>
            <a:r>
              <a:rPr lang="ja-JP" altLang="en-US" sz="2400" dirty="0">
                <a:latin typeface="Meiryo UI" panose="020B0604030504040204" pitchFamily="50" charset="-128"/>
                <a:ea typeface="Meiryo UI" panose="020B0604030504040204" pitchFamily="50" charset="-128"/>
              </a:rPr>
              <a:t>を、ケアマネジャーと利用者が共同して行う過程である（</a:t>
            </a:r>
            <a:r>
              <a:rPr lang="en-US" altLang="ja-JP" sz="2400" dirty="0">
                <a:latin typeface="Meiryo UI" panose="020B0604030504040204" pitchFamily="50" charset="-128"/>
                <a:ea typeface="Meiryo UI" panose="020B0604030504040204" pitchFamily="50" charset="-128"/>
              </a:rPr>
              <a:t>Hepworth &amp; Larsen 1982</a:t>
            </a:r>
            <a:r>
              <a:rPr lang="ja-JP" altLang="en-US" sz="2400" dirty="0">
                <a:latin typeface="Meiryo UI" panose="020B0604030504040204" pitchFamily="50" charset="-128"/>
                <a:ea typeface="Meiryo UI" panose="020B0604030504040204" pitchFamily="50" charset="-128"/>
              </a:rPr>
              <a:t>）</a:t>
            </a:r>
            <a:endParaRPr lang="en-US" altLang="ja-JP" sz="2400" dirty="0">
              <a:latin typeface="Meiryo UI" panose="020B0604030504040204" pitchFamily="50" charset="-128"/>
              <a:ea typeface="Meiryo UI" panose="020B0604030504040204" pitchFamily="50" charset="-128"/>
            </a:endParaRPr>
          </a:p>
          <a:p>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Ø"/>
            </a:pPr>
            <a:r>
              <a:rPr lang="ja-JP" altLang="en-US" sz="2400" dirty="0">
                <a:latin typeface="Meiryo UI" panose="020B0604030504040204" pitchFamily="50" charset="-128"/>
                <a:ea typeface="Meiryo UI" panose="020B0604030504040204" pitchFamily="50" charset="-128"/>
              </a:rPr>
              <a:t>アセスメントは、情報収集・整理だけではない。</a:t>
            </a: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Ø"/>
            </a:pPr>
            <a:r>
              <a:rPr lang="ja-JP" altLang="en-US" sz="2400" dirty="0">
                <a:latin typeface="Meiryo UI" panose="020B0604030504040204" pitchFamily="50" charset="-128"/>
                <a:ea typeface="Meiryo UI" panose="020B0604030504040204" pitchFamily="50" charset="-128"/>
              </a:rPr>
              <a:t>収集した情報を支援者が評価・解釈・仮説することが大切。</a:t>
            </a: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Ø"/>
            </a:pPr>
            <a:r>
              <a:rPr lang="ja-JP" altLang="en-US" sz="2400" dirty="0">
                <a:latin typeface="Meiryo UI" panose="020B0604030504040204" pitchFamily="50" charset="-128"/>
                <a:ea typeface="Meiryo UI" panose="020B0604030504040204" pitchFamily="50" charset="-128"/>
              </a:rPr>
              <a:t>本人に直接会って、話を聞く。</a:t>
            </a: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Ø"/>
            </a:pPr>
            <a:r>
              <a:rPr lang="ja-JP" altLang="en-US" sz="2400" dirty="0">
                <a:latin typeface="Meiryo UI" panose="020B0604030504040204" pitchFamily="50" charset="-128"/>
                <a:ea typeface="Meiryo UI" panose="020B0604030504040204" pitchFamily="50" charset="-128"/>
              </a:rPr>
              <a:t>ニーズの確認、共有を行う。</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05655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rPr>
              <a:t>ニーズとは</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AB26F823-D559-45EE-9FB2-4373696D5CDD}"/>
              </a:ext>
            </a:extLst>
          </p:cNvPr>
          <p:cNvPicPr>
            <a:picLocks noChangeAspect="1"/>
          </p:cNvPicPr>
          <p:nvPr/>
        </p:nvPicPr>
        <p:blipFill>
          <a:blip r:embed="rId2"/>
          <a:stretch>
            <a:fillRect/>
          </a:stretch>
        </p:blipFill>
        <p:spPr>
          <a:xfrm>
            <a:off x="340615" y="2474957"/>
            <a:ext cx="1495053" cy="1495053"/>
          </a:xfrm>
          <a:prstGeom prst="rect">
            <a:avLst/>
          </a:prstGeom>
        </p:spPr>
      </p:pic>
      <p:sp>
        <p:nvSpPr>
          <p:cNvPr id="9" name="テキスト ボックス 8">
            <a:extLst>
              <a:ext uri="{FF2B5EF4-FFF2-40B4-BE49-F238E27FC236}">
                <a16:creationId xmlns:a16="http://schemas.microsoft.com/office/drawing/2014/main" id="{02A8F375-A240-483F-B67D-3AD3011AD7F0}"/>
              </a:ext>
            </a:extLst>
          </p:cNvPr>
          <p:cNvSpPr txBox="1"/>
          <p:nvPr/>
        </p:nvSpPr>
        <p:spPr>
          <a:xfrm>
            <a:off x="510311" y="2006754"/>
            <a:ext cx="1261884" cy="523220"/>
          </a:xfrm>
          <a:prstGeom prst="rect">
            <a:avLst/>
          </a:prstGeom>
          <a:noFill/>
        </p:spPr>
        <p:txBody>
          <a:bodyPr wrap="none" rtlCol="0">
            <a:spAutoFit/>
          </a:bodyPr>
          <a:lstStyle/>
          <a:p>
            <a:r>
              <a:rPr lang="ja-JP" altLang="en-US" sz="2800" dirty="0">
                <a:latin typeface="Meiryo UI" panose="020B0604030504040204" pitchFamily="50" charset="-128"/>
                <a:ea typeface="Meiryo UI" panose="020B0604030504040204" pitchFamily="50" charset="-128"/>
              </a:rPr>
              <a:t>支援者</a:t>
            </a:r>
            <a:endParaRPr kumimoji="1" lang="ja-JP" altLang="en-US" sz="28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CB48C05F-42C5-458B-84F8-D1DA964189DA}"/>
              </a:ext>
            </a:extLst>
          </p:cNvPr>
          <p:cNvSpPr txBox="1"/>
          <p:nvPr/>
        </p:nvSpPr>
        <p:spPr>
          <a:xfrm>
            <a:off x="7638146" y="2049720"/>
            <a:ext cx="902811" cy="523220"/>
          </a:xfrm>
          <a:prstGeom prst="rect">
            <a:avLst/>
          </a:prstGeom>
          <a:noFill/>
        </p:spPr>
        <p:txBody>
          <a:bodyPr wrap="none" rtlCol="0">
            <a:spAutoFit/>
          </a:bodyPr>
          <a:lstStyle/>
          <a:p>
            <a:r>
              <a:rPr lang="ja-JP" altLang="en-US" sz="2800" dirty="0">
                <a:latin typeface="Meiryo UI" panose="020B0604030504040204" pitchFamily="50" charset="-128"/>
                <a:ea typeface="Meiryo UI" panose="020B0604030504040204" pitchFamily="50" charset="-128"/>
              </a:rPr>
              <a:t>本人</a:t>
            </a:r>
            <a:endParaRPr kumimoji="1" lang="ja-JP" altLang="en-US" sz="2800" dirty="0">
              <a:latin typeface="Meiryo UI" panose="020B0604030504040204" pitchFamily="50" charset="-128"/>
              <a:ea typeface="Meiryo UI" panose="020B0604030504040204" pitchFamily="50" charset="-128"/>
            </a:endParaRPr>
          </a:p>
        </p:txBody>
      </p:sp>
      <p:sp>
        <p:nvSpPr>
          <p:cNvPr id="11" name="円/楕円 12">
            <a:extLst>
              <a:ext uri="{FF2B5EF4-FFF2-40B4-BE49-F238E27FC236}">
                <a16:creationId xmlns:a16="http://schemas.microsoft.com/office/drawing/2014/main" id="{E8691B58-8B19-47F8-959F-5A2BEF6FBB07}"/>
              </a:ext>
            </a:extLst>
          </p:cNvPr>
          <p:cNvSpPr/>
          <p:nvPr/>
        </p:nvSpPr>
        <p:spPr>
          <a:xfrm>
            <a:off x="7717092" y="2781602"/>
            <a:ext cx="914400" cy="914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2" name="二等辺三角形 11">
            <a:extLst>
              <a:ext uri="{FF2B5EF4-FFF2-40B4-BE49-F238E27FC236}">
                <a16:creationId xmlns:a16="http://schemas.microsoft.com/office/drawing/2014/main" id="{824644EE-1DA7-4537-8A13-E026B4D75CC0}"/>
              </a:ext>
            </a:extLst>
          </p:cNvPr>
          <p:cNvSpPr/>
          <p:nvPr/>
        </p:nvSpPr>
        <p:spPr>
          <a:xfrm>
            <a:off x="7638146" y="3513484"/>
            <a:ext cx="1060704" cy="9144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3" name="四角形吹き出し 15">
            <a:extLst>
              <a:ext uri="{FF2B5EF4-FFF2-40B4-BE49-F238E27FC236}">
                <a16:creationId xmlns:a16="http://schemas.microsoft.com/office/drawing/2014/main" id="{DE87A735-A04F-4DFA-8470-284809FA0C9E}"/>
              </a:ext>
            </a:extLst>
          </p:cNvPr>
          <p:cNvSpPr/>
          <p:nvPr/>
        </p:nvSpPr>
        <p:spPr>
          <a:xfrm>
            <a:off x="4254201" y="2637586"/>
            <a:ext cx="3202290" cy="1440160"/>
          </a:xfrm>
          <a:prstGeom prst="wedgeRectCallout">
            <a:avLst>
              <a:gd name="adj1" fmla="val 55269"/>
              <a:gd name="adj2" fmla="val 11326"/>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「〇〇したい」</a:t>
            </a:r>
          </a:p>
          <a:p>
            <a:pPr algn="ctr"/>
            <a:endParaRPr lang="ja-JP" altLang="en-US"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主訴、希望、望み、要望</a:t>
            </a:r>
          </a:p>
        </p:txBody>
      </p:sp>
      <p:sp>
        <p:nvSpPr>
          <p:cNvPr id="14" name="右矢印 16">
            <a:extLst>
              <a:ext uri="{FF2B5EF4-FFF2-40B4-BE49-F238E27FC236}">
                <a16:creationId xmlns:a16="http://schemas.microsoft.com/office/drawing/2014/main" id="{43508586-320F-4D99-969D-70E83EC10DE6}"/>
              </a:ext>
            </a:extLst>
          </p:cNvPr>
          <p:cNvSpPr/>
          <p:nvPr/>
        </p:nvSpPr>
        <p:spPr>
          <a:xfrm>
            <a:off x="2096270" y="3044441"/>
            <a:ext cx="1683642"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F391474-ED36-4C3E-BAD3-49AFCD88A562}"/>
              </a:ext>
            </a:extLst>
          </p:cNvPr>
          <p:cNvSpPr txBox="1"/>
          <p:nvPr/>
        </p:nvSpPr>
        <p:spPr>
          <a:xfrm>
            <a:off x="1141253" y="3827045"/>
            <a:ext cx="3430747" cy="1200329"/>
          </a:xfrm>
          <a:prstGeom prst="rect">
            <a:avLst/>
          </a:prstGeom>
          <a:noFill/>
        </p:spPr>
        <p:txBody>
          <a:bodyPr wrap="none" rtlCol="0">
            <a:spAutoFit/>
          </a:bodyPr>
          <a:lstStyle/>
          <a:p>
            <a:pPr algn="ctr"/>
            <a:r>
              <a:rPr kumimoji="1" lang="ja-JP" altLang="en-US" sz="2400" dirty="0">
                <a:latin typeface="Meiryo UI" panose="020B0604030504040204" pitchFamily="50" charset="-128"/>
                <a:ea typeface="Meiryo UI" panose="020B0604030504040204" pitchFamily="50" charset="-128"/>
              </a:rPr>
              <a:t>ニーズ</a:t>
            </a:r>
            <a:endParaRPr kumimoji="1" lang="en-US" altLang="ja-JP" sz="2400" dirty="0">
              <a:latin typeface="Meiryo UI" panose="020B0604030504040204" pitchFamily="50" charset="-128"/>
              <a:ea typeface="Meiryo UI" panose="020B0604030504040204" pitchFamily="50" charset="-128"/>
            </a:endParaRPr>
          </a:p>
          <a:p>
            <a:pPr algn="ctr"/>
            <a:endParaRPr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達成するために必要なこと</a:t>
            </a:r>
          </a:p>
        </p:txBody>
      </p:sp>
      <p:sp>
        <p:nvSpPr>
          <p:cNvPr id="16" name="テキスト ボックス 15">
            <a:extLst>
              <a:ext uri="{FF2B5EF4-FFF2-40B4-BE49-F238E27FC236}">
                <a16:creationId xmlns:a16="http://schemas.microsoft.com/office/drawing/2014/main" id="{3040E9D1-9826-4668-9AA3-A63064A39F79}"/>
              </a:ext>
            </a:extLst>
          </p:cNvPr>
          <p:cNvSpPr txBox="1"/>
          <p:nvPr/>
        </p:nvSpPr>
        <p:spPr>
          <a:xfrm>
            <a:off x="454954" y="5577271"/>
            <a:ext cx="7877478" cy="830997"/>
          </a:xfrm>
          <a:prstGeom prst="rect">
            <a:avLst/>
          </a:prstGeom>
          <a:noFill/>
        </p:spPr>
        <p:txBody>
          <a:bodyPr wrap="none" rtlCol="0">
            <a:spAutoFit/>
          </a:bodyPr>
          <a:lstStyle/>
          <a:p>
            <a:r>
              <a:rPr lang="ja-JP" altLang="en-US" sz="2400" dirty="0">
                <a:latin typeface="Meiryo UI" panose="020B0604030504040204" pitchFamily="50" charset="-128"/>
                <a:ea typeface="Meiryo UI" panose="020B0604030504040204" pitchFamily="50" charset="-128"/>
              </a:rPr>
              <a:t>福祉サービスの専門職は、利用者に対して自分は権力者である</a:t>
            </a:r>
            <a:endParaRPr lang="en-US" altLang="ja-JP" sz="2400"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との自覚を持ち続ける必要がある（武川</a:t>
            </a:r>
            <a:r>
              <a:rPr kumimoji="1" lang="en-US" altLang="ja-JP" sz="2400" dirty="0">
                <a:latin typeface="Meiryo UI" panose="020B0604030504040204" pitchFamily="50" charset="-128"/>
                <a:ea typeface="Meiryo UI" panose="020B0604030504040204" pitchFamily="50" charset="-128"/>
              </a:rPr>
              <a:t>2014</a:t>
            </a:r>
            <a:r>
              <a:rPr kumimoji="1" lang="ja-JP" altLang="en-US" sz="24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706501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モニタリング</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id="{C66A4913-33AE-4E68-82E6-A5F04EF1828E}"/>
              </a:ext>
            </a:extLst>
          </p:cNvPr>
          <p:cNvSpPr txBox="1">
            <a:spLocks/>
          </p:cNvSpPr>
          <p:nvPr/>
        </p:nvSpPr>
        <p:spPr>
          <a:xfrm>
            <a:off x="457200" y="1340768"/>
            <a:ext cx="8229600" cy="478539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a:latin typeface="Meiryo UI" panose="020B0604030504040204" pitchFamily="50" charset="-128"/>
                <a:ea typeface="Meiryo UI" panose="020B0604030504040204" pitchFamily="50" charset="-128"/>
              </a:rPr>
              <a:t>モニタリングとは</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支援計画の見直し、追跡</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計画のモニタリング</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→時期の設定</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計画の実施点検</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→出向いての把握</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→サービス提供機関からの把握</a:t>
            </a:r>
            <a:endParaRPr lang="ja-JP" altLang="en-US"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0837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私たち抜きに私たちのことを決めるな</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EF670EC9-4412-429B-AE6D-1D7DE7C2CDC5}"/>
              </a:ext>
            </a:extLst>
          </p:cNvPr>
          <p:cNvSpPr txBox="1"/>
          <p:nvPr/>
        </p:nvSpPr>
        <p:spPr>
          <a:xfrm>
            <a:off x="261792" y="5978311"/>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日本福祉大学権利擁護研究センター監修</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権利擁護がわかる意思決定支援</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より</a:t>
            </a:r>
            <a:endParaRPr kumimoji="1" lang="ja-JP" altLang="en-US" sz="1200" dirty="0">
              <a:latin typeface="メイリオ" pitchFamily="50" charset="-128"/>
              <a:ea typeface="メイリオ" pitchFamily="50" charset="-128"/>
              <a:cs typeface="メイリオ" pitchFamily="50" charset="-128"/>
            </a:endParaRPr>
          </a:p>
        </p:txBody>
      </p:sp>
      <p:sp>
        <p:nvSpPr>
          <p:cNvPr id="8" name="コンテンツ プレースホルダ 2">
            <a:extLst>
              <a:ext uri="{FF2B5EF4-FFF2-40B4-BE49-F238E27FC236}">
                <a16:creationId xmlns:a16="http://schemas.microsoft.com/office/drawing/2014/main" id="{806985EE-21E1-4A6D-9DEE-42353D9BD979}"/>
              </a:ext>
            </a:extLst>
          </p:cNvPr>
          <p:cNvSpPr txBox="1">
            <a:spLocks/>
          </p:cNvSpPr>
          <p:nvPr/>
        </p:nvSpPr>
        <p:spPr>
          <a:xfrm>
            <a:off x="133672" y="1216487"/>
            <a:ext cx="8892480" cy="49003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a:latin typeface="Meiryo UI" panose="020B0604030504040204" pitchFamily="50" charset="-128"/>
                <a:ea typeface="Meiryo UI" panose="020B0604030504040204" pitchFamily="50" charset="-128"/>
              </a:rPr>
              <a:t>権力者だからこそ、意思決定支援が重要になる</a:t>
            </a:r>
            <a:endParaRPr lang="en-US" altLang="ja-JP" sz="2400" dirty="0">
              <a:latin typeface="Meiryo UI" panose="020B0604030504040204" pitchFamily="50" charset="-128"/>
              <a:ea typeface="Meiryo UI" panose="020B0604030504040204" pitchFamily="50" charset="-128"/>
            </a:endParaRPr>
          </a:p>
          <a:p>
            <a:r>
              <a:rPr lang="en-US" altLang="ja-JP" sz="2400" dirty="0">
                <a:latin typeface="Meiryo UI" panose="020B0604030504040204" pitchFamily="50" charset="-128"/>
                <a:ea typeface="Meiryo UI" panose="020B0604030504040204" pitchFamily="50" charset="-128"/>
              </a:rPr>
              <a:t>“Nothing about us without us”</a:t>
            </a:r>
            <a:r>
              <a:rPr lang="ja-JP" altLang="en-US" sz="2400" dirty="0">
                <a:latin typeface="Meiryo UI" panose="020B0604030504040204" pitchFamily="50" charset="-128"/>
                <a:ea typeface="Meiryo UI" panose="020B0604030504040204" pitchFamily="50" charset="-128"/>
              </a:rPr>
              <a:t>とは、“勝手に自分たちのことを決めるな”というメッセージではあるが、</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自分たちだけで決めるぞ</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というメッセージではない。</a:t>
            </a:r>
            <a:endParaRPr lang="en-US" altLang="ja-JP" sz="2400" dirty="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ü"/>
            </a:pPr>
            <a:r>
              <a:rPr lang="ja-JP" altLang="en-US" sz="2400" dirty="0">
                <a:latin typeface="Meiryo UI" panose="020B0604030504040204" pitchFamily="50" charset="-128"/>
                <a:ea typeface="Meiryo UI" panose="020B0604030504040204" pitchFamily="50" charset="-128"/>
              </a:rPr>
              <a:t>私を抜きに決めない</a:t>
            </a: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ü"/>
            </a:pPr>
            <a:r>
              <a:rPr lang="ja-JP" altLang="en-US" sz="2400" dirty="0">
                <a:latin typeface="Meiryo UI" panose="020B0604030504040204" pitchFamily="50" charset="-128"/>
                <a:ea typeface="Meiryo UI" panose="020B0604030504040204" pitchFamily="50" charset="-128"/>
              </a:rPr>
              <a:t>誰にも相談できない意思決定は存在しない</a:t>
            </a:r>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ü"/>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自立しているけど、１人じゃない</a:t>
            </a:r>
            <a:r>
              <a:rPr lang="en-US" altLang="ja-JP" sz="2400" dirty="0">
                <a:latin typeface="Meiryo UI" panose="020B0604030504040204" pitchFamily="50" charset="-128"/>
                <a:ea typeface="Meiryo UI" panose="020B0604030504040204" pitchFamily="50" charset="-128"/>
              </a:rPr>
              <a:t>』</a:t>
            </a:r>
          </a:p>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 知的障害者の親の会が作った意思決定支援のハンドブックのタイトル。</a:t>
            </a:r>
            <a:endParaRPr lang="en-US" altLang="ja-JP" sz="24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 第三者である支援者ができることは、何か？</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5079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zh-CN" altLang="en-US" sz="3200" b="1" dirty="0">
                <a:latin typeface="Meiryo UI" panose="020B0604030504040204" pitchFamily="50" charset="-128"/>
                <a:ea typeface="Meiryo UI" panose="020B0604030504040204" pitchFamily="50" charset="-128"/>
                <a:cs typeface="メイリオ" pitchFamily="50" charset="-128"/>
              </a:rPr>
              <a:t>障害者権利条約第</a:t>
            </a:r>
            <a:r>
              <a:rPr lang="en-US" altLang="zh-CN" sz="3200" b="1" dirty="0">
                <a:latin typeface="Meiryo UI" panose="020B0604030504040204" pitchFamily="50" charset="-128"/>
                <a:ea typeface="Meiryo UI" panose="020B0604030504040204" pitchFamily="50" charset="-128"/>
                <a:cs typeface="メイリオ" pitchFamily="50" charset="-128"/>
              </a:rPr>
              <a:t>12</a:t>
            </a:r>
            <a:r>
              <a:rPr lang="zh-CN" altLang="en-US" sz="3200" b="1" dirty="0">
                <a:latin typeface="Meiryo UI" panose="020B0604030504040204" pitchFamily="50" charset="-128"/>
                <a:ea typeface="Meiryo UI" panose="020B0604030504040204" pitchFamily="50" charset="-128"/>
                <a:cs typeface="メイリオ" pitchFamily="50" charset="-128"/>
              </a:rPr>
              <a:t>条</a:t>
            </a:r>
            <a:r>
              <a:rPr lang="ja-JP" altLang="en-US" sz="3200" b="1" dirty="0">
                <a:latin typeface="Meiryo UI" panose="020B0604030504040204" pitchFamily="50" charset="-128"/>
                <a:ea typeface="Meiryo UI" panose="020B0604030504040204" pitchFamily="50" charset="-128"/>
                <a:cs typeface="メイリオ" pitchFamily="50" charset="-128"/>
              </a:rPr>
              <a:t>と意思決定支援</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1172" y="1089164"/>
            <a:ext cx="8641655" cy="5632311"/>
          </a:xfrm>
          <a:prstGeom prst="rect">
            <a:avLst/>
          </a:prstGeom>
          <a:noFill/>
          <a:ln w="9525">
            <a:noFill/>
            <a:miter lim="800000"/>
            <a:headEnd/>
            <a:tailEnd/>
          </a:ln>
          <a:effectLst/>
        </p:spPr>
        <p:txBody>
          <a:bodyPr wrap="square">
            <a:spAutoFit/>
          </a:bodyPr>
          <a:lstStyle/>
          <a:p>
            <a:pPr marL="457200" lvl="0" indent="-457200">
              <a:buFont typeface="+mj-lt"/>
              <a:buAutoNum type="arabicPeriod"/>
            </a:pPr>
            <a:r>
              <a:rPr lang="ja-JP" altLang="en-US" dirty="0">
                <a:latin typeface="Meiryo UI" panose="020B0604030504040204" pitchFamily="50" charset="-128"/>
                <a:ea typeface="Meiryo UI" panose="020B0604030504040204" pitchFamily="50" charset="-128"/>
              </a:rPr>
              <a:t>締約国は障害者がすべての場所において法律の前に人として認められる権利を有することを再確認する。</a:t>
            </a:r>
            <a:endParaRPr lang="en-US" altLang="ja-JP" dirty="0">
              <a:latin typeface="Meiryo UI" panose="020B0604030504040204" pitchFamily="50" charset="-128"/>
              <a:ea typeface="Meiryo UI" panose="020B0604030504040204" pitchFamily="50" charset="-128"/>
            </a:endParaRPr>
          </a:p>
          <a:p>
            <a:pPr marL="457200" lvl="0" indent="-457200">
              <a:buFont typeface="+mj-lt"/>
              <a:buAutoNum type="arabicPeriod"/>
            </a:pPr>
            <a:endParaRPr lang="en-US" altLang="ja-JP" dirty="0">
              <a:latin typeface="Meiryo UI" panose="020B0604030504040204" pitchFamily="50" charset="-128"/>
              <a:ea typeface="Meiryo UI" panose="020B0604030504040204" pitchFamily="50" charset="-128"/>
            </a:endParaRPr>
          </a:p>
          <a:p>
            <a:pPr marL="457200" lvl="0" indent="-457200">
              <a:buFont typeface="+mj-lt"/>
              <a:buAutoNum type="arabicPeriod"/>
            </a:pPr>
            <a:r>
              <a:rPr lang="ja-JP" altLang="en-US" dirty="0">
                <a:latin typeface="Meiryo UI" panose="020B0604030504040204" pitchFamily="50" charset="-128"/>
                <a:ea typeface="Meiryo UI" panose="020B0604030504040204" pitchFamily="50" charset="-128"/>
              </a:rPr>
              <a:t>締約国は、障害者が生活のあらゆる側面において他のものと平等に法的能力を享有することを認める。</a:t>
            </a:r>
            <a:endParaRPr lang="en-US" altLang="ja-JP" dirty="0">
              <a:latin typeface="Meiryo UI" panose="020B0604030504040204" pitchFamily="50" charset="-128"/>
              <a:ea typeface="Meiryo UI" panose="020B0604030504040204" pitchFamily="50" charset="-128"/>
            </a:endParaRPr>
          </a:p>
          <a:p>
            <a:pPr lvl="0"/>
            <a:r>
              <a:rPr lang="ja-JP" altLang="en-US" dirty="0">
                <a:latin typeface="Meiryo UI" panose="020B0604030504040204" pitchFamily="50" charset="-128"/>
                <a:ea typeface="Meiryo UI" panose="020B0604030504040204" pitchFamily="50" charset="-128"/>
              </a:rPr>
              <a:t>➡　 法的能力を欠いていても、他者が障害者の代理に法律行為をすることはできない。</a:t>
            </a:r>
            <a:endParaRPr lang="en-US" altLang="ja-JP" dirty="0">
              <a:latin typeface="Meiryo UI" panose="020B0604030504040204" pitchFamily="50" charset="-128"/>
              <a:ea typeface="Meiryo UI" panose="020B0604030504040204" pitchFamily="50" charset="-128"/>
            </a:endParaRPr>
          </a:p>
          <a:p>
            <a:pPr lvl="0"/>
            <a:endParaRPr lang="en-US" altLang="ja-JP" dirty="0">
              <a:latin typeface="Meiryo UI" panose="020B0604030504040204" pitchFamily="50" charset="-128"/>
              <a:ea typeface="Meiryo UI" panose="020B0604030504040204" pitchFamily="50" charset="-128"/>
            </a:endParaRPr>
          </a:p>
          <a:p>
            <a:pPr marL="457200" lvl="0" indent="-457200">
              <a:buFont typeface="+mj-lt"/>
              <a:buAutoNum type="arabicPeriod" startAt="3"/>
            </a:pPr>
            <a:r>
              <a:rPr lang="ja-JP" altLang="en-US" dirty="0">
                <a:latin typeface="Meiryo UI" panose="020B0604030504040204" pitchFamily="50" charset="-128"/>
                <a:ea typeface="Meiryo UI" panose="020B0604030504040204" pitchFamily="50" charset="-128"/>
              </a:rPr>
              <a:t>締約国は、障害者がその法律能力の行使に当たって必要とする支援を利用することができるようにするための適当な措置をとる。　</a:t>
            </a:r>
            <a:endParaRPr lang="en-US" altLang="ja-JP" dirty="0">
              <a:latin typeface="Meiryo UI" panose="020B0604030504040204" pitchFamily="50" charset="-128"/>
              <a:ea typeface="Meiryo UI" panose="020B0604030504040204" pitchFamily="50" charset="-128"/>
            </a:endParaRPr>
          </a:p>
          <a:p>
            <a:pPr lvl="0"/>
            <a:r>
              <a:rPr lang="ja-JP" altLang="en-US" dirty="0">
                <a:latin typeface="Meiryo UI" panose="020B0604030504040204" pitchFamily="50" charset="-128"/>
                <a:ea typeface="Meiryo UI" panose="020B0604030504040204" pitchFamily="50" charset="-128"/>
              </a:rPr>
              <a:t>➡   意思決定支援と合理的配慮の必要性を指摘。</a:t>
            </a:r>
            <a:endParaRPr lang="en-US" altLang="ja-JP" dirty="0">
              <a:latin typeface="Meiryo UI" panose="020B0604030504040204" pitchFamily="50" charset="-128"/>
              <a:ea typeface="Meiryo UI" panose="020B0604030504040204" pitchFamily="50" charset="-128"/>
            </a:endParaRPr>
          </a:p>
          <a:p>
            <a:pPr lvl="0"/>
            <a:endParaRPr lang="en-US" altLang="ja-JP" dirty="0">
              <a:latin typeface="Meiryo UI" panose="020B0604030504040204" pitchFamily="50" charset="-128"/>
              <a:ea typeface="Meiryo UI" panose="020B0604030504040204" pitchFamily="50" charset="-128"/>
            </a:endParaRPr>
          </a:p>
          <a:p>
            <a:pPr marL="457200" lvl="0" indent="-457200">
              <a:buFont typeface="+mj-lt"/>
              <a:buAutoNum type="arabicPeriod" startAt="4"/>
            </a:pPr>
            <a:r>
              <a:rPr lang="ja-JP" altLang="en-US" dirty="0">
                <a:latin typeface="Meiryo UI" panose="020B0604030504040204" pitchFamily="50" charset="-128"/>
                <a:ea typeface="Meiryo UI" panose="020B0604030504040204" pitchFamily="50" charset="-128"/>
              </a:rPr>
              <a:t>締約国は、国際人権法に従い、法的能力の行使に関連するすべての措置には濫用を防止するための適切かつ効果的な保護が含まれることを確保する。当該保護は、法的能力の行使に関連する措置が障害のある人の権利、意思及び選好を尊重すること、利益相反及び不当な影響を生じさせないこと、障害のある人の状況に対応し及び適合すること、可能な限り最も短い期間適用すること、並びに権限のある、独立の、かつ、公平な当局又は司法機関による定期的な審査に従うことを確保しなければならない。当該保護は、当該措置が障害のある人の権利及び利益に及ぼす影響の程度に対応したものとする。</a:t>
            </a:r>
            <a:endParaRPr lang="en-US" altLang="ja-JP" dirty="0">
              <a:latin typeface="Meiryo UI" panose="020B0604030504040204" pitchFamily="50" charset="-128"/>
              <a:ea typeface="Meiryo UI" panose="020B0604030504040204" pitchFamily="50" charset="-128"/>
            </a:endParaRPr>
          </a:p>
          <a:p>
            <a:pPr lvl="0"/>
            <a:endParaRPr lang="en-US" altLang="ja-JP" dirty="0">
              <a:latin typeface="Meiryo UI" panose="020B0604030504040204" pitchFamily="50" charset="-128"/>
              <a:ea typeface="Meiryo UI" panose="020B0604030504040204" pitchFamily="50" charset="-128"/>
            </a:endParaRPr>
          </a:p>
          <a:p>
            <a:pPr lvl="0"/>
            <a:r>
              <a:rPr lang="ja-JP" altLang="en-US" dirty="0">
                <a:latin typeface="Meiryo UI" panose="020B0604030504040204" pitchFamily="50" charset="-128"/>
                <a:ea typeface="Meiryo UI" panose="020B0604030504040204" pitchFamily="50" charset="-128"/>
              </a:rPr>
              <a:t>以下、略</a:t>
            </a:r>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16961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意思決定とは</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0825" y="1154799"/>
            <a:ext cx="8641655" cy="4401205"/>
          </a:xfrm>
          <a:prstGeom prst="rect">
            <a:avLst/>
          </a:prstGeom>
          <a:noFill/>
          <a:ln w="9525">
            <a:noFill/>
            <a:miter lim="800000"/>
            <a:headEnd/>
            <a:tailEnd/>
          </a:ln>
          <a:effectLst/>
        </p:spPr>
        <p:txBody>
          <a:bodyPr wrap="square">
            <a:spAutoFit/>
          </a:bodyPr>
          <a:lstStyle/>
          <a:p>
            <a:pPr marL="342900" lvl="0" indent="-342900">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意志とは</a:t>
            </a:r>
            <a:endParaRPr lang="en-US" altLang="ja-JP" sz="2800" dirty="0">
              <a:latin typeface="Meiryo UI" panose="020B0604030504040204" pitchFamily="50" charset="-128"/>
              <a:ea typeface="Meiryo UI" panose="020B0604030504040204" pitchFamily="50" charset="-128"/>
            </a:endParaRPr>
          </a:p>
          <a:p>
            <a:pPr marL="457200" lvl="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 自分の考え、思い</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marL="457200" lvl="0" indent="-457200">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意思決定とは</a:t>
            </a:r>
            <a:endParaRPr lang="en-US" altLang="ja-JP" sz="2800" dirty="0">
              <a:latin typeface="Meiryo UI" panose="020B0604030504040204" pitchFamily="50" charset="-128"/>
              <a:ea typeface="Meiryo UI" panose="020B0604030504040204" pitchFamily="50" charset="-128"/>
            </a:endParaRPr>
          </a:p>
          <a:p>
            <a:pPr marL="457200" lvl="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　複数の選択肢の中から、１つないし複数の手段や方法</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を選ぶこと。</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marL="457200" lvl="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　皆さんが今朝起きて、この会場に来るまでに意思決定し</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たことをあげてみましょう。</a:t>
            </a:r>
            <a:endParaRPr lang="en-US" altLang="ja-JP" sz="28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F0549A30-8077-46DB-B812-5A99B51F21B0}"/>
              </a:ext>
            </a:extLst>
          </p:cNvPr>
          <p:cNvSpPr txBox="1"/>
          <p:nvPr/>
        </p:nvSpPr>
        <p:spPr>
          <a:xfrm>
            <a:off x="179512" y="3789040"/>
            <a:ext cx="8640960"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沖倉</a:t>
            </a:r>
            <a:r>
              <a:rPr lang="ja-JP" altLang="en-US" dirty="0">
                <a:latin typeface="Meiryo UI" panose="020B0604030504040204" pitchFamily="50" charset="-128"/>
                <a:ea typeface="Meiryo UI" panose="020B0604030504040204" pitchFamily="50" charset="-128"/>
              </a:rPr>
              <a:t>智美（</a:t>
            </a:r>
            <a:r>
              <a:rPr lang="en-US" altLang="ja-JP" dirty="0">
                <a:latin typeface="Meiryo UI" panose="020B0604030504040204" pitchFamily="50" charset="-128"/>
                <a:ea typeface="Meiryo UI" panose="020B0604030504040204" pitchFamily="50" charset="-128"/>
              </a:rPr>
              <a:t>2018</a:t>
            </a:r>
            <a:r>
              <a:rPr lang="ja-JP" altLang="en-US" dirty="0">
                <a:latin typeface="Meiryo UI" panose="020B0604030504040204" pitchFamily="50" charset="-128"/>
                <a:ea typeface="Meiryo UI" panose="020B0604030504040204" pitchFamily="50" charset="-128"/>
              </a:rPr>
              <a:t>）「個別相談支援（意思決定支援）」研究代表者小澤温</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相談支援従事者研修のプログラム開発と評価に関する研究平成</a:t>
            </a:r>
            <a:r>
              <a:rPr lang="en-US" altLang="ja-JP" dirty="0">
                <a:latin typeface="Meiryo UI" panose="020B0604030504040204" pitchFamily="50" charset="-128"/>
                <a:ea typeface="Meiryo UI" panose="020B0604030504040204" pitchFamily="50" charset="-128"/>
              </a:rPr>
              <a:t>28</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29</a:t>
            </a:r>
            <a:r>
              <a:rPr lang="ja-JP" altLang="en-US" dirty="0">
                <a:latin typeface="Meiryo UI" panose="020B0604030504040204" pitchFamily="50" charset="-128"/>
                <a:ea typeface="Meiryo UI" panose="020B0604030504040204" pitchFamily="50" charset="-128"/>
              </a:rPr>
              <a:t>年度総合研究報告書</a:t>
            </a:r>
            <a:r>
              <a:rPr lang="en-US" altLang="ja-JP" dirty="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75570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意思決定支援の言葉の整理</a:t>
            </a:r>
            <a:r>
              <a:rPr lang="en-US" altLang="ja-JP" sz="3200" b="1" dirty="0">
                <a:latin typeface="Meiryo UI" panose="020B0604030504040204" pitchFamily="50" charset="-128"/>
                <a:ea typeface="Meiryo UI" panose="020B0604030504040204" pitchFamily="50" charset="-128"/>
                <a:cs typeface="メイリオ" pitchFamily="50" charset="-128"/>
              </a:rPr>
              <a:t>1</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0825" y="1154799"/>
            <a:ext cx="8641655" cy="3539430"/>
          </a:xfrm>
          <a:prstGeom prst="rect">
            <a:avLst/>
          </a:prstGeom>
          <a:noFill/>
          <a:ln w="9525">
            <a:noFill/>
            <a:miter lim="800000"/>
            <a:headEnd/>
            <a:tailEnd/>
          </a:ln>
          <a:effectLst/>
        </p:spPr>
        <p:txBody>
          <a:bodyPr wrap="square">
            <a:spAutoFit/>
          </a:bodyPr>
          <a:lstStyle/>
          <a:p>
            <a:pPr marL="342900" lvl="0" indent="-342900">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支援付意思決定　</a:t>
            </a:r>
            <a:r>
              <a:rPr lang="en-US" altLang="ja-JP" sz="2800" dirty="0">
                <a:latin typeface="Meiryo UI" panose="020B0604030504040204" pitchFamily="50" charset="-128"/>
                <a:ea typeface="Meiryo UI" panose="020B0604030504040204" pitchFamily="50" charset="-128"/>
              </a:rPr>
              <a:t>supported decision making</a:t>
            </a:r>
          </a:p>
          <a:p>
            <a:pPr marL="457200" lvl="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 </a:t>
            </a:r>
            <a:r>
              <a:rPr lang="en-US" altLang="ja-JP" sz="2800" dirty="0">
                <a:latin typeface="Meiryo UI" panose="020B0604030504040204" pitchFamily="50" charset="-128"/>
                <a:ea typeface="Meiryo UI" panose="020B0604030504040204" pitchFamily="50" charset="-128"/>
              </a:rPr>
              <a:t>A</a:t>
            </a:r>
            <a:r>
              <a:rPr lang="ja-JP" altLang="en-US" sz="2800" dirty="0" err="1">
                <a:latin typeface="Meiryo UI" panose="020B0604030504040204" pitchFamily="50" charset="-128"/>
                <a:ea typeface="Meiryo UI" panose="020B0604030504040204" pitchFamily="50" charset="-128"/>
              </a:rPr>
              <a:t>さんの</a:t>
            </a:r>
            <a:r>
              <a:rPr lang="ja-JP" altLang="en-US" sz="2800" dirty="0">
                <a:latin typeface="Meiryo UI" panose="020B0604030504040204" pitchFamily="50" charset="-128"/>
                <a:ea typeface="Meiryo UI" panose="020B0604030504040204" pitchFamily="50" charset="-128"/>
              </a:rPr>
              <a:t>ことを</a:t>
            </a:r>
            <a:r>
              <a:rPr lang="en-US" altLang="ja-JP" sz="2800" dirty="0">
                <a:latin typeface="Meiryo UI" panose="020B0604030504040204" pitchFamily="50" charset="-128"/>
                <a:ea typeface="Meiryo UI" panose="020B0604030504040204" pitchFamily="50" charset="-128"/>
              </a:rPr>
              <a:t>A</a:t>
            </a:r>
            <a:r>
              <a:rPr lang="ja-JP" altLang="en-US" sz="2800" dirty="0" err="1">
                <a:latin typeface="Meiryo UI" panose="020B0604030504040204" pitchFamily="50" charset="-128"/>
                <a:ea typeface="Meiryo UI" panose="020B0604030504040204" pitchFamily="50" charset="-128"/>
              </a:rPr>
              <a:t>さんが</a:t>
            </a:r>
            <a:r>
              <a:rPr lang="ja-JP" altLang="en-US" sz="2800" dirty="0">
                <a:latin typeface="Meiryo UI" panose="020B0604030504040204" pitchFamily="50" charset="-128"/>
                <a:ea typeface="Meiryo UI" panose="020B0604030504040204" pitchFamily="50" charset="-128"/>
              </a:rPr>
              <a:t>決める。それを支援すること。</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marL="457200" lvl="0" indent="-457200">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代理代行決定　</a:t>
            </a:r>
            <a:r>
              <a:rPr lang="en-US" altLang="ja-JP" sz="2800" dirty="0">
                <a:latin typeface="Meiryo UI" panose="020B0604030504040204" pitchFamily="50" charset="-128"/>
                <a:ea typeface="Meiryo UI" panose="020B0604030504040204" pitchFamily="50" charset="-128"/>
              </a:rPr>
              <a:t>substitute decision making</a:t>
            </a:r>
          </a:p>
          <a:p>
            <a:pPr marL="457200" lvl="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　</a:t>
            </a:r>
            <a:r>
              <a:rPr lang="en-US" altLang="ja-JP" sz="2800" dirty="0">
                <a:latin typeface="Meiryo UI" panose="020B0604030504040204" pitchFamily="50" charset="-128"/>
                <a:ea typeface="Meiryo UI" panose="020B0604030504040204" pitchFamily="50" charset="-128"/>
              </a:rPr>
              <a:t>A</a:t>
            </a:r>
            <a:r>
              <a:rPr lang="ja-JP" altLang="en-US" sz="2800" dirty="0" err="1">
                <a:latin typeface="Meiryo UI" panose="020B0604030504040204" pitchFamily="50" charset="-128"/>
                <a:ea typeface="Meiryo UI" panose="020B0604030504040204" pitchFamily="50" charset="-128"/>
              </a:rPr>
              <a:t>さんの</a:t>
            </a:r>
            <a:r>
              <a:rPr lang="ja-JP" altLang="en-US" sz="2800" dirty="0">
                <a:latin typeface="Meiryo UI" panose="020B0604030504040204" pitchFamily="50" charset="-128"/>
                <a:ea typeface="Meiryo UI" panose="020B0604030504040204" pitchFamily="50" charset="-128"/>
              </a:rPr>
              <a:t>ことを</a:t>
            </a:r>
            <a:r>
              <a:rPr lang="en-US" altLang="ja-JP" sz="2800" dirty="0">
                <a:latin typeface="Meiryo UI" panose="020B0604030504040204" pitchFamily="50" charset="-128"/>
                <a:ea typeface="Meiryo UI" panose="020B0604030504040204" pitchFamily="50" charset="-128"/>
              </a:rPr>
              <a:t>B</a:t>
            </a:r>
            <a:r>
              <a:rPr lang="ja-JP" altLang="en-US" sz="2800" dirty="0" err="1">
                <a:latin typeface="Meiryo UI" panose="020B0604030504040204" pitchFamily="50" charset="-128"/>
                <a:ea typeface="Meiryo UI" panose="020B0604030504040204" pitchFamily="50" charset="-128"/>
              </a:rPr>
              <a:t>さんが</a:t>
            </a:r>
            <a:r>
              <a:rPr lang="ja-JP" altLang="en-US" sz="2800" dirty="0">
                <a:latin typeface="Meiryo UI" panose="020B0604030504040204" pitchFamily="50" charset="-128"/>
                <a:ea typeface="Meiryo UI" panose="020B0604030504040204" pitchFamily="50" charset="-128"/>
              </a:rPr>
              <a:t>決める。ただし、</a:t>
            </a:r>
            <a:r>
              <a:rPr lang="en-US" altLang="ja-JP" sz="2800" dirty="0">
                <a:latin typeface="Meiryo UI" panose="020B0604030504040204" pitchFamily="50" charset="-128"/>
                <a:ea typeface="Meiryo UI" panose="020B0604030504040204" pitchFamily="50" charset="-128"/>
              </a:rPr>
              <a:t>A</a:t>
            </a:r>
            <a:r>
              <a:rPr lang="ja-JP" altLang="en-US" sz="2800" dirty="0" err="1">
                <a:latin typeface="Meiryo UI" panose="020B0604030504040204" pitchFamily="50" charset="-128"/>
                <a:ea typeface="Meiryo UI" panose="020B0604030504040204" pitchFamily="50" charset="-128"/>
              </a:rPr>
              <a:t>さんの</a:t>
            </a:r>
            <a:r>
              <a:rPr lang="ja-JP" altLang="en-US" sz="2800" dirty="0">
                <a:latin typeface="Meiryo UI" panose="020B0604030504040204" pitchFamily="50" charset="-128"/>
                <a:ea typeface="Meiryo UI" panose="020B0604030504040204" pitchFamily="50" charset="-128"/>
              </a:rPr>
              <a:t>最善の利</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益に基づいて決める。</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F670EC9-4412-429B-AE6D-1D7DE7C2CDC5}"/>
              </a:ext>
            </a:extLst>
          </p:cNvPr>
          <p:cNvSpPr txBox="1"/>
          <p:nvPr/>
        </p:nvSpPr>
        <p:spPr>
          <a:xfrm>
            <a:off x="269832" y="5877272"/>
            <a:ext cx="8640960" cy="461665"/>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日本福祉大学権利擁護研究センター監修</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権利擁護がわかる意思決定支援</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及び名川勝氏の平成</a:t>
            </a:r>
            <a:r>
              <a:rPr lang="en-US" altLang="ja-JP" sz="1200" dirty="0">
                <a:latin typeface="メイリオ" pitchFamily="50" charset="-128"/>
                <a:ea typeface="メイリオ" pitchFamily="50" charset="-128"/>
                <a:cs typeface="メイリオ" pitchFamily="50" charset="-128"/>
              </a:rPr>
              <a:t>30</a:t>
            </a:r>
            <a:r>
              <a:rPr lang="ja-JP" altLang="en-US" sz="1200" dirty="0">
                <a:latin typeface="メイリオ" pitchFamily="50" charset="-128"/>
                <a:ea typeface="メイリオ" pitchFamily="50" charset="-128"/>
                <a:cs typeface="メイリオ" pitchFamily="50" charset="-128"/>
              </a:rPr>
              <a:t>年度全国相談支援戦ネットワーク研修会報告資料参照</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194462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11578"/>
            <a:ext cx="8640960" cy="584775"/>
          </a:xfrm>
          <a:prstGeom prst="rect">
            <a:avLst/>
          </a:prstGeom>
          <a:noFill/>
        </p:spPr>
        <p:txBody>
          <a:bodyPr wrap="square" rtlCol="0">
            <a:spAutoFit/>
          </a:bodyPr>
          <a:lstStyle/>
          <a:p>
            <a:r>
              <a:rPr kumimoji="1" lang="ja-JP" altLang="en-US" sz="3200" b="1" dirty="0">
                <a:latin typeface="メイリオ" pitchFamily="50" charset="-128"/>
                <a:ea typeface="メイリオ" pitchFamily="50" charset="-128"/>
                <a:cs typeface="メイリオ" pitchFamily="50" charset="-128"/>
              </a:rPr>
              <a:t>本科目の流れ（今日話すこと）</a:t>
            </a:r>
          </a:p>
        </p:txBody>
      </p:sp>
      <p:sp>
        <p:nvSpPr>
          <p:cNvPr id="4" name="テキスト ボックス 3"/>
          <p:cNvSpPr txBox="1"/>
          <p:nvPr/>
        </p:nvSpPr>
        <p:spPr>
          <a:xfrm>
            <a:off x="251520" y="1340768"/>
            <a:ext cx="8640960" cy="4401205"/>
          </a:xfrm>
          <a:prstGeom prst="rect">
            <a:avLst/>
          </a:prstGeom>
          <a:noFill/>
        </p:spPr>
        <p:txBody>
          <a:bodyPr wrap="square" rtlCol="0">
            <a:spAutoFit/>
          </a:bodyPr>
          <a:lstStyle/>
          <a:p>
            <a:r>
              <a:rPr lang="ja-JP" altLang="en-US" sz="2800" dirty="0">
                <a:latin typeface="メイリオ" pitchFamily="50" charset="-128"/>
                <a:ea typeface="メイリオ" pitchFamily="50" charset="-128"/>
                <a:cs typeface="メイリオ" pitchFamily="50" charset="-128"/>
              </a:rPr>
              <a:t>① はじめに</a:t>
            </a:r>
          </a:p>
          <a:p>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② 相談支援の基本姿勢の振り返り</a:t>
            </a:r>
            <a:endParaRPr lang="en-US" altLang="ja-JP" sz="28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endParaRPr lang="ja-JP" altLang="en-US"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③ 個別相談支援のプロセスの振り返り</a:t>
            </a:r>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➡インテーク、アセスメント、モニタリング</a:t>
            </a:r>
            <a:endParaRPr lang="en-US" altLang="ja-JP" sz="2800" dirty="0">
              <a:latin typeface="メイリオ" pitchFamily="50" charset="-128"/>
              <a:ea typeface="メイリオ" pitchFamily="50" charset="-128"/>
              <a:cs typeface="メイリオ" pitchFamily="50" charset="-128"/>
            </a:endParaRPr>
          </a:p>
          <a:p>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④ 意思決定支援の展開</a:t>
            </a:r>
          </a:p>
          <a:p>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⑤ まとめ</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意思決定支援の言葉の整理</a:t>
            </a:r>
            <a:r>
              <a:rPr lang="en-US" altLang="ja-JP" sz="3200" b="1" dirty="0">
                <a:latin typeface="Meiryo UI" panose="020B0604030504040204" pitchFamily="50" charset="-128"/>
                <a:ea typeface="Meiryo UI" panose="020B0604030504040204" pitchFamily="50" charset="-128"/>
                <a:cs typeface="メイリオ" pitchFamily="50" charset="-128"/>
              </a:rPr>
              <a:t>2</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0825" y="1154799"/>
            <a:ext cx="8785671" cy="4893647"/>
          </a:xfrm>
          <a:prstGeom prst="rect">
            <a:avLst/>
          </a:prstGeom>
          <a:noFill/>
          <a:ln w="9525">
            <a:noFill/>
            <a:miter lim="800000"/>
            <a:headEnd/>
            <a:tailEnd/>
          </a:ln>
          <a:effectLst/>
        </p:spPr>
        <p:txBody>
          <a:bodyPr wrap="square">
            <a:spAutoFit/>
          </a:bodyPr>
          <a:lstStyle/>
          <a:p>
            <a:pPr marL="342900" lvl="0" indent="-3429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最善の利益　</a:t>
            </a:r>
            <a:r>
              <a:rPr lang="en-US" altLang="ja-JP" sz="2400" dirty="0">
                <a:latin typeface="Meiryo UI" panose="020B0604030504040204" pitchFamily="50" charset="-128"/>
                <a:ea typeface="Meiryo UI" panose="020B0604030504040204" pitchFamily="50" charset="-128"/>
              </a:rPr>
              <a:t>Best Interest</a:t>
            </a: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代理代行決定に関する考え方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342900" lvl="0" indent="-3429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意思と選好の最善の解釈</a:t>
            </a:r>
            <a:endParaRPr lang="en-US" altLang="ja-JP" sz="2400" dirty="0">
              <a:latin typeface="Meiryo UI" panose="020B0604030504040204" pitchFamily="50" charset="-128"/>
              <a:ea typeface="Meiryo UI" panose="020B0604030504040204" pitchFamily="50" charset="-128"/>
            </a:endParaRPr>
          </a:p>
          <a:p>
            <a:pPr lvl="0"/>
            <a:r>
              <a:rPr lang="en-US" altLang="ja-JP" sz="2400" dirty="0">
                <a:latin typeface="Meiryo UI" panose="020B0604030504040204" pitchFamily="50" charset="-128"/>
                <a:ea typeface="Meiryo UI" panose="020B0604030504040204" pitchFamily="50" charset="-128"/>
              </a:rPr>
              <a:t>      Best Interpretation of Will and Preference</a:t>
            </a:r>
          </a:p>
          <a:p>
            <a:pPr marL="342900" lvl="0" indent="-3429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代理代行決定に関する考え方～支援付き意思決定支援に関する</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　　　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342900" lvl="0" indent="-3429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本人から表出された意思・希望</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　　　</a:t>
            </a:r>
            <a:r>
              <a:rPr lang="en-US" altLang="ja-JP" sz="2400" dirty="0">
                <a:latin typeface="Meiryo UI" panose="020B0604030504040204" pitchFamily="50" charset="-128"/>
                <a:ea typeface="Meiryo UI" panose="020B0604030504040204" pitchFamily="50" charset="-128"/>
              </a:rPr>
              <a:t>Expressed wish</a:t>
            </a: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心からの意思（素からの思想）</a:t>
            </a:r>
            <a:endParaRPr lang="en-US" altLang="ja-JP" sz="2400" dirty="0">
              <a:latin typeface="Meiryo UI" panose="020B0604030504040204" pitchFamily="50" charset="-128"/>
              <a:ea typeface="Meiryo UI" panose="020B0604030504040204" pitchFamily="50" charset="-128"/>
            </a:endParaRP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支援付き意思決定に関する考え方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F670EC9-4412-429B-AE6D-1D7DE7C2CDC5}"/>
              </a:ext>
            </a:extLst>
          </p:cNvPr>
          <p:cNvSpPr txBox="1"/>
          <p:nvPr/>
        </p:nvSpPr>
        <p:spPr>
          <a:xfrm>
            <a:off x="269832" y="5877272"/>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名川勝氏の平成</a:t>
            </a:r>
            <a:r>
              <a:rPr lang="en-US" altLang="ja-JP" sz="1200" dirty="0">
                <a:latin typeface="メイリオ" pitchFamily="50" charset="-128"/>
                <a:ea typeface="メイリオ" pitchFamily="50" charset="-128"/>
                <a:cs typeface="メイリオ" pitchFamily="50" charset="-128"/>
              </a:rPr>
              <a:t>30</a:t>
            </a:r>
            <a:r>
              <a:rPr lang="ja-JP" altLang="en-US" sz="1200" dirty="0">
                <a:latin typeface="メイリオ" pitchFamily="50" charset="-128"/>
                <a:ea typeface="メイリオ" pitchFamily="50" charset="-128"/>
                <a:cs typeface="メイリオ" pitchFamily="50" charset="-128"/>
              </a:rPr>
              <a:t>年度全国相談支援戦ネットワーク研修会報告資料より</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9095583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意思決定支援の言葉の整理</a:t>
            </a:r>
            <a:r>
              <a:rPr lang="en-US" altLang="ja-JP" sz="3200" b="1" dirty="0">
                <a:latin typeface="Meiryo UI" panose="020B0604030504040204" pitchFamily="50" charset="-128"/>
                <a:ea typeface="Meiryo UI" panose="020B0604030504040204" pitchFamily="50" charset="-128"/>
                <a:cs typeface="メイリオ" pitchFamily="50" charset="-128"/>
              </a:rPr>
              <a:t>2</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0825" y="1154799"/>
            <a:ext cx="8641655" cy="4893647"/>
          </a:xfrm>
          <a:prstGeom prst="rect">
            <a:avLst/>
          </a:prstGeom>
          <a:noFill/>
          <a:ln w="9525">
            <a:noFill/>
            <a:miter lim="800000"/>
            <a:headEnd/>
            <a:tailEnd/>
          </a:ln>
          <a:effectLst/>
        </p:spPr>
        <p:txBody>
          <a:bodyPr wrap="square">
            <a:spAutoFit/>
          </a:bodyPr>
          <a:lstStyle/>
          <a:p>
            <a:pPr marL="342900" lvl="0" indent="-3429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最善の利益　</a:t>
            </a:r>
            <a:r>
              <a:rPr lang="en-US" altLang="ja-JP" sz="2400" dirty="0">
                <a:latin typeface="Meiryo UI" panose="020B0604030504040204" pitchFamily="50" charset="-128"/>
                <a:ea typeface="Meiryo UI" panose="020B0604030504040204" pitchFamily="50" charset="-128"/>
              </a:rPr>
              <a:t>Best Interest</a:t>
            </a: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代理代行決定に関する考え方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457200" lvl="0" indent="-4572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意思と選好の最善の解釈</a:t>
            </a:r>
            <a:endParaRPr lang="en-US" altLang="ja-JP" sz="2400" dirty="0">
              <a:latin typeface="Meiryo UI" panose="020B0604030504040204" pitchFamily="50" charset="-128"/>
              <a:ea typeface="Meiryo UI" panose="020B0604030504040204" pitchFamily="50" charset="-128"/>
            </a:endParaRPr>
          </a:p>
          <a:p>
            <a:pPr lvl="0"/>
            <a:r>
              <a:rPr lang="en-US" altLang="ja-JP" sz="2400" dirty="0">
                <a:latin typeface="Meiryo UI" panose="020B0604030504040204" pitchFamily="50" charset="-128"/>
                <a:ea typeface="Meiryo UI" panose="020B0604030504040204" pitchFamily="50" charset="-128"/>
              </a:rPr>
              <a:t>      Best Interpretation of Will and Preference</a:t>
            </a: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代理代行決定に関する考え方～支援付き意思決定支援に関す</a:t>
            </a:r>
            <a:endParaRPr lang="en-US" altLang="ja-JP" sz="2400" dirty="0">
              <a:latin typeface="Meiryo UI" panose="020B0604030504040204" pitchFamily="50" charset="-128"/>
              <a:ea typeface="Meiryo UI" panose="020B0604030504040204" pitchFamily="50" charset="-128"/>
            </a:endParaRPr>
          </a:p>
          <a:p>
            <a:pPr lvl="0"/>
            <a:r>
              <a:rPr lang="en-US" altLang="ja-JP" sz="2400" dirty="0">
                <a:latin typeface="Meiryo UI" panose="020B0604030504040204" pitchFamily="50" charset="-128"/>
                <a:ea typeface="Meiryo UI" panose="020B0604030504040204" pitchFamily="50" charset="-128"/>
              </a:rPr>
              <a:t>      </a:t>
            </a:r>
            <a:r>
              <a:rPr lang="ja-JP" altLang="en-US" sz="2400" dirty="0">
                <a:latin typeface="Meiryo UI" panose="020B0604030504040204" pitchFamily="50" charset="-128"/>
                <a:ea typeface="Meiryo UI" panose="020B0604030504040204" pitchFamily="50" charset="-128"/>
              </a:rPr>
              <a:t>る考え方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457200" lvl="0" indent="-4572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本人から表出された意思・希望</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　　　</a:t>
            </a:r>
            <a:r>
              <a:rPr lang="en-US" altLang="ja-JP" sz="2400" dirty="0">
                <a:latin typeface="Meiryo UI" panose="020B0604030504040204" pitchFamily="50" charset="-128"/>
                <a:ea typeface="Meiryo UI" panose="020B0604030504040204" pitchFamily="50" charset="-128"/>
              </a:rPr>
              <a:t>Expressed wish</a:t>
            </a: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心からの意思（素からの思想）</a:t>
            </a:r>
            <a:endParaRPr lang="en-US" altLang="ja-JP" sz="2400" dirty="0">
              <a:latin typeface="Meiryo UI" panose="020B0604030504040204" pitchFamily="50" charset="-128"/>
              <a:ea typeface="Meiryo UI" panose="020B0604030504040204" pitchFamily="50" charset="-128"/>
            </a:endParaRPr>
          </a:p>
          <a:p>
            <a:pPr marL="457200" lvl="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 支援付き意思決定に関する考え方</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F670EC9-4412-429B-AE6D-1D7DE7C2CDC5}"/>
              </a:ext>
            </a:extLst>
          </p:cNvPr>
          <p:cNvSpPr txBox="1"/>
          <p:nvPr/>
        </p:nvSpPr>
        <p:spPr>
          <a:xfrm>
            <a:off x="269832" y="5877272"/>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名川勝氏の平成</a:t>
            </a:r>
            <a:r>
              <a:rPr lang="en-US" altLang="ja-JP" sz="1200" dirty="0">
                <a:latin typeface="メイリオ" pitchFamily="50" charset="-128"/>
                <a:ea typeface="メイリオ" pitchFamily="50" charset="-128"/>
                <a:cs typeface="メイリオ" pitchFamily="50" charset="-128"/>
              </a:rPr>
              <a:t>30</a:t>
            </a:r>
            <a:r>
              <a:rPr lang="ja-JP" altLang="en-US" sz="1200" dirty="0">
                <a:latin typeface="メイリオ" pitchFamily="50" charset="-128"/>
                <a:ea typeface="メイリオ" pitchFamily="50" charset="-128"/>
                <a:cs typeface="メイリオ" pitchFamily="50" charset="-128"/>
              </a:rPr>
              <a:t>年度全国相談支援戦ネットワーク研修会報告資料より</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3528940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現任研修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意思決定支援の言葉の整理</a:t>
            </a:r>
            <a:r>
              <a:rPr lang="en-US" altLang="ja-JP" sz="3200" b="1" dirty="0">
                <a:latin typeface="Meiryo UI" panose="020B0604030504040204" pitchFamily="50" charset="-128"/>
                <a:ea typeface="Meiryo UI" panose="020B0604030504040204" pitchFamily="50" charset="-128"/>
                <a:cs typeface="メイリオ" pitchFamily="50" charset="-128"/>
              </a:rPr>
              <a:t>3</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EF670EC9-4412-429B-AE6D-1D7DE7C2CDC5}"/>
              </a:ext>
            </a:extLst>
          </p:cNvPr>
          <p:cNvSpPr txBox="1"/>
          <p:nvPr/>
        </p:nvSpPr>
        <p:spPr>
          <a:xfrm>
            <a:off x="269832" y="5877272"/>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名川勝氏の平成</a:t>
            </a:r>
            <a:r>
              <a:rPr lang="en-US" altLang="ja-JP" sz="1200" dirty="0">
                <a:latin typeface="メイリオ" pitchFamily="50" charset="-128"/>
                <a:ea typeface="メイリオ" pitchFamily="50" charset="-128"/>
                <a:cs typeface="メイリオ" pitchFamily="50" charset="-128"/>
              </a:rPr>
              <a:t>30</a:t>
            </a:r>
            <a:r>
              <a:rPr lang="ja-JP" altLang="en-US" sz="1200" dirty="0">
                <a:latin typeface="メイリオ" pitchFamily="50" charset="-128"/>
                <a:ea typeface="メイリオ" pitchFamily="50" charset="-128"/>
                <a:cs typeface="メイリオ" pitchFamily="50" charset="-128"/>
              </a:rPr>
              <a:t>年度全国相談支援戦ネットワーク研修会報告資料より</a:t>
            </a:r>
            <a:endParaRPr kumimoji="1" lang="ja-JP" altLang="en-US" sz="1200" dirty="0">
              <a:latin typeface="メイリオ" pitchFamily="50" charset="-128"/>
              <a:ea typeface="メイリオ" pitchFamily="50" charset="-128"/>
              <a:cs typeface="メイリオ" pitchFamily="50" charset="-128"/>
            </a:endParaRPr>
          </a:p>
        </p:txBody>
      </p:sp>
      <p:grpSp>
        <p:nvGrpSpPr>
          <p:cNvPr id="5" name="グループ化 4">
            <a:extLst>
              <a:ext uri="{FF2B5EF4-FFF2-40B4-BE49-F238E27FC236}">
                <a16:creationId xmlns:a16="http://schemas.microsoft.com/office/drawing/2014/main" id="{FB38C7D9-7A17-4750-922E-F7AA43E308C0}"/>
              </a:ext>
            </a:extLst>
          </p:cNvPr>
          <p:cNvGrpSpPr/>
          <p:nvPr/>
        </p:nvGrpSpPr>
        <p:grpSpPr>
          <a:xfrm>
            <a:off x="232513" y="2120882"/>
            <a:ext cx="8641655" cy="3785652"/>
            <a:chOff x="250825" y="1154799"/>
            <a:chExt cx="8641655" cy="3785652"/>
          </a:xfrm>
        </p:grpSpPr>
        <p:sp>
          <p:nvSpPr>
            <p:cNvPr id="11" name="Text Box 8">
              <a:extLst>
                <a:ext uri="{FF2B5EF4-FFF2-40B4-BE49-F238E27FC236}">
                  <a16:creationId xmlns:a16="http://schemas.microsoft.com/office/drawing/2014/main" id="{456A3DAA-E101-464D-81D0-0DE5DA1DC6FC}"/>
                </a:ext>
              </a:extLst>
            </p:cNvPr>
            <p:cNvSpPr txBox="1">
              <a:spLocks noChangeArrowheads="1"/>
            </p:cNvSpPr>
            <p:nvPr/>
          </p:nvSpPr>
          <p:spPr bwMode="auto">
            <a:xfrm>
              <a:off x="250825" y="1154799"/>
              <a:ext cx="8641655" cy="3785652"/>
            </a:xfrm>
            <a:prstGeom prst="rect">
              <a:avLst/>
            </a:prstGeom>
            <a:noFill/>
            <a:ln w="9525">
              <a:noFill/>
              <a:miter lim="800000"/>
              <a:headEnd/>
              <a:tailEnd/>
            </a:ln>
            <a:effectLst/>
          </p:spPr>
          <p:txBody>
            <a:bodyPr wrap="square">
              <a:spAutoFit/>
            </a:bodyPr>
            <a:lstStyle/>
            <a:p>
              <a:pPr marL="457200" lvl="0" indent="-4572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本人から表出された意思・希望</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　　</a:t>
              </a:r>
              <a:r>
                <a:rPr lang="en-US" altLang="ja-JP" sz="2400" dirty="0">
                  <a:latin typeface="Meiryo UI" panose="020B0604030504040204" pitchFamily="50" charset="-128"/>
                  <a:ea typeface="Meiryo UI" panose="020B0604030504040204" pitchFamily="50" charset="-128"/>
                </a:rPr>
                <a:t>Expressed wish</a:t>
              </a: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457200" lvl="0" indent="-4572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意思と選好の最善の解釈</a:t>
              </a:r>
              <a:endParaRPr lang="en-US" altLang="ja-JP" sz="2400" dirty="0">
                <a:latin typeface="Meiryo UI" panose="020B0604030504040204" pitchFamily="50" charset="-128"/>
                <a:ea typeface="Meiryo UI" panose="020B0604030504040204" pitchFamily="50" charset="-128"/>
              </a:endParaRPr>
            </a:p>
            <a:p>
              <a:pPr lvl="0"/>
              <a:r>
                <a:rPr lang="en-US" altLang="ja-JP" sz="2400" dirty="0">
                  <a:latin typeface="Meiryo UI" panose="020B0604030504040204" pitchFamily="50" charset="-128"/>
                  <a:ea typeface="Meiryo UI" panose="020B0604030504040204" pitchFamily="50" charset="-128"/>
                </a:rPr>
                <a:t>     Best Interpretation of Will and Preference</a:t>
              </a: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marL="342900" indent="-342900">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最善の利益　</a:t>
              </a:r>
              <a:r>
                <a:rPr lang="en-US" altLang="ja-JP" sz="2400" dirty="0">
                  <a:latin typeface="Meiryo UI" panose="020B0604030504040204" pitchFamily="50" charset="-128"/>
                  <a:ea typeface="Meiryo UI" panose="020B0604030504040204" pitchFamily="50" charset="-128"/>
                </a:rPr>
                <a:t>Best Interest</a:t>
              </a:r>
            </a:p>
            <a:p>
              <a:pPr lvl="0"/>
              <a:endParaRPr lang="en-US" altLang="ja-JP" sz="2400" dirty="0">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3E0878A0-1DB9-4354-A48F-4F3D6277FB65}"/>
                </a:ext>
              </a:extLst>
            </p:cNvPr>
            <p:cNvSpPr/>
            <p:nvPr/>
          </p:nvSpPr>
          <p:spPr>
            <a:xfrm>
              <a:off x="2267744" y="2132856"/>
              <a:ext cx="484632" cy="504056"/>
            </a:xfrm>
            <a:prstGeom prst="down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矢印: 下 7">
              <a:extLst>
                <a:ext uri="{FF2B5EF4-FFF2-40B4-BE49-F238E27FC236}">
                  <a16:creationId xmlns:a16="http://schemas.microsoft.com/office/drawing/2014/main" id="{DF7A690A-1648-4A27-A69F-1A0B0195BEA3}"/>
                </a:ext>
              </a:extLst>
            </p:cNvPr>
            <p:cNvSpPr/>
            <p:nvPr/>
          </p:nvSpPr>
          <p:spPr>
            <a:xfrm>
              <a:off x="2267744" y="3573733"/>
              <a:ext cx="484632" cy="504056"/>
            </a:xfrm>
            <a:prstGeom prst="downArrow">
              <a:avLst/>
            </a:prstGeom>
            <a:solidFill>
              <a:schemeClr val="tx1">
                <a:lumMod val="50000"/>
                <a:lumOff val="50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2" name="テキスト ボックス 11">
            <a:extLst>
              <a:ext uri="{FF2B5EF4-FFF2-40B4-BE49-F238E27FC236}">
                <a16:creationId xmlns:a16="http://schemas.microsoft.com/office/drawing/2014/main" id="{5F79835B-FAA9-4733-B8AF-625B35EF1417}"/>
              </a:ext>
            </a:extLst>
          </p:cNvPr>
          <p:cNvSpPr txBox="1"/>
          <p:nvPr/>
        </p:nvSpPr>
        <p:spPr>
          <a:xfrm>
            <a:off x="233208" y="1184061"/>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優先順位による整理</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spTree>
    <p:extLst>
      <p:ext uri="{BB962C8B-B14F-4D97-AF65-F5344CB8AC3E}">
        <p14:creationId xmlns:p14="http://schemas.microsoft.com/office/powerpoint/2010/main" val="5701652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98071" y="260648"/>
            <a:ext cx="889248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「意思決定支援ガイドライン」における意思決定支援</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2E71913-4FA5-440F-9127-9FAC165FBAA7}"/>
              </a:ext>
            </a:extLst>
          </p:cNvPr>
          <p:cNvSpPr/>
          <p:nvPr/>
        </p:nvSpPr>
        <p:spPr>
          <a:xfrm>
            <a:off x="9168" y="5896851"/>
            <a:ext cx="8722401" cy="450789"/>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ja-JP" altLang="en-US" sz="2000" dirty="0">
                <a:solidFill>
                  <a:schemeClr val="tx1"/>
                </a:solidFill>
                <a:latin typeface="メイリオ" panose="020B0604030504040204" pitchFamily="50" charset="-128"/>
                <a:ea typeface="メイリオ" panose="020B0604030504040204" pitchFamily="50" charset="-128"/>
              </a:rPr>
              <a:t>「障害福祉サービス等の提供に係る意思決定支援ガイドライン」より</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04144290-B885-4296-9440-EF48F09BCD52}"/>
              </a:ext>
            </a:extLst>
          </p:cNvPr>
          <p:cNvSpPr/>
          <p:nvPr/>
        </p:nvSpPr>
        <p:spPr>
          <a:xfrm>
            <a:off x="210799" y="1096897"/>
            <a:ext cx="8722401" cy="1979207"/>
          </a:xfrm>
          <a:prstGeom prst="rect">
            <a:avLst/>
          </a:prstGeom>
          <a:ln w="28575">
            <a:solidFill>
              <a:schemeClr val="tx1"/>
            </a:solidFill>
            <a:prstDash val="sysDash"/>
          </a:ln>
        </p:spPr>
        <p:style>
          <a:lnRef idx="2">
            <a:schemeClr val="accent3"/>
          </a:lnRef>
          <a:fillRef idx="1">
            <a:schemeClr val="lt1"/>
          </a:fillRef>
          <a:effectRef idx="0">
            <a:schemeClr val="accent3"/>
          </a:effectRef>
          <a:fontRef idx="minor">
            <a:schemeClr val="dk1"/>
          </a:fontRef>
        </p:style>
        <p:txBody>
          <a:bodyPr/>
          <a:lstStyle/>
          <a:p>
            <a:pPr>
              <a:defRPr/>
            </a:pPr>
            <a:r>
              <a:rPr lang="ja-JP" altLang="en-US" sz="2000" dirty="0">
                <a:solidFill>
                  <a:schemeClr val="tx1"/>
                </a:solidFill>
                <a:latin typeface="メイリオ" panose="020B0604030504040204" pitchFamily="50" charset="-128"/>
                <a:ea typeface="メイリオ" panose="020B0604030504040204" pitchFamily="50" charset="-128"/>
              </a:rPr>
              <a:t>意思決定支援とは、自ら意思を決定することに困難を抱える障害者が、日常生活や社会生活に関して自らの意思が反映された生活を送ることができるように、可能な限り本人が自ら意思決定できるよう支援し、本人の意思の確認や意思及び選好を推定し、支援を尽くしても本人の意思及び選好の推定が困難な場合には、最後の手段として本人の最善の利益を検討するために事業者の職員が行う支援の行為及び仕組みをいう。</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41ECA8B3-0BA6-40DB-8D1A-0AFC662E9A4C}"/>
              </a:ext>
            </a:extLst>
          </p:cNvPr>
          <p:cNvSpPr/>
          <p:nvPr/>
        </p:nvSpPr>
        <p:spPr>
          <a:xfrm>
            <a:off x="210799" y="3452779"/>
            <a:ext cx="8817910" cy="2308324"/>
          </a:xfrm>
          <a:prstGeom prst="rect">
            <a:avLst/>
          </a:prstGeom>
        </p:spPr>
        <p:txBody>
          <a:bodyPr wrap="square">
            <a:spAutoFit/>
          </a:bodyPr>
          <a:lstStyle/>
          <a:p>
            <a:r>
              <a:rPr lang="ja-JP" altLang="en-US" sz="2400" dirty="0">
                <a:latin typeface="メイリオ" panose="020B0604030504040204" pitchFamily="50" charset="-128"/>
                <a:ea typeface="メイリオ" panose="020B0604030504040204" pitchFamily="50" charset="-128"/>
              </a:rPr>
              <a:t>要約すると・・・</a:t>
            </a:r>
            <a:endParaRPr lang="en-US" altLang="ja-JP"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pPr marL="457200" indent="-457200">
              <a:buFont typeface="+mj-ea"/>
              <a:buAutoNum type="circleNumDbPlain"/>
            </a:pPr>
            <a:r>
              <a:rPr lang="ja-JP" altLang="en-US" sz="2400" dirty="0">
                <a:latin typeface="メイリオ" panose="020B0604030504040204" pitchFamily="50" charset="-128"/>
                <a:ea typeface="メイリオ" panose="020B0604030504040204" pitchFamily="50" charset="-128"/>
              </a:rPr>
              <a:t>可能な限り、本人が自ら意思決定できるよう支援する</a:t>
            </a:r>
            <a:endParaRPr lang="en-US" altLang="ja-JP" sz="2400" dirty="0">
              <a:latin typeface="メイリオ" panose="020B0604030504040204" pitchFamily="50" charset="-128"/>
              <a:ea typeface="メイリオ" panose="020B0604030504040204" pitchFamily="50" charset="-128"/>
            </a:endParaRPr>
          </a:p>
          <a:p>
            <a:pPr marL="457200" indent="-457200">
              <a:buFont typeface="+mj-ea"/>
              <a:buAutoNum type="circleNumDbPlain"/>
            </a:pPr>
            <a:r>
              <a:rPr lang="ja-JP" altLang="en-US" sz="2400" dirty="0">
                <a:latin typeface="メイリオ" panose="020B0604030504040204" pitchFamily="50" charset="-128"/>
                <a:ea typeface="メイリオ" panose="020B0604030504040204" pitchFamily="50" charset="-128"/>
              </a:rPr>
              <a:t>本人の意志の確認や選好を推定する</a:t>
            </a:r>
            <a:endParaRPr lang="en-US" altLang="ja-JP" sz="2400" dirty="0">
              <a:latin typeface="メイリオ" panose="020B0604030504040204" pitchFamily="50" charset="-128"/>
              <a:ea typeface="メイリオ" panose="020B0604030504040204" pitchFamily="50" charset="-128"/>
            </a:endParaRPr>
          </a:p>
          <a:p>
            <a:pPr marL="457200" indent="-457200">
              <a:buFont typeface="+mj-ea"/>
              <a:buAutoNum type="circleNumDbPlain"/>
            </a:pPr>
            <a:r>
              <a:rPr lang="ja-JP" altLang="en-US" sz="2400" dirty="0">
                <a:latin typeface="メイリオ" panose="020B0604030504040204" pitchFamily="50" charset="-128"/>
                <a:ea typeface="メイリオ" panose="020B0604030504040204" pitchFamily="50" charset="-128"/>
              </a:rPr>
              <a:t>最後の手段として、本人の最善の利益を検討するために事業者の職員が行う</a:t>
            </a:r>
            <a:endParaRPr lang="ja-JP" altLang="en-US" sz="2400" dirty="0"/>
          </a:p>
        </p:txBody>
      </p:sp>
    </p:spTree>
    <p:extLst>
      <p:ext uri="{BB962C8B-B14F-4D97-AF65-F5344CB8AC3E}">
        <p14:creationId xmlns:p14="http://schemas.microsoft.com/office/powerpoint/2010/main" val="41632169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a:extLst>
              <a:ext uri="{FF2B5EF4-FFF2-40B4-BE49-F238E27FC236}">
                <a16:creationId xmlns:a16="http://schemas.microsoft.com/office/drawing/2014/main" id="{FF9F4EEE-616F-44A1-BB01-3373755EC9D8}"/>
              </a:ext>
            </a:extLst>
          </p:cNvPr>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06F89ED8-3EC0-452E-88E7-5F7718C44746}"/>
              </a:ext>
            </a:extLst>
          </p:cNvPr>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意思決定支援の展開</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pic>
        <p:nvPicPr>
          <p:cNvPr id="7" name="図 6">
            <a:extLst>
              <a:ext uri="{FF2B5EF4-FFF2-40B4-BE49-F238E27FC236}">
                <a16:creationId xmlns:a16="http://schemas.microsoft.com/office/drawing/2014/main" id="{560B5747-A2AE-4233-9E72-5F070D650C6F}"/>
              </a:ext>
            </a:extLst>
          </p:cNvPr>
          <p:cNvPicPr>
            <a:picLocks noChangeAspect="1"/>
          </p:cNvPicPr>
          <p:nvPr/>
        </p:nvPicPr>
        <p:blipFill>
          <a:blip r:embed="rId2"/>
          <a:stretch>
            <a:fillRect/>
          </a:stretch>
        </p:blipFill>
        <p:spPr>
          <a:xfrm>
            <a:off x="1115616" y="888120"/>
            <a:ext cx="5591470" cy="5877272"/>
          </a:xfrm>
          <a:prstGeom prst="rect">
            <a:avLst/>
          </a:prstGeom>
        </p:spPr>
      </p:pic>
      <p:sp>
        <p:nvSpPr>
          <p:cNvPr id="8" name="正方形/長方形 7">
            <a:extLst>
              <a:ext uri="{FF2B5EF4-FFF2-40B4-BE49-F238E27FC236}">
                <a16:creationId xmlns:a16="http://schemas.microsoft.com/office/drawing/2014/main" id="{74FA21B9-98A3-4277-BF91-250FA52DBE60}"/>
              </a:ext>
            </a:extLst>
          </p:cNvPr>
          <p:cNvSpPr/>
          <p:nvPr/>
        </p:nvSpPr>
        <p:spPr>
          <a:xfrm>
            <a:off x="6948264" y="4725144"/>
            <a:ext cx="2024483" cy="1656179"/>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ja-JP" altLang="en-US" sz="2000" dirty="0">
                <a:solidFill>
                  <a:schemeClr val="tx1"/>
                </a:solidFill>
                <a:latin typeface="メイリオ" panose="020B0604030504040204" pitchFamily="50" charset="-128"/>
                <a:ea typeface="メイリオ" panose="020B0604030504040204" pitchFamily="50" charset="-128"/>
              </a:rPr>
              <a:t>「障害福祉サービス等の提供に係る意思決定支援ガイドライン」より</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058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意思決定支援の場面と方法の整理</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342900" indent="-342900" eaLnBrk="1" fontAlgn="auto" hangingPunct="1">
              <a:spcBef>
                <a:spcPts val="0"/>
              </a:spcBef>
              <a:spcAft>
                <a:spcPts val="0"/>
              </a:spcAft>
              <a:buFont typeface="Wingdings" panose="05000000000000000000" pitchFamily="2" charset="2"/>
              <a:buChar char="p"/>
              <a:defRPr/>
            </a:pPr>
            <a:r>
              <a:rPr lang="ja-JP" altLang="en-US" sz="2000" dirty="0">
                <a:solidFill>
                  <a:schemeClr val="tx1"/>
                </a:solidFill>
                <a:latin typeface="メイリオ" panose="020B0604030504040204" pitchFamily="50" charset="-128"/>
                <a:ea typeface="メイリオ" panose="020B0604030504040204" pitchFamily="50" charset="-128"/>
              </a:rPr>
              <a:t>意思決定支援の場面</a:t>
            </a:r>
            <a:endParaRPr lang="en-US" altLang="ja-JP" sz="20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a:defRPr/>
            </a:pPr>
            <a:r>
              <a:rPr lang="ja-JP" altLang="en-US" sz="2000" dirty="0">
                <a:solidFill>
                  <a:schemeClr val="tx1"/>
                </a:solidFill>
                <a:latin typeface="メイリオ" panose="020B0604030504040204" pitchFamily="50" charset="-128"/>
                <a:ea typeface="メイリオ" panose="020B0604030504040204" pitchFamily="50" charset="-128"/>
              </a:rPr>
              <a:t>日常生活場面における支援</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地域や社会福祉施設で提供されている</a:t>
            </a:r>
            <a:endParaRPr lang="en-US" altLang="ja-JP" sz="20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startAt="2"/>
              <a:defRPr/>
            </a:pPr>
            <a:r>
              <a:rPr lang="ja-JP" altLang="en-US" sz="2000" dirty="0">
                <a:solidFill>
                  <a:schemeClr val="tx1"/>
                </a:solidFill>
                <a:latin typeface="メイリオ" panose="020B0604030504040204" pitchFamily="50" charset="-128"/>
                <a:ea typeface="メイリオ" panose="020B0604030504040204" pitchFamily="50" charset="-128"/>
              </a:rPr>
              <a:t>制度化された支援</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成年後見制度等</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000" dirty="0">
                <a:solidFill>
                  <a:schemeClr val="tx1"/>
                </a:solidFill>
                <a:latin typeface="メイリオ" panose="020B0604030504040204" pitchFamily="50" charset="-128"/>
                <a:ea typeface="メイリオ" panose="020B0604030504040204" pitchFamily="50" charset="-128"/>
              </a:rPr>
              <a:t>意思決定支援の方法</a:t>
            </a:r>
            <a:endParaRPr lang="en-US" altLang="ja-JP" sz="20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a:defRPr/>
            </a:pPr>
            <a:r>
              <a:rPr lang="ja-JP" altLang="en-US" sz="2000" dirty="0">
                <a:solidFill>
                  <a:schemeClr val="tx1"/>
                </a:solidFill>
                <a:latin typeface="メイリオ" panose="020B0604030504040204" pitchFamily="50" charset="-128"/>
                <a:ea typeface="メイリオ" panose="020B0604030504040204" pitchFamily="50" charset="-128"/>
              </a:rPr>
              <a:t>意思決定場面への直接的支援</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分かりやすい情報提供、本人と支援者との信頼関係形成、意思形成や意思表出に関する支援、成功体験の積み重ねと失敗の許容とやり直しの支援等</a:t>
            </a:r>
            <a:endParaRPr lang="en-US" altLang="ja-JP" sz="20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startAt="2"/>
              <a:defRPr/>
            </a:pPr>
            <a:r>
              <a:rPr lang="ja-JP" altLang="en-US" sz="2000" dirty="0">
                <a:solidFill>
                  <a:schemeClr val="tx1"/>
                </a:solidFill>
                <a:latin typeface="メイリオ" panose="020B0604030504040204" pitchFamily="50" charset="-128"/>
                <a:ea typeface="メイリオ" panose="020B0604030504040204" pitchFamily="50" charset="-128"/>
              </a:rPr>
              <a:t>環境への間接的支援</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制度施策の整備、意思決定に関する社会的価値や態度等の文化的背景へのアクション、実現に向けたネットワークやチームアプローチ等</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C1A9955-E00C-4717-9F56-770C31751F29}"/>
              </a:ext>
            </a:extLst>
          </p:cNvPr>
          <p:cNvSpPr txBox="1"/>
          <p:nvPr/>
        </p:nvSpPr>
        <p:spPr>
          <a:xfrm>
            <a:off x="251520" y="5654394"/>
            <a:ext cx="8640960"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沖倉</a:t>
            </a:r>
            <a:r>
              <a:rPr lang="ja-JP" altLang="en-US" dirty="0">
                <a:latin typeface="Meiryo UI" panose="020B0604030504040204" pitchFamily="50" charset="-128"/>
                <a:ea typeface="Meiryo UI" panose="020B0604030504040204" pitchFamily="50" charset="-128"/>
              </a:rPr>
              <a:t>智美（</a:t>
            </a:r>
            <a:r>
              <a:rPr lang="en-US" altLang="ja-JP" dirty="0">
                <a:latin typeface="Meiryo UI" panose="020B0604030504040204" pitchFamily="50" charset="-128"/>
                <a:ea typeface="Meiryo UI" panose="020B0604030504040204" pitchFamily="50" charset="-128"/>
              </a:rPr>
              <a:t>2017</a:t>
            </a:r>
            <a:r>
              <a:rPr lang="ja-JP" altLang="en-US" dirty="0">
                <a:latin typeface="Meiryo UI" panose="020B0604030504040204" pitchFamily="50" charset="-128"/>
                <a:ea typeface="Meiryo UI" panose="020B0604030504040204" pitchFamily="50" charset="-128"/>
              </a:rPr>
              <a:t>）「相談支援従事者養成研修における意思決定支援の取り扱い」研究代表者小澤温</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相談支援従事者研修のプログラム開発と評価に関する研究平成</a:t>
            </a:r>
            <a:r>
              <a:rPr lang="en-US" altLang="ja-JP" dirty="0">
                <a:latin typeface="Meiryo UI" panose="020B0604030504040204" pitchFamily="50" charset="-128"/>
                <a:ea typeface="Meiryo UI" panose="020B0604030504040204" pitchFamily="50" charset="-128"/>
              </a:rPr>
              <a:t>28</a:t>
            </a:r>
            <a:r>
              <a:rPr lang="ja-JP" altLang="en-US" dirty="0">
                <a:latin typeface="Meiryo UI" panose="020B0604030504040204" pitchFamily="50" charset="-128"/>
                <a:ea typeface="Meiryo UI" panose="020B0604030504040204" pitchFamily="50" charset="-128"/>
              </a:rPr>
              <a:t>年度総括研究報告書</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を参考に作成</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719831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意思決定支援における相談支援専門員の役割</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457200" indent="-457200" eaLnBrk="1" fontAlgn="auto" hangingPunct="1">
              <a:spcBef>
                <a:spcPts val="0"/>
              </a:spcBef>
              <a:spcAft>
                <a:spcPts val="0"/>
              </a:spcAft>
              <a:buFont typeface="+mj-ea"/>
              <a:buAutoNum type="circleNumDbPlain"/>
              <a:defRPr/>
            </a:pPr>
            <a:r>
              <a:rPr lang="ja-JP" altLang="en-US" sz="2000" dirty="0">
                <a:solidFill>
                  <a:schemeClr val="tx1"/>
                </a:solidFill>
                <a:latin typeface="メイリオ" panose="020B0604030504040204" pitchFamily="50" charset="-128"/>
                <a:ea typeface="メイリオ" panose="020B0604030504040204" pitchFamily="50" charset="-128"/>
              </a:rPr>
              <a:t>局所的な視点</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生活や日中活動における個々の意思決定場面に対応。</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担い手は、サービス管理責任者や支援員等が想定される。</a:t>
            </a:r>
            <a:endParaRPr lang="en-US" altLang="ja-JP" sz="20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0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startAt="2"/>
              <a:defRPr/>
            </a:pPr>
            <a:r>
              <a:rPr lang="ja-JP" altLang="en-US" sz="2000" dirty="0">
                <a:solidFill>
                  <a:schemeClr val="tx1"/>
                </a:solidFill>
                <a:latin typeface="メイリオ" panose="020B0604030504040204" pitchFamily="50" charset="-128"/>
                <a:ea typeface="メイリオ" panose="020B0604030504040204" pitchFamily="50" charset="-128"/>
              </a:rPr>
              <a:t>過程的な視点</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その人の生涯もしくは、ライフステージを通した視点で意思決定支援を考え、対応していく。</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担い手は、相談支援専門員が想定される。</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000" dirty="0">
                <a:solidFill>
                  <a:schemeClr val="tx1"/>
                </a:solidFill>
                <a:latin typeface="メイリオ" panose="020B0604030504040204" pitchFamily="50" charset="-128"/>
                <a:ea typeface="メイリオ" panose="020B0604030504040204" pitchFamily="50" charset="-128"/>
              </a:rPr>
              <a:t>局所の積み重ねが過程になる</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１つ１つの場面における意思決定支援の集積が、本人の未来の意思決定を創る。</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本人と支援者の協働作業。</a:t>
            </a:r>
            <a:endParaRPr lang="en-US" altLang="ja-JP" sz="20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rPr>
              <a:t>本人と支援者の孤立を防止する視点。</a:t>
            </a:r>
            <a:endParaRPr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C1A9955-E00C-4717-9F56-770C31751F29}"/>
              </a:ext>
            </a:extLst>
          </p:cNvPr>
          <p:cNvSpPr txBox="1"/>
          <p:nvPr/>
        </p:nvSpPr>
        <p:spPr>
          <a:xfrm>
            <a:off x="251520" y="5654394"/>
            <a:ext cx="8640960"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沖倉</a:t>
            </a:r>
            <a:r>
              <a:rPr lang="ja-JP" altLang="en-US" dirty="0">
                <a:latin typeface="Meiryo UI" panose="020B0604030504040204" pitchFamily="50" charset="-128"/>
                <a:ea typeface="Meiryo UI" panose="020B0604030504040204" pitchFamily="50" charset="-128"/>
              </a:rPr>
              <a:t>智美（</a:t>
            </a:r>
            <a:r>
              <a:rPr lang="en-US" altLang="ja-JP" dirty="0">
                <a:latin typeface="Meiryo UI" panose="020B0604030504040204" pitchFamily="50" charset="-128"/>
                <a:ea typeface="Meiryo UI" panose="020B0604030504040204" pitchFamily="50" charset="-128"/>
              </a:rPr>
              <a:t>2017</a:t>
            </a:r>
            <a:r>
              <a:rPr lang="ja-JP" altLang="en-US" dirty="0">
                <a:latin typeface="Meiryo UI" panose="020B0604030504040204" pitchFamily="50" charset="-128"/>
                <a:ea typeface="Meiryo UI" panose="020B0604030504040204" pitchFamily="50" charset="-128"/>
              </a:rPr>
              <a:t>）「相談支援従事者養成研修における意思決定支援の取り扱い」研究代表者小澤温</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相談支援従事者研修のプログラム開発と評価に関する研究平成</a:t>
            </a:r>
            <a:r>
              <a:rPr lang="en-US" altLang="ja-JP" dirty="0">
                <a:latin typeface="Meiryo UI" panose="020B0604030504040204" pitchFamily="50" charset="-128"/>
                <a:ea typeface="Meiryo UI" panose="020B0604030504040204" pitchFamily="50" charset="-128"/>
              </a:rPr>
              <a:t>28</a:t>
            </a:r>
            <a:r>
              <a:rPr lang="ja-JP" altLang="en-US" dirty="0">
                <a:latin typeface="Meiryo UI" panose="020B0604030504040204" pitchFamily="50" charset="-128"/>
                <a:ea typeface="Meiryo UI" panose="020B0604030504040204" pitchFamily="50" charset="-128"/>
              </a:rPr>
              <a:t>年度総括研究報告書</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を参考に作成</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85727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意思形成支援と意志表出支援とは</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意思決定場面の直接的支援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分かりやすい情報提供、本人と支援者との信頼関係形成、意思形成や意思表出に関する支援、成功体験の積み重ねと失敗の許容とやり直しの支援等</a:t>
            </a: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a:defRPr/>
            </a:pPr>
            <a:r>
              <a:rPr lang="ja-JP" altLang="en-US" sz="2400" dirty="0">
                <a:solidFill>
                  <a:schemeClr val="tx1"/>
                </a:solidFill>
                <a:latin typeface="メイリオ" panose="020B0604030504040204" pitchFamily="50" charset="-128"/>
                <a:ea typeface="メイリオ" panose="020B0604030504040204" pitchFamily="50" charset="-128"/>
              </a:rPr>
              <a:t>意思形成支援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本人に理解できるように工夫された情報提供</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さまざまな経験の獲得に向けた支援</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457200" indent="-457200" eaLnBrk="1" fontAlgn="auto" hangingPunct="1">
              <a:spcBef>
                <a:spcPts val="0"/>
              </a:spcBef>
              <a:spcAft>
                <a:spcPts val="0"/>
              </a:spcAft>
              <a:buFont typeface="+mj-ea"/>
              <a:buAutoNum type="circleNumDbPlain" startAt="2"/>
              <a:defRPr/>
            </a:pPr>
            <a:r>
              <a:rPr lang="ja-JP" altLang="en-US" sz="2400" dirty="0">
                <a:solidFill>
                  <a:schemeClr val="tx1"/>
                </a:solidFill>
                <a:latin typeface="メイリオ" panose="020B0604030504040204" pitchFamily="50" charset="-128"/>
                <a:ea typeface="メイリオ" panose="020B0604030504040204" pitchFamily="50" charset="-128"/>
              </a:rPr>
              <a:t>意志表出支援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形成された意思を表出、表現することへの支援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表出、表現されている本人の意思に支援者が気付く</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BA4D21AD-21A4-4230-8D2E-9EA2DC1D616F}"/>
              </a:ext>
            </a:extLst>
          </p:cNvPr>
          <p:cNvSpPr txBox="1"/>
          <p:nvPr/>
        </p:nvSpPr>
        <p:spPr>
          <a:xfrm>
            <a:off x="251520" y="5862791"/>
            <a:ext cx="8640960" cy="646331"/>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rPr>
              <a:t>古川敬（</a:t>
            </a:r>
            <a:r>
              <a:rPr lang="en-US" altLang="ja-JP" dirty="0">
                <a:latin typeface="Meiryo UI" panose="020B0604030504040204" pitchFamily="50" charset="-128"/>
                <a:ea typeface="Meiryo UI" panose="020B0604030504040204" pitchFamily="50" charset="-128"/>
              </a:rPr>
              <a:t>2018</a:t>
            </a:r>
            <a:r>
              <a:rPr lang="ja-JP" altLang="en-US" dirty="0">
                <a:latin typeface="Meiryo UI" panose="020B0604030504040204" pitchFamily="50" charset="-128"/>
                <a:ea typeface="Meiryo UI" panose="020B0604030504040204" pitchFamily="50" charset="-128"/>
              </a:rPr>
              <a:t>）「知的障害者支援現場における意思決定支援」</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発達障害研究</a:t>
            </a:r>
            <a:r>
              <a:rPr lang="en-US" altLang="ja-JP" dirty="0">
                <a:latin typeface="Meiryo UI" panose="020B0604030504040204" pitchFamily="50" charset="-128"/>
                <a:ea typeface="Meiryo UI" panose="020B0604030504040204" pitchFamily="50" charset="-128"/>
              </a:rPr>
              <a:t>』vol40-2, 117-125.</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70193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意思決定支援を踏まえたインテーク場面の留意点</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本人と支援者との信頼関係形成に向けた対応</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相談者（本人以外の場合）との関係性の構築</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本人に直接会い、本人の話を聴く</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本人との関係性構築に向けた情報収集</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➡ストレングス視点、</a:t>
            </a:r>
            <a:r>
              <a:rPr lang="en-US" altLang="ja-JP" sz="2400" dirty="0">
                <a:solidFill>
                  <a:schemeClr val="tx1"/>
                </a:solidFill>
                <a:latin typeface="メイリオ" panose="020B0604030504040204" pitchFamily="50" charset="-128"/>
                <a:ea typeface="メイリオ" panose="020B0604030504040204" pitchFamily="50" charset="-128"/>
              </a:rPr>
              <a:t>GSV</a:t>
            </a:r>
            <a:r>
              <a:rPr lang="ja-JP" altLang="en-US" sz="2400" dirty="0">
                <a:solidFill>
                  <a:schemeClr val="tx1"/>
                </a:solidFill>
                <a:latin typeface="メイリオ" panose="020B0604030504040204" pitchFamily="50" charset="-128"/>
                <a:ea typeface="メイリオ" panose="020B0604030504040204" pitchFamily="50" charset="-128"/>
              </a:rPr>
              <a:t>の活用</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意思形成支援</a:t>
            </a: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本人にとって分かりやすい情報提供の方法を考える</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本人が意思決定した経験等に関する情報収集</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意志表出支援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本人がどのように意志表出しているかの情報収集</a:t>
            </a:r>
            <a:endParaRPr lang="en-US" altLang="ja-JP"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6157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964488"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意思決定支援を踏まえたアセスメント場面の留意点</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本人と支援者との信頼関係形成に基づく対応</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本人の主訴、希望、願望、夢等の把握</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ライフストーリーに耳を傾ける</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➡ストレングス視点、意思形成支援等の参考になる</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意思形成支援</a:t>
            </a: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本人にとって分かりやすい情報提供</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経験、体験等による選択肢の獲得</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意志表出支援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どのような意志表出ができるか、試行する</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➡言葉だけでなく、写真や絵、表情や目の動き</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➡意志表出する当事者との出会い、環境の設定</a:t>
            </a:r>
            <a:endParaRPr lang="en-US" altLang="ja-JP"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2742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基本姿勢とは？</a:t>
            </a:r>
            <a:endParaRPr kumimoji="1" lang="ja-JP" altLang="en-US" sz="32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784976" cy="3108543"/>
          </a:xfrm>
          <a:prstGeom prst="rect">
            <a:avLst/>
          </a:prstGeom>
          <a:noFill/>
        </p:spPr>
        <p:txBody>
          <a:bodyPr wrap="square" rtlCol="0">
            <a:spAutoFit/>
          </a:bodyPr>
          <a:lstStyle/>
          <a:p>
            <a:r>
              <a:rPr lang="ja-JP" altLang="en-US" sz="2800" dirty="0">
                <a:latin typeface="メイリオ" pitchFamily="50" charset="-128"/>
                <a:ea typeface="メイリオ" pitchFamily="50" charset="-128"/>
                <a:cs typeface="メイリオ" pitchFamily="50" charset="-128"/>
              </a:rPr>
              <a:t>基本姿勢＝基本的な心構え</a:t>
            </a:r>
          </a:p>
          <a:p>
            <a:endParaRPr lang="ja-JP" altLang="en-US"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普段の仕事の中で、何を大切にしていくべきなのか？</a:t>
            </a:r>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相談支援専門員の基本的な支援の取り組む姿勢とは？</a:t>
            </a:r>
          </a:p>
          <a:p>
            <a:endParaRPr lang="ja-JP" altLang="en-US"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これは、価値の話につながるもの</a:t>
            </a:r>
            <a:endParaRPr lang="en-US" altLang="ja-JP" sz="2800" dirty="0">
              <a:latin typeface="メイリオ" pitchFamily="50" charset="-128"/>
              <a:ea typeface="メイリオ" pitchFamily="50" charset="-128"/>
              <a:cs typeface="メイリオ" pitchFamily="50" charset="-128"/>
            </a:endParaRPr>
          </a:p>
          <a:p>
            <a:r>
              <a:rPr lang="ja-JP" altLang="en-US" sz="2800" dirty="0">
                <a:latin typeface="メイリオ" pitchFamily="50" charset="-128"/>
                <a:ea typeface="メイリオ" pitchFamily="50" charset="-128"/>
                <a:cs typeface="メイリオ" pitchFamily="50" charset="-128"/>
              </a:rPr>
              <a:t>それでは、社会福祉における価値とは？</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5117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964488"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cs typeface="メイリオ" pitchFamily="50" charset="-128"/>
              </a:rPr>
              <a:t>意思決定支援を踏まえたモニタリング場面の留意点</a:t>
            </a:r>
            <a:endParaRPr lang="zh-CN" altLang="en-US" sz="3200" b="1" dirty="0">
              <a:latin typeface="Meiryo UI" panose="020B0604030504040204" pitchFamily="50" charset="-128"/>
              <a:ea typeface="Meiryo UI" panose="020B0604030504040204"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BEA95274-4E11-4BE7-9608-F1719B690732}"/>
              </a:ext>
            </a:extLst>
          </p:cNvPr>
          <p:cNvSpPr/>
          <p:nvPr/>
        </p:nvSpPr>
        <p:spPr>
          <a:xfrm>
            <a:off x="210799" y="1183341"/>
            <a:ext cx="8722401" cy="5342965"/>
          </a:xfrm>
          <a:prstGeom prst="rect">
            <a:avLst/>
          </a:prstGeom>
          <a:ln w="28575">
            <a:noFill/>
            <a:prstDash val="sysDash"/>
          </a:ln>
        </p:spPr>
        <p:style>
          <a:lnRef idx="2">
            <a:schemeClr val="accent3"/>
          </a:lnRef>
          <a:fillRef idx="1">
            <a:schemeClr val="lt1"/>
          </a:fillRef>
          <a:effectRef idx="0">
            <a:schemeClr val="accent3"/>
          </a:effectRef>
          <a:fontRef idx="minor">
            <a:schemeClr val="dk1"/>
          </a:fontRef>
        </p:style>
        <p:txBody>
          <a:bodyPr/>
          <a:lstStyle/>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本人と支援者との信頼関係形成に基づく対応</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変化の把握。</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新たな選択肢による意思決定への対応。</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➡うまくいかなかった・・・のみが変化の要因？</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➡本人が成功体験を重ねていくことでの変化も。</a:t>
            </a: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意思形成支援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新たな経験値（失敗したと評価されても）の獲得。</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Wingdings" panose="05000000000000000000" pitchFamily="2" charset="2"/>
              <a:buChar char="p"/>
              <a:defRPr/>
            </a:pPr>
            <a:r>
              <a:rPr lang="ja-JP" altLang="en-US" sz="2400" dirty="0">
                <a:solidFill>
                  <a:schemeClr val="tx1"/>
                </a:solidFill>
                <a:latin typeface="メイリオ" panose="020B0604030504040204" pitchFamily="50" charset="-128"/>
                <a:ea typeface="メイリオ" panose="020B0604030504040204" pitchFamily="50" charset="-128"/>
              </a:rPr>
              <a:t>意志表出支援</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新たな経験を獲得した時の本人の反応を把握する。</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rPr>
              <a:t>環境や本人の変化による意志表出方法の変化にも着目する。</a:t>
            </a:r>
            <a:endParaRPr lang="en-US" altLang="ja-JP" sz="2400" dirty="0">
              <a:solidFill>
                <a:schemeClr val="tx1"/>
              </a:solidFill>
              <a:latin typeface="メイリオ" panose="020B0604030504040204" pitchFamily="50" charset="-128"/>
              <a:ea typeface="メイリオ" panose="020B0604030504040204" pitchFamily="50" charset="-128"/>
            </a:endParaRPr>
          </a:p>
          <a:p>
            <a:pPr marL="342900" indent="-342900" eaLnBrk="1" fontAlgn="auto" hangingPunct="1">
              <a:spcBef>
                <a:spcPts val="0"/>
              </a:spcBef>
              <a:spcAft>
                <a:spcPts val="0"/>
              </a:spcAft>
              <a:buFont typeface="Arial" panose="020B0604020202020204" pitchFamily="34" charset="0"/>
              <a:buChar char="•"/>
              <a:defRPr/>
            </a:pPr>
            <a:endParaRPr lang="en-US" altLang="ja-JP" sz="2400" dirty="0">
              <a:solidFill>
                <a:schemeClr val="tx1"/>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2400" dirty="0">
                <a:solidFill>
                  <a:schemeClr val="tx1"/>
                </a:solidFill>
                <a:latin typeface="メイリオ" panose="020B0604030504040204" pitchFamily="50" charset="-128"/>
                <a:ea typeface="メイリオ" panose="020B0604030504040204" pitchFamily="50" charset="-128"/>
              </a:rPr>
              <a:t>➡情報を収集して、再度アセスメントをすることも。</a:t>
            </a:r>
            <a:endParaRPr lang="en-US" altLang="ja-JP"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08902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まとめ（この科目のポイント）</a:t>
            </a:r>
          </a:p>
        </p:txBody>
      </p:sp>
      <p:sp>
        <p:nvSpPr>
          <p:cNvPr id="4" name="テキスト ボックス 3"/>
          <p:cNvSpPr txBox="1"/>
          <p:nvPr/>
        </p:nvSpPr>
        <p:spPr>
          <a:xfrm>
            <a:off x="251520" y="1340768"/>
            <a:ext cx="8640960" cy="477053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はじめに</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② 相談支援の基本姿勢の振り返り</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endParaRPr lang="ja-JP" altLang="en-US"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③ 個別相談支援のプロセスの振り返り</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➡インテーク、アセスメント、モニタリング</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④ 意思決定支援の展開</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⑤ まとめ</a:t>
            </a:r>
          </a:p>
          <a:p>
            <a:endParaRPr lang="ja-JP" altLang="en-US" sz="2400" dirty="0">
              <a:latin typeface="メイリオ" pitchFamily="50" charset="-128"/>
              <a:ea typeface="メイリオ" pitchFamily="50" charset="-128"/>
              <a:cs typeface="メイリオ" pitchFamily="50" charset="-128"/>
            </a:endParaRPr>
          </a:p>
          <a:p>
            <a:r>
              <a:rPr lang="en-US" altLang="ja-JP" sz="2000" dirty="0">
                <a:latin typeface="メイリオ" pitchFamily="50" charset="-128"/>
                <a:ea typeface="メイリオ" pitchFamily="50" charset="-128"/>
                <a:cs typeface="メイリオ" pitchFamily="50" charset="-128"/>
              </a:rPr>
              <a:t>※</a:t>
            </a:r>
            <a:r>
              <a:rPr lang="ja-JP" altLang="en-US" sz="2000" dirty="0">
                <a:latin typeface="メイリオ" pitchFamily="50" charset="-128"/>
                <a:ea typeface="メイリオ" pitchFamily="50" charset="-128"/>
                <a:cs typeface="メイリオ" pitchFamily="50" charset="-128"/>
              </a:rPr>
              <a:t>もう一度、自分の振り返りシートを確認しましょう。</a:t>
            </a:r>
          </a:p>
          <a:p>
            <a:r>
              <a:rPr lang="ja-JP" altLang="en-US" sz="2000" dirty="0">
                <a:latin typeface="メイリオ" pitchFamily="50" charset="-128"/>
                <a:ea typeface="メイリオ" pitchFamily="50" charset="-128"/>
                <a:cs typeface="メイリオ" pitchFamily="50" charset="-128"/>
              </a:rPr>
              <a:t>　どのような気づきや知識・視点の獲得がありましたか？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1077218"/>
          </a:xfrm>
          <a:prstGeom prst="rect">
            <a:avLst/>
          </a:prstGeom>
          <a:noFill/>
        </p:spPr>
        <p:txBody>
          <a:bodyPr wrap="square" rtlCol="0">
            <a:spAutoFit/>
          </a:bodyPr>
          <a:lstStyle/>
          <a:p>
            <a:r>
              <a:rPr lang="ja-JP" altLang="en-US" sz="3200" b="1" dirty="0">
                <a:latin typeface="メイリオ" pitchFamily="50" charset="-128"/>
                <a:ea typeface="メイリオ" pitchFamily="50" charset="-128"/>
                <a:cs typeface="メイリオ" pitchFamily="50" charset="-128"/>
              </a:rPr>
              <a:t>あなたが今、大切にしているもの、ことは何ですか？</a:t>
            </a:r>
          </a:p>
        </p:txBody>
      </p:sp>
      <p:cxnSp>
        <p:nvCxnSpPr>
          <p:cNvPr id="6" name="直線コネクタ 5"/>
          <p:cNvCxnSpPr/>
          <p:nvPr/>
        </p:nvCxnSpPr>
        <p:spPr>
          <a:xfrm>
            <a:off x="125760" y="1412776"/>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442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rPr>
              <a:t>価値とは</a:t>
            </a:r>
            <a:endParaRPr kumimoji="1" lang="ja-JP" altLang="en-US" sz="32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128616" y="980728"/>
            <a:ext cx="8886768" cy="4524315"/>
          </a:xfrm>
          <a:prstGeom prst="rect">
            <a:avLst/>
          </a:prstGeom>
          <a:noFill/>
        </p:spPr>
        <p:txBody>
          <a:bodyPr wrap="square" rtlCol="0">
            <a:spAutoFit/>
          </a:bodyPr>
          <a:lstStyle/>
          <a:p>
            <a:pPr>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価値とは</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私たちが何を理想とするか、あるいは何をより望ましいと見なすかに関する信念。</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私たちがどの目標や行動を「良い」と評価するかは価値によって決まる。</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価値は、私たちの信条、感情、態度を形成し、逆に、私たちの信条、感情、態度が価値を作り出す。</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価値は行動のための規範あるいは指針を示す。</a:t>
            </a:r>
            <a:endParaRPr lang="en-US" altLang="ja-JP" sz="2400" dirty="0">
              <a:latin typeface="Meiryo UI" panose="020B0604030504040204" pitchFamily="50" charset="-128"/>
              <a:ea typeface="Meiryo UI" panose="020B0604030504040204" pitchFamily="50" charset="-128"/>
            </a:endParaRPr>
          </a:p>
          <a:p>
            <a:endParaRPr lang="en-US" altLang="ja-JP" sz="2400" dirty="0">
              <a:latin typeface="Meiryo UI" panose="020B0604030504040204" pitchFamily="50" charset="-128"/>
              <a:ea typeface="Meiryo UI" panose="020B0604030504040204" pitchFamily="50" charset="-128"/>
            </a:endParaRPr>
          </a:p>
          <a:p>
            <a:pPr>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　社会福祉と価値</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社会福祉は価値を基盤としている。</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価値は選好（</a:t>
            </a:r>
            <a:r>
              <a:rPr lang="en-US" altLang="ja-JP" sz="2400" dirty="0">
                <a:latin typeface="Meiryo UI" panose="020B0604030504040204" pitchFamily="50" charset="-128"/>
                <a:ea typeface="Meiryo UI" panose="020B0604030504040204" pitchFamily="50" charset="-128"/>
              </a:rPr>
              <a:t>preference</a:t>
            </a:r>
            <a:r>
              <a:rPr lang="ja-JP" altLang="en-US" sz="2400" dirty="0">
                <a:latin typeface="Meiryo UI" panose="020B0604030504040204" pitchFamily="50" charset="-128"/>
                <a:ea typeface="Meiryo UI" panose="020B0604030504040204" pitchFamily="50" charset="-128"/>
              </a:rPr>
              <a:t>）を反映し、選択のための情報を与える。</a:t>
            </a:r>
            <a:endParaRPr lang="en-US" altLang="ja-JP" sz="24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400" dirty="0">
                <a:latin typeface="Meiryo UI" panose="020B0604030504040204" pitchFamily="50" charset="-128"/>
                <a:ea typeface="Meiryo UI" panose="020B0604030504040204" pitchFamily="50" charset="-128"/>
              </a:rPr>
              <a:t>社会福祉の実践のすべての側面に価値は内在している。</a:t>
            </a:r>
            <a:endParaRPr lang="en-US" altLang="ja-JP" sz="2400" dirty="0">
              <a:latin typeface="Meiryo UI" panose="020B0604030504040204" pitchFamily="50" charset="-128"/>
              <a:ea typeface="Meiryo UI" panose="020B0604030504040204"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A6658301-B742-41DA-BB32-2537C773E1AA}"/>
              </a:ext>
            </a:extLst>
          </p:cNvPr>
          <p:cNvSpPr txBox="1"/>
          <p:nvPr/>
        </p:nvSpPr>
        <p:spPr>
          <a:xfrm>
            <a:off x="269832" y="5877272"/>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ブレンダ・デュボワ、カーラ・</a:t>
            </a:r>
            <a:r>
              <a:rPr lang="en-US" altLang="ja-JP" sz="1200" dirty="0">
                <a:latin typeface="メイリオ" pitchFamily="50" charset="-128"/>
                <a:ea typeface="メイリオ" pitchFamily="50" charset="-128"/>
                <a:cs typeface="メイリオ" pitchFamily="50" charset="-128"/>
              </a:rPr>
              <a:t>K</a:t>
            </a:r>
            <a:r>
              <a:rPr lang="ja-JP" altLang="en-US" sz="1200" dirty="0">
                <a:latin typeface="メイリオ" pitchFamily="50" charset="-128"/>
                <a:ea typeface="メイリオ" pitchFamily="50" charset="-128"/>
                <a:cs typeface="メイリオ" pitchFamily="50" charset="-128"/>
              </a:rPr>
              <a:t>・マイリー著／北島英治監訳</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ソーシャルワーク</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人々をエンパワメントする専門職</a:t>
            </a:r>
            <a:r>
              <a:rPr lang="en-US" altLang="ja-JP" sz="1200" dirty="0">
                <a:latin typeface="メイリオ" pitchFamily="50" charset="-128"/>
                <a:ea typeface="メイリオ" pitchFamily="50" charset="-128"/>
                <a:cs typeface="メイリオ" pitchFamily="50" charset="-128"/>
              </a:rPr>
              <a:t>』</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985489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rPr>
              <a:t>社会福祉の価値基盤の例</a:t>
            </a:r>
            <a:endParaRPr kumimoji="1" lang="ja-JP" altLang="en-US" sz="32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id="{33C533BA-1F18-44E6-B4B7-5C069ECF7966}"/>
              </a:ext>
            </a:extLst>
          </p:cNvPr>
          <p:cNvSpPr txBox="1">
            <a:spLocks/>
          </p:cNvSpPr>
          <p:nvPr/>
        </p:nvSpPr>
        <p:spPr>
          <a:xfrm>
            <a:off x="323528" y="1042574"/>
            <a:ext cx="8568952" cy="5545666"/>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平等</a:t>
            </a:r>
            <a:endParaRPr lang="en-US" altLang="ja-JP" sz="24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社会正義</a:t>
            </a:r>
            <a:endParaRPr lang="en-US" altLang="ja-JP" sz="24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生活様式の自由</a:t>
            </a:r>
            <a:endParaRPr lang="en-US" altLang="ja-JP" sz="24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エンパワメント</a:t>
            </a:r>
            <a:endParaRPr lang="en-US" altLang="ja-JP" sz="24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人間の尊厳</a:t>
            </a:r>
            <a:endParaRPr lang="en-US" altLang="ja-JP" sz="24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400" dirty="0">
                <a:latin typeface="Meiryo UI" panose="020B0604030504040204" pitchFamily="50" charset="-128"/>
                <a:ea typeface="Meiryo UI" panose="020B0604030504040204" pitchFamily="50" charset="-128"/>
              </a:rPr>
              <a:t>　</a:t>
            </a:r>
            <a:r>
              <a:rPr lang="en-US" altLang="ja-JP" sz="2400" dirty="0">
                <a:latin typeface="Meiryo UI" panose="020B0604030504040204" pitchFamily="50" charset="-128"/>
                <a:ea typeface="Meiryo UI" panose="020B0604030504040204" pitchFamily="50" charset="-128"/>
              </a:rPr>
              <a:t>QOL</a:t>
            </a:r>
          </a:p>
          <a:p>
            <a:pPr marL="0" indent="0">
              <a:buFont typeface="Arial" pitchFamily="34" charset="0"/>
              <a:buNone/>
            </a:pPr>
            <a:endParaRPr lang="en-US" altLang="ja-JP" sz="2400" dirty="0">
              <a:latin typeface="Meiryo UI" panose="020B0604030504040204" pitchFamily="50" charset="-128"/>
              <a:ea typeface="Meiryo UI" panose="020B0604030504040204" pitchFamily="50" charset="-128"/>
            </a:endParaRPr>
          </a:p>
          <a:p>
            <a:pPr marL="449263" indent="-449263"/>
            <a:r>
              <a:rPr lang="ja-JP" altLang="en-US" sz="2400" dirty="0">
                <a:latin typeface="Meiryo UI" panose="020B0604030504040204" pitchFamily="50" charset="-128"/>
                <a:ea typeface="Meiryo UI" panose="020B0604030504040204" pitchFamily="50" charset="-128"/>
              </a:rPr>
              <a:t>上記のような抽象的な価値については、一般的に意見が一致する。</a:t>
            </a:r>
            <a:endParaRPr lang="en-US" altLang="ja-JP" sz="2400" dirty="0">
              <a:latin typeface="Meiryo UI" panose="020B0604030504040204" pitchFamily="50" charset="-128"/>
              <a:ea typeface="Meiryo UI" panose="020B0604030504040204" pitchFamily="50" charset="-128"/>
            </a:endParaRPr>
          </a:p>
          <a:p>
            <a:pPr marL="449263" indent="-449263"/>
            <a:r>
              <a:rPr lang="ja-JP" altLang="en-US" sz="2400" dirty="0">
                <a:latin typeface="Meiryo UI" panose="020B0604030504040204" pitchFamily="50" charset="-128"/>
                <a:ea typeface="Meiryo UI" panose="020B0604030504040204" pitchFamily="50" charset="-128"/>
              </a:rPr>
              <a:t>しかし、具体的な行動については意見が分かれる場合がある。</a:t>
            </a:r>
            <a:endParaRPr lang="en-US" altLang="ja-JP" sz="2400" dirty="0">
              <a:latin typeface="Meiryo UI" panose="020B0604030504040204" pitchFamily="50" charset="-128"/>
              <a:ea typeface="Meiryo UI" panose="020B0604030504040204" pitchFamily="50" charset="-128"/>
            </a:endParaRPr>
          </a:p>
          <a:p>
            <a:pPr marL="449263" indent="-449263"/>
            <a:r>
              <a:rPr lang="ja-JP" altLang="en-US" sz="2400" dirty="0">
                <a:latin typeface="Meiryo UI" panose="020B0604030504040204" pitchFamily="50" charset="-128"/>
                <a:ea typeface="Meiryo UI" panose="020B0604030504040204" pitchFamily="50" charset="-128"/>
              </a:rPr>
              <a:t>また、支援者の価値がクライエント、機関、社会の価値と一致しない場合もある。</a:t>
            </a:r>
            <a:endParaRPr lang="en-US" altLang="ja-JP" sz="2400" dirty="0">
              <a:latin typeface="Meiryo UI" panose="020B0604030504040204" pitchFamily="50" charset="-128"/>
              <a:ea typeface="Meiryo UI" panose="020B0604030504040204" pitchFamily="50" charset="-128"/>
            </a:endParaRPr>
          </a:p>
          <a:p>
            <a:pPr marL="449263" indent="-449263"/>
            <a:r>
              <a:rPr lang="ja-JP" altLang="en-US" sz="2400" dirty="0">
                <a:latin typeface="Meiryo UI" panose="020B0604030504040204" pitchFamily="50" charset="-128"/>
                <a:ea typeface="Meiryo UI" panose="020B0604030504040204" pitchFamily="50" charset="-128"/>
              </a:rPr>
              <a:t>具体的な行動については、倫理が基盤となる。</a:t>
            </a:r>
            <a:endParaRPr lang="en-US" altLang="ja-JP" sz="2400" dirty="0">
              <a:latin typeface="Meiryo UI" panose="020B0604030504040204" pitchFamily="50" charset="-128"/>
              <a:ea typeface="Meiryo UI" panose="020B0604030504040204" pitchFamily="50" charset="-128"/>
            </a:endParaRPr>
          </a:p>
          <a:p>
            <a:endParaRPr lang="en-US" altLang="ja-JP"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06344FD-5CC6-468D-889E-2BE7EDBAE34B}"/>
              </a:ext>
            </a:extLst>
          </p:cNvPr>
          <p:cNvSpPr txBox="1"/>
          <p:nvPr/>
        </p:nvSpPr>
        <p:spPr>
          <a:xfrm>
            <a:off x="3761656" y="1190654"/>
            <a:ext cx="5256584" cy="461665"/>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ブレンダ・デュボワ、カーラ・</a:t>
            </a:r>
            <a:r>
              <a:rPr lang="en-US" altLang="ja-JP" sz="1200" dirty="0">
                <a:latin typeface="メイリオ" pitchFamily="50" charset="-128"/>
                <a:ea typeface="メイリオ" pitchFamily="50" charset="-128"/>
                <a:cs typeface="メイリオ" pitchFamily="50" charset="-128"/>
              </a:rPr>
              <a:t>K</a:t>
            </a:r>
            <a:r>
              <a:rPr lang="ja-JP" altLang="en-US" sz="1200" dirty="0">
                <a:latin typeface="メイリオ" pitchFamily="50" charset="-128"/>
                <a:ea typeface="メイリオ" pitchFamily="50" charset="-128"/>
                <a:cs typeface="メイリオ" pitchFamily="50" charset="-128"/>
              </a:rPr>
              <a:t>・マイリー著／北島英治監訳</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ソーシャルワーク</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人々をエンパワメントする専門職</a:t>
            </a:r>
            <a:r>
              <a:rPr lang="en-US" altLang="ja-JP" sz="1200" dirty="0">
                <a:latin typeface="メイリオ" pitchFamily="50" charset="-128"/>
                <a:ea typeface="メイリオ" pitchFamily="50" charset="-128"/>
                <a:cs typeface="メイリオ" pitchFamily="50" charset="-128"/>
              </a:rPr>
              <a:t>』</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895353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79512" y="260648"/>
            <a:ext cx="8640960" cy="584775"/>
          </a:xfrm>
          <a:prstGeom prst="rect">
            <a:avLst/>
          </a:prstGeom>
          <a:noFill/>
        </p:spPr>
        <p:txBody>
          <a:bodyPr wrap="square" rtlCol="0">
            <a:spAutoFit/>
          </a:bodyPr>
          <a:lstStyle/>
          <a:p>
            <a:r>
              <a:rPr kumimoji="1" lang="ja-JP" altLang="en-US" sz="3200" b="1" dirty="0">
                <a:latin typeface="Meiryo UI" panose="020B0604030504040204" pitchFamily="50" charset="-128"/>
                <a:ea typeface="Meiryo UI" panose="020B0604030504040204" pitchFamily="50" charset="-128"/>
                <a:cs typeface="メイリオ" pitchFamily="50" charset="-128"/>
              </a:rPr>
              <a:t>倫理とは</a:t>
            </a:r>
            <a:endParaRPr kumimoji="1" lang="ja-JP" altLang="en-US" sz="32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64088" y="1102081"/>
            <a:ext cx="8268352" cy="3539430"/>
          </a:xfrm>
          <a:prstGeom prst="rect">
            <a:avLst/>
          </a:prstGeom>
          <a:noFill/>
        </p:spPr>
        <p:txBody>
          <a:bodyPr wrap="square" rtlCol="0">
            <a:spAutoFit/>
          </a:bodyPr>
          <a:lstStyle/>
          <a:p>
            <a:pPr>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倫理とは</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倫理を基盤として、人の行為を方向付ける基盤が生まれる。</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pPr>
              <a:buFont typeface="Wingdings" panose="05000000000000000000" pitchFamily="2" charset="2"/>
              <a:buChar char="p"/>
            </a:pPr>
            <a:r>
              <a:rPr lang="ja-JP" altLang="en-US" sz="2800" dirty="0">
                <a:latin typeface="Meiryo UI" panose="020B0604030504040204" pitchFamily="50" charset="-128"/>
                <a:ea typeface="Meiryo UI" panose="020B0604030504040204" pitchFamily="50" charset="-128"/>
              </a:rPr>
              <a:t>　社会福祉と倫理</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倫理は「行動に移された価値」を意味する</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「ソーシャルワークの倫理は、ソーシャルワークの責任に伴う、行動における期待あるいは選好を意味する」</a:t>
            </a:r>
            <a:endParaRPr lang="en-US" altLang="ja-JP" sz="2800" dirty="0">
              <a:latin typeface="Meiryo UI" panose="020B0604030504040204" pitchFamily="50" charset="-128"/>
              <a:ea typeface="Meiryo UI" panose="020B0604030504040204"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1EA22022-1B0C-4219-8569-5AF4DBCCC93E}"/>
              </a:ext>
            </a:extLst>
          </p:cNvPr>
          <p:cNvSpPr txBox="1"/>
          <p:nvPr/>
        </p:nvSpPr>
        <p:spPr>
          <a:xfrm>
            <a:off x="269832" y="5877272"/>
            <a:ext cx="8640960" cy="276999"/>
          </a:xfrm>
          <a:prstGeom prst="rect">
            <a:avLst/>
          </a:prstGeom>
          <a:noFill/>
        </p:spPr>
        <p:txBody>
          <a:bodyPr wrap="square" rtlCol="0">
            <a:spAutoFit/>
          </a:bodyPr>
          <a:lstStyle/>
          <a:p>
            <a:r>
              <a:rPr lang="ja-JP" altLang="en-US" sz="1200" dirty="0">
                <a:latin typeface="メイリオ" pitchFamily="50" charset="-128"/>
                <a:ea typeface="メイリオ" pitchFamily="50" charset="-128"/>
                <a:cs typeface="メイリオ" pitchFamily="50" charset="-128"/>
              </a:rPr>
              <a:t>ブレンダ・デュボワ、カーラ・</a:t>
            </a:r>
            <a:r>
              <a:rPr lang="en-US" altLang="ja-JP" sz="1200" dirty="0">
                <a:latin typeface="メイリオ" pitchFamily="50" charset="-128"/>
                <a:ea typeface="メイリオ" pitchFamily="50" charset="-128"/>
                <a:cs typeface="メイリオ" pitchFamily="50" charset="-128"/>
              </a:rPr>
              <a:t>K</a:t>
            </a:r>
            <a:r>
              <a:rPr lang="ja-JP" altLang="en-US" sz="1200" dirty="0">
                <a:latin typeface="メイリオ" pitchFamily="50" charset="-128"/>
                <a:ea typeface="メイリオ" pitchFamily="50" charset="-128"/>
                <a:cs typeface="メイリオ" pitchFamily="50" charset="-128"/>
              </a:rPr>
              <a:t>・マイリー著／北島英治監訳</a:t>
            </a: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ソーシャルワークー人々をエンパワメントする専門職</a:t>
            </a:r>
            <a:r>
              <a:rPr lang="en-US" altLang="ja-JP" sz="1200" dirty="0">
                <a:latin typeface="メイリオ" pitchFamily="50" charset="-128"/>
                <a:ea typeface="メイリオ" pitchFamily="50" charset="-128"/>
                <a:cs typeface="メイリオ" pitchFamily="50" charset="-128"/>
              </a:rPr>
              <a:t>』</a:t>
            </a:r>
            <a:endParaRPr kumimoji="1" lang="ja-JP" altLang="en-US" sz="12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85767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a:t>新カリキュラムに基づく相談支援従事者養成研修モデル研修</a:t>
            </a:r>
            <a:r>
              <a:rPr kumimoji="1" lang="en-US" altLang="ja-JP" sz="800"/>
              <a:t>(</a:t>
            </a:r>
            <a:r>
              <a:rPr kumimoji="1" lang="ja-JP" altLang="en-US" sz="800"/>
              <a:t>現任研修</a:t>
            </a:r>
            <a:r>
              <a:rPr kumimoji="1" lang="en-US" altLang="ja-JP" sz="800"/>
              <a:t>), SSA2018-2019(c) </a:t>
            </a:r>
            <a:r>
              <a:rPr kumimoji="1" lang="ja-JP" altLang="en-US" sz="800"/>
              <a:t>不許複製</a:t>
            </a:r>
            <a:endParaRPr kumimoji="1" lang="ja-JP" altLang="en-US" sz="800" dirty="0"/>
          </a:p>
        </p:txBody>
      </p:sp>
      <p:sp>
        <p:nvSpPr>
          <p:cNvPr id="3" name="テキスト ボックス 2"/>
          <p:cNvSpPr txBox="1"/>
          <p:nvPr/>
        </p:nvSpPr>
        <p:spPr>
          <a:xfrm>
            <a:off x="107504" y="260648"/>
            <a:ext cx="9036496" cy="584775"/>
          </a:xfrm>
          <a:prstGeom prst="rect">
            <a:avLst/>
          </a:prstGeom>
          <a:noFill/>
        </p:spPr>
        <p:txBody>
          <a:bodyPr wrap="square" rtlCol="0">
            <a:spAutoFit/>
          </a:bodyPr>
          <a:lstStyle/>
          <a:p>
            <a:r>
              <a:rPr lang="ja-JP" altLang="en-US" sz="3200" b="1" dirty="0">
                <a:latin typeface="Meiryo UI" panose="020B0604030504040204" pitchFamily="50" charset="-128"/>
                <a:ea typeface="Meiryo UI" panose="020B0604030504040204" pitchFamily="50" charset="-128"/>
              </a:rPr>
              <a:t>価値と倫理の例（相談支援の基本的視点）</a:t>
            </a:r>
            <a:endParaRPr kumimoji="1" lang="ja-JP" altLang="en-US" sz="32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64088" y="1118349"/>
            <a:ext cx="8640960" cy="5262979"/>
          </a:xfrm>
          <a:prstGeom prst="rect">
            <a:avLst/>
          </a:prstGeom>
          <a:noFill/>
        </p:spPr>
        <p:txBody>
          <a:bodyPr wrap="square" rtlCol="0">
            <a:spAutoFit/>
          </a:bodyPr>
          <a:lstStyle/>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個別性の重視</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生活者視点、ＱＯＬの重視</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本人主体、本人中心</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自己決定（意思決定）への支援</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エンパワメントの視点、ストレングスへの着目</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権利擁護</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多職種連携・チームアプローチ</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地域づくり（コミュニティワーク）</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障害者ケアガイドラインから抜粋。①～⑥の内容について、振り返り。</a:t>
            </a:r>
            <a:endParaRPr lang="en-US" altLang="ja-JP" sz="2800" dirty="0">
              <a:latin typeface="Meiryo UI" panose="020B0604030504040204" pitchFamily="50" charset="-128"/>
              <a:ea typeface="Meiryo UI" panose="020B0604030504040204" pitchFamily="50" charset="-128"/>
            </a:endParaRPr>
          </a:p>
          <a:p>
            <a:pPr marL="457200" indent="-457200">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上記については、初任者研修にて解説している。</a:t>
            </a:r>
            <a:endParaRPr lang="en-US" altLang="ja-JP" sz="2800" dirty="0">
              <a:latin typeface="Meiryo UI" panose="020B0604030504040204" pitchFamily="50" charset="-128"/>
              <a:ea typeface="Meiryo UI" panose="020B0604030504040204"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79345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1170</TotalTime>
  <Words>3851</Words>
  <Application>Microsoft Office PowerPoint</Application>
  <PresentationFormat>画面に合わせる (4:3)</PresentationFormat>
  <Paragraphs>463</Paragraphs>
  <Slides>41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41</vt:i4>
      </vt:variant>
    </vt:vector>
  </HeadingPairs>
  <TitlesOfParts>
    <vt:vector size="47" baseType="lpstr">
      <vt:lpstr>Meiryo UI</vt:lpstr>
      <vt:lpstr>メイリオ</vt:lpstr>
      <vt:lpstr>Arial</vt:lpstr>
      <vt:lpstr>Calibri</vt:lpstr>
      <vt:lpstr>Wingdings</vt:lpstr>
      <vt:lpstr>Office テーマ</vt:lpstr>
      <vt:lpstr>地域を基盤としたソーシャルワークⅠ （個別相談支援/意志決定支援）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大祐 相馬</cp:lastModifiedBy>
  <cp:revision>76</cp:revision>
  <dcterms:created xsi:type="dcterms:W3CDTF">2018-11-11T15:28:03Z</dcterms:created>
  <dcterms:modified xsi:type="dcterms:W3CDTF">2019-01-19T00:54:53Z</dcterms:modified>
</cp:coreProperties>
</file>