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notesMasterIdLst>
    <p:notesMasterId r:id="rId50"/>
  </p:notesMasterIdLst>
  <p:handoutMasterIdLst>
    <p:handoutMasterId r:id="rId51"/>
  </p:handoutMasterIdLst>
  <p:sldIdLst>
    <p:sldId id="326" r:id="rId2"/>
    <p:sldId id="330" r:id="rId3"/>
    <p:sldId id="331" r:id="rId4"/>
    <p:sldId id="335" r:id="rId5"/>
    <p:sldId id="332" r:id="rId6"/>
    <p:sldId id="333" r:id="rId7"/>
    <p:sldId id="334" r:id="rId8"/>
    <p:sldId id="336" r:id="rId9"/>
    <p:sldId id="338" r:id="rId10"/>
    <p:sldId id="339" r:id="rId11"/>
    <p:sldId id="327" r:id="rId12"/>
    <p:sldId id="328" r:id="rId13"/>
    <p:sldId id="329" r:id="rId14"/>
    <p:sldId id="337" r:id="rId15"/>
    <p:sldId id="340" r:id="rId16"/>
    <p:sldId id="267" r:id="rId17"/>
    <p:sldId id="268" r:id="rId18"/>
    <p:sldId id="269" r:id="rId19"/>
    <p:sldId id="270" r:id="rId20"/>
    <p:sldId id="293" r:id="rId21"/>
    <p:sldId id="266" r:id="rId22"/>
    <p:sldId id="292" r:id="rId23"/>
    <p:sldId id="286" r:id="rId24"/>
    <p:sldId id="325" r:id="rId25"/>
    <p:sldId id="265" r:id="rId26"/>
    <p:sldId id="287" r:id="rId27"/>
    <p:sldId id="278" r:id="rId28"/>
    <p:sldId id="280" r:id="rId29"/>
    <p:sldId id="321" r:id="rId30"/>
    <p:sldId id="309" r:id="rId31"/>
    <p:sldId id="324" r:id="rId32"/>
    <p:sldId id="323" r:id="rId33"/>
    <p:sldId id="297" r:id="rId34"/>
    <p:sldId id="305" r:id="rId35"/>
    <p:sldId id="319" r:id="rId36"/>
    <p:sldId id="308" r:id="rId37"/>
    <p:sldId id="311" r:id="rId38"/>
    <p:sldId id="304" r:id="rId39"/>
    <p:sldId id="310" r:id="rId40"/>
    <p:sldId id="312" r:id="rId41"/>
    <p:sldId id="314" r:id="rId42"/>
    <p:sldId id="315" r:id="rId43"/>
    <p:sldId id="271" r:id="rId44"/>
    <p:sldId id="272" r:id="rId45"/>
    <p:sldId id="273" r:id="rId46"/>
    <p:sldId id="274" r:id="rId47"/>
    <p:sldId id="294" r:id="rId48"/>
    <p:sldId id="291" r:id="rId49"/>
  </p:sldIdLst>
  <p:sldSz cx="12192000" cy="6858000"/>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autoAdjust="0"/>
    <p:restoredTop sz="94660"/>
  </p:normalViewPr>
  <p:slideViewPr>
    <p:cSldViewPr snapToGrid="0">
      <p:cViewPr varScale="1">
        <p:scale>
          <a:sx n="77" d="100"/>
          <a:sy n="77" d="100"/>
        </p:scale>
        <p:origin x="-1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1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3" y="0"/>
            <a:ext cx="2918831" cy="495188"/>
          </a:xfrm>
          <a:prstGeom prst="rect">
            <a:avLst/>
          </a:prstGeom>
        </p:spPr>
        <p:txBody>
          <a:bodyPr vert="horz" lIns="91440" tIns="45720" rIns="91440" bIns="45720" rtlCol="0"/>
          <a:lstStyle>
            <a:lvl1pPr algn="r">
              <a:defRPr sz="1200"/>
            </a:lvl1pPr>
          </a:lstStyle>
          <a:p>
            <a:fld id="{D122AA5F-1229-475C-A3DC-FD34F579A50E}" type="datetimeFigureOut">
              <a:rPr kumimoji="1" lang="ja-JP" altLang="en-US" smtClean="0"/>
              <a:t>2019/02/15</a:t>
            </a:fld>
            <a:endParaRPr kumimoji="1" lang="ja-JP" altLang="en-US"/>
          </a:p>
        </p:txBody>
      </p:sp>
      <p:sp>
        <p:nvSpPr>
          <p:cNvPr id="4" name="フッター プレースホルダー 3"/>
          <p:cNvSpPr>
            <a:spLocks noGrp="1"/>
          </p:cNvSpPr>
          <p:nvPr>
            <p:ph type="ftr" sz="quarter" idx="2"/>
          </p:nvPr>
        </p:nvSpPr>
        <p:spPr>
          <a:xfrm>
            <a:off x="0" y="9374301"/>
            <a:ext cx="2918831" cy="4951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3" y="9374301"/>
            <a:ext cx="2918831" cy="495187"/>
          </a:xfrm>
          <a:prstGeom prst="rect">
            <a:avLst/>
          </a:prstGeom>
        </p:spPr>
        <p:txBody>
          <a:bodyPr vert="horz" lIns="91440" tIns="45720" rIns="91440" bIns="45720" rtlCol="0" anchor="b"/>
          <a:lstStyle>
            <a:lvl1pPr algn="r">
              <a:defRPr sz="1200"/>
            </a:lvl1pPr>
          </a:lstStyle>
          <a:p>
            <a:fld id="{DEEF40F9-0190-444E-9BED-BA8E7F2D5FA8}" type="slidenum">
              <a:rPr kumimoji="1" lang="ja-JP" altLang="en-US" smtClean="0"/>
              <a:t>‹#›</a:t>
            </a:fld>
            <a:endParaRPr kumimoji="1" lang="ja-JP" altLang="en-US"/>
          </a:p>
        </p:txBody>
      </p:sp>
    </p:spTree>
    <p:extLst>
      <p:ext uri="{BB962C8B-B14F-4D97-AF65-F5344CB8AC3E}">
        <p14:creationId xmlns:p14="http://schemas.microsoft.com/office/powerpoint/2010/main" val="3918714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1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188"/>
          </a:xfrm>
          <a:prstGeom prst="rect">
            <a:avLst/>
          </a:prstGeom>
        </p:spPr>
        <p:txBody>
          <a:bodyPr vert="horz" lIns="91440" tIns="45720" rIns="91440" bIns="45720" rtlCol="0"/>
          <a:lstStyle>
            <a:lvl1pPr algn="r">
              <a:defRPr sz="1200"/>
            </a:lvl1pPr>
          </a:lstStyle>
          <a:p>
            <a:fld id="{553FB1AB-52E8-48BE-A0F2-5BB82840B559}" type="datetimeFigureOut">
              <a:rPr kumimoji="1" lang="ja-JP" altLang="en-US" smtClean="0"/>
              <a:t>2019/02/15</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9691"/>
            <a:ext cx="5388610" cy="3886111"/>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4301"/>
            <a:ext cx="2918831" cy="4951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4301"/>
            <a:ext cx="2918831" cy="495187"/>
          </a:xfrm>
          <a:prstGeom prst="rect">
            <a:avLst/>
          </a:prstGeom>
        </p:spPr>
        <p:txBody>
          <a:bodyPr vert="horz" lIns="91440" tIns="45720" rIns="91440" bIns="45720" rtlCol="0" anchor="b"/>
          <a:lstStyle>
            <a:lvl1pPr algn="r">
              <a:defRPr sz="1200"/>
            </a:lvl1pPr>
          </a:lstStyle>
          <a:p>
            <a:fld id="{542F6F58-9073-40E2-8E9B-0D9760F43CBE}" type="slidenum">
              <a:rPr kumimoji="1" lang="ja-JP" altLang="en-US" smtClean="0"/>
              <a:t>‹#›</a:t>
            </a:fld>
            <a:endParaRPr kumimoji="1" lang="ja-JP" altLang="en-US"/>
          </a:p>
        </p:txBody>
      </p:sp>
    </p:spTree>
    <p:extLst>
      <p:ext uri="{BB962C8B-B14F-4D97-AF65-F5344CB8AC3E}">
        <p14:creationId xmlns:p14="http://schemas.microsoft.com/office/powerpoint/2010/main" val="3452283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4</a:t>
            </a:fld>
            <a:endParaRPr kumimoji="1" lang="ja-JP" altLang="en-US" dirty="0"/>
          </a:p>
        </p:txBody>
      </p:sp>
    </p:spTree>
    <p:extLst>
      <p:ext uri="{BB962C8B-B14F-4D97-AF65-F5344CB8AC3E}">
        <p14:creationId xmlns:p14="http://schemas.microsoft.com/office/powerpoint/2010/main" val="354943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18</a:t>
            </a:fld>
            <a:endParaRPr kumimoji="1" lang="ja-JP" altLang="en-US" dirty="0"/>
          </a:p>
        </p:txBody>
      </p:sp>
    </p:spTree>
    <p:extLst>
      <p:ext uri="{BB962C8B-B14F-4D97-AF65-F5344CB8AC3E}">
        <p14:creationId xmlns:p14="http://schemas.microsoft.com/office/powerpoint/2010/main" val="1461290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19</a:t>
            </a:fld>
            <a:endParaRPr kumimoji="1" lang="ja-JP" altLang="en-US" dirty="0"/>
          </a:p>
        </p:txBody>
      </p:sp>
    </p:spTree>
    <p:extLst>
      <p:ext uri="{BB962C8B-B14F-4D97-AF65-F5344CB8AC3E}">
        <p14:creationId xmlns:p14="http://schemas.microsoft.com/office/powerpoint/2010/main" val="2239945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20</a:t>
            </a:fld>
            <a:endParaRPr kumimoji="1" lang="ja-JP" altLang="en-US" dirty="0"/>
          </a:p>
        </p:txBody>
      </p:sp>
    </p:spTree>
    <p:extLst>
      <p:ext uri="{BB962C8B-B14F-4D97-AF65-F5344CB8AC3E}">
        <p14:creationId xmlns:p14="http://schemas.microsoft.com/office/powerpoint/2010/main" val="3566085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21</a:t>
            </a:fld>
            <a:endParaRPr kumimoji="1" lang="ja-JP" altLang="en-US" dirty="0"/>
          </a:p>
        </p:txBody>
      </p:sp>
    </p:spTree>
    <p:extLst>
      <p:ext uri="{BB962C8B-B14F-4D97-AF65-F5344CB8AC3E}">
        <p14:creationId xmlns:p14="http://schemas.microsoft.com/office/powerpoint/2010/main" val="668756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23</a:t>
            </a:fld>
            <a:endParaRPr kumimoji="1" lang="ja-JP" altLang="en-US" dirty="0"/>
          </a:p>
        </p:txBody>
      </p:sp>
    </p:spTree>
    <p:extLst>
      <p:ext uri="{BB962C8B-B14F-4D97-AF65-F5344CB8AC3E}">
        <p14:creationId xmlns:p14="http://schemas.microsoft.com/office/powerpoint/2010/main" val="2981490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25</a:t>
            </a:fld>
            <a:endParaRPr kumimoji="1" lang="ja-JP" altLang="en-US" dirty="0"/>
          </a:p>
        </p:txBody>
      </p:sp>
    </p:spTree>
    <p:extLst>
      <p:ext uri="{BB962C8B-B14F-4D97-AF65-F5344CB8AC3E}">
        <p14:creationId xmlns:p14="http://schemas.microsoft.com/office/powerpoint/2010/main" val="680998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26</a:t>
            </a:fld>
            <a:endParaRPr kumimoji="1" lang="ja-JP" altLang="en-US" dirty="0"/>
          </a:p>
        </p:txBody>
      </p:sp>
    </p:spTree>
    <p:extLst>
      <p:ext uri="{BB962C8B-B14F-4D97-AF65-F5344CB8AC3E}">
        <p14:creationId xmlns:p14="http://schemas.microsoft.com/office/powerpoint/2010/main" val="1507102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27</a:t>
            </a:fld>
            <a:endParaRPr kumimoji="1" lang="ja-JP" altLang="en-US" dirty="0"/>
          </a:p>
        </p:txBody>
      </p:sp>
    </p:spTree>
    <p:extLst>
      <p:ext uri="{BB962C8B-B14F-4D97-AF65-F5344CB8AC3E}">
        <p14:creationId xmlns:p14="http://schemas.microsoft.com/office/powerpoint/2010/main" val="3239035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28</a:t>
            </a:fld>
            <a:endParaRPr kumimoji="1" lang="ja-JP" altLang="en-US" dirty="0"/>
          </a:p>
        </p:txBody>
      </p:sp>
    </p:spTree>
    <p:extLst>
      <p:ext uri="{BB962C8B-B14F-4D97-AF65-F5344CB8AC3E}">
        <p14:creationId xmlns:p14="http://schemas.microsoft.com/office/powerpoint/2010/main" val="2261549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9A96A54-50F1-4490-A928-E0C70F24561D}" type="slidenum">
              <a:rPr lang="ja-JP" altLang="en-US" smtClean="0"/>
              <a:pPr/>
              <a:t>30</a:t>
            </a:fld>
            <a:endParaRPr lang="ja-JP" altLang="en-US"/>
          </a:p>
        </p:txBody>
      </p:sp>
    </p:spTree>
    <p:extLst>
      <p:ext uri="{BB962C8B-B14F-4D97-AF65-F5344CB8AC3E}">
        <p14:creationId xmlns:p14="http://schemas.microsoft.com/office/powerpoint/2010/main" val="1128645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5</a:t>
            </a:fld>
            <a:endParaRPr kumimoji="1" lang="ja-JP" altLang="en-US" dirty="0"/>
          </a:p>
        </p:txBody>
      </p:sp>
    </p:spTree>
    <p:extLst>
      <p:ext uri="{BB962C8B-B14F-4D97-AF65-F5344CB8AC3E}">
        <p14:creationId xmlns:p14="http://schemas.microsoft.com/office/powerpoint/2010/main" val="1190068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43</a:t>
            </a:fld>
            <a:endParaRPr kumimoji="1" lang="ja-JP" altLang="en-US" dirty="0"/>
          </a:p>
        </p:txBody>
      </p:sp>
    </p:spTree>
    <p:extLst>
      <p:ext uri="{BB962C8B-B14F-4D97-AF65-F5344CB8AC3E}">
        <p14:creationId xmlns:p14="http://schemas.microsoft.com/office/powerpoint/2010/main" val="2184398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44</a:t>
            </a:fld>
            <a:endParaRPr kumimoji="1" lang="ja-JP" altLang="en-US" dirty="0"/>
          </a:p>
        </p:txBody>
      </p:sp>
    </p:spTree>
    <p:extLst>
      <p:ext uri="{BB962C8B-B14F-4D97-AF65-F5344CB8AC3E}">
        <p14:creationId xmlns:p14="http://schemas.microsoft.com/office/powerpoint/2010/main" val="3638791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45</a:t>
            </a:fld>
            <a:endParaRPr kumimoji="1" lang="ja-JP" altLang="en-US" dirty="0"/>
          </a:p>
        </p:txBody>
      </p:sp>
    </p:spTree>
    <p:extLst>
      <p:ext uri="{BB962C8B-B14F-4D97-AF65-F5344CB8AC3E}">
        <p14:creationId xmlns:p14="http://schemas.microsoft.com/office/powerpoint/2010/main" val="1147116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46</a:t>
            </a:fld>
            <a:endParaRPr kumimoji="1" lang="ja-JP" altLang="en-US" dirty="0"/>
          </a:p>
        </p:txBody>
      </p:sp>
    </p:spTree>
    <p:extLst>
      <p:ext uri="{BB962C8B-B14F-4D97-AF65-F5344CB8AC3E}">
        <p14:creationId xmlns:p14="http://schemas.microsoft.com/office/powerpoint/2010/main" val="40969020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kumimoji="1" lang="ja-JP" altLang="en-US" b="1" dirty="0">
                <a:solidFill>
                  <a:srgbClr val="0070C0"/>
                </a:solidFill>
                <a:latin typeface="+mn-ea"/>
              </a:rPr>
              <a:t>ポイント１</a:t>
            </a:r>
            <a:endParaRPr kumimoji="1" lang="en-US" altLang="ja-JP" b="1" dirty="0">
              <a:solidFill>
                <a:srgbClr val="0070C0"/>
              </a:solidFill>
              <a:latin typeface="+mn-ea"/>
            </a:endParaRPr>
          </a:p>
          <a:p>
            <a:pPr marL="0" indent="0">
              <a:buNone/>
            </a:pPr>
            <a:r>
              <a:rPr kumimoji="1" lang="ja-JP" altLang="en-US" dirty="0"/>
              <a:t>本人と地域の人、物などとの接点と課題を探る</a:t>
            </a:r>
            <a:endParaRPr kumimoji="1" lang="en-US" altLang="ja-JP" dirty="0"/>
          </a:p>
          <a:p>
            <a:pPr marL="0" indent="0">
              <a:buNone/>
            </a:pPr>
            <a:r>
              <a:rPr lang="ja-JP" altLang="en-US" dirty="0"/>
              <a:t>（地域での生活ぶりや課題をしっかり共有する）</a:t>
            </a:r>
            <a:endParaRPr kumimoji="1" lang="en-US" altLang="ja-JP" dirty="0"/>
          </a:p>
          <a:p>
            <a:pPr marL="0" indent="0">
              <a:buNone/>
            </a:pPr>
            <a:r>
              <a:rPr kumimoji="1" lang="ja-JP" altLang="en-US" dirty="0"/>
              <a:t>　本人がどのように過ごしていて、何（誰）を頼りにしているのか？が入り口（１，２，３，４，５）である。地域生活の価値ともいえる部分</a:t>
            </a:r>
            <a:endParaRPr kumimoji="1" lang="en-US" altLang="ja-JP" dirty="0"/>
          </a:p>
          <a:p>
            <a:pPr marL="0" indent="0">
              <a:buNone/>
            </a:pPr>
            <a:r>
              <a:rPr kumimoji="1" lang="ja-JP" altLang="en-US" dirty="0"/>
              <a:t>・当事者組織はお互いの想いをぶつけて共有し、生きる価値を見出す場と期待されている。</a:t>
            </a:r>
            <a:endParaRPr kumimoji="1" lang="en-US" altLang="ja-JP" dirty="0"/>
          </a:p>
          <a:p>
            <a:pPr marL="0" indent="0">
              <a:buNone/>
            </a:pPr>
            <a:r>
              <a:rPr kumimoji="1" lang="ja-JP" altLang="en-US" dirty="0"/>
              <a:t>・もし、本人に合う組織が足りない（機能不全）と感じたら、その改善を本人とともに行う。</a:t>
            </a:r>
            <a:r>
              <a:rPr kumimoji="1" lang="ja-JP" altLang="en-US" dirty="0">
                <a:solidFill>
                  <a:srgbClr val="FF0000"/>
                </a:solidFill>
              </a:rPr>
              <a:t>（今の関係を大切に）</a:t>
            </a:r>
            <a:endParaRPr kumimoji="1" lang="en-US" altLang="ja-JP" dirty="0">
              <a:solidFill>
                <a:srgbClr val="FF0000"/>
              </a:solidFill>
            </a:endParaRPr>
          </a:p>
          <a:p>
            <a:pPr marL="0" indent="0">
              <a:buNone/>
            </a:pPr>
            <a:r>
              <a:rPr kumimoji="1" lang="ja-JP" altLang="en-US" b="1" dirty="0">
                <a:solidFill>
                  <a:srgbClr val="0070C0"/>
                </a:solidFill>
                <a:latin typeface="+mn-ea"/>
              </a:rPr>
              <a:t>ポイント２</a:t>
            </a:r>
            <a:endParaRPr kumimoji="1" lang="en-US" altLang="ja-JP" b="1" dirty="0">
              <a:solidFill>
                <a:srgbClr val="0070C0"/>
              </a:solidFill>
              <a:latin typeface="+mn-ea"/>
            </a:endParaRPr>
          </a:p>
          <a:p>
            <a:pPr marL="0" indent="0">
              <a:buNone/>
            </a:pPr>
            <a:r>
              <a:rPr kumimoji="1" lang="ja-JP" altLang="en-US" dirty="0"/>
              <a:t>本人にとって頼りになる資源を探す</a:t>
            </a:r>
            <a:endParaRPr kumimoji="1" lang="en-US" altLang="ja-JP" dirty="0"/>
          </a:p>
          <a:p>
            <a:pPr marL="0" indent="0">
              <a:buNone/>
            </a:pPr>
            <a:r>
              <a:rPr lang="ja-JP" altLang="en-US" dirty="0"/>
              <a:t>（ソーシャルサポート・ネットワークの発見）</a:t>
            </a:r>
            <a:endParaRPr kumimoji="1" lang="en-US" altLang="ja-JP" dirty="0"/>
          </a:p>
          <a:p>
            <a:pPr marL="0" indent="0">
              <a:buNone/>
            </a:pPr>
            <a:r>
              <a:rPr kumimoji="1" lang="ja-JP" altLang="en-US" dirty="0"/>
              <a:t>　親族や近所の人、活用できそうな人・物（６，７，８，９）である。支援者の地域観察力が試される部分</a:t>
            </a:r>
            <a:endParaRPr kumimoji="1" lang="en-US" altLang="ja-JP" dirty="0"/>
          </a:p>
          <a:p>
            <a:pPr marL="0" indent="0">
              <a:buNone/>
            </a:pPr>
            <a:r>
              <a:rPr kumimoji="1" lang="ja-JP" altLang="en-US" dirty="0"/>
              <a:t>・本人を支える社会資源として可能性があるものを掘り起こす</a:t>
            </a:r>
            <a:endParaRPr kumimoji="1" lang="en-US" altLang="ja-JP" dirty="0"/>
          </a:p>
          <a:p>
            <a:pPr marL="0" indent="0">
              <a:buNone/>
            </a:pPr>
            <a:r>
              <a:rPr kumimoji="1" lang="ja-JP" altLang="en-US" dirty="0"/>
              <a:t>・そこを、本人とともに資源となるように働きかける。</a:t>
            </a:r>
            <a:r>
              <a:rPr kumimoji="1" lang="ja-JP" altLang="en-US" dirty="0">
                <a:solidFill>
                  <a:srgbClr val="FF0000"/>
                </a:solidFill>
              </a:rPr>
              <a:t>（本人がそれを資源化したくなることが必要。面白みを見せ切れているか？）</a:t>
            </a:r>
            <a:endParaRPr kumimoji="1" lang="en-US" altLang="ja-JP" dirty="0">
              <a:solidFill>
                <a:srgbClr val="FF0000"/>
              </a:solidFill>
            </a:endParaRPr>
          </a:p>
          <a:p>
            <a:pPr marL="0" indent="0">
              <a:buNone/>
            </a:pPr>
            <a:r>
              <a:rPr kumimoji="1" lang="ja-JP" altLang="en-US" sz="800" b="1" kern="1200" dirty="0">
                <a:solidFill>
                  <a:srgbClr val="0070C0"/>
                </a:solidFill>
                <a:latin typeface="+mj-ea"/>
                <a:ea typeface="ＭＳ Ｐゴシック" pitchFamily="50" charset="-128"/>
                <a:cs typeface="+mn-cs"/>
              </a:rPr>
              <a:t>ポイント３</a:t>
            </a:r>
            <a:endParaRPr kumimoji="1" lang="en-US" altLang="ja-JP" sz="800" b="1" kern="1200" dirty="0">
              <a:solidFill>
                <a:srgbClr val="0070C0"/>
              </a:solidFill>
              <a:latin typeface="+mj-ea"/>
              <a:ea typeface="ＭＳ Ｐゴシック" pitchFamily="50" charset="-128"/>
              <a:cs typeface="+mn-cs"/>
            </a:endParaRPr>
          </a:p>
          <a:p>
            <a:pPr marL="0" indent="0">
              <a:buNone/>
            </a:pPr>
            <a:r>
              <a:rPr kumimoji="1" lang="ja-JP" altLang="en-US" dirty="0"/>
              <a:t>本人自身の資源性を探り、高める。</a:t>
            </a:r>
            <a:endParaRPr kumimoji="1" lang="en-US" altLang="ja-JP" dirty="0"/>
          </a:p>
          <a:p>
            <a:pPr marL="0" indent="0">
              <a:buNone/>
            </a:pPr>
            <a:r>
              <a:rPr lang="ja-JP" altLang="en-US" dirty="0"/>
              <a:t>（本人が主体性を発揮し地域との交互作用を起こす）</a:t>
            </a:r>
            <a:endParaRPr kumimoji="1" lang="en-US" altLang="ja-JP" dirty="0"/>
          </a:p>
          <a:p>
            <a:pPr marL="0" indent="0">
              <a:buNone/>
            </a:pPr>
            <a:r>
              <a:rPr kumimoji="1" lang="ja-JP" altLang="en-US" dirty="0"/>
              <a:t>　本人自身のパワーやそれを支える人・物（９，１０，１１，１２，１３）である。支援者の支援力が試される部分</a:t>
            </a:r>
            <a:endParaRPr kumimoji="1" lang="en-US" altLang="ja-JP" dirty="0"/>
          </a:p>
          <a:p>
            <a:pPr marL="0" indent="0">
              <a:buNone/>
            </a:pPr>
            <a:r>
              <a:rPr kumimoji="1" lang="ja-JP" altLang="en-US" dirty="0"/>
              <a:t>・アセスメントシートでは垣間見られなかった本人の強さが地域との関係で見えることがある。</a:t>
            </a:r>
            <a:endParaRPr kumimoji="1" lang="en-US" altLang="ja-JP" dirty="0"/>
          </a:p>
          <a:p>
            <a:pPr marL="0" indent="0">
              <a:buNone/>
            </a:pPr>
            <a:r>
              <a:rPr kumimoji="1" lang="ja-JP" altLang="en-US" dirty="0"/>
              <a:t>・そこを、本人とともに高めるように支援をしていく。</a:t>
            </a:r>
            <a:endParaRPr kumimoji="1" lang="en-US" altLang="ja-JP" dirty="0"/>
          </a:p>
          <a:p>
            <a:pPr marL="0" indent="0">
              <a:buNone/>
            </a:pPr>
            <a:r>
              <a:rPr kumimoji="1" lang="ja-JP" altLang="en-US" dirty="0">
                <a:solidFill>
                  <a:srgbClr val="FF0000"/>
                </a:solidFill>
              </a:rPr>
              <a:t>（本人が社会を変えるという視点が我々にあるのか？）</a:t>
            </a:r>
            <a:endParaRPr kumimoji="1" lang="en-US" altLang="ja-JP" dirty="0">
              <a:solidFill>
                <a:srgbClr val="FF0000"/>
              </a:solidFill>
            </a:endParaRPr>
          </a:p>
        </p:txBody>
      </p:sp>
      <p:sp>
        <p:nvSpPr>
          <p:cNvPr id="4" name="スライド番号プレースホルダー 3"/>
          <p:cNvSpPr>
            <a:spLocks noGrp="1"/>
          </p:cNvSpPr>
          <p:nvPr>
            <p:ph type="sldNum" sz="quarter" idx="10"/>
          </p:nvPr>
        </p:nvSpPr>
        <p:spPr/>
        <p:txBody>
          <a:bodyPr/>
          <a:lstStyle/>
          <a:p>
            <a:fld id="{18914145-EE8A-4DCA-B04D-A63315732BB5}" type="slidenum">
              <a:rPr lang="ja-JP" altLang="en-US" smtClean="0">
                <a:solidFill>
                  <a:prstClr val="black"/>
                </a:solidFill>
              </a:rPr>
              <a:pPr/>
              <a:t>47</a:t>
            </a:fld>
            <a:endParaRPr lang="ja-JP" altLang="en-US">
              <a:solidFill>
                <a:prstClr val="black"/>
              </a:solidFill>
            </a:endParaRPr>
          </a:p>
        </p:txBody>
      </p:sp>
    </p:spTree>
    <p:extLst>
      <p:ext uri="{BB962C8B-B14F-4D97-AF65-F5344CB8AC3E}">
        <p14:creationId xmlns:p14="http://schemas.microsoft.com/office/powerpoint/2010/main" val="899516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6</a:t>
            </a:fld>
            <a:endParaRPr kumimoji="1" lang="ja-JP" altLang="en-US" dirty="0"/>
          </a:p>
        </p:txBody>
      </p:sp>
    </p:spTree>
    <p:extLst>
      <p:ext uri="{BB962C8B-B14F-4D97-AF65-F5344CB8AC3E}">
        <p14:creationId xmlns:p14="http://schemas.microsoft.com/office/powerpoint/2010/main" val="337490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7</a:t>
            </a:fld>
            <a:endParaRPr kumimoji="1" lang="ja-JP" altLang="en-US" dirty="0"/>
          </a:p>
        </p:txBody>
      </p:sp>
    </p:spTree>
    <p:extLst>
      <p:ext uri="{BB962C8B-B14F-4D97-AF65-F5344CB8AC3E}">
        <p14:creationId xmlns:p14="http://schemas.microsoft.com/office/powerpoint/2010/main" val="3984746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コミュニティソーシャルワークと</a:t>
            </a:r>
            <a:r>
              <a:rPr kumimoji="1" lang="en-US" altLang="ja-JP" dirty="0"/>
              <a:t>CBS</a:t>
            </a:r>
            <a:r>
              <a:rPr kumimoji="1" lang="ja-JP" altLang="en-US" dirty="0"/>
              <a:t>は同義として進める</a:t>
            </a:r>
            <a:endParaRPr kumimoji="1" lang="en-US" altLang="ja-JP" dirty="0"/>
          </a:p>
          <a:p>
            <a:r>
              <a:rPr kumimoji="1" lang="ja-JP" altLang="en-US" dirty="0"/>
              <a:t>大橋（</a:t>
            </a:r>
            <a:r>
              <a:rPr kumimoji="1" lang="en-US" altLang="ja-JP" dirty="0"/>
              <a:t>2005</a:t>
            </a:r>
            <a:r>
              <a:rPr kumimoji="1" lang="ja-JP" altLang="en-US" dirty="0"/>
              <a:t>）「コミュニティソーシャルワークの機能と必要性」地域福祉研究</a:t>
            </a:r>
            <a:r>
              <a:rPr kumimoji="1" lang="en-US" altLang="ja-JP" dirty="0"/>
              <a:t>33</a:t>
            </a:r>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6AAC6113-880B-4E25-8F37-A387B89AA7CF}" type="slidenum">
              <a:rPr lang="ja-JP" altLang="en-US" smtClean="0"/>
              <a:pPr>
                <a:defRPr/>
              </a:pPr>
              <a:t>9</a:t>
            </a:fld>
            <a:endParaRPr lang="en-US" altLang="ja-JP"/>
          </a:p>
        </p:txBody>
      </p:sp>
    </p:spTree>
    <p:extLst>
      <p:ext uri="{BB962C8B-B14F-4D97-AF65-F5344CB8AC3E}">
        <p14:creationId xmlns:p14="http://schemas.microsoft.com/office/powerpoint/2010/main" val="598059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t>１　ジェネラリストソーシャルワークはケースワーク、グループワーク、コミュニティワークを統合した援助技術であり、それらを個別的に提供するのではなく、場面によって複合的に活用して解決を引き出すもの</a:t>
            </a:r>
            <a:endParaRPr kumimoji="1" lang="en-US" altLang="ja-JP" sz="1200" dirty="0"/>
          </a:p>
          <a:p>
            <a:endParaRPr kumimoji="1" lang="en-US" altLang="ja-JP" sz="1200" dirty="0"/>
          </a:p>
          <a:p>
            <a:r>
              <a:rPr kumimoji="1" lang="ja-JP" altLang="en-US" sz="1200" dirty="0"/>
              <a:t>２　総合相談とは、分野別相談の反対概念であり、制度の狭間にあることもすべて捉えていくもの</a:t>
            </a:r>
            <a:endParaRPr kumimoji="1" lang="en-US" altLang="ja-JP" sz="1200" dirty="0"/>
          </a:p>
          <a:p>
            <a:endParaRPr kumimoji="1" lang="en-US" altLang="ja-JP" sz="1200" dirty="0"/>
          </a:p>
          <a:p>
            <a:r>
              <a:rPr kumimoji="1" lang="ja-JP" altLang="en-US" sz="1200" dirty="0"/>
              <a:t>３　個を地域で支える援助と個を支える地域をつくる援助を一体的に推進とは、「個別の支援ネットワークを形成してその課題を普遍へしてから、地域の課題解決のネットワークを構築する」</a:t>
            </a:r>
            <a:r>
              <a:rPr kumimoji="1" lang="ja-JP" altLang="en-US" dirty="0"/>
              <a:t>という従来の考え方とは異なり、それらを同時並行的に行うことをいう</a:t>
            </a:r>
            <a:endParaRPr kumimoji="1" lang="en-US" altLang="ja-JP" dirty="0"/>
          </a:p>
          <a:p>
            <a:endParaRPr kumimoji="1" lang="en-US" altLang="ja-JP" dirty="0"/>
          </a:p>
          <a:p>
            <a:r>
              <a:rPr kumimoji="1" lang="ja-JP" altLang="en-US" dirty="0"/>
              <a:t>岩間（</a:t>
            </a:r>
            <a:r>
              <a:rPr kumimoji="1" lang="en-US" altLang="ja-JP" dirty="0"/>
              <a:t>2012</a:t>
            </a:r>
            <a:r>
              <a:rPr kumimoji="1" lang="ja-JP" altLang="en-US" dirty="0"/>
              <a:t>）市民後見人とは何か　権利擁護の地域福祉の新たな担い手　社会福祉研究</a:t>
            </a:r>
            <a:r>
              <a:rPr kumimoji="1" lang="en-US" altLang="ja-JP" dirty="0"/>
              <a:t>113</a:t>
            </a:r>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6AAC6113-880B-4E25-8F37-A387B89AA7CF}" type="slidenum">
              <a:rPr lang="ja-JP" altLang="en-US" smtClean="0"/>
              <a:pPr>
                <a:defRPr/>
              </a:pPr>
              <a:t>10</a:t>
            </a:fld>
            <a:endParaRPr lang="en-US" altLang="ja-JP"/>
          </a:p>
        </p:txBody>
      </p:sp>
    </p:spTree>
    <p:extLst>
      <p:ext uri="{BB962C8B-B14F-4D97-AF65-F5344CB8AC3E}">
        <p14:creationId xmlns:p14="http://schemas.microsoft.com/office/powerpoint/2010/main" val="2046632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15</a:t>
            </a:fld>
            <a:endParaRPr kumimoji="1" lang="ja-JP" altLang="en-US" dirty="0"/>
          </a:p>
        </p:txBody>
      </p:sp>
    </p:spTree>
    <p:extLst>
      <p:ext uri="{BB962C8B-B14F-4D97-AF65-F5344CB8AC3E}">
        <p14:creationId xmlns:p14="http://schemas.microsoft.com/office/powerpoint/2010/main" val="379445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16</a:t>
            </a:fld>
            <a:endParaRPr kumimoji="1" lang="ja-JP" altLang="en-US" dirty="0"/>
          </a:p>
        </p:txBody>
      </p:sp>
    </p:spTree>
    <p:extLst>
      <p:ext uri="{BB962C8B-B14F-4D97-AF65-F5344CB8AC3E}">
        <p14:creationId xmlns:p14="http://schemas.microsoft.com/office/powerpoint/2010/main" val="1642699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CBACEB7-83EE-4894-9170-76528A0435B7}" type="slidenum">
              <a:rPr kumimoji="1" lang="ja-JP" altLang="en-US" smtClean="0"/>
              <a:t>17</a:t>
            </a:fld>
            <a:endParaRPr kumimoji="1" lang="ja-JP" altLang="en-US" dirty="0"/>
          </a:p>
        </p:txBody>
      </p:sp>
    </p:spTree>
    <p:extLst>
      <p:ext uri="{BB962C8B-B14F-4D97-AF65-F5344CB8AC3E}">
        <p14:creationId xmlns:p14="http://schemas.microsoft.com/office/powerpoint/2010/main" val="1277423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1298358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313661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28517206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235021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5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106232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6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159968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074892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8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358232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9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162645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1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55758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2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314259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40207589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3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531353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4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2055892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5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3695118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6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811269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7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137565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8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8295363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2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8824992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24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5425072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30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23757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31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629544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1714371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ltLang="ja-JP" smtClean="0"/>
              <a:t>300711</a:t>
            </a:r>
            <a:r>
              <a:rPr lang="ja-JP" altLang="en-US" smtClean="0"/>
              <a:t>相談センターゆいまーる</a:t>
            </a:r>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F9C05E3B-4513-487F-9506-E7689DCD3BA3}" type="datetime1">
              <a:rPr lang="ja-JP" altLang="en-US" smtClean="0"/>
              <a:t>2019/02/15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82118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4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25991831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7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36333765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0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12437388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19_タイトル スライド">
    <p:spTree>
      <p:nvGrpSpPr>
        <p:cNvPr id="1" name=""/>
        <p:cNvGrpSpPr/>
        <p:nvPr/>
      </p:nvGrpSpPr>
      <p:grpSpPr>
        <a:xfrm>
          <a:off x="0" y="0"/>
          <a:ext cx="0" cy="0"/>
          <a:chOff x="0" y="0"/>
          <a:chExt cx="0" cy="0"/>
        </a:xfrm>
      </p:grpSpPr>
      <p:pic>
        <p:nvPicPr>
          <p:cNvPr id="4" name="図 3">
            <a:extLst>
              <a:ext uri="{FF2B5EF4-FFF2-40B4-BE49-F238E27FC236}">
                <a16:creationId xmlns="" xmlns:a16="http://schemas.microsoft.com/office/drawing/2014/main" id="{F2A8146F-EF8E-445D-8115-E745D19977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5" t="1347" r="576" b="1190"/>
          <a:stretch/>
        </p:blipFill>
        <p:spPr>
          <a:xfrm>
            <a:off x="0" y="0"/>
            <a:ext cx="12192000" cy="6858000"/>
          </a:xfrm>
          <a:prstGeom prst="rect">
            <a:avLst/>
          </a:prstGeom>
        </p:spPr>
      </p:pic>
    </p:spTree>
    <p:extLst>
      <p:ext uri="{BB962C8B-B14F-4D97-AF65-F5344CB8AC3E}">
        <p14:creationId xmlns:p14="http://schemas.microsoft.com/office/powerpoint/2010/main" val="96781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790707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3111877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2631868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1139725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145038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F64144C-9264-4966-B6BC-C34F7BBB1FB6}" type="datetimeFigureOut">
              <a:rPr kumimoji="1" lang="ja-JP" altLang="en-US" smtClean="0"/>
              <a:t>2019/02/15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2929540771"/>
      </p:ext>
    </p:extLst>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4144C-9264-4966-B6BC-C34F7BBB1FB6}" type="datetimeFigureOut">
              <a:rPr kumimoji="1" lang="ja-JP" altLang="en-US" smtClean="0"/>
              <a:t>2019/02/15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CE5743-43CC-428B-AB35-9F021035F838}" type="slidenum">
              <a:rPr kumimoji="1" lang="ja-JP" altLang="en-US" smtClean="0"/>
              <a:t>‹#›</a:t>
            </a:fld>
            <a:endParaRPr kumimoji="1" lang="ja-JP" altLang="en-US"/>
          </a:p>
        </p:txBody>
      </p:sp>
    </p:spTree>
    <p:extLst>
      <p:ext uri="{BB962C8B-B14F-4D97-AF65-F5344CB8AC3E}">
        <p14:creationId xmlns:p14="http://schemas.microsoft.com/office/powerpoint/2010/main" val="3404287451"/>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50" r:id="rId12"/>
    <p:sldLayoutId id="2147483752" r:id="rId13"/>
    <p:sldLayoutId id="2147483753" r:id="rId14"/>
    <p:sldLayoutId id="2147483754"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9" r:id="rId26"/>
    <p:sldLayoutId id="2147483771" r:id="rId27"/>
    <p:sldLayoutId id="2147483777" r:id="rId28"/>
    <p:sldLayoutId id="2147483778" r:id="rId29"/>
    <p:sldLayoutId id="2147483780" r:id="rId30"/>
    <p:sldLayoutId id="2147483794" r:id="rId31"/>
    <p:sldLayoutId id="2147483795" r:id="rId32"/>
    <p:sldLayoutId id="2147483796" r:id="rId33"/>
    <p:sldLayoutId id="2147483797" r:id="rId3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9" Type="http://schemas.openxmlformats.org/officeDocument/2006/relationships/image" Target="../media/image9.jpeg"/><Relationship Id="rId20" Type="http://schemas.openxmlformats.org/officeDocument/2006/relationships/image" Target="../media/image20.wmf"/><Relationship Id="rId21" Type="http://schemas.openxmlformats.org/officeDocument/2006/relationships/image" Target="../media/image21.wmf"/><Relationship Id="rId22" Type="http://schemas.openxmlformats.org/officeDocument/2006/relationships/image" Target="../media/image22.wmf"/><Relationship Id="rId23" Type="http://schemas.openxmlformats.org/officeDocument/2006/relationships/image" Target="../media/image23.wmf"/><Relationship Id="rId24" Type="http://schemas.openxmlformats.org/officeDocument/2006/relationships/image" Target="../media/image24.wmf"/><Relationship Id="rId25" Type="http://schemas.openxmlformats.org/officeDocument/2006/relationships/image" Target="../media/image25.wmf"/><Relationship Id="rId26" Type="http://schemas.openxmlformats.org/officeDocument/2006/relationships/image" Target="../media/image26.wmf"/><Relationship Id="rId27" Type="http://schemas.openxmlformats.org/officeDocument/2006/relationships/image" Target="../media/image27.wmf"/><Relationship Id="rId10" Type="http://schemas.openxmlformats.org/officeDocument/2006/relationships/image" Target="../media/image10.wmf"/><Relationship Id="rId11" Type="http://schemas.openxmlformats.org/officeDocument/2006/relationships/image" Target="../media/image11.wmf"/><Relationship Id="rId12" Type="http://schemas.openxmlformats.org/officeDocument/2006/relationships/image" Target="../media/image12.wmf"/><Relationship Id="rId13" Type="http://schemas.openxmlformats.org/officeDocument/2006/relationships/image" Target="../media/image13.wmf"/><Relationship Id="rId14" Type="http://schemas.openxmlformats.org/officeDocument/2006/relationships/image" Target="../media/image14.wmf"/><Relationship Id="rId15" Type="http://schemas.openxmlformats.org/officeDocument/2006/relationships/image" Target="../media/image15.wmf"/><Relationship Id="rId16" Type="http://schemas.openxmlformats.org/officeDocument/2006/relationships/image" Target="../media/image16.wmf"/><Relationship Id="rId17" Type="http://schemas.openxmlformats.org/officeDocument/2006/relationships/image" Target="../media/image17.wmf"/><Relationship Id="rId18" Type="http://schemas.openxmlformats.org/officeDocument/2006/relationships/image" Target="../media/image18.wmf"/><Relationship Id="rId19" Type="http://schemas.openxmlformats.org/officeDocument/2006/relationships/image" Target="../media/image19.wmf"/><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wmf"/><Relationship Id="rId6" Type="http://schemas.openxmlformats.org/officeDocument/2006/relationships/image" Target="../media/image6.wmf"/><Relationship Id="rId7" Type="http://schemas.openxmlformats.org/officeDocument/2006/relationships/image" Target="../media/image7.png"/><Relationship Id="rId8" Type="http://schemas.openxmlformats.org/officeDocument/2006/relationships/image" Target="../media/image8.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6.xml"/><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 Id="rId3" Type="http://schemas.openxmlformats.org/officeDocument/2006/relationships/image" Target="../media/image31.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jpeg"/><Relationship Id="rId1" Type="http://schemas.openxmlformats.org/officeDocument/2006/relationships/slideLayout" Target="../slideLayouts/slideLayout30.xml"/><Relationship Id="rId2" Type="http://schemas.openxmlformats.org/officeDocument/2006/relationships/image" Target="../media/image3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emf"/></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emf"/><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image" Target="../media/image9.jpeg"/><Relationship Id="rId20" Type="http://schemas.openxmlformats.org/officeDocument/2006/relationships/image" Target="../media/image20.wmf"/><Relationship Id="rId21" Type="http://schemas.openxmlformats.org/officeDocument/2006/relationships/image" Target="../media/image21.wmf"/><Relationship Id="rId22" Type="http://schemas.openxmlformats.org/officeDocument/2006/relationships/image" Target="../media/image22.wmf"/><Relationship Id="rId23" Type="http://schemas.openxmlformats.org/officeDocument/2006/relationships/image" Target="../media/image23.wmf"/><Relationship Id="rId24" Type="http://schemas.openxmlformats.org/officeDocument/2006/relationships/image" Target="../media/image24.wmf"/><Relationship Id="rId25" Type="http://schemas.openxmlformats.org/officeDocument/2006/relationships/image" Target="../media/image25.wmf"/><Relationship Id="rId26" Type="http://schemas.openxmlformats.org/officeDocument/2006/relationships/image" Target="../media/image26.wmf"/><Relationship Id="rId27" Type="http://schemas.openxmlformats.org/officeDocument/2006/relationships/image" Target="../media/image27.wmf"/><Relationship Id="rId10" Type="http://schemas.openxmlformats.org/officeDocument/2006/relationships/image" Target="../media/image10.wmf"/><Relationship Id="rId11" Type="http://schemas.openxmlformats.org/officeDocument/2006/relationships/image" Target="../media/image11.wmf"/><Relationship Id="rId12" Type="http://schemas.openxmlformats.org/officeDocument/2006/relationships/image" Target="../media/image12.wmf"/><Relationship Id="rId13" Type="http://schemas.openxmlformats.org/officeDocument/2006/relationships/image" Target="../media/image13.wmf"/><Relationship Id="rId14" Type="http://schemas.openxmlformats.org/officeDocument/2006/relationships/image" Target="../media/image14.wmf"/><Relationship Id="rId15" Type="http://schemas.openxmlformats.org/officeDocument/2006/relationships/image" Target="../media/image15.wmf"/><Relationship Id="rId16" Type="http://schemas.openxmlformats.org/officeDocument/2006/relationships/image" Target="../media/image16.wmf"/><Relationship Id="rId17" Type="http://schemas.openxmlformats.org/officeDocument/2006/relationships/image" Target="../media/image17.wmf"/><Relationship Id="rId18" Type="http://schemas.openxmlformats.org/officeDocument/2006/relationships/image" Target="../media/image18.wmf"/><Relationship Id="rId19" Type="http://schemas.openxmlformats.org/officeDocument/2006/relationships/image" Target="../media/image19.wmf"/><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wmf"/><Relationship Id="rId6" Type="http://schemas.openxmlformats.org/officeDocument/2006/relationships/image" Target="../media/image6.wmf"/><Relationship Id="rId7" Type="http://schemas.openxmlformats.org/officeDocument/2006/relationships/image" Target="../media/image7.png"/><Relationship Id="rId8" Type="http://schemas.openxmlformats.org/officeDocument/2006/relationships/image" Target="../media/image8.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8.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1524000" y="1650203"/>
            <a:ext cx="9144000" cy="2387600"/>
          </a:xfrm>
        </p:spPr>
        <p:txBody>
          <a:bodyPr>
            <a:normAutofit/>
          </a:bodyPr>
          <a:lstStyle/>
          <a:p>
            <a:r>
              <a:rPr lang="ja-JP" altLang="en-US" dirty="0"/>
              <a:t>研修</a:t>
            </a:r>
            <a:r>
              <a:rPr lang="ja-JP" altLang="en-US" dirty="0"/>
              <a:t>４</a:t>
            </a:r>
            <a:r>
              <a:rPr lang="ja-JP" altLang="en-US" dirty="0"/>
              <a:t>日目・講義</a:t>
            </a:r>
            <a:br>
              <a:rPr lang="ja-JP" altLang="en-US" dirty="0"/>
            </a:br>
            <a:r>
              <a:rPr lang="en-US" altLang="ja-JP" sz="3200" dirty="0"/>
              <a:t>【</a:t>
            </a:r>
            <a:r>
              <a:rPr lang="ja-JP" altLang="en-US" sz="3200" dirty="0"/>
              <a:t>事例に基づく演習への導入講義</a:t>
            </a:r>
            <a:r>
              <a:rPr lang="en-US" altLang="ja-JP" sz="3200" dirty="0"/>
              <a:t>】</a:t>
            </a:r>
            <a:br>
              <a:rPr lang="en-US" altLang="ja-JP" sz="3200" dirty="0"/>
            </a:br>
            <a:r>
              <a:rPr lang="en-US" altLang="ja-JP" dirty="0"/>
              <a:t/>
            </a:r>
            <a:br>
              <a:rPr lang="en-US" altLang="ja-JP" dirty="0"/>
            </a:br>
            <a:r>
              <a:rPr lang="ja-JP" altLang="en-US" sz="2000" dirty="0" smtClean="0"/>
              <a:t>（個別支援から地域支援・自立支援協議会・地域ネットワーク）</a:t>
            </a:r>
            <a:endParaRPr lang="ja-JP" altLang="en-US" sz="2000" dirty="0"/>
          </a:p>
        </p:txBody>
      </p:sp>
      <p:sp>
        <p:nvSpPr>
          <p:cNvPr id="5" name="サブタイトル 4"/>
          <p:cNvSpPr>
            <a:spLocks noGrp="1"/>
          </p:cNvSpPr>
          <p:nvPr>
            <p:ph type="subTitle" idx="1"/>
          </p:nvPr>
        </p:nvSpPr>
        <p:spPr>
          <a:xfrm>
            <a:off x="1524000" y="3024713"/>
            <a:ext cx="9144000" cy="1655762"/>
          </a:xfrm>
        </p:spPr>
        <p:txBody>
          <a:bodyPr/>
          <a:lstStyle/>
          <a:p>
            <a:r>
              <a:rPr kumimoji="1" lang="ja-JP" altLang="en-US" dirty="0"/>
              <a:t>個別相談支援</a:t>
            </a:r>
            <a:r>
              <a:rPr kumimoji="1" lang="en-US" altLang="ja-JP" dirty="0"/>
              <a:t>/</a:t>
            </a:r>
            <a:r>
              <a:rPr kumimoji="1" lang="ja-JP" altLang="en-US" dirty="0"/>
              <a:t>チームアプローチ</a:t>
            </a:r>
            <a:r>
              <a:rPr kumimoji="1" lang="en-US" altLang="ja-JP" dirty="0"/>
              <a:t>/</a:t>
            </a:r>
            <a:r>
              <a:rPr kumimoji="1" lang="ja-JP" altLang="en-US" dirty="0">
                <a:solidFill>
                  <a:srgbClr val="FF0000"/>
                </a:solidFill>
              </a:rPr>
              <a:t>コミュニティワーク</a:t>
            </a:r>
          </a:p>
        </p:txBody>
      </p:sp>
    </p:spTree>
    <p:extLst>
      <p:ext uri="{BB962C8B-B14F-4D97-AF65-F5344CB8AC3E}">
        <p14:creationId xmlns:p14="http://schemas.microsoft.com/office/powerpoint/2010/main" val="143295757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135560" y="620688"/>
            <a:ext cx="7886700" cy="796924"/>
          </a:xfrm>
        </p:spPr>
        <p:txBody>
          <a:bodyPr>
            <a:normAutofit fontScale="90000"/>
          </a:bodyPr>
          <a:lstStyle/>
          <a:p>
            <a:pPr algn="ctr"/>
            <a:r>
              <a:rPr kumimoji="1" lang="ja-JP" altLang="en-US" dirty="0">
                <a:solidFill>
                  <a:srgbClr val="CC3300"/>
                </a:solidFill>
                <a:latin typeface="HGP創英角ﾎﾟｯﾌﾟ体" panose="040B0A00000000000000" pitchFamily="50" charset="-128"/>
                <a:ea typeface="HGP創英角ﾎﾟｯﾌﾟ体" panose="040B0A00000000000000" pitchFamily="50" charset="-128"/>
              </a:rPr>
              <a:t>地域を基盤としたソーシャルワーク：個別支援と地域支援を並行検討へ</a:t>
            </a:r>
          </a:p>
        </p:txBody>
      </p:sp>
      <p:sp>
        <p:nvSpPr>
          <p:cNvPr id="3" name="コンテンツ プレースホルダー 2"/>
          <p:cNvSpPr>
            <a:spLocks noGrp="1"/>
          </p:cNvSpPr>
          <p:nvPr>
            <p:ph idx="1"/>
          </p:nvPr>
        </p:nvSpPr>
        <p:spPr>
          <a:xfrm>
            <a:off x="2351584" y="2060848"/>
            <a:ext cx="7632848" cy="4392488"/>
          </a:xfrm>
        </p:spPr>
        <p:txBody>
          <a:bodyPr>
            <a:normAutofit/>
          </a:bodyPr>
          <a:lstStyle/>
          <a:p>
            <a:pPr marL="0" indent="0">
              <a:lnSpc>
                <a:spcPct val="120000"/>
              </a:lnSpc>
              <a:buNone/>
            </a:pPr>
            <a:r>
              <a:rPr lang="ja-JP" altLang="en-US" sz="3200" dirty="0"/>
              <a:t>ジェネラリストソーシャルワーク</a:t>
            </a:r>
            <a:r>
              <a:rPr lang="en-US" altLang="ja-JP" sz="1800" dirty="0"/>
              <a:t>※</a:t>
            </a:r>
            <a:r>
              <a:rPr lang="ja-JP" altLang="en-US" sz="3200" dirty="0"/>
              <a:t>を基礎理論とし、地域で展開する総合相談を実践概念とする、</a:t>
            </a:r>
            <a:r>
              <a:rPr lang="ja-JP" altLang="en-US" sz="3200" dirty="0">
                <a:highlight>
                  <a:srgbClr val="FFFF00"/>
                </a:highlight>
              </a:rPr>
              <a:t>個を地域で支える援助と個を支える地域をつくる援助を一体的に推進する</a:t>
            </a:r>
            <a:r>
              <a:rPr lang="ja-JP" altLang="en-US" sz="3200" dirty="0"/>
              <a:t>ことを基調とした実践理論の体系である（岩間</a:t>
            </a:r>
            <a:r>
              <a:rPr lang="en-US" altLang="ja-JP" sz="3200" dirty="0"/>
              <a:t>2012</a:t>
            </a:r>
            <a:r>
              <a:rPr lang="ja-JP" altLang="en-US" sz="3200" dirty="0"/>
              <a:t>）。</a:t>
            </a:r>
            <a:endParaRPr lang="en-US" altLang="ja-JP" sz="3200" dirty="0"/>
          </a:p>
          <a:p>
            <a:pPr marL="0" indent="0">
              <a:lnSpc>
                <a:spcPct val="120000"/>
              </a:lnSpc>
              <a:buNone/>
            </a:pPr>
            <a:r>
              <a:rPr lang="en-US" altLang="ja-JP" sz="1900" dirty="0"/>
              <a:t>※</a:t>
            </a:r>
            <a:r>
              <a:rPr lang="ja-JP" altLang="en-US" sz="1900" dirty="0"/>
              <a:t>ケースワーク、グループワーク、コミュニティワークを統合した援助技術</a:t>
            </a:r>
            <a:endParaRPr lang="en-US" altLang="ja-JP" sz="1900" dirty="0"/>
          </a:p>
          <a:p>
            <a:pPr marL="0" indent="0">
              <a:lnSpc>
                <a:spcPct val="120000"/>
              </a:lnSpc>
              <a:buNone/>
            </a:pPr>
            <a:endParaRPr lang="ja-JP" altLang="en-US" sz="3200" dirty="0"/>
          </a:p>
        </p:txBody>
      </p:sp>
      <p:sp>
        <p:nvSpPr>
          <p:cNvPr id="5" name="スライド番号プレースホルダー 4"/>
          <p:cNvSpPr>
            <a:spLocks noGrp="1"/>
          </p:cNvSpPr>
          <p:nvPr>
            <p:ph type="sldNum" sz="quarter" idx="12"/>
          </p:nvPr>
        </p:nvSpPr>
        <p:spPr/>
        <p:txBody>
          <a:bodyPr/>
          <a:lstStyle/>
          <a:p>
            <a:fld id="{D175EF6E-453B-4C0B-AC3A-F4FB5E64A2B5}" type="slidenum">
              <a:rPr lang="ja-JP" altLang="en-US" smtClean="0">
                <a:solidFill>
                  <a:prstClr val="black">
                    <a:tint val="75000"/>
                  </a:prstClr>
                </a:solidFill>
              </a:rPr>
              <a:pPr/>
              <a:t>10</a:t>
            </a:fld>
            <a:endParaRPr lang="ja-JP" altLang="en-US">
              <a:solidFill>
                <a:prstClr val="black">
                  <a:tint val="75000"/>
                </a:prstClr>
              </a:solidFill>
            </a:endParaRPr>
          </a:p>
        </p:txBody>
      </p:sp>
      <p:sp>
        <p:nvSpPr>
          <p:cNvPr id="4" name="Text Box 4"/>
          <p:cNvSpPr txBox="1">
            <a:spLocks noChangeArrowheads="1"/>
          </p:cNvSpPr>
          <p:nvPr/>
        </p:nvSpPr>
        <p:spPr bwMode="auto">
          <a:xfrm>
            <a:off x="1524000" y="6578601"/>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200" i="1" dirty="0" err="1">
                <a:solidFill>
                  <a:prstClr val="black"/>
                </a:solidFill>
                <a:latin typeface="Times New Roman" panose="02020603050405020304" pitchFamily="18" charset="0"/>
              </a:rPr>
              <a:t>S.Shimamaura</a:t>
            </a:r>
            <a:r>
              <a:rPr lang="en-US" altLang="ja-JP" sz="1200" i="1" dirty="0">
                <a:solidFill>
                  <a:prstClr val="black"/>
                </a:solidFill>
                <a:latin typeface="Times New Roman" panose="02020603050405020304" pitchFamily="18" charset="0"/>
              </a:rPr>
              <a:t> </a:t>
            </a:r>
            <a:r>
              <a:rPr lang="en-US" altLang="ja-JP" sz="1200" i="1" dirty="0" err="1">
                <a:solidFill>
                  <a:prstClr val="black"/>
                </a:solidFill>
                <a:latin typeface="Times New Roman" panose="02020603050405020304" pitchFamily="18" charset="0"/>
              </a:rPr>
              <a:t>okinawa</a:t>
            </a:r>
            <a:r>
              <a:rPr lang="ja-JP" altLang="en-US" sz="1200" i="1" dirty="0">
                <a:solidFill>
                  <a:prstClr val="black"/>
                </a:solidFill>
                <a:latin typeface="Times New Roman" panose="02020603050405020304" pitchFamily="18" charset="0"/>
              </a:rPr>
              <a:t> </a:t>
            </a:r>
            <a:r>
              <a:rPr lang="en-US" altLang="ja-JP" sz="1200" i="1" dirty="0">
                <a:solidFill>
                  <a:prstClr val="black"/>
                </a:solidFill>
                <a:latin typeface="Times New Roman" panose="02020603050405020304" pitchFamily="18" charset="0"/>
              </a:rPr>
              <a:t>univ.2017</a:t>
            </a:r>
          </a:p>
        </p:txBody>
      </p:sp>
      <p:sp>
        <p:nvSpPr>
          <p:cNvPr id="6" name="角丸四角形 5"/>
          <p:cNvSpPr/>
          <p:nvPr/>
        </p:nvSpPr>
        <p:spPr>
          <a:xfrm>
            <a:off x="263236" y="1268760"/>
            <a:ext cx="1872324" cy="657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１日目講義資料</a:t>
            </a:r>
            <a:endParaRPr kumimoji="1" lang="ja-JP" altLang="en-US" dirty="0"/>
          </a:p>
        </p:txBody>
      </p:sp>
    </p:spTree>
    <p:extLst>
      <p:ext uri="{BB962C8B-B14F-4D97-AF65-F5344CB8AC3E}">
        <p14:creationId xmlns:p14="http://schemas.microsoft.com/office/powerpoint/2010/main" val="40952900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a:xfrm>
            <a:off x="838200" y="2651990"/>
            <a:ext cx="10515600" cy="3524973"/>
          </a:xfrm>
        </p:spPr>
        <p:txBody>
          <a:bodyPr>
            <a:normAutofit/>
          </a:bodyPr>
          <a:lstStyle/>
          <a:p>
            <a:pPr marL="0" indent="0">
              <a:buNone/>
            </a:pPr>
            <a:r>
              <a:rPr lang="ja-JP" altLang="en-US" sz="3200" dirty="0" smtClean="0"/>
              <a:t>①個別支援から地域課題への展開</a:t>
            </a:r>
            <a:endParaRPr lang="en-US" altLang="ja-JP" sz="3200" dirty="0" smtClean="0"/>
          </a:p>
          <a:p>
            <a:pPr marL="0" indent="0">
              <a:buNone/>
            </a:pPr>
            <a:r>
              <a:rPr lang="ja-JP" altLang="en-US" sz="3200" dirty="0" smtClean="0"/>
              <a:t>→個別支援から積み上げていく</a:t>
            </a:r>
            <a:endParaRPr lang="en-US" altLang="ja-JP" sz="3200" dirty="0" smtClean="0"/>
          </a:p>
          <a:p>
            <a:pPr marL="0" indent="0">
              <a:buNone/>
            </a:pPr>
            <a:r>
              <a:rPr lang="ja-JP" altLang="en-US" sz="3200" dirty="0" smtClean="0"/>
              <a:t>②地域援助技術としてのコミュニティソーシャルワーク</a:t>
            </a:r>
            <a:endParaRPr lang="en-US" altLang="ja-JP" sz="3200" dirty="0" smtClean="0"/>
          </a:p>
          <a:p>
            <a:pPr marL="0" indent="0">
              <a:buNone/>
            </a:pPr>
            <a:r>
              <a:rPr lang="ja-JP" altLang="en-US" sz="3200" dirty="0" smtClean="0"/>
              <a:t>→地域全体を動かしていく</a:t>
            </a:r>
            <a:endParaRPr lang="en-US" altLang="ja-JP" sz="3200" dirty="0"/>
          </a:p>
          <a:p>
            <a:pPr marL="0" indent="0">
              <a:buNone/>
            </a:pPr>
            <a:endParaRPr kumimoji="1" lang="ja-JP" altLang="en-US" dirty="0"/>
          </a:p>
        </p:txBody>
      </p:sp>
      <p:sp>
        <p:nvSpPr>
          <p:cNvPr id="4" name="正方形/長方形 3"/>
          <p:cNvSpPr/>
          <p:nvPr/>
        </p:nvSpPr>
        <p:spPr>
          <a:xfrm>
            <a:off x="838200" y="1052945"/>
            <a:ext cx="10515600" cy="1219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コミュニティソーシャルワークの考え方</a:t>
            </a:r>
            <a:endParaRPr kumimoji="1" lang="ja-JP" altLang="en-US" sz="4000" dirty="0">
              <a:solidFill>
                <a:schemeClr val="tx1"/>
              </a:solidFill>
            </a:endParaRPr>
          </a:p>
        </p:txBody>
      </p:sp>
      <p:sp>
        <p:nvSpPr>
          <p:cNvPr id="5" name="正方形/長方形 4">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3200" dirty="0" smtClean="0">
                <a:latin typeface="HGS創英角ｺﾞｼｯｸUB" panose="020B0900000000000000" pitchFamily="50" charset="-128"/>
                <a:ea typeface="HGS創英角ｺﾞｼｯｸUB" panose="020B0900000000000000" pitchFamily="50" charset="-128"/>
              </a:rPr>
              <a:t>Ⅱ</a:t>
            </a:r>
            <a:r>
              <a:rPr kumimoji="1" lang="ja-JP" altLang="en-US" sz="3200" dirty="0" smtClean="0">
                <a:latin typeface="HGS創英角ｺﾞｼｯｸUB" panose="020B0900000000000000" pitchFamily="50" charset="-128"/>
                <a:ea typeface="HGS創英角ｺﾞｼｯｸUB" panose="020B0900000000000000" pitchFamily="50" charset="-128"/>
              </a:rPr>
              <a:t>　１日目コミュニティソーシャルワーク講義の振り返り</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76153854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029759"/>
            <a:ext cx="10515600" cy="5184774"/>
          </a:xfrm>
        </p:spPr>
        <p:txBody>
          <a:bodyPr>
            <a:noAutofit/>
          </a:bodyPr>
          <a:lstStyle/>
          <a:p>
            <a:r>
              <a:rPr lang="ja-JP" altLang="en-US" sz="3600" dirty="0"/>
              <a:t>地域において個別支援と地域組織化を統合化させる実践である。</a:t>
            </a:r>
          </a:p>
          <a:p>
            <a:r>
              <a:rPr kumimoji="1" lang="ja-JP" altLang="en-US" sz="3600" dirty="0" smtClean="0"/>
              <a:t>地域自立生活上サービスを必要としている人に対し、</a:t>
            </a:r>
            <a:r>
              <a:rPr kumimoji="1" lang="ja-JP" altLang="en-US" sz="3600" dirty="0" smtClean="0">
                <a:solidFill>
                  <a:srgbClr val="FF0000"/>
                </a:solidFill>
              </a:rPr>
              <a:t>ケアマネジメントによる具体的な援助を提供しつつ、その人に必要なソーシャルサポート・ネットワーク作りを行い</a:t>
            </a:r>
            <a:r>
              <a:rPr kumimoji="1" lang="ja-JP" altLang="en-US" sz="3600" dirty="0" smtClean="0"/>
              <a:t>、かつその人が抱える生活課題が同じように起きないよう福祉コミュニティづくりを統合的に展開する、地域を基盤としたソーシャルワーク実践である（大橋２００５）</a:t>
            </a:r>
            <a:endParaRPr kumimoji="1" lang="en-US" altLang="ja-JP" sz="3600" dirty="0" smtClean="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3200" dirty="0" smtClean="0">
                <a:latin typeface="HGS創英角ｺﾞｼｯｸUB" panose="020B0900000000000000" pitchFamily="50" charset="-128"/>
                <a:ea typeface="HGS創英角ｺﾞｼｯｸUB" panose="020B0900000000000000" pitchFamily="50" charset="-128"/>
              </a:rPr>
              <a:t>①個別支援から地域課題への展開</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39060825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080558"/>
            <a:ext cx="10515600" cy="2843357"/>
          </a:xfrm>
        </p:spPr>
        <p:txBody>
          <a:bodyPr>
            <a:normAutofit/>
          </a:bodyPr>
          <a:lstStyle/>
          <a:p>
            <a:pPr marL="0" indent="0">
              <a:buNone/>
            </a:pPr>
            <a:r>
              <a:rPr lang="ja-JP" altLang="en-US" sz="3600" dirty="0"/>
              <a:t>ジェネラリストソーシャルワーク</a:t>
            </a:r>
            <a:r>
              <a:rPr lang="en-US" altLang="ja-JP" sz="3600" dirty="0"/>
              <a:t>※</a:t>
            </a:r>
            <a:r>
              <a:rPr lang="ja-JP" altLang="en-US" sz="3600" dirty="0"/>
              <a:t>を基礎理論とし、地域で展開する総合相談を実践概念とする</a:t>
            </a:r>
            <a:r>
              <a:rPr lang="ja-JP" altLang="en-US" sz="3600" dirty="0" smtClean="0"/>
              <a:t>、</a:t>
            </a:r>
            <a:r>
              <a:rPr lang="ja-JP" altLang="en-US" sz="3600" dirty="0" smtClean="0">
                <a:solidFill>
                  <a:srgbClr val="FF0000"/>
                </a:solidFill>
              </a:rPr>
              <a:t>①</a:t>
            </a:r>
            <a:r>
              <a:rPr lang="ja-JP" altLang="en-US" sz="3600" u="sng" dirty="0" smtClean="0">
                <a:solidFill>
                  <a:srgbClr val="FF0000"/>
                </a:solidFill>
              </a:rPr>
              <a:t>個</a:t>
            </a:r>
            <a:r>
              <a:rPr lang="ja-JP" altLang="en-US" sz="3600" u="sng" dirty="0">
                <a:solidFill>
                  <a:srgbClr val="FF0000"/>
                </a:solidFill>
              </a:rPr>
              <a:t>を地域で支える援助</a:t>
            </a:r>
            <a:r>
              <a:rPr lang="ja-JP" altLang="en-US" sz="3600" dirty="0" smtClean="0">
                <a:solidFill>
                  <a:srgbClr val="FF0000"/>
                </a:solidFill>
              </a:rPr>
              <a:t>と②</a:t>
            </a:r>
            <a:r>
              <a:rPr lang="ja-JP" altLang="en-US" sz="3600" u="sng" dirty="0" smtClean="0">
                <a:solidFill>
                  <a:srgbClr val="FF0000"/>
                </a:solidFill>
              </a:rPr>
              <a:t>個</a:t>
            </a:r>
            <a:r>
              <a:rPr lang="ja-JP" altLang="en-US" sz="3600" u="sng" dirty="0">
                <a:solidFill>
                  <a:srgbClr val="FF0000"/>
                </a:solidFill>
              </a:rPr>
              <a:t>を支える地域をつくる援助</a:t>
            </a:r>
            <a:r>
              <a:rPr lang="ja-JP" altLang="en-US" sz="3600" dirty="0">
                <a:solidFill>
                  <a:srgbClr val="FF0000"/>
                </a:solidFill>
              </a:rPr>
              <a:t>を一体的に推進する</a:t>
            </a:r>
            <a:r>
              <a:rPr lang="ja-JP" altLang="en-US" sz="3600" dirty="0"/>
              <a:t>ことを基調とした実践理論の体系である（岩間</a:t>
            </a:r>
            <a:r>
              <a:rPr lang="en-US" altLang="ja-JP" sz="3600" dirty="0"/>
              <a:t>2012</a:t>
            </a:r>
            <a:r>
              <a:rPr lang="ja-JP" altLang="en-US" sz="3600" dirty="0"/>
              <a:t>）</a:t>
            </a:r>
            <a:r>
              <a:rPr lang="ja-JP" altLang="en-US" sz="3600" dirty="0" smtClean="0"/>
              <a:t>。</a:t>
            </a:r>
            <a:endParaRPr lang="en-US" altLang="ja-JP" sz="3600" dirty="0"/>
          </a:p>
        </p:txBody>
      </p:sp>
      <p:sp>
        <p:nvSpPr>
          <p:cNvPr id="4" name="テキスト ボックス 3"/>
          <p:cNvSpPr txBox="1"/>
          <p:nvPr/>
        </p:nvSpPr>
        <p:spPr>
          <a:xfrm>
            <a:off x="1468582" y="6373090"/>
            <a:ext cx="9885218" cy="369332"/>
          </a:xfrm>
          <a:prstGeom prst="rect">
            <a:avLst/>
          </a:prstGeom>
          <a:noFill/>
        </p:spPr>
        <p:txBody>
          <a:bodyPr wrap="square" rtlCol="0">
            <a:spAutoFit/>
          </a:bodyPr>
          <a:lstStyle/>
          <a:p>
            <a:r>
              <a:rPr kumimoji="1" lang="ja-JP" altLang="en-US" dirty="0" smtClean="0"/>
              <a:t>＊ケースワーク・グループワーク・コミュニティワークを統合した援助技術</a:t>
            </a:r>
            <a:endParaRPr kumimoji="1" lang="ja-JP" altLang="en-US" dirty="0"/>
          </a:p>
        </p:txBody>
      </p:sp>
      <p:sp>
        <p:nvSpPr>
          <p:cNvPr id="5" name="正方形/長方形 4"/>
          <p:cNvSpPr/>
          <p:nvPr/>
        </p:nvSpPr>
        <p:spPr>
          <a:xfrm>
            <a:off x="622300" y="3923915"/>
            <a:ext cx="10947400" cy="22552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smtClean="0">
                <a:solidFill>
                  <a:schemeClr val="tx1"/>
                </a:solidFill>
              </a:rPr>
              <a:t>地域の</a:t>
            </a:r>
            <a:r>
              <a:rPr lang="ja-JP" altLang="en-US" sz="2400" b="1" dirty="0">
                <a:solidFill>
                  <a:schemeClr val="tx1"/>
                </a:solidFill>
              </a:rPr>
              <a:t>中</a:t>
            </a:r>
            <a:r>
              <a:rPr lang="ja-JP" altLang="en-US" sz="2400" b="1" dirty="0" smtClean="0">
                <a:solidFill>
                  <a:schemeClr val="tx1"/>
                </a:solidFill>
              </a:rPr>
              <a:t>で個別に発生している現象は違うが根は一つということ。そのため、①②を一体的に支援していく。</a:t>
            </a:r>
          </a:p>
          <a:p>
            <a:r>
              <a:rPr kumimoji="1" lang="ja-JP" altLang="en-US" sz="2400" b="1" dirty="0" smtClean="0">
                <a:solidFill>
                  <a:schemeClr val="tx1"/>
                </a:solidFill>
              </a:rPr>
              <a:t>しかし、①の個のニーズ→多職種連携→環境整備（支援）のながれは分かりやすいが、②の個別ニーズへの支援が整理されていない中で地域環境への働きかけをすることがなかなか分かりにくい。また、どこまでが相談支援専門員の支援範囲なのか分かりにくい。ここでは、①を現任者レベル、②を主任相談支援専門員と整理する</a:t>
            </a:r>
            <a:endParaRPr kumimoji="1" lang="ja-JP" altLang="en-US" sz="2400" b="1" dirty="0">
              <a:solidFill>
                <a:schemeClr val="tx1"/>
              </a:solidFill>
            </a:endParaRPr>
          </a:p>
        </p:txBody>
      </p:sp>
      <p:sp>
        <p:nvSpPr>
          <p:cNvPr id="6" name="正方形/長方形 5">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a:t>②地域援助技術としてのコミュニティソーシャルワーク</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6629954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119043"/>
            <a:ext cx="10515600" cy="2261466"/>
          </a:xfrm>
        </p:spPr>
        <p:txBody>
          <a:bodyPr/>
          <a:lstStyle/>
          <a:p>
            <a:pPr marL="0" indent="0">
              <a:buNone/>
            </a:pPr>
            <a:r>
              <a:rPr lang="ja-JP" altLang="en-US" dirty="0"/>
              <a:t>利用者への支援を</a:t>
            </a:r>
            <a:r>
              <a:rPr lang="ja-JP" altLang="en-US" dirty="0" smtClean="0"/>
              <a:t>通して地域</a:t>
            </a:r>
            <a:r>
              <a:rPr lang="ja-JP" altLang="en-US" dirty="0"/>
              <a:t>とのつながり（連帯）を高めて</a:t>
            </a:r>
            <a:r>
              <a:rPr lang="ja-JP" altLang="en-US" dirty="0" smtClean="0"/>
              <a:t>いく</a:t>
            </a:r>
            <a:endParaRPr lang="en-US" altLang="ja-JP" dirty="0" smtClean="0"/>
          </a:p>
          <a:p>
            <a:pPr marL="0" indent="0">
              <a:buNone/>
            </a:pPr>
            <a:r>
              <a:rPr lang="ja-JP" altLang="en-US" dirty="0"/>
              <a:t>具体的</a:t>
            </a:r>
            <a:r>
              <a:rPr lang="ja-JP" altLang="en-US" dirty="0" smtClean="0"/>
              <a:t>な</a:t>
            </a:r>
            <a:r>
              <a:rPr lang="ja-JP" altLang="en-US" dirty="0"/>
              <a:t>方法</a:t>
            </a:r>
            <a:r>
              <a:rPr lang="ja-JP" altLang="en-US" dirty="0" smtClean="0"/>
              <a:t>としては</a:t>
            </a:r>
            <a:endParaRPr lang="en-US" altLang="ja-JP" dirty="0" smtClean="0"/>
          </a:p>
          <a:p>
            <a:pPr marL="0" indent="0">
              <a:buNone/>
            </a:pPr>
            <a:r>
              <a:rPr lang="ja-JP" altLang="en-US" b="1" dirty="0" smtClean="0"/>
              <a:t>①</a:t>
            </a:r>
            <a:r>
              <a:rPr lang="ja-JP" altLang="en-US" b="1" dirty="0"/>
              <a:t>の個のニーズ→多職種連携</a:t>
            </a:r>
            <a:r>
              <a:rPr lang="ja-JP" altLang="en-US" b="1" dirty="0" smtClean="0"/>
              <a:t>→地域環境</a:t>
            </a:r>
            <a:r>
              <a:rPr lang="ja-JP" altLang="en-US" b="1" dirty="0"/>
              <a:t>整備（支援</a:t>
            </a:r>
            <a:r>
              <a:rPr lang="ja-JP" altLang="en-US" b="1" dirty="0" smtClean="0"/>
              <a:t>）</a:t>
            </a:r>
            <a:endParaRPr lang="en-US" altLang="ja-JP" b="1" dirty="0" smtClean="0"/>
          </a:p>
          <a:p>
            <a:pPr marL="0" indent="0">
              <a:buNone/>
            </a:pPr>
            <a:r>
              <a:rPr lang="ja-JP" altLang="en-US" b="1" dirty="0" smtClean="0"/>
              <a:t>②</a:t>
            </a:r>
            <a:r>
              <a:rPr lang="ja-JP" altLang="en-US" b="1" dirty="0"/>
              <a:t>の個別</a:t>
            </a:r>
            <a:r>
              <a:rPr lang="ja-JP" altLang="en-US" b="1" dirty="0" smtClean="0"/>
              <a:t>ニーズへの</a:t>
            </a:r>
            <a:r>
              <a:rPr lang="ja-JP" altLang="en-US" b="1" dirty="0"/>
              <a:t>支援</a:t>
            </a:r>
            <a:r>
              <a:rPr lang="ja-JP" altLang="en-US" b="1" dirty="0" smtClean="0"/>
              <a:t>と同時進行で地域</a:t>
            </a:r>
            <a:r>
              <a:rPr lang="ja-JP" altLang="en-US" b="1" dirty="0"/>
              <a:t>環境への働きかけ</a:t>
            </a:r>
            <a:r>
              <a:rPr lang="ja-JP" altLang="en-US" b="1" dirty="0" smtClean="0"/>
              <a:t>を行う</a:t>
            </a:r>
            <a:endParaRPr lang="ja-JP" altLang="en-US" dirty="0"/>
          </a:p>
          <a:p>
            <a:pPr marL="0" indent="0">
              <a:buNone/>
            </a:pPr>
            <a:endParaRPr kumimoji="1" lang="ja-JP" altLang="en-US" dirty="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latin typeface="HGS創英角ｺﾞｼｯｸUB" panose="020B0900000000000000" pitchFamily="50" charset="-128"/>
                <a:ea typeface="HGS創英角ｺﾞｼｯｸUB" panose="020B0900000000000000" pitchFamily="50" charset="-128"/>
              </a:rPr>
              <a:t>地域の連帯の強化：実践化の取り組み</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5" name="正方形/長方形 4"/>
          <p:cNvSpPr/>
          <p:nvPr/>
        </p:nvSpPr>
        <p:spPr>
          <a:xfrm>
            <a:off x="838201" y="3532909"/>
            <a:ext cx="5160818" cy="3089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t>①現任レベル</a:t>
            </a:r>
            <a:endParaRPr lang="en-US" altLang="ja-JP" sz="2400" dirty="0" smtClean="0"/>
          </a:p>
          <a:p>
            <a:r>
              <a:rPr lang="ja-JP" altLang="en-US" sz="2400" dirty="0" smtClean="0"/>
              <a:t>日常生活</a:t>
            </a:r>
            <a:endParaRPr lang="en-US" altLang="ja-JP" sz="2400" dirty="0" smtClean="0"/>
          </a:p>
          <a:p>
            <a:r>
              <a:rPr lang="ja-JP" altLang="en-US" sz="2400" dirty="0"/>
              <a:t>→</a:t>
            </a:r>
            <a:r>
              <a:rPr lang="ja-JP" altLang="en-US" sz="2400" dirty="0" smtClean="0"/>
              <a:t>福祉サービスの利用（生活の安定）</a:t>
            </a:r>
            <a:endParaRPr lang="en-US" altLang="ja-JP" sz="2400" dirty="0" smtClean="0"/>
          </a:p>
          <a:p>
            <a:r>
              <a:rPr lang="ja-JP" altLang="en-US" sz="2400" dirty="0"/>
              <a:t>　</a:t>
            </a:r>
            <a:r>
              <a:rPr lang="ja-JP" altLang="en-US" sz="2400" dirty="0" smtClean="0"/>
              <a:t>・多職種連携</a:t>
            </a:r>
            <a:endParaRPr lang="en-US" altLang="ja-JP" sz="2400" dirty="0" smtClean="0"/>
          </a:p>
          <a:p>
            <a:r>
              <a:rPr lang="ja-JP" altLang="en-US" sz="2400" dirty="0" smtClean="0"/>
              <a:t>→生活の豊かさ（地域資源の活用）</a:t>
            </a:r>
            <a:endParaRPr lang="en-US" altLang="ja-JP" sz="2400" dirty="0" smtClean="0"/>
          </a:p>
          <a:p>
            <a:r>
              <a:rPr lang="ja-JP" altLang="en-US" sz="2400" dirty="0"/>
              <a:t>　</a:t>
            </a:r>
            <a:r>
              <a:rPr lang="ja-JP" altLang="en-US" sz="2400" dirty="0" smtClean="0"/>
              <a:t>・地域資源の活用方法等検討・支援</a:t>
            </a:r>
            <a:endParaRPr lang="en-US" altLang="ja-JP" sz="2400" dirty="0" smtClean="0"/>
          </a:p>
          <a:p>
            <a:r>
              <a:rPr lang="ja-JP" altLang="en-US" sz="2400" dirty="0" smtClean="0"/>
              <a:t>→基幹相談支援センターと共有</a:t>
            </a:r>
            <a:endParaRPr lang="en-US" altLang="ja-JP" sz="2400" dirty="0" smtClean="0"/>
          </a:p>
          <a:p>
            <a:r>
              <a:rPr lang="ja-JP" altLang="en-US" sz="2400" dirty="0"/>
              <a:t>　</a:t>
            </a:r>
            <a:r>
              <a:rPr lang="ja-JP" altLang="en-US" sz="2400" dirty="0" smtClean="0"/>
              <a:t>・地域課題へ</a:t>
            </a:r>
            <a:endParaRPr lang="en-US" altLang="ja-JP" sz="2400" dirty="0" smtClean="0"/>
          </a:p>
        </p:txBody>
      </p:sp>
      <p:sp>
        <p:nvSpPr>
          <p:cNvPr id="6" name="正方形/長方形 5"/>
          <p:cNvSpPr/>
          <p:nvPr/>
        </p:nvSpPr>
        <p:spPr>
          <a:xfrm>
            <a:off x="6213765" y="3532909"/>
            <a:ext cx="5140036" cy="3089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t>②主任相談支援専門員</a:t>
            </a:r>
            <a:endParaRPr lang="en-US" altLang="ja-JP" sz="2400" dirty="0" smtClean="0"/>
          </a:p>
          <a:p>
            <a:r>
              <a:rPr kumimoji="1" lang="ja-JP" altLang="en-US" sz="2400" dirty="0" smtClean="0"/>
              <a:t>個別相談支援の集約</a:t>
            </a:r>
            <a:endParaRPr kumimoji="1" lang="en-US" altLang="ja-JP" sz="2400" dirty="0" smtClean="0"/>
          </a:p>
          <a:p>
            <a:r>
              <a:rPr lang="ja-JP" altLang="en-US" sz="2400" dirty="0" smtClean="0"/>
              <a:t>→地域課題への対応</a:t>
            </a:r>
            <a:endParaRPr lang="en-US" altLang="ja-JP" sz="2400" dirty="0" smtClean="0"/>
          </a:p>
          <a:p>
            <a:r>
              <a:rPr kumimoji="1" lang="ja-JP" altLang="en-US" sz="2400" dirty="0"/>
              <a:t>地域</a:t>
            </a:r>
            <a:r>
              <a:rPr kumimoji="1" lang="ja-JP" altLang="en-US" sz="2400" dirty="0" smtClean="0"/>
              <a:t>の連帯</a:t>
            </a:r>
            <a:endParaRPr kumimoji="1" lang="en-US" altLang="ja-JP" sz="2400" dirty="0" smtClean="0"/>
          </a:p>
          <a:p>
            <a:r>
              <a:rPr lang="ja-JP" altLang="en-US" sz="2400" dirty="0" smtClean="0"/>
              <a:t>→地域環境への働きかけ（普及啓発等）</a:t>
            </a:r>
            <a:endParaRPr lang="en-US" altLang="ja-JP" sz="2400" dirty="0" smtClean="0"/>
          </a:p>
          <a:p>
            <a:r>
              <a:rPr kumimoji="1" lang="ja-JP" altLang="en-US" sz="2400" dirty="0" smtClean="0"/>
              <a:t>他</a:t>
            </a:r>
            <a:r>
              <a:rPr kumimoji="1" lang="ja-JP" altLang="en-US" sz="2400" dirty="0"/>
              <a:t>制度</a:t>
            </a:r>
            <a:r>
              <a:rPr kumimoji="1" lang="ja-JP" altLang="en-US" sz="2400" dirty="0" smtClean="0"/>
              <a:t>との連携</a:t>
            </a:r>
            <a:endParaRPr kumimoji="1" lang="en-US" altLang="ja-JP" sz="2400" dirty="0" smtClean="0"/>
          </a:p>
          <a:p>
            <a:r>
              <a:rPr lang="ja-JP" altLang="en-US" sz="2400" dirty="0" smtClean="0"/>
              <a:t>→地域包括ケア・共生社会等</a:t>
            </a:r>
            <a:endParaRPr kumimoji="1" lang="ja-JP" altLang="en-US" sz="2400" dirty="0"/>
          </a:p>
        </p:txBody>
      </p:sp>
    </p:spTree>
    <p:extLst>
      <p:ext uri="{BB962C8B-B14F-4D97-AF65-F5344CB8AC3E}">
        <p14:creationId xmlns:p14="http://schemas.microsoft.com/office/powerpoint/2010/main" val="32181338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3200" dirty="0" smtClean="0">
                <a:latin typeface="HGS創英角ｺﾞｼｯｸUB" panose="020B0900000000000000" pitchFamily="50" charset="-128"/>
                <a:ea typeface="HGS創英角ｺﾞｼｯｸUB" panose="020B0900000000000000" pitchFamily="50" charset="-128"/>
              </a:rPr>
              <a:t>Ⅲ</a:t>
            </a:r>
            <a:r>
              <a:rPr lang="ja-JP" altLang="en-US" sz="3200" dirty="0" smtClean="0">
                <a:latin typeface="HGS創英角ｺﾞｼｯｸUB" panose="020B0900000000000000" pitchFamily="50" charset="-128"/>
                <a:ea typeface="HGS創英角ｺﾞｼｯｸUB" panose="020B0900000000000000" pitchFamily="50" charset="-128"/>
              </a:rPr>
              <a:t>　個別支援から地域課題への展開</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15</a:t>
            </a:fld>
            <a:endParaRPr lang="ja-JP" altLang="en-US" dirty="0">
              <a:solidFill>
                <a:prstClr val="black">
                  <a:tint val="75000"/>
                </a:prstClr>
              </a:solidFill>
            </a:endParaRPr>
          </a:p>
        </p:txBody>
      </p:sp>
      <p:sp>
        <p:nvSpPr>
          <p:cNvPr id="5" name="コンテンツ プレースホルダ 2"/>
          <p:cNvSpPr txBox="1">
            <a:spLocks/>
          </p:cNvSpPr>
          <p:nvPr/>
        </p:nvSpPr>
        <p:spPr>
          <a:xfrm>
            <a:off x="1611549" y="4197258"/>
            <a:ext cx="8785517" cy="4832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200" dirty="0" smtClean="0">
                <a:latin typeface="HGS創英角ｺﾞｼｯｸUB" panose="020B0900000000000000" pitchFamily="50" charset="-128"/>
                <a:ea typeface="HGS創英角ｺﾞｼｯｸUB" panose="020B0900000000000000" pitchFamily="50" charset="-128"/>
              </a:rPr>
              <a:t>地域</a:t>
            </a:r>
            <a:r>
              <a:rPr lang="ja-JP" altLang="en-US" sz="3200" dirty="0">
                <a:latin typeface="HGS創英角ｺﾞｼｯｸUB" panose="020B0900000000000000" pitchFamily="50" charset="-128"/>
                <a:ea typeface="HGS創英角ｺﾞｼｯｸUB" panose="020B0900000000000000" pitchFamily="50" charset="-128"/>
              </a:rPr>
              <a:t>資源の活用はコミュニティワークの第一歩</a:t>
            </a:r>
          </a:p>
          <a:p>
            <a:pPr marL="0" indent="0">
              <a:buFont typeface="Arial" panose="020B0604020202020204" pitchFamily="34" charset="0"/>
              <a:buNone/>
            </a:pPr>
            <a:endParaRPr lang="en-US" altLang="ja-JP" sz="3500" dirty="0"/>
          </a:p>
        </p:txBody>
      </p:sp>
      <p:sp>
        <p:nvSpPr>
          <p:cNvPr id="2" name="テキスト ボックス 1"/>
          <p:cNvSpPr txBox="1"/>
          <p:nvPr/>
        </p:nvSpPr>
        <p:spPr>
          <a:xfrm>
            <a:off x="1677841" y="2053739"/>
            <a:ext cx="8652934" cy="1200329"/>
          </a:xfrm>
          <a:prstGeom prst="rect">
            <a:avLst/>
          </a:prstGeom>
          <a:noFill/>
        </p:spPr>
        <p:txBody>
          <a:bodyPr wrap="square" rtlCol="0">
            <a:spAutoFit/>
          </a:bodyPr>
          <a:lstStyle/>
          <a:p>
            <a:r>
              <a:rPr lang="ja-JP" altLang="en-US" sz="3600" dirty="0"/>
              <a:t>個別支援を通して地域支援の課題が見出され、地域資源の改善・開発に</a:t>
            </a:r>
            <a:r>
              <a:rPr lang="ja-JP" altLang="en-US" sz="3600" dirty="0" smtClean="0"/>
              <a:t>携わる</a:t>
            </a:r>
            <a:endParaRPr lang="en-US" altLang="ja-JP" sz="3600" dirty="0"/>
          </a:p>
        </p:txBody>
      </p:sp>
    </p:spTree>
    <p:extLst>
      <p:ext uri="{BB962C8B-B14F-4D97-AF65-F5344CB8AC3E}">
        <p14:creationId xmlns:p14="http://schemas.microsoft.com/office/powerpoint/2010/main" val="103679837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GS創英角ｺﾞｼｯｸUB" panose="020B0900000000000000" pitchFamily="50" charset="-128"/>
                <a:ea typeface="HGS創英角ｺﾞｼｯｸUB" panose="020B0900000000000000" pitchFamily="50" charset="-128"/>
              </a:rPr>
              <a:t> 事例：医療的ケアの必要な人への</a:t>
            </a:r>
            <a:r>
              <a:rPr lang="ja-JP" altLang="en-US" sz="2800" dirty="0" smtClean="0">
                <a:latin typeface="HGS創英角ｺﾞｼｯｸUB" panose="020B0900000000000000" pitchFamily="50" charset="-128"/>
                <a:ea typeface="HGS創英角ｺﾞｼｯｸUB" panose="020B0900000000000000" pitchFamily="50" charset="-128"/>
              </a:rPr>
              <a:t>支援（個別支援から地域課題へ）</a:t>
            </a:r>
            <a:endParaRPr kumimoji="1" lang="ja-JP" altLang="en-US" sz="28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0415584"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16</a:t>
            </a:fld>
            <a:endParaRPr lang="ja-JP" altLang="en-US" dirty="0">
              <a:solidFill>
                <a:prstClr val="black">
                  <a:tint val="75000"/>
                </a:prstClr>
              </a:solidFill>
            </a:endParaRPr>
          </a:p>
        </p:txBody>
      </p:sp>
      <p:sp>
        <p:nvSpPr>
          <p:cNvPr id="2" name="円/楕円 1"/>
          <p:cNvSpPr/>
          <p:nvPr/>
        </p:nvSpPr>
        <p:spPr>
          <a:xfrm>
            <a:off x="464021" y="2610910"/>
            <a:ext cx="4339988" cy="2534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A</a:t>
            </a:r>
            <a:r>
              <a:rPr lang="ja-JP" altLang="en-US" sz="2000" dirty="0">
                <a:solidFill>
                  <a:schemeClr val="tx1"/>
                </a:solidFill>
              </a:rPr>
              <a:t>さん（</a:t>
            </a:r>
            <a:r>
              <a:rPr lang="en-US" altLang="ja-JP" sz="2000" dirty="0">
                <a:solidFill>
                  <a:schemeClr val="tx1"/>
                </a:solidFill>
              </a:rPr>
              <a:t>10</a:t>
            </a:r>
            <a:r>
              <a:rPr lang="ja-JP" altLang="en-US" sz="2000" dirty="0">
                <a:solidFill>
                  <a:schemeClr val="tx1"/>
                </a:solidFill>
              </a:rPr>
              <a:t>歳、男児）</a:t>
            </a:r>
            <a:endParaRPr lang="en-US" altLang="ja-JP" sz="2000" dirty="0">
              <a:solidFill>
                <a:schemeClr val="tx1"/>
              </a:solidFill>
            </a:endParaRPr>
          </a:p>
          <a:p>
            <a:r>
              <a:rPr lang="ja-JP" altLang="en-US" dirty="0">
                <a:solidFill>
                  <a:schemeClr val="tx1"/>
                </a:solidFill>
              </a:rPr>
              <a:t>  両親との</a:t>
            </a:r>
            <a:r>
              <a:rPr lang="en-US" altLang="ja-JP" dirty="0">
                <a:solidFill>
                  <a:schemeClr val="tx1"/>
                </a:solidFill>
              </a:rPr>
              <a:t>3</a:t>
            </a:r>
            <a:r>
              <a:rPr lang="ja-JP" altLang="en-US" dirty="0">
                <a:solidFill>
                  <a:schemeClr val="tx1"/>
                </a:solidFill>
              </a:rPr>
              <a:t>人暮らし</a:t>
            </a:r>
            <a:endParaRPr lang="en-US" altLang="ja-JP" dirty="0">
              <a:solidFill>
                <a:schemeClr val="tx1"/>
              </a:solidFill>
            </a:endParaRPr>
          </a:p>
          <a:p>
            <a:r>
              <a:rPr lang="ja-JP" altLang="en-US" sz="1600" dirty="0">
                <a:solidFill>
                  <a:schemeClr val="tx1"/>
                </a:solidFill>
              </a:rPr>
              <a:t>  </a:t>
            </a:r>
            <a:r>
              <a:rPr lang="ja-JP" altLang="en-US" dirty="0">
                <a:solidFill>
                  <a:schemeClr val="tx1"/>
                </a:solidFill>
              </a:rPr>
              <a:t>重心</a:t>
            </a:r>
            <a:r>
              <a:rPr lang="ja-JP" altLang="en-US" sz="1600" dirty="0">
                <a:solidFill>
                  <a:schemeClr val="tx1"/>
                </a:solidFill>
              </a:rPr>
              <a:t>（経管栄養、吸引必要）</a:t>
            </a:r>
            <a:endParaRPr lang="en-US" altLang="ja-JP" sz="1600" dirty="0">
              <a:solidFill>
                <a:schemeClr val="tx1"/>
              </a:solidFill>
            </a:endParaRPr>
          </a:p>
          <a:p>
            <a:r>
              <a:rPr lang="ja-JP" altLang="en-US" dirty="0">
                <a:solidFill>
                  <a:schemeClr val="tx1"/>
                </a:solidFill>
              </a:rPr>
              <a:t>  家庭・学校・病院中心</a:t>
            </a:r>
            <a:endParaRPr lang="en-US" altLang="ja-JP" dirty="0">
              <a:solidFill>
                <a:schemeClr val="tx1"/>
              </a:solidFill>
            </a:endParaRPr>
          </a:p>
          <a:p>
            <a:endParaRPr lang="en-US" altLang="ja-JP" dirty="0">
              <a:solidFill>
                <a:schemeClr val="tx1"/>
              </a:solidFill>
            </a:endParaRPr>
          </a:p>
        </p:txBody>
      </p:sp>
      <p:sp>
        <p:nvSpPr>
          <p:cNvPr id="7" name="円/楕円 6"/>
          <p:cNvSpPr/>
          <p:nvPr/>
        </p:nvSpPr>
        <p:spPr>
          <a:xfrm>
            <a:off x="452638" y="1899312"/>
            <a:ext cx="6616887" cy="402631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noFill/>
            </a:endParaRPr>
          </a:p>
        </p:txBody>
      </p:sp>
      <p:sp>
        <p:nvSpPr>
          <p:cNvPr id="3" name="テキスト ボックス 2"/>
          <p:cNvSpPr txBox="1"/>
          <p:nvPr/>
        </p:nvSpPr>
        <p:spPr>
          <a:xfrm>
            <a:off x="250205" y="896018"/>
            <a:ext cx="9002977" cy="400110"/>
          </a:xfrm>
          <a:prstGeom prst="rect">
            <a:avLst/>
          </a:prstGeom>
          <a:noFill/>
        </p:spPr>
        <p:txBody>
          <a:bodyPr wrap="square" rtlCol="0">
            <a:spAutoFit/>
          </a:bodyPr>
          <a:lstStyle/>
          <a:p>
            <a:r>
              <a:rPr kumimoji="1" lang="ja-JP" altLang="en-US" sz="2000" dirty="0">
                <a:latin typeface="AR P丸ゴシック体M" panose="020B0600010101010101" pitchFamily="50" charset="-128"/>
                <a:ea typeface="AR P丸ゴシック体M" panose="020B0600010101010101" pitchFamily="50" charset="-128"/>
              </a:rPr>
              <a:t>主訴（希望、困り感）</a:t>
            </a:r>
            <a:r>
              <a:rPr lang="ja-JP" altLang="en-US" sz="2000" dirty="0">
                <a:latin typeface="AR P丸ゴシック体M" panose="020B0600010101010101" pitchFamily="50" charset="-128"/>
                <a:ea typeface="AR P丸ゴシック体M" panose="020B0600010101010101" pitchFamily="50" charset="-128"/>
              </a:rPr>
              <a:t>：</a:t>
            </a:r>
            <a:r>
              <a:rPr lang="en-US" altLang="ja-JP" sz="2000" dirty="0">
                <a:latin typeface="AR P丸ゴシック体M" panose="020B0600010101010101" pitchFamily="50" charset="-128"/>
                <a:ea typeface="AR P丸ゴシック体M" panose="020B0600010101010101" pitchFamily="50" charset="-128"/>
              </a:rPr>
              <a:t>A</a:t>
            </a:r>
            <a:r>
              <a:rPr kumimoji="1" lang="ja-JP" altLang="en-US" sz="2000" dirty="0" err="1">
                <a:latin typeface="AR P丸ゴシック体M" panose="020B0600010101010101" pitchFamily="50" charset="-128"/>
                <a:ea typeface="AR P丸ゴシック体M" panose="020B0600010101010101" pitchFamily="50" charset="-128"/>
              </a:rPr>
              <a:t>さんの</a:t>
            </a:r>
            <a:r>
              <a:rPr kumimoji="1" lang="ja-JP" altLang="en-US" sz="2000" dirty="0">
                <a:latin typeface="AR P丸ゴシック体M" panose="020B0600010101010101" pitchFamily="50" charset="-128"/>
                <a:ea typeface="AR P丸ゴシック体M" panose="020B0600010101010101" pitchFamily="50" charset="-128"/>
              </a:rPr>
              <a:t>余暇、社会参加</a:t>
            </a:r>
            <a:r>
              <a:rPr lang="ja-JP" altLang="en-US" sz="2000" dirty="0">
                <a:latin typeface="AR P丸ゴシック体M" panose="020B0600010101010101" pitchFamily="50" charset="-128"/>
                <a:ea typeface="AR P丸ゴシック体M" panose="020B0600010101010101" pitchFamily="50" charset="-128"/>
              </a:rPr>
              <a:t>、家族（母）のレスパイト</a:t>
            </a:r>
            <a:endParaRPr kumimoji="1" lang="ja-JP" altLang="en-US" sz="2000" dirty="0">
              <a:latin typeface="AR P丸ゴシック体M" panose="020B0600010101010101" pitchFamily="50" charset="-128"/>
              <a:ea typeface="AR P丸ゴシック体M" panose="020B0600010101010101" pitchFamily="50" charset="-128"/>
            </a:endParaRPr>
          </a:p>
        </p:txBody>
      </p:sp>
      <p:sp>
        <p:nvSpPr>
          <p:cNvPr id="5" name="角丸四角形 4"/>
          <p:cNvSpPr/>
          <p:nvPr/>
        </p:nvSpPr>
        <p:spPr>
          <a:xfrm>
            <a:off x="2811418" y="4421870"/>
            <a:ext cx="2571465" cy="395785"/>
          </a:xfrm>
          <a:prstGeom prst="roundRect">
            <a:avLst>
              <a:gd name="adj" fmla="val 50000"/>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b="1" dirty="0"/>
              <a:t>相談支援専門員</a:t>
            </a:r>
          </a:p>
        </p:txBody>
      </p:sp>
      <p:sp>
        <p:nvSpPr>
          <p:cNvPr id="9" name="角丸四角形 8"/>
          <p:cNvSpPr/>
          <p:nvPr/>
        </p:nvSpPr>
        <p:spPr>
          <a:xfrm>
            <a:off x="3261805" y="1680944"/>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学校</a:t>
            </a:r>
          </a:p>
        </p:txBody>
      </p:sp>
      <p:sp>
        <p:nvSpPr>
          <p:cNvPr id="11" name="角丸四角形 10"/>
          <p:cNvSpPr/>
          <p:nvPr/>
        </p:nvSpPr>
        <p:spPr>
          <a:xfrm>
            <a:off x="4784679" y="1872967"/>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病院</a:t>
            </a:r>
            <a:endParaRPr kumimoji="1" lang="ja-JP" altLang="en-US" dirty="0"/>
          </a:p>
        </p:txBody>
      </p:sp>
      <p:sp>
        <p:nvSpPr>
          <p:cNvPr id="12" name="角丸四角形 11"/>
          <p:cNvSpPr/>
          <p:nvPr/>
        </p:nvSpPr>
        <p:spPr>
          <a:xfrm>
            <a:off x="5763912" y="2666810"/>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訪問看護</a:t>
            </a:r>
            <a:endParaRPr kumimoji="1" lang="ja-JP" altLang="en-US" dirty="0"/>
          </a:p>
        </p:txBody>
      </p:sp>
      <p:sp>
        <p:nvSpPr>
          <p:cNvPr id="13" name="角丸四角形 12"/>
          <p:cNvSpPr/>
          <p:nvPr/>
        </p:nvSpPr>
        <p:spPr>
          <a:xfrm>
            <a:off x="5903791" y="4559313"/>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障害福祉行政</a:t>
            </a:r>
          </a:p>
        </p:txBody>
      </p:sp>
      <p:sp>
        <p:nvSpPr>
          <p:cNvPr id="14" name="角丸四角形 13"/>
          <p:cNvSpPr/>
          <p:nvPr/>
        </p:nvSpPr>
        <p:spPr>
          <a:xfrm>
            <a:off x="3243601" y="5492137"/>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a:t>
            </a:r>
            <a:endParaRPr lang="en-US" altLang="ja-JP" dirty="0"/>
          </a:p>
          <a:p>
            <a:pPr algn="ctr"/>
            <a:r>
              <a:rPr lang="ja-JP" altLang="en-US" dirty="0"/>
              <a:t>相談所</a:t>
            </a:r>
            <a:endParaRPr kumimoji="1" lang="ja-JP" altLang="en-US" dirty="0"/>
          </a:p>
        </p:txBody>
      </p:sp>
      <p:sp>
        <p:nvSpPr>
          <p:cNvPr id="15" name="角丸四角形 14"/>
          <p:cNvSpPr/>
          <p:nvPr/>
        </p:nvSpPr>
        <p:spPr>
          <a:xfrm>
            <a:off x="4881329" y="5329337"/>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保健福祉</a:t>
            </a:r>
            <a:endParaRPr lang="en-US" altLang="ja-JP" dirty="0"/>
          </a:p>
          <a:p>
            <a:pPr algn="ctr"/>
            <a:r>
              <a:rPr lang="ja-JP" altLang="en-US" dirty="0"/>
              <a:t>事務所</a:t>
            </a:r>
            <a:endParaRPr lang="en-US" altLang="ja-JP" dirty="0"/>
          </a:p>
        </p:txBody>
      </p:sp>
      <p:sp>
        <p:nvSpPr>
          <p:cNvPr id="16" name="角丸四角形 15"/>
          <p:cNvSpPr/>
          <p:nvPr/>
        </p:nvSpPr>
        <p:spPr>
          <a:xfrm>
            <a:off x="6366696" y="3610794"/>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児童発達</a:t>
            </a:r>
            <a:endParaRPr kumimoji="1" lang="ja-JP" altLang="en-US" dirty="0"/>
          </a:p>
        </p:txBody>
      </p:sp>
      <p:sp>
        <p:nvSpPr>
          <p:cNvPr id="17" name="角丸四角形 16"/>
          <p:cNvSpPr/>
          <p:nvPr/>
        </p:nvSpPr>
        <p:spPr>
          <a:xfrm>
            <a:off x="941679" y="4440366"/>
            <a:ext cx="1351129" cy="41823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18" name="角丸四角形 17"/>
          <p:cNvSpPr/>
          <p:nvPr/>
        </p:nvSpPr>
        <p:spPr>
          <a:xfrm>
            <a:off x="1549003" y="5296149"/>
            <a:ext cx="1568350" cy="615825"/>
          </a:xfrm>
          <a:prstGeom prst="roundRect">
            <a:avLst>
              <a:gd name="adj" fmla="val 50000"/>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19" name="テキスト ボックス 18"/>
          <p:cNvSpPr txBox="1"/>
          <p:nvPr/>
        </p:nvSpPr>
        <p:spPr>
          <a:xfrm>
            <a:off x="8093120" y="1804727"/>
            <a:ext cx="3316406" cy="646331"/>
          </a:xfrm>
          <a:prstGeom prst="rect">
            <a:avLst/>
          </a:prstGeom>
          <a:noFill/>
        </p:spPr>
        <p:txBody>
          <a:bodyPr wrap="square" rtlCol="0">
            <a:spAutoFit/>
          </a:bodyPr>
          <a:lstStyle/>
          <a:p>
            <a:r>
              <a:rPr kumimoji="1" lang="ja-JP" altLang="en-US" dirty="0">
                <a:latin typeface="AR P丸ゴシック体M" panose="020B0600010101010101" pitchFamily="50" charset="-128"/>
                <a:ea typeface="AR P丸ゴシック体M" panose="020B0600010101010101" pitchFamily="50" charset="-128"/>
              </a:rPr>
              <a:t>学校から保護者へ相談支援事業所の情報提供</a:t>
            </a:r>
          </a:p>
        </p:txBody>
      </p:sp>
      <p:sp>
        <p:nvSpPr>
          <p:cNvPr id="22" name="テキスト ボックス 21"/>
          <p:cNvSpPr txBox="1"/>
          <p:nvPr/>
        </p:nvSpPr>
        <p:spPr>
          <a:xfrm>
            <a:off x="8097664" y="4798183"/>
            <a:ext cx="3316406" cy="1200329"/>
          </a:xfrm>
          <a:prstGeom prst="rect">
            <a:avLst/>
          </a:prstGeom>
          <a:ln>
            <a:solidFill>
              <a:srgbClr val="FF0000"/>
            </a:solidFill>
            <a:prstDash val="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kumimoji="1" lang="ja-JP" altLang="en-US" dirty="0">
                <a:latin typeface="AR P丸ゴシック体M" panose="020B0600010101010101" pitchFamily="50" charset="-128"/>
                <a:ea typeface="AR P丸ゴシック体M" panose="020B0600010101010101" pitchFamily="50" charset="-128"/>
              </a:rPr>
              <a:t>余暇、社会参加の拡充</a:t>
            </a:r>
            <a:endParaRPr kumimoji="1" lang="en-US" altLang="ja-JP" dirty="0">
              <a:latin typeface="AR P丸ゴシック体M" panose="020B0600010101010101" pitchFamily="50" charset="-128"/>
              <a:ea typeface="AR P丸ゴシック体M" panose="020B0600010101010101" pitchFamily="50" charset="-128"/>
            </a:endParaRPr>
          </a:p>
          <a:p>
            <a:pPr algn="just"/>
            <a:r>
              <a:rPr lang="ja-JP" altLang="en-US" dirty="0">
                <a:latin typeface="AR P丸ゴシック体M" panose="020B0600010101010101" pitchFamily="50" charset="-128"/>
                <a:ea typeface="AR P丸ゴシック体M" panose="020B0600010101010101" pitchFamily="50" charset="-128"/>
              </a:rPr>
              <a:t>家族のレスパイトへの支援は社会資源、制度の課題から進展しにくい状況。</a:t>
            </a:r>
            <a:endParaRPr kumimoji="1" lang="ja-JP" altLang="en-US" dirty="0">
              <a:latin typeface="AR P丸ゴシック体M" panose="020B0600010101010101" pitchFamily="50" charset="-128"/>
              <a:ea typeface="AR P丸ゴシック体M" panose="020B0600010101010101" pitchFamily="50" charset="-128"/>
            </a:endParaRPr>
          </a:p>
        </p:txBody>
      </p:sp>
      <p:sp>
        <p:nvSpPr>
          <p:cNvPr id="20" name="下矢印 19"/>
          <p:cNvSpPr/>
          <p:nvPr/>
        </p:nvSpPr>
        <p:spPr>
          <a:xfrm>
            <a:off x="9280475" y="2557269"/>
            <a:ext cx="586854" cy="2092213"/>
          </a:xfrm>
          <a:prstGeom prst="downArrow">
            <a:avLst>
              <a:gd name="adj1" fmla="val 50000"/>
              <a:gd name="adj2" fmla="val 714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8095392" y="2871543"/>
            <a:ext cx="3316406" cy="923330"/>
          </a:xfrm>
          <a:prstGeom prst="rect">
            <a:avLst/>
          </a:prstGeom>
          <a:solidFill>
            <a:schemeClr val="bg1"/>
          </a:solidFill>
        </p:spPr>
        <p:txBody>
          <a:bodyPr wrap="square" rtlCol="0">
            <a:spAutoFit/>
          </a:bodyPr>
          <a:lstStyle/>
          <a:p>
            <a:pPr algn="just"/>
            <a:r>
              <a:rPr lang="ja-JP" altLang="en-US" dirty="0">
                <a:latin typeface="AR P丸ゴシック体M" panose="020B0600010101010101" pitchFamily="50" charset="-128"/>
                <a:ea typeface="AR P丸ゴシック体M" panose="020B0600010101010101" pitchFamily="50" charset="-128"/>
              </a:rPr>
              <a:t>本人・家族、学校、相談が中心となり在宅支援の体制を作る（チームケア）。</a:t>
            </a:r>
            <a:endParaRPr kumimoji="1" lang="ja-JP" altLang="en-US" dirty="0">
              <a:latin typeface="AR P丸ゴシック体M" panose="020B0600010101010101" pitchFamily="50" charset="-128"/>
              <a:ea typeface="AR P丸ゴシック体M" panose="020B0600010101010101" pitchFamily="50" charset="-128"/>
            </a:endParaRPr>
          </a:p>
        </p:txBody>
      </p:sp>
    </p:spTree>
    <p:extLst>
      <p:ext uri="{BB962C8B-B14F-4D97-AF65-F5344CB8AC3E}">
        <p14:creationId xmlns:p14="http://schemas.microsoft.com/office/powerpoint/2010/main" val="200519655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2800" dirty="0">
                <a:latin typeface="HGS創英角ｺﾞｼｯｸUB" panose="020B0900000000000000" pitchFamily="50" charset="-128"/>
                <a:ea typeface="HGS創英角ｺﾞｼｯｸUB" panose="020B0900000000000000" pitchFamily="50" charset="-128"/>
              </a:rPr>
              <a:t>事例：医療的ケアの必要な人への</a:t>
            </a:r>
            <a:r>
              <a:rPr lang="ja-JP" altLang="en-US" sz="2800" dirty="0" smtClean="0">
                <a:latin typeface="HGS創英角ｺﾞｼｯｸUB" panose="020B0900000000000000" pitchFamily="50" charset="-128"/>
                <a:ea typeface="HGS創英角ｺﾞｼｯｸUB" panose="020B0900000000000000" pitchFamily="50" charset="-128"/>
              </a:rPr>
              <a:t>支援（個別支援から地域課題へ）</a:t>
            </a:r>
            <a:endParaRPr kumimoji="1" lang="ja-JP" altLang="en-US" sz="28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0415584" y="6383656"/>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17</a:t>
            </a:fld>
            <a:endParaRPr lang="ja-JP" altLang="en-US" dirty="0">
              <a:solidFill>
                <a:prstClr val="black">
                  <a:tint val="75000"/>
                </a:prstClr>
              </a:solidFill>
            </a:endParaRPr>
          </a:p>
        </p:txBody>
      </p:sp>
      <p:sp>
        <p:nvSpPr>
          <p:cNvPr id="2" name="円/楕円 1"/>
          <p:cNvSpPr/>
          <p:nvPr/>
        </p:nvSpPr>
        <p:spPr>
          <a:xfrm>
            <a:off x="504965" y="2761038"/>
            <a:ext cx="4339988" cy="2534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A</a:t>
            </a:r>
            <a:r>
              <a:rPr lang="ja-JP" altLang="en-US" sz="2000" dirty="0">
                <a:solidFill>
                  <a:schemeClr val="tx1"/>
                </a:solidFill>
              </a:rPr>
              <a:t>さん（</a:t>
            </a:r>
            <a:r>
              <a:rPr lang="en-US" altLang="ja-JP" sz="2000" dirty="0">
                <a:solidFill>
                  <a:schemeClr val="tx1"/>
                </a:solidFill>
              </a:rPr>
              <a:t>10</a:t>
            </a:r>
            <a:r>
              <a:rPr lang="ja-JP" altLang="en-US" sz="2000" dirty="0">
                <a:solidFill>
                  <a:schemeClr val="tx1"/>
                </a:solidFill>
              </a:rPr>
              <a:t>歳、男児）</a:t>
            </a:r>
            <a:endParaRPr lang="en-US" altLang="ja-JP" sz="2000" dirty="0">
              <a:solidFill>
                <a:schemeClr val="tx1"/>
              </a:solidFill>
            </a:endParaRPr>
          </a:p>
          <a:p>
            <a:r>
              <a:rPr lang="ja-JP" altLang="en-US" dirty="0">
                <a:solidFill>
                  <a:schemeClr val="tx1"/>
                </a:solidFill>
              </a:rPr>
              <a:t>  両親との</a:t>
            </a:r>
            <a:r>
              <a:rPr lang="en-US" altLang="ja-JP" dirty="0">
                <a:solidFill>
                  <a:schemeClr val="tx1"/>
                </a:solidFill>
              </a:rPr>
              <a:t>3</a:t>
            </a:r>
            <a:r>
              <a:rPr lang="ja-JP" altLang="en-US" dirty="0">
                <a:solidFill>
                  <a:schemeClr val="tx1"/>
                </a:solidFill>
              </a:rPr>
              <a:t>人暮らし</a:t>
            </a:r>
            <a:endParaRPr lang="en-US" altLang="ja-JP" dirty="0">
              <a:solidFill>
                <a:schemeClr val="tx1"/>
              </a:solidFill>
            </a:endParaRPr>
          </a:p>
          <a:p>
            <a:r>
              <a:rPr lang="ja-JP" altLang="en-US" sz="1600" dirty="0">
                <a:solidFill>
                  <a:schemeClr val="tx1"/>
                </a:solidFill>
              </a:rPr>
              <a:t>  </a:t>
            </a:r>
            <a:r>
              <a:rPr lang="ja-JP" altLang="en-US" dirty="0">
                <a:solidFill>
                  <a:schemeClr val="tx1"/>
                </a:solidFill>
              </a:rPr>
              <a:t>重心</a:t>
            </a:r>
            <a:r>
              <a:rPr lang="ja-JP" altLang="en-US" sz="1600" dirty="0">
                <a:solidFill>
                  <a:schemeClr val="tx1"/>
                </a:solidFill>
              </a:rPr>
              <a:t>（経管栄養、吸引必要）</a:t>
            </a:r>
            <a:endParaRPr lang="en-US" altLang="ja-JP" sz="1600" dirty="0">
              <a:solidFill>
                <a:schemeClr val="tx1"/>
              </a:solidFill>
            </a:endParaRPr>
          </a:p>
          <a:p>
            <a:r>
              <a:rPr lang="ja-JP" altLang="en-US" dirty="0">
                <a:solidFill>
                  <a:schemeClr val="tx1"/>
                </a:solidFill>
              </a:rPr>
              <a:t>  家庭・学校・病院中心</a:t>
            </a:r>
            <a:endParaRPr lang="en-US" altLang="ja-JP" dirty="0">
              <a:solidFill>
                <a:schemeClr val="tx1"/>
              </a:solidFill>
            </a:endParaRPr>
          </a:p>
          <a:p>
            <a:endParaRPr lang="en-US" altLang="ja-JP" dirty="0">
              <a:solidFill>
                <a:schemeClr val="tx1"/>
              </a:solidFill>
            </a:endParaRPr>
          </a:p>
        </p:txBody>
      </p:sp>
      <p:sp>
        <p:nvSpPr>
          <p:cNvPr id="7" name="円/楕円 6"/>
          <p:cNvSpPr/>
          <p:nvPr/>
        </p:nvSpPr>
        <p:spPr>
          <a:xfrm>
            <a:off x="493582" y="2049440"/>
            <a:ext cx="6616887" cy="402631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noFill/>
            </a:endParaRPr>
          </a:p>
        </p:txBody>
      </p:sp>
      <p:sp>
        <p:nvSpPr>
          <p:cNvPr id="8" name="円/楕円 7"/>
          <p:cNvSpPr/>
          <p:nvPr/>
        </p:nvSpPr>
        <p:spPr>
          <a:xfrm>
            <a:off x="495854" y="1610432"/>
            <a:ext cx="9426054" cy="4856495"/>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3" name="テキスト ボックス 2"/>
          <p:cNvSpPr txBox="1"/>
          <p:nvPr/>
        </p:nvSpPr>
        <p:spPr>
          <a:xfrm>
            <a:off x="250205" y="896018"/>
            <a:ext cx="9002977" cy="400110"/>
          </a:xfrm>
          <a:prstGeom prst="rect">
            <a:avLst/>
          </a:prstGeom>
          <a:noFill/>
        </p:spPr>
        <p:txBody>
          <a:bodyPr wrap="square" rtlCol="0">
            <a:spAutoFit/>
          </a:bodyPr>
          <a:lstStyle/>
          <a:p>
            <a:r>
              <a:rPr kumimoji="1" lang="ja-JP" altLang="en-US" sz="2000" dirty="0">
                <a:latin typeface="AR P丸ゴシック体M" panose="020B0600010101010101" pitchFamily="50" charset="-128"/>
                <a:ea typeface="AR P丸ゴシック体M" panose="020B0600010101010101" pitchFamily="50" charset="-128"/>
              </a:rPr>
              <a:t>主訴（希望、困り感）</a:t>
            </a:r>
            <a:r>
              <a:rPr lang="ja-JP" altLang="en-US" sz="2000" dirty="0">
                <a:latin typeface="AR P丸ゴシック体M" panose="020B0600010101010101" pitchFamily="50" charset="-128"/>
                <a:ea typeface="AR P丸ゴシック体M" panose="020B0600010101010101" pitchFamily="50" charset="-128"/>
              </a:rPr>
              <a:t>：</a:t>
            </a:r>
            <a:r>
              <a:rPr lang="en-US" altLang="ja-JP" sz="2000" dirty="0">
                <a:latin typeface="AR P丸ゴシック体M" panose="020B0600010101010101" pitchFamily="50" charset="-128"/>
                <a:ea typeface="AR P丸ゴシック体M" panose="020B0600010101010101" pitchFamily="50" charset="-128"/>
              </a:rPr>
              <a:t>A</a:t>
            </a:r>
            <a:r>
              <a:rPr kumimoji="1" lang="ja-JP" altLang="en-US" sz="2000" dirty="0" err="1">
                <a:latin typeface="AR P丸ゴシック体M" panose="020B0600010101010101" pitchFamily="50" charset="-128"/>
                <a:ea typeface="AR P丸ゴシック体M" panose="020B0600010101010101" pitchFamily="50" charset="-128"/>
              </a:rPr>
              <a:t>さんの</a:t>
            </a:r>
            <a:r>
              <a:rPr kumimoji="1" lang="ja-JP" altLang="en-US" sz="2000" dirty="0">
                <a:latin typeface="AR P丸ゴシック体M" panose="020B0600010101010101" pitchFamily="50" charset="-128"/>
                <a:ea typeface="AR P丸ゴシック体M" panose="020B0600010101010101" pitchFamily="50" charset="-128"/>
              </a:rPr>
              <a:t>余暇、社会参加</a:t>
            </a:r>
            <a:r>
              <a:rPr lang="ja-JP" altLang="en-US" sz="2000" dirty="0">
                <a:latin typeface="AR P丸ゴシック体M" panose="020B0600010101010101" pitchFamily="50" charset="-128"/>
                <a:ea typeface="AR P丸ゴシック体M" panose="020B0600010101010101" pitchFamily="50" charset="-128"/>
              </a:rPr>
              <a:t>、家族（母）のレスパイト</a:t>
            </a:r>
            <a:endParaRPr kumimoji="1" lang="ja-JP" altLang="en-US" sz="2000" dirty="0">
              <a:latin typeface="AR P丸ゴシック体M" panose="020B0600010101010101" pitchFamily="50" charset="-128"/>
              <a:ea typeface="AR P丸ゴシック体M" panose="020B0600010101010101" pitchFamily="50" charset="-128"/>
            </a:endParaRPr>
          </a:p>
        </p:txBody>
      </p:sp>
      <p:sp>
        <p:nvSpPr>
          <p:cNvPr id="5" name="角丸四角形 4"/>
          <p:cNvSpPr/>
          <p:nvPr/>
        </p:nvSpPr>
        <p:spPr>
          <a:xfrm>
            <a:off x="2852362" y="4571998"/>
            <a:ext cx="2571465" cy="395785"/>
          </a:xfrm>
          <a:prstGeom prst="roundRect">
            <a:avLst>
              <a:gd name="adj" fmla="val 50000"/>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b="1" dirty="0"/>
              <a:t>相談支援専門員</a:t>
            </a:r>
          </a:p>
        </p:txBody>
      </p:sp>
      <p:sp>
        <p:nvSpPr>
          <p:cNvPr id="9" name="角丸四角形 8"/>
          <p:cNvSpPr/>
          <p:nvPr/>
        </p:nvSpPr>
        <p:spPr>
          <a:xfrm>
            <a:off x="3302749" y="1831072"/>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学校</a:t>
            </a:r>
          </a:p>
        </p:txBody>
      </p:sp>
      <p:sp>
        <p:nvSpPr>
          <p:cNvPr id="11" name="角丸四角形 10"/>
          <p:cNvSpPr/>
          <p:nvPr/>
        </p:nvSpPr>
        <p:spPr>
          <a:xfrm>
            <a:off x="4825623" y="202309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病院</a:t>
            </a:r>
            <a:endParaRPr kumimoji="1" lang="ja-JP" altLang="en-US" dirty="0"/>
          </a:p>
        </p:txBody>
      </p:sp>
      <p:sp>
        <p:nvSpPr>
          <p:cNvPr id="13" name="角丸四角形 12"/>
          <p:cNvSpPr/>
          <p:nvPr/>
        </p:nvSpPr>
        <p:spPr>
          <a:xfrm>
            <a:off x="5944735" y="4709441"/>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障害福祉行政</a:t>
            </a:r>
          </a:p>
        </p:txBody>
      </p:sp>
      <p:sp>
        <p:nvSpPr>
          <p:cNvPr id="14" name="角丸四角形 13"/>
          <p:cNvSpPr/>
          <p:nvPr/>
        </p:nvSpPr>
        <p:spPr>
          <a:xfrm>
            <a:off x="3284545" y="56422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a:t>
            </a:r>
            <a:endParaRPr lang="en-US" altLang="ja-JP" dirty="0"/>
          </a:p>
          <a:p>
            <a:pPr algn="ctr"/>
            <a:r>
              <a:rPr lang="ja-JP" altLang="en-US" dirty="0"/>
              <a:t>相談所</a:t>
            </a:r>
            <a:endParaRPr kumimoji="1" lang="ja-JP" altLang="en-US" dirty="0"/>
          </a:p>
        </p:txBody>
      </p:sp>
      <p:sp>
        <p:nvSpPr>
          <p:cNvPr id="15" name="角丸四角形 14"/>
          <p:cNvSpPr/>
          <p:nvPr/>
        </p:nvSpPr>
        <p:spPr>
          <a:xfrm>
            <a:off x="4922273" y="54794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保健福祉</a:t>
            </a:r>
            <a:endParaRPr lang="en-US" altLang="ja-JP" dirty="0"/>
          </a:p>
          <a:p>
            <a:pPr algn="ctr"/>
            <a:r>
              <a:rPr lang="ja-JP" altLang="en-US" dirty="0"/>
              <a:t>事務所</a:t>
            </a:r>
            <a:endParaRPr lang="en-US" altLang="ja-JP" dirty="0"/>
          </a:p>
        </p:txBody>
      </p:sp>
      <p:sp>
        <p:nvSpPr>
          <p:cNvPr id="16" name="角丸四角形 15"/>
          <p:cNvSpPr/>
          <p:nvPr/>
        </p:nvSpPr>
        <p:spPr>
          <a:xfrm>
            <a:off x="6407640" y="3760922"/>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児童発達</a:t>
            </a:r>
            <a:endParaRPr kumimoji="1" lang="ja-JP" altLang="en-US" dirty="0"/>
          </a:p>
        </p:txBody>
      </p:sp>
      <p:sp>
        <p:nvSpPr>
          <p:cNvPr id="17" name="角丸四角形 16"/>
          <p:cNvSpPr/>
          <p:nvPr/>
        </p:nvSpPr>
        <p:spPr>
          <a:xfrm>
            <a:off x="982623" y="4590494"/>
            <a:ext cx="1351129" cy="41823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18" name="角丸四角形 17"/>
          <p:cNvSpPr/>
          <p:nvPr/>
        </p:nvSpPr>
        <p:spPr>
          <a:xfrm>
            <a:off x="1589947" y="5446277"/>
            <a:ext cx="1568350" cy="615825"/>
          </a:xfrm>
          <a:prstGeom prst="roundRect">
            <a:avLst>
              <a:gd name="adj" fmla="val 50000"/>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20" name="角丸四角形 19"/>
          <p:cNvSpPr/>
          <p:nvPr/>
        </p:nvSpPr>
        <p:spPr>
          <a:xfrm>
            <a:off x="6271160" y="1560610"/>
            <a:ext cx="2558937" cy="517077"/>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コニュニティワーク</a:t>
            </a:r>
            <a:endParaRPr lang="en-US" altLang="ja-JP" b="1" dirty="0">
              <a:latin typeface="HG丸ｺﾞｼｯｸM-PRO" panose="020F0600000000000000" pitchFamily="50" charset="-128"/>
              <a:ea typeface="HG丸ｺﾞｼｯｸM-PRO" panose="020F0600000000000000" pitchFamily="50" charset="-128"/>
            </a:endParaRPr>
          </a:p>
        </p:txBody>
      </p:sp>
      <p:sp>
        <p:nvSpPr>
          <p:cNvPr id="21" name="角丸四角形 20"/>
          <p:cNvSpPr/>
          <p:nvPr/>
        </p:nvSpPr>
        <p:spPr>
          <a:xfrm>
            <a:off x="8052181" y="4125838"/>
            <a:ext cx="3029803" cy="1292354"/>
          </a:xfrm>
          <a:prstGeom prst="roundRect">
            <a:avLst>
              <a:gd name="adj" fmla="val 11486"/>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地域アセスメント</a:t>
            </a:r>
            <a:endParaRPr lang="en-US" altLang="ja-JP" dirty="0"/>
          </a:p>
          <a:p>
            <a:r>
              <a:rPr kumimoji="1" lang="ja-JP" altLang="en-US" sz="1400" dirty="0"/>
              <a:t>・資源、制度</a:t>
            </a:r>
            <a:endParaRPr kumimoji="1" lang="en-US" altLang="ja-JP" sz="1400" dirty="0"/>
          </a:p>
          <a:p>
            <a:r>
              <a:rPr lang="ja-JP" altLang="en-US" sz="1400" dirty="0"/>
              <a:t>・当事者アンケート</a:t>
            </a:r>
            <a:r>
              <a:rPr lang="en-US" altLang="ja-JP" sz="1400" dirty="0"/>
              <a:t>/</a:t>
            </a:r>
            <a:r>
              <a:rPr lang="ja-JP" altLang="en-US" sz="1400" dirty="0"/>
              <a:t>ヒアリング</a:t>
            </a:r>
            <a:endParaRPr lang="en-US" altLang="ja-JP" sz="1400" dirty="0"/>
          </a:p>
          <a:p>
            <a:r>
              <a:rPr kumimoji="1" lang="ja-JP" altLang="en-US" sz="1400" dirty="0"/>
              <a:t>・事業所アンケート 等</a:t>
            </a:r>
          </a:p>
        </p:txBody>
      </p:sp>
      <p:sp>
        <p:nvSpPr>
          <p:cNvPr id="22" name="角丸四角形 21"/>
          <p:cNvSpPr/>
          <p:nvPr/>
        </p:nvSpPr>
        <p:spPr>
          <a:xfrm>
            <a:off x="8038525" y="2480778"/>
            <a:ext cx="3002508" cy="1292354"/>
          </a:xfrm>
          <a:prstGeom prst="roundRect">
            <a:avLst>
              <a:gd name="adj" fmla="val 11486"/>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t>地域として検討する場を組織化</a:t>
            </a:r>
            <a:endParaRPr kumimoji="1" lang="en-US" altLang="ja-JP" sz="1400" dirty="0"/>
          </a:p>
          <a:p>
            <a:r>
              <a:rPr lang="ja-JP" altLang="en-US" sz="1400" dirty="0"/>
              <a:t>・隣接地域との連携</a:t>
            </a:r>
            <a:endParaRPr lang="en-US" altLang="ja-JP" sz="1400" dirty="0"/>
          </a:p>
          <a:p>
            <a:r>
              <a:rPr kumimoji="1" lang="ja-JP" altLang="en-US" sz="1400" dirty="0"/>
              <a:t>・当事者を含めた多職種の参画</a:t>
            </a:r>
          </a:p>
        </p:txBody>
      </p:sp>
      <p:sp>
        <p:nvSpPr>
          <p:cNvPr id="24" name="テキスト ボックス 23"/>
          <p:cNvSpPr txBox="1"/>
          <p:nvPr/>
        </p:nvSpPr>
        <p:spPr>
          <a:xfrm>
            <a:off x="3993098" y="3657600"/>
            <a:ext cx="2387246" cy="738664"/>
          </a:xfrm>
          <a:prstGeom prst="rect">
            <a:avLst/>
          </a:prstGeom>
          <a:ln w="28575">
            <a:solidFill>
              <a:srgbClr val="FF0000"/>
            </a:solidFill>
            <a:prstDash val="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kumimoji="1" lang="ja-JP" altLang="en-US" sz="1400" dirty="0">
                <a:latin typeface="AR P丸ゴシック体M" panose="020B0600010101010101" pitchFamily="50" charset="-128"/>
                <a:ea typeface="AR P丸ゴシック体M" panose="020B0600010101010101" pitchFamily="50" charset="-128"/>
              </a:rPr>
              <a:t>≪</a:t>
            </a:r>
            <a:r>
              <a:rPr kumimoji="1" lang="ja-JP" altLang="en-US" sz="1400" dirty="0">
                <a:solidFill>
                  <a:srgbClr val="FF0000"/>
                </a:solidFill>
                <a:latin typeface="AR P丸ゴシック体M" panose="020B0600010101010101" pitchFamily="50" charset="-128"/>
                <a:ea typeface="AR P丸ゴシック体M" panose="020B0600010101010101" pitchFamily="50" charset="-128"/>
              </a:rPr>
              <a:t>課題への気づきと整理</a:t>
            </a:r>
            <a:r>
              <a:rPr kumimoji="1" lang="ja-JP" altLang="en-US" sz="1400" dirty="0">
                <a:latin typeface="AR P丸ゴシック体M" panose="020B0600010101010101" pitchFamily="50" charset="-128"/>
                <a:ea typeface="AR P丸ゴシック体M" panose="020B0600010101010101" pitchFamily="50" charset="-128"/>
              </a:rPr>
              <a:t>≫</a:t>
            </a:r>
            <a:endParaRPr kumimoji="1" lang="en-US" altLang="ja-JP" sz="1400" dirty="0">
              <a:latin typeface="AR P丸ゴシック体M" panose="020B0600010101010101" pitchFamily="50" charset="-128"/>
              <a:ea typeface="AR P丸ゴシック体M" panose="020B0600010101010101" pitchFamily="50" charset="-128"/>
            </a:endParaRPr>
          </a:p>
          <a:p>
            <a:pPr algn="just"/>
            <a:r>
              <a:rPr kumimoji="1" lang="ja-JP" altLang="en-US" sz="1400" dirty="0">
                <a:latin typeface="AR P丸ゴシック体M" panose="020B0600010101010101" pitchFamily="50" charset="-128"/>
                <a:ea typeface="AR P丸ゴシック体M" panose="020B0600010101010101" pitchFamily="50" charset="-128"/>
              </a:rPr>
              <a:t>余暇、社会参加の拡充</a:t>
            </a:r>
            <a:r>
              <a:rPr lang="ja-JP" altLang="en-US" sz="1400" dirty="0">
                <a:latin typeface="AR P丸ゴシック体M" panose="020B0600010101010101" pitchFamily="50" charset="-128"/>
                <a:ea typeface="AR P丸ゴシック体M" panose="020B0600010101010101" pitchFamily="50" charset="-128"/>
              </a:rPr>
              <a:t>、レスパイトの課題</a:t>
            </a:r>
            <a:endParaRPr kumimoji="1" lang="ja-JP" altLang="en-US" sz="1400" dirty="0">
              <a:latin typeface="AR P丸ゴシック体M" panose="020B0600010101010101" pitchFamily="50" charset="-128"/>
              <a:ea typeface="AR P丸ゴシック体M" panose="020B0600010101010101" pitchFamily="50" charset="-128"/>
            </a:endParaRPr>
          </a:p>
        </p:txBody>
      </p:sp>
      <p:cxnSp>
        <p:nvCxnSpPr>
          <p:cNvPr id="10" name="直線矢印コネクタ 9"/>
          <p:cNvCxnSpPr>
            <a:stCxn id="24" idx="0"/>
          </p:cNvCxnSpPr>
          <p:nvPr/>
        </p:nvCxnSpPr>
        <p:spPr>
          <a:xfrm flipV="1">
            <a:off x="5186721" y="2104984"/>
            <a:ext cx="2081846" cy="1552616"/>
          </a:xfrm>
          <a:prstGeom prst="straightConnector1">
            <a:avLst/>
          </a:prstGeom>
          <a:ln w="28575">
            <a:tailEnd type="arrow"/>
          </a:ln>
        </p:spPr>
        <p:style>
          <a:lnRef idx="1">
            <a:schemeClr val="accent2"/>
          </a:lnRef>
          <a:fillRef idx="0">
            <a:schemeClr val="accent2"/>
          </a:fillRef>
          <a:effectRef idx="0">
            <a:schemeClr val="accent2"/>
          </a:effectRef>
          <a:fontRef idx="minor">
            <a:schemeClr val="tx1"/>
          </a:fontRef>
        </p:style>
      </p:cxnSp>
      <p:sp>
        <p:nvSpPr>
          <p:cNvPr id="26" name="角丸四角形 25"/>
          <p:cNvSpPr/>
          <p:nvPr/>
        </p:nvSpPr>
        <p:spPr>
          <a:xfrm>
            <a:off x="5804856" y="2816938"/>
            <a:ext cx="1351128" cy="602414"/>
          </a:xfrm>
          <a:prstGeom prst="roundRect">
            <a:avLst>
              <a:gd name="adj" fmla="val 50000"/>
            </a:avLst>
          </a:prstGeom>
          <a:solidFill>
            <a:schemeClr val="bg1"/>
          </a:solidFill>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訪問看護</a:t>
            </a:r>
            <a:endParaRPr kumimoji="1" lang="ja-JP" altLang="en-US" dirty="0"/>
          </a:p>
        </p:txBody>
      </p:sp>
    </p:spTree>
    <p:extLst>
      <p:ext uri="{BB962C8B-B14F-4D97-AF65-F5344CB8AC3E}">
        <p14:creationId xmlns:p14="http://schemas.microsoft.com/office/powerpoint/2010/main" val="12627865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 </a:t>
            </a:r>
            <a:r>
              <a:rPr lang="ja-JP" altLang="en-US" sz="2800" dirty="0" smtClean="0">
                <a:latin typeface="HGS創英角ｺﾞｼｯｸUB" panose="020B0900000000000000" pitchFamily="50" charset="-128"/>
                <a:ea typeface="HGS創英角ｺﾞｼｯｸUB" panose="020B0900000000000000" pitchFamily="50" charset="-128"/>
              </a:rPr>
              <a:t>事例：医療的ケアの必要な人への支援（個別支援から地域課題へ）</a:t>
            </a:r>
            <a:endParaRPr kumimoji="1" lang="ja-JP" altLang="en-US" sz="28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0415584" y="6383656"/>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18</a:t>
            </a:fld>
            <a:endParaRPr lang="ja-JP" altLang="en-US" dirty="0">
              <a:solidFill>
                <a:prstClr val="black">
                  <a:tint val="75000"/>
                </a:prstClr>
              </a:solidFill>
            </a:endParaRPr>
          </a:p>
        </p:txBody>
      </p:sp>
      <p:sp>
        <p:nvSpPr>
          <p:cNvPr id="2" name="円/楕円 1"/>
          <p:cNvSpPr/>
          <p:nvPr/>
        </p:nvSpPr>
        <p:spPr>
          <a:xfrm>
            <a:off x="504965" y="2761038"/>
            <a:ext cx="4339988" cy="2534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A</a:t>
            </a:r>
            <a:r>
              <a:rPr lang="ja-JP" altLang="en-US" sz="2000" dirty="0">
                <a:solidFill>
                  <a:schemeClr val="tx1"/>
                </a:solidFill>
              </a:rPr>
              <a:t>さん（</a:t>
            </a:r>
            <a:r>
              <a:rPr lang="en-US" altLang="ja-JP" sz="2000" dirty="0">
                <a:solidFill>
                  <a:schemeClr val="tx1"/>
                </a:solidFill>
              </a:rPr>
              <a:t>10</a:t>
            </a:r>
            <a:r>
              <a:rPr lang="ja-JP" altLang="en-US" sz="2000" dirty="0">
                <a:solidFill>
                  <a:schemeClr val="tx1"/>
                </a:solidFill>
              </a:rPr>
              <a:t>歳、男児）</a:t>
            </a:r>
            <a:endParaRPr lang="en-US" altLang="ja-JP" sz="2000" dirty="0">
              <a:solidFill>
                <a:schemeClr val="tx1"/>
              </a:solidFill>
            </a:endParaRPr>
          </a:p>
          <a:p>
            <a:r>
              <a:rPr lang="ja-JP" altLang="en-US" dirty="0">
                <a:solidFill>
                  <a:schemeClr val="tx1"/>
                </a:solidFill>
              </a:rPr>
              <a:t>  両親との</a:t>
            </a:r>
            <a:r>
              <a:rPr lang="en-US" altLang="ja-JP" dirty="0">
                <a:solidFill>
                  <a:schemeClr val="tx1"/>
                </a:solidFill>
              </a:rPr>
              <a:t>3</a:t>
            </a:r>
            <a:r>
              <a:rPr lang="ja-JP" altLang="en-US" dirty="0">
                <a:solidFill>
                  <a:schemeClr val="tx1"/>
                </a:solidFill>
              </a:rPr>
              <a:t>人暮らし</a:t>
            </a:r>
            <a:endParaRPr lang="en-US" altLang="ja-JP" dirty="0">
              <a:solidFill>
                <a:schemeClr val="tx1"/>
              </a:solidFill>
            </a:endParaRPr>
          </a:p>
          <a:p>
            <a:r>
              <a:rPr lang="ja-JP" altLang="en-US" sz="1600" dirty="0">
                <a:solidFill>
                  <a:schemeClr val="tx1"/>
                </a:solidFill>
              </a:rPr>
              <a:t>  </a:t>
            </a:r>
            <a:r>
              <a:rPr lang="ja-JP" altLang="en-US" dirty="0">
                <a:solidFill>
                  <a:schemeClr val="tx1"/>
                </a:solidFill>
              </a:rPr>
              <a:t>重心</a:t>
            </a:r>
            <a:r>
              <a:rPr lang="ja-JP" altLang="en-US" sz="1600" dirty="0">
                <a:solidFill>
                  <a:schemeClr val="tx1"/>
                </a:solidFill>
              </a:rPr>
              <a:t>（経管栄養、吸引必要）</a:t>
            </a:r>
            <a:endParaRPr lang="en-US" altLang="ja-JP" sz="1600" dirty="0">
              <a:solidFill>
                <a:schemeClr val="tx1"/>
              </a:solidFill>
            </a:endParaRPr>
          </a:p>
          <a:p>
            <a:r>
              <a:rPr lang="ja-JP" altLang="en-US" dirty="0">
                <a:solidFill>
                  <a:schemeClr val="tx1"/>
                </a:solidFill>
              </a:rPr>
              <a:t>  家庭・学校・病院中心</a:t>
            </a:r>
            <a:endParaRPr lang="en-US" altLang="ja-JP" dirty="0">
              <a:solidFill>
                <a:schemeClr val="tx1"/>
              </a:solidFill>
            </a:endParaRPr>
          </a:p>
          <a:p>
            <a:endParaRPr lang="en-US" altLang="ja-JP" dirty="0">
              <a:solidFill>
                <a:schemeClr val="tx1"/>
              </a:solidFill>
            </a:endParaRPr>
          </a:p>
        </p:txBody>
      </p:sp>
      <p:sp>
        <p:nvSpPr>
          <p:cNvPr id="7" name="円/楕円 6"/>
          <p:cNvSpPr/>
          <p:nvPr/>
        </p:nvSpPr>
        <p:spPr>
          <a:xfrm>
            <a:off x="493582" y="2049440"/>
            <a:ext cx="6616887" cy="402631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noFill/>
            </a:endParaRPr>
          </a:p>
        </p:txBody>
      </p:sp>
      <p:sp>
        <p:nvSpPr>
          <p:cNvPr id="8" name="円/楕円 7"/>
          <p:cNvSpPr/>
          <p:nvPr/>
        </p:nvSpPr>
        <p:spPr>
          <a:xfrm>
            <a:off x="495854" y="1610432"/>
            <a:ext cx="9426054" cy="4856495"/>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3" name="テキスト ボックス 2"/>
          <p:cNvSpPr txBox="1"/>
          <p:nvPr/>
        </p:nvSpPr>
        <p:spPr>
          <a:xfrm>
            <a:off x="250205" y="896018"/>
            <a:ext cx="9002977" cy="400110"/>
          </a:xfrm>
          <a:prstGeom prst="rect">
            <a:avLst/>
          </a:prstGeom>
          <a:noFill/>
        </p:spPr>
        <p:txBody>
          <a:bodyPr wrap="square" rtlCol="0">
            <a:spAutoFit/>
          </a:bodyPr>
          <a:lstStyle/>
          <a:p>
            <a:r>
              <a:rPr kumimoji="1" lang="ja-JP" altLang="en-US" sz="2000" dirty="0">
                <a:latin typeface="AR P丸ゴシック体M" panose="020B0600010101010101" pitchFamily="50" charset="-128"/>
                <a:ea typeface="AR P丸ゴシック体M" panose="020B0600010101010101" pitchFamily="50" charset="-128"/>
              </a:rPr>
              <a:t>主訴（希望、困り感）</a:t>
            </a:r>
            <a:r>
              <a:rPr lang="ja-JP" altLang="en-US" sz="2000" dirty="0">
                <a:latin typeface="AR P丸ゴシック体M" panose="020B0600010101010101" pitchFamily="50" charset="-128"/>
                <a:ea typeface="AR P丸ゴシック体M" panose="020B0600010101010101" pitchFamily="50" charset="-128"/>
              </a:rPr>
              <a:t>：</a:t>
            </a:r>
            <a:r>
              <a:rPr lang="en-US" altLang="ja-JP" sz="2000" dirty="0">
                <a:latin typeface="AR P丸ゴシック体M" panose="020B0600010101010101" pitchFamily="50" charset="-128"/>
                <a:ea typeface="AR P丸ゴシック体M" panose="020B0600010101010101" pitchFamily="50" charset="-128"/>
              </a:rPr>
              <a:t>A</a:t>
            </a:r>
            <a:r>
              <a:rPr kumimoji="1" lang="ja-JP" altLang="en-US" sz="2000" dirty="0" err="1">
                <a:latin typeface="AR P丸ゴシック体M" panose="020B0600010101010101" pitchFamily="50" charset="-128"/>
                <a:ea typeface="AR P丸ゴシック体M" panose="020B0600010101010101" pitchFamily="50" charset="-128"/>
              </a:rPr>
              <a:t>さんの</a:t>
            </a:r>
            <a:r>
              <a:rPr kumimoji="1" lang="ja-JP" altLang="en-US" sz="2000" dirty="0">
                <a:latin typeface="AR P丸ゴシック体M" panose="020B0600010101010101" pitchFamily="50" charset="-128"/>
                <a:ea typeface="AR P丸ゴシック体M" panose="020B0600010101010101" pitchFamily="50" charset="-128"/>
              </a:rPr>
              <a:t>余暇、社会参加</a:t>
            </a:r>
            <a:r>
              <a:rPr lang="ja-JP" altLang="en-US" sz="2000" dirty="0">
                <a:latin typeface="AR P丸ゴシック体M" panose="020B0600010101010101" pitchFamily="50" charset="-128"/>
                <a:ea typeface="AR P丸ゴシック体M" panose="020B0600010101010101" pitchFamily="50" charset="-128"/>
              </a:rPr>
              <a:t>、家族（母）のレスパイト</a:t>
            </a:r>
            <a:endParaRPr kumimoji="1" lang="ja-JP" altLang="en-US" sz="2000" dirty="0">
              <a:latin typeface="AR P丸ゴシック体M" panose="020B0600010101010101" pitchFamily="50" charset="-128"/>
              <a:ea typeface="AR P丸ゴシック体M" panose="020B0600010101010101" pitchFamily="50" charset="-128"/>
            </a:endParaRPr>
          </a:p>
        </p:txBody>
      </p:sp>
      <p:sp>
        <p:nvSpPr>
          <p:cNvPr id="5" name="角丸四角形 4"/>
          <p:cNvSpPr/>
          <p:nvPr/>
        </p:nvSpPr>
        <p:spPr>
          <a:xfrm>
            <a:off x="2852362" y="4571998"/>
            <a:ext cx="2571465" cy="395785"/>
          </a:xfrm>
          <a:prstGeom prst="roundRect">
            <a:avLst>
              <a:gd name="adj" fmla="val 50000"/>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b="1" dirty="0"/>
              <a:t>相談支援専門員</a:t>
            </a:r>
          </a:p>
        </p:txBody>
      </p:sp>
      <p:sp>
        <p:nvSpPr>
          <p:cNvPr id="9" name="角丸四角形 8"/>
          <p:cNvSpPr/>
          <p:nvPr/>
        </p:nvSpPr>
        <p:spPr>
          <a:xfrm>
            <a:off x="3302749" y="1831072"/>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学校</a:t>
            </a:r>
          </a:p>
        </p:txBody>
      </p:sp>
      <p:sp>
        <p:nvSpPr>
          <p:cNvPr id="11" name="角丸四角形 10"/>
          <p:cNvSpPr/>
          <p:nvPr/>
        </p:nvSpPr>
        <p:spPr>
          <a:xfrm>
            <a:off x="4825623" y="202309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病院</a:t>
            </a:r>
            <a:endParaRPr kumimoji="1" lang="ja-JP" altLang="en-US" dirty="0"/>
          </a:p>
        </p:txBody>
      </p:sp>
      <p:sp>
        <p:nvSpPr>
          <p:cNvPr id="13" name="角丸四角形 12"/>
          <p:cNvSpPr/>
          <p:nvPr/>
        </p:nvSpPr>
        <p:spPr>
          <a:xfrm>
            <a:off x="5944735" y="4709441"/>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障害福祉行政</a:t>
            </a:r>
          </a:p>
        </p:txBody>
      </p:sp>
      <p:sp>
        <p:nvSpPr>
          <p:cNvPr id="14" name="角丸四角形 13"/>
          <p:cNvSpPr/>
          <p:nvPr/>
        </p:nvSpPr>
        <p:spPr>
          <a:xfrm>
            <a:off x="3284545" y="56422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a:t>
            </a:r>
            <a:endParaRPr lang="en-US" altLang="ja-JP" dirty="0"/>
          </a:p>
          <a:p>
            <a:pPr algn="ctr"/>
            <a:r>
              <a:rPr lang="ja-JP" altLang="en-US" dirty="0"/>
              <a:t>相談所</a:t>
            </a:r>
            <a:endParaRPr kumimoji="1" lang="ja-JP" altLang="en-US" dirty="0"/>
          </a:p>
        </p:txBody>
      </p:sp>
      <p:sp>
        <p:nvSpPr>
          <p:cNvPr id="15" name="角丸四角形 14"/>
          <p:cNvSpPr/>
          <p:nvPr/>
        </p:nvSpPr>
        <p:spPr>
          <a:xfrm>
            <a:off x="4922273" y="54794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保健福祉</a:t>
            </a:r>
            <a:endParaRPr lang="en-US" altLang="ja-JP" dirty="0"/>
          </a:p>
          <a:p>
            <a:pPr algn="ctr"/>
            <a:r>
              <a:rPr lang="ja-JP" altLang="en-US" dirty="0"/>
              <a:t>事務所</a:t>
            </a:r>
            <a:endParaRPr lang="en-US" altLang="ja-JP" dirty="0"/>
          </a:p>
        </p:txBody>
      </p:sp>
      <p:sp>
        <p:nvSpPr>
          <p:cNvPr id="16" name="角丸四角形 15"/>
          <p:cNvSpPr/>
          <p:nvPr/>
        </p:nvSpPr>
        <p:spPr>
          <a:xfrm>
            <a:off x="6407640" y="3760922"/>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児童発達</a:t>
            </a:r>
            <a:endParaRPr kumimoji="1" lang="ja-JP" altLang="en-US" dirty="0"/>
          </a:p>
        </p:txBody>
      </p:sp>
      <p:sp>
        <p:nvSpPr>
          <p:cNvPr id="17" name="角丸四角形 16"/>
          <p:cNvSpPr/>
          <p:nvPr/>
        </p:nvSpPr>
        <p:spPr>
          <a:xfrm>
            <a:off x="982623" y="4590494"/>
            <a:ext cx="1351129" cy="41823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18" name="角丸四角形 17"/>
          <p:cNvSpPr/>
          <p:nvPr/>
        </p:nvSpPr>
        <p:spPr>
          <a:xfrm>
            <a:off x="1589947" y="5446277"/>
            <a:ext cx="1568350" cy="615825"/>
          </a:xfrm>
          <a:prstGeom prst="roundRect">
            <a:avLst>
              <a:gd name="adj" fmla="val 50000"/>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20" name="角丸四角形 19"/>
          <p:cNvSpPr/>
          <p:nvPr/>
        </p:nvSpPr>
        <p:spPr>
          <a:xfrm>
            <a:off x="6271160" y="1560610"/>
            <a:ext cx="2558937" cy="517077"/>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コニュニティワーク</a:t>
            </a:r>
            <a:endParaRPr lang="en-US" altLang="ja-JP" b="1" dirty="0">
              <a:latin typeface="HG丸ｺﾞｼｯｸM-PRO" panose="020F0600000000000000" pitchFamily="50" charset="-128"/>
              <a:ea typeface="HG丸ｺﾞｼｯｸM-PRO" panose="020F0600000000000000" pitchFamily="50" charset="-128"/>
            </a:endParaRPr>
          </a:p>
        </p:txBody>
      </p:sp>
      <p:sp>
        <p:nvSpPr>
          <p:cNvPr id="22" name="角丸四角形 21"/>
          <p:cNvSpPr/>
          <p:nvPr/>
        </p:nvSpPr>
        <p:spPr>
          <a:xfrm>
            <a:off x="7915703" y="2180521"/>
            <a:ext cx="3534771" cy="453491"/>
          </a:xfrm>
          <a:prstGeom prst="roundRect">
            <a:avLst>
              <a:gd name="adj" fmla="val 11486"/>
            </a:avLst>
          </a:prstGeom>
          <a:ln w="28575">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t>地域診断、支援・資源の検討、普及啓発</a:t>
            </a:r>
            <a:endParaRPr kumimoji="1" lang="ja-JP" altLang="en-US" sz="1400" dirty="0"/>
          </a:p>
        </p:txBody>
      </p:sp>
      <p:sp>
        <p:nvSpPr>
          <p:cNvPr id="24" name="テキスト ボックス 23"/>
          <p:cNvSpPr txBox="1"/>
          <p:nvPr/>
        </p:nvSpPr>
        <p:spPr>
          <a:xfrm>
            <a:off x="9029104" y="1270374"/>
            <a:ext cx="2421370" cy="738664"/>
          </a:xfrm>
          <a:prstGeom prst="rect">
            <a:avLst/>
          </a:prstGeom>
          <a:ln w="28575">
            <a:solidFill>
              <a:srgbClr val="FF0000"/>
            </a:solidFill>
            <a:prstDash val="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kumimoji="1" lang="ja-JP" altLang="en-US" sz="1400" dirty="0">
                <a:latin typeface="AR P丸ゴシック体M" panose="020B0600010101010101" pitchFamily="50" charset="-128"/>
                <a:ea typeface="AR P丸ゴシック体M" panose="020B0600010101010101" pitchFamily="50" charset="-128"/>
              </a:rPr>
              <a:t>≪</a:t>
            </a:r>
            <a:r>
              <a:rPr kumimoji="1" lang="ja-JP" altLang="en-US" sz="1400" dirty="0">
                <a:solidFill>
                  <a:srgbClr val="FF0000"/>
                </a:solidFill>
                <a:latin typeface="AR P丸ゴシック体M" panose="020B0600010101010101" pitchFamily="50" charset="-128"/>
                <a:ea typeface="AR P丸ゴシック体M" panose="020B0600010101010101" pitchFamily="50" charset="-128"/>
              </a:rPr>
              <a:t>課題への気づきと整理</a:t>
            </a:r>
            <a:r>
              <a:rPr kumimoji="1" lang="ja-JP" altLang="en-US" sz="1400" dirty="0">
                <a:latin typeface="AR P丸ゴシック体M" panose="020B0600010101010101" pitchFamily="50" charset="-128"/>
                <a:ea typeface="AR P丸ゴシック体M" panose="020B0600010101010101" pitchFamily="50" charset="-128"/>
              </a:rPr>
              <a:t>≫</a:t>
            </a:r>
            <a:endParaRPr kumimoji="1" lang="en-US" altLang="ja-JP" sz="1400" dirty="0">
              <a:latin typeface="AR P丸ゴシック体M" panose="020B0600010101010101" pitchFamily="50" charset="-128"/>
              <a:ea typeface="AR P丸ゴシック体M" panose="020B0600010101010101" pitchFamily="50" charset="-128"/>
            </a:endParaRPr>
          </a:p>
          <a:p>
            <a:pPr algn="just"/>
            <a:r>
              <a:rPr kumimoji="1" lang="ja-JP" altLang="en-US" sz="1400" dirty="0">
                <a:latin typeface="AR P丸ゴシック体M" panose="020B0600010101010101" pitchFamily="50" charset="-128"/>
                <a:ea typeface="AR P丸ゴシック体M" panose="020B0600010101010101" pitchFamily="50" charset="-128"/>
              </a:rPr>
              <a:t>余暇、社会参加の拡充</a:t>
            </a:r>
            <a:r>
              <a:rPr lang="ja-JP" altLang="en-US" sz="1400" dirty="0">
                <a:latin typeface="AR P丸ゴシック体M" panose="020B0600010101010101" pitchFamily="50" charset="-128"/>
                <a:ea typeface="AR P丸ゴシック体M" panose="020B0600010101010101" pitchFamily="50" charset="-128"/>
              </a:rPr>
              <a:t>、レスパイトの課題</a:t>
            </a:r>
            <a:endParaRPr kumimoji="1" lang="ja-JP" altLang="en-US" sz="1400" dirty="0">
              <a:latin typeface="AR P丸ゴシック体M" panose="020B0600010101010101" pitchFamily="50" charset="-128"/>
              <a:ea typeface="AR P丸ゴシック体M" panose="020B0600010101010101" pitchFamily="50" charset="-128"/>
            </a:endParaRPr>
          </a:p>
        </p:txBody>
      </p:sp>
      <p:sp>
        <p:nvSpPr>
          <p:cNvPr id="26" name="角丸四角形 25"/>
          <p:cNvSpPr/>
          <p:nvPr/>
        </p:nvSpPr>
        <p:spPr>
          <a:xfrm>
            <a:off x="5804856" y="2816938"/>
            <a:ext cx="1351128" cy="602414"/>
          </a:xfrm>
          <a:prstGeom prst="roundRect">
            <a:avLst>
              <a:gd name="adj" fmla="val 50000"/>
            </a:avLst>
          </a:prstGeom>
          <a:solidFill>
            <a:schemeClr val="bg1"/>
          </a:solidFill>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訪問看護</a:t>
            </a:r>
            <a:endParaRPr kumimoji="1" lang="ja-JP" altLang="en-US" dirty="0"/>
          </a:p>
        </p:txBody>
      </p:sp>
      <p:sp>
        <p:nvSpPr>
          <p:cNvPr id="23" name="角丸四角形 22"/>
          <p:cNvSpPr/>
          <p:nvPr/>
        </p:nvSpPr>
        <p:spPr>
          <a:xfrm>
            <a:off x="7615440" y="2742463"/>
            <a:ext cx="1937983" cy="43746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子育てサロン</a:t>
            </a:r>
            <a:endParaRPr kumimoji="1" lang="ja-JP" altLang="en-US" dirty="0"/>
          </a:p>
        </p:txBody>
      </p:sp>
      <p:sp>
        <p:nvSpPr>
          <p:cNvPr id="25" name="角丸四角形 24"/>
          <p:cNvSpPr/>
          <p:nvPr/>
        </p:nvSpPr>
        <p:spPr>
          <a:xfrm>
            <a:off x="8019166" y="3902200"/>
            <a:ext cx="3308476" cy="579110"/>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看護職による技術的支援</a:t>
            </a:r>
            <a:endParaRPr lang="en-US" altLang="ja-JP" dirty="0"/>
          </a:p>
          <a:p>
            <a:pPr algn="ctr"/>
            <a:r>
              <a:rPr lang="ja-JP" altLang="en-US" sz="1600" dirty="0"/>
              <a:t>（現場研修等）</a:t>
            </a:r>
            <a:endParaRPr kumimoji="1" lang="ja-JP" altLang="en-US" sz="1600" dirty="0"/>
          </a:p>
        </p:txBody>
      </p:sp>
      <p:sp>
        <p:nvSpPr>
          <p:cNvPr id="27" name="角丸四角形 26"/>
          <p:cNvSpPr/>
          <p:nvPr/>
        </p:nvSpPr>
        <p:spPr>
          <a:xfrm>
            <a:off x="8161353" y="3179927"/>
            <a:ext cx="2429303" cy="600501"/>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600" dirty="0"/>
              <a:t>経験豊富なサポーター</a:t>
            </a:r>
            <a:endParaRPr lang="en-US" altLang="ja-JP" sz="1600" dirty="0"/>
          </a:p>
          <a:p>
            <a:pPr algn="ctr"/>
            <a:r>
              <a:rPr lang="ja-JP" altLang="en-US" sz="1600" dirty="0"/>
              <a:t>（ボランティア）</a:t>
            </a:r>
            <a:endParaRPr kumimoji="1" lang="ja-JP" altLang="en-US" sz="1600" dirty="0"/>
          </a:p>
        </p:txBody>
      </p:sp>
      <p:sp>
        <p:nvSpPr>
          <p:cNvPr id="28" name="角丸四角形 27"/>
          <p:cNvSpPr/>
          <p:nvPr/>
        </p:nvSpPr>
        <p:spPr>
          <a:xfrm>
            <a:off x="7929344" y="4557423"/>
            <a:ext cx="3398298"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事業所（通所・移動等）の支援拡大、看護職配置等</a:t>
            </a:r>
            <a:endParaRPr kumimoji="1" lang="ja-JP" altLang="en-US" sz="1600" dirty="0"/>
          </a:p>
        </p:txBody>
      </p:sp>
      <p:sp>
        <p:nvSpPr>
          <p:cNvPr id="29" name="角丸四角形 28"/>
          <p:cNvSpPr/>
          <p:nvPr/>
        </p:nvSpPr>
        <p:spPr>
          <a:xfrm>
            <a:off x="7536340" y="5284995"/>
            <a:ext cx="3450107"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知っている人を増やす↔アイデア、サポートの増</a:t>
            </a:r>
            <a:endParaRPr kumimoji="1" lang="ja-JP" altLang="en-US" sz="1600" dirty="0"/>
          </a:p>
        </p:txBody>
      </p:sp>
      <p:sp>
        <p:nvSpPr>
          <p:cNvPr id="30" name="角丸四角形 29"/>
          <p:cNvSpPr/>
          <p:nvPr/>
        </p:nvSpPr>
        <p:spPr>
          <a:xfrm>
            <a:off x="6436063" y="6003758"/>
            <a:ext cx="2858064" cy="476817"/>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600" dirty="0"/>
              <a:t>地域単独の加算制度創設等</a:t>
            </a:r>
          </a:p>
        </p:txBody>
      </p:sp>
    </p:spTree>
    <p:extLst>
      <p:ext uri="{BB962C8B-B14F-4D97-AF65-F5344CB8AC3E}">
        <p14:creationId xmlns:p14="http://schemas.microsoft.com/office/powerpoint/2010/main" val="61637887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2800" dirty="0">
                <a:latin typeface="HGS創英角ｺﾞｼｯｸUB" panose="020B0900000000000000" pitchFamily="50" charset="-128"/>
                <a:ea typeface="HGS創英角ｺﾞｼｯｸUB" panose="020B0900000000000000" pitchFamily="50" charset="-128"/>
              </a:rPr>
              <a:t>事例：医療的ケアの必要な人への</a:t>
            </a:r>
            <a:r>
              <a:rPr lang="ja-JP" altLang="en-US" sz="2800" dirty="0" smtClean="0">
                <a:latin typeface="HGS創英角ｺﾞｼｯｸUB" panose="020B0900000000000000" pitchFamily="50" charset="-128"/>
                <a:ea typeface="HGS創英角ｺﾞｼｯｸUB" panose="020B0900000000000000" pitchFamily="50" charset="-128"/>
              </a:rPr>
              <a:t>支援（個別支援から地域課題へ）</a:t>
            </a:r>
            <a:endParaRPr kumimoji="1" lang="ja-JP" altLang="en-US" sz="28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0415584" y="6383656"/>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19</a:t>
            </a:fld>
            <a:endParaRPr lang="ja-JP" altLang="en-US" dirty="0">
              <a:solidFill>
                <a:prstClr val="black">
                  <a:tint val="75000"/>
                </a:prstClr>
              </a:solidFill>
            </a:endParaRPr>
          </a:p>
        </p:txBody>
      </p:sp>
      <p:sp>
        <p:nvSpPr>
          <p:cNvPr id="2" name="円/楕円 1"/>
          <p:cNvSpPr/>
          <p:nvPr/>
        </p:nvSpPr>
        <p:spPr>
          <a:xfrm>
            <a:off x="504965" y="2761038"/>
            <a:ext cx="4339988" cy="2534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A</a:t>
            </a:r>
            <a:r>
              <a:rPr lang="ja-JP" altLang="en-US" sz="2000" dirty="0">
                <a:solidFill>
                  <a:schemeClr val="tx1"/>
                </a:solidFill>
              </a:rPr>
              <a:t>さん（</a:t>
            </a:r>
            <a:r>
              <a:rPr lang="en-US" altLang="ja-JP" sz="2000" dirty="0">
                <a:solidFill>
                  <a:schemeClr val="tx1"/>
                </a:solidFill>
              </a:rPr>
              <a:t>10</a:t>
            </a:r>
            <a:r>
              <a:rPr lang="ja-JP" altLang="en-US" sz="2000" dirty="0">
                <a:solidFill>
                  <a:schemeClr val="tx1"/>
                </a:solidFill>
              </a:rPr>
              <a:t>歳、男児）</a:t>
            </a:r>
            <a:endParaRPr lang="en-US" altLang="ja-JP" sz="2000" dirty="0">
              <a:solidFill>
                <a:schemeClr val="tx1"/>
              </a:solidFill>
            </a:endParaRPr>
          </a:p>
          <a:p>
            <a:r>
              <a:rPr lang="ja-JP" altLang="en-US" dirty="0">
                <a:solidFill>
                  <a:schemeClr val="tx1"/>
                </a:solidFill>
              </a:rPr>
              <a:t>  両親との</a:t>
            </a:r>
            <a:r>
              <a:rPr lang="en-US" altLang="ja-JP" dirty="0">
                <a:solidFill>
                  <a:schemeClr val="tx1"/>
                </a:solidFill>
              </a:rPr>
              <a:t>3</a:t>
            </a:r>
            <a:r>
              <a:rPr lang="ja-JP" altLang="en-US" dirty="0">
                <a:solidFill>
                  <a:schemeClr val="tx1"/>
                </a:solidFill>
              </a:rPr>
              <a:t>人暮らし</a:t>
            </a:r>
            <a:endParaRPr lang="en-US" altLang="ja-JP" dirty="0">
              <a:solidFill>
                <a:schemeClr val="tx1"/>
              </a:solidFill>
            </a:endParaRPr>
          </a:p>
          <a:p>
            <a:r>
              <a:rPr lang="ja-JP" altLang="en-US" sz="1600" dirty="0">
                <a:solidFill>
                  <a:schemeClr val="tx1"/>
                </a:solidFill>
              </a:rPr>
              <a:t>  </a:t>
            </a:r>
            <a:r>
              <a:rPr lang="ja-JP" altLang="en-US" dirty="0">
                <a:solidFill>
                  <a:schemeClr val="tx1"/>
                </a:solidFill>
              </a:rPr>
              <a:t>重心</a:t>
            </a:r>
            <a:r>
              <a:rPr lang="ja-JP" altLang="en-US" sz="1600" dirty="0">
                <a:solidFill>
                  <a:schemeClr val="tx1"/>
                </a:solidFill>
              </a:rPr>
              <a:t>（経管栄養、吸引必要）</a:t>
            </a:r>
            <a:endParaRPr lang="en-US" altLang="ja-JP" sz="1600" dirty="0">
              <a:solidFill>
                <a:schemeClr val="tx1"/>
              </a:solidFill>
            </a:endParaRPr>
          </a:p>
          <a:p>
            <a:r>
              <a:rPr lang="ja-JP" altLang="en-US" dirty="0">
                <a:solidFill>
                  <a:schemeClr val="tx1"/>
                </a:solidFill>
              </a:rPr>
              <a:t>  家庭・学校・病院中心</a:t>
            </a:r>
            <a:endParaRPr lang="en-US" altLang="ja-JP" dirty="0">
              <a:solidFill>
                <a:schemeClr val="tx1"/>
              </a:solidFill>
            </a:endParaRPr>
          </a:p>
          <a:p>
            <a:endParaRPr lang="en-US" altLang="ja-JP" dirty="0">
              <a:solidFill>
                <a:schemeClr val="tx1"/>
              </a:solidFill>
            </a:endParaRPr>
          </a:p>
        </p:txBody>
      </p:sp>
      <p:sp>
        <p:nvSpPr>
          <p:cNvPr id="7" name="円/楕円 6"/>
          <p:cNvSpPr/>
          <p:nvPr/>
        </p:nvSpPr>
        <p:spPr>
          <a:xfrm>
            <a:off x="493582" y="2049440"/>
            <a:ext cx="6616887" cy="402631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noFill/>
            </a:endParaRPr>
          </a:p>
        </p:txBody>
      </p:sp>
      <p:sp>
        <p:nvSpPr>
          <p:cNvPr id="8" name="円/楕円 7"/>
          <p:cNvSpPr/>
          <p:nvPr/>
        </p:nvSpPr>
        <p:spPr>
          <a:xfrm>
            <a:off x="495854" y="1610432"/>
            <a:ext cx="9426054" cy="4856495"/>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3" name="テキスト ボックス 2"/>
          <p:cNvSpPr txBox="1"/>
          <p:nvPr/>
        </p:nvSpPr>
        <p:spPr>
          <a:xfrm>
            <a:off x="250205" y="896018"/>
            <a:ext cx="9002977" cy="461665"/>
          </a:xfrm>
          <a:prstGeom prst="rect">
            <a:avLst/>
          </a:prstGeom>
          <a:noFill/>
        </p:spPr>
        <p:txBody>
          <a:bodyPr wrap="square" rtlCol="0">
            <a:spAutoFit/>
          </a:bodyPr>
          <a:lstStyle/>
          <a:p>
            <a:r>
              <a:rPr lang="ja-JP" altLang="en-US" sz="2400" dirty="0">
                <a:latin typeface="AR P丸ゴシック体M" panose="020B0600010101010101" pitchFamily="50" charset="-128"/>
                <a:ea typeface="AR P丸ゴシック体M" panose="020B0600010101010101" pitchFamily="50" charset="-128"/>
              </a:rPr>
              <a:t>個別支援と地域支援の関係、並行的ニーズの検討</a:t>
            </a:r>
            <a:endParaRPr kumimoji="1" lang="ja-JP" altLang="en-US" sz="2400" dirty="0">
              <a:latin typeface="AR P丸ゴシック体M" panose="020B0600010101010101" pitchFamily="50" charset="-128"/>
              <a:ea typeface="AR P丸ゴシック体M" panose="020B0600010101010101" pitchFamily="50" charset="-128"/>
            </a:endParaRPr>
          </a:p>
        </p:txBody>
      </p:sp>
      <p:sp>
        <p:nvSpPr>
          <p:cNvPr id="5" name="角丸四角形 4"/>
          <p:cNvSpPr/>
          <p:nvPr/>
        </p:nvSpPr>
        <p:spPr>
          <a:xfrm>
            <a:off x="2852362" y="4571998"/>
            <a:ext cx="2571465" cy="395785"/>
          </a:xfrm>
          <a:prstGeom prst="roundRect">
            <a:avLst>
              <a:gd name="adj" fmla="val 50000"/>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b="1" dirty="0"/>
              <a:t>相談支援専門員</a:t>
            </a:r>
          </a:p>
        </p:txBody>
      </p:sp>
      <p:sp>
        <p:nvSpPr>
          <p:cNvPr id="9" name="角丸四角形 8"/>
          <p:cNvSpPr/>
          <p:nvPr/>
        </p:nvSpPr>
        <p:spPr>
          <a:xfrm>
            <a:off x="2909230" y="1844721"/>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学校</a:t>
            </a:r>
          </a:p>
        </p:txBody>
      </p:sp>
      <p:sp>
        <p:nvSpPr>
          <p:cNvPr id="11" name="角丸四角形 10"/>
          <p:cNvSpPr/>
          <p:nvPr/>
        </p:nvSpPr>
        <p:spPr>
          <a:xfrm>
            <a:off x="4334285" y="1973849"/>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病院</a:t>
            </a:r>
            <a:endParaRPr kumimoji="1" lang="ja-JP" altLang="en-US" dirty="0"/>
          </a:p>
        </p:txBody>
      </p:sp>
      <p:sp>
        <p:nvSpPr>
          <p:cNvPr id="13" name="角丸四角形 12"/>
          <p:cNvSpPr/>
          <p:nvPr/>
        </p:nvSpPr>
        <p:spPr>
          <a:xfrm>
            <a:off x="5942437" y="4832441"/>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障害福祉行政</a:t>
            </a:r>
          </a:p>
        </p:txBody>
      </p:sp>
      <p:sp>
        <p:nvSpPr>
          <p:cNvPr id="14" name="角丸四角形 13"/>
          <p:cNvSpPr/>
          <p:nvPr/>
        </p:nvSpPr>
        <p:spPr>
          <a:xfrm>
            <a:off x="3284545" y="56422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a:t>
            </a:r>
            <a:endParaRPr lang="en-US" altLang="ja-JP" dirty="0"/>
          </a:p>
          <a:p>
            <a:pPr algn="ctr"/>
            <a:r>
              <a:rPr lang="ja-JP" altLang="en-US" dirty="0"/>
              <a:t>相談所</a:t>
            </a:r>
            <a:endParaRPr kumimoji="1" lang="ja-JP" altLang="en-US" dirty="0"/>
          </a:p>
        </p:txBody>
      </p:sp>
      <p:sp>
        <p:nvSpPr>
          <p:cNvPr id="15" name="角丸四角形 14"/>
          <p:cNvSpPr/>
          <p:nvPr/>
        </p:nvSpPr>
        <p:spPr>
          <a:xfrm>
            <a:off x="4922273" y="54794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保健福祉</a:t>
            </a:r>
            <a:endParaRPr lang="en-US" altLang="ja-JP" dirty="0"/>
          </a:p>
          <a:p>
            <a:pPr algn="ctr"/>
            <a:r>
              <a:rPr lang="ja-JP" altLang="en-US" dirty="0"/>
              <a:t>事務所</a:t>
            </a:r>
            <a:endParaRPr lang="en-US" altLang="ja-JP" dirty="0"/>
          </a:p>
        </p:txBody>
      </p:sp>
      <p:sp>
        <p:nvSpPr>
          <p:cNvPr id="16" name="角丸四角形 15"/>
          <p:cNvSpPr/>
          <p:nvPr/>
        </p:nvSpPr>
        <p:spPr>
          <a:xfrm>
            <a:off x="6347325" y="4118373"/>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児童発達</a:t>
            </a:r>
            <a:endParaRPr kumimoji="1" lang="ja-JP" altLang="en-US" dirty="0"/>
          </a:p>
        </p:txBody>
      </p:sp>
      <p:sp>
        <p:nvSpPr>
          <p:cNvPr id="17" name="角丸四角形 16"/>
          <p:cNvSpPr/>
          <p:nvPr/>
        </p:nvSpPr>
        <p:spPr>
          <a:xfrm>
            <a:off x="982623" y="4590494"/>
            <a:ext cx="1351129" cy="41823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20" name="角丸四角形 19"/>
          <p:cNvSpPr/>
          <p:nvPr/>
        </p:nvSpPr>
        <p:spPr>
          <a:xfrm>
            <a:off x="6639656" y="1560610"/>
            <a:ext cx="2558937" cy="517077"/>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コニュニティワーク</a:t>
            </a:r>
            <a:endParaRPr lang="en-US" altLang="ja-JP" b="1" dirty="0">
              <a:latin typeface="HG丸ｺﾞｼｯｸM-PRO" panose="020F0600000000000000" pitchFamily="50" charset="-128"/>
              <a:ea typeface="HG丸ｺﾞｼｯｸM-PRO" panose="020F0600000000000000" pitchFamily="50" charset="-128"/>
            </a:endParaRPr>
          </a:p>
        </p:txBody>
      </p:sp>
      <p:sp>
        <p:nvSpPr>
          <p:cNvPr id="22" name="角丸四角形 21"/>
          <p:cNvSpPr/>
          <p:nvPr/>
        </p:nvSpPr>
        <p:spPr>
          <a:xfrm>
            <a:off x="7710983" y="2180521"/>
            <a:ext cx="3534771" cy="453491"/>
          </a:xfrm>
          <a:prstGeom prst="roundRect">
            <a:avLst>
              <a:gd name="adj" fmla="val 11486"/>
            </a:avLst>
          </a:prstGeom>
          <a:ln w="28575">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t>地域診断、支援・資源の検討、普及啓発</a:t>
            </a:r>
            <a:endParaRPr kumimoji="1" lang="ja-JP" altLang="en-US" sz="1400" dirty="0"/>
          </a:p>
        </p:txBody>
      </p:sp>
      <p:sp>
        <p:nvSpPr>
          <p:cNvPr id="23" name="角丸四角形 22"/>
          <p:cNvSpPr/>
          <p:nvPr/>
        </p:nvSpPr>
        <p:spPr>
          <a:xfrm>
            <a:off x="7806512" y="2742463"/>
            <a:ext cx="1937983" cy="43746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子育てサロン</a:t>
            </a:r>
            <a:endParaRPr kumimoji="1" lang="ja-JP" altLang="en-US" dirty="0"/>
          </a:p>
        </p:txBody>
      </p:sp>
      <p:sp>
        <p:nvSpPr>
          <p:cNvPr id="25" name="角丸四角形 24"/>
          <p:cNvSpPr/>
          <p:nvPr/>
        </p:nvSpPr>
        <p:spPr>
          <a:xfrm>
            <a:off x="8019166" y="3902200"/>
            <a:ext cx="3308476" cy="579110"/>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看護職による技術的支援</a:t>
            </a:r>
            <a:endParaRPr lang="en-US" altLang="ja-JP" dirty="0"/>
          </a:p>
          <a:p>
            <a:pPr algn="ctr"/>
            <a:r>
              <a:rPr lang="ja-JP" altLang="en-US" sz="1600" dirty="0"/>
              <a:t>（現場研修等）</a:t>
            </a:r>
            <a:endParaRPr kumimoji="1" lang="ja-JP" altLang="en-US" sz="1600" dirty="0"/>
          </a:p>
        </p:txBody>
      </p:sp>
      <p:sp>
        <p:nvSpPr>
          <p:cNvPr id="27" name="角丸四角形 26"/>
          <p:cNvSpPr/>
          <p:nvPr/>
        </p:nvSpPr>
        <p:spPr>
          <a:xfrm>
            <a:off x="8161353" y="3179927"/>
            <a:ext cx="2429303" cy="600501"/>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600" dirty="0"/>
              <a:t>経験豊富なサポーター</a:t>
            </a:r>
            <a:endParaRPr lang="en-US" altLang="ja-JP" sz="1600" dirty="0"/>
          </a:p>
          <a:p>
            <a:pPr algn="ctr"/>
            <a:r>
              <a:rPr lang="ja-JP" altLang="en-US" sz="1600" dirty="0"/>
              <a:t>（ボランティア）</a:t>
            </a:r>
            <a:endParaRPr kumimoji="1" lang="ja-JP" altLang="en-US" sz="1600" dirty="0"/>
          </a:p>
        </p:txBody>
      </p:sp>
      <p:sp>
        <p:nvSpPr>
          <p:cNvPr id="28" name="角丸四角形 27"/>
          <p:cNvSpPr/>
          <p:nvPr/>
        </p:nvSpPr>
        <p:spPr>
          <a:xfrm>
            <a:off x="7929344" y="4557423"/>
            <a:ext cx="3398298"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事業所（通所・移動等）の支援拡大、看護職配置等</a:t>
            </a:r>
            <a:endParaRPr kumimoji="1" lang="ja-JP" altLang="en-US" sz="1600" dirty="0"/>
          </a:p>
        </p:txBody>
      </p:sp>
      <p:sp>
        <p:nvSpPr>
          <p:cNvPr id="29" name="角丸四角形 28"/>
          <p:cNvSpPr/>
          <p:nvPr/>
        </p:nvSpPr>
        <p:spPr>
          <a:xfrm>
            <a:off x="7536340" y="5284995"/>
            <a:ext cx="3450107"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知っている人を増やす↔アイデア、サポートの増</a:t>
            </a:r>
            <a:endParaRPr kumimoji="1" lang="ja-JP" altLang="en-US" sz="1600" dirty="0"/>
          </a:p>
        </p:txBody>
      </p:sp>
      <p:sp>
        <p:nvSpPr>
          <p:cNvPr id="30" name="角丸四角形 29"/>
          <p:cNvSpPr/>
          <p:nvPr/>
        </p:nvSpPr>
        <p:spPr>
          <a:xfrm>
            <a:off x="6436063" y="6003758"/>
            <a:ext cx="2858064" cy="476817"/>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600" dirty="0"/>
              <a:t>地域単独の加算制度創設等</a:t>
            </a:r>
          </a:p>
        </p:txBody>
      </p:sp>
      <p:cxnSp>
        <p:nvCxnSpPr>
          <p:cNvPr id="32" name="直線矢印コネクタ 31"/>
          <p:cNvCxnSpPr/>
          <p:nvPr/>
        </p:nvCxnSpPr>
        <p:spPr>
          <a:xfrm flipV="1">
            <a:off x="2483893" y="2242416"/>
            <a:ext cx="4880186" cy="2475306"/>
          </a:xfrm>
          <a:prstGeom prst="straightConnector1">
            <a:avLst/>
          </a:prstGeom>
          <a:ln w="57150">
            <a:headEnd type="arrow"/>
            <a:tailEnd type="arrow"/>
          </a:ln>
        </p:spPr>
        <p:style>
          <a:lnRef idx="3">
            <a:schemeClr val="accent1"/>
          </a:lnRef>
          <a:fillRef idx="0">
            <a:schemeClr val="accent1"/>
          </a:fillRef>
          <a:effectRef idx="2">
            <a:schemeClr val="accent1"/>
          </a:effectRef>
          <a:fontRef idx="minor">
            <a:schemeClr val="tx1"/>
          </a:fontRef>
        </p:style>
      </p:cxnSp>
      <p:sp>
        <p:nvSpPr>
          <p:cNvPr id="36" name="角丸四角形 35"/>
          <p:cNvSpPr/>
          <p:nvPr/>
        </p:nvSpPr>
        <p:spPr>
          <a:xfrm>
            <a:off x="3659567" y="2681424"/>
            <a:ext cx="4059353" cy="615825"/>
          </a:xfrm>
          <a:prstGeom prst="roundRect">
            <a:avLst>
              <a:gd name="adj" fmla="val 50000"/>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37" name="角丸四角形 36"/>
          <p:cNvSpPr/>
          <p:nvPr/>
        </p:nvSpPr>
        <p:spPr>
          <a:xfrm>
            <a:off x="6204638" y="3436265"/>
            <a:ext cx="1351128" cy="602414"/>
          </a:xfrm>
          <a:prstGeom prst="roundRect">
            <a:avLst>
              <a:gd name="adj" fmla="val 50000"/>
            </a:avLst>
          </a:prstGeom>
          <a:solidFill>
            <a:schemeClr val="bg1"/>
          </a:solidFill>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訪問看護</a:t>
            </a:r>
            <a:endParaRPr kumimoji="1" lang="ja-JP" altLang="en-US" dirty="0"/>
          </a:p>
        </p:txBody>
      </p:sp>
    </p:spTree>
    <p:extLst>
      <p:ext uri="{BB962C8B-B14F-4D97-AF65-F5344CB8AC3E}">
        <p14:creationId xmlns:p14="http://schemas.microsoft.com/office/powerpoint/2010/main" val="33420580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本日の内容</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en-US" altLang="ja-JP" dirty="0" smtClean="0"/>
              <a:t>Ⅰ</a:t>
            </a:r>
            <a:r>
              <a:rPr kumimoji="1" lang="ja-JP" altLang="en-US" dirty="0" smtClean="0"/>
              <a:t>　はじめに</a:t>
            </a:r>
            <a:endParaRPr kumimoji="1" lang="en-US" altLang="ja-JP" dirty="0" smtClean="0"/>
          </a:p>
          <a:p>
            <a:pPr marL="0" indent="0">
              <a:buNone/>
            </a:pPr>
            <a:r>
              <a:rPr lang="en-US" altLang="ja-JP" dirty="0" smtClean="0"/>
              <a:t>Ⅱ</a:t>
            </a:r>
            <a:r>
              <a:rPr lang="ja-JP" altLang="en-US" dirty="0" smtClean="0"/>
              <a:t>　</a:t>
            </a:r>
            <a:r>
              <a:rPr lang="ja-JP" altLang="en-US" dirty="0"/>
              <a:t>１日目コミュニティソーシャルワーク</a:t>
            </a:r>
            <a:r>
              <a:rPr lang="ja-JP" altLang="en-US" dirty="0" smtClean="0"/>
              <a:t>講義の振り返り</a:t>
            </a:r>
            <a:endParaRPr lang="en-US" altLang="ja-JP" dirty="0" smtClean="0"/>
          </a:p>
          <a:p>
            <a:pPr marL="0" indent="0">
              <a:buNone/>
            </a:pPr>
            <a:r>
              <a:rPr lang="en-US" altLang="ja-JP" dirty="0" smtClean="0"/>
              <a:t>Ⅲ</a:t>
            </a:r>
            <a:r>
              <a:rPr lang="ja-JP" altLang="en-US" dirty="0" smtClean="0"/>
              <a:t>　</a:t>
            </a:r>
            <a:r>
              <a:rPr lang="ja-JP" altLang="en-US" dirty="0"/>
              <a:t>個別支援から地域課題への</a:t>
            </a:r>
            <a:r>
              <a:rPr lang="ja-JP" altLang="en-US" dirty="0" smtClean="0"/>
              <a:t>展開</a:t>
            </a:r>
            <a:endParaRPr lang="en-US" altLang="ja-JP" dirty="0" smtClean="0"/>
          </a:p>
          <a:p>
            <a:pPr marL="0" indent="0">
              <a:buNone/>
            </a:pPr>
            <a:r>
              <a:rPr lang="en-US" altLang="ja-JP" dirty="0" smtClean="0"/>
              <a:t>Ⅳ</a:t>
            </a:r>
            <a:r>
              <a:rPr lang="ja-JP" altLang="en-US" dirty="0" smtClean="0"/>
              <a:t>　</a:t>
            </a:r>
            <a:r>
              <a:rPr lang="ja-JP" altLang="en-US" dirty="0"/>
              <a:t>地域援助技術としてのコミュニティソーシャルワーク</a:t>
            </a:r>
            <a:endParaRPr lang="en-US" altLang="ja-JP" dirty="0"/>
          </a:p>
          <a:p>
            <a:pPr marL="0" indent="0">
              <a:buNone/>
            </a:pPr>
            <a:endParaRPr lang="en-US" altLang="ja-JP" dirty="0"/>
          </a:p>
          <a:p>
            <a:pPr marL="0" indent="0">
              <a:buNone/>
            </a:pPr>
            <a:endParaRPr lang="en-US" altLang="ja-JP" dirty="0"/>
          </a:p>
          <a:p>
            <a:pPr marL="0" indent="0">
              <a:buNone/>
            </a:pPr>
            <a:endParaRPr kumimoji="1" lang="ja-JP" altLang="en-US" dirty="0"/>
          </a:p>
        </p:txBody>
      </p:sp>
    </p:spTree>
    <p:extLst>
      <p:ext uri="{BB962C8B-B14F-4D97-AF65-F5344CB8AC3E}">
        <p14:creationId xmlns:p14="http://schemas.microsoft.com/office/powerpoint/2010/main" val="34725991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3200" dirty="0" smtClean="0">
                <a:latin typeface="HGS創英角ｺﾞｼｯｸUB" panose="020B0900000000000000" pitchFamily="50" charset="-128"/>
                <a:ea typeface="HGS創英角ｺﾞｼｯｸUB" panose="020B0900000000000000" pitchFamily="50" charset="-128"/>
              </a:rPr>
              <a:t>事例から見える個別課題</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0415584" y="6383656"/>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20</a:t>
            </a:fld>
            <a:endParaRPr lang="ja-JP" altLang="en-US" dirty="0">
              <a:solidFill>
                <a:prstClr val="black">
                  <a:tint val="75000"/>
                </a:prstClr>
              </a:solidFill>
            </a:endParaRPr>
          </a:p>
        </p:txBody>
      </p:sp>
      <p:sp>
        <p:nvSpPr>
          <p:cNvPr id="2" name="円/楕円 1"/>
          <p:cNvSpPr/>
          <p:nvPr/>
        </p:nvSpPr>
        <p:spPr>
          <a:xfrm>
            <a:off x="504965" y="2761038"/>
            <a:ext cx="4339988" cy="2534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A</a:t>
            </a:r>
            <a:r>
              <a:rPr lang="ja-JP" altLang="en-US" sz="2000" dirty="0">
                <a:solidFill>
                  <a:schemeClr val="tx1"/>
                </a:solidFill>
              </a:rPr>
              <a:t>さん（</a:t>
            </a:r>
            <a:r>
              <a:rPr lang="en-US" altLang="ja-JP" sz="2000" dirty="0">
                <a:solidFill>
                  <a:schemeClr val="tx1"/>
                </a:solidFill>
              </a:rPr>
              <a:t>10</a:t>
            </a:r>
            <a:r>
              <a:rPr lang="ja-JP" altLang="en-US" sz="2000" dirty="0">
                <a:solidFill>
                  <a:schemeClr val="tx1"/>
                </a:solidFill>
              </a:rPr>
              <a:t>歳、男児）</a:t>
            </a:r>
            <a:endParaRPr lang="en-US" altLang="ja-JP" sz="2000" dirty="0">
              <a:solidFill>
                <a:schemeClr val="tx1"/>
              </a:solidFill>
            </a:endParaRPr>
          </a:p>
          <a:p>
            <a:r>
              <a:rPr lang="ja-JP" altLang="en-US" dirty="0">
                <a:solidFill>
                  <a:schemeClr val="tx1"/>
                </a:solidFill>
              </a:rPr>
              <a:t>  両親との</a:t>
            </a:r>
            <a:r>
              <a:rPr lang="en-US" altLang="ja-JP" dirty="0">
                <a:solidFill>
                  <a:schemeClr val="tx1"/>
                </a:solidFill>
              </a:rPr>
              <a:t>3</a:t>
            </a:r>
            <a:r>
              <a:rPr lang="ja-JP" altLang="en-US" dirty="0">
                <a:solidFill>
                  <a:schemeClr val="tx1"/>
                </a:solidFill>
              </a:rPr>
              <a:t>人暮らし</a:t>
            </a:r>
            <a:endParaRPr lang="en-US" altLang="ja-JP" dirty="0">
              <a:solidFill>
                <a:schemeClr val="tx1"/>
              </a:solidFill>
            </a:endParaRPr>
          </a:p>
          <a:p>
            <a:r>
              <a:rPr lang="ja-JP" altLang="en-US" sz="1600" dirty="0">
                <a:solidFill>
                  <a:schemeClr val="tx1"/>
                </a:solidFill>
              </a:rPr>
              <a:t>  </a:t>
            </a:r>
            <a:r>
              <a:rPr lang="ja-JP" altLang="en-US" dirty="0">
                <a:solidFill>
                  <a:schemeClr val="tx1"/>
                </a:solidFill>
              </a:rPr>
              <a:t>重心</a:t>
            </a:r>
            <a:r>
              <a:rPr lang="ja-JP" altLang="en-US" sz="1600" dirty="0">
                <a:solidFill>
                  <a:schemeClr val="tx1"/>
                </a:solidFill>
              </a:rPr>
              <a:t>（経管栄養、吸引必要）</a:t>
            </a:r>
            <a:endParaRPr lang="en-US" altLang="ja-JP" sz="1600" dirty="0">
              <a:solidFill>
                <a:schemeClr val="tx1"/>
              </a:solidFill>
            </a:endParaRPr>
          </a:p>
          <a:p>
            <a:r>
              <a:rPr lang="ja-JP" altLang="en-US" dirty="0">
                <a:solidFill>
                  <a:schemeClr val="tx1"/>
                </a:solidFill>
              </a:rPr>
              <a:t>  家庭・学校・病院中心</a:t>
            </a:r>
            <a:endParaRPr lang="en-US" altLang="ja-JP" dirty="0">
              <a:solidFill>
                <a:schemeClr val="tx1"/>
              </a:solidFill>
            </a:endParaRPr>
          </a:p>
          <a:p>
            <a:endParaRPr lang="en-US" altLang="ja-JP" dirty="0">
              <a:solidFill>
                <a:schemeClr val="tx1"/>
              </a:solidFill>
            </a:endParaRPr>
          </a:p>
        </p:txBody>
      </p:sp>
      <p:sp>
        <p:nvSpPr>
          <p:cNvPr id="7" name="円/楕円 6"/>
          <p:cNvSpPr/>
          <p:nvPr/>
        </p:nvSpPr>
        <p:spPr>
          <a:xfrm>
            <a:off x="495854" y="2037190"/>
            <a:ext cx="6616887" cy="402631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noFill/>
            </a:endParaRPr>
          </a:p>
        </p:txBody>
      </p:sp>
      <p:sp>
        <p:nvSpPr>
          <p:cNvPr id="8" name="円/楕円 7"/>
          <p:cNvSpPr/>
          <p:nvPr/>
        </p:nvSpPr>
        <p:spPr>
          <a:xfrm>
            <a:off x="495854" y="1610432"/>
            <a:ext cx="9426054" cy="4856495"/>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3" name="テキスト ボックス 2"/>
          <p:cNvSpPr txBox="1"/>
          <p:nvPr/>
        </p:nvSpPr>
        <p:spPr>
          <a:xfrm>
            <a:off x="250205" y="896018"/>
            <a:ext cx="9002977" cy="461665"/>
          </a:xfrm>
          <a:prstGeom prst="rect">
            <a:avLst/>
          </a:prstGeom>
          <a:noFill/>
        </p:spPr>
        <p:txBody>
          <a:bodyPr wrap="square" rtlCol="0">
            <a:spAutoFit/>
          </a:bodyPr>
          <a:lstStyle/>
          <a:p>
            <a:r>
              <a:rPr lang="ja-JP" altLang="en-US" sz="2400" dirty="0">
                <a:latin typeface="AR P丸ゴシック体M" panose="020B0600010101010101" pitchFamily="50" charset="-128"/>
                <a:ea typeface="AR P丸ゴシック体M" panose="020B0600010101010101" pitchFamily="50" charset="-128"/>
              </a:rPr>
              <a:t>個別支援と地域支援の関係、並行的ニーズの検討</a:t>
            </a:r>
            <a:endParaRPr kumimoji="1" lang="ja-JP" altLang="en-US" sz="2400" dirty="0">
              <a:latin typeface="AR P丸ゴシック体M" panose="020B0600010101010101" pitchFamily="50" charset="-128"/>
              <a:ea typeface="AR P丸ゴシック体M" panose="020B0600010101010101" pitchFamily="50" charset="-128"/>
            </a:endParaRPr>
          </a:p>
        </p:txBody>
      </p:sp>
      <p:sp>
        <p:nvSpPr>
          <p:cNvPr id="5" name="角丸四角形 4"/>
          <p:cNvSpPr/>
          <p:nvPr/>
        </p:nvSpPr>
        <p:spPr>
          <a:xfrm>
            <a:off x="2852362" y="4571998"/>
            <a:ext cx="2571465" cy="395785"/>
          </a:xfrm>
          <a:prstGeom prst="roundRect">
            <a:avLst>
              <a:gd name="adj" fmla="val 50000"/>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b="1" dirty="0"/>
              <a:t>相談支援専門員</a:t>
            </a:r>
          </a:p>
        </p:txBody>
      </p:sp>
      <p:sp>
        <p:nvSpPr>
          <p:cNvPr id="9" name="角丸四角形 8"/>
          <p:cNvSpPr/>
          <p:nvPr/>
        </p:nvSpPr>
        <p:spPr>
          <a:xfrm>
            <a:off x="2971594" y="1844721"/>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学校</a:t>
            </a:r>
          </a:p>
        </p:txBody>
      </p:sp>
      <p:sp>
        <p:nvSpPr>
          <p:cNvPr id="11" name="角丸四角形 10"/>
          <p:cNvSpPr/>
          <p:nvPr/>
        </p:nvSpPr>
        <p:spPr>
          <a:xfrm>
            <a:off x="4390938" y="1942499"/>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病院</a:t>
            </a:r>
            <a:endParaRPr kumimoji="1" lang="ja-JP" altLang="en-US" dirty="0"/>
          </a:p>
        </p:txBody>
      </p:sp>
      <p:sp>
        <p:nvSpPr>
          <p:cNvPr id="13" name="角丸四角形 12"/>
          <p:cNvSpPr/>
          <p:nvPr/>
        </p:nvSpPr>
        <p:spPr>
          <a:xfrm>
            <a:off x="5927098" y="4794217"/>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t>障害福祉行政</a:t>
            </a:r>
          </a:p>
        </p:txBody>
      </p:sp>
      <p:sp>
        <p:nvSpPr>
          <p:cNvPr id="14" name="角丸四角形 13"/>
          <p:cNvSpPr/>
          <p:nvPr/>
        </p:nvSpPr>
        <p:spPr>
          <a:xfrm>
            <a:off x="3284545" y="56422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a:t>
            </a:r>
            <a:endParaRPr lang="en-US" altLang="ja-JP" dirty="0"/>
          </a:p>
          <a:p>
            <a:pPr algn="ctr"/>
            <a:r>
              <a:rPr lang="ja-JP" altLang="en-US" dirty="0"/>
              <a:t>相談所</a:t>
            </a:r>
            <a:endParaRPr kumimoji="1" lang="ja-JP" altLang="en-US" dirty="0"/>
          </a:p>
        </p:txBody>
      </p:sp>
      <p:sp>
        <p:nvSpPr>
          <p:cNvPr id="15" name="角丸四角形 14"/>
          <p:cNvSpPr/>
          <p:nvPr/>
        </p:nvSpPr>
        <p:spPr>
          <a:xfrm>
            <a:off x="4922273" y="5479465"/>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保健福祉</a:t>
            </a:r>
            <a:endParaRPr lang="en-US" altLang="ja-JP" dirty="0"/>
          </a:p>
          <a:p>
            <a:pPr algn="ctr"/>
            <a:r>
              <a:rPr lang="ja-JP" altLang="en-US" dirty="0"/>
              <a:t>事務所</a:t>
            </a:r>
            <a:endParaRPr lang="en-US" altLang="ja-JP" dirty="0"/>
          </a:p>
        </p:txBody>
      </p:sp>
      <p:sp>
        <p:nvSpPr>
          <p:cNvPr id="16" name="角丸四角形 15"/>
          <p:cNvSpPr/>
          <p:nvPr/>
        </p:nvSpPr>
        <p:spPr>
          <a:xfrm>
            <a:off x="6331369" y="4090296"/>
            <a:ext cx="1351128" cy="60241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児童発達</a:t>
            </a:r>
            <a:endParaRPr kumimoji="1" lang="ja-JP" altLang="en-US" dirty="0"/>
          </a:p>
        </p:txBody>
      </p:sp>
      <p:sp>
        <p:nvSpPr>
          <p:cNvPr id="17" name="角丸四角形 16"/>
          <p:cNvSpPr/>
          <p:nvPr/>
        </p:nvSpPr>
        <p:spPr>
          <a:xfrm>
            <a:off x="982623" y="4590494"/>
            <a:ext cx="1351129" cy="41823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20" name="角丸四角形 19"/>
          <p:cNvSpPr/>
          <p:nvPr/>
        </p:nvSpPr>
        <p:spPr>
          <a:xfrm>
            <a:off x="6639656" y="1560610"/>
            <a:ext cx="2558937" cy="517077"/>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コニュニティワーク</a:t>
            </a:r>
            <a:endParaRPr lang="en-US" altLang="ja-JP" b="1" dirty="0">
              <a:latin typeface="HG丸ｺﾞｼｯｸM-PRO" panose="020F0600000000000000" pitchFamily="50" charset="-128"/>
              <a:ea typeface="HG丸ｺﾞｼｯｸM-PRO" panose="020F0600000000000000" pitchFamily="50" charset="-128"/>
            </a:endParaRPr>
          </a:p>
        </p:txBody>
      </p:sp>
      <p:sp>
        <p:nvSpPr>
          <p:cNvPr id="22" name="角丸四角形 21"/>
          <p:cNvSpPr/>
          <p:nvPr/>
        </p:nvSpPr>
        <p:spPr>
          <a:xfrm>
            <a:off x="7710983" y="2180521"/>
            <a:ext cx="3534771" cy="453491"/>
          </a:xfrm>
          <a:prstGeom prst="roundRect">
            <a:avLst>
              <a:gd name="adj" fmla="val 11486"/>
            </a:avLst>
          </a:prstGeom>
          <a:ln w="28575">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400" dirty="0"/>
              <a:t>地域診断、支援・資源の検討、普及啓発</a:t>
            </a:r>
            <a:endParaRPr kumimoji="1" lang="ja-JP" altLang="en-US" sz="1400" dirty="0"/>
          </a:p>
        </p:txBody>
      </p:sp>
      <p:sp>
        <p:nvSpPr>
          <p:cNvPr id="23" name="角丸四角形 22"/>
          <p:cNvSpPr/>
          <p:nvPr/>
        </p:nvSpPr>
        <p:spPr>
          <a:xfrm>
            <a:off x="7806512" y="2742463"/>
            <a:ext cx="1937983" cy="437464"/>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子育てサロン</a:t>
            </a:r>
            <a:endParaRPr kumimoji="1" lang="ja-JP" altLang="en-US" dirty="0"/>
          </a:p>
        </p:txBody>
      </p:sp>
      <p:sp>
        <p:nvSpPr>
          <p:cNvPr id="25" name="角丸四角形 24"/>
          <p:cNvSpPr/>
          <p:nvPr/>
        </p:nvSpPr>
        <p:spPr>
          <a:xfrm>
            <a:off x="8019166" y="3902200"/>
            <a:ext cx="3308476" cy="579110"/>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看護職による技術的支援</a:t>
            </a:r>
            <a:endParaRPr lang="en-US" altLang="ja-JP" dirty="0"/>
          </a:p>
          <a:p>
            <a:pPr algn="ctr"/>
            <a:r>
              <a:rPr lang="ja-JP" altLang="en-US" sz="1600" dirty="0"/>
              <a:t>（現場研修等）</a:t>
            </a:r>
            <a:endParaRPr kumimoji="1" lang="ja-JP" altLang="en-US" sz="1600" dirty="0"/>
          </a:p>
        </p:txBody>
      </p:sp>
      <p:sp>
        <p:nvSpPr>
          <p:cNvPr id="27" name="角丸四角形 26"/>
          <p:cNvSpPr/>
          <p:nvPr/>
        </p:nvSpPr>
        <p:spPr>
          <a:xfrm>
            <a:off x="8161353" y="3179927"/>
            <a:ext cx="2429303" cy="600501"/>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600" dirty="0"/>
              <a:t>経験豊富なサポーター</a:t>
            </a:r>
            <a:endParaRPr lang="en-US" altLang="ja-JP" sz="1600" dirty="0"/>
          </a:p>
          <a:p>
            <a:pPr algn="ctr"/>
            <a:r>
              <a:rPr lang="ja-JP" altLang="en-US" sz="1600" dirty="0"/>
              <a:t>（ボランティア）</a:t>
            </a:r>
            <a:endParaRPr kumimoji="1" lang="ja-JP" altLang="en-US" sz="1600" dirty="0"/>
          </a:p>
        </p:txBody>
      </p:sp>
      <p:sp>
        <p:nvSpPr>
          <p:cNvPr id="28" name="角丸四角形 27"/>
          <p:cNvSpPr/>
          <p:nvPr/>
        </p:nvSpPr>
        <p:spPr>
          <a:xfrm>
            <a:off x="7929344" y="4557423"/>
            <a:ext cx="3398298"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事業所（通所・移動等）の支援拡大、看護職配置等</a:t>
            </a:r>
            <a:endParaRPr kumimoji="1" lang="ja-JP" altLang="en-US" sz="1600" dirty="0"/>
          </a:p>
        </p:txBody>
      </p:sp>
      <p:sp>
        <p:nvSpPr>
          <p:cNvPr id="29" name="角丸四角形 28"/>
          <p:cNvSpPr/>
          <p:nvPr/>
        </p:nvSpPr>
        <p:spPr>
          <a:xfrm>
            <a:off x="7536340" y="5284995"/>
            <a:ext cx="3450107" cy="629542"/>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t>知っている人を増やす↔アイデア、サポートの増</a:t>
            </a:r>
            <a:endParaRPr kumimoji="1" lang="ja-JP" altLang="en-US" sz="1600" dirty="0"/>
          </a:p>
        </p:txBody>
      </p:sp>
      <p:sp>
        <p:nvSpPr>
          <p:cNvPr id="30" name="角丸四角形 29"/>
          <p:cNvSpPr/>
          <p:nvPr/>
        </p:nvSpPr>
        <p:spPr>
          <a:xfrm>
            <a:off x="6436063" y="6003758"/>
            <a:ext cx="2858064" cy="476817"/>
          </a:xfrm>
          <a:prstGeom prst="roundRect">
            <a:avLst>
              <a:gd name="adj" fmla="val 50000"/>
            </a:avLst>
          </a:prstGeom>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600" dirty="0"/>
              <a:t>地域単独の加算制度創設等</a:t>
            </a:r>
          </a:p>
        </p:txBody>
      </p:sp>
      <p:cxnSp>
        <p:nvCxnSpPr>
          <p:cNvPr id="32" name="直線矢印コネクタ 31"/>
          <p:cNvCxnSpPr/>
          <p:nvPr/>
        </p:nvCxnSpPr>
        <p:spPr>
          <a:xfrm flipV="1">
            <a:off x="2483893" y="2242416"/>
            <a:ext cx="4880186" cy="2475306"/>
          </a:xfrm>
          <a:prstGeom prst="straightConnector1">
            <a:avLst/>
          </a:prstGeom>
          <a:ln w="57150">
            <a:headEnd type="arrow"/>
            <a:tailEnd type="arrow"/>
          </a:ln>
        </p:spPr>
        <p:style>
          <a:lnRef idx="3">
            <a:schemeClr val="accent1"/>
          </a:lnRef>
          <a:fillRef idx="0">
            <a:schemeClr val="accent1"/>
          </a:fillRef>
          <a:effectRef idx="2">
            <a:schemeClr val="accent1"/>
          </a:effectRef>
          <a:fontRef idx="minor">
            <a:schemeClr val="tx1"/>
          </a:fontRef>
        </p:style>
      </p:cxnSp>
      <p:sp>
        <p:nvSpPr>
          <p:cNvPr id="36" name="角丸四角形 35"/>
          <p:cNvSpPr/>
          <p:nvPr/>
        </p:nvSpPr>
        <p:spPr>
          <a:xfrm>
            <a:off x="3776934" y="2709642"/>
            <a:ext cx="3905563" cy="615825"/>
          </a:xfrm>
          <a:prstGeom prst="roundRect">
            <a:avLst>
              <a:gd name="adj" fmla="val 50000"/>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37" name="角丸四角形 36"/>
          <p:cNvSpPr/>
          <p:nvPr/>
        </p:nvSpPr>
        <p:spPr>
          <a:xfrm>
            <a:off x="6316549" y="3440476"/>
            <a:ext cx="1351128" cy="602414"/>
          </a:xfrm>
          <a:prstGeom prst="roundRect">
            <a:avLst>
              <a:gd name="adj" fmla="val 50000"/>
            </a:avLst>
          </a:prstGeom>
          <a:solidFill>
            <a:schemeClr val="bg1"/>
          </a:solidFill>
          <a:ln>
            <a:solidFill>
              <a:srgbClr val="1F272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訪問看護</a:t>
            </a:r>
            <a:endParaRPr kumimoji="1" lang="ja-JP" altLang="en-US" dirty="0"/>
          </a:p>
        </p:txBody>
      </p:sp>
      <p:sp>
        <p:nvSpPr>
          <p:cNvPr id="6" name="角丸四角形 5"/>
          <p:cNvSpPr/>
          <p:nvPr/>
        </p:nvSpPr>
        <p:spPr>
          <a:xfrm>
            <a:off x="7364079" y="1357683"/>
            <a:ext cx="4384576" cy="5292499"/>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7372068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3200" dirty="0" smtClean="0">
                <a:latin typeface="HGS創英角ｺﾞｼｯｸUB" panose="020B0900000000000000" pitchFamily="50" charset="-128"/>
                <a:ea typeface="HGS創英角ｺﾞｼｯｸUB" panose="020B0900000000000000" pitchFamily="50" charset="-128"/>
              </a:rPr>
              <a:t>コミュニティソーシャルワーク</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grpSp>
        <p:nvGrpSpPr>
          <p:cNvPr id="2" name="グループ化 1"/>
          <p:cNvGrpSpPr/>
          <p:nvPr/>
        </p:nvGrpSpPr>
        <p:grpSpPr>
          <a:xfrm>
            <a:off x="201649" y="763236"/>
            <a:ext cx="9867332" cy="4857750"/>
            <a:chOff x="873460" y="1603122"/>
            <a:chExt cx="9867332" cy="4857750"/>
          </a:xfrm>
        </p:grpSpPr>
        <p:sp>
          <p:nvSpPr>
            <p:cNvPr id="22" name="フローチャート : 代替処理 21"/>
            <p:cNvSpPr/>
            <p:nvPr/>
          </p:nvSpPr>
          <p:spPr>
            <a:xfrm>
              <a:off x="873460" y="1745997"/>
              <a:ext cx="9867332" cy="4643438"/>
            </a:xfrm>
            <a:prstGeom prst="flowChartAlternateProcess">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a:solidFill>
                  <a:srgbClr val="FFFFFF"/>
                </a:solidFill>
              </a:endParaRPr>
            </a:p>
          </p:txBody>
        </p:sp>
        <p:sp>
          <p:nvSpPr>
            <p:cNvPr id="23" name="ドーナツ 22"/>
            <p:cNvSpPr/>
            <p:nvPr/>
          </p:nvSpPr>
          <p:spPr>
            <a:xfrm>
              <a:off x="2764655" y="1960302"/>
              <a:ext cx="6000792" cy="3857652"/>
            </a:xfrm>
            <a:prstGeom prst="donut">
              <a:avLst>
                <a:gd name="adj" fmla="val 19419"/>
              </a:avLst>
            </a:prstGeom>
            <a:solidFill>
              <a:srgbClr val="FFFF99"/>
            </a:solidFill>
            <a:ln>
              <a:noFill/>
            </a:ln>
            <a:effectLst/>
            <a:scene3d>
              <a:camera prst="perspectiveAbove" fov="0">
                <a:rot lat="19499998" lon="0" rev="0"/>
              </a:camera>
              <a:lightRig rig="chilly" dir="t"/>
            </a:scene3d>
            <a:sp3d prstMaterial="softEdge">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a:solidFill>
                  <a:srgbClr val="000000"/>
                </a:solidFill>
              </a:endParaRPr>
            </a:p>
          </p:txBody>
        </p:sp>
        <p:sp>
          <p:nvSpPr>
            <p:cNvPr id="24" name="Oval 20"/>
            <p:cNvSpPr>
              <a:spLocks noChangeArrowheads="1"/>
            </p:cNvSpPr>
            <p:nvPr/>
          </p:nvSpPr>
          <p:spPr bwMode="auto">
            <a:xfrm>
              <a:off x="4083528" y="3103334"/>
              <a:ext cx="3363057" cy="1571625"/>
            </a:xfrm>
            <a:prstGeom prst="ellipse">
              <a:avLst/>
            </a:prstGeom>
            <a:solidFill>
              <a:schemeClr val="accent5">
                <a:lumMod val="90000"/>
              </a:schemeClr>
            </a:solidFill>
            <a:ln w="50800" cmpd="dbl">
              <a:noFill/>
              <a:prstDash val="solid"/>
              <a:miter lim="800000"/>
              <a:headEnd/>
              <a:tailEnd/>
            </a:ln>
          </p:spPr>
          <p:txBody>
            <a:bodyPr wrap="none" anchor="ctr"/>
            <a:lstStyle/>
            <a:p>
              <a:pPr defTabSz="914400" fontAlgn="base">
                <a:spcBef>
                  <a:spcPct val="0"/>
                </a:spcBef>
                <a:spcAft>
                  <a:spcPct val="0"/>
                </a:spcAft>
                <a:defRPr/>
              </a:pPr>
              <a:endParaRPr lang="ja-JP" altLang="en-US" sz="1600">
                <a:solidFill>
                  <a:srgbClr val="000000"/>
                </a:solidFill>
                <a:latin typeface="Arial" charset="0"/>
              </a:endParaRPr>
            </a:p>
          </p:txBody>
        </p:sp>
        <p:grpSp>
          <p:nvGrpSpPr>
            <p:cNvPr id="25" name="グループ化 65"/>
            <p:cNvGrpSpPr>
              <a:grpSpLocks/>
            </p:cNvGrpSpPr>
            <p:nvPr/>
          </p:nvGrpSpPr>
          <p:grpSpPr bwMode="auto">
            <a:xfrm>
              <a:off x="6061792" y="3246185"/>
              <a:ext cx="668215" cy="709612"/>
              <a:chOff x="10239412" y="3429000"/>
              <a:chExt cx="724095" cy="709612"/>
            </a:xfrm>
          </p:grpSpPr>
          <p:sp>
            <p:nvSpPr>
              <p:cNvPr id="26" name="Text Box 9"/>
              <p:cNvSpPr txBox="1">
                <a:spLocks noChangeArrowheads="1"/>
              </p:cNvSpPr>
              <p:nvPr/>
            </p:nvSpPr>
            <p:spPr bwMode="auto">
              <a:xfrm>
                <a:off x="10310850" y="3429000"/>
                <a:ext cx="642938" cy="2984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000000"/>
                    </a:solidFill>
                    <a:latin typeface="Century" pitchFamily="18" charset="0"/>
                    <a:ea typeface="HGPｺﾞｼｯｸM" pitchFamily="50" charset="-128"/>
                  </a:rPr>
                  <a:t>自宅</a:t>
                </a:r>
              </a:p>
            </p:txBody>
          </p:sp>
          <p:pic>
            <p:nvPicPr>
              <p:cNvPr id="27" name="Picture 12"/>
              <p:cNvPicPr>
                <a:picLocks noChangeAspect="1" noChangeArrowheads="1"/>
              </p:cNvPicPr>
              <p:nvPr/>
            </p:nvPicPr>
            <p:blipFill>
              <a:blip r:embed="rId3" cstate="print"/>
              <a:srcRect/>
              <a:stretch>
                <a:fillRect/>
              </a:stretch>
            </p:blipFill>
            <p:spPr bwMode="auto">
              <a:xfrm>
                <a:off x="10239412" y="3714752"/>
                <a:ext cx="724095" cy="423860"/>
              </a:xfrm>
              <a:prstGeom prst="rect">
                <a:avLst/>
              </a:prstGeom>
              <a:noFill/>
              <a:ln w="9525">
                <a:noFill/>
                <a:miter lim="800000"/>
                <a:headEnd/>
                <a:tailEnd/>
              </a:ln>
            </p:spPr>
          </p:pic>
        </p:grpSp>
        <p:grpSp>
          <p:nvGrpSpPr>
            <p:cNvPr id="28" name="グループ化 62"/>
            <p:cNvGrpSpPr>
              <a:grpSpLocks/>
            </p:cNvGrpSpPr>
            <p:nvPr/>
          </p:nvGrpSpPr>
          <p:grpSpPr bwMode="auto">
            <a:xfrm>
              <a:off x="4611061" y="3174747"/>
              <a:ext cx="1230923" cy="719138"/>
              <a:chOff x="5095876" y="3643314"/>
              <a:chExt cx="1333544" cy="719139"/>
            </a:xfrm>
          </p:grpSpPr>
          <p:sp>
            <p:nvSpPr>
              <p:cNvPr id="29" name="Text Box 8"/>
              <p:cNvSpPr txBox="1">
                <a:spLocks noChangeArrowheads="1"/>
              </p:cNvSpPr>
              <p:nvPr/>
            </p:nvSpPr>
            <p:spPr bwMode="auto">
              <a:xfrm>
                <a:off x="5095876" y="3643314"/>
                <a:ext cx="1333544" cy="30480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200">
                    <a:solidFill>
                      <a:srgbClr val="000000"/>
                    </a:solidFill>
                    <a:latin typeface="Century" pitchFamily="18" charset="0"/>
                    <a:ea typeface="HGPｺﾞｼｯｸM" pitchFamily="50" charset="-128"/>
                  </a:rPr>
                  <a:t>グループホーム</a:t>
                </a:r>
              </a:p>
            </p:txBody>
          </p:sp>
          <p:pic>
            <p:nvPicPr>
              <p:cNvPr id="30" name="Picture 13"/>
              <p:cNvPicPr>
                <a:picLocks noChangeAspect="1" noChangeArrowheads="1"/>
              </p:cNvPicPr>
              <p:nvPr/>
            </p:nvPicPr>
            <p:blipFill>
              <a:blip r:embed="rId4" cstate="print"/>
              <a:srcRect/>
              <a:stretch>
                <a:fillRect/>
              </a:stretch>
            </p:blipFill>
            <p:spPr bwMode="auto">
              <a:xfrm>
                <a:off x="5238752" y="3929066"/>
                <a:ext cx="850420" cy="433387"/>
              </a:xfrm>
              <a:prstGeom prst="rect">
                <a:avLst/>
              </a:prstGeom>
              <a:noFill/>
              <a:ln w="9525">
                <a:noFill/>
                <a:miter lim="800000"/>
                <a:headEnd/>
                <a:tailEnd/>
              </a:ln>
            </p:spPr>
          </p:pic>
        </p:grpSp>
        <p:grpSp>
          <p:nvGrpSpPr>
            <p:cNvPr id="31" name="グループ化 131"/>
            <p:cNvGrpSpPr>
              <a:grpSpLocks/>
            </p:cNvGrpSpPr>
            <p:nvPr/>
          </p:nvGrpSpPr>
          <p:grpSpPr bwMode="auto">
            <a:xfrm>
              <a:off x="4545126" y="3817685"/>
              <a:ext cx="923192" cy="723900"/>
              <a:chOff x="9453594" y="2571744"/>
              <a:chExt cx="1000132" cy="723900"/>
            </a:xfrm>
          </p:grpSpPr>
          <p:pic>
            <p:nvPicPr>
              <p:cNvPr id="32" name="Picture 17" descr="j0234890[1]"/>
              <p:cNvPicPr>
                <a:picLocks noChangeAspect="1" noChangeArrowheads="1"/>
              </p:cNvPicPr>
              <p:nvPr/>
            </p:nvPicPr>
            <p:blipFill>
              <a:blip r:embed="rId5" cstate="print"/>
              <a:srcRect/>
              <a:stretch>
                <a:fillRect/>
              </a:stretch>
            </p:blipFill>
            <p:spPr bwMode="auto">
              <a:xfrm>
                <a:off x="9489279" y="2848632"/>
                <a:ext cx="767306" cy="447012"/>
              </a:xfrm>
              <a:prstGeom prst="rect">
                <a:avLst/>
              </a:prstGeom>
              <a:noFill/>
              <a:ln w="9525">
                <a:noFill/>
                <a:miter lim="800000"/>
                <a:headEnd/>
                <a:tailEnd/>
              </a:ln>
            </p:spPr>
          </p:pic>
          <p:sp>
            <p:nvSpPr>
              <p:cNvPr id="33" name="Text Box 9"/>
              <p:cNvSpPr txBox="1">
                <a:spLocks noChangeArrowheads="1"/>
              </p:cNvSpPr>
              <p:nvPr/>
            </p:nvSpPr>
            <p:spPr bwMode="auto">
              <a:xfrm>
                <a:off x="9453594" y="2571744"/>
                <a:ext cx="1000132" cy="363805"/>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000000"/>
                    </a:solidFill>
                    <a:latin typeface="Century" pitchFamily="18" charset="0"/>
                    <a:ea typeface="HGPｺﾞｼｯｸM" pitchFamily="50" charset="-128"/>
                  </a:rPr>
                  <a:t>アパート</a:t>
                </a:r>
              </a:p>
            </p:txBody>
          </p:sp>
        </p:grpSp>
        <p:pic>
          <p:nvPicPr>
            <p:cNvPr id="34" name="Picture 10" descr="C:\Users\MMVLP\AppData\Local\Microsoft\Windows\Temporary Internet Files\Content.IE5\D72XNR2I\MCj02320620000[1].wmf"/>
            <p:cNvPicPr>
              <a:picLocks noChangeAspect="1" noChangeArrowheads="1"/>
            </p:cNvPicPr>
            <p:nvPr/>
          </p:nvPicPr>
          <p:blipFill>
            <a:blip r:embed="rId6" cstate="print"/>
            <a:srcRect/>
            <a:stretch>
              <a:fillRect/>
            </a:stretch>
          </p:blipFill>
          <p:spPr bwMode="auto">
            <a:xfrm>
              <a:off x="5432697" y="3403322"/>
              <a:ext cx="659423" cy="955675"/>
            </a:xfrm>
            <a:prstGeom prst="rect">
              <a:avLst/>
            </a:prstGeom>
            <a:noFill/>
            <a:ln w="9525">
              <a:noFill/>
              <a:miter lim="800000"/>
              <a:headEnd/>
              <a:tailEnd/>
            </a:ln>
          </p:spPr>
        </p:pic>
        <p:grpSp>
          <p:nvGrpSpPr>
            <p:cNvPr id="35" name="グループ化 68"/>
            <p:cNvGrpSpPr>
              <a:grpSpLocks/>
            </p:cNvGrpSpPr>
            <p:nvPr/>
          </p:nvGrpSpPr>
          <p:grpSpPr bwMode="auto">
            <a:xfrm>
              <a:off x="2419712" y="3246185"/>
              <a:ext cx="989134" cy="848388"/>
              <a:chOff x="7793994" y="3000372"/>
              <a:chExt cx="1071569" cy="848392"/>
            </a:xfrm>
          </p:grpSpPr>
          <p:pic>
            <p:nvPicPr>
              <p:cNvPr id="36" name="Picture 14"/>
              <p:cNvPicPr>
                <a:picLocks noChangeAspect="1" noChangeArrowheads="1"/>
              </p:cNvPicPr>
              <p:nvPr/>
            </p:nvPicPr>
            <p:blipFill>
              <a:blip r:embed="rId7" cstate="print"/>
              <a:srcRect/>
              <a:stretch>
                <a:fillRect/>
              </a:stretch>
            </p:blipFill>
            <p:spPr bwMode="auto">
              <a:xfrm>
                <a:off x="7953396" y="3000372"/>
                <a:ext cx="855014" cy="608010"/>
              </a:xfrm>
              <a:prstGeom prst="rect">
                <a:avLst/>
              </a:prstGeom>
              <a:noFill/>
              <a:ln w="9525">
                <a:noFill/>
                <a:miter lim="800000"/>
                <a:headEnd/>
                <a:tailEnd/>
              </a:ln>
            </p:spPr>
          </p:pic>
          <p:sp>
            <p:nvSpPr>
              <p:cNvPr id="37" name="Text Box 25"/>
              <p:cNvSpPr txBox="1">
                <a:spLocks noChangeArrowheads="1"/>
              </p:cNvSpPr>
              <p:nvPr/>
            </p:nvSpPr>
            <p:spPr bwMode="auto">
              <a:xfrm>
                <a:off x="7793994" y="3571876"/>
                <a:ext cx="1071569" cy="276888"/>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dirty="0">
                    <a:solidFill>
                      <a:srgbClr val="6B6BCF"/>
                    </a:solidFill>
                    <a:latin typeface="Century" pitchFamily="18" charset="0"/>
                    <a:ea typeface="HGPｺﾞｼｯｸM" pitchFamily="50" charset="-128"/>
                  </a:rPr>
                  <a:t> 支援施設</a:t>
                </a:r>
              </a:p>
            </p:txBody>
          </p:sp>
        </p:grpSp>
        <p:grpSp>
          <p:nvGrpSpPr>
            <p:cNvPr id="38" name="グループ化 92"/>
            <p:cNvGrpSpPr>
              <a:grpSpLocks/>
            </p:cNvGrpSpPr>
            <p:nvPr/>
          </p:nvGrpSpPr>
          <p:grpSpPr bwMode="auto">
            <a:xfrm>
              <a:off x="7644407" y="3746271"/>
              <a:ext cx="1780442" cy="854075"/>
              <a:chOff x="-1690734" y="4429132"/>
              <a:chExt cx="1928826" cy="854132"/>
            </a:xfrm>
          </p:grpSpPr>
          <p:sp>
            <p:nvSpPr>
              <p:cNvPr id="39" name="Text Box 25"/>
              <p:cNvSpPr txBox="1">
                <a:spLocks noChangeArrowheads="1"/>
              </p:cNvSpPr>
              <p:nvPr/>
            </p:nvSpPr>
            <p:spPr bwMode="auto">
              <a:xfrm>
                <a:off x="-1690734" y="5000636"/>
                <a:ext cx="1928826" cy="28262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障害福祉サービス事業所</a:t>
                </a:r>
              </a:p>
            </p:txBody>
          </p:sp>
          <p:pic>
            <p:nvPicPr>
              <p:cNvPr id="40" name="Picture 36" descr="C:\Users\MMVLP\AppData\Local\Microsoft\Windows\Temporary Internet Files\Content.IE5\VVFBOWF6\MCBL00148_0000[1].wmf"/>
              <p:cNvPicPr>
                <a:picLocks noChangeAspect="1" noChangeArrowheads="1"/>
              </p:cNvPicPr>
              <p:nvPr/>
            </p:nvPicPr>
            <p:blipFill>
              <a:blip r:embed="rId8" cstate="print"/>
              <a:srcRect/>
              <a:stretch>
                <a:fillRect/>
              </a:stretch>
            </p:blipFill>
            <p:spPr bwMode="auto">
              <a:xfrm flipH="1">
                <a:off x="-1262106" y="4429132"/>
                <a:ext cx="785818" cy="580643"/>
              </a:xfrm>
              <a:prstGeom prst="rect">
                <a:avLst/>
              </a:prstGeom>
              <a:noFill/>
              <a:ln w="9525">
                <a:noFill/>
                <a:miter lim="800000"/>
                <a:headEnd/>
                <a:tailEnd/>
              </a:ln>
            </p:spPr>
          </p:pic>
        </p:grpSp>
        <p:grpSp>
          <p:nvGrpSpPr>
            <p:cNvPr id="41" name="グループ化 89"/>
            <p:cNvGrpSpPr>
              <a:grpSpLocks/>
            </p:cNvGrpSpPr>
            <p:nvPr/>
          </p:nvGrpSpPr>
          <p:grpSpPr bwMode="auto">
            <a:xfrm>
              <a:off x="6853107" y="2317497"/>
              <a:ext cx="1121019" cy="928688"/>
              <a:chOff x="881034" y="3286124"/>
              <a:chExt cx="1071549" cy="857237"/>
            </a:xfrm>
          </p:grpSpPr>
          <p:pic>
            <p:nvPicPr>
              <p:cNvPr id="42" name="Picture 16" descr="j0233584[1]"/>
              <p:cNvPicPr>
                <a:picLocks noChangeAspect="1" noChangeArrowheads="1"/>
              </p:cNvPicPr>
              <p:nvPr/>
            </p:nvPicPr>
            <p:blipFill>
              <a:blip r:embed="rId9" cstate="print"/>
              <a:srcRect/>
              <a:stretch>
                <a:fillRect/>
              </a:stretch>
            </p:blipFill>
            <p:spPr bwMode="auto">
              <a:xfrm>
                <a:off x="1166786" y="3286124"/>
                <a:ext cx="549677" cy="645948"/>
              </a:xfrm>
              <a:prstGeom prst="rect">
                <a:avLst/>
              </a:prstGeom>
              <a:noFill/>
              <a:ln w="9525">
                <a:noFill/>
                <a:miter lim="800000"/>
                <a:headEnd/>
                <a:tailEnd/>
              </a:ln>
            </p:spPr>
          </p:pic>
          <p:sp>
            <p:nvSpPr>
              <p:cNvPr id="43" name="Text Box 25"/>
              <p:cNvSpPr txBox="1">
                <a:spLocks noChangeArrowheads="1"/>
              </p:cNvSpPr>
              <p:nvPr/>
            </p:nvSpPr>
            <p:spPr bwMode="auto">
              <a:xfrm>
                <a:off x="881034" y="3857628"/>
                <a:ext cx="1071549" cy="285733"/>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企業</a:t>
                </a:r>
              </a:p>
            </p:txBody>
          </p:sp>
        </p:grpSp>
        <p:grpSp>
          <p:nvGrpSpPr>
            <p:cNvPr id="44" name="グループ化 88"/>
            <p:cNvGrpSpPr>
              <a:grpSpLocks/>
            </p:cNvGrpSpPr>
            <p:nvPr/>
          </p:nvGrpSpPr>
          <p:grpSpPr bwMode="auto">
            <a:xfrm>
              <a:off x="6457448" y="4960685"/>
              <a:ext cx="855785" cy="857250"/>
              <a:chOff x="10668040" y="3929066"/>
              <a:chExt cx="927664" cy="857254"/>
            </a:xfrm>
          </p:grpSpPr>
          <p:pic>
            <p:nvPicPr>
              <p:cNvPr id="45" name="Picture 6" descr="C:\Users\MMVLP\AppData\Local\Microsoft\Windows\Temporary Internet Files\Content.IE5\ADO9HRNP\MCj04342170000[1].wmf"/>
              <p:cNvPicPr>
                <a:picLocks noChangeAspect="1" noChangeArrowheads="1"/>
              </p:cNvPicPr>
              <p:nvPr/>
            </p:nvPicPr>
            <p:blipFill>
              <a:blip r:embed="rId10" cstate="print"/>
              <a:srcRect/>
              <a:stretch>
                <a:fillRect/>
              </a:stretch>
            </p:blipFill>
            <p:spPr bwMode="auto">
              <a:xfrm>
                <a:off x="10668040" y="3929066"/>
                <a:ext cx="927664" cy="554999"/>
              </a:xfrm>
              <a:prstGeom prst="rect">
                <a:avLst/>
              </a:prstGeom>
              <a:noFill/>
              <a:ln w="9525">
                <a:noFill/>
                <a:miter lim="800000"/>
                <a:headEnd/>
                <a:tailEnd/>
              </a:ln>
            </p:spPr>
          </p:pic>
          <p:sp>
            <p:nvSpPr>
              <p:cNvPr id="46" name="Text Box 25"/>
              <p:cNvSpPr txBox="1">
                <a:spLocks noChangeArrowheads="1"/>
              </p:cNvSpPr>
              <p:nvPr/>
            </p:nvSpPr>
            <p:spPr bwMode="auto">
              <a:xfrm>
                <a:off x="10739478" y="4429132"/>
                <a:ext cx="714380" cy="35718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学校</a:t>
                </a:r>
              </a:p>
            </p:txBody>
          </p:sp>
        </p:grpSp>
        <p:grpSp>
          <p:nvGrpSpPr>
            <p:cNvPr id="47" name="グループ化 69"/>
            <p:cNvGrpSpPr>
              <a:grpSpLocks/>
            </p:cNvGrpSpPr>
            <p:nvPr/>
          </p:nvGrpSpPr>
          <p:grpSpPr bwMode="auto">
            <a:xfrm>
              <a:off x="2896568" y="4032022"/>
              <a:ext cx="855785" cy="1071563"/>
              <a:chOff x="7810520" y="4000504"/>
              <a:chExt cx="926602" cy="1071568"/>
            </a:xfrm>
          </p:grpSpPr>
          <p:pic>
            <p:nvPicPr>
              <p:cNvPr id="48" name="Picture 9" descr="C:\Users\MMVLP\AppData\Local\Microsoft\Windows\Temporary Internet Files\Content.IE5\YMACKKTP\MCj01834320000[1].wmf"/>
              <p:cNvPicPr>
                <a:picLocks noChangeAspect="1" noChangeArrowheads="1"/>
              </p:cNvPicPr>
              <p:nvPr/>
            </p:nvPicPr>
            <p:blipFill>
              <a:blip r:embed="rId11" cstate="print"/>
              <a:srcRect/>
              <a:stretch>
                <a:fillRect/>
              </a:stretch>
            </p:blipFill>
            <p:spPr bwMode="auto">
              <a:xfrm>
                <a:off x="7810520" y="4000504"/>
                <a:ext cx="926602" cy="917645"/>
              </a:xfrm>
              <a:prstGeom prst="rect">
                <a:avLst/>
              </a:prstGeom>
              <a:noFill/>
              <a:ln w="9525">
                <a:noFill/>
                <a:miter lim="800000"/>
                <a:headEnd/>
                <a:tailEnd/>
              </a:ln>
            </p:spPr>
          </p:pic>
          <p:sp>
            <p:nvSpPr>
              <p:cNvPr id="49" name="Text Box 25"/>
              <p:cNvSpPr txBox="1">
                <a:spLocks noChangeArrowheads="1"/>
              </p:cNvSpPr>
              <p:nvPr/>
            </p:nvSpPr>
            <p:spPr bwMode="auto">
              <a:xfrm>
                <a:off x="8024834" y="4786322"/>
                <a:ext cx="612325"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病院</a:t>
                </a:r>
                <a:endParaRPr lang="en-US" altLang="ja-JP" sz="1400">
                  <a:solidFill>
                    <a:srgbClr val="6B6BCF"/>
                  </a:solidFill>
                  <a:latin typeface="Century" pitchFamily="18" charset="0"/>
                  <a:ea typeface="HGPｺﾞｼｯｸM" pitchFamily="50" charset="-128"/>
                </a:endParaRPr>
              </a:p>
            </p:txBody>
          </p:sp>
        </p:grpSp>
        <p:grpSp>
          <p:nvGrpSpPr>
            <p:cNvPr id="50" name="グループ化 83"/>
            <p:cNvGrpSpPr>
              <a:grpSpLocks/>
            </p:cNvGrpSpPr>
            <p:nvPr/>
          </p:nvGrpSpPr>
          <p:grpSpPr bwMode="auto">
            <a:xfrm>
              <a:off x="3424110" y="2460372"/>
              <a:ext cx="845526" cy="914400"/>
              <a:chOff x="6596074" y="2500306"/>
              <a:chExt cx="774828" cy="762003"/>
            </a:xfrm>
          </p:grpSpPr>
          <p:pic>
            <p:nvPicPr>
              <p:cNvPr id="51" name="Picture 10" descr="C:\Users\MMVLP\AppData\Local\Microsoft\Windows\Temporary Internet Files\Content.IE5\ADO9HRNP\MCj04156700000[1].wmf"/>
              <p:cNvPicPr>
                <a:picLocks noChangeAspect="1" noChangeArrowheads="1"/>
              </p:cNvPicPr>
              <p:nvPr/>
            </p:nvPicPr>
            <p:blipFill>
              <a:blip r:embed="rId12" cstate="print"/>
              <a:srcRect/>
              <a:stretch>
                <a:fillRect/>
              </a:stretch>
            </p:blipFill>
            <p:spPr bwMode="auto">
              <a:xfrm>
                <a:off x="6596074" y="2500306"/>
                <a:ext cx="703050" cy="531534"/>
              </a:xfrm>
              <a:prstGeom prst="rect">
                <a:avLst/>
              </a:prstGeom>
              <a:noFill/>
              <a:ln w="9525">
                <a:noFill/>
                <a:miter lim="800000"/>
                <a:headEnd/>
                <a:tailEnd/>
              </a:ln>
            </p:spPr>
          </p:pic>
          <p:sp>
            <p:nvSpPr>
              <p:cNvPr id="52" name="Text Box 25"/>
              <p:cNvSpPr txBox="1">
                <a:spLocks noChangeArrowheads="1"/>
              </p:cNvSpPr>
              <p:nvPr/>
            </p:nvSpPr>
            <p:spPr bwMode="auto">
              <a:xfrm>
                <a:off x="6656522" y="2976559"/>
                <a:ext cx="714380"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行政</a:t>
                </a:r>
              </a:p>
            </p:txBody>
          </p:sp>
        </p:grpSp>
        <p:pic>
          <p:nvPicPr>
            <p:cNvPr id="53" name="Picture 18" descr="C:\Users\MMVLP\AppData\Local\Microsoft\Windows\Temporary Internet Files\Content.IE5\D72XNR2I\MCj04454420000[1].wmf"/>
            <p:cNvPicPr>
              <a:picLocks noChangeAspect="1" noChangeArrowheads="1"/>
            </p:cNvPicPr>
            <p:nvPr/>
          </p:nvPicPr>
          <p:blipFill>
            <a:blip r:embed="rId13" cstate="print"/>
            <a:srcRect/>
            <a:stretch>
              <a:fillRect/>
            </a:stretch>
          </p:blipFill>
          <p:spPr bwMode="auto">
            <a:xfrm>
              <a:off x="7842246" y="2817560"/>
              <a:ext cx="461597" cy="819150"/>
            </a:xfrm>
            <a:prstGeom prst="rect">
              <a:avLst/>
            </a:prstGeom>
            <a:noFill/>
            <a:ln w="9525">
              <a:noFill/>
              <a:miter lim="800000"/>
              <a:headEnd/>
              <a:tailEnd/>
            </a:ln>
          </p:spPr>
        </p:pic>
        <p:sp>
          <p:nvSpPr>
            <p:cNvPr id="54" name="Text Box 25"/>
            <p:cNvSpPr txBox="1">
              <a:spLocks noChangeArrowheads="1"/>
            </p:cNvSpPr>
            <p:nvPr/>
          </p:nvSpPr>
          <p:spPr bwMode="auto">
            <a:xfrm>
              <a:off x="8171951" y="2889005"/>
              <a:ext cx="1318846" cy="500063"/>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障害者就業・</a:t>
              </a:r>
              <a:endParaRPr lang="en-US" altLang="ja-JP" sz="1200">
                <a:solidFill>
                  <a:srgbClr val="6B6BCF"/>
                </a:solidFill>
                <a:latin typeface="Century" pitchFamily="18" charset="0"/>
                <a:ea typeface="HGPｺﾞｼｯｸM" pitchFamily="50" charset="-128"/>
              </a:endParaRPr>
            </a:p>
            <a:p>
              <a:pPr algn="just"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生活支援センター</a:t>
              </a:r>
              <a:endParaRPr lang="en-US" altLang="ja-JP" sz="1200">
                <a:solidFill>
                  <a:srgbClr val="6B6BCF"/>
                </a:solidFill>
                <a:latin typeface="Century" pitchFamily="18" charset="0"/>
                <a:ea typeface="HGPｺﾞｼｯｸM" pitchFamily="50" charset="-128"/>
              </a:endParaRPr>
            </a:p>
          </p:txBody>
        </p:sp>
        <p:grpSp>
          <p:nvGrpSpPr>
            <p:cNvPr id="55" name="グループ化 91"/>
            <p:cNvGrpSpPr>
              <a:grpSpLocks/>
            </p:cNvGrpSpPr>
            <p:nvPr/>
          </p:nvGrpSpPr>
          <p:grpSpPr bwMode="auto">
            <a:xfrm>
              <a:off x="7248762" y="4460622"/>
              <a:ext cx="923192" cy="952500"/>
              <a:chOff x="2680236" y="5000636"/>
              <a:chExt cx="1000132" cy="952573"/>
            </a:xfrm>
          </p:grpSpPr>
          <p:pic>
            <p:nvPicPr>
              <p:cNvPr id="56" name="Picture 2" descr="C:\Users\MMVLP\AppData\Local\Microsoft\Windows\Temporary Internet Files\Content.IE5\VVFBOWF6\MCj03340940000[1].wmf"/>
              <p:cNvPicPr>
                <a:picLocks noChangeAspect="1" noChangeArrowheads="1"/>
              </p:cNvPicPr>
              <p:nvPr/>
            </p:nvPicPr>
            <p:blipFill>
              <a:blip r:embed="rId14" cstate="print"/>
              <a:srcRect/>
              <a:stretch>
                <a:fillRect/>
              </a:stretch>
            </p:blipFill>
            <p:spPr bwMode="auto">
              <a:xfrm>
                <a:off x="2881299" y="5000636"/>
                <a:ext cx="565981" cy="735680"/>
              </a:xfrm>
              <a:prstGeom prst="rect">
                <a:avLst/>
              </a:prstGeom>
              <a:noFill/>
              <a:ln w="9525">
                <a:noFill/>
                <a:miter lim="800000"/>
                <a:headEnd/>
                <a:tailEnd/>
              </a:ln>
            </p:spPr>
          </p:pic>
          <p:sp>
            <p:nvSpPr>
              <p:cNvPr id="57" name="Text Box 25"/>
              <p:cNvSpPr txBox="1">
                <a:spLocks noChangeArrowheads="1"/>
              </p:cNvSpPr>
              <p:nvPr/>
            </p:nvSpPr>
            <p:spPr bwMode="auto">
              <a:xfrm>
                <a:off x="2680236" y="5683334"/>
                <a:ext cx="1000132" cy="269875"/>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宅建業者</a:t>
                </a:r>
              </a:p>
            </p:txBody>
          </p:sp>
        </p:grpSp>
        <p:sp>
          <p:nvSpPr>
            <p:cNvPr id="58" name="Text Box 4"/>
            <p:cNvSpPr txBox="1">
              <a:spLocks noChangeArrowheads="1"/>
            </p:cNvSpPr>
            <p:nvPr/>
          </p:nvSpPr>
          <p:spPr bwMode="auto">
            <a:xfrm>
              <a:off x="4677003" y="2746692"/>
              <a:ext cx="2110154" cy="357188"/>
            </a:xfrm>
            <a:prstGeom prst="rect">
              <a:avLst/>
            </a:prstGeom>
            <a:solidFill>
              <a:schemeClr val="accent5">
                <a:lumMod val="90000"/>
              </a:schemeClr>
            </a:solidFill>
            <a:ln w="38100" cmpd="dbl">
              <a:solidFill>
                <a:srgbClr val="000000"/>
              </a:solidFill>
              <a:miter lim="800000"/>
              <a:headEnd/>
              <a:tailEnd/>
            </a:ln>
          </p:spPr>
          <p:txBody>
            <a:bodyPr lIns="91407" tIns="45705" rIns="91407" bIns="45705" anchor="ctr"/>
            <a:lstStyle/>
            <a:p>
              <a:pPr algn="ctr" defTabSz="914400" eaLnBrk="0" fontAlgn="base" hangingPunct="0">
                <a:spcBef>
                  <a:spcPct val="0"/>
                </a:spcBef>
                <a:spcAft>
                  <a:spcPct val="0"/>
                </a:spcAft>
                <a:defRPr/>
              </a:pPr>
              <a:r>
                <a:rPr lang="ja-JP" altLang="en-US" sz="1200" b="1" dirty="0">
                  <a:solidFill>
                    <a:srgbClr val="000000"/>
                  </a:solidFill>
                  <a:latin typeface="Century" pitchFamily="18" charset="0"/>
                  <a:ea typeface="ＤＨＰ特太ゴシック体" pitchFamily="2" charset="-128"/>
                </a:rPr>
                <a:t>安心して暮らせる住まいの場</a:t>
              </a:r>
            </a:p>
          </p:txBody>
        </p:sp>
        <p:sp>
          <p:nvSpPr>
            <p:cNvPr id="59" name="左矢印 58"/>
            <p:cNvSpPr/>
            <p:nvPr/>
          </p:nvSpPr>
          <p:spPr>
            <a:xfrm flipH="1">
              <a:off x="3358163" y="3531959"/>
              <a:ext cx="1055077" cy="714375"/>
            </a:xfrm>
            <a:prstGeom prst="leftArrow">
              <a:avLst/>
            </a:prstGeom>
            <a:solidFill>
              <a:srgbClr val="FFC000"/>
            </a:solidFill>
            <a:ln w="2540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dirty="0">
                <a:solidFill>
                  <a:srgbClr val="FFFFFF"/>
                </a:solidFill>
              </a:endParaRPr>
            </a:p>
          </p:txBody>
        </p:sp>
        <p:sp>
          <p:nvSpPr>
            <p:cNvPr id="60" name="テキスト ボックス 52"/>
            <p:cNvSpPr txBox="1">
              <a:spLocks noChangeArrowheads="1"/>
            </p:cNvSpPr>
            <p:nvPr/>
          </p:nvSpPr>
          <p:spPr bwMode="auto">
            <a:xfrm>
              <a:off x="3213084" y="3719281"/>
              <a:ext cx="1258765" cy="338137"/>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600">
                  <a:solidFill>
                    <a:srgbClr val="000000"/>
                  </a:solidFill>
                  <a:latin typeface="HGP明朝B" pitchFamily="18" charset="-128"/>
                  <a:ea typeface="ＤＨＰ特太ゴシック体"/>
                  <a:cs typeface="ＤＨＰ特太ゴシック体"/>
                </a:rPr>
                <a:t>地域移行</a:t>
              </a:r>
            </a:p>
          </p:txBody>
        </p:sp>
        <p:sp>
          <p:nvSpPr>
            <p:cNvPr id="61" name="Text Box 4"/>
            <p:cNvSpPr txBox="1">
              <a:spLocks noChangeArrowheads="1"/>
            </p:cNvSpPr>
            <p:nvPr/>
          </p:nvSpPr>
          <p:spPr bwMode="auto">
            <a:xfrm>
              <a:off x="4473112" y="1605974"/>
              <a:ext cx="2411096" cy="357188"/>
            </a:xfrm>
            <a:prstGeom prst="rect">
              <a:avLst/>
            </a:prstGeom>
            <a:solidFill>
              <a:srgbClr val="CCFFCC"/>
            </a:solidFill>
            <a:ln w="19050">
              <a:noFill/>
              <a:miter lim="800000"/>
              <a:headEnd/>
              <a:tailEnd/>
            </a:ln>
          </p:spPr>
          <p:txBody>
            <a:bodyPr lIns="91407" tIns="45705" rIns="91407" bIns="45705" anchor="ctr"/>
            <a:lstStyle/>
            <a:p>
              <a:pPr algn="ctr" defTabSz="914400" eaLnBrk="0" fontAlgn="base" hangingPunct="0">
                <a:spcBef>
                  <a:spcPct val="0"/>
                </a:spcBef>
                <a:spcAft>
                  <a:spcPct val="0"/>
                </a:spcAft>
              </a:pPr>
              <a:r>
                <a:rPr lang="ja-JP" altLang="en-US" sz="1400" b="1" dirty="0">
                  <a:solidFill>
                    <a:srgbClr val="000000"/>
                  </a:solidFill>
                  <a:latin typeface="Century" pitchFamily="18" charset="0"/>
                  <a:ea typeface="HG丸ｺﾞｼｯｸM-PRO" pitchFamily="50" charset="-128"/>
                </a:rPr>
                <a:t>地域社会での普通の暮らし</a:t>
              </a:r>
            </a:p>
          </p:txBody>
        </p:sp>
        <p:grpSp>
          <p:nvGrpSpPr>
            <p:cNvPr id="62" name="グループ化 93"/>
            <p:cNvGrpSpPr>
              <a:grpSpLocks/>
            </p:cNvGrpSpPr>
            <p:nvPr/>
          </p:nvGrpSpPr>
          <p:grpSpPr bwMode="auto">
            <a:xfrm>
              <a:off x="4742958" y="4889272"/>
              <a:ext cx="1978269" cy="1285875"/>
              <a:chOff x="4167182" y="2214554"/>
              <a:chExt cx="1643074" cy="1143008"/>
            </a:xfrm>
          </p:grpSpPr>
          <p:sp>
            <p:nvSpPr>
              <p:cNvPr id="63" name="Text Box 24"/>
              <p:cNvSpPr txBox="1">
                <a:spLocks noChangeArrowheads="1"/>
              </p:cNvSpPr>
              <p:nvPr/>
            </p:nvSpPr>
            <p:spPr bwMode="auto">
              <a:xfrm>
                <a:off x="4167182" y="3000372"/>
                <a:ext cx="1643074" cy="35719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lIns="91407" tIns="45705" rIns="91407" bIns="45705"/>
              <a:lstStyle/>
              <a:p>
                <a:pPr algn="ctr" defTabSz="914400" eaLnBrk="0" fontAlgn="base" hangingPunct="0">
                  <a:spcBef>
                    <a:spcPct val="0"/>
                  </a:spcBef>
                  <a:spcAft>
                    <a:spcPct val="0"/>
                  </a:spcAft>
                </a:pPr>
                <a:r>
                  <a:rPr lang="ja-JP" altLang="en-US" sz="1400" b="1" dirty="0">
                    <a:solidFill>
                      <a:srgbClr val="FF0000"/>
                    </a:solidFill>
                    <a:latin typeface="HG丸ｺﾞｼｯｸM-PRO" panose="020F0600000000000000" pitchFamily="50" charset="-128"/>
                    <a:ea typeface="HG丸ｺﾞｼｯｸM-PRO" panose="020F0600000000000000" pitchFamily="50" charset="-128"/>
                  </a:rPr>
                  <a:t>相談支援事業者</a:t>
                </a:r>
              </a:p>
            </p:txBody>
          </p:sp>
          <p:pic>
            <p:nvPicPr>
              <p:cNvPr id="64" name="Picture 35" descr="C:\Users\MMVLP\AppData\Local\Microsoft\Windows\Temporary Internet Files\Content.IE5\VVFBOWF6\MCj04371130000[1].wmf"/>
              <p:cNvPicPr>
                <a:picLocks noChangeAspect="1" noChangeArrowheads="1"/>
              </p:cNvPicPr>
              <p:nvPr/>
            </p:nvPicPr>
            <p:blipFill>
              <a:blip r:embed="rId15" cstate="print"/>
              <a:srcRect/>
              <a:stretch>
                <a:fillRect/>
              </a:stretch>
            </p:blipFill>
            <p:spPr bwMode="auto">
              <a:xfrm>
                <a:off x="4548150" y="2214554"/>
                <a:ext cx="879485" cy="854187"/>
              </a:xfrm>
              <a:prstGeom prst="rect">
                <a:avLst/>
              </a:prstGeom>
              <a:noFill/>
              <a:ln w="9525">
                <a:noFill/>
                <a:miter lim="800000"/>
                <a:headEnd/>
                <a:tailEnd/>
              </a:ln>
            </p:spPr>
          </p:pic>
        </p:grpSp>
        <p:sp>
          <p:nvSpPr>
            <p:cNvPr id="65" name="テキスト ボックス 97"/>
            <p:cNvSpPr txBox="1">
              <a:spLocks noChangeArrowheads="1"/>
            </p:cNvSpPr>
            <p:nvPr/>
          </p:nvSpPr>
          <p:spPr bwMode="auto">
            <a:xfrm>
              <a:off x="4281354" y="2005256"/>
              <a:ext cx="2813538" cy="461962"/>
            </a:xfrm>
            <a:prstGeom prst="rect">
              <a:avLst/>
            </a:prstGeom>
            <a:solidFill>
              <a:srgbClr val="FFFF66"/>
            </a:solidFill>
            <a:ln w="28575" cmpd="dbl">
              <a:solidFill>
                <a:srgbClr val="000000"/>
              </a:solidFill>
              <a:miter lim="800000"/>
              <a:headEnd/>
              <a:tailEnd/>
            </a:ln>
          </p:spPr>
          <p:txBody>
            <a:bodyPr anchor="ctr"/>
            <a:lstStyle/>
            <a:p>
              <a:pPr algn="ctr" defTabSz="914400" fontAlgn="base">
                <a:spcBef>
                  <a:spcPct val="0"/>
                </a:spcBef>
                <a:spcAft>
                  <a:spcPct val="0"/>
                </a:spcAft>
              </a:pPr>
              <a:r>
                <a:rPr lang="ja-JP" altLang="en-US"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rPr>
                <a:t>関係者の連携によるネットワーク</a:t>
              </a:r>
              <a:endParaRPr lang="en-US" altLang="ja-JP"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endParaRPr>
            </a:p>
            <a:p>
              <a:pPr algn="ctr" defTabSz="914400" fontAlgn="base">
                <a:spcBef>
                  <a:spcPct val="0"/>
                </a:spcBef>
                <a:spcAft>
                  <a:spcPct val="0"/>
                </a:spcAft>
              </a:pPr>
              <a:r>
                <a:rPr lang="ja-JP" altLang="en-US"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rPr>
                <a:t>（自立支援）協議会等</a:t>
              </a:r>
            </a:p>
          </p:txBody>
        </p:sp>
        <p:sp>
          <p:nvSpPr>
            <p:cNvPr id="66" name="上下矢印 65"/>
            <p:cNvSpPr/>
            <p:nvPr/>
          </p:nvSpPr>
          <p:spPr>
            <a:xfrm>
              <a:off x="5559165" y="4401885"/>
              <a:ext cx="304800" cy="571500"/>
            </a:xfrm>
            <a:prstGeom prst="upDownArrow">
              <a:avLst/>
            </a:prstGeom>
            <a:ln/>
          </p:spPr>
          <p:style>
            <a:lnRef idx="2">
              <a:schemeClr val="accent2"/>
            </a:lnRef>
            <a:fillRef idx="1">
              <a:schemeClr val="lt1"/>
            </a:fillRef>
            <a:effectRef idx="0">
              <a:schemeClr val="accent2"/>
            </a:effectRef>
            <a:fontRef idx="minor">
              <a:schemeClr val="dk1"/>
            </a:fontRef>
          </p:style>
          <p:txBody>
            <a:bodyPr anchor="ctr"/>
            <a:lstStyle/>
            <a:p>
              <a:pPr algn="ctr" defTabSz="914400" fontAlgn="base">
                <a:spcBef>
                  <a:spcPct val="0"/>
                </a:spcBef>
                <a:spcAft>
                  <a:spcPct val="0"/>
                </a:spcAft>
                <a:defRPr/>
              </a:pPr>
              <a:endParaRPr lang="ja-JP" altLang="en-US" sz="1200">
                <a:solidFill>
                  <a:srgbClr val="FFFFFF"/>
                </a:solidFill>
              </a:endParaRPr>
            </a:p>
          </p:txBody>
        </p:sp>
        <p:grpSp>
          <p:nvGrpSpPr>
            <p:cNvPr id="67" name="グループ化 103"/>
            <p:cNvGrpSpPr>
              <a:grpSpLocks/>
            </p:cNvGrpSpPr>
            <p:nvPr/>
          </p:nvGrpSpPr>
          <p:grpSpPr bwMode="auto">
            <a:xfrm>
              <a:off x="9029202" y="5317872"/>
              <a:ext cx="725366" cy="928688"/>
              <a:chOff x="8024834" y="2214554"/>
              <a:chExt cx="785818" cy="928692"/>
            </a:xfrm>
          </p:grpSpPr>
          <p:pic>
            <p:nvPicPr>
              <p:cNvPr id="68" name="Picture 12" descr="C:\Users\MMVLP\AppData\Local\Microsoft\Windows\Temporary Internet Files\Content.IE5\YMACKKTP\MCj02120870000[1].wmf"/>
              <p:cNvPicPr>
                <a:picLocks noChangeAspect="1" noChangeArrowheads="1"/>
              </p:cNvPicPr>
              <p:nvPr/>
            </p:nvPicPr>
            <p:blipFill>
              <a:blip r:embed="rId16" cstate="print"/>
              <a:srcRect/>
              <a:stretch>
                <a:fillRect/>
              </a:stretch>
            </p:blipFill>
            <p:spPr bwMode="auto">
              <a:xfrm>
                <a:off x="8024834" y="2214554"/>
                <a:ext cx="762281" cy="672420"/>
              </a:xfrm>
              <a:prstGeom prst="rect">
                <a:avLst/>
              </a:prstGeom>
              <a:noFill/>
              <a:ln w="9525">
                <a:noFill/>
                <a:miter lim="800000"/>
                <a:headEnd/>
                <a:tailEnd/>
              </a:ln>
            </p:spPr>
          </p:pic>
          <p:sp>
            <p:nvSpPr>
              <p:cNvPr id="69" name="Text Box 25"/>
              <p:cNvSpPr txBox="1">
                <a:spLocks noChangeArrowheads="1"/>
              </p:cNvSpPr>
              <p:nvPr/>
            </p:nvSpPr>
            <p:spPr bwMode="auto">
              <a:xfrm>
                <a:off x="8167710" y="2857496"/>
                <a:ext cx="642942"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銀行</a:t>
                </a:r>
              </a:p>
            </p:txBody>
          </p:sp>
        </p:grpSp>
        <p:grpSp>
          <p:nvGrpSpPr>
            <p:cNvPr id="70" name="グループ化 140"/>
            <p:cNvGrpSpPr>
              <a:grpSpLocks/>
            </p:cNvGrpSpPr>
            <p:nvPr/>
          </p:nvGrpSpPr>
          <p:grpSpPr bwMode="auto">
            <a:xfrm>
              <a:off x="9292969" y="4103435"/>
              <a:ext cx="791308" cy="1071562"/>
              <a:chOff x="8739214" y="4786322"/>
              <a:chExt cx="857256" cy="1071570"/>
            </a:xfrm>
          </p:grpSpPr>
          <p:pic>
            <p:nvPicPr>
              <p:cNvPr id="71" name="Picture 19" descr="C:\Users\MMVLP\AppData\Local\Microsoft\Windows\Temporary Internet Files\Content.IE5\D72XNR2I\MCj04176520000[1].wmf"/>
              <p:cNvPicPr>
                <a:picLocks noChangeAspect="1" noChangeArrowheads="1"/>
              </p:cNvPicPr>
              <p:nvPr/>
            </p:nvPicPr>
            <p:blipFill>
              <a:blip r:embed="rId17" cstate="print"/>
              <a:srcRect/>
              <a:stretch>
                <a:fillRect/>
              </a:stretch>
            </p:blipFill>
            <p:spPr bwMode="auto">
              <a:xfrm>
                <a:off x="8739214" y="4786322"/>
                <a:ext cx="814938" cy="845357"/>
              </a:xfrm>
              <a:prstGeom prst="rect">
                <a:avLst/>
              </a:prstGeom>
              <a:noFill/>
              <a:ln w="9525">
                <a:noFill/>
                <a:miter lim="800000"/>
                <a:headEnd/>
                <a:tailEnd/>
              </a:ln>
            </p:spPr>
          </p:pic>
          <p:sp>
            <p:nvSpPr>
              <p:cNvPr id="72" name="Text Box 25"/>
              <p:cNvSpPr txBox="1">
                <a:spLocks noChangeArrowheads="1"/>
              </p:cNvSpPr>
              <p:nvPr/>
            </p:nvSpPr>
            <p:spPr bwMode="auto">
              <a:xfrm>
                <a:off x="8810652" y="5572140"/>
                <a:ext cx="785818"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郵便局</a:t>
                </a:r>
              </a:p>
            </p:txBody>
          </p:sp>
        </p:grpSp>
        <p:grpSp>
          <p:nvGrpSpPr>
            <p:cNvPr id="73" name="グループ化 106"/>
            <p:cNvGrpSpPr>
              <a:grpSpLocks/>
            </p:cNvGrpSpPr>
            <p:nvPr/>
          </p:nvGrpSpPr>
          <p:grpSpPr bwMode="auto">
            <a:xfrm>
              <a:off x="1379895" y="4987499"/>
              <a:ext cx="857248" cy="830462"/>
              <a:chOff x="666720" y="2527095"/>
              <a:chExt cx="928691" cy="830467"/>
            </a:xfrm>
          </p:grpSpPr>
          <p:pic>
            <p:nvPicPr>
              <p:cNvPr id="74" name="Picture 20" descr="C:\Users\MMVLP\AppData\Local\Microsoft\Windows\Temporary Internet Files\Content.IE5\D72XNR2I\MCj02366700000[1].wmf"/>
              <p:cNvPicPr>
                <a:picLocks noChangeAspect="1" noChangeArrowheads="1"/>
              </p:cNvPicPr>
              <p:nvPr/>
            </p:nvPicPr>
            <p:blipFill>
              <a:blip r:embed="rId18" cstate="print"/>
              <a:srcRect/>
              <a:stretch>
                <a:fillRect/>
              </a:stretch>
            </p:blipFill>
            <p:spPr bwMode="auto">
              <a:xfrm>
                <a:off x="831646" y="2527095"/>
                <a:ext cx="571504" cy="552550"/>
              </a:xfrm>
              <a:prstGeom prst="rect">
                <a:avLst/>
              </a:prstGeom>
              <a:noFill/>
              <a:ln w="9525">
                <a:noFill/>
                <a:miter lim="800000"/>
                <a:headEnd/>
                <a:tailEnd/>
              </a:ln>
            </p:spPr>
          </p:pic>
          <p:sp>
            <p:nvSpPr>
              <p:cNvPr id="75" name="Text Box 25"/>
              <p:cNvSpPr txBox="1">
                <a:spLocks noChangeArrowheads="1"/>
              </p:cNvSpPr>
              <p:nvPr/>
            </p:nvSpPr>
            <p:spPr bwMode="auto">
              <a:xfrm>
                <a:off x="666720" y="3071810"/>
                <a:ext cx="928691"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dirty="0">
                    <a:solidFill>
                      <a:srgbClr val="6B6BCF"/>
                    </a:solidFill>
                    <a:latin typeface="Century" pitchFamily="18" charset="0"/>
                    <a:ea typeface="HGPｺﾞｼｯｸM" pitchFamily="50" charset="-128"/>
                  </a:rPr>
                  <a:t>デパート</a:t>
                </a:r>
              </a:p>
            </p:txBody>
          </p:sp>
        </p:grpSp>
        <p:grpSp>
          <p:nvGrpSpPr>
            <p:cNvPr id="76" name="グループ化 110"/>
            <p:cNvGrpSpPr>
              <a:grpSpLocks/>
            </p:cNvGrpSpPr>
            <p:nvPr/>
          </p:nvGrpSpPr>
          <p:grpSpPr bwMode="auto">
            <a:xfrm>
              <a:off x="8567604" y="1817435"/>
              <a:ext cx="813288" cy="1143000"/>
              <a:chOff x="8453462" y="3286124"/>
              <a:chExt cx="881034" cy="1143008"/>
            </a:xfrm>
          </p:grpSpPr>
          <p:pic>
            <p:nvPicPr>
              <p:cNvPr id="77" name="Picture 21" descr="C:\Users\MMVLP\AppData\Local\Microsoft\Windows\Temporary Internet Files\Content.IE5\ADO9HRNP\MCj04179700000[1].wmf"/>
              <p:cNvPicPr>
                <a:picLocks noChangeAspect="1" noChangeArrowheads="1"/>
              </p:cNvPicPr>
              <p:nvPr/>
            </p:nvPicPr>
            <p:blipFill>
              <a:blip r:embed="rId19" cstate="print"/>
              <a:srcRect/>
              <a:stretch>
                <a:fillRect/>
              </a:stretch>
            </p:blipFill>
            <p:spPr bwMode="auto">
              <a:xfrm>
                <a:off x="8453462" y="3286124"/>
                <a:ext cx="881034" cy="882841"/>
              </a:xfrm>
              <a:prstGeom prst="rect">
                <a:avLst/>
              </a:prstGeom>
              <a:noFill/>
              <a:ln w="9525">
                <a:noFill/>
                <a:miter lim="800000"/>
                <a:headEnd/>
                <a:tailEnd/>
              </a:ln>
            </p:spPr>
          </p:pic>
          <p:sp>
            <p:nvSpPr>
              <p:cNvPr id="78" name="Text Box 25"/>
              <p:cNvSpPr txBox="1">
                <a:spLocks noChangeArrowheads="1"/>
              </p:cNvSpPr>
              <p:nvPr/>
            </p:nvSpPr>
            <p:spPr bwMode="auto">
              <a:xfrm>
                <a:off x="8596338" y="4071942"/>
                <a:ext cx="714380"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バス</a:t>
                </a:r>
              </a:p>
            </p:txBody>
          </p:sp>
        </p:grpSp>
        <p:pic>
          <p:nvPicPr>
            <p:cNvPr id="79" name="Picture 22" descr="C:\Users\MMVLP\AppData\Local\Microsoft\Windows\Temporary Internet Files\Content.IE5\D72XNR2I\MCj02516930000[1].wmf"/>
            <p:cNvPicPr>
              <a:picLocks noChangeAspect="1" noChangeArrowheads="1"/>
            </p:cNvPicPr>
            <p:nvPr/>
          </p:nvPicPr>
          <p:blipFill>
            <a:blip r:embed="rId20" cstate="print"/>
            <a:srcRect/>
            <a:stretch>
              <a:fillRect/>
            </a:stretch>
          </p:blipFill>
          <p:spPr bwMode="auto">
            <a:xfrm>
              <a:off x="3664531" y="5203522"/>
              <a:ext cx="555381" cy="762000"/>
            </a:xfrm>
            <a:prstGeom prst="rect">
              <a:avLst/>
            </a:prstGeom>
            <a:noFill/>
            <a:ln w="9525">
              <a:noFill/>
              <a:miter lim="800000"/>
              <a:headEnd/>
              <a:tailEnd/>
            </a:ln>
          </p:spPr>
        </p:pic>
        <p:sp>
          <p:nvSpPr>
            <p:cNvPr id="80" name="Text Box 25"/>
            <p:cNvSpPr txBox="1">
              <a:spLocks noChangeArrowheads="1"/>
            </p:cNvSpPr>
            <p:nvPr/>
          </p:nvSpPr>
          <p:spPr bwMode="auto">
            <a:xfrm>
              <a:off x="2896569" y="5389310"/>
              <a:ext cx="782515" cy="285750"/>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商店街</a:t>
              </a:r>
            </a:p>
          </p:txBody>
        </p:sp>
        <p:pic>
          <p:nvPicPr>
            <p:cNvPr id="81" name="Picture 26" descr="C:\Users\MMVLP\AppData\Local\Microsoft\Windows\Temporary Internet Files\Content.IE5\YMACKKTP\MCj02289650000[1].wmf"/>
            <p:cNvPicPr>
              <a:picLocks noChangeAspect="1" noChangeArrowheads="1"/>
            </p:cNvPicPr>
            <p:nvPr/>
          </p:nvPicPr>
          <p:blipFill>
            <a:blip r:embed="rId21" cstate="print"/>
            <a:srcRect/>
            <a:stretch>
              <a:fillRect/>
            </a:stretch>
          </p:blipFill>
          <p:spPr bwMode="auto">
            <a:xfrm>
              <a:off x="2303080" y="5131514"/>
              <a:ext cx="653562" cy="638175"/>
            </a:xfrm>
            <a:prstGeom prst="rect">
              <a:avLst/>
            </a:prstGeom>
            <a:noFill/>
            <a:ln w="9525">
              <a:noFill/>
              <a:miter lim="800000"/>
              <a:headEnd/>
              <a:tailEnd/>
            </a:ln>
          </p:spPr>
        </p:pic>
        <p:pic>
          <p:nvPicPr>
            <p:cNvPr id="82" name="Picture 27" descr="C:\Users\MMVLP\AppData\Local\Microsoft\Windows\Temporary Internet Files\Content.IE5\ADO9HRNP\MCj03442610000[1].wmf"/>
            <p:cNvPicPr>
              <a:picLocks noChangeAspect="1" noChangeArrowheads="1"/>
            </p:cNvPicPr>
            <p:nvPr/>
          </p:nvPicPr>
          <p:blipFill>
            <a:blip r:embed="rId22" cstate="print"/>
            <a:srcRect/>
            <a:stretch>
              <a:fillRect/>
            </a:stretch>
          </p:blipFill>
          <p:spPr bwMode="auto">
            <a:xfrm>
              <a:off x="2962503" y="5746497"/>
              <a:ext cx="605204" cy="642938"/>
            </a:xfrm>
            <a:prstGeom prst="rect">
              <a:avLst/>
            </a:prstGeom>
            <a:noFill/>
            <a:ln w="9525">
              <a:noFill/>
              <a:miter lim="800000"/>
              <a:headEnd/>
              <a:tailEnd/>
            </a:ln>
          </p:spPr>
        </p:pic>
        <p:grpSp>
          <p:nvGrpSpPr>
            <p:cNvPr id="83" name="グループ化 113"/>
            <p:cNvGrpSpPr>
              <a:grpSpLocks/>
            </p:cNvGrpSpPr>
            <p:nvPr/>
          </p:nvGrpSpPr>
          <p:grpSpPr bwMode="auto">
            <a:xfrm>
              <a:off x="9292971" y="2960439"/>
              <a:ext cx="725366" cy="928687"/>
              <a:chOff x="309530" y="3857628"/>
              <a:chExt cx="785818" cy="928694"/>
            </a:xfrm>
          </p:grpSpPr>
          <p:pic>
            <p:nvPicPr>
              <p:cNvPr id="84" name="Picture 30" descr="C:\Users\MMVLP\AppData\Local\Microsoft\Windows\Temporary Internet Files\Content.IE5\YMACKKTP\MCj04217500000[1].wmf"/>
              <p:cNvPicPr>
                <a:picLocks noChangeAspect="1" noChangeArrowheads="1"/>
              </p:cNvPicPr>
              <p:nvPr/>
            </p:nvPicPr>
            <p:blipFill>
              <a:blip r:embed="rId23" cstate="print"/>
              <a:srcRect/>
              <a:stretch>
                <a:fillRect/>
              </a:stretch>
            </p:blipFill>
            <p:spPr bwMode="auto">
              <a:xfrm>
                <a:off x="309530" y="3857628"/>
                <a:ext cx="785818" cy="630029"/>
              </a:xfrm>
              <a:prstGeom prst="rect">
                <a:avLst/>
              </a:prstGeom>
              <a:noFill/>
              <a:ln w="9525">
                <a:noFill/>
                <a:miter lim="800000"/>
                <a:headEnd/>
                <a:tailEnd/>
              </a:ln>
            </p:spPr>
          </p:pic>
          <p:sp>
            <p:nvSpPr>
              <p:cNvPr id="85" name="Text Box 25"/>
              <p:cNvSpPr txBox="1">
                <a:spLocks noChangeArrowheads="1"/>
              </p:cNvSpPr>
              <p:nvPr/>
            </p:nvSpPr>
            <p:spPr bwMode="auto">
              <a:xfrm>
                <a:off x="380968" y="4429132"/>
                <a:ext cx="642942"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電車</a:t>
                </a:r>
              </a:p>
            </p:txBody>
          </p:sp>
        </p:grpSp>
        <p:sp>
          <p:nvSpPr>
            <p:cNvPr id="86" name="Text Box 4"/>
            <p:cNvSpPr txBox="1">
              <a:spLocks noChangeArrowheads="1"/>
            </p:cNvSpPr>
            <p:nvPr/>
          </p:nvSpPr>
          <p:spPr bwMode="auto">
            <a:xfrm>
              <a:off x="4566378" y="6067618"/>
              <a:ext cx="2461846" cy="3571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91407" tIns="45705" rIns="91407" bIns="45705" anchor="ctr"/>
            <a:lstStyle/>
            <a:p>
              <a:pPr algn="ctr" defTabSz="914400" eaLnBrk="0" fontAlgn="base" hangingPunct="0">
                <a:spcBef>
                  <a:spcPct val="0"/>
                </a:spcBef>
                <a:spcAft>
                  <a:spcPct val="0"/>
                </a:spcAft>
              </a:pPr>
              <a:r>
                <a:rPr lang="ja-JP" altLang="en-US" sz="1200" b="1">
                  <a:solidFill>
                    <a:srgbClr val="000000"/>
                  </a:solidFill>
                  <a:latin typeface="Century" pitchFamily="18" charset="0"/>
                  <a:ea typeface="ＤＨＰ特太ゴシック体"/>
                  <a:cs typeface="ＤＨＰ特太ゴシック体"/>
                </a:rPr>
                <a:t>日常生活を支える相談支援</a:t>
              </a:r>
            </a:p>
          </p:txBody>
        </p:sp>
        <p:grpSp>
          <p:nvGrpSpPr>
            <p:cNvPr id="87" name="グループ化 113"/>
            <p:cNvGrpSpPr>
              <a:grpSpLocks/>
            </p:cNvGrpSpPr>
            <p:nvPr/>
          </p:nvGrpSpPr>
          <p:grpSpPr bwMode="auto">
            <a:xfrm>
              <a:off x="7710361" y="5389310"/>
              <a:ext cx="989135" cy="1071562"/>
              <a:chOff x="6881826" y="5786454"/>
              <a:chExt cx="1071570" cy="1071546"/>
            </a:xfrm>
          </p:grpSpPr>
          <p:pic>
            <p:nvPicPr>
              <p:cNvPr id="88" name="Picture 34" descr="C:\Users\MMVLP\AppData\Local\Microsoft\Windows\Temporary Internet Files\Content.IE5\D72XNR2I\MCj04120220000[1].wmf"/>
              <p:cNvPicPr>
                <a:picLocks noChangeAspect="1" noChangeArrowheads="1"/>
              </p:cNvPicPr>
              <p:nvPr/>
            </p:nvPicPr>
            <p:blipFill>
              <a:blip r:embed="rId24" cstate="print"/>
              <a:srcRect/>
              <a:stretch>
                <a:fillRect/>
              </a:stretch>
            </p:blipFill>
            <p:spPr bwMode="auto">
              <a:xfrm>
                <a:off x="6881826" y="5786454"/>
                <a:ext cx="1071570" cy="830694"/>
              </a:xfrm>
              <a:prstGeom prst="rect">
                <a:avLst/>
              </a:prstGeom>
              <a:noFill/>
              <a:ln w="9525">
                <a:noFill/>
                <a:miter lim="800000"/>
                <a:headEnd/>
                <a:tailEnd/>
              </a:ln>
            </p:spPr>
          </p:pic>
          <p:sp>
            <p:nvSpPr>
              <p:cNvPr id="89" name="Text Box 25"/>
              <p:cNvSpPr txBox="1">
                <a:spLocks noChangeArrowheads="1"/>
              </p:cNvSpPr>
              <p:nvPr/>
            </p:nvSpPr>
            <p:spPr bwMode="auto">
              <a:xfrm>
                <a:off x="7167578" y="6500810"/>
                <a:ext cx="642942"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公園</a:t>
                </a:r>
              </a:p>
            </p:txBody>
          </p:sp>
        </p:grpSp>
        <p:grpSp>
          <p:nvGrpSpPr>
            <p:cNvPr id="90" name="グループ化 141"/>
            <p:cNvGrpSpPr>
              <a:grpSpLocks/>
            </p:cNvGrpSpPr>
            <p:nvPr/>
          </p:nvGrpSpPr>
          <p:grpSpPr bwMode="auto">
            <a:xfrm>
              <a:off x="1445835" y="2674693"/>
              <a:ext cx="791308" cy="928687"/>
              <a:chOff x="7453330" y="2285992"/>
              <a:chExt cx="857256" cy="928694"/>
            </a:xfrm>
          </p:grpSpPr>
          <p:pic>
            <p:nvPicPr>
              <p:cNvPr id="91" name="Picture 45" descr="C:\Users\MMVLP\AppData\Local\Microsoft\Windows\Temporary Internet Files\Content.IE5\YMACKKTP\MCj02286270000[1].wmf"/>
              <p:cNvPicPr>
                <a:picLocks noChangeAspect="1" noChangeArrowheads="1"/>
              </p:cNvPicPr>
              <p:nvPr/>
            </p:nvPicPr>
            <p:blipFill>
              <a:blip r:embed="rId25" cstate="print"/>
              <a:srcRect/>
              <a:stretch>
                <a:fillRect/>
              </a:stretch>
            </p:blipFill>
            <p:spPr bwMode="auto">
              <a:xfrm>
                <a:off x="7453330" y="2285992"/>
                <a:ext cx="816310" cy="632416"/>
              </a:xfrm>
              <a:prstGeom prst="rect">
                <a:avLst/>
              </a:prstGeom>
              <a:noFill/>
              <a:ln w="9525">
                <a:noFill/>
                <a:miter lim="800000"/>
                <a:headEnd/>
                <a:tailEnd/>
              </a:ln>
            </p:spPr>
          </p:pic>
          <p:sp>
            <p:nvSpPr>
              <p:cNvPr id="92" name="Text Box 25"/>
              <p:cNvSpPr txBox="1">
                <a:spLocks noChangeArrowheads="1"/>
              </p:cNvSpPr>
              <p:nvPr/>
            </p:nvSpPr>
            <p:spPr bwMode="auto">
              <a:xfrm>
                <a:off x="7524768" y="2928934"/>
                <a:ext cx="785818"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映画館</a:t>
                </a:r>
              </a:p>
            </p:txBody>
          </p:sp>
        </p:grpSp>
        <p:grpSp>
          <p:nvGrpSpPr>
            <p:cNvPr id="93" name="グループ化 91"/>
            <p:cNvGrpSpPr>
              <a:grpSpLocks/>
            </p:cNvGrpSpPr>
            <p:nvPr/>
          </p:nvGrpSpPr>
          <p:grpSpPr bwMode="auto">
            <a:xfrm>
              <a:off x="1577715" y="3817710"/>
              <a:ext cx="857250" cy="928687"/>
              <a:chOff x="862604" y="3429000"/>
              <a:chExt cx="928694" cy="928694"/>
            </a:xfrm>
          </p:grpSpPr>
          <p:pic>
            <p:nvPicPr>
              <p:cNvPr id="94" name="Picture 56" descr="C:\Users\MMVLP\AppData\Local\Microsoft\Windows\Temporary Internet Files\Content.IE5\ADO9HRNP\MCj02959420000[1].wmf"/>
              <p:cNvPicPr>
                <a:picLocks noChangeAspect="1" noChangeArrowheads="1"/>
              </p:cNvPicPr>
              <p:nvPr/>
            </p:nvPicPr>
            <p:blipFill>
              <a:blip r:embed="rId26" cstate="print"/>
              <a:srcRect/>
              <a:stretch>
                <a:fillRect/>
              </a:stretch>
            </p:blipFill>
            <p:spPr bwMode="auto">
              <a:xfrm>
                <a:off x="881034" y="3429000"/>
                <a:ext cx="845989" cy="727993"/>
              </a:xfrm>
              <a:prstGeom prst="rect">
                <a:avLst/>
              </a:prstGeom>
              <a:noFill/>
              <a:ln w="9525">
                <a:noFill/>
                <a:miter lim="800000"/>
                <a:headEnd/>
                <a:tailEnd/>
              </a:ln>
            </p:spPr>
          </p:pic>
          <p:sp>
            <p:nvSpPr>
              <p:cNvPr id="95" name="Text Box 25"/>
              <p:cNvSpPr txBox="1">
                <a:spLocks noChangeArrowheads="1"/>
              </p:cNvSpPr>
              <p:nvPr/>
            </p:nvSpPr>
            <p:spPr bwMode="auto">
              <a:xfrm>
                <a:off x="862604" y="4071942"/>
                <a:ext cx="928694" cy="285752"/>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レストラン</a:t>
                </a:r>
              </a:p>
            </p:txBody>
          </p:sp>
        </p:grpSp>
        <p:sp>
          <p:nvSpPr>
            <p:cNvPr id="96" name="雲形吹き出し 95"/>
            <p:cNvSpPr/>
            <p:nvPr/>
          </p:nvSpPr>
          <p:spPr>
            <a:xfrm>
              <a:off x="6061792" y="4031997"/>
              <a:ext cx="1033100" cy="642938"/>
            </a:xfrm>
            <a:prstGeom prst="cloudCallout">
              <a:avLst>
                <a:gd name="adj1" fmla="val -68895"/>
                <a:gd name="adj2" fmla="val -5176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ja-JP" altLang="en-US" sz="1050" dirty="0">
                  <a:solidFill>
                    <a:srgbClr val="000000"/>
                  </a:solidFill>
                </a:rPr>
                <a:t>希望・ニーズ</a:t>
              </a:r>
            </a:p>
          </p:txBody>
        </p:sp>
        <p:cxnSp>
          <p:nvCxnSpPr>
            <p:cNvPr id="97" name="直線矢印コネクタ 96"/>
            <p:cNvCxnSpPr/>
            <p:nvPr/>
          </p:nvCxnSpPr>
          <p:spPr>
            <a:xfrm rot="10800000">
              <a:off x="2566855" y="2889003"/>
              <a:ext cx="2835520" cy="1000125"/>
            </a:xfrm>
            <a:prstGeom prst="straightConnector1">
              <a:avLst/>
            </a:prstGeom>
            <a:ln w="3175">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8" name="直線矢印コネクタ 97"/>
            <p:cNvCxnSpPr/>
            <p:nvPr/>
          </p:nvCxnSpPr>
          <p:spPr>
            <a:xfrm rot="10800000" flipV="1">
              <a:off x="3490045" y="4174897"/>
              <a:ext cx="1912327" cy="1071563"/>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9" name="直線矢印コネクタ 98"/>
            <p:cNvCxnSpPr/>
            <p:nvPr/>
          </p:nvCxnSpPr>
          <p:spPr>
            <a:xfrm flipV="1">
              <a:off x="5995850" y="2674686"/>
              <a:ext cx="2505808" cy="1214437"/>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0" name="直線矢印コネクタ 99"/>
            <p:cNvCxnSpPr/>
            <p:nvPr/>
          </p:nvCxnSpPr>
          <p:spPr>
            <a:xfrm>
              <a:off x="5995857" y="4031997"/>
              <a:ext cx="2769577" cy="857250"/>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01" name="グループ化 110"/>
            <p:cNvGrpSpPr>
              <a:grpSpLocks/>
            </p:cNvGrpSpPr>
            <p:nvPr/>
          </p:nvGrpSpPr>
          <p:grpSpPr bwMode="auto">
            <a:xfrm>
              <a:off x="4215420" y="4603522"/>
              <a:ext cx="945173" cy="1000125"/>
              <a:chOff x="1738290" y="1714488"/>
              <a:chExt cx="1023910" cy="1000132"/>
            </a:xfrm>
          </p:grpSpPr>
          <p:pic>
            <p:nvPicPr>
              <p:cNvPr id="102" name="Picture 2" descr="C:\Users\MMVLP\AppData\Local\Microsoft\Windows\Temporary Internet Files\Content.IE5\VVFBOWF6\MCj03340260000[1].wmf"/>
              <p:cNvPicPr>
                <a:picLocks noChangeAspect="1" noChangeArrowheads="1"/>
              </p:cNvPicPr>
              <p:nvPr/>
            </p:nvPicPr>
            <p:blipFill>
              <a:blip r:embed="rId27" cstate="print"/>
              <a:srcRect/>
              <a:stretch>
                <a:fillRect/>
              </a:stretch>
            </p:blipFill>
            <p:spPr bwMode="auto">
              <a:xfrm>
                <a:off x="1952604" y="1714488"/>
                <a:ext cx="508645" cy="806270"/>
              </a:xfrm>
              <a:prstGeom prst="rect">
                <a:avLst/>
              </a:prstGeom>
              <a:noFill/>
              <a:ln w="9525">
                <a:noFill/>
                <a:miter lim="800000"/>
                <a:headEnd/>
                <a:tailEnd/>
              </a:ln>
            </p:spPr>
          </p:pic>
          <p:sp>
            <p:nvSpPr>
              <p:cNvPr id="103" name="Text Box 25"/>
              <p:cNvSpPr txBox="1">
                <a:spLocks noChangeArrowheads="1"/>
              </p:cNvSpPr>
              <p:nvPr/>
            </p:nvSpPr>
            <p:spPr bwMode="auto">
              <a:xfrm>
                <a:off x="1738290" y="2428868"/>
                <a:ext cx="1023910" cy="285752"/>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医療機関</a:t>
                </a:r>
              </a:p>
            </p:txBody>
          </p:sp>
        </p:grpSp>
        <p:sp>
          <p:nvSpPr>
            <p:cNvPr id="104" name="円/楕円 103"/>
            <p:cNvSpPr/>
            <p:nvPr/>
          </p:nvSpPr>
          <p:spPr>
            <a:xfrm>
              <a:off x="2757354" y="2365147"/>
              <a:ext cx="715108" cy="523875"/>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5" name="テキスト ボックス 120"/>
            <p:cNvSpPr txBox="1">
              <a:spLocks noChangeArrowheads="1"/>
            </p:cNvSpPr>
            <p:nvPr/>
          </p:nvSpPr>
          <p:spPr bwMode="auto">
            <a:xfrm>
              <a:off x="2736834" y="2466722"/>
              <a:ext cx="785446"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まちづくり</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06" name="円/楕円 105"/>
            <p:cNvSpPr/>
            <p:nvPr/>
          </p:nvSpPr>
          <p:spPr>
            <a:xfrm>
              <a:off x="3188177" y="1995235"/>
              <a:ext cx="715108" cy="565150"/>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7" name="テキスト ボックス 125"/>
            <p:cNvSpPr txBox="1">
              <a:spLocks noChangeArrowheads="1"/>
            </p:cNvSpPr>
            <p:nvPr/>
          </p:nvSpPr>
          <p:spPr bwMode="auto">
            <a:xfrm>
              <a:off x="3164726" y="2093660"/>
              <a:ext cx="786912"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住宅</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08" name="円/楕円 107"/>
            <p:cNvSpPr/>
            <p:nvPr/>
          </p:nvSpPr>
          <p:spPr>
            <a:xfrm>
              <a:off x="2330923" y="1995235"/>
              <a:ext cx="715108" cy="565150"/>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9" name="テキスト ボックス 128"/>
            <p:cNvSpPr txBox="1">
              <a:spLocks noChangeArrowheads="1"/>
            </p:cNvSpPr>
            <p:nvPr/>
          </p:nvSpPr>
          <p:spPr bwMode="auto">
            <a:xfrm>
              <a:off x="2307489" y="2093660"/>
              <a:ext cx="786911" cy="400050"/>
            </a:xfrm>
            <a:prstGeom prst="rect">
              <a:avLst/>
            </a:prstGeom>
            <a:noFill/>
            <a:ln w="38100" cmpd="dbl">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労働</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10" name="円/楕円 109"/>
            <p:cNvSpPr/>
            <p:nvPr/>
          </p:nvSpPr>
          <p:spPr>
            <a:xfrm>
              <a:off x="2754418" y="1663472"/>
              <a:ext cx="715108" cy="525463"/>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1" name="テキスト ボックス 131"/>
            <p:cNvSpPr txBox="1">
              <a:spLocks noChangeArrowheads="1"/>
            </p:cNvSpPr>
            <p:nvPr/>
          </p:nvSpPr>
          <p:spPr bwMode="auto">
            <a:xfrm>
              <a:off x="2730972" y="1739647"/>
              <a:ext cx="786912"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福祉</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12" name="Text Box 25"/>
            <p:cNvSpPr txBox="1">
              <a:spLocks noChangeArrowheads="1"/>
            </p:cNvSpPr>
            <p:nvPr/>
          </p:nvSpPr>
          <p:spPr bwMode="auto">
            <a:xfrm>
              <a:off x="2105259" y="1603122"/>
              <a:ext cx="848457" cy="35718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C00000"/>
                  </a:solidFill>
                  <a:latin typeface="Century" pitchFamily="18" charset="0"/>
                  <a:ea typeface="HGPｺﾞｼｯｸM" pitchFamily="50" charset="-128"/>
                </a:rPr>
                <a:t>連携</a:t>
              </a:r>
            </a:p>
          </p:txBody>
        </p:sp>
        <p:sp>
          <p:nvSpPr>
            <p:cNvPr id="113" name="円/楕円 112"/>
            <p:cNvSpPr/>
            <p:nvPr/>
          </p:nvSpPr>
          <p:spPr>
            <a:xfrm>
              <a:off x="2755884" y="2347660"/>
              <a:ext cx="715108" cy="525462"/>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4" name="円/楕円 113"/>
            <p:cNvSpPr/>
            <p:nvPr/>
          </p:nvSpPr>
          <p:spPr>
            <a:xfrm>
              <a:off x="3204292" y="2007935"/>
              <a:ext cx="715108" cy="525462"/>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5" name="円/楕円 114"/>
            <p:cNvSpPr/>
            <p:nvPr/>
          </p:nvSpPr>
          <p:spPr>
            <a:xfrm>
              <a:off x="2339715" y="2000022"/>
              <a:ext cx="715108" cy="525463"/>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6" name="円/楕円 115"/>
            <p:cNvSpPr/>
            <p:nvPr/>
          </p:nvSpPr>
          <p:spPr>
            <a:xfrm>
              <a:off x="2763211" y="1676170"/>
              <a:ext cx="715108" cy="525463"/>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grpSp>
      <p:sp>
        <p:nvSpPr>
          <p:cNvPr id="117"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21</a:t>
            </a:fld>
            <a:endParaRPr lang="ja-JP" altLang="en-US" dirty="0">
              <a:solidFill>
                <a:prstClr val="black">
                  <a:tint val="75000"/>
                </a:prstClr>
              </a:solidFill>
            </a:endParaRPr>
          </a:p>
        </p:txBody>
      </p:sp>
      <p:cxnSp>
        <p:nvCxnSpPr>
          <p:cNvPr id="118" name="曲線コネクタ 117"/>
          <p:cNvCxnSpPr/>
          <p:nvPr/>
        </p:nvCxnSpPr>
        <p:spPr>
          <a:xfrm flipV="1">
            <a:off x="5588738" y="1979994"/>
            <a:ext cx="4606140" cy="1179707"/>
          </a:xfrm>
          <a:prstGeom prst="curvedConnector3">
            <a:avLst>
              <a:gd name="adj1" fmla="val 50000"/>
            </a:avLst>
          </a:prstGeom>
          <a:ln w="76200">
            <a:headEnd type="oval"/>
            <a:tailEnd type="arrow"/>
          </a:ln>
        </p:spPr>
        <p:style>
          <a:lnRef idx="1">
            <a:schemeClr val="accent1"/>
          </a:lnRef>
          <a:fillRef idx="0">
            <a:schemeClr val="accent1"/>
          </a:fillRef>
          <a:effectRef idx="0">
            <a:schemeClr val="accent1"/>
          </a:effectRef>
          <a:fontRef idx="minor">
            <a:schemeClr val="tx1"/>
          </a:fontRef>
        </p:style>
      </p:cxnSp>
      <p:cxnSp>
        <p:nvCxnSpPr>
          <p:cNvPr id="121" name="曲線コネクタ 120"/>
          <p:cNvCxnSpPr/>
          <p:nvPr/>
        </p:nvCxnSpPr>
        <p:spPr>
          <a:xfrm>
            <a:off x="7405597" y="3737024"/>
            <a:ext cx="2663384" cy="619336"/>
          </a:xfrm>
          <a:prstGeom prst="curvedConnector3">
            <a:avLst>
              <a:gd name="adj1" fmla="val 50000"/>
            </a:avLst>
          </a:prstGeom>
          <a:ln w="76200">
            <a:headEnd type="oval"/>
            <a:tailEnd type="arrow"/>
          </a:ln>
        </p:spPr>
        <p:style>
          <a:lnRef idx="1">
            <a:schemeClr val="accent4"/>
          </a:lnRef>
          <a:fillRef idx="0">
            <a:schemeClr val="accent4"/>
          </a:fillRef>
          <a:effectRef idx="0">
            <a:schemeClr val="accent4"/>
          </a:effectRef>
          <a:fontRef idx="minor">
            <a:schemeClr val="tx1"/>
          </a:fontRef>
        </p:style>
      </p:cxnSp>
      <p:cxnSp>
        <p:nvCxnSpPr>
          <p:cNvPr id="128" name="曲線コネクタ 127"/>
          <p:cNvCxnSpPr/>
          <p:nvPr/>
        </p:nvCxnSpPr>
        <p:spPr>
          <a:xfrm rot="16200000" flipH="1">
            <a:off x="-253550" y="4161766"/>
            <a:ext cx="2748210" cy="1094698"/>
          </a:xfrm>
          <a:prstGeom prst="curvedConnector3">
            <a:avLst>
              <a:gd name="adj1" fmla="val 100157"/>
            </a:avLst>
          </a:prstGeom>
          <a:ln w="76200">
            <a:solidFill>
              <a:srgbClr val="00B050"/>
            </a:solidFill>
            <a:headEnd type="oval"/>
            <a:tailEnd type="arrow"/>
          </a:ln>
        </p:spPr>
        <p:style>
          <a:lnRef idx="1">
            <a:schemeClr val="accent4"/>
          </a:lnRef>
          <a:fillRef idx="0">
            <a:schemeClr val="accent4"/>
          </a:fillRef>
          <a:effectRef idx="0">
            <a:schemeClr val="accent4"/>
          </a:effectRef>
          <a:fontRef idx="minor">
            <a:schemeClr val="tx1"/>
          </a:fontRef>
        </p:style>
      </p:cxnSp>
      <p:sp>
        <p:nvSpPr>
          <p:cNvPr id="141" name="角丸四角形 140"/>
          <p:cNvSpPr/>
          <p:nvPr/>
        </p:nvSpPr>
        <p:spPr>
          <a:xfrm>
            <a:off x="10291578" y="1602491"/>
            <a:ext cx="1568350" cy="72420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個別支援</a:t>
            </a:r>
            <a:endParaRPr lang="en-US" altLang="ja-JP" b="1" dirty="0">
              <a:latin typeface="HG丸ｺﾞｼｯｸM-PRO" panose="020F0600000000000000" pitchFamily="50" charset="-128"/>
              <a:ea typeface="HG丸ｺﾞｼｯｸM-PRO" panose="020F0600000000000000" pitchFamily="50" charset="-128"/>
            </a:endParaRPr>
          </a:p>
        </p:txBody>
      </p:sp>
      <p:sp>
        <p:nvSpPr>
          <p:cNvPr id="143" name="角丸四角形 142"/>
          <p:cNvSpPr/>
          <p:nvPr/>
        </p:nvSpPr>
        <p:spPr>
          <a:xfrm>
            <a:off x="10292768" y="4000549"/>
            <a:ext cx="1568350" cy="724202"/>
          </a:xfrm>
          <a:prstGeom prst="roundRect">
            <a:avLst/>
          </a:prstGeom>
          <a:solidFill>
            <a:srgbClr val="D29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HG丸ｺﾞｼｯｸM-PRO" panose="020F0600000000000000" pitchFamily="50" charset="-128"/>
                <a:ea typeface="HG丸ｺﾞｼｯｸM-PRO" panose="020F0600000000000000" pitchFamily="50" charset="-128"/>
              </a:rPr>
              <a:t>チーム</a:t>
            </a:r>
            <a:endParaRPr lang="en-US" altLang="ja-JP" b="1" dirty="0">
              <a:latin typeface="HG丸ｺﾞｼｯｸM-PRO" panose="020F0600000000000000" pitchFamily="50" charset="-128"/>
              <a:ea typeface="HG丸ｺﾞｼｯｸM-PRO" panose="020F0600000000000000" pitchFamily="50" charset="-128"/>
            </a:endParaRPr>
          </a:p>
          <a:p>
            <a:pPr algn="ctr"/>
            <a:r>
              <a:rPr lang="ja-JP" altLang="en-US" b="1" dirty="0">
                <a:latin typeface="HG丸ｺﾞｼｯｸM-PRO" panose="020F0600000000000000" pitchFamily="50" charset="-128"/>
                <a:ea typeface="HG丸ｺﾞｼｯｸM-PRO" panose="020F0600000000000000" pitchFamily="50" charset="-128"/>
              </a:rPr>
              <a:t>アプローチ</a:t>
            </a:r>
            <a:endParaRPr lang="en-US" altLang="ja-JP" b="1" dirty="0">
              <a:latin typeface="HG丸ｺﾞｼｯｸM-PRO" panose="020F0600000000000000" pitchFamily="50" charset="-128"/>
              <a:ea typeface="HG丸ｺﾞｼｯｸM-PRO" panose="020F0600000000000000" pitchFamily="50" charset="-128"/>
            </a:endParaRPr>
          </a:p>
        </p:txBody>
      </p:sp>
      <p:sp>
        <p:nvSpPr>
          <p:cNvPr id="145" name="角丸四角形 144"/>
          <p:cNvSpPr/>
          <p:nvPr/>
        </p:nvSpPr>
        <p:spPr>
          <a:xfrm>
            <a:off x="1830380" y="5677467"/>
            <a:ext cx="8760283" cy="100307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latin typeface="HG丸ｺﾞｼｯｸM-PRO" panose="020F0600000000000000" pitchFamily="50" charset="-128"/>
                <a:ea typeface="HG丸ｺﾞｼｯｸM-PRO" panose="020F0600000000000000" pitchFamily="50" charset="-128"/>
              </a:rPr>
              <a:t>≪コミュニティワーク≫</a:t>
            </a:r>
            <a:endParaRPr lang="en-US" altLang="ja-JP" b="1" dirty="0">
              <a:latin typeface="HG丸ｺﾞｼｯｸM-PRO" panose="020F0600000000000000" pitchFamily="50" charset="-128"/>
              <a:ea typeface="HG丸ｺﾞｼｯｸM-PRO" panose="020F0600000000000000" pitchFamily="50" charset="-128"/>
            </a:endParaRPr>
          </a:p>
          <a:p>
            <a:r>
              <a:rPr lang="ja-JP" altLang="en-US" b="1" dirty="0">
                <a:latin typeface="HG丸ｺﾞｼｯｸM-PRO" panose="020F0600000000000000" pitchFamily="50" charset="-128"/>
                <a:ea typeface="HG丸ｺﾞｼｯｸM-PRO" panose="020F0600000000000000" pitchFamily="50" charset="-128"/>
              </a:rPr>
              <a:t>本人と各種環境との相互関係、相互作用をアセスメントし、本人のニーズを実現する為に必要な対人関係や環境づくりを、本人やチームと一緒に展開する支援</a:t>
            </a:r>
            <a:endParaRPr lang="en-US" altLang="ja-JP"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86684961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正方形/長方形 6">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地域課題の発見と対応</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8" name="正方形/長方形 7"/>
          <p:cNvSpPr/>
          <p:nvPr/>
        </p:nvSpPr>
        <p:spPr>
          <a:xfrm>
            <a:off x="263235" y="1551709"/>
            <a:ext cx="3422073" cy="1856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smtClean="0">
                <a:solidFill>
                  <a:schemeClr val="tx1"/>
                </a:solidFill>
              </a:rPr>
              <a:t>事例（</a:t>
            </a:r>
            <a:r>
              <a:rPr kumimoji="1" lang="en-US" altLang="ja-JP" sz="2400" dirty="0" smtClean="0">
                <a:solidFill>
                  <a:schemeClr val="tx1"/>
                </a:solidFill>
              </a:rPr>
              <a:t>GSV</a:t>
            </a:r>
            <a:r>
              <a:rPr kumimoji="1" lang="ja-JP" altLang="en-US" sz="2400" dirty="0" smtClean="0">
                <a:solidFill>
                  <a:schemeClr val="tx1"/>
                </a:solidFill>
              </a:rPr>
              <a:t>）</a:t>
            </a:r>
            <a:endParaRPr kumimoji="1" lang="en-US" altLang="ja-JP" sz="2400" dirty="0" smtClean="0">
              <a:solidFill>
                <a:schemeClr val="tx1"/>
              </a:solidFill>
            </a:endParaRPr>
          </a:p>
          <a:p>
            <a:r>
              <a:rPr lang="ja-JP" altLang="en-US" sz="2400" dirty="0" smtClean="0">
                <a:solidFill>
                  <a:schemeClr val="tx1"/>
                </a:solidFill>
              </a:rPr>
              <a:t>①アセスメント</a:t>
            </a:r>
            <a:r>
              <a:rPr lang="en-US" altLang="ja-JP" sz="2400" dirty="0" smtClean="0">
                <a:solidFill>
                  <a:schemeClr val="tx1"/>
                </a:solidFill>
              </a:rPr>
              <a:t>/</a:t>
            </a:r>
            <a:r>
              <a:rPr lang="ja-JP" altLang="en-US" sz="2400" dirty="0" smtClean="0">
                <a:solidFill>
                  <a:schemeClr val="tx1"/>
                </a:solidFill>
              </a:rPr>
              <a:t>見立て</a:t>
            </a:r>
            <a:endParaRPr lang="en-US" altLang="ja-JP" sz="2400" dirty="0" smtClean="0">
              <a:solidFill>
                <a:schemeClr val="tx1"/>
              </a:solidFill>
            </a:endParaRPr>
          </a:p>
          <a:p>
            <a:r>
              <a:rPr kumimoji="1" lang="ja-JP" altLang="en-US" sz="2400" dirty="0" smtClean="0">
                <a:solidFill>
                  <a:schemeClr val="tx1"/>
                </a:solidFill>
              </a:rPr>
              <a:t>②追体験</a:t>
            </a:r>
            <a:r>
              <a:rPr kumimoji="1" lang="en-US" altLang="ja-JP" sz="2400" dirty="0" smtClean="0">
                <a:solidFill>
                  <a:schemeClr val="tx1"/>
                </a:solidFill>
              </a:rPr>
              <a:t>/</a:t>
            </a:r>
            <a:r>
              <a:rPr kumimoji="1" lang="ja-JP" altLang="en-US" sz="2400" dirty="0" smtClean="0">
                <a:solidFill>
                  <a:schemeClr val="tx1"/>
                </a:solidFill>
              </a:rPr>
              <a:t>支援観の確立</a:t>
            </a:r>
            <a:endParaRPr kumimoji="1" lang="en-US" altLang="ja-JP" sz="2400" dirty="0" smtClean="0">
              <a:solidFill>
                <a:schemeClr val="tx1"/>
              </a:solidFill>
            </a:endParaRPr>
          </a:p>
          <a:p>
            <a:r>
              <a:rPr lang="ja-JP" altLang="en-US" sz="2400" u="sng" dirty="0" smtClean="0">
                <a:solidFill>
                  <a:schemeClr val="tx1"/>
                </a:solidFill>
              </a:rPr>
              <a:t>③地域課題の発見</a:t>
            </a:r>
            <a:endParaRPr kumimoji="1" lang="ja-JP" altLang="en-US" sz="2400" u="sng" dirty="0">
              <a:solidFill>
                <a:schemeClr val="tx1"/>
              </a:solidFill>
            </a:endParaRPr>
          </a:p>
        </p:txBody>
      </p:sp>
      <p:sp>
        <p:nvSpPr>
          <p:cNvPr id="9" name="右矢印 8"/>
          <p:cNvSpPr/>
          <p:nvPr/>
        </p:nvSpPr>
        <p:spPr>
          <a:xfrm>
            <a:off x="3837709" y="2244435"/>
            <a:ext cx="678873" cy="4710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4668983" y="1551707"/>
            <a:ext cx="1884219" cy="1856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tx1"/>
                </a:solidFill>
              </a:rPr>
              <a:t>基幹相談支援センター（相談支援連絡会）</a:t>
            </a:r>
            <a:endParaRPr lang="en-US" altLang="ja-JP" b="1" dirty="0" smtClean="0">
              <a:solidFill>
                <a:schemeClr val="tx1"/>
              </a:solidFill>
            </a:endParaRPr>
          </a:p>
          <a:p>
            <a:pPr algn="ctr"/>
            <a:r>
              <a:rPr lang="ja-JP" altLang="en-US" b="1" dirty="0" smtClean="0">
                <a:solidFill>
                  <a:schemeClr val="tx1"/>
                </a:solidFill>
              </a:rPr>
              <a:t>（支援</a:t>
            </a:r>
            <a:r>
              <a:rPr kumimoji="1" lang="ja-JP" altLang="en-US" b="1" dirty="0" smtClean="0">
                <a:solidFill>
                  <a:schemeClr val="tx1"/>
                </a:solidFill>
              </a:rPr>
              <a:t>の共有）</a:t>
            </a:r>
            <a:endParaRPr kumimoji="1" lang="en-US" altLang="ja-JP" b="1" dirty="0" smtClean="0">
              <a:solidFill>
                <a:schemeClr val="tx1"/>
              </a:solidFill>
            </a:endParaRPr>
          </a:p>
          <a:p>
            <a:pPr algn="ctr"/>
            <a:r>
              <a:rPr lang="ja-JP" altLang="en-US" b="1" dirty="0" smtClean="0">
                <a:solidFill>
                  <a:schemeClr val="tx1"/>
                </a:solidFill>
              </a:rPr>
              <a:t>①福祉資源</a:t>
            </a:r>
            <a:endParaRPr lang="en-US" altLang="ja-JP" b="1" dirty="0" smtClean="0">
              <a:solidFill>
                <a:schemeClr val="tx1"/>
              </a:solidFill>
            </a:endParaRPr>
          </a:p>
          <a:p>
            <a:pPr algn="ctr"/>
            <a:r>
              <a:rPr kumimoji="1" lang="ja-JP" altLang="en-US" b="1" dirty="0" smtClean="0">
                <a:solidFill>
                  <a:schemeClr val="tx1"/>
                </a:solidFill>
              </a:rPr>
              <a:t>②地域資源</a:t>
            </a:r>
            <a:endParaRPr kumimoji="1" lang="en-US" altLang="ja-JP" b="1" dirty="0" smtClean="0">
              <a:solidFill>
                <a:schemeClr val="tx1"/>
              </a:solidFill>
            </a:endParaRPr>
          </a:p>
          <a:p>
            <a:pPr algn="ctr"/>
            <a:r>
              <a:rPr lang="ja-JP" altLang="en-US" b="1" dirty="0" smtClean="0">
                <a:solidFill>
                  <a:schemeClr val="tx1"/>
                </a:solidFill>
              </a:rPr>
              <a:t>③地域生活</a:t>
            </a:r>
            <a:endParaRPr kumimoji="1" lang="ja-JP" altLang="en-US" b="1" dirty="0">
              <a:solidFill>
                <a:schemeClr val="tx1"/>
              </a:solidFill>
            </a:endParaRPr>
          </a:p>
        </p:txBody>
      </p:sp>
      <p:sp>
        <p:nvSpPr>
          <p:cNvPr id="11" name="正方形/長方形 10"/>
          <p:cNvSpPr/>
          <p:nvPr/>
        </p:nvSpPr>
        <p:spPr>
          <a:xfrm>
            <a:off x="7536877" y="1551707"/>
            <a:ext cx="3629887" cy="18565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smtClean="0">
                <a:solidFill>
                  <a:schemeClr val="tx1"/>
                </a:solidFill>
              </a:rPr>
              <a:t>市町村協議会</a:t>
            </a:r>
            <a:endParaRPr lang="en-US" altLang="ja-JP" b="1" dirty="0" smtClean="0">
              <a:solidFill>
                <a:schemeClr val="tx1"/>
              </a:solidFill>
            </a:endParaRPr>
          </a:p>
          <a:p>
            <a:r>
              <a:rPr lang="ja-JP" altLang="en-US" b="1" dirty="0" smtClean="0">
                <a:solidFill>
                  <a:schemeClr val="tx1"/>
                </a:solidFill>
              </a:rPr>
              <a:t>（検討・対策）</a:t>
            </a:r>
            <a:endParaRPr lang="en-US" altLang="ja-JP" b="1" dirty="0" smtClean="0">
              <a:solidFill>
                <a:schemeClr val="tx1"/>
              </a:solidFill>
            </a:endParaRPr>
          </a:p>
          <a:p>
            <a:r>
              <a:rPr lang="ja-JP" altLang="en-US" b="1" dirty="0" smtClean="0">
                <a:solidFill>
                  <a:schemeClr val="tx1"/>
                </a:solidFill>
              </a:rPr>
              <a:t>①地域生活課題の類型化</a:t>
            </a:r>
            <a:endParaRPr lang="en-US" altLang="ja-JP" b="1" dirty="0" smtClean="0">
              <a:solidFill>
                <a:schemeClr val="tx1"/>
              </a:solidFill>
            </a:endParaRPr>
          </a:p>
          <a:p>
            <a:r>
              <a:rPr lang="ja-JP" altLang="en-US" b="1" dirty="0" smtClean="0">
                <a:solidFill>
                  <a:schemeClr val="tx1"/>
                </a:solidFill>
              </a:rPr>
              <a:t>②地域生活に関する対応策</a:t>
            </a:r>
            <a:endParaRPr lang="en-US" altLang="ja-JP" b="1" dirty="0" smtClean="0">
              <a:solidFill>
                <a:schemeClr val="tx1"/>
              </a:solidFill>
            </a:endParaRPr>
          </a:p>
        </p:txBody>
      </p:sp>
      <p:sp>
        <p:nvSpPr>
          <p:cNvPr id="12" name="右矢印 11"/>
          <p:cNvSpPr/>
          <p:nvPr/>
        </p:nvSpPr>
        <p:spPr>
          <a:xfrm>
            <a:off x="6705603" y="2244433"/>
            <a:ext cx="678873" cy="4710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2"/>
          <p:cNvSpPr/>
          <p:nvPr/>
        </p:nvSpPr>
        <p:spPr>
          <a:xfrm>
            <a:off x="96981" y="1108364"/>
            <a:ext cx="3740727" cy="530629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263235" y="3796145"/>
            <a:ext cx="3422073" cy="22721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smtClean="0">
                <a:solidFill>
                  <a:schemeClr val="tx1"/>
                </a:solidFill>
              </a:rPr>
              <a:t>事例での地域課題</a:t>
            </a:r>
            <a:endParaRPr kumimoji="1" lang="en-US" altLang="ja-JP" dirty="0" smtClean="0">
              <a:solidFill>
                <a:schemeClr val="tx1"/>
              </a:solidFill>
            </a:endParaRPr>
          </a:p>
          <a:p>
            <a:r>
              <a:rPr lang="ja-JP" altLang="en-US" dirty="0" smtClean="0">
                <a:solidFill>
                  <a:schemeClr val="tx1"/>
                </a:solidFill>
              </a:rPr>
              <a:t>①地域資源が分からない</a:t>
            </a:r>
            <a:endParaRPr lang="en-US" altLang="ja-JP" dirty="0" smtClean="0">
              <a:solidFill>
                <a:schemeClr val="tx1"/>
              </a:solidFill>
            </a:endParaRPr>
          </a:p>
          <a:p>
            <a:r>
              <a:rPr kumimoji="1" lang="ja-JP" altLang="en-US" dirty="0" smtClean="0">
                <a:solidFill>
                  <a:schemeClr val="tx1"/>
                </a:solidFill>
              </a:rPr>
              <a:t>②子育てサロンに参加できない</a:t>
            </a:r>
            <a:endParaRPr kumimoji="1" lang="en-US" altLang="ja-JP" dirty="0" smtClean="0">
              <a:solidFill>
                <a:schemeClr val="tx1"/>
              </a:solidFill>
            </a:endParaRPr>
          </a:p>
          <a:p>
            <a:r>
              <a:rPr lang="ja-JP" altLang="en-US" dirty="0" smtClean="0">
                <a:solidFill>
                  <a:schemeClr val="tx1"/>
                </a:solidFill>
              </a:rPr>
              <a:t>③ボランティアがいない</a:t>
            </a:r>
            <a:endParaRPr lang="en-US" altLang="ja-JP" dirty="0" smtClean="0">
              <a:solidFill>
                <a:schemeClr val="tx1"/>
              </a:solidFill>
            </a:endParaRPr>
          </a:p>
          <a:p>
            <a:r>
              <a:rPr kumimoji="1" lang="ja-JP" altLang="en-US" dirty="0" smtClean="0">
                <a:solidFill>
                  <a:schemeClr val="tx1"/>
                </a:solidFill>
              </a:rPr>
              <a:t>④地域単独加算制度の創設</a:t>
            </a:r>
            <a:endParaRPr kumimoji="1" lang="en-US" altLang="ja-JP" dirty="0" smtClean="0">
              <a:solidFill>
                <a:schemeClr val="tx1"/>
              </a:solidFill>
            </a:endParaRPr>
          </a:p>
          <a:p>
            <a:r>
              <a:rPr lang="ja-JP" altLang="en-US" dirty="0" smtClean="0">
                <a:solidFill>
                  <a:schemeClr val="tx1"/>
                </a:solidFill>
              </a:rPr>
              <a:t>⑤事業所の理解拡大</a:t>
            </a:r>
            <a:endParaRPr kumimoji="1" lang="ja-JP" altLang="en-US" dirty="0">
              <a:solidFill>
                <a:schemeClr val="tx1"/>
              </a:solidFill>
            </a:endParaRPr>
          </a:p>
        </p:txBody>
      </p:sp>
      <p:sp>
        <p:nvSpPr>
          <p:cNvPr id="15" name="角丸四角形 14"/>
          <p:cNvSpPr/>
          <p:nvPr/>
        </p:nvSpPr>
        <p:spPr>
          <a:xfrm>
            <a:off x="4322618" y="1108364"/>
            <a:ext cx="2549237" cy="530629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7273636" y="1108364"/>
            <a:ext cx="4391891" cy="530629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4668983" y="3761509"/>
            <a:ext cx="6497781" cy="2031325"/>
          </a:xfrm>
          <a:prstGeom prst="rect">
            <a:avLst/>
          </a:prstGeom>
          <a:noFill/>
          <a:ln>
            <a:solidFill>
              <a:srgbClr val="FF0000"/>
            </a:solidFill>
          </a:ln>
        </p:spPr>
        <p:txBody>
          <a:bodyPr wrap="square" rtlCol="0">
            <a:spAutoFit/>
          </a:bodyPr>
          <a:lstStyle/>
          <a:p>
            <a:r>
              <a:rPr kumimoji="1" lang="ja-JP" altLang="en-US" dirty="0" smtClean="0"/>
              <a:t>類型化と対策</a:t>
            </a:r>
            <a:endParaRPr kumimoji="1" lang="en-US" altLang="ja-JP" dirty="0" smtClean="0"/>
          </a:p>
          <a:p>
            <a:r>
              <a:rPr lang="ja-JP" altLang="en-US" dirty="0" smtClean="0"/>
              <a:t>①相談支援の質の向上に向けた勉強会</a:t>
            </a:r>
            <a:endParaRPr lang="en-US" altLang="ja-JP" dirty="0" smtClean="0"/>
          </a:p>
          <a:p>
            <a:r>
              <a:rPr kumimoji="1" lang="ja-JP" altLang="en-US" dirty="0" smtClean="0"/>
              <a:t>②事業所も巻きこんだ支援検討会の定期開催</a:t>
            </a:r>
            <a:endParaRPr kumimoji="1" lang="en-US" altLang="ja-JP" dirty="0" smtClean="0"/>
          </a:p>
          <a:p>
            <a:r>
              <a:rPr kumimoji="1" lang="ja-JP" altLang="en-US" dirty="0" smtClean="0"/>
              <a:t>③地域で安心した生活（地域関係者の普及啓発）</a:t>
            </a:r>
            <a:endParaRPr kumimoji="1" lang="en-US" altLang="ja-JP" dirty="0" smtClean="0"/>
          </a:p>
          <a:p>
            <a:r>
              <a:rPr lang="ja-JP" altLang="en-US" dirty="0" smtClean="0"/>
              <a:t>④障害者の親の視点に立った子育てサロンの創設（改善）</a:t>
            </a:r>
            <a:endParaRPr lang="en-US" altLang="ja-JP" dirty="0" smtClean="0"/>
          </a:p>
          <a:p>
            <a:r>
              <a:rPr kumimoji="1" lang="ja-JP" altLang="en-US" dirty="0" smtClean="0"/>
              <a:t>⑤地域ニーズと障害者福祉計画の連動</a:t>
            </a:r>
            <a:endParaRPr kumimoji="1" lang="en-US" altLang="ja-JP" dirty="0" smtClean="0"/>
          </a:p>
          <a:p>
            <a:r>
              <a:rPr lang="ja-JP" altLang="en-US" dirty="0" smtClean="0"/>
              <a:t>⑥個別課題を地域課題として整理・対応を考える体制整備</a:t>
            </a:r>
            <a:endParaRPr kumimoji="1" lang="ja-JP" altLang="en-US" dirty="0"/>
          </a:p>
        </p:txBody>
      </p:sp>
    </p:spTree>
    <p:extLst>
      <p:ext uri="{BB962C8B-B14F-4D97-AF65-F5344CB8AC3E}">
        <p14:creationId xmlns:p14="http://schemas.microsoft.com/office/powerpoint/2010/main" val="49962322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地域づくりの視点、技術は、相談支援のノウハウが基礎</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23</a:t>
            </a:fld>
            <a:endParaRPr lang="ja-JP" altLang="en-US" dirty="0">
              <a:solidFill>
                <a:prstClr val="black">
                  <a:tint val="75000"/>
                </a:prstClr>
              </a:solidFill>
            </a:endParaRPr>
          </a:p>
        </p:txBody>
      </p:sp>
      <p:sp>
        <p:nvSpPr>
          <p:cNvPr id="12" name="スライド番号プレースホルダー 3"/>
          <p:cNvSpPr txBox="1">
            <a:spLocks/>
          </p:cNvSpPr>
          <p:nvPr/>
        </p:nvSpPr>
        <p:spPr>
          <a:xfrm>
            <a:off x="6587328" y="7121155"/>
            <a:ext cx="2134309" cy="36504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fld id="{ABBEEAD5-33D5-490E-877C-DAD498FAEFDE}" type="slidenum">
              <a:rPr lang="ja-JP" altLang="en-US" smtClean="0"/>
              <a:pPr>
                <a:defRPr/>
              </a:pPr>
              <a:t>23</a:t>
            </a:fld>
            <a:endParaRPr lang="ja-JP" altLang="en-US" dirty="0"/>
          </a:p>
        </p:txBody>
      </p:sp>
      <p:sp>
        <p:nvSpPr>
          <p:cNvPr id="6" name="コンテンツ プレースホルダ 2"/>
          <p:cNvSpPr txBox="1">
            <a:spLocks/>
          </p:cNvSpPr>
          <p:nvPr/>
        </p:nvSpPr>
        <p:spPr>
          <a:xfrm>
            <a:off x="614149" y="1187355"/>
            <a:ext cx="9157647" cy="4718517"/>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None/>
            </a:pPr>
            <a:r>
              <a:rPr lang="ja-JP" altLang="en-US" sz="3600" dirty="0">
                <a:latin typeface="+mn-ea"/>
              </a:rPr>
              <a:t>個々の支援を通して</a:t>
            </a:r>
            <a:endParaRPr lang="en-US" altLang="ja-JP" sz="3600" dirty="0">
              <a:latin typeface="+mn-ea"/>
            </a:endParaRPr>
          </a:p>
          <a:p>
            <a:pPr>
              <a:lnSpc>
                <a:spcPct val="150000"/>
              </a:lnSpc>
            </a:pPr>
            <a:r>
              <a:rPr lang="ja-JP" altLang="en-US" dirty="0">
                <a:latin typeface="+mn-ea"/>
              </a:rPr>
              <a:t>地域と出会う（インテーク）</a:t>
            </a:r>
            <a:endParaRPr lang="en-US" altLang="ja-JP" dirty="0">
              <a:latin typeface="+mn-ea"/>
            </a:endParaRPr>
          </a:p>
          <a:p>
            <a:pPr>
              <a:lnSpc>
                <a:spcPct val="150000"/>
              </a:lnSpc>
            </a:pPr>
            <a:r>
              <a:rPr lang="ja-JP" altLang="en-US" dirty="0">
                <a:latin typeface="+mn-ea"/>
              </a:rPr>
              <a:t>地域を知る、評価する、見立てる（アセスメント）</a:t>
            </a:r>
            <a:endParaRPr lang="en-US" altLang="ja-JP" dirty="0">
              <a:latin typeface="+mn-ea"/>
            </a:endParaRPr>
          </a:p>
          <a:p>
            <a:pPr marL="0" indent="0">
              <a:lnSpc>
                <a:spcPct val="150000"/>
              </a:lnSpc>
              <a:buNone/>
            </a:pPr>
            <a:r>
              <a:rPr lang="ja-JP" altLang="en-US" sz="3600" dirty="0">
                <a:latin typeface="+mn-ea"/>
              </a:rPr>
              <a:t>個別支援会議、部会等の協議を通して</a:t>
            </a:r>
            <a:endParaRPr lang="en-US" altLang="ja-JP" sz="3600" dirty="0">
              <a:latin typeface="+mn-ea"/>
            </a:endParaRPr>
          </a:p>
          <a:p>
            <a:pPr>
              <a:lnSpc>
                <a:spcPct val="150000"/>
              </a:lnSpc>
            </a:pPr>
            <a:r>
              <a:rPr lang="ja-JP" altLang="en-US" dirty="0">
                <a:latin typeface="+mn-ea"/>
              </a:rPr>
              <a:t>地域課題を明確化していく（ニーズ整理）</a:t>
            </a:r>
            <a:endParaRPr lang="en-US" altLang="ja-JP" dirty="0">
              <a:latin typeface="+mn-ea"/>
            </a:endParaRPr>
          </a:p>
          <a:p>
            <a:pPr>
              <a:lnSpc>
                <a:spcPct val="150000"/>
              </a:lnSpc>
            </a:pPr>
            <a:r>
              <a:rPr lang="ja-JP" altLang="en-US" dirty="0">
                <a:latin typeface="+mn-ea"/>
              </a:rPr>
              <a:t>社会資源、制度等の改善、開発に向けた方策の検討（支援計画作成）</a:t>
            </a:r>
            <a:endParaRPr lang="en-US" altLang="ja-JP" dirty="0">
              <a:latin typeface="+mn-ea"/>
            </a:endParaRPr>
          </a:p>
          <a:p>
            <a:pPr>
              <a:lnSpc>
                <a:spcPct val="150000"/>
              </a:lnSpc>
            </a:pPr>
            <a:r>
              <a:rPr lang="ja-JP" altLang="en-US" dirty="0">
                <a:latin typeface="+mn-ea"/>
              </a:rPr>
              <a:t>地域づくりに向けた取り組み（支援計画の実施）</a:t>
            </a:r>
            <a:endParaRPr lang="en-US" altLang="ja-JP" dirty="0">
              <a:latin typeface="+mn-ea"/>
            </a:endParaRPr>
          </a:p>
          <a:p>
            <a:pPr>
              <a:lnSpc>
                <a:spcPct val="150000"/>
              </a:lnSpc>
            </a:pPr>
            <a:r>
              <a:rPr lang="ja-JP" altLang="en-US" dirty="0">
                <a:latin typeface="+mn-ea"/>
              </a:rPr>
              <a:t>地域活動を追跡、確認（モニタリング）</a:t>
            </a:r>
            <a:endParaRPr lang="en-US" altLang="ja-JP" dirty="0">
              <a:latin typeface="+mn-ea"/>
            </a:endParaRPr>
          </a:p>
        </p:txBody>
      </p:sp>
      <p:sp>
        <p:nvSpPr>
          <p:cNvPr id="8" name="角丸四角形 7"/>
          <p:cNvSpPr/>
          <p:nvPr/>
        </p:nvSpPr>
        <p:spPr>
          <a:xfrm>
            <a:off x="8282832" y="1771958"/>
            <a:ext cx="2725265" cy="604752"/>
          </a:xfrm>
          <a:prstGeom prst="roundRect">
            <a:avLst>
              <a:gd name="adj" fmla="val 13352"/>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fontAlgn="base">
              <a:spcBef>
                <a:spcPct val="0"/>
              </a:spcBef>
              <a:spcAft>
                <a:spcPct val="0"/>
              </a:spcAft>
            </a:pPr>
            <a:r>
              <a:rPr lang="ja-JP" altLang="en-US" sz="2400" dirty="0">
                <a:solidFill>
                  <a:prstClr val="black"/>
                </a:solidFill>
              </a:rPr>
              <a:t>個別支援</a:t>
            </a:r>
          </a:p>
        </p:txBody>
      </p:sp>
      <p:sp>
        <p:nvSpPr>
          <p:cNvPr id="9" name="角丸四角形 8"/>
          <p:cNvSpPr/>
          <p:nvPr/>
        </p:nvSpPr>
        <p:spPr>
          <a:xfrm>
            <a:off x="8279643" y="2390358"/>
            <a:ext cx="2725265" cy="576064"/>
          </a:xfrm>
          <a:prstGeom prst="roundRect">
            <a:avLst>
              <a:gd name="adj" fmla="val 13352"/>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fontAlgn="base">
              <a:spcBef>
                <a:spcPct val="0"/>
              </a:spcBef>
              <a:spcAft>
                <a:spcPct val="0"/>
              </a:spcAft>
            </a:pPr>
            <a:r>
              <a:rPr lang="ja-JP" altLang="en-US" sz="2400" dirty="0">
                <a:solidFill>
                  <a:prstClr val="black"/>
                </a:solidFill>
              </a:rPr>
              <a:t>関係機関との連携</a:t>
            </a:r>
          </a:p>
        </p:txBody>
      </p:sp>
      <p:sp>
        <p:nvSpPr>
          <p:cNvPr id="10" name="角丸四角形 9"/>
          <p:cNvSpPr/>
          <p:nvPr/>
        </p:nvSpPr>
        <p:spPr>
          <a:xfrm>
            <a:off x="8296478" y="2966422"/>
            <a:ext cx="2711619" cy="576064"/>
          </a:xfrm>
          <a:prstGeom prst="roundRect">
            <a:avLst>
              <a:gd name="adj" fmla="val 13352"/>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fontAlgn="base">
              <a:spcBef>
                <a:spcPct val="0"/>
              </a:spcBef>
              <a:spcAft>
                <a:spcPct val="0"/>
              </a:spcAft>
            </a:pPr>
            <a:r>
              <a:rPr lang="ja-JP" altLang="en-US" sz="2400" dirty="0">
                <a:solidFill>
                  <a:prstClr val="black"/>
                </a:solidFill>
              </a:rPr>
              <a:t>地域の取り組み</a:t>
            </a:r>
          </a:p>
        </p:txBody>
      </p:sp>
      <p:sp>
        <p:nvSpPr>
          <p:cNvPr id="2" name="右カーブ矢印 1"/>
          <p:cNvSpPr/>
          <p:nvPr/>
        </p:nvSpPr>
        <p:spPr>
          <a:xfrm>
            <a:off x="7560861" y="2074334"/>
            <a:ext cx="586854" cy="1337606"/>
          </a:xfrm>
          <a:prstGeom prst="curvedRightArrow">
            <a:avLst>
              <a:gd name="adj1" fmla="val 25000"/>
              <a:gd name="adj2" fmla="val 64065"/>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右カーブ矢印 12"/>
          <p:cNvSpPr/>
          <p:nvPr/>
        </p:nvSpPr>
        <p:spPr>
          <a:xfrm rot="10800000">
            <a:off x="11152576" y="2074334"/>
            <a:ext cx="586854" cy="133760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1938649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a:xfrm>
            <a:off x="1919536" y="1412776"/>
            <a:ext cx="7848872" cy="5098860"/>
          </a:xfrm>
        </p:spPr>
        <p:txBody>
          <a:bodyPr>
            <a:normAutofit fontScale="85000" lnSpcReduction="10000"/>
          </a:bodyPr>
          <a:lstStyle/>
          <a:p>
            <a:pPr algn="just">
              <a:lnSpc>
                <a:spcPct val="150000"/>
              </a:lnSpc>
            </a:pPr>
            <a:r>
              <a:rPr lang="ja-JP" altLang="en-US" sz="2700" dirty="0">
                <a:latin typeface="ＭＳ Ｐゴシック" pitchFamily="50" charset="-128"/>
                <a:ea typeface="ＭＳ Ｐゴシック" pitchFamily="50" charset="-128"/>
              </a:rPr>
              <a:t>個々のニーズに対する相談支援の実践から地域課題を確認</a:t>
            </a:r>
            <a:r>
              <a:rPr lang="ja-JP" altLang="en-US" sz="1500" dirty="0">
                <a:latin typeface="ＭＳ Ｐゴシック" pitchFamily="50" charset="-128"/>
                <a:ea typeface="ＭＳ Ｐゴシック" pitchFamily="50" charset="-128"/>
              </a:rPr>
              <a:t>（相談支援・ケースワーク）</a:t>
            </a:r>
            <a:endParaRPr lang="en-US" altLang="ja-JP" dirty="0" smtClean="0">
              <a:latin typeface="ＭＳ Ｐゴシック" pitchFamily="50" charset="-128"/>
              <a:ea typeface="ＭＳ Ｐゴシック" pitchFamily="50" charset="-128"/>
            </a:endParaRPr>
          </a:p>
          <a:p>
            <a:pPr algn="just">
              <a:lnSpc>
                <a:spcPct val="150000"/>
              </a:lnSpc>
            </a:pPr>
            <a:r>
              <a:rPr lang="ja-JP" altLang="en-US" sz="2700" dirty="0">
                <a:latin typeface="ＭＳ Ｐゴシック" pitchFamily="50" charset="-128"/>
                <a:ea typeface="ＭＳ Ｐゴシック" pitchFamily="50" charset="-128"/>
              </a:rPr>
              <a:t>チームアプローチ、個別支援会議等、関係機関と協働した取り組みから地域課題を整理</a:t>
            </a:r>
            <a:r>
              <a:rPr lang="ja-JP" altLang="en-US" sz="1500" dirty="0">
                <a:latin typeface="ＭＳ Ｐゴシック" pitchFamily="50" charset="-128"/>
                <a:ea typeface="ＭＳ Ｐゴシック" pitchFamily="50" charset="-128"/>
              </a:rPr>
              <a:t>（チームアプローチ）</a:t>
            </a:r>
            <a:endParaRPr lang="en-US" altLang="ja-JP" sz="1500" dirty="0">
              <a:latin typeface="ＭＳ Ｐゴシック" pitchFamily="50" charset="-128"/>
              <a:ea typeface="ＭＳ Ｐゴシック" pitchFamily="50" charset="-128"/>
            </a:endParaRPr>
          </a:p>
          <a:p>
            <a:pPr marL="0" indent="0" algn="just">
              <a:lnSpc>
                <a:spcPct val="150000"/>
              </a:lnSpc>
              <a:buNone/>
            </a:pPr>
            <a:endParaRPr lang="en-US" altLang="ja-JP" dirty="0" smtClean="0">
              <a:latin typeface="ＭＳ Ｐゴシック" pitchFamily="50" charset="-128"/>
              <a:ea typeface="ＭＳ Ｐゴシック" pitchFamily="50" charset="-128"/>
            </a:endParaRPr>
          </a:p>
          <a:p>
            <a:pPr algn="just">
              <a:lnSpc>
                <a:spcPct val="150000"/>
              </a:lnSpc>
            </a:pPr>
            <a:endParaRPr lang="en-US" altLang="ja-JP" dirty="0" smtClean="0">
              <a:latin typeface="ＭＳ Ｐゴシック" pitchFamily="50" charset="-128"/>
              <a:ea typeface="ＭＳ Ｐゴシック" pitchFamily="50" charset="-128"/>
            </a:endParaRPr>
          </a:p>
          <a:p>
            <a:pPr algn="just">
              <a:lnSpc>
                <a:spcPct val="150000"/>
              </a:lnSpc>
            </a:pPr>
            <a:r>
              <a:rPr lang="ja-JP" altLang="en-US" dirty="0" smtClean="0">
                <a:latin typeface="ＭＳ Ｐゴシック" pitchFamily="50" charset="-128"/>
                <a:ea typeface="ＭＳ Ｐゴシック" pitchFamily="50" charset="-128"/>
              </a:rPr>
              <a:t>協議会</a:t>
            </a:r>
            <a:r>
              <a:rPr lang="ja-JP" altLang="en-US" dirty="0">
                <a:latin typeface="ＭＳ Ｐゴシック" pitchFamily="50" charset="-128"/>
                <a:ea typeface="ＭＳ Ｐゴシック" pitchFamily="50" charset="-128"/>
              </a:rPr>
              <a:t>等における部会、連絡会</a:t>
            </a:r>
            <a:r>
              <a:rPr lang="ja-JP" altLang="en-US" dirty="0" smtClean="0">
                <a:latin typeface="ＭＳ Ｐゴシック" pitchFamily="50" charset="-128"/>
                <a:ea typeface="ＭＳ Ｐゴシック" pitchFamily="50" charset="-128"/>
              </a:rPr>
              <a:t>、基幹相談支援センターにおける事例</a:t>
            </a:r>
            <a:r>
              <a:rPr lang="ja-JP" altLang="en-US" dirty="0">
                <a:latin typeface="ＭＳ Ｐゴシック" pitchFamily="50" charset="-128"/>
                <a:ea typeface="ＭＳ Ｐゴシック" pitchFamily="50" charset="-128"/>
              </a:rPr>
              <a:t>検討会などから地域課題を整理、共有</a:t>
            </a:r>
            <a:endParaRPr lang="en-US" altLang="ja-JP" dirty="0">
              <a:latin typeface="ＭＳ Ｐゴシック" pitchFamily="50" charset="-128"/>
              <a:ea typeface="ＭＳ Ｐゴシック" pitchFamily="50" charset="-128"/>
            </a:endParaRPr>
          </a:p>
          <a:p>
            <a:pPr algn="just">
              <a:lnSpc>
                <a:spcPct val="150000"/>
              </a:lnSpc>
            </a:pPr>
            <a:r>
              <a:rPr lang="ja-JP" altLang="en-US" dirty="0">
                <a:latin typeface="ＭＳ Ｐゴシック" pitchFamily="50" charset="-128"/>
                <a:ea typeface="ＭＳ Ｐゴシック" pitchFamily="50" charset="-128"/>
              </a:rPr>
              <a:t>社会調査による実態把握とアプローチの検討・実践</a:t>
            </a:r>
            <a:endParaRPr lang="en-US" altLang="ja-JP" dirty="0">
              <a:latin typeface="ＭＳ Ｐゴシック" pitchFamily="50" charset="-128"/>
              <a:ea typeface="ＭＳ Ｐゴシック" pitchFamily="50" charset="-128"/>
            </a:endParaRPr>
          </a:p>
          <a:p>
            <a:pPr algn="just">
              <a:lnSpc>
                <a:spcPct val="150000"/>
              </a:lnSpc>
            </a:pPr>
            <a:endParaRPr lang="en-US" altLang="ja-JP" dirty="0" smtClean="0"/>
          </a:p>
        </p:txBody>
      </p:sp>
      <p:sp>
        <p:nvSpPr>
          <p:cNvPr id="7" name="スライド番号プレースホルダー 6"/>
          <p:cNvSpPr>
            <a:spLocks noGrp="1"/>
          </p:cNvSpPr>
          <p:nvPr>
            <p:ph type="sldNum" sz="quarter" idx="12"/>
          </p:nvPr>
        </p:nvSpPr>
        <p:spPr>
          <a:xfrm>
            <a:off x="9653016" y="5734050"/>
            <a:ext cx="609600" cy="521208"/>
          </a:xfrm>
          <a:prstGeom prst="rect">
            <a:avLst/>
          </a:prstGeom>
        </p:spPr>
        <p:txBody>
          <a:bodyPr/>
          <a:lstStyle/>
          <a:p>
            <a:fld id="{6757D648-14BA-40C1-AA61-F5C91BFDBFF4}" type="slidenum">
              <a:rPr kumimoji="1" lang="ja-JP" altLang="en-US" smtClean="0"/>
              <a:pPr/>
              <a:t>24</a:t>
            </a:fld>
            <a:endParaRPr kumimoji="1" lang="ja-JP" altLang="en-US"/>
          </a:p>
        </p:txBody>
      </p:sp>
      <p:sp>
        <p:nvSpPr>
          <p:cNvPr id="5" name="角丸四角形 4"/>
          <p:cNvSpPr/>
          <p:nvPr/>
        </p:nvSpPr>
        <p:spPr>
          <a:xfrm>
            <a:off x="1775520" y="1412776"/>
            <a:ext cx="8208912" cy="2592288"/>
          </a:xfrm>
          <a:prstGeom prst="roundRect">
            <a:avLst>
              <a:gd name="adj" fmla="val 9823"/>
            </a:avLst>
          </a:prstGeom>
          <a:noFill/>
          <a:ln>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p>
        </p:txBody>
      </p:sp>
      <p:sp>
        <p:nvSpPr>
          <p:cNvPr id="6" name="角丸四角形 5"/>
          <p:cNvSpPr/>
          <p:nvPr/>
        </p:nvSpPr>
        <p:spPr>
          <a:xfrm>
            <a:off x="4157253" y="4147470"/>
            <a:ext cx="6344491" cy="44444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HG丸ｺﾞｼｯｸM-PRO" panose="020F0600000000000000" pitchFamily="50" charset="-128"/>
                <a:ea typeface="HG丸ｺﾞｼｯｸM-PRO" panose="020F0600000000000000" pitchFamily="50" charset="-128"/>
              </a:rPr>
              <a:t>ここまでは実務を通して実感しやすい</a:t>
            </a:r>
          </a:p>
        </p:txBody>
      </p:sp>
      <p:sp>
        <p:nvSpPr>
          <p:cNvPr id="4" name="下矢印 3"/>
          <p:cNvSpPr/>
          <p:nvPr/>
        </p:nvSpPr>
        <p:spPr>
          <a:xfrm>
            <a:off x="1919536" y="3356992"/>
            <a:ext cx="360040" cy="1008112"/>
          </a:xfrm>
          <a:prstGeom prst="downArrow">
            <a:avLst>
              <a:gd name="adj1" fmla="val 50000"/>
              <a:gd name="adj2" fmla="val 11633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 name="正方形/長方形 7">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個別</a:t>
            </a:r>
            <a:r>
              <a:rPr lang="ja-JP" altLang="en-US" sz="3200" dirty="0" smtClean="0">
                <a:latin typeface="HGS創英角ｺﾞｼｯｸUB" panose="020B0900000000000000" pitchFamily="50" charset="-128"/>
                <a:ea typeface="HGS創英角ｺﾞｼｯｸUB" panose="020B0900000000000000" pitchFamily="50" charset="-128"/>
              </a:rPr>
              <a:t>の相談</a:t>
            </a:r>
            <a:r>
              <a:rPr lang="ja-JP" altLang="en-US" sz="3200" dirty="0">
                <a:latin typeface="HGS創英角ｺﾞｼｯｸUB" panose="020B0900000000000000" pitchFamily="50" charset="-128"/>
                <a:ea typeface="HGS創英角ｺﾞｼｯｸUB" panose="020B0900000000000000" pitchFamily="50" charset="-128"/>
              </a:rPr>
              <a:t>支援</a:t>
            </a:r>
            <a:r>
              <a:rPr lang="ja-JP" altLang="en-US" sz="3200" dirty="0" smtClean="0">
                <a:latin typeface="HGS創英角ｺﾞｼｯｸUB" panose="020B0900000000000000" pitchFamily="50" charset="-128"/>
                <a:ea typeface="HGS創英角ｺﾞｼｯｸUB" panose="020B0900000000000000" pitchFamily="50" charset="-128"/>
              </a:rPr>
              <a:t>から市町村協議会へ</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2550332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3200" dirty="0" smtClean="0"/>
              <a:t>Ⅳ</a:t>
            </a:r>
            <a:r>
              <a:rPr lang="ja-JP" altLang="en-US" sz="3200" dirty="0" smtClean="0"/>
              <a:t>　地域</a:t>
            </a:r>
            <a:r>
              <a:rPr lang="ja-JP" altLang="en-US" sz="3200" dirty="0"/>
              <a:t>援助技術としてのコミュニティソーシャルワーク</a:t>
            </a:r>
            <a:endParaRPr lang="en-US" altLang="ja-JP" sz="3200" dirty="0"/>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25</a:t>
            </a:fld>
            <a:endParaRPr lang="ja-JP" altLang="en-US" dirty="0">
              <a:solidFill>
                <a:prstClr val="black">
                  <a:tint val="75000"/>
                </a:prstClr>
              </a:solidFill>
            </a:endParaRPr>
          </a:p>
        </p:txBody>
      </p:sp>
      <p:sp>
        <p:nvSpPr>
          <p:cNvPr id="11" name="正方形/長方形 10"/>
          <p:cNvSpPr/>
          <p:nvPr/>
        </p:nvSpPr>
        <p:spPr>
          <a:xfrm>
            <a:off x="1447774" y="3398847"/>
            <a:ext cx="8610638" cy="1581908"/>
          </a:xfrm>
          <a:prstGeom prst="rect">
            <a:avLst/>
          </a:prstGeom>
        </p:spPr>
        <p:txBody>
          <a:bodyPr wrap="square">
            <a:spAutoFit/>
          </a:bodyPr>
          <a:lstStyle/>
          <a:p>
            <a:pPr algn="ctr">
              <a:lnSpc>
                <a:spcPct val="150000"/>
              </a:lnSpc>
            </a:pPr>
            <a:r>
              <a:rPr lang="ja-JP" altLang="en-US" sz="3500" dirty="0">
                <a:latin typeface="+mn-ea"/>
              </a:rPr>
              <a:t>その人の暮らし、活動する場所</a:t>
            </a:r>
            <a:endParaRPr lang="en-US" altLang="ja-JP" sz="3500" dirty="0">
              <a:latin typeface="+mn-ea"/>
            </a:endParaRPr>
          </a:p>
          <a:p>
            <a:pPr algn="ctr">
              <a:lnSpc>
                <a:spcPct val="150000"/>
              </a:lnSpc>
            </a:pPr>
            <a:r>
              <a:rPr lang="ja-JP" altLang="en-US" sz="3500" dirty="0">
                <a:latin typeface="+mn-ea"/>
              </a:rPr>
              <a:t>人との関係、地域に着目し、活用する</a:t>
            </a:r>
          </a:p>
        </p:txBody>
      </p:sp>
      <p:sp>
        <p:nvSpPr>
          <p:cNvPr id="5" name="コンテンツ プレースホルダ 2"/>
          <p:cNvSpPr txBox="1">
            <a:spLocks/>
          </p:cNvSpPr>
          <p:nvPr/>
        </p:nvSpPr>
        <p:spPr>
          <a:xfrm>
            <a:off x="1611550" y="2090644"/>
            <a:ext cx="8662807" cy="5351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3500" dirty="0">
                <a:latin typeface="ＭＳ Ｐゴシック" pitchFamily="50" charset="-128"/>
                <a:ea typeface="ＭＳ Ｐゴシック" pitchFamily="50" charset="-128"/>
              </a:rPr>
              <a:t>コミュニティワークの焦点は「</a:t>
            </a:r>
            <a:r>
              <a:rPr lang="ja-JP" altLang="en-US" sz="3500" b="1" dirty="0">
                <a:ln w="18000">
                  <a:solidFill>
                    <a:srgbClr val="0070C0"/>
                  </a:solidFill>
                  <a:prstDash val="solid"/>
                  <a:miter lim="800000"/>
                </a:ln>
                <a:noFill/>
                <a:effectLst>
                  <a:outerShdw blurRad="25500" dist="23000" dir="7020000" algn="tl">
                    <a:srgbClr val="000000">
                      <a:alpha val="50000"/>
                    </a:srgbClr>
                  </a:outerShdw>
                </a:effectLst>
                <a:latin typeface="ＭＳ Ｐゴシック" pitchFamily="50" charset="-128"/>
                <a:ea typeface="ＭＳ Ｐゴシック" pitchFamily="50" charset="-128"/>
              </a:rPr>
              <a:t>地域の組織化</a:t>
            </a:r>
            <a:r>
              <a:rPr lang="ja-JP" altLang="en-US" sz="3500" dirty="0">
                <a:latin typeface="ＭＳ Ｐゴシック" pitchFamily="50" charset="-128"/>
                <a:ea typeface="ＭＳ Ｐゴシック" pitchFamily="50" charset="-128"/>
              </a:rPr>
              <a:t>」</a:t>
            </a:r>
            <a:endParaRPr lang="en-US" altLang="ja-JP" sz="3500" dirty="0"/>
          </a:p>
        </p:txBody>
      </p:sp>
    </p:spTree>
    <p:extLst>
      <p:ext uri="{BB962C8B-B14F-4D97-AF65-F5344CB8AC3E}">
        <p14:creationId xmlns:p14="http://schemas.microsoft.com/office/powerpoint/2010/main" val="23629423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個別支援、チームアプローチ、コミュニティワークの連動</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26</a:t>
            </a:fld>
            <a:endParaRPr lang="ja-JP" altLang="en-US" dirty="0">
              <a:solidFill>
                <a:prstClr val="black">
                  <a:tint val="75000"/>
                </a:prstClr>
              </a:solidFill>
            </a:endParaRPr>
          </a:p>
        </p:txBody>
      </p:sp>
      <p:sp>
        <p:nvSpPr>
          <p:cNvPr id="12" name="スライド番号プレースホルダー 3"/>
          <p:cNvSpPr txBox="1">
            <a:spLocks/>
          </p:cNvSpPr>
          <p:nvPr/>
        </p:nvSpPr>
        <p:spPr>
          <a:xfrm>
            <a:off x="6587328" y="7121155"/>
            <a:ext cx="2134309" cy="36504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fld id="{ABBEEAD5-33D5-490E-877C-DAD498FAEFDE}" type="slidenum">
              <a:rPr lang="ja-JP" altLang="en-US" smtClean="0"/>
              <a:pPr>
                <a:defRPr/>
              </a:pPr>
              <a:t>26</a:t>
            </a:fld>
            <a:endParaRPr lang="ja-JP" alt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8448" y="844059"/>
            <a:ext cx="7858883" cy="569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016018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市町村協議会の機能と活用</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27</a:t>
            </a:fld>
            <a:endParaRPr lang="ja-JP" altLang="en-US" dirty="0">
              <a:solidFill>
                <a:prstClr val="black">
                  <a:tint val="75000"/>
                </a:prstClr>
              </a:solidFill>
            </a:endParaRPr>
          </a:p>
        </p:txBody>
      </p:sp>
      <p:sp>
        <p:nvSpPr>
          <p:cNvPr id="9" name="タイトル 1"/>
          <p:cNvSpPr txBox="1">
            <a:spLocks/>
          </p:cNvSpPr>
          <p:nvPr/>
        </p:nvSpPr>
        <p:spPr>
          <a:xfrm>
            <a:off x="532272" y="1134132"/>
            <a:ext cx="10849961" cy="114372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latin typeface="HGP創英角ｺﾞｼｯｸUB" panose="020B0900000000000000" pitchFamily="50" charset="-128"/>
                <a:ea typeface="HGP創英角ｺﾞｼｯｸUB" panose="020B0900000000000000" pitchFamily="50" charset="-128"/>
              </a:rPr>
              <a:t>協議会の役割</a:t>
            </a:r>
            <a:r>
              <a:rPr lang="en-US" altLang="ja-JP" sz="3600" dirty="0">
                <a:latin typeface="HGP創英角ｺﾞｼｯｸUB" panose="020B0900000000000000" pitchFamily="50" charset="-128"/>
                <a:ea typeface="HGP創英角ｺﾞｼｯｸUB" panose="020B0900000000000000" pitchFamily="50" charset="-128"/>
              </a:rPr>
              <a:t/>
            </a:r>
            <a:br>
              <a:rPr lang="en-US" altLang="ja-JP" sz="3600" dirty="0">
                <a:latin typeface="HGP創英角ｺﾞｼｯｸUB" panose="020B0900000000000000" pitchFamily="50" charset="-128"/>
                <a:ea typeface="HGP創英角ｺﾞｼｯｸUB" panose="020B0900000000000000" pitchFamily="50" charset="-128"/>
              </a:rPr>
            </a:br>
            <a:r>
              <a:rPr lang="ja-JP" altLang="en-US" sz="1800" dirty="0">
                <a:latin typeface="HGP創英角ｺﾞｼｯｸUB" panose="020B0900000000000000" pitchFamily="50" charset="-128"/>
                <a:ea typeface="HGP創英角ｺﾞｼｯｸUB" panose="020B0900000000000000" pitchFamily="50" charset="-128"/>
              </a:rPr>
              <a:t>障害者の日常生活及び社会生活を総合的に支援するための法律第</a:t>
            </a:r>
            <a:r>
              <a:rPr lang="en-US" altLang="ja-JP" sz="1800" dirty="0">
                <a:latin typeface="HGP創英角ｺﾞｼｯｸUB" panose="020B0900000000000000" pitchFamily="50" charset="-128"/>
                <a:ea typeface="HGP創英角ｺﾞｼｯｸUB" panose="020B0900000000000000" pitchFamily="50" charset="-128"/>
              </a:rPr>
              <a:t>89</a:t>
            </a:r>
            <a:r>
              <a:rPr lang="ja-JP" altLang="en-US" sz="1800" dirty="0">
                <a:latin typeface="HGP創英角ｺﾞｼｯｸUB" panose="020B0900000000000000" pitchFamily="50" charset="-128"/>
                <a:ea typeface="HGP創英角ｺﾞｼｯｸUB" panose="020B0900000000000000" pitchFamily="50" charset="-128"/>
              </a:rPr>
              <a:t>条の３第１項に規定する協議会設置運営要綱より一部抜粋</a:t>
            </a:r>
          </a:p>
        </p:txBody>
      </p:sp>
      <p:sp>
        <p:nvSpPr>
          <p:cNvPr id="10" name="コンテンツ プレースホルダー 2"/>
          <p:cNvSpPr txBox="1">
            <a:spLocks/>
          </p:cNvSpPr>
          <p:nvPr/>
        </p:nvSpPr>
        <p:spPr>
          <a:xfrm>
            <a:off x="593980" y="2580910"/>
            <a:ext cx="10760957" cy="34563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200" dirty="0">
                <a:latin typeface="HG丸ｺﾞｼｯｸM-PRO" pitchFamily="50" charset="-128"/>
                <a:ea typeface="HG丸ｺﾞｼｯｸM-PRO" pitchFamily="50" charset="-128"/>
              </a:rPr>
              <a:t>相談支援事業をはじめとする地域における</a:t>
            </a:r>
            <a:r>
              <a:rPr lang="ja-JP" altLang="en-US" sz="2200" b="1" u="sng" dirty="0">
                <a:latin typeface="HG丸ｺﾞｼｯｸM-PRO" pitchFamily="50" charset="-128"/>
                <a:ea typeface="HG丸ｺﾞｼｯｸM-PRO" pitchFamily="50" charset="-128"/>
              </a:rPr>
              <a:t>障害者等への支援体制の整備</a:t>
            </a:r>
            <a:r>
              <a:rPr lang="ja-JP" altLang="en-US" sz="2200" dirty="0">
                <a:latin typeface="HG丸ｺﾞｼｯｸM-PRO" pitchFamily="50" charset="-128"/>
                <a:ea typeface="HG丸ｺﾞｼｯｸM-PRO" pitchFamily="50" charset="-128"/>
              </a:rPr>
              <a:t>に関し、</a:t>
            </a:r>
            <a:r>
              <a:rPr lang="ja-JP" altLang="en-US" sz="2200" dirty="0">
                <a:solidFill>
                  <a:srgbClr val="FF0000"/>
                </a:solidFill>
                <a:effectLst>
                  <a:outerShdw blurRad="38100" dist="38100" dir="2700000" algn="tl">
                    <a:srgbClr val="000000">
                      <a:alpha val="43137"/>
                    </a:srgbClr>
                  </a:outerShdw>
                </a:effectLst>
                <a:latin typeface="HG丸ｺﾞｼｯｸM-PRO" pitchFamily="50" charset="-128"/>
                <a:ea typeface="HG丸ｺﾞｼｯｸM-PRO" pitchFamily="50" charset="-128"/>
              </a:rPr>
              <a:t>中核的な役割を果たす定期的な協議の場</a:t>
            </a:r>
          </a:p>
          <a:p>
            <a:endParaRPr lang="en-US" altLang="ja-JP" sz="2200" dirty="0">
              <a:latin typeface="HG丸ｺﾞｼｯｸM-PRO" pitchFamily="50" charset="-128"/>
              <a:ea typeface="HG丸ｺﾞｼｯｸM-PRO" pitchFamily="50" charset="-128"/>
            </a:endParaRPr>
          </a:p>
          <a:p>
            <a:r>
              <a:rPr lang="ja-JP" altLang="en-US" sz="2200" dirty="0">
                <a:latin typeface="HG丸ｺﾞｼｯｸM-PRO" pitchFamily="50" charset="-128"/>
                <a:ea typeface="HG丸ｺﾞｼｯｸM-PRO" pitchFamily="50" charset="-128"/>
              </a:rPr>
              <a:t>地域における</a:t>
            </a:r>
            <a:r>
              <a:rPr lang="ja-JP" altLang="en-US" sz="2200" b="1" u="sng" dirty="0">
                <a:latin typeface="HG丸ｺﾞｼｯｸM-PRO" pitchFamily="50" charset="-128"/>
                <a:ea typeface="HG丸ｺﾞｼｯｸM-PRO" pitchFamily="50" charset="-128"/>
              </a:rPr>
              <a:t>障害者等への支援体制に関する課題</a:t>
            </a:r>
            <a:r>
              <a:rPr lang="ja-JP" altLang="en-US" sz="2200" dirty="0">
                <a:latin typeface="HG丸ｺﾞｼｯｸM-PRO" pitchFamily="50" charset="-128"/>
                <a:ea typeface="HG丸ｺﾞｼｯｸM-PRO" pitchFamily="50" charset="-128"/>
              </a:rPr>
              <a:t>について</a:t>
            </a:r>
            <a:r>
              <a:rPr lang="ja-JP" altLang="en-US" sz="2200" dirty="0">
                <a:solidFill>
                  <a:srgbClr val="FF0000"/>
                </a:solidFill>
                <a:effectLst>
                  <a:outerShdw blurRad="38100" dist="38100" dir="2700000" algn="tl">
                    <a:srgbClr val="000000">
                      <a:alpha val="43137"/>
                    </a:srgbClr>
                  </a:outerShdw>
                </a:effectLst>
                <a:latin typeface="HG丸ｺﾞｼｯｸM-PRO" pitchFamily="50" charset="-128"/>
                <a:ea typeface="HG丸ｺﾞｼｯｸM-PRO" pitchFamily="50" charset="-128"/>
              </a:rPr>
              <a:t>情報を共有し、関係機関等の連携の緊密化を図る</a:t>
            </a:r>
            <a:r>
              <a:rPr lang="ja-JP" altLang="en-US" sz="2200" dirty="0">
                <a:latin typeface="HG丸ｺﾞｼｯｸM-PRO" pitchFamily="50" charset="-128"/>
                <a:ea typeface="HG丸ｺﾞｼｯｸM-PRO" pitchFamily="50" charset="-128"/>
              </a:rPr>
              <a:t>とともに</a:t>
            </a:r>
            <a:endParaRPr lang="en-US" altLang="ja-JP" sz="2200" dirty="0">
              <a:latin typeface="HG丸ｺﾞｼｯｸM-PRO" pitchFamily="50" charset="-128"/>
              <a:ea typeface="HG丸ｺﾞｼｯｸM-PRO" pitchFamily="50" charset="-128"/>
            </a:endParaRPr>
          </a:p>
          <a:p>
            <a:pPr marL="0" indent="0">
              <a:buFont typeface="Arial" panose="020B0604020202020204" pitchFamily="34" charset="0"/>
              <a:buNone/>
            </a:pPr>
            <a:endParaRPr lang="en-US" altLang="ja-JP" sz="2200" dirty="0">
              <a:latin typeface="HG丸ｺﾞｼｯｸM-PRO" pitchFamily="50" charset="-128"/>
              <a:ea typeface="HG丸ｺﾞｼｯｸM-PRO" pitchFamily="50" charset="-128"/>
            </a:endParaRPr>
          </a:p>
          <a:p>
            <a:r>
              <a:rPr lang="ja-JP" altLang="en-US" sz="2200" dirty="0">
                <a:latin typeface="HG丸ｺﾞｼｯｸM-PRO" pitchFamily="50" charset="-128"/>
                <a:ea typeface="HG丸ｺﾞｼｯｸM-PRO" pitchFamily="50" charset="-128"/>
              </a:rPr>
              <a:t>地域の実情に応じた体制の整備について協議を行い、障害者等への支援体制の整備を図ることを目的として設置する機関である</a:t>
            </a:r>
            <a:endParaRPr lang="en-US" altLang="ja-JP" sz="2200" dirty="0">
              <a:latin typeface="HG丸ｺﾞｼｯｸM-PRO" pitchFamily="50" charset="-128"/>
              <a:ea typeface="HG丸ｺﾞｼｯｸM-PRO" pitchFamily="50" charset="-128"/>
            </a:endParaRPr>
          </a:p>
        </p:txBody>
      </p:sp>
      <p:pic>
        <p:nvPicPr>
          <p:cNvPr id="11" name="Picture 3" descr="C:\Users\総合相談室PC\AppData\Local\Microsoft\Windows\Temporary Internet Files\Content.IE5\004DOU6L\MC90007906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8979" y="228043"/>
            <a:ext cx="1562807" cy="1163069"/>
          </a:xfrm>
          <a:prstGeom prst="rect">
            <a:avLst/>
          </a:prstGeom>
          <a:noFill/>
          <a:extLst>
            <a:ext uri="{909E8E84-426E-40dd-AFC4-6F175D3DCCD1}">
              <a14:hiddenFill xmlns:a14="http://schemas.microsoft.com/office/drawing/2010/main">
                <a:solidFill>
                  <a:srgbClr val="FFFFFF"/>
                </a:solidFill>
              </a14:hiddenFill>
            </a:ext>
          </a:extLst>
        </p:spPr>
      </p:pic>
      <p:sp>
        <p:nvSpPr>
          <p:cNvPr id="12" name="スライド番号プレースホルダー 3"/>
          <p:cNvSpPr txBox="1">
            <a:spLocks/>
          </p:cNvSpPr>
          <p:nvPr/>
        </p:nvSpPr>
        <p:spPr>
          <a:xfrm>
            <a:off x="6587328" y="7121155"/>
            <a:ext cx="2134309" cy="36504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fld id="{ABBEEAD5-33D5-490E-877C-DAD498FAEFDE}" type="slidenum">
              <a:rPr lang="ja-JP" altLang="en-US" smtClean="0"/>
              <a:pPr>
                <a:defRPr/>
              </a:pPr>
              <a:t>27</a:t>
            </a:fld>
            <a:endParaRPr lang="ja-JP" altLang="en-US" dirty="0"/>
          </a:p>
        </p:txBody>
      </p:sp>
    </p:spTree>
    <p:extLst>
      <p:ext uri="{BB962C8B-B14F-4D97-AF65-F5344CB8AC3E}">
        <p14:creationId xmlns:p14="http://schemas.microsoft.com/office/powerpoint/2010/main" val="402532179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市町村協議会の機能と活用</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28</a:t>
            </a:fld>
            <a:endParaRPr lang="ja-JP" altLang="en-US" dirty="0">
              <a:solidFill>
                <a:prstClr val="black">
                  <a:tint val="75000"/>
                </a:prstClr>
              </a:solidFill>
            </a:endParaRPr>
          </a:p>
        </p:txBody>
      </p:sp>
      <p:sp>
        <p:nvSpPr>
          <p:cNvPr id="12" name="スライド番号プレースホルダー 3"/>
          <p:cNvSpPr txBox="1">
            <a:spLocks/>
          </p:cNvSpPr>
          <p:nvPr/>
        </p:nvSpPr>
        <p:spPr>
          <a:xfrm>
            <a:off x="6587328" y="7121155"/>
            <a:ext cx="2134309" cy="36504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fld id="{ABBEEAD5-33D5-490E-877C-DAD498FAEFDE}" type="slidenum">
              <a:rPr lang="ja-JP" altLang="en-US" smtClean="0"/>
              <a:pPr>
                <a:defRPr/>
              </a:pPr>
              <a:t>28</a:t>
            </a:fld>
            <a:endParaRPr lang="ja-JP" altLang="en-US" dirty="0"/>
          </a:p>
        </p:txBody>
      </p:sp>
      <p:sp>
        <p:nvSpPr>
          <p:cNvPr id="9" name="タイトル 1"/>
          <p:cNvSpPr txBox="1">
            <a:spLocks/>
          </p:cNvSpPr>
          <p:nvPr/>
        </p:nvSpPr>
        <p:spPr>
          <a:xfrm>
            <a:off x="593331" y="1243329"/>
            <a:ext cx="10940217" cy="114372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latin typeface="HGP創英角ｺﾞｼｯｸUB" panose="020B0900000000000000" pitchFamily="50" charset="-128"/>
                <a:ea typeface="HGP創英角ｺﾞｼｯｸUB" panose="020B0900000000000000" pitchFamily="50" charset="-128"/>
              </a:rPr>
              <a:t>協議会の主な機能</a:t>
            </a:r>
            <a:r>
              <a:rPr lang="en-US" altLang="ja-JP" sz="3600" dirty="0">
                <a:latin typeface="HGP創英角ｺﾞｼｯｸUB" panose="020B0900000000000000" pitchFamily="50" charset="-128"/>
                <a:ea typeface="HGP創英角ｺﾞｼｯｸUB" panose="020B0900000000000000" pitchFamily="50" charset="-128"/>
              </a:rPr>
              <a:t/>
            </a:r>
            <a:br>
              <a:rPr lang="en-US" altLang="ja-JP" sz="3600" dirty="0">
                <a:latin typeface="HGP創英角ｺﾞｼｯｸUB" panose="020B0900000000000000" pitchFamily="50" charset="-128"/>
                <a:ea typeface="HGP創英角ｺﾞｼｯｸUB" panose="020B0900000000000000" pitchFamily="50" charset="-128"/>
              </a:rPr>
            </a:br>
            <a:r>
              <a:rPr lang="ja-JP" altLang="en-US" sz="1800" dirty="0">
                <a:latin typeface="HGP創英角ｺﾞｼｯｸUB" panose="020B0900000000000000" pitchFamily="50" charset="-128"/>
                <a:ea typeface="HGP創英角ｺﾞｼｯｸUB" panose="020B0900000000000000" pitchFamily="50" charset="-128"/>
              </a:rPr>
              <a:t>障害者の日常生活及び社会生活を総合的に支援するための法律第</a:t>
            </a:r>
            <a:r>
              <a:rPr lang="en-US" altLang="ja-JP" sz="1800" dirty="0">
                <a:latin typeface="HGP創英角ｺﾞｼｯｸUB" panose="020B0900000000000000" pitchFamily="50" charset="-128"/>
                <a:ea typeface="HGP創英角ｺﾞｼｯｸUB" panose="020B0900000000000000" pitchFamily="50" charset="-128"/>
              </a:rPr>
              <a:t>89</a:t>
            </a:r>
            <a:r>
              <a:rPr lang="ja-JP" altLang="en-US" sz="1800" dirty="0">
                <a:latin typeface="HGP創英角ｺﾞｼｯｸUB" panose="020B0900000000000000" pitchFamily="50" charset="-128"/>
                <a:ea typeface="HGP創英角ｺﾞｼｯｸUB" panose="020B0900000000000000" pitchFamily="50" charset="-128"/>
              </a:rPr>
              <a:t>条の３第１項に規定する協議会設置運営要綱より一部抜粋</a:t>
            </a:r>
          </a:p>
        </p:txBody>
      </p:sp>
      <p:sp>
        <p:nvSpPr>
          <p:cNvPr id="10" name="コンテンツ プレースホルダー 2"/>
          <p:cNvSpPr txBox="1">
            <a:spLocks/>
          </p:cNvSpPr>
          <p:nvPr/>
        </p:nvSpPr>
        <p:spPr>
          <a:xfrm>
            <a:off x="697928" y="2691000"/>
            <a:ext cx="10056515" cy="31229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50000"/>
              </a:lnSpc>
            </a:pPr>
            <a:r>
              <a:rPr lang="ja-JP" altLang="en-US" sz="2100" dirty="0">
                <a:latin typeface="HG丸ｺﾞｼｯｸM-PRO" pitchFamily="50" charset="-128"/>
                <a:ea typeface="HG丸ｺﾞｼｯｸM-PRO" pitchFamily="50" charset="-128"/>
              </a:rPr>
              <a:t>地域における障害者等への支援体制に関する課題の共有 </a:t>
            </a:r>
          </a:p>
          <a:p>
            <a:pPr>
              <a:lnSpc>
                <a:spcPct val="150000"/>
              </a:lnSpc>
            </a:pPr>
            <a:r>
              <a:rPr lang="ja-JP" altLang="en-US" sz="2100" dirty="0">
                <a:latin typeface="HG丸ｺﾞｼｯｸM-PRO" pitchFamily="50" charset="-128"/>
                <a:ea typeface="HG丸ｺﾞｼｯｸM-PRO" pitchFamily="50" charset="-128"/>
              </a:rPr>
              <a:t>地域における相談支援体制の整備状況や課題、ニーズ等の把握 </a:t>
            </a:r>
          </a:p>
          <a:p>
            <a:pPr>
              <a:lnSpc>
                <a:spcPct val="150000"/>
              </a:lnSpc>
            </a:pPr>
            <a:r>
              <a:rPr lang="ja-JP" altLang="en-US" sz="2100" dirty="0">
                <a:latin typeface="HG丸ｺﾞｼｯｸM-PRO" pitchFamily="50" charset="-128"/>
                <a:ea typeface="HG丸ｺﾞｼｯｸM-PRO" pitchFamily="50" charset="-128"/>
              </a:rPr>
              <a:t>地域における関係機関の連携強化、社会資源の開発・改善等に向けた協議 </a:t>
            </a:r>
          </a:p>
          <a:p>
            <a:pPr>
              <a:lnSpc>
                <a:spcPct val="150000"/>
              </a:lnSpc>
            </a:pPr>
            <a:r>
              <a:rPr lang="ja-JP" altLang="en-US" sz="2100" u="sng" dirty="0">
                <a:latin typeface="HG丸ｺﾞｼｯｸM-PRO" pitchFamily="50" charset="-128"/>
                <a:ea typeface="HG丸ｺﾞｼｯｸM-PRO" pitchFamily="50" charset="-128"/>
              </a:rPr>
              <a:t>地域における相談支援従事者の質の向上を図るための取組 </a:t>
            </a:r>
          </a:p>
          <a:p>
            <a:pPr>
              <a:lnSpc>
                <a:spcPct val="150000"/>
              </a:lnSpc>
            </a:pPr>
            <a:r>
              <a:rPr lang="ja-JP" altLang="en-US" sz="2100" u="sng" dirty="0">
                <a:latin typeface="HG丸ｺﾞｼｯｸM-PRO" pitchFamily="50" charset="-128"/>
                <a:ea typeface="HG丸ｺﾞｼｯｸM-PRO" pitchFamily="50" charset="-128"/>
              </a:rPr>
              <a:t>個別事例への支援のあり方に関する協議、調整 </a:t>
            </a:r>
          </a:p>
        </p:txBody>
      </p:sp>
    </p:spTree>
    <p:extLst>
      <p:ext uri="{BB962C8B-B14F-4D97-AF65-F5344CB8AC3E}">
        <p14:creationId xmlns:p14="http://schemas.microsoft.com/office/powerpoint/2010/main" val="381120488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コンテンツ プレースホルダー 7"/>
          <p:cNvPicPr>
            <a:picLocks noGrp="1"/>
          </p:cNvPicPr>
          <p:nvPr>
            <p:ph idx="1"/>
          </p:nvPr>
        </p:nvPicPr>
        <p:blipFill rotWithShape="1">
          <a:blip r:embed="rId2"/>
          <a:srcRect l="-130" t="5888"/>
          <a:stretch/>
        </p:blipFill>
        <p:spPr>
          <a:xfrm>
            <a:off x="1900169" y="1608089"/>
            <a:ext cx="7139135" cy="4799558"/>
          </a:xfrm>
          <a:prstGeom prst="rect">
            <a:avLst/>
          </a:prstGeom>
        </p:spPr>
      </p:pic>
      <p:sp>
        <p:nvSpPr>
          <p:cNvPr id="4" name="フッター プレースホルダー 3"/>
          <p:cNvSpPr>
            <a:spLocks noGrp="1"/>
          </p:cNvSpPr>
          <p:nvPr>
            <p:ph type="ftr" sz="quarter" idx="11"/>
          </p:nvPr>
        </p:nvSpPr>
        <p:spPr/>
        <p:txBody>
          <a:bodyPr/>
          <a:lstStyle/>
          <a:p>
            <a:pPr>
              <a:defRPr/>
            </a:pPr>
            <a:r>
              <a:rPr lang="en-US" altLang="ja-JP" smtClean="0"/>
              <a:t>300711</a:t>
            </a:r>
            <a:r>
              <a:rPr lang="ja-JP" altLang="en-US" smtClean="0"/>
              <a:t>相談センターゆいまーる</a:t>
            </a:r>
            <a:endParaRPr lang="ja-JP" altLang="en-US"/>
          </a:p>
        </p:txBody>
      </p:sp>
      <p:sp>
        <p:nvSpPr>
          <p:cNvPr id="20" name="スライド番号プレースホルダー 19"/>
          <p:cNvSpPr>
            <a:spLocks noGrp="1"/>
          </p:cNvSpPr>
          <p:nvPr>
            <p:ph type="sldNum" sz="quarter" idx="12"/>
          </p:nvPr>
        </p:nvSpPr>
        <p:spPr/>
        <p:txBody>
          <a:bodyPr/>
          <a:lstStyle/>
          <a:p>
            <a:fld id="{B751C869-233B-43EA-A086-C848D4D54C53}" type="slidenum">
              <a:rPr lang="ja-JP" altLang="en-US" smtClean="0"/>
              <a:pPr/>
              <a:t>29</a:t>
            </a:fld>
            <a:endParaRPr lang="ja-JP" altLang="en-US"/>
          </a:p>
        </p:txBody>
      </p:sp>
      <p:sp>
        <p:nvSpPr>
          <p:cNvPr id="10" name="Line 14"/>
          <p:cNvSpPr>
            <a:spLocks noChangeShapeType="1"/>
          </p:cNvSpPr>
          <p:nvPr/>
        </p:nvSpPr>
        <p:spPr bwMode="auto">
          <a:xfrm flipV="1">
            <a:off x="9264352" y="2348880"/>
            <a:ext cx="0" cy="3888432"/>
          </a:xfrm>
          <a:prstGeom prst="line">
            <a:avLst/>
          </a:prstGeom>
          <a:noFill/>
          <a:ln w="57150">
            <a:solidFill>
              <a:schemeClr val="tx1"/>
            </a:solidFill>
            <a:prstDash val="sysDot"/>
            <a:round/>
            <a:headEnd/>
            <a:tailEnd/>
          </a:ln>
        </p:spPr>
        <p:txBody>
          <a:bodyPr/>
          <a:lstStyle/>
          <a:p>
            <a:endParaRPr lang="ja-JP" altLang="en-US"/>
          </a:p>
        </p:txBody>
      </p:sp>
      <p:sp>
        <p:nvSpPr>
          <p:cNvPr id="11" name="AutoShape 3"/>
          <p:cNvSpPr>
            <a:spLocks noChangeArrowheads="1"/>
          </p:cNvSpPr>
          <p:nvPr/>
        </p:nvSpPr>
        <p:spPr bwMode="auto">
          <a:xfrm>
            <a:off x="8736993" y="1508013"/>
            <a:ext cx="1790292" cy="797840"/>
          </a:xfrm>
          <a:prstGeom prst="curvedDownArrow">
            <a:avLst>
              <a:gd name="adj1" fmla="val 46774"/>
              <a:gd name="adj2" fmla="val 105648"/>
              <a:gd name="adj3" fmla="val 68176"/>
            </a:avLst>
          </a:prstGeom>
          <a:solidFill>
            <a:srgbClr val="CCFFCC"/>
          </a:solidFill>
          <a:ln w="9525">
            <a:solidFill>
              <a:schemeClr val="tx1"/>
            </a:solidFill>
            <a:miter lim="800000"/>
            <a:headEnd/>
            <a:tailEnd/>
          </a:ln>
        </p:spPr>
        <p:txBody>
          <a:bodyPr wrap="none" anchor="ctr"/>
          <a:lstStyle/>
          <a:p>
            <a:endParaRPr lang="ja-JP" altLang="en-US"/>
          </a:p>
        </p:txBody>
      </p:sp>
      <p:sp>
        <p:nvSpPr>
          <p:cNvPr id="12" name="AutoShape 20"/>
          <p:cNvSpPr>
            <a:spLocks noChangeArrowheads="1"/>
          </p:cNvSpPr>
          <p:nvPr/>
        </p:nvSpPr>
        <p:spPr bwMode="auto">
          <a:xfrm>
            <a:off x="9312175" y="2481552"/>
            <a:ext cx="1125445" cy="1318428"/>
          </a:xfrm>
          <a:prstGeom prst="homePlate">
            <a:avLst>
              <a:gd name="adj" fmla="val 14843"/>
            </a:avLst>
          </a:prstGeom>
          <a:gradFill rotWithShape="1">
            <a:gsLst>
              <a:gs pos="0">
                <a:srgbClr val="FFE5E5"/>
              </a:gs>
              <a:gs pos="64999">
                <a:srgbClr val="FFBEBD"/>
              </a:gs>
              <a:gs pos="100000">
                <a:srgbClr val="FFA2A1"/>
              </a:gs>
            </a:gsLst>
            <a:lin ang="5400000" scaled="1"/>
          </a:gradFill>
          <a:ln w="9525">
            <a:solidFill>
              <a:srgbClr val="BE4B48"/>
            </a:solidFill>
            <a:miter lim="800000"/>
            <a:headEnd/>
            <a:tailEnd/>
          </a:ln>
          <a:effectLst>
            <a:outerShdw dist="20000" dir="5400000" rotWithShape="0">
              <a:srgbClr val="808080">
                <a:alpha val="37999"/>
              </a:srgbClr>
            </a:outerShdw>
          </a:effectLst>
        </p:spPr>
        <p:txBody>
          <a:bodyPr anchor="ctr"/>
          <a:lstStyle/>
          <a:p>
            <a:pPr algn="ctr"/>
            <a:r>
              <a:rPr lang="ja-JP" altLang="en-US" sz="1600" b="1" dirty="0">
                <a:solidFill>
                  <a:srgbClr val="000000"/>
                </a:solidFill>
              </a:rPr>
              <a:t>専門相談</a:t>
            </a:r>
          </a:p>
          <a:p>
            <a:pPr algn="ctr"/>
            <a:endParaRPr lang="ja-JP" altLang="en-US" sz="1600" b="1" dirty="0">
              <a:solidFill>
                <a:srgbClr val="000000"/>
              </a:solidFill>
            </a:endParaRPr>
          </a:p>
        </p:txBody>
      </p:sp>
      <p:sp>
        <p:nvSpPr>
          <p:cNvPr id="14" name="山形 13"/>
          <p:cNvSpPr>
            <a:spLocks noChangeArrowheads="1"/>
          </p:cNvSpPr>
          <p:nvPr/>
        </p:nvSpPr>
        <p:spPr bwMode="auto">
          <a:xfrm>
            <a:off x="7223635" y="5552088"/>
            <a:ext cx="3049922" cy="513636"/>
          </a:xfrm>
          <a:prstGeom prst="chevron">
            <a:avLst>
              <a:gd name="adj" fmla="val 50000"/>
            </a:avLst>
          </a:prstGeom>
          <a:gradFill rotWithShape="1">
            <a:gsLst>
              <a:gs pos="0">
                <a:srgbClr val="FFE5E5"/>
              </a:gs>
              <a:gs pos="64999">
                <a:srgbClr val="FFBEBD"/>
              </a:gs>
              <a:gs pos="100000">
                <a:srgbClr val="FFA2A1"/>
              </a:gs>
            </a:gsLst>
            <a:lin ang="5400000" scaled="1"/>
          </a:gradFill>
          <a:ln w="9525">
            <a:solidFill>
              <a:srgbClr val="BE4B48"/>
            </a:solidFill>
            <a:miter lim="800000"/>
            <a:headEnd/>
            <a:tailEnd/>
          </a:ln>
          <a:effectLst>
            <a:outerShdw dist="20000" dir="5400000" rotWithShape="0">
              <a:srgbClr val="808080">
                <a:alpha val="37999"/>
              </a:srgbClr>
            </a:outerShdw>
          </a:effectLst>
        </p:spPr>
        <p:txBody>
          <a:bodyPr anchor="ctr"/>
          <a:lstStyle/>
          <a:p>
            <a:pPr algn="ctr"/>
            <a:r>
              <a:rPr lang="ja-JP" altLang="en-US" sz="2000" b="1" dirty="0" err="1"/>
              <a:t>あや</a:t>
            </a:r>
            <a:r>
              <a:rPr lang="ja-JP" altLang="en-US" sz="2000" b="1" dirty="0"/>
              <a:t>とも協議会</a:t>
            </a:r>
          </a:p>
        </p:txBody>
      </p:sp>
      <p:sp>
        <p:nvSpPr>
          <p:cNvPr id="15" name="AutoShape 20"/>
          <p:cNvSpPr>
            <a:spLocks noChangeArrowheads="1"/>
          </p:cNvSpPr>
          <p:nvPr/>
        </p:nvSpPr>
        <p:spPr bwMode="auto">
          <a:xfrm>
            <a:off x="9312175" y="3878216"/>
            <a:ext cx="1023273" cy="1386725"/>
          </a:xfrm>
          <a:prstGeom prst="homePlate">
            <a:avLst>
              <a:gd name="adj" fmla="val 14843"/>
            </a:avLst>
          </a:prstGeom>
          <a:gradFill rotWithShape="1">
            <a:gsLst>
              <a:gs pos="0">
                <a:srgbClr val="FFE5E5"/>
              </a:gs>
              <a:gs pos="64999">
                <a:srgbClr val="FFBEBD"/>
              </a:gs>
              <a:gs pos="100000">
                <a:srgbClr val="FFA2A1"/>
              </a:gs>
            </a:gsLst>
            <a:lin ang="5400000" scaled="1"/>
          </a:gradFill>
          <a:ln w="9525">
            <a:solidFill>
              <a:srgbClr val="BE4B48"/>
            </a:solidFill>
            <a:miter lim="800000"/>
            <a:headEnd/>
            <a:tailEnd/>
          </a:ln>
          <a:effectLst>
            <a:outerShdw dist="20000" dir="5400000" rotWithShape="0">
              <a:srgbClr val="808080">
                <a:alpha val="37999"/>
              </a:srgbClr>
            </a:outerShdw>
          </a:effectLst>
        </p:spPr>
        <p:txBody>
          <a:bodyPr anchor="ctr"/>
          <a:lstStyle/>
          <a:p>
            <a:pPr algn="ctr"/>
            <a:r>
              <a:rPr lang="ja-JP" altLang="en-US" sz="1600" b="1" dirty="0">
                <a:solidFill>
                  <a:srgbClr val="000000"/>
                </a:solidFill>
              </a:rPr>
              <a:t>基幹</a:t>
            </a:r>
          </a:p>
          <a:p>
            <a:pPr algn="ctr"/>
            <a:r>
              <a:rPr lang="ja-JP" altLang="en-US" sz="1600" b="1" dirty="0">
                <a:solidFill>
                  <a:srgbClr val="000000"/>
                </a:solidFill>
              </a:rPr>
              <a:t>相談</a:t>
            </a:r>
          </a:p>
          <a:p>
            <a:pPr algn="ctr"/>
            <a:r>
              <a:rPr lang="ja-JP" altLang="en-US" sz="1600" b="1" dirty="0">
                <a:solidFill>
                  <a:srgbClr val="000000"/>
                </a:solidFill>
              </a:rPr>
              <a:t>支援</a:t>
            </a:r>
          </a:p>
          <a:p>
            <a:pPr algn="ctr"/>
            <a:r>
              <a:rPr lang="ja-JP" altLang="en-US" sz="1600" b="1" dirty="0">
                <a:solidFill>
                  <a:srgbClr val="000000"/>
                </a:solidFill>
              </a:rPr>
              <a:t>センター</a:t>
            </a:r>
          </a:p>
          <a:p>
            <a:pPr algn="ctr"/>
            <a:endParaRPr lang="ja-JP" altLang="en-US" sz="1200" dirty="0">
              <a:solidFill>
                <a:srgbClr val="000000"/>
              </a:solidFill>
            </a:endParaRPr>
          </a:p>
        </p:txBody>
      </p:sp>
      <p:sp>
        <p:nvSpPr>
          <p:cNvPr id="18" name="Rectangle 13"/>
          <p:cNvSpPr>
            <a:spLocks noChangeArrowheads="1"/>
          </p:cNvSpPr>
          <p:nvPr/>
        </p:nvSpPr>
        <p:spPr bwMode="auto">
          <a:xfrm>
            <a:off x="7900674" y="6070625"/>
            <a:ext cx="865187" cy="333375"/>
          </a:xfrm>
          <a:prstGeom prst="rect">
            <a:avLst/>
          </a:prstGeom>
          <a:solidFill>
            <a:schemeClr val="bg1"/>
          </a:solidFill>
          <a:ln w="9525">
            <a:noFill/>
            <a:miter lim="800000"/>
            <a:headEnd/>
            <a:tailEnd/>
          </a:ln>
        </p:spPr>
        <p:txBody>
          <a:bodyPr wrap="none" anchor="ctr"/>
          <a:lstStyle/>
          <a:p>
            <a:pPr algn="ctr"/>
            <a:r>
              <a:rPr lang="ja-JP" altLang="en-US" b="1" dirty="0"/>
              <a:t>第</a:t>
            </a:r>
            <a:r>
              <a:rPr lang="en-US" altLang="ja-JP" b="1" dirty="0"/>
              <a:t>4</a:t>
            </a:r>
            <a:r>
              <a:rPr lang="ja-JP" altLang="en-US" b="1" dirty="0"/>
              <a:t>期</a:t>
            </a:r>
          </a:p>
        </p:txBody>
      </p:sp>
      <p:sp>
        <p:nvSpPr>
          <p:cNvPr id="19" name="Rectangle 13"/>
          <p:cNvSpPr>
            <a:spLocks noChangeArrowheads="1"/>
          </p:cNvSpPr>
          <p:nvPr/>
        </p:nvSpPr>
        <p:spPr bwMode="auto">
          <a:xfrm>
            <a:off x="9408370" y="6069371"/>
            <a:ext cx="865187" cy="333375"/>
          </a:xfrm>
          <a:prstGeom prst="rect">
            <a:avLst/>
          </a:prstGeom>
          <a:solidFill>
            <a:schemeClr val="bg1"/>
          </a:solidFill>
          <a:ln w="9525">
            <a:noFill/>
            <a:miter lim="800000"/>
            <a:headEnd/>
            <a:tailEnd/>
          </a:ln>
        </p:spPr>
        <p:txBody>
          <a:bodyPr wrap="none" anchor="ctr"/>
          <a:lstStyle/>
          <a:p>
            <a:pPr algn="ctr"/>
            <a:r>
              <a:rPr lang="ja-JP" altLang="en-US" b="1" dirty="0"/>
              <a:t>現在</a:t>
            </a:r>
          </a:p>
        </p:txBody>
      </p:sp>
      <p:sp>
        <p:nvSpPr>
          <p:cNvPr id="13" name="正方形/長方形 12">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HGS創英角ｺﾞｼｯｸUB" panose="020B0900000000000000" pitchFamily="50" charset="-128"/>
                <a:ea typeface="HGS創英角ｺﾞｼｯｸUB" panose="020B0900000000000000" pitchFamily="50" charset="-128"/>
              </a:rPr>
              <a:t>協議会</a:t>
            </a:r>
            <a:r>
              <a:rPr lang="ja-JP" altLang="en-US" sz="2800" dirty="0" smtClean="0">
                <a:latin typeface="HGS創英角ｺﾞｼｯｸUB" panose="020B0900000000000000" pitchFamily="50" charset="-128"/>
                <a:ea typeface="HGS創英角ｺﾞｼｯｸUB" panose="020B0900000000000000" pitchFamily="50" charset="-128"/>
              </a:rPr>
              <a:t>は長い年月を掛けて発展していくものです</a:t>
            </a:r>
            <a:endParaRPr kumimoji="1" lang="ja-JP" altLang="en-US" sz="28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30804420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969818"/>
            <a:ext cx="10515600" cy="5207145"/>
          </a:xfrm>
        </p:spPr>
        <p:txBody>
          <a:bodyPr/>
          <a:lstStyle/>
          <a:p>
            <a:r>
              <a:rPr kumimoji="1" lang="ja-JP" altLang="en-US" sz="3200" dirty="0" smtClean="0"/>
              <a:t>皆さんは老後の暮らしの場として自宅と老人ホームではどちらがよいか（施設的環境よりも地域的環境を選好する</a:t>
            </a:r>
            <a:r>
              <a:rPr lang="ja-JP" altLang="en-US" sz="3200" dirty="0" smtClean="0"/>
              <a:t>かと</a:t>
            </a:r>
            <a:r>
              <a:rPr lang="ja-JP" altLang="en-US" sz="3200" dirty="0"/>
              <a:t>思</a:t>
            </a:r>
            <a:r>
              <a:rPr lang="ja-JP" altLang="en-US" sz="3200" dirty="0" smtClean="0"/>
              <a:t>います</a:t>
            </a:r>
            <a:r>
              <a:rPr kumimoji="1" lang="ja-JP" altLang="en-US" sz="3200" dirty="0" smtClean="0"/>
              <a:t>）</a:t>
            </a:r>
            <a:endParaRPr kumimoji="1" lang="en-US" altLang="ja-JP" sz="3200" dirty="0" smtClean="0"/>
          </a:p>
          <a:p>
            <a:r>
              <a:rPr lang="ja-JP" altLang="en-US" sz="3200" dirty="0"/>
              <a:t>生活</a:t>
            </a:r>
            <a:r>
              <a:rPr lang="ja-JP" altLang="en-US" sz="3200" dirty="0" smtClean="0"/>
              <a:t>の</a:t>
            </a:r>
            <a:r>
              <a:rPr lang="ja-JP" altLang="en-US" sz="3200" dirty="0"/>
              <a:t>場</a:t>
            </a:r>
            <a:r>
              <a:rPr lang="ja-JP" altLang="en-US" sz="3200" dirty="0" smtClean="0"/>
              <a:t>として慣れ親しんだ自宅を中心とする環境がよいと答える（元々の生活環境によって充足されていた生活要素を引き継ぐことができます）</a:t>
            </a:r>
            <a:endParaRPr lang="en-US" altLang="ja-JP" sz="3200" dirty="0" smtClean="0"/>
          </a:p>
          <a:p>
            <a:r>
              <a:rPr kumimoji="1" lang="ja-JP" altLang="en-US" sz="3200" dirty="0">
                <a:solidFill>
                  <a:srgbClr val="FF0000"/>
                </a:solidFill>
              </a:rPr>
              <a:t>地域的</a:t>
            </a:r>
            <a:r>
              <a:rPr kumimoji="1" lang="ja-JP" altLang="en-US" sz="3200" dirty="0" smtClean="0">
                <a:solidFill>
                  <a:srgbClr val="FF0000"/>
                </a:solidFill>
              </a:rPr>
              <a:t>に展開される支援は、生活という観点から見て、個々の嗜好により配慮された生活への支援ということができる</a:t>
            </a:r>
            <a:r>
              <a:rPr kumimoji="1" lang="ja-JP" altLang="en-US" sz="3200" dirty="0" smtClean="0"/>
              <a:t>（生活の質の高さが利用者にとって多様である、よって社会資源や支援方法も多様である）</a:t>
            </a:r>
            <a:endParaRPr kumimoji="1" lang="en-US" altLang="ja-JP" sz="3200" dirty="0" smtClean="0"/>
          </a:p>
          <a:p>
            <a:endParaRPr kumimoji="1" lang="ja-JP" altLang="en-US" dirty="0"/>
          </a:p>
        </p:txBody>
      </p:sp>
      <p:sp>
        <p:nvSpPr>
          <p:cNvPr id="5" name="正方形/長方形 4">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latin typeface="HGS創英角ｺﾞｼｯｸUB" panose="020B0900000000000000" pitchFamily="50" charset="-128"/>
                <a:ea typeface="HGS創英角ｺﾞｼｯｸUB" panose="020B0900000000000000" pitchFamily="50" charset="-128"/>
              </a:rPr>
              <a:t>はじめに</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6" name="テキスト ボックス 5"/>
          <p:cNvSpPr txBox="1"/>
          <p:nvPr/>
        </p:nvSpPr>
        <p:spPr>
          <a:xfrm>
            <a:off x="6096000" y="6243843"/>
            <a:ext cx="5985163" cy="369332"/>
          </a:xfrm>
          <a:prstGeom prst="rect">
            <a:avLst/>
          </a:prstGeom>
          <a:noFill/>
        </p:spPr>
        <p:txBody>
          <a:bodyPr wrap="square" rtlCol="0">
            <a:spAutoFit/>
          </a:bodyPr>
          <a:lstStyle/>
          <a:p>
            <a:r>
              <a:rPr kumimoji="1" lang="ja-JP" altLang="en-US" dirty="0" smtClean="0"/>
              <a:t>参考文献：地域包括ケアの社会理論への課題（猪飼周平）</a:t>
            </a:r>
            <a:endParaRPr kumimoji="1" lang="ja-JP" altLang="en-US" dirty="0"/>
          </a:p>
        </p:txBody>
      </p:sp>
    </p:spTree>
    <p:extLst>
      <p:ext uri="{BB962C8B-B14F-4D97-AF65-F5344CB8AC3E}">
        <p14:creationId xmlns:p14="http://schemas.microsoft.com/office/powerpoint/2010/main" val="53897600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13758" y="1130300"/>
            <a:ext cx="10515600" cy="1325563"/>
          </a:xfrm>
        </p:spPr>
        <p:txBody>
          <a:bodyPr/>
          <a:lstStyle/>
          <a:p>
            <a:r>
              <a:rPr kumimoji="1" lang="ja-JP" altLang="en-US" dirty="0" smtClean="0"/>
              <a:t>オールあやせでいこう！</a:t>
            </a:r>
            <a:endParaRPr kumimoji="1" lang="ja-JP" altLang="en-US" dirty="0"/>
          </a:p>
        </p:txBody>
      </p:sp>
      <p:sp>
        <p:nvSpPr>
          <p:cNvPr id="4" name="コンテンツ プレースホルダ 3"/>
          <p:cNvSpPr>
            <a:spLocks noGrp="1"/>
          </p:cNvSpPr>
          <p:nvPr>
            <p:ph idx="1"/>
          </p:nvPr>
        </p:nvSpPr>
        <p:spPr>
          <a:xfrm>
            <a:off x="1507671" y="2356204"/>
            <a:ext cx="8229600" cy="4713387"/>
          </a:xfrm>
        </p:spPr>
        <p:txBody>
          <a:bodyPr>
            <a:normAutofit/>
          </a:bodyPr>
          <a:lstStyle/>
          <a:p>
            <a:pPr lvl="1"/>
            <a:r>
              <a:rPr lang="ja-JP" altLang="en-US" dirty="0" smtClean="0">
                <a:solidFill>
                  <a:srgbClr val="FF0000"/>
                </a:solidFill>
              </a:rPr>
              <a:t>共</a:t>
            </a:r>
            <a:r>
              <a:rPr lang="ja-JP" altLang="en-US" dirty="0">
                <a:solidFill>
                  <a:srgbClr val="FF0000"/>
                </a:solidFill>
              </a:rPr>
              <a:t>に生きる地域づくりに、当事者の声を聞き、地域福祉の視点で効果的に協働する連携づくり</a:t>
            </a:r>
            <a:endParaRPr lang="en-US" altLang="ja-JP" dirty="0">
              <a:solidFill>
                <a:srgbClr val="FF0000"/>
              </a:solidFill>
            </a:endParaRPr>
          </a:p>
          <a:p>
            <a:pPr lvl="1"/>
            <a:r>
              <a:rPr lang="ja-JP" altLang="en-US" dirty="0"/>
              <a:t>協議会に集う全ての機関・事業所・団体が参加できる組織づくり</a:t>
            </a:r>
            <a:endParaRPr lang="en-US" altLang="ja-JP" dirty="0"/>
          </a:p>
          <a:p>
            <a:pPr lvl="1"/>
            <a:r>
              <a:rPr lang="ja-JP" altLang="en-US" dirty="0"/>
              <a:t>地域課題の把握、</a:t>
            </a:r>
            <a:r>
              <a:rPr lang="ja-JP" altLang="en-US" dirty="0" err="1"/>
              <a:t>障がい</a:t>
            </a:r>
            <a:r>
              <a:rPr lang="ja-JP" altLang="en-US" dirty="0"/>
              <a:t>者福祉計画の目標に期間を決めて取組む課題別部会</a:t>
            </a:r>
            <a:endParaRPr lang="en-US" altLang="ja-JP" dirty="0"/>
          </a:p>
          <a:p>
            <a:pPr lvl="1"/>
            <a:r>
              <a:rPr lang="ja-JP" altLang="en-US" dirty="0"/>
              <a:t>共に生きる理念や情報を地域に発信</a:t>
            </a:r>
            <a:r>
              <a:rPr lang="ja-JP" altLang="en-US" dirty="0" smtClean="0"/>
              <a:t>する</a:t>
            </a:r>
            <a:endParaRPr lang="en-US" altLang="ja-JP" dirty="0"/>
          </a:p>
          <a:p>
            <a:endParaRPr kumimoji="1" lang="ja-JP" altLang="en-US" dirty="0"/>
          </a:p>
        </p:txBody>
      </p:sp>
      <p:sp>
        <p:nvSpPr>
          <p:cNvPr id="5" name="スライド番号プレースホルダ 4"/>
          <p:cNvSpPr>
            <a:spLocks noGrp="1"/>
          </p:cNvSpPr>
          <p:nvPr>
            <p:ph type="sldNum" sz="quarter" idx="12"/>
          </p:nvPr>
        </p:nvSpPr>
        <p:spPr/>
        <p:txBody>
          <a:bodyPr/>
          <a:lstStyle/>
          <a:p>
            <a:fld id="{B751C869-233B-43EA-A086-C848D4D54C53}" type="slidenum">
              <a:rPr lang="ja-JP" altLang="en-US" smtClean="0"/>
              <a:pPr/>
              <a:t>30</a:t>
            </a:fld>
            <a:endParaRPr lang="ja-JP" altLang="en-US"/>
          </a:p>
        </p:txBody>
      </p:sp>
      <p:sp>
        <p:nvSpPr>
          <p:cNvPr id="7" name="正方形/長方形 6">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（事例）綾瀬市地域自立支援協議会（あやとも協議会）の紹介</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93398839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a:buNone/>
            </a:pPr>
            <a:r>
              <a:rPr lang="ja-JP" altLang="en-US" dirty="0" smtClean="0"/>
              <a:t>☆</a:t>
            </a:r>
            <a:r>
              <a:rPr kumimoji="1" lang="ja-JP" altLang="en-US" dirty="0" smtClean="0"/>
              <a:t>理念の共有</a:t>
            </a:r>
            <a:endParaRPr kumimoji="1" lang="en-US" altLang="ja-JP" dirty="0" smtClean="0"/>
          </a:p>
          <a:p>
            <a:pPr>
              <a:buNone/>
            </a:pPr>
            <a:r>
              <a:rPr lang="ja-JP" altLang="en-US" dirty="0" smtClean="0"/>
              <a:t>　・・・＞同じ話を何度も、繰り返して説明。</a:t>
            </a:r>
            <a:endParaRPr kumimoji="1" lang="en-US" altLang="ja-JP" dirty="0" smtClean="0"/>
          </a:p>
          <a:p>
            <a:pPr>
              <a:buNone/>
            </a:pPr>
            <a:r>
              <a:rPr lang="ja-JP" altLang="en-US" dirty="0" smtClean="0"/>
              <a:t>☆モチベーションを高める、維持する</a:t>
            </a:r>
            <a:endParaRPr lang="en-US" altLang="ja-JP" dirty="0" smtClean="0"/>
          </a:p>
          <a:p>
            <a:pPr>
              <a:buNone/>
            </a:pPr>
            <a:r>
              <a:rPr lang="ja-JP" altLang="en-US" dirty="0" smtClean="0"/>
              <a:t>　・・・＞他地域の見学受け入れ、研修会の実施</a:t>
            </a:r>
            <a:endParaRPr lang="en-US" altLang="ja-JP" dirty="0" smtClean="0"/>
          </a:p>
          <a:p>
            <a:pPr>
              <a:buNone/>
            </a:pPr>
            <a:r>
              <a:rPr lang="ja-JP" altLang="en-US" dirty="0" smtClean="0"/>
              <a:t>☆会議のための準備をしっかり行う。</a:t>
            </a:r>
            <a:endParaRPr lang="en-US" altLang="ja-JP" dirty="0" smtClean="0"/>
          </a:p>
          <a:p>
            <a:pPr>
              <a:buNone/>
            </a:pPr>
            <a:r>
              <a:rPr lang="ja-JP" altLang="en-US" dirty="0" smtClean="0"/>
              <a:t>　・・・＞参加する人が「来てよかった」と思える</a:t>
            </a:r>
            <a:endParaRPr lang="en-US" altLang="ja-JP" dirty="0" smtClean="0"/>
          </a:p>
          <a:p>
            <a:pPr>
              <a:buNone/>
            </a:pPr>
            <a:r>
              <a:rPr lang="ja-JP" altLang="en-US" dirty="0" smtClean="0"/>
              <a:t>　　　　　ように</a:t>
            </a:r>
            <a:endParaRPr lang="en-US" altLang="ja-JP" dirty="0" smtClean="0"/>
          </a:p>
          <a:p>
            <a:pPr>
              <a:buNone/>
            </a:pPr>
            <a:endParaRPr kumimoji="1" lang="ja-JP" altLang="en-US" dirty="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形骸化</a:t>
            </a:r>
            <a:r>
              <a:rPr lang="ja-JP" altLang="en-US" sz="3200" dirty="0" smtClean="0">
                <a:latin typeface="HGS創英角ｺﾞｼｯｸUB" panose="020B0900000000000000" pitchFamily="50" charset="-128"/>
                <a:ea typeface="HGS創英角ｺﾞｼｯｸUB" panose="020B0900000000000000" pitchFamily="50" charset="-128"/>
              </a:rPr>
              <a:t>しないため</a:t>
            </a:r>
            <a:r>
              <a:rPr lang="ja-JP" altLang="en-US" sz="3200" dirty="0">
                <a:latin typeface="HGS創英角ｺﾞｼｯｸUB" panose="020B0900000000000000" pitchFamily="50" charset="-128"/>
                <a:ea typeface="HGS創英角ｺﾞｼｯｸUB" panose="020B0900000000000000" pitchFamily="50" charset="-128"/>
              </a:rPr>
              <a:t>に</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55810454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r>
              <a:rPr kumimoji="1" lang="ja-JP" altLang="en-US" dirty="0" smtClean="0"/>
              <a:t>障害者の地域福祉ニーズに対して、三層構造で協議する場を設置</a:t>
            </a:r>
            <a:endParaRPr kumimoji="1" lang="en-US" altLang="ja-JP" dirty="0" smtClean="0"/>
          </a:p>
          <a:p>
            <a:r>
              <a:rPr lang="ja-JP" altLang="en-US" dirty="0" smtClean="0"/>
              <a:t>障害者と接することの多い現場職員の意見をまとめ、課題を抽出する（専門部会）</a:t>
            </a:r>
            <a:endParaRPr lang="en-US" altLang="ja-JP" dirty="0" smtClean="0"/>
          </a:p>
          <a:p>
            <a:r>
              <a:rPr lang="ja-JP" altLang="en-US" dirty="0" smtClean="0"/>
              <a:t>各専門部会で上がってきた内容を集約・整理し、協議会に報告する（事務局会議）</a:t>
            </a:r>
            <a:endParaRPr lang="en-US" altLang="ja-JP" dirty="0" smtClean="0"/>
          </a:p>
          <a:p>
            <a:r>
              <a:rPr lang="ja-JP" altLang="en-US" dirty="0" smtClean="0"/>
              <a:t>専門部会で上がってきた課題を協議する（協議会）</a:t>
            </a:r>
            <a:endParaRPr lang="en-US" altLang="ja-JP" dirty="0" smtClean="0"/>
          </a:p>
          <a:p>
            <a:endParaRPr lang="en-US" altLang="ja-JP" dirty="0" smtClean="0"/>
          </a:p>
          <a:p>
            <a:endParaRPr kumimoji="1" lang="en-US" altLang="ja-JP" dirty="0" smtClean="0"/>
          </a:p>
          <a:p>
            <a:endParaRPr kumimoji="1" lang="ja-JP" altLang="en-US" dirty="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綾瀬市地域自立支援協議会の内容</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69306170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object 33"/>
          <p:cNvSpPr/>
          <p:nvPr/>
        </p:nvSpPr>
        <p:spPr>
          <a:xfrm>
            <a:off x="1963243" y="5384541"/>
            <a:ext cx="4072990" cy="1041780"/>
          </a:xfrm>
          <a:custGeom>
            <a:avLst/>
            <a:gdLst/>
            <a:ahLst/>
            <a:cxnLst/>
            <a:rect l="l" t="t" r="r" b="b"/>
            <a:pathLst>
              <a:path w="4763135" h="871854">
                <a:moveTo>
                  <a:pt x="0" y="145287"/>
                </a:moveTo>
                <a:lnTo>
                  <a:pt x="7408" y="99356"/>
                </a:lnTo>
                <a:lnTo>
                  <a:pt x="28037" y="59472"/>
                </a:lnTo>
                <a:lnTo>
                  <a:pt x="59494" y="28025"/>
                </a:lnTo>
                <a:lnTo>
                  <a:pt x="99384" y="7404"/>
                </a:lnTo>
                <a:lnTo>
                  <a:pt x="145313" y="0"/>
                </a:lnTo>
                <a:lnTo>
                  <a:pt x="793877" y="0"/>
                </a:lnTo>
                <a:lnTo>
                  <a:pt x="248069" y="0"/>
                </a:lnTo>
                <a:lnTo>
                  <a:pt x="1984628" y="0"/>
                </a:lnTo>
                <a:lnTo>
                  <a:pt x="4617847" y="0"/>
                </a:lnTo>
                <a:lnTo>
                  <a:pt x="4663778" y="7404"/>
                </a:lnTo>
                <a:lnTo>
                  <a:pt x="4703662" y="28025"/>
                </a:lnTo>
                <a:lnTo>
                  <a:pt x="4735109" y="59472"/>
                </a:lnTo>
                <a:lnTo>
                  <a:pt x="4755730" y="99356"/>
                </a:lnTo>
                <a:lnTo>
                  <a:pt x="4763135" y="145287"/>
                </a:lnTo>
                <a:lnTo>
                  <a:pt x="4763135" y="363219"/>
                </a:lnTo>
                <a:lnTo>
                  <a:pt x="4763135" y="726566"/>
                </a:lnTo>
                <a:lnTo>
                  <a:pt x="4755730" y="772498"/>
                </a:lnTo>
                <a:lnTo>
                  <a:pt x="4735109" y="812382"/>
                </a:lnTo>
                <a:lnTo>
                  <a:pt x="4703662" y="843829"/>
                </a:lnTo>
                <a:lnTo>
                  <a:pt x="4663778" y="864450"/>
                </a:lnTo>
                <a:lnTo>
                  <a:pt x="4617847" y="871854"/>
                </a:lnTo>
                <a:lnTo>
                  <a:pt x="1984628" y="871854"/>
                </a:lnTo>
                <a:lnTo>
                  <a:pt x="793877" y="871854"/>
                </a:lnTo>
                <a:lnTo>
                  <a:pt x="145313" y="871854"/>
                </a:lnTo>
                <a:lnTo>
                  <a:pt x="99384" y="864450"/>
                </a:lnTo>
                <a:lnTo>
                  <a:pt x="59494" y="843829"/>
                </a:lnTo>
                <a:lnTo>
                  <a:pt x="28037" y="812382"/>
                </a:lnTo>
                <a:lnTo>
                  <a:pt x="7408" y="772498"/>
                </a:lnTo>
                <a:lnTo>
                  <a:pt x="0" y="726566"/>
                </a:lnTo>
                <a:lnTo>
                  <a:pt x="0" y="363219"/>
                </a:lnTo>
                <a:lnTo>
                  <a:pt x="0" y="145287"/>
                </a:lnTo>
                <a:close/>
              </a:path>
            </a:pathLst>
          </a:custGeom>
          <a:ln/>
        </p:spPr>
        <p:style>
          <a:lnRef idx="1">
            <a:schemeClr val="accent6"/>
          </a:lnRef>
          <a:fillRef idx="2">
            <a:schemeClr val="accent6"/>
          </a:fillRef>
          <a:effectRef idx="1">
            <a:schemeClr val="accent6"/>
          </a:effectRef>
          <a:fontRef idx="minor">
            <a:schemeClr val="dk1"/>
          </a:fontRef>
        </p:style>
        <p:txBody>
          <a:bodyPr wrap="square" lIns="0" tIns="0" rIns="0" bIns="0" rtlCol="0"/>
          <a:lstStyle/>
          <a:p>
            <a:endParaRPr/>
          </a:p>
        </p:txBody>
      </p:sp>
      <p:sp>
        <p:nvSpPr>
          <p:cNvPr id="40" name="object 40"/>
          <p:cNvSpPr/>
          <p:nvPr/>
        </p:nvSpPr>
        <p:spPr>
          <a:xfrm>
            <a:off x="8316359" y="5448935"/>
            <a:ext cx="1721830" cy="910515"/>
          </a:xfrm>
          <a:custGeom>
            <a:avLst/>
            <a:gdLst/>
            <a:ahLst/>
            <a:cxnLst/>
            <a:rect l="l" t="t" r="r" b="b"/>
            <a:pathLst>
              <a:path w="1796415" h="1448434">
                <a:moveTo>
                  <a:pt x="1658239" y="619252"/>
                </a:moveTo>
                <a:lnTo>
                  <a:pt x="138175" y="619252"/>
                </a:lnTo>
                <a:lnTo>
                  <a:pt x="94496" y="626294"/>
                </a:lnTo>
                <a:lnTo>
                  <a:pt x="56564" y="645907"/>
                </a:lnTo>
                <a:lnTo>
                  <a:pt x="26655" y="675816"/>
                </a:lnTo>
                <a:lnTo>
                  <a:pt x="7042" y="713748"/>
                </a:lnTo>
                <a:lnTo>
                  <a:pt x="20" y="757301"/>
                </a:lnTo>
                <a:lnTo>
                  <a:pt x="0" y="1309814"/>
                </a:lnTo>
                <a:lnTo>
                  <a:pt x="7042" y="1353468"/>
                </a:lnTo>
                <a:lnTo>
                  <a:pt x="26655" y="1391381"/>
                </a:lnTo>
                <a:lnTo>
                  <a:pt x="56564" y="1421278"/>
                </a:lnTo>
                <a:lnTo>
                  <a:pt x="94496" y="1440885"/>
                </a:lnTo>
                <a:lnTo>
                  <a:pt x="138175" y="1447927"/>
                </a:lnTo>
                <a:lnTo>
                  <a:pt x="1658239" y="1447927"/>
                </a:lnTo>
                <a:lnTo>
                  <a:pt x="1701918" y="1440885"/>
                </a:lnTo>
                <a:lnTo>
                  <a:pt x="1739850" y="1421278"/>
                </a:lnTo>
                <a:lnTo>
                  <a:pt x="1769759" y="1391381"/>
                </a:lnTo>
                <a:lnTo>
                  <a:pt x="1789372" y="1353468"/>
                </a:lnTo>
                <a:lnTo>
                  <a:pt x="1796415" y="1309814"/>
                </a:lnTo>
                <a:lnTo>
                  <a:pt x="1796394" y="757301"/>
                </a:lnTo>
                <a:lnTo>
                  <a:pt x="1789372" y="713748"/>
                </a:lnTo>
                <a:lnTo>
                  <a:pt x="1769759" y="675816"/>
                </a:lnTo>
                <a:lnTo>
                  <a:pt x="1739850" y="645907"/>
                </a:lnTo>
                <a:lnTo>
                  <a:pt x="1701918" y="626294"/>
                </a:lnTo>
                <a:lnTo>
                  <a:pt x="1658239" y="619252"/>
                </a:lnTo>
                <a:close/>
              </a:path>
              <a:path w="1796415" h="1448434">
                <a:moveTo>
                  <a:pt x="910081" y="0"/>
                </a:moveTo>
                <a:lnTo>
                  <a:pt x="1047876" y="619252"/>
                </a:lnTo>
                <a:lnTo>
                  <a:pt x="1496949" y="619252"/>
                </a:lnTo>
                <a:lnTo>
                  <a:pt x="910081" y="0"/>
                </a:lnTo>
                <a:close/>
              </a:path>
            </a:pathLst>
          </a:custGeom>
          <a:solidFill>
            <a:schemeClr val="accent6">
              <a:lumMod val="40000"/>
              <a:lumOff val="60000"/>
            </a:schemeClr>
          </a:solidFill>
        </p:spPr>
        <p:txBody>
          <a:bodyPr wrap="square" lIns="0" tIns="0" rIns="0" bIns="0" rtlCol="0"/>
          <a:lstStyle/>
          <a:p>
            <a:endParaRPr/>
          </a:p>
        </p:txBody>
      </p:sp>
      <p:sp>
        <p:nvSpPr>
          <p:cNvPr id="38" name="object 38"/>
          <p:cNvSpPr/>
          <p:nvPr/>
        </p:nvSpPr>
        <p:spPr>
          <a:xfrm>
            <a:off x="6219702" y="5482055"/>
            <a:ext cx="2050907" cy="1239420"/>
          </a:xfrm>
          <a:custGeom>
            <a:avLst/>
            <a:gdLst/>
            <a:ahLst/>
            <a:cxnLst/>
            <a:rect l="l" t="t" r="r" b="b"/>
            <a:pathLst>
              <a:path w="1764665" h="1410970">
                <a:moveTo>
                  <a:pt x="1628140" y="591692"/>
                </a:moveTo>
                <a:lnTo>
                  <a:pt x="136525" y="591692"/>
                </a:lnTo>
                <a:lnTo>
                  <a:pt x="93358" y="598649"/>
                </a:lnTo>
                <a:lnTo>
                  <a:pt x="55878" y="618023"/>
                </a:lnTo>
                <a:lnTo>
                  <a:pt x="26330" y="647571"/>
                </a:lnTo>
                <a:lnTo>
                  <a:pt x="6956" y="685051"/>
                </a:lnTo>
                <a:lnTo>
                  <a:pt x="0" y="728217"/>
                </a:lnTo>
                <a:lnTo>
                  <a:pt x="0" y="1274317"/>
                </a:lnTo>
                <a:lnTo>
                  <a:pt x="6956" y="1317470"/>
                </a:lnTo>
                <a:lnTo>
                  <a:pt x="26330" y="1354947"/>
                </a:lnTo>
                <a:lnTo>
                  <a:pt x="55878" y="1384501"/>
                </a:lnTo>
                <a:lnTo>
                  <a:pt x="93358" y="1403882"/>
                </a:lnTo>
                <a:lnTo>
                  <a:pt x="136525" y="1410842"/>
                </a:lnTo>
                <a:lnTo>
                  <a:pt x="1628140" y="1410842"/>
                </a:lnTo>
                <a:lnTo>
                  <a:pt x="1671306" y="1403882"/>
                </a:lnTo>
                <a:lnTo>
                  <a:pt x="1708786" y="1384501"/>
                </a:lnTo>
                <a:lnTo>
                  <a:pt x="1738334" y="1354947"/>
                </a:lnTo>
                <a:lnTo>
                  <a:pt x="1757708" y="1317470"/>
                </a:lnTo>
                <a:lnTo>
                  <a:pt x="1764665" y="1274317"/>
                </a:lnTo>
                <a:lnTo>
                  <a:pt x="1764665" y="728217"/>
                </a:lnTo>
                <a:lnTo>
                  <a:pt x="1757708" y="685051"/>
                </a:lnTo>
                <a:lnTo>
                  <a:pt x="1738334" y="647571"/>
                </a:lnTo>
                <a:lnTo>
                  <a:pt x="1708786" y="618023"/>
                </a:lnTo>
                <a:lnTo>
                  <a:pt x="1671306" y="598649"/>
                </a:lnTo>
                <a:lnTo>
                  <a:pt x="1628140" y="591692"/>
                </a:lnTo>
                <a:close/>
              </a:path>
              <a:path w="1764665" h="1410970">
                <a:moveTo>
                  <a:pt x="803528" y="0"/>
                </a:moveTo>
                <a:lnTo>
                  <a:pt x="294132" y="591692"/>
                </a:lnTo>
                <a:lnTo>
                  <a:pt x="735329" y="591692"/>
                </a:lnTo>
                <a:lnTo>
                  <a:pt x="803528" y="0"/>
                </a:lnTo>
                <a:close/>
              </a:path>
            </a:pathLst>
          </a:custGeom>
        </p:spPr>
        <p:style>
          <a:lnRef idx="1">
            <a:schemeClr val="accent6"/>
          </a:lnRef>
          <a:fillRef idx="2">
            <a:schemeClr val="accent6"/>
          </a:fillRef>
          <a:effectRef idx="1">
            <a:schemeClr val="accent6"/>
          </a:effectRef>
          <a:fontRef idx="minor">
            <a:schemeClr val="dk1"/>
          </a:fontRef>
        </p:style>
        <p:txBody>
          <a:bodyPr wrap="square" lIns="0" tIns="0" rIns="0" bIns="0" rtlCol="0"/>
          <a:lstStyle/>
          <a:p>
            <a:endParaRPr/>
          </a:p>
        </p:txBody>
      </p:sp>
      <p:sp>
        <p:nvSpPr>
          <p:cNvPr id="34" name="object 34"/>
          <p:cNvSpPr/>
          <p:nvPr/>
        </p:nvSpPr>
        <p:spPr>
          <a:xfrm>
            <a:off x="1752058" y="2771699"/>
            <a:ext cx="2021019" cy="757583"/>
          </a:xfrm>
          <a:prstGeom prst="rect">
            <a:avLst/>
          </a:prstGeom>
          <a:blipFill>
            <a:blip r:embed="rId2" cstate="print"/>
            <a:stretch>
              <a:fillRect/>
            </a:stretch>
          </a:blipFill>
        </p:spPr>
        <p:txBody>
          <a:bodyPr wrap="square" lIns="0" tIns="0" rIns="0" bIns="0" rtlCol="0"/>
          <a:lstStyle/>
          <a:p>
            <a:endParaRPr/>
          </a:p>
        </p:txBody>
      </p:sp>
      <p:sp>
        <p:nvSpPr>
          <p:cNvPr id="36" name="object 36"/>
          <p:cNvSpPr/>
          <p:nvPr/>
        </p:nvSpPr>
        <p:spPr>
          <a:xfrm>
            <a:off x="1752059" y="1649150"/>
            <a:ext cx="1955317" cy="717837"/>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1890520" y="3650221"/>
            <a:ext cx="4373808" cy="1660472"/>
          </a:xfrm>
          <a:custGeom>
            <a:avLst/>
            <a:gdLst/>
            <a:ahLst/>
            <a:cxnLst/>
            <a:rect l="l" t="t" r="r" b="b"/>
            <a:pathLst>
              <a:path w="5114925" h="1638300">
                <a:moveTo>
                  <a:pt x="0" y="273050"/>
                </a:moveTo>
                <a:lnTo>
                  <a:pt x="4399" y="223982"/>
                </a:lnTo>
                <a:lnTo>
                  <a:pt x="17082" y="177795"/>
                </a:lnTo>
                <a:lnTo>
                  <a:pt x="37279" y="135259"/>
                </a:lnTo>
                <a:lnTo>
                  <a:pt x="64218" y="97148"/>
                </a:lnTo>
                <a:lnTo>
                  <a:pt x="97127" y="64235"/>
                </a:lnTo>
                <a:lnTo>
                  <a:pt x="135237" y="37290"/>
                </a:lnTo>
                <a:lnTo>
                  <a:pt x="177774" y="17088"/>
                </a:lnTo>
                <a:lnTo>
                  <a:pt x="223969" y="4400"/>
                </a:lnTo>
                <a:lnTo>
                  <a:pt x="273050" y="0"/>
                </a:lnTo>
                <a:lnTo>
                  <a:pt x="4841875" y="0"/>
                </a:lnTo>
                <a:lnTo>
                  <a:pt x="4890942" y="4400"/>
                </a:lnTo>
                <a:lnTo>
                  <a:pt x="4937129" y="17088"/>
                </a:lnTo>
                <a:lnTo>
                  <a:pt x="4979665" y="37290"/>
                </a:lnTo>
                <a:lnTo>
                  <a:pt x="5017776" y="64235"/>
                </a:lnTo>
                <a:lnTo>
                  <a:pt x="5050689" y="97148"/>
                </a:lnTo>
                <a:lnTo>
                  <a:pt x="5077634" y="135259"/>
                </a:lnTo>
                <a:lnTo>
                  <a:pt x="5097836" y="177795"/>
                </a:lnTo>
                <a:lnTo>
                  <a:pt x="5110524" y="223982"/>
                </a:lnTo>
                <a:lnTo>
                  <a:pt x="5114925" y="273050"/>
                </a:lnTo>
                <a:lnTo>
                  <a:pt x="5114925" y="1365250"/>
                </a:lnTo>
                <a:lnTo>
                  <a:pt x="5110524" y="1414317"/>
                </a:lnTo>
                <a:lnTo>
                  <a:pt x="5097836" y="1460504"/>
                </a:lnTo>
                <a:lnTo>
                  <a:pt x="5077634" y="1503040"/>
                </a:lnTo>
                <a:lnTo>
                  <a:pt x="5050689" y="1541151"/>
                </a:lnTo>
                <a:lnTo>
                  <a:pt x="5017776" y="1574064"/>
                </a:lnTo>
                <a:lnTo>
                  <a:pt x="4979665" y="1601009"/>
                </a:lnTo>
                <a:lnTo>
                  <a:pt x="4937129" y="1621211"/>
                </a:lnTo>
                <a:lnTo>
                  <a:pt x="4890942" y="1633899"/>
                </a:lnTo>
                <a:lnTo>
                  <a:pt x="4841875" y="1638300"/>
                </a:lnTo>
                <a:lnTo>
                  <a:pt x="273050" y="1638300"/>
                </a:lnTo>
                <a:lnTo>
                  <a:pt x="223969" y="1633899"/>
                </a:lnTo>
                <a:lnTo>
                  <a:pt x="177774" y="1621211"/>
                </a:lnTo>
                <a:lnTo>
                  <a:pt x="135237" y="1601009"/>
                </a:lnTo>
                <a:lnTo>
                  <a:pt x="97127" y="1574064"/>
                </a:lnTo>
                <a:lnTo>
                  <a:pt x="64218" y="1541151"/>
                </a:lnTo>
                <a:lnTo>
                  <a:pt x="37279" y="1503040"/>
                </a:lnTo>
                <a:lnTo>
                  <a:pt x="17082" y="1460504"/>
                </a:lnTo>
                <a:lnTo>
                  <a:pt x="4399" y="1414317"/>
                </a:lnTo>
                <a:lnTo>
                  <a:pt x="0" y="1365250"/>
                </a:lnTo>
                <a:lnTo>
                  <a:pt x="0" y="273050"/>
                </a:lnTo>
                <a:close/>
              </a:path>
            </a:pathLst>
          </a:custGeom>
          <a:ln/>
        </p:spPr>
        <p:style>
          <a:lnRef idx="2">
            <a:schemeClr val="accent1"/>
          </a:lnRef>
          <a:fillRef idx="1">
            <a:schemeClr val="lt1"/>
          </a:fillRef>
          <a:effectRef idx="0">
            <a:schemeClr val="accent1"/>
          </a:effectRef>
          <a:fontRef idx="minor">
            <a:schemeClr val="dk1"/>
          </a:fontRef>
        </p:style>
        <p:txBody>
          <a:bodyPr wrap="square" lIns="0" tIns="0" rIns="0" bIns="0" rtlCol="0"/>
          <a:lstStyle/>
          <a:p>
            <a:endParaRPr/>
          </a:p>
        </p:txBody>
      </p:sp>
      <p:sp>
        <p:nvSpPr>
          <p:cNvPr id="4" name="object 4"/>
          <p:cNvSpPr/>
          <p:nvPr/>
        </p:nvSpPr>
        <p:spPr>
          <a:xfrm>
            <a:off x="6454283" y="3139042"/>
            <a:ext cx="1702283" cy="2223556"/>
          </a:xfrm>
          <a:custGeom>
            <a:avLst/>
            <a:gdLst/>
            <a:ahLst/>
            <a:cxnLst/>
            <a:rect l="l" t="t" r="r" b="b"/>
            <a:pathLst>
              <a:path w="1990725" h="2600325">
                <a:moveTo>
                  <a:pt x="0" y="331850"/>
                </a:moveTo>
                <a:lnTo>
                  <a:pt x="3598" y="282815"/>
                </a:lnTo>
                <a:lnTo>
                  <a:pt x="14051" y="236013"/>
                </a:lnTo>
                <a:lnTo>
                  <a:pt x="30845" y="191957"/>
                </a:lnTo>
                <a:lnTo>
                  <a:pt x="53467" y="151161"/>
                </a:lnTo>
                <a:lnTo>
                  <a:pt x="81402" y="114138"/>
                </a:lnTo>
                <a:lnTo>
                  <a:pt x="114138" y="81402"/>
                </a:lnTo>
                <a:lnTo>
                  <a:pt x="151161" y="53467"/>
                </a:lnTo>
                <a:lnTo>
                  <a:pt x="191957" y="30845"/>
                </a:lnTo>
                <a:lnTo>
                  <a:pt x="236013" y="14051"/>
                </a:lnTo>
                <a:lnTo>
                  <a:pt x="282815" y="3598"/>
                </a:lnTo>
                <a:lnTo>
                  <a:pt x="331850" y="0"/>
                </a:lnTo>
                <a:lnTo>
                  <a:pt x="1658874" y="0"/>
                </a:lnTo>
                <a:lnTo>
                  <a:pt x="1707909" y="3598"/>
                </a:lnTo>
                <a:lnTo>
                  <a:pt x="1754711" y="14051"/>
                </a:lnTo>
                <a:lnTo>
                  <a:pt x="1798767" y="30845"/>
                </a:lnTo>
                <a:lnTo>
                  <a:pt x="1839563" y="53467"/>
                </a:lnTo>
                <a:lnTo>
                  <a:pt x="1876586" y="81402"/>
                </a:lnTo>
                <a:lnTo>
                  <a:pt x="1909322" y="114138"/>
                </a:lnTo>
                <a:lnTo>
                  <a:pt x="1937257" y="151161"/>
                </a:lnTo>
                <a:lnTo>
                  <a:pt x="1959879" y="191957"/>
                </a:lnTo>
                <a:lnTo>
                  <a:pt x="1976673" y="236013"/>
                </a:lnTo>
                <a:lnTo>
                  <a:pt x="1987126" y="282815"/>
                </a:lnTo>
                <a:lnTo>
                  <a:pt x="1990725" y="331850"/>
                </a:lnTo>
                <a:lnTo>
                  <a:pt x="1990725" y="2268474"/>
                </a:lnTo>
                <a:lnTo>
                  <a:pt x="1987126" y="2317509"/>
                </a:lnTo>
                <a:lnTo>
                  <a:pt x="1976673" y="2364311"/>
                </a:lnTo>
                <a:lnTo>
                  <a:pt x="1959879" y="2408367"/>
                </a:lnTo>
                <a:lnTo>
                  <a:pt x="1937257" y="2449163"/>
                </a:lnTo>
                <a:lnTo>
                  <a:pt x="1909322" y="2486186"/>
                </a:lnTo>
                <a:lnTo>
                  <a:pt x="1876586" y="2518922"/>
                </a:lnTo>
                <a:lnTo>
                  <a:pt x="1839563" y="2546857"/>
                </a:lnTo>
                <a:lnTo>
                  <a:pt x="1798767" y="2569479"/>
                </a:lnTo>
                <a:lnTo>
                  <a:pt x="1754711" y="2586273"/>
                </a:lnTo>
                <a:lnTo>
                  <a:pt x="1707909" y="2596726"/>
                </a:lnTo>
                <a:lnTo>
                  <a:pt x="1658874" y="2600325"/>
                </a:lnTo>
                <a:lnTo>
                  <a:pt x="331850" y="2600325"/>
                </a:lnTo>
                <a:lnTo>
                  <a:pt x="282815" y="2596726"/>
                </a:lnTo>
                <a:lnTo>
                  <a:pt x="236013" y="2586273"/>
                </a:lnTo>
                <a:lnTo>
                  <a:pt x="191957" y="2569479"/>
                </a:lnTo>
                <a:lnTo>
                  <a:pt x="151161" y="2546857"/>
                </a:lnTo>
                <a:lnTo>
                  <a:pt x="114138" y="2518922"/>
                </a:lnTo>
                <a:lnTo>
                  <a:pt x="81402" y="2486186"/>
                </a:lnTo>
                <a:lnTo>
                  <a:pt x="53467" y="2449163"/>
                </a:lnTo>
                <a:lnTo>
                  <a:pt x="30845" y="2408367"/>
                </a:lnTo>
                <a:lnTo>
                  <a:pt x="14051" y="2364311"/>
                </a:lnTo>
                <a:lnTo>
                  <a:pt x="3598" y="2317509"/>
                </a:lnTo>
                <a:lnTo>
                  <a:pt x="0" y="2268474"/>
                </a:lnTo>
                <a:lnTo>
                  <a:pt x="0" y="331850"/>
                </a:lnTo>
                <a:close/>
              </a:path>
            </a:pathLst>
          </a:custGeom>
          <a:ln w="12700">
            <a:solidFill>
              <a:srgbClr val="5B9BD4"/>
            </a:solidFill>
          </a:ln>
        </p:spPr>
        <p:txBody>
          <a:bodyPr wrap="square" lIns="0" tIns="0" rIns="0" bIns="0" rtlCol="0"/>
          <a:lstStyle/>
          <a:p>
            <a:endParaRPr/>
          </a:p>
        </p:txBody>
      </p:sp>
      <p:sp>
        <p:nvSpPr>
          <p:cNvPr id="5" name="object 5"/>
          <p:cNvSpPr/>
          <p:nvPr/>
        </p:nvSpPr>
        <p:spPr>
          <a:xfrm>
            <a:off x="8286885" y="3135784"/>
            <a:ext cx="1654499" cy="2247990"/>
          </a:xfrm>
          <a:custGeom>
            <a:avLst/>
            <a:gdLst/>
            <a:ahLst/>
            <a:cxnLst/>
            <a:rect l="l" t="t" r="r" b="b"/>
            <a:pathLst>
              <a:path w="1934845" h="2628900">
                <a:moveTo>
                  <a:pt x="0" y="322452"/>
                </a:moveTo>
                <a:lnTo>
                  <a:pt x="3496" y="274810"/>
                </a:lnTo>
                <a:lnTo>
                  <a:pt x="13654" y="229335"/>
                </a:lnTo>
                <a:lnTo>
                  <a:pt x="29974" y="186528"/>
                </a:lnTo>
                <a:lnTo>
                  <a:pt x="51957" y="146888"/>
                </a:lnTo>
                <a:lnTo>
                  <a:pt x="79103" y="110913"/>
                </a:lnTo>
                <a:lnTo>
                  <a:pt x="110913" y="79103"/>
                </a:lnTo>
                <a:lnTo>
                  <a:pt x="146888" y="51957"/>
                </a:lnTo>
                <a:lnTo>
                  <a:pt x="186528" y="29974"/>
                </a:lnTo>
                <a:lnTo>
                  <a:pt x="229335" y="13654"/>
                </a:lnTo>
                <a:lnTo>
                  <a:pt x="274810" y="3496"/>
                </a:lnTo>
                <a:lnTo>
                  <a:pt x="322452" y="0"/>
                </a:lnTo>
                <a:lnTo>
                  <a:pt x="1612392" y="0"/>
                </a:lnTo>
                <a:lnTo>
                  <a:pt x="1660034" y="3496"/>
                </a:lnTo>
                <a:lnTo>
                  <a:pt x="1705509" y="13654"/>
                </a:lnTo>
                <a:lnTo>
                  <a:pt x="1748316" y="29974"/>
                </a:lnTo>
                <a:lnTo>
                  <a:pt x="1787956" y="51957"/>
                </a:lnTo>
                <a:lnTo>
                  <a:pt x="1823931" y="79103"/>
                </a:lnTo>
                <a:lnTo>
                  <a:pt x="1855741" y="110913"/>
                </a:lnTo>
                <a:lnTo>
                  <a:pt x="1882887" y="146888"/>
                </a:lnTo>
                <a:lnTo>
                  <a:pt x="1904870" y="186528"/>
                </a:lnTo>
                <a:lnTo>
                  <a:pt x="1921190" y="229335"/>
                </a:lnTo>
                <a:lnTo>
                  <a:pt x="1931348" y="274810"/>
                </a:lnTo>
                <a:lnTo>
                  <a:pt x="1934845" y="322452"/>
                </a:lnTo>
                <a:lnTo>
                  <a:pt x="1934845" y="2306447"/>
                </a:lnTo>
                <a:lnTo>
                  <a:pt x="1931348" y="2354089"/>
                </a:lnTo>
                <a:lnTo>
                  <a:pt x="1921190" y="2399564"/>
                </a:lnTo>
                <a:lnTo>
                  <a:pt x="1904870" y="2442371"/>
                </a:lnTo>
                <a:lnTo>
                  <a:pt x="1882887" y="2482011"/>
                </a:lnTo>
                <a:lnTo>
                  <a:pt x="1855741" y="2517986"/>
                </a:lnTo>
                <a:lnTo>
                  <a:pt x="1823931" y="2549796"/>
                </a:lnTo>
                <a:lnTo>
                  <a:pt x="1787956" y="2576942"/>
                </a:lnTo>
                <a:lnTo>
                  <a:pt x="1748316" y="2598925"/>
                </a:lnTo>
                <a:lnTo>
                  <a:pt x="1705509" y="2615245"/>
                </a:lnTo>
                <a:lnTo>
                  <a:pt x="1660034" y="2625403"/>
                </a:lnTo>
                <a:lnTo>
                  <a:pt x="1612392" y="2628900"/>
                </a:lnTo>
                <a:lnTo>
                  <a:pt x="322452" y="2628900"/>
                </a:lnTo>
                <a:lnTo>
                  <a:pt x="274810" y="2625403"/>
                </a:lnTo>
                <a:lnTo>
                  <a:pt x="229335" y="2615245"/>
                </a:lnTo>
                <a:lnTo>
                  <a:pt x="186528" y="2598925"/>
                </a:lnTo>
                <a:lnTo>
                  <a:pt x="146888" y="2576942"/>
                </a:lnTo>
                <a:lnTo>
                  <a:pt x="110913" y="2549796"/>
                </a:lnTo>
                <a:lnTo>
                  <a:pt x="79103" y="2517986"/>
                </a:lnTo>
                <a:lnTo>
                  <a:pt x="51957" y="2482011"/>
                </a:lnTo>
                <a:lnTo>
                  <a:pt x="29974" y="2442371"/>
                </a:lnTo>
                <a:lnTo>
                  <a:pt x="13654" y="2399564"/>
                </a:lnTo>
                <a:lnTo>
                  <a:pt x="3496" y="2354089"/>
                </a:lnTo>
                <a:lnTo>
                  <a:pt x="0" y="2306447"/>
                </a:lnTo>
                <a:lnTo>
                  <a:pt x="0" y="322452"/>
                </a:lnTo>
                <a:close/>
              </a:path>
            </a:pathLst>
          </a:custGeom>
          <a:ln w="12700">
            <a:solidFill>
              <a:srgbClr val="5B9BD4"/>
            </a:solidFill>
          </a:ln>
        </p:spPr>
        <p:txBody>
          <a:bodyPr wrap="square" lIns="0" tIns="0" rIns="0" bIns="0" rtlCol="0"/>
          <a:lstStyle/>
          <a:p>
            <a:endParaRPr/>
          </a:p>
        </p:txBody>
      </p:sp>
      <p:graphicFrame>
        <p:nvGraphicFramePr>
          <p:cNvPr id="13" name="object 13"/>
          <p:cNvGraphicFramePr>
            <a:graphicFrameLocks noGrp="1"/>
          </p:cNvGraphicFramePr>
          <p:nvPr/>
        </p:nvGraphicFramePr>
        <p:xfrm>
          <a:off x="8406343" y="3266647"/>
          <a:ext cx="1418297" cy="1973777"/>
        </p:xfrm>
        <a:graphic>
          <a:graphicData uri="http://schemas.openxmlformats.org/drawingml/2006/table">
            <a:tbl>
              <a:tblPr firstRow="1" bandRow="1">
                <a:tableStyleId>{2D5ABB26-0587-4C30-8999-92F81FD0307C}</a:tableStyleId>
              </a:tblPr>
              <a:tblGrid>
                <a:gridCol w="1418297"/>
              </a:tblGrid>
              <a:tr h="274211">
                <a:tc>
                  <a:txBody>
                    <a:bodyPr/>
                    <a:lstStyle/>
                    <a:p>
                      <a:pPr marL="11430" algn="ctr">
                        <a:lnSpc>
                          <a:spcPct val="100000"/>
                        </a:lnSpc>
                        <a:spcBef>
                          <a:spcPts val="630"/>
                        </a:spcBef>
                      </a:pPr>
                      <a:r>
                        <a:rPr sz="900" spc="5" dirty="0">
                          <a:latin typeface="Noto Sans Mono CJK JP Regular"/>
                          <a:cs typeface="Noto Sans Mono CJK JP Regular"/>
                        </a:rPr>
                        <a:t>もみ</a:t>
                      </a:r>
                      <a:r>
                        <a:rPr sz="900" spc="-10" dirty="0">
                          <a:latin typeface="Noto Sans Mono CJK JP Regular"/>
                          <a:cs typeface="Noto Sans Mono CJK JP Regular"/>
                        </a:rPr>
                        <a:t>の</a:t>
                      </a:r>
                      <a:r>
                        <a:rPr sz="900" spc="5" dirty="0">
                          <a:latin typeface="Noto Sans Mono CJK JP Regular"/>
                          <a:cs typeface="Noto Sans Mono CJK JP Regular"/>
                        </a:rPr>
                        <a:t>木園</a:t>
                      </a:r>
                      <a:endParaRPr sz="900">
                        <a:latin typeface="Noto Sans Mono CJK JP Regular"/>
                        <a:cs typeface="Noto Sans Mono CJK JP Regular"/>
                      </a:endParaRPr>
                    </a:p>
                  </a:txBody>
                  <a:tcPr marL="0" marR="0" marT="6841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11430" algn="ctr">
                        <a:lnSpc>
                          <a:spcPct val="100000"/>
                        </a:lnSpc>
                        <a:spcBef>
                          <a:spcPts val="720"/>
                        </a:spcBef>
                      </a:pPr>
                      <a:r>
                        <a:rPr sz="900" spc="5" dirty="0">
                          <a:latin typeface="Noto Sans Mono CJK JP Regular"/>
                          <a:cs typeface="Noto Sans Mono CJK JP Regular"/>
                        </a:rPr>
                        <a:t>大和</a:t>
                      </a:r>
                      <a:r>
                        <a:rPr sz="900" spc="-10" dirty="0">
                          <a:latin typeface="Noto Sans Mono CJK JP Regular"/>
                          <a:cs typeface="Noto Sans Mono CJK JP Regular"/>
                        </a:rPr>
                        <a:t>病</a:t>
                      </a:r>
                      <a:r>
                        <a:rPr sz="900" spc="5" dirty="0">
                          <a:latin typeface="Noto Sans Mono CJK JP Regular"/>
                          <a:cs typeface="Noto Sans Mono CJK JP Regular"/>
                        </a:rPr>
                        <a:t>院</a:t>
                      </a:r>
                      <a:endParaRPr sz="900">
                        <a:latin typeface="Noto Sans Mono CJK JP Regular"/>
                        <a:cs typeface="Noto Sans Mono CJK JP Regular"/>
                      </a:endParaRPr>
                    </a:p>
                  </a:txBody>
                  <a:tcPr marL="0" marR="0" marT="7819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9525" algn="ctr">
                        <a:lnSpc>
                          <a:spcPct val="100000"/>
                        </a:lnSpc>
                        <a:spcBef>
                          <a:spcPts val="720"/>
                        </a:spcBef>
                      </a:pPr>
                      <a:r>
                        <a:rPr sz="900" spc="5" dirty="0">
                          <a:latin typeface="Noto Sans Mono CJK JP Regular"/>
                          <a:cs typeface="Noto Sans Mono CJK JP Regular"/>
                        </a:rPr>
                        <a:t>聖音会</a:t>
                      </a:r>
                      <a:endParaRPr sz="900">
                        <a:latin typeface="Noto Sans Mono CJK JP Regular"/>
                        <a:cs typeface="Noto Sans Mono CJK JP Regular"/>
                      </a:endParaRPr>
                    </a:p>
                  </a:txBody>
                  <a:tcPr marL="0" marR="0" marT="7819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9525" algn="ctr">
                        <a:lnSpc>
                          <a:spcPct val="100000"/>
                        </a:lnSpc>
                        <a:spcBef>
                          <a:spcPts val="725"/>
                        </a:spcBef>
                      </a:pPr>
                      <a:r>
                        <a:rPr sz="900" spc="5" dirty="0">
                          <a:latin typeface="Noto Sans Mono CJK JP Regular"/>
                          <a:cs typeface="Noto Sans Mono CJK JP Regular"/>
                        </a:rPr>
                        <a:t>アガ</a:t>
                      </a:r>
                      <a:r>
                        <a:rPr sz="900" spc="-10" dirty="0">
                          <a:latin typeface="Noto Sans Mono CJK JP Regular"/>
                          <a:cs typeface="Noto Sans Mono CJK JP Regular"/>
                        </a:rPr>
                        <a:t>ペ</a:t>
                      </a:r>
                      <a:r>
                        <a:rPr sz="900" spc="5" dirty="0">
                          <a:latin typeface="Noto Sans Mono CJK JP Regular"/>
                          <a:cs typeface="Noto Sans Mono CJK JP Regular"/>
                        </a:rPr>
                        <a:t>セ</a:t>
                      </a:r>
                      <a:r>
                        <a:rPr sz="900" spc="-10" dirty="0">
                          <a:latin typeface="Noto Sans Mono CJK JP Regular"/>
                          <a:cs typeface="Noto Sans Mono CJK JP Regular"/>
                        </a:rPr>
                        <a:t>ン</a:t>
                      </a:r>
                      <a:r>
                        <a:rPr sz="900" spc="5" dirty="0">
                          <a:latin typeface="Noto Sans Mono CJK JP Regular"/>
                          <a:cs typeface="Noto Sans Mono CJK JP Regular"/>
                        </a:rPr>
                        <a:t>ター</a:t>
                      </a:r>
                      <a:endParaRPr sz="900">
                        <a:latin typeface="Noto Sans Mono CJK JP Regular"/>
                        <a:cs typeface="Noto Sans Mono CJK JP Regular"/>
                      </a:endParaRPr>
                    </a:p>
                  </a:txBody>
                  <a:tcPr marL="0" marR="0" marT="7873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11430" algn="ctr">
                        <a:lnSpc>
                          <a:spcPct val="100000"/>
                        </a:lnSpc>
                        <a:spcBef>
                          <a:spcPts val="730"/>
                        </a:spcBef>
                      </a:pPr>
                      <a:r>
                        <a:rPr sz="900" spc="5" dirty="0">
                          <a:latin typeface="Noto Sans Mono CJK JP Regular"/>
                          <a:cs typeface="Noto Sans Mono CJK JP Regular"/>
                        </a:rPr>
                        <a:t>太陽</a:t>
                      </a:r>
                      <a:r>
                        <a:rPr sz="900" spc="-10" dirty="0">
                          <a:latin typeface="Noto Sans Mono CJK JP Regular"/>
                          <a:cs typeface="Noto Sans Mono CJK JP Regular"/>
                        </a:rPr>
                        <a:t>の</a:t>
                      </a:r>
                      <a:r>
                        <a:rPr sz="900" spc="5" dirty="0">
                          <a:latin typeface="Noto Sans Mono CJK JP Regular"/>
                          <a:cs typeface="Noto Sans Mono CJK JP Regular"/>
                        </a:rPr>
                        <a:t>門</a:t>
                      </a:r>
                      <a:endParaRPr sz="900">
                        <a:latin typeface="Noto Sans Mono CJK JP Regular"/>
                        <a:cs typeface="Noto Sans Mono CJK JP Regular"/>
                      </a:endParaRPr>
                    </a:p>
                  </a:txBody>
                  <a:tcPr marL="0" marR="0" marT="7927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9525" algn="ctr">
                        <a:lnSpc>
                          <a:spcPct val="100000"/>
                        </a:lnSpc>
                        <a:spcBef>
                          <a:spcPts val="720"/>
                        </a:spcBef>
                      </a:pPr>
                      <a:r>
                        <a:rPr sz="900" spc="5" dirty="0">
                          <a:latin typeface="Noto Sans Mono CJK JP Regular"/>
                          <a:cs typeface="Noto Sans Mono CJK JP Regular"/>
                        </a:rPr>
                        <a:t>コペ</a:t>
                      </a:r>
                      <a:r>
                        <a:rPr sz="900" spc="-10" dirty="0">
                          <a:latin typeface="Noto Sans Mono CJK JP Regular"/>
                          <a:cs typeface="Noto Sans Mono CJK JP Regular"/>
                        </a:rPr>
                        <a:t>ル</a:t>
                      </a:r>
                      <a:r>
                        <a:rPr sz="900" spc="5" dirty="0">
                          <a:latin typeface="Noto Sans Mono CJK JP Regular"/>
                          <a:cs typeface="Noto Sans Mono CJK JP Regular"/>
                        </a:rPr>
                        <a:t>タ</a:t>
                      </a:r>
                      <a:r>
                        <a:rPr sz="900" spc="-10" dirty="0">
                          <a:latin typeface="Noto Sans Mono CJK JP Regular"/>
                          <a:cs typeface="Noto Sans Mono CJK JP Regular"/>
                        </a:rPr>
                        <a:t>貴</a:t>
                      </a:r>
                      <a:r>
                        <a:rPr sz="900" spc="5" dirty="0">
                          <a:latin typeface="Noto Sans Mono CJK JP Regular"/>
                          <a:cs typeface="Noto Sans Mono CJK JP Regular"/>
                        </a:rPr>
                        <a:t>志園</a:t>
                      </a:r>
                      <a:endParaRPr sz="900">
                        <a:latin typeface="Noto Sans Mono CJK JP Regular"/>
                        <a:cs typeface="Noto Sans Mono CJK JP Regular"/>
                      </a:endParaRPr>
                    </a:p>
                  </a:txBody>
                  <a:tcPr marL="0" marR="0" marT="7819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74211">
                <a:tc>
                  <a:txBody>
                    <a:bodyPr/>
                    <a:lstStyle/>
                    <a:p>
                      <a:pPr marL="9525" algn="ctr">
                        <a:lnSpc>
                          <a:spcPct val="100000"/>
                        </a:lnSpc>
                        <a:spcBef>
                          <a:spcPts val="725"/>
                        </a:spcBef>
                      </a:pPr>
                      <a:r>
                        <a:rPr sz="900" spc="5" dirty="0">
                          <a:latin typeface="Noto Sans Mono CJK JP Regular"/>
                          <a:cs typeface="Noto Sans Mono CJK JP Regular"/>
                        </a:rPr>
                        <a:t>相談</a:t>
                      </a:r>
                      <a:r>
                        <a:rPr sz="900" spc="-10" dirty="0">
                          <a:latin typeface="Noto Sans Mono CJK JP Regular"/>
                          <a:cs typeface="Noto Sans Mono CJK JP Regular"/>
                        </a:rPr>
                        <a:t>セ</a:t>
                      </a:r>
                      <a:r>
                        <a:rPr sz="900" spc="5" dirty="0">
                          <a:latin typeface="Noto Sans Mono CJK JP Regular"/>
                          <a:cs typeface="Noto Sans Mono CJK JP Regular"/>
                        </a:rPr>
                        <a:t>ン</a:t>
                      </a:r>
                      <a:r>
                        <a:rPr sz="900" spc="-10" dirty="0">
                          <a:latin typeface="Noto Sans Mono CJK JP Regular"/>
                          <a:cs typeface="Noto Sans Mono CJK JP Regular"/>
                        </a:rPr>
                        <a:t>タ</a:t>
                      </a:r>
                      <a:r>
                        <a:rPr sz="900" spc="5" dirty="0">
                          <a:latin typeface="Noto Sans Mono CJK JP Regular"/>
                          <a:cs typeface="Noto Sans Mono CJK JP Regular"/>
                        </a:rPr>
                        <a:t>ー</a:t>
                      </a:r>
                      <a:r>
                        <a:rPr sz="900" spc="-10" dirty="0">
                          <a:latin typeface="Noto Sans Mono CJK JP Regular"/>
                          <a:cs typeface="Noto Sans Mono CJK JP Regular"/>
                        </a:rPr>
                        <a:t>ゆ</a:t>
                      </a:r>
                      <a:r>
                        <a:rPr sz="900" spc="5" dirty="0">
                          <a:latin typeface="Noto Sans Mono CJK JP Regular"/>
                          <a:cs typeface="Noto Sans Mono CJK JP Regular"/>
                        </a:rPr>
                        <a:t>い</a:t>
                      </a:r>
                      <a:r>
                        <a:rPr sz="900" spc="-10" dirty="0">
                          <a:latin typeface="Noto Sans Mono CJK JP Regular"/>
                          <a:cs typeface="Noto Sans Mono CJK JP Regular"/>
                        </a:rPr>
                        <a:t>ま</a:t>
                      </a:r>
                      <a:r>
                        <a:rPr sz="900" spc="5" dirty="0">
                          <a:latin typeface="Noto Sans Mono CJK JP Regular"/>
                          <a:cs typeface="Noto Sans Mono CJK JP Regular"/>
                        </a:rPr>
                        <a:t>ーる</a:t>
                      </a:r>
                      <a:endParaRPr sz="900" dirty="0">
                        <a:latin typeface="Noto Sans Mono CJK JP Regular"/>
                        <a:cs typeface="Noto Sans Mono CJK JP Regular"/>
                      </a:endParaRPr>
                    </a:p>
                  </a:txBody>
                  <a:tcPr marL="0" marR="0" marT="7873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bl>
          </a:graphicData>
        </a:graphic>
      </p:graphicFrame>
      <p:sp>
        <p:nvSpPr>
          <p:cNvPr id="14" name="object 14"/>
          <p:cNvSpPr/>
          <p:nvPr/>
        </p:nvSpPr>
        <p:spPr>
          <a:xfrm>
            <a:off x="5515289" y="2234728"/>
            <a:ext cx="852514" cy="186702"/>
          </a:xfrm>
          <a:custGeom>
            <a:avLst/>
            <a:gdLst/>
            <a:ahLst/>
            <a:cxnLst/>
            <a:rect l="l" t="t" r="r" b="b"/>
            <a:pathLst>
              <a:path w="1924050" h="212089">
                <a:moveTo>
                  <a:pt x="106044" y="0"/>
                </a:moveTo>
                <a:lnTo>
                  <a:pt x="0" y="106045"/>
                </a:lnTo>
                <a:lnTo>
                  <a:pt x="106044" y="212089"/>
                </a:lnTo>
                <a:lnTo>
                  <a:pt x="106044" y="159003"/>
                </a:lnTo>
                <a:lnTo>
                  <a:pt x="1871090" y="159003"/>
                </a:lnTo>
                <a:lnTo>
                  <a:pt x="1924050" y="106045"/>
                </a:lnTo>
                <a:lnTo>
                  <a:pt x="1870964" y="52959"/>
                </a:lnTo>
                <a:lnTo>
                  <a:pt x="106044" y="52959"/>
                </a:lnTo>
                <a:lnTo>
                  <a:pt x="106044" y="0"/>
                </a:lnTo>
                <a:close/>
              </a:path>
              <a:path w="1924050" h="212089">
                <a:moveTo>
                  <a:pt x="1871090" y="159003"/>
                </a:moveTo>
                <a:lnTo>
                  <a:pt x="1818004" y="159003"/>
                </a:lnTo>
                <a:lnTo>
                  <a:pt x="1818004" y="212089"/>
                </a:lnTo>
                <a:lnTo>
                  <a:pt x="1871090" y="159003"/>
                </a:lnTo>
                <a:close/>
              </a:path>
              <a:path w="1924050" h="212089">
                <a:moveTo>
                  <a:pt x="1818004" y="0"/>
                </a:moveTo>
                <a:lnTo>
                  <a:pt x="1818004" y="52959"/>
                </a:lnTo>
                <a:lnTo>
                  <a:pt x="1870964" y="52959"/>
                </a:lnTo>
                <a:lnTo>
                  <a:pt x="1818004" y="0"/>
                </a:lnTo>
                <a:close/>
              </a:path>
            </a:pathLst>
          </a:custGeom>
          <a:solidFill>
            <a:srgbClr val="FF0000"/>
          </a:solidFill>
        </p:spPr>
        <p:txBody>
          <a:bodyPr wrap="square" lIns="0" tIns="0" rIns="0" bIns="0" rtlCol="0"/>
          <a:lstStyle/>
          <a:p>
            <a:endParaRPr/>
          </a:p>
        </p:txBody>
      </p:sp>
      <p:sp>
        <p:nvSpPr>
          <p:cNvPr id="16" name="object 16"/>
          <p:cNvSpPr/>
          <p:nvPr/>
        </p:nvSpPr>
        <p:spPr>
          <a:xfrm>
            <a:off x="8105277" y="4172745"/>
            <a:ext cx="290501" cy="181360"/>
          </a:xfrm>
          <a:custGeom>
            <a:avLst/>
            <a:gdLst/>
            <a:ahLst/>
            <a:cxnLst/>
            <a:rect l="l" t="t" r="r" b="b"/>
            <a:pathLst>
              <a:path w="339725" h="212089">
                <a:moveTo>
                  <a:pt x="106045" y="0"/>
                </a:moveTo>
                <a:lnTo>
                  <a:pt x="0" y="106044"/>
                </a:lnTo>
                <a:lnTo>
                  <a:pt x="106045" y="212089"/>
                </a:lnTo>
                <a:lnTo>
                  <a:pt x="106045" y="159130"/>
                </a:lnTo>
                <a:lnTo>
                  <a:pt x="286639" y="159130"/>
                </a:lnTo>
                <a:lnTo>
                  <a:pt x="339725" y="106044"/>
                </a:lnTo>
                <a:lnTo>
                  <a:pt x="286766" y="53086"/>
                </a:lnTo>
                <a:lnTo>
                  <a:pt x="106045" y="53086"/>
                </a:lnTo>
                <a:lnTo>
                  <a:pt x="106045" y="0"/>
                </a:lnTo>
                <a:close/>
              </a:path>
              <a:path w="339725" h="212089">
                <a:moveTo>
                  <a:pt x="286639" y="159130"/>
                </a:moveTo>
                <a:lnTo>
                  <a:pt x="233679" y="159130"/>
                </a:lnTo>
                <a:lnTo>
                  <a:pt x="233679" y="212089"/>
                </a:lnTo>
                <a:lnTo>
                  <a:pt x="286639" y="159130"/>
                </a:lnTo>
                <a:close/>
              </a:path>
              <a:path w="339725" h="212089">
                <a:moveTo>
                  <a:pt x="233679" y="0"/>
                </a:moveTo>
                <a:lnTo>
                  <a:pt x="233679" y="53086"/>
                </a:lnTo>
                <a:lnTo>
                  <a:pt x="286766" y="53086"/>
                </a:lnTo>
                <a:lnTo>
                  <a:pt x="233679" y="0"/>
                </a:lnTo>
                <a:close/>
              </a:path>
            </a:pathLst>
          </a:custGeom>
          <a:solidFill>
            <a:srgbClr val="5B9BD4"/>
          </a:solidFill>
        </p:spPr>
        <p:txBody>
          <a:bodyPr wrap="square" lIns="0" tIns="0" rIns="0" bIns="0" rtlCol="0"/>
          <a:lstStyle/>
          <a:p>
            <a:endParaRPr/>
          </a:p>
        </p:txBody>
      </p:sp>
      <p:sp>
        <p:nvSpPr>
          <p:cNvPr id="18" name="object 18"/>
          <p:cNvSpPr/>
          <p:nvPr/>
        </p:nvSpPr>
        <p:spPr>
          <a:xfrm>
            <a:off x="4940782" y="1640062"/>
            <a:ext cx="154210" cy="285071"/>
          </a:xfrm>
          <a:custGeom>
            <a:avLst/>
            <a:gdLst/>
            <a:ahLst/>
            <a:cxnLst/>
            <a:rect l="l" t="t" r="r" b="b"/>
            <a:pathLst>
              <a:path w="180339" h="333375">
                <a:moveTo>
                  <a:pt x="180339" y="243204"/>
                </a:moveTo>
                <a:lnTo>
                  <a:pt x="0" y="243204"/>
                </a:lnTo>
                <a:lnTo>
                  <a:pt x="90169" y="333375"/>
                </a:lnTo>
                <a:lnTo>
                  <a:pt x="180339" y="243204"/>
                </a:lnTo>
                <a:close/>
              </a:path>
              <a:path w="180339" h="333375">
                <a:moveTo>
                  <a:pt x="135255" y="90169"/>
                </a:moveTo>
                <a:lnTo>
                  <a:pt x="45085" y="90169"/>
                </a:lnTo>
                <a:lnTo>
                  <a:pt x="45085" y="243204"/>
                </a:lnTo>
                <a:lnTo>
                  <a:pt x="135255" y="243204"/>
                </a:lnTo>
                <a:lnTo>
                  <a:pt x="135255" y="90169"/>
                </a:lnTo>
                <a:close/>
              </a:path>
              <a:path w="180339" h="333375">
                <a:moveTo>
                  <a:pt x="90169" y="0"/>
                </a:moveTo>
                <a:lnTo>
                  <a:pt x="0" y="90169"/>
                </a:lnTo>
                <a:lnTo>
                  <a:pt x="180339" y="90169"/>
                </a:lnTo>
                <a:lnTo>
                  <a:pt x="90169" y="0"/>
                </a:lnTo>
                <a:close/>
              </a:path>
            </a:pathLst>
          </a:custGeom>
          <a:solidFill>
            <a:srgbClr val="5B9BD4"/>
          </a:solidFill>
        </p:spPr>
        <p:txBody>
          <a:bodyPr wrap="square" lIns="0" tIns="0" rIns="0" bIns="0" rtlCol="0"/>
          <a:lstStyle/>
          <a:p>
            <a:endParaRPr/>
          </a:p>
        </p:txBody>
      </p:sp>
      <p:sp>
        <p:nvSpPr>
          <p:cNvPr id="20" name="object 20"/>
          <p:cNvSpPr/>
          <p:nvPr/>
        </p:nvSpPr>
        <p:spPr>
          <a:xfrm>
            <a:off x="7161331" y="1735936"/>
            <a:ext cx="149637" cy="329641"/>
          </a:xfrm>
          <a:custGeom>
            <a:avLst/>
            <a:gdLst/>
            <a:ahLst/>
            <a:cxnLst/>
            <a:rect l="l" t="t" r="r" b="b"/>
            <a:pathLst>
              <a:path w="171450" h="337185">
                <a:moveTo>
                  <a:pt x="171450" y="251460"/>
                </a:moveTo>
                <a:lnTo>
                  <a:pt x="0" y="251460"/>
                </a:lnTo>
                <a:lnTo>
                  <a:pt x="85725" y="337185"/>
                </a:lnTo>
                <a:lnTo>
                  <a:pt x="171450" y="251460"/>
                </a:lnTo>
                <a:close/>
              </a:path>
              <a:path w="171450" h="337185">
                <a:moveTo>
                  <a:pt x="128524" y="85725"/>
                </a:moveTo>
                <a:lnTo>
                  <a:pt x="42799" y="85725"/>
                </a:lnTo>
                <a:lnTo>
                  <a:pt x="42799" y="251460"/>
                </a:lnTo>
                <a:lnTo>
                  <a:pt x="128524" y="251460"/>
                </a:lnTo>
                <a:lnTo>
                  <a:pt x="128524" y="85725"/>
                </a:lnTo>
                <a:close/>
              </a:path>
              <a:path w="171450" h="337185">
                <a:moveTo>
                  <a:pt x="85725" y="0"/>
                </a:moveTo>
                <a:lnTo>
                  <a:pt x="0" y="85725"/>
                </a:lnTo>
                <a:lnTo>
                  <a:pt x="171450" y="85725"/>
                </a:lnTo>
                <a:lnTo>
                  <a:pt x="85725" y="0"/>
                </a:lnTo>
                <a:close/>
              </a:path>
            </a:pathLst>
          </a:custGeom>
          <a:solidFill>
            <a:srgbClr val="5B9BD4"/>
          </a:solidFill>
        </p:spPr>
        <p:txBody>
          <a:bodyPr wrap="square" lIns="0" tIns="0" rIns="0" bIns="0" rtlCol="0"/>
          <a:lstStyle/>
          <a:p>
            <a:endParaRPr/>
          </a:p>
        </p:txBody>
      </p:sp>
      <p:sp>
        <p:nvSpPr>
          <p:cNvPr id="22" name="object 22"/>
          <p:cNvSpPr txBox="1"/>
          <p:nvPr/>
        </p:nvSpPr>
        <p:spPr>
          <a:xfrm>
            <a:off x="5233634" y="2675306"/>
            <a:ext cx="1103905" cy="749429"/>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0" tIns="67874" rIns="0" bIns="0" rtlCol="0">
            <a:spAutoFit/>
          </a:bodyPr>
          <a:lstStyle/>
          <a:p>
            <a:pPr marR="15747" algn="ctr">
              <a:spcBef>
                <a:spcPts val="534"/>
              </a:spcBef>
            </a:pPr>
            <a:r>
              <a:rPr sz="1197" b="1" spc="4" dirty="0">
                <a:latin typeface="Noto Sans Mono CJK JP Regular"/>
                <a:cs typeface="Noto Sans Mono CJK JP Regular"/>
              </a:rPr>
              <a:t>あや</a:t>
            </a:r>
            <a:r>
              <a:rPr sz="1197" b="1" spc="-9" dirty="0">
                <a:latin typeface="Noto Sans Mono CJK JP Regular"/>
                <a:cs typeface="Noto Sans Mono CJK JP Regular"/>
              </a:rPr>
              <a:t>と</a:t>
            </a:r>
            <a:r>
              <a:rPr sz="1197" b="1" spc="4" dirty="0">
                <a:latin typeface="Noto Sans Mono CJK JP Regular"/>
                <a:cs typeface="Noto Sans Mono CJK JP Regular"/>
              </a:rPr>
              <a:t>も</a:t>
            </a:r>
            <a:r>
              <a:rPr sz="1197" b="1" spc="-9" dirty="0">
                <a:latin typeface="Noto Sans Mono CJK JP Regular"/>
                <a:cs typeface="Noto Sans Mono CJK JP Regular"/>
              </a:rPr>
              <a:t>ま</a:t>
            </a:r>
            <a:r>
              <a:rPr sz="1197" b="1" spc="4" dirty="0">
                <a:latin typeface="Noto Sans Mono CJK JP Regular"/>
                <a:cs typeface="Noto Sans Mono CJK JP Regular"/>
              </a:rPr>
              <a:t>つり</a:t>
            </a:r>
            <a:endParaRPr sz="1197" b="1" dirty="0">
              <a:latin typeface="Noto Sans Mono CJK JP Regular"/>
              <a:cs typeface="Noto Sans Mono CJK JP Regular"/>
            </a:endParaRPr>
          </a:p>
          <a:p>
            <a:pPr marR="15747" algn="ctr">
              <a:spcBef>
                <a:spcPts val="462"/>
              </a:spcBef>
            </a:pPr>
            <a:r>
              <a:rPr sz="1197" b="1" spc="4" dirty="0">
                <a:latin typeface="Noto Sans Mono CJK JP Regular"/>
                <a:cs typeface="Noto Sans Mono CJK JP Regular"/>
              </a:rPr>
              <a:t>＆</a:t>
            </a:r>
            <a:endParaRPr sz="1197" b="1" dirty="0">
              <a:latin typeface="Noto Sans Mono CJK JP Regular"/>
              <a:cs typeface="Noto Sans Mono CJK JP Regular"/>
            </a:endParaRPr>
          </a:p>
          <a:p>
            <a:pPr marR="14661" algn="ctr">
              <a:spcBef>
                <a:spcPts val="462"/>
              </a:spcBef>
            </a:pPr>
            <a:r>
              <a:rPr sz="1197" b="1" spc="4" dirty="0">
                <a:latin typeface="Noto Sans Mono CJK JP Regular"/>
                <a:cs typeface="Noto Sans Mono CJK JP Regular"/>
              </a:rPr>
              <a:t>実行</a:t>
            </a:r>
            <a:r>
              <a:rPr sz="1197" b="1" spc="-9" dirty="0">
                <a:latin typeface="Noto Sans Mono CJK JP Regular"/>
                <a:cs typeface="Noto Sans Mono CJK JP Regular"/>
              </a:rPr>
              <a:t>委</a:t>
            </a:r>
            <a:r>
              <a:rPr sz="1197" b="1" spc="4" dirty="0">
                <a:latin typeface="Noto Sans Mono CJK JP Regular"/>
                <a:cs typeface="Noto Sans Mono CJK JP Regular"/>
              </a:rPr>
              <a:t>員会</a:t>
            </a:r>
            <a:endParaRPr sz="1197" b="1" dirty="0">
              <a:latin typeface="Noto Sans Mono CJK JP Regular"/>
              <a:cs typeface="Noto Sans Mono CJK JP Regular"/>
            </a:endParaRPr>
          </a:p>
        </p:txBody>
      </p:sp>
      <p:graphicFrame>
        <p:nvGraphicFramePr>
          <p:cNvPr id="23" name="object 23"/>
          <p:cNvGraphicFramePr>
            <a:graphicFrameLocks noGrp="1"/>
          </p:cNvGraphicFramePr>
          <p:nvPr/>
        </p:nvGraphicFramePr>
        <p:xfrm>
          <a:off x="2017476" y="4101194"/>
          <a:ext cx="4106570" cy="1042010"/>
        </p:xfrm>
        <a:graphic>
          <a:graphicData uri="http://schemas.openxmlformats.org/drawingml/2006/table">
            <a:tbl>
              <a:tblPr firstRow="1" bandRow="1">
                <a:tableStyleId>{2D5ABB26-0587-4C30-8999-92F81FD0307C}</a:tableStyleId>
              </a:tblPr>
              <a:tblGrid>
                <a:gridCol w="72791"/>
                <a:gridCol w="522288"/>
                <a:gridCol w="378299"/>
                <a:gridCol w="402209"/>
                <a:gridCol w="348015"/>
                <a:gridCol w="371393"/>
                <a:gridCol w="256627"/>
                <a:gridCol w="348015"/>
                <a:gridCol w="371393"/>
                <a:gridCol w="182242"/>
                <a:gridCol w="77573"/>
                <a:gridCol w="362360"/>
                <a:gridCol w="358109"/>
                <a:gridCol w="55256"/>
              </a:tblGrid>
              <a:tr h="388145">
                <a:tc gridSpan="3">
                  <a:txBody>
                    <a:bodyPr/>
                    <a:lstStyle/>
                    <a:p>
                      <a:pPr marL="98425">
                        <a:lnSpc>
                          <a:spcPct val="100000"/>
                        </a:lnSpc>
                        <a:spcBef>
                          <a:spcPts val="625"/>
                        </a:spcBef>
                      </a:pPr>
                      <a:r>
                        <a:rPr sz="1000" b="1" spc="5" dirty="0">
                          <a:latin typeface="Noto Sans Mono CJK JP Regular"/>
                          <a:cs typeface="Noto Sans Mono CJK JP Regular"/>
                        </a:rPr>
                        <a:t>支援</a:t>
                      </a:r>
                      <a:r>
                        <a:rPr sz="1000" b="1" spc="-10" dirty="0">
                          <a:latin typeface="Noto Sans Mono CJK JP Regular"/>
                          <a:cs typeface="Noto Sans Mono CJK JP Regular"/>
                        </a:rPr>
                        <a:t>連</a:t>
                      </a:r>
                      <a:r>
                        <a:rPr sz="1000" b="1" spc="5" dirty="0">
                          <a:latin typeface="Noto Sans Mono CJK JP Regular"/>
                          <a:cs typeface="Noto Sans Mono CJK JP Regular"/>
                        </a:rPr>
                        <a:t>携</a:t>
                      </a:r>
                      <a:r>
                        <a:rPr sz="1000" b="1" spc="-10" dirty="0">
                          <a:latin typeface="Noto Sans Mono CJK JP Regular"/>
                          <a:cs typeface="Noto Sans Mono CJK JP Regular"/>
                        </a:rPr>
                        <a:t>部</a:t>
                      </a:r>
                      <a:r>
                        <a:rPr sz="1000" b="1" spc="5" dirty="0">
                          <a:latin typeface="Noto Sans Mono CJK JP Regular"/>
                          <a:cs typeface="Noto Sans Mono CJK JP Regular"/>
                        </a:rPr>
                        <a:t>会</a:t>
                      </a:r>
                      <a:endParaRPr sz="1000" b="1" dirty="0">
                        <a:latin typeface="Noto Sans Mono CJK JP Regular"/>
                        <a:cs typeface="Noto Sans Mono CJK JP Regular"/>
                      </a:endParaRPr>
                    </a:p>
                  </a:txBody>
                  <a:tcPr marL="0" marR="0" marT="6787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chemeClr val="accent6">
                        <a:lumMod val="40000"/>
                        <a:lumOff val="60000"/>
                      </a:schemeClr>
                    </a:solidFill>
                  </a:tcPr>
                </a:tc>
                <a:tc hMerge="1">
                  <a:txBody>
                    <a:bodyPr/>
                    <a:lstStyle/>
                    <a:p>
                      <a:endParaRPr/>
                    </a:p>
                  </a:txBody>
                  <a:tcPr marL="0" marR="0" marT="0" marB="0"/>
                </a:tc>
                <a:tc hMerge="1">
                  <a:txBody>
                    <a:bodyPr/>
                    <a:lstStyle/>
                    <a:p>
                      <a:endParaRPr/>
                    </a:p>
                  </a:txBody>
                  <a:tcPr marL="0" marR="0" marT="0" marB="0"/>
                </a:tc>
                <a:tc gridSpan="3">
                  <a:txBody>
                    <a:bodyPr/>
                    <a:lstStyle/>
                    <a:p>
                      <a:pPr marL="109220">
                        <a:lnSpc>
                          <a:spcPct val="100000"/>
                        </a:lnSpc>
                        <a:spcBef>
                          <a:spcPts val="625"/>
                        </a:spcBef>
                      </a:pPr>
                      <a:r>
                        <a:rPr sz="1000" b="1" spc="5" dirty="0">
                          <a:latin typeface="Noto Sans Mono CJK JP Regular"/>
                          <a:cs typeface="Noto Sans Mono CJK JP Regular"/>
                        </a:rPr>
                        <a:t>権利</a:t>
                      </a:r>
                      <a:r>
                        <a:rPr sz="1000" b="1" spc="-10" dirty="0">
                          <a:latin typeface="Noto Sans Mono CJK JP Regular"/>
                          <a:cs typeface="Noto Sans Mono CJK JP Regular"/>
                        </a:rPr>
                        <a:t>擁</a:t>
                      </a:r>
                      <a:r>
                        <a:rPr sz="1000" b="1" spc="5" dirty="0">
                          <a:latin typeface="Noto Sans Mono CJK JP Regular"/>
                          <a:cs typeface="Noto Sans Mono CJK JP Regular"/>
                        </a:rPr>
                        <a:t>護</a:t>
                      </a:r>
                      <a:r>
                        <a:rPr sz="1000" b="1" spc="-10" dirty="0">
                          <a:latin typeface="Noto Sans Mono CJK JP Regular"/>
                          <a:cs typeface="Noto Sans Mono CJK JP Regular"/>
                        </a:rPr>
                        <a:t>部</a:t>
                      </a:r>
                      <a:r>
                        <a:rPr sz="1000" b="1" spc="5" dirty="0">
                          <a:latin typeface="Noto Sans Mono CJK JP Regular"/>
                          <a:cs typeface="Noto Sans Mono CJK JP Regular"/>
                        </a:rPr>
                        <a:t>会</a:t>
                      </a:r>
                      <a:endParaRPr sz="1000" b="1" dirty="0">
                        <a:latin typeface="Noto Sans Mono CJK JP Regular"/>
                        <a:cs typeface="Noto Sans Mono CJK JP Regular"/>
                      </a:endParaRPr>
                    </a:p>
                  </a:txBody>
                  <a:tcPr marL="0" marR="0" marT="67874"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a:p>
                  </a:txBody>
                  <a:tcPr marL="0" marR="0" marT="0" marB="0"/>
                </a:tc>
                <a:tc hMerge="1">
                  <a:txBody>
                    <a:bodyPr/>
                    <a:lstStyle/>
                    <a:p>
                      <a:endParaRPr/>
                    </a:p>
                  </a:txBody>
                  <a:tcPr marL="0" marR="0" marT="0" marB="0"/>
                </a:tc>
                <a:tc gridSpan="4">
                  <a:txBody>
                    <a:bodyPr/>
                    <a:lstStyle/>
                    <a:p>
                      <a:pPr marL="111760">
                        <a:lnSpc>
                          <a:spcPct val="100000"/>
                        </a:lnSpc>
                        <a:spcBef>
                          <a:spcPts val="625"/>
                        </a:spcBef>
                      </a:pPr>
                      <a:r>
                        <a:rPr sz="1000" b="1" spc="5" dirty="0">
                          <a:latin typeface="Noto Sans Mono CJK JP Regular"/>
                          <a:cs typeface="Noto Sans Mono CJK JP Regular"/>
                        </a:rPr>
                        <a:t>進路</a:t>
                      </a:r>
                      <a:r>
                        <a:rPr sz="1000" b="1" spc="-10" dirty="0">
                          <a:latin typeface="Noto Sans Mono CJK JP Regular"/>
                          <a:cs typeface="Noto Sans Mono CJK JP Regular"/>
                        </a:rPr>
                        <a:t>就</a:t>
                      </a:r>
                      <a:r>
                        <a:rPr sz="1000" b="1" spc="5" dirty="0">
                          <a:latin typeface="Noto Sans Mono CJK JP Regular"/>
                          <a:cs typeface="Noto Sans Mono CJK JP Regular"/>
                        </a:rPr>
                        <a:t>労</a:t>
                      </a:r>
                      <a:r>
                        <a:rPr sz="1000" b="1" spc="-10" dirty="0">
                          <a:latin typeface="Noto Sans Mono CJK JP Regular"/>
                          <a:cs typeface="Noto Sans Mono CJK JP Regular"/>
                        </a:rPr>
                        <a:t>支</a:t>
                      </a:r>
                      <a:r>
                        <a:rPr sz="1000" b="1" spc="5" dirty="0">
                          <a:latin typeface="Noto Sans Mono CJK JP Regular"/>
                          <a:cs typeface="Noto Sans Mono CJK JP Regular"/>
                        </a:rPr>
                        <a:t>援</a:t>
                      </a:r>
                      <a:r>
                        <a:rPr sz="1000" b="1" spc="-10" dirty="0">
                          <a:latin typeface="Noto Sans Mono CJK JP Regular"/>
                          <a:cs typeface="Noto Sans Mono CJK JP Regular"/>
                        </a:rPr>
                        <a:t>部</a:t>
                      </a:r>
                      <a:r>
                        <a:rPr sz="1000" b="1" spc="5" dirty="0">
                          <a:latin typeface="Noto Sans Mono CJK JP Regular"/>
                          <a:cs typeface="Noto Sans Mono CJK JP Regular"/>
                        </a:rPr>
                        <a:t>会</a:t>
                      </a:r>
                      <a:endParaRPr sz="1000" b="1" dirty="0">
                        <a:latin typeface="Noto Sans Mono CJK JP Regular"/>
                        <a:cs typeface="Noto Sans Mono CJK JP Regular"/>
                      </a:endParaRPr>
                    </a:p>
                  </a:txBody>
                  <a:tcPr marL="0" marR="0" marT="67874"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13664">
                        <a:lnSpc>
                          <a:spcPct val="100000"/>
                        </a:lnSpc>
                        <a:spcBef>
                          <a:spcPts val="625"/>
                        </a:spcBef>
                      </a:pPr>
                      <a:r>
                        <a:rPr sz="1000" b="1" spc="5" dirty="0">
                          <a:latin typeface="Noto Sans Mono CJK JP Regular"/>
                          <a:cs typeface="Noto Sans Mono CJK JP Regular"/>
                        </a:rPr>
                        <a:t>災害</a:t>
                      </a:r>
                      <a:r>
                        <a:rPr sz="1000" b="1" spc="-10" dirty="0">
                          <a:latin typeface="Noto Sans Mono CJK JP Regular"/>
                          <a:cs typeface="Noto Sans Mono CJK JP Regular"/>
                        </a:rPr>
                        <a:t>対</a:t>
                      </a:r>
                      <a:r>
                        <a:rPr sz="1000" b="1" spc="5" dirty="0">
                          <a:latin typeface="Noto Sans Mono CJK JP Regular"/>
                          <a:cs typeface="Noto Sans Mono CJK JP Regular"/>
                        </a:rPr>
                        <a:t>策</a:t>
                      </a:r>
                      <a:r>
                        <a:rPr sz="1000" b="1" spc="-10" dirty="0">
                          <a:latin typeface="Noto Sans Mono CJK JP Regular"/>
                          <a:cs typeface="Noto Sans Mono CJK JP Regular"/>
                        </a:rPr>
                        <a:t>部会</a:t>
                      </a:r>
                      <a:endParaRPr sz="1000" b="1" dirty="0">
                        <a:latin typeface="Noto Sans Mono CJK JP Regular"/>
                        <a:cs typeface="Noto Sans Mono CJK JP Regular"/>
                      </a:endParaRPr>
                    </a:p>
                  </a:txBody>
                  <a:tcPr marL="0" marR="0" marT="6787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chemeClr val="accent6">
                        <a:lumMod val="40000"/>
                        <a:lumOff val="60000"/>
                      </a:scheme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80105">
                <a:tc gridSpan="2">
                  <a:txBody>
                    <a:bodyPr/>
                    <a:lstStyle/>
                    <a:p>
                      <a:pPr>
                        <a:lnSpc>
                          <a:spcPct val="100000"/>
                        </a:lnSpc>
                      </a:pPr>
                      <a:endParaRPr sz="1000" b="1">
                        <a:latin typeface="Times New Roman"/>
                        <a:cs typeface="Times New Roman"/>
                      </a:endParaRPr>
                    </a:p>
                  </a:txBody>
                  <a:tcPr marL="0" marR="0" marT="0" marB="0">
                    <a:lnR w="6350">
                      <a:solidFill>
                        <a:srgbClr val="5B9BD4"/>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3">
                  <a:txBody>
                    <a:bodyPr/>
                    <a:lstStyle/>
                    <a:p>
                      <a:pPr>
                        <a:lnSpc>
                          <a:spcPct val="100000"/>
                        </a:lnSpc>
                      </a:pPr>
                      <a:endParaRPr sz="1000" b="1" dirty="0">
                        <a:latin typeface="Times New Roman"/>
                        <a:cs typeface="Times New Roman"/>
                      </a:endParaRPr>
                    </a:p>
                  </a:txBody>
                  <a:tcPr marL="0" marR="0" marT="0" marB="0">
                    <a:lnL w="6350">
                      <a:solidFill>
                        <a:srgbClr val="5B9BD4"/>
                      </a:solidFill>
                      <a:prstDash val="solid"/>
                    </a:lnL>
                    <a:lnR w="6350">
                      <a:solidFill>
                        <a:srgbClr val="5B9BD4"/>
                      </a:solidFill>
                      <a:prstDash val="solid"/>
                    </a:lnR>
                    <a:lnT w="9525">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000" b="1" dirty="0">
                        <a:latin typeface="Times New Roman"/>
                        <a:cs typeface="Times New Roman"/>
                      </a:endParaRPr>
                    </a:p>
                  </a:txBody>
                  <a:tcPr marL="0" marR="0" marT="0" marB="0">
                    <a:lnL w="6350">
                      <a:solidFill>
                        <a:srgbClr val="5B9BD4"/>
                      </a:solidFill>
                      <a:prstDash val="solid"/>
                    </a:lnL>
                    <a:lnR w="6350">
                      <a:solidFill>
                        <a:srgbClr val="5B9BD4"/>
                      </a:solidFill>
                      <a:prstDash val="solid"/>
                    </a:lnR>
                    <a:lnT w="9525">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4">
                  <a:txBody>
                    <a:bodyPr/>
                    <a:lstStyle/>
                    <a:p>
                      <a:pPr>
                        <a:lnSpc>
                          <a:spcPct val="100000"/>
                        </a:lnSpc>
                      </a:pPr>
                      <a:endParaRPr sz="1000" b="1" dirty="0">
                        <a:latin typeface="Times New Roman"/>
                        <a:cs typeface="Times New Roman"/>
                      </a:endParaRPr>
                    </a:p>
                  </a:txBody>
                  <a:tcPr marL="0" marR="0" marT="0" marB="0">
                    <a:lnL w="6350">
                      <a:solidFill>
                        <a:srgbClr val="5B9BD4"/>
                      </a:solidFill>
                      <a:prstDash val="solid"/>
                    </a:lnL>
                    <a:lnR w="6350">
                      <a:solidFill>
                        <a:srgbClr val="5B9BD4"/>
                      </a:solidFill>
                      <a:prstDash val="solid"/>
                    </a:lnR>
                    <a:lnT w="9525">
                      <a:solidFill>
                        <a:srgbClr val="0000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a:lnSpc>
                          <a:spcPct val="100000"/>
                        </a:lnSpc>
                      </a:pPr>
                      <a:endParaRPr sz="1000" b="1">
                        <a:latin typeface="Times New Roman"/>
                        <a:cs typeface="Times New Roman"/>
                      </a:endParaRPr>
                    </a:p>
                  </a:txBody>
                  <a:tcPr marL="0" marR="0" marT="0" marB="0">
                    <a:lnL w="6350">
                      <a:solidFill>
                        <a:srgbClr val="5B9BD4"/>
                      </a:solidFill>
                      <a:prstDash val="solid"/>
                    </a:lnL>
                    <a:lnT w="6350">
                      <a:solidFill>
                        <a:srgbClr val="000000"/>
                      </a:solidFill>
                      <a:prstDash val="solid"/>
                    </a:lnT>
                    <a:lnB w="6350">
                      <a:solidFill>
                        <a:srgbClr val="000000"/>
                      </a:solidFill>
                      <a:prstDash val="solid"/>
                    </a:lnB>
                  </a:tcPr>
                </a:tc>
                <a:tc hMerge="1">
                  <a:txBody>
                    <a:bodyPr/>
                    <a:lstStyle/>
                    <a:p>
                      <a:endParaRPr/>
                    </a:p>
                  </a:txBody>
                  <a:tcPr marL="0" marR="0" marT="0" marB="0"/>
                </a:tc>
              </a:tr>
              <a:tr h="372939">
                <a:tc>
                  <a:txBody>
                    <a:bodyPr/>
                    <a:lstStyle/>
                    <a:p>
                      <a:pPr>
                        <a:lnSpc>
                          <a:spcPct val="100000"/>
                        </a:lnSpc>
                      </a:pPr>
                      <a:endParaRPr sz="900">
                        <a:latin typeface="Times New Roman"/>
                        <a:cs typeface="Times New Roman"/>
                      </a:endParaRPr>
                    </a:p>
                  </a:txBody>
                  <a:tcPr marL="0" marR="0" marT="0" marB="0">
                    <a:lnR w="6350">
                      <a:solidFill>
                        <a:srgbClr val="000000"/>
                      </a:solidFill>
                      <a:prstDash val="solid"/>
                    </a:lnR>
                    <a:lnT w="6350" cap="flat" cmpd="sng" algn="ctr">
                      <a:solidFill>
                        <a:srgbClr val="000000"/>
                      </a:solidFill>
                      <a:prstDash val="solid"/>
                      <a:round/>
                      <a:headEnd type="none" w="med" len="med"/>
                      <a:tailEnd type="none" w="med" len="med"/>
                    </a:lnT>
                  </a:tcPr>
                </a:tc>
                <a:tc gridSpan="2">
                  <a:txBody>
                    <a:bodyPr/>
                    <a:lstStyle/>
                    <a:p>
                      <a:pPr marL="207645">
                        <a:lnSpc>
                          <a:spcPct val="100000"/>
                        </a:lnSpc>
                        <a:spcBef>
                          <a:spcPts val="635"/>
                        </a:spcBef>
                      </a:pPr>
                      <a:r>
                        <a:rPr sz="1000" b="1" spc="5" dirty="0">
                          <a:latin typeface="Noto Sans Mono CJK JP Regular"/>
                          <a:cs typeface="Noto Sans Mono CJK JP Regular"/>
                        </a:rPr>
                        <a:t>ワー</a:t>
                      </a:r>
                      <a:r>
                        <a:rPr sz="1000" b="1" spc="-10" dirty="0">
                          <a:latin typeface="Noto Sans Mono CJK JP Regular"/>
                          <a:cs typeface="Noto Sans Mono CJK JP Regular"/>
                        </a:rPr>
                        <a:t>キ</a:t>
                      </a:r>
                      <a:r>
                        <a:rPr sz="1000" b="1" spc="5" dirty="0">
                          <a:latin typeface="Noto Sans Mono CJK JP Regular"/>
                          <a:cs typeface="Noto Sans Mono CJK JP Regular"/>
                        </a:rPr>
                        <a:t>ング</a:t>
                      </a:r>
                      <a:endParaRPr sz="1000" b="1">
                        <a:latin typeface="Noto Sans Mono CJK JP Regular"/>
                        <a:cs typeface="Noto Sans Mono CJK JP Regular"/>
                      </a:endParaRPr>
                    </a:p>
                  </a:txBody>
                  <a:tcPr marL="0" marR="0" marT="689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000" b="1">
                        <a:latin typeface="Times New Roman"/>
                        <a:cs typeface="Times New Roman"/>
                      </a:endParaRPr>
                    </a:p>
                  </a:txBody>
                  <a:tcPr marL="0" marR="0" marT="0" marB="0">
                    <a:lnL w="6350">
                      <a:solidFill>
                        <a:srgbClr val="000000"/>
                      </a:solidFill>
                      <a:prstDash val="solid"/>
                    </a:lnL>
                    <a:lnR w="6350">
                      <a:solidFill>
                        <a:srgbClr val="000000"/>
                      </a:solidFill>
                      <a:prstDash val="solid"/>
                    </a:lnR>
                  </a:tcPr>
                </a:tc>
                <a:tc gridSpan="2">
                  <a:txBody>
                    <a:bodyPr/>
                    <a:lstStyle/>
                    <a:p>
                      <a:pPr marL="99060">
                        <a:lnSpc>
                          <a:spcPct val="100000"/>
                        </a:lnSpc>
                        <a:spcBef>
                          <a:spcPts val="600"/>
                        </a:spcBef>
                      </a:pPr>
                      <a:r>
                        <a:rPr sz="1000" b="1" spc="5" dirty="0">
                          <a:latin typeface="Noto Sans Mono CJK JP Regular"/>
                          <a:cs typeface="Noto Sans Mono CJK JP Regular"/>
                        </a:rPr>
                        <a:t>ワー</a:t>
                      </a:r>
                      <a:r>
                        <a:rPr sz="1000" b="1" spc="-10" dirty="0">
                          <a:latin typeface="Noto Sans Mono CJK JP Regular"/>
                          <a:cs typeface="Noto Sans Mono CJK JP Regular"/>
                        </a:rPr>
                        <a:t>キ</a:t>
                      </a:r>
                      <a:r>
                        <a:rPr sz="1000" b="1" spc="5" dirty="0">
                          <a:latin typeface="Noto Sans Mono CJK JP Regular"/>
                          <a:cs typeface="Noto Sans Mono CJK JP Regular"/>
                        </a:rPr>
                        <a:t>ング</a:t>
                      </a:r>
                      <a:endParaRPr sz="1000" b="1" dirty="0">
                        <a:latin typeface="Noto Sans Mono CJK JP Regular"/>
                        <a:cs typeface="Noto Sans Mono CJK JP Regular"/>
                      </a:endParaRPr>
                    </a:p>
                  </a:txBody>
                  <a:tcPr marL="0" marR="0" marT="65159"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000" b="1">
                        <a:latin typeface="Times New Roman"/>
                        <a:cs typeface="Times New Roman"/>
                      </a:endParaRPr>
                    </a:p>
                  </a:txBody>
                  <a:tcPr marL="0" marR="0" marT="0" marB="0">
                    <a:lnL w="6350">
                      <a:solidFill>
                        <a:srgbClr val="000000"/>
                      </a:solidFill>
                      <a:prstDash val="solid"/>
                    </a:lnL>
                    <a:lnR w="6350">
                      <a:solidFill>
                        <a:srgbClr val="000000"/>
                      </a:solidFill>
                      <a:prstDash val="solid"/>
                    </a:lnR>
                  </a:tcPr>
                </a:tc>
                <a:tc gridSpan="2">
                  <a:txBody>
                    <a:bodyPr/>
                    <a:lstStyle/>
                    <a:p>
                      <a:pPr marL="101600">
                        <a:lnSpc>
                          <a:spcPct val="100000"/>
                        </a:lnSpc>
                        <a:spcBef>
                          <a:spcPts val="635"/>
                        </a:spcBef>
                      </a:pPr>
                      <a:r>
                        <a:rPr sz="1000" b="1" spc="5" dirty="0">
                          <a:latin typeface="Noto Sans Mono CJK JP Regular"/>
                          <a:cs typeface="Noto Sans Mono CJK JP Regular"/>
                        </a:rPr>
                        <a:t>ワー</a:t>
                      </a:r>
                      <a:r>
                        <a:rPr sz="1000" b="1" spc="-10" dirty="0">
                          <a:latin typeface="Noto Sans Mono CJK JP Regular"/>
                          <a:cs typeface="Noto Sans Mono CJK JP Regular"/>
                        </a:rPr>
                        <a:t>キ</a:t>
                      </a:r>
                      <a:r>
                        <a:rPr sz="1000" b="1" spc="5" dirty="0">
                          <a:latin typeface="Noto Sans Mono CJK JP Regular"/>
                          <a:cs typeface="Noto Sans Mono CJK JP Regular"/>
                        </a:rPr>
                        <a:t>ング</a:t>
                      </a:r>
                      <a:endParaRPr sz="1000" b="1" dirty="0">
                        <a:latin typeface="Noto Sans Mono CJK JP Regular"/>
                        <a:cs typeface="Noto Sans Mono CJK JP Regular"/>
                      </a:endParaRPr>
                    </a:p>
                  </a:txBody>
                  <a:tcPr marL="0" marR="0" marT="6896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gridSpan="2">
                  <a:txBody>
                    <a:bodyPr/>
                    <a:lstStyle/>
                    <a:p>
                      <a:pPr>
                        <a:lnSpc>
                          <a:spcPct val="100000"/>
                        </a:lnSpc>
                      </a:pPr>
                      <a:endParaRPr sz="1000" b="1" dirty="0">
                        <a:latin typeface="Times New Roman"/>
                        <a:cs typeface="Times New Roman"/>
                      </a:endParaRPr>
                    </a:p>
                  </a:txBody>
                  <a:tcPr marL="0" marR="0" marT="0" marB="0">
                    <a:lnL w="6350">
                      <a:solidFill>
                        <a:srgbClr val="000000"/>
                      </a:solidFill>
                      <a:prstDash val="solid"/>
                    </a:lnL>
                    <a:lnR w="6350">
                      <a:solidFill>
                        <a:srgbClr val="000000"/>
                      </a:solidFill>
                      <a:prstDash val="solid"/>
                    </a:lnR>
                  </a:tcPr>
                </a:tc>
                <a:tc hMerge="1">
                  <a:txBody>
                    <a:bodyPr/>
                    <a:lstStyle/>
                    <a:p>
                      <a:endParaRPr/>
                    </a:p>
                  </a:txBody>
                  <a:tcPr marL="0" marR="0" marT="0" marB="0"/>
                </a:tc>
                <a:tc gridSpan="2">
                  <a:txBody>
                    <a:bodyPr/>
                    <a:lstStyle/>
                    <a:p>
                      <a:pPr marL="103505">
                        <a:lnSpc>
                          <a:spcPct val="100000"/>
                        </a:lnSpc>
                        <a:spcBef>
                          <a:spcPts val="565"/>
                        </a:spcBef>
                      </a:pPr>
                      <a:r>
                        <a:rPr sz="1000" b="1" spc="5" dirty="0">
                          <a:latin typeface="Noto Sans Mono CJK JP Regular"/>
                          <a:cs typeface="Noto Sans Mono CJK JP Regular"/>
                        </a:rPr>
                        <a:t>ワー</a:t>
                      </a:r>
                      <a:r>
                        <a:rPr sz="1000" b="1" spc="-10" dirty="0">
                          <a:latin typeface="Noto Sans Mono CJK JP Regular"/>
                          <a:cs typeface="Noto Sans Mono CJK JP Regular"/>
                        </a:rPr>
                        <a:t>キ</a:t>
                      </a:r>
                      <a:r>
                        <a:rPr sz="1000" b="1" spc="5" dirty="0">
                          <a:latin typeface="Noto Sans Mono CJK JP Regular"/>
                          <a:cs typeface="Noto Sans Mono CJK JP Regular"/>
                        </a:rPr>
                        <a:t>ング</a:t>
                      </a:r>
                      <a:endParaRPr sz="1000" b="1" dirty="0">
                        <a:latin typeface="Noto Sans Mono CJK JP Regular"/>
                        <a:cs typeface="Noto Sans Mono CJK JP Regular"/>
                      </a:endParaRPr>
                    </a:p>
                  </a:txBody>
                  <a:tcPr marL="0" marR="0" marT="6135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900" dirty="0">
                        <a:latin typeface="Times New Roman"/>
                        <a:cs typeface="Times New Roman"/>
                      </a:endParaRPr>
                    </a:p>
                  </a:txBody>
                  <a:tcPr marL="0" marR="0" marT="0" marB="0">
                    <a:lnL w="6350">
                      <a:solidFill>
                        <a:srgbClr val="000000"/>
                      </a:solidFill>
                      <a:prstDash val="solid"/>
                    </a:lnL>
                  </a:tcPr>
                </a:tc>
              </a:tr>
            </a:tbl>
          </a:graphicData>
        </a:graphic>
      </p:graphicFrame>
      <p:sp>
        <p:nvSpPr>
          <p:cNvPr id="24" name="object 24"/>
          <p:cNvSpPr txBox="1"/>
          <p:nvPr/>
        </p:nvSpPr>
        <p:spPr>
          <a:xfrm>
            <a:off x="2147356" y="5510243"/>
            <a:ext cx="3707012" cy="904798"/>
          </a:xfrm>
          <a:prstGeom prst="rect">
            <a:avLst/>
          </a:prstGeom>
        </p:spPr>
        <p:txBody>
          <a:bodyPr vert="horz" wrap="square" lIns="0" tIns="68960" rIns="0" bIns="0" rtlCol="0">
            <a:spAutoFit/>
          </a:bodyPr>
          <a:lstStyle/>
          <a:p>
            <a:pPr marL="10860">
              <a:spcBef>
                <a:spcPts val="543"/>
              </a:spcBef>
            </a:pPr>
            <a:r>
              <a:rPr sz="1026" b="1" spc="4" dirty="0" err="1">
                <a:latin typeface="Noto Sans Mono CJK JP Regular"/>
                <a:cs typeface="Noto Sans Mono CJK JP Regular"/>
              </a:rPr>
              <a:t>部会</a:t>
            </a:r>
            <a:r>
              <a:rPr sz="1026" b="1" spc="-9" dirty="0" err="1">
                <a:latin typeface="Noto Sans Mono CJK JP Regular"/>
                <a:cs typeface="Noto Sans Mono CJK JP Regular"/>
              </a:rPr>
              <a:t>は</a:t>
            </a:r>
            <a:r>
              <a:rPr sz="1026" b="1" spc="4" dirty="0" err="1">
                <a:latin typeface="Noto Sans Mono CJK JP Regular"/>
                <a:cs typeface="Noto Sans Mono CJK JP Regular"/>
              </a:rPr>
              <a:t>年</a:t>
            </a:r>
            <a:r>
              <a:rPr sz="1026" b="1" spc="-9" dirty="0" err="1">
                <a:latin typeface="Noto Sans Mono CJK JP Regular"/>
                <a:cs typeface="Noto Sans Mono CJK JP Regular"/>
              </a:rPr>
              <a:t>度</a:t>
            </a:r>
            <a:r>
              <a:rPr sz="1026" b="1" spc="4" dirty="0" err="1">
                <a:latin typeface="Noto Sans Mono CJK JP Regular"/>
                <a:cs typeface="Noto Sans Mono CJK JP Regular"/>
              </a:rPr>
              <a:t>ご</a:t>
            </a:r>
            <a:r>
              <a:rPr sz="1026" b="1" spc="-9" dirty="0" err="1">
                <a:latin typeface="Noto Sans Mono CJK JP Regular"/>
                <a:cs typeface="Noto Sans Mono CJK JP Regular"/>
              </a:rPr>
              <a:t>と</a:t>
            </a:r>
            <a:r>
              <a:rPr sz="1026" b="1" spc="4" dirty="0" err="1">
                <a:latin typeface="Noto Sans Mono CJK JP Regular"/>
                <a:cs typeface="Noto Sans Mono CJK JP Regular"/>
              </a:rPr>
              <a:t>に</a:t>
            </a:r>
            <a:r>
              <a:rPr sz="1026" b="1" spc="-9" dirty="0" err="1">
                <a:latin typeface="Noto Sans Mono CJK JP Regular"/>
                <a:cs typeface="Noto Sans Mono CJK JP Regular"/>
              </a:rPr>
              <a:t>「</a:t>
            </a:r>
            <a:r>
              <a:rPr sz="1026" b="1" spc="4" dirty="0" err="1">
                <a:latin typeface="Noto Sans Mono CJK JP Regular"/>
                <a:cs typeface="Noto Sans Mono CJK JP Regular"/>
              </a:rPr>
              <a:t>テ</a:t>
            </a:r>
            <a:r>
              <a:rPr sz="1026" b="1" spc="-9" dirty="0" err="1">
                <a:latin typeface="Noto Sans Mono CJK JP Regular"/>
                <a:cs typeface="Noto Sans Mono CJK JP Regular"/>
              </a:rPr>
              <a:t>ー</a:t>
            </a:r>
            <a:r>
              <a:rPr sz="1026" b="1" spc="4" dirty="0" err="1">
                <a:latin typeface="Noto Sans Mono CJK JP Regular"/>
                <a:cs typeface="Noto Sans Mono CJK JP Regular"/>
              </a:rPr>
              <a:t>マ</a:t>
            </a:r>
            <a:r>
              <a:rPr sz="1026" b="1" dirty="0" err="1">
                <a:latin typeface="Noto Sans Mono CJK JP Regular"/>
                <a:cs typeface="Noto Sans Mono CJK JP Regular"/>
              </a:rPr>
              <a:t>」</a:t>
            </a:r>
            <a:r>
              <a:rPr sz="1026" b="1" spc="-9" dirty="0" err="1">
                <a:latin typeface="Noto Sans Mono CJK JP Regular"/>
                <a:cs typeface="Noto Sans Mono CJK JP Regular"/>
              </a:rPr>
              <a:t>を</a:t>
            </a:r>
            <a:r>
              <a:rPr sz="1026" b="1" spc="4" dirty="0" err="1">
                <a:latin typeface="Noto Sans Mono CJK JP Regular"/>
                <a:cs typeface="Noto Sans Mono CJK JP Regular"/>
              </a:rPr>
              <a:t>決</a:t>
            </a:r>
            <a:r>
              <a:rPr sz="1026" b="1" spc="-9" dirty="0" err="1">
                <a:latin typeface="Noto Sans Mono CJK JP Regular"/>
                <a:cs typeface="Noto Sans Mono CJK JP Regular"/>
              </a:rPr>
              <a:t>め</a:t>
            </a:r>
            <a:r>
              <a:rPr sz="1026" b="1" spc="4" dirty="0" err="1">
                <a:latin typeface="Noto Sans Mono CJK JP Regular"/>
                <a:cs typeface="Noto Sans Mono CJK JP Regular"/>
              </a:rPr>
              <a:t>活</a:t>
            </a:r>
            <a:r>
              <a:rPr sz="1026" b="1" spc="-4" dirty="0" err="1">
                <a:latin typeface="Noto Sans Mono CJK JP Regular"/>
                <a:cs typeface="Noto Sans Mono CJK JP Regular"/>
              </a:rPr>
              <a:t>動</a:t>
            </a:r>
            <a:r>
              <a:rPr sz="1026" b="1" spc="4" dirty="0" err="1">
                <a:latin typeface="Noto Sans Mono CJK JP Regular"/>
                <a:cs typeface="Noto Sans Mono CJK JP Regular"/>
              </a:rPr>
              <a:t>し</a:t>
            </a:r>
            <a:r>
              <a:rPr sz="1026" b="1" spc="-9" dirty="0" err="1">
                <a:latin typeface="Noto Sans Mono CJK JP Regular"/>
                <a:cs typeface="Noto Sans Mono CJK JP Regular"/>
              </a:rPr>
              <a:t>成</a:t>
            </a:r>
            <a:r>
              <a:rPr sz="1026" b="1" spc="4" dirty="0" err="1">
                <a:latin typeface="Noto Sans Mono CJK JP Regular"/>
                <a:cs typeface="Noto Sans Mono CJK JP Regular"/>
              </a:rPr>
              <a:t>果</a:t>
            </a:r>
            <a:r>
              <a:rPr sz="1026" b="1" spc="-9" dirty="0" err="1">
                <a:latin typeface="Noto Sans Mono CJK JP Regular"/>
                <a:cs typeface="Noto Sans Mono CJK JP Regular"/>
              </a:rPr>
              <a:t>を</a:t>
            </a:r>
            <a:r>
              <a:rPr sz="1026" b="1" spc="4" dirty="0" err="1">
                <a:latin typeface="Noto Sans Mono CJK JP Regular"/>
                <a:cs typeface="Noto Sans Mono CJK JP Regular"/>
              </a:rPr>
              <a:t>出</a:t>
            </a:r>
            <a:r>
              <a:rPr sz="1026" b="1" dirty="0" err="1">
                <a:latin typeface="Noto Sans Mono CJK JP Regular"/>
                <a:cs typeface="Noto Sans Mono CJK JP Regular"/>
              </a:rPr>
              <a:t>す</a:t>
            </a:r>
            <a:r>
              <a:rPr sz="1026" b="1" spc="-457" dirty="0">
                <a:latin typeface="Noto Sans Mono CJK JP Regular"/>
                <a:cs typeface="Noto Sans Mono CJK JP Regular"/>
              </a:rPr>
              <a:t>。</a:t>
            </a:r>
            <a:r>
              <a:rPr sz="1026" b="1" spc="4" dirty="0">
                <a:latin typeface="Noto Sans Mono CJK JP Regular"/>
                <a:cs typeface="Noto Sans Mono CJK JP Regular"/>
              </a:rPr>
              <a:t>（</a:t>
            </a:r>
            <a:r>
              <a:rPr sz="1026" b="1" spc="-9" dirty="0" err="1">
                <a:latin typeface="Noto Sans Mono CJK JP Regular"/>
                <a:cs typeface="Noto Sans Mono CJK JP Regular"/>
              </a:rPr>
              <a:t>最</a:t>
            </a:r>
            <a:r>
              <a:rPr sz="1026" b="1" spc="4" dirty="0" err="1">
                <a:latin typeface="Noto Sans Mono CJK JP Regular"/>
                <a:cs typeface="Noto Sans Mono CJK JP Regular"/>
              </a:rPr>
              <a:t>長</a:t>
            </a:r>
            <a:r>
              <a:rPr sz="1026" b="1" spc="-235" dirty="0">
                <a:latin typeface="Noto Sans Mono CJK JP Regular"/>
                <a:cs typeface="Noto Sans Mono CJK JP Regular"/>
              </a:rPr>
              <a:t> </a:t>
            </a:r>
            <a:r>
              <a:rPr sz="1026" b="1" dirty="0">
                <a:latin typeface="Noto Sans Mono CJK JP Regular"/>
                <a:cs typeface="Noto Sans Mono CJK JP Regular"/>
              </a:rPr>
              <a:t>2</a:t>
            </a:r>
            <a:r>
              <a:rPr sz="1026" b="1" spc="-239" dirty="0">
                <a:latin typeface="Noto Sans Mono CJK JP Regular"/>
                <a:cs typeface="Noto Sans Mono CJK JP Regular"/>
              </a:rPr>
              <a:t> </a:t>
            </a:r>
            <a:r>
              <a:rPr sz="1026" b="1" spc="4" dirty="0">
                <a:latin typeface="Noto Sans Mono CJK JP Regular"/>
                <a:cs typeface="Noto Sans Mono CJK JP Regular"/>
              </a:rPr>
              <a:t>年）</a:t>
            </a:r>
            <a:endParaRPr sz="1026" b="1" dirty="0">
              <a:latin typeface="Noto Sans Mono CJK JP Regular"/>
              <a:cs typeface="Noto Sans Mono CJK JP Regular"/>
            </a:endParaRPr>
          </a:p>
          <a:p>
            <a:pPr marL="10860" marR="4344">
              <a:lnSpc>
                <a:spcPct val="142900"/>
              </a:lnSpc>
            </a:pPr>
            <a:r>
              <a:rPr sz="1026" b="1" u="sng" spc="-227" dirty="0">
                <a:uFill>
                  <a:solidFill>
                    <a:srgbClr val="FFFFFF"/>
                  </a:solidFill>
                </a:uFill>
                <a:latin typeface="Times New Roman"/>
                <a:cs typeface="Times New Roman"/>
              </a:rPr>
              <a:t> </a:t>
            </a:r>
            <a:r>
              <a:rPr sz="1026" b="1" u="sng" spc="4" dirty="0" err="1">
                <a:uFill>
                  <a:solidFill>
                    <a:srgbClr val="FFFFFF"/>
                  </a:solidFill>
                </a:uFill>
                <a:latin typeface="Noto Sans Mono CJK JP Regular"/>
                <a:cs typeface="Noto Sans Mono CJK JP Regular"/>
              </a:rPr>
              <a:t>テー</a:t>
            </a:r>
            <a:r>
              <a:rPr sz="1026" b="1" u="sng" spc="-9" dirty="0" err="1">
                <a:uFill>
                  <a:solidFill>
                    <a:srgbClr val="FFFFFF"/>
                  </a:solidFill>
                </a:uFill>
                <a:latin typeface="Noto Sans Mono CJK JP Regular"/>
                <a:cs typeface="Noto Sans Mono CJK JP Regular"/>
              </a:rPr>
              <a:t>マ</a:t>
            </a:r>
            <a:r>
              <a:rPr sz="1026" b="1" u="sng" spc="4" dirty="0" err="1">
                <a:uFill>
                  <a:solidFill>
                    <a:srgbClr val="FFFFFF"/>
                  </a:solidFill>
                </a:uFill>
                <a:latin typeface="Noto Sans Mono CJK JP Regular"/>
                <a:cs typeface="Noto Sans Mono CJK JP Regular"/>
              </a:rPr>
              <a:t>に</a:t>
            </a:r>
            <a:r>
              <a:rPr sz="1026" b="1" u="sng" spc="-9" dirty="0" err="1">
                <a:uFill>
                  <a:solidFill>
                    <a:srgbClr val="FFFFFF"/>
                  </a:solidFill>
                </a:uFill>
                <a:latin typeface="Noto Sans Mono CJK JP Regular"/>
                <a:cs typeface="Noto Sans Mono CJK JP Regular"/>
              </a:rPr>
              <a:t>沿</a:t>
            </a:r>
            <a:r>
              <a:rPr sz="1026" b="1" u="sng" spc="4" dirty="0" err="1">
                <a:uFill>
                  <a:solidFill>
                    <a:srgbClr val="FFFFFF"/>
                  </a:solidFill>
                </a:uFill>
                <a:latin typeface="Noto Sans Mono CJK JP Regular"/>
                <a:cs typeface="Noto Sans Mono CJK JP Regular"/>
              </a:rPr>
              <a:t>っ</a:t>
            </a:r>
            <a:r>
              <a:rPr sz="1026" b="1" u="sng" spc="-9" dirty="0" err="1">
                <a:uFill>
                  <a:solidFill>
                    <a:srgbClr val="FFFFFF"/>
                  </a:solidFill>
                </a:uFill>
                <a:latin typeface="Noto Sans Mono CJK JP Regular"/>
                <a:cs typeface="Noto Sans Mono CJK JP Regular"/>
              </a:rPr>
              <a:t>た</a:t>
            </a:r>
            <a:r>
              <a:rPr sz="1026" b="1" u="sng" spc="4" dirty="0" err="1">
                <a:uFill>
                  <a:solidFill>
                    <a:srgbClr val="FFFFFF"/>
                  </a:solidFill>
                </a:uFill>
                <a:latin typeface="Noto Sans Mono CJK JP Regular"/>
                <a:cs typeface="Noto Sans Mono CJK JP Regular"/>
              </a:rPr>
              <a:t>メ</a:t>
            </a:r>
            <a:r>
              <a:rPr sz="1026" b="1" u="sng" spc="-9" dirty="0" err="1">
                <a:uFill>
                  <a:solidFill>
                    <a:srgbClr val="FFFFFF"/>
                  </a:solidFill>
                </a:uFill>
                <a:latin typeface="Noto Sans Mono CJK JP Regular"/>
                <a:cs typeface="Noto Sans Mono CJK JP Regular"/>
              </a:rPr>
              <a:t>ン</a:t>
            </a:r>
            <a:r>
              <a:rPr sz="1026" b="1" u="sng" spc="4" dirty="0" err="1">
                <a:uFill>
                  <a:solidFill>
                    <a:srgbClr val="FFFFFF"/>
                  </a:solidFill>
                </a:uFill>
                <a:latin typeface="Noto Sans Mono CJK JP Regular"/>
                <a:cs typeface="Noto Sans Mono CJK JP Regular"/>
              </a:rPr>
              <a:t>バ</a:t>
            </a:r>
            <a:r>
              <a:rPr sz="1026" b="1" u="sng" spc="-9" dirty="0" err="1">
                <a:uFill>
                  <a:solidFill>
                    <a:srgbClr val="FFFFFF"/>
                  </a:solidFill>
                </a:uFill>
                <a:latin typeface="Noto Sans Mono CJK JP Regular"/>
                <a:cs typeface="Noto Sans Mono CJK JP Regular"/>
              </a:rPr>
              <a:t>ー</a:t>
            </a:r>
            <a:r>
              <a:rPr sz="1026" b="1" u="sng" spc="4" dirty="0" err="1">
                <a:uFill>
                  <a:solidFill>
                    <a:srgbClr val="FFFFFF"/>
                  </a:solidFill>
                </a:uFill>
                <a:latin typeface="Noto Sans Mono CJK JP Regular"/>
                <a:cs typeface="Noto Sans Mono CJK JP Regular"/>
              </a:rPr>
              <a:t>構成</a:t>
            </a:r>
            <a:r>
              <a:rPr sz="1026" b="1" spc="-9" dirty="0" err="1">
                <a:latin typeface="Noto Sans Mono CJK JP Regular"/>
                <a:cs typeface="Noto Sans Mono CJK JP Regular"/>
              </a:rPr>
              <a:t>を</a:t>
            </a:r>
            <a:r>
              <a:rPr sz="1026" b="1" spc="4" dirty="0" err="1">
                <a:latin typeface="Noto Sans Mono CJK JP Regular"/>
                <a:cs typeface="Noto Sans Mono CJK JP Regular"/>
              </a:rPr>
              <a:t>行</a:t>
            </a:r>
            <a:r>
              <a:rPr sz="1026" b="1" spc="-9" dirty="0" err="1">
                <a:latin typeface="Noto Sans Mono CJK JP Regular"/>
                <a:cs typeface="Noto Sans Mono CJK JP Regular"/>
              </a:rPr>
              <a:t>い</a:t>
            </a:r>
            <a:r>
              <a:rPr sz="1026" b="1" spc="4" dirty="0" err="1">
                <a:latin typeface="Noto Sans Mono CJK JP Regular"/>
                <a:cs typeface="Noto Sans Mono CJK JP Regular"/>
              </a:rPr>
              <a:t>、</a:t>
            </a:r>
            <a:r>
              <a:rPr sz="1026" b="1" spc="-9" dirty="0" err="1">
                <a:latin typeface="Noto Sans Mono CJK JP Regular"/>
                <a:cs typeface="Noto Sans Mono CJK JP Regular"/>
              </a:rPr>
              <a:t>部</a:t>
            </a:r>
            <a:r>
              <a:rPr sz="1026" b="1" spc="4" dirty="0" err="1">
                <a:latin typeface="Noto Sans Mono CJK JP Regular"/>
                <a:cs typeface="Noto Sans Mono CJK JP Regular"/>
              </a:rPr>
              <a:t>会</a:t>
            </a:r>
            <a:r>
              <a:rPr sz="1026" b="1" spc="-9" dirty="0" err="1">
                <a:latin typeface="Noto Sans Mono CJK JP Regular"/>
                <a:cs typeface="Noto Sans Mono CJK JP Regular"/>
              </a:rPr>
              <a:t>の</a:t>
            </a:r>
            <a:r>
              <a:rPr sz="1026" b="1" spc="4" dirty="0" err="1">
                <a:latin typeface="Noto Sans Mono CJK JP Regular"/>
                <a:cs typeface="Noto Sans Mono CJK JP Regular"/>
              </a:rPr>
              <a:t>ワ</a:t>
            </a:r>
            <a:r>
              <a:rPr sz="1026" b="1" spc="-9" dirty="0" err="1">
                <a:latin typeface="Noto Sans Mono CJK JP Regular"/>
                <a:cs typeface="Noto Sans Mono CJK JP Regular"/>
              </a:rPr>
              <a:t>ー</a:t>
            </a:r>
            <a:r>
              <a:rPr sz="1026" b="1" spc="4" dirty="0" err="1">
                <a:latin typeface="Noto Sans Mono CJK JP Regular"/>
                <a:cs typeface="Noto Sans Mono CJK JP Regular"/>
              </a:rPr>
              <a:t>キン</a:t>
            </a:r>
            <a:r>
              <a:rPr sz="1026" b="1" spc="-9" dirty="0" err="1">
                <a:latin typeface="Noto Sans Mono CJK JP Regular"/>
                <a:cs typeface="Noto Sans Mono CJK JP Regular"/>
              </a:rPr>
              <a:t>グ</a:t>
            </a:r>
            <a:r>
              <a:rPr sz="1026" b="1" dirty="0" err="1">
                <a:latin typeface="Noto Sans Mono CJK JP Regular"/>
                <a:cs typeface="Noto Sans Mono CJK JP Regular"/>
              </a:rPr>
              <a:t>と</a:t>
            </a:r>
            <a:r>
              <a:rPr sz="1026" b="1" spc="-9" dirty="0" err="1">
                <a:latin typeface="Noto Sans Mono CJK JP Regular"/>
                <a:cs typeface="Noto Sans Mono CJK JP Regular"/>
              </a:rPr>
              <a:t>し</a:t>
            </a:r>
            <a:r>
              <a:rPr sz="1026" b="1" spc="4" dirty="0" err="1">
                <a:latin typeface="Noto Sans Mono CJK JP Regular"/>
                <a:cs typeface="Noto Sans Mono CJK JP Regular"/>
              </a:rPr>
              <a:t>て</a:t>
            </a:r>
            <a:r>
              <a:rPr sz="1026" b="1" spc="-9" dirty="0" err="1">
                <a:latin typeface="Noto Sans Mono CJK JP Regular"/>
                <a:cs typeface="Noto Sans Mono CJK JP Regular"/>
              </a:rPr>
              <a:t>取</a:t>
            </a:r>
            <a:r>
              <a:rPr sz="1026" b="1" spc="4" dirty="0" err="1">
                <a:latin typeface="Noto Sans Mono CJK JP Regular"/>
                <a:cs typeface="Noto Sans Mono CJK JP Regular"/>
              </a:rPr>
              <a:t>り</a:t>
            </a:r>
            <a:r>
              <a:rPr sz="1026" b="1" spc="-9" dirty="0" err="1">
                <a:latin typeface="Noto Sans Mono CJK JP Regular"/>
                <a:cs typeface="Noto Sans Mono CJK JP Regular"/>
              </a:rPr>
              <a:t>組</a:t>
            </a:r>
            <a:r>
              <a:rPr sz="1026" b="1" spc="4" dirty="0" err="1">
                <a:latin typeface="Noto Sans Mono CJK JP Regular"/>
                <a:cs typeface="Noto Sans Mono CJK JP Regular"/>
              </a:rPr>
              <a:t>む</a:t>
            </a:r>
            <a:r>
              <a:rPr sz="1026" b="1" spc="4" dirty="0">
                <a:latin typeface="Noto Sans Mono CJK JP Regular"/>
                <a:cs typeface="Noto Sans Mono CJK JP Regular"/>
              </a:rPr>
              <a:t>。 </a:t>
            </a:r>
            <a:r>
              <a:rPr sz="1026" b="1" spc="4" dirty="0" err="1">
                <a:latin typeface="Noto Sans Mono CJK JP Regular"/>
                <a:cs typeface="Noto Sans Mono CJK JP Regular"/>
              </a:rPr>
              <a:t>メン</a:t>
            </a:r>
            <a:r>
              <a:rPr sz="1026" b="1" spc="-9" dirty="0" err="1">
                <a:latin typeface="Noto Sans Mono CJK JP Regular"/>
                <a:cs typeface="Noto Sans Mono CJK JP Regular"/>
              </a:rPr>
              <a:t>バ</a:t>
            </a:r>
            <a:r>
              <a:rPr sz="1026" b="1" spc="4" dirty="0" err="1">
                <a:latin typeface="Noto Sans Mono CJK JP Regular"/>
                <a:cs typeface="Noto Sans Mono CJK JP Regular"/>
              </a:rPr>
              <a:t>ー</a:t>
            </a:r>
            <a:r>
              <a:rPr sz="1026" b="1" spc="-9" dirty="0" err="1">
                <a:latin typeface="Noto Sans Mono CJK JP Regular"/>
                <a:cs typeface="Noto Sans Mono CJK JP Regular"/>
              </a:rPr>
              <a:t>構</a:t>
            </a:r>
            <a:r>
              <a:rPr sz="1026" b="1" spc="4" dirty="0" err="1">
                <a:latin typeface="Noto Sans Mono CJK JP Regular"/>
                <a:cs typeface="Noto Sans Mono CJK JP Regular"/>
              </a:rPr>
              <a:t>成</a:t>
            </a:r>
            <a:r>
              <a:rPr sz="1026" b="1" spc="-9" dirty="0" err="1">
                <a:latin typeface="Noto Sans Mono CJK JP Regular"/>
                <a:cs typeface="Noto Sans Mono CJK JP Regular"/>
              </a:rPr>
              <a:t>は</a:t>
            </a:r>
            <a:r>
              <a:rPr sz="1026" b="1" spc="4" dirty="0" err="1">
                <a:latin typeface="Noto Sans Mono CJK JP Regular"/>
                <a:cs typeface="Noto Sans Mono CJK JP Regular"/>
              </a:rPr>
              <a:t>事</a:t>
            </a:r>
            <a:r>
              <a:rPr sz="1026" b="1" spc="-9" dirty="0" err="1">
                <a:latin typeface="Noto Sans Mono CJK JP Regular"/>
                <a:cs typeface="Noto Sans Mono CJK JP Regular"/>
              </a:rPr>
              <a:t>務</a:t>
            </a:r>
            <a:r>
              <a:rPr sz="1026" b="1" spc="4" dirty="0" err="1">
                <a:latin typeface="Noto Sans Mono CJK JP Regular"/>
                <a:cs typeface="Noto Sans Mono CJK JP Regular"/>
              </a:rPr>
              <a:t>局</a:t>
            </a:r>
            <a:r>
              <a:rPr sz="1026" b="1" spc="-9" dirty="0" err="1">
                <a:latin typeface="Noto Sans Mono CJK JP Regular"/>
                <a:cs typeface="Noto Sans Mono CJK JP Regular"/>
              </a:rPr>
              <a:t>、</a:t>
            </a:r>
            <a:r>
              <a:rPr sz="1026" b="1" spc="4" dirty="0" err="1">
                <a:latin typeface="Noto Sans Mono CJK JP Regular"/>
                <a:cs typeface="Noto Sans Mono CJK JP Regular"/>
              </a:rPr>
              <a:t>部会</a:t>
            </a:r>
            <a:r>
              <a:rPr sz="1026" b="1" spc="-9" dirty="0" err="1">
                <a:latin typeface="Noto Sans Mono CJK JP Regular"/>
                <a:cs typeface="Noto Sans Mono CJK JP Regular"/>
              </a:rPr>
              <a:t>内</a:t>
            </a:r>
            <a:r>
              <a:rPr sz="1026" b="1" spc="4" dirty="0" err="1">
                <a:latin typeface="Noto Sans Mono CJK JP Regular"/>
                <a:cs typeface="Noto Sans Mono CJK JP Regular"/>
              </a:rPr>
              <a:t>の</a:t>
            </a:r>
            <a:r>
              <a:rPr sz="1026" b="1" spc="-9" dirty="0" err="1">
                <a:latin typeface="Noto Sans Mono CJK JP Regular"/>
                <a:cs typeface="Noto Sans Mono CJK JP Regular"/>
              </a:rPr>
              <a:t>話</a:t>
            </a:r>
            <a:r>
              <a:rPr sz="1026" b="1" spc="4" dirty="0" err="1">
                <a:latin typeface="Noto Sans Mono CJK JP Regular"/>
                <a:cs typeface="Noto Sans Mono CJK JP Regular"/>
              </a:rPr>
              <a:t>し</a:t>
            </a:r>
            <a:r>
              <a:rPr sz="1026" b="1" spc="-9" dirty="0" err="1">
                <a:latin typeface="Noto Sans Mono CJK JP Regular"/>
                <a:cs typeface="Noto Sans Mono CJK JP Regular"/>
              </a:rPr>
              <a:t>合</a:t>
            </a:r>
            <a:r>
              <a:rPr sz="1026" b="1" spc="4" dirty="0" err="1">
                <a:latin typeface="Noto Sans Mono CJK JP Regular"/>
                <a:cs typeface="Noto Sans Mono CJK JP Regular"/>
              </a:rPr>
              <a:t>い</a:t>
            </a:r>
            <a:r>
              <a:rPr sz="1026" b="1" spc="-9" dirty="0" err="1">
                <a:latin typeface="Noto Sans Mono CJK JP Regular"/>
                <a:cs typeface="Noto Sans Mono CJK JP Regular"/>
              </a:rPr>
              <a:t>等</a:t>
            </a:r>
            <a:r>
              <a:rPr sz="1026" b="1" spc="4" dirty="0" err="1">
                <a:latin typeface="Noto Sans Mono CJK JP Regular"/>
                <a:cs typeface="Noto Sans Mono CJK JP Regular"/>
              </a:rPr>
              <a:t>に</a:t>
            </a:r>
            <a:r>
              <a:rPr sz="1026" b="1" spc="-9" dirty="0" err="1">
                <a:latin typeface="Noto Sans Mono CJK JP Regular"/>
                <a:cs typeface="Noto Sans Mono CJK JP Regular"/>
              </a:rPr>
              <a:t>よ</a:t>
            </a:r>
            <a:r>
              <a:rPr sz="1026" b="1" spc="4" dirty="0" err="1">
                <a:latin typeface="Noto Sans Mono CJK JP Regular"/>
                <a:cs typeface="Noto Sans Mono CJK JP Regular"/>
              </a:rPr>
              <a:t>り決</a:t>
            </a:r>
            <a:r>
              <a:rPr sz="1026" b="1" spc="-9" dirty="0" err="1">
                <a:latin typeface="Noto Sans Mono CJK JP Regular"/>
                <a:cs typeface="Noto Sans Mono CJK JP Regular"/>
              </a:rPr>
              <a:t>定</a:t>
            </a:r>
            <a:r>
              <a:rPr sz="1026" b="1" spc="4" dirty="0" err="1">
                <a:latin typeface="Noto Sans Mono CJK JP Regular"/>
                <a:cs typeface="Noto Sans Mono CJK JP Regular"/>
              </a:rPr>
              <a:t>し</a:t>
            </a:r>
            <a:r>
              <a:rPr sz="1026" b="1" spc="-9" dirty="0" err="1">
                <a:latin typeface="Noto Sans Mono CJK JP Regular"/>
                <a:cs typeface="Noto Sans Mono CJK JP Regular"/>
              </a:rPr>
              <a:t>て</a:t>
            </a:r>
            <a:r>
              <a:rPr sz="1026" b="1" spc="4" dirty="0" err="1">
                <a:latin typeface="Noto Sans Mono CJK JP Regular"/>
                <a:cs typeface="Noto Sans Mono CJK JP Regular"/>
              </a:rPr>
              <a:t>い</a:t>
            </a:r>
            <a:r>
              <a:rPr sz="1026" b="1" spc="-9" dirty="0" err="1">
                <a:latin typeface="Noto Sans Mono CJK JP Regular"/>
                <a:cs typeface="Noto Sans Mono CJK JP Regular"/>
              </a:rPr>
              <a:t>く</a:t>
            </a:r>
            <a:r>
              <a:rPr sz="898" spc="4" dirty="0">
                <a:latin typeface="Noto Sans Mono CJK JP Regular"/>
                <a:cs typeface="Noto Sans Mono CJK JP Regular"/>
              </a:rPr>
              <a:t>。</a:t>
            </a:r>
            <a:endParaRPr sz="898" dirty="0">
              <a:latin typeface="Noto Sans Mono CJK JP Regular"/>
              <a:cs typeface="Noto Sans Mono CJK JP Regular"/>
            </a:endParaRPr>
          </a:p>
        </p:txBody>
      </p:sp>
      <p:sp>
        <p:nvSpPr>
          <p:cNvPr id="25" name="object 25"/>
          <p:cNvSpPr txBox="1"/>
          <p:nvPr/>
        </p:nvSpPr>
        <p:spPr>
          <a:xfrm>
            <a:off x="1883245" y="2826849"/>
            <a:ext cx="1164177" cy="600137"/>
          </a:xfrm>
          <a:prstGeom prst="rect">
            <a:avLst/>
          </a:prstGeom>
        </p:spPr>
        <p:txBody>
          <a:bodyPr vert="horz" wrap="square" lIns="0" tIns="11403" rIns="0" bIns="0" rtlCol="0">
            <a:spAutoFit/>
          </a:bodyPr>
          <a:lstStyle/>
          <a:p>
            <a:pPr marL="10860" marR="4344" algn="just">
              <a:lnSpc>
                <a:spcPct val="142400"/>
              </a:lnSpc>
              <a:spcBef>
                <a:spcPts val="90"/>
              </a:spcBef>
            </a:pPr>
            <a:r>
              <a:rPr sz="898" spc="4" dirty="0">
                <a:latin typeface="Noto Sans Mono CJK JP Regular"/>
                <a:cs typeface="Noto Sans Mono CJK JP Regular"/>
              </a:rPr>
              <a:t>全体</a:t>
            </a:r>
            <a:r>
              <a:rPr sz="898" spc="-9" dirty="0">
                <a:latin typeface="Noto Sans Mono CJK JP Regular"/>
                <a:cs typeface="Noto Sans Mono CJK JP Regular"/>
              </a:rPr>
              <a:t>会は</a:t>
            </a:r>
            <a:r>
              <a:rPr sz="898" spc="4" dirty="0">
                <a:latin typeface="Noto Sans Mono CJK JP Regular"/>
                <a:cs typeface="Noto Sans Mono CJK JP Regular"/>
              </a:rPr>
              <a:t>年</a:t>
            </a:r>
            <a:r>
              <a:rPr sz="898" spc="-261" dirty="0">
                <a:latin typeface="Noto Sans Mono CJK JP Regular"/>
                <a:cs typeface="Noto Sans Mono CJK JP Regular"/>
              </a:rPr>
              <a:t> </a:t>
            </a:r>
            <a:r>
              <a:rPr sz="898" dirty="0">
                <a:latin typeface="Noto Sans Mono CJK JP Regular"/>
                <a:cs typeface="Noto Sans Mono CJK JP Regular"/>
              </a:rPr>
              <a:t>1</a:t>
            </a:r>
            <a:r>
              <a:rPr sz="898" spc="-261" dirty="0">
                <a:latin typeface="Noto Sans Mono CJK JP Regular"/>
                <a:cs typeface="Noto Sans Mono CJK JP Regular"/>
              </a:rPr>
              <a:t> </a:t>
            </a:r>
            <a:r>
              <a:rPr sz="898" spc="-9" dirty="0">
                <a:latin typeface="Noto Sans Mono CJK JP Regular"/>
                <a:cs typeface="Noto Sans Mono CJK JP Regular"/>
              </a:rPr>
              <a:t>回</a:t>
            </a:r>
            <a:r>
              <a:rPr sz="898" spc="4" dirty="0">
                <a:latin typeface="Noto Sans Mono CJK JP Regular"/>
                <a:cs typeface="Noto Sans Mono CJK JP Regular"/>
              </a:rPr>
              <a:t>実</a:t>
            </a:r>
            <a:r>
              <a:rPr sz="898" spc="-9" dirty="0">
                <a:latin typeface="Noto Sans Mono CJK JP Regular"/>
                <a:cs typeface="Noto Sans Mono CJK JP Regular"/>
              </a:rPr>
              <a:t>施</a:t>
            </a:r>
            <a:r>
              <a:rPr sz="898" spc="4" dirty="0">
                <a:latin typeface="Noto Sans Mono CJK JP Regular"/>
                <a:cs typeface="Noto Sans Mono CJK JP Regular"/>
              </a:rPr>
              <a:t>。 市内</a:t>
            </a:r>
            <a:r>
              <a:rPr sz="898" spc="-9" dirty="0">
                <a:latin typeface="Noto Sans Mono CJK JP Regular"/>
                <a:cs typeface="Noto Sans Mono CJK JP Regular"/>
              </a:rPr>
              <a:t>事</a:t>
            </a:r>
            <a:r>
              <a:rPr sz="898" spc="4" dirty="0">
                <a:latin typeface="Noto Sans Mono CJK JP Regular"/>
                <a:cs typeface="Noto Sans Mono CJK JP Regular"/>
              </a:rPr>
              <a:t>業</a:t>
            </a:r>
            <a:r>
              <a:rPr sz="898" spc="-9" dirty="0">
                <a:latin typeface="Noto Sans Mono CJK JP Regular"/>
                <a:cs typeface="Noto Sans Mono CJK JP Regular"/>
              </a:rPr>
              <a:t>所</a:t>
            </a:r>
            <a:r>
              <a:rPr sz="898" spc="4" dirty="0">
                <a:latin typeface="Noto Sans Mono CJK JP Regular"/>
                <a:cs typeface="Noto Sans Mono CJK JP Regular"/>
              </a:rPr>
              <a:t>・</a:t>
            </a:r>
            <a:r>
              <a:rPr sz="898" spc="-9" dirty="0">
                <a:latin typeface="Noto Sans Mono CJK JP Regular"/>
                <a:cs typeface="Noto Sans Mono CJK JP Regular"/>
              </a:rPr>
              <a:t>当</a:t>
            </a:r>
            <a:r>
              <a:rPr sz="898" spc="4" dirty="0">
                <a:latin typeface="Noto Sans Mono CJK JP Regular"/>
                <a:cs typeface="Noto Sans Mono CJK JP Regular"/>
              </a:rPr>
              <a:t>事</a:t>
            </a:r>
            <a:r>
              <a:rPr sz="898" spc="-9" dirty="0">
                <a:latin typeface="Noto Sans Mono CJK JP Regular"/>
                <a:cs typeface="Noto Sans Mono CJK JP Regular"/>
              </a:rPr>
              <a:t>者</a:t>
            </a:r>
            <a:r>
              <a:rPr sz="898" spc="4" dirty="0">
                <a:latin typeface="Noto Sans Mono CJK JP Regular"/>
                <a:cs typeface="Noto Sans Mono CJK JP Regular"/>
              </a:rPr>
              <a:t>団 体す</a:t>
            </a:r>
            <a:r>
              <a:rPr sz="898" spc="-9" dirty="0">
                <a:latin typeface="Noto Sans Mono CJK JP Regular"/>
                <a:cs typeface="Noto Sans Mono CJK JP Regular"/>
              </a:rPr>
              <a:t>べ</a:t>
            </a:r>
            <a:r>
              <a:rPr sz="898" spc="4" dirty="0">
                <a:latin typeface="Noto Sans Mono CJK JP Regular"/>
                <a:cs typeface="Noto Sans Mono CJK JP Regular"/>
              </a:rPr>
              <a:t>て</a:t>
            </a:r>
            <a:r>
              <a:rPr sz="898" spc="-9" dirty="0">
                <a:latin typeface="Noto Sans Mono CJK JP Regular"/>
                <a:cs typeface="Noto Sans Mono CJK JP Regular"/>
              </a:rPr>
              <a:t>に</a:t>
            </a:r>
            <a:r>
              <a:rPr sz="898" spc="4" dirty="0">
                <a:latin typeface="Noto Sans Mono CJK JP Regular"/>
                <a:cs typeface="Noto Sans Mono CJK JP Regular"/>
              </a:rPr>
              <a:t>声</a:t>
            </a:r>
            <a:r>
              <a:rPr sz="898" spc="-9" dirty="0">
                <a:latin typeface="Noto Sans Mono CJK JP Regular"/>
                <a:cs typeface="Noto Sans Mono CJK JP Regular"/>
              </a:rPr>
              <a:t>を</a:t>
            </a:r>
            <a:r>
              <a:rPr sz="898" spc="4" dirty="0">
                <a:latin typeface="Noto Sans Mono CJK JP Regular"/>
                <a:cs typeface="Noto Sans Mono CJK JP Regular"/>
              </a:rPr>
              <a:t>か</a:t>
            </a:r>
            <a:r>
              <a:rPr sz="898" spc="-9" dirty="0">
                <a:latin typeface="Noto Sans Mono CJK JP Regular"/>
                <a:cs typeface="Noto Sans Mono CJK JP Regular"/>
              </a:rPr>
              <a:t>け</a:t>
            </a:r>
            <a:r>
              <a:rPr sz="898" spc="4" dirty="0">
                <a:latin typeface="Noto Sans Mono CJK JP Regular"/>
                <a:cs typeface="Noto Sans Mono CJK JP Regular"/>
              </a:rPr>
              <a:t>る</a:t>
            </a:r>
            <a:endParaRPr sz="898" dirty="0">
              <a:latin typeface="Noto Sans Mono CJK JP Regular"/>
              <a:cs typeface="Noto Sans Mono CJK JP Regular"/>
            </a:endParaRPr>
          </a:p>
        </p:txBody>
      </p:sp>
      <p:sp>
        <p:nvSpPr>
          <p:cNvPr id="26" name="object 26"/>
          <p:cNvSpPr txBox="1"/>
          <p:nvPr/>
        </p:nvSpPr>
        <p:spPr>
          <a:xfrm>
            <a:off x="1844149" y="1688845"/>
            <a:ext cx="1447619" cy="603049"/>
          </a:xfrm>
          <a:prstGeom prst="rect">
            <a:avLst/>
          </a:prstGeom>
        </p:spPr>
        <p:txBody>
          <a:bodyPr vert="horz" wrap="square" lIns="0" tIns="68960" rIns="0" bIns="0" rtlCol="0">
            <a:spAutoFit/>
          </a:bodyPr>
          <a:lstStyle/>
          <a:p>
            <a:pPr marL="10860">
              <a:spcBef>
                <a:spcPts val="543"/>
              </a:spcBef>
            </a:pPr>
            <a:r>
              <a:rPr sz="898" spc="4" dirty="0">
                <a:latin typeface="Noto Sans Mono CJK JP Regular"/>
                <a:cs typeface="Noto Sans Mono CJK JP Regular"/>
              </a:rPr>
              <a:t>地域</a:t>
            </a:r>
            <a:r>
              <a:rPr sz="898" spc="-9" dirty="0">
                <a:latin typeface="Noto Sans Mono CJK JP Regular"/>
                <a:cs typeface="Noto Sans Mono CJK JP Regular"/>
              </a:rPr>
              <a:t>課</a:t>
            </a:r>
            <a:r>
              <a:rPr sz="898" spc="4" dirty="0">
                <a:latin typeface="Noto Sans Mono CJK JP Regular"/>
                <a:cs typeface="Noto Sans Mono CJK JP Regular"/>
              </a:rPr>
              <a:t>題</a:t>
            </a:r>
            <a:r>
              <a:rPr sz="898" spc="-4" dirty="0">
                <a:latin typeface="Noto Sans Mono CJK JP Regular"/>
                <a:cs typeface="Noto Sans Mono CJK JP Regular"/>
              </a:rPr>
              <a:t>を</a:t>
            </a:r>
            <a:r>
              <a:rPr sz="898" spc="4" dirty="0">
                <a:latin typeface="Noto Sans Mono CJK JP Regular"/>
                <a:cs typeface="Noto Sans Mono CJK JP Regular"/>
              </a:rPr>
              <a:t>「</a:t>
            </a:r>
            <a:r>
              <a:rPr sz="898" spc="-9" dirty="0">
                <a:latin typeface="Noto Sans Mono CJK JP Regular"/>
                <a:cs typeface="Noto Sans Mono CJK JP Regular"/>
              </a:rPr>
              <a:t>計</a:t>
            </a:r>
            <a:r>
              <a:rPr sz="898" spc="4" dirty="0">
                <a:latin typeface="Noto Sans Mono CJK JP Regular"/>
                <a:cs typeface="Noto Sans Mono CJK JP Regular"/>
              </a:rPr>
              <a:t>画</a:t>
            </a:r>
            <a:r>
              <a:rPr sz="898" spc="-457" dirty="0">
                <a:latin typeface="Noto Sans Mono CJK JP Regular"/>
                <a:cs typeface="Noto Sans Mono CJK JP Regular"/>
              </a:rPr>
              <a:t>」</a:t>
            </a:r>
            <a:r>
              <a:rPr sz="898" dirty="0">
                <a:latin typeface="Noto Sans Mono CJK JP Regular"/>
                <a:cs typeface="Noto Sans Mono CJK JP Regular"/>
              </a:rPr>
              <a:t>「</a:t>
            </a:r>
            <a:r>
              <a:rPr sz="898" spc="-9" dirty="0">
                <a:latin typeface="Noto Sans Mono CJK JP Regular"/>
                <a:cs typeface="Noto Sans Mono CJK JP Regular"/>
              </a:rPr>
              <a:t>施策</a:t>
            </a:r>
            <a:r>
              <a:rPr sz="898" spc="4" dirty="0">
                <a:latin typeface="Noto Sans Mono CJK JP Regular"/>
                <a:cs typeface="Noto Sans Mono CJK JP Regular"/>
              </a:rPr>
              <a:t>」</a:t>
            </a:r>
            <a:endParaRPr sz="898" dirty="0">
              <a:latin typeface="Noto Sans Mono CJK JP Regular"/>
              <a:cs typeface="Noto Sans Mono CJK JP Regular"/>
            </a:endParaRPr>
          </a:p>
          <a:p>
            <a:pPr marL="10860" marR="60272">
              <a:lnSpc>
                <a:spcPct val="142900"/>
              </a:lnSpc>
            </a:pPr>
            <a:r>
              <a:rPr sz="898" spc="4" dirty="0">
                <a:latin typeface="Noto Sans Mono CJK JP Regular"/>
                <a:cs typeface="Noto Sans Mono CJK JP Regular"/>
              </a:rPr>
              <a:t>「予</a:t>
            </a:r>
            <a:r>
              <a:rPr sz="898" spc="-9" dirty="0">
                <a:latin typeface="Noto Sans Mono CJK JP Regular"/>
                <a:cs typeface="Noto Sans Mono CJK JP Regular"/>
              </a:rPr>
              <a:t>算</a:t>
            </a:r>
            <a:r>
              <a:rPr sz="898" spc="4" dirty="0">
                <a:latin typeface="Noto Sans Mono CJK JP Regular"/>
                <a:cs typeface="Noto Sans Mono CJK JP Regular"/>
              </a:rPr>
              <a:t>」</a:t>
            </a:r>
            <a:r>
              <a:rPr sz="898" spc="-9" dirty="0">
                <a:latin typeface="Noto Sans Mono CJK JP Regular"/>
                <a:cs typeface="Noto Sans Mono CJK JP Regular"/>
              </a:rPr>
              <a:t>に</a:t>
            </a:r>
            <a:r>
              <a:rPr sz="898" spc="4" dirty="0">
                <a:latin typeface="Noto Sans Mono CJK JP Regular"/>
                <a:cs typeface="Noto Sans Mono CJK JP Regular"/>
              </a:rPr>
              <a:t>つ</a:t>
            </a:r>
            <a:r>
              <a:rPr sz="898" spc="-9" dirty="0">
                <a:latin typeface="Noto Sans Mono CJK JP Regular"/>
                <a:cs typeface="Noto Sans Mono CJK JP Regular"/>
              </a:rPr>
              <a:t>な</a:t>
            </a:r>
            <a:r>
              <a:rPr sz="898" spc="4" dirty="0">
                <a:latin typeface="Noto Sans Mono CJK JP Regular"/>
                <a:cs typeface="Noto Sans Mono CJK JP Regular"/>
              </a:rPr>
              <a:t>げ</a:t>
            </a:r>
            <a:r>
              <a:rPr sz="898" spc="-9" dirty="0">
                <a:latin typeface="Noto Sans Mono CJK JP Regular"/>
                <a:cs typeface="Noto Sans Mono CJK JP Regular"/>
              </a:rPr>
              <a:t>ら</a:t>
            </a:r>
            <a:r>
              <a:rPr sz="898" spc="4" dirty="0">
                <a:latin typeface="Noto Sans Mono CJK JP Regular"/>
                <a:cs typeface="Noto Sans Mono CJK JP Regular"/>
              </a:rPr>
              <a:t>れ</a:t>
            </a:r>
            <a:r>
              <a:rPr sz="898" spc="-9" dirty="0">
                <a:latin typeface="Noto Sans Mono CJK JP Regular"/>
                <a:cs typeface="Noto Sans Mono CJK JP Regular"/>
              </a:rPr>
              <a:t>よ</a:t>
            </a:r>
            <a:r>
              <a:rPr sz="898" dirty="0">
                <a:latin typeface="Noto Sans Mono CJK JP Regular"/>
                <a:cs typeface="Noto Sans Mono CJK JP Regular"/>
              </a:rPr>
              <a:t>う </a:t>
            </a:r>
            <a:r>
              <a:rPr sz="898" spc="4" dirty="0">
                <a:latin typeface="Noto Sans Mono CJK JP Regular"/>
                <a:cs typeface="Noto Sans Mono CJK JP Regular"/>
              </a:rPr>
              <a:t>に提</a:t>
            </a:r>
            <a:r>
              <a:rPr sz="898" spc="-9" dirty="0">
                <a:latin typeface="Noto Sans Mono CJK JP Regular"/>
                <a:cs typeface="Noto Sans Mono CJK JP Regular"/>
              </a:rPr>
              <a:t>言</a:t>
            </a:r>
            <a:r>
              <a:rPr sz="898" spc="4" dirty="0">
                <a:latin typeface="Noto Sans Mono CJK JP Regular"/>
                <a:cs typeface="Noto Sans Mono CJK JP Regular"/>
              </a:rPr>
              <a:t>を</a:t>
            </a:r>
            <a:r>
              <a:rPr sz="898" spc="-9" dirty="0">
                <a:latin typeface="Noto Sans Mono CJK JP Regular"/>
                <a:cs typeface="Noto Sans Mono CJK JP Regular"/>
              </a:rPr>
              <a:t>す</a:t>
            </a:r>
            <a:r>
              <a:rPr sz="898" spc="4" dirty="0">
                <a:latin typeface="Noto Sans Mono CJK JP Regular"/>
                <a:cs typeface="Noto Sans Mono CJK JP Regular"/>
              </a:rPr>
              <a:t>る</a:t>
            </a:r>
            <a:endParaRPr sz="898" dirty="0">
              <a:latin typeface="Noto Sans Mono CJK JP Regular"/>
              <a:cs typeface="Noto Sans Mono CJK JP Regular"/>
            </a:endParaRPr>
          </a:p>
        </p:txBody>
      </p:sp>
      <p:sp>
        <p:nvSpPr>
          <p:cNvPr id="27" name="object 27"/>
          <p:cNvSpPr txBox="1"/>
          <p:nvPr/>
        </p:nvSpPr>
        <p:spPr>
          <a:xfrm>
            <a:off x="6242554" y="5778850"/>
            <a:ext cx="1933698" cy="827087"/>
          </a:xfrm>
          <a:prstGeom prst="rect">
            <a:avLst/>
          </a:prstGeom>
        </p:spPr>
        <p:txBody>
          <a:bodyPr vert="horz" wrap="square" lIns="0" tIns="10860" rIns="0" bIns="0" rtlCol="0">
            <a:spAutoFit/>
          </a:bodyPr>
          <a:lstStyle/>
          <a:p>
            <a:pPr marL="10860" marR="118914">
              <a:lnSpc>
                <a:spcPct val="142800"/>
              </a:lnSpc>
              <a:spcBef>
                <a:spcPts val="86"/>
              </a:spcBef>
            </a:pPr>
            <a:r>
              <a:rPr sz="898" spc="4" dirty="0" smtClean="0">
                <a:solidFill>
                  <a:srgbClr val="FFFFFF"/>
                </a:solidFill>
                <a:latin typeface="Noto Sans Mono CJK JP Regular"/>
                <a:cs typeface="Noto Sans Mono CJK JP Regular"/>
              </a:rPr>
              <a:t>【</a:t>
            </a:r>
            <a:endParaRPr lang="en-US" sz="898" spc="4" dirty="0" smtClean="0">
              <a:solidFill>
                <a:srgbClr val="FFFFFF"/>
              </a:solidFill>
              <a:latin typeface="Noto Sans Mono CJK JP Regular"/>
              <a:cs typeface="Noto Sans Mono CJK JP Regular"/>
            </a:endParaRPr>
          </a:p>
          <a:p>
            <a:pPr marL="10860" marR="118914">
              <a:lnSpc>
                <a:spcPct val="142800"/>
              </a:lnSpc>
              <a:spcBef>
                <a:spcPts val="86"/>
              </a:spcBef>
            </a:pPr>
            <a:r>
              <a:rPr lang="en-US" altLang="ja-JP" sz="898" b="1" spc="4" dirty="0" smtClean="0">
                <a:latin typeface="Noto Sans Mono CJK JP Regular"/>
                <a:cs typeface="Noto Sans Mono CJK JP Regular"/>
              </a:rPr>
              <a:t>【</a:t>
            </a:r>
            <a:r>
              <a:rPr sz="898" b="1" spc="4" dirty="0" err="1" smtClean="0">
                <a:latin typeface="Noto Sans Mono CJK JP Regular"/>
                <a:cs typeface="Noto Sans Mono CJK JP Regular"/>
              </a:rPr>
              <a:t>連</a:t>
            </a:r>
            <a:r>
              <a:rPr sz="898" b="1" spc="-9" dirty="0" err="1" smtClean="0">
                <a:latin typeface="Noto Sans Mono CJK JP Regular"/>
                <a:cs typeface="Noto Sans Mono CJK JP Regular"/>
              </a:rPr>
              <a:t>絡</a:t>
            </a:r>
            <a:r>
              <a:rPr sz="898" b="1" spc="4" dirty="0" err="1" smtClean="0">
                <a:latin typeface="Noto Sans Mono CJK JP Regular"/>
                <a:cs typeface="Noto Sans Mono CJK JP Regular"/>
              </a:rPr>
              <a:t>会</a:t>
            </a:r>
            <a:r>
              <a:rPr sz="898" b="1" spc="-9" dirty="0" err="1">
                <a:latin typeface="Noto Sans Mono CJK JP Regular"/>
                <a:cs typeface="Noto Sans Mono CJK JP Regular"/>
              </a:rPr>
              <a:t>・</a:t>
            </a:r>
            <a:r>
              <a:rPr sz="898" b="1" spc="4" dirty="0" err="1">
                <a:latin typeface="Noto Sans Mono CJK JP Regular"/>
                <a:cs typeface="Noto Sans Mono CJK JP Regular"/>
              </a:rPr>
              <a:t>研</a:t>
            </a:r>
            <a:r>
              <a:rPr sz="898" b="1" spc="-9" dirty="0" err="1">
                <a:latin typeface="Noto Sans Mono CJK JP Regular"/>
                <a:cs typeface="Noto Sans Mono CJK JP Regular"/>
              </a:rPr>
              <a:t>修</a:t>
            </a:r>
            <a:r>
              <a:rPr sz="898" b="1" spc="4" dirty="0" err="1">
                <a:latin typeface="Noto Sans Mono CJK JP Regular"/>
                <a:cs typeface="Noto Sans Mono CJK JP Regular"/>
              </a:rPr>
              <a:t>関</a:t>
            </a:r>
            <a:r>
              <a:rPr sz="898" b="1" spc="-9" dirty="0" err="1">
                <a:latin typeface="Noto Sans Mono CJK JP Regular"/>
                <a:cs typeface="Noto Sans Mono CJK JP Regular"/>
              </a:rPr>
              <a:t>係</a:t>
            </a:r>
            <a:r>
              <a:rPr sz="898" b="1" dirty="0">
                <a:latin typeface="Noto Sans Mono CJK JP Regular"/>
                <a:cs typeface="Noto Sans Mono CJK JP Regular"/>
              </a:rPr>
              <a:t>】 </a:t>
            </a:r>
            <a:endParaRPr lang="ja-JP" altLang="en-US" sz="898" b="1" dirty="0">
              <a:latin typeface="Noto Sans Mono CJK JP Regular"/>
              <a:cs typeface="Noto Sans Mono CJK JP Regular"/>
            </a:endParaRPr>
          </a:p>
          <a:p>
            <a:pPr marL="10860" marR="118914">
              <a:lnSpc>
                <a:spcPct val="142800"/>
              </a:lnSpc>
              <a:spcBef>
                <a:spcPts val="86"/>
              </a:spcBef>
            </a:pPr>
            <a:r>
              <a:rPr lang="ja-JP" altLang="en-US" sz="898" b="1" spc="4" dirty="0">
                <a:latin typeface="Noto Sans Mono CJK JP Regular"/>
                <a:cs typeface="Noto Sans Mono CJK JP Regular"/>
              </a:rPr>
              <a:t>　　　</a:t>
            </a:r>
            <a:r>
              <a:rPr sz="898" b="1" spc="4" dirty="0" err="1">
                <a:latin typeface="Noto Sans Mono CJK JP Regular"/>
                <a:cs typeface="Noto Sans Mono CJK JP Regular"/>
              </a:rPr>
              <a:t>情報</a:t>
            </a:r>
            <a:r>
              <a:rPr sz="898" b="1" spc="-9" dirty="0" err="1">
                <a:latin typeface="Noto Sans Mono CJK JP Regular"/>
                <a:cs typeface="Noto Sans Mono CJK JP Regular"/>
              </a:rPr>
              <a:t>共</a:t>
            </a:r>
            <a:r>
              <a:rPr sz="898" b="1" spc="4" dirty="0" err="1">
                <a:latin typeface="Noto Sans Mono CJK JP Regular"/>
                <a:cs typeface="Noto Sans Mono CJK JP Regular"/>
              </a:rPr>
              <a:t>有</a:t>
            </a:r>
            <a:r>
              <a:rPr sz="898" b="1" spc="-9" dirty="0" err="1">
                <a:latin typeface="Noto Sans Mono CJK JP Regular"/>
                <a:cs typeface="Noto Sans Mono CJK JP Regular"/>
              </a:rPr>
              <a:t>・</a:t>
            </a:r>
            <a:r>
              <a:rPr sz="898" b="1" spc="4" dirty="0" err="1" smtClean="0">
                <a:latin typeface="Noto Sans Mono CJK JP Regular"/>
                <a:cs typeface="Noto Sans Mono CJK JP Regular"/>
              </a:rPr>
              <a:t>結</a:t>
            </a:r>
            <a:r>
              <a:rPr sz="898" b="1" spc="-9" dirty="0" err="1" smtClean="0">
                <a:latin typeface="Noto Sans Mono CJK JP Regular"/>
                <a:cs typeface="Noto Sans Mono CJK JP Regular"/>
              </a:rPr>
              <a:t>び</a:t>
            </a:r>
            <a:r>
              <a:rPr sz="898" b="1" spc="4" dirty="0" err="1" smtClean="0">
                <a:latin typeface="Noto Sans Mono CJK JP Regular"/>
                <a:cs typeface="Noto Sans Mono CJK JP Regular"/>
              </a:rPr>
              <a:t>つき</a:t>
            </a:r>
            <a:r>
              <a:rPr lang="ja-JP" altLang="en-US" sz="898" b="1" spc="4" dirty="0" err="1" smtClean="0">
                <a:latin typeface="Noto Sans Mono CJK JP Regular"/>
                <a:cs typeface="Noto Sans Mono CJK JP Regular"/>
              </a:rPr>
              <a:t>、</a:t>
            </a:r>
            <a:r>
              <a:rPr sz="898" b="1" spc="4" dirty="0" err="1" smtClean="0">
                <a:latin typeface="Noto Sans Mono CJK JP Regular"/>
                <a:cs typeface="Noto Sans Mono CJK JP Regular"/>
              </a:rPr>
              <a:t>横の</a:t>
            </a:r>
            <a:r>
              <a:rPr sz="898" b="1" spc="-9" dirty="0" err="1" smtClean="0">
                <a:latin typeface="Noto Sans Mono CJK JP Regular"/>
                <a:cs typeface="Noto Sans Mono CJK JP Regular"/>
              </a:rPr>
              <a:t>つ</a:t>
            </a:r>
            <a:r>
              <a:rPr sz="898" b="1" spc="4" dirty="0" err="1" smtClean="0">
                <a:latin typeface="Noto Sans Mono CJK JP Regular"/>
                <a:cs typeface="Noto Sans Mono CJK JP Regular"/>
              </a:rPr>
              <a:t>な</a:t>
            </a:r>
            <a:r>
              <a:rPr sz="898" b="1" spc="-9" dirty="0" err="1" smtClean="0">
                <a:latin typeface="Noto Sans Mono CJK JP Regular"/>
                <a:cs typeface="Noto Sans Mono CJK JP Regular"/>
              </a:rPr>
              <a:t>が</a:t>
            </a:r>
            <a:r>
              <a:rPr sz="898" b="1" dirty="0" err="1" smtClean="0">
                <a:latin typeface="Noto Sans Mono CJK JP Regular"/>
                <a:cs typeface="Noto Sans Mono CJK JP Regular"/>
              </a:rPr>
              <a:t>り</a:t>
            </a:r>
            <a:r>
              <a:rPr sz="898" b="1" spc="-9" dirty="0" err="1">
                <a:latin typeface="Noto Sans Mono CJK JP Regular"/>
                <a:cs typeface="Noto Sans Mono CJK JP Regular"/>
              </a:rPr>
              <a:t>・</a:t>
            </a:r>
            <a:r>
              <a:rPr sz="898" b="1" spc="4" dirty="0" err="1">
                <a:latin typeface="Noto Sans Mono CJK JP Regular"/>
                <a:cs typeface="Noto Sans Mono CJK JP Regular"/>
              </a:rPr>
              <a:t>普</a:t>
            </a:r>
            <a:r>
              <a:rPr sz="898" b="1" spc="-9" dirty="0" err="1">
                <a:latin typeface="Noto Sans Mono CJK JP Regular"/>
                <a:cs typeface="Noto Sans Mono CJK JP Regular"/>
              </a:rPr>
              <a:t>及</a:t>
            </a:r>
            <a:r>
              <a:rPr sz="898" b="1" spc="4" dirty="0" err="1">
                <a:latin typeface="Noto Sans Mono CJK JP Regular"/>
                <a:cs typeface="Noto Sans Mono CJK JP Regular"/>
              </a:rPr>
              <a:t>啓発</a:t>
            </a:r>
            <a:endParaRPr sz="898" b="1" dirty="0">
              <a:latin typeface="Noto Sans Mono CJK JP Regular"/>
              <a:cs typeface="Noto Sans Mono CJK JP Regular"/>
            </a:endParaRPr>
          </a:p>
        </p:txBody>
      </p:sp>
      <p:sp>
        <p:nvSpPr>
          <p:cNvPr id="28" name="object 28"/>
          <p:cNvSpPr txBox="1"/>
          <p:nvPr/>
        </p:nvSpPr>
        <p:spPr>
          <a:xfrm>
            <a:off x="8359722" y="5815517"/>
            <a:ext cx="1612146" cy="405431"/>
          </a:xfrm>
          <a:prstGeom prst="rect">
            <a:avLst/>
          </a:prstGeom>
        </p:spPr>
        <p:txBody>
          <a:bodyPr vert="horz" wrap="square" lIns="0" tIns="68960" rIns="0" bIns="0" rtlCol="0">
            <a:spAutoFit/>
          </a:bodyPr>
          <a:lstStyle/>
          <a:p>
            <a:pPr marL="10860">
              <a:spcBef>
                <a:spcPts val="543"/>
              </a:spcBef>
            </a:pPr>
            <a:r>
              <a:rPr sz="898" spc="4" dirty="0">
                <a:latin typeface="Noto Sans Mono CJK JP Regular"/>
                <a:cs typeface="Noto Sans Mono CJK JP Regular"/>
              </a:rPr>
              <a:t>【</a:t>
            </a:r>
            <a:r>
              <a:rPr sz="898" b="1" spc="4" dirty="0">
                <a:latin typeface="Noto Sans Mono CJK JP Regular"/>
                <a:cs typeface="Noto Sans Mono CJK JP Regular"/>
              </a:rPr>
              <a:t>委</a:t>
            </a:r>
            <a:r>
              <a:rPr sz="898" b="1" spc="-9" dirty="0">
                <a:latin typeface="Noto Sans Mono CJK JP Regular"/>
                <a:cs typeface="Noto Sans Mono CJK JP Regular"/>
              </a:rPr>
              <a:t>託</a:t>
            </a:r>
            <a:r>
              <a:rPr sz="898" b="1" spc="4" dirty="0">
                <a:latin typeface="Noto Sans Mono CJK JP Regular"/>
                <a:cs typeface="Noto Sans Mono CJK JP Regular"/>
              </a:rPr>
              <a:t>相</a:t>
            </a:r>
            <a:r>
              <a:rPr sz="898" b="1" spc="-9" dirty="0">
                <a:latin typeface="Noto Sans Mono CJK JP Regular"/>
                <a:cs typeface="Noto Sans Mono CJK JP Regular"/>
              </a:rPr>
              <a:t>談</a:t>
            </a:r>
            <a:r>
              <a:rPr sz="898" b="1" spc="4" dirty="0">
                <a:latin typeface="Noto Sans Mono CJK JP Regular"/>
                <a:cs typeface="Noto Sans Mono CJK JP Regular"/>
              </a:rPr>
              <a:t>関</a:t>
            </a:r>
            <a:r>
              <a:rPr sz="898" b="1" spc="-9" dirty="0">
                <a:latin typeface="Noto Sans Mono CJK JP Regular"/>
                <a:cs typeface="Noto Sans Mono CJK JP Regular"/>
              </a:rPr>
              <a:t>係</a:t>
            </a:r>
            <a:r>
              <a:rPr sz="898" b="1" spc="4" dirty="0">
                <a:latin typeface="Noto Sans Mono CJK JP Regular"/>
                <a:cs typeface="Noto Sans Mono CJK JP Regular"/>
              </a:rPr>
              <a:t>】</a:t>
            </a:r>
            <a:endParaRPr sz="898" b="1" dirty="0">
              <a:latin typeface="Noto Sans Mono CJK JP Regular"/>
              <a:cs typeface="Noto Sans Mono CJK JP Regular"/>
            </a:endParaRPr>
          </a:p>
          <a:p>
            <a:pPr marL="10860" marR="4344">
              <a:lnSpc>
                <a:spcPct val="142900"/>
              </a:lnSpc>
            </a:pPr>
            <a:r>
              <a:rPr sz="898" b="1" spc="4" dirty="0">
                <a:latin typeface="Noto Sans Mono CJK JP Regular"/>
                <a:cs typeface="Noto Sans Mono CJK JP Regular"/>
              </a:rPr>
              <a:t>ニー</a:t>
            </a:r>
            <a:r>
              <a:rPr sz="898" b="1" spc="-9" dirty="0">
                <a:latin typeface="Noto Sans Mono CJK JP Regular"/>
                <a:cs typeface="Noto Sans Mono CJK JP Regular"/>
              </a:rPr>
              <a:t>ズ</a:t>
            </a:r>
            <a:r>
              <a:rPr sz="898" b="1" spc="4" dirty="0">
                <a:latin typeface="Noto Sans Mono CJK JP Regular"/>
                <a:cs typeface="Noto Sans Mono CJK JP Regular"/>
              </a:rPr>
              <a:t>把</a:t>
            </a:r>
            <a:r>
              <a:rPr sz="898" b="1" spc="-9" dirty="0">
                <a:latin typeface="Noto Sans Mono CJK JP Regular"/>
                <a:cs typeface="Noto Sans Mono CJK JP Regular"/>
              </a:rPr>
              <a:t>握</a:t>
            </a:r>
            <a:r>
              <a:rPr sz="898" b="1" spc="4" dirty="0">
                <a:latin typeface="Noto Sans Mono CJK JP Regular"/>
                <a:cs typeface="Noto Sans Mono CJK JP Regular"/>
              </a:rPr>
              <a:t>・</a:t>
            </a:r>
            <a:r>
              <a:rPr sz="898" b="1" spc="-9" dirty="0">
                <a:latin typeface="Noto Sans Mono CJK JP Regular"/>
                <a:cs typeface="Noto Sans Mono CJK JP Regular"/>
              </a:rPr>
              <a:t>掘</a:t>
            </a:r>
            <a:r>
              <a:rPr sz="898" b="1" spc="4" dirty="0">
                <a:latin typeface="Noto Sans Mono CJK JP Regular"/>
                <a:cs typeface="Noto Sans Mono CJK JP Regular"/>
              </a:rPr>
              <a:t>り</a:t>
            </a:r>
            <a:r>
              <a:rPr sz="898" b="1" spc="-9" dirty="0">
                <a:latin typeface="Noto Sans Mono CJK JP Regular"/>
                <a:cs typeface="Noto Sans Mono CJK JP Regular"/>
              </a:rPr>
              <a:t>起</a:t>
            </a:r>
            <a:r>
              <a:rPr sz="898" b="1" spc="4" dirty="0">
                <a:latin typeface="Noto Sans Mono CJK JP Regular"/>
                <a:cs typeface="Noto Sans Mono CJK JP Regular"/>
              </a:rPr>
              <a:t>こし 専門性</a:t>
            </a:r>
            <a:endParaRPr sz="898" b="1" dirty="0">
              <a:latin typeface="Noto Sans Mono CJK JP Regular"/>
              <a:cs typeface="Noto Sans Mono CJK JP Regular"/>
            </a:endParaRPr>
          </a:p>
        </p:txBody>
      </p:sp>
      <p:graphicFrame>
        <p:nvGraphicFramePr>
          <p:cNvPr id="29" name="object 29"/>
          <p:cNvGraphicFramePr>
            <a:graphicFrameLocks noGrp="1"/>
          </p:cNvGraphicFramePr>
          <p:nvPr>
            <p:extLst>
              <p:ext uri="{D42A27DB-BD31-4B8C-83A1-F6EECF244321}">
                <p14:modId xmlns:p14="http://schemas.microsoft.com/office/powerpoint/2010/main" val="3199378661"/>
              </p:ext>
            </p:extLst>
          </p:nvPr>
        </p:nvGraphicFramePr>
        <p:xfrm>
          <a:off x="6606321" y="3258500"/>
          <a:ext cx="1426985" cy="2112766"/>
        </p:xfrm>
        <a:graphic>
          <a:graphicData uri="http://schemas.openxmlformats.org/drawingml/2006/table">
            <a:tbl>
              <a:tblPr firstRow="1" bandRow="1">
                <a:tableStyleId>{2D5ABB26-0587-4C30-8999-92F81FD0307C}</a:tableStyleId>
              </a:tblPr>
              <a:tblGrid>
                <a:gridCol w="1426985"/>
              </a:tblGrid>
              <a:tr h="449598">
                <a:tc>
                  <a:txBody>
                    <a:bodyPr/>
                    <a:lstStyle/>
                    <a:p>
                      <a:pPr marL="370840">
                        <a:lnSpc>
                          <a:spcPct val="100000"/>
                        </a:lnSpc>
                        <a:spcBef>
                          <a:spcPts val="620"/>
                        </a:spcBef>
                      </a:pPr>
                      <a:r>
                        <a:rPr sz="900" dirty="0">
                          <a:solidFill>
                            <a:srgbClr val="FF0000"/>
                          </a:solidFill>
                          <a:latin typeface="Noto Sans Mono CJK JP Regular"/>
                          <a:cs typeface="Noto Sans Mono CJK JP Regular"/>
                        </a:rPr>
                        <a:t>相談</a:t>
                      </a:r>
                      <a:r>
                        <a:rPr sz="900" spc="-15" dirty="0">
                          <a:solidFill>
                            <a:srgbClr val="FF0000"/>
                          </a:solidFill>
                          <a:latin typeface="Noto Sans Mono CJK JP Regular"/>
                          <a:cs typeface="Noto Sans Mono CJK JP Regular"/>
                        </a:rPr>
                        <a:t>支</a:t>
                      </a:r>
                      <a:r>
                        <a:rPr sz="900" dirty="0">
                          <a:solidFill>
                            <a:srgbClr val="FF0000"/>
                          </a:solidFill>
                          <a:latin typeface="Noto Sans Mono CJK JP Regular"/>
                          <a:cs typeface="Noto Sans Mono CJK JP Regular"/>
                        </a:rPr>
                        <a:t>援</a:t>
                      </a:r>
                      <a:r>
                        <a:rPr sz="900" spc="-15" dirty="0">
                          <a:solidFill>
                            <a:srgbClr val="FF0000"/>
                          </a:solidFill>
                          <a:latin typeface="Noto Sans Mono CJK JP Regular"/>
                          <a:cs typeface="Noto Sans Mono CJK JP Regular"/>
                        </a:rPr>
                        <a:t>連</a:t>
                      </a:r>
                      <a:r>
                        <a:rPr sz="900" dirty="0">
                          <a:solidFill>
                            <a:srgbClr val="FF0000"/>
                          </a:solidFill>
                          <a:latin typeface="Noto Sans Mono CJK JP Regular"/>
                          <a:cs typeface="Noto Sans Mono CJK JP Regular"/>
                        </a:rPr>
                        <a:t>絡会</a:t>
                      </a:r>
                    </a:p>
                    <a:p>
                      <a:pPr marL="370840">
                        <a:lnSpc>
                          <a:spcPct val="100000"/>
                        </a:lnSpc>
                        <a:spcBef>
                          <a:spcPts val="540"/>
                        </a:spcBef>
                      </a:pPr>
                      <a:r>
                        <a:rPr sz="900" dirty="0">
                          <a:latin typeface="Noto Sans Mono CJK JP Regular"/>
                          <a:cs typeface="Noto Sans Mono CJK JP Regular"/>
                        </a:rPr>
                        <a:t>（成</a:t>
                      </a:r>
                      <a:r>
                        <a:rPr sz="900" spc="-15" dirty="0">
                          <a:latin typeface="Noto Sans Mono CJK JP Regular"/>
                          <a:cs typeface="Noto Sans Mono CJK JP Regular"/>
                        </a:rPr>
                        <a:t>人</a:t>
                      </a:r>
                      <a:r>
                        <a:rPr sz="900" dirty="0">
                          <a:latin typeface="Noto Sans Mono CJK JP Regular"/>
                          <a:cs typeface="Noto Sans Mono CJK JP Regular"/>
                        </a:rPr>
                        <a:t>・</a:t>
                      </a:r>
                      <a:r>
                        <a:rPr sz="900" spc="-15" dirty="0">
                          <a:latin typeface="Noto Sans Mono CJK JP Regular"/>
                          <a:cs typeface="Noto Sans Mono CJK JP Regular"/>
                        </a:rPr>
                        <a:t>児</a:t>
                      </a:r>
                      <a:r>
                        <a:rPr sz="900" dirty="0">
                          <a:latin typeface="Noto Sans Mono CJK JP Regular"/>
                          <a:cs typeface="Noto Sans Mono CJK JP Regular"/>
                        </a:rPr>
                        <a:t>童）</a:t>
                      </a:r>
                    </a:p>
                  </a:txBody>
                  <a:tcPr marL="0" marR="0" marT="6733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8329">
                <a:tc>
                  <a:txBody>
                    <a:bodyPr/>
                    <a:lstStyle/>
                    <a:p>
                      <a:pPr marL="8890" algn="ctr">
                        <a:lnSpc>
                          <a:spcPct val="100000"/>
                        </a:lnSpc>
                        <a:spcBef>
                          <a:spcPts val="760"/>
                        </a:spcBef>
                      </a:pPr>
                      <a:r>
                        <a:rPr sz="900" spc="5" dirty="0">
                          <a:latin typeface="Noto Sans Mono CJK JP Regular"/>
                          <a:cs typeface="Noto Sans Mono CJK JP Regular"/>
                        </a:rPr>
                        <a:t>精神</a:t>
                      </a:r>
                      <a:r>
                        <a:rPr sz="900" spc="-10" dirty="0">
                          <a:latin typeface="Noto Sans Mono CJK JP Regular"/>
                          <a:cs typeface="Noto Sans Mono CJK JP Regular"/>
                        </a:rPr>
                        <a:t>分</a:t>
                      </a:r>
                      <a:r>
                        <a:rPr sz="900" dirty="0">
                          <a:latin typeface="Noto Sans Mono CJK JP Regular"/>
                          <a:cs typeface="Noto Sans Mono CJK JP Regular"/>
                        </a:rPr>
                        <a:t>野</a:t>
                      </a:r>
                      <a:r>
                        <a:rPr sz="900" spc="-10" dirty="0">
                          <a:latin typeface="Noto Sans Mono CJK JP Regular"/>
                          <a:cs typeface="Noto Sans Mono CJK JP Regular"/>
                        </a:rPr>
                        <a:t>連</a:t>
                      </a:r>
                      <a:r>
                        <a:rPr sz="900" spc="5" dirty="0">
                          <a:latin typeface="Noto Sans Mono CJK JP Regular"/>
                          <a:cs typeface="Noto Sans Mono CJK JP Regular"/>
                        </a:rPr>
                        <a:t>絡会</a:t>
                      </a:r>
                      <a:endParaRPr sz="900" dirty="0">
                        <a:latin typeface="Noto Sans Mono CJK JP Regular"/>
                        <a:cs typeface="Noto Sans Mono CJK JP Regular"/>
                      </a:endParaRPr>
                    </a:p>
                  </a:txBody>
                  <a:tcPr marL="0" marR="0" marT="825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6157">
                <a:tc>
                  <a:txBody>
                    <a:bodyPr/>
                    <a:lstStyle/>
                    <a:p>
                      <a:pPr marL="8890" algn="ctr">
                        <a:lnSpc>
                          <a:spcPct val="100000"/>
                        </a:lnSpc>
                        <a:spcBef>
                          <a:spcPts val="720"/>
                        </a:spcBef>
                      </a:pPr>
                      <a:r>
                        <a:rPr sz="900" spc="5" dirty="0">
                          <a:latin typeface="Noto Sans Mono CJK JP Regular"/>
                          <a:cs typeface="Noto Sans Mono CJK JP Regular"/>
                        </a:rPr>
                        <a:t>サー</a:t>
                      </a:r>
                      <a:r>
                        <a:rPr sz="900" spc="-10" dirty="0">
                          <a:latin typeface="Noto Sans Mono CJK JP Regular"/>
                          <a:cs typeface="Noto Sans Mono CJK JP Regular"/>
                        </a:rPr>
                        <a:t>ビ</a:t>
                      </a:r>
                      <a:r>
                        <a:rPr sz="900" dirty="0">
                          <a:latin typeface="Noto Sans Mono CJK JP Regular"/>
                          <a:cs typeface="Noto Sans Mono CJK JP Regular"/>
                        </a:rPr>
                        <a:t>ス</a:t>
                      </a:r>
                      <a:r>
                        <a:rPr sz="900" spc="-10" dirty="0">
                          <a:latin typeface="Noto Sans Mono CJK JP Regular"/>
                          <a:cs typeface="Noto Sans Mono CJK JP Regular"/>
                        </a:rPr>
                        <a:t>事</a:t>
                      </a:r>
                      <a:r>
                        <a:rPr sz="900" spc="5" dirty="0">
                          <a:latin typeface="Noto Sans Mono CJK JP Regular"/>
                          <a:cs typeface="Noto Sans Mono CJK JP Regular"/>
                        </a:rPr>
                        <a:t>業</a:t>
                      </a:r>
                      <a:r>
                        <a:rPr sz="900" spc="-10" dirty="0">
                          <a:latin typeface="Noto Sans Mono CJK JP Regular"/>
                          <a:cs typeface="Noto Sans Mono CJK JP Regular"/>
                        </a:rPr>
                        <a:t>所</a:t>
                      </a:r>
                      <a:r>
                        <a:rPr sz="900" spc="5" dirty="0">
                          <a:latin typeface="Noto Sans Mono CJK JP Regular"/>
                          <a:cs typeface="Noto Sans Mono CJK JP Regular"/>
                        </a:rPr>
                        <a:t>連</a:t>
                      </a:r>
                      <a:r>
                        <a:rPr sz="900" spc="-10" dirty="0">
                          <a:latin typeface="Noto Sans Mono CJK JP Regular"/>
                          <a:cs typeface="Noto Sans Mono CJK JP Regular"/>
                        </a:rPr>
                        <a:t>絡</a:t>
                      </a:r>
                      <a:r>
                        <a:rPr sz="900" spc="5" dirty="0">
                          <a:latin typeface="Noto Sans Mono CJK JP Regular"/>
                          <a:cs typeface="Noto Sans Mono CJK JP Regular"/>
                        </a:rPr>
                        <a:t>会</a:t>
                      </a:r>
                      <a:endParaRPr sz="900">
                        <a:latin typeface="Noto Sans Mono CJK JP Regular"/>
                        <a:cs typeface="Noto Sans Mono CJK JP Regular"/>
                      </a:endParaRPr>
                    </a:p>
                  </a:txBody>
                  <a:tcPr marL="0" marR="0" marT="7819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285071">
                <a:tc>
                  <a:txBody>
                    <a:bodyPr/>
                    <a:lstStyle/>
                    <a:p>
                      <a:pPr marL="8890" algn="ctr">
                        <a:lnSpc>
                          <a:spcPct val="100000"/>
                        </a:lnSpc>
                        <a:spcBef>
                          <a:spcPts val="735"/>
                        </a:spcBef>
                      </a:pPr>
                      <a:r>
                        <a:rPr sz="900" spc="5" dirty="0">
                          <a:latin typeface="Noto Sans Mono CJK JP Regular"/>
                          <a:cs typeface="Noto Sans Mono CJK JP Regular"/>
                        </a:rPr>
                        <a:t>養護</a:t>
                      </a:r>
                      <a:r>
                        <a:rPr sz="900" spc="-10" dirty="0">
                          <a:latin typeface="Noto Sans Mono CJK JP Regular"/>
                          <a:cs typeface="Noto Sans Mono CJK JP Regular"/>
                        </a:rPr>
                        <a:t>学</a:t>
                      </a:r>
                      <a:r>
                        <a:rPr sz="900" dirty="0">
                          <a:latin typeface="Noto Sans Mono CJK JP Regular"/>
                          <a:cs typeface="Noto Sans Mono CJK JP Regular"/>
                        </a:rPr>
                        <a:t>校</a:t>
                      </a:r>
                      <a:r>
                        <a:rPr sz="900" spc="-10" dirty="0">
                          <a:latin typeface="Noto Sans Mono CJK JP Regular"/>
                          <a:cs typeface="Noto Sans Mono CJK JP Regular"/>
                        </a:rPr>
                        <a:t>等</a:t>
                      </a:r>
                      <a:r>
                        <a:rPr sz="900" spc="5" dirty="0">
                          <a:latin typeface="Noto Sans Mono CJK JP Regular"/>
                          <a:cs typeface="Noto Sans Mono CJK JP Regular"/>
                        </a:rPr>
                        <a:t>卒</a:t>
                      </a:r>
                      <a:r>
                        <a:rPr sz="900" spc="-10" dirty="0">
                          <a:latin typeface="Noto Sans Mono CJK JP Regular"/>
                          <a:cs typeface="Noto Sans Mono CJK JP Regular"/>
                        </a:rPr>
                        <a:t>業</a:t>
                      </a:r>
                      <a:r>
                        <a:rPr sz="900" spc="5" dirty="0">
                          <a:latin typeface="Noto Sans Mono CJK JP Regular"/>
                          <a:cs typeface="Noto Sans Mono CJK JP Regular"/>
                        </a:rPr>
                        <a:t>生</a:t>
                      </a:r>
                      <a:r>
                        <a:rPr sz="900" spc="-10" dirty="0">
                          <a:latin typeface="Noto Sans Mono CJK JP Regular"/>
                          <a:cs typeface="Noto Sans Mono CJK JP Regular"/>
                        </a:rPr>
                        <a:t>連</a:t>
                      </a:r>
                      <a:r>
                        <a:rPr sz="900" spc="5" dirty="0">
                          <a:latin typeface="Noto Sans Mono CJK JP Regular"/>
                          <a:cs typeface="Noto Sans Mono CJK JP Regular"/>
                        </a:rPr>
                        <a:t>絡会</a:t>
                      </a:r>
                      <a:endParaRPr sz="900">
                        <a:latin typeface="Noto Sans Mono CJK JP Regular"/>
                        <a:cs typeface="Noto Sans Mono CJK JP Regular"/>
                      </a:endParaRPr>
                    </a:p>
                  </a:txBody>
                  <a:tcPr marL="0" marR="0" marT="798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r h="654306">
                <a:tc>
                  <a:txBody>
                    <a:bodyPr/>
                    <a:lstStyle/>
                    <a:p>
                      <a:pPr marL="370840" marR="354330" algn="just">
                        <a:lnSpc>
                          <a:spcPct val="142900"/>
                        </a:lnSpc>
                        <a:spcBef>
                          <a:spcPts val="175"/>
                        </a:spcBef>
                      </a:pPr>
                      <a:r>
                        <a:rPr sz="900" u="sng" dirty="0">
                          <a:latin typeface="Noto Sans Mono CJK JP Regular"/>
                          <a:cs typeface="Noto Sans Mono CJK JP Regular"/>
                        </a:rPr>
                        <a:t>事業</a:t>
                      </a:r>
                      <a:r>
                        <a:rPr sz="900" u="sng" spc="-15" dirty="0">
                          <a:latin typeface="Noto Sans Mono CJK JP Regular"/>
                          <a:cs typeface="Noto Sans Mono CJK JP Regular"/>
                        </a:rPr>
                        <a:t>所</a:t>
                      </a:r>
                      <a:r>
                        <a:rPr sz="900" u="sng" dirty="0">
                          <a:latin typeface="Noto Sans Mono CJK JP Regular"/>
                          <a:cs typeface="Noto Sans Mono CJK JP Regular"/>
                        </a:rPr>
                        <a:t>向</a:t>
                      </a:r>
                      <a:r>
                        <a:rPr sz="900" u="sng" spc="-15" dirty="0">
                          <a:latin typeface="Noto Sans Mono CJK JP Regular"/>
                          <a:cs typeface="Noto Sans Mono CJK JP Regular"/>
                        </a:rPr>
                        <a:t>け</a:t>
                      </a:r>
                      <a:r>
                        <a:rPr sz="900" u="sng" dirty="0">
                          <a:latin typeface="Noto Sans Mono CJK JP Regular"/>
                          <a:cs typeface="Noto Sans Mono CJK JP Regular"/>
                        </a:rPr>
                        <a:t>研修</a:t>
                      </a:r>
                      <a:r>
                        <a:rPr sz="900" dirty="0">
                          <a:latin typeface="Noto Sans Mono CJK JP Regular"/>
                          <a:cs typeface="Noto Sans Mono CJK JP Regular"/>
                        </a:rPr>
                        <a:t> 当事</a:t>
                      </a:r>
                      <a:r>
                        <a:rPr sz="900" spc="-15" dirty="0">
                          <a:latin typeface="Noto Sans Mono CJK JP Regular"/>
                          <a:cs typeface="Noto Sans Mono CJK JP Regular"/>
                        </a:rPr>
                        <a:t>者</a:t>
                      </a:r>
                      <a:r>
                        <a:rPr sz="900" dirty="0">
                          <a:latin typeface="Noto Sans Mono CJK JP Regular"/>
                          <a:cs typeface="Noto Sans Mono CJK JP Regular"/>
                        </a:rPr>
                        <a:t>向</a:t>
                      </a:r>
                      <a:r>
                        <a:rPr sz="900" spc="-15" dirty="0">
                          <a:latin typeface="Noto Sans Mono CJK JP Regular"/>
                          <a:cs typeface="Noto Sans Mono CJK JP Regular"/>
                        </a:rPr>
                        <a:t>け</a:t>
                      </a:r>
                      <a:r>
                        <a:rPr sz="900" dirty="0">
                          <a:latin typeface="Noto Sans Mono CJK JP Regular"/>
                          <a:cs typeface="Noto Sans Mono CJK JP Regular"/>
                        </a:rPr>
                        <a:t>研修 </a:t>
                      </a:r>
                      <a:r>
                        <a:rPr sz="900" spc="5" dirty="0">
                          <a:latin typeface="Noto Sans Mono CJK JP Regular"/>
                          <a:cs typeface="Noto Sans Mono CJK JP Regular"/>
                        </a:rPr>
                        <a:t>市民</a:t>
                      </a:r>
                      <a:r>
                        <a:rPr sz="900" spc="-10" dirty="0">
                          <a:latin typeface="Noto Sans Mono CJK JP Regular"/>
                          <a:cs typeface="Noto Sans Mono CJK JP Regular"/>
                        </a:rPr>
                        <a:t>向</a:t>
                      </a:r>
                      <a:r>
                        <a:rPr sz="900" dirty="0">
                          <a:latin typeface="Noto Sans Mono CJK JP Regular"/>
                          <a:cs typeface="Noto Sans Mono CJK JP Regular"/>
                        </a:rPr>
                        <a:t>け</a:t>
                      </a:r>
                      <a:r>
                        <a:rPr sz="900" spc="-10" dirty="0">
                          <a:latin typeface="Noto Sans Mono CJK JP Regular"/>
                          <a:cs typeface="Noto Sans Mono CJK JP Regular"/>
                        </a:rPr>
                        <a:t>研修</a:t>
                      </a:r>
                      <a:endParaRPr sz="900" dirty="0">
                        <a:latin typeface="Noto Sans Mono CJK JP Regular"/>
                        <a:cs typeface="Noto Sans Mono CJK JP Regular"/>
                      </a:endParaRPr>
                    </a:p>
                  </a:txBody>
                  <a:tcPr marL="0" marR="0" marT="190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bl>
          </a:graphicData>
        </a:graphic>
      </p:graphicFrame>
      <p:sp>
        <p:nvSpPr>
          <p:cNvPr id="30" name="object 30"/>
          <p:cNvSpPr txBox="1"/>
          <p:nvPr/>
        </p:nvSpPr>
        <p:spPr>
          <a:xfrm>
            <a:off x="5068969" y="3740086"/>
            <a:ext cx="863359" cy="206716"/>
          </a:xfrm>
          <a:prstGeom prst="rect">
            <a:avLst/>
          </a:prstGeom>
          <a:ln w="6350">
            <a:solidFill>
              <a:srgbClr val="000000"/>
            </a:solidFill>
          </a:ln>
        </p:spPr>
        <p:txBody>
          <a:bodyPr vert="horz" wrap="square" lIns="0" tIns="67874" rIns="0" bIns="0" rtlCol="0">
            <a:spAutoFit/>
          </a:bodyPr>
          <a:lstStyle/>
          <a:p>
            <a:pPr marL="80362">
              <a:spcBef>
                <a:spcPts val="534"/>
              </a:spcBef>
            </a:pPr>
            <a:r>
              <a:rPr sz="898" spc="4" dirty="0">
                <a:latin typeface="Noto Sans Mono CJK JP Regular"/>
                <a:cs typeface="Noto Sans Mono CJK JP Regular"/>
              </a:rPr>
              <a:t>計画</a:t>
            </a:r>
            <a:r>
              <a:rPr sz="898" spc="-9" dirty="0">
                <a:latin typeface="Noto Sans Mono CJK JP Regular"/>
                <a:cs typeface="Noto Sans Mono CJK JP Regular"/>
              </a:rPr>
              <a:t>策</a:t>
            </a:r>
            <a:r>
              <a:rPr sz="898" spc="4" dirty="0">
                <a:latin typeface="Noto Sans Mono CJK JP Regular"/>
                <a:cs typeface="Noto Sans Mono CJK JP Regular"/>
              </a:rPr>
              <a:t>定</a:t>
            </a:r>
            <a:r>
              <a:rPr sz="898" spc="-9" dirty="0">
                <a:latin typeface="Noto Sans Mono CJK JP Regular"/>
                <a:cs typeface="Noto Sans Mono CJK JP Regular"/>
              </a:rPr>
              <a:t>部</a:t>
            </a:r>
            <a:r>
              <a:rPr sz="898" spc="4" dirty="0">
                <a:latin typeface="Noto Sans Mono CJK JP Regular"/>
                <a:cs typeface="Noto Sans Mono CJK JP Regular"/>
              </a:rPr>
              <a:t>会</a:t>
            </a:r>
            <a:endParaRPr sz="898">
              <a:latin typeface="Noto Sans Mono CJK JP Regular"/>
              <a:cs typeface="Noto Sans Mono CJK JP Regular"/>
            </a:endParaRPr>
          </a:p>
        </p:txBody>
      </p:sp>
      <p:graphicFrame>
        <p:nvGraphicFramePr>
          <p:cNvPr id="31" name="object 31"/>
          <p:cNvGraphicFramePr>
            <a:graphicFrameLocks noGrp="1"/>
          </p:cNvGraphicFramePr>
          <p:nvPr>
            <p:extLst>
              <p:ext uri="{D42A27DB-BD31-4B8C-83A1-F6EECF244321}">
                <p14:modId xmlns:p14="http://schemas.microsoft.com/office/powerpoint/2010/main" val="683516253"/>
              </p:ext>
            </p:extLst>
          </p:nvPr>
        </p:nvGraphicFramePr>
        <p:xfrm>
          <a:off x="6503633" y="2121459"/>
          <a:ext cx="3285650" cy="984230"/>
        </p:xfrm>
        <a:graphic>
          <a:graphicData uri="http://schemas.openxmlformats.org/drawingml/2006/table">
            <a:tbl>
              <a:tblPr firstRow="1" bandRow="1">
                <a:tableStyleId>{2D5ABB26-0587-4C30-8999-92F81FD0307C}</a:tableStyleId>
              </a:tblPr>
              <a:tblGrid>
                <a:gridCol w="65159"/>
                <a:gridCol w="650505"/>
                <a:gridCol w="722181"/>
                <a:gridCol w="475119"/>
                <a:gridCol w="578287"/>
                <a:gridCol w="794399"/>
              </a:tblGrid>
              <a:tr h="332943">
                <a:tc gridSpan="6">
                  <a:txBody>
                    <a:bodyPr/>
                    <a:lstStyle/>
                    <a:p>
                      <a:pPr marL="1056640" algn="l">
                        <a:lnSpc>
                          <a:spcPct val="100000"/>
                        </a:lnSpc>
                        <a:spcBef>
                          <a:spcPts val="615"/>
                        </a:spcBef>
                      </a:pPr>
                      <a:r>
                        <a:rPr sz="1400" b="1" spc="5" dirty="0" err="1" smtClean="0">
                          <a:latin typeface="Noto Sans Mono CJK JP Regular"/>
                          <a:cs typeface="Noto Sans Mono CJK JP Regular"/>
                        </a:rPr>
                        <a:t>障が</a:t>
                      </a:r>
                      <a:r>
                        <a:rPr sz="1400" b="1" spc="-5" dirty="0" err="1" smtClean="0">
                          <a:latin typeface="Noto Sans Mono CJK JP Regular"/>
                          <a:cs typeface="Noto Sans Mono CJK JP Regular"/>
                        </a:rPr>
                        <a:t>い</a:t>
                      </a:r>
                      <a:r>
                        <a:rPr sz="1400" b="1" spc="5" dirty="0" err="1" smtClean="0">
                          <a:latin typeface="Noto Sans Mono CJK JP Regular"/>
                          <a:cs typeface="Noto Sans Mono CJK JP Regular"/>
                        </a:rPr>
                        <a:t>児</a:t>
                      </a:r>
                      <a:r>
                        <a:rPr sz="1400" b="1" spc="-10" dirty="0" err="1" smtClean="0">
                          <a:latin typeface="Noto Sans Mono CJK JP Regular"/>
                          <a:cs typeface="Noto Sans Mono CJK JP Regular"/>
                        </a:rPr>
                        <a:t>者</a:t>
                      </a:r>
                      <a:r>
                        <a:rPr sz="1400" b="1" spc="5" dirty="0" err="1" smtClean="0">
                          <a:latin typeface="Noto Sans Mono CJK JP Regular"/>
                          <a:cs typeface="Noto Sans Mono CJK JP Regular"/>
                        </a:rPr>
                        <a:t>相</a:t>
                      </a:r>
                      <a:r>
                        <a:rPr sz="1400" b="1" spc="-10" dirty="0" err="1" smtClean="0">
                          <a:latin typeface="Noto Sans Mono CJK JP Regular"/>
                          <a:cs typeface="Noto Sans Mono CJK JP Regular"/>
                        </a:rPr>
                        <a:t>談</a:t>
                      </a:r>
                      <a:r>
                        <a:rPr sz="1400" b="1" spc="5" dirty="0" err="1" smtClean="0">
                          <a:latin typeface="Noto Sans Mono CJK JP Regular"/>
                          <a:cs typeface="Noto Sans Mono CJK JP Regular"/>
                        </a:rPr>
                        <a:t>支</a:t>
                      </a:r>
                      <a:r>
                        <a:rPr sz="1400" b="1" spc="-10" dirty="0" err="1" smtClean="0">
                          <a:latin typeface="Noto Sans Mono CJK JP Regular"/>
                          <a:cs typeface="Noto Sans Mono CJK JP Regular"/>
                        </a:rPr>
                        <a:t>援</a:t>
                      </a:r>
                      <a:r>
                        <a:rPr sz="1400" b="1" spc="5" dirty="0" err="1" smtClean="0">
                          <a:latin typeface="Noto Sans Mono CJK JP Regular"/>
                          <a:cs typeface="Noto Sans Mono CJK JP Regular"/>
                        </a:rPr>
                        <a:t>セ</a:t>
                      </a:r>
                      <a:r>
                        <a:rPr sz="1400" b="1" spc="-10" dirty="0" err="1" smtClean="0">
                          <a:latin typeface="Noto Sans Mono CJK JP Regular"/>
                          <a:cs typeface="Noto Sans Mono CJK JP Regular"/>
                        </a:rPr>
                        <a:t>ン</a:t>
                      </a:r>
                      <a:r>
                        <a:rPr sz="1400" b="1" spc="5" dirty="0" err="1" smtClean="0">
                          <a:latin typeface="Noto Sans Mono CJK JP Regular"/>
                          <a:cs typeface="Noto Sans Mono CJK JP Regular"/>
                        </a:rPr>
                        <a:t>タ</a:t>
                      </a:r>
                      <a:r>
                        <a:rPr sz="1400" b="1" spc="5" dirty="0" smtClean="0">
                          <a:latin typeface="Noto Sans Mono CJK JP Regular"/>
                          <a:cs typeface="Noto Sans Mono CJK JP Regular"/>
                        </a:rPr>
                        <a:t>ー</a:t>
                      </a:r>
                      <a:r>
                        <a:rPr lang="en-US" sz="1400" b="1" spc="5" dirty="0" smtClean="0">
                          <a:latin typeface="Noto Sans Mono CJK JP Regular"/>
                          <a:cs typeface="Noto Sans Mono CJK JP Regular"/>
                        </a:rPr>
                        <a:t>(29</a:t>
                      </a:r>
                      <a:r>
                        <a:rPr lang="ja-JP" altLang="en-US" sz="1400" b="1" spc="5" dirty="0" smtClean="0">
                          <a:latin typeface="Noto Sans Mono CJK JP Regular"/>
                          <a:cs typeface="Noto Sans Mono CJK JP Regular"/>
                        </a:rPr>
                        <a:t>年</a:t>
                      </a:r>
                      <a:r>
                        <a:rPr lang="en-US" altLang="ja-JP" sz="1400" b="1" spc="5" dirty="0" smtClean="0">
                          <a:latin typeface="Noto Sans Mono CJK JP Regular"/>
                          <a:cs typeface="Noto Sans Mono CJK JP Regular"/>
                        </a:rPr>
                        <a:t>10</a:t>
                      </a:r>
                      <a:r>
                        <a:rPr lang="ja-JP" altLang="en-US" sz="1400" b="1" spc="5" dirty="0" smtClean="0">
                          <a:latin typeface="Noto Sans Mono CJK JP Regular"/>
                          <a:cs typeface="Noto Sans Mono CJK JP Regular"/>
                        </a:rPr>
                        <a:t>月</a:t>
                      </a:r>
                      <a:r>
                        <a:rPr lang="en-US" sz="1400" b="1" spc="5" dirty="0" smtClean="0">
                          <a:latin typeface="Noto Sans Mono CJK JP Regular"/>
                          <a:cs typeface="Noto Sans Mono CJK JP Regular"/>
                        </a:rPr>
                        <a:t>)</a:t>
                      </a:r>
                      <a:endParaRPr sz="1400" b="1" dirty="0">
                        <a:latin typeface="Noto Sans Mono CJK JP Regular"/>
                        <a:cs typeface="Noto Sans Mono CJK JP Regular"/>
                      </a:endParaRPr>
                    </a:p>
                  </a:txBody>
                  <a:tcPr marL="0" marR="0" marT="6678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166471">
                <a:tc gridSpan="2">
                  <a:txBody>
                    <a:bodyPr/>
                    <a:lstStyle/>
                    <a:p>
                      <a:pPr algn="ctr">
                        <a:lnSpc>
                          <a:spcPct val="100000"/>
                        </a:lnSpc>
                      </a:pPr>
                      <a:endParaRPr sz="800">
                        <a:latin typeface="Times New Roman"/>
                        <a:cs typeface="Times New Roman"/>
                      </a:endParaRPr>
                    </a:p>
                  </a:txBody>
                  <a:tcPr marL="0" marR="0" marT="0" marB="0">
                    <a:lnR w="6350">
                      <a:solidFill>
                        <a:srgbClr val="5B9BD4"/>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3">
                  <a:txBody>
                    <a:bodyPr/>
                    <a:lstStyle/>
                    <a:p>
                      <a:pPr algn="ctr">
                        <a:lnSpc>
                          <a:spcPct val="100000"/>
                        </a:lnSpc>
                      </a:pPr>
                      <a:endParaRPr sz="1000" dirty="0">
                        <a:latin typeface="Times New Roman"/>
                        <a:cs typeface="Times New Roman"/>
                      </a:endParaRPr>
                    </a:p>
                  </a:txBody>
                  <a:tcPr marL="0" marR="0" marT="0" marB="0">
                    <a:lnL w="6350">
                      <a:solidFill>
                        <a:srgbClr val="5B9BD4"/>
                      </a:solidFill>
                      <a:prstDash val="solid"/>
                    </a:lnL>
                    <a:lnR w="6350">
                      <a:solidFill>
                        <a:srgbClr val="5B9BD4"/>
                      </a:solidFill>
                      <a:prstDash val="solid"/>
                    </a:lnR>
                    <a:lnT w="6350">
                      <a:solidFill>
                        <a:srgbClr val="000000"/>
                      </a:solidFill>
                      <a:prstDash val="solid"/>
                    </a:lnT>
                  </a:tcPr>
                </a:tc>
                <a:tc hMerge="1">
                  <a:txBody>
                    <a:bodyPr/>
                    <a:lstStyle/>
                    <a:p>
                      <a:endParaRPr/>
                    </a:p>
                  </a:txBody>
                  <a:tcPr marL="0" marR="0" marT="0" marB="0"/>
                </a:tc>
                <a:tc hMerge="1">
                  <a:txBody>
                    <a:bodyPr/>
                    <a:lstStyle/>
                    <a:p>
                      <a:endParaRPr/>
                    </a:p>
                  </a:txBody>
                  <a:tcPr marL="0" marR="0" marT="0" marB="0"/>
                </a:tc>
                <a:tc>
                  <a:txBody>
                    <a:bodyPr/>
                    <a:lstStyle/>
                    <a:p>
                      <a:pPr algn="ctr">
                        <a:lnSpc>
                          <a:spcPct val="100000"/>
                        </a:lnSpc>
                      </a:pPr>
                      <a:endParaRPr sz="800" dirty="0">
                        <a:latin typeface="Times New Roman"/>
                        <a:cs typeface="Times New Roman"/>
                      </a:endParaRPr>
                    </a:p>
                  </a:txBody>
                  <a:tcPr marL="0" marR="0" marT="0" marB="0">
                    <a:lnL w="6350">
                      <a:solidFill>
                        <a:srgbClr val="5B9BD4"/>
                      </a:solidFill>
                      <a:prstDash val="solid"/>
                    </a:lnL>
                    <a:lnT w="6350">
                      <a:solidFill>
                        <a:srgbClr val="000000"/>
                      </a:solidFill>
                      <a:prstDash val="solid"/>
                    </a:lnT>
                    <a:lnB w="6350">
                      <a:solidFill>
                        <a:srgbClr val="000000"/>
                      </a:solidFill>
                      <a:prstDash val="solid"/>
                    </a:lnB>
                  </a:tcPr>
                </a:tc>
              </a:tr>
              <a:tr h="324251">
                <a:tc>
                  <a:txBody>
                    <a:bodyPr/>
                    <a:lstStyle/>
                    <a:p>
                      <a:pPr algn="ctr">
                        <a:lnSpc>
                          <a:spcPct val="100000"/>
                        </a:lnSpc>
                      </a:pPr>
                      <a:endParaRPr sz="900">
                        <a:latin typeface="Times New Roman"/>
                        <a:cs typeface="Times New Roman"/>
                      </a:endParaRPr>
                    </a:p>
                  </a:txBody>
                  <a:tcPr marL="0" marR="0" marT="0" marB="0">
                    <a:lnR w="6350">
                      <a:solidFill>
                        <a:srgbClr val="000000"/>
                      </a:solidFill>
                      <a:prstDash val="solid"/>
                    </a:lnR>
                    <a:lnT w="6350" cap="flat" cmpd="sng" algn="ctr">
                      <a:solidFill>
                        <a:srgbClr val="000000"/>
                      </a:solidFill>
                      <a:prstDash val="solid"/>
                      <a:round/>
                      <a:headEnd type="none" w="med" len="med"/>
                      <a:tailEnd type="none" w="med" len="med"/>
                    </a:lnT>
                  </a:tcPr>
                </a:tc>
                <a:tc gridSpan="2">
                  <a:txBody>
                    <a:bodyPr/>
                    <a:lstStyle/>
                    <a:p>
                      <a:pPr marL="98425" algn="ctr">
                        <a:lnSpc>
                          <a:spcPct val="100000"/>
                        </a:lnSpc>
                        <a:spcBef>
                          <a:spcPts val="665"/>
                        </a:spcBef>
                      </a:pPr>
                      <a:r>
                        <a:rPr sz="1000" spc="5" dirty="0">
                          <a:solidFill>
                            <a:srgbClr val="FF0000"/>
                          </a:solidFill>
                          <a:latin typeface="Noto Sans Mono CJK JP Regular"/>
                          <a:cs typeface="Noto Sans Mono CJK JP Regular"/>
                        </a:rPr>
                        <a:t>基幹</a:t>
                      </a:r>
                      <a:r>
                        <a:rPr sz="1000" spc="-10" dirty="0">
                          <a:solidFill>
                            <a:srgbClr val="FF0000"/>
                          </a:solidFill>
                          <a:latin typeface="Noto Sans Mono CJK JP Regular"/>
                          <a:cs typeface="Noto Sans Mono CJK JP Regular"/>
                        </a:rPr>
                        <a:t>相</a:t>
                      </a:r>
                      <a:r>
                        <a:rPr sz="1000" spc="5" dirty="0">
                          <a:solidFill>
                            <a:srgbClr val="FF0000"/>
                          </a:solidFill>
                          <a:latin typeface="Noto Sans Mono CJK JP Regular"/>
                          <a:cs typeface="Noto Sans Mono CJK JP Regular"/>
                        </a:rPr>
                        <a:t>談</a:t>
                      </a:r>
                      <a:r>
                        <a:rPr sz="1000" spc="-10" dirty="0">
                          <a:solidFill>
                            <a:srgbClr val="FF0000"/>
                          </a:solidFill>
                          <a:latin typeface="Noto Sans Mono CJK JP Regular"/>
                          <a:cs typeface="Noto Sans Mono CJK JP Regular"/>
                        </a:rPr>
                        <a:t>支</a:t>
                      </a:r>
                      <a:r>
                        <a:rPr sz="1000" spc="5" dirty="0">
                          <a:solidFill>
                            <a:srgbClr val="FF0000"/>
                          </a:solidFill>
                          <a:latin typeface="Noto Sans Mono CJK JP Regular"/>
                          <a:cs typeface="Noto Sans Mono CJK JP Regular"/>
                        </a:rPr>
                        <a:t>援</a:t>
                      </a:r>
                      <a:r>
                        <a:rPr sz="1000" spc="-10" dirty="0">
                          <a:solidFill>
                            <a:srgbClr val="FF0000"/>
                          </a:solidFill>
                          <a:latin typeface="Noto Sans Mono CJK JP Regular"/>
                          <a:cs typeface="Noto Sans Mono CJK JP Regular"/>
                        </a:rPr>
                        <a:t>セ</a:t>
                      </a:r>
                      <a:r>
                        <a:rPr sz="1000" spc="5" dirty="0">
                          <a:solidFill>
                            <a:srgbClr val="FF0000"/>
                          </a:solidFill>
                          <a:latin typeface="Noto Sans Mono CJK JP Regular"/>
                          <a:cs typeface="Noto Sans Mono CJK JP Regular"/>
                        </a:rPr>
                        <a:t>ン</a:t>
                      </a:r>
                      <a:r>
                        <a:rPr sz="1000" spc="-10" dirty="0">
                          <a:solidFill>
                            <a:srgbClr val="FF0000"/>
                          </a:solidFill>
                          <a:latin typeface="Noto Sans Mono CJK JP Regular"/>
                          <a:cs typeface="Noto Sans Mono CJK JP Regular"/>
                        </a:rPr>
                        <a:t>タ</a:t>
                      </a:r>
                      <a:r>
                        <a:rPr sz="1000" spc="5" dirty="0">
                          <a:solidFill>
                            <a:srgbClr val="FF0000"/>
                          </a:solidFill>
                          <a:latin typeface="Noto Sans Mono CJK JP Regular"/>
                          <a:cs typeface="Noto Sans Mono CJK JP Regular"/>
                        </a:rPr>
                        <a:t>ー</a:t>
                      </a:r>
                      <a:endParaRPr sz="1000" dirty="0">
                        <a:solidFill>
                          <a:srgbClr val="FF0000"/>
                        </a:solidFill>
                        <a:latin typeface="Noto Sans Mono CJK JP Regular"/>
                        <a:cs typeface="Noto Sans Mono CJK JP Regular"/>
                      </a:endParaRPr>
                    </a:p>
                  </a:txBody>
                  <a:tcPr marL="0" marR="0" marT="7221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gn="ctr">
                        <a:lnSpc>
                          <a:spcPct val="100000"/>
                        </a:lnSpc>
                      </a:pPr>
                      <a:endParaRPr sz="1000" dirty="0">
                        <a:solidFill>
                          <a:srgbClr val="FF0000"/>
                        </a:solidFill>
                        <a:latin typeface="Times New Roman"/>
                        <a:cs typeface="Times New Roman"/>
                      </a:endParaRPr>
                    </a:p>
                  </a:txBody>
                  <a:tcPr marL="0" marR="0" marT="0" marB="0">
                    <a:lnL w="6350">
                      <a:solidFill>
                        <a:srgbClr val="000000"/>
                      </a:solidFill>
                      <a:prstDash val="solid"/>
                    </a:lnL>
                    <a:lnR w="6350">
                      <a:solidFill>
                        <a:srgbClr val="000000"/>
                      </a:solidFill>
                      <a:prstDash val="solid"/>
                    </a:lnR>
                  </a:tcPr>
                </a:tc>
                <a:tc gridSpan="2">
                  <a:txBody>
                    <a:bodyPr/>
                    <a:lstStyle/>
                    <a:p>
                      <a:pPr marL="98425" algn="ctr">
                        <a:lnSpc>
                          <a:spcPct val="100000"/>
                        </a:lnSpc>
                        <a:spcBef>
                          <a:spcPts val="570"/>
                        </a:spcBef>
                      </a:pPr>
                      <a:r>
                        <a:rPr lang="ja-JP" altLang="en-US" sz="1000" spc="5" dirty="0" smtClean="0">
                          <a:latin typeface="Noto Sans Mono CJK JP Regular"/>
                          <a:cs typeface="Noto Sans Mono CJK JP Regular"/>
                        </a:rPr>
                        <a:t>専門相談（委託）</a:t>
                      </a:r>
                      <a:endParaRPr sz="1000" dirty="0">
                        <a:latin typeface="Noto Sans Mono CJK JP Regular"/>
                        <a:cs typeface="Noto Sans Mono CJK JP Regular"/>
                      </a:endParaRPr>
                    </a:p>
                  </a:txBody>
                  <a:tcPr marL="0" marR="0" marT="6190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r>
            </a:tbl>
          </a:graphicData>
        </a:graphic>
      </p:graphicFrame>
      <p:sp>
        <p:nvSpPr>
          <p:cNvPr id="35" name="object 35"/>
          <p:cNvSpPr/>
          <p:nvPr/>
        </p:nvSpPr>
        <p:spPr>
          <a:xfrm>
            <a:off x="1752058" y="2786863"/>
            <a:ext cx="2021019" cy="758018"/>
          </a:xfrm>
          <a:custGeom>
            <a:avLst/>
            <a:gdLst/>
            <a:ahLst/>
            <a:cxnLst/>
            <a:rect l="l" t="t" r="r" b="b"/>
            <a:pathLst>
              <a:path w="2363470" h="886460">
                <a:moveTo>
                  <a:pt x="0" y="147065"/>
                </a:moveTo>
                <a:lnTo>
                  <a:pt x="7493" y="100559"/>
                </a:lnTo>
                <a:lnTo>
                  <a:pt x="28361" y="60185"/>
                </a:lnTo>
                <a:lnTo>
                  <a:pt x="60183" y="28358"/>
                </a:lnTo>
                <a:lnTo>
                  <a:pt x="100536" y="7491"/>
                </a:lnTo>
                <a:lnTo>
                  <a:pt x="147002" y="0"/>
                </a:lnTo>
                <a:lnTo>
                  <a:pt x="973086" y="0"/>
                </a:lnTo>
                <a:lnTo>
                  <a:pt x="1390142" y="0"/>
                </a:lnTo>
                <a:lnTo>
                  <a:pt x="1521079" y="0"/>
                </a:lnTo>
                <a:lnTo>
                  <a:pt x="1567585" y="7491"/>
                </a:lnTo>
                <a:lnTo>
                  <a:pt x="1607959" y="28358"/>
                </a:lnTo>
                <a:lnTo>
                  <a:pt x="1639786" y="60185"/>
                </a:lnTo>
                <a:lnTo>
                  <a:pt x="1660653" y="100559"/>
                </a:lnTo>
                <a:lnTo>
                  <a:pt x="1668145" y="147065"/>
                </a:lnTo>
                <a:lnTo>
                  <a:pt x="1668145" y="514476"/>
                </a:lnTo>
                <a:lnTo>
                  <a:pt x="2363470" y="885951"/>
                </a:lnTo>
                <a:lnTo>
                  <a:pt x="1668145" y="734949"/>
                </a:lnTo>
                <a:lnTo>
                  <a:pt x="1660653" y="781455"/>
                </a:lnTo>
                <a:lnTo>
                  <a:pt x="1639786" y="821829"/>
                </a:lnTo>
                <a:lnTo>
                  <a:pt x="1607959" y="853656"/>
                </a:lnTo>
                <a:lnTo>
                  <a:pt x="1567585" y="874523"/>
                </a:lnTo>
                <a:lnTo>
                  <a:pt x="1521079" y="882014"/>
                </a:lnTo>
                <a:lnTo>
                  <a:pt x="1390142" y="882014"/>
                </a:lnTo>
                <a:lnTo>
                  <a:pt x="973086" y="882014"/>
                </a:lnTo>
                <a:lnTo>
                  <a:pt x="147002" y="882014"/>
                </a:lnTo>
                <a:lnTo>
                  <a:pt x="100536" y="874523"/>
                </a:lnTo>
                <a:lnTo>
                  <a:pt x="60183" y="853656"/>
                </a:lnTo>
                <a:lnTo>
                  <a:pt x="28361" y="821829"/>
                </a:lnTo>
                <a:lnTo>
                  <a:pt x="7493" y="781455"/>
                </a:lnTo>
                <a:lnTo>
                  <a:pt x="0" y="734949"/>
                </a:lnTo>
                <a:lnTo>
                  <a:pt x="0" y="514476"/>
                </a:lnTo>
                <a:lnTo>
                  <a:pt x="0" y="147065"/>
                </a:lnTo>
                <a:close/>
              </a:path>
            </a:pathLst>
          </a:custGeom>
          <a:ln w="6350">
            <a:solidFill>
              <a:srgbClr val="EC7C30"/>
            </a:solidFill>
          </a:ln>
        </p:spPr>
        <p:txBody>
          <a:bodyPr wrap="square" lIns="0" tIns="0" rIns="0" bIns="0" rtlCol="0"/>
          <a:lstStyle/>
          <a:p>
            <a:endParaRPr/>
          </a:p>
        </p:txBody>
      </p:sp>
      <p:sp>
        <p:nvSpPr>
          <p:cNvPr id="37" name="object 37"/>
          <p:cNvSpPr/>
          <p:nvPr/>
        </p:nvSpPr>
        <p:spPr>
          <a:xfrm>
            <a:off x="1739026" y="1655809"/>
            <a:ext cx="1955317" cy="717836"/>
          </a:xfrm>
          <a:custGeom>
            <a:avLst/>
            <a:gdLst/>
            <a:ahLst/>
            <a:cxnLst/>
            <a:rect l="l" t="t" r="r" b="b"/>
            <a:pathLst>
              <a:path w="2286635" h="839469">
                <a:moveTo>
                  <a:pt x="0" y="139954"/>
                </a:moveTo>
                <a:lnTo>
                  <a:pt x="7133" y="95699"/>
                </a:lnTo>
                <a:lnTo>
                  <a:pt x="26997" y="57278"/>
                </a:lnTo>
                <a:lnTo>
                  <a:pt x="57286" y="26989"/>
                </a:lnTo>
                <a:lnTo>
                  <a:pt x="95694" y="7130"/>
                </a:lnTo>
                <a:lnTo>
                  <a:pt x="139915" y="0"/>
                </a:lnTo>
                <a:lnTo>
                  <a:pt x="1159764" y="0"/>
                </a:lnTo>
                <a:lnTo>
                  <a:pt x="1656841" y="0"/>
                </a:lnTo>
                <a:lnTo>
                  <a:pt x="1848231" y="0"/>
                </a:lnTo>
                <a:lnTo>
                  <a:pt x="1892485" y="7130"/>
                </a:lnTo>
                <a:lnTo>
                  <a:pt x="1930906" y="26989"/>
                </a:lnTo>
                <a:lnTo>
                  <a:pt x="1961195" y="57278"/>
                </a:lnTo>
                <a:lnTo>
                  <a:pt x="1981054" y="95699"/>
                </a:lnTo>
                <a:lnTo>
                  <a:pt x="1988184" y="139954"/>
                </a:lnTo>
                <a:lnTo>
                  <a:pt x="1988184" y="489712"/>
                </a:lnTo>
                <a:lnTo>
                  <a:pt x="2286635" y="701167"/>
                </a:lnTo>
                <a:lnTo>
                  <a:pt x="1988184" y="699516"/>
                </a:lnTo>
                <a:lnTo>
                  <a:pt x="1981054" y="743770"/>
                </a:lnTo>
                <a:lnTo>
                  <a:pt x="1961195" y="782191"/>
                </a:lnTo>
                <a:lnTo>
                  <a:pt x="1930906" y="812480"/>
                </a:lnTo>
                <a:lnTo>
                  <a:pt x="1892485" y="832339"/>
                </a:lnTo>
                <a:lnTo>
                  <a:pt x="1848231" y="839470"/>
                </a:lnTo>
                <a:lnTo>
                  <a:pt x="1656841" y="839470"/>
                </a:lnTo>
                <a:lnTo>
                  <a:pt x="1159764" y="839470"/>
                </a:lnTo>
                <a:lnTo>
                  <a:pt x="139915" y="839470"/>
                </a:lnTo>
                <a:lnTo>
                  <a:pt x="95694" y="832339"/>
                </a:lnTo>
                <a:lnTo>
                  <a:pt x="57286" y="812480"/>
                </a:lnTo>
                <a:lnTo>
                  <a:pt x="26997" y="782191"/>
                </a:lnTo>
                <a:lnTo>
                  <a:pt x="7133" y="743770"/>
                </a:lnTo>
                <a:lnTo>
                  <a:pt x="0" y="699516"/>
                </a:lnTo>
                <a:lnTo>
                  <a:pt x="0" y="489712"/>
                </a:lnTo>
                <a:lnTo>
                  <a:pt x="0" y="139954"/>
                </a:lnTo>
                <a:close/>
              </a:path>
            </a:pathLst>
          </a:custGeom>
          <a:ln w="6350">
            <a:solidFill>
              <a:srgbClr val="EC7C30"/>
            </a:solidFill>
          </a:ln>
        </p:spPr>
        <p:txBody>
          <a:bodyPr wrap="square" lIns="0" tIns="0" rIns="0" bIns="0" rtlCol="0"/>
          <a:lstStyle/>
          <a:p>
            <a:endParaRPr/>
          </a:p>
        </p:txBody>
      </p:sp>
      <p:sp>
        <p:nvSpPr>
          <p:cNvPr id="41" name="object 41"/>
          <p:cNvSpPr/>
          <p:nvPr/>
        </p:nvSpPr>
        <p:spPr>
          <a:xfrm>
            <a:off x="8359721" y="5448935"/>
            <a:ext cx="1619510" cy="917085"/>
          </a:xfrm>
          <a:custGeom>
            <a:avLst/>
            <a:gdLst/>
            <a:ahLst/>
            <a:cxnLst/>
            <a:rect l="l" t="t" r="r" b="b"/>
            <a:pathLst>
              <a:path w="1796415" h="1448434">
                <a:moveTo>
                  <a:pt x="0" y="757428"/>
                </a:moveTo>
                <a:lnTo>
                  <a:pt x="7042" y="713748"/>
                </a:lnTo>
                <a:lnTo>
                  <a:pt x="26655" y="675816"/>
                </a:lnTo>
                <a:lnTo>
                  <a:pt x="56564" y="645907"/>
                </a:lnTo>
                <a:lnTo>
                  <a:pt x="94496" y="626294"/>
                </a:lnTo>
                <a:lnTo>
                  <a:pt x="138175" y="619252"/>
                </a:lnTo>
                <a:lnTo>
                  <a:pt x="1047876" y="619252"/>
                </a:lnTo>
                <a:lnTo>
                  <a:pt x="910081" y="0"/>
                </a:lnTo>
                <a:lnTo>
                  <a:pt x="1496949" y="619252"/>
                </a:lnTo>
                <a:lnTo>
                  <a:pt x="1658239" y="619252"/>
                </a:lnTo>
                <a:lnTo>
                  <a:pt x="1701918" y="626294"/>
                </a:lnTo>
                <a:lnTo>
                  <a:pt x="1739850" y="645907"/>
                </a:lnTo>
                <a:lnTo>
                  <a:pt x="1769759" y="675816"/>
                </a:lnTo>
                <a:lnTo>
                  <a:pt x="1789372" y="713748"/>
                </a:lnTo>
                <a:lnTo>
                  <a:pt x="1796415" y="757428"/>
                </a:lnTo>
                <a:lnTo>
                  <a:pt x="1796415" y="757301"/>
                </a:lnTo>
                <a:lnTo>
                  <a:pt x="1796415" y="964526"/>
                </a:lnTo>
                <a:lnTo>
                  <a:pt x="1796415" y="1309814"/>
                </a:lnTo>
                <a:lnTo>
                  <a:pt x="1789372" y="1353468"/>
                </a:lnTo>
                <a:lnTo>
                  <a:pt x="1769759" y="1391381"/>
                </a:lnTo>
                <a:lnTo>
                  <a:pt x="1739850" y="1421278"/>
                </a:lnTo>
                <a:lnTo>
                  <a:pt x="1701918" y="1440885"/>
                </a:lnTo>
                <a:lnTo>
                  <a:pt x="1658239" y="1447927"/>
                </a:lnTo>
                <a:lnTo>
                  <a:pt x="1496949" y="1447927"/>
                </a:lnTo>
                <a:lnTo>
                  <a:pt x="1047876" y="1447927"/>
                </a:lnTo>
                <a:lnTo>
                  <a:pt x="138175" y="1447927"/>
                </a:lnTo>
                <a:lnTo>
                  <a:pt x="94496" y="1440885"/>
                </a:lnTo>
                <a:lnTo>
                  <a:pt x="56564" y="1421278"/>
                </a:lnTo>
                <a:lnTo>
                  <a:pt x="26655" y="1391381"/>
                </a:lnTo>
                <a:lnTo>
                  <a:pt x="7042" y="1353468"/>
                </a:lnTo>
                <a:lnTo>
                  <a:pt x="0" y="1309814"/>
                </a:lnTo>
                <a:lnTo>
                  <a:pt x="0" y="964526"/>
                </a:lnTo>
                <a:lnTo>
                  <a:pt x="0" y="757301"/>
                </a:lnTo>
                <a:lnTo>
                  <a:pt x="0" y="757428"/>
                </a:lnTo>
                <a:close/>
              </a:path>
            </a:pathLst>
          </a:custGeom>
          <a:ln w="12700">
            <a:solidFill>
              <a:srgbClr val="41709C"/>
            </a:solidFill>
          </a:ln>
        </p:spPr>
        <p:txBody>
          <a:bodyPr wrap="square" lIns="0" tIns="0" rIns="0" bIns="0" rtlCol="0"/>
          <a:lstStyle/>
          <a:p>
            <a:endParaRPr/>
          </a:p>
        </p:txBody>
      </p:sp>
      <p:sp>
        <p:nvSpPr>
          <p:cNvPr id="42" name="object 42"/>
          <p:cNvSpPr/>
          <p:nvPr/>
        </p:nvSpPr>
        <p:spPr>
          <a:xfrm>
            <a:off x="4053406" y="2568971"/>
            <a:ext cx="203024" cy="217893"/>
          </a:xfrm>
          <a:custGeom>
            <a:avLst/>
            <a:gdLst/>
            <a:ahLst/>
            <a:cxnLst/>
            <a:rect l="l" t="t" r="r" b="b"/>
            <a:pathLst>
              <a:path w="219075" h="560705">
                <a:moveTo>
                  <a:pt x="219075" y="451231"/>
                </a:moveTo>
                <a:lnTo>
                  <a:pt x="0" y="451231"/>
                </a:lnTo>
                <a:lnTo>
                  <a:pt x="109474" y="560705"/>
                </a:lnTo>
                <a:lnTo>
                  <a:pt x="219075" y="451231"/>
                </a:lnTo>
                <a:close/>
              </a:path>
              <a:path w="219075" h="560705">
                <a:moveTo>
                  <a:pt x="164337" y="109601"/>
                </a:moveTo>
                <a:lnTo>
                  <a:pt x="54737" y="109601"/>
                </a:lnTo>
                <a:lnTo>
                  <a:pt x="54737" y="451231"/>
                </a:lnTo>
                <a:lnTo>
                  <a:pt x="164337" y="451231"/>
                </a:lnTo>
                <a:lnTo>
                  <a:pt x="164337" y="109601"/>
                </a:lnTo>
                <a:close/>
              </a:path>
              <a:path w="219075" h="560705">
                <a:moveTo>
                  <a:pt x="109474" y="0"/>
                </a:moveTo>
                <a:lnTo>
                  <a:pt x="0" y="109601"/>
                </a:lnTo>
                <a:lnTo>
                  <a:pt x="219075" y="109601"/>
                </a:lnTo>
                <a:lnTo>
                  <a:pt x="109474" y="0"/>
                </a:lnTo>
                <a:close/>
              </a:path>
            </a:pathLst>
          </a:custGeom>
          <a:solidFill>
            <a:srgbClr val="5B9BD4"/>
          </a:solidFill>
        </p:spPr>
        <p:txBody>
          <a:bodyPr wrap="square" lIns="0" tIns="0" rIns="0" bIns="0" rtlCol="0"/>
          <a:lstStyle/>
          <a:p>
            <a:endParaRPr/>
          </a:p>
        </p:txBody>
      </p:sp>
      <p:sp>
        <p:nvSpPr>
          <p:cNvPr id="44" name="object 44"/>
          <p:cNvSpPr/>
          <p:nvPr/>
        </p:nvSpPr>
        <p:spPr>
          <a:xfrm>
            <a:off x="4105932" y="3226688"/>
            <a:ext cx="195477" cy="285071"/>
          </a:xfrm>
          <a:custGeom>
            <a:avLst/>
            <a:gdLst/>
            <a:ahLst/>
            <a:cxnLst/>
            <a:rect l="l" t="t" r="r" b="b"/>
            <a:pathLst>
              <a:path w="228600" h="333375">
                <a:moveTo>
                  <a:pt x="228600" y="219075"/>
                </a:moveTo>
                <a:lnTo>
                  <a:pt x="0" y="219075"/>
                </a:lnTo>
                <a:lnTo>
                  <a:pt x="114300" y="333375"/>
                </a:lnTo>
                <a:lnTo>
                  <a:pt x="228600" y="219075"/>
                </a:lnTo>
                <a:close/>
              </a:path>
              <a:path w="228600" h="333375">
                <a:moveTo>
                  <a:pt x="171450" y="114300"/>
                </a:moveTo>
                <a:lnTo>
                  <a:pt x="57150" y="114300"/>
                </a:lnTo>
                <a:lnTo>
                  <a:pt x="57150" y="219075"/>
                </a:lnTo>
                <a:lnTo>
                  <a:pt x="171450" y="219075"/>
                </a:lnTo>
                <a:lnTo>
                  <a:pt x="171450" y="114300"/>
                </a:lnTo>
                <a:close/>
              </a:path>
              <a:path w="228600" h="333375">
                <a:moveTo>
                  <a:pt x="114300" y="0"/>
                </a:moveTo>
                <a:lnTo>
                  <a:pt x="0" y="114300"/>
                </a:lnTo>
                <a:lnTo>
                  <a:pt x="228600" y="114300"/>
                </a:lnTo>
                <a:lnTo>
                  <a:pt x="114300" y="0"/>
                </a:lnTo>
                <a:close/>
              </a:path>
            </a:pathLst>
          </a:custGeom>
          <a:solidFill>
            <a:srgbClr val="5B9BD4"/>
          </a:solidFill>
        </p:spPr>
        <p:txBody>
          <a:bodyPr wrap="square" lIns="0" tIns="0" rIns="0" bIns="0" rtlCol="0"/>
          <a:lstStyle/>
          <a:p>
            <a:endParaRPr/>
          </a:p>
        </p:txBody>
      </p:sp>
      <p:sp>
        <p:nvSpPr>
          <p:cNvPr id="49" name="角丸四角形 48"/>
          <p:cNvSpPr/>
          <p:nvPr/>
        </p:nvSpPr>
        <p:spPr>
          <a:xfrm>
            <a:off x="3622978" y="1947939"/>
            <a:ext cx="1817070" cy="592253"/>
          </a:xfrm>
          <a:prstGeom prst="roundRect">
            <a:avLst/>
          </a:prstGeom>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78191" tIns="39095" rIns="78191" bIns="39095" numCol="1" spcCol="0" rtlCol="0" fromWordArt="0" anchor="ctr" anchorCtr="0" forceAA="0" compatLnSpc="1">
            <a:prstTxWarp prst="textNoShape">
              <a:avLst/>
            </a:prstTxWarp>
            <a:noAutofit/>
          </a:bodyPr>
          <a:lstStyle/>
          <a:p>
            <a:pPr algn="ctr"/>
            <a:r>
              <a:rPr lang="ja-JP" altLang="en-US" sz="1710" b="1" dirty="0" err="1"/>
              <a:t>あや</a:t>
            </a:r>
            <a:r>
              <a:rPr lang="ja-JP" altLang="en-US" sz="1710" b="1" dirty="0"/>
              <a:t>とも協議会</a:t>
            </a:r>
          </a:p>
        </p:txBody>
      </p:sp>
      <p:sp>
        <p:nvSpPr>
          <p:cNvPr id="50" name="角丸四角形 49"/>
          <p:cNvSpPr/>
          <p:nvPr/>
        </p:nvSpPr>
        <p:spPr>
          <a:xfrm>
            <a:off x="3516163" y="3509198"/>
            <a:ext cx="1480835" cy="427063"/>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78191" tIns="39095" rIns="78191" bIns="39095" numCol="1" spcCol="0" rtlCol="0" fromWordArt="0" anchor="ctr" anchorCtr="0" forceAA="0" compatLnSpc="1">
            <a:prstTxWarp prst="textNoShape">
              <a:avLst/>
            </a:prstTxWarp>
            <a:noAutofit/>
          </a:bodyPr>
          <a:lstStyle/>
          <a:p>
            <a:pPr algn="ctr"/>
            <a:r>
              <a:rPr lang="ja-JP" altLang="en-US" b="1" dirty="0">
                <a:solidFill>
                  <a:schemeClr val="tx1"/>
                </a:solidFill>
              </a:rPr>
              <a:t>部会全体会</a:t>
            </a:r>
          </a:p>
        </p:txBody>
      </p:sp>
      <p:sp>
        <p:nvSpPr>
          <p:cNvPr id="51" name="角丸四角形 50"/>
          <p:cNvSpPr/>
          <p:nvPr/>
        </p:nvSpPr>
        <p:spPr>
          <a:xfrm>
            <a:off x="3553436" y="2811163"/>
            <a:ext cx="1541557" cy="427063"/>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78191" tIns="39095" rIns="78191" bIns="39095" numCol="1" spcCol="0" rtlCol="0" fromWordArt="0" anchor="ctr" anchorCtr="0" forceAA="0" compatLnSpc="1">
            <a:prstTxWarp prst="textNoShape">
              <a:avLst/>
            </a:prstTxWarp>
            <a:noAutofit/>
          </a:bodyPr>
          <a:lstStyle/>
          <a:p>
            <a:pPr algn="ctr"/>
            <a:r>
              <a:rPr lang="ja-JP" altLang="en-US" b="1" dirty="0">
                <a:solidFill>
                  <a:schemeClr val="tx1"/>
                </a:solidFill>
              </a:rPr>
              <a:t>事務局会議</a:t>
            </a:r>
          </a:p>
        </p:txBody>
      </p:sp>
      <p:sp>
        <p:nvSpPr>
          <p:cNvPr id="53" name="1 つの角を切り取った四角形 52"/>
          <p:cNvSpPr/>
          <p:nvPr/>
        </p:nvSpPr>
        <p:spPr>
          <a:xfrm>
            <a:off x="4612227" y="1198647"/>
            <a:ext cx="3564026" cy="428377"/>
          </a:xfrm>
          <a:prstGeom prst="snip1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78191" tIns="39095" rIns="78191" bIns="39095" numCol="1" spcCol="0" rtlCol="0" fromWordArt="0" anchor="ctr" anchorCtr="0" forceAA="0" compatLnSpc="1">
            <a:prstTxWarp prst="textNoShape">
              <a:avLst/>
            </a:prstTxWarp>
            <a:noAutofit/>
          </a:bodyPr>
          <a:lstStyle/>
          <a:p>
            <a:pPr algn="ctr"/>
            <a:r>
              <a:rPr lang="ja-JP" altLang="en-US" b="1" dirty="0"/>
              <a:t>綾瀬市</a:t>
            </a:r>
            <a:r>
              <a:rPr lang="ja-JP" altLang="en-US" b="1" dirty="0" err="1"/>
              <a:t>障がい</a:t>
            </a:r>
            <a:r>
              <a:rPr lang="ja-JP" altLang="en-US" b="1" dirty="0"/>
              <a:t>者福祉計画</a:t>
            </a:r>
          </a:p>
        </p:txBody>
      </p:sp>
      <p:pic>
        <p:nvPicPr>
          <p:cNvPr id="54" name="図 53"/>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1085556">
            <a:off x="8858934" y="882303"/>
            <a:ext cx="1521683" cy="107585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スライド番号プレースホルダー 6"/>
          <p:cNvSpPr>
            <a:spLocks noGrp="1"/>
          </p:cNvSpPr>
          <p:nvPr>
            <p:ph type="sldNum" sz="quarter" idx="7"/>
          </p:nvPr>
        </p:nvSpPr>
        <p:spPr/>
        <p:txBody>
          <a:bodyPr/>
          <a:lstStyle/>
          <a:p>
            <a:fld id="{B6F15528-21DE-4FAA-801E-634DDDAF4B2B}" type="slidenum">
              <a:rPr lang="en-US" altLang="ja-JP" smtClean="0"/>
              <a:t>33</a:t>
            </a:fld>
            <a:endParaRPr lang="ja-JP" altLang="en-US" dirty="0"/>
          </a:p>
        </p:txBody>
      </p:sp>
      <p:sp>
        <p:nvSpPr>
          <p:cNvPr id="9" name="正方形/長方形 8"/>
          <p:cNvSpPr/>
          <p:nvPr/>
        </p:nvSpPr>
        <p:spPr>
          <a:xfrm>
            <a:off x="3291768" y="1627024"/>
            <a:ext cx="7160545" cy="1397670"/>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綾瀬市相談支援体制</a:t>
            </a:r>
            <a:r>
              <a:rPr lang="ja-JP" altLang="en-US" sz="3200" dirty="0">
                <a:latin typeface="HGS創英角ｺﾞｼｯｸUB" panose="020B0900000000000000" pitchFamily="50" charset="-128"/>
                <a:ea typeface="HGS創英角ｺﾞｼｯｸUB" panose="020B0900000000000000" pitchFamily="50" charset="-128"/>
              </a:rPr>
              <a:t>図</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49643892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図 11"/>
          <p:cNvPicPr>
            <a:picLocks noChangeAspect="1"/>
          </p:cNvPicPr>
          <p:nvPr/>
        </p:nvPicPr>
        <p:blipFill>
          <a:blip r:embed="rId2"/>
          <a:stretch>
            <a:fillRect/>
          </a:stretch>
        </p:blipFill>
        <p:spPr>
          <a:xfrm>
            <a:off x="0" y="704850"/>
            <a:ext cx="12192000" cy="6153150"/>
          </a:xfrm>
          <a:prstGeom prst="rect">
            <a:avLst/>
          </a:prstGeom>
        </p:spPr>
      </p:pic>
      <p:sp>
        <p:nvSpPr>
          <p:cNvPr id="13" name="正方形/長方形 12">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基幹相談支援センターの機能を生かした計画的な人材育成等</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4" name="正方形/長方形 13"/>
          <p:cNvSpPr/>
          <p:nvPr/>
        </p:nvSpPr>
        <p:spPr>
          <a:xfrm>
            <a:off x="0" y="2873829"/>
            <a:ext cx="12192000" cy="10940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0" y="4748894"/>
            <a:ext cx="12192000" cy="5660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7505570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正方形/長方形 1">
            <a:extLst>
              <a:ext uri="{FF2B5EF4-FFF2-40B4-BE49-F238E27FC236}">
                <a16:creationId xmlns="" xmlns:a16="http://schemas.microsoft.com/office/drawing/2014/main" id="{4899EA3D-76BA-4317-8429-248A1B630493}"/>
              </a:ext>
            </a:extLst>
          </p:cNvPr>
          <p:cNvSpPr/>
          <p:nvPr/>
        </p:nvSpPr>
        <p:spPr>
          <a:xfrm>
            <a:off x="0" y="-1"/>
            <a:ext cx="12192000" cy="886691"/>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atin typeface="HGS創英角ｺﾞｼｯｸUB" panose="020B0900000000000000" pitchFamily="50" charset="-128"/>
                <a:ea typeface="HGS創英角ｺﾞｼｯｸUB" panose="020B0900000000000000" pitchFamily="50" charset="-128"/>
              </a:rPr>
              <a:t>個別</a:t>
            </a:r>
            <a:r>
              <a:rPr lang="ja-JP" altLang="en-US" sz="2400" dirty="0">
                <a:latin typeface="HGS創英角ｺﾞｼｯｸUB" panose="020B0900000000000000" pitchFamily="50" charset="-128"/>
                <a:ea typeface="HGS創英角ｺﾞｼｯｸUB" panose="020B0900000000000000" pitchFamily="50" charset="-128"/>
              </a:rPr>
              <a:t>課題と地域課題を関係付ける（</a:t>
            </a:r>
            <a:r>
              <a:rPr lang="en-US" altLang="ja-JP" sz="2400" dirty="0">
                <a:latin typeface="HGS創英角ｺﾞｼｯｸUB" panose="020B0900000000000000" pitchFamily="50" charset="-128"/>
                <a:ea typeface="HGS創英角ｺﾞｼｯｸUB" panose="020B0900000000000000" pitchFamily="50" charset="-128"/>
              </a:rPr>
              <a:t>P148)</a:t>
            </a:r>
          </a:p>
          <a:p>
            <a:r>
              <a:rPr lang="ja-JP" altLang="en-US" sz="2400" dirty="0" smtClean="0">
                <a:latin typeface="HGS創英角ｺﾞｼｯｸUB" panose="020B0900000000000000" pitchFamily="50" charset="-128"/>
                <a:ea typeface="HGS創英角ｺﾞｼｯｸUB" panose="020B0900000000000000" pitchFamily="50" charset="-128"/>
              </a:rPr>
              <a:t>～地域移行支援・定着支援～</a:t>
            </a:r>
            <a:endParaRPr kumimoji="1" lang="ja-JP" altLang="en-US" sz="2400" dirty="0">
              <a:latin typeface="HGS創英角ｺﾞｼｯｸUB" panose="020B0900000000000000" pitchFamily="50" charset="-128"/>
              <a:ea typeface="HGS創英角ｺﾞｼｯｸUB" panose="020B0900000000000000" pitchFamily="50" charset="-128"/>
            </a:endParaRPr>
          </a:p>
        </p:txBody>
      </p:sp>
      <p:sp>
        <p:nvSpPr>
          <p:cNvPr id="4" name="テキスト ボックス 3"/>
          <p:cNvSpPr txBox="1"/>
          <p:nvPr/>
        </p:nvSpPr>
        <p:spPr>
          <a:xfrm>
            <a:off x="423980" y="1752350"/>
            <a:ext cx="6290441" cy="3231654"/>
          </a:xfrm>
          <a:prstGeom prst="rect">
            <a:avLst/>
          </a:prstGeom>
          <a:noFill/>
        </p:spPr>
        <p:txBody>
          <a:bodyPr wrap="square" rtlCol="0">
            <a:spAutoFit/>
          </a:bodyPr>
          <a:lstStyle/>
          <a:p>
            <a:r>
              <a:rPr lang="ja-JP" altLang="en-US" sz="3200" dirty="0" smtClean="0"/>
              <a:t>退院</a:t>
            </a:r>
            <a:r>
              <a:rPr lang="ja-JP" altLang="en-US" sz="3200" dirty="0"/>
              <a:t>支援</a:t>
            </a:r>
            <a:r>
              <a:rPr lang="ja-JP" altLang="en-US" sz="3200" dirty="0" smtClean="0"/>
              <a:t>の課題への対応</a:t>
            </a:r>
            <a:endParaRPr lang="en-US" altLang="ja-JP" sz="3200" dirty="0" smtClean="0"/>
          </a:p>
          <a:p>
            <a:endParaRPr lang="en-US" altLang="ja-JP" sz="3200" dirty="0" smtClean="0"/>
          </a:p>
          <a:p>
            <a:r>
              <a:rPr kumimoji="1" lang="ja-JP" altLang="en-US" sz="2000" dirty="0" smtClean="0"/>
              <a:t>・病院と相談支援の連携方法の課題</a:t>
            </a:r>
            <a:endParaRPr kumimoji="1" lang="en-US" altLang="ja-JP" sz="2000" dirty="0" smtClean="0"/>
          </a:p>
          <a:p>
            <a:r>
              <a:rPr lang="ja-JP" altLang="en-US" sz="2000" dirty="0"/>
              <a:t>・</a:t>
            </a:r>
            <a:r>
              <a:rPr kumimoji="1" lang="ja-JP" altLang="en-US" sz="2000" dirty="0" smtClean="0"/>
              <a:t>退院後地域で安心した生活が送れるために、入院時から支援を引き継ぐ流れ</a:t>
            </a:r>
            <a:r>
              <a:rPr lang="ja-JP" altLang="en-US" sz="2000" dirty="0" smtClean="0"/>
              <a:t>を検討</a:t>
            </a:r>
            <a:endParaRPr lang="en-US" altLang="ja-JP" sz="2000" dirty="0" smtClean="0"/>
          </a:p>
          <a:p>
            <a:r>
              <a:rPr kumimoji="1" lang="ja-JP" altLang="en-US" sz="2000" dirty="0" smtClean="0"/>
              <a:t>・部会にて病院から地域へ引き継ぐための</a:t>
            </a:r>
            <a:r>
              <a:rPr lang="ja-JP" altLang="en-US" sz="2000" dirty="0"/>
              <a:t>「</a:t>
            </a:r>
            <a:r>
              <a:rPr kumimoji="1" lang="ja-JP" altLang="en-US" sz="2000" dirty="0" smtClean="0"/>
              <a:t>地域支援計画書」を作成。</a:t>
            </a:r>
            <a:r>
              <a:rPr lang="ja-JP" altLang="en-US" sz="2000" dirty="0"/>
              <a:t>（</a:t>
            </a:r>
            <a:r>
              <a:rPr kumimoji="1" lang="en-US" altLang="ja-JP" sz="2000" dirty="0" smtClean="0"/>
              <a:t>PSW</a:t>
            </a:r>
            <a:r>
              <a:rPr kumimoji="1" lang="ja-JP" altLang="en-US" sz="2000" dirty="0" err="1" smtClean="0"/>
              <a:t>、</a:t>
            </a:r>
            <a:r>
              <a:rPr kumimoji="1" lang="ja-JP" altLang="en-US" sz="2000" dirty="0" smtClean="0"/>
              <a:t>相談支援専門員、保健師等関係者が部会の中で協議）。</a:t>
            </a:r>
            <a:endParaRPr kumimoji="1" lang="en-US" altLang="ja-JP" sz="2000" dirty="0" smtClean="0"/>
          </a:p>
          <a:p>
            <a:r>
              <a:rPr lang="ja-JP" altLang="en-US" sz="2000" dirty="0"/>
              <a:t>・</a:t>
            </a:r>
            <a:r>
              <a:rPr kumimoji="1" lang="ja-JP" altLang="en-US" sz="2000" dirty="0" smtClean="0"/>
              <a:t>作成したもの（使用時は本人の同意が必要）。</a:t>
            </a:r>
            <a:endParaRPr kumimoji="1" lang="ja-JP" altLang="en-US" sz="2000" dirty="0"/>
          </a:p>
        </p:txBody>
      </p:sp>
      <p:pic>
        <p:nvPicPr>
          <p:cNvPr id="5" name="図 4"/>
          <p:cNvPicPr>
            <a:picLocks noChangeAspect="1"/>
          </p:cNvPicPr>
          <p:nvPr/>
        </p:nvPicPr>
        <p:blipFill>
          <a:blip r:embed="rId2"/>
          <a:stretch>
            <a:fillRect/>
          </a:stretch>
        </p:blipFill>
        <p:spPr>
          <a:xfrm>
            <a:off x="6903299" y="5474"/>
            <a:ext cx="4943857" cy="6858000"/>
          </a:xfrm>
          <a:prstGeom prst="rect">
            <a:avLst/>
          </a:prstGeom>
        </p:spPr>
      </p:pic>
    </p:spTree>
    <p:extLst>
      <p:ext uri="{BB962C8B-B14F-4D97-AF65-F5344CB8AC3E}">
        <p14:creationId xmlns:p14="http://schemas.microsoft.com/office/powerpoint/2010/main" val="422475008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正方形/長方形 4">
            <a:extLst>
              <a:ext uri="{FF2B5EF4-FFF2-40B4-BE49-F238E27FC236}">
                <a16:creationId xmlns="" xmlns:a16="http://schemas.microsoft.com/office/drawing/2014/main" id="{4899EA3D-76BA-4317-8429-248A1B630493}"/>
              </a:ext>
            </a:extLst>
          </p:cNvPr>
          <p:cNvSpPr/>
          <p:nvPr/>
        </p:nvSpPr>
        <p:spPr>
          <a:xfrm>
            <a:off x="0" y="0"/>
            <a:ext cx="12192000" cy="872836"/>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smtClean="0">
                <a:latin typeface="HGS創英角ｺﾞｼｯｸUB" panose="020B0900000000000000" pitchFamily="50" charset="-128"/>
                <a:ea typeface="HGS創英角ｺﾞｼｯｸUB" panose="020B0900000000000000" pitchFamily="50" charset="-128"/>
              </a:rPr>
              <a:t>個別課題と地域課題を関係付ける（</a:t>
            </a:r>
            <a:r>
              <a:rPr lang="en-US" altLang="ja-JP" sz="2400" dirty="0" smtClean="0">
                <a:latin typeface="HGS創英角ｺﾞｼｯｸUB" panose="020B0900000000000000" pitchFamily="50" charset="-128"/>
                <a:ea typeface="HGS創英角ｺﾞｼｯｸUB" panose="020B0900000000000000" pitchFamily="50" charset="-128"/>
              </a:rPr>
              <a:t>P148)</a:t>
            </a:r>
          </a:p>
          <a:p>
            <a:r>
              <a:rPr lang="ja-JP" altLang="en-US" sz="2400" dirty="0" smtClean="0">
                <a:latin typeface="HGS創英角ｺﾞｼｯｸUB" panose="020B0900000000000000" pitchFamily="50" charset="-128"/>
                <a:ea typeface="HGS創英角ｺﾞｼｯｸUB" panose="020B0900000000000000" pitchFamily="50" charset="-128"/>
              </a:rPr>
              <a:t>　～切れ目のない相談支援体制～</a:t>
            </a:r>
            <a:endParaRPr lang="en-US" altLang="ja-JP" sz="2400" dirty="0" smtClean="0">
              <a:latin typeface="HGS創英角ｺﾞｼｯｸUB" panose="020B0900000000000000" pitchFamily="50" charset="-128"/>
              <a:ea typeface="HGS創英角ｺﾞｼｯｸUB" panose="020B0900000000000000" pitchFamily="50" charset="-128"/>
            </a:endParaRPr>
          </a:p>
        </p:txBody>
      </p:sp>
      <p:pic>
        <p:nvPicPr>
          <p:cNvPr id="4" name="図 3"/>
          <p:cNvPicPr>
            <a:picLocks noChangeAspect="1"/>
          </p:cNvPicPr>
          <p:nvPr/>
        </p:nvPicPr>
        <p:blipFill>
          <a:blip r:embed="rId2"/>
          <a:stretch>
            <a:fillRect/>
          </a:stretch>
        </p:blipFill>
        <p:spPr>
          <a:xfrm>
            <a:off x="5883608" y="0"/>
            <a:ext cx="5551955" cy="6858000"/>
          </a:xfrm>
          <a:prstGeom prst="rect">
            <a:avLst/>
          </a:prstGeom>
        </p:spPr>
      </p:pic>
      <p:sp>
        <p:nvSpPr>
          <p:cNvPr id="3" name="テキスト ボックス 2"/>
          <p:cNvSpPr txBox="1"/>
          <p:nvPr/>
        </p:nvSpPr>
        <p:spPr>
          <a:xfrm>
            <a:off x="187215" y="2283028"/>
            <a:ext cx="6290441" cy="2923877"/>
          </a:xfrm>
          <a:prstGeom prst="rect">
            <a:avLst/>
          </a:prstGeom>
          <a:noFill/>
        </p:spPr>
        <p:txBody>
          <a:bodyPr wrap="square" rtlCol="0">
            <a:spAutoFit/>
          </a:bodyPr>
          <a:lstStyle/>
          <a:p>
            <a:r>
              <a:rPr lang="ja-JP" altLang="en-US" sz="3200" dirty="0" smtClean="0"/>
              <a:t>障害児</a:t>
            </a:r>
            <a:r>
              <a:rPr lang="ja-JP" altLang="en-US" sz="3200" dirty="0"/>
              <a:t>相談</a:t>
            </a:r>
            <a:r>
              <a:rPr lang="ja-JP" altLang="en-US" sz="3200" dirty="0" smtClean="0"/>
              <a:t>の課題への対応</a:t>
            </a:r>
            <a:endParaRPr lang="en-US" altLang="ja-JP" sz="3200" dirty="0" smtClean="0"/>
          </a:p>
          <a:p>
            <a:endParaRPr lang="en-US" altLang="ja-JP" sz="3200" dirty="0" smtClean="0"/>
          </a:p>
          <a:p>
            <a:r>
              <a:rPr kumimoji="1" lang="ja-JP" altLang="en-US" sz="2000" dirty="0" smtClean="0"/>
              <a:t>・教育・福祉・医療等の連携がうまくとれない</a:t>
            </a:r>
            <a:endParaRPr kumimoji="1" lang="en-US" altLang="ja-JP" sz="2000" dirty="0" smtClean="0"/>
          </a:p>
          <a:p>
            <a:r>
              <a:rPr lang="ja-JP" altLang="en-US" sz="2000" dirty="0" smtClean="0"/>
              <a:t>・幾度と話し合ってきたが、それぞれが役割</a:t>
            </a:r>
            <a:endParaRPr lang="en-US" altLang="ja-JP" sz="2000" dirty="0" smtClean="0"/>
          </a:p>
          <a:p>
            <a:r>
              <a:rPr lang="ja-JP" altLang="en-US" sz="2000" dirty="0"/>
              <a:t>　</a:t>
            </a:r>
            <a:r>
              <a:rPr lang="ja-JP" altLang="en-US" sz="2000" dirty="0" smtClean="0"/>
              <a:t>を超えた連携の糸口が見出せない</a:t>
            </a:r>
            <a:endParaRPr lang="en-US" altLang="ja-JP" sz="2000" dirty="0" smtClean="0"/>
          </a:p>
          <a:p>
            <a:r>
              <a:rPr kumimoji="1" lang="ja-JP" altLang="en-US" sz="2000" dirty="0" smtClean="0"/>
              <a:t>・制度を越えた連携方法の確立を目指し、市が前面</a:t>
            </a:r>
            <a:endParaRPr kumimoji="1" lang="en-US" altLang="ja-JP" sz="2000" dirty="0" smtClean="0"/>
          </a:p>
          <a:p>
            <a:r>
              <a:rPr lang="ja-JP" altLang="en-US" sz="2000" dirty="0"/>
              <a:t>　</a:t>
            </a:r>
            <a:r>
              <a:rPr lang="ja-JP" altLang="en-US" sz="2000" dirty="0" smtClean="0"/>
              <a:t>にたって体制を検討</a:t>
            </a:r>
            <a:endParaRPr kumimoji="1" lang="en-US" altLang="ja-JP" sz="2000" dirty="0"/>
          </a:p>
          <a:p>
            <a:endParaRPr kumimoji="1" lang="ja-JP" altLang="en-US" sz="2000" dirty="0"/>
          </a:p>
        </p:txBody>
      </p:sp>
    </p:spTree>
    <p:extLst>
      <p:ext uri="{BB962C8B-B14F-4D97-AF65-F5344CB8AC3E}">
        <p14:creationId xmlns:p14="http://schemas.microsoft.com/office/powerpoint/2010/main" val="223398132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xmlns="" id="{823AC064-BC96-4F32-8AE1-B2FD387548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396882" y="280374"/>
            <a:ext cx="11438793" cy="1844256"/>
          </a:xfrm>
          <a:prstGeom prst="rect">
            <a:avLst/>
          </a:prstGeom>
          <a:solidFill>
            <a:schemeClr val="accent1">
              <a:lumMod val="20000"/>
              <a:lumOff val="80000"/>
            </a:schemeClr>
          </a:solidFill>
          <a:ln w="127000" cap="sq" cmpd="thinThick">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6" name="タイトル 5">
            <a:extLst>
              <a:ext uri="{FF2B5EF4-FFF2-40B4-BE49-F238E27FC236}">
                <a16:creationId xmlns:a16="http://schemas.microsoft.com/office/drawing/2014/main" xmlns="" id="{C49500E7-E912-DB4E-8549-2DDA6928E85B}"/>
              </a:ext>
            </a:extLst>
          </p:cNvPr>
          <p:cNvSpPr>
            <a:spLocks noGrp="1"/>
          </p:cNvSpPr>
          <p:nvPr>
            <p:ph type="title"/>
          </p:nvPr>
        </p:nvSpPr>
        <p:spPr>
          <a:xfrm>
            <a:off x="546351" y="433545"/>
            <a:ext cx="11139854" cy="930447"/>
          </a:xfrm>
        </p:spPr>
        <p:txBody>
          <a:bodyPr vert="horz" lIns="91440" tIns="45720" rIns="91440" bIns="45720" rtlCol="0" anchor="b">
            <a:normAutofit fontScale="90000"/>
          </a:bodyPr>
          <a:lstStyle/>
          <a:p>
            <a:pPr algn="ctr"/>
            <a:r>
              <a:rPr lang="ja-JP" altLang="en-US" sz="2800" dirty="0" smtClean="0"/>
              <a:t>地域性</a:t>
            </a:r>
            <a:r>
              <a:rPr lang="ja-JP" altLang="en-US" sz="2800" dirty="0"/>
              <a:t>活力</a:t>
            </a:r>
            <a:r>
              <a:rPr lang="ja-JP" altLang="en-US" sz="2800" dirty="0" smtClean="0"/>
              <a:t>を</a:t>
            </a:r>
            <a:r>
              <a:rPr lang="ja-JP" altLang="en-US" sz="2800" dirty="0"/>
              <a:t>向上</a:t>
            </a:r>
            <a:r>
              <a:rPr lang="ja-JP" altLang="en-US" sz="2800" dirty="0" smtClean="0"/>
              <a:t>させるアプローチ（自己決定が可能な環境づくり）（</a:t>
            </a:r>
            <a:r>
              <a:rPr lang="en-US" altLang="ja-JP" sz="2800" dirty="0" smtClean="0"/>
              <a:t>P</a:t>
            </a:r>
            <a:r>
              <a:rPr lang="ja-JP" altLang="en-US" sz="2800" dirty="0" smtClean="0"/>
              <a:t>１４９）</a:t>
            </a:r>
            <a:r>
              <a:rPr lang="en-US" altLang="ja-JP" sz="2800" dirty="0" smtClean="0"/>
              <a:t/>
            </a:r>
            <a:br>
              <a:rPr lang="en-US" altLang="ja-JP" sz="2800" dirty="0" smtClean="0"/>
            </a:br>
            <a:r>
              <a:rPr lang="ja-JP" altLang="en-US" sz="2800" dirty="0" smtClean="0"/>
              <a:t>「</a:t>
            </a:r>
            <a:r>
              <a:rPr lang="ja-JP" altLang="en-US" sz="2400" dirty="0" smtClean="0"/>
              <a:t>親なきあと子どもの生活が心配」</a:t>
            </a:r>
            <a:endParaRPr kumimoji="1" lang="en-US" altLang="ja-JP" sz="2400" dirty="0"/>
          </a:p>
        </p:txBody>
      </p:sp>
      <p:pic>
        <p:nvPicPr>
          <p:cNvPr id="26" name="コンテンツ プレースホルダー 25">
            <a:extLst>
              <a:ext uri="{FF2B5EF4-FFF2-40B4-BE49-F238E27FC236}">
                <a16:creationId xmlns:a16="http://schemas.microsoft.com/office/drawing/2014/main" xmlns="" id="{0F544F1E-044E-434A-9286-CA493C5C37E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51544" y="2478870"/>
            <a:ext cx="5663312" cy="3893525"/>
          </a:xfrm>
          <a:prstGeom prst="rect">
            <a:avLst/>
          </a:prstGeom>
        </p:spPr>
      </p:pic>
      <p:cxnSp>
        <p:nvCxnSpPr>
          <p:cNvPr id="41" name="Straight Connector 40">
            <a:extLst>
              <a:ext uri="{FF2B5EF4-FFF2-40B4-BE49-F238E27FC236}">
                <a16:creationId xmlns:a16="http://schemas.microsoft.com/office/drawing/2014/main" xmlns="" id="{7E7C77BC-7138-40B1-A15B-20F57A494629}"/>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3" name="コンテンツ プレースホルダー 10">
            <a:extLst>
              <a:ext uri="{FF2B5EF4-FFF2-40B4-BE49-F238E27FC236}">
                <a16:creationId xmlns:a16="http://schemas.microsoft.com/office/drawing/2014/main" xmlns="" id="{F628363E-5C95-2B49-87B5-AA5B87E356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6445"/>
          <a:stretch/>
        </p:blipFill>
        <p:spPr>
          <a:xfrm>
            <a:off x="483812" y="2426817"/>
            <a:ext cx="2702140" cy="3997637"/>
          </a:xfrm>
          <a:prstGeom prst="rect">
            <a:avLst/>
          </a:prstGeom>
        </p:spPr>
      </p:pic>
      <p:pic>
        <p:nvPicPr>
          <p:cNvPr id="2" name="図 1"/>
          <p:cNvPicPr>
            <a:picLocks noChangeAspect="1"/>
          </p:cNvPicPr>
          <p:nvPr/>
        </p:nvPicPr>
        <p:blipFill>
          <a:blip r:embed="rId4"/>
          <a:stretch>
            <a:fillRect/>
          </a:stretch>
        </p:blipFill>
        <p:spPr>
          <a:xfrm>
            <a:off x="8980448" y="2478871"/>
            <a:ext cx="2705757" cy="3893526"/>
          </a:xfrm>
          <a:prstGeom prst="rect">
            <a:avLst/>
          </a:prstGeom>
        </p:spPr>
      </p:pic>
      <p:sp>
        <p:nvSpPr>
          <p:cNvPr id="4" name="テキスト ボックス 3"/>
          <p:cNvSpPr txBox="1"/>
          <p:nvPr/>
        </p:nvSpPr>
        <p:spPr>
          <a:xfrm>
            <a:off x="3251544" y="1559645"/>
            <a:ext cx="8705211" cy="369332"/>
          </a:xfrm>
          <a:prstGeom prst="rect">
            <a:avLst/>
          </a:prstGeom>
          <a:noFill/>
        </p:spPr>
        <p:txBody>
          <a:bodyPr wrap="square" rtlCol="0">
            <a:spAutoFit/>
          </a:bodyPr>
          <a:lstStyle/>
          <a:p>
            <a:r>
              <a:rPr kumimoji="1" lang="ja-JP" altLang="en-US" dirty="0" smtClean="0"/>
              <a:t>何かが起きたときの支援と漠然とした不安への支援</a:t>
            </a:r>
            <a:endParaRPr kumimoji="1" lang="ja-JP" altLang="en-US" dirty="0"/>
          </a:p>
        </p:txBody>
      </p:sp>
    </p:spTree>
    <p:extLst>
      <p:ext uri="{BB962C8B-B14F-4D97-AF65-F5344CB8AC3E}">
        <p14:creationId xmlns:p14="http://schemas.microsoft.com/office/powerpoint/2010/main" val="306604444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528241" y="1437888"/>
            <a:ext cx="3621414" cy="5446244"/>
          </a:xfrm>
          <a:prstGeom prst="rect">
            <a:avLst/>
          </a:prstGeom>
        </p:spPr>
      </p:pic>
      <p:pic>
        <p:nvPicPr>
          <p:cNvPr id="5" name="図 4"/>
          <p:cNvPicPr>
            <a:picLocks noChangeAspect="1"/>
          </p:cNvPicPr>
          <p:nvPr/>
        </p:nvPicPr>
        <p:blipFill>
          <a:blip r:embed="rId3"/>
          <a:stretch>
            <a:fillRect/>
          </a:stretch>
        </p:blipFill>
        <p:spPr>
          <a:xfrm>
            <a:off x="4149655" y="4387200"/>
            <a:ext cx="4700423" cy="2091109"/>
          </a:xfrm>
          <a:prstGeom prst="rect">
            <a:avLst/>
          </a:prstGeom>
        </p:spPr>
      </p:pic>
      <p:pic>
        <p:nvPicPr>
          <p:cNvPr id="6" name="図 5"/>
          <p:cNvPicPr>
            <a:picLocks noChangeAspect="1"/>
          </p:cNvPicPr>
          <p:nvPr/>
        </p:nvPicPr>
        <p:blipFill>
          <a:blip r:embed="rId4"/>
          <a:stretch>
            <a:fillRect/>
          </a:stretch>
        </p:blipFill>
        <p:spPr>
          <a:xfrm>
            <a:off x="3913119" y="1664078"/>
            <a:ext cx="7627240" cy="2496932"/>
          </a:xfrm>
          <a:prstGeom prst="rect">
            <a:avLst/>
          </a:prstGeom>
        </p:spPr>
      </p:pic>
      <p:sp>
        <p:nvSpPr>
          <p:cNvPr id="8" name="正方形/長方形 7">
            <a:extLst>
              <a:ext uri="{FF2B5EF4-FFF2-40B4-BE49-F238E27FC236}">
                <a16:creationId xmlns="" xmlns:a16="http://schemas.microsoft.com/office/drawing/2014/main" id="{4899EA3D-76BA-4317-8429-248A1B630493}"/>
              </a:ext>
            </a:extLst>
          </p:cNvPr>
          <p:cNvSpPr/>
          <p:nvPr/>
        </p:nvSpPr>
        <p:spPr>
          <a:xfrm>
            <a:off x="0" y="-1"/>
            <a:ext cx="12192000" cy="1032065"/>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「地域を</a:t>
            </a:r>
            <a:r>
              <a:rPr lang="ja-JP" altLang="en-US" sz="3200" dirty="0">
                <a:latin typeface="HGS創英角ｺﾞｼｯｸUB" panose="020B0900000000000000" pitchFamily="50" charset="-128"/>
                <a:ea typeface="HGS創英角ｺﾞｼｯｸUB" panose="020B0900000000000000" pitchFamily="50" charset="-128"/>
              </a:rPr>
              <a:t>変革</a:t>
            </a:r>
            <a:r>
              <a:rPr lang="ja-JP" altLang="en-US" sz="3200" dirty="0" smtClean="0">
                <a:latin typeface="HGS創英角ｺﾞｼｯｸUB" panose="020B0900000000000000" pitchFamily="50" charset="-128"/>
                <a:ea typeface="HGS創英角ｺﾞｼｯｸUB" panose="020B0900000000000000" pitchFamily="50" charset="-128"/>
              </a:rPr>
              <a:t>する」相談援助（地域連携による支援）（</a:t>
            </a:r>
            <a:r>
              <a:rPr lang="en-US" altLang="ja-JP" sz="3200" dirty="0" smtClean="0">
                <a:latin typeface="HGS創英角ｺﾞｼｯｸUB" panose="020B0900000000000000" pitchFamily="50" charset="-128"/>
                <a:ea typeface="HGS創英角ｺﾞｼｯｸUB" panose="020B0900000000000000" pitchFamily="50" charset="-128"/>
              </a:rPr>
              <a:t>P</a:t>
            </a:r>
            <a:r>
              <a:rPr lang="ja-JP" altLang="en-US" sz="3200" dirty="0" smtClean="0">
                <a:latin typeface="HGS創英角ｺﾞｼｯｸUB" panose="020B0900000000000000" pitchFamily="50" charset="-128"/>
                <a:ea typeface="HGS創英角ｺﾞｼｯｸUB" panose="020B0900000000000000" pitchFamily="50" charset="-128"/>
              </a:rPr>
              <a:t>１４９</a:t>
            </a:r>
            <a:r>
              <a:rPr lang="en-US" altLang="ja-JP" sz="3200" dirty="0" smtClean="0">
                <a:latin typeface="HGS創英角ｺﾞｼｯｸUB" panose="020B0900000000000000" pitchFamily="50" charset="-128"/>
                <a:ea typeface="HGS創英角ｺﾞｼｯｸUB" panose="020B0900000000000000" pitchFamily="50" charset="-128"/>
              </a:rPr>
              <a:t>)</a:t>
            </a:r>
          </a:p>
          <a:p>
            <a:r>
              <a:rPr lang="ja-JP" altLang="en-US" sz="2400" dirty="0" smtClean="0">
                <a:latin typeface="HGS創英角ｺﾞｼｯｸUB" panose="020B0900000000000000" pitchFamily="50" charset="-128"/>
                <a:ea typeface="HGS創英角ｺﾞｼｯｸUB" panose="020B0900000000000000" pitchFamily="50" charset="-128"/>
              </a:rPr>
              <a:t>～地域を耕す</a:t>
            </a:r>
            <a:r>
              <a:rPr lang="en-US" altLang="ja-JP" sz="2400" dirty="0" smtClean="0">
                <a:latin typeface="HGS創英角ｺﾞｼｯｸUB" panose="020B0900000000000000" pitchFamily="50" charset="-128"/>
                <a:ea typeface="HGS創英角ｺﾞｼｯｸUB" panose="020B0900000000000000" pitchFamily="50" charset="-128"/>
              </a:rPr>
              <a:t>【</a:t>
            </a:r>
            <a:r>
              <a:rPr lang="ja-JP" altLang="en-US" sz="2400" dirty="0" smtClean="0">
                <a:latin typeface="HGS創英角ｺﾞｼｯｸUB" panose="020B0900000000000000" pitchFamily="50" charset="-128"/>
                <a:ea typeface="HGS創英角ｺﾞｼｯｸUB" panose="020B0900000000000000" pitchFamily="50" charset="-128"/>
              </a:rPr>
              <a:t>協議会研修会（あやとも祭り）</a:t>
            </a:r>
            <a:r>
              <a:rPr lang="en-US" altLang="ja-JP" sz="2400" dirty="0" smtClean="0">
                <a:latin typeface="HGS創英角ｺﾞｼｯｸUB" panose="020B0900000000000000" pitchFamily="50" charset="-128"/>
                <a:ea typeface="HGS創英角ｺﾞｼｯｸUB" panose="020B0900000000000000" pitchFamily="50" charset="-128"/>
              </a:rPr>
              <a:t>】</a:t>
            </a:r>
            <a:r>
              <a:rPr lang="ja-JP" altLang="en-US" sz="2400" dirty="0" smtClean="0">
                <a:latin typeface="HGS創英角ｺﾞｼｯｸUB" panose="020B0900000000000000" pitchFamily="50" charset="-128"/>
                <a:ea typeface="HGS創英角ｺﾞｼｯｸUB" panose="020B0900000000000000" pitchFamily="50" charset="-128"/>
              </a:rPr>
              <a:t>～</a:t>
            </a:r>
            <a:endParaRPr kumimoji="1" lang="ja-JP" altLang="en-US" sz="2400" dirty="0">
              <a:latin typeface="HGS創英角ｺﾞｼｯｸUB" panose="020B0900000000000000" pitchFamily="50" charset="-128"/>
              <a:ea typeface="HGS創英角ｺﾞｼｯｸUB" panose="020B0900000000000000" pitchFamily="50" charset="-128"/>
            </a:endParaRPr>
          </a:p>
        </p:txBody>
      </p:sp>
      <p:pic>
        <p:nvPicPr>
          <p:cNvPr id="7" name="図 6"/>
          <p:cNvPicPr>
            <a:picLocks noChangeAspect="1"/>
          </p:cNvPicPr>
          <p:nvPr/>
        </p:nvPicPr>
        <p:blipFill rotWithShape="1">
          <a:blip r:embed="rId5"/>
          <a:srcRect l="25813" t="12275" r="30686" b="42960"/>
          <a:stretch/>
        </p:blipFill>
        <p:spPr>
          <a:xfrm>
            <a:off x="8976970" y="4387200"/>
            <a:ext cx="2709447" cy="20911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タイトル 2"/>
          <p:cNvSpPr>
            <a:spLocks noGrp="1"/>
          </p:cNvSpPr>
          <p:nvPr>
            <p:ph type="title"/>
          </p:nvPr>
        </p:nvSpPr>
        <p:spPr>
          <a:xfrm>
            <a:off x="838200" y="595473"/>
            <a:ext cx="10515600" cy="1325563"/>
          </a:xfrm>
        </p:spPr>
        <p:txBody>
          <a:bodyPr>
            <a:normAutofit/>
          </a:bodyPr>
          <a:lstStyle/>
          <a:p>
            <a:r>
              <a:rPr lang="ja-JP" altLang="en-US" sz="2800" dirty="0"/>
              <a:t>市内</a:t>
            </a:r>
            <a:r>
              <a:rPr lang="ja-JP" altLang="en-US" sz="2800" dirty="0" smtClean="0"/>
              <a:t>事業所の紹介や障害者の地域生活の理解（普及啓発）</a:t>
            </a:r>
            <a:endParaRPr kumimoji="1" lang="ja-JP" altLang="en-US" sz="2800" dirty="0"/>
          </a:p>
        </p:txBody>
      </p:sp>
    </p:spTree>
    <p:extLst>
      <p:ext uri="{BB962C8B-B14F-4D97-AF65-F5344CB8AC3E}">
        <p14:creationId xmlns:p14="http://schemas.microsoft.com/office/powerpoint/2010/main" val="412215265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869043"/>
            <a:ext cx="10515600" cy="1325563"/>
          </a:xfrm>
        </p:spPr>
        <p:txBody>
          <a:bodyPr/>
          <a:lstStyle/>
          <a:p>
            <a:r>
              <a:rPr kumimoji="1" lang="ja-JP" altLang="en-US" dirty="0" err="1" smtClean="0"/>
              <a:t>あや</a:t>
            </a:r>
            <a:r>
              <a:rPr kumimoji="1" lang="ja-JP" altLang="en-US" dirty="0" smtClean="0"/>
              <a:t>とも祭り実行委員会</a:t>
            </a:r>
            <a:endParaRPr kumimoji="1" lang="ja-JP" altLang="en-US" sz="3200" dirty="0"/>
          </a:p>
        </p:txBody>
      </p:sp>
      <p:sp>
        <p:nvSpPr>
          <p:cNvPr id="3" name="コンテンツ プレースホルダー 2"/>
          <p:cNvSpPr>
            <a:spLocks noGrp="1"/>
          </p:cNvSpPr>
          <p:nvPr>
            <p:ph idx="1"/>
          </p:nvPr>
        </p:nvSpPr>
        <p:spPr>
          <a:xfrm>
            <a:off x="838200" y="2194606"/>
            <a:ext cx="10515600" cy="4351338"/>
          </a:xfrm>
        </p:spPr>
        <p:txBody>
          <a:bodyPr/>
          <a:lstStyle/>
          <a:p>
            <a:r>
              <a:rPr kumimoji="1" lang="ja-JP" altLang="en-US" dirty="0" err="1" smtClean="0"/>
              <a:t>あや</a:t>
            </a:r>
            <a:r>
              <a:rPr kumimoji="1" lang="ja-JP" altLang="en-US" dirty="0" smtClean="0"/>
              <a:t>とも祭りを行うにあたり、市内の事業者・当事者による実行委員会を立ち上げる。</a:t>
            </a:r>
            <a:endParaRPr kumimoji="1" lang="en-US" altLang="ja-JP" dirty="0" smtClean="0"/>
          </a:p>
          <a:p>
            <a:r>
              <a:rPr lang="ja-JP" altLang="en-US" dirty="0"/>
              <a:t>目的</a:t>
            </a:r>
            <a:r>
              <a:rPr lang="ja-JP" altLang="en-US" dirty="0" smtClean="0"/>
              <a:t>は、</a:t>
            </a:r>
            <a:r>
              <a:rPr lang="ja-JP" altLang="en-US" dirty="0" err="1" smtClean="0"/>
              <a:t>あや</a:t>
            </a:r>
            <a:r>
              <a:rPr lang="ja-JP" altLang="en-US" dirty="0" smtClean="0"/>
              <a:t>とも祭りを行うことであるが、その裏には市内の事業所が一体となって綾瀬市の地域づくりを進めていくための関係構築にあります。</a:t>
            </a:r>
            <a:endParaRPr lang="en-US" altLang="ja-JP" dirty="0" smtClean="0"/>
          </a:p>
          <a:p>
            <a:r>
              <a:rPr kumimoji="1" lang="ja-JP" altLang="en-US" dirty="0" smtClean="0"/>
              <a:t>この</a:t>
            </a:r>
            <a:r>
              <a:rPr kumimoji="1" lang="ja-JP" altLang="en-US" dirty="0"/>
              <a:t>委員会</a:t>
            </a:r>
            <a:r>
              <a:rPr kumimoji="1" lang="ja-JP" altLang="en-US" dirty="0" smtClean="0"/>
              <a:t>を通して関係が深まり、連携体制が作られていきました。</a:t>
            </a:r>
            <a:endParaRPr kumimoji="1" lang="ja-JP" altLang="en-US" dirty="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1"/>
            <a:ext cx="12192000" cy="997527"/>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並行的ニース</a:t>
            </a:r>
            <a:r>
              <a:rPr lang="ja-JP" altLang="en-US" sz="3200" dirty="0">
                <a:latin typeface="HGS創英角ｺﾞｼｯｸUB" panose="020B0900000000000000" pitchFamily="50" charset="-128"/>
                <a:ea typeface="HGS創英角ｺﾞｼｯｸUB" panose="020B0900000000000000" pitchFamily="50" charset="-128"/>
              </a:rPr>
              <a:t>検討</a:t>
            </a:r>
            <a:r>
              <a:rPr lang="ja-JP" altLang="en-US" sz="3200" dirty="0" smtClean="0">
                <a:latin typeface="HGS創英角ｺﾞｼｯｸUB" panose="020B0900000000000000" pitchFamily="50" charset="-128"/>
                <a:ea typeface="HGS創英角ｺﾞｼｯｸUB" panose="020B0900000000000000" pitchFamily="50" charset="-128"/>
              </a:rPr>
              <a:t>を</a:t>
            </a:r>
            <a:r>
              <a:rPr lang="ja-JP" altLang="en-US" sz="3200" dirty="0">
                <a:latin typeface="HGS創英角ｺﾞｼｯｸUB" panose="020B0900000000000000" pitchFamily="50" charset="-128"/>
                <a:ea typeface="HGS創英角ｺﾞｼｯｸUB" panose="020B0900000000000000" pitchFamily="50" charset="-128"/>
              </a:rPr>
              <a:t>可能</a:t>
            </a:r>
            <a:r>
              <a:rPr lang="ja-JP" altLang="en-US" sz="3200" dirty="0" smtClean="0">
                <a:latin typeface="HGS創英角ｺﾞｼｯｸUB" panose="020B0900000000000000" pitchFamily="50" charset="-128"/>
                <a:ea typeface="HGS創英角ｺﾞｼｯｸUB" panose="020B0900000000000000" pitchFamily="50" charset="-128"/>
              </a:rPr>
              <a:t>とする</a:t>
            </a:r>
            <a:r>
              <a:rPr lang="ja-JP" altLang="en-US" sz="3200" dirty="0">
                <a:latin typeface="HGS創英角ｺﾞｼｯｸUB" panose="020B0900000000000000" pitchFamily="50" charset="-128"/>
                <a:ea typeface="HGS創英角ｺﾞｼｯｸUB" panose="020B0900000000000000" pitchFamily="50" charset="-128"/>
              </a:rPr>
              <a:t>技術</a:t>
            </a:r>
            <a:r>
              <a:rPr lang="ja-JP" altLang="en-US" sz="3200" dirty="0" smtClean="0">
                <a:latin typeface="HGS創英角ｺﾞｼｯｸUB" panose="020B0900000000000000" pitchFamily="50" charset="-128"/>
                <a:ea typeface="HGS創英角ｺﾞｼｯｸUB" panose="020B0900000000000000" pitchFamily="50" charset="-128"/>
              </a:rPr>
              <a:t>（</a:t>
            </a:r>
            <a:r>
              <a:rPr lang="en-US" altLang="ja-JP" sz="3200" dirty="0" smtClean="0">
                <a:latin typeface="HGS創英角ｺﾞｼｯｸUB" panose="020B0900000000000000" pitchFamily="50" charset="-128"/>
                <a:ea typeface="HGS創英角ｺﾞｼｯｸUB" panose="020B0900000000000000" pitchFamily="50" charset="-128"/>
              </a:rPr>
              <a:t>P14</a:t>
            </a:r>
            <a:r>
              <a:rPr lang="ja-JP" altLang="en-US" sz="3200" dirty="0" smtClean="0">
                <a:latin typeface="HGS創英角ｺﾞｼｯｸUB" panose="020B0900000000000000" pitchFamily="50" charset="-128"/>
                <a:ea typeface="HGS創英角ｺﾞｼｯｸUB" panose="020B0900000000000000" pitchFamily="50" charset="-128"/>
              </a:rPr>
              <a:t>８）</a:t>
            </a:r>
            <a:endParaRPr lang="en-US" altLang="ja-JP" sz="3200" dirty="0" smtClean="0">
              <a:latin typeface="HGS創英角ｺﾞｼｯｸUB" panose="020B0900000000000000" pitchFamily="50" charset="-128"/>
              <a:ea typeface="HGS創英角ｺﾞｼｯｸUB" panose="020B0900000000000000" pitchFamily="50" charset="-128"/>
            </a:endParaRPr>
          </a:p>
          <a:p>
            <a:r>
              <a:rPr lang="ja-JP" altLang="en-US" sz="3200" dirty="0" smtClean="0">
                <a:latin typeface="HGS創英角ｺﾞｼｯｸUB" panose="020B0900000000000000" pitchFamily="50" charset="-128"/>
                <a:ea typeface="HGS創英角ｺﾞｼｯｸUB" panose="020B0900000000000000" pitchFamily="50" charset="-128"/>
              </a:rPr>
              <a:t>～事業所を超えて地域支援の一体感をつくる～</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2669553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地域の諸問題</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pic>
        <p:nvPicPr>
          <p:cNvPr id="1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456" y="744821"/>
            <a:ext cx="9063401"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4</a:t>
            </a:fld>
            <a:endParaRPr lang="ja-JP" altLang="en-US" dirty="0">
              <a:solidFill>
                <a:prstClr val="black">
                  <a:tint val="75000"/>
                </a:prstClr>
              </a:solidFill>
            </a:endParaRPr>
          </a:p>
        </p:txBody>
      </p:sp>
      <p:sp>
        <p:nvSpPr>
          <p:cNvPr id="2" name="テキスト ボックス 1"/>
          <p:cNvSpPr txBox="1"/>
          <p:nvPr/>
        </p:nvSpPr>
        <p:spPr>
          <a:xfrm>
            <a:off x="7819697" y="898634"/>
            <a:ext cx="4040231" cy="369332"/>
          </a:xfrm>
          <a:prstGeom prst="rect">
            <a:avLst/>
          </a:prstGeom>
          <a:noFill/>
          <a:ln>
            <a:solidFill>
              <a:schemeClr val="tx1"/>
            </a:solidFill>
          </a:ln>
        </p:spPr>
        <p:txBody>
          <a:bodyPr wrap="square" rtlCol="0">
            <a:spAutoFit/>
          </a:bodyPr>
          <a:lstStyle/>
          <a:p>
            <a:r>
              <a:rPr kumimoji="1" lang="ja-JP" altLang="en-US" dirty="0" smtClean="0"/>
              <a:t>問題が単一のものは少なく複合している</a:t>
            </a:r>
            <a:endParaRPr kumimoji="1" lang="ja-JP" altLang="en-US" dirty="0"/>
          </a:p>
        </p:txBody>
      </p:sp>
    </p:spTree>
    <p:extLst>
      <p:ext uri="{BB962C8B-B14F-4D97-AF65-F5344CB8AC3E}">
        <p14:creationId xmlns:p14="http://schemas.microsoft.com/office/powerpoint/2010/main" val="96728206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C72162E-8D90-1E46-86E2-0734319905F7}"/>
              </a:ext>
            </a:extLst>
          </p:cNvPr>
          <p:cNvSpPr>
            <a:spLocks noGrp="1"/>
          </p:cNvSpPr>
          <p:nvPr>
            <p:ph type="title"/>
          </p:nvPr>
        </p:nvSpPr>
        <p:spPr>
          <a:xfrm>
            <a:off x="838200" y="989012"/>
            <a:ext cx="10515600" cy="1325563"/>
          </a:xfrm>
        </p:spPr>
        <p:txBody>
          <a:bodyPr/>
          <a:lstStyle/>
          <a:p>
            <a:r>
              <a:rPr lang="ja-JP" altLang="ja-JP" dirty="0"/>
              <a:t>地域生活支援拠点等の目的 </a:t>
            </a:r>
            <a:endParaRPr kumimoji="1" lang="ja-JP" altLang="en-US" dirty="0"/>
          </a:p>
        </p:txBody>
      </p:sp>
      <p:sp>
        <p:nvSpPr>
          <p:cNvPr id="3" name="コンテンツ プレースホルダー 2">
            <a:extLst>
              <a:ext uri="{FF2B5EF4-FFF2-40B4-BE49-F238E27FC236}">
                <a16:creationId xmlns:a16="http://schemas.microsoft.com/office/drawing/2014/main" xmlns="" id="{13B07998-AC98-8245-B8AC-B6A3E4A714A8}"/>
              </a:ext>
            </a:extLst>
          </p:cNvPr>
          <p:cNvSpPr>
            <a:spLocks noGrp="1"/>
          </p:cNvSpPr>
          <p:nvPr>
            <p:ph idx="1"/>
          </p:nvPr>
        </p:nvSpPr>
        <p:spPr>
          <a:xfrm>
            <a:off x="838200" y="2630487"/>
            <a:ext cx="10515600" cy="3546476"/>
          </a:xfrm>
        </p:spPr>
        <p:txBody>
          <a:bodyPr/>
          <a:lstStyle/>
          <a:p>
            <a:pPr marL="0" indent="0">
              <a:buNone/>
            </a:pPr>
            <a:r>
              <a:rPr lang="ja-JP" altLang="ja-JP" dirty="0"/>
              <a:t>地域生活支援拠点又は居住支援のための機能を備えた複数の事業所・機関による面的な体制（以下「拠点等」という。）は、障害者及び障害児（以下「障害者等」という。）の重度化・高齢化や「親亡き後」に備えるとともに、障害者等の入所施設や病院からの地域移行を進めるため、重度障害にも対応することができる専門性を有し、地域の生活で生じる障害者等やその家族の緊急事態に対応を図るものです</a:t>
            </a:r>
            <a:r>
              <a:rPr lang="ja-JP" altLang="ja-JP" dirty="0" smtClean="0"/>
              <a:t>。</a:t>
            </a:r>
            <a:endParaRPr lang="ja-JP" altLang="ja-JP" dirty="0"/>
          </a:p>
        </p:txBody>
      </p:sp>
      <p:sp>
        <p:nvSpPr>
          <p:cNvPr id="5" name="テキスト ボックス 4">
            <a:extLst>
              <a:ext uri="{FF2B5EF4-FFF2-40B4-BE49-F238E27FC236}">
                <a16:creationId xmlns:a16="http://schemas.microsoft.com/office/drawing/2014/main" xmlns="" id="{CABF3051-F35D-6444-B754-7E79DB99E365}"/>
              </a:ext>
            </a:extLst>
          </p:cNvPr>
          <p:cNvSpPr txBox="1"/>
          <p:nvPr/>
        </p:nvSpPr>
        <p:spPr>
          <a:xfrm>
            <a:off x="3869871" y="6492875"/>
            <a:ext cx="8147958" cy="369332"/>
          </a:xfrm>
          <a:prstGeom prst="rect">
            <a:avLst/>
          </a:prstGeom>
          <a:noFill/>
        </p:spPr>
        <p:txBody>
          <a:bodyPr wrap="square" rtlCol="0">
            <a:spAutoFit/>
          </a:bodyPr>
          <a:lstStyle/>
          <a:p>
            <a:r>
              <a:rPr kumimoji="1" lang="ja-JP" altLang="en-US"/>
              <a:t>厚生労働省「地域生活支援拠点等の好事例集から抜粋」</a:t>
            </a:r>
          </a:p>
        </p:txBody>
      </p:sp>
      <p:sp>
        <p:nvSpPr>
          <p:cNvPr id="6" name="正方形/長方形 5">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（参考）協議会で検討している地域生活支援拠点整備について</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89445061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2E5584CB-7F27-6B48-9247-929D539686A6}"/>
              </a:ext>
            </a:extLst>
          </p:cNvPr>
          <p:cNvSpPr>
            <a:spLocks noGrp="1"/>
          </p:cNvSpPr>
          <p:nvPr>
            <p:ph type="title"/>
          </p:nvPr>
        </p:nvSpPr>
        <p:spPr>
          <a:xfrm>
            <a:off x="838200" y="649447"/>
            <a:ext cx="10515600" cy="1325563"/>
          </a:xfrm>
        </p:spPr>
        <p:txBody>
          <a:bodyPr/>
          <a:lstStyle/>
          <a:p>
            <a:r>
              <a:rPr kumimoji="1" lang="ja-JP" altLang="en-US" dirty="0" smtClean="0"/>
              <a:t>協議会であがった課題</a:t>
            </a:r>
            <a:endParaRPr kumimoji="1" lang="ja-JP" altLang="en-US" dirty="0"/>
          </a:p>
        </p:txBody>
      </p:sp>
      <p:sp>
        <p:nvSpPr>
          <p:cNvPr id="3" name="コンテンツ プレースホルダー 2">
            <a:extLst>
              <a:ext uri="{FF2B5EF4-FFF2-40B4-BE49-F238E27FC236}">
                <a16:creationId xmlns:a16="http://schemas.microsoft.com/office/drawing/2014/main" xmlns="" id="{C45D512F-8EFB-5348-84C9-A9814FE76958}"/>
              </a:ext>
            </a:extLst>
          </p:cNvPr>
          <p:cNvSpPr>
            <a:spLocks noGrp="1"/>
          </p:cNvSpPr>
          <p:nvPr>
            <p:ph idx="1"/>
          </p:nvPr>
        </p:nvSpPr>
        <p:spPr/>
        <p:txBody>
          <a:bodyPr/>
          <a:lstStyle/>
          <a:p>
            <a:pPr marL="0" indent="0">
              <a:buNone/>
            </a:pPr>
            <a:r>
              <a:rPr lang="ja-JP" altLang="en-US" dirty="0"/>
              <a:t>地域には、障害者等を支える様々な資源か</a:t>
            </a:r>
            <a:r>
              <a:rPr lang="ja-JP" altLang="en-US" dirty="0" err="1"/>
              <a:t>゙存</a:t>
            </a:r>
            <a:r>
              <a:rPr lang="ja-JP" altLang="en-US" dirty="0"/>
              <a:t>在し、これまでも地域の障害 福祉計画に基づき整備が進められているところですが、それらの間の</a:t>
            </a:r>
            <a:r>
              <a:rPr lang="ja-JP" altLang="en-US" u="sng" dirty="0">
                <a:solidFill>
                  <a:srgbClr val="FF0000"/>
                </a:solidFill>
              </a:rPr>
              <a:t>有機的 な結びつきが必ずしも十分でなく、効率的・効果的な地域生活支援体制とな っていない</a:t>
            </a:r>
            <a:r>
              <a:rPr lang="ja-JP" altLang="en-US" dirty="0"/>
              <a:t>、重症心身障害、強度行動障害や遷延性意識障害等の支援が難し い障害児者への対応が十分でないとの指摘があります。また、地域で障害者 等やその家族が安心して生活するためには、緊急時にすぐに相談でき、必要 に応じて緊急的な対応が図られる体制の整備が必要であるとの指摘がありま す。 </a:t>
            </a:r>
          </a:p>
          <a:p>
            <a:endParaRPr kumimoji="1" lang="ja-JP" altLang="en-US" dirty="0"/>
          </a:p>
        </p:txBody>
      </p:sp>
      <p:sp>
        <p:nvSpPr>
          <p:cNvPr id="4" name="テキスト ボックス 3">
            <a:extLst>
              <a:ext uri="{FF2B5EF4-FFF2-40B4-BE49-F238E27FC236}">
                <a16:creationId xmlns:a16="http://schemas.microsoft.com/office/drawing/2014/main" xmlns="" id="{D6DDB376-338B-884B-9F64-594A9A82C87B}"/>
              </a:ext>
            </a:extLst>
          </p:cNvPr>
          <p:cNvSpPr txBox="1"/>
          <p:nvPr/>
        </p:nvSpPr>
        <p:spPr>
          <a:xfrm>
            <a:off x="3869871" y="6492875"/>
            <a:ext cx="8147958" cy="369332"/>
          </a:xfrm>
          <a:prstGeom prst="rect">
            <a:avLst/>
          </a:prstGeom>
          <a:noFill/>
        </p:spPr>
        <p:txBody>
          <a:bodyPr wrap="square" rtlCol="0">
            <a:spAutoFit/>
          </a:bodyPr>
          <a:lstStyle/>
          <a:p>
            <a:r>
              <a:rPr kumimoji="1" lang="ja-JP" altLang="en-US"/>
              <a:t>厚生労働省「地域生活支援拠点等の好事例集から抜粋」</a:t>
            </a:r>
          </a:p>
        </p:txBody>
      </p:sp>
      <p:sp>
        <p:nvSpPr>
          <p:cNvPr id="5" name="テキスト ボックス 4"/>
          <p:cNvSpPr txBox="1"/>
          <p:nvPr/>
        </p:nvSpPr>
        <p:spPr>
          <a:xfrm>
            <a:off x="838200" y="5196840"/>
            <a:ext cx="10515600" cy="769441"/>
          </a:xfrm>
          <a:prstGeom prst="rect">
            <a:avLst/>
          </a:prstGeom>
          <a:noFill/>
          <a:ln>
            <a:solidFill>
              <a:schemeClr val="tx1"/>
            </a:solidFill>
          </a:ln>
        </p:spPr>
        <p:txBody>
          <a:bodyPr wrap="square" rtlCol="0">
            <a:spAutoFit/>
          </a:bodyPr>
          <a:lstStyle/>
          <a:p>
            <a:pPr algn="ctr"/>
            <a:r>
              <a:rPr lang="ja-JP" altLang="en-US" sz="4400" dirty="0">
                <a:solidFill>
                  <a:srgbClr val="FF0000"/>
                </a:solidFill>
              </a:rPr>
              <a:t>形</a:t>
            </a:r>
            <a:r>
              <a:rPr lang="ja-JP" altLang="en-US" sz="4400" dirty="0" smtClean="0">
                <a:solidFill>
                  <a:srgbClr val="FF0000"/>
                </a:solidFill>
              </a:rPr>
              <a:t>を作っても機能しなくては意味がない</a:t>
            </a:r>
            <a:endParaRPr kumimoji="1" lang="ja-JP" altLang="en-US" sz="4400" dirty="0">
              <a:solidFill>
                <a:srgbClr val="FF0000"/>
              </a:solidFill>
            </a:endParaRPr>
          </a:p>
        </p:txBody>
      </p:sp>
      <p:sp>
        <p:nvSpPr>
          <p:cNvPr id="6" name="下矢印 5"/>
          <p:cNvSpPr/>
          <p:nvPr/>
        </p:nvSpPr>
        <p:spPr>
          <a:xfrm>
            <a:off x="3869871" y="3368040"/>
            <a:ext cx="443049" cy="181356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 xmlns:a16="http://schemas.microsoft.com/office/drawing/2014/main" id="{4899EA3D-76BA-4317-8429-248A1B630493}"/>
              </a:ext>
            </a:extLst>
          </p:cNvPr>
          <p:cNvSpPr/>
          <p:nvPr/>
        </p:nvSpPr>
        <p:spPr>
          <a:xfrm>
            <a:off x="0" y="-38893"/>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（参考）協議会で検討している地域生活支援拠点整備について</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17468934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8AA3EB8-5837-9A4D-82A8-F3B5E9CFB96A}"/>
              </a:ext>
            </a:extLst>
          </p:cNvPr>
          <p:cNvSpPr>
            <a:spLocks noGrp="1"/>
          </p:cNvSpPr>
          <p:nvPr>
            <p:ph type="title"/>
          </p:nvPr>
        </p:nvSpPr>
        <p:spPr/>
        <p:txBody>
          <a:bodyPr/>
          <a:lstStyle/>
          <a:p>
            <a:pPr algn="ctr"/>
            <a:r>
              <a:rPr lang="ja-JP" altLang="en-US" dirty="0"/>
              <a:t>地域生活支援拠点等事業の具体的な</a:t>
            </a:r>
            <a:r>
              <a:rPr lang="ja-JP" altLang="en-US" dirty="0" smtClean="0"/>
              <a:t>展開</a:t>
            </a:r>
            <a:r>
              <a:rPr lang="en-US" altLang="ja-JP" dirty="0" smtClean="0"/>
              <a:t/>
            </a:r>
            <a:br>
              <a:rPr lang="en-US" altLang="ja-JP" dirty="0" smtClean="0"/>
            </a:br>
            <a:r>
              <a:rPr lang="ja-JP" altLang="en-US" dirty="0"/>
              <a:t>～</a:t>
            </a:r>
            <a:r>
              <a:rPr lang="ja-JP" altLang="en-US" dirty="0" smtClean="0"/>
              <a:t>今ある機能を有効に活用していく～</a:t>
            </a:r>
            <a:endParaRPr kumimoji="1" lang="ja-JP" altLang="en-US" dirty="0"/>
          </a:p>
        </p:txBody>
      </p:sp>
      <p:sp>
        <p:nvSpPr>
          <p:cNvPr id="3" name="コンテンツ プレースホルダー 2">
            <a:extLst>
              <a:ext uri="{FF2B5EF4-FFF2-40B4-BE49-F238E27FC236}">
                <a16:creationId xmlns:a16="http://schemas.microsoft.com/office/drawing/2014/main" xmlns="" id="{6C9E3F0C-6513-6E47-9E2A-5BE455B3BF11}"/>
              </a:ext>
            </a:extLst>
          </p:cNvPr>
          <p:cNvSpPr>
            <a:spLocks noGrp="1"/>
          </p:cNvSpPr>
          <p:nvPr>
            <p:ph idx="1"/>
          </p:nvPr>
        </p:nvSpPr>
        <p:spPr/>
        <p:txBody>
          <a:bodyPr>
            <a:normAutofit fontScale="92500" lnSpcReduction="20000"/>
          </a:bodyPr>
          <a:lstStyle/>
          <a:p>
            <a:pPr marL="0" indent="0">
              <a:buNone/>
            </a:pPr>
            <a:r>
              <a:rPr lang="ja-JP" altLang="en-US" dirty="0"/>
              <a:t>①</a:t>
            </a:r>
            <a:r>
              <a:rPr lang="ja-JP" altLang="en-US" dirty="0" smtClean="0"/>
              <a:t>相談（調整等）</a:t>
            </a:r>
            <a:endParaRPr lang="en-US" altLang="ja-JP" dirty="0" smtClean="0"/>
          </a:p>
          <a:p>
            <a:pPr marL="0" indent="0">
              <a:buNone/>
            </a:pPr>
            <a:r>
              <a:rPr lang="ja-JP" altLang="en-US" dirty="0"/>
              <a:t>　</a:t>
            </a:r>
            <a:r>
              <a:rPr lang="ja-JP" altLang="en-US" dirty="0" smtClean="0"/>
              <a:t>→</a:t>
            </a:r>
            <a:r>
              <a:rPr lang="ja-JP" altLang="en-US" dirty="0"/>
              <a:t>委託・基幹相談支援センター</a:t>
            </a:r>
            <a:endParaRPr lang="en-US" altLang="ja-JP" dirty="0"/>
          </a:p>
          <a:p>
            <a:pPr marL="0" indent="0">
              <a:buNone/>
            </a:pPr>
            <a:r>
              <a:rPr kumimoji="1" lang="en-US" altLang="ja-JP" dirty="0"/>
              <a:t>②</a:t>
            </a:r>
            <a:r>
              <a:rPr kumimoji="1" lang="ja-JP" altLang="en-US" dirty="0"/>
              <a:t>緊急時の受入・</a:t>
            </a:r>
            <a:r>
              <a:rPr kumimoji="1" lang="ja-JP" altLang="en-US" dirty="0" smtClean="0"/>
              <a:t>対応</a:t>
            </a:r>
            <a:endParaRPr kumimoji="1" lang="en-US" altLang="ja-JP" dirty="0" smtClean="0"/>
          </a:p>
          <a:p>
            <a:pPr marL="0" indent="0">
              <a:buNone/>
            </a:pPr>
            <a:r>
              <a:rPr lang="ja-JP" altLang="en-US" dirty="0"/>
              <a:t>　</a:t>
            </a:r>
            <a:r>
              <a:rPr kumimoji="1" lang="ja-JP" altLang="en-US" dirty="0" smtClean="0"/>
              <a:t>→</a:t>
            </a:r>
            <a:r>
              <a:rPr kumimoji="1" lang="ja-JP" altLang="en-US" dirty="0"/>
              <a:t>基幹相談支援センターと市内３事業所で受入調整等を行う</a:t>
            </a:r>
            <a:endParaRPr kumimoji="1" lang="en-US" altLang="ja-JP" dirty="0"/>
          </a:p>
          <a:p>
            <a:pPr marL="0" indent="0">
              <a:buNone/>
            </a:pPr>
            <a:r>
              <a:rPr lang="en-US" altLang="ja-JP" dirty="0"/>
              <a:t>③</a:t>
            </a:r>
            <a:r>
              <a:rPr lang="ja-JP" altLang="en-US" dirty="0"/>
              <a:t>体験の機会・</a:t>
            </a:r>
            <a:r>
              <a:rPr lang="ja-JP" altLang="en-US" dirty="0" smtClean="0"/>
              <a:t>場</a:t>
            </a:r>
            <a:endParaRPr lang="en-US" altLang="ja-JP" dirty="0" smtClean="0"/>
          </a:p>
          <a:p>
            <a:pPr marL="0" indent="0">
              <a:buNone/>
            </a:pPr>
            <a:r>
              <a:rPr lang="ja-JP" altLang="en-US" dirty="0"/>
              <a:t>　</a:t>
            </a:r>
            <a:endParaRPr lang="en-US" altLang="ja-JP" dirty="0"/>
          </a:p>
          <a:p>
            <a:pPr marL="0" indent="0">
              <a:buNone/>
            </a:pPr>
            <a:r>
              <a:rPr kumimoji="1" lang="ja-JP" altLang="en-US" dirty="0"/>
              <a:t>④専門的人材の確保・</a:t>
            </a:r>
            <a:r>
              <a:rPr kumimoji="1" lang="ja-JP" altLang="en-US" dirty="0" smtClean="0"/>
              <a:t>養成</a:t>
            </a:r>
            <a:endParaRPr kumimoji="1" lang="en-US" altLang="ja-JP" dirty="0" smtClean="0"/>
          </a:p>
          <a:p>
            <a:pPr marL="0" indent="0">
              <a:buNone/>
            </a:pPr>
            <a:r>
              <a:rPr lang="ja-JP" altLang="en-US" dirty="0"/>
              <a:t>　</a:t>
            </a:r>
            <a:r>
              <a:rPr kumimoji="1" lang="ja-JP" altLang="en-US" dirty="0" smtClean="0"/>
              <a:t>→</a:t>
            </a:r>
            <a:r>
              <a:rPr kumimoji="1" lang="ja-JP" altLang="en-US" dirty="0"/>
              <a:t>基幹相談支援</a:t>
            </a:r>
            <a:r>
              <a:rPr kumimoji="1" lang="ja-JP" altLang="en-US" dirty="0" smtClean="0"/>
              <a:t>センターを中心に実施</a:t>
            </a:r>
            <a:endParaRPr kumimoji="1" lang="en-US" altLang="ja-JP" dirty="0"/>
          </a:p>
          <a:p>
            <a:pPr marL="0" indent="0">
              <a:buNone/>
            </a:pPr>
            <a:r>
              <a:rPr lang="en-US" altLang="ja-JP" dirty="0"/>
              <a:t>⑤</a:t>
            </a:r>
            <a:r>
              <a:rPr lang="ja-JP" altLang="en-US" dirty="0"/>
              <a:t>地域の</a:t>
            </a:r>
            <a:r>
              <a:rPr lang="ja-JP" altLang="en-US" dirty="0" smtClean="0"/>
              <a:t>体制づくり</a:t>
            </a:r>
            <a:endParaRPr lang="en-US" altLang="ja-JP" dirty="0" smtClean="0"/>
          </a:p>
          <a:p>
            <a:pPr marL="0" indent="0">
              <a:buNone/>
            </a:pPr>
            <a:r>
              <a:rPr lang="ja-JP" altLang="en-US" dirty="0"/>
              <a:t>　</a:t>
            </a:r>
            <a:r>
              <a:rPr lang="ja-JP" altLang="en-US" dirty="0" smtClean="0"/>
              <a:t>→</a:t>
            </a:r>
            <a:r>
              <a:rPr lang="ja-JP" altLang="en-US" dirty="0"/>
              <a:t>基幹相談支援</a:t>
            </a:r>
            <a:r>
              <a:rPr lang="ja-JP" altLang="en-US" dirty="0" smtClean="0"/>
              <a:t>センターを中心に実施</a:t>
            </a:r>
            <a:endParaRPr kumimoji="1" lang="ja-JP" altLang="en-US" dirty="0"/>
          </a:p>
        </p:txBody>
      </p:sp>
    </p:spTree>
    <p:extLst>
      <p:ext uri="{BB962C8B-B14F-4D97-AF65-F5344CB8AC3E}">
        <p14:creationId xmlns:p14="http://schemas.microsoft.com/office/powerpoint/2010/main" val="130692559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地域アセスメントの</a:t>
            </a:r>
            <a:r>
              <a:rPr lang="ja-JP" altLang="en-US" sz="3200" dirty="0" smtClean="0">
                <a:latin typeface="HGS創英角ｺﾞｼｯｸUB" panose="020B0900000000000000" pitchFamily="50" charset="-128"/>
                <a:ea typeface="HGS創英角ｺﾞｼｯｸUB" panose="020B0900000000000000" pitchFamily="50" charset="-128"/>
              </a:rPr>
              <a:t>視点</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43</a:t>
            </a:fld>
            <a:endParaRPr lang="ja-JP" altLang="en-US" dirty="0">
              <a:solidFill>
                <a:prstClr val="black">
                  <a:tint val="75000"/>
                </a:prstClr>
              </a:solidFill>
            </a:endParaRPr>
          </a:p>
        </p:txBody>
      </p:sp>
      <p:sp>
        <p:nvSpPr>
          <p:cNvPr id="6" name="コンテンツ プレースホルダ 2"/>
          <p:cNvSpPr txBox="1">
            <a:spLocks/>
          </p:cNvSpPr>
          <p:nvPr/>
        </p:nvSpPr>
        <p:spPr>
          <a:xfrm>
            <a:off x="467543" y="1373260"/>
            <a:ext cx="11242236" cy="44210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50000"/>
              </a:lnSpc>
            </a:pPr>
            <a:r>
              <a:rPr lang="ja-JP" altLang="en-US" dirty="0">
                <a:latin typeface="ＭＳ Ｐゴシック" pitchFamily="50" charset="-128"/>
                <a:ea typeface="ＭＳ Ｐゴシック" pitchFamily="50" charset="-128"/>
              </a:rPr>
              <a:t>エリアの人口、障害児者数の把握</a:t>
            </a:r>
            <a:endParaRPr lang="en-US" altLang="ja-JP" dirty="0">
              <a:latin typeface="ＭＳ Ｐゴシック" pitchFamily="50" charset="-128"/>
              <a:ea typeface="ＭＳ Ｐゴシック" pitchFamily="50" charset="-128"/>
            </a:endParaRPr>
          </a:p>
          <a:p>
            <a:pPr marL="0" indent="0" algn="just">
              <a:lnSpc>
                <a:spcPct val="150000"/>
              </a:lnSpc>
              <a:buNone/>
            </a:pPr>
            <a:r>
              <a:rPr lang="ja-JP" altLang="en-US" sz="2600" dirty="0">
                <a:latin typeface="ＭＳ Ｐゴシック" pitchFamily="50" charset="-128"/>
                <a:ea typeface="ＭＳ Ｐゴシック" pitchFamily="50" charset="-128"/>
              </a:rPr>
              <a:t>　</a:t>
            </a:r>
            <a:r>
              <a:rPr lang="ja-JP" altLang="en-US" dirty="0">
                <a:latin typeface="ＭＳ Ｐゴシック" pitchFamily="50" charset="-128"/>
                <a:ea typeface="ＭＳ Ｐゴシック" pitchFamily="50" charset="-128"/>
              </a:rPr>
              <a:t>（身体・知的・精神・発達、高次脳、難病、障害児等）</a:t>
            </a:r>
            <a:endParaRPr lang="en-US" altLang="ja-JP" dirty="0">
              <a:latin typeface="ＭＳ Ｐゴシック" pitchFamily="50" charset="-128"/>
              <a:ea typeface="ＭＳ Ｐゴシック" pitchFamily="50" charset="-128"/>
            </a:endParaRPr>
          </a:p>
          <a:p>
            <a:pPr algn="just">
              <a:lnSpc>
                <a:spcPct val="150000"/>
              </a:lnSpc>
            </a:pPr>
            <a:r>
              <a:rPr lang="ja-JP" altLang="en-US" dirty="0">
                <a:latin typeface="ＭＳ Ｐゴシック" pitchFamily="50" charset="-128"/>
                <a:ea typeface="ＭＳ Ｐゴシック" pitchFamily="50" charset="-128"/>
              </a:rPr>
              <a:t>公共機関、相談支援事業所、サービス提供事業所等の質・量的な把握</a:t>
            </a:r>
            <a:endParaRPr lang="en-US" altLang="ja-JP" dirty="0">
              <a:latin typeface="ＭＳ Ｐゴシック" pitchFamily="50" charset="-128"/>
              <a:ea typeface="ＭＳ Ｐゴシック" pitchFamily="50" charset="-128"/>
            </a:endParaRPr>
          </a:p>
          <a:p>
            <a:pPr marL="0" indent="0" algn="just">
              <a:lnSpc>
                <a:spcPct val="150000"/>
              </a:lnSpc>
              <a:buNone/>
            </a:pPr>
            <a:r>
              <a:rPr lang="ja-JP" altLang="en-US" dirty="0">
                <a:latin typeface="ＭＳ Ｐゴシック" pitchFamily="50" charset="-128"/>
                <a:ea typeface="ＭＳ Ｐゴシック" pitchFamily="50" charset="-128"/>
              </a:rPr>
              <a:t>　（主な対象、事業種別）</a:t>
            </a:r>
            <a:endParaRPr lang="en-US" altLang="ja-JP" dirty="0">
              <a:latin typeface="ＭＳ Ｐゴシック" pitchFamily="50" charset="-128"/>
              <a:ea typeface="ＭＳ Ｐゴシック" pitchFamily="50" charset="-128"/>
            </a:endParaRPr>
          </a:p>
          <a:p>
            <a:pPr algn="just">
              <a:lnSpc>
                <a:spcPct val="150000"/>
              </a:lnSpc>
            </a:pPr>
            <a:r>
              <a:rPr lang="ja-JP" altLang="en-US" dirty="0">
                <a:latin typeface="ＭＳ Ｐゴシック" pitchFamily="50" charset="-128"/>
                <a:ea typeface="ＭＳ Ｐゴシック" pitchFamily="50" charset="-128"/>
              </a:rPr>
              <a:t>ニーズに対するサービスの整備状況の把握</a:t>
            </a:r>
            <a:endParaRPr lang="en-US" altLang="ja-JP" dirty="0">
              <a:latin typeface="ＭＳ Ｐゴシック" pitchFamily="50" charset="-128"/>
              <a:ea typeface="ＭＳ Ｐゴシック" pitchFamily="50" charset="-128"/>
            </a:endParaRPr>
          </a:p>
          <a:p>
            <a:pPr marL="0" indent="0" algn="just">
              <a:lnSpc>
                <a:spcPct val="150000"/>
              </a:lnSpc>
              <a:buNone/>
            </a:pPr>
            <a:r>
              <a:rPr lang="ja-JP" altLang="en-US" dirty="0">
                <a:latin typeface="ＭＳ Ｐゴシック" pitchFamily="50" charset="-128"/>
                <a:ea typeface="ＭＳ Ｐゴシック" pitchFamily="50" charset="-128"/>
              </a:rPr>
              <a:t>　（サービスの種類、市町村独自の取り組み等）</a:t>
            </a:r>
            <a:endParaRPr lang="en-US" altLang="ja-JP" dirty="0">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150579551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地域アセスメントの</a:t>
            </a:r>
            <a:r>
              <a:rPr lang="ja-JP" altLang="en-US" sz="3200" dirty="0" smtClean="0">
                <a:latin typeface="HGS創英角ｺﾞｼｯｸUB" panose="020B0900000000000000" pitchFamily="50" charset="-128"/>
                <a:ea typeface="HGS創英角ｺﾞｼｯｸUB" panose="020B0900000000000000" pitchFamily="50" charset="-128"/>
              </a:rPr>
              <a:t>視点</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44</a:t>
            </a:fld>
            <a:endParaRPr lang="ja-JP" altLang="en-US" dirty="0">
              <a:solidFill>
                <a:prstClr val="black">
                  <a:tint val="75000"/>
                </a:prstClr>
              </a:solidFill>
            </a:endParaRPr>
          </a:p>
        </p:txBody>
      </p:sp>
      <p:sp>
        <p:nvSpPr>
          <p:cNvPr id="5" name="コンテンツ プレースホルダ 2"/>
          <p:cNvSpPr txBox="1">
            <a:spLocks/>
          </p:cNvSpPr>
          <p:nvPr/>
        </p:nvSpPr>
        <p:spPr>
          <a:xfrm>
            <a:off x="956531" y="1389007"/>
            <a:ext cx="9129164" cy="236318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50000"/>
              </a:lnSpc>
            </a:pPr>
            <a:r>
              <a:rPr lang="ja-JP" altLang="en-US" dirty="0">
                <a:latin typeface="ＭＳ Ｐゴシック" pitchFamily="50" charset="-128"/>
                <a:ea typeface="ＭＳ Ｐゴシック" pitchFamily="50" charset="-128"/>
              </a:rPr>
              <a:t>インフォーマルな社会資源、活動内容の</a:t>
            </a:r>
            <a:r>
              <a:rPr lang="ja-JP" altLang="en-US" dirty="0" smtClean="0">
                <a:latin typeface="ＭＳ Ｐゴシック" pitchFamily="50" charset="-128"/>
                <a:ea typeface="ＭＳ Ｐゴシック" pitchFamily="50" charset="-128"/>
              </a:rPr>
              <a:t>把握</a:t>
            </a:r>
            <a:endParaRPr lang="en-US" altLang="ja-JP" dirty="0" smtClean="0">
              <a:latin typeface="ＭＳ Ｐゴシック" pitchFamily="50" charset="-128"/>
              <a:ea typeface="ＭＳ Ｐゴシック" pitchFamily="50" charset="-128"/>
            </a:endParaRPr>
          </a:p>
          <a:p>
            <a:pPr algn="just">
              <a:lnSpc>
                <a:spcPct val="150000"/>
              </a:lnSpc>
            </a:pPr>
            <a:r>
              <a:rPr lang="ja-JP" altLang="en-US" dirty="0" smtClean="0">
                <a:latin typeface="ＭＳ Ｐゴシック" pitchFamily="50" charset="-128"/>
                <a:ea typeface="ＭＳ Ｐゴシック" pitchFamily="50" charset="-128"/>
              </a:rPr>
              <a:t>利用者を取り巻く人との関係性</a:t>
            </a:r>
            <a:endParaRPr lang="en-US" altLang="ja-JP" dirty="0">
              <a:latin typeface="ＭＳ Ｐゴシック" pitchFamily="50" charset="-128"/>
              <a:ea typeface="ＭＳ Ｐゴシック" pitchFamily="50" charset="-128"/>
            </a:endParaRPr>
          </a:p>
          <a:p>
            <a:pPr algn="just">
              <a:lnSpc>
                <a:spcPct val="150000"/>
              </a:lnSpc>
            </a:pPr>
            <a:r>
              <a:rPr lang="ja-JP" altLang="en-US" dirty="0">
                <a:latin typeface="ＭＳ Ｐゴシック" pitchFamily="50" charset="-128"/>
                <a:ea typeface="ＭＳ Ｐゴシック" pitchFamily="50" charset="-128"/>
              </a:rPr>
              <a:t>協議会及び部会、連絡会等の活動内容の把握　等</a:t>
            </a:r>
            <a:endParaRPr lang="en-US" altLang="ja-JP" dirty="0">
              <a:latin typeface="ＭＳ Ｐゴシック" pitchFamily="50" charset="-128"/>
              <a:ea typeface="ＭＳ Ｐゴシック" pitchFamily="50" charset="-128"/>
            </a:endParaRPr>
          </a:p>
          <a:p>
            <a:pPr>
              <a:lnSpc>
                <a:spcPct val="150000"/>
              </a:lnSpc>
            </a:pPr>
            <a:endParaRPr lang="en-US" altLang="ja-JP" dirty="0">
              <a:latin typeface="ＭＳ Ｐゴシック" pitchFamily="50" charset="-128"/>
              <a:ea typeface="ＭＳ Ｐゴシック" pitchFamily="50" charset="-128"/>
            </a:endParaRPr>
          </a:p>
        </p:txBody>
      </p:sp>
      <p:sp>
        <p:nvSpPr>
          <p:cNvPr id="7" name="角丸四角形 6"/>
          <p:cNvSpPr/>
          <p:nvPr/>
        </p:nvSpPr>
        <p:spPr>
          <a:xfrm>
            <a:off x="1407994" y="4103516"/>
            <a:ext cx="9376012" cy="2252844"/>
          </a:xfrm>
          <a:prstGeom prst="roundRect">
            <a:avLst>
              <a:gd name="adj" fmla="val 10602"/>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ja-JP" altLang="en-US" sz="2800" dirty="0">
                <a:latin typeface="HGP創英角ﾎﾟｯﾌﾟ体" pitchFamily="50" charset="-128"/>
                <a:ea typeface="HGP創英角ﾎﾟｯﾌﾟ体" pitchFamily="50" charset="-128"/>
              </a:rPr>
              <a:t>量的な把握、特に</a:t>
            </a:r>
            <a:r>
              <a:rPr lang="ja-JP" altLang="en-US" sz="3600" dirty="0">
                <a:latin typeface="HGP創英角ﾎﾟｯﾌﾟ体" pitchFamily="50" charset="-128"/>
                <a:ea typeface="HGP創英角ﾎﾟｯﾌﾟ体" pitchFamily="50" charset="-128"/>
              </a:rPr>
              <a:t>中身（質）</a:t>
            </a:r>
            <a:r>
              <a:rPr lang="ja-JP" altLang="en-US" sz="2800" dirty="0">
                <a:latin typeface="HGP創英角ﾎﾟｯﾌﾟ体" pitchFamily="50" charset="-128"/>
                <a:ea typeface="HGP創英角ﾎﾟｯﾌﾟ体" pitchFamily="50" charset="-128"/>
              </a:rPr>
              <a:t>を知る</a:t>
            </a:r>
            <a:endParaRPr lang="en-US" altLang="ja-JP" sz="2800" dirty="0">
              <a:latin typeface="HGP創英角ﾎﾟｯﾌﾟ体" pitchFamily="50" charset="-128"/>
              <a:ea typeface="HGP創英角ﾎﾟｯﾌﾟ体" pitchFamily="50" charset="-128"/>
            </a:endParaRPr>
          </a:p>
          <a:p>
            <a:pPr algn="ctr"/>
            <a:r>
              <a:rPr lang="ja-JP" altLang="en-US" sz="2800" dirty="0">
                <a:latin typeface="HGP創英角ﾎﾟｯﾌﾟ体" pitchFamily="50" charset="-128"/>
                <a:ea typeface="HGP創英角ﾎﾟｯﾌﾟ体" pitchFamily="50" charset="-128"/>
              </a:rPr>
              <a:t>＋</a:t>
            </a:r>
            <a:endParaRPr lang="en-US" altLang="ja-JP" sz="2800" dirty="0">
              <a:latin typeface="HGP創英角ﾎﾟｯﾌﾟ体" pitchFamily="50" charset="-128"/>
              <a:ea typeface="HGP創英角ﾎﾟｯﾌﾟ体" pitchFamily="50" charset="-128"/>
            </a:endParaRPr>
          </a:p>
          <a:p>
            <a:pPr algn="ctr"/>
            <a:r>
              <a:rPr lang="ja-JP" altLang="en-US" sz="2800" dirty="0">
                <a:latin typeface="HGP創英角ﾎﾟｯﾌﾟ体" pitchFamily="50" charset="-128"/>
                <a:ea typeface="HGP創英角ﾎﾟｯﾌﾟ体" pitchFamily="50" charset="-128"/>
              </a:rPr>
              <a:t>地域の</a:t>
            </a:r>
            <a:r>
              <a:rPr lang="ja-JP" altLang="en-US" sz="3600" dirty="0">
                <a:latin typeface="HGP創英角ﾎﾟｯﾌﾟ体" pitchFamily="50" charset="-128"/>
                <a:ea typeface="HGP創英角ﾎﾟｯﾌﾟ体" pitchFamily="50" charset="-128"/>
              </a:rPr>
              <a:t>良いところ</a:t>
            </a:r>
            <a:r>
              <a:rPr lang="ja-JP" altLang="en-US" sz="2800" dirty="0">
                <a:latin typeface="HGP創英角ﾎﾟｯﾌﾟ体" pitchFamily="50" charset="-128"/>
                <a:ea typeface="HGP創英角ﾎﾟｯﾌﾟ体" pitchFamily="50" charset="-128"/>
              </a:rPr>
              <a:t>も把握（人・資源・地域環境等など）</a:t>
            </a:r>
          </a:p>
        </p:txBody>
      </p:sp>
    </p:spTree>
    <p:extLst>
      <p:ext uri="{BB962C8B-B14F-4D97-AF65-F5344CB8AC3E}">
        <p14:creationId xmlns:p14="http://schemas.microsoft.com/office/powerpoint/2010/main" val="295641131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地域の</a:t>
            </a:r>
            <a:r>
              <a:rPr lang="ja-JP" altLang="en-US" sz="3200" dirty="0" smtClean="0">
                <a:latin typeface="HGS創英角ｺﾞｼｯｸUB" panose="020B0900000000000000" pitchFamily="50" charset="-128"/>
                <a:ea typeface="HGS創英角ｺﾞｼｯｸUB" panose="020B0900000000000000" pitchFamily="50" charset="-128"/>
              </a:rPr>
              <a:t>捉え方、見え方は利用者の生活の質と関係する（多種多様</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45</a:t>
            </a:fld>
            <a:endParaRPr lang="ja-JP" altLang="en-US" dirty="0">
              <a:solidFill>
                <a:prstClr val="black">
                  <a:tint val="75000"/>
                </a:prstClr>
              </a:solidFill>
            </a:endParaRPr>
          </a:p>
        </p:txBody>
      </p:sp>
      <p:sp>
        <p:nvSpPr>
          <p:cNvPr id="6" name="コンテンツ プレースホルダ 2"/>
          <p:cNvSpPr txBox="1">
            <a:spLocks/>
          </p:cNvSpPr>
          <p:nvPr/>
        </p:nvSpPr>
        <p:spPr>
          <a:xfrm>
            <a:off x="457202" y="1539500"/>
            <a:ext cx="11049049" cy="42770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ja-JP" altLang="en-US" dirty="0">
                <a:latin typeface="ＭＳ Ｐゴシック" panose="020B0600070205080204" pitchFamily="50" charset="-128"/>
                <a:ea typeface="ＭＳ Ｐゴシック" panose="020B0600070205080204" pitchFamily="50" charset="-128"/>
              </a:rPr>
              <a:t>ライフステージとともに広がる生活圏域</a:t>
            </a:r>
            <a:endParaRPr lang="en-US" altLang="ja-JP" dirty="0">
              <a:latin typeface="ＭＳ Ｐゴシック" panose="020B0600070205080204" pitchFamily="50" charset="-128"/>
              <a:ea typeface="ＭＳ Ｐゴシック" panose="020B0600070205080204" pitchFamily="50" charset="-128"/>
            </a:endParaRPr>
          </a:p>
          <a:p>
            <a:pPr>
              <a:lnSpc>
                <a:spcPct val="200000"/>
              </a:lnSpc>
            </a:pPr>
            <a:r>
              <a:rPr lang="ja-JP" altLang="en-US" dirty="0">
                <a:latin typeface="ＭＳ Ｐゴシック" panose="020B0600070205080204" pitchFamily="50" charset="-128"/>
                <a:ea typeface="ＭＳ Ｐゴシック" panose="020B0600070205080204" pitchFamily="50" charset="-128"/>
              </a:rPr>
              <a:t>近隣住民（住人目線）や自治会、民生委員児童委員（地域目線）の情報</a:t>
            </a:r>
            <a:endParaRPr lang="en-US" altLang="ja-JP" dirty="0">
              <a:latin typeface="ＭＳ Ｐゴシック" panose="020B0600070205080204" pitchFamily="50" charset="-128"/>
              <a:ea typeface="ＭＳ Ｐゴシック" panose="020B0600070205080204" pitchFamily="50" charset="-128"/>
            </a:endParaRPr>
          </a:p>
          <a:p>
            <a:pPr marL="0" indent="0">
              <a:lnSpc>
                <a:spcPct val="200000"/>
              </a:lnSpc>
              <a:buNone/>
            </a:pPr>
            <a:r>
              <a:rPr lang="ja-JP" altLang="en-US" sz="1900" dirty="0">
                <a:latin typeface="ＭＳ Ｐゴシック" pitchFamily="50" charset="-128"/>
                <a:ea typeface="ＭＳ Ｐゴシック" pitchFamily="50" charset="-128"/>
              </a:rPr>
              <a:t> （住民の意識、関係性、もともとある・或いはあった地域の力、協力し合えることと、協力が難しいこと等）</a:t>
            </a:r>
            <a:endParaRPr lang="en-US" altLang="ja-JP" sz="1900" dirty="0">
              <a:latin typeface="ＭＳ Ｐゴシック" pitchFamily="50" charset="-128"/>
              <a:ea typeface="ＭＳ Ｐゴシック" pitchFamily="50" charset="-128"/>
            </a:endParaRPr>
          </a:p>
          <a:p>
            <a:pPr>
              <a:lnSpc>
                <a:spcPct val="200000"/>
              </a:lnSpc>
            </a:pPr>
            <a:r>
              <a:rPr lang="ja-JP" altLang="en-US" dirty="0">
                <a:latin typeface="ＭＳ Ｐゴシック" panose="020B0600070205080204" pitchFamily="50" charset="-128"/>
                <a:ea typeface="ＭＳ Ｐゴシック" panose="020B0600070205080204" pitchFamily="50" charset="-128"/>
              </a:rPr>
              <a:t>市町村合併、合併前の地域性</a:t>
            </a:r>
            <a:endParaRPr lang="en-US" altLang="ja-JP" dirty="0">
              <a:latin typeface="ＭＳ Ｐゴシック" pitchFamily="50" charset="-128"/>
              <a:ea typeface="ＭＳ Ｐゴシック" pitchFamily="50" charset="-128"/>
            </a:endParaRPr>
          </a:p>
          <a:p>
            <a:pPr marL="0" indent="0">
              <a:lnSpc>
                <a:spcPct val="150000"/>
              </a:lnSpc>
              <a:buNone/>
            </a:pPr>
            <a:endParaRPr lang="en-US" altLang="ja-JP" sz="1900" dirty="0">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85750543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地域の捉え方、見え方は多種多様</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46</a:t>
            </a:fld>
            <a:endParaRPr lang="ja-JP" altLang="en-US" dirty="0">
              <a:solidFill>
                <a:prstClr val="black">
                  <a:tint val="75000"/>
                </a:prstClr>
              </a:solidFill>
            </a:endParaRPr>
          </a:p>
        </p:txBody>
      </p:sp>
      <p:sp>
        <p:nvSpPr>
          <p:cNvPr id="5" name="コンテンツ プレースホルダ 2"/>
          <p:cNvSpPr txBox="1">
            <a:spLocks/>
          </p:cNvSpPr>
          <p:nvPr/>
        </p:nvSpPr>
        <p:spPr>
          <a:xfrm>
            <a:off x="457202" y="1235478"/>
            <a:ext cx="10884087" cy="265413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50000"/>
              </a:lnSpc>
            </a:pPr>
            <a:r>
              <a:rPr lang="ja-JP" altLang="en-US" dirty="0">
                <a:latin typeface="ＭＳ Ｐゴシック" panose="020B0600070205080204" pitchFamily="50" charset="-128"/>
                <a:ea typeface="ＭＳ Ｐゴシック" panose="020B0600070205080204" pitchFamily="50" charset="-128"/>
              </a:rPr>
              <a:t>所属（立ち位置）による地域の見え方、捉え方</a:t>
            </a:r>
            <a:endParaRPr lang="en-US" altLang="ja-JP" dirty="0">
              <a:latin typeface="ＭＳ Ｐゴシック" panose="020B0600070205080204" pitchFamily="50" charset="-128"/>
              <a:ea typeface="ＭＳ Ｐゴシック" panose="020B0600070205080204" pitchFamily="50" charset="-128"/>
            </a:endParaRPr>
          </a:p>
          <a:p>
            <a:pPr>
              <a:lnSpc>
                <a:spcPct val="150000"/>
              </a:lnSpc>
            </a:pPr>
            <a:r>
              <a:rPr lang="ja-JP" altLang="en-US" dirty="0">
                <a:latin typeface="ＭＳ Ｐゴシック" panose="020B0600070205080204" pitchFamily="50" charset="-128"/>
                <a:ea typeface="ＭＳ Ｐゴシック" panose="020B0600070205080204" pitchFamily="50" charset="-128"/>
              </a:rPr>
              <a:t>所属（立ち位置）による優先順位の考え方</a:t>
            </a:r>
            <a:endParaRPr lang="en-US" altLang="ja-JP" dirty="0">
              <a:latin typeface="ＭＳ Ｐゴシック" panose="020B0600070205080204" pitchFamily="50" charset="-128"/>
              <a:ea typeface="ＭＳ Ｐゴシック" panose="020B0600070205080204" pitchFamily="50" charset="-128"/>
            </a:endParaRPr>
          </a:p>
          <a:p>
            <a:pPr>
              <a:lnSpc>
                <a:spcPct val="150000"/>
              </a:lnSpc>
            </a:pPr>
            <a:r>
              <a:rPr lang="ja-JP" altLang="en-US" sz="1900" dirty="0">
                <a:latin typeface="ＭＳ Ｐゴシック" pitchFamily="50" charset="-128"/>
                <a:ea typeface="ＭＳ Ｐゴシック" pitchFamily="50" charset="-128"/>
              </a:rPr>
              <a:t>行政機関、社会福祉協議会、相談支援事業所、社会福祉施設・事業所、当事者団体、学校、病院、企業、ボランティア団体、市民活動団体</a:t>
            </a:r>
            <a:r>
              <a:rPr lang="en-US" altLang="ja-JP" sz="1900" dirty="0">
                <a:latin typeface="ＭＳ Ｐゴシック" pitchFamily="50" charset="-128"/>
                <a:ea typeface="ＭＳ Ｐゴシック" pitchFamily="50" charset="-128"/>
              </a:rPr>
              <a:t>…‥</a:t>
            </a:r>
            <a:r>
              <a:rPr lang="ja-JP" altLang="en-US" sz="1900" dirty="0">
                <a:latin typeface="ＭＳ Ｐゴシック" pitchFamily="50" charset="-128"/>
                <a:ea typeface="ＭＳ Ｐゴシック" pitchFamily="50" charset="-128"/>
              </a:rPr>
              <a:t>等</a:t>
            </a:r>
            <a:endParaRPr lang="en-US" altLang="ja-JP" sz="1900" dirty="0">
              <a:latin typeface="ＭＳ Ｐゴシック" pitchFamily="50" charset="-128"/>
              <a:ea typeface="ＭＳ Ｐゴシック" pitchFamily="50" charset="-128"/>
            </a:endParaRPr>
          </a:p>
        </p:txBody>
      </p:sp>
      <p:sp>
        <p:nvSpPr>
          <p:cNvPr id="7" name="角丸四角形 6"/>
          <p:cNvSpPr/>
          <p:nvPr/>
        </p:nvSpPr>
        <p:spPr>
          <a:xfrm>
            <a:off x="948641" y="4014936"/>
            <a:ext cx="9692648" cy="1872208"/>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ja-JP" altLang="en-US" sz="2000" dirty="0">
                <a:latin typeface="HGP創英角ﾎﾟｯﾌﾟ体" pitchFamily="50" charset="-128"/>
                <a:ea typeface="HGP創英角ﾎﾟｯﾌﾟ体" pitchFamily="50" charset="-128"/>
              </a:rPr>
              <a:t>相談支援事業所として把握していない</a:t>
            </a:r>
            <a:r>
              <a:rPr lang="ja-JP" altLang="en-US" sz="2800" dirty="0">
                <a:latin typeface="HGP創英角ﾎﾟｯﾌﾟ体" pitchFamily="50" charset="-128"/>
                <a:ea typeface="HGP創英角ﾎﾟｯﾌﾟ体" pitchFamily="50" charset="-128"/>
              </a:rPr>
              <a:t>生の地域情報</a:t>
            </a:r>
            <a:r>
              <a:rPr lang="ja-JP" altLang="en-US" sz="2000" dirty="0">
                <a:latin typeface="HGP創英角ﾎﾟｯﾌﾟ体" pitchFamily="50" charset="-128"/>
                <a:ea typeface="HGP創英角ﾎﾟｯﾌﾟ体" pitchFamily="50" charset="-128"/>
              </a:rPr>
              <a:t>はあるはず</a:t>
            </a:r>
            <a:endParaRPr lang="en-US" altLang="ja-JP" sz="2000" dirty="0">
              <a:latin typeface="HGP創英角ﾎﾟｯﾌﾟ体" pitchFamily="50" charset="-128"/>
              <a:ea typeface="HGP創英角ﾎﾟｯﾌﾟ体" pitchFamily="50" charset="-128"/>
            </a:endParaRPr>
          </a:p>
          <a:p>
            <a:pPr algn="ctr"/>
            <a:r>
              <a:rPr lang="ja-JP" altLang="en-US" sz="2400" dirty="0">
                <a:latin typeface="HGP創英角ﾎﾟｯﾌﾟ体" pitchFamily="50" charset="-128"/>
                <a:ea typeface="HGP創英角ﾎﾟｯﾌﾟ体" pitchFamily="50" charset="-128"/>
              </a:rPr>
              <a:t>意識にないものは</a:t>
            </a:r>
            <a:r>
              <a:rPr lang="ja-JP" altLang="en-US" dirty="0">
                <a:latin typeface="HGP創英角ﾎﾟｯﾌﾟ体" pitchFamily="50" charset="-128"/>
                <a:ea typeface="HGP創英角ﾎﾟｯﾌﾟ体" pitchFamily="50" charset="-128"/>
              </a:rPr>
              <a:t>目の前にあっても</a:t>
            </a:r>
            <a:r>
              <a:rPr lang="ja-JP" altLang="en-US" sz="2400" dirty="0">
                <a:latin typeface="HGP創英角ﾎﾟｯﾌﾟ体" pitchFamily="50" charset="-128"/>
                <a:ea typeface="HGP創英角ﾎﾟｯﾌﾟ体" pitchFamily="50" charset="-128"/>
              </a:rPr>
              <a:t>見えてこない</a:t>
            </a:r>
            <a:endParaRPr lang="en-US" altLang="ja-JP" sz="2400" dirty="0">
              <a:latin typeface="HGP創英角ﾎﾟｯﾌﾟ体" pitchFamily="50" charset="-128"/>
              <a:ea typeface="HGP創英角ﾎﾟｯﾌﾟ体" pitchFamily="50" charset="-128"/>
            </a:endParaRPr>
          </a:p>
          <a:p>
            <a:pPr algn="ctr"/>
            <a:r>
              <a:rPr lang="ja-JP" altLang="en-US" sz="3200" dirty="0">
                <a:latin typeface="HGP創英角ﾎﾟｯﾌﾟ体" pitchFamily="50" charset="-128"/>
                <a:ea typeface="HGP創英角ﾎﾟｯﾌﾟ体" pitchFamily="50" charset="-128"/>
              </a:rPr>
              <a:t>アンテナの種類と張り具合を☑</a:t>
            </a:r>
            <a:endParaRPr lang="ja-JP" altLang="en-US" sz="2800" dirty="0">
              <a:latin typeface="HGP創英角ﾎﾟｯﾌﾟ体" pitchFamily="50" charset="-128"/>
              <a:ea typeface="HGP創英角ﾎﾟｯﾌﾟ体" pitchFamily="50" charset="-128"/>
            </a:endParaRPr>
          </a:p>
        </p:txBody>
      </p:sp>
    </p:spTree>
    <p:extLst>
      <p:ext uri="{BB962C8B-B14F-4D97-AF65-F5344CB8AC3E}">
        <p14:creationId xmlns:p14="http://schemas.microsoft.com/office/powerpoint/2010/main" val="376341847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正方形/長方形 8"/>
          <p:cNvSpPr/>
          <p:nvPr/>
        </p:nvSpPr>
        <p:spPr>
          <a:xfrm>
            <a:off x="1979864" y="4653136"/>
            <a:ext cx="9033013" cy="1925464"/>
          </a:xfrm>
          <a:prstGeom prst="rect">
            <a:avLst/>
          </a:prstGeom>
          <a:solidFill>
            <a:srgbClr val="FFCCF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 name="正方形/長方形 7"/>
          <p:cNvSpPr/>
          <p:nvPr/>
        </p:nvSpPr>
        <p:spPr>
          <a:xfrm>
            <a:off x="1991544" y="3068960"/>
            <a:ext cx="9033014" cy="1584176"/>
          </a:xfrm>
          <a:prstGeom prst="rect">
            <a:avLst/>
          </a:prstGeom>
          <a:solidFill>
            <a:srgbClr val="FFFF66"/>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 name="正方形/長方形 2"/>
          <p:cNvSpPr/>
          <p:nvPr/>
        </p:nvSpPr>
        <p:spPr>
          <a:xfrm>
            <a:off x="1991543" y="1196752"/>
            <a:ext cx="9033015" cy="1872208"/>
          </a:xfrm>
          <a:prstGeom prst="rect">
            <a:avLst/>
          </a:prstGeom>
          <a:solidFill>
            <a:srgbClr val="A1F9FD"/>
          </a:solidFill>
          <a:ln>
            <a:solidFill>
              <a:srgbClr val="A1F9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 name="タイトル 1"/>
          <p:cNvSpPr>
            <a:spLocks noGrp="1"/>
          </p:cNvSpPr>
          <p:nvPr>
            <p:ph type="title"/>
          </p:nvPr>
        </p:nvSpPr>
        <p:spPr>
          <a:xfrm>
            <a:off x="2120599" y="404664"/>
            <a:ext cx="8193850" cy="374314"/>
          </a:xfrm>
        </p:spPr>
        <p:txBody>
          <a:bodyPr>
            <a:noAutofit/>
          </a:bodyPr>
          <a:lstStyle/>
          <a:p>
            <a:pPr algn="ctr"/>
            <a:r>
              <a:rPr lang="en-US" altLang="ja-JP" sz="2800" dirty="0">
                <a:solidFill>
                  <a:srgbClr val="C00000"/>
                </a:solidFill>
                <a:latin typeface="HGP創英角ﾎﾟｯﾌﾟ体" panose="040B0A00000000000000" pitchFamily="50" charset="-128"/>
                <a:ea typeface="HGP創英角ﾎﾟｯﾌﾟ体" panose="040B0A00000000000000" pitchFamily="50" charset="-128"/>
              </a:rPr>
              <a:t/>
            </a:r>
            <a:br>
              <a:rPr lang="en-US" altLang="ja-JP" sz="2800" dirty="0">
                <a:solidFill>
                  <a:srgbClr val="C00000"/>
                </a:solidFill>
                <a:latin typeface="HGP創英角ﾎﾟｯﾌﾟ体" panose="040B0A00000000000000" pitchFamily="50" charset="-128"/>
                <a:ea typeface="HGP創英角ﾎﾟｯﾌﾟ体" panose="040B0A00000000000000" pitchFamily="50" charset="-128"/>
              </a:rPr>
            </a:br>
            <a:endParaRPr lang="ja-JP" altLang="en-US" sz="2000" dirty="0">
              <a:latin typeface="+mj-ea"/>
            </a:endParaRPr>
          </a:p>
        </p:txBody>
      </p:sp>
      <p:sp>
        <p:nvSpPr>
          <p:cNvPr id="4" name="コンテンツ プレースホルダー 3"/>
          <p:cNvSpPr>
            <a:spLocks noGrp="1"/>
          </p:cNvSpPr>
          <p:nvPr>
            <p:ph idx="1"/>
          </p:nvPr>
        </p:nvSpPr>
        <p:spPr>
          <a:xfrm>
            <a:off x="2667000" y="1215998"/>
            <a:ext cx="8193850" cy="5593278"/>
          </a:xfrm>
        </p:spPr>
        <p:txBody>
          <a:bodyPr>
            <a:normAutofit lnSpcReduction="10000"/>
          </a:bodyPr>
          <a:lstStyle/>
          <a:p>
            <a:pPr marL="0" indent="0">
              <a:buNone/>
            </a:pPr>
            <a:r>
              <a:rPr lang="ja-JP" altLang="ja-JP" sz="1800" dirty="0"/>
              <a:t>【１】</a:t>
            </a:r>
            <a:r>
              <a:rPr lang="ja-JP" altLang="en-US" sz="1800" dirty="0">
                <a:latin typeface="+mj-ea"/>
              </a:rPr>
              <a:t>本人</a:t>
            </a:r>
            <a:r>
              <a:rPr lang="ja-JP" altLang="ja-JP" sz="1800" dirty="0"/>
              <a:t>が参加・所属している地域組織または参加したがっている組織にいて</a:t>
            </a:r>
            <a:endParaRPr lang="en-US" altLang="ja-JP" sz="1800" dirty="0"/>
          </a:p>
          <a:p>
            <a:pPr marL="0" indent="0">
              <a:buNone/>
            </a:pPr>
            <a:r>
              <a:rPr lang="ja-JP" altLang="ja-JP" sz="1800" dirty="0"/>
              <a:t>【２】</a:t>
            </a:r>
            <a:r>
              <a:rPr lang="ja-JP" altLang="en-US" sz="1800" dirty="0">
                <a:latin typeface="+mj-ea"/>
              </a:rPr>
              <a:t>本人</a:t>
            </a:r>
            <a:r>
              <a:rPr lang="ja-JP" altLang="ja-JP" sz="1800" dirty="0"/>
              <a:t>の交友相手〈友達〉について</a:t>
            </a:r>
          </a:p>
          <a:p>
            <a:pPr marL="0" indent="0">
              <a:buNone/>
            </a:pPr>
            <a:r>
              <a:rPr lang="ja-JP" altLang="ja-JP" sz="1800" dirty="0"/>
              <a:t>【３】</a:t>
            </a:r>
            <a:r>
              <a:rPr lang="ja-JP" altLang="en-US" sz="1800" dirty="0">
                <a:latin typeface="+mj-ea"/>
              </a:rPr>
              <a:t>本人</a:t>
            </a:r>
            <a:r>
              <a:rPr lang="ja-JP" altLang="ja-JP" sz="1800" dirty="0"/>
              <a:t>が所属している当事者組織について</a:t>
            </a:r>
          </a:p>
          <a:p>
            <a:pPr marL="0" indent="0">
              <a:buNone/>
            </a:pPr>
            <a:r>
              <a:rPr lang="ja-JP" altLang="ja-JP" sz="1800" dirty="0"/>
              <a:t>【４】</a:t>
            </a:r>
            <a:r>
              <a:rPr lang="ja-JP" altLang="en-US" sz="1800" dirty="0">
                <a:latin typeface="+mj-ea"/>
              </a:rPr>
              <a:t>本人</a:t>
            </a:r>
            <a:r>
              <a:rPr lang="ja-JP" altLang="ja-JP" sz="1800" dirty="0"/>
              <a:t>に（福祉的に）関わっている人や組織・企業〈商店〉・隣人について</a:t>
            </a:r>
            <a:endParaRPr lang="en-US" altLang="ja-JP" sz="1800" dirty="0"/>
          </a:p>
          <a:p>
            <a:pPr marL="0" indent="0">
              <a:buNone/>
            </a:pPr>
            <a:r>
              <a:rPr lang="ja-JP" altLang="ja-JP" sz="1800" dirty="0"/>
              <a:t>【５】</a:t>
            </a:r>
            <a:r>
              <a:rPr lang="ja-JP" altLang="en-US" sz="1800" dirty="0">
                <a:latin typeface="+mj-ea"/>
              </a:rPr>
              <a:t>本人</a:t>
            </a:r>
            <a:r>
              <a:rPr lang="ja-JP" altLang="ja-JP" sz="1800" dirty="0"/>
              <a:t>が見込んでいる相手〈相談に乗ってくれたり、困った時助けてくれる人〉行きつけの商店・診療所の医師・隣人について</a:t>
            </a:r>
          </a:p>
          <a:p>
            <a:pPr marL="0" indent="0">
              <a:buNone/>
            </a:pPr>
            <a:r>
              <a:rPr lang="ja-JP" altLang="ja-JP" sz="1800" dirty="0"/>
              <a:t>【６】</a:t>
            </a:r>
            <a:r>
              <a:rPr lang="ja-JP" altLang="en-US" sz="1800" dirty="0">
                <a:latin typeface="+mj-ea"/>
              </a:rPr>
              <a:t>本人</a:t>
            </a:r>
            <a:r>
              <a:rPr lang="ja-JP" altLang="ja-JP" sz="1800" dirty="0"/>
              <a:t>の親族で、利用者が頼みにしている相手について</a:t>
            </a:r>
          </a:p>
          <a:p>
            <a:pPr marL="0" indent="0">
              <a:buNone/>
            </a:pPr>
            <a:r>
              <a:rPr lang="ja-JP" altLang="ja-JP" sz="1800" dirty="0"/>
              <a:t>【７】</a:t>
            </a:r>
            <a:r>
              <a:rPr lang="ja-JP" altLang="en-US" sz="1800" dirty="0">
                <a:latin typeface="+mj-ea"/>
              </a:rPr>
              <a:t>本人</a:t>
            </a:r>
            <a:r>
              <a:rPr lang="ja-JP" altLang="ja-JP" sz="1800" dirty="0"/>
              <a:t>の〈これから戻る〉近隣は、利用者にとっていい近隣か。</a:t>
            </a:r>
            <a:endParaRPr lang="en-US" altLang="ja-JP" sz="1800" dirty="0"/>
          </a:p>
          <a:p>
            <a:pPr marL="0" indent="0">
              <a:buNone/>
            </a:pPr>
            <a:r>
              <a:rPr lang="ja-JP" altLang="ja-JP" sz="1800" dirty="0"/>
              <a:t>【８】</a:t>
            </a:r>
            <a:r>
              <a:rPr lang="ja-JP" altLang="en-US" sz="1800" dirty="0">
                <a:latin typeface="+mj-ea"/>
              </a:rPr>
              <a:t>本人</a:t>
            </a:r>
            <a:r>
              <a:rPr lang="ja-JP" altLang="ja-JP" sz="1800" dirty="0"/>
              <a:t>の周囲で、活用できそうな福祉資源はあるか。</a:t>
            </a:r>
          </a:p>
          <a:p>
            <a:pPr marL="0" indent="0">
              <a:buNone/>
            </a:pPr>
            <a:r>
              <a:rPr lang="ja-JP" altLang="ja-JP" sz="1800" dirty="0"/>
              <a:t>【９】</a:t>
            </a:r>
            <a:r>
              <a:rPr lang="ja-JP" altLang="en-US" sz="1800" dirty="0">
                <a:latin typeface="+mj-ea"/>
              </a:rPr>
              <a:t>本人</a:t>
            </a:r>
            <a:r>
              <a:rPr lang="ja-JP" altLang="ja-JP" sz="1800" dirty="0"/>
              <a:t>にとって「隠れた資源」となっているもの〈利用者を元気にさせているもの〉について</a:t>
            </a:r>
          </a:p>
          <a:p>
            <a:pPr marL="0" indent="0">
              <a:buNone/>
            </a:pPr>
            <a:r>
              <a:rPr lang="ja-JP" altLang="ja-JP" sz="1800" dirty="0"/>
              <a:t>【</a:t>
            </a:r>
            <a:r>
              <a:rPr lang="en-US" altLang="ja-JP" sz="1800" dirty="0"/>
              <a:t>10</a:t>
            </a:r>
            <a:r>
              <a:rPr lang="ja-JP" altLang="ja-JP" sz="1800" dirty="0"/>
              <a:t>】</a:t>
            </a:r>
            <a:r>
              <a:rPr lang="ja-JP" altLang="en-US" sz="1800" dirty="0">
                <a:latin typeface="+mj-ea"/>
              </a:rPr>
              <a:t>本人</a:t>
            </a:r>
            <a:r>
              <a:rPr lang="ja-JP" altLang="ja-JP" sz="1800" dirty="0"/>
              <a:t>は地域に対して、どんな資源性を有しているか。</a:t>
            </a:r>
            <a:endParaRPr lang="en-US" altLang="ja-JP" sz="1800" dirty="0"/>
          </a:p>
          <a:p>
            <a:pPr marL="0" indent="0">
              <a:buNone/>
            </a:pPr>
            <a:r>
              <a:rPr lang="ja-JP" altLang="ja-JP" sz="1800" dirty="0"/>
              <a:t>【</a:t>
            </a:r>
            <a:r>
              <a:rPr lang="en-US" altLang="ja-JP" sz="1800" dirty="0"/>
              <a:t>11</a:t>
            </a:r>
            <a:r>
              <a:rPr lang="ja-JP" altLang="ja-JP" sz="1800" dirty="0"/>
              <a:t>】</a:t>
            </a:r>
            <a:r>
              <a:rPr lang="ja-JP" altLang="en-US" sz="1800" dirty="0">
                <a:latin typeface="+mj-ea"/>
              </a:rPr>
              <a:t>本人</a:t>
            </a:r>
            <a:r>
              <a:rPr lang="ja-JP" altLang="ja-JP" sz="1800" dirty="0"/>
              <a:t>にとっての資源同士のネットワークの状況はどうか。</a:t>
            </a:r>
          </a:p>
          <a:p>
            <a:pPr marL="0" indent="0">
              <a:buNone/>
            </a:pPr>
            <a:r>
              <a:rPr lang="ja-JP" altLang="ja-JP" sz="1800" dirty="0"/>
              <a:t>【</a:t>
            </a:r>
            <a:r>
              <a:rPr lang="en-US" altLang="ja-JP" sz="1800" dirty="0"/>
              <a:t>12</a:t>
            </a:r>
            <a:r>
              <a:rPr lang="ja-JP" altLang="ja-JP" sz="1800" dirty="0"/>
              <a:t>】</a:t>
            </a:r>
            <a:r>
              <a:rPr lang="ja-JP" altLang="en-US" sz="1800" dirty="0">
                <a:latin typeface="+mj-ea"/>
              </a:rPr>
              <a:t>本人</a:t>
            </a:r>
            <a:r>
              <a:rPr lang="ja-JP" altLang="ja-JP" sz="1800" dirty="0"/>
              <a:t>の自宅〈居住場所〉は、</a:t>
            </a:r>
          </a:p>
          <a:p>
            <a:pPr marL="0" indent="0">
              <a:buNone/>
            </a:pPr>
            <a:r>
              <a:rPr lang="ja-JP" altLang="ja-JP" sz="1800" dirty="0"/>
              <a:t>【</a:t>
            </a:r>
            <a:r>
              <a:rPr lang="en-US" altLang="ja-JP" sz="1800" dirty="0"/>
              <a:t>13</a:t>
            </a:r>
            <a:r>
              <a:rPr lang="ja-JP" altLang="ja-JP" sz="1800" dirty="0"/>
              <a:t>】</a:t>
            </a:r>
            <a:r>
              <a:rPr lang="ja-JP" altLang="en-US" sz="1800" dirty="0">
                <a:latin typeface="+mj-ea"/>
              </a:rPr>
              <a:t>本人</a:t>
            </a:r>
            <a:r>
              <a:rPr lang="ja-JP" altLang="ja-JP" sz="1800" dirty="0"/>
              <a:t>のセルフケアマネジメント能力〈自分の状態を正確に把握・ハンディの中身も客観的に把握・その克服策の工夫・必要な資源を発掘・活用する資質等〉の評価をしてみよう。</a:t>
            </a:r>
          </a:p>
        </p:txBody>
      </p:sp>
      <p:sp>
        <p:nvSpPr>
          <p:cNvPr id="6" name="スライド番号プレースホルダー 5"/>
          <p:cNvSpPr>
            <a:spLocks noGrp="1"/>
          </p:cNvSpPr>
          <p:nvPr>
            <p:ph type="sldNum" sz="quarter" idx="12"/>
          </p:nvPr>
        </p:nvSpPr>
        <p:spPr/>
        <p:txBody>
          <a:bodyPr/>
          <a:lstStyle/>
          <a:p>
            <a:fld id="{33DBB337-B976-4E2B-B1EE-E7AEC83E0D9D}" type="slidenum">
              <a:rPr lang="ja-JP" altLang="en-US" smtClean="0">
                <a:solidFill>
                  <a:prstClr val="black">
                    <a:tint val="75000"/>
                  </a:prstClr>
                </a:solidFill>
              </a:rPr>
              <a:pPr/>
              <a:t>47</a:t>
            </a:fld>
            <a:endParaRPr lang="ja-JP" altLang="en-US" dirty="0">
              <a:solidFill>
                <a:prstClr val="black">
                  <a:tint val="75000"/>
                </a:prstClr>
              </a:solidFill>
            </a:endParaRPr>
          </a:p>
        </p:txBody>
      </p:sp>
      <p:sp>
        <p:nvSpPr>
          <p:cNvPr id="5" name="Text Box 4"/>
          <p:cNvSpPr txBox="1">
            <a:spLocks noChangeArrowheads="1"/>
          </p:cNvSpPr>
          <p:nvPr/>
        </p:nvSpPr>
        <p:spPr bwMode="auto">
          <a:xfrm>
            <a:off x="1524000" y="6578601"/>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200" i="1" dirty="0" err="1">
                <a:solidFill>
                  <a:prstClr val="black"/>
                </a:solidFill>
                <a:latin typeface="Times New Roman" panose="02020603050405020304" pitchFamily="18" charset="0"/>
              </a:rPr>
              <a:t>S.Shimamaura</a:t>
            </a:r>
            <a:r>
              <a:rPr lang="en-US" altLang="ja-JP" sz="1200" i="1" dirty="0">
                <a:solidFill>
                  <a:prstClr val="black"/>
                </a:solidFill>
                <a:latin typeface="Times New Roman" panose="02020603050405020304" pitchFamily="18" charset="0"/>
              </a:rPr>
              <a:t> </a:t>
            </a:r>
            <a:r>
              <a:rPr lang="en-US" altLang="ja-JP" sz="1200" i="1" dirty="0" err="1">
                <a:solidFill>
                  <a:prstClr val="black"/>
                </a:solidFill>
                <a:latin typeface="Times New Roman" panose="02020603050405020304" pitchFamily="18" charset="0"/>
              </a:rPr>
              <a:t>okinawa</a:t>
            </a:r>
            <a:r>
              <a:rPr lang="ja-JP" altLang="en-US" sz="1200" i="1" dirty="0">
                <a:solidFill>
                  <a:prstClr val="black"/>
                </a:solidFill>
                <a:latin typeface="Times New Roman" panose="02020603050405020304" pitchFamily="18" charset="0"/>
              </a:rPr>
              <a:t> </a:t>
            </a:r>
            <a:r>
              <a:rPr lang="en-US" altLang="ja-JP" sz="1200" i="1" dirty="0">
                <a:solidFill>
                  <a:prstClr val="black"/>
                </a:solidFill>
                <a:latin typeface="Times New Roman" panose="02020603050405020304" pitchFamily="18" charset="0"/>
              </a:rPr>
              <a:t>univ.2017</a:t>
            </a:r>
          </a:p>
        </p:txBody>
      </p:sp>
      <p:sp>
        <p:nvSpPr>
          <p:cNvPr id="10" name="正方形/長方形 9"/>
          <p:cNvSpPr/>
          <p:nvPr/>
        </p:nvSpPr>
        <p:spPr>
          <a:xfrm>
            <a:off x="2150950" y="3151763"/>
            <a:ext cx="430887" cy="1528624"/>
          </a:xfrm>
          <a:prstGeom prst="rect">
            <a:avLst/>
          </a:prstGeom>
          <a:solidFill>
            <a:schemeClr val="bg1"/>
          </a:solidFill>
          <a:ln>
            <a:noFill/>
          </a:ln>
        </p:spPr>
        <p:txBody>
          <a:bodyPr vert="eaVert" wrap="none" anchor="ctr" anchorCtr="0">
            <a:spAutoFit/>
          </a:bodyPr>
          <a:lstStyle/>
          <a:p>
            <a:r>
              <a:rPr lang="ja-JP" altLang="en-US" sz="1600" dirty="0">
                <a:solidFill>
                  <a:srgbClr val="000000"/>
                </a:solidFill>
              </a:rPr>
              <a:t>頼りになる資源</a:t>
            </a:r>
          </a:p>
        </p:txBody>
      </p:sp>
      <p:sp>
        <p:nvSpPr>
          <p:cNvPr id="11" name="正方形/長方形 10"/>
          <p:cNvSpPr/>
          <p:nvPr/>
        </p:nvSpPr>
        <p:spPr>
          <a:xfrm>
            <a:off x="2135561" y="1402859"/>
            <a:ext cx="461665" cy="1477328"/>
          </a:xfrm>
          <a:prstGeom prst="rect">
            <a:avLst/>
          </a:prstGeom>
          <a:solidFill>
            <a:schemeClr val="bg1"/>
          </a:solidFill>
          <a:ln>
            <a:noFill/>
          </a:ln>
        </p:spPr>
        <p:txBody>
          <a:bodyPr vert="eaVert" wrap="none" anchor="ctr" anchorCtr="0">
            <a:spAutoFit/>
          </a:bodyPr>
          <a:lstStyle/>
          <a:p>
            <a:r>
              <a:rPr lang="ja-JP" altLang="en-US" dirty="0">
                <a:solidFill>
                  <a:srgbClr val="000000"/>
                </a:solidFill>
              </a:rPr>
              <a:t>地域の関わり</a:t>
            </a:r>
          </a:p>
        </p:txBody>
      </p:sp>
      <p:sp>
        <p:nvSpPr>
          <p:cNvPr id="12" name="正方形/長方形 11"/>
          <p:cNvSpPr/>
          <p:nvPr/>
        </p:nvSpPr>
        <p:spPr>
          <a:xfrm>
            <a:off x="2125051" y="4976135"/>
            <a:ext cx="461665" cy="1477328"/>
          </a:xfrm>
          <a:prstGeom prst="rect">
            <a:avLst/>
          </a:prstGeom>
          <a:solidFill>
            <a:schemeClr val="bg1"/>
          </a:solidFill>
          <a:ln>
            <a:noFill/>
          </a:ln>
        </p:spPr>
        <p:txBody>
          <a:bodyPr vert="eaVert" wrap="none" anchor="ctr" anchorCtr="0">
            <a:spAutoFit/>
          </a:bodyPr>
          <a:lstStyle/>
          <a:p>
            <a:r>
              <a:rPr lang="ja-JP" altLang="en-US" dirty="0">
                <a:solidFill>
                  <a:srgbClr val="000000"/>
                </a:solidFill>
              </a:rPr>
              <a:t>本人のパワー</a:t>
            </a:r>
          </a:p>
        </p:txBody>
      </p:sp>
      <p:sp>
        <p:nvSpPr>
          <p:cNvPr id="13" name="正方形/長方形 12">
            <a:extLst>
              <a:ext uri="{FF2B5EF4-FFF2-40B4-BE49-F238E27FC236}">
                <a16:creationId xmlns="" xmlns:a16="http://schemas.microsoft.com/office/drawing/2014/main" id="{4899EA3D-76BA-4317-8429-248A1B630493}"/>
              </a:ext>
            </a:extLst>
          </p:cNvPr>
          <p:cNvSpPr/>
          <p:nvPr/>
        </p:nvSpPr>
        <p:spPr>
          <a:xfrm>
            <a:off x="0" y="-3263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smtClean="0">
                <a:latin typeface="HGS創英角ｺﾞｼｯｸUB" panose="020B0900000000000000" pitchFamily="50" charset="-128"/>
                <a:ea typeface="HGS創英角ｺﾞｼｯｸUB" panose="020B0900000000000000" pitchFamily="50" charset="-128"/>
              </a:rPr>
              <a:t>地域</a:t>
            </a:r>
            <a:r>
              <a:rPr lang="ja-JP" altLang="en-US" sz="3200" dirty="0">
                <a:latin typeface="HGS創英角ｺﾞｼｯｸUB" panose="020B0900000000000000" pitchFamily="50" charset="-128"/>
                <a:ea typeface="HGS創英角ｺﾞｼｯｸUB" panose="020B0900000000000000" pitchFamily="50" charset="-128"/>
              </a:rPr>
              <a:t>変革</a:t>
            </a:r>
            <a:r>
              <a:rPr lang="ja-JP" altLang="en-US" sz="3200" dirty="0" smtClean="0">
                <a:latin typeface="HGS創英角ｺﾞｼｯｸUB" panose="020B0900000000000000" pitchFamily="50" charset="-128"/>
                <a:ea typeface="HGS創英角ｺﾞｼｯｸUB" panose="020B0900000000000000" pitchFamily="50" charset="-128"/>
              </a:rPr>
              <a:t>のためのヒアリングシート（本人と共に資源探しを行う</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5191985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HGS創英角ｺﾞｼｯｸUB" panose="020B0900000000000000" pitchFamily="50" charset="-128"/>
                <a:ea typeface="HGS創英角ｺﾞｼｯｸUB" panose="020B0900000000000000" pitchFamily="50" charset="-128"/>
              </a:rPr>
              <a:t/>
            </a:r>
            <a:br>
              <a:rPr lang="ja-JP" altLang="en-US" dirty="0">
                <a:latin typeface="HGS創英角ｺﾞｼｯｸUB" panose="020B0900000000000000" pitchFamily="50" charset="-128"/>
                <a:ea typeface="HGS創英角ｺﾞｼｯｸUB" panose="020B0900000000000000" pitchFamily="50" charset="-128"/>
              </a:rPr>
            </a:b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支援は因果のネットワークのいたる所で有効な対策（支援）を行う機会が発生する</a:t>
            </a:r>
            <a:endParaRPr kumimoji="1" lang="en-US" altLang="ja-JP" dirty="0" smtClean="0"/>
          </a:p>
          <a:p>
            <a:r>
              <a:rPr lang="ja-JP" altLang="en-US" dirty="0" smtClean="0"/>
              <a:t>福祉</a:t>
            </a:r>
            <a:r>
              <a:rPr lang="ja-JP" altLang="en-US" dirty="0"/>
              <a:t>サービス</a:t>
            </a:r>
            <a:r>
              <a:rPr lang="ja-JP" altLang="en-US" dirty="0" smtClean="0"/>
              <a:t>の</a:t>
            </a:r>
            <a:r>
              <a:rPr lang="ja-JP" altLang="en-US" dirty="0"/>
              <a:t>調整</a:t>
            </a:r>
            <a:r>
              <a:rPr lang="ja-JP" altLang="en-US" dirty="0" smtClean="0"/>
              <a:t>に</a:t>
            </a:r>
            <a:r>
              <a:rPr lang="ja-JP" altLang="en-US" dirty="0"/>
              <a:t>限</a:t>
            </a:r>
            <a:r>
              <a:rPr lang="ja-JP" altLang="en-US" dirty="0" smtClean="0"/>
              <a:t>らず、利用者の生活全体（地域資源や人）への働きかけを必要とする</a:t>
            </a:r>
            <a:endParaRPr lang="en-US" altLang="ja-JP" dirty="0" smtClean="0"/>
          </a:p>
          <a:p>
            <a:r>
              <a:rPr lang="ja-JP" altLang="en-US" dirty="0" smtClean="0"/>
              <a:t>そのため、相談支援専門員は、個々のニーズに対して福祉サービス調整、家族関係等調整、地域資源の活用等、利用者に寄り添いながら、伴奏しながら同時に解決を図っていくことで、利用者を中心とした地域の連帯感を強化し、新しい「公共」を創出していく</a:t>
            </a:r>
            <a:endParaRPr kumimoji="1" lang="ja-JP" altLang="en-US" dirty="0"/>
          </a:p>
        </p:txBody>
      </p:sp>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地域</a:t>
            </a:r>
            <a:r>
              <a:rPr lang="ja-JP" altLang="en-US" sz="3200" dirty="0" smtClean="0">
                <a:latin typeface="HGS創英角ｺﾞｼｯｸUB" panose="020B0900000000000000" pitchFamily="50" charset="-128"/>
                <a:ea typeface="HGS創英角ｺﾞｼｯｸUB" panose="020B0900000000000000" pitchFamily="50" charset="-128"/>
              </a:rPr>
              <a:t>を</a:t>
            </a:r>
            <a:r>
              <a:rPr lang="ja-JP" altLang="en-US" sz="3200" dirty="0">
                <a:latin typeface="HGS創英角ｺﾞｼｯｸUB" panose="020B0900000000000000" pitchFamily="50" charset="-128"/>
                <a:ea typeface="HGS創英角ｺﾞｼｯｸUB" panose="020B0900000000000000" pitchFamily="50" charset="-128"/>
              </a:rPr>
              <a:t>基盤</a:t>
            </a:r>
            <a:r>
              <a:rPr lang="ja-JP" altLang="en-US" sz="3200" dirty="0" smtClean="0">
                <a:latin typeface="HGS創英角ｺﾞｼｯｸUB" panose="020B0900000000000000" pitchFamily="50" charset="-128"/>
                <a:ea typeface="HGS創英角ｺﾞｼｯｸUB" panose="020B0900000000000000" pitchFamily="50" charset="-128"/>
              </a:rPr>
              <a:t>としたソーシャル</a:t>
            </a:r>
            <a:r>
              <a:rPr lang="ja-JP" altLang="en-US" sz="3200" dirty="0">
                <a:latin typeface="HGS創英角ｺﾞｼｯｸUB" panose="020B0900000000000000" pitchFamily="50" charset="-128"/>
                <a:ea typeface="HGS創英角ｺﾞｼｯｸUB" panose="020B0900000000000000" pitchFamily="50" charset="-128"/>
              </a:rPr>
              <a:t>ワーク</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10040166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フローチャート : 代替処理 11"/>
          <p:cNvSpPr/>
          <p:nvPr/>
        </p:nvSpPr>
        <p:spPr>
          <a:xfrm>
            <a:off x="873460" y="1745997"/>
            <a:ext cx="9867332" cy="4643438"/>
          </a:xfrm>
          <a:prstGeom prst="flowChartAlternateProcess">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a:solidFill>
                <a:srgbClr val="FFFFFF"/>
              </a:solidFill>
            </a:endParaRPr>
          </a:p>
        </p:txBody>
      </p:sp>
      <p:sp>
        <p:nvSpPr>
          <p:cNvPr id="13" name="ドーナツ 12"/>
          <p:cNvSpPr/>
          <p:nvPr/>
        </p:nvSpPr>
        <p:spPr>
          <a:xfrm>
            <a:off x="2764655" y="1960302"/>
            <a:ext cx="6000792" cy="3857652"/>
          </a:xfrm>
          <a:prstGeom prst="donut">
            <a:avLst>
              <a:gd name="adj" fmla="val 19419"/>
            </a:avLst>
          </a:prstGeom>
          <a:solidFill>
            <a:srgbClr val="FFFF99"/>
          </a:solidFill>
          <a:ln>
            <a:noFill/>
          </a:ln>
          <a:effectLst/>
          <a:scene3d>
            <a:camera prst="perspectiveAbove" fov="0">
              <a:rot lat="19499998" lon="0" rev="0"/>
            </a:camera>
            <a:lightRig rig="chilly" dir="t"/>
          </a:scene3d>
          <a:sp3d prstMaterial="softEdge">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a:solidFill>
                <a:srgbClr val="000000"/>
              </a:solidFill>
            </a:endParaRPr>
          </a:p>
        </p:txBody>
      </p:sp>
      <p:sp>
        <p:nvSpPr>
          <p:cNvPr id="14" name="Text Box 5"/>
          <p:cNvSpPr txBox="1">
            <a:spLocks noChangeArrowheads="1"/>
          </p:cNvSpPr>
          <p:nvPr/>
        </p:nvSpPr>
        <p:spPr bwMode="auto">
          <a:xfrm>
            <a:off x="285755" y="517435"/>
            <a:ext cx="11710627" cy="1214437"/>
          </a:xfrm>
          <a:prstGeom prst="rect">
            <a:avLst/>
          </a:prstGeom>
          <a:noFill/>
          <a:ln w="9525">
            <a:noFill/>
            <a:miter lim="800000"/>
            <a:headEnd/>
            <a:tailEnd/>
          </a:ln>
        </p:spPr>
        <p:txBody>
          <a:bodyPr lIns="91407" tIns="45705" rIns="91407" bIns="45705" anchor="ctr"/>
          <a:lstStyle/>
          <a:p>
            <a:pPr defTabSz="914400" eaLnBrk="0" fontAlgn="base" hangingPunct="0">
              <a:spcBef>
                <a:spcPct val="0"/>
              </a:spcBef>
              <a:spcAft>
                <a:spcPct val="0"/>
              </a:spcAft>
            </a:pPr>
            <a:r>
              <a:rPr lang="ja-JP" altLang="en-US" sz="1600" dirty="0">
                <a:solidFill>
                  <a:srgbClr val="000000"/>
                </a:solidFill>
                <a:latin typeface="ＭＳ Ｐゴシック" pitchFamily="50" charset="-128"/>
              </a:rPr>
              <a:t>（目指す方向）重度の障害者でも地域での暮らしを選択できる基盤づくり</a:t>
            </a:r>
            <a:endParaRPr lang="en-US" altLang="ja-JP" sz="1600" dirty="0">
              <a:solidFill>
                <a:srgbClr val="000000"/>
              </a:solidFill>
              <a:latin typeface="ＭＳ Ｐゴシック" pitchFamily="50" charset="-128"/>
            </a:endParaRPr>
          </a:p>
          <a:p>
            <a:pPr algn="just" defTabSz="914400" eaLnBrk="0" fontAlgn="base" hangingPunct="0">
              <a:spcBef>
                <a:spcPct val="0"/>
              </a:spcBef>
              <a:spcAft>
                <a:spcPct val="0"/>
              </a:spcAft>
            </a:pPr>
            <a:r>
              <a:rPr lang="ja-JP" altLang="en-US" sz="1400" dirty="0">
                <a:solidFill>
                  <a:srgbClr val="000000"/>
                </a:solidFill>
                <a:latin typeface="ＭＳ Ｐゴシック" pitchFamily="50" charset="-128"/>
              </a:rPr>
              <a:t>　　　　　●　安心して暮らせる住まいの場の確保</a:t>
            </a:r>
            <a:r>
              <a:rPr lang="en-US" altLang="ja-JP" sz="1400" dirty="0">
                <a:solidFill>
                  <a:srgbClr val="000000"/>
                </a:solidFill>
                <a:latin typeface="ＭＳ Ｐゴシック" pitchFamily="50" charset="-128"/>
              </a:rPr>
              <a:t>     </a:t>
            </a:r>
            <a:r>
              <a:rPr lang="ja-JP" altLang="en-US" sz="1400" dirty="0">
                <a:solidFill>
                  <a:srgbClr val="000000"/>
                </a:solidFill>
                <a:latin typeface="ＭＳ Ｐゴシック" pitchFamily="50" charset="-128"/>
              </a:rPr>
              <a:t>●　日常生活を支える相談支援体制の整備　　●関係者の連携によるネットワークの構築</a:t>
            </a:r>
            <a:endParaRPr lang="en-US" altLang="ja-JP" sz="1400" dirty="0">
              <a:solidFill>
                <a:srgbClr val="000000"/>
              </a:solidFill>
              <a:latin typeface="ＭＳ Ｐゴシック" pitchFamily="50" charset="-128"/>
            </a:endParaRPr>
          </a:p>
        </p:txBody>
      </p:sp>
      <p:sp>
        <p:nvSpPr>
          <p:cNvPr id="15" name="Oval 20"/>
          <p:cNvSpPr>
            <a:spLocks noChangeArrowheads="1"/>
          </p:cNvSpPr>
          <p:nvPr/>
        </p:nvSpPr>
        <p:spPr bwMode="auto">
          <a:xfrm>
            <a:off x="4083528" y="3103334"/>
            <a:ext cx="3363057" cy="1571625"/>
          </a:xfrm>
          <a:prstGeom prst="ellipse">
            <a:avLst/>
          </a:prstGeom>
          <a:solidFill>
            <a:schemeClr val="accent5">
              <a:lumMod val="90000"/>
            </a:schemeClr>
          </a:solidFill>
          <a:ln w="50800" cmpd="dbl">
            <a:noFill/>
            <a:prstDash val="solid"/>
            <a:miter lim="800000"/>
            <a:headEnd/>
            <a:tailEnd/>
          </a:ln>
        </p:spPr>
        <p:txBody>
          <a:bodyPr wrap="none" anchor="ctr"/>
          <a:lstStyle/>
          <a:p>
            <a:pPr defTabSz="914400" fontAlgn="base">
              <a:spcBef>
                <a:spcPct val="0"/>
              </a:spcBef>
              <a:spcAft>
                <a:spcPct val="0"/>
              </a:spcAft>
              <a:defRPr/>
            </a:pPr>
            <a:endParaRPr lang="ja-JP" altLang="en-US" sz="1600">
              <a:solidFill>
                <a:srgbClr val="000000"/>
              </a:solidFill>
              <a:latin typeface="Arial" charset="0"/>
            </a:endParaRPr>
          </a:p>
        </p:txBody>
      </p:sp>
      <p:grpSp>
        <p:nvGrpSpPr>
          <p:cNvPr id="16" name="グループ化 65"/>
          <p:cNvGrpSpPr>
            <a:grpSpLocks/>
          </p:cNvGrpSpPr>
          <p:nvPr/>
        </p:nvGrpSpPr>
        <p:grpSpPr bwMode="auto">
          <a:xfrm>
            <a:off x="6061792" y="3246185"/>
            <a:ext cx="668215" cy="709612"/>
            <a:chOff x="10239412" y="3429000"/>
            <a:chExt cx="724095" cy="709612"/>
          </a:xfrm>
        </p:grpSpPr>
        <p:sp>
          <p:nvSpPr>
            <p:cNvPr id="17" name="Text Box 9"/>
            <p:cNvSpPr txBox="1">
              <a:spLocks noChangeArrowheads="1"/>
            </p:cNvSpPr>
            <p:nvPr/>
          </p:nvSpPr>
          <p:spPr bwMode="auto">
            <a:xfrm>
              <a:off x="10310850" y="3429000"/>
              <a:ext cx="642938" cy="2984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000000"/>
                  </a:solidFill>
                  <a:latin typeface="Century" pitchFamily="18" charset="0"/>
                  <a:ea typeface="HGPｺﾞｼｯｸM" pitchFamily="50" charset="-128"/>
                </a:rPr>
                <a:t>自宅</a:t>
              </a:r>
            </a:p>
          </p:txBody>
        </p:sp>
        <p:pic>
          <p:nvPicPr>
            <p:cNvPr id="18" name="Picture 12"/>
            <p:cNvPicPr>
              <a:picLocks noChangeAspect="1" noChangeArrowheads="1"/>
            </p:cNvPicPr>
            <p:nvPr/>
          </p:nvPicPr>
          <p:blipFill>
            <a:blip r:embed="rId3" cstate="print"/>
            <a:srcRect/>
            <a:stretch>
              <a:fillRect/>
            </a:stretch>
          </p:blipFill>
          <p:spPr bwMode="auto">
            <a:xfrm>
              <a:off x="10239412" y="3714752"/>
              <a:ext cx="724095" cy="423860"/>
            </a:xfrm>
            <a:prstGeom prst="rect">
              <a:avLst/>
            </a:prstGeom>
            <a:noFill/>
            <a:ln w="9525">
              <a:noFill/>
              <a:miter lim="800000"/>
              <a:headEnd/>
              <a:tailEnd/>
            </a:ln>
          </p:spPr>
        </p:pic>
      </p:grpSp>
      <p:grpSp>
        <p:nvGrpSpPr>
          <p:cNvPr id="19" name="グループ化 62"/>
          <p:cNvGrpSpPr>
            <a:grpSpLocks/>
          </p:cNvGrpSpPr>
          <p:nvPr/>
        </p:nvGrpSpPr>
        <p:grpSpPr bwMode="auto">
          <a:xfrm>
            <a:off x="4611061" y="3174747"/>
            <a:ext cx="1230923" cy="719138"/>
            <a:chOff x="5095876" y="3643314"/>
            <a:chExt cx="1333544" cy="719139"/>
          </a:xfrm>
        </p:grpSpPr>
        <p:sp>
          <p:nvSpPr>
            <p:cNvPr id="20" name="Text Box 8"/>
            <p:cNvSpPr txBox="1">
              <a:spLocks noChangeArrowheads="1"/>
            </p:cNvSpPr>
            <p:nvPr/>
          </p:nvSpPr>
          <p:spPr bwMode="auto">
            <a:xfrm>
              <a:off x="5095876" y="3643314"/>
              <a:ext cx="1333544" cy="30480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200">
                  <a:solidFill>
                    <a:srgbClr val="000000"/>
                  </a:solidFill>
                  <a:latin typeface="Century" pitchFamily="18" charset="0"/>
                  <a:ea typeface="HGPｺﾞｼｯｸM" pitchFamily="50" charset="-128"/>
                </a:rPr>
                <a:t>グループホーム</a:t>
              </a:r>
            </a:p>
          </p:txBody>
        </p:sp>
        <p:pic>
          <p:nvPicPr>
            <p:cNvPr id="25" name="Picture 13"/>
            <p:cNvPicPr>
              <a:picLocks noChangeAspect="1" noChangeArrowheads="1"/>
            </p:cNvPicPr>
            <p:nvPr/>
          </p:nvPicPr>
          <p:blipFill>
            <a:blip r:embed="rId4" cstate="print"/>
            <a:srcRect/>
            <a:stretch>
              <a:fillRect/>
            </a:stretch>
          </p:blipFill>
          <p:spPr bwMode="auto">
            <a:xfrm>
              <a:off x="5238752" y="3929066"/>
              <a:ext cx="850420" cy="433387"/>
            </a:xfrm>
            <a:prstGeom prst="rect">
              <a:avLst/>
            </a:prstGeom>
            <a:noFill/>
            <a:ln w="9525">
              <a:noFill/>
              <a:miter lim="800000"/>
              <a:headEnd/>
              <a:tailEnd/>
            </a:ln>
          </p:spPr>
        </p:pic>
      </p:grpSp>
      <p:grpSp>
        <p:nvGrpSpPr>
          <p:cNvPr id="26" name="グループ化 131"/>
          <p:cNvGrpSpPr>
            <a:grpSpLocks/>
          </p:cNvGrpSpPr>
          <p:nvPr/>
        </p:nvGrpSpPr>
        <p:grpSpPr bwMode="auto">
          <a:xfrm>
            <a:off x="4545126" y="3817685"/>
            <a:ext cx="923192" cy="723900"/>
            <a:chOff x="9453594" y="2571744"/>
            <a:chExt cx="1000132" cy="723900"/>
          </a:xfrm>
        </p:grpSpPr>
        <p:pic>
          <p:nvPicPr>
            <p:cNvPr id="27" name="Picture 17" descr="j0234890[1]"/>
            <p:cNvPicPr>
              <a:picLocks noChangeAspect="1" noChangeArrowheads="1"/>
            </p:cNvPicPr>
            <p:nvPr/>
          </p:nvPicPr>
          <p:blipFill>
            <a:blip r:embed="rId5" cstate="print"/>
            <a:srcRect/>
            <a:stretch>
              <a:fillRect/>
            </a:stretch>
          </p:blipFill>
          <p:spPr bwMode="auto">
            <a:xfrm>
              <a:off x="9489279" y="2848632"/>
              <a:ext cx="767306" cy="447012"/>
            </a:xfrm>
            <a:prstGeom prst="rect">
              <a:avLst/>
            </a:prstGeom>
            <a:noFill/>
            <a:ln w="9525">
              <a:noFill/>
              <a:miter lim="800000"/>
              <a:headEnd/>
              <a:tailEnd/>
            </a:ln>
          </p:spPr>
        </p:pic>
        <p:sp>
          <p:nvSpPr>
            <p:cNvPr id="28" name="Text Box 9"/>
            <p:cNvSpPr txBox="1">
              <a:spLocks noChangeArrowheads="1"/>
            </p:cNvSpPr>
            <p:nvPr/>
          </p:nvSpPr>
          <p:spPr bwMode="auto">
            <a:xfrm>
              <a:off x="9453594" y="2571744"/>
              <a:ext cx="1000132" cy="363805"/>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000000"/>
                  </a:solidFill>
                  <a:latin typeface="Century" pitchFamily="18" charset="0"/>
                  <a:ea typeface="HGPｺﾞｼｯｸM" pitchFamily="50" charset="-128"/>
                </a:rPr>
                <a:t>アパート</a:t>
              </a:r>
            </a:p>
          </p:txBody>
        </p:sp>
      </p:grpSp>
      <p:pic>
        <p:nvPicPr>
          <p:cNvPr id="29" name="Picture 10" descr="C:\Users\MMVLP\AppData\Local\Microsoft\Windows\Temporary Internet Files\Content.IE5\D72XNR2I\MCj02320620000[1].wmf"/>
          <p:cNvPicPr>
            <a:picLocks noChangeAspect="1" noChangeArrowheads="1"/>
          </p:cNvPicPr>
          <p:nvPr/>
        </p:nvPicPr>
        <p:blipFill>
          <a:blip r:embed="rId6" cstate="print"/>
          <a:srcRect/>
          <a:stretch>
            <a:fillRect/>
          </a:stretch>
        </p:blipFill>
        <p:spPr bwMode="auto">
          <a:xfrm>
            <a:off x="5432697" y="3403322"/>
            <a:ext cx="659423" cy="955675"/>
          </a:xfrm>
          <a:prstGeom prst="rect">
            <a:avLst/>
          </a:prstGeom>
          <a:noFill/>
          <a:ln w="9525">
            <a:noFill/>
            <a:miter lim="800000"/>
            <a:headEnd/>
            <a:tailEnd/>
          </a:ln>
        </p:spPr>
      </p:pic>
      <p:grpSp>
        <p:nvGrpSpPr>
          <p:cNvPr id="30" name="グループ化 68"/>
          <p:cNvGrpSpPr>
            <a:grpSpLocks/>
          </p:cNvGrpSpPr>
          <p:nvPr/>
        </p:nvGrpSpPr>
        <p:grpSpPr bwMode="auto">
          <a:xfrm>
            <a:off x="2419712" y="3246185"/>
            <a:ext cx="989134" cy="848388"/>
            <a:chOff x="7793994" y="3000372"/>
            <a:chExt cx="1071569" cy="848392"/>
          </a:xfrm>
        </p:grpSpPr>
        <p:pic>
          <p:nvPicPr>
            <p:cNvPr id="31" name="Picture 14"/>
            <p:cNvPicPr>
              <a:picLocks noChangeAspect="1" noChangeArrowheads="1"/>
            </p:cNvPicPr>
            <p:nvPr/>
          </p:nvPicPr>
          <p:blipFill>
            <a:blip r:embed="rId7" cstate="print"/>
            <a:srcRect/>
            <a:stretch>
              <a:fillRect/>
            </a:stretch>
          </p:blipFill>
          <p:spPr bwMode="auto">
            <a:xfrm>
              <a:off x="7953396" y="3000372"/>
              <a:ext cx="855014" cy="608010"/>
            </a:xfrm>
            <a:prstGeom prst="rect">
              <a:avLst/>
            </a:prstGeom>
            <a:noFill/>
            <a:ln w="9525">
              <a:noFill/>
              <a:miter lim="800000"/>
              <a:headEnd/>
              <a:tailEnd/>
            </a:ln>
          </p:spPr>
        </p:pic>
        <p:sp>
          <p:nvSpPr>
            <p:cNvPr id="32" name="Text Box 25"/>
            <p:cNvSpPr txBox="1">
              <a:spLocks noChangeArrowheads="1"/>
            </p:cNvSpPr>
            <p:nvPr/>
          </p:nvSpPr>
          <p:spPr bwMode="auto">
            <a:xfrm>
              <a:off x="7793994" y="3571876"/>
              <a:ext cx="1071569" cy="276888"/>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dirty="0">
                  <a:solidFill>
                    <a:srgbClr val="6B6BCF"/>
                  </a:solidFill>
                  <a:latin typeface="Century" pitchFamily="18" charset="0"/>
                  <a:ea typeface="HGPｺﾞｼｯｸM" pitchFamily="50" charset="-128"/>
                </a:rPr>
                <a:t> 支援施設</a:t>
              </a:r>
            </a:p>
          </p:txBody>
        </p:sp>
      </p:grpSp>
      <p:grpSp>
        <p:nvGrpSpPr>
          <p:cNvPr id="33" name="グループ化 92"/>
          <p:cNvGrpSpPr>
            <a:grpSpLocks/>
          </p:cNvGrpSpPr>
          <p:nvPr/>
        </p:nvGrpSpPr>
        <p:grpSpPr bwMode="auto">
          <a:xfrm>
            <a:off x="7644407" y="3746271"/>
            <a:ext cx="1780442" cy="854075"/>
            <a:chOff x="-1690734" y="4429132"/>
            <a:chExt cx="1928826" cy="854132"/>
          </a:xfrm>
        </p:grpSpPr>
        <p:sp>
          <p:nvSpPr>
            <p:cNvPr id="34" name="Text Box 25"/>
            <p:cNvSpPr txBox="1">
              <a:spLocks noChangeArrowheads="1"/>
            </p:cNvSpPr>
            <p:nvPr/>
          </p:nvSpPr>
          <p:spPr bwMode="auto">
            <a:xfrm>
              <a:off x="-1690734" y="5000636"/>
              <a:ext cx="1928826" cy="28262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障害福祉サービス事業所</a:t>
              </a:r>
            </a:p>
          </p:txBody>
        </p:sp>
        <p:pic>
          <p:nvPicPr>
            <p:cNvPr id="35" name="Picture 36" descr="C:\Users\MMVLP\AppData\Local\Microsoft\Windows\Temporary Internet Files\Content.IE5\VVFBOWF6\MCBL00148_0000[1].wmf"/>
            <p:cNvPicPr>
              <a:picLocks noChangeAspect="1" noChangeArrowheads="1"/>
            </p:cNvPicPr>
            <p:nvPr/>
          </p:nvPicPr>
          <p:blipFill>
            <a:blip r:embed="rId8" cstate="print"/>
            <a:srcRect/>
            <a:stretch>
              <a:fillRect/>
            </a:stretch>
          </p:blipFill>
          <p:spPr bwMode="auto">
            <a:xfrm flipH="1">
              <a:off x="-1262106" y="4429132"/>
              <a:ext cx="785818" cy="580643"/>
            </a:xfrm>
            <a:prstGeom prst="rect">
              <a:avLst/>
            </a:prstGeom>
            <a:noFill/>
            <a:ln w="9525">
              <a:noFill/>
              <a:miter lim="800000"/>
              <a:headEnd/>
              <a:tailEnd/>
            </a:ln>
          </p:spPr>
        </p:pic>
      </p:grpSp>
      <p:grpSp>
        <p:nvGrpSpPr>
          <p:cNvPr id="36" name="グループ化 89"/>
          <p:cNvGrpSpPr>
            <a:grpSpLocks/>
          </p:cNvGrpSpPr>
          <p:nvPr/>
        </p:nvGrpSpPr>
        <p:grpSpPr bwMode="auto">
          <a:xfrm>
            <a:off x="6853107" y="2317497"/>
            <a:ext cx="1121019" cy="928688"/>
            <a:chOff x="881034" y="3286124"/>
            <a:chExt cx="1071549" cy="857237"/>
          </a:xfrm>
        </p:grpSpPr>
        <p:pic>
          <p:nvPicPr>
            <p:cNvPr id="37" name="Picture 16" descr="j0233584[1]"/>
            <p:cNvPicPr>
              <a:picLocks noChangeAspect="1" noChangeArrowheads="1"/>
            </p:cNvPicPr>
            <p:nvPr/>
          </p:nvPicPr>
          <p:blipFill>
            <a:blip r:embed="rId9" cstate="print"/>
            <a:srcRect/>
            <a:stretch>
              <a:fillRect/>
            </a:stretch>
          </p:blipFill>
          <p:spPr bwMode="auto">
            <a:xfrm>
              <a:off x="1166786" y="3286124"/>
              <a:ext cx="549677" cy="645948"/>
            </a:xfrm>
            <a:prstGeom prst="rect">
              <a:avLst/>
            </a:prstGeom>
            <a:noFill/>
            <a:ln w="9525">
              <a:noFill/>
              <a:miter lim="800000"/>
              <a:headEnd/>
              <a:tailEnd/>
            </a:ln>
          </p:spPr>
        </p:pic>
        <p:sp>
          <p:nvSpPr>
            <p:cNvPr id="38" name="Text Box 25"/>
            <p:cNvSpPr txBox="1">
              <a:spLocks noChangeArrowheads="1"/>
            </p:cNvSpPr>
            <p:nvPr/>
          </p:nvSpPr>
          <p:spPr bwMode="auto">
            <a:xfrm>
              <a:off x="881034" y="3857628"/>
              <a:ext cx="1071549" cy="285733"/>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企業</a:t>
              </a:r>
            </a:p>
          </p:txBody>
        </p:sp>
      </p:grpSp>
      <p:grpSp>
        <p:nvGrpSpPr>
          <p:cNvPr id="39" name="グループ化 88"/>
          <p:cNvGrpSpPr>
            <a:grpSpLocks/>
          </p:cNvGrpSpPr>
          <p:nvPr/>
        </p:nvGrpSpPr>
        <p:grpSpPr bwMode="auto">
          <a:xfrm>
            <a:off x="6457448" y="4960685"/>
            <a:ext cx="855785" cy="857250"/>
            <a:chOff x="10668040" y="3929066"/>
            <a:chExt cx="927664" cy="857254"/>
          </a:xfrm>
        </p:grpSpPr>
        <p:pic>
          <p:nvPicPr>
            <p:cNvPr id="40" name="Picture 6" descr="C:\Users\MMVLP\AppData\Local\Microsoft\Windows\Temporary Internet Files\Content.IE5\ADO9HRNP\MCj04342170000[1].wmf"/>
            <p:cNvPicPr>
              <a:picLocks noChangeAspect="1" noChangeArrowheads="1"/>
            </p:cNvPicPr>
            <p:nvPr/>
          </p:nvPicPr>
          <p:blipFill>
            <a:blip r:embed="rId10" cstate="print"/>
            <a:srcRect/>
            <a:stretch>
              <a:fillRect/>
            </a:stretch>
          </p:blipFill>
          <p:spPr bwMode="auto">
            <a:xfrm>
              <a:off x="10668040" y="3929066"/>
              <a:ext cx="927664" cy="554999"/>
            </a:xfrm>
            <a:prstGeom prst="rect">
              <a:avLst/>
            </a:prstGeom>
            <a:noFill/>
            <a:ln w="9525">
              <a:noFill/>
              <a:miter lim="800000"/>
              <a:headEnd/>
              <a:tailEnd/>
            </a:ln>
          </p:spPr>
        </p:pic>
        <p:sp>
          <p:nvSpPr>
            <p:cNvPr id="41" name="Text Box 25"/>
            <p:cNvSpPr txBox="1">
              <a:spLocks noChangeArrowheads="1"/>
            </p:cNvSpPr>
            <p:nvPr/>
          </p:nvSpPr>
          <p:spPr bwMode="auto">
            <a:xfrm>
              <a:off x="10739478" y="4429132"/>
              <a:ext cx="714380" cy="35718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学校</a:t>
              </a:r>
            </a:p>
          </p:txBody>
        </p:sp>
      </p:grpSp>
      <p:grpSp>
        <p:nvGrpSpPr>
          <p:cNvPr id="44" name="グループ化 69"/>
          <p:cNvGrpSpPr>
            <a:grpSpLocks/>
          </p:cNvGrpSpPr>
          <p:nvPr/>
        </p:nvGrpSpPr>
        <p:grpSpPr bwMode="auto">
          <a:xfrm>
            <a:off x="2896568" y="4032022"/>
            <a:ext cx="855785" cy="1071563"/>
            <a:chOff x="7810520" y="4000504"/>
            <a:chExt cx="926602" cy="1071568"/>
          </a:xfrm>
        </p:grpSpPr>
        <p:pic>
          <p:nvPicPr>
            <p:cNvPr id="46" name="Picture 9" descr="C:\Users\MMVLP\AppData\Local\Microsoft\Windows\Temporary Internet Files\Content.IE5\YMACKKTP\MCj01834320000[1].wmf"/>
            <p:cNvPicPr>
              <a:picLocks noChangeAspect="1" noChangeArrowheads="1"/>
            </p:cNvPicPr>
            <p:nvPr/>
          </p:nvPicPr>
          <p:blipFill>
            <a:blip r:embed="rId11" cstate="print"/>
            <a:srcRect/>
            <a:stretch>
              <a:fillRect/>
            </a:stretch>
          </p:blipFill>
          <p:spPr bwMode="auto">
            <a:xfrm>
              <a:off x="7810520" y="4000504"/>
              <a:ext cx="926602" cy="917645"/>
            </a:xfrm>
            <a:prstGeom prst="rect">
              <a:avLst/>
            </a:prstGeom>
            <a:noFill/>
            <a:ln w="9525">
              <a:noFill/>
              <a:miter lim="800000"/>
              <a:headEnd/>
              <a:tailEnd/>
            </a:ln>
          </p:spPr>
        </p:pic>
        <p:sp>
          <p:nvSpPr>
            <p:cNvPr id="49" name="Text Box 25"/>
            <p:cNvSpPr txBox="1">
              <a:spLocks noChangeArrowheads="1"/>
            </p:cNvSpPr>
            <p:nvPr/>
          </p:nvSpPr>
          <p:spPr bwMode="auto">
            <a:xfrm>
              <a:off x="8024834" y="4786322"/>
              <a:ext cx="612325"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病院</a:t>
              </a:r>
              <a:endParaRPr lang="en-US" altLang="ja-JP" sz="1400">
                <a:solidFill>
                  <a:srgbClr val="6B6BCF"/>
                </a:solidFill>
                <a:latin typeface="Century" pitchFamily="18" charset="0"/>
                <a:ea typeface="HGPｺﾞｼｯｸM" pitchFamily="50" charset="-128"/>
              </a:endParaRPr>
            </a:p>
          </p:txBody>
        </p:sp>
      </p:grpSp>
      <p:grpSp>
        <p:nvGrpSpPr>
          <p:cNvPr id="50" name="グループ化 83"/>
          <p:cNvGrpSpPr>
            <a:grpSpLocks/>
          </p:cNvGrpSpPr>
          <p:nvPr/>
        </p:nvGrpSpPr>
        <p:grpSpPr bwMode="auto">
          <a:xfrm>
            <a:off x="3424110" y="2460372"/>
            <a:ext cx="845526" cy="914400"/>
            <a:chOff x="6596074" y="2500306"/>
            <a:chExt cx="774828" cy="762003"/>
          </a:xfrm>
        </p:grpSpPr>
        <p:pic>
          <p:nvPicPr>
            <p:cNvPr id="51" name="Picture 10" descr="C:\Users\MMVLP\AppData\Local\Microsoft\Windows\Temporary Internet Files\Content.IE5\ADO9HRNP\MCj04156700000[1].wmf"/>
            <p:cNvPicPr>
              <a:picLocks noChangeAspect="1" noChangeArrowheads="1"/>
            </p:cNvPicPr>
            <p:nvPr/>
          </p:nvPicPr>
          <p:blipFill>
            <a:blip r:embed="rId12" cstate="print"/>
            <a:srcRect/>
            <a:stretch>
              <a:fillRect/>
            </a:stretch>
          </p:blipFill>
          <p:spPr bwMode="auto">
            <a:xfrm>
              <a:off x="6596074" y="2500306"/>
              <a:ext cx="703050" cy="531534"/>
            </a:xfrm>
            <a:prstGeom prst="rect">
              <a:avLst/>
            </a:prstGeom>
            <a:noFill/>
            <a:ln w="9525">
              <a:noFill/>
              <a:miter lim="800000"/>
              <a:headEnd/>
              <a:tailEnd/>
            </a:ln>
          </p:spPr>
        </p:pic>
        <p:sp>
          <p:nvSpPr>
            <p:cNvPr id="52" name="Text Box 25"/>
            <p:cNvSpPr txBox="1">
              <a:spLocks noChangeArrowheads="1"/>
            </p:cNvSpPr>
            <p:nvPr/>
          </p:nvSpPr>
          <p:spPr bwMode="auto">
            <a:xfrm>
              <a:off x="6656522" y="2976559"/>
              <a:ext cx="714380"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行政</a:t>
              </a:r>
            </a:p>
          </p:txBody>
        </p:sp>
      </p:grpSp>
      <p:pic>
        <p:nvPicPr>
          <p:cNvPr id="53" name="Picture 18" descr="C:\Users\MMVLP\AppData\Local\Microsoft\Windows\Temporary Internet Files\Content.IE5\D72XNR2I\MCj04454420000[1].wmf"/>
          <p:cNvPicPr>
            <a:picLocks noChangeAspect="1" noChangeArrowheads="1"/>
          </p:cNvPicPr>
          <p:nvPr/>
        </p:nvPicPr>
        <p:blipFill>
          <a:blip r:embed="rId13" cstate="print"/>
          <a:srcRect/>
          <a:stretch>
            <a:fillRect/>
          </a:stretch>
        </p:blipFill>
        <p:spPr bwMode="auto">
          <a:xfrm>
            <a:off x="7842246" y="2817560"/>
            <a:ext cx="461597" cy="819150"/>
          </a:xfrm>
          <a:prstGeom prst="rect">
            <a:avLst/>
          </a:prstGeom>
          <a:noFill/>
          <a:ln w="9525">
            <a:noFill/>
            <a:miter lim="800000"/>
            <a:headEnd/>
            <a:tailEnd/>
          </a:ln>
        </p:spPr>
      </p:pic>
      <p:sp>
        <p:nvSpPr>
          <p:cNvPr id="54" name="Text Box 25"/>
          <p:cNvSpPr txBox="1">
            <a:spLocks noChangeArrowheads="1"/>
          </p:cNvSpPr>
          <p:nvPr/>
        </p:nvSpPr>
        <p:spPr bwMode="auto">
          <a:xfrm>
            <a:off x="8171951" y="2889005"/>
            <a:ext cx="1318846" cy="500063"/>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障害者就業・</a:t>
            </a:r>
            <a:endParaRPr lang="en-US" altLang="ja-JP" sz="1200">
              <a:solidFill>
                <a:srgbClr val="6B6BCF"/>
              </a:solidFill>
              <a:latin typeface="Century" pitchFamily="18" charset="0"/>
              <a:ea typeface="HGPｺﾞｼｯｸM" pitchFamily="50" charset="-128"/>
            </a:endParaRPr>
          </a:p>
          <a:p>
            <a:pPr algn="just" defTabSz="914400" eaLnBrk="0" fontAlgn="base" hangingPunct="0">
              <a:spcBef>
                <a:spcPct val="0"/>
              </a:spcBef>
              <a:spcAft>
                <a:spcPct val="0"/>
              </a:spcAft>
            </a:pPr>
            <a:r>
              <a:rPr lang="ja-JP" altLang="en-US" sz="1200">
                <a:solidFill>
                  <a:srgbClr val="6B6BCF"/>
                </a:solidFill>
                <a:latin typeface="Century" pitchFamily="18" charset="0"/>
                <a:ea typeface="HGPｺﾞｼｯｸM" pitchFamily="50" charset="-128"/>
              </a:rPr>
              <a:t>生活支援センター</a:t>
            </a:r>
            <a:endParaRPr lang="en-US" altLang="ja-JP" sz="1200">
              <a:solidFill>
                <a:srgbClr val="6B6BCF"/>
              </a:solidFill>
              <a:latin typeface="Century" pitchFamily="18" charset="0"/>
              <a:ea typeface="HGPｺﾞｼｯｸM" pitchFamily="50" charset="-128"/>
            </a:endParaRPr>
          </a:p>
        </p:txBody>
      </p:sp>
      <p:grpSp>
        <p:nvGrpSpPr>
          <p:cNvPr id="55" name="グループ化 91"/>
          <p:cNvGrpSpPr>
            <a:grpSpLocks/>
          </p:cNvGrpSpPr>
          <p:nvPr/>
        </p:nvGrpSpPr>
        <p:grpSpPr bwMode="auto">
          <a:xfrm>
            <a:off x="7248762" y="4460622"/>
            <a:ext cx="923192" cy="952500"/>
            <a:chOff x="2680236" y="5000636"/>
            <a:chExt cx="1000132" cy="952573"/>
          </a:xfrm>
        </p:grpSpPr>
        <p:pic>
          <p:nvPicPr>
            <p:cNvPr id="56" name="Picture 2" descr="C:\Users\MMVLP\AppData\Local\Microsoft\Windows\Temporary Internet Files\Content.IE5\VVFBOWF6\MCj03340940000[1].wmf"/>
            <p:cNvPicPr>
              <a:picLocks noChangeAspect="1" noChangeArrowheads="1"/>
            </p:cNvPicPr>
            <p:nvPr/>
          </p:nvPicPr>
          <p:blipFill>
            <a:blip r:embed="rId14" cstate="print"/>
            <a:srcRect/>
            <a:stretch>
              <a:fillRect/>
            </a:stretch>
          </p:blipFill>
          <p:spPr bwMode="auto">
            <a:xfrm>
              <a:off x="2881299" y="5000636"/>
              <a:ext cx="565981" cy="735680"/>
            </a:xfrm>
            <a:prstGeom prst="rect">
              <a:avLst/>
            </a:prstGeom>
            <a:noFill/>
            <a:ln w="9525">
              <a:noFill/>
              <a:miter lim="800000"/>
              <a:headEnd/>
              <a:tailEnd/>
            </a:ln>
          </p:spPr>
        </p:pic>
        <p:sp>
          <p:nvSpPr>
            <p:cNvPr id="57" name="Text Box 25"/>
            <p:cNvSpPr txBox="1">
              <a:spLocks noChangeArrowheads="1"/>
            </p:cNvSpPr>
            <p:nvPr/>
          </p:nvSpPr>
          <p:spPr bwMode="auto">
            <a:xfrm>
              <a:off x="2680236" y="5683334"/>
              <a:ext cx="1000132" cy="269875"/>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宅建業者</a:t>
              </a:r>
            </a:p>
          </p:txBody>
        </p:sp>
      </p:grpSp>
      <p:sp>
        <p:nvSpPr>
          <p:cNvPr id="58" name="Text Box 4"/>
          <p:cNvSpPr txBox="1">
            <a:spLocks noChangeArrowheads="1"/>
          </p:cNvSpPr>
          <p:nvPr/>
        </p:nvSpPr>
        <p:spPr bwMode="auto">
          <a:xfrm>
            <a:off x="4677003" y="2746692"/>
            <a:ext cx="2110154" cy="357188"/>
          </a:xfrm>
          <a:prstGeom prst="rect">
            <a:avLst/>
          </a:prstGeom>
          <a:solidFill>
            <a:schemeClr val="accent5">
              <a:lumMod val="90000"/>
            </a:schemeClr>
          </a:solidFill>
          <a:ln w="38100" cmpd="dbl">
            <a:solidFill>
              <a:srgbClr val="000000"/>
            </a:solidFill>
            <a:miter lim="800000"/>
            <a:headEnd/>
            <a:tailEnd/>
          </a:ln>
        </p:spPr>
        <p:txBody>
          <a:bodyPr lIns="91407" tIns="45705" rIns="91407" bIns="45705" anchor="ctr"/>
          <a:lstStyle/>
          <a:p>
            <a:pPr algn="ctr" defTabSz="914400" eaLnBrk="0" fontAlgn="base" hangingPunct="0">
              <a:spcBef>
                <a:spcPct val="0"/>
              </a:spcBef>
              <a:spcAft>
                <a:spcPct val="0"/>
              </a:spcAft>
              <a:defRPr/>
            </a:pPr>
            <a:r>
              <a:rPr lang="ja-JP" altLang="en-US" sz="1200" b="1" dirty="0">
                <a:solidFill>
                  <a:srgbClr val="000000"/>
                </a:solidFill>
                <a:latin typeface="Century" pitchFamily="18" charset="0"/>
                <a:ea typeface="ＤＨＰ特太ゴシック体" pitchFamily="2" charset="-128"/>
              </a:rPr>
              <a:t>安心して暮らせる住まいの場</a:t>
            </a:r>
          </a:p>
        </p:txBody>
      </p:sp>
      <p:sp>
        <p:nvSpPr>
          <p:cNvPr id="59" name="左矢印 58"/>
          <p:cNvSpPr/>
          <p:nvPr/>
        </p:nvSpPr>
        <p:spPr>
          <a:xfrm flipH="1">
            <a:off x="3358163" y="3531959"/>
            <a:ext cx="1055077" cy="714375"/>
          </a:xfrm>
          <a:prstGeom prst="leftArrow">
            <a:avLst/>
          </a:prstGeom>
          <a:solidFill>
            <a:srgbClr val="FFC000"/>
          </a:solidFill>
          <a:ln w="25400">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ja-JP" altLang="en-US" sz="1200" dirty="0">
              <a:solidFill>
                <a:srgbClr val="FFFFFF"/>
              </a:solidFill>
            </a:endParaRPr>
          </a:p>
        </p:txBody>
      </p:sp>
      <p:sp>
        <p:nvSpPr>
          <p:cNvPr id="60" name="テキスト ボックス 52"/>
          <p:cNvSpPr txBox="1">
            <a:spLocks noChangeArrowheads="1"/>
          </p:cNvSpPr>
          <p:nvPr/>
        </p:nvSpPr>
        <p:spPr bwMode="auto">
          <a:xfrm>
            <a:off x="3213084" y="3719281"/>
            <a:ext cx="1258765" cy="338137"/>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600">
                <a:solidFill>
                  <a:srgbClr val="000000"/>
                </a:solidFill>
                <a:latin typeface="HGP明朝B" pitchFamily="18" charset="-128"/>
                <a:ea typeface="ＤＨＰ特太ゴシック体"/>
                <a:cs typeface="ＤＨＰ特太ゴシック体"/>
              </a:rPr>
              <a:t>地域移行</a:t>
            </a:r>
          </a:p>
        </p:txBody>
      </p:sp>
      <p:sp>
        <p:nvSpPr>
          <p:cNvPr id="61" name="Text Box 4"/>
          <p:cNvSpPr txBox="1">
            <a:spLocks noChangeArrowheads="1"/>
          </p:cNvSpPr>
          <p:nvPr/>
        </p:nvSpPr>
        <p:spPr bwMode="auto">
          <a:xfrm>
            <a:off x="4473112" y="1605974"/>
            <a:ext cx="2411096" cy="357188"/>
          </a:xfrm>
          <a:prstGeom prst="rect">
            <a:avLst/>
          </a:prstGeom>
          <a:solidFill>
            <a:srgbClr val="CCFFCC"/>
          </a:solidFill>
          <a:ln w="19050">
            <a:noFill/>
            <a:miter lim="800000"/>
            <a:headEnd/>
            <a:tailEnd/>
          </a:ln>
        </p:spPr>
        <p:txBody>
          <a:bodyPr lIns="91407" tIns="45705" rIns="91407" bIns="45705" anchor="ctr"/>
          <a:lstStyle/>
          <a:p>
            <a:pPr algn="ctr" defTabSz="914400" eaLnBrk="0" fontAlgn="base" hangingPunct="0">
              <a:spcBef>
                <a:spcPct val="0"/>
              </a:spcBef>
              <a:spcAft>
                <a:spcPct val="0"/>
              </a:spcAft>
            </a:pPr>
            <a:r>
              <a:rPr lang="ja-JP" altLang="en-US" sz="1400" b="1" dirty="0">
                <a:solidFill>
                  <a:srgbClr val="000000"/>
                </a:solidFill>
                <a:latin typeface="Century" pitchFamily="18" charset="0"/>
                <a:ea typeface="HG丸ｺﾞｼｯｸM-PRO" pitchFamily="50" charset="-128"/>
              </a:rPr>
              <a:t>地域社会での普通の暮らし</a:t>
            </a:r>
          </a:p>
        </p:txBody>
      </p:sp>
      <p:grpSp>
        <p:nvGrpSpPr>
          <p:cNvPr id="62" name="グループ化 93"/>
          <p:cNvGrpSpPr>
            <a:grpSpLocks/>
          </p:cNvGrpSpPr>
          <p:nvPr/>
        </p:nvGrpSpPr>
        <p:grpSpPr bwMode="auto">
          <a:xfrm>
            <a:off x="4742958" y="4889272"/>
            <a:ext cx="1978269" cy="1285875"/>
            <a:chOff x="4167182" y="2214554"/>
            <a:chExt cx="1643074" cy="1143008"/>
          </a:xfrm>
        </p:grpSpPr>
        <p:sp>
          <p:nvSpPr>
            <p:cNvPr id="63" name="Text Box 24"/>
            <p:cNvSpPr txBox="1">
              <a:spLocks noChangeArrowheads="1"/>
            </p:cNvSpPr>
            <p:nvPr/>
          </p:nvSpPr>
          <p:spPr bwMode="auto">
            <a:xfrm>
              <a:off x="4167182" y="3000372"/>
              <a:ext cx="1643074" cy="35719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lIns="91407" tIns="45705" rIns="91407" bIns="45705"/>
            <a:lstStyle/>
            <a:p>
              <a:pPr algn="ctr" defTabSz="914400" eaLnBrk="0" fontAlgn="base" hangingPunct="0">
                <a:spcBef>
                  <a:spcPct val="0"/>
                </a:spcBef>
                <a:spcAft>
                  <a:spcPct val="0"/>
                </a:spcAft>
              </a:pPr>
              <a:r>
                <a:rPr lang="ja-JP" altLang="en-US" sz="1400" b="1" dirty="0">
                  <a:solidFill>
                    <a:srgbClr val="FF0000"/>
                  </a:solidFill>
                  <a:latin typeface="HG丸ｺﾞｼｯｸM-PRO" panose="020F0600000000000000" pitchFamily="50" charset="-128"/>
                  <a:ea typeface="HG丸ｺﾞｼｯｸM-PRO" panose="020F0600000000000000" pitchFamily="50" charset="-128"/>
                </a:rPr>
                <a:t>相談支援事業者</a:t>
              </a:r>
            </a:p>
          </p:txBody>
        </p:sp>
        <p:pic>
          <p:nvPicPr>
            <p:cNvPr id="64" name="Picture 35" descr="C:\Users\MMVLP\AppData\Local\Microsoft\Windows\Temporary Internet Files\Content.IE5\VVFBOWF6\MCj04371130000[1].wmf"/>
            <p:cNvPicPr>
              <a:picLocks noChangeAspect="1" noChangeArrowheads="1"/>
            </p:cNvPicPr>
            <p:nvPr/>
          </p:nvPicPr>
          <p:blipFill>
            <a:blip r:embed="rId15" cstate="print"/>
            <a:srcRect/>
            <a:stretch>
              <a:fillRect/>
            </a:stretch>
          </p:blipFill>
          <p:spPr bwMode="auto">
            <a:xfrm>
              <a:off x="4548150" y="2214554"/>
              <a:ext cx="879485" cy="854187"/>
            </a:xfrm>
            <a:prstGeom prst="rect">
              <a:avLst/>
            </a:prstGeom>
            <a:noFill/>
            <a:ln w="9525">
              <a:noFill/>
              <a:miter lim="800000"/>
              <a:headEnd/>
              <a:tailEnd/>
            </a:ln>
          </p:spPr>
        </p:pic>
      </p:grpSp>
      <p:sp>
        <p:nvSpPr>
          <p:cNvPr id="65" name="テキスト ボックス 97"/>
          <p:cNvSpPr txBox="1">
            <a:spLocks noChangeArrowheads="1"/>
          </p:cNvSpPr>
          <p:nvPr/>
        </p:nvSpPr>
        <p:spPr bwMode="auto">
          <a:xfrm>
            <a:off x="4281354" y="2005256"/>
            <a:ext cx="2813538" cy="461962"/>
          </a:xfrm>
          <a:prstGeom prst="rect">
            <a:avLst/>
          </a:prstGeom>
          <a:solidFill>
            <a:srgbClr val="FFFF66"/>
          </a:solidFill>
          <a:ln w="28575" cmpd="dbl">
            <a:solidFill>
              <a:srgbClr val="000000"/>
            </a:solidFill>
            <a:miter lim="800000"/>
            <a:headEnd/>
            <a:tailEnd/>
          </a:ln>
        </p:spPr>
        <p:txBody>
          <a:bodyPr anchor="ctr"/>
          <a:lstStyle/>
          <a:p>
            <a:pPr algn="ctr" defTabSz="914400" fontAlgn="base">
              <a:spcBef>
                <a:spcPct val="0"/>
              </a:spcBef>
              <a:spcAft>
                <a:spcPct val="0"/>
              </a:spcAft>
            </a:pPr>
            <a:r>
              <a:rPr lang="ja-JP" altLang="en-US"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rPr>
              <a:t>関係者の連携によるネットワーク</a:t>
            </a:r>
            <a:endParaRPr lang="en-US" altLang="ja-JP"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endParaRPr>
          </a:p>
          <a:p>
            <a:pPr algn="ctr" defTabSz="914400" fontAlgn="base">
              <a:spcBef>
                <a:spcPct val="0"/>
              </a:spcBef>
              <a:spcAft>
                <a:spcPct val="0"/>
              </a:spcAft>
            </a:pPr>
            <a:r>
              <a:rPr lang="ja-JP" altLang="en-US" sz="1200" dirty="0">
                <a:solidFill>
                  <a:srgbClr val="000000"/>
                </a:solidFill>
                <a:latin typeface="HG丸ｺﾞｼｯｸM-PRO" panose="020F0600000000000000" pitchFamily="50" charset="-128"/>
                <a:ea typeface="HG丸ｺﾞｼｯｸM-PRO" panose="020F0600000000000000" pitchFamily="50" charset="-128"/>
                <a:cs typeface="ＤＨＰ特太ゴシック体"/>
              </a:rPr>
              <a:t>（自立支援）協議会等</a:t>
            </a:r>
          </a:p>
        </p:txBody>
      </p:sp>
      <p:sp>
        <p:nvSpPr>
          <p:cNvPr id="66" name="上下矢印 65"/>
          <p:cNvSpPr/>
          <p:nvPr/>
        </p:nvSpPr>
        <p:spPr>
          <a:xfrm>
            <a:off x="5559165" y="4401885"/>
            <a:ext cx="304800" cy="571500"/>
          </a:xfrm>
          <a:prstGeom prst="upDownArrow">
            <a:avLst/>
          </a:prstGeom>
          <a:ln/>
        </p:spPr>
        <p:style>
          <a:lnRef idx="2">
            <a:schemeClr val="accent2"/>
          </a:lnRef>
          <a:fillRef idx="1">
            <a:schemeClr val="lt1"/>
          </a:fillRef>
          <a:effectRef idx="0">
            <a:schemeClr val="accent2"/>
          </a:effectRef>
          <a:fontRef idx="minor">
            <a:schemeClr val="dk1"/>
          </a:fontRef>
        </p:style>
        <p:txBody>
          <a:bodyPr anchor="ctr"/>
          <a:lstStyle/>
          <a:p>
            <a:pPr algn="ctr" defTabSz="914400" fontAlgn="base">
              <a:spcBef>
                <a:spcPct val="0"/>
              </a:spcBef>
              <a:spcAft>
                <a:spcPct val="0"/>
              </a:spcAft>
              <a:defRPr/>
            </a:pPr>
            <a:endParaRPr lang="ja-JP" altLang="en-US" sz="1200">
              <a:solidFill>
                <a:srgbClr val="FFFFFF"/>
              </a:solidFill>
            </a:endParaRPr>
          </a:p>
        </p:txBody>
      </p:sp>
      <p:grpSp>
        <p:nvGrpSpPr>
          <p:cNvPr id="67" name="グループ化 103"/>
          <p:cNvGrpSpPr>
            <a:grpSpLocks/>
          </p:cNvGrpSpPr>
          <p:nvPr/>
        </p:nvGrpSpPr>
        <p:grpSpPr bwMode="auto">
          <a:xfrm>
            <a:off x="9029202" y="5317872"/>
            <a:ext cx="725366" cy="928688"/>
            <a:chOff x="8024834" y="2214554"/>
            <a:chExt cx="785818" cy="928692"/>
          </a:xfrm>
        </p:grpSpPr>
        <p:pic>
          <p:nvPicPr>
            <p:cNvPr id="68" name="Picture 12" descr="C:\Users\MMVLP\AppData\Local\Microsoft\Windows\Temporary Internet Files\Content.IE5\YMACKKTP\MCj02120870000[1].wmf"/>
            <p:cNvPicPr>
              <a:picLocks noChangeAspect="1" noChangeArrowheads="1"/>
            </p:cNvPicPr>
            <p:nvPr/>
          </p:nvPicPr>
          <p:blipFill>
            <a:blip r:embed="rId16" cstate="print"/>
            <a:srcRect/>
            <a:stretch>
              <a:fillRect/>
            </a:stretch>
          </p:blipFill>
          <p:spPr bwMode="auto">
            <a:xfrm>
              <a:off x="8024834" y="2214554"/>
              <a:ext cx="762281" cy="672420"/>
            </a:xfrm>
            <a:prstGeom prst="rect">
              <a:avLst/>
            </a:prstGeom>
            <a:noFill/>
            <a:ln w="9525">
              <a:noFill/>
              <a:miter lim="800000"/>
              <a:headEnd/>
              <a:tailEnd/>
            </a:ln>
          </p:spPr>
        </p:pic>
        <p:sp>
          <p:nvSpPr>
            <p:cNvPr id="69" name="Text Box 25"/>
            <p:cNvSpPr txBox="1">
              <a:spLocks noChangeArrowheads="1"/>
            </p:cNvSpPr>
            <p:nvPr/>
          </p:nvSpPr>
          <p:spPr bwMode="auto">
            <a:xfrm>
              <a:off x="8167710" y="2857496"/>
              <a:ext cx="642942" cy="28575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銀行</a:t>
              </a:r>
            </a:p>
          </p:txBody>
        </p:sp>
      </p:grpSp>
      <p:grpSp>
        <p:nvGrpSpPr>
          <p:cNvPr id="70" name="グループ化 140"/>
          <p:cNvGrpSpPr>
            <a:grpSpLocks/>
          </p:cNvGrpSpPr>
          <p:nvPr/>
        </p:nvGrpSpPr>
        <p:grpSpPr bwMode="auto">
          <a:xfrm>
            <a:off x="9292969" y="4103435"/>
            <a:ext cx="791308" cy="1071562"/>
            <a:chOff x="8739214" y="4786322"/>
            <a:chExt cx="857256" cy="1071570"/>
          </a:xfrm>
        </p:grpSpPr>
        <p:pic>
          <p:nvPicPr>
            <p:cNvPr id="71" name="Picture 19" descr="C:\Users\MMVLP\AppData\Local\Microsoft\Windows\Temporary Internet Files\Content.IE5\D72XNR2I\MCj04176520000[1].wmf"/>
            <p:cNvPicPr>
              <a:picLocks noChangeAspect="1" noChangeArrowheads="1"/>
            </p:cNvPicPr>
            <p:nvPr/>
          </p:nvPicPr>
          <p:blipFill>
            <a:blip r:embed="rId17" cstate="print"/>
            <a:srcRect/>
            <a:stretch>
              <a:fillRect/>
            </a:stretch>
          </p:blipFill>
          <p:spPr bwMode="auto">
            <a:xfrm>
              <a:off x="8739214" y="4786322"/>
              <a:ext cx="814938" cy="845357"/>
            </a:xfrm>
            <a:prstGeom prst="rect">
              <a:avLst/>
            </a:prstGeom>
            <a:noFill/>
            <a:ln w="9525">
              <a:noFill/>
              <a:miter lim="800000"/>
              <a:headEnd/>
              <a:tailEnd/>
            </a:ln>
          </p:spPr>
        </p:pic>
        <p:sp>
          <p:nvSpPr>
            <p:cNvPr id="72" name="Text Box 25"/>
            <p:cNvSpPr txBox="1">
              <a:spLocks noChangeArrowheads="1"/>
            </p:cNvSpPr>
            <p:nvPr/>
          </p:nvSpPr>
          <p:spPr bwMode="auto">
            <a:xfrm>
              <a:off x="8810652" y="5572140"/>
              <a:ext cx="785818"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郵便局</a:t>
              </a:r>
            </a:p>
          </p:txBody>
        </p:sp>
      </p:grpSp>
      <p:grpSp>
        <p:nvGrpSpPr>
          <p:cNvPr id="73" name="グループ化 106"/>
          <p:cNvGrpSpPr>
            <a:grpSpLocks/>
          </p:cNvGrpSpPr>
          <p:nvPr/>
        </p:nvGrpSpPr>
        <p:grpSpPr bwMode="auto">
          <a:xfrm>
            <a:off x="1379895" y="4987499"/>
            <a:ext cx="857248" cy="830462"/>
            <a:chOff x="666720" y="2527095"/>
            <a:chExt cx="928691" cy="830467"/>
          </a:xfrm>
        </p:grpSpPr>
        <p:pic>
          <p:nvPicPr>
            <p:cNvPr id="74" name="Picture 20" descr="C:\Users\MMVLP\AppData\Local\Microsoft\Windows\Temporary Internet Files\Content.IE5\D72XNR2I\MCj02366700000[1].wmf"/>
            <p:cNvPicPr>
              <a:picLocks noChangeAspect="1" noChangeArrowheads="1"/>
            </p:cNvPicPr>
            <p:nvPr/>
          </p:nvPicPr>
          <p:blipFill>
            <a:blip r:embed="rId18" cstate="print"/>
            <a:srcRect/>
            <a:stretch>
              <a:fillRect/>
            </a:stretch>
          </p:blipFill>
          <p:spPr bwMode="auto">
            <a:xfrm>
              <a:off x="831646" y="2527095"/>
              <a:ext cx="571504" cy="552550"/>
            </a:xfrm>
            <a:prstGeom prst="rect">
              <a:avLst/>
            </a:prstGeom>
            <a:noFill/>
            <a:ln w="9525">
              <a:noFill/>
              <a:miter lim="800000"/>
              <a:headEnd/>
              <a:tailEnd/>
            </a:ln>
          </p:spPr>
        </p:pic>
        <p:sp>
          <p:nvSpPr>
            <p:cNvPr id="75" name="Text Box 25"/>
            <p:cNvSpPr txBox="1">
              <a:spLocks noChangeArrowheads="1"/>
            </p:cNvSpPr>
            <p:nvPr/>
          </p:nvSpPr>
          <p:spPr bwMode="auto">
            <a:xfrm>
              <a:off x="666720" y="3071810"/>
              <a:ext cx="928691"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dirty="0">
                  <a:solidFill>
                    <a:srgbClr val="6B6BCF"/>
                  </a:solidFill>
                  <a:latin typeface="Century" pitchFamily="18" charset="0"/>
                  <a:ea typeface="HGPｺﾞｼｯｸM" pitchFamily="50" charset="-128"/>
                </a:rPr>
                <a:t>デパート</a:t>
              </a:r>
            </a:p>
          </p:txBody>
        </p:sp>
      </p:grpSp>
      <p:grpSp>
        <p:nvGrpSpPr>
          <p:cNvPr id="76" name="グループ化 110"/>
          <p:cNvGrpSpPr>
            <a:grpSpLocks/>
          </p:cNvGrpSpPr>
          <p:nvPr/>
        </p:nvGrpSpPr>
        <p:grpSpPr bwMode="auto">
          <a:xfrm>
            <a:off x="8567604" y="1817435"/>
            <a:ext cx="813288" cy="1143000"/>
            <a:chOff x="8453462" y="3286124"/>
            <a:chExt cx="881034" cy="1143008"/>
          </a:xfrm>
        </p:grpSpPr>
        <p:pic>
          <p:nvPicPr>
            <p:cNvPr id="77" name="Picture 21" descr="C:\Users\MMVLP\AppData\Local\Microsoft\Windows\Temporary Internet Files\Content.IE5\ADO9HRNP\MCj04179700000[1].wmf"/>
            <p:cNvPicPr>
              <a:picLocks noChangeAspect="1" noChangeArrowheads="1"/>
            </p:cNvPicPr>
            <p:nvPr/>
          </p:nvPicPr>
          <p:blipFill>
            <a:blip r:embed="rId19" cstate="print"/>
            <a:srcRect/>
            <a:stretch>
              <a:fillRect/>
            </a:stretch>
          </p:blipFill>
          <p:spPr bwMode="auto">
            <a:xfrm>
              <a:off x="8453462" y="3286124"/>
              <a:ext cx="881034" cy="882841"/>
            </a:xfrm>
            <a:prstGeom prst="rect">
              <a:avLst/>
            </a:prstGeom>
            <a:noFill/>
            <a:ln w="9525">
              <a:noFill/>
              <a:miter lim="800000"/>
              <a:headEnd/>
              <a:tailEnd/>
            </a:ln>
          </p:spPr>
        </p:pic>
        <p:sp>
          <p:nvSpPr>
            <p:cNvPr id="78" name="Text Box 25"/>
            <p:cNvSpPr txBox="1">
              <a:spLocks noChangeArrowheads="1"/>
            </p:cNvSpPr>
            <p:nvPr/>
          </p:nvSpPr>
          <p:spPr bwMode="auto">
            <a:xfrm>
              <a:off x="8596338" y="4071942"/>
              <a:ext cx="714380"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バス</a:t>
              </a:r>
            </a:p>
          </p:txBody>
        </p:sp>
      </p:grpSp>
      <p:pic>
        <p:nvPicPr>
          <p:cNvPr id="79" name="Picture 22" descr="C:\Users\MMVLP\AppData\Local\Microsoft\Windows\Temporary Internet Files\Content.IE5\D72XNR2I\MCj02516930000[1].wmf"/>
          <p:cNvPicPr>
            <a:picLocks noChangeAspect="1" noChangeArrowheads="1"/>
          </p:cNvPicPr>
          <p:nvPr/>
        </p:nvPicPr>
        <p:blipFill>
          <a:blip r:embed="rId20" cstate="print"/>
          <a:srcRect/>
          <a:stretch>
            <a:fillRect/>
          </a:stretch>
        </p:blipFill>
        <p:spPr bwMode="auto">
          <a:xfrm>
            <a:off x="3664531" y="5203522"/>
            <a:ext cx="555381" cy="762000"/>
          </a:xfrm>
          <a:prstGeom prst="rect">
            <a:avLst/>
          </a:prstGeom>
          <a:noFill/>
          <a:ln w="9525">
            <a:noFill/>
            <a:miter lim="800000"/>
            <a:headEnd/>
            <a:tailEnd/>
          </a:ln>
        </p:spPr>
      </p:pic>
      <p:sp>
        <p:nvSpPr>
          <p:cNvPr id="80" name="Text Box 25"/>
          <p:cNvSpPr txBox="1">
            <a:spLocks noChangeArrowheads="1"/>
          </p:cNvSpPr>
          <p:nvPr/>
        </p:nvSpPr>
        <p:spPr bwMode="auto">
          <a:xfrm>
            <a:off x="2896569" y="5389310"/>
            <a:ext cx="782515" cy="285750"/>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商店街</a:t>
            </a:r>
          </a:p>
        </p:txBody>
      </p:sp>
      <p:pic>
        <p:nvPicPr>
          <p:cNvPr id="81" name="Picture 26" descr="C:\Users\MMVLP\AppData\Local\Microsoft\Windows\Temporary Internet Files\Content.IE5\YMACKKTP\MCj02289650000[1].wmf"/>
          <p:cNvPicPr>
            <a:picLocks noChangeAspect="1" noChangeArrowheads="1"/>
          </p:cNvPicPr>
          <p:nvPr/>
        </p:nvPicPr>
        <p:blipFill>
          <a:blip r:embed="rId21" cstate="print"/>
          <a:srcRect/>
          <a:stretch>
            <a:fillRect/>
          </a:stretch>
        </p:blipFill>
        <p:spPr bwMode="auto">
          <a:xfrm>
            <a:off x="2303080" y="5131514"/>
            <a:ext cx="653562" cy="638175"/>
          </a:xfrm>
          <a:prstGeom prst="rect">
            <a:avLst/>
          </a:prstGeom>
          <a:noFill/>
          <a:ln w="9525">
            <a:noFill/>
            <a:miter lim="800000"/>
            <a:headEnd/>
            <a:tailEnd/>
          </a:ln>
        </p:spPr>
      </p:pic>
      <p:pic>
        <p:nvPicPr>
          <p:cNvPr id="82" name="Picture 27" descr="C:\Users\MMVLP\AppData\Local\Microsoft\Windows\Temporary Internet Files\Content.IE5\ADO9HRNP\MCj03442610000[1].wmf"/>
          <p:cNvPicPr>
            <a:picLocks noChangeAspect="1" noChangeArrowheads="1"/>
          </p:cNvPicPr>
          <p:nvPr/>
        </p:nvPicPr>
        <p:blipFill>
          <a:blip r:embed="rId22" cstate="print"/>
          <a:srcRect/>
          <a:stretch>
            <a:fillRect/>
          </a:stretch>
        </p:blipFill>
        <p:spPr bwMode="auto">
          <a:xfrm>
            <a:off x="2962503" y="5746497"/>
            <a:ext cx="605204" cy="642938"/>
          </a:xfrm>
          <a:prstGeom prst="rect">
            <a:avLst/>
          </a:prstGeom>
          <a:noFill/>
          <a:ln w="9525">
            <a:noFill/>
            <a:miter lim="800000"/>
            <a:headEnd/>
            <a:tailEnd/>
          </a:ln>
        </p:spPr>
      </p:pic>
      <p:grpSp>
        <p:nvGrpSpPr>
          <p:cNvPr id="83" name="グループ化 113"/>
          <p:cNvGrpSpPr>
            <a:grpSpLocks/>
          </p:cNvGrpSpPr>
          <p:nvPr/>
        </p:nvGrpSpPr>
        <p:grpSpPr bwMode="auto">
          <a:xfrm>
            <a:off x="9292971" y="2960439"/>
            <a:ext cx="725366" cy="928687"/>
            <a:chOff x="309530" y="3857628"/>
            <a:chExt cx="785818" cy="928694"/>
          </a:xfrm>
        </p:grpSpPr>
        <p:pic>
          <p:nvPicPr>
            <p:cNvPr id="84" name="Picture 30" descr="C:\Users\MMVLP\AppData\Local\Microsoft\Windows\Temporary Internet Files\Content.IE5\YMACKKTP\MCj04217500000[1].wmf"/>
            <p:cNvPicPr>
              <a:picLocks noChangeAspect="1" noChangeArrowheads="1"/>
            </p:cNvPicPr>
            <p:nvPr/>
          </p:nvPicPr>
          <p:blipFill>
            <a:blip r:embed="rId23" cstate="print"/>
            <a:srcRect/>
            <a:stretch>
              <a:fillRect/>
            </a:stretch>
          </p:blipFill>
          <p:spPr bwMode="auto">
            <a:xfrm>
              <a:off x="309530" y="3857628"/>
              <a:ext cx="785818" cy="630029"/>
            </a:xfrm>
            <a:prstGeom prst="rect">
              <a:avLst/>
            </a:prstGeom>
            <a:noFill/>
            <a:ln w="9525">
              <a:noFill/>
              <a:miter lim="800000"/>
              <a:headEnd/>
              <a:tailEnd/>
            </a:ln>
          </p:spPr>
        </p:pic>
        <p:sp>
          <p:nvSpPr>
            <p:cNvPr id="85" name="Text Box 25"/>
            <p:cNvSpPr txBox="1">
              <a:spLocks noChangeArrowheads="1"/>
            </p:cNvSpPr>
            <p:nvPr/>
          </p:nvSpPr>
          <p:spPr bwMode="auto">
            <a:xfrm>
              <a:off x="380968" y="4429132"/>
              <a:ext cx="642942"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電車</a:t>
              </a:r>
            </a:p>
          </p:txBody>
        </p:sp>
      </p:grpSp>
      <p:sp>
        <p:nvSpPr>
          <p:cNvPr id="86" name="Text Box 4"/>
          <p:cNvSpPr txBox="1">
            <a:spLocks noChangeArrowheads="1"/>
          </p:cNvSpPr>
          <p:nvPr/>
        </p:nvSpPr>
        <p:spPr bwMode="auto">
          <a:xfrm>
            <a:off x="4566378" y="6067618"/>
            <a:ext cx="2461846" cy="3571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91407" tIns="45705" rIns="91407" bIns="45705" anchor="ctr"/>
          <a:lstStyle/>
          <a:p>
            <a:pPr algn="ctr" defTabSz="914400" eaLnBrk="0" fontAlgn="base" hangingPunct="0">
              <a:spcBef>
                <a:spcPct val="0"/>
              </a:spcBef>
              <a:spcAft>
                <a:spcPct val="0"/>
              </a:spcAft>
            </a:pPr>
            <a:r>
              <a:rPr lang="ja-JP" altLang="en-US" sz="1200" b="1">
                <a:solidFill>
                  <a:srgbClr val="000000"/>
                </a:solidFill>
                <a:latin typeface="Century" pitchFamily="18" charset="0"/>
                <a:ea typeface="ＤＨＰ特太ゴシック体"/>
                <a:cs typeface="ＤＨＰ特太ゴシック体"/>
              </a:rPr>
              <a:t>日常生活を支える相談支援</a:t>
            </a:r>
          </a:p>
        </p:txBody>
      </p:sp>
      <p:grpSp>
        <p:nvGrpSpPr>
          <p:cNvPr id="87" name="グループ化 113"/>
          <p:cNvGrpSpPr>
            <a:grpSpLocks/>
          </p:cNvGrpSpPr>
          <p:nvPr/>
        </p:nvGrpSpPr>
        <p:grpSpPr bwMode="auto">
          <a:xfrm>
            <a:off x="7710361" y="5389310"/>
            <a:ext cx="989135" cy="1071562"/>
            <a:chOff x="6881826" y="5786454"/>
            <a:chExt cx="1071570" cy="1071546"/>
          </a:xfrm>
        </p:grpSpPr>
        <p:pic>
          <p:nvPicPr>
            <p:cNvPr id="88" name="Picture 34" descr="C:\Users\MMVLP\AppData\Local\Microsoft\Windows\Temporary Internet Files\Content.IE5\D72XNR2I\MCj04120220000[1].wmf"/>
            <p:cNvPicPr>
              <a:picLocks noChangeAspect="1" noChangeArrowheads="1"/>
            </p:cNvPicPr>
            <p:nvPr/>
          </p:nvPicPr>
          <p:blipFill>
            <a:blip r:embed="rId24" cstate="print"/>
            <a:srcRect/>
            <a:stretch>
              <a:fillRect/>
            </a:stretch>
          </p:blipFill>
          <p:spPr bwMode="auto">
            <a:xfrm>
              <a:off x="6881826" y="5786454"/>
              <a:ext cx="1071570" cy="830694"/>
            </a:xfrm>
            <a:prstGeom prst="rect">
              <a:avLst/>
            </a:prstGeom>
            <a:noFill/>
            <a:ln w="9525">
              <a:noFill/>
              <a:miter lim="800000"/>
              <a:headEnd/>
              <a:tailEnd/>
            </a:ln>
          </p:spPr>
        </p:pic>
        <p:sp>
          <p:nvSpPr>
            <p:cNvPr id="89" name="Text Box 25"/>
            <p:cNvSpPr txBox="1">
              <a:spLocks noChangeArrowheads="1"/>
            </p:cNvSpPr>
            <p:nvPr/>
          </p:nvSpPr>
          <p:spPr bwMode="auto">
            <a:xfrm>
              <a:off x="7167578" y="6500810"/>
              <a:ext cx="642942" cy="357190"/>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公園</a:t>
              </a:r>
            </a:p>
          </p:txBody>
        </p:sp>
      </p:grpSp>
      <p:grpSp>
        <p:nvGrpSpPr>
          <p:cNvPr id="90" name="グループ化 141"/>
          <p:cNvGrpSpPr>
            <a:grpSpLocks/>
          </p:cNvGrpSpPr>
          <p:nvPr/>
        </p:nvGrpSpPr>
        <p:grpSpPr bwMode="auto">
          <a:xfrm>
            <a:off x="1445835" y="2674693"/>
            <a:ext cx="791308" cy="928687"/>
            <a:chOff x="7453330" y="2285992"/>
            <a:chExt cx="857256" cy="928694"/>
          </a:xfrm>
        </p:grpSpPr>
        <p:pic>
          <p:nvPicPr>
            <p:cNvPr id="91" name="Picture 45" descr="C:\Users\MMVLP\AppData\Local\Microsoft\Windows\Temporary Internet Files\Content.IE5\YMACKKTP\MCj02286270000[1].wmf"/>
            <p:cNvPicPr>
              <a:picLocks noChangeAspect="1" noChangeArrowheads="1"/>
            </p:cNvPicPr>
            <p:nvPr/>
          </p:nvPicPr>
          <p:blipFill>
            <a:blip r:embed="rId25" cstate="print"/>
            <a:srcRect/>
            <a:stretch>
              <a:fillRect/>
            </a:stretch>
          </p:blipFill>
          <p:spPr bwMode="auto">
            <a:xfrm>
              <a:off x="7453330" y="2285992"/>
              <a:ext cx="816310" cy="632416"/>
            </a:xfrm>
            <a:prstGeom prst="rect">
              <a:avLst/>
            </a:prstGeom>
            <a:noFill/>
            <a:ln w="9525">
              <a:noFill/>
              <a:miter lim="800000"/>
              <a:headEnd/>
              <a:tailEnd/>
            </a:ln>
          </p:spPr>
        </p:pic>
        <p:sp>
          <p:nvSpPr>
            <p:cNvPr id="92" name="Text Box 25"/>
            <p:cNvSpPr txBox="1">
              <a:spLocks noChangeArrowheads="1"/>
            </p:cNvSpPr>
            <p:nvPr/>
          </p:nvSpPr>
          <p:spPr bwMode="auto">
            <a:xfrm>
              <a:off x="7524768" y="2928934"/>
              <a:ext cx="785818" cy="285752"/>
            </a:xfrm>
            <a:prstGeom prst="rect">
              <a:avLst/>
            </a:prstGeom>
            <a:noFill/>
            <a:ln w="9525">
              <a:noFill/>
              <a:miter lim="800000"/>
              <a:headEnd/>
              <a:tailEnd/>
            </a:ln>
          </p:spPr>
          <p:txBody>
            <a:bodyPr lIns="91407" tIns="45705" rIns="91407" bIns="45705"/>
            <a:lstStyle/>
            <a:p>
              <a:pPr algn="just"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映画館</a:t>
              </a:r>
            </a:p>
          </p:txBody>
        </p:sp>
      </p:grpSp>
      <p:grpSp>
        <p:nvGrpSpPr>
          <p:cNvPr id="93" name="グループ化 91"/>
          <p:cNvGrpSpPr>
            <a:grpSpLocks/>
          </p:cNvGrpSpPr>
          <p:nvPr/>
        </p:nvGrpSpPr>
        <p:grpSpPr bwMode="auto">
          <a:xfrm>
            <a:off x="1577715" y="3817710"/>
            <a:ext cx="857250" cy="928687"/>
            <a:chOff x="862604" y="3429000"/>
            <a:chExt cx="928694" cy="928694"/>
          </a:xfrm>
        </p:grpSpPr>
        <p:pic>
          <p:nvPicPr>
            <p:cNvPr id="94" name="Picture 56" descr="C:\Users\MMVLP\AppData\Local\Microsoft\Windows\Temporary Internet Files\Content.IE5\ADO9HRNP\MCj02959420000[1].wmf"/>
            <p:cNvPicPr>
              <a:picLocks noChangeAspect="1" noChangeArrowheads="1"/>
            </p:cNvPicPr>
            <p:nvPr/>
          </p:nvPicPr>
          <p:blipFill>
            <a:blip r:embed="rId26" cstate="print"/>
            <a:srcRect/>
            <a:stretch>
              <a:fillRect/>
            </a:stretch>
          </p:blipFill>
          <p:spPr bwMode="auto">
            <a:xfrm>
              <a:off x="881034" y="3429000"/>
              <a:ext cx="845989" cy="727993"/>
            </a:xfrm>
            <a:prstGeom prst="rect">
              <a:avLst/>
            </a:prstGeom>
            <a:noFill/>
            <a:ln w="9525">
              <a:noFill/>
              <a:miter lim="800000"/>
              <a:headEnd/>
              <a:tailEnd/>
            </a:ln>
          </p:spPr>
        </p:pic>
        <p:sp>
          <p:nvSpPr>
            <p:cNvPr id="95" name="Text Box 25"/>
            <p:cNvSpPr txBox="1">
              <a:spLocks noChangeArrowheads="1"/>
            </p:cNvSpPr>
            <p:nvPr/>
          </p:nvSpPr>
          <p:spPr bwMode="auto">
            <a:xfrm>
              <a:off x="862604" y="4071942"/>
              <a:ext cx="928694" cy="285752"/>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レストラン</a:t>
              </a:r>
            </a:p>
          </p:txBody>
        </p:sp>
      </p:grpSp>
      <p:sp>
        <p:nvSpPr>
          <p:cNvPr id="96" name="雲形吹き出し 95"/>
          <p:cNvSpPr/>
          <p:nvPr/>
        </p:nvSpPr>
        <p:spPr>
          <a:xfrm>
            <a:off x="6061792" y="4031997"/>
            <a:ext cx="1033100" cy="642938"/>
          </a:xfrm>
          <a:prstGeom prst="cloudCallout">
            <a:avLst>
              <a:gd name="adj1" fmla="val -68895"/>
              <a:gd name="adj2" fmla="val -5176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lang="ja-JP" altLang="en-US" sz="1050" dirty="0">
                <a:solidFill>
                  <a:srgbClr val="000000"/>
                </a:solidFill>
              </a:rPr>
              <a:t>希望・ニーズ</a:t>
            </a:r>
          </a:p>
        </p:txBody>
      </p:sp>
      <p:cxnSp>
        <p:nvCxnSpPr>
          <p:cNvPr id="97" name="直線矢印コネクタ 96"/>
          <p:cNvCxnSpPr/>
          <p:nvPr/>
        </p:nvCxnSpPr>
        <p:spPr>
          <a:xfrm rot="10800000">
            <a:off x="2566855" y="2889003"/>
            <a:ext cx="2835520" cy="1000125"/>
          </a:xfrm>
          <a:prstGeom prst="straightConnector1">
            <a:avLst/>
          </a:prstGeom>
          <a:ln w="3175">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8" name="直線矢印コネクタ 97"/>
          <p:cNvCxnSpPr/>
          <p:nvPr/>
        </p:nvCxnSpPr>
        <p:spPr>
          <a:xfrm rot="10800000" flipV="1">
            <a:off x="3490045" y="4174897"/>
            <a:ext cx="1912327" cy="1071563"/>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9" name="直線矢印コネクタ 98"/>
          <p:cNvCxnSpPr/>
          <p:nvPr/>
        </p:nvCxnSpPr>
        <p:spPr>
          <a:xfrm flipV="1">
            <a:off x="5995850" y="2674686"/>
            <a:ext cx="2505808" cy="1214437"/>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0" name="直線矢印コネクタ 99"/>
          <p:cNvCxnSpPr/>
          <p:nvPr/>
        </p:nvCxnSpPr>
        <p:spPr>
          <a:xfrm>
            <a:off x="5995857" y="4031997"/>
            <a:ext cx="2769577" cy="857250"/>
          </a:xfrm>
          <a:prstGeom prst="straightConnector1">
            <a:avLst/>
          </a:prstGeom>
          <a:ln>
            <a:solidFill>
              <a:schemeClr val="accent3">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01" name="グループ化 110"/>
          <p:cNvGrpSpPr>
            <a:grpSpLocks/>
          </p:cNvGrpSpPr>
          <p:nvPr/>
        </p:nvGrpSpPr>
        <p:grpSpPr bwMode="auto">
          <a:xfrm>
            <a:off x="4215420" y="4603522"/>
            <a:ext cx="945173" cy="1000125"/>
            <a:chOff x="1738290" y="1714488"/>
            <a:chExt cx="1023910" cy="1000132"/>
          </a:xfrm>
        </p:grpSpPr>
        <p:pic>
          <p:nvPicPr>
            <p:cNvPr id="102" name="Picture 2" descr="C:\Users\MMVLP\AppData\Local\Microsoft\Windows\Temporary Internet Files\Content.IE5\VVFBOWF6\MCj03340260000[1].wmf"/>
            <p:cNvPicPr>
              <a:picLocks noChangeAspect="1" noChangeArrowheads="1"/>
            </p:cNvPicPr>
            <p:nvPr/>
          </p:nvPicPr>
          <p:blipFill>
            <a:blip r:embed="rId27" cstate="print"/>
            <a:srcRect/>
            <a:stretch>
              <a:fillRect/>
            </a:stretch>
          </p:blipFill>
          <p:spPr bwMode="auto">
            <a:xfrm>
              <a:off x="1952604" y="1714488"/>
              <a:ext cx="508645" cy="806270"/>
            </a:xfrm>
            <a:prstGeom prst="rect">
              <a:avLst/>
            </a:prstGeom>
            <a:noFill/>
            <a:ln w="9525">
              <a:noFill/>
              <a:miter lim="800000"/>
              <a:headEnd/>
              <a:tailEnd/>
            </a:ln>
          </p:spPr>
        </p:pic>
        <p:sp>
          <p:nvSpPr>
            <p:cNvPr id="103" name="Text Box 25"/>
            <p:cNvSpPr txBox="1">
              <a:spLocks noChangeArrowheads="1"/>
            </p:cNvSpPr>
            <p:nvPr/>
          </p:nvSpPr>
          <p:spPr bwMode="auto">
            <a:xfrm>
              <a:off x="1738290" y="2428868"/>
              <a:ext cx="1023910" cy="285752"/>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6B6BCF"/>
                  </a:solidFill>
                  <a:latin typeface="Century" pitchFamily="18" charset="0"/>
                  <a:ea typeface="HGPｺﾞｼｯｸM" pitchFamily="50" charset="-128"/>
                </a:rPr>
                <a:t>医療機関</a:t>
              </a:r>
            </a:p>
          </p:txBody>
        </p:sp>
      </p:grpSp>
      <p:sp>
        <p:nvSpPr>
          <p:cNvPr id="104" name="円/楕円 103"/>
          <p:cNvSpPr/>
          <p:nvPr/>
        </p:nvSpPr>
        <p:spPr>
          <a:xfrm>
            <a:off x="2757354" y="2365147"/>
            <a:ext cx="715108" cy="523875"/>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5" name="テキスト ボックス 120"/>
          <p:cNvSpPr txBox="1">
            <a:spLocks noChangeArrowheads="1"/>
          </p:cNvSpPr>
          <p:nvPr/>
        </p:nvSpPr>
        <p:spPr bwMode="auto">
          <a:xfrm>
            <a:off x="2736834" y="2466722"/>
            <a:ext cx="785446"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まちづくり</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06" name="円/楕円 105"/>
          <p:cNvSpPr/>
          <p:nvPr/>
        </p:nvSpPr>
        <p:spPr>
          <a:xfrm>
            <a:off x="3188177" y="1995235"/>
            <a:ext cx="715108" cy="565150"/>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7" name="テキスト ボックス 125"/>
          <p:cNvSpPr txBox="1">
            <a:spLocks noChangeArrowheads="1"/>
          </p:cNvSpPr>
          <p:nvPr/>
        </p:nvSpPr>
        <p:spPr bwMode="auto">
          <a:xfrm>
            <a:off x="3164726" y="2093660"/>
            <a:ext cx="786912"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住宅</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08" name="円/楕円 107"/>
          <p:cNvSpPr/>
          <p:nvPr/>
        </p:nvSpPr>
        <p:spPr>
          <a:xfrm>
            <a:off x="2330923" y="1995235"/>
            <a:ext cx="715108" cy="565150"/>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09" name="テキスト ボックス 128"/>
          <p:cNvSpPr txBox="1">
            <a:spLocks noChangeArrowheads="1"/>
          </p:cNvSpPr>
          <p:nvPr/>
        </p:nvSpPr>
        <p:spPr bwMode="auto">
          <a:xfrm>
            <a:off x="2307489" y="2093660"/>
            <a:ext cx="786911" cy="400050"/>
          </a:xfrm>
          <a:prstGeom prst="rect">
            <a:avLst/>
          </a:prstGeom>
          <a:noFill/>
          <a:ln w="38100" cmpd="dbl">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労働</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10" name="円/楕円 109"/>
          <p:cNvSpPr/>
          <p:nvPr/>
        </p:nvSpPr>
        <p:spPr>
          <a:xfrm>
            <a:off x="2754418" y="1663472"/>
            <a:ext cx="715108" cy="525463"/>
          </a:xfrm>
          <a:prstGeom prst="ellipse">
            <a:avLst/>
          </a:prstGeom>
          <a:solidFill>
            <a:schemeClr val="bg1"/>
          </a:solidFill>
          <a:ln w="3810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1" name="テキスト ボックス 131"/>
          <p:cNvSpPr txBox="1">
            <a:spLocks noChangeArrowheads="1"/>
          </p:cNvSpPr>
          <p:nvPr/>
        </p:nvSpPr>
        <p:spPr bwMode="auto">
          <a:xfrm>
            <a:off x="2730972" y="1739647"/>
            <a:ext cx="786912" cy="400050"/>
          </a:xfrm>
          <a:prstGeom prst="rect">
            <a:avLst/>
          </a:prstGeom>
          <a:noFill/>
          <a:ln w="9525">
            <a:noFill/>
            <a:miter lim="800000"/>
            <a:headEnd/>
            <a:tailEnd/>
          </a:ln>
        </p:spPr>
        <p:txBody>
          <a:bodyPr>
            <a:spAutoFit/>
          </a:bodyPr>
          <a:lstStyle/>
          <a:p>
            <a:pPr algn="ctr" defTabSz="914400" fontAlgn="base">
              <a:spcBef>
                <a:spcPct val="0"/>
              </a:spcBef>
              <a:spcAft>
                <a:spcPct val="0"/>
              </a:spcAft>
            </a:pPr>
            <a:r>
              <a:rPr lang="ja-JP" altLang="en-US" sz="1000">
                <a:solidFill>
                  <a:srgbClr val="000000"/>
                </a:solidFill>
                <a:latin typeface="Arial" pitchFamily="34" charset="0"/>
              </a:rPr>
              <a:t>福祉</a:t>
            </a:r>
            <a:endParaRPr lang="en-US" altLang="ja-JP" sz="1000">
              <a:solidFill>
                <a:srgbClr val="000000"/>
              </a:solidFill>
              <a:latin typeface="Arial" pitchFamily="34" charset="0"/>
            </a:endParaRPr>
          </a:p>
          <a:p>
            <a:pPr algn="ctr" defTabSz="914400" fontAlgn="base">
              <a:spcBef>
                <a:spcPct val="0"/>
              </a:spcBef>
              <a:spcAft>
                <a:spcPct val="0"/>
              </a:spcAft>
            </a:pPr>
            <a:r>
              <a:rPr lang="ja-JP" altLang="en-US" sz="1000">
                <a:solidFill>
                  <a:srgbClr val="000000"/>
                </a:solidFill>
                <a:latin typeface="Arial" pitchFamily="34" charset="0"/>
              </a:rPr>
              <a:t>施策</a:t>
            </a:r>
          </a:p>
        </p:txBody>
      </p:sp>
      <p:sp>
        <p:nvSpPr>
          <p:cNvPr id="112" name="Text Box 25"/>
          <p:cNvSpPr txBox="1">
            <a:spLocks noChangeArrowheads="1"/>
          </p:cNvSpPr>
          <p:nvPr/>
        </p:nvSpPr>
        <p:spPr bwMode="auto">
          <a:xfrm>
            <a:off x="2105259" y="1603122"/>
            <a:ext cx="848457" cy="357188"/>
          </a:xfrm>
          <a:prstGeom prst="rect">
            <a:avLst/>
          </a:prstGeom>
          <a:noFill/>
          <a:ln w="9525">
            <a:noFill/>
            <a:miter lim="800000"/>
            <a:headEnd/>
            <a:tailEnd/>
          </a:ln>
        </p:spPr>
        <p:txBody>
          <a:bodyPr lIns="91407" tIns="45705" rIns="91407" bIns="45705"/>
          <a:lstStyle/>
          <a:p>
            <a:pPr algn="ctr" defTabSz="914400" eaLnBrk="0" fontAlgn="base" hangingPunct="0">
              <a:spcBef>
                <a:spcPct val="0"/>
              </a:spcBef>
              <a:spcAft>
                <a:spcPct val="0"/>
              </a:spcAft>
            </a:pPr>
            <a:r>
              <a:rPr lang="ja-JP" altLang="en-US" sz="1400">
                <a:solidFill>
                  <a:srgbClr val="C00000"/>
                </a:solidFill>
                <a:latin typeface="Century" pitchFamily="18" charset="0"/>
                <a:ea typeface="HGPｺﾞｼｯｸM" pitchFamily="50" charset="-128"/>
              </a:rPr>
              <a:t>連携</a:t>
            </a:r>
          </a:p>
        </p:txBody>
      </p:sp>
      <p:sp>
        <p:nvSpPr>
          <p:cNvPr id="113" name="円/楕円 112"/>
          <p:cNvSpPr/>
          <p:nvPr/>
        </p:nvSpPr>
        <p:spPr>
          <a:xfrm>
            <a:off x="2755884" y="2347660"/>
            <a:ext cx="715108" cy="525462"/>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4" name="円/楕円 113"/>
          <p:cNvSpPr/>
          <p:nvPr/>
        </p:nvSpPr>
        <p:spPr>
          <a:xfrm>
            <a:off x="3204292" y="2007935"/>
            <a:ext cx="715108" cy="525462"/>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5" name="円/楕円 114"/>
          <p:cNvSpPr/>
          <p:nvPr/>
        </p:nvSpPr>
        <p:spPr>
          <a:xfrm>
            <a:off x="2339715" y="2000022"/>
            <a:ext cx="715108" cy="525463"/>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6" name="円/楕円 115"/>
          <p:cNvSpPr/>
          <p:nvPr/>
        </p:nvSpPr>
        <p:spPr>
          <a:xfrm>
            <a:off x="2763211" y="1676170"/>
            <a:ext cx="715108" cy="525463"/>
          </a:xfrm>
          <a:prstGeom prst="ellipse">
            <a:avLst/>
          </a:prstGeom>
          <a:no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ltLang="ja-JP" sz="1000" dirty="0">
              <a:solidFill>
                <a:srgbClr val="000000"/>
              </a:solidFill>
            </a:endParaRPr>
          </a:p>
        </p:txBody>
      </p:sp>
      <p:sp>
        <p:nvSpPr>
          <p:cNvPr id="117" name="テキスト ボックス 116"/>
          <p:cNvSpPr txBox="1"/>
          <p:nvPr/>
        </p:nvSpPr>
        <p:spPr>
          <a:xfrm>
            <a:off x="9590928" y="769699"/>
            <a:ext cx="2610174" cy="261610"/>
          </a:xfrm>
          <a:prstGeom prst="rect">
            <a:avLst/>
          </a:prstGeom>
          <a:noFill/>
          <a:ln w="3175">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defTabSz="914400" fontAlgn="base">
              <a:spcBef>
                <a:spcPct val="0"/>
              </a:spcBef>
              <a:spcAft>
                <a:spcPct val="0"/>
              </a:spcAft>
            </a:pPr>
            <a:r>
              <a:rPr lang="ja-JP" altLang="en-US" sz="1100" dirty="0">
                <a:solidFill>
                  <a:prstClr val="black"/>
                </a:solidFill>
              </a:rPr>
              <a:t>厚生労働省作成資料を一部改編</a:t>
            </a:r>
          </a:p>
        </p:txBody>
      </p:sp>
      <p:sp>
        <p:nvSpPr>
          <p:cNvPr id="119"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5</a:t>
            </a:fld>
            <a:endParaRPr lang="ja-JP" altLang="en-US" dirty="0">
              <a:solidFill>
                <a:prstClr val="black">
                  <a:tint val="75000"/>
                </a:prstClr>
              </a:solidFill>
            </a:endParaRPr>
          </a:p>
        </p:txBody>
      </p:sp>
      <p:sp>
        <p:nvSpPr>
          <p:cNvPr id="118" name="正方形/長方形 117">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障害のある人が普通に暮らせる地域づくり</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1858877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地域共生社会の実現に向けて</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6</a:t>
            </a:fld>
            <a:endParaRPr lang="ja-JP" altLang="en-US" dirty="0">
              <a:solidFill>
                <a:prstClr val="black">
                  <a:tint val="75000"/>
                </a:prstClr>
              </a:solidFill>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5402" y="782284"/>
            <a:ext cx="8407837" cy="597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5026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正方形/長方形 3">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地域包括ケアシステム</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120" name="スライド番号プレースホルダー 5"/>
          <p:cNvSpPr txBox="1">
            <a:spLocks/>
          </p:cNvSpPr>
          <p:nvPr/>
        </p:nvSpPr>
        <p:spPr>
          <a:xfrm>
            <a:off x="11152576" y="6356360"/>
            <a:ext cx="707352"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2D8002D-B5B0-4BAC-B1F6-782DDCCE6D9C}" type="slidenum">
              <a:rPr lang="ja-JP" altLang="en-US" smtClean="0">
                <a:solidFill>
                  <a:prstClr val="black">
                    <a:tint val="75000"/>
                  </a:prstClr>
                </a:solidFill>
              </a:rPr>
              <a:pPr/>
              <a:t>7</a:t>
            </a:fld>
            <a:endParaRPr lang="ja-JP" altLang="en-US" dirty="0">
              <a:solidFill>
                <a:prstClr val="black">
                  <a:tint val="75000"/>
                </a:prstClr>
              </a:solidFill>
            </a:endParaRPr>
          </a:p>
        </p:txBody>
      </p:sp>
      <p:grpSp>
        <p:nvGrpSpPr>
          <p:cNvPr id="3" name="グループ化 2"/>
          <p:cNvGrpSpPr/>
          <p:nvPr/>
        </p:nvGrpSpPr>
        <p:grpSpPr>
          <a:xfrm>
            <a:off x="1760564" y="731730"/>
            <a:ext cx="8338782" cy="6003403"/>
            <a:chOff x="1760564" y="731730"/>
            <a:chExt cx="8338782" cy="6003403"/>
          </a:xfrm>
        </p:grpSpPr>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0564" y="731730"/>
              <a:ext cx="8338782" cy="59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角丸四角形 1"/>
            <p:cNvSpPr/>
            <p:nvPr/>
          </p:nvSpPr>
          <p:spPr>
            <a:xfrm>
              <a:off x="9730854" y="6552570"/>
              <a:ext cx="368492" cy="18256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6254388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a:xfrm>
            <a:off x="752803" y="1179019"/>
            <a:ext cx="10686393" cy="5434156"/>
          </a:xfrm>
        </p:spPr>
        <p:txBody>
          <a:bodyPr>
            <a:normAutofit/>
          </a:bodyPr>
          <a:lstStyle/>
          <a:p>
            <a:r>
              <a:rPr lang="ja-JP" altLang="en-US" sz="3200" dirty="0" smtClean="0"/>
              <a:t>従来の行政サービスによるアプローチの限界を乗り越えるものであるという認識が広まりつつある</a:t>
            </a:r>
            <a:endParaRPr lang="en-US" altLang="ja-JP" sz="3200" dirty="0" smtClean="0"/>
          </a:p>
          <a:p>
            <a:r>
              <a:rPr kumimoji="1" lang="ja-JP" altLang="en-US" sz="3200" dirty="0" smtClean="0"/>
              <a:t>住民の自発的な支え合いが人々の生活を活性化していく（地域社会から支援の調達）</a:t>
            </a:r>
            <a:endParaRPr kumimoji="1" lang="en-US" altLang="ja-JP" sz="3200" dirty="0" smtClean="0"/>
          </a:p>
          <a:p>
            <a:r>
              <a:rPr lang="ja-JP" altLang="en-US" sz="3200" dirty="0" smtClean="0"/>
              <a:t>しかし、各地で始まっている取り組みは、あくまで参考例であり、道具的知識をもたらしているにすぎない</a:t>
            </a:r>
            <a:endParaRPr lang="en-US" altLang="ja-JP" sz="3200" dirty="0" smtClean="0"/>
          </a:p>
          <a:p>
            <a:r>
              <a:rPr kumimoji="1" lang="ja-JP" altLang="en-US" sz="3200" dirty="0" smtClean="0"/>
              <a:t>地域</a:t>
            </a:r>
            <a:r>
              <a:rPr kumimoji="1" lang="ja-JP" altLang="en-US" sz="3200" dirty="0"/>
              <a:t>社会</a:t>
            </a:r>
            <a:r>
              <a:rPr kumimoji="1" lang="ja-JP" altLang="en-US" sz="3200" dirty="0" smtClean="0"/>
              <a:t>をめぐる</a:t>
            </a:r>
            <a:r>
              <a:rPr kumimoji="1" lang="ja-JP" altLang="en-US" sz="3200" dirty="0"/>
              <a:t>状況</a:t>
            </a:r>
            <a:r>
              <a:rPr kumimoji="1" lang="ja-JP" altLang="en-US" sz="3200" dirty="0" smtClean="0"/>
              <a:t>は、地域社会における人々の連帯を強化していく手段を欠いたまま、それを利用する方法ばかりを考えている状況</a:t>
            </a:r>
            <a:endParaRPr kumimoji="1" lang="en-US" altLang="ja-JP" sz="3200" dirty="0" smtClean="0"/>
          </a:p>
          <a:p>
            <a:r>
              <a:rPr lang="ja-JP" altLang="en-US" sz="3200" dirty="0" smtClean="0"/>
              <a:t>また、</a:t>
            </a:r>
            <a:r>
              <a:rPr lang="ja-JP" altLang="en-US" sz="3200" dirty="0" smtClean="0">
                <a:solidFill>
                  <a:srgbClr val="FF0000"/>
                </a:solidFill>
              </a:rPr>
              <a:t>そこでの実践家の取り組みが見出されていないように思われる</a:t>
            </a:r>
            <a:endParaRPr kumimoji="1" lang="en-US" altLang="ja-JP" sz="3200" dirty="0" smtClean="0">
              <a:solidFill>
                <a:srgbClr val="FF0000"/>
              </a:solidFill>
            </a:endParaRPr>
          </a:p>
        </p:txBody>
      </p:sp>
      <p:sp>
        <p:nvSpPr>
          <p:cNvPr id="3" name="正方形/長方形 2">
            <a:extLst>
              <a:ext uri="{FF2B5EF4-FFF2-40B4-BE49-F238E27FC236}">
                <a16:creationId xmlns="" xmlns:a16="http://schemas.microsoft.com/office/drawing/2014/main" id="{4899EA3D-76BA-4317-8429-248A1B630493}"/>
              </a:ext>
            </a:extLst>
          </p:cNvPr>
          <p:cNvSpPr/>
          <p:nvPr/>
        </p:nvSpPr>
        <p:spPr>
          <a:xfrm>
            <a:off x="0" y="0"/>
            <a:ext cx="12192000" cy="673100"/>
          </a:xfrm>
          <a:prstGeom prst="rect">
            <a:avLst/>
          </a:prstGeom>
          <a:solidFill>
            <a:srgbClr val="1675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latin typeface="HGS創英角ｺﾞｼｯｸUB" panose="020B0900000000000000" pitchFamily="50" charset="-128"/>
                <a:ea typeface="HGS創英角ｺﾞｼｯｸUB" panose="020B0900000000000000" pitchFamily="50" charset="-128"/>
              </a:rPr>
              <a:t> </a:t>
            </a:r>
            <a:r>
              <a:rPr lang="ja-JP" altLang="en-US" sz="3200" dirty="0" smtClean="0">
                <a:latin typeface="HGS創英角ｺﾞｼｯｸUB" panose="020B0900000000000000" pitchFamily="50" charset="-128"/>
                <a:ea typeface="HGS創英角ｺﾞｼｯｸUB" panose="020B0900000000000000" pitchFamily="50" charset="-128"/>
              </a:rPr>
              <a:t>地域の諸問題と地域</a:t>
            </a:r>
            <a:r>
              <a:rPr lang="ja-JP" altLang="en-US" sz="3200" dirty="0">
                <a:latin typeface="HGS創英角ｺﾞｼｯｸUB" panose="020B0900000000000000" pitchFamily="50" charset="-128"/>
                <a:ea typeface="HGS創英角ｺﾞｼｯｸUB" panose="020B0900000000000000" pitchFamily="50" charset="-128"/>
              </a:rPr>
              <a:t>社会に</a:t>
            </a:r>
            <a:r>
              <a:rPr lang="ja-JP" altLang="en-US" sz="3200" dirty="0" smtClean="0">
                <a:latin typeface="HGS創英角ｺﾞｼｯｸUB" panose="020B0900000000000000" pitchFamily="50" charset="-128"/>
                <a:ea typeface="HGS創英角ｺﾞｼｯｸUB" panose="020B0900000000000000" pitchFamily="50" charset="-128"/>
              </a:rPr>
              <a:t>対する</a:t>
            </a:r>
            <a:r>
              <a:rPr lang="ja-JP" altLang="en-US" sz="3200" dirty="0">
                <a:latin typeface="HGS創英角ｺﾞｼｯｸUB" panose="020B0900000000000000" pitchFamily="50" charset="-128"/>
                <a:ea typeface="HGS創英角ｺﾞｼｯｸUB" panose="020B0900000000000000" pitchFamily="50" charset="-128"/>
              </a:rPr>
              <a:t>関心</a:t>
            </a:r>
            <a:r>
              <a:rPr lang="ja-JP" altLang="en-US" sz="3200" dirty="0" smtClean="0">
                <a:latin typeface="HGS創英角ｺﾞｼｯｸUB" panose="020B0900000000000000" pitchFamily="50" charset="-128"/>
                <a:ea typeface="HGS創英角ｺﾞｼｯｸUB" panose="020B0900000000000000" pitchFamily="50" charset="-128"/>
              </a:rPr>
              <a:t>の高まり</a:t>
            </a:r>
            <a:endParaRPr kumimoji="1" lang="ja-JP" altLang="en-US" sz="3200" dirty="0">
              <a:latin typeface="HGS創英角ｺﾞｼｯｸUB" panose="020B0900000000000000" pitchFamily="50" charset="-128"/>
              <a:ea typeface="HGS創英角ｺﾞｼｯｸUB" panose="020B0900000000000000" pitchFamily="50" charset="-128"/>
            </a:endParaRPr>
          </a:p>
        </p:txBody>
      </p:sp>
      <p:sp>
        <p:nvSpPr>
          <p:cNvPr id="6" name="テキスト ボックス 5"/>
          <p:cNvSpPr txBox="1"/>
          <p:nvPr/>
        </p:nvSpPr>
        <p:spPr>
          <a:xfrm>
            <a:off x="6095999" y="6428509"/>
            <a:ext cx="5985163" cy="369332"/>
          </a:xfrm>
          <a:prstGeom prst="rect">
            <a:avLst/>
          </a:prstGeom>
          <a:noFill/>
        </p:spPr>
        <p:txBody>
          <a:bodyPr wrap="square" rtlCol="0">
            <a:spAutoFit/>
          </a:bodyPr>
          <a:lstStyle/>
          <a:p>
            <a:r>
              <a:rPr kumimoji="1" lang="ja-JP" altLang="en-US" dirty="0" smtClean="0"/>
              <a:t>参考文献：地域包括ケアの社会理論への課題（猪飼周平）</a:t>
            </a:r>
            <a:endParaRPr kumimoji="1" lang="ja-JP" altLang="en-US" dirty="0"/>
          </a:p>
        </p:txBody>
      </p:sp>
    </p:spTree>
    <p:extLst>
      <p:ext uri="{BB962C8B-B14F-4D97-AF65-F5344CB8AC3E}">
        <p14:creationId xmlns:p14="http://schemas.microsoft.com/office/powerpoint/2010/main" val="91543025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135560" y="1268760"/>
            <a:ext cx="7886700" cy="148852"/>
          </a:xfrm>
        </p:spPr>
        <p:txBody>
          <a:bodyPr>
            <a:normAutofit fontScale="90000"/>
          </a:bodyPr>
          <a:lstStyle/>
          <a:p>
            <a:pPr algn="ctr"/>
            <a:r>
              <a:rPr lang="ja-JP" altLang="en-US" dirty="0">
                <a:solidFill>
                  <a:srgbClr val="CC3300"/>
                </a:solidFill>
                <a:latin typeface="HGP創英角ﾎﾟｯﾌﾟ体" panose="040B0A00000000000000" pitchFamily="50" charset="-128"/>
                <a:ea typeface="HGP創英角ﾎﾟｯﾌﾟ体" panose="040B0A00000000000000" pitchFamily="50" charset="-128"/>
              </a:rPr>
              <a:t>コミュニティ</a:t>
            </a:r>
            <a:r>
              <a:rPr kumimoji="1" lang="ja-JP" altLang="en-US" dirty="0">
                <a:solidFill>
                  <a:srgbClr val="CC3300"/>
                </a:solidFill>
                <a:latin typeface="HGP創英角ﾎﾟｯﾌﾟ体" panose="040B0A00000000000000" pitchFamily="50" charset="-128"/>
                <a:ea typeface="HGP創英角ﾎﾟｯﾌﾟ体" panose="040B0A00000000000000" pitchFamily="50" charset="-128"/>
              </a:rPr>
              <a:t>ソーシャルワーク</a:t>
            </a:r>
            <a:r>
              <a:rPr lang="ja-JP" altLang="en-US" dirty="0">
                <a:solidFill>
                  <a:srgbClr val="CC3300"/>
                </a:solidFill>
                <a:latin typeface="HGP創英角ﾎﾟｯﾌﾟ体" panose="040B0A00000000000000" pitchFamily="50" charset="-128"/>
                <a:ea typeface="HGP創英角ﾎﾟｯﾌﾟ体" panose="040B0A00000000000000" pitchFamily="50" charset="-128"/>
              </a:rPr>
              <a:t>：個別支援から地域支援へ</a:t>
            </a:r>
            <a:r>
              <a:rPr lang="ja-JP" altLang="en-US" dirty="0"/>
              <a:t/>
            </a:r>
            <a:br>
              <a:rPr lang="ja-JP" altLang="en-US" dirty="0"/>
            </a:br>
            <a:endParaRPr kumimoji="1" lang="ja-JP" altLang="en-US" dirty="0">
              <a:solidFill>
                <a:srgbClr val="CC3300"/>
              </a:solidFill>
              <a:latin typeface="HGP創英角ﾎﾟｯﾌﾟ体" panose="040B0A00000000000000" pitchFamily="50" charset="-128"/>
              <a:ea typeface="HGP創英角ﾎﾟｯﾌﾟ体" panose="040B0A00000000000000" pitchFamily="50" charset="-128"/>
            </a:endParaRPr>
          </a:p>
        </p:txBody>
      </p:sp>
      <p:sp>
        <p:nvSpPr>
          <p:cNvPr id="3" name="コンテンツ プレースホルダー 2"/>
          <p:cNvSpPr>
            <a:spLocks noGrp="1"/>
          </p:cNvSpPr>
          <p:nvPr>
            <p:ph idx="1"/>
          </p:nvPr>
        </p:nvSpPr>
        <p:spPr>
          <a:xfrm>
            <a:off x="2351584" y="2060848"/>
            <a:ext cx="7632848" cy="4392488"/>
          </a:xfrm>
        </p:spPr>
        <p:txBody>
          <a:bodyPr>
            <a:normAutofit fontScale="92500" lnSpcReduction="20000"/>
          </a:bodyPr>
          <a:lstStyle/>
          <a:p>
            <a:pPr marL="0" indent="0">
              <a:lnSpc>
                <a:spcPct val="120000"/>
              </a:lnSpc>
              <a:buNone/>
            </a:pPr>
            <a:r>
              <a:rPr lang="ja-JP" altLang="en-US" sz="3200" dirty="0"/>
              <a:t>地域において個別支援と地域組織化を統合化させる実践である。地域自立生活上サービスを必要としている人に対し、</a:t>
            </a:r>
            <a:r>
              <a:rPr lang="ja-JP" altLang="en-US" sz="3200" dirty="0">
                <a:highlight>
                  <a:srgbClr val="FFFF00"/>
                </a:highlight>
              </a:rPr>
              <a:t>ケアマネジメントによる具体的援助を提供しつつ、その人に必要なソーシャルサポート・ネットワークづくりを行い、</a:t>
            </a:r>
            <a:r>
              <a:rPr lang="ja-JP" altLang="en-US" sz="3200" dirty="0"/>
              <a:t>かつその人が抱える生活問題が同じように起きないよう福祉コミュニティづくりとを</a:t>
            </a:r>
            <a:r>
              <a:rPr lang="ja-JP" altLang="en-US" sz="3200" dirty="0">
                <a:solidFill>
                  <a:schemeClr val="tx2"/>
                </a:solidFill>
              </a:rPr>
              <a:t>統合的に展開する、地域を基盤としたソーシャルワーク</a:t>
            </a:r>
            <a:r>
              <a:rPr lang="ja-JP" altLang="en-US" sz="3200" dirty="0"/>
              <a:t>実践である（大橋</a:t>
            </a:r>
            <a:r>
              <a:rPr lang="en-US" altLang="ja-JP" sz="3200" dirty="0"/>
              <a:t>2005</a:t>
            </a:r>
            <a:r>
              <a:rPr lang="ja-JP" altLang="en-US" sz="3200" dirty="0"/>
              <a:t>）。</a:t>
            </a:r>
            <a:endParaRPr lang="en-US" altLang="ja-JP" sz="3200" dirty="0"/>
          </a:p>
        </p:txBody>
      </p:sp>
      <p:sp>
        <p:nvSpPr>
          <p:cNvPr id="5" name="スライド番号プレースホルダー 4"/>
          <p:cNvSpPr>
            <a:spLocks noGrp="1"/>
          </p:cNvSpPr>
          <p:nvPr>
            <p:ph type="sldNum" sz="quarter" idx="12"/>
          </p:nvPr>
        </p:nvSpPr>
        <p:spPr/>
        <p:txBody>
          <a:bodyPr/>
          <a:lstStyle/>
          <a:p>
            <a:fld id="{D175EF6E-453B-4C0B-AC3A-F4FB5E64A2B5}" type="slidenum">
              <a:rPr lang="ja-JP" altLang="en-US" smtClean="0">
                <a:solidFill>
                  <a:prstClr val="black">
                    <a:tint val="75000"/>
                  </a:prstClr>
                </a:solidFill>
              </a:rPr>
              <a:pPr/>
              <a:t>9</a:t>
            </a:fld>
            <a:endParaRPr lang="ja-JP" altLang="en-US">
              <a:solidFill>
                <a:prstClr val="black">
                  <a:tint val="75000"/>
                </a:prstClr>
              </a:solidFill>
            </a:endParaRPr>
          </a:p>
        </p:txBody>
      </p:sp>
      <p:sp>
        <p:nvSpPr>
          <p:cNvPr id="4" name="Text Box 4"/>
          <p:cNvSpPr txBox="1">
            <a:spLocks noChangeArrowheads="1"/>
          </p:cNvSpPr>
          <p:nvPr/>
        </p:nvSpPr>
        <p:spPr bwMode="auto">
          <a:xfrm>
            <a:off x="1524000" y="6578601"/>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1200" i="1" dirty="0" err="1">
                <a:solidFill>
                  <a:prstClr val="black"/>
                </a:solidFill>
                <a:latin typeface="Times New Roman" panose="02020603050405020304" pitchFamily="18" charset="0"/>
              </a:rPr>
              <a:t>S.Shimamaura</a:t>
            </a:r>
            <a:r>
              <a:rPr lang="en-US" altLang="ja-JP" sz="1200" i="1" dirty="0">
                <a:solidFill>
                  <a:prstClr val="black"/>
                </a:solidFill>
                <a:latin typeface="Times New Roman" panose="02020603050405020304" pitchFamily="18" charset="0"/>
              </a:rPr>
              <a:t> </a:t>
            </a:r>
            <a:r>
              <a:rPr lang="en-US" altLang="ja-JP" sz="1200" i="1" dirty="0" err="1">
                <a:solidFill>
                  <a:prstClr val="black"/>
                </a:solidFill>
                <a:latin typeface="Times New Roman" panose="02020603050405020304" pitchFamily="18" charset="0"/>
              </a:rPr>
              <a:t>okinawa</a:t>
            </a:r>
            <a:r>
              <a:rPr lang="ja-JP" altLang="en-US" sz="1200" i="1" dirty="0">
                <a:solidFill>
                  <a:prstClr val="black"/>
                </a:solidFill>
                <a:latin typeface="Times New Roman" panose="02020603050405020304" pitchFamily="18" charset="0"/>
              </a:rPr>
              <a:t> </a:t>
            </a:r>
            <a:r>
              <a:rPr lang="en-US" altLang="ja-JP" sz="1200" i="1" dirty="0">
                <a:solidFill>
                  <a:prstClr val="black"/>
                </a:solidFill>
                <a:latin typeface="Times New Roman" panose="02020603050405020304" pitchFamily="18" charset="0"/>
              </a:rPr>
              <a:t>univ.2017</a:t>
            </a:r>
          </a:p>
        </p:txBody>
      </p:sp>
      <p:sp>
        <p:nvSpPr>
          <p:cNvPr id="6" name="角丸四角形 5"/>
          <p:cNvSpPr/>
          <p:nvPr/>
        </p:nvSpPr>
        <p:spPr>
          <a:xfrm>
            <a:off x="263236" y="1268760"/>
            <a:ext cx="1872324" cy="657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１日目講義資料</a:t>
            </a:r>
            <a:endParaRPr kumimoji="1" lang="ja-JP" altLang="en-US" dirty="0"/>
          </a:p>
        </p:txBody>
      </p:sp>
    </p:spTree>
    <p:extLst>
      <p:ext uri="{BB962C8B-B14F-4D97-AF65-F5344CB8AC3E}">
        <p14:creationId xmlns:p14="http://schemas.microsoft.com/office/powerpoint/2010/main" val="78619968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903</TotalTime>
  <Words>4506</Words>
  <Application>Microsoft Macintosh PowerPoint</Application>
  <PresentationFormat>ユーザー設定</PresentationFormat>
  <Paragraphs>620</Paragraphs>
  <Slides>48</Slides>
  <Notes>24</Notes>
  <HiddenSlides>0</HiddenSlides>
  <MMClips>0</MMClips>
  <ScaleCrop>false</ScaleCrop>
  <HeadingPairs>
    <vt:vector size="4" baseType="variant">
      <vt:variant>
        <vt:lpstr>テーマ</vt:lpstr>
      </vt:variant>
      <vt:variant>
        <vt:i4>1</vt:i4>
      </vt:variant>
      <vt:variant>
        <vt:lpstr>スライド タイトル</vt:lpstr>
      </vt:variant>
      <vt:variant>
        <vt:i4>48</vt:i4>
      </vt:variant>
    </vt:vector>
  </HeadingPairs>
  <TitlesOfParts>
    <vt:vector size="49" baseType="lpstr">
      <vt:lpstr>Office テーマ</vt:lpstr>
      <vt:lpstr>研修４日目・講義 【事例に基づく演習への導入講義】  （個別支援から地域支援・自立支援協議会・地域ネットワーク）</vt:lpstr>
      <vt:lpstr>本日の内容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コミュニティソーシャルワーク：個別支援から地域支援へ </vt:lpstr>
      <vt:lpstr>地域を基盤としたソーシャルワーク：個別支援と地域支援を並行検討へ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オールあやせでいこう！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地域性活力を向上させるアプローチ（自己決定が可能な環境づくり）（P１４９） 「親なきあと子どもの生活が心配」</vt:lpstr>
      <vt:lpstr>市内事業所の紹介や障害者の地域生活の理解（普及啓発）</vt:lpstr>
      <vt:lpstr>あやとも祭り実行委員会</vt:lpstr>
      <vt:lpstr>地域生活支援拠点等の目的 </vt:lpstr>
      <vt:lpstr>協議会であがった課題</vt:lpstr>
      <vt:lpstr>地域生活支援拠点等事業の具体的な展開 ～今ある機能を有効に活用していく～</vt:lpstr>
      <vt:lpstr>PowerPoint プレゼンテーション</vt:lpstr>
      <vt:lpstr>PowerPoint プレゼンテーション</vt:lpstr>
      <vt:lpstr>PowerPoint プレゼンテーション</vt:lpstr>
      <vt:lpstr>PowerPoint プレゼンテーション</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冨岡 貴生</dc:creator>
  <cp:lastModifiedBy>FUJIKAWA, Yuichi</cp:lastModifiedBy>
  <cp:revision>58</cp:revision>
  <cp:lastPrinted>2019-01-18T22:41:05Z</cp:lastPrinted>
  <dcterms:created xsi:type="dcterms:W3CDTF">2019-01-04T00:38:48Z</dcterms:created>
  <dcterms:modified xsi:type="dcterms:W3CDTF">2019-02-15T00:54:39Z</dcterms:modified>
</cp:coreProperties>
</file>