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92" r:id="rId4"/>
    <p:sldId id="295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FF66"/>
    <a:srgbClr val="FFCC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7"/>
  </p:normalViewPr>
  <p:slideViewPr>
    <p:cSldViewPr>
      <p:cViewPr varScale="1">
        <p:scale>
          <a:sx n="88" d="100"/>
          <a:sy n="88" d="100"/>
        </p:scale>
        <p:origin x="17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5EB2E-BE53-4504-AB1F-46391BC94185}" type="datetimeFigureOut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D4904-88E3-4337-B015-69759E71499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599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85FC-53F4-4E65-A1AF-C557BC24DA28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B6C1-17C9-4C07-A19F-470405371FC2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C3CCC-06E6-4022-923D-3B7DE6220EA3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5C6D7-EB60-41AF-9DF1-398C86AF93BD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746C-86BB-45D4-87F1-8E6DA27E6AB8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476-552A-4216-87EA-E2A7D314A652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D02F-48C7-4DFD-92AE-ED07B6345B70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11C1-C170-4989-B9AD-8262CFDDDC10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2EFB-59C7-4D27-9DD3-5A9FEDF82263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ACF6-862A-4261-ACDF-D6874B3E7DC5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50B1-B956-4A9F-A6DE-46CB2EE8F97B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19C9E-00C6-46B8-8998-A3930591E8B7}" type="datetime1">
              <a:rPr kumimoji="1" lang="ja-JP" altLang="en-US" smtClean="0"/>
              <a:pPr/>
              <a:t>2019/1/26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新カリキュラムに基づく相談支援従事者養成研修モデル研修</a:t>
            </a:r>
            <a:r>
              <a:rPr kumimoji="1" lang="en-US" altLang="ja-JP"/>
              <a:t>(</a:t>
            </a:r>
            <a:r>
              <a:rPr kumimoji="1" lang="ja-JP" altLang="en-US"/>
              <a:t>初任者研修</a:t>
            </a:r>
            <a:r>
              <a:rPr kumimoji="1" lang="en-US" altLang="ja-JP"/>
              <a:t>), SSA2018-2019(c) </a:t>
            </a:r>
            <a:r>
              <a:rPr kumimoji="1" lang="ja-JP" altLang="en-US"/>
              <a:t>不許複製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82F87-D069-4E11-9D1B-0E53CB68B06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1470025"/>
          </a:xfrm>
        </p:spPr>
        <p:txBody>
          <a:bodyPr>
            <a:normAutofit/>
          </a:bodyPr>
          <a:lstStyle/>
          <a:p>
            <a:r>
              <a:rPr kumimoji="1"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研修受講ガイダンス（</a:t>
            </a:r>
            <a: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オリエンテーション）</a:t>
            </a:r>
            <a:r>
              <a:rPr lang="en-US" altLang="ja-JP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Ⅰ</a:t>
            </a:r>
            <a:b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本研修の特徴・埼玉県における人材育成と現任研修の位置づけ</a:t>
            </a:r>
            <a:endParaRPr kumimoji="1" lang="ja-JP" altLang="en-US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1520" y="4365104"/>
            <a:ext cx="8640960" cy="1752600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藤川　雄一</a:t>
            </a:r>
          </a:p>
          <a:p>
            <a:r>
              <a:rPr lang="ja-JP" altLang="en-US" sz="2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特定非営利活動法人埼玉県相談支援専門員協会</a:t>
            </a:r>
            <a:endParaRPr kumimoji="1" lang="ja-JP" altLang="en-US" sz="2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現任研修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6696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平成</a:t>
            </a:r>
            <a:r>
              <a:rPr kumimoji="1"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30</a:t>
            </a:r>
            <a:r>
              <a:rPr kumimoji="1"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 障害者総合福祉推進事業</a:t>
            </a:r>
            <a:r>
              <a:rPr lang="ja-JP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「相談支援従事者研修ガイドラインの作成及び普及事業」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6012160" y="1052736"/>
            <a:ext cx="2592288" cy="1080120"/>
          </a:xfrm>
          <a:prstGeom prst="wedgeRoundRectCallout">
            <a:avLst>
              <a:gd name="adj1" fmla="val -32591"/>
              <a:gd name="adj2" fmla="val 72690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476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「いい仕事」</a:t>
            </a:r>
          </a:p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をするために</a:t>
            </a: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6D4037F-87B1-2641-8629-45A906089CF5}"/>
              </a:ext>
            </a:extLst>
          </p:cNvPr>
          <p:cNvSpPr txBox="1"/>
          <p:nvPr/>
        </p:nvSpPr>
        <p:spPr>
          <a:xfrm>
            <a:off x="1712686" y="11466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600" y="765175"/>
            <a:ext cx="7415213" cy="5889625"/>
          </a:xfrm>
          <a:prstGeom prst="rect">
            <a:avLst/>
          </a:prstGeom>
          <a:noFill/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相談支援従事者にもとめられるもの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940152" y="115888"/>
            <a:ext cx="309589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〔6〕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0" y="6520259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63" y="873125"/>
            <a:ext cx="8929687" cy="5795963"/>
          </a:xfrm>
          <a:prstGeom prst="rect">
            <a:avLst/>
          </a:prstGeom>
          <a:noFill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相談支援従事者基礎力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724128" y="115888"/>
            <a:ext cx="33119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〔7〕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0" y="6520259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p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63" y="1412776"/>
            <a:ext cx="8904287" cy="519430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埼玉県における相談支援従事者の育成体制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084168" y="115888"/>
            <a:ext cx="29518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〔8〕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22709" y="902047"/>
            <a:ext cx="3889251" cy="3667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444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ＯＪＴと研修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(Off-JT)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の両輪で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!!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520259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1492250"/>
            <a:ext cx="9036050" cy="5249863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埼玉県における相談支援従事者の育成体制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228184" y="115888"/>
            <a:ext cx="28078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〔9〕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66725" y="901700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県全体での取り組みと各地域（圏域・自治体毎）の取り組みによるスパイラルアップ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4925" y="6520259"/>
            <a:ext cx="903605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p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806450"/>
            <a:ext cx="6192838" cy="5935663"/>
          </a:xfrm>
          <a:prstGeom prst="rect">
            <a:avLst/>
          </a:prstGeom>
          <a:noFill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県全体で実施される研修一覧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156176" y="115888"/>
            <a:ext cx="28798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0" y="6592267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現任研修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26064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本研修について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340768"/>
            <a:ext cx="86409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 厚生労働省障害者総合福祉推進事業の指定課題である「相談支援従事者研修ガイドラインの作成及び普及事業」の一環として行います。</a:t>
            </a:r>
          </a:p>
          <a:p>
            <a:endParaRPr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 平成</a:t>
            </a:r>
            <a:r>
              <a:rPr lang="en-US" altLang="ja-JP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28-29</a:t>
            </a:r>
            <a:r>
              <a:rPr lang="ja-JP" altLang="en-US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年に実施された厚生労働科学研究「相談支援従事者研修のプログラム開発と評価に関する研究</a:t>
            </a:r>
            <a:r>
              <a:rPr lang="en-US" altLang="ja-JP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研究代表者小澤温</a:t>
            </a:r>
            <a:r>
              <a:rPr lang="en-US" altLang="ja-JP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」の成果に基づき実施します。</a:t>
            </a:r>
          </a:p>
          <a:p>
            <a:endParaRPr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 開発中のガイドライン案に基づいた研修を実施し、その効果測定を行っています（各科目や研修の評価票の回収等にご協力ください）。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251520" y="836712"/>
            <a:ext cx="8892480" cy="0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現任研修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251520" y="188640"/>
            <a:ext cx="8568952" cy="64807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継続的な学びの中での現任研修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395536" y="1844824"/>
            <a:ext cx="1872208" cy="1008112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テーマ別</a:t>
            </a: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395536" y="2996952"/>
            <a:ext cx="1872208" cy="1296144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階層別研修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8244408" y="3717032"/>
            <a:ext cx="827584" cy="360040"/>
          </a:xfrm>
          <a:prstGeom prst="roundRect">
            <a:avLst/>
          </a:prstGeom>
          <a:noFill/>
          <a:ln w="34925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熟達化</a:t>
            </a: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467544" y="4437112"/>
            <a:ext cx="8669560" cy="0"/>
          </a:xfrm>
          <a:prstGeom prst="straightConnector1">
            <a:avLst/>
          </a:prstGeom>
          <a:ln w="1365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29"/>
          <p:cNvSpPr/>
          <p:nvPr/>
        </p:nvSpPr>
        <p:spPr>
          <a:xfrm>
            <a:off x="4103440" y="3140968"/>
            <a:ext cx="900608" cy="576064"/>
          </a:xfrm>
          <a:prstGeom prst="roundRect">
            <a:avLst/>
          </a:prstGeom>
          <a:noFill/>
          <a:ln w="34925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初任者研修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5399584" y="3176972"/>
            <a:ext cx="900608" cy="504056"/>
          </a:xfrm>
          <a:prstGeom prst="roundRect">
            <a:avLst/>
          </a:prstGeom>
          <a:solidFill>
            <a:srgbClr val="FF0000"/>
          </a:solidFill>
          <a:ln w="7302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現任</a:t>
            </a: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7164288" y="2996952"/>
            <a:ext cx="900608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主任</a:t>
            </a: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3" name="角丸四角形 32"/>
          <p:cNvSpPr/>
          <p:nvPr/>
        </p:nvSpPr>
        <p:spPr>
          <a:xfrm>
            <a:off x="7164288" y="3573016"/>
            <a:ext cx="900608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現任</a:t>
            </a: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3347864" y="3176972"/>
            <a:ext cx="648072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基礎</a:t>
            </a: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9" name="角丸四角形 38"/>
          <p:cNvSpPr/>
          <p:nvPr/>
        </p:nvSpPr>
        <p:spPr>
          <a:xfrm>
            <a:off x="395536" y="980728"/>
            <a:ext cx="1872208" cy="792088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地域での</a:t>
            </a:r>
          </a:p>
          <a:p>
            <a:pPr algn="ctr"/>
            <a:r>
              <a:rPr lang="en-US" altLang="ja-JP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OJT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2411760" y="980728"/>
            <a:ext cx="6408712" cy="288032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スーパービジョン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2411760" y="1340768"/>
            <a:ext cx="6408712" cy="288032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助言・事例検討など</a:t>
            </a: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2267744" y="4221088"/>
            <a:ext cx="1800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角丸四角形 26"/>
          <p:cNvSpPr/>
          <p:nvPr/>
        </p:nvSpPr>
        <p:spPr>
          <a:xfrm>
            <a:off x="2483768" y="3717032"/>
            <a:ext cx="1368152" cy="504056"/>
          </a:xfrm>
          <a:prstGeom prst="roundRect">
            <a:avLst/>
          </a:prstGeom>
          <a:noFill/>
          <a:ln w="349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少なくとも</a:t>
            </a: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５年</a:t>
            </a: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5004048" y="4221088"/>
            <a:ext cx="1800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角丸四角形 42"/>
          <p:cNvSpPr/>
          <p:nvPr/>
        </p:nvSpPr>
        <p:spPr>
          <a:xfrm>
            <a:off x="5220072" y="3717032"/>
            <a:ext cx="1368152" cy="504056"/>
          </a:xfrm>
          <a:prstGeom prst="roundRect">
            <a:avLst/>
          </a:prstGeom>
          <a:noFill/>
          <a:ln w="349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５年間のうち</a:t>
            </a: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に１回</a:t>
            </a:r>
          </a:p>
        </p:txBody>
      </p:sp>
      <p:sp>
        <p:nvSpPr>
          <p:cNvPr id="44" name="角丸四角形 43"/>
          <p:cNvSpPr/>
          <p:nvPr/>
        </p:nvSpPr>
        <p:spPr>
          <a:xfrm>
            <a:off x="539552" y="2708920"/>
            <a:ext cx="1512168" cy="504056"/>
          </a:xfrm>
          <a:prstGeom prst="roundRect">
            <a:avLst/>
          </a:prstGeom>
          <a:solidFill>
            <a:schemeClr val="bg1"/>
          </a:solidFill>
          <a:ln w="34925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ここに載って</a:t>
            </a: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いる以外にも！</a:t>
            </a:r>
          </a:p>
        </p:txBody>
      </p:sp>
      <p:sp>
        <p:nvSpPr>
          <p:cNvPr id="45" name="スライド番号プレースホルダ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6766752" y="4221088"/>
            <a:ext cx="1800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矢印コネクタ 3"/>
          <p:cNvCxnSpPr>
            <a:stCxn id="30" idx="3"/>
            <a:endCxn id="31" idx="1"/>
          </p:cNvCxnSpPr>
          <p:nvPr/>
        </p:nvCxnSpPr>
        <p:spPr>
          <a:xfrm>
            <a:off x="5004048" y="3429000"/>
            <a:ext cx="39553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31" idx="3"/>
            <a:endCxn id="32" idx="1"/>
          </p:cNvCxnSpPr>
          <p:nvPr/>
        </p:nvCxnSpPr>
        <p:spPr>
          <a:xfrm flipV="1">
            <a:off x="6300192" y="3248980"/>
            <a:ext cx="864096" cy="18002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>
            <a:stCxn id="31" idx="3"/>
            <a:endCxn id="33" idx="1"/>
          </p:cNvCxnSpPr>
          <p:nvPr/>
        </p:nvCxnSpPr>
        <p:spPr>
          <a:xfrm>
            <a:off x="6300192" y="3429000"/>
            <a:ext cx="864096" cy="3960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角丸四角形吹き出し 52"/>
          <p:cNvSpPr/>
          <p:nvPr/>
        </p:nvSpPr>
        <p:spPr>
          <a:xfrm>
            <a:off x="4427984" y="2132856"/>
            <a:ext cx="2736304" cy="792088"/>
          </a:xfrm>
          <a:prstGeom prst="wedgeRoundRectCallout">
            <a:avLst>
              <a:gd name="adj1" fmla="val -9088"/>
              <a:gd name="adj2" fmla="val 824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日頃の実践の振り返り</a:t>
            </a:r>
          </a:p>
          <a:p>
            <a:pPr algn="ctr"/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新たな知識や目標の獲得</a:t>
            </a:r>
            <a:endParaRPr kumimoji="1" lang="ja-JP" altLang="en-US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屈折矢印 2"/>
          <p:cNvSpPr/>
          <p:nvPr/>
        </p:nvSpPr>
        <p:spPr>
          <a:xfrm>
            <a:off x="7020272" y="1569756"/>
            <a:ext cx="1224136" cy="84919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67544" y="4769857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・新カリキュラムでは、階層に応じた学びと学びの構えの習得を重視しています。</a:t>
            </a:r>
          </a:p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・新カリキュラムでは、地域での実地教育</a:t>
            </a:r>
            <a:r>
              <a:rPr lang="en-US" altLang="ja-JP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(OJT)</a:t>
            </a:r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lang="ja-JP" altLang="en-US" sz="2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前提</a:t>
            </a:r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とした法定研修の位置づけとカリキュラム編成を行っています。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-99392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251520" y="188640"/>
            <a:ext cx="8568952" cy="64807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新たな初任者研修の構造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現任研修の前提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kumimoji="1"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755576" y="908720"/>
            <a:ext cx="1584176" cy="792088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講義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755576" y="1844824"/>
            <a:ext cx="1584176" cy="720080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演習１</a:t>
            </a:r>
          </a:p>
        </p:txBody>
      </p:sp>
      <p:sp>
        <p:nvSpPr>
          <p:cNvPr id="38" name="角丸四角形 37"/>
          <p:cNvSpPr/>
          <p:nvPr/>
        </p:nvSpPr>
        <p:spPr>
          <a:xfrm>
            <a:off x="2483768" y="908720"/>
            <a:ext cx="3600400" cy="792088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・必要な学びの構造や内容を提示。</a:t>
            </a:r>
          </a:p>
          <a:p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・動機づけを高める</a:t>
            </a:r>
            <a:r>
              <a:rPr lang="en-US" altLang="ja-JP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ミッション！</a:t>
            </a:r>
            <a:r>
              <a:rPr lang="en-US" altLang="ja-JP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1400" b="1" dirty="0" err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・具体的な中味を知る、やってみせる。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55576" y="2708920"/>
            <a:ext cx="1584176" cy="504056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実習１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755576" y="3356992"/>
            <a:ext cx="1584176" cy="576064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</a:t>
            </a:r>
            <a:r>
              <a:rPr kumimoji="1" lang="en-US" altLang="ja-JP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2-1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755576" y="5661248"/>
            <a:ext cx="1584176" cy="504056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演習３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755576" y="6309320"/>
            <a:ext cx="1584176" cy="504056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演習４</a:t>
            </a:r>
          </a:p>
        </p:txBody>
      </p:sp>
      <p:sp>
        <p:nvSpPr>
          <p:cNvPr id="25" name="角丸四角形 24"/>
          <p:cNvSpPr/>
          <p:nvPr/>
        </p:nvSpPr>
        <p:spPr>
          <a:xfrm>
            <a:off x="2483768" y="1844824"/>
            <a:ext cx="3600400" cy="72008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・自分で体験してみる</a:t>
            </a:r>
            <a:r>
              <a:rPr kumimoji="1" lang="en-US" altLang="ja-JP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試してみる</a:t>
            </a:r>
            <a:r>
              <a:rPr kumimoji="1" lang="en-US" altLang="ja-JP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kumimoji="1" lang="ja-JP" altLang="en-US" sz="1400" b="1" dirty="0" err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・自ら主体的に参加して学ぶ。</a:t>
            </a:r>
            <a:b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・統制された環境でモデルを学ぶ。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2483768" y="2708920"/>
            <a:ext cx="3600400" cy="504056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・自分で実地で体験してみる。</a:t>
            </a:r>
          </a:p>
          <a:p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・実地の複雑性の中で実践的に学ぶ。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2483768" y="3356992"/>
            <a:ext cx="3600400" cy="576064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・自らの実践を言語化し、表現する。</a:t>
            </a:r>
          </a:p>
          <a:p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・多様な視点で検討し、気づきを持つ。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2483768" y="5661248"/>
            <a:ext cx="3600400" cy="504056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・これまで学んだことの定着を図る。</a:t>
            </a:r>
          </a:p>
          <a:p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・多様な視点で検討し、気づきを持つ。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2483768" y="6309320"/>
            <a:ext cx="3600400" cy="504056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・研修の振り返り</a:t>
            </a:r>
            <a:r>
              <a:rPr kumimoji="1" lang="en-US" altLang="ja-JP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  <a:r>
              <a:rPr kumimoji="1" lang="en-US" altLang="ja-JP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を行い、今後の実践への指針を得る</a:t>
            </a:r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6300192" y="980728"/>
            <a:ext cx="2592288" cy="18722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20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抽象</a:t>
            </a:r>
            <a:r>
              <a:rPr kumimoji="1" lang="ja-JP" altLang="en-US" sz="20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から具体へ</a:t>
            </a:r>
          </a:p>
          <a:p>
            <a:pPr algn="ctr"/>
            <a:r>
              <a:rPr kumimoji="1" lang="ja-JP" altLang="en-US" sz="20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・理論から実践へ</a:t>
            </a:r>
          </a:p>
          <a:p>
            <a:pPr algn="ctr"/>
            <a:r>
              <a:rPr kumimoji="1" lang="ja-JP" altLang="en-US" sz="20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・単純から複雑へ</a:t>
            </a:r>
          </a:p>
        </p:txBody>
      </p:sp>
      <p:sp>
        <p:nvSpPr>
          <p:cNvPr id="45" name="下矢印 44"/>
          <p:cNvSpPr/>
          <p:nvPr/>
        </p:nvSpPr>
        <p:spPr>
          <a:xfrm>
            <a:off x="467544" y="1052736"/>
            <a:ext cx="216024" cy="5805264"/>
          </a:xfrm>
          <a:prstGeom prst="downArrow">
            <a:avLst>
              <a:gd name="adj1" fmla="val 50000"/>
              <a:gd name="adj2" fmla="val 10879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下矢印 19"/>
          <p:cNvSpPr/>
          <p:nvPr/>
        </p:nvSpPr>
        <p:spPr>
          <a:xfrm>
            <a:off x="1331640" y="1484784"/>
            <a:ext cx="504056" cy="432048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下矢印 27"/>
          <p:cNvSpPr/>
          <p:nvPr/>
        </p:nvSpPr>
        <p:spPr>
          <a:xfrm>
            <a:off x="1331640" y="2348880"/>
            <a:ext cx="504056" cy="3600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下矢印 29"/>
          <p:cNvSpPr/>
          <p:nvPr/>
        </p:nvSpPr>
        <p:spPr>
          <a:xfrm>
            <a:off x="1331640" y="3068960"/>
            <a:ext cx="504056" cy="3600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107504" y="1268760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活性化</a:t>
            </a:r>
          </a:p>
        </p:txBody>
      </p:sp>
      <p:sp>
        <p:nvSpPr>
          <p:cNvPr id="36" name="角丸四角形 35"/>
          <p:cNvSpPr/>
          <p:nvPr/>
        </p:nvSpPr>
        <p:spPr>
          <a:xfrm>
            <a:off x="107504" y="1628800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例示</a:t>
            </a:r>
          </a:p>
        </p:txBody>
      </p:sp>
      <p:sp>
        <p:nvSpPr>
          <p:cNvPr id="37" name="角丸四角形 36"/>
          <p:cNvSpPr/>
          <p:nvPr/>
        </p:nvSpPr>
        <p:spPr>
          <a:xfrm>
            <a:off x="107504" y="2780928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統合</a:t>
            </a:r>
            <a:endParaRPr kumimoji="1" lang="ja-JP" altLang="en-US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107504" y="908720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提示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107504" y="1988840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応用</a:t>
            </a:r>
          </a:p>
        </p:txBody>
      </p:sp>
      <p:sp>
        <p:nvSpPr>
          <p:cNvPr id="47" name="角丸四角形 46"/>
          <p:cNvSpPr/>
          <p:nvPr/>
        </p:nvSpPr>
        <p:spPr>
          <a:xfrm>
            <a:off x="467544" y="2348880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実験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467544" y="3068960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経験</a:t>
            </a:r>
          </a:p>
        </p:txBody>
      </p:sp>
      <p:sp>
        <p:nvSpPr>
          <p:cNvPr id="51" name="角丸四角形 50"/>
          <p:cNvSpPr/>
          <p:nvPr/>
        </p:nvSpPr>
        <p:spPr>
          <a:xfrm>
            <a:off x="251520" y="6237312"/>
            <a:ext cx="792088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概念化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755576" y="4077072"/>
            <a:ext cx="1584176" cy="720080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実習２</a:t>
            </a:r>
          </a:p>
        </p:txBody>
      </p:sp>
      <p:sp>
        <p:nvSpPr>
          <p:cNvPr id="46" name="角丸四角形 45"/>
          <p:cNvSpPr/>
          <p:nvPr/>
        </p:nvSpPr>
        <p:spPr>
          <a:xfrm>
            <a:off x="2483768" y="4077072"/>
            <a:ext cx="3600400" cy="72008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・演習</a:t>
            </a:r>
            <a:r>
              <a:rPr kumimoji="1" lang="en-US" altLang="ja-JP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2-1</a:t>
            </a:r>
            <a:r>
              <a:rPr kumimoji="1" lang="ja-JP" altLang="en-US" sz="1400" b="1" dirty="0" err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での</a:t>
            </a:r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気づきを元にさらに実地で</a:t>
            </a:r>
          </a:p>
          <a:p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の体験を深める。</a:t>
            </a:r>
          </a:p>
          <a:p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・実地の複雑性の中で実践的に学ぶ。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9" name="角丸四角形 48"/>
          <p:cNvSpPr/>
          <p:nvPr/>
        </p:nvSpPr>
        <p:spPr>
          <a:xfrm>
            <a:off x="467544" y="3789040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</a:p>
        </p:txBody>
      </p:sp>
      <p:sp>
        <p:nvSpPr>
          <p:cNvPr id="52" name="角丸四角形 51"/>
          <p:cNvSpPr/>
          <p:nvPr/>
        </p:nvSpPr>
        <p:spPr>
          <a:xfrm>
            <a:off x="107504" y="4221088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統合</a:t>
            </a:r>
            <a:endParaRPr kumimoji="1" lang="ja-JP" altLang="en-US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467544" y="4509120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経験</a:t>
            </a:r>
          </a:p>
        </p:txBody>
      </p:sp>
      <p:sp>
        <p:nvSpPr>
          <p:cNvPr id="31" name="下矢印 30"/>
          <p:cNvSpPr/>
          <p:nvPr/>
        </p:nvSpPr>
        <p:spPr>
          <a:xfrm>
            <a:off x="1331640" y="3789040"/>
            <a:ext cx="504056" cy="432048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755576" y="4941168"/>
            <a:ext cx="1584176" cy="576064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</a:t>
            </a:r>
            <a:r>
              <a:rPr kumimoji="1" lang="en-US" altLang="ja-JP" sz="2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2-2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2483768" y="4941168"/>
            <a:ext cx="3600400" cy="576064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・自らの実践を言語化し、表現する。</a:t>
            </a:r>
          </a:p>
          <a:p>
            <a:r>
              <a:rPr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・多様な視点で検討し、気づきを持つ。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角丸四角形 49"/>
          <p:cNvSpPr/>
          <p:nvPr/>
        </p:nvSpPr>
        <p:spPr>
          <a:xfrm>
            <a:off x="251520" y="5949280"/>
            <a:ext cx="792088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</a:p>
        </p:txBody>
      </p:sp>
      <p:sp>
        <p:nvSpPr>
          <p:cNvPr id="56" name="角丸四角形 55"/>
          <p:cNvSpPr/>
          <p:nvPr/>
        </p:nvSpPr>
        <p:spPr>
          <a:xfrm>
            <a:off x="467544" y="5373216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</a:p>
        </p:txBody>
      </p:sp>
      <p:sp>
        <p:nvSpPr>
          <p:cNvPr id="57" name="下矢印 56"/>
          <p:cNvSpPr/>
          <p:nvPr/>
        </p:nvSpPr>
        <p:spPr>
          <a:xfrm>
            <a:off x="1331640" y="4581128"/>
            <a:ext cx="504056" cy="432048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下矢印 57"/>
          <p:cNvSpPr/>
          <p:nvPr/>
        </p:nvSpPr>
        <p:spPr>
          <a:xfrm>
            <a:off x="1331640" y="6021288"/>
            <a:ext cx="504056" cy="3600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下矢印 31"/>
          <p:cNvSpPr/>
          <p:nvPr/>
        </p:nvSpPr>
        <p:spPr>
          <a:xfrm>
            <a:off x="1331640" y="5373216"/>
            <a:ext cx="504056" cy="3600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角丸四角形 58"/>
          <p:cNvSpPr/>
          <p:nvPr/>
        </p:nvSpPr>
        <p:spPr>
          <a:xfrm>
            <a:off x="6588224" y="3933056"/>
            <a:ext cx="2448272" cy="1008112"/>
          </a:xfrm>
          <a:prstGeom prst="roundRect">
            <a:avLst/>
          </a:prstGeom>
          <a:solidFill>
            <a:srgbClr val="FF0000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現場に戻ってからも続けてほしい、スーパービジョンやケースレビューの体験を通して学ぶ。</a:t>
            </a:r>
          </a:p>
        </p:txBody>
      </p:sp>
      <p:cxnSp>
        <p:nvCxnSpPr>
          <p:cNvPr id="61" name="直線コネクタ 60"/>
          <p:cNvCxnSpPr>
            <a:stCxn id="59" idx="1"/>
            <a:endCxn id="27" idx="3"/>
          </p:cNvCxnSpPr>
          <p:nvPr/>
        </p:nvCxnSpPr>
        <p:spPr>
          <a:xfrm flipH="1" flipV="1">
            <a:off x="6084168" y="3645024"/>
            <a:ext cx="504056" cy="792088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>
            <a:stCxn id="59" idx="1"/>
            <a:endCxn id="55" idx="3"/>
          </p:cNvCxnSpPr>
          <p:nvPr/>
        </p:nvCxnSpPr>
        <p:spPr>
          <a:xfrm flipH="1">
            <a:off x="6084168" y="4437112"/>
            <a:ext cx="504056" cy="792088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413" y="219075"/>
            <a:ext cx="8910637" cy="6450013"/>
          </a:xfrm>
          <a:prstGeom prst="rect">
            <a:avLst/>
          </a:prstGeom>
          <a:noFill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338" y="1052513"/>
            <a:ext cx="8351837" cy="5367337"/>
          </a:xfrm>
          <a:prstGeom prst="rect">
            <a:avLst/>
          </a:prstGeom>
          <a:noFill/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ビジョンの構成</a:t>
            </a:r>
            <a:r>
              <a:rPr lang="en-US" altLang="ja-JP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</a:t>
            </a: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もくじ</a:t>
            </a:r>
            <a:r>
              <a:rPr lang="en-US" altLang="ja-JP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〕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084168" y="115888"/>
            <a:ext cx="29518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〔2〕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09075" cy="5938838"/>
          </a:xfrm>
          <a:prstGeom prst="rect">
            <a:avLst/>
          </a:prstGeom>
          <a:noFill/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084168" y="115888"/>
            <a:ext cx="29518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〔3〕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0" y="6448251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障害者相談支援の実際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940152" y="115888"/>
            <a:ext cx="309589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〔4〕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pic>
        <p:nvPicPr>
          <p:cNvPr id="9221" name="Picture 5" descr="p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588" y="908050"/>
            <a:ext cx="8582025" cy="5527675"/>
          </a:xfrm>
          <a:prstGeom prst="rect">
            <a:avLst/>
          </a:prstGeom>
          <a:noFill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0" y="6520259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836613"/>
            <a:ext cx="8964613" cy="5781675"/>
          </a:xfrm>
          <a:prstGeom prst="rect">
            <a:avLst/>
          </a:prstGeo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相談支援の流れ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084168" y="115888"/>
            <a:ext cx="29518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〔5〕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0" y="6453336"/>
            <a:ext cx="9144000" cy="365125"/>
          </a:xfrm>
        </p:spPr>
        <p:txBody>
          <a:bodyPr/>
          <a:lstStyle/>
          <a:p>
            <a:r>
              <a:rPr kumimoji="1" lang="ja-JP" altLang="en-US" sz="800" dirty="0"/>
              <a:t>新カリキュラムに基づく相談支援従事者養成研修モデル研修</a:t>
            </a:r>
            <a:r>
              <a:rPr kumimoji="1" lang="en-US" altLang="ja-JP" sz="800" dirty="0"/>
              <a:t>(</a:t>
            </a:r>
            <a:r>
              <a:rPr kumimoji="1" lang="ja-JP" altLang="en-US" sz="800" dirty="0"/>
              <a:t>初任者研修</a:t>
            </a:r>
            <a:r>
              <a:rPr kumimoji="1" lang="en-US" altLang="ja-JP" sz="800" dirty="0"/>
              <a:t>), SSA2018-2019(c) </a:t>
            </a:r>
            <a:r>
              <a:rPr kumimoji="1" lang="ja-JP" altLang="en-US" sz="800" dirty="0"/>
              <a:t>不許複製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926</Words>
  <Application>Microsoft Macintosh PowerPoint</Application>
  <PresentationFormat>画面に合わせる (4:3)</PresentationFormat>
  <Paragraphs>130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8" baseType="lpstr">
      <vt:lpstr>メイリオ</vt:lpstr>
      <vt:lpstr>Arial</vt:lpstr>
      <vt:lpstr>Calibri</vt:lpstr>
      <vt:lpstr>Office テーマ</vt:lpstr>
      <vt:lpstr>研修受講ガイダンス（オリエンテーション）Ⅰ 本研修の特徴・埼玉県における人材育成と現任研修の位置づけ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科目名</dc:title>
  <dc:creator>Yuichi FUJIKAWA</dc:creator>
  <cp:lastModifiedBy>Microsoft Office ユーザー</cp:lastModifiedBy>
  <cp:revision>90</cp:revision>
  <dcterms:created xsi:type="dcterms:W3CDTF">2018-11-11T15:28:03Z</dcterms:created>
  <dcterms:modified xsi:type="dcterms:W3CDTF">2019-01-26T01:52:20Z</dcterms:modified>
</cp:coreProperties>
</file>