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tif" ContentType="image/t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handoutMasterIdLst>
    <p:handoutMasterId r:id="rId40"/>
  </p:handoutMasterIdLst>
  <p:sldIdLst>
    <p:sldId id="257" r:id="rId2"/>
    <p:sldId id="420" r:id="rId3"/>
    <p:sldId id="309" r:id="rId4"/>
    <p:sldId id="405" r:id="rId5"/>
    <p:sldId id="296" r:id="rId6"/>
    <p:sldId id="351" r:id="rId7"/>
    <p:sldId id="352" r:id="rId8"/>
    <p:sldId id="408" r:id="rId9"/>
    <p:sldId id="349" r:id="rId10"/>
    <p:sldId id="409" r:id="rId11"/>
    <p:sldId id="350" r:id="rId12"/>
    <p:sldId id="353" r:id="rId13"/>
    <p:sldId id="354" r:id="rId14"/>
    <p:sldId id="345" r:id="rId15"/>
    <p:sldId id="346" r:id="rId16"/>
    <p:sldId id="347" r:id="rId17"/>
    <p:sldId id="348" r:id="rId18"/>
    <p:sldId id="330" r:id="rId19"/>
    <p:sldId id="331" r:id="rId20"/>
    <p:sldId id="416" r:id="rId21"/>
    <p:sldId id="410" r:id="rId22"/>
    <p:sldId id="417" r:id="rId23"/>
    <p:sldId id="411" r:id="rId24"/>
    <p:sldId id="418" r:id="rId25"/>
    <p:sldId id="336" r:id="rId26"/>
    <p:sldId id="419" r:id="rId27"/>
    <p:sldId id="413" r:id="rId28"/>
    <p:sldId id="412" r:id="rId29"/>
    <p:sldId id="341" r:id="rId30"/>
    <p:sldId id="342" r:id="rId31"/>
    <p:sldId id="343" r:id="rId32"/>
    <p:sldId id="344" r:id="rId33"/>
    <p:sldId id="356" r:id="rId34"/>
    <p:sldId id="414" r:id="rId35"/>
    <p:sldId id="339" r:id="rId36"/>
    <p:sldId id="415" r:id="rId37"/>
    <p:sldId id="295" r:id="rId38"/>
  </p:sldIdLst>
  <p:sldSz cx="12192000" cy="6858000"/>
  <p:notesSz cx="6735763" cy="986948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73" d="100"/>
          <a:sy n="73" d="100"/>
        </p:scale>
        <p:origin x="60" y="2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190664C-8DE0-4640-89D3-24D548904216}" type="doc">
      <dgm:prSet loTypeId="urn:microsoft.com/office/officeart/2005/8/layout/target1" loCatId="relationship" qsTypeId="urn:microsoft.com/office/officeart/2005/8/quickstyle/simple3" qsCatId="simple" csTypeId="urn:microsoft.com/office/officeart/2005/8/colors/accent1_2" csCatId="accent1" phldr="1"/>
      <dgm:spPr/>
    </dgm:pt>
    <dgm:pt modelId="{F9F76E4F-DB46-4D74-93E3-1D7D146D9D79}">
      <dgm:prSet phldrT="[テキスト]"/>
      <dgm:spPr/>
      <dgm:t>
        <a:bodyPr/>
        <a:lstStyle/>
        <a:p>
          <a:r>
            <a:rPr kumimoji="1" lang="ja-JP" altLang="en-US" dirty="0"/>
            <a:t>顔が分かる関係</a:t>
          </a:r>
        </a:p>
      </dgm:t>
    </dgm:pt>
    <dgm:pt modelId="{F4E609B4-BAAB-4D94-BB26-2C6E155DE9F0}" type="parTrans" cxnId="{FBDD2FDC-4540-4C40-8B2F-3ACDB9FAFB18}">
      <dgm:prSet/>
      <dgm:spPr/>
      <dgm:t>
        <a:bodyPr/>
        <a:lstStyle/>
        <a:p>
          <a:endParaRPr kumimoji="1" lang="ja-JP" altLang="en-US"/>
        </a:p>
      </dgm:t>
    </dgm:pt>
    <dgm:pt modelId="{6F152CBD-6A25-426B-A670-0FF32F59B6EF}" type="sibTrans" cxnId="{FBDD2FDC-4540-4C40-8B2F-3ACDB9FAFB18}">
      <dgm:prSet/>
      <dgm:spPr/>
      <dgm:t>
        <a:bodyPr/>
        <a:lstStyle/>
        <a:p>
          <a:endParaRPr kumimoji="1" lang="ja-JP" altLang="en-US"/>
        </a:p>
      </dgm:t>
    </dgm:pt>
    <dgm:pt modelId="{F7504197-79B2-4734-AFFB-12611A2951CE}">
      <dgm:prSet phldrT="[テキスト]"/>
      <dgm:spPr/>
      <dgm:t>
        <a:bodyPr/>
        <a:lstStyle/>
        <a:p>
          <a:r>
            <a:rPr kumimoji="1" lang="ja-JP" altLang="en-US" dirty="0"/>
            <a:t>顔の向こう側が見える関係（人となりがわかる関係）</a:t>
          </a:r>
        </a:p>
      </dgm:t>
    </dgm:pt>
    <dgm:pt modelId="{94DCD486-02F2-4AA0-9D51-723FC9C06070}" type="parTrans" cxnId="{4B5BE85B-707D-4A62-B691-8F9F8B38A56A}">
      <dgm:prSet/>
      <dgm:spPr/>
      <dgm:t>
        <a:bodyPr/>
        <a:lstStyle/>
        <a:p>
          <a:endParaRPr kumimoji="1" lang="ja-JP" altLang="en-US"/>
        </a:p>
      </dgm:t>
    </dgm:pt>
    <dgm:pt modelId="{19A643F7-CB60-4BB3-ABEB-5B6C174F27B9}" type="sibTrans" cxnId="{4B5BE85B-707D-4A62-B691-8F9F8B38A56A}">
      <dgm:prSet/>
      <dgm:spPr/>
      <dgm:t>
        <a:bodyPr/>
        <a:lstStyle/>
        <a:p>
          <a:endParaRPr kumimoji="1" lang="ja-JP" altLang="en-US"/>
        </a:p>
      </dgm:t>
    </dgm:pt>
    <dgm:pt modelId="{B8249FEF-FA60-4A07-8CA9-FD550D0DB936}">
      <dgm:prSet phldrT="[テキスト]"/>
      <dgm:spPr/>
      <dgm:t>
        <a:bodyPr/>
        <a:lstStyle/>
        <a:p>
          <a:r>
            <a:rPr kumimoji="1" lang="ja-JP" altLang="en-US" dirty="0"/>
            <a:t>顔を通り超えて信頼できる関係</a:t>
          </a:r>
        </a:p>
      </dgm:t>
    </dgm:pt>
    <dgm:pt modelId="{85D36115-27EE-46DD-80B1-F10788B5F450}" type="parTrans" cxnId="{F6ED5411-8089-46BA-A480-C5038BA22CDF}">
      <dgm:prSet/>
      <dgm:spPr/>
      <dgm:t>
        <a:bodyPr/>
        <a:lstStyle/>
        <a:p>
          <a:endParaRPr kumimoji="1" lang="ja-JP" altLang="en-US"/>
        </a:p>
      </dgm:t>
    </dgm:pt>
    <dgm:pt modelId="{63BF34E7-12E1-461E-BF6B-A552F2627468}" type="sibTrans" cxnId="{F6ED5411-8089-46BA-A480-C5038BA22CDF}">
      <dgm:prSet/>
      <dgm:spPr/>
      <dgm:t>
        <a:bodyPr/>
        <a:lstStyle/>
        <a:p>
          <a:endParaRPr kumimoji="1" lang="ja-JP" altLang="en-US"/>
        </a:p>
      </dgm:t>
    </dgm:pt>
    <dgm:pt modelId="{7124547D-3712-43FB-A4BA-700FA5E2253B}" type="pres">
      <dgm:prSet presAssocID="{4190664C-8DE0-4640-89D3-24D548904216}" presName="composite" presStyleCnt="0">
        <dgm:presLayoutVars>
          <dgm:chMax val="5"/>
          <dgm:dir/>
          <dgm:resizeHandles val="exact"/>
        </dgm:presLayoutVars>
      </dgm:prSet>
      <dgm:spPr/>
    </dgm:pt>
    <dgm:pt modelId="{4278446E-080A-4710-A4A1-05584B7E73C9}" type="pres">
      <dgm:prSet presAssocID="{F9F76E4F-DB46-4D74-93E3-1D7D146D9D79}" presName="circle1" presStyleLbl="lnNode1" presStyleIdx="0" presStyleCnt="3" custScaleX="405306" custScaleY="207448" custLinFactX="178092" custLinFactY="-17442" custLinFactNeighborX="200000" custLinFactNeighborY="-100000"/>
      <dgm:spPr>
        <a:solidFill>
          <a:schemeClr val="accent1">
            <a:lumMod val="60000"/>
            <a:lumOff val="40000"/>
          </a:schemeClr>
        </a:solidFill>
      </dgm:spPr>
    </dgm:pt>
    <dgm:pt modelId="{8B3D2A3C-2A2A-4857-AB76-B688A512B99B}" type="pres">
      <dgm:prSet presAssocID="{F9F76E4F-DB46-4D74-93E3-1D7D146D9D79}" presName="text1" presStyleLbl="revTx" presStyleIdx="0" presStyleCnt="3" custScaleX="100371" custScaleY="60355" custLinFactX="-115604" custLinFactY="54336" custLinFactNeighborX="-200000" custLinFactNeighborY="100000">
        <dgm:presLayoutVars>
          <dgm:bulletEnabled val="1"/>
        </dgm:presLayoutVars>
      </dgm:prSet>
      <dgm:spPr/>
      <dgm:t>
        <a:bodyPr/>
        <a:lstStyle/>
        <a:p>
          <a:endParaRPr kumimoji="1" lang="ja-JP" altLang="en-US"/>
        </a:p>
      </dgm:t>
    </dgm:pt>
    <dgm:pt modelId="{33C30FD9-EC08-4559-8FE8-833C1A6EB565}" type="pres">
      <dgm:prSet presAssocID="{F9F76E4F-DB46-4D74-93E3-1D7D146D9D79}" presName="line1" presStyleLbl="callout" presStyleIdx="0" presStyleCnt="6"/>
      <dgm:spPr>
        <a:ln>
          <a:noFill/>
        </a:ln>
      </dgm:spPr>
    </dgm:pt>
    <dgm:pt modelId="{78EA376D-7FF8-4DCB-91E7-24034FA9FE27}" type="pres">
      <dgm:prSet presAssocID="{F9F76E4F-DB46-4D74-93E3-1D7D146D9D79}" presName="d1" presStyleLbl="callout" presStyleIdx="1" presStyleCnt="6"/>
      <dgm:spPr>
        <a:ln>
          <a:noFill/>
        </a:ln>
      </dgm:spPr>
    </dgm:pt>
    <dgm:pt modelId="{73C6189E-0B0D-446D-B26A-F56C969C5E74}" type="pres">
      <dgm:prSet presAssocID="{F7504197-79B2-4734-AFFB-12611A2951CE}" presName="circle2" presStyleLbl="lnNode1" presStyleIdx="1" presStyleCnt="3" custScaleX="258520" custScaleY="90930" custLinFactNeighborX="66882" custLinFactNeighborY="-39953"/>
      <dgm:spPr>
        <a:solidFill>
          <a:schemeClr val="accent1">
            <a:lumMod val="40000"/>
            <a:lumOff val="60000"/>
          </a:schemeClr>
        </a:solidFill>
      </dgm:spPr>
    </dgm:pt>
    <dgm:pt modelId="{F33BCCA4-8CD0-47E8-BBE7-B01FCD6E9DDE}" type="pres">
      <dgm:prSet presAssocID="{F7504197-79B2-4734-AFFB-12611A2951CE}" presName="text2" presStyleLbl="revTx" presStyleIdx="1" presStyleCnt="3" custLinFactX="-70760" custLinFactNeighborX="-100000" custLinFactNeighborY="58118">
        <dgm:presLayoutVars>
          <dgm:bulletEnabled val="1"/>
        </dgm:presLayoutVars>
      </dgm:prSet>
      <dgm:spPr/>
      <dgm:t>
        <a:bodyPr/>
        <a:lstStyle/>
        <a:p>
          <a:endParaRPr kumimoji="1" lang="ja-JP" altLang="en-US"/>
        </a:p>
      </dgm:t>
    </dgm:pt>
    <dgm:pt modelId="{17514A3D-2D71-4577-9FBF-AE08308949C8}" type="pres">
      <dgm:prSet presAssocID="{F7504197-79B2-4734-AFFB-12611A2951CE}" presName="line2" presStyleLbl="callout" presStyleIdx="2" presStyleCnt="6"/>
      <dgm:spPr>
        <a:ln>
          <a:noFill/>
        </a:ln>
      </dgm:spPr>
    </dgm:pt>
    <dgm:pt modelId="{EBC626BE-4A65-4ADA-BB19-7F65C9735DFC}" type="pres">
      <dgm:prSet presAssocID="{F7504197-79B2-4734-AFFB-12611A2951CE}" presName="d2" presStyleLbl="callout" presStyleIdx="3" presStyleCnt="6"/>
      <dgm:spPr>
        <a:ln>
          <a:noFill/>
        </a:ln>
      </dgm:spPr>
    </dgm:pt>
    <dgm:pt modelId="{33BA4C0C-A7D7-407E-8E8D-16AA0BC3AECD}" type="pres">
      <dgm:prSet presAssocID="{B8249FEF-FA60-4A07-8CA9-FD550D0DB936}" presName="circle3" presStyleLbl="lnNode1" presStyleIdx="2" presStyleCnt="3" custScaleX="255873" custScaleY="132557"/>
      <dgm:spPr>
        <a:solidFill>
          <a:schemeClr val="accent1">
            <a:lumMod val="20000"/>
            <a:lumOff val="80000"/>
          </a:schemeClr>
        </a:solidFill>
      </dgm:spPr>
    </dgm:pt>
    <dgm:pt modelId="{F997492A-587D-439D-8FC1-F660F5BA5BD9}" type="pres">
      <dgm:prSet presAssocID="{B8249FEF-FA60-4A07-8CA9-FD550D0DB936}" presName="text3" presStyleLbl="revTx" presStyleIdx="2" presStyleCnt="3" custLinFactNeighborX="-30409" custLinFactNeighborY="-49902">
        <dgm:presLayoutVars>
          <dgm:bulletEnabled val="1"/>
        </dgm:presLayoutVars>
      </dgm:prSet>
      <dgm:spPr/>
      <dgm:t>
        <a:bodyPr/>
        <a:lstStyle/>
        <a:p>
          <a:endParaRPr kumimoji="1" lang="ja-JP" altLang="en-US"/>
        </a:p>
      </dgm:t>
    </dgm:pt>
    <dgm:pt modelId="{EE20F3E5-980A-4545-9371-C027A1D25922}" type="pres">
      <dgm:prSet presAssocID="{B8249FEF-FA60-4A07-8CA9-FD550D0DB936}" presName="line3" presStyleLbl="callout" presStyleIdx="4" presStyleCnt="6"/>
      <dgm:spPr>
        <a:ln>
          <a:noFill/>
        </a:ln>
      </dgm:spPr>
    </dgm:pt>
    <dgm:pt modelId="{EB375BAA-5BF6-4FB1-9EE5-8B318BC84E48}" type="pres">
      <dgm:prSet presAssocID="{B8249FEF-FA60-4A07-8CA9-FD550D0DB936}" presName="d3" presStyleLbl="callout" presStyleIdx="5" presStyleCnt="6"/>
      <dgm:spPr>
        <a:ln>
          <a:noFill/>
        </a:ln>
      </dgm:spPr>
    </dgm:pt>
  </dgm:ptLst>
  <dgm:cxnLst>
    <dgm:cxn modelId="{8483FEE0-D7D4-4558-AF32-8FC2237FFE6E}" type="presOf" srcId="{F7504197-79B2-4734-AFFB-12611A2951CE}" destId="{F33BCCA4-8CD0-47E8-BBE7-B01FCD6E9DDE}" srcOrd="0" destOrd="0" presId="urn:microsoft.com/office/officeart/2005/8/layout/target1"/>
    <dgm:cxn modelId="{E585AFA9-6AE9-47C7-B1E6-90D75EE69119}" type="presOf" srcId="{B8249FEF-FA60-4A07-8CA9-FD550D0DB936}" destId="{F997492A-587D-439D-8FC1-F660F5BA5BD9}" srcOrd="0" destOrd="0" presId="urn:microsoft.com/office/officeart/2005/8/layout/target1"/>
    <dgm:cxn modelId="{EC3C7412-5D8B-4BF7-885C-DC78C4C139C3}" type="presOf" srcId="{4190664C-8DE0-4640-89D3-24D548904216}" destId="{7124547D-3712-43FB-A4BA-700FA5E2253B}" srcOrd="0" destOrd="0" presId="urn:microsoft.com/office/officeart/2005/8/layout/target1"/>
    <dgm:cxn modelId="{7EEB5C99-64FB-4C0C-A120-7A5149B4398F}" type="presOf" srcId="{F9F76E4F-DB46-4D74-93E3-1D7D146D9D79}" destId="{8B3D2A3C-2A2A-4857-AB76-B688A512B99B}" srcOrd="0" destOrd="0" presId="urn:microsoft.com/office/officeart/2005/8/layout/target1"/>
    <dgm:cxn modelId="{F6ED5411-8089-46BA-A480-C5038BA22CDF}" srcId="{4190664C-8DE0-4640-89D3-24D548904216}" destId="{B8249FEF-FA60-4A07-8CA9-FD550D0DB936}" srcOrd="2" destOrd="0" parTransId="{85D36115-27EE-46DD-80B1-F10788B5F450}" sibTransId="{63BF34E7-12E1-461E-BF6B-A552F2627468}"/>
    <dgm:cxn modelId="{FBDD2FDC-4540-4C40-8B2F-3ACDB9FAFB18}" srcId="{4190664C-8DE0-4640-89D3-24D548904216}" destId="{F9F76E4F-DB46-4D74-93E3-1D7D146D9D79}" srcOrd="0" destOrd="0" parTransId="{F4E609B4-BAAB-4D94-BB26-2C6E155DE9F0}" sibTransId="{6F152CBD-6A25-426B-A670-0FF32F59B6EF}"/>
    <dgm:cxn modelId="{4B5BE85B-707D-4A62-B691-8F9F8B38A56A}" srcId="{4190664C-8DE0-4640-89D3-24D548904216}" destId="{F7504197-79B2-4734-AFFB-12611A2951CE}" srcOrd="1" destOrd="0" parTransId="{94DCD486-02F2-4AA0-9D51-723FC9C06070}" sibTransId="{19A643F7-CB60-4BB3-ABEB-5B6C174F27B9}"/>
    <dgm:cxn modelId="{9C127017-E81E-4E3F-9ED9-63BD96657E9E}" type="presParOf" srcId="{7124547D-3712-43FB-A4BA-700FA5E2253B}" destId="{4278446E-080A-4710-A4A1-05584B7E73C9}" srcOrd="0" destOrd="0" presId="urn:microsoft.com/office/officeart/2005/8/layout/target1"/>
    <dgm:cxn modelId="{A8A7C9C4-8CCB-4ADA-9D1D-34F9DACCEE9E}" type="presParOf" srcId="{7124547D-3712-43FB-A4BA-700FA5E2253B}" destId="{8B3D2A3C-2A2A-4857-AB76-B688A512B99B}" srcOrd="1" destOrd="0" presId="urn:microsoft.com/office/officeart/2005/8/layout/target1"/>
    <dgm:cxn modelId="{0E7DD697-FFE1-43E3-A97B-A5E3EF9D6CFD}" type="presParOf" srcId="{7124547D-3712-43FB-A4BA-700FA5E2253B}" destId="{33C30FD9-EC08-4559-8FE8-833C1A6EB565}" srcOrd="2" destOrd="0" presId="urn:microsoft.com/office/officeart/2005/8/layout/target1"/>
    <dgm:cxn modelId="{5EB84F95-EFAC-4610-A9A2-81A21F06CFCB}" type="presParOf" srcId="{7124547D-3712-43FB-A4BA-700FA5E2253B}" destId="{78EA376D-7FF8-4DCB-91E7-24034FA9FE27}" srcOrd="3" destOrd="0" presId="urn:microsoft.com/office/officeart/2005/8/layout/target1"/>
    <dgm:cxn modelId="{D204ED17-3E05-48D1-9A1D-A1A55BF2DFA8}" type="presParOf" srcId="{7124547D-3712-43FB-A4BA-700FA5E2253B}" destId="{73C6189E-0B0D-446D-B26A-F56C969C5E74}" srcOrd="4" destOrd="0" presId="urn:microsoft.com/office/officeart/2005/8/layout/target1"/>
    <dgm:cxn modelId="{2835CFE0-2CA0-4BF3-9742-55362EAB2057}" type="presParOf" srcId="{7124547D-3712-43FB-A4BA-700FA5E2253B}" destId="{F33BCCA4-8CD0-47E8-BBE7-B01FCD6E9DDE}" srcOrd="5" destOrd="0" presId="urn:microsoft.com/office/officeart/2005/8/layout/target1"/>
    <dgm:cxn modelId="{12A700AF-344B-4A1D-B7C5-67265AC6BF8D}" type="presParOf" srcId="{7124547D-3712-43FB-A4BA-700FA5E2253B}" destId="{17514A3D-2D71-4577-9FBF-AE08308949C8}" srcOrd="6" destOrd="0" presId="urn:microsoft.com/office/officeart/2005/8/layout/target1"/>
    <dgm:cxn modelId="{F77357AC-C681-4C70-9519-D1A53B550127}" type="presParOf" srcId="{7124547D-3712-43FB-A4BA-700FA5E2253B}" destId="{EBC626BE-4A65-4ADA-BB19-7F65C9735DFC}" srcOrd="7" destOrd="0" presId="urn:microsoft.com/office/officeart/2005/8/layout/target1"/>
    <dgm:cxn modelId="{E2D473DF-DDD2-4FEF-A5AE-B6FD64E74219}" type="presParOf" srcId="{7124547D-3712-43FB-A4BA-700FA5E2253B}" destId="{33BA4C0C-A7D7-407E-8E8D-16AA0BC3AECD}" srcOrd="8" destOrd="0" presId="urn:microsoft.com/office/officeart/2005/8/layout/target1"/>
    <dgm:cxn modelId="{3F8B04FC-4BC7-4CEB-A4BC-D76868804F6C}" type="presParOf" srcId="{7124547D-3712-43FB-A4BA-700FA5E2253B}" destId="{F997492A-587D-439D-8FC1-F660F5BA5BD9}" srcOrd="9" destOrd="0" presId="urn:microsoft.com/office/officeart/2005/8/layout/target1"/>
    <dgm:cxn modelId="{99E46DB2-2646-4DE6-9CDA-516C98D86445}" type="presParOf" srcId="{7124547D-3712-43FB-A4BA-700FA5E2253B}" destId="{EE20F3E5-980A-4545-9371-C027A1D25922}" srcOrd="10" destOrd="0" presId="urn:microsoft.com/office/officeart/2005/8/layout/target1"/>
    <dgm:cxn modelId="{BB12CE0C-E335-4607-822C-03BAE33115CA}" type="presParOf" srcId="{7124547D-3712-43FB-A4BA-700FA5E2253B}" destId="{EB375BAA-5BF6-4FB1-9EE5-8B318BC84E48}" srcOrd="11" destOrd="0" presId="urn:microsoft.com/office/officeart/2005/8/layout/targe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BA4C0C-A7D7-407E-8E8D-16AA0BC3AECD}">
      <dsp:nvSpPr>
        <dsp:cNvPr id="0" name=""/>
        <dsp:cNvSpPr/>
      </dsp:nvSpPr>
      <dsp:spPr>
        <a:xfrm>
          <a:off x="238140" y="185464"/>
          <a:ext cx="7876646" cy="4080557"/>
        </a:xfrm>
        <a:prstGeom prst="ellipse">
          <a:avLst/>
        </a:prstGeom>
        <a:solidFill>
          <a:schemeClr val="accent1">
            <a:lumMod val="20000"/>
            <a:lumOff val="80000"/>
          </a:schemeClr>
        </a:solidFill>
        <a:ln w="6350" cap="flat" cmpd="sng" algn="ctr">
          <a:solidFill>
            <a:schemeClr val="lt1">
              <a:hueOff val="0"/>
              <a:satOff val="0"/>
              <a:lumOff val="0"/>
              <a:alphaOff val="0"/>
            </a:schemeClr>
          </a:solidFill>
          <a:prstDash val="solid"/>
          <a:miter lim="800000"/>
        </a:ln>
        <a:effectLst/>
        <a:scene3d>
          <a:camera prst="orthographicFront"/>
          <a:lightRig rig="flat" dir="t"/>
        </a:scene3d>
        <a:sp3d prstMaterial="dkEdge">
          <a:bevelT w="8200" h="38100"/>
        </a:sp3d>
      </dsp:spPr>
      <dsp:style>
        <a:lnRef idx="1">
          <a:scrgbClr r="0" g="0" b="0"/>
        </a:lnRef>
        <a:fillRef idx="2">
          <a:scrgbClr r="0" g="0" b="0"/>
        </a:fillRef>
        <a:effectRef idx="0">
          <a:scrgbClr r="0" g="0" b="0"/>
        </a:effectRef>
        <a:fontRef idx="minor">
          <a:schemeClr val="dk1"/>
        </a:fontRef>
      </dsp:style>
    </dsp:sp>
    <dsp:sp modelId="{73C6189E-0B0D-446D-B26A-F56C969C5E74}">
      <dsp:nvSpPr>
        <dsp:cNvPr id="0" name=""/>
        <dsp:cNvSpPr/>
      </dsp:nvSpPr>
      <dsp:spPr>
        <a:xfrm>
          <a:off x="3024339" y="648068"/>
          <a:ext cx="4774877" cy="1679481"/>
        </a:xfrm>
        <a:prstGeom prst="ellipse">
          <a:avLst/>
        </a:prstGeom>
        <a:solidFill>
          <a:schemeClr val="accent1">
            <a:lumMod val="40000"/>
            <a:lumOff val="60000"/>
          </a:schemeClr>
        </a:solidFill>
        <a:ln w="6350" cap="flat" cmpd="sng" algn="ctr">
          <a:solidFill>
            <a:schemeClr val="lt1">
              <a:hueOff val="0"/>
              <a:satOff val="0"/>
              <a:lumOff val="0"/>
              <a:alphaOff val="0"/>
            </a:schemeClr>
          </a:solidFill>
          <a:prstDash val="solid"/>
          <a:miter lim="800000"/>
        </a:ln>
        <a:effectLst/>
        <a:scene3d>
          <a:camera prst="orthographicFront"/>
          <a:lightRig rig="flat" dir="t"/>
        </a:scene3d>
        <a:sp3d prstMaterial="dkEdge">
          <a:bevelT w="8200" h="38100"/>
        </a:sp3d>
      </dsp:spPr>
      <dsp:style>
        <a:lnRef idx="1">
          <a:scrgbClr r="0" g="0" b="0"/>
        </a:lnRef>
        <a:fillRef idx="2">
          <a:scrgbClr r="0" g="0" b="0"/>
        </a:fillRef>
        <a:effectRef idx="0">
          <a:scrgbClr r="0" g="0" b="0"/>
        </a:effectRef>
        <a:fontRef idx="minor">
          <a:schemeClr val="dk1"/>
        </a:fontRef>
      </dsp:style>
    </dsp:sp>
    <dsp:sp modelId="{4278446E-080A-4710-A4A1-05584B7E73C9}">
      <dsp:nvSpPr>
        <dsp:cNvPr id="0" name=""/>
        <dsp:cNvSpPr/>
      </dsp:nvSpPr>
      <dsp:spPr>
        <a:xfrm>
          <a:off x="5256586" y="864093"/>
          <a:ext cx="2495340" cy="1277191"/>
        </a:xfrm>
        <a:prstGeom prst="ellipse">
          <a:avLst/>
        </a:prstGeom>
        <a:solidFill>
          <a:schemeClr val="accent1">
            <a:lumMod val="60000"/>
            <a:lumOff val="40000"/>
          </a:schemeClr>
        </a:solidFill>
        <a:ln w="6350" cap="flat" cmpd="sng" algn="ctr">
          <a:solidFill>
            <a:schemeClr val="lt1">
              <a:hueOff val="0"/>
              <a:satOff val="0"/>
              <a:lumOff val="0"/>
              <a:alphaOff val="0"/>
            </a:schemeClr>
          </a:solidFill>
          <a:prstDash val="solid"/>
          <a:miter lim="800000"/>
        </a:ln>
        <a:effectLst/>
        <a:scene3d>
          <a:camera prst="orthographicFront"/>
          <a:lightRig rig="flat" dir="t"/>
        </a:scene3d>
        <a:sp3d prstMaterial="dkEdge">
          <a:bevelT w="8200" h="38100"/>
        </a:sp3d>
      </dsp:spPr>
      <dsp:style>
        <a:lnRef idx="1">
          <a:scrgbClr r="0" g="0" b="0"/>
        </a:lnRef>
        <a:fillRef idx="2">
          <a:scrgbClr r="0" g="0" b="0"/>
        </a:fillRef>
        <a:effectRef idx="0">
          <a:scrgbClr r="0" g="0" b="0"/>
        </a:effectRef>
        <a:fontRef idx="minor">
          <a:schemeClr val="dk1"/>
        </a:fontRef>
      </dsp:style>
    </dsp:sp>
    <dsp:sp modelId="{8B3D2A3C-2A2A-4857-AB76-B688A512B99B}">
      <dsp:nvSpPr>
        <dsp:cNvPr id="0" name=""/>
        <dsp:cNvSpPr/>
      </dsp:nvSpPr>
      <dsp:spPr>
        <a:xfrm>
          <a:off x="1368151" y="1224139"/>
          <a:ext cx="1544881" cy="5418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17780" rIns="17780" bIns="17780" numCol="1" spcCol="1270" anchor="ctr" anchorCtr="0">
          <a:noAutofit/>
        </a:bodyPr>
        <a:lstStyle/>
        <a:p>
          <a:pPr lvl="0" algn="l" defTabSz="622300">
            <a:lnSpc>
              <a:spcPct val="90000"/>
            </a:lnSpc>
            <a:spcBef>
              <a:spcPct val="0"/>
            </a:spcBef>
            <a:spcAft>
              <a:spcPct val="35000"/>
            </a:spcAft>
          </a:pPr>
          <a:r>
            <a:rPr kumimoji="1" lang="ja-JP" altLang="en-US" sz="1400" kern="1200" dirty="0"/>
            <a:t>顔が分かる関係</a:t>
          </a:r>
        </a:p>
      </dsp:txBody>
      <dsp:txXfrm>
        <a:off x="1368151" y="1224139"/>
        <a:ext cx="1544881" cy="541897"/>
      </dsp:txXfrm>
    </dsp:sp>
    <dsp:sp modelId="{33C30FD9-EC08-4559-8FE8-833C1A6EB565}">
      <dsp:nvSpPr>
        <dsp:cNvPr id="0" name=""/>
        <dsp:cNvSpPr/>
      </dsp:nvSpPr>
      <dsp:spPr>
        <a:xfrm>
          <a:off x="5843899" y="109382"/>
          <a:ext cx="384792" cy="0"/>
        </a:xfrm>
        <a:prstGeom prst="lin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noFill/>
          <a:prstDash val="solid"/>
          <a:miter lim="800000"/>
        </a:ln>
        <a:effectLst/>
      </dsp:spPr>
      <dsp:style>
        <a:lnRef idx="1">
          <a:scrgbClr r="0" g="0" b="0"/>
        </a:lnRef>
        <a:fillRef idx="2">
          <a:scrgbClr r="0" g="0" b="0"/>
        </a:fillRef>
        <a:effectRef idx="1">
          <a:scrgbClr r="0" g="0" b="0"/>
        </a:effectRef>
        <a:fontRef idx="minor"/>
      </dsp:style>
    </dsp:sp>
    <dsp:sp modelId="{78EA376D-7FF8-4DCB-91E7-24034FA9FE27}">
      <dsp:nvSpPr>
        <dsp:cNvPr id="0" name=""/>
        <dsp:cNvSpPr/>
      </dsp:nvSpPr>
      <dsp:spPr>
        <a:xfrm rot="5400000">
          <a:off x="3951488" y="334871"/>
          <a:ext cx="2115847" cy="1665896"/>
        </a:xfrm>
        <a:prstGeom prst="lin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noFill/>
          <a:prstDash val="solid"/>
          <a:miter lim="800000"/>
        </a:ln>
        <a:effectLst/>
      </dsp:spPr>
      <dsp:style>
        <a:lnRef idx="1">
          <a:scrgbClr r="0" g="0" b="0"/>
        </a:lnRef>
        <a:fillRef idx="2">
          <a:scrgbClr r="0" g="0" b="0"/>
        </a:fillRef>
        <a:effectRef idx="1">
          <a:scrgbClr r="0" g="0" b="0"/>
        </a:effectRef>
        <a:fontRef idx="minor"/>
      </dsp:style>
    </dsp:sp>
    <dsp:sp modelId="{F33BCCA4-8CD0-47E8-BBE7-B01FCD6E9DDE}">
      <dsp:nvSpPr>
        <dsp:cNvPr id="0" name=""/>
        <dsp:cNvSpPr/>
      </dsp:nvSpPr>
      <dsp:spPr>
        <a:xfrm>
          <a:off x="3600403" y="1080119"/>
          <a:ext cx="1539171" cy="8978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17780" rIns="17780" bIns="17780" numCol="1" spcCol="1270" anchor="ctr" anchorCtr="0">
          <a:noAutofit/>
        </a:bodyPr>
        <a:lstStyle/>
        <a:p>
          <a:pPr lvl="0" algn="l" defTabSz="622300">
            <a:lnSpc>
              <a:spcPct val="90000"/>
            </a:lnSpc>
            <a:spcBef>
              <a:spcPct val="0"/>
            </a:spcBef>
            <a:spcAft>
              <a:spcPct val="35000"/>
            </a:spcAft>
          </a:pPr>
          <a:r>
            <a:rPr kumimoji="1" lang="ja-JP" altLang="en-US" sz="1400" kern="1200" dirty="0"/>
            <a:t>顔の向こう側が見える関係（人となりがわかる関係）</a:t>
          </a:r>
        </a:p>
      </dsp:txBody>
      <dsp:txXfrm>
        <a:off x="3600403" y="1080119"/>
        <a:ext cx="1539171" cy="897849"/>
      </dsp:txXfrm>
    </dsp:sp>
    <dsp:sp modelId="{17514A3D-2D71-4577-9FBF-AE08308949C8}">
      <dsp:nvSpPr>
        <dsp:cNvPr id="0" name=""/>
        <dsp:cNvSpPr/>
      </dsp:nvSpPr>
      <dsp:spPr>
        <a:xfrm>
          <a:off x="5843899" y="1007232"/>
          <a:ext cx="384792" cy="0"/>
        </a:xfrm>
        <a:prstGeom prst="lin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noFill/>
          <a:prstDash val="solid"/>
          <a:miter lim="800000"/>
        </a:ln>
        <a:effectLst/>
      </dsp:spPr>
      <dsp:style>
        <a:lnRef idx="1">
          <a:scrgbClr r="0" g="0" b="0"/>
        </a:lnRef>
        <a:fillRef idx="2">
          <a:scrgbClr r="0" g="0" b="0"/>
        </a:fillRef>
        <a:effectRef idx="1">
          <a:scrgbClr r="0" g="0" b="0"/>
        </a:effectRef>
        <a:fontRef idx="minor"/>
      </dsp:style>
    </dsp:sp>
    <dsp:sp modelId="{EBC626BE-4A65-4ADA-BB19-7F65C9735DFC}">
      <dsp:nvSpPr>
        <dsp:cNvPr id="0" name=""/>
        <dsp:cNvSpPr/>
      </dsp:nvSpPr>
      <dsp:spPr>
        <a:xfrm rot="5400000">
          <a:off x="4405646" y="1218714"/>
          <a:ext cx="1648759" cy="1224667"/>
        </a:xfrm>
        <a:prstGeom prst="lin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noFill/>
          <a:prstDash val="solid"/>
          <a:miter lim="800000"/>
        </a:ln>
        <a:effectLst/>
      </dsp:spPr>
      <dsp:style>
        <a:lnRef idx="1">
          <a:scrgbClr r="0" g="0" b="0"/>
        </a:lnRef>
        <a:fillRef idx="2">
          <a:scrgbClr r="0" g="0" b="0"/>
        </a:fillRef>
        <a:effectRef idx="1">
          <a:scrgbClr r="0" g="0" b="0"/>
        </a:effectRef>
        <a:fontRef idx="minor"/>
      </dsp:style>
    </dsp:sp>
    <dsp:sp modelId="{F997492A-587D-439D-8FC1-F660F5BA5BD9}">
      <dsp:nvSpPr>
        <dsp:cNvPr id="0" name=""/>
        <dsp:cNvSpPr/>
      </dsp:nvSpPr>
      <dsp:spPr>
        <a:xfrm>
          <a:off x="5760645" y="1008112"/>
          <a:ext cx="1539171" cy="8978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17780" rIns="17780" bIns="17780" numCol="1" spcCol="1270" anchor="ctr" anchorCtr="0">
          <a:noAutofit/>
        </a:bodyPr>
        <a:lstStyle/>
        <a:p>
          <a:pPr lvl="0" algn="l" defTabSz="622300">
            <a:lnSpc>
              <a:spcPct val="90000"/>
            </a:lnSpc>
            <a:spcBef>
              <a:spcPct val="0"/>
            </a:spcBef>
            <a:spcAft>
              <a:spcPct val="35000"/>
            </a:spcAft>
          </a:pPr>
          <a:r>
            <a:rPr kumimoji="1" lang="ja-JP" altLang="en-US" sz="1400" kern="1200" dirty="0"/>
            <a:t>顔を通り超えて信頼できる関係</a:t>
          </a:r>
        </a:p>
      </dsp:txBody>
      <dsp:txXfrm>
        <a:off x="5760645" y="1008112"/>
        <a:ext cx="1539171" cy="897849"/>
      </dsp:txXfrm>
    </dsp:sp>
    <dsp:sp modelId="{EE20F3E5-980A-4545-9371-C027A1D25922}">
      <dsp:nvSpPr>
        <dsp:cNvPr id="0" name=""/>
        <dsp:cNvSpPr/>
      </dsp:nvSpPr>
      <dsp:spPr>
        <a:xfrm>
          <a:off x="5843899" y="1905082"/>
          <a:ext cx="384792" cy="0"/>
        </a:xfrm>
        <a:prstGeom prst="lin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noFill/>
          <a:prstDash val="solid"/>
          <a:miter lim="800000"/>
        </a:ln>
        <a:effectLst/>
      </dsp:spPr>
      <dsp:style>
        <a:lnRef idx="1">
          <a:scrgbClr r="0" g="0" b="0"/>
        </a:lnRef>
        <a:fillRef idx="2">
          <a:scrgbClr r="0" g="0" b="0"/>
        </a:fillRef>
        <a:effectRef idx="1">
          <a:scrgbClr r="0" g="0" b="0"/>
        </a:effectRef>
        <a:fontRef idx="minor"/>
      </dsp:style>
    </dsp:sp>
    <dsp:sp modelId="{EB375BAA-5BF6-4FB1-9EE5-8B318BC84E48}">
      <dsp:nvSpPr>
        <dsp:cNvPr id="0" name=""/>
        <dsp:cNvSpPr/>
      </dsp:nvSpPr>
      <dsp:spPr>
        <a:xfrm rot="5400000">
          <a:off x="4860368" y="2101839"/>
          <a:ext cx="1177978" cy="783438"/>
        </a:xfrm>
        <a:prstGeom prst="lin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noFill/>
          <a:prstDash val="solid"/>
          <a:miter lim="800000"/>
        </a:ln>
        <a:effectLst/>
      </dsp:spPr>
      <dsp:style>
        <a:lnRef idx="1">
          <a:scrgbClr r="0" g="0" b="0"/>
        </a:lnRef>
        <a:fillRef idx="2">
          <a:scrgbClr r="0" g="0" b="0"/>
        </a:fillRef>
        <a:effectRef idx="1">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target1">
  <dgm:title val=""/>
  <dgm:desc val=""/>
  <dgm:catLst>
    <dgm:cat type="relationship" pri="25000"/>
    <dgm:cat type="convert" pri="2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resizeHandles val="exact"/>
    </dgm:varLst>
    <dgm:alg type="composite">
      <dgm:param type="ar" val="1.25"/>
    </dgm:alg>
    <dgm:shape xmlns:r="http://schemas.openxmlformats.org/officeDocument/2006/relationships" r:blip="">
      <dgm:adjLst/>
    </dgm:shape>
    <dgm:presOf/>
    <dgm:choose name="Name0">
      <dgm:if name="Name1" func="var" arg="dir" op="equ" val="norm">
        <dgm:choose name="Name2">
          <dgm:if name="Name3" axis="ch" ptType="node" func="cnt" op="equ" val="0">
            <dgm:constrLst/>
          </dgm:if>
          <dgm:if name="Name4"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r" for="ch" forName="line1" refType="l" refFor="ch" refForName="text1"/>
              <dgm:constr type="h" for="ch" forName="line1"/>
              <dgm:constr type="l" for="ch" forName="d1" refType="w" fact="0.3"/>
              <dgm:constr type="b" for="ch" forName="d1" refType="h" fact="0.625"/>
              <dgm:constr type="w" for="ch" forName="d1" refType="w" fact="0.32475"/>
              <dgm:constr type="h" for="ch" forName="d1" refType="h" fact="0.469"/>
            </dgm:constrLst>
          </dgm:if>
          <dgm:if name="Name5"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312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44325"/>
              <dgm:constr type="b" for="ch" forName="d2" refType="h" fact="0.7975"/>
              <dgm:constr type="w" for="ch" forName="d2" refType="w" fact="0.1815"/>
              <dgm:constr type="h" for="ch" forName="d2" refType="h" fact="0.3283"/>
            </dgm:constrLst>
          </dgm:if>
          <dgm:if name="Name6"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2187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2187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86"/>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7175"/>
              <dgm:constr type="b" for="ch" forName="d3" refType="h" fact="0.83375"/>
              <dgm:constr type="w" for="ch" forName="d3" refType="w" fact="0.1527"/>
              <dgm:constr type="h" for="ch" forName="d3" refType="h" fact="0.287"/>
            </dgm:constrLst>
          </dgm:if>
          <dgm:if name="Name7"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7938"/>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29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7938"/>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662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25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r" for="ch" forName="text4" refType="w"/>
              <dgm:constr type="t" for="ch" forName="text4" refType="b" refFor="ch" refForName="text3"/>
              <dgm:constr type="l" for="ch" forName="line4" refType="w" fact="0.625"/>
              <dgm:constr type="ctrY" for="ch" forName="line4" refType="ctrY" refFor="ch" refForName="text4"/>
              <dgm:constr type="w" for="ch" forName="line4" refType="w" fact="0.075"/>
              <dgm:constr type="h" for="ch" forName="line4"/>
              <dgm:constr type="l" for="ch" forName="d4" refType="w" fact="0.48525"/>
              <dgm:constr type="b" for="ch" forName="d4" refType="h" fact="0.85594"/>
              <dgm:constr type="w" for="ch" forName="d4" refType="w" fact="0.1394"/>
              <dgm:constr type="h" for="ch" forName="d4" refType="h" fact="0.2282"/>
            </dgm:constrLst>
          </dgm:if>
          <dgm:if name="Name8"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324"/>
              <dgm:constr type="r" for="ch" forName="text1" refType="w"/>
              <dgm:constr type="ctrY" for="ch" forName="text1" refType="h" fact="0.13"/>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324"/>
              <dgm:constr type="r" for="ch" forName="text2" refType="w"/>
              <dgm:constr type="ctrY" for="ch" forName="text2" refType="h" fact="0.27"/>
              <dgm:constr type="l" for="ch" forName="line2" refType="w" fact="0.625"/>
              <dgm:constr type="ctrY" for="ch" forName="line2" refType="ctrY" refFor="ch" refForName="text2"/>
              <dgm:constr type="w" for="ch" forName="line2" refType="w" fact="0.075"/>
              <dgm:constr type="h" for="ch" forName="line2"/>
              <dgm:constr type="l" for="ch" forName="d2" refType="w" fact="0.3498"/>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r" for="ch" forName="text3" refType="w"/>
              <dgm:constr type="ctrY" for="ch" forName="text3" refType="h" fact="0.41"/>
              <dgm:constr type="l" for="ch" forName="line3" refType="w" fact="0.625"/>
              <dgm:constr type="ctrY" for="ch" forName="line3" refType="ctrY" refFor="ch" refForName="text3"/>
              <dgm:constr type="w" for="ch" forName="line3" refType="w" fact="0.075"/>
              <dgm:constr type="h" for="ch" forName="line3"/>
              <dgm:constr type="l" for="ch" forName="d3" refType="w" fact="0.394"/>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r" for="ch" forName="text4" refType="w"/>
              <dgm:constr type="ctrY" for="ch" forName="text4" refType="h" fact="0.547"/>
              <dgm:constr type="l" for="ch" forName="line4" refType="w" fact="0.625"/>
              <dgm:constr type="ctrY" for="ch" forName="line4" refType="ctrY" refFor="ch" refForName="text4"/>
              <dgm:constr type="w" for="ch" forName="line4" refType="w" fact="0.075"/>
              <dgm:constr type="h" for="ch" forName="line4"/>
              <dgm:constr type="l" for="ch" forName="d4" refType="w" fact="0.446"/>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r" for="ch" forName="text5" refType="w"/>
              <dgm:constr type="ctrY" for="ch" forName="text5" refType="h" fact="0.68"/>
              <dgm:constr type="l" for="ch" forName="line5" refType="w" fact="0.625"/>
              <dgm:constr type="ctrY" for="ch" forName="line5" refType="ctrY" refFor="ch" refForName="text5"/>
              <dgm:constr type="w" for="ch" forName="line5" refType="w" fact="0.075"/>
              <dgm:constr type="h" for="ch" forName="line5"/>
              <dgm:constr type="l" for="ch" forName="d5" refType="w" fact="0.495"/>
              <dgm:constr type="b" for="ch" forName="d5" refType="h" fact="0.855"/>
              <dgm:constr type="w" for="ch" forName="d5" refType="w" fact="0.13"/>
              <dgm:constr type="h" for="ch" forName="d5" refType="h" fact="0.175"/>
            </dgm:constrLst>
          </dgm:if>
          <dgm:else name="Name9"/>
        </dgm:choose>
      </dgm:if>
      <dgm:else name="Name10">
        <dgm:choose name="Name11">
          <dgm:if name="Name12" axis="ch" ptType="node" func="cnt" op="equ" val="0">
            <dgm:constrLst/>
          </dgm:if>
          <dgm:if name="Name13"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Lst>
          </dgm:if>
          <dgm:if name="Name14"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312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55675"/>
              <dgm:constr type="b" for="ch" forName="d2" refType="h" fact="0.7975"/>
              <dgm:constr type="w" for="ch" forName="d2" refType="w" fact="0.1815"/>
              <dgm:constr type="h" for="ch" forName="d2" refType="h" fact="0.3283"/>
            </dgm:constrLst>
          </dgm:if>
          <dgm:if name="Name15"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2187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2187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14"/>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2825"/>
              <dgm:constr type="b" for="ch" forName="d3" refType="h" fact="0.83375"/>
              <dgm:constr type="w" for="ch" forName="d3" refType="w" fact="0.1527"/>
              <dgm:constr type="h" for="ch" forName="d3" refType="h" fact="0.287"/>
            </dgm:constrLst>
          </dgm:if>
          <dgm:if name="Name16"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7938"/>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0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7938"/>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337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74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l" for="ch" forName="text4"/>
              <dgm:constr type="t" for="ch" forName="text4" refType="b" refFor="ch" refForName="text3"/>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1475"/>
              <dgm:constr type="b" for="ch" forName="d4" refType="h" fact="0.85594"/>
              <dgm:constr type="w" for="ch" forName="d4" refType="w" fact="0.1394"/>
              <dgm:constr type="h" for="ch" forName="d4" refType="h" fact="0.2282"/>
            </dgm:constrLst>
          </dgm:if>
          <dgm:if name="Name17"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324"/>
              <dgm:constr type="l" for="ch" forName="text1"/>
              <dgm:constr type="ctrY" for="ch" forName="text1" refType="h" fact="0.13"/>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324"/>
              <dgm:constr type="l" for="ch" forName="text2"/>
              <dgm:constr type="ctrY" for="ch" forName="text2" refType="h" fact="0.27"/>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502"/>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l" for="ch" forName="text3"/>
              <dgm:constr type="ctrY" for="ch" forName="text3" refType="h" fact="0.41"/>
              <dgm:constr type="l" for="ch" forName="line3" refType="r" refFor="ch" refForName="text3"/>
              <dgm:constr type="ctrY" for="ch" forName="line3" refType="ctrY" refFor="ch" refForName="text3"/>
              <dgm:constr type="r" for="ch" forName="line3" refType="w" fact="0.375"/>
              <dgm:constr type="h" for="ch" forName="line3"/>
              <dgm:constr type="r" for="ch" forName="d3" refType="w" fact="0.606"/>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l" for="ch" forName="text4"/>
              <dgm:constr type="ctrY" for="ch" forName="text4" refType="h" fact="0.547"/>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54"/>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l" for="ch" forName="text5"/>
              <dgm:constr type="ctrY" for="ch" forName="text5" refType="h" fact="0.68"/>
              <dgm:constr type="l" for="ch" forName="line5" refType="r" refFor="ch" refForName="text5"/>
              <dgm:constr type="ctrY" for="ch" forName="line5" refType="ctrY" refFor="ch" refForName="text5"/>
              <dgm:constr type="r" for="ch" forName="line5" refType="w" fact="0.375"/>
              <dgm:constr type="h" for="ch" forName="line5"/>
              <dgm:constr type="r" for="ch" forName="d5" refType="w" fact="0.505"/>
              <dgm:constr type="b" for="ch" forName="d5" refType="h" fact="0.855"/>
              <dgm:constr type="w" for="ch" forName="d5" refType="w" fact="0.13"/>
              <dgm:constr type="h" for="ch" forName="d5" refType="h" fact="0.175"/>
            </dgm:constrLst>
          </dgm:if>
          <dgm:else name="Name18"/>
        </dgm:choose>
      </dgm:else>
    </dgm:choose>
    <dgm:ruleLst/>
    <dgm:forEach name="Name19" axis="ch" ptType="node" cnt="1">
      <dgm:layoutNode name="circle1" styleLbl="lnNode1">
        <dgm:alg type="sp"/>
        <dgm:shape xmlns:r="http://schemas.openxmlformats.org/officeDocument/2006/relationships" type="ellipse" r:blip="">
          <dgm:adjLst/>
        </dgm:shape>
        <dgm:presOf/>
        <dgm:constrLst/>
        <dgm:ruleLst/>
      </dgm:layoutNode>
      <dgm:layoutNode name="text1" styleLbl="revTx">
        <dgm:varLst>
          <dgm:bulletEnabled val="1"/>
        </dgm:varLst>
        <dgm:choose name="Name20">
          <dgm:if name="Name21" func="var" arg="dir" op="equ" val="norm">
            <dgm:choose name="Name22">
              <dgm:if name="Name23" axis="root des" ptType="all node" func="maxDepth" op="gt" val="1">
                <dgm:alg type="tx">
                  <dgm:param type="parTxLTRAlign" val="l"/>
                  <dgm:param type="parTxRTLAlign" val="r"/>
                </dgm:alg>
              </dgm:if>
              <dgm:else name="Name24">
                <dgm:alg type="tx">
                  <dgm:param type="parTxLTRAlign" val="l"/>
                  <dgm:param type="parTxRTLAlign" val="l"/>
                </dgm:alg>
              </dgm:else>
            </dgm:choose>
          </dgm:if>
          <dgm:else name="Name25">
            <dgm:choose name="Name26">
              <dgm:if name="Name27" axis="root des" ptType="all node" func="maxDepth" op="gt" val="1">
                <dgm:alg type="tx">
                  <dgm:param type="parTxLTRAlign" val="l"/>
                  <dgm:param type="parTxRTLAlign" val="r"/>
                </dgm:alg>
              </dgm:if>
              <dgm:else name="Name28">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29">
          <dgm:if name="Name30" func="var" arg="dir" op="equ" val="norm">
            <dgm:constrLst>
              <dgm:constr type="tMarg" refType="primFontSz" fact="0.1"/>
              <dgm:constr type="bMarg" refType="primFontSz" fact="0.1"/>
              <dgm:constr type="rMarg" refType="primFontSz" fact="0.1"/>
            </dgm:constrLst>
          </dgm:if>
          <dgm:else name="Name31">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1" styleLbl="callout">
        <dgm:alg type="sp"/>
        <dgm:shape xmlns:r="http://schemas.openxmlformats.org/officeDocument/2006/relationships" type="line" r:blip="">
          <dgm:adjLst/>
        </dgm:shape>
        <dgm:presOf/>
        <dgm:constrLst/>
        <dgm:ruleLst/>
      </dgm:layoutNode>
      <dgm:layoutNode name="d1" styleLbl="callout">
        <dgm:alg type="sp"/>
        <dgm:choose name="Name32">
          <dgm:if name="Name33" func="var" arg="dir" op="equ" val="norm">
            <dgm:shape xmlns:r="http://schemas.openxmlformats.org/officeDocument/2006/relationships" rot="90" type="line" r:blip="">
              <dgm:adjLst/>
            </dgm:shape>
          </dgm:if>
          <dgm:else name="Name34">
            <dgm:shape xmlns:r="http://schemas.openxmlformats.org/officeDocument/2006/relationships" rot="180" type="line" r:blip="">
              <dgm:adjLst/>
            </dgm:shape>
          </dgm:else>
        </dgm:choose>
        <dgm:presOf/>
        <dgm:constrLst/>
        <dgm:ruleLst/>
      </dgm:layoutNode>
    </dgm:forEach>
    <dgm:forEach name="Name35" axis="ch" ptType="node" st="2" cnt="1">
      <dgm:layoutNode name="circle2" styleLbl="lnNode1">
        <dgm:alg type="sp"/>
        <dgm:shape xmlns:r="http://schemas.openxmlformats.org/officeDocument/2006/relationships" type="ellipse" r:blip="" zOrderOff="-5">
          <dgm:adjLst/>
        </dgm:shape>
        <dgm:presOf/>
        <dgm:constrLst/>
        <dgm:ruleLst/>
      </dgm:layoutNode>
      <dgm:layoutNode name="text2" styleLbl="revTx">
        <dgm:varLst>
          <dgm:bulletEnabled val="1"/>
        </dgm:varLst>
        <dgm:choose name="Name36">
          <dgm:if name="Name37" func="var" arg="dir" op="equ" val="norm">
            <dgm:choose name="Name38">
              <dgm:if name="Name39" axis="root des" ptType="all node" func="maxDepth" op="gt" val="1">
                <dgm:alg type="tx">
                  <dgm:param type="parTxLTRAlign" val="l"/>
                  <dgm:param type="parTxRTLAlign" val="r"/>
                </dgm:alg>
              </dgm:if>
              <dgm:else name="Name40">
                <dgm:alg type="tx">
                  <dgm:param type="parTxLTRAlign" val="l"/>
                  <dgm:param type="parTxRTLAlign" val="l"/>
                </dgm:alg>
              </dgm:else>
            </dgm:choose>
          </dgm:if>
          <dgm:else name="Name41">
            <dgm:choose name="Name42">
              <dgm:if name="Name43" axis="root des" ptType="all node" func="maxDepth" op="gt" val="1">
                <dgm:alg type="tx">
                  <dgm:param type="parTxLTRAlign" val="l"/>
                  <dgm:param type="parTxRTLAlign" val="r"/>
                </dgm:alg>
              </dgm:if>
              <dgm:else name="Name44">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45">
          <dgm:if name="Name46" func="var" arg="dir" op="equ" val="norm">
            <dgm:constrLst>
              <dgm:constr type="tMarg" refType="primFontSz" fact="0.1"/>
              <dgm:constr type="bMarg" refType="primFontSz" fact="0.1"/>
              <dgm:constr type="rMarg" refType="primFontSz" fact="0.1"/>
            </dgm:constrLst>
          </dgm:if>
          <dgm:else name="Name47">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2" styleLbl="callout">
        <dgm:alg type="sp"/>
        <dgm:shape xmlns:r="http://schemas.openxmlformats.org/officeDocument/2006/relationships" type="line" r:blip="">
          <dgm:adjLst/>
        </dgm:shape>
        <dgm:presOf/>
        <dgm:constrLst/>
        <dgm:ruleLst/>
      </dgm:layoutNode>
      <dgm:layoutNode name="d2" styleLbl="callout">
        <dgm:alg type="sp"/>
        <dgm:choose name="Name48">
          <dgm:if name="Name49" func="var" arg="dir" op="equ" val="norm">
            <dgm:shape xmlns:r="http://schemas.openxmlformats.org/officeDocument/2006/relationships" rot="90" type="line" r:blip="">
              <dgm:adjLst/>
            </dgm:shape>
          </dgm:if>
          <dgm:else name="Name50">
            <dgm:shape xmlns:r="http://schemas.openxmlformats.org/officeDocument/2006/relationships" rot="180" type="line" r:blip="">
              <dgm:adjLst/>
            </dgm:shape>
          </dgm:else>
        </dgm:choose>
        <dgm:presOf/>
        <dgm:constrLst/>
        <dgm:ruleLst/>
      </dgm:layoutNode>
    </dgm:forEach>
    <dgm:forEach name="Name51" axis="ch" ptType="node" st="3" cnt="1">
      <dgm:layoutNode name="circle3" styleLbl="lnNode1">
        <dgm:alg type="sp"/>
        <dgm:shape xmlns:r="http://schemas.openxmlformats.org/officeDocument/2006/relationships" type="ellipse" r:blip="" zOrderOff="-10">
          <dgm:adjLst/>
        </dgm:shape>
        <dgm:presOf/>
        <dgm:constrLst/>
        <dgm:ruleLst/>
      </dgm:layoutNode>
      <dgm:layoutNode name="text3" styleLbl="revTx">
        <dgm:varLst>
          <dgm:bulletEnabled val="1"/>
        </dgm:varLst>
        <dgm:choose name="Name52">
          <dgm:if name="Name53" func="var" arg="dir" op="equ" val="norm">
            <dgm:choose name="Name54">
              <dgm:if name="Name55" axis="root des" ptType="all node" func="maxDepth" op="gt" val="1">
                <dgm:alg type="tx">
                  <dgm:param type="parTxLTRAlign" val="l"/>
                  <dgm:param type="parTxRTLAlign" val="r"/>
                </dgm:alg>
              </dgm:if>
              <dgm:else name="Name56">
                <dgm:alg type="tx">
                  <dgm:param type="parTxLTRAlign" val="l"/>
                  <dgm:param type="parTxRTLAlign" val="l"/>
                </dgm:alg>
              </dgm:else>
            </dgm:choose>
          </dgm:if>
          <dgm:else name="Name57">
            <dgm:choose name="Name58">
              <dgm:if name="Name59" axis="root des" ptType="all node" func="maxDepth" op="gt" val="1">
                <dgm:alg type="tx">
                  <dgm:param type="parTxLTRAlign" val="l"/>
                  <dgm:param type="parTxRTLAlign" val="r"/>
                </dgm:alg>
              </dgm:if>
              <dgm:else name="Name60">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61">
          <dgm:if name="Name62" func="var" arg="dir" op="equ" val="norm">
            <dgm:constrLst>
              <dgm:constr type="tMarg" refType="primFontSz" fact="0.1"/>
              <dgm:constr type="bMarg" refType="primFontSz" fact="0.1"/>
              <dgm:constr type="rMarg" refType="primFontSz" fact="0.1"/>
            </dgm:constrLst>
          </dgm:if>
          <dgm:else name="Name63">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3" styleLbl="callout">
        <dgm:alg type="sp"/>
        <dgm:shape xmlns:r="http://schemas.openxmlformats.org/officeDocument/2006/relationships" type="line" r:blip="">
          <dgm:adjLst/>
        </dgm:shape>
        <dgm:presOf/>
        <dgm:constrLst/>
        <dgm:ruleLst/>
      </dgm:layoutNode>
      <dgm:layoutNode name="d3" styleLbl="callout">
        <dgm:alg type="sp"/>
        <dgm:choose name="Name64">
          <dgm:if name="Name65" func="var" arg="dir" op="equ" val="norm">
            <dgm:shape xmlns:r="http://schemas.openxmlformats.org/officeDocument/2006/relationships" rot="90" type="line" r:blip="">
              <dgm:adjLst/>
            </dgm:shape>
          </dgm:if>
          <dgm:else name="Name66">
            <dgm:shape xmlns:r="http://schemas.openxmlformats.org/officeDocument/2006/relationships" rot="180" type="line" r:blip="">
              <dgm:adjLst/>
            </dgm:shape>
          </dgm:else>
        </dgm:choose>
        <dgm:presOf/>
        <dgm:constrLst/>
        <dgm:ruleLst/>
      </dgm:layoutNode>
    </dgm:forEach>
    <dgm:forEach name="Name67" axis="ch" ptType="node" st="4" cnt="1">
      <dgm:layoutNode name="circle4" styleLbl="lnNode1">
        <dgm:alg type="sp"/>
        <dgm:shape xmlns:r="http://schemas.openxmlformats.org/officeDocument/2006/relationships" type="ellipse" r:blip="" zOrderOff="-15">
          <dgm:adjLst/>
        </dgm:shape>
        <dgm:presOf/>
        <dgm:constrLst/>
        <dgm:ruleLst/>
      </dgm:layoutNode>
      <dgm:layoutNode name="text4" styleLbl="revTx">
        <dgm:varLst>
          <dgm:bulletEnabled val="1"/>
        </dgm:varLst>
        <dgm:choose name="Name68">
          <dgm:if name="Name69" func="var" arg="dir" op="equ" val="norm">
            <dgm:choose name="Name70">
              <dgm:if name="Name71" axis="root des" ptType="all node" func="maxDepth" op="gt" val="1">
                <dgm:alg type="tx">
                  <dgm:param type="parTxLTRAlign" val="l"/>
                  <dgm:param type="parTxRTLAlign" val="r"/>
                </dgm:alg>
              </dgm:if>
              <dgm:else name="Name72">
                <dgm:alg type="tx">
                  <dgm:param type="parTxLTRAlign" val="l"/>
                  <dgm:param type="parTxRTLAlign" val="l"/>
                </dgm:alg>
              </dgm:else>
            </dgm:choose>
          </dgm:if>
          <dgm:else name="Name73">
            <dgm:choose name="Name74">
              <dgm:if name="Name75" axis="root des" ptType="all node" func="maxDepth" op="gt" val="1">
                <dgm:alg type="tx">
                  <dgm:param type="parTxLTRAlign" val="l"/>
                  <dgm:param type="parTxRTLAlign" val="r"/>
                </dgm:alg>
              </dgm:if>
              <dgm:else name="Name76">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77">
          <dgm:if name="Name78" func="var" arg="dir" op="equ" val="norm">
            <dgm:constrLst>
              <dgm:constr type="tMarg" refType="primFontSz" fact="0.1"/>
              <dgm:constr type="bMarg" refType="primFontSz" fact="0.1"/>
              <dgm:constr type="rMarg" refType="primFontSz" fact="0.1"/>
            </dgm:constrLst>
          </dgm:if>
          <dgm:else name="Name79">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4" styleLbl="callout">
        <dgm:alg type="sp"/>
        <dgm:shape xmlns:r="http://schemas.openxmlformats.org/officeDocument/2006/relationships" type="line" r:blip="">
          <dgm:adjLst/>
        </dgm:shape>
        <dgm:presOf/>
        <dgm:constrLst/>
        <dgm:ruleLst/>
      </dgm:layoutNode>
      <dgm:layoutNode name="d4" styleLbl="callout">
        <dgm:alg type="sp"/>
        <dgm:choose name="Name80">
          <dgm:if name="Name81" func="var" arg="dir" op="equ" val="norm">
            <dgm:shape xmlns:r="http://schemas.openxmlformats.org/officeDocument/2006/relationships" rot="90" type="line" r:blip="">
              <dgm:adjLst/>
            </dgm:shape>
          </dgm:if>
          <dgm:else name="Name82">
            <dgm:shape xmlns:r="http://schemas.openxmlformats.org/officeDocument/2006/relationships" rot="180" type="line" r:blip="">
              <dgm:adjLst/>
            </dgm:shape>
          </dgm:else>
        </dgm:choose>
        <dgm:presOf/>
        <dgm:constrLst/>
        <dgm:ruleLst/>
      </dgm:layoutNode>
    </dgm:forEach>
    <dgm:forEach name="Name83" axis="ch" ptType="node" st="5" cnt="1">
      <dgm:layoutNode name="circle5" styleLbl="lnNode1">
        <dgm:alg type="sp"/>
        <dgm:shape xmlns:r="http://schemas.openxmlformats.org/officeDocument/2006/relationships" type="ellipse" r:blip="" zOrderOff="-20">
          <dgm:adjLst/>
        </dgm:shape>
        <dgm:presOf/>
        <dgm:constrLst/>
        <dgm:ruleLst/>
      </dgm:layoutNode>
      <dgm:layoutNode name="text5"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alg>
              </dgm:if>
              <dgm:else name="Name88">
                <dgm:alg type="tx">
                  <dgm:param type="parTxLTRAlign" val="l"/>
                  <dgm:param type="parTxRTLAlign" val="l"/>
                </dgm:alg>
              </dgm:else>
            </dgm:choose>
          </dgm:if>
          <dgm:else name="Name89">
            <dgm:choose name="Name90">
              <dgm:if name="Name91" axis="root des" ptType="all node" func="maxDepth" op="gt" val="1">
                <dgm:alg type="tx">
                  <dgm:param type="parTxLTRAlign" val="l"/>
                  <dgm:param type="parTxRTLAlign" val="r"/>
                </dgm:alg>
              </dgm:if>
              <dgm:else name="Name92">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tMarg" refType="primFontSz" fact="0.1"/>
              <dgm:constr type="bMarg" refType="primFontSz" fact="0.1"/>
              <dgm:constr type="rMarg" refType="primFontSz" fact="0.1"/>
            </dgm:constrLst>
          </dgm:if>
          <dgm:else name="Name95">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5" styleLbl="callout">
        <dgm:alg type="sp"/>
        <dgm:shape xmlns:r="http://schemas.openxmlformats.org/officeDocument/2006/relationships" type="line" r:blip="">
          <dgm:adjLst/>
        </dgm:shape>
        <dgm:presOf/>
        <dgm:constrLst/>
        <dgm:ruleLst/>
      </dgm:layoutNode>
      <dgm:layoutNode name="d5" styleLbl="callout">
        <dgm:alg type="sp"/>
        <dgm:choose name="Name96">
          <dgm:if name="Name97" func="var" arg="dir" op="equ" val="norm">
            <dgm:shape xmlns:r="http://schemas.openxmlformats.org/officeDocument/2006/relationships" rot="90" type="line" r:blip="">
              <dgm:adjLst/>
            </dgm:shape>
          </dgm:if>
          <dgm:else name="Name98">
            <dgm:shape xmlns:r="http://schemas.openxmlformats.org/officeDocument/2006/relationships" rot="180" type="line" r:blip="">
              <dgm:adjLst/>
            </dgm:shape>
          </dgm:else>
        </dgm:choos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1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5373" y="0"/>
            <a:ext cx="2918831" cy="495188"/>
          </a:xfrm>
          <a:prstGeom prst="rect">
            <a:avLst/>
          </a:prstGeom>
        </p:spPr>
        <p:txBody>
          <a:bodyPr vert="horz" lIns="91440" tIns="45720" rIns="91440" bIns="45720" rtlCol="0"/>
          <a:lstStyle>
            <a:lvl1pPr algn="r">
              <a:defRPr sz="1200"/>
            </a:lvl1pPr>
          </a:lstStyle>
          <a:p>
            <a:fld id="{4D87B832-6BE5-462B-8629-CF366E21EDEA}" type="datetimeFigureOut">
              <a:rPr kumimoji="1" lang="ja-JP" altLang="en-US" smtClean="0"/>
              <a:t>2019/2/8</a:t>
            </a:fld>
            <a:endParaRPr kumimoji="1" lang="ja-JP" altLang="en-US"/>
          </a:p>
        </p:txBody>
      </p:sp>
      <p:sp>
        <p:nvSpPr>
          <p:cNvPr id="4" name="フッター プレースホルダー 3"/>
          <p:cNvSpPr>
            <a:spLocks noGrp="1"/>
          </p:cNvSpPr>
          <p:nvPr>
            <p:ph type="ftr" sz="quarter" idx="2"/>
          </p:nvPr>
        </p:nvSpPr>
        <p:spPr>
          <a:xfrm>
            <a:off x="0" y="9374301"/>
            <a:ext cx="2918831" cy="4951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373" y="9374301"/>
            <a:ext cx="2918831" cy="495187"/>
          </a:xfrm>
          <a:prstGeom prst="rect">
            <a:avLst/>
          </a:prstGeom>
        </p:spPr>
        <p:txBody>
          <a:bodyPr vert="horz" lIns="91440" tIns="45720" rIns="91440" bIns="45720" rtlCol="0" anchor="b"/>
          <a:lstStyle>
            <a:lvl1pPr algn="r">
              <a:defRPr sz="1200"/>
            </a:lvl1pPr>
          </a:lstStyle>
          <a:p>
            <a:fld id="{DE87EB1D-8B48-41FE-9E4D-3577211DC0EE}" type="slidenum">
              <a:rPr kumimoji="1" lang="ja-JP" altLang="en-US" smtClean="0"/>
              <a:t>‹#›</a:t>
            </a:fld>
            <a:endParaRPr kumimoji="1" lang="ja-JP" altLang="en-US"/>
          </a:p>
        </p:txBody>
      </p:sp>
    </p:spTree>
    <p:extLst>
      <p:ext uri="{BB962C8B-B14F-4D97-AF65-F5344CB8AC3E}">
        <p14:creationId xmlns:p14="http://schemas.microsoft.com/office/powerpoint/2010/main" val="4076214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1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188"/>
          </a:xfrm>
          <a:prstGeom prst="rect">
            <a:avLst/>
          </a:prstGeom>
        </p:spPr>
        <p:txBody>
          <a:bodyPr vert="horz" lIns="91440" tIns="45720" rIns="91440" bIns="45720" rtlCol="0"/>
          <a:lstStyle>
            <a:lvl1pPr algn="r">
              <a:defRPr sz="1200"/>
            </a:lvl1pPr>
          </a:lstStyle>
          <a:p>
            <a:fld id="{AC3B8EDC-21AC-4163-9E75-1483475DB816}" type="datetimeFigureOut">
              <a:rPr kumimoji="1" lang="ja-JP" altLang="en-US" smtClean="0"/>
              <a:t>2019/2/8</a:t>
            </a:fld>
            <a:endParaRPr kumimoji="1" lang="ja-JP" altLang="en-US"/>
          </a:p>
        </p:txBody>
      </p:sp>
      <p:sp>
        <p:nvSpPr>
          <p:cNvPr id="4" name="スライド イメージ プレースホルダー 3"/>
          <p:cNvSpPr>
            <a:spLocks noGrp="1" noRot="1" noChangeAspect="1"/>
          </p:cNvSpPr>
          <p:nvPr>
            <p:ph type="sldImg" idx="2"/>
          </p:nvPr>
        </p:nvSpPr>
        <p:spPr>
          <a:xfrm>
            <a:off x="407988" y="1233488"/>
            <a:ext cx="5919787" cy="333057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9691"/>
            <a:ext cx="5388610" cy="388611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4301"/>
            <a:ext cx="2918831" cy="4951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4301"/>
            <a:ext cx="2918831" cy="495187"/>
          </a:xfrm>
          <a:prstGeom prst="rect">
            <a:avLst/>
          </a:prstGeom>
        </p:spPr>
        <p:txBody>
          <a:bodyPr vert="horz" lIns="91440" tIns="45720" rIns="91440" bIns="45720" rtlCol="0" anchor="b"/>
          <a:lstStyle>
            <a:lvl1pPr algn="r">
              <a:defRPr sz="1200"/>
            </a:lvl1pPr>
          </a:lstStyle>
          <a:p>
            <a:fld id="{29658F9F-93C4-472B-ABB7-FE86859599E0}" type="slidenum">
              <a:rPr kumimoji="1" lang="ja-JP" altLang="en-US" smtClean="0"/>
              <a:t>‹#›</a:t>
            </a:fld>
            <a:endParaRPr kumimoji="1" lang="ja-JP" altLang="en-US"/>
          </a:p>
        </p:txBody>
      </p:sp>
    </p:spTree>
    <p:extLst>
      <p:ext uri="{BB962C8B-B14F-4D97-AF65-F5344CB8AC3E}">
        <p14:creationId xmlns:p14="http://schemas.microsoft.com/office/powerpoint/2010/main" val="401838550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スライド イメージ プレースホルダ 1"/>
          <p:cNvSpPr>
            <a:spLocks noGrp="1" noRot="1" noChangeAspect="1"/>
          </p:cNvSpPr>
          <p:nvPr>
            <p:ph type="sldImg"/>
          </p:nvPr>
        </p:nvSpPr>
        <p:spPr bwMode="auto">
          <a:xfrm>
            <a:off x="-234950" y="803275"/>
            <a:ext cx="7156450" cy="4025900"/>
          </a:xfrm>
          <a:prstGeom prst="rect">
            <a:avLst/>
          </a:prstGeom>
          <a:solidFill>
            <a:srgbClr val="FFFFFF"/>
          </a:solidFill>
          <a:ln>
            <a:solidFill>
              <a:srgbClr val="000000"/>
            </a:solidFill>
            <a:miter lim="800000"/>
            <a:headEnd/>
            <a:tailEnd/>
          </a:ln>
        </p:spPr>
      </p:sp>
      <p:sp>
        <p:nvSpPr>
          <p:cNvPr id="78851" name="ノート プレースホルダ 2"/>
          <p:cNvSpPr>
            <a:spLocks noGrp="1"/>
          </p:cNvSpPr>
          <p:nvPr>
            <p:ph type="body" idx="1"/>
          </p:nvPr>
        </p:nvSpPr>
        <p:spPr bwMode="auto">
          <a:xfrm>
            <a:off x="668588" y="5095767"/>
            <a:ext cx="5348695" cy="4827568"/>
          </a:xfrm>
          <a:prstGeom prst="rect">
            <a:avLst/>
          </a:prstGeom>
          <a:solidFill>
            <a:srgbClr val="FFFFFF"/>
          </a:solidFill>
          <a:ln>
            <a:solidFill>
              <a:srgbClr val="000000"/>
            </a:solidFill>
            <a:miter lim="800000"/>
            <a:headEnd/>
            <a:tailEnd/>
          </a:ln>
        </p:spPr>
        <p:txBody>
          <a:bodyPr/>
          <a:lstStyle/>
          <a:p>
            <a:pPr>
              <a:spcBef>
                <a:spcPct val="0"/>
              </a:spcBef>
            </a:pPr>
            <a:r>
              <a:rPr lang="ja-JP" altLang="en-US"/>
              <a:t>・ケア会議はケアマネジメントのプロセスにおいて、欠くことのできない重要な機能である。</a:t>
            </a:r>
            <a:endParaRPr lang="en-US" altLang="ja-JP"/>
          </a:p>
          <a:p>
            <a:pPr>
              <a:spcBef>
                <a:spcPct val="0"/>
              </a:spcBef>
            </a:pPr>
            <a:r>
              <a:rPr lang="ja-JP" altLang="en-US"/>
              <a:t>みなさんはケア会議、開催してますか？</a:t>
            </a:r>
            <a:endParaRPr lang="en-US" altLang="ja-JP"/>
          </a:p>
          <a:p>
            <a:pPr>
              <a:spcBef>
                <a:spcPct val="0"/>
              </a:spcBef>
            </a:pPr>
            <a:endParaRPr lang="ja-JP" altLang="en-US"/>
          </a:p>
        </p:txBody>
      </p:sp>
      <p:sp>
        <p:nvSpPr>
          <p:cNvPr id="78852" name="スライド番号プレースホルダ 3"/>
          <p:cNvSpPr txBox="1">
            <a:spLocks noGrp="1"/>
          </p:cNvSpPr>
          <p:nvPr/>
        </p:nvSpPr>
        <p:spPr bwMode="auto">
          <a:xfrm>
            <a:off x="3787112" y="10189670"/>
            <a:ext cx="2897210" cy="536397"/>
          </a:xfrm>
          <a:prstGeom prst="rect">
            <a:avLst/>
          </a:prstGeom>
          <a:noFill/>
          <a:ln w="9525">
            <a:noFill/>
            <a:miter lim="800000"/>
            <a:headEnd/>
            <a:tailEnd/>
          </a:ln>
        </p:spPr>
        <p:txBody>
          <a:bodyPr lIns="92236" tIns="46118" rIns="92236" bIns="46118" anchor="b"/>
          <a:lstStyle/>
          <a:p>
            <a:pPr algn="r"/>
            <a:fld id="{0311AA95-F15F-4BBA-BF33-C2F04B324DA8}" type="slidenum">
              <a:rPr lang="ja-JP" altLang="en-US" sz="1200">
                <a:latin typeface="Calibri" pitchFamily="34" charset="0"/>
              </a:rPr>
              <a:pPr algn="r"/>
              <a:t>14</a:t>
            </a:fld>
            <a:endParaRPr lang="ja-JP" altLang="en-US" sz="1200">
              <a:latin typeface="Calibri" pitchFamily="34" charset="0"/>
            </a:endParaRPr>
          </a:p>
        </p:txBody>
      </p:sp>
    </p:spTree>
    <p:extLst>
      <p:ext uri="{BB962C8B-B14F-4D97-AF65-F5344CB8AC3E}">
        <p14:creationId xmlns:p14="http://schemas.microsoft.com/office/powerpoint/2010/main" val="27678061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2ED272E7-1996-4321-A3EE-8163FDEC9E7A}" type="slidenum">
              <a:rPr lang="ja-JP" altLang="en-US" smtClean="0">
                <a:solidFill>
                  <a:prstClr val="black"/>
                </a:solidFill>
              </a:rPr>
              <a:pPr/>
              <a:t>34</a:t>
            </a:fld>
            <a:endParaRPr lang="ja-JP" altLang="en-US">
              <a:solidFill>
                <a:prstClr val="black"/>
              </a:solidFill>
            </a:endParaRPr>
          </a:p>
        </p:txBody>
      </p:sp>
    </p:spTree>
    <p:extLst>
      <p:ext uri="{BB962C8B-B14F-4D97-AF65-F5344CB8AC3E}">
        <p14:creationId xmlns:p14="http://schemas.microsoft.com/office/powerpoint/2010/main" val="30846756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7788" y="739775"/>
            <a:ext cx="6580187" cy="3702050"/>
          </a:xfrm>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633994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spect="1" noChangeArrowheads="1" noTextEdit="1"/>
          </p:cNvSpPr>
          <p:nvPr>
            <p:ph type="sldImg"/>
          </p:nvPr>
        </p:nvSpPr>
        <p:spPr>
          <a:ln/>
        </p:spPr>
      </p:sp>
      <p:sp>
        <p:nvSpPr>
          <p:cNvPr id="88067" name="Rectangle 3"/>
          <p:cNvSpPr>
            <a:spLocks noGrp="1" noChangeArrowheads="1"/>
          </p:cNvSpPr>
          <p:nvPr>
            <p:ph type="body" idx="1"/>
          </p:nvPr>
        </p:nvSpPr>
        <p:spPr>
          <a:noFill/>
          <a:ln/>
        </p:spPr>
        <p:txBody>
          <a:bodyPr/>
          <a:lstStyle/>
          <a:p>
            <a:endParaRPr lang="ja-JP" altLang="en-US"/>
          </a:p>
        </p:txBody>
      </p:sp>
    </p:spTree>
    <p:extLst>
      <p:ext uri="{BB962C8B-B14F-4D97-AF65-F5344CB8AC3E}">
        <p14:creationId xmlns:p14="http://schemas.microsoft.com/office/powerpoint/2010/main" val="20654214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スライド イメージ プレースホルダ 1"/>
          <p:cNvSpPr>
            <a:spLocks noGrp="1" noRot="1" noChangeAspect="1"/>
          </p:cNvSpPr>
          <p:nvPr>
            <p:ph type="sldImg"/>
          </p:nvPr>
        </p:nvSpPr>
        <p:spPr bwMode="auto">
          <a:xfrm>
            <a:off x="-234950" y="803275"/>
            <a:ext cx="7156450" cy="4025900"/>
          </a:xfrm>
          <a:prstGeom prst="rect">
            <a:avLst/>
          </a:prstGeom>
          <a:solidFill>
            <a:srgbClr val="FFFFFF"/>
          </a:solidFill>
          <a:ln>
            <a:solidFill>
              <a:srgbClr val="000000"/>
            </a:solidFill>
            <a:miter lim="800000"/>
            <a:headEnd/>
            <a:tailEnd/>
          </a:ln>
        </p:spPr>
      </p:sp>
      <p:sp>
        <p:nvSpPr>
          <p:cNvPr id="81923" name="ノート プレースホルダ 2"/>
          <p:cNvSpPr>
            <a:spLocks noGrp="1"/>
          </p:cNvSpPr>
          <p:nvPr>
            <p:ph type="body" idx="1"/>
          </p:nvPr>
        </p:nvSpPr>
        <p:spPr bwMode="auto">
          <a:xfrm>
            <a:off x="668588" y="5095767"/>
            <a:ext cx="5348695" cy="4827568"/>
          </a:xfrm>
          <a:prstGeom prst="rect">
            <a:avLst/>
          </a:prstGeom>
          <a:solidFill>
            <a:srgbClr val="FFFFFF"/>
          </a:solidFill>
          <a:ln>
            <a:solidFill>
              <a:srgbClr val="000000"/>
            </a:solidFill>
            <a:miter lim="800000"/>
            <a:headEnd/>
            <a:tailEnd/>
          </a:ln>
        </p:spPr>
        <p:txBody>
          <a:bodyPr/>
          <a:lstStyle/>
          <a:p>
            <a:pPr>
              <a:spcBef>
                <a:spcPct val="0"/>
              </a:spcBef>
            </a:pPr>
            <a:r>
              <a:rPr lang="ja-JP" altLang="en-US"/>
              <a:t>ミッションの確認</a:t>
            </a:r>
          </a:p>
        </p:txBody>
      </p:sp>
      <p:sp>
        <p:nvSpPr>
          <p:cNvPr id="81924" name="スライド番号プレースホルダ 3"/>
          <p:cNvSpPr txBox="1">
            <a:spLocks noGrp="1"/>
          </p:cNvSpPr>
          <p:nvPr/>
        </p:nvSpPr>
        <p:spPr bwMode="auto">
          <a:xfrm>
            <a:off x="3787112" y="10189670"/>
            <a:ext cx="2897210" cy="536397"/>
          </a:xfrm>
          <a:prstGeom prst="rect">
            <a:avLst/>
          </a:prstGeom>
          <a:noFill/>
          <a:ln w="9525">
            <a:noFill/>
            <a:miter lim="800000"/>
            <a:headEnd/>
            <a:tailEnd/>
          </a:ln>
        </p:spPr>
        <p:txBody>
          <a:bodyPr lIns="92236" tIns="46118" rIns="92236" bIns="46118" anchor="b"/>
          <a:lstStyle/>
          <a:p>
            <a:pPr algn="r"/>
            <a:fld id="{EDE58AF5-DE09-4D39-90CC-73681B27260E}" type="slidenum">
              <a:rPr lang="ja-JP" altLang="en-US" sz="1200">
                <a:latin typeface="Calibri" pitchFamily="34" charset="0"/>
              </a:rPr>
              <a:pPr algn="r"/>
              <a:t>16</a:t>
            </a:fld>
            <a:endParaRPr lang="ja-JP" altLang="en-US" sz="1200">
              <a:latin typeface="Calibri" pitchFamily="34" charset="0"/>
            </a:endParaRPr>
          </a:p>
        </p:txBody>
      </p:sp>
    </p:spTree>
    <p:extLst>
      <p:ext uri="{BB962C8B-B14F-4D97-AF65-F5344CB8AC3E}">
        <p14:creationId xmlns:p14="http://schemas.microsoft.com/office/powerpoint/2010/main" val="35632812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Rot="1" noChangeAspect="1" noChangeArrowheads="1" noTextEdit="1"/>
          </p:cNvSpPr>
          <p:nvPr>
            <p:ph type="sldImg"/>
          </p:nvPr>
        </p:nvSpPr>
        <p:spPr>
          <a:ln/>
        </p:spPr>
      </p:sp>
      <p:sp>
        <p:nvSpPr>
          <p:cNvPr id="89091" name="Rectangle 3"/>
          <p:cNvSpPr>
            <a:spLocks noGrp="1" noChangeArrowheads="1"/>
          </p:cNvSpPr>
          <p:nvPr>
            <p:ph type="body" idx="1"/>
          </p:nvPr>
        </p:nvSpPr>
        <p:spPr>
          <a:noFill/>
          <a:ln/>
        </p:spPr>
        <p:txBody>
          <a:bodyPr/>
          <a:lstStyle/>
          <a:p>
            <a:endParaRPr lang="ja-JP" altLang="en-US"/>
          </a:p>
        </p:txBody>
      </p:sp>
    </p:spTree>
    <p:extLst>
      <p:ext uri="{BB962C8B-B14F-4D97-AF65-F5344CB8AC3E}">
        <p14:creationId xmlns:p14="http://schemas.microsoft.com/office/powerpoint/2010/main" val="16652963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2ED272E7-1996-4321-A3EE-8163FDEC9E7A}" type="slidenum">
              <a:rPr kumimoji="1" lang="ja-JP" altLang="en-US" smtClean="0"/>
              <a:pPr/>
              <a:t>29</a:t>
            </a:fld>
            <a:endParaRPr kumimoji="1" lang="ja-JP" altLang="en-US"/>
          </a:p>
        </p:txBody>
      </p:sp>
    </p:spTree>
    <p:extLst>
      <p:ext uri="{BB962C8B-B14F-4D97-AF65-F5344CB8AC3E}">
        <p14:creationId xmlns:p14="http://schemas.microsoft.com/office/powerpoint/2010/main" val="16470115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2ED272E7-1996-4321-A3EE-8163FDEC9E7A}" type="slidenum">
              <a:rPr kumimoji="1" lang="ja-JP" altLang="en-US" smtClean="0"/>
              <a:pPr/>
              <a:t>30</a:t>
            </a:fld>
            <a:endParaRPr kumimoji="1" lang="ja-JP" altLang="en-US"/>
          </a:p>
        </p:txBody>
      </p:sp>
    </p:spTree>
    <p:extLst>
      <p:ext uri="{BB962C8B-B14F-4D97-AF65-F5344CB8AC3E}">
        <p14:creationId xmlns:p14="http://schemas.microsoft.com/office/powerpoint/2010/main" val="18542504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2ED272E7-1996-4321-A3EE-8163FDEC9E7A}" type="slidenum">
              <a:rPr kumimoji="1" lang="ja-JP" altLang="en-US" smtClean="0"/>
              <a:pPr/>
              <a:t>31</a:t>
            </a:fld>
            <a:endParaRPr kumimoji="1" lang="ja-JP" altLang="en-US"/>
          </a:p>
        </p:txBody>
      </p:sp>
    </p:spTree>
    <p:extLst>
      <p:ext uri="{BB962C8B-B14F-4D97-AF65-F5344CB8AC3E}">
        <p14:creationId xmlns:p14="http://schemas.microsoft.com/office/powerpoint/2010/main" val="21120078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2ED272E7-1996-4321-A3EE-8163FDEC9E7A}" type="slidenum">
              <a:rPr kumimoji="1" lang="ja-JP" altLang="en-US" smtClean="0"/>
              <a:pPr/>
              <a:t>32</a:t>
            </a:fld>
            <a:endParaRPr kumimoji="1" lang="ja-JP" altLang="en-US"/>
          </a:p>
        </p:txBody>
      </p:sp>
    </p:spTree>
    <p:extLst>
      <p:ext uri="{BB962C8B-B14F-4D97-AF65-F5344CB8AC3E}">
        <p14:creationId xmlns:p14="http://schemas.microsoft.com/office/powerpoint/2010/main" val="24483703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2ED272E7-1996-4321-A3EE-8163FDEC9E7A}" type="slidenum">
              <a:rPr lang="ja-JP" altLang="en-US" smtClean="0">
                <a:solidFill>
                  <a:prstClr val="black"/>
                </a:solidFill>
              </a:rPr>
              <a:pPr/>
              <a:t>33</a:t>
            </a:fld>
            <a:endParaRPr lang="ja-JP" altLang="en-US">
              <a:solidFill>
                <a:prstClr val="black"/>
              </a:solidFill>
            </a:endParaRPr>
          </a:p>
        </p:txBody>
      </p:sp>
    </p:spTree>
    <p:extLst>
      <p:ext uri="{BB962C8B-B14F-4D97-AF65-F5344CB8AC3E}">
        <p14:creationId xmlns:p14="http://schemas.microsoft.com/office/powerpoint/2010/main" val="27445904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E4B8E442-6200-4AAB-8EEB-5E043D276A78}" type="datetimeFigureOut">
              <a:rPr kumimoji="1" lang="ja-JP" altLang="en-US" smtClean="0"/>
              <a:t>2019/2/8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F8447F7-B0EF-4597-B8DB-97C9CCE190E3}" type="slidenum">
              <a:rPr kumimoji="1" lang="ja-JP" altLang="en-US" smtClean="0"/>
              <a:t>‹#›</a:t>
            </a:fld>
            <a:endParaRPr kumimoji="1" lang="ja-JP" altLang="en-US"/>
          </a:p>
        </p:txBody>
      </p:sp>
    </p:spTree>
    <p:extLst>
      <p:ext uri="{BB962C8B-B14F-4D97-AF65-F5344CB8AC3E}">
        <p14:creationId xmlns:p14="http://schemas.microsoft.com/office/powerpoint/2010/main" val="16770419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E4B8E442-6200-4AAB-8EEB-5E043D276A78}" type="datetimeFigureOut">
              <a:rPr kumimoji="1" lang="ja-JP" altLang="en-US" smtClean="0"/>
              <a:t>2019/2/8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F8447F7-B0EF-4597-B8DB-97C9CCE190E3}" type="slidenum">
              <a:rPr kumimoji="1" lang="ja-JP" altLang="en-US" smtClean="0"/>
              <a:t>‹#›</a:t>
            </a:fld>
            <a:endParaRPr kumimoji="1" lang="ja-JP" altLang="en-US"/>
          </a:p>
        </p:txBody>
      </p:sp>
    </p:spTree>
    <p:extLst>
      <p:ext uri="{BB962C8B-B14F-4D97-AF65-F5344CB8AC3E}">
        <p14:creationId xmlns:p14="http://schemas.microsoft.com/office/powerpoint/2010/main" val="20449610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E4B8E442-6200-4AAB-8EEB-5E043D276A78}" type="datetimeFigureOut">
              <a:rPr kumimoji="1" lang="ja-JP" altLang="en-US" smtClean="0"/>
              <a:t>2019/2/8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F8447F7-B0EF-4597-B8DB-97C9CCE190E3}" type="slidenum">
              <a:rPr kumimoji="1" lang="ja-JP" altLang="en-US" smtClean="0"/>
              <a:t>‹#›</a:t>
            </a:fld>
            <a:endParaRPr kumimoji="1" lang="ja-JP" altLang="en-US"/>
          </a:p>
        </p:txBody>
      </p:sp>
    </p:spTree>
    <p:extLst>
      <p:ext uri="{BB962C8B-B14F-4D97-AF65-F5344CB8AC3E}">
        <p14:creationId xmlns:p14="http://schemas.microsoft.com/office/powerpoint/2010/main" val="18071699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タイトル（上）">
    <p:spTree>
      <p:nvGrpSpPr>
        <p:cNvPr id="1" name=""/>
        <p:cNvGrpSpPr/>
        <p:nvPr/>
      </p:nvGrpSpPr>
      <p:grpSpPr>
        <a:xfrm>
          <a:off x="0" y="0"/>
          <a:ext cx="0" cy="0"/>
          <a:chOff x="0" y="0"/>
          <a:chExt cx="0" cy="0"/>
        </a:xfrm>
      </p:grpSpPr>
      <p:sp>
        <p:nvSpPr>
          <p:cNvPr id="48" name="タイトルテキスト"/>
          <p:cNvSpPr>
            <a:spLocks noGrp="1"/>
          </p:cNvSpPr>
          <p:nvPr>
            <p:ph type="title"/>
          </p:nvPr>
        </p:nvSpPr>
        <p:spPr>
          <a:prstGeom prst="rect">
            <a:avLst/>
          </a:prstGeom>
        </p:spPr>
        <p:txBody>
          <a:bodyPr/>
          <a:lstStyle/>
          <a:p>
            <a:r>
              <a:t>タイトルテキスト</a:t>
            </a:r>
          </a:p>
        </p:txBody>
      </p:sp>
      <p:sp>
        <p:nvSpPr>
          <p:cNvPr id="49" name="スライド番号"/>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669941092"/>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E4B8E442-6200-4AAB-8EEB-5E043D276A78}" type="datetimeFigureOut">
              <a:rPr kumimoji="1" lang="ja-JP" altLang="en-US" smtClean="0"/>
              <a:t>2019/2/8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F8447F7-B0EF-4597-B8DB-97C9CCE190E3}" type="slidenum">
              <a:rPr kumimoji="1" lang="ja-JP" altLang="en-US" smtClean="0"/>
              <a:t>‹#›</a:t>
            </a:fld>
            <a:endParaRPr kumimoji="1" lang="ja-JP" altLang="en-US"/>
          </a:p>
        </p:txBody>
      </p:sp>
    </p:spTree>
    <p:extLst>
      <p:ext uri="{BB962C8B-B14F-4D97-AF65-F5344CB8AC3E}">
        <p14:creationId xmlns:p14="http://schemas.microsoft.com/office/powerpoint/2010/main" val="35112263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E4B8E442-6200-4AAB-8EEB-5E043D276A78}" type="datetimeFigureOut">
              <a:rPr kumimoji="1" lang="ja-JP" altLang="en-US" smtClean="0"/>
              <a:t>2019/2/8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F8447F7-B0EF-4597-B8DB-97C9CCE190E3}" type="slidenum">
              <a:rPr kumimoji="1" lang="ja-JP" altLang="en-US" smtClean="0"/>
              <a:t>‹#›</a:t>
            </a:fld>
            <a:endParaRPr kumimoji="1" lang="ja-JP" altLang="en-US"/>
          </a:p>
        </p:txBody>
      </p:sp>
    </p:spTree>
    <p:extLst>
      <p:ext uri="{BB962C8B-B14F-4D97-AF65-F5344CB8AC3E}">
        <p14:creationId xmlns:p14="http://schemas.microsoft.com/office/powerpoint/2010/main" val="9526913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E4B8E442-6200-4AAB-8EEB-5E043D276A78}" type="datetimeFigureOut">
              <a:rPr kumimoji="1" lang="ja-JP" altLang="en-US" smtClean="0"/>
              <a:t>2019/2/8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F8447F7-B0EF-4597-B8DB-97C9CCE190E3}" type="slidenum">
              <a:rPr kumimoji="1" lang="ja-JP" altLang="en-US" smtClean="0"/>
              <a:t>‹#›</a:t>
            </a:fld>
            <a:endParaRPr kumimoji="1" lang="ja-JP" altLang="en-US"/>
          </a:p>
        </p:txBody>
      </p:sp>
    </p:spTree>
    <p:extLst>
      <p:ext uri="{BB962C8B-B14F-4D97-AF65-F5344CB8AC3E}">
        <p14:creationId xmlns:p14="http://schemas.microsoft.com/office/powerpoint/2010/main" val="1289238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E4B8E442-6200-4AAB-8EEB-5E043D276A78}" type="datetimeFigureOut">
              <a:rPr kumimoji="1" lang="ja-JP" altLang="en-US" smtClean="0"/>
              <a:t>2019/2/8</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3F8447F7-B0EF-4597-B8DB-97C9CCE190E3}" type="slidenum">
              <a:rPr kumimoji="1" lang="ja-JP" altLang="en-US" smtClean="0"/>
              <a:t>‹#›</a:t>
            </a:fld>
            <a:endParaRPr kumimoji="1" lang="ja-JP" altLang="en-US"/>
          </a:p>
        </p:txBody>
      </p:sp>
    </p:spTree>
    <p:extLst>
      <p:ext uri="{BB962C8B-B14F-4D97-AF65-F5344CB8AC3E}">
        <p14:creationId xmlns:p14="http://schemas.microsoft.com/office/powerpoint/2010/main" val="11966370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E4B8E442-6200-4AAB-8EEB-5E043D276A78}" type="datetimeFigureOut">
              <a:rPr kumimoji="1" lang="ja-JP" altLang="en-US" smtClean="0"/>
              <a:t>2019/2/8</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3F8447F7-B0EF-4597-B8DB-97C9CCE190E3}" type="slidenum">
              <a:rPr kumimoji="1" lang="ja-JP" altLang="en-US" smtClean="0"/>
              <a:t>‹#›</a:t>
            </a:fld>
            <a:endParaRPr kumimoji="1" lang="ja-JP" altLang="en-US"/>
          </a:p>
        </p:txBody>
      </p:sp>
    </p:spTree>
    <p:extLst>
      <p:ext uri="{BB962C8B-B14F-4D97-AF65-F5344CB8AC3E}">
        <p14:creationId xmlns:p14="http://schemas.microsoft.com/office/powerpoint/2010/main" val="4681435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E4B8E442-6200-4AAB-8EEB-5E043D276A78}" type="datetimeFigureOut">
              <a:rPr kumimoji="1" lang="ja-JP" altLang="en-US" smtClean="0"/>
              <a:t>2019/2/8</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3F8447F7-B0EF-4597-B8DB-97C9CCE190E3}" type="slidenum">
              <a:rPr kumimoji="1" lang="ja-JP" altLang="en-US" smtClean="0"/>
              <a:t>‹#›</a:t>
            </a:fld>
            <a:endParaRPr kumimoji="1" lang="ja-JP" altLang="en-US"/>
          </a:p>
        </p:txBody>
      </p:sp>
    </p:spTree>
    <p:extLst>
      <p:ext uri="{BB962C8B-B14F-4D97-AF65-F5344CB8AC3E}">
        <p14:creationId xmlns:p14="http://schemas.microsoft.com/office/powerpoint/2010/main" val="39741830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E4B8E442-6200-4AAB-8EEB-5E043D276A78}" type="datetimeFigureOut">
              <a:rPr kumimoji="1" lang="ja-JP" altLang="en-US" smtClean="0"/>
              <a:t>2019/2/8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F8447F7-B0EF-4597-B8DB-97C9CCE190E3}" type="slidenum">
              <a:rPr kumimoji="1" lang="ja-JP" altLang="en-US" smtClean="0"/>
              <a:t>‹#›</a:t>
            </a:fld>
            <a:endParaRPr kumimoji="1" lang="ja-JP" altLang="en-US"/>
          </a:p>
        </p:txBody>
      </p:sp>
    </p:spTree>
    <p:extLst>
      <p:ext uri="{BB962C8B-B14F-4D97-AF65-F5344CB8AC3E}">
        <p14:creationId xmlns:p14="http://schemas.microsoft.com/office/powerpoint/2010/main" val="11935973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E4B8E442-6200-4AAB-8EEB-5E043D276A78}" type="datetimeFigureOut">
              <a:rPr kumimoji="1" lang="ja-JP" altLang="en-US" smtClean="0"/>
              <a:t>2019/2/8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F8447F7-B0EF-4597-B8DB-97C9CCE190E3}" type="slidenum">
              <a:rPr kumimoji="1" lang="ja-JP" altLang="en-US" smtClean="0"/>
              <a:t>‹#›</a:t>
            </a:fld>
            <a:endParaRPr kumimoji="1" lang="ja-JP" altLang="en-US"/>
          </a:p>
        </p:txBody>
      </p:sp>
    </p:spTree>
    <p:extLst>
      <p:ext uri="{BB962C8B-B14F-4D97-AF65-F5344CB8AC3E}">
        <p14:creationId xmlns:p14="http://schemas.microsoft.com/office/powerpoint/2010/main" val="30016876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B8E442-6200-4AAB-8EEB-5E043D276A78}" type="datetimeFigureOut">
              <a:rPr kumimoji="1" lang="ja-JP" altLang="en-US" smtClean="0"/>
              <a:t>2019/2/8</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8447F7-B0EF-4597-B8DB-97C9CCE190E3}" type="slidenum">
              <a:rPr kumimoji="1" lang="ja-JP" altLang="en-US" smtClean="0"/>
              <a:t>‹#›</a:t>
            </a:fld>
            <a:endParaRPr kumimoji="1" lang="ja-JP" altLang="en-US"/>
          </a:p>
        </p:txBody>
      </p:sp>
    </p:spTree>
    <p:extLst>
      <p:ext uri="{BB962C8B-B14F-4D97-AF65-F5344CB8AC3E}">
        <p14:creationId xmlns:p14="http://schemas.microsoft.com/office/powerpoint/2010/main" val="282703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2.tif"/><Relationship Id="rId7"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ctrTitle"/>
          </p:nvPr>
        </p:nvSpPr>
        <p:spPr/>
        <p:txBody>
          <a:bodyPr>
            <a:normAutofit/>
          </a:bodyPr>
          <a:lstStyle/>
          <a:p>
            <a:r>
              <a:rPr lang="ja-JP" altLang="en-US" dirty="0" smtClean="0"/>
              <a:t>研修３日目・講義</a:t>
            </a:r>
            <a:br>
              <a:rPr lang="ja-JP" altLang="en-US" dirty="0" smtClean="0"/>
            </a:br>
            <a:r>
              <a:rPr lang="en-US" altLang="ja-JP" sz="4000" dirty="0" smtClean="0"/>
              <a:t>【</a:t>
            </a:r>
            <a:r>
              <a:rPr lang="ja-JP" altLang="en-US" sz="4000" dirty="0"/>
              <a:t>事例に基づく演習への導入講義</a:t>
            </a:r>
            <a:r>
              <a:rPr lang="en-US" altLang="ja-JP" sz="4000" dirty="0" smtClean="0"/>
              <a:t>】</a:t>
            </a:r>
            <a:r>
              <a:rPr kumimoji="1" lang="en-US" altLang="ja-JP" dirty="0"/>
              <a:t/>
            </a:r>
            <a:br>
              <a:rPr kumimoji="1" lang="en-US" altLang="ja-JP" dirty="0"/>
            </a:br>
            <a:r>
              <a:rPr lang="ja-JP" altLang="en-US" sz="2000" dirty="0" smtClean="0"/>
              <a:t/>
            </a:r>
            <a:br>
              <a:rPr lang="ja-JP" altLang="en-US" sz="2000" dirty="0" smtClean="0"/>
            </a:br>
            <a:r>
              <a:rPr lang="ja-JP" altLang="en-US" sz="2000" dirty="0" smtClean="0"/>
              <a:t>地域</a:t>
            </a:r>
            <a:r>
              <a:rPr lang="ja-JP" altLang="en-US" sz="2000" dirty="0"/>
              <a:t>移行チーム、地域での生活を支えるチーム、望む暮らしを実現するチーム）</a:t>
            </a:r>
          </a:p>
        </p:txBody>
      </p:sp>
      <p:sp>
        <p:nvSpPr>
          <p:cNvPr id="5" name="サブタイトル 4"/>
          <p:cNvSpPr>
            <a:spLocks noGrp="1"/>
          </p:cNvSpPr>
          <p:nvPr>
            <p:ph type="subTitle" idx="1"/>
          </p:nvPr>
        </p:nvSpPr>
        <p:spPr/>
        <p:txBody>
          <a:bodyPr/>
          <a:lstStyle/>
          <a:p>
            <a:r>
              <a:rPr kumimoji="1" lang="ja-JP" altLang="en-US" dirty="0"/>
              <a:t>個別相談支援</a:t>
            </a:r>
            <a:r>
              <a:rPr kumimoji="1" lang="en-US" altLang="ja-JP" dirty="0"/>
              <a:t>/</a:t>
            </a:r>
            <a:r>
              <a:rPr kumimoji="1" lang="ja-JP" altLang="en-US" dirty="0">
                <a:solidFill>
                  <a:srgbClr val="FF0000"/>
                </a:solidFill>
              </a:rPr>
              <a:t>チームアプローチ</a:t>
            </a:r>
            <a:r>
              <a:rPr kumimoji="1" lang="en-US" altLang="ja-JP" dirty="0"/>
              <a:t>/</a:t>
            </a:r>
            <a:r>
              <a:rPr kumimoji="1" lang="ja-JP" altLang="en-US" dirty="0"/>
              <a:t>コミュニティワーク</a:t>
            </a:r>
          </a:p>
        </p:txBody>
      </p:sp>
    </p:spTree>
    <p:extLst>
      <p:ext uri="{BB962C8B-B14F-4D97-AF65-F5344CB8AC3E}">
        <p14:creationId xmlns:p14="http://schemas.microsoft.com/office/powerpoint/2010/main" val="8130983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図表 4">
            <a:extLst>
              <a:ext uri="{FF2B5EF4-FFF2-40B4-BE49-F238E27FC236}">
                <a16:creationId xmlns:a16="http://schemas.microsoft.com/office/drawing/2014/main" xmlns="" id="{DA45EE77-B694-4035-8B9E-22894BF724C7}"/>
              </a:ext>
            </a:extLst>
          </p:cNvPr>
          <p:cNvGraphicFramePr/>
          <p:nvPr>
            <p:extLst/>
          </p:nvPr>
        </p:nvGraphicFramePr>
        <p:xfrm>
          <a:off x="1991544" y="1052736"/>
          <a:ext cx="8352928" cy="41044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矢印: 右 5">
            <a:extLst>
              <a:ext uri="{FF2B5EF4-FFF2-40B4-BE49-F238E27FC236}">
                <a16:creationId xmlns:a16="http://schemas.microsoft.com/office/drawing/2014/main" xmlns="" id="{7B38AED6-170F-4C9B-B39C-9EF4FB0B6211}"/>
              </a:ext>
            </a:extLst>
          </p:cNvPr>
          <p:cNvSpPr/>
          <p:nvPr/>
        </p:nvSpPr>
        <p:spPr>
          <a:xfrm>
            <a:off x="3431704" y="2996952"/>
            <a:ext cx="5328592" cy="2304256"/>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テキスト ボックス 6">
            <a:extLst>
              <a:ext uri="{FF2B5EF4-FFF2-40B4-BE49-F238E27FC236}">
                <a16:creationId xmlns:a16="http://schemas.microsoft.com/office/drawing/2014/main" xmlns="" id="{300D860E-6D11-4110-95B9-AF02B0B37853}"/>
              </a:ext>
            </a:extLst>
          </p:cNvPr>
          <p:cNvSpPr txBox="1"/>
          <p:nvPr/>
        </p:nvSpPr>
        <p:spPr>
          <a:xfrm>
            <a:off x="3431704" y="3548916"/>
            <a:ext cx="4752528" cy="1200329"/>
          </a:xfrm>
          <a:prstGeom prst="rect">
            <a:avLst/>
          </a:prstGeom>
          <a:noFill/>
        </p:spPr>
        <p:txBody>
          <a:bodyPr wrap="square" rtlCol="0">
            <a:spAutoFit/>
          </a:bodyPr>
          <a:lstStyle/>
          <a:p>
            <a:r>
              <a:rPr lang="ja-JP" altLang="en-US" dirty="0"/>
              <a:t>　　　　　</a:t>
            </a:r>
            <a:r>
              <a:rPr lang="en-US" altLang="ja-JP" dirty="0"/>
              <a:t>【</a:t>
            </a:r>
            <a:r>
              <a:rPr lang="ja-JP" altLang="en-US" dirty="0"/>
              <a:t>　話す機会がある　</a:t>
            </a:r>
            <a:r>
              <a:rPr lang="en-US" altLang="ja-JP" dirty="0"/>
              <a:t>】</a:t>
            </a:r>
          </a:p>
          <a:p>
            <a:r>
              <a:rPr lang="ja-JP" altLang="en-US" dirty="0"/>
              <a:t>グループワーク・日常的な会話・ケア会議・などを通して性格や長所、短所、仕事への姿勢や価値観、などが分かっていく</a:t>
            </a:r>
          </a:p>
        </p:txBody>
      </p:sp>
      <p:sp>
        <p:nvSpPr>
          <p:cNvPr id="8" name="テキスト ボックス 7">
            <a:extLst>
              <a:ext uri="{FF2B5EF4-FFF2-40B4-BE49-F238E27FC236}">
                <a16:creationId xmlns:a16="http://schemas.microsoft.com/office/drawing/2014/main" xmlns="" id="{9B60EE08-353F-4121-A11B-9F98356D7A0C}"/>
              </a:ext>
            </a:extLst>
          </p:cNvPr>
          <p:cNvSpPr txBox="1"/>
          <p:nvPr/>
        </p:nvSpPr>
        <p:spPr>
          <a:xfrm>
            <a:off x="5231904" y="6021288"/>
            <a:ext cx="5256584" cy="369332"/>
          </a:xfrm>
          <a:prstGeom prst="rect">
            <a:avLst/>
          </a:prstGeom>
          <a:noFill/>
        </p:spPr>
        <p:txBody>
          <a:bodyPr wrap="square" rtlCol="0">
            <a:spAutoFit/>
          </a:bodyPr>
          <a:lstStyle/>
          <a:p>
            <a:r>
              <a:rPr lang="ja-JP" altLang="en-US" dirty="0"/>
              <a:t>多職種連携の技術　　第</a:t>
            </a:r>
            <a:r>
              <a:rPr lang="en-US" altLang="ja-JP" dirty="0"/>
              <a:t>11</a:t>
            </a:r>
            <a:r>
              <a:rPr lang="ja-JP" altLang="en-US" dirty="0"/>
              <a:t>講（上原久）より抜粋</a:t>
            </a:r>
          </a:p>
        </p:txBody>
      </p:sp>
    </p:spTree>
    <p:extLst>
      <p:ext uri="{BB962C8B-B14F-4D97-AF65-F5344CB8AC3E}">
        <p14:creationId xmlns:p14="http://schemas.microsoft.com/office/powerpoint/2010/main" val="24397632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ctr"/>
            <a:r>
              <a:rPr kumimoji="1" lang="ja-JP" altLang="en-US" dirty="0"/>
              <a:t>範囲から見た連携（チームアプローチ）</a:t>
            </a:r>
          </a:p>
        </p:txBody>
      </p:sp>
      <p:sp>
        <p:nvSpPr>
          <p:cNvPr id="4" name="上下矢印 3"/>
          <p:cNvSpPr/>
          <p:nvPr/>
        </p:nvSpPr>
        <p:spPr>
          <a:xfrm>
            <a:off x="1052945" y="2078182"/>
            <a:ext cx="138546" cy="4184073"/>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円/楕円 4"/>
          <p:cNvSpPr/>
          <p:nvPr/>
        </p:nvSpPr>
        <p:spPr>
          <a:xfrm>
            <a:off x="1302326" y="3574473"/>
            <a:ext cx="3186547" cy="169025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関係機関</a:t>
            </a:r>
            <a:endParaRPr lang="en-US" altLang="ja-JP" dirty="0">
              <a:solidFill>
                <a:schemeClr val="tx1"/>
              </a:solidFill>
            </a:endParaRPr>
          </a:p>
          <a:p>
            <a:pPr algn="ctr"/>
            <a:r>
              <a:rPr kumimoji="1" lang="ja-JP" altLang="en-US" dirty="0">
                <a:solidFill>
                  <a:schemeClr val="tx1"/>
                </a:solidFill>
              </a:rPr>
              <a:t>多職種連携</a:t>
            </a:r>
          </a:p>
        </p:txBody>
      </p:sp>
      <p:sp>
        <p:nvSpPr>
          <p:cNvPr id="6" name="円/楕円 5"/>
          <p:cNvSpPr/>
          <p:nvPr/>
        </p:nvSpPr>
        <p:spPr>
          <a:xfrm>
            <a:off x="1579417" y="5070764"/>
            <a:ext cx="2604655" cy="119149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支援者・事業所・組織</a:t>
            </a:r>
          </a:p>
        </p:txBody>
      </p:sp>
      <p:sp>
        <p:nvSpPr>
          <p:cNvPr id="7" name="円/楕円 6"/>
          <p:cNvSpPr/>
          <p:nvPr/>
        </p:nvSpPr>
        <p:spPr>
          <a:xfrm>
            <a:off x="1156853" y="1884435"/>
            <a:ext cx="3477491" cy="199505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地域・まち</a:t>
            </a:r>
            <a:endParaRPr lang="en-US" altLang="ja-JP" dirty="0">
              <a:solidFill>
                <a:schemeClr val="tx1"/>
              </a:solidFill>
            </a:endParaRPr>
          </a:p>
          <a:p>
            <a:pPr algn="ctr"/>
            <a:r>
              <a:rPr lang="ja-JP" altLang="en-US" dirty="0">
                <a:solidFill>
                  <a:schemeClr val="tx1"/>
                </a:solidFill>
              </a:rPr>
              <a:t>コミュニティー</a:t>
            </a:r>
            <a:endParaRPr kumimoji="1" lang="ja-JP" altLang="en-US" dirty="0">
              <a:solidFill>
                <a:schemeClr val="tx1"/>
              </a:solidFill>
            </a:endParaRPr>
          </a:p>
        </p:txBody>
      </p:sp>
      <p:sp>
        <p:nvSpPr>
          <p:cNvPr id="8" name="角丸四角形 7"/>
          <p:cNvSpPr/>
          <p:nvPr/>
        </p:nvSpPr>
        <p:spPr>
          <a:xfrm>
            <a:off x="5056909" y="5334000"/>
            <a:ext cx="3144982" cy="6650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個別支援会議</a:t>
            </a:r>
            <a:endParaRPr kumimoji="1" lang="en-US" altLang="ja-JP" dirty="0"/>
          </a:p>
          <a:p>
            <a:pPr algn="ctr"/>
            <a:r>
              <a:rPr lang="ja-JP" altLang="en-US" dirty="0"/>
              <a:t>ユニット会議・リーダー会議等</a:t>
            </a:r>
            <a:endParaRPr kumimoji="1" lang="ja-JP" altLang="en-US" dirty="0"/>
          </a:p>
        </p:txBody>
      </p:sp>
      <p:sp>
        <p:nvSpPr>
          <p:cNvPr id="9" name="角丸四角形 8"/>
          <p:cNvSpPr/>
          <p:nvPr/>
        </p:nvSpPr>
        <p:spPr>
          <a:xfrm>
            <a:off x="5056909" y="4087091"/>
            <a:ext cx="3144982" cy="6650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t>チームアプローチ</a:t>
            </a:r>
            <a:endParaRPr kumimoji="1" lang="en-US" altLang="ja-JP" dirty="0"/>
          </a:p>
          <a:p>
            <a:pPr algn="ctr"/>
            <a:r>
              <a:rPr lang="ja-JP" altLang="en-US" dirty="0"/>
              <a:t>サービス担当者会議等</a:t>
            </a:r>
            <a:endParaRPr kumimoji="1" lang="ja-JP" altLang="en-US" dirty="0"/>
          </a:p>
        </p:txBody>
      </p:sp>
      <p:sp>
        <p:nvSpPr>
          <p:cNvPr id="10" name="角丸四角形 9"/>
          <p:cNvSpPr/>
          <p:nvPr/>
        </p:nvSpPr>
        <p:spPr>
          <a:xfrm>
            <a:off x="5056909" y="2549453"/>
            <a:ext cx="3144982" cy="6650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t>コミュニティワーク</a:t>
            </a:r>
            <a:endParaRPr kumimoji="1" lang="en-US" altLang="ja-JP" dirty="0"/>
          </a:p>
          <a:p>
            <a:pPr algn="ctr"/>
            <a:r>
              <a:rPr lang="ja-JP" altLang="en-US" dirty="0"/>
              <a:t>自立支援協議会等</a:t>
            </a:r>
            <a:endParaRPr kumimoji="1" lang="ja-JP" altLang="en-US" dirty="0"/>
          </a:p>
        </p:txBody>
      </p:sp>
      <p:cxnSp>
        <p:nvCxnSpPr>
          <p:cNvPr id="12" name="直線矢印コネクタ 11"/>
          <p:cNvCxnSpPr>
            <a:stCxn id="7" idx="6"/>
            <a:endCxn id="10" idx="1"/>
          </p:cNvCxnSpPr>
          <p:nvPr/>
        </p:nvCxnSpPr>
        <p:spPr>
          <a:xfrm flipV="1">
            <a:off x="4634344" y="2881962"/>
            <a:ext cx="422565"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a:stCxn id="5" idx="6"/>
            <a:endCxn id="9" idx="1"/>
          </p:cNvCxnSpPr>
          <p:nvPr/>
        </p:nvCxnSpPr>
        <p:spPr>
          <a:xfrm>
            <a:off x="4488873" y="4419600"/>
            <a:ext cx="56803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a:stCxn id="6" idx="6"/>
            <a:endCxn id="8" idx="1"/>
          </p:cNvCxnSpPr>
          <p:nvPr/>
        </p:nvCxnSpPr>
        <p:spPr>
          <a:xfrm>
            <a:off x="4184072" y="5666509"/>
            <a:ext cx="87283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角丸四角形 16"/>
          <p:cNvSpPr/>
          <p:nvPr/>
        </p:nvSpPr>
        <p:spPr>
          <a:xfrm>
            <a:off x="8381997" y="3809998"/>
            <a:ext cx="3422072" cy="1288473"/>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8" name="円/楕円 17"/>
          <p:cNvSpPr/>
          <p:nvPr/>
        </p:nvSpPr>
        <p:spPr>
          <a:xfrm>
            <a:off x="10093034" y="3865418"/>
            <a:ext cx="775855" cy="540327"/>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1"/>
                </a:solidFill>
              </a:rPr>
              <a:t>行政</a:t>
            </a:r>
            <a:endParaRPr kumimoji="1" lang="ja-JP" altLang="en-US" sz="1400" dirty="0">
              <a:solidFill>
                <a:schemeClr val="tx1"/>
              </a:solidFill>
            </a:endParaRPr>
          </a:p>
        </p:txBody>
      </p:sp>
      <p:sp>
        <p:nvSpPr>
          <p:cNvPr id="19" name="円/楕円 18"/>
          <p:cNvSpPr/>
          <p:nvPr/>
        </p:nvSpPr>
        <p:spPr>
          <a:xfrm>
            <a:off x="9292934" y="3865419"/>
            <a:ext cx="775855" cy="540327"/>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1"/>
                </a:solidFill>
              </a:rPr>
              <a:t>介護</a:t>
            </a:r>
            <a:endParaRPr kumimoji="1" lang="ja-JP" altLang="en-US" sz="1400" dirty="0">
              <a:solidFill>
                <a:schemeClr val="tx1"/>
              </a:solidFill>
            </a:endParaRPr>
          </a:p>
        </p:txBody>
      </p:sp>
      <p:sp>
        <p:nvSpPr>
          <p:cNvPr id="20" name="円/楕円 19"/>
          <p:cNvSpPr/>
          <p:nvPr/>
        </p:nvSpPr>
        <p:spPr>
          <a:xfrm>
            <a:off x="10868889" y="3865418"/>
            <a:ext cx="775855" cy="540327"/>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1"/>
                </a:solidFill>
              </a:rPr>
              <a:t>福祉</a:t>
            </a:r>
            <a:endParaRPr kumimoji="1" lang="ja-JP" altLang="en-US" sz="1400" dirty="0">
              <a:solidFill>
                <a:schemeClr val="tx1"/>
              </a:solidFill>
            </a:endParaRPr>
          </a:p>
        </p:txBody>
      </p:sp>
      <p:sp>
        <p:nvSpPr>
          <p:cNvPr id="21" name="円/楕円 20"/>
          <p:cNvSpPr/>
          <p:nvPr/>
        </p:nvSpPr>
        <p:spPr>
          <a:xfrm>
            <a:off x="8492834" y="3865418"/>
            <a:ext cx="775855" cy="540327"/>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医療</a:t>
            </a:r>
          </a:p>
        </p:txBody>
      </p:sp>
      <p:sp>
        <p:nvSpPr>
          <p:cNvPr id="22" name="円/楕円 21"/>
          <p:cNvSpPr/>
          <p:nvPr/>
        </p:nvSpPr>
        <p:spPr>
          <a:xfrm>
            <a:off x="8492834" y="4488872"/>
            <a:ext cx="775855" cy="540327"/>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1"/>
                </a:solidFill>
              </a:rPr>
              <a:t>ボラ</a:t>
            </a:r>
            <a:endParaRPr kumimoji="1" lang="ja-JP" altLang="en-US" sz="1400" dirty="0">
              <a:solidFill>
                <a:schemeClr val="tx1"/>
              </a:solidFill>
            </a:endParaRPr>
          </a:p>
        </p:txBody>
      </p:sp>
      <p:sp>
        <p:nvSpPr>
          <p:cNvPr id="23" name="円/楕円 22"/>
          <p:cNvSpPr/>
          <p:nvPr/>
        </p:nvSpPr>
        <p:spPr>
          <a:xfrm>
            <a:off x="9292934" y="4488872"/>
            <a:ext cx="775855" cy="540327"/>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1"/>
                </a:solidFill>
              </a:rPr>
              <a:t>町内会</a:t>
            </a:r>
            <a:endParaRPr kumimoji="1" lang="ja-JP" altLang="en-US" sz="1400" dirty="0">
              <a:solidFill>
                <a:schemeClr val="tx1"/>
              </a:solidFill>
            </a:endParaRPr>
          </a:p>
        </p:txBody>
      </p:sp>
      <p:sp>
        <p:nvSpPr>
          <p:cNvPr id="24" name="円/楕円 23"/>
          <p:cNvSpPr/>
          <p:nvPr/>
        </p:nvSpPr>
        <p:spPr>
          <a:xfrm>
            <a:off x="10093033" y="4516582"/>
            <a:ext cx="775855" cy="540327"/>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1"/>
                </a:solidFill>
              </a:rPr>
              <a:t>サークル</a:t>
            </a:r>
            <a:endParaRPr kumimoji="1" lang="ja-JP" altLang="en-US" sz="1400" dirty="0">
              <a:solidFill>
                <a:schemeClr val="tx1"/>
              </a:solidFill>
            </a:endParaRPr>
          </a:p>
        </p:txBody>
      </p:sp>
      <p:sp>
        <p:nvSpPr>
          <p:cNvPr id="25" name="円/楕円 24"/>
          <p:cNvSpPr/>
          <p:nvPr/>
        </p:nvSpPr>
        <p:spPr>
          <a:xfrm>
            <a:off x="10868888" y="4530436"/>
            <a:ext cx="775855" cy="540327"/>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1"/>
                </a:solidFill>
              </a:rPr>
              <a:t>民生</a:t>
            </a:r>
            <a:endParaRPr kumimoji="1" lang="ja-JP" altLang="en-US" sz="1400" dirty="0">
              <a:solidFill>
                <a:schemeClr val="tx1"/>
              </a:solidFill>
            </a:endParaRPr>
          </a:p>
        </p:txBody>
      </p:sp>
      <p:sp>
        <p:nvSpPr>
          <p:cNvPr id="26" name="角丸四角形 25"/>
          <p:cNvSpPr/>
          <p:nvPr/>
        </p:nvSpPr>
        <p:spPr>
          <a:xfrm>
            <a:off x="8381996" y="2244653"/>
            <a:ext cx="3422073" cy="132982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rPr>
              <a:t>・町内会</a:t>
            </a:r>
            <a:r>
              <a:rPr lang="en-US" altLang="ja-JP" dirty="0">
                <a:solidFill>
                  <a:schemeClr val="tx1"/>
                </a:solidFill>
              </a:rPr>
              <a:t>/</a:t>
            </a:r>
            <a:r>
              <a:rPr lang="ja-JP" altLang="en-US" dirty="0">
                <a:solidFill>
                  <a:schemeClr val="tx1"/>
                </a:solidFill>
              </a:rPr>
              <a:t>地域団体</a:t>
            </a:r>
            <a:r>
              <a:rPr lang="en-US" altLang="ja-JP" dirty="0">
                <a:solidFill>
                  <a:schemeClr val="tx1"/>
                </a:solidFill>
              </a:rPr>
              <a:t>/</a:t>
            </a:r>
            <a:r>
              <a:rPr lang="ja-JP" altLang="en-US" dirty="0">
                <a:solidFill>
                  <a:schemeClr val="tx1"/>
                </a:solidFill>
              </a:rPr>
              <a:t>自治</a:t>
            </a:r>
            <a:r>
              <a:rPr lang="en-US" altLang="ja-JP" dirty="0">
                <a:solidFill>
                  <a:schemeClr val="tx1"/>
                </a:solidFill>
              </a:rPr>
              <a:t>/</a:t>
            </a:r>
            <a:r>
              <a:rPr lang="ja-JP" altLang="en-US" dirty="0">
                <a:solidFill>
                  <a:schemeClr val="tx1"/>
                </a:solidFill>
              </a:rPr>
              <a:t>老人会</a:t>
            </a:r>
            <a:r>
              <a:rPr lang="en-US" altLang="ja-JP" dirty="0">
                <a:solidFill>
                  <a:schemeClr val="tx1"/>
                </a:solidFill>
              </a:rPr>
              <a:t>/</a:t>
            </a:r>
            <a:r>
              <a:rPr lang="ja-JP" altLang="en-US" dirty="0">
                <a:solidFill>
                  <a:schemeClr val="tx1"/>
                </a:solidFill>
              </a:rPr>
              <a:t>民生団体</a:t>
            </a:r>
            <a:r>
              <a:rPr lang="en-US" altLang="ja-JP" dirty="0">
                <a:solidFill>
                  <a:schemeClr val="tx1"/>
                </a:solidFill>
              </a:rPr>
              <a:t>/</a:t>
            </a:r>
            <a:r>
              <a:rPr lang="ja-JP" altLang="en-US" dirty="0">
                <a:solidFill>
                  <a:schemeClr val="tx1"/>
                </a:solidFill>
              </a:rPr>
              <a:t>商工会議所</a:t>
            </a:r>
            <a:r>
              <a:rPr lang="en-US" altLang="ja-JP" dirty="0">
                <a:solidFill>
                  <a:schemeClr val="tx1"/>
                </a:solidFill>
              </a:rPr>
              <a:t>/</a:t>
            </a:r>
            <a:r>
              <a:rPr lang="ja-JP" altLang="en-US" dirty="0">
                <a:solidFill>
                  <a:schemeClr val="tx1"/>
                </a:solidFill>
              </a:rPr>
              <a:t>地区社協</a:t>
            </a:r>
            <a:endParaRPr lang="en-US" altLang="ja-JP" dirty="0">
              <a:solidFill>
                <a:schemeClr val="tx1"/>
              </a:solidFill>
            </a:endParaRPr>
          </a:p>
          <a:p>
            <a:r>
              <a:rPr lang="ja-JP" altLang="en-US" dirty="0">
                <a:solidFill>
                  <a:schemeClr val="tx1"/>
                </a:solidFill>
              </a:rPr>
              <a:t>＊住民主体の集まりなど様々</a:t>
            </a:r>
            <a:endParaRPr lang="en-US" altLang="ja-JP" dirty="0">
              <a:solidFill>
                <a:schemeClr val="tx1"/>
              </a:solidFill>
            </a:endParaRPr>
          </a:p>
        </p:txBody>
      </p:sp>
      <p:sp>
        <p:nvSpPr>
          <p:cNvPr id="28" name="角丸四角形 27"/>
          <p:cNvSpPr/>
          <p:nvPr/>
        </p:nvSpPr>
        <p:spPr>
          <a:xfrm>
            <a:off x="554182" y="2881962"/>
            <a:ext cx="11416145" cy="289538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フローチャート: カード 26">
            <a:extLst>
              <a:ext uri="{FF2B5EF4-FFF2-40B4-BE49-F238E27FC236}">
                <a16:creationId xmlns:a16="http://schemas.microsoft.com/office/drawing/2014/main" xmlns="" id="{CAD088AF-0B82-4B30-8F91-7151D392895C}"/>
              </a:ext>
            </a:extLst>
          </p:cNvPr>
          <p:cNvSpPr/>
          <p:nvPr/>
        </p:nvSpPr>
        <p:spPr>
          <a:xfrm>
            <a:off x="5903753" y="1403878"/>
            <a:ext cx="2298138" cy="896193"/>
          </a:xfrm>
          <a:prstGeom prst="flowChartPunchedCard">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1</a:t>
            </a:r>
            <a:r>
              <a:rPr kumimoji="1" lang="ja-JP" altLang="en-US" dirty="0">
                <a:solidFill>
                  <a:schemeClr val="tx1"/>
                </a:solidFill>
              </a:rPr>
              <a:t>日目資料</a:t>
            </a:r>
            <a:r>
              <a:rPr kumimoji="1" lang="en-US" altLang="ja-JP" dirty="0">
                <a:solidFill>
                  <a:schemeClr val="tx1"/>
                </a:solidFill>
              </a:rPr>
              <a:t>150</a:t>
            </a:r>
            <a:r>
              <a:rPr kumimoji="1" lang="ja-JP" altLang="en-US" dirty="0">
                <a:solidFill>
                  <a:schemeClr val="tx1"/>
                </a:solidFill>
              </a:rPr>
              <a:t>ページ</a:t>
            </a:r>
          </a:p>
        </p:txBody>
      </p:sp>
    </p:spTree>
    <p:extLst>
      <p:ext uri="{BB962C8B-B14F-4D97-AF65-F5344CB8AC3E}">
        <p14:creationId xmlns:p14="http://schemas.microsoft.com/office/powerpoint/2010/main" val="7482000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チームアプローチ（多職種連携</a:t>
            </a:r>
            <a:r>
              <a:rPr lang="ja-JP" altLang="en-US" dirty="0"/>
              <a:t>）</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a:t>多職種連携で大切なのは、「どのような顔ぶれが参加しているか」です。多くは介護・医療・福祉・行政が中心となりますが、</a:t>
            </a:r>
            <a:r>
              <a:rPr kumimoji="1" lang="en-US" altLang="ja-JP" dirty="0"/>
              <a:t>NPO</a:t>
            </a:r>
            <a:r>
              <a:rPr kumimoji="1" lang="ja-JP" altLang="en-US" dirty="0"/>
              <a:t>団体や地域団体（例：町内会、消防団、ボランティア団体等）が加わっていることもあります。それぞれの団体・法人の顔となる人が参加している場合もあれば、個人的な「ゆるやかなネットワーク」で集まっている場合もあります。</a:t>
            </a:r>
          </a:p>
        </p:txBody>
      </p:sp>
      <p:sp>
        <p:nvSpPr>
          <p:cNvPr id="4" name="角丸四角形 3"/>
          <p:cNvSpPr/>
          <p:nvPr/>
        </p:nvSpPr>
        <p:spPr>
          <a:xfrm>
            <a:off x="1371600" y="5430982"/>
            <a:ext cx="8354291" cy="9836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dirty="0"/>
              <a:t>多様なニーズへの多職種が協働した支援</a:t>
            </a:r>
            <a:endParaRPr kumimoji="1" lang="ja-JP" altLang="en-US" sz="3600" dirty="0"/>
          </a:p>
        </p:txBody>
      </p:sp>
      <p:sp>
        <p:nvSpPr>
          <p:cNvPr id="5" name="フローチャート: カード 4">
            <a:extLst>
              <a:ext uri="{FF2B5EF4-FFF2-40B4-BE49-F238E27FC236}">
                <a16:creationId xmlns:a16="http://schemas.microsoft.com/office/drawing/2014/main" xmlns="" id="{4F307B1E-B599-44F5-998B-D87F50FCCFC3}"/>
              </a:ext>
            </a:extLst>
          </p:cNvPr>
          <p:cNvSpPr/>
          <p:nvPr/>
        </p:nvSpPr>
        <p:spPr>
          <a:xfrm>
            <a:off x="9490735" y="3831917"/>
            <a:ext cx="2098221" cy="1464128"/>
          </a:xfrm>
          <a:prstGeom prst="flowChartPunchedCard">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共通講義</a:t>
            </a:r>
            <a:endParaRPr lang="en-US" altLang="ja-JP" dirty="0">
              <a:solidFill>
                <a:schemeClr val="tx1"/>
              </a:solidFill>
            </a:endParaRPr>
          </a:p>
          <a:p>
            <a:pPr algn="ctr"/>
            <a:r>
              <a:rPr kumimoji="1" lang="ja-JP" altLang="en-US" dirty="0">
                <a:solidFill>
                  <a:schemeClr val="tx1"/>
                </a:solidFill>
              </a:rPr>
              <a:t>地域を</a:t>
            </a:r>
            <a:r>
              <a:rPr lang="ja-JP" altLang="en-US" dirty="0">
                <a:solidFill>
                  <a:schemeClr val="tx1"/>
                </a:solidFill>
              </a:rPr>
              <a:t>基盤としたソーシャルワーク</a:t>
            </a:r>
            <a:r>
              <a:rPr lang="en-US" altLang="ja-JP" dirty="0">
                <a:solidFill>
                  <a:schemeClr val="tx1"/>
                </a:solidFill>
              </a:rPr>
              <a:t>Ⅱ</a:t>
            </a:r>
          </a:p>
          <a:p>
            <a:pPr algn="ctr"/>
            <a:r>
              <a:rPr kumimoji="1" lang="ja-JP" altLang="en-US" dirty="0">
                <a:solidFill>
                  <a:schemeClr val="tx1"/>
                </a:solidFill>
              </a:rPr>
              <a:t>スライドＰ</a:t>
            </a:r>
            <a:r>
              <a:rPr lang="en-US" altLang="ja-JP" dirty="0">
                <a:solidFill>
                  <a:schemeClr val="tx1"/>
                </a:solidFill>
              </a:rPr>
              <a:t>15</a:t>
            </a:r>
            <a:r>
              <a:rPr lang="ja-JP" altLang="en-US" dirty="0">
                <a:solidFill>
                  <a:schemeClr val="tx1"/>
                </a:solidFill>
              </a:rPr>
              <a:t>～</a:t>
            </a:r>
            <a:endParaRPr kumimoji="1" lang="ja-JP" altLang="en-US" dirty="0">
              <a:solidFill>
                <a:schemeClr val="tx1"/>
              </a:solidFill>
            </a:endParaRPr>
          </a:p>
        </p:txBody>
      </p:sp>
    </p:spTree>
    <p:extLst>
      <p:ext uri="{BB962C8B-B14F-4D97-AF65-F5344CB8AC3E}">
        <p14:creationId xmlns:p14="http://schemas.microsoft.com/office/powerpoint/2010/main" val="10066990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ctr"/>
            <a:r>
              <a:rPr kumimoji="1" lang="ja-JP" altLang="en-US" dirty="0"/>
              <a:t>地域の会議（地域を知る）</a:t>
            </a:r>
          </a:p>
        </p:txBody>
      </p:sp>
      <p:sp>
        <p:nvSpPr>
          <p:cNvPr id="3" name="コンテンツ プレースホルダー 2"/>
          <p:cNvSpPr>
            <a:spLocks noGrp="1"/>
          </p:cNvSpPr>
          <p:nvPr>
            <p:ph idx="1"/>
          </p:nvPr>
        </p:nvSpPr>
        <p:spPr/>
        <p:txBody>
          <a:bodyPr/>
          <a:lstStyle/>
          <a:p>
            <a:r>
              <a:rPr kumimoji="1" lang="ja-JP" altLang="en-US" dirty="0"/>
              <a:t>地域の集まりには、町内会・団体自治体・マンション管理組合などの住民主体の集まりから、老人会や民生委員団体、地域婦人会などの集まり、商工会議所や商店街組合、さらに職能団体ではバス会社やタクシー会社の会議などさまざまです。</a:t>
            </a:r>
            <a:endParaRPr kumimoji="1" lang="en-US" altLang="ja-JP" dirty="0"/>
          </a:p>
          <a:p>
            <a:r>
              <a:rPr lang="ja-JP" altLang="en-US" dirty="0"/>
              <a:t>地域のネットワークをつくるために、相談支援専門員は、これらの会議に頻繁に参加することで顔の見える関係となり、地域課題への取り組みを円滑に進めることが可能になります。</a:t>
            </a:r>
            <a:endParaRPr kumimoji="1" lang="ja-JP" altLang="en-US" dirty="0"/>
          </a:p>
        </p:txBody>
      </p:sp>
      <p:sp>
        <p:nvSpPr>
          <p:cNvPr id="4" name="角丸四角形 3"/>
          <p:cNvSpPr/>
          <p:nvPr/>
        </p:nvSpPr>
        <p:spPr>
          <a:xfrm>
            <a:off x="1371600" y="5107300"/>
            <a:ext cx="6525491" cy="9836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a:t>地域への働きかけ</a:t>
            </a:r>
          </a:p>
        </p:txBody>
      </p:sp>
    </p:spTree>
    <p:extLst>
      <p:ext uri="{BB962C8B-B14F-4D97-AF65-F5344CB8AC3E}">
        <p14:creationId xmlns:p14="http://schemas.microsoft.com/office/powerpoint/2010/main" val="37454356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タイトル 1"/>
          <p:cNvSpPr>
            <a:spLocks noGrp="1"/>
          </p:cNvSpPr>
          <p:nvPr>
            <p:ph type="ctrTitle" idx="4294967295"/>
          </p:nvPr>
        </p:nvSpPr>
        <p:spPr>
          <a:xfrm>
            <a:off x="1524000" y="-307975"/>
            <a:ext cx="9144000" cy="1470025"/>
          </a:xfrm>
        </p:spPr>
        <p:txBody>
          <a:bodyPr/>
          <a:lstStyle/>
          <a:p>
            <a:r>
              <a:rPr lang="ja-JP" altLang="en-US" dirty="0">
                <a:latin typeface="メイリオ" panose="020B0604030504040204" pitchFamily="50" charset="-128"/>
                <a:ea typeface="メイリオ" panose="020B0604030504040204" pitchFamily="50" charset="-128"/>
                <a:cs typeface="メイリオ" panose="020B0604030504040204" pitchFamily="50" charset="-128"/>
              </a:rPr>
              <a:t>ケア会議について</a:t>
            </a:r>
          </a:p>
        </p:txBody>
      </p:sp>
      <p:graphicFrame>
        <p:nvGraphicFramePr>
          <p:cNvPr id="5" name="表 4"/>
          <p:cNvGraphicFramePr>
            <a:graphicFrameLocks noGrp="1"/>
          </p:cNvGraphicFramePr>
          <p:nvPr>
            <p:extLst/>
          </p:nvPr>
        </p:nvGraphicFramePr>
        <p:xfrm>
          <a:off x="1866900" y="3619500"/>
          <a:ext cx="6096000" cy="2420938"/>
        </p:xfrm>
        <a:graphic>
          <a:graphicData uri="http://schemas.openxmlformats.org/drawingml/2006/table">
            <a:tbl>
              <a:tblPr/>
              <a:tblGrid>
                <a:gridCol w="3048000">
                  <a:extLst>
                    <a:ext uri="{9D8B030D-6E8A-4147-A177-3AD203B41FA5}">
                      <a16:colId xmlns:a16="http://schemas.microsoft.com/office/drawing/2014/main" xmlns="" val="20000"/>
                    </a:ext>
                  </a:extLst>
                </a:gridCol>
                <a:gridCol w="3048000">
                  <a:extLst>
                    <a:ext uri="{9D8B030D-6E8A-4147-A177-3AD203B41FA5}">
                      <a16:colId xmlns:a16="http://schemas.microsoft.com/office/drawing/2014/main" xmlns="" val="20001"/>
                    </a:ext>
                  </a:extLst>
                </a:gridCol>
              </a:tblGrid>
              <a:tr h="40322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2000" b="0" i="0" u="none" strike="noStrike" cap="none" normalizeH="0" baseline="0" dirty="0">
                          <a:ln>
                            <a:noFill/>
                          </a:ln>
                          <a:solidFill>
                            <a:schemeClr val="tx1"/>
                          </a:solidFill>
                          <a:effectLst/>
                          <a:latin typeface="Century" pitchFamily="18" charset="0"/>
                          <a:ea typeface="ＭＳ ゴシック" pitchFamily="49" charset="-128"/>
                        </a:rPr>
                        <a:t>直接的効果</a:t>
                      </a:r>
                      <a:endParaRPr kumimoji="0" lang="ja-JP" altLang="en-US" sz="2000" b="0" i="0" u="none" strike="noStrike" cap="none" normalizeH="0" baseline="0" dirty="0">
                        <a:ln>
                          <a:noFill/>
                        </a:ln>
                        <a:solidFill>
                          <a:schemeClr val="tx1"/>
                        </a:solidFill>
                        <a:effectLst/>
                        <a:latin typeface="Century" pitchFamily="18" charset="0"/>
                        <a:ea typeface="ＭＳ 明朝" pitchFamily="17" charset="-128"/>
                      </a:endParaRPr>
                    </a:p>
                  </a:txBody>
                  <a:tcPr marL="66935" marR="6693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2000" b="0" i="0" u="none" strike="noStrike" cap="none" normalizeH="0" baseline="0" dirty="0">
                          <a:ln>
                            <a:noFill/>
                          </a:ln>
                          <a:solidFill>
                            <a:schemeClr val="tx1"/>
                          </a:solidFill>
                          <a:effectLst/>
                          <a:latin typeface="Century" pitchFamily="18" charset="0"/>
                          <a:ea typeface="ＭＳ ゴシック" pitchFamily="49" charset="-128"/>
                        </a:rPr>
                        <a:t>間接的効果</a:t>
                      </a:r>
                      <a:endParaRPr kumimoji="0" lang="ja-JP" altLang="en-US" sz="2000" b="0" i="0" u="none" strike="noStrike" cap="none" normalizeH="0" baseline="0" dirty="0">
                        <a:ln>
                          <a:noFill/>
                        </a:ln>
                        <a:solidFill>
                          <a:schemeClr val="tx1"/>
                        </a:solidFill>
                        <a:effectLst/>
                        <a:latin typeface="Century" pitchFamily="18" charset="0"/>
                        <a:ea typeface="ＭＳ 明朝" pitchFamily="17" charset="-128"/>
                      </a:endParaRPr>
                    </a:p>
                  </a:txBody>
                  <a:tcPr marL="66935" marR="6693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2017713">
                <a:tc>
                  <a:txBody>
                    <a:bodyPr/>
                    <a:lstStyle/>
                    <a:p>
                      <a:pPr marL="342900" marR="0" lvl="0" indent="-342900" algn="just" defTabSz="914400" rtl="0" eaLnBrk="0" fontAlgn="base" latinLnBrk="0" hangingPunct="0">
                        <a:lnSpc>
                          <a:spcPct val="100000"/>
                        </a:lnSpc>
                        <a:spcBef>
                          <a:spcPct val="0"/>
                        </a:spcBef>
                        <a:spcAft>
                          <a:spcPct val="0"/>
                        </a:spcAft>
                        <a:buClrTx/>
                        <a:buSzTx/>
                        <a:buFontTx/>
                        <a:buAutoNum type="circleNumDbPlain"/>
                        <a:tabLst>
                          <a:tab pos="304800" algn="l"/>
                        </a:tabLst>
                      </a:pPr>
                      <a:r>
                        <a:rPr kumimoji="0" lang="ja-JP" altLang="en-US" sz="2000" b="0" i="0" u="none" strike="noStrike" cap="none" normalizeH="0" baseline="0">
                          <a:ln>
                            <a:noFill/>
                          </a:ln>
                          <a:solidFill>
                            <a:schemeClr val="tx1"/>
                          </a:solidFill>
                          <a:effectLst/>
                          <a:latin typeface="Century" pitchFamily="18" charset="0"/>
                          <a:ea typeface="ＭＳ ゴシック" pitchFamily="49" charset="-128"/>
                        </a:rPr>
                        <a:t>事例共有イメージ</a:t>
                      </a:r>
                      <a:endParaRPr kumimoji="0" lang="ja-JP" altLang="en-US" sz="2000" b="0" i="0" u="none" strike="noStrike" cap="none" normalizeH="0" baseline="0">
                        <a:ln>
                          <a:noFill/>
                        </a:ln>
                        <a:solidFill>
                          <a:schemeClr val="tx1"/>
                        </a:solidFill>
                        <a:effectLst/>
                        <a:latin typeface="Century" pitchFamily="18" charset="0"/>
                        <a:ea typeface="ＭＳ 明朝" pitchFamily="17" charset="-128"/>
                      </a:endParaRPr>
                    </a:p>
                    <a:p>
                      <a:pPr marL="342900" marR="0" lvl="0" indent="-342900" algn="just" defTabSz="914400" rtl="0" eaLnBrk="0" fontAlgn="base" latinLnBrk="0" hangingPunct="0">
                        <a:lnSpc>
                          <a:spcPct val="100000"/>
                        </a:lnSpc>
                        <a:spcBef>
                          <a:spcPct val="0"/>
                        </a:spcBef>
                        <a:spcAft>
                          <a:spcPct val="0"/>
                        </a:spcAft>
                        <a:buClrTx/>
                        <a:buSzTx/>
                        <a:buFontTx/>
                        <a:buAutoNum type="circleNumDbPlain"/>
                        <a:tabLst>
                          <a:tab pos="304800" algn="l"/>
                        </a:tabLst>
                      </a:pPr>
                      <a:r>
                        <a:rPr kumimoji="0" lang="ja-JP" altLang="en-US" sz="2000" b="0" i="0" u="none" strike="noStrike" cap="none" normalizeH="0" baseline="0">
                          <a:ln>
                            <a:noFill/>
                          </a:ln>
                          <a:solidFill>
                            <a:schemeClr val="tx1"/>
                          </a:solidFill>
                          <a:effectLst/>
                          <a:latin typeface="Century" pitchFamily="18" charset="0"/>
                          <a:ea typeface="ＭＳ ゴシック" pitchFamily="49" charset="-128"/>
                        </a:rPr>
                        <a:t>実践の追体験</a:t>
                      </a:r>
                      <a:endParaRPr kumimoji="0" lang="ja-JP" altLang="en-US" sz="2000" b="0" i="0" u="none" strike="noStrike" cap="none" normalizeH="0" baseline="0">
                        <a:ln>
                          <a:noFill/>
                        </a:ln>
                        <a:solidFill>
                          <a:schemeClr val="tx1"/>
                        </a:solidFill>
                        <a:effectLst/>
                        <a:latin typeface="Century" pitchFamily="18" charset="0"/>
                        <a:ea typeface="ＭＳ 明朝" pitchFamily="17" charset="-128"/>
                      </a:endParaRPr>
                    </a:p>
                    <a:p>
                      <a:pPr marL="342900" marR="0" lvl="0" indent="-342900" algn="just" defTabSz="914400" rtl="0" eaLnBrk="0" fontAlgn="base" latinLnBrk="0" hangingPunct="0">
                        <a:lnSpc>
                          <a:spcPct val="100000"/>
                        </a:lnSpc>
                        <a:spcBef>
                          <a:spcPct val="0"/>
                        </a:spcBef>
                        <a:spcAft>
                          <a:spcPct val="0"/>
                        </a:spcAft>
                        <a:buClrTx/>
                        <a:buSzTx/>
                        <a:buFontTx/>
                        <a:buAutoNum type="circleNumDbPlain"/>
                        <a:tabLst>
                          <a:tab pos="304800" algn="l"/>
                        </a:tabLst>
                      </a:pPr>
                      <a:r>
                        <a:rPr kumimoji="0" lang="ja-JP" altLang="en-US" sz="2000" b="0" i="0" u="none" strike="noStrike" cap="none" normalizeH="0" baseline="0">
                          <a:ln>
                            <a:noFill/>
                          </a:ln>
                          <a:solidFill>
                            <a:schemeClr val="tx1"/>
                          </a:solidFill>
                          <a:effectLst/>
                          <a:latin typeface="Century" pitchFamily="18" charset="0"/>
                          <a:ea typeface="ＭＳ ゴシック" pitchFamily="49" charset="-128"/>
                        </a:rPr>
                        <a:t>援助の質の向上</a:t>
                      </a:r>
                      <a:endParaRPr kumimoji="0" lang="ja-JP" altLang="en-US" sz="2000" b="0" i="0" u="none" strike="noStrike" cap="none" normalizeH="0" baseline="0">
                        <a:ln>
                          <a:noFill/>
                        </a:ln>
                        <a:solidFill>
                          <a:schemeClr val="tx1"/>
                        </a:solidFill>
                        <a:effectLst/>
                        <a:latin typeface="Century" pitchFamily="18" charset="0"/>
                        <a:ea typeface="ＭＳ 明朝" pitchFamily="17" charset="-128"/>
                      </a:endParaRPr>
                    </a:p>
                    <a:p>
                      <a:pPr marL="342900" marR="0" lvl="0" indent="-342900" algn="just" defTabSz="914400" rtl="0" eaLnBrk="0" fontAlgn="base" latinLnBrk="0" hangingPunct="0">
                        <a:lnSpc>
                          <a:spcPct val="100000"/>
                        </a:lnSpc>
                        <a:spcBef>
                          <a:spcPct val="0"/>
                        </a:spcBef>
                        <a:spcAft>
                          <a:spcPct val="0"/>
                        </a:spcAft>
                        <a:buClrTx/>
                        <a:buSzTx/>
                        <a:buFontTx/>
                        <a:buAutoNum type="circleNumDbPlain"/>
                        <a:tabLst>
                          <a:tab pos="304800" algn="l"/>
                        </a:tabLst>
                      </a:pPr>
                      <a:r>
                        <a:rPr kumimoji="0" lang="ja-JP" altLang="en-US" sz="2000" b="0" i="0" u="none" strike="noStrike" cap="none" normalizeH="0" baseline="0">
                          <a:ln>
                            <a:noFill/>
                          </a:ln>
                          <a:solidFill>
                            <a:schemeClr val="tx1"/>
                          </a:solidFill>
                          <a:effectLst/>
                          <a:latin typeface="Century" pitchFamily="18" charset="0"/>
                          <a:ea typeface="ＭＳ ゴシック" pitchFamily="49" charset="-128"/>
                        </a:rPr>
                        <a:t>実践プロセス評価</a:t>
                      </a:r>
                      <a:endParaRPr kumimoji="0" lang="ja-JP" altLang="en-US" sz="2000" b="0" i="0" u="none" strike="noStrike" cap="none" normalizeH="0" baseline="0">
                        <a:ln>
                          <a:noFill/>
                        </a:ln>
                        <a:solidFill>
                          <a:schemeClr val="tx1"/>
                        </a:solidFill>
                        <a:effectLst/>
                        <a:latin typeface="Century" pitchFamily="18" charset="0"/>
                        <a:ea typeface="ＭＳ 明朝" pitchFamily="17" charset="-128"/>
                      </a:endParaRPr>
                    </a:p>
                    <a:p>
                      <a:pPr marL="342900" marR="0" lvl="0" indent="-342900" algn="just" defTabSz="914400" rtl="0" eaLnBrk="0" fontAlgn="base" latinLnBrk="0" hangingPunct="0">
                        <a:lnSpc>
                          <a:spcPct val="100000"/>
                        </a:lnSpc>
                        <a:spcBef>
                          <a:spcPct val="0"/>
                        </a:spcBef>
                        <a:spcAft>
                          <a:spcPct val="0"/>
                        </a:spcAft>
                        <a:buClrTx/>
                        <a:buSzTx/>
                        <a:buFontTx/>
                        <a:buAutoNum type="circleNumDbPlain"/>
                        <a:tabLst>
                          <a:tab pos="304800" algn="l"/>
                        </a:tabLst>
                      </a:pPr>
                      <a:r>
                        <a:rPr kumimoji="0" lang="ja-JP" altLang="en-US" sz="2000" b="0" i="0" u="none" strike="noStrike" cap="none" normalizeH="0" baseline="0">
                          <a:ln>
                            <a:noFill/>
                          </a:ln>
                          <a:solidFill>
                            <a:schemeClr val="tx1"/>
                          </a:solidFill>
                          <a:effectLst/>
                          <a:latin typeface="Century" pitchFamily="18" charset="0"/>
                          <a:ea typeface="ＭＳ ゴシック" pitchFamily="49" charset="-128"/>
                        </a:rPr>
                        <a:t>援助観・方針の形成</a:t>
                      </a:r>
                      <a:endParaRPr kumimoji="0" lang="ja-JP" altLang="en-US" sz="2000" b="0" i="0" u="none" strike="noStrike" cap="none" normalizeH="0" baseline="0">
                        <a:ln>
                          <a:noFill/>
                        </a:ln>
                        <a:solidFill>
                          <a:schemeClr val="tx1"/>
                        </a:solidFill>
                        <a:effectLst/>
                        <a:latin typeface="Century" pitchFamily="18" charset="0"/>
                        <a:ea typeface="ＭＳ 明朝" pitchFamily="17" charset="-128"/>
                      </a:endParaRPr>
                    </a:p>
                  </a:txBody>
                  <a:tcPr marL="66935" marR="6693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0" fontAlgn="base" latinLnBrk="0" hangingPunct="0">
                        <a:lnSpc>
                          <a:spcPct val="100000"/>
                        </a:lnSpc>
                        <a:spcBef>
                          <a:spcPct val="0"/>
                        </a:spcBef>
                        <a:spcAft>
                          <a:spcPct val="0"/>
                        </a:spcAft>
                        <a:buClrTx/>
                        <a:buSzTx/>
                        <a:buFontTx/>
                        <a:buAutoNum type="circleNumDbPlain"/>
                        <a:tabLst>
                          <a:tab pos="228600" algn="l"/>
                        </a:tabLst>
                      </a:pPr>
                      <a:r>
                        <a:rPr kumimoji="0" lang="ja-JP" altLang="en-US" sz="2000" b="0" i="0" u="none" strike="noStrike" cap="none" normalizeH="0" baseline="0" dirty="0">
                          <a:ln>
                            <a:noFill/>
                          </a:ln>
                          <a:solidFill>
                            <a:schemeClr val="tx1"/>
                          </a:solidFill>
                          <a:effectLst/>
                          <a:latin typeface="Century" pitchFamily="18" charset="0"/>
                          <a:ea typeface="ＭＳ ゴシック" pitchFamily="49" charset="-128"/>
                        </a:rPr>
                        <a:t>組織を育てる</a:t>
                      </a:r>
                      <a:endParaRPr kumimoji="0" lang="ja-JP" altLang="en-US" sz="2000" b="0" i="0" u="none" strike="noStrike" cap="none" normalizeH="0" baseline="0" dirty="0">
                        <a:ln>
                          <a:noFill/>
                        </a:ln>
                        <a:solidFill>
                          <a:schemeClr val="tx1"/>
                        </a:solidFill>
                        <a:effectLst/>
                        <a:latin typeface="Century" pitchFamily="18" charset="0"/>
                        <a:ea typeface="ＭＳ 明朝" pitchFamily="17" charset="-128"/>
                      </a:endParaRPr>
                    </a:p>
                    <a:p>
                      <a:pPr marL="342900" marR="0" lvl="0" indent="-342900" algn="just" defTabSz="914400" rtl="0" eaLnBrk="0" fontAlgn="base" latinLnBrk="0" hangingPunct="0">
                        <a:lnSpc>
                          <a:spcPct val="100000"/>
                        </a:lnSpc>
                        <a:spcBef>
                          <a:spcPct val="0"/>
                        </a:spcBef>
                        <a:spcAft>
                          <a:spcPct val="0"/>
                        </a:spcAft>
                        <a:buClrTx/>
                        <a:buSzTx/>
                        <a:buFontTx/>
                        <a:buAutoNum type="circleNumDbPlain"/>
                        <a:tabLst>
                          <a:tab pos="228600" algn="l"/>
                        </a:tabLst>
                      </a:pPr>
                      <a:r>
                        <a:rPr kumimoji="0" lang="ja-JP" altLang="en-US" sz="2000" b="0" i="0" u="none" strike="noStrike" cap="none" normalizeH="0" baseline="0" dirty="0">
                          <a:ln>
                            <a:noFill/>
                          </a:ln>
                          <a:solidFill>
                            <a:schemeClr val="tx1"/>
                          </a:solidFill>
                          <a:effectLst/>
                          <a:latin typeface="Century" pitchFamily="18" charset="0"/>
                          <a:ea typeface="ＭＳ ゴシック" pitchFamily="49" charset="-128"/>
                        </a:rPr>
                        <a:t>援助の共通原則を導く</a:t>
                      </a:r>
                      <a:endParaRPr kumimoji="0" lang="ja-JP" altLang="en-US" sz="2000" b="0" i="0" u="none" strike="noStrike" cap="none" normalizeH="0" baseline="0" dirty="0">
                        <a:ln>
                          <a:noFill/>
                        </a:ln>
                        <a:solidFill>
                          <a:schemeClr val="tx1"/>
                        </a:solidFill>
                        <a:effectLst/>
                        <a:latin typeface="Century" pitchFamily="18" charset="0"/>
                        <a:ea typeface="ＭＳ 明朝" pitchFamily="17" charset="-128"/>
                      </a:endParaRPr>
                    </a:p>
                    <a:p>
                      <a:pPr marL="342900" marR="0" lvl="0" indent="-342900" algn="just" defTabSz="914400" rtl="0" eaLnBrk="0" fontAlgn="base" latinLnBrk="0" hangingPunct="0">
                        <a:lnSpc>
                          <a:spcPct val="100000"/>
                        </a:lnSpc>
                        <a:spcBef>
                          <a:spcPct val="0"/>
                        </a:spcBef>
                        <a:spcAft>
                          <a:spcPct val="0"/>
                        </a:spcAft>
                        <a:buClrTx/>
                        <a:buSzTx/>
                        <a:buFontTx/>
                        <a:buAutoNum type="circleNumDbPlain"/>
                        <a:tabLst>
                          <a:tab pos="228600" algn="l"/>
                        </a:tabLst>
                      </a:pPr>
                      <a:r>
                        <a:rPr kumimoji="0" lang="ja-JP" altLang="en-US" sz="2000" b="0" i="0" u="none" strike="noStrike" cap="none" normalizeH="0" baseline="0" dirty="0">
                          <a:ln>
                            <a:noFill/>
                          </a:ln>
                          <a:solidFill>
                            <a:schemeClr val="tx1"/>
                          </a:solidFill>
                          <a:effectLst/>
                          <a:latin typeface="Century" pitchFamily="18" charset="0"/>
                          <a:ea typeface="ＭＳ ゴシック" pitchFamily="49" charset="-128"/>
                        </a:rPr>
                        <a:t>援助者を育てる</a:t>
                      </a:r>
                      <a:endParaRPr kumimoji="0" lang="ja-JP" altLang="en-US" sz="2000" b="0" i="0" u="none" strike="noStrike" cap="none" normalizeH="0" baseline="0" dirty="0">
                        <a:ln>
                          <a:noFill/>
                        </a:ln>
                        <a:solidFill>
                          <a:schemeClr val="tx1"/>
                        </a:solidFill>
                        <a:effectLst/>
                        <a:latin typeface="Century" pitchFamily="18" charset="0"/>
                        <a:ea typeface="ＭＳ 明朝" pitchFamily="17" charset="-128"/>
                      </a:endParaRPr>
                    </a:p>
                  </a:txBody>
                  <a:tcPr marL="66935" marR="6693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bl>
          </a:graphicData>
        </a:graphic>
      </p:graphicFrame>
      <p:sp>
        <p:nvSpPr>
          <p:cNvPr id="77838" name="テキスト ボックス 5"/>
          <p:cNvSpPr txBox="1">
            <a:spLocks noChangeArrowheads="1"/>
          </p:cNvSpPr>
          <p:nvPr/>
        </p:nvSpPr>
        <p:spPr bwMode="auto">
          <a:xfrm>
            <a:off x="1747839" y="3270250"/>
            <a:ext cx="3671887" cy="400050"/>
          </a:xfrm>
          <a:prstGeom prst="rect">
            <a:avLst/>
          </a:prstGeom>
          <a:noFill/>
          <a:ln w="9525">
            <a:noFill/>
            <a:miter lim="800000"/>
            <a:headEnd/>
            <a:tailEnd/>
          </a:ln>
        </p:spPr>
        <p:txBody>
          <a:bodyPr>
            <a:spAutoFit/>
          </a:bodyPr>
          <a:lstStyle/>
          <a:p>
            <a:r>
              <a:rPr lang="ja-JP" altLang="en-US" sz="2000" b="1">
                <a:latin typeface="メイリオ" panose="020B0604030504040204" pitchFamily="50" charset="-128"/>
                <a:ea typeface="メイリオ" panose="020B0604030504040204" pitchFamily="50" charset="-128"/>
                <a:cs typeface="メイリオ" panose="020B0604030504040204" pitchFamily="50" charset="-128"/>
              </a:rPr>
              <a:t>ケア会議の効果</a:t>
            </a:r>
          </a:p>
        </p:txBody>
      </p:sp>
      <p:sp>
        <p:nvSpPr>
          <p:cNvPr id="77839" name="テキスト ボックス 6"/>
          <p:cNvSpPr txBox="1">
            <a:spLocks noChangeArrowheads="1"/>
          </p:cNvSpPr>
          <p:nvPr/>
        </p:nvSpPr>
        <p:spPr bwMode="auto">
          <a:xfrm>
            <a:off x="6573838" y="6032500"/>
            <a:ext cx="4824412" cy="554038"/>
          </a:xfrm>
          <a:prstGeom prst="rect">
            <a:avLst/>
          </a:prstGeom>
          <a:noFill/>
          <a:ln w="9525">
            <a:noFill/>
            <a:miter lim="800000"/>
            <a:headEnd/>
            <a:tailEnd/>
          </a:ln>
        </p:spPr>
        <p:txBody>
          <a:bodyPr>
            <a:spAutoFit/>
          </a:bodyPr>
          <a:lstStyle/>
          <a:p>
            <a:r>
              <a:rPr lang="ja-JP" altLang="ja-JP" sz="1200">
                <a:latin typeface="Calibri" pitchFamily="34" charset="0"/>
              </a:rPr>
              <a:t>※岩間伸之「援助を深める事例研究の方法」ミネルヴァ書房</a:t>
            </a:r>
          </a:p>
          <a:p>
            <a:endParaRPr lang="ja-JP" altLang="en-US">
              <a:latin typeface="Calibri" pitchFamily="34" charset="0"/>
            </a:endParaRPr>
          </a:p>
        </p:txBody>
      </p:sp>
      <p:sp>
        <p:nvSpPr>
          <p:cNvPr id="77840" name="テキスト ボックス 7"/>
          <p:cNvSpPr txBox="1">
            <a:spLocks noChangeArrowheads="1"/>
          </p:cNvSpPr>
          <p:nvPr/>
        </p:nvSpPr>
        <p:spPr bwMode="auto">
          <a:xfrm>
            <a:off x="1747837" y="1287092"/>
            <a:ext cx="3671888" cy="400050"/>
          </a:xfrm>
          <a:prstGeom prst="rect">
            <a:avLst/>
          </a:prstGeom>
          <a:noFill/>
          <a:ln w="9525">
            <a:noFill/>
            <a:miter lim="800000"/>
            <a:headEnd/>
            <a:tailEnd/>
          </a:ln>
        </p:spPr>
        <p:txBody>
          <a:bodyPr>
            <a:spAutoFit/>
          </a:bodyPr>
          <a:lstStyle/>
          <a:p>
            <a:r>
              <a:rPr lang="ja-JP" altLang="en-US" sz="2000" b="1">
                <a:latin typeface="メイリオ" panose="020B0604030504040204" pitchFamily="50" charset="-128"/>
                <a:ea typeface="メイリオ" panose="020B0604030504040204" pitchFamily="50" charset="-128"/>
                <a:cs typeface="メイリオ" panose="020B0604030504040204" pitchFamily="50" charset="-128"/>
              </a:rPr>
              <a:t>ケア会議の位置づけ</a:t>
            </a:r>
          </a:p>
        </p:txBody>
      </p:sp>
      <p:graphicFrame>
        <p:nvGraphicFramePr>
          <p:cNvPr id="11" name="表 10"/>
          <p:cNvGraphicFramePr>
            <a:graphicFrameLocks noGrp="1"/>
          </p:cNvGraphicFramePr>
          <p:nvPr>
            <p:extLst/>
          </p:nvPr>
        </p:nvGraphicFramePr>
        <p:xfrm>
          <a:off x="1847529" y="1628801"/>
          <a:ext cx="8073975" cy="1514475"/>
        </p:xfrm>
        <a:graphic>
          <a:graphicData uri="http://schemas.openxmlformats.org/drawingml/2006/table">
            <a:tbl>
              <a:tblPr/>
              <a:tblGrid>
                <a:gridCol w="1091424">
                  <a:extLst>
                    <a:ext uri="{9D8B030D-6E8A-4147-A177-3AD203B41FA5}">
                      <a16:colId xmlns:a16="http://schemas.microsoft.com/office/drawing/2014/main" xmlns="" val="20000"/>
                    </a:ext>
                  </a:extLst>
                </a:gridCol>
                <a:gridCol w="6982551">
                  <a:extLst>
                    <a:ext uri="{9D8B030D-6E8A-4147-A177-3AD203B41FA5}">
                      <a16:colId xmlns:a16="http://schemas.microsoft.com/office/drawing/2014/main" xmlns="" val="20001"/>
                    </a:ext>
                  </a:extLst>
                </a:gridCol>
              </a:tblGrid>
              <a:tr h="390525">
                <a:tc rowSpan="4">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600" b="0" i="0" u="none" strike="noStrike" cap="none" normalizeH="0" baseline="0" dirty="0">
                          <a:ln>
                            <a:noFill/>
                          </a:ln>
                          <a:solidFill>
                            <a:schemeClr val="tx1"/>
                          </a:solidFill>
                          <a:effectLst/>
                          <a:latin typeface="Century" pitchFamily="18" charset="0"/>
                          <a:ea typeface="ＭＳ ゴシック" pitchFamily="49" charset="-128"/>
                        </a:rPr>
                        <a:t>ケア会議</a:t>
                      </a:r>
                      <a:endParaRPr kumimoji="0" lang="ja-JP" altLang="en-US" sz="1600" b="0" i="0" u="none" strike="noStrike" cap="none" normalizeH="0" baseline="0" dirty="0">
                        <a:ln>
                          <a:noFill/>
                        </a:ln>
                        <a:solidFill>
                          <a:schemeClr val="tx1"/>
                        </a:solidFill>
                        <a:effectLst/>
                        <a:latin typeface="Century" pitchFamily="18" charset="0"/>
                        <a:ea typeface="ＭＳ 明朝" pitchFamily="17" charset="-128"/>
                      </a:endParaRPr>
                    </a:p>
                  </a:txBody>
                  <a:tcPr marL="66935" marR="6693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600" b="0" i="0" u="none" strike="noStrike" cap="none" normalizeH="0" baseline="0" dirty="0">
                          <a:ln>
                            <a:noFill/>
                          </a:ln>
                          <a:solidFill>
                            <a:schemeClr val="tx1"/>
                          </a:solidFill>
                          <a:effectLst/>
                          <a:latin typeface="Century" pitchFamily="18" charset="0"/>
                          <a:ea typeface="ＭＳ ゴシック" pitchFamily="49" charset="-128"/>
                        </a:rPr>
                        <a:t>生活全体のコーディネートを行なう会議（福祉サービス利用他）</a:t>
                      </a:r>
                      <a:endParaRPr kumimoji="0" lang="ja-JP" altLang="en-US" sz="1600" b="0" i="0" u="none" strike="noStrike" cap="none" normalizeH="0" baseline="0" dirty="0">
                        <a:ln>
                          <a:noFill/>
                        </a:ln>
                        <a:solidFill>
                          <a:schemeClr val="tx1"/>
                        </a:solidFill>
                        <a:effectLst/>
                        <a:latin typeface="Century" pitchFamily="18" charset="0"/>
                        <a:ea typeface="ＭＳ 明朝" pitchFamily="17" charset="-128"/>
                      </a:endParaRPr>
                    </a:p>
                  </a:txBody>
                  <a:tcPr marL="66935" marR="6693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390525">
                <a:tc vMerge="1">
                  <a:txBody>
                    <a:bodyPr/>
                    <a:lstStyle/>
                    <a:p>
                      <a:endParaRPr kumimoji="1" lang="ja-JP" altLang="en-US"/>
                    </a:p>
                  </a:txBody>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600" b="0" i="0" u="none" strike="noStrike" cap="none" normalizeH="0" baseline="0" dirty="0">
                          <a:ln>
                            <a:noFill/>
                          </a:ln>
                          <a:solidFill>
                            <a:schemeClr val="tx1"/>
                          </a:solidFill>
                          <a:effectLst/>
                          <a:latin typeface="Century" pitchFamily="18" charset="0"/>
                          <a:ea typeface="ＭＳ ゴシック" pitchFamily="49" charset="-128"/>
                        </a:rPr>
                        <a:t>支援計画策定のための情報収集等を行う会議（アセスメント・計画策定）</a:t>
                      </a:r>
                      <a:endParaRPr kumimoji="0" lang="ja-JP" altLang="en-US" sz="1600" b="0" i="0" u="none" strike="noStrike" cap="none" normalizeH="0" baseline="0" dirty="0">
                        <a:ln>
                          <a:noFill/>
                        </a:ln>
                        <a:solidFill>
                          <a:schemeClr val="tx1"/>
                        </a:solidFill>
                        <a:effectLst/>
                        <a:latin typeface="Century" pitchFamily="18" charset="0"/>
                        <a:ea typeface="ＭＳ 明朝" pitchFamily="17" charset="-128"/>
                      </a:endParaRPr>
                    </a:p>
                  </a:txBody>
                  <a:tcPr marL="66935" marR="6693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342900">
                <a:tc vMerge="1">
                  <a:txBody>
                    <a:bodyPr/>
                    <a:lstStyle/>
                    <a:p>
                      <a:endParaRPr kumimoji="1" lang="ja-JP" altLang="en-US"/>
                    </a:p>
                  </a:txBody>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600" b="0" i="0" u="none" strike="noStrike" cap="none" normalizeH="0" baseline="0" dirty="0">
                          <a:ln>
                            <a:noFill/>
                          </a:ln>
                          <a:solidFill>
                            <a:schemeClr val="tx1"/>
                          </a:solidFill>
                          <a:effectLst/>
                          <a:latin typeface="Century" pitchFamily="18" charset="0"/>
                          <a:ea typeface="ＭＳ ゴシック" pitchFamily="49" charset="-128"/>
                        </a:rPr>
                        <a:t>支援計画遂行の進行管理を行う会議</a:t>
                      </a:r>
                      <a:endParaRPr kumimoji="0" lang="ja-JP" altLang="en-US" sz="1600" b="0" i="0" u="none" strike="noStrike" cap="none" normalizeH="0" baseline="0" dirty="0">
                        <a:ln>
                          <a:noFill/>
                        </a:ln>
                        <a:solidFill>
                          <a:schemeClr val="tx1"/>
                        </a:solidFill>
                        <a:effectLst/>
                        <a:latin typeface="Century" pitchFamily="18" charset="0"/>
                        <a:ea typeface="ＭＳ 明朝" pitchFamily="17" charset="-128"/>
                      </a:endParaRPr>
                    </a:p>
                  </a:txBody>
                  <a:tcPr marL="66935" marR="6693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390525">
                <a:tc vMerge="1">
                  <a:txBody>
                    <a:bodyPr/>
                    <a:lstStyle/>
                    <a:p>
                      <a:endParaRPr kumimoji="1" lang="ja-JP" altLang="en-US"/>
                    </a:p>
                  </a:txBody>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600" b="0" i="0" u="none" strike="noStrike" cap="none" normalizeH="0" baseline="0" dirty="0">
                          <a:ln>
                            <a:noFill/>
                          </a:ln>
                          <a:solidFill>
                            <a:schemeClr val="tx1"/>
                          </a:solidFill>
                          <a:effectLst/>
                          <a:latin typeface="Century" pitchFamily="18" charset="0"/>
                          <a:ea typeface="ＭＳ ゴシック" pitchFamily="49" charset="-128"/>
                        </a:rPr>
                        <a:t>サービス業務の実務を検討（支援現場等での個別支援会議）</a:t>
                      </a:r>
                      <a:endParaRPr kumimoji="0" lang="ja-JP" altLang="en-US" sz="1600" b="0" i="0" u="none" strike="noStrike" cap="none" normalizeH="0" baseline="0" dirty="0">
                        <a:ln>
                          <a:noFill/>
                        </a:ln>
                        <a:solidFill>
                          <a:schemeClr val="tx1"/>
                        </a:solidFill>
                        <a:effectLst/>
                        <a:latin typeface="Century" pitchFamily="18" charset="0"/>
                        <a:ea typeface="ＭＳ 明朝" pitchFamily="17" charset="-128"/>
                      </a:endParaRPr>
                    </a:p>
                  </a:txBody>
                  <a:tcPr marL="66935" marR="6693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bl>
          </a:graphicData>
        </a:graphic>
      </p:graphicFrame>
      <p:sp>
        <p:nvSpPr>
          <p:cNvPr id="77855" name="テキスト ボックス 11"/>
          <p:cNvSpPr txBox="1">
            <a:spLocks noChangeArrowheads="1"/>
          </p:cNvSpPr>
          <p:nvPr/>
        </p:nvSpPr>
        <p:spPr bwMode="auto">
          <a:xfrm>
            <a:off x="1992313" y="6453189"/>
            <a:ext cx="8064500" cy="369887"/>
          </a:xfrm>
          <a:prstGeom prst="rect">
            <a:avLst/>
          </a:prstGeom>
          <a:noFill/>
          <a:ln w="9525">
            <a:noFill/>
            <a:miter lim="800000"/>
            <a:headEnd/>
            <a:tailEnd/>
          </a:ln>
        </p:spPr>
        <p:txBody>
          <a:bodyPr>
            <a:spAutoFit/>
          </a:bodyPr>
          <a:lstStyle/>
          <a:p>
            <a:r>
              <a:rPr lang="ja-JP" altLang="en-US">
                <a:latin typeface="Calibri" pitchFamily="34" charset="0"/>
              </a:rPr>
              <a:t>その他、関係機関等とのＮＷつくりや地域課題抽出、自己の成長等がある</a:t>
            </a:r>
          </a:p>
        </p:txBody>
      </p:sp>
      <p:sp>
        <p:nvSpPr>
          <p:cNvPr id="2" name="スライド番号プレースホルダー 1"/>
          <p:cNvSpPr>
            <a:spLocks noGrp="1"/>
          </p:cNvSpPr>
          <p:nvPr>
            <p:ph type="sldNum" sz="quarter" idx="12"/>
          </p:nvPr>
        </p:nvSpPr>
        <p:spPr/>
        <p:txBody>
          <a:bodyPr/>
          <a:lstStyle/>
          <a:p>
            <a:fld id="{045518DD-8AE6-4716-8CB1-4E1853E1D562}" type="slidenum">
              <a:rPr kumimoji="1" lang="ja-JP" altLang="en-US" smtClean="0"/>
              <a:pPr/>
              <a:t>14</a:t>
            </a:fld>
            <a:endParaRPr kumimoji="1" lang="ja-JP" altLang="en-US"/>
          </a:p>
        </p:txBody>
      </p:sp>
    </p:spTree>
    <p:extLst>
      <p:ext uri="{BB962C8B-B14F-4D97-AF65-F5344CB8AC3E}">
        <p14:creationId xmlns:p14="http://schemas.microsoft.com/office/powerpoint/2010/main" val="11760088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 4"/>
          <p:cNvGraphicFramePr>
            <a:graphicFrameLocks noGrp="1"/>
          </p:cNvGraphicFramePr>
          <p:nvPr>
            <p:extLst/>
          </p:nvPr>
        </p:nvGraphicFramePr>
        <p:xfrm>
          <a:off x="1919288" y="2395539"/>
          <a:ext cx="7993136" cy="1171575"/>
        </p:xfrm>
        <a:graphic>
          <a:graphicData uri="http://schemas.openxmlformats.org/drawingml/2006/table">
            <a:tbl>
              <a:tblPr/>
              <a:tblGrid>
                <a:gridCol w="381055">
                  <a:extLst>
                    <a:ext uri="{9D8B030D-6E8A-4147-A177-3AD203B41FA5}">
                      <a16:colId xmlns:a16="http://schemas.microsoft.com/office/drawing/2014/main" xmlns="" val="20000"/>
                    </a:ext>
                  </a:extLst>
                </a:gridCol>
                <a:gridCol w="7612081">
                  <a:extLst>
                    <a:ext uri="{9D8B030D-6E8A-4147-A177-3AD203B41FA5}">
                      <a16:colId xmlns:a16="http://schemas.microsoft.com/office/drawing/2014/main" xmlns="" val="20001"/>
                    </a:ext>
                  </a:extLst>
                </a:gridCol>
              </a:tblGrid>
              <a:tr h="390525">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ja-JP" sz="1800" b="0" i="0" u="none" strike="noStrike" cap="none" normalizeH="0" baseline="0" dirty="0">
                          <a:ln>
                            <a:noFill/>
                          </a:ln>
                          <a:solidFill>
                            <a:schemeClr val="tx1"/>
                          </a:solidFill>
                          <a:effectLst/>
                          <a:latin typeface="Century" pitchFamily="18" charset="0"/>
                          <a:ea typeface="ＭＳ ゴシック" pitchFamily="49" charset="-128"/>
                        </a:rPr>
                        <a:t>①</a:t>
                      </a:r>
                      <a:endParaRPr kumimoji="0" lang="ja-JP" altLang="ja-JP" sz="1800" b="0" i="0" u="none" strike="noStrike" cap="none" normalizeH="0" baseline="0" dirty="0">
                        <a:ln>
                          <a:noFill/>
                        </a:ln>
                        <a:solidFill>
                          <a:schemeClr val="tx1"/>
                        </a:solidFill>
                        <a:effectLst/>
                        <a:latin typeface="Century" pitchFamily="18" charset="0"/>
                        <a:ea typeface="ＭＳ 明朝" pitchFamily="17" charset="-128"/>
                      </a:endParaRPr>
                    </a:p>
                  </a:txBody>
                  <a:tcPr marL="66935" marR="6693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a:ln>
                            <a:noFill/>
                          </a:ln>
                          <a:solidFill>
                            <a:schemeClr val="tx1"/>
                          </a:solidFill>
                          <a:effectLst/>
                          <a:latin typeface="Century" pitchFamily="18" charset="0"/>
                          <a:ea typeface="ＭＳ ゴシック" pitchFamily="49" charset="-128"/>
                        </a:rPr>
                        <a:t>情報の収集や整理をし、意見や感想、改善のためのアイデアを集める</a:t>
                      </a:r>
                      <a:endParaRPr kumimoji="0" lang="ja-JP" altLang="en-US" sz="1800" b="0" i="0" u="none" strike="noStrike" cap="none" normalizeH="0" baseline="0" dirty="0">
                        <a:ln>
                          <a:noFill/>
                        </a:ln>
                        <a:solidFill>
                          <a:schemeClr val="tx1"/>
                        </a:solidFill>
                        <a:effectLst/>
                        <a:latin typeface="Century" pitchFamily="18" charset="0"/>
                        <a:ea typeface="ＭＳ 明朝" pitchFamily="17" charset="-128"/>
                      </a:endParaRPr>
                    </a:p>
                  </a:txBody>
                  <a:tcPr marL="66935" marR="6693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390525">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ja-JP" sz="1800" b="0" i="0" u="none" strike="noStrike" cap="none" normalizeH="0" baseline="0">
                          <a:ln>
                            <a:noFill/>
                          </a:ln>
                          <a:solidFill>
                            <a:schemeClr val="tx1"/>
                          </a:solidFill>
                          <a:effectLst/>
                          <a:latin typeface="Century" pitchFamily="18" charset="0"/>
                          <a:ea typeface="ＭＳ ゴシック" pitchFamily="49" charset="-128"/>
                        </a:rPr>
                        <a:t>②</a:t>
                      </a:r>
                      <a:endParaRPr kumimoji="0" lang="ja-JP" altLang="ja-JP" sz="1800" b="0" i="0" u="none" strike="noStrike" cap="none" normalizeH="0" baseline="0">
                        <a:ln>
                          <a:noFill/>
                        </a:ln>
                        <a:solidFill>
                          <a:schemeClr val="tx1"/>
                        </a:solidFill>
                        <a:effectLst/>
                        <a:latin typeface="Century" pitchFamily="18" charset="0"/>
                        <a:ea typeface="ＭＳ 明朝" pitchFamily="17" charset="-128"/>
                      </a:endParaRPr>
                    </a:p>
                  </a:txBody>
                  <a:tcPr marL="66935" marR="6693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a:ln>
                            <a:noFill/>
                          </a:ln>
                          <a:solidFill>
                            <a:schemeClr val="tx1"/>
                          </a:solidFill>
                          <a:effectLst/>
                          <a:latin typeface="Century" pitchFamily="18" charset="0"/>
                          <a:ea typeface="ＭＳ ゴシック" pitchFamily="49" charset="-128"/>
                        </a:rPr>
                        <a:t>支援の方針を修正、確認、決定をする</a:t>
                      </a:r>
                      <a:endParaRPr kumimoji="0" lang="ja-JP" altLang="en-US" sz="1800" b="0" i="0" u="none" strike="noStrike" cap="none" normalizeH="0" baseline="0" dirty="0">
                        <a:ln>
                          <a:noFill/>
                        </a:ln>
                        <a:solidFill>
                          <a:schemeClr val="tx1"/>
                        </a:solidFill>
                        <a:effectLst/>
                        <a:latin typeface="Century" pitchFamily="18" charset="0"/>
                        <a:ea typeface="ＭＳ 明朝" pitchFamily="17" charset="-128"/>
                      </a:endParaRPr>
                    </a:p>
                  </a:txBody>
                  <a:tcPr marL="66935" marR="6693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390525">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ja-JP" sz="1800" b="0" i="0" u="none" strike="noStrike" cap="none" normalizeH="0" baseline="0">
                          <a:ln>
                            <a:noFill/>
                          </a:ln>
                          <a:solidFill>
                            <a:schemeClr val="tx1"/>
                          </a:solidFill>
                          <a:effectLst/>
                          <a:latin typeface="Century" pitchFamily="18" charset="0"/>
                          <a:ea typeface="ＭＳ ゴシック" pitchFamily="49" charset="-128"/>
                        </a:rPr>
                        <a:t>③</a:t>
                      </a:r>
                      <a:endParaRPr kumimoji="0" lang="ja-JP" altLang="ja-JP" sz="1800" b="0" i="0" u="none" strike="noStrike" cap="none" normalizeH="0" baseline="0">
                        <a:ln>
                          <a:noFill/>
                        </a:ln>
                        <a:solidFill>
                          <a:schemeClr val="tx1"/>
                        </a:solidFill>
                        <a:effectLst/>
                        <a:latin typeface="Century" pitchFamily="18" charset="0"/>
                        <a:ea typeface="ＭＳ 明朝" pitchFamily="17" charset="-128"/>
                      </a:endParaRPr>
                    </a:p>
                  </a:txBody>
                  <a:tcPr marL="66935" marR="6693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a:ln>
                            <a:noFill/>
                          </a:ln>
                          <a:solidFill>
                            <a:schemeClr val="tx1"/>
                          </a:solidFill>
                          <a:effectLst/>
                          <a:latin typeface="Century" pitchFamily="18" charset="0"/>
                          <a:ea typeface="ＭＳ ゴシック" pitchFamily="49" charset="-128"/>
                        </a:rPr>
                        <a:t>支援へ反映させるための具体的な役割分担等を決める</a:t>
                      </a:r>
                      <a:endParaRPr kumimoji="0" lang="ja-JP" altLang="en-US" sz="1800" b="0" i="0" u="none" strike="noStrike" cap="none" normalizeH="0" baseline="0" dirty="0">
                        <a:ln>
                          <a:noFill/>
                        </a:ln>
                        <a:solidFill>
                          <a:schemeClr val="tx1"/>
                        </a:solidFill>
                        <a:effectLst/>
                        <a:latin typeface="Century" pitchFamily="18" charset="0"/>
                        <a:ea typeface="ＭＳ 明朝" pitchFamily="17" charset="-128"/>
                      </a:endParaRPr>
                    </a:p>
                  </a:txBody>
                  <a:tcPr marL="66935" marR="6693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bl>
          </a:graphicData>
        </a:graphic>
      </p:graphicFrame>
      <p:sp>
        <p:nvSpPr>
          <p:cNvPr id="79888" name="テキスト ボックス 5"/>
          <p:cNvSpPr txBox="1">
            <a:spLocks noChangeArrowheads="1"/>
          </p:cNvSpPr>
          <p:nvPr/>
        </p:nvSpPr>
        <p:spPr bwMode="auto">
          <a:xfrm>
            <a:off x="1711325" y="1900238"/>
            <a:ext cx="3671888" cy="400050"/>
          </a:xfrm>
          <a:prstGeom prst="rect">
            <a:avLst/>
          </a:prstGeom>
          <a:noFill/>
          <a:ln w="9525">
            <a:noFill/>
            <a:miter lim="800000"/>
            <a:headEnd/>
            <a:tailEnd/>
          </a:ln>
        </p:spPr>
        <p:txBody>
          <a:bodyPr>
            <a:spAutoFit/>
          </a:bodyPr>
          <a:lstStyle/>
          <a:p>
            <a:r>
              <a:rPr lang="ja-JP" altLang="en-US" sz="2000" b="1">
                <a:latin typeface="Calibri" pitchFamily="34" charset="0"/>
              </a:rPr>
              <a:t>ケア会議の主な機能</a:t>
            </a:r>
          </a:p>
        </p:txBody>
      </p:sp>
      <p:sp>
        <p:nvSpPr>
          <p:cNvPr id="79889" name="テキスト ボックス 6"/>
          <p:cNvSpPr txBox="1">
            <a:spLocks noChangeArrowheads="1"/>
          </p:cNvSpPr>
          <p:nvPr/>
        </p:nvSpPr>
        <p:spPr bwMode="auto">
          <a:xfrm>
            <a:off x="1697039" y="4006850"/>
            <a:ext cx="3673475" cy="400050"/>
          </a:xfrm>
          <a:prstGeom prst="rect">
            <a:avLst/>
          </a:prstGeom>
          <a:noFill/>
          <a:ln w="9525">
            <a:noFill/>
            <a:miter lim="800000"/>
            <a:headEnd/>
            <a:tailEnd/>
          </a:ln>
        </p:spPr>
        <p:txBody>
          <a:bodyPr>
            <a:spAutoFit/>
          </a:bodyPr>
          <a:lstStyle/>
          <a:p>
            <a:r>
              <a:rPr lang="ja-JP" altLang="en-US" sz="2000" b="1">
                <a:latin typeface="Calibri" pitchFamily="34" charset="0"/>
              </a:rPr>
              <a:t>促進のための要因</a:t>
            </a:r>
          </a:p>
        </p:txBody>
      </p:sp>
      <p:graphicFrame>
        <p:nvGraphicFramePr>
          <p:cNvPr id="8" name="表 7"/>
          <p:cNvGraphicFramePr>
            <a:graphicFrameLocks noGrp="1"/>
          </p:cNvGraphicFramePr>
          <p:nvPr>
            <p:extLst/>
          </p:nvPr>
        </p:nvGraphicFramePr>
        <p:xfrm>
          <a:off x="1703513" y="4509121"/>
          <a:ext cx="8640763" cy="1686243"/>
        </p:xfrm>
        <a:graphic>
          <a:graphicData uri="http://schemas.openxmlformats.org/drawingml/2006/table">
            <a:tbl>
              <a:tblPr/>
              <a:tblGrid>
                <a:gridCol w="411163">
                  <a:extLst>
                    <a:ext uri="{9D8B030D-6E8A-4147-A177-3AD203B41FA5}">
                      <a16:colId xmlns:a16="http://schemas.microsoft.com/office/drawing/2014/main" xmlns="" val="20000"/>
                    </a:ext>
                  </a:extLst>
                </a:gridCol>
                <a:gridCol w="1533525">
                  <a:extLst>
                    <a:ext uri="{9D8B030D-6E8A-4147-A177-3AD203B41FA5}">
                      <a16:colId xmlns:a16="http://schemas.microsoft.com/office/drawing/2014/main" xmlns="" val="20001"/>
                    </a:ext>
                  </a:extLst>
                </a:gridCol>
                <a:gridCol w="6696075">
                  <a:extLst>
                    <a:ext uri="{9D8B030D-6E8A-4147-A177-3AD203B41FA5}">
                      <a16:colId xmlns:a16="http://schemas.microsoft.com/office/drawing/2014/main" xmlns="" val="20002"/>
                    </a:ext>
                  </a:extLst>
                </a:gridCol>
              </a:tblGrid>
              <a:tr h="588963">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ja-JP" sz="1800" b="0" i="0" u="none" strike="noStrike" cap="none" normalizeH="0" baseline="0" dirty="0">
                          <a:ln>
                            <a:noFill/>
                          </a:ln>
                          <a:solidFill>
                            <a:schemeClr val="tx1"/>
                          </a:solidFill>
                          <a:effectLst/>
                          <a:latin typeface="Century" pitchFamily="18" charset="0"/>
                          <a:ea typeface="ＭＳ ゴシック" pitchFamily="49" charset="-128"/>
                        </a:rPr>
                        <a:t>①</a:t>
                      </a:r>
                      <a:endParaRPr kumimoji="0" lang="ja-JP" altLang="ja-JP" sz="1800" b="0" i="0" u="none" strike="noStrike" cap="none" normalizeH="0" baseline="0" dirty="0">
                        <a:ln>
                          <a:noFill/>
                        </a:ln>
                        <a:solidFill>
                          <a:schemeClr val="tx1"/>
                        </a:solidFill>
                        <a:effectLst/>
                        <a:latin typeface="Century" pitchFamily="18" charset="0"/>
                        <a:ea typeface="ＭＳ 明朝" pitchFamily="17" charset="-128"/>
                      </a:endParaRPr>
                    </a:p>
                  </a:txBody>
                  <a:tcPr marL="66935" marR="6693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a:ln>
                            <a:noFill/>
                          </a:ln>
                          <a:solidFill>
                            <a:schemeClr val="tx1"/>
                          </a:solidFill>
                          <a:effectLst/>
                          <a:latin typeface="Century" pitchFamily="18" charset="0"/>
                          <a:ea typeface="ＭＳ ゴシック" pitchFamily="49" charset="-128"/>
                        </a:rPr>
                        <a:t>知識・技術</a:t>
                      </a:r>
                      <a:endParaRPr kumimoji="0" lang="ja-JP" altLang="en-US" sz="1800" b="0" i="0" u="none" strike="noStrike" cap="none" normalizeH="0" baseline="0" dirty="0">
                        <a:ln>
                          <a:noFill/>
                        </a:ln>
                        <a:solidFill>
                          <a:schemeClr val="tx1"/>
                        </a:solidFill>
                        <a:effectLst/>
                        <a:latin typeface="Century" pitchFamily="18" charset="0"/>
                        <a:ea typeface="ＭＳ 明朝" pitchFamily="17" charset="-128"/>
                      </a:endParaRPr>
                    </a:p>
                  </a:txBody>
                  <a:tcPr marL="66935" marR="6693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175" marR="0" lvl="0" indent="0" algn="just"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a:ln>
                            <a:noFill/>
                          </a:ln>
                          <a:solidFill>
                            <a:schemeClr val="tx1"/>
                          </a:solidFill>
                          <a:effectLst/>
                          <a:latin typeface="Century" pitchFamily="18" charset="0"/>
                          <a:ea typeface="ＭＳ ゴシック" pitchFamily="49" charset="-128"/>
                        </a:rPr>
                        <a:t>進行役・参加者ともに、より会議を円滑に進めるための基礎的な知識と技術（コミュニケーションスキルも含めて）</a:t>
                      </a:r>
                      <a:endParaRPr kumimoji="0" lang="ja-JP" altLang="en-US" sz="1800" b="0" i="0" u="none" strike="noStrike" cap="none" normalizeH="0" baseline="0" dirty="0">
                        <a:ln>
                          <a:noFill/>
                        </a:ln>
                        <a:solidFill>
                          <a:schemeClr val="tx1"/>
                        </a:solidFill>
                        <a:effectLst/>
                        <a:latin typeface="Century" pitchFamily="18" charset="0"/>
                        <a:ea typeface="ＭＳ 明朝" pitchFamily="17" charset="-128"/>
                      </a:endParaRPr>
                    </a:p>
                  </a:txBody>
                  <a:tcPr marL="66935" marR="6693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293688">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ja-JP" sz="1800" b="0" i="0" u="none" strike="noStrike" cap="none" normalizeH="0" baseline="0">
                          <a:ln>
                            <a:noFill/>
                          </a:ln>
                          <a:solidFill>
                            <a:schemeClr val="tx1"/>
                          </a:solidFill>
                          <a:effectLst/>
                          <a:latin typeface="Century" pitchFamily="18" charset="0"/>
                          <a:ea typeface="ＭＳ ゴシック" pitchFamily="49" charset="-128"/>
                        </a:rPr>
                        <a:t>②</a:t>
                      </a:r>
                      <a:endParaRPr kumimoji="0" lang="ja-JP" altLang="ja-JP" sz="1800" b="0" i="0" u="none" strike="noStrike" cap="none" normalizeH="0" baseline="0">
                        <a:ln>
                          <a:noFill/>
                        </a:ln>
                        <a:solidFill>
                          <a:schemeClr val="tx1"/>
                        </a:solidFill>
                        <a:effectLst/>
                        <a:latin typeface="Century" pitchFamily="18" charset="0"/>
                        <a:ea typeface="ＭＳ 明朝" pitchFamily="17" charset="-128"/>
                      </a:endParaRPr>
                    </a:p>
                  </a:txBody>
                  <a:tcPr marL="66935" marR="6693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a:ln>
                            <a:noFill/>
                          </a:ln>
                          <a:solidFill>
                            <a:schemeClr val="tx1"/>
                          </a:solidFill>
                          <a:effectLst/>
                          <a:latin typeface="Century" pitchFamily="18" charset="0"/>
                          <a:ea typeface="ＭＳ ゴシック" pitchFamily="49" charset="-128"/>
                        </a:rPr>
                        <a:t>マニュアル</a:t>
                      </a:r>
                      <a:endParaRPr kumimoji="0" lang="ja-JP" altLang="en-US" sz="1800" b="0" i="0" u="none" strike="noStrike" cap="none" normalizeH="0" baseline="0">
                        <a:ln>
                          <a:noFill/>
                        </a:ln>
                        <a:solidFill>
                          <a:schemeClr val="tx1"/>
                        </a:solidFill>
                        <a:effectLst/>
                        <a:latin typeface="Century" pitchFamily="18" charset="0"/>
                        <a:ea typeface="ＭＳ 明朝" pitchFamily="17" charset="-128"/>
                      </a:endParaRPr>
                    </a:p>
                  </a:txBody>
                  <a:tcPr marL="66935" marR="6693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a:ln>
                            <a:noFill/>
                          </a:ln>
                          <a:solidFill>
                            <a:schemeClr val="tx1"/>
                          </a:solidFill>
                          <a:effectLst/>
                          <a:latin typeface="Century" pitchFamily="18" charset="0"/>
                          <a:ea typeface="ＭＳ ゴシック" pitchFamily="49" charset="-128"/>
                        </a:rPr>
                        <a:t>上記をまとめたもの（最低限度のもの⇒マニュアルが会議を硬直させる危険性）</a:t>
                      </a:r>
                      <a:endParaRPr kumimoji="0" lang="ja-JP" altLang="en-US" sz="1800" b="0" i="0" u="none" strike="noStrike" cap="none" normalizeH="0" baseline="0" dirty="0">
                        <a:ln>
                          <a:noFill/>
                        </a:ln>
                        <a:solidFill>
                          <a:schemeClr val="tx1"/>
                        </a:solidFill>
                        <a:effectLst/>
                        <a:latin typeface="Century" pitchFamily="18" charset="0"/>
                        <a:ea typeface="ＭＳ 明朝" pitchFamily="17" charset="-128"/>
                      </a:endParaRPr>
                    </a:p>
                  </a:txBody>
                  <a:tcPr marL="66935" marR="6693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293688">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ja-JP" sz="1800" b="0" i="0" u="none" strike="noStrike" cap="none" normalizeH="0" baseline="0">
                          <a:ln>
                            <a:noFill/>
                          </a:ln>
                          <a:solidFill>
                            <a:schemeClr val="tx1"/>
                          </a:solidFill>
                          <a:effectLst/>
                          <a:latin typeface="Century" pitchFamily="18" charset="0"/>
                          <a:ea typeface="ＭＳ ゴシック" pitchFamily="49" charset="-128"/>
                        </a:rPr>
                        <a:t>③</a:t>
                      </a:r>
                      <a:endParaRPr kumimoji="0" lang="ja-JP" altLang="ja-JP" sz="1800" b="0" i="0" u="none" strike="noStrike" cap="none" normalizeH="0" baseline="0">
                        <a:ln>
                          <a:noFill/>
                        </a:ln>
                        <a:solidFill>
                          <a:schemeClr val="tx1"/>
                        </a:solidFill>
                        <a:effectLst/>
                        <a:latin typeface="Century" pitchFamily="18" charset="0"/>
                        <a:ea typeface="ＭＳ 明朝" pitchFamily="17" charset="-128"/>
                      </a:endParaRPr>
                    </a:p>
                  </a:txBody>
                  <a:tcPr marL="66935" marR="6693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a:ln>
                            <a:noFill/>
                          </a:ln>
                          <a:solidFill>
                            <a:schemeClr val="tx1"/>
                          </a:solidFill>
                          <a:effectLst/>
                          <a:latin typeface="Century" pitchFamily="18" charset="0"/>
                          <a:ea typeface="ＭＳ ゴシック" pitchFamily="49" charset="-128"/>
                        </a:rPr>
                        <a:t>評価</a:t>
                      </a:r>
                      <a:endParaRPr kumimoji="0" lang="ja-JP" altLang="en-US" sz="1800" b="0" i="0" u="none" strike="noStrike" cap="none" normalizeH="0" baseline="0">
                        <a:ln>
                          <a:noFill/>
                        </a:ln>
                        <a:solidFill>
                          <a:schemeClr val="tx1"/>
                        </a:solidFill>
                        <a:effectLst/>
                        <a:latin typeface="Century" pitchFamily="18" charset="0"/>
                        <a:ea typeface="ＭＳ 明朝" pitchFamily="17" charset="-128"/>
                      </a:endParaRPr>
                    </a:p>
                  </a:txBody>
                  <a:tcPr marL="66935" marR="6693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ja-JP" sz="1800" b="0" i="0" u="none" strike="noStrike" cap="none" normalizeH="0" baseline="0" dirty="0">
                          <a:ln>
                            <a:noFill/>
                          </a:ln>
                          <a:solidFill>
                            <a:schemeClr val="tx1"/>
                          </a:solidFill>
                          <a:effectLst/>
                          <a:latin typeface="Century" pitchFamily="18" charset="0"/>
                          <a:ea typeface="ＭＳ ゴシック" pitchFamily="49" charset="-128"/>
                        </a:rPr>
                        <a:t>①</a:t>
                      </a:r>
                      <a:r>
                        <a:rPr kumimoji="0" lang="ja-JP" altLang="en-US" sz="1800" b="0" i="0" u="none" strike="noStrike" cap="none" normalizeH="0" baseline="0" dirty="0">
                          <a:ln>
                            <a:noFill/>
                          </a:ln>
                          <a:solidFill>
                            <a:schemeClr val="tx1"/>
                          </a:solidFill>
                          <a:effectLst/>
                          <a:latin typeface="Century" pitchFamily="18" charset="0"/>
                          <a:ea typeface="ＭＳ ゴシック" pitchFamily="49" charset="-128"/>
                        </a:rPr>
                        <a:t>会議参加者　②利用者　③</a:t>
                      </a:r>
                      <a:r>
                        <a:rPr kumimoji="0" lang="en-US" altLang="ja-JP" sz="1800" b="0" i="0" u="none" strike="noStrike" cap="none" normalizeH="0" baseline="0" dirty="0">
                          <a:ln>
                            <a:noFill/>
                          </a:ln>
                          <a:solidFill>
                            <a:schemeClr val="tx1"/>
                          </a:solidFill>
                          <a:effectLst/>
                          <a:latin typeface="Century" pitchFamily="18" charset="0"/>
                          <a:ea typeface="ＭＳ ゴシック" pitchFamily="49" charset="-128"/>
                        </a:rPr>
                        <a:t>SV（</a:t>
                      </a:r>
                      <a:r>
                        <a:rPr kumimoji="0" lang="ja-JP" altLang="en-US" sz="1800" b="0" i="0" u="none" strike="noStrike" cap="none" normalizeH="0" baseline="0" dirty="0">
                          <a:ln>
                            <a:noFill/>
                          </a:ln>
                          <a:solidFill>
                            <a:schemeClr val="tx1"/>
                          </a:solidFill>
                          <a:effectLst/>
                          <a:latin typeface="Century" pitchFamily="18" charset="0"/>
                          <a:ea typeface="ＭＳ ゴシック" pitchFamily="49" charset="-128"/>
                        </a:rPr>
                        <a:t>上席者等）　④その他　</a:t>
                      </a:r>
                      <a:endParaRPr kumimoji="0" lang="en-US" altLang="ja-JP" sz="1800" b="0" i="0" u="none" strike="noStrike" cap="none" normalizeH="0" baseline="0" dirty="0">
                        <a:ln>
                          <a:noFill/>
                        </a:ln>
                        <a:solidFill>
                          <a:schemeClr val="tx1"/>
                        </a:solidFill>
                        <a:effectLst/>
                        <a:latin typeface="Century" pitchFamily="18" charset="0"/>
                        <a:ea typeface="ＭＳ ゴシック" pitchFamily="49" charset="-128"/>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a:ln>
                            <a:noFill/>
                          </a:ln>
                          <a:solidFill>
                            <a:schemeClr val="tx1"/>
                          </a:solidFill>
                          <a:effectLst/>
                          <a:latin typeface="Century" pitchFamily="18" charset="0"/>
                          <a:ea typeface="ＭＳ ゴシック" pitchFamily="49" charset="-128"/>
                        </a:rPr>
                        <a:t>の４つの評価</a:t>
                      </a:r>
                      <a:endParaRPr kumimoji="0" lang="ja-JP" altLang="en-US" sz="1800" b="0" i="0" u="none" strike="noStrike" cap="none" normalizeH="0" baseline="0" dirty="0">
                        <a:ln>
                          <a:noFill/>
                        </a:ln>
                        <a:solidFill>
                          <a:schemeClr val="tx1"/>
                        </a:solidFill>
                        <a:effectLst/>
                        <a:latin typeface="Century" pitchFamily="18" charset="0"/>
                        <a:ea typeface="ＭＳ 明朝" pitchFamily="17" charset="-128"/>
                      </a:endParaRPr>
                    </a:p>
                  </a:txBody>
                  <a:tcPr marL="66935" marR="6693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bl>
          </a:graphicData>
        </a:graphic>
      </p:graphicFrame>
      <p:sp>
        <p:nvSpPr>
          <p:cNvPr id="79908" name="テキスト ボックス 8"/>
          <p:cNvSpPr txBox="1">
            <a:spLocks noChangeArrowheads="1"/>
          </p:cNvSpPr>
          <p:nvPr/>
        </p:nvSpPr>
        <p:spPr bwMode="auto">
          <a:xfrm>
            <a:off x="1711325" y="238125"/>
            <a:ext cx="3671888" cy="400050"/>
          </a:xfrm>
          <a:prstGeom prst="rect">
            <a:avLst/>
          </a:prstGeom>
          <a:noFill/>
          <a:ln w="9525">
            <a:noFill/>
            <a:miter lim="800000"/>
            <a:headEnd/>
            <a:tailEnd/>
          </a:ln>
        </p:spPr>
        <p:txBody>
          <a:bodyPr>
            <a:spAutoFit/>
          </a:bodyPr>
          <a:lstStyle/>
          <a:p>
            <a:r>
              <a:rPr lang="ja-JP" altLang="en-US" sz="2000" b="1">
                <a:latin typeface="Calibri" pitchFamily="34" charset="0"/>
              </a:rPr>
              <a:t>ケア会議の目的</a:t>
            </a:r>
          </a:p>
        </p:txBody>
      </p:sp>
      <p:sp>
        <p:nvSpPr>
          <p:cNvPr id="79909" name="テキスト ボックス 10"/>
          <p:cNvSpPr txBox="1">
            <a:spLocks noChangeArrowheads="1"/>
          </p:cNvSpPr>
          <p:nvPr/>
        </p:nvSpPr>
        <p:spPr bwMode="auto">
          <a:xfrm>
            <a:off x="2063751" y="635000"/>
            <a:ext cx="8353425" cy="1200150"/>
          </a:xfrm>
          <a:prstGeom prst="rect">
            <a:avLst/>
          </a:prstGeom>
          <a:noFill/>
          <a:ln w="9525">
            <a:noFill/>
            <a:miter lim="800000"/>
            <a:headEnd/>
            <a:tailEnd/>
          </a:ln>
        </p:spPr>
        <p:txBody>
          <a:bodyPr>
            <a:spAutoFit/>
          </a:bodyPr>
          <a:lstStyle/>
          <a:p>
            <a:r>
              <a:rPr lang="ja-JP" altLang="ja-JP">
                <a:latin typeface="Calibri" pitchFamily="34" charset="0"/>
              </a:rPr>
              <a:t>サービス提供者が（利用者にとっての）自立促進に向けた</a:t>
            </a:r>
            <a:r>
              <a:rPr lang="ja-JP" altLang="en-US">
                <a:latin typeface="Calibri" pitchFamily="34" charset="0"/>
              </a:rPr>
              <a:t>、</a:t>
            </a:r>
            <a:r>
              <a:rPr lang="ja-JP" altLang="ja-JP">
                <a:latin typeface="Calibri" pitchFamily="34" charset="0"/>
              </a:rPr>
              <a:t>より良質な支援を提供するために、利用者にかかわる者が集まり、評価及び分析を行い、今後の支援の方針や具体的な内容を確定する。</a:t>
            </a:r>
          </a:p>
          <a:p>
            <a:endParaRPr lang="ja-JP" altLang="en-US">
              <a:latin typeface="Calibri" pitchFamily="34" charset="0"/>
            </a:endParaRPr>
          </a:p>
        </p:txBody>
      </p:sp>
      <p:sp>
        <p:nvSpPr>
          <p:cNvPr id="2" name="スライド番号プレースホルダー 1"/>
          <p:cNvSpPr>
            <a:spLocks noGrp="1"/>
          </p:cNvSpPr>
          <p:nvPr>
            <p:ph type="sldNum" sz="quarter" idx="12"/>
          </p:nvPr>
        </p:nvSpPr>
        <p:spPr/>
        <p:txBody>
          <a:bodyPr/>
          <a:lstStyle/>
          <a:p>
            <a:fld id="{045518DD-8AE6-4716-8CB1-4E1853E1D562}" type="slidenum">
              <a:rPr kumimoji="1" lang="ja-JP" altLang="en-US" smtClean="0"/>
              <a:pPr/>
              <a:t>15</a:t>
            </a:fld>
            <a:endParaRPr kumimoji="1" lang="ja-JP" altLang="en-US"/>
          </a:p>
        </p:txBody>
      </p:sp>
    </p:spTree>
    <p:extLst>
      <p:ext uri="{BB962C8B-B14F-4D97-AF65-F5344CB8AC3E}">
        <p14:creationId xmlns:p14="http://schemas.microsoft.com/office/powerpoint/2010/main" val="21524103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テキスト ボックス 3"/>
          <p:cNvSpPr txBox="1">
            <a:spLocks noChangeArrowheads="1"/>
          </p:cNvSpPr>
          <p:nvPr/>
        </p:nvSpPr>
        <p:spPr bwMode="auto">
          <a:xfrm>
            <a:off x="1697039" y="2039938"/>
            <a:ext cx="3673475" cy="400050"/>
          </a:xfrm>
          <a:prstGeom prst="rect">
            <a:avLst/>
          </a:prstGeom>
          <a:noFill/>
          <a:ln w="9525">
            <a:noFill/>
            <a:miter lim="800000"/>
            <a:headEnd/>
            <a:tailEnd/>
          </a:ln>
        </p:spPr>
        <p:txBody>
          <a:bodyPr>
            <a:spAutoFit/>
          </a:bodyPr>
          <a:lstStyle/>
          <a:p>
            <a:r>
              <a:rPr lang="ja-JP" altLang="en-US" sz="2000" b="1">
                <a:latin typeface="Calibri" pitchFamily="34" charset="0"/>
              </a:rPr>
              <a:t>進行役の役割</a:t>
            </a:r>
          </a:p>
        </p:txBody>
      </p:sp>
      <p:sp>
        <p:nvSpPr>
          <p:cNvPr id="80899" name="テキスト ボックス 8"/>
          <p:cNvSpPr txBox="1">
            <a:spLocks noChangeArrowheads="1"/>
          </p:cNvSpPr>
          <p:nvPr/>
        </p:nvSpPr>
        <p:spPr bwMode="auto">
          <a:xfrm>
            <a:off x="1847850" y="2360613"/>
            <a:ext cx="8820150" cy="2862262"/>
          </a:xfrm>
          <a:prstGeom prst="rect">
            <a:avLst/>
          </a:prstGeom>
          <a:noFill/>
          <a:ln w="9525">
            <a:noFill/>
            <a:miter lim="800000"/>
            <a:headEnd/>
            <a:tailEnd/>
          </a:ln>
        </p:spPr>
        <p:txBody>
          <a:bodyPr>
            <a:spAutoFit/>
          </a:bodyPr>
          <a:lstStyle/>
          <a:p>
            <a:r>
              <a:rPr lang="ja-JP" altLang="en-US">
                <a:latin typeface="Calibri" pitchFamily="34" charset="0"/>
              </a:rPr>
              <a:t>１）</a:t>
            </a:r>
            <a:r>
              <a:rPr lang="ja-JP" altLang="ja-JP">
                <a:latin typeface="Calibri" pitchFamily="34" charset="0"/>
              </a:rPr>
              <a:t>時間管理：会議前に時間の開始及び終了時間の確認・作業時間・発言時間の確認等</a:t>
            </a:r>
          </a:p>
          <a:p>
            <a:r>
              <a:rPr lang="ja-JP" altLang="en-US">
                <a:latin typeface="Calibri" pitchFamily="34" charset="0"/>
              </a:rPr>
              <a:t>２）</a:t>
            </a:r>
            <a:r>
              <a:rPr lang="ja-JP" altLang="ja-JP">
                <a:latin typeface="Calibri" pitchFamily="34" charset="0"/>
              </a:rPr>
              <a:t>目的の確認：会議目的を冒頭で確認（例：○○さんへの支援向上のために等）</a:t>
            </a:r>
            <a:endParaRPr lang="en-US" altLang="ja-JP">
              <a:latin typeface="Calibri" pitchFamily="34" charset="0"/>
            </a:endParaRPr>
          </a:p>
          <a:p>
            <a:r>
              <a:rPr lang="ja-JP" altLang="en-US">
                <a:latin typeface="Calibri" pitchFamily="34" charset="0"/>
              </a:rPr>
              <a:t>３）</a:t>
            </a:r>
            <a:r>
              <a:rPr lang="ja-JP" altLang="ja-JP">
                <a:latin typeface="Calibri" pitchFamily="34" charset="0"/>
              </a:rPr>
              <a:t>出席者紹介：進行役が氏名だけでなく「○○○</a:t>
            </a:r>
            <a:r>
              <a:rPr lang="ja-JP" altLang="en-US">
                <a:latin typeface="Calibri" pitchFamily="34" charset="0"/>
              </a:rPr>
              <a:t>の</a:t>
            </a:r>
            <a:r>
              <a:rPr lang="ja-JP" altLang="ja-JP">
                <a:latin typeface="Calibri" pitchFamily="34" charset="0"/>
              </a:rPr>
              <a:t>△△さん」といったように</a:t>
            </a:r>
            <a:r>
              <a:rPr lang="ja-JP" altLang="en-US">
                <a:latin typeface="Calibri" pitchFamily="34" charset="0"/>
              </a:rPr>
              <a:t>（感謝の意も）</a:t>
            </a:r>
            <a:endParaRPr lang="ja-JP" altLang="ja-JP">
              <a:latin typeface="Calibri" pitchFamily="34" charset="0"/>
            </a:endParaRPr>
          </a:p>
          <a:p>
            <a:r>
              <a:rPr lang="ja-JP" altLang="en-US">
                <a:latin typeface="Calibri" pitchFamily="34" charset="0"/>
              </a:rPr>
              <a:t>４）</a:t>
            </a:r>
            <a:r>
              <a:rPr lang="ja-JP" altLang="ja-JP">
                <a:latin typeface="Calibri" pitchFamily="34" charset="0"/>
              </a:rPr>
              <a:t>会議ルールの確認（例：ガイドライン）</a:t>
            </a:r>
          </a:p>
          <a:p>
            <a:r>
              <a:rPr lang="ja-JP" altLang="en-US">
                <a:latin typeface="Calibri" pitchFamily="34" charset="0"/>
              </a:rPr>
              <a:t>５）</a:t>
            </a:r>
            <a:r>
              <a:rPr lang="ja-JP" altLang="ja-JP">
                <a:latin typeface="Calibri" pitchFamily="34" charset="0"/>
              </a:rPr>
              <a:t>発言者の制御（一人の人が話し過ぎてしまう等の状況に対応）</a:t>
            </a:r>
          </a:p>
          <a:p>
            <a:r>
              <a:rPr lang="ja-JP" altLang="en-US">
                <a:latin typeface="Calibri" pitchFamily="34" charset="0"/>
              </a:rPr>
              <a:t>６）</a:t>
            </a:r>
            <a:r>
              <a:rPr lang="ja-JP" altLang="ja-JP">
                <a:latin typeface="Calibri" pitchFamily="34" charset="0"/>
              </a:rPr>
              <a:t>話題の制御（拡散と収束）</a:t>
            </a:r>
          </a:p>
          <a:p>
            <a:r>
              <a:rPr lang="ja-JP" altLang="en-US">
                <a:latin typeface="Calibri" pitchFamily="34" charset="0"/>
              </a:rPr>
              <a:t>７）</a:t>
            </a:r>
            <a:r>
              <a:rPr lang="ja-JP" altLang="ja-JP">
                <a:latin typeface="Calibri" pitchFamily="34" charset="0"/>
              </a:rPr>
              <a:t>結論と課題の整理</a:t>
            </a:r>
          </a:p>
          <a:p>
            <a:r>
              <a:rPr lang="ja-JP" altLang="en-US">
                <a:latin typeface="Calibri" pitchFamily="34" charset="0"/>
              </a:rPr>
              <a:t>８）</a:t>
            </a:r>
            <a:r>
              <a:rPr lang="ja-JP" altLang="ja-JP">
                <a:latin typeface="Calibri" pitchFamily="34" charset="0"/>
              </a:rPr>
              <a:t>次回会議の予定確認</a:t>
            </a:r>
          </a:p>
          <a:p>
            <a:r>
              <a:rPr lang="ja-JP" altLang="en-US">
                <a:latin typeface="Calibri" pitchFamily="34" charset="0"/>
              </a:rPr>
              <a:t>９）</a:t>
            </a:r>
            <a:r>
              <a:rPr lang="ja-JP" altLang="ja-JP">
                <a:latin typeface="Calibri" pitchFamily="34" charset="0"/>
              </a:rPr>
              <a:t>事例提供者</a:t>
            </a:r>
            <a:r>
              <a:rPr lang="ja-JP" altLang="en-US">
                <a:latin typeface="Calibri" pitchFamily="34" charset="0"/>
              </a:rPr>
              <a:t>がいる場合は、事例提供者</a:t>
            </a:r>
            <a:r>
              <a:rPr lang="ja-JP" altLang="ja-JP">
                <a:latin typeface="Calibri" pitchFamily="34" charset="0"/>
              </a:rPr>
              <a:t>へお礼を伝える（ねぎらいと感謝）</a:t>
            </a:r>
          </a:p>
          <a:p>
            <a:endParaRPr lang="ja-JP" altLang="en-US">
              <a:latin typeface="Calibri" pitchFamily="34" charset="0"/>
            </a:endParaRPr>
          </a:p>
        </p:txBody>
      </p:sp>
      <p:sp>
        <p:nvSpPr>
          <p:cNvPr id="80900" name="テキスト ボックス 9"/>
          <p:cNvSpPr txBox="1">
            <a:spLocks noChangeArrowheads="1"/>
          </p:cNvSpPr>
          <p:nvPr/>
        </p:nvSpPr>
        <p:spPr bwMode="auto">
          <a:xfrm>
            <a:off x="1670050" y="15875"/>
            <a:ext cx="3671888" cy="400050"/>
          </a:xfrm>
          <a:prstGeom prst="rect">
            <a:avLst/>
          </a:prstGeom>
          <a:noFill/>
          <a:ln w="9525">
            <a:noFill/>
            <a:miter lim="800000"/>
            <a:headEnd/>
            <a:tailEnd/>
          </a:ln>
        </p:spPr>
        <p:txBody>
          <a:bodyPr>
            <a:spAutoFit/>
          </a:bodyPr>
          <a:lstStyle/>
          <a:p>
            <a:r>
              <a:rPr lang="ja-JP" altLang="en-US" sz="2000" b="1">
                <a:latin typeface="Calibri" pitchFamily="34" charset="0"/>
              </a:rPr>
              <a:t>開催準備</a:t>
            </a:r>
          </a:p>
        </p:txBody>
      </p:sp>
      <p:sp>
        <p:nvSpPr>
          <p:cNvPr id="80901" name="テキスト ボックス 10"/>
          <p:cNvSpPr txBox="1">
            <a:spLocks noChangeArrowheads="1"/>
          </p:cNvSpPr>
          <p:nvPr/>
        </p:nvSpPr>
        <p:spPr bwMode="auto">
          <a:xfrm>
            <a:off x="1847850" y="395289"/>
            <a:ext cx="8820150" cy="1476375"/>
          </a:xfrm>
          <a:prstGeom prst="rect">
            <a:avLst/>
          </a:prstGeom>
          <a:noFill/>
          <a:ln w="9525">
            <a:noFill/>
            <a:miter lim="800000"/>
            <a:headEnd/>
            <a:tailEnd/>
          </a:ln>
        </p:spPr>
        <p:txBody>
          <a:bodyPr>
            <a:spAutoFit/>
          </a:bodyPr>
          <a:lstStyle/>
          <a:p>
            <a:r>
              <a:rPr lang="ja-JP" altLang="en-US">
                <a:latin typeface="Calibri" pitchFamily="34" charset="0"/>
              </a:rPr>
              <a:t>１）</a:t>
            </a:r>
            <a:r>
              <a:rPr lang="ja-JP" altLang="ja-JP">
                <a:latin typeface="Calibri" pitchFamily="34" charset="0"/>
              </a:rPr>
              <a:t>目的の確認：</a:t>
            </a:r>
            <a:r>
              <a:rPr lang="ja-JP" altLang="en-US">
                <a:latin typeface="Calibri" pitchFamily="34" charset="0"/>
              </a:rPr>
              <a:t>会議開催目的の明確化（何のために開催するのか・位置づけの項参照）</a:t>
            </a:r>
            <a:endParaRPr lang="en-US" altLang="ja-JP">
              <a:latin typeface="Calibri" pitchFamily="34" charset="0"/>
            </a:endParaRPr>
          </a:p>
          <a:p>
            <a:r>
              <a:rPr lang="ja-JP" altLang="en-US">
                <a:latin typeface="Calibri" pitchFamily="34" charset="0"/>
              </a:rPr>
              <a:t>２）会議のゴール（目的に応じた、ゴール（落としどころを）イメージしておく）</a:t>
            </a:r>
            <a:endParaRPr lang="en-US" altLang="ja-JP">
              <a:latin typeface="Calibri" pitchFamily="34" charset="0"/>
            </a:endParaRPr>
          </a:p>
          <a:p>
            <a:r>
              <a:rPr lang="ja-JP" altLang="en-US">
                <a:latin typeface="Calibri" pitchFamily="34" charset="0"/>
              </a:rPr>
              <a:t>３）会議参加者の選定及び確認（誰に何を期待するのか）</a:t>
            </a:r>
            <a:endParaRPr lang="en-US" altLang="ja-JP">
              <a:latin typeface="Calibri" pitchFamily="34" charset="0"/>
            </a:endParaRPr>
          </a:p>
          <a:p>
            <a:r>
              <a:rPr lang="ja-JP" altLang="en-US">
                <a:latin typeface="Calibri" pitchFamily="34" charset="0"/>
              </a:rPr>
              <a:t>４）開催準備（日程調整・案内・会場確保・資料作成や手配、当日の会場レイアウト等）</a:t>
            </a:r>
            <a:endParaRPr lang="ja-JP" altLang="ja-JP">
              <a:latin typeface="Calibri" pitchFamily="34" charset="0"/>
            </a:endParaRPr>
          </a:p>
          <a:p>
            <a:endParaRPr lang="ja-JP" altLang="en-US">
              <a:latin typeface="Calibri" pitchFamily="34" charset="0"/>
            </a:endParaRPr>
          </a:p>
        </p:txBody>
      </p:sp>
      <p:sp>
        <p:nvSpPr>
          <p:cNvPr id="80902" name="テキスト ボックス 11"/>
          <p:cNvSpPr txBox="1">
            <a:spLocks noChangeArrowheads="1"/>
          </p:cNvSpPr>
          <p:nvPr/>
        </p:nvSpPr>
        <p:spPr bwMode="auto">
          <a:xfrm>
            <a:off x="1670050" y="5226050"/>
            <a:ext cx="3671888" cy="400050"/>
          </a:xfrm>
          <a:prstGeom prst="rect">
            <a:avLst/>
          </a:prstGeom>
          <a:noFill/>
          <a:ln w="9525">
            <a:noFill/>
            <a:miter lim="800000"/>
            <a:headEnd/>
            <a:tailEnd/>
          </a:ln>
        </p:spPr>
        <p:txBody>
          <a:bodyPr>
            <a:spAutoFit/>
          </a:bodyPr>
          <a:lstStyle/>
          <a:p>
            <a:r>
              <a:rPr lang="ja-JP" altLang="en-US" sz="2000" b="1">
                <a:latin typeface="Calibri" pitchFamily="34" charset="0"/>
              </a:rPr>
              <a:t>参加者の役割</a:t>
            </a:r>
          </a:p>
        </p:txBody>
      </p:sp>
      <p:sp>
        <p:nvSpPr>
          <p:cNvPr id="80903" name="テキスト ボックス 12"/>
          <p:cNvSpPr txBox="1">
            <a:spLocks noChangeArrowheads="1"/>
          </p:cNvSpPr>
          <p:nvPr/>
        </p:nvSpPr>
        <p:spPr bwMode="auto">
          <a:xfrm>
            <a:off x="1847850" y="5549901"/>
            <a:ext cx="8820150" cy="1477963"/>
          </a:xfrm>
          <a:prstGeom prst="rect">
            <a:avLst/>
          </a:prstGeom>
          <a:noFill/>
          <a:ln w="9525">
            <a:noFill/>
            <a:miter lim="800000"/>
            <a:headEnd/>
            <a:tailEnd/>
          </a:ln>
        </p:spPr>
        <p:txBody>
          <a:bodyPr>
            <a:spAutoFit/>
          </a:bodyPr>
          <a:lstStyle/>
          <a:p>
            <a:r>
              <a:rPr lang="ja-JP" altLang="en-US">
                <a:latin typeface="Calibri" pitchFamily="34" charset="0"/>
              </a:rPr>
              <a:t>１）</a:t>
            </a:r>
            <a:r>
              <a:rPr lang="ja-JP" altLang="ja-JP">
                <a:latin typeface="Calibri" pitchFamily="34" charset="0"/>
              </a:rPr>
              <a:t>積極的な参加（自分も支援者であり、一定の役割を担っている、という自覚＝当事者性）</a:t>
            </a:r>
          </a:p>
          <a:p>
            <a:r>
              <a:rPr lang="ja-JP" altLang="en-US">
                <a:latin typeface="Calibri" pitchFamily="34" charset="0"/>
              </a:rPr>
              <a:t>２）</a:t>
            </a:r>
            <a:r>
              <a:rPr lang="ja-JP" altLang="ja-JP">
                <a:latin typeface="Calibri" pitchFamily="34" charset="0"/>
              </a:rPr>
              <a:t>発言のスキル向上（結論から述べる・整理して発言をする・発言時間を守る）</a:t>
            </a:r>
          </a:p>
          <a:p>
            <a:r>
              <a:rPr lang="ja-JP" altLang="en-US">
                <a:latin typeface="Calibri" pitchFamily="34" charset="0"/>
              </a:rPr>
              <a:t>３）</a:t>
            </a:r>
            <a:r>
              <a:rPr lang="ja-JP" altLang="ja-JP">
                <a:latin typeface="Calibri" pitchFamily="34" charset="0"/>
              </a:rPr>
              <a:t>決定事項の遵守</a:t>
            </a:r>
          </a:p>
          <a:p>
            <a:r>
              <a:rPr lang="ja-JP" altLang="en-US">
                <a:latin typeface="Calibri" pitchFamily="34" charset="0"/>
              </a:rPr>
              <a:t>４）</a:t>
            </a:r>
            <a:r>
              <a:rPr lang="ja-JP" altLang="ja-JP">
                <a:latin typeface="Calibri" pitchFamily="34" charset="0"/>
              </a:rPr>
              <a:t>必要に応じた資料提供</a:t>
            </a:r>
            <a:r>
              <a:rPr lang="ja-JP" altLang="en-US">
                <a:latin typeface="Calibri" pitchFamily="34" charset="0"/>
              </a:rPr>
              <a:t>（組織としての裁量の確認）</a:t>
            </a:r>
            <a:endParaRPr lang="ja-JP" altLang="ja-JP">
              <a:latin typeface="Calibri" pitchFamily="34" charset="0"/>
            </a:endParaRPr>
          </a:p>
          <a:p>
            <a:endParaRPr lang="ja-JP" altLang="en-US">
              <a:latin typeface="Calibri" pitchFamily="34" charset="0"/>
            </a:endParaRPr>
          </a:p>
        </p:txBody>
      </p:sp>
      <p:sp>
        <p:nvSpPr>
          <p:cNvPr id="2" name="スライド番号プレースホルダー 1"/>
          <p:cNvSpPr>
            <a:spLocks noGrp="1"/>
          </p:cNvSpPr>
          <p:nvPr>
            <p:ph type="sldNum" sz="quarter" idx="12"/>
          </p:nvPr>
        </p:nvSpPr>
        <p:spPr/>
        <p:txBody>
          <a:bodyPr/>
          <a:lstStyle/>
          <a:p>
            <a:fld id="{045518DD-8AE6-4716-8CB1-4E1853E1D562}" type="slidenum">
              <a:rPr kumimoji="1" lang="ja-JP" altLang="en-US" smtClean="0"/>
              <a:pPr/>
              <a:t>16</a:t>
            </a:fld>
            <a:endParaRPr kumimoji="1" lang="ja-JP" altLang="en-US"/>
          </a:p>
        </p:txBody>
      </p:sp>
    </p:spTree>
    <p:extLst>
      <p:ext uri="{BB962C8B-B14F-4D97-AF65-F5344CB8AC3E}">
        <p14:creationId xmlns:p14="http://schemas.microsoft.com/office/powerpoint/2010/main" val="39835961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テキスト ボックス 1"/>
          <p:cNvSpPr txBox="1">
            <a:spLocks noChangeArrowheads="1"/>
          </p:cNvSpPr>
          <p:nvPr/>
        </p:nvSpPr>
        <p:spPr bwMode="auto">
          <a:xfrm>
            <a:off x="1697039" y="100013"/>
            <a:ext cx="3673475" cy="400050"/>
          </a:xfrm>
          <a:prstGeom prst="rect">
            <a:avLst/>
          </a:prstGeom>
          <a:noFill/>
          <a:ln w="9525">
            <a:noFill/>
            <a:miter lim="800000"/>
            <a:headEnd/>
            <a:tailEnd/>
          </a:ln>
        </p:spPr>
        <p:txBody>
          <a:bodyPr>
            <a:spAutoFit/>
          </a:bodyPr>
          <a:lstStyle/>
          <a:p>
            <a:r>
              <a:rPr lang="ja-JP" altLang="en-US" sz="2000" b="1">
                <a:latin typeface="Calibri" pitchFamily="34" charset="0"/>
              </a:rPr>
              <a:t>会議参加者全員の留意事項</a:t>
            </a:r>
          </a:p>
        </p:txBody>
      </p:sp>
      <p:sp>
        <p:nvSpPr>
          <p:cNvPr id="82947" name="テキスト ボックス 2"/>
          <p:cNvSpPr txBox="1">
            <a:spLocks noChangeArrowheads="1"/>
          </p:cNvSpPr>
          <p:nvPr/>
        </p:nvSpPr>
        <p:spPr bwMode="auto">
          <a:xfrm>
            <a:off x="1847850" y="450851"/>
            <a:ext cx="8820150" cy="1476375"/>
          </a:xfrm>
          <a:prstGeom prst="rect">
            <a:avLst/>
          </a:prstGeom>
          <a:noFill/>
          <a:ln w="9525">
            <a:noFill/>
            <a:miter lim="800000"/>
            <a:headEnd/>
            <a:tailEnd/>
          </a:ln>
        </p:spPr>
        <p:txBody>
          <a:bodyPr>
            <a:spAutoFit/>
          </a:bodyPr>
          <a:lstStyle/>
          <a:p>
            <a:r>
              <a:rPr lang="ja-JP" altLang="en-US">
                <a:latin typeface="Calibri" pitchFamily="34" charset="0"/>
              </a:rPr>
              <a:t>１）守秘義務</a:t>
            </a:r>
            <a:endParaRPr lang="en-US" altLang="ja-JP">
              <a:latin typeface="Calibri" pitchFamily="34" charset="0"/>
            </a:endParaRPr>
          </a:p>
          <a:p>
            <a:r>
              <a:rPr lang="ja-JP" altLang="en-US">
                <a:latin typeface="Calibri" pitchFamily="34" charset="0"/>
              </a:rPr>
              <a:t>２）批評・犯人捜しをしない（特に欠席者に対して）</a:t>
            </a:r>
            <a:endParaRPr lang="en-US" altLang="ja-JP">
              <a:latin typeface="Calibri" pitchFamily="34" charset="0"/>
            </a:endParaRPr>
          </a:p>
          <a:p>
            <a:endParaRPr lang="en-US" altLang="ja-JP">
              <a:latin typeface="Calibri" pitchFamily="34" charset="0"/>
            </a:endParaRPr>
          </a:p>
          <a:p>
            <a:endParaRPr lang="ja-JP" altLang="ja-JP">
              <a:latin typeface="Calibri" pitchFamily="34" charset="0"/>
            </a:endParaRPr>
          </a:p>
          <a:p>
            <a:endParaRPr lang="ja-JP" altLang="en-US">
              <a:latin typeface="Calibri" pitchFamily="34" charset="0"/>
            </a:endParaRPr>
          </a:p>
        </p:txBody>
      </p:sp>
      <p:sp>
        <p:nvSpPr>
          <p:cNvPr id="82948" name="テキスト ボックス 3"/>
          <p:cNvSpPr txBox="1">
            <a:spLocks noChangeArrowheads="1"/>
          </p:cNvSpPr>
          <p:nvPr/>
        </p:nvSpPr>
        <p:spPr bwMode="auto">
          <a:xfrm>
            <a:off x="1697039" y="1457325"/>
            <a:ext cx="3673475" cy="400050"/>
          </a:xfrm>
          <a:prstGeom prst="rect">
            <a:avLst/>
          </a:prstGeom>
          <a:noFill/>
          <a:ln w="9525">
            <a:noFill/>
            <a:miter lim="800000"/>
            <a:headEnd/>
            <a:tailEnd/>
          </a:ln>
        </p:spPr>
        <p:txBody>
          <a:bodyPr>
            <a:spAutoFit/>
          </a:bodyPr>
          <a:lstStyle/>
          <a:p>
            <a:r>
              <a:rPr lang="ja-JP" altLang="en-US" sz="2000" b="1">
                <a:latin typeface="Calibri" pitchFamily="34" charset="0"/>
              </a:rPr>
              <a:t>会議終了時の確認事項</a:t>
            </a:r>
          </a:p>
        </p:txBody>
      </p:sp>
      <p:sp>
        <p:nvSpPr>
          <p:cNvPr id="82949" name="テキスト ボックス 4"/>
          <p:cNvSpPr txBox="1">
            <a:spLocks noChangeArrowheads="1"/>
          </p:cNvSpPr>
          <p:nvPr/>
        </p:nvSpPr>
        <p:spPr bwMode="auto">
          <a:xfrm>
            <a:off x="1992313" y="1814514"/>
            <a:ext cx="8496300" cy="2014537"/>
          </a:xfrm>
          <a:prstGeom prst="rect">
            <a:avLst/>
          </a:prstGeom>
          <a:noFill/>
          <a:ln w="9525">
            <a:noFill/>
            <a:miter lim="800000"/>
            <a:headEnd/>
            <a:tailEnd/>
          </a:ln>
        </p:spPr>
        <p:txBody>
          <a:bodyPr>
            <a:spAutoFit/>
          </a:bodyPr>
          <a:lstStyle/>
          <a:p>
            <a:r>
              <a:rPr lang="ja-JP" altLang="en-US">
                <a:latin typeface="Calibri" pitchFamily="34" charset="0"/>
              </a:rPr>
              <a:t>１）</a:t>
            </a:r>
            <a:r>
              <a:rPr lang="ja-JP" altLang="ja-JP">
                <a:latin typeface="Calibri" pitchFamily="34" charset="0"/>
              </a:rPr>
              <a:t>本人イメージを再構築できたか</a:t>
            </a:r>
            <a:r>
              <a:rPr lang="ja-JP" altLang="en-US">
                <a:latin typeface="Calibri" pitchFamily="34" charset="0"/>
              </a:rPr>
              <a:t>（本人理解と同意を得られたか）</a:t>
            </a:r>
            <a:endParaRPr lang="ja-JP" altLang="ja-JP">
              <a:latin typeface="Calibri" pitchFamily="34" charset="0"/>
            </a:endParaRPr>
          </a:p>
          <a:p>
            <a:r>
              <a:rPr lang="ja-JP" altLang="en-US">
                <a:latin typeface="Calibri" pitchFamily="34" charset="0"/>
              </a:rPr>
              <a:t>２）</a:t>
            </a:r>
            <a:r>
              <a:rPr lang="ja-JP" altLang="ja-JP">
                <a:latin typeface="Calibri" pitchFamily="34" charset="0"/>
              </a:rPr>
              <a:t>必要とされるニーズを明確化できたか</a:t>
            </a:r>
          </a:p>
          <a:p>
            <a:r>
              <a:rPr lang="ja-JP" altLang="en-US">
                <a:latin typeface="Calibri" pitchFamily="34" charset="0"/>
              </a:rPr>
              <a:t>３）</a:t>
            </a:r>
            <a:r>
              <a:rPr lang="ja-JP" altLang="ja-JP">
                <a:latin typeface="Calibri" pitchFamily="34" charset="0"/>
              </a:rPr>
              <a:t>支援計画</a:t>
            </a:r>
            <a:r>
              <a:rPr lang="ja-JP" altLang="en-US">
                <a:latin typeface="Calibri" pitchFamily="34" charset="0"/>
              </a:rPr>
              <a:t>（修正）</a:t>
            </a:r>
            <a:r>
              <a:rPr lang="ja-JP" altLang="ja-JP">
                <a:latin typeface="Calibri" pitchFamily="34" charset="0"/>
              </a:rPr>
              <a:t>を具体的にできたか</a:t>
            </a:r>
            <a:r>
              <a:rPr lang="ja-JP" altLang="en-US">
                <a:latin typeface="Calibri" pitchFamily="34" charset="0"/>
              </a:rPr>
              <a:t>（本人の希望・能力の活用・役割の明確化等）</a:t>
            </a:r>
            <a:endParaRPr lang="ja-JP" altLang="ja-JP">
              <a:latin typeface="Calibri" pitchFamily="34" charset="0"/>
            </a:endParaRPr>
          </a:p>
          <a:p>
            <a:r>
              <a:rPr lang="ja-JP" altLang="en-US">
                <a:latin typeface="Calibri" pitchFamily="34" charset="0"/>
              </a:rPr>
              <a:t>４）</a:t>
            </a:r>
            <a:r>
              <a:rPr lang="ja-JP" altLang="ja-JP">
                <a:latin typeface="Calibri" pitchFamily="34" charset="0"/>
              </a:rPr>
              <a:t>チームの相互の役割分担を明確にできたか</a:t>
            </a:r>
            <a:r>
              <a:rPr lang="ja-JP" altLang="en-US">
                <a:latin typeface="Calibri" pitchFamily="34" charset="0"/>
              </a:rPr>
              <a:t>（具体的な連携方法）</a:t>
            </a:r>
            <a:endParaRPr lang="ja-JP" altLang="ja-JP">
              <a:latin typeface="Calibri" pitchFamily="34" charset="0"/>
            </a:endParaRPr>
          </a:p>
          <a:p>
            <a:r>
              <a:rPr lang="ja-JP" altLang="en-US">
                <a:latin typeface="Calibri" pitchFamily="34" charset="0"/>
              </a:rPr>
              <a:t>５）</a:t>
            </a:r>
            <a:r>
              <a:rPr lang="ja-JP" altLang="ja-JP">
                <a:latin typeface="Calibri" pitchFamily="34" charset="0"/>
              </a:rPr>
              <a:t>次回の会議設定の必要性や概ね時期（場合によっては具体的な日程）等を確認でき</a:t>
            </a:r>
            <a:r>
              <a:rPr lang="ja-JP" altLang="en-US">
                <a:latin typeface="Calibri" pitchFamily="34" charset="0"/>
              </a:rPr>
              <a:t>　　</a:t>
            </a:r>
            <a:r>
              <a:rPr lang="ja-JP" altLang="ja-JP">
                <a:latin typeface="Calibri" pitchFamily="34" charset="0"/>
              </a:rPr>
              <a:t>たか</a:t>
            </a:r>
          </a:p>
          <a:p>
            <a:endParaRPr lang="ja-JP" altLang="en-US">
              <a:latin typeface="Calibri" pitchFamily="34" charset="0"/>
            </a:endParaRPr>
          </a:p>
        </p:txBody>
      </p:sp>
      <p:sp>
        <p:nvSpPr>
          <p:cNvPr id="82950" name="テキスト ボックス 6"/>
          <p:cNvSpPr txBox="1">
            <a:spLocks noChangeArrowheads="1"/>
          </p:cNvSpPr>
          <p:nvPr/>
        </p:nvSpPr>
        <p:spPr bwMode="auto">
          <a:xfrm>
            <a:off x="6573838" y="6073776"/>
            <a:ext cx="4824412" cy="1292225"/>
          </a:xfrm>
          <a:prstGeom prst="rect">
            <a:avLst/>
          </a:prstGeom>
          <a:noFill/>
          <a:ln w="9525">
            <a:noFill/>
            <a:miter lim="800000"/>
            <a:headEnd/>
            <a:tailEnd/>
          </a:ln>
        </p:spPr>
        <p:txBody>
          <a:bodyPr>
            <a:spAutoFit/>
          </a:bodyPr>
          <a:lstStyle/>
          <a:p>
            <a:r>
              <a:rPr lang="ja-JP" altLang="ja-JP" sz="1200">
                <a:latin typeface="Calibri" pitchFamily="34" charset="0"/>
              </a:rPr>
              <a:t>※</a:t>
            </a:r>
            <a:r>
              <a:rPr lang="ja-JP" altLang="en-US" sz="1200">
                <a:latin typeface="Calibri" pitchFamily="34" charset="0"/>
              </a:rPr>
              <a:t>参考文献</a:t>
            </a:r>
            <a:endParaRPr lang="en-US" altLang="ja-JP" sz="1200">
              <a:latin typeface="Calibri" pitchFamily="34" charset="0"/>
            </a:endParaRPr>
          </a:p>
          <a:p>
            <a:r>
              <a:rPr lang="ja-JP" altLang="ja-JP" sz="1200">
                <a:latin typeface="Calibri" pitchFamily="34" charset="0"/>
              </a:rPr>
              <a:t>「援助を深める事例研究の方法」</a:t>
            </a:r>
            <a:r>
              <a:rPr lang="ja-JP" altLang="en-US" sz="1200">
                <a:latin typeface="Calibri" pitchFamily="34" charset="0"/>
              </a:rPr>
              <a:t>岩間伸行　</a:t>
            </a:r>
            <a:r>
              <a:rPr lang="ja-JP" altLang="ja-JP" sz="1200">
                <a:latin typeface="Calibri" pitchFamily="34" charset="0"/>
              </a:rPr>
              <a:t>ミネルヴァ書房</a:t>
            </a:r>
            <a:endParaRPr lang="en-US" altLang="ja-JP" sz="1200">
              <a:latin typeface="Calibri" pitchFamily="34" charset="0"/>
            </a:endParaRPr>
          </a:p>
          <a:p>
            <a:r>
              <a:rPr lang="ja-JP" altLang="en-US" sz="1200">
                <a:latin typeface="Calibri" pitchFamily="34" charset="0"/>
              </a:rPr>
              <a:t>「ケア会議の技術」野中猛、高室成幸、上原久　中央法規</a:t>
            </a:r>
            <a:endParaRPr lang="en-US" altLang="ja-JP" sz="1200">
              <a:latin typeface="Calibri" pitchFamily="34" charset="0"/>
            </a:endParaRPr>
          </a:p>
          <a:p>
            <a:r>
              <a:rPr lang="ja-JP" altLang="en-US" sz="1200">
                <a:latin typeface="Calibri" pitchFamily="34" charset="0"/>
              </a:rPr>
              <a:t>「ファシリテーション入門」堀公俊　日本経済新聞社</a:t>
            </a:r>
            <a:endParaRPr lang="en-US" altLang="ja-JP" sz="1200">
              <a:latin typeface="Calibri" pitchFamily="34" charset="0"/>
            </a:endParaRPr>
          </a:p>
          <a:p>
            <a:endParaRPr lang="ja-JP" altLang="ja-JP" sz="1200">
              <a:latin typeface="Calibri" pitchFamily="34" charset="0"/>
            </a:endParaRPr>
          </a:p>
          <a:p>
            <a:endParaRPr lang="ja-JP" altLang="en-US">
              <a:latin typeface="Calibri" pitchFamily="34" charset="0"/>
            </a:endParaRPr>
          </a:p>
        </p:txBody>
      </p:sp>
      <p:pic>
        <p:nvPicPr>
          <p:cNvPr id="82951" name="図 7" descr="C:\Documents and Settings\ﾖｼﾀﾞ\Local Settings\Temporary Internet Files\Content.IE5\97OH4LMO\MC900283365[1].wmf"/>
          <p:cNvPicPr>
            <a:picLocks noChangeAspect="1" noChangeArrowheads="1"/>
          </p:cNvPicPr>
          <p:nvPr/>
        </p:nvPicPr>
        <p:blipFill>
          <a:blip r:embed="rId3" cstate="print"/>
          <a:srcRect/>
          <a:stretch>
            <a:fillRect/>
          </a:stretch>
        </p:blipFill>
        <p:spPr bwMode="auto">
          <a:xfrm>
            <a:off x="1703388" y="4157663"/>
            <a:ext cx="1809750" cy="1828800"/>
          </a:xfrm>
          <a:prstGeom prst="rect">
            <a:avLst/>
          </a:prstGeom>
          <a:noFill/>
          <a:ln w="9525">
            <a:noFill/>
            <a:miter lim="800000"/>
            <a:headEnd/>
            <a:tailEnd/>
          </a:ln>
        </p:spPr>
      </p:pic>
      <p:sp>
        <p:nvSpPr>
          <p:cNvPr id="82952" name="Rectangle 6"/>
          <p:cNvSpPr>
            <a:spLocks noChangeArrowheads="1"/>
          </p:cNvSpPr>
          <p:nvPr/>
        </p:nvSpPr>
        <p:spPr bwMode="auto">
          <a:xfrm>
            <a:off x="1524001" y="43934"/>
            <a:ext cx="184731" cy="369332"/>
          </a:xfrm>
          <a:prstGeom prst="rect">
            <a:avLst/>
          </a:prstGeom>
          <a:noFill/>
          <a:ln w="9525">
            <a:noFill/>
            <a:miter lim="800000"/>
            <a:headEnd/>
            <a:tailEnd/>
          </a:ln>
        </p:spPr>
        <p:txBody>
          <a:bodyPr wrap="none" anchor="ctr">
            <a:spAutoFit/>
          </a:bodyPr>
          <a:lstStyle/>
          <a:p>
            <a:endParaRPr lang="ja-JP" altLang="en-US">
              <a:latin typeface="Calibri" pitchFamily="34" charset="0"/>
            </a:endParaRPr>
          </a:p>
        </p:txBody>
      </p:sp>
      <p:sp>
        <p:nvSpPr>
          <p:cNvPr id="82953" name="テキスト ボックス 14"/>
          <p:cNvSpPr txBox="1">
            <a:spLocks noChangeArrowheads="1"/>
          </p:cNvSpPr>
          <p:nvPr/>
        </p:nvSpPr>
        <p:spPr bwMode="auto">
          <a:xfrm>
            <a:off x="3538538" y="4292601"/>
            <a:ext cx="3313112" cy="1477963"/>
          </a:xfrm>
          <a:prstGeom prst="rect">
            <a:avLst/>
          </a:prstGeom>
          <a:noFill/>
          <a:ln w="9525">
            <a:noFill/>
            <a:miter lim="800000"/>
            <a:headEnd/>
            <a:tailEnd/>
          </a:ln>
        </p:spPr>
        <p:txBody>
          <a:bodyPr>
            <a:spAutoFit/>
          </a:bodyPr>
          <a:lstStyle/>
          <a:p>
            <a:r>
              <a:rPr lang="ja-JP" altLang="en-US">
                <a:latin typeface="Calibri" pitchFamily="34" charset="0"/>
              </a:rPr>
              <a:t>１）智恵を引き出す</a:t>
            </a:r>
            <a:endParaRPr lang="en-US" altLang="ja-JP">
              <a:latin typeface="Calibri" pitchFamily="34" charset="0"/>
            </a:endParaRPr>
          </a:p>
          <a:p>
            <a:r>
              <a:rPr lang="ja-JP" altLang="en-US">
                <a:latin typeface="Calibri" pitchFamily="34" charset="0"/>
              </a:rPr>
              <a:t>２）相互理解が進む</a:t>
            </a:r>
            <a:endParaRPr lang="en-US" altLang="ja-JP">
              <a:latin typeface="Calibri" pitchFamily="34" charset="0"/>
            </a:endParaRPr>
          </a:p>
          <a:p>
            <a:r>
              <a:rPr lang="ja-JP" altLang="en-US">
                <a:latin typeface="Calibri" pitchFamily="34" charset="0"/>
              </a:rPr>
              <a:t>３）納得感がある</a:t>
            </a:r>
            <a:endParaRPr lang="en-US" altLang="ja-JP">
              <a:latin typeface="Calibri" pitchFamily="34" charset="0"/>
            </a:endParaRPr>
          </a:p>
          <a:p>
            <a:r>
              <a:rPr lang="ja-JP" altLang="en-US">
                <a:latin typeface="Calibri" pitchFamily="34" charset="0"/>
              </a:rPr>
              <a:t>４）学習や成長に繋がる</a:t>
            </a:r>
            <a:endParaRPr lang="en-US" altLang="ja-JP">
              <a:latin typeface="Calibri" pitchFamily="34" charset="0"/>
            </a:endParaRPr>
          </a:p>
          <a:p>
            <a:r>
              <a:rPr lang="ja-JP" altLang="en-US">
                <a:latin typeface="Calibri" pitchFamily="34" charset="0"/>
              </a:rPr>
              <a:t>５）予期せぬことが起こる</a:t>
            </a:r>
          </a:p>
        </p:txBody>
      </p:sp>
      <p:sp>
        <p:nvSpPr>
          <p:cNvPr id="16" name="右中かっこ 15"/>
          <p:cNvSpPr/>
          <p:nvPr/>
        </p:nvSpPr>
        <p:spPr>
          <a:xfrm>
            <a:off x="6043614" y="4292600"/>
            <a:ext cx="358775" cy="1296988"/>
          </a:xfrm>
          <a:prstGeom prst="righ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ja-JP" altLang="en-US" sz="2000"/>
          </a:p>
        </p:txBody>
      </p:sp>
      <p:sp>
        <p:nvSpPr>
          <p:cNvPr id="82955" name="テキスト ボックス 16"/>
          <p:cNvSpPr txBox="1">
            <a:spLocks noChangeArrowheads="1"/>
          </p:cNvSpPr>
          <p:nvPr/>
        </p:nvSpPr>
        <p:spPr bwMode="auto">
          <a:xfrm>
            <a:off x="6486525" y="4597401"/>
            <a:ext cx="4140200" cy="646113"/>
          </a:xfrm>
          <a:prstGeom prst="rect">
            <a:avLst/>
          </a:prstGeom>
          <a:noFill/>
          <a:ln w="9525">
            <a:noFill/>
            <a:miter lim="800000"/>
            <a:headEnd/>
            <a:tailEnd/>
          </a:ln>
        </p:spPr>
        <p:txBody>
          <a:bodyPr>
            <a:spAutoFit/>
          </a:bodyPr>
          <a:lstStyle/>
          <a:p>
            <a:r>
              <a:rPr lang="ja-JP" altLang="en-US">
                <a:latin typeface="Calibri" pitchFamily="34" charset="0"/>
              </a:rPr>
              <a:t>「納得感」⇒決定したことの推進力に繋がる（プロセスの共有）⇒責任感（自分ごと）</a:t>
            </a:r>
          </a:p>
        </p:txBody>
      </p:sp>
      <p:sp>
        <p:nvSpPr>
          <p:cNvPr id="18" name="正方形/長方形 17"/>
          <p:cNvSpPr/>
          <p:nvPr/>
        </p:nvSpPr>
        <p:spPr>
          <a:xfrm>
            <a:off x="1606551" y="3573463"/>
            <a:ext cx="8964613" cy="24511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82957" name="テキスト ボックス 19"/>
          <p:cNvSpPr txBox="1">
            <a:spLocks noChangeArrowheads="1"/>
          </p:cNvSpPr>
          <p:nvPr/>
        </p:nvSpPr>
        <p:spPr bwMode="auto">
          <a:xfrm>
            <a:off x="4737100" y="3536950"/>
            <a:ext cx="3887788" cy="400050"/>
          </a:xfrm>
          <a:prstGeom prst="rect">
            <a:avLst/>
          </a:prstGeom>
          <a:noFill/>
          <a:ln w="9525">
            <a:noFill/>
            <a:miter lim="800000"/>
            <a:headEnd/>
            <a:tailEnd/>
          </a:ln>
        </p:spPr>
        <p:txBody>
          <a:bodyPr>
            <a:spAutoFit/>
          </a:bodyPr>
          <a:lstStyle/>
          <a:p>
            <a:r>
              <a:rPr lang="ja-JP" altLang="en-US" sz="2000" b="1" u="sng">
                <a:latin typeface="Calibri" pitchFamily="34" charset="0"/>
              </a:rPr>
              <a:t>話し合いの効果</a:t>
            </a:r>
          </a:p>
        </p:txBody>
      </p:sp>
      <p:sp>
        <p:nvSpPr>
          <p:cNvPr id="2" name="スライド番号プレースホルダー 1"/>
          <p:cNvSpPr>
            <a:spLocks noGrp="1"/>
          </p:cNvSpPr>
          <p:nvPr>
            <p:ph type="sldNum" sz="quarter" idx="12"/>
          </p:nvPr>
        </p:nvSpPr>
        <p:spPr/>
        <p:txBody>
          <a:bodyPr/>
          <a:lstStyle/>
          <a:p>
            <a:fld id="{045518DD-8AE6-4716-8CB1-4E1853E1D562}" type="slidenum">
              <a:rPr kumimoji="1" lang="ja-JP" altLang="en-US" smtClean="0"/>
              <a:pPr/>
              <a:t>17</a:t>
            </a:fld>
            <a:endParaRPr kumimoji="1" lang="ja-JP" altLang="en-US"/>
          </a:p>
        </p:txBody>
      </p:sp>
    </p:spTree>
    <p:extLst>
      <p:ext uri="{BB962C8B-B14F-4D97-AF65-F5344CB8AC3E}">
        <p14:creationId xmlns:p14="http://schemas.microsoft.com/office/powerpoint/2010/main" val="17308796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タイトル 1"/>
          <p:cNvSpPr>
            <a:spLocks noGrp="1"/>
          </p:cNvSpPr>
          <p:nvPr>
            <p:ph type="title"/>
          </p:nvPr>
        </p:nvSpPr>
        <p:spPr/>
        <p:txBody>
          <a:bodyPr/>
          <a:lstStyle/>
          <a:p>
            <a:r>
              <a:rPr lang="ja-JP" altLang="en-US" dirty="0"/>
              <a:t>事例：地域相談支援　ケア会議の視点から</a:t>
            </a:r>
          </a:p>
        </p:txBody>
      </p:sp>
      <p:sp>
        <p:nvSpPr>
          <p:cNvPr id="3" name="コンテンツ プレースホルダ 2"/>
          <p:cNvSpPr>
            <a:spLocks noGrp="1"/>
          </p:cNvSpPr>
          <p:nvPr>
            <p:ph idx="1"/>
          </p:nvPr>
        </p:nvSpPr>
        <p:spPr>
          <a:xfrm>
            <a:off x="838200" y="1825625"/>
            <a:ext cx="10515600" cy="4820104"/>
          </a:xfrm>
        </p:spPr>
        <p:txBody>
          <a:bodyPr rtlCol="0">
            <a:normAutofit fontScale="92500" lnSpcReduction="20000"/>
          </a:bodyPr>
          <a:lstStyle/>
          <a:p>
            <a:pPr>
              <a:buNone/>
              <a:defRPr/>
            </a:pPr>
            <a:r>
              <a:rPr lang="ja-JP" altLang="en-US" dirty="0"/>
              <a:t>・病院や施設とのネットワーク（本人との出会い）</a:t>
            </a:r>
            <a:endParaRPr lang="en-US" altLang="ja-JP" dirty="0"/>
          </a:p>
          <a:p>
            <a:pPr>
              <a:buNone/>
              <a:defRPr/>
            </a:pPr>
            <a:r>
              <a:rPr lang="ja-JP" altLang="en-US" dirty="0"/>
              <a:t>・入院、入所、前の関わりの有無（信頼関係の構築）</a:t>
            </a:r>
            <a:endParaRPr lang="en-US" altLang="ja-JP" dirty="0"/>
          </a:p>
          <a:p>
            <a:pPr>
              <a:buNone/>
              <a:defRPr/>
            </a:pPr>
            <a:r>
              <a:rPr lang="ja-JP" altLang="en-US" dirty="0">
                <a:cs typeface="+mn-cs"/>
              </a:rPr>
              <a:t>・地域相談支援の説明と同意（退院、退所の希望確認）</a:t>
            </a:r>
            <a:endParaRPr lang="en-US" altLang="ja-JP" dirty="0">
              <a:cs typeface="+mn-cs"/>
            </a:endParaRPr>
          </a:p>
          <a:p>
            <a:pPr>
              <a:buNone/>
              <a:defRPr/>
            </a:pPr>
            <a:r>
              <a:rPr lang="ja-JP" altLang="en-US" dirty="0">
                <a:cs typeface="+mn-cs"/>
              </a:rPr>
              <a:t>・担当者会議の実施と</a:t>
            </a:r>
            <a:r>
              <a:rPr lang="ja-JP" altLang="en-US" dirty="0"/>
              <a:t>地域移行</a:t>
            </a:r>
            <a:r>
              <a:rPr lang="ja-JP" altLang="en-US" dirty="0">
                <a:cs typeface="+mn-cs"/>
              </a:rPr>
              <a:t>支援計画の作成</a:t>
            </a:r>
            <a:endParaRPr lang="en-US" altLang="ja-JP" dirty="0">
              <a:cs typeface="+mn-cs"/>
            </a:endParaRPr>
          </a:p>
          <a:p>
            <a:pPr>
              <a:buNone/>
              <a:defRPr/>
            </a:pPr>
            <a:r>
              <a:rPr lang="ja-JP" altLang="en-US" dirty="0"/>
              <a:t>・地域での生活を具体的にイメージ（外出や体験利用）</a:t>
            </a:r>
            <a:endParaRPr lang="en-US" altLang="ja-JP" dirty="0">
              <a:cs typeface="+mn-cs"/>
            </a:endParaRPr>
          </a:p>
          <a:p>
            <a:pPr>
              <a:buNone/>
              <a:defRPr/>
            </a:pPr>
            <a:r>
              <a:rPr lang="ja-JP" altLang="en-US" dirty="0">
                <a:cs typeface="+mn-cs"/>
              </a:rPr>
              <a:t>・居の確保と日中の活動場所の確保、緊急時への対応</a:t>
            </a:r>
            <a:endParaRPr lang="en-US" altLang="ja-JP" dirty="0">
              <a:cs typeface="+mn-cs"/>
            </a:endParaRPr>
          </a:p>
          <a:p>
            <a:pPr>
              <a:buNone/>
              <a:defRPr/>
            </a:pPr>
            <a:r>
              <a:rPr lang="ja-JP" altLang="en-US" dirty="0">
                <a:cs typeface="+mn-cs"/>
              </a:rPr>
              <a:t>・地域移行に向けたチームから地域での暮らしを支えるチームへ</a:t>
            </a:r>
            <a:endParaRPr lang="en-US" altLang="ja-JP" dirty="0">
              <a:cs typeface="+mn-cs"/>
            </a:endParaRPr>
          </a:p>
          <a:p>
            <a:pPr>
              <a:buNone/>
              <a:defRPr/>
            </a:pPr>
            <a:r>
              <a:rPr lang="ja-JP" altLang="en-US" dirty="0"/>
              <a:t>・地域での暮らしを支えるチームから本人が望む暮らしを実現する</a:t>
            </a:r>
            <a:endParaRPr lang="en-US" altLang="ja-JP" dirty="0"/>
          </a:p>
          <a:p>
            <a:pPr>
              <a:buNone/>
              <a:defRPr/>
            </a:pPr>
            <a:r>
              <a:rPr lang="ja-JP" altLang="en-US" dirty="0"/>
              <a:t>　チームへ</a:t>
            </a:r>
            <a:endParaRPr lang="en-US" altLang="ja-JP" dirty="0"/>
          </a:p>
          <a:p>
            <a:pPr>
              <a:buNone/>
              <a:defRPr/>
            </a:pPr>
            <a:endParaRPr lang="en-US" altLang="ja-JP" dirty="0">
              <a:cs typeface="+mn-cs"/>
            </a:endParaRPr>
          </a:p>
          <a:p>
            <a:pPr>
              <a:buNone/>
              <a:defRPr/>
            </a:pPr>
            <a:r>
              <a:rPr lang="ja-JP" altLang="en-US" dirty="0"/>
              <a:t>・ケア会議は本人の状況と環境、によって変化していく</a:t>
            </a:r>
            <a:endParaRPr lang="ja-JP" altLang="en-US" dirty="0">
              <a:cs typeface="+mn-cs"/>
            </a:endParaRPr>
          </a:p>
        </p:txBody>
      </p:sp>
    </p:spTree>
    <p:extLst>
      <p:ext uri="{BB962C8B-B14F-4D97-AF65-F5344CB8AC3E}">
        <p14:creationId xmlns:p14="http://schemas.microsoft.com/office/powerpoint/2010/main" val="36447745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円/楕円 13">
            <a:extLst>
              <a:ext uri="{FF2B5EF4-FFF2-40B4-BE49-F238E27FC236}">
                <a16:creationId xmlns:a16="http://schemas.microsoft.com/office/drawing/2014/main" xmlns="" id="{EABF10E2-5575-4277-A3EF-9F0E04351C0B}"/>
              </a:ext>
            </a:extLst>
          </p:cNvPr>
          <p:cNvSpPr>
            <a:spLocks noChangeArrowheads="1"/>
          </p:cNvSpPr>
          <p:nvPr/>
        </p:nvSpPr>
        <p:spPr bwMode="auto">
          <a:xfrm>
            <a:off x="2648054" y="1176490"/>
            <a:ext cx="5681452" cy="4514974"/>
          </a:xfrm>
          <a:prstGeom prst="ellipse">
            <a:avLst/>
          </a:prstGeom>
          <a:gradFill rotWithShape="1">
            <a:gsLst>
              <a:gs pos="0">
                <a:srgbClr val="E5EEFF"/>
              </a:gs>
              <a:gs pos="64999">
                <a:srgbClr val="BFD5FF"/>
              </a:gs>
              <a:gs pos="100000">
                <a:srgbClr val="A3C4FF"/>
              </a:gs>
            </a:gsLst>
            <a:lin ang="5400000" scaled="1"/>
          </a:gradFill>
          <a:ln w="9525">
            <a:solidFill>
              <a:srgbClr val="4A7EBB"/>
            </a:solidFill>
            <a:round/>
            <a:headEnd/>
            <a:tailEnd/>
          </a:ln>
          <a:effectLst>
            <a:outerShdw blurRad="40000" dist="20000" dir="5400000" rotWithShape="0">
              <a:srgbClr val="808080">
                <a:alpha val="37999"/>
              </a:srgbClr>
            </a:outerShdw>
          </a:effectLst>
        </p:spPr>
        <p:txBody>
          <a:bodyPr anchor="ctr"/>
          <a:lstStyle/>
          <a:p>
            <a:pPr algn="ctr">
              <a:defRPr/>
            </a:pPr>
            <a:endParaRPr lang="ja-JP" altLang="en-US">
              <a:solidFill>
                <a:schemeClr val="dk1"/>
              </a:solidFill>
            </a:endParaRPr>
          </a:p>
        </p:txBody>
      </p:sp>
      <p:sp>
        <p:nvSpPr>
          <p:cNvPr id="14337" name="タイトル 1"/>
          <p:cNvSpPr>
            <a:spLocks noGrp="1"/>
          </p:cNvSpPr>
          <p:nvPr>
            <p:ph type="title"/>
          </p:nvPr>
        </p:nvSpPr>
        <p:spPr>
          <a:xfrm>
            <a:off x="259352" y="282346"/>
            <a:ext cx="10515600" cy="894144"/>
          </a:xfrm>
        </p:spPr>
        <p:txBody>
          <a:bodyPr/>
          <a:lstStyle/>
          <a:p>
            <a:r>
              <a:rPr lang="ja-JP" altLang="en-US" dirty="0"/>
              <a:t>ステージ１（出会い）</a:t>
            </a:r>
          </a:p>
        </p:txBody>
      </p:sp>
      <p:sp>
        <p:nvSpPr>
          <p:cNvPr id="14338" name="テキスト ボックス 5"/>
          <p:cNvSpPr txBox="1">
            <a:spLocks noChangeArrowheads="1"/>
          </p:cNvSpPr>
          <p:nvPr/>
        </p:nvSpPr>
        <p:spPr bwMode="auto">
          <a:xfrm>
            <a:off x="4702989" y="1381544"/>
            <a:ext cx="1571582"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精神科病院</a:t>
            </a:r>
          </a:p>
        </p:txBody>
      </p:sp>
      <p:sp>
        <p:nvSpPr>
          <p:cNvPr id="14340" name="テキスト ボックス 15"/>
          <p:cNvSpPr txBox="1">
            <a:spLocks noChangeArrowheads="1"/>
          </p:cNvSpPr>
          <p:nvPr/>
        </p:nvSpPr>
        <p:spPr bwMode="auto">
          <a:xfrm>
            <a:off x="4988718" y="3244055"/>
            <a:ext cx="1000125" cy="36988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Ａさん</a:t>
            </a:r>
          </a:p>
        </p:txBody>
      </p:sp>
      <p:sp>
        <p:nvSpPr>
          <p:cNvPr id="9" name="テキスト ボックス 5">
            <a:extLst>
              <a:ext uri="{FF2B5EF4-FFF2-40B4-BE49-F238E27FC236}">
                <a16:creationId xmlns:a16="http://schemas.microsoft.com/office/drawing/2014/main" xmlns="" id="{02FFEB68-72A0-4CE2-9B30-7822DEFCA421}"/>
              </a:ext>
            </a:extLst>
          </p:cNvPr>
          <p:cNvSpPr txBox="1">
            <a:spLocks noChangeArrowheads="1"/>
          </p:cNvSpPr>
          <p:nvPr/>
        </p:nvSpPr>
        <p:spPr bwMode="auto">
          <a:xfrm>
            <a:off x="4988718" y="2067191"/>
            <a:ext cx="1000125" cy="36894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主治医</a:t>
            </a:r>
          </a:p>
        </p:txBody>
      </p:sp>
      <p:sp>
        <p:nvSpPr>
          <p:cNvPr id="10" name="テキスト ボックス 5">
            <a:extLst>
              <a:ext uri="{FF2B5EF4-FFF2-40B4-BE49-F238E27FC236}">
                <a16:creationId xmlns:a16="http://schemas.microsoft.com/office/drawing/2014/main" xmlns="" id="{CA5A5D22-2478-494D-8A55-CE2A3C11557B}"/>
              </a:ext>
            </a:extLst>
          </p:cNvPr>
          <p:cNvSpPr txBox="1">
            <a:spLocks noChangeArrowheads="1"/>
          </p:cNvSpPr>
          <p:nvPr/>
        </p:nvSpPr>
        <p:spPr bwMode="auto">
          <a:xfrm>
            <a:off x="6112921" y="2494340"/>
            <a:ext cx="1000125"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看護師</a:t>
            </a:r>
          </a:p>
        </p:txBody>
      </p:sp>
      <p:sp>
        <p:nvSpPr>
          <p:cNvPr id="11" name="テキスト ボックス 5">
            <a:extLst>
              <a:ext uri="{FF2B5EF4-FFF2-40B4-BE49-F238E27FC236}">
                <a16:creationId xmlns:a16="http://schemas.microsoft.com/office/drawing/2014/main" xmlns="" id="{20AF554D-03B9-4546-8D51-8F0F414F4CE9}"/>
              </a:ext>
            </a:extLst>
          </p:cNvPr>
          <p:cNvSpPr txBox="1">
            <a:spLocks noChangeArrowheads="1"/>
          </p:cNvSpPr>
          <p:nvPr/>
        </p:nvSpPr>
        <p:spPr bwMode="auto">
          <a:xfrm>
            <a:off x="3219491" y="2504150"/>
            <a:ext cx="1676969"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ケースワーカー</a:t>
            </a:r>
          </a:p>
        </p:txBody>
      </p:sp>
      <p:sp>
        <p:nvSpPr>
          <p:cNvPr id="12" name="テキスト ボックス 5">
            <a:extLst>
              <a:ext uri="{FF2B5EF4-FFF2-40B4-BE49-F238E27FC236}">
                <a16:creationId xmlns:a16="http://schemas.microsoft.com/office/drawing/2014/main" xmlns="" id="{FC7D6F58-D1E0-4952-A1C6-BA84365A255D}"/>
              </a:ext>
            </a:extLst>
          </p:cNvPr>
          <p:cNvSpPr txBox="1">
            <a:spLocks noChangeArrowheads="1"/>
          </p:cNvSpPr>
          <p:nvPr/>
        </p:nvSpPr>
        <p:spPr bwMode="auto">
          <a:xfrm>
            <a:off x="3057850" y="5502015"/>
            <a:ext cx="1000125" cy="36894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家族</a:t>
            </a:r>
          </a:p>
        </p:txBody>
      </p:sp>
      <p:sp>
        <p:nvSpPr>
          <p:cNvPr id="13" name="テキスト ボックス 5">
            <a:extLst>
              <a:ext uri="{FF2B5EF4-FFF2-40B4-BE49-F238E27FC236}">
                <a16:creationId xmlns:a16="http://schemas.microsoft.com/office/drawing/2014/main" xmlns="" id="{F58BC4EA-3FF0-4AFB-886F-F35DFA9168F6}"/>
              </a:ext>
            </a:extLst>
          </p:cNvPr>
          <p:cNvSpPr txBox="1">
            <a:spLocks noChangeArrowheads="1"/>
          </p:cNvSpPr>
          <p:nvPr/>
        </p:nvSpPr>
        <p:spPr bwMode="auto">
          <a:xfrm>
            <a:off x="6612983" y="5561118"/>
            <a:ext cx="1871874"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相談支援専門員</a:t>
            </a:r>
          </a:p>
        </p:txBody>
      </p:sp>
      <p:sp>
        <p:nvSpPr>
          <p:cNvPr id="6" name="矢印: 右カーブ 5">
            <a:extLst>
              <a:ext uri="{FF2B5EF4-FFF2-40B4-BE49-F238E27FC236}">
                <a16:creationId xmlns:a16="http://schemas.microsoft.com/office/drawing/2014/main" xmlns="" id="{BF9BFEBD-0E8E-42A0-91FC-59D1F6AA8C0F}"/>
              </a:ext>
            </a:extLst>
          </p:cNvPr>
          <p:cNvSpPr/>
          <p:nvPr/>
        </p:nvSpPr>
        <p:spPr>
          <a:xfrm rot="10800000">
            <a:off x="7541734" y="2873482"/>
            <a:ext cx="1359209" cy="2715063"/>
          </a:xfrm>
          <a:prstGeom prst="curvedRightArrow">
            <a:avLst>
              <a:gd name="adj1" fmla="val 29453"/>
              <a:gd name="adj2" fmla="val 73028"/>
              <a:gd name="adj3" fmla="val 2375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7" name="テキスト ボックス 5">
            <a:extLst>
              <a:ext uri="{FF2B5EF4-FFF2-40B4-BE49-F238E27FC236}">
                <a16:creationId xmlns:a16="http://schemas.microsoft.com/office/drawing/2014/main" xmlns="" id="{4B0EA0B8-DC7C-4398-B57C-F29B1858E090}"/>
              </a:ext>
            </a:extLst>
          </p:cNvPr>
          <p:cNvSpPr txBox="1">
            <a:spLocks noChangeArrowheads="1"/>
          </p:cNvSpPr>
          <p:nvPr/>
        </p:nvSpPr>
        <p:spPr bwMode="auto">
          <a:xfrm>
            <a:off x="4719986" y="5104832"/>
            <a:ext cx="1571582"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入所施設</a:t>
            </a:r>
          </a:p>
        </p:txBody>
      </p:sp>
      <p:sp>
        <p:nvSpPr>
          <p:cNvPr id="18" name="テキスト ボックス 5">
            <a:extLst>
              <a:ext uri="{FF2B5EF4-FFF2-40B4-BE49-F238E27FC236}">
                <a16:creationId xmlns:a16="http://schemas.microsoft.com/office/drawing/2014/main" xmlns="" id="{DFDACEAF-4C82-4A8A-94F2-13965A978B16}"/>
              </a:ext>
            </a:extLst>
          </p:cNvPr>
          <p:cNvSpPr txBox="1">
            <a:spLocks noChangeArrowheads="1"/>
          </p:cNvSpPr>
          <p:nvPr/>
        </p:nvSpPr>
        <p:spPr bwMode="auto">
          <a:xfrm>
            <a:off x="2933183" y="3793745"/>
            <a:ext cx="2249584"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サービス管理責任者</a:t>
            </a:r>
          </a:p>
        </p:txBody>
      </p:sp>
      <p:sp>
        <p:nvSpPr>
          <p:cNvPr id="19" name="テキスト ボックス 5">
            <a:extLst>
              <a:ext uri="{FF2B5EF4-FFF2-40B4-BE49-F238E27FC236}">
                <a16:creationId xmlns:a16="http://schemas.microsoft.com/office/drawing/2014/main" xmlns="" id="{202C0F32-E03A-48DB-9B51-A33020DD8FC0}"/>
              </a:ext>
            </a:extLst>
          </p:cNvPr>
          <p:cNvSpPr txBox="1">
            <a:spLocks noChangeArrowheads="1"/>
          </p:cNvSpPr>
          <p:nvPr/>
        </p:nvSpPr>
        <p:spPr bwMode="auto">
          <a:xfrm>
            <a:off x="5045462" y="4492627"/>
            <a:ext cx="943381"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管理者</a:t>
            </a:r>
          </a:p>
        </p:txBody>
      </p:sp>
      <p:sp>
        <p:nvSpPr>
          <p:cNvPr id="21" name="テキスト ボックス 5">
            <a:extLst>
              <a:ext uri="{FF2B5EF4-FFF2-40B4-BE49-F238E27FC236}">
                <a16:creationId xmlns:a16="http://schemas.microsoft.com/office/drawing/2014/main" xmlns="" id="{692B5D4C-ADA7-40FB-86E2-E20C60932D98}"/>
              </a:ext>
            </a:extLst>
          </p:cNvPr>
          <p:cNvSpPr txBox="1">
            <a:spLocks noChangeArrowheads="1"/>
          </p:cNvSpPr>
          <p:nvPr/>
        </p:nvSpPr>
        <p:spPr bwMode="auto">
          <a:xfrm>
            <a:off x="6153076" y="3807370"/>
            <a:ext cx="1000125"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支援員</a:t>
            </a:r>
          </a:p>
        </p:txBody>
      </p:sp>
      <p:cxnSp>
        <p:nvCxnSpPr>
          <p:cNvPr id="23" name="直線コネクタ 22">
            <a:extLst>
              <a:ext uri="{FF2B5EF4-FFF2-40B4-BE49-F238E27FC236}">
                <a16:creationId xmlns:a16="http://schemas.microsoft.com/office/drawing/2014/main" xmlns="" id="{7026E447-C3EC-4217-AAAE-3FF7F45CCEEF}"/>
              </a:ext>
            </a:extLst>
          </p:cNvPr>
          <p:cNvCxnSpPr>
            <a:cxnSpLocks/>
          </p:cNvCxnSpPr>
          <p:nvPr/>
        </p:nvCxnSpPr>
        <p:spPr>
          <a:xfrm>
            <a:off x="1958273" y="3428998"/>
            <a:ext cx="3030445" cy="0"/>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28" name="直線コネクタ 27">
            <a:extLst>
              <a:ext uri="{FF2B5EF4-FFF2-40B4-BE49-F238E27FC236}">
                <a16:creationId xmlns:a16="http://schemas.microsoft.com/office/drawing/2014/main" xmlns="" id="{954132AC-4B5C-4304-B702-DF66544E47BD}"/>
              </a:ext>
            </a:extLst>
          </p:cNvPr>
          <p:cNvCxnSpPr>
            <a:cxnSpLocks/>
          </p:cNvCxnSpPr>
          <p:nvPr/>
        </p:nvCxnSpPr>
        <p:spPr>
          <a:xfrm>
            <a:off x="6033697" y="3428998"/>
            <a:ext cx="3030445" cy="0"/>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25" name="テキスト ボックス 24">
            <a:extLst>
              <a:ext uri="{FF2B5EF4-FFF2-40B4-BE49-F238E27FC236}">
                <a16:creationId xmlns:a16="http://schemas.microsoft.com/office/drawing/2014/main" xmlns="" id="{27122052-8458-4DA8-ACFB-3967E0607A8C}"/>
              </a:ext>
            </a:extLst>
          </p:cNvPr>
          <p:cNvSpPr txBox="1"/>
          <p:nvPr/>
        </p:nvSpPr>
        <p:spPr>
          <a:xfrm>
            <a:off x="8221338" y="392288"/>
            <a:ext cx="3433046" cy="1754326"/>
          </a:xfrm>
          <a:prstGeom prst="rect">
            <a:avLst/>
          </a:prstGeom>
          <a:solidFill>
            <a:schemeClr val="accent6">
              <a:lumMod val="20000"/>
              <a:lumOff val="80000"/>
            </a:schemeClr>
          </a:solidFill>
          <a:ln>
            <a:solidFill>
              <a:schemeClr val="tx1"/>
            </a:solidFill>
          </a:ln>
        </p:spPr>
        <p:txBody>
          <a:bodyPr wrap="square" rtlCol="0">
            <a:spAutoFit/>
          </a:bodyPr>
          <a:lstStyle/>
          <a:p>
            <a:r>
              <a:rPr kumimoji="1" lang="ja-JP" altLang="en-US" dirty="0"/>
              <a:t>・医療機関や入所施設との連携　</a:t>
            </a:r>
            <a:endParaRPr kumimoji="1" lang="en-US" altLang="ja-JP" dirty="0"/>
          </a:p>
          <a:p>
            <a:r>
              <a:rPr lang="ja-JP" altLang="en-US" dirty="0"/>
              <a:t>　</a:t>
            </a:r>
            <a:r>
              <a:rPr kumimoji="1" lang="ja-JP" altLang="en-US" dirty="0"/>
              <a:t>（協働）</a:t>
            </a:r>
            <a:endParaRPr kumimoji="1" lang="en-US" altLang="ja-JP" dirty="0"/>
          </a:p>
          <a:p>
            <a:r>
              <a:rPr kumimoji="1" lang="ja-JP" altLang="en-US" dirty="0"/>
              <a:t>・協議会の活用</a:t>
            </a:r>
            <a:endParaRPr kumimoji="1" lang="en-US" altLang="ja-JP" dirty="0"/>
          </a:p>
          <a:p>
            <a:r>
              <a:rPr kumimoji="1" lang="ja-JP" altLang="en-US" dirty="0"/>
              <a:t>・地域移行へのきっかけ</a:t>
            </a:r>
            <a:endParaRPr kumimoji="1" lang="en-US" altLang="ja-JP" dirty="0"/>
          </a:p>
          <a:p>
            <a:r>
              <a:rPr lang="ja-JP" altLang="en-US" dirty="0"/>
              <a:t>・地域で暮らしたいと思う支援</a:t>
            </a:r>
            <a:endParaRPr lang="en-US" altLang="ja-JP" dirty="0"/>
          </a:p>
          <a:p>
            <a:r>
              <a:rPr kumimoji="1" lang="ja-JP" altLang="en-US" dirty="0"/>
              <a:t>・意思形成、意思決定、意思表明</a:t>
            </a:r>
          </a:p>
        </p:txBody>
      </p:sp>
      <p:sp>
        <p:nvSpPr>
          <p:cNvPr id="30" name="テキスト ボックス 5">
            <a:extLst>
              <a:ext uri="{FF2B5EF4-FFF2-40B4-BE49-F238E27FC236}">
                <a16:creationId xmlns:a16="http://schemas.microsoft.com/office/drawing/2014/main" xmlns="" id="{7F6BD657-A71E-4EE8-A2F9-E3226540328A}"/>
              </a:ext>
            </a:extLst>
          </p:cNvPr>
          <p:cNvSpPr txBox="1">
            <a:spLocks noChangeArrowheads="1"/>
          </p:cNvSpPr>
          <p:nvPr/>
        </p:nvSpPr>
        <p:spPr bwMode="auto">
          <a:xfrm>
            <a:off x="3057850" y="6176267"/>
            <a:ext cx="1020981"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ケアマネ</a:t>
            </a:r>
          </a:p>
        </p:txBody>
      </p:sp>
      <p:cxnSp>
        <p:nvCxnSpPr>
          <p:cNvPr id="27" name="直線矢印コネクタ 26">
            <a:extLst>
              <a:ext uri="{FF2B5EF4-FFF2-40B4-BE49-F238E27FC236}">
                <a16:creationId xmlns:a16="http://schemas.microsoft.com/office/drawing/2014/main" xmlns="" id="{20423524-E5CA-456E-A55E-59B74ED76BAB}"/>
              </a:ext>
            </a:extLst>
          </p:cNvPr>
          <p:cNvCxnSpPr>
            <a:stCxn id="30" idx="3"/>
            <a:endCxn id="13" idx="1"/>
          </p:cNvCxnSpPr>
          <p:nvPr/>
        </p:nvCxnSpPr>
        <p:spPr>
          <a:xfrm flipV="1">
            <a:off x="4078831" y="5745784"/>
            <a:ext cx="2534152" cy="615149"/>
          </a:xfrm>
          <a:prstGeom prst="straightConnector1">
            <a:avLst/>
          </a:prstGeom>
          <a:ln w="254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2" name="テキスト ボックス 21">
            <a:extLst>
              <a:ext uri="{FF2B5EF4-FFF2-40B4-BE49-F238E27FC236}">
                <a16:creationId xmlns:a16="http://schemas.microsoft.com/office/drawing/2014/main" xmlns="" id="{D8071D1C-385C-41D4-8B07-4D3294EA89F0}"/>
              </a:ext>
            </a:extLst>
          </p:cNvPr>
          <p:cNvSpPr txBox="1"/>
          <p:nvPr/>
        </p:nvSpPr>
        <p:spPr>
          <a:xfrm>
            <a:off x="259352" y="1361433"/>
            <a:ext cx="2528691" cy="1754326"/>
          </a:xfrm>
          <a:prstGeom prst="rect">
            <a:avLst/>
          </a:prstGeom>
          <a:solidFill>
            <a:schemeClr val="accent4">
              <a:lumMod val="20000"/>
              <a:lumOff val="80000"/>
            </a:schemeClr>
          </a:solidFill>
          <a:ln>
            <a:solidFill>
              <a:schemeClr val="tx1"/>
            </a:solidFill>
          </a:ln>
        </p:spPr>
        <p:txBody>
          <a:bodyPr wrap="square" rtlCol="0">
            <a:spAutoFit/>
          </a:bodyPr>
          <a:lstStyle/>
          <a:p>
            <a:r>
              <a:rPr lang="ja-JP" altLang="en-US" dirty="0"/>
              <a:t>ケア会議</a:t>
            </a:r>
            <a:endParaRPr lang="en-US" altLang="ja-JP" dirty="0"/>
          </a:p>
          <a:p>
            <a:r>
              <a:rPr kumimoji="1" lang="ja-JP" altLang="en-US" dirty="0"/>
              <a:t>（・本人　・家族）</a:t>
            </a:r>
            <a:endParaRPr kumimoji="1" lang="en-US" altLang="ja-JP" dirty="0"/>
          </a:p>
          <a:p>
            <a:r>
              <a:rPr lang="ja-JP" altLang="en-US" dirty="0"/>
              <a:t>・</a:t>
            </a:r>
            <a:r>
              <a:rPr kumimoji="1" lang="ja-JP" altLang="en-US" dirty="0"/>
              <a:t>主治医　</a:t>
            </a:r>
            <a:r>
              <a:rPr lang="ja-JP" altLang="en-US" dirty="0"/>
              <a:t>・看護師</a:t>
            </a:r>
            <a:endParaRPr kumimoji="1" lang="en-US" altLang="ja-JP" dirty="0"/>
          </a:p>
          <a:p>
            <a:r>
              <a:rPr kumimoji="1" lang="ja-JP" altLang="en-US" dirty="0"/>
              <a:t>・ケースワーカー</a:t>
            </a:r>
            <a:endParaRPr kumimoji="1" lang="en-US" altLang="ja-JP" dirty="0"/>
          </a:p>
          <a:p>
            <a:r>
              <a:rPr lang="ja-JP" altLang="en-US" dirty="0"/>
              <a:t>・相談支援専門員</a:t>
            </a:r>
            <a:endParaRPr lang="en-US" altLang="ja-JP" dirty="0"/>
          </a:p>
          <a:p>
            <a:r>
              <a:rPr kumimoji="1" lang="ja-JP" altLang="en-US" dirty="0"/>
              <a:t>・市役所　　・保健所</a:t>
            </a:r>
          </a:p>
        </p:txBody>
      </p:sp>
      <p:sp>
        <p:nvSpPr>
          <p:cNvPr id="24" name="テキスト ボックス 23">
            <a:extLst>
              <a:ext uri="{FF2B5EF4-FFF2-40B4-BE49-F238E27FC236}">
                <a16:creationId xmlns:a16="http://schemas.microsoft.com/office/drawing/2014/main" xmlns="" id="{9E23D09A-30BD-4749-8F49-524093023A1C}"/>
              </a:ext>
            </a:extLst>
          </p:cNvPr>
          <p:cNvSpPr txBox="1"/>
          <p:nvPr/>
        </p:nvSpPr>
        <p:spPr>
          <a:xfrm>
            <a:off x="223775" y="3734825"/>
            <a:ext cx="2528691" cy="1754326"/>
          </a:xfrm>
          <a:prstGeom prst="rect">
            <a:avLst/>
          </a:prstGeom>
          <a:solidFill>
            <a:schemeClr val="accent4">
              <a:lumMod val="20000"/>
              <a:lumOff val="80000"/>
            </a:schemeClr>
          </a:solidFill>
          <a:ln>
            <a:solidFill>
              <a:schemeClr val="tx1"/>
            </a:solidFill>
          </a:ln>
        </p:spPr>
        <p:txBody>
          <a:bodyPr wrap="square" rtlCol="0">
            <a:spAutoFit/>
          </a:bodyPr>
          <a:lstStyle/>
          <a:p>
            <a:r>
              <a:rPr lang="ja-JP" altLang="en-US" dirty="0"/>
              <a:t>ケア会議</a:t>
            </a:r>
            <a:endParaRPr lang="en-US" altLang="ja-JP" dirty="0"/>
          </a:p>
          <a:p>
            <a:r>
              <a:rPr kumimoji="1" lang="ja-JP" altLang="en-US" dirty="0"/>
              <a:t>（・本人　・家族）</a:t>
            </a:r>
            <a:endParaRPr kumimoji="1" lang="en-US" altLang="ja-JP" dirty="0"/>
          </a:p>
          <a:p>
            <a:r>
              <a:rPr kumimoji="1" lang="ja-JP" altLang="en-US" dirty="0"/>
              <a:t>・サービス管理責任者</a:t>
            </a:r>
            <a:endParaRPr kumimoji="1" lang="en-US" altLang="ja-JP" dirty="0"/>
          </a:p>
          <a:p>
            <a:r>
              <a:rPr kumimoji="1" lang="ja-JP" altLang="en-US" dirty="0"/>
              <a:t>・支援員</a:t>
            </a:r>
            <a:endParaRPr kumimoji="1" lang="en-US" altLang="ja-JP" dirty="0"/>
          </a:p>
          <a:p>
            <a:r>
              <a:rPr lang="ja-JP" altLang="en-US" dirty="0"/>
              <a:t>・相談支援専門員</a:t>
            </a:r>
            <a:endParaRPr lang="en-US" altLang="ja-JP" dirty="0"/>
          </a:p>
          <a:p>
            <a:r>
              <a:rPr kumimoji="1" lang="ja-JP" altLang="en-US" dirty="0"/>
              <a:t>・市役所　　</a:t>
            </a:r>
          </a:p>
        </p:txBody>
      </p:sp>
    </p:spTree>
    <p:extLst>
      <p:ext uri="{BB962C8B-B14F-4D97-AF65-F5344CB8AC3E}">
        <p14:creationId xmlns:p14="http://schemas.microsoft.com/office/powerpoint/2010/main" val="3931684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310231" y="4660235"/>
            <a:ext cx="678872" cy="706582"/>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ja-JP" altLang="en-US" sz="2400" b="1" dirty="0">
                <a:solidFill>
                  <a:schemeClr val="tx1"/>
                </a:solidFill>
              </a:rPr>
              <a:t>３</a:t>
            </a:r>
            <a:endParaRPr kumimoji="1" lang="ja-JP" altLang="en-US" sz="2400" b="1" dirty="0">
              <a:solidFill>
                <a:schemeClr val="tx1"/>
              </a:solidFill>
            </a:endParaRPr>
          </a:p>
        </p:txBody>
      </p:sp>
      <p:sp>
        <p:nvSpPr>
          <p:cNvPr id="6" name="正方形/長方形 5"/>
          <p:cNvSpPr/>
          <p:nvPr/>
        </p:nvSpPr>
        <p:spPr>
          <a:xfrm>
            <a:off x="353721" y="3282824"/>
            <a:ext cx="678872" cy="70658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2400" b="1" dirty="0">
                <a:solidFill>
                  <a:schemeClr val="tx1"/>
                </a:solidFill>
              </a:rPr>
              <a:t>２</a:t>
            </a:r>
            <a:endParaRPr kumimoji="1" lang="ja-JP" altLang="en-US" sz="2400" b="1" dirty="0">
              <a:solidFill>
                <a:schemeClr val="tx1"/>
              </a:solidFill>
            </a:endParaRPr>
          </a:p>
        </p:txBody>
      </p:sp>
      <p:sp>
        <p:nvSpPr>
          <p:cNvPr id="7" name="正方形/長方形 6"/>
          <p:cNvSpPr/>
          <p:nvPr/>
        </p:nvSpPr>
        <p:spPr>
          <a:xfrm>
            <a:off x="353721" y="2267455"/>
            <a:ext cx="678872" cy="70658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solidFill>
                  <a:schemeClr val="tx1"/>
                </a:solidFill>
              </a:rPr>
              <a:t>１</a:t>
            </a:r>
          </a:p>
        </p:txBody>
      </p:sp>
      <p:sp>
        <p:nvSpPr>
          <p:cNvPr id="8" name="正方形/長方形 7"/>
          <p:cNvSpPr/>
          <p:nvPr/>
        </p:nvSpPr>
        <p:spPr>
          <a:xfrm>
            <a:off x="310231" y="6023999"/>
            <a:ext cx="678872" cy="706582"/>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ja-JP" altLang="en-US" sz="2400" b="1" dirty="0">
                <a:solidFill>
                  <a:schemeClr val="tx1"/>
                </a:solidFill>
              </a:rPr>
              <a:t>４</a:t>
            </a:r>
            <a:endParaRPr kumimoji="1" lang="ja-JP" altLang="en-US" sz="2400" b="1" dirty="0">
              <a:solidFill>
                <a:schemeClr val="tx1"/>
              </a:solidFill>
            </a:endParaRPr>
          </a:p>
        </p:txBody>
      </p:sp>
      <p:sp>
        <p:nvSpPr>
          <p:cNvPr id="9" name="正方形/長方形 8"/>
          <p:cNvSpPr/>
          <p:nvPr/>
        </p:nvSpPr>
        <p:spPr>
          <a:xfrm>
            <a:off x="1453229" y="2267455"/>
            <a:ext cx="1330035"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dirty="0"/>
              <a:t>ガイダンス</a:t>
            </a:r>
          </a:p>
        </p:txBody>
      </p:sp>
      <p:sp>
        <p:nvSpPr>
          <p:cNvPr id="10" name="正方形/長方形 9"/>
          <p:cNvSpPr/>
          <p:nvPr/>
        </p:nvSpPr>
        <p:spPr>
          <a:xfrm>
            <a:off x="2991098" y="2267455"/>
            <a:ext cx="1600185"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dirty="0"/>
              <a:t>講義１</a:t>
            </a:r>
            <a:endParaRPr kumimoji="1" lang="en-US" altLang="ja-JP" dirty="0"/>
          </a:p>
          <a:p>
            <a:pPr algn="ctr"/>
            <a:r>
              <a:rPr kumimoji="1" lang="ja-JP" altLang="en-US" sz="1400" dirty="0"/>
              <a:t>福祉制度の動向</a:t>
            </a:r>
          </a:p>
        </p:txBody>
      </p:sp>
      <p:sp>
        <p:nvSpPr>
          <p:cNvPr id="12" name="正方形/長方形 11"/>
          <p:cNvSpPr/>
          <p:nvPr/>
        </p:nvSpPr>
        <p:spPr>
          <a:xfrm>
            <a:off x="4799117" y="2267455"/>
            <a:ext cx="1600185" cy="70658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dirty="0"/>
              <a:t>講義２</a:t>
            </a:r>
            <a:endParaRPr kumimoji="1" lang="en-US" altLang="ja-JP" dirty="0"/>
          </a:p>
          <a:p>
            <a:pPr algn="ctr"/>
            <a:r>
              <a:rPr lang="ja-JP" altLang="en-US" sz="1400" dirty="0"/>
              <a:t>個別相談支援</a:t>
            </a:r>
            <a:endParaRPr kumimoji="1" lang="ja-JP" altLang="en-US" sz="1400" dirty="0"/>
          </a:p>
        </p:txBody>
      </p:sp>
      <p:sp>
        <p:nvSpPr>
          <p:cNvPr id="15" name="正方形/長方形 14"/>
          <p:cNvSpPr/>
          <p:nvPr/>
        </p:nvSpPr>
        <p:spPr>
          <a:xfrm>
            <a:off x="10223177" y="2267455"/>
            <a:ext cx="1600186" cy="695715"/>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rgbClr val="FFFFFF"/>
                </a:solidFill>
              </a:rPr>
              <a:t>講義５</a:t>
            </a:r>
            <a:endParaRPr kumimoji="1" lang="en-US" altLang="ja-JP" dirty="0">
              <a:solidFill>
                <a:srgbClr val="FFFFFF"/>
              </a:solidFill>
            </a:endParaRPr>
          </a:p>
          <a:p>
            <a:pPr algn="ctr"/>
            <a:r>
              <a:rPr lang="ja-JP" altLang="en-US" sz="1400" dirty="0">
                <a:solidFill>
                  <a:srgbClr val="FFFFFF"/>
                </a:solidFill>
              </a:rPr>
              <a:t>スーパービジョン</a:t>
            </a:r>
            <a:endParaRPr kumimoji="1" lang="ja-JP" altLang="en-US" sz="1400" dirty="0">
              <a:solidFill>
                <a:srgbClr val="FFFFFF"/>
              </a:solidFill>
            </a:endParaRPr>
          </a:p>
        </p:txBody>
      </p:sp>
      <p:sp>
        <p:nvSpPr>
          <p:cNvPr id="2" name="テキスト ボックス 1"/>
          <p:cNvSpPr txBox="1"/>
          <p:nvPr/>
        </p:nvSpPr>
        <p:spPr>
          <a:xfrm>
            <a:off x="748145" y="375823"/>
            <a:ext cx="10252364" cy="1477328"/>
          </a:xfrm>
          <a:prstGeom prst="rect">
            <a:avLst/>
          </a:prstGeom>
          <a:noFill/>
          <a:ln w="28575">
            <a:solidFill>
              <a:schemeClr val="tx1"/>
            </a:solidFill>
          </a:ln>
        </p:spPr>
        <p:txBody>
          <a:bodyPr wrap="square" rtlCol="0">
            <a:spAutoFit/>
          </a:bodyPr>
          <a:lstStyle/>
          <a:p>
            <a:r>
              <a:rPr kumimoji="1" lang="ja-JP" altLang="en-US" dirty="0"/>
              <a:t>獲得目標</a:t>
            </a:r>
            <a:endParaRPr kumimoji="1" lang="en-US" altLang="ja-JP" dirty="0"/>
          </a:p>
          <a:p>
            <a:r>
              <a:rPr lang="ja-JP" altLang="en-US" dirty="0"/>
              <a:t>①相談支援の基本的業務を確実に実施できる。</a:t>
            </a:r>
            <a:endParaRPr lang="en-US" altLang="ja-JP" dirty="0"/>
          </a:p>
          <a:p>
            <a:r>
              <a:rPr kumimoji="1" lang="ja-JP" altLang="en-US" dirty="0"/>
              <a:t>②チームアプローチ（多職種連携）の理論と方法を理解し、実践の中でチームアプローチが実践できる。</a:t>
            </a:r>
            <a:endParaRPr kumimoji="1" lang="en-US" altLang="ja-JP" dirty="0"/>
          </a:p>
          <a:p>
            <a:r>
              <a:rPr lang="ja-JP" altLang="en-US" dirty="0"/>
              <a:t>③コミュニティワーク（地域とのつながりやインフォーマルの活用等）の理論と方法を理解し、実践できる。</a:t>
            </a:r>
            <a:endParaRPr lang="en-US" altLang="ja-JP" dirty="0"/>
          </a:p>
          <a:p>
            <a:r>
              <a:rPr kumimoji="1" lang="ja-JP" altLang="en-US" dirty="0"/>
              <a:t>④スーパービジョンの理論と方法を理解し、助言・指導を受けることの必要性を理解する。</a:t>
            </a:r>
          </a:p>
        </p:txBody>
      </p:sp>
      <p:sp>
        <p:nvSpPr>
          <p:cNvPr id="16" name="正方形/長方形 15"/>
          <p:cNvSpPr/>
          <p:nvPr/>
        </p:nvSpPr>
        <p:spPr>
          <a:xfrm>
            <a:off x="8415157" y="2267455"/>
            <a:ext cx="1600185" cy="706582"/>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dirty="0"/>
              <a:t>講義４</a:t>
            </a:r>
            <a:endParaRPr kumimoji="1" lang="en-US" altLang="ja-JP" dirty="0"/>
          </a:p>
          <a:p>
            <a:pPr algn="ctr"/>
            <a:r>
              <a:rPr lang="ja-JP" altLang="en-US" sz="1400" dirty="0"/>
              <a:t>コミュニティワーク</a:t>
            </a:r>
            <a:endParaRPr kumimoji="1" lang="ja-JP" altLang="en-US" sz="1400" dirty="0"/>
          </a:p>
        </p:txBody>
      </p:sp>
      <p:sp>
        <p:nvSpPr>
          <p:cNvPr id="17" name="正方形/長方形 16"/>
          <p:cNvSpPr/>
          <p:nvPr/>
        </p:nvSpPr>
        <p:spPr>
          <a:xfrm>
            <a:off x="6607137" y="2267455"/>
            <a:ext cx="1600185" cy="706582"/>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dirty="0"/>
              <a:t>講義３</a:t>
            </a:r>
            <a:endParaRPr kumimoji="1" lang="en-US" altLang="ja-JP" dirty="0"/>
          </a:p>
          <a:p>
            <a:pPr algn="ctr"/>
            <a:r>
              <a:rPr lang="ja-JP" altLang="en-US" sz="1400" dirty="0"/>
              <a:t>チームアプローチ</a:t>
            </a:r>
            <a:endParaRPr kumimoji="1" lang="ja-JP" altLang="en-US" sz="1400" dirty="0"/>
          </a:p>
        </p:txBody>
      </p:sp>
      <p:sp>
        <p:nvSpPr>
          <p:cNvPr id="3" name="テキスト ボックス 2"/>
          <p:cNvSpPr txBox="1"/>
          <p:nvPr/>
        </p:nvSpPr>
        <p:spPr>
          <a:xfrm>
            <a:off x="4799117" y="1952744"/>
            <a:ext cx="5216225" cy="338554"/>
          </a:xfrm>
          <a:prstGeom prst="rect">
            <a:avLst/>
          </a:prstGeom>
          <a:noFill/>
        </p:spPr>
        <p:txBody>
          <a:bodyPr wrap="square" rtlCol="0">
            <a:spAutoFit/>
          </a:bodyPr>
          <a:lstStyle/>
          <a:p>
            <a:pPr algn="ctr"/>
            <a:r>
              <a:rPr kumimoji="1" lang="ja-JP" altLang="en-US" sz="1600" dirty="0"/>
              <a:t>地域を基盤としたソーシャルワーク</a:t>
            </a:r>
          </a:p>
        </p:txBody>
      </p:sp>
      <p:sp>
        <p:nvSpPr>
          <p:cNvPr id="11" name="正方形/長方形 10"/>
          <p:cNvSpPr/>
          <p:nvPr/>
        </p:nvSpPr>
        <p:spPr>
          <a:xfrm>
            <a:off x="4695195" y="1952744"/>
            <a:ext cx="5417128" cy="1087817"/>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p:nvSpPr>
        <p:spPr>
          <a:xfrm>
            <a:off x="1453229" y="3281815"/>
            <a:ext cx="1330035"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1400" dirty="0"/>
              <a:t>個別相談支援講義（</a:t>
            </a:r>
            <a:r>
              <a:rPr lang="ja-JP" altLang="en-US" sz="1400" dirty="0"/>
              <a:t>実演）</a:t>
            </a:r>
            <a:endParaRPr kumimoji="1" lang="ja-JP" altLang="en-US" sz="1400" dirty="0"/>
          </a:p>
        </p:txBody>
      </p:sp>
      <p:sp>
        <p:nvSpPr>
          <p:cNvPr id="19" name="正方形/長方形 18"/>
          <p:cNvSpPr/>
          <p:nvPr/>
        </p:nvSpPr>
        <p:spPr>
          <a:xfrm>
            <a:off x="3076542" y="3264526"/>
            <a:ext cx="1051393"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セルフチェック</a:t>
            </a:r>
            <a:endParaRPr kumimoji="1" lang="ja-JP" altLang="en-US" sz="1400" dirty="0"/>
          </a:p>
        </p:txBody>
      </p:sp>
      <p:sp>
        <p:nvSpPr>
          <p:cNvPr id="20" name="テキスト ボックス 19"/>
          <p:cNvSpPr txBox="1"/>
          <p:nvPr/>
        </p:nvSpPr>
        <p:spPr>
          <a:xfrm>
            <a:off x="4364336" y="3240772"/>
            <a:ext cx="369332" cy="740818"/>
          </a:xfrm>
          <a:prstGeom prst="rect">
            <a:avLst/>
          </a:prstGeom>
          <a:noFill/>
          <a:ln>
            <a:solidFill>
              <a:schemeClr val="tx1"/>
            </a:solidFill>
          </a:ln>
        </p:spPr>
        <p:txBody>
          <a:bodyPr vert="eaVert" wrap="square" rtlCol="0">
            <a:spAutoFit/>
          </a:bodyPr>
          <a:lstStyle/>
          <a:p>
            <a:r>
              <a:rPr kumimoji="1" lang="ja-JP" altLang="en-US" sz="1200" dirty="0"/>
              <a:t>事例報告</a:t>
            </a:r>
          </a:p>
        </p:txBody>
      </p:sp>
      <p:graphicFrame>
        <p:nvGraphicFramePr>
          <p:cNvPr id="21" name="表 20"/>
          <p:cNvGraphicFramePr>
            <a:graphicFrameLocks noGrp="1"/>
          </p:cNvGraphicFramePr>
          <p:nvPr>
            <p:extLst/>
          </p:nvPr>
        </p:nvGraphicFramePr>
        <p:xfrm>
          <a:off x="4721640" y="3250181"/>
          <a:ext cx="3462483" cy="731520"/>
        </p:xfrm>
        <a:graphic>
          <a:graphicData uri="http://schemas.openxmlformats.org/drawingml/2006/table">
            <a:tbl>
              <a:tblPr firstRow="1" bandRow="1">
                <a:tableStyleId>{5940675A-B579-460E-94D1-54222C63F5DA}</a:tableStyleId>
              </a:tblPr>
              <a:tblGrid>
                <a:gridCol w="1154161">
                  <a:extLst>
                    <a:ext uri="{9D8B030D-6E8A-4147-A177-3AD203B41FA5}">
                      <a16:colId xmlns:a16="http://schemas.microsoft.com/office/drawing/2014/main" xmlns="" val="20000"/>
                    </a:ext>
                  </a:extLst>
                </a:gridCol>
                <a:gridCol w="1154161">
                  <a:extLst>
                    <a:ext uri="{9D8B030D-6E8A-4147-A177-3AD203B41FA5}">
                      <a16:colId xmlns:a16="http://schemas.microsoft.com/office/drawing/2014/main" xmlns="" val="20001"/>
                    </a:ext>
                  </a:extLst>
                </a:gridCol>
                <a:gridCol w="1154161">
                  <a:extLst>
                    <a:ext uri="{9D8B030D-6E8A-4147-A177-3AD203B41FA5}">
                      <a16:colId xmlns:a16="http://schemas.microsoft.com/office/drawing/2014/main" xmlns="" val="20002"/>
                    </a:ext>
                  </a:extLst>
                </a:gridCol>
              </a:tblGrid>
              <a:tr h="353054">
                <a:tc>
                  <a:txBody>
                    <a:bodyPr/>
                    <a:lstStyle/>
                    <a:p>
                      <a:pPr algn="ctr"/>
                      <a:r>
                        <a:rPr kumimoji="1" lang="ja-JP" altLang="en-US" dirty="0"/>
                        <a:t>①</a:t>
                      </a:r>
                    </a:p>
                  </a:txBody>
                  <a:tcPr anchor="ctr"/>
                </a:tc>
                <a:tc>
                  <a:txBody>
                    <a:bodyPr/>
                    <a:lstStyle/>
                    <a:p>
                      <a:pPr algn="ctr"/>
                      <a:r>
                        <a:rPr kumimoji="1" lang="ja-JP" altLang="en-US" dirty="0"/>
                        <a:t>②</a:t>
                      </a:r>
                    </a:p>
                  </a:txBody>
                  <a:tcPr anchor="ctr"/>
                </a:tc>
                <a:tc>
                  <a:txBody>
                    <a:bodyPr/>
                    <a:lstStyle/>
                    <a:p>
                      <a:pPr algn="ctr"/>
                      <a:r>
                        <a:rPr kumimoji="1" lang="ja-JP" altLang="en-US" dirty="0"/>
                        <a:t>③</a:t>
                      </a:r>
                    </a:p>
                  </a:txBody>
                  <a:tcPr anchor="ctr"/>
                </a:tc>
                <a:extLst>
                  <a:ext uri="{0D108BD9-81ED-4DB2-BD59-A6C34878D82A}">
                    <a16:rowId xmlns:a16="http://schemas.microsoft.com/office/drawing/2014/main" xmlns="" val="10000"/>
                  </a:ext>
                </a:extLst>
              </a:tr>
              <a:tr h="353054">
                <a:tc>
                  <a:txBody>
                    <a:bodyPr/>
                    <a:lstStyle/>
                    <a:p>
                      <a:pPr algn="ctr"/>
                      <a:r>
                        <a:rPr kumimoji="1" lang="ja-JP" altLang="en-US" dirty="0"/>
                        <a:t>④</a:t>
                      </a:r>
                    </a:p>
                  </a:txBody>
                  <a:tcPr anchor="ctr"/>
                </a:tc>
                <a:tc>
                  <a:txBody>
                    <a:bodyPr/>
                    <a:lstStyle/>
                    <a:p>
                      <a:pPr algn="ctr"/>
                      <a:r>
                        <a:rPr kumimoji="1" lang="ja-JP" altLang="en-US" dirty="0"/>
                        <a:t>⑤</a:t>
                      </a:r>
                    </a:p>
                  </a:txBody>
                  <a:tcPr anchor="ctr"/>
                </a:tc>
                <a:tc>
                  <a:txBody>
                    <a:bodyPr/>
                    <a:lstStyle/>
                    <a:p>
                      <a:pPr algn="ctr"/>
                      <a:r>
                        <a:rPr kumimoji="1" lang="ja-JP" altLang="en-US" dirty="0"/>
                        <a:t>⑥</a:t>
                      </a:r>
                    </a:p>
                  </a:txBody>
                  <a:tcPr anchor="ctr"/>
                </a:tc>
                <a:extLst>
                  <a:ext uri="{0D108BD9-81ED-4DB2-BD59-A6C34878D82A}">
                    <a16:rowId xmlns:a16="http://schemas.microsoft.com/office/drawing/2014/main" xmlns="" val="10001"/>
                  </a:ext>
                </a:extLst>
              </a:tr>
            </a:tbl>
          </a:graphicData>
        </a:graphic>
      </p:graphicFrame>
      <p:sp>
        <p:nvSpPr>
          <p:cNvPr id="22" name="正方形/長方形 21"/>
          <p:cNvSpPr/>
          <p:nvPr/>
        </p:nvSpPr>
        <p:spPr>
          <a:xfrm>
            <a:off x="8435058" y="3254208"/>
            <a:ext cx="1580284" cy="694113"/>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インターバル</a:t>
            </a:r>
            <a:endParaRPr lang="en-US" altLang="ja-JP" sz="1400" dirty="0"/>
          </a:p>
          <a:p>
            <a:pPr algn="ctr"/>
            <a:r>
              <a:rPr lang="ja-JP" altLang="en-US" sz="1400" dirty="0"/>
              <a:t>整理と共有</a:t>
            </a:r>
            <a:endParaRPr lang="en-US" altLang="ja-JP" sz="1400" dirty="0"/>
          </a:p>
        </p:txBody>
      </p:sp>
      <p:sp>
        <p:nvSpPr>
          <p:cNvPr id="24" name="正方形/長方形 23"/>
          <p:cNvSpPr/>
          <p:nvPr/>
        </p:nvSpPr>
        <p:spPr>
          <a:xfrm>
            <a:off x="3919340" y="4171318"/>
            <a:ext cx="6096002" cy="332359"/>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基幹相談支援センター等にてチームで検討する（インターバル）</a:t>
            </a:r>
          </a:p>
        </p:txBody>
      </p:sp>
      <p:sp>
        <p:nvSpPr>
          <p:cNvPr id="26" name="左カーブ矢印 25"/>
          <p:cNvSpPr/>
          <p:nvPr/>
        </p:nvSpPr>
        <p:spPr>
          <a:xfrm>
            <a:off x="10112322" y="3637293"/>
            <a:ext cx="272352" cy="702208"/>
          </a:xfrm>
          <a:prstGeom prst="curvedLef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solidFill>
                <a:schemeClr val="tx1"/>
              </a:solidFill>
            </a:endParaRPr>
          </a:p>
        </p:txBody>
      </p:sp>
      <p:sp>
        <p:nvSpPr>
          <p:cNvPr id="27" name="正方形/長方形 26"/>
          <p:cNvSpPr/>
          <p:nvPr/>
        </p:nvSpPr>
        <p:spPr>
          <a:xfrm>
            <a:off x="1453229" y="4660234"/>
            <a:ext cx="1330035"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チームアプローチ</a:t>
            </a:r>
            <a:r>
              <a:rPr kumimoji="1" lang="ja-JP" altLang="en-US" sz="1400" dirty="0"/>
              <a:t>講義（</a:t>
            </a:r>
            <a:r>
              <a:rPr lang="ja-JP" altLang="en-US" sz="1400" dirty="0"/>
              <a:t>実演）</a:t>
            </a:r>
            <a:endParaRPr kumimoji="1" lang="ja-JP" altLang="en-US" sz="1400" dirty="0"/>
          </a:p>
        </p:txBody>
      </p:sp>
      <p:sp>
        <p:nvSpPr>
          <p:cNvPr id="28" name="正方形/長方形 27"/>
          <p:cNvSpPr/>
          <p:nvPr/>
        </p:nvSpPr>
        <p:spPr>
          <a:xfrm>
            <a:off x="3074007" y="4644262"/>
            <a:ext cx="1051393"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セルフチェック</a:t>
            </a:r>
            <a:endParaRPr kumimoji="1" lang="ja-JP" altLang="en-US" sz="1400" dirty="0"/>
          </a:p>
        </p:txBody>
      </p:sp>
      <p:sp>
        <p:nvSpPr>
          <p:cNvPr id="29" name="テキスト ボックス 28"/>
          <p:cNvSpPr txBox="1"/>
          <p:nvPr/>
        </p:nvSpPr>
        <p:spPr>
          <a:xfrm>
            <a:off x="4429785" y="4644262"/>
            <a:ext cx="369332" cy="733248"/>
          </a:xfrm>
          <a:prstGeom prst="rect">
            <a:avLst/>
          </a:prstGeom>
          <a:noFill/>
          <a:ln>
            <a:solidFill>
              <a:schemeClr val="tx1"/>
            </a:solidFill>
          </a:ln>
        </p:spPr>
        <p:txBody>
          <a:bodyPr vert="eaVert" wrap="square" rtlCol="0">
            <a:spAutoFit/>
          </a:bodyPr>
          <a:lstStyle/>
          <a:p>
            <a:r>
              <a:rPr lang="ja-JP" altLang="en-US" sz="1200" dirty="0"/>
              <a:t>事例</a:t>
            </a:r>
            <a:r>
              <a:rPr kumimoji="1" lang="ja-JP" altLang="en-US" sz="1200" dirty="0"/>
              <a:t>報告</a:t>
            </a:r>
          </a:p>
        </p:txBody>
      </p:sp>
      <p:graphicFrame>
        <p:nvGraphicFramePr>
          <p:cNvPr id="30" name="表 29"/>
          <p:cNvGraphicFramePr>
            <a:graphicFrameLocks noGrp="1"/>
          </p:cNvGraphicFramePr>
          <p:nvPr>
            <p:extLst/>
          </p:nvPr>
        </p:nvGraphicFramePr>
        <p:xfrm>
          <a:off x="4818619" y="4650267"/>
          <a:ext cx="1911942" cy="731520"/>
        </p:xfrm>
        <a:graphic>
          <a:graphicData uri="http://schemas.openxmlformats.org/drawingml/2006/table">
            <a:tbl>
              <a:tblPr firstRow="1" bandRow="1">
                <a:tableStyleId>{5940675A-B579-460E-94D1-54222C63F5DA}</a:tableStyleId>
              </a:tblPr>
              <a:tblGrid>
                <a:gridCol w="637314">
                  <a:extLst>
                    <a:ext uri="{9D8B030D-6E8A-4147-A177-3AD203B41FA5}">
                      <a16:colId xmlns:a16="http://schemas.microsoft.com/office/drawing/2014/main" xmlns="" val="20000"/>
                    </a:ext>
                  </a:extLst>
                </a:gridCol>
                <a:gridCol w="637314">
                  <a:extLst>
                    <a:ext uri="{9D8B030D-6E8A-4147-A177-3AD203B41FA5}">
                      <a16:colId xmlns:a16="http://schemas.microsoft.com/office/drawing/2014/main" xmlns="" val="20001"/>
                    </a:ext>
                  </a:extLst>
                </a:gridCol>
                <a:gridCol w="637314">
                  <a:extLst>
                    <a:ext uri="{9D8B030D-6E8A-4147-A177-3AD203B41FA5}">
                      <a16:colId xmlns:a16="http://schemas.microsoft.com/office/drawing/2014/main" xmlns="" val="20002"/>
                    </a:ext>
                  </a:extLst>
                </a:gridCol>
              </a:tblGrid>
              <a:tr h="357153">
                <a:tc>
                  <a:txBody>
                    <a:bodyPr/>
                    <a:lstStyle/>
                    <a:p>
                      <a:pPr algn="ctr"/>
                      <a:r>
                        <a:rPr kumimoji="1" lang="ja-JP" altLang="en-US" dirty="0"/>
                        <a:t>①</a:t>
                      </a:r>
                    </a:p>
                  </a:txBody>
                  <a:tcPr/>
                </a:tc>
                <a:tc>
                  <a:txBody>
                    <a:bodyPr/>
                    <a:lstStyle/>
                    <a:p>
                      <a:pPr algn="ctr"/>
                      <a:r>
                        <a:rPr kumimoji="1" lang="ja-JP" altLang="en-US" dirty="0"/>
                        <a:t>②</a:t>
                      </a:r>
                    </a:p>
                  </a:txBody>
                  <a:tcPr/>
                </a:tc>
                <a:tc>
                  <a:txBody>
                    <a:bodyPr/>
                    <a:lstStyle/>
                    <a:p>
                      <a:pPr algn="ctr"/>
                      <a:r>
                        <a:rPr kumimoji="1" lang="ja-JP" altLang="en-US" dirty="0"/>
                        <a:t>③</a:t>
                      </a:r>
                    </a:p>
                  </a:txBody>
                  <a:tcPr/>
                </a:tc>
                <a:extLst>
                  <a:ext uri="{0D108BD9-81ED-4DB2-BD59-A6C34878D82A}">
                    <a16:rowId xmlns:a16="http://schemas.microsoft.com/office/drawing/2014/main" xmlns="" val="10000"/>
                  </a:ext>
                </a:extLst>
              </a:tr>
              <a:tr h="357153">
                <a:tc>
                  <a:txBody>
                    <a:bodyPr/>
                    <a:lstStyle/>
                    <a:p>
                      <a:pPr algn="ctr"/>
                      <a:r>
                        <a:rPr kumimoji="1" lang="ja-JP" altLang="en-US" dirty="0"/>
                        <a:t>④</a:t>
                      </a:r>
                    </a:p>
                  </a:txBody>
                  <a:tcPr/>
                </a:tc>
                <a:tc>
                  <a:txBody>
                    <a:bodyPr/>
                    <a:lstStyle/>
                    <a:p>
                      <a:pPr algn="ctr"/>
                      <a:r>
                        <a:rPr kumimoji="1" lang="ja-JP" altLang="en-US" dirty="0"/>
                        <a:t>⑤</a:t>
                      </a:r>
                    </a:p>
                  </a:txBody>
                  <a:tcPr/>
                </a:tc>
                <a:tc>
                  <a:txBody>
                    <a:bodyPr/>
                    <a:lstStyle/>
                    <a:p>
                      <a:pPr algn="ctr"/>
                      <a:r>
                        <a:rPr kumimoji="1" lang="ja-JP" altLang="en-US" dirty="0"/>
                        <a:t>⑥</a:t>
                      </a:r>
                    </a:p>
                  </a:txBody>
                  <a:tcPr/>
                </a:tc>
                <a:extLst>
                  <a:ext uri="{0D108BD9-81ED-4DB2-BD59-A6C34878D82A}">
                    <a16:rowId xmlns:a16="http://schemas.microsoft.com/office/drawing/2014/main" xmlns="" val="10001"/>
                  </a:ext>
                </a:extLst>
              </a:tr>
            </a:tbl>
          </a:graphicData>
        </a:graphic>
      </p:graphicFrame>
      <p:sp>
        <p:nvSpPr>
          <p:cNvPr id="31" name="右矢印 30"/>
          <p:cNvSpPr/>
          <p:nvPr/>
        </p:nvSpPr>
        <p:spPr>
          <a:xfrm>
            <a:off x="6880501" y="4863937"/>
            <a:ext cx="289779" cy="270934"/>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p:nvSpPr>
        <p:spPr>
          <a:xfrm>
            <a:off x="1303007" y="6023999"/>
            <a:ext cx="1480258"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ja-JP" sz="1400" dirty="0"/>
              <a:t>GSV</a:t>
            </a:r>
            <a:r>
              <a:rPr lang="ja-JP" altLang="en-US" sz="1400" dirty="0"/>
              <a:t>講義</a:t>
            </a:r>
            <a:endParaRPr kumimoji="1" lang="ja-JP" altLang="en-US" sz="1400" dirty="0"/>
          </a:p>
        </p:txBody>
      </p:sp>
      <p:sp>
        <p:nvSpPr>
          <p:cNvPr id="34" name="正方形/長方形 33"/>
          <p:cNvSpPr/>
          <p:nvPr/>
        </p:nvSpPr>
        <p:spPr>
          <a:xfrm>
            <a:off x="2997624" y="6023999"/>
            <a:ext cx="1227396" cy="70658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rgbClr val="FFFFFF"/>
                </a:solidFill>
              </a:rPr>
              <a:t>模擬</a:t>
            </a:r>
            <a:r>
              <a:rPr kumimoji="1" lang="en-US" altLang="ja-JP" sz="1400" dirty="0">
                <a:solidFill>
                  <a:srgbClr val="FFFFFF"/>
                </a:solidFill>
              </a:rPr>
              <a:t>GSV</a:t>
            </a:r>
            <a:endParaRPr kumimoji="1" lang="ja-JP" altLang="en-US" sz="1400" dirty="0">
              <a:solidFill>
                <a:srgbClr val="FFFFFF"/>
              </a:solidFill>
            </a:endParaRPr>
          </a:p>
        </p:txBody>
      </p:sp>
      <p:sp>
        <p:nvSpPr>
          <p:cNvPr id="35" name="正方形/長方形 34"/>
          <p:cNvSpPr/>
          <p:nvPr/>
        </p:nvSpPr>
        <p:spPr>
          <a:xfrm>
            <a:off x="3919340" y="5496735"/>
            <a:ext cx="6096002" cy="34653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基幹相談支援センター等にて自立支援協議会の参加等体験（インターバル）</a:t>
            </a:r>
          </a:p>
        </p:txBody>
      </p:sp>
      <p:sp>
        <p:nvSpPr>
          <p:cNvPr id="36" name="正方形/長方形 35"/>
          <p:cNvSpPr/>
          <p:nvPr/>
        </p:nvSpPr>
        <p:spPr>
          <a:xfrm>
            <a:off x="8435058" y="4632261"/>
            <a:ext cx="1580284" cy="73588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インターバル</a:t>
            </a:r>
            <a:endParaRPr lang="en-US" altLang="ja-JP" sz="1400" dirty="0"/>
          </a:p>
          <a:p>
            <a:pPr algn="ctr"/>
            <a:r>
              <a:rPr lang="ja-JP" altLang="en-US" sz="1400" dirty="0"/>
              <a:t>整理と共有</a:t>
            </a:r>
            <a:endParaRPr kumimoji="1" lang="ja-JP" altLang="en-US" sz="1400" dirty="0"/>
          </a:p>
        </p:txBody>
      </p:sp>
      <p:sp>
        <p:nvSpPr>
          <p:cNvPr id="38" name="テキスト ボックス 37"/>
          <p:cNvSpPr txBox="1"/>
          <p:nvPr/>
        </p:nvSpPr>
        <p:spPr>
          <a:xfrm>
            <a:off x="7314652" y="4650267"/>
            <a:ext cx="369332" cy="727243"/>
          </a:xfrm>
          <a:prstGeom prst="rect">
            <a:avLst/>
          </a:prstGeom>
          <a:noFill/>
          <a:ln>
            <a:solidFill>
              <a:schemeClr val="tx1"/>
            </a:solidFill>
          </a:ln>
        </p:spPr>
        <p:txBody>
          <a:bodyPr vert="eaVert" wrap="square" rtlCol="0">
            <a:spAutoFit/>
          </a:bodyPr>
          <a:lstStyle/>
          <a:p>
            <a:r>
              <a:rPr lang="ja-JP" altLang="en-US" sz="1200" dirty="0"/>
              <a:t>事例選出</a:t>
            </a:r>
            <a:endParaRPr kumimoji="1" lang="ja-JP" altLang="en-US" sz="1200" dirty="0"/>
          </a:p>
        </p:txBody>
      </p:sp>
      <p:sp>
        <p:nvSpPr>
          <p:cNvPr id="39" name="左カーブ矢印 38"/>
          <p:cNvSpPr/>
          <p:nvPr/>
        </p:nvSpPr>
        <p:spPr>
          <a:xfrm>
            <a:off x="10097428" y="4975461"/>
            <a:ext cx="272352" cy="702208"/>
          </a:xfrm>
          <a:prstGeom prst="curvedLef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solidFill>
                <a:schemeClr val="tx1"/>
              </a:solidFill>
            </a:endParaRPr>
          </a:p>
        </p:txBody>
      </p:sp>
      <p:sp>
        <p:nvSpPr>
          <p:cNvPr id="42" name="正方形/長方形 41"/>
          <p:cNvSpPr/>
          <p:nvPr/>
        </p:nvSpPr>
        <p:spPr>
          <a:xfrm>
            <a:off x="7131350" y="5993873"/>
            <a:ext cx="1940983"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ja-JP" altLang="en-US" sz="1400" dirty="0"/>
              <a:t>インターバル報告</a:t>
            </a:r>
            <a:endParaRPr lang="en-US" altLang="ja-JP" sz="1400" dirty="0"/>
          </a:p>
          <a:p>
            <a:r>
              <a:rPr lang="ja-JP" altLang="en-US" sz="1400" dirty="0"/>
              <a:t>ヒアリングシート再記入</a:t>
            </a:r>
            <a:endParaRPr lang="en-US" altLang="ja-JP" sz="1400" dirty="0"/>
          </a:p>
          <a:p>
            <a:r>
              <a:rPr kumimoji="1" lang="ja-JP" altLang="en-US" sz="1400" dirty="0"/>
              <a:t>地域支援について</a:t>
            </a:r>
          </a:p>
        </p:txBody>
      </p:sp>
      <p:sp>
        <p:nvSpPr>
          <p:cNvPr id="43" name="正方形/長方形 42"/>
          <p:cNvSpPr/>
          <p:nvPr/>
        </p:nvSpPr>
        <p:spPr>
          <a:xfrm>
            <a:off x="9311035" y="5993873"/>
            <a:ext cx="718222"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修了</a:t>
            </a:r>
            <a:r>
              <a:rPr kumimoji="1" lang="ja-JP" altLang="en-US" sz="1400" dirty="0"/>
              <a:t>証</a:t>
            </a:r>
            <a:endParaRPr kumimoji="1" lang="en-US" altLang="ja-JP" sz="1400" dirty="0"/>
          </a:p>
          <a:p>
            <a:pPr algn="ctr"/>
            <a:r>
              <a:rPr lang="ja-JP" altLang="en-US" sz="1400" dirty="0"/>
              <a:t>交付</a:t>
            </a:r>
            <a:endParaRPr kumimoji="1" lang="ja-JP" altLang="en-US" sz="1400" dirty="0"/>
          </a:p>
        </p:txBody>
      </p:sp>
      <p:sp>
        <p:nvSpPr>
          <p:cNvPr id="44" name="テキスト ボックス 43"/>
          <p:cNvSpPr txBox="1"/>
          <p:nvPr/>
        </p:nvSpPr>
        <p:spPr>
          <a:xfrm>
            <a:off x="10481653" y="3284002"/>
            <a:ext cx="1570303" cy="646331"/>
          </a:xfrm>
          <a:prstGeom prst="rect">
            <a:avLst/>
          </a:prstGeom>
          <a:noFill/>
          <a:ln>
            <a:solidFill>
              <a:schemeClr val="tx1"/>
            </a:solidFill>
          </a:ln>
        </p:spPr>
        <p:txBody>
          <a:bodyPr wrap="square" rtlCol="0">
            <a:spAutoFit/>
          </a:bodyPr>
          <a:lstStyle/>
          <a:p>
            <a:r>
              <a:rPr kumimoji="1" lang="ja-JP" altLang="en-US" sz="1200" dirty="0"/>
              <a:t>セルフチェックの報告、事例の概要報告、③への課題の確認</a:t>
            </a:r>
          </a:p>
        </p:txBody>
      </p:sp>
      <p:sp>
        <p:nvSpPr>
          <p:cNvPr id="46" name="テキスト ボックス 45"/>
          <p:cNvSpPr txBox="1"/>
          <p:nvPr/>
        </p:nvSpPr>
        <p:spPr>
          <a:xfrm>
            <a:off x="10481653" y="4558138"/>
            <a:ext cx="1570304" cy="1015663"/>
          </a:xfrm>
          <a:prstGeom prst="rect">
            <a:avLst/>
          </a:prstGeom>
          <a:noFill/>
          <a:ln>
            <a:solidFill>
              <a:schemeClr val="tx1"/>
            </a:solidFill>
          </a:ln>
        </p:spPr>
        <p:txBody>
          <a:bodyPr wrap="square" rtlCol="0">
            <a:spAutoFit/>
          </a:bodyPr>
          <a:lstStyle/>
          <a:p>
            <a:r>
              <a:rPr lang="ja-JP" altLang="en-US" sz="1200" dirty="0"/>
              <a:t>基幹等で検討したことの報告の中で②事例選び、さらにチームアプローチの視点で検討する</a:t>
            </a:r>
            <a:endParaRPr kumimoji="1" lang="ja-JP" altLang="en-US" sz="1200" dirty="0"/>
          </a:p>
        </p:txBody>
      </p:sp>
      <p:sp>
        <p:nvSpPr>
          <p:cNvPr id="47" name="正方形/長方形 46"/>
          <p:cNvSpPr/>
          <p:nvPr/>
        </p:nvSpPr>
        <p:spPr>
          <a:xfrm>
            <a:off x="5477159" y="6030675"/>
            <a:ext cx="1367039" cy="70658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コミュニティワーク講義</a:t>
            </a:r>
            <a:endParaRPr kumimoji="1" lang="ja-JP" altLang="en-US" sz="1400" dirty="0"/>
          </a:p>
        </p:txBody>
      </p:sp>
      <p:sp>
        <p:nvSpPr>
          <p:cNvPr id="48" name="テキスト ボックス 47"/>
          <p:cNvSpPr txBox="1"/>
          <p:nvPr/>
        </p:nvSpPr>
        <p:spPr>
          <a:xfrm>
            <a:off x="10481653" y="6023999"/>
            <a:ext cx="1570303" cy="646331"/>
          </a:xfrm>
          <a:prstGeom prst="rect">
            <a:avLst/>
          </a:prstGeom>
          <a:noFill/>
          <a:ln>
            <a:solidFill>
              <a:schemeClr val="tx1"/>
            </a:solidFill>
          </a:ln>
        </p:spPr>
        <p:txBody>
          <a:bodyPr wrap="square" rtlCol="0">
            <a:spAutoFit/>
          </a:bodyPr>
          <a:lstStyle/>
          <a:p>
            <a:r>
              <a:rPr kumimoji="1" lang="ja-JP" altLang="en-US" sz="1200" dirty="0"/>
              <a:t>ヒアリングシートは主任相談支援専門員業務の参考として活用</a:t>
            </a:r>
          </a:p>
        </p:txBody>
      </p:sp>
      <p:sp>
        <p:nvSpPr>
          <p:cNvPr id="50" name="屈折矢印 49"/>
          <p:cNvSpPr/>
          <p:nvPr/>
        </p:nvSpPr>
        <p:spPr>
          <a:xfrm rot="10800000">
            <a:off x="2007411" y="4325486"/>
            <a:ext cx="1814947" cy="232652"/>
          </a:xfrm>
          <a:prstGeom prst="bentUpArrow">
            <a:avLst/>
          </a:prstGeom>
          <a:solidFill>
            <a:schemeClr val="tx1"/>
          </a:solidFill>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p>
        </p:txBody>
      </p:sp>
      <p:sp>
        <p:nvSpPr>
          <p:cNvPr id="13" name="テキスト ボックス 12"/>
          <p:cNvSpPr txBox="1"/>
          <p:nvPr/>
        </p:nvSpPr>
        <p:spPr>
          <a:xfrm>
            <a:off x="7683984" y="4658459"/>
            <a:ext cx="461665" cy="719051"/>
          </a:xfrm>
          <a:prstGeom prst="rect">
            <a:avLst/>
          </a:prstGeom>
          <a:noFill/>
          <a:ln>
            <a:solidFill>
              <a:schemeClr val="tx1"/>
            </a:solidFill>
          </a:ln>
        </p:spPr>
        <p:txBody>
          <a:bodyPr vert="eaVert" wrap="square" rtlCol="0">
            <a:spAutoFit/>
          </a:bodyPr>
          <a:lstStyle/>
          <a:p>
            <a:pPr algn="ctr"/>
            <a:r>
              <a:rPr kumimoji="1" lang="ja-JP" altLang="en-US" dirty="0"/>
              <a:t>①</a:t>
            </a:r>
          </a:p>
        </p:txBody>
      </p:sp>
      <p:grpSp>
        <p:nvGrpSpPr>
          <p:cNvPr id="14" name="グループ化 13"/>
          <p:cNvGrpSpPr/>
          <p:nvPr/>
        </p:nvGrpSpPr>
        <p:grpSpPr>
          <a:xfrm>
            <a:off x="4403503" y="6023999"/>
            <a:ext cx="838025" cy="706582"/>
            <a:chOff x="11125380" y="591424"/>
            <a:chExt cx="838025" cy="706582"/>
          </a:xfrm>
        </p:grpSpPr>
        <p:sp>
          <p:nvSpPr>
            <p:cNvPr id="41" name="テキスト ボックス 40"/>
            <p:cNvSpPr txBox="1"/>
            <p:nvPr/>
          </p:nvSpPr>
          <p:spPr>
            <a:xfrm>
              <a:off x="11125380" y="592763"/>
              <a:ext cx="369332" cy="705243"/>
            </a:xfrm>
            <a:prstGeom prst="rect">
              <a:avLst/>
            </a:prstGeom>
            <a:noFill/>
            <a:ln>
              <a:solidFill>
                <a:schemeClr val="tx1"/>
              </a:solidFill>
            </a:ln>
          </p:spPr>
          <p:txBody>
            <a:bodyPr vert="eaVert" wrap="square" rtlCol="0">
              <a:spAutoFit/>
            </a:bodyPr>
            <a:lstStyle/>
            <a:p>
              <a:pPr algn="ctr"/>
              <a:r>
                <a:rPr kumimoji="1" lang="ja-JP" altLang="en-US" sz="1200" dirty="0"/>
                <a:t>ＧＳＶ</a:t>
              </a:r>
            </a:p>
          </p:txBody>
        </p:sp>
        <p:sp>
          <p:nvSpPr>
            <p:cNvPr id="49" name="テキスト ボックス 48"/>
            <p:cNvSpPr txBox="1"/>
            <p:nvPr/>
          </p:nvSpPr>
          <p:spPr>
            <a:xfrm>
              <a:off x="11501740" y="591424"/>
              <a:ext cx="461665" cy="706582"/>
            </a:xfrm>
            <a:prstGeom prst="rect">
              <a:avLst/>
            </a:prstGeom>
            <a:noFill/>
            <a:ln>
              <a:solidFill>
                <a:schemeClr val="tx1"/>
              </a:solidFill>
            </a:ln>
          </p:spPr>
          <p:txBody>
            <a:bodyPr vert="eaVert" wrap="square" rtlCol="0">
              <a:spAutoFit/>
            </a:bodyPr>
            <a:lstStyle/>
            <a:p>
              <a:pPr algn="ctr"/>
              <a:r>
                <a:rPr kumimoji="1" lang="ja-JP" altLang="en-US" dirty="0"/>
                <a:t>①</a:t>
              </a:r>
            </a:p>
          </p:txBody>
        </p:sp>
      </p:grpSp>
      <p:sp>
        <p:nvSpPr>
          <p:cNvPr id="25" name="下矢印 24"/>
          <p:cNvSpPr/>
          <p:nvPr/>
        </p:nvSpPr>
        <p:spPr>
          <a:xfrm>
            <a:off x="5902036" y="5843265"/>
            <a:ext cx="243436" cy="17282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テキスト ボックス 50"/>
          <p:cNvSpPr txBox="1"/>
          <p:nvPr/>
        </p:nvSpPr>
        <p:spPr>
          <a:xfrm>
            <a:off x="0" y="-3658"/>
            <a:ext cx="1930351" cy="369332"/>
          </a:xfrm>
          <a:prstGeom prst="rect">
            <a:avLst/>
          </a:prstGeom>
          <a:noFill/>
          <a:ln>
            <a:noFill/>
          </a:ln>
        </p:spPr>
        <p:txBody>
          <a:bodyPr wrap="square" rtlCol="0">
            <a:spAutoFit/>
          </a:bodyPr>
          <a:lstStyle/>
          <a:p>
            <a:pPr algn="ctr"/>
            <a:r>
              <a:rPr kumimoji="1" lang="ja-JP" altLang="en-US" b="1" dirty="0">
                <a:effectLst>
                  <a:outerShdw blurRad="38100" dist="38100" dir="2700000" algn="tl">
                    <a:srgbClr val="000000">
                      <a:alpha val="43137"/>
                    </a:srgbClr>
                  </a:outerShdw>
                </a:effectLst>
              </a:rPr>
              <a:t>現任研修の構造</a:t>
            </a:r>
          </a:p>
        </p:txBody>
      </p:sp>
    </p:spTree>
    <p:extLst>
      <p:ext uri="{BB962C8B-B14F-4D97-AF65-F5344CB8AC3E}">
        <p14:creationId xmlns:p14="http://schemas.microsoft.com/office/powerpoint/2010/main" val="23383309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タイトル 1"/>
          <p:cNvSpPr>
            <a:spLocks noGrp="1"/>
          </p:cNvSpPr>
          <p:nvPr>
            <p:ph type="title"/>
          </p:nvPr>
        </p:nvSpPr>
        <p:spPr/>
        <p:txBody>
          <a:bodyPr/>
          <a:lstStyle/>
          <a:p>
            <a:r>
              <a:rPr lang="ja-JP" altLang="en-US" dirty="0"/>
              <a:t>ケア会議の視点から</a:t>
            </a:r>
          </a:p>
        </p:txBody>
      </p:sp>
      <p:sp>
        <p:nvSpPr>
          <p:cNvPr id="3" name="コンテンツ プレースホルダ 2"/>
          <p:cNvSpPr>
            <a:spLocks noGrp="1"/>
          </p:cNvSpPr>
          <p:nvPr>
            <p:ph idx="1"/>
          </p:nvPr>
        </p:nvSpPr>
        <p:spPr>
          <a:xfrm>
            <a:off x="838200" y="1825625"/>
            <a:ext cx="10515600" cy="4820104"/>
          </a:xfrm>
        </p:spPr>
        <p:txBody>
          <a:bodyPr rtlCol="0">
            <a:normAutofit/>
          </a:bodyPr>
          <a:lstStyle/>
          <a:p>
            <a:pPr>
              <a:buNone/>
              <a:defRPr/>
            </a:pPr>
            <a:r>
              <a:rPr lang="ja-JP" altLang="en-US" dirty="0"/>
              <a:t>・病院や施設とのネットワーク（本人との出会い）</a:t>
            </a:r>
            <a:endParaRPr lang="en-US" altLang="ja-JP" dirty="0"/>
          </a:p>
          <a:p>
            <a:pPr>
              <a:buNone/>
              <a:defRPr/>
            </a:pPr>
            <a:r>
              <a:rPr lang="ja-JP" altLang="en-US" dirty="0"/>
              <a:t>　　→日頃からの関係性や顔の見える関係</a:t>
            </a:r>
            <a:endParaRPr lang="en-US" altLang="ja-JP" dirty="0"/>
          </a:p>
          <a:p>
            <a:pPr>
              <a:buNone/>
              <a:defRPr/>
            </a:pPr>
            <a:endParaRPr lang="en-US" altLang="ja-JP" dirty="0"/>
          </a:p>
          <a:p>
            <a:pPr>
              <a:buNone/>
              <a:defRPr/>
            </a:pPr>
            <a:r>
              <a:rPr lang="ja-JP" altLang="en-US" dirty="0"/>
              <a:t>・入院、入所、前の関わりの有無（信頼関係の構築）</a:t>
            </a:r>
            <a:endParaRPr lang="en-US" altLang="ja-JP" dirty="0"/>
          </a:p>
          <a:p>
            <a:pPr>
              <a:buNone/>
              <a:defRPr/>
            </a:pPr>
            <a:r>
              <a:rPr lang="ja-JP" altLang="en-US" dirty="0"/>
              <a:t>　　→事業の説明や、本人の役割と支援者の役割</a:t>
            </a:r>
            <a:endParaRPr lang="en-US" altLang="ja-JP" dirty="0"/>
          </a:p>
          <a:p>
            <a:pPr>
              <a:buNone/>
              <a:defRPr/>
            </a:pPr>
            <a:endParaRPr lang="ja-JP" altLang="en-US" dirty="0">
              <a:cs typeface="+mn-cs"/>
            </a:endParaRPr>
          </a:p>
        </p:txBody>
      </p:sp>
    </p:spTree>
    <p:extLst>
      <p:ext uri="{BB962C8B-B14F-4D97-AF65-F5344CB8AC3E}">
        <p14:creationId xmlns:p14="http://schemas.microsoft.com/office/powerpoint/2010/main" val="1327620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円/楕円 13">
            <a:extLst>
              <a:ext uri="{FF2B5EF4-FFF2-40B4-BE49-F238E27FC236}">
                <a16:creationId xmlns:a16="http://schemas.microsoft.com/office/drawing/2014/main" xmlns="" id="{EABF10E2-5575-4277-A3EF-9F0E04351C0B}"/>
              </a:ext>
            </a:extLst>
          </p:cNvPr>
          <p:cNvSpPr>
            <a:spLocks noChangeArrowheads="1"/>
          </p:cNvSpPr>
          <p:nvPr/>
        </p:nvSpPr>
        <p:spPr bwMode="auto">
          <a:xfrm>
            <a:off x="2648054" y="1176490"/>
            <a:ext cx="5681452" cy="4514974"/>
          </a:xfrm>
          <a:prstGeom prst="ellipse">
            <a:avLst/>
          </a:prstGeom>
          <a:gradFill rotWithShape="1">
            <a:gsLst>
              <a:gs pos="0">
                <a:srgbClr val="E5EEFF"/>
              </a:gs>
              <a:gs pos="64999">
                <a:srgbClr val="BFD5FF"/>
              </a:gs>
              <a:gs pos="100000">
                <a:srgbClr val="A3C4FF"/>
              </a:gs>
            </a:gsLst>
            <a:lin ang="5400000" scaled="1"/>
          </a:gradFill>
          <a:ln w="9525">
            <a:solidFill>
              <a:srgbClr val="4A7EBB"/>
            </a:solidFill>
            <a:round/>
            <a:headEnd/>
            <a:tailEnd/>
          </a:ln>
          <a:effectLst>
            <a:outerShdw blurRad="40000" dist="20000" dir="5400000" rotWithShape="0">
              <a:srgbClr val="808080">
                <a:alpha val="37999"/>
              </a:srgbClr>
            </a:outerShdw>
          </a:effectLst>
        </p:spPr>
        <p:txBody>
          <a:bodyPr anchor="ctr"/>
          <a:lstStyle/>
          <a:p>
            <a:pPr algn="ctr">
              <a:defRPr/>
            </a:pPr>
            <a:endParaRPr lang="ja-JP" altLang="en-US">
              <a:solidFill>
                <a:schemeClr val="dk1"/>
              </a:solidFill>
            </a:endParaRPr>
          </a:p>
        </p:txBody>
      </p:sp>
      <p:sp>
        <p:nvSpPr>
          <p:cNvPr id="14337" name="タイトル 1"/>
          <p:cNvSpPr>
            <a:spLocks noGrp="1"/>
          </p:cNvSpPr>
          <p:nvPr>
            <p:ph type="title"/>
          </p:nvPr>
        </p:nvSpPr>
        <p:spPr>
          <a:xfrm>
            <a:off x="230980" y="224623"/>
            <a:ext cx="10515600" cy="894144"/>
          </a:xfrm>
        </p:spPr>
        <p:txBody>
          <a:bodyPr/>
          <a:lstStyle/>
          <a:p>
            <a:r>
              <a:rPr lang="ja-JP" altLang="en-US" dirty="0"/>
              <a:t>ステージ１（地域相談開始）</a:t>
            </a:r>
          </a:p>
        </p:txBody>
      </p:sp>
      <p:sp>
        <p:nvSpPr>
          <p:cNvPr id="14338" name="テキスト ボックス 5"/>
          <p:cNvSpPr txBox="1">
            <a:spLocks noChangeArrowheads="1"/>
          </p:cNvSpPr>
          <p:nvPr/>
        </p:nvSpPr>
        <p:spPr bwMode="auto">
          <a:xfrm>
            <a:off x="4702989" y="1381544"/>
            <a:ext cx="1571582"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精神科病院</a:t>
            </a:r>
          </a:p>
        </p:txBody>
      </p:sp>
      <p:sp>
        <p:nvSpPr>
          <p:cNvPr id="14340" name="テキスト ボックス 15"/>
          <p:cNvSpPr txBox="1">
            <a:spLocks noChangeArrowheads="1"/>
          </p:cNvSpPr>
          <p:nvPr/>
        </p:nvSpPr>
        <p:spPr bwMode="auto">
          <a:xfrm>
            <a:off x="4988718" y="3244055"/>
            <a:ext cx="1000125" cy="36988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Ａさん</a:t>
            </a:r>
          </a:p>
        </p:txBody>
      </p:sp>
      <p:sp>
        <p:nvSpPr>
          <p:cNvPr id="9" name="テキスト ボックス 5">
            <a:extLst>
              <a:ext uri="{FF2B5EF4-FFF2-40B4-BE49-F238E27FC236}">
                <a16:creationId xmlns:a16="http://schemas.microsoft.com/office/drawing/2014/main" xmlns="" id="{02FFEB68-72A0-4CE2-9B30-7822DEFCA421}"/>
              </a:ext>
            </a:extLst>
          </p:cNvPr>
          <p:cNvSpPr txBox="1">
            <a:spLocks noChangeArrowheads="1"/>
          </p:cNvSpPr>
          <p:nvPr/>
        </p:nvSpPr>
        <p:spPr bwMode="auto">
          <a:xfrm>
            <a:off x="4988718" y="2067191"/>
            <a:ext cx="1000125" cy="36894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主治医</a:t>
            </a:r>
          </a:p>
        </p:txBody>
      </p:sp>
      <p:sp>
        <p:nvSpPr>
          <p:cNvPr id="10" name="テキスト ボックス 5">
            <a:extLst>
              <a:ext uri="{FF2B5EF4-FFF2-40B4-BE49-F238E27FC236}">
                <a16:creationId xmlns:a16="http://schemas.microsoft.com/office/drawing/2014/main" xmlns="" id="{CA5A5D22-2478-494D-8A55-CE2A3C11557B}"/>
              </a:ext>
            </a:extLst>
          </p:cNvPr>
          <p:cNvSpPr txBox="1">
            <a:spLocks noChangeArrowheads="1"/>
          </p:cNvSpPr>
          <p:nvPr/>
        </p:nvSpPr>
        <p:spPr bwMode="auto">
          <a:xfrm>
            <a:off x="6112921" y="2494340"/>
            <a:ext cx="1000125"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看護師</a:t>
            </a:r>
          </a:p>
        </p:txBody>
      </p:sp>
      <p:sp>
        <p:nvSpPr>
          <p:cNvPr id="11" name="テキスト ボックス 5">
            <a:extLst>
              <a:ext uri="{FF2B5EF4-FFF2-40B4-BE49-F238E27FC236}">
                <a16:creationId xmlns:a16="http://schemas.microsoft.com/office/drawing/2014/main" xmlns="" id="{20AF554D-03B9-4546-8D51-8F0F414F4CE9}"/>
              </a:ext>
            </a:extLst>
          </p:cNvPr>
          <p:cNvSpPr txBox="1">
            <a:spLocks noChangeArrowheads="1"/>
          </p:cNvSpPr>
          <p:nvPr/>
        </p:nvSpPr>
        <p:spPr bwMode="auto">
          <a:xfrm>
            <a:off x="3219491" y="2504150"/>
            <a:ext cx="1676969"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ケースワーカー</a:t>
            </a:r>
          </a:p>
        </p:txBody>
      </p:sp>
      <p:sp>
        <p:nvSpPr>
          <p:cNvPr id="12" name="テキスト ボックス 5">
            <a:extLst>
              <a:ext uri="{FF2B5EF4-FFF2-40B4-BE49-F238E27FC236}">
                <a16:creationId xmlns:a16="http://schemas.microsoft.com/office/drawing/2014/main" xmlns="" id="{FC7D6F58-D1E0-4952-A1C6-BA84365A255D}"/>
              </a:ext>
            </a:extLst>
          </p:cNvPr>
          <p:cNvSpPr txBox="1">
            <a:spLocks noChangeArrowheads="1"/>
          </p:cNvSpPr>
          <p:nvPr/>
        </p:nvSpPr>
        <p:spPr bwMode="auto">
          <a:xfrm>
            <a:off x="3261400" y="4283371"/>
            <a:ext cx="1794924"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保健福祉事務所</a:t>
            </a:r>
          </a:p>
        </p:txBody>
      </p:sp>
      <p:sp>
        <p:nvSpPr>
          <p:cNvPr id="13" name="テキスト ボックス 5">
            <a:extLst>
              <a:ext uri="{FF2B5EF4-FFF2-40B4-BE49-F238E27FC236}">
                <a16:creationId xmlns:a16="http://schemas.microsoft.com/office/drawing/2014/main" xmlns="" id="{F58BC4EA-3FF0-4AFB-886F-F35DFA9168F6}"/>
              </a:ext>
            </a:extLst>
          </p:cNvPr>
          <p:cNvSpPr txBox="1">
            <a:spLocks noChangeArrowheads="1"/>
          </p:cNvSpPr>
          <p:nvPr/>
        </p:nvSpPr>
        <p:spPr bwMode="auto">
          <a:xfrm>
            <a:off x="5932611" y="4283371"/>
            <a:ext cx="1871874"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相談支援専門員</a:t>
            </a:r>
          </a:p>
        </p:txBody>
      </p:sp>
      <p:sp>
        <p:nvSpPr>
          <p:cNvPr id="20" name="テキスト ボックス 5">
            <a:extLst>
              <a:ext uri="{FF2B5EF4-FFF2-40B4-BE49-F238E27FC236}">
                <a16:creationId xmlns:a16="http://schemas.microsoft.com/office/drawing/2014/main" xmlns="" id="{92ADD210-4A7A-443A-86D3-0B69E34AE0A6}"/>
              </a:ext>
            </a:extLst>
          </p:cNvPr>
          <p:cNvSpPr txBox="1">
            <a:spLocks noChangeArrowheads="1"/>
          </p:cNvSpPr>
          <p:nvPr/>
        </p:nvSpPr>
        <p:spPr bwMode="auto">
          <a:xfrm>
            <a:off x="4552843" y="5063242"/>
            <a:ext cx="1871874"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err="1"/>
              <a:t>障がい</a:t>
            </a:r>
            <a:r>
              <a:rPr lang="ja-JP" altLang="en-US" sz="1800" dirty="0"/>
              <a:t>福祉課</a:t>
            </a:r>
          </a:p>
        </p:txBody>
      </p:sp>
      <p:cxnSp>
        <p:nvCxnSpPr>
          <p:cNvPr id="4" name="直線コネクタ 3">
            <a:extLst>
              <a:ext uri="{FF2B5EF4-FFF2-40B4-BE49-F238E27FC236}">
                <a16:creationId xmlns:a16="http://schemas.microsoft.com/office/drawing/2014/main" xmlns="" id="{5F54FE37-AF2B-44FB-A4E0-511453C793C8}"/>
              </a:ext>
            </a:extLst>
          </p:cNvPr>
          <p:cNvCxnSpPr/>
          <p:nvPr/>
        </p:nvCxnSpPr>
        <p:spPr>
          <a:xfrm>
            <a:off x="6274571" y="1561672"/>
            <a:ext cx="1266660" cy="0"/>
          </a:xfrm>
          <a:prstGeom prst="line">
            <a:avLst/>
          </a:prstGeom>
          <a:ln w="19050">
            <a:solidFill>
              <a:schemeClr val="tx1"/>
            </a:solidFill>
            <a:prstDash val="lgDashDotDot"/>
          </a:ln>
        </p:spPr>
        <p:style>
          <a:lnRef idx="1">
            <a:schemeClr val="accent1"/>
          </a:lnRef>
          <a:fillRef idx="0">
            <a:schemeClr val="accent1"/>
          </a:fillRef>
          <a:effectRef idx="0">
            <a:schemeClr val="accent1"/>
          </a:effectRef>
          <a:fontRef idx="minor">
            <a:schemeClr val="tx1"/>
          </a:fontRef>
        </p:style>
      </p:cxnSp>
      <p:cxnSp>
        <p:nvCxnSpPr>
          <p:cNvPr id="14" name="直線矢印コネクタ 13">
            <a:extLst>
              <a:ext uri="{FF2B5EF4-FFF2-40B4-BE49-F238E27FC236}">
                <a16:creationId xmlns:a16="http://schemas.microsoft.com/office/drawing/2014/main" xmlns="" id="{3B49F79A-8AB0-42E3-B5B5-3D8D9A5830DF}"/>
              </a:ext>
            </a:extLst>
          </p:cNvPr>
          <p:cNvCxnSpPr/>
          <p:nvPr/>
        </p:nvCxnSpPr>
        <p:spPr>
          <a:xfrm>
            <a:off x="7541231" y="1561672"/>
            <a:ext cx="0" cy="2721699"/>
          </a:xfrm>
          <a:prstGeom prst="straightConnector1">
            <a:avLst/>
          </a:prstGeom>
          <a:ln w="25400">
            <a:solidFill>
              <a:schemeClr val="tx1"/>
            </a:solidFill>
            <a:prstDash val="lgDashDotDot"/>
            <a:tailEnd type="triangle"/>
          </a:ln>
        </p:spPr>
        <p:style>
          <a:lnRef idx="1">
            <a:schemeClr val="accent1"/>
          </a:lnRef>
          <a:fillRef idx="0">
            <a:schemeClr val="accent1"/>
          </a:fillRef>
          <a:effectRef idx="0">
            <a:schemeClr val="accent1"/>
          </a:effectRef>
          <a:fontRef idx="minor">
            <a:schemeClr val="tx1"/>
          </a:fontRef>
        </p:style>
      </p:cxnSp>
      <p:cxnSp>
        <p:nvCxnSpPr>
          <p:cNvPr id="26" name="直線矢印コネクタ 25">
            <a:extLst>
              <a:ext uri="{FF2B5EF4-FFF2-40B4-BE49-F238E27FC236}">
                <a16:creationId xmlns:a16="http://schemas.microsoft.com/office/drawing/2014/main" xmlns="" id="{5DF5D805-793E-4C51-A8C9-AD307AE3857A}"/>
              </a:ext>
            </a:extLst>
          </p:cNvPr>
          <p:cNvCxnSpPr>
            <a:cxnSpLocks/>
          </p:cNvCxnSpPr>
          <p:nvPr/>
        </p:nvCxnSpPr>
        <p:spPr>
          <a:xfrm>
            <a:off x="6096000" y="4652703"/>
            <a:ext cx="0" cy="410539"/>
          </a:xfrm>
          <a:prstGeom prst="straightConnector1">
            <a:avLst/>
          </a:prstGeom>
          <a:ln w="25400">
            <a:solidFill>
              <a:schemeClr val="tx1"/>
            </a:solidFill>
            <a:prstDash val="lgDashDotDot"/>
            <a:tailEnd type="triangle"/>
          </a:ln>
        </p:spPr>
        <p:style>
          <a:lnRef idx="1">
            <a:schemeClr val="accent1"/>
          </a:lnRef>
          <a:fillRef idx="0">
            <a:schemeClr val="accent1"/>
          </a:fillRef>
          <a:effectRef idx="0">
            <a:schemeClr val="accent1"/>
          </a:effectRef>
          <a:fontRef idx="minor">
            <a:schemeClr val="tx1"/>
          </a:fontRef>
        </p:style>
      </p:cxnSp>
      <p:cxnSp>
        <p:nvCxnSpPr>
          <p:cNvPr id="29" name="直線矢印コネクタ 28">
            <a:extLst>
              <a:ext uri="{FF2B5EF4-FFF2-40B4-BE49-F238E27FC236}">
                <a16:creationId xmlns:a16="http://schemas.microsoft.com/office/drawing/2014/main" xmlns="" id="{FDEA77D1-8231-401C-86FF-105B3A899568}"/>
              </a:ext>
            </a:extLst>
          </p:cNvPr>
          <p:cNvCxnSpPr>
            <a:cxnSpLocks/>
            <a:endCxn id="12" idx="3"/>
          </p:cNvCxnSpPr>
          <p:nvPr/>
        </p:nvCxnSpPr>
        <p:spPr>
          <a:xfrm flipH="1">
            <a:off x="5056324" y="4456406"/>
            <a:ext cx="876288" cy="11631"/>
          </a:xfrm>
          <a:prstGeom prst="straightConnector1">
            <a:avLst/>
          </a:prstGeom>
          <a:ln w="25400">
            <a:solidFill>
              <a:schemeClr val="tx1"/>
            </a:solidFill>
            <a:prstDash val="lgDashDotDot"/>
            <a:tailEnd type="triangle"/>
          </a:ln>
        </p:spPr>
        <p:style>
          <a:lnRef idx="1">
            <a:schemeClr val="accent1"/>
          </a:lnRef>
          <a:fillRef idx="0">
            <a:schemeClr val="accent1"/>
          </a:fillRef>
          <a:effectRef idx="0">
            <a:schemeClr val="accent1"/>
          </a:effectRef>
          <a:fontRef idx="minor">
            <a:schemeClr val="tx1"/>
          </a:fontRef>
        </p:style>
      </p:cxnSp>
      <p:cxnSp>
        <p:nvCxnSpPr>
          <p:cNvPr id="33" name="直線矢印コネクタ 32">
            <a:extLst>
              <a:ext uri="{FF2B5EF4-FFF2-40B4-BE49-F238E27FC236}">
                <a16:creationId xmlns:a16="http://schemas.microsoft.com/office/drawing/2014/main" xmlns="" id="{8E7EB51F-8D43-4A03-AD4D-8582213CE877}"/>
              </a:ext>
            </a:extLst>
          </p:cNvPr>
          <p:cNvCxnSpPr>
            <a:cxnSpLocks/>
          </p:cNvCxnSpPr>
          <p:nvPr/>
        </p:nvCxnSpPr>
        <p:spPr>
          <a:xfrm flipV="1">
            <a:off x="5505236" y="3634230"/>
            <a:ext cx="0" cy="1417381"/>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直線矢印コネクタ 36">
            <a:extLst>
              <a:ext uri="{FF2B5EF4-FFF2-40B4-BE49-F238E27FC236}">
                <a16:creationId xmlns:a16="http://schemas.microsoft.com/office/drawing/2014/main" xmlns="" id="{403BE5CD-9A41-49D7-8F55-163B17335CD1}"/>
              </a:ext>
            </a:extLst>
          </p:cNvPr>
          <p:cNvCxnSpPr>
            <a:cxnSpLocks/>
          </p:cNvCxnSpPr>
          <p:nvPr/>
        </p:nvCxnSpPr>
        <p:spPr>
          <a:xfrm flipV="1">
            <a:off x="4159321" y="3622599"/>
            <a:ext cx="1159944" cy="660773"/>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直線矢印コネクタ 39">
            <a:extLst>
              <a:ext uri="{FF2B5EF4-FFF2-40B4-BE49-F238E27FC236}">
                <a16:creationId xmlns:a16="http://schemas.microsoft.com/office/drawing/2014/main" xmlns="" id="{7D82B8D8-DB14-4B7F-B3AB-246A5ED070E6}"/>
              </a:ext>
            </a:extLst>
          </p:cNvPr>
          <p:cNvCxnSpPr>
            <a:cxnSpLocks/>
            <a:stCxn id="13" idx="0"/>
          </p:cNvCxnSpPr>
          <p:nvPr/>
        </p:nvCxnSpPr>
        <p:spPr>
          <a:xfrm flipH="1" flipV="1">
            <a:off x="5669670" y="3607136"/>
            <a:ext cx="1198878" cy="676235"/>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5" name="直線矢印コネクタ 44">
            <a:extLst>
              <a:ext uri="{FF2B5EF4-FFF2-40B4-BE49-F238E27FC236}">
                <a16:creationId xmlns:a16="http://schemas.microsoft.com/office/drawing/2014/main" xmlns="" id="{7D8079E6-EF40-4DA8-9FDE-99E116E9FD23}"/>
              </a:ext>
            </a:extLst>
          </p:cNvPr>
          <p:cNvCxnSpPr>
            <a:cxnSpLocks/>
          </p:cNvCxnSpPr>
          <p:nvPr/>
        </p:nvCxnSpPr>
        <p:spPr>
          <a:xfrm>
            <a:off x="5505236" y="2436133"/>
            <a:ext cx="0" cy="807922"/>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8" name="直線矢印コネクタ 47">
            <a:extLst>
              <a:ext uri="{FF2B5EF4-FFF2-40B4-BE49-F238E27FC236}">
                <a16:creationId xmlns:a16="http://schemas.microsoft.com/office/drawing/2014/main" xmlns="" id="{BBB5E3C0-BF04-4E1F-AA69-C7E52B56C54C}"/>
              </a:ext>
            </a:extLst>
          </p:cNvPr>
          <p:cNvCxnSpPr>
            <a:cxnSpLocks/>
          </p:cNvCxnSpPr>
          <p:nvPr/>
        </p:nvCxnSpPr>
        <p:spPr>
          <a:xfrm flipH="1">
            <a:off x="5664235" y="2863253"/>
            <a:ext cx="933385" cy="381357"/>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直線矢印コネクタ 50">
            <a:extLst>
              <a:ext uri="{FF2B5EF4-FFF2-40B4-BE49-F238E27FC236}">
                <a16:creationId xmlns:a16="http://schemas.microsoft.com/office/drawing/2014/main" xmlns="" id="{80DEBDA3-679B-40F6-85C2-B6F46BD66614}"/>
              </a:ext>
            </a:extLst>
          </p:cNvPr>
          <p:cNvCxnSpPr>
            <a:cxnSpLocks/>
          </p:cNvCxnSpPr>
          <p:nvPr/>
        </p:nvCxnSpPr>
        <p:spPr>
          <a:xfrm>
            <a:off x="4210185" y="2862131"/>
            <a:ext cx="1068815" cy="37327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4" name="テキスト ボックス 53">
            <a:extLst>
              <a:ext uri="{FF2B5EF4-FFF2-40B4-BE49-F238E27FC236}">
                <a16:creationId xmlns:a16="http://schemas.microsoft.com/office/drawing/2014/main" xmlns="" id="{DA6E2CFC-A374-455E-A3CB-6411D8BE0697}"/>
              </a:ext>
            </a:extLst>
          </p:cNvPr>
          <p:cNvSpPr txBox="1"/>
          <p:nvPr/>
        </p:nvSpPr>
        <p:spPr>
          <a:xfrm>
            <a:off x="8362419" y="1037690"/>
            <a:ext cx="3450846" cy="1754326"/>
          </a:xfrm>
          <a:prstGeom prst="rect">
            <a:avLst/>
          </a:prstGeom>
          <a:solidFill>
            <a:schemeClr val="accent6">
              <a:lumMod val="20000"/>
              <a:lumOff val="80000"/>
            </a:schemeClr>
          </a:solidFill>
          <a:ln>
            <a:solidFill>
              <a:schemeClr val="tx1"/>
            </a:solidFill>
          </a:ln>
        </p:spPr>
        <p:txBody>
          <a:bodyPr wrap="square" rtlCol="0">
            <a:spAutoFit/>
          </a:bodyPr>
          <a:lstStyle/>
          <a:p>
            <a:r>
              <a:rPr kumimoji="1" lang="ja-JP" altLang="en-US" dirty="0"/>
              <a:t>・医療機関や入所施設との連携</a:t>
            </a:r>
            <a:endParaRPr kumimoji="1" lang="en-US" altLang="ja-JP" dirty="0"/>
          </a:p>
          <a:p>
            <a:r>
              <a:rPr lang="ja-JP" altLang="en-US" dirty="0"/>
              <a:t>　</a:t>
            </a:r>
            <a:r>
              <a:rPr kumimoji="1" lang="ja-JP" altLang="en-US" dirty="0"/>
              <a:t>（協働）</a:t>
            </a:r>
            <a:endParaRPr kumimoji="1" lang="en-US" altLang="ja-JP" dirty="0"/>
          </a:p>
          <a:p>
            <a:r>
              <a:rPr kumimoji="1" lang="ja-JP" altLang="en-US" dirty="0"/>
              <a:t>・地域移行への意思確認</a:t>
            </a:r>
            <a:endParaRPr kumimoji="1" lang="en-US" altLang="ja-JP" dirty="0"/>
          </a:p>
          <a:p>
            <a:r>
              <a:rPr kumimoji="1" lang="ja-JP" altLang="en-US" dirty="0"/>
              <a:t>・</a:t>
            </a:r>
            <a:r>
              <a:rPr lang="ja-JP" altLang="en-US" dirty="0"/>
              <a:t>地域移行計画の共有</a:t>
            </a:r>
            <a:endParaRPr kumimoji="1" lang="en-US" altLang="ja-JP" dirty="0"/>
          </a:p>
          <a:p>
            <a:r>
              <a:rPr lang="ja-JP" altLang="en-US" dirty="0"/>
              <a:t>・丁寧なアセスメントの共有</a:t>
            </a:r>
            <a:endParaRPr lang="en-US" altLang="ja-JP" dirty="0"/>
          </a:p>
          <a:p>
            <a:r>
              <a:rPr kumimoji="1" lang="ja-JP" altLang="en-US" dirty="0"/>
              <a:t>・家族支援</a:t>
            </a:r>
          </a:p>
        </p:txBody>
      </p:sp>
      <p:sp>
        <p:nvSpPr>
          <p:cNvPr id="55" name="テキスト ボックス 5">
            <a:extLst>
              <a:ext uri="{FF2B5EF4-FFF2-40B4-BE49-F238E27FC236}">
                <a16:creationId xmlns:a16="http://schemas.microsoft.com/office/drawing/2014/main" xmlns="" id="{EE20A3EB-D77E-49C1-96ED-7BA821BEFEE6}"/>
              </a:ext>
            </a:extLst>
          </p:cNvPr>
          <p:cNvSpPr txBox="1">
            <a:spLocks noChangeArrowheads="1"/>
          </p:cNvSpPr>
          <p:nvPr/>
        </p:nvSpPr>
        <p:spPr bwMode="auto">
          <a:xfrm>
            <a:off x="3057850" y="5502015"/>
            <a:ext cx="1000125" cy="36894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家族</a:t>
            </a:r>
          </a:p>
        </p:txBody>
      </p:sp>
      <p:cxnSp>
        <p:nvCxnSpPr>
          <p:cNvPr id="56" name="直線矢印コネクタ 55">
            <a:extLst>
              <a:ext uri="{FF2B5EF4-FFF2-40B4-BE49-F238E27FC236}">
                <a16:creationId xmlns:a16="http://schemas.microsoft.com/office/drawing/2014/main" xmlns="" id="{BE03B338-D679-43B8-B9BA-3BCC10256CEE}"/>
              </a:ext>
            </a:extLst>
          </p:cNvPr>
          <p:cNvCxnSpPr>
            <a:cxnSpLocks/>
          </p:cNvCxnSpPr>
          <p:nvPr/>
        </p:nvCxnSpPr>
        <p:spPr>
          <a:xfrm>
            <a:off x="3500063" y="4659281"/>
            <a:ext cx="0" cy="807922"/>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7" name="テキスト ボックス 5">
            <a:extLst>
              <a:ext uri="{FF2B5EF4-FFF2-40B4-BE49-F238E27FC236}">
                <a16:creationId xmlns:a16="http://schemas.microsoft.com/office/drawing/2014/main" xmlns="" id="{1657FDFF-4CAE-412F-9A78-60EE0204228B}"/>
              </a:ext>
            </a:extLst>
          </p:cNvPr>
          <p:cNvSpPr txBox="1">
            <a:spLocks noChangeArrowheads="1"/>
          </p:cNvSpPr>
          <p:nvPr/>
        </p:nvSpPr>
        <p:spPr bwMode="auto">
          <a:xfrm>
            <a:off x="7113046" y="5502015"/>
            <a:ext cx="1020981"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ケアマネ</a:t>
            </a:r>
          </a:p>
        </p:txBody>
      </p:sp>
      <p:cxnSp>
        <p:nvCxnSpPr>
          <p:cNvPr id="14353" name="直線矢印コネクタ 14352">
            <a:extLst>
              <a:ext uri="{FF2B5EF4-FFF2-40B4-BE49-F238E27FC236}">
                <a16:creationId xmlns:a16="http://schemas.microsoft.com/office/drawing/2014/main" xmlns="" id="{F931E5FD-28D9-494D-883E-2FFDF34BFC64}"/>
              </a:ext>
            </a:extLst>
          </p:cNvPr>
          <p:cNvCxnSpPr/>
          <p:nvPr/>
        </p:nvCxnSpPr>
        <p:spPr>
          <a:xfrm>
            <a:off x="7448764" y="4659281"/>
            <a:ext cx="0" cy="807922"/>
          </a:xfrm>
          <a:prstGeom prst="straightConnector1">
            <a:avLst/>
          </a:prstGeom>
          <a:ln w="254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1" name="直線矢印コネクタ 60">
            <a:extLst>
              <a:ext uri="{FF2B5EF4-FFF2-40B4-BE49-F238E27FC236}">
                <a16:creationId xmlns:a16="http://schemas.microsoft.com/office/drawing/2014/main" xmlns="" id="{4C2EA8AC-56BE-47B9-B322-C1808BDC8C25}"/>
              </a:ext>
            </a:extLst>
          </p:cNvPr>
          <p:cNvCxnSpPr>
            <a:cxnSpLocks/>
            <a:endCxn id="55" idx="3"/>
          </p:cNvCxnSpPr>
          <p:nvPr/>
        </p:nvCxnSpPr>
        <p:spPr>
          <a:xfrm flipH="1">
            <a:off x="4057975" y="5670555"/>
            <a:ext cx="3055072" cy="15931"/>
          </a:xfrm>
          <a:prstGeom prst="straightConnector1">
            <a:avLst/>
          </a:prstGeom>
          <a:ln w="254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8" name="テキスト ボックス 27">
            <a:extLst>
              <a:ext uri="{FF2B5EF4-FFF2-40B4-BE49-F238E27FC236}">
                <a16:creationId xmlns:a16="http://schemas.microsoft.com/office/drawing/2014/main" xmlns="" id="{E3C8AE3B-2629-4556-B79D-1B7DF6E0FD18}"/>
              </a:ext>
            </a:extLst>
          </p:cNvPr>
          <p:cNvSpPr txBox="1"/>
          <p:nvPr/>
        </p:nvSpPr>
        <p:spPr>
          <a:xfrm>
            <a:off x="259352" y="1361433"/>
            <a:ext cx="2528691" cy="2585323"/>
          </a:xfrm>
          <a:prstGeom prst="rect">
            <a:avLst/>
          </a:prstGeom>
          <a:solidFill>
            <a:schemeClr val="accent4">
              <a:lumMod val="20000"/>
              <a:lumOff val="80000"/>
            </a:schemeClr>
          </a:solidFill>
          <a:ln>
            <a:solidFill>
              <a:schemeClr val="tx1"/>
            </a:solidFill>
          </a:ln>
        </p:spPr>
        <p:txBody>
          <a:bodyPr wrap="square" rtlCol="0">
            <a:spAutoFit/>
          </a:bodyPr>
          <a:lstStyle/>
          <a:p>
            <a:r>
              <a:rPr lang="ja-JP" altLang="en-US" dirty="0"/>
              <a:t>ケア会議</a:t>
            </a:r>
            <a:endParaRPr lang="en-US" altLang="ja-JP" dirty="0"/>
          </a:p>
          <a:p>
            <a:r>
              <a:rPr kumimoji="1" lang="ja-JP" altLang="en-US" dirty="0"/>
              <a:t>（・本人　・家族）</a:t>
            </a:r>
            <a:endParaRPr kumimoji="1" lang="en-US" altLang="ja-JP" dirty="0"/>
          </a:p>
          <a:p>
            <a:r>
              <a:rPr lang="ja-JP" altLang="en-US" dirty="0"/>
              <a:t>・</a:t>
            </a:r>
            <a:r>
              <a:rPr kumimoji="1" lang="ja-JP" altLang="en-US" dirty="0"/>
              <a:t>主治医　</a:t>
            </a:r>
            <a:r>
              <a:rPr lang="ja-JP" altLang="en-US" dirty="0"/>
              <a:t>・看護師</a:t>
            </a:r>
            <a:endParaRPr kumimoji="1" lang="en-US" altLang="ja-JP" dirty="0"/>
          </a:p>
          <a:p>
            <a:r>
              <a:rPr kumimoji="1" lang="ja-JP" altLang="en-US" dirty="0"/>
              <a:t>・ケースワーカー</a:t>
            </a:r>
            <a:endParaRPr kumimoji="1" lang="en-US" altLang="ja-JP" dirty="0"/>
          </a:p>
          <a:p>
            <a:r>
              <a:rPr lang="ja-JP" altLang="en-US" dirty="0"/>
              <a:t>・相談支援専門員</a:t>
            </a:r>
            <a:endParaRPr lang="en-US" altLang="ja-JP" dirty="0"/>
          </a:p>
          <a:p>
            <a:r>
              <a:rPr kumimoji="1" lang="ja-JP" altLang="en-US" dirty="0"/>
              <a:t>・市役所　　・保健所</a:t>
            </a:r>
            <a:endParaRPr kumimoji="1" lang="en-US" altLang="ja-JP" dirty="0"/>
          </a:p>
          <a:p>
            <a:endParaRPr lang="en-US" altLang="ja-JP" dirty="0"/>
          </a:p>
          <a:p>
            <a:r>
              <a:rPr kumimoji="1" lang="ja-JP" altLang="en-US" dirty="0"/>
              <a:t>本人、家族の参加する</a:t>
            </a:r>
            <a:endParaRPr kumimoji="1" lang="en-US" altLang="ja-JP" dirty="0"/>
          </a:p>
          <a:p>
            <a:r>
              <a:rPr kumimoji="1" lang="ja-JP" altLang="en-US" dirty="0"/>
              <a:t>タイミング</a:t>
            </a:r>
          </a:p>
        </p:txBody>
      </p:sp>
    </p:spTree>
    <p:extLst>
      <p:ext uri="{BB962C8B-B14F-4D97-AF65-F5344CB8AC3E}">
        <p14:creationId xmlns:p14="http://schemas.microsoft.com/office/powerpoint/2010/main" val="21577353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タイトル 1"/>
          <p:cNvSpPr>
            <a:spLocks noGrp="1"/>
          </p:cNvSpPr>
          <p:nvPr>
            <p:ph type="title"/>
          </p:nvPr>
        </p:nvSpPr>
        <p:spPr/>
        <p:txBody>
          <a:bodyPr/>
          <a:lstStyle/>
          <a:p>
            <a:r>
              <a:rPr lang="ja-JP" altLang="en-US" dirty="0"/>
              <a:t>ケア会議の視点から</a:t>
            </a:r>
          </a:p>
        </p:txBody>
      </p:sp>
      <p:sp>
        <p:nvSpPr>
          <p:cNvPr id="3" name="コンテンツ プレースホルダ 2"/>
          <p:cNvSpPr>
            <a:spLocks noGrp="1"/>
          </p:cNvSpPr>
          <p:nvPr>
            <p:ph idx="1"/>
          </p:nvPr>
        </p:nvSpPr>
        <p:spPr>
          <a:xfrm>
            <a:off x="838200" y="1825625"/>
            <a:ext cx="10515600" cy="4820104"/>
          </a:xfrm>
        </p:spPr>
        <p:txBody>
          <a:bodyPr rtlCol="0">
            <a:normAutofit/>
          </a:bodyPr>
          <a:lstStyle/>
          <a:p>
            <a:pPr>
              <a:buNone/>
              <a:defRPr/>
            </a:pPr>
            <a:r>
              <a:rPr lang="ja-JP" altLang="en-US" dirty="0">
                <a:cs typeface="+mn-cs"/>
              </a:rPr>
              <a:t>・地域相談支援の説明と同意（退院、退所の希望確認）</a:t>
            </a:r>
            <a:endParaRPr lang="en-US" altLang="ja-JP" dirty="0">
              <a:cs typeface="+mn-cs"/>
            </a:endParaRPr>
          </a:p>
          <a:p>
            <a:pPr>
              <a:buNone/>
              <a:defRPr/>
            </a:pPr>
            <a:r>
              <a:rPr lang="ja-JP" altLang="en-US" dirty="0">
                <a:cs typeface="+mn-cs"/>
              </a:rPr>
              <a:t>　　→契約</a:t>
            </a:r>
            <a:endParaRPr lang="en-US" altLang="ja-JP" dirty="0">
              <a:cs typeface="+mn-cs"/>
            </a:endParaRPr>
          </a:p>
          <a:p>
            <a:pPr>
              <a:buNone/>
              <a:defRPr/>
            </a:pPr>
            <a:endParaRPr lang="en-US" altLang="ja-JP" dirty="0">
              <a:cs typeface="+mn-cs"/>
            </a:endParaRPr>
          </a:p>
          <a:p>
            <a:pPr>
              <a:buNone/>
              <a:defRPr/>
            </a:pPr>
            <a:r>
              <a:rPr lang="ja-JP" altLang="en-US" dirty="0">
                <a:cs typeface="+mn-cs"/>
              </a:rPr>
              <a:t>・担当者会議の実施と</a:t>
            </a:r>
            <a:r>
              <a:rPr lang="ja-JP" altLang="en-US" dirty="0"/>
              <a:t>地域移行</a:t>
            </a:r>
            <a:r>
              <a:rPr lang="ja-JP" altLang="en-US" dirty="0">
                <a:cs typeface="+mn-cs"/>
              </a:rPr>
              <a:t>支援計画の作成</a:t>
            </a:r>
            <a:endParaRPr lang="en-US" altLang="ja-JP" dirty="0">
              <a:cs typeface="+mn-cs"/>
            </a:endParaRPr>
          </a:p>
          <a:p>
            <a:pPr>
              <a:buNone/>
              <a:defRPr/>
            </a:pPr>
            <a:r>
              <a:rPr lang="ja-JP" altLang="en-US" dirty="0">
                <a:cs typeface="+mn-cs"/>
              </a:rPr>
              <a:t>　　→本人との信頼関係の構築</a:t>
            </a:r>
            <a:endParaRPr lang="en-US" altLang="ja-JP" dirty="0">
              <a:cs typeface="+mn-cs"/>
            </a:endParaRPr>
          </a:p>
          <a:p>
            <a:pPr>
              <a:buNone/>
              <a:defRPr/>
            </a:pPr>
            <a:r>
              <a:rPr lang="ja-JP" altLang="en-US" dirty="0">
                <a:cs typeface="+mn-cs"/>
              </a:rPr>
              <a:t>　　→自己肯定感、成功体験</a:t>
            </a:r>
            <a:endParaRPr lang="en-US" altLang="ja-JP" dirty="0">
              <a:cs typeface="+mn-cs"/>
            </a:endParaRPr>
          </a:p>
          <a:p>
            <a:pPr>
              <a:buNone/>
              <a:defRPr/>
            </a:pPr>
            <a:r>
              <a:rPr lang="ja-JP" altLang="en-US" dirty="0"/>
              <a:t>　　　（ご本人が夢や希望を語れる関係を構築できているか？）</a:t>
            </a:r>
            <a:endParaRPr lang="en-US" altLang="ja-JP" dirty="0">
              <a:cs typeface="+mn-cs"/>
            </a:endParaRPr>
          </a:p>
          <a:p>
            <a:pPr>
              <a:buNone/>
              <a:defRPr/>
            </a:pPr>
            <a:endParaRPr lang="ja-JP" altLang="en-US" dirty="0">
              <a:cs typeface="+mn-cs"/>
            </a:endParaRPr>
          </a:p>
        </p:txBody>
      </p:sp>
    </p:spTree>
    <p:extLst>
      <p:ext uri="{BB962C8B-B14F-4D97-AF65-F5344CB8AC3E}">
        <p14:creationId xmlns:p14="http://schemas.microsoft.com/office/powerpoint/2010/main" val="23854337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楕円 1">
            <a:extLst>
              <a:ext uri="{FF2B5EF4-FFF2-40B4-BE49-F238E27FC236}">
                <a16:creationId xmlns:a16="http://schemas.microsoft.com/office/drawing/2014/main" xmlns="" id="{7C7CED9E-0A6E-4EE9-AAC6-63B8DCB4EAD7}"/>
              </a:ext>
            </a:extLst>
          </p:cNvPr>
          <p:cNvSpPr/>
          <p:nvPr/>
        </p:nvSpPr>
        <p:spPr>
          <a:xfrm>
            <a:off x="544530" y="1166536"/>
            <a:ext cx="10376899" cy="532673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円/楕円 13">
            <a:extLst>
              <a:ext uri="{FF2B5EF4-FFF2-40B4-BE49-F238E27FC236}">
                <a16:creationId xmlns:a16="http://schemas.microsoft.com/office/drawing/2014/main" xmlns="" id="{EABF10E2-5575-4277-A3EF-9F0E04351C0B}"/>
              </a:ext>
            </a:extLst>
          </p:cNvPr>
          <p:cNvSpPr>
            <a:spLocks noChangeArrowheads="1"/>
          </p:cNvSpPr>
          <p:nvPr/>
        </p:nvSpPr>
        <p:spPr bwMode="auto">
          <a:xfrm>
            <a:off x="2648054" y="1176490"/>
            <a:ext cx="5681452" cy="4514974"/>
          </a:xfrm>
          <a:prstGeom prst="ellipse">
            <a:avLst/>
          </a:prstGeom>
          <a:gradFill rotWithShape="1">
            <a:gsLst>
              <a:gs pos="0">
                <a:srgbClr val="E5EEFF"/>
              </a:gs>
              <a:gs pos="64999">
                <a:srgbClr val="BFD5FF"/>
              </a:gs>
              <a:gs pos="100000">
                <a:srgbClr val="A3C4FF"/>
              </a:gs>
            </a:gsLst>
            <a:lin ang="5400000" scaled="1"/>
          </a:gradFill>
          <a:ln w="9525">
            <a:solidFill>
              <a:srgbClr val="4A7EBB"/>
            </a:solidFill>
            <a:round/>
            <a:headEnd/>
            <a:tailEnd/>
          </a:ln>
          <a:effectLst>
            <a:outerShdw blurRad="40000" dist="20000" dir="5400000" rotWithShape="0">
              <a:srgbClr val="808080">
                <a:alpha val="37999"/>
              </a:srgbClr>
            </a:outerShdw>
          </a:effectLst>
        </p:spPr>
        <p:txBody>
          <a:bodyPr anchor="ctr"/>
          <a:lstStyle/>
          <a:p>
            <a:pPr algn="ctr">
              <a:defRPr/>
            </a:pPr>
            <a:endParaRPr lang="ja-JP" altLang="en-US">
              <a:solidFill>
                <a:schemeClr val="dk1"/>
              </a:solidFill>
            </a:endParaRPr>
          </a:p>
        </p:txBody>
      </p:sp>
      <p:sp>
        <p:nvSpPr>
          <p:cNvPr id="14337" name="タイトル 1"/>
          <p:cNvSpPr>
            <a:spLocks noGrp="1"/>
          </p:cNvSpPr>
          <p:nvPr>
            <p:ph type="title"/>
          </p:nvPr>
        </p:nvSpPr>
        <p:spPr>
          <a:xfrm>
            <a:off x="230980" y="224623"/>
            <a:ext cx="10515600" cy="894144"/>
          </a:xfrm>
        </p:spPr>
        <p:txBody>
          <a:bodyPr/>
          <a:lstStyle/>
          <a:p>
            <a:r>
              <a:rPr lang="ja-JP" altLang="en-US" dirty="0"/>
              <a:t>ステージ１（具体的支援）</a:t>
            </a:r>
          </a:p>
        </p:txBody>
      </p:sp>
      <p:sp>
        <p:nvSpPr>
          <p:cNvPr id="14338" name="テキスト ボックス 5"/>
          <p:cNvSpPr txBox="1">
            <a:spLocks noChangeArrowheads="1"/>
          </p:cNvSpPr>
          <p:nvPr/>
        </p:nvSpPr>
        <p:spPr bwMode="auto">
          <a:xfrm>
            <a:off x="4702989" y="1381544"/>
            <a:ext cx="1571582"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精神科病院</a:t>
            </a:r>
          </a:p>
        </p:txBody>
      </p:sp>
      <p:sp>
        <p:nvSpPr>
          <p:cNvPr id="14340" name="テキスト ボックス 15"/>
          <p:cNvSpPr txBox="1">
            <a:spLocks noChangeArrowheads="1"/>
          </p:cNvSpPr>
          <p:nvPr/>
        </p:nvSpPr>
        <p:spPr bwMode="auto">
          <a:xfrm>
            <a:off x="4988718" y="3244055"/>
            <a:ext cx="1000125" cy="36988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Ａさん</a:t>
            </a:r>
          </a:p>
        </p:txBody>
      </p:sp>
      <p:sp>
        <p:nvSpPr>
          <p:cNvPr id="9" name="テキスト ボックス 5">
            <a:extLst>
              <a:ext uri="{FF2B5EF4-FFF2-40B4-BE49-F238E27FC236}">
                <a16:creationId xmlns:a16="http://schemas.microsoft.com/office/drawing/2014/main" xmlns="" id="{02FFEB68-72A0-4CE2-9B30-7822DEFCA421}"/>
              </a:ext>
            </a:extLst>
          </p:cNvPr>
          <p:cNvSpPr txBox="1">
            <a:spLocks noChangeArrowheads="1"/>
          </p:cNvSpPr>
          <p:nvPr/>
        </p:nvSpPr>
        <p:spPr bwMode="auto">
          <a:xfrm>
            <a:off x="4988718" y="2067191"/>
            <a:ext cx="1000125" cy="36894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主治医</a:t>
            </a:r>
          </a:p>
        </p:txBody>
      </p:sp>
      <p:sp>
        <p:nvSpPr>
          <p:cNvPr id="10" name="テキスト ボックス 5">
            <a:extLst>
              <a:ext uri="{FF2B5EF4-FFF2-40B4-BE49-F238E27FC236}">
                <a16:creationId xmlns:a16="http://schemas.microsoft.com/office/drawing/2014/main" xmlns="" id="{CA5A5D22-2478-494D-8A55-CE2A3C11557B}"/>
              </a:ext>
            </a:extLst>
          </p:cNvPr>
          <p:cNvSpPr txBox="1">
            <a:spLocks noChangeArrowheads="1"/>
          </p:cNvSpPr>
          <p:nvPr/>
        </p:nvSpPr>
        <p:spPr bwMode="auto">
          <a:xfrm>
            <a:off x="6112921" y="2494340"/>
            <a:ext cx="1000125"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看護師</a:t>
            </a:r>
          </a:p>
        </p:txBody>
      </p:sp>
      <p:sp>
        <p:nvSpPr>
          <p:cNvPr id="11" name="テキスト ボックス 5">
            <a:extLst>
              <a:ext uri="{FF2B5EF4-FFF2-40B4-BE49-F238E27FC236}">
                <a16:creationId xmlns:a16="http://schemas.microsoft.com/office/drawing/2014/main" xmlns="" id="{20AF554D-03B9-4546-8D51-8F0F414F4CE9}"/>
              </a:ext>
            </a:extLst>
          </p:cNvPr>
          <p:cNvSpPr txBox="1">
            <a:spLocks noChangeArrowheads="1"/>
          </p:cNvSpPr>
          <p:nvPr/>
        </p:nvSpPr>
        <p:spPr bwMode="auto">
          <a:xfrm>
            <a:off x="3219491" y="2504150"/>
            <a:ext cx="1676969"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ケースワーカー</a:t>
            </a:r>
          </a:p>
        </p:txBody>
      </p:sp>
      <p:sp>
        <p:nvSpPr>
          <p:cNvPr id="12" name="テキスト ボックス 5">
            <a:extLst>
              <a:ext uri="{FF2B5EF4-FFF2-40B4-BE49-F238E27FC236}">
                <a16:creationId xmlns:a16="http://schemas.microsoft.com/office/drawing/2014/main" xmlns="" id="{FC7D6F58-D1E0-4952-A1C6-BA84365A255D}"/>
              </a:ext>
            </a:extLst>
          </p:cNvPr>
          <p:cNvSpPr txBox="1">
            <a:spLocks noChangeArrowheads="1"/>
          </p:cNvSpPr>
          <p:nvPr/>
        </p:nvSpPr>
        <p:spPr bwMode="auto">
          <a:xfrm>
            <a:off x="3261400" y="4283371"/>
            <a:ext cx="1794924"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保健福祉事務所</a:t>
            </a:r>
          </a:p>
        </p:txBody>
      </p:sp>
      <p:sp>
        <p:nvSpPr>
          <p:cNvPr id="13" name="テキスト ボックス 5">
            <a:extLst>
              <a:ext uri="{FF2B5EF4-FFF2-40B4-BE49-F238E27FC236}">
                <a16:creationId xmlns:a16="http://schemas.microsoft.com/office/drawing/2014/main" xmlns="" id="{F58BC4EA-3FF0-4AFB-886F-F35DFA9168F6}"/>
              </a:ext>
            </a:extLst>
          </p:cNvPr>
          <p:cNvSpPr txBox="1">
            <a:spLocks noChangeArrowheads="1"/>
          </p:cNvSpPr>
          <p:nvPr/>
        </p:nvSpPr>
        <p:spPr bwMode="auto">
          <a:xfrm>
            <a:off x="5932611" y="4283371"/>
            <a:ext cx="1871874"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相談支援専門員</a:t>
            </a:r>
          </a:p>
        </p:txBody>
      </p:sp>
      <p:sp>
        <p:nvSpPr>
          <p:cNvPr id="20" name="テキスト ボックス 5">
            <a:extLst>
              <a:ext uri="{FF2B5EF4-FFF2-40B4-BE49-F238E27FC236}">
                <a16:creationId xmlns:a16="http://schemas.microsoft.com/office/drawing/2014/main" xmlns="" id="{92ADD210-4A7A-443A-86D3-0B69E34AE0A6}"/>
              </a:ext>
            </a:extLst>
          </p:cNvPr>
          <p:cNvSpPr txBox="1">
            <a:spLocks noChangeArrowheads="1"/>
          </p:cNvSpPr>
          <p:nvPr/>
        </p:nvSpPr>
        <p:spPr bwMode="auto">
          <a:xfrm>
            <a:off x="4552843" y="5063242"/>
            <a:ext cx="1871874"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err="1"/>
              <a:t>障がい</a:t>
            </a:r>
            <a:r>
              <a:rPr lang="ja-JP" altLang="en-US" sz="1800" dirty="0"/>
              <a:t>福祉課</a:t>
            </a:r>
          </a:p>
        </p:txBody>
      </p:sp>
      <p:cxnSp>
        <p:nvCxnSpPr>
          <p:cNvPr id="33" name="直線矢印コネクタ 32">
            <a:extLst>
              <a:ext uri="{FF2B5EF4-FFF2-40B4-BE49-F238E27FC236}">
                <a16:creationId xmlns:a16="http://schemas.microsoft.com/office/drawing/2014/main" xmlns="" id="{8E7EB51F-8D43-4A03-AD4D-8582213CE877}"/>
              </a:ext>
            </a:extLst>
          </p:cNvPr>
          <p:cNvCxnSpPr>
            <a:cxnSpLocks/>
          </p:cNvCxnSpPr>
          <p:nvPr/>
        </p:nvCxnSpPr>
        <p:spPr>
          <a:xfrm flipV="1">
            <a:off x="5505236" y="3634230"/>
            <a:ext cx="0" cy="1417381"/>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直線矢印コネクタ 36">
            <a:extLst>
              <a:ext uri="{FF2B5EF4-FFF2-40B4-BE49-F238E27FC236}">
                <a16:creationId xmlns:a16="http://schemas.microsoft.com/office/drawing/2014/main" xmlns="" id="{403BE5CD-9A41-49D7-8F55-163B17335CD1}"/>
              </a:ext>
            </a:extLst>
          </p:cNvPr>
          <p:cNvCxnSpPr>
            <a:cxnSpLocks/>
          </p:cNvCxnSpPr>
          <p:nvPr/>
        </p:nvCxnSpPr>
        <p:spPr>
          <a:xfrm flipV="1">
            <a:off x="4159321" y="3622599"/>
            <a:ext cx="1159944" cy="660773"/>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直線矢印コネクタ 39">
            <a:extLst>
              <a:ext uri="{FF2B5EF4-FFF2-40B4-BE49-F238E27FC236}">
                <a16:creationId xmlns:a16="http://schemas.microsoft.com/office/drawing/2014/main" xmlns="" id="{7D82B8D8-DB14-4B7F-B3AB-246A5ED070E6}"/>
              </a:ext>
            </a:extLst>
          </p:cNvPr>
          <p:cNvCxnSpPr>
            <a:cxnSpLocks/>
            <a:stCxn id="13" idx="0"/>
          </p:cNvCxnSpPr>
          <p:nvPr/>
        </p:nvCxnSpPr>
        <p:spPr>
          <a:xfrm flipH="1" flipV="1">
            <a:off x="5669670" y="3607136"/>
            <a:ext cx="1198878" cy="676235"/>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5" name="直線矢印コネクタ 44">
            <a:extLst>
              <a:ext uri="{FF2B5EF4-FFF2-40B4-BE49-F238E27FC236}">
                <a16:creationId xmlns:a16="http://schemas.microsoft.com/office/drawing/2014/main" xmlns="" id="{7D8079E6-EF40-4DA8-9FDE-99E116E9FD23}"/>
              </a:ext>
            </a:extLst>
          </p:cNvPr>
          <p:cNvCxnSpPr>
            <a:cxnSpLocks/>
          </p:cNvCxnSpPr>
          <p:nvPr/>
        </p:nvCxnSpPr>
        <p:spPr>
          <a:xfrm>
            <a:off x="5505236" y="2436133"/>
            <a:ext cx="0" cy="807922"/>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8" name="直線矢印コネクタ 47">
            <a:extLst>
              <a:ext uri="{FF2B5EF4-FFF2-40B4-BE49-F238E27FC236}">
                <a16:creationId xmlns:a16="http://schemas.microsoft.com/office/drawing/2014/main" xmlns="" id="{BBB5E3C0-BF04-4E1F-AA69-C7E52B56C54C}"/>
              </a:ext>
            </a:extLst>
          </p:cNvPr>
          <p:cNvCxnSpPr>
            <a:cxnSpLocks/>
          </p:cNvCxnSpPr>
          <p:nvPr/>
        </p:nvCxnSpPr>
        <p:spPr>
          <a:xfrm flipH="1">
            <a:off x="5664235" y="2863253"/>
            <a:ext cx="933385" cy="381357"/>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直線矢印コネクタ 50">
            <a:extLst>
              <a:ext uri="{FF2B5EF4-FFF2-40B4-BE49-F238E27FC236}">
                <a16:creationId xmlns:a16="http://schemas.microsoft.com/office/drawing/2014/main" xmlns="" id="{80DEBDA3-679B-40F6-85C2-B6F46BD66614}"/>
              </a:ext>
            </a:extLst>
          </p:cNvPr>
          <p:cNvCxnSpPr>
            <a:cxnSpLocks/>
          </p:cNvCxnSpPr>
          <p:nvPr/>
        </p:nvCxnSpPr>
        <p:spPr>
          <a:xfrm>
            <a:off x="4210185" y="2862131"/>
            <a:ext cx="1068815" cy="37327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テキスト ボックス 5">
            <a:extLst>
              <a:ext uri="{FF2B5EF4-FFF2-40B4-BE49-F238E27FC236}">
                <a16:creationId xmlns:a16="http://schemas.microsoft.com/office/drawing/2014/main" xmlns="" id="{6852033B-0FF4-450C-A8B4-B40C8E9D9FAE}"/>
              </a:ext>
            </a:extLst>
          </p:cNvPr>
          <p:cNvSpPr txBox="1">
            <a:spLocks noChangeArrowheads="1"/>
          </p:cNvSpPr>
          <p:nvPr/>
        </p:nvSpPr>
        <p:spPr bwMode="auto">
          <a:xfrm>
            <a:off x="7909079" y="2389363"/>
            <a:ext cx="1832561" cy="64633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体験宿泊　　　（体験利用事業）</a:t>
            </a:r>
          </a:p>
        </p:txBody>
      </p:sp>
      <p:sp>
        <p:nvSpPr>
          <p:cNvPr id="24" name="テキスト ボックス 5">
            <a:extLst>
              <a:ext uri="{FF2B5EF4-FFF2-40B4-BE49-F238E27FC236}">
                <a16:creationId xmlns:a16="http://schemas.microsoft.com/office/drawing/2014/main" xmlns="" id="{A2085FC1-22AB-4ED8-B297-78A4331E3A6F}"/>
              </a:ext>
            </a:extLst>
          </p:cNvPr>
          <p:cNvSpPr txBox="1">
            <a:spLocks noChangeArrowheads="1"/>
          </p:cNvSpPr>
          <p:nvPr/>
        </p:nvSpPr>
        <p:spPr bwMode="auto">
          <a:xfrm>
            <a:off x="7974113" y="3600749"/>
            <a:ext cx="2425463" cy="92333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外出体験　　　　　　　（商店街、デパート、映画、など）</a:t>
            </a:r>
          </a:p>
        </p:txBody>
      </p:sp>
      <p:sp>
        <p:nvSpPr>
          <p:cNvPr id="25" name="テキスト ボックス 5">
            <a:extLst>
              <a:ext uri="{FF2B5EF4-FFF2-40B4-BE49-F238E27FC236}">
                <a16:creationId xmlns:a16="http://schemas.microsoft.com/office/drawing/2014/main" xmlns="" id="{AED35B8B-EABC-44DA-A406-347FFF2E09C5}"/>
              </a:ext>
            </a:extLst>
          </p:cNvPr>
          <p:cNvSpPr txBox="1">
            <a:spLocks noChangeArrowheads="1"/>
          </p:cNvSpPr>
          <p:nvPr/>
        </p:nvSpPr>
        <p:spPr bwMode="auto">
          <a:xfrm>
            <a:off x="1191809" y="2954418"/>
            <a:ext cx="1788094" cy="64633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院内</a:t>
            </a:r>
            <a:r>
              <a:rPr lang="en-US" altLang="ja-JP" sz="1800" dirty="0"/>
              <a:t>OT</a:t>
            </a:r>
            <a:r>
              <a:rPr lang="ja-JP" altLang="en-US" sz="1800" dirty="0"/>
              <a:t>　　　　（余暇活動支援）</a:t>
            </a:r>
          </a:p>
        </p:txBody>
      </p:sp>
      <p:sp>
        <p:nvSpPr>
          <p:cNvPr id="27" name="テキスト ボックス 5">
            <a:extLst>
              <a:ext uri="{FF2B5EF4-FFF2-40B4-BE49-F238E27FC236}">
                <a16:creationId xmlns:a16="http://schemas.microsoft.com/office/drawing/2014/main" xmlns="" id="{F788347C-AE3F-492B-8B24-DDB3471A9CDB}"/>
              </a:ext>
            </a:extLst>
          </p:cNvPr>
          <p:cNvSpPr txBox="1">
            <a:spLocks noChangeArrowheads="1"/>
          </p:cNvSpPr>
          <p:nvPr/>
        </p:nvSpPr>
        <p:spPr bwMode="auto">
          <a:xfrm>
            <a:off x="955502" y="3880949"/>
            <a:ext cx="2042958" cy="64633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en-US" altLang="ja-JP" sz="1800" dirty="0"/>
              <a:t>DC</a:t>
            </a:r>
            <a:r>
              <a:rPr lang="ja-JP" altLang="en-US" sz="1800" dirty="0"/>
              <a:t>体験利用　　　（調理や生活体験）</a:t>
            </a:r>
          </a:p>
        </p:txBody>
      </p:sp>
      <p:sp>
        <p:nvSpPr>
          <p:cNvPr id="28" name="テキスト ボックス 5">
            <a:extLst>
              <a:ext uri="{FF2B5EF4-FFF2-40B4-BE49-F238E27FC236}">
                <a16:creationId xmlns:a16="http://schemas.microsoft.com/office/drawing/2014/main" xmlns="" id="{B1C52659-483C-4518-B7AD-4DDBA5EE9189}"/>
              </a:ext>
            </a:extLst>
          </p:cNvPr>
          <p:cNvSpPr txBox="1">
            <a:spLocks noChangeArrowheads="1"/>
          </p:cNvSpPr>
          <p:nvPr/>
        </p:nvSpPr>
        <p:spPr bwMode="auto">
          <a:xfrm>
            <a:off x="3057850" y="5502015"/>
            <a:ext cx="1000125" cy="36894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家族</a:t>
            </a:r>
          </a:p>
        </p:txBody>
      </p:sp>
      <p:sp>
        <p:nvSpPr>
          <p:cNvPr id="30" name="テキスト ボックス 5">
            <a:extLst>
              <a:ext uri="{FF2B5EF4-FFF2-40B4-BE49-F238E27FC236}">
                <a16:creationId xmlns:a16="http://schemas.microsoft.com/office/drawing/2014/main" xmlns="" id="{2432F55E-14C7-4FA3-9D0B-0570BDA7425D}"/>
              </a:ext>
            </a:extLst>
          </p:cNvPr>
          <p:cNvSpPr txBox="1">
            <a:spLocks noChangeArrowheads="1"/>
          </p:cNvSpPr>
          <p:nvPr/>
        </p:nvSpPr>
        <p:spPr bwMode="auto">
          <a:xfrm>
            <a:off x="7113046" y="5502015"/>
            <a:ext cx="1020981"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ケアマネ</a:t>
            </a:r>
          </a:p>
        </p:txBody>
      </p:sp>
      <p:cxnSp>
        <p:nvCxnSpPr>
          <p:cNvPr id="31" name="直線矢印コネクタ 30">
            <a:extLst>
              <a:ext uri="{FF2B5EF4-FFF2-40B4-BE49-F238E27FC236}">
                <a16:creationId xmlns:a16="http://schemas.microsoft.com/office/drawing/2014/main" xmlns="" id="{DE785EC5-AB3A-4915-A02A-B8EE9CAA9D83}"/>
              </a:ext>
            </a:extLst>
          </p:cNvPr>
          <p:cNvCxnSpPr>
            <a:cxnSpLocks/>
          </p:cNvCxnSpPr>
          <p:nvPr/>
        </p:nvCxnSpPr>
        <p:spPr>
          <a:xfrm flipH="1">
            <a:off x="4057975" y="5670555"/>
            <a:ext cx="3055072" cy="15931"/>
          </a:xfrm>
          <a:prstGeom prst="straightConnector1">
            <a:avLst/>
          </a:prstGeom>
          <a:ln w="254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xmlns="" id="{6E5A1B25-8DB8-4484-9320-5053FBD57178}"/>
              </a:ext>
            </a:extLst>
          </p:cNvPr>
          <p:cNvCxnSpPr/>
          <p:nvPr/>
        </p:nvCxnSpPr>
        <p:spPr>
          <a:xfrm>
            <a:off x="7448764" y="4659281"/>
            <a:ext cx="0" cy="807922"/>
          </a:xfrm>
          <a:prstGeom prst="straightConnector1">
            <a:avLst/>
          </a:prstGeom>
          <a:ln w="254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4" name="直線矢印コネクタ 33">
            <a:extLst>
              <a:ext uri="{FF2B5EF4-FFF2-40B4-BE49-F238E27FC236}">
                <a16:creationId xmlns:a16="http://schemas.microsoft.com/office/drawing/2014/main" xmlns="" id="{67FB5C2B-66C0-42ED-BD37-C2A9B4A869EC}"/>
              </a:ext>
            </a:extLst>
          </p:cNvPr>
          <p:cNvCxnSpPr/>
          <p:nvPr/>
        </p:nvCxnSpPr>
        <p:spPr>
          <a:xfrm>
            <a:off x="3635339" y="4694093"/>
            <a:ext cx="0" cy="807922"/>
          </a:xfrm>
          <a:prstGeom prst="straightConnector1">
            <a:avLst/>
          </a:prstGeom>
          <a:ln w="254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5" name="テキスト ボックス 34">
            <a:extLst>
              <a:ext uri="{FF2B5EF4-FFF2-40B4-BE49-F238E27FC236}">
                <a16:creationId xmlns:a16="http://schemas.microsoft.com/office/drawing/2014/main" xmlns="" id="{027CAA05-06B2-4012-B0CE-505FD8887B85}"/>
              </a:ext>
            </a:extLst>
          </p:cNvPr>
          <p:cNvSpPr txBox="1"/>
          <p:nvPr/>
        </p:nvSpPr>
        <p:spPr>
          <a:xfrm>
            <a:off x="9368693" y="356569"/>
            <a:ext cx="2580203" cy="1477328"/>
          </a:xfrm>
          <a:prstGeom prst="rect">
            <a:avLst/>
          </a:prstGeom>
          <a:solidFill>
            <a:schemeClr val="accent6">
              <a:lumMod val="20000"/>
              <a:lumOff val="80000"/>
            </a:schemeClr>
          </a:solidFill>
          <a:ln>
            <a:solidFill>
              <a:schemeClr val="tx1"/>
            </a:solidFill>
          </a:ln>
        </p:spPr>
        <p:txBody>
          <a:bodyPr wrap="square" rtlCol="0">
            <a:spAutoFit/>
          </a:bodyPr>
          <a:lstStyle/>
          <a:p>
            <a:r>
              <a:rPr kumimoji="1" lang="ja-JP" altLang="en-US" dirty="0"/>
              <a:t>・ありふれた資源の活用</a:t>
            </a:r>
            <a:endParaRPr kumimoji="1" lang="en-US" altLang="ja-JP" dirty="0"/>
          </a:p>
          <a:p>
            <a:r>
              <a:rPr kumimoji="1" lang="ja-JP" altLang="en-US" dirty="0"/>
              <a:t>・体験の振り返りを共有</a:t>
            </a:r>
            <a:endParaRPr kumimoji="1" lang="en-US" altLang="ja-JP" dirty="0"/>
          </a:p>
          <a:p>
            <a:r>
              <a:rPr lang="ja-JP" altLang="en-US" dirty="0"/>
              <a:t>・丁寧なアセスメントとモ</a:t>
            </a:r>
            <a:endParaRPr lang="en-US" altLang="ja-JP" dirty="0"/>
          </a:p>
          <a:p>
            <a:r>
              <a:rPr lang="ja-JP" altLang="en-US" dirty="0"/>
              <a:t>　ニタリングの繰り返し</a:t>
            </a:r>
            <a:endParaRPr lang="en-US" altLang="ja-JP" dirty="0"/>
          </a:p>
          <a:p>
            <a:r>
              <a:rPr lang="ja-JP" altLang="en-US" dirty="0"/>
              <a:t>・地域での生活イメージ</a:t>
            </a:r>
            <a:endParaRPr kumimoji="1" lang="ja-JP" altLang="en-US" dirty="0"/>
          </a:p>
        </p:txBody>
      </p:sp>
      <p:cxnSp>
        <p:nvCxnSpPr>
          <p:cNvPr id="36" name="直線矢印コネクタ 35">
            <a:extLst>
              <a:ext uri="{FF2B5EF4-FFF2-40B4-BE49-F238E27FC236}">
                <a16:creationId xmlns:a16="http://schemas.microsoft.com/office/drawing/2014/main" xmlns="" id="{A783B5A2-B408-4D37-AD69-B67FD0FFF0C3}"/>
              </a:ext>
            </a:extLst>
          </p:cNvPr>
          <p:cNvCxnSpPr>
            <a:cxnSpLocks/>
            <a:endCxn id="24" idx="1"/>
          </p:cNvCxnSpPr>
          <p:nvPr/>
        </p:nvCxnSpPr>
        <p:spPr>
          <a:xfrm>
            <a:off x="6023713" y="3439489"/>
            <a:ext cx="1950400" cy="622925"/>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直線矢印コネクタ 37">
            <a:extLst>
              <a:ext uri="{FF2B5EF4-FFF2-40B4-BE49-F238E27FC236}">
                <a16:creationId xmlns:a16="http://schemas.microsoft.com/office/drawing/2014/main" xmlns="" id="{4C5C6B49-2E32-4E04-B55D-BF7179086E4A}"/>
              </a:ext>
            </a:extLst>
          </p:cNvPr>
          <p:cNvCxnSpPr>
            <a:cxnSpLocks/>
            <a:stCxn id="14340" idx="3"/>
          </p:cNvCxnSpPr>
          <p:nvPr/>
        </p:nvCxnSpPr>
        <p:spPr>
          <a:xfrm flipV="1">
            <a:off x="5988843" y="2742587"/>
            <a:ext cx="1900190" cy="686412"/>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1" name="直線矢印コネクタ 40">
            <a:extLst>
              <a:ext uri="{FF2B5EF4-FFF2-40B4-BE49-F238E27FC236}">
                <a16:creationId xmlns:a16="http://schemas.microsoft.com/office/drawing/2014/main" xmlns="" id="{1D9D0E80-BC83-46AE-965B-93C2833EADB9}"/>
              </a:ext>
            </a:extLst>
          </p:cNvPr>
          <p:cNvCxnSpPr>
            <a:cxnSpLocks/>
            <a:endCxn id="25" idx="3"/>
          </p:cNvCxnSpPr>
          <p:nvPr/>
        </p:nvCxnSpPr>
        <p:spPr>
          <a:xfrm flipH="1" flipV="1">
            <a:off x="2979903" y="3277584"/>
            <a:ext cx="1995172" cy="15763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直線矢印コネクタ 42">
            <a:extLst>
              <a:ext uri="{FF2B5EF4-FFF2-40B4-BE49-F238E27FC236}">
                <a16:creationId xmlns:a16="http://schemas.microsoft.com/office/drawing/2014/main" xmlns="" id="{A0CE47DF-68D0-4B89-A5F2-2824E58C4CCF}"/>
              </a:ext>
            </a:extLst>
          </p:cNvPr>
          <p:cNvCxnSpPr>
            <a:cxnSpLocks/>
            <a:stCxn id="14340" idx="1"/>
            <a:endCxn id="27" idx="3"/>
          </p:cNvCxnSpPr>
          <p:nvPr/>
        </p:nvCxnSpPr>
        <p:spPr>
          <a:xfrm flipH="1">
            <a:off x="2998460" y="3428999"/>
            <a:ext cx="1990258" cy="775116"/>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9" name="テキスト ボックス 38">
            <a:extLst>
              <a:ext uri="{FF2B5EF4-FFF2-40B4-BE49-F238E27FC236}">
                <a16:creationId xmlns:a16="http://schemas.microsoft.com/office/drawing/2014/main" xmlns="" id="{405A7C17-BFED-4B03-B9B5-4D0F28F8A0BE}"/>
              </a:ext>
            </a:extLst>
          </p:cNvPr>
          <p:cNvSpPr txBox="1"/>
          <p:nvPr/>
        </p:nvSpPr>
        <p:spPr>
          <a:xfrm>
            <a:off x="312416" y="1060787"/>
            <a:ext cx="2528691" cy="1754326"/>
          </a:xfrm>
          <a:prstGeom prst="rect">
            <a:avLst/>
          </a:prstGeom>
          <a:solidFill>
            <a:schemeClr val="accent4">
              <a:lumMod val="20000"/>
              <a:lumOff val="80000"/>
            </a:schemeClr>
          </a:solidFill>
          <a:ln>
            <a:solidFill>
              <a:schemeClr val="tx1"/>
            </a:solidFill>
          </a:ln>
        </p:spPr>
        <p:txBody>
          <a:bodyPr wrap="square" rtlCol="0">
            <a:spAutoFit/>
          </a:bodyPr>
          <a:lstStyle/>
          <a:p>
            <a:r>
              <a:rPr lang="ja-JP" altLang="en-US" dirty="0"/>
              <a:t>ケア会議</a:t>
            </a:r>
            <a:endParaRPr lang="en-US" altLang="ja-JP" dirty="0"/>
          </a:p>
          <a:p>
            <a:r>
              <a:rPr kumimoji="1" lang="ja-JP" altLang="en-US" dirty="0"/>
              <a:t>（・本人　・家族）</a:t>
            </a:r>
            <a:endParaRPr kumimoji="1" lang="en-US" altLang="ja-JP" dirty="0"/>
          </a:p>
          <a:p>
            <a:r>
              <a:rPr lang="ja-JP" altLang="en-US" dirty="0"/>
              <a:t>・</a:t>
            </a:r>
            <a:r>
              <a:rPr kumimoji="1" lang="ja-JP" altLang="en-US" dirty="0"/>
              <a:t>主治医　</a:t>
            </a:r>
            <a:r>
              <a:rPr lang="ja-JP" altLang="en-US" dirty="0"/>
              <a:t>・看護師</a:t>
            </a:r>
            <a:endParaRPr kumimoji="1" lang="en-US" altLang="ja-JP" dirty="0"/>
          </a:p>
          <a:p>
            <a:r>
              <a:rPr kumimoji="1" lang="ja-JP" altLang="en-US" dirty="0"/>
              <a:t>・ケースワーカー</a:t>
            </a:r>
            <a:endParaRPr kumimoji="1" lang="en-US" altLang="ja-JP" dirty="0"/>
          </a:p>
          <a:p>
            <a:r>
              <a:rPr lang="ja-JP" altLang="en-US" dirty="0"/>
              <a:t>・相談支援専門員</a:t>
            </a:r>
            <a:endParaRPr lang="en-US" altLang="ja-JP" dirty="0"/>
          </a:p>
          <a:p>
            <a:r>
              <a:rPr kumimoji="1" lang="ja-JP" altLang="en-US" dirty="0"/>
              <a:t>・市役所　　・保健所</a:t>
            </a:r>
          </a:p>
        </p:txBody>
      </p:sp>
      <p:sp>
        <p:nvSpPr>
          <p:cNvPr id="42" name="テキスト ボックス 41">
            <a:extLst>
              <a:ext uri="{FF2B5EF4-FFF2-40B4-BE49-F238E27FC236}">
                <a16:creationId xmlns:a16="http://schemas.microsoft.com/office/drawing/2014/main" xmlns="" id="{7EF4A87A-B85F-4C41-8CF4-EB8483DBE2AD}"/>
              </a:ext>
            </a:extLst>
          </p:cNvPr>
          <p:cNvSpPr txBox="1"/>
          <p:nvPr/>
        </p:nvSpPr>
        <p:spPr>
          <a:xfrm>
            <a:off x="225907" y="5452252"/>
            <a:ext cx="2528691" cy="1200329"/>
          </a:xfrm>
          <a:prstGeom prst="rect">
            <a:avLst/>
          </a:prstGeom>
          <a:solidFill>
            <a:schemeClr val="accent4">
              <a:lumMod val="20000"/>
              <a:lumOff val="80000"/>
            </a:schemeClr>
          </a:solidFill>
          <a:ln>
            <a:solidFill>
              <a:schemeClr val="tx1"/>
            </a:solidFill>
          </a:ln>
        </p:spPr>
        <p:txBody>
          <a:bodyPr wrap="square" rtlCol="0">
            <a:spAutoFit/>
          </a:bodyPr>
          <a:lstStyle/>
          <a:p>
            <a:r>
              <a:rPr lang="ja-JP" altLang="en-US" dirty="0"/>
              <a:t>ケア会議</a:t>
            </a:r>
            <a:endParaRPr lang="en-US" altLang="ja-JP" dirty="0"/>
          </a:p>
          <a:p>
            <a:r>
              <a:rPr lang="ja-JP" altLang="en-US" dirty="0"/>
              <a:t>・体験宿泊事業所</a:t>
            </a:r>
            <a:endParaRPr lang="en-US" altLang="ja-JP" dirty="0"/>
          </a:p>
          <a:p>
            <a:r>
              <a:rPr lang="ja-JP" altLang="en-US" dirty="0"/>
              <a:t>（・院内</a:t>
            </a:r>
            <a:r>
              <a:rPr lang="en-US" altLang="ja-JP" dirty="0"/>
              <a:t>OT</a:t>
            </a:r>
            <a:r>
              <a:rPr lang="ja-JP" altLang="en-US" dirty="0"/>
              <a:t>　・</a:t>
            </a:r>
            <a:r>
              <a:rPr lang="en-US" altLang="ja-JP" dirty="0"/>
              <a:t>DC</a:t>
            </a:r>
            <a:r>
              <a:rPr lang="ja-JP" altLang="en-US" dirty="0"/>
              <a:t>）</a:t>
            </a:r>
            <a:endParaRPr lang="en-US" altLang="ja-JP" dirty="0"/>
          </a:p>
          <a:p>
            <a:r>
              <a:rPr lang="ja-JP" altLang="en-US" dirty="0"/>
              <a:t>状況確認、など</a:t>
            </a:r>
            <a:endParaRPr lang="en-US" altLang="ja-JP" dirty="0"/>
          </a:p>
        </p:txBody>
      </p:sp>
      <p:sp>
        <p:nvSpPr>
          <p:cNvPr id="4" name="矢印: 下 3">
            <a:extLst>
              <a:ext uri="{FF2B5EF4-FFF2-40B4-BE49-F238E27FC236}">
                <a16:creationId xmlns:a16="http://schemas.microsoft.com/office/drawing/2014/main" xmlns="" id="{75D27D7D-18BC-4D7C-B38A-5E0FD64D24CC}"/>
              </a:ext>
            </a:extLst>
          </p:cNvPr>
          <p:cNvSpPr/>
          <p:nvPr/>
        </p:nvSpPr>
        <p:spPr>
          <a:xfrm>
            <a:off x="316239" y="2875613"/>
            <a:ext cx="251974" cy="19221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1362022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タイトル 1"/>
          <p:cNvSpPr>
            <a:spLocks noGrp="1"/>
          </p:cNvSpPr>
          <p:nvPr>
            <p:ph type="title"/>
          </p:nvPr>
        </p:nvSpPr>
        <p:spPr/>
        <p:txBody>
          <a:bodyPr/>
          <a:lstStyle/>
          <a:p>
            <a:r>
              <a:rPr lang="ja-JP" altLang="en-US" dirty="0"/>
              <a:t>ケア会議の視点から</a:t>
            </a:r>
          </a:p>
        </p:txBody>
      </p:sp>
      <p:sp>
        <p:nvSpPr>
          <p:cNvPr id="3" name="コンテンツ プレースホルダ 2"/>
          <p:cNvSpPr>
            <a:spLocks noGrp="1"/>
          </p:cNvSpPr>
          <p:nvPr>
            <p:ph idx="1"/>
          </p:nvPr>
        </p:nvSpPr>
        <p:spPr>
          <a:xfrm>
            <a:off x="838200" y="1825625"/>
            <a:ext cx="10515600" cy="4820104"/>
          </a:xfrm>
        </p:spPr>
        <p:txBody>
          <a:bodyPr rtlCol="0">
            <a:normAutofit/>
          </a:bodyPr>
          <a:lstStyle/>
          <a:p>
            <a:pPr>
              <a:buNone/>
              <a:defRPr/>
            </a:pPr>
            <a:r>
              <a:rPr lang="ja-JP" altLang="en-US" dirty="0"/>
              <a:t>・地域での生活を具体的にイメージ（外出や体験利用）</a:t>
            </a:r>
            <a:endParaRPr lang="en-US" altLang="ja-JP" dirty="0"/>
          </a:p>
          <a:p>
            <a:pPr>
              <a:buNone/>
              <a:defRPr/>
            </a:pPr>
            <a:r>
              <a:rPr lang="ja-JP" altLang="en-US" dirty="0">
                <a:cs typeface="+mn-cs"/>
              </a:rPr>
              <a:t>　　→本人の望む生活や想いの共有</a:t>
            </a:r>
            <a:endParaRPr lang="en-US" altLang="ja-JP" dirty="0">
              <a:cs typeface="+mn-cs"/>
            </a:endParaRPr>
          </a:p>
          <a:p>
            <a:pPr>
              <a:buNone/>
              <a:defRPr/>
            </a:pPr>
            <a:r>
              <a:rPr lang="ja-JP" altLang="en-US" dirty="0"/>
              <a:t>　　→支援者の間での共有（他職種、他領域）</a:t>
            </a:r>
            <a:endParaRPr lang="en-US" altLang="ja-JP" dirty="0"/>
          </a:p>
          <a:p>
            <a:pPr>
              <a:buNone/>
              <a:defRPr/>
            </a:pPr>
            <a:r>
              <a:rPr lang="ja-JP" altLang="en-US" dirty="0">
                <a:cs typeface="+mn-cs"/>
              </a:rPr>
              <a:t>　　→適時、本人の状況や環境の変化を共有していく場</a:t>
            </a:r>
            <a:endParaRPr lang="en-US" altLang="ja-JP" dirty="0">
              <a:cs typeface="+mn-cs"/>
            </a:endParaRPr>
          </a:p>
          <a:p>
            <a:pPr>
              <a:buNone/>
              <a:defRPr/>
            </a:pPr>
            <a:r>
              <a:rPr lang="ja-JP" altLang="en-US" dirty="0"/>
              <a:t>　　→見立て</a:t>
            </a:r>
            <a:endParaRPr lang="en-US" altLang="ja-JP" dirty="0"/>
          </a:p>
          <a:p>
            <a:pPr>
              <a:buNone/>
              <a:defRPr/>
            </a:pPr>
            <a:r>
              <a:rPr lang="ja-JP" altLang="en-US" dirty="0"/>
              <a:t>　　→次のステージへの移行時期の確認</a:t>
            </a:r>
            <a:endParaRPr lang="en-US" altLang="ja-JP" dirty="0"/>
          </a:p>
          <a:p>
            <a:pPr>
              <a:buNone/>
              <a:defRPr/>
            </a:pPr>
            <a:r>
              <a:rPr lang="ja-JP" altLang="en-US" dirty="0">
                <a:cs typeface="+mn-cs"/>
              </a:rPr>
              <a:t>　</a:t>
            </a:r>
            <a:r>
              <a:rPr lang="ja-JP" altLang="en-US" dirty="0"/>
              <a:t>　　　（居の確保と日中の活動場所の確保、など）</a:t>
            </a:r>
            <a:endParaRPr lang="en-US" altLang="ja-JP" dirty="0"/>
          </a:p>
          <a:p>
            <a:pPr>
              <a:buNone/>
              <a:defRPr/>
            </a:pPr>
            <a:r>
              <a:rPr lang="ja-JP" altLang="en-US" dirty="0"/>
              <a:t>　　→緊急時への対応（リスクマネージメント）</a:t>
            </a:r>
            <a:endParaRPr lang="en-US" altLang="ja-JP" dirty="0"/>
          </a:p>
          <a:p>
            <a:pPr>
              <a:buNone/>
              <a:defRPr/>
            </a:pPr>
            <a:endParaRPr lang="en-US" altLang="ja-JP" dirty="0">
              <a:cs typeface="+mn-cs"/>
            </a:endParaRPr>
          </a:p>
          <a:p>
            <a:pPr>
              <a:buNone/>
              <a:defRPr/>
            </a:pPr>
            <a:endParaRPr lang="ja-JP" altLang="en-US" dirty="0">
              <a:cs typeface="+mn-cs"/>
            </a:endParaRPr>
          </a:p>
        </p:txBody>
      </p:sp>
    </p:spTree>
    <p:extLst>
      <p:ext uri="{BB962C8B-B14F-4D97-AF65-F5344CB8AC3E}">
        <p14:creationId xmlns:p14="http://schemas.microsoft.com/office/powerpoint/2010/main" val="10221610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円/楕円 1"/>
          <p:cNvSpPr/>
          <p:nvPr/>
        </p:nvSpPr>
        <p:spPr>
          <a:xfrm>
            <a:off x="318655" y="1181461"/>
            <a:ext cx="11540836" cy="5482575"/>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円/楕円 18"/>
          <p:cNvSpPr>
            <a:spLocks noChangeArrowheads="1"/>
          </p:cNvSpPr>
          <p:nvPr/>
        </p:nvSpPr>
        <p:spPr bwMode="auto">
          <a:xfrm>
            <a:off x="2630485" y="1827729"/>
            <a:ext cx="6709499" cy="4142860"/>
          </a:xfrm>
          <a:prstGeom prst="ellipse">
            <a:avLst/>
          </a:prstGeom>
          <a:gradFill rotWithShape="1">
            <a:gsLst>
              <a:gs pos="0">
                <a:srgbClr val="F5FFE6"/>
              </a:gs>
              <a:gs pos="64999">
                <a:srgbClr val="E4FDC2"/>
              </a:gs>
              <a:gs pos="100000">
                <a:srgbClr val="DAFDA7"/>
              </a:gs>
            </a:gsLst>
            <a:lin ang="5400000" scaled="1"/>
          </a:gradFill>
          <a:ln w="9525">
            <a:solidFill>
              <a:srgbClr val="98B954"/>
            </a:solidFill>
            <a:round/>
            <a:headEnd/>
            <a:tailEnd/>
          </a:ln>
          <a:effectLst>
            <a:outerShdw blurRad="40000" dist="20000" dir="5400000" rotWithShape="0">
              <a:srgbClr val="808080">
                <a:alpha val="37999"/>
              </a:srgbClr>
            </a:outerShdw>
          </a:effectLst>
        </p:spPr>
        <p:txBody>
          <a:bodyPr anchor="ctr"/>
          <a:lstStyle/>
          <a:p>
            <a:pPr algn="ctr">
              <a:defRPr/>
            </a:pPr>
            <a:endParaRPr lang="ja-JP" altLang="en-US">
              <a:solidFill>
                <a:schemeClr val="dk1"/>
              </a:solidFill>
            </a:endParaRPr>
          </a:p>
        </p:txBody>
      </p:sp>
      <p:sp>
        <p:nvSpPr>
          <p:cNvPr id="19459" name="タイトル 1"/>
          <p:cNvSpPr>
            <a:spLocks noGrp="1"/>
          </p:cNvSpPr>
          <p:nvPr>
            <p:ph type="title"/>
          </p:nvPr>
        </p:nvSpPr>
        <p:spPr>
          <a:xfrm>
            <a:off x="377535" y="271824"/>
            <a:ext cx="10515600" cy="909637"/>
          </a:xfrm>
        </p:spPr>
        <p:txBody>
          <a:bodyPr/>
          <a:lstStyle/>
          <a:p>
            <a:r>
              <a:rPr lang="ja-JP" altLang="en-US" dirty="0"/>
              <a:t>ステージ２（地域での暮らしを支える）</a:t>
            </a:r>
          </a:p>
        </p:txBody>
      </p:sp>
      <p:sp>
        <p:nvSpPr>
          <p:cNvPr id="19460" name="テキスト ボックス 5"/>
          <p:cNvSpPr txBox="1">
            <a:spLocks noChangeArrowheads="1"/>
          </p:cNvSpPr>
          <p:nvPr/>
        </p:nvSpPr>
        <p:spPr bwMode="auto">
          <a:xfrm>
            <a:off x="4129354" y="1951721"/>
            <a:ext cx="3646848" cy="64633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医療機関</a:t>
            </a:r>
            <a:endParaRPr lang="en-US" altLang="ja-JP" sz="1800" dirty="0"/>
          </a:p>
          <a:p>
            <a:pPr algn="ctr"/>
            <a:r>
              <a:rPr lang="ja-JP" altLang="en-US" sz="1800" dirty="0"/>
              <a:t>（主治医・看護師・ケースワーカー）</a:t>
            </a:r>
          </a:p>
        </p:txBody>
      </p:sp>
      <p:sp>
        <p:nvSpPr>
          <p:cNvPr id="19461" name="テキスト ボックス 6"/>
          <p:cNvSpPr txBox="1">
            <a:spLocks noChangeArrowheads="1"/>
          </p:cNvSpPr>
          <p:nvPr/>
        </p:nvSpPr>
        <p:spPr bwMode="auto">
          <a:xfrm>
            <a:off x="7023030" y="2722044"/>
            <a:ext cx="1857375" cy="3683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デイケア</a:t>
            </a:r>
          </a:p>
        </p:txBody>
      </p:sp>
      <p:sp>
        <p:nvSpPr>
          <p:cNvPr id="19462" name="テキスト ボックス 11"/>
          <p:cNvSpPr txBox="1">
            <a:spLocks noChangeArrowheads="1"/>
          </p:cNvSpPr>
          <p:nvPr/>
        </p:nvSpPr>
        <p:spPr bwMode="auto">
          <a:xfrm>
            <a:off x="7378139" y="3548435"/>
            <a:ext cx="1928812" cy="3698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訪問看護</a:t>
            </a:r>
          </a:p>
        </p:txBody>
      </p:sp>
      <p:sp>
        <p:nvSpPr>
          <p:cNvPr id="19465" name="テキスト ボックス 15"/>
          <p:cNvSpPr txBox="1">
            <a:spLocks noChangeArrowheads="1"/>
          </p:cNvSpPr>
          <p:nvPr/>
        </p:nvSpPr>
        <p:spPr bwMode="auto">
          <a:xfrm>
            <a:off x="5464174" y="3493640"/>
            <a:ext cx="1000125" cy="36988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a:t>Ａさん</a:t>
            </a:r>
          </a:p>
        </p:txBody>
      </p:sp>
      <p:sp>
        <p:nvSpPr>
          <p:cNvPr id="19469" name="テキスト ボックス 10"/>
          <p:cNvSpPr txBox="1">
            <a:spLocks noChangeArrowheads="1"/>
          </p:cNvSpPr>
          <p:nvPr/>
        </p:nvSpPr>
        <p:spPr bwMode="auto">
          <a:xfrm>
            <a:off x="5113745" y="4820708"/>
            <a:ext cx="1789939"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相談支援専門員</a:t>
            </a:r>
          </a:p>
        </p:txBody>
      </p:sp>
      <p:sp>
        <p:nvSpPr>
          <p:cNvPr id="19470" name="テキスト ボックス 19"/>
          <p:cNvSpPr txBox="1">
            <a:spLocks noChangeArrowheads="1"/>
          </p:cNvSpPr>
          <p:nvPr/>
        </p:nvSpPr>
        <p:spPr bwMode="auto">
          <a:xfrm>
            <a:off x="2206834" y="4358828"/>
            <a:ext cx="2357438" cy="36988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支援付きアパート</a:t>
            </a:r>
          </a:p>
        </p:txBody>
      </p:sp>
      <p:sp>
        <p:nvSpPr>
          <p:cNvPr id="13" name="テキスト ボックス 12"/>
          <p:cNvSpPr txBox="1">
            <a:spLocks noChangeArrowheads="1"/>
          </p:cNvSpPr>
          <p:nvPr/>
        </p:nvSpPr>
        <p:spPr bwMode="auto">
          <a:xfrm>
            <a:off x="5410317" y="5608741"/>
            <a:ext cx="1143000" cy="646112"/>
          </a:xfrm>
          <a:prstGeom prst="rect">
            <a:avLst/>
          </a:prstGeom>
          <a:noFill/>
          <a:ln w="6350">
            <a:solidFill>
              <a:schemeClr val="tx1"/>
            </a:solidFill>
            <a:miter lim="800000"/>
            <a:headEnd/>
            <a:tailEnd/>
          </a:ln>
          <a:effectLst>
            <a:outerShdw blurRad="400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spAutoFit/>
          </a:bodyPr>
          <a:lstStyle/>
          <a:p>
            <a:pPr algn="ctr">
              <a:defRPr/>
            </a:pPr>
            <a:r>
              <a:rPr lang="ja-JP" altLang="en-US" dirty="0">
                <a:solidFill>
                  <a:schemeClr val="dk1"/>
                </a:solidFill>
              </a:rPr>
              <a:t>保健福祉</a:t>
            </a:r>
            <a:endParaRPr lang="en-US" altLang="ja-JP" dirty="0">
              <a:solidFill>
                <a:schemeClr val="dk1"/>
              </a:solidFill>
            </a:endParaRPr>
          </a:p>
          <a:p>
            <a:pPr algn="ctr">
              <a:defRPr/>
            </a:pPr>
            <a:r>
              <a:rPr lang="ja-JP" altLang="en-US" dirty="0">
                <a:solidFill>
                  <a:schemeClr val="dk1"/>
                </a:solidFill>
              </a:rPr>
              <a:t>事務所</a:t>
            </a:r>
          </a:p>
        </p:txBody>
      </p:sp>
      <p:cxnSp>
        <p:nvCxnSpPr>
          <p:cNvPr id="24" name="直線矢印コネクタ 23"/>
          <p:cNvCxnSpPr>
            <a:cxnSpLocks/>
            <a:endCxn id="19470" idx="3"/>
          </p:cNvCxnSpPr>
          <p:nvPr/>
        </p:nvCxnSpPr>
        <p:spPr>
          <a:xfrm flipH="1">
            <a:off x="4564272" y="3863527"/>
            <a:ext cx="883743" cy="680245"/>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直線矢印コネクタ 27"/>
          <p:cNvCxnSpPr>
            <a:cxnSpLocks/>
            <a:stCxn id="19465" idx="0"/>
            <a:endCxn id="19460" idx="2"/>
          </p:cNvCxnSpPr>
          <p:nvPr/>
        </p:nvCxnSpPr>
        <p:spPr>
          <a:xfrm flipH="1" flipV="1">
            <a:off x="5952778" y="2598052"/>
            <a:ext cx="11459" cy="895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 name="テキスト ボックス 2"/>
          <p:cNvSpPr txBox="1"/>
          <p:nvPr/>
        </p:nvSpPr>
        <p:spPr>
          <a:xfrm>
            <a:off x="2054939" y="2724310"/>
            <a:ext cx="727442" cy="369332"/>
          </a:xfrm>
          <a:prstGeom prst="rect">
            <a:avLst/>
          </a:prstGeom>
          <a:noFill/>
          <a:ln>
            <a:solidFill>
              <a:schemeClr val="tx1"/>
            </a:solidFill>
          </a:ln>
        </p:spPr>
        <p:txBody>
          <a:bodyPr wrap="square" rtlCol="0">
            <a:spAutoFit/>
          </a:bodyPr>
          <a:lstStyle/>
          <a:p>
            <a:r>
              <a:rPr kumimoji="1" lang="ja-JP" altLang="en-US" dirty="0"/>
              <a:t>友人</a:t>
            </a:r>
          </a:p>
        </p:txBody>
      </p:sp>
      <p:sp>
        <p:nvSpPr>
          <p:cNvPr id="5" name="テキスト ボックス 4"/>
          <p:cNvSpPr txBox="1"/>
          <p:nvPr/>
        </p:nvSpPr>
        <p:spPr>
          <a:xfrm>
            <a:off x="1558858" y="3400025"/>
            <a:ext cx="989012" cy="369332"/>
          </a:xfrm>
          <a:prstGeom prst="rect">
            <a:avLst/>
          </a:prstGeom>
          <a:noFill/>
          <a:ln>
            <a:solidFill>
              <a:schemeClr val="tx1"/>
            </a:solidFill>
          </a:ln>
        </p:spPr>
        <p:txBody>
          <a:bodyPr wrap="square" rtlCol="0">
            <a:spAutoFit/>
          </a:bodyPr>
          <a:lstStyle/>
          <a:p>
            <a:r>
              <a:rPr kumimoji="1" lang="ja-JP" altLang="en-US" dirty="0"/>
              <a:t>自治会</a:t>
            </a:r>
          </a:p>
        </p:txBody>
      </p:sp>
      <p:sp>
        <p:nvSpPr>
          <p:cNvPr id="31" name="テキスト ボックス 6"/>
          <p:cNvSpPr txBox="1">
            <a:spLocks noChangeArrowheads="1"/>
          </p:cNvSpPr>
          <p:nvPr/>
        </p:nvSpPr>
        <p:spPr bwMode="auto">
          <a:xfrm>
            <a:off x="7414338" y="4394065"/>
            <a:ext cx="1857375" cy="3683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居宅介護</a:t>
            </a:r>
          </a:p>
        </p:txBody>
      </p:sp>
      <p:cxnSp>
        <p:nvCxnSpPr>
          <p:cNvPr id="33" name="直線矢印コネクタ 32"/>
          <p:cNvCxnSpPr>
            <a:cxnSpLocks/>
          </p:cNvCxnSpPr>
          <p:nvPr/>
        </p:nvCxnSpPr>
        <p:spPr>
          <a:xfrm>
            <a:off x="6459251" y="3891999"/>
            <a:ext cx="955087" cy="708785"/>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4" name="直線矢印コネクタ 33"/>
          <p:cNvCxnSpPr>
            <a:cxnSpLocks/>
            <a:endCxn id="19461" idx="1"/>
          </p:cNvCxnSpPr>
          <p:nvPr/>
        </p:nvCxnSpPr>
        <p:spPr>
          <a:xfrm flipV="1">
            <a:off x="6459251" y="2906194"/>
            <a:ext cx="563779" cy="587446"/>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直線矢印コネクタ 38">
            <a:extLst>
              <a:ext uri="{FF2B5EF4-FFF2-40B4-BE49-F238E27FC236}">
                <a16:creationId xmlns:a16="http://schemas.microsoft.com/office/drawing/2014/main" xmlns="" id="{5E5E9C73-6544-4663-8F84-7F57E0F40257}"/>
              </a:ext>
            </a:extLst>
          </p:cNvPr>
          <p:cNvCxnSpPr>
            <a:cxnSpLocks/>
          </p:cNvCxnSpPr>
          <p:nvPr/>
        </p:nvCxnSpPr>
        <p:spPr>
          <a:xfrm>
            <a:off x="6489198" y="3711352"/>
            <a:ext cx="855908"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直線矢印コネクタ 28">
            <a:extLst>
              <a:ext uri="{FF2B5EF4-FFF2-40B4-BE49-F238E27FC236}">
                <a16:creationId xmlns:a16="http://schemas.microsoft.com/office/drawing/2014/main" xmlns="" id="{00422479-3F1F-4CFB-972F-A273737D3BCA}"/>
              </a:ext>
            </a:extLst>
          </p:cNvPr>
          <p:cNvCxnSpPr>
            <a:cxnSpLocks/>
            <a:endCxn id="13" idx="0"/>
          </p:cNvCxnSpPr>
          <p:nvPr/>
        </p:nvCxnSpPr>
        <p:spPr>
          <a:xfrm>
            <a:off x="5981817" y="5221990"/>
            <a:ext cx="0" cy="386751"/>
          </a:xfrm>
          <a:prstGeom prst="straightConnector1">
            <a:avLst/>
          </a:prstGeom>
          <a:ln w="254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1" name="直線矢印コネクタ 50">
            <a:extLst>
              <a:ext uri="{FF2B5EF4-FFF2-40B4-BE49-F238E27FC236}">
                <a16:creationId xmlns:a16="http://schemas.microsoft.com/office/drawing/2014/main" xmlns="" id="{2D4E7B60-3FC4-40A2-8D20-35F5C85CDA74}"/>
              </a:ext>
            </a:extLst>
          </p:cNvPr>
          <p:cNvCxnSpPr>
            <a:cxnSpLocks/>
          </p:cNvCxnSpPr>
          <p:nvPr/>
        </p:nvCxnSpPr>
        <p:spPr>
          <a:xfrm>
            <a:off x="5981817" y="3859640"/>
            <a:ext cx="0" cy="902725"/>
          </a:xfrm>
          <a:prstGeom prst="straightConnector1">
            <a:avLst/>
          </a:prstGeom>
          <a:ln w="254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4" name="テキスト ボックス 15">
            <a:extLst>
              <a:ext uri="{FF2B5EF4-FFF2-40B4-BE49-F238E27FC236}">
                <a16:creationId xmlns:a16="http://schemas.microsoft.com/office/drawing/2014/main" xmlns="" id="{EF86D731-B259-4467-97C2-D5714EA0F56B}"/>
              </a:ext>
            </a:extLst>
          </p:cNvPr>
          <p:cNvSpPr txBox="1">
            <a:spLocks noChangeArrowheads="1"/>
          </p:cNvSpPr>
          <p:nvPr/>
        </p:nvSpPr>
        <p:spPr bwMode="auto">
          <a:xfrm>
            <a:off x="3629291" y="5011508"/>
            <a:ext cx="1000125" cy="36988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家族</a:t>
            </a:r>
          </a:p>
        </p:txBody>
      </p:sp>
      <p:sp>
        <p:nvSpPr>
          <p:cNvPr id="55" name="テキスト ボックス 15">
            <a:extLst>
              <a:ext uri="{FF2B5EF4-FFF2-40B4-BE49-F238E27FC236}">
                <a16:creationId xmlns:a16="http://schemas.microsoft.com/office/drawing/2014/main" xmlns="" id="{CF0C59F4-5B75-4EEF-86FB-18303D8FC605}"/>
              </a:ext>
            </a:extLst>
          </p:cNvPr>
          <p:cNvSpPr txBox="1">
            <a:spLocks noChangeArrowheads="1"/>
          </p:cNvSpPr>
          <p:nvPr/>
        </p:nvSpPr>
        <p:spPr bwMode="auto">
          <a:xfrm>
            <a:off x="1465130" y="5011508"/>
            <a:ext cx="1000125" cy="36988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特養</a:t>
            </a:r>
          </a:p>
        </p:txBody>
      </p:sp>
      <p:sp>
        <p:nvSpPr>
          <p:cNvPr id="56" name="テキスト ボックス 15">
            <a:extLst>
              <a:ext uri="{FF2B5EF4-FFF2-40B4-BE49-F238E27FC236}">
                <a16:creationId xmlns:a16="http://schemas.microsoft.com/office/drawing/2014/main" xmlns="" id="{49E58FF7-7343-4921-AD6D-124E33D9E240}"/>
              </a:ext>
            </a:extLst>
          </p:cNvPr>
          <p:cNvSpPr txBox="1">
            <a:spLocks noChangeArrowheads="1"/>
          </p:cNvSpPr>
          <p:nvPr/>
        </p:nvSpPr>
        <p:spPr bwMode="auto">
          <a:xfrm>
            <a:off x="3493213" y="5878117"/>
            <a:ext cx="1254211"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ケアマネ</a:t>
            </a:r>
          </a:p>
        </p:txBody>
      </p:sp>
      <p:cxnSp>
        <p:nvCxnSpPr>
          <p:cNvPr id="57" name="直線矢印コネクタ 56">
            <a:extLst>
              <a:ext uri="{FF2B5EF4-FFF2-40B4-BE49-F238E27FC236}">
                <a16:creationId xmlns:a16="http://schemas.microsoft.com/office/drawing/2014/main" xmlns="" id="{44B287DE-59EC-4B09-9347-6C03E440E032}"/>
              </a:ext>
            </a:extLst>
          </p:cNvPr>
          <p:cNvCxnSpPr>
            <a:cxnSpLocks/>
          </p:cNvCxnSpPr>
          <p:nvPr/>
        </p:nvCxnSpPr>
        <p:spPr>
          <a:xfrm>
            <a:off x="4747424" y="6046323"/>
            <a:ext cx="662051" cy="0"/>
          </a:xfrm>
          <a:prstGeom prst="straightConnector1">
            <a:avLst/>
          </a:prstGeom>
          <a:ln w="254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3" name="直線矢印コネクタ 62">
            <a:extLst>
              <a:ext uri="{FF2B5EF4-FFF2-40B4-BE49-F238E27FC236}">
                <a16:creationId xmlns:a16="http://schemas.microsoft.com/office/drawing/2014/main" xmlns="" id="{8BCC05DE-E41A-4178-83E2-C5E5FA7D9A60}"/>
              </a:ext>
            </a:extLst>
          </p:cNvPr>
          <p:cNvCxnSpPr>
            <a:cxnSpLocks/>
          </p:cNvCxnSpPr>
          <p:nvPr/>
        </p:nvCxnSpPr>
        <p:spPr>
          <a:xfrm flipV="1">
            <a:off x="4629416" y="3891999"/>
            <a:ext cx="1254211" cy="1295829"/>
          </a:xfrm>
          <a:prstGeom prst="straightConnector1">
            <a:avLst/>
          </a:prstGeom>
          <a:ln w="254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6" name="直線矢印コネクタ 65">
            <a:extLst>
              <a:ext uri="{FF2B5EF4-FFF2-40B4-BE49-F238E27FC236}">
                <a16:creationId xmlns:a16="http://schemas.microsoft.com/office/drawing/2014/main" xmlns="" id="{AF0E8AFE-42FD-470E-AE23-9045BC61EFEA}"/>
              </a:ext>
            </a:extLst>
          </p:cNvPr>
          <p:cNvCxnSpPr>
            <a:cxnSpLocks/>
            <a:endCxn id="55" idx="3"/>
          </p:cNvCxnSpPr>
          <p:nvPr/>
        </p:nvCxnSpPr>
        <p:spPr>
          <a:xfrm flipH="1">
            <a:off x="2465255" y="5181066"/>
            <a:ext cx="1146475" cy="15386"/>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9" name="直線矢印コネクタ 68">
            <a:extLst>
              <a:ext uri="{FF2B5EF4-FFF2-40B4-BE49-F238E27FC236}">
                <a16:creationId xmlns:a16="http://schemas.microsoft.com/office/drawing/2014/main" xmlns="" id="{7481ABBB-C3AA-4CA6-B705-B81A8DF900AA}"/>
              </a:ext>
            </a:extLst>
          </p:cNvPr>
          <p:cNvCxnSpPr>
            <a:cxnSpLocks/>
          </p:cNvCxnSpPr>
          <p:nvPr/>
        </p:nvCxnSpPr>
        <p:spPr>
          <a:xfrm>
            <a:off x="1965192" y="5415365"/>
            <a:ext cx="1497118" cy="630958"/>
          </a:xfrm>
          <a:prstGeom prst="straightConnector1">
            <a:avLst/>
          </a:prstGeom>
          <a:ln w="254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2" name="直線矢印コネクタ 71">
            <a:extLst>
              <a:ext uri="{FF2B5EF4-FFF2-40B4-BE49-F238E27FC236}">
                <a16:creationId xmlns:a16="http://schemas.microsoft.com/office/drawing/2014/main" xmlns="" id="{BC529B4F-641C-4FE0-89E1-2B1237AB42F5}"/>
              </a:ext>
            </a:extLst>
          </p:cNvPr>
          <p:cNvCxnSpPr>
            <a:cxnSpLocks/>
            <a:endCxn id="3" idx="3"/>
          </p:cNvCxnSpPr>
          <p:nvPr/>
        </p:nvCxnSpPr>
        <p:spPr>
          <a:xfrm flipH="1" flipV="1">
            <a:off x="2782381" y="2908976"/>
            <a:ext cx="2627094" cy="774137"/>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5" name="直線矢印コネクタ 74">
            <a:extLst>
              <a:ext uri="{FF2B5EF4-FFF2-40B4-BE49-F238E27FC236}">
                <a16:creationId xmlns:a16="http://schemas.microsoft.com/office/drawing/2014/main" xmlns="" id="{707A7B29-5745-44D1-BBF2-26837B67C7B6}"/>
              </a:ext>
            </a:extLst>
          </p:cNvPr>
          <p:cNvCxnSpPr>
            <a:cxnSpLocks/>
            <a:stCxn id="19465" idx="1"/>
          </p:cNvCxnSpPr>
          <p:nvPr/>
        </p:nvCxnSpPr>
        <p:spPr>
          <a:xfrm flipH="1" flipV="1">
            <a:off x="2564028" y="3542024"/>
            <a:ext cx="2900146" cy="13656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8" name="直線矢印コネクタ 77">
            <a:extLst>
              <a:ext uri="{FF2B5EF4-FFF2-40B4-BE49-F238E27FC236}">
                <a16:creationId xmlns:a16="http://schemas.microsoft.com/office/drawing/2014/main" xmlns="" id="{CC9B6690-36FC-45EE-80F8-1CC1E0FFA399}"/>
              </a:ext>
            </a:extLst>
          </p:cNvPr>
          <p:cNvCxnSpPr>
            <a:cxnSpLocks/>
          </p:cNvCxnSpPr>
          <p:nvPr/>
        </p:nvCxnSpPr>
        <p:spPr>
          <a:xfrm flipV="1">
            <a:off x="4120318" y="5196451"/>
            <a:ext cx="1289157" cy="663277"/>
          </a:xfrm>
          <a:prstGeom prst="straightConnector1">
            <a:avLst/>
          </a:prstGeom>
          <a:ln w="254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1" name="テキスト ボックス 80">
            <a:extLst>
              <a:ext uri="{FF2B5EF4-FFF2-40B4-BE49-F238E27FC236}">
                <a16:creationId xmlns:a16="http://schemas.microsoft.com/office/drawing/2014/main" xmlns="" id="{6AFE2E03-EE51-48EE-9A9D-940CB32CBCA1}"/>
              </a:ext>
            </a:extLst>
          </p:cNvPr>
          <p:cNvSpPr txBox="1"/>
          <p:nvPr/>
        </p:nvSpPr>
        <p:spPr>
          <a:xfrm>
            <a:off x="9379007" y="619060"/>
            <a:ext cx="2580203" cy="2862322"/>
          </a:xfrm>
          <a:prstGeom prst="rect">
            <a:avLst/>
          </a:prstGeom>
          <a:solidFill>
            <a:schemeClr val="accent6">
              <a:lumMod val="20000"/>
              <a:lumOff val="80000"/>
            </a:schemeClr>
          </a:solidFill>
          <a:ln>
            <a:solidFill>
              <a:schemeClr val="tx1"/>
            </a:solidFill>
          </a:ln>
        </p:spPr>
        <p:txBody>
          <a:bodyPr wrap="square" rtlCol="0">
            <a:spAutoFit/>
          </a:bodyPr>
          <a:lstStyle/>
          <a:p>
            <a:r>
              <a:rPr kumimoji="1" lang="ja-JP" altLang="en-US" dirty="0"/>
              <a:t>・ありふれた資源の活用</a:t>
            </a:r>
            <a:endParaRPr kumimoji="1" lang="en-US" altLang="ja-JP" dirty="0"/>
          </a:p>
          <a:p>
            <a:r>
              <a:rPr kumimoji="1" lang="ja-JP" altLang="en-US" dirty="0"/>
              <a:t>・定期的なケア会議</a:t>
            </a:r>
            <a:endParaRPr kumimoji="1" lang="en-US" altLang="ja-JP" dirty="0"/>
          </a:p>
          <a:p>
            <a:r>
              <a:rPr lang="ja-JP" altLang="en-US" dirty="0"/>
              <a:t>・丁寧なアセスメントとモ</a:t>
            </a:r>
            <a:endParaRPr lang="en-US" altLang="ja-JP" dirty="0"/>
          </a:p>
          <a:p>
            <a:r>
              <a:rPr lang="ja-JP" altLang="en-US" dirty="0"/>
              <a:t>　ニタリングの繰り返し</a:t>
            </a:r>
            <a:endParaRPr lang="en-US" altLang="ja-JP" dirty="0"/>
          </a:p>
          <a:p>
            <a:r>
              <a:rPr lang="ja-JP" altLang="en-US" dirty="0"/>
              <a:t>・生活の広がり（可能性）</a:t>
            </a:r>
            <a:endParaRPr lang="en-US" altLang="ja-JP" dirty="0"/>
          </a:p>
          <a:p>
            <a:r>
              <a:rPr kumimoji="1" lang="ja-JP" altLang="en-US" dirty="0"/>
              <a:t>・</a:t>
            </a:r>
            <a:r>
              <a:rPr kumimoji="1" lang="en-US" altLang="ja-JP" dirty="0"/>
              <a:t>PRP</a:t>
            </a:r>
          </a:p>
          <a:p>
            <a:r>
              <a:rPr lang="ja-JP" altLang="en-US" dirty="0"/>
              <a:t>・安心と安全の担保</a:t>
            </a:r>
            <a:endParaRPr lang="en-US" altLang="ja-JP" dirty="0"/>
          </a:p>
          <a:p>
            <a:r>
              <a:rPr lang="ja-JP" altLang="en-US" dirty="0"/>
              <a:t>　自立生活援助</a:t>
            </a:r>
            <a:endParaRPr lang="en-US" altLang="ja-JP" dirty="0"/>
          </a:p>
          <a:p>
            <a:r>
              <a:rPr kumimoji="1" lang="ja-JP" altLang="en-US" dirty="0"/>
              <a:t>・リスクマネジメント</a:t>
            </a:r>
            <a:endParaRPr kumimoji="1" lang="en-US" altLang="ja-JP" dirty="0"/>
          </a:p>
          <a:p>
            <a:r>
              <a:rPr lang="ja-JP" altLang="en-US" dirty="0"/>
              <a:t>　地域定着支援</a:t>
            </a:r>
            <a:endParaRPr kumimoji="1" lang="ja-JP" altLang="en-US" dirty="0"/>
          </a:p>
        </p:txBody>
      </p:sp>
      <p:sp>
        <p:nvSpPr>
          <p:cNvPr id="82" name="テキスト ボックス 6">
            <a:extLst>
              <a:ext uri="{FF2B5EF4-FFF2-40B4-BE49-F238E27FC236}">
                <a16:creationId xmlns:a16="http://schemas.microsoft.com/office/drawing/2014/main" xmlns="" id="{4E0F3615-8C8F-4EE2-B3AC-CBF6B8A266FE}"/>
              </a:ext>
            </a:extLst>
          </p:cNvPr>
          <p:cNvSpPr txBox="1">
            <a:spLocks noChangeArrowheads="1"/>
          </p:cNvSpPr>
          <p:nvPr/>
        </p:nvSpPr>
        <p:spPr bwMode="auto">
          <a:xfrm>
            <a:off x="6709988" y="5343423"/>
            <a:ext cx="1664277"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err="1"/>
              <a:t>障がい</a:t>
            </a:r>
            <a:r>
              <a:rPr lang="ja-JP" altLang="en-US" sz="1800" dirty="0"/>
              <a:t>福祉課</a:t>
            </a:r>
          </a:p>
        </p:txBody>
      </p:sp>
      <p:cxnSp>
        <p:nvCxnSpPr>
          <p:cNvPr id="83" name="直線矢印コネクタ 82">
            <a:extLst>
              <a:ext uri="{FF2B5EF4-FFF2-40B4-BE49-F238E27FC236}">
                <a16:creationId xmlns:a16="http://schemas.microsoft.com/office/drawing/2014/main" xmlns="" id="{7E1E9FD3-D23E-4676-84CB-F31DCEE14ACE}"/>
              </a:ext>
            </a:extLst>
          </p:cNvPr>
          <p:cNvCxnSpPr>
            <a:cxnSpLocks/>
            <a:stCxn id="82" idx="2"/>
            <a:endCxn id="13" idx="3"/>
          </p:cNvCxnSpPr>
          <p:nvPr/>
        </p:nvCxnSpPr>
        <p:spPr>
          <a:xfrm flipH="1">
            <a:off x="6553317" y="5712755"/>
            <a:ext cx="988810" cy="219042"/>
          </a:xfrm>
          <a:prstGeom prst="straightConnector1">
            <a:avLst/>
          </a:prstGeom>
          <a:ln w="254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6" name="直線矢印コネクタ 85">
            <a:extLst>
              <a:ext uri="{FF2B5EF4-FFF2-40B4-BE49-F238E27FC236}">
                <a16:creationId xmlns:a16="http://schemas.microsoft.com/office/drawing/2014/main" xmlns="" id="{B0135486-A28B-427D-B7AA-D0D9EAA6F7BF}"/>
              </a:ext>
            </a:extLst>
          </p:cNvPr>
          <p:cNvCxnSpPr>
            <a:cxnSpLocks/>
            <a:endCxn id="82" idx="1"/>
          </p:cNvCxnSpPr>
          <p:nvPr/>
        </p:nvCxnSpPr>
        <p:spPr>
          <a:xfrm>
            <a:off x="6489199" y="5181066"/>
            <a:ext cx="220789" cy="347023"/>
          </a:xfrm>
          <a:prstGeom prst="straightConnector1">
            <a:avLst/>
          </a:prstGeom>
          <a:ln w="254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9" name="テキスト ボックス 88">
            <a:extLst>
              <a:ext uri="{FF2B5EF4-FFF2-40B4-BE49-F238E27FC236}">
                <a16:creationId xmlns:a16="http://schemas.microsoft.com/office/drawing/2014/main" xmlns="" id="{484A67FB-E734-4306-B386-90ADA0A84F23}"/>
              </a:ext>
            </a:extLst>
          </p:cNvPr>
          <p:cNvSpPr txBox="1"/>
          <p:nvPr/>
        </p:nvSpPr>
        <p:spPr>
          <a:xfrm>
            <a:off x="8786776" y="5053441"/>
            <a:ext cx="1141537" cy="369332"/>
          </a:xfrm>
          <a:prstGeom prst="rect">
            <a:avLst/>
          </a:prstGeom>
          <a:noFill/>
          <a:ln>
            <a:solidFill>
              <a:schemeClr val="tx1"/>
            </a:solidFill>
          </a:ln>
        </p:spPr>
        <p:txBody>
          <a:bodyPr wrap="square" rtlCol="0">
            <a:spAutoFit/>
          </a:bodyPr>
          <a:lstStyle/>
          <a:p>
            <a:r>
              <a:rPr kumimoji="1" lang="ja-JP" altLang="en-US" dirty="0"/>
              <a:t>　保佐人</a:t>
            </a:r>
          </a:p>
        </p:txBody>
      </p:sp>
      <p:cxnSp>
        <p:nvCxnSpPr>
          <p:cNvPr id="91" name="直線矢印コネクタ 90">
            <a:extLst>
              <a:ext uri="{FF2B5EF4-FFF2-40B4-BE49-F238E27FC236}">
                <a16:creationId xmlns:a16="http://schemas.microsoft.com/office/drawing/2014/main" xmlns="" id="{4B0EE646-B7F1-44B2-814F-AA92928A54EC}"/>
              </a:ext>
            </a:extLst>
          </p:cNvPr>
          <p:cNvCxnSpPr>
            <a:cxnSpLocks/>
            <a:endCxn id="89" idx="1"/>
          </p:cNvCxnSpPr>
          <p:nvPr/>
        </p:nvCxnSpPr>
        <p:spPr>
          <a:xfrm>
            <a:off x="6936795" y="5005375"/>
            <a:ext cx="1849981" cy="232732"/>
          </a:xfrm>
          <a:prstGeom prst="straightConnector1">
            <a:avLst/>
          </a:prstGeom>
          <a:ln w="254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96" name="テキスト ボックス 95">
            <a:extLst>
              <a:ext uri="{FF2B5EF4-FFF2-40B4-BE49-F238E27FC236}">
                <a16:creationId xmlns:a16="http://schemas.microsoft.com/office/drawing/2014/main" xmlns="" id="{E4BD5B21-8054-4B94-909C-699E3E183FE8}"/>
              </a:ext>
            </a:extLst>
          </p:cNvPr>
          <p:cNvSpPr txBox="1"/>
          <p:nvPr/>
        </p:nvSpPr>
        <p:spPr>
          <a:xfrm>
            <a:off x="2206834" y="2085533"/>
            <a:ext cx="1113543" cy="369332"/>
          </a:xfrm>
          <a:prstGeom prst="rect">
            <a:avLst/>
          </a:prstGeom>
          <a:noFill/>
          <a:ln>
            <a:solidFill>
              <a:schemeClr val="tx1"/>
            </a:solidFill>
          </a:ln>
        </p:spPr>
        <p:txBody>
          <a:bodyPr wrap="square" rtlCol="0">
            <a:spAutoFit/>
          </a:bodyPr>
          <a:lstStyle/>
          <a:p>
            <a:r>
              <a:rPr kumimoji="1" lang="ja-JP" altLang="en-US" dirty="0"/>
              <a:t>資格試験</a:t>
            </a:r>
          </a:p>
        </p:txBody>
      </p:sp>
      <p:cxnSp>
        <p:nvCxnSpPr>
          <p:cNvPr id="97" name="直線矢印コネクタ 96">
            <a:extLst>
              <a:ext uri="{FF2B5EF4-FFF2-40B4-BE49-F238E27FC236}">
                <a16:creationId xmlns:a16="http://schemas.microsoft.com/office/drawing/2014/main" xmlns="" id="{CD79D313-EF51-4B8A-9EEA-53C9DF84E591}"/>
              </a:ext>
            </a:extLst>
          </p:cNvPr>
          <p:cNvCxnSpPr>
            <a:cxnSpLocks/>
          </p:cNvCxnSpPr>
          <p:nvPr/>
        </p:nvCxnSpPr>
        <p:spPr>
          <a:xfrm flipH="1" flipV="1">
            <a:off x="3346160" y="2301411"/>
            <a:ext cx="2151047" cy="119223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0" name="テキスト ボックス 99">
            <a:extLst>
              <a:ext uri="{FF2B5EF4-FFF2-40B4-BE49-F238E27FC236}">
                <a16:creationId xmlns:a16="http://schemas.microsoft.com/office/drawing/2014/main" xmlns="" id="{ECF34C35-8382-4474-898F-0D7AFCA83F79}"/>
              </a:ext>
            </a:extLst>
          </p:cNvPr>
          <p:cNvSpPr txBox="1"/>
          <p:nvPr/>
        </p:nvSpPr>
        <p:spPr>
          <a:xfrm>
            <a:off x="4564272" y="1303180"/>
            <a:ext cx="2850066" cy="369332"/>
          </a:xfrm>
          <a:prstGeom prst="rect">
            <a:avLst/>
          </a:prstGeom>
          <a:noFill/>
          <a:ln>
            <a:solidFill>
              <a:schemeClr val="tx1"/>
            </a:solidFill>
          </a:ln>
        </p:spPr>
        <p:txBody>
          <a:bodyPr wrap="square" rtlCol="0">
            <a:spAutoFit/>
          </a:bodyPr>
          <a:lstStyle/>
          <a:p>
            <a:r>
              <a:rPr kumimoji="1" lang="ja-JP" altLang="en-US" dirty="0"/>
              <a:t>パーソナルリカバリープラン</a:t>
            </a:r>
          </a:p>
        </p:txBody>
      </p:sp>
      <p:sp>
        <p:nvSpPr>
          <p:cNvPr id="41" name="テキスト ボックス 40">
            <a:extLst>
              <a:ext uri="{FF2B5EF4-FFF2-40B4-BE49-F238E27FC236}">
                <a16:creationId xmlns:a16="http://schemas.microsoft.com/office/drawing/2014/main" xmlns="" id="{B5B9304E-DABD-498F-9D0E-45FED6358125}"/>
              </a:ext>
            </a:extLst>
          </p:cNvPr>
          <p:cNvSpPr txBox="1"/>
          <p:nvPr/>
        </p:nvSpPr>
        <p:spPr>
          <a:xfrm>
            <a:off x="9978801" y="3640630"/>
            <a:ext cx="2047886" cy="2585323"/>
          </a:xfrm>
          <a:prstGeom prst="rect">
            <a:avLst/>
          </a:prstGeom>
          <a:solidFill>
            <a:schemeClr val="accent4">
              <a:lumMod val="20000"/>
              <a:lumOff val="80000"/>
            </a:schemeClr>
          </a:solidFill>
          <a:ln>
            <a:solidFill>
              <a:schemeClr val="tx1"/>
            </a:solidFill>
          </a:ln>
        </p:spPr>
        <p:txBody>
          <a:bodyPr wrap="square" rtlCol="0">
            <a:spAutoFit/>
          </a:bodyPr>
          <a:lstStyle/>
          <a:p>
            <a:r>
              <a:rPr lang="ja-JP" altLang="en-US" dirty="0"/>
              <a:t>ケア会議</a:t>
            </a:r>
            <a:endParaRPr lang="en-US" altLang="ja-JP" dirty="0"/>
          </a:p>
          <a:p>
            <a:endParaRPr kumimoji="1" lang="en-US" altLang="ja-JP" dirty="0"/>
          </a:p>
          <a:p>
            <a:r>
              <a:rPr lang="ja-JP" altLang="en-US" dirty="0"/>
              <a:t>グループスーパー</a:t>
            </a:r>
            <a:endParaRPr lang="en-US" altLang="ja-JP" dirty="0"/>
          </a:p>
          <a:p>
            <a:r>
              <a:rPr kumimoji="1" lang="ja-JP" altLang="en-US" dirty="0"/>
              <a:t>ビジョンの手法を</a:t>
            </a:r>
            <a:endParaRPr kumimoji="1" lang="en-US" altLang="ja-JP" dirty="0"/>
          </a:p>
          <a:p>
            <a:r>
              <a:rPr lang="ja-JP" altLang="en-US" dirty="0"/>
              <a:t>活用</a:t>
            </a:r>
            <a:r>
              <a:rPr kumimoji="1" lang="ja-JP" altLang="en-US" dirty="0"/>
              <a:t>（本人の退院への</a:t>
            </a:r>
            <a:r>
              <a:rPr lang="ja-JP" altLang="en-US" dirty="0"/>
              <a:t>気持ちの共有と退院後のイメージをプレゼンテーション</a:t>
            </a:r>
            <a:r>
              <a:rPr kumimoji="1" lang="ja-JP" altLang="en-US" dirty="0"/>
              <a:t>）</a:t>
            </a:r>
          </a:p>
        </p:txBody>
      </p:sp>
    </p:spTree>
    <p:extLst>
      <p:ext uri="{BB962C8B-B14F-4D97-AF65-F5344CB8AC3E}">
        <p14:creationId xmlns:p14="http://schemas.microsoft.com/office/powerpoint/2010/main" val="17290756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タイトル 1"/>
          <p:cNvSpPr>
            <a:spLocks noGrp="1"/>
          </p:cNvSpPr>
          <p:nvPr>
            <p:ph type="title"/>
          </p:nvPr>
        </p:nvSpPr>
        <p:spPr/>
        <p:txBody>
          <a:bodyPr/>
          <a:lstStyle/>
          <a:p>
            <a:r>
              <a:rPr lang="ja-JP" altLang="en-US" dirty="0"/>
              <a:t>ケア会議の視点から</a:t>
            </a:r>
          </a:p>
        </p:txBody>
      </p:sp>
      <p:sp>
        <p:nvSpPr>
          <p:cNvPr id="3" name="コンテンツ プレースホルダ 2"/>
          <p:cNvSpPr>
            <a:spLocks noGrp="1"/>
          </p:cNvSpPr>
          <p:nvPr>
            <p:ph idx="1"/>
          </p:nvPr>
        </p:nvSpPr>
        <p:spPr>
          <a:xfrm>
            <a:off x="838200" y="1825625"/>
            <a:ext cx="10515600" cy="4820104"/>
          </a:xfrm>
        </p:spPr>
        <p:txBody>
          <a:bodyPr rtlCol="0">
            <a:normAutofit/>
          </a:bodyPr>
          <a:lstStyle/>
          <a:p>
            <a:pPr>
              <a:buNone/>
              <a:defRPr/>
            </a:pPr>
            <a:r>
              <a:rPr lang="ja-JP" altLang="en-US" dirty="0">
                <a:cs typeface="+mn-cs"/>
              </a:rPr>
              <a:t>・地域移行に向けたチームから地域での暮らしを支えるチームへ</a:t>
            </a:r>
            <a:endParaRPr lang="en-US" altLang="ja-JP" dirty="0">
              <a:cs typeface="+mn-cs"/>
            </a:endParaRPr>
          </a:p>
          <a:p>
            <a:pPr>
              <a:buNone/>
              <a:defRPr/>
            </a:pPr>
            <a:r>
              <a:rPr lang="ja-JP" altLang="en-US" dirty="0"/>
              <a:t>　　→円滑な移行（一度できたチームはどこかで再結成できる）</a:t>
            </a:r>
            <a:endParaRPr lang="en-US" altLang="ja-JP" dirty="0"/>
          </a:p>
          <a:p>
            <a:pPr>
              <a:buNone/>
              <a:defRPr/>
            </a:pPr>
            <a:endParaRPr lang="en-US" altLang="ja-JP" dirty="0">
              <a:cs typeface="+mn-cs"/>
            </a:endParaRPr>
          </a:p>
          <a:p>
            <a:pPr>
              <a:buNone/>
              <a:defRPr/>
            </a:pPr>
            <a:r>
              <a:rPr lang="ja-JP" altLang="en-US" dirty="0"/>
              <a:t>・地域での暮らしを支えるチームから本人が望む暮らしを実現する</a:t>
            </a:r>
            <a:endParaRPr lang="en-US" altLang="ja-JP" dirty="0"/>
          </a:p>
          <a:p>
            <a:pPr>
              <a:buNone/>
              <a:defRPr/>
            </a:pPr>
            <a:r>
              <a:rPr lang="ja-JP" altLang="en-US" dirty="0"/>
              <a:t>　チームへ</a:t>
            </a:r>
            <a:endParaRPr lang="en-US" altLang="ja-JP" dirty="0"/>
          </a:p>
          <a:p>
            <a:pPr>
              <a:buNone/>
              <a:defRPr/>
            </a:pPr>
            <a:r>
              <a:rPr lang="ja-JP" altLang="en-US" dirty="0"/>
              <a:t>　　→本人の言葉や想いを中心とした会議</a:t>
            </a:r>
            <a:endParaRPr lang="en-US" altLang="ja-JP" dirty="0"/>
          </a:p>
          <a:p>
            <a:pPr>
              <a:buNone/>
              <a:defRPr/>
            </a:pPr>
            <a:r>
              <a:rPr lang="ja-JP" altLang="en-US" dirty="0"/>
              <a:t>　　→招集や、人選から始まる</a:t>
            </a:r>
            <a:endParaRPr lang="en-US" altLang="ja-JP" dirty="0"/>
          </a:p>
          <a:p>
            <a:pPr>
              <a:buNone/>
              <a:defRPr/>
            </a:pPr>
            <a:r>
              <a:rPr lang="ja-JP" altLang="en-US" dirty="0"/>
              <a:t>　　→グループによるスーパービジョンを活用したケア会議</a:t>
            </a:r>
            <a:endParaRPr lang="en-US" altLang="ja-JP" dirty="0"/>
          </a:p>
          <a:p>
            <a:pPr>
              <a:buNone/>
              <a:defRPr/>
            </a:pPr>
            <a:endParaRPr lang="en-US" altLang="ja-JP" dirty="0">
              <a:cs typeface="+mn-cs"/>
            </a:endParaRPr>
          </a:p>
          <a:p>
            <a:pPr>
              <a:buNone/>
              <a:defRPr/>
            </a:pPr>
            <a:endParaRPr lang="ja-JP" altLang="en-US" dirty="0">
              <a:cs typeface="+mn-cs"/>
            </a:endParaRPr>
          </a:p>
        </p:txBody>
      </p:sp>
    </p:spTree>
    <p:extLst>
      <p:ext uri="{BB962C8B-B14F-4D97-AF65-F5344CB8AC3E}">
        <p14:creationId xmlns:p14="http://schemas.microsoft.com/office/powerpoint/2010/main" val="6400712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コンテンツ プレースホルダ 3"/>
          <p:cNvSpPr>
            <a:spLocks noGrp="1"/>
          </p:cNvSpPr>
          <p:nvPr>
            <p:ph idx="1"/>
          </p:nvPr>
        </p:nvSpPr>
        <p:spPr>
          <a:xfrm>
            <a:off x="838200" y="1825624"/>
            <a:ext cx="10515600" cy="4760551"/>
          </a:xfrm>
        </p:spPr>
        <p:txBody>
          <a:bodyPr rtlCol="0">
            <a:normAutofit/>
          </a:bodyPr>
          <a:lstStyle/>
          <a:p>
            <a:pPr>
              <a:defRPr/>
            </a:pPr>
            <a:r>
              <a:rPr lang="ja-JP" altLang="en-US" dirty="0">
                <a:cs typeface="+mn-cs"/>
              </a:rPr>
              <a:t>旅行に行きたい（好きな歴史やお寺などに以前はよく行っていた）</a:t>
            </a:r>
            <a:endParaRPr lang="en-US" altLang="ja-JP" dirty="0">
              <a:cs typeface="+mn-cs"/>
            </a:endParaRPr>
          </a:p>
          <a:p>
            <a:pPr>
              <a:defRPr/>
            </a:pPr>
            <a:r>
              <a:rPr lang="ja-JP" altLang="en-US" dirty="0">
                <a:cs typeface="+mn-cs"/>
              </a:rPr>
              <a:t>母のお見舞いと教会へ定期的に行きたい</a:t>
            </a:r>
            <a:endParaRPr lang="en-US" altLang="ja-JP" dirty="0">
              <a:cs typeface="+mn-cs"/>
            </a:endParaRPr>
          </a:p>
          <a:p>
            <a:pPr>
              <a:defRPr/>
            </a:pPr>
            <a:r>
              <a:rPr lang="ja-JP" altLang="en-US" dirty="0"/>
              <a:t>資格（司法書士）を取得したい</a:t>
            </a:r>
            <a:endParaRPr lang="en-US" altLang="ja-JP" dirty="0">
              <a:cs typeface="+mn-cs"/>
            </a:endParaRPr>
          </a:p>
          <a:p>
            <a:pPr>
              <a:defRPr/>
            </a:pPr>
            <a:r>
              <a:rPr lang="ja-JP" altLang="en-US" dirty="0"/>
              <a:t>アパートでの一人暮らしがしたい</a:t>
            </a:r>
            <a:endParaRPr lang="en-US" altLang="ja-JP" dirty="0">
              <a:cs typeface="+mn-cs"/>
            </a:endParaRPr>
          </a:p>
          <a:p>
            <a:pPr>
              <a:defRPr/>
            </a:pPr>
            <a:r>
              <a:rPr lang="ja-JP" altLang="en-US" dirty="0">
                <a:cs typeface="+mn-cs"/>
              </a:rPr>
              <a:t>就職して、家族を持ちたい</a:t>
            </a:r>
            <a:endParaRPr lang="en-US" altLang="ja-JP" dirty="0">
              <a:cs typeface="+mn-cs"/>
            </a:endParaRPr>
          </a:p>
          <a:p>
            <a:pPr>
              <a:defRPr/>
            </a:pPr>
            <a:endParaRPr lang="en-US" altLang="ja-JP" dirty="0"/>
          </a:p>
          <a:p>
            <a:pPr marL="0" indent="0">
              <a:buNone/>
              <a:defRPr/>
            </a:pPr>
            <a:r>
              <a:rPr lang="ja-JP" altLang="en-US" dirty="0">
                <a:cs typeface="+mn-cs"/>
              </a:rPr>
              <a:t>　　パーソナルリカバリープランを進めていく中で、希望や想いが具体</a:t>
            </a:r>
            <a:endParaRPr lang="en-US" altLang="ja-JP" dirty="0">
              <a:cs typeface="+mn-cs"/>
            </a:endParaRPr>
          </a:p>
          <a:p>
            <a:pPr marL="0" indent="0">
              <a:buNone/>
              <a:defRPr/>
            </a:pPr>
            <a:r>
              <a:rPr lang="ja-JP" altLang="en-US" dirty="0"/>
              <a:t>　　</a:t>
            </a:r>
            <a:r>
              <a:rPr lang="ja-JP" altLang="en-US" dirty="0">
                <a:cs typeface="+mn-cs"/>
              </a:rPr>
              <a:t>化してきた</a:t>
            </a:r>
            <a:endParaRPr lang="en-US" altLang="ja-JP" dirty="0">
              <a:cs typeface="+mn-cs"/>
            </a:endParaRPr>
          </a:p>
          <a:p>
            <a:pPr>
              <a:defRPr/>
            </a:pPr>
            <a:endParaRPr lang="en-US" altLang="ja-JP" dirty="0">
              <a:cs typeface="+mn-cs"/>
            </a:endParaRPr>
          </a:p>
          <a:p>
            <a:pPr>
              <a:defRPr/>
            </a:pPr>
            <a:endParaRPr lang="ja-JP" altLang="en-US" dirty="0">
              <a:cs typeface="+mn-cs"/>
            </a:endParaRPr>
          </a:p>
        </p:txBody>
      </p:sp>
      <p:sp>
        <p:nvSpPr>
          <p:cNvPr id="6" name="タイトル 1">
            <a:extLst>
              <a:ext uri="{FF2B5EF4-FFF2-40B4-BE49-F238E27FC236}">
                <a16:creationId xmlns:a16="http://schemas.microsoft.com/office/drawing/2014/main" xmlns="" id="{E23A8B90-226B-4947-9BE2-C1EE55BFDCA4}"/>
              </a:ext>
            </a:extLst>
          </p:cNvPr>
          <p:cNvSpPr>
            <a:spLocks noGrp="1"/>
          </p:cNvSpPr>
          <p:nvPr>
            <p:ph type="title"/>
          </p:nvPr>
        </p:nvSpPr>
        <p:spPr>
          <a:xfrm>
            <a:off x="377535" y="271824"/>
            <a:ext cx="10515600" cy="909637"/>
          </a:xfrm>
        </p:spPr>
        <p:txBody>
          <a:bodyPr/>
          <a:lstStyle/>
          <a:p>
            <a:r>
              <a:rPr lang="ja-JP" altLang="en-US" dirty="0"/>
              <a:t>ステージ３（本人が望む暮らし）</a:t>
            </a:r>
          </a:p>
        </p:txBody>
      </p:sp>
    </p:spTree>
    <p:extLst>
      <p:ext uri="{BB962C8B-B14F-4D97-AF65-F5344CB8AC3E}">
        <p14:creationId xmlns:p14="http://schemas.microsoft.com/office/powerpoint/2010/main" val="35715689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円/楕円 1"/>
          <p:cNvSpPr/>
          <p:nvPr/>
        </p:nvSpPr>
        <p:spPr>
          <a:xfrm>
            <a:off x="318655" y="1181461"/>
            <a:ext cx="11540836" cy="5482575"/>
          </a:xfrm>
          <a:prstGeom prst="ellips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円/楕円 18"/>
          <p:cNvSpPr>
            <a:spLocks noChangeArrowheads="1"/>
          </p:cNvSpPr>
          <p:nvPr/>
        </p:nvSpPr>
        <p:spPr bwMode="auto">
          <a:xfrm>
            <a:off x="3568609" y="1827729"/>
            <a:ext cx="5302529" cy="4142860"/>
          </a:xfrm>
          <a:prstGeom prst="ellipse">
            <a:avLst/>
          </a:prstGeom>
          <a:gradFill rotWithShape="1">
            <a:gsLst>
              <a:gs pos="0">
                <a:srgbClr val="F5FFE6"/>
              </a:gs>
              <a:gs pos="64999">
                <a:srgbClr val="E4FDC2"/>
              </a:gs>
              <a:gs pos="100000">
                <a:srgbClr val="DAFDA7"/>
              </a:gs>
            </a:gsLst>
            <a:lin ang="5400000" scaled="1"/>
          </a:gradFill>
          <a:ln w="9525">
            <a:solidFill>
              <a:srgbClr val="98B954"/>
            </a:solidFill>
            <a:round/>
            <a:headEnd/>
            <a:tailEnd/>
          </a:ln>
          <a:effectLst>
            <a:outerShdw blurRad="40000" dist="20000" dir="5400000" rotWithShape="0">
              <a:srgbClr val="808080">
                <a:alpha val="37999"/>
              </a:srgbClr>
            </a:outerShdw>
          </a:effectLst>
        </p:spPr>
        <p:txBody>
          <a:bodyPr anchor="ctr"/>
          <a:lstStyle/>
          <a:p>
            <a:pPr algn="ctr">
              <a:defRPr/>
            </a:pPr>
            <a:endParaRPr lang="ja-JP" altLang="en-US">
              <a:solidFill>
                <a:schemeClr val="dk1"/>
              </a:solidFill>
            </a:endParaRPr>
          </a:p>
        </p:txBody>
      </p:sp>
      <p:sp>
        <p:nvSpPr>
          <p:cNvPr id="19459" name="タイトル 1"/>
          <p:cNvSpPr>
            <a:spLocks noGrp="1"/>
          </p:cNvSpPr>
          <p:nvPr>
            <p:ph type="title"/>
          </p:nvPr>
        </p:nvSpPr>
        <p:spPr>
          <a:xfrm>
            <a:off x="377535" y="271824"/>
            <a:ext cx="10515600" cy="909637"/>
          </a:xfrm>
        </p:spPr>
        <p:txBody>
          <a:bodyPr/>
          <a:lstStyle/>
          <a:p>
            <a:r>
              <a:rPr lang="ja-JP" altLang="en-US" dirty="0"/>
              <a:t>ステージ３（本人が望む暮らし）</a:t>
            </a:r>
          </a:p>
        </p:txBody>
      </p:sp>
      <p:sp>
        <p:nvSpPr>
          <p:cNvPr id="19460" name="テキスト ボックス 5"/>
          <p:cNvSpPr txBox="1">
            <a:spLocks noChangeArrowheads="1"/>
          </p:cNvSpPr>
          <p:nvPr/>
        </p:nvSpPr>
        <p:spPr bwMode="auto">
          <a:xfrm>
            <a:off x="4834682" y="2138462"/>
            <a:ext cx="2893676" cy="64633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医療機関</a:t>
            </a:r>
            <a:endParaRPr lang="en-US" altLang="ja-JP" sz="1800" dirty="0"/>
          </a:p>
          <a:p>
            <a:pPr algn="ctr"/>
            <a:r>
              <a:rPr lang="ja-JP" altLang="en-US" sz="1800" dirty="0"/>
              <a:t>（主治医・ケースワーカー）</a:t>
            </a:r>
          </a:p>
        </p:txBody>
      </p:sp>
      <p:sp>
        <p:nvSpPr>
          <p:cNvPr id="19461" name="テキスト ボックス 6"/>
          <p:cNvSpPr txBox="1">
            <a:spLocks noChangeArrowheads="1"/>
          </p:cNvSpPr>
          <p:nvPr/>
        </p:nvSpPr>
        <p:spPr bwMode="auto">
          <a:xfrm>
            <a:off x="7024835" y="2866474"/>
            <a:ext cx="1126134"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デイケア</a:t>
            </a:r>
          </a:p>
        </p:txBody>
      </p:sp>
      <p:sp>
        <p:nvSpPr>
          <p:cNvPr id="19462" name="テキスト ボックス 11"/>
          <p:cNvSpPr txBox="1">
            <a:spLocks noChangeArrowheads="1"/>
          </p:cNvSpPr>
          <p:nvPr/>
        </p:nvSpPr>
        <p:spPr bwMode="auto">
          <a:xfrm>
            <a:off x="7110749" y="3487408"/>
            <a:ext cx="1232801"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訪問看護</a:t>
            </a:r>
          </a:p>
        </p:txBody>
      </p:sp>
      <p:sp>
        <p:nvSpPr>
          <p:cNvPr id="19465" name="テキスト ボックス 15"/>
          <p:cNvSpPr txBox="1">
            <a:spLocks noChangeArrowheads="1"/>
          </p:cNvSpPr>
          <p:nvPr/>
        </p:nvSpPr>
        <p:spPr bwMode="auto">
          <a:xfrm>
            <a:off x="5464174" y="3493640"/>
            <a:ext cx="1000125" cy="36988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a:t>Ａさん</a:t>
            </a:r>
          </a:p>
        </p:txBody>
      </p:sp>
      <p:sp>
        <p:nvSpPr>
          <p:cNvPr id="19469" name="テキスト ボックス 10"/>
          <p:cNvSpPr txBox="1">
            <a:spLocks noChangeArrowheads="1"/>
          </p:cNvSpPr>
          <p:nvPr/>
        </p:nvSpPr>
        <p:spPr bwMode="auto">
          <a:xfrm>
            <a:off x="5113745" y="4820708"/>
            <a:ext cx="1789939"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相談支援専門員</a:t>
            </a:r>
          </a:p>
        </p:txBody>
      </p:sp>
      <p:sp>
        <p:nvSpPr>
          <p:cNvPr id="19470" name="テキスト ボックス 19"/>
          <p:cNvSpPr txBox="1">
            <a:spLocks noChangeArrowheads="1"/>
          </p:cNvSpPr>
          <p:nvPr/>
        </p:nvSpPr>
        <p:spPr bwMode="auto">
          <a:xfrm>
            <a:off x="556690" y="4009873"/>
            <a:ext cx="1974305" cy="64633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テラスハウスでの</a:t>
            </a:r>
            <a:endParaRPr lang="en-US" altLang="ja-JP" sz="1800" dirty="0"/>
          </a:p>
          <a:p>
            <a:pPr algn="ctr"/>
            <a:r>
              <a:rPr lang="ja-JP" altLang="en-US" sz="1800" dirty="0"/>
              <a:t>一人暮らし</a:t>
            </a:r>
          </a:p>
        </p:txBody>
      </p:sp>
      <p:sp>
        <p:nvSpPr>
          <p:cNvPr id="13" name="テキスト ボックス 12"/>
          <p:cNvSpPr txBox="1">
            <a:spLocks noChangeArrowheads="1"/>
          </p:cNvSpPr>
          <p:nvPr/>
        </p:nvSpPr>
        <p:spPr bwMode="auto">
          <a:xfrm>
            <a:off x="5410317" y="5608741"/>
            <a:ext cx="1143000" cy="646112"/>
          </a:xfrm>
          <a:prstGeom prst="rect">
            <a:avLst/>
          </a:prstGeom>
          <a:noFill/>
          <a:ln w="6350">
            <a:solidFill>
              <a:schemeClr val="tx1"/>
            </a:solidFill>
            <a:miter lim="800000"/>
            <a:headEnd/>
            <a:tailEnd/>
          </a:ln>
          <a:effectLst>
            <a:outerShdw blurRad="400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spAutoFit/>
          </a:bodyPr>
          <a:lstStyle/>
          <a:p>
            <a:pPr algn="ctr">
              <a:defRPr/>
            </a:pPr>
            <a:r>
              <a:rPr lang="ja-JP" altLang="en-US" dirty="0">
                <a:solidFill>
                  <a:schemeClr val="dk1"/>
                </a:solidFill>
              </a:rPr>
              <a:t>保健福祉</a:t>
            </a:r>
            <a:endParaRPr lang="en-US" altLang="ja-JP" dirty="0">
              <a:solidFill>
                <a:schemeClr val="dk1"/>
              </a:solidFill>
            </a:endParaRPr>
          </a:p>
          <a:p>
            <a:pPr algn="ctr">
              <a:defRPr/>
            </a:pPr>
            <a:r>
              <a:rPr lang="ja-JP" altLang="en-US" dirty="0">
                <a:solidFill>
                  <a:schemeClr val="dk1"/>
                </a:solidFill>
              </a:rPr>
              <a:t>事務所</a:t>
            </a:r>
          </a:p>
        </p:txBody>
      </p:sp>
      <p:cxnSp>
        <p:nvCxnSpPr>
          <p:cNvPr id="24" name="直線矢印コネクタ 23"/>
          <p:cNvCxnSpPr>
            <a:cxnSpLocks/>
            <a:endCxn id="19470" idx="3"/>
          </p:cNvCxnSpPr>
          <p:nvPr/>
        </p:nvCxnSpPr>
        <p:spPr>
          <a:xfrm flipH="1">
            <a:off x="2530995" y="3891999"/>
            <a:ext cx="2966212" cy="44104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直線矢印コネクタ 27"/>
          <p:cNvCxnSpPr>
            <a:cxnSpLocks/>
            <a:stCxn id="19465" idx="0"/>
            <a:endCxn id="19460" idx="2"/>
          </p:cNvCxnSpPr>
          <p:nvPr/>
        </p:nvCxnSpPr>
        <p:spPr>
          <a:xfrm flipV="1">
            <a:off x="5964237" y="2784793"/>
            <a:ext cx="317283" cy="708847"/>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 name="テキスト ボックス 2"/>
          <p:cNvSpPr txBox="1"/>
          <p:nvPr/>
        </p:nvSpPr>
        <p:spPr>
          <a:xfrm>
            <a:off x="1202076" y="2706578"/>
            <a:ext cx="1580305" cy="646331"/>
          </a:xfrm>
          <a:prstGeom prst="rect">
            <a:avLst/>
          </a:prstGeom>
          <a:noFill/>
          <a:ln>
            <a:solidFill>
              <a:schemeClr val="tx1"/>
            </a:solidFill>
          </a:ln>
        </p:spPr>
        <p:txBody>
          <a:bodyPr wrap="square" rtlCol="0">
            <a:spAutoFit/>
          </a:bodyPr>
          <a:lstStyle/>
          <a:p>
            <a:r>
              <a:rPr kumimoji="1" lang="ja-JP" altLang="en-US" dirty="0"/>
              <a:t>友人と定期的に食事会</a:t>
            </a:r>
          </a:p>
        </p:txBody>
      </p:sp>
      <p:sp>
        <p:nvSpPr>
          <p:cNvPr id="5" name="テキスト ボックス 4"/>
          <p:cNvSpPr txBox="1"/>
          <p:nvPr/>
        </p:nvSpPr>
        <p:spPr>
          <a:xfrm>
            <a:off x="483842" y="3440231"/>
            <a:ext cx="2333609" cy="369332"/>
          </a:xfrm>
          <a:prstGeom prst="rect">
            <a:avLst/>
          </a:prstGeom>
          <a:noFill/>
          <a:ln>
            <a:solidFill>
              <a:schemeClr val="tx1"/>
            </a:solidFill>
          </a:ln>
        </p:spPr>
        <p:txBody>
          <a:bodyPr wrap="square" rtlCol="0">
            <a:spAutoFit/>
          </a:bodyPr>
          <a:lstStyle/>
          <a:p>
            <a:r>
              <a:rPr lang="ja-JP" altLang="en-US" dirty="0"/>
              <a:t>旅行会社と旅行プラン</a:t>
            </a:r>
            <a:endParaRPr kumimoji="1" lang="ja-JP" altLang="en-US" dirty="0"/>
          </a:p>
        </p:txBody>
      </p:sp>
      <p:sp>
        <p:nvSpPr>
          <p:cNvPr id="31" name="テキスト ボックス 6"/>
          <p:cNvSpPr txBox="1">
            <a:spLocks noChangeArrowheads="1"/>
          </p:cNvSpPr>
          <p:nvPr/>
        </p:nvSpPr>
        <p:spPr bwMode="auto">
          <a:xfrm>
            <a:off x="7192636" y="4015109"/>
            <a:ext cx="1232802"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居宅介護</a:t>
            </a:r>
          </a:p>
        </p:txBody>
      </p:sp>
      <p:cxnSp>
        <p:nvCxnSpPr>
          <p:cNvPr id="33" name="直線矢印コネクタ 32"/>
          <p:cNvCxnSpPr>
            <a:cxnSpLocks/>
          </p:cNvCxnSpPr>
          <p:nvPr/>
        </p:nvCxnSpPr>
        <p:spPr>
          <a:xfrm>
            <a:off x="6459251" y="3891999"/>
            <a:ext cx="724106" cy="358279"/>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4" name="直線矢印コネクタ 33"/>
          <p:cNvCxnSpPr>
            <a:cxnSpLocks/>
            <a:endCxn id="19461" idx="1"/>
          </p:cNvCxnSpPr>
          <p:nvPr/>
        </p:nvCxnSpPr>
        <p:spPr>
          <a:xfrm flipV="1">
            <a:off x="6489198" y="3051140"/>
            <a:ext cx="535637" cy="455061"/>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直線矢印コネクタ 38">
            <a:extLst>
              <a:ext uri="{FF2B5EF4-FFF2-40B4-BE49-F238E27FC236}">
                <a16:creationId xmlns:a16="http://schemas.microsoft.com/office/drawing/2014/main" xmlns="" id="{5E5E9C73-6544-4663-8F84-7F57E0F40257}"/>
              </a:ext>
            </a:extLst>
          </p:cNvPr>
          <p:cNvCxnSpPr>
            <a:cxnSpLocks/>
          </p:cNvCxnSpPr>
          <p:nvPr/>
        </p:nvCxnSpPr>
        <p:spPr>
          <a:xfrm>
            <a:off x="6489198" y="3711352"/>
            <a:ext cx="621551"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直線矢印コネクタ 28">
            <a:extLst>
              <a:ext uri="{FF2B5EF4-FFF2-40B4-BE49-F238E27FC236}">
                <a16:creationId xmlns:a16="http://schemas.microsoft.com/office/drawing/2014/main" xmlns="" id="{00422479-3F1F-4CFB-972F-A273737D3BCA}"/>
              </a:ext>
            </a:extLst>
          </p:cNvPr>
          <p:cNvCxnSpPr>
            <a:cxnSpLocks/>
            <a:endCxn id="13" idx="0"/>
          </p:cNvCxnSpPr>
          <p:nvPr/>
        </p:nvCxnSpPr>
        <p:spPr>
          <a:xfrm>
            <a:off x="5981817" y="5221990"/>
            <a:ext cx="0" cy="386751"/>
          </a:xfrm>
          <a:prstGeom prst="straightConnector1">
            <a:avLst/>
          </a:prstGeom>
          <a:ln w="254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1" name="直線矢印コネクタ 50">
            <a:extLst>
              <a:ext uri="{FF2B5EF4-FFF2-40B4-BE49-F238E27FC236}">
                <a16:creationId xmlns:a16="http://schemas.microsoft.com/office/drawing/2014/main" xmlns="" id="{2D4E7B60-3FC4-40A2-8D20-35F5C85CDA74}"/>
              </a:ext>
            </a:extLst>
          </p:cNvPr>
          <p:cNvCxnSpPr>
            <a:cxnSpLocks/>
          </p:cNvCxnSpPr>
          <p:nvPr/>
        </p:nvCxnSpPr>
        <p:spPr>
          <a:xfrm>
            <a:off x="5981817" y="3859640"/>
            <a:ext cx="0" cy="902725"/>
          </a:xfrm>
          <a:prstGeom prst="straightConnector1">
            <a:avLst/>
          </a:prstGeom>
          <a:ln w="254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5" name="テキスト ボックス 15">
            <a:extLst>
              <a:ext uri="{FF2B5EF4-FFF2-40B4-BE49-F238E27FC236}">
                <a16:creationId xmlns:a16="http://schemas.microsoft.com/office/drawing/2014/main" xmlns="" id="{CF0C59F4-5B75-4EEF-86FB-18303D8FC605}"/>
              </a:ext>
            </a:extLst>
          </p:cNvPr>
          <p:cNvSpPr txBox="1">
            <a:spLocks noChangeArrowheads="1"/>
          </p:cNvSpPr>
          <p:nvPr/>
        </p:nvSpPr>
        <p:spPr bwMode="auto">
          <a:xfrm>
            <a:off x="1069813" y="4816936"/>
            <a:ext cx="2725351"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特養へ定期的にお見舞い</a:t>
            </a:r>
          </a:p>
        </p:txBody>
      </p:sp>
      <p:sp>
        <p:nvSpPr>
          <p:cNvPr id="56" name="テキスト ボックス 15">
            <a:extLst>
              <a:ext uri="{FF2B5EF4-FFF2-40B4-BE49-F238E27FC236}">
                <a16:creationId xmlns:a16="http://schemas.microsoft.com/office/drawing/2014/main" xmlns="" id="{49E58FF7-7343-4921-AD6D-124E33D9E240}"/>
              </a:ext>
            </a:extLst>
          </p:cNvPr>
          <p:cNvSpPr txBox="1">
            <a:spLocks noChangeArrowheads="1"/>
          </p:cNvSpPr>
          <p:nvPr/>
        </p:nvSpPr>
        <p:spPr bwMode="auto">
          <a:xfrm>
            <a:off x="3493213" y="5878117"/>
            <a:ext cx="1254211"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ケアマネ</a:t>
            </a:r>
          </a:p>
        </p:txBody>
      </p:sp>
      <p:cxnSp>
        <p:nvCxnSpPr>
          <p:cNvPr id="57" name="直線矢印コネクタ 56">
            <a:extLst>
              <a:ext uri="{FF2B5EF4-FFF2-40B4-BE49-F238E27FC236}">
                <a16:creationId xmlns:a16="http://schemas.microsoft.com/office/drawing/2014/main" xmlns="" id="{44B287DE-59EC-4B09-9347-6C03E440E032}"/>
              </a:ext>
            </a:extLst>
          </p:cNvPr>
          <p:cNvCxnSpPr>
            <a:cxnSpLocks/>
          </p:cNvCxnSpPr>
          <p:nvPr/>
        </p:nvCxnSpPr>
        <p:spPr>
          <a:xfrm>
            <a:off x="4747424" y="6046323"/>
            <a:ext cx="662051" cy="0"/>
          </a:xfrm>
          <a:prstGeom prst="straightConnector1">
            <a:avLst/>
          </a:prstGeom>
          <a:ln w="254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6" name="直線矢印コネクタ 65">
            <a:extLst>
              <a:ext uri="{FF2B5EF4-FFF2-40B4-BE49-F238E27FC236}">
                <a16:creationId xmlns:a16="http://schemas.microsoft.com/office/drawing/2014/main" xmlns="" id="{AF0E8AFE-42FD-470E-AE23-9045BC61EFEA}"/>
              </a:ext>
            </a:extLst>
          </p:cNvPr>
          <p:cNvCxnSpPr>
            <a:cxnSpLocks/>
            <a:endCxn id="55" idx="3"/>
          </p:cNvCxnSpPr>
          <p:nvPr/>
        </p:nvCxnSpPr>
        <p:spPr>
          <a:xfrm flipH="1">
            <a:off x="3795164" y="3883163"/>
            <a:ext cx="2127773" cy="1118439"/>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9" name="直線矢印コネクタ 68">
            <a:extLst>
              <a:ext uri="{FF2B5EF4-FFF2-40B4-BE49-F238E27FC236}">
                <a16:creationId xmlns:a16="http://schemas.microsoft.com/office/drawing/2014/main" xmlns="" id="{7481ABBB-C3AA-4CA6-B705-B81A8DF900AA}"/>
              </a:ext>
            </a:extLst>
          </p:cNvPr>
          <p:cNvCxnSpPr>
            <a:cxnSpLocks/>
            <a:stCxn id="55" idx="2"/>
          </p:cNvCxnSpPr>
          <p:nvPr/>
        </p:nvCxnSpPr>
        <p:spPr>
          <a:xfrm>
            <a:off x="2432489" y="5186268"/>
            <a:ext cx="1029821" cy="860055"/>
          </a:xfrm>
          <a:prstGeom prst="straightConnector1">
            <a:avLst/>
          </a:prstGeom>
          <a:ln w="254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2" name="直線矢印コネクタ 71">
            <a:extLst>
              <a:ext uri="{FF2B5EF4-FFF2-40B4-BE49-F238E27FC236}">
                <a16:creationId xmlns:a16="http://schemas.microsoft.com/office/drawing/2014/main" xmlns="" id="{BC529B4F-641C-4FE0-89E1-2B1237AB42F5}"/>
              </a:ext>
            </a:extLst>
          </p:cNvPr>
          <p:cNvCxnSpPr>
            <a:cxnSpLocks/>
            <a:stCxn id="19465" idx="1"/>
            <a:endCxn id="3" idx="3"/>
          </p:cNvCxnSpPr>
          <p:nvPr/>
        </p:nvCxnSpPr>
        <p:spPr>
          <a:xfrm flipH="1" flipV="1">
            <a:off x="2782381" y="3029744"/>
            <a:ext cx="2681793" cy="64884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5" name="直線矢印コネクタ 74">
            <a:extLst>
              <a:ext uri="{FF2B5EF4-FFF2-40B4-BE49-F238E27FC236}">
                <a16:creationId xmlns:a16="http://schemas.microsoft.com/office/drawing/2014/main" xmlns="" id="{707A7B29-5745-44D1-BBF2-26837B67C7B6}"/>
              </a:ext>
            </a:extLst>
          </p:cNvPr>
          <p:cNvCxnSpPr>
            <a:cxnSpLocks/>
            <a:stCxn id="19465" idx="1"/>
            <a:endCxn id="5" idx="3"/>
          </p:cNvCxnSpPr>
          <p:nvPr/>
        </p:nvCxnSpPr>
        <p:spPr>
          <a:xfrm flipH="1" flipV="1">
            <a:off x="2817451" y="3624897"/>
            <a:ext cx="2646723" cy="53687"/>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8" name="直線矢印コネクタ 77">
            <a:extLst>
              <a:ext uri="{FF2B5EF4-FFF2-40B4-BE49-F238E27FC236}">
                <a16:creationId xmlns:a16="http://schemas.microsoft.com/office/drawing/2014/main" xmlns="" id="{CC9B6690-36FC-45EE-80F8-1CC1E0FFA399}"/>
              </a:ext>
            </a:extLst>
          </p:cNvPr>
          <p:cNvCxnSpPr>
            <a:cxnSpLocks/>
          </p:cNvCxnSpPr>
          <p:nvPr/>
        </p:nvCxnSpPr>
        <p:spPr>
          <a:xfrm flipV="1">
            <a:off x="4120318" y="5196451"/>
            <a:ext cx="1289157" cy="663277"/>
          </a:xfrm>
          <a:prstGeom prst="straightConnector1">
            <a:avLst/>
          </a:prstGeom>
          <a:ln w="254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1" name="テキスト ボックス 80">
            <a:extLst>
              <a:ext uri="{FF2B5EF4-FFF2-40B4-BE49-F238E27FC236}">
                <a16:creationId xmlns:a16="http://schemas.microsoft.com/office/drawing/2014/main" xmlns="" id="{6AFE2E03-EE51-48EE-9A9D-940CB32CBCA1}"/>
              </a:ext>
            </a:extLst>
          </p:cNvPr>
          <p:cNvSpPr txBox="1"/>
          <p:nvPr/>
        </p:nvSpPr>
        <p:spPr>
          <a:xfrm>
            <a:off x="8862168" y="1023723"/>
            <a:ext cx="2580203" cy="1477328"/>
          </a:xfrm>
          <a:prstGeom prst="rect">
            <a:avLst/>
          </a:prstGeom>
          <a:noFill/>
          <a:ln>
            <a:solidFill>
              <a:schemeClr val="tx1"/>
            </a:solidFill>
          </a:ln>
        </p:spPr>
        <p:txBody>
          <a:bodyPr wrap="square" rtlCol="0">
            <a:spAutoFit/>
          </a:bodyPr>
          <a:lstStyle/>
          <a:p>
            <a:r>
              <a:rPr kumimoji="1" lang="ja-JP" altLang="en-US" dirty="0"/>
              <a:t>・一人暮らしの実現</a:t>
            </a:r>
            <a:endParaRPr kumimoji="1" lang="en-US" altLang="ja-JP" dirty="0"/>
          </a:p>
          <a:p>
            <a:r>
              <a:rPr kumimoji="1" lang="ja-JP" altLang="en-US" dirty="0"/>
              <a:t>・資格試験の拡大</a:t>
            </a:r>
            <a:endParaRPr kumimoji="1" lang="en-US" altLang="ja-JP" dirty="0"/>
          </a:p>
          <a:p>
            <a:r>
              <a:rPr lang="ja-JP" altLang="en-US" dirty="0"/>
              <a:t>・母の見舞いと教会</a:t>
            </a:r>
            <a:endParaRPr lang="en-US" altLang="ja-JP" dirty="0"/>
          </a:p>
          <a:p>
            <a:r>
              <a:rPr lang="ja-JP" altLang="en-US" dirty="0"/>
              <a:t>・京都奈良への旅行</a:t>
            </a:r>
            <a:endParaRPr lang="en-US" altLang="ja-JP" dirty="0"/>
          </a:p>
          <a:p>
            <a:r>
              <a:rPr kumimoji="1" lang="ja-JP" altLang="en-US" dirty="0"/>
              <a:t>・パソコンの購入</a:t>
            </a:r>
          </a:p>
        </p:txBody>
      </p:sp>
      <p:sp>
        <p:nvSpPr>
          <p:cNvPr id="82" name="テキスト ボックス 6">
            <a:extLst>
              <a:ext uri="{FF2B5EF4-FFF2-40B4-BE49-F238E27FC236}">
                <a16:creationId xmlns:a16="http://schemas.microsoft.com/office/drawing/2014/main" xmlns="" id="{4E0F3615-8C8F-4EE2-B3AC-CBF6B8A266FE}"/>
              </a:ext>
            </a:extLst>
          </p:cNvPr>
          <p:cNvSpPr txBox="1">
            <a:spLocks noChangeArrowheads="1"/>
          </p:cNvSpPr>
          <p:nvPr/>
        </p:nvSpPr>
        <p:spPr bwMode="auto">
          <a:xfrm>
            <a:off x="6709988" y="5343423"/>
            <a:ext cx="1664277"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err="1"/>
              <a:t>障がい</a:t>
            </a:r>
            <a:r>
              <a:rPr lang="ja-JP" altLang="en-US" sz="1800" dirty="0"/>
              <a:t>福祉課</a:t>
            </a:r>
          </a:p>
        </p:txBody>
      </p:sp>
      <p:cxnSp>
        <p:nvCxnSpPr>
          <p:cNvPr id="83" name="直線矢印コネクタ 82">
            <a:extLst>
              <a:ext uri="{FF2B5EF4-FFF2-40B4-BE49-F238E27FC236}">
                <a16:creationId xmlns:a16="http://schemas.microsoft.com/office/drawing/2014/main" xmlns="" id="{7E1E9FD3-D23E-4676-84CB-F31DCEE14ACE}"/>
              </a:ext>
            </a:extLst>
          </p:cNvPr>
          <p:cNvCxnSpPr>
            <a:cxnSpLocks/>
            <a:stCxn id="82" idx="2"/>
            <a:endCxn id="13" idx="3"/>
          </p:cNvCxnSpPr>
          <p:nvPr/>
        </p:nvCxnSpPr>
        <p:spPr>
          <a:xfrm flipH="1">
            <a:off x="6553317" y="5712755"/>
            <a:ext cx="988810" cy="219042"/>
          </a:xfrm>
          <a:prstGeom prst="straightConnector1">
            <a:avLst/>
          </a:prstGeom>
          <a:ln w="254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6" name="直線矢印コネクタ 85">
            <a:extLst>
              <a:ext uri="{FF2B5EF4-FFF2-40B4-BE49-F238E27FC236}">
                <a16:creationId xmlns:a16="http://schemas.microsoft.com/office/drawing/2014/main" xmlns="" id="{B0135486-A28B-427D-B7AA-D0D9EAA6F7BF}"/>
              </a:ext>
            </a:extLst>
          </p:cNvPr>
          <p:cNvCxnSpPr>
            <a:cxnSpLocks/>
            <a:endCxn id="82" idx="1"/>
          </p:cNvCxnSpPr>
          <p:nvPr/>
        </p:nvCxnSpPr>
        <p:spPr>
          <a:xfrm>
            <a:off x="6489199" y="5181066"/>
            <a:ext cx="220789" cy="347023"/>
          </a:xfrm>
          <a:prstGeom prst="straightConnector1">
            <a:avLst/>
          </a:prstGeom>
          <a:ln w="254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9" name="テキスト ボックス 88">
            <a:extLst>
              <a:ext uri="{FF2B5EF4-FFF2-40B4-BE49-F238E27FC236}">
                <a16:creationId xmlns:a16="http://schemas.microsoft.com/office/drawing/2014/main" xmlns="" id="{484A67FB-E734-4306-B386-90ADA0A84F23}"/>
              </a:ext>
            </a:extLst>
          </p:cNvPr>
          <p:cNvSpPr txBox="1"/>
          <p:nvPr/>
        </p:nvSpPr>
        <p:spPr>
          <a:xfrm>
            <a:off x="7344509" y="4497645"/>
            <a:ext cx="1395991" cy="646331"/>
          </a:xfrm>
          <a:prstGeom prst="rect">
            <a:avLst/>
          </a:prstGeom>
          <a:noFill/>
          <a:ln>
            <a:solidFill>
              <a:schemeClr val="tx1"/>
            </a:solidFill>
          </a:ln>
        </p:spPr>
        <p:txBody>
          <a:bodyPr wrap="square" rtlCol="0">
            <a:spAutoFit/>
          </a:bodyPr>
          <a:lstStyle/>
          <a:p>
            <a:r>
              <a:rPr kumimoji="1" lang="ja-JP" altLang="en-US" dirty="0"/>
              <a:t>　保佐人　（金銭管理）</a:t>
            </a:r>
          </a:p>
        </p:txBody>
      </p:sp>
      <p:sp>
        <p:nvSpPr>
          <p:cNvPr id="96" name="テキスト ボックス 95">
            <a:extLst>
              <a:ext uri="{FF2B5EF4-FFF2-40B4-BE49-F238E27FC236}">
                <a16:creationId xmlns:a16="http://schemas.microsoft.com/office/drawing/2014/main" xmlns="" id="{E4BD5B21-8054-4B94-909C-699E3E183FE8}"/>
              </a:ext>
            </a:extLst>
          </p:cNvPr>
          <p:cNvSpPr txBox="1"/>
          <p:nvPr/>
        </p:nvSpPr>
        <p:spPr>
          <a:xfrm>
            <a:off x="1695788" y="2240725"/>
            <a:ext cx="1824028" cy="369332"/>
          </a:xfrm>
          <a:prstGeom prst="rect">
            <a:avLst/>
          </a:prstGeom>
          <a:noFill/>
          <a:ln>
            <a:solidFill>
              <a:schemeClr val="tx1"/>
            </a:solidFill>
          </a:ln>
        </p:spPr>
        <p:txBody>
          <a:bodyPr wrap="square" rtlCol="0">
            <a:spAutoFit/>
          </a:bodyPr>
          <a:lstStyle/>
          <a:p>
            <a:r>
              <a:rPr kumimoji="1" lang="ja-JP" altLang="en-US" dirty="0"/>
              <a:t>資格試験の受験</a:t>
            </a:r>
          </a:p>
        </p:txBody>
      </p:sp>
      <p:cxnSp>
        <p:nvCxnSpPr>
          <p:cNvPr id="97" name="直線矢印コネクタ 96">
            <a:extLst>
              <a:ext uri="{FF2B5EF4-FFF2-40B4-BE49-F238E27FC236}">
                <a16:creationId xmlns:a16="http://schemas.microsoft.com/office/drawing/2014/main" xmlns="" id="{CD79D313-EF51-4B8A-9EEA-53C9DF84E591}"/>
              </a:ext>
            </a:extLst>
          </p:cNvPr>
          <p:cNvCxnSpPr>
            <a:cxnSpLocks/>
            <a:endCxn id="96" idx="3"/>
          </p:cNvCxnSpPr>
          <p:nvPr/>
        </p:nvCxnSpPr>
        <p:spPr>
          <a:xfrm flipH="1" flipV="1">
            <a:off x="3519816" y="2425391"/>
            <a:ext cx="1923830" cy="108081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0" name="テキスト ボックス 99">
            <a:extLst>
              <a:ext uri="{FF2B5EF4-FFF2-40B4-BE49-F238E27FC236}">
                <a16:creationId xmlns:a16="http://schemas.microsoft.com/office/drawing/2014/main" xmlns="" id="{ECF34C35-8382-4474-898F-0D7AFCA83F79}"/>
              </a:ext>
            </a:extLst>
          </p:cNvPr>
          <p:cNvSpPr txBox="1"/>
          <p:nvPr/>
        </p:nvSpPr>
        <p:spPr>
          <a:xfrm>
            <a:off x="4564272" y="1303180"/>
            <a:ext cx="2850066" cy="369332"/>
          </a:xfrm>
          <a:prstGeom prst="rect">
            <a:avLst/>
          </a:prstGeom>
          <a:noFill/>
          <a:ln>
            <a:solidFill>
              <a:schemeClr val="tx1"/>
            </a:solidFill>
          </a:ln>
        </p:spPr>
        <p:txBody>
          <a:bodyPr wrap="square" rtlCol="0">
            <a:spAutoFit/>
          </a:bodyPr>
          <a:lstStyle/>
          <a:p>
            <a:r>
              <a:rPr kumimoji="1" lang="ja-JP" altLang="en-US" dirty="0"/>
              <a:t>パーソナルリカバリープラン</a:t>
            </a:r>
          </a:p>
        </p:txBody>
      </p:sp>
      <p:cxnSp>
        <p:nvCxnSpPr>
          <p:cNvPr id="53" name="直線矢印コネクタ 52">
            <a:extLst>
              <a:ext uri="{FF2B5EF4-FFF2-40B4-BE49-F238E27FC236}">
                <a16:creationId xmlns:a16="http://schemas.microsoft.com/office/drawing/2014/main" xmlns="" id="{A9E63BCD-DE3A-4126-B1D3-448B912D1C2B}"/>
              </a:ext>
            </a:extLst>
          </p:cNvPr>
          <p:cNvCxnSpPr>
            <a:cxnSpLocks/>
          </p:cNvCxnSpPr>
          <p:nvPr/>
        </p:nvCxnSpPr>
        <p:spPr>
          <a:xfrm>
            <a:off x="6116379" y="3938421"/>
            <a:ext cx="1195657" cy="882287"/>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9" name="テキスト ボックス 15">
            <a:extLst>
              <a:ext uri="{FF2B5EF4-FFF2-40B4-BE49-F238E27FC236}">
                <a16:creationId xmlns:a16="http://schemas.microsoft.com/office/drawing/2014/main" xmlns="" id="{98524E13-3656-4191-810F-BE258C8918F4}"/>
              </a:ext>
            </a:extLst>
          </p:cNvPr>
          <p:cNvSpPr txBox="1">
            <a:spLocks noChangeArrowheads="1"/>
          </p:cNvSpPr>
          <p:nvPr/>
        </p:nvSpPr>
        <p:spPr bwMode="auto">
          <a:xfrm>
            <a:off x="2684591" y="1756015"/>
            <a:ext cx="1000125"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教会</a:t>
            </a:r>
          </a:p>
        </p:txBody>
      </p:sp>
      <p:cxnSp>
        <p:nvCxnSpPr>
          <p:cNvPr id="61" name="直線矢印コネクタ 60">
            <a:extLst>
              <a:ext uri="{FF2B5EF4-FFF2-40B4-BE49-F238E27FC236}">
                <a16:creationId xmlns:a16="http://schemas.microsoft.com/office/drawing/2014/main" xmlns="" id="{C1CB8670-96FF-4BE4-95D5-B4894591035B}"/>
              </a:ext>
            </a:extLst>
          </p:cNvPr>
          <p:cNvCxnSpPr>
            <a:cxnSpLocks/>
          </p:cNvCxnSpPr>
          <p:nvPr/>
        </p:nvCxnSpPr>
        <p:spPr>
          <a:xfrm flipH="1" flipV="1">
            <a:off x="3700872" y="1940143"/>
            <a:ext cx="1988393" cy="151937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0" name="テキスト ボックス 6">
            <a:extLst>
              <a:ext uri="{FF2B5EF4-FFF2-40B4-BE49-F238E27FC236}">
                <a16:creationId xmlns:a16="http://schemas.microsoft.com/office/drawing/2014/main" xmlns="" id="{492C8E43-C67F-4A10-BA7C-752FF217E470}"/>
              </a:ext>
            </a:extLst>
          </p:cNvPr>
          <p:cNvSpPr txBox="1">
            <a:spLocks noChangeArrowheads="1"/>
          </p:cNvSpPr>
          <p:nvPr/>
        </p:nvSpPr>
        <p:spPr bwMode="auto">
          <a:xfrm>
            <a:off x="8966793" y="2699829"/>
            <a:ext cx="2398308" cy="369332"/>
          </a:xfrm>
          <a:prstGeom prst="rect">
            <a:avLst/>
          </a:prstGeom>
          <a:noFill/>
          <a:ln w="25400">
            <a:solidFill>
              <a:schemeClr val="tx1"/>
            </a:solidFill>
            <a:prstDash val="lgDashDotDot"/>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自転車での体力づくり</a:t>
            </a:r>
          </a:p>
        </p:txBody>
      </p:sp>
      <p:sp>
        <p:nvSpPr>
          <p:cNvPr id="71" name="テキスト ボックス 6">
            <a:extLst>
              <a:ext uri="{FF2B5EF4-FFF2-40B4-BE49-F238E27FC236}">
                <a16:creationId xmlns:a16="http://schemas.microsoft.com/office/drawing/2014/main" xmlns="" id="{E4ABC004-8152-4FA0-90B7-885CF9A4F615}"/>
              </a:ext>
            </a:extLst>
          </p:cNvPr>
          <p:cNvSpPr txBox="1">
            <a:spLocks noChangeArrowheads="1"/>
          </p:cNvSpPr>
          <p:nvPr/>
        </p:nvSpPr>
        <p:spPr bwMode="auto">
          <a:xfrm>
            <a:off x="8962445" y="3342020"/>
            <a:ext cx="2398308" cy="369332"/>
          </a:xfrm>
          <a:prstGeom prst="rect">
            <a:avLst/>
          </a:prstGeom>
          <a:noFill/>
          <a:ln w="25400">
            <a:solidFill>
              <a:schemeClr val="tx1"/>
            </a:solidFill>
            <a:prstDash val="lgDashDotDot"/>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パソコン教室</a:t>
            </a:r>
          </a:p>
        </p:txBody>
      </p:sp>
      <p:sp>
        <p:nvSpPr>
          <p:cNvPr id="73" name="テキスト ボックス 6">
            <a:extLst>
              <a:ext uri="{FF2B5EF4-FFF2-40B4-BE49-F238E27FC236}">
                <a16:creationId xmlns:a16="http://schemas.microsoft.com/office/drawing/2014/main" xmlns="" id="{58E8278A-5953-4C0D-8A06-C278ECD8C53D}"/>
              </a:ext>
            </a:extLst>
          </p:cNvPr>
          <p:cNvSpPr txBox="1">
            <a:spLocks noChangeArrowheads="1"/>
          </p:cNvSpPr>
          <p:nvPr/>
        </p:nvSpPr>
        <p:spPr bwMode="auto">
          <a:xfrm>
            <a:off x="8953115" y="3963706"/>
            <a:ext cx="2398308" cy="369332"/>
          </a:xfrm>
          <a:prstGeom prst="rect">
            <a:avLst/>
          </a:prstGeom>
          <a:noFill/>
          <a:ln w="25400">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就労支援事業所</a:t>
            </a:r>
          </a:p>
        </p:txBody>
      </p:sp>
      <p:sp>
        <p:nvSpPr>
          <p:cNvPr id="76" name="テキスト ボックス 6">
            <a:extLst>
              <a:ext uri="{FF2B5EF4-FFF2-40B4-BE49-F238E27FC236}">
                <a16:creationId xmlns:a16="http://schemas.microsoft.com/office/drawing/2014/main" xmlns="" id="{3A194715-C35D-4495-94D2-E928558BEF5A}"/>
              </a:ext>
            </a:extLst>
          </p:cNvPr>
          <p:cNvSpPr txBox="1">
            <a:spLocks noChangeArrowheads="1"/>
          </p:cNvSpPr>
          <p:nvPr/>
        </p:nvSpPr>
        <p:spPr bwMode="auto">
          <a:xfrm>
            <a:off x="8962565" y="4620989"/>
            <a:ext cx="2398308" cy="369332"/>
          </a:xfrm>
          <a:prstGeom prst="rect">
            <a:avLst/>
          </a:prstGeom>
          <a:noFill/>
          <a:ln w="25400">
            <a:solidFill>
              <a:schemeClr val="tx1"/>
            </a:solidFill>
            <a:prstDash val="lgDashDotDot"/>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社会人向け公開講座</a:t>
            </a:r>
          </a:p>
        </p:txBody>
      </p:sp>
      <p:sp>
        <p:nvSpPr>
          <p:cNvPr id="77" name="テキスト ボックス 6">
            <a:extLst>
              <a:ext uri="{FF2B5EF4-FFF2-40B4-BE49-F238E27FC236}">
                <a16:creationId xmlns:a16="http://schemas.microsoft.com/office/drawing/2014/main" xmlns="" id="{679BE0D1-06BA-4917-8964-7565911C86CA}"/>
              </a:ext>
            </a:extLst>
          </p:cNvPr>
          <p:cNvSpPr txBox="1">
            <a:spLocks noChangeArrowheads="1"/>
          </p:cNvSpPr>
          <p:nvPr/>
        </p:nvSpPr>
        <p:spPr bwMode="auto">
          <a:xfrm>
            <a:off x="8953115" y="5230699"/>
            <a:ext cx="2398308" cy="369332"/>
          </a:xfrm>
          <a:prstGeom prst="rect">
            <a:avLst/>
          </a:prstGeom>
          <a:noFill/>
          <a:ln w="25400">
            <a:solidFill>
              <a:schemeClr val="tx1"/>
            </a:solidFill>
            <a:prstDash val="lgDashDotDot"/>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歴史サークル</a:t>
            </a:r>
          </a:p>
        </p:txBody>
      </p:sp>
      <p:sp>
        <p:nvSpPr>
          <p:cNvPr id="79" name="テキスト ボックス 6">
            <a:extLst>
              <a:ext uri="{FF2B5EF4-FFF2-40B4-BE49-F238E27FC236}">
                <a16:creationId xmlns:a16="http://schemas.microsoft.com/office/drawing/2014/main" xmlns="" id="{326DFF8C-5ED7-46D2-BEA2-7E2131E59E9A}"/>
              </a:ext>
            </a:extLst>
          </p:cNvPr>
          <p:cNvSpPr txBox="1">
            <a:spLocks noChangeArrowheads="1"/>
          </p:cNvSpPr>
          <p:nvPr/>
        </p:nvSpPr>
        <p:spPr bwMode="auto">
          <a:xfrm>
            <a:off x="8953115" y="5747131"/>
            <a:ext cx="2398308" cy="369332"/>
          </a:xfrm>
          <a:prstGeom prst="rect">
            <a:avLst/>
          </a:prstGeom>
          <a:noFill/>
          <a:ln w="25400">
            <a:solidFill>
              <a:schemeClr val="tx1"/>
            </a:solidFill>
            <a:prstDash val="lgDashDotDot"/>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ご当地検定</a:t>
            </a:r>
          </a:p>
        </p:txBody>
      </p:sp>
    </p:spTree>
    <p:extLst>
      <p:ext uri="{BB962C8B-B14F-4D97-AF65-F5344CB8AC3E}">
        <p14:creationId xmlns:p14="http://schemas.microsoft.com/office/powerpoint/2010/main" val="17999211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40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事例から見るチームアプローチの手順　１</a:t>
            </a:r>
          </a:p>
        </p:txBody>
      </p:sp>
      <p:sp>
        <p:nvSpPr>
          <p:cNvPr id="3" name="スライド番号プレースホルダー 2"/>
          <p:cNvSpPr>
            <a:spLocks noGrp="1"/>
          </p:cNvSpPr>
          <p:nvPr>
            <p:ph type="sldNum" sz="quarter" idx="12"/>
          </p:nvPr>
        </p:nvSpPr>
        <p:spPr/>
        <p:txBody>
          <a:bodyPr/>
          <a:lstStyle/>
          <a:p>
            <a:fld id="{045518DD-8AE6-4716-8CB1-4E1853E1D562}" type="slidenum">
              <a:rPr kumimoji="1" lang="ja-JP" altLang="en-US" smtClean="0"/>
              <a:pPr/>
              <a:t>29</a:t>
            </a:fld>
            <a:endParaRPr kumimoji="1" lang="ja-JP" altLang="en-US"/>
          </a:p>
        </p:txBody>
      </p:sp>
      <p:sp>
        <p:nvSpPr>
          <p:cNvPr id="4" name="正方形/長方形 3"/>
          <p:cNvSpPr/>
          <p:nvPr/>
        </p:nvSpPr>
        <p:spPr>
          <a:xfrm>
            <a:off x="2135560" y="2348880"/>
            <a:ext cx="7776864" cy="3539430"/>
          </a:xfrm>
          <a:prstGeom prst="rect">
            <a:avLst/>
          </a:prstGeom>
        </p:spPr>
        <p:txBody>
          <a:bodyPr wrap="square">
            <a:spAutoFit/>
          </a:bodyPr>
          <a:lstStyle/>
          <a:p>
            <a:r>
              <a:rPr lang="ja-JP" altLang="en-US" sz="32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必要なメンバーが，利用者や家族と共に，それぞれの専門性を活かして、本人の状況を評価し，本人の望む生活</a:t>
            </a:r>
            <a:r>
              <a:rPr lang="en-US" altLang="ja-JP" sz="32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32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ニーズ</a:t>
            </a:r>
            <a:r>
              <a:rPr lang="en-US" altLang="ja-JP" sz="32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32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に対して妨げとなっていること</a:t>
            </a:r>
            <a:r>
              <a:rPr lang="en-US" altLang="ja-JP" sz="32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32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課題</a:t>
            </a:r>
            <a:r>
              <a:rPr lang="en-US" altLang="ja-JP" sz="32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32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を明確にする。</a:t>
            </a:r>
          </a:p>
          <a:p>
            <a:endParaRPr lang="ja-JP" altLang="en-US" sz="32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endParaRPr lang="ja-JP" altLang="en-US" sz="32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40297142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1694734"/>
            <a:ext cx="10515600" cy="1500187"/>
          </a:xfrm>
        </p:spPr>
        <p:txBody>
          <a:bodyPr/>
          <a:lstStyle/>
          <a:p>
            <a:r>
              <a:rPr kumimoji="1" lang="ja-JP" altLang="en-US" dirty="0"/>
              <a:t>チームアプローチ（多職種連携）</a:t>
            </a:r>
          </a:p>
        </p:txBody>
      </p:sp>
    </p:spTree>
    <p:extLst>
      <p:ext uri="{BB962C8B-B14F-4D97-AF65-F5344CB8AC3E}">
        <p14:creationId xmlns:p14="http://schemas.microsoft.com/office/powerpoint/2010/main" val="70953422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2351584" y="2564904"/>
            <a:ext cx="7416824" cy="3024336"/>
          </a:xfrm>
          <a:prstGeom prst="rect">
            <a:avLst/>
          </a:prstGeom>
        </p:spPr>
        <p:txBody>
          <a:bodyPr wrap="square">
            <a:spAutoFit/>
          </a:bodyPr>
          <a:lstStyle/>
          <a:p>
            <a:r>
              <a:rPr lang="ja-JP" altLang="en-US" sz="32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可能な限り，利用者と家族の参加のもとにカンファレンスを開き，支援の方向性を定め，具体的な支援方法を策定し，それぞれの職種の役割を分担・確認する。</a:t>
            </a:r>
          </a:p>
          <a:p>
            <a:endParaRPr lang="ja-JP" altLang="en-US" sz="32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タイトル 1"/>
          <p:cNvSpPr>
            <a:spLocks noGrp="1"/>
          </p:cNvSpPr>
          <p:nvPr>
            <p:ph type="title"/>
          </p:nvPr>
        </p:nvSpPr>
        <p:spPr/>
        <p:txBody>
          <a:bodyPr>
            <a:normAutofit/>
          </a:bodyPr>
          <a:lstStyle/>
          <a:p>
            <a:r>
              <a:rPr lang="ja-JP" altLang="en-US" sz="40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事例から見るチームアプローチの手順　２</a:t>
            </a:r>
          </a:p>
        </p:txBody>
      </p:sp>
      <p:sp>
        <p:nvSpPr>
          <p:cNvPr id="2" name="スライド番号プレースホルダー 1"/>
          <p:cNvSpPr>
            <a:spLocks noGrp="1"/>
          </p:cNvSpPr>
          <p:nvPr>
            <p:ph type="sldNum" sz="quarter" idx="12"/>
          </p:nvPr>
        </p:nvSpPr>
        <p:spPr/>
        <p:txBody>
          <a:bodyPr/>
          <a:lstStyle/>
          <a:p>
            <a:fld id="{045518DD-8AE6-4716-8CB1-4E1853E1D562}" type="slidenum">
              <a:rPr kumimoji="1" lang="ja-JP" altLang="en-US" smtClean="0"/>
              <a:pPr/>
              <a:t>30</a:t>
            </a:fld>
            <a:endParaRPr kumimoji="1" lang="ja-JP" altLang="en-US"/>
          </a:p>
        </p:txBody>
      </p:sp>
    </p:spTree>
    <p:extLst>
      <p:ext uri="{BB962C8B-B14F-4D97-AF65-F5344CB8AC3E}">
        <p14:creationId xmlns:p14="http://schemas.microsoft.com/office/powerpoint/2010/main" val="179400832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2279576" y="2420888"/>
            <a:ext cx="7848872" cy="3046988"/>
          </a:xfrm>
          <a:prstGeom prst="rect">
            <a:avLst/>
          </a:prstGeom>
        </p:spPr>
        <p:txBody>
          <a:bodyPr wrap="square">
            <a:spAutoFit/>
          </a:bodyPr>
          <a:lstStyle/>
          <a:p>
            <a:r>
              <a:rPr lang="ja-JP" altLang="en-US" sz="32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それぞれが支援を実施し，サービス提供の中間・終了時に評価，関係者と本人、家族とで支援内容や生活の状況を確認した上で、その後の支援の方向性を修正、決定，実施、再評価を繰り返す</a:t>
            </a:r>
          </a:p>
          <a:p>
            <a:endParaRPr lang="ja-JP" altLang="en-US" sz="32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タイトル 1"/>
          <p:cNvSpPr>
            <a:spLocks noGrp="1"/>
          </p:cNvSpPr>
          <p:nvPr>
            <p:ph type="title"/>
          </p:nvPr>
        </p:nvSpPr>
        <p:spPr/>
        <p:txBody>
          <a:bodyPr>
            <a:normAutofit/>
          </a:bodyPr>
          <a:lstStyle/>
          <a:p>
            <a:r>
              <a:rPr lang="ja-JP" altLang="en-US" sz="40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事例から見るチームアプローチの手順　３</a:t>
            </a:r>
          </a:p>
        </p:txBody>
      </p:sp>
      <p:sp>
        <p:nvSpPr>
          <p:cNvPr id="2" name="スライド番号プレースホルダー 1"/>
          <p:cNvSpPr>
            <a:spLocks noGrp="1"/>
          </p:cNvSpPr>
          <p:nvPr>
            <p:ph type="sldNum" sz="quarter" idx="12"/>
          </p:nvPr>
        </p:nvSpPr>
        <p:spPr/>
        <p:txBody>
          <a:bodyPr/>
          <a:lstStyle/>
          <a:p>
            <a:fld id="{045518DD-8AE6-4716-8CB1-4E1853E1D562}" type="slidenum">
              <a:rPr kumimoji="1" lang="ja-JP" altLang="en-US" smtClean="0"/>
              <a:pPr/>
              <a:t>31</a:t>
            </a:fld>
            <a:endParaRPr kumimoji="1" lang="ja-JP" altLang="en-US"/>
          </a:p>
        </p:txBody>
      </p:sp>
    </p:spTree>
    <p:extLst>
      <p:ext uri="{BB962C8B-B14F-4D97-AF65-F5344CB8AC3E}">
        <p14:creationId xmlns:p14="http://schemas.microsoft.com/office/powerpoint/2010/main" val="30614746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2711624" y="2708920"/>
            <a:ext cx="6840760" cy="1569660"/>
          </a:xfrm>
          <a:prstGeom prst="rect">
            <a:avLst/>
          </a:prstGeom>
        </p:spPr>
        <p:txBody>
          <a:bodyPr wrap="square">
            <a:spAutoFit/>
          </a:bodyPr>
          <a:lstStyle/>
          <a:p>
            <a:r>
              <a:rPr lang="ja-JP" altLang="en-US" sz="32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支援を展開していくうえでメンバーが相互に連絡・調整をしながら進める。</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タイトル 1"/>
          <p:cNvSpPr>
            <a:spLocks noGrp="1"/>
          </p:cNvSpPr>
          <p:nvPr>
            <p:ph type="title"/>
          </p:nvPr>
        </p:nvSpPr>
        <p:spPr/>
        <p:txBody>
          <a:bodyPr>
            <a:normAutofit/>
          </a:bodyPr>
          <a:lstStyle/>
          <a:p>
            <a:r>
              <a:rPr lang="ja-JP" altLang="en-US" sz="40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事例から見るチームアプローチの手順　４</a:t>
            </a:r>
          </a:p>
        </p:txBody>
      </p:sp>
      <p:sp>
        <p:nvSpPr>
          <p:cNvPr id="2" name="スライド番号プレースホルダー 1"/>
          <p:cNvSpPr>
            <a:spLocks noGrp="1"/>
          </p:cNvSpPr>
          <p:nvPr>
            <p:ph type="sldNum" sz="quarter" idx="12"/>
          </p:nvPr>
        </p:nvSpPr>
        <p:spPr/>
        <p:txBody>
          <a:bodyPr/>
          <a:lstStyle/>
          <a:p>
            <a:fld id="{045518DD-8AE6-4716-8CB1-4E1853E1D562}" type="slidenum">
              <a:rPr kumimoji="1" lang="ja-JP" altLang="en-US" smtClean="0"/>
              <a:pPr/>
              <a:t>32</a:t>
            </a:fld>
            <a:endParaRPr kumimoji="1" lang="ja-JP" altLang="en-US"/>
          </a:p>
        </p:txBody>
      </p:sp>
    </p:spTree>
    <p:extLst>
      <p:ext uri="{BB962C8B-B14F-4D97-AF65-F5344CB8AC3E}">
        <p14:creationId xmlns:p14="http://schemas.microsoft.com/office/powerpoint/2010/main" val="2239121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2711624" y="2708920"/>
            <a:ext cx="6840760" cy="1569660"/>
          </a:xfrm>
          <a:prstGeom prst="rect">
            <a:avLst/>
          </a:prstGeom>
        </p:spPr>
        <p:txBody>
          <a:bodyPr wrap="square">
            <a:spAutoFit/>
          </a:bodyPr>
          <a:lstStyle/>
          <a:p>
            <a:r>
              <a:rPr lang="ja-JP" altLang="en-US" sz="3200" dirty="0">
                <a:solidFill>
                  <a:srgbClr val="5B9BD5">
                    <a:lumMod val="50000"/>
                  </a:srgbClr>
                </a:solidFill>
                <a:latin typeface="メイリオ" panose="020B0604030504040204" pitchFamily="50" charset="-128"/>
                <a:ea typeface="メイリオ" panose="020B0604030504040204" pitchFamily="50" charset="-128"/>
                <a:cs typeface="メイリオ" panose="020B0604030504040204" pitchFamily="50" charset="-128"/>
              </a:rPr>
              <a:t>個別支援、担当者会議を通して、本人が病院を退院した後の生活をイメージして、地域に働きかけを行う</a:t>
            </a:r>
            <a:endParaRPr lang="ja-JP" altLang="en-US" sz="3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タイトル 1"/>
          <p:cNvSpPr>
            <a:spLocks noGrp="1"/>
          </p:cNvSpPr>
          <p:nvPr>
            <p:ph type="title"/>
          </p:nvPr>
        </p:nvSpPr>
        <p:spPr/>
        <p:txBody>
          <a:bodyPr>
            <a:normAutofit/>
          </a:bodyPr>
          <a:lstStyle/>
          <a:p>
            <a:r>
              <a:rPr lang="ja-JP" altLang="en-US" sz="40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事例から見るチームアプローチの手順　５</a:t>
            </a:r>
          </a:p>
        </p:txBody>
      </p:sp>
      <p:sp>
        <p:nvSpPr>
          <p:cNvPr id="2" name="スライド番号プレースホルダー 1"/>
          <p:cNvSpPr>
            <a:spLocks noGrp="1"/>
          </p:cNvSpPr>
          <p:nvPr>
            <p:ph type="sldNum" sz="quarter" idx="12"/>
          </p:nvPr>
        </p:nvSpPr>
        <p:spPr/>
        <p:txBody>
          <a:bodyPr/>
          <a:lstStyle/>
          <a:p>
            <a:fld id="{045518DD-8AE6-4716-8CB1-4E1853E1D562}" type="slidenum">
              <a:rPr lang="ja-JP" altLang="en-US" smtClean="0">
                <a:solidFill>
                  <a:prstClr val="black">
                    <a:tint val="75000"/>
                  </a:prstClr>
                </a:solidFill>
              </a:rPr>
              <a:pPr/>
              <a:t>33</a:t>
            </a:fld>
            <a:endParaRPr lang="ja-JP" altLang="en-US">
              <a:solidFill>
                <a:prstClr val="black">
                  <a:tint val="75000"/>
                </a:prstClr>
              </a:solidFill>
            </a:endParaRPr>
          </a:p>
        </p:txBody>
      </p:sp>
    </p:spTree>
    <p:extLst>
      <p:ext uri="{BB962C8B-B14F-4D97-AF65-F5344CB8AC3E}">
        <p14:creationId xmlns:p14="http://schemas.microsoft.com/office/powerpoint/2010/main" val="6131151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2675620" y="1537666"/>
            <a:ext cx="6840760" cy="4524315"/>
          </a:xfrm>
          <a:prstGeom prst="rect">
            <a:avLst/>
          </a:prstGeom>
        </p:spPr>
        <p:txBody>
          <a:bodyPr wrap="square">
            <a:spAutoFit/>
          </a:bodyPr>
          <a:lstStyle/>
          <a:p>
            <a:r>
              <a:rPr lang="ja-JP" altLang="en-US" sz="3200" dirty="0">
                <a:solidFill>
                  <a:srgbClr val="5B9BD5">
                    <a:lumMod val="50000"/>
                  </a:srgbClr>
                </a:solidFill>
                <a:latin typeface="メイリオ" panose="020B0604030504040204" pitchFamily="50" charset="-128"/>
                <a:ea typeface="メイリオ" panose="020B0604030504040204" pitchFamily="50" charset="-128"/>
                <a:cs typeface="メイリオ" panose="020B0604030504040204" pitchFamily="50" charset="-128"/>
              </a:rPr>
              <a:t>ご本人の状況や環境、望む暮らしに応じてチームの編成は変化していく。相談支援専門員として、フォーマルな資源を知ることは当然だが、インフォーマル（地域のありふれた資源）を知り、活用する視点が重要。よって、他職種多領域、インフォーマルな方々がチームにいることが望ましい。</a:t>
            </a:r>
            <a:endParaRPr lang="ja-JP" altLang="en-US" sz="3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タイトル 1"/>
          <p:cNvSpPr>
            <a:spLocks noGrp="1"/>
          </p:cNvSpPr>
          <p:nvPr>
            <p:ph type="title"/>
          </p:nvPr>
        </p:nvSpPr>
        <p:spPr/>
        <p:txBody>
          <a:bodyPr>
            <a:normAutofit/>
          </a:bodyPr>
          <a:lstStyle/>
          <a:p>
            <a:r>
              <a:rPr lang="ja-JP" altLang="en-US" sz="40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事例から見るチームアプローチの手順　５</a:t>
            </a:r>
          </a:p>
        </p:txBody>
      </p:sp>
      <p:sp>
        <p:nvSpPr>
          <p:cNvPr id="2" name="スライド番号プレースホルダー 1"/>
          <p:cNvSpPr>
            <a:spLocks noGrp="1"/>
          </p:cNvSpPr>
          <p:nvPr>
            <p:ph type="sldNum" sz="quarter" idx="12"/>
          </p:nvPr>
        </p:nvSpPr>
        <p:spPr/>
        <p:txBody>
          <a:bodyPr/>
          <a:lstStyle/>
          <a:p>
            <a:fld id="{045518DD-8AE6-4716-8CB1-4E1853E1D562}" type="slidenum">
              <a:rPr lang="ja-JP" altLang="en-US" smtClean="0">
                <a:solidFill>
                  <a:prstClr val="black">
                    <a:tint val="75000"/>
                  </a:prstClr>
                </a:solidFill>
              </a:rPr>
              <a:pPr/>
              <a:t>34</a:t>
            </a:fld>
            <a:endParaRPr lang="ja-JP" altLang="en-US">
              <a:solidFill>
                <a:prstClr val="black">
                  <a:tint val="75000"/>
                </a:prstClr>
              </a:solidFill>
            </a:endParaRPr>
          </a:p>
        </p:txBody>
      </p:sp>
    </p:spTree>
    <p:extLst>
      <p:ext uri="{BB962C8B-B14F-4D97-AF65-F5344CB8AC3E}">
        <p14:creationId xmlns:p14="http://schemas.microsoft.com/office/powerpoint/2010/main" val="232857422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a:t>今のＡさん（参考）</a:t>
            </a:r>
          </a:p>
        </p:txBody>
      </p:sp>
    </p:spTree>
    <p:extLst>
      <p:ext uri="{BB962C8B-B14F-4D97-AF65-F5344CB8AC3E}">
        <p14:creationId xmlns:p14="http://schemas.microsoft.com/office/powerpoint/2010/main" val="136395795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円/楕円 1"/>
          <p:cNvSpPr/>
          <p:nvPr/>
        </p:nvSpPr>
        <p:spPr>
          <a:xfrm>
            <a:off x="318655" y="1181461"/>
            <a:ext cx="11540836" cy="5482575"/>
          </a:xfrm>
          <a:prstGeom prst="ellipse">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円/楕円 18"/>
          <p:cNvSpPr>
            <a:spLocks noChangeArrowheads="1"/>
          </p:cNvSpPr>
          <p:nvPr/>
        </p:nvSpPr>
        <p:spPr bwMode="auto">
          <a:xfrm>
            <a:off x="3568609" y="1827729"/>
            <a:ext cx="5302529" cy="4142860"/>
          </a:xfrm>
          <a:prstGeom prst="ellipse">
            <a:avLst/>
          </a:prstGeom>
          <a:gradFill rotWithShape="1">
            <a:gsLst>
              <a:gs pos="0">
                <a:srgbClr val="F5FFE6"/>
              </a:gs>
              <a:gs pos="64999">
                <a:srgbClr val="E4FDC2"/>
              </a:gs>
              <a:gs pos="100000">
                <a:srgbClr val="DAFDA7"/>
              </a:gs>
            </a:gsLst>
            <a:lin ang="5400000" scaled="1"/>
          </a:gradFill>
          <a:ln w="9525">
            <a:solidFill>
              <a:srgbClr val="98B954"/>
            </a:solidFill>
            <a:round/>
            <a:headEnd/>
            <a:tailEnd/>
          </a:ln>
          <a:effectLst>
            <a:outerShdw blurRad="40000" dist="20000" dir="5400000" rotWithShape="0">
              <a:srgbClr val="808080">
                <a:alpha val="37999"/>
              </a:srgbClr>
            </a:outerShdw>
          </a:effectLst>
        </p:spPr>
        <p:txBody>
          <a:bodyPr anchor="ctr"/>
          <a:lstStyle/>
          <a:p>
            <a:pPr algn="ctr">
              <a:defRPr/>
            </a:pPr>
            <a:endParaRPr lang="ja-JP" altLang="en-US">
              <a:solidFill>
                <a:schemeClr val="dk1"/>
              </a:solidFill>
            </a:endParaRPr>
          </a:p>
        </p:txBody>
      </p:sp>
      <p:sp>
        <p:nvSpPr>
          <p:cNvPr id="19459" name="タイトル 1"/>
          <p:cNvSpPr>
            <a:spLocks noGrp="1"/>
          </p:cNvSpPr>
          <p:nvPr>
            <p:ph type="title"/>
          </p:nvPr>
        </p:nvSpPr>
        <p:spPr>
          <a:xfrm>
            <a:off x="377535" y="271824"/>
            <a:ext cx="10515600" cy="909637"/>
          </a:xfrm>
        </p:spPr>
        <p:txBody>
          <a:bodyPr/>
          <a:lstStyle/>
          <a:p>
            <a:r>
              <a:rPr lang="ja-JP" altLang="en-US" dirty="0"/>
              <a:t>今の暮らしぶり</a:t>
            </a:r>
          </a:p>
        </p:txBody>
      </p:sp>
      <p:sp>
        <p:nvSpPr>
          <p:cNvPr id="19460" name="テキスト ボックス 5"/>
          <p:cNvSpPr txBox="1">
            <a:spLocks noChangeArrowheads="1"/>
          </p:cNvSpPr>
          <p:nvPr/>
        </p:nvSpPr>
        <p:spPr bwMode="auto">
          <a:xfrm>
            <a:off x="6576017" y="2270607"/>
            <a:ext cx="1163640"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医療機関</a:t>
            </a:r>
          </a:p>
        </p:txBody>
      </p:sp>
      <p:sp>
        <p:nvSpPr>
          <p:cNvPr id="19461" name="テキスト ボックス 6"/>
          <p:cNvSpPr txBox="1">
            <a:spLocks noChangeArrowheads="1"/>
          </p:cNvSpPr>
          <p:nvPr/>
        </p:nvSpPr>
        <p:spPr bwMode="auto">
          <a:xfrm>
            <a:off x="7024835" y="2866474"/>
            <a:ext cx="1126134"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デイケア</a:t>
            </a:r>
          </a:p>
        </p:txBody>
      </p:sp>
      <p:sp>
        <p:nvSpPr>
          <p:cNvPr id="19462" name="テキスト ボックス 11"/>
          <p:cNvSpPr txBox="1">
            <a:spLocks noChangeArrowheads="1"/>
          </p:cNvSpPr>
          <p:nvPr/>
        </p:nvSpPr>
        <p:spPr bwMode="auto">
          <a:xfrm>
            <a:off x="7110749" y="3487408"/>
            <a:ext cx="1232801"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訪問看護</a:t>
            </a:r>
          </a:p>
        </p:txBody>
      </p:sp>
      <p:sp>
        <p:nvSpPr>
          <p:cNvPr id="19465" name="テキスト ボックス 15"/>
          <p:cNvSpPr txBox="1">
            <a:spLocks noChangeArrowheads="1"/>
          </p:cNvSpPr>
          <p:nvPr/>
        </p:nvSpPr>
        <p:spPr bwMode="auto">
          <a:xfrm>
            <a:off x="5464174" y="3493640"/>
            <a:ext cx="1000125" cy="36988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a:t>Ａさん</a:t>
            </a:r>
          </a:p>
        </p:txBody>
      </p:sp>
      <p:sp>
        <p:nvSpPr>
          <p:cNvPr id="19469" name="テキスト ボックス 10"/>
          <p:cNvSpPr txBox="1">
            <a:spLocks noChangeArrowheads="1"/>
          </p:cNvSpPr>
          <p:nvPr/>
        </p:nvSpPr>
        <p:spPr bwMode="auto">
          <a:xfrm>
            <a:off x="4043139" y="5152996"/>
            <a:ext cx="2365936" cy="369332"/>
          </a:xfrm>
          <a:prstGeom prst="rect">
            <a:avLst/>
          </a:prstGeom>
          <a:solidFill>
            <a:schemeClr val="bg1"/>
          </a:solidFill>
          <a:ln w="9525">
            <a:solidFill>
              <a:srgbClr val="FF0000"/>
            </a:solidFill>
            <a:miter lim="800000"/>
            <a:headEnd/>
            <a:tailEnd/>
          </a:ln>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計画相談支援専門員</a:t>
            </a:r>
          </a:p>
        </p:txBody>
      </p:sp>
      <p:sp>
        <p:nvSpPr>
          <p:cNvPr id="19470" name="テキスト ボックス 19"/>
          <p:cNvSpPr txBox="1">
            <a:spLocks noChangeArrowheads="1"/>
          </p:cNvSpPr>
          <p:nvPr/>
        </p:nvSpPr>
        <p:spPr bwMode="auto">
          <a:xfrm>
            <a:off x="771798" y="4144885"/>
            <a:ext cx="1974305" cy="64633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テラスハウスでの</a:t>
            </a:r>
            <a:endParaRPr lang="en-US" altLang="ja-JP" sz="1800" dirty="0"/>
          </a:p>
          <a:p>
            <a:pPr algn="ctr"/>
            <a:r>
              <a:rPr lang="ja-JP" altLang="en-US" sz="1800" dirty="0"/>
              <a:t>一人暮らし</a:t>
            </a:r>
          </a:p>
        </p:txBody>
      </p:sp>
      <p:cxnSp>
        <p:nvCxnSpPr>
          <p:cNvPr id="24" name="直線矢印コネクタ 23"/>
          <p:cNvCxnSpPr>
            <a:cxnSpLocks/>
            <a:endCxn id="19470" idx="3"/>
          </p:cNvCxnSpPr>
          <p:nvPr/>
        </p:nvCxnSpPr>
        <p:spPr>
          <a:xfrm flipH="1">
            <a:off x="2746103" y="3881916"/>
            <a:ext cx="2958788" cy="586135"/>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直線矢印コネクタ 27"/>
          <p:cNvCxnSpPr>
            <a:cxnSpLocks/>
            <a:stCxn id="19465" idx="0"/>
            <a:endCxn id="19460" idx="2"/>
          </p:cNvCxnSpPr>
          <p:nvPr/>
        </p:nvCxnSpPr>
        <p:spPr>
          <a:xfrm flipV="1">
            <a:off x="5964237" y="2639939"/>
            <a:ext cx="1193600" cy="853701"/>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 name="テキスト ボックス 2"/>
          <p:cNvSpPr txBox="1"/>
          <p:nvPr/>
        </p:nvSpPr>
        <p:spPr>
          <a:xfrm>
            <a:off x="1202076" y="2706578"/>
            <a:ext cx="1580305" cy="646331"/>
          </a:xfrm>
          <a:prstGeom prst="rect">
            <a:avLst/>
          </a:prstGeom>
          <a:noFill/>
          <a:ln>
            <a:solidFill>
              <a:schemeClr val="tx1"/>
            </a:solidFill>
          </a:ln>
        </p:spPr>
        <p:txBody>
          <a:bodyPr wrap="square" rtlCol="0">
            <a:spAutoFit/>
          </a:bodyPr>
          <a:lstStyle/>
          <a:p>
            <a:r>
              <a:rPr kumimoji="1" lang="ja-JP" altLang="en-US" dirty="0"/>
              <a:t>友人と定期的に食事会</a:t>
            </a:r>
          </a:p>
        </p:txBody>
      </p:sp>
      <p:sp>
        <p:nvSpPr>
          <p:cNvPr id="31" name="テキスト ボックス 6"/>
          <p:cNvSpPr txBox="1">
            <a:spLocks noChangeArrowheads="1"/>
          </p:cNvSpPr>
          <p:nvPr/>
        </p:nvSpPr>
        <p:spPr bwMode="auto">
          <a:xfrm>
            <a:off x="7192636" y="4015109"/>
            <a:ext cx="1232802"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居宅介護</a:t>
            </a:r>
          </a:p>
        </p:txBody>
      </p:sp>
      <p:cxnSp>
        <p:nvCxnSpPr>
          <p:cNvPr id="33" name="直線矢印コネクタ 32"/>
          <p:cNvCxnSpPr>
            <a:cxnSpLocks/>
          </p:cNvCxnSpPr>
          <p:nvPr/>
        </p:nvCxnSpPr>
        <p:spPr>
          <a:xfrm>
            <a:off x="6459251" y="3891999"/>
            <a:ext cx="724106" cy="358279"/>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4" name="直線矢印コネクタ 33"/>
          <p:cNvCxnSpPr>
            <a:cxnSpLocks/>
            <a:endCxn id="19461" idx="1"/>
          </p:cNvCxnSpPr>
          <p:nvPr/>
        </p:nvCxnSpPr>
        <p:spPr>
          <a:xfrm flipV="1">
            <a:off x="6489198" y="3051140"/>
            <a:ext cx="535637" cy="455061"/>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直線矢印コネクタ 38">
            <a:extLst>
              <a:ext uri="{FF2B5EF4-FFF2-40B4-BE49-F238E27FC236}">
                <a16:creationId xmlns:a16="http://schemas.microsoft.com/office/drawing/2014/main" xmlns="" id="{5E5E9C73-6544-4663-8F84-7F57E0F40257}"/>
              </a:ext>
            </a:extLst>
          </p:cNvPr>
          <p:cNvCxnSpPr>
            <a:cxnSpLocks/>
          </p:cNvCxnSpPr>
          <p:nvPr/>
        </p:nvCxnSpPr>
        <p:spPr>
          <a:xfrm>
            <a:off x="6489198" y="3711352"/>
            <a:ext cx="621551"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5" name="テキスト ボックス 15">
            <a:extLst>
              <a:ext uri="{FF2B5EF4-FFF2-40B4-BE49-F238E27FC236}">
                <a16:creationId xmlns:a16="http://schemas.microsoft.com/office/drawing/2014/main" xmlns="" id="{CF0C59F4-5B75-4EEF-86FB-18303D8FC605}"/>
              </a:ext>
            </a:extLst>
          </p:cNvPr>
          <p:cNvSpPr txBox="1">
            <a:spLocks noChangeArrowheads="1"/>
          </p:cNvSpPr>
          <p:nvPr/>
        </p:nvSpPr>
        <p:spPr bwMode="auto">
          <a:xfrm>
            <a:off x="1091837" y="4928796"/>
            <a:ext cx="2725351"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特養へ定期的にお見舞い</a:t>
            </a:r>
          </a:p>
        </p:txBody>
      </p:sp>
      <p:sp>
        <p:nvSpPr>
          <p:cNvPr id="56" name="テキスト ボックス 15">
            <a:extLst>
              <a:ext uri="{FF2B5EF4-FFF2-40B4-BE49-F238E27FC236}">
                <a16:creationId xmlns:a16="http://schemas.microsoft.com/office/drawing/2014/main" xmlns="" id="{49E58FF7-7343-4921-AD6D-124E33D9E240}"/>
              </a:ext>
            </a:extLst>
          </p:cNvPr>
          <p:cNvSpPr txBox="1">
            <a:spLocks noChangeArrowheads="1"/>
          </p:cNvSpPr>
          <p:nvPr/>
        </p:nvSpPr>
        <p:spPr bwMode="auto">
          <a:xfrm>
            <a:off x="3493213" y="5878117"/>
            <a:ext cx="1254211"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ケアマネ</a:t>
            </a:r>
          </a:p>
        </p:txBody>
      </p:sp>
      <p:cxnSp>
        <p:nvCxnSpPr>
          <p:cNvPr id="66" name="直線矢印コネクタ 65">
            <a:extLst>
              <a:ext uri="{FF2B5EF4-FFF2-40B4-BE49-F238E27FC236}">
                <a16:creationId xmlns:a16="http://schemas.microsoft.com/office/drawing/2014/main" xmlns="" id="{AF0E8AFE-42FD-470E-AE23-9045BC61EFEA}"/>
              </a:ext>
            </a:extLst>
          </p:cNvPr>
          <p:cNvCxnSpPr>
            <a:cxnSpLocks/>
            <a:endCxn id="55" idx="3"/>
          </p:cNvCxnSpPr>
          <p:nvPr/>
        </p:nvCxnSpPr>
        <p:spPr>
          <a:xfrm flipH="1">
            <a:off x="3817188" y="3869938"/>
            <a:ext cx="2062732" cy="1243524"/>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9" name="直線矢印コネクタ 68">
            <a:extLst>
              <a:ext uri="{FF2B5EF4-FFF2-40B4-BE49-F238E27FC236}">
                <a16:creationId xmlns:a16="http://schemas.microsoft.com/office/drawing/2014/main" xmlns="" id="{7481ABBB-C3AA-4CA6-B705-B81A8DF900AA}"/>
              </a:ext>
            </a:extLst>
          </p:cNvPr>
          <p:cNvCxnSpPr>
            <a:cxnSpLocks/>
            <a:stCxn id="55" idx="2"/>
          </p:cNvCxnSpPr>
          <p:nvPr/>
        </p:nvCxnSpPr>
        <p:spPr>
          <a:xfrm>
            <a:off x="2454513" y="5298128"/>
            <a:ext cx="1029821" cy="860055"/>
          </a:xfrm>
          <a:prstGeom prst="straightConnector1">
            <a:avLst/>
          </a:prstGeom>
          <a:ln w="254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2" name="直線矢印コネクタ 71">
            <a:extLst>
              <a:ext uri="{FF2B5EF4-FFF2-40B4-BE49-F238E27FC236}">
                <a16:creationId xmlns:a16="http://schemas.microsoft.com/office/drawing/2014/main" xmlns="" id="{BC529B4F-641C-4FE0-89E1-2B1237AB42F5}"/>
              </a:ext>
            </a:extLst>
          </p:cNvPr>
          <p:cNvCxnSpPr>
            <a:cxnSpLocks/>
            <a:stCxn id="19465" idx="1"/>
            <a:endCxn id="3" idx="3"/>
          </p:cNvCxnSpPr>
          <p:nvPr/>
        </p:nvCxnSpPr>
        <p:spPr>
          <a:xfrm flipH="1" flipV="1">
            <a:off x="2782381" y="3029744"/>
            <a:ext cx="2681793" cy="64884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5" name="直線矢印コネクタ 74">
            <a:extLst>
              <a:ext uri="{FF2B5EF4-FFF2-40B4-BE49-F238E27FC236}">
                <a16:creationId xmlns:a16="http://schemas.microsoft.com/office/drawing/2014/main" xmlns="" id="{707A7B29-5745-44D1-BBF2-26837B67C7B6}"/>
              </a:ext>
            </a:extLst>
          </p:cNvPr>
          <p:cNvCxnSpPr>
            <a:cxnSpLocks/>
            <a:stCxn id="19465" idx="1"/>
          </p:cNvCxnSpPr>
          <p:nvPr/>
        </p:nvCxnSpPr>
        <p:spPr>
          <a:xfrm flipH="1" flipV="1">
            <a:off x="2817451" y="3624897"/>
            <a:ext cx="2646723" cy="53687"/>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8" name="直線矢印コネクタ 77">
            <a:extLst>
              <a:ext uri="{FF2B5EF4-FFF2-40B4-BE49-F238E27FC236}">
                <a16:creationId xmlns:a16="http://schemas.microsoft.com/office/drawing/2014/main" xmlns="" id="{CC9B6690-36FC-45EE-80F8-1CC1E0FFA399}"/>
              </a:ext>
            </a:extLst>
          </p:cNvPr>
          <p:cNvCxnSpPr>
            <a:cxnSpLocks/>
            <a:endCxn id="62" idx="1"/>
          </p:cNvCxnSpPr>
          <p:nvPr/>
        </p:nvCxnSpPr>
        <p:spPr>
          <a:xfrm>
            <a:off x="4747424" y="6013698"/>
            <a:ext cx="432197" cy="226571"/>
          </a:xfrm>
          <a:prstGeom prst="straightConnector1">
            <a:avLst/>
          </a:prstGeom>
          <a:ln w="254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9" name="テキスト ボックス 88">
            <a:extLst>
              <a:ext uri="{FF2B5EF4-FFF2-40B4-BE49-F238E27FC236}">
                <a16:creationId xmlns:a16="http://schemas.microsoft.com/office/drawing/2014/main" xmlns="" id="{484A67FB-E734-4306-B386-90ADA0A84F23}"/>
              </a:ext>
            </a:extLst>
          </p:cNvPr>
          <p:cNvSpPr txBox="1"/>
          <p:nvPr/>
        </p:nvSpPr>
        <p:spPr>
          <a:xfrm>
            <a:off x="7344509" y="4497645"/>
            <a:ext cx="1395991" cy="646331"/>
          </a:xfrm>
          <a:prstGeom prst="rect">
            <a:avLst/>
          </a:prstGeom>
          <a:noFill/>
          <a:ln>
            <a:solidFill>
              <a:schemeClr val="tx1"/>
            </a:solidFill>
          </a:ln>
        </p:spPr>
        <p:txBody>
          <a:bodyPr wrap="square" rtlCol="0">
            <a:spAutoFit/>
          </a:bodyPr>
          <a:lstStyle/>
          <a:p>
            <a:r>
              <a:rPr kumimoji="1" lang="ja-JP" altLang="en-US" dirty="0"/>
              <a:t>　保佐人　（金銭管理）</a:t>
            </a:r>
          </a:p>
        </p:txBody>
      </p:sp>
      <p:cxnSp>
        <p:nvCxnSpPr>
          <p:cNvPr id="97" name="直線矢印コネクタ 96">
            <a:extLst>
              <a:ext uri="{FF2B5EF4-FFF2-40B4-BE49-F238E27FC236}">
                <a16:creationId xmlns:a16="http://schemas.microsoft.com/office/drawing/2014/main" xmlns="" id="{CD79D313-EF51-4B8A-9EEA-53C9DF84E591}"/>
              </a:ext>
            </a:extLst>
          </p:cNvPr>
          <p:cNvCxnSpPr>
            <a:cxnSpLocks/>
          </p:cNvCxnSpPr>
          <p:nvPr/>
        </p:nvCxnSpPr>
        <p:spPr>
          <a:xfrm flipH="1" flipV="1">
            <a:off x="3446210" y="2452683"/>
            <a:ext cx="1990439" cy="1033675"/>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3" name="直線矢印コネクタ 52">
            <a:extLst>
              <a:ext uri="{FF2B5EF4-FFF2-40B4-BE49-F238E27FC236}">
                <a16:creationId xmlns:a16="http://schemas.microsoft.com/office/drawing/2014/main" xmlns="" id="{A9E63BCD-DE3A-4126-B1D3-448B912D1C2B}"/>
              </a:ext>
            </a:extLst>
          </p:cNvPr>
          <p:cNvCxnSpPr>
            <a:cxnSpLocks/>
          </p:cNvCxnSpPr>
          <p:nvPr/>
        </p:nvCxnSpPr>
        <p:spPr>
          <a:xfrm>
            <a:off x="6227874" y="3896274"/>
            <a:ext cx="1084162" cy="924434"/>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9" name="テキスト ボックス 15">
            <a:extLst>
              <a:ext uri="{FF2B5EF4-FFF2-40B4-BE49-F238E27FC236}">
                <a16:creationId xmlns:a16="http://schemas.microsoft.com/office/drawing/2014/main" xmlns="" id="{98524E13-3656-4191-810F-BE258C8918F4}"/>
              </a:ext>
            </a:extLst>
          </p:cNvPr>
          <p:cNvSpPr txBox="1">
            <a:spLocks noChangeArrowheads="1"/>
          </p:cNvSpPr>
          <p:nvPr/>
        </p:nvSpPr>
        <p:spPr bwMode="auto">
          <a:xfrm>
            <a:off x="2684591" y="1756015"/>
            <a:ext cx="1000125"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教会</a:t>
            </a:r>
          </a:p>
        </p:txBody>
      </p:sp>
      <p:cxnSp>
        <p:nvCxnSpPr>
          <p:cNvPr id="61" name="直線矢印コネクタ 60">
            <a:extLst>
              <a:ext uri="{FF2B5EF4-FFF2-40B4-BE49-F238E27FC236}">
                <a16:creationId xmlns:a16="http://schemas.microsoft.com/office/drawing/2014/main" xmlns="" id="{C1CB8670-96FF-4BE4-95D5-B4894591035B}"/>
              </a:ext>
            </a:extLst>
          </p:cNvPr>
          <p:cNvCxnSpPr>
            <a:cxnSpLocks/>
          </p:cNvCxnSpPr>
          <p:nvPr/>
        </p:nvCxnSpPr>
        <p:spPr>
          <a:xfrm flipH="1" flipV="1">
            <a:off x="3700872" y="1940143"/>
            <a:ext cx="1988393" cy="151937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0" name="テキスト ボックス 6">
            <a:extLst>
              <a:ext uri="{FF2B5EF4-FFF2-40B4-BE49-F238E27FC236}">
                <a16:creationId xmlns:a16="http://schemas.microsoft.com/office/drawing/2014/main" xmlns="" id="{492C8E43-C67F-4A10-BA7C-752FF217E470}"/>
              </a:ext>
            </a:extLst>
          </p:cNvPr>
          <p:cNvSpPr txBox="1">
            <a:spLocks noChangeArrowheads="1"/>
          </p:cNvSpPr>
          <p:nvPr/>
        </p:nvSpPr>
        <p:spPr bwMode="auto">
          <a:xfrm>
            <a:off x="8862168" y="2607530"/>
            <a:ext cx="2398308" cy="369332"/>
          </a:xfrm>
          <a:prstGeom prst="rect">
            <a:avLst/>
          </a:prstGeom>
          <a:noFill/>
          <a:ln w="25400">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自転車での体力づくり</a:t>
            </a:r>
          </a:p>
        </p:txBody>
      </p:sp>
      <p:sp>
        <p:nvSpPr>
          <p:cNvPr id="71" name="テキスト ボックス 6">
            <a:extLst>
              <a:ext uri="{FF2B5EF4-FFF2-40B4-BE49-F238E27FC236}">
                <a16:creationId xmlns:a16="http://schemas.microsoft.com/office/drawing/2014/main" xmlns="" id="{E4ABC004-8152-4FA0-90B7-885CF9A4F615}"/>
              </a:ext>
            </a:extLst>
          </p:cNvPr>
          <p:cNvSpPr txBox="1">
            <a:spLocks noChangeArrowheads="1"/>
          </p:cNvSpPr>
          <p:nvPr/>
        </p:nvSpPr>
        <p:spPr bwMode="auto">
          <a:xfrm>
            <a:off x="8919931" y="3142750"/>
            <a:ext cx="2398308" cy="369332"/>
          </a:xfrm>
          <a:prstGeom prst="rect">
            <a:avLst/>
          </a:prstGeom>
          <a:solidFill>
            <a:schemeClr val="bg1"/>
          </a:solidFill>
          <a:ln w="25400">
            <a:solidFill>
              <a:srgbClr val="FF0000"/>
            </a:solidFill>
            <a:prstDash val="solid"/>
            <a:miter lim="800000"/>
            <a:headEnd/>
            <a:tailEnd/>
          </a:ln>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パソコンの活用</a:t>
            </a:r>
          </a:p>
        </p:txBody>
      </p:sp>
      <p:sp>
        <p:nvSpPr>
          <p:cNvPr id="73" name="テキスト ボックス 6">
            <a:extLst>
              <a:ext uri="{FF2B5EF4-FFF2-40B4-BE49-F238E27FC236}">
                <a16:creationId xmlns:a16="http://schemas.microsoft.com/office/drawing/2014/main" xmlns="" id="{58E8278A-5953-4C0D-8A06-C278ECD8C53D}"/>
              </a:ext>
            </a:extLst>
          </p:cNvPr>
          <p:cNvSpPr txBox="1">
            <a:spLocks noChangeArrowheads="1"/>
          </p:cNvSpPr>
          <p:nvPr/>
        </p:nvSpPr>
        <p:spPr bwMode="auto">
          <a:xfrm>
            <a:off x="7266034" y="5474339"/>
            <a:ext cx="2398308" cy="369332"/>
          </a:xfrm>
          <a:prstGeom prst="rect">
            <a:avLst/>
          </a:prstGeom>
          <a:solidFill>
            <a:schemeClr val="bg1"/>
          </a:solidFill>
          <a:ln w="25400">
            <a:solidFill>
              <a:srgbClr val="FF0000"/>
            </a:solidFill>
            <a:prstDash val="solid"/>
            <a:miter lim="800000"/>
            <a:headEnd/>
            <a:tailEnd/>
          </a:ln>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就労支援事業所</a:t>
            </a:r>
          </a:p>
        </p:txBody>
      </p:sp>
      <p:sp>
        <p:nvSpPr>
          <p:cNvPr id="76" name="テキスト ボックス 6">
            <a:extLst>
              <a:ext uri="{FF2B5EF4-FFF2-40B4-BE49-F238E27FC236}">
                <a16:creationId xmlns:a16="http://schemas.microsoft.com/office/drawing/2014/main" xmlns="" id="{3A194715-C35D-4495-94D2-E928558BEF5A}"/>
              </a:ext>
            </a:extLst>
          </p:cNvPr>
          <p:cNvSpPr txBox="1">
            <a:spLocks noChangeArrowheads="1"/>
          </p:cNvSpPr>
          <p:nvPr/>
        </p:nvSpPr>
        <p:spPr bwMode="auto">
          <a:xfrm>
            <a:off x="8042504" y="2091098"/>
            <a:ext cx="2745453" cy="369332"/>
          </a:xfrm>
          <a:prstGeom prst="rect">
            <a:avLst/>
          </a:prstGeom>
          <a:noFill/>
          <a:ln w="25400">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社会人向け公開講座受講</a:t>
            </a:r>
          </a:p>
        </p:txBody>
      </p:sp>
      <p:sp>
        <p:nvSpPr>
          <p:cNvPr id="77" name="テキスト ボックス 6">
            <a:extLst>
              <a:ext uri="{FF2B5EF4-FFF2-40B4-BE49-F238E27FC236}">
                <a16:creationId xmlns:a16="http://schemas.microsoft.com/office/drawing/2014/main" xmlns="" id="{679BE0D1-06BA-4917-8964-7565911C86CA}"/>
              </a:ext>
            </a:extLst>
          </p:cNvPr>
          <p:cNvSpPr txBox="1">
            <a:spLocks noChangeArrowheads="1"/>
          </p:cNvSpPr>
          <p:nvPr/>
        </p:nvSpPr>
        <p:spPr bwMode="auto">
          <a:xfrm>
            <a:off x="351600" y="3410833"/>
            <a:ext cx="2398308" cy="646331"/>
          </a:xfrm>
          <a:prstGeom prst="rect">
            <a:avLst/>
          </a:prstGeom>
          <a:solidFill>
            <a:schemeClr val="bg1"/>
          </a:solidFill>
          <a:ln w="25400">
            <a:solidFill>
              <a:srgbClr val="FF0000"/>
            </a:solidFill>
            <a:prstDash val="solid"/>
            <a:miter lim="800000"/>
            <a:headEnd/>
            <a:tailEnd/>
          </a:ln>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京都奈良への旅行が定例化（友人とともに）</a:t>
            </a:r>
          </a:p>
        </p:txBody>
      </p:sp>
      <p:sp>
        <p:nvSpPr>
          <p:cNvPr id="79" name="テキスト ボックス 6">
            <a:extLst>
              <a:ext uri="{FF2B5EF4-FFF2-40B4-BE49-F238E27FC236}">
                <a16:creationId xmlns:a16="http://schemas.microsoft.com/office/drawing/2014/main" xmlns="" id="{326DFF8C-5ED7-46D2-BEA2-7E2131E59E9A}"/>
              </a:ext>
            </a:extLst>
          </p:cNvPr>
          <p:cNvSpPr txBox="1">
            <a:spLocks noChangeArrowheads="1"/>
          </p:cNvSpPr>
          <p:nvPr/>
        </p:nvSpPr>
        <p:spPr bwMode="auto">
          <a:xfrm>
            <a:off x="865008" y="2260542"/>
            <a:ext cx="2556303" cy="369332"/>
          </a:xfrm>
          <a:prstGeom prst="rect">
            <a:avLst/>
          </a:prstGeom>
          <a:solidFill>
            <a:schemeClr val="bg1"/>
          </a:solidFill>
          <a:ln w="25400" cmpd="sng">
            <a:solidFill>
              <a:srgbClr val="FF0000"/>
            </a:solidFill>
            <a:prstDash val="solid"/>
            <a:miter lim="800000"/>
            <a:headEnd/>
            <a:tailEnd/>
          </a:ln>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鎌倉検定に向け勉強中</a:t>
            </a:r>
          </a:p>
        </p:txBody>
      </p:sp>
      <p:cxnSp>
        <p:nvCxnSpPr>
          <p:cNvPr id="47" name="直線矢印コネクタ 46">
            <a:extLst>
              <a:ext uri="{FF2B5EF4-FFF2-40B4-BE49-F238E27FC236}">
                <a16:creationId xmlns:a16="http://schemas.microsoft.com/office/drawing/2014/main" xmlns="" id="{8CF61996-39C5-4CD1-8DAE-71854B38E951}"/>
              </a:ext>
            </a:extLst>
          </p:cNvPr>
          <p:cNvCxnSpPr>
            <a:cxnSpLocks/>
          </p:cNvCxnSpPr>
          <p:nvPr/>
        </p:nvCxnSpPr>
        <p:spPr>
          <a:xfrm>
            <a:off x="6056679" y="3924746"/>
            <a:ext cx="1411394" cy="1490619"/>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8" name="テキスト ボックス 6">
            <a:extLst>
              <a:ext uri="{FF2B5EF4-FFF2-40B4-BE49-F238E27FC236}">
                <a16:creationId xmlns:a16="http://schemas.microsoft.com/office/drawing/2014/main" xmlns="" id="{3AD7F033-D289-405B-B0FF-83AC951C5C97}"/>
              </a:ext>
            </a:extLst>
          </p:cNvPr>
          <p:cNvSpPr txBox="1">
            <a:spLocks noChangeArrowheads="1"/>
          </p:cNvSpPr>
          <p:nvPr/>
        </p:nvSpPr>
        <p:spPr bwMode="auto">
          <a:xfrm>
            <a:off x="8911567" y="3725888"/>
            <a:ext cx="2398308" cy="369332"/>
          </a:xfrm>
          <a:prstGeom prst="rect">
            <a:avLst/>
          </a:prstGeom>
          <a:solidFill>
            <a:schemeClr val="bg1"/>
          </a:solidFill>
          <a:ln w="25400">
            <a:solidFill>
              <a:srgbClr val="FF0000"/>
            </a:solidFill>
            <a:prstDash val="solid"/>
            <a:miter lim="800000"/>
            <a:headEnd/>
            <a:tailEnd/>
          </a:ln>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自炊のメニューが拡大</a:t>
            </a:r>
          </a:p>
        </p:txBody>
      </p:sp>
      <p:sp>
        <p:nvSpPr>
          <p:cNvPr id="60" name="テキスト ボックス 6">
            <a:extLst>
              <a:ext uri="{FF2B5EF4-FFF2-40B4-BE49-F238E27FC236}">
                <a16:creationId xmlns:a16="http://schemas.microsoft.com/office/drawing/2014/main" xmlns="" id="{1825F85E-BE84-49D9-8969-2F65B7E3B015}"/>
              </a:ext>
            </a:extLst>
          </p:cNvPr>
          <p:cNvSpPr txBox="1">
            <a:spLocks noChangeArrowheads="1"/>
          </p:cNvSpPr>
          <p:nvPr/>
        </p:nvSpPr>
        <p:spPr bwMode="auto">
          <a:xfrm>
            <a:off x="8949602" y="4354591"/>
            <a:ext cx="2398308" cy="369332"/>
          </a:xfrm>
          <a:prstGeom prst="rect">
            <a:avLst/>
          </a:prstGeom>
          <a:solidFill>
            <a:schemeClr val="bg1"/>
          </a:solidFill>
          <a:ln w="25400">
            <a:solidFill>
              <a:srgbClr val="FF0000"/>
            </a:solidFill>
            <a:prstDash val="solid"/>
            <a:miter lim="800000"/>
            <a:headEnd/>
            <a:tailEnd/>
          </a:ln>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ＤＶＤレンタルの開始</a:t>
            </a:r>
          </a:p>
        </p:txBody>
      </p:sp>
      <p:sp>
        <p:nvSpPr>
          <p:cNvPr id="62" name="テキスト ボックス 10">
            <a:extLst>
              <a:ext uri="{FF2B5EF4-FFF2-40B4-BE49-F238E27FC236}">
                <a16:creationId xmlns:a16="http://schemas.microsoft.com/office/drawing/2014/main" xmlns="" id="{394DF7DC-8FA7-4561-B18A-694F66539E30}"/>
              </a:ext>
            </a:extLst>
          </p:cNvPr>
          <p:cNvSpPr txBox="1">
            <a:spLocks noChangeArrowheads="1"/>
          </p:cNvSpPr>
          <p:nvPr/>
        </p:nvSpPr>
        <p:spPr bwMode="auto">
          <a:xfrm>
            <a:off x="5179621" y="6055603"/>
            <a:ext cx="2547528" cy="369332"/>
          </a:xfrm>
          <a:prstGeom prst="rect">
            <a:avLst/>
          </a:prstGeom>
          <a:solidFill>
            <a:schemeClr val="bg1"/>
          </a:solidFill>
          <a:ln w="9525">
            <a:solidFill>
              <a:srgbClr val="FF0000"/>
            </a:solidFill>
            <a:miter lim="800000"/>
            <a:headEnd/>
            <a:tailEnd/>
          </a:ln>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基幹相談支援センター</a:t>
            </a:r>
          </a:p>
        </p:txBody>
      </p:sp>
      <p:cxnSp>
        <p:nvCxnSpPr>
          <p:cNvPr id="63" name="直線矢印コネクタ 62">
            <a:extLst>
              <a:ext uri="{FF2B5EF4-FFF2-40B4-BE49-F238E27FC236}">
                <a16:creationId xmlns:a16="http://schemas.microsoft.com/office/drawing/2014/main" xmlns="" id="{07B99A2D-0359-49F3-866C-7E8F3C3A1815}"/>
              </a:ext>
            </a:extLst>
          </p:cNvPr>
          <p:cNvCxnSpPr>
            <a:cxnSpLocks/>
            <a:stCxn id="19469" idx="2"/>
          </p:cNvCxnSpPr>
          <p:nvPr/>
        </p:nvCxnSpPr>
        <p:spPr>
          <a:xfrm>
            <a:off x="5226107" y="5522328"/>
            <a:ext cx="26787" cy="533275"/>
          </a:xfrm>
          <a:prstGeom prst="straightConnector1">
            <a:avLst/>
          </a:prstGeom>
          <a:ln w="254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7" name="直線矢印コネクタ 66">
            <a:extLst>
              <a:ext uri="{FF2B5EF4-FFF2-40B4-BE49-F238E27FC236}">
                <a16:creationId xmlns:a16="http://schemas.microsoft.com/office/drawing/2014/main" xmlns="" id="{E8552A15-26F1-4FC7-9D94-8907D9CB848F}"/>
              </a:ext>
            </a:extLst>
          </p:cNvPr>
          <p:cNvCxnSpPr>
            <a:cxnSpLocks/>
          </p:cNvCxnSpPr>
          <p:nvPr/>
        </p:nvCxnSpPr>
        <p:spPr>
          <a:xfrm>
            <a:off x="5998322" y="3891999"/>
            <a:ext cx="1193452" cy="2209847"/>
          </a:xfrm>
          <a:prstGeom prst="straightConnector1">
            <a:avLst/>
          </a:prstGeom>
          <a:ln w="254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0" name="テキスト ボックス 6">
            <a:extLst>
              <a:ext uri="{FF2B5EF4-FFF2-40B4-BE49-F238E27FC236}">
                <a16:creationId xmlns:a16="http://schemas.microsoft.com/office/drawing/2014/main" xmlns="" id="{1D041ABD-6238-4068-A389-7B6ABB9222CC}"/>
              </a:ext>
            </a:extLst>
          </p:cNvPr>
          <p:cNvSpPr txBox="1">
            <a:spLocks noChangeArrowheads="1"/>
          </p:cNvSpPr>
          <p:nvPr/>
        </p:nvSpPr>
        <p:spPr bwMode="auto">
          <a:xfrm>
            <a:off x="3892353" y="1446545"/>
            <a:ext cx="1987567" cy="369332"/>
          </a:xfrm>
          <a:prstGeom prst="rect">
            <a:avLst/>
          </a:prstGeom>
          <a:solidFill>
            <a:schemeClr val="bg1"/>
          </a:solidFill>
          <a:ln w="25400" cmpd="sng">
            <a:solidFill>
              <a:srgbClr val="FF0000"/>
            </a:solidFill>
            <a:prstDash val="solid"/>
            <a:miter lim="800000"/>
            <a:headEnd/>
            <a:tailEnd/>
          </a:ln>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ラーメン屋の店主</a:t>
            </a:r>
          </a:p>
        </p:txBody>
      </p:sp>
      <p:cxnSp>
        <p:nvCxnSpPr>
          <p:cNvPr id="84" name="直線矢印コネクタ 83">
            <a:extLst>
              <a:ext uri="{FF2B5EF4-FFF2-40B4-BE49-F238E27FC236}">
                <a16:creationId xmlns:a16="http://schemas.microsoft.com/office/drawing/2014/main" xmlns="" id="{08366B17-5908-42C7-9C87-BFBA4E08AA45}"/>
              </a:ext>
            </a:extLst>
          </p:cNvPr>
          <p:cNvCxnSpPr>
            <a:cxnSpLocks/>
            <a:stCxn id="19465" idx="0"/>
            <a:endCxn id="80" idx="2"/>
          </p:cNvCxnSpPr>
          <p:nvPr/>
        </p:nvCxnSpPr>
        <p:spPr>
          <a:xfrm flipH="1" flipV="1">
            <a:off x="4886137" y="1815877"/>
            <a:ext cx="1078100" cy="1677763"/>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5" name="テキスト ボックス 6">
            <a:extLst>
              <a:ext uri="{FF2B5EF4-FFF2-40B4-BE49-F238E27FC236}">
                <a16:creationId xmlns:a16="http://schemas.microsoft.com/office/drawing/2014/main" xmlns="" id="{5D1896FC-14E3-422C-B7C5-F8736069705E}"/>
              </a:ext>
            </a:extLst>
          </p:cNvPr>
          <p:cNvSpPr txBox="1">
            <a:spLocks noChangeArrowheads="1"/>
          </p:cNvSpPr>
          <p:nvPr/>
        </p:nvSpPr>
        <p:spPr bwMode="auto">
          <a:xfrm>
            <a:off x="6161028" y="1330985"/>
            <a:ext cx="1022329" cy="369332"/>
          </a:xfrm>
          <a:prstGeom prst="rect">
            <a:avLst/>
          </a:prstGeom>
          <a:solidFill>
            <a:schemeClr val="bg1"/>
          </a:solidFill>
          <a:ln w="25400" cmpd="sng">
            <a:solidFill>
              <a:srgbClr val="FF0000"/>
            </a:solidFill>
            <a:prstDash val="solid"/>
            <a:miter lim="800000"/>
            <a:headEnd/>
            <a:tailEnd/>
          </a:ln>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自治会</a:t>
            </a:r>
          </a:p>
        </p:txBody>
      </p:sp>
      <p:cxnSp>
        <p:nvCxnSpPr>
          <p:cNvPr id="87" name="直線矢印コネクタ 86">
            <a:extLst>
              <a:ext uri="{FF2B5EF4-FFF2-40B4-BE49-F238E27FC236}">
                <a16:creationId xmlns:a16="http://schemas.microsoft.com/office/drawing/2014/main" xmlns="" id="{ADABDC12-9303-4E36-B134-6BE356DE485F}"/>
              </a:ext>
            </a:extLst>
          </p:cNvPr>
          <p:cNvCxnSpPr>
            <a:cxnSpLocks/>
            <a:endCxn id="85" idx="2"/>
          </p:cNvCxnSpPr>
          <p:nvPr/>
        </p:nvCxnSpPr>
        <p:spPr>
          <a:xfrm flipV="1">
            <a:off x="6042211" y="1700317"/>
            <a:ext cx="629982" cy="1771934"/>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8" name="テキスト ボックス 6">
            <a:extLst>
              <a:ext uri="{FF2B5EF4-FFF2-40B4-BE49-F238E27FC236}">
                <a16:creationId xmlns:a16="http://schemas.microsoft.com/office/drawing/2014/main" xmlns="" id="{1AD1E32B-C736-41C8-8D14-8F5475A4C889}"/>
              </a:ext>
            </a:extLst>
          </p:cNvPr>
          <p:cNvSpPr txBox="1">
            <a:spLocks noChangeArrowheads="1"/>
          </p:cNvSpPr>
          <p:nvPr/>
        </p:nvSpPr>
        <p:spPr bwMode="auto">
          <a:xfrm>
            <a:off x="8929495" y="4861659"/>
            <a:ext cx="2398308" cy="369332"/>
          </a:xfrm>
          <a:prstGeom prst="rect">
            <a:avLst/>
          </a:prstGeom>
          <a:solidFill>
            <a:schemeClr val="bg1"/>
          </a:solidFill>
          <a:ln w="25400">
            <a:solidFill>
              <a:srgbClr val="FF0000"/>
            </a:solidFill>
            <a:prstDash val="solid"/>
            <a:miter lim="800000"/>
            <a:headEnd/>
            <a:tailEnd/>
          </a:ln>
          <a:extLst/>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a:r>
              <a:rPr lang="ja-JP" altLang="en-US" sz="1800" dirty="0"/>
              <a:t>不動産屋との付き合い</a:t>
            </a:r>
          </a:p>
        </p:txBody>
      </p:sp>
    </p:spTree>
    <p:extLst>
      <p:ext uri="{BB962C8B-B14F-4D97-AF65-F5344CB8AC3E}">
        <p14:creationId xmlns:p14="http://schemas.microsoft.com/office/powerpoint/2010/main" val="269306760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9" name="ストレングスアセスメント"/>
          <p:cNvSpPr>
            <a:spLocks noGrp="1"/>
          </p:cNvSpPr>
          <p:nvPr>
            <p:ph type="title"/>
          </p:nvPr>
        </p:nvSpPr>
        <p:spPr>
          <a:xfrm>
            <a:off x="552450" y="146050"/>
            <a:ext cx="10502900" cy="1143000"/>
          </a:xfrm>
          <a:prstGeom prst="rect">
            <a:avLst/>
          </a:prstGeom>
        </p:spPr>
        <p:txBody>
          <a:bodyPr>
            <a:normAutofit/>
          </a:bodyPr>
          <a:lstStyle>
            <a:lvl1pPr algn="l">
              <a:defRPr sz="9600">
                <a:latin typeface="ヒラギノ角ゴ ProN W6"/>
                <a:ea typeface="ヒラギノ角ゴ ProN W6"/>
                <a:cs typeface="ヒラギノ角ゴ ProN W6"/>
                <a:sym typeface="ヒラギノ角ゴ ProN W6"/>
              </a:defRPr>
            </a:lvl1pPr>
          </a:lstStyle>
          <a:p>
            <a:r>
              <a:rPr sz="5400" dirty="0" err="1"/>
              <a:t>ストレングスアセスメント</a:t>
            </a:r>
            <a:endParaRPr sz="5400" dirty="0"/>
          </a:p>
        </p:txBody>
      </p:sp>
      <p:pic>
        <p:nvPicPr>
          <p:cNvPr id="460" name="pasted-image.tiff" descr="pasted-image.tiff"/>
          <p:cNvPicPr>
            <a:picLocks noChangeAspect="1"/>
          </p:cNvPicPr>
          <p:nvPr/>
        </p:nvPicPr>
        <p:blipFill>
          <a:blip r:embed="rId3">
            <a:extLst/>
          </a:blip>
          <a:stretch>
            <a:fillRect/>
          </a:stretch>
        </p:blipFill>
        <p:spPr>
          <a:xfrm>
            <a:off x="2224524" y="1247500"/>
            <a:ext cx="7970859" cy="5150400"/>
          </a:xfrm>
          <a:prstGeom prst="rect">
            <a:avLst/>
          </a:prstGeom>
          <a:ln w="12700">
            <a:miter lim="400000"/>
          </a:ln>
        </p:spPr>
      </p:pic>
      <p:sp>
        <p:nvSpPr>
          <p:cNvPr id="462" name="わたしの希望・願望が目標につながっていく"/>
          <p:cNvSpPr/>
          <p:nvPr/>
        </p:nvSpPr>
        <p:spPr>
          <a:xfrm>
            <a:off x="10215587" y="4714482"/>
            <a:ext cx="1690523" cy="1505348"/>
          </a:xfrm>
          <a:custGeom>
            <a:avLst/>
            <a:gdLst/>
            <a:ahLst/>
            <a:cxnLst>
              <a:cxn ang="0">
                <a:pos x="wd2" y="hd2"/>
              </a:cxn>
              <a:cxn ang="5400000">
                <a:pos x="wd2" y="hd2"/>
              </a:cxn>
              <a:cxn ang="10800000">
                <a:pos x="wd2" y="hd2"/>
              </a:cxn>
              <a:cxn ang="16200000">
                <a:pos x="wd2" y="hd2"/>
              </a:cxn>
            </a:cxnLst>
            <a:rect l="0" t="0" r="r" b="b"/>
            <a:pathLst>
              <a:path w="21600" h="21600" extrusionOk="0">
                <a:moveTo>
                  <a:pt x="17474" y="0"/>
                </a:moveTo>
                <a:cubicBezTo>
                  <a:pt x="16963" y="0"/>
                  <a:pt x="16549" y="1983"/>
                  <a:pt x="16549" y="4428"/>
                </a:cubicBezTo>
                <a:lnTo>
                  <a:pt x="16549" y="15854"/>
                </a:lnTo>
                <a:lnTo>
                  <a:pt x="0" y="16771"/>
                </a:lnTo>
                <a:lnTo>
                  <a:pt x="16556" y="17688"/>
                </a:lnTo>
                <a:cubicBezTo>
                  <a:pt x="16609" y="19890"/>
                  <a:pt x="17000" y="21600"/>
                  <a:pt x="17474" y="21600"/>
                </a:cubicBezTo>
                <a:lnTo>
                  <a:pt x="20675" y="21600"/>
                </a:lnTo>
                <a:cubicBezTo>
                  <a:pt x="21186" y="21600"/>
                  <a:pt x="21600" y="19617"/>
                  <a:pt x="21600" y="17172"/>
                </a:cubicBezTo>
                <a:lnTo>
                  <a:pt x="21600" y="4428"/>
                </a:lnTo>
                <a:cubicBezTo>
                  <a:pt x="21600" y="1983"/>
                  <a:pt x="21186" y="0"/>
                  <a:pt x="20675" y="0"/>
                </a:cubicBezTo>
                <a:lnTo>
                  <a:pt x="17474" y="0"/>
                </a:lnTo>
                <a:close/>
              </a:path>
            </a:pathLst>
          </a:custGeom>
          <a:noFill/>
          <a:ln>
            <a:noFill/>
          </a:ln>
          <a:effectLst/>
          <a:extLst>
            <a:ext uri="{C572A759-6A51-4108-AA02-DFA0A04FC94B}">
              <ma14:wrappingTextBoxFlag xmlns="" xmlns:ma14="http://schemas.microsoft.com/office/mac/drawingml/2011/main" val="1"/>
            </a:ext>
          </a:extLst>
        </p:spPr>
        <p:txBody>
          <a:bodyPr wrap="square" lIns="25400" tIns="25400" rIns="25400" bIns="25400" numCol="1" anchor="ctr">
            <a:noAutofit/>
          </a:bodyPr>
          <a:lstStyle>
            <a:lvl1pPr>
              <a:lnSpc>
                <a:spcPts val="5400"/>
              </a:lnSpc>
              <a:defRPr sz="3500"/>
            </a:lvl1pPr>
          </a:lstStyle>
          <a:p>
            <a:r>
              <a:rPr sz="1800" dirty="0" err="1">
                <a:latin typeface="HGPMinchoE" charset="-128"/>
                <a:ea typeface="HGPMinchoE" charset="-128"/>
                <a:cs typeface="HGPMinchoE" charset="-128"/>
              </a:rPr>
              <a:t>わたしの希望・願望が目標につ</a:t>
            </a:r>
            <a:r>
              <a:rPr lang="ja-JP" altLang="en-US" sz="1800" dirty="0">
                <a:latin typeface="HGPMinchoE" charset="-128"/>
                <a:ea typeface="HGPMinchoE" charset="-128"/>
                <a:cs typeface="HGPMinchoE" charset="-128"/>
              </a:rPr>
              <a:t>な</a:t>
            </a:r>
            <a:r>
              <a:rPr sz="1800" dirty="0" err="1">
                <a:latin typeface="HGPMinchoE" charset="-128"/>
                <a:ea typeface="HGPMinchoE" charset="-128"/>
                <a:cs typeface="HGPMinchoE" charset="-128"/>
              </a:rPr>
              <a:t>がっていく</a:t>
            </a:r>
            <a:endParaRPr sz="1800" dirty="0">
              <a:latin typeface="HGPMinchoE" charset="-128"/>
              <a:ea typeface="HGPMinchoE" charset="-128"/>
              <a:cs typeface="HGPMinchoE" charset="-128"/>
            </a:endParaRPr>
          </a:p>
        </p:txBody>
      </p:sp>
      <p:pic>
        <p:nvPicPr>
          <p:cNvPr id="461" name="わたしの希望・願望が目標につながっていく" descr="わたしの希望・願望が目標につながっていく"/>
          <p:cNvPicPr>
            <a:picLocks/>
          </p:cNvPicPr>
          <p:nvPr/>
        </p:nvPicPr>
        <p:blipFill>
          <a:blip r:embed="rId4">
            <a:extLst/>
          </a:blip>
          <a:stretch>
            <a:fillRect/>
          </a:stretch>
        </p:blipFill>
        <p:spPr>
          <a:xfrm>
            <a:off x="4539079" y="4696027"/>
            <a:ext cx="7367031" cy="1871277"/>
          </a:xfrm>
          <a:prstGeom prst="rect">
            <a:avLst/>
          </a:prstGeom>
          <a:effectLst/>
        </p:spPr>
      </p:pic>
      <p:sp>
        <p:nvSpPr>
          <p:cNvPr id="464" name="生活の…"/>
          <p:cNvSpPr/>
          <p:nvPr/>
        </p:nvSpPr>
        <p:spPr>
          <a:xfrm>
            <a:off x="571500" y="2910334"/>
            <a:ext cx="1090613" cy="2918173"/>
          </a:xfrm>
          <a:prstGeom prst="roundRect">
            <a:avLst>
              <a:gd name="adj" fmla="val 8734"/>
            </a:avLst>
          </a:prstGeom>
          <a:blipFill>
            <a:blip r:embed="rId5"/>
          </a:blipFill>
          <a:ln w="12700">
            <a:miter lim="400000"/>
          </a:ln>
          <a:effectLst>
            <a:outerShdw blurRad="38100" dist="25400" dir="5400000" rotWithShape="0">
              <a:srgbClr val="000000">
                <a:alpha val="50000"/>
              </a:srgbClr>
            </a:outerShdw>
          </a:effectLst>
          <a:extLst>
            <a:ext uri="{C572A759-6A51-4108-AA02-DFA0A04FC94B}">
              <ma14:wrappingTextBoxFlag xmlns="" xmlns:ma14="http://schemas.microsoft.com/office/mac/drawingml/2011/main" val="1"/>
            </a:ext>
          </a:extLst>
        </p:spPr>
        <p:txBody>
          <a:bodyPr lIns="25400" tIns="25400" rIns="25400" bIns="25400" anchor="ctr"/>
          <a:lstStyle/>
          <a:p>
            <a:pPr>
              <a:lnSpc>
                <a:spcPct val="90000"/>
              </a:lnSpc>
              <a:defRPr sz="3100">
                <a:solidFill>
                  <a:srgbClr val="FFFFFF"/>
                </a:solidFill>
                <a:latin typeface="ヒラギノ角ゴ ProN W6"/>
                <a:ea typeface="ヒラギノ角ゴ ProN W6"/>
                <a:cs typeface="ヒラギノ角ゴ ProN W6"/>
                <a:sym typeface="ヒラギノ角ゴ ProN W6"/>
              </a:defRPr>
            </a:pPr>
            <a:r>
              <a:rPr sz="1550"/>
              <a:t>生活の</a:t>
            </a:r>
          </a:p>
          <a:p>
            <a:pPr>
              <a:lnSpc>
                <a:spcPct val="90000"/>
              </a:lnSpc>
              <a:defRPr sz="3100">
                <a:solidFill>
                  <a:srgbClr val="FFFFFF"/>
                </a:solidFill>
                <a:latin typeface="ヒラギノ角ゴ ProN W6"/>
                <a:ea typeface="ヒラギノ角ゴ ProN W6"/>
                <a:cs typeface="ヒラギノ角ゴ ProN W6"/>
                <a:sym typeface="ヒラギノ角ゴ ProN W6"/>
              </a:defRPr>
            </a:pPr>
            <a:r>
              <a:rPr sz="1550"/>
              <a:t>７つの領域</a:t>
            </a:r>
          </a:p>
          <a:p>
            <a:pPr>
              <a:lnSpc>
                <a:spcPct val="90000"/>
              </a:lnSpc>
              <a:defRPr sz="3200">
                <a:solidFill>
                  <a:srgbClr val="FFFFFF"/>
                </a:solidFill>
                <a:latin typeface="ヒラギノ角ゴ ProN W6"/>
                <a:ea typeface="ヒラギノ角ゴ ProN W6"/>
                <a:cs typeface="ヒラギノ角ゴ ProN W6"/>
                <a:sym typeface="ヒラギノ角ゴ ProN W6"/>
              </a:defRPr>
            </a:pPr>
            <a:endParaRPr sz="1600"/>
          </a:p>
          <a:p>
            <a:pPr>
              <a:lnSpc>
                <a:spcPct val="90000"/>
              </a:lnSpc>
              <a:defRPr sz="3200">
                <a:solidFill>
                  <a:srgbClr val="FFFFFF"/>
                </a:solidFill>
                <a:latin typeface="ヒラギノ角ゴ ProN W6"/>
                <a:ea typeface="ヒラギノ角ゴ ProN W6"/>
                <a:cs typeface="ヒラギノ角ゴ ProN W6"/>
                <a:sym typeface="ヒラギノ角ゴ ProN W6"/>
              </a:defRPr>
            </a:pPr>
            <a:r>
              <a:rPr sz="1600"/>
              <a:t>家庭</a:t>
            </a:r>
          </a:p>
          <a:p>
            <a:pPr>
              <a:lnSpc>
                <a:spcPct val="90000"/>
              </a:lnSpc>
              <a:defRPr sz="3200">
                <a:solidFill>
                  <a:srgbClr val="FFFFFF"/>
                </a:solidFill>
                <a:latin typeface="ヒラギノ角ゴ ProN W6"/>
                <a:ea typeface="ヒラギノ角ゴ ProN W6"/>
                <a:cs typeface="ヒラギノ角ゴ ProN W6"/>
                <a:sym typeface="ヒラギノ角ゴ ProN W6"/>
              </a:defRPr>
            </a:pPr>
            <a:r>
              <a:rPr sz="1600"/>
              <a:t>経済</a:t>
            </a:r>
          </a:p>
          <a:p>
            <a:pPr>
              <a:lnSpc>
                <a:spcPct val="90000"/>
              </a:lnSpc>
              <a:defRPr sz="3200">
                <a:solidFill>
                  <a:srgbClr val="FFFFFF"/>
                </a:solidFill>
                <a:latin typeface="ヒラギノ角ゴ ProN W6"/>
                <a:ea typeface="ヒラギノ角ゴ ProN W6"/>
                <a:cs typeface="ヒラギノ角ゴ ProN W6"/>
                <a:sym typeface="ヒラギノ角ゴ ProN W6"/>
              </a:defRPr>
            </a:pPr>
            <a:r>
              <a:rPr sz="1600"/>
              <a:t>日中活動</a:t>
            </a:r>
          </a:p>
          <a:p>
            <a:pPr>
              <a:lnSpc>
                <a:spcPct val="90000"/>
              </a:lnSpc>
              <a:defRPr sz="3200">
                <a:solidFill>
                  <a:srgbClr val="FFFFFF"/>
                </a:solidFill>
                <a:latin typeface="ヒラギノ角ゴ ProN W6"/>
                <a:ea typeface="ヒラギノ角ゴ ProN W6"/>
                <a:cs typeface="ヒラギノ角ゴ ProN W6"/>
                <a:sym typeface="ヒラギノ角ゴ ProN W6"/>
              </a:defRPr>
            </a:pPr>
            <a:r>
              <a:rPr sz="1600"/>
              <a:t>社会的支援</a:t>
            </a:r>
          </a:p>
          <a:p>
            <a:pPr>
              <a:lnSpc>
                <a:spcPct val="90000"/>
              </a:lnSpc>
              <a:defRPr sz="3200">
                <a:solidFill>
                  <a:srgbClr val="FFFFFF"/>
                </a:solidFill>
                <a:latin typeface="ヒラギノ角ゴ ProN W6"/>
                <a:ea typeface="ヒラギノ角ゴ ProN W6"/>
                <a:cs typeface="ヒラギノ角ゴ ProN W6"/>
                <a:sym typeface="ヒラギノ角ゴ ProN W6"/>
              </a:defRPr>
            </a:pPr>
            <a:r>
              <a:rPr sz="1600"/>
              <a:t>健康状況</a:t>
            </a:r>
          </a:p>
          <a:p>
            <a:pPr>
              <a:lnSpc>
                <a:spcPct val="90000"/>
              </a:lnSpc>
              <a:defRPr sz="3200">
                <a:solidFill>
                  <a:srgbClr val="FFFFFF"/>
                </a:solidFill>
                <a:latin typeface="ヒラギノ角ゴ ProN W6"/>
                <a:ea typeface="ヒラギノ角ゴ ProN W6"/>
                <a:cs typeface="ヒラギノ角ゴ ProN W6"/>
                <a:sym typeface="ヒラギノ角ゴ ProN W6"/>
              </a:defRPr>
            </a:pPr>
            <a:r>
              <a:rPr sz="1600"/>
              <a:t>余暇</a:t>
            </a:r>
          </a:p>
          <a:p>
            <a:pPr>
              <a:lnSpc>
                <a:spcPct val="90000"/>
              </a:lnSpc>
              <a:defRPr sz="3200">
                <a:solidFill>
                  <a:srgbClr val="FFFFFF"/>
                </a:solidFill>
                <a:latin typeface="ヒラギノ角ゴ ProN W6"/>
                <a:ea typeface="ヒラギノ角ゴ ProN W6"/>
                <a:cs typeface="ヒラギノ角ゴ ProN W6"/>
                <a:sym typeface="ヒラギノ角ゴ ProN W6"/>
              </a:defRPr>
            </a:pPr>
            <a:r>
              <a:rPr sz="1600"/>
              <a:t>文化</a:t>
            </a:r>
          </a:p>
        </p:txBody>
      </p:sp>
      <p:pic>
        <p:nvPicPr>
          <p:cNvPr id="465" name="角丸四角形" descr="角丸四角形"/>
          <p:cNvPicPr>
            <a:picLocks/>
          </p:cNvPicPr>
          <p:nvPr/>
        </p:nvPicPr>
        <p:blipFill>
          <a:blip r:embed="rId6">
            <a:extLst/>
          </a:blip>
          <a:stretch>
            <a:fillRect/>
          </a:stretch>
        </p:blipFill>
        <p:spPr>
          <a:xfrm>
            <a:off x="2140396" y="2259310"/>
            <a:ext cx="8139113" cy="685801"/>
          </a:xfrm>
          <a:prstGeom prst="rect">
            <a:avLst/>
          </a:prstGeom>
        </p:spPr>
      </p:pic>
      <p:sp>
        <p:nvSpPr>
          <p:cNvPr id="467" name="線"/>
          <p:cNvSpPr/>
          <p:nvPr/>
        </p:nvSpPr>
        <p:spPr>
          <a:xfrm flipV="1">
            <a:off x="1799878" y="3101071"/>
            <a:ext cx="1" cy="2536699"/>
          </a:xfrm>
          <a:prstGeom prst="line">
            <a:avLst/>
          </a:prstGeom>
          <a:ln w="76200">
            <a:solidFill>
              <a:srgbClr val="FF2600"/>
            </a:solidFill>
            <a:miter lim="400000"/>
          </a:ln>
        </p:spPr>
        <p:txBody>
          <a:bodyPr lIns="25400" tIns="25400" rIns="25400" bIns="25400" anchor="ctr"/>
          <a:lstStyle/>
          <a:p>
            <a:pPr>
              <a:defRPr sz="3200"/>
            </a:pPr>
            <a:endParaRPr sz="1600"/>
          </a:p>
        </p:txBody>
      </p:sp>
      <p:sp>
        <p:nvSpPr>
          <p:cNvPr id="468" name="線"/>
          <p:cNvSpPr/>
          <p:nvPr/>
        </p:nvSpPr>
        <p:spPr>
          <a:xfrm flipH="1">
            <a:off x="1791593" y="3105150"/>
            <a:ext cx="303451" cy="0"/>
          </a:xfrm>
          <a:prstGeom prst="line">
            <a:avLst/>
          </a:prstGeom>
          <a:ln w="76200">
            <a:solidFill>
              <a:srgbClr val="FF2600"/>
            </a:solidFill>
            <a:miter lim="400000"/>
          </a:ln>
        </p:spPr>
        <p:txBody>
          <a:bodyPr lIns="25400" tIns="25400" rIns="25400" bIns="25400" anchor="ctr"/>
          <a:lstStyle/>
          <a:p>
            <a:pPr>
              <a:defRPr sz="3200"/>
            </a:pPr>
            <a:endParaRPr sz="1600"/>
          </a:p>
        </p:txBody>
      </p:sp>
      <p:sp>
        <p:nvSpPr>
          <p:cNvPr id="469" name="線"/>
          <p:cNvSpPr/>
          <p:nvPr/>
        </p:nvSpPr>
        <p:spPr>
          <a:xfrm flipH="1">
            <a:off x="1779067" y="5643959"/>
            <a:ext cx="303451" cy="1"/>
          </a:xfrm>
          <a:prstGeom prst="line">
            <a:avLst/>
          </a:prstGeom>
          <a:ln w="76200">
            <a:solidFill>
              <a:srgbClr val="FF2600"/>
            </a:solidFill>
            <a:miter lim="400000"/>
          </a:ln>
        </p:spPr>
        <p:txBody>
          <a:bodyPr lIns="25400" tIns="25400" rIns="25400" bIns="25400" anchor="ctr"/>
          <a:lstStyle/>
          <a:p>
            <a:pPr>
              <a:defRPr sz="3200"/>
            </a:pPr>
            <a:endParaRPr sz="1600"/>
          </a:p>
        </p:txBody>
      </p:sp>
      <p:sp>
        <p:nvSpPr>
          <p:cNvPr id="470" name="線"/>
          <p:cNvSpPr/>
          <p:nvPr/>
        </p:nvSpPr>
        <p:spPr>
          <a:xfrm flipH="1">
            <a:off x="1648153" y="4374555"/>
            <a:ext cx="134084" cy="1"/>
          </a:xfrm>
          <a:prstGeom prst="line">
            <a:avLst/>
          </a:prstGeom>
          <a:ln w="76200">
            <a:solidFill>
              <a:srgbClr val="FF2600"/>
            </a:solidFill>
            <a:miter lim="400000"/>
          </a:ln>
        </p:spPr>
        <p:txBody>
          <a:bodyPr lIns="25400" tIns="25400" rIns="25400" bIns="25400" anchor="ctr"/>
          <a:lstStyle/>
          <a:p>
            <a:pPr>
              <a:defRPr sz="3200"/>
            </a:pPr>
            <a:endParaRPr sz="1600"/>
          </a:p>
        </p:txBody>
      </p:sp>
      <p:sp>
        <p:nvSpPr>
          <p:cNvPr id="471" name="矢印"/>
          <p:cNvSpPr/>
          <p:nvPr/>
        </p:nvSpPr>
        <p:spPr>
          <a:xfrm>
            <a:off x="1847895" y="1531913"/>
            <a:ext cx="387698" cy="344835"/>
          </a:xfrm>
          <a:prstGeom prst="rightArrow">
            <a:avLst>
              <a:gd name="adj1" fmla="val 32000"/>
              <a:gd name="adj2" fmla="val 53394"/>
            </a:avLst>
          </a:prstGeom>
          <a:solidFill>
            <a:srgbClr val="0433FF"/>
          </a:solidFill>
          <a:ln w="12700">
            <a:miter lim="400000"/>
          </a:ln>
          <a:effectLst>
            <a:outerShdw blurRad="38100" dist="25400" dir="5400000" rotWithShape="0">
              <a:srgbClr val="000000">
                <a:alpha val="50000"/>
              </a:srgbClr>
            </a:outerShdw>
          </a:effectLst>
        </p:spPr>
        <p:txBody>
          <a:bodyPr lIns="25400" tIns="25400" rIns="25400" bIns="25400" anchor="ctr"/>
          <a:lstStyle/>
          <a:p>
            <a:pPr>
              <a:defRPr sz="800">
                <a:solidFill>
                  <a:srgbClr val="FFFFFF"/>
                </a:solidFill>
                <a:latin typeface="ヒラギノ角ゴ ProN W6"/>
                <a:ea typeface="ヒラギノ角ゴ ProN W6"/>
                <a:cs typeface="ヒラギノ角ゴ ProN W6"/>
                <a:sym typeface="ヒラギノ角ゴ ProN W6"/>
              </a:defRPr>
            </a:pPr>
            <a:endParaRPr sz="400"/>
          </a:p>
        </p:txBody>
      </p:sp>
      <p:sp>
        <p:nvSpPr>
          <p:cNvPr id="472" name="本人の言葉…"/>
          <p:cNvSpPr/>
          <p:nvPr/>
        </p:nvSpPr>
        <p:spPr>
          <a:xfrm>
            <a:off x="741131" y="1487380"/>
            <a:ext cx="1045158" cy="433901"/>
          </a:xfrm>
          <a:prstGeom prst="rect">
            <a:avLst/>
          </a:prstGeom>
          <a:solidFill>
            <a:srgbClr val="0433FF"/>
          </a:solidFill>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p>
            <a:pPr>
              <a:lnSpc>
                <a:spcPct val="80000"/>
              </a:lnSpc>
              <a:defRPr sz="3100">
                <a:solidFill>
                  <a:srgbClr val="FFFFFF"/>
                </a:solidFill>
                <a:latin typeface="ヒラギノ角ゴ ProN W6"/>
                <a:ea typeface="ヒラギノ角ゴ ProN W6"/>
                <a:cs typeface="ヒラギノ角ゴ ProN W6"/>
                <a:sym typeface="ヒラギノ角ゴ ProN W6"/>
              </a:defRPr>
            </a:pPr>
            <a:r>
              <a:rPr sz="1550"/>
              <a:t>本人の言葉</a:t>
            </a:r>
          </a:p>
          <a:p>
            <a:pPr>
              <a:lnSpc>
                <a:spcPct val="80000"/>
              </a:lnSpc>
              <a:defRPr sz="3100">
                <a:solidFill>
                  <a:srgbClr val="FFFFFF"/>
                </a:solidFill>
                <a:latin typeface="ヒラギノ角ゴ ProN W6"/>
                <a:ea typeface="ヒラギノ角ゴ ProN W6"/>
                <a:cs typeface="ヒラギノ角ゴ ProN W6"/>
                <a:sym typeface="ヒラギノ角ゴ ProN W6"/>
              </a:defRPr>
            </a:pPr>
            <a:r>
              <a:rPr sz="1550"/>
              <a:t>が重要</a:t>
            </a:r>
          </a:p>
        </p:txBody>
      </p:sp>
      <p:pic>
        <p:nvPicPr>
          <p:cNvPr id="473" name="線" descr="線"/>
          <p:cNvPicPr>
            <a:picLocks/>
          </p:cNvPicPr>
          <p:nvPr/>
        </p:nvPicPr>
        <p:blipFill>
          <a:blip r:embed="rId7">
            <a:extLst/>
          </a:blip>
          <a:stretch>
            <a:fillRect/>
          </a:stretch>
        </p:blipFill>
        <p:spPr>
          <a:xfrm rot="10800000">
            <a:off x="3178539" y="1927027"/>
            <a:ext cx="1096963" cy="50801"/>
          </a:xfrm>
          <a:prstGeom prst="rect">
            <a:avLst/>
          </a:prstGeom>
        </p:spPr>
      </p:pic>
      <p:sp>
        <p:nvSpPr>
          <p:cNvPr id="475" name="個人と環境のストレングスを当事者自身の視点で記録する"/>
          <p:cNvSpPr/>
          <p:nvPr/>
        </p:nvSpPr>
        <p:spPr>
          <a:xfrm>
            <a:off x="9065082" y="425028"/>
            <a:ext cx="2945160" cy="1245444"/>
          </a:xfrm>
          <a:prstGeom prst="ellipse">
            <a:avLst/>
          </a:prstGeom>
          <a:solidFill>
            <a:srgbClr val="FFFB00"/>
          </a:solidFill>
          <a:ln w="12700">
            <a:miter lim="400000"/>
          </a:ln>
          <a:effectLst>
            <a:outerShdw blurRad="38100" dist="25400" dir="5400000" rotWithShape="0">
              <a:srgbClr val="000000">
                <a:alpha val="50000"/>
              </a:srgbClr>
            </a:outerShdw>
          </a:effectLst>
          <a:extLst>
            <a:ext uri="{C572A759-6A51-4108-AA02-DFA0A04FC94B}">
              <ma14:wrappingTextBoxFlag xmlns="" xmlns:ma14="http://schemas.microsoft.com/office/mac/drawingml/2011/main" val="1"/>
            </a:ext>
          </a:extLst>
        </p:spPr>
        <p:txBody>
          <a:bodyPr lIns="25400" tIns="25400" rIns="25400" bIns="25400" anchor="ctr"/>
          <a:lstStyle>
            <a:lvl1pPr>
              <a:defRPr sz="2900">
                <a:latin typeface="ヒラギノ角ゴ ProN W6"/>
                <a:ea typeface="ヒラギノ角ゴ ProN W6"/>
                <a:cs typeface="ヒラギノ角ゴ ProN W6"/>
                <a:sym typeface="ヒラギノ角ゴ ProN W6"/>
              </a:defRPr>
            </a:lvl1pPr>
          </a:lstStyle>
          <a:p>
            <a:r>
              <a:rPr sz="1450"/>
              <a:t>個人と環境のストレングスを当事者自身の視点で記録する</a:t>
            </a:r>
          </a:p>
        </p:txBody>
      </p:sp>
      <p:sp>
        <p:nvSpPr>
          <p:cNvPr id="476" name="例：×「感情のコントロールができない」◯「好きな音楽を聴いている時や図書館などの静かな環境では感情をうまくコントロールできる」"/>
          <p:cNvSpPr/>
          <p:nvPr/>
        </p:nvSpPr>
        <p:spPr>
          <a:xfrm>
            <a:off x="1008395" y="6534959"/>
            <a:ext cx="10046955" cy="243656"/>
          </a:xfrm>
          <a:prstGeom prst="rect">
            <a:avLst/>
          </a:prstGeom>
          <a:solidFill>
            <a:srgbClr val="FFFF00"/>
          </a:solidFill>
          <a:ln w="12700">
            <a:miter lim="400000"/>
          </a:ln>
          <a:extLst>
            <a:ext uri="{C572A759-6A51-4108-AA02-DFA0A04FC94B}">
              <ma14:wrappingTextBoxFlag xmlns="" xmlns:ma14="http://schemas.microsoft.com/office/mac/drawingml/2011/main" val="1"/>
            </a:ext>
          </a:extLst>
        </p:spPr>
        <p:txBody>
          <a:bodyPr wrap="square" lIns="25400" tIns="25400" rIns="25400" bIns="25400" anchor="ctr">
            <a:spAutoFit/>
          </a:bodyPr>
          <a:lstStyle>
            <a:lvl1pPr>
              <a:defRPr sz="2500">
                <a:latin typeface="ヒラギノ角ゴ ProN W6"/>
                <a:ea typeface="ヒラギノ角ゴ ProN W6"/>
                <a:cs typeface="ヒラギノ角ゴ ProN W6"/>
                <a:sym typeface="ヒラギノ角ゴ ProN W6"/>
              </a:defRPr>
            </a:lvl1pPr>
          </a:lstStyle>
          <a:p>
            <a:r>
              <a:rPr sz="1250" dirty="0"/>
              <a:t>例：×「感情のコントロールができない」◯「好きな音楽を聴いている時や図書館などの静かな環境では感情をうまくコントロールできる」</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3789FAD3-55D3-4D55-B3F5-8D38D002BC2E}"/>
              </a:ext>
            </a:extLst>
          </p:cNvPr>
          <p:cNvSpPr>
            <a:spLocks noGrp="1"/>
          </p:cNvSpPr>
          <p:nvPr>
            <p:ph type="title"/>
          </p:nvPr>
        </p:nvSpPr>
        <p:spPr>
          <a:xfrm>
            <a:off x="1775520" y="274638"/>
            <a:ext cx="8682168" cy="1143000"/>
          </a:xfrm>
        </p:spPr>
        <p:txBody>
          <a:bodyPr>
            <a:normAutofit fontScale="90000"/>
          </a:bodyPr>
          <a:lstStyle/>
          <a:p>
            <a:pPr algn="ctr"/>
            <a:r>
              <a:rPr kumimoji="1" lang="ja-JP" altLang="en-US" dirty="0"/>
              <a:t>今、なぜ多職種連携（協働）なのか？</a:t>
            </a:r>
          </a:p>
        </p:txBody>
      </p:sp>
      <p:sp>
        <p:nvSpPr>
          <p:cNvPr id="3" name="コンテンツ プレースホルダー 2">
            <a:extLst>
              <a:ext uri="{FF2B5EF4-FFF2-40B4-BE49-F238E27FC236}">
                <a16:creationId xmlns:a16="http://schemas.microsoft.com/office/drawing/2014/main" xmlns="" id="{112F6332-7150-40FF-9CB0-A428F19B1491}"/>
              </a:ext>
            </a:extLst>
          </p:cNvPr>
          <p:cNvSpPr>
            <a:spLocks noGrp="1"/>
          </p:cNvSpPr>
          <p:nvPr>
            <p:ph idx="1"/>
          </p:nvPr>
        </p:nvSpPr>
        <p:spPr>
          <a:xfrm>
            <a:off x="1775520" y="1447800"/>
            <a:ext cx="8682168" cy="4800600"/>
          </a:xfrm>
        </p:spPr>
        <p:txBody>
          <a:bodyPr/>
          <a:lstStyle/>
          <a:p>
            <a:r>
              <a:rPr kumimoji="1" lang="ja-JP" altLang="en-US" dirty="0"/>
              <a:t>社会（地域）の変化</a:t>
            </a:r>
            <a:r>
              <a:rPr lang="ja-JP" altLang="en-US" dirty="0"/>
              <a:t>　→　生き方や暮らし方</a:t>
            </a:r>
            <a:endParaRPr lang="en-US" altLang="ja-JP" dirty="0"/>
          </a:p>
          <a:p>
            <a:pPr marL="82296" indent="0">
              <a:buNone/>
            </a:pPr>
            <a:endParaRPr kumimoji="1" lang="en-US" altLang="ja-JP" dirty="0"/>
          </a:p>
          <a:p>
            <a:r>
              <a:rPr kumimoji="1" lang="ja-JP" altLang="en-US" dirty="0"/>
              <a:t>社会（生活）モデル</a:t>
            </a:r>
            <a:r>
              <a:rPr lang="ja-JP" altLang="en-US" dirty="0"/>
              <a:t>　→　環境因子の考え方</a:t>
            </a:r>
            <a:endParaRPr lang="en-US" altLang="ja-JP" dirty="0"/>
          </a:p>
          <a:p>
            <a:pPr marL="82296" indent="0">
              <a:buNone/>
            </a:pPr>
            <a:endParaRPr kumimoji="1" lang="en-US" altLang="ja-JP" dirty="0"/>
          </a:p>
          <a:p>
            <a:r>
              <a:rPr kumimoji="1" lang="ja-JP" altLang="en-US" dirty="0"/>
              <a:t>生活、暮らし、を支える</a:t>
            </a:r>
            <a:r>
              <a:rPr lang="ja-JP" altLang="en-US" dirty="0"/>
              <a:t>　→　専門領域の限界</a:t>
            </a:r>
            <a:endParaRPr lang="en-US" altLang="ja-JP" dirty="0"/>
          </a:p>
          <a:p>
            <a:endParaRPr kumimoji="1" lang="en-US" altLang="ja-JP" dirty="0"/>
          </a:p>
          <a:p>
            <a:r>
              <a:rPr lang="ja-JP" altLang="en-US" dirty="0"/>
              <a:t>可能性を拡げる　→　望む暮らしの実現</a:t>
            </a:r>
            <a:endParaRPr lang="en-US" altLang="ja-JP" dirty="0"/>
          </a:p>
          <a:p>
            <a:endParaRPr kumimoji="1" lang="en-US" altLang="ja-JP" dirty="0"/>
          </a:p>
          <a:p>
            <a:r>
              <a:rPr lang="ja-JP" altLang="en-US" dirty="0"/>
              <a:t>地域力の向上　→　支援者のネットワーク</a:t>
            </a:r>
            <a:endParaRPr kumimoji="1" lang="ja-JP" altLang="en-US" dirty="0"/>
          </a:p>
        </p:txBody>
      </p:sp>
      <p:sp>
        <p:nvSpPr>
          <p:cNvPr id="4" name="フローチャート: カード 3">
            <a:extLst>
              <a:ext uri="{FF2B5EF4-FFF2-40B4-BE49-F238E27FC236}">
                <a16:creationId xmlns:a16="http://schemas.microsoft.com/office/drawing/2014/main" xmlns="" id="{CB5F9E95-39F5-4CE4-92E3-0CB62040966B}"/>
              </a:ext>
            </a:extLst>
          </p:cNvPr>
          <p:cNvSpPr/>
          <p:nvPr/>
        </p:nvSpPr>
        <p:spPr>
          <a:xfrm>
            <a:off x="9307286" y="2035628"/>
            <a:ext cx="2098221" cy="1812472"/>
          </a:xfrm>
          <a:prstGeom prst="flowChartPunchedCard">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共通講義</a:t>
            </a:r>
            <a:endParaRPr lang="en-US" altLang="ja-JP" dirty="0">
              <a:solidFill>
                <a:schemeClr val="tx1"/>
              </a:solidFill>
            </a:endParaRPr>
          </a:p>
          <a:p>
            <a:pPr algn="ctr"/>
            <a:r>
              <a:rPr kumimoji="1" lang="ja-JP" altLang="en-US" dirty="0">
                <a:solidFill>
                  <a:schemeClr val="tx1"/>
                </a:solidFill>
              </a:rPr>
              <a:t>地域を</a:t>
            </a:r>
            <a:r>
              <a:rPr lang="ja-JP" altLang="en-US" dirty="0">
                <a:solidFill>
                  <a:schemeClr val="tx1"/>
                </a:solidFill>
              </a:rPr>
              <a:t>基盤としたソーシャルワーク</a:t>
            </a:r>
            <a:r>
              <a:rPr lang="en-US" altLang="ja-JP" dirty="0">
                <a:solidFill>
                  <a:schemeClr val="tx1"/>
                </a:solidFill>
              </a:rPr>
              <a:t>Ⅱ</a:t>
            </a:r>
          </a:p>
          <a:p>
            <a:pPr algn="ctr"/>
            <a:r>
              <a:rPr kumimoji="1" lang="ja-JP" altLang="en-US" dirty="0">
                <a:solidFill>
                  <a:schemeClr val="tx1"/>
                </a:solidFill>
              </a:rPr>
              <a:t>スライドＰ</a:t>
            </a:r>
            <a:r>
              <a:rPr kumimoji="1" lang="en-US" altLang="ja-JP" dirty="0">
                <a:solidFill>
                  <a:schemeClr val="tx1"/>
                </a:solidFill>
              </a:rPr>
              <a:t>6</a:t>
            </a:r>
            <a:r>
              <a:rPr lang="ja-JP" altLang="en-US" dirty="0">
                <a:solidFill>
                  <a:schemeClr val="tx1"/>
                </a:solidFill>
              </a:rPr>
              <a:t>～</a:t>
            </a:r>
            <a:endParaRPr kumimoji="1" lang="ja-JP" altLang="en-US" dirty="0">
              <a:solidFill>
                <a:schemeClr val="tx1"/>
              </a:solidFill>
            </a:endParaRPr>
          </a:p>
        </p:txBody>
      </p:sp>
    </p:spTree>
    <p:extLst>
      <p:ext uri="{BB962C8B-B14F-4D97-AF65-F5344CB8AC3E}">
        <p14:creationId xmlns:p14="http://schemas.microsoft.com/office/powerpoint/2010/main" val="327267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pPr algn="ctr"/>
            <a:r>
              <a:rPr kumimoji="1" lang="ja-JP" altLang="en-US" dirty="0"/>
              <a:t>協　働　（目的ではなく手段）</a:t>
            </a:r>
          </a:p>
        </p:txBody>
      </p:sp>
      <p:sp>
        <p:nvSpPr>
          <p:cNvPr id="4" name="コンテンツ プレースホルダー 3"/>
          <p:cNvSpPr>
            <a:spLocks noGrp="1"/>
          </p:cNvSpPr>
          <p:nvPr>
            <p:ph idx="1"/>
          </p:nvPr>
        </p:nvSpPr>
        <p:spPr>
          <a:xfrm>
            <a:off x="1027687" y="1553671"/>
            <a:ext cx="10074585" cy="4623292"/>
          </a:xfrm>
        </p:spPr>
        <p:txBody>
          <a:bodyPr>
            <a:normAutofit fontScale="92500" lnSpcReduction="10000"/>
          </a:bodyPr>
          <a:lstStyle/>
          <a:p>
            <a:r>
              <a:rPr lang="ja-JP" altLang="ja-JP" dirty="0">
                <a:latin typeface="HG丸ｺﾞｼｯｸM-PRO" pitchFamily="50" charset="-128"/>
                <a:ea typeface="HG丸ｺﾞｼｯｸM-PRO" pitchFamily="50" charset="-128"/>
              </a:rPr>
              <a:t>目標の共有化</a:t>
            </a:r>
            <a:r>
              <a:rPr lang="ja-JP" altLang="en-US" dirty="0">
                <a:latin typeface="HG丸ｺﾞｼｯｸM-PRO" pitchFamily="50" charset="-128"/>
                <a:ea typeface="HG丸ｺﾞｼｯｸM-PRO" pitchFamily="50" charset="-128"/>
              </a:rPr>
              <a:t>（共通言語、状況把握）</a:t>
            </a:r>
            <a:endParaRPr lang="en-US" altLang="ja-JP" dirty="0">
              <a:latin typeface="HG丸ｺﾞｼｯｸM-PRO" pitchFamily="50" charset="-128"/>
              <a:ea typeface="HG丸ｺﾞｼｯｸM-PRO" pitchFamily="50" charset="-128"/>
            </a:endParaRPr>
          </a:p>
          <a:p>
            <a:endParaRPr lang="ja-JP" altLang="ja-JP" dirty="0">
              <a:latin typeface="HG丸ｺﾞｼｯｸM-PRO" pitchFamily="50" charset="-128"/>
              <a:ea typeface="HG丸ｺﾞｼｯｸM-PRO" pitchFamily="50" charset="-128"/>
            </a:endParaRPr>
          </a:p>
          <a:p>
            <a:r>
              <a:rPr lang="ja-JP" altLang="ja-JP" dirty="0">
                <a:latin typeface="HG丸ｺﾞｼｯｸM-PRO" pitchFamily="50" charset="-128"/>
                <a:ea typeface="HG丸ｺﾞｼｯｸM-PRO" pitchFamily="50" charset="-128"/>
              </a:rPr>
              <a:t>並立</a:t>
            </a:r>
            <a:r>
              <a:rPr lang="ja-JP" altLang="en-US" dirty="0">
                <a:latin typeface="HG丸ｺﾞｼｯｸM-PRO" pitchFamily="50" charset="-128"/>
                <a:ea typeface="HG丸ｺﾞｼｯｸM-PRO" pitchFamily="50" charset="-128"/>
              </a:rPr>
              <a:t>、</a:t>
            </a:r>
            <a:r>
              <a:rPr lang="ja-JP" altLang="ja-JP" dirty="0">
                <a:latin typeface="HG丸ｺﾞｼｯｸM-PRO" pitchFamily="50" charset="-128"/>
                <a:ea typeface="HG丸ｺﾞｼｯｸM-PRO" pitchFamily="50" charset="-128"/>
              </a:rPr>
              <a:t>対等性の確保</a:t>
            </a:r>
            <a:r>
              <a:rPr lang="ja-JP" altLang="en-US" dirty="0">
                <a:latin typeface="HG丸ｺﾞｼｯｸM-PRO" pitchFamily="50" charset="-128"/>
                <a:ea typeface="HG丸ｺﾞｼｯｸM-PRO" pitchFamily="50" charset="-128"/>
              </a:rPr>
              <a:t>（自主・自立性の確保）</a:t>
            </a:r>
            <a:endParaRPr lang="en-US" altLang="ja-JP" dirty="0">
              <a:latin typeface="HG丸ｺﾞｼｯｸM-PRO" pitchFamily="50" charset="-128"/>
              <a:ea typeface="HG丸ｺﾞｼｯｸM-PRO" pitchFamily="50" charset="-128"/>
            </a:endParaRPr>
          </a:p>
          <a:p>
            <a:pPr marL="0" indent="0">
              <a:buNone/>
            </a:pPr>
            <a:endParaRPr lang="ja-JP" altLang="ja-JP" dirty="0">
              <a:latin typeface="HG丸ｺﾞｼｯｸM-PRO" pitchFamily="50" charset="-128"/>
              <a:ea typeface="HG丸ｺﾞｼｯｸM-PRO" pitchFamily="50" charset="-128"/>
            </a:endParaRPr>
          </a:p>
          <a:p>
            <a:r>
              <a:rPr lang="ja-JP" altLang="ja-JP" dirty="0">
                <a:latin typeface="HG丸ｺﾞｼｯｸM-PRO" pitchFamily="50" charset="-128"/>
                <a:ea typeface="HG丸ｺﾞｼｯｸM-PRO" pitchFamily="50" charset="-128"/>
              </a:rPr>
              <a:t>補完性の確保</a:t>
            </a:r>
            <a:r>
              <a:rPr lang="ja-JP" altLang="en-US" dirty="0">
                <a:latin typeface="HG丸ｺﾞｼｯｸM-PRO" pitchFamily="50" charset="-128"/>
                <a:ea typeface="HG丸ｺﾞｼｯｸM-PRO" pitchFamily="50" charset="-128"/>
              </a:rPr>
              <a:t>（相乗効果）</a:t>
            </a:r>
            <a:endParaRPr lang="en-US" altLang="ja-JP" dirty="0">
              <a:latin typeface="HG丸ｺﾞｼｯｸM-PRO" pitchFamily="50" charset="-128"/>
              <a:ea typeface="HG丸ｺﾞｼｯｸM-PRO" pitchFamily="50" charset="-128"/>
            </a:endParaRPr>
          </a:p>
          <a:p>
            <a:endParaRPr lang="ja-JP" altLang="ja-JP" dirty="0">
              <a:latin typeface="HG丸ｺﾞｼｯｸM-PRO" pitchFamily="50" charset="-128"/>
              <a:ea typeface="HG丸ｺﾞｼｯｸM-PRO" pitchFamily="50" charset="-128"/>
            </a:endParaRPr>
          </a:p>
          <a:p>
            <a:r>
              <a:rPr lang="ja-JP" altLang="ja-JP" dirty="0">
                <a:latin typeface="HG丸ｺﾞｼｯｸM-PRO" pitchFamily="50" charset="-128"/>
                <a:ea typeface="HG丸ｺﾞｼｯｸM-PRO" pitchFamily="50" charset="-128"/>
              </a:rPr>
              <a:t>責任の共有</a:t>
            </a:r>
            <a:r>
              <a:rPr lang="ja-JP" altLang="en-US" dirty="0">
                <a:latin typeface="HG丸ｺﾞｼｯｸM-PRO" pitchFamily="50" charset="-128"/>
                <a:ea typeface="HG丸ｺﾞｼｯｸM-PRO" pitchFamily="50" charset="-128"/>
              </a:rPr>
              <a:t>（ゆずりあい・・・）</a:t>
            </a:r>
            <a:endParaRPr lang="en-US" altLang="ja-JP" dirty="0">
              <a:latin typeface="HG丸ｺﾞｼｯｸM-PRO" pitchFamily="50" charset="-128"/>
              <a:ea typeface="HG丸ｺﾞｼｯｸM-PRO" pitchFamily="50" charset="-128"/>
            </a:endParaRPr>
          </a:p>
          <a:p>
            <a:pPr marL="0" indent="0">
              <a:buNone/>
            </a:pPr>
            <a:endParaRPr lang="ja-JP" altLang="ja-JP" dirty="0">
              <a:latin typeface="HG丸ｺﾞｼｯｸM-PRO" pitchFamily="50" charset="-128"/>
              <a:ea typeface="HG丸ｺﾞｼｯｸM-PRO" pitchFamily="50" charset="-128"/>
            </a:endParaRPr>
          </a:p>
          <a:p>
            <a:r>
              <a:rPr lang="ja-JP" altLang="ja-JP" dirty="0">
                <a:latin typeface="HG丸ｺﾞｼｯｸM-PRO" pitchFamily="50" charset="-128"/>
                <a:ea typeface="HG丸ｺﾞｼｯｸM-PRO" pitchFamily="50" charset="-128"/>
              </a:rPr>
              <a:t>求同存（尊）異の原則確立</a:t>
            </a:r>
            <a:r>
              <a:rPr lang="ja-JP" altLang="en-US" dirty="0">
                <a:latin typeface="HG丸ｺﾞｼｯｸM-PRO" pitchFamily="50" charset="-128"/>
                <a:ea typeface="HG丸ｺﾞｼｯｸM-PRO" pitchFamily="50" charset="-128"/>
              </a:rPr>
              <a:t>（多角的な視点）</a:t>
            </a:r>
            <a:endParaRPr lang="en-US" altLang="ja-JP" dirty="0">
              <a:latin typeface="HG丸ｺﾞｼｯｸM-PRO" pitchFamily="50" charset="-128"/>
              <a:ea typeface="HG丸ｺﾞｼｯｸM-PRO" pitchFamily="50" charset="-128"/>
            </a:endParaRPr>
          </a:p>
          <a:p>
            <a:pPr marL="0" indent="0">
              <a:buNone/>
            </a:pPr>
            <a:r>
              <a:rPr lang="ja-JP" altLang="en-US" dirty="0">
                <a:latin typeface="HG丸ｺﾞｼｯｸM-PRO" pitchFamily="50" charset="-128"/>
                <a:ea typeface="HG丸ｺﾞｼｯｸM-PRO" pitchFamily="50" charset="-128"/>
              </a:rPr>
              <a:t>　</a:t>
            </a:r>
            <a:r>
              <a:rPr lang="ja-JP" altLang="ja-JP" sz="2200" dirty="0">
                <a:latin typeface="HG丸ｺﾞｼｯｸM-PRO" pitchFamily="50" charset="-128"/>
                <a:ea typeface="HG丸ｺﾞｼｯｸM-PRO" pitchFamily="50" charset="-128"/>
              </a:rPr>
              <a:t>能力、資源、ノウハウ、規模、特技などにおいて</a:t>
            </a:r>
            <a:r>
              <a:rPr lang="ja-JP" altLang="en-US" sz="2200" dirty="0">
                <a:latin typeface="HG丸ｺﾞｼｯｸM-PRO" pitchFamily="50" charset="-128"/>
                <a:ea typeface="HG丸ｺﾞｼｯｸM-PRO" pitchFamily="50" charset="-128"/>
              </a:rPr>
              <a:t>、</a:t>
            </a:r>
            <a:r>
              <a:rPr lang="ja-JP" altLang="ja-JP" sz="2200" dirty="0">
                <a:latin typeface="HG丸ｺﾞｼｯｸM-PRO" pitchFamily="50" charset="-128"/>
                <a:ea typeface="HG丸ｺﾞｼｯｸM-PRO" pitchFamily="50" charset="-128"/>
              </a:rPr>
              <a:t>異なる点をお互いが尊重</a:t>
            </a:r>
          </a:p>
          <a:p>
            <a:endParaRPr kumimoji="1" lang="ja-JP" altLang="en-US" dirty="0">
              <a:latin typeface="HG丸ｺﾞｼｯｸM-PRO" pitchFamily="50" charset="-128"/>
              <a:ea typeface="HG丸ｺﾞｼｯｸM-PRO" pitchFamily="50" charset="-128"/>
            </a:endParaRPr>
          </a:p>
        </p:txBody>
      </p:sp>
      <p:sp>
        <p:nvSpPr>
          <p:cNvPr id="3" name="スライド番号プレースホルダー 2"/>
          <p:cNvSpPr>
            <a:spLocks noGrp="1"/>
          </p:cNvSpPr>
          <p:nvPr>
            <p:ph type="sldNum" sz="quarter" idx="12"/>
          </p:nvPr>
        </p:nvSpPr>
        <p:spPr/>
        <p:txBody>
          <a:bodyPr/>
          <a:lstStyle/>
          <a:p>
            <a:fld id="{9409C0AE-E6EB-424C-ADD6-58CC7D95EA49}" type="slidenum">
              <a:rPr kumimoji="1" lang="ja-JP" altLang="en-US" smtClean="0"/>
              <a:t>5</a:t>
            </a:fld>
            <a:endParaRPr kumimoji="1" lang="ja-JP" altLang="en-US"/>
          </a:p>
        </p:txBody>
      </p:sp>
    </p:spTree>
    <p:extLst>
      <p:ext uri="{BB962C8B-B14F-4D97-AF65-F5344CB8AC3E}">
        <p14:creationId xmlns:p14="http://schemas.microsoft.com/office/powerpoint/2010/main" val="23333711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365126"/>
            <a:ext cx="10515600" cy="727300"/>
          </a:xfrm>
        </p:spPr>
        <p:txBody>
          <a:bodyPr/>
          <a:lstStyle/>
          <a:p>
            <a:pPr algn="ctr"/>
            <a:r>
              <a:rPr kumimoji="1" lang="ja-JP" altLang="en-US" dirty="0"/>
              <a:t>連携・チームとは</a:t>
            </a:r>
          </a:p>
        </p:txBody>
      </p:sp>
      <p:sp>
        <p:nvSpPr>
          <p:cNvPr id="3" name="コンテンツ プレースホルダー 2"/>
          <p:cNvSpPr>
            <a:spLocks noGrp="1"/>
          </p:cNvSpPr>
          <p:nvPr>
            <p:ph idx="1"/>
          </p:nvPr>
        </p:nvSpPr>
        <p:spPr>
          <a:xfrm>
            <a:off x="838200" y="1173345"/>
            <a:ext cx="10515600" cy="5116619"/>
          </a:xfrm>
        </p:spPr>
        <p:txBody>
          <a:bodyPr>
            <a:normAutofit fontScale="77500" lnSpcReduction="20000"/>
          </a:bodyPr>
          <a:lstStyle/>
          <a:p>
            <a:pPr marL="0" indent="0">
              <a:buNone/>
            </a:pPr>
            <a:r>
              <a:rPr kumimoji="1" lang="en-US" altLang="ja-JP" dirty="0"/>
              <a:t>【</a:t>
            </a:r>
            <a:r>
              <a:rPr kumimoji="1" lang="ja-JP" altLang="en-US" dirty="0"/>
              <a:t>連携</a:t>
            </a:r>
            <a:r>
              <a:rPr kumimoji="1" lang="en-US" altLang="ja-JP" dirty="0"/>
              <a:t>】</a:t>
            </a:r>
          </a:p>
          <a:p>
            <a:pPr marL="0" indent="0">
              <a:buNone/>
            </a:pPr>
            <a:r>
              <a:rPr lang="ja-JP" altLang="en-US" dirty="0"/>
              <a:t>　連携を密に取り合って、一つの目的のために物事をすること。</a:t>
            </a:r>
            <a:endParaRPr lang="en-US" altLang="ja-JP" dirty="0"/>
          </a:p>
          <a:p>
            <a:pPr marL="0" indent="0">
              <a:buNone/>
            </a:pPr>
            <a:endParaRPr kumimoji="1" lang="en-US" altLang="ja-JP" dirty="0"/>
          </a:p>
          <a:p>
            <a:pPr marL="0" indent="0">
              <a:buNone/>
            </a:pPr>
            <a:r>
              <a:rPr lang="en-US" altLang="ja-JP" dirty="0"/>
              <a:t>【</a:t>
            </a:r>
            <a:r>
              <a:rPr lang="ja-JP" altLang="en-US" dirty="0"/>
              <a:t>チームとは</a:t>
            </a:r>
            <a:r>
              <a:rPr lang="en-US" altLang="ja-JP" dirty="0"/>
              <a:t>】</a:t>
            </a:r>
          </a:p>
          <a:p>
            <a:pPr marL="0" indent="0">
              <a:buNone/>
            </a:pPr>
            <a:r>
              <a:rPr kumimoji="1" lang="ja-JP" altLang="en-US" dirty="0"/>
              <a:t>　ある特定の目的のために、多様な人材が集まり、協働を通じて相乗効果を生み出す少</a:t>
            </a:r>
            <a:endParaRPr kumimoji="1" lang="en-US" altLang="ja-JP" dirty="0"/>
          </a:p>
          <a:p>
            <a:pPr marL="0" indent="0">
              <a:buNone/>
            </a:pPr>
            <a:r>
              <a:rPr kumimoji="1" lang="ja-JP" altLang="en-US" dirty="0"/>
              <a:t>人数の集合体。</a:t>
            </a:r>
            <a:endParaRPr kumimoji="1" lang="en-US" altLang="ja-JP" dirty="0"/>
          </a:p>
          <a:p>
            <a:pPr marL="0" indent="0">
              <a:buNone/>
            </a:pPr>
            <a:endParaRPr lang="en-US" altLang="ja-JP" dirty="0"/>
          </a:p>
          <a:p>
            <a:pPr marL="0" indent="0">
              <a:buNone/>
            </a:pPr>
            <a:r>
              <a:rPr kumimoji="1" lang="en-US" altLang="ja-JP" dirty="0"/>
              <a:t>【</a:t>
            </a:r>
            <a:r>
              <a:rPr kumimoji="1" lang="ja-JP" altLang="en-US" dirty="0"/>
              <a:t>専門性とチーム力を高める</a:t>
            </a:r>
            <a:r>
              <a:rPr kumimoji="1" lang="en-US" altLang="ja-JP" dirty="0"/>
              <a:t>】</a:t>
            </a:r>
          </a:p>
          <a:p>
            <a:pPr marL="0" indent="0">
              <a:buNone/>
            </a:pPr>
            <a:r>
              <a:rPr lang="ja-JP" altLang="en-US" dirty="0"/>
              <a:t>　連携することによりグループを作るのではなく、本人を支援するチームを作る（支援目標</a:t>
            </a:r>
            <a:endParaRPr lang="en-US" altLang="ja-JP" dirty="0"/>
          </a:p>
          <a:p>
            <a:pPr marL="0" indent="0">
              <a:buNone/>
            </a:pPr>
            <a:r>
              <a:rPr lang="ja-JP" altLang="en-US" dirty="0"/>
              <a:t>の明確化と共有）</a:t>
            </a:r>
            <a:endParaRPr lang="en-US" altLang="ja-JP" dirty="0"/>
          </a:p>
          <a:p>
            <a:pPr marL="0" indent="0">
              <a:buNone/>
            </a:pPr>
            <a:endParaRPr lang="en-US" altLang="ja-JP" dirty="0"/>
          </a:p>
          <a:p>
            <a:pPr marL="0" indent="0">
              <a:buNone/>
            </a:pPr>
            <a:r>
              <a:rPr lang="ja-JP" altLang="en-US" dirty="0"/>
              <a:t>＊すなわち相談支援専門員の実践するチームアプローチは一義的に本人中心支援を推</a:t>
            </a:r>
            <a:endParaRPr lang="en-US" altLang="ja-JP" dirty="0"/>
          </a:p>
          <a:p>
            <a:pPr marL="0" indent="0">
              <a:buNone/>
            </a:pPr>
            <a:r>
              <a:rPr lang="ja-JP" altLang="en-US" dirty="0"/>
              <a:t>　  し進めるために存在する。</a:t>
            </a:r>
            <a:endParaRPr lang="en-US" altLang="ja-JP" dirty="0"/>
          </a:p>
          <a:p>
            <a:pPr marL="0" indent="0">
              <a:buNone/>
            </a:pPr>
            <a:endParaRPr kumimoji="1" lang="en-US" altLang="ja-JP" dirty="0"/>
          </a:p>
          <a:p>
            <a:pPr marL="0" indent="0">
              <a:buNone/>
            </a:pPr>
            <a:endParaRPr kumimoji="1" lang="ja-JP" altLang="en-US" dirty="0"/>
          </a:p>
        </p:txBody>
      </p:sp>
      <p:sp>
        <p:nvSpPr>
          <p:cNvPr id="5" name="フローチャート: カード 4">
            <a:extLst>
              <a:ext uri="{FF2B5EF4-FFF2-40B4-BE49-F238E27FC236}">
                <a16:creationId xmlns:a16="http://schemas.microsoft.com/office/drawing/2014/main" xmlns="" id="{D3841332-16C5-4EF0-A92B-5804568605AB}"/>
              </a:ext>
            </a:extLst>
          </p:cNvPr>
          <p:cNvSpPr/>
          <p:nvPr/>
        </p:nvSpPr>
        <p:spPr>
          <a:xfrm>
            <a:off x="8988879" y="568036"/>
            <a:ext cx="2098221" cy="1812472"/>
          </a:xfrm>
          <a:prstGeom prst="flowChartPunchedCard">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共通講義</a:t>
            </a:r>
            <a:endParaRPr lang="en-US" altLang="ja-JP" dirty="0">
              <a:solidFill>
                <a:schemeClr val="tx1"/>
              </a:solidFill>
            </a:endParaRPr>
          </a:p>
          <a:p>
            <a:pPr algn="ctr"/>
            <a:r>
              <a:rPr kumimoji="1" lang="ja-JP" altLang="en-US" dirty="0">
                <a:solidFill>
                  <a:schemeClr val="tx1"/>
                </a:solidFill>
              </a:rPr>
              <a:t>地域を</a:t>
            </a:r>
            <a:r>
              <a:rPr lang="ja-JP" altLang="en-US" dirty="0">
                <a:solidFill>
                  <a:schemeClr val="tx1"/>
                </a:solidFill>
              </a:rPr>
              <a:t>基盤としたソーシャルワーク</a:t>
            </a:r>
            <a:r>
              <a:rPr lang="en-US" altLang="ja-JP" dirty="0">
                <a:solidFill>
                  <a:schemeClr val="tx1"/>
                </a:solidFill>
              </a:rPr>
              <a:t>Ⅱ</a:t>
            </a:r>
          </a:p>
          <a:p>
            <a:pPr algn="ctr"/>
            <a:r>
              <a:rPr kumimoji="1" lang="ja-JP" altLang="en-US" dirty="0">
                <a:solidFill>
                  <a:schemeClr val="tx1"/>
                </a:solidFill>
              </a:rPr>
              <a:t>スライドＰ</a:t>
            </a:r>
            <a:r>
              <a:rPr lang="en-US" altLang="ja-JP" dirty="0">
                <a:solidFill>
                  <a:schemeClr val="tx1"/>
                </a:solidFill>
              </a:rPr>
              <a:t>10</a:t>
            </a:r>
            <a:r>
              <a:rPr lang="ja-JP" altLang="en-US" dirty="0">
                <a:solidFill>
                  <a:schemeClr val="tx1"/>
                </a:solidFill>
              </a:rPr>
              <a:t>～</a:t>
            </a:r>
            <a:endParaRPr kumimoji="1" lang="ja-JP" altLang="en-US" dirty="0">
              <a:solidFill>
                <a:schemeClr val="tx1"/>
              </a:solidFill>
            </a:endParaRPr>
          </a:p>
        </p:txBody>
      </p:sp>
    </p:spTree>
    <p:extLst>
      <p:ext uri="{BB962C8B-B14F-4D97-AF65-F5344CB8AC3E}">
        <p14:creationId xmlns:p14="http://schemas.microsoft.com/office/powerpoint/2010/main" val="13121972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211377"/>
            <a:ext cx="10515600" cy="727300"/>
          </a:xfrm>
        </p:spPr>
        <p:txBody>
          <a:bodyPr/>
          <a:lstStyle/>
          <a:p>
            <a:pPr algn="ctr"/>
            <a:r>
              <a:rPr kumimoji="1" lang="ja-JP" altLang="en-US" dirty="0"/>
              <a:t>連携の定義</a:t>
            </a:r>
          </a:p>
        </p:txBody>
      </p:sp>
      <p:sp>
        <p:nvSpPr>
          <p:cNvPr id="3" name="コンテンツ プレースホルダー 2"/>
          <p:cNvSpPr>
            <a:spLocks noGrp="1"/>
          </p:cNvSpPr>
          <p:nvPr>
            <p:ph idx="1"/>
          </p:nvPr>
        </p:nvSpPr>
        <p:spPr>
          <a:xfrm>
            <a:off x="838200" y="1060058"/>
            <a:ext cx="10515600" cy="5178901"/>
          </a:xfrm>
        </p:spPr>
        <p:txBody>
          <a:bodyPr>
            <a:normAutofit fontScale="92500"/>
          </a:bodyPr>
          <a:lstStyle/>
          <a:p>
            <a:pPr marL="0" indent="0">
              <a:buNone/>
            </a:pPr>
            <a:r>
              <a:rPr kumimoji="1" lang="en-US" altLang="ja-JP" dirty="0"/>
              <a:t>【</a:t>
            </a:r>
            <a:r>
              <a:rPr kumimoji="1" lang="ja-JP" altLang="en-US" dirty="0"/>
              <a:t>定義１</a:t>
            </a:r>
            <a:r>
              <a:rPr kumimoji="1" lang="en-US" altLang="ja-JP" dirty="0"/>
              <a:t>】</a:t>
            </a:r>
          </a:p>
          <a:p>
            <a:pPr marL="0" indent="0">
              <a:buNone/>
            </a:pPr>
            <a:r>
              <a:rPr lang="ja-JP" altLang="en-US" dirty="0"/>
              <a:t>　「主体性を持った多様な専門職間にネットワークが存在し、相互作用性、</a:t>
            </a:r>
            <a:endParaRPr lang="en-US" altLang="ja-JP" dirty="0"/>
          </a:p>
          <a:p>
            <a:pPr marL="0" indent="0">
              <a:buNone/>
            </a:pPr>
            <a:r>
              <a:rPr lang="ja-JP" altLang="en-US" dirty="0"/>
              <a:t>　資源交換性を期待して、専門職が共通の目標達成を目指して展開する</a:t>
            </a:r>
            <a:endParaRPr lang="en-US" altLang="ja-JP" dirty="0"/>
          </a:p>
          <a:p>
            <a:pPr marL="0" indent="0">
              <a:buNone/>
            </a:pPr>
            <a:r>
              <a:rPr lang="ja-JP" altLang="en-US" dirty="0"/>
              <a:t>　プロセス。</a:t>
            </a:r>
            <a:endParaRPr lang="en-US" altLang="ja-JP" dirty="0"/>
          </a:p>
          <a:p>
            <a:pPr marL="0" indent="0">
              <a:buNone/>
            </a:pPr>
            <a:endParaRPr kumimoji="1" lang="en-US" altLang="ja-JP" dirty="0"/>
          </a:p>
          <a:p>
            <a:pPr marL="0" indent="0">
              <a:buNone/>
            </a:pPr>
            <a:r>
              <a:rPr lang="en-US" altLang="ja-JP" dirty="0"/>
              <a:t>【</a:t>
            </a:r>
            <a:r>
              <a:rPr lang="ja-JP" altLang="en-US" dirty="0"/>
              <a:t>定義２</a:t>
            </a:r>
            <a:r>
              <a:rPr lang="en-US" altLang="ja-JP" dirty="0"/>
              <a:t>】</a:t>
            </a:r>
          </a:p>
          <a:p>
            <a:pPr marL="0" indent="0">
              <a:buNone/>
            </a:pPr>
            <a:r>
              <a:rPr kumimoji="1" lang="ja-JP" altLang="en-US" dirty="0"/>
              <a:t>　援助において、異なった分野、領域、職種に属する複数の援助者</a:t>
            </a:r>
            <a:endParaRPr kumimoji="1" lang="en-US" altLang="ja-JP" dirty="0"/>
          </a:p>
          <a:p>
            <a:pPr marL="0" indent="0">
              <a:buNone/>
            </a:pPr>
            <a:r>
              <a:rPr kumimoji="1" lang="ja-JP" altLang="en-US" dirty="0"/>
              <a:t>　（専門職や非専門的な援助を含む）が、単独では達成できない、共有され</a:t>
            </a:r>
            <a:endParaRPr kumimoji="1" lang="en-US" altLang="ja-JP" dirty="0"/>
          </a:p>
          <a:p>
            <a:pPr marL="0" indent="0">
              <a:buNone/>
            </a:pPr>
            <a:r>
              <a:rPr lang="ja-JP" altLang="en-US" dirty="0"/>
              <a:t>　</a:t>
            </a:r>
            <a:r>
              <a:rPr kumimoji="1" lang="ja-JP" altLang="en-US" dirty="0" err="1"/>
              <a:t>た</a:t>
            </a:r>
            <a:r>
              <a:rPr kumimoji="1" lang="ja-JP" altLang="en-US" dirty="0"/>
              <a:t>目標を達成するために、相互促進的な協力関係を通じて、行為や活動</a:t>
            </a:r>
            <a:endParaRPr kumimoji="1" lang="en-US" altLang="ja-JP" dirty="0"/>
          </a:p>
          <a:p>
            <a:pPr marL="0" indent="0">
              <a:buNone/>
            </a:pPr>
            <a:r>
              <a:rPr lang="ja-JP" altLang="en-US" dirty="0"/>
              <a:t>　</a:t>
            </a:r>
            <a:r>
              <a:rPr kumimoji="1" lang="ja-JP" altLang="en-US" dirty="0"/>
              <a:t>を展開するプロセス。</a:t>
            </a:r>
          </a:p>
        </p:txBody>
      </p:sp>
    </p:spTree>
    <p:extLst>
      <p:ext uri="{BB962C8B-B14F-4D97-AF65-F5344CB8AC3E}">
        <p14:creationId xmlns:p14="http://schemas.microsoft.com/office/powerpoint/2010/main" val="30047757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3789FAD3-55D3-4D55-B3F5-8D38D002BC2E}"/>
              </a:ext>
            </a:extLst>
          </p:cNvPr>
          <p:cNvSpPr>
            <a:spLocks noGrp="1"/>
          </p:cNvSpPr>
          <p:nvPr>
            <p:ph type="title"/>
          </p:nvPr>
        </p:nvSpPr>
        <p:spPr>
          <a:xfrm>
            <a:off x="1775520" y="274638"/>
            <a:ext cx="8682168" cy="1143000"/>
          </a:xfrm>
        </p:spPr>
        <p:txBody>
          <a:bodyPr/>
          <a:lstStyle/>
          <a:p>
            <a:pPr algn="ctr"/>
            <a:r>
              <a:rPr kumimoji="1" lang="ja-JP" altLang="en-US" dirty="0"/>
              <a:t>連携の展開過程</a:t>
            </a:r>
          </a:p>
        </p:txBody>
      </p:sp>
      <p:sp>
        <p:nvSpPr>
          <p:cNvPr id="3" name="コンテンツ プレースホルダー 2">
            <a:extLst>
              <a:ext uri="{FF2B5EF4-FFF2-40B4-BE49-F238E27FC236}">
                <a16:creationId xmlns:a16="http://schemas.microsoft.com/office/drawing/2014/main" xmlns="" id="{112F6332-7150-40FF-9CB0-A428F19B1491}"/>
              </a:ext>
            </a:extLst>
          </p:cNvPr>
          <p:cNvSpPr>
            <a:spLocks noGrp="1"/>
          </p:cNvSpPr>
          <p:nvPr>
            <p:ph idx="1"/>
          </p:nvPr>
        </p:nvSpPr>
        <p:spPr>
          <a:xfrm>
            <a:off x="1691235" y="1447799"/>
            <a:ext cx="8766453" cy="4265177"/>
          </a:xfrm>
        </p:spPr>
        <p:txBody>
          <a:bodyPr>
            <a:normAutofit/>
          </a:bodyPr>
          <a:lstStyle/>
          <a:p>
            <a:pPr marL="82296" indent="0">
              <a:buNone/>
            </a:pPr>
            <a:r>
              <a:rPr kumimoji="1" lang="ja-JP" altLang="en-US" sz="3200" dirty="0"/>
              <a:t>①単独解決できない課題の確認</a:t>
            </a:r>
            <a:endParaRPr kumimoji="1" lang="en-US" altLang="ja-JP" sz="3200" dirty="0"/>
          </a:p>
          <a:p>
            <a:pPr marL="82296" indent="0">
              <a:buNone/>
            </a:pPr>
            <a:r>
              <a:rPr lang="ja-JP" altLang="en-US" sz="3200" dirty="0"/>
              <a:t>②課題を共有しうる他者の確認</a:t>
            </a:r>
            <a:endParaRPr lang="en-US" altLang="ja-JP" sz="3200" dirty="0"/>
          </a:p>
          <a:p>
            <a:pPr marL="82296" indent="0">
              <a:buNone/>
            </a:pPr>
            <a:r>
              <a:rPr kumimoji="1" lang="ja-JP" altLang="en-US" sz="3200" dirty="0"/>
              <a:t>③協力の打診</a:t>
            </a:r>
            <a:endParaRPr kumimoji="1" lang="en-US" altLang="ja-JP" sz="3200" dirty="0"/>
          </a:p>
          <a:p>
            <a:pPr marL="82296" indent="0">
              <a:buNone/>
            </a:pPr>
            <a:r>
              <a:rPr lang="ja-JP" altLang="en-US" sz="3200" dirty="0"/>
              <a:t>④目的の確認と目的の一致</a:t>
            </a:r>
            <a:endParaRPr lang="en-US" altLang="ja-JP" sz="3200" dirty="0"/>
          </a:p>
          <a:p>
            <a:pPr marL="82296" indent="0">
              <a:buNone/>
            </a:pPr>
            <a:r>
              <a:rPr kumimoji="1" lang="ja-JP" altLang="en-US" sz="3200" dirty="0"/>
              <a:t>⑤役割と責任の確認</a:t>
            </a:r>
            <a:endParaRPr kumimoji="1" lang="en-US" altLang="ja-JP" sz="3200" dirty="0"/>
          </a:p>
          <a:p>
            <a:pPr marL="82296" indent="0">
              <a:buNone/>
            </a:pPr>
            <a:r>
              <a:rPr lang="ja-JP" altLang="en-US" sz="3200" dirty="0"/>
              <a:t>⑥情報の共有</a:t>
            </a:r>
            <a:endParaRPr lang="en-US" altLang="ja-JP" sz="3200" dirty="0"/>
          </a:p>
          <a:p>
            <a:pPr marL="82296" indent="0">
              <a:buNone/>
            </a:pPr>
            <a:r>
              <a:rPr kumimoji="1" lang="ja-JP" altLang="en-US" sz="3200" dirty="0"/>
              <a:t>⑦連続的な協力関係の展開</a:t>
            </a:r>
          </a:p>
        </p:txBody>
      </p:sp>
      <p:sp>
        <p:nvSpPr>
          <p:cNvPr id="4" name="テキスト ボックス 3">
            <a:extLst>
              <a:ext uri="{FF2B5EF4-FFF2-40B4-BE49-F238E27FC236}">
                <a16:creationId xmlns:a16="http://schemas.microsoft.com/office/drawing/2014/main" xmlns="" id="{7C2C14FB-9F49-4B3C-83A8-15ABA06308C4}"/>
              </a:ext>
            </a:extLst>
          </p:cNvPr>
          <p:cNvSpPr txBox="1"/>
          <p:nvPr/>
        </p:nvSpPr>
        <p:spPr>
          <a:xfrm>
            <a:off x="7878000" y="6094116"/>
            <a:ext cx="4187225" cy="379512"/>
          </a:xfrm>
          <a:prstGeom prst="rect">
            <a:avLst/>
          </a:prstGeom>
          <a:noFill/>
        </p:spPr>
        <p:txBody>
          <a:bodyPr wrap="square" rtlCol="0">
            <a:spAutoFit/>
          </a:bodyPr>
          <a:lstStyle/>
          <a:p>
            <a:r>
              <a:rPr lang="ja-JP" altLang="en-US" dirty="0"/>
              <a:t>多職種連携の技術　　野中　猛　より抜粋</a:t>
            </a:r>
          </a:p>
        </p:txBody>
      </p:sp>
    </p:spTree>
    <p:extLst>
      <p:ext uri="{BB962C8B-B14F-4D97-AF65-F5344CB8AC3E}">
        <p14:creationId xmlns:p14="http://schemas.microsoft.com/office/powerpoint/2010/main" val="26600710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365126"/>
            <a:ext cx="10515600" cy="1123810"/>
          </a:xfrm>
        </p:spPr>
        <p:txBody>
          <a:bodyPr>
            <a:normAutofit fontScale="90000"/>
          </a:bodyPr>
          <a:lstStyle/>
          <a:p>
            <a:pPr algn="ctr"/>
            <a:r>
              <a:rPr kumimoji="1" lang="ja-JP" altLang="en-US" dirty="0"/>
              <a:t>多職種連携</a:t>
            </a:r>
            <a:r>
              <a:rPr kumimoji="1" lang="en-US" altLang="ja-JP" dirty="0"/>
              <a:t/>
            </a:r>
            <a:br>
              <a:rPr kumimoji="1" lang="en-US" altLang="ja-JP" dirty="0"/>
            </a:br>
            <a:r>
              <a:rPr lang="ja-JP" altLang="en-US" sz="3200" dirty="0"/>
              <a:t>～地域生活を支援するということは～</a:t>
            </a:r>
            <a:endParaRPr kumimoji="1" lang="ja-JP" altLang="en-US" dirty="0"/>
          </a:p>
        </p:txBody>
      </p:sp>
      <p:sp>
        <p:nvSpPr>
          <p:cNvPr id="3" name="コンテンツ プレースホルダー 2"/>
          <p:cNvSpPr>
            <a:spLocks noGrp="1"/>
          </p:cNvSpPr>
          <p:nvPr>
            <p:ph idx="1"/>
          </p:nvPr>
        </p:nvSpPr>
        <p:spPr>
          <a:xfrm>
            <a:off x="838200" y="1690688"/>
            <a:ext cx="10515600" cy="4486275"/>
          </a:xfrm>
        </p:spPr>
        <p:txBody>
          <a:bodyPr>
            <a:normAutofit fontScale="92500" lnSpcReduction="20000"/>
          </a:bodyPr>
          <a:lstStyle/>
          <a:p>
            <a:r>
              <a:rPr kumimoji="1" lang="ja-JP" altLang="en-US" dirty="0"/>
              <a:t>保健、医療、福祉、教育、就労、など地域生活を支援していくためには多</a:t>
            </a:r>
            <a:endParaRPr kumimoji="1" lang="en-US" altLang="ja-JP" dirty="0"/>
          </a:p>
          <a:p>
            <a:pPr marL="0" indent="0">
              <a:buNone/>
            </a:pPr>
            <a:r>
              <a:rPr kumimoji="1" lang="ja-JP" altLang="en-US" dirty="0"/>
              <a:t>　職種、他領域によるかかわりが必要。しかし、受けてきた教育や背景が異</a:t>
            </a:r>
            <a:endParaRPr kumimoji="1" lang="en-US" altLang="ja-JP" dirty="0"/>
          </a:p>
          <a:p>
            <a:pPr marL="0" indent="0">
              <a:buNone/>
            </a:pPr>
            <a:r>
              <a:rPr kumimoji="1" lang="ja-JP" altLang="en-US" dirty="0"/>
              <a:t>　なることから、ニーズの捉え方、支援の方法、着目する視点が異なる。</a:t>
            </a:r>
            <a:endParaRPr kumimoji="1" lang="en-US" altLang="ja-JP" dirty="0"/>
          </a:p>
          <a:p>
            <a:endParaRPr kumimoji="1" lang="en-US" altLang="ja-JP" dirty="0"/>
          </a:p>
          <a:p>
            <a:r>
              <a:rPr lang="ja-JP" altLang="en-US" dirty="0"/>
              <a:t>福祉サービスの中でも、通所支援、居宅支援、短期入所支援、など事業</a:t>
            </a:r>
            <a:endParaRPr lang="en-US" altLang="ja-JP" dirty="0"/>
          </a:p>
          <a:p>
            <a:pPr marL="0" indent="0">
              <a:buNone/>
            </a:pPr>
            <a:r>
              <a:rPr lang="ja-JP" altLang="en-US" dirty="0"/>
              <a:t>　形態や支援内容が異なるサービスをコーディネートし、かつ複数の事業</a:t>
            </a:r>
            <a:endParaRPr lang="en-US" altLang="ja-JP" dirty="0"/>
          </a:p>
          <a:p>
            <a:pPr marL="0" indent="0">
              <a:buNone/>
            </a:pPr>
            <a:r>
              <a:rPr lang="ja-JP" altLang="en-US" dirty="0"/>
              <a:t>　所のかかわりが必要。しかし、支援に対する価値観（課題の見方）や、俯</a:t>
            </a:r>
            <a:endParaRPr lang="en-US" altLang="ja-JP" dirty="0"/>
          </a:p>
          <a:p>
            <a:pPr marL="0" indent="0">
              <a:buNone/>
            </a:pPr>
            <a:r>
              <a:rPr lang="ja-JP" altLang="en-US" dirty="0"/>
              <a:t>　瞰的に生活全体を掌握する視点が必要。</a:t>
            </a:r>
            <a:endParaRPr lang="en-US" altLang="ja-JP" dirty="0"/>
          </a:p>
          <a:p>
            <a:endParaRPr lang="en-US" altLang="ja-JP" dirty="0"/>
          </a:p>
          <a:p>
            <a:r>
              <a:rPr kumimoji="1" lang="ja-JP" altLang="en-US" dirty="0"/>
              <a:t>ニーズの捉え方、支援の方法、価値観が違うことを認めた上で、チームで</a:t>
            </a:r>
            <a:endParaRPr kumimoji="1" lang="en-US" altLang="ja-JP" dirty="0"/>
          </a:p>
          <a:p>
            <a:pPr marL="0" indent="0">
              <a:buNone/>
            </a:pPr>
            <a:r>
              <a:rPr lang="ja-JP" altLang="en-US" dirty="0"/>
              <a:t>　</a:t>
            </a:r>
            <a:r>
              <a:rPr kumimoji="1" lang="ja-JP" altLang="en-US" dirty="0"/>
              <a:t>かかわることの必要性を理解する（チームアプローチ）。</a:t>
            </a:r>
          </a:p>
        </p:txBody>
      </p:sp>
    </p:spTree>
    <p:extLst>
      <p:ext uri="{BB962C8B-B14F-4D97-AF65-F5344CB8AC3E}">
        <p14:creationId xmlns:p14="http://schemas.microsoft.com/office/powerpoint/2010/main" val="322284186"/>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819</TotalTime>
  <Words>2660</Words>
  <Application>Microsoft Office PowerPoint</Application>
  <PresentationFormat>ワイド画面</PresentationFormat>
  <Paragraphs>541</Paragraphs>
  <Slides>37</Slides>
  <Notes>11</Notes>
  <HiddenSlides>0</HiddenSlides>
  <MMClips>0</MMClips>
  <ScaleCrop>false</ScaleCrop>
  <HeadingPairs>
    <vt:vector size="6" baseType="variant">
      <vt:variant>
        <vt:lpstr>使用されているフォント</vt:lpstr>
      </vt:variant>
      <vt:variant>
        <vt:i4>11</vt:i4>
      </vt:variant>
      <vt:variant>
        <vt:lpstr>テーマ</vt:lpstr>
      </vt:variant>
      <vt:variant>
        <vt:i4>1</vt:i4>
      </vt:variant>
      <vt:variant>
        <vt:lpstr>スライド タイトル</vt:lpstr>
      </vt:variant>
      <vt:variant>
        <vt:i4>37</vt:i4>
      </vt:variant>
    </vt:vector>
  </HeadingPairs>
  <TitlesOfParts>
    <vt:vector size="49" baseType="lpstr">
      <vt:lpstr>HGPMinchoE</vt:lpstr>
      <vt:lpstr>HG丸ｺﾞｼｯｸM-PRO</vt:lpstr>
      <vt:lpstr>ＭＳ Ｐゴシック</vt:lpstr>
      <vt:lpstr>ＭＳ ゴシック</vt:lpstr>
      <vt:lpstr>ＭＳ 明朝</vt:lpstr>
      <vt:lpstr>ヒラギノ角ゴ ProN W6</vt:lpstr>
      <vt:lpstr>メイリオ</vt:lpstr>
      <vt:lpstr>Arial</vt:lpstr>
      <vt:lpstr>Calibri</vt:lpstr>
      <vt:lpstr>Calibri Light</vt:lpstr>
      <vt:lpstr>Century</vt:lpstr>
      <vt:lpstr>Office テーマ</vt:lpstr>
      <vt:lpstr>研修３日目・講義 【事例に基づく演習への導入講義】  地域移行チーム、地域での生活を支えるチーム、望む暮らしを実現するチーム）</vt:lpstr>
      <vt:lpstr>PowerPoint プレゼンテーション</vt:lpstr>
      <vt:lpstr>チームアプローチ（多職種連携）</vt:lpstr>
      <vt:lpstr>今、なぜ多職種連携（協働）なのか？</vt:lpstr>
      <vt:lpstr>協　働　（目的ではなく手段）</vt:lpstr>
      <vt:lpstr>連携・チームとは</vt:lpstr>
      <vt:lpstr>連携の定義</vt:lpstr>
      <vt:lpstr>連携の展開過程</vt:lpstr>
      <vt:lpstr>多職種連携 ～地域生活を支援するということは～</vt:lpstr>
      <vt:lpstr>PowerPoint プレゼンテーション</vt:lpstr>
      <vt:lpstr>範囲から見た連携（チームアプローチ）</vt:lpstr>
      <vt:lpstr>チームアプローチ（多職種連携）</vt:lpstr>
      <vt:lpstr>地域の会議（地域を知る）</vt:lpstr>
      <vt:lpstr>ケア会議について</vt:lpstr>
      <vt:lpstr>PowerPoint プレゼンテーション</vt:lpstr>
      <vt:lpstr>PowerPoint プレゼンテーション</vt:lpstr>
      <vt:lpstr>PowerPoint プレゼンテーション</vt:lpstr>
      <vt:lpstr>事例：地域相談支援　ケア会議の視点から</vt:lpstr>
      <vt:lpstr>ステージ１（出会い）</vt:lpstr>
      <vt:lpstr>ケア会議の視点から</vt:lpstr>
      <vt:lpstr>ステージ１（地域相談開始）</vt:lpstr>
      <vt:lpstr>ケア会議の視点から</vt:lpstr>
      <vt:lpstr>ステージ１（具体的支援）</vt:lpstr>
      <vt:lpstr>ケア会議の視点から</vt:lpstr>
      <vt:lpstr>ステージ２（地域での暮らしを支える）</vt:lpstr>
      <vt:lpstr>ケア会議の視点から</vt:lpstr>
      <vt:lpstr>ステージ３（本人が望む暮らし）</vt:lpstr>
      <vt:lpstr>ステージ３（本人が望む暮らし）</vt:lpstr>
      <vt:lpstr>事例から見るチームアプローチの手順　１</vt:lpstr>
      <vt:lpstr>事例から見るチームアプローチの手順　２</vt:lpstr>
      <vt:lpstr>事例から見るチームアプローチの手順　３</vt:lpstr>
      <vt:lpstr>事例から見るチームアプローチの手順　４</vt:lpstr>
      <vt:lpstr>事例から見るチームアプローチの手順　５</vt:lpstr>
      <vt:lpstr>事例から見るチームアプローチの手順　５</vt:lpstr>
      <vt:lpstr>今のＡさん（参考）</vt:lpstr>
      <vt:lpstr>今の暮らしぶり</vt:lpstr>
      <vt:lpstr>ストレングスアセスメント</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冨岡貴生</dc:creator>
  <cp:lastModifiedBy>FUJIKAWA, Yuichi</cp:lastModifiedBy>
  <cp:revision>85</cp:revision>
  <cp:lastPrinted>2019-01-18T22:24:56Z</cp:lastPrinted>
  <dcterms:created xsi:type="dcterms:W3CDTF">2017-10-17T06:20:00Z</dcterms:created>
  <dcterms:modified xsi:type="dcterms:W3CDTF">2019-02-08T00:31:58Z</dcterms:modified>
</cp:coreProperties>
</file>