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21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マスター サブタイトルの書式設定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1A24CD3-204F-4468-8EE4-28A6668D006A}" type="datetimeFigureOut">
              <a:rPr lang="en-US" smtClean="0"/>
              <a:t>2019/02/24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2019/02/24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2019/02/24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2019/02/24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2019/02/24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2019/02/24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B1A24CD3-204F-4468-8EE4-28A6668D006A}" type="datetimeFigureOut">
              <a:rPr lang="en-US" smtClean="0"/>
              <a:t>2019/02/24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の上に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2019/02/24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 4 つ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2019/02/24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2019/02/24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2019/02/24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2019/02/24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図付き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マスター サブタイトルの書式設定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2019/02/24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、コンテンツ、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2019/02/24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2019/02/24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図付き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2019/02/24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2019/02/24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つの上下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2019/02/24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2019/02/24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kumimoji="1"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kumimoji="1"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kumimoji="1"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kumimoji="1"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/>
              <a:t>特定非営利活動法人</a:t>
            </a:r>
            <a:r>
              <a:rPr kumimoji="1" lang="en-US" altLang="ja-JP" sz="2800"/>
              <a:t/>
            </a:r>
            <a:br>
              <a:rPr kumimoji="1" lang="en-US" altLang="ja-JP" sz="2800"/>
            </a:br>
            <a:r>
              <a:rPr lang="ja-JP" altLang="en-US" sz="2800"/>
              <a:t>埼玉県相談支援専門員協会</a:t>
            </a:r>
            <a:endParaRPr kumimoji="1" lang="ja-JP" altLang="en-US" sz="280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/>
              <a:t>藤</a:t>
            </a:r>
            <a:r>
              <a:rPr kumimoji="1" lang="en-US" altLang="ja-JP" sz="2400"/>
              <a:t> </a:t>
            </a:r>
            <a:r>
              <a:rPr kumimoji="1" lang="ja-JP" altLang="en-US" sz="2400"/>
              <a:t>川</a:t>
            </a:r>
            <a:r>
              <a:rPr kumimoji="1" lang="en-US" altLang="ja-JP" sz="2400"/>
              <a:t> </a:t>
            </a:r>
            <a:r>
              <a:rPr kumimoji="1" lang="ja-JP" altLang="en-US" sz="2400"/>
              <a:t>　雄</a:t>
            </a:r>
            <a:r>
              <a:rPr kumimoji="1" lang="en-US" altLang="ja-JP" sz="2400"/>
              <a:t> </a:t>
            </a:r>
            <a:r>
              <a:rPr kumimoji="1" lang="ja-JP" altLang="en-US" sz="2400"/>
              <a:t>一</a:t>
            </a:r>
            <a:endParaRPr kumimoji="1" lang="ja-JP" altLang="en-US" sz="240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833368" y="468476"/>
            <a:ext cx="4844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b="1">
                <a:solidFill>
                  <a:schemeClr val="bg1"/>
                </a:solidFill>
              </a:rPr>
              <a:t>2019.2.5 / 2019.2.13</a:t>
            </a:r>
          </a:p>
          <a:p>
            <a:pPr algn="r"/>
            <a:r>
              <a:rPr kumimoji="1" lang="en-US" altLang="ja-JP" b="1">
                <a:solidFill>
                  <a:schemeClr val="bg1"/>
                </a:solidFill>
              </a:rPr>
              <a:t>2019.2.24 (</a:t>
            </a:r>
            <a:r>
              <a:rPr kumimoji="1" lang="ja-JP" altLang="en-US" b="1">
                <a:solidFill>
                  <a:schemeClr val="bg1"/>
                </a:solidFill>
              </a:rPr>
              <a:t>新カリモデル研修</a:t>
            </a:r>
            <a:r>
              <a:rPr kumimoji="1" lang="en-US" altLang="ja-JP" b="1">
                <a:solidFill>
                  <a:schemeClr val="bg1"/>
                </a:solidFill>
              </a:rPr>
              <a:t>)</a:t>
            </a:r>
            <a:endParaRPr kumimoji="1" lang="ja-JP" altLang="en-US" b="1">
              <a:solidFill>
                <a:schemeClr val="bg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14053" y="2707309"/>
            <a:ext cx="48441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>
                <a:solidFill>
                  <a:schemeClr val="bg1"/>
                </a:solidFill>
              </a:rPr>
              <a:t>地域での実践について</a:t>
            </a:r>
            <a:endParaRPr kumimoji="1" lang="en-US" altLang="ja-JP" sz="3200">
              <a:solidFill>
                <a:schemeClr val="bg1"/>
              </a:solidFill>
            </a:endParaRPr>
          </a:p>
          <a:p>
            <a:r>
              <a:rPr kumimoji="1" lang="en-US" altLang="ja-JP" sz="3200">
                <a:solidFill>
                  <a:schemeClr val="bg1"/>
                </a:solidFill>
              </a:rPr>
              <a:t>‐ </a:t>
            </a:r>
            <a:r>
              <a:rPr kumimoji="1" lang="ja-JP" altLang="en-US" sz="3200">
                <a:solidFill>
                  <a:schemeClr val="bg1"/>
                </a:solidFill>
              </a:rPr>
              <a:t>研修の振り返り</a:t>
            </a:r>
            <a:endParaRPr kumimoji="1" lang="ja-JP" altLang="en-US" sz="3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702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 idx="4294967295"/>
          </p:nvPr>
        </p:nvSpPr>
        <p:spPr>
          <a:xfrm>
            <a:off x="489861" y="199567"/>
            <a:ext cx="6508750" cy="733425"/>
          </a:xfrm>
        </p:spPr>
        <p:txBody>
          <a:bodyPr/>
          <a:lstStyle/>
          <a:p>
            <a:r>
              <a:rPr kumimoji="1" lang="ja-JP" altLang="en-US"/>
              <a:t>現任研修の獲得目標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4294967295"/>
          </p:nvPr>
        </p:nvSpPr>
        <p:spPr>
          <a:xfrm>
            <a:off x="784225" y="1339392"/>
            <a:ext cx="7815489" cy="3014663"/>
          </a:xfrm>
        </p:spPr>
        <p:txBody>
          <a:bodyPr>
            <a:noAutofit/>
          </a:bodyPr>
          <a:lstStyle/>
          <a:p>
            <a:pPr>
              <a:lnSpc>
                <a:spcPts val="1760"/>
              </a:lnSpc>
            </a:pPr>
            <a:r>
              <a:rPr kumimoji="1" lang="ja-JP" altLang="en-US" sz="2800"/>
              <a:t>自らの支援を振り返って気づきを持ち、</a:t>
            </a:r>
            <a:endParaRPr kumimoji="1" lang="en-US" altLang="ja-JP" sz="2800"/>
          </a:p>
          <a:p>
            <a:pPr>
              <a:lnSpc>
                <a:spcPts val="1760"/>
              </a:lnSpc>
            </a:pPr>
            <a:r>
              <a:rPr kumimoji="1" lang="ja-JP" altLang="en-US" sz="2800"/>
              <a:t>新たな知識・技術等を獲得し、</a:t>
            </a:r>
            <a:endParaRPr kumimoji="1" lang="en-US" altLang="ja-JP" sz="2800"/>
          </a:p>
          <a:p>
            <a:pPr>
              <a:lnSpc>
                <a:spcPts val="1760"/>
              </a:lnSpc>
            </a:pPr>
            <a:r>
              <a:rPr lang="ja-JP" altLang="en-US" sz="2800"/>
              <a:t>今後への（自己研鑽のための）指針を得る。</a:t>
            </a:r>
            <a:endParaRPr kumimoji="1" lang="en-US" altLang="ja-JP" sz="2800"/>
          </a:p>
          <a:p>
            <a:pPr marL="0" indent="0">
              <a:lnSpc>
                <a:spcPts val="1760"/>
              </a:lnSpc>
              <a:buNone/>
            </a:pPr>
            <a:r>
              <a:rPr lang="ja-JP" altLang="en-US" sz="2800"/>
              <a:t>　　</a:t>
            </a:r>
            <a:r>
              <a:rPr lang="en-US" altLang="ja-JP" sz="2800"/>
              <a:t>① </a:t>
            </a:r>
            <a:r>
              <a:rPr lang="ja-JP" altLang="en-US" sz="2800"/>
              <a:t>地域を基盤としたソーシャルワーク</a:t>
            </a:r>
            <a:endParaRPr lang="en-US" altLang="ja-JP" sz="2800"/>
          </a:p>
          <a:p>
            <a:pPr marL="0" indent="0">
              <a:lnSpc>
                <a:spcPts val="1760"/>
              </a:lnSpc>
              <a:buNone/>
            </a:pPr>
            <a:r>
              <a:rPr kumimoji="1" lang="ja-JP" altLang="en-US" sz="2800"/>
              <a:t>　　　</a:t>
            </a:r>
            <a:r>
              <a:rPr kumimoji="1" lang="en-US" altLang="ja-JP" sz="2800"/>
              <a:t>Ⅰ </a:t>
            </a:r>
            <a:r>
              <a:rPr kumimoji="1" lang="ja-JP" altLang="en-US" sz="2800"/>
              <a:t>個別支援（価値・視点、技術）</a:t>
            </a:r>
            <a:endParaRPr kumimoji="1" lang="en-US" altLang="ja-JP" sz="2800"/>
          </a:p>
          <a:p>
            <a:pPr marL="0" indent="0">
              <a:lnSpc>
                <a:spcPts val="1760"/>
              </a:lnSpc>
              <a:buNone/>
            </a:pPr>
            <a:r>
              <a:rPr lang="ja-JP" altLang="en-US" sz="2800"/>
              <a:t>　　　</a:t>
            </a:r>
            <a:r>
              <a:rPr lang="en-US" altLang="ja-JP" sz="2800"/>
              <a:t>Ⅱ </a:t>
            </a:r>
            <a:r>
              <a:rPr lang="ja-JP" altLang="en-US" sz="2800"/>
              <a:t>多職種連携・チームアプローチ</a:t>
            </a:r>
            <a:endParaRPr lang="en-US" altLang="ja-JP" sz="2800"/>
          </a:p>
          <a:p>
            <a:pPr marL="0" indent="0">
              <a:lnSpc>
                <a:spcPts val="1760"/>
              </a:lnSpc>
              <a:buNone/>
            </a:pPr>
            <a:r>
              <a:rPr kumimoji="1" lang="ja-JP" altLang="en-US" sz="2800"/>
              <a:t>　　　</a:t>
            </a:r>
            <a:r>
              <a:rPr kumimoji="1" lang="en-US" altLang="ja-JP" sz="2800"/>
              <a:t>Ⅲ </a:t>
            </a:r>
            <a:r>
              <a:rPr kumimoji="1" lang="ja-JP" altLang="en-US" sz="2800"/>
              <a:t>コミュニティワーク</a:t>
            </a:r>
            <a:endParaRPr kumimoji="1" lang="en-US" altLang="ja-JP" sz="2800"/>
          </a:p>
          <a:p>
            <a:pPr marL="0" indent="0">
              <a:lnSpc>
                <a:spcPts val="1760"/>
              </a:lnSpc>
              <a:buNone/>
            </a:pPr>
            <a:r>
              <a:rPr lang="ja-JP" altLang="en-US" sz="2800"/>
              <a:t>　　</a:t>
            </a:r>
            <a:r>
              <a:rPr lang="en-US" altLang="ja-JP" sz="2800"/>
              <a:t>② </a:t>
            </a:r>
            <a:r>
              <a:rPr lang="ja-JP" altLang="en-US" sz="2800"/>
              <a:t>スーパービジョン</a:t>
            </a:r>
            <a:endParaRPr kumimoji="1" lang="ja-JP" altLang="en-US" sz="2800"/>
          </a:p>
        </p:txBody>
      </p:sp>
      <p:sp>
        <p:nvSpPr>
          <p:cNvPr id="5" name="下矢印 4"/>
          <p:cNvSpPr/>
          <p:nvPr/>
        </p:nvSpPr>
        <p:spPr>
          <a:xfrm>
            <a:off x="4103909" y="4954813"/>
            <a:ext cx="731206" cy="59690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コンテンツ プレースホルダー 3"/>
          <p:cNvSpPr txBox="1">
            <a:spLocks/>
          </p:cNvSpPr>
          <p:nvPr/>
        </p:nvSpPr>
        <p:spPr>
          <a:xfrm>
            <a:off x="239484" y="5773059"/>
            <a:ext cx="8650516" cy="8309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kumimoji="1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kumimoji="1"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kumimoji="1"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kumimoji="1"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kumimoji="1"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760"/>
              </a:lnSpc>
              <a:buNone/>
            </a:pPr>
            <a:r>
              <a:rPr lang="ja-JP" altLang="en-US" sz="2800"/>
              <a:t>支援者の質の向上による、相談支援の質の向上</a:t>
            </a:r>
            <a:endParaRPr lang="en-US" altLang="ja-JP" sz="2800"/>
          </a:p>
          <a:p>
            <a:pPr marL="0" indent="0">
              <a:lnSpc>
                <a:spcPts val="1760"/>
              </a:lnSpc>
              <a:buNone/>
            </a:pPr>
            <a:r>
              <a:rPr lang="ja-JP" altLang="en-US" sz="2800"/>
              <a:t>（その人らしい地域での暮らし・地域力の向上）</a:t>
            </a:r>
            <a:endParaRPr lang="ja-JP" altLang="en-US" sz="2800"/>
          </a:p>
        </p:txBody>
      </p:sp>
    </p:spTree>
    <p:extLst>
      <p:ext uri="{BB962C8B-B14F-4D97-AF65-F5344CB8AC3E}">
        <p14:creationId xmlns:p14="http://schemas.microsoft.com/office/powerpoint/2010/main" val="4011104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上矢印 1"/>
          <p:cNvSpPr/>
          <p:nvPr/>
        </p:nvSpPr>
        <p:spPr>
          <a:xfrm rot="1020000">
            <a:off x="4510916" y="1704034"/>
            <a:ext cx="471714" cy="153920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上矢印 46"/>
          <p:cNvSpPr/>
          <p:nvPr/>
        </p:nvSpPr>
        <p:spPr>
          <a:xfrm rot="20580000" flipV="1">
            <a:off x="5316464" y="1704034"/>
            <a:ext cx="471714" cy="153920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上矢印 47"/>
          <p:cNvSpPr/>
          <p:nvPr/>
        </p:nvSpPr>
        <p:spPr>
          <a:xfrm rot="1020000">
            <a:off x="6132899" y="1711290"/>
            <a:ext cx="471714" cy="153920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上矢印 48"/>
          <p:cNvSpPr/>
          <p:nvPr/>
        </p:nvSpPr>
        <p:spPr>
          <a:xfrm rot="20580000" flipV="1">
            <a:off x="6865875" y="1693147"/>
            <a:ext cx="471714" cy="153920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251520" y="188640"/>
            <a:ext cx="8568952" cy="648072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継続的な学びとその場</a:t>
            </a:r>
            <a:r>
              <a:rPr kumimoji="1" lang="ja-JP" altLang="en-US" sz="2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（新カリキュラム）</a:t>
            </a:r>
            <a:endParaRPr kumimoji="1" lang="ja-JP" altLang="en-US" sz="24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395536" y="1988840"/>
            <a:ext cx="1872208" cy="1008112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テーマ別</a:t>
            </a:r>
          </a:p>
          <a:p>
            <a:pPr algn="ctr"/>
            <a:r>
              <a:rPr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研修</a:t>
            </a:r>
            <a:endParaRPr kumimoji="1" lang="ja-JP" altLang="en-US" sz="2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395536" y="3140968"/>
            <a:ext cx="1872208" cy="1296144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階層別研修</a:t>
            </a:r>
            <a:endParaRPr kumimoji="1" lang="ja-JP" altLang="en-US" sz="2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8172400" y="5013176"/>
            <a:ext cx="900608" cy="504056"/>
          </a:xfrm>
          <a:prstGeom prst="roundRect">
            <a:avLst/>
          </a:prstGeom>
          <a:noFill/>
          <a:ln w="34925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熟達化</a:t>
            </a:r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467544" y="4581128"/>
            <a:ext cx="8669560" cy="0"/>
          </a:xfrm>
          <a:prstGeom prst="straightConnector1">
            <a:avLst/>
          </a:prstGeom>
          <a:ln w="1365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角丸四角形 29"/>
          <p:cNvSpPr/>
          <p:nvPr/>
        </p:nvSpPr>
        <p:spPr>
          <a:xfrm>
            <a:off x="4103440" y="3284984"/>
            <a:ext cx="900608" cy="504056"/>
          </a:xfrm>
          <a:prstGeom prst="roundRect">
            <a:avLst/>
          </a:prstGeom>
          <a:noFill/>
          <a:ln w="3492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初任者研修</a:t>
            </a:r>
          </a:p>
        </p:txBody>
      </p:sp>
      <p:sp>
        <p:nvSpPr>
          <p:cNvPr id="31" name="角丸四角形 30"/>
          <p:cNvSpPr/>
          <p:nvPr/>
        </p:nvSpPr>
        <p:spPr>
          <a:xfrm>
            <a:off x="5399584" y="3284984"/>
            <a:ext cx="900608" cy="504056"/>
          </a:xfrm>
          <a:prstGeom prst="roundRect">
            <a:avLst/>
          </a:prstGeom>
          <a:noFill/>
          <a:ln w="3492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現任</a:t>
            </a:r>
          </a:p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研修</a:t>
            </a:r>
          </a:p>
        </p:txBody>
      </p:sp>
      <p:sp>
        <p:nvSpPr>
          <p:cNvPr id="32" name="角丸四角形 31"/>
          <p:cNvSpPr/>
          <p:nvPr/>
        </p:nvSpPr>
        <p:spPr>
          <a:xfrm>
            <a:off x="7164288" y="3140968"/>
            <a:ext cx="900608" cy="504056"/>
          </a:xfrm>
          <a:prstGeom prst="roundRect">
            <a:avLst/>
          </a:prstGeom>
          <a:noFill/>
          <a:ln w="3492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主任</a:t>
            </a:r>
          </a:p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研修</a:t>
            </a:r>
          </a:p>
        </p:txBody>
      </p:sp>
      <p:sp>
        <p:nvSpPr>
          <p:cNvPr id="33" name="角丸四角形 32"/>
          <p:cNvSpPr/>
          <p:nvPr/>
        </p:nvSpPr>
        <p:spPr>
          <a:xfrm>
            <a:off x="7164288" y="3717032"/>
            <a:ext cx="900608" cy="504056"/>
          </a:xfrm>
          <a:prstGeom prst="roundRect">
            <a:avLst/>
          </a:prstGeom>
          <a:noFill/>
          <a:ln w="3492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現任</a:t>
            </a:r>
          </a:p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研修</a:t>
            </a:r>
          </a:p>
        </p:txBody>
      </p:sp>
      <p:sp>
        <p:nvSpPr>
          <p:cNvPr id="34" name="角丸四角形 33"/>
          <p:cNvSpPr/>
          <p:nvPr/>
        </p:nvSpPr>
        <p:spPr>
          <a:xfrm>
            <a:off x="3347864" y="3284984"/>
            <a:ext cx="648072" cy="504056"/>
          </a:xfrm>
          <a:prstGeom prst="roundRect">
            <a:avLst/>
          </a:prstGeom>
          <a:noFill/>
          <a:ln w="34925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基礎</a:t>
            </a:r>
          </a:p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研修</a:t>
            </a:r>
          </a:p>
        </p:txBody>
      </p:sp>
      <p:sp>
        <p:nvSpPr>
          <p:cNvPr id="35" name="角丸四角形 34"/>
          <p:cNvSpPr/>
          <p:nvPr/>
        </p:nvSpPr>
        <p:spPr>
          <a:xfrm>
            <a:off x="2267744" y="4725144"/>
            <a:ext cx="5184576" cy="360040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知っておきたい知識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6" name="角丸四角形 35"/>
          <p:cNvSpPr/>
          <p:nvPr/>
        </p:nvSpPr>
        <p:spPr>
          <a:xfrm>
            <a:off x="2267744" y="5157192"/>
            <a:ext cx="5184576" cy="360040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身につけておきたい技能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7" name="角丸四角形 36"/>
          <p:cNvSpPr/>
          <p:nvPr/>
        </p:nvSpPr>
        <p:spPr>
          <a:xfrm>
            <a:off x="2267744" y="6021288"/>
            <a:ext cx="5184576" cy="360040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常に基盤におくべき価値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8" name="角丸四角形 37"/>
          <p:cNvSpPr/>
          <p:nvPr/>
        </p:nvSpPr>
        <p:spPr>
          <a:xfrm>
            <a:off x="2267744" y="5589240"/>
            <a:ext cx="5184576" cy="360040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積んでおきたい経験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角丸四角形 38"/>
          <p:cNvSpPr/>
          <p:nvPr/>
        </p:nvSpPr>
        <p:spPr>
          <a:xfrm>
            <a:off x="395536" y="980728"/>
            <a:ext cx="1872208" cy="864096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地域での</a:t>
            </a:r>
          </a:p>
          <a:p>
            <a:pPr algn="ctr"/>
            <a:r>
              <a:rPr lang="en-US" altLang="ja-JP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OJT</a:t>
            </a:r>
            <a:endParaRPr kumimoji="1" lang="ja-JP" altLang="en-US" sz="2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0" name="角丸四角形 39"/>
          <p:cNvSpPr/>
          <p:nvPr/>
        </p:nvSpPr>
        <p:spPr>
          <a:xfrm>
            <a:off x="4139952" y="2060848"/>
            <a:ext cx="4427000" cy="864096"/>
          </a:xfrm>
          <a:prstGeom prst="roundRect">
            <a:avLst/>
          </a:prstGeom>
          <a:noFill/>
          <a:ln w="34925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専門コース別</a:t>
            </a:r>
            <a:r>
              <a:rPr lang="ja-JP" altLang="en-US" sz="105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（地域相談、障害児相談、スーパーバイザー養成）</a:t>
            </a:r>
          </a:p>
          <a:p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スキルアップ研修、医療的ケア児童等支援者</a:t>
            </a:r>
            <a:r>
              <a:rPr lang="en-US" altLang="ja-JP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/co</a:t>
            </a:r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養成 </a:t>
            </a:r>
            <a:r>
              <a:rPr lang="en-US" altLang="ja-JP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……</a:t>
            </a:r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などなど</a:t>
            </a:r>
          </a:p>
        </p:txBody>
      </p:sp>
      <p:sp>
        <p:nvSpPr>
          <p:cNvPr id="41" name="角丸四角形 40"/>
          <p:cNvSpPr/>
          <p:nvPr/>
        </p:nvSpPr>
        <p:spPr>
          <a:xfrm>
            <a:off x="2411760" y="980728"/>
            <a:ext cx="6408712" cy="288032"/>
          </a:xfrm>
          <a:prstGeom prst="roundRect">
            <a:avLst/>
          </a:prstGeom>
          <a:noFill/>
          <a:ln w="3492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スーパービジョン</a:t>
            </a:r>
          </a:p>
        </p:txBody>
      </p:sp>
      <p:sp>
        <p:nvSpPr>
          <p:cNvPr id="42" name="角丸四角形 41"/>
          <p:cNvSpPr/>
          <p:nvPr/>
        </p:nvSpPr>
        <p:spPr>
          <a:xfrm>
            <a:off x="2411760" y="1340768"/>
            <a:ext cx="6408712" cy="288032"/>
          </a:xfrm>
          <a:prstGeom prst="roundRect">
            <a:avLst/>
          </a:prstGeom>
          <a:noFill/>
          <a:ln w="3492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助言・事例検討など</a:t>
            </a:r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2267744" y="4365104"/>
            <a:ext cx="1800200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角丸四角形 26"/>
          <p:cNvSpPr/>
          <p:nvPr/>
        </p:nvSpPr>
        <p:spPr>
          <a:xfrm>
            <a:off x="2483768" y="3861048"/>
            <a:ext cx="1368152" cy="504056"/>
          </a:xfrm>
          <a:prstGeom prst="roundRect">
            <a:avLst/>
          </a:prstGeom>
          <a:noFill/>
          <a:ln w="3492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少なくとも</a:t>
            </a:r>
          </a:p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５年</a:t>
            </a:r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5004048" y="4365104"/>
            <a:ext cx="1800200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角丸四角形 42"/>
          <p:cNvSpPr/>
          <p:nvPr/>
        </p:nvSpPr>
        <p:spPr>
          <a:xfrm>
            <a:off x="5220072" y="3861048"/>
            <a:ext cx="1368152" cy="504056"/>
          </a:xfrm>
          <a:prstGeom prst="roundRect">
            <a:avLst/>
          </a:prstGeom>
          <a:noFill/>
          <a:ln w="3492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５年間のうち</a:t>
            </a:r>
          </a:p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に１回</a:t>
            </a:r>
          </a:p>
        </p:txBody>
      </p:sp>
      <p:sp>
        <p:nvSpPr>
          <p:cNvPr id="44" name="角丸四角形 43"/>
          <p:cNvSpPr/>
          <p:nvPr/>
        </p:nvSpPr>
        <p:spPr>
          <a:xfrm>
            <a:off x="539552" y="2852936"/>
            <a:ext cx="1512168" cy="504056"/>
          </a:xfrm>
          <a:prstGeom prst="roundRect">
            <a:avLst/>
          </a:prstGeom>
          <a:solidFill>
            <a:schemeClr val="bg1"/>
          </a:solidFill>
          <a:ln w="34925">
            <a:solidFill>
              <a:schemeClr val="accent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ここに載って</a:t>
            </a:r>
          </a:p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いる以外にも！</a:t>
            </a:r>
          </a:p>
        </p:txBody>
      </p:sp>
      <p:sp>
        <p:nvSpPr>
          <p:cNvPr id="45" name="スライド番号プレースホルダ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cxnSp>
        <p:nvCxnSpPr>
          <p:cNvPr id="46" name="直線矢印コネクタ 45"/>
          <p:cNvCxnSpPr/>
          <p:nvPr/>
        </p:nvCxnSpPr>
        <p:spPr>
          <a:xfrm>
            <a:off x="6766752" y="4365104"/>
            <a:ext cx="1800200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矢印コネクタ 3"/>
          <p:cNvCxnSpPr>
            <a:stCxn id="30" idx="3"/>
            <a:endCxn id="31" idx="1"/>
          </p:cNvCxnSpPr>
          <p:nvPr/>
        </p:nvCxnSpPr>
        <p:spPr>
          <a:xfrm>
            <a:off x="5004048" y="3537012"/>
            <a:ext cx="39553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stCxn id="31" idx="3"/>
            <a:endCxn id="32" idx="1"/>
          </p:cNvCxnSpPr>
          <p:nvPr/>
        </p:nvCxnSpPr>
        <p:spPr>
          <a:xfrm flipV="1">
            <a:off x="6300192" y="3392996"/>
            <a:ext cx="864096" cy="1440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>
            <a:stCxn id="31" idx="3"/>
            <a:endCxn id="33" idx="1"/>
          </p:cNvCxnSpPr>
          <p:nvPr/>
        </p:nvCxnSpPr>
        <p:spPr>
          <a:xfrm>
            <a:off x="6300192" y="3537012"/>
            <a:ext cx="864096" cy="4320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8285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p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" y="1492250"/>
            <a:ext cx="9036050" cy="5249863"/>
          </a:xfrm>
          <a:prstGeom prst="rect">
            <a:avLst/>
          </a:prstGeom>
          <a:noFill/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79388" y="260350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埼玉県における相談支援従事者の育成体制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228184" y="115888"/>
            <a:ext cx="28078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埼玉県人材育成ビジョン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〔9〕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466725" y="901700"/>
            <a:ext cx="6553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県全体での取り組みと各地域（圏域・自治体毎）の取り組みによるスパイラルアップ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8552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 idx="4294967295"/>
          </p:nvPr>
        </p:nvSpPr>
        <p:spPr>
          <a:xfrm>
            <a:off x="489861" y="671285"/>
            <a:ext cx="6508750" cy="733425"/>
          </a:xfrm>
        </p:spPr>
        <p:txBody>
          <a:bodyPr/>
          <a:lstStyle/>
          <a:p>
            <a:r>
              <a:rPr kumimoji="1" lang="ja-JP" altLang="en-US"/>
              <a:t>今後に向けて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4294967295"/>
          </p:nvPr>
        </p:nvSpPr>
        <p:spPr>
          <a:xfrm>
            <a:off x="784225" y="1956254"/>
            <a:ext cx="7815489" cy="3014663"/>
          </a:xfrm>
        </p:spPr>
        <p:txBody>
          <a:bodyPr>
            <a:noAutofit/>
          </a:bodyPr>
          <a:lstStyle/>
          <a:p>
            <a:pPr>
              <a:lnSpc>
                <a:spcPts val="1760"/>
              </a:lnSpc>
            </a:pPr>
            <a:r>
              <a:rPr kumimoji="1" lang="ja-JP" altLang="en-US" sz="2800"/>
              <a:t>現任研修のみでスキルアップは完結しない。</a:t>
            </a:r>
            <a:endParaRPr kumimoji="1" lang="en-US" altLang="ja-JP" sz="2800"/>
          </a:p>
          <a:p>
            <a:pPr marL="0" indent="0">
              <a:lnSpc>
                <a:spcPts val="1760"/>
              </a:lnSpc>
              <a:buNone/>
            </a:pPr>
            <a:r>
              <a:rPr lang="en-US" altLang="ja-JP" sz="2800"/>
              <a:t> </a:t>
            </a:r>
            <a:r>
              <a:rPr lang="ja-JP" altLang="en-US" sz="2800">
                <a:solidFill>
                  <a:srgbClr val="FF0000"/>
                </a:solidFill>
              </a:rPr>
              <a:t>自己研鑽は継続される</a:t>
            </a:r>
            <a:r>
              <a:rPr lang="en-US" altLang="ja-JP" sz="2800"/>
              <a:t>(</a:t>
            </a:r>
            <a:r>
              <a:rPr lang="ja-JP" altLang="en-US" sz="2800"/>
              <a:t>研修＋</a:t>
            </a:r>
            <a:r>
              <a:rPr lang="en-US" altLang="ja-JP" sz="2800"/>
              <a:t>OJT)</a:t>
            </a:r>
            <a:r>
              <a:rPr lang="ja-JP" altLang="en-US" sz="2800"/>
              <a:t>。</a:t>
            </a:r>
            <a:endParaRPr kumimoji="1" lang="en-US" altLang="ja-JP" sz="2800"/>
          </a:p>
          <a:p>
            <a:pPr marL="0" indent="0">
              <a:lnSpc>
                <a:spcPts val="1760"/>
              </a:lnSpc>
              <a:buNone/>
            </a:pPr>
            <a:r>
              <a:rPr lang="ja-JP" altLang="en-US" sz="2800"/>
              <a:t>　　</a:t>
            </a:r>
            <a:r>
              <a:rPr lang="en-US" altLang="ja-JP" sz="2800"/>
              <a:t>① </a:t>
            </a:r>
            <a:r>
              <a:rPr lang="ja-JP" altLang="en-US" sz="2800"/>
              <a:t>支援者・事業所が孤立しない。</a:t>
            </a:r>
            <a:endParaRPr lang="en-US" altLang="ja-JP" sz="2800"/>
          </a:p>
          <a:p>
            <a:pPr marL="0" indent="0">
              <a:lnSpc>
                <a:spcPts val="1760"/>
              </a:lnSpc>
              <a:buNone/>
            </a:pPr>
            <a:r>
              <a:rPr kumimoji="1" lang="ja-JP" altLang="en-US" sz="2800"/>
              <a:t>　　　・複数の眼で捉え・頭で考え、</a:t>
            </a:r>
            <a:endParaRPr kumimoji="1" lang="en-US" altLang="ja-JP" sz="2800"/>
          </a:p>
          <a:p>
            <a:pPr marL="0" indent="0">
              <a:lnSpc>
                <a:spcPts val="1760"/>
              </a:lnSpc>
              <a:buNone/>
            </a:pPr>
            <a:r>
              <a:rPr lang="ja-JP" altLang="en-US" sz="2800"/>
              <a:t>　　　　</a:t>
            </a:r>
            <a:r>
              <a:rPr kumimoji="1" lang="ja-JP" altLang="en-US" sz="2800"/>
              <a:t>支援方針や支援方法を決定</a:t>
            </a:r>
            <a:endParaRPr kumimoji="1" lang="en-US" altLang="ja-JP" sz="2800"/>
          </a:p>
          <a:p>
            <a:pPr marL="0" indent="0">
              <a:lnSpc>
                <a:spcPts val="1760"/>
              </a:lnSpc>
              <a:buNone/>
            </a:pPr>
            <a:r>
              <a:rPr lang="ja-JP" altLang="en-US" sz="2800"/>
              <a:t>　　</a:t>
            </a:r>
            <a:r>
              <a:rPr lang="en-US" altLang="ja-JP" sz="2800"/>
              <a:t>② </a:t>
            </a:r>
            <a:r>
              <a:rPr lang="ja-JP" altLang="en-US" sz="2800"/>
              <a:t>その合議の場は学びの場にもなる。</a:t>
            </a:r>
            <a:endParaRPr kumimoji="1" lang="ja-JP" altLang="en-US" sz="2800"/>
          </a:p>
        </p:txBody>
      </p:sp>
      <p:sp>
        <p:nvSpPr>
          <p:cNvPr id="5" name="下矢印 4"/>
          <p:cNvSpPr/>
          <p:nvPr/>
        </p:nvSpPr>
        <p:spPr>
          <a:xfrm>
            <a:off x="4103909" y="4737097"/>
            <a:ext cx="731206" cy="59690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コンテンツ プレースホルダー 3"/>
          <p:cNvSpPr txBox="1">
            <a:spLocks/>
          </p:cNvSpPr>
          <p:nvPr/>
        </p:nvSpPr>
        <p:spPr>
          <a:xfrm>
            <a:off x="239484" y="5591628"/>
            <a:ext cx="8650516" cy="11212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kumimoji="1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kumimoji="1"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kumimoji="1"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kumimoji="1"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kumimoji="1"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760"/>
              </a:lnSpc>
              <a:buNone/>
            </a:pPr>
            <a:r>
              <a:rPr lang="ja-JP" altLang="en-US" sz="2800"/>
              <a:t>あなたの地域で、よい相談支援をするためには</a:t>
            </a:r>
            <a:endParaRPr lang="en-US" altLang="ja-JP" sz="2800"/>
          </a:p>
          <a:p>
            <a:pPr marL="0" indent="0" algn="ctr">
              <a:lnSpc>
                <a:spcPts val="1760"/>
              </a:lnSpc>
              <a:buNone/>
            </a:pPr>
            <a:r>
              <a:rPr lang="ja-JP" altLang="en-US" sz="2800"/>
              <a:t>（よい環境で、よりよい仕事をするためには）</a:t>
            </a:r>
            <a:endParaRPr lang="ja-JP" altLang="en-US" sz="2800"/>
          </a:p>
        </p:txBody>
      </p:sp>
    </p:spTree>
    <p:extLst>
      <p:ext uri="{BB962C8B-B14F-4D97-AF65-F5344CB8AC3E}">
        <p14:creationId xmlns:p14="http://schemas.microsoft.com/office/powerpoint/2010/main" val="3254957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 idx="4294967295"/>
          </p:nvPr>
        </p:nvSpPr>
        <p:spPr>
          <a:xfrm>
            <a:off x="489860" y="199567"/>
            <a:ext cx="7601853" cy="733425"/>
          </a:xfrm>
        </p:spPr>
        <p:txBody>
          <a:bodyPr/>
          <a:lstStyle/>
          <a:p>
            <a:r>
              <a:rPr kumimoji="1" lang="ja-JP" altLang="en-US"/>
              <a:t>取り組んでみる</a:t>
            </a:r>
            <a:r>
              <a:rPr lang="ja-JP" altLang="en-US"/>
              <a:t>（</a:t>
            </a:r>
            <a:r>
              <a:rPr kumimoji="1" lang="ja-JP" altLang="en-US"/>
              <a:t>みたい</a:t>
            </a:r>
            <a:r>
              <a:rPr lang="ja-JP" altLang="en-US"/>
              <a:t>）</a:t>
            </a:r>
            <a:r>
              <a:rPr kumimoji="1" lang="ja-JP" altLang="en-US"/>
              <a:t>こと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4294967295"/>
          </p:nvPr>
        </p:nvSpPr>
        <p:spPr>
          <a:xfrm>
            <a:off x="784225" y="1339392"/>
            <a:ext cx="7815489" cy="5173894"/>
          </a:xfrm>
        </p:spPr>
        <p:txBody>
          <a:bodyPr>
            <a:noAutofit/>
          </a:bodyPr>
          <a:lstStyle/>
          <a:p>
            <a:pPr>
              <a:lnSpc>
                <a:spcPts val="1760"/>
              </a:lnSpc>
            </a:pPr>
            <a:r>
              <a:rPr kumimoji="1" lang="ja-JP" altLang="en-US" sz="2800"/>
              <a:t>実施単位（誰が）</a:t>
            </a:r>
            <a:endParaRPr kumimoji="1" lang="en-US" altLang="ja-JP" sz="2800"/>
          </a:p>
          <a:p>
            <a:pPr marL="0" indent="0">
              <a:lnSpc>
                <a:spcPts val="1760"/>
              </a:lnSpc>
              <a:buNone/>
            </a:pPr>
            <a:r>
              <a:rPr lang="ja-JP" altLang="en-US" sz="2800"/>
              <a:t>　　個人で／事業所や法人で／</a:t>
            </a:r>
            <a:r>
              <a:rPr lang="ja-JP" altLang="en-US" sz="2800">
                <a:solidFill>
                  <a:srgbClr val="FF0000"/>
                </a:solidFill>
              </a:rPr>
              <a:t>地域で</a:t>
            </a:r>
            <a:endParaRPr kumimoji="1" lang="en-US" altLang="ja-JP" sz="2800">
              <a:solidFill>
                <a:srgbClr val="FF0000"/>
              </a:solidFill>
            </a:endParaRPr>
          </a:p>
          <a:p>
            <a:pPr>
              <a:lnSpc>
                <a:spcPts val="1760"/>
              </a:lnSpc>
            </a:pPr>
            <a:r>
              <a:rPr lang="ja-JP" altLang="en-US" sz="2800"/>
              <a:t>実施形態</a:t>
            </a:r>
            <a:endParaRPr lang="en-US" altLang="ja-JP" sz="2800"/>
          </a:p>
          <a:p>
            <a:pPr marL="0" indent="0">
              <a:lnSpc>
                <a:spcPts val="1760"/>
              </a:lnSpc>
              <a:buNone/>
            </a:pPr>
            <a:r>
              <a:rPr lang="ja-JP" altLang="en-US" sz="2800"/>
              <a:t>　　</a:t>
            </a:r>
            <a:r>
              <a:rPr lang="ja-JP" altLang="en-US" sz="2800">
                <a:solidFill>
                  <a:srgbClr val="FF0000"/>
                </a:solidFill>
              </a:rPr>
              <a:t>業務で</a:t>
            </a:r>
            <a:r>
              <a:rPr lang="ja-JP" altLang="en-US" sz="2800"/>
              <a:t>／任意で　</a:t>
            </a:r>
            <a:r>
              <a:rPr lang="en-US" altLang="ja-JP" sz="2800"/>
              <a:t>※</a:t>
            </a:r>
            <a:r>
              <a:rPr lang="ja-JP" altLang="en-US" sz="2800"/>
              <a:t>メゾからマクロへ</a:t>
            </a:r>
            <a:endParaRPr lang="en-US" altLang="ja-JP" sz="2800"/>
          </a:p>
          <a:p>
            <a:pPr>
              <a:lnSpc>
                <a:spcPts val="1760"/>
              </a:lnSpc>
            </a:pPr>
            <a:r>
              <a:rPr kumimoji="1" lang="ja-JP" altLang="en-US" sz="2800"/>
              <a:t>内容・方法</a:t>
            </a:r>
            <a:endParaRPr kumimoji="1" lang="en-US" altLang="ja-JP" sz="2800"/>
          </a:p>
          <a:p>
            <a:pPr marL="0" indent="0">
              <a:lnSpc>
                <a:spcPts val="1760"/>
              </a:lnSpc>
              <a:buNone/>
            </a:pPr>
            <a:r>
              <a:rPr kumimoji="1" lang="ja-JP" altLang="en-US" sz="2800"/>
              <a:t>　　目指すもの／できそうなもの</a:t>
            </a:r>
            <a:endParaRPr kumimoji="1" lang="en-US" altLang="ja-JP" sz="2800"/>
          </a:p>
          <a:p>
            <a:pPr>
              <a:lnSpc>
                <a:spcPts val="1760"/>
              </a:lnSpc>
            </a:pPr>
            <a:r>
              <a:rPr lang="ja-JP" altLang="en-US" sz="2800"/>
              <a:t>参加者</a:t>
            </a:r>
            <a:endParaRPr lang="en-US" altLang="ja-JP" sz="2800"/>
          </a:p>
          <a:p>
            <a:pPr marL="0" indent="0">
              <a:lnSpc>
                <a:spcPts val="1760"/>
              </a:lnSpc>
              <a:buNone/>
            </a:pPr>
            <a:r>
              <a:rPr lang="ja-JP" altLang="en-US" sz="2800"/>
              <a:t>　　誰を巻き込むか、</a:t>
            </a:r>
            <a:endParaRPr lang="en-US" altLang="ja-JP" sz="2800"/>
          </a:p>
          <a:p>
            <a:pPr marL="0" indent="0">
              <a:lnSpc>
                <a:spcPts val="1760"/>
              </a:lnSpc>
              <a:buNone/>
            </a:pPr>
            <a:r>
              <a:rPr lang="ja-JP" altLang="en-US" sz="2800"/>
              <a:t>　　一緒にやる仲間はいないか？</a:t>
            </a:r>
            <a:endParaRPr lang="en-US" altLang="ja-JP" sz="2800"/>
          </a:p>
          <a:p>
            <a:pPr>
              <a:lnSpc>
                <a:spcPts val="1760"/>
              </a:lnSpc>
            </a:pPr>
            <a:endParaRPr kumimoji="1" lang="en-US" altLang="ja-JP" sz="2800"/>
          </a:p>
          <a:p>
            <a:pPr>
              <a:lnSpc>
                <a:spcPts val="1760"/>
              </a:lnSpc>
            </a:pPr>
            <a:r>
              <a:rPr lang="ja-JP" altLang="en-US" sz="2800"/>
              <a:t>時期（いつから）、準備方法</a:t>
            </a:r>
            <a:endParaRPr kumimoji="1" lang="ja-JP" altLang="en-US" sz="2800"/>
          </a:p>
        </p:txBody>
      </p:sp>
    </p:spTree>
    <p:extLst>
      <p:ext uri="{BB962C8B-B14F-4D97-AF65-F5344CB8AC3E}">
        <p14:creationId xmlns:p14="http://schemas.microsoft.com/office/powerpoint/2010/main" val="3254957404"/>
      </p:ext>
    </p:extLst>
  </p:cSld>
  <p:clrMapOvr>
    <a:masterClrMapping/>
  </p:clrMapOvr>
</p:sld>
</file>

<file path=ppt/theme/theme1.xml><?xml version="1.0" encoding="utf-8"?>
<a:theme xmlns:a="http://schemas.openxmlformats.org/drawingml/2006/main" name="プラザ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プラザ.thmx</Template>
  <TotalTime>301</TotalTime>
  <Words>285</Words>
  <Application>Microsoft Macintosh PowerPoint</Application>
  <PresentationFormat>画面に合わせる (4:3)</PresentationFormat>
  <Paragraphs>73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プラザ</vt:lpstr>
      <vt:lpstr>特定非営利活動法人 埼玉県相談支援専門員協会</vt:lpstr>
      <vt:lpstr>現任研修の獲得目標</vt:lpstr>
      <vt:lpstr>PowerPoint プレゼンテーション</vt:lpstr>
      <vt:lpstr>PowerPoint プレゼンテーション</vt:lpstr>
      <vt:lpstr>今後に向けて</vt:lpstr>
      <vt:lpstr>取り組んでみる（みたい）こと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特定非営利活動法人 埼玉県相談支援専門員協会</dc:title>
  <dc:creator>FUJIKAWA, Yuichi</dc:creator>
  <cp:lastModifiedBy>FUJIKAWA, Yuichi</cp:lastModifiedBy>
  <cp:revision>8</cp:revision>
  <dcterms:created xsi:type="dcterms:W3CDTF">2019-02-24T00:53:15Z</dcterms:created>
  <dcterms:modified xsi:type="dcterms:W3CDTF">2019-02-24T05:55:07Z</dcterms:modified>
</cp:coreProperties>
</file>