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5"/>
  </p:notesMasterIdLst>
  <p:sldIdLst>
    <p:sldId id="256" r:id="rId2"/>
    <p:sldId id="292" r:id="rId3"/>
    <p:sldId id="293" r:id="rId4"/>
    <p:sldId id="259" r:id="rId5"/>
    <p:sldId id="257" r:id="rId6"/>
    <p:sldId id="295" r:id="rId7"/>
    <p:sldId id="296" r:id="rId8"/>
    <p:sldId id="298" r:id="rId9"/>
    <p:sldId id="294" r:id="rId10"/>
    <p:sldId id="297" r:id="rId11"/>
    <p:sldId id="299" r:id="rId12"/>
    <p:sldId id="301" r:id="rId13"/>
    <p:sldId id="300" r:id="rId14"/>
    <p:sldId id="349" r:id="rId15"/>
    <p:sldId id="260" r:id="rId16"/>
    <p:sldId id="266" r:id="rId17"/>
    <p:sldId id="314" r:id="rId18"/>
    <p:sldId id="348" r:id="rId19"/>
    <p:sldId id="353" r:id="rId20"/>
    <p:sldId id="269" r:id="rId21"/>
    <p:sldId id="270" r:id="rId22"/>
    <p:sldId id="273" r:id="rId23"/>
    <p:sldId id="306" r:id="rId24"/>
    <p:sldId id="350" r:id="rId25"/>
    <p:sldId id="261" r:id="rId26"/>
    <p:sldId id="308" r:id="rId27"/>
    <p:sldId id="354" r:id="rId28"/>
    <p:sldId id="352" r:id="rId29"/>
    <p:sldId id="351" r:id="rId30"/>
    <p:sldId id="262" r:id="rId31"/>
    <p:sldId id="356" r:id="rId32"/>
    <p:sldId id="357" r:id="rId33"/>
    <p:sldId id="358" r:id="rId34"/>
    <p:sldId id="359" r:id="rId35"/>
    <p:sldId id="360" r:id="rId36"/>
    <p:sldId id="361" r:id="rId37"/>
    <p:sldId id="362" r:id="rId38"/>
    <p:sldId id="363" r:id="rId39"/>
    <p:sldId id="364" r:id="rId40"/>
    <p:sldId id="288" r:id="rId41"/>
    <p:sldId id="365" r:id="rId42"/>
    <p:sldId id="366" r:id="rId43"/>
    <p:sldId id="367" r:id="rId44"/>
  </p:sldIdLst>
  <p:sldSz cx="12192000" cy="6858000"/>
  <p:notesSz cx="6735763" cy="986948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30035" autoAdjust="0"/>
    <p:restoredTop sz="94660"/>
  </p:normalViewPr>
  <p:slideViewPr>
    <p:cSldViewPr snapToGrid="0">
      <p:cViewPr varScale="1">
        <p:scale>
          <a:sx n="42" d="100"/>
          <a:sy n="42" d="100"/>
        </p:scale>
        <p:origin x="77" y="744"/>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theme" Target="theme/theme1.xml"/><Relationship Id="rId8" Type="http://schemas.openxmlformats.org/officeDocument/2006/relationships/slide" Target="slides/slide7.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9413" cy="4953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0"/>
            <a:ext cx="2919412" cy="495300"/>
          </a:xfrm>
          <a:prstGeom prst="rect">
            <a:avLst/>
          </a:prstGeom>
        </p:spPr>
        <p:txBody>
          <a:bodyPr vert="horz" lIns="91440" tIns="45720" rIns="91440" bIns="45720" rtlCol="0"/>
          <a:lstStyle>
            <a:lvl1pPr algn="r">
              <a:defRPr sz="1200"/>
            </a:lvl1pPr>
          </a:lstStyle>
          <a:p>
            <a:fld id="{930A1C8C-AF95-4437-ACC7-681117A257FD}" type="datetimeFigureOut">
              <a:rPr kumimoji="1" lang="ja-JP" altLang="en-US" smtClean="0"/>
              <a:t>2019/3/27</a:t>
            </a:fld>
            <a:endParaRPr kumimoji="1" lang="ja-JP" altLang="en-US"/>
          </a:p>
        </p:txBody>
      </p:sp>
      <p:sp>
        <p:nvSpPr>
          <p:cNvPr id="4" name="スライド イメージ プレースホルダー 3"/>
          <p:cNvSpPr>
            <a:spLocks noGrp="1" noRot="1" noChangeAspect="1"/>
          </p:cNvSpPr>
          <p:nvPr>
            <p:ph type="sldImg" idx="2"/>
          </p:nvPr>
        </p:nvSpPr>
        <p:spPr>
          <a:xfrm>
            <a:off x="407988" y="1233488"/>
            <a:ext cx="5919787" cy="3330575"/>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3100" y="4749800"/>
            <a:ext cx="5389563" cy="3886200"/>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374188"/>
            <a:ext cx="2919413" cy="4953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4188"/>
            <a:ext cx="2919412" cy="495300"/>
          </a:xfrm>
          <a:prstGeom prst="rect">
            <a:avLst/>
          </a:prstGeom>
        </p:spPr>
        <p:txBody>
          <a:bodyPr vert="horz" lIns="91440" tIns="45720" rIns="91440" bIns="45720" rtlCol="0" anchor="b"/>
          <a:lstStyle>
            <a:lvl1pPr algn="r">
              <a:defRPr sz="1200"/>
            </a:lvl1pPr>
          </a:lstStyle>
          <a:p>
            <a:fld id="{2B8C0ED9-16B2-4A66-AC7A-52BF8DBD95C3}" type="slidenum">
              <a:rPr kumimoji="1" lang="ja-JP" altLang="en-US" smtClean="0"/>
              <a:t>‹#›</a:t>
            </a:fld>
            <a:endParaRPr kumimoji="1" lang="ja-JP" altLang="en-US"/>
          </a:p>
        </p:txBody>
      </p:sp>
    </p:spTree>
    <p:extLst>
      <p:ext uri="{BB962C8B-B14F-4D97-AF65-F5344CB8AC3E}">
        <p14:creationId xmlns:p14="http://schemas.microsoft.com/office/powerpoint/2010/main" val="8572827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a:t>検討課題は、</a:t>
            </a:r>
            <a:r>
              <a:rPr kumimoji="1" lang="en-US" altLang="ja-JP" dirty="0"/>
              <a:t>2</a:t>
            </a:r>
            <a:r>
              <a:rPr kumimoji="1" lang="ja-JP" altLang="en-US"/>
              <a:t>日目の演習で紹介したものや、研修を行った中で変わった場合は新しい物でも構わない</a:t>
            </a:r>
            <a:endParaRPr kumimoji="1" lang="en-US" altLang="ja-JP" dirty="0"/>
          </a:p>
          <a:p>
            <a:endParaRPr kumimoji="1" lang="en-US" altLang="ja-JP" dirty="0"/>
          </a:p>
          <a:p>
            <a:r>
              <a:rPr kumimoji="1" lang="ja-JP" altLang="en-US"/>
              <a:t>検討課題に対してどのようなアイディアが欲しいのか</a:t>
            </a:r>
            <a:endParaRPr kumimoji="1" lang="en-US" altLang="ja-JP" dirty="0"/>
          </a:p>
          <a:p>
            <a:endParaRPr kumimoji="1" lang="ja-JP" altLang="en-US"/>
          </a:p>
        </p:txBody>
      </p:sp>
      <p:sp>
        <p:nvSpPr>
          <p:cNvPr id="4" name="スライド番号プレースホルダー 3"/>
          <p:cNvSpPr>
            <a:spLocks noGrp="1"/>
          </p:cNvSpPr>
          <p:nvPr>
            <p:ph type="sldNum" sz="quarter" idx="5"/>
          </p:nvPr>
        </p:nvSpPr>
        <p:spPr/>
        <p:txBody>
          <a:bodyPr/>
          <a:lstStyle/>
          <a:p>
            <a:fld id="{681D1160-9179-124E-9A13-FA6EE08F02B8}" type="slidenum">
              <a:rPr kumimoji="1" lang="ja-JP" altLang="en-US" smtClean="0"/>
              <a:t>33</a:t>
            </a:fld>
            <a:endParaRPr kumimoji="1" lang="ja-JP" altLang="en-US"/>
          </a:p>
        </p:txBody>
      </p:sp>
    </p:spTree>
    <p:extLst>
      <p:ext uri="{BB962C8B-B14F-4D97-AF65-F5344CB8AC3E}">
        <p14:creationId xmlns:p14="http://schemas.microsoft.com/office/powerpoint/2010/main" val="191504302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a:t>報告者は、ストレングスアセスメント表のストレングスを報告する。また、何に着目して追記したか、何に気づいたかを報告する</a:t>
            </a:r>
            <a:endParaRPr kumimoji="1" lang="en-US" altLang="ja-JP" dirty="0"/>
          </a:p>
          <a:p>
            <a:endParaRPr kumimoji="1" lang="en-US" altLang="ja-JP" dirty="0"/>
          </a:p>
          <a:p>
            <a:r>
              <a:rPr kumimoji="1" lang="ja-JP" altLang="en-US"/>
              <a:t>聞く側は、事例の概要（２、</a:t>
            </a:r>
            <a:r>
              <a:rPr kumimoji="1" lang="en-US" altLang="ja-JP" dirty="0"/>
              <a:t>3</a:t>
            </a:r>
            <a:r>
              <a:rPr kumimoji="1" lang="ja-JP" altLang="en-US"/>
              <a:t>日目）等の情報を踏まえ、ストレングスアセスメントの情報を追加しながら本人の全体像を膨らましていく。また、地震が作成したストレングスアセスメント表と比較する</a:t>
            </a:r>
            <a:endParaRPr kumimoji="1" lang="en-US" altLang="ja-JP" dirty="0"/>
          </a:p>
          <a:p>
            <a:endParaRPr kumimoji="1" lang="en-US" altLang="ja-JP" dirty="0"/>
          </a:p>
          <a:p>
            <a:endParaRPr kumimoji="1" lang="en-US" altLang="ja-JP" dirty="0"/>
          </a:p>
        </p:txBody>
      </p:sp>
      <p:sp>
        <p:nvSpPr>
          <p:cNvPr id="4" name="スライド番号プレースホルダー 3"/>
          <p:cNvSpPr>
            <a:spLocks noGrp="1"/>
          </p:cNvSpPr>
          <p:nvPr>
            <p:ph type="sldNum" sz="quarter" idx="5"/>
          </p:nvPr>
        </p:nvSpPr>
        <p:spPr/>
        <p:txBody>
          <a:bodyPr/>
          <a:lstStyle/>
          <a:p>
            <a:fld id="{681D1160-9179-124E-9A13-FA6EE08F02B8}" type="slidenum">
              <a:rPr kumimoji="1" lang="ja-JP" altLang="en-US" smtClean="0"/>
              <a:t>34</a:t>
            </a:fld>
            <a:endParaRPr kumimoji="1" lang="ja-JP" altLang="en-US"/>
          </a:p>
        </p:txBody>
      </p:sp>
    </p:spTree>
    <p:extLst>
      <p:ext uri="{BB962C8B-B14F-4D97-AF65-F5344CB8AC3E}">
        <p14:creationId xmlns:p14="http://schemas.microsoft.com/office/powerpoint/2010/main" val="14954112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a:t>２日目、３日目の演習で質問等をしているので、ここでは、ストレングス票を通して質問をお</a:t>
            </a:r>
            <a:r>
              <a:rPr kumimoji="1" lang="en-US" altLang="ja-JP" dirty="0"/>
              <a:t>k</a:t>
            </a:r>
            <a:r>
              <a:rPr kumimoji="1" lang="ja-JP" altLang="en-US"/>
              <a:t>なってください。</a:t>
            </a:r>
            <a:endParaRPr kumimoji="1" lang="en-US" altLang="ja-JP" dirty="0"/>
          </a:p>
          <a:p>
            <a:r>
              <a:rPr kumimoji="1" lang="ja-JP" altLang="en-US"/>
              <a:t>その際、検討課題、欲しいアイデアに対して皆様はなんらかの仮説があると思うので、それに関連した質問か、もしくは仮説を導き出すための質問</a:t>
            </a:r>
            <a:endParaRPr kumimoji="1" lang="en-US" altLang="ja-JP" dirty="0"/>
          </a:p>
          <a:p>
            <a:r>
              <a:rPr kumimoji="1" lang="ja-JP" altLang="en-US"/>
              <a:t>否定的な質問は避けること</a:t>
            </a:r>
            <a:endParaRPr kumimoji="1" lang="en-US" altLang="ja-JP" dirty="0"/>
          </a:p>
          <a:p>
            <a:endParaRPr kumimoji="1" lang="en-US" altLang="ja-JP" dirty="0"/>
          </a:p>
          <a:p>
            <a:endParaRPr kumimoji="1" lang="ja-JP" altLang="en-US"/>
          </a:p>
        </p:txBody>
      </p:sp>
      <p:sp>
        <p:nvSpPr>
          <p:cNvPr id="4" name="スライド番号プレースホルダー 3"/>
          <p:cNvSpPr>
            <a:spLocks noGrp="1"/>
          </p:cNvSpPr>
          <p:nvPr>
            <p:ph type="sldNum" sz="quarter" idx="5"/>
          </p:nvPr>
        </p:nvSpPr>
        <p:spPr/>
        <p:txBody>
          <a:bodyPr/>
          <a:lstStyle/>
          <a:p>
            <a:fld id="{681D1160-9179-124E-9A13-FA6EE08F02B8}" type="slidenum">
              <a:rPr kumimoji="1" lang="ja-JP" altLang="en-US" smtClean="0"/>
              <a:t>35</a:t>
            </a:fld>
            <a:endParaRPr kumimoji="1" lang="ja-JP" altLang="en-US"/>
          </a:p>
        </p:txBody>
      </p:sp>
    </p:spTree>
    <p:extLst>
      <p:ext uri="{BB962C8B-B14F-4D97-AF65-F5344CB8AC3E}">
        <p14:creationId xmlns:p14="http://schemas.microsoft.com/office/powerpoint/2010/main" val="341404410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t>2</a:t>
            </a:r>
            <a:r>
              <a:rPr kumimoji="1" lang="ja-JP" altLang="en-US"/>
              <a:t>日目、</a:t>
            </a:r>
            <a:r>
              <a:rPr kumimoji="1" lang="en-US" altLang="ja-JP" dirty="0"/>
              <a:t>3</a:t>
            </a:r>
            <a:r>
              <a:rPr kumimoji="1" lang="ja-JP" altLang="en-US"/>
              <a:t>日目の事例報告での質問と、このセッションの質問の質が違うと思う。会話もとても弾んでいたように思える。</a:t>
            </a:r>
            <a:endParaRPr kumimoji="1" lang="en-US" altLang="ja-JP" dirty="0"/>
          </a:p>
          <a:p>
            <a:endParaRPr kumimoji="1" lang="en-US" altLang="ja-JP" dirty="0"/>
          </a:p>
          <a:p>
            <a:r>
              <a:rPr kumimoji="1" lang="ja-JP" altLang="en-US"/>
              <a:t>生活が不安定→福祉サービス、社会生活も不安定（連動している）</a:t>
            </a:r>
            <a:endParaRPr kumimoji="1" lang="en-US" altLang="ja-JP" dirty="0"/>
          </a:p>
          <a:p>
            <a:r>
              <a:rPr kumimoji="1" lang="ja-JP" altLang="en-US"/>
              <a:t>福祉サービスで生活の安定を図る→しかし、社会生活は安定しない</a:t>
            </a:r>
            <a:endParaRPr kumimoji="1" lang="en-US" altLang="ja-JP" dirty="0"/>
          </a:p>
          <a:p>
            <a:r>
              <a:rPr kumimoji="1" lang="ja-JP" altLang="en-US"/>
              <a:t>社会生活の安定を図るための支援を行う→福祉サービスを利用しなくても生活が安定する場合がある</a:t>
            </a:r>
            <a:endParaRPr kumimoji="1" lang="en-US" altLang="ja-JP" dirty="0"/>
          </a:p>
          <a:p>
            <a:endParaRPr kumimoji="1" lang="ja-JP" altLang="en-US"/>
          </a:p>
        </p:txBody>
      </p:sp>
      <p:sp>
        <p:nvSpPr>
          <p:cNvPr id="4" name="スライド番号プレースホルダー 3"/>
          <p:cNvSpPr>
            <a:spLocks noGrp="1"/>
          </p:cNvSpPr>
          <p:nvPr>
            <p:ph type="sldNum" sz="quarter" idx="5"/>
          </p:nvPr>
        </p:nvSpPr>
        <p:spPr/>
        <p:txBody>
          <a:bodyPr/>
          <a:lstStyle/>
          <a:p>
            <a:fld id="{681D1160-9179-124E-9A13-FA6EE08F02B8}" type="slidenum">
              <a:rPr kumimoji="1" lang="ja-JP" altLang="en-US" smtClean="0"/>
              <a:t>36</a:t>
            </a:fld>
            <a:endParaRPr kumimoji="1" lang="ja-JP" altLang="en-US"/>
          </a:p>
        </p:txBody>
      </p:sp>
    </p:spTree>
    <p:extLst>
      <p:ext uri="{BB962C8B-B14F-4D97-AF65-F5344CB8AC3E}">
        <p14:creationId xmlns:p14="http://schemas.microsoft.com/office/powerpoint/2010/main" val="227256467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a:t>自由なアイディアは、実は意味を持っていることに気づいてもらえたのではないか。突拍子もないことかもしれないけど、報告書からすれば意味のあるアイディアとなる。</a:t>
            </a:r>
            <a:endParaRPr kumimoji="1" lang="en-US" altLang="ja-JP" dirty="0"/>
          </a:p>
          <a:p>
            <a:endParaRPr kumimoji="1" lang="en-US" altLang="ja-JP" dirty="0"/>
          </a:p>
          <a:p>
            <a:r>
              <a:rPr kumimoji="1" lang="ja-JP" altLang="en-US"/>
              <a:t>アイディアを考える人は、検討課題、支援のアイディアと関連して、質問し、できる、できないに限らずにアイディアを述べているから。</a:t>
            </a:r>
            <a:endParaRPr kumimoji="1" lang="en-US" altLang="ja-JP" dirty="0"/>
          </a:p>
          <a:p>
            <a:endParaRPr kumimoji="1" lang="en-US" altLang="ja-JP" dirty="0"/>
          </a:p>
          <a:p>
            <a:endParaRPr kumimoji="1" lang="ja-JP" altLang="en-US"/>
          </a:p>
        </p:txBody>
      </p:sp>
      <p:sp>
        <p:nvSpPr>
          <p:cNvPr id="4" name="スライド番号プレースホルダー 3"/>
          <p:cNvSpPr>
            <a:spLocks noGrp="1"/>
          </p:cNvSpPr>
          <p:nvPr>
            <p:ph type="sldNum" sz="quarter" idx="5"/>
          </p:nvPr>
        </p:nvSpPr>
        <p:spPr/>
        <p:txBody>
          <a:bodyPr/>
          <a:lstStyle/>
          <a:p>
            <a:fld id="{681D1160-9179-124E-9A13-FA6EE08F02B8}" type="slidenum">
              <a:rPr kumimoji="1" lang="ja-JP" altLang="en-US" smtClean="0"/>
              <a:t>37</a:t>
            </a:fld>
            <a:endParaRPr kumimoji="1" lang="ja-JP" altLang="en-US"/>
          </a:p>
        </p:txBody>
      </p:sp>
    </p:spTree>
    <p:extLst>
      <p:ext uri="{BB962C8B-B14F-4D97-AF65-F5344CB8AC3E}">
        <p14:creationId xmlns:p14="http://schemas.microsoft.com/office/powerpoint/2010/main" val="85239491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a:t>実用性の高い３つのアイディアに対し、漠然としているところもあるので、さらに実用性を高めるために、アイデアをもらう</a:t>
            </a:r>
            <a:endParaRPr kumimoji="1" lang="en-US" altLang="ja-JP" dirty="0"/>
          </a:p>
          <a:p>
            <a:endParaRPr kumimoji="1" lang="en-US" altLang="ja-JP" dirty="0"/>
          </a:p>
          <a:p>
            <a:r>
              <a:rPr kumimoji="1" lang="ja-JP" altLang="en-US"/>
              <a:t>話し合いが活発になると、身を乗り出しながら話す・聞く、身振り手振りを含めて説明する・・</a:t>
            </a:r>
          </a:p>
        </p:txBody>
      </p:sp>
      <p:sp>
        <p:nvSpPr>
          <p:cNvPr id="4" name="スライド番号プレースホルダー 3"/>
          <p:cNvSpPr>
            <a:spLocks noGrp="1"/>
          </p:cNvSpPr>
          <p:nvPr>
            <p:ph type="sldNum" sz="quarter" idx="5"/>
          </p:nvPr>
        </p:nvSpPr>
        <p:spPr/>
        <p:txBody>
          <a:bodyPr/>
          <a:lstStyle/>
          <a:p>
            <a:fld id="{681D1160-9179-124E-9A13-FA6EE08F02B8}" type="slidenum">
              <a:rPr kumimoji="1" lang="ja-JP" altLang="en-US" smtClean="0"/>
              <a:t>38</a:t>
            </a:fld>
            <a:endParaRPr kumimoji="1" lang="ja-JP" altLang="en-US"/>
          </a:p>
        </p:txBody>
      </p:sp>
    </p:spTree>
    <p:extLst>
      <p:ext uri="{BB962C8B-B14F-4D97-AF65-F5344CB8AC3E}">
        <p14:creationId xmlns:p14="http://schemas.microsoft.com/office/powerpoint/2010/main" val="204542400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サブタイトル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266428559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38794072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99502813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cSld name="ユーザー設定レイアウト">
    <p:spTree>
      <p:nvGrpSpPr>
        <p:cNvPr id="1" name=""/>
        <p:cNvGrpSpPr/>
        <p:nvPr/>
      </p:nvGrpSpPr>
      <p:grpSpPr>
        <a:xfrm>
          <a:off x="0" y="0"/>
          <a:ext cx="0" cy="0"/>
          <a:chOff x="0" y="0"/>
          <a:chExt cx="0" cy="0"/>
        </a:xfrm>
      </p:grpSpPr>
      <p:sp>
        <p:nvSpPr>
          <p:cNvPr id="2" name="タイトル 1"/>
          <p:cNvSpPr>
            <a:spLocks noGrp="1"/>
          </p:cNvSpPr>
          <p:nvPr>
            <p:ph type="title"/>
          </p:nvPr>
        </p:nvSpPr>
        <p:spPr>
          <a:xfrm>
            <a:off x="609600" y="274638"/>
            <a:ext cx="10972800" cy="1143000"/>
          </a:xfrm>
        </p:spPr>
        <p:txBody>
          <a:bodyPr/>
          <a:lstStyle/>
          <a:p>
            <a:r>
              <a:rPr lang="ja-JP" altLang="en-US"/>
              <a:t>マスター タイトルの書式設定</a:t>
            </a:r>
          </a:p>
        </p:txBody>
      </p:sp>
      <p:sp>
        <p:nvSpPr>
          <p:cNvPr id="3" name="日付プレースホルダ 3"/>
          <p:cNvSpPr>
            <a:spLocks noGrp="1" noChangeArrowheads="1"/>
          </p:cNvSpPr>
          <p:nvPr>
            <p:ph type="dt" sz="half" idx="10"/>
          </p:nvPr>
        </p:nvSpPr>
        <p:spPr>
          <a:ln/>
        </p:spPr>
        <p:txBody>
          <a:bodyPr/>
          <a:lstStyle>
            <a:lvl1pPr>
              <a:defRPr/>
            </a:lvl1pPr>
          </a:lstStyle>
          <a:p>
            <a:pPr>
              <a:defRPr/>
            </a:pPr>
            <a:fld id="{73D0D649-A781-4906-926A-1B75D874E3D2}" type="datetime1">
              <a:rPr lang="ja-JP" altLang="en-US"/>
              <a:pPr>
                <a:defRPr/>
              </a:pPr>
              <a:t>2019/3/27</a:t>
            </a:fld>
            <a:endParaRPr lang="ja-JP" altLang="en-US" sz="1800">
              <a:solidFill>
                <a:schemeClr val="tx1"/>
              </a:solidFill>
            </a:endParaRPr>
          </a:p>
        </p:txBody>
      </p:sp>
      <p:sp>
        <p:nvSpPr>
          <p:cNvPr id="4" name="フッター プレースホルダ 4"/>
          <p:cNvSpPr>
            <a:spLocks noGrp="1" noChangeArrowheads="1"/>
          </p:cNvSpPr>
          <p:nvPr>
            <p:ph type="ftr" sz="quarter" idx="11"/>
          </p:nvPr>
        </p:nvSpPr>
        <p:spPr>
          <a:ln/>
        </p:spPr>
        <p:txBody>
          <a:bodyPr/>
          <a:lstStyle>
            <a:lvl1pPr>
              <a:defRPr/>
            </a:lvl1pPr>
          </a:lstStyle>
          <a:p>
            <a:pPr>
              <a:defRPr/>
            </a:pPr>
            <a:endParaRPr lang="ja-JP" altLang="ja-JP"/>
          </a:p>
        </p:txBody>
      </p:sp>
      <p:sp>
        <p:nvSpPr>
          <p:cNvPr id="5" name="スライド番号プレースホルダ 5"/>
          <p:cNvSpPr>
            <a:spLocks noGrp="1" noChangeArrowheads="1"/>
          </p:cNvSpPr>
          <p:nvPr>
            <p:ph type="sldNum" sz="quarter" idx="12"/>
          </p:nvPr>
        </p:nvSpPr>
        <p:spPr>
          <a:ln/>
        </p:spPr>
        <p:txBody>
          <a:bodyPr/>
          <a:lstStyle>
            <a:lvl1pPr>
              <a:defRPr/>
            </a:lvl1pPr>
          </a:lstStyle>
          <a:p>
            <a:pPr>
              <a:defRPr/>
            </a:pPr>
            <a:fld id="{09B5ED4A-F34E-47BA-8595-A4367A15D8C2}" type="slidenum">
              <a:rPr lang="ja-JP" altLang="en-US"/>
              <a:pPr>
                <a:defRPr/>
              </a:pPr>
              <a:t>‹#›</a:t>
            </a:fld>
            <a:endParaRPr lang="ja-JP" altLang="en-US" sz="1800">
              <a:solidFill>
                <a:schemeClr val="tx1"/>
              </a:solidFill>
            </a:endParaRPr>
          </a:p>
        </p:txBody>
      </p:sp>
    </p:spTree>
    <p:extLst>
      <p:ext uri="{BB962C8B-B14F-4D97-AF65-F5344CB8AC3E}">
        <p14:creationId xmlns:p14="http://schemas.microsoft.com/office/powerpoint/2010/main" val="284710619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266381079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26891210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29830426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35279481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39642267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5988876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93107101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9EF98A5F-498D-4218-918E-F8172CBB7800}" type="datetimeFigureOut">
              <a:rPr kumimoji="1" lang="ja-JP" altLang="en-US" smtClean="0"/>
              <a:pPr/>
              <a:t>2019/3/27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31834841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EF98A5F-498D-4218-918E-F8172CBB7800}" type="datetimeFigureOut">
              <a:rPr kumimoji="1" lang="ja-JP" altLang="en-US" smtClean="0"/>
              <a:pPr/>
              <a:t>2019/3/27</a:t>
            </a:fld>
            <a:endParaRPr kumimoji="1" lang="ja-JP" altLang="en-US"/>
          </a:p>
        </p:txBody>
      </p:sp>
      <p:sp>
        <p:nvSpPr>
          <p:cNvPr id="5" name="フッター プレースホルダー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DE0EA6F-B31E-47E3-8137-87906F9D2C78}" type="slidenum">
              <a:rPr kumimoji="1" lang="ja-JP" altLang="en-US" smtClean="0"/>
              <a:pPr/>
              <a:t>‹#›</a:t>
            </a:fld>
            <a:endParaRPr kumimoji="1" lang="ja-JP" altLang="en-US"/>
          </a:p>
        </p:txBody>
      </p:sp>
    </p:spTree>
    <p:extLst>
      <p:ext uri="{BB962C8B-B14F-4D97-AF65-F5344CB8AC3E}">
        <p14:creationId xmlns:p14="http://schemas.microsoft.com/office/powerpoint/2010/main" val="138399154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68705" y="1088525"/>
            <a:ext cx="11248920" cy="1408531"/>
          </a:xfrm>
        </p:spPr>
        <p:txBody>
          <a:bodyPr>
            <a:normAutofit/>
          </a:bodyPr>
          <a:lstStyle/>
          <a:p>
            <a:r>
              <a:rPr kumimoji="1" lang="ja-JP" altLang="en-US" sz="3600" dirty="0">
                <a:latin typeface="ＭＳ ゴシック"/>
                <a:ea typeface="ＭＳ ゴシック"/>
                <a:cs typeface="ＭＳ ゴシック"/>
              </a:rPr>
              <a:t>新カリキュラムに基づく相談支援</a:t>
            </a:r>
            <a:r>
              <a:rPr kumimoji="1" lang="ja-JP" altLang="en-US" sz="3600" dirty="0" smtClean="0">
                <a:latin typeface="ＭＳ ゴシック"/>
                <a:ea typeface="ＭＳ ゴシック"/>
                <a:cs typeface="ＭＳ ゴシック"/>
              </a:rPr>
              <a:t>従事者</a:t>
            </a:r>
            <a:r>
              <a:rPr kumimoji="1" lang="ja-JP" altLang="en-US" sz="3600" dirty="0">
                <a:latin typeface="ＭＳ ゴシック"/>
                <a:ea typeface="ＭＳ ゴシック"/>
                <a:cs typeface="ＭＳ ゴシック"/>
              </a:rPr>
              <a:t>養成研修</a:t>
            </a:r>
            <a:r>
              <a:rPr kumimoji="1" lang="en-US" altLang="ja-JP" sz="4400" dirty="0">
                <a:latin typeface="ＭＳ ゴシック"/>
                <a:ea typeface="ＭＳ ゴシック"/>
                <a:cs typeface="ＭＳ ゴシック"/>
              </a:rPr>
              <a:t/>
            </a:r>
            <a:br>
              <a:rPr kumimoji="1" lang="en-US" altLang="ja-JP" sz="4400" dirty="0">
                <a:latin typeface="ＭＳ ゴシック"/>
                <a:ea typeface="ＭＳ ゴシック"/>
                <a:cs typeface="ＭＳ ゴシック"/>
              </a:rPr>
            </a:br>
            <a:r>
              <a:rPr kumimoji="1" lang="ja-JP" altLang="en-US" sz="3600" dirty="0">
                <a:latin typeface="ＭＳ ゴシック"/>
                <a:ea typeface="ＭＳ ゴシック"/>
                <a:cs typeface="ＭＳ ゴシック"/>
              </a:rPr>
              <a:t>モデル研修（現任研修）</a:t>
            </a:r>
          </a:p>
        </p:txBody>
      </p:sp>
      <p:sp>
        <p:nvSpPr>
          <p:cNvPr id="3" name="サブタイトル 2"/>
          <p:cNvSpPr>
            <a:spLocks noGrp="1"/>
          </p:cNvSpPr>
          <p:nvPr>
            <p:ph type="subTitle" idx="1"/>
          </p:nvPr>
        </p:nvSpPr>
        <p:spPr>
          <a:xfrm>
            <a:off x="1103725" y="2906610"/>
            <a:ext cx="10009120" cy="888074"/>
          </a:xfrm>
          <a:solidFill>
            <a:schemeClr val="accent5">
              <a:lumMod val="75000"/>
            </a:schemeClr>
          </a:solidFill>
        </p:spPr>
        <p:txBody>
          <a:bodyPr>
            <a:normAutofit/>
          </a:bodyPr>
          <a:lstStyle/>
          <a:p>
            <a:pPr marL="72000"/>
            <a:r>
              <a:rPr lang="ja-JP" altLang="en-US" sz="4000" dirty="0">
                <a:solidFill>
                  <a:schemeClr val="bg1"/>
                </a:solidFill>
                <a:latin typeface="ＭＳ ゴシック"/>
                <a:ea typeface="ＭＳ ゴシック"/>
                <a:cs typeface="ＭＳ ゴシック"/>
              </a:rPr>
              <a:t>研修受講ガイダンス</a:t>
            </a:r>
            <a:r>
              <a:rPr kumimoji="1" lang="ja-JP" altLang="en-US" sz="4000" dirty="0" smtClean="0">
                <a:solidFill>
                  <a:schemeClr val="bg1"/>
                </a:solidFill>
                <a:latin typeface="ＭＳ ゴシック"/>
                <a:ea typeface="ＭＳ ゴシック"/>
                <a:cs typeface="ＭＳ ゴシック"/>
              </a:rPr>
              <a:t>（</a:t>
            </a:r>
            <a:r>
              <a:rPr lang="ja-JP" altLang="en-US" sz="4000" dirty="0">
                <a:solidFill>
                  <a:schemeClr val="bg1"/>
                </a:solidFill>
                <a:latin typeface="ＭＳ ゴシック"/>
                <a:ea typeface="ＭＳ ゴシック"/>
                <a:cs typeface="ＭＳ ゴシック"/>
              </a:rPr>
              <a:t>４</a:t>
            </a:r>
            <a:r>
              <a:rPr kumimoji="1" lang="ja-JP" altLang="en-US" sz="4000" dirty="0" smtClean="0">
                <a:solidFill>
                  <a:schemeClr val="bg1"/>
                </a:solidFill>
                <a:latin typeface="ＭＳ ゴシック"/>
                <a:ea typeface="ＭＳ ゴシック"/>
                <a:cs typeface="ＭＳ ゴシック"/>
              </a:rPr>
              <a:t>日間共通）</a:t>
            </a:r>
            <a:endParaRPr kumimoji="1" lang="ja-JP" altLang="en-US" sz="4000" dirty="0">
              <a:solidFill>
                <a:schemeClr val="bg1"/>
              </a:solidFill>
              <a:latin typeface="ＭＳ ゴシック"/>
              <a:ea typeface="ＭＳ ゴシック"/>
              <a:cs typeface="ＭＳ ゴシック"/>
            </a:endParaRPr>
          </a:p>
        </p:txBody>
      </p:sp>
      <p:sp>
        <p:nvSpPr>
          <p:cNvPr id="4" name="サブタイトル 2"/>
          <p:cNvSpPr txBox="1">
            <a:spLocks/>
          </p:cNvSpPr>
          <p:nvPr/>
        </p:nvSpPr>
        <p:spPr>
          <a:xfrm>
            <a:off x="1525200" y="4842933"/>
            <a:ext cx="9144000" cy="1083405"/>
          </a:xfrm>
          <a:prstGeom prst="rect">
            <a:avLst/>
          </a:prstGeom>
        </p:spPr>
        <p:txBody>
          <a:bodyPr vert="horz" lIns="91440" tIns="45720" rIns="91440" bIns="45720" rtlCol="0">
            <a:normAutofit fontScale="92500" lnSpcReduction="20000"/>
          </a:bodyPr>
          <a:lstStyle>
            <a:lvl1pPr marL="0" indent="0" algn="ctr" defTabSz="914400" rtl="0" eaLnBrk="1" latinLnBrk="0" hangingPunct="1">
              <a:lnSpc>
                <a:spcPct val="90000"/>
              </a:lnSpc>
              <a:spcBef>
                <a:spcPts val="1000"/>
              </a:spcBef>
              <a:buFont typeface="Arial" panose="020B0604020202020204" pitchFamily="34" charset="0"/>
              <a:buNone/>
              <a:defRPr kumimoji="1"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kumimoji="1"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kumimoji="1"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9pPr>
          </a:lstStyle>
          <a:p>
            <a:r>
              <a:rPr lang="ja-JP" altLang="en-US" sz="4000" dirty="0">
                <a:latin typeface="ＭＳ ゴシック"/>
                <a:ea typeface="ＭＳ ゴシック"/>
                <a:cs typeface="ＭＳ ゴシック"/>
              </a:rPr>
              <a:t>社会福祉法人唐池学園</a:t>
            </a:r>
            <a:r>
              <a:rPr lang="en-US" altLang="ja-JP" sz="4000" dirty="0">
                <a:latin typeface="ＭＳ ゴシック"/>
                <a:ea typeface="ＭＳ ゴシック"/>
                <a:cs typeface="ＭＳ ゴシック"/>
              </a:rPr>
              <a:t> </a:t>
            </a:r>
            <a:r>
              <a:rPr lang="ja-JP" altLang="en-US" sz="4000" dirty="0">
                <a:latin typeface="ＭＳ ゴシック"/>
                <a:ea typeface="ＭＳ ゴシック"/>
                <a:cs typeface="ＭＳ ゴシック"/>
              </a:rPr>
              <a:t>貴志園</a:t>
            </a:r>
            <a:endParaRPr lang="en-US" altLang="ja-JP" sz="4000" dirty="0">
              <a:latin typeface="ＭＳ ゴシック"/>
              <a:ea typeface="ＭＳ ゴシック"/>
              <a:cs typeface="ＭＳ ゴシック"/>
            </a:endParaRPr>
          </a:p>
          <a:p>
            <a:r>
              <a:rPr lang="ja-JP" altLang="en-US" sz="4000" dirty="0">
                <a:latin typeface="ＭＳ ゴシック"/>
                <a:ea typeface="ＭＳ ゴシック"/>
                <a:cs typeface="ＭＳ ゴシック"/>
              </a:rPr>
              <a:t>冨岡</a:t>
            </a:r>
            <a:r>
              <a:rPr lang="en-US" altLang="ja-JP" sz="4000" dirty="0">
                <a:latin typeface="ＭＳ ゴシック"/>
                <a:ea typeface="ＭＳ ゴシック"/>
                <a:cs typeface="ＭＳ ゴシック"/>
              </a:rPr>
              <a:t> </a:t>
            </a:r>
            <a:r>
              <a:rPr lang="ja-JP" altLang="en-US" sz="4000" dirty="0">
                <a:latin typeface="ＭＳ ゴシック"/>
                <a:ea typeface="ＭＳ ゴシック"/>
                <a:cs typeface="ＭＳ ゴシック"/>
              </a:rPr>
              <a:t>貴生</a:t>
            </a:r>
          </a:p>
        </p:txBody>
      </p:sp>
    </p:spTree>
    <p:extLst>
      <p:ext uri="{BB962C8B-B14F-4D97-AF65-F5344CB8AC3E}">
        <p14:creationId xmlns:p14="http://schemas.microsoft.com/office/powerpoint/2010/main" val="278504018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15" name="正方形/長方形 14"/>
          <p:cNvSpPr/>
          <p:nvPr/>
        </p:nvSpPr>
        <p:spPr>
          <a:xfrm>
            <a:off x="10223177" y="2267455"/>
            <a:ext cx="1600186" cy="733878"/>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講義５</a:t>
            </a:r>
            <a:endParaRPr kumimoji="1" lang="en-US" altLang="ja-JP" dirty="0">
              <a:solidFill>
                <a:schemeClr val="tx1"/>
              </a:solidFill>
            </a:endParaRPr>
          </a:p>
          <a:p>
            <a:pPr algn="ctr"/>
            <a:r>
              <a:rPr lang="ja-JP" altLang="en-US" sz="1400" dirty="0">
                <a:solidFill>
                  <a:schemeClr val="tx1"/>
                </a:solidFill>
              </a:rPr>
              <a:t>スーパービジョン</a:t>
            </a:r>
            <a:endParaRPr kumimoji="1" lang="ja-JP" altLang="en-US" sz="1400" dirty="0">
              <a:solidFill>
                <a:schemeClr val="tx1"/>
              </a:solidFill>
            </a:endParaRP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t>①相談支援の基本的業務を確実に実施できる。</a:t>
            </a:r>
            <a:endParaRPr lang="en-US" altLang="ja-JP" dirty="0"/>
          </a:p>
          <a:p>
            <a:r>
              <a:rPr kumimoji="1" lang="ja-JP" altLang="en-US" dirty="0"/>
              <a:t>②チームアプローチ（多職種連携）の理論と方法を理解し、実践の中でチームアプローチが実践できる。</a:t>
            </a:r>
            <a:endParaRPr kumimoji="1" lang="en-US" altLang="ja-JP" dirty="0"/>
          </a:p>
          <a:p>
            <a:r>
              <a:rPr lang="ja-JP" altLang="en-US" dirty="0"/>
              <a:t>③コミュニティワーク（地域とのつながりやインフォーマルの活用等）の理論と方法を理解し、実践できる。</a:t>
            </a:r>
            <a:endParaRPr lang="en-US" altLang="ja-JP" dirty="0"/>
          </a:p>
          <a:p>
            <a:r>
              <a:rPr kumimoji="1" lang="ja-JP" altLang="en-US" dirty="0"/>
              <a:t>④スーパービジョンの理論と方法を理解し、助言・指導を受けることの必要性を理解する。</a:t>
            </a: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lang="en-US" altLang="ja-JP" sz="1400" dirty="0"/>
          </a:p>
        </p:txBody>
      </p:sp>
      <p:sp>
        <p:nvSpPr>
          <p:cNvPr id="24" name="正方形/長方形 23"/>
          <p:cNvSpPr/>
          <p:nvPr/>
        </p:nvSpPr>
        <p:spPr>
          <a:xfrm>
            <a:off x="3919340" y="4171318"/>
            <a:ext cx="6096002" cy="332359"/>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rgbClr val="FFFFFF"/>
                </a:solidFill>
              </a:rPr>
              <a:t>模擬</a:t>
            </a:r>
            <a:r>
              <a:rPr kumimoji="1" lang="en-US" altLang="ja-JP" sz="1400" dirty="0">
                <a:solidFill>
                  <a:srgbClr val="FFFFFF"/>
                </a:solidFill>
              </a:rPr>
              <a:t>GSV</a:t>
            </a:r>
            <a:endParaRPr kumimoji="1" lang="ja-JP" altLang="en-US" sz="1400" dirty="0">
              <a:solidFill>
                <a:srgbClr val="FFFFFF"/>
              </a:solidFill>
            </a:endParaRPr>
          </a:p>
        </p:txBody>
      </p:sp>
      <p:sp>
        <p:nvSpPr>
          <p:cNvPr id="35" name="正方形/長方形 34"/>
          <p:cNvSpPr/>
          <p:nvPr/>
        </p:nvSpPr>
        <p:spPr>
          <a:xfrm>
            <a:off x="3919340" y="5496735"/>
            <a:ext cx="6096002" cy="34653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131350" y="5993873"/>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311035" y="599387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修了</a:t>
            </a:r>
            <a:r>
              <a:rPr kumimoji="1" lang="ja-JP" altLang="en-US" sz="1400" dirty="0"/>
              <a:t>証</a:t>
            </a:r>
            <a:endParaRPr kumimoji="1" lang="en-US" altLang="ja-JP" sz="1400" dirty="0"/>
          </a:p>
          <a:p>
            <a:pPr algn="ctr"/>
            <a:r>
              <a:rPr lang="ja-JP" altLang="en-US" sz="1400" dirty="0"/>
              <a:t>交付</a:t>
            </a:r>
            <a:endParaRPr kumimoji="1" lang="ja-JP" altLang="en-US" sz="1400" dirty="0"/>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77159" y="6030675"/>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ヒアリングシートは主任相談支援専門員業務の参考として活用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pPr algn="ctr"/>
              <a:r>
                <a:rPr kumimoji="1" lang="ja-JP" altLang="en-US" sz="1200" dirty="0"/>
                <a:t>ＧＳＶ</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
        <p:nvSpPr>
          <p:cNvPr id="4" name="正方形/長方形 3"/>
          <p:cNvSpPr/>
          <p:nvPr/>
        </p:nvSpPr>
        <p:spPr>
          <a:xfrm>
            <a:off x="125672" y="4536531"/>
            <a:ext cx="12039600" cy="960550"/>
          </a:xfrm>
          <a:prstGeom prst="rect">
            <a:avLst/>
          </a:prstGeom>
          <a:noFill/>
          <a:ln w="7620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7" name="下矢印 36"/>
          <p:cNvSpPr/>
          <p:nvPr/>
        </p:nvSpPr>
        <p:spPr>
          <a:xfrm rot="3991531" flipH="1">
            <a:off x="3918189" y="693825"/>
            <a:ext cx="254827" cy="5654672"/>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23" name="正方形/長方形 22"/>
          <p:cNvSpPr/>
          <p:nvPr/>
        </p:nvSpPr>
        <p:spPr>
          <a:xfrm>
            <a:off x="1129572" y="848459"/>
            <a:ext cx="10777338" cy="3512649"/>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dirty="0">
                <a:solidFill>
                  <a:schemeClr val="tx1"/>
                </a:solidFill>
              </a:rPr>
              <a:t>３</a:t>
            </a:r>
            <a:r>
              <a:rPr kumimoji="1" lang="ja-JP" altLang="en-US" sz="2400" dirty="0">
                <a:solidFill>
                  <a:schemeClr val="tx1"/>
                </a:solidFill>
              </a:rPr>
              <a:t>日目：科目別ガイダンス</a:t>
            </a:r>
            <a:r>
              <a:rPr lang="ja-JP" altLang="en-US" sz="2400" dirty="0">
                <a:solidFill>
                  <a:schemeClr val="tx1"/>
                </a:solidFill>
              </a:rPr>
              <a:t>　</a:t>
            </a:r>
            <a:endParaRPr lang="en-US" altLang="ja-JP" sz="2400" dirty="0">
              <a:solidFill>
                <a:schemeClr val="tx1"/>
              </a:solidFill>
            </a:endParaRPr>
          </a:p>
          <a:p>
            <a:r>
              <a:rPr lang="ja-JP" altLang="en-US" sz="2400" dirty="0">
                <a:solidFill>
                  <a:schemeClr val="tx1"/>
                </a:solidFill>
              </a:rPr>
              <a:t>　</a:t>
            </a:r>
            <a:r>
              <a:rPr lang="ja-JP" altLang="en-US" sz="2400">
                <a:solidFill>
                  <a:schemeClr val="tx1"/>
                </a:solidFill>
              </a:rPr>
              <a:t>　◉事例</a:t>
            </a:r>
            <a:r>
              <a:rPr lang="ja-JP" altLang="en-US" sz="2400" dirty="0">
                <a:solidFill>
                  <a:schemeClr val="tx1"/>
                </a:solidFill>
              </a:rPr>
              <a:t>講義→セルフチェック（自己業務の振り返り）</a:t>
            </a:r>
            <a:endParaRPr lang="en-US" altLang="ja-JP" sz="2400" dirty="0">
              <a:solidFill>
                <a:schemeClr val="tx1"/>
              </a:solidFill>
            </a:endParaRPr>
          </a:p>
          <a:p>
            <a:r>
              <a:rPr kumimoji="1" lang="ja-JP" altLang="en-US" sz="2400" dirty="0">
                <a:solidFill>
                  <a:schemeClr val="tx1"/>
                </a:solidFill>
              </a:rPr>
              <a:t>　</a:t>
            </a:r>
            <a:r>
              <a:rPr kumimoji="1" lang="ja-JP" altLang="en-US" sz="2400">
                <a:solidFill>
                  <a:schemeClr val="tx1"/>
                </a:solidFill>
              </a:rPr>
              <a:t>　◉事例</a:t>
            </a:r>
            <a:r>
              <a:rPr kumimoji="1" lang="ja-JP" altLang="en-US" sz="2400" dirty="0">
                <a:solidFill>
                  <a:schemeClr val="tx1"/>
                </a:solidFill>
              </a:rPr>
              <a:t>報告・検討（セルフチェックシートを参考にしてチームアプローチの展開</a:t>
            </a:r>
            <a:endParaRPr kumimoji="1" lang="en-US" altLang="ja-JP" sz="2400" dirty="0">
              <a:solidFill>
                <a:schemeClr val="tx1"/>
              </a:solidFill>
            </a:endParaRPr>
          </a:p>
          <a:p>
            <a:r>
              <a:rPr lang="ja-JP" altLang="en-US" sz="2400" dirty="0">
                <a:solidFill>
                  <a:schemeClr val="tx1"/>
                </a:solidFill>
              </a:rPr>
              <a:t>　　</a:t>
            </a:r>
            <a:r>
              <a:rPr lang="ja-JP" altLang="en-US" sz="2400">
                <a:solidFill>
                  <a:schemeClr val="tx1"/>
                </a:solidFill>
              </a:rPr>
              <a:t>　</a:t>
            </a:r>
            <a:r>
              <a:rPr kumimoji="1" lang="ja-JP" altLang="en-US" sz="2400">
                <a:solidFill>
                  <a:schemeClr val="tx1"/>
                </a:solidFill>
              </a:rPr>
              <a:t>に</a:t>
            </a:r>
            <a:r>
              <a:rPr kumimoji="1" lang="ja-JP" altLang="en-US" sz="2400" dirty="0">
                <a:solidFill>
                  <a:schemeClr val="tx1"/>
                </a:solidFill>
              </a:rPr>
              <a:t>ついて確認、チームアプローチを行う上で困っていること等の検討）</a:t>
            </a:r>
            <a:endParaRPr kumimoji="1" lang="en-US" altLang="ja-JP" sz="2400" dirty="0">
              <a:solidFill>
                <a:schemeClr val="tx1"/>
              </a:solidFill>
            </a:endParaRPr>
          </a:p>
          <a:p>
            <a:r>
              <a:rPr lang="ja-JP" altLang="en-US" sz="2400" dirty="0">
                <a:solidFill>
                  <a:schemeClr val="tx1"/>
                </a:solidFill>
              </a:rPr>
              <a:t>　</a:t>
            </a:r>
            <a:r>
              <a:rPr lang="ja-JP" altLang="en-US" sz="2400">
                <a:solidFill>
                  <a:schemeClr val="tx1"/>
                </a:solidFill>
              </a:rPr>
              <a:t>　◉４日目</a:t>
            </a:r>
            <a:r>
              <a:rPr lang="ja-JP" altLang="en-US" sz="2400" dirty="0">
                <a:solidFill>
                  <a:schemeClr val="tx1"/>
                </a:solidFill>
              </a:rPr>
              <a:t>に行う</a:t>
            </a:r>
            <a:r>
              <a:rPr lang="en-US" altLang="ja-JP" sz="2400" dirty="0">
                <a:solidFill>
                  <a:schemeClr val="tx1"/>
                </a:solidFill>
              </a:rPr>
              <a:t>GSV</a:t>
            </a:r>
            <a:r>
              <a:rPr lang="ja-JP" altLang="en-US" sz="2400" dirty="0">
                <a:solidFill>
                  <a:schemeClr val="tx1"/>
                </a:solidFill>
              </a:rPr>
              <a:t>の代表事例を選出</a:t>
            </a:r>
            <a:endParaRPr lang="en-US" altLang="ja-JP" sz="2400" dirty="0">
              <a:solidFill>
                <a:schemeClr val="tx1"/>
              </a:solidFill>
            </a:endParaRPr>
          </a:p>
          <a:p>
            <a:r>
              <a:rPr lang="ja-JP" altLang="en-US" sz="2400" dirty="0">
                <a:solidFill>
                  <a:schemeClr val="tx1"/>
                </a:solidFill>
              </a:rPr>
              <a:t>　</a:t>
            </a:r>
            <a:r>
              <a:rPr lang="ja-JP" altLang="en-US" sz="2400">
                <a:solidFill>
                  <a:schemeClr val="tx1"/>
                </a:solidFill>
              </a:rPr>
              <a:t>　◉インターバル期間に</a:t>
            </a:r>
            <a:r>
              <a:rPr lang="ja-JP" altLang="en-US" sz="2400" dirty="0">
                <a:solidFill>
                  <a:schemeClr val="tx1"/>
                </a:solidFill>
              </a:rPr>
              <a:t>行う実習の内容を整理（相談支援体制・自立支援協議会の</a:t>
            </a:r>
            <a:endParaRPr lang="en-US" altLang="ja-JP" sz="2400" dirty="0">
              <a:solidFill>
                <a:schemeClr val="tx1"/>
              </a:solidFill>
            </a:endParaRPr>
          </a:p>
          <a:p>
            <a:r>
              <a:rPr lang="ja-JP" altLang="en-US" sz="2400" dirty="0">
                <a:solidFill>
                  <a:schemeClr val="tx1"/>
                </a:solidFill>
              </a:rPr>
              <a:t>　　</a:t>
            </a:r>
            <a:r>
              <a:rPr lang="ja-JP" altLang="en-US" sz="2400">
                <a:solidFill>
                  <a:schemeClr val="tx1"/>
                </a:solidFill>
              </a:rPr>
              <a:t>　体制</a:t>
            </a:r>
            <a:r>
              <a:rPr lang="ja-JP" altLang="en-US" sz="2400" dirty="0">
                <a:solidFill>
                  <a:schemeClr val="tx1"/>
                </a:solidFill>
              </a:rPr>
              <a:t>や運営状況・効果、地域アセスメントの助言）→グループで共有</a:t>
            </a:r>
            <a:endParaRPr kumimoji="1" lang="ja-JP" altLang="en-US" sz="2400" dirty="0">
              <a:solidFill>
                <a:schemeClr val="tx1"/>
              </a:solidFill>
            </a:endParaRPr>
          </a:p>
        </p:txBody>
      </p:sp>
    </p:spTree>
    <p:extLst>
      <p:ext uri="{BB962C8B-B14F-4D97-AF65-F5344CB8AC3E}">
        <p14:creationId xmlns:p14="http://schemas.microsoft.com/office/powerpoint/2010/main" val="65803571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t>①相談支援の基本的業務を確実に実施できる。</a:t>
            </a:r>
            <a:endParaRPr lang="en-US" altLang="ja-JP" dirty="0"/>
          </a:p>
          <a:p>
            <a:r>
              <a:rPr kumimoji="1" lang="ja-JP" altLang="en-US" dirty="0"/>
              <a:t>②チームアプローチ（多職種連携）の理論と方法を理解し、実践の中でチームアプローチが実践できる。</a:t>
            </a:r>
            <a:endParaRPr kumimoji="1" lang="en-US" altLang="ja-JP" dirty="0"/>
          </a:p>
          <a:p>
            <a:r>
              <a:rPr lang="ja-JP" altLang="en-US" dirty="0"/>
              <a:t>③コミュニティワーク（地域とのつながりやインフォーマルの活用等）の理論と方法を理解し、実践できる。</a:t>
            </a:r>
            <a:endParaRPr lang="en-US" altLang="ja-JP" dirty="0"/>
          </a:p>
          <a:p>
            <a:r>
              <a:rPr kumimoji="1" lang="ja-JP" altLang="en-US" dirty="0"/>
              <a:t>④スーパービジョンの理論と方法を理解し、助言・指導を受けることの必要性を理解する。</a:t>
            </a:r>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lang="en-US" altLang="ja-JP" sz="1400" dirty="0"/>
          </a:p>
        </p:txBody>
      </p:sp>
      <p:sp>
        <p:nvSpPr>
          <p:cNvPr id="24" name="正方形/長方形 23"/>
          <p:cNvSpPr/>
          <p:nvPr/>
        </p:nvSpPr>
        <p:spPr>
          <a:xfrm>
            <a:off x="3919340" y="4171318"/>
            <a:ext cx="6096002" cy="332359"/>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rgbClr val="FFFFFF"/>
                </a:solidFill>
              </a:rPr>
              <a:t>模擬</a:t>
            </a:r>
            <a:r>
              <a:rPr kumimoji="1" lang="en-US" altLang="ja-JP" sz="1400" dirty="0">
                <a:solidFill>
                  <a:srgbClr val="FFFFFF"/>
                </a:solidFill>
              </a:rPr>
              <a:t>GSV</a:t>
            </a:r>
            <a:endParaRPr kumimoji="1" lang="ja-JP" altLang="en-US" sz="1400" dirty="0">
              <a:solidFill>
                <a:srgbClr val="FFFFFF"/>
              </a:solidFill>
            </a:endParaRPr>
          </a:p>
        </p:txBody>
      </p:sp>
      <p:sp>
        <p:nvSpPr>
          <p:cNvPr id="35" name="正方形/長方形 34"/>
          <p:cNvSpPr/>
          <p:nvPr/>
        </p:nvSpPr>
        <p:spPr>
          <a:xfrm>
            <a:off x="3919340" y="5496735"/>
            <a:ext cx="6096002" cy="346530"/>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086116" y="6013885"/>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297120" y="601609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修了</a:t>
            </a:r>
            <a:r>
              <a:rPr kumimoji="1" lang="ja-JP" altLang="en-US" sz="1400" dirty="0"/>
              <a:t>証</a:t>
            </a:r>
            <a:endParaRPr kumimoji="1" lang="en-US" altLang="ja-JP" sz="1400" dirty="0"/>
          </a:p>
          <a:p>
            <a:pPr algn="ctr"/>
            <a:r>
              <a:rPr lang="ja-JP" altLang="en-US" sz="1400" dirty="0"/>
              <a:t>交付</a:t>
            </a:r>
            <a:endParaRPr kumimoji="1" lang="ja-JP" altLang="en-US" sz="1400" dirty="0"/>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63560" y="6009332"/>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ヒアリングシートは主任相談支援専門員業務の参考として活用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pPr algn="ctr"/>
              <a:r>
                <a:rPr kumimoji="1" lang="ja-JP" altLang="en-US" sz="1200" dirty="0"/>
                <a:t>ＧＳＶ</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
        <p:nvSpPr>
          <p:cNvPr id="4" name="正方形/長方形 3"/>
          <p:cNvSpPr/>
          <p:nvPr/>
        </p:nvSpPr>
        <p:spPr>
          <a:xfrm>
            <a:off x="125672" y="5867333"/>
            <a:ext cx="12039600" cy="960550"/>
          </a:xfrm>
          <a:prstGeom prst="rect">
            <a:avLst/>
          </a:prstGeom>
          <a:noFill/>
          <a:ln w="7620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7" name="下矢印 36"/>
          <p:cNvSpPr/>
          <p:nvPr/>
        </p:nvSpPr>
        <p:spPr>
          <a:xfrm rot="4038048" flipH="1">
            <a:off x="6354190" y="-181038"/>
            <a:ext cx="197380" cy="89831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15" name="正方形/長方形 14"/>
          <p:cNvSpPr/>
          <p:nvPr/>
        </p:nvSpPr>
        <p:spPr>
          <a:xfrm>
            <a:off x="10223177" y="2267455"/>
            <a:ext cx="1600186" cy="733878"/>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講義５</a:t>
            </a:r>
            <a:endParaRPr kumimoji="1" lang="en-US" altLang="ja-JP" dirty="0">
              <a:solidFill>
                <a:schemeClr val="tx1"/>
              </a:solidFill>
            </a:endParaRPr>
          </a:p>
          <a:p>
            <a:pPr algn="ctr"/>
            <a:r>
              <a:rPr lang="ja-JP" altLang="en-US" sz="1400" dirty="0">
                <a:solidFill>
                  <a:schemeClr val="tx1"/>
                </a:solidFill>
              </a:rPr>
              <a:t>スーパービジョン</a:t>
            </a:r>
            <a:endParaRPr kumimoji="1" lang="ja-JP" altLang="en-US" sz="1400" dirty="0">
              <a:solidFill>
                <a:schemeClr val="tx1"/>
              </a:solidFill>
            </a:endParaRPr>
          </a:p>
        </p:txBody>
      </p:sp>
      <p:sp>
        <p:nvSpPr>
          <p:cNvPr id="51" name="下矢印 50"/>
          <p:cNvSpPr/>
          <p:nvPr/>
        </p:nvSpPr>
        <p:spPr>
          <a:xfrm rot="1807989" flipH="1">
            <a:off x="7564089" y="2615061"/>
            <a:ext cx="225456" cy="3740015"/>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23" name="正方形/長方形 22"/>
          <p:cNvSpPr/>
          <p:nvPr/>
        </p:nvSpPr>
        <p:spPr>
          <a:xfrm>
            <a:off x="721013" y="2009817"/>
            <a:ext cx="5262238" cy="3667852"/>
          </a:xfrm>
          <a:prstGeom prst="rect">
            <a:avLst/>
          </a:prstGeom>
          <a:ln>
            <a:headEnd type="none" w="med" len="med"/>
            <a:tailEnd type="none" w="med" len="med"/>
          </a:ln>
        </p:spPr>
        <p:style>
          <a:lnRef idx="2">
            <a:schemeClr val="dk1"/>
          </a:lnRef>
          <a:fillRef idx="1">
            <a:schemeClr val="lt1"/>
          </a:fillRef>
          <a:effectRef idx="0">
            <a:schemeClr val="dk1"/>
          </a:effectRef>
          <a:fontRef idx="minor">
            <a:schemeClr val="dk1"/>
          </a:fontRef>
        </p:style>
        <p:txBody>
          <a:bodyPr rtlCol="0" anchor="t"/>
          <a:lstStyle/>
          <a:p>
            <a:r>
              <a:rPr kumimoji="1" lang="ja-JP" altLang="en-US" sz="2400">
                <a:solidFill>
                  <a:schemeClr val="tx1"/>
                </a:solidFill>
              </a:rPr>
              <a:t>４日目</a:t>
            </a:r>
            <a:endParaRPr kumimoji="1" lang="en-US" altLang="ja-JP" sz="2400" dirty="0">
              <a:solidFill>
                <a:schemeClr val="tx1"/>
              </a:solidFill>
            </a:endParaRPr>
          </a:p>
          <a:p>
            <a:r>
              <a:rPr lang="ja-JP" altLang="en-US" sz="2400">
                <a:solidFill>
                  <a:schemeClr val="tx1"/>
                </a:solidFill>
              </a:rPr>
              <a:t>・</a:t>
            </a:r>
            <a:r>
              <a:rPr kumimoji="1" lang="en-US" altLang="ja-JP" sz="2400" dirty="0">
                <a:solidFill>
                  <a:schemeClr val="tx1"/>
                </a:solidFill>
              </a:rPr>
              <a:t>GSV</a:t>
            </a:r>
            <a:r>
              <a:rPr kumimoji="1" lang="ja-JP" altLang="en-US" sz="2400" dirty="0">
                <a:solidFill>
                  <a:schemeClr val="tx1"/>
                </a:solidFill>
              </a:rPr>
              <a:t>の講義（説明）→</a:t>
            </a:r>
            <a:r>
              <a:rPr kumimoji="1" lang="ja-JP" altLang="en-US" sz="2400">
                <a:solidFill>
                  <a:schemeClr val="tx1"/>
                </a:solidFill>
              </a:rPr>
              <a:t>模擬</a:t>
            </a:r>
            <a:r>
              <a:rPr kumimoji="1" lang="en-US" altLang="ja-JP" sz="2400" dirty="0">
                <a:solidFill>
                  <a:schemeClr val="tx1"/>
                </a:solidFill>
              </a:rPr>
              <a:t>GSV</a:t>
            </a:r>
            <a:r>
              <a:rPr kumimoji="1" lang="ja-JP" altLang="en-US" sz="2400">
                <a:solidFill>
                  <a:schemeClr val="tx1"/>
                </a:solidFill>
              </a:rPr>
              <a:t>（</a:t>
            </a:r>
            <a:r>
              <a:rPr kumimoji="1" lang="en-US" altLang="ja-JP" sz="2400" dirty="0">
                <a:solidFill>
                  <a:schemeClr val="tx1"/>
                </a:solidFill>
              </a:rPr>
              <a:t>GSV</a:t>
            </a:r>
            <a:r>
              <a:rPr kumimoji="1" lang="ja-JP" altLang="en-US" sz="2400" dirty="0">
                <a:solidFill>
                  <a:schemeClr val="tx1"/>
                </a:solidFill>
              </a:rPr>
              <a:t>の展開を体験）</a:t>
            </a:r>
            <a:endParaRPr kumimoji="1" lang="en-US" altLang="ja-JP" sz="2400" dirty="0">
              <a:solidFill>
                <a:schemeClr val="tx1"/>
              </a:solidFill>
            </a:endParaRPr>
          </a:p>
          <a:p>
            <a:r>
              <a:rPr lang="ja-JP" altLang="en-US" sz="2400">
                <a:solidFill>
                  <a:schemeClr val="tx1"/>
                </a:solidFill>
              </a:rPr>
              <a:t>・事例</a:t>
            </a:r>
            <a:r>
              <a:rPr lang="ja-JP" altLang="en-US" sz="2400" dirty="0">
                <a:solidFill>
                  <a:schemeClr val="tx1"/>
                </a:solidFill>
              </a:rPr>
              <a:t>検討（模擬</a:t>
            </a:r>
            <a:r>
              <a:rPr lang="en-US" altLang="ja-JP" sz="2400" dirty="0">
                <a:solidFill>
                  <a:schemeClr val="tx1"/>
                </a:solidFill>
              </a:rPr>
              <a:t>GSV</a:t>
            </a:r>
            <a:r>
              <a:rPr lang="ja-JP" altLang="en-US" sz="2400" dirty="0">
                <a:solidFill>
                  <a:schemeClr val="tx1"/>
                </a:solidFill>
              </a:rPr>
              <a:t>を参考</a:t>
            </a:r>
            <a:r>
              <a:rPr lang="ja-JP" altLang="en-US" sz="2400">
                <a:solidFill>
                  <a:schemeClr val="tx1"/>
                </a:solidFill>
              </a:rPr>
              <a:t>にして</a:t>
            </a:r>
            <a:r>
              <a:rPr lang="ja-JP" altLang="en-US" sz="2400" dirty="0">
                <a:solidFill>
                  <a:schemeClr val="tx1"/>
                </a:solidFill>
              </a:rPr>
              <a:t>グループで</a:t>
            </a:r>
            <a:r>
              <a:rPr lang="en-US" altLang="ja-JP" sz="2400" dirty="0">
                <a:solidFill>
                  <a:schemeClr val="tx1"/>
                </a:solidFill>
              </a:rPr>
              <a:t>GSV</a:t>
            </a:r>
            <a:r>
              <a:rPr lang="ja-JP" altLang="en-US" sz="2400" dirty="0">
                <a:solidFill>
                  <a:schemeClr val="tx1"/>
                </a:solidFill>
              </a:rPr>
              <a:t>を行う）</a:t>
            </a:r>
            <a:endParaRPr lang="en-US" altLang="ja-JP" sz="2400" dirty="0">
              <a:solidFill>
                <a:schemeClr val="tx1"/>
              </a:solidFill>
            </a:endParaRPr>
          </a:p>
          <a:p>
            <a:r>
              <a:rPr kumimoji="1" lang="ja-JP" altLang="en-US" sz="2400" dirty="0">
                <a:solidFill>
                  <a:schemeClr val="tx1"/>
                </a:solidFill>
              </a:rPr>
              <a:t>　　　</a:t>
            </a:r>
            <a:r>
              <a:rPr kumimoji="1" lang="ja-JP" altLang="en-US" sz="2400">
                <a:solidFill>
                  <a:schemeClr val="tx1"/>
                </a:solidFill>
              </a:rPr>
              <a:t>　</a:t>
            </a:r>
            <a:endParaRPr kumimoji="1" lang="en-US" altLang="ja-JP" sz="2400" dirty="0">
              <a:solidFill>
                <a:schemeClr val="tx1"/>
              </a:solidFill>
            </a:endParaRPr>
          </a:p>
          <a:p>
            <a:r>
              <a:rPr kumimoji="1" lang="ja-JP" altLang="en-US" sz="2400">
                <a:solidFill>
                  <a:schemeClr val="tx1"/>
                </a:solidFill>
              </a:rPr>
              <a:t>＊</a:t>
            </a:r>
            <a:r>
              <a:rPr lang="en-US" altLang="ja-JP" sz="2400" dirty="0">
                <a:solidFill>
                  <a:schemeClr val="tx1"/>
                </a:solidFill>
              </a:rPr>
              <a:t>GSV</a:t>
            </a:r>
            <a:r>
              <a:rPr lang="ja-JP" altLang="en-US" sz="2400" dirty="0">
                <a:solidFill>
                  <a:schemeClr val="tx1"/>
                </a:solidFill>
              </a:rPr>
              <a:t>の時間管理は研修統括が</a:t>
            </a:r>
            <a:endParaRPr lang="en-US" altLang="ja-JP" sz="2400" dirty="0">
              <a:solidFill>
                <a:schemeClr val="tx1"/>
              </a:solidFill>
            </a:endParaRPr>
          </a:p>
          <a:p>
            <a:r>
              <a:rPr lang="ja-JP" altLang="en-US" sz="2400" dirty="0">
                <a:solidFill>
                  <a:schemeClr val="tx1"/>
                </a:solidFill>
              </a:rPr>
              <a:t>　　行い</a:t>
            </a:r>
            <a:r>
              <a:rPr lang="ja-JP" altLang="en-US" sz="2400">
                <a:solidFill>
                  <a:schemeClr val="tx1"/>
                </a:solidFill>
              </a:rPr>
              <a:t>、ファシリテータが進行する</a:t>
            </a:r>
            <a:endParaRPr kumimoji="1" lang="en-US" altLang="ja-JP" sz="2400" dirty="0">
              <a:solidFill>
                <a:schemeClr val="tx1"/>
              </a:solidFill>
            </a:endParaRPr>
          </a:p>
          <a:p>
            <a:r>
              <a:rPr lang="ja-JP" altLang="en-US" sz="2400" dirty="0">
                <a:solidFill>
                  <a:schemeClr val="tx1"/>
                </a:solidFill>
              </a:rPr>
              <a:t>　　　　　</a:t>
            </a:r>
            <a:endParaRPr kumimoji="1" lang="ja-JP" altLang="en-US" sz="2400" dirty="0">
              <a:solidFill>
                <a:schemeClr val="tx1"/>
              </a:solidFill>
            </a:endParaRPr>
          </a:p>
        </p:txBody>
      </p:sp>
      <p:sp>
        <p:nvSpPr>
          <p:cNvPr id="52" name="正方形/長方形 51"/>
          <p:cNvSpPr/>
          <p:nvPr/>
        </p:nvSpPr>
        <p:spPr>
          <a:xfrm>
            <a:off x="6315669" y="2042815"/>
            <a:ext cx="5262238" cy="361800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2400">
                <a:solidFill>
                  <a:schemeClr val="tx1"/>
                </a:solidFill>
              </a:rPr>
              <a:t>４日目</a:t>
            </a:r>
            <a:endParaRPr kumimoji="1" lang="en-US" altLang="ja-JP" sz="2400" dirty="0">
              <a:solidFill>
                <a:schemeClr val="tx1"/>
              </a:solidFill>
            </a:endParaRPr>
          </a:p>
          <a:p>
            <a:r>
              <a:rPr lang="ja-JP" altLang="en-US" sz="2400">
                <a:solidFill>
                  <a:schemeClr val="tx1"/>
                </a:solidFill>
              </a:rPr>
              <a:t>・グループ</a:t>
            </a:r>
            <a:r>
              <a:rPr lang="ja-JP" altLang="en-US" sz="2400" dirty="0">
                <a:solidFill>
                  <a:schemeClr val="tx1"/>
                </a:solidFill>
              </a:rPr>
              <a:t>討議（</a:t>
            </a:r>
            <a:r>
              <a:rPr lang="ja-JP" altLang="en-US" sz="2400">
                <a:solidFill>
                  <a:schemeClr val="tx1"/>
                </a:solidFill>
              </a:rPr>
              <a:t>インターバル報告</a:t>
            </a:r>
            <a:r>
              <a:rPr lang="ja-JP" altLang="en-US" sz="2400" dirty="0">
                <a:solidFill>
                  <a:schemeClr val="tx1"/>
                </a:solidFill>
              </a:rPr>
              <a:t>・地域アセスメントの</a:t>
            </a:r>
            <a:r>
              <a:rPr lang="ja-JP" altLang="en-US" sz="2400">
                <a:solidFill>
                  <a:schemeClr val="tx1"/>
                </a:solidFill>
              </a:rPr>
              <a:t>報告・地域</a:t>
            </a:r>
            <a:r>
              <a:rPr lang="ja-JP" altLang="en-US" sz="2400" dirty="0">
                <a:solidFill>
                  <a:schemeClr val="tx1"/>
                </a:solidFill>
              </a:rPr>
              <a:t>支援の気づきと</a:t>
            </a:r>
            <a:r>
              <a:rPr lang="ja-JP" altLang="en-US" sz="2400">
                <a:solidFill>
                  <a:schemeClr val="tx1"/>
                </a:solidFill>
              </a:rPr>
              <a:t>展望）</a:t>
            </a:r>
            <a:endParaRPr lang="en-US" altLang="ja-JP" sz="2400" dirty="0">
              <a:solidFill>
                <a:schemeClr val="tx1"/>
              </a:solidFill>
            </a:endParaRPr>
          </a:p>
          <a:p>
            <a:r>
              <a:rPr lang="ja-JP" altLang="en-US" sz="2400">
                <a:solidFill>
                  <a:schemeClr val="tx1"/>
                </a:solidFill>
              </a:rPr>
              <a:t>・コミュニティワーク講義→ ヒアリングシートの再記入と地域支援について考える</a:t>
            </a:r>
            <a:endParaRPr lang="en-US" altLang="ja-JP" sz="2400" dirty="0">
              <a:solidFill>
                <a:schemeClr val="tx1"/>
              </a:solidFill>
            </a:endParaRPr>
          </a:p>
          <a:p>
            <a:r>
              <a:rPr kumimoji="1" lang="ja-JP" altLang="en-US" sz="2400" dirty="0">
                <a:solidFill>
                  <a:schemeClr val="tx1"/>
                </a:solidFill>
              </a:rPr>
              <a:t>　　　　　</a:t>
            </a:r>
          </a:p>
        </p:txBody>
      </p:sp>
    </p:spTree>
    <p:extLst>
      <p:ext uri="{BB962C8B-B14F-4D97-AF65-F5344CB8AC3E}">
        <p14:creationId xmlns:p14="http://schemas.microsoft.com/office/powerpoint/2010/main" val="404847429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a:t>Ⅴ</a:t>
            </a:r>
            <a:r>
              <a:rPr kumimoji="1" lang="ja-JP" altLang="en-US" dirty="0"/>
              <a:t>　課題実習</a:t>
            </a:r>
          </a:p>
        </p:txBody>
      </p:sp>
      <p:sp>
        <p:nvSpPr>
          <p:cNvPr id="4" name="コンテンツ プレースホルダー 3"/>
          <p:cNvSpPr>
            <a:spLocks noGrp="1"/>
          </p:cNvSpPr>
          <p:nvPr>
            <p:ph idx="1"/>
          </p:nvPr>
        </p:nvSpPr>
        <p:spPr>
          <a:xfrm>
            <a:off x="838199" y="1825625"/>
            <a:ext cx="11015501" cy="1388629"/>
          </a:xfrm>
          <a:ln>
            <a:solidFill>
              <a:schemeClr val="tx1"/>
            </a:solidFill>
          </a:ln>
        </p:spPr>
        <p:txBody>
          <a:bodyPr>
            <a:normAutofit/>
          </a:bodyPr>
          <a:lstStyle/>
          <a:p>
            <a:r>
              <a:rPr kumimoji="1" lang="ja-JP" altLang="en-US" dirty="0"/>
              <a:t>１日目の講義を受け、次回の演習までに個別に学習します。</a:t>
            </a:r>
            <a:endParaRPr kumimoji="1" lang="en-US" altLang="ja-JP" dirty="0"/>
          </a:p>
          <a:p>
            <a:r>
              <a:rPr lang="ja-JP" altLang="en-US" dirty="0"/>
              <a:t>２日目以降は課題実習をもとにグループ演習を行います</a:t>
            </a:r>
            <a:r>
              <a:rPr lang="ja-JP" altLang="en-US"/>
              <a:t>ので、課題の事前提出と当日の演習用資料の印刷と持参を忘れずお願いします</a:t>
            </a:r>
            <a:r>
              <a:rPr lang="ja-JP" altLang="en-US" dirty="0"/>
              <a:t>。</a:t>
            </a:r>
            <a:endParaRPr kumimoji="1" lang="ja-JP" altLang="en-US" dirty="0"/>
          </a:p>
        </p:txBody>
      </p:sp>
      <p:sp>
        <p:nvSpPr>
          <p:cNvPr id="8" name="正方形/長方形 7"/>
          <p:cNvSpPr/>
          <p:nvPr/>
        </p:nvSpPr>
        <p:spPr>
          <a:xfrm>
            <a:off x="3865417" y="3563865"/>
            <a:ext cx="7994073" cy="952717"/>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正方形/長方形 8"/>
          <p:cNvSpPr/>
          <p:nvPr/>
        </p:nvSpPr>
        <p:spPr>
          <a:xfrm>
            <a:off x="3865417" y="4598089"/>
            <a:ext cx="7994073" cy="952717"/>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正方形/長方形 9"/>
          <p:cNvSpPr/>
          <p:nvPr/>
        </p:nvSpPr>
        <p:spPr>
          <a:xfrm>
            <a:off x="3865417" y="5626572"/>
            <a:ext cx="7994073" cy="952717"/>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正方形/長方形 4"/>
          <p:cNvSpPr/>
          <p:nvPr/>
        </p:nvSpPr>
        <p:spPr>
          <a:xfrm>
            <a:off x="838200" y="3782119"/>
            <a:ext cx="3678382" cy="678872"/>
          </a:xfrm>
          <a:prstGeom prst="rect">
            <a:avLst/>
          </a:prstGeom>
          <a:solidFill>
            <a:srgbClr val="FFFF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b="1" dirty="0">
                <a:solidFill>
                  <a:schemeClr val="tx1"/>
                </a:solidFill>
              </a:rPr>
              <a:t>【</a:t>
            </a:r>
            <a:r>
              <a:rPr kumimoji="1" lang="ja-JP" altLang="en-US" b="1" dirty="0">
                <a:solidFill>
                  <a:schemeClr val="tx1"/>
                </a:solidFill>
              </a:rPr>
              <a:t>書式１</a:t>
            </a:r>
            <a:r>
              <a:rPr kumimoji="1" lang="en-US" altLang="ja-JP" b="1" dirty="0">
                <a:solidFill>
                  <a:schemeClr val="tx1"/>
                </a:solidFill>
              </a:rPr>
              <a:t>】 </a:t>
            </a:r>
            <a:r>
              <a:rPr kumimoji="1" lang="ja-JP" altLang="en-US" b="1" dirty="0">
                <a:solidFill>
                  <a:schemeClr val="tx1"/>
                </a:solidFill>
              </a:rPr>
              <a:t>①事例報告　②エコマップ</a:t>
            </a:r>
          </a:p>
        </p:txBody>
      </p:sp>
      <p:sp>
        <p:nvSpPr>
          <p:cNvPr id="6" name="正方形/長方形 5"/>
          <p:cNvSpPr/>
          <p:nvPr/>
        </p:nvSpPr>
        <p:spPr>
          <a:xfrm>
            <a:off x="838200" y="4810602"/>
            <a:ext cx="3678382" cy="678872"/>
          </a:xfrm>
          <a:prstGeom prst="rect">
            <a:avLst/>
          </a:prstGeom>
          <a:solidFill>
            <a:schemeClr val="accent1">
              <a:lumMod val="20000"/>
              <a:lumOff val="80000"/>
            </a:schemeClr>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b="1" dirty="0">
                <a:solidFill>
                  <a:schemeClr val="tx1"/>
                </a:solidFill>
              </a:rPr>
              <a:t>【</a:t>
            </a:r>
            <a:r>
              <a:rPr kumimoji="1" lang="ja-JP" altLang="en-US" b="1" dirty="0">
                <a:solidFill>
                  <a:schemeClr val="tx1"/>
                </a:solidFill>
              </a:rPr>
              <a:t>書式２</a:t>
            </a:r>
            <a:r>
              <a:rPr kumimoji="1" lang="en-US" altLang="ja-JP" b="1" dirty="0">
                <a:solidFill>
                  <a:schemeClr val="tx1"/>
                </a:solidFill>
              </a:rPr>
              <a:t>】</a:t>
            </a:r>
            <a:r>
              <a:rPr lang="ja-JP" altLang="en-US" b="1" dirty="0">
                <a:solidFill>
                  <a:schemeClr val="tx1"/>
                </a:solidFill>
              </a:rPr>
              <a:t>地域変革のための</a:t>
            </a:r>
            <a:endParaRPr lang="en-US" altLang="ja-JP" b="1" dirty="0">
              <a:solidFill>
                <a:schemeClr val="tx1"/>
              </a:solidFill>
            </a:endParaRPr>
          </a:p>
          <a:p>
            <a:r>
              <a:rPr kumimoji="1" lang="ja-JP" altLang="en-US" b="1" dirty="0">
                <a:solidFill>
                  <a:schemeClr val="tx1"/>
                </a:solidFill>
              </a:rPr>
              <a:t>　　　　　　　　　　　　ヒアリングシート</a:t>
            </a:r>
          </a:p>
        </p:txBody>
      </p:sp>
      <p:sp>
        <p:nvSpPr>
          <p:cNvPr id="7" name="正方形/長方形 6"/>
          <p:cNvSpPr/>
          <p:nvPr/>
        </p:nvSpPr>
        <p:spPr>
          <a:xfrm>
            <a:off x="838200" y="5839085"/>
            <a:ext cx="3678382" cy="678872"/>
          </a:xfrm>
          <a:prstGeom prst="rect">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b="1" dirty="0">
                <a:solidFill>
                  <a:srgbClr val="FFFFFF"/>
                </a:solidFill>
              </a:rPr>
              <a:t>【</a:t>
            </a:r>
            <a:r>
              <a:rPr kumimoji="1" lang="ja-JP" altLang="en-US" b="1" dirty="0">
                <a:solidFill>
                  <a:srgbClr val="FFFFFF"/>
                </a:solidFill>
              </a:rPr>
              <a:t>書式３</a:t>
            </a:r>
            <a:r>
              <a:rPr kumimoji="1" lang="en-US" altLang="ja-JP" b="1" dirty="0">
                <a:solidFill>
                  <a:srgbClr val="FFFFFF"/>
                </a:solidFill>
              </a:rPr>
              <a:t>】</a:t>
            </a:r>
            <a:r>
              <a:rPr kumimoji="1" lang="ja-JP" altLang="en-US" b="1" dirty="0">
                <a:solidFill>
                  <a:srgbClr val="FFFFFF"/>
                </a:solidFill>
              </a:rPr>
              <a:t>ストレングス・アセスメント票</a:t>
            </a:r>
          </a:p>
        </p:txBody>
      </p:sp>
      <p:sp>
        <p:nvSpPr>
          <p:cNvPr id="13" name="テキスト ボックス 12"/>
          <p:cNvSpPr txBox="1"/>
          <p:nvPr/>
        </p:nvSpPr>
        <p:spPr>
          <a:xfrm>
            <a:off x="4516582" y="3606298"/>
            <a:ext cx="7467600" cy="646331"/>
          </a:xfrm>
          <a:prstGeom prst="rect">
            <a:avLst/>
          </a:prstGeom>
          <a:noFill/>
        </p:spPr>
        <p:txBody>
          <a:bodyPr wrap="square" rtlCol="0">
            <a:spAutoFit/>
          </a:bodyPr>
          <a:lstStyle/>
          <a:p>
            <a:r>
              <a:rPr kumimoji="1" lang="en-US" altLang="ja-JP" dirty="0"/>
              <a:t>1. </a:t>
            </a:r>
            <a:r>
              <a:rPr kumimoji="1" lang="ja-JP" altLang="en-US" dirty="0"/>
              <a:t>①は２日目、②は３日目の演習で使用（</a:t>
            </a:r>
            <a:r>
              <a:rPr lang="ja-JP" altLang="en-US" dirty="0"/>
              <a:t>記入</a:t>
            </a:r>
            <a:r>
              <a:rPr lang="ja-JP" altLang="en-US"/>
              <a:t>方法は記入例参照</a:t>
            </a:r>
            <a:r>
              <a:rPr lang="ja-JP" altLang="en-US" dirty="0"/>
              <a:t>）。</a:t>
            </a:r>
            <a:endParaRPr lang="en-US" altLang="ja-JP" dirty="0"/>
          </a:p>
          <a:p>
            <a:r>
              <a:rPr lang="en-US" altLang="ja-JP" dirty="0"/>
              <a:t>2. </a:t>
            </a:r>
            <a:r>
              <a:rPr lang="ja-JP" altLang="en-US" dirty="0"/>
              <a:t>事前提出２部＋当日印刷して持参６部</a:t>
            </a:r>
            <a:endParaRPr lang="en-US" altLang="ja-JP" dirty="0"/>
          </a:p>
        </p:txBody>
      </p:sp>
      <p:sp>
        <p:nvSpPr>
          <p:cNvPr id="14" name="テキスト ボックス 13"/>
          <p:cNvSpPr txBox="1"/>
          <p:nvPr/>
        </p:nvSpPr>
        <p:spPr>
          <a:xfrm>
            <a:off x="4516582" y="4674725"/>
            <a:ext cx="7342908" cy="646331"/>
          </a:xfrm>
          <a:prstGeom prst="rect">
            <a:avLst/>
          </a:prstGeom>
          <a:noFill/>
        </p:spPr>
        <p:txBody>
          <a:bodyPr wrap="square" rtlCol="0">
            <a:spAutoFit/>
          </a:bodyPr>
          <a:lstStyle/>
          <a:p>
            <a:r>
              <a:rPr kumimoji="1" lang="en-US" altLang="ja-JP" dirty="0"/>
              <a:t>1. </a:t>
            </a:r>
            <a:r>
              <a:rPr kumimoji="1" lang="ja-JP" altLang="en-US" dirty="0"/>
              <a:t>３日目のインターバル、４日目の演習で使用（</a:t>
            </a:r>
            <a:r>
              <a:rPr lang="ja-JP" altLang="en-US" dirty="0"/>
              <a:t>記入</a:t>
            </a:r>
            <a:r>
              <a:rPr lang="ja-JP" altLang="en-US"/>
              <a:t>方法は記入例参照</a:t>
            </a:r>
            <a:r>
              <a:rPr lang="ja-JP" altLang="en-US" dirty="0"/>
              <a:t>）。</a:t>
            </a:r>
            <a:endParaRPr lang="en-US" altLang="ja-JP" dirty="0"/>
          </a:p>
          <a:p>
            <a:r>
              <a:rPr lang="en-US" altLang="ja-JP" dirty="0"/>
              <a:t>2. </a:t>
            </a:r>
            <a:r>
              <a:rPr lang="ja-JP" altLang="en-US" dirty="0"/>
              <a:t>事前提出２部＋当日印刷して持参１部</a:t>
            </a:r>
            <a:r>
              <a:rPr lang="en-US" altLang="ja-JP" dirty="0"/>
              <a:t> </a:t>
            </a:r>
            <a:r>
              <a:rPr lang="ja-JP" altLang="en-US" sz="1400" dirty="0"/>
              <a:t>→インターバルで追記</a:t>
            </a:r>
            <a:r>
              <a:rPr lang="en-US" altLang="ja-JP" sz="1400" dirty="0"/>
              <a:t> </a:t>
            </a:r>
            <a:r>
              <a:rPr lang="ja-JP" altLang="en-US" sz="1400" dirty="0"/>
              <a:t>→</a:t>
            </a:r>
            <a:r>
              <a:rPr lang="en-US" altLang="ja-JP" sz="1400" dirty="0"/>
              <a:t>4</a:t>
            </a:r>
            <a:r>
              <a:rPr lang="ja-JP" altLang="en-US" sz="1400" dirty="0"/>
              <a:t>日目提出</a:t>
            </a:r>
            <a:endParaRPr lang="en-US" altLang="ja-JP" sz="1400" dirty="0"/>
          </a:p>
        </p:txBody>
      </p:sp>
      <p:sp>
        <p:nvSpPr>
          <p:cNvPr id="15" name="テキスト ボックス 14"/>
          <p:cNvSpPr txBox="1"/>
          <p:nvPr/>
        </p:nvSpPr>
        <p:spPr>
          <a:xfrm>
            <a:off x="4516582" y="5611093"/>
            <a:ext cx="7342908" cy="923330"/>
          </a:xfrm>
          <a:prstGeom prst="rect">
            <a:avLst/>
          </a:prstGeom>
          <a:noFill/>
        </p:spPr>
        <p:txBody>
          <a:bodyPr wrap="square" rtlCol="0">
            <a:spAutoFit/>
          </a:bodyPr>
          <a:lstStyle/>
          <a:p>
            <a:r>
              <a:rPr kumimoji="1" lang="en-US" altLang="ja-JP" dirty="0"/>
              <a:t>1. </a:t>
            </a:r>
            <a:r>
              <a:rPr kumimoji="1" lang="ja-JP" altLang="en-US" dirty="0"/>
              <a:t>３日目の講義、４日目の演習で使用（</a:t>
            </a:r>
            <a:r>
              <a:rPr lang="ja-JP" altLang="en-US" dirty="0"/>
              <a:t>記入</a:t>
            </a:r>
            <a:r>
              <a:rPr lang="ja-JP" altLang="en-US"/>
              <a:t>方法は記入例参照</a:t>
            </a:r>
            <a:r>
              <a:rPr lang="ja-JP" altLang="en-US" dirty="0"/>
              <a:t>）。</a:t>
            </a:r>
            <a:endParaRPr lang="en-US" altLang="ja-JP" dirty="0"/>
          </a:p>
          <a:p>
            <a:r>
              <a:rPr lang="en-US" altLang="ja-JP" dirty="0"/>
              <a:t>2. </a:t>
            </a:r>
            <a:r>
              <a:rPr lang="ja-JP" altLang="en-US" dirty="0"/>
              <a:t>事前提出２部＋当日印刷して持参６部</a:t>
            </a:r>
            <a:r>
              <a:rPr lang="en-US" altLang="ja-JP" dirty="0"/>
              <a:t> </a:t>
            </a:r>
            <a:r>
              <a:rPr lang="ja-JP" altLang="en-US" sz="1400" dirty="0"/>
              <a:t>→本人分に</a:t>
            </a:r>
            <a:r>
              <a:rPr lang="en-US" altLang="ja-JP" sz="1400" dirty="0"/>
              <a:t>3</a:t>
            </a:r>
            <a:r>
              <a:rPr lang="ja-JP" altLang="en-US" sz="1400" dirty="0"/>
              <a:t>日目研修終了後追記</a:t>
            </a:r>
            <a:endParaRPr lang="en-US" altLang="ja-JP" sz="1400" dirty="0"/>
          </a:p>
          <a:p>
            <a:r>
              <a:rPr lang="en-US" altLang="ja-JP" dirty="0"/>
              <a:t>3. </a:t>
            </a:r>
            <a:r>
              <a:rPr lang="ja-JP" altLang="en-US" dirty="0"/>
              <a:t>選定事例となった場合、４日目の演習で</a:t>
            </a:r>
            <a:r>
              <a:rPr lang="en-US" altLang="ja-JP" dirty="0"/>
              <a:t>GSV</a:t>
            </a:r>
            <a:r>
              <a:rPr lang="ja-JP" altLang="en-US" dirty="0"/>
              <a:t>演習</a:t>
            </a:r>
            <a:endParaRPr lang="en-US" altLang="ja-JP" dirty="0"/>
          </a:p>
        </p:txBody>
      </p:sp>
    </p:spTree>
    <p:extLst>
      <p:ext uri="{BB962C8B-B14F-4D97-AF65-F5344CB8AC3E}">
        <p14:creationId xmlns:p14="http://schemas.microsoft.com/office/powerpoint/2010/main" val="5125925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地域を基盤としたソーシャルワーク</a:t>
            </a:r>
            <a:r>
              <a:rPr kumimoji="1" lang="en-US" altLang="ja-JP" dirty="0"/>
              <a:t>Ⅰ</a:t>
            </a:r>
            <a:br>
              <a:rPr kumimoji="1" lang="en-US" altLang="ja-JP" dirty="0"/>
            </a:br>
            <a:r>
              <a:rPr kumimoji="1" lang="ja-JP" altLang="en-US"/>
              <a:t>研修</a:t>
            </a:r>
            <a:r>
              <a:rPr kumimoji="1" lang="ja-JP" altLang="en-US" dirty="0"/>
              <a:t>受講ガイダンス（２日目）</a:t>
            </a:r>
          </a:p>
        </p:txBody>
      </p:sp>
      <p:sp>
        <p:nvSpPr>
          <p:cNvPr id="3" name="コンテンツ プレースホルダー 2"/>
          <p:cNvSpPr>
            <a:spLocks noGrp="1"/>
          </p:cNvSpPr>
          <p:nvPr>
            <p:ph idx="1"/>
          </p:nvPr>
        </p:nvSpPr>
        <p:spPr/>
        <p:txBody>
          <a:bodyPr/>
          <a:lstStyle/>
          <a:p>
            <a:pPr marL="0" indent="0">
              <a:buNone/>
            </a:pPr>
            <a:r>
              <a:rPr kumimoji="1" lang="en-US" altLang="ja-JP" dirty="0"/>
              <a:t>Ⅰ</a:t>
            </a:r>
            <a:r>
              <a:rPr kumimoji="1" lang="ja-JP" altLang="en-US"/>
              <a:t>　</a:t>
            </a:r>
            <a:r>
              <a:rPr lang="ja-JP" altLang="en-US"/>
              <a:t>獲得目標</a:t>
            </a:r>
            <a:endParaRPr kumimoji="1" lang="en-US" altLang="ja-JP" dirty="0"/>
          </a:p>
          <a:p>
            <a:pPr marL="0" indent="0">
              <a:buNone/>
            </a:pPr>
            <a:r>
              <a:rPr lang="en-US" altLang="ja-JP" dirty="0"/>
              <a:t>Ⅱ</a:t>
            </a:r>
            <a:r>
              <a:rPr lang="ja-JP" altLang="en-US"/>
              <a:t>   研修の進め方</a:t>
            </a:r>
            <a:endParaRPr lang="en-US" altLang="ja-JP" dirty="0"/>
          </a:p>
          <a:p>
            <a:pPr marL="0" indent="0">
              <a:buNone/>
            </a:pPr>
            <a:r>
              <a:rPr kumimoji="1" lang="en-US" altLang="ja-JP" dirty="0"/>
              <a:t>Ⅲ</a:t>
            </a:r>
            <a:r>
              <a:rPr kumimoji="1" lang="ja-JP" altLang="en-US"/>
              <a:t>   グランドルール・役割シートについて</a:t>
            </a:r>
            <a:endParaRPr kumimoji="1" lang="en-US" altLang="ja-JP" dirty="0"/>
          </a:p>
          <a:p>
            <a:pPr marL="0" indent="0">
              <a:buNone/>
            </a:pPr>
            <a:r>
              <a:rPr lang="en-US" altLang="ja-JP" dirty="0"/>
              <a:t>Ⅳ</a:t>
            </a:r>
            <a:r>
              <a:rPr lang="ja-JP" altLang="en-US"/>
              <a:t>   事例報告・検討</a:t>
            </a:r>
            <a:endParaRPr lang="en-US" altLang="ja-JP" dirty="0"/>
          </a:p>
          <a:p>
            <a:pPr marL="0" indent="0">
              <a:buNone/>
            </a:pPr>
            <a:r>
              <a:rPr kumimoji="1" lang="ja-JP" altLang="en-US"/>
              <a:t>　　　報告内容</a:t>
            </a:r>
            <a:endParaRPr kumimoji="1" lang="en-US" altLang="ja-JP" dirty="0"/>
          </a:p>
          <a:p>
            <a:pPr marL="0" indent="0">
              <a:buNone/>
            </a:pPr>
            <a:r>
              <a:rPr lang="ja-JP" altLang="en-US"/>
              <a:t>　　　質問の留意点</a:t>
            </a:r>
            <a:endParaRPr lang="en-US" altLang="ja-JP" dirty="0"/>
          </a:p>
          <a:p>
            <a:pPr marL="0" indent="0">
              <a:buNone/>
            </a:pPr>
            <a:r>
              <a:rPr kumimoji="1" lang="ja-JP" altLang="en-US"/>
              <a:t>　　　支援方法の検討の留意点</a:t>
            </a:r>
            <a:endParaRPr kumimoji="1" lang="en-US" altLang="ja-JP" dirty="0"/>
          </a:p>
          <a:p>
            <a:pPr marL="0" indent="0">
              <a:buNone/>
            </a:pPr>
            <a:r>
              <a:rPr lang="en-US" altLang="ja-JP" dirty="0"/>
              <a:t>Ⅴ</a:t>
            </a:r>
            <a:r>
              <a:rPr lang="ja-JP" altLang="en-US"/>
              <a:t>  インターバルについて</a:t>
            </a:r>
            <a:endParaRPr kumimoji="1" lang="ja-JP" altLang="en-US" dirty="0"/>
          </a:p>
        </p:txBody>
      </p:sp>
    </p:spTree>
    <p:extLst>
      <p:ext uri="{BB962C8B-B14F-4D97-AF65-F5344CB8AC3E}">
        <p14:creationId xmlns:p14="http://schemas.microsoft.com/office/powerpoint/2010/main" val="26807958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
        <p:nvSpPr>
          <p:cNvPr id="15" name="正方形/長方形 14"/>
          <p:cNvSpPr/>
          <p:nvPr/>
        </p:nvSpPr>
        <p:spPr>
          <a:xfrm>
            <a:off x="10223177" y="2267455"/>
            <a:ext cx="1600186" cy="733878"/>
          </a:xfrm>
          <a:prstGeom prst="rect">
            <a:avLst/>
          </a:prstGeom>
          <a:solidFill>
            <a:schemeClr val="accent3">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講義５</a:t>
            </a:r>
            <a:endParaRPr kumimoji="1" lang="en-US" altLang="ja-JP" dirty="0">
              <a:solidFill>
                <a:schemeClr val="tx1"/>
              </a:solidFill>
            </a:endParaRPr>
          </a:p>
          <a:p>
            <a:pPr algn="ctr"/>
            <a:r>
              <a:rPr lang="ja-JP" altLang="en-US" sz="1400" dirty="0">
                <a:solidFill>
                  <a:schemeClr val="tx1"/>
                </a:solidFill>
              </a:rPr>
              <a:t>スーパービジョン</a:t>
            </a:r>
            <a:endParaRPr kumimoji="1" lang="ja-JP" altLang="en-US" sz="1400" dirty="0">
              <a:solidFill>
                <a:schemeClr val="tx1"/>
              </a:solidFill>
            </a:endParaRP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highlight>
                  <a:srgbClr val="FF0000"/>
                </a:highlight>
              </a:rPr>
              <a:t>①相談支援の基本的業務を確実に実施できる。</a:t>
            </a:r>
            <a:endParaRPr lang="en-US" altLang="ja-JP" dirty="0">
              <a:highlight>
                <a:srgbClr val="FF0000"/>
              </a:highlight>
            </a:endParaRPr>
          </a:p>
          <a:p>
            <a:r>
              <a:rPr kumimoji="1" lang="ja-JP" altLang="en-US" dirty="0"/>
              <a:t>②チームアプローチ（多職種連携）の理論と方法を理解し、実践の中でチームアプローチが実践できる。</a:t>
            </a:r>
            <a:endParaRPr kumimoji="1" lang="en-US" altLang="ja-JP" dirty="0"/>
          </a:p>
          <a:p>
            <a:r>
              <a:rPr lang="ja-JP" altLang="en-US" dirty="0"/>
              <a:t>③コミュニティワーク（地域とのつながりやインフォーマルの活用等）の理論と方法を理解し、実践できる。</a:t>
            </a:r>
            <a:endParaRPr lang="en-US" altLang="ja-JP" dirty="0"/>
          </a:p>
          <a:p>
            <a:r>
              <a:rPr kumimoji="1" lang="ja-JP" altLang="en-US" dirty="0"/>
              <a:t>④スーパービジョンの理論と方法を理解し、助言・指導を受けることの必要性を理解する。</a:t>
            </a: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lang="en-US" altLang="ja-JP" sz="1400" dirty="0"/>
          </a:p>
        </p:txBody>
      </p:sp>
      <p:sp>
        <p:nvSpPr>
          <p:cNvPr id="24" name="正方形/長方形 23"/>
          <p:cNvSpPr/>
          <p:nvPr/>
        </p:nvSpPr>
        <p:spPr>
          <a:xfrm>
            <a:off x="3919340" y="4171318"/>
            <a:ext cx="6096002" cy="332359"/>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chemeClr val="accent3">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模擬</a:t>
            </a:r>
            <a:r>
              <a:rPr kumimoji="1" lang="en-US" altLang="ja-JP" sz="1400" dirty="0">
                <a:solidFill>
                  <a:schemeClr val="tx1"/>
                </a:solidFill>
              </a:rPr>
              <a:t>GSV</a:t>
            </a:r>
            <a:endParaRPr kumimoji="1" lang="ja-JP" altLang="en-US" sz="1400" dirty="0">
              <a:solidFill>
                <a:schemeClr val="tx1"/>
              </a:solidFill>
            </a:endParaRPr>
          </a:p>
        </p:txBody>
      </p:sp>
      <p:sp>
        <p:nvSpPr>
          <p:cNvPr id="35" name="正方形/長方形 34"/>
          <p:cNvSpPr/>
          <p:nvPr/>
        </p:nvSpPr>
        <p:spPr>
          <a:xfrm>
            <a:off x="3919340" y="5496735"/>
            <a:ext cx="6096002" cy="346530"/>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131350" y="5993873"/>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311035" y="599387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修了</a:t>
            </a:r>
            <a:r>
              <a:rPr kumimoji="1" lang="ja-JP" altLang="en-US" sz="1400" dirty="0"/>
              <a:t>証</a:t>
            </a:r>
            <a:endParaRPr kumimoji="1" lang="en-US" altLang="ja-JP" sz="1400" dirty="0"/>
          </a:p>
          <a:p>
            <a:pPr algn="ctr"/>
            <a:r>
              <a:rPr lang="ja-JP" altLang="en-US" sz="1400" dirty="0"/>
              <a:t>交付</a:t>
            </a:r>
            <a:endParaRPr kumimoji="1" lang="ja-JP" altLang="en-US" sz="1400" dirty="0"/>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77159" y="6030675"/>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ヒアリングシートは主任相談支援専門員業務の参考として活用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pPr algn="ctr"/>
              <a:r>
                <a:rPr kumimoji="1" lang="ja-JP" altLang="en-US" sz="1200" dirty="0"/>
                <a:t>ＧＳＶ</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
        <p:nvSpPr>
          <p:cNvPr id="52" name="正方形/長方形 51">
            <a:extLst>
              <a:ext uri="{FF2B5EF4-FFF2-40B4-BE49-F238E27FC236}">
                <a16:creationId xmlns:a16="http://schemas.microsoft.com/office/drawing/2014/main" xmlns="" id="{4BDD420F-AAED-D34C-8DF4-A247EEF80F5D}"/>
              </a:ext>
            </a:extLst>
          </p:cNvPr>
          <p:cNvSpPr/>
          <p:nvPr/>
        </p:nvSpPr>
        <p:spPr>
          <a:xfrm>
            <a:off x="76200" y="3126684"/>
            <a:ext cx="12039600" cy="942539"/>
          </a:xfrm>
          <a:prstGeom prst="rect">
            <a:avLst/>
          </a:prstGeom>
          <a:noFill/>
          <a:ln w="762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14813064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a:t>研修の進め方（２日目）</a:t>
            </a:r>
          </a:p>
        </p:txBody>
      </p:sp>
      <p:sp>
        <p:nvSpPr>
          <p:cNvPr id="3" name="コンテンツ プレースホルダー 2"/>
          <p:cNvSpPr>
            <a:spLocks noGrp="1"/>
          </p:cNvSpPr>
          <p:nvPr>
            <p:ph idx="4294967295"/>
          </p:nvPr>
        </p:nvSpPr>
        <p:spPr>
          <a:xfrm>
            <a:off x="838200" y="1770541"/>
            <a:ext cx="10515600" cy="4351338"/>
          </a:xfrm>
        </p:spPr>
        <p:txBody>
          <a:bodyPr>
            <a:normAutofit lnSpcReduction="10000"/>
          </a:bodyPr>
          <a:lstStyle/>
          <a:p>
            <a:pPr marL="0" indent="0">
              <a:buNone/>
            </a:pPr>
            <a:r>
              <a:rPr lang="ja-JP" altLang="ja-JP" sz="3000" b="1">
                <a:solidFill>
                  <a:srgbClr val="FF0000"/>
                </a:solidFill>
              </a:rPr>
              <a:t>講義</a:t>
            </a:r>
            <a:r>
              <a:rPr lang="ja-JP" altLang="ja-JP" sz="2400" dirty="0"/>
              <a:t>は１日目の内容をもとに、事例を通して相談支援のプロセスや意志決定支援、</a:t>
            </a:r>
            <a:r>
              <a:rPr lang="ja-JP" altLang="en-US" sz="2400" dirty="0"/>
              <a:t>セルフ</a:t>
            </a:r>
            <a:r>
              <a:rPr lang="ja-JP" altLang="ja-JP" sz="2400" dirty="0"/>
              <a:t>チェックリストの記入の仕方の講義を行</a:t>
            </a:r>
            <a:r>
              <a:rPr lang="ja-JP" altLang="en-US" sz="2400" dirty="0"/>
              <a:t>います。</a:t>
            </a:r>
            <a:endParaRPr lang="en-US" altLang="ja-JP" sz="2400" dirty="0"/>
          </a:p>
          <a:p>
            <a:pPr marL="0" indent="0">
              <a:buNone/>
            </a:pPr>
            <a:r>
              <a:rPr lang="ja-JP" altLang="en-US" sz="3000" b="1" dirty="0">
                <a:solidFill>
                  <a:srgbClr val="FF0000"/>
                </a:solidFill>
              </a:rPr>
              <a:t>セルフチェックシート</a:t>
            </a:r>
            <a:r>
              <a:rPr lang="ja-JP" altLang="en-US" sz="2400" dirty="0"/>
              <a:t>は、講義を踏まえ、自身の業務と照らし合わせながら自己業務の振り返りを行います。</a:t>
            </a:r>
            <a:endParaRPr lang="en-US" altLang="ja-JP" sz="2400" dirty="0"/>
          </a:p>
          <a:p>
            <a:pPr marL="0" indent="0">
              <a:buNone/>
            </a:pPr>
            <a:r>
              <a:rPr lang="ja-JP" altLang="en-US" sz="3000" b="1" dirty="0">
                <a:solidFill>
                  <a:srgbClr val="FF0000"/>
                </a:solidFill>
              </a:rPr>
              <a:t>事例検討・報告</a:t>
            </a:r>
            <a:r>
              <a:rPr lang="ja-JP" altLang="en-US" sz="2400" dirty="0"/>
              <a:t>は、事前課題（書式１）の報告並びに検討を行います。検討の際は、セルフチェックシートのポイントが支援に生かされているかの確認と、検討課題に対して</a:t>
            </a:r>
            <a:r>
              <a:rPr lang="ja-JP" altLang="en-US" sz="2400"/>
              <a:t>具体的な方法</a:t>
            </a:r>
            <a:r>
              <a:rPr lang="ja-JP" altLang="en-US" sz="2400" dirty="0"/>
              <a:t>を検討します。</a:t>
            </a:r>
            <a:endParaRPr lang="en-US" altLang="ja-JP" sz="2400" dirty="0"/>
          </a:p>
          <a:p>
            <a:pPr marL="0" indent="0">
              <a:buNone/>
            </a:pPr>
            <a:r>
              <a:rPr lang="ja-JP" altLang="en-US" sz="3000" b="1" dirty="0">
                <a:solidFill>
                  <a:srgbClr val="FF0000"/>
                </a:solidFill>
              </a:rPr>
              <a:t>インターバルの整理と共有</a:t>
            </a:r>
            <a:r>
              <a:rPr lang="ja-JP" altLang="en-US" sz="2400" dirty="0"/>
              <a:t>は、事例検討での自身の気づきや助言を踏まえ、</a:t>
            </a:r>
            <a:r>
              <a:rPr lang="ja-JP" altLang="ja-JP" sz="2400" dirty="0"/>
              <a:t>インターバル期間中に行う</a:t>
            </a:r>
            <a:r>
              <a:rPr lang="ja-JP" altLang="en-US" sz="2400" dirty="0"/>
              <a:t>支援内容</a:t>
            </a:r>
            <a:r>
              <a:rPr lang="ja-JP" altLang="ja-JP" sz="2400" dirty="0"/>
              <a:t>の整理</a:t>
            </a:r>
            <a:r>
              <a:rPr lang="ja-JP" altLang="en-US" sz="2400" dirty="0"/>
              <a:t>し、グループで共有します。漠然とした整理だと実際に何をするのかが不明瞭になってしまうため、</a:t>
            </a:r>
            <a:r>
              <a:rPr lang="ja-JP" altLang="ja-JP" sz="2400" dirty="0"/>
              <a:t>ファシリテーターから助言を得</a:t>
            </a:r>
            <a:r>
              <a:rPr lang="ja-JP" altLang="en-US" sz="2400" dirty="0"/>
              <a:t>ます</a:t>
            </a:r>
            <a:r>
              <a:rPr lang="ja-JP" altLang="ja-JP" sz="2400" dirty="0"/>
              <a:t>。</a:t>
            </a:r>
            <a:endParaRPr lang="en-US" altLang="ja-JP" sz="2400" dirty="0"/>
          </a:p>
        </p:txBody>
      </p:sp>
    </p:spTree>
    <p:extLst>
      <p:ext uri="{BB962C8B-B14F-4D97-AF65-F5344CB8AC3E}">
        <p14:creationId xmlns:p14="http://schemas.microsoft.com/office/powerpoint/2010/main" val="375551496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タイトル 12">
            <a:extLst>
              <a:ext uri="{FF2B5EF4-FFF2-40B4-BE49-F238E27FC236}">
                <a16:creationId xmlns:a16="http://schemas.microsoft.com/office/drawing/2014/main" xmlns="" id="{C1C571E5-6E7D-A54F-96BB-3180F099D345}"/>
              </a:ext>
            </a:extLst>
          </p:cNvPr>
          <p:cNvSpPr>
            <a:spLocks noGrp="1"/>
          </p:cNvSpPr>
          <p:nvPr>
            <p:ph type="title"/>
          </p:nvPr>
        </p:nvSpPr>
        <p:spPr/>
        <p:txBody>
          <a:bodyPr/>
          <a:lstStyle/>
          <a:p>
            <a:r>
              <a:rPr lang="ja-JP" altLang="en-US" dirty="0"/>
              <a:t>演習を始めるにあたって</a:t>
            </a:r>
          </a:p>
        </p:txBody>
      </p:sp>
      <p:sp>
        <p:nvSpPr>
          <p:cNvPr id="10" name="コンテンツ プレースホルダー 9">
            <a:extLst>
              <a:ext uri="{FF2B5EF4-FFF2-40B4-BE49-F238E27FC236}">
                <a16:creationId xmlns:a16="http://schemas.microsoft.com/office/drawing/2014/main" xmlns="" id="{D5050668-8EB6-CF46-8DC9-F94BA758F1AD}"/>
              </a:ext>
            </a:extLst>
          </p:cNvPr>
          <p:cNvSpPr>
            <a:spLocks noGrp="1"/>
          </p:cNvSpPr>
          <p:nvPr>
            <p:ph idx="1"/>
          </p:nvPr>
        </p:nvSpPr>
        <p:spPr/>
        <p:txBody>
          <a:bodyPr/>
          <a:lstStyle/>
          <a:p>
            <a:r>
              <a:rPr lang="ja-JP" altLang="ja-JP" dirty="0"/>
              <a:t>演習時は積極的な発言が望まれ</a:t>
            </a:r>
            <a:r>
              <a:rPr lang="ja-JP" altLang="en-US" dirty="0"/>
              <a:t>ますが</a:t>
            </a:r>
            <a:r>
              <a:rPr lang="ja-JP" altLang="ja-JP" dirty="0"/>
              <a:t>、研修に受講する方の経験範囲の幅が広い等から意見が一部の人に偏ってしまう</a:t>
            </a:r>
            <a:r>
              <a:rPr lang="ja-JP" altLang="en-US" dirty="0"/>
              <a:t>こと</a:t>
            </a:r>
            <a:r>
              <a:rPr lang="ja-JP" altLang="ja-JP" dirty="0"/>
              <a:t>があ</a:t>
            </a:r>
            <a:r>
              <a:rPr lang="ja-JP" altLang="en-US" dirty="0"/>
              <a:t>ります</a:t>
            </a:r>
            <a:endParaRPr lang="en-US" altLang="ja-JP" dirty="0"/>
          </a:p>
          <a:p>
            <a:r>
              <a:rPr lang="ja-JP" altLang="ja-JP" dirty="0"/>
              <a:t>そのため、演習を行なう上で気をつけるべきことをまとめたグランドルール（資料５）を共有し、さらに役割シート（書式４）を使用してグループの中で進行、助言、報告者等が順番で行うなど全員参加型による演習が行えるよう</a:t>
            </a:r>
            <a:r>
              <a:rPr lang="ja-JP" altLang="en-US" dirty="0"/>
              <a:t>にするものです</a:t>
            </a:r>
            <a:endParaRPr lang="ja-JP" altLang="ja-JP" dirty="0"/>
          </a:p>
          <a:p>
            <a:endParaRPr kumimoji="1" lang="ja-JP" altLang="en-US" dirty="0"/>
          </a:p>
        </p:txBody>
      </p:sp>
    </p:spTree>
    <p:extLst>
      <p:ext uri="{BB962C8B-B14F-4D97-AF65-F5344CB8AC3E}">
        <p14:creationId xmlns:p14="http://schemas.microsoft.com/office/powerpoint/2010/main" val="330876689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p:txBody>
          <a:bodyPr>
            <a:normAutofit/>
          </a:bodyPr>
          <a:lstStyle/>
          <a:p>
            <a:pPr eaLnBrk="1" hangingPunct="1"/>
            <a:r>
              <a:rPr lang="ja-JP" altLang="en-US" dirty="0">
                <a:latin typeface="メイリオ" panose="020B0604030504040204" pitchFamily="50" charset="-128"/>
                <a:ea typeface="メイリオ" panose="020B0604030504040204" pitchFamily="50" charset="-128"/>
                <a:cs typeface="メイリオ" panose="020B0604030504040204" pitchFamily="50" charset="-128"/>
              </a:rPr>
              <a:t>グランドルール（参加者の留意点）</a:t>
            </a:r>
          </a:p>
        </p:txBody>
      </p:sp>
      <p:sp>
        <p:nvSpPr>
          <p:cNvPr id="9219" name="Rectangle 3"/>
          <p:cNvSpPr>
            <a:spLocks noGrp="1" noChangeArrowheads="1"/>
          </p:cNvSpPr>
          <p:nvPr>
            <p:ph idx="1"/>
          </p:nvPr>
        </p:nvSpPr>
        <p:spPr/>
        <p:txBody>
          <a:bodyPr>
            <a:normAutofit fontScale="92500" lnSpcReduction="10000"/>
          </a:bodyPr>
          <a:lstStyle/>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周りの人に関心を持って、積極的に参加しましょう。</a:t>
            </a:r>
          </a:p>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他の方の発言に敬意をはらいましょう。</a:t>
            </a:r>
          </a:p>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自分と意見が違ったとしても相手の良いところに注目しましょう。</a:t>
            </a:r>
          </a:p>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他の方に自分の意見を押し付けないようにしましょう。</a:t>
            </a:r>
          </a:p>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他の方の発言に共感を示し、耳を傾け理解しようとすることを伝えましょう。</a:t>
            </a:r>
          </a:p>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一人一人の発言を大切にし、一人で話し続けることのないようにしましょう。</a:t>
            </a:r>
          </a:p>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発言の意味が良く分からない時は、そのままにせず分かりやすく説明をしてもらいましょう。</a:t>
            </a:r>
          </a:p>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専門用語や地域性、自分の経験のみでの発言は十分に配慮しましょう。</a:t>
            </a:r>
          </a:p>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自分の意見にこだわり、議論が同じ所で繰り返されないように配慮しましょう。</a:t>
            </a:r>
          </a:p>
          <a:p>
            <a:pPr marL="274320" indent="-274320" algn="just">
              <a:buFont typeface="Wingdings 2"/>
              <a:buChar char=""/>
              <a:defRPr/>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ユーモアを忘れずに。</a:t>
            </a:r>
          </a:p>
          <a:p>
            <a:pPr marL="274320" indent="-274320">
              <a:buFont typeface="Wingdings 2"/>
              <a:buChar char=""/>
              <a:defRPr/>
            </a:pPr>
            <a:endParaRPr lang="en-US" altLang="ja-JP" sz="20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 name="スライド番号プレースホルダー 1"/>
          <p:cNvSpPr>
            <a:spLocks noGrp="1"/>
          </p:cNvSpPr>
          <p:nvPr>
            <p:ph type="sldNum" sz="quarter" idx="12"/>
          </p:nvPr>
        </p:nvSpPr>
        <p:spPr/>
        <p:txBody>
          <a:bodyPr/>
          <a:lstStyle/>
          <a:p>
            <a:fld id="{7FFDBC0C-0451-44A2-B3CD-AA78CBE913F3}" type="slidenum">
              <a:rPr kumimoji="1" lang="ja-JP" altLang="en-US" smtClean="0"/>
              <a:pPr/>
              <a:t>17</a:t>
            </a:fld>
            <a:endParaRPr kumimoji="1" lang="ja-JP" altLang="en-US"/>
          </a:p>
        </p:txBody>
      </p:sp>
    </p:spTree>
    <p:extLst>
      <p:ext uri="{BB962C8B-B14F-4D97-AF65-F5344CB8AC3E}">
        <p14:creationId xmlns:p14="http://schemas.microsoft.com/office/powerpoint/2010/main" val="234732917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title"/>
          </p:nvPr>
        </p:nvSpPr>
        <p:spPr/>
        <p:txBody>
          <a:bodyPr>
            <a:normAutofit/>
          </a:bodyPr>
          <a:lstStyle/>
          <a:p>
            <a:pPr eaLnBrk="1" hangingPunct="1"/>
            <a:r>
              <a:rPr lang="ja-JP" altLang="en-US" dirty="0">
                <a:latin typeface="メイリオ" panose="020B0604030504040204" pitchFamily="50" charset="-128"/>
                <a:ea typeface="メイリオ" panose="020B0604030504040204" pitchFamily="50" charset="-128"/>
                <a:cs typeface="メイリオ" panose="020B0604030504040204" pitchFamily="50" charset="-128"/>
              </a:rPr>
              <a:t>グランドルール（参加者の留意点）</a:t>
            </a:r>
          </a:p>
        </p:txBody>
      </p:sp>
      <p:sp>
        <p:nvSpPr>
          <p:cNvPr id="3" name="コンテンツ プレースホルダ 2"/>
          <p:cNvSpPr>
            <a:spLocks noGrp="1"/>
          </p:cNvSpPr>
          <p:nvPr>
            <p:ph idx="1"/>
          </p:nvPr>
        </p:nvSpPr>
        <p:spPr/>
        <p:txBody>
          <a:bodyPr>
            <a:normAutofit fontScale="77500" lnSpcReduction="20000"/>
          </a:bodyPr>
          <a:lstStyle/>
          <a:p>
            <a:pPr algn="just">
              <a:buFont typeface="Wingdings 2"/>
              <a:buChar char=""/>
              <a:defRPr/>
            </a:pPr>
            <a:r>
              <a:rPr lang="ja-JP" altLang="en-US" dirty="0">
                <a:latin typeface="メイリオ" panose="020B0604030504040204" pitchFamily="50" charset="-128"/>
                <a:ea typeface="メイリオ" panose="020B0604030504040204" pitchFamily="50" charset="-128"/>
                <a:cs typeface="メイリオ" panose="020B0604030504040204" pitchFamily="50" charset="-128"/>
              </a:rPr>
              <a:t>笑顔を大切に、積極的に参加しましょう。</a:t>
            </a:r>
            <a:endParaRPr lang="en-US" altLang="ja-JP" dirty="0">
              <a:latin typeface="メイリオ" panose="020B0604030504040204" pitchFamily="50" charset="-128"/>
              <a:ea typeface="メイリオ" panose="020B0604030504040204" pitchFamily="50" charset="-128"/>
              <a:cs typeface="メイリオ" panose="020B0604030504040204" pitchFamily="50" charset="-128"/>
            </a:endParaRPr>
          </a:p>
          <a:p>
            <a:pPr marL="0" indent="0" algn="just">
              <a:buNone/>
              <a:defRPr/>
            </a:pPr>
            <a:endParaRPr lang="en-US" altLang="ja-JP" sz="800"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r>
              <a:rPr lang="ja-JP" altLang="en-US" dirty="0">
                <a:latin typeface="メイリオ" panose="020B0604030504040204" pitchFamily="50" charset="-128"/>
                <a:ea typeface="メイリオ" panose="020B0604030504040204" pitchFamily="50" charset="-128"/>
                <a:cs typeface="メイリオ" panose="020B0604030504040204" pitchFamily="50" charset="-128"/>
              </a:rPr>
              <a:t>忙しいのは皆同じ、と知りましょう。</a:t>
            </a:r>
            <a:endParaRPr lang="en-US" altLang="ja-JP" dirty="0">
              <a:latin typeface="メイリオ" panose="020B0604030504040204" pitchFamily="50" charset="-128"/>
              <a:ea typeface="メイリオ" panose="020B0604030504040204" pitchFamily="50" charset="-128"/>
              <a:cs typeface="メイリオ" panose="020B0604030504040204" pitchFamily="50" charset="-128"/>
            </a:endParaRPr>
          </a:p>
          <a:p>
            <a:pPr marL="0" indent="0" algn="just">
              <a:buNone/>
              <a:defRPr/>
            </a:pPr>
            <a:endParaRPr lang="ja-JP" altLang="en-US" sz="800"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r>
              <a:rPr lang="ja-JP" altLang="en-US" dirty="0">
                <a:latin typeface="メイリオ" panose="020B0604030504040204" pitchFamily="50" charset="-128"/>
                <a:ea typeface="メイリオ" panose="020B0604030504040204" pitchFamily="50" charset="-128"/>
                <a:cs typeface="メイリオ" panose="020B0604030504040204" pitchFamily="50" charset="-128"/>
              </a:rPr>
              <a:t>互いの話を良く聴いて受け止め、共感しあいましょう。</a:t>
            </a:r>
            <a:endParaRPr lang="en-US" altLang="ja-JP" sz="800" dirty="0">
              <a:latin typeface="メイリオ" panose="020B0604030504040204" pitchFamily="50" charset="-128"/>
              <a:ea typeface="メイリオ" panose="020B0604030504040204" pitchFamily="50" charset="-128"/>
              <a:cs typeface="メイリオ" panose="020B0604030504040204" pitchFamily="50" charset="-128"/>
            </a:endParaRPr>
          </a:p>
          <a:p>
            <a:pPr marL="0" indent="0" algn="just">
              <a:buNone/>
              <a:defRPr/>
            </a:pPr>
            <a:endParaRPr lang="ja-JP" altLang="en-US" sz="800"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r>
              <a:rPr lang="ja-JP" altLang="en-US" dirty="0">
                <a:latin typeface="メイリオ" panose="020B0604030504040204" pitchFamily="50" charset="-128"/>
                <a:ea typeface="メイリオ" panose="020B0604030504040204" pitchFamily="50" charset="-128"/>
                <a:cs typeface="メイリオ" panose="020B0604030504040204" pitchFamily="50" charset="-128"/>
              </a:rPr>
              <a:t>発言は長くて</a:t>
            </a:r>
            <a:r>
              <a:rPr lang="en-US" altLang="ja-JP" dirty="0">
                <a:latin typeface="メイリオ" panose="020B0604030504040204" pitchFamily="50" charset="-128"/>
                <a:ea typeface="メイリオ" panose="020B0604030504040204" pitchFamily="50" charset="-128"/>
                <a:cs typeface="メイリオ" panose="020B0604030504040204" pitchFamily="50" charset="-128"/>
              </a:rPr>
              <a:t>90</a:t>
            </a:r>
            <a:r>
              <a:rPr lang="ja-JP" altLang="en-US" dirty="0">
                <a:latin typeface="メイリオ" panose="020B0604030504040204" pitchFamily="50" charset="-128"/>
                <a:ea typeface="メイリオ" panose="020B0604030504040204" pitchFamily="50" charset="-128"/>
                <a:cs typeface="メイリオ" panose="020B0604030504040204" pitchFamily="50" charset="-128"/>
              </a:rPr>
              <a:t>秒と心がけましょう。</a:t>
            </a:r>
            <a:endParaRPr lang="en-US" altLang="ja-JP"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endParaRPr lang="ja-JP" altLang="en-US" sz="800"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r>
              <a:rPr lang="en-US" altLang="ja-JP"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dirty="0">
                <a:latin typeface="メイリオ" panose="020B0604030504040204" pitchFamily="50" charset="-128"/>
                <a:ea typeface="メイリオ" panose="020B0604030504040204" pitchFamily="50" charset="-128"/>
                <a:cs typeface="メイリオ" panose="020B0604030504040204" pitchFamily="50" charset="-128"/>
              </a:rPr>
              <a:t>聞くは一時の恥、聞かぬは一生の損</a:t>
            </a:r>
            <a:r>
              <a:rPr lang="en-US" altLang="ja-JP"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dirty="0">
                <a:latin typeface="メイリオ" panose="020B0604030504040204" pitchFamily="50" charset="-128"/>
                <a:ea typeface="メイリオ" panose="020B0604030504040204" pitchFamily="50" charset="-128"/>
                <a:cs typeface="メイリオ" panose="020B0604030504040204" pitchFamily="50" charset="-128"/>
              </a:rPr>
              <a:t>を念頭におきましょう。</a:t>
            </a:r>
            <a:endParaRPr lang="en-US" altLang="ja-JP"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endParaRPr lang="en-US" altLang="ja-JP" sz="900"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r>
              <a:rPr lang="ja-JP" altLang="en-US" dirty="0">
                <a:latin typeface="メイリオ" panose="020B0604030504040204" pitchFamily="50" charset="-128"/>
                <a:ea typeface="メイリオ" panose="020B0604030504040204" pitchFamily="50" charset="-128"/>
                <a:cs typeface="メイリオ" panose="020B0604030504040204" pitchFamily="50" charset="-128"/>
              </a:rPr>
              <a:t>感謝と励まし、相互尊重の精神で臨みましょう。</a:t>
            </a:r>
            <a:endParaRPr lang="en-US" altLang="ja-JP"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endParaRPr lang="ja-JP" altLang="en-US" sz="800"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r>
              <a:rPr lang="ja-JP" altLang="en-US" dirty="0">
                <a:latin typeface="メイリオ" panose="020B0604030504040204" pitchFamily="50" charset="-128"/>
                <a:ea typeface="メイリオ" panose="020B0604030504040204" pitchFamily="50" charset="-128"/>
                <a:cs typeface="メイリオ" panose="020B0604030504040204" pitchFamily="50" charset="-128"/>
              </a:rPr>
              <a:t>ドッチボール禁止、キャッチボールをする感覚を共有しましょう。</a:t>
            </a:r>
            <a:endParaRPr lang="en-US" altLang="ja-JP" dirty="0">
              <a:latin typeface="メイリオ" panose="020B0604030504040204" pitchFamily="50" charset="-128"/>
              <a:ea typeface="メイリオ" panose="020B0604030504040204" pitchFamily="50" charset="-128"/>
              <a:cs typeface="メイリオ" panose="020B0604030504040204" pitchFamily="50" charset="-128"/>
            </a:endParaRPr>
          </a:p>
          <a:p>
            <a:pPr marL="0" indent="0" algn="just">
              <a:buNone/>
              <a:defRPr/>
            </a:pPr>
            <a:endParaRPr lang="en-US" altLang="ja-JP" sz="800" dirty="0">
              <a:latin typeface="メイリオ" panose="020B0604030504040204" pitchFamily="50" charset="-128"/>
              <a:ea typeface="メイリオ" panose="020B0604030504040204" pitchFamily="50" charset="-128"/>
              <a:cs typeface="メイリオ" panose="020B0604030504040204" pitchFamily="50" charset="-128"/>
            </a:endParaRPr>
          </a:p>
          <a:p>
            <a:pPr algn="just">
              <a:buFont typeface="Wingdings 2"/>
              <a:buChar char=""/>
              <a:defRPr/>
            </a:pPr>
            <a:r>
              <a:rPr lang="ja-JP" altLang="en-US" dirty="0">
                <a:latin typeface="メイリオ" panose="020B0604030504040204" pitchFamily="50" charset="-128"/>
                <a:ea typeface="メイリオ" panose="020B0604030504040204" pitchFamily="50" charset="-128"/>
                <a:cs typeface="メイリオ" panose="020B0604030504040204" pitchFamily="50" charset="-128"/>
              </a:rPr>
              <a:t>会議後の立ち話で決定が変わることはない</a:t>
            </a:r>
            <a:r>
              <a:rPr lang="ja-JP" altLang="en-US">
                <a:latin typeface="メイリオ" panose="020B0604030504040204" pitchFamily="50" charset="-128"/>
                <a:ea typeface="メイリオ" panose="020B0604030504040204" pitchFamily="50" charset="-128"/>
                <a:cs typeface="メイリオ" panose="020B0604030504040204" pitchFamily="50" charset="-128"/>
              </a:rPr>
              <a:t>と知りましょう。</a:t>
            </a:r>
            <a:endParaRPr lang="ja-JP" altLang="en-US" dirty="0">
              <a:latin typeface="メイリオ" panose="020B0604030504040204" pitchFamily="50" charset="-128"/>
              <a:ea typeface="メイリオ" panose="020B0604030504040204" pitchFamily="50" charset="-128"/>
              <a:cs typeface="メイリオ" panose="020B0604030504040204" pitchFamily="50" charset="-128"/>
            </a:endParaRPr>
          </a:p>
          <a:p>
            <a:endParaRPr kumimoji="1" lang="ja-JP" altLang="en-US"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 name="スライド番号プレースホルダー 1"/>
          <p:cNvSpPr>
            <a:spLocks noGrp="1"/>
          </p:cNvSpPr>
          <p:nvPr>
            <p:ph type="sldNum" sz="quarter" idx="12"/>
          </p:nvPr>
        </p:nvSpPr>
        <p:spPr/>
        <p:txBody>
          <a:bodyPr/>
          <a:lstStyle/>
          <a:p>
            <a:fld id="{7FFDBC0C-0451-44A2-B3CD-AA78CBE913F3}" type="slidenum">
              <a:rPr kumimoji="1" lang="ja-JP" altLang="en-US" smtClean="0"/>
              <a:pPr/>
              <a:t>18</a:t>
            </a:fld>
            <a:endParaRPr kumimoji="1" lang="ja-JP" altLang="en-US"/>
          </a:p>
        </p:txBody>
      </p:sp>
    </p:spTree>
    <p:extLst>
      <p:ext uri="{BB962C8B-B14F-4D97-AF65-F5344CB8AC3E}">
        <p14:creationId xmlns:p14="http://schemas.microsoft.com/office/powerpoint/2010/main" val="9938569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アイスブレイク（</a:t>
            </a:r>
            <a:r>
              <a:rPr kumimoji="1" lang="en-US" altLang="ja-JP" dirty="0" smtClean="0"/>
              <a:t>20</a:t>
            </a:r>
            <a:r>
              <a:rPr kumimoji="1" lang="ja-JP" altLang="en-US" dirty="0" smtClean="0"/>
              <a:t>分）</a:t>
            </a:r>
            <a:endParaRPr kumimoji="1" lang="ja-JP" altLang="en-US" dirty="0"/>
          </a:p>
        </p:txBody>
      </p:sp>
      <p:sp>
        <p:nvSpPr>
          <p:cNvPr id="3" name="コンテンツ プレースホルダー 2"/>
          <p:cNvSpPr>
            <a:spLocks noGrp="1"/>
          </p:cNvSpPr>
          <p:nvPr>
            <p:ph idx="1"/>
          </p:nvPr>
        </p:nvSpPr>
        <p:spPr/>
        <p:txBody>
          <a:bodyPr/>
          <a:lstStyle/>
          <a:p>
            <a:r>
              <a:rPr kumimoji="1" lang="ja-JP" altLang="en-US" dirty="0" smtClean="0"/>
              <a:t>自己紹介（名前・所属・業務内容・趣味）</a:t>
            </a:r>
            <a:endParaRPr kumimoji="1" lang="en-US" altLang="ja-JP" dirty="0" smtClean="0"/>
          </a:p>
          <a:p>
            <a:pPr marL="0" indent="0">
              <a:buNone/>
            </a:pPr>
            <a:r>
              <a:rPr lang="ja-JP" altLang="en-US" dirty="0"/>
              <a:t>　</a:t>
            </a:r>
            <a:r>
              <a:rPr lang="en-US" altLang="ja-JP" dirty="0" smtClean="0"/>
              <a:t>1</a:t>
            </a:r>
            <a:r>
              <a:rPr lang="ja-JP" altLang="en-US" dirty="0" smtClean="0"/>
              <a:t>人</a:t>
            </a:r>
            <a:r>
              <a:rPr lang="en-US" altLang="ja-JP" dirty="0" smtClean="0"/>
              <a:t>2</a:t>
            </a:r>
            <a:r>
              <a:rPr lang="ja-JP" altLang="en-US" dirty="0" smtClean="0"/>
              <a:t>分程度</a:t>
            </a:r>
            <a:endParaRPr kumimoji="1" lang="en-US" altLang="ja-JP" dirty="0" smtClean="0"/>
          </a:p>
          <a:p>
            <a:r>
              <a:rPr kumimoji="1" lang="ja-JP" altLang="en-US" dirty="0" smtClean="0"/>
              <a:t>役割分担（役割シート）</a:t>
            </a:r>
            <a:endParaRPr kumimoji="1" lang="en-US" altLang="ja-JP" dirty="0" smtClean="0"/>
          </a:p>
          <a:p>
            <a:pPr marL="0" indent="0">
              <a:buNone/>
            </a:pPr>
            <a:r>
              <a:rPr lang="ja-JP" altLang="en-US" dirty="0"/>
              <a:t>　</a:t>
            </a:r>
            <a:r>
              <a:rPr lang="en-US" altLang="ja-JP" dirty="0" smtClean="0"/>
              <a:t>8</a:t>
            </a:r>
            <a:r>
              <a:rPr lang="ja-JP" altLang="en-US" dirty="0" smtClean="0"/>
              <a:t>分程度</a:t>
            </a:r>
            <a:endParaRPr kumimoji="1" lang="en-US" altLang="ja-JP" dirty="0" smtClean="0"/>
          </a:p>
          <a:p>
            <a:r>
              <a:rPr lang="ja-JP" altLang="en-US" dirty="0" smtClean="0"/>
              <a:t>グランド</a:t>
            </a:r>
            <a:r>
              <a:rPr lang="ja-JP" altLang="en-US" dirty="0"/>
              <a:t>ルール</a:t>
            </a:r>
            <a:r>
              <a:rPr lang="ja-JP" altLang="en-US" dirty="0" smtClean="0"/>
              <a:t>の</a:t>
            </a:r>
            <a:r>
              <a:rPr lang="ja-JP" altLang="en-US" dirty="0"/>
              <a:t>確認</a:t>
            </a:r>
            <a:endParaRPr kumimoji="1" lang="en-US" altLang="ja-JP" dirty="0" smtClean="0"/>
          </a:p>
          <a:p>
            <a:endParaRPr kumimoji="1" lang="ja-JP" altLang="en-US" dirty="0"/>
          </a:p>
        </p:txBody>
      </p:sp>
    </p:spTree>
    <p:extLst>
      <p:ext uri="{BB962C8B-B14F-4D97-AF65-F5344CB8AC3E}">
        <p14:creationId xmlns:p14="http://schemas.microsoft.com/office/powerpoint/2010/main" val="39649806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a:t>研修受講ガイダンス（全体）</a:t>
            </a:r>
          </a:p>
        </p:txBody>
      </p:sp>
      <p:sp>
        <p:nvSpPr>
          <p:cNvPr id="3" name="コンテンツ プレースホルダー 2"/>
          <p:cNvSpPr>
            <a:spLocks noGrp="1"/>
          </p:cNvSpPr>
          <p:nvPr>
            <p:ph idx="1"/>
          </p:nvPr>
        </p:nvSpPr>
        <p:spPr/>
        <p:txBody>
          <a:bodyPr/>
          <a:lstStyle/>
          <a:p>
            <a:pPr marL="0" indent="0">
              <a:buNone/>
            </a:pPr>
            <a:r>
              <a:rPr kumimoji="1" lang="en-US" altLang="ja-JP" dirty="0"/>
              <a:t>Ⅰ</a:t>
            </a:r>
            <a:r>
              <a:rPr kumimoji="1" lang="ja-JP" altLang="en-US" dirty="0"/>
              <a:t>　相談支援専門員に期待される役割</a:t>
            </a:r>
            <a:endParaRPr kumimoji="1" lang="en-US" altLang="ja-JP" dirty="0"/>
          </a:p>
          <a:p>
            <a:pPr marL="0" indent="0">
              <a:buNone/>
            </a:pPr>
            <a:r>
              <a:rPr lang="en-US" altLang="ja-JP" dirty="0"/>
              <a:t>Ⅱ</a:t>
            </a:r>
            <a:r>
              <a:rPr lang="ja-JP" altLang="en-US" dirty="0"/>
              <a:t>　現任研修における獲得目標</a:t>
            </a:r>
            <a:endParaRPr lang="en-US" altLang="ja-JP" dirty="0"/>
          </a:p>
          <a:p>
            <a:pPr marL="0" indent="0">
              <a:buNone/>
            </a:pPr>
            <a:r>
              <a:rPr lang="en-US" altLang="ja-JP" dirty="0"/>
              <a:t>Ⅲ</a:t>
            </a:r>
            <a:r>
              <a:rPr lang="ja-JP" altLang="en-US" dirty="0"/>
              <a:t>　現任研修の構造並びに研修の進め方</a:t>
            </a:r>
            <a:endParaRPr lang="en-US" altLang="ja-JP" dirty="0"/>
          </a:p>
          <a:p>
            <a:pPr marL="0" indent="0">
              <a:buNone/>
            </a:pPr>
            <a:r>
              <a:rPr lang="en-US" altLang="ja-JP" dirty="0"/>
              <a:t>Ⅳ</a:t>
            </a:r>
            <a:r>
              <a:rPr lang="ja-JP" altLang="en-US" dirty="0"/>
              <a:t>　</a:t>
            </a:r>
            <a:r>
              <a:rPr kumimoji="1" lang="ja-JP" altLang="en-US" dirty="0"/>
              <a:t>インタバール（実地での課題実習）</a:t>
            </a:r>
            <a:endParaRPr kumimoji="1" lang="en-US" altLang="ja-JP" dirty="0"/>
          </a:p>
          <a:p>
            <a:pPr marL="0" indent="0">
              <a:buNone/>
            </a:pPr>
            <a:r>
              <a:rPr lang="en-US" altLang="ja-JP" dirty="0"/>
              <a:t>Ⅴ</a:t>
            </a:r>
            <a:r>
              <a:rPr lang="ja-JP" altLang="en-US" dirty="0"/>
              <a:t>　事前課題について</a:t>
            </a:r>
            <a:endParaRPr kumimoji="1" lang="en-US" altLang="ja-JP" dirty="0"/>
          </a:p>
          <a:p>
            <a:pPr marL="0" indent="0">
              <a:buNone/>
            </a:pPr>
            <a:endParaRPr kumimoji="1" lang="ja-JP" altLang="en-US" dirty="0"/>
          </a:p>
        </p:txBody>
      </p:sp>
    </p:spTree>
    <p:extLst>
      <p:ext uri="{BB962C8B-B14F-4D97-AF65-F5344CB8AC3E}">
        <p14:creationId xmlns:p14="http://schemas.microsoft.com/office/powerpoint/2010/main" val="100815362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Down Arrow 7">
            <a:extLst>
              <a:ext uri="{FF2B5EF4-FFF2-40B4-BE49-F238E27FC236}">
                <a16:creationId xmlns:a16="http://schemas.microsoft.com/office/drawing/2014/main" xmlns="" id="{73DE2CFE-42F2-48F0-8706-5264E012B10C}"/>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rot="16200000">
            <a:off x="1288521" y="381403"/>
            <a:ext cx="2200313" cy="3342508"/>
          </a:xfrm>
          <a:prstGeom prst="downArrow">
            <a:avLst>
              <a:gd name="adj1" fmla="val 100000"/>
              <a:gd name="adj2" fmla="val 15788"/>
            </a:avLst>
          </a:prstGeom>
          <a:solidFill>
            <a:schemeClr val="accent5">
              <a:lumMod val="75000"/>
            </a:schemeClr>
          </a:solidFill>
          <a:ln w="539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タイトル 1"/>
          <p:cNvSpPr>
            <a:spLocks noGrp="1"/>
          </p:cNvSpPr>
          <p:nvPr>
            <p:ph type="title"/>
          </p:nvPr>
        </p:nvSpPr>
        <p:spPr>
          <a:xfrm>
            <a:off x="966952" y="1204108"/>
            <a:ext cx="2669406" cy="1781175"/>
          </a:xfrm>
        </p:spPr>
        <p:txBody>
          <a:bodyPr vert="horz" lIns="91440" tIns="45720" rIns="91440" bIns="45720" rtlCol="0" anchor="ctr">
            <a:normAutofit/>
          </a:bodyPr>
          <a:lstStyle/>
          <a:p>
            <a:r>
              <a:rPr kumimoji="1" lang="ja-JP" altLang="en-US" sz="3200" kern="1200">
                <a:solidFill>
                  <a:srgbClr val="FFFFFF"/>
                </a:solidFill>
                <a:latin typeface="ＭＳ ゴシック"/>
                <a:ea typeface="ＭＳ ゴシック"/>
                <a:cs typeface="ＭＳ ゴシック"/>
              </a:rPr>
              <a:t>役割シート</a:t>
            </a:r>
          </a:p>
        </p:txBody>
      </p:sp>
      <p:sp>
        <p:nvSpPr>
          <p:cNvPr id="3" name="テキスト ボックス 2">
            <a:extLst>
              <a:ext uri="{FF2B5EF4-FFF2-40B4-BE49-F238E27FC236}">
                <a16:creationId xmlns:a16="http://schemas.microsoft.com/office/drawing/2014/main" xmlns="" id="{D61FA765-BE25-DF43-AE0F-4287BDCE8D78}"/>
              </a:ext>
            </a:extLst>
          </p:cNvPr>
          <p:cNvSpPr txBox="1"/>
          <p:nvPr/>
        </p:nvSpPr>
        <p:spPr>
          <a:xfrm>
            <a:off x="740856" y="3355130"/>
            <a:ext cx="3326293" cy="3100348"/>
          </a:xfrm>
          <a:prstGeom prst="rect">
            <a:avLst/>
          </a:prstGeom>
        </p:spPr>
        <p:txBody>
          <a:bodyPr vert="horz" lIns="91440" tIns="45720" rIns="91440" bIns="45720" rtlCol="0">
            <a:normAutofit/>
          </a:bodyPr>
          <a:lstStyle/>
          <a:p>
            <a:pPr indent="-228600">
              <a:lnSpc>
                <a:spcPct val="90000"/>
              </a:lnSpc>
              <a:spcAft>
                <a:spcPts val="600"/>
              </a:spcAft>
              <a:buFont typeface="Arial" panose="020B0604020202020204" pitchFamily="34" charset="0"/>
              <a:buChar char="•"/>
            </a:pPr>
            <a:r>
              <a:rPr kumimoji="1" lang="ja-JP" altLang="en-US" sz="2000"/>
              <a:t>発表者・進行・コメンテーター（質問・助言）の順番を決めます。</a:t>
            </a:r>
            <a:endParaRPr kumimoji="1" lang="en-US" altLang="ja-JP" sz="2000"/>
          </a:p>
          <a:p>
            <a:pPr indent="-228600">
              <a:lnSpc>
                <a:spcPct val="90000"/>
              </a:lnSpc>
              <a:spcAft>
                <a:spcPts val="600"/>
              </a:spcAft>
              <a:buFont typeface="Arial" panose="020B0604020202020204" pitchFamily="34" charset="0"/>
              <a:buChar char="•"/>
            </a:pPr>
            <a:endParaRPr kumimoji="1" lang="en-US" altLang="ja-JP" sz="2000"/>
          </a:p>
          <a:p>
            <a:pPr indent="-228600">
              <a:lnSpc>
                <a:spcPct val="90000"/>
              </a:lnSpc>
              <a:spcAft>
                <a:spcPts val="600"/>
              </a:spcAft>
              <a:buFont typeface="Arial" panose="020B0604020202020204" pitchFamily="34" charset="0"/>
              <a:buChar char="•"/>
            </a:pPr>
            <a:r>
              <a:rPr lang="ja-JP" altLang="en-US" sz="2000"/>
              <a:t>質問・助言者は、優先的に行うということで、一通りコメンテーターが発言を終えたら、他の方も質問等をしていただきます。</a:t>
            </a:r>
            <a:endParaRPr kumimoji="1" lang="en-US" altLang="ja-JP" sz="2000"/>
          </a:p>
        </p:txBody>
      </p:sp>
      <p:pic>
        <p:nvPicPr>
          <p:cNvPr id="8" name="コンテンツ プレースホルダー 7">
            <a:extLst>
              <a:ext uri="{FF2B5EF4-FFF2-40B4-BE49-F238E27FC236}">
                <a16:creationId xmlns:a16="http://schemas.microsoft.com/office/drawing/2014/main" xmlns="" id="{5B309158-857F-A548-A125-EF59D2519CA4}"/>
              </a:ext>
            </a:extLst>
          </p:cNvPr>
          <p:cNvPicPr>
            <a:picLocks noGrp="1" noChangeAspect="1"/>
          </p:cNvPicPr>
          <p:nvPr>
            <p:ph idx="1"/>
          </p:nvPr>
        </p:nvPicPr>
        <p:blipFill>
          <a:blip r:embed="rId2" cstate="print">
            <a:extLst/>
          </a:blip>
          <a:stretch>
            <a:fillRect/>
          </a:stretch>
        </p:blipFill>
        <p:spPr>
          <a:xfrm>
            <a:off x="4662102" y="1213576"/>
            <a:ext cx="6903723" cy="4307810"/>
          </a:xfrm>
          <a:prstGeom prst="rect">
            <a:avLst/>
          </a:prstGeom>
        </p:spPr>
      </p:pic>
    </p:spTree>
    <p:extLst>
      <p:ext uri="{BB962C8B-B14F-4D97-AF65-F5344CB8AC3E}">
        <p14:creationId xmlns:p14="http://schemas.microsoft.com/office/powerpoint/2010/main" val="153531225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タイトル 12">
            <a:extLst>
              <a:ext uri="{FF2B5EF4-FFF2-40B4-BE49-F238E27FC236}">
                <a16:creationId xmlns:a16="http://schemas.microsoft.com/office/drawing/2014/main" xmlns="" id="{C1C571E5-6E7D-A54F-96BB-3180F099D345}"/>
              </a:ext>
            </a:extLst>
          </p:cNvPr>
          <p:cNvSpPr>
            <a:spLocks noGrp="1"/>
          </p:cNvSpPr>
          <p:nvPr>
            <p:ph type="title"/>
          </p:nvPr>
        </p:nvSpPr>
        <p:spPr/>
        <p:txBody>
          <a:bodyPr/>
          <a:lstStyle/>
          <a:p>
            <a:r>
              <a:rPr lang="ja-JP" altLang="en-US" dirty="0"/>
              <a:t>演習：事例報告・検討</a:t>
            </a:r>
          </a:p>
        </p:txBody>
      </p:sp>
      <p:sp>
        <p:nvSpPr>
          <p:cNvPr id="4" name="コンテンツ プレースホルダー 3"/>
          <p:cNvSpPr>
            <a:spLocks noGrp="1"/>
          </p:cNvSpPr>
          <p:nvPr>
            <p:ph idx="1"/>
          </p:nvPr>
        </p:nvSpPr>
        <p:spPr>
          <a:xfrm>
            <a:off x="838200" y="1439862"/>
            <a:ext cx="10515600" cy="4351338"/>
          </a:xfrm>
        </p:spPr>
        <p:txBody>
          <a:bodyPr/>
          <a:lstStyle/>
          <a:p>
            <a:r>
              <a:rPr lang="ja-JP" altLang="ja-JP" dirty="0"/>
              <a:t>書式</a:t>
            </a:r>
            <a:r>
              <a:rPr lang="ja-JP" altLang="ja-JP" dirty="0" smtClean="0"/>
              <a:t>１</a:t>
            </a:r>
            <a:r>
              <a:rPr lang="en-US" altLang="ja-JP" dirty="0" smtClean="0"/>
              <a:t>-</a:t>
            </a:r>
            <a:r>
              <a:rPr lang="ja-JP" altLang="en-US" dirty="0" smtClean="0"/>
              <a:t>①</a:t>
            </a:r>
            <a:r>
              <a:rPr lang="ja-JP" altLang="ja-JP" dirty="0" smtClean="0"/>
              <a:t>を</a:t>
            </a:r>
            <a:r>
              <a:rPr lang="ja-JP" altLang="ja-JP" dirty="0"/>
              <a:t>用いて事例報告</a:t>
            </a:r>
            <a:r>
              <a:rPr lang="ja-JP" altLang="en-US" dirty="0"/>
              <a:t>・</a:t>
            </a:r>
            <a:r>
              <a:rPr lang="ja-JP" altLang="en-US" dirty="0" smtClean="0"/>
              <a:t>検討をします。</a:t>
            </a:r>
            <a:endParaRPr lang="en-US" altLang="ja-JP" dirty="0" smtClean="0"/>
          </a:p>
          <a:p>
            <a:r>
              <a:rPr lang="ja-JP" altLang="en-US" dirty="0" smtClean="0"/>
              <a:t>報告は、</a:t>
            </a:r>
            <a:r>
              <a:rPr lang="ja-JP" altLang="ja-JP" dirty="0" smtClean="0"/>
              <a:t>検討</a:t>
            </a:r>
            <a:r>
              <a:rPr lang="ja-JP" altLang="en-US" dirty="0" smtClean="0"/>
              <a:t>したいこと</a:t>
            </a:r>
            <a:r>
              <a:rPr lang="ja-JP" altLang="ja-JP" dirty="0" smtClean="0"/>
              <a:t>、</a:t>
            </a:r>
            <a:r>
              <a:rPr lang="ja-JP" altLang="ja-JP" dirty="0"/>
              <a:t>アセスメント状況</a:t>
            </a:r>
            <a:r>
              <a:rPr lang="ja-JP" altLang="en-US" dirty="0"/>
              <a:t>、支援</a:t>
            </a:r>
            <a:r>
              <a:rPr lang="ja-JP" altLang="en-US" dirty="0" smtClean="0"/>
              <a:t>経過等</a:t>
            </a:r>
            <a:r>
              <a:rPr lang="ja-JP" altLang="ja-JP" dirty="0" smtClean="0"/>
              <a:t>を報告</a:t>
            </a:r>
            <a:r>
              <a:rPr lang="ja-JP" altLang="en-US" dirty="0" smtClean="0"/>
              <a:t>します。特に</a:t>
            </a:r>
            <a:r>
              <a:rPr lang="ja-JP" altLang="en-US" dirty="0" smtClean="0">
                <a:solidFill>
                  <a:srgbClr val="FF0000"/>
                </a:solidFill>
              </a:rPr>
              <a:t>「検討したいこと、どのような支援をしてきたか」</a:t>
            </a:r>
            <a:r>
              <a:rPr lang="ja-JP" altLang="en-US" dirty="0" smtClean="0"/>
              <a:t>を重点に報告してください。</a:t>
            </a:r>
            <a:endParaRPr lang="en-US" altLang="ja-JP" dirty="0" smtClean="0"/>
          </a:p>
          <a:p>
            <a:r>
              <a:rPr lang="ja-JP" altLang="en-US" dirty="0" smtClean="0"/>
              <a:t>検討は、講義</a:t>
            </a:r>
            <a:r>
              <a:rPr lang="ja-JP" altLang="en-US" dirty="0"/>
              <a:t>やセルフチェックシートを参考に</a:t>
            </a:r>
            <a:r>
              <a:rPr lang="ja-JP" altLang="en-US" dirty="0" smtClean="0"/>
              <a:t>しながら、</a:t>
            </a:r>
            <a:r>
              <a:rPr lang="ja-JP" altLang="en-US" dirty="0" smtClean="0">
                <a:solidFill>
                  <a:srgbClr val="FF0000"/>
                </a:solidFill>
              </a:rPr>
              <a:t>「</a:t>
            </a:r>
            <a:r>
              <a:rPr lang="ja-JP" altLang="ja-JP" dirty="0" smtClean="0">
                <a:solidFill>
                  <a:srgbClr val="FF0000"/>
                </a:solidFill>
              </a:rPr>
              <a:t>意思</a:t>
            </a:r>
            <a:r>
              <a:rPr lang="ja-JP" altLang="ja-JP" dirty="0">
                <a:solidFill>
                  <a:srgbClr val="FF0000"/>
                </a:solidFill>
              </a:rPr>
              <a:t>決定支援の確認</a:t>
            </a:r>
            <a:r>
              <a:rPr lang="ja-JP" altLang="ja-JP" dirty="0" smtClean="0">
                <a:solidFill>
                  <a:srgbClr val="FF0000"/>
                </a:solidFill>
              </a:rPr>
              <a:t>や</a:t>
            </a:r>
            <a:r>
              <a:rPr lang="ja-JP" altLang="en-US" dirty="0">
                <a:solidFill>
                  <a:srgbClr val="FF0000"/>
                </a:solidFill>
              </a:rPr>
              <a:t>検討したいことに</a:t>
            </a:r>
            <a:r>
              <a:rPr lang="ja-JP" altLang="en-US" dirty="0" smtClean="0">
                <a:solidFill>
                  <a:srgbClr val="FF0000"/>
                </a:solidFill>
              </a:rPr>
              <a:t>対して具体的な支援方法を検討」</a:t>
            </a:r>
            <a:r>
              <a:rPr lang="ja-JP" altLang="en-US" dirty="0" smtClean="0"/>
              <a:t>します</a:t>
            </a:r>
            <a:r>
              <a:rPr lang="ja-JP" altLang="en-US" dirty="0"/>
              <a:t>。</a:t>
            </a:r>
            <a:endParaRPr lang="en-US" altLang="ja-JP" dirty="0"/>
          </a:p>
          <a:p>
            <a:pPr marL="0" indent="0">
              <a:buNone/>
            </a:pPr>
            <a:endParaRPr kumimoji="1" lang="ja-JP" altLang="en-US" dirty="0"/>
          </a:p>
        </p:txBody>
      </p:sp>
      <p:sp>
        <p:nvSpPr>
          <p:cNvPr id="2" name="正方形/長方形 1">
            <a:extLst>
              <a:ext uri="{FF2B5EF4-FFF2-40B4-BE49-F238E27FC236}">
                <a16:creationId xmlns:a16="http://schemas.microsoft.com/office/drawing/2014/main" xmlns="" id="{EED88A0B-8DB9-F941-9688-9B953C3EFB05}"/>
              </a:ext>
            </a:extLst>
          </p:cNvPr>
          <p:cNvSpPr/>
          <p:nvPr/>
        </p:nvSpPr>
        <p:spPr>
          <a:xfrm>
            <a:off x="838200" y="4566458"/>
            <a:ext cx="10515600" cy="188976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sz="2800" dirty="0">
                <a:solidFill>
                  <a:schemeClr val="tx1"/>
                </a:solidFill>
                <a:latin typeface="ＭＳ ゴシック"/>
                <a:ea typeface="ＭＳ ゴシック"/>
                <a:cs typeface="ＭＳ ゴシック"/>
              </a:rPr>
              <a:t>① </a:t>
            </a:r>
            <a:r>
              <a:rPr kumimoji="1" lang="ja-JP" altLang="en-US" sz="2800" dirty="0">
                <a:solidFill>
                  <a:schemeClr val="tx1"/>
                </a:solidFill>
                <a:latin typeface="ＭＳ ゴシック"/>
                <a:ea typeface="ＭＳ ゴシック"/>
                <a:cs typeface="ＭＳ ゴシック"/>
              </a:rPr>
              <a:t>事例の読み込み（３分）</a:t>
            </a:r>
            <a:r>
              <a:rPr kumimoji="1" lang="en-US" altLang="ja-JP" sz="2800" dirty="0">
                <a:solidFill>
                  <a:schemeClr val="tx1"/>
                </a:solidFill>
                <a:latin typeface="ＭＳ ゴシック"/>
                <a:ea typeface="ＭＳ ゴシック"/>
                <a:cs typeface="ＭＳ ゴシック"/>
              </a:rPr>
              <a:t> ……</a:t>
            </a:r>
            <a:r>
              <a:rPr kumimoji="1" lang="ja-JP" altLang="en-US" sz="2800" dirty="0">
                <a:solidFill>
                  <a:schemeClr val="tx1"/>
                </a:solidFill>
                <a:latin typeface="ＭＳ ゴシック"/>
                <a:ea typeface="ＭＳ ゴシック"/>
                <a:cs typeface="ＭＳ ゴシック"/>
              </a:rPr>
              <a:t>報告者は報告内容を整理</a:t>
            </a:r>
            <a:endParaRPr kumimoji="1" lang="en-US" altLang="ja-JP" sz="2800" dirty="0">
              <a:solidFill>
                <a:schemeClr val="tx1"/>
              </a:solidFill>
              <a:latin typeface="ＭＳ ゴシック"/>
              <a:ea typeface="ＭＳ ゴシック"/>
              <a:cs typeface="ＭＳ ゴシック"/>
            </a:endParaRPr>
          </a:p>
          <a:p>
            <a:r>
              <a:rPr lang="en-US" altLang="ja-JP" sz="2800" dirty="0">
                <a:solidFill>
                  <a:schemeClr val="tx1"/>
                </a:solidFill>
                <a:latin typeface="ＭＳ ゴシック"/>
                <a:ea typeface="ＭＳ ゴシック"/>
                <a:cs typeface="ＭＳ ゴシック"/>
              </a:rPr>
              <a:t>② </a:t>
            </a:r>
            <a:r>
              <a:rPr lang="ja-JP" altLang="en-US" sz="2800" dirty="0">
                <a:solidFill>
                  <a:schemeClr val="tx1"/>
                </a:solidFill>
                <a:latin typeface="ＭＳ ゴシック"/>
                <a:ea typeface="ＭＳ ゴシック"/>
                <a:cs typeface="ＭＳ ゴシック"/>
              </a:rPr>
              <a:t>報告　　　　　（７分</a:t>
            </a:r>
            <a:r>
              <a:rPr lang="ja-JP" altLang="en-US" sz="2800" dirty="0" smtClean="0">
                <a:solidFill>
                  <a:schemeClr val="tx1"/>
                </a:solidFill>
                <a:latin typeface="ＭＳ ゴシック"/>
                <a:ea typeface="ＭＳ ゴシック"/>
                <a:cs typeface="ＭＳ ゴシック"/>
              </a:rPr>
              <a:t>） </a:t>
            </a:r>
            <a:endParaRPr lang="en-US" altLang="ja-JP" sz="2800" dirty="0">
              <a:solidFill>
                <a:schemeClr val="tx1"/>
              </a:solidFill>
              <a:latin typeface="ＭＳ ゴシック"/>
              <a:ea typeface="ＭＳ ゴシック"/>
              <a:cs typeface="ＭＳ ゴシック"/>
            </a:endParaRPr>
          </a:p>
          <a:p>
            <a:r>
              <a:rPr kumimoji="1" lang="en-US" altLang="ja-JP" sz="2800" dirty="0">
                <a:solidFill>
                  <a:schemeClr val="tx1"/>
                </a:solidFill>
                <a:latin typeface="ＭＳ ゴシック"/>
                <a:ea typeface="ＭＳ ゴシック"/>
                <a:cs typeface="ＭＳ ゴシック"/>
              </a:rPr>
              <a:t>③ </a:t>
            </a:r>
            <a:r>
              <a:rPr kumimoji="1" lang="ja-JP" altLang="en-US" sz="2800" dirty="0">
                <a:solidFill>
                  <a:schemeClr val="tx1"/>
                </a:solidFill>
                <a:latin typeface="ＭＳ ゴシック"/>
                <a:ea typeface="ＭＳ ゴシック"/>
                <a:cs typeface="ＭＳ ゴシック"/>
              </a:rPr>
              <a:t>質問　　　　　（</a:t>
            </a:r>
            <a:r>
              <a:rPr kumimoji="1" lang="en-US" altLang="ja-JP" sz="2800" dirty="0">
                <a:solidFill>
                  <a:schemeClr val="tx1"/>
                </a:solidFill>
                <a:latin typeface="ＭＳ ゴシック"/>
                <a:ea typeface="ＭＳ ゴシック"/>
                <a:cs typeface="ＭＳ ゴシック"/>
              </a:rPr>
              <a:t>10</a:t>
            </a:r>
            <a:r>
              <a:rPr kumimoji="1" lang="ja-JP" altLang="en-US" sz="2800" dirty="0">
                <a:solidFill>
                  <a:schemeClr val="tx1"/>
                </a:solidFill>
                <a:latin typeface="ＭＳ ゴシック"/>
                <a:ea typeface="ＭＳ ゴシック"/>
                <a:cs typeface="ＭＳ ゴシック"/>
              </a:rPr>
              <a:t>分）</a:t>
            </a:r>
            <a:endParaRPr kumimoji="1" lang="en-US" altLang="ja-JP" sz="2800" dirty="0">
              <a:solidFill>
                <a:schemeClr val="tx1"/>
              </a:solidFill>
              <a:latin typeface="ＭＳ ゴシック"/>
              <a:ea typeface="ＭＳ ゴシック"/>
              <a:cs typeface="ＭＳ ゴシック"/>
            </a:endParaRPr>
          </a:p>
          <a:p>
            <a:r>
              <a:rPr kumimoji="1" lang="en-US" altLang="ja-JP" sz="2800" dirty="0">
                <a:solidFill>
                  <a:schemeClr val="tx1"/>
                </a:solidFill>
                <a:latin typeface="ＭＳ ゴシック"/>
                <a:ea typeface="ＭＳ ゴシック"/>
                <a:cs typeface="ＭＳ ゴシック"/>
              </a:rPr>
              <a:t>④ </a:t>
            </a:r>
            <a:r>
              <a:rPr lang="ja-JP" altLang="en-US" sz="2800" dirty="0" smtClean="0">
                <a:solidFill>
                  <a:schemeClr val="tx1"/>
                </a:solidFill>
                <a:latin typeface="ＭＳ ゴシック"/>
                <a:ea typeface="ＭＳ ゴシック"/>
                <a:cs typeface="ＭＳ ゴシック"/>
              </a:rPr>
              <a:t>支援方法検討</a:t>
            </a:r>
            <a:r>
              <a:rPr kumimoji="1" lang="ja-JP" altLang="en-US" sz="2800" dirty="0">
                <a:solidFill>
                  <a:schemeClr val="tx1"/>
                </a:solidFill>
                <a:latin typeface="ＭＳ ゴシック"/>
                <a:ea typeface="ＭＳ ゴシック"/>
                <a:cs typeface="ＭＳ ゴシック"/>
              </a:rPr>
              <a:t>　（</a:t>
            </a:r>
            <a:r>
              <a:rPr kumimoji="1" lang="en-US" altLang="ja-JP" sz="2800" dirty="0">
                <a:solidFill>
                  <a:schemeClr val="tx1"/>
                </a:solidFill>
                <a:latin typeface="ＭＳ ゴシック"/>
                <a:ea typeface="ＭＳ ゴシック"/>
                <a:cs typeface="ＭＳ ゴシック"/>
              </a:rPr>
              <a:t>10</a:t>
            </a:r>
            <a:r>
              <a:rPr kumimoji="1" lang="ja-JP" altLang="en-US" sz="2800" dirty="0">
                <a:solidFill>
                  <a:schemeClr val="tx1"/>
                </a:solidFill>
                <a:latin typeface="ＭＳ ゴシック"/>
                <a:ea typeface="ＭＳ ゴシック"/>
                <a:cs typeface="ＭＳ ゴシック"/>
              </a:rPr>
              <a:t>分）</a:t>
            </a:r>
          </a:p>
        </p:txBody>
      </p:sp>
    </p:spTree>
    <p:extLst>
      <p:ext uri="{BB962C8B-B14F-4D97-AF65-F5344CB8AC3E}">
        <p14:creationId xmlns:p14="http://schemas.microsoft.com/office/powerpoint/2010/main" val="270770886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タイトル 12">
            <a:extLst>
              <a:ext uri="{FF2B5EF4-FFF2-40B4-BE49-F238E27FC236}">
                <a16:creationId xmlns:a16="http://schemas.microsoft.com/office/drawing/2014/main" xmlns="" id="{C1C571E5-6E7D-A54F-96BB-3180F099D345}"/>
              </a:ext>
            </a:extLst>
          </p:cNvPr>
          <p:cNvSpPr>
            <a:spLocks noGrp="1"/>
          </p:cNvSpPr>
          <p:nvPr>
            <p:ph type="title"/>
          </p:nvPr>
        </p:nvSpPr>
        <p:spPr/>
        <p:txBody>
          <a:bodyPr/>
          <a:lstStyle/>
          <a:p>
            <a:r>
              <a:rPr lang="ja-JP" altLang="en-US" dirty="0"/>
              <a:t>　</a:t>
            </a:r>
            <a:r>
              <a:rPr lang="ja-JP" altLang="en-US" dirty="0" smtClean="0"/>
              <a:t>演習：インターバル</a:t>
            </a:r>
            <a:r>
              <a:rPr lang="ja-JP" altLang="en-US" dirty="0"/>
              <a:t>整理（書式５）</a:t>
            </a:r>
          </a:p>
        </p:txBody>
      </p:sp>
      <p:sp>
        <p:nvSpPr>
          <p:cNvPr id="4" name="コンテンツ プレースホルダー 3"/>
          <p:cNvSpPr>
            <a:spLocks noGrp="1"/>
          </p:cNvSpPr>
          <p:nvPr>
            <p:ph idx="1"/>
          </p:nvPr>
        </p:nvSpPr>
        <p:spPr>
          <a:xfrm>
            <a:off x="838200" y="1825625"/>
            <a:ext cx="10515600" cy="3051175"/>
          </a:xfrm>
        </p:spPr>
        <p:txBody>
          <a:bodyPr>
            <a:normAutofit fontScale="92500"/>
          </a:bodyPr>
          <a:lstStyle/>
          <a:p>
            <a:r>
              <a:rPr lang="ja-JP" altLang="en-US" dirty="0"/>
              <a:t>事例報告・検討での気づきや</a:t>
            </a:r>
            <a:r>
              <a:rPr lang="ja-JP" altLang="ja-JP" dirty="0"/>
              <a:t>助言を参考にしながら</a:t>
            </a:r>
            <a:r>
              <a:rPr lang="ja-JP" altLang="en-US" dirty="0"/>
              <a:t>インターバルで行う内容を</a:t>
            </a:r>
            <a:r>
              <a:rPr lang="ja-JP" altLang="ja-JP" dirty="0"/>
              <a:t>整理</a:t>
            </a:r>
            <a:r>
              <a:rPr lang="ja-JP" altLang="en-US" dirty="0"/>
              <a:t>します。</a:t>
            </a:r>
            <a:r>
              <a:rPr lang="ja-JP" altLang="ja-JP" dirty="0"/>
              <a:t>その際、複数出た助言に対して優先順をつけ</a:t>
            </a:r>
            <a:r>
              <a:rPr lang="ja-JP" altLang="en-US" dirty="0"/>
              <a:t>るなどして</a:t>
            </a:r>
            <a:r>
              <a:rPr lang="ja-JP" altLang="ja-JP" dirty="0"/>
              <a:t>、実際に行えるものを選んで記入することがポイント</a:t>
            </a:r>
            <a:r>
              <a:rPr lang="ja-JP" altLang="ja-JP" dirty="0" smtClean="0"/>
              <a:t>で</a:t>
            </a:r>
            <a:r>
              <a:rPr lang="ja-JP" altLang="en-US" dirty="0" smtClean="0"/>
              <a:t>す</a:t>
            </a:r>
            <a:r>
              <a:rPr lang="ja-JP" altLang="en-US" dirty="0" smtClean="0">
                <a:solidFill>
                  <a:srgbClr val="FF0000"/>
                </a:solidFill>
              </a:rPr>
              <a:t>（２５分）</a:t>
            </a:r>
            <a:endParaRPr lang="en-US" altLang="ja-JP" dirty="0">
              <a:solidFill>
                <a:srgbClr val="FF0000"/>
              </a:solidFill>
            </a:endParaRPr>
          </a:p>
          <a:p>
            <a:r>
              <a:rPr lang="ja-JP" altLang="ja-JP" dirty="0"/>
              <a:t>漠然とした整理だとインターバル時に何を行うかが不明確になってしまうため、整理に当たってはファシリテーター</a:t>
            </a:r>
            <a:r>
              <a:rPr lang="ja-JP" altLang="en-US" dirty="0"/>
              <a:t>から助言・</a:t>
            </a:r>
            <a:r>
              <a:rPr lang="ja-JP" altLang="ja-JP" dirty="0"/>
              <a:t>同意を</a:t>
            </a:r>
            <a:r>
              <a:rPr lang="ja-JP" altLang="en-US" dirty="0"/>
              <a:t>行います</a:t>
            </a:r>
            <a:r>
              <a:rPr lang="ja-JP" altLang="ja-JP" dirty="0" smtClean="0"/>
              <a:t>。</a:t>
            </a:r>
            <a:endParaRPr lang="en-US" altLang="ja-JP" dirty="0" smtClean="0"/>
          </a:p>
          <a:p>
            <a:r>
              <a:rPr lang="ja-JP" altLang="en-US" dirty="0"/>
              <a:t>グループ</a:t>
            </a:r>
            <a:r>
              <a:rPr lang="ja-JP" altLang="en-US" dirty="0" smtClean="0"/>
              <a:t>で共有</a:t>
            </a:r>
            <a:r>
              <a:rPr lang="ja-JP" altLang="en-US" dirty="0" smtClean="0">
                <a:solidFill>
                  <a:srgbClr val="FF0000"/>
                </a:solidFill>
              </a:rPr>
              <a:t>（３０分）</a:t>
            </a:r>
            <a:endParaRPr lang="en-US" altLang="ja-JP" dirty="0">
              <a:solidFill>
                <a:srgbClr val="FF0000"/>
              </a:solidFill>
            </a:endParaRPr>
          </a:p>
        </p:txBody>
      </p:sp>
      <p:sp>
        <p:nvSpPr>
          <p:cNvPr id="2" name="テキスト ボックス 1"/>
          <p:cNvSpPr txBox="1"/>
          <p:nvPr/>
        </p:nvSpPr>
        <p:spPr>
          <a:xfrm>
            <a:off x="872836" y="5223164"/>
            <a:ext cx="10480964" cy="830997"/>
          </a:xfrm>
          <a:prstGeom prst="rect">
            <a:avLst/>
          </a:prstGeom>
          <a:noFill/>
          <a:ln>
            <a:solidFill>
              <a:schemeClr val="tx1"/>
            </a:solidFill>
          </a:ln>
        </p:spPr>
        <p:txBody>
          <a:bodyPr wrap="square" rtlCol="0">
            <a:spAutoFit/>
          </a:bodyPr>
          <a:lstStyle/>
          <a:p>
            <a:r>
              <a:rPr lang="ja-JP" altLang="en-US" sz="2400" dirty="0"/>
              <a:t>＊現任研修終了後も地域で協議できる体制を構築するため、インターバル時は</a:t>
            </a:r>
            <a:r>
              <a:rPr lang="ja-JP" altLang="ja-JP" sz="2400" dirty="0"/>
              <a:t>基幹相談支援センター等で協議すること</a:t>
            </a:r>
            <a:r>
              <a:rPr lang="ja-JP" altLang="en-US" sz="2400" dirty="0"/>
              <a:t>が望ましい</a:t>
            </a:r>
            <a:r>
              <a:rPr lang="ja-JP" altLang="en-US" sz="2400" dirty="0" smtClean="0"/>
              <a:t>。</a:t>
            </a:r>
            <a:endParaRPr lang="ja-JP" altLang="en-US" sz="2400" dirty="0">
              <a:solidFill>
                <a:srgbClr val="FF0000"/>
              </a:solidFill>
            </a:endParaRPr>
          </a:p>
        </p:txBody>
      </p:sp>
    </p:spTree>
    <p:extLst>
      <p:ext uri="{BB962C8B-B14F-4D97-AF65-F5344CB8AC3E}">
        <p14:creationId xmlns:p14="http://schemas.microsoft.com/office/powerpoint/2010/main" val="139712483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地域を基盤としたソーシャルワーク</a:t>
            </a:r>
            <a:r>
              <a:rPr lang="en-US" altLang="ja-JP" dirty="0"/>
              <a:t>Ⅱ</a:t>
            </a:r>
            <a:r>
              <a:rPr kumimoji="1" lang="en-US" altLang="ja-JP" dirty="0"/>
              <a:t/>
            </a:r>
            <a:br>
              <a:rPr kumimoji="1" lang="en-US" altLang="ja-JP" dirty="0"/>
            </a:br>
            <a:r>
              <a:rPr kumimoji="1" lang="ja-JP" altLang="en-US"/>
              <a:t>研修</a:t>
            </a:r>
            <a:r>
              <a:rPr kumimoji="1" lang="ja-JP" altLang="en-US" dirty="0"/>
              <a:t>受講</a:t>
            </a:r>
            <a:r>
              <a:rPr kumimoji="1" lang="ja-JP" altLang="en-US"/>
              <a:t>ガイダンス（３日目</a:t>
            </a:r>
            <a:r>
              <a:rPr kumimoji="1" lang="ja-JP" altLang="en-US" dirty="0"/>
              <a:t>）</a:t>
            </a:r>
          </a:p>
        </p:txBody>
      </p:sp>
      <p:sp>
        <p:nvSpPr>
          <p:cNvPr id="3" name="コンテンツ プレースホルダー 2"/>
          <p:cNvSpPr>
            <a:spLocks noGrp="1"/>
          </p:cNvSpPr>
          <p:nvPr>
            <p:ph idx="1"/>
          </p:nvPr>
        </p:nvSpPr>
        <p:spPr/>
        <p:txBody>
          <a:bodyPr/>
          <a:lstStyle/>
          <a:p>
            <a:pPr marL="0" indent="0">
              <a:buNone/>
            </a:pPr>
            <a:r>
              <a:rPr kumimoji="1" lang="en-US" altLang="ja-JP" dirty="0"/>
              <a:t>Ⅰ</a:t>
            </a:r>
            <a:r>
              <a:rPr kumimoji="1" lang="ja-JP" altLang="en-US"/>
              <a:t>　</a:t>
            </a:r>
            <a:r>
              <a:rPr lang="ja-JP" altLang="en-US"/>
              <a:t>獲得目標</a:t>
            </a:r>
            <a:endParaRPr kumimoji="1" lang="en-US" altLang="ja-JP" dirty="0"/>
          </a:p>
          <a:p>
            <a:pPr marL="0" indent="0">
              <a:buNone/>
            </a:pPr>
            <a:r>
              <a:rPr lang="en-US" altLang="ja-JP" dirty="0"/>
              <a:t>Ⅱ</a:t>
            </a:r>
            <a:r>
              <a:rPr lang="ja-JP" altLang="en-US"/>
              <a:t>   研修の進め方</a:t>
            </a:r>
            <a:endParaRPr lang="en-US" altLang="ja-JP" dirty="0"/>
          </a:p>
          <a:p>
            <a:pPr marL="0" indent="0">
              <a:buNone/>
            </a:pPr>
            <a:r>
              <a:rPr kumimoji="1" lang="en-US" altLang="ja-JP" dirty="0"/>
              <a:t>Ⅲ</a:t>
            </a:r>
            <a:r>
              <a:rPr kumimoji="1" lang="ja-JP" altLang="en-US"/>
              <a:t>   グランドルール・役割シートについて</a:t>
            </a:r>
            <a:endParaRPr kumimoji="1" lang="en-US" altLang="ja-JP" dirty="0"/>
          </a:p>
          <a:p>
            <a:pPr marL="0" indent="0">
              <a:buNone/>
            </a:pPr>
            <a:r>
              <a:rPr lang="en-US" altLang="ja-JP" dirty="0"/>
              <a:t>Ⅳ</a:t>
            </a:r>
            <a:r>
              <a:rPr lang="ja-JP" altLang="en-US"/>
              <a:t>   事例報告・検討</a:t>
            </a:r>
            <a:endParaRPr lang="en-US" altLang="ja-JP" dirty="0"/>
          </a:p>
          <a:p>
            <a:pPr marL="0" indent="0">
              <a:buNone/>
            </a:pPr>
            <a:r>
              <a:rPr kumimoji="1" lang="ja-JP" altLang="en-US"/>
              <a:t>　　　報告内容</a:t>
            </a:r>
            <a:endParaRPr kumimoji="1" lang="en-US" altLang="ja-JP" dirty="0"/>
          </a:p>
          <a:p>
            <a:pPr marL="0" indent="0">
              <a:buNone/>
            </a:pPr>
            <a:r>
              <a:rPr lang="ja-JP" altLang="en-US"/>
              <a:t>　　　質問の留意点</a:t>
            </a:r>
            <a:endParaRPr lang="en-US" altLang="ja-JP" dirty="0"/>
          </a:p>
          <a:p>
            <a:pPr marL="0" indent="0">
              <a:buNone/>
            </a:pPr>
            <a:r>
              <a:rPr kumimoji="1" lang="ja-JP" altLang="en-US"/>
              <a:t>　　　支援方法の検討の留意点</a:t>
            </a:r>
            <a:endParaRPr kumimoji="1" lang="en-US" altLang="ja-JP" dirty="0"/>
          </a:p>
          <a:p>
            <a:pPr marL="0" indent="0">
              <a:buNone/>
            </a:pPr>
            <a:r>
              <a:rPr lang="en-US" altLang="ja-JP" dirty="0"/>
              <a:t>Ⅴ</a:t>
            </a:r>
            <a:r>
              <a:rPr lang="ja-JP" altLang="en-US"/>
              <a:t>  インターバルについて</a:t>
            </a:r>
            <a:endParaRPr kumimoji="1" lang="ja-JP" altLang="en-US" dirty="0"/>
          </a:p>
        </p:txBody>
      </p:sp>
    </p:spTree>
    <p:extLst>
      <p:ext uri="{BB962C8B-B14F-4D97-AF65-F5344CB8AC3E}">
        <p14:creationId xmlns:p14="http://schemas.microsoft.com/office/powerpoint/2010/main" val="46329083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
        <p:nvSpPr>
          <p:cNvPr id="15" name="正方形/長方形 14"/>
          <p:cNvSpPr/>
          <p:nvPr/>
        </p:nvSpPr>
        <p:spPr>
          <a:xfrm>
            <a:off x="10223177" y="2267455"/>
            <a:ext cx="1600186" cy="733878"/>
          </a:xfrm>
          <a:prstGeom prst="rect">
            <a:avLst/>
          </a:prstGeom>
          <a:solidFill>
            <a:schemeClr val="accent3">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講義５</a:t>
            </a:r>
            <a:endParaRPr kumimoji="1" lang="en-US" altLang="ja-JP" dirty="0">
              <a:solidFill>
                <a:schemeClr val="tx1"/>
              </a:solidFill>
            </a:endParaRPr>
          </a:p>
          <a:p>
            <a:pPr algn="ctr"/>
            <a:r>
              <a:rPr lang="ja-JP" altLang="en-US" sz="1400" dirty="0">
                <a:solidFill>
                  <a:schemeClr val="tx1"/>
                </a:solidFill>
              </a:rPr>
              <a:t>スーパービジョン</a:t>
            </a:r>
            <a:endParaRPr kumimoji="1" lang="ja-JP" altLang="en-US" sz="1400" dirty="0">
              <a:solidFill>
                <a:schemeClr val="tx1"/>
              </a:solidFill>
            </a:endParaRP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t>①相談支援の基本的業務を確実に実施できる。</a:t>
            </a:r>
            <a:endParaRPr lang="en-US" altLang="ja-JP" dirty="0"/>
          </a:p>
          <a:p>
            <a:r>
              <a:rPr kumimoji="1" lang="ja-JP" altLang="en-US" dirty="0">
                <a:highlight>
                  <a:srgbClr val="FF0000"/>
                </a:highlight>
              </a:rPr>
              <a:t>②チームアプローチ（多職種連携）の理論と方法を理解し、実践の中でチームアプローチが実践できる。</a:t>
            </a:r>
            <a:endParaRPr kumimoji="1" lang="en-US" altLang="ja-JP" dirty="0">
              <a:highlight>
                <a:srgbClr val="FF0000"/>
              </a:highlight>
            </a:endParaRPr>
          </a:p>
          <a:p>
            <a:r>
              <a:rPr lang="ja-JP" altLang="en-US" dirty="0"/>
              <a:t>③コミュニティワーク（地域とのつながりやインフォーマルの活用等）の理論と方法を理解し、実践できる。</a:t>
            </a:r>
            <a:endParaRPr lang="en-US" altLang="ja-JP" dirty="0"/>
          </a:p>
          <a:p>
            <a:r>
              <a:rPr kumimoji="1" lang="ja-JP" altLang="en-US" dirty="0"/>
              <a:t>④スーパービジョンの理論と方法を理解し、助言・指導を受けることの必要性を理解する。</a:t>
            </a: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lang="en-US" altLang="ja-JP" sz="1400" dirty="0"/>
          </a:p>
        </p:txBody>
      </p:sp>
      <p:sp>
        <p:nvSpPr>
          <p:cNvPr id="24" name="正方形/長方形 23"/>
          <p:cNvSpPr/>
          <p:nvPr/>
        </p:nvSpPr>
        <p:spPr>
          <a:xfrm>
            <a:off x="3919340" y="4171318"/>
            <a:ext cx="6096002" cy="332359"/>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chemeClr val="accent3">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模擬</a:t>
            </a:r>
            <a:r>
              <a:rPr kumimoji="1" lang="en-US" altLang="ja-JP" sz="1400" dirty="0">
                <a:solidFill>
                  <a:schemeClr val="tx1"/>
                </a:solidFill>
              </a:rPr>
              <a:t>GSV</a:t>
            </a:r>
            <a:endParaRPr kumimoji="1" lang="ja-JP" altLang="en-US" sz="1400" dirty="0">
              <a:solidFill>
                <a:schemeClr val="tx1"/>
              </a:solidFill>
            </a:endParaRPr>
          </a:p>
        </p:txBody>
      </p:sp>
      <p:sp>
        <p:nvSpPr>
          <p:cNvPr id="35" name="正方形/長方形 34"/>
          <p:cNvSpPr/>
          <p:nvPr/>
        </p:nvSpPr>
        <p:spPr>
          <a:xfrm>
            <a:off x="3919340" y="5496735"/>
            <a:ext cx="6096002" cy="346530"/>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131350" y="5993873"/>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311035" y="599387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修了</a:t>
            </a:r>
            <a:r>
              <a:rPr kumimoji="1" lang="ja-JP" altLang="en-US" sz="1400" dirty="0"/>
              <a:t>証</a:t>
            </a:r>
            <a:endParaRPr kumimoji="1" lang="en-US" altLang="ja-JP" sz="1400" dirty="0"/>
          </a:p>
          <a:p>
            <a:pPr algn="ctr"/>
            <a:r>
              <a:rPr lang="ja-JP" altLang="en-US" sz="1400" dirty="0"/>
              <a:t>交付</a:t>
            </a:r>
            <a:endParaRPr kumimoji="1" lang="ja-JP" altLang="en-US" sz="1400" dirty="0"/>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77159" y="6030675"/>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ヒアリングシートは主任相談支援専門員業務の参考として活用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pPr algn="ctr"/>
              <a:r>
                <a:rPr kumimoji="1" lang="ja-JP" altLang="en-US" sz="1200" dirty="0"/>
                <a:t>ＧＳＶ</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
        <p:nvSpPr>
          <p:cNvPr id="52" name="正方形/長方形 51">
            <a:extLst>
              <a:ext uri="{FF2B5EF4-FFF2-40B4-BE49-F238E27FC236}">
                <a16:creationId xmlns:a16="http://schemas.microsoft.com/office/drawing/2014/main" xmlns="" id="{4BDD420F-AAED-D34C-8DF4-A247EEF80F5D}"/>
              </a:ext>
            </a:extLst>
          </p:cNvPr>
          <p:cNvSpPr/>
          <p:nvPr/>
        </p:nvSpPr>
        <p:spPr>
          <a:xfrm>
            <a:off x="152400" y="4572721"/>
            <a:ext cx="12039600" cy="893247"/>
          </a:xfrm>
          <a:prstGeom prst="rect">
            <a:avLst/>
          </a:prstGeom>
          <a:noFill/>
          <a:ln w="762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85157985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a:t>研修の進め方（３日目）</a:t>
            </a:r>
          </a:p>
        </p:txBody>
      </p:sp>
      <p:sp>
        <p:nvSpPr>
          <p:cNvPr id="3" name="コンテンツ プレースホルダー 2"/>
          <p:cNvSpPr>
            <a:spLocks noGrp="1"/>
          </p:cNvSpPr>
          <p:nvPr>
            <p:ph idx="1"/>
          </p:nvPr>
        </p:nvSpPr>
        <p:spPr>
          <a:xfrm>
            <a:off x="838200" y="1825624"/>
            <a:ext cx="10515600" cy="4776343"/>
          </a:xfrm>
        </p:spPr>
        <p:txBody>
          <a:bodyPr>
            <a:normAutofit fontScale="92500" lnSpcReduction="10000"/>
          </a:bodyPr>
          <a:lstStyle/>
          <a:p>
            <a:pPr marL="0" indent="0">
              <a:buNone/>
            </a:pPr>
            <a:r>
              <a:rPr lang="ja-JP" altLang="ja-JP" sz="3200" dirty="0">
                <a:solidFill>
                  <a:srgbClr val="FF0000"/>
                </a:solidFill>
              </a:rPr>
              <a:t>講義</a:t>
            </a:r>
            <a:r>
              <a:rPr lang="ja-JP" altLang="ja-JP" sz="2400" dirty="0"/>
              <a:t>は１日目の内容をもとに、事例を通して担当者会議の開催やチームアプローチ（多職種連携）の際の支援目的の共有、</a:t>
            </a:r>
            <a:r>
              <a:rPr lang="ja-JP" altLang="en-US" sz="2400" dirty="0"/>
              <a:t>セルフ</a:t>
            </a:r>
            <a:r>
              <a:rPr lang="ja-JP" altLang="ja-JP" sz="2400" dirty="0"/>
              <a:t>チェックリストの記入の仕方等の講義を行</a:t>
            </a:r>
            <a:r>
              <a:rPr lang="ja-JP" altLang="en-US" sz="2400" dirty="0"/>
              <a:t>います</a:t>
            </a:r>
            <a:r>
              <a:rPr lang="ja-JP" altLang="ja-JP" sz="2400" dirty="0"/>
              <a:t>。</a:t>
            </a:r>
            <a:endParaRPr lang="en-US" altLang="ja-JP" sz="2400" dirty="0"/>
          </a:p>
          <a:p>
            <a:pPr marL="0" indent="0">
              <a:buNone/>
            </a:pPr>
            <a:r>
              <a:rPr lang="ja-JP" altLang="en-US" sz="3200" b="1" dirty="0">
                <a:solidFill>
                  <a:srgbClr val="FF0000"/>
                </a:solidFill>
              </a:rPr>
              <a:t>セルフチェックシート</a:t>
            </a:r>
            <a:r>
              <a:rPr lang="ja-JP" altLang="en-US" sz="2400" dirty="0"/>
              <a:t>は、講義を踏まえ、自身の業務と照らし合わせながら自己業務の振り返りを行います。</a:t>
            </a:r>
            <a:endParaRPr lang="en-US" altLang="ja-JP" sz="2400" dirty="0"/>
          </a:p>
          <a:p>
            <a:pPr marL="0" indent="0">
              <a:buNone/>
            </a:pPr>
            <a:r>
              <a:rPr lang="ja-JP" altLang="ja-JP" sz="3200" dirty="0" smtClean="0">
                <a:solidFill>
                  <a:srgbClr val="FF0000"/>
                </a:solidFill>
              </a:rPr>
              <a:t>演習</a:t>
            </a:r>
            <a:r>
              <a:rPr lang="ja-JP" altLang="en-US" sz="3200" dirty="0" smtClean="0">
                <a:solidFill>
                  <a:srgbClr val="FF0000"/>
                </a:solidFill>
              </a:rPr>
              <a:t>（実践報告・検討）</a:t>
            </a:r>
            <a:r>
              <a:rPr lang="ja-JP" altLang="ja-JP" sz="2400" dirty="0" smtClean="0"/>
              <a:t>は</a:t>
            </a:r>
            <a:r>
              <a:rPr lang="ja-JP" altLang="ja-JP" sz="2400" dirty="0"/>
              <a:t>、インターバル時の実践報告</a:t>
            </a:r>
            <a:r>
              <a:rPr lang="ja-JP" altLang="en-US" sz="2400" dirty="0"/>
              <a:t>、</a:t>
            </a:r>
            <a:r>
              <a:rPr lang="ja-JP" altLang="ja-JP" sz="2400" dirty="0"/>
              <a:t>講義を踏まえて事前課題（書式１）の</a:t>
            </a:r>
            <a:r>
              <a:rPr lang="ja-JP" altLang="en-US" sz="2400" dirty="0"/>
              <a:t>エコマップの報告並びに検討を行います。検討の際は、セルフチェックシートのポイントがチームアプローチを展開する際に生かされているか、担当者会議の準備や進め方、関係性の確認と、チームアプローチを展開する上での課題について検討し、</a:t>
            </a:r>
            <a:r>
              <a:rPr lang="ja-JP" altLang="ja-JP" sz="2400" dirty="0"/>
              <a:t>４日目に使用する代表事例を選出</a:t>
            </a:r>
            <a:r>
              <a:rPr lang="ja-JP" altLang="en-US" sz="2400" dirty="0"/>
              <a:t>します</a:t>
            </a:r>
            <a:r>
              <a:rPr lang="ja-JP" altLang="ja-JP" sz="2400" dirty="0" smtClean="0"/>
              <a:t>。</a:t>
            </a:r>
            <a:endParaRPr lang="en-US" altLang="ja-JP" sz="3000" dirty="0"/>
          </a:p>
          <a:p>
            <a:pPr marL="0" indent="0">
              <a:buNone/>
            </a:pPr>
            <a:r>
              <a:rPr lang="ja-JP" altLang="en-US" sz="3200" dirty="0" smtClean="0">
                <a:solidFill>
                  <a:srgbClr val="FF0000"/>
                </a:solidFill>
              </a:rPr>
              <a:t>演習（インターバル報告及び整理）</a:t>
            </a:r>
            <a:r>
              <a:rPr lang="ja-JP" altLang="en-US" sz="2400" dirty="0" smtClean="0"/>
              <a:t>は、①インターバルで行う相談体制や協議会の状況整理、②ストレングスアセスメント表の追記（できなければ次回まで行ってくる）、③インターバルで取り組んできた実践報告、ストレングスアセスの追記やインターバルでの取り組む内容を共有</a:t>
            </a:r>
            <a:endParaRPr kumimoji="1" lang="ja-JP" altLang="en-US" sz="2400" dirty="0"/>
          </a:p>
        </p:txBody>
      </p:sp>
    </p:spTree>
    <p:extLst>
      <p:ext uri="{BB962C8B-B14F-4D97-AF65-F5344CB8AC3E}">
        <p14:creationId xmlns:p14="http://schemas.microsoft.com/office/powerpoint/2010/main" val="276882298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タイトル 12">
            <a:extLst>
              <a:ext uri="{FF2B5EF4-FFF2-40B4-BE49-F238E27FC236}">
                <a16:creationId xmlns:a16="http://schemas.microsoft.com/office/drawing/2014/main" xmlns="" id="{C1C571E5-6E7D-A54F-96BB-3180F099D345}"/>
              </a:ext>
            </a:extLst>
          </p:cNvPr>
          <p:cNvSpPr>
            <a:spLocks noGrp="1"/>
          </p:cNvSpPr>
          <p:nvPr>
            <p:ph type="title"/>
          </p:nvPr>
        </p:nvSpPr>
        <p:spPr>
          <a:xfrm>
            <a:off x="838200" y="3463"/>
            <a:ext cx="10515600" cy="1325563"/>
          </a:xfrm>
        </p:spPr>
        <p:txBody>
          <a:bodyPr/>
          <a:lstStyle/>
          <a:p>
            <a:r>
              <a:rPr lang="ja-JP" altLang="en-US" dirty="0"/>
              <a:t>演習：事例報告・検討</a:t>
            </a:r>
          </a:p>
        </p:txBody>
      </p:sp>
      <p:sp>
        <p:nvSpPr>
          <p:cNvPr id="4" name="コンテンツ プレースホルダー 3"/>
          <p:cNvSpPr>
            <a:spLocks noGrp="1"/>
          </p:cNvSpPr>
          <p:nvPr>
            <p:ph idx="1"/>
          </p:nvPr>
        </p:nvSpPr>
        <p:spPr>
          <a:xfrm>
            <a:off x="838200" y="1218189"/>
            <a:ext cx="10515600" cy="4351338"/>
          </a:xfrm>
        </p:spPr>
        <p:txBody>
          <a:bodyPr/>
          <a:lstStyle/>
          <a:p>
            <a:r>
              <a:rPr lang="ja-JP" altLang="ja-JP" dirty="0"/>
              <a:t>書式</a:t>
            </a:r>
            <a:r>
              <a:rPr lang="ja-JP" altLang="ja-JP" dirty="0" smtClean="0"/>
              <a:t>１</a:t>
            </a:r>
            <a:r>
              <a:rPr lang="en-US" altLang="ja-JP" dirty="0" smtClean="0"/>
              <a:t>-</a:t>
            </a:r>
            <a:r>
              <a:rPr lang="ja-JP" altLang="en-US" dirty="0" smtClean="0"/>
              <a:t>②（</a:t>
            </a:r>
            <a:r>
              <a:rPr lang="ja-JP" altLang="en-US" dirty="0"/>
              <a:t>エコマップ）</a:t>
            </a:r>
            <a:r>
              <a:rPr lang="ja-JP" altLang="ja-JP" dirty="0"/>
              <a:t>を用いて事例報告</a:t>
            </a:r>
            <a:r>
              <a:rPr lang="ja-JP" altLang="en-US" dirty="0"/>
              <a:t>・</a:t>
            </a:r>
            <a:r>
              <a:rPr lang="ja-JP" altLang="en-US" dirty="0" smtClean="0"/>
              <a:t>検討します。</a:t>
            </a:r>
            <a:endParaRPr lang="en-US" altLang="ja-JP" dirty="0" smtClean="0"/>
          </a:p>
          <a:p>
            <a:r>
              <a:rPr lang="ja-JP" altLang="en-US" dirty="0" smtClean="0"/>
              <a:t>報告は、チームでの支援方針、チームアプローチで困っていること、地域</a:t>
            </a:r>
            <a:r>
              <a:rPr lang="ja-JP" altLang="en-US" dirty="0"/>
              <a:t>資源（人）・社会資源（人）との関係性、担当者会議の開催</a:t>
            </a:r>
            <a:r>
              <a:rPr lang="ja-JP" altLang="en-US" dirty="0" smtClean="0"/>
              <a:t>状況等について報告します。</a:t>
            </a:r>
            <a:endParaRPr lang="en-US" altLang="ja-JP" dirty="0" smtClean="0"/>
          </a:p>
          <a:p>
            <a:r>
              <a:rPr lang="ja-JP" altLang="en-US" dirty="0"/>
              <a:t>検討</a:t>
            </a:r>
            <a:r>
              <a:rPr lang="ja-JP" altLang="en-US" dirty="0" smtClean="0"/>
              <a:t>は、講義</a:t>
            </a:r>
            <a:r>
              <a:rPr lang="ja-JP" altLang="en-US" dirty="0"/>
              <a:t>やセルフチェックシートを参考に</a:t>
            </a:r>
            <a:r>
              <a:rPr lang="ja-JP" altLang="en-US" dirty="0" smtClean="0"/>
              <a:t>しながら</a:t>
            </a:r>
            <a:r>
              <a:rPr lang="ja-JP" altLang="en-US" dirty="0" smtClean="0">
                <a:solidFill>
                  <a:srgbClr val="FF0000"/>
                </a:solidFill>
              </a:rPr>
              <a:t>、「チームでの意思決定支援の確認やチームアプローチで困っていること、支援方針の立て方等について</a:t>
            </a:r>
            <a:r>
              <a:rPr lang="ja-JP" altLang="ja-JP" dirty="0" smtClean="0">
                <a:solidFill>
                  <a:srgbClr val="FF0000"/>
                </a:solidFill>
              </a:rPr>
              <a:t>検討</a:t>
            </a:r>
            <a:r>
              <a:rPr lang="ja-JP" altLang="en-US" dirty="0" smtClean="0">
                <a:solidFill>
                  <a:srgbClr val="FF0000"/>
                </a:solidFill>
              </a:rPr>
              <a:t>」</a:t>
            </a:r>
            <a:r>
              <a:rPr lang="ja-JP" altLang="en-US" dirty="0" smtClean="0"/>
              <a:t>します</a:t>
            </a:r>
            <a:r>
              <a:rPr lang="ja-JP" altLang="en-US" dirty="0"/>
              <a:t>。</a:t>
            </a:r>
            <a:endParaRPr lang="en-US" altLang="ja-JP" dirty="0"/>
          </a:p>
          <a:p>
            <a:pPr marL="0" indent="0">
              <a:buNone/>
            </a:pPr>
            <a:r>
              <a:rPr kumimoji="1" lang="ja-JP" altLang="en-US" dirty="0" smtClean="0"/>
              <a:t>・</a:t>
            </a:r>
            <a:r>
              <a:rPr kumimoji="1" lang="en-US" altLang="ja-JP" dirty="0" smtClean="0"/>
              <a:t>4</a:t>
            </a:r>
            <a:r>
              <a:rPr kumimoji="1" lang="ja-JP" altLang="en-US" dirty="0" smtClean="0"/>
              <a:t>日目演習で行う代表事例を選んでください。</a:t>
            </a:r>
            <a:endParaRPr kumimoji="1" lang="ja-JP" altLang="en-US" dirty="0"/>
          </a:p>
        </p:txBody>
      </p:sp>
      <p:sp>
        <p:nvSpPr>
          <p:cNvPr id="2" name="正方形/長方形 1">
            <a:extLst>
              <a:ext uri="{FF2B5EF4-FFF2-40B4-BE49-F238E27FC236}">
                <a16:creationId xmlns:a16="http://schemas.microsoft.com/office/drawing/2014/main" xmlns="" id="{EED88A0B-8DB9-F941-9688-9B953C3EFB05}"/>
              </a:ext>
            </a:extLst>
          </p:cNvPr>
          <p:cNvSpPr/>
          <p:nvPr/>
        </p:nvSpPr>
        <p:spPr>
          <a:xfrm>
            <a:off x="935182" y="4790527"/>
            <a:ext cx="10515600" cy="188976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800" dirty="0">
                <a:solidFill>
                  <a:schemeClr val="tx1"/>
                </a:solidFill>
                <a:latin typeface="ＭＳ ゴシック"/>
                <a:ea typeface="ＭＳ ゴシック"/>
                <a:cs typeface="ＭＳ ゴシック"/>
              </a:rPr>
              <a:t>①</a:t>
            </a:r>
            <a:r>
              <a:rPr kumimoji="1" lang="ja-JP" altLang="en-US" sz="2800" dirty="0" smtClean="0">
                <a:solidFill>
                  <a:schemeClr val="tx1"/>
                </a:solidFill>
                <a:latin typeface="ＭＳ ゴシック"/>
                <a:ea typeface="ＭＳ ゴシック"/>
                <a:cs typeface="ＭＳ ゴシック"/>
              </a:rPr>
              <a:t>事例</a:t>
            </a:r>
            <a:r>
              <a:rPr kumimoji="1" lang="ja-JP" altLang="en-US" sz="2800" dirty="0">
                <a:solidFill>
                  <a:schemeClr val="tx1"/>
                </a:solidFill>
                <a:latin typeface="ＭＳ ゴシック"/>
                <a:ea typeface="ＭＳ ゴシック"/>
                <a:cs typeface="ＭＳ ゴシック"/>
              </a:rPr>
              <a:t>の読み込み（３分）</a:t>
            </a:r>
            <a:r>
              <a:rPr kumimoji="1" lang="en-US" altLang="ja-JP" sz="2800" dirty="0">
                <a:solidFill>
                  <a:schemeClr val="tx1"/>
                </a:solidFill>
                <a:latin typeface="ＭＳ ゴシック"/>
                <a:ea typeface="ＭＳ ゴシック"/>
                <a:cs typeface="ＭＳ ゴシック"/>
              </a:rPr>
              <a:t> ……</a:t>
            </a:r>
            <a:r>
              <a:rPr kumimoji="1" lang="ja-JP" altLang="en-US" sz="2800" dirty="0">
                <a:solidFill>
                  <a:schemeClr val="tx1"/>
                </a:solidFill>
                <a:latin typeface="ＭＳ ゴシック"/>
                <a:ea typeface="ＭＳ ゴシック"/>
                <a:cs typeface="ＭＳ ゴシック"/>
              </a:rPr>
              <a:t>報告者は報告内容を整理</a:t>
            </a:r>
            <a:endParaRPr kumimoji="1" lang="en-US" altLang="ja-JP" sz="2800" dirty="0">
              <a:solidFill>
                <a:schemeClr val="tx1"/>
              </a:solidFill>
              <a:latin typeface="ＭＳ ゴシック"/>
              <a:ea typeface="ＭＳ ゴシック"/>
              <a:cs typeface="ＭＳ ゴシック"/>
            </a:endParaRPr>
          </a:p>
          <a:p>
            <a:r>
              <a:rPr lang="ja-JP" altLang="en-US" sz="2800" dirty="0">
                <a:solidFill>
                  <a:schemeClr val="tx1"/>
                </a:solidFill>
                <a:latin typeface="ＭＳ ゴシック"/>
                <a:ea typeface="ＭＳ ゴシック"/>
                <a:cs typeface="ＭＳ ゴシック"/>
              </a:rPr>
              <a:t>②</a:t>
            </a:r>
            <a:r>
              <a:rPr lang="ja-JP" altLang="en-US" sz="2800" dirty="0" smtClean="0">
                <a:solidFill>
                  <a:schemeClr val="tx1"/>
                </a:solidFill>
                <a:latin typeface="ＭＳ ゴシック"/>
                <a:ea typeface="ＭＳ ゴシック"/>
                <a:cs typeface="ＭＳ ゴシック"/>
              </a:rPr>
              <a:t>報告</a:t>
            </a:r>
            <a:r>
              <a:rPr lang="en-US" altLang="ja-JP" sz="2800" dirty="0" smtClean="0">
                <a:solidFill>
                  <a:schemeClr val="tx1"/>
                </a:solidFill>
                <a:latin typeface="ＭＳ ゴシック"/>
                <a:ea typeface="ＭＳ ゴシック"/>
                <a:cs typeface="ＭＳ ゴシック"/>
              </a:rPr>
              <a:t>          </a:t>
            </a:r>
            <a:r>
              <a:rPr lang="ja-JP" altLang="en-US" sz="2800" dirty="0">
                <a:solidFill>
                  <a:schemeClr val="tx1"/>
                </a:solidFill>
                <a:latin typeface="ＭＳ ゴシック"/>
                <a:ea typeface="ＭＳ ゴシック"/>
                <a:cs typeface="ＭＳ ゴシック"/>
              </a:rPr>
              <a:t>（７分）</a:t>
            </a:r>
            <a:endParaRPr lang="en-US" altLang="ja-JP" sz="2800" dirty="0">
              <a:solidFill>
                <a:schemeClr val="tx1"/>
              </a:solidFill>
              <a:latin typeface="ＭＳ ゴシック"/>
              <a:ea typeface="ＭＳ ゴシック"/>
              <a:cs typeface="ＭＳ ゴシック"/>
            </a:endParaRPr>
          </a:p>
          <a:p>
            <a:r>
              <a:rPr lang="ja-JP" altLang="en-US" sz="2800" dirty="0">
                <a:solidFill>
                  <a:schemeClr val="tx1"/>
                </a:solidFill>
                <a:latin typeface="ＭＳ ゴシック"/>
                <a:ea typeface="ＭＳ ゴシック"/>
                <a:cs typeface="ＭＳ ゴシック"/>
              </a:rPr>
              <a:t>③</a:t>
            </a:r>
            <a:r>
              <a:rPr kumimoji="1" lang="ja-JP" altLang="en-US" sz="2800" dirty="0" smtClean="0">
                <a:solidFill>
                  <a:schemeClr val="tx1"/>
                </a:solidFill>
                <a:latin typeface="ＭＳ ゴシック"/>
                <a:ea typeface="ＭＳ ゴシック"/>
                <a:cs typeface="ＭＳ ゴシック"/>
              </a:rPr>
              <a:t>質問</a:t>
            </a:r>
            <a:r>
              <a:rPr kumimoji="1" lang="en-US" altLang="ja-JP" sz="2800" dirty="0" smtClean="0">
                <a:solidFill>
                  <a:schemeClr val="tx1"/>
                </a:solidFill>
                <a:latin typeface="ＭＳ ゴシック"/>
                <a:ea typeface="ＭＳ ゴシック"/>
                <a:cs typeface="ＭＳ ゴシック"/>
              </a:rPr>
              <a:t>          </a:t>
            </a:r>
            <a:r>
              <a:rPr kumimoji="1" lang="ja-JP" altLang="en-US" sz="2800" dirty="0">
                <a:solidFill>
                  <a:schemeClr val="tx1"/>
                </a:solidFill>
                <a:latin typeface="ＭＳ ゴシック"/>
                <a:ea typeface="ＭＳ ゴシック"/>
                <a:cs typeface="ＭＳ ゴシック"/>
              </a:rPr>
              <a:t>（</a:t>
            </a:r>
            <a:r>
              <a:rPr kumimoji="1" lang="en-US" altLang="ja-JP" sz="2800" dirty="0">
                <a:solidFill>
                  <a:schemeClr val="tx1"/>
                </a:solidFill>
                <a:latin typeface="ＭＳ ゴシック"/>
                <a:ea typeface="ＭＳ ゴシック"/>
                <a:cs typeface="ＭＳ ゴシック"/>
              </a:rPr>
              <a:t>10</a:t>
            </a:r>
            <a:r>
              <a:rPr kumimoji="1" lang="ja-JP" altLang="en-US" sz="2800" dirty="0">
                <a:solidFill>
                  <a:schemeClr val="tx1"/>
                </a:solidFill>
                <a:latin typeface="ＭＳ ゴシック"/>
                <a:ea typeface="ＭＳ ゴシック"/>
                <a:cs typeface="ＭＳ ゴシック"/>
              </a:rPr>
              <a:t>分）</a:t>
            </a:r>
            <a:endParaRPr kumimoji="1" lang="en-US" altLang="ja-JP" sz="2800" dirty="0">
              <a:solidFill>
                <a:schemeClr val="tx1"/>
              </a:solidFill>
              <a:latin typeface="ＭＳ ゴシック"/>
              <a:ea typeface="ＭＳ ゴシック"/>
              <a:cs typeface="ＭＳ ゴシック"/>
            </a:endParaRPr>
          </a:p>
          <a:p>
            <a:r>
              <a:rPr lang="ja-JP" altLang="en-US" sz="2800" dirty="0" smtClean="0">
                <a:solidFill>
                  <a:schemeClr val="tx1"/>
                </a:solidFill>
                <a:latin typeface="ＭＳ ゴシック"/>
                <a:ea typeface="ＭＳ ゴシック"/>
                <a:cs typeface="ＭＳ ゴシック"/>
              </a:rPr>
              <a:t>④検討　　　 </a:t>
            </a:r>
            <a:r>
              <a:rPr kumimoji="1" lang="en-US" altLang="ja-JP" sz="2800" dirty="0" smtClean="0">
                <a:solidFill>
                  <a:schemeClr val="tx1"/>
                </a:solidFill>
                <a:latin typeface="ＭＳ ゴシック"/>
                <a:ea typeface="ＭＳ ゴシック"/>
                <a:cs typeface="ＭＳ ゴシック"/>
              </a:rPr>
              <a:t>   </a:t>
            </a:r>
            <a:r>
              <a:rPr kumimoji="1" lang="ja-JP" altLang="en-US" sz="2800" dirty="0">
                <a:solidFill>
                  <a:schemeClr val="tx1"/>
                </a:solidFill>
                <a:latin typeface="ＭＳ ゴシック"/>
                <a:ea typeface="ＭＳ ゴシック"/>
                <a:cs typeface="ＭＳ ゴシック"/>
              </a:rPr>
              <a:t>（</a:t>
            </a:r>
            <a:r>
              <a:rPr kumimoji="1" lang="en-US" altLang="ja-JP" sz="2800" dirty="0">
                <a:solidFill>
                  <a:schemeClr val="tx1"/>
                </a:solidFill>
                <a:latin typeface="ＭＳ ゴシック"/>
                <a:ea typeface="ＭＳ ゴシック"/>
                <a:cs typeface="ＭＳ ゴシック"/>
              </a:rPr>
              <a:t>10</a:t>
            </a:r>
            <a:r>
              <a:rPr kumimoji="1" lang="ja-JP" altLang="en-US" sz="2800" dirty="0">
                <a:solidFill>
                  <a:schemeClr val="tx1"/>
                </a:solidFill>
                <a:latin typeface="ＭＳ ゴシック"/>
                <a:ea typeface="ＭＳ ゴシック"/>
                <a:cs typeface="ＭＳ ゴシック"/>
              </a:rPr>
              <a:t>分）</a:t>
            </a:r>
          </a:p>
        </p:txBody>
      </p:sp>
    </p:spTree>
    <p:extLst>
      <p:ext uri="{BB962C8B-B14F-4D97-AF65-F5344CB8AC3E}">
        <p14:creationId xmlns:p14="http://schemas.microsoft.com/office/powerpoint/2010/main" val="327957148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タイトル 12">
            <a:extLst>
              <a:ext uri="{FF2B5EF4-FFF2-40B4-BE49-F238E27FC236}">
                <a16:creationId xmlns:a16="http://schemas.microsoft.com/office/drawing/2014/main" xmlns="" id="{C1C571E5-6E7D-A54F-96BB-3180F099D345}"/>
              </a:ext>
            </a:extLst>
          </p:cNvPr>
          <p:cNvSpPr>
            <a:spLocks noGrp="1"/>
          </p:cNvSpPr>
          <p:nvPr>
            <p:ph type="title"/>
          </p:nvPr>
        </p:nvSpPr>
        <p:spPr>
          <a:xfrm>
            <a:off x="838200" y="0"/>
            <a:ext cx="10515600" cy="1325563"/>
          </a:xfrm>
        </p:spPr>
        <p:txBody>
          <a:bodyPr/>
          <a:lstStyle/>
          <a:p>
            <a:r>
              <a:rPr lang="ja-JP" altLang="en-US" dirty="0" smtClean="0"/>
              <a:t>演習：ストレングスアセスメントの追記</a:t>
            </a:r>
            <a:r>
              <a:rPr lang="en-US" altLang="ja-JP" dirty="0" smtClean="0"/>
              <a:t/>
            </a:r>
            <a:br>
              <a:rPr lang="en-US" altLang="ja-JP" dirty="0" smtClean="0"/>
            </a:br>
            <a:r>
              <a:rPr lang="ja-JP" altLang="en-US" dirty="0" smtClean="0"/>
              <a:t>　　　  インターバル</a:t>
            </a:r>
            <a:r>
              <a:rPr lang="ja-JP" altLang="en-US" dirty="0"/>
              <a:t>整理（</a:t>
            </a:r>
            <a:r>
              <a:rPr lang="ja-JP" altLang="en-US" dirty="0" smtClean="0"/>
              <a:t>書式６）</a:t>
            </a:r>
            <a:endParaRPr lang="ja-JP" altLang="en-US" dirty="0"/>
          </a:p>
        </p:txBody>
      </p:sp>
      <p:sp>
        <p:nvSpPr>
          <p:cNvPr id="4" name="コンテンツ プレースホルダー 3"/>
          <p:cNvSpPr>
            <a:spLocks noGrp="1"/>
          </p:cNvSpPr>
          <p:nvPr>
            <p:ph idx="1"/>
          </p:nvPr>
        </p:nvSpPr>
        <p:spPr>
          <a:xfrm>
            <a:off x="838200" y="1575594"/>
            <a:ext cx="10515600" cy="3979430"/>
          </a:xfrm>
        </p:spPr>
        <p:txBody>
          <a:bodyPr>
            <a:normAutofit fontScale="92500"/>
          </a:bodyPr>
          <a:lstStyle/>
          <a:p>
            <a:r>
              <a:rPr lang="ja-JP" altLang="en-US" dirty="0" smtClean="0"/>
              <a:t>ストレングスアセスメント表に追記</a:t>
            </a:r>
            <a:endParaRPr lang="en-US" altLang="ja-JP" dirty="0" smtClean="0"/>
          </a:p>
          <a:p>
            <a:pPr marL="0" indent="0">
              <a:buNone/>
            </a:pPr>
            <a:r>
              <a:rPr lang="ja-JP" altLang="en-US" dirty="0"/>
              <a:t>　</a:t>
            </a:r>
            <a:r>
              <a:rPr lang="ja-JP" altLang="en-US" dirty="0" smtClean="0"/>
              <a:t>→講義での説明を踏まえ、ストレングスアセスメント表に追記してください</a:t>
            </a:r>
            <a:endParaRPr lang="en-US" altLang="ja-JP" dirty="0" smtClean="0"/>
          </a:p>
          <a:p>
            <a:r>
              <a:rPr lang="ja-JP" altLang="en-US" dirty="0" smtClean="0"/>
              <a:t>インターバル整理</a:t>
            </a:r>
            <a:endParaRPr lang="en-US" altLang="ja-JP" dirty="0" smtClean="0"/>
          </a:p>
          <a:p>
            <a:pPr marL="0" indent="0">
              <a:buNone/>
            </a:pPr>
            <a:r>
              <a:rPr lang="ja-JP" altLang="en-US" dirty="0"/>
              <a:t>　</a:t>
            </a:r>
            <a:r>
              <a:rPr lang="ja-JP" altLang="en-US" dirty="0" smtClean="0"/>
              <a:t>→地域</a:t>
            </a:r>
            <a:r>
              <a:rPr lang="ja-JP" altLang="en-US" dirty="0"/>
              <a:t>の相談支援体制（指定・委託・基幹の役割等）や（自立支援）協議会について、どのような状況なの</a:t>
            </a:r>
            <a:r>
              <a:rPr lang="ja-JP" altLang="en-US" dirty="0" smtClean="0"/>
              <a:t>かを知っている範囲で記述し、何を調べてくるかを整理します。</a:t>
            </a:r>
            <a:endParaRPr lang="en-US" altLang="ja-JP" dirty="0" smtClean="0"/>
          </a:p>
          <a:p>
            <a:pPr marL="0" indent="0">
              <a:buNone/>
            </a:pPr>
            <a:r>
              <a:rPr lang="ja-JP" altLang="en-US" dirty="0" smtClean="0"/>
              <a:t>　→</a:t>
            </a:r>
            <a:r>
              <a:rPr lang="ja-JP" altLang="ja-JP" dirty="0" smtClean="0"/>
              <a:t>漠然</a:t>
            </a:r>
            <a:r>
              <a:rPr lang="ja-JP" altLang="ja-JP" dirty="0"/>
              <a:t>とした整理だとインターバル時に何を行うかが不明確になってしまうため、整理に当たってはファシリテーター</a:t>
            </a:r>
            <a:r>
              <a:rPr lang="ja-JP" altLang="en-US" dirty="0"/>
              <a:t>から助言・</a:t>
            </a:r>
            <a:r>
              <a:rPr lang="ja-JP" altLang="ja-JP" dirty="0"/>
              <a:t>同意を</a:t>
            </a:r>
            <a:r>
              <a:rPr lang="ja-JP" altLang="en-US" dirty="0"/>
              <a:t>行います</a:t>
            </a:r>
            <a:r>
              <a:rPr lang="ja-JP" altLang="ja-JP" dirty="0" smtClean="0"/>
              <a:t>。</a:t>
            </a:r>
            <a:endParaRPr lang="en-US" altLang="ja-JP" dirty="0" smtClean="0"/>
          </a:p>
          <a:p>
            <a:r>
              <a:rPr lang="ja-JP" altLang="en-US" dirty="0"/>
              <a:t>グループ</a:t>
            </a:r>
            <a:r>
              <a:rPr lang="ja-JP" altLang="en-US" dirty="0" smtClean="0"/>
              <a:t>で共有</a:t>
            </a:r>
            <a:endParaRPr lang="en-US" altLang="ja-JP" dirty="0"/>
          </a:p>
        </p:txBody>
      </p:sp>
      <p:sp>
        <p:nvSpPr>
          <p:cNvPr id="2" name="テキスト ボックス 1"/>
          <p:cNvSpPr txBox="1"/>
          <p:nvPr/>
        </p:nvSpPr>
        <p:spPr>
          <a:xfrm>
            <a:off x="838200" y="5805055"/>
            <a:ext cx="10661073" cy="830997"/>
          </a:xfrm>
          <a:prstGeom prst="rect">
            <a:avLst/>
          </a:prstGeom>
          <a:noFill/>
          <a:ln>
            <a:solidFill>
              <a:schemeClr val="tx1"/>
            </a:solidFill>
          </a:ln>
        </p:spPr>
        <p:txBody>
          <a:bodyPr wrap="square" rtlCol="0">
            <a:spAutoFit/>
          </a:bodyPr>
          <a:lstStyle/>
          <a:p>
            <a:r>
              <a:rPr lang="ja-JP" altLang="en-US" sz="2400" dirty="0"/>
              <a:t>＊現任研修終了後も地域で協議できる体制を構築するため、インターバル時は</a:t>
            </a:r>
            <a:r>
              <a:rPr lang="ja-JP" altLang="ja-JP" sz="2400" dirty="0"/>
              <a:t>基幹相談支援センター</a:t>
            </a:r>
            <a:r>
              <a:rPr lang="ja-JP" altLang="ja-JP" sz="2400" dirty="0" smtClean="0"/>
              <a:t>等</a:t>
            </a:r>
            <a:r>
              <a:rPr lang="ja-JP" altLang="en-US" sz="2400" dirty="0" smtClean="0"/>
              <a:t>に訪問して聞いてくるこ</a:t>
            </a:r>
            <a:r>
              <a:rPr lang="ja-JP" altLang="ja-JP" sz="2400" dirty="0" smtClean="0"/>
              <a:t>と</a:t>
            </a:r>
            <a:r>
              <a:rPr lang="ja-JP" altLang="en-US" sz="2400" dirty="0"/>
              <a:t>が望ましい</a:t>
            </a:r>
            <a:r>
              <a:rPr lang="ja-JP" altLang="en-US" sz="2400" dirty="0" smtClean="0"/>
              <a:t>。</a:t>
            </a:r>
            <a:endParaRPr lang="ja-JP" altLang="en-US" sz="2400" dirty="0">
              <a:solidFill>
                <a:srgbClr val="FF0000"/>
              </a:solidFill>
            </a:endParaRPr>
          </a:p>
        </p:txBody>
      </p:sp>
    </p:spTree>
    <p:extLst>
      <p:ext uri="{BB962C8B-B14F-4D97-AF65-F5344CB8AC3E}">
        <p14:creationId xmlns:p14="http://schemas.microsoft.com/office/powerpoint/2010/main" val="279623948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地域を基盤としたソーシャルワーク</a:t>
            </a:r>
            <a:r>
              <a:rPr kumimoji="1" lang="en-US" altLang="ja-JP" dirty="0"/>
              <a:t>Ⅲ</a:t>
            </a:r>
            <a:br>
              <a:rPr kumimoji="1" lang="en-US" altLang="ja-JP" dirty="0"/>
            </a:br>
            <a:r>
              <a:rPr kumimoji="1" lang="ja-JP" altLang="en-US"/>
              <a:t>研修</a:t>
            </a:r>
            <a:r>
              <a:rPr kumimoji="1" lang="ja-JP" altLang="en-US" dirty="0"/>
              <a:t>受講</a:t>
            </a:r>
            <a:r>
              <a:rPr kumimoji="1" lang="ja-JP" altLang="en-US"/>
              <a:t>ガイダンス（４日目</a:t>
            </a:r>
            <a:r>
              <a:rPr kumimoji="1" lang="ja-JP" altLang="en-US" dirty="0"/>
              <a:t>）</a:t>
            </a:r>
          </a:p>
        </p:txBody>
      </p:sp>
      <p:sp>
        <p:nvSpPr>
          <p:cNvPr id="3" name="コンテンツ プレースホルダー 2"/>
          <p:cNvSpPr>
            <a:spLocks noGrp="1"/>
          </p:cNvSpPr>
          <p:nvPr>
            <p:ph idx="1"/>
          </p:nvPr>
        </p:nvSpPr>
        <p:spPr/>
        <p:txBody>
          <a:bodyPr/>
          <a:lstStyle/>
          <a:p>
            <a:pPr marL="0" indent="0">
              <a:buNone/>
            </a:pPr>
            <a:r>
              <a:rPr kumimoji="1" lang="en-US" altLang="ja-JP" dirty="0"/>
              <a:t>Ⅰ</a:t>
            </a:r>
            <a:r>
              <a:rPr kumimoji="1" lang="ja-JP" altLang="en-US" dirty="0"/>
              <a:t>　</a:t>
            </a:r>
            <a:r>
              <a:rPr lang="ja-JP" altLang="en-US" dirty="0"/>
              <a:t>獲得目標</a:t>
            </a:r>
            <a:endParaRPr kumimoji="1" lang="en-US" altLang="ja-JP" dirty="0"/>
          </a:p>
          <a:p>
            <a:pPr marL="0" indent="0">
              <a:buNone/>
            </a:pPr>
            <a:r>
              <a:rPr lang="en-US" altLang="ja-JP" dirty="0"/>
              <a:t>Ⅱ</a:t>
            </a:r>
            <a:r>
              <a:rPr lang="ja-JP" altLang="en-US" dirty="0"/>
              <a:t>   研修の進め方</a:t>
            </a:r>
            <a:endParaRPr lang="en-US" altLang="ja-JP" dirty="0"/>
          </a:p>
          <a:p>
            <a:pPr marL="0" indent="0">
              <a:buNone/>
            </a:pPr>
            <a:r>
              <a:rPr kumimoji="1" lang="en-US" altLang="ja-JP" dirty="0"/>
              <a:t>Ⅲ</a:t>
            </a:r>
            <a:r>
              <a:rPr kumimoji="1" lang="ja-JP" altLang="en-US" dirty="0"/>
              <a:t>   模擬</a:t>
            </a:r>
            <a:r>
              <a:rPr kumimoji="1" lang="en-US" altLang="ja-JP" dirty="0"/>
              <a:t>GSV</a:t>
            </a:r>
            <a:r>
              <a:rPr lang="ja-JP" altLang="en-US" dirty="0"/>
              <a:t>に</a:t>
            </a:r>
            <a:r>
              <a:rPr kumimoji="1" lang="ja-JP" altLang="en-US" dirty="0"/>
              <a:t>ついて</a:t>
            </a:r>
            <a:endParaRPr kumimoji="1" lang="en-US" altLang="ja-JP" dirty="0"/>
          </a:p>
          <a:p>
            <a:pPr marL="0" indent="0">
              <a:buNone/>
            </a:pPr>
            <a:r>
              <a:rPr lang="en-US" altLang="ja-JP" dirty="0"/>
              <a:t>Ⅳ</a:t>
            </a:r>
            <a:r>
              <a:rPr lang="ja-JP" altLang="en-US" dirty="0"/>
              <a:t>   事例検討について</a:t>
            </a:r>
            <a:endParaRPr kumimoji="1" lang="en-US" altLang="ja-JP" dirty="0"/>
          </a:p>
          <a:p>
            <a:pPr marL="0" indent="0">
              <a:buNone/>
            </a:pPr>
            <a:r>
              <a:rPr lang="en-US" altLang="ja-JP" dirty="0"/>
              <a:t>Ⅴ</a:t>
            </a:r>
            <a:r>
              <a:rPr lang="ja-JP" altLang="en-US"/>
              <a:t>  </a:t>
            </a:r>
            <a:r>
              <a:rPr lang="ja-JP" altLang="en-US" smtClean="0"/>
              <a:t>地域</a:t>
            </a:r>
            <a:r>
              <a:rPr lang="ja-JP" altLang="en-US"/>
              <a:t>支援</a:t>
            </a:r>
            <a:r>
              <a:rPr lang="ja-JP" altLang="en-US" smtClean="0"/>
              <a:t>の展開（演習）</a:t>
            </a:r>
            <a:endParaRPr lang="en-US" altLang="ja-JP" dirty="0"/>
          </a:p>
          <a:p>
            <a:pPr marL="0" indent="0">
              <a:buNone/>
            </a:pPr>
            <a:r>
              <a:rPr kumimoji="1" lang="en-US" altLang="ja-JP" dirty="0"/>
              <a:t>Ⅵ</a:t>
            </a:r>
            <a:r>
              <a:rPr kumimoji="1" lang="ja-JP" altLang="en-US" dirty="0"/>
              <a:t>  まとめ（終了証書の授与）</a:t>
            </a:r>
          </a:p>
        </p:txBody>
      </p:sp>
    </p:spTree>
    <p:extLst>
      <p:ext uri="{BB962C8B-B14F-4D97-AF65-F5344CB8AC3E}">
        <p14:creationId xmlns:p14="http://schemas.microsoft.com/office/powerpoint/2010/main" val="256770210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
        <p:nvSpPr>
          <p:cNvPr id="15" name="正方形/長方形 14"/>
          <p:cNvSpPr/>
          <p:nvPr/>
        </p:nvSpPr>
        <p:spPr>
          <a:xfrm>
            <a:off x="10223177" y="2267455"/>
            <a:ext cx="1600186" cy="733878"/>
          </a:xfrm>
          <a:prstGeom prst="rect">
            <a:avLst/>
          </a:prstGeom>
          <a:solidFill>
            <a:schemeClr val="accent3">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講義５</a:t>
            </a:r>
            <a:endParaRPr kumimoji="1" lang="en-US" altLang="ja-JP" dirty="0">
              <a:solidFill>
                <a:schemeClr val="tx1"/>
              </a:solidFill>
            </a:endParaRPr>
          </a:p>
          <a:p>
            <a:pPr algn="ctr"/>
            <a:r>
              <a:rPr lang="ja-JP" altLang="en-US" sz="1400" dirty="0">
                <a:solidFill>
                  <a:schemeClr val="tx1"/>
                </a:solidFill>
              </a:rPr>
              <a:t>スーパービジョン</a:t>
            </a:r>
            <a:endParaRPr kumimoji="1" lang="ja-JP" altLang="en-US" sz="1400" dirty="0">
              <a:solidFill>
                <a:schemeClr val="tx1"/>
              </a:solidFill>
            </a:endParaRP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t>①相談支援の基本的業務を確実に実施できる。</a:t>
            </a:r>
            <a:endParaRPr lang="en-US" altLang="ja-JP" dirty="0"/>
          </a:p>
          <a:p>
            <a:r>
              <a:rPr kumimoji="1" lang="ja-JP" altLang="en-US" dirty="0"/>
              <a:t>②チームアプローチ（多職種連携）の理論と方法を理解し、実践の中でチームアプローチが実践できる。</a:t>
            </a:r>
            <a:endParaRPr kumimoji="1" lang="en-US" altLang="ja-JP" dirty="0"/>
          </a:p>
          <a:p>
            <a:r>
              <a:rPr lang="ja-JP" altLang="en-US" dirty="0">
                <a:highlight>
                  <a:srgbClr val="FF0000"/>
                </a:highlight>
              </a:rPr>
              <a:t>③コミュニティワーク（地域とのつながりやインフォーマルの活用等）の理論と方法を理解し、実践できる。</a:t>
            </a:r>
            <a:endParaRPr lang="en-US" altLang="ja-JP" dirty="0">
              <a:highlight>
                <a:srgbClr val="FF0000"/>
              </a:highlight>
            </a:endParaRPr>
          </a:p>
          <a:p>
            <a:r>
              <a:rPr kumimoji="1" lang="ja-JP" altLang="en-US" dirty="0">
                <a:highlight>
                  <a:srgbClr val="FF0000"/>
                </a:highlight>
              </a:rPr>
              <a:t>④スーパービジョンの理論と方法を理解し、助言・指導を受けることの必要性を理解する。</a:t>
            </a: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lang="en-US" altLang="ja-JP" sz="1400" dirty="0"/>
          </a:p>
        </p:txBody>
      </p:sp>
      <p:sp>
        <p:nvSpPr>
          <p:cNvPr id="24" name="正方形/長方形 23"/>
          <p:cNvSpPr/>
          <p:nvPr/>
        </p:nvSpPr>
        <p:spPr>
          <a:xfrm>
            <a:off x="3919340" y="4171318"/>
            <a:ext cx="6096002" cy="332359"/>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chemeClr val="accent3">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模擬</a:t>
            </a:r>
            <a:r>
              <a:rPr kumimoji="1" lang="en-US" altLang="ja-JP" sz="1400" dirty="0">
                <a:solidFill>
                  <a:schemeClr val="tx1"/>
                </a:solidFill>
              </a:rPr>
              <a:t>GSV</a:t>
            </a:r>
            <a:endParaRPr kumimoji="1" lang="ja-JP" altLang="en-US" sz="1400" dirty="0">
              <a:solidFill>
                <a:schemeClr val="tx1"/>
              </a:solidFill>
            </a:endParaRPr>
          </a:p>
        </p:txBody>
      </p:sp>
      <p:sp>
        <p:nvSpPr>
          <p:cNvPr id="35" name="正方形/長方形 34"/>
          <p:cNvSpPr/>
          <p:nvPr/>
        </p:nvSpPr>
        <p:spPr>
          <a:xfrm>
            <a:off x="3919340" y="5496735"/>
            <a:ext cx="6096002" cy="346530"/>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131350" y="5993873"/>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311035" y="599387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修了</a:t>
            </a:r>
            <a:r>
              <a:rPr kumimoji="1" lang="ja-JP" altLang="en-US" sz="1400" dirty="0"/>
              <a:t>証</a:t>
            </a:r>
            <a:endParaRPr kumimoji="1" lang="en-US" altLang="ja-JP" sz="1400" dirty="0"/>
          </a:p>
          <a:p>
            <a:pPr algn="ctr"/>
            <a:r>
              <a:rPr lang="ja-JP" altLang="en-US" sz="1400" dirty="0"/>
              <a:t>交付</a:t>
            </a:r>
            <a:endParaRPr kumimoji="1" lang="ja-JP" altLang="en-US" sz="1400" dirty="0"/>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77159" y="6030675"/>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ヒアリングシートは主任相談支援専門員業務の参考として活用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pPr algn="ctr"/>
              <a:r>
                <a:rPr kumimoji="1" lang="ja-JP" altLang="en-US" sz="1200" dirty="0"/>
                <a:t>ＧＳＶ</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
        <p:nvSpPr>
          <p:cNvPr id="52" name="正方形/長方形 51">
            <a:extLst>
              <a:ext uri="{FF2B5EF4-FFF2-40B4-BE49-F238E27FC236}">
                <a16:creationId xmlns:a16="http://schemas.microsoft.com/office/drawing/2014/main" xmlns="" id="{4BDD420F-AAED-D34C-8DF4-A247EEF80F5D}"/>
              </a:ext>
            </a:extLst>
          </p:cNvPr>
          <p:cNvSpPr/>
          <p:nvPr/>
        </p:nvSpPr>
        <p:spPr>
          <a:xfrm>
            <a:off x="76200" y="5943076"/>
            <a:ext cx="12039600" cy="893247"/>
          </a:xfrm>
          <a:prstGeom prst="rect">
            <a:avLst/>
          </a:prstGeom>
          <a:noFill/>
          <a:ln w="762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130530711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スライド番号プレースホルダー 1"/>
          <p:cNvSpPr>
            <a:spLocks noGrp="1" noChangeArrowheads="1"/>
          </p:cNvSpPr>
          <p:nvPr/>
        </p:nvSpPr>
        <p:spPr bwMode="auto">
          <a:xfrm>
            <a:off x="8615363" y="9759950"/>
            <a:ext cx="2133600" cy="3651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9pPr>
          </a:lstStyle>
          <a:p>
            <a:pPr eaLnBrk="1" hangingPunct="1">
              <a:spcBef>
                <a:spcPct val="0"/>
              </a:spcBef>
              <a:buFont typeface="Arial" panose="020B0604020202020204" pitchFamily="34" charset="0"/>
              <a:buNone/>
            </a:pPr>
            <a:fld id="{50C01687-AAB0-4F86-8E7B-B0D9C0BA699F}" type="slidenum">
              <a:rPr lang="ja-JP" altLang="en-US" sz="1400">
                <a:solidFill>
                  <a:srgbClr val="000000"/>
                </a:solidFill>
                <a:latin typeface="Arial" panose="020B0604020202020204" pitchFamily="34" charset="0"/>
              </a:rPr>
              <a:pPr eaLnBrk="1" hangingPunct="1">
                <a:spcBef>
                  <a:spcPct val="0"/>
                </a:spcBef>
                <a:buFont typeface="Arial" panose="020B0604020202020204" pitchFamily="34" charset="0"/>
                <a:buNone/>
              </a:pPr>
              <a:t>3</a:t>
            </a:fld>
            <a:r>
              <a:rPr lang="ja-JP" altLang="en-US" sz="1400">
                <a:solidFill>
                  <a:srgbClr val="000000"/>
                </a:solidFill>
                <a:latin typeface="Arial" panose="020B0604020202020204" pitchFamily="34" charset="0"/>
              </a:rPr>
              <a:t>　</a:t>
            </a:r>
          </a:p>
        </p:txBody>
      </p:sp>
      <p:grpSp>
        <p:nvGrpSpPr>
          <p:cNvPr id="3" name="グループ化 2"/>
          <p:cNvGrpSpPr/>
          <p:nvPr/>
        </p:nvGrpSpPr>
        <p:grpSpPr>
          <a:xfrm>
            <a:off x="0" y="956531"/>
            <a:ext cx="12192000" cy="5857019"/>
            <a:chOff x="1487487" y="-273380"/>
            <a:chExt cx="9236076" cy="7086930"/>
          </a:xfrm>
        </p:grpSpPr>
        <p:sp>
          <p:nvSpPr>
            <p:cNvPr id="3075" name="正方形/長方形 1"/>
            <p:cNvSpPr>
              <a:spLocks noChangeArrowheads="1"/>
            </p:cNvSpPr>
            <p:nvPr/>
          </p:nvSpPr>
          <p:spPr bwMode="auto">
            <a:xfrm>
              <a:off x="1601789" y="641351"/>
              <a:ext cx="9007475" cy="771524"/>
            </a:xfrm>
            <a:prstGeom prst="rect">
              <a:avLst/>
            </a:prstGeom>
            <a:noFill/>
            <a:ln w="25400">
              <a:solidFill>
                <a:schemeClr val="accent1"/>
              </a:solidFill>
              <a:bevel/>
              <a:headEnd/>
              <a:tailEnd/>
            </a:ln>
            <a:extLst>
              <a:ext uri="{909E8E84-426E-40dd-AFC4-6F175D3DCCD1}">
                <a14:hiddenFill xmlns:a14="http://schemas.microsoft.com/office/drawing/2010/main" xmlns="">
                  <a:solidFill>
                    <a:srgbClr val="FFFFFF"/>
                  </a:solidFill>
                </a14:hiddenFill>
              </a:ext>
            </a:extLst>
          </p:spPr>
          <p:txBody>
            <a:bodyPr lIns="144000" tIns="36000" rIns="144000" bIns="34208" anchor="ctr"/>
            <a:lstStyle>
              <a:lvl1pPr>
                <a:spcBef>
                  <a:spcPct val="20000"/>
                </a:spcBef>
                <a:buFont typeface="Arial" panose="020B0604020202020204" pitchFamily="34" charset="0"/>
                <a:buChar char="•"/>
                <a:defRPr sz="32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9pPr>
            </a:lstStyle>
            <a:p>
              <a:pPr algn="just">
                <a:lnSpc>
                  <a:spcPts val="1550"/>
                </a:lnSpc>
                <a:spcBef>
                  <a:spcPts val="100"/>
                </a:spcBef>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平成２７年４月から原則として全ての障害児者に専門的な相談支援を実施することとされている中、障害児者の相談支援の質の向上を図るため、有識者や関係団体で構成する「相談支援の質の向上に向けた検討会」において相談支援専門員の資質の向上や相談支援体制の在り方について幅広く議論を行い、今後目指すべき方向性をとりまとめた。（平成２８年３月から７月まで計５回開催）</a:t>
              </a:r>
            </a:p>
          </p:txBody>
        </p:sp>
        <p:sp>
          <p:nvSpPr>
            <p:cNvPr id="3076" name="角丸四角形 11"/>
            <p:cNvSpPr>
              <a:spLocks noChangeArrowheads="1"/>
            </p:cNvSpPr>
            <p:nvPr/>
          </p:nvSpPr>
          <p:spPr bwMode="auto">
            <a:xfrm>
              <a:off x="1538289" y="393737"/>
              <a:ext cx="1063625" cy="252413"/>
            </a:xfrm>
            <a:prstGeom prst="roundRect">
              <a:avLst>
                <a:gd name="adj" fmla="val 16667"/>
              </a:avLst>
            </a:prstGeom>
            <a:solidFill>
              <a:srgbClr val="92D050"/>
            </a:solidFill>
            <a:ln>
              <a:noFill/>
            </a:ln>
            <a:extLst>
              <a:ext uri="{91240B29-F687-4f45-9708-019B960494DF}">
                <a14:hiddenLine xmlns:a14="http://schemas.microsoft.com/office/drawing/2010/main" xmlns="" w="9525">
                  <a:solidFill>
                    <a:srgbClr val="000000"/>
                  </a:solidFill>
                  <a:round/>
                  <a:headEnd/>
                  <a:tailEnd/>
                </a14:hiddenLine>
              </a:ext>
            </a:extLst>
          </p:spPr>
          <p:txBody>
            <a:bodyPr anchor="ctr"/>
            <a:lstStyle>
              <a:lvl1pPr>
                <a:spcBef>
                  <a:spcPct val="20000"/>
                </a:spcBef>
                <a:buFont typeface="Arial" panose="020B0604020202020204" pitchFamily="34" charset="0"/>
                <a:buChar char="•"/>
                <a:defRPr sz="32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9pPr>
            </a:lstStyle>
            <a:p>
              <a:pPr algn="ctr" eaLnBrk="1" hangingPunct="1">
                <a:spcBef>
                  <a:spcPct val="0"/>
                </a:spcBef>
                <a:buFont typeface="Arial" panose="020B0604020202020204" pitchFamily="34" charset="0"/>
                <a:buNone/>
              </a:pPr>
              <a:r>
                <a:rPr lang="ja-JP" altLang="en-US" sz="1400">
                  <a:solidFill>
                    <a:srgbClr val="FFFFFF"/>
                  </a:solidFill>
                  <a:latin typeface="ＭＳ Ｐゴシック" panose="020B0600070205080204" pitchFamily="50" charset="-128"/>
                  <a:sym typeface="ＭＳ Ｐゴシック" panose="020B0600070205080204" pitchFamily="50" charset="-128"/>
                </a:rPr>
                <a:t>趣　旨</a:t>
              </a:r>
            </a:p>
          </p:txBody>
        </p:sp>
        <p:sp>
          <p:nvSpPr>
            <p:cNvPr id="3077" name="直線コネクタ 15"/>
            <p:cNvSpPr>
              <a:spLocks noChangeShapeType="1"/>
            </p:cNvSpPr>
            <p:nvPr/>
          </p:nvSpPr>
          <p:spPr bwMode="auto">
            <a:xfrm>
              <a:off x="1487487" y="246857"/>
              <a:ext cx="9236076" cy="0"/>
            </a:xfrm>
            <a:prstGeom prst="line">
              <a:avLst/>
            </a:prstGeom>
            <a:noFill/>
            <a:ln w="38100">
              <a:solidFill>
                <a:srgbClr val="333399"/>
              </a:solidFill>
              <a:bevel/>
              <a:headEnd/>
              <a:tailEnd/>
            </a:ln>
            <a:extLst>
              <a:ext uri="{909E8E84-426E-40dd-AFC4-6F175D3DCCD1}">
                <a14:hiddenFill xmlns:a14="http://schemas.microsoft.com/office/drawing/2010/main" xmlns="">
                  <a:noFill/>
                </a14:hiddenFill>
              </a:ext>
            </a:extLst>
          </p:spPr>
          <p:txBody>
            <a:bodyPr/>
            <a:lstStyle/>
            <a:p>
              <a:endParaRPr lang="ja-JP" altLang="en-US"/>
            </a:p>
          </p:txBody>
        </p:sp>
        <p:sp>
          <p:nvSpPr>
            <p:cNvPr id="3078" name="正方形/長方形 12"/>
            <p:cNvSpPr>
              <a:spLocks noChangeArrowheads="1"/>
            </p:cNvSpPr>
            <p:nvPr/>
          </p:nvSpPr>
          <p:spPr bwMode="auto">
            <a:xfrm>
              <a:off x="1584292" y="-273380"/>
              <a:ext cx="9007475" cy="3556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19050">
                  <a:solidFill>
                    <a:schemeClr val="accent1"/>
                  </a:solidFill>
                  <a:bevel/>
                  <a:headEnd/>
                  <a:tailEnd/>
                </a14:hiddenLine>
              </a:ext>
            </a:extLst>
          </p:spPr>
          <p:txBody>
            <a:bodyPr tIns="108000" bIns="0" anchor="ctr"/>
            <a:lstStyle>
              <a:lvl1pPr>
                <a:spcBef>
                  <a:spcPct val="20000"/>
                </a:spcBef>
                <a:buFont typeface="Arial" panose="020B0604020202020204" pitchFamily="34" charset="0"/>
                <a:buChar char="•"/>
                <a:defRPr sz="32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9pPr>
            </a:lstStyle>
            <a:p>
              <a:pPr algn="ctr">
                <a:lnSpc>
                  <a:spcPts val="2000"/>
                </a:lnSpc>
                <a:spcBef>
                  <a:spcPts val="600"/>
                </a:spcBef>
                <a:buNone/>
              </a:pPr>
              <a:r>
                <a:rPr lang="ja-JP" altLang="en-US" sz="1600" b="1" dirty="0">
                  <a:solidFill>
                    <a:srgbClr val="000000"/>
                  </a:solidFill>
                  <a:latin typeface="メイリオ" panose="020B0604030504040204" pitchFamily="50" charset="-128"/>
                  <a:ea typeface="メイリオ" panose="020B0604030504040204" pitchFamily="50" charset="-128"/>
                  <a:cs typeface="メイリオ" panose="020B0604030504040204" pitchFamily="50" charset="-128"/>
                  <a:sym typeface="メイリオ" panose="020B0604030504040204" pitchFamily="50" charset="-128"/>
                </a:rPr>
                <a:t>「相談支援の質の向上に向けた検討会」における議論のとりまとめ（概要）</a:t>
              </a:r>
            </a:p>
          </p:txBody>
        </p:sp>
        <p:sp>
          <p:nvSpPr>
            <p:cNvPr id="3079" name="正方形/長方形 17"/>
            <p:cNvSpPr>
              <a:spLocks noChangeArrowheads="1"/>
            </p:cNvSpPr>
            <p:nvPr/>
          </p:nvSpPr>
          <p:spPr bwMode="auto">
            <a:xfrm>
              <a:off x="1601789" y="1752600"/>
              <a:ext cx="9007475" cy="5060950"/>
            </a:xfrm>
            <a:prstGeom prst="rect">
              <a:avLst/>
            </a:prstGeom>
            <a:noFill/>
            <a:ln w="25400">
              <a:solidFill>
                <a:schemeClr val="accent1"/>
              </a:solidFill>
              <a:bevel/>
              <a:headEnd/>
              <a:tailEnd/>
            </a:ln>
            <a:extLst>
              <a:ext uri="{909E8E84-426E-40dd-AFC4-6F175D3DCCD1}">
                <a14:hiddenFill xmlns:a14="http://schemas.microsoft.com/office/drawing/2010/main" xmlns="">
                  <a:solidFill>
                    <a:srgbClr val="FFFFFF"/>
                  </a:solidFill>
                </a14:hiddenFill>
              </a:ext>
            </a:extLst>
          </p:spPr>
          <p:txBody>
            <a:bodyPr lIns="68415" tIns="34208" rIns="68415" bIns="34208" anchor="ctr"/>
            <a:lstStyle>
              <a:lvl1pPr marL="265113" indent="-265113">
                <a:spcBef>
                  <a:spcPct val="20000"/>
                </a:spcBef>
                <a:buFont typeface="Arial" panose="020B0604020202020204" pitchFamily="34" charset="0"/>
                <a:buChar char="•"/>
                <a:defRPr sz="32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9pPr>
            </a:lstStyle>
            <a:p>
              <a:pPr eaLnBrk="1" hangingPunct="1">
                <a:spcBef>
                  <a:spcPct val="0"/>
                </a:spcBef>
                <a:buFont typeface="Arial" panose="020B0604020202020204" pitchFamily="34" charset="0"/>
                <a:buNone/>
              </a:pPr>
              <a:r>
                <a:rPr lang="ja-JP" altLang="en-US" sz="1200" b="1" i="1" u="sng" dirty="0">
                  <a:solidFill>
                    <a:srgbClr val="FF0000"/>
                  </a:solidFill>
                  <a:latin typeface="ＭＳ Ｐゴシック" panose="020B0600070205080204" pitchFamily="50" charset="-128"/>
                  <a:sym typeface="ＭＳ Ｐゴシック" panose="020B0600070205080204" pitchFamily="50" charset="-128"/>
                </a:rPr>
                <a:t> </a:t>
              </a:r>
              <a:r>
                <a:rPr lang="ja-JP" altLang="en-US" sz="1200" b="1" u="sng" dirty="0">
                  <a:solidFill>
                    <a:srgbClr val="FF0000"/>
                  </a:solidFill>
                  <a:latin typeface="ＭＳ Ｐゴシック" panose="020B0600070205080204" pitchFamily="50" charset="-128"/>
                  <a:sym typeface="ＭＳ Ｐゴシック" panose="020B0600070205080204" pitchFamily="50" charset="-128"/>
                </a:rPr>
                <a:t>①　基本的な考え方について</a:t>
              </a:r>
              <a:endParaRPr lang="en-US" altLang="ja-JP" sz="1200" b="1" u="sng" dirty="0">
                <a:solidFill>
                  <a:srgbClr val="FF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a:t>
              </a:r>
              <a:r>
                <a:rPr lang="ja-JP" altLang="en-US" sz="1200" dirty="0">
                  <a:latin typeface="Arial" panose="020B0604020202020204" pitchFamily="34" charset="0"/>
                  <a:sym typeface="ＭＳ Ｐゴシック" panose="020B0600070205080204" pitchFamily="50" charset="-128"/>
                </a:rPr>
                <a:t>　</a:t>
              </a:r>
              <a:r>
                <a:rPr lang="ja-JP" altLang="en-US" sz="1200" dirty="0">
                  <a:latin typeface="Arial" panose="020B0604020202020204" pitchFamily="34" charset="0"/>
                </a:rPr>
                <a:t>相談支援専門員は、障害児者の自立の促進と共生社会の実現に向けた支援を実施することが望まれている。そのためには</a:t>
              </a:r>
              <a:r>
                <a:rPr lang="ja-JP" altLang="en-US" sz="1200" u="sng" dirty="0">
                  <a:solidFill>
                    <a:srgbClr val="FF0000"/>
                  </a:solidFill>
                  <a:latin typeface="Arial" panose="020B0604020202020204" pitchFamily="34" charset="0"/>
                </a:rPr>
                <a:t>、ソーシャルワークの担い手としてスキル・知識</a:t>
              </a:r>
              <a:r>
                <a:rPr lang="ja-JP" altLang="en-US" sz="1200" dirty="0">
                  <a:solidFill>
                    <a:srgbClr val="FF0000"/>
                  </a:solidFill>
                  <a:latin typeface="Arial" panose="020B0604020202020204" pitchFamily="34" charset="0"/>
                </a:rPr>
                <a:t>を高めつつ、インフォーマルサービスを含めた社会資源の改善及び開発、地域のつながりや支援者・住民等との関係構築、生きがいや希望を見出す等の支援を行うことが求められている。</a:t>
              </a:r>
              <a:r>
                <a:rPr lang="ja-JP" altLang="en-US" sz="1200" dirty="0">
                  <a:latin typeface="Arial" panose="020B0604020202020204" pitchFamily="34" charset="0"/>
                </a:rPr>
                <a:t>また</a:t>
              </a:r>
              <a:r>
                <a:rPr lang="ja-JP" altLang="en-US" sz="1200" dirty="0">
                  <a:solidFill>
                    <a:srgbClr val="000000"/>
                  </a:solidFill>
                  <a:sym typeface="ＭＳ Ｐゴシック" panose="020B0600070205080204" pitchFamily="50" charset="-128"/>
                </a:rPr>
                <a:t>将来的には、社会経済や雇用情勢なども含め、幅広い見識を有するソーシャルワーカーとしての活躍が期待される。</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a:t>
              </a:r>
              <a:r>
                <a:rPr lang="ja-JP" altLang="en-US" sz="1200" b="1" u="sng" dirty="0">
                  <a:latin typeface="ＭＳ Ｐゴシック" panose="020B0600070205080204" pitchFamily="50" charset="-128"/>
                  <a:sym typeface="ＭＳ Ｐゴシック" panose="020B0600070205080204" pitchFamily="50" charset="-128"/>
                </a:rPr>
                <a:t>②　人材育成の方策について</a:t>
              </a:r>
              <a:endParaRPr lang="en-US" altLang="ja-JP" sz="1200" b="1" u="sng" dirty="0">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相談支援専門員の要件である研修制度や実務経験年数などの見直しを行うとともに、キャリアパスの一環として指定特定相談支援事業だけでなく、サービス管理責任者や基幹相談支援センターの業務を担うなど、幅広い活躍の場が得られる仕組みを検討するべき。</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a:t>
              </a:r>
              <a:r>
                <a:rPr lang="ja-JP" altLang="en-US" sz="1200" dirty="0">
                  <a:solidFill>
                    <a:srgbClr val="FF0000"/>
                  </a:solidFill>
                  <a:latin typeface="ＭＳ Ｐゴシック" panose="020B0600070205080204" pitchFamily="50" charset="-128"/>
                  <a:sym typeface="ＭＳ Ｐゴシック" panose="020B0600070205080204" pitchFamily="50" charset="-128"/>
                </a:rPr>
                <a:t>研修カリキュラムの見直しについては、「初任者研修」及び「現任研修」の更なる充実に加え、指導的役割を担う「主任相談支援専門員（仮称）」の育成に必要な研修プログラムを新たに設けるとともに、より効果的な</a:t>
              </a:r>
              <a:r>
                <a:rPr lang="ja-JP" altLang="en-US" sz="1200" u="sng" dirty="0">
                  <a:solidFill>
                    <a:srgbClr val="FF0000"/>
                  </a:solidFill>
                  <a:latin typeface="ＭＳ Ｐゴシック" panose="020B0600070205080204" pitchFamily="50" charset="-128"/>
                  <a:sym typeface="ＭＳ Ｐゴシック" panose="020B0600070205080204" pitchFamily="50" charset="-128"/>
                </a:rPr>
                <a:t>実地研修（</a:t>
              </a:r>
              <a:r>
                <a:rPr lang="en-US" altLang="ja-JP" sz="1200" u="sng" dirty="0">
                  <a:solidFill>
                    <a:srgbClr val="FF0000"/>
                  </a:solidFill>
                  <a:latin typeface="ＭＳ Ｐゴシック" panose="020B0600070205080204" pitchFamily="50" charset="-128"/>
                  <a:sym typeface="ＭＳ Ｐゴシック" panose="020B0600070205080204" pitchFamily="50" charset="-128"/>
                </a:rPr>
                <a:t>OJT</a:t>
              </a:r>
              <a:r>
                <a:rPr lang="ja-JP" altLang="en-US" sz="1200" dirty="0">
                  <a:solidFill>
                    <a:srgbClr val="FF0000"/>
                  </a:solidFill>
                  <a:latin typeface="ＭＳ Ｐゴシック" panose="020B0600070205080204" pitchFamily="50" charset="-128"/>
                  <a:sym typeface="ＭＳ Ｐゴシック" panose="020B0600070205080204" pitchFamily="50" charset="-128"/>
                </a:rPr>
                <a:t>）を組み込むべき。</a:t>
              </a:r>
            </a:p>
            <a:p>
              <a:pPr eaLnBrk="1" hangingPunct="1">
                <a:spcBef>
                  <a:spcPct val="0"/>
                </a:spcBef>
                <a:buFont typeface="Arial" panose="020B0604020202020204" pitchFamily="34" charset="0"/>
                <a:buNone/>
              </a:pPr>
              <a:r>
                <a:rPr lang="en-US" altLang="ja-JP" sz="1200" dirty="0">
                  <a:solidFill>
                    <a:srgbClr val="000000"/>
                  </a:solidFill>
                  <a:latin typeface="ＭＳ Ｐゴシック" panose="020B0600070205080204" pitchFamily="50" charset="-128"/>
                  <a:sym typeface="ＭＳ Ｐゴシック" panose="020B0600070205080204" pitchFamily="50" charset="-128"/>
                </a:rPr>
                <a:t> </a:t>
              </a:r>
              <a:r>
                <a:rPr lang="ja-JP" altLang="en-US" sz="1200" b="1" u="sng" dirty="0">
                  <a:solidFill>
                    <a:srgbClr val="000000"/>
                  </a:solidFill>
                  <a:latin typeface="ＭＳ Ｐゴシック" panose="020B0600070205080204" pitchFamily="50" charset="-128"/>
                  <a:sym typeface="ＭＳ Ｐゴシック" panose="020B0600070205080204" pitchFamily="50" charset="-128"/>
                </a:rPr>
                <a:t>③　指導的役割を担う「主任相談支援専門員（仮称）」について</a:t>
              </a:r>
              <a:endParaRPr lang="en-US" altLang="ja-JP" sz="1200" b="1" u="sng"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a:t>
              </a:r>
              <a:r>
                <a:rPr lang="ja-JP" altLang="en-US" sz="1200" dirty="0">
                  <a:latin typeface="Arial" panose="020B0604020202020204" pitchFamily="34" charset="0"/>
                </a:rPr>
                <a:t>相談支援専門員の支援スキルやサービス等利用計画について適切に評価・助言を行い、相談 支援の質の確保を図る役割が期待され</a:t>
              </a:r>
              <a:r>
                <a:rPr lang="ja-JP" altLang="en-US" sz="1200" dirty="0">
                  <a:solidFill>
                    <a:srgbClr val="000000"/>
                  </a:solidFill>
                  <a:latin typeface="ＭＳ Ｐゴシック" panose="020B0600070205080204" pitchFamily="50" charset="-128"/>
                  <a:sym typeface="ＭＳ Ｐゴシック" panose="020B0600070205080204" pitchFamily="50" charset="-128"/>
                </a:rPr>
                <a:t>ており、基幹相談支援センター等に計画的に配置されるべき。また、更新研修等も導入すべき。</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指導的役割を果たすため、適切な指導や助言を行う技術を習得する機会が確保されるよう、都道府県等が人材育成に関するビジョンを策定するなど、地域における相談支援従事者の段階的な人材育成に取り組むべき。</a:t>
              </a:r>
              <a:endParaRPr lang="en-US" altLang="ja-JP" sz="1200" i="1"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i="1" dirty="0">
                  <a:solidFill>
                    <a:srgbClr val="000000"/>
                  </a:solidFill>
                  <a:latin typeface="ＭＳ Ｐゴシック" panose="020B0600070205080204" pitchFamily="50" charset="-128"/>
                  <a:sym typeface="ＭＳ Ｐゴシック" panose="020B0600070205080204" pitchFamily="50" charset="-128"/>
                </a:rPr>
                <a:t> </a:t>
              </a:r>
              <a:r>
                <a:rPr lang="ja-JP" altLang="en-US" sz="1200" b="1" u="sng" dirty="0">
                  <a:latin typeface="ＭＳ Ｐゴシック" panose="020B0600070205080204" pitchFamily="50" charset="-128"/>
                  <a:sym typeface="ＭＳ Ｐゴシック" panose="020B0600070205080204" pitchFamily="50" charset="-128"/>
                </a:rPr>
                <a:t>④　相談支援専門員と介護支援専門員について</a:t>
              </a:r>
              <a:endParaRPr lang="en-US" altLang="ja-JP" sz="1200" b="1" u="sng" dirty="0">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障害者の高齢化や「親亡き後」へのより適切な支援を行うため、両者の合同での研修会等の実施や日々の業務で支援方針等について連携を図るとともに、両方の資格を有する者を拡大することも一案と考えられる。</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a:t>
              </a:r>
              <a:r>
                <a:rPr lang="ja-JP" altLang="en-US" sz="1200" b="1" u="sng" dirty="0">
                  <a:solidFill>
                    <a:srgbClr val="000000"/>
                  </a:solidFill>
                  <a:latin typeface="ＭＳ Ｐゴシック" panose="020B0600070205080204" pitchFamily="50" charset="-128"/>
                  <a:sym typeface="ＭＳ Ｐゴシック" panose="020B0600070205080204" pitchFamily="50" charset="-128"/>
                </a:rPr>
                <a:t>⑤　障害児支援利用計画について</a:t>
              </a:r>
              <a:endParaRPr lang="en-US" altLang="ja-JP" sz="1200" b="1" u="sng"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障害児支援利用計画については、いわゆるセルフプランの割合が高いが、</a:t>
              </a:r>
              <a:r>
                <a:rPr lang="ja-JP" altLang="en-US" sz="1200" dirty="0">
                  <a:latin typeface="Arial" panose="020B0604020202020204" pitchFamily="34" charset="0"/>
                </a:rPr>
                <a:t>障害児についての十分な知識や経験を有する相談支援専門員が少ないことが原因の一つと考えられる</a:t>
              </a:r>
              <a:r>
                <a:rPr lang="ja-JP" altLang="en-US" sz="1200" dirty="0">
                  <a:solidFill>
                    <a:srgbClr val="000000"/>
                  </a:solidFill>
                  <a:latin typeface="ＭＳ Ｐゴシック" panose="020B0600070205080204" pitchFamily="50" charset="-128"/>
                  <a:sym typeface="ＭＳ Ｐゴシック" panose="020B0600070205080204" pitchFamily="50" charset="-128"/>
                </a:rPr>
                <a:t>。</a:t>
              </a:r>
              <a:r>
                <a:rPr lang="ja-JP" altLang="en-US" sz="1200" dirty="0">
                  <a:latin typeface="Arial" panose="020B0604020202020204" pitchFamily="34" charset="0"/>
                </a:rPr>
                <a:t>これまでの専門コース別研修に加え、</a:t>
              </a:r>
              <a:r>
                <a:rPr lang="ja-JP" altLang="en-US" sz="1200" dirty="0">
                  <a:solidFill>
                    <a:srgbClr val="000000"/>
                  </a:solidFill>
                  <a:sym typeface="ＭＳ Ｐゴシック" panose="020B0600070205080204" pitchFamily="50" charset="-128"/>
                </a:rPr>
                <a:t>障害児支援に関する実地研修などを設けるべき。</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市町村においても、障害児を取り巻く状況を十分把握し、評価を加えた上で適切な関係機関につなぐなど十分配慮し、そのために必要な知見の習得に努めるべき。　</a:t>
              </a:r>
              <a:endParaRPr lang="en-US" altLang="ja-JP" sz="1200" dirty="0">
                <a:solidFill>
                  <a:srgbClr val="000000"/>
                </a:solidFill>
                <a:latin typeface="ＭＳ Ｐゴシック" panose="020B0600070205080204" pitchFamily="50" charset="-128"/>
                <a:sym typeface="ＭＳ Ｐゴシック" panose="020B0600070205080204" pitchFamily="50" charset="-128"/>
              </a:endParaRPr>
            </a:p>
          </p:txBody>
        </p:sp>
        <p:sp>
          <p:nvSpPr>
            <p:cNvPr id="3080" name="角丸四角形 18"/>
            <p:cNvSpPr>
              <a:spLocks noChangeArrowheads="1"/>
            </p:cNvSpPr>
            <p:nvPr/>
          </p:nvSpPr>
          <p:spPr bwMode="auto">
            <a:xfrm>
              <a:off x="1538289" y="1516063"/>
              <a:ext cx="5494337" cy="252412"/>
            </a:xfrm>
            <a:prstGeom prst="roundRect">
              <a:avLst>
                <a:gd name="adj" fmla="val 16667"/>
              </a:avLst>
            </a:prstGeom>
            <a:solidFill>
              <a:srgbClr val="92D050"/>
            </a:solidFill>
            <a:ln>
              <a:noFill/>
            </a:ln>
            <a:extLst>
              <a:ext uri="{91240B29-F687-4f45-9708-019B960494DF}">
                <a14:hiddenLine xmlns:a14="http://schemas.microsoft.com/office/drawing/2010/main" xmlns="" w="9525">
                  <a:solidFill>
                    <a:srgbClr val="000000"/>
                  </a:solidFill>
                  <a:round/>
                  <a:headEnd/>
                  <a:tailEnd/>
                </a14:hiddenLine>
              </a:ext>
            </a:extLst>
          </p:spPr>
          <p:txBody>
            <a:bodyPr anchor="ctr"/>
            <a:lstStyle>
              <a:lvl1pPr>
                <a:spcBef>
                  <a:spcPct val="20000"/>
                </a:spcBef>
                <a:buFont typeface="Arial" panose="020B0604020202020204" pitchFamily="34" charset="0"/>
                <a:buChar char="•"/>
                <a:defRPr sz="32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9pPr>
            </a:lstStyle>
            <a:p>
              <a:pPr algn="ctr" eaLnBrk="1" hangingPunct="1">
                <a:spcBef>
                  <a:spcPct val="0"/>
                </a:spcBef>
                <a:buFont typeface="Arial" panose="020B0604020202020204" pitchFamily="34" charset="0"/>
                <a:buNone/>
              </a:pPr>
              <a:r>
                <a:rPr lang="ja-JP" altLang="en-US" sz="1400">
                  <a:solidFill>
                    <a:srgbClr val="FFFFFF"/>
                  </a:solidFill>
                  <a:latin typeface="ＭＳ Ｐゴシック" panose="020B0600070205080204" pitchFamily="50" charset="-128"/>
                  <a:sym typeface="ＭＳ Ｐゴシック" panose="020B0600070205080204" pitchFamily="50" charset="-128"/>
                </a:rPr>
                <a:t>とりまとめのポイントⅠ　～相談支援専門員の資質の向上について～</a:t>
              </a:r>
            </a:p>
          </p:txBody>
        </p:sp>
      </p:grpSp>
      <p:sp>
        <p:nvSpPr>
          <p:cNvPr id="4" name="タイトル 3"/>
          <p:cNvSpPr>
            <a:spLocks noGrp="1"/>
          </p:cNvSpPr>
          <p:nvPr>
            <p:ph type="title"/>
          </p:nvPr>
        </p:nvSpPr>
        <p:spPr>
          <a:xfrm>
            <a:off x="815105" y="18277"/>
            <a:ext cx="10515600" cy="1325563"/>
          </a:xfrm>
        </p:spPr>
        <p:txBody>
          <a:bodyPr/>
          <a:lstStyle/>
          <a:p>
            <a:r>
              <a:rPr lang="en-US" altLang="ja-JP" dirty="0"/>
              <a:t>Ⅰ</a:t>
            </a:r>
            <a:r>
              <a:rPr lang="ja-JP" altLang="en-US" dirty="0"/>
              <a:t>　相談支援専門員に期待される役割</a:t>
            </a:r>
            <a:endParaRPr kumimoji="1" lang="ja-JP" altLang="en-US" dirty="0"/>
          </a:p>
        </p:txBody>
      </p:sp>
    </p:spTree>
    <p:extLst>
      <p:ext uri="{BB962C8B-B14F-4D97-AF65-F5344CB8AC3E}">
        <p14:creationId xmlns:p14="http://schemas.microsoft.com/office/powerpoint/2010/main" val="164183566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a:t>研修</a:t>
            </a:r>
            <a:r>
              <a:rPr kumimoji="1" lang="ja-JP" altLang="en-US"/>
              <a:t>の進め方（４日目）</a:t>
            </a:r>
            <a:endParaRPr kumimoji="1" lang="ja-JP" altLang="en-US" dirty="0"/>
          </a:p>
        </p:txBody>
      </p:sp>
      <p:sp>
        <p:nvSpPr>
          <p:cNvPr id="3" name="コンテンツ プレースホルダー 2"/>
          <p:cNvSpPr>
            <a:spLocks noGrp="1"/>
          </p:cNvSpPr>
          <p:nvPr>
            <p:ph idx="1"/>
          </p:nvPr>
        </p:nvSpPr>
        <p:spPr/>
        <p:txBody>
          <a:bodyPr>
            <a:normAutofit fontScale="92500"/>
          </a:bodyPr>
          <a:lstStyle/>
          <a:p>
            <a:r>
              <a:rPr lang="ja-JP" altLang="en-US" sz="2400">
                <a:solidFill>
                  <a:srgbClr val="FF0000"/>
                </a:solidFill>
              </a:rPr>
              <a:t>ストレングスモデルにおける</a:t>
            </a:r>
            <a:r>
              <a:rPr lang="en-US" altLang="ja-JP" sz="2400" dirty="0">
                <a:solidFill>
                  <a:srgbClr val="FF0000"/>
                </a:solidFill>
              </a:rPr>
              <a:t>GSV</a:t>
            </a:r>
            <a:r>
              <a:rPr lang="ja-JP" altLang="en-US" sz="2400">
                <a:solidFill>
                  <a:srgbClr val="FF0000"/>
                </a:solidFill>
              </a:rPr>
              <a:t>の目的や方法の講義</a:t>
            </a:r>
            <a:r>
              <a:rPr lang="ja-JP" altLang="en-US" sz="2400"/>
              <a:t>を行ないます。</a:t>
            </a:r>
            <a:endParaRPr lang="en-US" altLang="ja-JP" sz="2400" dirty="0"/>
          </a:p>
          <a:p>
            <a:r>
              <a:rPr lang="ja-JP" altLang="en-US" sz="2400">
                <a:solidFill>
                  <a:srgbClr val="FF0000"/>
                </a:solidFill>
              </a:rPr>
              <a:t>演習講師による模擬</a:t>
            </a:r>
            <a:r>
              <a:rPr lang="en-US" altLang="ja-JP" sz="2400" dirty="0">
                <a:solidFill>
                  <a:srgbClr val="FF0000"/>
                </a:solidFill>
              </a:rPr>
              <a:t>GSV</a:t>
            </a:r>
            <a:r>
              <a:rPr lang="ja-JP" altLang="en-US" sz="2400"/>
              <a:t>を行います。</a:t>
            </a:r>
            <a:endParaRPr lang="en-US" altLang="ja-JP" sz="2400"/>
          </a:p>
          <a:p>
            <a:pPr marL="0" indent="0">
              <a:buNone/>
            </a:pPr>
            <a:r>
              <a:rPr lang="ja-JP" altLang="en-US" sz="2400"/>
              <a:t>　</a:t>
            </a:r>
            <a:r>
              <a:rPr lang="en-US" altLang="ja-JP" sz="2400"/>
              <a:t> </a:t>
            </a:r>
            <a:r>
              <a:rPr lang="en-US" altLang="ja-JP" sz="2400" dirty="0"/>
              <a:t>GSV</a:t>
            </a:r>
            <a:r>
              <a:rPr lang="ja-JP" altLang="en-US" sz="2400"/>
              <a:t>がどのように展開するのかをよく観察してください（演習時に実際に行います）。</a:t>
            </a:r>
            <a:endParaRPr lang="en-US" altLang="ja-JP" sz="2400"/>
          </a:p>
          <a:p>
            <a:r>
              <a:rPr lang="ja-JP" altLang="ja-JP" sz="2400" dirty="0">
                <a:solidFill>
                  <a:srgbClr val="FF0000"/>
                </a:solidFill>
              </a:rPr>
              <a:t>演習</a:t>
            </a:r>
            <a:r>
              <a:rPr lang="ja-JP" altLang="ja-JP" sz="2400" dirty="0"/>
              <a:t>では、講義</a:t>
            </a:r>
            <a:r>
              <a:rPr lang="ja-JP" altLang="en-US" sz="2400" dirty="0"/>
              <a:t>等</a:t>
            </a:r>
            <a:r>
              <a:rPr lang="ja-JP" altLang="ja-JP" sz="2400" dirty="0"/>
              <a:t>を踏まえ、代表事例に対して地域資源を活用する等の検討、地域とのつながりを意識した支援やスーパービジョンの必要性等について体験</a:t>
            </a:r>
            <a:r>
              <a:rPr lang="ja-JP" altLang="en-US" sz="2400" dirty="0"/>
              <a:t>します（グループスーパービジョンの体験演習を行います）</a:t>
            </a:r>
            <a:r>
              <a:rPr lang="ja-JP" altLang="ja-JP" sz="2400" dirty="0"/>
              <a:t>。</a:t>
            </a:r>
            <a:endParaRPr lang="en-US" altLang="ja-JP" sz="2400" dirty="0"/>
          </a:p>
          <a:p>
            <a:r>
              <a:rPr lang="ja-JP" altLang="ja-JP" sz="2400">
                <a:solidFill>
                  <a:srgbClr val="FF0000"/>
                </a:solidFill>
              </a:rPr>
              <a:t>講義</a:t>
            </a:r>
            <a:r>
              <a:rPr lang="ja-JP" altLang="ja-JP" sz="2400" dirty="0"/>
              <a:t>は１日目の内容をもとに、事例を通して地域のつながりや地域資源の活用、自立支援協議会の</a:t>
            </a:r>
            <a:r>
              <a:rPr lang="ja-JP" altLang="ja-JP" sz="2400"/>
              <a:t>機能、</a:t>
            </a:r>
            <a:r>
              <a:rPr lang="ja-JP" altLang="en-US" sz="2400"/>
              <a:t>地域アセスメントのポイント、「地域変革のための</a:t>
            </a:r>
            <a:r>
              <a:rPr lang="ja-JP" altLang="ja-JP" sz="2400"/>
              <a:t>ヒアリングシート</a:t>
            </a:r>
            <a:r>
              <a:rPr lang="ja-JP" altLang="en-US" sz="2400"/>
              <a:t>」について</a:t>
            </a:r>
            <a:r>
              <a:rPr lang="ja-JP" altLang="ja-JP" sz="2400"/>
              <a:t>講義</a:t>
            </a:r>
            <a:r>
              <a:rPr lang="ja-JP" altLang="ja-JP" sz="2400" dirty="0"/>
              <a:t>を行</a:t>
            </a:r>
            <a:r>
              <a:rPr lang="ja-JP" altLang="en-US" sz="2400" dirty="0"/>
              <a:t>います</a:t>
            </a:r>
            <a:r>
              <a:rPr lang="ja-JP" altLang="ja-JP" sz="2400" dirty="0"/>
              <a:t>。</a:t>
            </a:r>
            <a:endParaRPr lang="en-US" altLang="ja-JP" sz="2400" dirty="0"/>
          </a:p>
          <a:p>
            <a:r>
              <a:rPr lang="ja-JP" altLang="ja-JP" sz="2400" dirty="0"/>
              <a:t>最後に事前課題として作成してきた</a:t>
            </a:r>
            <a:r>
              <a:rPr lang="ja-JP" altLang="en-US" sz="2400" dirty="0"/>
              <a:t>「地域変革のための</a:t>
            </a:r>
            <a:r>
              <a:rPr lang="ja-JP" altLang="ja-JP" sz="2400" dirty="0"/>
              <a:t>ヒアリングシート</a:t>
            </a:r>
            <a:r>
              <a:rPr lang="ja-JP" altLang="en-US" sz="2400" dirty="0"/>
              <a:t>」</a:t>
            </a:r>
            <a:r>
              <a:rPr lang="ja-JP" altLang="ja-JP" sz="2400" dirty="0"/>
              <a:t>に対して演習で学んだこと</a:t>
            </a:r>
            <a:r>
              <a:rPr lang="ja-JP" altLang="ja-JP" sz="2400"/>
              <a:t>も踏まえて</a:t>
            </a:r>
            <a:r>
              <a:rPr lang="ja-JP" altLang="en-US" sz="2400"/>
              <a:t>記入</a:t>
            </a:r>
            <a:r>
              <a:rPr lang="ja-JP" altLang="ja-JP" sz="2400"/>
              <a:t>し</a:t>
            </a:r>
            <a:r>
              <a:rPr lang="ja-JP" altLang="ja-JP" sz="2400" dirty="0"/>
              <a:t>、地域支援の際の必要な視点や主任相談支援専門員の役割等に</a:t>
            </a:r>
            <a:r>
              <a:rPr lang="ja-JP" altLang="ja-JP" sz="2400"/>
              <a:t>ついて考え</a:t>
            </a:r>
            <a:r>
              <a:rPr lang="ja-JP" altLang="en-US" sz="2400"/>
              <a:t>ます</a:t>
            </a:r>
            <a:r>
              <a:rPr lang="ja-JP" altLang="ja-JP" sz="2400"/>
              <a:t>。</a:t>
            </a:r>
            <a:endParaRPr kumimoji="1" lang="ja-JP" altLang="en-US" sz="2400" dirty="0"/>
          </a:p>
        </p:txBody>
      </p:sp>
    </p:spTree>
    <p:extLst>
      <p:ext uri="{BB962C8B-B14F-4D97-AF65-F5344CB8AC3E}">
        <p14:creationId xmlns:p14="http://schemas.microsoft.com/office/powerpoint/2010/main" val="2669354292"/>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E66CDE9B-5681-46F2-A436-79086DE5A3A1}"/>
              </a:ext>
            </a:extLst>
          </p:cNvPr>
          <p:cNvSpPr>
            <a:spLocks noGrp="1"/>
          </p:cNvSpPr>
          <p:nvPr>
            <p:ph type="ctrTitle"/>
          </p:nvPr>
        </p:nvSpPr>
        <p:spPr>
          <a:xfrm>
            <a:off x="1177636" y="1122363"/>
            <a:ext cx="9795164" cy="2387600"/>
          </a:xfrm>
        </p:spPr>
        <p:txBody>
          <a:bodyPr>
            <a:normAutofit fontScale="90000"/>
          </a:bodyPr>
          <a:lstStyle/>
          <a:p>
            <a:r>
              <a:rPr kumimoji="1" lang="en-US" altLang="ja-JP" dirty="0"/>
              <a:t/>
            </a:r>
            <a:br>
              <a:rPr kumimoji="1" lang="en-US" altLang="ja-JP" dirty="0"/>
            </a:br>
            <a:r>
              <a:rPr lang="ja-JP" altLang="en-US" dirty="0" smtClean="0"/>
              <a:t>演習：グループスーパービジョン</a:t>
            </a:r>
            <a:endParaRPr kumimoji="1" lang="ja-JP" altLang="en-US" dirty="0"/>
          </a:p>
        </p:txBody>
      </p:sp>
      <p:sp>
        <p:nvSpPr>
          <p:cNvPr id="3" name="字幕 2">
            <a:extLst>
              <a:ext uri="{FF2B5EF4-FFF2-40B4-BE49-F238E27FC236}">
                <a16:creationId xmlns="" xmlns:a16="http://schemas.microsoft.com/office/drawing/2014/main" id="{3D212CBC-E287-4B8F-82D5-AEC19777BBD3}"/>
              </a:ext>
            </a:extLst>
          </p:cNvPr>
          <p:cNvSpPr>
            <a:spLocks noGrp="1"/>
          </p:cNvSpPr>
          <p:nvPr>
            <p:ph type="subTitle" idx="1"/>
          </p:nvPr>
        </p:nvSpPr>
        <p:spPr>
          <a:xfrm>
            <a:off x="1503218" y="4294765"/>
            <a:ext cx="9144000" cy="1655762"/>
          </a:xfrm>
        </p:spPr>
        <p:txBody>
          <a:bodyPr>
            <a:normAutofit lnSpcReduction="10000"/>
          </a:bodyPr>
          <a:lstStyle/>
          <a:p>
            <a:pPr algn="l"/>
            <a:r>
              <a:rPr lang="ja-JP" altLang="en-US" dirty="0" smtClean="0">
                <a:solidFill>
                  <a:srgbClr val="FF0000"/>
                </a:solidFill>
              </a:rPr>
              <a:t>代表</a:t>
            </a:r>
            <a:r>
              <a:rPr lang="ja-JP" altLang="en-US" dirty="0">
                <a:solidFill>
                  <a:srgbClr val="FF0000"/>
                </a:solidFill>
              </a:rPr>
              <a:t>事例に</a:t>
            </a:r>
            <a:r>
              <a:rPr lang="ja-JP" altLang="en-US" dirty="0" smtClean="0">
                <a:solidFill>
                  <a:srgbClr val="FF0000"/>
                </a:solidFill>
              </a:rPr>
              <a:t>対して、グループで</a:t>
            </a:r>
            <a:r>
              <a:rPr lang="en-US" altLang="ja-JP" dirty="0" smtClean="0">
                <a:solidFill>
                  <a:srgbClr val="FF0000"/>
                </a:solidFill>
              </a:rPr>
              <a:t>GSV</a:t>
            </a:r>
            <a:r>
              <a:rPr lang="ja-JP" altLang="en-US" dirty="0" smtClean="0">
                <a:solidFill>
                  <a:srgbClr val="FF0000"/>
                </a:solidFill>
              </a:rPr>
              <a:t>を行います。</a:t>
            </a:r>
            <a:endParaRPr lang="en-US" altLang="ja-JP" dirty="0" smtClean="0">
              <a:solidFill>
                <a:srgbClr val="FF0000"/>
              </a:solidFill>
            </a:endParaRPr>
          </a:p>
          <a:p>
            <a:pPr algn="l"/>
            <a:r>
              <a:rPr kumimoji="1" lang="ja-JP" altLang="en-US" dirty="0">
                <a:solidFill>
                  <a:srgbClr val="FF0000"/>
                </a:solidFill>
              </a:rPr>
              <a:t>進行</a:t>
            </a:r>
            <a:r>
              <a:rPr kumimoji="1" lang="ja-JP" altLang="en-US" dirty="0" smtClean="0">
                <a:solidFill>
                  <a:srgbClr val="FF0000"/>
                </a:solidFill>
              </a:rPr>
              <a:t>はグループごとではなく、全体で行います。</a:t>
            </a:r>
            <a:endParaRPr kumimoji="1" lang="en-US" altLang="ja-JP" dirty="0" smtClean="0">
              <a:solidFill>
                <a:srgbClr val="FF0000"/>
              </a:solidFill>
            </a:endParaRPr>
          </a:p>
          <a:p>
            <a:pPr algn="l"/>
            <a:r>
              <a:rPr lang="ja-JP" altLang="en-US" dirty="0" smtClean="0">
                <a:solidFill>
                  <a:srgbClr val="FF0000"/>
                </a:solidFill>
              </a:rPr>
              <a:t>生活の質を高めていくため、地域</a:t>
            </a:r>
            <a:r>
              <a:rPr lang="ja-JP" altLang="en-US" dirty="0">
                <a:solidFill>
                  <a:srgbClr val="FF0000"/>
                </a:solidFill>
              </a:rPr>
              <a:t>資源</a:t>
            </a:r>
            <a:r>
              <a:rPr lang="ja-JP" altLang="en-US" dirty="0" smtClean="0">
                <a:solidFill>
                  <a:srgbClr val="FF0000"/>
                </a:solidFill>
              </a:rPr>
              <a:t>の活用や人との関係性に重きを置いて検討します。</a:t>
            </a:r>
            <a:endParaRPr lang="en-US" altLang="ja-JP" dirty="0" smtClean="0">
              <a:solidFill>
                <a:srgbClr val="FF0000"/>
              </a:solidFill>
            </a:endParaRPr>
          </a:p>
        </p:txBody>
      </p:sp>
    </p:spTree>
    <p:extLst>
      <p:ext uri="{BB962C8B-B14F-4D97-AF65-F5344CB8AC3E}">
        <p14:creationId xmlns:p14="http://schemas.microsoft.com/office/powerpoint/2010/main" val="3372588363"/>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05F89792-0FF4-4290-B350-F576719C5EC1}"/>
              </a:ext>
            </a:extLst>
          </p:cNvPr>
          <p:cNvSpPr>
            <a:spLocks noGrp="1"/>
          </p:cNvSpPr>
          <p:nvPr>
            <p:ph type="title"/>
          </p:nvPr>
        </p:nvSpPr>
        <p:spPr/>
        <p:txBody>
          <a:bodyPr/>
          <a:lstStyle/>
          <a:p>
            <a:r>
              <a:rPr lang="ja-JP" altLang="en-US" dirty="0"/>
              <a:t>演習</a:t>
            </a:r>
            <a:r>
              <a:rPr kumimoji="1" lang="ja-JP" altLang="en-US" dirty="0"/>
              <a:t>の流れと役割</a:t>
            </a:r>
          </a:p>
        </p:txBody>
      </p:sp>
      <p:sp>
        <p:nvSpPr>
          <p:cNvPr id="3" name="コンテンツ プレースホルダー 2">
            <a:extLst>
              <a:ext uri="{FF2B5EF4-FFF2-40B4-BE49-F238E27FC236}">
                <a16:creationId xmlns="" xmlns:a16="http://schemas.microsoft.com/office/drawing/2014/main" id="{17337623-56DE-4C4E-AEF3-076FDDC55772}"/>
              </a:ext>
            </a:extLst>
          </p:cNvPr>
          <p:cNvSpPr>
            <a:spLocks noGrp="1"/>
          </p:cNvSpPr>
          <p:nvPr>
            <p:ph idx="1"/>
          </p:nvPr>
        </p:nvSpPr>
        <p:spPr>
          <a:xfrm>
            <a:off x="838200" y="1825624"/>
            <a:ext cx="10515600" cy="4808257"/>
          </a:xfrm>
        </p:spPr>
        <p:txBody>
          <a:bodyPr>
            <a:normAutofit lnSpcReduction="10000"/>
          </a:bodyPr>
          <a:lstStyle/>
          <a:p>
            <a:pPr marL="0" indent="0">
              <a:buNone/>
            </a:pPr>
            <a:r>
              <a:rPr kumimoji="1" lang="ja-JP" altLang="en-US" dirty="0"/>
              <a:t>１）事例の振り返り　　　　　　　　　</a:t>
            </a:r>
            <a:r>
              <a:rPr kumimoji="1" lang="ja-JP" altLang="en-US" dirty="0" smtClean="0"/>
              <a:t>　　　　　（</a:t>
            </a:r>
            <a:r>
              <a:rPr kumimoji="1" lang="en-US" altLang="ja-JP" dirty="0"/>
              <a:t>5</a:t>
            </a:r>
            <a:r>
              <a:rPr kumimoji="1" lang="ja-JP" altLang="en-US" dirty="0"/>
              <a:t>分）</a:t>
            </a:r>
            <a:endParaRPr kumimoji="1" lang="en-US" altLang="ja-JP" dirty="0"/>
          </a:p>
          <a:p>
            <a:pPr marL="0" indent="0">
              <a:buNone/>
            </a:pPr>
            <a:r>
              <a:rPr lang="ja-JP" altLang="en-US" dirty="0"/>
              <a:t>２）ストレングス視点での気づきを</a:t>
            </a:r>
            <a:r>
              <a:rPr lang="ja-JP" altLang="en-US" dirty="0" smtClean="0"/>
              <a:t>共有　（</a:t>
            </a:r>
            <a:r>
              <a:rPr lang="en-US" altLang="ja-JP" dirty="0"/>
              <a:t>10</a:t>
            </a:r>
            <a:r>
              <a:rPr lang="ja-JP" altLang="en-US" dirty="0"/>
              <a:t>分）</a:t>
            </a:r>
            <a:endParaRPr lang="en-US" altLang="ja-JP" dirty="0"/>
          </a:p>
          <a:p>
            <a:pPr marL="0" indent="0">
              <a:buNone/>
            </a:pPr>
            <a:r>
              <a:rPr kumimoji="1" lang="ja-JP" altLang="en-US" dirty="0"/>
              <a:t>３</a:t>
            </a:r>
            <a:r>
              <a:rPr lang="ja-JP" altLang="en-US" dirty="0"/>
              <a:t>）質問　　　　　　　　　　　　　　</a:t>
            </a:r>
            <a:r>
              <a:rPr lang="ja-JP" altLang="en-US" dirty="0" smtClean="0"/>
              <a:t>　　　　　　（</a:t>
            </a:r>
            <a:r>
              <a:rPr kumimoji="1" lang="en-US" altLang="ja-JP" dirty="0" smtClean="0"/>
              <a:t>15</a:t>
            </a:r>
            <a:r>
              <a:rPr kumimoji="1" lang="ja-JP" altLang="en-US" dirty="0" smtClean="0"/>
              <a:t>分</a:t>
            </a:r>
            <a:r>
              <a:rPr kumimoji="1" lang="ja-JP" altLang="en-US" dirty="0"/>
              <a:t>）</a:t>
            </a:r>
            <a:endParaRPr kumimoji="1" lang="en-US" altLang="ja-JP" dirty="0"/>
          </a:p>
          <a:p>
            <a:pPr marL="0" indent="0">
              <a:buNone/>
            </a:pPr>
            <a:r>
              <a:rPr lang="ja-JP" altLang="en-US" dirty="0"/>
              <a:t>４）アイディア出し　　　　　　　　</a:t>
            </a:r>
            <a:r>
              <a:rPr lang="ja-JP" altLang="en-US" dirty="0" smtClean="0"/>
              <a:t>　　　　</a:t>
            </a:r>
            <a:r>
              <a:rPr lang="ja-JP" altLang="en-US" dirty="0"/>
              <a:t>　</a:t>
            </a:r>
            <a:r>
              <a:rPr lang="ja-JP" altLang="en-US" dirty="0" smtClean="0"/>
              <a:t>　（</a:t>
            </a:r>
            <a:r>
              <a:rPr lang="en-US" altLang="ja-JP" dirty="0" smtClean="0"/>
              <a:t>15</a:t>
            </a:r>
            <a:r>
              <a:rPr lang="ja-JP" altLang="en-US" dirty="0" smtClean="0"/>
              <a:t>分）</a:t>
            </a:r>
            <a:endParaRPr lang="en-US" altLang="ja-JP" dirty="0"/>
          </a:p>
          <a:p>
            <a:pPr marL="0" indent="0">
              <a:buNone/>
            </a:pPr>
            <a:r>
              <a:rPr kumimoji="1" lang="ja-JP" altLang="en-US" dirty="0"/>
              <a:t>５</a:t>
            </a:r>
            <a:r>
              <a:rPr kumimoji="1" lang="ja-JP" altLang="en-US" dirty="0" smtClean="0"/>
              <a:t>）</a:t>
            </a:r>
            <a:r>
              <a:rPr lang="ja-JP" altLang="en-US" dirty="0" smtClean="0"/>
              <a:t>アイディアへの質問　　　　　　　　　　  （</a:t>
            </a:r>
            <a:r>
              <a:rPr lang="en-US" altLang="ja-JP" dirty="0" smtClean="0"/>
              <a:t>10</a:t>
            </a:r>
            <a:r>
              <a:rPr lang="ja-JP" altLang="en-US" dirty="0" smtClean="0"/>
              <a:t>分）</a:t>
            </a:r>
            <a:endParaRPr kumimoji="1" lang="en-US" altLang="ja-JP" dirty="0" smtClean="0"/>
          </a:p>
          <a:p>
            <a:pPr marL="0" indent="0">
              <a:buNone/>
            </a:pPr>
            <a:r>
              <a:rPr lang="ja-JP" altLang="en-US" dirty="0" smtClean="0"/>
              <a:t>６）</a:t>
            </a:r>
            <a:r>
              <a:rPr lang="ja-JP" altLang="en-US" dirty="0"/>
              <a:t>実用性の高いアイデアを抽出　　</a:t>
            </a:r>
            <a:r>
              <a:rPr lang="ja-JP" altLang="en-US" dirty="0" smtClean="0"/>
              <a:t>    </a:t>
            </a:r>
            <a:r>
              <a:rPr lang="ja-JP" altLang="en-US" dirty="0"/>
              <a:t>　（</a:t>
            </a:r>
            <a:r>
              <a:rPr lang="en-US" altLang="ja-JP" dirty="0"/>
              <a:t>10</a:t>
            </a:r>
            <a:r>
              <a:rPr lang="ja-JP" altLang="en-US" dirty="0"/>
              <a:t>分）</a:t>
            </a:r>
            <a:endParaRPr lang="en-US" altLang="ja-JP" dirty="0"/>
          </a:p>
          <a:p>
            <a:pPr marL="0" indent="0">
              <a:buNone/>
            </a:pPr>
            <a:endParaRPr kumimoji="1" lang="en-US" altLang="ja-JP" dirty="0"/>
          </a:p>
          <a:p>
            <a:pPr marL="0" indent="0">
              <a:buNone/>
            </a:pPr>
            <a:r>
              <a:rPr lang="ja-JP" altLang="en-US" dirty="0"/>
              <a:t>・事例提供者</a:t>
            </a:r>
            <a:endParaRPr lang="en-US" altLang="ja-JP" dirty="0"/>
          </a:p>
          <a:p>
            <a:pPr marL="0" indent="0">
              <a:buNone/>
            </a:pPr>
            <a:r>
              <a:rPr kumimoji="1" lang="ja-JP" altLang="en-US" dirty="0"/>
              <a:t>・残り全員がグループメンバー</a:t>
            </a:r>
            <a:endParaRPr kumimoji="1" lang="en-US" altLang="ja-JP" dirty="0"/>
          </a:p>
          <a:p>
            <a:pPr marL="0" indent="0">
              <a:buNone/>
            </a:pPr>
            <a:r>
              <a:rPr kumimoji="1" lang="ja-JP" altLang="en-US" dirty="0"/>
              <a:t>　（そのうち１名</a:t>
            </a:r>
            <a:r>
              <a:rPr kumimoji="1" lang="ja-JP" altLang="en-US" dirty="0" smtClean="0"/>
              <a:t>がファシリテーター：</a:t>
            </a:r>
            <a:r>
              <a:rPr kumimoji="1" lang="ja-JP" altLang="en-US" dirty="0"/>
              <a:t>今回</a:t>
            </a:r>
            <a:r>
              <a:rPr kumimoji="1" lang="ja-JP" altLang="en-US" dirty="0" smtClean="0"/>
              <a:t>は演習講師</a:t>
            </a:r>
            <a:r>
              <a:rPr kumimoji="1" lang="ja-JP" altLang="en-US" dirty="0"/>
              <a:t>がつとめる）</a:t>
            </a:r>
          </a:p>
        </p:txBody>
      </p:sp>
    </p:spTree>
    <p:extLst>
      <p:ext uri="{BB962C8B-B14F-4D97-AF65-F5344CB8AC3E}">
        <p14:creationId xmlns:p14="http://schemas.microsoft.com/office/powerpoint/2010/main" val="410371959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05F89792-0FF4-4290-B350-F576719C5EC1}"/>
              </a:ext>
            </a:extLst>
          </p:cNvPr>
          <p:cNvSpPr>
            <a:spLocks noGrp="1"/>
          </p:cNvSpPr>
          <p:nvPr>
            <p:ph type="title"/>
          </p:nvPr>
        </p:nvSpPr>
        <p:spPr/>
        <p:txBody>
          <a:bodyPr/>
          <a:lstStyle/>
          <a:p>
            <a:r>
              <a:rPr lang="ja-JP" altLang="en-US" dirty="0">
                <a:solidFill>
                  <a:srgbClr val="000000"/>
                </a:solidFill>
              </a:rPr>
              <a:t>１）事例の振り返り　</a:t>
            </a:r>
            <a:r>
              <a:rPr lang="ja-JP" altLang="en-US" dirty="0">
                <a:solidFill>
                  <a:srgbClr val="FF0000"/>
                </a:solidFill>
              </a:rPr>
              <a:t>（</a:t>
            </a:r>
            <a:r>
              <a:rPr lang="en-US" altLang="ja-JP" dirty="0">
                <a:solidFill>
                  <a:srgbClr val="FF0000"/>
                </a:solidFill>
              </a:rPr>
              <a:t>5</a:t>
            </a:r>
            <a:r>
              <a:rPr lang="ja-JP" altLang="en-US" dirty="0">
                <a:solidFill>
                  <a:srgbClr val="FF0000"/>
                </a:solidFill>
              </a:rPr>
              <a:t>分</a:t>
            </a:r>
            <a:r>
              <a:rPr lang="ja-JP" altLang="en-US" dirty="0" smtClean="0">
                <a:solidFill>
                  <a:srgbClr val="FF0000"/>
                </a:solidFill>
              </a:rPr>
              <a:t>）</a:t>
            </a:r>
            <a:endParaRPr kumimoji="1" lang="ja-JP" altLang="en-US" dirty="0"/>
          </a:p>
        </p:txBody>
      </p:sp>
      <p:sp>
        <p:nvSpPr>
          <p:cNvPr id="3" name="コンテンツ プレースホルダー 2">
            <a:extLst>
              <a:ext uri="{FF2B5EF4-FFF2-40B4-BE49-F238E27FC236}">
                <a16:creationId xmlns="" xmlns:a16="http://schemas.microsoft.com/office/drawing/2014/main" id="{17337623-56DE-4C4E-AEF3-076FDDC55772}"/>
              </a:ext>
            </a:extLst>
          </p:cNvPr>
          <p:cNvSpPr>
            <a:spLocks noGrp="1"/>
          </p:cNvSpPr>
          <p:nvPr>
            <p:ph idx="1"/>
          </p:nvPr>
        </p:nvSpPr>
        <p:spPr>
          <a:xfrm>
            <a:off x="838199" y="1825625"/>
            <a:ext cx="11219329" cy="4351338"/>
          </a:xfrm>
        </p:spPr>
        <p:txBody>
          <a:bodyPr>
            <a:normAutofit/>
          </a:bodyPr>
          <a:lstStyle/>
          <a:p>
            <a:pPr marL="0" indent="0">
              <a:buNone/>
            </a:pPr>
            <a:r>
              <a:rPr lang="ja-JP" altLang="en-US" dirty="0">
                <a:solidFill>
                  <a:srgbClr val="FF0000"/>
                </a:solidFill>
              </a:rPr>
              <a:t>　</a:t>
            </a:r>
            <a:r>
              <a:rPr lang="ja-JP" altLang="en-US" dirty="0"/>
              <a:t>〇</a:t>
            </a:r>
            <a:r>
              <a:rPr lang="ja-JP" altLang="en-US" dirty="0" smtClean="0"/>
              <a:t>グループ</a:t>
            </a:r>
            <a:r>
              <a:rPr lang="ja-JP" altLang="en-US" dirty="0"/>
              <a:t>で以下の３点について共有する。</a:t>
            </a:r>
            <a:endParaRPr lang="en-US" altLang="ja-JP" dirty="0"/>
          </a:p>
          <a:p>
            <a:pPr marL="0" indent="0">
              <a:buNone/>
            </a:pPr>
            <a:r>
              <a:rPr lang="ja-JP" altLang="en-US" dirty="0"/>
              <a:t>　　</a:t>
            </a:r>
            <a:r>
              <a:rPr lang="en-US" altLang="ja-JP" dirty="0"/>
              <a:t>★</a:t>
            </a:r>
            <a:r>
              <a:rPr lang="ja-JP" altLang="en-US" dirty="0"/>
              <a:t>グループメンバーは発言しないで聴く。</a:t>
            </a:r>
            <a:endParaRPr lang="en-US" altLang="ja-JP" dirty="0"/>
          </a:p>
          <a:p>
            <a:pPr marL="0" indent="0">
              <a:buNone/>
            </a:pPr>
            <a:endParaRPr kumimoji="1" lang="en-US" altLang="ja-JP" dirty="0"/>
          </a:p>
          <a:p>
            <a:pPr marL="0" indent="0">
              <a:buNone/>
            </a:pPr>
            <a:r>
              <a:rPr lang="ja-JP" altLang="en-US" dirty="0">
                <a:solidFill>
                  <a:srgbClr val="FF0000"/>
                </a:solidFill>
              </a:rPr>
              <a:t>　</a:t>
            </a:r>
            <a:r>
              <a:rPr lang="en-US" altLang="ja-JP" dirty="0"/>
              <a:t>① </a:t>
            </a:r>
            <a:r>
              <a:rPr lang="ja-JP" altLang="en-US" dirty="0"/>
              <a:t>事例の概要　～こんな事例でしたよね～</a:t>
            </a:r>
            <a:endParaRPr lang="en-US" altLang="ja-JP" dirty="0"/>
          </a:p>
          <a:p>
            <a:pPr marL="0" indent="0">
              <a:buNone/>
            </a:pPr>
            <a:r>
              <a:rPr kumimoji="1" lang="ja-JP" altLang="en-US" dirty="0"/>
              <a:t>　</a:t>
            </a:r>
            <a:r>
              <a:rPr kumimoji="1" lang="en-US" altLang="ja-JP" dirty="0"/>
              <a:t>② </a:t>
            </a:r>
            <a:r>
              <a:rPr kumimoji="1" lang="ja-JP" altLang="en-US" dirty="0">
                <a:solidFill>
                  <a:srgbClr val="FF0000"/>
                </a:solidFill>
              </a:rPr>
              <a:t>検討課題の確認</a:t>
            </a:r>
            <a:r>
              <a:rPr kumimoji="1" lang="en-US" altLang="ja-JP" dirty="0">
                <a:solidFill>
                  <a:srgbClr val="FF0000"/>
                </a:solidFill>
              </a:rPr>
              <a:t> </a:t>
            </a:r>
            <a:r>
              <a:rPr kumimoji="1" lang="en-US" altLang="ja-JP" dirty="0"/>
              <a:t>〜</a:t>
            </a:r>
            <a:r>
              <a:rPr lang="ja-JP" altLang="en-US" dirty="0"/>
              <a:t>支援者として、どこに困り感があるのか？</a:t>
            </a:r>
            <a:endParaRPr lang="en-US" altLang="ja-JP" dirty="0"/>
          </a:p>
          <a:p>
            <a:pPr marL="0" indent="0">
              <a:buNone/>
            </a:pPr>
            <a:r>
              <a:rPr lang="ja-JP" altLang="en-US" dirty="0"/>
              <a:t>　　</a:t>
            </a:r>
            <a:r>
              <a:rPr lang="en-US" altLang="ja-JP" dirty="0"/>
              <a:t>★ </a:t>
            </a:r>
            <a:r>
              <a:rPr lang="ja-JP" altLang="en-US" dirty="0"/>
              <a:t>演習</a:t>
            </a:r>
            <a:r>
              <a:rPr lang="en-US" altLang="ja-JP" dirty="0"/>
              <a:t>2</a:t>
            </a:r>
            <a:r>
              <a:rPr lang="ja-JP" altLang="en-US" dirty="0"/>
              <a:t>日目と同じでも変更してもよい</a:t>
            </a:r>
            <a:endParaRPr kumimoji="1" lang="en-US" altLang="ja-JP" dirty="0"/>
          </a:p>
          <a:p>
            <a:pPr marL="0" indent="0">
              <a:buNone/>
            </a:pPr>
            <a:r>
              <a:rPr kumimoji="1" lang="ja-JP" altLang="en-US" dirty="0"/>
              <a:t>　</a:t>
            </a:r>
            <a:r>
              <a:rPr kumimoji="1" lang="en-US" altLang="ja-JP" dirty="0"/>
              <a:t>③ </a:t>
            </a:r>
            <a:r>
              <a:rPr kumimoji="1" lang="ja-JP" altLang="en-US" dirty="0">
                <a:solidFill>
                  <a:srgbClr val="FF0000"/>
                </a:solidFill>
              </a:rPr>
              <a:t>事例提供者が</a:t>
            </a:r>
            <a:r>
              <a:rPr lang="ja-JP" altLang="en-US" dirty="0">
                <a:solidFill>
                  <a:srgbClr val="FF0000"/>
                </a:solidFill>
              </a:rPr>
              <a:t>どのようなアイディアが欲しいか</a:t>
            </a:r>
            <a:endParaRPr lang="en-US" altLang="ja-JP" dirty="0"/>
          </a:p>
          <a:p>
            <a:pPr marL="0" indent="0">
              <a:buNone/>
            </a:pPr>
            <a:r>
              <a:rPr lang="ja-JP" altLang="en-US" dirty="0"/>
              <a:t>　　</a:t>
            </a:r>
            <a:r>
              <a:rPr lang="en-US" altLang="ja-JP" dirty="0"/>
              <a:t>★ </a:t>
            </a:r>
            <a:r>
              <a:rPr lang="ja-JP" altLang="en-US" dirty="0"/>
              <a:t>インフォーマルな社会資源の活用に焦点をあてる。</a:t>
            </a:r>
            <a:endParaRPr lang="en-US" altLang="ja-JP" dirty="0"/>
          </a:p>
        </p:txBody>
      </p:sp>
    </p:spTree>
    <p:extLst>
      <p:ext uri="{BB962C8B-B14F-4D97-AF65-F5344CB8AC3E}">
        <p14:creationId xmlns:p14="http://schemas.microsoft.com/office/powerpoint/2010/main" val="3594343095"/>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05F89792-0FF4-4290-B350-F576719C5EC1}"/>
              </a:ext>
            </a:extLst>
          </p:cNvPr>
          <p:cNvSpPr>
            <a:spLocks noGrp="1"/>
          </p:cNvSpPr>
          <p:nvPr>
            <p:ph type="title"/>
          </p:nvPr>
        </p:nvSpPr>
        <p:spPr/>
        <p:txBody>
          <a:bodyPr>
            <a:normAutofit/>
          </a:bodyPr>
          <a:lstStyle/>
          <a:p>
            <a:r>
              <a:rPr lang="ja-JP" altLang="en-US" dirty="0"/>
              <a:t>２）ストレングス視点での気づきをグループで共有　</a:t>
            </a:r>
            <a:r>
              <a:rPr lang="ja-JP" altLang="en-US" dirty="0" smtClean="0">
                <a:solidFill>
                  <a:srgbClr val="FF0000"/>
                </a:solidFill>
              </a:rPr>
              <a:t>（１</a:t>
            </a:r>
            <a:r>
              <a:rPr lang="ja-JP" altLang="en-US" dirty="0">
                <a:solidFill>
                  <a:srgbClr val="FF0000"/>
                </a:solidFill>
              </a:rPr>
              <a:t>０</a:t>
            </a:r>
            <a:r>
              <a:rPr lang="ja-JP" altLang="en-US" dirty="0" smtClean="0">
                <a:solidFill>
                  <a:srgbClr val="FF0000"/>
                </a:solidFill>
              </a:rPr>
              <a:t>分）</a:t>
            </a:r>
            <a:endParaRPr kumimoji="1" lang="ja-JP" altLang="en-US" dirty="0"/>
          </a:p>
        </p:txBody>
      </p:sp>
      <p:sp>
        <p:nvSpPr>
          <p:cNvPr id="3" name="コンテンツ プレースホルダー 2">
            <a:extLst>
              <a:ext uri="{FF2B5EF4-FFF2-40B4-BE49-F238E27FC236}">
                <a16:creationId xmlns="" xmlns:a16="http://schemas.microsoft.com/office/drawing/2014/main" id="{17337623-56DE-4C4E-AEF3-076FDDC55772}"/>
              </a:ext>
            </a:extLst>
          </p:cNvPr>
          <p:cNvSpPr>
            <a:spLocks noGrp="1"/>
          </p:cNvSpPr>
          <p:nvPr>
            <p:ph idx="1"/>
          </p:nvPr>
        </p:nvSpPr>
        <p:spPr/>
        <p:txBody>
          <a:bodyPr>
            <a:normAutofit/>
          </a:bodyPr>
          <a:lstStyle/>
          <a:p>
            <a:pPr marL="0" indent="0">
              <a:buNone/>
            </a:pPr>
            <a:r>
              <a:rPr lang="ja-JP" altLang="en-US" dirty="0"/>
              <a:t>　</a:t>
            </a:r>
            <a:r>
              <a:rPr lang="ja-JP" altLang="en-US" dirty="0" smtClean="0"/>
              <a:t>〇ストレングスアセスメント</a:t>
            </a:r>
            <a:r>
              <a:rPr lang="ja-JP" altLang="en-US" dirty="0"/>
              <a:t>を配布</a:t>
            </a:r>
            <a:endParaRPr lang="en-US" altLang="ja-JP" dirty="0"/>
          </a:p>
          <a:p>
            <a:pPr marL="0" indent="0">
              <a:buNone/>
            </a:pPr>
            <a:r>
              <a:rPr lang="ja-JP" altLang="en-US" dirty="0"/>
              <a:t>　　研修を通して気づいた（この研修で追加された）ストレング</a:t>
            </a:r>
            <a:endParaRPr lang="en-US" altLang="ja-JP" dirty="0"/>
          </a:p>
          <a:p>
            <a:pPr marL="0" indent="0">
              <a:buNone/>
            </a:pPr>
            <a:r>
              <a:rPr lang="ja-JP" altLang="en-US" dirty="0"/>
              <a:t>　　スを紹介</a:t>
            </a:r>
            <a:endParaRPr lang="en-US" altLang="ja-JP" dirty="0"/>
          </a:p>
          <a:p>
            <a:pPr marL="0" indent="0">
              <a:buNone/>
            </a:pPr>
            <a:r>
              <a:rPr kumimoji="1" lang="ja-JP" altLang="en-US" dirty="0"/>
              <a:t>　</a:t>
            </a:r>
            <a:r>
              <a:rPr kumimoji="1" lang="ja-JP" altLang="en-US" dirty="0" smtClean="0"/>
              <a:t>〇どんな</a:t>
            </a:r>
            <a:r>
              <a:rPr kumimoji="1" lang="ja-JP" altLang="en-US" dirty="0"/>
              <a:t>ことで、どんなふうに、気づいたのか？</a:t>
            </a:r>
            <a:endParaRPr kumimoji="1" lang="en-US" altLang="ja-JP" dirty="0"/>
          </a:p>
          <a:p>
            <a:pPr marL="0" indent="0">
              <a:buNone/>
            </a:pPr>
            <a:r>
              <a:rPr lang="ja-JP" altLang="en-US" dirty="0"/>
              <a:t>　　</a:t>
            </a:r>
            <a:r>
              <a:rPr lang="en-US" altLang="ja-JP" dirty="0"/>
              <a:t>★</a:t>
            </a:r>
            <a:r>
              <a:rPr lang="ja-JP" altLang="en-US" dirty="0"/>
              <a:t>ストレングス視点で本人像を捉え、共有する（その手前で</a:t>
            </a:r>
            <a:endParaRPr lang="en-US" altLang="ja-JP" dirty="0"/>
          </a:p>
          <a:p>
            <a:pPr marL="0" indent="0">
              <a:buNone/>
            </a:pPr>
            <a:r>
              <a:rPr lang="ja-JP" altLang="en-US" dirty="0"/>
              <a:t>　　　風貌や印象などを共有することも効果的）</a:t>
            </a:r>
            <a:endParaRPr kumimoji="1" lang="en-US" altLang="ja-JP" dirty="0"/>
          </a:p>
          <a:p>
            <a:pPr marL="0" indent="0">
              <a:buNone/>
            </a:pPr>
            <a:r>
              <a:rPr lang="ja-JP" altLang="en-US" i="1" dirty="0"/>
              <a:t>　　</a:t>
            </a:r>
            <a:r>
              <a:rPr lang="ja-JP" altLang="en-US" i="1" dirty="0" smtClean="0"/>
              <a:t>　（</a:t>
            </a:r>
            <a:r>
              <a:rPr lang="ja-JP" altLang="en-US" dirty="0" smtClean="0"/>
              <a:t>提供者</a:t>
            </a:r>
            <a:r>
              <a:rPr lang="ja-JP" altLang="en-US" dirty="0"/>
              <a:t>とメンバーの応答</a:t>
            </a:r>
            <a:r>
              <a:rPr lang="en-US" altLang="ja-JP" dirty="0"/>
              <a:t>session</a:t>
            </a:r>
            <a:r>
              <a:rPr lang="ja-JP" altLang="en-US" dirty="0"/>
              <a:t>含む）</a:t>
            </a:r>
            <a:endParaRPr lang="en-US" altLang="ja-JP" dirty="0"/>
          </a:p>
          <a:p>
            <a:pPr marL="0" indent="0">
              <a:buNone/>
            </a:pPr>
            <a:r>
              <a:rPr kumimoji="1" lang="ja-JP" altLang="en-US" dirty="0"/>
              <a:t>　　</a:t>
            </a:r>
            <a:r>
              <a:rPr lang="en-US" altLang="ja-JP" dirty="0"/>
              <a:t>★</a:t>
            </a:r>
            <a:r>
              <a:rPr kumimoji="1" lang="ja-JP" altLang="en-US" dirty="0"/>
              <a:t>自分が作成してきたストレングスアセスメントと比較</a:t>
            </a:r>
            <a:endParaRPr kumimoji="1" lang="en-US" altLang="ja-JP" dirty="0"/>
          </a:p>
        </p:txBody>
      </p:sp>
    </p:spTree>
    <p:extLst>
      <p:ext uri="{BB962C8B-B14F-4D97-AF65-F5344CB8AC3E}">
        <p14:creationId xmlns:p14="http://schemas.microsoft.com/office/powerpoint/2010/main" val="820353160"/>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05F89792-0FF4-4290-B350-F576719C5EC1}"/>
              </a:ext>
            </a:extLst>
          </p:cNvPr>
          <p:cNvSpPr>
            <a:spLocks noGrp="1"/>
          </p:cNvSpPr>
          <p:nvPr>
            <p:ph type="title"/>
          </p:nvPr>
        </p:nvSpPr>
        <p:spPr/>
        <p:txBody>
          <a:bodyPr>
            <a:normAutofit/>
          </a:bodyPr>
          <a:lstStyle/>
          <a:p>
            <a:r>
              <a:rPr lang="ja-JP" altLang="en-US" dirty="0"/>
              <a:t>３）質問</a:t>
            </a:r>
            <a:r>
              <a:rPr lang="ja-JP" altLang="en-US" dirty="0">
                <a:solidFill>
                  <a:srgbClr val="FF0000"/>
                </a:solidFill>
              </a:rPr>
              <a:t>（１５分）</a:t>
            </a:r>
            <a:r>
              <a:rPr lang="en-US" altLang="ja-JP" dirty="0">
                <a:solidFill>
                  <a:srgbClr val="FF0000"/>
                </a:solidFill>
              </a:rPr>
              <a:t> </a:t>
            </a:r>
            <a:r>
              <a:rPr lang="ja-JP" altLang="en-US" dirty="0"/>
              <a:t>グループメンバー</a:t>
            </a:r>
            <a:r>
              <a:rPr lang="en-US" altLang="ja-JP" dirty="0"/>
              <a:t>⇔</a:t>
            </a:r>
            <a:r>
              <a:rPr lang="ja-JP" altLang="en-US" dirty="0"/>
              <a:t>事例</a:t>
            </a:r>
            <a:r>
              <a:rPr lang="ja-JP" altLang="en-US" dirty="0" smtClean="0"/>
              <a:t>報告者</a:t>
            </a:r>
            <a:endParaRPr kumimoji="1" lang="ja-JP" altLang="en-US" dirty="0"/>
          </a:p>
        </p:txBody>
      </p:sp>
      <p:sp>
        <p:nvSpPr>
          <p:cNvPr id="3" name="コンテンツ プレースホルダー 2">
            <a:extLst>
              <a:ext uri="{FF2B5EF4-FFF2-40B4-BE49-F238E27FC236}">
                <a16:creationId xmlns="" xmlns:a16="http://schemas.microsoft.com/office/drawing/2014/main" id="{17337623-56DE-4C4E-AEF3-076FDDC55772}"/>
              </a:ext>
            </a:extLst>
          </p:cNvPr>
          <p:cNvSpPr>
            <a:spLocks noGrp="1"/>
          </p:cNvSpPr>
          <p:nvPr>
            <p:ph idx="1"/>
          </p:nvPr>
        </p:nvSpPr>
        <p:spPr>
          <a:xfrm>
            <a:off x="838199" y="1825625"/>
            <a:ext cx="11159565" cy="1013199"/>
          </a:xfrm>
        </p:spPr>
        <p:txBody>
          <a:bodyPr/>
          <a:lstStyle/>
          <a:p>
            <a:pPr marL="0" indent="0">
              <a:buNone/>
            </a:pPr>
            <a:r>
              <a:rPr lang="ja-JP" altLang="en-US" dirty="0"/>
              <a:t>　</a:t>
            </a:r>
            <a:r>
              <a:rPr lang="ja-JP" altLang="en-US" dirty="0" smtClean="0"/>
              <a:t>〇求められた</a:t>
            </a:r>
            <a:r>
              <a:rPr lang="ja-JP" altLang="en-US" dirty="0"/>
              <a:t>アイディア出しに向けた質問に事例報告者が答える</a:t>
            </a:r>
            <a:endParaRPr kumimoji="1" lang="en-US" altLang="ja-JP" dirty="0"/>
          </a:p>
        </p:txBody>
      </p:sp>
      <p:sp>
        <p:nvSpPr>
          <p:cNvPr id="5" name="コンテンツ プレースホルダー 2">
            <a:extLst>
              <a:ext uri="{FF2B5EF4-FFF2-40B4-BE49-F238E27FC236}">
                <a16:creationId xmlns="" xmlns:a16="http://schemas.microsoft.com/office/drawing/2014/main" id="{17337623-56DE-4C4E-AEF3-076FDDC55772}"/>
              </a:ext>
            </a:extLst>
          </p:cNvPr>
          <p:cNvSpPr txBox="1">
            <a:spLocks/>
          </p:cNvSpPr>
          <p:nvPr/>
        </p:nvSpPr>
        <p:spPr>
          <a:xfrm>
            <a:off x="582627" y="2973761"/>
            <a:ext cx="11159565" cy="3669799"/>
          </a:xfrm>
          <a:prstGeom prst="rect">
            <a:avLst/>
          </a:prstGeom>
          <a:solidFill>
            <a:schemeClr val="accent6">
              <a:lumMod val="20000"/>
              <a:lumOff val="80000"/>
            </a:schemeClr>
          </a:solidFill>
          <a:ln>
            <a:solidFill>
              <a:schemeClr val="tx1"/>
            </a:solidFill>
          </a:ln>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buFont typeface="Arial" panose="020B0604020202020204" pitchFamily="34" charset="0"/>
              <a:buNone/>
            </a:pPr>
            <a:r>
              <a:rPr lang="en-US" altLang="ja-JP" dirty="0"/>
              <a:t>★</a:t>
            </a:r>
            <a:r>
              <a:rPr lang="ja-JP" altLang="en-US" dirty="0"/>
              <a:t>留意点</a:t>
            </a:r>
            <a:endParaRPr lang="en-US" altLang="ja-JP" dirty="0"/>
          </a:p>
          <a:p>
            <a:pPr marL="0" indent="0">
              <a:buFont typeface="Arial" panose="020B0604020202020204" pitchFamily="34" charset="0"/>
              <a:buNone/>
            </a:pPr>
            <a:r>
              <a:rPr lang="ja-JP" altLang="en-US" dirty="0"/>
              <a:t>　　</a:t>
            </a:r>
            <a:r>
              <a:rPr lang="en-US" altLang="ja-JP" dirty="0"/>
              <a:t>①</a:t>
            </a:r>
            <a:r>
              <a:rPr lang="ja-JP" altLang="en-US" dirty="0"/>
              <a:t>端的なやりとりとなるように。一問一答。</a:t>
            </a:r>
            <a:endParaRPr lang="en-US" altLang="ja-JP" dirty="0"/>
          </a:p>
          <a:p>
            <a:pPr marL="0" indent="0">
              <a:buFont typeface="Arial" panose="020B0604020202020204" pitchFamily="34" charset="0"/>
              <a:buNone/>
            </a:pPr>
            <a:r>
              <a:rPr lang="ja-JP" altLang="en-US" dirty="0"/>
              <a:t>　　</a:t>
            </a:r>
            <a:r>
              <a:rPr lang="en-US" altLang="ja-JP" dirty="0"/>
              <a:t>②</a:t>
            </a:r>
            <a:r>
              <a:rPr lang="ja-JP" altLang="en-US" dirty="0"/>
              <a:t>ストレングス視点で発言　</a:t>
            </a:r>
            <a:r>
              <a:rPr lang="ja-JP" altLang="en-US" sz="2000" dirty="0"/>
              <a:t>例：こんなこともストレングスではないか？</a:t>
            </a:r>
            <a:endParaRPr lang="en-US" altLang="ja-JP" sz="2000" dirty="0"/>
          </a:p>
          <a:p>
            <a:pPr marL="0" indent="0">
              <a:buFont typeface="Arial" panose="020B0604020202020204" pitchFamily="34" charset="0"/>
              <a:buNone/>
            </a:pPr>
            <a:r>
              <a:rPr lang="ja-JP" altLang="en-US" dirty="0"/>
              <a:t>　　</a:t>
            </a:r>
            <a:r>
              <a:rPr lang="en-US" altLang="ja-JP" dirty="0"/>
              <a:t>③</a:t>
            </a:r>
            <a:r>
              <a:rPr lang="ja-JP" altLang="en-US" dirty="0"/>
              <a:t>メンバー：</a:t>
            </a:r>
            <a:r>
              <a:rPr lang="en-US" altLang="ja-JP" dirty="0"/>
              <a:t> </a:t>
            </a:r>
            <a:r>
              <a:rPr lang="ja-JP" altLang="en-US" dirty="0"/>
              <a:t>アイディア出しに向けた内容に焦点化し、根拠</a:t>
            </a:r>
            <a:endParaRPr lang="en-US" altLang="ja-JP" dirty="0"/>
          </a:p>
          <a:p>
            <a:pPr marL="0" indent="0">
              <a:buFont typeface="Arial" panose="020B0604020202020204" pitchFamily="34" charset="0"/>
              <a:buNone/>
            </a:pPr>
            <a:r>
              <a:rPr lang="ja-JP" altLang="en-US" dirty="0"/>
              <a:t>　　　をもった質問をする。</a:t>
            </a:r>
            <a:endParaRPr lang="en-US" altLang="ja-JP" dirty="0"/>
          </a:p>
          <a:p>
            <a:pPr marL="0" indent="0">
              <a:buFont typeface="Arial" panose="020B0604020202020204" pitchFamily="34" charset="0"/>
              <a:buNone/>
            </a:pPr>
            <a:r>
              <a:rPr lang="ja-JP" altLang="en-US" dirty="0"/>
              <a:t>　　</a:t>
            </a:r>
            <a:r>
              <a:rPr lang="en-US" altLang="ja-JP" dirty="0"/>
              <a:t>④</a:t>
            </a:r>
            <a:r>
              <a:rPr lang="ja-JP" altLang="en-US" dirty="0"/>
              <a:t>事例提供者：わかる範囲で答える。わからないことは</a:t>
            </a:r>
            <a:endParaRPr lang="en-US" altLang="ja-JP" dirty="0"/>
          </a:p>
          <a:p>
            <a:pPr marL="0" indent="0">
              <a:buFont typeface="Arial" panose="020B0604020202020204" pitchFamily="34" charset="0"/>
              <a:buNone/>
            </a:pPr>
            <a:r>
              <a:rPr lang="ja-JP" altLang="en-US" dirty="0"/>
              <a:t>　　　「わからない」「聞けていない」と答えてよい。</a:t>
            </a:r>
            <a:endParaRPr lang="en-US" altLang="ja-JP" dirty="0"/>
          </a:p>
        </p:txBody>
      </p:sp>
    </p:spTree>
    <p:extLst>
      <p:ext uri="{BB962C8B-B14F-4D97-AF65-F5344CB8AC3E}">
        <p14:creationId xmlns:p14="http://schemas.microsoft.com/office/powerpoint/2010/main" val="331469558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05F89792-0FF4-4290-B350-F576719C5EC1}"/>
              </a:ext>
            </a:extLst>
          </p:cNvPr>
          <p:cNvSpPr>
            <a:spLocks noGrp="1"/>
          </p:cNvSpPr>
          <p:nvPr>
            <p:ph type="title"/>
          </p:nvPr>
        </p:nvSpPr>
        <p:spPr/>
        <p:txBody>
          <a:bodyPr/>
          <a:lstStyle/>
          <a:p>
            <a:r>
              <a:rPr lang="ja-JP" altLang="en-US" dirty="0"/>
              <a:t>４</a:t>
            </a:r>
            <a:r>
              <a:rPr lang="ja-JP" altLang="en-US" dirty="0">
                <a:solidFill>
                  <a:srgbClr val="000000"/>
                </a:solidFill>
              </a:rPr>
              <a:t>）ア</a:t>
            </a:r>
            <a:r>
              <a:rPr lang="ja-JP" altLang="en-US" dirty="0"/>
              <a:t>イディア出し　</a:t>
            </a:r>
            <a:r>
              <a:rPr lang="ja-JP" altLang="en-US" dirty="0" smtClean="0">
                <a:solidFill>
                  <a:srgbClr val="FF0000"/>
                </a:solidFill>
              </a:rPr>
              <a:t>（１５分）</a:t>
            </a:r>
            <a:endParaRPr kumimoji="1" lang="ja-JP" altLang="en-US" dirty="0"/>
          </a:p>
        </p:txBody>
      </p:sp>
      <p:sp>
        <p:nvSpPr>
          <p:cNvPr id="3" name="コンテンツ プレースホルダー 2">
            <a:extLst>
              <a:ext uri="{FF2B5EF4-FFF2-40B4-BE49-F238E27FC236}">
                <a16:creationId xmlns="" xmlns:a16="http://schemas.microsoft.com/office/drawing/2014/main" id="{17337623-56DE-4C4E-AEF3-076FDDC55772}"/>
              </a:ext>
            </a:extLst>
          </p:cNvPr>
          <p:cNvSpPr>
            <a:spLocks noGrp="1"/>
          </p:cNvSpPr>
          <p:nvPr>
            <p:ph idx="1"/>
          </p:nvPr>
        </p:nvSpPr>
        <p:spPr>
          <a:xfrm>
            <a:off x="838199" y="1690689"/>
            <a:ext cx="11129683" cy="1969900"/>
          </a:xfrm>
        </p:spPr>
        <p:txBody>
          <a:bodyPr>
            <a:normAutofit/>
          </a:bodyPr>
          <a:lstStyle/>
          <a:p>
            <a:pPr marL="0" indent="0">
              <a:buNone/>
            </a:pPr>
            <a:r>
              <a:rPr lang="ja-JP" altLang="en-US" dirty="0"/>
              <a:t>　</a:t>
            </a:r>
            <a:r>
              <a:rPr lang="en-US" altLang="ja-JP" dirty="0"/>
              <a:t>○ </a:t>
            </a:r>
            <a:r>
              <a:rPr lang="ja-JP" altLang="en-US" dirty="0"/>
              <a:t>事例提供者：</a:t>
            </a:r>
            <a:r>
              <a:rPr lang="en-US" altLang="ja-JP" dirty="0"/>
              <a:t> </a:t>
            </a:r>
            <a:r>
              <a:rPr kumimoji="1" lang="ja-JP" altLang="en-US" dirty="0"/>
              <a:t>アイディアの記録に徹し、発言に反応しない。</a:t>
            </a:r>
            <a:endParaRPr kumimoji="1" lang="en-US" altLang="ja-JP" dirty="0"/>
          </a:p>
          <a:p>
            <a:pPr marL="0" indent="0">
              <a:buNone/>
            </a:pPr>
            <a:r>
              <a:rPr lang="ja-JP" altLang="en-US" dirty="0"/>
              <a:t>　</a:t>
            </a:r>
            <a:r>
              <a:rPr lang="en-US" altLang="ja-JP" dirty="0"/>
              <a:t>○ </a:t>
            </a:r>
            <a:r>
              <a:rPr lang="ja-JP" altLang="en-US" dirty="0"/>
              <a:t>グループメンバー：</a:t>
            </a:r>
            <a:r>
              <a:rPr lang="en-US" altLang="ja-JP" dirty="0"/>
              <a:t> </a:t>
            </a:r>
            <a:r>
              <a:rPr lang="ja-JP" altLang="en-US" dirty="0"/>
              <a:t>数多くアイディアを出す。</a:t>
            </a:r>
            <a:endParaRPr lang="en-US" altLang="ja-JP" dirty="0"/>
          </a:p>
          <a:p>
            <a:pPr marL="0" indent="0">
              <a:buNone/>
            </a:pPr>
            <a:r>
              <a:rPr lang="ja-JP" altLang="en-US" sz="2400" dirty="0"/>
              <a:t>　　　</a:t>
            </a:r>
            <a:r>
              <a:rPr lang="en-US" altLang="ja-JP" sz="2400" dirty="0"/>
              <a:t>(</a:t>
            </a:r>
            <a:r>
              <a:rPr lang="ja-JP" altLang="en-US" sz="2400" dirty="0"/>
              <a:t>めざせ！</a:t>
            </a:r>
            <a:r>
              <a:rPr lang="en-US" altLang="ja-JP" sz="2400" dirty="0"/>
              <a:t>30</a:t>
            </a:r>
            <a:r>
              <a:rPr lang="en-US" altLang="ja-JP" sz="2400" dirty="0" smtClean="0"/>
              <a:t>〜50</a:t>
            </a:r>
            <a:r>
              <a:rPr lang="ja-JP" altLang="en-US" sz="2400" dirty="0" smtClean="0"/>
              <a:t>個</a:t>
            </a:r>
            <a:r>
              <a:rPr lang="en-US" altLang="ja-JP" sz="2400" dirty="0"/>
              <a:t>)</a:t>
            </a:r>
          </a:p>
          <a:p>
            <a:pPr marL="0" indent="0">
              <a:buNone/>
            </a:pPr>
            <a:endParaRPr kumimoji="1" lang="en-US" altLang="ja-JP" dirty="0"/>
          </a:p>
        </p:txBody>
      </p:sp>
      <p:sp>
        <p:nvSpPr>
          <p:cNvPr id="4" name="コンテンツ プレースホルダー 2">
            <a:extLst>
              <a:ext uri="{FF2B5EF4-FFF2-40B4-BE49-F238E27FC236}">
                <a16:creationId xmlns="" xmlns:a16="http://schemas.microsoft.com/office/drawing/2014/main" id="{17337623-56DE-4C4E-AEF3-076FDDC55772}"/>
              </a:ext>
            </a:extLst>
          </p:cNvPr>
          <p:cNvSpPr txBox="1">
            <a:spLocks/>
          </p:cNvSpPr>
          <p:nvPr/>
        </p:nvSpPr>
        <p:spPr>
          <a:xfrm>
            <a:off x="1005534" y="3899634"/>
            <a:ext cx="10515600" cy="2749190"/>
          </a:xfrm>
          <a:prstGeom prst="rect">
            <a:avLst/>
          </a:prstGeom>
          <a:solidFill>
            <a:schemeClr val="accent6">
              <a:lumMod val="20000"/>
              <a:lumOff val="80000"/>
            </a:schemeClr>
          </a:solidFill>
          <a:ln>
            <a:solidFill>
              <a:schemeClr val="tx1"/>
            </a:solidFill>
          </a:ln>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buFont typeface="Arial" panose="020B0604020202020204" pitchFamily="34" charset="0"/>
              <a:buNone/>
            </a:pPr>
            <a:r>
              <a:rPr lang="en-US" altLang="ja-JP" dirty="0"/>
              <a:t>①</a:t>
            </a:r>
            <a:r>
              <a:rPr lang="ja-JP" altLang="en-US" dirty="0"/>
              <a:t>ストレングスを活かしたアイディア</a:t>
            </a:r>
            <a:endParaRPr lang="en-US" altLang="ja-JP" dirty="0"/>
          </a:p>
          <a:p>
            <a:pPr marL="0" indent="0">
              <a:buFont typeface="Arial" panose="020B0604020202020204" pitchFamily="34" charset="0"/>
              <a:buNone/>
            </a:pPr>
            <a:r>
              <a:rPr lang="en-US" altLang="ja-JP" dirty="0"/>
              <a:t>②</a:t>
            </a:r>
            <a:r>
              <a:rPr lang="ja-JP" altLang="en-US" dirty="0"/>
              <a:t>インフォーマルサービスを中心としたアイデア</a:t>
            </a:r>
            <a:endParaRPr lang="en-US" altLang="ja-JP" dirty="0"/>
          </a:p>
          <a:p>
            <a:pPr marL="0" indent="0">
              <a:buFont typeface="Arial" panose="020B0604020202020204" pitchFamily="34" charset="0"/>
              <a:buNone/>
            </a:pPr>
            <a:r>
              <a:rPr lang="en-US" altLang="ja-JP" dirty="0"/>
              <a:t>③</a:t>
            </a:r>
            <a:r>
              <a:rPr lang="ja-JP" altLang="en-US" dirty="0"/>
              <a:t>自由な発想で、出来る、出来ない、ある、ない、には</a:t>
            </a:r>
            <a:endParaRPr lang="en-US" altLang="ja-JP" dirty="0"/>
          </a:p>
          <a:p>
            <a:pPr marL="0" indent="0">
              <a:buFont typeface="Arial" panose="020B0604020202020204" pitchFamily="34" charset="0"/>
              <a:buNone/>
            </a:pPr>
            <a:r>
              <a:rPr lang="ja-JP" altLang="en-US" dirty="0"/>
              <a:t>　こだわらない（既存の資源にとらわれない）</a:t>
            </a:r>
            <a:endParaRPr lang="en-US" altLang="ja-JP" dirty="0"/>
          </a:p>
          <a:p>
            <a:pPr marL="0" indent="0">
              <a:buFont typeface="Arial" panose="020B0604020202020204" pitchFamily="34" charset="0"/>
              <a:buNone/>
            </a:pPr>
            <a:r>
              <a:rPr lang="en-US" altLang="ja-JP" dirty="0"/>
              <a:t>④</a:t>
            </a:r>
            <a:r>
              <a:rPr lang="ja-JP" altLang="en-US" dirty="0"/>
              <a:t>こんなのあったらいいな、もアイデア</a:t>
            </a:r>
            <a:endParaRPr lang="en-US" altLang="ja-JP" dirty="0"/>
          </a:p>
          <a:p>
            <a:pPr marL="0" indent="0">
              <a:buFont typeface="Arial" panose="020B0604020202020204" pitchFamily="34" charset="0"/>
              <a:buNone/>
            </a:pPr>
            <a:endParaRPr lang="en-US" altLang="ja-JP" dirty="0"/>
          </a:p>
        </p:txBody>
      </p:sp>
    </p:spTree>
    <p:extLst>
      <p:ext uri="{BB962C8B-B14F-4D97-AF65-F5344CB8AC3E}">
        <p14:creationId xmlns:p14="http://schemas.microsoft.com/office/powerpoint/2010/main" val="2396250508"/>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05F89792-0FF4-4290-B350-F576719C5EC1}"/>
              </a:ext>
            </a:extLst>
          </p:cNvPr>
          <p:cNvSpPr>
            <a:spLocks noGrp="1"/>
          </p:cNvSpPr>
          <p:nvPr>
            <p:ph type="title"/>
          </p:nvPr>
        </p:nvSpPr>
        <p:spPr/>
        <p:txBody>
          <a:bodyPr/>
          <a:lstStyle/>
          <a:p>
            <a:r>
              <a:rPr lang="ja-JP" altLang="en-US" dirty="0"/>
              <a:t>５</a:t>
            </a:r>
            <a:r>
              <a:rPr lang="ja-JP" altLang="en-US" dirty="0">
                <a:solidFill>
                  <a:srgbClr val="000000"/>
                </a:solidFill>
              </a:rPr>
              <a:t>）</a:t>
            </a:r>
            <a:r>
              <a:rPr lang="ja-JP" altLang="en-US" dirty="0"/>
              <a:t>実用性の高いアイデアを抽出　</a:t>
            </a:r>
            <a:r>
              <a:rPr lang="ja-JP" altLang="en-US" dirty="0" smtClean="0">
                <a:solidFill>
                  <a:srgbClr val="FF0000"/>
                </a:solidFill>
              </a:rPr>
              <a:t>（１</a:t>
            </a:r>
            <a:r>
              <a:rPr lang="ja-JP" altLang="en-US" dirty="0">
                <a:solidFill>
                  <a:srgbClr val="FF0000"/>
                </a:solidFill>
              </a:rPr>
              <a:t>０</a:t>
            </a:r>
            <a:r>
              <a:rPr lang="ja-JP" altLang="en-US" dirty="0" smtClean="0">
                <a:solidFill>
                  <a:srgbClr val="FF0000"/>
                </a:solidFill>
              </a:rPr>
              <a:t>分）</a:t>
            </a:r>
            <a:endParaRPr kumimoji="1" lang="ja-JP" altLang="en-US" dirty="0"/>
          </a:p>
        </p:txBody>
      </p:sp>
      <p:sp>
        <p:nvSpPr>
          <p:cNvPr id="3" name="コンテンツ プレースホルダー 2">
            <a:extLst>
              <a:ext uri="{FF2B5EF4-FFF2-40B4-BE49-F238E27FC236}">
                <a16:creationId xmlns="" xmlns:a16="http://schemas.microsoft.com/office/drawing/2014/main" id="{17337623-56DE-4C4E-AEF3-076FDDC55772}"/>
              </a:ext>
            </a:extLst>
          </p:cNvPr>
          <p:cNvSpPr>
            <a:spLocks noGrp="1"/>
          </p:cNvSpPr>
          <p:nvPr>
            <p:ph idx="1"/>
          </p:nvPr>
        </p:nvSpPr>
        <p:spPr/>
        <p:txBody>
          <a:bodyPr/>
          <a:lstStyle/>
          <a:p>
            <a:pPr marL="0" indent="0">
              <a:buNone/>
            </a:pPr>
            <a:r>
              <a:rPr lang="ja-JP" altLang="en-US" dirty="0"/>
              <a:t>　・出来そうなアイデアを抽出</a:t>
            </a:r>
            <a:endParaRPr lang="en-US" altLang="ja-JP" dirty="0"/>
          </a:p>
          <a:p>
            <a:pPr marL="0" indent="0">
              <a:buNone/>
            </a:pPr>
            <a:r>
              <a:rPr lang="ja-JP" altLang="en-US" dirty="0"/>
              <a:t>　・やってみたいな、と思うアイデアを抽出</a:t>
            </a:r>
            <a:endParaRPr lang="en-US" altLang="ja-JP" dirty="0"/>
          </a:p>
          <a:p>
            <a:pPr marL="0" indent="0">
              <a:buNone/>
            </a:pPr>
            <a:r>
              <a:rPr kumimoji="1" lang="ja-JP" altLang="en-US" dirty="0"/>
              <a:t>　・本人や家族だけでなく、地域に対しても効果が見込める</a:t>
            </a:r>
            <a:endParaRPr kumimoji="1" lang="en-US" altLang="ja-JP" dirty="0"/>
          </a:p>
          <a:p>
            <a:pPr marL="0" indent="0">
              <a:buNone/>
            </a:pPr>
            <a:r>
              <a:rPr lang="ja-JP" altLang="en-US" dirty="0"/>
              <a:t>　　アイデアを抽出</a:t>
            </a:r>
            <a:endParaRPr lang="en-US" altLang="ja-JP" dirty="0"/>
          </a:p>
          <a:p>
            <a:pPr marL="0" indent="0">
              <a:buNone/>
            </a:pPr>
            <a:r>
              <a:rPr lang="ja-JP" altLang="en-US" dirty="0"/>
              <a:t>　・優先順位をつけて、出来ればベスト</a:t>
            </a:r>
            <a:r>
              <a:rPr lang="en-US" altLang="ja-JP" dirty="0"/>
              <a:t>3</a:t>
            </a:r>
            <a:r>
              <a:rPr lang="ja-JP" altLang="en-US" dirty="0"/>
              <a:t>を決定</a:t>
            </a:r>
            <a:endParaRPr kumimoji="1" lang="en-US" altLang="ja-JP" dirty="0"/>
          </a:p>
        </p:txBody>
      </p:sp>
    </p:spTree>
    <p:extLst>
      <p:ext uri="{BB962C8B-B14F-4D97-AF65-F5344CB8AC3E}">
        <p14:creationId xmlns:p14="http://schemas.microsoft.com/office/powerpoint/2010/main" val="3390780360"/>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05F89792-0FF4-4290-B350-F576719C5EC1}"/>
              </a:ext>
            </a:extLst>
          </p:cNvPr>
          <p:cNvSpPr>
            <a:spLocks noGrp="1"/>
          </p:cNvSpPr>
          <p:nvPr>
            <p:ph type="title"/>
          </p:nvPr>
        </p:nvSpPr>
        <p:spPr/>
        <p:txBody>
          <a:bodyPr/>
          <a:lstStyle/>
          <a:p>
            <a:r>
              <a:rPr lang="ja-JP" altLang="en-US" dirty="0"/>
              <a:t>６</a:t>
            </a:r>
            <a:r>
              <a:rPr lang="ja-JP" altLang="en-US" dirty="0">
                <a:solidFill>
                  <a:srgbClr val="000000"/>
                </a:solidFill>
              </a:rPr>
              <a:t>）</a:t>
            </a:r>
            <a:r>
              <a:rPr lang="ja-JP" altLang="en-US" dirty="0"/>
              <a:t>アイデアの具体的な展開　</a:t>
            </a:r>
            <a:r>
              <a:rPr lang="ja-JP" altLang="en-US" dirty="0" smtClean="0">
                <a:solidFill>
                  <a:srgbClr val="FF0000"/>
                </a:solidFill>
              </a:rPr>
              <a:t>（１</a:t>
            </a:r>
            <a:r>
              <a:rPr lang="ja-JP" altLang="en-US" dirty="0">
                <a:solidFill>
                  <a:srgbClr val="FF0000"/>
                </a:solidFill>
              </a:rPr>
              <a:t>０</a:t>
            </a:r>
            <a:r>
              <a:rPr lang="ja-JP" altLang="en-US" dirty="0" smtClean="0">
                <a:solidFill>
                  <a:srgbClr val="FF0000"/>
                </a:solidFill>
              </a:rPr>
              <a:t>分）</a:t>
            </a:r>
            <a:endParaRPr kumimoji="1" lang="ja-JP" altLang="en-US" dirty="0"/>
          </a:p>
        </p:txBody>
      </p:sp>
      <p:sp>
        <p:nvSpPr>
          <p:cNvPr id="3" name="コンテンツ プレースホルダー 2">
            <a:extLst>
              <a:ext uri="{FF2B5EF4-FFF2-40B4-BE49-F238E27FC236}">
                <a16:creationId xmlns="" xmlns:a16="http://schemas.microsoft.com/office/drawing/2014/main" id="{17337623-56DE-4C4E-AEF3-076FDDC55772}"/>
              </a:ext>
            </a:extLst>
          </p:cNvPr>
          <p:cNvSpPr>
            <a:spLocks noGrp="1"/>
          </p:cNvSpPr>
          <p:nvPr>
            <p:ph idx="1"/>
          </p:nvPr>
        </p:nvSpPr>
        <p:spPr/>
        <p:txBody>
          <a:bodyPr/>
          <a:lstStyle/>
          <a:p>
            <a:pPr marL="0" indent="0">
              <a:buNone/>
            </a:pPr>
            <a:r>
              <a:rPr lang="ja-JP" altLang="en-US" dirty="0"/>
              <a:t>　・何があれば、誰がいれば、実行できるか</a:t>
            </a:r>
            <a:endParaRPr lang="en-US" altLang="ja-JP" dirty="0"/>
          </a:p>
          <a:p>
            <a:pPr marL="0" indent="0">
              <a:buNone/>
            </a:pPr>
            <a:r>
              <a:rPr kumimoji="1" lang="ja-JP" altLang="en-US" dirty="0"/>
              <a:t>　・こんなもの、あんなもの、が使えるのではないか？</a:t>
            </a:r>
            <a:endParaRPr kumimoji="1" lang="en-US" altLang="ja-JP" dirty="0"/>
          </a:p>
          <a:p>
            <a:pPr marL="0" indent="0">
              <a:buNone/>
            </a:pPr>
            <a:r>
              <a:rPr lang="ja-JP" altLang="en-US" dirty="0"/>
              <a:t>　・実行にあたっての障壁は？</a:t>
            </a:r>
            <a:endParaRPr lang="en-US" altLang="ja-JP" dirty="0"/>
          </a:p>
          <a:p>
            <a:pPr marL="0" indent="0">
              <a:buNone/>
            </a:pPr>
            <a:r>
              <a:rPr kumimoji="1" lang="ja-JP" altLang="en-US" dirty="0"/>
              <a:t>　・実行したことによる効果は？（本人、地域、支援者）</a:t>
            </a:r>
            <a:endParaRPr kumimoji="1" lang="en-US" altLang="ja-JP" dirty="0"/>
          </a:p>
          <a:p>
            <a:pPr marL="0" indent="0">
              <a:buNone/>
            </a:pPr>
            <a:r>
              <a:rPr lang="ja-JP" altLang="en-US" dirty="0"/>
              <a:t>　・やってみよう、</a:t>
            </a:r>
            <a:r>
              <a:rPr lang="en-US" altLang="ja-JP" dirty="0"/>
              <a:t>LETS  TRY</a:t>
            </a:r>
            <a:endParaRPr kumimoji="1" lang="en-US" altLang="ja-JP" dirty="0"/>
          </a:p>
        </p:txBody>
      </p:sp>
    </p:spTree>
    <p:extLst>
      <p:ext uri="{BB962C8B-B14F-4D97-AF65-F5344CB8AC3E}">
        <p14:creationId xmlns:p14="http://schemas.microsoft.com/office/powerpoint/2010/main" val="279171299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smtClean="0"/>
              <a:t>GSV</a:t>
            </a:r>
            <a:r>
              <a:rPr kumimoji="1" lang="ja-JP" altLang="en-US" dirty="0" smtClean="0"/>
              <a:t>の感想をグループで共有（２０分）</a:t>
            </a:r>
            <a:endParaRPr kumimoji="1" lang="ja-JP" altLang="en-US" dirty="0"/>
          </a:p>
        </p:txBody>
      </p:sp>
      <p:sp>
        <p:nvSpPr>
          <p:cNvPr id="3" name="コンテンツ プレースホルダー 2"/>
          <p:cNvSpPr>
            <a:spLocks noGrp="1"/>
          </p:cNvSpPr>
          <p:nvPr>
            <p:ph idx="1"/>
          </p:nvPr>
        </p:nvSpPr>
        <p:spPr/>
        <p:txBody>
          <a:bodyPr/>
          <a:lstStyle/>
          <a:p>
            <a:endParaRPr kumimoji="1" lang="ja-JP" altLang="en-US"/>
          </a:p>
        </p:txBody>
      </p:sp>
    </p:spTree>
    <p:extLst>
      <p:ext uri="{BB962C8B-B14F-4D97-AF65-F5344CB8AC3E}">
        <p14:creationId xmlns:p14="http://schemas.microsoft.com/office/powerpoint/2010/main" val="13022561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a:t>Ⅱ</a:t>
            </a:r>
            <a:r>
              <a:rPr kumimoji="1" lang="ja-JP" altLang="en-US" dirty="0"/>
              <a:t>　現任研修における獲得目標</a:t>
            </a:r>
          </a:p>
        </p:txBody>
      </p:sp>
      <p:sp>
        <p:nvSpPr>
          <p:cNvPr id="3" name="コンテンツ プレースホルダー 2"/>
          <p:cNvSpPr>
            <a:spLocks noGrp="1"/>
          </p:cNvSpPr>
          <p:nvPr>
            <p:ph idx="1"/>
          </p:nvPr>
        </p:nvSpPr>
        <p:spPr>
          <a:xfrm>
            <a:off x="838200" y="1704681"/>
            <a:ext cx="10515600" cy="4765916"/>
          </a:xfrm>
        </p:spPr>
        <p:txBody>
          <a:bodyPr>
            <a:normAutofit fontScale="92500" lnSpcReduction="20000"/>
          </a:bodyPr>
          <a:lstStyle/>
          <a:p>
            <a:pPr marL="0" indent="0">
              <a:buNone/>
            </a:pPr>
            <a:r>
              <a:rPr lang="ja-JP" altLang="ja-JP" dirty="0"/>
              <a:t>①</a:t>
            </a:r>
            <a:r>
              <a:rPr lang="en-US" altLang="ja-JP" dirty="0"/>
              <a:t> </a:t>
            </a:r>
            <a:r>
              <a:rPr lang="ja-JP" altLang="ja-JP" dirty="0"/>
              <a:t>相談支援の基本的業務を確実に実施できる。</a:t>
            </a:r>
            <a:endParaRPr lang="en-US" altLang="ja-JP" dirty="0"/>
          </a:p>
          <a:p>
            <a:pPr marL="0" indent="0">
              <a:buNone/>
            </a:pPr>
            <a:endParaRPr lang="en-US" altLang="ja-JP" dirty="0"/>
          </a:p>
          <a:p>
            <a:pPr marL="0" indent="0">
              <a:buNone/>
            </a:pPr>
            <a:endParaRPr lang="en-US" altLang="ja-JP" dirty="0"/>
          </a:p>
          <a:p>
            <a:pPr marL="0" indent="0">
              <a:buNone/>
            </a:pPr>
            <a:r>
              <a:rPr lang="ja-JP" altLang="ja-JP" dirty="0"/>
              <a:t>②</a:t>
            </a:r>
            <a:r>
              <a:rPr lang="en-US" altLang="ja-JP" dirty="0"/>
              <a:t> </a:t>
            </a:r>
            <a:r>
              <a:rPr lang="ja-JP" altLang="ja-JP" dirty="0"/>
              <a:t>チームアプローチ（多職種連携）の理論と方法を学び、</a:t>
            </a:r>
            <a:r>
              <a:rPr lang="ja-JP" altLang="en-US" dirty="0"/>
              <a:t>実践</a:t>
            </a:r>
            <a:r>
              <a:rPr lang="ja-JP" altLang="ja-JP" dirty="0"/>
              <a:t>においてチームアプローチが</a:t>
            </a:r>
            <a:r>
              <a:rPr lang="ja-JP" altLang="en-US" dirty="0"/>
              <a:t>展開</a:t>
            </a:r>
            <a:r>
              <a:rPr lang="ja-JP" altLang="ja-JP" dirty="0"/>
              <a:t>できる。</a:t>
            </a:r>
            <a:endParaRPr lang="en-US" altLang="ja-JP" dirty="0"/>
          </a:p>
          <a:p>
            <a:pPr marL="0" indent="0">
              <a:buNone/>
            </a:pPr>
            <a:r>
              <a:rPr lang="ja-JP" altLang="en-US" dirty="0"/>
              <a:t>　</a:t>
            </a:r>
            <a:endParaRPr lang="en-US" altLang="ja-JP" sz="2200" dirty="0"/>
          </a:p>
          <a:p>
            <a:pPr marL="0" indent="0">
              <a:buNone/>
            </a:pPr>
            <a:r>
              <a:rPr lang="ja-JP" altLang="ja-JP" dirty="0"/>
              <a:t>③</a:t>
            </a:r>
            <a:r>
              <a:rPr lang="en-US" altLang="ja-JP" dirty="0"/>
              <a:t> </a:t>
            </a:r>
            <a:r>
              <a:rPr lang="ja-JP" altLang="ja-JP" dirty="0"/>
              <a:t>コミュニティワーク（地域とのつながりやインフォーマルサービスの活用、社会資源の開発等）の理論と方法を理解し、実践できる。</a:t>
            </a:r>
            <a:endParaRPr lang="en-US" altLang="ja-JP" dirty="0"/>
          </a:p>
          <a:p>
            <a:pPr marL="0" indent="0">
              <a:buNone/>
            </a:pPr>
            <a:r>
              <a:rPr lang="ja-JP" altLang="en-US" dirty="0"/>
              <a:t>　</a:t>
            </a:r>
            <a:endParaRPr lang="en-US" altLang="ja-JP" sz="2200" dirty="0"/>
          </a:p>
          <a:p>
            <a:pPr marL="0" indent="0">
              <a:buNone/>
            </a:pPr>
            <a:r>
              <a:rPr lang="ja-JP" altLang="ja-JP" dirty="0"/>
              <a:t>④</a:t>
            </a:r>
            <a:r>
              <a:rPr lang="en-US" altLang="ja-JP" dirty="0"/>
              <a:t> </a:t>
            </a:r>
            <a:r>
              <a:rPr lang="ja-JP" altLang="ja-JP" dirty="0"/>
              <a:t>スーパービジョンの理論と方法を学び、実践事例を用いてグループスーパービジョンを体験することで、自らの支援について助言・指導を受けることの重要性を理解する</a:t>
            </a:r>
            <a:r>
              <a:rPr lang="ja-JP" altLang="en-US" dirty="0"/>
              <a:t>。</a:t>
            </a:r>
            <a:endParaRPr kumimoji="1" lang="ja-JP" altLang="en-US" dirty="0"/>
          </a:p>
        </p:txBody>
      </p:sp>
      <p:sp>
        <p:nvSpPr>
          <p:cNvPr id="4" name="角丸四角形 3"/>
          <p:cNvSpPr/>
          <p:nvPr/>
        </p:nvSpPr>
        <p:spPr>
          <a:xfrm>
            <a:off x="1527075" y="2177021"/>
            <a:ext cx="7983101" cy="665205"/>
          </a:xfrm>
          <a:prstGeom prst="roundRect">
            <a:avLst/>
          </a:prstGeom>
          <a:solidFill>
            <a:schemeClr val="accent6">
              <a:lumMod val="75000"/>
            </a:schemeClr>
          </a:solidFill>
          <a:ln>
            <a:noFill/>
          </a:ln>
        </p:spPr>
        <p:style>
          <a:lnRef idx="1">
            <a:schemeClr val="accent1"/>
          </a:lnRef>
          <a:fillRef idx="3">
            <a:schemeClr val="accent1"/>
          </a:fillRef>
          <a:effectRef idx="2">
            <a:schemeClr val="accent1"/>
          </a:effectRef>
          <a:fontRef idx="minor">
            <a:schemeClr val="lt1"/>
          </a:fontRef>
        </p:style>
        <p:txBody>
          <a:bodyPr rtlCol="0" anchor="ctr"/>
          <a:lstStyle/>
          <a:p>
            <a:r>
              <a:rPr lang="ja-JP" altLang="ja-JP" dirty="0"/>
              <a:t>【意思決定（支援）を通して生きがいや自己肯定感を高める支援（ストレングス）、</a:t>
            </a:r>
            <a:endParaRPr lang="en-US" altLang="ja-JP" dirty="0"/>
          </a:p>
          <a:p>
            <a:r>
              <a:rPr lang="ja-JP" altLang="en-US" dirty="0"/>
              <a:t>　</a:t>
            </a:r>
            <a:r>
              <a:rPr lang="ja-JP" altLang="ja-JP" dirty="0"/>
              <a:t>相談支援の技術と能力の獲得】</a:t>
            </a:r>
            <a:endParaRPr lang="en-US" altLang="ja-JP" dirty="0"/>
          </a:p>
        </p:txBody>
      </p:sp>
      <p:sp>
        <p:nvSpPr>
          <p:cNvPr id="5" name="角丸四角形 4"/>
          <p:cNvSpPr/>
          <p:nvPr/>
        </p:nvSpPr>
        <p:spPr>
          <a:xfrm>
            <a:off x="1527075" y="3734194"/>
            <a:ext cx="7121288" cy="498902"/>
          </a:xfrm>
          <a:prstGeom prst="roundRect">
            <a:avLst/>
          </a:prstGeom>
          <a:solidFill>
            <a:schemeClr val="accent6">
              <a:lumMod val="75000"/>
            </a:schemeClr>
          </a:solidFill>
          <a:ln>
            <a:noFill/>
          </a:ln>
        </p:spPr>
        <p:style>
          <a:lnRef idx="1">
            <a:schemeClr val="accent1"/>
          </a:lnRef>
          <a:fillRef idx="3">
            <a:schemeClr val="accent1"/>
          </a:fillRef>
          <a:effectRef idx="2">
            <a:schemeClr val="accent1"/>
          </a:effectRef>
          <a:fontRef idx="minor">
            <a:schemeClr val="lt1"/>
          </a:fontRef>
        </p:style>
        <p:txBody>
          <a:bodyPr rtlCol="0" anchor="ctr"/>
          <a:lstStyle/>
          <a:p>
            <a:r>
              <a:rPr lang="ja-JP" altLang="ja-JP" dirty="0"/>
              <a:t>【チームアプローチ（多職種連携）を実践するための技術と能力の獲得】</a:t>
            </a:r>
            <a:endParaRPr kumimoji="1" lang="ja-JP" altLang="en-US"/>
          </a:p>
        </p:txBody>
      </p:sp>
      <p:sp>
        <p:nvSpPr>
          <p:cNvPr id="6" name="角丸四角形 5"/>
          <p:cNvSpPr/>
          <p:nvPr/>
        </p:nvSpPr>
        <p:spPr>
          <a:xfrm>
            <a:off x="1527076" y="4944876"/>
            <a:ext cx="4369536" cy="498902"/>
          </a:xfrm>
          <a:prstGeom prst="roundRect">
            <a:avLst/>
          </a:prstGeom>
          <a:solidFill>
            <a:schemeClr val="accent6">
              <a:lumMod val="75000"/>
            </a:schemeClr>
          </a:solidFill>
          <a:ln>
            <a:noFill/>
          </a:ln>
        </p:spPr>
        <p:style>
          <a:lnRef idx="1">
            <a:schemeClr val="accent1"/>
          </a:lnRef>
          <a:fillRef idx="3">
            <a:schemeClr val="accent1"/>
          </a:fillRef>
          <a:effectRef idx="2">
            <a:schemeClr val="accent1"/>
          </a:effectRef>
          <a:fontRef idx="minor">
            <a:schemeClr val="lt1"/>
          </a:fontRef>
        </p:style>
        <p:txBody>
          <a:bodyPr rtlCol="0" anchor="ctr"/>
          <a:lstStyle/>
          <a:p>
            <a:r>
              <a:rPr lang="ja-JP" altLang="ja-JP" dirty="0"/>
              <a:t>【地域に即し</a:t>
            </a:r>
            <a:r>
              <a:rPr lang="ja-JP" altLang="en-US" dirty="0"/>
              <a:t>た</a:t>
            </a:r>
            <a:r>
              <a:rPr lang="ja-JP" altLang="ja-JP" dirty="0"/>
              <a:t>相談支援の実践力の獲得】</a:t>
            </a:r>
            <a:endParaRPr kumimoji="1" lang="ja-JP" altLang="en-US"/>
          </a:p>
        </p:txBody>
      </p:sp>
    </p:spTree>
    <p:extLst>
      <p:ext uri="{BB962C8B-B14F-4D97-AF65-F5344CB8AC3E}">
        <p14:creationId xmlns:p14="http://schemas.microsoft.com/office/powerpoint/2010/main" val="1022482180"/>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タイトル 12">
            <a:extLst>
              <a:ext uri="{FF2B5EF4-FFF2-40B4-BE49-F238E27FC236}">
                <a16:creationId xmlns:a16="http://schemas.microsoft.com/office/drawing/2014/main" xmlns="" id="{C1C571E5-6E7D-A54F-96BB-3180F099D345}"/>
              </a:ext>
            </a:extLst>
          </p:cNvPr>
          <p:cNvSpPr>
            <a:spLocks noGrp="1"/>
          </p:cNvSpPr>
          <p:nvPr>
            <p:ph type="title"/>
          </p:nvPr>
        </p:nvSpPr>
        <p:spPr/>
        <p:txBody>
          <a:bodyPr/>
          <a:lstStyle/>
          <a:p>
            <a:r>
              <a:rPr lang="ja-JP" altLang="en-US" dirty="0"/>
              <a:t>演習</a:t>
            </a:r>
            <a:r>
              <a:rPr lang="ja-JP" altLang="en-US" dirty="0" smtClean="0"/>
              <a:t>：地域支援の展開</a:t>
            </a:r>
            <a:endParaRPr lang="ja-JP" altLang="en-US" dirty="0"/>
          </a:p>
        </p:txBody>
      </p:sp>
      <p:sp>
        <p:nvSpPr>
          <p:cNvPr id="6" name="コンテンツ プレースホルダー 5"/>
          <p:cNvSpPr>
            <a:spLocks noGrp="1"/>
          </p:cNvSpPr>
          <p:nvPr>
            <p:ph idx="1"/>
          </p:nvPr>
        </p:nvSpPr>
        <p:spPr>
          <a:xfrm>
            <a:off x="182880" y="1920240"/>
            <a:ext cx="11814047" cy="4370832"/>
          </a:xfrm>
        </p:spPr>
        <p:txBody>
          <a:bodyPr>
            <a:normAutofit/>
          </a:bodyPr>
          <a:lstStyle/>
          <a:p>
            <a:pPr marL="0" indent="0">
              <a:buNone/>
            </a:pPr>
            <a:r>
              <a:rPr lang="ja-JP" altLang="en-US" dirty="0"/>
              <a:t>１</a:t>
            </a:r>
            <a:r>
              <a:rPr lang="ja-JP" altLang="en-US" dirty="0" smtClean="0"/>
              <a:t>）地域変革のためのヒアリングシート</a:t>
            </a:r>
            <a:r>
              <a:rPr lang="ja-JP" altLang="en-US" dirty="0"/>
              <a:t>の記入</a:t>
            </a:r>
            <a:r>
              <a:rPr lang="en-US" altLang="ja-JP" dirty="0" smtClean="0">
                <a:solidFill>
                  <a:srgbClr val="FF0000"/>
                </a:solidFill>
              </a:rPr>
              <a:t>【20</a:t>
            </a:r>
            <a:r>
              <a:rPr lang="ja-JP" altLang="en-US" dirty="0" smtClean="0">
                <a:solidFill>
                  <a:srgbClr val="FF0000"/>
                </a:solidFill>
              </a:rPr>
              <a:t>分</a:t>
            </a:r>
            <a:r>
              <a:rPr lang="en-US" altLang="ja-JP" dirty="0" smtClean="0">
                <a:solidFill>
                  <a:srgbClr val="FF0000"/>
                </a:solidFill>
              </a:rPr>
              <a:t>】</a:t>
            </a:r>
          </a:p>
          <a:p>
            <a:pPr marL="0" indent="0">
              <a:buNone/>
            </a:pPr>
            <a:r>
              <a:rPr lang="ja-JP" altLang="en-US" dirty="0" smtClean="0"/>
              <a:t>２）ヒアリングシート</a:t>
            </a:r>
            <a:r>
              <a:rPr lang="ja-JP" altLang="en-US" dirty="0"/>
              <a:t>（地域アセスメント）の共有</a:t>
            </a:r>
            <a:r>
              <a:rPr lang="en-US" altLang="ja-JP" dirty="0">
                <a:solidFill>
                  <a:srgbClr val="FF0000"/>
                </a:solidFill>
              </a:rPr>
              <a:t>【15</a:t>
            </a:r>
            <a:r>
              <a:rPr lang="ja-JP" altLang="en-US" dirty="0">
                <a:solidFill>
                  <a:srgbClr val="FF0000"/>
                </a:solidFill>
              </a:rPr>
              <a:t>分</a:t>
            </a:r>
            <a:r>
              <a:rPr lang="en-US" altLang="ja-JP" dirty="0" smtClean="0">
                <a:solidFill>
                  <a:srgbClr val="FF0000"/>
                </a:solidFill>
              </a:rPr>
              <a:t>】</a:t>
            </a:r>
            <a:endParaRPr lang="en-US" altLang="ja-JP" dirty="0">
              <a:solidFill>
                <a:srgbClr val="FF0000"/>
              </a:solidFill>
            </a:endParaRPr>
          </a:p>
          <a:p>
            <a:pPr marL="0" indent="0">
              <a:buNone/>
            </a:pPr>
            <a:r>
              <a:rPr lang="ja-JP" altLang="en-US" dirty="0"/>
              <a:t>３</a:t>
            </a:r>
            <a:r>
              <a:rPr lang="ja-JP" altLang="en-US" dirty="0" smtClean="0"/>
              <a:t>）</a:t>
            </a:r>
            <a:r>
              <a:rPr lang="ja-JP" altLang="en-US" dirty="0"/>
              <a:t>インターバル報告書</a:t>
            </a:r>
            <a:r>
              <a:rPr lang="ja-JP" altLang="en-US" dirty="0" smtClean="0"/>
              <a:t>②の下段を</a:t>
            </a:r>
            <a:r>
              <a:rPr lang="ja-JP" altLang="en-US" dirty="0"/>
              <a:t>記入</a:t>
            </a:r>
            <a:r>
              <a:rPr lang="en-US" altLang="ja-JP" dirty="0" smtClean="0">
                <a:solidFill>
                  <a:srgbClr val="FF0000"/>
                </a:solidFill>
              </a:rPr>
              <a:t>【25</a:t>
            </a:r>
            <a:r>
              <a:rPr lang="ja-JP" altLang="en-US" dirty="0" smtClean="0">
                <a:solidFill>
                  <a:srgbClr val="FF0000"/>
                </a:solidFill>
              </a:rPr>
              <a:t>分</a:t>
            </a:r>
            <a:r>
              <a:rPr lang="en-US" altLang="ja-JP" dirty="0">
                <a:solidFill>
                  <a:srgbClr val="FF0000"/>
                </a:solidFill>
              </a:rPr>
              <a:t>】</a:t>
            </a:r>
          </a:p>
          <a:p>
            <a:pPr marL="0" indent="0">
              <a:buNone/>
            </a:pPr>
            <a:r>
              <a:rPr lang="ja-JP" altLang="en-US" dirty="0" smtClean="0"/>
              <a:t>４）インターバル報告及び今後</a:t>
            </a:r>
            <a:r>
              <a:rPr lang="ja-JP" altLang="en-US" dirty="0"/>
              <a:t>の地域</a:t>
            </a:r>
            <a:r>
              <a:rPr lang="ja-JP" altLang="en-US" dirty="0" smtClean="0"/>
              <a:t>支援の展開についての意思</a:t>
            </a:r>
            <a:r>
              <a:rPr lang="ja-JP" altLang="en-US" dirty="0"/>
              <a:t>表明</a:t>
            </a:r>
            <a:r>
              <a:rPr lang="en-US" altLang="ja-JP" dirty="0">
                <a:solidFill>
                  <a:srgbClr val="FF0000"/>
                </a:solidFill>
              </a:rPr>
              <a:t>【15</a:t>
            </a:r>
            <a:r>
              <a:rPr lang="ja-JP" altLang="en-US" dirty="0">
                <a:solidFill>
                  <a:srgbClr val="FF0000"/>
                </a:solidFill>
              </a:rPr>
              <a:t>分</a:t>
            </a:r>
            <a:r>
              <a:rPr lang="en-US" altLang="ja-JP" dirty="0" smtClean="0">
                <a:solidFill>
                  <a:srgbClr val="FF0000"/>
                </a:solidFill>
              </a:rPr>
              <a:t>】</a:t>
            </a:r>
          </a:p>
        </p:txBody>
      </p:sp>
      <p:sp>
        <p:nvSpPr>
          <p:cNvPr id="2" name="正方形/長方形 1"/>
          <p:cNvSpPr/>
          <p:nvPr/>
        </p:nvSpPr>
        <p:spPr>
          <a:xfrm>
            <a:off x="568036" y="5056909"/>
            <a:ext cx="11097491" cy="149629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ja-JP" sz="2800" dirty="0"/>
              <a:t>インターバルで行なってきた</a:t>
            </a:r>
            <a:r>
              <a:rPr lang="ja-JP" altLang="ja-JP" sz="2800" dirty="0" smtClean="0"/>
              <a:t>内容</a:t>
            </a:r>
            <a:r>
              <a:rPr lang="ja-JP" altLang="en-US" sz="2800" dirty="0" smtClean="0"/>
              <a:t>、</a:t>
            </a:r>
            <a:r>
              <a:rPr lang="ja-JP" altLang="en-US" sz="2800" dirty="0"/>
              <a:t>地域変革のためのヒアリングシートを踏まえ、</a:t>
            </a:r>
            <a:r>
              <a:rPr lang="ja-JP" altLang="ja-JP" sz="2800" dirty="0"/>
              <a:t>地域を基盤としたソーシャルワークを行う上</a:t>
            </a:r>
            <a:r>
              <a:rPr lang="ja-JP" altLang="ja-JP" sz="2800" dirty="0" smtClean="0"/>
              <a:t>で</a:t>
            </a:r>
            <a:r>
              <a:rPr lang="ja-JP" altLang="en-US" sz="2800" dirty="0" smtClean="0"/>
              <a:t>皆さん</a:t>
            </a:r>
            <a:r>
              <a:rPr lang="ja-JP" altLang="en-US" sz="2800" dirty="0"/>
              <a:t>が</a:t>
            </a:r>
            <a:r>
              <a:rPr lang="ja-JP" altLang="ja-JP" sz="2800" dirty="0"/>
              <a:t>地域支援</a:t>
            </a:r>
            <a:r>
              <a:rPr lang="ja-JP" altLang="en-US" sz="2800" dirty="0"/>
              <a:t>を行う上での心構え（意思表明）</a:t>
            </a:r>
            <a:r>
              <a:rPr lang="ja-JP" altLang="en-US" sz="2800" dirty="0" smtClean="0"/>
              <a:t>を最後に述べて</a:t>
            </a:r>
            <a:r>
              <a:rPr lang="ja-JP" altLang="en-US" sz="2800" dirty="0"/>
              <a:t>いただきます。</a:t>
            </a:r>
            <a:endParaRPr lang="en-US" altLang="ja-JP" sz="2800" dirty="0"/>
          </a:p>
        </p:txBody>
      </p:sp>
    </p:spTree>
    <p:extLst>
      <p:ext uri="{BB962C8B-B14F-4D97-AF65-F5344CB8AC3E}">
        <p14:creationId xmlns:p14="http://schemas.microsoft.com/office/powerpoint/2010/main" val="3542667184"/>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ja-JP" altLang="en-US" dirty="0" smtClean="0"/>
              <a:t>まとめ</a:t>
            </a:r>
            <a:endParaRPr kumimoji="1" lang="ja-JP" altLang="en-US" dirty="0"/>
          </a:p>
        </p:txBody>
      </p:sp>
      <p:sp>
        <p:nvSpPr>
          <p:cNvPr id="3" name="サブタイトル 2"/>
          <p:cNvSpPr>
            <a:spLocks noGrp="1"/>
          </p:cNvSpPr>
          <p:nvPr>
            <p:ph type="subTitle" idx="1"/>
          </p:nvPr>
        </p:nvSpPr>
        <p:spPr/>
        <p:txBody>
          <a:bodyPr/>
          <a:lstStyle/>
          <a:p>
            <a:endParaRPr kumimoji="1" lang="ja-JP" altLang="en-US"/>
          </a:p>
        </p:txBody>
      </p:sp>
    </p:spTree>
    <p:extLst>
      <p:ext uri="{BB962C8B-B14F-4D97-AF65-F5344CB8AC3E}">
        <p14:creationId xmlns:p14="http://schemas.microsoft.com/office/powerpoint/2010/main" val="3520108031"/>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現任</a:t>
            </a:r>
            <a:r>
              <a:rPr kumimoji="1" lang="ja-JP" altLang="en-US" dirty="0"/>
              <a:t>研修における獲得目標</a:t>
            </a:r>
          </a:p>
        </p:txBody>
      </p:sp>
      <p:sp>
        <p:nvSpPr>
          <p:cNvPr id="3" name="コンテンツ プレースホルダー 2"/>
          <p:cNvSpPr>
            <a:spLocks noGrp="1"/>
          </p:cNvSpPr>
          <p:nvPr>
            <p:ph idx="1"/>
          </p:nvPr>
        </p:nvSpPr>
        <p:spPr>
          <a:xfrm>
            <a:off x="838200" y="1704681"/>
            <a:ext cx="10515600" cy="4765916"/>
          </a:xfrm>
        </p:spPr>
        <p:txBody>
          <a:bodyPr>
            <a:normAutofit fontScale="85000" lnSpcReduction="20000"/>
          </a:bodyPr>
          <a:lstStyle/>
          <a:p>
            <a:pPr marL="0" indent="0">
              <a:buNone/>
            </a:pPr>
            <a:r>
              <a:rPr lang="ja-JP" altLang="ja-JP" dirty="0"/>
              <a:t>①</a:t>
            </a:r>
            <a:r>
              <a:rPr lang="en-US" altLang="ja-JP" dirty="0"/>
              <a:t> </a:t>
            </a:r>
            <a:r>
              <a:rPr lang="ja-JP" altLang="ja-JP" dirty="0"/>
              <a:t>相談支援の基本的業務を確実に実施できる。</a:t>
            </a:r>
            <a:endParaRPr lang="en-US" altLang="ja-JP" dirty="0"/>
          </a:p>
          <a:p>
            <a:pPr marL="0" indent="0">
              <a:buNone/>
            </a:pPr>
            <a:endParaRPr lang="en-US" altLang="ja-JP" dirty="0"/>
          </a:p>
          <a:p>
            <a:pPr marL="0" indent="0">
              <a:buNone/>
            </a:pPr>
            <a:endParaRPr lang="en-US" altLang="ja-JP" dirty="0"/>
          </a:p>
          <a:p>
            <a:pPr marL="0" indent="0">
              <a:buNone/>
            </a:pPr>
            <a:r>
              <a:rPr lang="ja-JP" altLang="ja-JP" dirty="0"/>
              <a:t>②</a:t>
            </a:r>
            <a:r>
              <a:rPr lang="en-US" altLang="ja-JP" dirty="0"/>
              <a:t> </a:t>
            </a:r>
            <a:r>
              <a:rPr lang="ja-JP" altLang="ja-JP" dirty="0"/>
              <a:t>チームアプローチ（多職種連携）の理論と方法を学び、</a:t>
            </a:r>
            <a:r>
              <a:rPr lang="ja-JP" altLang="en-US" dirty="0"/>
              <a:t>実践</a:t>
            </a:r>
            <a:r>
              <a:rPr lang="ja-JP" altLang="ja-JP" dirty="0"/>
              <a:t>においてチームアプローチが</a:t>
            </a:r>
            <a:r>
              <a:rPr lang="ja-JP" altLang="en-US" dirty="0"/>
              <a:t>展開</a:t>
            </a:r>
            <a:r>
              <a:rPr lang="ja-JP" altLang="ja-JP" dirty="0"/>
              <a:t>できる。</a:t>
            </a:r>
            <a:endParaRPr lang="en-US" altLang="ja-JP" dirty="0"/>
          </a:p>
          <a:p>
            <a:pPr marL="0" indent="0">
              <a:buNone/>
            </a:pPr>
            <a:r>
              <a:rPr lang="ja-JP" altLang="en-US" dirty="0"/>
              <a:t>　</a:t>
            </a:r>
            <a:endParaRPr lang="en-US" altLang="ja-JP" dirty="0" smtClean="0"/>
          </a:p>
          <a:p>
            <a:pPr marL="0" indent="0">
              <a:buNone/>
            </a:pPr>
            <a:endParaRPr lang="en-US" altLang="ja-JP" sz="2200" dirty="0"/>
          </a:p>
          <a:p>
            <a:pPr marL="0" indent="0">
              <a:buNone/>
            </a:pPr>
            <a:r>
              <a:rPr lang="ja-JP" altLang="ja-JP" dirty="0"/>
              <a:t>③</a:t>
            </a:r>
            <a:r>
              <a:rPr lang="en-US" altLang="ja-JP" dirty="0"/>
              <a:t> </a:t>
            </a:r>
            <a:r>
              <a:rPr lang="ja-JP" altLang="ja-JP" dirty="0"/>
              <a:t>コミュニティワーク（地域とのつながりやインフォーマルサービスの活用、社会資源の開発等）の理論と方法を理解し、実践できる。</a:t>
            </a:r>
            <a:endParaRPr lang="en-US" altLang="ja-JP" dirty="0"/>
          </a:p>
          <a:p>
            <a:pPr marL="0" indent="0">
              <a:buNone/>
            </a:pPr>
            <a:r>
              <a:rPr lang="ja-JP" altLang="en-US" dirty="0"/>
              <a:t>　</a:t>
            </a:r>
            <a:endParaRPr lang="en-US" altLang="ja-JP" dirty="0" smtClean="0"/>
          </a:p>
          <a:p>
            <a:pPr marL="0" indent="0">
              <a:buNone/>
            </a:pPr>
            <a:endParaRPr lang="en-US" altLang="ja-JP" sz="2200" dirty="0"/>
          </a:p>
          <a:p>
            <a:pPr marL="0" indent="0">
              <a:buNone/>
            </a:pPr>
            <a:r>
              <a:rPr lang="ja-JP" altLang="ja-JP" dirty="0"/>
              <a:t>④</a:t>
            </a:r>
            <a:r>
              <a:rPr lang="en-US" altLang="ja-JP" dirty="0"/>
              <a:t> </a:t>
            </a:r>
            <a:r>
              <a:rPr lang="ja-JP" altLang="ja-JP" dirty="0"/>
              <a:t>スーパービジョンの理論と方法を学び、実践事例を用いてグループスーパービジョンを体験することで、自らの支援について助言・指導を受けることの重要性を理解する</a:t>
            </a:r>
            <a:r>
              <a:rPr lang="ja-JP" altLang="en-US" dirty="0"/>
              <a:t>。</a:t>
            </a:r>
            <a:endParaRPr kumimoji="1" lang="ja-JP" altLang="en-US" dirty="0"/>
          </a:p>
        </p:txBody>
      </p:sp>
      <p:sp>
        <p:nvSpPr>
          <p:cNvPr id="4" name="角丸四角形 3"/>
          <p:cNvSpPr/>
          <p:nvPr/>
        </p:nvSpPr>
        <p:spPr>
          <a:xfrm>
            <a:off x="1527075" y="2052302"/>
            <a:ext cx="7983101" cy="665205"/>
          </a:xfrm>
          <a:prstGeom prst="roundRect">
            <a:avLst/>
          </a:prstGeom>
          <a:solidFill>
            <a:schemeClr val="accent6">
              <a:lumMod val="75000"/>
            </a:schemeClr>
          </a:solidFill>
          <a:ln>
            <a:noFill/>
          </a:ln>
        </p:spPr>
        <p:style>
          <a:lnRef idx="1">
            <a:schemeClr val="accent1"/>
          </a:lnRef>
          <a:fillRef idx="3">
            <a:schemeClr val="accent1"/>
          </a:fillRef>
          <a:effectRef idx="2">
            <a:schemeClr val="accent1"/>
          </a:effectRef>
          <a:fontRef idx="minor">
            <a:schemeClr val="lt1"/>
          </a:fontRef>
        </p:style>
        <p:txBody>
          <a:bodyPr rtlCol="0" anchor="ctr"/>
          <a:lstStyle/>
          <a:p>
            <a:r>
              <a:rPr lang="ja-JP" altLang="ja-JP" dirty="0"/>
              <a:t>【意思決定（支援）を通して生きがいや自己肯定感を高める支援（ストレングス）、</a:t>
            </a:r>
            <a:endParaRPr lang="en-US" altLang="ja-JP" dirty="0"/>
          </a:p>
          <a:p>
            <a:r>
              <a:rPr lang="ja-JP" altLang="en-US" dirty="0"/>
              <a:t>　</a:t>
            </a:r>
            <a:r>
              <a:rPr lang="ja-JP" altLang="ja-JP" dirty="0"/>
              <a:t>相談支援の技術と能力の獲得】</a:t>
            </a:r>
            <a:endParaRPr lang="en-US" altLang="ja-JP" dirty="0"/>
          </a:p>
        </p:txBody>
      </p:sp>
      <p:sp>
        <p:nvSpPr>
          <p:cNvPr id="5" name="角丸四角形 4"/>
          <p:cNvSpPr/>
          <p:nvPr/>
        </p:nvSpPr>
        <p:spPr>
          <a:xfrm>
            <a:off x="1527075" y="3588737"/>
            <a:ext cx="7121288" cy="498902"/>
          </a:xfrm>
          <a:prstGeom prst="roundRect">
            <a:avLst/>
          </a:prstGeom>
          <a:solidFill>
            <a:schemeClr val="accent6">
              <a:lumMod val="75000"/>
            </a:schemeClr>
          </a:solidFill>
          <a:ln>
            <a:noFill/>
          </a:ln>
        </p:spPr>
        <p:style>
          <a:lnRef idx="1">
            <a:schemeClr val="accent1"/>
          </a:lnRef>
          <a:fillRef idx="3">
            <a:schemeClr val="accent1"/>
          </a:fillRef>
          <a:effectRef idx="2">
            <a:schemeClr val="accent1"/>
          </a:effectRef>
          <a:fontRef idx="minor">
            <a:schemeClr val="lt1"/>
          </a:fontRef>
        </p:style>
        <p:txBody>
          <a:bodyPr rtlCol="0" anchor="ctr"/>
          <a:lstStyle/>
          <a:p>
            <a:r>
              <a:rPr lang="ja-JP" altLang="ja-JP" dirty="0"/>
              <a:t>【チームアプローチ（多職種連携）を実践するための技術と能力の獲得】</a:t>
            </a:r>
            <a:endParaRPr kumimoji="1" lang="ja-JP" altLang="en-US" dirty="0"/>
          </a:p>
        </p:txBody>
      </p:sp>
      <p:sp>
        <p:nvSpPr>
          <p:cNvPr id="6" name="角丸四角形 5"/>
          <p:cNvSpPr/>
          <p:nvPr/>
        </p:nvSpPr>
        <p:spPr>
          <a:xfrm>
            <a:off x="1527076" y="4944876"/>
            <a:ext cx="4369536" cy="498902"/>
          </a:xfrm>
          <a:prstGeom prst="roundRect">
            <a:avLst/>
          </a:prstGeom>
          <a:solidFill>
            <a:schemeClr val="accent6">
              <a:lumMod val="75000"/>
            </a:schemeClr>
          </a:solidFill>
          <a:ln>
            <a:noFill/>
          </a:ln>
        </p:spPr>
        <p:style>
          <a:lnRef idx="1">
            <a:schemeClr val="accent1"/>
          </a:lnRef>
          <a:fillRef idx="3">
            <a:schemeClr val="accent1"/>
          </a:fillRef>
          <a:effectRef idx="2">
            <a:schemeClr val="accent1"/>
          </a:effectRef>
          <a:fontRef idx="minor">
            <a:schemeClr val="lt1"/>
          </a:fontRef>
        </p:style>
        <p:txBody>
          <a:bodyPr rtlCol="0" anchor="ctr"/>
          <a:lstStyle/>
          <a:p>
            <a:r>
              <a:rPr lang="ja-JP" altLang="ja-JP" dirty="0"/>
              <a:t>【地域に即し</a:t>
            </a:r>
            <a:r>
              <a:rPr lang="ja-JP" altLang="en-US" dirty="0"/>
              <a:t>た</a:t>
            </a:r>
            <a:r>
              <a:rPr lang="ja-JP" altLang="ja-JP" dirty="0"/>
              <a:t>相談支援の実践力の獲得】</a:t>
            </a:r>
            <a:endParaRPr kumimoji="1" lang="ja-JP" altLang="en-US"/>
          </a:p>
        </p:txBody>
      </p:sp>
    </p:spTree>
    <p:extLst>
      <p:ext uri="{BB962C8B-B14F-4D97-AF65-F5344CB8AC3E}">
        <p14:creationId xmlns:p14="http://schemas.microsoft.com/office/powerpoint/2010/main" val="246781097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
        <p:nvSpPr>
          <p:cNvPr id="15" name="正方形/長方形 14"/>
          <p:cNvSpPr/>
          <p:nvPr/>
        </p:nvSpPr>
        <p:spPr>
          <a:xfrm>
            <a:off x="10223177" y="2267455"/>
            <a:ext cx="1600186" cy="695715"/>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rgbClr val="FFFFFF"/>
                </a:solidFill>
              </a:rPr>
              <a:t>講義５</a:t>
            </a:r>
            <a:endParaRPr kumimoji="1" lang="en-US" altLang="ja-JP" dirty="0">
              <a:solidFill>
                <a:srgbClr val="FFFFFF"/>
              </a:solidFill>
            </a:endParaRPr>
          </a:p>
          <a:p>
            <a:pPr algn="ctr"/>
            <a:r>
              <a:rPr lang="ja-JP" altLang="en-US" sz="1400" dirty="0">
                <a:solidFill>
                  <a:srgbClr val="FFFFFF"/>
                </a:solidFill>
              </a:rPr>
              <a:t>スーパービジョン</a:t>
            </a:r>
            <a:endParaRPr kumimoji="1" lang="ja-JP" altLang="en-US" sz="1400" dirty="0">
              <a:solidFill>
                <a:srgbClr val="FFFFFF"/>
              </a:solidFill>
            </a:endParaRP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t>①相談支援の基本的業務を確実に実施できる。</a:t>
            </a:r>
            <a:endParaRPr lang="en-US" altLang="ja-JP" dirty="0"/>
          </a:p>
          <a:p>
            <a:r>
              <a:rPr kumimoji="1" lang="ja-JP" altLang="en-US" dirty="0"/>
              <a:t>②チームアプローチ（多職種連携）の理論と方法を理解し、実践の中でチームアプローチが実践できる。</a:t>
            </a:r>
            <a:endParaRPr kumimoji="1" lang="en-US" altLang="ja-JP" dirty="0"/>
          </a:p>
          <a:p>
            <a:r>
              <a:rPr lang="ja-JP" altLang="en-US" dirty="0"/>
              <a:t>③コミュニティワーク（地域とのつながりやインフォーマルの活用等）の理論と方法を理解し、実践できる。</a:t>
            </a:r>
            <a:endParaRPr lang="en-US" altLang="ja-JP" dirty="0"/>
          </a:p>
          <a:p>
            <a:r>
              <a:rPr kumimoji="1" lang="ja-JP" altLang="en-US" dirty="0"/>
              <a:t>④スーパービジョンの理論と方法を理解し、助言・指導を受けることの必要性を理解する。</a:t>
            </a: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lang="en-US" altLang="ja-JP" sz="1400" dirty="0"/>
          </a:p>
        </p:txBody>
      </p:sp>
      <p:sp>
        <p:nvSpPr>
          <p:cNvPr id="24" name="正方形/長方形 23"/>
          <p:cNvSpPr/>
          <p:nvPr/>
        </p:nvSpPr>
        <p:spPr>
          <a:xfrm>
            <a:off x="3919340" y="4171318"/>
            <a:ext cx="6096002" cy="332359"/>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rgbClr val="FFFFFF"/>
                </a:solidFill>
              </a:rPr>
              <a:t>模擬</a:t>
            </a:r>
            <a:r>
              <a:rPr kumimoji="1" lang="en-US" altLang="ja-JP" sz="1400" dirty="0">
                <a:solidFill>
                  <a:srgbClr val="FFFFFF"/>
                </a:solidFill>
              </a:rPr>
              <a:t>GSV</a:t>
            </a:r>
            <a:endParaRPr kumimoji="1" lang="ja-JP" altLang="en-US" sz="1400" dirty="0">
              <a:solidFill>
                <a:srgbClr val="FFFFFF"/>
              </a:solidFill>
            </a:endParaRPr>
          </a:p>
        </p:txBody>
      </p:sp>
      <p:sp>
        <p:nvSpPr>
          <p:cNvPr id="35" name="正方形/長方形 34"/>
          <p:cNvSpPr/>
          <p:nvPr/>
        </p:nvSpPr>
        <p:spPr>
          <a:xfrm>
            <a:off x="3919340" y="5496735"/>
            <a:ext cx="6096002" cy="346530"/>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131350" y="5993873"/>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311035" y="599387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修了</a:t>
            </a:r>
            <a:r>
              <a:rPr kumimoji="1" lang="ja-JP" altLang="en-US" sz="1400" dirty="0"/>
              <a:t>証</a:t>
            </a:r>
            <a:endParaRPr kumimoji="1" lang="en-US" altLang="ja-JP" sz="1400" dirty="0"/>
          </a:p>
          <a:p>
            <a:pPr algn="ctr"/>
            <a:r>
              <a:rPr lang="ja-JP" altLang="en-US" sz="1400" dirty="0"/>
              <a:t>交付</a:t>
            </a:r>
            <a:endParaRPr kumimoji="1" lang="ja-JP" altLang="en-US" sz="1400" dirty="0"/>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77159" y="6030675"/>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ヒアリングシートは主任相談支援専門員業務の参考として活用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pPr algn="ctr"/>
              <a:r>
                <a:rPr kumimoji="1" lang="ja-JP" altLang="en-US" sz="1200" dirty="0"/>
                <a:t>ＧＳＶ</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Tree>
    <p:extLst>
      <p:ext uri="{BB962C8B-B14F-4D97-AF65-F5344CB8AC3E}">
        <p14:creationId xmlns:p14="http://schemas.microsoft.com/office/powerpoint/2010/main" val="12696431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
        <p:nvSpPr>
          <p:cNvPr id="15" name="正方形/長方形 14"/>
          <p:cNvSpPr/>
          <p:nvPr/>
        </p:nvSpPr>
        <p:spPr>
          <a:xfrm>
            <a:off x="10223177" y="2267455"/>
            <a:ext cx="1600186" cy="695715"/>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rgbClr val="FFFFFF"/>
                </a:solidFill>
              </a:rPr>
              <a:t>講義５</a:t>
            </a:r>
            <a:endParaRPr kumimoji="1" lang="en-US" altLang="ja-JP" dirty="0">
              <a:solidFill>
                <a:srgbClr val="FFFFFF"/>
              </a:solidFill>
            </a:endParaRPr>
          </a:p>
          <a:p>
            <a:pPr algn="ctr"/>
            <a:r>
              <a:rPr lang="ja-JP" altLang="en-US" sz="1400" dirty="0">
                <a:solidFill>
                  <a:srgbClr val="FFFFFF"/>
                </a:solidFill>
              </a:rPr>
              <a:t>スーパービジョン</a:t>
            </a:r>
            <a:endParaRPr kumimoji="1" lang="ja-JP" altLang="en-US" sz="1400" dirty="0">
              <a:solidFill>
                <a:srgbClr val="FFFFFF"/>
              </a:solidFill>
            </a:endParaRP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t>①相談支援の基本的業務を確実に実施できる。</a:t>
            </a:r>
            <a:endParaRPr lang="en-US" altLang="ja-JP" dirty="0"/>
          </a:p>
          <a:p>
            <a:r>
              <a:rPr kumimoji="1" lang="ja-JP" altLang="en-US" dirty="0"/>
              <a:t>②チームアプローチ（多職種連携）の理論と方法を理解し、実践の中でチームアプローチが実践できる。</a:t>
            </a:r>
            <a:endParaRPr kumimoji="1" lang="en-US" altLang="ja-JP" dirty="0"/>
          </a:p>
          <a:p>
            <a:r>
              <a:rPr lang="ja-JP" altLang="en-US" dirty="0"/>
              <a:t>③コミュニティワーク（地域とのつながりやインフォーマルの活用等）の理論と方法を理解し、実践できる。</a:t>
            </a:r>
            <a:endParaRPr lang="en-US" altLang="ja-JP" dirty="0"/>
          </a:p>
          <a:p>
            <a:r>
              <a:rPr kumimoji="1" lang="ja-JP" altLang="en-US" dirty="0"/>
              <a:t>④スーパービジョンの理論と方法を理解し、助言・指導を受けることの必要性を理解する。</a:t>
            </a: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ext uri="{D42A27DB-BD31-4B8C-83A1-F6EECF244321}">
                <p14:modId xmlns:p14="http://schemas.microsoft.com/office/powerpoint/2010/main" val="2601205878"/>
              </p:ext>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lang="en-US" altLang="ja-JP" sz="1400" dirty="0"/>
          </a:p>
        </p:txBody>
      </p:sp>
      <p:sp>
        <p:nvSpPr>
          <p:cNvPr id="24" name="正方形/長方形 23"/>
          <p:cNvSpPr/>
          <p:nvPr/>
        </p:nvSpPr>
        <p:spPr>
          <a:xfrm>
            <a:off x="3919340" y="4171318"/>
            <a:ext cx="6096002" cy="332359"/>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ext uri="{D42A27DB-BD31-4B8C-83A1-F6EECF244321}">
                <p14:modId xmlns:p14="http://schemas.microsoft.com/office/powerpoint/2010/main" val="407223305"/>
              </p:ext>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rgbClr val="FFFFFF"/>
                </a:solidFill>
              </a:rPr>
              <a:t>模擬</a:t>
            </a:r>
            <a:r>
              <a:rPr kumimoji="1" lang="en-US" altLang="ja-JP" sz="1400" dirty="0">
                <a:solidFill>
                  <a:srgbClr val="FFFFFF"/>
                </a:solidFill>
              </a:rPr>
              <a:t>GSV</a:t>
            </a:r>
            <a:endParaRPr kumimoji="1" lang="ja-JP" altLang="en-US" sz="1400" dirty="0">
              <a:solidFill>
                <a:srgbClr val="FFFFFF"/>
              </a:solidFill>
            </a:endParaRPr>
          </a:p>
        </p:txBody>
      </p:sp>
      <p:sp>
        <p:nvSpPr>
          <p:cNvPr id="35" name="正方形/長方形 34"/>
          <p:cNvSpPr/>
          <p:nvPr/>
        </p:nvSpPr>
        <p:spPr>
          <a:xfrm>
            <a:off x="3919340" y="5496735"/>
            <a:ext cx="6096002" cy="346530"/>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131350" y="5993873"/>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311035" y="599387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修了</a:t>
            </a:r>
            <a:r>
              <a:rPr kumimoji="1" lang="ja-JP" altLang="en-US" sz="1400" dirty="0"/>
              <a:t>証</a:t>
            </a:r>
            <a:endParaRPr kumimoji="1" lang="en-US" altLang="ja-JP" sz="1400" dirty="0"/>
          </a:p>
          <a:p>
            <a:pPr algn="ctr"/>
            <a:r>
              <a:rPr lang="ja-JP" altLang="en-US" sz="1400" dirty="0"/>
              <a:t>交付</a:t>
            </a:r>
            <a:endParaRPr kumimoji="1" lang="ja-JP" altLang="en-US" sz="1400" dirty="0"/>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77159" y="6030675"/>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ヒアリングシートは主任相談支援専門員業務の参考として活用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pPr algn="ctr"/>
              <a:r>
                <a:rPr kumimoji="1" lang="ja-JP" altLang="en-US" sz="1200" dirty="0"/>
                <a:t>ＧＳＶ</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Tree>
    <p:extLst>
      <p:ext uri="{BB962C8B-B14F-4D97-AF65-F5344CB8AC3E}">
        <p14:creationId xmlns:p14="http://schemas.microsoft.com/office/powerpoint/2010/main" val="50018326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
        <p:nvSpPr>
          <p:cNvPr id="15" name="正方形/長方形 14"/>
          <p:cNvSpPr/>
          <p:nvPr/>
        </p:nvSpPr>
        <p:spPr>
          <a:xfrm>
            <a:off x="10223177" y="2267455"/>
            <a:ext cx="1600186" cy="733878"/>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rgbClr val="FFFFFF"/>
                </a:solidFill>
              </a:rPr>
              <a:t>講義５</a:t>
            </a:r>
            <a:endParaRPr kumimoji="1" lang="en-US" altLang="ja-JP" dirty="0">
              <a:solidFill>
                <a:srgbClr val="FFFFFF"/>
              </a:solidFill>
            </a:endParaRPr>
          </a:p>
          <a:p>
            <a:pPr algn="ctr"/>
            <a:r>
              <a:rPr lang="ja-JP" altLang="en-US" sz="1400" dirty="0">
                <a:solidFill>
                  <a:srgbClr val="FFFFFF"/>
                </a:solidFill>
              </a:rPr>
              <a:t>スーパービジョン</a:t>
            </a:r>
            <a:endParaRPr kumimoji="1" lang="ja-JP" altLang="en-US" sz="1400" dirty="0">
              <a:solidFill>
                <a:srgbClr val="FFFFFF"/>
              </a:solidFill>
            </a:endParaRP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t>①相談支援の基本的業務を確実に実施できる。</a:t>
            </a:r>
            <a:endParaRPr lang="en-US" altLang="ja-JP" dirty="0"/>
          </a:p>
          <a:p>
            <a:r>
              <a:rPr kumimoji="1" lang="ja-JP" altLang="en-US" dirty="0"/>
              <a:t>②チームアプローチ（多職種連携）の理論と方法を理解し、実践の中でチームアプローチが実践できる。</a:t>
            </a:r>
            <a:endParaRPr kumimoji="1" lang="en-US" altLang="ja-JP" dirty="0"/>
          </a:p>
          <a:p>
            <a:r>
              <a:rPr lang="ja-JP" altLang="en-US" dirty="0"/>
              <a:t>③コミュニティワーク（地域とのつながりやインフォーマルの活用等）の理論と方法を理解し、実践できる。</a:t>
            </a:r>
            <a:endParaRPr lang="en-US" altLang="ja-JP" dirty="0"/>
          </a:p>
          <a:p>
            <a:r>
              <a:rPr kumimoji="1" lang="ja-JP" altLang="en-US" dirty="0"/>
              <a:t>④スーパービジョンの理論と方法を理解し、助言・指導を受けることの必要性を理解する。</a:t>
            </a: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lang="en-US" altLang="ja-JP" sz="1400" dirty="0"/>
          </a:p>
        </p:txBody>
      </p:sp>
      <p:sp>
        <p:nvSpPr>
          <p:cNvPr id="24" name="正方形/長方形 23"/>
          <p:cNvSpPr/>
          <p:nvPr/>
        </p:nvSpPr>
        <p:spPr>
          <a:xfrm>
            <a:off x="3919340" y="4171318"/>
            <a:ext cx="6096002" cy="332359"/>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模擬</a:t>
            </a:r>
            <a:r>
              <a:rPr kumimoji="1" lang="en-US" altLang="ja-JP" sz="1400" dirty="0">
                <a:solidFill>
                  <a:schemeClr val="tx1"/>
                </a:solidFill>
              </a:rPr>
              <a:t>GSV</a:t>
            </a:r>
            <a:endParaRPr kumimoji="1" lang="ja-JP" altLang="en-US" sz="1400" dirty="0">
              <a:solidFill>
                <a:schemeClr val="tx1"/>
              </a:solidFill>
            </a:endParaRPr>
          </a:p>
        </p:txBody>
      </p:sp>
      <p:sp>
        <p:nvSpPr>
          <p:cNvPr id="35" name="正方形/長方形 34"/>
          <p:cNvSpPr/>
          <p:nvPr/>
        </p:nvSpPr>
        <p:spPr>
          <a:xfrm>
            <a:off x="3919340" y="5496735"/>
            <a:ext cx="6096002" cy="346530"/>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131350" y="5993873"/>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311035" y="599387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終了証</a:t>
            </a:r>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77159" y="6030675"/>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コミュニティワーク講義（実演）</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ヒアリシートは主任相談支援専門員の業務の参考として活用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r>
                <a:rPr kumimoji="1" lang="ja-JP" altLang="en-US" sz="1200" dirty="0"/>
                <a:t>事例検討</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
        <p:nvSpPr>
          <p:cNvPr id="4" name="正方形/長方形 3"/>
          <p:cNvSpPr/>
          <p:nvPr/>
        </p:nvSpPr>
        <p:spPr>
          <a:xfrm>
            <a:off x="152400" y="1853151"/>
            <a:ext cx="12039600" cy="1250117"/>
          </a:xfrm>
          <a:prstGeom prst="rect">
            <a:avLst/>
          </a:prstGeom>
          <a:noFill/>
          <a:ln w="7620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3" name="正方形/長方形 22"/>
          <p:cNvSpPr/>
          <p:nvPr/>
        </p:nvSpPr>
        <p:spPr>
          <a:xfrm>
            <a:off x="748145" y="3189391"/>
            <a:ext cx="10252364" cy="3541190"/>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3200" dirty="0">
                <a:solidFill>
                  <a:schemeClr val="tx1"/>
                </a:solidFill>
              </a:rPr>
              <a:t>１日目：全体ガイダンス</a:t>
            </a:r>
            <a:endParaRPr kumimoji="1" lang="en-US" altLang="ja-JP" sz="3200" dirty="0">
              <a:solidFill>
                <a:schemeClr val="tx1"/>
              </a:solidFill>
            </a:endParaRPr>
          </a:p>
          <a:p>
            <a:r>
              <a:rPr lang="ja-JP" altLang="en-US" sz="3200" dirty="0">
                <a:solidFill>
                  <a:schemeClr val="tx1"/>
                </a:solidFill>
              </a:rPr>
              <a:t>　</a:t>
            </a:r>
            <a:r>
              <a:rPr lang="ja-JP" altLang="en-US" sz="3200">
                <a:solidFill>
                  <a:schemeClr val="tx1"/>
                </a:solidFill>
              </a:rPr>
              <a:t>　◉講義</a:t>
            </a:r>
            <a:r>
              <a:rPr lang="ja-JP" altLang="en-US" sz="3200" dirty="0">
                <a:solidFill>
                  <a:schemeClr val="tx1"/>
                </a:solidFill>
              </a:rPr>
              <a:t>１～５</a:t>
            </a:r>
            <a:endParaRPr lang="en-US" altLang="ja-JP" sz="3200" dirty="0">
              <a:solidFill>
                <a:schemeClr val="tx1"/>
              </a:solidFill>
            </a:endParaRPr>
          </a:p>
          <a:p>
            <a:r>
              <a:rPr kumimoji="1" lang="ja-JP" altLang="en-US" sz="3200" dirty="0">
                <a:solidFill>
                  <a:schemeClr val="tx1"/>
                </a:solidFill>
              </a:rPr>
              <a:t>　</a:t>
            </a:r>
            <a:r>
              <a:rPr kumimoji="1" lang="ja-JP" altLang="en-US" sz="3200">
                <a:solidFill>
                  <a:schemeClr val="tx1"/>
                </a:solidFill>
              </a:rPr>
              <a:t>　◉事前</a:t>
            </a:r>
            <a:r>
              <a:rPr kumimoji="1" lang="ja-JP" altLang="en-US" sz="3200" dirty="0">
                <a:solidFill>
                  <a:schemeClr val="tx1"/>
                </a:solidFill>
              </a:rPr>
              <a:t>課題</a:t>
            </a:r>
            <a:r>
              <a:rPr kumimoji="1" lang="ja-JP" altLang="en-US" sz="3200">
                <a:solidFill>
                  <a:schemeClr val="tx1"/>
                </a:solidFill>
              </a:rPr>
              <a:t>の説明（研修最後）</a:t>
            </a:r>
            <a:endParaRPr kumimoji="1" lang="ja-JP" altLang="en-US" sz="3200" dirty="0">
              <a:solidFill>
                <a:schemeClr val="tx1"/>
              </a:solidFill>
            </a:endParaRPr>
          </a:p>
        </p:txBody>
      </p:sp>
    </p:spTree>
    <p:extLst>
      <p:ext uri="{BB962C8B-B14F-4D97-AF65-F5344CB8AC3E}">
        <p14:creationId xmlns:p14="http://schemas.microsoft.com/office/powerpoint/2010/main" val="14414035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15" name="正方形/長方形 14"/>
          <p:cNvSpPr/>
          <p:nvPr/>
        </p:nvSpPr>
        <p:spPr>
          <a:xfrm>
            <a:off x="10223177" y="2267455"/>
            <a:ext cx="1600186" cy="733878"/>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rgbClr val="FFFFFF"/>
                </a:solidFill>
              </a:rPr>
              <a:t>講義５</a:t>
            </a:r>
            <a:endParaRPr kumimoji="1" lang="en-US" altLang="ja-JP" dirty="0">
              <a:solidFill>
                <a:srgbClr val="FFFFFF"/>
              </a:solidFill>
            </a:endParaRPr>
          </a:p>
          <a:p>
            <a:pPr algn="ctr"/>
            <a:r>
              <a:rPr lang="ja-JP" altLang="en-US" sz="1400" dirty="0">
                <a:solidFill>
                  <a:srgbClr val="FFFFFF"/>
                </a:solidFill>
              </a:rPr>
              <a:t>スーパービジョン</a:t>
            </a:r>
            <a:endParaRPr kumimoji="1" lang="ja-JP" altLang="en-US" sz="1400" dirty="0">
              <a:solidFill>
                <a:srgbClr val="FFFFFF"/>
              </a:solidFill>
            </a:endParaRP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t>①相談支援の基本的業務を確実に実施できる。</a:t>
            </a:r>
            <a:endParaRPr lang="en-US" altLang="ja-JP" dirty="0"/>
          </a:p>
          <a:p>
            <a:r>
              <a:rPr kumimoji="1" lang="ja-JP" altLang="en-US" dirty="0"/>
              <a:t>②チームアプローチ（多職種連携）の理論と方法を理解し、実践の中でチームアプローチが実践できる。</a:t>
            </a:r>
            <a:endParaRPr kumimoji="1" lang="en-US" altLang="ja-JP" dirty="0"/>
          </a:p>
          <a:p>
            <a:r>
              <a:rPr lang="ja-JP" altLang="en-US" dirty="0"/>
              <a:t>③コミュニティワーク（地域とのつながりやインフォーマルの活用等）の理論と方法を理解し、実践できる。</a:t>
            </a:r>
            <a:endParaRPr lang="en-US" altLang="ja-JP" dirty="0"/>
          </a:p>
          <a:p>
            <a:r>
              <a:rPr kumimoji="1" lang="ja-JP" altLang="en-US" dirty="0"/>
              <a:t>④スーパービジョンの理論と方法を理解し、助言・指導を受けることの必要性を理解する。</a:t>
            </a: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a:t>
            </a:r>
            <a:endParaRPr lang="en-US" altLang="ja-JP" sz="1400" dirty="0"/>
          </a:p>
          <a:p>
            <a:pPr algn="ctr"/>
            <a:r>
              <a:rPr lang="ja-JP" altLang="en-US" sz="1400" dirty="0"/>
              <a:t>整理と共有</a:t>
            </a:r>
            <a:endParaRPr lang="en-US" altLang="ja-JP" sz="1400" dirty="0"/>
          </a:p>
        </p:txBody>
      </p:sp>
      <p:sp>
        <p:nvSpPr>
          <p:cNvPr id="24" name="正方形/長方形 23"/>
          <p:cNvSpPr/>
          <p:nvPr/>
        </p:nvSpPr>
        <p:spPr>
          <a:xfrm>
            <a:off x="3919340" y="4171318"/>
            <a:ext cx="6096002" cy="332359"/>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模擬</a:t>
            </a:r>
            <a:r>
              <a:rPr kumimoji="1" lang="en-US" altLang="ja-JP" sz="1400" dirty="0">
                <a:solidFill>
                  <a:schemeClr val="tx1"/>
                </a:solidFill>
              </a:rPr>
              <a:t>GSV</a:t>
            </a:r>
            <a:endParaRPr kumimoji="1" lang="ja-JP" altLang="en-US" sz="1400" dirty="0">
              <a:solidFill>
                <a:schemeClr val="tx1"/>
              </a:solidFill>
            </a:endParaRPr>
          </a:p>
        </p:txBody>
      </p:sp>
      <p:sp>
        <p:nvSpPr>
          <p:cNvPr id="35" name="正方形/長方形 34"/>
          <p:cNvSpPr/>
          <p:nvPr/>
        </p:nvSpPr>
        <p:spPr>
          <a:xfrm>
            <a:off x="3919340" y="5496735"/>
            <a:ext cx="6096002" cy="346530"/>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131350" y="5993873"/>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311035" y="599387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終了証</a:t>
            </a:r>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77159" y="6030675"/>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コミュニティワーク講義（実演）</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ヒアリシートは主任相談支援専門員の業務の参考として活用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r>
                <a:rPr kumimoji="1" lang="ja-JP" altLang="en-US" sz="1200" dirty="0"/>
                <a:t>事例検討</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
        <p:nvSpPr>
          <p:cNvPr id="4" name="正方形/長方形 3"/>
          <p:cNvSpPr/>
          <p:nvPr/>
        </p:nvSpPr>
        <p:spPr>
          <a:xfrm>
            <a:off x="140878" y="3124645"/>
            <a:ext cx="12039600" cy="960550"/>
          </a:xfrm>
          <a:prstGeom prst="rect">
            <a:avLst/>
          </a:prstGeom>
          <a:noFill/>
          <a:ln w="7620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3" name="正方形/長方形 22"/>
          <p:cNvSpPr/>
          <p:nvPr/>
        </p:nvSpPr>
        <p:spPr>
          <a:xfrm>
            <a:off x="1046025" y="4171260"/>
            <a:ext cx="10777338" cy="2572062"/>
          </a:xfrm>
          <a:prstGeom prst="rect">
            <a:avLst/>
          </a:prstGeom>
          <a:solidFill>
            <a:schemeClr val="bg1"/>
          </a:solidFill>
          <a:ln>
            <a:noFill/>
          </a:ln>
        </p:spPr>
        <p:style>
          <a:lnRef idx="0">
            <a:scrgbClr r="0" g="0" b="0"/>
          </a:lnRef>
          <a:fillRef idx="0">
            <a:scrgbClr r="0" g="0" b="0"/>
          </a:fillRef>
          <a:effectRef idx="0">
            <a:scrgbClr r="0" g="0" b="0"/>
          </a:effectRef>
          <a:fontRef idx="minor">
            <a:schemeClr val="lt1"/>
          </a:fontRef>
        </p:style>
        <p:txBody>
          <a:bodyPr rtlCol="0" anchor="ctr"/>
          <a:lstStyle/>
          <a:p>
            <a:r>
              <a:rPr lang="ja-JP" altLang="en-US" sz="2400" dirty="0">
                <a:solidFill>
                  <a:schemeClr val="tx1"/>
                </a:solidFill>
              </a:rPr>
              <a:t>２</a:t>
            </a:r>
            <a:r>
              <a:rPr kumimoji="1" lang="ja-JP" altLang="en-US" sz="2400" dirty="0">
                <a:solidFill>
                  <a:schemeClr val="tx1"/>
                </a:solidFill>
              </a:rPr>
              <a:t>日目：科目別ガイダンス</a:t>
            </a:r>
            <a:r>
              <a:rPr lang="ja-JP" altLang="en-US" sz="2400" dirty="0">
                <a:solidFill>
                  <a:schemeClr val="tx1"/>
                </a:solidFill>
              </a:rPr>
              <a:t>　</a:t>
            </a:r>
            <a:endParaRPr lang="en-US" altLang="ja-JP" sz="2400" dirty="0">
              <a:solidFill>
                <a:schemeClr val="tx1"/>
              </a:solidFill>
            </a:endParaRPr>
          </a:p>
          <a:p>
            <a:r>
              <a:rPr lang="ja-JP" altLang="en-US" sz="2400" dirty="0">
                <a:solidFill>
                  <a:schemeClr val="tx1"/>
                </a:solidFill>
              </a:rPr>
              <a:t>　</a:t>
            </a:r>
            <a:r>
              <a:rPr lang="ja-JP" altLang="en-US" sz="2400">
                <a:solidFill>
                  <a:schemeClr val="tx1"/>
                </a:solidFill>
              </a:rPr>
              <a:t>　◉事例</a:t>
            </a:r>
            <a:r>
              <a:rPr lang="ja-JP" altLang="en-US" sz="2400" dirty="0">
                <a:solidFill>
                  <a:schemeClr val="tx1"/>
                </a:solidFill>
              </a:rPr>
              <a:t>講義→セルフチェック（自己業務の振り返り）</a:t>
            </a:r>
            <a:endParaRPr lang="en-US" altLang="ja-JP" sz="2400" dirty="0">
              <a:solidFill>
                <a:schemeClr val="tx1"/>
              </a:solidFill>
            </a:endParaRPr>
          </a:p>
          <a:p>
            <a:r>
              <a:rPr kumimoji="1" lang="ja-JP" altLang="en-US" sz="2400" dirty="0">
                <a:solidFill>
                  <a:schemeClr val="tx1"/>
                </a:solidFill>
              </a:rPr>
              <a:t>　</a:t>
            </a:r>
            <a:r>
              <a:rPr kumimoji="1" lang="ja-JP" altLang="en-US" sz="2400">
                <a:solidFill>
                  <a:schemeClr val="tx1"/>
                </a:solidFill>
              </a:rPr>
              <a:t>　</a:t>
            </a:r>
            <a:r>
              <a:rPr lang="ja-JP" altLang="en-US" sz="2400">
                <a:solidFill>
                  <a:schemeClr val="tx1"/>
                </a:solidFill>
              </a:rPr>
              <a:t>◉</a:t>
            </a:r>
            <a:r>
              <a:rPr kumimoji="1" lang="ja-JP" altLang="en-US" sz="2400">
                <a:solidFill>
                  <a:schemeClr val="tx1"/>
                </a:solidFill>
              </a:rPr>
              <a:t>事例</a:t>
            </a:r>
            <a:r>
              <a:rPr kumimoji="1" lang="ja-JP" altLang="en-US" sz="2400" dirty="0">
                <a:solidFill>
                  <a:schemeClr val="tx1"/>
                </a:solidFill>
              </a:rPr>
              <a:t>報告・検討（セルフチェックシートを参考にして</a:t>
            </a:r>
            <a:r>
              <a:rPr lang="ja-JP" altLang="en-US" sz="2400" dirty="0">
                <a:solidFill>
                  <a:schemeClr val="tx1"/>
                </a:solidFill>
              </a:rPr>
              <a:t>意思決定支援の</a:t>
            </a:r>
            <a:r>
              <a:rPr kumimoji="1" lang="ja-JP" altLang="en-US" sz="2400" dirty="0">
                <a:solidFill>
                  <a:schemeClr val="tx1"/>
                </a:solidFill>
              </a:rPr>
              <a:t>確認、</a:t>
            </a:r>
            <a:endParaRPr lang="en-US" altLang="ja-JP" sz="2400" dirty="0">
              <a:solidFill>
                <a:schemeClr val="tx1"/>
              </a:solidFill>
            </a:endParaRPr>
          </a:p>
          <a:p>
            <a:r>
              <a:rPr kumimoji="1" lang="ja-JP" altLang="en-US" sz="2400" dirty="0">
                <a:solidFill>
                  <a:schemeClr val="tx1"/>
                </a:solidFill>
              </a:rPr>
              <a:t>　　</a:t>
            </a:r>
            <a:r>
              <a:rPr kumimoji="1" lang="ja-JP" altLang="en-US" sz="2400">
                <a:solidFill>
                  <a:schemeClr val="tx1"/>
                </a:solidFill>
              </a:rPr>
              <a:t>　検討</a:t>
            </a:r>
            <a:r>
              <a:rPr kumimoji="1" lang="ja-JP" altLang="en-US" sz="2400" dirty="0">
                <a:solidFill>
                  <a:schemeClr val="tx1"/>
                </a:solidFill>
              </a:rPr>
              <a:t>課題の具体的対応の検討）</a:t>
            </a:r>
            <a:endParaRPr kumimoji="1" lang="en-US" altLang="ja-JP" sz="2400" dirty="0">
              <a:solidFill>
                <a:schemeClr val="tx1"/>
              </a:solidFill>
            </a:endParaRPr>
          </a:p>
          <a:p>
            <a:r>
              <a:rPr lang="ja-JP" altLang="en-US" sz="2400" dirty="0">
                <a:solidFill>
                  <a:schemeClr val="tx1"/>
                </a:solidFill>
              </a:rPr>
              <a:t>　</a:t>
            </a:r>
            <a:r>
              <a:rPr lang="ja-JP" altLang="en-US" sz="2400">
                <a:solidFill>
                  <a:schemeClr val="tx1"/>
                </a:solidFill>
              </a:rPr>
              <a:t>　◉インターバル</a:t>
            </a:r>
            <a:r>
              <a:rPr lang="ja-JP" altLang="en-US" sz="2400" dirty="0">
                <a:solidFill>
                  <a:schemeClr val="tx1"/>
                </a:solidFill>
              </a:rPr>
              <a:t>整理（自身の気づきや助言を踏まえ、インターバルで行う支援</a:t>
            </a:r>
            <a:endParaRPr lang="en-US" altLang="ja-JP" sz="2400" dirty="0">
              <a:solidFill>
                <a:schemeClr val="tx1"/>
              </a:solidFill>
            </a:endParaRPr>
          </a:p>
          <a:p>
            <a:r>
              <a:rPr lang="ja-JP" altLang="en-US" sz="2400" dirty="0">
                <a:solidFill>
                  <a:schemeClr val="tx1"/>
                </a:solidFill>
              </a:rPr>
              <a:t>　　</a:t>
            </a:r>
            <a:r>
              <a:rPr lang="ja-JP" altLang="en-US" sz="2400">
                <a:solidFill>
                  <a:schemeClr val="tx1"/>
                </a:solidFill>
              </a:rPr>
              <a:t>　の</a:t>
            </a:r>
            <a:r>
              <a:rPr lang="ja-JP" altLang="en-US" sz="2400" dirty="0">
                <a:solidFill>
                  <a:schemeClr val="tx1"/>
                </a:solidFill>
              </a:rPr>
              <a:t>内容を整理→共有）→グループで共有</a:t>
            </a:r>
            <a:endParaRPr kumimoji="1" lang="ja-JP" altLang="en-US" sz="2400" dirty="0">
              <a:solidFill>
                <a:schemeClr val="tx1"/>
              </a:solidFill>
            </a:endParaRPr>
          </a:p>
        </p:txBody>
      </p:sp>
      <p:sp>
        <p:nvSpPr>
          <p:cNvPr id="37" name="下矢印 36"/>
          <p:cNvSpPr/>
          <p:nvPr/>
        </p:nvSpPr>
        <p:spPr>
          <a:xfrm rot="4146568" flipH="1">
            <a:off x="3578984" y="1504519"/>
            <a:ext cx="305187" cy="2621759"/>
          </a:xfrm>
          <a:prstGeom prst="downArrow">
            <a:avLst/>
          </a:prstGeom>
          <a:solidFill>
            <a:schemeClr val="tx1">
              <a:alpha val="36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tx1"/>
              </a:solidFill>
            </a:endParaRP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Tree>
    <p:extLst>
      <p:ext uri="{BB962C8B-B14F-4D97-AF65-F5344CB8AC3E}">
        <p14:creationId xmlns:p14="http://schemas.microsoft.com/office/powerpoint/2010/main" val="333920516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310231" y="4660235"/>
            <a:ext cx="678872"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ja-JP" altLang="en-US" sz="2400" b="1" dirty="0">
                <a:solidFill>
                  <a:schemeClr val="tx1"/>
                </a:solidFill>
              </a:rPr>
              <a:t>３</a:t>
            </a:r>
            <a:endParaRPr kumimoji="1" lang="ja-JP" altLang="en-US" sz="2400" b="1" dirty="0">
              <a:solidFill>
                <a:schemeClr val="tx1"/>
              </a:solidFill>
            </a:endParaRPr>
          </a:p>
        </p:txBody>
      </p:sp>
      <p:sp>
        <p:nvSpPr>
          <p:cNvPr id="6" name="正方形/長方形 5"/>
          <p:cNvSpPr/>
          <p:nvPr/>
        </p:nvSpPr>
        <p:spPr>
          <a:xfrm>
            <a:off x="353721" y="3282824"/>
            <a:ext cx="678872"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ja-JP" altLang="en-US" sz="2400" b="1" dirty="0">
                <a:solidFill>
                  <a:schemeClr val="tx1"/>
                </a:solidFill>
              </a:rPr>
              <a:t>２</a:t>
            </a:r>
            <a:endParaRPr kumimoji="1" lang="ja-JP" altLang="en-US" sz="2400" b="1" dirty="0">
              <a:solidFill>
                <a:schemeClr val="tx1"/>
              </a:solidFill>
            </a:endParaRPr>
          </a:p>
        </p:txBody>
      </p:sp>
      <p:sp>
        <p:nvSpPr>
          <p:cNvPr id="7" name="正方形/長方形 6"/>
          <p:cNvSpPr/>
          <p:nvPr/>
        </p:nvSpPr>
        <p:spPr>
          <a:xfrm>
            <a:off x="353721" y="2267455"/>
            <a:ext cx="678872" cy="706582"/>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b="1" dirty="0">
                <a:solidFill>
                  <a:schemeClr val="tx1"/>
                </a:solidFill>
              </a:rPr>
              <a:t>１</a:t>
            </a:r>
          </a:p>
        </p:txBody>
      </p:sp>
      <p:sp>
        <p:nvSpPr>
          <p:cNvPr id="8" name="正方形/長方形 7"/>
          <p:cNvSpPr/>
          <p:nvPr/>
        </p:nvSpPr>
        <p:spPr>
          <a:xfrm>
            <a:off x="310231" y="6023999"/>
            <a:ext cx="678872"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ja-JP" altLang="en-US" sz="2400" b="1" dirty="0">
                <a:solidFill>
                  <a:schemeClr val="tx1"/>
                </a:solidFill>
              </a:rPr>
              <a:t>４</a:t>
            </a:r>
            <a:endParaRPr kumimoji="1" lang="ja-JP" altLang="en-US" sz="2400" b="1" dirty="0">
              <a:solidFill>
                <a:schemeClr val="tx1"/>
              </a:solidFill>
            </a:endParaRPr>
          </a:p>
        </p:txBody>
      </p:sp>
      <p:sp>
        <p:nvSpPr>
          <p:cNvPr id="9" name="正方形/長方形 8"/>
          <p:cNvSpPr/>
          <p:nvPr/>
        </p:nvSpPr>
        <p:spPr>
          <a:xfrm>
            <a:off x="1453229" y="226745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ガイダンス</a:t>
            </a:r>
          </a:p>
        </p:txBody>
      </p:sp>
      <p:sp>
        <p:nvSpPr>
          <p:cNvPr id="10" name="正方形/長方形 9"/>
          <p:cNvSpPr/>
          <p:nvPr/>
        </p:nvSpPr>
        <p:spPr>
          <a:xfrm>
            <a:off x="2991098" y="2267455"/>
            <a:ext cx="160018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dirty="0"/>
              <a:t>講義１</a:t>
            </a:r>
            <a:endParaRPr kumimoji="1" lang="en-US" altLang="ja-JP" dirty="0"/>
          </a:p>
          <a:p>
            <a:pPr algn="ctr"/>
            <a:r>
              <a:rPr kumimoji="1" lang="ja-JP" altLang="en-US" sz="1400" dirty="0"/>
              <a:t>福祉制度の動向</a:t>
            </a:r>
          </a:p>
        </p:txBody>
      </p:sp>
      <p:sp>
        <p:nvSpPr>
          <p:cNvPr id="15" name="正方形/長方形 14"/>
          <p:cNvSpPr/>
          <p:nvPr/>
        </p:nvSpPr>
        <p:spPr>
          <a:xfrm>
            <a:off x="10223177" y="2267455"/>
            <a:ext cx="1600186" cy="733878"/>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講義５</a:t>
            </a:r>
            <a:endParaRPr kumimoji="1" lang="en-US" altLang="ja-JP" dirty="0">
              <a:solidFill>
                <a:schemeClr val="tx1"/>
              </a:solidFill>
            </a:endParaRPr>
          </a:p>
          <a:p>
            <a:pPr algn="ctr"/>
            <a:r>
              <a:rPr lang="ja-JP" altLang="en-US" sz="1400" dirty="0">
                <a:solidFill>
                  <a:schemeClr val="tx1"/>
                </a:solidFill>
              </a:rPr>
              <a:t>スーパービジョン</a:t>
            </a:r>
            <a:endParaRPr kumimoji="1" lang="ja-JP" altLang="en-US" sz="1400" dirty="0">
              <a:solidFill>
                <a:schemeClr val="tx1"/>
              </a:solidFill>
            </a:endParaRPr>
          </a:p>
        </p:txBody>
      </p:sp>
      <p:sp>
        <p:nvSpPr>
          <p:cNvPr id="2" name="テキスト ボックス 1"/>
          <p:cNvSpPr txBox="1"/>
          <p:nvPr/>
        </p:nvSpPr>
        <p:spPr>
          <a:xfrm>
            <a:off x="748145" y="375823"/>
            <a:ext cx="10252364" cy="1477328"/>
          </a:xfrm>
          <a:prstGeom prst="rect">
            <a:avLst/>
          </a:prstGeom>
          <a:noFill/>
          <a:ln w="28575">
            <a:solidFill>
              <a:schemeClr val="tx1"/>
            </a:solidFill>
          </a:ln>
        </p:spPr>
        <p:txBody>
          <a:bodyPr wrap="square" rtlCol="0">
            <a:spAutoFit/>
          </a:bodyPr>
          <a:lstStyle/>
          <a:p>
            <a:r>
              <a:rPr kumimoji="1" lang="ja-JP" altLang="en-US" dirty="0"/>
              <a:t>獲得目標</a:t>
            </a:r>
            <a:endParaRPr kumimoji="1" lang="en-US" altLang="ja-JP" dirty="0"/>
          </a:p>
          <a:p>
            <a:r>
              <a:rPr lang="ja-JP" altLang="en-US" dirty="0"/>
              <a:t>①相談支援の基本的業務を確実に実施できる。</a:t>
            </a:r>
            <a:endParaRPr lang="en-US" altLang="ja-JP" dirty="0"/>
          </a:p>
          <a:p>
            <a:r>
              <a:rPr kumimoji="1" lang="ja-JP" altLang="en-US" dirty="0"/>
              <a:t>②チームアプローチ（多職種連携）の理論と方法を理解し、実践の中でチームアプローチが実践できる。</a:t>
            </a:r>
            <a:endParaRPr kumimoji="1" lang="en-US" altLang="ja-JP" dirty="0"/>
          </a:p>
          <a:p>
            <a:r>
              <a:rPr lang="ja-JP" altLang="en-US" dirty="0"/>
              <a:t>③コミュニティワーク（地域とのつながりやインフォーマルの活用等）の理論と方法を理解し、実践できる。</a:t>
            </a:r>
            <a:endParaRPr lang="en-US" altLang="ja-JP" dirty="0"/>
          </a:p>
          <a:p>
            <a:r>
              <a:rPr kumimoji="1" lang="ja-JP" altLang="en-US" dirty="0"/>
              <a:t>④スーパービジョンの理論と方法を理解し、助言・指導を受けることの必要性を理解する。</a:t>
            </a:r>
          </a:p>
        </p:txBody>
      </p:sp>
      <p:sp>
        <p:nvSpPr>
          <p:cNvPr id="16" name="正方形/長方形 15"/>
          <p:cNvSpPr/>
          <p:nvPr/>
        </p:nvSpPr>
        <p:spPr>
          <a:xfrm>
            <a:off x="8415157" y="2267455"/>
            <a:ext cx="1600185" cy="706582"/>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kumimoji="1" lang="ja-JP" altLang="en-US" dirty="0"/>
              <a:t>講義４</a:t>
            </a:r>
            <a:endParaRPr kumimoji="1" lang="en-US" altLang="ja-JP" dirty="0"/>
          </a:p>
          <a:p>
            <a:pPr algn="ctr"/>
            <a:r>
              <a:rPr lang="ja-JP" altLang="en-US" sz="1400" dirty="0"/>
              <a:t>コミュニティワーク</a:t>
            </a:r>
            <a:endParaRPr kumimoji="1" lang="ja-JP" altLang="en-US" sz="1400" dirty="0"/>
          </a:p>
        </p:txBody>
      </p:sp>
      <p:sp>
        <p:nvSpPr>
          <p:cNvPr id="17" name="正方形/長方形 16"/>
          <p:cNvSpPr/>
          <p:nvPr/>
        </p:nvSpPr>
        <p:spPr>
          <a:xfrm>
            <a:off x="6607137" y="2267455"/>
            <a:ext cx="1600185" cy="706582"/>
          </a:xfrm>
          <a:prstGeom prst="rect">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kumimoji="1" lang="ja-JP" altLang="en-US" dirty="0"/>
              <a:t>講義３</a:t>
            </a:r>
            <a:endParaRPr kumimoji="1" lang="en-US" altLang="ja-JP" dirty="0"/>
          </a:p>
          <a:p>
            <a:pPr algn="ctr"/>
            <a:r>
              <a:rPr lang="ja-JP" altLang="en-US" sz="1400" dirty="0"/>
              <a:t>チームアプローチ</a:t>
            </a:r>
            <a:endParaRPr kumimoji="1" lang="ja-JP" altLang="en-US" sz="1400" dirty="0"/>
          </a:p>
        </p:txBody>
      </p:sp>
      <p:sp>
        <p:nvSpPr>
          <p:cNvPr id="3" name="テキスト ボックス 2"/>
          <p:cNvSpPr txBox="1"/>
          <p:nvPr/>
        </p:nvSpPr>
        <p:spPr>
          <a:xfrm>
            <a:off x="4799117" y="1952744"/>
            <a:ext cx="5216225" cy="338554"/>
          </a:xfrm>
          <a:prstGeom prst="rect">
            <a:avLst/>
          </a:prstGeom>
          <a:noFill/>
        </p:spPr>
        <p:txBody>
          <a:bodyPr wrap="square" rtlCol="0">
            <a:spAutoFit/>
          </a:bodyPr>
          <a:lstStyle/>
          <a:p>
            <a:pPr algn="ctr"/>
            <a:r>
              <a:rPr kumimoji="1" lang="ja-JP" altLang="en-US" sz="1600" dirty="0"/>
              <a:t>地域を基盤としたソーシャルワーク</a:t>
            </a:r>
          </a:p>
        </p:txBody>
      </p:sp>
      <p:sp>
        <p:nvSpPr>
          <p:cNvPr id="11" name="正方形/長方形 10"/>
          <p:cNvSpPr/>
          <p:nvPr/>
        </p:nvSpPr>
        <p:spPr>
          <a:xfrm>
            <a:off x="4695195" y="1952744"/>
            <a:ext cx="5417128" cy="1087817"/>
          </a:xfrm>
          <a:prstGeom prst="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正方形/長方形 17"/>
          <p:cNvSpPr/>
          <p:nvPr/>
        </p:nvSpPr>
        <p:spPr>
          <a:xfrm>
            <a:off x="1453229" y="3281815"/>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個別相談支援講義（</a:t>
            </a:r>
            <a:r>
              <a:rPr lang="ja-JP" altLang="en-US" sz="1400" dirty="0"/>
              <a:t>実演）</a:t>
            </a:r>
            <a:endParaRPr kumimoji="1" lang="ja-JP" altLang="en-US" sz="1400" dirty="0"/>
          </a:p>
        </p:txBody>
      </p:sp>
      <p:sp>
        <p:nvSpPr>
          <p:cNvPr id="19" name="正方形/長方形 18"/>
          <p:cNvSpPr/>
          <p:nvPr/>
        </p:nvSpPr>
        <p:spPr>
          <a:xfrm>
            <a:off x="3076542" y="3264526"/>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0" name="テキスト ボックス 19"/>
          <p:cNvSpPr txBox="1"/>
          <p:nvPr/>
        </p:nvSpPr>
        <p:spPr>
          <a:xfrm>
            <a:off x="4364336" y="3240772"/>
            <a:ext cx="369332" cy="740818"/>
          </a:xfrm>
          <a:prstGeom prst="rect">
            <a:avLst/>
          </a:prstGeom>
          <a:noFill/>
          <a:ln>
            <a:solidFill>
              <a:schemeClr val="tx1"/>
            </a:solidFill>
          </a:ln>
        </p:spPr>
        <p:txBody>
          <a:bodyPr vert="eaVert" wrap="square" rtlCol="0">
            <a:spAutoFit/>
          </a:bodyPr>
          <a:lstStyle/>
          <a:p>
            <a:r>
              <a:rPr kumimoji="1" lang="ja-JP" altLang="en-US" sz="1200" dirty="0"/>
              <a:t>事例報告</a:t>
            </a:r>
          </a:p>
        </p:txBody>
      </p:sp>
      <p:graphicFrame>
        <p:nvGraphicFramePr>
          <p:cNvPr id="21" name="表 20"/>
          <p:cNvGraphicFramePr>
            <a:graphicFrameLocks noGrp="1"/>
          </p:cNvGraphicFramePr>
          <p:nvPr>
            <p:extLst/>
          </p:nvPr>
        </p:nvGraphicFramePr>
        <p:xfrm>
          <a:off x="4721640" y="3250181"/>
          <a:ext cx="3462483" cy="731520"/>
        </p:xfrm>
        <a:graphic>
          <a:graphicData uri="http://schemas.openxmlformats.org/drawingml/2006/table">
            <a:tbl>
              <a:tblPr firstRow="1" bandRow="1">
                <a:tableStyleId>{5940675A-B579-460E-94D1-54222C63F5DA}</a:tableStyleId>
              </a:tblPr>
              <a:tblGrid>
                <a:gridCol w="1154161">
                  <a:extLst>
                    <a:ext uri="{9D8B030D-6E8A-4147-A177-3AD203B41FA5}">
                      <a16:colId xmlns:a16="http://schemas.microsoft.com/office/drawing/2014/main" xmlns="" val="20000"/>
                    </a:ext>
                  </a:extLst>
                </a:gridCol>
                <a:gridCol w="1154161">
                  <a:extLst>
                    <a:ext uri="{9D8B030D-6E8A-4147-A177-3AD203B41FA5}">
                      <a16:colId xmlns:a16="http://schemas.microsoft.com/office/drawing/2014/main" xmlns="" val="20001"/>
                    </a:ext>
                  </a:extLst>
                </a:gridCol>
                <a:gridCol w="1154161">
                  <a:extLst>
                    <a:ext uri="{9D8B030D-6E8A-4147-A177-3AD203B41FA5}">
                      <a16:colId xmlns:a16="http://schemas.microsoft.com/office/drawing/2014/main" xmlns="" val="20002"/>
                    </a:ext>
                  </a:extLst>
                </a:gridCol>
              </a:tblGrid>
              <a:tr h="353054">
                <a:tc>
                  <a:txBody>
                    <a:bodyPr/>
                    <a:lstStyle/>
                    <a:p>
                      <a:pPr algn="ctr"/>
                      <a:r>
                        <a:rPr kumimoji="1" lang="ja-JP" altLang="en-US" dirty="0"/>
                        <a:t>①</a:t>
                      </a:r>
                    </a:p>
                  </a:txBody>
                  <a:tcPr anchor="ctr"/>
                </a:tc>
                <a:tc>
                  <a:txBody>
                    <a:bodyPr/>
                    <a:lstStyle/>
                    <a:p>
                      <a:pPr algn="ctr"/>
                      <a:r>
                        <a:rPr kumimoji="1" lang="ja-JP" altLang="en-US" dirty="0"/>
                        <a:t>②</a:t>
                      </a:r>
                    </a:p>
                  </a:txBody>
                  <a:tcPr anchor="ctr"/>
                </a:tc>
                <a:tc>
                  <a:txBody>
                    <a:bodyPr/>
                    <a:lstStyle/>
                    <a:p>
                      <a:pPr algn="ctr"/>
                      <a:r>
                        <a:rPr kumimoji="1" lang="ja-JP" altLang="en-US" dirty="0"/>
                        <a:t>③</a:t>
                      </a:r>
                    </a:p>
                  </a:txBody>
                  <a:tcPr anchor="ctr"/>
                </a:tc>
                <a:extLst>
                  <a:ext uri="{0D108BD9-81ED-4DB2-BD59-A6C34878D82A}">
                    <a16:rowId xmlns:a16="http://schemas.microsoft.com/office/drawing/2014/main" xmlns="" val="10000"/>
                  </a:ext>
                </a:extLst>
              </a:tr>
              <a:tr h="353054">
                <a:tc>
                  <a:txBody>
                    <a:bodyPr/>
                    <a:lstStyle/>
                    <a:p>
                      <a:pPr algn="ctr"/>
                      <a:r>
                        <a:rPr kumimoji="1" lang="ja-JP" altLang="en-US" dirty="0"/>
                        <a:t>④</a:t>
                      </a:r>
                    </a:p>
                  </a:txBody>
                  <a:tcPr anchor="ctr"/>
                </a:tc>
                <a:tc>
                  <a:txBody>
                    <a:bodyPr/>
                    <a:lstStyle/>
                    <a:p>
                      <a:pPr algn="ctr"/>
                      <a:r>
                        <a:rPr kumimoji="1" lang="ja-JP" altLang="en-US" dirty="0"/>
                        <a:t>⑤</a:t>
                      </a:r>
                    </a:p>
                  </a:txBody>
                  <a:tcPr anchor="ctr"/>
                </a:tc>
                <a:tc>
                  <a:txBody>
                    <a:bodyPr/>
                    <a:lstStyle/>
                    <a:p>
                      <a:pPr algn="ctr"/>
                      <a:r>
                        <a:rPr kumimoji="1" lang="ja-JP" altLang="en-US" dirty="0"/>
                        <a:t>⑥</a:t>
                      </a:r>
                    </a:p>
                  </a:txBody>
                  <a:tcPr anchor="ctr"/>
                </a:tc>
                <a:extLst>
                  <a:ext uri="{0D108BD9-81ED-4DB2-BD59-A6C34878D82A}">
                    <a16:rowId xmlns:a16="http://schemas.microsoft.com/office/drawing/2014/main" xmlns="" val="10001"/>
                  </a:ext>
                </a:extLst>
              </a:tr>
            </a:tbl>
          </a:graphicData>
        </a:graphic>
      </p:graphicFrame>
      <p:sp>
        <p:nvSpPr>
          <p:cNvPr id="22" name="正方形/長方形 21"/>
          <p:cNvSpPr/>
          <p:nvPr/>
        </p:nvSpPr>
        <p:spPr>
          <a:xfrm>
            <a:off x="8435058" y="3254208"/>
            <a:ext cx="1580284" cy="6941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lang="en-US" altLang="ja-JP" sz="1400" dirty="0"/>
          </a:p>
        </p:txBody>
      </p:sp>
      <p:sp>
        <p:nvSpPr>
          <p:cNvPr id="24" name="正方形/長方形 23"/>
          <p:cNvSpPr/>
          <p:nvPr/>
        </p:nvSpPr>
        <p:spPr>
          <a:xfrm>
            <a:off x="3919340" y="4171318"/>
            <a:ext cx="6096002" cy="332359"/>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基幹相談支援センター等にてチームで検討する（インターバル）</a:t>
            </a:r>
          </a:p>
        </p:txBody>
      </p:sp>
      <p:sp>
        <p:nvSpPr>
          <p:cNvPr id="26" name="左カーブ矢印 25"/>
          <p:cNvSpPr/>
          <p:nvPr/>
        </p:nvSpPr>
        <p:spPr>
          <a:xfrm>
            <a:off x="10112322" y="3637293"/>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27" name="正方形/長方形 26"/>
          <p:cNvSpPr/>
          <p:nvPr/>
        </p:nvSpPr>
        <p:spPr>
          <a:xfrm>
            <a:off x="1453229" y="4660234"/>
            <a:ext cx="1330035"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チームアプローチ</a:t>
            </a:r>
            <a:r>
              <a:rPr kumimoji="1" lang="ja-JP" altLang="en-US" sz="1400" dirty="0"/>
              <a:t>講義（</a:t>
            </a:r>
            <a:r>
              <a:rPr lang="ja-JP" altLang="en-US" sz="1400" dirty="0"/>
              <a:t>実演）</a:t>
            </a:r>
            <a:endParaRPr kumimoji="1" lang="ja-JP" altLang="en-US" sz="1400" dirty="0"/>
          </a:p>
        </p:txBody>
      </p:sp>
      <p:sp>
        <p:nvSpPr>
          <p:cNvPr id="28" name="正方形/長方形 27"/>
          <p:cNvSpPr/>
          <p:nvPr/>
        </p:nvSpPr>
        <p:spPr>
          <a:xfrm>
            <a:off x="3074007" y="4644262"/>
            <a:ext cx="105139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セルフチェック</a:t>
            </a:r>
            <a:endParaRPr kumimoji="1" lang="ja-JP" altLang="en-US" sz="1400" dirty="0"/>
          </a:p>
        </p:txBody>
      </p:sp>
      <p:sp>
        <p:nvSpPr>
          <p:cNvPr id="29" name="テキスト ボックス 28"/>
          <p:cNvSpPr txBox="1"/>
          <p:nvPr/>
        </p:nvSpPr>
        <p:spPr>
          <a:xfrm>
            <a:off x="4429785" y="4644262"/>
            <a:ext cx="369332" cy="733248"/>
          </a:xfrm>
          <a:prstGeom prst="rect">
            <a:avLst/>
          </a:prstGeom>
          <a:noFill/>
          <a:ln>
            <a:solidFill>
              <a:schemeClr val="tx1"/>
            </a:solidFill>
          </a:ln>
        </p:spPr>
        <p:txBody>
          <a:bodyPr vert="eaVert" wrap="square" rtlCol="0">
            <a:spAutoFit/>
          </a:bodyPr>
          <a:lstStyle/>
          <a:p>
            <a:r>
              <a:rPr lang="ja-JP" altLang="en-US" sz="1200" dirty="0"/>
              <a:t>事例</a:t>
            </a:r>
            <a:r>
              <a:rPr kumimoji="1" lang="ja-JP" altLang="en-US" sz="1200" dirty="0"/>
              <a:t>報告</a:t>
            </a:r>
          </a:p>
        </p:txBody>
      </p:sp>
      <p:graphicFrame>
        <p:nvGraphicFramePr>
          <p:cNvPr id="30" name="表 29"/>
          <p:cNvGraphicFramePr>
            <a:graphicFrameLocks noGrp="1"/>
          </p:cNvGraphicFramePr>
          <p:nvPr>
            <p:extLst/>
          </p:nvPr>
        </p:nvGraphicFramePr>
        <p:xfrm>
          <a:off x="4818619" y="4650267"/>
          <a:ext cx="1911942" cy="731520"/>
        </p:xfrm>
        <a:graphic>
          <a:graphicData uri="http://schemas.openxmlformats.org/drawingml/2006/table">
            <a:tbl>
              <a:tblPr firstRow="1" bandRow="1">
                <a:tableStyleId>{5940675A-B579-460E-94D1-54222C63F5DA}</a:tableStyleId>
              </a:tblPr>
              <a:tblGrid>
                <a:gridCol w="637314">
                  <a:extLst>
                    <a:ext uri="{9D8B030D-6E8A-4147-A177-3AD203B41FA5}">
                      <a16:colId xmlns:a16="http://schemas.microsoft.com/office/drawing/2014/main" xmlns="" val="20000"/>
                    </a:ext>
                  </a:extLst>
                </a:gridCol>
                <a:gridCol w="637314">
                  <a:extLst>
                    <a:ext uri="{9D8B030D-6E8A-4147-A177-3AD203B41FA5}">
                      <a16:colId xmlns:a16="http://schemas.microsoft.com/office/drawing/2014/main" xmlns="" val="20001"/>
                    </a:ext>
                  </a:extLst>
                </a:gridCol>
                <a:gridCol w="637314">
                  <a:extLst>
                    <a:ext uri="{9D8B030D-6E8A-4147-A177-3AD203B41FA5}">
                      <a16:colId xmlns:a16="http://schemas.microsoft.com/office/drawing/2014/main" xmlns="" val="20002"/>
                    </a:ext>
                  </a:extLst>
                </a:gridCol>
              </a:tblGrid>
              <a:tr h="357153">
                <a:tc>
                  <a:txBody>
                    <a:bodyPr/>
                    <a:lstStyle/>
                    <a:p>
                      <a:pPr algn="ctr"/>
                      <a:r>
                        <a:rPr kumimoji="1" lang="ja-JP" altLang="en-US" dirty="0"/>
                        <a:t>①</a:t>
                      </a:r>
                    </a:p>
                  </a:txBody>
                  <a:tcPr/>
                </a:tc>
                <a:tc>
                  <a:txBody>
                    <a:bodyPr/>
                    <a:lstStyle/>
                    <a:p>
                      <a:pPr algn="ctr"/>
                      <a:r>
                        <a:rPr kumimoji="1" lang="ja-JP" altLang="en-US" dirty="0"/>
                        <a:t>②</a:t>
                      </a:r>
                    </a:p>
                  </a:txBody>
                  <a:tcPr/>
                </a:tc>
                <a:tc>
                  <a:txBody>
                    <a:bodyPr/>
                    <a:lstStyle/>
                    <a:p>
                      <a:pPr algn="ctr"/>
                      <a:r>
                        <a:rPr kumimoji="1" lang="ja-JP" altLang="en-US" dirty="0"/>
                        <a:t>③</a:t>
                      </a:r>
                    </a:p>
                  </a:txBody>
                  <a:tcPr/>
                </a:tc>
                <a:extLst>
                  <a:ext uri="{0D108BD9-81ED-4DB2-BD59-A6C34878D82A}">
                    <a16:rowId xmlns:a16="http://schemas.microsoft.com/office/drawing/2014/main" xmlns="" val="10000"/>
                  </a:ext>
                </a:extLst>
              </a:tr>
              <a:tr h="357153">
                <a:tc>
                  <a:txBody>
                    <a:bodyPr/>
                    <a:lstStyle/>
                    <a:p>
                      <a:pPr algn="ctr"/>
                      <a:r>
                        <a:rPr kumimoji="1" lang="ja-JP" altLang="en-US" dirty="0"/>
                        <a:t>④</a:t>
                      </a:r>
                    </a:p>
                  </a:txBody>
                  <a:tcPr/>
                </a:tc>
                <a:tc>
                  <a:txBody>
                    <a:bodyPr/>
                    <a:lstStyle/>
                    <a:p>
                      <a:pPr algn="ctr"/>
                      <a:r>
                        <a:rPr kumimoji="1" lang="ja-JP" altLang="en-US" dirty="0"/>
                        <a:t>⑤</a:t>
                      </a:r>
                    </a:p>
                  </a:txBody>
                  <a:tcPr/>
                </a:tc>
                <a:tc>
                  <a:txBody>
                    <a:bodyPr/>
                    <a:lstStyle/>
                    <a:p>
                      <a:pPr algn="ctr"/>
                      <a:r>
                        <a:rPr kumimoji="1" lang="ja-JP" altLang="en-US" dirty="0"/>
                        <a:t>⑥</a:t>
                      </a:r>
                    </a:p>
                  </a:txBody>
                  <a:tcPr/>
                </a:tc>
                <a:extLst>
                  <a:ext uri="{0D108BD9-81ED-4DB2-BD59-A6C34878D82A}">
                    <a16:rowId xmlns:a16="http://schemas.microsoft.com/office/drawing/2014/main" xmlns="" val="10001"/>
                  </a:ext>
                </a:extLst>
              </a:tr>
            </a:tbl>
          </a:graphicData>
        </a:graphic>
      </p:graphicFrame>
      <p:sp>
        <p:nvSpPr>
          <p:cNvPr id="31" name="右矢印 30"/>
          <p:cNvSpPr/>
          <p:nvPr/>
        </p:nvSpPr>
        <p:spPr>
          <a:xfrm>
            <a:off x="6880501" y="4863937"/>
            <a:ext cx="289779" cy="270934"/>
          </a:xfrm>
          <a:prstGeom prst="right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正方形/長方形 32"/>
          <p:cNvSpPr/>
          <p:nvPr/>
        </p:nvSpPr>
        <p:spPr>
          <a:xfrm>
            <a:off x="1303007" y="6023999"/>
            <a:ext cx="1480258"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altLang="ja-JP" sz="1400" dirty="0"/>
              <a:t>GSV</a:t>
            </a:r>
            <a:r>
              <a:rPr lang="ja-JP" altLang="en-US" sz="1400" dirty="0"/>
              <a:t>講義</a:t>
            </a:r>
            <a:endParaRPr kumimoji="1" lang="ja-JP" altLang="en-US" sz="1400" dirty="0"/>
          </a:p>
        </p:txBody>
      </p:sp>
      <p:sp>
        <p:nvSpPr>
          <p:cNvPr id="34" name="正方形/長方形 33"/>
          <p:cNvSpPr/>
          <p:nvPr/>
        </p:nvSpPr>
        <p:spPr>
          <a:xfrm>
            <a:off x="2997624" y="6023999"/>
            <a:ext cx="1227396" cy="706582"/>
          </a:xfrm>
          <a:prstGeom prst="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模擬</a:t>
            </a:r>
            <a:r>
              <a:rPr kumimoji="1" lang="en-US" altLang="ja-JP" sz="1400" dirty="0">
                <a:solidFill>
                  <a:schemeClr val="tx1"/>
                </a:solidFill>
              </a:rPr>
              <a:t>GSV</a:t>
            </a:r>
            <a:endParaRPr kumimoji="1" lang="ja-JP" altLang="en-US" sz="1400" dirty="0">
              <a:solidFill>
                <a:schemeClr val="tx1"/>
              </a:solidFill>
            </a:endParaRPr>
          </a:p>
        </p:txBody>
      </p:sp>
      <p:sp>
        <p:nvSpPr>
          <p:cNvPr id="35" name="正方形/長方形 34"/>
          <p:cNvSpPr/>
          <p:nvPr/>
        </p:nvSpPr>
        <p:spPr>
          <a:xfrm>
            <a:off x="3919340" y="5496735"/>
            <a:ext cx="6096002" cy="346530"/>
          </a:xfrm>
          <a:prstGeom prst="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rPr>
              <a:t>基幹相談支援センター等にて自立支援協議会の参加等体験（インターバル）</a:t>
            </a:r>
          </a:p>
        </p:txBody>
      </p:sp>
      <p:sp>
        <p:nvSpPr>
          <p:cNvPr id="36" name="正方形/長方形 35"/>
          <p:cNvSpPr/>
          <p:nvPr/>
        </p:nvSpPr>
        <p:spPr>
          <a:xfrm>
            <a:off x="8435058" y="4632261"/>
            <a:ext cx="1580284" cy="73588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インターバル整理と共有</a:t>
            </a:r>
            <a:endParaRPr kumimoji="1" lang="ja-JP" altLang="en-US" sz="1400" dirty="0"/>
          </a:p>
        </p:txBody>
      </p:sp>
      <p:sp>
        <p:nvSpPr>
          <p:cNvPr id="38" name="テキスト ボックス 37"/>
          <p:cNvSpPr txBox="1"/>
          <p:nvPr/>
        </p:nvSpPr>
        <p:spPr>
          <a:xfrm>
            <a:off x="7314652" y="4650267"/>
            <a:ext cx="369332" cy="727243"/>
          </a:xfrm>
          <a:prstGeom prst="rect">
            <a:avLst/>
          </a:prstGeom>
          <a:noFill/>
          <a:ln>
            <a:solidFill>
              <a:schemeClr val="tx1"/>
            </a:solidFill>
          </a:ln>
        </p:spPr>
        <p:txBody>
          <a:bodyPr vert="eaVert" wrap="square" rtlCol="0">
            <a:spAutoFit/>
          </a:bodyPr>
          <a:lstStyle/>
          <a:p>
            <a:r>
              <a:rPr lang="ja-JP" altLang="en-US" sz="1200" dirty="0"/>
              <a:t>事例選出</a:t>
            </a:r>
            <a:endParaRPr kumimoji="1" lang="ja-JP" altLang="en-US" sz="1200" dirty="0"/>
          </a:p>
        </p:txBody>
      </p:sp>
      <p:sp>
        <p:nvSpPr>
          <p:cNvPr id="39" name="左カーブ矢印 38"/>
          <p:cNvSpPr/>
          <p:nvPr/>
        </p:nvSpPr>
        <p:spPr>
          <a:xfrm>
            <a:off x="10097428" y="4975461"/>
            <a:ext cx="272352" cy="702208"/>
          </a:xfrm>
          <a:prstGeom prst="curvedLeftArrow">
            <a:avLst/>
          </a:prstGeom>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solidFill>
                <a:schemeClr val="tx1"/>
              </a:solidFill>
            </a:endParaRPr>
          </a:p>
        </p:txBody>
      </p:sp>
      <p:sp>
        <p:nvSpPr>
          <p:cNvPr id="42" name="正方形/長方形 41"/>
          <p:cNvSpPr/>
          <p:nvPr/>
        </p:nvSpPr>
        <p:spPr>
          <a:xfrm>
            <a:off x="7131350" y="5993873"/>
            <a:ext cx="1940983"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r>
              <a:rPr lang="ja-JP" altLang="en-US" sz="1400" dirty="0"/>
              <a:t>インターバル報告</a:t>
            </a:r>
            <a:endParaRPr lang="en-US" altLang="ja-JP" sz="1400" dirty="0"/>
          </a:p>
          <a:p>
            <a:r>
              <a:rPr lang="ja-JP" altLang="en-US" sz="1400" dirty="0"/>
              <a:t>ヒアリングシート再記入</a:t>
            </a:r>
            <a:endParaRPr lang="en-US" altLang="ja-JP" sz="1400" dirty="0"/>
          </a:p>
          <a:p>
            <a:r>
              <a:rPr kumimoji="1" lang="ja-JP" altLang="en-US" sz="1400" dirty="0"/>
              <a:t>地域支援について</a:t>
            </a:r>
          </a:p>
        </p:txBody>
      </p:sp>
      <p:sp>
        <p:nvSpPr>
          <p:cNvPr id="43" name="正方形/長方形 42"/>
          <p:cNvSpPr/>
          <p:nvPr/>
        </p:nvSpPr>
        <p:spPr>
          <a:xfrm>
            <a:off x="9311035" y="5993873"/>
            <a:ext cx="718222"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kumimoji="1" lang="ja-JP" altLang="en-US" sz="1400" dirty="0"/>
              <a:t>終了証</a:t>
            </a:r>
          </a:p>
        </p:txBody>
      </p:sp>
      <p:sp>
        <p:nvSpPr>
          <p:cNvPr id="44" name="テキスト ボックス 43"/>
          <p:cNvSpPr txBox="1"/>
          <p:nvPr/>
        </p:nvSpPr>
        <p:spPr>
          <a:xfrm>
            <a:off x="10481653" y="3284002"/>
            <a:ext cx="1570303" cy="646331"/>
          </a:xfrm>
          <a:prstGeom prst="rect">
            <a:avLst/>
          </a:prstGeom>
          <a:noFill/>
          <a:ln>
            <a:solidFill>
              <a:schemeClr val="tx1"/>
            </a:solidFill>
          </a:ln>
        </p:spPr>
        <p:txBody>
          <a:bodyPr wrap="square" rtlCol="0">
            <a:spAutoFit/>
          </a:bodyPr>
          <a:lstStyle/>
          <a:p>
            <a:r>
              <a:rPr kumimoji="1" lang="ja-JP" altLang="en-US" sz="1200" dirty="0"/>
              <a:t>セルフチェックの報告、事例の概要報告、③への課題の確認</a:t>
            </a:r>
          </a:p>
        </p:txBody>
      </p:sp>
      <p:sp>
        <p:nvSpPr>
          <p:cNvPr id="46" name="テキスト ボックス 45"/>
          <p:cNvSpPr txBox="1"/>
          <p:nvPr/>
        </p:nvSpPr>
        <p:spPr>
          <a:xfrm>
            <a:off x="10481653" y="4558138"/>
            <a:ext cx="1570304" cy="1015663"/>
          </a:xfrm>
          <a:prstGeom prst="rect">
            <a:avLst/>
          </a:prstGeom>
          <a:noFill/>
          <a:ln>
            <a:solidFill>
              <a:schemeClr val="tx1"/>
            </a:solidFill>
          </a:ln>
        </p:spPr>
        <p:txBody>
          <a:bodyPr wrap="square" rtlCol="0">
            <a:spAutoFit/>
          </a:bodyPr>
          <a:lstStyle/>
          <a:p>
            <a:r>
              <a:rPr lang="ja-JP" altLang="en-US" sz="1200" dirty="0"/>
              <a:t>基幹等で検討したことの報告の中で②事例選び、さらにチームアプローチの視点で検討する</a:t>
            </a:r>
            <a:endParaRPr kumimoji="1" lang="ja-JP" altLang="en-US" sz="1200" dirty="0"/>
          </a:p>
        </p:txBody>
      </p:sp>
      <p:sp>
        <p:nvSpPr>
          <p:cNvPr id="47" name="正方形/長方形 46"/>
          <p:cNvSpPr/>
          <p:nvPr/>
        </p:nvSpPr>
        <p:spPr>
          <a:xfrm>
            <a:off x="5477159" y="6030675"/>
            <a:ext cx="1367039" cy="70658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ja-JP" altLang="en-US" sz="1400" dirty="0"/>
              <a:t>コミュニティワーク講義（実演）</a:t>
            </a:r>
            <a:endParaRPr kumimoji="1" lang="ja-JP" altLang="en-US" sz="1400" dirty="0"/>
          </a:p>
        </p:txBody>
      </p:sp>
      <p:sp>
        <p:nvSpPr>
          <p:cNvPr id="48" name="テキスト ボックス 47"/>
          <p:cNvSpPr txBox="1"/>
          <p:nvPr/>
        </p:nvSpPr>
        <p:spPr>
          <a:xfrm>
            <a:off x="10481653" y="6023999"/>
            <a:ext cx="1570303" cy="646331"/>
          </a:xfrm>
          <a:prstGeom prst="rect">
            <a:avLst/>
          </a:prstGeom>
          <a:noFill/>
          <a:ln>
            <a:solidFill>
              <a:schemeClr val="tx1"/>
            </a:solidFill>
          </a:ln>
        </p:spPr>
        <p:txBody>
          <a:bodyPr wrap="square" rtlCol="0">
            <a:spAutoFit/>
          </a:bodyPr>
          <a:lstStyle/>
          <a:p>
            <a:r>
              <a:rPr kumimoji="1" lang="ja-JP" altLang="en-US" sz="1200" dirty="0"/>
              <a:t>ヒアリシートは主任相談支援専門員の業務の参考として活用</a:t>
            </a:r>
          </a:p>
        </p:txBody>
      </p:sp>
      <p:sp>
        <p:nvSpPr>
          <p:cNvPr id="50" name="屈折矢印 49"/>
          <p:cNvSpPr/>
          <p:nvPr/>
        </p:nvSpPr>
        <p:spPr>
          <a:xfrm rot="10800000">
            <a:off x="2007411" y="4325486"/>
            <a:ext cx="1814947" cy="232652"/>
          </a:xfrm>
          <a:prstGeom prst="bentUpArrow">
            <a:avLst/>
          </a:prstGeom>
          <a:solidFill>
            <a:schemeClr val="tx1"/>
          </a:solidFill>
        </p:spPr>
        <p:style>
          <a:lnRef idx="1">
            <a:schemeClr val="dk1"/>
          </a:lnRef>
          <a:fillRef idx="2">
            <a:schemeClr val="dk1"/>
          </a:fillRef>
          <a:effectRef idx="1">
            <a:schemeClr val="dk1"/>
          </a:effectRef>
          <a:fontRef idx="minor">
            <a:schemeClr val="dk1"/>
          </a:fontRef>
        </p:style>
        <p:txBody>
          <a:bodyPr rtlCol="0" anchor="ctr"/>
          <a:lstStyle/>
          <a:p>
            <a:pPr algn="ctr"/>
            <a:endParaRPr kumimoji="1" lang="ja-JP" altLang="en-US"/>
          </a:p>
        </p:txBody>
      </p:sp>
      <p:sp>
        <p:nvSpPr>
          <p:cNvPr id="13" name="テキスト ボックス 12"/>
          <p:cNvSpPr txBox="1"/>
          <p:nvPr/>
        </p:nvSpPr>
        <p:spPr>
          <a:xfrm>
            <a:off x="7683984" y="4658459"/>
            <a:ext cx="461665" cy="719051"/>
          </a:xfrm>
          <a:prstGeom prst="rect">
            <a:avLst/>
          </a:prstGeom>
          <a:noFill/>
          <a:ln>
            <a:solidFill>
              <a:schemeClr val="tx1"/>
            </a:solidFill>
          </a:ln>
        </p:spPr>
        <p:txBody>
          <a:bodyPr vert="eaVert" wrap="square" rtlCol="0">
            <a:spAutoFit/>
          </a:bodyPr>
          <a:lstStyle/>
          <a:p>
            <a:pPr algn="ctr"/>
            <a:r>
              <a:rPr kumimoji="1" lang="ja-JP" altLang="en-US" dirty="0"/>
              <a:t>①</a:t>
            </a:r>
          </a:p>
        </p:txBody>
      </p:sp>
      <p:grpSp>
        <p:nvGrpSpPr>
          <p:cNvPr id="14" name="グループ化 13"/>
          <p:cNvGrpSpPr/>
          <p:nvPr/>
        </p:nvGrpSpPr>
        <p:grpSpPr>
          <a:xfrm>
            <a:off x="4403503" y="6023999"/>
            <a:ext cx="838025" cy="706582"/>
            <a:chOff x="11125380" y="591424"/>
            <a:chExt cx="838025" cy="706582"/>
          </a:xfrm>
        </p:grpSpPr>
        <p:sp>
          <p:nvSpPr>
            <p:cNvPr id="41" name="テキスト ボックス 40"/>
            <p:cNvSpPr txBox="1"/>
            <p:nvPr/>
          </p:nvSpPr>
          <p:spPr>
            <a:xfrm>
              <a:off x="11125380" y="592763"/>
              <a:ext cx="369332" cy="705243"/>
            </a:xfrm>
            <a:prstGeom prst="rect">
              <a:avLst/>
            </a:prstGeom>
            <a:noFill/>
            <a:ln>
              <a:solidFill>
                <a:schemeClr val="tx1"/>
              </a:solidFill>
            </a:ln>
          </p:spPr>
          <p:txBody>
            <a:bodyPr vert="eaVert" wrap="square" rtlCol="0">
              <a:spAutoFit/>
            </a:bodyPr>
            <a:lstStyle/>
            <a:p>
              <a:r>
                <a:rPr kumimoji="1" lang="ja-JP" altLang="en-US" sz="1200" dirty="0"/>
                <a:t>事例検討</a:t>
              </a:r>
            </a:p>
          </p:txBody>
        </p:sp>
        <p:sp>
          <p:nvSpPr>
            <p:cNvPr id="49" name="テキスト ボックス 48"/>
            <p:cNvSpPr txBox="1"/>
            <p:nvPr/>
          </p:nvSpPr>
          <p:spPr>
            <a:xfrm>
              <a:off x="11501740" y="591424"/>
              <a:ext cx="461665" cy="706582"/>
            </a:xfrm>
            <a:prstGeom prst="rect">
              <a:avLst/>
            </a:prstGeom>
            <a:noFill/>
            <a:ln>
              <a:solidFill>
                <a:schemeClr val="tx1"/>
              </a:solidFill>
            </a:ln>
          </p:spPr>
          <p:txBody>
            <a:bodyPr vert="eaVert" wrap="square" rtlCol="0">
              <a:spAutoFit/>
            </a:bodyPr>
            <a:lstStyle/>
            <a:p>
              <a:pPr algn="ctr"/>
              <a:r>
                <a:rPr kumimoji="1" lang="ja-JP" altLang="en-US" dirty="0"/>
                <a:t>①</a:t>
              </a:r>
            </a:p>
          </p:txBody>
        </p:sp>
      </p:grpSp>
      <p:sp>
        <p:nvSpPr>
          <p:cNvPr id="25" name="下矢印 24"/>
          <p:cNvSpPr/>
          <p:nvPr/>
        </p:nvSpPr>
        <p:spPr>
          <a:xfrm>
            <a:off x="5902036" y="5843265"/>
            <a:ext cx="243436" cy="172828"/>
          </a:xfrm>
          <a:prstGeom prst="downArrow">
            <a:avLst/>
          </a:prstGeom>
          <a:solidFill>
            <a:schemeClr val="tx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角丸四角形 31"/>
          <p:cNvSpPr/>
          <p:nvPr/>
        </p:nvSpPr>
        <p:spPr>
          <a:xfrm>
            <a:off x="2759868" y="-13750"/>
            <a:ext cx="6527771" cy="651164"/>
          </a:xfrm>
          <a:prstGeom prst="roundRect">
            <a:avLst/>
          </a:prstGeom>
          <a:solidFill>
            <a:schemeClr val="accent5">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dirty="0"/>
              <a:t>Ⅳ</a:t>
            </a:r>
            <a:r>
              <a:rPr kumimoji="1" lang="ja-JP" altLang="en-US" sz="2800" dirty="0"/>
              <a:t>　現任研修の構造並びに研修の進め方</a:t>
            </a:r>
          </a:p>
        </p:txBody>
      </p:sp>
      <p:sp>
        <p:nvSpPr>
          <p:cNvPr id="4" name="正方形/長方形 3"/>
          <p:cNvSpPr/>
          <p:nvPr/>
        </p:nvSpPr>
        <p:spPr>
          <a:xfrm>
            <a:off x="140878" y="3124645"/>
            <a:ext cx="12039600" cy="960550"/>
          </a:xfrm>
          <a:prstGeom prst="rect">
            <a:avLst/>
          </a:prstGeom>
          <a:noFill/>
          <a:ln w="76200">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3" name="正方形/長方形 22"/>
          <p:cNvSpPr/>
          <p:nvPr/>
        </p:nvSpPr>
        <p:spPr>
          <a:xfrm>
            <a:off x="1046025" y="4644262"/>
            <a:ext cx="10777338" cy="2099059"/>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2400" dirty="0">
                <a:solidFill>
                  <a:schemeClr val="tx1"/>
                </a:solidFill>
              </a:rPr>
              <a:t>インターバル</a:t>
            </a:r>
            <a:r>
              <a:rPr lang="ja-JP" altLang="en-US" sz="2400" dirty="0">
                <a:solidFill>
                  <a:schemeClr val="tx1"/>
                </a:solidFill>
              </a:rPr>
              <a:t>期間での</a:t>
            </a:r>
            <a:r>
              <a:rPr kumimoji="1" lang="ja-JP" altLang="en-US" sz="2400" dirty="0">
                <a:solidFill>
                  <a:schemeClr val="tx1"/>
                </a:solidFill>
              </a:rPr>
              <a:t>実地における課題実習　</a:t>
            </a:r>
            <a:r>
              <a:rPr kumimoji="1" lang="ja-JP" altLang="en-US" sz="2400" u="sng" dirty="0">
                <a:solidFill>
                  <a:schemeClr val="tx1"/>
                </a:solidFill>
              </a:rPr>
              <a:t>参考</a:t>
            </a:r>
            <a:endParaRPr kumimoji="1" lang="en-US" altLang="ja-JP" sz="2400" u="sng" dirty="0">
              <a:solidFill>
                <a:schemeClr val="tx1"/>
              </a:solidFill>
            </a:endParaRPr>
          </a:p>
          <a:p>
            <a:r>
              <a:rPr lang="ja-JP" altLang="en-US" sz="2400">
                <a:solidFill>
                  <a:schemeClr val="tx1"/>
                </a:solidFill>
              </a:rPr>
              <a:t>　◉演習</a:t>
            </a:r>
            <a:r>
              <a:rPr lang="ja-JP" altLang="en-US" sz="2400" dirty="0">
                <a:solidFill>
                  <a:schemeClr val="tx1"/>
                </a:solidFill>
              </a:rPr>
              <a:t>で整理された支援について具体的にどのように行うかの検討（基幹・他）</a:t>
            </a:r>
            <a:endParaRPr lang="en-US" altLang="ja-JP" sz="2400" dirty="0">
              <a:solidFill>
                <a:schemeClr val="tx1"/>
              </a:solidFill>
            </a:endParaRPr>
          </a:p>
          <a:p>
            <a:r>
              <a:rPr kumimoji="1" lang="ja-JP" altLang="en-US" sz="2400">
                <a:solidFill>
                  <a:schemeClr val="tx1"/>
                </a:solidFill>
              </a:rPr>
              <a:t>　◉演習</a:t>
            </a:r>
            <a:r>
              <a:rPr kumimoji="1" lang="ja-JP" altLang="en-US" sz="2400" dirty="0">
                <a:solidFill>
                  <a:schemeClr val="tx1"/>
                </a:solidFill>
              </a:rPr>
              <a:t>で整理された支援を実際に行ってみたことの共有および助言（基幹・他）</a:t>
            </a:r>
            <a:endParaRPr kumimoji="1" lang="en-US" altLang="ja-JP" sz="2400" dirty="0">
              <a:solidFill>
                <a:schemeClr val="tx1"/>
              </a:solidFill>
            </a:endParaRPr>
          </a:p>
        </p:txBody>
      </p:sp>
      <p:sp>
        <p:nvSpPr>
          <p:cNvPr id="12" name="正方形/長方形 11"/>
          <p:cNvSpPr/>
          <p:nvPr/>
        </p:nvSpPr>
        <p:spPr>
          <a:xfrm>
            <a:off x="4799117" y="2267455"/>
            <a:ext cx="1600185" cy="706582"/>
          </a:xfrm>
          <a:prstGeom prst="rect">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kumimoji="1" lang="ja-JP" altLang="en-US" dirty="0"/>
              <a:t>講義２</a:t>
            </a:r>
            <a:endParaRPr kumimoji="1" lang="en-US" altLang="ja-JP" dirty="0"/>
          </a:p>
          <a:p>
            <a:pPr algn="ctr"/>
            <a:r>
              <a:rPr lang="ja-JP" altLang="en-US" sz="1400" dirty="0"/>
              <a:t>個別相談支援</a:t>
            </a:r>
            <a:endParaRPr kumimoji="1" lang="ja-JP" altLang="en-US" sz="1400" dirty="0"/>
          </a:p>
        </p:txBody>
      </p:sp>
      <p:sp>
        <p:nvSpPr>
          <p:cNvPr id="51" name="正方形/長方形 50"/>
          <p:cNvSpPr/>
          <p:nvPr/>
        </p:nvSpPr>
        <p:spPr>
          <a:xfrm>
            <a:off x="1046025" y="777999"/>
            <a:ext cx="10777338" cy="3194889"/>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u="sng" kern="0" dirty="0">
                <a:solidFill>
                  <a:schemeClr val="tx1"/>
                </a:solidFill>
              </a:rPr>
              <a:t>インターバルにおける課題実習の目的</a:t>
            </a:r>
            <a:endParaRPr lang="en-US" altLang="ja-JP" sz="2400" u="sng" kern="0" dirty="0">
              <a:solidFill>
                <a:schemeClr val="tx1"/>
              </a:solidFill>
            </a:endParaRPr>
          </a:p>
          <a:p>
            <a:r>
              <a:rPr lang="ja-JP" altLang="ja-JP" sz="2400" kern="0" dirty="0">
                <a:solidFill>
                  <a:schemeClr val="tx1"/>
                </a:solidFill>
              </a:rPr>
              <a:t>相談支援専門員は、経験を積み重ねても自己の振り返りが必要な業務で</a:t>
            </a:r>
            <a:r>
              <a:rPr lang="ja-JP" altLang="en-US" sz="2400" kern="0" dirty="0">
                <a:solidFill>
                  <a:schemeClr val="tx1"/>
                </a:solidFill>
              </a:rPr>
              <a:t>すが</a:t>
            </a:r>
            <a:r>
              <a:rPr lang="ja-JP" altLang="ja-JP" sz="2400" kern="0" dirty="0">
                <a:solidFill>
                  <a:schemeClr val="tx1"/>
                </a:solidFill>
              </a:rPr>
              <a:t>、日常業務に追われてしまい、その機会を得ることが難しい状況にあ</a:t>
            </a:r>
            <a:r>
              <a:rPr lang="ja-JP" altLang="en-US" sz="2400" kern="0" dirty="0">
                <a:solidFill>
                  <a:schemeClr val="tx1"/>
                </a:solidFill>
              </a:rPr>
              <a:t>ります</a:t>
            </a:r>
            <a:r>
              <a:rPr lang="ja-JP" altLang="ja-JP" sz="2400" kern="0" dirty="0">
                <a:solidFill>
                  <a:schemeClr val="tx1"/>
                </a:solidFill>
              </a:rPr>
              <a:t>。また、自らの支援について他者から助言・指導を受ける機会が少ないことから、助言等を期待して研修を受講される方も多</a:t>
            </a:r>
            <a:r>
              <a:rPr lang="ja-JP" altLang="en-US" sz="2400" kern="0" dirty="0">
                <a:solidFill>
                  <a:schemeClr val="tx1"/>
                </a:solidFill>
              </a:rPr>
              <a:t>くみうけられます</a:t>
            </a:r>
            <a:r>
              <a:rPr lang="ja-JP" altLang="ja-JP" sz="2400" kern="0" dirty="0">
                <a:solidFill>
                  <a:schemeClr val="tx1"/>
                </a:solidFill>
              </a:rPr>
              <a:t>。そのため、研修時に自己の振り返りと他者からの助言・指導を受ける機会を設け、さらに研修の合間に</a:t>
            </a:r>
            <a:r>
              <a:rPr lang="ja-JP" altLang="en-US" sz="2400" kern="0" dirty="0">
                <a:solidFill>
                  <a:schemeClr val="tx1"/>
                </a:solidFill>
              </a:rPr>
              <a:t>実地での課題実習として、</a:t>
            </a:r>
            <a:r>
              <a:rPr lang="ja-JP" altLang="ja-JP" sz="2400" kern="0" dirty="0">
                <a:solidFill>
                  <a:schemeClr val="tx1"/>
                </a:solidFill>
              </a:rPr>
              <a:t>基幹相談支援センター等に出向いて</a:t>
            </a:r>
            <a:r>
              <a:rPr lang="ja-JP" altLang="en-US" sz="2400" kern="0" dirty="0">
                <a:solidFill>
                  <a:schemeClr val="tx1"/>
                </a:solidFill>
              </a:rPr>
              <a:t>の</a:t>
            </a:r>
            <a:r>
              <a:rPr lang="ja-JP" altLang="ja-JP" sz="2400" kern="0" dirty="0">
                <a:solidFill>
                  <a:schemeClr val="tx1"/>
                </a:solidFill>
              </a:rPr>
              <a:t>研修を組み入れることで</a:t>
            </a:r>
            <a:r>
              <a:rPr lang="ja-JP" altLang="en-US" sz="2400" kern="0" dirty="0">
                <a:solidFill>
                  <a:schemeClr val="tx1"/>
                </a:solidFill>
              </a:rPr>
              <a:t>、</a:t>
            </a:r>
            <a:r>
              <a:rPr lang="ja-JP" altLang="ja-JP" sz="2400" kern="0" dirty="0">
                <a:solidFill>
                  <a:srgbClr val="FF0000"/>
                </a:solidFill>
              </a:rPr>
              <a:t>研修後も継続して助言等が受けられる場面を作</a:t>
            </a:r>
            <a:r>
              <a:rPr lang="ja-JP" altLang="en-US" sz="2400" kern="0" dirty="0">
                <a:solidFill>
                  <a:srgbClr val="FF0000"/>
                </a:solidFill>
              </a:rPr>
              <a:t>ることが目的です</a:t>
            </a:r>
            <a:r>
              <a:rPr lang="ja-JP" altLang="en-US" sz="2400" kern="0" dirty="0">
                <a:solidFill>
                  <a:schemeClr val="tx1"/>
                </a:solidFill>
              </a:rPr>
              <a:t>。</a:t>
            </a:r>
          </a:p>
        </p:txBody>
      </p:sp>
    </p:spTree>
    <p:extLst>
      <p:ext uri="{BB962C8B-B14F-4D97-AF65-F5344CB8AC3E}">
        <p14:creationId xmlns:p14="http://schemas.microsoft.com/office/powerpoint/2010/main" val="267267462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スライド番号プレースホルダー 1"/>
          <p:cNvSpPr>
            <a:spLocks noGrp="1" noChangeArrowheads="1"/>
          </p:cNvSpPr>
          <p:nvPr/>
        </p:nvSpPr>
        <p:spPr bwMode="auto">
          <a:xfrm>
            <a:off x="8615363" y="9759950"/>
            <a:ext cx="2133600" cy="3651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9pPr>
          </a:lstStyle>
          <a:p>
            <a:pPr eaLnBrk="1" hangingPunct="1">
              <a:spcBef>
                <a:spcPct val="0"/>
              </a:spcBef>
              <a:buFont typeface="Arial" panose="020B0604020202020204" pitchFamily="34" charset="0"/>
              <a:buNone/>
            </a:pPr>
            <a:fld id="{FB3C3662-B64F-4933-BB6D-A4EA2BAC6A14}" type="slidenum">
              <a:rPr lang="ja-JP" altLang="en-US" sz="1400">
                <a:solidFill>
                  <a:srgbClr val="000000"/>
                </a:solidFill>
                <a:latin typeface="Arial" panose="020B0604020202020204" pitchFamily="34" charset="0"/>
              </a:rPr>
              <a:pPr eaLnBrk="1" hangingPunct="1">
                <a:spcBef>
                  <a:spcPct val="0"/>
                </a:spcBef>
                <a:buFont typeface="Arial" panose="020B0604020202020204" pitchFamily="34" charset="0"/>
                <a:buNone/>
              </a:pPr>
              <a:t>9</a:t>
            </a:fld>
            <a:r>
              <a:rPr lang="ja-JP" altLang="en-US" sz="1400">
                <a:solidFill>
                  <a:srgbClr val="000000"/>
                </a:solidFill>
                <a:latin typeface="Arial" panose="020B0604020202020204" pitchFamily="34" charset="0"/>
              </a:rPr>
              <a:t>　</a:t>
            </a:r>
          </a:p>
        </p:txBody>
      </p:sp>
      <p:sp>
        <p:nvSpPr>
          <p:cNvPr id="4099" name="正方形/長方形 17"/>
          <p:cNvSpPr>
            <a:spLocks noChangeArrowheads="1"/>
          </p:cNvSpPr>
          <p:nvPr/>
        </p:nvSpPr>
        <p:spPr bwMode="auto">
          <a:xfrm>
            <a:off x="1601789" y="579439"/>
            <a:ext cx="9007475" cy="6091237"/>
          </a:xfrm>
          <a:prstGeom prst="rect">
            <a:avLst/>
          </a:prstGeom>
          <a:noFill/>
          <a:ln w="25400">
            <a:solidFill>
              <a:schemeClr val="accent1"/>
            </a:solidFill>
            <a:miter lim="800000"/>
            <a:headEnd/>
            <a:tailEnd/>
          </a:ln>
          <a:extLst>
            <a:ext uri="{909E8E84-426E-40dd-AFC4-6F175D3DCCD1}">
              <a14:hiddenFill xmlns:a14="http://schemas.microsoft.com/office/drawing/2010/main" xmlns="">
                <a:solidFill>
                  <a:srgbClr val="FFFFFF"/>
                </a:solidFill>
              </a14:hiddenFill>
            </a:ext>
          </a:extLst>
        </p:spPr>
        <p:txBody>
          <a:bodyPr lIns="68415" tIns="34208" rIns="68415" bIns="34208" anchor="ctr"/>
          <a:lstStyle>
            <a:lvl1pPr marL="265113" indent="-265113">
              <a:spcBef>
                <a:spcPct val="20000"/>
              </a:spcBef>
              <a:buFont typeface="Arial" panose="020B0604020202020204" pitchFamily="34" charset="0"/>
              <a:buChar char="•"/>
              <a:defRPr sz="32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9pPr>
          </a:lstStyle>
          <a:p>
            <a:pPr eaLnBrk="1" hangingPunct="1">
              <a:lnSpc>
                <a:spcPct val="150000"/>
              </a:lnSpc>
              <a:spcBef>
                <a:spcPct val="0"/>
              </a:spcBef>
              <a:buFont typeface="Arial" panose="020B0604020202020204" pitchFamily="34" charset="0"/>
              <a:buNone/>
            </a:pPr>
            <a:r>
              <a:rPr lang="en-US" altLang="ja-JP" sz="1200" b="1" u="sng" dirty="0">
                <a:solidFill>
                  <a:srgbClr val="FF0000"/>
                </a:solidFill>
                <a:latin typeface="ＭＳ Ｐゴシック" panose="020B0600070205080204" pitchFamily="50" charset="-128"/>
                <a:sym typeface="ＭＳ Ｐゴシック" panose="020B0600070205080204" pitchFamily="50" charset="-128"/>
              </a:rPr>
              <a:t> </a:t>
            </a:r>
            <a:r>
              <a:rPr lang="ja-JP" altLang="en-US" sz="1200" b="1" u="sng" dirty="0">
                <a:solidFill>
                  <a:srgbClr val="FF0000"/>
                </a:solidFill>
                <a:latin typeface="ＭＳ Ｐゴシック" panose="020B0600070205080204" pitchFamily="50" charset="-128"/>
                <a:sym typeface="ＭＳ Ｐゴシック" panose="020B0600070205080204" pitchFamily="50" charset="-128"/>
              </a:rPr>
              <a:t>①　相談支援の関係機関の機能分担について</a:t>
            </a:r>
            <a:endParaRPr lang="en-US" altLang="ja-JP" sz="1200" b="1" u="sng" dirty="0">
              <a:solidFill>
                <a:srgbClr val="FF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a:t>
            </a:r>
            <a:r>
              <a:rPr lang="ja-JP" altLang="en-US" sz="1200" dirty="0">
                <a:solidFill>
                  <a:srgbClr val="FF0000"/>
                </a:solidFill>
                <a:latin typeface="ＭＳ Ｐゴシック" panose="020B0600070205080204" pitchFamily="50" charset="-128"/>
                <a:sym typeface="ＭＳ Ｐゴシック" panose="020B0600070205080204" pitchFamily="50" charset="-128"/>
              </a:rPr>
              <a:t>　基本相談支援を基盤とした計画相談支援、一般的な相談支援、体制整備や社会資源の開発等の役割について、地域の実情に応じて関係機関が十分に機能を果たすことが必要である</a:t>
            </a:r>
            <a:r>
              <a:rPr lang="ja-JP" altLang="en-US" sz="1200" dirty="0">
                <a:solidFill>
                  <a:srgbClr val="000000"/>
                </a:solidFill>
                <a:latin typeface="ＭＳ Ｐゴシック" panose="020B0600070205080204" pitchFamily="50" charset="-128"/>
                <a:sym typeface="ＭＳ Ｐゴシック" panose="020B0600070205080204" pitchFamily="50" charset="-128"/>
              </a:rPr>
              <a:t>。そのためには、協議会等が中心となって調整を進めるとともに、市町村職員の深い理解や都道府県を中心に協議会担当者向けの研修会を推進する必要がある。</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市町村は、計画相談支援の対象とならない事例や支援区分認定が難しい事例に対しても積極的かつ真摯に対応することが求められており、この点は相談支援事業者に委託する場合であっても同様であることに留意するべき。</a:t>
            </a:r>
            <a:endParaRPr lang="en-US" altLang="ja-JP" sz="1200"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endParaRPr lang="en-US" altLang="ja-JP" sz="1200"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en-US" altLang="ja-JP" sz="1200" b="1" u="sng" dirty="0">
                <a:solidFill>
                  <a:srgbClr val="FF0000"/>
                </a:solidFill>
                <a:latin typeface="ＭＳ Ｐゴシック" panose="020B0600070205080204" pitchFamily="50" charset="-128"/>
                <a:sym typeface="ＭＳ Ｐゴシック" panose="020B0600070205080204" pitchFamily="50" charset="-128"/>
              </a:rPr>
              <a:t> </a:t>
            </a:r>
            <a:r>
              <a:rPr lang="ja-JP" altLang="en-US" sz="1200" b="1" u="sng" dirty="0">
                <a:solidFill>
                  <a:srgbClr val="FF0000"/>
                </a:solidFill>
                <a:latin typeface="ＭＳ Ｐゴシック" panose="020B0600070205080204" pitchFamily="50" charset="-128"/>
                <a:sym typeface="ＭＳ Ｐゴシック" panose="020B0600070205080204" pitchFamily="50" charset="-128"/>
              </a:rPr>
              <a:t>②　基幹相談支援センターの設置促進等について</a:t>
            </a:r>
            <a:endParaRPr lang="en-US" altLang="ja-JP" sz="1200" b="1" u="sng" dirty="0">
              <a:solidFill>
                <a:srgbClr val="FF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基幹相談支援センターの設置促進に向け、市町村において、障害福祉計画の作成等に際して相談支援の提供体制の確保に関する方策を整理し、地域の関係者と十分議論することが重要。</a:t>
            </a:r>
            <a:r>
              <a:rPr lang="ja-JP" altLang="en-US" sz="1200" dirty="0">
                <a:solidFill>
                  <a:srgbClr val="FF0000"/>
                </a:solidFill>
                <a:latin typeface="ＭＳ Ｐゴシック" panose="020B0600070205080204" pitchFamily="50" charset="-128"/>
                <a:sym typeface="ＭＳ Ｐゴシック" panose="020B0600070205080204" pitchFamily="50" charset="-128"/>
              </a:rPr>
              <a:t>仮に基幹相談支援センターの設置に一定期間を要する場合でも、基幹相談支援センターが担うべき役割をどのような形で補完するか市町村において整理するべき。</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都道府県においても、障害福祉計画のとりまとめ等の際に、基幹相談支援センターを設置していない市町村に対して相談支援体制の確保に関する取り組みをフォローし、必要に応じて広域調整などの支援を行うべき。</a:t>
            </a:r>
            <a:endParaRPr lang="en-US" altLang="ja-JP" sz="1200"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endParaRPr lang="en-US" altLang="ja-JP" sz="1200"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en-US" altLang="ja-JP" sz="1200" b="1" u="sng" dirty="0">
                <a:solidFill>
                  <a:srgbClr val="000000"/>
                </a:solidFill>
                <a:latin typeface="ＭＳ Ｐゴシック" panose="020B0600070205080204" pitchFamily="50" charset="-128"/>
                <a:sym typeface="ＭＳ Ｐゴシック" panose="020B0600070205080204" pitchFamily="50" charset="-128"/>
              </a:rPr>
              <a:t> </a:t>
            </a:r>
            <a:r>
              <a:rPr lang="ja-JP" altLang="en-US" sz="1200" b="1" u="sng" dirty="0">
                <a:solidFill>
                  <a:srgbClr val="000000"/>
                </a:solidFill>
                <a:latin typeface="ＭＳ Ｐゴシック" panose="020B0600070205080204" pitchFamily="50" charset="-128"/>
                <a:sym typeface="ＭＳ Ｐゴシック" panose="020B0600070205080204" pitchFamily="50" charset="-128"/>
              </a:rPr>
              <a:t>③　相談窓口の一元化等について</a:t>
            </a:r>
            <a:endParaRPr lang="en-US" altLang="ja-JP" sz="1200" b="1" u="sng"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相談支援の関係機関の相談機能の調整にあたっては、必要に応じて地域包括支援センター等との連携や相談窓口の一元化なども視野に入れ、地域の相談体制を総合的に考える視点も必要。</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a:t>
            </a:r>
            <a:r>
              <a:rPr lang="en-US" altLang="ja-JP" sz="1200" dirty="0" err="1">
                <a:solidFill>
                  <a:srgbClr val="000000"/>
                </a:solidFill>
                <a:latin typeface="ＭＳ Ｐゴシック" panose="020B0600070205080204" pitchFamily="50" charset="-128"/>
                <a:sym typeface="ＭＳ Ｐゴシック" panose="020B0600070205080204" pitchFamily="50" charset="-128"/>
              </a:rPr>
              <a:t>こうした取組を進めるにあたっては、すでに一部の地域で先駆的に実施されている取組状況を広く横展開することが有効</a:t>
            </a:r>
            <a:r>
              <a:rPr lang="en-US" altLang="ja-JP" sz="1200" dirty="0">
                <a:solidFill>
                  <a:srgbClr val="000000"/>
                </a:solidFill>
                <a:latin typeface="ＭＳ Ｐゴシック" panose="020B0600070205080204" pitchFamily="50" charset="-128"/>
                <a:sym typeface="ＭＳ Ｐゴシック" panose="020B0600070205080204" pitchFamily="50" charset="-128"/>
              </a:rPr>
              <a:t>。</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a:t>
            </a:r>
            <a:r>
              <a:rPr lang="en-US" altLang="ja-JP" sz="1200" dirty="0" err="1">
                <a:solidFill>
                  <a:srgbClr val="000000"/>
                </a:solidFill>
                <a:latin typeface="ＭＳ Ｐゴシック" panose="020B0600070205080204" pitchFamily="50" charset="-128"/>
                <a:sym typeface="ＭＳ Ｐゴシック" panose="020B0600070205080204" pitchFamily="50" charset="-128"/>
              </a:rPr>
              <a:t>総合的な相談窓口は必要</a:t>
            </a:r>
            <a:r>
              <a:rPr lang="ja-JP" altLang="en-US" sz="1200" dirty="0">
                <a:solidFill>
                  <a:srgbClr val="000000"/>
                </a:solidFill>
                <a:latin typeface="ＭＳ Ｐゴシック" panose="020B0600070205080204" pitchFamily="50" charset="-128"/>
                <a:sym typeface="ＭＳ Ｐゴシック" panose="020B0600070205080204" pitchFamily="50" charset="-128"/>
              </a:rPr>
              <a:t>である</a:t>
            </a:r>
            <a:r>
              <a:rPr lang="en-US" altLang="ja-JP" sz="1200" dirty="0">
                <a:solidFill>
                  <a:srgbClr val="000000"/>
                </a:solidFill>
                <a:latin typeface="ＭＳ Ｐゴシック" panose="020B0600070205080204" pitchFamily="50" charset="-128"/>
                <a:sym typeface="ＭＳ Ｐゴシック" panose="020B0600070205080204" pitchFamily="50" charset="-128"/>
              </a:rPr>
              <a:t>が、</a:t>
            </a:r>
            <a:r>
              <a:rPr lang="ja-JP" altLang="en-US" sz="1200" dirty="0">
                <a:solidFill>
                  <a:srgbClr val="000000"/>
                </a:solidFill>
                <a:latin typeface="ＭＳ Ｐゴシック" panose="020B0600070205080204" pitchFamily="50" charset="-128"/>
                <a:sym typeface="ＭＳ Ｐゴシック" panose="020B0600070205080204" pitchFamily="50" charset="-128"/>
              </a:rPr>
              <a:t>一方で</a:t>
            </a:r>
            <a:r>
              <a:rPr lang="en-US" altLang="ja-JP" sz="1200" dirty="0" err="1">
                <a:solidFill>
                  <a:srgbClr val="000000"/>
                </a:solidFill>
                <a:latin typeface="ＭＳ Ｐゴシック" panose="020B0600070205080204" pitchFamily="50" charset="-128"/>
                <a:sym typeface="ＭＳ Ｐゴシック" panose="020B0600070205080204" pitchFamily="50" charset="-128"/>
              </a:rPr>
              <a:t>身近な窓口や専門的な相談機関も</a:t>
            </a:r>
            <a:r>
              <a:rPr lang="ja-JP" altLang="en-US" sz="1200" dirty="0">
                <a:solidFill>
                  <a:srgbClr val="000000"/>
                </a:solidFill>
                <a:latin typeface="ＭＳ Ｐゴシック" panose="020B0600070205080204" pitchFamily="50" charset="-128"/>
                <a:sym typeface="ＭＳ Ｐゴシック" panose="020B0600070205080204" pitchFamily="50" charset="-128"/>
              </a:rPr>
              <a:t>求められている。いずれの場合でも</a:t>
            </a:r>
            <a:r>
              <a:rPr lang="en-US" altLang="ja-JP" sz="1200" dirty="0" err="1">
                <a:solidFill>
                  <a:srgbClr val="000000"/>
                </a:solidFill>
                <a:latin typeface="ＭＳ Ｐゴシック" panose="020B0600070205080204" pitchFamily="50" charset="-128"/>
                <a:sym typeface="ＭＳ Ｐゴシック" panose="020B0600070205080204" pitchFamily="50" charset="-128"/>
              </a:rPr>
              <a:t>ワンストップで適切な関係機関に必ずつながるよう、関係機関間での連携強化を図るなど、各自治体において適した取組を考える</a:t>
            </a:r>
            <a:r>
              <a:rPr lang="ja-JP" altLang="en-US" sz="1200" dirty="0">
                <a:solidFill>
                  <a:srgbClr val="000000"/>
                </a:solidFill>
                <a:latin typeface="ＭＳ Ｐゴシック" panose="020B0600070205080204" pitchFamily="50" charset="-128"/>
                <a:sym typeface="ＭＳ Ｐゴシック" panose="020B0600070205080204" pitchFamily="50" charset="-128"/>
              </a:rPr>
              <a:t>べき</a:t>
            </a:r>
            <a:r>
              <a:rPr lang="en-US" altLang="ja-JP" sz="1200" dirty="0">
                <a:solidFill>
                  <a:srgbClr val="000000"/>
                </a:solidFill>
                <a:latin typeface="ＭＳ Ｐゴシック" panose="020B0600070205080204" pitchFamily="50" charset="-128"/>
                <a:sym typeface="ＭＳ Ｐゴシック" panose="020B0600070205080204" pitchFamily="50" charset="-128"/>
              </a:rPr>
              <a:t>。</a:t>
            </a:r>
          </a:p>
          <a:p>
            <a:pPr eaLnBrk="1" hangingPunct="1">
              <a:spcBef>
                <a:spcPct val="0"/>
              </a:spcBef>
              <a:buFont typeface="Arial" panose="020B0604020202020204" pitchFamily="34" charset="0"/>
              <a:buNone/>
            </a:pPr>
            <a:endParaRPr lang="en-US" altLang="ja-JP" sz="1200"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en-US" altLang="ja-JP" sz="1200" b="1" u="sng" dirty="0">
                <a:solidFill>
                  <a:srgbClr val="000000"/>
                </a:solidFill>
                <a:latin typeface="ＭＳ Ｐゴシック" panose="020B0600070205080204" pitchFamily="50" charset="-128"/>
                <a:sym typeface="ＭＳ Ｐゴシック" panose="020B0600070205080204" pitchFamily="50" charset="-128"/>
              </a:rPr>
              <a:t> </a:t>
            </a:r>
            <a:r>
              <a:rPr lang="ja-JP" altLang="en-US" sz="1200" b="1" u="sng" dirty="0">
                <a:solidFill>
                  <a:srgbClr val="000000"/>
                </a:solidFill>
                <a:latin typeface="ＭＳ Ｐゴシック" panose="020B0600070205080204" pitchFamily="50" charset="-128"/>
                <a:sym typeface="ＭＳ Ｐゴシック" panose="020B0600070205080204" pitchFamily="50" charset="-128"/>
              </a:rPr>
              <a:t>④　計画相談支援におけるモニタリング及び市町村職員の役割について</a:t>
            </a:r>
            <a:endParaRPr lang="en-US" altLang="ja-JP" sz="1200" b="1" u="sng"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a:t>
            </a:r>
            <a:r>
              <a:rPr lang="en-US" altLang="ja-JP" sz="1200" dirty="0">
                <a:solidFill>
                  <a:srgbClr val="000000"/>
                </a:solidFill>
                <a:latin typeface="ＭＳ Ｐゴシック" panose="020B0600070205080204" pitchFamily="50" charset="-128"/>
                <a:sym typeface="ＭＳ Ｐゴシック" panose="020B0600070205080204" pitchFamily="50" charset="-128"/>
              </a:rPr>
              <a:t>計画相談支援におけるモニタリングは、サービス利用状況の確認のみならず、利用者との一層の信頼関係を醸成し、新たなニーズや状況の変化に応じたニーズを見出し、サービスの再調整に関する助言をするなど、継続的かつ定期的に実施することが重要である。</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a:t>
            </a:r>
            <a:r>
              <a:rPr lang="en-US" altLang="ja-JP" sz="1200" dirty="0">
                <a:solidFill>
                  <a:srgbClr val="000000"/>
                </a:solidFill>
                <a:latin typeface="ＭＳ Ｐゴシック" panose="020B0600070205080204" pitchFamily="50" charset="-128"/>
                <a:sym typeface="ＭＳ Ｐゴシック" panose="020B0600070205080204" pitchFamily="50" charset="-128"/>
              </a:rPr>
              <a:t>特に高齢障害者が介護保険サービスへ移行する際には、制度間の隙間が生じないよう相談支援専門員による十分なモニタリングを実施し、その結果を介護支援専門員によるアセスメントにもつなげる</a:t>
            </a:r>
            <a:r>
              <a:rPr lang="ja-JP" altLang="en-US" sz="1200" dirty="0">
                <a:solidFill>
                  <a:srgbClr val="000000"/>
                </a:solidFill>
                <a:latin typeface="ＭＳ Ｐゴシック" panose="020B0600070205080204" pitchFamily="50" charset="-128"/>
                <a:sym typeface="ＭＳ Ｐゴシック" panose="020B0600070205080204" pitchFamily="50" charset="-128"/>
              </a:rPr>
              <a:t>べき</a:t>
            </a:r>
            <a:r>
              <a:rPr lang="en-US" altLang="ja-JP" sz="1200" dirty="0">
                <a:solidFill>
                  <a:srgbClr val="000000"/>
                </a:solidFill>
                <a:latin typeface="ＭＳ Ｐゴシック" panose="020B0600070205080204" pitchFamily="50" charset="-128"/>
                <a:sym typeface="ＭＳ Ｐゴシック" panose="020B0600070205080204" pitchFamily="50" charset="-128"/>
              </a:rPr>
              <a:t>。</a:t>
            </a: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相談支援専門員一人が担当する利用者の数もしくは一月あたりの対応件数について、一定の目安を設定することも相談支援の質の確保にあたっては必要。また、地域相談支援についても、障害者の地域移行を促進する観点から、計画相談支援との連携をより一層有効に進めるべき。</a:t>
            </a:r>
            <a:endParaRPr lang="en-US" altLang="ja-JP" sz="1200" dirty="0">
              <a:solidFill>
                <a:srgbClr val="000000"/>
              </a:solidFill>
              <a:latin typeface="ＭＳ Ｐゴシック" panose="020B0600070205080204" pitchFamily="50" charset="-128"/>
              <a:sym typeface="ＭＳ Ｐゴシック" panose="020B0600070205080204" pitchFamily="50" charset="-128"/>
            </a:endParaRPr>
          </a:p>
          <a:p>
            <a:pPr eaLnBrk="1" hangingPunct="1">
              <a:spcBef>
                <a:spcPct val="0"/>
              </a:spcBef>
              <a:buFont typeface="Arial" panose="020B0604020202020204" pitchFamily="34" charset="0"/>
              <a:buNone/>
            </a:pPr>
            <a:r>
              <a:rPr lang="ja-JP" altLang="en-US" sz="1200" dirty="0">
                <a:solidFill>
                  <a:srgbClr val="000000"/>
                </a:solidFill>
                <a:latin typeface="ＭＳ Ｐゴシック" panose="020B0600070205080204" pitchFamily="50" charset="-128"/>
                <a:sym typeface="ＭＳ Ｐゴシック" panose="020B0600070205080204" pitchFamily="50" charset="-128"/>
              </a:rPr>
              <a:t>　　・　</a:t>
            </a:r>
            <a:r>
              <a:rPr lang="en-US" altLang="ja-JP" sz="1200" dirty="0" err="1">
                <a:solidFill>
                  <a:srgbClr val="000000"/>
                </a:solidFill>
                <a:latin typeface="ＭＳ Ｐゴシック" panose="020B0600070205080204" pitchFamily="50" charset="-128"/>
                <a:sym typeface="ＭＳ Ｐゴシック" panose="020B0600070205080204" pitchFamily="50" charset="-128"/>
              </a:rPr>
              <a:t>障害福祉サービス等の支給</a:t>
            </a:r>
            <a:r>
              <a:rPr lang="ja-JP" altLang="en-US" sz="1200" dirty="0">
                <a:solidFill>
                  <a:srgbClr val="000000"/>
                </a:solidFill>
                <a:latin typeface="ＭＳ Ｐゴシック" panose="020B0600070205080204" pitchFamily="50" charset="-128"/>
                <a:sym typeface="ＭＳ Ｐゴシック" panose="020B0600070205080204" pitchFamily="50" charset="-128"/>
              </a:rPr>
              <a:t>決定の内容がサービス等利用計画案と大きく異なる場合には、</a:t>
            </a:r>
            <a:r>
              <a:rPr lang="en-US" altLang="ja-JP" sz="1200" dirty="0" err="1">
                <a:solidFill>
                  <a:srgbClr val="000000"/>
                </a:solidFill>
                <a:latin typeface="ＭＳ Ｐゴシック" panose="020B0600070205080204" pitchFamily="50" charset="-128"/>
                <a:sym typeface="ＭＳ Ｐゴシック" panose="020B0600070205080204" pitchFamily="50" charset="-128"/>
              </a:rPr>
              <a:t>市町村の担当職員や相談支援専門員を中心</a:t>
            </a:r>
            <a:r>
              <a:rPr lang="ja-JP" altLang="en-US" sz="1200" dirty="0">
                <a:solidFill>
                  <a:srgbClr val="000000"/>
                </a:solidFill>
                <a:latin typeface="ＭＳ Ｐゴシック" panose="020B0600070205080204" pitchFamily="50" charset="-128"/>
                <a:sym typeface="ＭＳ Ｐゴシック" panose="020B0600070205080204" pitchFamily="50" charset="-128"/>
              </a:rPr>
              <a:t>として</a:t>
            </a:r>
            <a:r>
              <a:rPr lang="en-US" altLang="ja-JP" sz="1200" dirty="0" err="1">
                <a:solidFill>
                  <a:srgbClr val="000000"/>
                </a:solidFill>
                <a:latin typeface="ＭＳ Ｐゴシック" panose="020B0600070205080204" pitchFamily="50" charset="-128"/>
                <a:sym typeface="ＭＳ Ｐゴシック" panose="020B0600070205080204" pitchFamily="50" charset="-128"/>
              </a:rPr>
              <a:t>地域の関係者間で調整を行う必要がある</a:t>
            </a:r>
            <a:r>
              <a:rPr lang="ja-JP" altLang="en-US" sz="1200" dirty="0" err="1">
                <a:solidFill>
                  <a:srgbClr val="000000"/>
                </a:solidFill>
                <a:latin typeface="ＭＳ Ｐゴシック" panose="020B0600070205080204" pitchFamily="50" charset="-128"/>
                <a:sym typeface="ＭＳ Ｐゴシック" panose="020B0600070205080204" pitchFamily="50" charset="-128"/>
              </a:rPr>
              <a:t>。</a:t>
            </a:r>
            <a:r>
              <a:rPr lang="ja-JP" altLang="en-US" sz="1200" dirty="0">
                <a:solidFill>
                  <a:srgbClr val="000000"/>
                </a:solidFill>
                <a:latin typeface="ＭＳ Ｐゴシック" panose="020B0600070205080204" pitchFamily="50" charset="-128"/>
                <a:sym typeface="ＭＳ Ｐゴシック" panose="020B0600070205080204" pitchFamily="50" charset="-128"/>
              </a:rPr>
              <a:t>そのため、</a:t>
            </a:r>
            <a:r>
              <a:rPr lang="en-US" altLang="ja-JP" sz="1200" dirty="0">
                <a:solidFill>
                  <a:srgbClr val="000000"/>
                </a:solidFill>
                <a:latin typeface="ＭＳ Ｐゴシック" panose="020B0600070205080204" pitchFamily="50" charset="-128"/>
                <a:sym typeface="ＭＳ Ｐゴシック" panose="020B0600070205080204" pitchFamily="50" charset="-128"/>
              </a:rPr>
              <a:t>市町村の担当職員においては、機械的に事務処理を進めることのないよう、相談支援従事者研修などに参加することなどを通じて一定の専門的知見を身につけ、適切かつ積極的な調整を行う</a:t>
            </a:r>
            <a:r>
              <a:rPr lang="ja-JP" altLang="en-US" sz="1200" dirty="0">
                <a:solidFill>
                  <a:srgbClr val="000000"/>
                </a:solidFill>
                <a:latin typeface="ＭＳ Ｐゴシック" panose="020B0600070205080204" pitchFamily="50" charset="-128"/>
                <a:sym typeface="ＭＳ Ｐゴシック" panose="020B0600070205080204" pitchFamily="50" charset="-128"/>
              </a:rPr>
              <a:t>べき</a:t>
            </a:r>
            <a:r>
              <a:rPr lang="en-US" altLang="ja-JP" sz="1200" dirty="0">
                <a:solidFill>
                  <a:srgbClr val="000000"/>
                </a:solidFill>
                <a:latin typeface="ＭＳ Ｐゴシック" panose="020B0600070205080204" pitchFamily="50" charset="-128"/>
                <a:sym typeface="ＭＳ Ｐゴシック" panose="020B0600070205080204" pitchFamily="50" charset="-128"/>
              </a:rPr>
              <a:t>。</a:t>
            </a:r>
          </a:p>
        </p:txBody>
      </p:sp>
      <p:sp>
        <p:nvSpPr>
          <p:cNvPr id="4100" name="角丸四角形 18"/>
          <p:cNvSpPr>
            <a:spLocks noChangeArrowheads="1"/>
          </p:cNvSpPr>
          <p:nvPr/>
        </p:nvSpPr>
        <p:spPr bwMode="auto">
          <a:xfrm>
            <a:off x="1535113" y="338138"/>
            <a:ext cx="4418012" cy="252412"/>
          </a:xfrm>
          <a:prstGeom prst="roundRect">
            <a:avLst>
              <a:gd name="adj" fmla="val 16667"/>
            </a:avLst>
          </a:prstGeom>
          <a:solidFill>
            <a:srgbClr val="92D050"/>
          </a:solidFill>
          <a:ln>
            <a:noFill/>
          </a:ln>
          <a:extLst>
            <a:ext uri="{91240B29-F687-4f45-9708-019B960494DF}">
              <a14:hiddenLine xmlns:a14="http://schemas.microsoft.com/office/drawing/2010/main" xmlns="" w="9525">
                <a:solidFill>
                  <a:srgbClr val="000000"/>
                </a:solidFill>
                <a:round/>
                <a:headEnd/>
                <a:tailEnd/>
              </a14:hiddenLine>
            </a:ext>
          </a:extLst>
        </p:spPr>
        <p:txBody>
          <a:bodyPr anchor="ctr"/>
          <a:lstStyle>
            <a:lvl1pPr>
              <a:spcBef>
                <a:spcPct val="20000"/>
              </a:spcBef>
              <a:buFont typeface="Arial" panose="020B0604020202020204" pitchFamily="34" charset="0"/>
              <a:buChar char="•"/>
              <a:defRPr sz="32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panose="020F0502020204030204" pitchFamily="34" charset="0"/>
                <a:ea typeface="ＭＳ Ｐゴシック" panose="020B0600070205080204" pitchFamily="50" charset="-128"/>
                <a:sym typeface="Calibri" panose="020F0502020204030204" pitchFamily="34" charset="0"/>
              </a:defRPr>
            </a:lvl9pPr>
          </a:lstStyle>
          <a:p>
            <a:pPr algn="ctr" eaLnBrk="1" hangingPunct="1">
              <a:spcBef>
                <a:spcPct val="0"/>
              </a:spcBef>
              <a:buFont typeface="Arial" panose="020B0604020202020204" pitchFamily="34" charset="0"/>
              <a:buNone/>
            </a:pPr>
            <a:r>
              <a:rPr lang="ja-JP" altLang="en-US" sz="1400">
                <a:solidFill>
                  <a:srgbClr val="FFFFFF"/>
                </a:solidFill>
                <a:latin typeface="ＭＳ Ｐゴシック" panose="020B0600070205080204" pitchFamily="50" charset="-128"/>
                <a:sym typeface="ＭＳ Ｐゴシック" panose="020B0600070205080204" pitchFamily="50" charset="-128"/>
              </a:rPr>
              <a:t>とりまとめのポイントⅡ　～相談支援体制について～</a:t>
            </a:r>
          </a:p>
        </p:txBody>
      </p:sp>
    </p:spTree>
    <p:extLst>
      <p:ext uri="{BB962C8B-B14F-4D97-AF65-F5344CB8AC3E}">
        <p14:creationId xmlns:p14="http://schemas.microsoft.com/office/powerpoint/2010/main" val="840249874"/>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325</TotalTime>
  <Words>5083</Words>
  <Application>Microsoft Office PowerPoint</Application>
  <PresentationFormat>ワイド画面</PresentationFormat>
  <Paragraphs>931</Paragraphs>
  <Slides>43</Slides>
  <Notes>6</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43</vt:i4>
      </vt:variant>
    </vt:vector>
  </HeadingPairs>
  <TitlesOfParts>
    <vt:vector size="51" baseType="lpstr">
      <vt:lpstr>ＭＳ Ｐゴシック</vt:lpstr>
      <vt:lpstr>ＭＳ ゴシック</vt:lpstr>
      <vt:lpstr>メイリオ</vt:lpstr>
      <vt:lpstr>Arial</vt:lpstr>
      <vt:lpstr>Calibri</vt:lpstr>
      <vt:lpstr>Calibri Light</vt:lpstr>
      <vt:lpstr>Wingdings 2</vt:lpstr>
      <vt:lpstr>Office テーマ</vt:lpstr>
      <vt:lpstr>新カリキュラムに基づく相談支援従事者養成研修 モデル研修（現任研修）</vt:lpstr>
      <vt:lpstr>研修受講ガイダンス（全体）</vt:lpstr>
      <vt:lpstr>Ⅰ　相談支援専門員に期待される役割</vt:lpstr>
      <vt:lpstr>Ⅱ　現任研修における獲得目標</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Ⅴ　課題実習</vt:lpstr>
      <vt:lpstr>地域を基盤としたソーシャルワークⅠ 研修受講ガイダンス（２日目）</vt:lpstr>
      <vt:lpstr>PowerPoint プレゼンテーション</vt:lpstr>
      <vt:lpstr>研修の進め方（２日目）</vt:lpstr>
      <vt:lpstr>演習を始めるにあたって</vt:lpstr>
      <vt:lpstr>グランドルール（参加者の留意点）</vt:lpstr>
      <vt:lpstr>グランドルール（参加者の留意点）</vt:lpstr>
      <vt:lpstr>アイスブレイク（20分）</vt:lpstr>
      <vt:lpstr>役割シート</vt:lpstr>
      <vt:lpstr>演習：事例報告・検討</vt:lpstr>
      <vt:lpstr>　演習：インターバル整理（書式５）</vt:lpstr>
      <vt:lpstr>地域を基盤としたソーシャルワークⅡ 研修受講ガイダンス（３日目）</vt:lpstr>
      <vt:lpstr>PowerPoint プレゼンテーション</vt:lpstr>
      <vt:lpstr>研修の進め方（３日目）</vt:lpstr>
      <vt:lpstr>演習：事例報告・検討</vt:lpstr>
      <vt:lpstr>演習：ストレングスアセスメントの追記 　　　  インターバル整理（書式６）</vt:lpstr>
      <vt:lpstr>地域を基盤としたソーシャルワークⅢ 研修受講ガイダンス（４日目）</vt:lpstr>
      <vt:lpstr>PowerPoint プレゼンテーション</vt:lpstr>
      <vt:lpstr>研修の進め方（４日目）</vt:lpstr>
      <vt:lpstr> 演習：グループスーパービジョン</vt:lpstr>
      <vt:lpstr>演習の流れと役割</vt:lpstr>
      <vt:lpstr>１）事例の振り返り　（5分）</vt:lpstr>
      <vt:lpstr>２）ストレングス視点での気づきをグループで共有　（１０分）</vt:lpstr>
      <vt:lpstr>３）質問（１５分） グループメンバー⇔事例報告者</vt:lpstr>
      <vt:lpstr>４）アイディア出し　（１５分）</vt:lpstr>
      <vt:lpstr>５）実用性の高いアイデアを抽出　（１０分）</vt:lpstr>
      <vt:lpstr>６）アイデアの具体的な展開　（１０分）</vt:lpstr>
      <vt:lpstr>GSVの感想をグループで共有（２０分）</vt:lpstr>
      <vt:lpstr>演習：地域支援の展開</vt:lpstr>
      <vt:lpstr>まとめ</vt:lpstr>
      <vt:lpstr>現任研修における獲得目標</vt:lpstr>
      <vt:lpstr>PowerPoint プレゼンテーション</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平成３０年度　相談支援従事者指導者養成研修（現任研修）</dc:title>
  <dc:creator>Microsoft Office ユーザー</dc:creator>
  <cp:lastModifiedBy>冨岡 貴生</cp:lastModifiedBy>
  <cp:revision>33</cp:revision>
  <dcterms:created xsi:type="dcterms:W3CDTF">2019-01-16T05:26:54Z</dcterms:created>
  <dcterms:modified xsi:type="dcterms:W3CDTF">2019-03-27T01:57:59Z</dcterms:modified>
</cp:coreProperties>
</file>