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9"/>
  </p:notesMasterIdLst>
  <p:handoutMasterIdLst>
    <p:handoutMasterId r:id="rId50"/>
  </p:handoutMasterIdLst>
  <p:sldIdLst>
    <p:sldId id="295" r:id="rId2"/>
    <p:sldId id="296" r:id="rId3"/>
    <p:sldId id="297" r:id="rId4"/>
    <p:sldId id="298" r:id="rId5"/>
    <p:sldId id="300" r:id="rId6"/>
    <p:sldId id="267" r:id="rId7"/>
    <p:sldId id="266" r:id="rId8"/>
    <p:sldId id="268" r:id="rId9"/>
    <p:sldId id="378" r:id="rId10"/>
    <p:sldId id="379" r:id="rId11"/>
    <p:sldId id="380" r:id="rId12"/>
    <p:sldId id="381" r:id="rId13"/>
    <p:sldId id="382" r:id="rId14"/>
    <p:sldId id="385" r:id="rId15"/>
    <p:sldId id="386" r:id="rId16"/>
    <p:sldId id="301" r:id="rId17"/>
    <p:sldId id="372" r:id="rId18"/>
    <p:sldId id="369" r:id="rId19"/>
    <p:sldId id="366" r:id="rId20"/>
    <p:sldId id="387" r:id="rId21"/>
    <p:sldId id="383" r:id="rId22"/>
    <p:sldId id="388" r:id="rId23"/>
    <p:sldId id="392" r:id="rId24"/>
    <p:sldId id="393" r:id="rId25"/>
    <p:sldId id="377" r:id="rId26"/>
    <p:sldId id="373" r:id="rId27"/>
    <p:sldId id="376" r:id="rId28"/>
    <p:sldId id="394" r:id="rId29"/>
    <p:sldId id="389" r:id="rId30"/>
    <p:sldId id="390" r:id="rId31"/>
    <p:sldId id="391" r:id="rId32"/>
    <p:sldId id="395" r:id="rId33"/>
    <p:sldId id="396" r:id="rId34"/>
    <p:sldId id="374" r:id="rId35"/>
    <p:sldId id="400" r:id="rId36"/>
    <p:sldId id="398" r:id="rId37"/>
    <p:sldId id="399" r:id="rId38"/>
    <p:sldId id="401" r:id="rId39"/>
    <p:sldId id="403" r:id="rId40"/>
    <p:sldId id="402" r:id="rId41"/>
    <p:sldId id="404" r:id="rId42"/>
    <p:sldId id="406" r:id="rId43"/>
    <p:sldId id="407" r:id="rId44"/>
    <p:sldId id="410" r:id="rId45"/>
    <p:sldId id="409" r:id="rId46"/>
    <p:sldId id="397" r:id="rId47"/>
    <p:sldId id="299" r:id="rId48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00"/>
    <a:srgbClr val="FF9933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7556" autoAdjust="0"/>
    <p:restoredTop sz="94660"/>
  </p:normalViewPr>
  <p:slideViewPr>
    <p:cSldViewPr snapToGrid="0" snapToObjects="1">
      <p:cViewPr varScale="1">
        <p:scale>
          <a:sx n="74" d="100"/>
          <a:sy n="74" d="100"/>
        </p:scale>
        <p:origin x="-15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handoutMaster" Target="handoutMasters/handoutMaster1.xml"/><Relationship Id="rId51" Type="http://schemas.openxmlformats.org/officeDocument/2006/relationships/printerSettings" Target="printerSettings/printerSettings1.bin"/><Relationship Id="rId52" Type="http://schemas.openxmlformats.org/officeDocument/2006/relationships/presProps" Target="presProps.xml"/><Relationship Id="rId53" Type="http://schemas.openxmlformats.org/officeDocument/2006/relationships/viewProps" Target="viewProps.xml"/><Relationship Id="rId54" Type="http://schemas.openxmlformats.org/officeDocument/2006/relationships/theme" Target="theme/theme1.xml"/><Relationship Id="rId55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A91924-E440-47C6-8593-A423507F8224}" type="datetimeFigureOut">
              <a:rPr kumimoji="1" lang="ja-JP" altLang="en-US" smtClean="0"/>
              <a:pPr/>
              <a:t>2019/01/10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671859-D4E6-4A0E-9928-A231AE0CDC6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38914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FEDC0E-04CD-4991-8D10-D12C73FBC425}" type="datetimeFigureOut">
              <a:rPr kumimoji="1" lang="ja-JP" altLang="en-US" smtClean="0"/>
              <a:pPr/>
              <a:t>2019/01/10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50682B-4654-463B-B3F8-F3DC42EF2B1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35525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F2BF8-7E54-4A1F-BC03-DD17C96E69D0}" type="datetime1">
              <a:rPr lang="en-US" altLang="ja-JP" smtClean="0"/>
              <a:pPr/>
              <a:t>2019/01/10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新カリキュラムに基づく相談支援従事者養成研修モデル研修</a:t>
            </a:r>
            <a:r>
              <a:rPr lang="en-US" altLang="ja-JP" smtClean="0"/>
              <a:t>(</a:t>
            </a:r>
            <a:r>
              <a:rPr lang="ja-JP" altLang="en-US" smtClean="0"/>
              <a:t>初任者研修</a:t>
            </a:r>
            <a:r>
              <a:rPr lang="en-US" altLang="ja-JP" smtClean="0"/>
              <a:t>), SSA2018-2019(c) </a:t>
            </a:r>
            <a:r>
              <a:rPr lang="ja-JP" altLang="en-US" smtClean="0"/>
              <a:t>不許複製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4163" y="444728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8" name="Group 16"/>
          <p:cNvGrpSpPr/>
          <p:nvPr/>
        </p:nvGrpSpPr>
        <p:grpSpPr>
          <a:xfrm>
            <a:off x="284163" y="1906542"/>
            <a:ext cx="8576373" cy="137411"/>
            <a:chOff x="284163" y="1759424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8230889" y="444728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1341" y="449005"/>
            <a:ext cx="7808976" cy="1088136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marL="0" algn="l" defTabSz="914400" rtl="0" eaLnBrk="1" latinLnBrk="0" hangingPunct="1">
              <a:lnSpc>
                <a:spcPts val="4600"/>
              </a:lnSpc>
              <a:spcBef>
                <a:spcPct val="0"/>
              </a:spcBef>
              <a:buNone/>
              <a:defRPr sz="42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6205" y="1532427"/>
            <a:ext cx="7754112" cy="48463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dirty="0" smtClean="0"/>
              <a:t>マスター サブタイトルの書式設定</a:t>
            </a:r>
            <a:endParaRPr dirty="0"/>
          </a:p>
        </p:txBody>
      </p:sp>
      <p:sp>
        <p:nvSpPr>
          <p:cNvPr id="13" name="Rectangle 12"/>
          <p:cNvSpPr/>
          <p:nvPr/>
        </p:nvSpPr>
        <p:spPr>
          <a:xfrm>
            <a:off x="284163" y="6227064"/>
            <a:ext cx="8574087" cy="173736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8941" y="1298762"/>
            <a:ext cx="4069080" cy="1162050"/>
          </a:xfrm>
          <a:noFill/>
        </p:spPr>
        <p:txBody>
          <a:bodyPr anchor="b">
            <a:noAutofit/>
          </a:bodyPr>
          <a:lstStyle>
            <a:lvl1pPr algn="ctr">
              <a:defRPr sz="3200" b="1">
                <a:solidFill>
                  <a:schemeClr val="accent2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3567" y="914400"/>
            <a:ext cx="4069080" cy="52117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8941" y="2456329"/>
            <a:ext cx="4069080" cy="318247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4A35C-1C0C-4276-BAEA-A1BECD416CC2}" type="datetime1">
              <a:rPr lang="en-US" altLang="ja-JP" smtClean="0"/>
              <a:pPr/>
              <a:t>2019/01/10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新カリキュラムに基づく相談支援従事者養成研修モデル研修</a:t>
            </a:r>
            <a:r>
              <a:rPr lang="en-US" altLang="ja-JP" smtClean="0"/>
              <a:t>(</a:t>
            </a:r>
            <a:r>
              <a:rPr lang="ja-JP" altLang="en-US" smtClean="0"/>
              <a:t>初任者研修</a:t>
            </a:r>
            <a:r>
              <a:rPr lang="en-US" altLang="ja-JP" smtClean="0"/>
              <a:t>), SSA2018-2019(c) </a:t>
            </a:r>
            <a:r>
              <a:rPr lang="ja-JP" altLang="en-US" smtClean="0"/>
              <a:t>不許複製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284163" y="452718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071" y="4800600"/>
            <a:ext cx="8360242" cy="566738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4163" y="457199"/>
            <a:ext cx="8577072" cy="435254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プレースホルダーまでドラッグするかアイコンをクリックして図を追加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099" y="5367338"/>
            <a:ext cx="8304213" cy="804862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dirty="0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0503E-0857-4089-A167-4DE1978FA34A}" type="datetime1">
              <a:rPr lang="en-US" altLang="ja-JP" smtClean="0"/>
              <a:pPr/>
              <a:t>2019/01/10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新カリキュラムに基づく相談支援従事者養成研修モデル研修</a:t>
            </a:r>
            <a:r>
              <a:rPr lang="en-US" altLang="ja-JP" smtClean="0"/>
              <a:t>(</a:t>
            </a:r>
            <a:r>
              <a:rPr lang="ja-JP" altLang="en-US" smtClean="0"/>
              <a:t>初任者研修</a:t>
            </a:r>
            <a:r>
              <a:rPr lang="en-US" altLang="ja-JP" smtClean="0"/>
              <a:t>), SSA2018-2019(c) </a:t>
            </a:r>
            <a:r>
              <a:rPr lang="ja-JP" altLang="en-US" smtClean="0"/>
              <a:t>不許複製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、図、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8"/>
          <p:cNvGrpSpPr/>
          <p:nvPr/>
        </p:nvGrpSpPr>
        <p:grpSpPr>
          <a:xfrm>
            <a:off x="284163" y="4280647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071" y="4778189"/>
            <a:ext cx="8360242" cy="566738"/>
          </a:xfrm>
          <a:noFill/>
        </p:spPr>
        <p:txBody>
          <a:bodyPr anchor="b">
            <a:normAutofit/>
          </a:bodyPr>
          <a:lstStyle>
            <a:lvl1pPr algn="l">
              <a:defRPr sz="2800" b="0">
                <a:solidFill>
                  <a:schemeClr val="accent2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4163" y="457200"/>
            <a:ext cx="8577072" cy="382219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プレースホルダーまでドラッグするかアイコンをクリックして図を追加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099" y="5344927"/>
            <a:ext cx="8304213" cy="804862"/>
          </a:xfrm>
          <a:noFill/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dirty="0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71449-CCDF-4B06-A7F5-B18CD3B8FEC3}" type="datetime1">
              <a:rPr lang="en-US" altLang="ja-JP" smtClean="0"/>
              <a:pPr/>
              <a:t>2019/01/10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新カリキュラムに基づく相談支援従事者養成研修モデル研修</a:t>
            </a:r>
            <a:r>
              <a:rPr lang="en-US" altLang="ja-JP" smtClean="0"/>
              <a:t>(</a:t>
            </a:r>
            <a:r>
              <a:rPr lang="ja-JP" altLang="en-US" smtClean="0"/>
              <a:t>初任者研修</a:t>
            </a:r>
            <a:r>
              <a:rPr lang="en-US" altLang="ja-JP" smtClean="0"/>
              <a:t>), SSA2018-2019(c) </a:t>
            </a:r>
            <a:r>
              <a:rPr lang="ja-JP" altLang="en-US" smtClean="0"/>
              <a:t>不許複製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コンテンツ、図、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7600" y="914400"/>
            <a:ext cx="5195047" cy="52117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D19C4-511B-4052-A7FA-839A4E0E9720}" type="datetime1">
              <a:rPr lang="en-US" altLang="ja-JP" smtClean="0"/>
              <a:pPr/>
              <a:t>2019/01/10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新カリキュラムに基づく相談支援従事者養成研修モデル研修</a:t>
            </a:r>
            <a:r>
              <a:rPr lang="en-US" altLang="ja-JP" smtClean="0"/>
              <a:t>(</a:t>
            </a:r>
            <a:r>
              <a:rPr lang="ja-JP" altLang="en-US" smtClean="0"/>
              <a:t>初任者研修</a:t>
            </a:r>
            <a:r>
              <a:rPr lang="en-US" altLang="ja-JP" smtClean="0"/>
              <a:t>), SSA2018-2019(c) </a:t>
            </a:r>
            <a:r>
              <a:rPr lang="ja-JP" altLang="en-US" smtClean="0"/>
              <a:t>不許複製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84163" y="4267200"/>
            <a:ext cx="2743200" cy="2120153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101" y="4953001"/>
            <a:ext cx="2472017" cy="1246094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0764" y="4419600"/>
            <a:ext cx="2475395" cy="510988"/>
          </a:xfrm>
          <a:noFill/>
        </p:spPr>
        <p:txBody>
          <a:bodyPr anchor="b">
            <a:normAutofit/>
          </a:bodyPr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284164" y="594360"/>
            <a:ext cx="2743200" cy="367588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ja-JP" altLang="en-US" smtClean="0"/>
              <a:t>プレースホルダーまでドラッグするかアイコンをクリックして図を追加</a:t>
            </a:r>
            <a:endParaRPr/>
          </a:p>
        </p:txBody>
      </p:sp>
      <p:grpSp>
        <p:nvGrpSpPr>
          <p:cNvPr id="8" name="Group 14"/>
          <p:cNvGrpSpPr/>
          <p:nvPr/>
        </p:nvGrpSpPr>
        <p:grpSpPr>
          <a:xfrm>
            <a:off x="284163" y="461682"/>
            <a:ext cx="8576373" cy="137411"/>
            <a:chOff x="284163" y="1759424"/>
            <a:chExt cx="8576373" cy="137411"/>
          </a:xfrm>
        </p:grpSpPr>
        <p:sp>
          <p:nvSpPr>
            <p:cNvPr id="16" name="Rectangle 15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 3 つ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021013" y="4801575"/>
            <a:ext cx="583723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31661" y="4800600"/>
            <a:ext cx="5691651" cy="566738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21014" y="457199"/>
            <a:ext cx="5833872" cy="4352544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プレースホルダーまでドラッグするかアイコンをクリックして図を追加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69805" y="5367338"/>
            <a:ext cx="5653507" cy="804862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dirty="0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C513E-9D7C-4919-AF11-E781AE9F22D4}" type="datetime1">
              <a:rPr lang="en-US" altLang="ja-JP" smtClean="0"/>
              <a:pPr/>
              <a:t>2019/01/10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新カリキュラムに基づく相談支援従事者養成研修モデル研修</a:t>
            </a:r>
            <a:r>
              <a:rPr lang="en-US" altLang="ja-JP" smtClean="0"/>
              <a:t>(</a:t>
            </a:r>
            <a:r>
              <a:rPr lang="ja-JP" altLang="en-US" smtClean="0"/>
              <a:t>初任者研修</a:t>
            </a:r>
            <a:r>
              <a:rPr lang="en-US" altLang="ja-JP" smtClean="0"/>
              <a:t>), SSA2018-2019(c) </a:t>
            </a:r>
            <a:r>
              <a:rPr lang="ja-JP" altLang="en-US" smtClean="0"/>
              <a:t>不許複製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/>
          </p:nvPr>
        </p:nvSpPr>
        <p:spPr>
          <a:xfrm>
            <a:off x="284164" y="457200"/>
            <a:ext cx="2736850" cy="290779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プレースホルダーまでドラッグするかアイコンをクリックして図を追加</a:t>
            </a:r>
            <a:endParaRPr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/>
          </p:nvPr>
        </p:nvSpPr>
        <p:spPr>
          <a:xfrm>
            <a:off x="284164" y="3364992"/>
            <a:ext cx="2736850" cy="2898648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プレースホルダーまでドラッグするかアイコンをクリックして図を追加</a:t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8" name="Group 7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4163" y="2133600"/>
            <a:ext cx="8574087" cy="40132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98F70-F760-4C69-A796-FDA3EB15EC17}" type="datetime1">
              <a:rPr lang="en-US" altLang="ja-JP" smtClean="0"/>
              <a:pPr/>
              <a:t>2019/01/10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新カリキュラムに基づく相談支援従事者養成研修モデル研修</a:t>
            </a:r>
            <a:r>
              <a:rPr lang="en-US" altLang="ja-JP" smtClean="0"/>
              <a:t>(</a:t>
            </a:r>
            <a:r>
              <a:rPr lang="ja-JP" altLang="en-US" smtClean="0"/>
              <a:t>初任者研修</a:t>
            </a:r>
            <a:r>
              <a:rPr lang="en-US" altLang="ja-JP" smtClean="0"/>
              <a:t>), SSA2018-2019(c) </a:t>
            </a:r>
            <a:r>
              <a:rPr lang="ja-JP" altLang="en-US" smtClean="0"/>
              <a:t>不許複製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5313882" y="2857535"/>
            <a:ext cx="5934615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95124" y="473075"/>
            <a:ext cx="969264" cy="5921375"/>
          </a:xfrm>
        </p:spPr>
        <p:txBody>
          <a:bodyPr vert="eaVert"/>
          <a:lstStyle>
            <a:lvl1pPr algn="l">
              <a:defRPr sz="3400"/>
            </a:lvl1pPr>
          </a:lstStyle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4163" y="457200"/>
            <a:ext cx="6497637" cy="5937250"/>
          </a:xfrm>
        </p:spPr>
        <p:txBody>
          <a:bodyPr vert="eaVert"/>
          <a:lstStyle>
            <a:lvl5pPr algn="l">
              <a:defRPr/>
            </a:lvl5pPr>
          </a:lstStyle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42E87-F8AC-418E-98DC-95C77FC390B4}" type="datetime1">
              <a:rPr lang="en-US" altLang="ja-JP" smtClean="0"/>
              <a:pPr/>
              <a:t>2019/01/10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新カリキュラムに基づく相談支援従事者養成研修モデル研修</a:t>
            </a:r>
            <a:r>
              <a:rPr lang="en-US" altLang="ja-JP" smtClean="0"/>
              <a:t>(</a:t>
            </a:r>
            <a:r>
              <a:rPr lang="ja-JP" altLang="en-US" smtClean="0"/>
              <a:t>初任者研修</a:t>
            </a:r>
            <a:r>
              <a:rPr lang="en-US" altLang="ja-JP" smtClean="0"/>
              <a:t>), SSA2018-2019(c) </a:t>
            </a:r>
            <a:r>
              <a:rPr lang="ja-JP" altLang="en-US" smtClean="0"/>
              <a:t>不許複製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 rot="5400000">
            <a:off x="4658724" y="3355723"/>
            <a:ext cx="5934456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8" name="Group 7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4B1D4-F21E-4584-9985-7906F0A8918D}" type="datetime1">
              <a:rPr lang="en-US" altLang="ja-JP" smtClean="0"/>
              <a:pPr/>
              <a:t>2019/01/10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新カリキュラムに基づく相談支援従事者養成研修モデル研修</a:t>
            </a:r>
            <a:r>
              <a:rPr lang="en-US" altLang="ja-JP" smtClean="0"/>
              <a:t>(</a:t>
            </a:r>
            <a:r>
              <a:rPr lang="ja-JP" altLang="en-US" smtClean="0"/>
              <a:t>初任者研修</a:t>
            </a:r>
            <a:r>
              <a:rPr lang="en-US" altLang="ja-JP" smtClean="0"/>
              <a:t>), SSA2018-2019(c) </a:t>
            </a:r>
            <a:r>
              <a:rPr lang="ja-JP" altLang="en-US" smtClean="0"/>
              <a:t>不許複製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図付き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284163" y="444728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6316E-9491-4124-BEF7-AE7C77B938FF}" type="datetime1">
              <a:rPr lang="en-US" altLang="ja-JP" smtClean="0"/>
              <a:pPr/>
              <a:t>2019/01/10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新カリキュラムに基づく相談支援従事者養成研修モデル研修</a:t>
            </a:r>
            <a:r>
              <a:rPr lang="en-US" altLang="ja-JP" smtClean="0"/>
              <a:t>(</a:t>
            </a:r>
            <a:r>
              <a:rPr lang="ja-JP" altLang="en-US" smtClean="0"/>
              <a:t>初任者研修</a:t>
            </a:r>
            <a:r>
              <a:rPr lang="en-US" altLang="ja-JP" smtClean="0"/>
              <a:t>), SSA2018-2019(c) </a:t>
            </a:r>
            <a:r>
              <a:rPr lang="ja-JP" altLang="en-US" smtClean="0"/>
              <a:t>不許複製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84162" y="2017058"/>
            <a:ext cx="8574087" cy="4377391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ja-JP" altLang="en-US" smtClean="0"/>
              <a:t>プレースホルダーまでドラッグするかアイコンをクリックして図を追加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2420" y="1532965"/>
            <a:ext cx="7754284" cy="484094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dirty="0" smtClean="0"/>
              <a:t>マスター サブタイトルの書式設定</a:t>
            </a:r>
            <a:endParaRPr dirty="0"/>
          </a:p>
        </p:txBody>
      </p:sp>
      <p:grpSp>
        <p:nvGrpSpPr>
          <p:cNvPr id="7" name="Group 16"/>
          <p:cNvGrpSpPr/>
          <p:nvPr/>
        </p:nvGrpSpPr>
        <p:grpSpPr>
          <a:xfrm>
            <a:off x="284163" y="1906542"/>
            <a:ext cx="8576373" cy="137411"/>
            <a:chOff x="284163" y="1759424"/>
            <a:chExt cx="8576373" cy="137411"/>
          </a:xfrm>
        </p:grpSpPr>
        <p:sp>
          <p:nvSpPr>
            <p:cNvPr id="11" name="Rectangle 10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8230889" y="444728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8633" y="444728"/>
            <a:ext cx="7810967" cy="1088237"/>
          </a:xfrm>
          <a:noFill/>
        </p:spPr>
        <p:txBody>
          <a:bodyPr bIns="45720" anchor="b" anchorCtr="0">
            <a:normAutofit/>
          </a:bodyPr>
          <a:lstStyle>
            <a:lvl1pPr algn="l">
              <a:lnSpc>
                <a:spcPts val="4600"/>
              </a:lnSpc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8230889" y="4801575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8" y="4814125"/>
            <a:ext cx="7772400" cy="1051560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2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5488" y="5861304"/>
            <a:ext cx="7735824" cy="402336"/>
          </a:xfrm>
        </p:spPr>
        <p:txBody>
          <a:bodyPr vert="horz" lIns="91440" tIns="45720" rIns="91440" bIns="45720" rtlCol="0"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</a:pPr>
            <a:r>
              <a:rPr lang="ja-JP" altLang="en-US" dirty="0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11DDD-468A-443E-89BD-1E644D359B76}" type="datetime1">
              <a:rPr lang="en-US" altLang="ja-JP" smtClean="0"/>
              <a:pPr/>
              <a:t>2019/01/10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新カリキュラムに基づく相談支援従事者養成研修モデル研修</a:t>
            </a:r>
            <a:r>
              <a:rPr lang="en-US" altLang="ja-JP" smtClean="0"/>
              <a:t>(</a:t>
            </a:r>
            <a:r>
              <a:rPr lang="ja-JP" altLang="en-US" smtClean="0"/>
              <a:t>初任者研修</a:t>
            </a:r>
            <a:r>
              <a:rPr lang="en-US" altLang="ja-JP" smtClean="0"/>
              <a:t>), SSA2018-2019(c) </a:t>
            </a:r>
            <a:r>
              <a:rPr lang="ja-JP" altLang="en-US" smtClean="0"/>
              <a:t>不許複製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図付きセク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84162" y="443754"/>
            <a:ext cx="8574087" cy="4370293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ja-JP" altLang="en-US" smtClean="0"/>
              <a:t>プレースホルダーまでドラッグするかアイコンをクリックして図を追加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3E1FB-3218-41F0-8B65-4DF4E6066D87}" type="datetime1">
              <a:rPr lang="en-US" altLang="ja-JP" smtClean="0"/>
              <a:pPr/>
              <a:t>2019/01/10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新カリキュラムに基づく相談支援従事者養成研修モデル研修</a:t>
            </a:r>
            <a:r>
              <a:rPr lang="en-US" altLang="ja-JP" smtClean="0"/>
              <a:t>(</a:t>
            </a:r>
            <a:r>
              <a:rPr lang="ja-JP" altLang="en-US" smtClean="0"/>
              <a:t>初任者研修</a:t>
            </a:r>
            <a:r>
              <a:rPr lang="en-US" altLang="ja-JP" smtClean="0"/>
              <a:t>), SSA2018-2019(c) </a:t>
            </a:r>
            <a:r>
              <a:rPr lang="ja-JP" altLang="en-US" smtClean="0"/>
              <a:t>不許複製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8230889" y="4801575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0306" y="4814047"/>
            <a:ext cx="7772400" cy="1048871"/>
          </a:xfrm>
          <a:noFill/>
        </p:spPr>
        <p:txBody>
          <a:bodyPr anchor="b" anchorCtr="0">
            <a:normAutofit/>
          </a:bodyPr>
          <a:lstStyle>
            <a:lvl1pPr algn="l">
              <a:defRPr sz="4200" b="0" i="0" cap="none" baseline="0"/>
            </a:lvl1pPr>
          </a:lstStyle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0647" y="5862918"/>
            <a:ext cx="7732059" cy="403412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dirty="0" smtClean="0"/>
              <a:t>マスター テキストの書式設定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9" name="Group 8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3412" y="2151063"/>
            <a:ext cx="393192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78188" y="2151063"/>
            <a:ext cx="393192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D3409-E328-4085-ABE8-16107B1B295C}" type="datetime1">
              <a:rPr lang="en-US" altLang="ja-JP" smtClean="0"/>
              <a:pPr/>
              <a:t>2019/01/10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新カリキュラムに基づく相談支援従事者養成研修モデル研修</a:t>
            </a:r>
            <a:r>
              <a:rPr lang="en-US" altLang="ja-JP" smtClean="0"/>
              <a:t>(</a:t>
            </a:r>
            <a:r>
              <a:rPr lang="ja-JP" altLang="en-US" smtClean="0"/>
              <a:t>初任者研修</a:t>
            </a:r>
            <a:r>
              <a:rPr lang="en-US" altLang="ja-JP" smtClean="0"/>
              <a:t>), SSA2018-2019(c) </a:t>
            </a:r>
            <a:r>
              <a:rPr lang="ja-JP" altLang="en-US" smtClean="0"/>
              <a:t>不許複製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11" name="Group 10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12" name="Rectangle 11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3412" y="1735138"/>
            <a:ext cx="3931920" cy="833250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3412" y="2590800"/>
            <a:ext cx="3931920" cy="3535362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79495" y="1735138"/>
            <a:ext cx="3931920" cy="833250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buNone/>
              <a:defRPr sz="26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79495" y="2590800"/>
            <a:ext cx="3931920" cy="3535362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5F87D-FE4C-4378-802E-CD6A137A894C}" type="datetime1">
              <a:rPr lang="en-US" altLang="ja-JP" smtClean="0"/>
              <a:pPr/>
              <a:t>2019/01/10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新カリキュラムに基づく相談支援従事者養成研修モデル研修</a:t>
            </a:r>
            <a:r>
              <a:rPr lang="en-US" altLang="ja-JP" smtClean="0"/>
              <a:t>(</a:t>
            </a:r>
            <a:r>
              <a:rPr lang="ja-JP" altLang="en-US" smtClean="0"/>
              <a:t>初任者研修</a:t>
            </a:r>
            <a:r>
              <a:rPr lang="en-US" altLang="ja-JP" smtClean="0"/>
              <a:t>), SSA2018-2019(c) </a:t>
            </a:r>
            <a:r>
              <a:rPr lang="ja-JP" altLang="en-US" smtClean="0"/>
              <a:t>不許複製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7" name="Group 6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8" name="Rectangle 7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399F7-DA02-4CF8-A4B9-F92E47E6F42A}" type="datetime1">
              <a:rPr lang="en-US" altLang="ja-JP" smtClean="0"/>
              <a:pPr/>
              <a:t>2019/01/10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新カリキュラムに基づく相談支援従事者養成研修モデル研修</a:t>
            </a:r>
            <a:r>
              <a:rPr lang="en-US" altLang="ja-JP" smtClean="0"/>
              <a:t>(</a:t>
            </a:r>
            <a:r>
              <a:rPr lang="ja-JP" altLang="en-US" smtClean="0"/>
              <a:t>初任者研修</a:t>
            </a:r>
            <a:r>
              <a:rPr lang="en-US" altLang="ja-JP" smtClean="0"/>
              <a:t>), SSA2018-2019(c) </a:t>
            </a:r>
            <a:r>
              <a:rPr lang="ja-JP" altLang="en-US" smtClean="0"/>
              <a:t>不許複製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42EE1-7896-45C2-9D1F-97E455C75808}" type="datetime1">
              <a:rPr lang="en-US" altLang="ja-JP" smtClean="0"/>
              <a:pPr/>
              <a:t>2019/01/10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新カリキュラムに基づく相談支援従事者養成研修モデル研修</a:t>
            </a:r>
            <a:r>
              <a:rPr lang="en-US" altLang="ja-JP" smtClean="0"/>
              <a:t>(</a:t>
            </a:r>
            <a:r>
              <a:rPr lang="ja-JP" altLang="en-US" smtClean="0"/>
              <a:t>初任者研修</a:t>
            </a:r>
            <a:r>
              <a:rPr lang="en-US" altLang="ja-JP" smtClean="0"/>
              <a:t>), SSA2018-2019(c) </a:t>
            </a:r>
            <a:r>
              <a:rPr lang="ja-JP" altLang="en-US" smtClean="0"/>
              <a:t>不許複製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284163" y="452718"/>
            <a:ext cx="8576373" cy="137411"/>
            <a:chOff x="284163" y="1577847"/>
            <a:chExt cx="8576373" cy="137411"/>
          </a:xfrm>
        </p:grpSpPr>
        <p:sp>
          <p:nvSpPr>
            <p:cNvPr id="6" name="Rectangle 5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7" name="Rectangle 6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81503" y="2133600"/>
            <a:ext cx="7076747" cy="3992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4936" y="643703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3268148A-B367-45B0-8162-1D5F952D6008}" type="datetime1">
              <a:rPr lang="en-US" altLang="ja-JP" smtClean="0"/>
              <a:pPr/>
              <a:t>2019/01/10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9698" y="6437032"/>
            <a:ext cx="61249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ja-JP" altLang="en-US" smtClean="0"/>
              <a:t>新カリキュラムに基づく相談支援従事者養成研修モデル研修</a:t>
            </a:r>
            <a:r>
              <a:rPr lang="en-US" altLang="ja-JP" smtClean="0"/>
              <a:t>(</a:t>
            </a:r>
            <a:r>
              <a:rPr lang="ja-JP" altLang="en-US" smtClean="0"/>
              <a:t>初任者研修</a:t>
            </a:r>
            <a:r>
              <a:rPr lang="en-US" altLang="ja-JP" smtClean="0"/>
              <a:t>), SSA2018-2019(c) </a:t>
            </a:r>
            <a:r>
              <a:rPr lang="ja-JP" altLang="en-US" smtClean="0"/>
              <a:t>不許複製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6459" y="167347"/>
            <a:ext cx="630621" cy="359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5FD889E0-CAB2-4699-909D-B9A88D47ACB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4163" y="630382"/>
            <a:ext cx="8574087" cy="967840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hf hdr="0" dt="0"/>
  <p:txStyles>
    <p:titleStyle>
      <a:lvl1pPr algn="r" defTabSz="914400" rtl="0" eaLnBrk="1" latinLnBrk="0" hangingPunct="1">
        <a:spcBef>
          <a:spcPct val="0"/>
        </a:spcBef>
        <a:buNone/>
        <a:defRPr kumimoji="1" sz="42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454025" indent="-454025" algn="l" defTabSz="914400" rtl="0" eaLnBrk="1" latinLnBrk="0" hangingPunct="1">
        <a:spcBef>
          <a:spcPts val="20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kumimoji="1"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kumimoji="1"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260475" indent="-346075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kumimoji="1"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600200" indent="-339725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kumimoji="1"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939925" indent="-3317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kumimoji="1"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290763" indent="-344488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kumimoji="1"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2625725" indent="-3444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kumimoji="1"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970213" indent="-344488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kumimoji="1"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3313113" indent="-3444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kumimoji="1" lang="en-US" sz="1800" kern="1200" dirty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2.e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.emf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3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4.emf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4.emf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4.emf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2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310789" y="451900"/>
            <a:ext cx="8640960" cy="1470025"/>
          </a:xfrm>
        </p:spPr>
        <p:txBody>
          <a:bodyPr>
            <a:normAutofit/>
          </a:bodyPr>
          <a:lstStyle/>
          <a:p>
            <a:pPr>
              <a:lnSpc>
                <a:spcPts val="2800"/>
              </a:lnSpc>
            </a:pPr>
            <a:r>
              <a:rPr lang="en-US" altLang="ja-JP" sz="28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【</a:t>
            </a:r>
            <a:r>
              <a:rPr lang="ja-JP" altLang="en-US" sz="2800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演習</a:t>
            </a:r>
            <a:r>
              <a:rPr lang="ja-JP" altLang="en-US" sz="28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３</a:t>
            </a:r>
            <a:r>
              <a:rPr lang="en-US" altLang="ja-JP" sz="28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】</a:t>
            </a:r>
            <a:r>
              <a:rPr lang="ja-JP" altLang="en-US" sz="28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/>
            </a:r>
            <a:br>
              <a:rPr lang="ja-JP" altLang="en-US" sz="28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lang="ja-JP" altLang="en-US" sz="28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実践研究</a:t>
            </a:r>
            <a:r>
              <a:rPr lang="en-US" altLang="ja-JP" sz="28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3</a:t>
            </a:r>
            <a:r>
              <a:rPr lang="ja-JP" altLang="en-US" sz="28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事例研究とサービス等利用計画作成　</a:t>
            </a:r>
            <a:br>
              <a:rPr lang="ja-JP" altLang="en-US" sz="28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lang="ja-JP" altLang="en-US" sz="2800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</a:t>
            </a:r>
            <a:r>
              <a:rPr lang="ja-JP" altLang="en-US" sz="28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</a:t>
            </a:r>
            <a:r>
              <a:rPr lang="ja-JP" altLang="en-US" sz="18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ケアマネジメントプロセスの定着</a:t>
            </a:r>
            <a:endParaRPr kumimoji="1" lang="ja-JP" altLang="en-US" sz="18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86595" y="3153226"/>
            <a:ext cx="8640960" cy="2906924"/>
          </a:xfrm>
        </p:spPr>
        <p:txBody>
          <a:bodyPr>
            <a:normAutofit/>
          </a:bodyPr>
          <a:lstStyle/>
          <a:p>
            <a:r>
              <a:rPr lang="en-US" altLang="ja-JP" sz="20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【</a:t>
            </a:r>
            <a:r>
              <a:rPr lang="ja-JP" altLang="en-US" sz="20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演習統括</a:t>
            </a:r>
            <a:r>
              <a:rPr lang="en-US" altLang="ja-JP" sz="20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】</a:t>
            </a:r>
            <a:endParaRPr lang="ja-JP" altLang="en-US" sz="2000" b="1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20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梅田 　耕　埼玉県相談支援専門員協会</a:t>
            </a:r>
            <a:endParaRPr lang="en-US" altLang="ja-JP" sz="20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20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岡村 英佑　埼玉県相談支援専門員協会</a:t>
            </a:r>
          </a:p>
          <a:p>
            <a:endParaRPr kumimoji="1" lang="ja-JP" altLang="en-US" sz="2000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en-US" altLang="ja-JP" sz="20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【</a:t>
            </a:r>
            <a:r>
              <a:rPr lang="ja-JP" altLang="en-US" sz="20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演習講師</a:t>
            </a:r>
            <a:r>
              <a:rPr lang="en-US" altLang="ja-JP" sz="20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】</a:t>
            </a:r>
            <a:endParaRPr lang="ja-JP" altLang="en-US" sz="2000" b="1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kumimoji="1" lang="ja-JP" altLang="en-US" sz="20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r>
              <a:rPr kumimoji="1" lang="ja-JP" altLang="en-US" sz="20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市村 綾子　北信圏域障害者総合相談センター</a:t>
            </a:r>
          </a:p>
          <a:p>
            <a:r>
              <a:rPr lang="ja-JP" altLang="en-US" sz="20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r>
              <a:rPr lang="ja-JP" altLang="en-US" sz="20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大友 崇弘　地域支援センターひまわり</a:t>
            </a:r>
          </a:p>
          <a:p>
            <a:r>
              <a:rPr kumimoji="1" lang="ja-JP" altLang="en-US" sz="20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r>
              <a:rPr kumimoji="1" lang="ja-JP" altLang="en-US" sz="20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岡西 博一　かながわ</a:t>
            </a:r>
            <a:r>
              <a:rPr kumimoji="1" lang="ja-JP" altLang="en-US" sz="2000" dirty="0" err="1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障がい</a:t>
            </a:r>
            <a:r>
              <a:rPr kumimoji="1" lang="ja-JP" altLang="en-US" sz="20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ケアマネジメント従事者ネットワーク</a:t>
            </a:r>
          </a:p>
          <a:p>
            <a:r>
              <a:rPr lang="ja-JP" altLang="en-US" sz="20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r>
              <a:rPr lang="ja-JP" altLang="en-US" sz="20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小島 一郎　名東区障害者基幹相談支援センター</a:t>
            </a:r>
            <a:endParaRPr kumimoji="1" lang="ja-JP" altLang="en-US" sz="2000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>
          <a:xfrm>
            <a:off x="0" y="6356350"/>
            <a:ext cx="9144000" cy="365125"/>
          </a:xfrm>
        </p:spPr>
        <p:txBody>
          <a:bodyPr/>
          <a:lstStyle/>
          <a:p>
            <a:pPr algn="ctr"/>
            <a:r>
              <a:rPr kumimoji="1" lang="ja-JP" altLang="en-US" sz="800" b="0" dirty="0" smtClean="0">
                <a:solidFill>
                  <a:schemeClr val="tx1"/>
                </a:solidFill>
              </a:rPr>
              <a:t>新カリキュラムに基づく相談支援従事者養成研修モデル研修</a:t>
            </a:r>
            <a:r>
              <a:rPr kumimoji="1" lang="en-US" altLang="ja-JP" sz="800" b="0" dirty="0" smtClean="0">
                <a:solidFill>
                  <a:schemeClr val="tx1"/>
                </a:solidFill>
              </a:rPr>
              <a:t>(</a:t>
            </a:r>
            <a:r>
              <a:rPr kumimoji="1" lang="ja-JP" altLang="en-US" sz="800" b="0" dirty="0" smtClean="0">
                <a:solidFill>
                  <a:schemeClr val="tx1"/>
                </a:solidFill>
              </a:rPr>
              <a:t>初任者研修</a:t>
            </a:r>
            <a:r>
              <a:rPr kumimoji="1" lang="en-US" altLang="ja-JP" sz="800" b="0" dirty="0" smtClean="0">
                <a:solidFill>
                  <a:schemeClr val="tx1"/>
                </a:solidFill>
              </a:rPr>
              <a:t>), SSA2018-2019(c) </a:t>
            </a:r>
            <a:r>
              <a:rPr kumimoji="1" lang="ja-JP" altLang="en-US" sz="800" b="0" dirty="0" smtClean="0">
                <a:solidFill>
                  <a:schemeClr val="tx1"/>
                </a:solidFill>
              </a:rPr>
              <a:t>不許複製</a:t>
            </a:r>
            <a:endParaRPr kumimoji="1" lang="ja-JP" altLang="en-US" sz="800" b="0" dirty="0">
              <a:solidFill>
                <a:schemeClr val="tx1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07504" y="116632"/>
            <a:ext cx="66967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平成</a:t>
            </a:r>
            <a:r>
              <a:rPr kumimoji="1" lang="en-US" altLang="ja-JP" sz="12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30</a:t>
            </a:r>
            <a:r>
              <a:rPr kumimoji="1" lang="ja-JP" altLang="en-US" sz="12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年度 障害者総合福祉推進事業</a:t>
            </a:r>
            <a:r>
              <a:rPr lang="ja-JP" altLang="ja-JP" sz="12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「相談支援従事者研修ガイドラインの作成及び普及事業」</a:t>
            </a:r>
            <a:endParaRPr kumimoji="1" lang="ja-JP" altLang="en-US" sz="12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3600">
                <a:latin typeface="メイリオ"/>
                <a:ea typeface="メイリオ"/>
                <a:cs typeface="メイリオ"/>
              </a:rPr>
              <a:t>復習</a:t>
            </a:r>
            <a:r>
              <a:rPr kumimoji="1" lang="en-US" altLang="ja-JP" sz="3600">
                <a:latin typeface="メイリオ"/>
                <a:ea typeface="メイリオ"/>
                <a:cs typeface="メイリオ"/>
              </a:rPr>
              <a:t> </a:t>
            </a:r>
            <a:r>
              <a:rPr kumimoji="1" lang="ja-JP" altLang="en-US" sz="3600">
                <a:latin typeface="メイリオ"/>
                <a:ea typeface="メイリオ"/>
                <a:cs typeface="メイリオ"/>
              </a:rPr>
              <a:t>アセスメントの留意点</a:t>
            </a:r>
            <a:r>
              <a:rPr kumimoji="1" lang="en-US" altLang="ja-JP" sz="3600">
                <a:latin typeface="メイリオ"/>
                <a:ea typeface="メイリオ"/>
                <a:cs typeface="メイリオ"/>
              </a:rPr>
              <a:t>①</a:t>
            </a:r>
            <a:endParaRPr kumimoji="1" lang="ja-JP" altLang="en-US" sz="3600">
              <a:latin typeface="メイリオ"/>
              <a:ea typeface="メイリオ"/>
              <a:cs typeface="メイリオ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>
                <a:latin typeface="メイリオ"/>
                <a:ea typeface="メイリオ"/>
                <a:cs typeface="メイリオ"/>
              </a:rPr>
              <a:t>演習１　相談支援におけるケアマネジメントに必要な視点と技術</a:t>
            </a:r>
          </a:p>
          <a:p>
            <a:endParaRPr kumimoji="1" lang="ja-JP" altLang="en-US">
              <a:latin typeface="メイリオ"/>
              <a:ea typeface="メイリオ"/>
              <a:cs typeface="メイリオ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84163" y="2261356"/>
            <a:ext cx="8574087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>
                <a:latin typeface="メイリオ"/>
                <a:ea typeface="メイリオ"/>
                <a:cs typeface="メイリオ"/>
              </a:rPr>
              <a:t>（１）情報の収集</a:t>
            </a:r>
            <a:endParaRPr kumimoji="1" lang="en-US" altLang="ja-JP" sz="2400">
              <a:latin typeface="メイリオ"/>
              <a:ea typeface="メイリオ"/>
              <a:cs typeface="メイリオ"/>
            </a:endParaRPr>
          </a:p>
          <a:p>
            <a:r>
              <a:rPr kumimoji="1" lang="ja-JP" altLang="en-US" sz="2400">
                <a:latin typeface="メイリオ"/>
                <a:ea typeface="メイリオ"/>
                <a:cs typeface="メイリオ"/>
              </a:rPr>
              <a:t>　・面接技術（場面構成）と大きく関係する。</a:t>
            </a:r>
          </a:p>
          <a:p>
            <a:r>
              <a:rPr kumimoji="1" lang="ja-JP" altLang="en-US" sz="2400">
                <a:latin typeface="メイリオ"/>
                <a:ea typeface="メイリオ"/>
                <a:cs typeface="メイリオ"/>
              </a:rPr>
              <a:t>　・生活者視点、本人中心、ストレングスなどの基本的視点</a:t>
            </a:r>
            <a:endParaRPr kumimoji="1" lang="en-US" altLang="ja-JP" sz="2400">
              <a:latin typeface="メイリオ"/>
              <a:ea typeface="メイリオ"/>
              <a:cs typeface="メイリオ"/>
            </a:endParaRPr>
          </a:p>
          <a:p>
            <a:r>
              <a:rPr kumimoji="1" lang="ja-JP" altLang="en-US" sz="2400">
                <a:latin typeface="メイリオ"/>
                <a:ea typeface="メイリオ"/>
                <a:cs typeface="メイリオ"/>
              </a:rPr>
              <a:t>　　を意識し、表出された言葉や選好の意味や背景を探る問</a:t>
            </a:r>
            <a:endParaRPr kumimoji="1" lang="en-US" altLang="ja-JP" sz="2400">
              <a:latin typeface="メイリオ"/>
              <a:ea typeface="メイリオ"/>
              <a:cs typeface="メイリオ"/>
            </a:endParaRPr>
          </a:p>
          <a:p>
            <a:r>
              <a:rPr kumimoji="1" lang="ja-JP" altLang="en-US" sz="2400">
                <a:latin typeface="メイリオ"/>
                <a:ea typeface="メイリオ"/>
                <a:cs typeface="メイリオ"/>
              </a:rPr>
              <a:t>　　いを多様に用意する。</a:t>
            </a:r>
            <a:endParaRPr kumimoji="1" lang="en-US" altLang="ja-JP" sz="2400">
              <a:latin typeface="メイリオ"/>
              <a:ea typeface="メイリオ"/>
              <a:cs typeface="メイリオ"/>
            </a:endParaRPr>
          </a:p>
          <a:p>
            <a:r>
              <a:rPr kumimoji="1" lang="ja-JP" altLang="en-US" sz="2400">
                <a:latin typeface="メイリオ"/>
                <a:ea typeface="メイリオ"/>
                <a:cs typeface="メイリオ"/>
              </a:rPr>
              <a:t>　・多様な手段や情報源：</a:t>
            </a:r>
            <a:endParaRPr kumimoji="1" lang="en-US" altLang="ja-JP" sz="2400">
              <a:latin typeface="メイリオ"/>
              <a:ea typeface="メイリオ"/>
              <a:cs typeface="メイリオ"/>
            </a:endParaRPr>
          </a:p>
          <a:p>
            <a:r>
              <a:rPr kumimoji="1" lang="ja-JP" altLang="en-US" sz="2400">
                <a:latin typeface="メイリオ"/>
                <a:ea typeface="メイリオ"/>
                <a:cs typeface="メイリオ"/>
              </a:rPr>
              <a:t>　　 面接（言語・非言語）、経験の共有（見学、同行、体験</a:t>
            </a:r>
            <a:endParaRPr kumimoji="1" lang="en-US" altLang="ja-JP" sz="2400">
              <a:latin typeface="メイリオ"/>
              <a:ea typeface="メイリオ"/>
              <a:cs typeface="メイリオ"/>
            </a:endParaRPr>
          </a:p>
          <a:p>
            <a:r>
              <a:rPr kumimoji="1" lang="ja-JP" altLang="en-US" sz="2400">
                <a:latin typeface="メイリオ"/>
                <a:ea typeface="メイリオ"/>
                <a:cs typeface="メイリオ"/>
              </a:rPr>
              <a:t>　　</a:t>
            </a:r>
            <a:r>
              <a:rPr kumimoji="1" lang="en-US" altLang="ja-JP" sz="2400">
                <a:latin typeface="メイリオ"/>
                <a:ea typeface="メイリオ"/>
                <a:cs typeface="メイリオ"/>
              </a:rPr>
              <a:t> </a:t>
            </a:r>
            <a:r>
              <a:rPr kumimoji="1" lang="ja-JP" altLang="en-US" sz="2400">
                <a:latin typeface="メイリオ"/>
                <a:ea typeface="メイリオ"/>
                <a:cs typeface="メイリオ"/>
              </a:rPr>
              <a:t>等）、周囲からの情報収集など</a:t>
            </a:r>
          </a:p>
          <a:p>
            <a:pPr>
              <a:lnSpc>
                <a:spcPts val="1200"/>
              </a:lnSpc>
            </a:pPr>
            <a:endParaRPr kumimoji="1" lang="en-US" altLang="ja-JP" sz="2400">
              <a:latin typeface="メイリオ"/>
              <a:ea typeface="メイリオ"/>
              <a:cs typeface="メイリオ"/>
            </a:endParaRPr>
          </a:p>
          <a:p>
            <a:r>
              <a:rPr kumimoji="1" lang="ja-JP" altLang="en-US" sz="2400">
                <a:latin typeface="メイリオ"/>
                <a:ea typeface="メイリオ"/>
                <a:cs typeface="メイリオ"/>
              </a:rPr>
              <a:t>　　　</a:t>
            </a:r>
            <a:r>
              <a:rPr kumimoji="1" lang="en-US" altLang="ja-JP" sz="2400">
                <a:latin typeface="メイリオ"/>
                <a:ea typeface="メイリオ"/>
                <a:cs typeface="メイリオ"/>
              </a:rPr>
              <a:t>→ </a:t>
            </a:r>
            <a:r>
              <a:rPr kumimoji="1" lang="ja-JP" altLang="en-US" sz="2400">
                <a:latin typeface="メイリオ"/>
                <a:ea typeface="メイリオ"/>
                <a:cs typeface="メイリオ"/>
              </a:rPr>
              <a:t>本人の言葉の背景・真意を理解する。</a:t>
            </a:r>
            <a:endParaRPr kumimoji="1" lang="en-US" altLang="ja-JP" sz="2400">
              <a:latin typeface="メイリオ"/>
              <a:ea typeface="メイリオ"/>
              <a:cs typeface="メイリオ"/>
            </a:endParaRPr>
          </a:p>
          <a:p>
            <a:r>
              <a:rPr kumimoji="1" lang="ja-JP" altLang="en-US" sz="2400">
                <a:latin typeface="メイリオ"/>
                <a:ea typeface="メイリオ"/>
                <a:cs typeface="メイリオ"/>
              </a:rPr>
              <a:t>　　　</a:t>
            </a:r>
            <a:r>
              <a:rPr kumimoji="1" lang="en-US" altLang="ja-JP" sz="2400">
                <a:latin typeface="メイリオ"/>
                <a:ea typeface="メイリオ"/>
                <a:cs typeface="メイリオ"/>
              </a:rPr>
              <a:t>→ </a:t>
            </a:r>
            <a:r>
              <a:rPr kumimoji="1" lang="ja-JP" altLang="en-US" sz="2400">
                <a:latin typeface="メイリオ"/>
                <a:ea typeface="メイリオ"/>
                <a:cs typeface="メイリオ"/>
              </a:rPr>
              <a:t>その前提となる本人像を多角的に捉える。</a:t>
            </a: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84163" y="118905"/>
            <a:ext cx="42570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kumimoji="1" lang="ja-JP" altLang="en-US" sz="1000" b="1" dirty="0" smtClean="0">
                <a:latin typeface="メイリオ"/>
                <a:ea typeface="メイリオ"/>
                <a:cs typeface="メイリオ"/>
              </a:rPr>
              <a:t>講義「相談支援におけるケアマネジメント手法とそのプロセス」復習</a:t>
            </a:r>
            <a:endParaRPr kumimoji="1" lang="ja-JP" altLang="en-US" sz="1000" b="1" dirty="0">
              <a:latin typeface="メイリオ"/>
              <a:ea typeface="メイリオ"/>
              <a:cs typeface="メイリオ"/>
            </a:endParaRPr>
          </a:p>
        </p:txBody>
      </p:sp>
    </p:spTree>
    <p:extLst>
      <p:ext uri="{BB962C8B-B14F-4D97-AF65-F5344CB8AC3E}">
        <p14:creationId xmlns:p14="http://schemas.microsoft.com/office/powerpoint/2010/main" val="7578212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3600" dirty="0">
                <a:latin typeface="メイリオ"/>
                <a:ea typeface="メイリオ"/>
                <a:cs typeface="メイリオ"/>
              </a:rPr>
              <a:t>復習</a:t>
            </a:r>
            <a:r>
              <a:rPr kumimoji="1" lang="en-US" altLang="ja-JP" sz="3600" dirty="0">
                <a:latin typeface="メイリオ"/>
                <a:ea typeface="メイリオ"/>
                <a:cs typeface="メイリオ"/>
              </a:rPr>
              <a:t> </a:t>
            </a:r>
            <a:r>
              <a:rPr kumimoji="1" lang="ja-JP" altLang="en-US" sz="3600" dirty="0">
                <a:latin typeface="メイリオ"/>
                <a:ea typeface="メイリオ"/>
                <a:cs typeface="メイリオ"/>
              </a:rPr>
              <a:t>アセスメントの</a:t>
            </a:r>
            <a:r>
              <a:rPr kumimoji="1" lang="ja-JP" altLang="en-US" sz="3600" dirty="0" smtClean="0">
                <a:latin typeface="メイリオ"/>
                <a:ea typeface="メイリオ"/>
                <a:cs typeface="メイリオ"/>
              </a:rPr>
              <a:t>留意点</a:t>
            </a:r>
            <a:r>
              <a:rPr lang="ja-JP" altLang="en-US" sz="3600" dirty="0">
                <a:latin typeface="メイリオ"/>
                <a:ea typeface="メイリオ"/>
                <a:cs typeface="メイリオ"/>
              </a:rPr>
              <a:t>②</a:t>
            </a:r>
            <a:endParaRPr kumimoji="1" lang="ja-JP" altLang="en-US" sz="3600" dirty="0">
              <a:latin typeface="メイリオ"/>
              <a:ea typeface="メイリオ"/>
              <a:cs typeface="メイリオ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>
                <a:latin typeface="メイリオ"/>
                <a:ea typeface="メイリオ"/>
                <a:cs typeface="メイリオ"/>
              </a:rPr>
              <a:t>演習１　相談支援におけるケアマネジメントに必要な視点と技術</a:t>
            </a:r>
          </a:p>
          <a:p>
            <a:endParaRPr kumimoji="1" lang="ja-JP" altLang="en-US">
              <a:latin typeface="メイリオ"/>
              <a:ea typeface="メイリオ"/>
              <a:cs typeface="メイリオ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84163" y="2261356"/>
            <a:ext cx="857408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>
                <a:latin typeface="メイリオ"/>
                <a:ea typeface="メイリオ"/>
                <a:cs typeface="メイリオ"/>
              </a:rPr>
              <a:t>（１）</a:t>
            </a:r>
            <a:r>
              <a:rPr kumimoji="1" lang="en-US" altLang="ja-JP" sz="2400">
                <a:latin typeface="メイリオ"/>
                <a:ea typeface="メイリオ"/>
                <a:cs typeface="メイリオ"/>
              </a:rPr>
              <a:t> </a:t>
            </a:r>
            <a:r>
              <a:rPr kumimoji="1" lang="ja-JP" altLang="en-US" sz="2400">
                <a:latin typeface="メイリオ"/>
                <a:ea typeface="メイリオ"/>
                <a:cs typeface="メイリオ"/>
              </a:rPr>
              <a:t>情報の収集（続き）</a:t>
            </a:r>
          </a:p>
          <a:p>
            <a:r>
              <a:rPr kumimoji="1" lang="ja-JP" altLang="en-US" sz="2400">
                <a:latin typeface="メイリオ"/>
                <a:ea typeface="メイリオ"/>
                <a:cs typeface="メイリオ"/>
              </a:rPr>
              <a:t>　・多角的・総合的に　その視点例</a:t>
            </a:r>
            <a:r>
              <a:rPr kumimoji="1" lang="en-US" altLang="ja-JP" sz="2400">
                <a:latin typeface="メイリオ"/>
                <a:ea typeface="メイリオ"/>
                <a:cs typeface="メイリオ"/>
              </a:rPr>
              <a:t>(</a:t>
            </a:r>
            <a:r>
              <a:rPr kumimoji="1" lang="ja-JP" altLang="en-US" sz="2400">
                <a:latin typeface="メイリオ"/>
                <a:ea typeface="メイリオ"/>
                <a:cs typeface="メイリオ"/>
              </a:rPr>
              <a:t>ケアガイドライン</a:t>
            </a:r>
            <a:r>
              <a:rPr kumimoji="1" lang="en-US" altLang="ja-JP" sz="2400">
                <a:latin typeface="メイリオ"/>
                <a:ea typeface="メイリオ"/>
                <a:cs typeface="メイリオ"/>
              </a:rPr>
              <a:t>)</a:t>
            </a:r>
          </a:p>
          <a:p>
            <a:r>
              <a:rPr kumimoji="1" lang="ja-JP" altLang="en-US" sz="2400">
                <a:latin typeface="メイリオ"/>
                <a:ea typeface="メイリオ"/>
                <a:cs typeface="メイリオ"/>
              </a:rPr>
              <a:t>　　</a:t>
            </a:r>
            <a:r>
              <a:rPr kumimoji="1" lang="en-US" altLang="ja-JP" sz="2400">
                <a:latin typeface="メイリオ"/>
                <a:ea typeface="メイリオ"/>
                <a:cs typeface="メイリオ"/>
              </a:rPr>
              <a:t>→ </a:t>
            </a:r>
            <a:r>
              <a:rPr kumimoji="1" lang="ja-JP" altLang="en-US" sz="2400">
                <a:latin typeface="メイリオ"/>
                <a:ea typeface="メイリオ"/>
                <a:cs typeface="メイリオ"/>
              </a:rPr>
              <a:t>視点に基づいた整理票</a:t>
            </a:r>
            <a:r>
              <a:rPr kumimoji="1" lang="en-US" altLang="ja-JP" sz="2400">
                <a:latin typeface="メイリオ"/>
                <a:ea typeface="メイリオ"/>
                <a:cs typeface="メイリオ"/>
              </a:rPr>
              <a:t>(</a:t>
            </a:r>
            <a:r>
              <a:rPr kumimoji="1" lang="ja-JP" altLang="en-US" sz="2400">
                <a:latin typeface="メイリオ"/>
                <a:ea typeface="メイリオ"/>
                <a:cs typeface="メイリオ"/>
              </a:rPr>
              <a:t>アセスメント票</a:t>
            </a:r>
            <a:r>
              <a:rPr kumimoji="1" lang="en-US" altLang="ja-JP" sz="2400">
                <a:latin typeface="メイリオ"/>
                <a:ea typeface="メイリオ"/>
                <a:cs typeface="メイリオ"/>
              </a:rPr>
              <a:t>)</a:t>
            </a:r>
          </a:p>
          <a:p>
            <a:endParaRPr kumimoji="1" lang="en-US" altLang="ja-JP" sz="2400">
              <a:latin typeface="メイリオ"/>
              <a:ea typeface="メイリオ"/>
              <a:cs typeface="メイリオ"/>
            </a:endParaRPr>
          </a:p>
          <a:p>
            <a:r>
              <a:rPr kumimoji="1" lang="ja-JP" altLang="en-US" sz="2400">
                <a:latin typeface="メイリオ"/>
                <a:ea typeface="メイリオ"/>
                <a:cs typeface="メイリオ"/>
              </a:rPr>
              <a:t>　</a:t>
            </a:r>
            <a:r>
              <a:rPr kumimoji="1" lang="en-US" altLang="ja-JP" sz="2400">
                <a:latin typeface="メイリオ"/>
                <a:ea typeface="メイリオ"/>
                <a:cs typeface="メイリオ"/>
              </a:rPr>
              <a:t>※</a:t>
            </a:r>
            <a:r>
              <a:rPr kumimoji="1" lang="ja-JP" altLang="en-US" sz="2400">
                <a:latin typeface="メイリオ"/>
                <a:ea typeface="メイリオ"/>
                <a:cs typeface="メイリオ"/>
              </a:rPr>
              <a:t>網羅的に票を埋めることがアセスメントではない。</a:t>
            </a:r>
            <a:endParaRPr kumimoji="1" lang="en-US" altLang="ja-JP" sz="2400">
              <a:latin typeface="メイリオ"/>
              <a:ea typeface="メイリオ"/>
              <a:cs typeface="メイリオ"/>
            </a:endParaRPr>
          </a:p>
          <a:p>
            <a:r>
              <a:rPr kumimoji="1" lang="ja-JP" altLang="en-US" sz="2400">
                <a:latin typeface="メイリオ"/>
                <a:ea typeface="メイリオ"/>
                <a:cs typeface="メイリオ"/>
              </a:rPr>
              <a:t>　</a:t>
            </a:r>
            <a:r>
              <a:rPr kumimoji="1" lang="en-US" altLang="ja-JP" sz="2400">
                <a:latin typeface="メイリオ"/>
                <a:ea typeface="メイリオ"/>
                <a:cs typeface="メイリオ"/>
              </a:rPr>
              <a:t>※</a:t>
            </a:r>
            <a:r>
              <a:rPr kumimoji="1" lang="ja-JP" altLang="en-US" sz="2400">
                <a:latin typeface="メイリオ"/>
                <a:ea typeface="メイリオ"/>
                <a:cs typeface="メイリオ"/>
              </a:rPr>
              <a:t>あまりに空白が多くても困るが、埋まっていないからダ</a:t>
            </a:r>
            <a:endParaRPr kumimoji="1" lang="en-US" altLang="ja-JP" sz="2400">
              <a:latin typeface="メイリオ"/>
              <a:ea typeface="メイリオ"/>
              <a:cs typeface="メイリオ"/>
            </a:endParaRPr>
          </a:p>
          <a:p>
            <a:r>
              <a:rPr kumimoji="1" lang="ja-JP" altLang="en-US" sz="2400">
                <a:latin typeface="メイリオ"/>
                <a:ea typeface="メイリオ"/>
                <a:cs typeface="メイリオ"/>
              </a:rPr>
              <a:t>　　メ、ではない。</a:t>
            </a:r>
            <a:endParaRPr kumimoji="1" lang="en-US" altLang="ja-JP" sz="2400">
              <a:latin typeface="メイリオ"/>
              <a:ea typeface="メイリオ"/>
              <a:cs typeface="メイリオ"/>
            </a:endParaRPr>
          </a:p>
          <a:p>
            <a:endParaRPr kumimoji="1" lang="en-US" altLang="ja-JP" sz="2400">
              <a:latin typeface="メイリオ"/>
              <a:ea typeface="メイリオ"/>
              <a:cs typeface="メイリオ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84163" y="118905"/>
            <a:ext cx="42570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kumimoji="1" lang="ja-JP" altLang="en-US" sz="1000" b="1" dirty="0" smtClean="0">
                <a:latin typeface="メイリオ"/>
                <a:ea typeface="メイリオ"/>
                <a:cs typeface="メイリオ"/>
              </a:rPr>
              <a:t>講義「相談支援におけるケアマネジメント手法とそのプロセス」復習</a:t>
            </a:r>
            <a:endParaRPr kumimoji="1" lang="ja-JP" altLang="en-US" sz="1000" b="1" dirty="0">
              <a:latin typeface="メイリオ"/>
              <a:ea typeface="メイリオ"/>
              <a:cs typeface="メイリオ"/>
            </a:endParaRPr>
          </a:p>
        </p:txBody>
      </p:sp>
    </p:spTree>
    <p:extLst>
      <p:ext uri="{BB962C8B-B14F-4D97-AF65-F5344CB8AC3E}">
        <p14:creationId xmlns:p14="http://schemas.microsoft.com/office/powerpoint/2010/main" val="26987315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3600" dirty="0" smtClean="0">
                <a:latin typeface="メイリオ"/>
                <a:ea typeface="メイリオ"/>
                <a:cs typeface="メイリオ"/>
              </a:rPr>
              <a:t>復習</a:t>
            </a:r>
            <a:r>
              <a:rPr kumimoji="1" lang="en-US" altLang="ja-JP" sz="3600" dirty="0" smtClean="0">
                <a:latin typeface="メイリオ"/>
                <a:ea typeface="メイリオ"/>
                <a:cs typeface="メイリオ"/>
              </a:rPr>
              <a:t> </a:t>
            </a:r>
            <a:r>
              <a:rPr kumimoji="1" lang="ja-JP" altLang="en-US" sz="3600" dirty="0" smtClean="0">
                <a:latin typeface="メイリオ"/>
                <a:ea typeface="メイリオ"/>
                <a:cs typeface="メイリオ"/>
              </a:rPr>
              <a:t>アセスメントの留意点</a:t>
            </a:r>
            <a:r>
              <a:rPr lang="ja-JP" altLang="en-US" sz="3600" dirty="0" smtClean="0">
                <a:latin typeface="メイリオ"/>
                <a:ea typeface="メイリオ"/>
                <a:cs typeface="メイリオ"/>
              </a:rPr>
              <a:t>③</a:t>
            </a:r>
            <a:endParaRPr kumimoji="1" lang="ja-JP" altLang="en-US" sz="3600" dirty="0">
              <a:latin typeface="メイリオ"/>
              <a:ea typeface="メイリオ"/>
              <a:cs typeface="メイリオ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>
                <a:latin typeface="メイリオ"/>
                <a:ea typeface="メイリオ"/>
                <a:cs typeface="メイリオ"/>
              </a:rPr>
              <a:t>演習１　相談支援におけるケアマネジメントに必要な視点と技術</a:t>
            </a:r>
          </a:p>
          <a:p>
            <a:endParaRPr kumimoji="1" lang="ja-JP" altLang="en-US">
              <a:latin typeface="メイリオ"/>
              <a:ea typeface="メイリオ"/>
              <a:cs typeface="メイリオ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84163" y="2261356"/>
            <a:ext cx="857408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>
                <a:latin typeface="メイリオ"/>
                <a:ea typeface="メイリオ"/>
                <a:cs typeface="メイリオ"/>
              </a:rPr>
              <a:t>（１）</a:t>
            </a:r>
            <a:r>
              <a:rPr kumimoji="1" lang="en-US" altLang="ja-JP" sz="2400">
                <a:latin typeface="メイリオ"/>
                <a:ea typeface="メイリオ"/>
                <a:cs typeface="メイリオ"/>
              </a:rPr>
              <a:t> </a:t>
            </a:r>
            <a:r>
              <a:rPr kumimoji="1" lang="ja-JP" altLang="en-US" sz="2400">
                <a:latin typeface="メイリオ"/>
                <a:ea typeface="メイリオ"/>
                <a:cs typeface="メイリオ"/>
              </a:rPr>
              <a:t>情報の収集（続き）</a:t>
            </a:r>
          </a:p>
          <a:p>
            <a:r>
              <a:rPr kumimoji="1" lang="ja-JP" altLang="en-US" sz="2400">
                <a:latin typeface="メイリオ"/>
                <a:ea typeface="メイリオ"/>
                <a:cs typeface="メイリオ"/>
              </a:rPr>
              <a:t>　・特に留意すべき、その基盤となる価値</a:t>
            </a:r>
            <a:endParaRPr kumimoji="1" lang="en-US" altLang="ja-JP" sz="2400">
              <a:latin typeface="メイリオ"/>
              <a:ea typeface="メイリオ"/>
              <a:cs typeface="メイリオ"/>
            </a:endParaRPr>
          </a:p>
          <a:p>
            <a:pPr algn="ctr"/>
            <a:endParaRPr kumimoji="1" lang="en-US" altLang="ja-JP" sz="2400">
              <a:latin typeface="メイリオ"/>
              <a:ea typeface="メイリオ"/>
              <a:cs typeface="メイリオ"/>
            </a:endParaRPr>
          </a:p>
          <a:p>
            <a:pPr algn="ctr"/>
            <a:r>
              <a:rPr kumimoji="1" lang="en-US" altLang="ja-JP" sz="2400">
                <a:latin typeface="メイリオ"/>
                <a:ea typeface="メイリオ"/>
                <a:cs typeface="メイリオ"/>
              </a:rPr>
              <a:t>【</a:t>
            </a:r>
            <a:r>
              <a:rPr kumimoji="1" lang="ja-JP" altLang="en-US" sz="2400">
                <a:latin typeface="メイリオ"/>
                <a:ea typeface="メイリオ"/>
                <a:cs typeface="メイリオ"/>
              </a:rPr>
              <a:t>本人中心、生活者視点</a:t>
            </a:r>
            <a:r>
              <a:rPr kumimoji="1" lang="en-US" altLang="ja-JP" sz="2400">
                <a:latin typeface="メイリオ"/>
                <a:ea typeface="メイリオ"/>
                <a:cs typeface="メイリオ"/>
              </a:rPr>
              <a:t>】</a:t>
            </a:r>
          </a:p>
          <a:p>
            <a:pPr algn="ctr"/>
            <a:r>
              <a:rPr kumimoji="1" lang="en-US" altLang="ja-JP" sz="2400">
                <a:latin typeface="メイリオ"/>
                <a:ea typeface="メイリオ"/>
                <a:cs typeface="メイリオ"/>
              </a:rPr>
              <a:t>【</a:t>
            </a:r>
            <a:r>
              <a:rPr kumimoji="1" lang="ja-JP" altLang="en-US" sz="2400">
                <a:latin typeface="メイリオ"/>
                <a:ea typeface="メイリオ"/>
                <a:cs typeface="メイリオ"/>
              </a:rPr>
              <a:t>エンパワメント、ストレングス</a:t>
            </a:r>
            <a:r>
              <a:rPr kumimoji="1" lang="en-US" altLang="ja-JP" sz="2400">
                <a:latin typeface="メイリオ"/>
                <a:ea typeface="メイリオ"/>
                <a:cs typeface="メイリオ"/>
              </a:rPr>
              <a:t>】</a:t>
            </a:r>
          </a:p>
          <a:p>
            <a:endParaRPr kumimoji="1" lang="en-US" altLang="ja-JP" sz="2400">
              <a:latin typeface="メイリオ"/>
              <a:ea typeface="メイリオ"/>
              <a:cs typeface="メイリオ"/>
            </a:endParaRPr>
          </a:p>
          <a:p>
            <a:r>
              <a:rPr kumimoji="1" lang="ja-JP" altLang="en-US" sz="2400">
                <a:latin typeface="メイリオ"/>
                <a:ea typeface="メイリオ"/>
                <a:cs typeface="メイリオ"/>
              </a:rPr>
              <a:t>　　・障害・疾患、周囲の課題感に囚われすぎない。</a:t>
            </a:r>
            <a:endParaRPr kumimoji="1" lang="en-US" altLang="ja-JP" sz="2400">
              <a:latin typeface="メイリオ"/>
              <a:ea typeface="メイリオ"/>
              <a:cs typeface="メイリオ"/>
            </a:endParaRPr>
          </a:p>
          <a:p>
            <a:r>
              <a:rPr kumimoji="1" lang="ja-JP" altLang="en-US" sz="2400">
                <a:latin typeface="メイリオ"/>
                <a:ea typeface="メイリオ"/>
                <a:cs typeface="メイリオ"/>
              </a:rPr>
              <a:t>　　・最善の利益、社会常識・規律に囚われすぎない。</a:t>
            </a:r>
            <a:endParaRPr kumimoji="1" lang="en-US" altLang="ja-JP" sz="2400">
              <a:latin typeface="メイリオ"/>
              <a:ea typeface="メイリオ"/>
              <a:cs typeface="メイリオ"/>
            </a:endParaRPr>
          </a:p>
          <a:p>
            <a:r>
              <a:rPr kumimoji="1" lang="ja-JP" altLang="en-US" sz="2400">
                <a:latin typeface="メイリオ"/>
                <a:ea typeface="メイリオ"/>
                <a:cs typeface="メイリオ"/>
              </a:rPr>
              <a:t>　　</a:t>
            </a:r>
            <a:r>
              <a:rPr kumimoji="1" lang="en-US" altLang="ja-JP" sz="2400">
                <a:latin typeface="メイリオ"/>
                <a:ea typeface="メイリオ"/>
                <a:cs typeface="メイリオ"/>
              </a:rPr>
              <a:t>※</a:t>
            </a:r>
            <a:r>
              <a:rPr kumimoji="1" lang="ja-JP" altLang="en-US" sz="2400">
                <a:latin typeface="メイリオ"/>
                <a:ea typeface="メイリオ"/>
                <a:cs typeface="メイリオ"/>
              </a:rPr>
              <a:t>（支援者の）価値観の転換を図るリフレーミング</a:t>
            </a: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84163" y="118905"/>
            <a:ext cx="42570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kumimoji="1" lang="ja-JP" altLang="en-US" sz="1000" b="1" dirty="0" smtClean="0">
                <a:latin typeface="メイリオ"/>
                <a:ea typeface="メイリオ"/>
                <a:cs typeface="メイリオ"/>
              </a:rPr>
              <a:t>講義「相談支援におけるケアマネジメント手法とそのプロセス」復習</a:t>
            </a:r>
            <a:endParaRPr kumimoji="1" lang="ja-JP" altLang="en-US" sz="1000" b="1" dirty="0">
              <a:latin typeface="メイリオ"/>
              <a:ea typeface="メイリオ"/>
              <a:cs typeface="メイリオ"/>
            </a:endParaRPr>
          </a:p>
        </p:txBody>
      </p:sp>
    </p:spTree>
    <p:extLst>
      <p:ext uri="{BB962C8B-B14F-4D97-AF65-F5344CB8AC3E}">
        <p14:creationId xmlns:p14="http://schemas.microsoft.com/office/powerpoint/2010/main" val="5128607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3600" dirty="0">
                <a:latin typeface="メイリオ"/>
                <a:ea typeface="メイリオ"/>
                <a:cs typeface="メイリオ"/>
              </a:rPr>
              <a:t>復習</a:t>
            </a:r>
            <a:r>
              <a:rPr kumimoji="1" lang="en-US" altLang="ja-JP" sz="3600" dirty="0">
                <a:latin typeface="メイリオ"/>
                <a:ea typeface="メイリオ"/>
                <a:cs typeface="メイリオ"/>
              </a:rPr>
              <a:t> </a:t>
            </a:r>
            <a:r>
              <a:rPr kumimoji="1" lang="ja-JP" altLang="en-US" sz="3600" dirty="0">
                <a:latin typeface="メイリオ"/>
                <a:ea typeface="メイリオ"/>
                <a:cs typeface="メイリオ"/>
              </a:rPr>
              <a:t>アセスメントの</a:t>
            </a:r>
            <a:r>
              <a:rPr kumimoji="1" lang="ja-JP" altLang="en-US" sz="3600" dirty="0" smtClean="0">
                <a:latin typeface="メイリオ"/>
                <a:ea typeface="メイリオ"/>
                <a:cs typeface="メイリオ"/>
              </a:rPr>
              <a:t>留意点</a:t>
            </a:r>
            <a:r>
              <a:rPr lang="ja-JP" altLang="en-US" sz="3600" dirty="0" smtClean="0">
                <a:latin typeface="メイリオ"/>
                <a:ea typeface="メイリオ"/>
                <a:cs typeface="メイリオ"/>
              </a:rPr>
              <a:t>④</a:t>
            </a:r>
            <a:endParaRPr kumimoji="1" lang="ja-JP" altLang="en-US" sz="3600" dirty="0">
              <a:latin typeface="メイリオ"/>
              <a:ea typeface="メイリオ"/>
              <a:cs typeface="メイリオ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>
                <a:latin typeface="メイリオ"/>
                <a:ea typeface="メイリオ"/>
                <a:cs typeface="メイリオ"/>
              </a:rPr>
              <a:t>演習１　相談支援におけるケアマネジメントに必要な視点と技術</a:t>
            </a:r>
          </a:p>
          <a:p>
            <a:endParaRPr kumimoji="1" lang="ja-JP" altLang="en-US">
              <a:latin typeface="メイリオ"/>
              <a:ea typeface="メイリオ"/>
              <a:cs typeface="メイリオ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84163" y="2261356"/>
            <a:ext cx="857408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>
                <a:latin typeface="メイリオ"/>
                <a:ea typeface="メイリオ"/>
                <a:cs typeface="メイリオ"/>
              </a:rPr>
              <a:t>（２）ニーズ整理</a:t>
            </a:r>
            <a:endParaRPr kumimoji="1" lang="en-US" altLang="ja-JP" sz="2400">
              <a:latin typeface="メイリオ"/>
              <a:ea typeface="メイリオ"/>
              <a:cs typeface="メイリオ"/>
            </a:endParaRPr>
          </a:p>
          <a:p>
            <a:r>
              <a:rPr kumimoji="1" lang="ja-JP" altLang="en-US" sz="2400">
                <a:latin typeface="メイリオ"/>
                <a:ea typeface="メイリオ"/>
                <a:cs typeface="メイリオ"/>
              </a:rPr>
              <a:t>　・本人の意思表明、客観的状況、支援者や周囲の判断を分</a:t>
            </a:r>
            <a:endParaRPr kumimoji="1" lang="en-US" altLang="ja-JP" sz="2400">
              <a:latin typeface="メイリオ"/>
              <a:ea typeface="メイリオ"/>
              <a:cs typeface="メイリオ"/>
            </a:endParaRPr>
          </a:p>
          <a:p>
            <a:r>
              <a:rPr kumimoji="1" lang="ja-JP" altLang="en-US" sz="2400">
                <a:latin typeface="メイリオ"/>
                <a:ea typeface="メイリオ"/>
                <a:cs typeface="メイリオ"/>
              </a:rPr>
              <a:t>　　けて考える。</a:t>
            </a:r>
          </a:p>
          <a:p>
            <a:r>
              <a:rPr kumimoji="1" lang="ja-JP" altLang="en-US" sz="2400">
                <a:latin typeface="メイリオ"/>
                <a:ea typeface="メイリオ"/>
                <a:cs typeface="メイリオ"/>
              </a:rPr>
              <a:t>　　　　（基本は本人の言葉や選好からはじまる。）</a:t>
            </a:r>
          </a:p>
          <a:p>
            <a:r>
              <a:rPr kumimoji="1" lang="ja-JP" altLang="en-US" sz="2400">
                <a:latin typeface="メイリオ"/>
                <a:ea typeface="メイリオ"/>
                <a:cs typeface="メイリオ"/>
              </a:rPr>
              <a:t>　・</a:t>
            </a:r>
            <a:r>
              <a:rPr kumimoji="1" lang="ja-JP" altLang="en-US" sz="2400" b="1">
                <a:solidFill>
                  <a:srgbClr val="FF0000"/>
                </a:solidFill>
                <a:latin typeface="メイリオ"/>
                <a:ea typeface="メイリオ"/>
                <a:cs typeface="メイリオ"/>
              </a:rPr>
              <a:t>援助者（自分）の判断の根拠</a:t>
            </a:r>
            <a:r>
              <a:rPr kumimoji="1" lang="ja-JP" altLang="en-US" sz="2400">
                <a:latin typeface="メイリオ"/>
                <a:ea typeface="メイリオ"/>
                <a:cs typeface="メイリオ"/>
              </a:rPr>
              <a:t>を可視化、言語化する。</a:t>
            </a:r>
          </a:p>
          <a:p>
            <a:endParaRPr kumimoji="1" lang="ja-JP" altLang="en-US" sz="2400">
              <a:latin typeface="メイリオ"/>
              <a:ea typeface="メイリオ"/>
              <a:cs typeface="メイリオ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84163" y="118905"/>
            <a:ext cx="42570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kumimoji="1" lang="ja-JP" altLang="en-US" sz="1000" b="1" dirty="0" smtClean="0">
                <a:latin typeface="メイリオ"/>
                <a:ea typeface="メイリオ"/>
                <a:cs typeface="メイリオ"/>
              </a:rPr>
              <a:t>講義「相談支援におけるケアマネジメント手法とそのプロセス」復習</a:t>
            </a:r>
            <a:endParaRPr kumimoji="1" lang="ja-JP" altLang="en-US" sz="1000" b="1" dirty="0">
              <a:latin typeface="メイリオ"/>
              <a:ea typeface="メイリオ"/>
              <a:cs typeface="メイリオ"/>
            </a:endParaRPr>
          </a:p>
        </p:txBody>
      </p:sp>
    </p:spTree>
    <p:extLst>
      <p:ext uri="{BB962C8B-B14F-4D97-AF65-F5344CB8AC3E}">
        <p14:creationId xmlns:p14="http://schemas.microsoft.com/office/powerpoint/2010/main" val="5655502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3600" dirty="0" smtClean="0">
                <a:latin typeface="メイリオ"/>
                <a:ea typeface="メイリオ"/>
                <a:cs typeface="メイリオ"/>
              </a:rPr>
              <a:t>復習　ニーズ</a:t>
            </a:r>
            <a:r>
              <a:rPr kumimoji="1" lang="ja-JP" altLang="en-US" sz="3600" dirty="0">
                <a:latin typeface="メイリオ"/>
                <a:ea typeface="メイリオ"/>
                <a:cs typeface="メイリオ"/>
              </a:rPr>
              <a:t>整理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434905" y="2261357"/>
            <a:ext cx="2261541" cy="297455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latin typeface="メイリオ"/>
                <a:ea typeface="メイリオ"/>
                <a:cs typeface="メイリオ"/>
              </a:rPr>
              <a:t>インテーク</a:t>
            </a:r>
            <a:endParaRPr kumimoji="1" lang="en-US" altLang="ja-JP">
              <a:latin typeface="メイリオ"/>
              <a:ea typeface="メイリオ"/>
              <a:cs typeface="メイリオ"/>
            </a:endParaRPr>
          </a:p>
          <a:p>
            <a:pPr algn="ctr"/>
            <a:r>
              <a:rPr kumimoji="1" lang="ja-JP" altLang="en-US" sz="1600">
                <a:latin typeface="メイリオ"/>
                <a:ea typeface="メイリオ"/>
                <a:cs typeface="メイリオ"/>
              </a:rPr>
              <a:t>（情報の収集・整理）</a:t>
            </a:r>
            <a:endParaRPr kumimoji="1" lang="en-US" altLang="ja-JP" sz="1600">
              <a:latin typeface="メイリオ"/>
              <a:ea typeface="メイリオ"/>
              <a:cs typeface="メイリオ"/>
            </a:endParaRPr>
          </a:p>
          <a:p>
            <a:pPr algn="ctr"/>
            <a:endParaRPr kumimoji="1" lang="en-US" altLang="ja-JP">
              <a:latin typeface="メイリオ"/>
              <a:ea typeface="メイリオ"/>
              <a:cs typeface="メイリオ"/>
            </a:endParaRPr>
          </a:p>
          <a:p>
            <a:pPr algn="ctr"/>
            <a:endParaRPr kumimoji="1" lang="en-US" altLang="ja-JP">
              <a:latin typeface="メイリオ"/>
              <a:ea typeface="メイリオ"/>
              <a:cs typeface="メイリオ"/>
            </a:endParaRPr>
          </a:p>
          <a:p>
            <a:pPr algn="ctr"/>
            <a:endParaRPr kumimoji="1" lang="en-US" altLang="ja-JP">
              <a:latin typeface="メイリオ"/>
              <a:ea typeface="メイリオ"/>
              <a:cs typeface="メイリオ"/>
            </a:endParaRPr>
          </a:p>
          <a:p>
            <a:pPr algn="ctr"/>
            <a:endParaRPr kumimoji="1" lang="en-US" altLang="ja-JP">
              <a:latin typeface="メイリオ"/>
              <a:ea typeface="メイリオ"/>
              <a:cs typeface="メイリオ"/>
            </a:endParaRPr>
          </a:p>
          <a:p>
            <a:pPr algn="ctr"/>
            <a:endParaRPr kumimoji="1" lang="en-US" altLang="ja-JP">
              <a:latin typeface="メイリオ"/>
              <a:ea typeface="メイリオ"/>
              <a:cs typeface="メイリオ"/>
            </a:endParaRPr>
          </a:p>
          <a:p>
            <a:pPr algn="ctr"/>
            <a:endParaRPr kumimoji="1" lang="en-US" altLang="ja-JP">
              <a:latin typeface="メイリオ"/>
              <a:ea typeface="メイリオ"/>
              <a:cs typeface="メイリオ"/>
            </a:endParaRPr>
          </a:p>
          <a:p>
            <a:pPr algn="ctr"/>
            <a:endParaRPr kumimoji="1" lang="en-US" altLang="ja-JP">
              <a:latin typeface="メイリオ"/>
              <a:ea typeface="メイリオ"/>
              <a:cs typeface="メイリオ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284163" y="2017826"/>
            <a:ext cx="8574087" cy="4000863"/>
          </a:xfrm>
          <a:prstGeom prst="rect">
            <a:avLst/>
          </a:prstGeom>
          <a:noFill/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altLang="ja-JP">
              <a:solidFill>
                <a:schemeClr val="tx1"/>
              </a:solidFill>
              <a:latin typeface="メイリオ"/>
              <a:ea typeface="メイリオ"/>
              <a:cs typeface="メイリオ"/>
            </a:endParaRPr>
          </a:p>
          <a:p>
            <a:pPr algn="ctr"/>
            <a:endParaRPr kumimoji="1" lang="en-US" altLang="ja-JP">
              <a:solidFill>
                <a:schemeClr val="tx1"/>
              </a:solidFill>
              <a:latin typeface="メイリオ"/>
              <a:ea typeface="メイリオ"/>
              <a:cs typeface="メイリオ"/>
            </a:endParaRPr>
          </a:p>
          <a:p>
            <a:pPr algn="ctr"/>
            <a:endParaRPr kumimoji="1" lang="en-US" altLang="ja-JP">
              <a:solidFill>
                <a:schemeClr val="tx1"/>
              </a:solidFill>
              <a:latin typeface="メイリオ"/>
              <a:ea typeface="メイリオ"/>
              <a:cs typeface="メイリオ"/>
            </a:endParaRPr>
          </a:p>
          <a:p>
            <a:pPr algn="ctr"/>
            <a:endParaRPr kumimoji="1" lang="en-US" altLang="ja-JP">
              <a:solidFill>
                <a:schemeClr val="tx1"/>
              </a:solidFill>
              <a:latin typeface="メイリオ"/>
              <a:ea typeface="メイリオ"/>
              <a:cs typeface="メイリオ"/>
            </a:endParaRPr>
          </a:p>
          <a:p>
            <a:pPr algn="ctr"/>
            <a:endParaRPr kumimoji="1" lang="en-US" altLang="ja-JP">
              <a:solidFill>
                <a:schemeClr val="tx1"/>
              </a:solidFill>
              <a:latin typeface="メイリオ"/>
              <a:ea typeface="メイリオ"/>
              <a:cs typeface="メイリオ"/>
            </a:endParaRPr>
          </a:p>
          <a:p>
            <a:pPr algn="ctr"/>
            <a:endParaRPr kumimoji="1" lang="en-US" altLang="ja-JP">
              <a:solidFill>
                <a:schemeClr val="tx1"/>
              </a:solidFill>
              <a:latin typeface="メイリオ"/>
              <a:ea typeface="メイリオ"/>
              <a:cs typeface="メイリオ"/>
            </a:endParaRPr>
          </a:p>
          <a:p>
            <a:pPr algn="ctr"/>
            <a:endParaRPr kumimoji="1" lang="en-US" altLang="ja-JP">
              <a:solidFill>
                <a:schemeClr val="tx1"/>
              </a:solidFill>
              <a:latin typeface="メイリオ"/>
              <a:ea typeface="メイリオ"/>
              <a:cs typeface="メイリオ"/>
            </a:endParaRPr>
          </a:p>
          <a:p>
            <a:pPr algn="ctr"/>
            <a:endParaRPr kumimoji="1" lang="en-US" altLang="ja-JP">
              <a:solidFill>
                <a:schemeClr val="tx1"/>
              </a:solidFill>
              <a:latin typeface="メイリオ"/>
              <a:ea typeface="メイリオ"/>
              <a:cs typeface="メイリオ"/>
            </a:endParaRPr>
          </a:p>
          <a:p>
            <a:pPr algn="ctr"/>
            <a:endParaRPr kumimoji="1" lang="en-US" altLang="ja-JP">
              <a:solidFill>
                <a:schemeClr val="tx1"/>
              </a:solidFill>
              <a:latin typeface="メイリオ"/>
              <a:ea typeface="メイリオ"/>
              <a:cs typeface="メイリオ"/>
            </a:endParaRPr>
          </a:p>
          <a:p>
            <a:pPr algn="ctr"/>
            <a:endParaRPr kumimoji="1" lang="en-US" altLang="ja-JP">
              <a:solidFill>
                <a:schemeClr val="tx1"/>
              </a:solidFill>
              <a:latin typeface="メイリオ"/>
              <a:ea typeface="メイリオ"/>
              <a:cs typeface="メイリオ"/>
            </a:endParaRPr>
          </a:p>
          <a:p>
            <a:pPr algn="ctr"/>
            <a:endParaRPr kumimoji="1" lang="en-US" altLang="ja-JP">
              <a:solidFill>
                <a:schemeClr val="tx1"/>
              </a:solidFill>
              <a:latin typeface="メイリオ"/>
              <a:ea typeface="メイリオ"/>
              <a:cs typeface="メイリオ"/>
            </a:endParaRPr>
          </a:p>
          <a:p>
            <a:pPr algn="ctr"/>
            <a:endParaRPr kumimoji="1" lang="en-US" altLang="ja-JP">
              <a:solidFill>
                <a:schemeClr val="tx1"/>
              </a:solidFill>
              <a:latin typeface="メイリオ"/>
              <a:ea typeface="メイリオ"/>
              <a:cs typeface="メイリオ"/>
            </a:endParaRPr>
          </a:p>
          <a:p>
            <a:pPr algn="ctr"/>
            <a:endParaRPr kumimoji="1" lang="en-US" altLang="ja-JP">
              <a:solidFill>
                <a:schemeClr val="tx1"/>
              </a:solidFill>
              <a:latin typeface="メイリオ"/>
              <a:ea typeface="メイリオ"/>
              <a:cs typeface="メイリオ"/>
            </a:endParaRPr>
          </a:p>
          <a:p>
            <a:pPr algn="ctr"/>
            <a:r>
              <a:rPr kumimoji="1" lang="ja-JP" altLang="en-US">
                <a:solidFill>
                  <a:schemeClr val="tx1"/>
                </a:solidFill>
                <a:latin typeface="メイリオ"/>
                <a:ea typeface="メイリオ"/>
                <a:cs typeface="メイリオ"/>
              </a:rPr>
              <a:t>広義のアセスメント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2939997" y="2261357"/>
            <a:ext cx="3862007" cy="297455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latin typeface="メイリオ"/>
                <a:ea typeface="メイリオ"/>
                <a:cs typeface="メイリオ"/>
              </a:rPr>
              <a:t>アセスメント</a:t>
            </a:r>
            <a:endParaRPr kumimoji="1" lang="en-US" altLang="ja-JP">
              <a:latin typeface="メイリオ"/>
              <a:ea typeface="メイリオ"/>
              <a:cs typeface="メイリオ"/>
            </a:endParaRPr>
          </a:p>
          <a:p>
            <a:pPr algn="ctr"/>
            <a:r>
              <a:rPr kumimoji="1" lang="ja-JP" altLang="en-US" sz="1600">
                <a:latin typeface="メイリオ"/>
                <a:ea typeface="メイリオ"/>
                <a:cs typeface="メイリオ"/>
              </a:rPr>
              <a:t>（評価）</a:t>
            </a:r>
            <a:endParaRPr kumimoji="1" lang="en-US" altLang="ja-JP" sz="1600">
              <a:latin typeface="メイリオ"/>
              <a:ea typeface="メイリオ"/>
              <a:cs typeface="メイリオ"/>
            </a:endParaRPr>
          </a:p>
          <a:p>
            <a:pPr algn="ctr"/>
            <a:endParaRPr kumimoji="1" lang="en-US" altLang="ja-JP">
              <a:latin typeface="メイリオ"/>
              <a:ea typeface="メイリオ"/>
              <a:cs typeface="メイリオ"/>
            </a:endParaRPr>
          </a:p>
          <a:p>
            <a:pPr algn="ctr"/>
            <a:endParaRPr kumimoji="1" lang="en-US" altLang="ja-JP">
              <a:latin typeface="メイリオ"/>
              <a:ea typeface="メイリオ"/>
              <a:cs typeface="メイリオ"/>
            </a:endParaRPr>
          </a:p>
          <a:p>
            <a:pPr algn="ctr"/>
            <a:endParaRPr kumimoji="1" lang="en-US" altLang="ja-JP">
              <a:latin typeface="メイリオ"/>
              <a:ea typeface="メイリオ"/>
              <a:cs typeface="メイリオ"/>
            </a:endParaRPr>
          </a:p>
          <a:p>
            <a:pPr algn="ctr"/>
            <a:endParaRPr kumimoji="1" lang="en-US" altLang="ja-JP">
              <a:latin typeface="メイリオ"/>
              <a:ea typeface="メイリオ"/>
              <a:cs typeface="メイリオ"/>
            </a:endParaRPr>
          </a:p>
          <a:p>
            <a:pPr algn="ctr"/>
            <a:endParaRPr kumimoji="1" lang="en-US" altLang="ja-JP">
              <a:latin typeface="メイリオ"/>
              <a:ea typeface="メイリオ"/>
              <a:cs typeface="メイリオ"/>
            </a:endParaRPr>
          </a:p>
          <a:p>
            <a:pPr algn="ctr"/>
            <a:endParaRPr kumimoji="1" lang="en-US" altLang="ja-JP">
              <a:latin typeface="メイリオ"/>
              <a:ea typeface="メイリオ"/>
              <a:cs typeface="メイリオ"/>
            </a:endParaRPr>
          </a:p>
          <a:p>
            <a:pPr algn="ctr"/>
            <a:endParaRPr kumimoji="1" lang="en-US" altLang="ja-JP">
              <a:latin typeface="メイリオ"/>
              <a:ea typeface="メイリオ"/>
              <a:cs typeface="メイリオ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6958573" y="2261357"/>
            <a:ext cx="1835002" cy="297455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latin typeface="メイリオ"/>
                <a:ea typeface="メイリオ"/>
                <a:cs typeface="メイリオ"/>
              </a:rPr>
              <a:t>プランニング</a:t>
            </a:r>
            <a:endParaRPr kumimoji="1" lang="en-US" altLang="ja-JP">
              <a:latin typeface="メイリオ"/>
              <a:ea typeface="メイリオ"/>
              <a:cs typeface="メイリオ"/>
            </a:endParaRPr>
          </a:p>
          <a:p>
            <a:pPr algn="ctr"/>
            <a:r>
              <a:rPr kumimoji="1" lang="ja-JP" altLang="en-US" sz="1600">
                <a:latin typeface="メイリオ"/>
                <a:ea typeface="メイリオ"/>
                <a:cs typeface="メイリオ"/>
              </a:rPr>
              <a:t>（支援計画策定）</a:t>
            </a:r>
            <a:endParaRPr kumimoji="1" lang="en-US" altLang="ja-JP" sz="1600">
              <a:latin typeface="メイリオ"/>
              <a:ea typeface="メイリオ"/>
              <a:cs typeface="メイリオ"/>
            </a:endParaRPr>
          </a:p>
          <a:p>
            <a:pPr algn="ctr"/>
            <a:endParaRPr kumimoji="1" lang="en-US" altLang="ja-JP">
              <a:latin typeface="メイリオ"/>
              <a:ea typeface="メイリオ"/>
              <a:cs typeface="メイリオ"/>
            </a:endParaRPr>
          </a:p>
          <a:p>
            <a:pPr algn="ctr"/>
            <a:endParaRPr kumimoji="1" lang="en-US" altLang="ja-JP">
              <a:latin typeface="メイリオ"/>
              <a:ea typeface="メイリオ"/>
              <a:cs typeface="メイリオ"/>
            </a:endParaRPr>
          </a:p>
          <a:p>
            <a:pPr algn="ctr"/>
            <a:endParaRPr kumimoji="1" lang="en-US" altLang="ja-JP">
              <a:latin typeface="メイリオ"/>
              <a:ea typeface="メイリオ"/>
              <a:cs typeface="メイリオ"/>
            </a:endParaRPr>
          </a:p>
          <a:p>
            <a:pPr algn="ctr"/>
            <a:endParaRPr kumimoji="1" lang="en-US" altLang="ja-JP">
              <a:latin typeface="メイリオ"/>
              <a:ea typeface="メイリオ"/>
              <a:cs typeface="メイリオ"/>
            </a:endParaRPr>
          </a:p>
          <a:p>
            <a:pPr algn="ctr"/>
            <a:endParaRPr kumimoji="1" lang="en-US" altLang="ja-JP">
              <a:latin typeface="メイリオ"/>
              <a:ea typeface="メイリオ"/>
              <a:cs typeface="メイリオ"/>
            </a:endParaRPr>
          </a:p>
          <a:p>
            <a:pPr algn="ctr"/>
            <a:endParaRPr kumimoji="1" lang="en-US" altLang="ja-JP">
              <a:latin typeface="メイリオ"/>
              <a:ea typeface="メイリオ"/>
              <a:cs typeface="メイリオ"/>
            </a:endParaRPr>
          </a:p>
          <a:p>
            <a:pPr algn="ctr"/>
            <a:endParaRPr kumimoji="1" lang="en-US" altLang="ja-JP">
              <a:latin typeface="メイリオ"/>
              <a:ea typeface="メイリオ"/>
              <a:cs typeface="メイリオ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3122327" y="3383530"/>
            <a:ext cx="1713876" cy="1530571"/>
          </a:xfrm>
          <a:prstGeom prst="rect">
            <a:avLst/>
          </a:prstGeom>
          <a:solidFill>
            <a:srgbClr val="000090"/>
          </a:solidFill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latin typeface="メイリオ"/>
                <a:ea typeface="メイリオ"/>
                <a:cs typeface="メイリオ"/>
              </a:rPr>
              <a:t>理解・解釈・仮説</a:t>
            </a:r>
            <a:endParaRPr kumimoji="1" lang="en-US" altLang="ja-JP">
              <a:latin typeface="メイリオ"/>
              <a:ea typeface="メイリオ"/>
              <a:cs typeface="メイリオ"/>
            </a:endParaRPr>
          </a:p>
          <a:p>
            <a:pPr algn="ctr"/>
            <a:endParaRPr kumimoji="1" lang="en-US" altLang="ja-JP">
              <a:latin typeface="メイリオ"/>
              <a:ea typeface="メイリオ"/>
              <a:cs typeface="メイリオ"/>
            </a:endParaRPr>
          </a:p>
          <a:p>
            <a:pPr algn="ctr"/>
            <a:r>
              <a:rPr kumimoji="1" lang="ja-JP" altLang="en-US">
                <a:latin typeface="メイリオ"/>
                <a:ea typeface="メイリオ"/>
                <a:cs typeface="メイリオ"/>
              </a:rPr>
              <a:t>わかったこと</a:t>
            </a:r>
            <a:endParaRPr kumimoji="1" lang="en-US" altLang="ja-JP">
              <a:latin typeface="メイリオ"/>
              <a:ea typeface="メイリオ"/>
              <a:cs typeface="メイリオ"/>
            </a:endParaRPr>
          </a:p>
          <a:p>
            <a:pPr algn="ctr"/>
            <a:r>
              <a:rPr kumimoji="1" lang="ja-JP" altLang="en-US">
                <a:latin typeface="メイリオ"/>
                <a:ea typeface="メイリオ"/>
                <a:cs typeface="メイリオ"/>
              </a:rPr>
              <a:t>推測したこと</a:t>
            </a:r>
            <a:endParaRPr kumimoji="1" lang="en-US" altLang="ja-JP">
              <a:latin typeface="メイリオ"/>
              <a:ea typeface="メイリオ"/>
              <a:cs typeface="メイリオ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91479" y="6155882"/>
            <a:ext cx="8266771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>
                <a:latin typeface="メイリオ"/>
                <a:ea typeface="メイリオ"/>
                <a:cs typeface="メイリオ"/>
              </a:rPr>
              <a:t>近藤直司</a:t>
            </a:r>
            <a:endParaRPr kumimoji="1" lang="en-US" altLang="ja-JP" sz="1600">
              <a:latin typeface="メイリオ"/>
              <a:ea typeface="メイリオ"/>
              <a:cs typeface="メイリオ"/>
            </a:endParaRPr>
          </a:p>
          <a:p>
            <a:r>
              <a:rPr kumimoji="1" lang="en-US" altLang="ja-JP" sz="1600">
                <a:latin typeface="メイリオ"/>
                <a:ea typeface="メイリオ"/>
                <a:cs typeface="メイリオ"/>
              </a:rPr>
              <a:t>『</a:t>
            </a:r>
            <a:r>
              <a:rPr kumimoji="1" lang="ja-JP" altLang="en-US" sz="1600">
                <a:latin typeface="メイリオ"/>
                <a:ea typeface="メイリオ"/>
                <a:cs typeface="メイリオ"/>
              </a:rPr>
              <a:t>医療・保健・福祉・心理専門職のためのアセスメント技術を高めるハンドブック</a:t>
            </a:r>
            <a:r>
              <a:rPr kumimoji="1" lang="en-US" altLang="ja-JP" sz="1600">
                <a:latin typeface="メイリオ"/>
                <a:ea typeface="メイリオ"/>
                <a:cs typeface="メイリオ"/>
              </a:rPr>
              <a:t>』</a:t>
            </a:r>
            <a:endParaRPr kumimoji="1" lang="ja-JP" altLang="en-US" sz="1600">
              <a:latin typeface="メイリオ"/>
              <a:ea typeface="メイリオ"/>
              <a:cs typeface="メイリオ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5019235" y="3383530"/>
            <a:ext cx="1591401" cy="1530571"/>
          </a:xfrm>
          <a:prstGeom prst="rect">
            <a:avLst/>
          </a:prstGeom>
          <a:solidFill>
            <a:srgbClr val="000090"/>
          </a:solidFill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latin typeface="メイリオ"/>
                <a:ea typeface="メイリオ"/>
                <a:cs typeface="メイリオ"/>
              </a:rPr>
              <a:t>支援課題</a:t>
            </a:r>
            <a:endParaRPr kumimoji="1" lang="en-US" altLang="ja-JP">
              <a:latin typeface="メイリオ"/>
              <a:ea typeface="メイリオ"/>
              <a:cs typeface="メイリオ"/>
            </a:endParaRPr>
          </a:p>
          <a:p>
            <a:pPr algn="ctr"/>
            <a:endParaRPr kumimoji="1" lang="en-US" altLang="ja-JP">
              <a:latin typeface="メイリオ"/>
              <a:ea typeface="メイリオ"/>
              <a:cs typeface="メイリオ"/>
            </a:endParaRPr>
          </a:p>
          <a:p>
            <a:pPr algn="ctr"/>
            <a:r>
              <a:rPr kumimoji="1" lang="ja-JP" altLang="en-US">
                <a:latin typeface="メイリオ"/>
                <a:ea typeface="メイリオ"/>
                <a:cs typeface="メイリオ"/>
              </a:rPr>
              <a:t>支援の</a:t>
            </a:r>
            <a:endParaRPr kumimoji="1" lang="en-US" altLang="ja-JP">
              <a:latin typeface="メイリオ"/>
              <a:ea typeface="メイリオ"/>
              <a:cs typeface="メイリオ"/>
            </a:endParaRPr>
          </a:p>
          <a:p>
            <a:pPr algn="ctr"/>
            <a:r>
              <a:rPr kumimoji="1" lang="ja-JP" altLang="en-US">
                <a:latin typeface="メイリオ"/>
                <a:ea typeface="メイリオ"/>
                <a:cs typeface="メイリオ"/>
              </a:rPr>
              <a:t>必要なこと</a:t>
            </a:r>
            <a:endParaRPr kumimoji="1" lang="en-US" altLang="ja-JP">
              <a:latin typeface="メイリオ"/>
              <a:ea typeface="メイリオ"/>
              <a:cs typeface="メイリオ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7167320" y="3414165"/>
            <a:ext cx="1505171" cy="1499936"/>
          </a:xfrm>
          <a:prstGeom prst="rect">
            <a:avLst/>
          </a:prstGeom>
          <a:solidFill>
            <a:srgbClr val="000090"/>
          </a:solidFill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latin typeface="メイリオ"/>
                <a:ea typeface="メイリオ"/>
                <a:cs typeface="メイリオ"/>
              </a:rPr>
              <a:t>対応・方針</a:t>
            </a:r>
            <a:endParaRPr kumimoji="1" lang="en-US" altLang="ja-JP">
              <a:latin typeface="メイリオ"/>
              <a:ea typeface="メイリオ"/>
              <a:cs typeface="メイリオ"/>
            </a:endParaRPr>
          </a:p>
          <a:p>
            <a:pPr algn="ctr"/>
            <a:endParaRPr kumimoji="1" lang="en-US" altLang="ja-JP">
              <a:latin typeface="メイリオ"/>
              <a:ea typeface="メイリオ"/>
              <a:cs typeface="メイリオ"/>
            </a:endParaRPr>
          </a:p>
          <a:p>
            <a:pPr algn="ctr"/>
            <a:r>
              <a:rPr kumimoji="1" lang="ja-JP" altLang="en-US">
                <a:latin typeface="メイリオ"/>
                <a:ea typeface="メイリオ"/>
                <a:cs typeface="メイリオ"/>
              </a:rPr>
              <a:t>やろうと思うこと</a:t>
            </a:r>
            <a:endParaRPr kumimoji="1" lang="en-US" altLang="ja-JP">
              <a:latin typeface="メイリオ"/>
              <a:ea typeface="メイリオ"/>
              <a:cs typeface="メイリオ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591479" y="3383530"/>
            <a:ext cx="1965797" cy="1530571"/>
          </a:xfrm>
          <a:prstGeom prst="rect">
            <a:avLst/>
          </a:prstGeom>
          <a:solidFill>
            <a:srgbClr val="000090"/>
          </a:solidFill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latin typeface="メイリオ"/>
                <a:ea typeface="メイリオ"/>
                <a:cs typeface="メイリオ"/>
              </a:rPr>
              <a:t>情報</a:t>
            </a:r>
            <a:endParaRPr kumimoji="1" lang="en-US" altLang="ja-JP">
              <a:latin typeface="メイリオ"/>
              <a:ea typeface="メイリオ"/>
              <a:cs typeface="メイリオ"/>
            </a:endParaRPr>
          </a:p>
          <a:p>
            <a:pPr algn="ctr"/>
            <a:endParaRPr kumimoji="1" lang="en-US" altLang="ja-JP">
              <a:latin typeface="メイリオ"/>
              <a:ea typeface="メイリオ"/>
              <a:cs typeface="メイリオ"/>
            </a:endParaRPr>
          </a:p>
          <a:p>
            <a:pPr algn="ctr"/>
            <a:r>
              <a:rPr kumimoji="1" lang="ja-JP" altLang="en-US">
                <a:latin typeface="メイリオ"/>
                <a:ea typeface="メイリオ"/>
                <a:cs typeface="メイリオ"/>
              </a:rPr>
              <a:t>見たこと</a:t>
            </a:r>
            <a:endParaRPr kumimoji="1" lang="en-US" altLang="ja-JP">
              <a:latin typeface="メイリオ"/>
              <a:ea typeface="メイリオ"/>
              <a:cs typeface="メイリオ"/>
            </a:endParaRPr>
          </a:p>
          <a:p>
            <a:pPr algn="ctr"/>
            <a:r>
              <a:rPr kumimoji="1" lang="ja-JP" altLang="en-US">
                <a:latin typeface="メイリオ"/>
                <a:ea typeface="メイリオ"/>
                <a:cs typeface="メイリオ"/>
              </a:rPr>
              <a:t>聴いたこと</a:t>
            </a:r>
            <a:endParaRPr kumimoji="1" lang="en-US" altLang="ja-JP">
              <a:latin typeface="メイリオ"/>
              <a:ea typeface="メイリオ"/>
              <a:cs typeface="メイリオ"/>
            </a:endParaRPr>
          </a:p>
          <a:p>
            <a:pPr algn="ctr"/>
            <a:r>
              <a:rPr kumimoji="1" lang="ja-JP" altLang="en-US">
                <a:latin typeface="メイリオ"/>
                <a:ea typeface="メイリオ"/>
                <a:cs typeface="メイリオ"/>
              </a:rPr>
              <a:t>データなど</a:t>
            </a:r>
            <a:endParaRPr kumimoji="1" lang="en-US" altLang="ja-JP">
              <a:latin typeface="メイリオ"/>
              <a:ea typeface="メイリオ"/>
              <a:cs typeface="メイリオ"/>
            </a:endParaRPr>
          </a:p>
        </p:txBody>
      </p:sp>
      <p:cxnSp>
        <p:nvCxnSpPr>
          <p:cNvPr id="16" name="曲線コネクタ 15"/>
          <p:cNvCxnSpPr>
            <a:stCxn id="10" idx="0"/>
            <a:endCxn id="14" idx="0"/>
          </p:cNvCxnSpPr>
          <p:nvPr/>
        </p:nvCxnSpPr>
        <p:spPr>
          <a:xfrm rot="16200000" flipV="1">
            <a:off x="2776822" y="2181086"/>
            <a:ext cx="12700" cy="2404887"/>
          </a:xfrm>
          <a:prstGeom prst="curvedConnector3">
            <a:avLst>
              <a:gd name="adj1" fmla="val 1800000"/>
            </a:avLst>
          </a:prstGeom>
          <a:ln w="63500"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曲線コネクタ 21"/>
          <p:cNvCxnSpPr>
            <a:stCxn id="14" idx="2"/>
            <a:endCxn id="10" idx="2"/>
          </p:cNvCxnSpPr>
          <p:nvPr/>
        </p:nvCxnSpPr>
        <p:spPr>
          <a:xfrm rot="16200000" flipH="1">
            <a:off x="2776821" y="3711657"/>
            <a:ext cx="12700" cy="2404887"/>
          </a:xfrm>
          <a:prstGeom prst="curvedConnector3">
            <a:avLst>
              <a:gd name="adj1" fmla="val 1800000"/>
            </a:avLst>
          </a:prstGeom>
          <a:ln w="63500"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7150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3600" dirty="0" smtClean="0">
                <a:latin typeface="メイリオ"/>
                <a:ea typeface="メイリオ"/>
                <a:cs typeface="メイリオ"/>
              </a:rPr>
              <a:t>復習　ニーズ</a:t>
            </a:r>
            <a:r>
              <a:rPr kumimoji="1" lang="ja-JP" altLang="en-US" sz="3600" dirty="0">
                <a:latin typeface="メイリオ"/>
                <a:ea typeface="メイリオ"/>
                <a:cs typeface="メイリオ"/>
              </a:rPr>
              <a:t>整理のポイント</a:t>
            </a: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284163" y="2087406"/>
            <a:ext cx="8574087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u="sng">
                <a:latin typeface="メイリオ"/>
                <a:ea typeface="メイリオ"/>
                <a:cs typeface="メイリオ"/>
              </a:rPr>
              <a:t>① </a:t>
            </a:r>
            <a:r>
              <a:rPr kumimoji="1" lang="ja-JP" altLang="en-US" sz="2400" b="1" u="sng">
                <a:latin typeface="メイリオ"/>
                <a:ea typeface="メイリオ"/>
                <a:cs typeface="メイリオ"/>
              </a:rPr>
              <a:t>「見立て」ができるようになろう。</a:t>
            </a:r>
            <a:endParaRPr kumimoji="1" lang="en-US" altLang="ja-JP" sz="2400" b="1" u="sng">
              <a:latin typeface="メイリオ"/>
              <a:ea typeface="メイリオ"/>
              <a:cs typeface="メイリオ"/>
            </a:endParaRPr>
          </a:p>
          <a:p>
            <a:r>
              <a:rPr kumimoji="1" lang="ja-JP" altLang="en-US" sz="2400">
                <a:latin typeface="メイリオ"/>
                <a:ea typeface="メイリオ"/>
                <a:cs typeface="メイリオ"/>
              </a:rPr>
              <a:t>　</a:t>
            </a:r>
            <a:r>
              <a:rPr kumimoji="1" lang="ja-JP" altLang="en-US" sz="2400">
                <a:solidFill>
                  <a:schemeClr val="accent1">
                    <a:lumMod val="60000"/>
                    <a:lumOff val="40000"/>
                  </a:schemeClr>
                </a:solidFill>
                <a:latin typeface="メイリオ"/>
                <a:ea typeface="メイリオ"/>
                <a:cs typeface="メイリオ"/>
              </a:rPr>
              <a:t>支援者自身</a:t>
            </a:r>
            <a:r>
              <a:rPr kumimoji="1" lang="ja-JP" altLang="en-US" sz="2400">
                <a:latin typeface="メイリオ"/>
                <a:ea typeface="メイリオ"/>
                <a:cs typeface="メイリオ"/>
              </a:rPr>
              <a:t>が</a:t>
            </a:r>
            <a:r>
              <a:rPr kumimoji="1" lang="en-US" altLang="ja-JP" sz="2400">
                <a:latin typeface="メイリオ"/>
                <a:ea typeface="メイリオ"/>
                <a:cs typeface="メイリオ"/>
              </a:rPr>
              <a:t> a.</a:t>
            </a:r>
            <a:r>
              <a:rPr kumimoji="1" lang="ja-JP" altLang="en-US" sz="2400">
                <a:latin typeface="メイリオ"/>
                <a:ea typeface="メイリオ"/>
                <a:cs typeface="メイリオ"/>
              </a:rPr>
              <a:t>どのような情報を得て、</a:t>
            </a:r>
            <a:r>
              <a:rPr kumimoji="1" lang="en-US" altLang="ja-JP" sz="2400">
                <a:latin typeface="メイリオ"/>
                <a:ea typeface="メイリオ"/>
                <a:cs typeface="メイリオ"/>
              </a:rPr>
              <a:t>b. </a:t>
            </a:r>
            <a:r>
              <a:rPr kumimoji="1" lang="ja-JP" altLang="en-US" sz="2400">
                <a:latin typeface="メイリオ"/>
                <a:ea typeface="メイリオ"/>
                <a:cs typeface="メイリオ"/>
              </a:rPr>
              <a:t>どのような解釈をし、</a:t>
            </a:r>
            <a:r>
              <a:rPr kumimoji="1" lang="en-US" altLang="ja-JP" sz="2400">
                <a:latin typeface="メイリオ"/>
                <a:ea typeface="メイリオ"/>
                <a:cs typeface="メイリオ"/>
              </a:rPr>
              <a:t>c. </a:t>
            </a:r>
            <a:r>
              <a:rPr kumimoji="1" lang="ja-JP" altLang="en-US" sz="2400">
                <a:latin typeface="メイリオ"/>
                <a:ea typeface="メイリオ"/>
                <a:cs typeface="メイリオ"/>
              </a:rPr>
              <a:t>どのような方針をたてるか。</a:t>
            </a:r>
            <a:endParaRPr kumimoji="1" lang="en-US" altLang="ja-JP" sz="2400">
              <a:latin typeface="メイリオ"/>
              <a:ea typeface="メイリオ"/>
              <a:cs typeface="メイリオ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297396" y="3440061"/>
            <a:ext cx="605230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u="sng">
                <a:latin typeface="メイリオ"/>
                <a:ea typeface="メイリオ"/>
                <a:cs typeface="メイリオ"/>
              </a:rPr>
              <a:t>② </a:t>
            </a:r>
            <a:r>
              <a:rPr kumimoji="1" lang="ja-JP" altLang="en-US" sz="2400" b="1" u="sng">
                <a:latin typeface="メイリオ"/>
                <a:ea typeface="メイリオ"/>
                <a:cs typeface="メイリオ"/>
              </a:rPr>
              <a:t>アタマの中を整理できるようになろう。</a:t>
            </a:r>
            <a:endParaRPr kumimoji="1" lang="en-US" altLang="ja-JP" sz="2400" b="1" u="sng">
              <a:latin typeface="メイリオ"/>
              <a:ea typeface="メイリオ"/>
              <a:cs typeface="メイリオ"/>
            </a:endParaRPr>
          </a:p>
          <a:p>
            <a:r>
              <a:rPr kumimoji="1" lang="ja-JP" altLang="en-US" sz="2400">
                <a:latin typeface="メイリオ"/>
                <a:ea typeface="メイリオ"/>
                <a:cs typeface="メイリオ"/>
              </a:rPr>
              <a:t>　・事実　　　</a:t>
            </a:r>
            <a:r>
              <a:rPr kumimoji="1" lang="en-US" altLang="ja-JP" sz="2400">
                <a:latin typeface="メイリオ"/>
                <a:ea typeface="メイリオ"/>
                <a:cs typeface="メイリオ"/>
              </a:rPr>
              <a:t> </a:t>
            </a:r>
            <a:r>
              <a:rPr kumimoji="1" lang="ja-JP" altLang="en-US" sz="2400">
                <a:latin typeface="メイリオ"/>
                <a:ea typeface="メイリオ"/>
                <a:cs typeface="メイリオ"/>
              </a:rPr>
              <a:t>本人の意思、客観的事実</a:t>
            </a:r>
            <a:endParaRPr kumimoji="1" lang="en-US" altLang="ja-JP" sz="2400">
              <a:latin typeface="メイリオ"/>
              <a:ea typeface="メイリオ"/>
              <a:cs typeface="メイリオ"/>
            </a:endParaRPr>
          </a:p>
          <a:p>
            <a:r>
              <a:rPr kumimoji="1" lang="ja-JP" altLang="en-US" sz="2400">
                <a:latin typeface="メイリオ"/>
                <a:ea typeface="メイリオ"/>
                <a:cs typeface="メイリオ"/>
              </a:rPr>
              <a:t>　・自分の考え</a:t>
            </a:r>
            <a:r>
              <a:rPr kumimoji="1" lang="en-US" altLang="ja-JP" sz="2400">
                <a:latin typeface="メイリオ"/>
                <a:ea typeface="メイリオ"/>
                <a:cs typeface="メイリオ"/>
              </a:rPr>
              <a:t> </a:t>
            </a:r>
            <a:r>
              <a:rPr kumimoji="1" lang="ja-JP" altLang="en-US" sz="2400">
                <a:latin typeface="メイリオ"/>
                <a:ea typeface="メイリオ"/>
                <a:cs typeface="メイリオ"/>
              </a:rPr>
              <a:t>自分の解釈</a:t>
            </a:r>
            <a:endParaRPr kumimoji="1" lang="en-US" altLang="ja-JP" sz="2400">
              <a:latin typeface="メイリオ"/>
              <a:ea typeface="メイリオ"/>
              <a:cs typeface="メイリオ"/>
            </a:endParaRPr>
          </a:p>
          <a:p>
            <a:r>
              <a:rPr kumimoji="1" lang="ja-JP" altLang="en-US" sz="2400">
                <a:latin typeface="メイリオ"/>
                <a:ea typeface="メイリオ"/>
                <a:cs typeface="メイリオ"/>
              </a:rPr>
              <a:t>　　　　　　　</a:t>
            </a:r>
            <a:r>
              <a:rPr kumimoji="1" lang="en-US" altLang="ja-JP" sz="2400">
                <a:latin typeface="メイリオ"/>
                <a:ea typeface="メイリオ"/>
                <a:cs typeface="メイリオ"/>
              </a:rPr>
              <a:t> </a:t>
            </a:r>
            <a:r>
              <a:rPr kumimoji="1" lang="ja-JP" altLang="en-US" sz="2400">
                <a:latin typeface="メイリオ"/>
                <a:ea typeface="メイリオ"/>
                <a:cs typeface="メイリオ"/>
              </a:rPr>
              <a:t>自分の支援方針</a:t>
            </a:r>
            <a:endParaRPr kumimoji="1" lang="en-US" altLang="ja-JP" sz="2400">
              <a:latin typeface="メイリオ"/>
              <a:ea typeface="メイリオ"/>
              <a:cs typeface="メイリオ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295732" y="5244986"/>
            <a:ext cx="8574087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u="sng">
                <a:latin typeface="メイリオ"/>
                <a:ea typeface="メイリオ"/>
                <a:cs typeface="メイリオ"/>
              </a:rPr>
              <a:t>③ </a:t>
            </a:r>
            <a:r>
              <a:rPr kumimoji="1" lang="ja-JP" altLang="en-US" sz="2400" b="1" u="sng">
                <a:latin typeface="メイリオ"/>
                <a:ea typeface="メイリオ"/>
                <a:cs typeface="メイリオ"/>
              </a:rPr>
              <a:t>「手だて（プランニング）」は一旦置いておこう。</a:t>
            </a:r>
            <a:endParaRPr kumimoji="1" lang="en-US" altLang="ja-JP" sz="2400" b="1" u="sng">
              <a:latin typeface="メイリオ"/>
              <a:ea typeface="メイリオ"/>
              <a:cs typeface="メイリオ"/>
            </a:endParaRPr>
          </a:p>
          <a:p>
            <a:r>
              <a:rPr kumimoji="1" lang="ja-JP" altLang="en-US" sz="2400">
                <a:latin typeface="メイリオ"/>
                <a:ea typeface="メイリオ"/>
                <a:cs typeface="メイリオ"/>
              </a:rPr>
              <a:t>　対応から入らず、本人の言葉・本人の（深めた）理解からはじめる。</a:t>
            </a:r>
            <a:endParaRPr kumimoji="1" lang="en-US" altLang="ja-JP" sz="2400">
              <a:latin typeface="メイリオ"/>
              <a:ea typeface="メイリオ"/>
              <a:cs typeface="メイリオ"/>
            </a:endParaRPr>
          </a:p>
        </p:txBody>
      </p:sp>
      <p:sp>
        <p:nvSpPr>
          <p:cNvPr id="3" name="角丸四角形 2"/>
          <p:cNvSpPr/>
          <p:nvPr/>
        </p:nvSpPr>
        <p:spPr>
          <a:xfrm>
            <a:off x="6454074" y="3457456"/>
            <a:ext cx="2520122" cy="15696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latin typeface="メイリオ"/>
                <a:ea typeface="メイリオ"/>
                <a:cs typeface="メイリオ"/>
              </a:rPr>
              <a:t>普段自分のアタマの中で、同時並行処理していることを</a:t>
            </a:r>
            <a:r>
              <a:rPr kumimoji="1" lang="en-US" altLang="ja-JP">
                <a:latin typeface="メイリオ"/>
                <a:ea typeface="メイリオ"/>
                <a:cs typeface="メイリオ"/>
              </a:rPr>
              <a:t>…</a:t>
            </a:r>
          </a:p>
          <a:p>
            <a:pPr algn="ctr"/>
            <a:r>
              <a:rPr kumimoji="1" lang="ja-JP" altLang="en-US">
                <a:latin typeface="メイリオ"/>
                <a:ea typeface="メイリオ"/>
                <a:cs typeface="メイリオ"/>
              </a:rPr>
              <a:t>可視化し、整理する</a:t>
            </a: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90924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 1"/>
          <p:cNvSpPr>
            <a:spLocks noGrp="1"/>
          </p:cNvSpPr>
          <p:nvPr>
            <p:ph type="ftr" sz="quarter" idx="11"/>
          </p:nvPr>
        </p:nvSpPr>
        <p:spPr>
          <a:xfrm>
            <a:off x="0" y="6437032"/>
            <a:ext cx="9144000" cy="365125"/>
          </a:xfrm>
        </p:spPr>
        <p:txBody>
          <a:bodyPr/>
          <a:lstStyle/>
          <a:p>
            <a:pPr algn="ctr"/>
            <a:r>
              <a:rPr kumimoji="1" lang="ja-JP" altLang="en-US" sz="800" b="0" dirty="0" smtClean="0"/>
              <a:t>新カリキュラムに基づく相談支援従事者養成研修モデル研修</a:t>
            </a:r>
            <a:r>
              <a:rPr kumimoji="1" lang="en-US" altLang="ja-JP" sz="800" b="0" dirty="0" smtClean="0"/>
              <a:t>(</a:t>
            </a:r>
            <a:r>
              <a:rPr kumimoji="1" lang="ja-JP" altLang="en-US" sz="800" b="0" dirty="0" smtClean="0"/>
              <a:t>初任者研修</a:t>
            </a:r>
            <a:r>
              <a:rPr kumimoji="1" lang="en-US" altLang="ja-JP" sz="800" b="0" dirty="0" smtClean="0"/>
              <a:t>), SSA2018-2019(c) </a:t>
            </a:r>
            <a:r>
              <a:rPr kumimoji="1" lang="ja-JP" altLang="en-US" sz="800" b="0" dirty="0" smtClean="0"/>
              <a:t>不許複製</a:t>
            </a:r>
            <a:endParaRPr kumimoji="1" lang="ja-JP" altLang="en-US" sz="800" b="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51520" y="2500747"/>
            <a:ext cx="86409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8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【</a:t>
            </a:r>
            <a:r>
              <a:rPr kumimoji="1" lang="ja-JP" altLang="en-US" sz="28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演習３</a:t>
            </a:r>
            <a:r>
              <a:rPr kumimoji="1" lang="en-US" altLang="ja-JP" sz="28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】</a:t>
            </a:r>
            <a:r>
              <a:rPr kumimoji="1" lang="ja-JP" altLang="en-US" sz="28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すすめかた（第６日目）</a:t>
            </a: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ja-JP" altLang="en-US" sz="2400" b="1" dirty="0" smtClean="0">
                <a:latin typeface="メイリオ"/>
                <a:ea typeface="メイリオ"/>
                <a:cs typeface="メイリオ"/>
              </a:rPr>
              <a:t/>
            </a:r>
            <a:br>
              <a:rPr lang="ja-JP" altLang="en-US" sz="2400" b="1" dirty="0" smtClean="0">
                <a:latin typeface="メイリオ"/>
                <a:ea typeface="メイリオ"/>
                <a:cs typeface="メイリオ"/>
              </a:rPr>
            </a:br>
            <a:r>
              <a:rPr lang="ja-JP" altLang="en-US" sz="2400" b="1" dirty="0">
                <a:latin typeface="メイリオ"/>
                <a:ea typeface="メイリオ"/>
                <a:cs typeface="メイリオ"/>
              </a:rPr>
              <a:t/>
            </a:r>
            <a:br>
              <a:rPr lang="ja-JP" altLang="en-US" sz="2400" b="1" dirty="0">
                <a:latin typeface="メイリオ"/>
                <a:ea typeface="メイリオ"/>
                <a:cs typeface="メイリオ"/>
              </a:rPr>
            </a:br>
            <a:r>
              <a:rPr lang="ja-JP" altLang="en-US" sz="2400" b="1" dirty="0" smtClean="0">
                <a:latin typeface="メイリオ"/>
                <a:ea typeface="メイリオ"/>
                <a:cs typeface="メイリオ"/>
              </a:rPr>
              <a:t>実践例</a:t>
            </a:r>
            <a:r>
              <a:rPr lang="ja-JP" altLang="en-US" sz="2400" b="1" dirty="0">
                <a:latin typeface="メイリオ"/>
                <a:ea typeface="メイリオ"/>
                <a:cs typeface="メイリオ"/>
              </a:rPr>
              <a:t>の選定方法</a:t>
            </a:r>
            <a:r>
              <a:rPr lang="en-US" altLang="ja-JP" sz="2400" b="1" dirty="0" smtClean="0">
                <a:latin typeface="メイリオ"/>
                <a:ea typeface="メイリオ"/>
                <a:cs typeface="メイリオ"/>
              </a:rPr>
              <a:t/>
            </a:r>
            <a:br>
              <a:rPr lang="en-US" altLang="ja-JP" sz="2400" b="1" dirty="0" smtClean="0">
                <a:latin typeface="メイリオ"/>
                <a:ea typeface="メイリオ"/>
                <a:cs typeface="メイリオ"/>
              </a:rPr>
            </a:br>
            <a:r>
              <a:rPr lang="ja-JP" altLang="en-US" sz="2400" b="1" dirty="0" smtClean="0">
                <a:latin typeface="メイリオ"/>
                <a:ea typeface="メイリオ"/>
                <a:cs typeface="メイリオ"/>
              </a:rPr>
              <a:t>　　　　　　　　　　　　　</a:t>
            </a:r>
            <a:endParaRPr kumimoji="1" lang="ja-JP" altLang="en-US" sz="2400" b="1" dirty="0"/>
          </a:p>
        </p:txBody>
      </p:sp>
      <p:sp>
        <p:nvSpPr>
          <p:cNvPr id="8" name="フッター プレースホルダ 6"/>
          <p:cNvSpPr>
            <a:spLocks noGrp="1"/>
          </p:cNvSpPr>
          <p:nvPr>
            <p:ph type="ftr" sz="quarter" idx="11"/>
          </p:nvPr>
        </p:nvSpPr>
        <p:spPr>
          <a:xfrm>
            <a:off x="0" y="6479367"/>
            <a:ext cx="9144000" cy="365125"/>
          </a:xfrm>
        </p:spPr>
        <p:txBody>
          <a:bodyPr/>
          <a:lstStyle/>
          <a:p>
            <a:pPr algn="ctr"/>
            <a:r>
              <a:rPr lang="ja-JP" altLang="en-US" sz="800" b="0" dirty="0" smtClean="0"/>
              <a:t>新カリキュラムに基づく相談支援従事者養成研修モデル研修</a:t>
            </a:r>
            <a:r>
              <a:rPr lang="en-US" altLang="ja-JP" sz="800" b="0" dirty="0" smtClean="0"/>
              <a:t>(</a:t>
            </a:r>
            <a:r>
              <a:rPr lang="ja-JP" altLang="en-US" sz="800" b="0" dirty="0" smtClean="0"/>
              <a:t>初任者研修</a:t>
            </a:r>
            <a:r>
              <a:rPr lang="en-US" altLang="ja-JP" sz="800" b="0" dirty="0" smtClean="0"/>
              <a:t>), SSA2018-2019(c) </a:t>
            </a:r>
            <a:r>
              <a:rPr lang="ja-JP" altLang="en-US" sz="800" b="0" dirty="0" smtClean="0"/>
              <a:t>不許複製</a:t>
            </a:r>
            <a:endParaRPr lang="en-US" sz="800" b="0" dirty="0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474133" y="1979743"/>
            <a:ext cx="8669867" cy="37343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400"/>
              </a:lnSpc>
            </a:pPr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kumimoji="1" lang="ja-JP" altLang="en-US" sz="2400" b="1" u="sng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本日の到達点： アセスメント（ニーズ整理）まで</a:t>
            </a:r>
          </a:p>
          <a:p>
            <a:pPr>
              <a:lnSpc>
                <a:spcPts val="1200"/>
              </a:lnSpc>
            </a:pPr>
            <a:endParaRPr kumimoji="1" lang="ja-JP" altLang="en-US" sz="2400" b="1" u="sng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3400"/>
              </a:lnSpc>
            </a:pPr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kumimoji="1" lang="ja-JP" altLang="en-US" sz="2400" b="1" u="sng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選定にあたっての視点</a:t>
            </a:r>
            <a:endParaRPr kumimoji="1"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3400"/>
              </a:lnSpc>
            </a:pPr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① ケアマネジメント手法の適用が妥当。</a:t>
            </a:r>
            <a:endParaRPr kumimoji="1"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3400"/>
              </a:lnSpc>
            </a:pPr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② 障害福祉サービス</a:t>
            </a:r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／</a:t>
            </a:r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児童福祉法のサービスを１つ以上利</a:t>
            </a:r>
          </a:p>
          <a:p>
            <a:pPr>
              <a:lnSpc>
                <a:spcPts val="3400"/>
              </a:lnSpc>
            </a:pPr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sz="2400" dirty="0" err="1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用する</a:t>
            </a:r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ことが想定される。</a:t>
            </a:r>
          </a:p>
          <a:p>
            <a:pPr>
              <a:lnSpc>
                <a:spcPts val="3400"/>
              </a:lnSpc>
            </a:pPr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③ インフォーマルな資源の活用を考えやすい。</a:t>
            </a:r>
          </a:p>
          <a:p>
            <a:pPr>
              <a:lnSpc>
                <a:spcPts val="3400"/>
              </a:lnSpc>
            </a:pPr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④ 複数の人や機関がかかわる（チーム支援が必要）。</a:t>
            </a:r>
          </a:p>
          <a:p>
            <a:pPr>
              <a:lnSpc>
                <a:spcPts val="3400"/>
              </a:lnSpc>
            </a:pPr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⑤ 地域課題がありそう。</a:t>
            </a:r>
            <a:endParaRPr kumimoji="1"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角丸四角形 5"/>
          <p:cNvSpPr/>
          <p:nvPr/>
        </p:nvSpPr>
        <p:spPr>
          <a:xfrm>
            <a:off x="4311274" y="5350190"/>
            <a:ext cx="4590518" cy="827313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60325">
            <a:solidFill>
              <a:schemeClr val="accent5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すべての視点を満たすこと。</a:t>
            </a:r>
          </a:p>
          <a:p>
            <a:r>
              <a:rPr kumimoji="1" lang="ja-JP" altLang="en-US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わからない時は演習講師を頼りにしよう。</a:t>
            </a:r>
            <a:endParaRPr kumimoji="1" lang="ja-JP" altLang="en-US" b="1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72347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ja-JP" altLang="en-US" sz="2400" b="1" dirty="0" smtClean="0">
                <a:latin typeface="メイリオ"/>
                <a:ea typeface="メイリオ"/>
                <a:cs typeface="メイリオ"/>
              </a:rPr>
              <a:t/>
            </a:r>
            <a:br>
              <a:rPr lang="ja-JP" altLang="en-US" sz="2400" b="1" dirty="0" smtClean="0">
                <a:latin typeface="メイリオ"/>
                <a:ea typeface="メイリオ"/>
                <a:cs typeface="メイリオ"/>
              </a:rPr>
            </a:br>
            <a:r>
              <a:rPr lang="ja-JP" altLang="en-US" sz="2400" b="1" dirty="0">
                <a:latin typeface="メイリオ"/>
                <a:ea typeface="メイリオ"/>
                <a:cs typeface="メイリオ"/>
              </a:rPr>
              <a:t/>
            </a:r>
            <a:br>
              <a:rPr lang="ja-JP" altLang="en-US" sz="2400" b="1" dirty="0">
                <a:latin typeface="メイリオ"/>
                <a:ea typeface="メイリオ"/>
                <a:cs typeface="メイリオ"/>
              </a:rPr>
            </a:br>
            <a:r>
              <a:rPr lang="ja-JP" altLang="en-US" sz="2400" b="1" dirty="0">
                <a:latin typeface="メイリオ"/>
                <a:ea typeface="メイリオ"/>
                <a:cs typeface="メイリオ"/>
              </a:rPr>
              <a:t>進行方法（６日目）</a:t>
            </a:r>
            <a:r>
              <a:rPr lang="en-US" altLang="ja-JP" sz="2400" b="1" dirty="0" smtClean="0">
                <a:latin typeface="メイリオ"/>
                <a:ea typeface="メイリオ"/>
                <a:cs typeface="メイリオ"/>
              </a:rPr>
              <a:t/>
            </a:r>
            <a:br>
              <a:rPr lang="en-US" altLang="ja-JP" sz="2400" b="1" dirty="0" smtClean="0">
                <a:latin typeface="メイリオ"/>
                <a:ea typeface="メイリオ"/>
                <a:cs typeface="メイリオ"/>
              </a:rPr>
            </a:br>
            <a:r>
              <a:rPr lang="ja-JP" altLang="en-US" sz="2400" b="1" dirty="0" smtClean="0">
                <a:latin typeface="メイリオ"/>
                <a:ea typeface="メイリオ"/>
                <a:cs typeface="メイリオ"/>
              </a:rPr>
              <a:t>　　　　　　　　　　　　　</a:t>
            </a:r>
            <a:endParaRPr kumimoji="1" lang="ja-JP" altLang="en-US" sz="2400" b="1" dirty="0"/>
          </a:p>
        </p:txBody>
      </p:sp>
      <p:sp>
        <p:nvSpPr>
          <p:cNvPr id="8" name="フッター プレースホルダ 6"/>
          <p:cNvSpPr>
            <a:spLocks noGrp="1"/>
          </p:cNvSpPr>
          <p:nvPr>
            <p:ph type="ftr" sz="quarter" idx="11"/>
          </p:nvPr>
        </p:nvSpPr>
        <p:spPr>
          <a:xfrm>
            <a:off x="0" y="6479367"/>
            <a:ext cx="9144000" cy="365125"/>
          </a:xfrm>
        </p:spPr>
        <p:txBody>
          <a:bodyPr/>
          <a:lstStyle/>
          <a:p>
            <a:pPr algn="ctr"/>
            <a:r>
              <a:rPr lang="ja-JP" altLang="en-US" sz="800" b="0" dirty="0" smtClean="0"/>
              <a:t>新カリキュラムに基づく相談支援従事者養成研修モデル研修</a:t>
            </a:r>
            <a:r>
              <a:rPr lang="en-US" altLang="ja-JP" sz="800" b="0" dirty="0" smtClean="0"/>
              <a:t>(</a:t>
            </a:r>
            <a:r>
              <a:rPr lang="ja-JP" altLang="en-US" sz="800" b="0" dirty="0" smtClean="0"/>
              <a:t>初任者研修</a:t>
            </a:r>
            <a:r>
              <a:rPr lang="en-US" altLang="ja-JP" sz="800" b="0" dirty="0" smtClean="0"/>
              <a:t>), SSA2018-2019(c) </a:t>
            </a:r>
            <a:r>
              <a:rPr lang="ja-JP" altLang="en-US" sz="800" b="0" dirty="0" smtClean="0"/>
              <a:t>不許複製</a:t>
            </a:r>
            <a:endParaRPr lang="en-US" sz="800" b="0" dirty="0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474133" y="1979743"/>
            <a:ext cx="8669867" cy="2426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400"/>
              </a:lnSpc>
            </a:pPr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kumimoji="1" lang="ja-JP" altLang="en-US" sz="2400" b="1" u="sng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グループ討議のすすめかた</a:t>
            </a:r>
          </a:p>
          <a:p>
            <a:pPr>
              <a:lnSpc>
                <a:spcPts val="1200"/>
              </a:lnSpc>
            </a:pPr>
            <a:endParaRPr kumimoji="1" lang="ja-JP" altLang="en-US" sz="2400" b="1" u="sng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3400"/>
              </a:lnSpc>
            </a:pPr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① 概要の再説明</a:t>
            </a:r>
            <a:r>
              <a:rPr kumimoji="1"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５分</a:t>
            </a:r>
            <a:r>
              <a:rPr kumimoji="1"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endParaRPr kumimoji="1" lang="ja-JP" altLang="en-US" sz="24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3400"/>
              </a:lnSpc>
            </a:pPr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② 確認・読み込み</a:t>
            </a:r>
            <a:r>
              <a:rPr kumimoji="1"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５分</a:t>
            </a:r>
            <a:r>
              <a:rPr kumimoji="1"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endParaRPr kumimoji="1"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3400"/>
              </a:lnSpc>
            </a:pPr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② 本人像の再共有</a:t>
            </a:r>
            <a:r>
              <a:rPr kumimoji="1"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【10</a:t>
            </a:r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分</a:t>
            </a:r>
            <a:r>
              <a:rPr kumimoji="1"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endParaRPr kumimoji="1" lang="ja-JP" altLang="en-US" sz="24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3400"/>
              </a:lnSpc>
            </a:pPr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③ ニーズ整理</a:t>
            </a:r>
            <a:r>
              <a:rPr kumimoji="1"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【60</a:t>
            </a:r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分</a:t>
            </a:r>
            <a:r>
              <a:rPr kumimoji="1"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endParaRPr kumimoji="1"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610031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ja-JP" altLang="en-US" sz="2400" b="1" dirty="0" smtClean="0">
                <a:latin typeface="メイリオ"/>
                <a:ea typeface="メイリオ"/>
                <a:cs typeface="メイリオ"/>
              </a:rPr>
              <a:t/>
            </a:r>
            <a:br>
              <a:rPr lang="ja-JP" altLang="en-US" sz="2400" b="1" dirty="0" smtClean="0">
                <a:latin typeface="メイリオ"/>
                <a:ea typeface="メイリオ"/>
                <a:cs typeface="メイリオ"/>
              </a:rPr>
            </a:br>
            <a:r>
              <a:rPr lang="ja-JP" altLang="en-US" sz="2400" b="1" dirty="0">
                <a:latin typeface="メイリオ"/>
                <a:ea typeface="メイリオ"/>
                <a:cs typeface="メイリオ"/>
              </a:rPr>
              <a:t/>
            </a:r>
            <a:br>
              <a:rPr lang="ja-JP" altLang="en-US" sz="2400" b="1" dirty="0">
                <a:latin typeface="メイリオ"/>
                <a:ea typeface="メイリオ"/>
                <a:cs typeface="メイリオ"/>
              </a:rPr>
            </a:br>
            <a:r>
              <a:rPr lang="ja-JP" altLang="en-US" sz="2400" b="1" dirty="0" smtClean="0">
                <a:latin typeface="メイリオ"/>
                <a:ea typeface="メイリオ"/>
                <a:cs typeface="メイリオ"/>
              </a:rPr>
              <a:t>グループ</a:t>
            </a:r>
            <a:r>
              <a:rPr lang="ja-JP" altLang="en-US" sz="2400" b="1" dirty="0">
                <a:latin typeface="メイリオ"/>
                <a:ea typeface="メイリオ"/>
                <a:cs typeface="メイリオ"/>
              </a:rPr>
              <a:t>討議</a:t>
            </a:r>
            <a:r>
              <a:rPr lang="ja-JP" altLang="en-US" sz="2400" b="1" dirty="0" smtClean="0">
                <a:latin typeface="メイリオ"/>
                <a:ea typeface="メイリオ"/>
                <a:cs typeface="メイリオ"/>
              </a:rPr>
              <a:t>のルール</a:t>
            </a:r>
            <a:r>
              <a:rPr lang="en-US" altLang="ja-JP" sz="2400" b="1" dirty="0" smtClean="0">
                <a:latin typeface="メイリオ"/>
                <a:ea typeface="メイリオ"/>
                <a:cs typeface="メイリオ"/>
              </a:rPr>
              <a:t/>
            </a:r>
            <a:br>
              <a:rPr lang="en-US" altLang="ja-JP" sz="2400" b="1" dirty="0" smtClean="0">
                <a:latin typeface="メイリオ"/>
                <a:ea typeface="メイリオ"/>
                <a:cs typeface="メイリオ"/>
              </a:rPr>
            </a:br>
            <a:r>
              <a:rPr lang="ja-JP" altLang="en-US" sz="2400" b="1" dirty="0" smtClean="0">
                <a:latin typeface="メイリオ"/>
                <a:ea typeface="メイリオ"/>
                <a:cs typeface="メイリオ"/>
              </a:rPr>
              <a:t>　　　　　　　　　　　　　</a:t>
            </a:r>
            <a:endParaRPr kumimoji="1" lang="ja-JP" altLang="en-US" sz="2400" b="1" dirty="0"/>
          </a:p>
        </p:txBody>
      </p:sp>
      <p:sp>
        <p:nvSpPr>
          <p:cNvPr id="8" name="フッター プレースホルダ 6"/>
          <p:cNvSpPr>
            <a:spLocks noGrp="1"/>
          </p:cNvSpPr>
          <p:nvPr>
            <p:ph type="ftr" sz="quarter" idx="11"/>
          </p:nvPr>
        </p:nvSpPr>
        <p:spPr>
          <a:xfrm>
            <a:off x="0" y="6479367"/>
            <a:ext cx="9144000" cy="365125"/>
          </a:xfrm>
        </p:spPr>
        <p:txBody>
          <a:bodyPr/>
          <a:lstStyle/>
          <a:p>
            <a:pPr algn="ctr"/>
            <a:r>
              <a:rPr lang="ja-JP" altLang="en-US" sz="800" b="0" dirty="0" smtClean="0"/>
              <a:t>新カリキュラムに基づく相談支援従事者養成研修モデル研修</a:t>
            </a:r>
            <a:r>
              <a:rPr lang="en-US" altLang="ja-JP" sz="800" b="0" dirty="0" smtClean="0"/>
              <a:t>(</a:t>
            </a:r>
            <a:r>
              <a:rPr lang="ja-JP" altLang="en-US" sz="800" b="0" dirty="0" smtClean="0"/>
              <a:t>初任者研修</a:t>
            </a:r>
            <a:r>
              <a:rPr lang="en-US" altLang="ja-JP" sz="800" b="0" dirty="0" smtClean="0"/>
              <a:t>), SSA2018-2019(c) </a:t>
            </a:r>
            <a:r>
              <a:rPr lang="ja-JP" altLang="en-US" sz="800" b="0" dirty="0" smtClean="0"/>
              <a:t>不許複製</a:t>
            </a:r>
            <a:endParaRPr lang="en-US" sz="800" b="0" dirty="0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474133" y="1979743"/>
            <a:ext cx="8334449" cy="4435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400"/>
              </a:lnSpc>
            </a:pPr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kumimoji="1" lang="ja-JP" altLang="en-US" sz="2400" b="1" u="sng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グランドルール</a:t>
            </a:r>
            <a:endParaRPr kumimoji="1"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3400"/>
              </a:lnSpc>
            </a:pPr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① </a:t>
            </a:r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端的に</a:t>
            </a:r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発言する（最長</a:t>
            </a:r>
            <a:r>
              <a:rPr kumimoji="1"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30</a:t>
            </a:r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秒！）</a:t>
            </a:r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。</a:t>
            </a:r>
          </a:p>
          <a:p>
            <a:pPr>
              <a:lnSpc>
                <a:spcPts val="3400"/>
              </a:lnSpc>
            </a:pPr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② </a:t>
            </a:r>
            <a:r>
              <a:rPr kumimoji="1"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積極的に参加</a:t>
            </a:r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し、</a:t>
            </a:r>
            <a:r>
              <a:rPr kumimoji="1"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たくさん発言</a:t>
            </a:r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する。</a:t>
            </a:r>
            <a:endParaRPr kumimoji="1"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3400"/>
              </a:lnSpc>
            </a:pPr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③ </a:t>
            </a:r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否定的な発言はしない。</a:t>
            </a:r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受容的な雰囲気</a:t>
            </a:r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を醸成する。</a:t>
            </a:r>
          </a:p>
          <a:p>
            <a:pPr>
              <a:lnSpc>
                <a:spcPts val="3400"/>
              </a:lnSpc>
            </a:pPr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④ </a:t>
            </a:r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求められたゴール・課題に向けて発言する。</a:t>
            </a:r>
          </a:p>
          <a:p>
            <a:pPr>
              <a:lnSpc>
                <a:spcPts val="3400"/>
              </a:lnSpc>
            </a:pPr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　（自分の興味・関心で発言するのではない！</a:t>
            </a:r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）</a:t>
            </a:r>
          </a:p>
          <a:p>
            <a:pPr>
              <a:lnSpc>
                <a:spcPts val="3400"/>
              </a:lnSpc>
            </a:pPr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⑤ </a:t>
            </a:r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多様な意見</a:t>
            </a:r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が場に出るようにつとめる。</a:t>
            </a:r>
          </a:p>
          <a:p>
            <a:pPr>
              <a:lnSpc>
                <a:spcPts val="3400"/>
              </a:lnSpc>
            </a:pPr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　（自分ばかりが発言しないよう留意する。）</a:t>
            </a:r>
          </a:p>
          <a:p>
            <a:pPr>
              <a:lnSpc>
                <a:spcPts val="3400"/>
              </a:lnSpc>
            </a:pPr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⑥ </a:t>
            </a:r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根拠を持って</a:t>
            </a:r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発言する。</a:t>
            </a:r>
          </a:p>
          <a:p>
            <a:pPr>
              <a:lnSpc>
                <a:spcPts val="3400"/>
              </a:lnSpc>
            </a:pPr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⑦ </a:t>
            </a:r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時間を</a:t>
            </a:r>
            <a:r>
              <a:rPr kumimoji="1"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守る</a:t>
            </a:r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（ファシリテータが時間管理します）。</a:t>
            </a:r>
            <a:endParaRPr kumimoji="1"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46844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 1"/>
          <p:cNvSpPr>
            <a:spLocks noGrp="1"/>
          </p:cNvSpPr>
          <p:nvPr>
            <p:ph type="ftr" sz="quarter" idx="11"/>
          </p:nvPr>
        </p:nvSpPr>
        <p:spPr>
          <a:xfrm>
            <a:off x="0" y="6437032"/>
            <a:ext cx="9144000" cy="365125"/>
          </a:xfrm>
        </p:spPr>
        <p:txBody>
          <a:bodyPr/>
          <a:lstStyle/>
          <a:p>
            <a:pPr algn="ctr"/>
            <a:r>
              <a:rPr kumimoji="1" lang="ja-JP" altLang="en-US" sz="800" b="0" dirty="0" smtClean="0">
                <a:solidFill>
                  <a:schemeClr val="tx1"/>
                </a:solidFill>
              </a:rPr>
              <a:t>新カリキュラムに基づく相談支援従事者養成研修モデル研修</a:t>
            </a:r>
            <a:r>
              <a:rPr kumimoji="1" lang="en-US" altLang="ja-JP" sz="800" b="0" dirty="0" smtClean="0">
                <a:solidFill>
                  <a:schemeClr val="tx1"/>
                </a:solidFill>
              </a:rPr>
              <a:t>(</a:t>
            </a:r>
            <a:r>
              <a:rPr kumimoji="1" lang="ja-JP" altLang="en-US" sz="800" b="0" dirty="0" smtClean="0">
                <a:solidFill>
                  <a:schemeClr val="tx1"/>
                </a:solidFill>
              </a:rPr>
              <a:t>初任者研修</a:t>
            </a:r>
            <a:r>
              <a:rPr kumimoji="1" lang="en-US" altLang="ja-JP" sz="800" b="0" dirty="0" smtClean="0">
                <a:solidFill>
                  <a:schemeClr val="tx1"/>
                </a:solidFill>
              </a:rPr>
              <a:t>), SSA2018-2019(c) </a:t>
            </a:r>
            <a:r>
              <a:rPr kumimoji="1" lang="ja-JP" altLang="en-US" sz="800" b="0" dirty="0" smtClean="0">
                <a:solidFill>
                  <a:schemeClr val="tx1"/>
                </a:solidFill>
              </a:rPr>
              <a:t>不許複製</a:t>
            </a:r>
            <a:endParaRPr kumimoji="1" lang="ja-JP" altLang="en-US" sz="800" b="0" dirty="0">
              <a:solidFill>
                <a:schemeClr val="tx1"/>
              </a:solidFill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93855" y="631462"/>
            <a:ext cx="47525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本科目の概要と獲得目標</a:t>
            </a:r>
            <a:endParaRPr kumimoji="1" lang="ja-JP" altLang="en-US" sz="2800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51520" y="1328664"/>
            <a:ext cx="8640960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【</a:t>
            </a:r>
            <a:r>
              <a:rPr kumimoji="1" lang="ja-JP" altLang="en-US" sz="24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科目概要</a:t>
            </a:r>
            <a:r>
              <a:rPr kumimoji="1" lang="en-US" altLang="ja-JP" sz="24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</a:t>
            </a:r>
            <a:r>
              <a:rPr kumimoji="1" lang="ja-JP" altLang="en-US" sz="24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告示案</a:t>
            </a:r>
            <a:r>
              <a:rPr kumimoji="1" lang="en-US" altLang="ja-JP" sz="24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)】</a:t>
            </a:r>
            <a:endParaRPr kumimoji="1" lang="ja-JP" altLang="en-US" sz="2400" b="1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lnSpc>
                <a:spcPts val="1200"/>
              </a:lnSpc>
            </a:pPr>
            <a:endParaRPr kumimoji="1" lang="ja-JP" altLang="en-US" sz="2000" b="1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20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① 実習により作成した事例より１事例選択し、グループによる再アセ</a:t>
            </a:r>
          </a:p>
          <a:p>
            <a:r>
              <a:rPr lang="ja-JP" altLang="en-US" sz="20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r>
              <a:rPr lang="ja-JP" altLang="en-US" sz="20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スメントを実施し、ニーズの明確化および支援の検討を行う。選択事</a:t>
            </a:r>
          </a:p>
          <a:p>
            <a:r>
              <a:rPr lang="ja-JP" altLang="en-US" sz="20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r>
              <a:rPr lang="ja-JP" altLang="en-US" sz="20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例の地域に存在する社会資源を想定して具体的なサービス等利用計画</a:t>
            </a:r>
          </a:p>
          <a:p>
            <a:r>
              <a:rPr lang="ja-JP" altLang="en-US" sz="20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r>
              <a:rPr lang="ja-JP" altLang="en-US" sz="20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（障害児支援計画）を作成する。</a:t>
            </a:r>
            <a:endParaRPr kumimoji="1" lang="ja-JP" altLang="en-US" sz="20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endParaRPr lang="ja-JP" altLang="en-US" sz="2400" b="1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en-US" altLang="ja-JP" sz="24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【</a:t>
            </a:r>
            <a:r>
              <a:rPr lang="ja-JP" altLang="en-US" sz="24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獲得目標</a:t>
            </a:r>
            <a:r>
              <a:rPr lang="en-US" altLang="ja-JP" sz="24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</a:t>
            </a:r>
            <a:r>
              <a:rPr lang="ja-JP" altLang="en-US" sz="24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告示案</a:t>
            </a:r>
            <a:r>
              <a:rPr lang="en-US" altLang="ja-JP" sz="24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)】</a:t>
            </a:r>
            <a:endParaRPr lang="ja-JP" altLang="en-US" sz="2400" b="1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lnSpc>
                <a:spcPts val="1200"/>
              </a:lnSpc>
            </a:pPr>
            <a:endParaRPr kumimoji="1" lang="ja-JP" altLang="en-US" sz="24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kumimoji="1" lang="ja-JP" altLang="en-US" sz="20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r>
              <a:rPr lang="ja-JP" altLang="en-US" sz="20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① グループ</a:t>
            </a:r>
            <a:r>
              <a:rPr lang="ja-JP" altLang="en-US" sz="20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による事例研究を通じて、サービス等利用計画作成に</a:t>
            </a:r>
            <a:r>
              <a:rPr lang="ja-JP" altLang="en-US" sz="20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つい</a:t>
            </a:r>
          </a:p>
          <a:p>
            <a:r>
              <a:rPr lang="ja-JP" altLang="en-US" sz="20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r>
              <a:rPr lang="ja-JP" altLang="en-US" sz="20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r>
              <a:rPr lang="ja-JP" altLang="en-US" sz="2000" dirty="0" err="1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ての</a:t>
            </a:r>
            <a:r>
              <a:rPr lang="ja-JP" altLang="en-US" sz="20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理解を深め、技術を修得する</a:t>
            </a:r>
            <a:r>
              <a:rPr lang="ja-JP" altLang="en-US" sz="20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。</a:t>
            </a:r>
            <a:endParaRPr lang="ja-JP" altLang="en-US" sz="20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角丸四角形 5"/>
          <p:cNvSpPr/>
          <p:nvPr/>
        </p:nvSpPr>
        <p:spPr>
          <a:xfrm>
            <a:off x="5483468" y="889093"/>
            <a:ext cx="3335568" cy="697117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60325">
            <a:solidFill>
              <a:schemeClr val="accent5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ここまでの総復習。</a:t>
            </a:r>
          </a:p>
          <a:p>
            <a:pPr algn="ctr"/>
            <a:r>
              <a:rPr kumimoji="1" lang="ja-JP" altLang="en-US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まとめの演習です。</a:t>
            </a:r>
            <a:endParaRPr kumimoji="1" lang="ja-JP" altLang="en-US" b="1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 1"/>
          <p:cNvSpPr>
            <a:spLocks noGrp="1"/>
          </p:cNvSpPr>
          <p:nvPr>
            <p:ph type="ftr" sz="quarter" idx="11"/>
          </p:nvPr>
        </p:nvSpPr>
        <p:spPr>
          <a:xfrm>
            <a:off x="0" y="6437032"/>
            <a:ext cx="9144000" cy="365125"/>
          </a:xfrm>
        </p:spPr>
        <p:txBody>
          <a:bodyPr/>
          <a:lstStyle/>
          <a:p>
            <a:pPr algn="ctr"/>
            <a:r>
              <a:rPr kumimoji="1" lang="ja-JP" altLang="en-US" sz="800" b="0" dirty="0" smtClean="0"/>
              <a:t>新カリキュラムに基づく相談支援従事者養成研修モデル研修</a:t>
            </a:r>
            <a:r>
              <a:rPr kumimoji="1" lang="en-US" altLang="ja-JP" sz="800" b="0" dirty="0" smtClean="0"/>
              <a:t>(</a:t>
            </a:r>
            <a:r>
              <a:rPr kumimoji="1" lang="ja-JP" altLang="en-US" sz="800" b="0" dirty="0" smtClean="0"/>
              <a:t>初任者研修</a:t>
            </a:r>
            <a:r>
              <a:rPr kumimoji="1" lang="en-US" altLang="ja-JP" sz="800" b="0" dirty="0" smtClean="0"/>
              <a:t>), SSA2018-2019(c) </a:t>
            </a:r>
            <a:r>
              <a:rPr kumimoji="1" lang="ja-JP" altLang="en-US" sz="800" b="0" dirty="0" smtClean="0"/>
              <a:t>不許複製</a:t>
            </a:r>
            <a:endParaRPr kumimoji="1" lang="ja-JP" altLang="en-US" sz="800" b="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51520" y="2440412"/>
            <a:ext cx="864096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8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リフレクション</a:t>
            </a:r>
          </a:p>
          <a:p>
            <a:pPr algn="ctr"/>
            <a:endParaRPr kumimoji="1" lang="ja-JP" altLang="en-US" sz="2800" b="1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kumimoji="1" lang="ja-JP" altLang="en-US" sz="2000" dirty="0" smtClean="0">
                <a:latin typeface="メイリオ"/>
                <a:ea typeface="メイリオ"/>
                <a:cs typeface="メイリオ"/>
              </a:rPr>
              <a:t>演習</a:t>
            </a:r>
            <a:r>
              <a:rPr kumimoji="1" lang="en-US" altLang="ja-JP" sz="2000" dirty="0" smtClean="0">
                <a:latin typeface="メイリオ"/>
                <a:ea typeface="メイリオ"/>
                <a:cs typeface="メイリオ"/>
              </a:rPr>
              <a:t>3-1</a:t>
            </a:r>
            <a:r>
              <a:rPr kumimoji="1" lang="ja-JP" altLang="en-US" sz="2000" dirty="0" smtClean="0">
                <a:latin typeface="メイリオ"/>
                <a:ea typeface="メイリオ"/>
                <a:cs typeface="メイリオ"/>
              </a:rPr>
              <a:t>を振り返り、気づきを可視化しよう。</a:t>
            </a: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6" name="角丸四角形 5"/>
          <p:cNvSpPr/>
          <p:nvPr/>
        </p:nvSpPr>
        <p:spPr>
          <a:xfrm>
            <a:off x="2982096" y="5484266"/>
            <a:ext cx="3167981" cy="433535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 dirty="0" smtClean="0">
                <a:latin typeface="メイリオ"/>
                <a:ea typeface="メイリオ"/>
                <a:cs typeface="メイリオ"/>
              </a:rPr>
              <a:t>振り返りシート</a:t>
            </a:r>
            <a:endParaRPr kumimoji="1" lang="ja-JP" altLang="en-US" sz="1600" b="1" dirty="0">
              <a:latin typeface="メイリオ"/>
              <a:ea typeface="メイリオ"/>
              <a:cs typeface="メイリオ"/>
            </a:endParaRPr>
          </a:p>
        </p:txBody>
      </p:sp>
    </p:spTree>
    <p:extLst>
      <p:ext uri="{BB962C8B-B14F-4D97-AF65-F5344CB8AC3E}">
        <p14:creationId xmlns:p14="http://schemas.microsoft.com/office/powerpoint/2010/main" val="10881996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18999" y="167348"/>
            <a:ext cx="4873649" cy="618900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2" name="フッター プレースホルダ 1"/>
          <p:cNvSpPr>
            <a:spLocks noGrp="1"/>
          </p:cNvSpPr>
          <p:nvPr>
            <p:ph type="ftr" sz="quarter" idx="11"/>
          </p:nvPr>
        </p:nvSpPr>
        <p:spPr>
          <a:xfrm>
            <a:off x="0" y="6356350"/>
            <a:ext cx="9144000" cy="365125"/>
          </a:xfrm>
        </p:spPr>
        <p:txBody>
          <a:bodyPr/>
          <a:lstStyle/>
          <a:p>
            <a:pPr algn="ctr"/>
            <a:r>
              <a:rPr kumimoji="1" lang="ja-JP" altLang="en-US" sz="800" b="0" dirty="0" smtClean="0"/>
              <a:t>新カリキュラムに基づく相談支援従事者養成研修モデル研修</a:t>
            </a:r>
            <a:r>
              <a:rPr kumimoji="1" lang="en-US" altLang="ja-JP" sz="800" b="0" dirty="0" smtClean="0"/>
              <a:t>(</a:t>
            </a:r>
            <a:r>
              <a:rPr kumimoji="1" lang="ja-JP" altLang="en-US" sz="800" b="0" dirty="0" smtClean="0"/>
              <a:t>初任者研修</a:t>
            </a:r>
            <a:r>
              <a:rPr kumimoji="1" lang="en-US" altLang="ja-JP" sz="800" b="0" dirty="0" smtClean="0"/>
              <a:t>), SSA2018-2019(c) </a:t>
            </a:r>
            <a:r>
              <a:rPr kumimoji="1" lang="ja-JP" altLang="en-US" sz="800" b="0" dirty="0" smtClean="0"/>
              <a:t>不許複製</a:t>
            </a:r>
            <a:endParaRPr kumimoji="1" lang="ja-JP" altLang="en-US" sz="800" b="0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79512" y="650130"/>
            <a:ext cx="47525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まとめ</a:t>
            </a:r>
            <a:endParaRPr kumimoji="1" lang="ja-JP" altLang="en-US" sz="2800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7" name="正方形/長方形 6"/>
          <p:cNvSpPr/>
          <p:nvPr/>
        </p:nvSpPr>
        <p:spPr>
          <a:xfrm>
            <a:off x="6484947" y="2438400"/>
            <a:ext cx="1995665" cy="3478305"/>
          </a:xfrm>
          <a:prstGeom prst="rect">
            <a:avLst/>
          </a:prstGeom>
          <a:noFill/>
          <a:ln w="254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51520" y="1256098"/>
            <a:ext cx="327061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【</a:t>
            </a:r>
            <a:r>
              <a:rPr kumimoji="1" lang="ja-JP" altLang="en-US" sz="24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確認しましょう</a:t>
            </a:r>
            <a:r>
              <a:rPr kumimoji="1" lang="en-US" altLang="ja-JP" sz="24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】</a:t>
            </a:r>
            <a:endParaRPr kumimoji="1" lang="ja-JP" altLang="en-US" sz="2400" b="1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endParaRPr lang="ja-JP" altLang="en-US" sz="24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2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・受講前後で変化が</a:t>
            </a:r>
          </a:p>
          <a:p>
            <a:r>
              <a:rPr lang="ja-JP" altLang="en-US" sz="2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ありましたか？</a:t>
            </a:r>
          </a:p>
          <a:p>
            <a:endParaRPr lang="ja-JP" altLang="en-US" sz="24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2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・受講後の気づきを</a:t>
            </a:r>
          </a:p>
          <a:p>
            <a:r>
              <a:rPr lang="ja-JP" altLang="en-US" sz="2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具体的に記入して</a:t>
            </a:r>
          </a:p>
          <a:p>
            <a:r>
              <a:rPr lang="ja-JP" altLang="en-US" sz="2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ください。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310789" y="451900"/>
            <a:ext cx="8640960" cy="1470025"/>
          </a:xfrm>
        </p:spPr>
        <p:txBody>
          <a:bodyPr>
            <a:normAutofit/>
          </a:bodyPr>
          <a:lstStyle/>
          <a:p>
            <a:pPr>
              <a:lnSpc>
                <a:spcPts val="2800"/>
              </a:lnSpc>
            </a:pPr>
            <a:r>
              <a:rPr lang="en-US" altLang="ja-JP" sz="28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【</a:t>
            </a:r>
            <a:r>
              <a:rPr lang="ja-JP" altLang="en-US" sz="2800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演習</a:t>
            </a:r>
            <a:r>
              <a:rPr lang="ja-JP" altLang="en-US" sz="28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３</a:t>
            </a:r>
            <a:r>
              <a:rPr lang="en-US" altLang="ja-JP" sz="28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】</a:t>
            </a:r>
            <a:r>
              <a:rPr lang="ja-JP" altLang="en-US" sz="28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/>
            </a:r>
            <a:br>
              <a:rPr lang="ja-JP" altLang="en-US" sz="28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lang="ja-JP" altLang="en-US" sz="28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実践研究</a:t>
            </a:r>
            <a:r>
              <a:rPr lang="en-US" altLang="ja-JP" sz="28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3</a:t>
            </a:r>
            <a:r>
              <a:rPr lang="ja-JP" altLang="en-US" sz="28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事例研究とサービス等利用計画作成　</a:t>
            </a:r>
            <a:br>
              <a:rPr lang="ja-JP" altLang="en-US" sz="28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lang="ja-JP" altLang="en-US" sz="2800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</a:t>
            </a:r>
            <a:r>
              <a:rPr lang="ja-JP" altLang="en-US" sz="28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</a:t>
            </a:r>
            <a:r>
              <a:rPr lang="ja-JP" altLang="en-US" sz="18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ケアマネジメントプロセスの定着</a:t>
            </a:r>
            <a:endParaRPr kumimoji="1" lang="ja-JP" altLang="en-US" sz="18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86595" y="3153226"/>
            <a:ext cx="8640960" cy="2906924"/>
          </a:xfrm>
        </p:spPr>
        <p:txBody>
          <a:bodyPr>
            <a:normAutofit/>
          </a:bodyPr>
          <a:lstStyle/>
          <a:p>
            <a:r>
              <a:rPr lang="en-US" altLang="ja-JP" sz="20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【</a:t>
            </a:r>
            <a:r>
              <a:rPr lang="ja-JP" altLang="en-US" sz="20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演習統括</a:t>
            </a:r>
            <a:r>
              <a:rPr lang="en-US" altLang="ja-JP" sz="20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】</a:t>
            </a:r>
            <a:endParaRPr lang="ja-JP" altLang="en-US" sz="2000" b="1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20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梅田 　耕　埼玉県相談支援専門員協会</a:t>
            </a:r>
            <a:endParaRPr lang="en-US" altLang="ja-JP" sz="20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20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岡村 英佑　埼玉県相談支援専門員協会</a:t>
            </a:r>
          </a:p>
          <a:p>
            <a:endParaRPr kumimoji="1" lang="ja-JP" altLang="en-US" sz="2000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en-US" altLang="ja-JP" sz="20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【</a:t>
            </a:r>
            <a:r>
              <a:rPr lang="ja-JP" altLang="en-US" sz="20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演習講師</a:t>
            </a:r>
            <a:r>
              <a:rPr lang="en-US" altLang="ja-JP" sz="20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】</a:t>
            </a:r>
            <a:endParaRPr lang="ja-JP" altLang="en-US" sz="2000" b="1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kumimoji="1" lang="ja-JP" altLang="en-US" sz="20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r>
              <a:rPr kumimoji="1" lang="ja-JP" altLang="en-US" sz="20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市村 綾子　北信圏域障害者総合相談センター</a:t>
            </a:r>
          </a:p>
          <a:p>
            <a:r>
              <a:rPr lang="ja-JP" altLang="en-US" sz="20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r>
              <a:rPr lang="ja-JP" altLang="en-US" sz="20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大友 崇弘　地域支援センターひまわり</a:t>
            </a:r>
          </a:p>
          <a:p>
            <a:r>
              <a:rPr kumimoji="1" lang="ja-JP" altLang="en-US" sz="20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r>
              <a:rPr kumimoji="1" lang="ja-JP" altLang="en-US" sz="20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岡西 博一　かながわ</a:t>
            </a:r>
            <a:r>
              <a:rPr kumimoji="1" lang="ja-JP" altLang="en-US" sz="2000" dirty="0" err="1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障がい</a:t>
            </a:r>
            <a:r>
              <a:rPr kumimoji="1" lang="ja-JP" altLang="en-US" sz="20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ケアマネジメント従事者ネットワーク</a:t>
            </a:r>
          </a:p>
          <a:p>
            <a:r>
              <a:rPr lang="ja-JP" altLang="en-US" sz="20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r>
              <a:rPr lang="ja-JP" altLang="en-US" sz="20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小島 一郎　名東区障害者基幹相談支援センター</a:t>
            </a:r>
            <a:endParaRPr kumimoji="1" lang="ja-JP" altLang="en-US" sz="2000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>
          <a:xfrm>
            <a:off x="0" y="6356350"/>
            <a:ext cx="9144000" cy="365125"/>
          </a:xfrm>
        </p:spPr>
        <p:txBody>
          <a:bodyPr/>
          <a:lstStyle/>
          <a:p>
            <a:pPr algn="ctr"/>
            <a:r>
              <a:rPr kumimoji="1" lang="ja-JP" altLang="en-US" sz="800" b="0" dirty="0" smtClean="0">
                <a:solidFill>
                  <a:schemeClr val="tx1"/>
                </a:solidFill>
              </a:rPr>
              <a:t>新カリキュラムに基づく相談支援従事者養成研修モデル研修</a:t>
            </a:r>
            <a:r>
              <a:rPr kumimoji="1" lang="en-US" altLang="ja-JP" sz="800" b="0" dirty="0" smtClean="0">
                <a:solidFill>
                  <a:schemeClr val="tx1"/>
                </a:solidFill>
              </a:rPr>
              <a:t>(</a:t>
            </a:r>
            <a:r>
              <a:rPr kumimoji="1" lang="ja-JP" altLang="en-US" sz="800" b="0" dirty="0" smtClean="0">
                <a:solidFill>
                  <a:schemeClr val="tx1"/>
                </a:solidFill>
              </a:rPr>
              <a:t>初任者研修</a:t>
            </a:r>
            <a:r>
              <a:rPr kumimoji="1" lang="en-US" altLang="ja-JP" sz="800" b="0" dirty="0" smtClean="0">
                <a:solidFill>
                  <a:schemeClr val="tx1"/>
                </a:solidFill>
              </a:rPr>
              <a:t>), SSA2018-2019(c) </a:t>
            </a:r>
            <a:r>
              <a:rPr kumimoji="1" lang="ja-JP" altLang="en-US" sz="800" b="0" dirty="0" smtClean="0">
                <a:solidFill>
                  <a:schemeClr val="tx1"/>
                </a:solidFill>
              </a:rPr>
              <a:t>不許複製</a:t>
            </a:r>
            <a:endParaRPr kumimoji="1" lang="ja-JP" altLang="en-US" sz="800" b="0" dirty="0">
              <a:solidFill>
                <a:schemeClr val="tx1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07504" y="116632"/>
            <a:ext cx="66967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平成</a:t>
            </a:r>
            <a:r>
              <a:rPr kumimoji="1" lang="en-US" altLang="ja-JP" sz="12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30</a:t>
            </a:r>
            <a:r>
              <a:rPr kumimoji="1" lang="ja-JP" altLang="en-US" sz="12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年度 障害者総合福祉推進事業</a:t>
            </a:r>
            <a:r>
              <a:rPr lang="ja-JP" altLang="ja-JP" sz="12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「相談支援従事者研修ガイドラインの作成及び普及事業」</a:t>
            </a:r>
            <a:endParaRPr kumimoji="1" lang="ja-JP" altLang="en-US" sz="12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 1"/>
          <p:cNvSpPr>
            <a:spLocks noGrp="1"/>
          </p:cNvSpPr>
          <p:nvPr>
            <p:ph type="ftr" sz="quarter" idx="11"/>
          </p:nvPr>
        </p:nvSpPr>
        <p:spPr>
          <a:xfrm>
            <a:off x="0" y="6437032"/>
            <a:ext cx="9144000" cy="365125"/>
          </a:xfrm>
        </p:spPr>
        <p:txBody>
          <a:bodyPr/>
          <a:lstStyle/>
          <a:p>
            <a:pPr algn="ctr"/>
            <a:r>
              <a:rPr kumimoji="1" lang="ja-JP" altLang="en-US" sz="800" b="0" dirty="0" smtClean="0">
                <a:solidFill>
                  <a:schemeClr val="tx1"/>
                </a:solidFill>
              </a:rPr>
              <a:t>新カリキュラムに基づく相談支援従事者養成研修モデル研修</a:t>
            </a:r>
            <a:r>
              <a:rPr kumimoji="1" lang="en-US" altLang="ja-JP" sz="800" b="0" dirty="0" smtClean="0">
                <a:solidFill>
                  <a:schemeClr val="tx1"/>
                </a:solidFill>
              </a:rPr>
              <a:t>(</a:t>
            </a:r>
            <a:r>
              <a:rPr kumimoji="1" lang="ja-JP" altLang="en-US" sz="800" b="0" dirty="0" smtClean="0">
                <a:solidFill>
                  <a:schemeClr val="tx1"/>
                </a:solidFill>
              </a:rPr>
              <a:t>初任者研修</a:t>
            </a:r>
            <a:r>
              <a:rPr kumimoji="1" lang="en-US" altLang="ja-JP" sz="800" b="0" dirty="0" smtClean="0">
                <a:solidFill>
                  <a:schemeClr val="tx1"/>
                </a:solidFill>
              </a:rPr>
              <a:t>), SSA2018-2019(c) </a:t>
            </a:r>
            <a:r>
              <a:rPr kumimoji="1" lang="ja-JP" altLang="en-US" sz="800" b="0" dirty="0" smtClean="0">
                <a:solidFill>
                  <a:schemeClr val="tx1"/>
                </a:solidFill>
              </a:rPr>
              <a:t>不許複製</a:t>
            </a:r>
            <a:endParaRPr kumimoji="1" lang="ja-JP" altLang="en-US" sz="800" b="0" dirty="0">
              <a:solidFill>
                <a:schemeClr val="tx1"/>
              </a:solidFill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93855" y="631462"/>
            <a:ext cx="47525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本科目の概要と獲得目標</a:t>
            </a:r>
            <a:endParaRPr kumimoji="1" lang="ja-JP" altLang="en-US" sz="2800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51520" y="1328664"/>
            <a:ext cx="8640960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【</a:t>
            </a:r>
            <a:r>
              <a:rPr kumimoji="1" lang="ja-JP" altLang="en-US" sz="24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科目概要</a:t>
            </a:r>
            <a:r>
              <a:rPr kumimoji="1" lang="en-US" altLang="ja-JP" sz="24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</a:t>
            </a:r>
            <a:r>
              <a:rPr kumimoji="1" lang="ja-JP" altLang="en-US" sz="24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告示案</a:t>
            </a:r>
            <a:r>
              <a:rPr kumimoji="1" lang="en-US" altLang="ja-JP" sz="24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)】</a:t>
            </a:r>
            <a:endParaRPr kumimoji="1" lang="ja-JP" altLang="en-US" sz="2400" b="1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lnSpc>
                <a:spcPts val="1200"/>
              </a:lnSpc>
            </a:pPr>
            <a:endParaRPr kumimoji="1" lang="ja-JP" altLang="en-US" sz="2000" b="1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20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① 実習により作成した事例より１事例選択し、グループによる再アセ</a:t>
            </a:r>
          </a:p>
          <a:p>
            <a:r>
              <a:rPr lang="ja-JP" altLang="en-US" sz="20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r>
              <a:rPr lang="ja-JP" altLang="en-US" sz="20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スメントを実施し、ニーズの明確化および支援の検討を行う。選択事</a:t>
            </a:r>
          </a:p>
          <a:p>
            <a:r>
              <a:rPr lang="ja-JP" altLang="en-US" sz="20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r>
              <a:rPr lang="ja-JP" altLang="en-US" sz="20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例の地域に存在する社会資源を想定して具体的なサービス等利用計画</a:t>
            </a:r>
          </a:p>
          <a:p>
            <a:r>
              <a:rPr lang="ja-JP" altLang="en-US" sz="20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r>
              <a:rPr lang="ja-JP" altLang="en-US" sz="20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（障害児支援計画）を作成する。</a:t>
            </a:r>
            <a:endParaRPr kumimoji="1" lang="ja-JP" altLang="en-US" sz="20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endParaRPr lang="ja-JP" altLang="en-US" sz="2400" b="1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en-US" altLang="ja-JP" sz="24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【</a:t>
            </a:r>
            <a:r>
              <a:rPr lang="ja-JP" altLang="en-US" sz="24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獲得目標</a:t>
            </a:r>
            <a:r>
              <a:rPr lang="en-US" altLang="ja-JP" sz="24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</a:t>
            </a:r>
            <a:r>
              <a:rPr lang="ja-JP" altLang="en-US" sz="24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告示案</a:t>
            </a:r>
            <a:r>
              <a:rPr lang="en-US" altLang="ja-JP" sz="24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)】</a:t>
            </a:r>
            <a:endParaRPr lang="ja-JP" altLang="en-US" sz="2400" b="1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lnSpc>
                <a:spcPts val="1200"/>
              </a:lnSpc>
            </a:pPr>
            <a:endParaRPr kumimoji="1" lang="ja-JP" altLang="en-US" sz="24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kumimoji="1" lang="ja-JP" altLang="en-US" sz="20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r>
              <a:rPr lang="ja-JP" altLang="en-US" sz="20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① グループ</a:t>
            </a:r>
            <a:r>
              <a:rPr lang="ja-JP" altLang="en-US" sz="20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による事例研究を通じて、サービス等利用計画作成に</a:t>
            </a:r>
            <a:r>
              <a:rPr lang="ja-JP" altLang="en-US" sz="20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つい</a:t>
            </a:r>
          </a:p>
          <a:p>
            <a:r>
              <a:rPr lang="ja-JP" altLang="en-US" sz="20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r>
              <a:rPr lang="ja-JP" altLang="en-US" sz="20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r>
              <a:rPr lang="ja-JP" altLang="en-US" sz="2000" dirty="0" err="1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ての</a:t>
            </a:r>
            <a:r>
              <a:rPr lang="ja-JP" altLang="en-US" sz="20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理解を深め、技術を修得する</a:t>
            </a:r>
            <a:r>
              <a:rPr lang="ja-JP" altLang="en-US" sz="20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。</a:t>
            </a:r>
            <a:endParaRPr lang="ja-JP" altLang="en-US" sz="20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6" name="角丸四角形 5"/>
          <p:cNvSpPr/>
          <p:nvPr/>
        </p:nvSpPr>
        <p:spPr>
          <a:xfrm>
            <a:off x="5483468" y="889093"/>
            <a:ext cx="3335568" cy="697117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60325">
            <a:solidFill>
              <a:schemeClr val="accent5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ここまでの総復習。</a:t>
            </a:r>
          </a:p>
          <a:p>
            <a:pPr algn="ctr"/>
            <a:r>
              <a:rPr kumimoji="1" lang="ja-JP" altLang="en-US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まとめの演習です。</a:t>
            </a:r>
            <a:endParaRPr kumimoji="1" lang="ja-JP" altLang="en-US" b="1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18999" y="167347"/>
            <a:ext cx="4358201" cy="619168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2" name="フッター プレースホルダ 1"/>
          <p:cNvSpPr>
            <a:spLocks noGrp="1"/>
          </p:cNvSpPr>
          <p:nvPr>
            <p:ph type="ftr" sz="quarter" idx="11"/>
          </p:nvPr>
        </p:nvSpPr>
        <p:spPr>
          <a:xfrm>
            <a:off x="0" y="6356350"/>
            <a:ext cx="9144000" cy="365125"/>
          </a:xfrm>
        </p:spPr>
        <p:txBody>
          <a:bodyPr/>
          <a:lstStyle/>
          <a:p>
            <a:pPr algn="ctr"/>
            <a:r>
              <a:rPr kumimoji="1" lang="ja-JP" altLang="en-US" sz="800" b="0" dirty="0" smtClean="0"/>
              <a:t>新カリキュラムに基づく相談支援従事者養成研修モデル研修</a:t>
            </a:r>
            <a:r>
              <a:rPr kumimoji="1" lang="en-US" altLang="ja-JP" sz="800" b="0" dirty="0" smtClean="0"/>
              <a:t>(</a:t>
            </a:r>
            <a:r>
              <a:rPr kumimoji="1" lang="ja-JP" altLang="en-US" sz="800" b="0" dirty="0" smtClean="0"/>
              <a:t>初任者研修</a:t>
            </a:r>
            <a:r>
              <a:rPr kumimoji="1" lang="en-US" altLang="ja-JP" sz="800" b="0" dirty="0" smtClean="0"/>
              <a:t>), SSA2018-2019(c) </a:t>
            </a:r>
            <a:r>
              <a:rPr kumimoji="1" lang="ja-JP" altLang="en-US" sz="800" b="0" dirty="0" smtClean="0"/>
              <a:t>不許複製</a:t>
            </a:r>
            <a:endParaRPr kumimoji="1" lang="ja-JP" altLang="en-US" sz="800" b="0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79512" y="650130"/>
            <a:ext cx="47525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本科目の概要と</a:t>
            </a:r>
            <a:endParaRPr kumimoji="1" lang="en-US" altLang="ja-JP" sz="2800" b="1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kumimoji="1" lang="ja-JP" altLang="en-US" sz="28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獲得目標</a:t>
            </a:r>
            <a:endParaRPr kumimoji="1" lang="ja-JP" altLang="en-US" sz="2800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51520" y="1698869"/>
            <a:ext cx="312668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【</a:t>
            </a:r>
            <a:r>
              <a:rPr kumimoji="1" lang="ja-JP" altLang="en-US" sz="24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確認しましょう</a:t>
            </a:r>
            <a:r>
              <a:rPr kumimoji="1" lang="en-US" altLang="ja-JP" sz="24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】</a:t>
            </a:r>
            <a:endParaRPr kumimoji="1" lang="ja-JP" altLang="en-US" sz="2400" b="1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endParaRPr lang="ja-JP" altLang="en-US" sz="24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kumimoji="1" lang="ja-JP" altLang="en-US" sz="20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受講前の今、</a:t>
            </a:r>
            <a:endParaRPr kumimoji="1" lang="en-US" altLang="ja-JP" sz="20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kumimoji="1" lang="ja-JP" altLang="en-US" sz="20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自分はどのような</a:t>
            </a:r>
            <a:endParaRPr kumimoji="1" lang="en-US" altLang="ja-JP" sz="20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kumimoji="1" lang="ja-JP" altLang="en-US" sz="20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段階・様子ですか？</a:t>
            </a: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7" name="正方形/長方形 6"/>
          <p:cNvSpPr/>
          <p:nvPr/>
        </p:nvSpPr>
        <p:spPr>
          <a:xfrm>
            <a:off x="5829766" y="2348749"/>
            <a:ext cx="396000" cy="3612779"/>
          </a:xfrm>
          <a:prstGeom prst="rect">
            <a:avLst/>
          </a:prstGeom>
          <a:noFill/>
          <a:ln w="254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 1"/>
          <p:cNvSpPr>
            <a:spLocks noGrp="1"/>
          </p:cNvSpPr>
          <p:nvPr>
            <p:ph type="ftr" sz="quarter" idx="11"/>
          </p:nvPr>
        </p:nvSpPr>
        <p:spPr>
          <a:xfrm>
            <a:off x="0" y="6356350"/>
            <a:ext cx="9144000" cy="365125"/>
          </a:xfrm>
        </p:spPr>
        <p:txBody>
          <a:bodyPr/>
          <a:lstStyle/>
          <a:p>
            <a:pPr algn="ctr"/>
            <a:r>
              <a:rPr kumimoji="1" lang="ja-JP" altLang="en-US" sz="800" b="0" dirty="0" smtClean="0"/>
              <a:t>新カリキュラムに基づく相談支援従事者養成研修モデル研修</a:t>
            </a:r>
            <a:r>
              <a:rPr kumimoji="1" lang="en-US" altLang="ja-JP" sz="800" b="0" dirty="0" smtClean="0"/>
              <a:t>(</a:t>
            </a:r>
            <a:r>
              <a:rPr kumimoji="1" lang="ja-JP" altLang="en-US" sz="800" b="0" dirty="0" smtClean="0"/>
              <a:t>初任者研修</a:t>
            </a:r>
            <a:r>
              <a:rPr kumimoji="1" lang="en-US" altLang="ja-JP" sz="800" b="0" dirty="0" smtClean="0"/>
              <a:t>), SSA2018-2019(c) </a:t>
            </a:r>
            <a:r>
              <a:rPr kumimoji="1" lang="ja-JP" altLang="en-US" sz="800" b="0" dirty="0" smtClean="0"/>
              <a:t>不許複製</a:t>
            </a:r>
            <a:endParaRPr kumimoji="1" lang="ja-JP" altLang="en-US" sz="800" b="0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79512" y="641663"/>
            <a:ext cx="86409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本科目の流れ</a:t>
            </a:r>
            <a:endParaRPr kumimoji="1" lang="ja-JP" altLang="en-US" sz="2800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165922" y="1264565"/>
            <a:ext cx="6443194" cy="2528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</a:pPr>
            <a:r>
              <a:rPr lang="ja-JP" altLang="en-US" sz="2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① これまでの振り返り・本演習の進めかた</a:t>
            </a:r>
          </a:p>
          <a:p>
            <a:pPr>
              <a:lnSpc>
                <a:spcPts val="3800"/>
              </a:lnSpc>
            </a:pPr>
            <a:r>
              <a:rPr lang="ja-JP" altLang="en-US" sz="2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② 再アセスメント、支援方針の検討</a:t>
            </a:r>
          </a:p>
          <a:p>
            <a:pPr>
              <a:lnSpc>
                <a:spcPts val="3800"/>
              </a:lnSpc>
            </a:pPr>
            <a:r>
              <a:rPr lang="ja-JP" altLang="en-US" sz="2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③ サービス等利用計画の作成</a:t>
            </a:r>
          </a:p>
          <a:p>
            <a:pPr>
              <a:lnSpc>
                <a:spcPts val="3800"/>
              </a:lnSpc>
            </a:pPr>
            <a:r>
              <a:rPr lang="ja-JP" altLang="en-US" sz="2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④ チーム支援の検討</a:t>
            </a:r>
            <a:endParaRPr lang="en-US" altLang="ja-JP" sz="24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lnSpc>
                <a:spcPts val="3800"/>
              </a:lnSpc>
            </a:pPr>
            <a:r>
              <a:rPr lang="ja-JP" altLang="en-US" sz="24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⑤</a:t>
            </a:r>
            <a:r>
              <a:rPr lang="ja-JP" altLang="en-US" sz="2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地域課題の抽出、検討</a:t>
            </a:r>
            <a:endParaRPr lang="ja-JP" altLang="en-US" sz="24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10" name="角丸四角形 9"/>
          <p:cNvSpPr/>
          <p:nvPr/>
        </p:nvSpPr>
        <p:spPr>
          <a:xfrm>
            <a:off x="530168" y="1427222"/>
            <a:ext cx="504056" cy="72008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4762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昨日</a:t>
            </a:r>
            <a:endParaRPr kumimoji="1" lang="ja-JP" altLang="en-US" b="1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1" name="角丸四角形 10"/>
          <p:cNvSpPr/>
          <p:nvPr/>
        </p:nvSpPr>
        <p:spPr>
          <a:xfrm>
            <a:off x="530168" y="2371749"/>
            <a:ext cx="504056" cy="126952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476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今日</a:t>
            </a:r>
            <a:endParaRPr kumimoji="1" lang="ja-JP" altLang="en-US" b="1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927851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 1"/>
          <p:cNvSpPr>
            <a:spLocks noGrp="1"/>
          </p:cNvSpPr>
          <p:nvPr>
            <p:ph type="ftr" sz="quarter" idx="11"/>
          </p:nvPr>
        </p:nvSpPr>
        <p:spPr>
          <a:xfrm>
            <a:off x="0" y="6437032"/>
            <a:ext cx="9144000" cy="365125"/>
          </a:xfrm>
        </p:spPr>
        <p:txBody>
          <a:bodyPr/>
          <a:lstStyle/>
          <a:p>
            <a:pPr algn="ctr"/>
            <a:r>
              <a:rPr kumimoji="1" lang="ja-JP" altLang="en-US" sz="800" b="0" dirty="0" smtClean="0"/>
              <a:t>新カリキュラムに基づく相談支援従事者養成研修モデル研修</a:t>
            </a:r>
            <a:r>
              <a:rPr kumimoji="1" lang="en-US" altLang="ja-JP" sz="800" b="0" dirty="0" smtClean="0"/>
              <a:t>(</a:t>
            </a:r>
            <a:r>
              <a:rPr kumimoji="1" lang="ja-JP" altLang="en-US" sz="800" b="0" dirty="0" smtClean="0"/>
              <a:t>初任者研修</a:t>
            </a:r>
            <a:r>
              <a:rPr kumimoji="1" lang="en-US" altLang="ja-JP" sz="800" b="0" dirty="0" smtClean="0"/>
              <a:t>), SSA2018-2019(c) </a:t>
            </a:r>
            <a:r>
              <a:rPr kumimoji="1" lang="ja-JP" altLang="en-US" sz="800" b="0" dirty="0" smtClean="0"/>
              <a:t>不許複製</a:t>
            </a:r>
            <a:endParaRPr kumimoji="1" lang="ja-JP" altLang="en-US" sz="800" b="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51520" y="2500747"/>
            <a:ext cx="86409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8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【</a:t>
            </a:r>
            <a:r>
              <a:rPr kumimoji="1" lang="ja-JP" altLang="en-US" sz="28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演習３</a:t>
            </a:r>
            <a:r>
              <a:rPr kumimoji="1" lang="en-US" altLang="ja-JP" sz="28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-2】</a:t>
            </a:r>
            <a:r>
              <a:rPr kumimoji="1" lang="ja-JP" altLang="en-US" sz="28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すすめかた（第７日目）</a:t>
            </a: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2149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ja-JP" altLang="en-US" sz="2400" b="1" dirty="0" smtClean="0">
                <a:latin typeface="メイリオ"/>
                <a:ea typeface="メイリオ"/>
                <a:cs typeface="メイリオ"/>
              </a:rPr>
              <a:t/>
            </a:r>
            <a:br>
              <a:rPr lang="ja-JP" altLang="en-US" sz="2400" b="1" dirty="0" smtClean="0">
                <a:latin typeface="メイリオ"/>
                <a:ea typeface="メイリオ"/>
                <a:cs typeface="メイリオ"/>
              </a:rPr>
            </a:br>
            <a:r>
              <a:rPr lang="ja-JP" altLang="en-US" sz="2400" b="1" dirty="0">
                <a:latin typeface="メイリオ"/>
                <a:ea typeface="メイリオ"/>
                <a:cs typeface="メイリオ"/>
              </a:rPr>
              <a:t/>
            </a:r>
            <a:br>
              <a:rPr lang="ja-JP" altLang="en-US" sz="2400" b="1" dirty="0">
                <a:latin typeface="メイリオ"/>
                <a:ea typeface="メイリオ"/>
                <a:cs typeface="メイリオ"/>
              </a:rPr>
            </a:br>
            <a:r>
              <a:rPr lang="ja-JP" altLang="en-US" sz="2400" b="1" dirty="0">
                <a:latin typeface="メイリオ"/>
                <a:ea typeface="メイリオ"/>
                <a:cs typeface="メイリオ"/>
              </a:rPr>
              <a:t>進行</a:t>
            </a:r>
            <a:r>
              <a:rPr lang="ja-JP" altLang="en-US" sz="2400" b="1">
                <a:latin typeface="メイリオ"/>
                <a:ea typeface="メイリオ"/>
                <a:cs typeface="メイリオ"/>
              </a:rPr>
              <a:t>方法</a:t>
            </a:r>
            <a:r>
              <a:rPr lang="ja-JP" altLang="en-US" sz="2400" b="1" smtClean="0">
                <a:latin typeface="メイリオ"/>
                <a:ea typeface="メイリオ"/>
                <a:cs typeface="メイリオ"/>
              </a:rPr>
              <a:t>（７日目</a:t>
            </a:r>
            <a:r>
              <a:rPr lang="ja-JP" altLang="en-US" sz="2400" b="1" dirty="0">
                <a:latin typeface="メイリオ"/>
                <a:ea typeface="メイリオ"/>
                <a:cs typeface="メイリオ"/>
              </a:rPr>
              <a:t>）</a:t>
            </a:r>
            <a:r>
              <a:rPr lang="en-US" altLang="ja-JP" sz="2400" b="1" dirty="0" smtClean="0">
                <a:latin typeface="メイリオ"/>
                <a:ea typeface="メイリオ"/>
                <a:cs typeface="メイリオ"/>
              </a:rPr>
              <a:t/>
            </a:r>
            <a:br>
              <a:rPr lang="en-US" altLang="ja-JP" sz="2400" b="1" dirty="0" smtClean="0">
                <a:latin typeface="メイリオ"/>
                <a:ea typeface="メイリオ"/>
                <a:cs typeface="メイリオ"/>
              </a:rPr>
            </a:br>
            <a:r>
              <a:rPr lang="ja-JP" altLang="en-US" sz="2400" b="1" dirty="0" smtClean="0">
                <a:latin typeface="メイリオ"/>
                <a:ea typeface="メイリオ"/>
                <a:cs typeface="メイリオ"/>
              </a:rPr>
              <a:t>　　　　　　　　　　　　　</a:t>
            </a:r>
            <a:endParaRPr kumimoji="1" lang="ja-JP" altLang="en-US" sz="2400" b="1" dirty="0"/>
          </a:p>
        </p:txBody>
      </p:sp>
      <p:sp>
        <p:nvSpPr>
          <p:cNvPr id="8" name="フッター プレースホルダ 6"/>
          <p:cNvSpPr>
            <a:spLocks noGrp="1"/>
          </p:cNvSpPr>
          <p:nvPr>
            <p:ph type="ftr" sz="quarter" idx="11"/>
          </p:nvPr>
        </p:nvSpPr>
        <p:spPr>
          <a:xfrm>
            <a:off x="0" y="6479367"/>
            <a:ext cx="9144000" cy="365125"/>
          </a:xfrm>
        </p:spPr>
        <p:txBody>
          <a:bodyPr/>
          <a:lstStyle/>
          <a:p>
            <a:pPr algn="ctr"/>
            <a:r>
              <a:rPr lang="ja-JP" altLang="en-US" sz="800" b="0" dirty="0" smtClean="0"/>
              <a:t>新カリキュラムに基づく相談支援従事者養成研修モデル研修</a:t>
            </a:r>
            <a:r>
              <a:rPr lang="en-US" altLang="ja-JP" sz="800" b="0" dirty="0" smtClean="0"/>
              <a:t>(</a:t>
            </a:r>
            <a:r>
              <a:rPr lang="ja-JP" altLang="en-US" sz="800" b="0" dirty="0" smtClean="0"/>
              <a:t>初任者研修</a:t>
            </a:r>
            <a:r>
              <a:rPr lang="en-US" altLang="ja-JP" sz="800" b="0" dirty="0" smtClean="0"/>
              <a:t>), SSA2018-2019(c) </a:t>
            </a:r>
            <a:r>
              <a:rPr lang="ja-JP" altLang="en-US" sz="800" b="0" dirty="0" smtClean="0"/>
              <a:t>不許複製</a:t>
            </a:r>
            <a:endParaRPr lang="en-US" sz="800" b="0" dirty="0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474133" y="1979743"/>
            <a:ext cx="8669867" cy="2426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400"/>
              </a:lnSpc>
            </a:pPr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kumimoji="1" lang="ja-JP" altLang="en-US" sz="2400" b="1" u="sng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グループ討議のすすめかた</a:t>
            </a:r>
          </a:p>
          <a:p>
            <a:pPr>
              <a:lnSpc>
                <a:spcPts val="1200"/>
              </a:lnSpc>
            </a:pPr>
            <a:endParaRPr kumimoji="1" lang="ja-JP" altLang="en-US" sz="2400" b="1" u="sng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3400"/>
              </a:lnSpc>
            </a:pPr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① 資源活用のストレッチ</a:t>
            </a:r>
            <a:r>
              <a:rPr kumimoji="1"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【30</a:t>
            </a:r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分</a:t>
            </a:r>
            <a:r>
              <a:rPr kumimoji="1"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endParaRPr kumimoji="1"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3400"/>
              </a:lnSpc>
            </a:pPr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② サービス等利用計画の作成</a:t>
            </a:r>
            <a:r>
              <a:rPr kumimoji="1"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【100</a:t>
            </a:r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分</a:t>
            </a:r>
            <a:r>
              <a:rPr kumimoji="1"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endParaRPr kumimoji="1" lang="ja-JP" altLang="en-US" sz="24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3400"/>
              </a:lnSpc>
            </a:pPr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③ チーム支援・多職種連携、</a:t>
            </a:r>
          </a:p>
          <a:p>
            <a:pPr>
              <a:lnSpc>
                <a:spcPts val="3400"/>
              </a:lnSpc>
            </a:pPr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　 地域づくりの視点と地域課題の検討</a:t>
            </a:r>
            <a:r>
              <a:rPr kumimoji="1"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【80</a:t>
            </a:r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分</a:t>
            </a:r>
            <a:r>
              <a:rPr kumimoji="1"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endParaRPr kumimoji="1"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726218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 1"/>
          <p:cNvSpPr>
            <a:spLocks noGrp="1"/>
          </p:cNvSpPr>
          <p:nvPr>
            <p:ph type="ftr" sz="quarter" idx="11"/>
          </p:nvPr>
        </p:nvSpPr>
        <p:spPr>
          <a:xfrm>
            <a:off x="0" y="6437032"/>
            <a:ext cx="9144000" cy="365125"/>
          </a:xfrm>
        </p:spPr>
        <p:txBody>
          <a:bodyPr/>
          <a:lstStyle/>
          <a:p>
            <a:pPr algn="ctr"/>
            <a:r>
              <a:rPr kumimoji="1" lang="ja-JP" altLang="en-US" sz="800" b="0" dirty="0" smtClean="0"/>
              <a:t>新カリキュラムに基づく相談支援従事者養成研修モデル研修</a:t>
            </a:r>
            <a:r>
              <a:rPr kumimoji="1" lang="en-US" altLang="ja-JP" sz="800" b="0" dirty="0" smtClean="0"/>
              <a:t>(</a:t>
            </a:r>
            <a:r>
              <a:rPr kumimoji="1" lang="ja-JP" altLang="en-US" sz="800" b="0" dirty="0" smtClean="0"/>
              <a:t>初任者研修</a:t>
            </a:r>
            <a:r>
              <a:rPr kumimoji="1" lang="en-US" altLang="ja-JP" sz="800" b="0" dirty="0" smtClean="0"/>
              <a:t>), SSA2018-2019(c) </a:t>
            </a:r>
            <a:r>
              <a:rPr kumimoji="1" lang="ja-JP" altLang="en-US" sz="800" b="0" dirty="0" smtClean="0"/>
              <a:t>不許複製</a:t>
            </a:r>
            <a:endParaRPr kumimoji="1" lang="ja-JP" altLang="en-US" sz="800" b="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51520" y="2051996"/>
            <a:ext cx="86409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8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【</a:t>
            </a:r>
            <a:r>
              <a:rPr kumimoji="1" lang="ja-JP" altLang="en-US" sz="28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１</a:t>
            </a:r>
            <a:r>
              <a:rPr kumimoji="1" lang="en-US" altLang="ja-JP" sz="28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】</a:t>
            </a:r>
            <a:r>
              <a:rPr kumimoji="1" lang="ja-JP" altLang="en-US" sz="28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復習　</a:t>
            </a:r>
            <a:r>
              <a:rPr kumimoji="1" lang="ja-JP" altLang="en-US" sz="2800" b="1" dirty="0" smtClean="0">
                <a:solidFill>
                  <a:schemeClr val="bg1">
                    <a:lumMod val="8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しつこいですが</a:t>
            </a:r>
            <a:endParaRPr kumimoji="1" lang="ja-JP" altLang="en-US" sz="2800" b="1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endParaRPr lang="ja-JP" altLang="en-US" sz="24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ja-JP" altLang="en-US" sz="20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これまで学んだ価値・知識・技術</a:t>
            </a: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sz="2800" dirty="0" smtClean="0">
                <a:latin typeface="メイリオ"/>
                <a:ea typeface="メイリオ"/>
                <a:cs typeface="メイリオ"/>
              </a:rPr>
              <a:t>【</a:t>
            </a:r>
            <a:r>
              <a:rPr lang="ja-JP" altLang="en-US" sz="2800" dirty="0" smtClean="0">
                <a:latin typeface="メイリオ"/>
                <a:ea typeface="メイリオ"/>
                <a:cs typeface="メイリオ"/>
              </a:rPr>
              <a:t>復習</a:t>
            </a:r>
            <a:r>
              <a:rPr kumimoji="1" lang="en-US" altLang="ja-JP" sz="2800" dirty="0" smtClean="0">
                <a:latin typeface="メイリオ"/>
                <a:ea typeface="メイリオ"/>
                <a:cs typeface="メイリオ"/>
              </a:rPr>
              <a:t>】 </a:t>
            </a:r>
            <a:r>
              <a:rPr kumimoji="1" lang="ja-JP" altLang="en-US" sz="2800" dirty="0">
                <a:latin typeface="メイリオ"/>
                <a:ea typeface="メイリオ"/>
                <a:cs typeface="メイリオ"/>
              </a:rPr>
              <a:t>相談</a:t>
            </a:r>
            <a:r>
              <a:rPr kumimoji="1" lang="ja-JP" altLang="en-US" sz="2800" dirty="0" smtClean="0">
                <a:latin typeface="メイリオ"/>
                <a:ea typeface="メイリオ"/>
                <a:cs typeface="メイリオ"/>
              </a:rPr>
              <a:t>支援の目的</a:t>
            </a:r>
            <a:endParaRPr kumimoji="1" lang="ja-JP" altLang="en-US" sz="2800" dirty="0">
              <a:latin typeface="メイリオ"/>
              <a:ea typeface="メイリオ"/>
              <a:cs typeface="メイリオ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84163" y="2015813"/>
            <a:ext cx="8574087" cy="42832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u="sng" dirty="0">
                <a:latin typeface="メイリオ"/>
                <a:ea typeface="メイリオ"/>
                <a:cs typeface="メイリオ"/>
              </a:rPr>
              <a:t>相談支援の目的</a:t>
            </a:r>
            <a:endParaRPr kumimoji="1" lang="en-US" altLang="ja-JP" sz="2400" dirty="0">
              <a:latin typeface="メイリオ"/>
              <a:ea typeface="メイリオ"/>
              <a:cs typeface="メイリオ"/>
            </a:endParaRPr>
          </a:p>
          <a:p>
            <a:r>
              <a:rPr kumimoji="1" lang="ja-JP" altLang="en-US" sz="2400" dirty="0">
                <a:latin typeface="メイリオ"/>
                <a:ea typeface="メイリオ"/>
                <a:cs typeface="メイリオ"/>
              </a:rPr>
              <a:t>　</a:t>
            </a:r>
            <a:r>
              <a:rPr kumimoji="1" lang="en-US" altLang="ja-JP" sz="2400" dirty="0">
                <a:latin typeface="メイリオ"/>
                <a:ea typeface="メイリオ"/>
                <a:cs typeface="メイリオ"/>
              </a:rPr>
              <a:t>① </a:t>
            </a:r>
            <a:r>
              <a:rPr kumimoji="1" lang="ja-JP" altLang="en-US" sz="2400" dirty="0" smtClean="0">
                <a:latin typeface="メイリオ"/>
                <a:ea typeface="メイリオ"/>
                <a:cs typeface="メイリオ"/>
              </a:rPr>
              <a:t>本人の</a:t>
            </a:r>
            <a:r>
              <a:rPr kumimoji="1" lang="ja-JP" altLang="en-US" sz="2400" dirty="0">
                <a:latin typeface="メイリオ"/>
                <a:ea typeface="メイリオ"/>
                <a:cs typeface="メイリオ"/>
              </a:rPr>
              <a:t>その人らしい地域での暮らし</a:t>
            </a:r>
            <a:endParaRPr kumimoji="1" lang="en-US" altLang="ja-JP" sz="2400" dirty="0">
              <a:latin typeface="メイリオ"/>
              <a:ea typeface="メイリオ"/>
              <a:cs typeface="メイリオ"/>
            </a:endParaRPr>
          </a:p>
          <a:p>
            <a:r>
              <a:rPr kumimoji="1" lang="ja-JP" altLang="en-US" sz="2400" dirty="0">
                <a:latin typeface="メイリオ"/>
                <a:ea typeface="メイリオ"/>
                <a:cs typeface="メイリオ"/>
              </a:rPr>
              <a:t>　</a:t>
            </a:r>
            <a:r>
              <a:rPr kumimoji="1" lang="ja-JP" altLang="en-US" sz="2400" dirty="0" smtClean="0">
                <a:latin typeface="メイリオ"/>
                <a:ea typeface="メイリオ"/>
                <a:cs typeface="メイリオ"/>
              </a:rPr>
              <a:t>　</a:t>
            </a:r>
            <a:r>
              <a:rPr kumimoji="1" lang="en-US" altLang="ja-JP" sz="2400" dirty="0" smtClean="0">
                <a:latin typeface="メイリオ"/>
                <a:ea typeface="メイリオ"/>
                <a:cs typeface="メイリオ"/>
              </a:rPr>
              <a:t>1</a:t>
            </a:r>
            <a:r>
              <a:rPr kumimoji="1" lang="en-US" altLang="ja-JP" sz="2400" dirty="0">
                <a:latin typeface="メイリオ"/>
                <a:ea typeface="メイリオ"/>
                <a:cs typeface="メイリオ"/>
              </a:rPr>
              <a:t>) </a:t>
            </a:r>
            <a:r>
              <a:rPr kumimoji="1" lang="ja-JP" altLang="en-US" sz="2400" dirty="0">
                <a:latin typeface="メイリオ"/>
                <a:ea typeface="メイリオ"/>
                <a:cs typeface="メイリオ"/>
              </a:rPr>
              <a:t>障害者の地域生活支援</a:t>
            </a:r>
          </a:p>
          <a:p>
            <a:r>
              <a:rPr kumimoji="1" lang="ja-JP" altLang="en-US" sz="2400" dirty="0">
                <a:latin typeface="メイリオ"/>
                <a:ea typeface="メイリオ"/>
                <a:cs typeface="メイリオ"/>
              </a:rPr>
              <a:t>　　</a:t>
            </a:r>
            <a:r>
              <a:rPr kumimoji="1" lang="en-US" altLang="ja-JP" sz="2400" dirty="0">
                <a:latin typeface="メイリオ"/>
                <a:ea typeface="メイリオ"/>
                <a:cs typeface="メイリオ"/>
              </a:rPr>
              <a:t>2) </a:t>
            </a:r>
            <a:r>
              <a:rPr kumimoji="1" lang="ja-JP" altLang="en-US" sz="2400" dirty="0">
                <a:latin typeface="メイリオ"/>
                <a:ea typeface="メイリオ"/>
                <a:cs typeface="メイリオ"/>
              </a:rPr>
              <a:t>障害者の自立と尊厳の確保、社会参加</a:t>
            </a:r>
          </a:p>
          <a:p>
            <a:r>
              <a:rPr kumimoji="1" lang="ja-JP" altLang="en-US" sz="2400" dirty="0" smtClean="0">
                <a:latin typeface="メイリオ"/>
                <a:ea typeface="メイリオ"/>
                <a:cs typeface="メイリオ"/>
              </a:rPr>
              <a:t>　</a:t>
            </a:r>
            <a:r>
              <a:rPr kumimoji="1" lang="ja-JP" altLang="en-US" sz="2400" dirty="0">
                <a:latin typeface="メイリオ"/>
                <a:ea typeface="メイリオ"/>
                <a:cs typeface="メイリオ"/>
              </a:rPr>
              <a:t>　</a:t>
            </a:r>
            <a:r>
              <a:rPr kumimoji="1" lang="en-US" altLang="ja-JP" sz="2400" dirty="0">
                <a:latin typeface="メイリオ"/>
                <a:ea typeface="メイリオ"/>
                <a:cs typeface="メイリオ"/>
              </a:rPr>
              <a:t>3) </a:t>
            </a:r>
            <a:r>
              <a:rPr kumimoji="1" lang="ja-JP" altLang="en-US" sz="2400" dirty="0">
                <a:latin typeface="メイリオ"/>
                <a:ea typeface="メイリオ"/>
                <a:cs typeface="メイリオ"/>
              </a:rPr>
              <a:t>自己決定</a:t>
            </a:r>
            <a:r>
              <a:rPr kumimoji="1" lang="en-US" altLang="ja-JP" sz="2400" dirty="0">
                <a:latin typeface="メイリオ"/>
                <a:ea typeface="メイリオ"/>
                <a:cs typeface="メイリオ"/>
              </a:rPr>
              <a:t>(</a:t>
            </a:r>
            <a:r>
              <a:rPr kumimoji="1" lang="ja-JP" altLang="en-US" sz="2400" dirty="0">
                <a:latin typeface="メイリオ"/>
                <a:ea typeface="メイリオ"/>
                <a:cs typeface="メイリオ"/>
              </a:rPr>
              <a:t>意思決定</a:t>
            </a:r>
            <a:r>
              <a:rPr kumimoji="1" lang="en-US" altLang="ja-JP" sz="2400" dirty="0">
                <a:latin typeface="メイリオ"/>
                <a:ea typeface="メイリオ"/>
                <a:cs typeface="メイリオ"/>
              </a:rPr>
              <a:t>)</a:t>
            </a:r>
            <a:r>
              <a:rPr kumimoji="1" lang="ja-JP" altLang="en-US" sz="2400" dirty="0" err="1">
                <a:latin typeface="メイリオ"/>
                <a:ea typeface="メイリオ"/>
                <a:cs typeface="メイリオ"/>
              </a:rPr>
              <a:t>への</a:t>
            </a:r>
            <a:r>
              <a:rPr kumimoji="1" lang="ja-JP" altLang="en-US" sz="2400" dirty="0">
                <a:latin typeface="メイリオ"/>
                <a:ea typeface="メイリオ"/>
                <a:cs typeface="メイリオ"/>
              </a:rPr>
              <a:t>支援・権利擁護</a:t>
            </a:r>
            <a:r>
              <a:rPr kumimoji="1" lang="ja-JP" altLang="en-US" sz="2400" dirty="0" smtClean="0">
                <a:latin typeface="メイリオ"/>
                <a:ea typeface="メイリオ"/>
                <a:cs typeface="メイリオ"/>
              </a:rPr>
              <a:t>、</a:t>
            </a:r>
          </a:p>
          <a:p>
            <a:r>
              <a:rPr kumimoji="1" lang="ja-JP" altLang="en-US" sz="2400" dirty="0">
                <a:latin typeface="メイリオ"/>
                <a:ea typeface="メイリオ"/>
                <a:cs typeface="メイリオ"/>
              </a:rPr>
              <a:t>　</a:t>
            </a:r>
            <a:r>
              <a:rPr kumimoji="1" lang="ja-JP" altLang="en-US" sz="2400" dirty="0" smtClean="0">
                <a:latin typeface="メイリオ"/>
                <a:ea typeface="メイリオ"/>
                <a:cs typeface="メイリオ"/>
              </a:rPr>
              <a:t>　　 エンパワメント</a:t>
            </a:r>
            <a:r>
              <a:rPr kumimoji="1" lang="ja-JP" altLang="en-US" sz="2400" dirty="0">
                <a:latin typeface="メイリオ"/>
                <a:ea typeface="メイリオ"/>
                <a:cs typeface="メイリオ"/>
              </a:rPr>
              <a:t>、リカバリー</a:t>
            </a:r>
          </a:p>
          <a:p>
            <a:r>
              <a:rPr kumimoji="1" lang="ja-JP" altLang="en-US" sz="2400" dirty="0">
                <a:latin typeface="メイリオ"/>
                <a:ea typeface="メイリオ"/>
                <a:cs typeface="メイリオ"/>
              </a:rPr>
              <a:t>　</a:t>
            </a:r>
            <a:r>
              <a:rPr kumimoji="1" lang="ja-JP" altLang="en-US" sz="2400" dirty="0" smtClean="0">
                <a:latin typeface="メイリオ"/>
                <a:ea typeface="メイリオ"/>
                <a:cs typeface="メイリオ"/>
              </a:rPr>
              <a:t>②</a:t>
            </a:r>
            <a:r>
              <a:rPr kumimoji="1" lang="en-US" altLang="ja-JP" sz="2400" dirty="0" smtClean="0">
                <a:latin typeface="メイリオ"/>
                <a:ea typeface="メイリオ"/>
                <a:cs typeface="メイリオ"/>
              </a:rPr>
              <a:t> </a:t>
            </a:r>
            <a:r>
              <a:rPr kumimoji="1" lang="ja-JP" altLang="en-US" sz="2400" dirty="0">
                <a:latin typeface="メイリオ"/>
                <a:ea typeface="メイリオ"/>
                <a:cs typeface="メイリオ"/>
              </a:rPr>
              <a:t>障害のある人を含めた誰もが暮らすことの</a:t>
            </a:r>
            <a:r>
              <a:rPr kumimoji="1" lang="ja-JP" altLang="en-US" sz="2400" dirty="0" smtClean="0">
                <a:latin typeface="メイリオ"/>
                <a:ea typeface="メイリオ"/>
                <a:cs typeface="メイリオ"/>
              </a:rPr>
              <a:t>できる</a:t>
            </a:r>
          </a:p>
          <a:p>
            <a:r>
              <a:rPr kumimoji="1" lang="ja-JP" altLang="en-US" sz="2400" dirty="0" smtClean="0">
                <a:latin typeface="メイリオ"/>
                <a:ea typeface="メイリオ"/>
                <a:cs typeface="メイリオ"/>
              </a:rPr>
              <a:t>　　地域づくり</a:t>
            </a:r>
          </a:p>
          <a:p>
            <a:pPr>
              <a:lnSpc>
                <a:spcPts val="1000"/>
              </a:lnSpc>
            </a:pPr>
            <a:endParaRPr kumimoji="1" lang="en-US" altLang="ja-JP" sz="2400" dirty="0">
              <a:latin typeface="メイリオ"/>
              <a:ea typeface="メイリオ"/>
              <a:cs typeface="メイリオ"/>
            </a:endParaRPr>
          </a:p>
          <a:p>
            <a:r>
              <a:rPr kumimoji="1" lang="ja-JP" altLang="en-US" sz="2400" dirty="0" smtClean="0">
                <a:latin typeface="メイリオ"/>
                <a:ea typeface="メイリオ"/>
                <a:cs typeface="メイリオ"/>
              </a:rPr>
              <a:t>　＝</a:t>
            </a:r>
            <a:r>
              <a:rPr kumimoji="1" lang="ja-JP" altLang="en-US" sz="2400" dirty="0">
                <a:latin typeface="メイリオ"/>
                <a:ea typeface="メイリオ"/>
                <a:cs typeface="メイリオ"/>
              </a:rPr>
              <a:t>地域を基盤とする</a:t>
            </a:r>
            <a:r>
              <a:rPr kumimoji="1" lang="ja-JP" altLang="en-US" sz="2400" dirty="0" smtClean="0">
                <a:latin typeface="メイリオ"/>
                <a:ea typeface="メイリオ"/>
                <a:cs typeface="メイリオ"/>
              </a:rPr>
              <a:t>ソーシャルワーク</a:t>
            </a:r>
          </a:p>
          <a:p>
            <a:endParaRPr kumimoji="1" lang="ja-JP" altLang="en-US" sz="2400" dirty="0" smtClean="0">
              <a:latin typeface="メイリオ"/>
              <a:ea typeface="メイリオ"/>
              <a:cs typeface="メイリオ"/>
            </a:endParaRPr>
          </a:p>
          <a:p>
            <a:pPr algn="ctr"/>
            <a:r>
              <a:rPr kumimoji="1" lang="ja-JP" altLang="en-US" sz="2400" b="1" dirty="0" smtClean="0">
                <a:solidFill>
                  <a:srgbClr val="FF0000"/>
                </a:solidFill>
                <a:latin typeface="メイリオ"/>
                <a:ea typeface="メイリオ"/>
                <a:cs typeface="メイリオ"/>
              </a:rPr>
              <a:t>ケアマネジメント手法においても変わらない。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0" y="6437032"/>
            <a:ext cx="9144000" cy="365125"/>
          </a:xfrm>
        </p:spPr>
        <p:txBody>
          <a:bodyPr/>
          <a:lstStyle/>
          <a:p>
            <a:pPr algn="ctr"/>
            <a:r>
              <a:rPr lang="ja-JP" altLang="en-US" sz="800" b="0" dirty="0" smtClean="0"/>
              <a:t>新カリキュラムに基づく相談支援従事者養成研修モデル研修</a:t>
            </a:r>
            <a:r>
              <a:rPr lang="en-US" altLang="ja-JP" sz="800" b="0" dirty="0" smtClean="0"/>
              <a:t>(</a:t>
            </a:r>
            <a:r>
              <a:rPr lang="ja-JP" altLang="en-US" sz="800" b="0" dirty="0" smtClean="0"/>
              <a:t>初任者研修</a:t>
            </a:r>
            <a:r>
              <a:rPr lang="en-US" altLang="ja-JP" sz="800" b="0" dirty="0" smtClean="0"/>
              <a:t>), SSA2018-2019(c) </a:t>
            </a:r>
            <a:r>
              <a:rPr lang="ja-JP" altLang="en-US" sz="800" b="0" dirty="0" smtClean="0"/>
              <a:t>不許複製</a:t>
            </a:r>
            <a:endParaRPr lang="en-US" sz="800" b="0" dirty="0"/>
          </a:p>
        </p:txBody>
      </p:sp>
      <p:sp>
        <p:nvSpPr>
          <p:cNvPr id="7" name="角丸四角形 6"/>
          <p:cNvSpPr/>
          <p:nvPr/>
        </p:nvSpPr>
        <p:spPr>
          <a:xfrm>
            <a:off x="313191" y="107429"/>
            <a:ext cx="3167981" cy="283472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 dirty="0" smtClean="0">
                <a:solidFill>
                  <a:schemeClr val="tx1"/>
                </a:solidFill>
                <a:latin typeface="メイリオ"/>
                <a:ea typeface="メイリオ"/>
                <a:cs typeface="メイリオ"/>
              </a:rPr>
              <a:t>テキスト</a:t>
            </a:r>
            <a:r>
              <a:rPr kumimoji="1" lang="en-US" altLang="ja-JP" sz="1200" b="1" dirty="0" smtClean="0">
                <a:solidFill>
                  <a:schemeClr val="tx1"/>
                </a:solidFill>
                <a:latin typeface="メイリオ"/>
                <a:ea typeface="メイリオ"/>
                <a:cs typeface="メイリオ"/>
              </a:rPr>
              <a:t>#</a:t>
            </a:r>
            <a:r>
              <a:rPr kumimoji="1" lang="ja-JP" altLang="en-US" sz="1200" b="1" dirty="0" smtClean="0">
                <a:solidFill>
                  <a:schemeClr val="tx1"/>
                </a:solidFill>
                <a:latin typeface="メイリオ"/>
                <a:ea typeface="メイリオ"/>
                <a:cs typeface="メイリオ"/>
              </a:rPr>
              <a:t>２ </a:t>
            </a:r>
            <a:r>
              <a:rPr kumimoji="1" lang="en-US" altLang="ja-JP" sz="1200" b="1" dirty="0" smtClean="0">
                <a:solidFill>
                  <a:schemeClr val="tx1"/>
                </a:solidFill>
                <a:latin typeface="メイリオ"/>
                <a:ea typeface="メイリオ"/>
                <a:cs typeface="メイリオ"/>
              </a:rPr>
              <a:t>p.188(</a:t>
            </a:r>
            <a:r>
              <a:rPr kumimoji="1" lang="ja-JP" altLang="en-US" sz="1200" b="1" dirty="0" smtClean="0">
                <a:solidFill>
                  <a:schemeClr val="tx1"/>
                </a:solidFill>
                <a:latin typeface="メイリオ"/>
                <a:ea typeface="メイリオ"/>
                <a:cs typeface="メイリオ"/>
              </a:rPr>
              <a:t>スライド</a:t>
            </a:r>
            <a:r>
              <a:rPr kumimoji="1" lang="en-US" altLang="ja-JP" sz="1200" b="1" dirty="0" smtClean="0">
                <a:solidFill>
                  <a:schemeClr val="tx1"/>
                </a:solidFill>
                <a:latin typeface="メイリオ"/>
                <a:ea typeface="メイリオ"/>
                <a:cs typeface="メイリオ"/>
              </a:rPr>
              <a:t>4)</a:t>
            </a:r>
            <a:endParaRPr kumimoji="1" lang="ja-JP" altLang="en-US" sz="1200" b="1" dirty="0">
              <a:solidFill>
                <a:schemeClr val="tx1"/>
              </a:solidFill>
              <a:latin typeface="メイリオ"/>
              <a:ea typeface="メイリオ"/>
              <a:cs typeface="メイリオ"/>
            </a:endParaRPr>
          </a:p>
        </p:txBody>
      </p:sp>
    </p:spTree>
    <p:extLst>
      <p:ext uri="{BB962C8B-B14F-4D97-AF65-F5344CB8AC3E}">
        <p14:creationId xmlns:p14="http://schemas.microsoft.com/office/powerpoint/2010/main" val="35439520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18999" y="167348"/>
            <a:ext cx="4873649" cy="618900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2" name="フッター プレースホルダ 1"/>
          <p:cNvSpPr>
            <a:spLocks noGrp="1"/>
          </p:cNvSpPr>
          <p:nvPr>
            <p:ph type="ftr" sz="quarter" idx="11"/>
          </p:nvPr>
        </p:nvSpPr>
        <p:spPr>
          <a:xfrm>
            <a:off x="0" y="6356350"/>
            <a:ext cx="9144000" cy="365125"/>
          </a:xfrm>
        </p:spPr>
        <p:txBody>
          <a:bodyPr/>
          <a:lstStyle/>
          <a:p>
            <a:pPr algn="ctr"/>
            <a:r>
              <a:rPr kumimoji="1" lang="ja-JP" altLang="en-US" sz="800" b="0" dirty="0" smtClean="0"/>
              <a:t>新カリキュラムに基づく相談支援従事者養成研修モデル研修</a:t>
            </a:r>
            <a:r>
              <a:rPr kumimoji="1" lang="en-US" altLang="ja-JP" sz="800" b="0" dirty="0" smtClean="0"/>
              <a:t>(</a:t>
            </a:r>
            <a:r>
              <a:rPr kumimoji="1" lang="ja-JP" altLang="en-US" sz="800" b="0" dirty="0" smtClean="0"/>
              <a:t>初任者研修</a:t>
            </a:r>
            <a:r>
              <a:rPr kumimoji="1" lang="en-US" altLang="ja-JP" sz="800" b="0" dirty="0" smtClean="0"/>
              <a:t>), SSA2018-2019(c) </a:t>
            </a:r>
            <a:r>
              <a:rPr kumimoji="1" lang="ja-JP" altLang="en-US" sz="800" b="0" dirty="0" smtClean="0"/>
              <a:t>不許複製</a:t>
            </a:r>
            <a:endParaRPr kumimoji="1" lang="ja-JP" altLang="en-US" sz="800" b="0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79512" y="650130"/>
            <a:ext cx="47525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本科目の概要と</a:t>
            </a:r>
            <a:endParaRPr kumimoji="1" lang="en-US" altLang="ja-JP" sz="2800" b="1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kumimoji="1" lang="ja-JP" altLang="en-US" sz="28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獲得目標</a:t>
            </a:r>
            <a:endParaRPr kumimoji="1" lang="ja-JP" altLang="en-US" sz="2800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51520" y="1698869"/>
            <a:ext cx="312668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【</a:t>
            </a:r>
            <a:r>
              <a:rPr kumimoji="1" lang="ja-JP" altLang="en-US" sz="24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確認しましょう</a:t>
            </a:r>
            <a:r>
              <a:rPr kumimoji="1" lang="en-US" altLang="ja-JP" sz="24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】</a:t>
            </a:r>
            <a:endParaRPr kumimoji="1" lang="ja-JP" altLang="en-US" sz="2400" b="1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endParaRPr lang="ja-JP" altLang="en-US" sz="24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kumimoji="1" lang="ja-JP" altLang="en-US" sz="20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受講前の今、</a:t>
            </a:r>
            <a:endParaRPr kumimoji="1" lang="en-US" altLang="ja-JP" sz="20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kumimoji="1" lang="ja-JP" altLang="en-US" sz="20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自分はどのような</a:t>
            </a:r>
            <a:endParaRPr kumimoji="1" lang="en-US" altLang="ja-JP" sz="20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kumimoji="1" lang="ja-JP" altLang="en-US" sz="20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段階・様子ですか？</a:t>
            </a: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7" name="正方形/長方形 6"/>
          <p:cNvSpPr/>
          <p:nvPr/>
        </p:nvSpPr>
        <p:spPr>
          <a:xfrm>
            <a:off x="6081556" y="2429435"/>
            <a:ext cx="396000" cy="3496236"/>
          </a:xfrm>
          <a:prstGeom prst="rect">
            <a:avLst/>
          </a:prstGeom>
          <a:noFill/>
          <a:ln w="254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kumimoji="1" lang="en-US" altLang="ja-JP" sz="2800" dirty="0" smtClean="0">
                <a:latin typeface="メイリオ"/>
                <a:ea typeface="メイリオ"/>
                <a:cs typeface="メイリオ"/>
              </a:rPr>
              <a:t>【</a:t>
            </a:r>
            <a:r>
              <a:rPr kumimoji="1" lang="ja-JP" altLang="en-US" sz="2800" dirty="0" smtClean="0">
                <a:latin typeface="メイリオ"/>
                <a:ea typeface="メイリオ"/>
                <a:cs typeface="メイリオ"/>
              </a:rPr>
              <a:t>復習</a:t>
            </a:r>
            <a:r>
              <a:rPr kumimoji="1" lang="en-US" altLang="ja-JP" sz="2800" dirty="0" smtClean="0">
                <a:latin typeface="メイリオ"/>
                <a:ea typeface="メイリオ"/>
                <a:cs typeface="メイリオ"/>
              </a:rPr>
              <a:t>】</a:t>
            </a:r>
            <a:r>
              <a:rPr kumimoji="1" lang="ja-JP" altLang="en-US" sz="2800" dirty="0" smtClean="0">
                <a:latin typeface="メイリオ"/>
                <a:ea typeface="メイリオ"/>
                <a:cs typeface="メイリオ"/>
              </a:rPr>
              <a:t>相談支援の基本的視点</a:t>
            </a:r>
            <a:endParaRPr kumimoji="1" lang="ja-JP" altLang="en-US" sz="2800" dirty="0">
              <a:latin typeface="メイリオ"/>
              <a:ea typeface="メイリオ"/>
              <a:cs typeface="メイリオ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84163" y="2261356"/>
            <a:ext cx="8574087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u="sng" dirty="0">
                <a:latin typeface="メイリオ"/>
                <a:ea typeface="メイリオ"/>
                <a:cs typeface="メイリオ"/>
              </a:rPr>
              <a:t>相談</a:t>
            </a:r>
            <a:r>
              <a:rPr kumimoji="1" lang="ja-JP" altLang="en-US" sz="2400" b="1" u="sng" dirty="0" smtClean="0">
                <a:latin typeface="メイリオ"/>
                <a:ea typeface="メイリオ"/>
                <a:cs typeface="メイリオ"/>
              </a:rPr>
              <a:t>支援の</a:t>
            </a:r>
            <a:r>
              <a:rPr kumimoji="1" lang="ja-JP" altLang="en-US" sz="2400" b="1" u="sng" dirty="0">
                <a:latin typeface="メイリオ"/>
                <a:ea typeface="メイリオ"/>
                <a:cs typeface="メイリオ"/>
              </a:rPr>
              <a:t>基本的視点</a:t>
            </a:r>
            <a:r>
              <a:rPr kumimoji="1" lang="ja-JP" altLang="en-US" sz="2400" dirty="0">
                <a:latin typeface="メイリオ"/>
                <a:ea typeface="メイリオ"/>
                <a:cs typeface="メイリオ"/>
              </a:rPr>
              <a:t>：</a:t>
            </a:r>
            <a:endParaRPr kumimoji="1" lang="en-US" altLang="ja-JP" sz="2400" dirty="0">
              <a:latin typeface="メイリオ"/>
              <a:ea typeface="メイリオ"/>
              <a:cs typeface="メイリオ"/>
            </a:endParaRPr>
          </a:p>
          <a:p>
            <a:r>
              <a:rPr kumimoji="1" lang="ja-JP" altLang="en-US" sz="2400" dirty="0">
                <a:latin typeface="メイリオ"/>
                <a:ea typeface="メイリオ"/>
                <a:cs typeface="メイリオ"/>
              </a:rPr>
              <a:t>　</a:t>
            </a:r>
            <a:r>
              <a:rPr kumimoji="1" lang="en-US" altLang="ja-JP" sz="2400" dirty="0">
                <a:latin typeface="メイリオ"/>
                <a:ea typeface="メイリオ"/>
                <a:cs typeface="メイリオ"/>
              </a:rPr>
              <a:t>① </a:t>
            </a:r>
            <a:r>
              <a:rPr kumimoji="1" lang="ja-JP" altLang="en-US" sz="2400" dirty="0">
                <a:latin typeface="メイリオ"/>
                <a:ea typeface="メイリオ"/>
                <a:cs typeface="メイリオ"/>
              </a:rPr>
              <a:t>個別性の重視</a:t>
            </a:r>
            <a:endParaRPr kumimoji="1" lang="en-US" altLang="ja-JP" sz="2400" dirty="0">
              <a:latin typeface="メイリオ"/>
              <a:ea typeface="メイリオ"/>
              <a:cs typeface="メイリオ"/>
            </a:endParaRPr>
          </a:p>
          <a:p>
            <a:r>
              <a:rPr kumimoji="1" lang="ja-JP" altLang="en-US" sz="2400" dirty="0">
                <a:latin typeface="メイリオ"/>
                <a:ea typeface="メイリオ"/>
                <a:cs typeface="メイリオ"/>
              </a:rPr>
              <a:t>　</a:t>
            </a:r>
            <a:r>
              <a:rPr kumimoji="1" lang="en-US" altLang="ja-JP" sz="2400" dirty="0">
                <a:latin typeface="メイリオ"/>
                <a:ea typeface="メイリオ"/>
                <a:cs typeface="メイリオ"/>
              </a:rPr>
              <a:t>② </a:t>
            </a:r>
            <a:r>
              <a:rPr kumimoji="1" lang="ja-JP" altLang="en-US" sz="2400" dirty="0">
                <a:latin typeface="メイリオ"/>
                <a:ea typeface="メイリオ"/>
                <a:cs typeface="メイリオ"/>
              </a:rPr>
              <a:t>生活者視点、</a:t>
            </a:r>
            <a:r>
              <a:rPr kumimoji="1" lang="en-US" altLang="ja-JP" sz="2400" dirty="0">
                <a:latin typeface="メイリオ"/>
                <a:ea typeface="メイリオ"/>
                <a:cs typeface="メイリオ"/>
              </a:rPr>
              <a:t>QOL</a:t>
            </a:r>
            <a:r>
              <a:rPr kumimoji="1" lang="ja-JP" altLang="en-US" sz="2400" dirty="0">
                <a:latin typeface="メイリオ"/>
                <a:ea typeface="メイリオ"/>
                <a:cs typeface="メイリオ"/>
              </a:rPr>
              <a:t>の重視</a:t>
            </a:r>
            <a:endParaRPr kumimoji="1" lang="en-US" altLang="ja-JP" sz="2400" dirty="0">
              <a:latin typeface="メイリオ"/>
              <a:ea typeface="メイリオ"/>
              <a:cs typeface="メイリオ"/>
            </a:endParaRPr>
          </a:p>
          <a:p>
            <a:r>
              <a:rPr kumimoji="1" lang="ja-JP" altLang="en-US" sz="2400" dirty="0">
                <a:latin typeface="メイリオ"/>
                <a:ea typeface="メイリオ"/>
                <a:cs typeface="メイリオ"/>
              </a:rPr>
              <a:t>　</a:t>
            </a:r>
            <a:r>
              <a:rPr kumimoji="1" lang="en-US" altLang="ja-JP" sz="2400" dirty="0">
                <a:latin typeface="メイリオ"/>
                <a:ea typeface="メイリオ"/>
                <a:cs typeface="メイリオ"/>
              </a:rPr>
              <a:t>③ </a:t>
            </a:r>
            <a:r>
              <a:rPr kumimoji="1" lang="ja-JP" altLang="en-US" sz="2400" dirty="0">
                <a:latin typeface="メイリオ"/>
                <a:ea typeface="メイリオ"/>
                <a:cs typeface="メイリオ"/>
              </a:rPr>
              <a:t>本人主体、本人中心</a:t>
            </a:r>
            <a:endParaRPr kumimoji="1" lang="en-US" altLang="ja-JP" sz="2400" dirty="0">
              <a:latin typeface="メイリオ"/>
              <a:ea typeface="メイリオ"/>
              <a:cs typeface="メイリオ"/>
            </a:endParaRPr>
          </a:p>
          <a:p>
            <a:r>
              <a:rPr kumimoji="1" lang="ja-JP" altLang="en-US" sz="2400" dirty="0">
                <a:latin typeface="メイリオ"/>
                <a:ea typeface="メイリオ"/>
                <a:cs typeface="メイリオ"/>
              </a:rPr>
              <a:t>　</a:t>
            </a:r>
            <a:r>
              <a:rPr kumimoji="1" lang="en-US" altLang="ja-JP" sz="2400" dirty="0">
                <a:latin typeface="メイリオ"/>
                <a:ea typeface="メイリオ"/>
                <a:cs typeface="メイリオ"/>
              </a:rPr>
              <a:t>④ </a:t>
            </a:r>
            <a:r>
              <a:rPr kumimoji="1" lang="ja-JP" altLang="en-US" sz="2400" dirty="0">
                <a:latin typeface="メイリオ"/>
                <a:ea typeface="メイリオ"/>
                <a:cs typeface="メイリオ"/>
              </a:rPr>
              <a:t>自己決定</a:t>
            </a:r>
            <a:r>
              <a:rPr kumimoji="1" lang="en-US" altLang="ja-JP" sz="2400" dirty="0">
                <a:latin typeface="メイリオ"/>
                <a:ea typeface="メイリオ"/>
                <a:cs typeface="メイリオ"/>
              </a:rPr>
              <a:t>(</a:t>
            </a:r>
            <a:r>
              <a:rPr kumimoji="1" lang="ja-JP" altLang="en-US" sz="2400" dirty="0">
                <a:latin typeface="メイリオ"/>
                <a:ea typeface="メイリオ"/>
                <a:cs typeface="メイリオ"/>
              </a:rPr>
              <a:t>意思決定</a:t>
            </a:r>
            <a:r>
              <a:rPr kumimoji="1" lang="en-US" altLang="ja-JP" sz="2400" dirty="0">
                <a:latin typeface="メイリオ"/>
                <a:ea typeface="メイリオ"/>
                <a:cs typeface="メイリオ"/>
              </a:rPr>
              <a:t>)</a:t>
            </a:r>
            <a:r>
              <a:rPr kumimoji="1" lang="ja-JP" altLang="en-US" sz="2400" dirty="0" err="1">
                <a:latin typeface="メイリオ"/>
                <a:ea typeface="メイリオ"/>
                <a:cs typeface="メイリオ"/>
              </a:rPr>
              <a:t>への</a:t>
            </a:r>
            <a:r>
              <a:rPr kumimoji="1" lang="ja-JP" altLang="en-US" sz="2400" dirty="0">
                <a:latin typeface="メイリオ"/>
                <a:ea typeface="メイリオ"/>
                <a:cs typeface="メイリオ"/>
              </a:rPr>
              <a:t>支援</a:t>
            </a:r>
            <a:endParaRPr kumimoji="1" lang="en-US" altLang="ja-JP" sz="2400" dirty="0">
              <a:latin typeface="メイリオ"/>
              <a:ea typeface="メイリオ"/>
              <a:cs typeface="メイリオ"/>
            </a:endParaRPr>
          </a:p>
          <a:p>
            <a:r>
              <a:rPr kumimoji="1" lang="ja-JP" altLang="en-US" sz="2400" dirty="0">
                <a:latin typeface="メイリオ"/>
                <a:ea typeface="メイリオ"/>
                <a:cs typeface="メイリオ"/>
              </a:rPr>
              <a:t>　</a:t>
            </a:r>
            <a:r>
              <a:rPr kumimoji="1" lang="en-US" altLang="ja-JP" sz="2400" dirty="0">
                <a:latin typeface="メイリオ"/>
                <a:ea typeface="メイリオ"/>
                <a:cs typeface="メイリオ"/>
              </a:rPr>
              <a:t>⑤ </a:t>
            </a:r>
            <a:r>
              <a:rPr kumimoji="1" lang="ja-JP" altLang="en-US" sz="2400" dirty="0">
                <a:latin typeface="メイリオ"/>
                <a:ea typeface="メイリオ"/>
                <a:cs typeface="メイリオ"/>
              </a:rPr>
              <a:t>エンパワメントの視点、ストレングスへの着目</a:t>
            </a:r>
            <a:endParaRPr kumimoji="1" lang="en-US" altLang="ja-JP" sz="2400" dirty="0">
              <a:latin typeface="メイリオ"/>
              <a:ea typeface="メイリオ"/>
              <a:cs typeface="メイリオ"/>
            </a:endParaRPr>
          </a:p>
          <a:p>
            <a:r>
              <a:rPr kumimoji="1" lang="ja-JP" altLang="en-US" sz="2400" dirty="0">
                <a:latin typeface="メイリオ"/>
                <a:ea typeface="メイリオ"/>
                <a:cs typeface="メイリオ"/>
              </a:rPr>
              <a:t>　</a:t>
            </a:r>
            <a:r>
              <a:rPr kumimoji="1" lang="en-US" altLang="ja-JP" sz="2400" dirty="0">
                <a:latin typeface="メイリオ"/>
                <a:ea typeface="メイリオ"/>
                <a:cs typeface="メイリオ"/>
              </a:rPr>
              <a:t>⑥ </a:t>
            </a:r>
            <a:r>
              <a:rPr kumimoji="1" lang="ja-JP" altLang="en-US" sz="2400" dirty="0">
                <a:latin typeface="メイリオ"/>
                <a:ea typeface="メイリオ"/>
                <a:cs typeface="メイリオ"/>
              </a:rPr>
              <a:t>権利擁護</a:t>
            </a:r>
            <a:r>
              <a:rPr kumimoji="1" lang="en-US" altLang="ja-JP" sz="2400" dirty="0">
                <a:latin typeface="メイリオ"/>
                <a:ea typeface="メイリオ"/>
                <a:cs typeface="メイリオ"/>
              </a:rPr>
              <a:t>(</a:t>
            </a:r>
            <a:r>
              <a:rPr kumimoji="1" lang="ja-JP" altLang="en-US" sz="2400" dirty="0">
                <a:latin typeface="メイリオ"/>
                <a:ea typeface="メイリオ"/>
                <a:cs typeface="メイリオ"/>
              </a:rPr>
              <a:t>アドボカシー</a:t>
            </a:r>
            <a:r>
              <a:rPr kumimoji="1" lang="en-US" altLang="ja-JP" sz="2400" dirty="0">
                <a:latin typeface="メイリオ"/>
                <a:ea typeface="メイリオ"/>
                <a:cs typeface="メイリオ"/>
              </a:rPr>
              <a:t>)</a:t>
            </a:r>
          </a:p>
          <a:p>
            <a:r>
              <a:rPr kumimoji="1" lang="ja-JP" altLang="en-US" sz="2400" dirty="0">
                <a:latin typeface="メイリオ"/>
                <a:ea typeface="メイリオ"/>
                <a:cs typeface="メイリオ"/>
              </a:rPr>
              <a:t>　</a:t>
            </a:r>
            <a:r>
              <a:rPr kumimoji="1" lang="en-US" altLang="ja-JP" sz="2400" dirty="0">
                <a:latin typeface="メイリオ"/>
                <a:ea typeface="メイリオ"/>
                <a:cs typeface="メイリオ"/>
              </a:rPr>
              <a:t>⑦ </a:t>
            </a:r>
            <a:r>
              <a:rPr kumimoji="1" lang="ja-JP" altLang="en-US" sz="2400" dirty="0">
                <a:latin typeface="メイリオ"/>
                <a:ea typeface="メイリオ"/>
                <a:cs typeface="メイリオ"/>
              </a:rPr>
              <a:t>地域の多様な資源へのアクセスと活用、資源開発</a:t>
            </a:r>
            <a:endParaRPr kumimoji="1" lang="en-US" altLang="ja-JP" sz="2400" dirty="0">
              <a:latin typeface="メイリオ"/>
              <a:ea typeface="メイリオ"/>
              <a:cs typeface="メイリオ"/>
            </a:endParaRPr>
          </a:p>
          <a:p>
            <a:r>
              <a:rPr kumimoji="1" lang="ja-JP" altLang="en-US" sz="2400" dirty="0">
                <a:latin typeface="メイリオ"/>
                <a:ea typeface="メイリオ"/>
                <a:cs typeface="メイリオ"/>
              </a:rPr>
              <a:t>　</a:t>
            </a:r>
            <a:r>
              <a:rPr kumimoji="1" lang="en-US" altLang="ja-JP" sz="2400" dirty="0">
                <a:latin typeface="メイリオ"/>
                <a:ea typeface="メイリオ"/>
                <a:cs typeface="メイリオ"/>
              </a:rPr>
              <a:t>⑧ </a:t>
            </a:r>
            <a:r>
              <a:rPr kumimoji="1" lang="ja-JP" altLang="en-US" sz="2400" dirty="0">
                <a:latin typeface="メイリオ"/>
                <a:ea typeface="メイリオ"/>
                <a:cs typeface="メイリオ"/>
              </a:rPr>
              <a:t>チームアプローチ、多職種</a:t>
            </a:r>
            <a:r>
              <a:rPr kumimoji="1" lang="ja-JP" altLang="en-US" sz="2400" dirty="0" smtClean="0">
                <a:latin typeface="メイリオ"/>
                <a:ea typeface="メイリオ"/>
                <a:cs typeface="メイリオ"/>
              </a:rPr>
              <a:t>連携</a:t>
            </a:r>
          </a:p>
          <a:p>
            <a:endParaRPr kumimoji="1" lang="ja-JP" altLang="en-US" sz="2400" dirty="0">
              <a:latin typeface="メイリオ"/>
              <a:ea typeface="メイリオ"/>
              <a:cs typeface="メイリオ"/>
            </a:endParaRPr>
          </a:p>
          <a:p>
            <a:pPr algn="ctr"/>
            <a:r>
              <a:rPr kumimoji="1" lang="ja-JP" altLang="en-US" sz="2400" b="1" dirty="0" smtClean="0">
                <a:solidFill>
                  <a:srgbClr val="FF0000"/>
                </a:solidFill>
                <a:latin typeface="メイリオ"/>
                <a:ea typeface="メイリオ"/>
                <a:cs typeface="メイリオ"/>
              </a:rPr>
              <a:t>ケアマネジメント手法においても変わらない。</a:t>
            </a:r>
          </a:p>
        </p:txBody>
      </p:sp>
      <p:sp>
        <p:nvSpPr>
          <p:cNvPr id="7" name="フッター プレースホルダ 6"/>
          <p:cNvSpPr>
            <a:spLocks noGrp="1"/>
          </p:cNvSpPr>
          <p:nvPr>
            <p:ph type="ftr" sz="quarter" idx="11"/>
          </p:nvPr>
        </p:nvSpPr>
        <p:spPr>
          <a:xfrm>
            <a:off x="0" y="6437032"/>
            <a:ext cx="9144000" cy="365125"/>
          </a:xfrm>
        </p:spPr>
        <p:txBody>
          <a:bodyPr/>
          <a:lstStyle/>
          <a:p>
            <a:pPr algn="ctr"/>
            <a:r>
              <a:rPr lang="ja-JP" altLang="en-US" sz="800" b="0" dirty="0" smtClean="0"/>
              <a:t>新カリキュラムに基づく相談支援従事者養成研修モデル研修</a:t>
            </a:r>
            <a:r>
              <a:rPr lang="en-US" altLang="ja-JP" sz="800" b="0" dirty="0" smtClean="0"/>
              <a:t>(</a:t>
            </a:r>
            <a:r>
              <a:rPr lang="ja-JP" altLang="en-US" sz="800" b="0" dirty="0" smtClean="0"/>
              <a:t>初任者研修</a:t>
            </a:r>
            <a:r>
              <a:rPr lang="en-US" altLang="ja-JP" sz="800" b="0" dirty="0" smtClean="0"/>
              <a:t>), SSA2018-2019(c) </a:t>
            </a:r>
            <a:r>
              <a:rPr lang="ja-JP" altLang="en-US" sz="800" b="0" dirty="0" smtClean="0"/>
              <a:t>不許複製</a:t>
            </a:r>
            <a:endParaRPr lang="en-US" sz="800" b="0" dirty="0"/>
          </a:p>
        </p:txBody>
      </p:sp>
      <p:sp>
        <p:nvSpPr>
          <p:cNvPr id="8" name="角丸四角形 7"/>
          <p:cNvSpPr/>
          <p:nvPr/>
        </p:nvSpPr>
        <p:spPr>
          <a:xfrm>
            <a:off x="313191" y="107429"/>
            <a:ext cx="3167981" cy="283472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 dirty="0" smtClean="0">
                <a:solidFill>
                  <a:schemeClr val="tx1"/>
                </a:solidFill>
                <a:latin typeface="メイリオ"/>
                <a:ea typeface="メイリオ"/>
                <a:cs typeface="メイリオ"/>
              </a:rPr>
              <a:t>テキスト</a:t>
            </a:r>
            <a:r>
              <a:rPr kumimoji="1" lang="en-US" altLang="ja-JP" sz="1200" b="1" dirty="0" smtClean="0">
                <a:solidFill>
                  <a:schemeClr val="tx1"/>
                </a:solidFill>
                <a:latin typeface="メイリオ"/>
                <a:ea typeface="メイリオ"/>
                <a:cs typeface="メイリオ"/>
              </a:rPr>
              <a:t>#</a:t>
            </a:r>
            <a:r>
              <a:rPr kumimoji="1" lang="ja-JP" altLang="en-US" sz="1200" b="1" dirty="0" smtClean="0">
                <a:solidFill>
                  <a:schemeClr val="tx1"/>
                </a:solidFill>
                <a:latin typeface="メイリオ"/>
                <a:ea typeface="メイリオ"/>
                <a:cs typeface="メイリオ"/>
              </a:rPr>
              <a:t>２ </a:t>
            </a:r>
            <a:r>
              <a:rPr kumimoji="1" lang="en-US" altLang="ja-JP" sz="1200" b="1" dirty="0" smtClean="0">
                <a:solidFill>
                  <a:schemeClr val="tx1"/>
                </a:solidFill>
                <a:latin typeface="メイリオ"/>
                <a:ea typeface="メイリオ"/>
                <a:cs typeface="メイリオ"/>
              </a:rPr>
              <a:t>p.189(</a:t>
            </a:r>
            <a:r>
              <a:rPr kumimoji="1" lang="ja-JP" altLang="en-US" sz="1200" b="1" dirty="0" smtClean="0">
                <a:solidFill>
                  <a:schemeClr val="tx1"/>
                </a:solidFill>
                <a:latin typeface="メイリオ"/>
                <a:ea typeface="メイリオ"/>
                <a:cs typeface="メイリオ"/>
              </a:rPr>
              <a:t>スライド</a:t>
            </a:r>
            <a:r>
              <a:rPr kumimoji="1" lang="en-US" altLang="ja-JP" sz="1200" b="1" dirty="0" smtClean="0">
                <a:solidFill>
                  <a:schemeClr val="tx1"/>
                </a:solidFill>
                <a:latin typeface="メイリオ"/>
                <a:ea typeface="メイリオ"/>
                <a:cs typeface="メイリオ"/>
              </a:rPr>
              <a:t>5)</a:t>
            </a:r>
            <a:endParaRPr kumimoji="1" lang="ja-JP" altLang="en-US" sz="1200" b="1" dirty="0">
              <a:solidFill>
                <a:schemeClr val="tx1"/>
              </a:solidFill>
              <a:latin typeface="メイリオ"/>
              <a:ea typeface="メイリオ"/>
              <a:cs typeface="メイリオ"/>
            </a:endParaRPr>
          </a:p>
        </p:txBody>
      </p:sp>
    </p:spTree>
    <p:extLst>
      <p:ext uri="{BB962C8B-B14F-4D97-AF65-F5344CB8AC3E}">
        <p14:creationId xmlns:p14="http://schemas.microsoft.com/office/powerpoint/2010/main" val="3834403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sz="2800" dirty="0" smtClean="0">
                <a:latin typeface="メイリオ"/>
                <a:ea typeface="メイリオ"/>
                <a:cs typeface="メイリオ"/>
              </a:rPr>
              <a:t>【</a:t>
            </a:r>
            <a:r>
              <a:rPr lang="ja-JP" altLang="en-US" sz="2800" dirty="0" smtClean="0">
                <a:latin typeface="メイリオ"/>
                <a:ea typeface="メイリオ"/>
                <a:cs typeface="メイリオ"/>
              </a:rPr>
              <a:t>復習</a:t>
            </a:r>
            <a:r>
              <a:rPr kumimoji="1" lang="en-US" altLang="ja-JP" sz="2800" dirty="0" smtClean="0">
                <a:latin typeface="メイリオ"/>
                <a:ea typeface="メイリオ"/>
                <a:cs typeface="メイリオ"/>
              </a:rPr>
              <a:t>】</a:t>
            </a:r>
            <a:r>
              <a:rPr kumimoji="1" lang="ja-JP" altLang="en-US" sz="2800" dirty="0" smtClean="0">
                <a:latin typeface="メイリオ"/>
                <a:ea typeface="メイリオ"/>
                <a:cs typeface="メイリオ"/>
              </a:rPr>
              <a:t>ケアマネジメントプロセス</a:t>
            </a:r>
            <a:br>
              <a:rPr kumimoji="1" lang="ja-JP" altLang="en-US" sz="2800" dirty="0" smtClean="0">
                <a:latin typeface="メイリオ"/>
                <a:ea typeface="メイリオ"/>
                <a:cs typeface="メイリオ"/>
              </a:rPr>
            </a:br>
            <a:r>
              <a:rPr lang="ja-JP" altLang="en-US" sz="1600" dirty="0" smtClean="0">
                <a:latin typeface="メイリオ"/>
                <a:ea typeface="メイリオ"/>
                <a:cs typeface="メイリオ"/>
              </a:rPr>
              <a:t>サービス等利用計画作成事務の流れ</a:t>
            </a:r>
            <a:endParaRPr kumimoji="1" lang="ja-JP" altLang="en-US" sz="1600" dirty="0">
              <a:latin typeface="メイリオ"/>
              <a:ea typeface="メイリオ"/>
              <a:cs typeface="メイリオ"/>
            </a:endParaRPr>
          </a:p>
        </p:txBody>
      </p:sp>
      <p:sp>
        <p:nvSpPr>
          <p:cNvPr id="30" name="フッター プレースホルダ 29"/>
          <p:cNvSpPr>
            <a:spLocks noGrp="1"/>
          </p:cNvSpPr>
          <p:nvPr>
            <p:ph type="ftr" sz="quarter" idx="11"/>
          </p:nvPr>
        </p:nvSpPr>
        <p:spPr>
          <a:xfrm>
            <a:off x="0" y="6437032"/>
            <a:ext cx="9144000" cy="365125"/>
          </a:xfrm>
        </p:spPr>
        <p:txBody>
          <a:bodyPr/>
          <a:lstStyle/>
          <a:p>
            <a:pPr algn="ctr"/>
            <a:r>
              <a:rPr lang="ja-JP" altLang="en-US" sz="800" b="0" dirty="0" smtClean="0"/>
              <a:t>新カリキュラムに基づく相談支援従事者養成研修モデル研修</a:t>
            </a:r>
            <a:r>
              <a:rPr lang="en-US" altLang="ja-JP" sz="800" b="0" dirty="0" smtClean="0"/>
              <a:t>(</a:t>
            </a:r>
            <a:r>
              <a:rPr lang="ja-JP" altLang="en-US" sz="800" b="0" dirty="0" smtClean="0"/>
              <a:t>初任者研修</a:t>
            </a:r>
            <a:r>
              <a:rPr lang="en-US" altLang="ja-JP" sz="800" b="0" dirty="0" smtClean="0"/>
              <a:t>), SSA2018-2019(c) </a:t>
            </a:r>
            <a:r>
              <a:rPr lang="ja-JP" altLang="en-US" sz="800" b="0" dirty="0" smtClean="0"/>
              <a:t>不許複製</a:t>
            </a:r>
            <a:endParaRPr lang="en-US" sz="800" b="0" dirty="0"/>
          </a:p>
        </p:txBody>
      </p:sp>
      <p:sp>
        <p:nvSpPr>
          <p:cNvPr id="11" name="スライド番号プレースホルダー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84163" y="1956544"/>
            <a:ext cx="85740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>
                <a:latin typeface="メイリオ"/>
                <a:ea typeface="メイリオ"/>
                <a:cs typeface="メイリオ"/>
              </a:rPr>
              <a:t>支援</a:t>
            </a:r>
            <a:r>
              <a:rPr kumimoji="1" lang="ja-JP" altLang="en-US" sz="2400" dirty="0">
                <a:latin typeface="メイリオ"/>
                <a:ea typeface="メイリオ"/>
                <a:cs typeface="メイリオ"/>
              </a:rPr>
              <a:t>過程の可視化</a:t>
            </a:r>
            <a:endParaRPr kumimoji="1" lang="en-US" altLang="ja-JP" sz="2400" dirty="0">
              <a:latin typeface="メイリオ"/>
              <a:ea typeface="メイリオ"/>
              <a:cs typeface="メイリオ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284163" y="3195247"/>
            <a:ext cx="1635264" cy="947838"/>
          </a:xfrm>
          <a:prstGeom prst="rect">
            <a:avLst/>
          </a:prstGeom>
          <a:solidFill>
            <a:srgbClr val="000090"/>
          </a:solidFill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latin typeface="メイリオ"/>
                <a:ea typeface="メイリオ"/>
                <a:cs typeface="メイリオ"/>
              </a:rPr>
              <a:t>インテーク</a:t>
            </a:r>
          </a:p>
          <a:p>
            <a:pPr algn="ctr"/>
            <a:r>
              <a:rPr kumimoji="1" lang="en-US" altLang="ja-JP" sz="1200" dirty="0" smtClean="0">
                <a:latin typeface="メイリオ"/>
                <a:ea typeface="メイリオ"/>
                <a:cs typeface="メイリオ"/>
              </a:rPr>
              <a:t>(</a:t>
            </a:r>
            <a:r>
              <a:rPr kumimoji="1" lang="ja-JP" altLang="en-US" sz="1200" dirty="0" smtClean="0">
                <a:latin typeface="メイリオ"/>
                <a:ea typeface="メイリオ"/>
                <a:cs typeface="メイリオ"/>
              </a:rPr>
              <a:t>・アセスメント</a:t>
            </a:r>
            <a:r>
              <a:rPr kumimoji="1" lang="en-US" altLang="ja-JP" sz="1200" dirty="0" smtClean="0">
                <a:latin typeface="メイリオ"/>
                <a:ea typeface="メイリオ"/>
                <a:cs typeface="メイリオ"/>
              </a:rPr>
              <a:t>)</a:t>
            </a:r>
            <a:endParaRPr kumimoji="1" lang="ja-JP" altLang="en-US" sz="1200" dirty="0" smtClean="0">
              <a:latin typeface="メイリオ"/>
              <a:ea typeface="メイリオ"/>
              <a:cs typeface="メイリオ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2129816" y="3195247"/>
            <a:ext cx="1635264" cy="947838"/>
          </a:xfrm>
          <a:prstGeom prst="rect">
            <a:avLst/>
          </a:prstGeom>
          <a:solidFill>
            <a:srgbClr val="000090"/>
          </a:solidFill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latin typeface="メイリオ"/>
                <a:ea typeface="メイリオ"/>
                <a:cs typeface="メイリオ"/>
              </a:rPr>
              <a:t>アセスメント</a:t>
            </a:r>
            <a:endParaRPr kumimoji="1" lang="en-US" altLang="ja-JP">
              <a:latin typeface="メイリオ"/>
              <a:ea typeface="メイリオ"/>
              <a:cs typeface="メイリオ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3975469" y="3195247"/>
            <a:ext cx="1635264" cy="947838"/>
          </a:xfrm>
          <a:prstGeom prst="rect">
            <a:avLst/>
          </a:prstGeom>
          <a:solidFill>
            <a:srgbClr val="000090"/>
          </a:solidFill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latin typeface="メイリオ"/>
                <a:ea typeface="メイリオ"/>
                <a:cs typeface="メイリオ"/>
              </a:rPr>
              <a:t>プランニング</a:t>
            </a:r>
            <a:endParaRPr kumimoji="1" lang="en-US" altLang="ja-JP">
              <a:latin typeface="メイリオ"/>
              <a:ea typeface="メイリオ"/>
              <a:cs typeface="メイリオ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2064249" y="4852125"/>
            <a:ext cx="1088524" cy="635688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>
                <a:latin typeface="メイリオ"/>
                <a:ea typeface="メイリオ"/>
                <a:cs typeface="メイリオ"/>
              </a:rPr>
              <a:t>サービス等</a:t>
            </a:r>
            <a:endParaRPr kumimoji="1" lang="en-US" altLang="ja-JP" sz="1400" dirty="0">
              <a:latin typeface="メイリオ"/>
              <a:ea typeface="メイリオ"/>
              <a:cs typeface="メイリオ"/>
            </a:endParaRPr>
          </a:p>
          <a:p>
            <a:pPr algn="ctr"/>
            <a:r>
              <a:rPr kumimoji="1" lang="ja-JP" altLang="en-US" sz="1400" dirty="0">
                <a:latin typeface="メイリオ"/>
                <a:ea typeface="メイリオ"/>
                <a:cs typeface="メイリオ"/>
              </a:rPr>
              <a:t>利用計画案</a:t>
            </a:r>
            <a:endParaRPr kumimoji="1" lang="en-US" altLang="ja-JP" sz="1400" dirty="0">
              <a:latin typeface="メイリオ"/>
              <a:ea typeface="メイリオ"/>
              <a:cs typeface="メイリオ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5821123" y="3191094"/>
            <a:ext cx="1635264" cy="947838"/>
          </a:xfrm>
          <a:prstGeom prst="rect">
            <a:avLst/>
          </a:prstGeom>
          <a:solidFill>
            <a:srgbClr val="000090"/>
          </a:solidFill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latin typeface="メイリオ"/>
                <a:ea typeface="メイリオ"/>
                <a:cs typeface="メイリオ"/>
              </a:rPr>
              <a:t>モニタリング</a:t>
            </a:r>
            <a:endParaRPr kumimoji="1" lang="en-US" altLang="ja-JP">
              <a:latin typeface="メイリオ"/>
              <a:ea typeface="メイリオ"/>
              <a:cs typeface="メイリオ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7699237" y="3191094"/>
            <a:ext cx="1019845" cy="947838"/>
          </a:xfrm>
          <a:prstGeom prst="rect">
            <a:avLst/>
          </a:prstGeom>
          <a:solidFill>
            <a:srgbClr val="000090"/>
          </a:solidFill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latin typeface="メイリオ"/>
                <a:ea typeface="メイリオ"/>
                <a:cs typeface="メイリオ"/>
              </a:rPr>
              <a:t>終結</a:t>
            </a:r>
            <a:endParaRPr kumimoji="1" lang="en-US" altLang="ja-JP">
              <a:latin typeface="メイリオ"/>
              <a:ea typeface="メイリオ"/>
              <a:cs typeface="メイリオ"/>
            </a:endParaRPr>
          </a:p>
        </p:txBody>
      </p:sp>
      <p:cxnSp>
        <p:nvCxnSpPr>
          <p:cNvPr id="12" name="直線矢印コネクタ 11"/>
          <p:cNvCxnSpPr>
            <a:stCxn id="5" idx="3"/>
            <a:endCxn id="6" idx="1"/>
          </p:cNvCxnSpPr>
          <p:nvPr/>
        </p:nvCxnSpPr>
        <p:spPr>
          <a:xfrm>
            <a:off x="1919427" y="3669166"/>
            <a:ext cx="210389" cy="0"/>
          </a:xfrm>
          <a:prstGeom prst="straightConnector1">
            <a:avLst/>
          </a:prstGeom>
          <a:ln w="101600"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>
            <a:stCxn id="6" idx="3"/>
            <a:endCxn id="7" idx="1"/>
          </p:cNvCxnSpPr>
          <p:nvPr/>
        </p:nvCxnSpPr>
        <p:spPr>
          <a:xfrm>
            <a:off x="3765080" y="3669166"/>
            <a:ext cx="210389" cy="0"/>
          </a:xfrm>
          <a:prstGeom prst="straightConnector1">
            <a:avLst/>
          </a:prstGeom>
          <a:ln w="101600"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直線矢印コネクタ 15"/>
          <p:cNvCxnSpPr>
            <a:stCxn id="7" idx="3"/>
            <a:endCxn id="9" idx="1"/>
          </p:cNvCxnSpPr>
          <p:nvPr/>
        </p:nvCxnSpPr>
        <p:spPr>
          <a:xfrm flipV="1">
            <a:off x="5610733" y="3665013"/>
            <a:ext cx="210390" cy="4153"/>
          </a:xfrm>
          <a:prstGeom prst="straightConnector1">
            <a:avLst/>
          </a:prstGeom>
          <a:ln w="101600"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/>
          <p:cNvCxnSpPr>
            <a:stCxn id="9" idx="3"/>
            <a:endCxn id="10" idx="1"/>
          </p:cNvCxnSpPr>
          <p:nvPr/>
        </p:nvCxnSpPr>
        <p:spPr>
          <a:xfrm>
            <a:off x="7456387" y="3665013"/>
            <a:ext cx="242850" cy="0"/>
          </a:xfrm>
          <a:prstGeom prst="straightConnector1">
            <a:avLst/>
          </a:prstGeom>
          <a:ln w="101600"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カギ線コネクタ 19"/>
          <p:cNvCxnSpPr>
            <a:stCxn id="9" idx="0"/>
            <a:endCxn id="6" idx="0"/>
          </p:cNvCxnSpPr>
          <p:nvPr/>
        </p:nvCxnSpPr>
        <p:spPr>
          <a:xfrm rot="16200000" flipH="1" flipV="1">
            <a:off x="4791025" y="1347516"/>
            <a:ext cx="4153" cy="3691307"/>
          </a:xfrm>
          <a:prstGeom prst="bentConnector3">
            <a:avLst>
              <a:gd name="adj1" fmla="val -14300409"/>
            </a:avLst>
          </a:prstGeom>
          <a:ln w="101600"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角丸四角形 48"/>
          <p:cNvSpPr/>
          <p:nvPr/>
        </p:nvSpPr>
        <p:spPr>
          <a:xfrm>
            <a:off x="1130766" y="4019087"/>
            <a:ext cx="754544" cy="469667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latin typeface="メイリオ"/>
                <a:ea typeface="メイリオ"/>
                <a:cs typeface="メイリオ"/>
              </a:rPr>
              <a:t>受理</a:t>
            </a:r>
          </a:p>
        </p:txBody>
      </p:sp>
      <p:sp>
        <p:nvSpPr>
          <p:cNvPr id="50" name="角丸四角形 49"/>
          <p:cNvSpPr/>
          <p:nvPr/>
        </p:nvSpPr>
        <p:spPr>
          <a:xfrm>
            <a:off x="4895317" y="4019087"/>
            <a:ext cx="956804" cy="469667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latin typeface="メイリオ"/>
                <a:ea typeface="メイリオ"/>
                <a:cs typeface="メイリオ"/>
              </a:rPr>
              <a:t>介入</a:t>
            </a:r>
          </a:p>
        </p:txBody>
      </p:sp>
      <p:sp>
        <p:nvSpPr>
          <p:cNvPr id="51" name="正方形/長方形 50"/>
          <p:cNvSpPr/>
          <p:nvPr/>
        </p:nvSpPr>
        <p:spPr>
          <a:xfrm>
            <a:off x="5307771" y="4852125"/>
            <a:ext cx="1173909" cy="653084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>
                <a:latin typeface="メイリオ"/>
                <a:ea typeface="メイリオ"/>
                <a:cs typeface="メイリオ"/>
              </a:rPr>
              <a:t>サービス等</a:t>
            </a:r>
            <a:endParaRPr kumimoji="1" lang="en-US" altLang="ja-JP" sz="1400">
              <a:latin typeface="メイリオ"/>
              <a:ea typeface="メイリオ"/>
              <a:cs typeface="メイリオ"/>
            </a:endParaRPr>
          </a:p>
          <a:p>
            <a:pPr algn="ctr"/>
            <a:r>
              <a:rPr kumimoji="1" lang="ja-JP" altLang="en-US" sz="1400">
                <a:latin typeface="メイリオ"/>
                <a:ea typeface="メイリオ"/>
                <a:cs typeface="メイリオ"/>
              </a:rPr>
              <a:t>利用計画</a:t>
            </a:r>
            <a:endParaRPr kumimoji="1" lang="en-US" altLang="ja-JP" sz="1400">
              <a:latin typeface="メイリオ"/>
              <a:ea typeface="メイリオ"/>
              <a:cs typeface="メイリオ"/>
            </a:endParaRPr>
          </a:p>
        </p:txBody>
      </p:sp>
      <p:sp>
        <p:nvSpPr>
          <p:cNvPr id="52" name="正方形/長方形 51"/>
          <p:cNvSpPr/>
          <p:nvPr/>
        </p:nvSpPr>
        <p:spPr>
          <a:xfrm>
            <a:off x="3264603" y="4852125"/>
            <a:ext cx="666863" cy="635688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>
                <a:latin typeface="メイリオ"/>
                <a:ea typeface="メイリオ"/>
                <a:cs typeface="メイリオ"/>
              </a:rPr>
              <a:t>支給</a:t>
            </a:r>
            <a:endParaRPr kumimoji="1" lang="en-US" altLang="ja-JP" sz="1400">
              <a:latin typeface="メイリオ"/>
              <a:ea typeface="メイリオ"/>
              <a:cs typeface="メイリオ"/>
            </a:endParaRPr>
          </a:p>
          <a:p>
            <a:pPr algn="ctr"/>
            <a:r>
              <a:rPr kumimoji="1" lang="ja-JP" altLang="en-US" sz="1400">
                <a:latin typeface="メイリオ"/>
                <a:ea typeface="メイリオ"/>
                <a:cs typeface="メイリオ"/>
              </a:rPr>
              <a:t>決定</a:t>
            </a:r>
            <a:endParaRPr kumimoji="1" lang="en-US" altLang="ja-JP" sz="1400">
              <a:latin typeface="メイリオ"/>
              <a:ea typeface="メイリオ"/>
              <a:cs typeface="メイリオ"/>
            </a:endParaRPr>
          </a:p>
        </p:txBody>
      </p:sp>
      <p:cxnSp>
        <p:nvCxnSpPr>
          <p:cNvPr id="54" name="直線コネクタ 53"/>
          <p:cNvCxnSpPr>
            <a:stCxn id="6" idx="2"/>
          </p:cNvCxnSpPr>
          <p:nvPr/>
        </p:nvCxnSpPr>
        <p:spPr>
          <a:xfrm flipH="1">
            <a:off x="2064249" y="4143085"/>
            <a:ext cx="883199" cy="709040"/>
          </a:xfrm>
          <a:prstGeom prst="line">
            <a:avLst/>
          </a:prstGeom>
          <a:ln w="63500"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正方形/長方形 54"/>
          <p:cNvSpPr/>
          <p:nvPr/>
        </p:nvSpPr>
        <p:spPr>
          <a:xfrm>
            <a:off x="4029486" y="4852125"/>
            <a:ext cx="1173909" cy="653084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>
                <a:latin typeface="メイリオ"/>
                <a:ea typeface="メイリオ"/>
                <a:cs typeface="メイリオ"/>
              </a:rPr>
              <a:t>サービス</a:t>
            </a:r>
            <a:endParaRPr kumimoji="1" lang="en-US" altLang="ja-JP" sz="1400">
              <a:latin typeface="メイリオ"/>
              <a:ea typeface="メイリオ"/>
              <a:cs typeface="メイリオ"/>
            </a:endParaRPr>
          </a:p>
          <a:p>
            <a:pPr algn="ctr"/>
            <a:r>
              <a:rPr kumimoji="1" lang="ja-JP" altLang="en-US" sz="1400">
                <a:latin typeface="メイリオ"/>
                <a:ea typeface="メイリオ"/>
                <a:cs typeface="メイリオ"/>
              </a:rPr>
              <a:t>担当者会議</a:t>
            </a:r>
            <a:endParaRPr kumimoji="1" lang="en-US" altLang="ja-JP" sz="1400">
              <a:latin typeface="メイリオ"/>
              <a:ea typeface="メイリオ"/>
              <a:cs typeface="メイリオ"/>
            </a:endParaRPr>
          </a:p>
        </p:txBody>
      </p:sp>
      <p:cxnSp>
        <p:nvCxnSpPr>
          <p:cNvPr id="57" name="直線コネクタ 56"/>
          <p:cNvCxnSpPr/>
          <p:nvPr/>
        </p:nvCxnSpPr>
        <p:spPr>
          <a:xfrm>
            <a:off x="5610733" y="4143085"/>
            <a:ext cx="870947" cy="709040"/>
          </a:xfrm>
          <a:prstGeom prst="line">
            <a:avLst/>
          </a:prstGeom>
          <a:ln w="63500"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直線矢印コネクタ 58"/>
          <p:cNvCxnSpPr>
            <a:stCxn id="8" idx="3"/>
            <a:endCxn id="52" idx="1"/>
          </p:cNvCxnSpPr>
          <p:nvPr/>
        </p:nvCxnSpPr>
        <p:spPr>
          <a:xfrm>
            <a:off x="3152773" y="5169969"/>
            <a:ext cx="111830" cy="0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直線矢印コネクタ 60"/>
          <p:cNvCxnSpPr>
            <a:stCxn id="52" idx="3"/>
            <a:endCxn id="55" idx="1"/>
          </p:cNvCxnSpPr>
          <p:nvPr/>
        </p:nvCxnSpPr>
        <p:spPr>
          <a:xfrm>
            <a:off x="3931466" y="5169969"/>
            <a:ext cx="98020" cy="8698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直線矢印コネクタ 62"/>
          <p:cNvCxnSpPr>
            <a:stCxn id="55" idx="3"/>
            <a:endCxn id="51" idx="1"/>
          </p:cNvCxnSpPr>
          <p:nvPr/>
        </p:nvCxnSpPr>
        <p:spPr>
          <a:xfrm>
            <a:off x="5203395" y="5178667"/>
            <a:ext cx="104376" cy="0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" name="角丸四角形 63"/>
          <p:cNvSpPr/>
          <p:nvPr/>
        </p:nvSpPr>
        <p:spPr>
          <a:xfrm>
            <a:off x="289242" y="4019087"/>
            <a:ext cx="754544" cy="469667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latin typeface="メイリオ"/>
                <a:ea typeface="メイリオ"/>
                <a:cs typeface="メイリオ"/>
              </a:rPr>
              <a:t>受付</a:t>
            </a:r>
          </a:p>
        </p:txBody>
      </p:sp>
      <p:sp>
        <p:nvSpPr>
          <p:cNvPr id="32" name="正方形/長方形 31"/>
          <p:cNvSpPr/>
          <p:nvPr/>
        </p:nvSpPr>
        <p:spPr>
          <a:xfrm>
            <a:off x="6622618" y="4852125"/>
            <a:ext cx="1173909" cy="653084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latin typeface="メイリオ"/>
                <a:ea typeface="メイリオ"/>
                <a:cs typeface="メイリオ"/>
              </a:rPr>
              <a:t>継続サービス利用</a:t>
            </a:r>
            <a:r>
              <a:rPr kumimoji="1" lang="ja-JP" altLang="en-US" sz="1400" dirty="0">
                <a:latin typeface="メイリオ"/>
                <a:ea typeface="メイリオ"/>
                <a:cs typeface="メイリオ"/>
              </a:rPr>
              <a:t>支援</a:t>
            </a:r>
            <a:endParaRPr kumimoji="1" lang="ja-JP" altLang="en-US" sz="1400" dirty="0" smtClean="0">
              <a:latin typeface="メイリオ"/>
              <a:ea typeface="メイリオ"/>
              <a:cs typeface="メイリオ"/>
            </a:endParaRPr>
          </a:p>
        </p:txBody>
      </p:sp>
      <p:cxnSp>
        <p:nvCxnSpPr>
          <p:cNvPr id="35" name="直線コネクタ 34"/>
          <p:cNvCxnSpPr>
            <a:endCxn id="32" idx="0"/>
          </p:cNvCxnSpPr>
          <p:nvPr/>
        </p:nvCxnSpPr>
        <p:spPr>
          <a:xfrm>
            <a:off x="6622618" y="3940965"/>
            <a:ext cx="586955" cy="911160"/>
          </a:xfrm>
          <a:prstGeom prst="line">
            <a:avLst/>
          </a:prstGeom>
          <a:ln w="63500"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角丸四角形 47"/>
          <p:cNvSpPr/>
          <p:nvPr/>
        </p:nvSpPr>
        <p:spPr>
          <a:xfrm>
            <a:off x="6367094" y="4019087"/>
            <a:ext cx="956804" cy="469667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latin typeface="メイリオ"/>
                <a:ea typeface="メイリオ"/>
                <a:cs typeface="メイリオ"/>
              </a:rPr>
              <a:t>評価</a:t>
            </a:r>
          </a:p>
        </p:txBody>
      </p:sp>
      <p:sp>
        <p:nvSpPr>
          <p:cNvPr id="31" name="角丸四角形 30"/>
          <p:cNvSpPr/>
          <p:nvPr/>
        </p:nvSpPr>
        <p:spPr>
          <a:xfrm>
            <a:off x="313191" y="107429"/>
            <a:ext cx="3167981" cy="283472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 dirty="0" smtClean="0">
                <a:solidFill>
                  <a:schemeClr val="tx1"/>
                </a:solidFill>
                <a:latin typeface="メイリオ"/>
                <a:ea typeface="メイリオ"/>
                <a:cs typeface="メイリオ"/>
              </a:rPr>
              <a:t>テキスト</a:t>
            </a:r>
            <a:r>
              <a:rPr kumimoji="1" lang="en-US" altLang="ja-JP" sz="1200" b="1" dirty="0" smtClean="0">
                <a:solidFill>
                  <a:schemeClr val="tx1"/>
                </a:solidFill>
                <a:latin typeface="メイリオ"/>
                <a:ea typeface="メイリオ"/>
                <a:cs typeface="メイリオ"/>
              </a:rPr>
              <a:t>#</a:t>
            </a:r>
            <a:r>
              <a:rPr kumimoji="1" lang="ja-JP" altLang="en-US" sz="1200" b="1" dirty="0" smtClean="0">
                <a:solidFill>
                  <a:schemeClr val="tx1"/>
                </a:solidFill>
                <a:latin typeface="メイリオ"/>
                <a:ea typeface="メイリオ"/>
                <a:cs typeface="メイリオ"/>
              </a:rPr>
              <a:t>２ </a:t>
            </a:r>
            <a:r>
              <a:rPr kumimoji="1" lang="en-US" altLang="ja-JP" sz="1200" b="1" dirty="0" smtClean="0">
                <a:solidFill>
                  <a:schemeClr val="tx1"/>
                </a:solidFill>
                <a:latin typeface="メイリオ"/>
                <a:ea typeface="メイリオ"/>
                <a:cs typeface="メイリオ"/>
              </a:rPr>
              <a:t>p.189(</a:t>
            </a:r>
            <a:r>
              <a:rPr kumimoji="1" lang="ja-JP" altLang="en-US" sz="1200" b="1" dirty="0" smtClean="0">
                <a:solidFill>
                  <a:schemeClr val="tx1"/>
                </a:solidFill>
                <a:latin typeface="メイリオ"/>
                <a:ea typeface="メイリオ"/>
                <a:cs typeface="メイリオ"/>
              </a:rPr>
              <a:t>スライド</a:t>
            </a:r>
            <a:r>
              <a:rPr kumimoji="1" lang="en-US" altLang="ja-JP" sz="1200" b="1" dirty="0" smtClean="0">
                <a:solidFill>
                  <a:schemeClr val="tx1"/>
                </a:solidFill>
                <a:latin typeface="メイリオ"/>
                <a:ea typeface="メイリオ"/>
                <a:cs typeface="メイリオ"/>
              </a:rPr>
              <a:t>6)</a:t>
            </a:r>
            <a:endParaRPr kumimoji="1" lang="ja-JP" altLang="en-US" sz="1200" b="1" dirty="0">
              <a:solidFill>
                <a:schemeClr val="tx1"/>
              </a:solidFill>
              <a:latin typeface="メイリオ"/>
              <a:ea typeface="メイリオ"/>
              <a:cs typeface="メイリオ"/>
            </a:endParaRPr>
          </a:p>
        </p:txBody>
      </p:sp>
    </p:spTree>
    <p:extLst>
      <p:ext uri="{BB962C8B-B14F-4D97-AF65-F5344CB8AC3E}">
        <p14:creationId xmlns:p14="http://schemas.microsoft.com/office/powerpoint/2010/main" val="27976399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 1"/>
          <p:cNvSpPr>
            <a:spLocks noGrp="1"/>
          </p:cNvSpPr>
          <p:nvPr>
            <p:ph type="ftr" sz="quarter" idx="11"/>
          </p:nvPr>
        </p:nvSpPr>
        <p:spPr>
          <a:xfrm>
            <a:off x="0" y="6437032"/>
            <a:ext cx="9144000" cy="365125"/>
          </a:xfrm>
        </p:spPr>
        <p:txBody>
          <a:bodyPr/>
          <a:lstStyle/>
          <a:p>
            <a:pPr algn="ctr"/>
            <a:r>
              <a:rPr kumimoji="1" lang="ja-JP" altLang="en-US" sz="800" b="0" dirty="0" smtClean="0"/>
              <a:t>新カリキュラムに基づく相談支援従事者養成研修モデル研修</a:t>
            </a:r>
            <a:r>
              <a:rPr kumimoji="1" lang="en-US" altLang="ja-JP" sz="800" b="0" dirty="0" smtClean="0"/>
              <a:t>(</a:t>
            </a:r>
            <a:r>
              <a:rPr kumimoji="1" lang="ja-JP" altLang="en-US" sz="800" b="0" dirty="0" smtClean="0"/>
              <a:t>初任者研修</a:t>
            </a:r>
            <a:r>
              <a:rPr kumimoji="1" lang="en-US" altLang="ja-JP" sz="800" b="0" dirty="0" smtClean="0"/>
              <a:t>), SSA2018-2019(c) </a:t>
            </a:r>
            <a:r>
              <a:rPr kumimoji="1" lang="ja-JP" altLang="en-US" sz="800" b="0" dirty="0" smtClean="0"/>
              <a:t>不許複製</a:t>
            </a:r>
            <a:endParaRPr kumimoji="1" lang="ja-JP" altLang="en-US" sz="800" b="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51520" y="2294051"/>
            <a:ext cx="86409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8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【</a:t>
            </a:r>
            <a:r>
              <a:rPr kumimoji="1" lang="ja-JP" altLang="en-US" sz="28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２</a:t>
            </a:r>
            <a:r>
              <a:rPr kumimoji="1" lang="en-US" altLang="ja-JP" sz="28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】</a:t>
            </a:r>
            <a:r>
              <a:rPr kumimoji="1" lang="ja-JP" altLang="en-US" sz="28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サービス等利用計画作成</a:t>
            </a: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ja-JP" altLang="en-US" sz="2400" b="1" dirty="0" smtClean="0">
                <a:latin typeface="メイリオ"/>
                <a:ea typeface="メイリオ"/>
                <a:cs typeface="メイリオ"/>
              </a:rPr>
              <a:t/>
            </a:r>
            <a:br>
              <a:rPr lang="ja-JP" altLang="en-US" sz="2400" b="1" dirty="0" smtClean="0">
                <a:latin typeface="メイリオ"/>
                <a:ea typeface="メイリオ"/>
                <a:cs typeface="メイリオ"/>
              </a:rPr>
            </a:br>
            <a:r>
              <a:rPr lang="ja-JP" altLang="en-US" sz="2400" b="1" dirty="0">
                <a:latin typeface="メイリオ"/>
                <a:ea typeface="メイリオ"/>
                <a:cs typeface="メイリオ"/>
              </a:rPr>
              <a:t/>
            </a:r>
            <a:br>
              <a:rPr lang="ja-JP" altLang="en-US" sz="2400" b="1" dirty="0">
                <a:latin typeface="メイリオ"/>
                <a:ea typeface="メイリオ"/>
                <a:cs typeface="メイリオ"/>
              </a:rPr>
            </a:br>
            <a:r>
              <a:rPr lang="ja-JP" altLang="en-US" sz="2400" b="1" dirty="0">
                <a:latin typeface="メイリオ"/>
                <a:ea typeface="メイリオ"/>
                <a:cs typeface="メイリオ"/>
              </a:rPr>
              <a:t>進行</a:t>
            </a:r>
            <a:r>
              <a:rPr lang="ja-JP" altLang="en-US" sz="2400" b="1">
                <a:latin typeface="メイリオ"/>
                <a:ea typeface="メイリオ"/>
                <a:cs typeface="メイリオ"/>
              </a:rPr>
              <a:t>方法</a:t>
            </a:r>
            <a:r>
              <a:rPr lang="ja-JP" altLang="en-US" sz="2400" b="1" smtClean="0">
                <a:latin typeface="メイリオ"/>
                <a:ea typeface="メイリオ"/>
                <a:cs typeface="メイリオ"/>
              </a:rPr>
              <a:t>（７日目</a:t>
            </a:r>
            <a:r>
              <a:rPr lang="ja-JP" altLang="en-US" sz="2400" b="1" dirty="0">
                <a:latin typeface="メイリオ"/>
                <a:ea typeface="メイリオ"/>
                <a:cs typeface="メイリオ"/>
              </a:rPr>
              <a:t>）</a:t>
            </a:r>
            <a:r>
              <a:rPr lang="en-US" altLang="ja-JP" sz="2400" b="1" dirty="0" smtClean="0">
                <a:latin typeface="メイリオ"/>
                <a:ea typeface="メイリオ"/>
                <a:cs typeface="メイリオ"/>
              </a:rPr>
              <a:t/>
            </a:r>
            <a:br>
              <a:rPr lang="en-US" altLang="ja-JP" sz="2400" b="1" dirty="0" smtClean="0">
                <a:latin typeface="メイリオ"/>
                <a:ea typeface="メイリオ"/>
                <a:cs typeface="メイリオ"/>
              </a:rPr>
            </a:br>
            <a:r>
              <a:rPr lang="ja-JP" altLang="en-US" sz="2400" b="1" dirty="0" smtClean="0">
                <a:latin typeface="メイリオ"/>
                <a:ea typeface="メイリオ"/>
                <a:cs typeface="メイリオ"/>
              </a:rPr>
              <a:t>　　　　　　　　　　　　　</a:t>
            </a:r>
            <a:endParaRPr kumimoji="1" lang="ja-JP" altLang="en-US" sz="2400" b="1" dirty="0"/>
          </a:p>
        </p:txBody>
      </p:sp>
      <p:sp>
        <p:nvSpPr>
          <p:cNvPr id="8" name="フッター プレースホルダ 6"/>
          <p:cNvSpPr>
            <a:spLocks noGrp="1"/>
          </p:cNvSpPr>
          <p:nvPr>
            <p:ph type="ftr" sz="quarter" idx="11"/>
          </p:nvPr>
        </p:nvSpPr>
        <p:spPr>
          <a:xfrm>
            <a:off x="0" y="6479367"/>
            <a:ext cx="9144000" cy="365125"/>
          </a:xfrm>
        </p:spPr>
        <p:txBody>
          <a:bodyPr/>
          <a:lstStyle/>
          <a:p>
            <a:pPr algn="ctr"/>
            <a:r>
              <a:rPr lang="ja-JP" altLang="en-US" sz="800" b="0" dirty="0" smtClean="0"/>
              <a:t>新カリキュラムに基づく相談支援従事者養成研修モデル研修</a:t>
            </a:r>
            <a:r>
              <a:rPr lang="en-US" altLang="ja-JP" sz="800" b="0" dirty="0" smtClean="0"/>
              <a:t>(</a:t>
            </a:r>
            <a:r>
              <a:rPr lang="ja-JP" altLang="en-US" sz="800" b="0" dirty="0" smtClean="0"/>
              <a:t>初任者研修</a:t>
            </a:r>
            <a:r>
              <a:rPr lang="en-US" altLang="ja-JP" sz="800" b="0" dirty="0" smtClean="0"/>
              <a:t>), SSA2018-2019(c) </a:t>
            </a:r>
            <a:r>
              <a:rPr lang="ja-JP" altLang="en-US" sz="800" b="0" dirty="0" smtClean="0"/>
              <a:t>不許複製</a:t>
            </a:r>
            <a:endParaRPr lang="en-US" sz="800" b="0" dirty="0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474133" y="1979743"/>
            <a:ext cx="8669867" cy="2426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400"/>
              </a:lnSpc>
            </a:pPr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kumimoji="1" lang="ja-JP" altLang="en-US" sz="2400" b="1" u="sng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グループ討議のすすめかた</a:t>
            </a:r>
          </a:p>
          <a:p>
            <a:pPr>
              <a:lnSpc>
                <a:spcPts val="1200"/>
              </a:lnSpc>
            </a:pPr>
            <a:endParaRPr kumimoji="1" lang="ja-JP" altLang="en-US" sz="2400" b="1" u="sng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3400"/>
              </a:lnSpc>
            </a:pPr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① 資源活用のストレッチ</a:t>
            </a:r>
            <a:r>
              <a:rPr kumimoji="1"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【30</a:t>
            </a:r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分</a:t>
            </a:r>
            <a:r>
              <a:rPr kumimoji="1"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endParaRPr kumimoji="1"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3400"/>
              </a:lnSpc>
            </a:pPr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② サービス等利用計画の作成</a:t>
            </a:r>
            <a:r>
              <a:rPr kumimoji="1"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【100</a:t>
            </a:r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分</a:t>
            </a:r>
            <a:r>
              <a:rPr kumimoji="1"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endParaRPr kumimoji="1" lang="ja-JP" altLang="en-US" sz="24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3400"/>
              </a:lnSpc>
            </a:pPr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③ チーム支援・多職種連携、</a:t>
            </a:r>
          </a:p>
          <a:p>
            <a:pPr>
              <a:lnSpc>
                <a:spcPts val="3400"/>
              </a:lnSpc>
            </a:pPr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　 地域づくりの視点と地域課題の検討</a:t>
            </a:r>
            <a:r>
              <a:rPr kumimoji="1"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【80</a:t>
            </a:r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分</a:t>
            </a:r>
            <a:r>
              <a:rPr kumimoji="1"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endParaRPr kumimoji="1"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726218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ja-JP" altLang="en-US" sz="2400" b="1" dirty="0" smtClean="0">
                <a:latin typeface="メイリオ"/>
                <a:ea typeface="メイリオ"/>
                <a:cs typeface="メイリオ"/>
              </a:rPr>
              <a:t/>
            </a:r>
            <a:br>
              <a:rPr lang="ja-JP" altLang="en-US" sz="2400" b="1" dirty="0" smtClean="0">
                <a:latin typeface="メイリオ"/>
                <a:ea typeface="メイリオ"/>
                <a:cs typeface="メイリオ"/>
              </a:rPr>
            </a:br>
            <a:r>
              <a:rPr lang="ja-JP" altLang="en-US" sz="2400" b="1" dirty="0">
                <a:latin typeface="メイリオ"/>
                <a:ea typeface="メイリオ"/>
                <a:cs typeface="メイリオ"/>
              </a:rPr>
              <a:t/>
            </a:r>
            <a:br>
              <a:rPr lang="ja-JP" altLang="en-US" sz="2400" b="1" dirty="0">
                <a:latin typeface="メイリオ"/>
                <a:ea typeface="メイリオ"/>
                <a:cs typeface="メイリオ"/>
              </a:rPr>
            </a:br>
            <a:r>
              <a:rPr lang="ja-JP" altLang="en-US" sz="2400" b="1" dirty="0" smtClean="0">
                <a:latin typeface="メイリオ"/>
                <a:ea typeface="メイリオ"/>
                <a:cs typeface="メイリオ"/>
              </a:rPr>
              <a:t>グループ</a:t>
            </a:r>
            <a:r>
              <a:rPr lang="ja-JP" altLang="en-US" sz="2400" b="1" dirty="0">
                <a:latin typeface="メイリオ"/>
                <a:ea typeface="メイリオ"/>
                <a:cs typeface="メイリオ"/>
              </a:rPr>
              <a:t>討議</a:t>
            </a:r>
            <a:r>
              <a:rPr lang="ja-JP" altLang="en-US" sz="2400" b="1" dirty="0" smtClean="0">
                <a:latin typeface="メイリオ"/>
                <a:ea typeface="メイリオ"/>
                <a:cs typeface="メイリオ"/>
              </a:rPr>
              <a:t>のルール</a:t>
            </a:r>
            <a:r>
              <a:rPr lang="en-US" altLang="ja-JP" sz="2400" b="1" dirty="0" smtClean="0">
                <a:latin typeface="メイリオ"/>
                <a:ea typeface="メイリオ"/>
                <a:cs typeface="メイリオ"/>
              </a:rPr>
              <a:t/>
            </a:r>
            <a:br>
              <a:rPr lang="en-US" altLang="ja-JP" sz="2400" b="1" dirty="0" smtClean="0">
                <a:latin typeface="メイリオ"/>
                <a:ea typeface="メイリオ"/>
                <a:cs typeface="メイリオ"/>
              </a:rPr>
            </a:br>
            <a:r>
              <a:rPr lang="ja-JP" altLang="en-US" sz="2400" b="1" dirty="0" smtClean="0">
                <a:latin typeface="メイリオ"/>
                <a:ea typeface="メイリオ"/>
                <a:cs typeface="メイリオ"/>
              </a:rPr>
              <a:t>　　　　　　　　　　　　　</a:t>
            </a:r>
            <a:endParaRPr kumimoji="1" lang="ja-JP" altLang="en-US" sz="2400" b="1" dirty="0"/>
          </a:p>
        </p:txBody>
      </p:sp>
      <p:sp>
        <p:nvSpPr>
          <p:cNvPr id="8" name="フッター プレースホルダ 6"/>
          <p:cNvSpPr>
            <a:spLocks noGrp="1"/>
          </p:cNvSpPr>
          <p:nvPr>
            <p:ph type="ftr" sz="quarter" idx="11"/>
          </p:nvPr>
        </p:nvSpPr>
        <p:spPr>
          <a:xfrm>
            <a:off x="0" y="6479367"/>
            <a:ext cx="9144000" cy="365125"/>
          </a:xfrm>
        </p:spPr>
        <p:txBody>
          <a:bodyPr/>
          <a:lstStyle/>
          <a:p>
            <a:pPr algn="ctr"/>
            <a:r>
              <a:rPr lang="ja-JP" altLang="en-US" sz="800" b="0" dirty="0" smtClean="0"/>
              <a:t>新カリキュラムに基づく相談支援従事者養成研修モデル研修</a:t>
            </a:r>
            <a:r>
              <a:rPr lang="en-US" altLang="ja-JP" sz="800" b="0" dirty="0" smtClean="0"/>
              <a:t>(</a:t>
            </a:r>
            <a:r>
              <a:rPr lang="ja-JP" altLang="en-US" sz="800" b="0" dirty="0" smtClean="0"/>
              <a:t>初任者研修</a:t>
            </a:r>
            <a:r>
              <a:rPr lang="en-US" altLang="ja-JP" sz="800" b="0" dirty="0" smtClean="0"/>
              <a:t>), SSA2018-2019(c) </a:t>
            </a:r>
            <a:r>
              <a:rPr lang="ja-JP" altLang="en-US" sz="800" b="0" dirty="0" smtClean="0"/>
              <a:t>不許複製</a:t>
            </a:r>
            <a:endParaRPr lang="en-US" sz="800" b="0" dirty="0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474133" y="1979743"/>
            <a:ext cx="8334449" cy="4435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400"/>
              </a:lnSpc>
            </a:pPr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kumimoji="1" lang="ja-JP" altLang="en-US" sz="2400" b="1" u="sng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グランドルール</a:t>
            </a:r>
            <a:endParaRPr kumimoji="1"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3400"/>
              </a:lnSpc>
            </a:pPr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① </a:t>
            </a:r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端的に</a:t>
            </a:r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発言する（最長</a:t>
            </a:r>
            <a:r>
              <a:rPr kumimoji="1"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30</a:t>
            </a:r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秒！）</a:t>
            </a:r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。</a:t>
            </a:r>
          </a:p>
          <a:p>
            <a:pPr>
              <a:lnSpc>
                <a:spcPts val="3400"/>
              </a:lnSpc>
            </a:pPr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② </a:t>
            </a:r>
            <a:r>
              <a:rPr kumimoji="1"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積極的に参加</a:t>
            </a:r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し、</a:t>
            </a:r>
            <a:r>
              <a:rPr kumimoji="1"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たくさん発言</a:t>
            </a:r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する。</a:t>
            </a:r>
            <a:endParaRPr kumimoji="1"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3400"/>
              </a:lnSpc>
            </a:pPr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③ </a:t>
            </a:r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否定的な発言はしない。</a:t>
            </a:r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受容的な雰囲気</a:t>
            </a:r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を醸成する。</a:t>
            </a:r>
          </a:p>
          <a:p>
            <a:pPr>
              <a:lnSpc>
                <a:spcPts val="3400"/>
              </a:lnSpc>
            </a:pPr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④ </a:t>
            </a:r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求められたゴール・課題に向けて発言する。</a:t>
            </a:r>
          </a:p>
          <a:p>
            <a:pPr>
              <a:lnSpc>
                <a:spcPts val="3400"/>
              </a:lnSpc>
            </a:pPr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　（自分の興味・関心で発言するのではない！</a:t>
            </a:r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）</a:t>
            </a:r>
          </a:p>
          <a:p>
            <a:pPr>
              <a:lnSpc>
                <a:spcPts val="3400"/>
              </a:lnSpc>
            </a:pPr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⑤ </a:t>
            </a:r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多様な意見</a:t>
            </a:r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が場に出るようにつとめる。</a:t>
            </a:r>
          </a:p>
          <a:p>
            <a:pPr>
              <a:lnSpc>
                <a:spcPts val="3400"/>
              </a:lnSpc>
            </a:pPr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　（自分ばかりが発言しないよう留意する。）</a:t>
            </a:r>
          </a:p>
          <a:p>
            <a:pPr>
              <a:lnSpc>
                <a:spcPts val="3400"/>
              </a:lnSpc>
            </a:pPr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⑥ </a:t>
            </a:r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根拠を持って</a:t>
            </a:r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発言する。</a:t>
            </a:r>
          </a:p>
          <a:p>
            <a:pPr>
              <a:lnSpc>
                <a:spcPts val="3400"/>
              </a:lnSpc>
            </a:pPr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⑦ </a:t>
            </a:r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時間を</a:t>
            </a:r>
            <a:r>
              <a:rPr kumimoji="1"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守る</a:t>
            </a:r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（ファシリテータが時間管理します）。</a:t>
            </a:r>
            <a:endParaRPr kumimoji="1"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161907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 1"/>
          <p:cNvSpPr>
            <a:spLocks noGrp="1"/>
          </p:cNvSpPr>
          <p:nvPr>
            <p:ph type="ftr" sz="quarter" idx="11"/>
          </p:nvPr>
        </p:nvSpPr>
        <p:spPr>
          <a:xfrm>
            <a:off x="0" y="6437032"/>
            <a:ext cx="9144000" cy="365125"/>
          </a:xfrm>
        </p:spPr>
        <p:txBody>
          <a:bodyPr/>
          <a:lstStyle/>
          <a:p>
            <a:pPr algn="ctr"/>
            <a:r>
              <a:rPr kumimoji="1" lang="ja-JP" altLang="en-US" sz="800" b="0" dirty="0" smtClean="0"/>
              <a:t>新カリキュラムに基づく相談支援従事者養成研修モデル研修</a:t>
            </a:r>
            <a:r>
              <a:rPr kumimoji="1" lang="en-US" altLang="ja-JP" sz="800" b="0" dirty="0" smtClean="0"/>
              <a:t>(</a:t>
            </a:r>
            <a:r>
              <a:rPr kumimoji="1" lang="ja-JP" altLang="en-US" sz="800" b="0" dirty="0" smtClean="0"/>
              <a:t>初任者研修</a:t>
            </a:r>
            <a:r>
              <a:rPr kumimoji="1" lang="en-US" altLang="ja-JP" sz="800" b="0" dirty="0" smtClean="0"/>
              <a:t>), SSA2018-2019(c) </a:t>
            </a:r>
            <a:r>
              <a:rPr kumimoji="1" lang="ja-JP" altLang="en-US" sz="800" b="0" dirty="0" smtClean="0"/>
              <a:t>不許複製</a:t>
            </a:r>
            <a:endParaRPr kumimoji="1" lang="ja-JP" altLang="en-US" sz="800" b="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51520" y="2294051"/>
            <a:ext cx="86409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8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① 資源活用のストレッチ</a:t>
            </a: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84163" y="5666279"/>
            <a:ext cx="85740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600" b="1" dirty="0" smtClean="0">
                <a:latin typeface="メイリオ"/>
                <a:ea typeface="メイリオ"/>
                <a:cs typeface="メイリオ"/>
              </a:rPr>
              <a:t>【 30</a:t>
            </a:r>
            <a:r>
              <a:rPr kumimoji="1" lang="ja-JP" altLang="en-US" sz="3600" b="1" dirty="0" smtClean="0">
                <a:latin typeface="メイリオ"/>
                <a:ea typeface="メイリオ"/>
                <a:cs typeface="メイリオ"/>
              </a:rPr>
              <a:t>分</a:t>
            </a:r>
            <a:r>
              <a:rPr kumimoji="1" lang="en-US" altLang="ja-JP" sz="3600" b="1" dirty="0">
                <a:latin typeface="メイリオ"/>
                <a:ea typeface="メイリオ"/>
                <a:cs typeface="メイリオ"/>
              </a:rPr>
              <a:t>】</a:t>
            </a:r>
            <a:endParaRPr kumimoji="1" lang="en-US" altLang="ja-JP" sz="3600" dirty="0">
              <a:latin typeface="メイリオ"/>
              <a:ea typeface="メイリオ"/>
              <a:cs typeface="メイリオ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2800" dirty="0" smtClean="0">
                <a:latin typeface="メイリオ"/>
                <a:ea typeface="メイリオ"/>
                <a:cs typeface="メイリオ"/>
              </a:rPr>
              <a:t>サービス等利用計画案作成前のストレッチ</a:t>
            </a:r>
            <a:endParaRPr kumimoji="1" lang="ja-JP" altLang="en-US" sz="2800" dirty="0">
              <a:latin typeface="メイリオ"/>
              <a:ea typeface="メイリオ"/>
              <a:cs typeface="メイリオ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84163" y="2015813"/>
            <a:ext cx="8574087" cy="2693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u="sng" dirty="0" smtClean="0">
                <a:latin typeface="メイリオ"/>
                <a:ea typeface="メイリオ"/>
                <a:cs typeface="メイリオ"/>
              </a:rPr>
              <a:t>プランニングで重要な視点</a:t>
            </a:r>
            <a:endParaRPr kumimoji="1" lang="en-US" altLang="ja-JP" sz="2400" dirty="0">
              <a:latin typeface="メイリオ"/>
              <a:ea typeface="メイリオ"/>
              <a:cs typeface="メイリオ"/>
            </a:endParaRPr>
          </a:p>
          <a:p>
            <a:pPr>
              <a:lnSpc>
                <a:spcPts val="1200"/>
              </a:lnSpc>
            </a:pPr>
            <a:endParaRPr kumimoji="1" lang="ja-JP" altLang="en-US" sz="2400" dirty="0" smtClean="0">
              <a:latin typeface="メイリオ"/>
              <a:ea typeface="メイリオ"/>
              <a:cs typeface="メイリオ"/>
            </a:endParaRPr>
          </a:p>
          <a:p>
            <a:r>
              <a:rPr kumimoji="1" lang="ja-JP" altLang="en-US" sz="2400" dirty="0">
                <a:latin typeface="メイリオ"/>
                <a:ea typeface="メイリオ"/>
                <a:cs typeface="メイリオ"/>
              </a:rPr>
              <a:t>　</a:t>
            </a:r>
            <a:r>
              <a:rPr kumimoji="1" lang="en-US" altLang="ja-JP" sz="2400" dirty="0">
                <a:latin typeface="メイリオ"/>
                <a:ea typeface="メイリオ"/>
                <a:cs typeface="メイリオ"/>
              </a:rPr>
              <a:t>① </a:t>
            </a:r>
            <a:r>
              <a:rPr kumimoji="1" lang="ja-JP" altLang="en-US" sz="2400" dirty="0" smtClean="0">
                <a:latin typeface="メイリオ"/>
                <a:ea typeface="メイリオ"/>
                <a:cs typeface="メイリオ"/>
              </a:rPr>
              <a:t>ご本人のストレングスを活用した手立てを考える。</a:t>
            </a:r>
          </a:p>
          <a:p>
            <a:r>
              <a:rPr kumimoji="1" lang="ja-JP" altLang="en-US" sz="2400" dirty="0">
                <a:latin typeface="メイリオ"/>
                <a:ea typeface="メイリオ"/>
                <a:cs typeface="メイリオ"/>
              </a:rPr>
              <a:t>　</a:t>
            </a:r>
            <a:r>
              <a:rPr kumimoji="1" lang="ja-JP" altLang="en-US" sz="2400" dirty="0" smtClean="0">
                <a:latin typeface="メイリオ"/>
                <a:ea typeface="メイリオ"/>
                <a:cs typeface="メイリオ"/>
              </a:rPr>
              <a:t>　→ 本人の動機づけを高めることにもつながる。</a:t>
            </a:r>
          </a:p>
          <a:p>
            <a:pPr algn="ctr"/>
            <a:r>
              <a:rPr kumimoji="1" lang="ja-JP" altLang="en-US" sz="2400" b="1" dirty="0" smtClean="0">
                <a:latin typeface="メイリオ"/>
                <a:ea typeface="メイリオ"/>
                <a:cs typeface="メイリオ"/>
              </a:rPr>
              <a:t>「魔法は本人の中にある。」</a:t>
            </a:r>
            <a:endParaRPr kumimoji="1" lang="ja-JP" altLang="en-US" sz="2400" b="1" dirty="0">
              <a:latin typeface="メイリオ"/>
              <a:ea typeface="メイリオ"/>
              <a:cs typeface="メイリオ"/>
            </a:endParaRPr>
          </a:p>
          <a:p>
            <a:pPr>
              <a:lnSpc>
                <a:spcPts val="1800"/>
              </a:lnSpc>
            </a:pPr>
            <a:endParaRPr kumimoji="1" lang="ja-JP" altLang="en-US" sz="2400" dirty="0" smtClean="0">
              <a:latin typeface="メイリオ"/>
              <a:ea typeface="メイリオ"/>
              <a:cs typeface="メイリオ"/>
            </a:endParaRPr>
          </a:p>
          <a:p>
            <a:r>
              <a:rPr kumimoji="1" lang="ja-JP" altLang="en-US" sz="2400" dirty="0">
                <a:latin typeface="メイリオ"/>
                <a:ea typeface="メイリオ"/>
                <a:cs typeface="メイリオ"/>
              </a:rPr>
              <a:t>　</a:t>
            </a:r>
            <a:r>
              <a:rPr kumimoji="1" lang="ja-JP" altLang="en-US" sz="2400" dirty="0" smtClean="0">
                <a:latin typeface="メイリオ"/>
                <a:ea typeface="メイリオ"/>
                <a:cs typeface="メイリオ"/>
              </a:rPr>
              <a:t>②</a:t>
            </a:r>
            <a:r>
              <a:rPr kumimoji="1" lang="en-US" altLang="ja-JP" sz="2400" dirty="0" smtClean="0">
                <a:latin typeface="メイリオ"/>
                <a:ea typeface="メイリオ"/>
                <a:cs typeface="メイリオ"/>
              </a:rPr>
              <a:t> </a:t>
            </a:r>
            <a:r>
              <a:rPr kumimoji="1" lang="ja-JP" altLang="en-US" sz="2400" dirty="0" smtClean="0">
                <a:latin typeface="メイリオ"/>
                <a:ea typeface="メイリオ"/>
                <a:cs typeface="メイリオ"/>
              </a:rPr>
              <a:t>福祉サービスの枠に囚われすぎず、柔軟に地域にある</a:t>
            </a:r>
          </a:p>
          <a:p>
            <a:r>
              <a:rPr kumimoji="1" lang="ja-JP" altLang="en-US" sz="2400" dirty="0">
                <a:latin typeface="メイリオ"/>
                <a:ea typeface="メイリオ"/>
                <a:cs typeface="メイリオ"/>
              </a:rPr>
              <a:t>　</a:t>
            </a:r>
            <a:r>
              <a:rPr kumimoji="1" lang="ja-JP" altLang="en-US" sz="2400" dirty="0" smtClean="0">
                <a:latin typeface="メイリオ"/>
                <a:ea typeface="メイリオ"/>
                <a:cs typeface="メイリオ"/>
              </a:rPr>
              <a:t>　様々な資源を活用した手立てを考える。</a:t>
            </a:r>
            <a:endParaRPr kumimoji="1" lang="ja-JP" altLang="en-US" sz="2400" b="1" dirty="0" smtClean="0">
              <a:solidFill>
                <a:srgbClr val="FF0000"/>
              </a:solidFill>
              <a:latin typeface="メイリオ"/>
              <a:ea typeface="メイリオ"/>
              <a:cs typeface="メイリオ"/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0" y="6437032"/>
            <a:ext cx="9144000" cy="365125"/>
          </a:xfrm>
        </p:spPr>
        <p:txBody>
          <a:bodyPr/>
          <a:lstStyle/>
          <a:p>
            <a:pPr algn="ctr"/>
            <a:r>
              <a:rPr lang="ja-JP" altLang="en-US" sz="800" b="0" dirty="0" smtClean="0"/>
              <a:t>新カリキュラムに基づく相談支援従事者養成研修モデル研修</a:t>
            </a:r>
            <a:r>
              <a:rPr lang="en-US" altLang="ja-JP" sz="800" b="0" dirty="0" smtClean="0"/>
              <a:t>(</a:t>
            </a:r>
            <a:r>
              <a:rPr lang="ja-JP" altLang="en-US" sz="800" b="0" dirty="0" smtClean="0"/>
              <a:t>初任者研修</a:t>
            </a:r>
            <a:r>
              <a:rPr lang="en-US" altLang="ja-JP" sz="800" b="0" dirty="0" smtClean="0"/>
              <a:t>), SSA2018-2019(c) </a:t>
            </a:r>
            <a:r>
              <a:rPr lang="ja-JP" altLang="en-US" sz="800" b="0" dirty="0" smtClean="0"/>
              <a:t>不許複製</a:t>
            </a:r>
            <a:endParaRPr lang="en-US" sz="800" b="0" dirty="0"/>
          </a:p>
        </p:txBody>
      </p:sp>
      <p:sp>
        <p:nvSpPr>
          <p:cNvPr id="7" name="角丸四角形 6"/>
          <p:cNvSpPr/>
          <p:nvPr/>
        </p:nvSpPr>
        <p:spPr>
          <a:xfrm>
            <a:off x="4186666" y="1870673"/>
            <a:ext cx="4221393" cy="37863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accent4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サービス等利用計画作成の中で</a:t>
            </a:r>
            <a:r>
              <a:rPr kumimoji="1" lang="ja-JP" altLang="en-US" sz="1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薄まりがちな</a:t>
            </a:r>
          </a:p>
        </p:txBody>
      </p:sp>
      <p:sp>
        <p:nvSpPr>
          <p:cNvPr id="8" name="角丸四角形 7"/>
          <p:cNvSpPr/>
          <p:nvPr/>
        </p:nvSpPr>
        <p:spPr>
          <a:xfrm>
            <a:off x="284162" y="4988544"/>
            <a:ext cx="8574087" cy="796844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accent4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自由な視点で、本人のストレングスを活かした支援を考えみよう</a:t>
            </a:r>
          </a:p>
        </p:txBody>
      </p:sp>
    </p:spTree>
    <p:extLst>
      <p:ext uri="{BB962C8B-B14F-4D97-AF65-F5344CB8AC3E}">
        <p14:creationId xmlns:p14="http://schemas.microsoft.com/office/powerpoint/2010/main" val="40734509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3318" y="646021"/>
            <a:ext cx="7656910" cy="5887456"/>
          </a:xfrm>
          <a:prstGeom prst="rect">
            <a:avLst/>
          </a:prstGeom>
        </p:spPr>
      </p:pic>
      <p:sp>
        <p:nvSpPr>
          <p:cNvPr id="2" name="フッター プレースホルダ 1"/>
          <p:cNvSpPr>
            <a:spLocks noGrp="1"/>
          </p:cNvSpPr>
          <p:nvPr>
            <p:ph type="ftr" sz="quarter" idx="11"/>
          </p:nvPr>
        </p:nvSpPr>
        <p:spPr>
          <a:xfrm>
            <a:off x="0" y="6437032"/>
            <a:ext cx="9144000" cy="365125"/>
          </a:xfrm>
        </p:spPr>
        <p:txBody>
          <a:bodyPr/>
          <a:lstStyle/>
          <a:p>
            <a:pPr algn="ctr"/>
            <a:r>
              <a:rPr kumimoji="1" lang="ja-JP" altLang="en-US" sz="800" b="0" dirty="0" smtClean="0"/>
              <a:t>新カリキュラムに基づく相談支援従事者養成研修モデル研修</a:t>
            </a:r>
            <a:r>
              <a:rPr kumimoji="1" lang="en-US" altLang="ja-JP" sz="800" b="0" dirty="0" smtClean="0"/>
              <a:t>(</a:t>
            </a:r>
            <a:r>
              <a:rPr kumimoji="1" lang="ja-JP" altLang="en-US" sz="800" b="0" dirty="0" smtClean="0"/>
              <a:t>初任者研修</a:t>
            </a:r>
            <a:r>
              <a:rPr kumimoji="1" lang="en-US" altLang="ja-JP" sz="800" b="0" dirty="0" smtClean="0"/>
              <a:t>), SSA2018-2019(c) </a:t>
            </a:r>
            <a:r>
              <a:rPr kumimoji="1" lang="ja-JP" altLang="en-US" sz="800" b="0" dirty="0" smtClean="0"/>
              <a:t>不許複製</a:t>
            </a:r>
            <a:endParaRPr kumimoji="1" lang="ja-JP" altLang="en-US" sz="800" b="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17137" y="99284"/>
            <a:ext cx="49167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ワークシート</a:t>
            </a:r>
            <a:r>
              <a:rPr kumimoji="1" lang="en-US" altLang="ja-JP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4</a:t>
            </a:r>
            <a:r>
              <a:rPr kumimoji="1" lang="ja-JP" altLang="en-US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演習</a:t>
            </a:r>
            <a:endParaRPr kumimoji="1" lang="en-US" altLang="ja-JP" b="1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pPr/>
              <a:t>37</a:t>
            </a:fld>
            <a:endParaRPr lang="en-US"/>
          </a:p>
        </p:txBody>
      </p:sp>
      <p:sp>
        <p:nvSpPr>
          <p:cNvPr id="6" name="角丸四角形 5"/>
          <p:cNvSpPr/>
          <p:nvPr/>
        </p:nvSpPr>
        <p:spPr>
          <a:xfrm>
            <a:off x="2161925" y="5368615"/>
            <a:ext cx="4870248" cy="350014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ニーズ整理票の「支援課題」を本人の視点で記入</a:t>
            </a:r>
          </a:p>
        </p:txBody>
      </p:sp>
      <p:sp>
        <p:nvSpPr>
          <p:cNvPr id="7" name="角丸四角形 6"/>
          <p:cNvSpPr/>
          <p:nvPr/>
        </p:nvSpPr>
        <p:spPr>
          <a:xfrm>
            <a:off x="2161925" y="1563843"/>
            <a:ext cx="4870248" cy="350014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ニーズ整理票「本人の表明している希望」</a:t>
            </a:r>
          </a:p>
        </p:txBody>
      </p:sp>
      <p:sp>
        <p:nvSpPr>
          <p:cNvPr id="8" name="角丸四角形 7"/>
          <p:cNvSpPr/>
          <p:nvPr/>
        </p:nvSpPr>
        <p:spPr>
          <a:xfrm>
            <a:off x="1283809" y="3117196"/>
            <a:ext cx="3767160" cy="1489474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福祉サービス以外のアイディア</a:t>
            </a:r>
          </a:p>
        </p:txBody>
      </p:sp>
      <p:sp>
        <p:nvSpPr>
          <p:cNvPr id="9" name="円/楕円 8"/>
          <p:cNvSpPr/>
          <p:nvPr/>
        </p:nvSpPr>
        <p:spPr>
          <a:xfrm>
            <a:off x="1702398" y="1578357"/>
            <a:ext cx="317002" cy="317002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000" b="1" dirty="0" smtClean="0">
                <a:solidFill>
                  <a:schemeClr val="tx1"/>
                </a:solidFill>
              </a:rPr>
              <a:t>1</a:t>
            </a:r>
            <a:endParaRPr kumimoji="1" lang="ja-JP" altLang="en-US" sz="2000" b="1" dirty="0">
              <a:solidFill>
                <a:schemeClr val="tx1"/>
              </a:solidFill>
            </a:endParaRPr>
          </a:p>
        </p:txBody>
      </p:sp>
      <p:sp>
        <p:nvSpPr>
          <p:cNvPr id="10" name="円/楕円 9"/>
          <p:cNvSpPr/>
          <p:nvPr/>
        </p:nvSpPr>
        <p:spPr>
          <a:xfrm>
            <a:off x="1702398" y="5377864"/>
            <a:ext cx="317002" cy="317002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000" b="1" dirty="0" smtClean="0">
                <a:solidFill>
                  <a:schemeClr val="tx1"/>
                </a:solidFill>
              </a:rPr>
              <a:t>2</a:t>
            </a:r>
            <a:endParaRPr kumimoji="1" lang="ja-JP" altLang="en-US" sz="2000" b="1" dirty="0">
              <a:solidFill>
                <a:schemeClr val="tx1"/>
              </a:solidFill>
            </a:endParaRPr>
          </a:p>
        </p:txBody>
      </p:sp>
      <p:sp>
        <p:nvSpPr>
          <p:cNvPr id="12" name="円/楕円 11"/>
          <p:cNvSpPr/>
          <p:nvPr/>
        </p:nvSpPr>
        <p:spPr>
          <a:xfrm>
            <a:off x="1702398" y="3248540"/>
            <a:ext cx="317002" cy="317002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000" b="1" dirty="0">
                <a:solidFill>
                  <a:schemeClr val="tx1"/>
                </a:solidFill>
              </a:rPr>
              <a:t>3</a:t>
            </a:r>
            <a:endParaRPr kumimoji="1" lang="ja-JP" altLang="en-US" sz="2000" b="1" dirty="0">
              <a:solidFill>
                <a:schemeClr val="tx1"/>
              </a:solidFill>
            </a:endParaRPr>
          </a:p>
        </p:txBody>
      </p:sp>
      <p:sp>
        <p:nvSpPr>
          <p:cNvPr id="16" name="角丸四角形 15"/>
          <p:cNvSpPr/>
          <p:nvPr/>
        </p:nvSpPr>
        <p:spPr>
          <a:xfrm>
            <a:off x="2156677" y="3219777"/>
            <a:ext cx="1486411" cy="37863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accent4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まずは自由に</a:t>
            </a:r>
          </a:p>
        </p:txBody>
      </p:sp>
      <p:sp>
        <p:nvSpPr>
          <p:cNvPr id="17" name="角丸四角形 16"/>
          <p:cNvSpPr/>
          <p:nvPr/>
        </p:nvSpPr>
        <p:spPr>
          <a:xfrm>
            <a:off x="4952995" y="2632863"/>
            <a:ext cx="833418" cy="502832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accent4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根拠を</a:t>
            </a:r>
          </a:p>
          <a:p>
            <a:pPr algn="ctr"/>
            <a:r>
              <a:rPr kumimoji="1" lang="ja-JP" altLang="en-US" sz="1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もって</a:t>
            </a:r>
          </a:p>
        </p:txBody>
      </p:sp>
      <p:sp>
        <p:nvSpPr>
          <p:cNvPr id="14" name="円/楕円 13"/>
          <p:cNvSpPr/>
          <p:nvPr/>
        </p:nvSpPr>
        <p:spPr>
          <a:xfrm>
            <a:off x="4635993" y="2484535"/>
            <a:ext cx="317002" cy="317002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000" b="1" dirty="0" smtClean="0">
                <a:solidFill>
                  <a:schemeClr val="tx1"/>
                </a:solidFill>
              </a:rPr>
              <a:t>5</a:t>
            </a:r>
            <a:endParaRPr kumimoji="1" lang="ja-JP" altLang="en-US" sz="2000" b="1" dirty="0">
              <a:solidFill>
                <a:schemeClr val="tx1"/>
              </a:solidFill>
            </a:endParaRPr>
          </a:p>
        </p:txBody>
      </p:sp>
      <p:sp>
        <p:nvSpPr>
          <p:cNvPr id="15" name="円/楕円 14"/>
          <p:cNvSpPr/>
          <p:nvPr/>
        </p:nvSpPr>
        <p:spPr>
          <a:xfrm>
            <a:off x="5786252" y="2474660"/>
            <a:ext cx="317002" cy="317002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000" b="1" dirty="0" smtClean="0">
                <a:solidFill>
                  <a:schemeClr val="tx1"/>
                </a:solidFill>
              </a:rPr>
              <a:t>4</a:t>
            </a:r>
            <a:endParaRPr kumimoji="1" lang="ja-JP" altLang="en-US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2371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 1"/>
          <p:cNvSpPr>
            <a:spLocks noGrp="1"/>
          </p:cNvSpPr>
          <p:nvPr>
            <p:ph type="ftr" sz="quarter" idx="11"/>
          </p:nvPr>
        </p:nvSpPr>
        <p:spPr>
          <a:xfrm>
            <a:off x="0" y="6437032"/>
            <a:ext cx="9144000" cy="365125"/>
          </a:xfrm>
        </p:spPr>
        <p:txBody>
          <a:bodyPr/>
          <a:lstStyle/>
          <a:p>
            <a:pPr algn="ctr"/>
            <a:r>
              <a:rPr kumimoji="1" lang="ja-JP" altLang="en-US" sz="800" b="0" dirty="0" smtClean="0"/>
              <a:t>新カリキュラムに基づく相談支援従事者養成研修モデル研修</a:t>
            </a:r>
            <a:r>
              <a:rPr kumimoji="1" lang="en-US" altLang="ja-JP" sz="800" b="0" dirty="0" smtClean="0"/>
              <a:t>(</a:t>
            </a:r>
            <a:r>
              <a:rPr kumimoji="1" lang="ja-JP" altLang="en-US" sz="800" b="0" dirty="0" smtClean="0"/>
              <a:t>初任者研修</a:t>
            </a:r>
            <a:r>
              <a:rPr kumimoji="1" lang="en-US" altLang="ja-JP" sz="800" b="0" dirty="0" smtClean="0"/>
              <a:t>), SSA2018-2019(c) </a:t>
            </a:r>
            <a:r>
              <a:rPr kumimoji="1" lang="ja-JP" altLang="en-US" sz="800" b="0" dirty="0" smtClean="0"/>
              <a:t>不許複製</a:t>
            </a:r>
            <a:endParaRPr kumimoji="1" lang="ja-JP" altLang="en-US" sz="800" b="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51520" y="2294051"/>
            <a:ext cx="86409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8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② サービス等利用計画の作成</a:t>
            </a: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pPr/>
              <a:t>38</a:t>
            </a:fld>
            <a:endParaRPr 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84163" y="5666279"/>
            <a:ext cx="85740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600" b="1" dirty="0" smtClean="0">
                <a:latin typeface="メイリオ"/>
                <a:ea typeface="メイリオ"/>
                <a:cs typeface="メイリオ"/>
              </a:rPr>
              <a:t>【 50</a:t>
            </a:r>
            <a:r>
              <a:rPr kumimoji="1" lang="ja-JP" altLang="en-US" sz="3600" b="1" dirty="0" smtClean="0">
                <a:latin typeface="メイリオ"/>
                <a:ea typeface="メイリオ"/>
                <a:cs typeface="メイリオ"/>
              </a:rPr>
              <a:t>分＋</a:t>
            </a:r>
            <a:r>
              <a:rPr kumimoji="1" lang="en-US" altLang="ja-JP" sz="3600" b="1" dirty="0" smtClean="0">
                <a:latin typeface="メイリオ"/>
                <a:ea typeface="メイリオ"/>
                <a:cs typeface="メイリオ"/>
              </a:rPr>
              <a:t>50</a:t>
            </a:r>
            <a:r>
              <a:rPr kumimoji="1" lang="ja-JP" altLang="en-US" sz="3600" b="1" dirty="0" smtClean="0">
                <a:latin typeface="メイリオ"/>
                <a:ea typeface="メイリオ"/>
                <a:cs typeface="メイリオ"/>
              </a:rPr>
              <a:t>分</a:t>
            </a:r>
            <a:r>
              <a:rPr kumimoji="1" lang="en-US" altLang="ja-JP" sz="3600" b="1" dirty="0" smtClean="0">
                <a:latin typeface="メイリオ"/>
                <a:ea typeface="メイリオ"/>
                <a:cs typeface="メイリオ"/>
              </a:rPr>
              <a:t>】</a:t>
            </a:r>
            <a:endParaRPr kumimoji="1" lang="en-US" altLang="ja-JP" sz="3600" dirty="0">
              <a:latin typeface="メイリオ"/>
              <a:ea typeface="メイリオ"/>
              <a:cs typeface="メイリオ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ja-JP" altLang="en-US" sz="2400" b="1" dirty="0" smtClean="0">
                <a:latin typeface="メイリオ"/>
                <a:ea typeface="メイリオ"/>
                <a:cs typeface="メイリオ"/>
              </a:rPr>
              <a:t/>
            </a:r>
            <a:br>
              <a:rPr lang="ja-JP" altLang="en-US" sz="2400" b="1" dirty="0" smtClean="0">
                <a:latin typeface="メイリオ"/>
                <a:ea typeface="メイリオ"/>
                <a:cs typeface="メイリオ"/>
              </a:rPr>
            </a:br>
            <a:r>
              <a:rPr lang="ja-JP" altLang="en-US" sz="2400" b="1" dirty="0">
                <a:latin typeface="メイリオ"/>
                <a:ea typeface="メイリオ"/>
                <a:cs typeface="メイリオ"/>
              </a:rPr>
              <a:t/>
            </a:r>
            <a:br>
              <a:rPr lang="ja-JP" altLang="en-US" sz="2400" b="1" dirty="0">
                <a:latin typeface="メイリオ"/>
                <a:ea typeface="メイリオ"/>
                <a:cs typeface="メイリオ"/>
              </a:rPr>
            </a:br>
            <a:r>
              <a:rPr lang="ja-JP" altLang="en-US" sz="2400" b="1" dirty="0" smtClean="0">
                <a:latin typeface="メイリオ"/>
                <a:ea typeface="メイリオ"/>
                <a:cs typeface="メイリオ"/>
              </a:rPr>
              <a:t>サービス等利用計画の作成</a:t>
            </a:r>
            <a:r>
              <a:rPr lang="en-US" altLang="ja-JP" sz="2400" b="1" dirty="0" smtClean="0">
                <a:latin typeface="メイリオ"/>
                <a:ea typeface="メイリオ"/>
                <a:cs typeface="メイリオ"/>
              </a:rPr>
              <a:t/>
            </a:r>
            <a:br>
              <a:rPr lang="en-US" altLang="ja-JP" sz="2400" b="1" dirty="0" smtClean="0">
                <a:latin typeface="メイリオ"/>
                <a:ea typeface="メイリオ"/>
                <a:cs typeface="メイリオ"/>
              </a:rPr>
            </a:br>
            <a:r>
              <a:rPr lang="ja-JP" altLang="en-US" sz="2400" b="1" dirty="0" smtClean="0">
                <a:latin typeface="メイリオ"/>
                <a:ea typeface="メイリオ"/>
                <a:cs typeface="メイリオ"/>
              </a:rPr>
              <a:t>　　　　　　　　　　　　　</a:t>
            </a:r>
            <a:endParaRPr kumimoji="1" lang="ja-JP" altLang="en-US" sz="2400" b="1" dirty="0"/>
          </a:p>
        </p:txBody>
      </p:sp>
      <p:sp>
        <p:nvSpPr>
          <p:cNvPr id="8" name="フッター プレースホルダ 6"/>
          <p:cNvSpPr>
            <a:spLocks noGrp="1"/>
          </p:cNvSpPr>
          <p:nvPr>
            <p:ph type="ftr" sz="quarter" idx="11"/>
          </p:nvPr>
        </p:nvSpPr>
        <p:spPr>
          <a:xfrm>
            <a:off x="0" y="6479367"/>
            <a:ext cx="9144000" cy="365125"/>
          </a:xfrm>
        </p:spPr>
        <p:txBody>
          <a:bodyPr/>
          <a:lstStyle/>
          <a:p>
            <a:pPr algn="ctr"/>
            <a:r>
              <a:rPr lang="ja-JP" altLang="en-US" sz="800" b="0" dirty="0" smtClean="0"/>
              <a:t>新カリキュラムに基づく相談支援従事者養成研修モデル研修</a:t>
            </a:r>
            <a:r>
              <a:rPr lang="en-US" altLang="ja-JP" sz="800" b="0" dirty="0" smtClean="0"/>
              <a:t>(</a:t>
            </a:r>
            <a:r>
              <a:rPr lang="ja-JP" altLang="en-US" sz="800" b="0" dirty="0" smtClean="0"/>
              <a:t>初任者研修</a:t>
            </a:r>
            <a:r>
              <a:rPr lang="en-US" altLang="ja-JP" sz="800" b="0" dirty="0" smtClean="0"/>
              <a:t>), SSA2018-2019(c) </a:t>
            </a:r>
            <a:r>
              <a:rPr lang="ja-JP" altLang="en-US" sz="800" b="0" dirty="0" smtClean="0"/>
              <a:t>不許複製</a:t>
            </a:r>
            <a:endParaRPr lang="en-US" sz="800" b="0" dirty="0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pPr/>
              <a:t>39</a:t>
            </a:fld>
            <a:endParaRPr lang="en-US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474133" y="1979743"/>
            <a:ext cx="8669867" cy="46063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400"/>
              </a:lnSpc>
            </a:pPr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kumimoji="1" lang="ja-JP" altLang="en-US" sz="2400" b="1" u="sng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留意点</a:t>
            </a:r>
          </a:p>
          <a:p>
            <a:pPr>
              <a:lnSpc>
                <a:spcPts val="1200"/>
              </a:lnSpc>
            </a:pPr>
            <a:endParaRPr kumimoji="1" lang="ja-JP" altLang="en-US" sz="2400" b="1" u="sng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3400"/>
              </a:lnSpc>
            </a:pPr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○ 今回はサービス等利用計画（いわゆる案とれ）</a:t>
            </a:r>
          </a:p>
          <a:p>
            <a:pPr>
              <a:lnSpc>
                <a:spcPts val="3400"/>
              </a:lnSpc>
            </a:pPr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　を作成します。</a:t>
            </a:r>
            <a:endParaRPr kumimoji="1"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3400"/>
              </a:lnSpc>
            </a:pPr>
            <a:endParaRPr kumimoji="1" lang="ja-JP" altLang="en-US" sz="24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3400"/>
              </a:lnSpc>
            </a:pPr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○ 具体的な地域の資源をイメージして作成します。</a:t>
            </a:r>
          </a:p>
          <a:p>
            <a:pPr>
              <a:lnSpc>
                <a:spcPts val="3400"/>
              </a:lnSpc>
            </a:pPr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　・選定した人の地域に特化してイメージする。</a:t>
            </a:r>
          </a:p>
          <a:p>
            <a:pPr>
              <a:lnSpc>
                <a:spcPts val="3400"/>
              </a:lnSpc>
            </a:pPr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　・グループメンバーそれぞれの地域の資源を出し合う。</a:t>
            </a:r>
          </a:p>
          <a:p>
            <a:pPr>
              <a:lnSpc>
                <a:spcPts val="3400"/>
              </a:lnSpc>
            </a:pPr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　</a:t>
            </a:r>
            <a:r>
              <a:rPr kumimoji="1"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どちらでもかまいません。</a:t>
            </a:r>
          </a:p>
          <a:p>
            <a:pPr>
              <a:lnSpc>
                <a:spcPts val="3400"/>
              </a:lnSpc>
            </a:pPr>
            <a:r>
              <a:rPr kumimoji="1"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　　★どのような資源の活用がよいか（根拠・方針）</a:t>
            </a:r>
          </a:p>
          <a:p>
            <a:pPr>
              <a:lnSpc>
                <a:spcPts val="3400"/>
              </a:lnSpc>
            </a:pPr>
            <a:r>
              <a:rPr kumimoji="1"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　　★それを具体化した地域の資源　</a:t>
            </a:r>
            <a:r>
              <a:rPr kumimoji="1" lang="ja-JP" altLang="en-US" sz="2000" u="sng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両方を考え、より具体的に</a:t>
            </a:r>
          </a:p>
        </p:txBody>
      </p:sp>
    </p:spTree>
    <p:extLst>
      <p:ext uri="{BB962C8B-B14F-4D97-AF65-F5344CB8AC3E}">
        <p14:creationId xmlns:p14="http://schemas.microsoft.com/office/powerpoint/2010/main" val="29726218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 1"/>
          <p:cNvSpPr>
            <a:spLocks noGrp="1"/>
          </p:cNvSpPr>
          <p:nvPr>
            <p:ph type="ftr" sz="quarter" idx="11"/>
          </p:nvPr>
        </p:nvSpPr>
        <p:spPr>
          <a:xfrm>
            <a:off x="0" y="6356350"/>
            <a:ext cx="9144000" cy="365125"/>
          </a:xfrm>
        </p:spPr>
        <p:txBody>
          <a:bodyPr/>
          <a:lstStyle/>
          <a:p>
            <a:pPr algn="ctr"/>
            <a:r>
              <a:rPr kumimoji="1" lang="ja-JP" altLang="en-US" sz="800" b="0" dirty="0" smtClean="0"/>
              <a:t>新カリキュラムに基づく相談支援従事者養成研修モデル研修</a:t>
            </a:r>
            <a:r>
              <a:rPr kumimoji="1" lang="en-US" altLang="ja-JP" sz="800" b="0" dirty="0" smtClean="0"/>
              <a:t>(</a:t>
            </a:r>
            <a:r>
              <a:rPr kumimoji="1" lang="ja-JP" altLang="en-US" sz="800" b="0" dirty="0" smtClean="0"/>
              <a:t>初任者研修</a:t>
            </a:r>
            <a:r>
              <a:rPr kumimoji="1" lang="en-US" altLang="ja-JP" sz="800" b="0" dirty="0" smtClean="0"/>
              <a:t>), SSA2018-2019(c) </a:t>
            </a:r>
            <a:r>
              <a:rPr kumimoji="1" lang="ja-JP" altLang="en-US" sz="800" b="0" dirty="0" smtClean="0"/>
              <a:t>不許複製</a:t>
            </a:r>
            <a:endParaRPr kumimoji="1" lang="ja-JP" altLang="en-US" sz="800" b="0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79512" y="641663"/>
            <a:ext cx="86409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本科目の流れ</a:t>
            </a:r>
            <a:endParaRPr kumimoji="1" lang="ja-JP" altLang="en-US" sz="2800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165922" y="1264565"/>
            <a:ext cx="6443194" cy="2528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</a:pPr>
            <a:r>
              <a:rPr lang="ja-JP" altLang="en-US" sz="2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① これまでの振り返り・本演習の進めかた</a:t>
            </a:r>
          </a:p>
          <a:p>
            <a:pPr>
              <a:lnSpc>
                <a:spcPts val="3800"/>
              </a:lnSpc>
            </a:pPr>
            <a:r>
              <a:rPr lang="ja-JP" altLang="en-US" sz="2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② 再アセスメント、支援方針の検討</a:t>
            </a:r>
          </a:p>
          <a:p>
            <a:pPr>
              <a:lnSpc>
                <a:spcPts val="3800"/>
              </a:lnSpc>
            </a:pPr>
            <a:r>
              <a:rPr lang="ja-JP" altLang="en-US" sz="2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③ サービス等利用計画の作成</a:t>
            </a:r>
          </a:p>
          <a:p>
            <a:pPr>
              <a:lnSpc>
                <a:spcPts val="3800"/>
              </a:lnSpc>
            </a:pPr>
            <a:r>
              <a:rPr lang="ja-JP" altLang="en-US" sz="2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④ チーム支援の検討</a:t>
            </a:r>
            <a:endParaRPr lang="en-US" altLang="ja-JP" sz="24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lnSpc>
                <a:spcPts val="3800"/>
              </a:lnSpc>
            </a:pPr>
            <a:r>
              <a:rPr lang="ja-JP" altLang="en-US" sz="24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⑤</a:t>
            </a:r>
            <a:r>
              <a:rPr lang="ja-JP" altLang="en-US" sz="2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地域課題の抽出、検討</a:t>
            </a:r>
            <a:endParaRPr lang="ja-JP" altLang="en-US" sz="24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0" name="角丸四角形 9"/>
          <p:cNvSpPr/>
          <p:nvPr/>
        </p:nvSpPr>
        <p:spPr>
          <a:xfrm>
            <a:off x="530168" y="1427222"/>
            <a:ext cx="504056" cy="7200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476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今日</a:t>
            </a:r>
          </a:p>
        </p:txBody>
      </p:sp>
      <p:sp>
        <p:nvSpPr>
          <p:cNvPr id="11" name="角丸四角形 10"/>
          <p:cNvSpPr/>
          <p:nvPr/>
        </p:nvSpPr>
        <p:spPr>
          <a:xfrm>
            <a:off x="530168" y="2371749"/>
            <a:ext cx="504056" cy="1269522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4762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b="1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明日</a:t>
            </a:r>
            <a:endParaRPr kumimoji="1" lang="ja-JP" altLang="en-US" b="1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 1"/>
          <p:cNvSpPr>
            <a:spLocks noGrp="1"/>
          </p:cNvSpPr>
          <p:nvPr>
            <p:ph type="ftr" sz="quarter" idx="11"/>
          </p:nvPr>
        </p:nvSpPr>
        <p:spPr>
          <a:xfrm>
            <a:off x="0" y="6437032"/>
            <a:ext cx="9144000" cy="365125"/>
          </a:xfrm>
        </p:spPr>
        <p:txBody>
          <a:bodyPr/>
          <a:lstStyle/>
          <a:p>
            <a:pPr algn="ctr"/>
            <a:r>
              <a:rPr kumimoji="1" lang="ja-JP" altLang="en-US" sz="800" b="0" dirty="0" smtClean="0"/>
              <a:t>新カリキュラムに基づく相談支援従事者養成研修モデル研修</a:t>
            </a:r>
            <a:r>
              <a:rPr kumimoji="1" lang="en-US" altLang="ja-JP" sz="800" b="0" dirty="0" smtClean="0"/>
              <a:t>(</a:t>
            </a:r>
            <a:r>
              <a:rPr kumimoji="1" lang="ja-JP" altLang="en-US" sz="800" b="0" dirty="0" smtClean="0"/>
              <a:t>初任者研修</a:t>
            </a:r>
            <a:r>
              <a:rPr kumimoji="1" lang="en-US" altLang="ja-JP" sz="800" b="0" dirty="0" smtClean="0"/>
              <a:t>), SSA2018-2019(c) </a:t>
            </a:r>
            <a:r>
              <a:rPr kumimoji="1" lang="ja-JP" altLang="en-US" sz="800" b="0" dirty="0" smtClean="0"/>
              <a:t>不許複製</a:t>
            </a:r>
            <a:endParaRPr kumimoji="1" lang="ja-JP" altLang="en-US" sz="800" b="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51520" y="2294051"/>
            <a:ext cx="86409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8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③ チーム支援・多職種連携、</a:t>
            </a:r>
          </a:p>
          <a:p>
            <a:pPr algn="ctr"/>
            <a:r>
              <a:rPr kumimoji="1" lang="ja-JP" altLang="en-US" sz="28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　 地域づくりの視点と地域課題の検討</a:t>
            </a: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pPr/>
              <a:t>40</a:t>
            </a:fld>
            <a:endParaRPr 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84163" y="5666279"/>
            <a:ext cx="85740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600" b="1" dirty="0" smtClean="0">
                <a:latin typeface="メイリオ"/>
                <a:ea typeface="メイリオ"/>
                <a:cs typeface="メイリオ"/>
              </a:rPr>
              <a:t>【 80</a:t>
            </a:r>
            <a:r>
              <a:rPr kumimoji="1" lang="ja-JP" altLang="en-US" sz="3600" b="1" dirty="0" smtClean="0">
                <a:latin typeface="メイリオ"/>
                <a:ea typeface="メイリオ"/>
                <a:cs typeface="メイリオ"/>
              </a:rPr>
              <a:t>分</a:t>
            </a:r>
            <a:r>
              <a:rPr kumimoji="1" lang="en-US" altLang="ja-JP" sz="3600" b="1" dirty="0" smtClean="0">
                <a:latin typeface="メイリオ"/>
                <a:ea typeface="メイリオ"/>
                <a:cs typeface="メイリオ"/>
              </a:rPr>
              <a:t>】</a:t>
            </a:r>
            <a:endParaRPr kumimoji="1" lang="en-US" altLang="ja-JP" sz="3600" dirty="0">
              <a:latin typeface="メイリオ"/>
              <a:ea typeface="メイリオ"/>
              <a:cs typeface="メイリオ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ja-JP" altLang="en-US" sz="2400" b="1" smtClean="0">
                <a:latin typeface="メイリオ"/>
                <a:ea typeface="メイリオ"/>
                <a:cs typeface="メイリオ"/>
              </a:rPr>
              <a:t/>
            </a:r>
            <a:br>
              <a:rPr lang="ja-JP" altLang="en-US" sz="2400" b="1" smtClean="0">
                <a:latin typeface="メイリオ"/>
                <a:ea typeface="メイリオ"/>
                <a:cs typeface="メイリオ"/>
              </a:rPr>
            </a:br>
            <a:r>
              <a:rPr lang="ja-JP" altLang="en-US" sz="2400" b="1" smtClean="0">
                <a:latin typeface="メイリオ"/>
                <a:ea typeface="メイリオ"/>
                <a:cs typeface="メイリオ"/>
              </a:rPr>
              <a:t>演習の方法</a:t>
            </a:r>
            <a:r>
              <a:rPr lang="ja-JP" altLang="en-US" sz="2400" b="1" dirty="0" smtClean="0">
                <a:latin typeface="メイリオ"/>
                <a:ea typeface="メイリオ"/>
                <a:cs typeface="メイリオ"/>
              </a:rPr>
              <a:t>　　　　　　　　　　　　　</a:t>
            </a:r>
            <a:endParaRPr kumimoji="1" lang="ja-JP" altLang="en-US" sz="2400" b="1" dirty="0"/>
          </a:p>
        </p:txBody>
      </p:sp>
      <p:sp>
        <p:nvSpPr>
          <p:cNvPr id="8" name="フッター プレースホルダ 6"/>
          <p:cNvSpPr>
            <a:spLocks noGrp="1"/>
          </p:cNvSpPr>
          <p:nvPr>
            <p:ph type="ftr" sz="quarter" idx="11"/>
          </p:nvPr>
        </p:nvSpPr>
        <p:spPr>
          <a:xfrm>
            <a:off x="0" y="6479367"/>
            <a:ext cx="9144000" cy="365125"/>
          </a:xfrm>
        </p:spPr>
        <p:txBody>
          <a:bodyPr/>
          <a:lstStyle/>
          <a:p>
            <a:pPr algn="ctr"/>
            <a:r>
              <a:rPr lang="ja-JP" altLang="en-US" sz="800" b="0" dirty="0" smtClean="0"/>
              <a:t>新カリキュラムに基づく相談支援従事者養成研修モデル研修</a:t>
            </a:r>
            <a:r>
              <a:rPr lang="en-US" altLang="ja-JP" sz="800" b="0" dirty="0" smtClean="0"/>
              <a:t>(</a:t>
            </a:r>
            <a:r>
              <a:rPr lang="ja-JP" altLang="en-US" sz="800" b="0" dirty="0" smtClean="0"/>
              <a:t>初任者研修</a:t>
            </a:r>
            <a:r>
              <a:rPr lang="en-US" altLang="ja-JP" sz="800" b="0" dirty="0" smtClean="0"/>
              <a:t>), SSA2018-2019(c) </a:t>
            </a:r>
            <a:r>
              <a:rPr lang="ja-JP" altLang="en-US" sz="800" b="0" dirty="0" smtClean="0"/>
              <a:t>不許複製</a:t>
            </a:r>
            <a:endParaRPr lang="en-US" sz="800" b="0" dirty="0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pPr/>
              <a:t>41</a:t>
            </a:fld>
            <a:endParaRPr lang="en-US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474133" y="1979743"/>
            <a:ext cx="8669867" cy="2272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400"/>
              </a:lnSpc>
            </a:pPr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① 選定した実践例について、</a:t>
            </a:r>
          </a:p>
          <a:p>
            <a:pPr>
              <a:lnSpc>
                <a:spcPts val="3400"/>
              </a:lnSpc>
            </a:pPr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課題と考えることをまずは何でも自由に書いてください。</a:t>
            </a:r>
          </a:p>
          <a:p>
            <a:pPr>
              <a:lnSpc>
                <a:spcPts val="3400"/>
              </a:lnSpc>
            </a:pPr>
            <a:endParaRPr kumimoji="1" lang="ja-JP" altLang="en-US" sz="24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3400"/>
              </a:lnSpc>
            </a:pPr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・ひとつの課題につき、ふせん１枚</a:t>
            </a:r>
          </a:p>
          <a:p>
            <a:pPr>
              <a:lnSpc>
                <a:spcPts val="3400"/>
              </a:lnSpc>
            </a:pPr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・箇条書きで端的に記入する。</a:t>
            </a:r>
            <a:endParaRPr kumimoji="1" lang="ja-JP" altLang="en-US" sz="20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メモ 6"/>
          <p:cNvSpPr/>
          <p:nvPr/>
        </p:nvSpPr>
        <p:spPr>
          <a:xfrm>
            <a:off x="2314528" y="4252160"/>
            <a:ext cx="3387024" cy="966932"/>
          </a:xfrm>
          <a:prstGeom prst="foldedCorner">
            <a:avLst/>
          </a:prstGeom>
          <a:solidFill>
            <a:srgbClr val="FFFF00">
              <a:alpha val="25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医療的ケアができないことを理由に事業所に断られてしまい、サービスが利用できない。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0" name="メモ 9"/>
          <p:cNvSpPr/>
          <p:nvPr/>
        </p:nvSpPr>
        <p:spPr>
          <a:xfrm>
            <a:off x="2314528" y="5344602"/>
            <a:ext cx="3387024" cy="966932"/>
          </a:xfrm>
          <a:prstGeom prst="foldedCorner">
            <a:avLst/>
          </a:prstGeom>
          <a:solidFill>
            <a:srgbClr val="FFFF00">
              <a:alpha val="25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ラーメン屋に行ってラーメンを食べたいのだが、入れるお店が見つからない。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7204916" y="6017702"/>
            <a:ext cx="14908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b="1" dirty="0" smtClean="0">
                <a:latin typeface="メイリオ"/>
                <a:ea typeface="メイリオ"/>
                <a:cs typeface="メイリオ"/>
              </a:rPr>
              <a:t>【</a:t>
            </a:r>
            <a:r>
              <a:rPr kumimoji="1" lang="ja-JP" altLang="en-US" sz="2400" b="1" dirty="0" smtClean="0">
                <a:latin typeface="メイリオ"/>
                <a:ea typeface="メイリオ"/>
                <a:cs typeface="メイリオ"/>
              </a:rPr>
              <a:t>５分</a:t>
            </a:r>
            <a:r>
              <a:rPr kumimoji="1" lang="en-US" altLang="ja-JP" sz="2400" b="1" dirty="0" smtClean="0">
                <a:latin typeface="メイリオ"/>
                <a:ea typeface="メイリオ"/>
                <a:cs typeface="メイリオ"/>
              </a:rPr>
              <a:t>】</a:t>
            </a:r>
            <a:endParaRPr kumimoji="1" lang="en-US" altLang="ja-JP" sz="2400" dirty="0">
              <a:latin typeface="メイリオ"/>
              <a:ea typeface="メイリオ"/>
              <a:cs typeface="メイリオ"/>
            </a:endParaRPr>
          </a:p>
        </p:txBody>
      </p:sp>
    </p:spTree>
    <p:extLst>
      <p:ext uri="{BB962C8B-B14F-4D97-AF65-F5344CB8AC3E}">
        <p14:creationId xmlns:p14="http://schemas.microsoft.com/office/powerpoint/2010/main" val="29726218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0612" y="2826321"/>
            <a:ext cx="5746377" cy="37907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ja-JP" altLang="en-US" sz="2400" b="1" smtClean="0">
                <a:latin typeface="メイリオ"/>
                <a:ea typeface="メイリオ"/>
                <a:cs typeface="メイリオ"/>
              </a:rPr>
              <a:t/>
            </a:r>
            <a:br>
              <a:rPr lang="ja-JP" altLang="en-US" sz="2400" b="1" smtClean="0">
                <a:latin typeface="メイリオ"/>
                <a:ea typeface="メイリオ"/>
                <a:cs typeface="メイリオ"/>
              </a:rPr>
            </a:br>
            <a:r>
              <a:rPr lang="ja-JP" altLang="en-US" sz="2400" b="1" smtClean="0">
                <a:latin typeface="メイリオ"/>
                <a:ea typeface="メイリオ"/>
                <a:cs typeface="メイリオ"/>
              </a:rPr>
              <a:t>演習の方法</a:t>
            </a:r>
            <a:r>
              <a:rPr lang="ja-JP" altLang="en-US" sz="2400" b="1" dirty="0" smtClean="0">
                <a:latin typeface="メイリオ"/>
                <a:ea typeface="メイリオ"/>
                <a:cs typeface="メイリオ"/>
              </a:rPr>
              <a:t>　　　　　　　　　　　　　</a:t>
            </a:r>
            <a:endParaRPr kumimoji="1" lang="ja-JP" altLang="en-US" sz="2400" b="1" dirty="0"/>
          </a:p>
        </p:txBody>
      </p:sp>
      <p:sp>
        <p:nvSpPr>
          <p:cNvPr id="8" name="フッター プレースホルダ 6"/>
          <p:cNvSpPr>
            <a:spLocks noGrp="1"/>
          </p:cNvSpPr>
          <p:nvPr>
            <p:ph type="ftr" sz="quarter" idx="11"/>
          </p:nvPr>
        </p:nvSpPr>
        <p:spPr>
          <a:xfrm>
            <a:off x="0" y="6479367"/>
            <a:ext cx="9144000" cy="365125"/>
          </a:xfrm>
        </p:spPr>
        <p:txBody>
          <a:bodyPr/>
          <a:lstStyle/>
          <a:p>
            <a:pPr algn="ctr"/>
            <a:r>
              <a:rPr lang="ja-JP" altLang="en-US" sz="800" b="0" dirty="0" smtClean="0"/>
              <a:t>新カリキュラムに基づく相談支援従事者養成研修モデル研修</a:t>
            </a:r>
            <a:r>
              <a:rPr lang="en-US" altLang="ja-JP" sz="800" b="0" dirty="0" smtClean="0"/>
              <a:t>(</a:t>
            </a:r>
            <a:r>
              <a:rPr lang="ja-JP" altLang="en-US" sz="800" b="0" dirty="0" smtClean="0"/>
              <a:t>初任者研修</a:t>
            </a:r>
            <a:r>
              <a:rPr lang="en-US" altLang="ja-JP" sz="800" b="0" dirty="0" smtClean="0"/>
              <a:t>), SSA2018-2019(c) </a:t>
            </a:r>
            <a:r>
              <a:rPr lang="ja-JP" altLang="en-US" sz="800" b="0" dirty="0" smtClean="0"/>
              <a:t>不許複製</a:t>
            </a:r>
            <a:endParaRPr lang="en-US" sz="800" b="0" dirty="0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pPr/>
              <a:t>42</a:t>
            </a:fld>
            <a:endParaRPr lang="en-US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474133" y="1979743"/>
            <a:ext cx="8669867" cy="9643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400"/>
              </a:lnSpc>
            </a:pPr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② グループで共有し、その課題の原因を考え、</a:t>
            </a:r>
          </a:p>
          <a:p>
            <a:pPr>
              <a:lnSpc>
                <a:spcPts val="3400"/>
              </a:lnSpc>
            </a:pPr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シートに整理する</a:t>
            </a:r>
            <a:r>
              <a:rPr kumimoji="1"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（どのカテゴリーに該当するか考え、分類する）</a:t>
            </a:r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。</a:t>
            </a:r>
            <a:endParaRPr kumimoji="1" lang="ja-JP" altLang="en-US" sz="20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メモ 6"/>
          <p:cNvSpPr/>
          <p:nvPr/>
        </p:nvSpPr>
        <p:spPr>
          <a:xfrm>
            <a:off x="176587" y="3285228"/>
            <a:ext cx="2476966" cy="966932"/>
          </a:xfrm>
          <a:prstGeom prst="foldedCorner">
            <a:avLst/>
          </a:prstGeom>
          <a:solidFill>
            <a:srgbClr val="FFFF00">
              <a:alpha val="25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>
                <a:solidFill>
                  <a:schemeClr val="tx1"/>
                </a:solidFill>
              </a:rPr>
              <a:t>医療的ケアができないことを理由に事業所に断られてしまい、サービスが利用できない。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10" name="メモ 9"/>
          <p:cNvSpPr/>
          <p:nvPr/>
        </p:nvSpPr>
        <p:spPr>
          <a:xfrm>
            <a:off x="176587" y="5512435"/>
            <a:ext cx="2476966" cy="966932"/>
          </a:xfrm>
          <a:prstGeom prst="foldedCorner">
            <a:avLst/>
          </a:prstGeom>
          <a:solidFill>
            <a:srgbClr val="FFFF00">
              <a:alpha val="25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>
                <a:solidFill>
                  <a:schemeClr val="tx1"/>
                </a:solidFill>
              </a:rPr>
              <a:t>ラーメン屋に行ってラーメンを食べたいのだが、入れるお店が見つからない。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6974542" y="6017702"/>
            <a:ext cx="17212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b="1" dirty="0" smtClean="0">
                <a:latin typeface="メイリオ"/>
                <a:ea typeface="メイリオ"/>
                <a:cs typeface="メイリオ"/>
              </a:rPr>
              <a:t>【10</a:t>
            </a:r>
            <a:r>
              <a:rPr kumimoji="1" lang="ja-JP" altLang="en-US" sz="2400" b="1" dirty="0" smtClean="0">
                <a:latin typeface="メイリオ"/>
                <a:ea typeface="メイリオ"/>
                <a:cs typeface="メイリオ"/>
              </a:rPr>
              <a:t>分</a:t>
            </a:r>
            <a:r>
              <a:rPr kumimoji="1" lang="en-US" altLang="ja-JP" sz="2400" b="1" dirty="0" smtClean="0">
                <a:latin typeface="メイリオ"/>
                <a:ea typeface="メイリオ"/>
                <a:cs typeface="メイリオ"/>
              </a:rPr>
              <a:t>】</a:t>
            </a:r>
            <a:endParaRPr kumimoji="1" lang="en-US" altLang="ja-JP" sz="2400" dirty="0">
              <a:latin typeface="メイリオ"/>
              <a:ea typeface="メイリオ"/>
              <a:cs typeface="メイリオ"/>
            </a:endParaRPr>
          </a:p>
        </p:txBody>
      </p:sp>
    </p:spTree>
    <p:extLst>
      <p:ext uri="{BB962C8B-B14F-4D97-AF65-F5344CB8AC3E}">
        <p14:creationId xmlns:p14="http://schemas.microsoft.com/office/powerpoint/2010/main" val="29726218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0612" y="2826321"/>
            <a:ext cx="5746377" cy="37907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ja-JP" altLang="en-US" sz="2400" b="1" smtClean="0">
                <a:latin typeface="メイリオ"/>
                <a:ea typeface="メイリオ"/>
                <a:cs typeface="メイリオ"/>
              </a:rPr>
              <a:t/>
            </a:r>
            <a:br>
              <a:rPr lang="ja-JP" altLang="en-US" sz="2400" b="1" smtClean="0">
                <a:latin typeface="メイリオ"/>
                <a:ea typeface="メイリオ"/>
                <a:cs typeface="メイリオ"/>
              </a:rPr>
            </a:br>
            <a:r>
              <a:rPr lang="ja-JP" altLang="en-US" sz="2400" b="1" smtClean="0">
                <a:latin typeface="メイリオ"/>
                <a:ea typeface="メイリオ"/>
                <a:cs typeface="メイリオ"/>
              </a:rPr>
              <a:t>演習の方法</a:t>
            </a:r>
            <a:r>
              <a:rPr lang="ja-JP" altLang="en-US" sz="2400" b="1" dirty="0" smtClean="0">
                <a:latin typeface="メイリオ"/>
                <a:ea typeface="メイリオ"/>
                <a:cs typeface="メイリオ"/>
              </a:rPr>
              <a:t>　　　　　　　　　　　　　</a:t>
            </a:r>
            <a:endParaRPr kumimoji="1" lang="ja-JP" altLang="en-US" sz="2400" b="1" dirty="0"/>
          </a:p>
        </p:txBody>
      </p:sp>
      <p:sp>
        <p:nvSpPr>
          <p:cNvPr id="8" name="フッター プレースホルダ 6"/>
          <p:cNvSpPr>
            <a:spLocks noGrp="1"/>
          </p:cNvSpPr>
          <p:nvPr>
            <p:ph type="ftr" sz="quarter" idx="11"/>
          </p:nvPr>
        </p:nvSpPr>
        <p:spPr>
          <a:xfrm>
            <a:off x="0" y="6479367"/>
            <a:ext cx="9144000" cy="365125"/>
          </a:xfrm>
        </p:spPr>
        <p:txBody>
          <a:bodyPr/>
          <a:lstStyle/>
          <a:p>
            <a:pPr algn="ctr"/>
            <a:r>
              <a:rPr lang="ja-JP" altLang="en-US" sz="800" b="0" dirty="0" smtClean="0"/>
              <a:t>新カリキュラムに基づく相談支援従事者養成研修モデル研修</a:t>
            </a:r>
            <a:r>
              <a:rPr lang="en-US" altLang="ja-JP" sz="800" b="0" dirty="0" smtClean="0"/>
              <a:t>(</a:t>
            </a:r>
            <a:r>
              <a:rPr lang="ja-JP" altLang="en-US" sz="800" b="0" dirty="0" smtClean="0"/>
              <a:t>初任者研修</a:t>
            </a:r>
            <a:r>
              <a:rPr lang="en-US" altLang="ja-JP" sz="800" b="0" dirty="0" smtClean="0"/>
              <a:t>), SSA2018-2019(c) </a:t>
            </a:r>
            <a:r>
              <a:rPr lang="ja-JP" altLang="en-US" sz="800" b="0" dirty="0" smtClean="0"/>
              <a:t>不許複製</a:t>
            </a:r>
            <a:endParaRPr lang="en-US" sz="800" b="0" dirty="0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pPr/>
              <a:t>43</a:t>
            </a:fld>
            <a:endParaRPr lang="en-US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474133" y="1979743"/>
            <a:ext cx="8669867" cy="9643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400"/>
              </a:lnSpc>
            </a:pPr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③ グループで共有し、原因や解決に向けた方法について、検証する。</a:t>
            </a:r>
            <a:endParaRPr kumimoji="1" lang="ja-JP" altLang="en-US" sz="20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メモ 6"/>
          <p:cNvSpPr/>
          <p:nvPr/>
        </p:nvSpPr>
        <p:spPr>
          <a:xfrm>
            <a:off x="176587" y="3285228"/>
            <a:ext cx="2476966" cy="966932"/>
          </a:xfrm>
          <a:prstGeom prst="foldedCorner">
            <a:avLst/>
          </a:prstGeom>
          <a:solidFill>
            <a:srgbClr val="FFFF00">
              <a:alpha val="25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>
                <a:solidFill>
                  <a:schemeClr val="tx1"/>
                </a:solidFill>
              </a:rPr>
              <a:t>医療的ケアができないことを理由に事業所に断られてしまい、サービスが利用できない。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10" name="メモ 9"/>
          <p:cNvSpPr/>
          <p:nvPr/>
        </p:nvSpPr>
        <p:spPr>
          <a:xfrm>
            <a:off x="284163" y="3822484"/>
            <a:ext cx="2476966" cy="966932"/>
          </a:xfrm>
          <a:prstGeom prst="foldedCorner">
            <a:avLst/>
          </a:prstGeom>
          <a:solidFill>
            <a:srgbClr val="FFFF00">
              <a:alpha val="25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>
                <a:solidFill>
                  <a:schemeClr val="tx1"/>
                </a:solidFill>
              </a:rPr>
              <a:t>ラーメン屋に行ってラーメンを食べたいのだが、入れるお店が見つからない。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6831106" y="6017702"/>
            <a:ext cx="21059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b="1" dirty="0" smtClean="0">
                <a:latin typeface="メイリオ"/>
                <a:ea typeface="メイリオ"/>
                <a:cs typeface="メイリオ"/>
              </a:rPr>
              <a:t>【</a:t>
            </a:r>
            <a:r>
              <a:rPr kumimoji="1" lang="ja-JP" altLang="en-US" sz="2400" b="1" dirty="0" smtClean="0">
                <a:latin typeface="メイリオ"/>
                <a:ea typeface="メイリオ"/>
                <a:cs typeface="メイリオ"/>
              </a:rPr>
              <a:t>３０</a:t>
            </a:r>
            <a:r>
              <a:rPr kumimoji="1" lang="ja-JP" altLang="en-US" sz="2400" b="1" dirty="0" smtClean="0">
                <a:latin typeface="メイリオ"/>
                <a:ea typeface="メイリオ"/>
                <a:cs typeface="メイリオ"/>
              </a:rPr>
              <a:t>分</a:t>
            </a:r>
            <a:r>
              <a:rPr kumimoji="1" lang="en-US" altLang="ja-JP" sz="2400" b="1" dirty="0" smtClean="0">
                <a:latin typeface="メイリオ"/>
                <a:ea typeface="メイリオ"/>
                <a:cs typeface="メイリオ"/>
              </a:rPr>
              <a:t>】</a:t>
            </a:r>
            <a:endParaRPr kumimoji="1" lang="en-US" altLang="ja-JP" sz="2400" dirty="0">
              <a:latin typeface="メイリオ"/>
              <a:ea typeface="メイリオ"/>
              <a:cs typeface="メイリオ"/>
            </a:endParaRPr>
          </a:p>
        </p:txBody>
      </p:sp>
      <p:sp>
        <p:nvSpPr>
          <p:cNvPr id="13" name="メモ 12"/>
          <p:cNvSpPr/>
          <p:nvPr/>
        </p:nvSpPr>
        <p:spPr>
          <a:xfrm>
            <a:off x="4865128" y="3339018"/>
            <a:ext cx="2476966" cy="966932"/>
          </a:xfrm>
          <a:prstGeom prst="foldedCorner">
            <a:avLst/>
          </a:prstGeom>
          <a:solidFill>
            <a:srgbClr val="FFFF00">
              <a:alpha val="25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>
                <a:solidFill>
                  <a:schemeClr val="tx1"/>
                </a:solidFill>
              </a:rPr>
              <a:t>この地域に車いすでひとりで入れるお店がないので、とにかく誰かと一緒にラーメン屋に行き続ける。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26218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0612" y="2826321"/>
            <a:ext cx="5746377" cy="37907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ja-JP" altLang="en-US" sz="2400" b="1" smtClean="0">
                <a:latin typeface="メイリオ"/>
                <a:ea typeface="メイリオ"/>
                <a:cs typeface="メイリオ"/>
              </a:rPr>
              <a:t/>
            </a:r>
            <a:br>
              <a:rPr lang="ja-JP" altLang="en-US" sz="2400" b="1" smtClean="0">
                <a:latin typeface="メイリオ"/>
                <a:ea typeface="メイリオ"/>
                <a:cs typeface="メイリオ"/>
              </a:rPr>
            </a:br>
            <a:r>
              <a:rPr lang="ja-JP" altLang="en-US" sz="2400" b="1" smtClean="0">
                <a:latin typeface="メイリオ"/>
                <a:ea typeface="メイリオ"/>
                <a:cs typeface="メイリオ"/>
              </a:rPr>
              <a:t>演習の方法</a:t>
            </a:r>
            <a:r>
              <a:rPr lang="ja-JP" altLang="en-US" sz="2400" b="1" dirty="0" smtClean="0">
                <a:latin typeface="メイリオ"/>
                <a:ea typeface="メイリオ"/>
                <a:cs typeface="メイリオ"/>
              </a:rPr>
              <a:t>　　　　　　　　　　　　　</a:t>
            </a:r>
            <a:endParaRPr kumimoji="1" lang="ja-JP" altLang="en-US" sz="2400" b="1" dirty="0"/>
          </a:p>
        </p:txBody>
      </p:sp>
      <p:sp>
        <p:nvSpPr>
          <p:cNvPr id="8" name="フッター プレースホルダ 6"/>
          <p:cNvSpPr>
            <a:spLocks noGrp="1"/>
          </p:cNvSpPr>
          <p:nvPr>
            <p:ph type="ftr" sz="quarter" idx="11"/>
          </p:nvPr>
        </p:nvSpPr>
        <p:spPr>
          <a:xfrm>
            <a:off x="0" y="6479367"/>
            <a:ext cx="9144000" cy="365125"/>
          </a:xfrm>
        </p:spPr>
        <p:txBody>
          <a:bodyPr/>
          <a:lstStyle/>
          <a:p>
            <a:pPr algn="ctr"/>
            <a:r>
              <a:rPr lang="ja-JP" altLang="en-US" sz="800" b="0" dirty="0" smtClean="0"/>
              <a:t>新カリキュラムに基づく相談支援従事者養成研修モデル研修</a:t>
            </a:r>
            <a:r>
              <a:rPr lang="en-US" altLang="ja-JP" sz="800" b="0" dirty="0" smtClean="0"/>
              <a:t>(</a:t>
            </a:r>
            <a:r>
              <a:rPr lang="ja-JP" altLang="en-US" sz="800" b="0" dirty="0" smtClean="0"/>
              <a:t>初任者研修</a:t>
            </a:r>
            <a:r>
              <a:rPr lang="en-US" altLang="ja-JP" sz="800" b="0" dirty="0" smtClean="0"/>
              <a:t>), SSA2018-2019(c) </a:t>
            </a:r>
            <a:r>
              <a:rPr lang="ja-JP" altLang="en-US" sz="800" b="0" dirty="0" smtClean="0"/>
              <a:t>不許複製</a:t>
            </a:r>
            <a:endParaRPr lang="en-US" sz="800" b="0" dirty="0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pPr/>
              <a:t>44</a:t>
            </a:fld>
            <a:endParaRPr lang="en-US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474133" y="1979743"/>
            <a:ext cx="8669867" cy="9532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400"/>
              </a:lnSpc>
            </a:pPr>
            <a:r>
              <a:rPr kumimoji="1"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④</a:t>
            </a:r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自分の実践例（提出課題）</a:t>
            </a:r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について、</a:t>
            </a:r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整理</a:t>
            </a:r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する。</a:t>
            </a:r>
            <a:endParaRPr kumimoji="1" lang="en-US" altLang="ja-JP" sz="24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3400"/>
              </a:lnSpc>
            </a:pPr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ふせんは使わず、直接記入してよい。</a:t>
            </a:r>
            <a:endParaRPr kumimoji="1" lang="ja-JP" altLang="en-US" sz="20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6831106" y="6017702"/>
            <a:ext cx="21059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b="1" dirty="0" smtClean="0">
                <a:latin typeface="メイリオ"/>
                <a:ea typeface="メイリオ"/>
                <a:cs typeface="メイリオ"/>
              </a:rPr>
              <a:t>【</a:t>
            </a:r>
            <a:r>
              <a:rPr kumimoji="1" lang="ja-JP" altLang="en-US" sz="2400" b="1" dirty="0">
                <a:latin typeface="メイリオ"/>
                <a:ea typeface="メイリオ"/>
                <a:cs typeface="メイリオ"/>
              </a:rPr>
              <a:t>２</a:t>
            </a:r>
            <a:r>
              <a:rPr kumimoji="1" lang="ja-JP" altLang="en-US" sz="2400" b="1" dirty="0" smtClean="0">
                <a:latin typeface="メイリオ"/>
                <a:ea typeface="メイリオ"/>
                <a:cs typeface="メイリオ"/>
              </a:rPr>
              <a:t>０</a:t>
            </a:r>
            <a:r>
              <a:rPr kumimoji="1" lang="ja-JP" altLang="en-US" sz="2400" b="1" dirty="0" smtClean="0">
                <a:latin typeface="メイリオ"/>
                <a:ea typeface="メイリオ"/>
                <a:cs typeface="メイリオ"/>
              </a:rPr>
              <a:t>分</a:t>
            </a:r>
            <a:r>
              <a:rPr kumimoji="1" lang="en-US" altLang="ja-JP" sz="2400" b="1" dirty="0" smtClean="0">
                <a:latin typeface="メイリオ"/>
                <a:ea typeface="メイリオ"/>
                <a:cs typeface="メイリオ"/>
              </a:rPr>
              <a:t>】</a:t>
            </a:r>
            <a:endParaRPr kumimoji="1" lang="en-US" altLang="ja-JP" sz="2400" dirty="0">
              <a:latin typeface="メイリオ"/>
              <a:ea typeface="メイリオ"/>
              <a:cs typeface="メイリオ"/>
            </a:endParaRPr>
          </a:p>
        </p:txBody>
      </p:sp>
    </p:spTree>
    <p:extLst>
      <p:ext uri="{BB962C8B-B14F-4D97-AF65-F5344CB8AC3E}">
        <p14:creationId xmlns:p14="http://schemas.microsoft.com/office/powerpoint/2010/main" val="29726218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 1"/>
          <p:cNvSpPr>
            <a:spLocks noGrp="1"/>
          </p:cNvSpPr>
          <p:nvPr>
            <p:ph type="ftr" sz="quarter" idx="11"/>
          </p:nvPr>
        </p:nvSpPr>
        <p:spPr>
          <a:xfrm>
            <a:off x="0" y="6437032"/>
            <a:ext cx="9144000" cy="365125"/>
          </a:xfrm>
        </p:spPr>
        <p:txBody>
          <a:bodyPr/>
          <a:lstStyle/>
          <a:p>
            <a:pPr algn="ctr"/>
            <a:r>
              <a:rPr kumimoji="1" lang="ja-JP" altLang="en-US" sz="800" b="0" dirty="0" smtClean="0"/>
              <a:t>新カリキュラムに基づく相談支援従事者養成研修モデル研修</a:t>
            </a:r>
            <a:r>
              <a:rPr kumimoji="1" lang="en-US" altLang="ja-JP" sz="800" b="0" dirty="0" smtClean="0"/>
              <a:t>(</a:t>
            </a:r>
            <a:r>
              <a:rPr kumimoji="1" lang="ja-JP" altLang="en-US" sz="800" b="0" dirty="0" smtClean="0"/>
              <a:t>初任者研修</a:t>
            </a:r>
            <a:r>
              <a:rPr kumimoji="1" lang="en-US" altLang="ja-JP" sz="800" b="0" dirty="0" smtClean="0"/>
              <a:t>), SSA2018-2019(c) </a:t>
            </a:r>
            <a:r>
              <a:rPr kumimoji="1" lang="ja-JP" altLang="en-US" sz="800" b="0" dirty="0" smtClean="0"/>
              <a:t>不許複製</a:t>
            </a:r>
            <a:endParaRPr kumimoji="1" lang="ja-JP" altLang="en-US" sz="800" b="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51520" y="1989241"/>
            <a:ext cx="864096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8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③ チーム支援・多職種連携、</a:t>
            </a:r>
          </a:p>
          <a:p>
            <a:pPr algn="ctr"/>
            <a:r>
              <a:rPr kumimoji="1" lang="ja-JP" altLang="en-US" sz="28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　 地域づくりの視点と地域課題の検討</a:t>
            </a:r>
          </a:p>
          <a:p>
            <a:pPr algn="ctr"/>
            <a:endParaRPr kumimoji="1" lang="ja-JP" altLang="en-US" sz="2800" b="1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kumimoji="1" lang="ja-JP" altLang="en-US" sz="28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全体共有とまとめ</a:t>
            </a: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pPr/>
              <a:t>45</a:t>
            </a:fld>
            <a:endParaRPr 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84163" y="5666279"/>
            <a:ext cx="85740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600" b="1" dirty="0" smtClean="0">
                <a:latin typeface="メイリオ"/>
                <a:ea typeface="メイリオ"/>
                <a:cs typeface="メイリオ"/>
              </a:rPr>
              <a:t>【15</a:t>
            </a:r>
            <a:r>
              <a:rPr kumimoji="1" lang="ja-JP" altLang="en-US" sz="3600" b="1" dirty="0" smtClean="0">
                <a:latin typeface="メイリオ"/>
                <a:ea typeface="メイリオ"/>
                <a:cs typeface="メイリオ"/>
              </a:rPr>
              <a:t>分</a:t>
            </a:r>
            <a:r>
              <a:rPr kumimoji="1" lang="en-US" altLang="ja-JP" sz="3600" b="1" dirty="0" smtClean="0">
                <a:latin typeface="メイリオ"/>
                <a:ea typeface="メイリオ"/>
                <a:cs typeface="メイリオ"/>
              </a:rPr>
              <a:t>】</a:t>
            </a:r>
            <a:endParaRPr kumimoji="1" lang="en-US" altLang="ja-JP" sz="3600" dirty="0">
              <a:latin typeface="メイリオ"/>
              <a:ea typeface="メイリオ"/>
              <a:cs typeface="メイリオ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 1"/>
          <p:cNvSpPr>
            <a:spLocks noGrp="1"/>
          </p:cNvSpPr>
          <p:nvPr>
            <p:ph type="ftr" sz="quarter" idx="11"/>
          </p:nvPr>
        </p:nvSpPr>
        <p:spPr>
          <a:xfrm>
            <a:off x="0" y="6437032"/>
            <a:ext cx="9144000" cy="365125"/>
          </a:xfrm>
        </p:spPr>
        <p:txBody>
          <a:bodyPr/>
          <a:lstStyle/>
          <a:p>
            <a:pPr algn="ctr"/>
            <a:r>
              <a:rPr kumimoji="1" lang="ja-JP" altLang="en-US" sz="800" b="0" dirty="0" smtClean="0"/>
              <a:t>新カリキュラムに基づく相談支援従事者養成研修モデル研修</a:t>
            </a:r>
            <a:r>
              <a:rPr kumimoji="1" lang="en-US" altLang="ja-JP" sz="800" b="0" dirty="0" smtClean="0"/>
              <a:t>(</a:t>
            </a:r>
            <a:r>
              <a:rPr kumimoji="1" lang="ja-JP" altLang="en-US" sz="800" b="0" dirty="0" smtClean="0"/>
              <a:t>初任者研修</a:t>
            </a:r>
            <a:r>
              <a:rPr kumimoji="1" lang="en-US" altLang="ja-JP" sz="800" b="0" dirty="0" smtClean="0"/>
              <a:t>), SSA2018-2019(c) </a:t>
            </a:r>
            <a:r>
              <a:rPr kumimoji="1" lang="ja-JP" altLang="en-US" sz="800" b="0" dirty="0" smtClean="0"/>
              <a:t>不許複製</a:t>
            </a:r>
            <a:endParaRPr kumimoji="1" lang="ja-JP" altLang="en-US" sz="800" b="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51520" y="2440412"/>
            <a:ext cx="864096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8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リフレクション</a:t>
            </a:r>
          </a:p>
          <a:p>
            <a:pPr algn="ctr"/>
            <a:endParaRPr kumimoji="1" lang="ja-JP" altLang="en-US" sz="2800" b="1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kumimoji="1" lang="ja-JP" altLang="en-US" sz="2000" dirty="0" smtClean="0">
                <a:latin typeface="メイリオ"/>
                <a:ea typeface="メイリオ"/>
                <a:cs typeface="メイリオ"/>
              </a:rPr>
              <a:t>演習</a:t>
            </a:r>
            <a:r>
              <a:rPr kumimoji="1" lang="en-US" altLang="ja-JP" sz="2000" dirty="0" smtClean="0">
                <a:latin typeface="メイリオ"/>
                <a:ea typeface="メイリオ"/>
                <a:cs typeface="メイリオ"/>
              </a:rPr>
              <a:t>3-1</a:t>
            </a:r>
            <a:r>
              <a:rPr kumimoji="1" lang="ja-JP" altLang="en-US" sz="2000" dirty="0" smtClean="0">
                <a:latin typeface="メイリオ"/>
                <a:ea typeface="メイリオ"/>
                <a:cs typeface="メイリオ"/>
              </a:rPr>
              <a:t>を振り返り、気づきを可視化しよう。</a:t>
            </a: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pPr/>
              <a:t>46</a:t>
            </a:fld>
            <a:endParaRPr lang="en-US"/>
          </a:p>
        </p:txBody>
      </p:sp>
      <p:sp>
        <p:nvSpPr>
          <p:cNvPr id="6" name="角丸四角形 5"/>
          <p:cNvSpPr/>
          <p:nvPr/>
        </p:nvSpPr>
        <p:spPr>
          <a:xfrm>
            <a:off x="2982096" y="5484266"/>
            <a:ext cx="3167981" cy="433535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 dirty="0" smtClean="0">
                <a:latin typeface="メイリオ"/>
                <a:ea typeface="メイリオ"/>
                <a:cs typeface="メイリオ"/>
              </a:rPr>
              <a:t>振り返りシート</a:t>
            </a:r>
            <a:endParaRPr kumimoji="1" lang="ja-JP" altLang="en-US" sz="1600" b="1" dirty="0">
              <a:latin typeface="メイリオ"/>
              <a:ea typeface="メイリオ"/>
              <a:cs typeface="メイリオ"/>
            </a:endParaRPr>
          </a:p>
        </p:txBody>
      </p:sp>
    </p:spTree>
    <p:extLst>
      <p:ext uri="{BB962C8B-B14F-4D97-AF65-F5344CB8AC3E}">
        <p14:creationId xmlns:p14="http://schemas.microsoft.com/office/powerpoint/2010/main" val="10881996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18999" y="167347"/>
            <a:ext cx="4358201" cy="619168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2" name="フッター プレースホルダ 1"/>
          <p:cNvSpPr>
            <a:spLocks noGrp="1"/>
          </p:cNvSpPr>
          <p:nvPr>
            <p:ph type="ftr" sz="quarter" idx="11"/>
          </p:nvPr>
        </p:nvSpPr>
        <p:spPr>
          <a:xfrm>
            <a:off x="0" y="6356350"/>
            <a:ext cx="9144000" cy="365125"/>
          </a:xfrm>
        </p:spPr>
        <p:txBody>
          <a:bodyPr/>
          <a:lstStyle/>
          <a:p>
            <a:pPr algn="ctr"/>
            <a:r>
              <a:rPr kumimoji="1" lang="ja-JP" altLang="en-US" sz="800" b="0" dirty="0" smtClean="0"/>
              <a:t>新カリキュラムに基づく相談支援従事者養成研修モデル研修</a:t>
            </a:r>
            <a:r>
              <a:rPr kumimoji="1" lang="en-US" altLang="ja-JP" sz="800" b="0" dirty="0" smtClean="0"/>
              <a:t>(</a:t>
            </a:r>
            <a:r>
              <a:rPr kumimoji="1" lang="ja-JP" altLang="en-US" sz="800" b="0" dirty="0" smtClean="0"/>
              <a:t>初任者研修</a:t>
            </a:r>
            <a:r>
              <a:rPr kumimoji="1" lang="en-US" altLang="ja-JP" sz="800" b="0" dirty="0" smtClean="0"/>
              <a:t>), SSA2018-2019(c) </a:t>
            </a:r>
            <a:r>
              <a:rPr kumimoji="1" lang="ja-JP" altLang="en-US" sz="800" b="0" dirty="0" smtClean="0"/>
              <a:t>不許複製</a:t>
            </a:r>
            <a:endParaRPr kumimoji="1" lang="ja-JP" altLang="en-US" sz="800" b="0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79512" y="650130"/>
            <a:ext cx="47525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まとめ</a:t>
            </a:r>
            <a:endParaRPr kumimoji="1" lang="ja-JP" altLang="en-US" sz="2800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pPr/>
              <a:t>47</a:t>
            </a:fld>
            <a:endParaRPr lang="en-US"/>
          </a:p>
        </p:txBody>
      </p:sp>
      <p:sp>
        <p:nvSpPr>
          <p:cNvPr id="7" name="正方形/長方形 6"/>
          <p:cNvSpPr/>
          <p:nvPr/>
        </p:nvSpPr>
        <p:spPr>
          <a:xfrm>
            <a:off x="6203577" y="2187388"/>
            <a:ext cx="1766048" cy="3774141"/>
          </a:xfrm>
          <a:prstGeom prst="rect">
            <a:avLst/>
          </a:prstGeom>
          <a:noFill/>
          <a:ln w="254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51520" y="1256098"/>
            <a:ext cx="327061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【</a:t>
            </a:r>
            <a:r>
              <a:rPr kumimoji="1" lang="ja-JP" altLang="en-US" sz="24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確認しましょう</a:t>
            </a:r>
            <a:r>
              <a:rPr kumimoji="1" lang="en-US" altLang="ja-JP" sz="24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】</a:t>
            </a:r>
            <a:endParaRPr kumimoji="1" lang="ja-JP" altLang="en-US" sz="2400" b="1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endParaRPr lang="ja-JP" altLang="en-US" sz="24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2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・受講前後で変化が</a:t>
            </a:r>
          </a:p>
          <a:p>
            <a:r>
              <a:rPr lang="ja-JP" altLang="en-US" sz="2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ありましたか？</a:t>
            </a:r>
          </a:p>
          <a:p>
            <a:endParaRPr lang="ja-JP" altLang="en-US" sz="24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2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・受講後の気づきを</a:t>
            </a:r>
          </a:p>
          <a:p>
            <a:r>
              <a:rPr lang="ja-JP" altLang="en-US" sz="2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具体的に記入して</a:t>
            </a:r>
          </a:p>
          <a:p>
            <a:r>
              <a:rPr lang="ja-JP" altLang="en-US" sz="2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ください。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 1"/>
          <p:cNvSpPr>
            <a:spLocks noGrp="1"/>
          </p:cNvSpPr>
          <p:nvPr>
            <p:ph type="ftr" sz="quarter" idx="11"/>
          </p:nvPr>
        </p:nvSpPr>
        <p:spPr>
          <a:xfrm>
            <a:off x="0" y="6437032"/>
            <a:ext cx="9144000" cy="365125"/>
          </a:xfrm>
        </p:spPr>
        <p:txBody>
          <a:bodyPr/>
          <a:lstStyle/>
          <a:p>
            <a:pPr algn="ctr"/>
            <a:r>
              <a:rPr kumimoji="1" lang="ja-JP" altLang="en-US" sz="800" b="0" dirty="0" smtClean="0"/>
              <a:t>新カリキュラムに基づく相談支援従事者養成研修モデル研修</a:t>
            </a:r>
            <a:r>
              <a:rPr kumimoji="1" lang="en-US" altLang="ja-JP" sz="800" b="0" dirty="0" smtClean="0"/>
              <a:t>(</a:t>
            </a:r>
            <a:r>
              <a:rPr kumimoji="1" lang="ja-JP" altLang="en-US" sz="800" b="0" dirty="0" smtClean="0"/>
              <a:t>初任者研修</a:t>
            </a:r>
            <a:r>
              <a:rPr kumimoji="1" lang="en-US" altLang="ja-JP" sz="800" b="0" dirty="0" smtClean="0"/>
              <a:t>), SSA2018-2019(c) </a:t>
            </a:r>
            <a:r>
              <a:rPr kumimoji="1" lang="ja-JP" altLang="en-US" sz="800" b="0" dirty="0" smtClean="0"/>
              <a:t>不許複製</a:t>
            </a:r>
            <a:endParaRPr kumimoji="1" lang="ja-JP" altLang="en-US" sz="800" b="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51520" y="2051996"/>
            <a:ext cx="86409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8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【</a:t>
            </a:r>
            <a:r>
              <a:rPr kumimoji="1" lang="ja-JP" altLang="en-US" sz="28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１</a:t>
            </a:r>
            <a:r>
              <a:rPr kumimoji="1" lang="en-US" altLang="ja-JP" sz="28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】</a:t>
            </a:r>
            <a:r>
              <a:rPr kumimoji="1" lang="ja-JP" altLang="en-US" sz="28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復習　</a:t>
            </a:r>
            <a:r>
              <a:rPr kumimoji="1" lang="ja-JP" altLang="en-US" sz="2800" b="1" dirty="0" smtClean="0">
                <a:solidFill>
                  <a:schemeClr val="bg1">
                    <a:lumMod val="8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しつこいですが</a:t>
            </a:r>
            <a:endParaRPr kumimoji="1" lang="ja-JP" altLang="en-US" sz="2800" b="1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endParaRPr lang="ja-JP" altLang="en-US" sz="24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ja-JP" altLang="en-US" sz="20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これまで学んだ価値・知識・技術</a:t>
            </a: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sz="2800" dirty="0" smtClean="0">
                <a:latin typeface="メイリオ"/>
                <a:ea typeface="メイリオ"/>
                <a:cs typeface="メイリオ"/>
              </a:rPr>
              <a:t>【</a:t>
            </a:r>
            <a:r>
              <a:rPr lang="ja-JP" altLang="en-US" sz="2800" dirty="0" smtClean="0">
                <a:latin typeface="メイリオ"/>
                <a:ea typeface="メイリオ"/>
                <a:cs typeface="メイリオ"/>
              </a:rPr>
              <a:t>復習</a:t>
            </a:r>
            <a:r>
              <a:rPr kumimoji="1" lang="en-US" altLang="ja-JP" sz="2800" dirty="0" smtClean="0">
                <a:latin typeface="メイリオ"/>
                <a:ea typeface="メイリオ"/>
                <a:cs typeface="メイリオ"/>
              </a:rPr>
              <a:t>】 </a:t>
            </a:r>
            <a:r>
              <a:rPr kumimoji="1" lang="ja-JP" altLang="en-US" sz="2800" dirty="0">
                <a:latin typeface="メイリオ"/>
                <a:ea typeface="メイリオ"/>
                <a:cs typeface="メイリオ"/>
              </a:rPr>
              <a:t>相談</a:t>
            </a:r>
            <a:r>
              <a:rPr kumimoji="1" lang="ja-JP" altLang="en-US" sz="2800" dirty="0" smtClean="0">
                <a:latin typeface="メイリオ"/>
                <a:ea typeface="メイリオ"/>
                <a:cs typeface="メイリオ"/>
              </a:rPr>
              <a:t>支援の目的</a:t>
            </a:r>
            <a:endParaRPr kumimoji="1" lang="ja-JP" altLang="en-US" sz="2800" dirty="0">
              <a:latin typeface="メイリオ"/>
              <a:ea typeface="メイリオ"/>
              <a:cs typeface="メイリオ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84163" y="2015813"/>
            <a:ext cx="8574087" cy="42832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u="sng" dirty="0">
                <a:latin typeface="メイリオ"/>
                <a:ea typeface="メイリオ"/>
                <a:cs typeface="メイリオ"/>
              </a:rPr>
              <a:t>相談支援の目的</a:t>
            </a:r>
            <a:endParaRPr kumimoji="1" lang="en-US" altLang="ja-JP" sz="2400" dirty="0">
              <a:latin typeface="メイリオ"/>
              <a:ea typeface="メイリオ"/>
              <a:cs typeface="メイリオ"/>
            </a:endParaRPr>
          </a:p>
          <a:p>
            <a:r>
              <a:rPr kumimoji="1" lang="ja-JP" altLang="en-US" sz="2400" dirty="0">
                <a:latin typeface="メイリオ"/>
                <a:ea typeface="メイリオ"/>
                <a:cs typeface="メイリオ"/>
              </a:rPr>
              <a:t>　</a:t>
            </a:r>
            <a:r>
              <a:rPr kumimoji="1" lang="en-US" altLang="ja-JP" sz="2400" dirty="0">
                <a:latin typeface="メイリオ"/>
                <a:ea typeface="メイリオ"/>
                <a:cs typeface="メイリオ"/>
              </a:rPr>
              <a:t>① </a:t>
            </a:r>
            <a:r>
              <a:rPr kumimoji="1" lang="ja-JP" altLang="en-US" sz="2400" dirty="0" smtClean="0">
                <a:latin typeface="メイリオ"/>
                <a:ea typeface="メイリオ"/>
                <a:cs typeface="メイリオ"/>
              </a:rPr>
              <a:t>本人の</a:t>
            </a:r>
            <a:r>
              <a:rPr kumimoji="1" lang="ja-JP" altLang="en-US" sz="2400" dirty="0">
                <a:latin typeface="メイリオ"/>
                <a:ea typeface="メイリオ"/>
                <a:cs typeface="メイリオ"/>
              </a:rPr>
              <a:t>その人らしい地域での暮らし</a:t>
            </a:r>
            <a:endParaRPr kumimoji="1" lang="en-US" altLang="ja-JP" sz="2400" dirty="0">
              <a:latin typeface="メイリオ"/>
              <a:ea typeface="メイリオ"/>
              <a:cs typeface="メイリオ"/>
            </a:endParaRPr>
          </a:p>
          <a:p>
            <a:r>
              <a:rPr kumimoji="1" lang="ja-JP" altLang="en-US" sz="2400" dirty="0">
                <a:latin typeface="メイリオ"/>
                <a:ea typeface="メイリオ"/>
                <a:cs typeface="メイリオ"/>
              </a:rPr>
              <a:t>　</a:t>
            </a:r>
            <a:r>
              <a:rPr kumimoji="1" lang="ja-JP" altLang="en-US" sz="2400" dirty="0" smtClean="0">
                <a:latin typeface="メイリオ"/>
                <a:ea typeface="メイリオ"/>
                <a:cs typeface="メイリオ"/>
              </a:rPr>
              <a:t>　</a:t>
            </a:r>
            <a:r>
              <a:rPr kumimoji="1" lang="en-US" altLang="ja-JP" sz="2400" dirty="0" smtClean="0">
                <a:latin typeface="メイリオ"/>
                <a:ea typeface="メイリオ"/>
                <a:cs typeface="メイリオ"/>
              </a:rPr>
              <a:t>1</a:t>
            </a:r>
            <a:r>
              <a:rPr kumimoji="1" lang="en-US" altLang="ja-JP" sz="2400" dirty="0">
                <a:latin typeface="メイリオ"/>
                <a:ea typeface="メイリオ"/>
                <a:cs typeface="メイリオ"/>
              </a:rPr>
              <a:t>) </a:t>
            </a:r>
            <a:r>
              <a:rPr kumimoji="1" lang="ja-JP" altLang="en-US" sz="2400" dirty="0">
                <a:latin typeface="メイリオ"/>
                <a:ea typeface="メイリオ"/>
                <a:cs typeface="メイリオ"/>
              </a:rPr>
              <a:t>障害者の地域生活支援</a:t>
            </a:r>
          </a:p>
          <a:p>
            <a:r>
              <a:rPr kumimoji="1" lang="ja-JP" altLang="en-US" sz="2400" dirty="0">
                <a:latin typeface="メイリオ"/>
                <a:ea typeface="メイリオ"/>
                <a:cs typeface="メイリオ"/>
              </a:rPr>
              <a:t>　　</a:t>
            </a:r>
            <a:r>
              <a:rPr kumimoji="1" lang="en-US" altLang="ja-JP" sz="2400" dirty="0">
                <a:latin typeface="メイリオ"/>
                <a:ea typeface="メイリオ"/>
                <a:cs typeface="メイリオ"/>
              </a:rPr>
              <a:t>2) </a:t>
            </a:r>
            <a:r>
              <a:rPr kumimoji="1" lang="ja-JP" altLang="en-US" sz="2400" dirty="0">
                <a:latin typeface="メイリオ"/>
                <a:ea typeface="メイリオ"/>
                <a:cs typeface="メイリオ"/>
              </a:rPr>
              <a:t>障害者の自立と尊厳の確保、社会参加</a:t>
            </a:r>
          </a:p>
          <a:p>
            <a:r>
              <a:rPr kumimoji="1" lang="ja-JP" altLang="en-US" sz="2400" dirty="0" smtClean="0">
                <a:latin typeface="メイリオ"/>
                <a:ea typeface="メイリオ"/>
                <a:cs typeface="メイリオ"/>
              </a:rPr>
              <a:t>　</a:t>
            </a:r>
            <a:r>
              <a:rPr kumimoji="1" lang="ja-JP" altLang="en-US" sz="2400" dirty="0">
                <a:latin typeface="メイリオ"/>
                <a:ea typeface="メイリオ"/>
                <a:cs typeface="メイリオ"/>
              </a:rPr>
              <a:t>　</a:t>
            </a:r>
            <a:r>
              <a:rPr kumimoji="1" lang="en-US" altLang="ja-JP" sz="2400" dirty="0">
                <a:latin typeface="メイリオ"/>
                <a:ea typeface="メイリオ"/>
                <a:cs typeface="メイリオ"/>
              </a:rPr>
              <a:t>3) </a:t>
            </a:r>
            <a:r>
              <a:rPr kumimoji="1" lang="ja-JP" altLang="en-US" sz="2400" dirty="0">
                <a:latin typeface="メイリオ"/>
                <a:ea typeface="メイリオ"/>
                <a:cs typeface="メイリオ"/>
              </a:rPr>
              <a:t>自己決定</a:t>
            </a:r>
            <a:r>
              <a:rPr kumimoji="1" lang="en-US" altLang="ja-JP" sz="2400" dirty="0">
                <a:latin typeface="メイリオ"/>
                <a:ea typeface="メイリオ"/>
                <a:cs typeface="メイリオ"/>
              </a:rPr>
              <a:t>(</a:t>
            </a:r>
            <a:r>
              <a:rPr kumimoji="1" lang="ja-JP" altLang="en-US" sz="2400" dirty="0">
                <a:latin typeface="メイリオ"/>
                <a:ea typeface="メイリオ"/>
                <a:cs typeface="メイリオ"/>
              </a:rPr>
              <a:t>意思決定</a:t>
            </a:r>
            <a:r>
              <a:rPr kumimoji="1" lang="en-US" altLang="ja-JP" sz="2400" dirty="0">
                <a:latin typeface="メイリオ"/>
                <a:ea typeface="メイリオ"/>
                <a:cs typeface="メイリオ"/>
              </a:rPr>
              <a:t>)</a:t>
            </a:r>
            <a:r>
              <a:rPr kumimoji="1" lang="ja-JP" altLang="en-US" sz="2400" dirty="0" err="1">
                <a:latin typeface="メイリオ"/>
                <a:ea typeface="メイリオ"/>
                <a:cs typeface="メイリオ"/>
              </a:rPr>
              <a:t>への</a:t>
            </a:r>
            <a:r>
              <a:rPr kumimoji="1" lang="ja-JP" altLang="en-US" sz="2400" dirty="0">
                <a:latin typeface="メイリオ"/>
                <a:ea typeface="メイリオ"/>
                <a:cs typeface="メイリオ"/>
              </a:rPr>
              <a:t>支援・権利擁護</a:t>
            </a:r>
            <a:r>
              <a:rPr kumimoji="1" lang="ja-JP" altLang="en-US" sz="2400" dirty="0" smtClean="0">
                <a:latin typeface="メイリオ"/>
                <a:ea typeface="メイリオ"/>
                <a:cs typeface="メイリオ"/>
              </a:rPr>
              <a:t>、</a:t>
            </a:r>
          </a:p>
          <a:p>
            <a:r>
              <a:rPr kumimoji="1" lang="ja-JP" altLang="en-US" sz="2400" dirty="0">
                <a:latin typeface="メイリオ"/>
                <a:ea typeface="メイリオ"/>
                <a:cs typeface="メイリオ"/>
              </a:rPr>
              <a:t>　</a:t>
            </a:r>
            <a:r>
              <a:rPr kumimoji="1" lang="ja-JP" altLang="en-US" sz="2400" dirty="0" smtClean="0">
                <a:latin typeface="メイリオ"/>
                <a:ea typeface="メイリオ"/>
                <a:cs typeface="メイリオ"/>
              </a:rPr>
              <a:t>　　 エンパワメント</a:t>
            </a:r>
            <a:r>
              <a:rPr kumimoji="1" lang="ja-JP" altLang="en-US" sz="2400" dirty="0">
                <a:latin typeface="メイリオ"/>
                <a:ea typeface="メイリオ"/>
                <a:cs typeface="メイリオ"/>
              </a:rPr>
              <a:t>、リカバリー</a:t>
            </a:r>
          </a:p>
          <a:p>
            <a:r>
              <a:rPr kumimoji="1" lang="ja-JP" altLang="en-US" sz="2400" dirty="0">
                <a:latin typeface="メイリオ"/>
                <a:ea typeface="メイリオ"/>
                <a:cs typeface="メイリオ"/>
              </a:rPr>
              <a:t>　</a:t>
            </a:r>
            <a:r>
              <a:rPr kumimoji="1" lang="ja-JP" altLang="en-US" sz="2400" dirty="0" smtClean="0">
                <a:latin typeface="メイリオ"/>
                <a:ea typeface="メイリオ"/>
                <a:cs typeface="メイリオ"/>
              </a:rPr>
              <a:t>②</a:t>
            </a:r>
            <a:r>
              <a:rPr kumimoji="1" lang="en-US" altLang="ja-JP" sz="2400" dirty="0" smtClean="0">
                <a:latin typeface="メイリオ"/>
                <a:ea typeface="メイリオ"/>
                <a:cs typeface="メイリオ"/>
              </a:rPr>
              <a:t> </a:t>
            </a:r>
            <a:r>
              <a:rPr kumimoji="1" lang="ja-JP" altLang="en-US" sz="2400" dirty="0">
                <a:latin typeface="メイリオ"/>
                <a:ea typeface="メイリオ"/>
                <a:cs typeface="メイリオ"/>
              </a:rPr>
              <a:t>障害のある人を含めた誰もが暮らすことの</a:t>
            </a:r>
            <a:r>
              <a:rPr kumimoji="1" lang="ja-JP" altLang="en-US" sz="2400" dirty="0" smtClean="0">
                <a:latin typeface="メイリオ"/>
                <a:ea typeface="メイリオ"/>
                <a:cs typeface="メイリオ"/>
              </a:rPr>
              <a:t>できる</a:t>
            </a:r>
          </a:p>
          <a:p>
            <a:r>
              <a:rPr kumimoji="1" lang="ja-JP" altLang="en-US" sz="2400" dirty="0" smtClean="0">
                <a:latin typeface="メイリオ"/>
                <a:ea typeface="メイリオ"/>
                <a:cs typeface="メイリオ"/>
              </a:rPr>
              <a:t>　　地域づくり</a:t>
            </a:r>
          </a:p>
          <a:p>
            <a:pPr>
              <a:lnSpc>
                <a:spcPts val="1000"/>
              </a:lnSpc>
            </a:pPr>
            <a:endParaRPr kumimoji="1" lang="en-US" altLang="ja-JP" sz="2400" dirty="0">
              <a:latin typeface="メイリオ"/>
              <a:ea typeface="メイリオ"/>
              <a:cs typeface="メイリオ"/>
            </a:endParaRPr>
          </a:p>
          <a:p>
            <a:r>
              <a:rPr kumimoji="1" lang="ja-JP" altLang="en-US" sz="2400" dirty="0" smtClean="0">
                <a:latin typeface="メイリオ"/>
                <a:ea typeface="メイリオ"/>
                <a:cs typeface="メイリオ"/>
              </a:rPr>
              <a:t>　＝</a:t>
            </a:r>
            <a:r>
              <a:rPr kumimoji="1" lang="ja-JP" altLang="en-US" sz="2400" dirty="0">
                <a:latin typeface="メイリオ"/>
                <a:ea typeface="メイリオ"/>
                <a:cs typeface="メイリオ"/>
              </a:rPr>
              <a:t>地域を基盤とする</a:t>
            </a:r>
            <a:r>
              <a:rPr kumimoji="1" lang="ja-JP" altLang="en-US" sz="2400" dirty="0" smtClean="0">
                <a:latin typeface="メイリオ"/>
                <a:ea typeface="メイリオ"/>
                <a:cs typeface="メイリオ"/>
              </a:rPr>
              <a:t>ソーシャルワーク</a:t>
            </a:r>
          </a:p>
          <a:p>
            <a:endParaRPr kumimoji="1" lang="ja-JP" altLang="en-US" sz="2400" dirty="0" smtClean="0">
              <a:latin typeface="メイリオ"/>
              <a:ea typeface="メイリオ"/>
              <a:cs typeface="メイリオ"/>
            </a:endParaRPr>
          </a:p>
          <a:p>
            <a:pPr algn="ctr"/>
            <a:r>
              <a:rPr kumimoji="1" lang="ja-JP" altLang="en-US" sz="2400" b="1" dirty="0" smtClean="0">
                <a:solidFill>
                  <a:srgbClr val="FF0000"/>
                </a:solidFill>
                <a:latin typeface="メイリオ"/>
                <a:ea typeface="メイリオ"/>
                <a:cs typeface="メイリオ"/>
              </a:rPr>
              <a:t>ケアマネジメント手法においても変わらない。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0" y="6437032"/>
            <a:ext cx="9144000" cy="365125"/>
          </a:xfrm>
        </p:spPr>
        <p:txBody>
          <a:bodyPr/>
          <a:lstStyle/>
          <a:p>
            <a:pPr algn="ctr"/>
            <a:r>
              <a:rPr lang="ja-JP" altLang="en-US" sz="800" b="0" dirty="0" smtClean="0"/>
              <a:t>新カリキュラムに基づく相談支援従事者養成研修モデル研修</a:t>
            </a:r>
            <a:r>
              <a:rPr lang="en-US" altLang="ja-JP" sz="800" b="0" dirty="0" smtClean="0"/>
              <a:t>(</a:t>
            </a:r>
            <a:r>
              <a:rPr lang="ja-JP" altLang="en-US" sz="800" b="0" dirty="0" smtClean="0"/>
              <a:t>初任者研修</a:t>
            </a:r>
            <a:r>
              <a:rPr lang="en-US" altLang="ja-JP" sz="800" b="0" dirty="0" smtClean="0"/>
              <a:t>), SSA2018-2019(c) </a:t>
            </a:r>
            <a:r>
              <a:rPr lang="ja-JP" altLang="en-US" sz="800" b="0" dirty="0" smtClean="0"/>
              <a:t>不許複製</a:t>
            </a:r>
            <a:endParaRPr lang="en-US" sz="800" b="0" dirty="0"/>
          </a:p>
        </p:txBody>
      </p:sp>
      <p:sp>
        <p:nvSpPr>
          <p:cNvPr id="7" name="角丸四角形 6"/>
          <p:cNvSpPr/>
          <p:nvPr/>
        </p:nvSpPr>
        <p:spPr>
          <a:xfrm>
            <a:off x="313191" y="107429"/>
            <a:ext cx="3167981" cy="283472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 dirty="0" smtClean="0">
                <a:solidFill>
                  <a:schemeClr val="tx1"/>
                </a:solidFill>
                <a:latin typeface="メイリオ"/>
                <a:ea typeface="メイリオ"/>
                <a:cs typeface="メイリオ"/>
              </a:rPr>
              <a:t>テキスト</a:t>
            </a:r>
            <a:r>
              <a:rPr kumimoji="1" lang="en-US" altLang="ja-JP" sz="1200" b="1" dirty="0" smtClean="0">
                <a:solidFill>
                  <a:schemeClr val="tx1"/>
                </a:solidFill>
                <a:latin typeface="メイリオ"/>
                <a:ea typeface="メイリオ"/>
                <a:cs typeface="メイリオ"/>
              </a:rPr>
              <a:t>#</a:t>
            </a:r>
            <a:r>
              <a:rPr kumimoji="1" lang="ja-JP" altLang="en-US" sz="1200" b="1" dirty="0" smtClean="0">
                <a:solidFill>
                  <a:schemeClr val="tx1"/>
                </a:solidFill>
                <a:latin typeface="メイリオ"/>
                <a:ea typeface="メイリオ"/>
                <a:cs typeface="メイリオ"/>
              </a:rPr>
              <a:t>２ </a:t>
            </a:r>
            <a:r>
              <a:rPr kumimoji="1" lang="en-US" altLang="ja-JP" sz="1200" b="1" dirty="0" smtClean="0">
                <a:solidFill>
                  <a:schemeClr val="tx1"/>
                </a:solidFill>
                <a:latin typeface="メイリオ"/>
                <a:ea typeface="メイリオ"/>
                <a:cs typeface="メイリオ"/>
              </a:rPr>
              <a:t>p.188(</a:t>
            </a:r>
            <a:r>
              <a:rPr kumimoji="1" lang="ja-JP" altLang="en-US" sz="1200" b="1" dirty="0" smtClean="0">
                <a:solidFill>
                  <a:schemeClr val="tx1"/>
                </a:solidFill>
                <a:latin typeface="メイリオ"/>
                <a:ea typeface="メイリオ"/>
                <a:cs typeface="メイリオ"/>
              </a:rPr>
              <a:t>スライド</a:t>
            </a:r>
            <a:r>
              <a:rPr kumimoji="1" lang="en-US" altLang="ja-JP" sz="1200" b="1" dirty="0" smtClean="0">
                <a:solidFill>
                  <a:schemeClr val="tx1"/>
                </a:solidFill>
                <a:latin typeface="メイリオ"/>
                <a:ea typeface="メイリオ"/>
                <a:cs typeface="メイリオ"/>
              </a:rPr>
              <a:t>4)</a:t>
            </a:r>
            <a:endParaRPr kumimoji="1" lang="ja-JP" altLang="en-US" sz="1200" b="1" dirty="0">
              <a:solidFill>
                <a:schemeClr val="tx1"/>
              </a:solidFill>
              <a:latin typeface="メイリオ"/>
              <a:ea typeface="メイリオ"/>
              <a:cs typeface="メイリオ"/>
            </a:endParaRPr>
          </a:p>
        </p:txBody>
      </p:sp>
    </p:spTree>
    <p:extLst>
      <p:ext uri="{BB962C8B-B14F-4D97-AF65-F5344CB8AC3E}">
        <p14:creationId xmlns:p14="http://schemas.microsoft.com/office/powerpoint/2010/main" val="35439520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kumimoji="1" lang="en-US" altLang="ja-JP" sz="2800" dirty="0" smtClean="0">
                <a:latin typeface="メイリオ"/>
                <a:ea typeface="メイリオ"/>
                <a:cs typeface="メイリオ"/>
              </a:rPr>
              <a:t>【</a:t>
            </a:r>
            <a:r>
              <a:rPr kumimoji="1" lang="ja-JP" altLang="en-US" sz="2800" dirty="0" smtClean="0">
                <a:latin typeface="メイリオ"/>
                <a:ea typeface="メイリオ"/>
                <a:cs typeface="メイリオ"/>
              </a:rPr>
              <a:t>復習</a:t>
            </a:r>
            <a:r>
              <a:rPr kumimoji="1" lang="en-US" altLang="ja-JP" sz="2800" dirty="0" smtClean="0">
                <a:latin typeface="メイリオ"/>
                <a:ea typeface="メイリオ"/>
                <a:cs typeface="メイリオ"/>
              </a:rPr>
              <a:t>】</a:t>
            </a:r>
            <a:r>
              <a:rPr kumimoji="1" lang="ja-JP" altLang="en-US" sz="2800" dirty="0" smtClean="0">
                <a:latin typeface="メイリオ"/>
                <a:ea typeface="メイリオ"/>
                <a:cs typeface="メイリオ"/>
              </a:rPr>
              <a:t>相談支援の基本的視点</a:t>
            </a:r>
            <a:endParaRPr kumimoji="1" lang="ja-JP" altLang="en-US" sz="2800" dirty="0">
              <a:latin typeface="メイリオ"/>
              <a:ea typeface="メイリオ"/>
              <a:cs typeface="メイリオ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84163" y="2261356"/>
            <a:ext cx="8574087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u="sng" dirty="0">
                <a:latin typeface="メイリオ"/>
                <a:ea typeface="メイリオ"/>
                <a:cs typeface="メイリオ"/>
              </a:rPr>
              <a:t>相談</a:t>
            </a:r>
            <a:r>
              <a:rPr kumimoji="1" lang="ja-JP" altLang="en-US" sz="2400" b="1" u="sng" dirty="0" smtClean="0">
                <a:latin typeface="メイリオ"/>
                <a:ea typeface="メイリオ"/>
                <a:cs typeface="メイリオ"/>
              </a:rPr>
              <a:t>支援の</a:t>
            </a:r>
            <a:r>
              <a:rPr kumimoji="1" lang="ja-JP" altLang="en-US" sz="2400" b="1" u="sng" dirty="0">
                <a:latin typeface="メイリオ"/>
                <a:ea typeface="メイリオ"/>
                <a:cs typeface="メイリオ"/>
              </a:rPr>
              <a:t>基本的視点</a:t>
            </a:r>
            <a:r>
              <a:rPr kumimoji="1" lang="ja-JP" altLang="en-US" sz="2400" dirty="0">
                <a:latin typeface="メイリオ"/>
                <a:ea typeface="メイリオ"/>
                <a:cs typeface="メイリオ"/>
              </a:rPr>
              <a:t>：</a:t>
            </a:r>
            <a:endParaRPr kumimoji="1" lang="en-US" altLang="ja-JP" sz="2400" dirty="0">
              <a:latin typeface="メイリオ"/>
              <a:ea typeface="メイリオ"/>
              <a:cs typeface="メイリオ"/>
            </a:endParaRPr>
          </a:p>
          <a:p>
            <a:r>
              <a:rPr kumimoji="1" lang="ja-JP" altLang="en-US" sz="2400" dirty="0">
                <a:latin typeface="メイリオ"/>
                <a:ea typeface="メイリオ"/>
                <a:cs typeface="メイリオ"/>
              </a:rPr>
              <a:t>　</a:t>
            </a:r>
            <a:r>
              <a:rPr kumimoji="1" lang="en-US" altLang="ja-JP" sz="2400" dirty="0">
                <a:latin typeface="メイリオ"/>
                <a:ea typeface="メイリオ"/>
                <a:cs typeface="メイリオ"/>
              </a:rPr>
              <a:t>① </a:t>
            </a:r>
            <a:r>
              <a:rPr kumimoji="1" lang="ja-JP" altLang="en-US" sz="2400" dirty="0">
                <a:latin typeface="メイリオ"/>
                <a:ea typeface="メイリオ"/>
                <a:cs typeface="メイリオ"/>
              </a:rPr>
              <a:t>個別性の重視</a:t>
            </a:r>
            <a:endParaRPr kumimoji="1" lang="en-US" altLang="ja-JP" sz="2400" dirty="0">
              <a:latin typeface="メイリオ"/>
              <a:ea typeface="メイリオ"/>
              <a:cs typeface="メイリオ"/>
            </a:endParaRPr>
          </a:p>
          <a:p>
            <a:r>
              <a:rPr kumimoji="1" lang="ja-JP" altLang="en-US" sz="2400" dirty="0">
                <a:latin typeface="メイリオ"/>
                <a:ea typeface="メイリオ"/>
                <a:cs typeface="メイリオ"/>
              </a:rPr>
              <a:t>　</a:t>
            </a:r>
            <a:r>
              <a:rPr kumimoji="1" lang="en-US" altLang="ja-JP" sz="2400" dirty="0">
                <a:latin typeface="メイリオ"/>
                <a:ea typeface="メイリオ"/>
                <a:cs typeface="メイリオ"/>
              </a:rPr>
              <a:t>② </a:t>
            </a:r>
            <a:r>
              <a:rPr kumimoji="1" lang="ja-JP" altLang="en-US" sz="2400" dirty="0">
                <a:latin typeface="メイリオ"/>
                <a:ea typeface="メイリオ"/>
                <a:cs typeface="メイリオ"/>
              </a:rPr>
              <a:t>生活者視点、</a:t>
            </a:r>
            <a:r>
              <a:rPr kumimoji="1" lang="en-US" altLang="ja-JP" sz="2400" dirty="0">
                <a:latin typeface="メイリオ"/>
                <a:ea typeface="メイリオ"/>
                <a:cs typeface="メイリオ"/>
              </a:rPr>
              <a:t>QOL</a:t>
            </a:r>
            <a:r>
              <a:rPr kumimoji="1" lang="ja-JP" altLang="en-US" sz="2400" dirty="0">
                <a:latin typeface="メイリオ"/>
                <a:ea typeface="メイリオ"/>
                <a:cs typeface="メイリオ"/>
              </a:rPr>
              <a:t>の重視</a:t>
            </a:r>
            <a:endParaRPr kumimoji="1" lang="en-US" altLang="ja-JP" sz="2400" dirty="0">
              <a:latin typeface="メイリオ"/>
              <a:ea typeface="メイリオ"/>
              <a:cs typeface="メイリオ"/>
            </a:endParaRPr>
          </a:p>
          <a:p>
            <a:r>
              <a:rPr kumimoji="1" lang="ja-JP" altLang="en-US" sz="2400" dirty="0">
                <a:latin typeface="メイリオ"/>
                <a:ea typeface="メイリオ"/>
                <a:cs typeface="メイリオ"/>
              </a:rPr>
              <a:t>　</a:t>
            </a:r>
            <a:r>
              <a:rPr kumimoji="1" lang="en-US" altLang="ja-JP" sz="2400" dirty="0">
                <a:latin typeface="メイリオ"/>
                <a:ea typeface="メイリオ"/>
                <a:cs typeface="メイリオ"/>
              </a:rPr>
              <a:t>③ </a:t>
            </a:r>
            <a:r>
              <a:rPr kumimoji="1" lang="ja-JP" altLang="en-US" sz="2400" dirty="0">
                <a:latin typeface="メイリオ"/>
                <a:ea typeface="メイリオ"/>
                <a:cs typeface="メイリオ"/>
              </a:rPr>
              <a:t>本人主体、本人中心</a:t>
            </a:r>
            <a:endParaRPr kumimoji="1" lang="en-US" altLang="ja-JP" sz="2400" dirty="0">
              <a:latin typeface="メイリオ"/>
              <a:ea typeface="メイリオ"/>
              <a:cs typeface="メイリオ"/>
            </a:endParaRPr>
          </a:p>
          <a:p>
            <a:r>
              <a:rPr kumimoji="1" lang="ja-JP" altLang="en-US" sz="2400" dirty="0">
                <a:latin typeface="メイリオ"/>
                <a:ea typeface="メイリオ"/>
                <a:cs typeface="メイリオ"/>
              </a:rPr>
              <a:t>　</a:t>
            </a:r>
            <a:r>
              <a:rPr kumimoji="1" lang="en-US" altLang="ja-JP" sz="2400" dirty="0">
                <a:latin typeface="メイリオ"/>
                <a:ea typeface="メイリオ"/>
                <a:cs typeface="メイリオ"/>
              </a:rPr>
              <a:t>④ </a:t>
            </a:r>
            <a:r>
              <a:rPr kumimoji="1" lang="ja-JP" altLang="en-US" sz="2400" dirty="0">
                <a:latin typeface="メイリオ"/>
                <a:ea typeface="メイリオ"/>
                <a:cs typeface="メイリオ"/>
              </a:rPr>
              <a:t>自己決定</a:t>
            </a:r>
            <a:r>
              <a:rPr kumimoji="1" lang="en-US" altLang="ja-JP" sz="2400" dirty="0">
                <a:latin typeface="メイリオ"/>
                <a:ea typeface="メイリオ"/>
                <a:cs typeface="メイリオ"/>
              </a:rPr>
              <a:t>(</a:t>
            </a:r>
            <a:r>
              <a:rPr kumimoji="1" lang="ja-JP" altLang="en-US" sz="2400" dirty="0">
                <a:latin typeface="メイリオ"/>
                <a:ea typeface="メイリオ"/>
                <a:cs typeface="メイリオ"/>
              </a:rPr>
              <a:t>意思決定</a:t>
            </a:r>
            <a:r>
              <a:rPr kumimoji="1" lang="en-US" altLang="ja-JP" sz="2400" dirty="0">
                <a:latin typeface="メイリオ"/>
                <a:ea typeface="メイリオ"/>
                <a:cs typeface="メイリオ"/>
              </a:rPr>
              <a:t>)</a:t>
            </a:r>
            <a:r>
              <a:rPr kumimoji="1" lang="ja-JP" altLang="en-US" sz="2400" dirty="0" err="1">
                <a:latin typeface="メイリオ"/>
                <a:ea typeface="メイリオ"/>
                <a:cs typeface="メイリオ"/>
              </a:rPr>
              <a:t>への</a:t>
            </a:r>
            <a:r>
              <a:rPr kumimoji="1" lang="ja-JP" altLang="en-US" sz="2400" dirty="0">
                <a:latin typeface="メイリオ"/>
                <a:ea typeface="メイリオ"/>
                <a:cs typeface="メイリオ"/>
              </a:rPr>
              <a:t>支援</a:t>
            </a:r>
            <a:endParaRPr kumimoji="1" lang="en-US" altLang="ja-JP" sz="2400" dirty="0">
              <a:latin typeface="メイリオ"/>
              <a:ea typeface="メイリオ"/>
              <a:cs typeface="メイリオ"/>
            </a:endParaRPr>
          </a:p>
          <a:p>
            <a:r>
              <a:rPr kumimoji="1" lang="ja-JP" altLang="en-US" sz="2400" dirty="0">
                <a:latin typeface="メイリオ"/>
                <a:ea typeface="メイリオ"/>
                <a:cs typeface="メイリオ"/>
              </a:rPr>
              <a:t>　</a:t>
            </a:r>
            <a:r>
              <a:rPr kumimoji="1" lang="en-US" altLang="ja-JP" sz="2400" dirty="0">
                <a:latin typeface="メイリオ"/>
                <a:ea typeface="メイリオ"/>
                <a:cs typeface="メイリオ"/>
              </a:rPr>
              <a:t>⑤ </a:t>
            </a:r>
            <a:r>
              <a:rPr kumimoji="1" lang="ja-JP" altLang="en-US" sz="2400" dirty="0">
                <a:latin typeface="メイリオ"/>
                <a:ea typeface="メイリオ"/>
                <a:cs typeface="メイリオ"/>
              </a:rPr>
              <a:t>エンパワメントの視点、ストレングスへの着目</a:t>
            </a:r>
            <a:endParaRPr kumimoji="1" lang="en-US" altLang="ja-JP" sz="2400" dirty="0">
              <a:latin typeface="メイリオ"/>
              <a:ea typeface="メイリオ"/>
              <a:cs typeface="メイリオ"/>
            </a:endParaRPr>
          </a:p>
          <a:p>
            <a:r>
              <a:rPr kumimoji="1" lang="ja-JP" altLang="en-US" sz="2400" dirty="0">
                <a:latin typeface="メイリオ"/>
                <a:ea typeface="メイリオ"/>
                <a:cs typeface="メイリオ"/>
              </a:rPr>
              <a:t>　</a:t>
            </a:r>
            <a:r>
              <a:rPr kumimoji="1" lang="en-US" altLang="ja-JP" sz="2400" dirty="0">
                <a:latin typeface="メイリオ"/>
                <a:ea typeface="メイリオ"/>
                <a:cs typeface="メイリオ"/>
              </a:rPr>
              <a:t>⑥ </a:t>
            </a:r>
            <a:r>
              <a:rPr kumimoji="1" lang="ja-JP" altLang="en-US" sz="2400" dirty="0">
                <a:latin typeface="メイリオ"/>
                <a:ea typeface="メイリオ"/>
                <a:cs typeface="メイリオ"/>
              </a:rPr>
              <a:t>権利擁護</a:t>
            </a:r>
            <a:r>
              <a:rPr kumimoji="1" lang="en-US" altLang="ja-JP" sz="2400" dirty="0">
                <a:latin typeface="メイリオ"/>
                <a:ea typeface="メイリオ"/>
                <a:cs typeface="メイリオ"/>
              </a:rPr>
              <a:t>(</a:t>
            </a:r>
            <a:r>
              <a:rPr kumimoji="1" lang="ja-JP" altLang="en-US" sz="2400" dirty="0">
                <a:latin typeface="メイリオ"/>
                <a:ea typeface="メイリオ"/>
                <a:cs typeface="メイリオ"/>
              </a:rPr>
              <a:t>アドボカシー</a:t>
            </a:r>
            <a:r>
              <a:rPr kumimoji="1" lang="en-US" altLang="ja-JP" sz="2400" dirty="0">
                <a:latin typeface="メイリオ"/>
                <a:ea typeface="メイリオ"/>
                <a:cs typeface="メイリオ"/>
              </a:rPr>
              <a:t>)</a:t>
            </a:r>
          </a:p>
          <a:p>
            <a:r>
              <a:rPr kumimoji="1" lang="ja-JP" altLang="en-US" sz="2400" dirty="0">
                <a:latin typeface="メイリオ"/>
                <a:ea typeface="メイリオ"/>
                <a:cs typeface="メイリオ"/>
              </a:rPr>
              <a:t>　</a:t>
            </a:r>
            <a:r>
              <a:rPr kumimoji="1" lang="en-US" altLang="ja-JP" sz="2400" dirty="0">
                <a:latin typeface="メイリオ"/>
                <a:ea typeface="メイリオ"/>
                <a:cs typeface="メイリオ"/>
              </a:rPr>
              <a:t>⑦ </a:t>
            </a:r>
            <a:r>
              <a:rPr kumimoji="1" lang="ja-JP" altLang="en-US" sz="2400" dirty="0">
                <a:latin typeface="メイリオ"/>
                <a:ea typeface="メイリオ"/>
                <a:cs typeface="メイリオ"/>
              </a:rPr>
              <a:t>地域の多様な資源へのアクセスと活用、資源開発</a:t>
            </a:r>
            <a:endParaRPr kumimoji="1" lang="en-US" altLang="ja-JP" sz="2400" dirty="0">
              <a:latin typeface="メイリオ"/>
              <a:ea typeface="メイリオ"/>
              <a:cs typeface="メイリオ"/>
            </a:endParaRPr>
          </a:p>
          <a:p>
            <a:r>
              <a:rPr kumimoji="1" lang="ja-JP" altLang="en-US" sz="2400" dirty="0">
                <a:latin typeface="メイリオ"/>
                <a:ea typeface="メイリオ"/>
                <a:cs typeface="メイリオ"/>
              </a:rPr>
              <a:t>　</a:t>
            </a:r>
            <a:r>
              <a:rPr kumimoji="1" lang="en-US" altLang="ja-JP" sz="2400" dirty="0">
                <a:latin typeface="メイリオ"/>
                <a:ea typeface="メイリオ"/>
                <a:cs typeface="メイリオ"/>
              </a:rPr>
              <a:t>⑧ </a:t>
            </a:r>
            <a:r>
              <a:rPr kumimoji="1" lang="ja-JP" altLang="en-US" sz="2400" dirty="0">
                <a:latin typeface="メイリオ"/>
                <a:ea typeface="メイリオ"/>
                <a:cs typeface="メイリオ"/>
              </a:rPr>
              <a:t>チームアプローチ、多職種</a:t>
            </a:r>
            <a:r>
              <a:rPr kumimoji="1" lang="ja-JP" altLang="en-US" sz="2400" dirty="0" smtClean="0">
                <a:latin typeface="メイリオ"/>
                <a:ea typeface="メイリオ"/>
                <a:cs typeface="メイリオ"/>
              </a:rPr>
              <a:t>連携</a:t>
            </a:r>
          </a:p>
          <a:p>
            <a:endParaRPr kumimoji="1" lang="ja-JP" altLang="en-US" sz="2400" dirty="0">
              <a:latin typeface="メイリオ"/>
              <a:ea typeface="メイリオ"/>
              <a:cs typeface="メイリオ"/>
            </a:endParaRPr>
          </a:p>
          <a:p>
            <a:pPr algn="ctr"/>
            <a:r>
              <a:rPr kumimoji="1" lang="ja-JP" altLang="en-US" sz="2400" b="1" dirty="0" smtClean="0">
                <a:solidFill>
                  <a:srgbClr val="FF0000"/>
                </a:solidFill>
                <a:latin typeface="メイリオ"/>
                <a:ea typeface="メイリオ"/>
                <a:cs typeface="メイリオ"/>
              </a:rPr>
              <a:t>ケアマネジメント手法においても変わらない。</a:t>
            </a:r>
          </a:p>
        </p:txBody>
      </p:sp>
      <p:sp>
        <p:nvSpPr>
          <p:cNvPr id="7" name="フッター プレースホルダ 6"/>
          <p:cNvSpPr>
            <a:spLocks noGrp="1"/>
          </p:cNvSpPr>
          <p:nvPr>
            <p:ph type="ftr" sz="quarter" idx="11"/>
          </p:nvPr>
        </p:nvSpPr>
        <p:spPr>
          <a:xfrm>
            <a:off x="0" y="6437032"/>
            <a:ext cx="9144000" cy="365125"/>
          </a:xfrm>
        </p:spPr>
        <p:txBody>
          <a:bodyPr/>
          <a:lstStyle/>
          <a:p>
            <a:pPr algn="ctr"/>
            <a:r>
              <a:rPr lang="ja-JP" altLang="en-US" sz="800" b="0" dirty="0" smtClean="0"/>
              <a:t>新カリキュラムに基づく相談支援従事者養成研修モデル研修</a:t>
            </a:r>
            <a:r>
              <a:rPr lang="en-US" altLang="ja-JP" sz="800" b="0" dirty="0" smtClean="0"/>
              <a:t>(</a:t>
            </a:r>
            <a:r>
              <a:rPr lang="ja-JP" altLang="en-US" sz="800" b="0" dirty="0" smtClean="0"/>
              <a:t>初任者研修</a:t>
            </a:r>
            <a:r>
              <a:rPr lang="en-US" altLang="ja-JP" sz="800" b="0" dirty="0" smtClean="0"/>
              <a:t>), SSA2018-2019(c) </a:t>
            </a:r>
            <a:r>
              <a:rPr lang="ja-JP" altLang="en-US" sz="800" b="0" dirty="0" smtClean="0"/>
              <a:t>不許複製</a:t>
            </a:r>
            <a:endParaRPr lang="en-US" sz="800" b="0" dirty="0"/>
          </a:p>
        </p:txBody>
      </p:sp>
      <p:sp>
        <p:nvSpPr>
          <p:cNvPr id="8" name="角丸四角形 7"/>
          <p:cNvSpPr/>
          <p:nvPr/>
        </p:nvSpPr>
        <p:spPr>
          <a:xfrm>
            <a:off x="313191" y="107429"/>
            <a:ext cx="3167981" cy="283472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 dirty="0" smtClean="0">
                <a:solidFill>
                  <a:schemeClr val="tx1"/>
                </a:solidFill>
                <a:latin typeface="メイリオ"/>
                <a:ea typeface="メイリオ"/>
                <a:cs typeface="メイリオ"/>
              </a:rPr>
              <a:t>テキスト</a:t>
            </a:r>
            <a:r>
              <a:rPr kumimoji="1" lang="en-US" altLang="ja-JP" sz="1200" b="1" dirty="0" smtClean="0">
                <a:solidFill>
                  <a:schemeClr val="tx1"/>
                </a:solidFill>
                <a:latin typeface="メイリオ"/>
                <a:ea typeface="メイリオ"/>
                <a:cs typeface="メイリオ"/>
              </a:rPr>
              <a:t>#</a:t>
            </a:r>
            <a:r>
              <a:rPr kumimoji="1" lang="ja-JP" altLang="en-US" sz="1200" b="1" dirty="0" smtClean="0">
                <a:solidFill>
                  <a:schemeClr val="tx1"/>
                </a:solidFill>
                <a:latin typeface="メイリオ"/>
                <a:ea typeface="メイリオ"/>
                <a:cs typeface="メイリオ"/>
              </a:rPr>
              <a:t>２ </a:t>
            </a:r>
            <a:r>
              <a:rPr kumimoji="1" lang="en-US" altLang="ja-JP" sz="1200" b="1" dirty="0" smtClean="0">
                <a:solidFill>
                  <a:schemeClr val="tx1"/>
                </a:solidFill>
                <a:latin typeface="メイリオ"/>
                <a:ea typeface="メイリオ"/>
                <a:cs typeface="メイリオ"/>
              </a:rPr>
              <a:t>p.189(</a:t>
            </a:r>
            <a:r>
              <a:rPr kumimoji="1" lang="ja-JP" altLang="en-US" sz="1200" b="1" dirty="0" smtClean="0">
                <a:solidFill>
                  <a:schemeClr val="tx1"/>
                </a:solidFill>
                <a:latin typeface="メイリオ"/>
                <a:ea typeface="メイリオ"/>
                <a:cs typeface="メイリオ"/>
              </a:rPr>
              <a:t>スライド</a:t>
            </a:r>
            <a:r>
              <a:rPr kumimoji="1" lang="en-US" altLang="ja-JP" sz="1200" b="1" dirty="0" smtClean="0">
                <a:solidFill>
                  <a:schemeClr val="tx1"/>
                </a:solidFill>
                <a:latin typeface="メイリオ"/>
                <a:ea typeface="メイリオ"/>
                <a:cs typeface="メイリオ"/>
              </a:rPr>
              <a:t>5)</a:t>
            </a:r>
            <a:endParaRPr kumimoji="1" lang="ja-JP" altLang="en-US" sz="1200" b="1" dirty="0">
              <a:solidFill>
                <a:schemeClr val="tx1"/>
              </a:solidFill>
              <a:latin typeface="メイリオ"/>
              <a:ea typeface="メイリオ"/>
              <a:cs typeface="メイリオ"/>
            </a:endParaRPr>
          </a:p>
        </p:txBody>
      </p:sp>
    </p:spTree>
    <p:extLst>
      <p:ext uri="{BB962C8B-B14F-4D97-AF65-F5344CB8AC3E}">
        <p14:creationId xmlns:p14="http://schemas.microsoft.com/office/powerpoint/2010/main" val="3834403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sz="2800" dirty="0" smtClean="0">
                <a:latin typeface="メイリオ"/>
                <a:ea typeface="メイリオ"/>
                <a:cs typeface="メイリオ"/>
              </a:rPr>
              <a:t>【</a:t>
            </a:r>
            <a:r>
              <a:rPr lang="ja-JP" altLang="en-US" sz="2800" dirty="0" smtClean="0">
                <a:latin typeface="メイリオ"/>
                <a:ea typeface="メイリオ"/>
                <a:cs typeface="メイリオ"/>
              </a:rPr>
              <a:t>復習</a:t>
            </a:r>
            <a:r>
              <a:rPr kumimoji="1" lang="en-US" altLang="ja-JP" sz="2800" dirty="0" smtClean="0">
                <a:latin typeface="メイリオ"/>
                <a:ea typeface="メイリオ"/>
                <a:cs typeface="メイリオ"/>
              </a:rPr>
              <a:t>】</a:t>
            </a:r>
            <a:r>
              <a:rPr kumimoji="1" lang="ja-JP" altLang="en-US" sz="2800" dirty="0" smtClean="0">
                <a:latin typeface="メイリオ"/>
                <a:ea typeface="メイリオ"/>
                <a:cs typeface="メイリオ"/>
              </a:rPr>
              <a:t>ケアマネジメントプロセス</a:t>
            </a:r>
            <a:br>
              <a:rPr kumimoji="1" lang="ja-JP" altLang="en-US" sz="2800" dirty="0" smtClean="0">
                <a:latin typeface="メイリオ"/>
                <a:ea typeface="メイリオ"/>
                <a:cs typeface="メイリオ"/>
              </a:rPr>
            </a:br>
            <a:r>
              <a:rPr lang="ja-JP" altLang="en-US" sz="1600" dirty="0" smtClean="0">
                <a:latin typeface="メイリオ"/>
                <a:ea typeface="メイリオ"/>
                <a:cs typeface="メイリオ"/>
              </a:rPr>
              <a:t>サービス等利用計画作成事務の流れ</a:t>
            </a:r>
            <a:endParaRPr kumimoji="1" lang="ja-JP" altLang="en-US" sz="1600" dirty="0">
              <a:latin typeface="メイリオ"/>
              <a:ea typeface="メイリオ"/>
              <a:cs typeface="メイリオ"/>
            </a:endParaRPr>
          </a:p>
        </p:txBody>
      </p:sp>
      <p:sp>
        <p:nvSpPr>
          <p:cNvPr id="30" name="フッター プレースホルダ 29"/>
          <p:cNvSpPr>
            <a:spLocks noGrp="1"/>
          </p:cNvSpPr>
          <p:nvPr>
            <p:ph type="ftr" sz="quarter" idx="11"/>
          </p:nvPr>
        </p:nvSpPr>
        <p:spPr>
          <a:xfrm>
            <a:off x="0" y="6437032"/>
            <a:ext cx="9144000" cy="365125"/>
          </a:xfrm>
        </p:spPr>
        <p:txBody>
          <a:bodyPr/>
          <a:lstStyle/>
          <a:p>
            <a:pPr algn="ctr"/>
            <a:r>
              <a:rPr lang="ja-JP" altLang="en-US" sz="800" b="0" dirty="0" smtClean="0"/>
              <a:t>新カリキュラムに基づく相談支援従事者養成研修モデル研修</a:t>
            </a:r>
            <a:r>
              <a:rPr lang="en-US" altLang="ja-JP" sz="800" b="0" dirty="0" smtClean="0"/>
              <a:t>(</a:t>
            </a:r>
            <a:r>
              <a:rPr lang="ja-JP" altLang="en-US" sz="800" b="0" dirty="0" smtClean="0"/>
              <a:t>初任者研修</a:t>
            </a:r>
            <a:r>
              <a:rPr lang="en-US" altLang="ja-JP" sz="800" b="0" dirty="0" smtClean="0"/>
              <a:t>), SSA2018-2019(c) </a:t>
            </a:r>
            <a:r>
              <a:rPr lang="ja-JP" altLang="en-US" sz="800" b="0" dirty="0" smtClean="0"/>
              <a:t>不許複製</a:t>
            </a:r>
            <a:endParaRPr lang="en-US" sz="800" b="0" dirty="0"/>
          </a:p>
        </p:txBody>
      </p:sp>
      <p:sp>
        <p:nvSpPr>
          <p:cNvPr id="11" name="スライド番号プレースホルダー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84163" y="1956544"/>
            <a:ext cx="85740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>
                <a:latin typeface="メイリオ"/>
                <a:ea typeface="メイリオ"/>
                <a:cs typeface="メイリオ"/>
              </a:rPr>
              <a:t>支援</a:t>
            </a:r>
            <a:r>
              <a:rPr kumimoji="1" lang="ja-JP" altLang="en-US" sz="2400" dirty="0">
                <a:latin typeface="メイリオ"/>
                <a:ea typeface="メイリオ"/>
                <a:cs typeface="メイリオ"/>
              </a:rPr>
              <a:t>過程の可視化</a:t>
            </a:r>
            <a:endParaRPr kumimoji="1" lang="en-US" altLang="ja-JP" sz="2400" dirty="0">
              <a:latin typeface="メイリオ"/>
              <a:ea typeface="メイリオ"/>
              <a:cs typeface="メイリオ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284163" y="3195247"/>
            <a:ext cx="1635264" cy="947838"/>
          </a:xfrm>
          <a:prstGeom prst="rect">
            <a:avLst/>
          </a:prstGeom>
          <a:solidFill>
            <a:srgbClr val="000090"/>
          </a:solidFill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latin typeface="メイリオ"/>
                <a:ea typeface="メイリオ"/>
                <a:cs typeface="メイリオ"/>
              </a:rPr>
              <a:t>インテーク</a:t>
            </a:r>
          </a:p>
          <a:p>
            <a:pPr algn="ctr"/>
            <a:r>
              <a:rPr kumimoji="1" lang="en-US" altLang="ja-JP" sz="1200" dirty="0" smtClean="0">
                <a:latin typeface="メイリオ"/>
                <a:ea typeface="メイリオ"/>
                <a:cs typeface="メイリオ"/>
              </a:rPr>
              <a:t>(</a:t>
            </a:r>
            <a:r>
              <a:rPr kumimoji="1" lang="ja-JP" altLang="en-US" sz="1200" dirty="0" smtClean="0">
                <a:latin typeface="メイリオ"/>
                <a:ea typeface="メイリオ"/>
                <a:cs typeface="メイリオ"/>
              </a:rPr>
              <a:t>・アセスメント</a:t>
            </a:r>
            <a:r>
              <a:rPr kumimoji="1" lang="en-US" altLang="ja-JP" sz="1200" dirty="0" smtClean="0">
                <a:latin typeface="メイリオ"/>
                <a:ea typeface="メイリオ"/>
                <a:cs typeface="メイリオ"/>
              </a:rPr>
              <a:t>)</a:t>
            </a:r>
            <a:endParaRPr kumimoji="1" lang="ja-JP" altLang="en-US" sz="1200" dirty="0" smtClean="0">
              <a:latin typeface="メイリオ"/>
              <a:ea typeface="メイリオ"/>
              <a:cs typeface="メイリオ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2129816" y="3195247"/>
            <a:ext cx="1635264" cy="947838"/>
          </a:xfrm>
          <a:prstGeom prst="rect">
            <a:avLst/>
          </a:prstGeom>
          <a:solidFill>
            <a:srgbClr val="000090"/>
          </a:solidFill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latin typeface="メイリオ"/>
                <a:ea typeface="メイリオ"/>
                <a:cs typeface="メイリオ"/>
              </a:rPr>
              <a:t>アセスメント</a:t>
            </a:r>
            <a:endParaRPr kumimoji="1" lang="en-US" altLang="ja-JP">
              <a:latin typeface="メイリオ"/>
              <a:ea typeface="メイリオ"/>
              <a:cs typeface="メイリオ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3975469" y="3195247"/>
            <a:ext cx="1635264" cy="947838"/>
          </a:xfrm>
          <a:prstGeom prst="rect">
            <a:avLst/>
          </a:prstGeom>
          <a:solidFill>
            <a:srgbClr val="000090"/>
          </a:solidFill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latin typeface="メイリオ"/>
                <a:ea typeface="メイリオ"/>
                <a:cs typeface="メイリオ"/>
              </a:rPr>
              <a:t>プランニング</a:t>
            </a:r>
            <a:endParaRPr kumimoji="1" lang="en-US" altLang="ja-JP">
              <a:latin typeface="メイリオ"/>
              <a:ea typeface="メイリオ"/>
              <a:cs typeface="メイリオ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2064249" y="4852125"/>
            <a:ext cx="1088524" cy="635688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>
                <a:latin typeface="メイリオ"/>
                <a:ea typeface="メイリオ"/>
                <a:cs typeface="メイリオ"/>
              </a:rPr>
              <a:t>サービス等</a:t>
            </a:r>
            <a:endParaRPr kumimoji="1" lang="en-US" altLang="ja-JP" sz="1400" dirty="0">
              <a:latin typeface="メイリオ"/>
              <a:ea typeface="メイリオ"/>
              <a:cs typeface="メイリオ"/>
            </a:endParaRPr>
          </a:p>
          <a:p>
            <a:pPr algn="ctr"/>
            <a:r>
              <a:rPr kumimoji="1" lang="ja-JP" altLang="en-US" sz="1400" dirty="0">
                <a:latin typeface="メイリオ"/>
                <a:ea typeface="メイリオ"/>
                <a:cs typeface="メイリオ"/>
              </a:rPr>
              <a:t>利用計画案</a:t>
            </a:r>
            <a:endParaRPr kumimoji="1" lang="en-US" altLang="ja-JP" sz="1400" dirty="0">
              <a:latin typeface="メイリオ"/>
              <a:ea typeface="メイリオ"/>
              <a:cs typeface="メイリオ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5821123" y="3191094"/>
            <a:ext cx="1635264" cy="947838"/>
          </a:xfrm>
          <a:prstGeom prst="rect">
            <a:avLst/>
          </a:prstGeom>
          <a:solidFill>
            <a:srgbClr val="000090"/>
          </a:solidFill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latin typeface="メイリオ"/>
                <a:ea typeface="メイリオ"/>
                <a:cs typeface="メイリオ"/>
              </a:rPr>
              <a:t>モニタリング</a:t>
            </a:r>
            <a:endParaRPr kumimoji="1" lang="en-US" altLang="ja-JP">
              <a:latin typeface="メイリオ"/>
              <a:ea typeface="メイリオ"/>
              <a:cs typeface="メイリオ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7699237" y="3191094"/>
            <a:ext cx="1019845" cy="947838"/>
          </a:xfrm>
          <a:prstGeom prst="rect">
            <a:avLst/>
          </a:prstGeom>
          <a:solidFill>
            <a:srgbClr val="000090"/>
          </a:solidFill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latin typeface="メイリオ"/>
                <a:ea typeface="メイリオ"/>
                <a:cs typeface="メイリオ"/>
              </a:rPr>
              <a:t>終結</a:t>
            </a:r>
            <a:endParaRPr kumimoji="1" lang="en-US" altLang="ja-JP">
              <a:latin typeface="メイリオ"/>
              <a:ea typeface="メイリオ"/>
              <a:cs typeface="メイリオ"/>
            </a:endParaRPr>
          </a:p>
        </p:txBody>
      </p:sp>
      <p:cxnSp>
        <p:nvCxnSpPr>
          <p:cNvPr id="12" name="直線矢印コネクタ 11"/>
          <p:cNvCxnSpPr>
            <a:stCxn id="5" idx="3"/>
            <a:endCxn id="6" idx="1"/>
          </p:cNvCxnSpPr>
          <p:nvPr/>
        </p:nvCxnSpPr>
        <p:spPr>
          <a:xfrm>
            <a:off x="1919427" y="3669166"/>
            <a:ext cx="210389" cy="0"/>
          </a:xfrm>
          <a:prstGeom prst="straightConnector1">
            <a:avLst/>
          </a:prstGeom>
          <a:ln w="101600"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>
            <a:stCxn id="6" idx="3"/>
            <a:endCxn id="7" idx="1"/>
          </p:cNvCxnSpPr>
          <p:nvPr/>
        </p:nvCxnSpPr>
        <p:spPr>
          <a:xfrm>
            <a:off x="3765080" y="3669166"/>
            <a:ext cx="210389" cy="0"/>
          </a:xfrm>
          <a:prstGeom prst="straightConnector1">
            <a:avLst/>
          </a:prstGeom>
          <a:ln w="101600"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直線矢印コネクタ 15"/>
          <p:cNvCxnSpPr>
            <a:stCxn id="7" idx="3"/>
            <a:endCxn id="9" idx="1"/>
          </p:cNvCxnSpPr>
          <p:nvPr/>
        </p:nvCxnSpPr>
        <p:spPr>
          <a:xfrm flipV="1">
            <a:off x="5610733" y="3665013"/>
            <a:ext cx="210390" cy="4153"/>
          </a:xfrm>
          <a:prstGeom prst="straightConnector1">
            <a:avLst/>
          </a:prstGeom>
          <a:ln w="101600"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/>
          <p:cNvCxnSpPr>
            <a:stCxn id="9" idx="3"/>
            <a:endCxn id="10" idx="1"/>
          </p:cNvCxnSpPr>
          <p:nvPr/>
        </p:nvCxnSpPr>
        <p:spPr>
          <a:xfrm>
            <a:off x="7456387" y="3665013"/>
            <a:ext cx="242850" cy="0"/>
          </a:xfrm>
          <a:prstGeom prst="straightConnector1">
            <a:avLst/>
          </a:prstGeom>
          <a:ln w="101600"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カギ線コネクタ 19"/>
          <p:cNvCxnSpPr>
            <a:stCxn id="9" idx="0"/>
            <a:endCxn id="6" idx="0"/>
          </p:cNvCxnSpPr>
          <p:nvPr/>
        </p:nvCxnSpPr>
        <p:spPr>
          <a:xfrm rot="16200000" flipH="1" flipV="1">
            <a:off x="4791025" y="1347516"/>
            <a:ext cx="4153" cy="3691307"/>
          </a:xfrm>
          <a:prstGeom prst="bentConnector3">
            <a:avLst>
              <a:gd name="adj1" fmla="val -14300409"/>
            </a:avLst>
          </a:prstGeom>
          <a:ln w="101600"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角丸四角形 48"/>
          <p:cNvSpPr/>
          <p:nvPr/>
        </p:nvSpPr>
        <p:spPr>
          <a:xfrm>
            <a:off x="1130766" y="4019087"/>
            <a:ext cx="754544" cy="469667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latin typeface="メイリオ"/>
                <a:ea typeface="メイリオ"/>
                <a:cs typeface="メイリオ"/>
              </a:rPr>
              <a:t>受理</a:t>
            </a:r>
          </a:p>
        </p:txBody>
      </p:sp>
      <p:sp>
        <p:nvSpPr>
          <p:cNvPr id="50" name="角丸四角形 49"/>
          <p:cNvSpPr/>
          <p:nvPr/>
        </p:nvSpPr>
        <p:spPr>
          <a:xfrm>
            <a:off x="4895317" y="4019087"/>
            <a:ext cx="956804" cy="469667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latin typeface="メイリオ"/>
                <a:ea typeface="メイリオ"/>
                <a:cs typeface="メイリオ"/>
              </a:rPr>
              <a:t>介入</a:t>
            </a:r>
          </a:p>
        </p:txBody>
      </p:sp>
      <p:sp>
        <p:nvSpPr>
          <p:cNvPr id="51" name="正方形/長方形 50"/>
          <p:cNvSpPr/>
          <p:nvPr/>
        </p:nvSpPr>
        <p:spPr>
          <a:xfrm>
            <a:off x="5307771" y="4852125"/>
            <a:ext cx="1173909" cy="653084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>
                <a:latin typeface="メイリオ"/>
                <a:ea typeface="メイリオ"/>
                <a:cs typeface="メイリオ"/>
              </a:rPr>
              <a:t>サービス等</a:t>
            </a:r>
            <a:endParaRPr kumimoji="1" lang="en-US" altLang="ja-JP" sz="1400">
              <a:latin typeface="メイリオ"/>
              <a:ea typeface="メイリオ"/>
              <a:cs typeface="メイリオ"/>
            </a:endParaRPr>
          </a:p>
          <a:p>
            <a:pPr algn="ctr"/>
            <a:r>
              <a:rPr kumimoji="1" lang="ja-JP" altLang="en-US" sz="1400">
                <a:latin typeface="メイリオ"/>
                <a:ea typeface="メイリオ"/>
                <a:cs typeface="メイリオ"/>
              </a:rPr>
              <a:t>利用計画</a:t>
            </a:r>
            <a:endParaRPr kumimoji="1" lang="en-US" altLang="ja-JP" sz="1400">
              <a:latin typeface="メイリオ"/>
              <a:ea typeface="メイリオ"/>
              <a:cs typeface="メイリオ"/>
            </a:endParaRPr>
          </a:p>
        </p:txBody>
      </p:sp>
      <p:sp>
        <p:nvSpPr>
          <p:cNvPr id="52" name="正方形/長方形 51"/>
          <p:cNvSpPr/>
          <p:nvPr/>
        </p:nvSpPr>
        <p:spPr>
          <a:xfrm>
            <a:off x="3264603" y="4852125"/>
            <a:ext cx="666863" cy="635688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>
                <a:latin typeface="メイリオ"/>
                <a:ea typeface="メイリオ"/>
                <a:cs typeface="メイリオ"/>
              </a:rPr>
              <a:t>支給</a:t>
            </a:r>
            <a:endParaRPr kumimoji="1" lang="en-US" altLang="ja-JP" sz="1400">
              <a:latin typeface="メイリオ"/>
              <a:ea typeface="メイリオ"/>
              <a:cs typeface="メイリオ"/>
            </a:endParaRPr>
          </a:p>
          <a:p>
            <a:pPr algn="ctr"/>
            <a:r>
              <a:rPr kumimoji="1" lang="ja-JP" altLang="en-US" sz="1400">
                <a:latin typeface="メイリオ"/>
                <a:ea typeface="メイリオ"/>
                <a:cs typeface="メイリオ"/>
              </a:rPr>
              <a:t>決定</a:t>
            </a:r>
            <a:endParaRPr kumimoji="1" lang="en-US" altLang="ja-JP" sz="1400">
              <a:latin typeface="メイリオ"/>
              <a:ea typeface="メイリオ"/>
              <a:cs typeface="メイリオ"/>
            </a:endParaRPr>
          </a:p>
        </p:txBody>
      </p:sp>
      <p:cxnSp>
        <p:nvCxnSpPr>
          <p:cNvPr id="54" name="直線コネクタ 53"/>
          <p:cNvCxnSpPr>
            <a:stCxn id="6" idx="2"/>
          </p:cNvCxnSpPr>
          <p:nvPr/>
        </p:nvCxnSpPr>
        <p:spPr>
          <a:xfrm flipH="1">
            <a:off x="2064249" y="4143085"/>
            <a:ext cx="883199" cy="709040"/>
          </a:xfrm>
          <a:prstGeom prst="line">
            <a:avLst/>
          </a:prstGeom>
          <a:ln w="63500"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正方形/長方形 54"/>
          <p:cNvSpPr/>
          <p:nvPr/>
        </p:nvSpPr>
        <p:spPr>
          <a:xfrm>
            <a:off x="4029486" y="4852125"/>
            <a:ext cx="1173909" cy="653084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>
                <a:latin typeface="メイリオ"/>
                <a:ea typeface="メイリオ"/>
                <a:cs typeface="メイリオ"/>
              </a:rPr>
              <a:t>サービス</a:t>
            </a:r>
            <a:endParaRPr kumimoji="1" lang="en-US" altLang="ja-JP" sz="1400">
              <a:latin typeface="メイリオ"/>
              <a:ea typeface="メイリオ"/>
              <a:cs typeface="メイリオ"/>
            </a:endParaRPr>
          </a:p>
          <a:p>
            <a:pPr algn="ctr"/>
            <a:r>
              <a:rPr kumimoji="1" lang="ja-JP" altLang="en-US" sz="1400">
                <a:latin typeface="メイリオ"/>
                <a:ea typeface="メイリオ"/>
                <a:cs typeface="メイリオ"/>
              </a:rPr>
              <a:t>担当者会議</a:t>
            </a:r>
            <a:endParaRPr kumimoji="1" lang="en-US" altLang="ja-JP" sz="1400">
              <a:latin typeface="メイリオ"/>
              <a:ea typeface="メイリオ"/>
              <a:cs typeface="メイリオ"/>
            </a:endParaRPr>
          </a:p>
        </p:txBody>
      </p:sp>
      <p:cxnSp>
        <p:nvCxnSpPr>
          <p:cNvPr id="57" name="直線コネクタ 56"/>
          <p:cNvCxnSpPr/>
          <p:nvPr/>
        </p:nvCxnSpPr>
        <p:spPr>
          <a:xfrm>
            <a:off x="5610733" y="4143085"/>
            <a:ext cx="870947" cy="709040"/>
          </a:xfrm>
          <a:prstGeom prst="line">
            <a:avLst/>
          </a:prstGeom>
          <a:ln w="63500"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直線矢印コネクタ 58"/>
          <p:cNvCxnSpPr>
            <a:stCxn id="8" idx="3"/>
            <a:endCxn id="52" idx="1"/>
          </p:cNvCxnSpPr>
          <p:nvPr/>
        </p:nvCxnSpPr>
        <p:spPr>
          <a:xfrm>
            <a:off x="3152773" y="5169969"/>
            <a:ext cx="111830" cy="0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直線矢印コネクタ 60"/>
          <p:cNvCxnSpPr>
            <a:stCxn id="52" idx="3"/>
            <a:endCxn id="55" idx="1"/>
          </p:cNvCxnSpPr>
          <p:nvPr/>
        </p:nvCxnSpPr>
        <p:spPr>
          <a:xfrm>
            <a:off x="3931466" y="5169969"/>
            <a:ext cx="98020" cy="8698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直線矢印コネクタ 62"/>
          <p:cNvCxnSpPr>
            <a:stCxn id="55" idx="3"/>
            <a:endCxn id="51" idx="1"/>
          </p:cNvCxnSpPr>
          <p:nvPr/>
        </p:nvCxnSpPr>
        <p:spPr>
          <a:xfrm>
            <a:off x="5203395" y="5178667"/>
            <a:ext cx="104376" cy="0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" name="角丸四角形 63"/>
          <p:cNvSpPr/>
          <p:nvPr/>
        </p:nvSpPr>
        <p:spPr>
          <a:xfrm>
            <a:off x="289242" y="4019087"/>
            <a:ext cx="754544" cy="469667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latin typeface="メイリオ"/>
                <a:ea typeface="メイリオ"/>
                <a:cs typeface="メイリオ"/>
              </a:rPr>
              <a:t>受付</a:t>
            </a:r>
          </a:p>
        </p:txBody>
      </p:sp>
      <p:sp>
        <p:nvSpPr>
          <p:cNvPr id="32" name="正方形/長方形 31"/>
          <p:cNvSpPr/>
          <p:nvPr/>
        </p:nvSpPr>
        <p:spPr>
          <a:xfrm>
            <a:off x="6622618" y="4852125"/>
            <a:ext cx="1173909" cy="653084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latin typeface="メイリオ"/>
                <a:ea typeface="メイリオ"/>
                <a:cs typeface="メイリオ"/>
              </a:rPr>
              <a:t>継続サービス利用</a:t>
            </a:r>
            <a:r>
              <a:rPr kumimoji="1" lang="ja-JP" altLang="en-US" sz="1400" dirty="0">
                <a:latin typeface="メイリオ"/>
                <a:ea typeface="メイリオ"/>
                <a:cs typeface="メイリオ"/>
              </a:rPr>
              <a:t>支援</a:t>
            </a:r>
            <a:endParaRPr kumimoji="1" lang="ja-JP" altLang="en-US" sz="1400" dirty="0" smtClean="0">
              <a:latin typeface="メイリオ"/>
              <a:ea typeface="メイリオ"/>
              <a:cs typeface="メイリオ"/>
            </a:endParaRPr>
          </a:p>
        </p:txBody>
      </p:sp>
      <p:cxnSp>
        <p:nvCxnSpPr>
          <p:cNvPr id="35" name="直線コネクタ 34"/>
          <p:cNvCxnSpPr>
            <a:endCxn id="32" idx="0"/>
          </p:cNvCxnSpPr>
          <p:nvPr/>
        </p:nvCxnSpPr>
        <p:spPr>
          <a:xfrm>
            <a:off x="6622618" y="3940965"/>
            <a:ext cx="586955" cy="911160"/>
          </a:xfrm>
          <a:prstGeom prst="line">
            <a:avLst/>
          </a:prstGeom>
          <a:ln w="63500"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角丸四角形 47"/>
          <p:cNvSpPr/>
          <p:nvPr/>
        </p:nvSpPr>
        <p:spPr>
          <a:xfrm>
            <a:off x="6367094" y="4019087"/>
            <a:ext cx="956804" cy="469667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latin typeface="メイリオ"/>
                <a:ea typeface="メイリオ"/>
                <a:cs typeface="メイリオ"/>
              </a:rPr>
              <a:t>評価</a:t>
            </a:r>
          </a:p>
        </p:txBody>
      </p:sp>
      <p:sp>
        <p:nvSpPr>
          <p:cNvPr id="31" name="角丸四角形 30"/>
          <p:cNvSpPr/>
          <p:nvPr/>
        </p:nvSpPr>
        <p:spPr>
          <a:xfrm>
            <a:off x="313191" y="107429"/>
            <a:ext cx="3167981" cy="283472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 dirty="0" smtClean="0">
                <a:solidFill>
                  <a:schemeClr val="tx1"/>
                </a:solidFill>
                <a:latin typeface="メイリオ"/>
                <a:ea typeface="メイリオ"/>
                <a:cs typeface="メイリオ"/>
              </a:rPr>
              <a:t>テキスト</a:t>
            </a:r>
            <a:r>
              <a:rPr kumimoji="1" lang="en-US" altLang="ja-JP" sz="1200" b="1" dirty="0" smtClean="0">
                <a:solidFill>
                  <a:schemeClr val="tx1"/>
                </a:solidFill>
                <a:latin typeface="メイリオ"/>
                <a:ea typeface="メイリオ"/>
                <a:cs typeface="メイリオ"/>
              </a:rPr>
              <a:t>#</a:t>
            </a:r>
            <a:r>
              <a:rPr kumimoji="1" lang="ja-JP" altLang="en-US" sz="1200" b="1" dirty="0" smtClean="0">
                <a:solidFill>
                  <a:schemeClr val="tx1"/>
                </a:solidFill>
                <a:latin typeface="メイリオ"/>
                <a:ea typeface="メイリオ"/>
                <a:cs typeface="メイリオ"/>
              </a:rPr>
              <a:t>２ </a:t>
            </a:r>
            <a:r>
              <a:rPr kumimoji="1" lang="en-US" altLang="ja-JP" sz="1200" b="1" dirty="0" smtClean="0">
                <a:solidFill>
                  <a:schemeClr val="tx1"/>
                </a:solidFill>
                <a:latin typeface="メイリオ"/>
                <a:ea typeface="メイリオ"/>
                <a:cs typeface="メイリオ"/>
              </a:rPr>
              <a:t>p.189(</a:t>
            </a:r>
            <a:r>
              <a:rPr kumimoji="1" lang="ja-JP" altLang="en-US" sz="1200" b="1" dirty="0" smtClean="0">
                <a:solidFill>
                  <a:schemeClr val="tx1"/>
                </a:solidFill>
                <a:latin typeface="メイリオ"/>
                <a:ea typeface="メイリオ"/>
                <a:cs typeface="メイリオ"/>
              </a:rPr>
              <a:t>スライド</a:t>
            </a:r>
            <a:r>
              <a:rPr kumimoji="1" lang="en-US" altLang="ja-JP" sz="1200" b="1" dirty="0" smtClean="0">
                <a:solidFill>
                  <a:schemeClr val="tx1"/>
                </a:solidFill>
                <a:latin typeface="メイリオ"/>
                <a:ea typeface="メイリオ"/>
                <a:cs typeface="メイリオ"/>
              </a:rPr>
              <a:t>6)</a:t>
            </a:r>
            <a:endParaRPr kumimoji="1" lang="ja-JP" altLang="en-US" sz="1200" b="1" dirty="0">
              <a:solidFill>
                <a:schemeClr val="tx1"/>
              </a:solidFill>
              <a:latin typeface="メイリオ"/>
              <a:ea typeface="メイリオ"/>
              <a:cs typeface="メイリオ"/>
            </a:endParaRPr>
          </a:p>
        </p:txBody>
      </p:sp>
    </p:spTree>
    <p:extLst>
      <p:ext uri="{BB962C8B-B14F-4D97-AF65-F5344CB8AC3E}">
        <p14:creationId xmlns:p14="http://schemas.microsoft.com/office/powerpoint/2010/main" val="27976399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3600">
                <a:latin typeface="メイリオ"/>
                <a:ea typeface="メイリオ"/>
                <a:cs typeface="メイリオ"/>
              </a:rPr>
              <a:t>復習</a:t>
            </a:r>
            <a:r>
              <a:rPr kumimoji="1" lang="en-US" altLang="ja-JP" sz="3600">
                <a:latin typeface="メイリオ"/>
                <a:ea typeface="メイリオ"/>
                <a:cs typeface="メイリオ"/>
              </a:rPr>
              <a:t> </a:t>
            </a:r>
            <a:r>
              <a:rPr kumimoji="1" lang="ja-JP" altLang="en-US" sz="3600">
                <a:latin typeface="メイリオ"/>
                <a:ea typeface="メイリオ"/>
                <a:cs typeface="メイリオ"/>
              </a:rPr>
              <a:t>アセスメント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>
                <a:latin typeface="メイリオ"/>
                <a:ea typeface="メイリオ"/>
                <a:cs typeface="メイリオ"/>
              </a:rPr>
              <a:t>演習１　相談支援におけるケアマネジメントに必要な視点と技術</a:t>
            </a:r>
          </a:p>
          <a:p>
            <a:endParaRPr kumimoji="1" lang="ja-JP" altLang="en-US">
              <a:latin typeface="メイリオ"/>
              <a:ea typeface="メイリオ"/>
              <a:cs typeface="メイリオ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84163" y="2261356"/>
            <a:ext cx="8574087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>
                <a:latin typeface="メイリオ"/>
                <a:ea typeface="メイリオ"/>
                <a:cs typeface="メイリオ"/>
              </a:rPr>
              <a:t>本人の夢・希望の実現や課題の解決に向け、必要な根拠（情報）をおさえ、整理する。</a:t>
            </a:r>
          </a:p>
          <a:p>
            <a:endParaRPr kumimoji="1" lang="en-US" altLang="ja-JP" sz="2400">
              <a:latin typeface="メイリオ"/>
              <a:ea typeface="メイリオ"/>
              <a:cs typeface="メイリオ"/>
            </a:endParaRPr>
          </a:p>
          <a:p>
            <a:r>
              <a:rPr kumimoji="1" lang="ja-JP" altLang="en-US" sz="2400">
                <a:latin typeface="メイリオ"/>
                <a:ea typeface="メイリオ"/>
                <a:cs typeface="メイリオ"/>
              </a:rPr>
              <a:t>　・本人像（人となり）</a:t>
            </a:r>
          </a:p>
          <a:p>
            <a:r>
              <a:rPr kumimoji="1" lang="ja-JP" altLang="en-US" sz="2400">
                <a:latin typeface="メイリオ"/>
                <a:ea typeface="メイリオ"/>
                <a:cs typeface="メイリオ"/>
              </a:rPr>
              <a:t>　・本人の夢・希望、解決したい課題。</a:t>
            </a:r>
          </a:p>
          <a:p>
            <a:r>
              <a:rPr kumimoji="1" lang="ja-JP" altLang="en-US" sz="2400">
                <a:latin typeface="メイリオ"/>
                <a:ea typeface="メイリオ"/>
                <a:cs typeface="メイリオ"/>
              </a:rPr>
              <a:t>　・それに向けて必要な状況把握</a:t>
            </a:r>
            <a:endParaRPr kumimoji="1" lang="en-US" altLang="ja-JP" sz="2400">
              <a:latin typeface="メイリオ"/>
              <a:ea typeface="メイリオ"/>
              <a:cs typeface="メイリオ"/>
            </a:endParaRPr>
          </a:p>
          <a:p>
            <a:r>
              <a:rPr kumimoji="1" lang="ja-JP" altLang="en-US" sz="2400">
                <a:latin typeface="メイリオ"/>
                <a:ea typeface="メイリオ"/>
                <a:cs typeface="メイリオ"/>
              </a:rPr>
              <a:t>　　（本人や環境に関する多角的・総合的な情報）</a:t>
            </a:r>
            <a:endParaRPr kumimoji="1" lang="en-US" altLang="ja-JP" sz="2400">
              <a:latin typeface="メイリオ"/>
              <a:ea typeface="メイリオ"/>
              <a:cs typeface="メイリオ"/>
            </a:endParaRPr>
          </a:p>
          <a:p>
            <a:endParaRPr kumimoji="1" lang="en-US" altLang="ja-JP" sz="2400">
              <a:latin typeface="メイリオ"/>
              <a:ea typeface="メイリオ"/>
              <a:cs typeface="メイリオ"/>
            </a:endParaRPr>
          </a:p>
          <a:p>
            <a:r>
              <a:rPr kumimoji="1" lang="ja-JP" altLang="en-US" sz="2400">
                <a:latin typeface="メイリオ"/>
                <a:ea typeface="メイリオ"/>
                <a:cs typeface="メイリオ"/>
              </a:rPr>
              <a:t>（１）情報の収集</a:t>
            </a:r>
            <a:endParaRPr kumimoji="1" lang="en-US" altLang="ja-JP" sz="2400">
              <a:latin typeface="メイリオ"/>
              <a:ea typeface="メイリオ"/>
              <a:cs typeface="メイリオ"/>
            </a:endParaRPr>
          </a:p>
          <a:p>
            <a:r>
              <a:rPr kumimoji="1" lang="ja-JP" altLang="en-US" sz="2400">
                <a:latin typeface="メイリオ"/>
                <a:ea typeface="メイリオ"/>
                <a:cs typeface="メイリオ"/>
              </a:rPr>
              <a:t>（２）情報の整理、分析（ニーズ整理）</a:t>
            </a: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84163" y="118905"/>
            <a:ext cx="42570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kumimoji="1" lang="ja-JP" altLang="en-US" sz="1000" b="1" dirty="0" smtClean="0">
                <a:latin typeface="メイリオ"/>
                <a:ea typeface="メイリオ"/>
                <a:cs typeface="メイリオ"/>
              </a:rPr>
              <a:t>講義「相談支援におけるケアマネジメント手法とそのプロセス」復習</a:t>
            </a:r>
            <a:endParaRPr kumimoji="1" lang="ja-JP" altLang="en-US" sz="1000" b="1" dirty="0">
              <a:latin typeface="メイリオ"/>
              <a:ea typeface="メイリオ"/>
              <a:cs typeface="メイリオ"/>
            </a:endParaRPr>
          </a:p>
        </p:txBody>
      </p:sp>
    </p:spTree>
    <p:extLst>
      <p:ext uri="{BB962C8B-B14F-4D97-AF65-F5344CB8AC3E}">
        <p14:creationId xmlns:p14="http://schemas.microsoft.com/office/powerpoint/2010/main" val="26139514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スペクトル">
  <a:themeElements>
    <a:clrScheme name="Spectrum">
      <a:dk1>
        <a:sysClr val="windowText" lastClr="000000"/>
      </a:dk1>
      <a:lt1>
        <a:sysClr val="window" lastClr="FFFFFF"/>
      </a:lt1>
      <a:dk2>
        <a:srgbClr val="252731"/>
      </a:dk2>
      <a:lt2>
        <a:srgbClr val="EAE7E4"/>
      </a:lt2>
      <a:accent1>
        <a:srgbClr val="990000"/>
      </a:accent1>
      <a:accent2>
        <a:srgbClr val="FF6600"/>
      </a:accent2>
      <a:accent3>
        <a:srgbClr val="FFBA00"/>
      </a:accent3>
      <a:accent4>
        <a:srgbClr val="99CC00"/>
      </a:accent4>
      <a:accent5>
        <a:srgbClr val="528A02"/>
      </a:accent5>
      <a:accent6>
        <a:srgbClr val="333333"/>
      </a:accent6>
      <a:hlink>
        <a:srgbClr val="660000"/>
      </a:hlink>
      <a:folHlink>
        <a:srgbClr val="CC3300"/>
      </a:folHlink>
    </a:clrScheme>
    <a:fontScheme name="Spectrum">
      <a:majorFont>
        <a:latin typeface="Corbel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Calibri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Spectrum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70000"/>
                <a:satMod val="150000"/>
              </a:schemeClr>
            </a:gs>
            <a:gs pos="100000">
              <a:schemeClr val="phClr">
                <a:tint val="9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95000"/>
                <a:shade val="70000"/>
                <a:satMod val="150000"/>
              </a:schemeClr>
            </a:gs>
            <a:gs pos="100000">
              <a:schemeClr val="phClr">
                <a:tint val="100000"/>
                <a:shade val="100000"/>
                <a:satMod val="150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6600000" sx="101000" sy="101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50800" dir="5400000" sx="105000" sy="105000" algn="ct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4800000"/>
            </a:lightRig>
          </a:scene3d>
          <a:sp3d prstMaterial="matte">
            <a:bevelT w="63500" h="50800" prst="angl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スペクトル.thmx</Template>
  <TotalTime>1691</TotalTime>
  <Words>2122</Words>
  <Application>Microsoft Macintosh PowerPoint</Application>
  <PresentationFormat>画面に合わせる (4:3)</PresentationFormat>
  <Paragraphs>548</Paragraphs>
  <Slides>47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47</vt:i4>
      </vt:variant>
    </vt:vector>
  </HeadingPairs>
  <TitlesOfParts>
    <vt:vector size="48" baseType="lpstr">
      <vt:lpstr>スペクトル</vt:lpstr>
      <vt:lpstr>【演習３】 　実践研究3　事例研究とサービス等利用計画作成　   ケアマネジメントプロセスの定着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【復習】 相談支援の目的</vt:lpstr>
      <vt:lpstr>【復習】相談支援の基本的視点</vt:lpstr>
      <vt:lpstr>【復習】ケアマネジメントプロセス サービス等利用計画作成事務の流れ</vt:lpstr>
      <vt:lpstr>復習 アセスメント</vt:lpstr>
      <vt:lpstr>復習 アセスメントの留意点①</vt:lpstr>
      <vt:lpstr>復習 アセスメントの留意点②</vt:lpstr>
      <vt:lpstr>復習 アセスメントの留意点③</vt:lpstr>
      <vt:lpstr>復習 アセスメントの留意点④</vt:lpstr>
      <vt:lpstr>復習　ニーズ整理</vt:lpstr>
      <vt:lpstr>復習　ニーズ整理のポイント</vt:lpstr>
      <vt:lpstr>PowerPoint プレゼンテーション</vt:lpstr>
      <vt:lpstr>  実践例の選定方法 　　　　　　　　　　　　　</vt:lpstr>
      <vt:lpstr>  進行方法（６日目） 　　　　　　　　　　　　　</vt:lpstr>
      <vt:lpstr>  グループ討議のルール 　　　　　　　　　　　　　</vt:lpstr>
      <vt:lpstr>PowerPoint プレゼンテーション</vt:lpstr>
      <vt:lpstr>PowerPoint プレゼンテーション</vt:lpstr>
      <vt:lpstr>【演習３】 　実践研究3　事例研究とサービス等利用計画作成　   ケアマネジメントプロセスの定着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  進行方法（７日目） 　　　　　　　　　　　　　</vt:lpstr>
      <vt:lpstr>PowerPoint プレゼンテーション</vt:lpstr>
      <vt:lpstr>【復習】 相談支援の目的</vt:lpstr>
      <vt:lpstr>【復習】相談支援の基本的視点</vt:lpstr>
      <vt:lpstr>【復習】ケアマネジメントプロセス サービス等利用計画作成事務の流れ</vt:lpstr>
      <vt:lpstr>PowerPoint プレゼンテーション</vt:lpstr>
      <vt:lpstr>  進行方法（７日目） 　　　　　　　　　　　　　</vt:lpstr>
      <vt:lpstr>  グループ討議のルール 　　　　　　　　　　　　　</vt:lpstr>
      <vt:lpstr>PowerPoint プレゼンテーション</vt:lpstr>
      <vt:lpstr>サービス等利用計画案作成前のストレッチ</vt:lpstr>
      <vt:lpstr>PowerPoint プレゼンテーション</vt:lpstr>
      <vt:lpstr>PowerPoint プレゼンテーション</vt:lpstr>
      <vt:lpstr>  サービス等利用計画の作成 　　　　　　　　　　　　　</vt:lpstr>
      <vt:lpstr>PowerPoint プレゼンテーション</vt:lpstr>
      <vt:lpstr> 演習の方法　　　　　　　　　　　　　</vt:lpstr>
      <vt:lpstr> 演習の方法　　　　　　　　　　　　　</vt:lpstr>
      <vt:lpstr> 演習の方法　　　　　　　　　　　　　</vt:lpstr>
      <vt:lpstr> 演習の方法　　　　　　　　　　　　　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FUJIKAWA, Yuichi</dc:creator>
  <cp:lastModifiedBy>FUJIKAWA, Yuichi</cp:lastModifiedBy>
  <cp:revision>197</cp:revision>
  <cp:lastPrinted>2018-11-02T12:06:43Z</cp:lastPrinted>
  <dcterms:created xsi:type="dcterms:W3CDTF">2018-11-02T00:41:10Z</dcterms:created>
  <dcterms:modified xsi:type="dcterms:W3CDTF">2019-01-10T07:13:13Z</dcterms:modified>
</cp:coreProperties>
</file>