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handoutMasterIdLst>
    <p:handoutMasterId r:id="rId61"/>
  </p:handoutMasterIdLst>
  <p:sldIdLst>
    <p:sldId id="295" r:id="rId2"/>
    <p:sldId id="262" r:id="rId3"/>
    <p:sldId id="263" r:id="rId4"/>
    <p:sldId id="300" r:id="rId5"/>
    <p:sldId id="296" r:id="rId6"/>
    <p:sldId id="264" r:id="rId7"/>
    <p:sldId id="303" r:id="rId8"/>
    <p:sldId id="305" r:id="rId9"/>
    <p:sldId id="304" r:id="rId10"/>
    <p:sldId id="301" r:id="rId11"/>
    <p:sldId id="297" r:id="rId12"/>
    <p:sldId id="298" r:id="rId13"/>
    <p:sldId id="299" r:id="rId14"/>
    <p:sldId id="302" r:id="rId15"/>
    <p:sldId id="265" r:id="rId16"/>
    <p:sldId id="272" r:id="rId17"/>
    <p:sldId id="326" r:id="rId18"/>
    <p:sldId id="327" r:id="rId19"/>
    <p:sldId id="309" r:id="rId20"/>
    <p:sldId id="310" r:id="rId21"/>
    <p:sldId id="328" r:id="rId22"/>
    <p:sldId id="306" r:id="rId23"/>
    <p:sldId id="308" r:id="rId24"/>
    <p:sldId id="311" r:id="rId25"/>
    <p:sldId id="333" r:id="rId26"/>
    <p:sldId id="312" r:id="rId27"/>
    <p:sldId id="279" r:id="rId28"/>
    <p:sldId id="280" r:id="rId29"/>
    <p:sldId id="334" r:id="rId30"/>
    <p:sldId id="256" r:id="rId31"/>
    <p:sldId id="277" r:id="rId32"/>
    <p:sldId id="275" r:id="rId33"/>
    <p:sldId id="289" r:id="rId34"/>
    <p:sldId id="276" r:id="rId35"/>
    <p:sldId id="287" r:id="rId36"/>
    <p:sldId id="331" r:id="rId37"/>
    <p:sldId id="332" r:id="rId38"/>
    <p:sldId id="293" r:id="rId39"/>
    <p:sldId id="282" r:id="rId40"/>
    <p:sldId id="313" r:id="rId41"/>
    <p:sldId id="314" r:id="rId42"/>
    <p:sldId id="315" r:id="rId43"/>
    <p:sldId id="316" r:id="rId44"/>
    <p:sldId id="283" r:id="rId45"/>
    <p:sldId id="257" r:id="rId46"/>
    <p:sldId id="259" r:id="rId47"/>
    <p:sldId id="329" r:id="rId48"/>
    <p:sldId id="330" r:id="rId49"/>
    <p:sldId id="260" r:id="rId50"/>
    <p:sldId id="288" r:id="rId51"/>
    <p:sldId id="290" r:id="rId52"/>
    <p:sldId id="291" r:id="rId53"/>
    <p:sldId id="294" r:id="rId54"/>
    <p:sldId id="335" r:id="rId55"/>
    <p:sldId id="319" r:id="rId56"/>
    <p:sldId id="325" r:id="rId57"/>
    <p:sldId id="317" r:id="rId58"/>
    <p:sldId id="336" r:id="rId5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10" autoAdjust="0"/>
    <p:restoredTop sz="92939" autoAdjust="0"/>
  </p:normalViewPr>
  <p:slideViewPr>
    <p:cSldViewPr snapToGrid="0" snapToObjects="1">
      <p:cViewPr varScale="1">
        <p:scale>
          <a:sx n="76" d="100"/>
          <a:sy n="76" d="100"/>
        </p:scale>
        <p:origin x="-138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FA91924-E440-47C6-8593-A423507F8224}" type="datetimeFigureOut">
              <a:rPr kumimoji="1" lang="ja-JP" altLang="en-US" smtClean="0"/>
              <a:pPr/>
              <a:t>2018/12/14</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4671859-D4E6-4A0E-9928-A231AE0CDC6D}" type="slidenum">
              <a:rPr kumimoji="1" lang="ja-JP" altLang="en-US" smtClean="0"/>
              <a:pPr/>
              <a:t>‹#›</a:t>
            </a:fld>
            <a:endParaRPr kumimoji="1" lang="ja-JP" altLang="en-US"/>
          </a:p>
        </p:txBody>
      </p:sp>
    </p:spTree>
    <p:extLst>
      <p:ext uri="{BB962C8B-B14F-4D97-AF65-F5344CB8AC3E}">
        <p14:creationId xmlns:p14="http://schemas.microsoft.com/office/powerpoint/2010/main" val="4103891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DFEDC0E-04CD-4991-8D10-D12C73FBC425}" type="datetimeFigureOut">
              <a:rPr kumimoji="1" lang="ja-JP" altLang="en-US" smtClean="0"/>
              <a:pPr/>
              <a:t>2018/12/14</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F50682B-4654-463B-B3F8-F3DC42EF2B10}" type="slidenum">
              <a:rPr kumimoji="1" lang="ja-JP" altLang="en-US" smtClean="0"/>
              <a:pPr/>
              <a:t>‹#›</a:t>
            </a:fld>
            <a:endParaRPr kumimoji="1" lang="ja-JP" altLang="en-US"/>
          </a:p>
        </p:txBody>
      </p:sp>
    </p:spTree>
    <p:extLst>
      <p:ext uri="{BB962C8B-B14F-4D97-AF65-F5344CB8AC3E}">
        <p14:creationId xmlns:p14="http://schemas.microsoft.com/office/powerpoint/2010/main" val="25135525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0F50682B-4654-463B-B3F8-F3DC42EF2B10}" type="slidenum">
              <a:rPr kumimoji="1" lang="ja-JP" altLang="en-US" smtClean="0"/>
              <a:pPr/>
              <a:t>38</a:t>
            </a:fld>
            <a:endParaRPr kumimoji="1" lang="ja-JP" altLang="en-US"/>
          </a:p>
        </p:txBody>
      </p:sp>
    </p:spTree>
    <p:extLst>
      <p:ext uri="{BB962C8B-B14F-4D97-AF65-F5344CB8AC3E}">
        <p14:creationId xmlns:p14="http://schemas.microsoft.com/office/powerpoint/2010/main" val="255898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748C31C-300D-4244-B8A2-D0773AEE35E9}" type="datetime1">
              <a:rPr lang="en-US" altLang="ja-JP" smtClean="0"/>
              <a:pPr/>
              <a:t>2018/12/14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ja-JP" altLang="en-US" smtClean="0"/>
              <a:t>マスター タイトルの書式設定</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ja-JP" altLang="en-US" smtClean="0"/>
              <a:t>マスター タイトルの書式設定</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EC8ABC3-E2BD-4926-9C17-C9E7BF463407}" type="datetime1">
              <a:rPr lang="en-US" altLang="ja-JP" smtClean="0"/>
              <a:pPr/>
              <a:t>2018/12/14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EAC30CB8-0586-4D1D-AF66-4AAE04D3F6FC}" type="datetime1">
              <a:rPr lang="en-US" altLang="ja-JP" smtClean="0"/>
              <a:pPr/>
              <a:t>2018/12/14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図、テキスト">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EB475BD1-37AD-46EF-9594-6B9C97C49A93}" type="datetime1">
              <a:rPr lang="en-US" altLang="ja-JP" smtClean="0"/>
              <a:pPr/>
              <a:t>2018/12/14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コンテンツ、図、タイトル">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15FE7AB5-AEB3-4E33-9366-6D7B4AD9747F}" type="datetime1">
              <a:rPr lang="en-US" altLang="ja-JP" smtClean="0"/>
              <a:pPr/>
              <a:t>2018/12/14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ja-JP" altLang="en-US" smtClean="0"/>
              <a:t>マスター タイトルの書式設定</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ja-JP" altLang="en-US" smtClean="0"/>
              <a:t>プレースホルダーまでドラッグするかアイコンをクリックして図を追加</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 3 つの図">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0444D1BE-A314-4B39-A4E9-CF588D2B175F}" type="datetime1">
              <a:rPr lang="en-US" altLang="ja-JP" smtClean="0"/>
              <a:pPr/>
              <a:t>2018/12/14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F9331D15-6619-4417-8FEB-0DF0D9273CA1}" type="datetime1">
              <a:rPr lang="en-US" altLang="ja-JP" smtClean="0"/>
              <a:pPr/>
              <a:t>2018/12/14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FCAD0DF5-0C82-4522-8E01-728E67DB3C9A}" type="datetime1">
              <a:rPr lang="en-US" altLang="ja-JP" smtClean="0"/>
              <a:pPr/>
              <a:t>2018/12/14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2CD9AB9D-BEBA-42E0-B663-B0384BF20B13}" type="datetime1">
              <a:rPr lang="en-US" altLang="ja-JP" smtClean="0"/>
              <a:pPr/>
              <a:t>2018/12/14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B965ED70-F29C-40AE-992C-D2637C99DFD7}" type="datetime1">
              <a:rPr lang="en-US" altLang="ja-JP" smtClean="0"/>
              <a:pPr/>
              <a:t>2018/12/14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ja-JP" altLang="en-US" smtClean="0"/>
              <a:t>プレースホルダーまでドラッグするかアイコンをクリックして図を追加</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ja-JP" altLang="en-US" smtClean="0"/>
              <a:t>マスター タイトルの書式設定</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ja-JP" altLang="en-US" dirty="0" smtClean="0"/>
              <a:t>マスター テキストの書式設定</a:t>
            </a:r>
          </a:p>
        </p:txBody>
      </p:sp>
      <p:sp>
        <p:nvSpPr>
          <p:cNvPr id="4" name="Date Placeholder 3"/>
          <p:cNvSpPr>
            <a:spLocks noGrp="1"/>
          </p:cNvSpPr>
          <p:nvPr>
            <p:ph type="dt" sz="half" idx="10"/>
          </p:nvPr>
        </p:nvSpPr>
        <p:spPr/>
        <p:txBody>
          <a:bodyPr/>
          <a:lstStyle/>
          <a:p>
            <a:fld id="{B6D67883-C6AB-420A-95E3-E4B141E4E52D}" type="datetime1">
              <a:rPr lang="en-US" altLang="ja-JP" smtClean="0"/>
              <a:pPr/>
              <a:t>2018/12/14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図付きセクション">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ja-JP" altLang="en-US" smtClean="0"/>
              <a:t>プレースホルダーまでドラッグするかアイコンをクリックして図を追加</a:t>
            </a:r>
            <a:endParaRPr/>
          </a:p>
        </p:txBody>
      </p:sp>
      <p:sp>
        <p:nvSpPr>
          <p:cNvPr id="4" name="Date Placeholder 3"/>
          <p:cNvSpPr>
            <a:spLocks noGrp="1"/>
          </p:cNvSpPr>
          <p:nvPr>
            <p:ph type="dt" sz="half" idx="10"/>
          </p:nvPr>
        </p:nvSpPr>
        <p:spPr/>
        <p:txBody>
          <a:bodyPr/>
          <a:lstStyle/>
          <a:p>
            <a:fld id="{D1D45F19-1A15-4CA5-A784-CF00212BC2AB}" type="datetime1">
              <a:rPr lang="en-US" altLang="ja-JP" smtClean="0"/>
              <a:pPr/>
              <a:t>2018/12/14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69094687-EE9A-411E-8EB0-EB920DE88272}" type="datetime1">
              <a:rPr lang="en-US" altLang="ja-JP" smtClean="0"/>
              <a:pPr/>
              <a:t>2018/12/14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7" name="Date Placeholder 6"/>
          <p:cNvSpPr>
            <a:spLocks noGrp="1"/>
          </p:cNvSpPr>
          <p:nvPr>
            <p:ph type="dt" sz="half" idx="10"/>
          </p:nvPr>
        </p:nvSpPr>
        <p:spPr/>
        <p:txBody>
          <a:bodyPr/>
          <a:lstStyle/>
          <a:p>
            <a:fld id="{5FF111ED-EED3-4A4A-A489-FE1491557F05}" type="datetime1">
              <a:rPr lang="en-US" altLang="ja-JP" smtClean="0"/>
              <a:pPr/>
              <a:t>2018/12/14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5E500B54-20B2-4B70-8C98-11F3AAB93EEE}" type="datetime1">
              <a:rPr lang="en-US" altLang="ja-JP" smtClean="0"/>
              <a:pPr/>
              <a:t>2018/12/14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32810-A74E-4687-B0E1-4B3D2A738FBE}" type="datetime1">
              <a:rPr lang="en-US" altLang="ja-JP" smtClean="0"/>
              <a:pPr/>
              <a:t>2018/12/14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2A9A5818-99E0-42BE-9301-E81DEB3CDF86}" type="datetime1">
              <a:rPr lang="en-US" altLang="ja-JP" smtClean="0"/>
              <a:pPr/>
              <a:t>2018/12/14</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ja-JP" altLang="en-US" smtClean="0"/>
              <a:t>マスター タイトルの書式設定</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r" defTabSz="914400" rtl="0" eaLnBrk="1" latinLnBrk="0" hangingPunct="1">
        <a:spcBef>
          <a:spcPct val="0"/>
        </a:spcBef>
        <a:buNone/>
        <a:defRPr kumimoji="1"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3.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10789" y="451900"/>
            <a:ext cx="8640960" cy="1470025"/>
          </a:xfrm>
        </p:spPr>
        <p:txBody>
          <a:bodyPr>
            <a:normAutofit/>
          </a:bodyPr>
          <a:lstStyle/>
          <a:p>
            <a:pPr>
              <a:lnSpc>
                <a:spcPts val="2800"/>
              </a:lnSpc>
            </a:pPr>
            <a:r>
              <a:rPr lang="ja-JP" altLang="en-US" sz="2800" dirty="0" smtClean="0">
                <a:latin typeface="メイリオ" pitchFamily="50" charset="-128"/>
                <a:ea typeface="メイリオ" pitchFamily="50" charset="-128"/>
                <a:cs typeface="メイリオ" pitchFamily="50" charset="-128"/>
              </a:rPr>
              <a:t>演習１</a:t>
            </a:r>
            <a:br>
              <a:rPr lang="ja-JP" altLang="en-US" sz="2800" dirty="0" smtClean="0">
                <a:latin typeface="メイリオ" pitchFamily="50" charset="-128"/>
                <a:ea typeface="メイリオ" pitchFamily="50" charset="-128"/>
                <a:cs typeface="メイリオ" pitchFamily="50" charset="-128"/>
              </a:rPr>
            </a:br>
            <a:r>
              <a:rPr lang="ja-JP" altLang="en-US" sz="2800" dirty="0">
                <a:latin typeface="メイリオ" pitchFamily="50" charset="-128"/>
                <a:ea typeface="メイリオ" pitchFamily="50" charset="-128"/>
                <a:cs typeface="メイリオ" pitchFamily="50" charset="-128"/>
              </a:rPr>
              <a:t>ケアマネジメントプロセスに関する講義および演習</a:t>
            </a:r>
            <a:br>
              <a:rPr lang="ja-JP" altLang="en-US" sz="280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相談</a:t>
            </a:r>
            <a:r>
              <a:rPr lang="ja-JP" altLang="en-US" sz="1800" dirty="0">
                <a:latin typeface="メイリオ" pitchFamily="50" charset="-128"/>
                <a:ea typeface="メイリオ" pitchFamily="50" charset="-128"/>
                <a:cs typeface="メイリオ" pitchFamily="50" charset="-128"/>
              </a:rPr>
              <a:t>支援におけるケアマネジメントに必要な視点と</a:t>
            </a:r>
            <a:r>
              <a:rPr lang="ja-JP" altLang="en-US" sz="1800" dirty="0" smtClean="0">
                <a:latin typeface="メイリオ" pitchFamily="50" charset="-128"/>
                <a:ea typeface="メイリオ" pitchFamily="50" charset="-128"/>
                <a:cs typeface="メイリオ" pitchFamily="50" charset="-128"/>
              </a:rPr>
              <a:t>技術</a:t>
            </a:r>
            <a:r>
              <a:rPr lang="en-US" altLang="ja-JP" sz="1800" dirty="0" smtClean="0">
                <a:latin typeface="メイリオ" pitchFamily="50" charset="-128"/>
                <a:ea typeface="メイリオ" pitchFamily="50" charset="-128"/>
                <a:cs typeface="メイリオ" pitchFamily="50" charset="-128"/>
              </a:rPr>
              <a:t>Ⅰ</a:t>
            </a:r>
            <a:endParaRPr kumimoji="1" lang="ja-JP" altLang="en-US" sz="1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86595" y="2815766"/>
            <a:ext cx="8640960" cy="3468914"/>
          </a:xfrm>
        </p:spPr>
        <p:txBody>
          <a:bodyPr>
            <a:normAutofit/>
          </a:bodyPr>
          <a:lstStyle/>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演習統括</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lang="ja-JP" altLang="en-US" sz="2000" dirty="0" smtClean="0">
                <a:solidFill>
                  <a:schemeClr val="tx1"/>
                </a:solidFill>
                <a:latin typeface="メイリオ" pitchFamily="50" charset="-128"/>
                <a:ea typeface="メイリオ" pitchFamily="50" charset="-128"/>
                <a:cs typeface="メイリオ" pitchFamily="50" charset="-128"/>
              </a:rPr>
              <a:t>　藤川 雄一　埼玉県相談支援専門員協会</a:t>
            </a:r>
          </a:p>
          <a:p>
            <a:endParaRPr kumimoji="1" lang="ja-JP" altLang="en-US" sz="2000" dirty="0">
              <a:solidFill>
                <a:schemeClr val="tx1"/>
              </a:solidFill>
              <a:latin typeface="メイリオ" pitchFamily="50" charset="-128"/>
              <a:ea typeface="メイリオ" pitchFamily="50" charset="-128"/>
              <a:cs typeface="メイリオ" pitchFamily="50" charset="-128"/>
            </a:endParaRPr>
          </a:p>
          <a:p>
            <a:r>
              <a:rPr lang="en-US" altLang="ja-JP"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演習講師</a:t>
            </a:r>
            <a:r>
              <a:rPr lang="en-US" altLang="ja-JP" sz="2000" b="1" dirty="0" smtClean="0">
                <a:solidFill>
                  <a:schemeClr val="tx1"/>
                </a:solidFill>
                <a:latin typeface="メイリオ" pitchFamily="50" charset="-128"/>
                <a:ea typeface="メイリオ" pitchFamily="50" charset="-128"/>
                <a:cs typeface="メイリオ" pitchFamily="50" charset="-128"/>
              </a:rPr>
              <a:t>】</a:t>
            </a:r>
            <a:endParaRPr lang="ja-JP" altLang="en-US" sz="2000" b="1"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市村 綾子　北信圏域障害者総合相談センター</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大友 崇弘　地域支援センターひまわり</a:t>
            </a: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岡西 博一　かながわ</a:t>
            </a:r>
            <a:r>
              <a:rPr kumimoji="1" lang="ja-JP" altLang="en-US" sz="2000" dirty="0" err="1" smtClean="0">
                <a:solidFill>
                  <a:schemeClr val="tx1"/>
                </a:solidFill>
                <a:latin typeface="メイリオ" pitchFamily="50" charset="-128"/>
                <a:ea typeface="メイリオ" pitchFamily="50" charset="-128"/>
                <a:cs typeface="メイリオ" pitchFamily="50" charset="-128"/>
              </a:rPr>
              <a:t>障がい</a:t>
            </a:r>
            <a:r>
              <a:rPr kumimoji="1" lang="ja-JP" altLang="en-US" sz="2000" dirty="0" smtClean="0">
                <a:solidFill>
                  <a:schemeClr val="tx1"/>
                </a:solidFill>
                <a:latin typeface="メイリオ" pitchFamily="50" charset="-128"/>
                <a:ea typeface="メイリオ" pitchFamily="50" charset="-128"/>
                <a:cs typeface="メイリオ" pitchFamily="50" charset="-128"/>
              </a:rPr>
              <a:t>ケアマネジメント従事者ネットワーク</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小島 一郎　名東区障害者基幹相談支援センター</a:t>
            </a:r>
          </a:p>
          <a:p>
            <a:pPr>
              <a:lnSpc>
                <a:spcPts val="1200"/>
              </a:lnSpc>
            </a:pPr>
            <a:endParaRPr kumimoji="1" lang="ja-JP" altLang="en-US" sz="2000" dirty="0" smtClean="0">
              <a:solidFill>
                <a:schemeClr val="tx1"/>
              </a:solidFill>
              <a:latin typeface="メイリオ" pitchFamily="50" charset="-128"/>
              <a:ea typeface="メイリオ" pitchFamily="50" charset="-128"/>
              <a:cs typeface="メイリオ" pitchFamily="50" charset="-128"/>
            </a:endParaRPr>
          </a:p>
          <a:p>
            <a:r>
              <a:rPr kumimoji="1" lang="ja-JP" altLang="en-US" sz="2000" dirty="0">
                <a:solidFill>
                  <a:schemeClr val="tx1"/>
                </a:solidFill>
                <a:latin typeface="メイリオ" pitchFamily="50" charset="-128"/>
                <a:ea typeface="メイリオ" pitchFamily="50" charset="-128"/>
                <a:cs typeface="メイリオ" pitchFamily="50" charset="-128"/>
              </a:rPr>
              <a:t>　</a:t>
            </a:r>
            <a:r>
              <a:rPr kumimoji="1" lang="ja-JP" altLang="en-US" sz="2000" dirty="0" smtClean="0">
                <a:solidFill>
                  <a:schemeClr val="tx1"/>
                </a:solidFill>
                <a:latin typeface="メイリオ" pitchFamily="50" charset="-128"/>
                <a:ea typeface="メイリオ" pitchFamily="50" charset="-128"/>
                <a:cs typeface="メイリオ" pitchFamily="50" charset="-128"/>
              </a:rPr>
              <a:t>梅田 　耕　埼玉県相談支援専門員協会</a:t>
            </a:r>
          </a:p>
          <a:p>
            <a:r>
              <a:rPr lang="ja-JP" altLang="en-US" sz="2000" dirty="0">
                <a:solidFill>
                  <a:schemeClr val="tx1"/>
                </a:solidFill>
                <a:latin typeface="メイリオ" pitchFamily="50" charset="-128"/>
                <a:ea typeface="メイリオ" pitchFamily="50" charset="-128"/>
                <a:cs typeface="メイリオ" pitchFamily="50" charset="-128"/>
              </a:rPr>
              <a:t>　</a:t>
            </a:r>
            <a:r>
              <a:rPr lang="ja-JP" altLang="en-US" sz="2000" dirty="0" smtClean="0">
                <a:solidFill>
                  <a:schemeClr val="tx1"/>
                </a:solidFill>
                <a:latin typeface="メイリオ" pitchFamily="50" charset="-128"/>
                <a:ea typeface="メイリオ" pitchFamily="50" charset="-128"/>
                <a:cs typeface="メイリオ" pitchFamily="50" charset="-128"/>
              </a:rPr>
              <a:t>岡村 英佑　埼玉県相談支援専門員協会</a:t>
            </a:r>
            <a:endParaRPr kumimoji="1" lang="ja-JP" altLang="en-US" sz="2000" dirty="0">
              <a:solidFill>
                <a:schemeClr val="tx1"/>
              </a:solidFill>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6" name="スライド番号プレースホルダ 5"/>
          <p:cNvSpPr>
            <a:spLocks noGrp="1"/>
          </p:cNvSpPr>
          <p:nvPr>
            <p:ph type="sldNum" sz="quarter" idx="12"/>
          </p:nvPr>
        </p:nvSpPr>
        <p:spPr/>
        <p:txBody>
          <a:bodyPr/>
          <a:lstStyle/>
          <a:p>
            <a:fld id="{5FD889E0-CAB2-4699-909D-B9A88D47ACBE}" type="slidenum">
              <a:rPr lang="en-US" smtClean="0"/>
              <a:pPr/>
              <a:t>1</a:t>
            </a:fld>
            <a:endParaRPr lang="en-US"/>
          </a:p>
        </p:txBody>
      </p:sp>
    </p:spTree>
    <p:extLst>
      <p:ext uri="{BB962C8B-B14F-4D97-AF65-F5344CB8AC3E}">
        <p14:creationId xmlns:p14="http://schemas.microsoft.com/office/powerpoint/2010/main" val="401381415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051996"/>
            <a:ext cx="8640960" cy="2000548"/>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　　　　　</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１</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これまでの復習</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 相談支援の目的</a:t>
            </a:r>
          </a:p>
          <a:p>
            <a:r>
              <a:rPr lang="ja-JP" altLang="en-US" sz="2400" dirty="0" smtClean="0">
                <a:latin typeface="メイリオ" pitchFamily="50" charset="-128"/>
                <a:ea typeface="メイリオ" pitchFamily="50" charset="-128"/>
                <a:cs typeface="メイリオ" pitchFamily="50" charset="-128"/>
              </a:rPr>
              <a:t>　　　　　　　② 相談支援の基本的視点</a:t>
            </a:r>
          </a:p>
          <a:p>
            <a:r>
              <a:rPr lang="ja-JP" altLang="en-US" sz="2400" dirty="0" smtClean="0">
                <a:latin typeface="メイリオ" pitchFamily="50" charset="-128"/>
                <a:ea typeface="メイリオ" pitchFamily="50" charset="-128"/>
                <a:cs typeface="メイリオ" pitchFamily="50" charset="-128"/>
              </a:rPr>
              <a:t>　　　　　　　③ ケアマネジメントプロセスとその留意点</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 </a:t>
            </a:r>
            <a:r>
              <a:rPr kumimoji="1" lang="ja-JP" altLang="en-US" sz="2800" dirty="0">
                <a:latin typeface="メイリオ"/>
                <a:ea typeface="メイリオ"/>
                <a:cs typeface="メイリオ"/>
              </a:rPr>
              <a:t>相談</a:t>
            </a:r>
            <a:r>
              <a:rPr kumimoji="1" lang="ja-JP" altLang="en-US" sz="2800" dirty="0" smtClean="0">
                <a:latin typeface="メイリオ"/>
                <a:ea typeface="メイリオ"/>
                <a:cs typeface="メイリオ"/>
              </a:rPr>
              <a:t>支援の目的</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11</a:t>
            </a:fld>
            <a:endParaRPr lang="en-US"/>
          </a:p>
        </p:txBody>
      </p:sp>
      <p:sp>
        <p:nvSpPr>
          <p:cNvPr id="4" name="テキスト ボックス 3"/>
          <p:cNvSpPr txBox="1"/>
          <p:nvPr/>
        </p:nvSpPr>
        <p:spPr>
          <a:xfrm>
            <a:off x="284163" y="2015813"/>
            <a:ext cx="8574087" cy="4283224"/>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smtClean="0">
                <a:latin typeface="メイリオ"/>
                <a:ea typeface="メイリオ"/>
                <a:cs typeface="メイリオ"/>
              </a:rPr>
              <a:t>本人の</a:t>
            </a:r>
            <a:r>
              <a:rPr kumimoji="1" lang="ja-JP" altLang="en-US" sz="2400" dirty="0">
                <a:latin typeface="メイリオ"/>
                <a:ea typeface="メイリオ"/>
                <a:cs typeface="メイリオ"/>
              </a:rPr>
              <a:t>その人らしい地域での暮らし</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1</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障害者の地域生活支援</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2) </a:t>
            </a:r>
            <a:r>
              <a:rPr kumimoji="1" lang="ja-JP" altLang="en-US" sz="2400" dirty="0">
                <a:latin typeface="メイリオ"/>
                <a:ea typeface="メイリオ"/>
                <a:cs typeface="メイリオ"/>
              </a:rPr>
              <a:t>障害者の自立と尊厳の確保、社会参加</a:t>
            </a: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3)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支援・権利擁護</a:t>
            </a:r>
            <a:r>
              <a:rPr kumimoji="1" lang="ja-JP" altLang="en-US" sz="2400" dirty="0" smtClean="0">
                <a:latin typeface="メイリオ"/>
                <a:ea typeface="メイリオ"/>
                <a:cs typeface="メイリオ"/>
              </a:rPr>
              <a:t>、</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エンパワメント</a:t>
            </a:r>
            <a:r>
              <a:rPr kumimoji="1" lang="ja-JP" altLang="en-US" sz="2400" dirty="0">
                <a:latin typeface="メイリオ"/>
                <a:ea typeface="メイリオ"/>
                <a:cs typeface="メイリオ"/>
              </a:rPr>
              <a:t>、リカバリー</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a:t>
            </a:r>
            <a:r>
              <a:rPr kumimoji="1" lang="en-US" altLang="ja-JP" sz="2400" dirty="0" smtClean="0">
                <a:latin typeface="メイリオ"/>
                <a:ea typeface="メイリオ"/>
                <a:cs typeface="メイリオ"/>
              </a:rPr>
              <a:t> </a:t>
            </a:r>
            <a:r>
              <a:rPr kumimoji="1" lang="ja-JP" altLang="en-US" sz="2400" dirty="0">
                <a:latin typeface="メイリオ"/>
                <a:ea typeface="メイリオ"/>
                <a:cs typeface="メイリオ"/>
              </a:rPr>
              <a:t>障害のある人を含めた誰もが暮らすことの</a:t>
            </a:r>
            <a:r>
              <a:rPr kumimoji="1" lang="ja-JP" altLang="en-US" sz="2400" dirty="0" smtClean="0">
                <a:latin typeface="メイリオ"/>
                <a:ea typeface="メイリオ"/>
                <a:cs typeface="メイリオ"/>
              </a:rPr>
              <a:t>できる</a:t>
            </a:r>
          </a:p>
          <a:p>
            <a:r>
              <a:rPr kumimoji="1" lang="ja-JP" altLang="en-US" sz="2400" dirty="0" smtClean="0">
                <a:latin typeface="メイリオ"/>
                <a:ea typeface="メイリオ"/>
                <a:cs typeface="メイリオ"/>
              </a:rPr>
              <a:t>　　地域づくり</a:t>
            </a:r>
          </a:p>
          <a:p>
            <a:pPr>
              <a:lnSpc>
                <a:spcPts val="1000"/>
              </a:lnSpc>
            </a:pP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地域を基盤とする</a:t>
            </a:r>
            <a:r>
              <a:rPr kumimoji="1" lang="ja-JP" altLang="en-US" sz="2400" dirty="0" smtClean="0">
                <a:latin typeface="メイリオ"/>
                <a:ea typeface="メイリオ"/>
                <a:cs typeface="メイリオ"/>
              </a:rPr>
              <a:t>ソーシャルワーク</a:t>
            </a:r>
          </a:p>
          <a:p>
            <a:endParaRPr kumimoji="1" lang="ja-JP" altLang="en-US" sz="2400" dirty="0" smtClean="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54395209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相談支援の基本的視点</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12</a:t>
            </a:fld>
            <a:endParaRPr lang="en-US"/>
          </a:p>
        </p:txBody>
      </p:sp>
      <p:sp>
        <p:nvSpPr>
          <p:cNvPr id="4" name="テキスト ボックス 3"/>
          <p:cNvSpPr txBox="1"/>
          <p:nvPr/>
        </p:nvSpPr>
        <p:spPr>
          <a:xfrm>
            <a:off x="284163" y="2261356"/>
            <a:ext cx="8574087" cy="4154984"/>
          </a:xfrm>
          <a:prstGeom prst="rect">
            <a:avLst/>
          </a:prstGeom>
          <a:noFill/>
        </p:spPr>
        <p:txBody>
          <a:bodyPr wrap="square" rtlCol="0">
            <a:spAutoFit/>
          </a:bodyPr>
          <a:lstStyle/>
          <a:p>
            <a:r>
              <a:rPr kumimoji="1" lang="ja-JP" altLang="en-US" sz="2400" b="1" u="sng" dirty="0">
                <a:latin typeface="メイリオ"/>
                <a:ea typeface="メイリオ"/>
                <a:cs typeface="メイリオ"/>
              </a:rPr>
              <a:t>相談</a:t>
            </a:r>
            <a:r>
              <a:rPr kumimoji="1" lang="ja-JP" altLang="en-US" sz="2400" b="1" u="sng" dirty="0" smtClean="0">
                <a:latin typeface="メイリオ"/>
                <a:ea typeface="メイリオ"/>
                <a:cs typeface="メイリオ"/>
              </a:rPr>
              <a:t>支援の</a:t>
            </a:r>
            <a:r>
              <a:rPr kumimoji="1" lang="ja-JP" altLang="en-US" sz="2400" b="1" u="sng" dirty="0">
                <a:latin typeface="メイリオ"/>
                <a:ea typeface="メイリオ"/>
                <a:cs typeface="メイリオ"/>
              </a:rPr>
              <a:t>基本的視点</a:t>
            </a:r>
            <a:r>
              <a:rPr kumimoji="1" lang="ja-JP" altLang="en-US" sz="2400" dirty="0">
                <a:latin typeface="メイリオ"/>
                <a:ea typeface="メイリオ"/>
                <a:cs typeface="メイリオ"/>
              </a:rPr>
              <a:t>：</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a:latin typeface="メイリオ"/>
                <a:ea typeface="メイリオ"/>
                <a:cs typeface="メイリオ"/>
              </a:rPr>
              <a:t>個別性の重視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② </a:t>
            </a:r>
            <a:r>
              <a:rPr kumimoji="1" lang="ja-JP" altLang="en-US" sz="2400" dirty="0">
                <a:latin typeface="メイリオ"/>
                <a:ea typeface="メイリオ"/>
                <a:cs typeface="メイリオ"/>
              </a:rPr>
              <a:t>生活者視点、</a:t>
            </a:r>
            <a:r>
              <a:rPr kumimoji="1" lang="en-US" altLang="ja-JP" sz="2400" dirty="0">
                <a:latin typeface="メイリオ"/>
                <a:ea typeface="メイリオ"/>
                <a:cs typeface="メイリオ"/>
              </a:rPr>
              <a:t>QOL</a:t>
            </a:r>
            <a:r>
              <a:rPr kumimoji="1" lang="ja-JP" altLang="en-US" sz="2400" dirty="0">
                <a:latin typeface="メイリオ"/>
                <a:ea typeface="メイリオ"/>
                <a:cs typeface="メイリオ"/>
              </a:rPr>
              <a:t>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③ </a:t>
            </a:r>
            <a:r>
              <a:rPr kumimoji="1" lang="ja-JP" altLang="en-US" sz="2400" dirty="0">
                <a:latin typeface="メイリオ"/>
                <a:ea typeface="メイリオ"/>
                <a:cs typeface="メイリオ"/>
              </a:rPr>
              <a:t>本人主体、本人中心</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④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⑤ </a:t>
            </a:r>
            <a:r>
              <a:rPr kumimoji="1" lang="ja-JP" altLang="en-US" sz="2400" dirty="0">
                <a:latin typeface="メイリオ"/>
                <a:ea typeface="メイリオ"/>
                <a:cs typeface="メイリオ"/>
              </a:rPr>
              <a:t>エンパワメントの視点、ストレングスへの着目</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⑥ </a:t>
            </a:r>
            <a:r>
              <a:rPr kumimoji="1" lang="ja-JP" altLang="en-US" sz="2400" dirty="0">
                <a:latin typeface="メイリオ"/>
                <a:ea typeface="メイリオ"/>
                <a:cs typeface="メイリオ"/>
              </a:rPr>
              <a:t>権利擁護</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アドボカシー</a:t>
            </a:r>
            <a:r>
              <a:rPr kumimoji="1" lang="en-US" altLang="ja-JP" sz="2400" dirty="0">
                <a:latin typeface="メイリオ"/>
                <a:ea typeface="メイリオ"/>
                <a:cs typeface="メイリオ"/>
              </a:rPr>
              <a:t>)</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⑦ </a:t>
            </a:r>
            <a:r>
              <a:rPr kumimoji="1" lang="ja-JP" altLang="en-US" sz="2400" dirty="0">
                <a:latin typeface="メイリオ"/>
                <a:ea typeface="メイリオ"/>
                <a:cs typeface="メイリオ"/>
              </a:rPr>
              <a:t>地域の多様な資源へのアクセスと活用、資源開発</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⑧ </a:t>
            </a:r>
            <a:r>
              <a:rPr kumimoji="1" lang="ja-JP" altLang="en-US" sz="2400" dirty="0">
                <a:latin typeface="メイリオ"/>
                <a:ea typeface="メイリオ"/>
                <a:cs typeface="メイリオ"/>
              </a:rPr>
              <a:t>チームアプローチ、多職種</a:t>
            </a:r>
            <a:r>
              <a:rPr kumimoji="1" lang="ja-JP" altLang="en-US" sz="2400" dirty="0" smtClean="0">
                <a:latin typeface="メイリオ"/>
                <a:ea typeface="メイリオ"/>
                <a:cs typeface="メイリオ"/>
              </a:rPr>
              <a:t>連携</a:t>
            </a:r>
          </a:p>
          <a:p>
            <a:endParaRPr kumimoji="1" lang="ja-JP" altLang="en-US" sz="2400" dirty="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7"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8344036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13</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279763994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２</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関係性の構築と相談面接技術</a:t>
            </a:r>
            <a:endParaRPr kumimoji="1" lang="en-US" altLang="ja-JP"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主訴の把握と共感的理解</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14</a:t>
            </a:fld>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bodyPr>
          <a:lstStyle/>
          <a:p>
            <a:pPr>
              <a:lnSpc>
                <a:spcPts val="3000"/>
              </a:lnSpc>
            </a:pPr>
            <a:r>
              <a:rPr kumimoji="1" lang="en-US" altLang="ja-JP" sz="2800" dirty="0">
                <a:latin typeface="メイリオ"/>
                <a:ea typeface="メイリオ"/>
                <a:cs typeface="メイリオ"/>
              </a:rPr>
              <a:t>§</a:t>
            </a:r>
            <a:r>
              <a:rPr kumimoji="1" lang="ja-JP" altLang="en-US" sz="2800" dirty="0">
                <a:latin typeface="メイリオ"/>
                <a:ea typeface="メイリオ"/>
                <a:cs typeface="メイリオ"/>
              </a:rPr>
              <a:t>１</a:t>
            </a:r>
            <a:r>
              <a:rPr kumimoji="1" lang="en-US" altLang="ja-JP" sz="2800" dirty="0">
                <a:latin typeface="メイリオ"/>
                <a:ea typeface="メイリオ"/>
                <a:cs typeface="メイリオ"/>
              </a:rPr>
              <a:t> </a:t>
            </a:r>
            <a:r>
              <a:rPr kumimoji="1" lang="ja-JP" altLang="en-US" sz="2800" dirty="0">
                <a:latin typeface="メイリオ"/>
                <a:ea typeface="メイリオ"/>
                <a:cs typeface="メイリオ"/>
              </a:rPr>
              <a:t>関係性の構築とインテークアセスメント</a:t>
            </a:r>
            <a:r>
              <a:rPr kumimoji="1" lang="en-US" altLang="ja-JP" sz="2800" dirty="0">
                <a:latin typeface="メイリオ"/>
                <a:ea typeface="メイリオ"/>
                <a:cs typeface="メイリオ"/>
              </a:rPr>
              <a:t/>
            </a:r>
            <a:br>
              <a:rPr kumimoji="1" lang="en-US" altLang="ja-JP" sz="2800" dirty="0">
                <a:latin typeface="メイリオ"/>
                <a:ea typeface="メイリオ"/>
                <a:cs typeface="メイリオ"/>
              </a:rPr>
            </a:br>
            <a:r>
              <a:rPr kumimoji="1" lang="ja-JP" altLang="en-US" sz="2800" dirty="0">
                <a:latin typeface="メイリオ"/>
                <a:ea typeface="メイリオ"/>
                <a:cs typeface="メイリオ"/>
              </a:rPr>
              <a:t>　　　　　　　　　　　　　　　</a:t>
            </a:r>
            <a:r>
              <a:rPr lang="ja-JP" altLang="en-US" sz="2800" dirty="0">
                <a:latin typeface="メイリオ"/>
                <a:ea typeface="メイリオ"/>
                <a:cs typeface="メイリオ"/>
              </a:rPr>
              <a:t>（初期相談）</a:t>
            </a:r>
            <a:endParaRPr kumimoji="1" lang="ja-JP" altLang="en-US" sz="28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p:txBody>
      </p:sp>
      <p:sp>
        <p:nvSpPr>
          <p:cNvPr id="5" name="正方形/長方形 4"/>
          <p:cNvSpPr/>
          <p:nvPr/>
        </p:nvSpPr>
        <p:spPr>
          <a:xfrm>
            <a:off x="284163" y="3366139"/>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インテーク</a:t>
            </a:r>
            <a:endParaRPr kumimoji="1" lang="en-US" altLang="ja-JP">
              <a:latin typeface="メイリオ"/>
              <a:ea typeface="メイリオ"/>
              <a:cs typeface="メイリオ"/>
            </a:endParaRPr>
          </a:p>
        </p:txBody>
      </p:sp>
      <p:sp>
        <p:nvSpPr>
          <p:cNvPr id="6" name="正方形/長方形 5"/>
          <p:cNvSpPr/>
          <p:nvPr/>
        </p:nvSpPr>
        <p:spPr>
          <a:xfrm>
            <a:off x="2129816" y="3366139"/>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366139"/>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529934" y="5023017"/>
            <a:ext cx="1088524"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利用計画案</a:t>
            </a:r>
            <a:endParaRPr kumimoji="1" lang="en-US" altLang="ja-JP" sz="1400">
              <a:latin typeface="メイリオ"/>
              <a:ea typeface="メイリオ"/>
              <a:cs typeface="メイリオ"/>
            </a:endParaRPr>
          </a:p>
        </p:txBody>
      </p:sp>
      <p:sp>
        <p:nvSpPr>
          <p:cNvPr id="9" name="正方形/長方形 8"/>
          <p:cNvSpPr/>
          <p:nvPr/>
        </p:nvSpPr>
        <p:spPr>
          <a:xfrm>
            <a:off x="5821123" y="3361986"/>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361986"/>
            <a:ext cx="1019845"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840058"/>
            <a:ext cx="210389" cy="0"/>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840058"/>
            <a:ext cx="210389" cy="0"/>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835905"/>
            <a:ext cx="210390" cy="4153"/>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835905"/>
            <a:ext cx="242850" cy="0"/>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518408"/>
            <a:ext cx="4153" cy="3691307"/>
          </a:xfrm>
          <a:prstGeom prst="bentConnector3">
            <a:avLst>
              <a:gd name="adj1" fmla="val -14300409"/>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189979"/>
            <a:ext cx="956804" cy="469667"/>
          </a:xfrm>
          <a:prstGeom prst="roundRect">
            <a:avLst/>
          </a:prstGeom>
          <a:solidFill>
            <a:srgbClr val="FF0000">
              <a:alpha val="25000"/>
            </a:srgbClr>
          </a:solidFill>
          <a:ln>
            <a:solidFill>
              <a:schemeClr val="accent1">
                <a:shade val="95000"/>
                <a:satMod val="10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
        <p:nvSpPr>
          <p:cNvPr id="49" name="角丸四角形 48"/>
          <p:cNvSpPr/>
          <p:nvPr/>
        </p:nvSpPr>
        <p:spPr>
          <a:xfrm>
            <a:off x="1130766" y="4189979"/>
            <a:ext cx="754544" cy="469667"/>
          </a:xfrm>
          <a:prstGeom prst="roundRect">
            <a:avLst/>
          </a:prstGeom>
          <a:solidFill>
            <a:srgbClr val="FF0000"/>
          </a:solidFill>
          <a:ln>
            <a:solidFill>
              <a:schemeClr val="accent1">
                <a:shade val="95000"/>
                <a:satMod val="105000"/>
                <a:alpha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189979"/>
            <a:ext cx="956804" cy="469667"/>
          </a:xfrm>
          <a:prstGeom prst="roundRect">
            <a:avLst/>
          </a:prstGeom>
          <a:solidFill>
            <a:srgbClr val="FF0000">
              <a:alpha val="25000"/>
            </a:srgb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773456" y="5023017"/>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730288" y="5023017"/>
            <a:ext cx="666863"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p:nvPr/>
        </p:nvCxnSpPr>
        <p:spPr>
          <a:xfrm flipH="1">
            <a:off x="2529934" y="4313977"/>
            <a:ext cx="1445535" cy="69580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495171" y="5023017"/>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313977"/>
            <a:ext cx="1336632" cy="69580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618458" y="5340861"/>
            <a:ext cx="111830" cy="0"/>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4397151" y="5340861"/>
            <a:ext cx="98020" cy="8698"/>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669080" y="5349559"/>
            <a:ext cx="104376" cy="0"/>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189979"/>
            <a:ext cx="754544" cy="469667"/>
          </a:xfrm>
          <a:prstGeom prst="roundRect">
            <a:avLst/>
          </a:prstGeom>
          <a:solidFill>
            <a:srgbClr val="FF0000"/>
          </a:solidFill>
          <a:ln>
            <a:solidFill>
              <a:schemeClr val="accent1">
                <a:shade val="95000"/>
                <a:satMod val="105000"/>
                <a:alpha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15</a:t>
            </a:fld>
            <a:endParaRPr lang="en-US"/>
          </a:p>
        </p:txBody>
      </p:sp>
    </p:spTree>
    <p:extLst>
      <p:ext uri="{BB962C8B-B14F-4D97-AF65-F5344CB8AC3E}">
        <p14:creationId xmlns:p14="http://schemas.microsoft.com/office/powerpoint/2010/main" val="28883739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01943"/>
            <a:ext cx="8574087" cy="4431983"/>
          </a:xfrm>
          <a:prstGeom prst="rect">
            <a:avLst/>
          </a:prstGeom>
          <a:noFill/>
        </p:spPr>
        <p:txBody>
          <a:bodyPr wrap="square" rtlCol="0">
            <a:spAutoFit/>
          </a:bodyPr>
          <a:lstStyle/>
          <a:p>
            <a:r>
              <a:rPr kumimoji="1" lang="en-US" altLang="ja-JP" sz="3600" b="1" dirty="0">
                <a:latin typeface="メイリオ"/>
                <a:ea typeface="メイリオ"/>
                <a:cs typeface="メイリオ"/>
              </a:rPr>
              <a:t>【</a:t>
            </a:r>
            <a:r>
              <a:rPr kumimoji="1" lang="ja-JP" altLang="en-US" sz="3600" b="1" dirty="0">
                <a:latin typeface="メイリオ"/>
                <a:ea typeface="メイリオ"/>
                <a:cs typeface="メイリオ"/>
              </a:rPr>
              <a:t>自己</a:t>
            </a:r>
            <a:r>
              <a:rPr kumimoji="1" lang="ja-JP" altLang="en-US" sz="3600" b="1" dirty="0" smtClean="0">
                <a:latin typeface="メイリオ"/>
                <a:ea typeface="メイリオ"/>
                <a:cs typeface="メイリオ"/>
              </a:rPr>
              <a:t>紹介・アイスブレイク</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endParaRPr kumimoji="1" lang="en-US" altLang="ja-JP" sz="3200" dirty="0">
              <a:latin typeface="メイリオ"/>
              <a:ea typeface="メイリオ"/>
              <a:cs typeface="メイリオ"/>
            </a:endParaRPr>
          </a:p>
          <a:p>
            <a:r>
              <a:rPr kumimoji="1" lang="ja-JP" altLang="en-US" sz="3200" dirty="0" smtClean="0">
                <a:latin typeface="メイリオ"/>
                <a:ea typeface="メイリオ"/>
                <a:cs typeface="メイリオ"/>
              </a:rPr>
              <a:t>　</a:t>
            </a:r>
            <a:r>
              <a:rPr kumimoji="1" lang="en-US" altLang="ja-JP" sz="3200" dirty="0" smtClean="0">
                <a:latin typeface="メイリオ"/>
                <a:ea typeface="メイリオ"/>
                <a:cs typeface="メイリオ"/>
              </a:rPr>
              <a:t>a) </a:t>
            </a:r>
            <a:r>
              <a:rPr kumimoji="1" lang="ja-JP" altLang="en-US" sz="3200" dirty="0">
                <a:latin typeface="メイリオ"/>
                <a:ea typeface="メイリオ"/>
                <a:cs typeface="メイリオ"/>
              </a:rPr>
              <a:t>名前と所属</a:t>
            </a:r>
            <a:endParaRPr kumimoji="1" lang="en-US" altLang="ja-JP" sz="3200" dirty="0">
              <a:latin typeface="メイリオ"/>
              <a:ea typeface="メイリオ"/>
              <a:cs typeface="メイリオ"/>
            </a:endParaRPr>
          </a:p>
          <a:p>
            <a:pPr>
              <a:lnSpc>
                <a:spcPts val="1200"/>
              </a:lnSpc>
            </a:pPr>
            <a:endParaRPr kumimoji="1" lang="ja-JP" altLang="en-US" sz="3200" dirty="0" smtClean="0">
              <a:latin typeface="メイリオ"/>
              <a:ea typeface="メイリオ"/>
              <a:cs typeface="メイリオ"/>
            </a:endParaRPr>
          </a:p>
          <a:p>
            <a:r>
              <a:rPr kumimoji="1" lang="ja-JP" altLang="en-US" sz="3200" dirty="0" smtClean="0">
                <a:latin typeface="メイリオ"/>
                <a:ea typeface="メイリオ"/>
                <a:cs typeface="メイリオ"/>
              </a:rPr>
              <a:t>　</a:t>
            </a:r>
            <a:r>
              <a:rPr kumimoji="1" lang="en-US" altLang="ja-JP" sz="3200" dirty="0" smtClean="0">
                <a:latin typeface="メイリオ"/>
                <a:ea typeface="メイリオ"/>
                <a:cs typeface="メイリオ"/>
              </a:rPr>
              <a:t>b)</a:t>
            </a:r>
            <a:r>
              <a:rPr kumimoji="1" lang="ja-JP" altLang="en-US" sz="3200" dirty="0" smtClean="0">
                <a:latin typeface="メイリオ"/>
                <a:ea typeface="メイリオ"/>
                <a:cs typeface="メイリオ"/>
              </a:rPr>
              <a:t>「自分の目標とその理由」</a:t>
            </a:r>
          </a:p>
          <a:p>
            <a:r>
              <a:rPr kumimoji="1" lang="ja-JP" altLang="en-US" sz="2800" dirty="0" smtClean="0">
                <a:latin typeface="メイリオ"/>
                <a:ea typeface="メイリオ"/>
                <a:cs typeface="メイリオ"/>
              </a:rPr>
              <a:t>　　　・内容は問わない</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仕事でもプライベートでも</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800" dirty="0" smtClean="0">
                <a:latin typeface="メイリオ"/>
                <a:ea typeface="メイリオ"/>
                <a:cs typeface="メイリオ"/>
              </a:rPr>
              <a:t>　　　・あまり重くない内容。</a:t>
            </a: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① 個人で</a:t>
            </a:r>
            <a:r>
              <a:rPr kumimoji="1" lang="en-US" altLang="ja-JP" sz="2800" dirty="0" smtClean="0">
                <a:latin typeface="メイリオ"/>
                <a:ea typeface="メイリオ"/>
                <a:cs typeface="メイリオ"/>
              </a:rPr>
              <a:t>WS1</a:t>
            </a:r>
            <a:r>
              <a:rPr kumimoji="1" lang="ja-JP" altLang="en-US" sz="2800" dirty="0" smtClean="0">
                <a:latin typeface="メイリオ"/>
                <a:ea typeface="メイリオ"/>
                <a:cs typeface="メイリオ"/>
              </a:rPr>
              <a:t>①に記入し準備。</a:t>
            </a:r>
            <a:r>
              <a:rPr kumimoji="1" lang="en-US" altLang="ja-JP" sz="2400" b="1" dirty="0" smtClean="0">
                <a:latin typeface="メイリオ"/>
                <a:ea typeface="メイリオ"/>
                <a:cs typeface="メイリオ"/>
              </a:rPr>
              <a:t>(4</a:t>
            </a:r>
            <a:r>
              <a:rPr kumimoji="1" lang="ja-JP" altLang="en-US" sz="2400" b="1" dirty="0" smtClean="0">
                <a:latin typeface="メイリオ"/>
                <a:ea typeface="メイリオ"/>
                <a:cs typeface="メイリオ"/>
              </a:rPr>
              <a:t>分</a:t>
            </a:r>
            <a:r>
              <a:rPr kumimoji="1" lang="en-US" altLang="ja-JP" sz="2400" b="1" dirty="0" smtClean="0">
                <a:latin typeface="メイリオ"/>
                <a:ea typeface="メイリオ"/>
                <a:cs typeface="メイリオ"/>
              </a:rPr>
              <a:t>)</a:t>
            </a:r>
            <a:endParaRPr kumimoji="1" lang="en-US" altLang="ja-JP" sz="2400" b="1" dirty="0">
              <a:latin typeface="メイリオ"/>
              <a:ea typeface="メイリオ"/>
              <a:cs typeface="メイリオ"/>
            </a:endParaRPr>
          </a:p>
          <a:p>
            <a:r>
              <a:rPr kumimoji="1" lang="ja-JP" altLang="en-US" sz="2800" dirty="0" smtClean="0">
                <a:latin typeface="メイリオ"/>
                <a:ea typeface="メイリオ"/>
                <a:cs typeface="メイリオ"/>
              </a:rPr>
              <a:t>② </a:t>
            </a:r>
            <a:r>
              <a:rPr kumimoji="1" lang="en-US" altLang="ja-JP" sz="2800" dirty="0" smtClean="0">
                <a:latin typeface="メイリオ"/>
                <a:ea typeface="メイリオ"/>
                <a:cs typeface="メイリオ"/>
              </a:rPr>
              <a:t>2</a:t>
            </a:r>
            <a:r>
              <a:rPr kumimoji="1" lang="ja-JP" altLang="en-US" sz="2800" dirty="0" smtClean="0">
                <a:latin typeface="メイリオ"/>
                <a:ea typeface="メイリオ"/>
                <a:cs typeface="メイリオ"/>
              </a:rPr>
              <a:t>人１組となり、共有。　　 </a:t>
            </a:r>
            <a:r>
              <a:rPr kumimoji="1" lang="en-US" altLang="ja-JP" sz="2400" b="1" dirty="0" smtClean="0">
                <a:latin typeface="メイリオ"/>
                <a:ea typeface="メイリオ"/>
                <a:cs typeface="メイリオ"/>
              </a:rPr>
              <a:t>(1</a:t>
            </a:r>
            <a:r>
              <a:rPr kumimoji="1" lang="ja-JP" altLang="en-US" sz="2400" b="1" dirty="0" smtClean="0">
                <a:latin typeface="メイリオ"/>
                <a:ea typeface="メイリオ"/>
                <a:cs typeface="メイリオ"/>
              </a:rPr>
              <a:t>名</a:t>
            </a:r>
            <a:r>
              <a:rPr kumimoji="1" lang="en-US" altLang="ja-JP" sz="2400" b="1" dirty="0" smtClean="0">
                <a:latin typeface="メイリオ"/>
                <a:ea typeface="メイリオ"/>
                <a:cs typeface="メイリオ"/>
              </a:rPr>
              <a:t>2</a:t>
            </a:r>
            <a:r>
              <a:rPr kumimoji="1" lang="ja-JP" altLang="en-US" sz="2400" b="1" dirty="0" smtClean="0">
                <a:latin typeface="メイリオ"/>
                <a:ea typeface="メイリオ"/>
                <a:cs typeface="メイリオ"/>
              </a:rPr>
              <a:t>分</a:t>
            </a:r>
            <a:r>
              <a:rPr kumimoji="1" lang="en-US" altLang="ja-JP" sz="2400" b="1" dirty="0" smtClean="0">
                <a:latin typeface="メイリオ"/>
                <a:ea typeface="メイリオ"/>
                <a:cs typeface="メイリオ"/>
              </a:rPr>
              <a:t>×2</a:t>
            </a:r>
            <a:r>
              <a:rPr kumimoji="1" lang="ja-JP" altLang="en-US" sz="2400" b="1" dirty="0" smtClean="0">
                <a:latin typeface="メイリオ"/>
                <a:ea typeface="メイリオ"/>
                <a:cs typeface="メイリオ"/>
              </a:rPr>
              <a:t>名</a:t>
            </a:r>
            <a:r>
              <a:rPr kumimoji="1" lang="en-US" altLang="ja-JP" sz="2400" b="1" dirty="0" smtClean="0">
                <a:latin typeface="メイリオ"/>
                <a:ea typeface="メイリオ"/>
                <a:cs typeface="メイリオ"/>
              </a:rPr>
              <a:t>=4</a:t>
            </a:r>
            <a:r>
              <a:rPr kumimoji="1" lang="ja-JP" altLang="en-US" sz="2400" b="1" dirty="0" smtClean="0">
                <a:latin typeface="メイリオ"/>
                <a:ea typeface="メイリオ"/>
                <a:cs typeface="メイリオ"/>
              </a:rPr>
              <a:t>分</a:t>
            </a:r>
            <a:r>
              <a:rPr kumimoji="1" lang="en-US" altLang="ja-JP" sz="2400" b="1" dirty="0" smtClean="0">
                <a:latin typeface="メイリオ"/>
                <a:ea typeface="メイリオ"/>
                <a:cs typeface="メイリオ"/>
              </a:rPr>
              <a:t>)</a:t>
            </a:r>
            <a:endParaRPr kumimoji="1" lang="en-US" altLang="ja-JP" sz="2400" b="1"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16</a:t>
            </a:fld>
            <a:endParaRPr lang="en-US"/>
          </a:p>
        </p:txBody>
      </p:sp>
      <p:pic>
        <p:nvPicPr>
          <p:cNvPr id="41986" name="Picture 2" descr="足湯"/>
          <p:cNvPicPr>
            <a:picLocks noChangeAspect="1" noChangeArrowheads="1"/>
          </p:cNvPicPr>
          <p:nvPr/>
        </p:nvPicPr>
        <p:blipFill>
          <a:blip r:embed="rId2" cstate="print"/>
          <a:srcRect/>
          <a:stretch>
            <a:fillRect/>
          </a:stretch>
        </p:blipFill>
        <p:spPr bwMode="auto">
          <a:xfrm>
            <a:off x="7072439" y="3944694"/>
            <a:ext cx="1603009" cy="961806"/>
          </a:xfrm>
          <a:prstGeom prst="rect">
            <a:avLst/>
          </a:prstGeom>
          <a:noFill/>
        </p:spPr>
      </p:pic>
    </p:spTree>
    <p:extLst>
      <p:ext uri="{BB962C8B-B14F-4D97-AF65-F5344CB8AC3E}">
        <p14:creationId xmlns:p14="http://schemas.microsoft.com/office/powerpoint/2010/main" val="427508851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あなたの目標と利用者の目標</a:t>
            </a:r>
          </a:p>
          <a:p>
            <a:pPr algn="ctr"/>
            <a:r>
              <a:rPr kumimoji="1" lang="ja-JP" altLang="en-US" sz="2800" b="1" dirty="0" smtClean="0">
                <a:latin typeface="メイリオ" pitchFamily="50" charset="-128"/>
                <a:ea typeface="メイリオ" pitchFamily="50" charset="-128"/>
                <a:cs typeface="メイリオ" pitchFamily="50" charset="-128"/>
              </a:rPr>
              <a:t>人生において違いがありますか？　</a:t>
            </a:r>
            <a:endParaRPr kumimoji="1" lang="ja-JP" altLang="en-US" sz="2000" dirty="0" smtClean="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17</a:t>
            </a:fld>
            <a:endParaRPr lang="en-US"/>
          </a:p>
        </p:txBody>
      </p:sp>
    </p:spTree>
    <p:extLst>
      <p:ext uri="{BB962C8B-B14F-4D97-AF65-F5344CB8AC3E}">
        <p14:creationId xmlns:p14="http://schemas.microsoft.com/office/powerpoint/2010/main" val="175830540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主訴の把握と共感的理解</a:t>
            </a:r>
          </a:p>
          <a:p>
            <a:pPr algn="ctr"/>
            <a:r>
              <a:rPr kumimoji="1" lang="ja-JP" altLang="en-US" sz="2800" b="1" dirty="0" smtClean="0">
                <a:latin typeface="メイリオ" pitchFamily="50" charset="-128"/>
                <a:ea typeface="メイリオ" pitchFamily="50" charset="-128"/>
                <a:cs typeface="メイリオ" pitchFamily="50" charset="-128"/>
              </a:rPr>
              <a:t>その基盤となる相談面接技術</a:t>
            </a:r>
            <a:endParaRPr kumimoji="1" lang="ja-JP" altLang="en-US" sz="2000" dirty="0" smtClean="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18</a:t>
            </a:fld>
            <a:endParaRPr lang="en-US"/>
          </a:p>
        </p:txBody>
      </p:sp>
    </p:spTree>
    <p:extLst>
      <p:ext uri="{BB962C8B-B14F-4D97-AF65-F5344CB8AC3E}">
        <p14:creationId xmlns:p14="http://schemas.microsoft.com/office/powerpoint/2010/main" val="312495527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01943"/>
            <a:ext cx="8574087" cy="5201424"/>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模擬相談面接体験①</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endParaRPr kumimoji="1" lang="en-US" altLang="ja-JP" sz="3200" dirty="0">
              <a:latin typeface="メイリオ"/>
              <a:ea typeface="メイリオ"/>
              <a:cs typeface="メイリオ"/>
            </a:endParaRPr>
          </a:p>
          <a:p>
            <a:r>
              <a:rPr kumimoji="1" lang="ja-JP" altLang="en-US" sz="3200" dirty="0" smtClean="0">
                <a:latin typeface="メイリオ"/>
                <a:ea typeface="メイリオ"/>
                <a:cs typeface="メイリオ"/>
              </a:rPr>
              <a:t>「自分が今目指していること／取り組んで</a:t>
            </a:r>
          </a:p>
          <a:p>
            <a:r>
              <a:rPr kumimoji="1" lang="ja-JP" altLang="en-US" sz="3200" dirty="0" smtClean="0">
                <a:latin typeface="メイリオ"/>
                <a:ea typeface="メイリオ"/>
                <a:cs typeface="メイリオ"/>
              </a:rPr>
              <a:t>　いることを実現するために」</a:t>
            </a:r>
          </a:p>
          <a:p>
            <a:r>
              <a:rPr kumimoji="1" lang="ja-JP" altLang="en-US" sz="3200" dirty="0" smtClean="0">
                <a:latin typeface="メイリオ"/>
                <a:ea typeface="メイリオ"/>
                <a:cs typeface="メイリオ"/>
              </a:rPr>
              <a:t>　　　　　　　　　　　　について話します。</a:t>
            </a:r>
          </a:p>
          <a:p>
            <a:r>
              <a:rPr kumimoji="1" lang="ja-JP" altLang="en-US" sz="2800" dirty="0" smtClean="0">
                <a:latin typeface="メイリオ"/>
                <a:ea typeface="メイリオ"/>
                <a:cs typeface="メイリオ"/>
              </a:rPr>
              <a:t>　　・内容は問わない</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仕事でもプライベートでも</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800" dirty="0" smtClean="0">
                <a:latin typeface="メイリオ"/>
                <a:ea typeface="メイリオ"/>
                <a:cs typeface="メイリオ"/>
              </a:rPr>
              <a:t>　　・あまり重くない内容。</a:t>
            </a: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① 個人で</a:t>
            </a:r>
            <a:r>
              <a:rPr kumimoji="1" lang="en-US" altLang="ja-JP" sz="2800" dirty="0" smtClean="0">
                <a:latin typeface="メイリオ"/>
                <a:ea typeface="メイリオ"/>
                <a:cs typeface="メイリオ"/>
              </a:rPr>
              <a:t>WS1</a:t>
            </a:r>
            <a:r>
              <a:rPr kumimoji="1" lang="ja-JP" altLang="en-US" sz="2800" dirty="0" smtClean="0">
                <a:latin typeface="メイリオ"/>
                <a:ea typeface="メイリオ"/>
                <a:cs typeface="メイリオ"/>
              </a:rPr>
              <a:t>②に記入し準備。</a:t>
            </a:r>
            <a:endParaRPr kumimoji="1" lang="en-US" altLang="ja-JP" sz="2400" b="1" dirty="0">
              <a:latin typeface="メイリオ"/>
              <a:ea typeface="メイリオ"/>
              <a:cs typeface="メイリオ"/>
            </a:endParaRPr>
          </a:p>
          <a:p>
            <a:r>
              <a:rPr kumimoji="1" lang="ja-JP" altLang="en-US" sz="2800" dirty="0" smtClean="0">
                <a:latin typeface="メイリオ"/>
                <a:ea typeface="メイリオ"/>
                <a:cs typeface="メイリオ"/>
              </a:rPr>
              <a:t>② </a:t>
            </a:r>
            <a:r>
              <a:rPr kumimoji="1" lang="en-US" altLang="ja-JP" sz="2800" dirty="0" smtClean="0">
                <a:latin typeface="メイリオ"/>
                <a:ea typeface="メイリオ"/>
                <a:cs typeface="メイリオ"/>
              </a:rPr>
              <a:t>2</a:t>
            </a:r>
            <a:r>
              <a:rPr kumimoji="1" lang="ja-JP" altLang="en-US" sz="2800" dirty="0" smtClean="0">
                <a:latin typeface="メイリオ"/>
                <a:ea typeface="メイリオ"/>
                <a:cs typeface="メイリオ"/>
              </a:rPr>
              <a:t>人１組となり面接</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相談者／相談員</a:t>
            </a:r>
            <a:r>
              <a:rPr kumimoji="1" lang="en-US" altLang="ja-JP" sz="2800" dirty="0" smtClean="0">
                <a:latin typeface="メイリオ"/>
                <a:ea typeface="メイリオ"/>
                <a:cs typeface="メイリオ"/>
              </a:rPr>
              <a:t>)</a:t>
            </a:r>
            <a:r>
              <a:rPr kumimoji="1" lang="ja-JP" altLang="en-US" sz="2800" dirty="0" err="1" smtClean="0">
                <a:latin typeface="メイリオ"/>
                <a:ea typeface="メイリオ"/>
                <a:cs typeface="メイリオ"/>
              </a:rPr>
              <a:t>。</a:t>
            </a:r>
            <a:r>
              <a:rPr kumimoji="1" lang="en-US" altLang="ja-JP" sz="2000" b="1" dirty="0" smtClean="0">
                <a:latin typeface="メイリオ"/>
                <a:ea typeface="メイリオ"/>
                <a:cs typeface="メイリオ"/>
              </a:rPr>
              <a:t>1</a:t>
            </a:r>
            <a:r>
              <a:rPr kumimoji="1" lang="ja-JP" altLang="en-US" sz="2000" b="1" dirty="0" smtClean="0">
                <a:latin typeface="メイリオ"/>
                <a:ea typeface="メイリオ"/>
                <a:cs typeface="メイリオ"/>
              </a:rPr>
              <a:t>分</a:t>
            </a:r>
            <a:r>
              <a:rPr kumimoji="1" lang="en-US" altLang="ja-JP" sz="2000" b="1" dirty="0" smtClean="0">
                <a:latin typeface="メイリオ"/>
                <a:ea typeface="メイリオ"/>
                <a:cs typeface="メイリオ"/>
              </a:rPr>
              <a:t>30</a:t>
            </a:r>
            <a:r>
              <a:rPr kumimoji="1" lang="ja-JP" altLang="en-US" sz="2000" b="1" dirty="0" smtClean="0">
                <a:latin typeface="メイリオ"/>
                <a:ea typeface="メイリオ"/>
                <a:cs typeface="メイリオ"/>
              </a:rPr>
              <a:t>秒</a:t>
            </a:r>
            <a:r>
              <a:rPr kumimoji="1" lang="en-US" altLang="ja-JP" sz="2000" b="1" dirty="0" smtClean="0">
                <a:latin typeface="メイリオ"/>
                <a:ea typeface="メイリオ"/>
                <a:cs typeface="メイリオ"/>
              </a:rPr>
              <a:t>×2</a:t>
            </a:r>
            <a:r>
              <a:rPr kumimoji="1" lang="ja-JP" altLang="en-US" sz="2000" b="1" dirty="0" smtClean="0">
                <a:latin typeface="メイリオ"/>
                <a:ea typeface="メイリオ"/>
                <a:cs typeface="メイリオ"/>
              </a:rPr>
              <a:t>名</a:t>
            </a:r>
          </a:p>
          <a:p>
            <a:r>
              <a:rPr kumimoji="1" lang="ja-JP" altLang="en-US" sz="2800" b="1" dirty="0" smtClean="0">
                <a:latin typeface="メイリオ"/>
                <a:ea typeface="メイリオ"/>
                <a:cs typeface="メイリオ"/>
              </a:rPr>
              <a:t>　　★目を合わせず、不誠実な態度で</a:t>
            </a:r>
            <a:endParaRPr kumimoji="1" lang="en-US" altLang="ja-JP" sz="2800" b="1"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19</a:t>
            </a:fld>
            <a:endParaRPr lang="en-US"/>
          </a:p>
        </p:txBody>
      </p:sp>
    </p:spTree>
    <p:extLst>
      <p:ext uri="{BB962C8B-B14F-4D97-AF65-F5344CB8AC3E}">
        <p14:creationId xmlns:p14="http://schemas.microsoft.com/office/powerpoint/2010/main" val="42750885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演習１全体の獲得</a:t>
            </a:r>
            <a:r>
              <a:rPr kumimoji="1" lang="ja-JP" altLang="en-US" sz="2800" b="1" dirty="0">
                <a:latin typeface="メイリオ"/>
                <a:ea typeface="メイリオ"/>
                <a:cs typeface="メイリオ"/>
              </a:rPr>
              <a:t>目標と</a:t>
            </a:r>
            <a:r>
              <a:rPr kumimoji="1" lang="ja-JP" altLang="en-US" sz="2800" b="1" dirty="0" smtClean="0">
                <a:latin typeface="メイリオ"/>
                <a:ea typeface="メイリオ"/>
                <a:cs typeface="メイリオ"/>
              </a:rPr>
              <a:t>概要</a:t>
            </a:r>
            <a:endParaRPr kumimoji="1" lang="ja-JP" altLang="en-US" sz="28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kumimoji="1" lang="ja-JP" altLang="en-US" dirty="0">
                <a:latin typeface="メイリオ"/>
                <a:ea typeface="メイリオ"/>
                <a:cs typeface="メイリオ"/>
              </a:rPr>
              <a:t>演習１</a:t>
            </a:r>
            <a:r>
              <a:rPr lang="ja-JP" altLang="en-US" dirty="0">
                <a:latin typeface="メイリオ"/>
                <a:ea typeface="メイリオ"/>
                <a:cs typeface="メイリオ"/>
              </a:rPr>
              <a:t>　相談支援におけるケアマネジメントに必要な視点と技術</a:t>
            </a:r>
          </a:p>
        </p:txBody>
      </p:sp>
      <p:sp>
        <p:nvSpPr>
          <p:cNvPr id="4" name="テキスト ボックス 3"/>
          <p:cNvSpPr txBox="1"/>
          <p:nvPr/>
        </p:nvSpPr>
        <p:spPr>
          <a:xfrm>
            <a:off x="284163" y="2135958"/>
            <a:ext cx="8574087" cy="1569660"/>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演習１を通しての獲得目標</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事例を通し、ケアマネジメント手法を用いた個別相談支援、サービス等利用計画作成実務を具体的に理解する</a:t>
            </a:r>
            <a:r>
              <a:rPr kumimoji="1" lang="ja-JP" altLang="en-US" sz="2400" dirty="0" smtClean="0">
                <a:latin typeface="メイリオ"/>
                <a:ea typeface="メイリオ"/>
                <a:cs typeface="メイリオ"/>
              </a:rPr>
              <a:t>（他者に説明</a:t>
            </a:r>
            <a:r>
              <a:rPr kumimoji="1" lang="ja-JP" altLang="en-US" sz="2400" dirty="0">
                <a:latin typeface="メイリオ"/>
                <a:ea typeface="メイリオ"/>
                <a:cs typeface="メイリオ"/>
              </a:rPr>
              <a:t>できる）。</a:t>
            </a:r>
            <a:endParaRPr kumimoji="1" lang="en-US" altLang="ja-JP" sz="2400" dirty="0">
              <a:latin typeface="メイリオ"/>
              <a:ea typeface="メイリオ"/>
              <a:cs typeface="メイリオ"/>
            </a:endParaRPr>
          </a:p>
        </p:txBody>
      </p:sp>
      <p:sp>
        <p:nvSpPr>
          <p:cNvPr id="5" name="テキスト ボックス 4"/>
          <p:cNvSpPr txBox="1"/>
          <p:nvPr/>
        </p:nvSpPr>
        <p:spPr>
          <a:xfrm>
            <a:off x="284163" y="3740692"/>
            <a:ext cx="8574087" cy="1200329"/>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演習１の概要</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２日間で、ひとつの事例を用い、一連のケアマネジメントプロセスを通して学ぶ演習を</a:t>
            </a:r>
            <a:r>
              <a:rPr kumimoji="1" lang="ja-JP" altLang="en-US" sz="2400" dirty="0" smtClean="0">
                <a:latin typeface="メイリオ"/>
                <a:ea typeface="メイリオ"/>
                <a:cs typeface="メイリオ"/>
              </a:rPr>
              <a:t>行う。</a:t>
            </a:r>
            <a:endParaRPr kumimoji="1" lang="en-US" altLang="ja-JP" sz="2400" dirty="0">
              <a:latin typeface="メイリオ"/>
              <a:ea typeface="メイリオ"/>
              <a:cs typeface="メイリオ"/>
            </a:endParaRPr>
          </a:p>
        </p:txBody>
      </p:sp>
      <p:sp>
        <p:nvSpPr>
          <p:cNvPr id="6" name="スライド番号プレースホルダー 5"/>
          <p:cNvSpPr>
            <a:spLocks noGrp="1"/>
          </p:cNvSpPr>
          <p:nvPr>
            <p:ph type="sldNum" sz="quarter" idx="12"/>
          </p:nvPr>
        </p:nvSpPr>
        <p:spPr/>
        <p:txBody>
          <a:bodyPr/>
          <a:lstStyle/>
          <a:p>
            <a:fld id="{5FD889E0-CAB2-4699-909D-B9A88D47ACBE}" type="slidenum">
              <a:rPr lang="en-US" smtClean="0"/>
              <a:pPr/>
              <a:t>2</a:t>
            </a:fld>
            <a:endParaRPr lang="en-US"/>
          </a:p>
        </p:txBody>
      </p:sp>
      <p:sp>
        <p:nvSpPr>
          <p:cNvPr id="7" name="テキスト ボックス 6"/>
          <p:cNvSpPr txBox="1"/>
          <p:nvPr/>
        </p:nvSpPr>
        <p:spPr>
          <a:xfrm>
            <a:off x="460097" y="4941021"/>
            <a:ext cx="6919839" cy="1323439"/>
          </a:xfrm>
          <a:prstGeom prst="rect">
            <a:avLst/>
          </a:prstGeom>
          <a:noFill/>
        </p:spPr>
        <p:txBody>
          <a:bodyPr wrap="square" rtlCol="0">
            <a:spAutoFit/>
          </a:bodyPr>
          <a:lstStyle/>
          <a:p>
            <a:r>
              <a:rPr kumimoji="1" lang="ja-JP" altLang="en-US" sz="2000" dirty="0" smtClean="0">
                <a:latin typeface="メイリオ"/>
                <a:ea typeface="メイリオ"/>
                <a:cs typeface="メイリオ"/>
              </a:rPr>
              <a:t>１日目</a:t>
            </a:r>
            <a:r>
              <a:rPr kumimoji="1" lang="ja-JP" altLang="en-US" sz="2000" dirty="0">
                <a:latin typeface="メイリオ"/>
                <a:ea typeface="メイリオ"/>
                <a:cs typeface="メイリオ"/>
              </a:rPr>
              <a:t> </a:t>
            </a:r>
            <a:r>
              <a:rPr kumimoji="1" lang="ja-JP" altLang="en-US" sz="2000" dirty="0" smtClean="0">
                <a:latin typeface="メイリオ"/>
                <a:ea typeface="メイリオ"/>
                <a:cs typeface="メイリオ"/>
              </a:rPr>
              <a:t>インテーク</a:t>
            </a:r>
            <a:r>
              <a:rPr kumimoji="1" lang="ja-JP" altLang="en-US" sz="2000" dirty="0">
                <a:latin typeface="メイリオ"/>
                <a:ea typeface="メイリオ"/>
                <a:cs typeface="メイリオ"/>
              </a:rPr>
              <a:t>から</a:t>
            </a:r>
            <a:r>
              <a:rPr kumimoji="1" lang="ja-JP" altLang="en-US" sz="2000" dirty="0" smtClean="0">
                <a:latin typeface="メイリオ"/>
                <a:ea typeface="メイリオ"/>
                <a:cs typeface="メイリオ"/>
              </a:rPr>
              <a:t>アセスメント、基本相談</a:t>
            </a:r>
            <a:endParaRPr kumimoji="1" lang="en-US" altLang="ja-JP" sz="2000" dirty="0">
              <a:latin typeface="メイリオ"/>
              <a:ea typeface="メイリオ"/>
              <a:cs typeface="メイリオ"/>
            </a:endParaRPr>
          </a:p>
          <a:p>
            <a:r>
              <a:rPr kumimoji="1" lang="ja-JP" altLang="en-US" sz="2000" dirty="0" smtClean="0">
                <a:latin typeface="メイリオ"/>
                <a:ea typeface="メイリオ"/>
                <a:cs typeface="メイリオ"/>
              </a:rPr>
              <a:t>２日目 プランニング、</a:t>
            </a:r>
          </a:p>
          <a:p>
            <a:r>
              <a:rPr kumimoji="1" lang="ja-JP" altLang="en-US" sz="2000" dirty="0" smtClean="0">
                <a:latin typeface="メイリオ"/>
                <a:ea typeface="メイリオ"/>
                <a:cs typeface="メイリオ"/>
              </a:rPr>
              <a:t>　　　 チーム</a:t>
            </a:r>
            <a:r>
              <a:rPr kumimoji="1" lang="ja-JP" altLang="en-US" sz="2000" dirty="0">
                <a:latin typeface="メイリオ"/>
                <a:ea typeface="メイリオ"/>
                <a:cs typeface="メイリオ"/>
              </a:rPr>
              <a:t>支援とサービス担当者会議、</a:t>
            </a:r>
            <a:endParaRPr kumimoji="1" lang="en-US" altLang="ja-JP" sz="2000" dirty="0">
              <a:latin typeface="メイリオ"/>
              <a:ea typeface="メイリオ"/>
              <a:cs typeface="メイリオ"/>
            </a:endParaRPr>
          </a:p>
          <a:p>
            <a:r>
              <a:rPr kumimoji="1" lang="ja-JP" altLang="en-US" sz="2000" dirty="0">
                <a:latin typeface="メイリオ"/>
                <a:ea typeface="メイリオ"/>
                <a:cs typeface="メイリオ"/>
              </a:rPr>
              <a:t>　　　</a:t>
            </a:r>
            <a:r>
              <a:rPr kumimoji="1" lang="ja-JP" altLang="en-US" sz="2000" dirty="0" smtClean="0">
                <a:latin typeface="メイリオ"/>
                <a:ea typeface="メイリオ"/>
                <a:cs typeface="メイリオ"/>
              </a:rPr>
              <a:t> モニタリング</a:t>
            </a:r>
            <a:r>
              <a:rPr kumimoji="1" lang="ja-JP" altLang="en-US" sz="2000" dirty="0">
                <a:latin typeface="メイリオ"/>
                <a:ea typeface="メイリオ"/>
                <a:cs typeface="メイリオ"/>
              </a:rPr>
              <a:t>と終結</a:t>
            </a:r>
            <a:endParaRPr kumimoji="1" lang="en-US" altLang="ja-JP" sz="2000" dirty="0">
              <a:latin typeface="メイリオ"/>
              <a:ea typeface="メイリオ"/>
              <a:cs typeface="メイリオ"/>
            </a:endParaRPr>
          </a:p>
        </p:txBody>
      </p:sp>
      <p:sp>
        <p:nvSpPr>
          <p:cNvPr id="8" name="正方形/長方形 7"/>
          <p:cNvSpPr/>
          <p:nvPr/>
        </p:nvSpPr>
        <p:spPr>
          <a:xfrm>
            <a:off x="6251097" y="4878141"/>
            <a:ext cx="2257677" cy="3897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基本相談</a:t>
            </a:r>
            <a:endParaRPr kumimoji="1" lang="ja-JP" altLang="en-US" b="1" dirty="0">
              <a:latin typeface="メイリオ" pitchFamily="50" charset="-128"/>
              <a:ea typeface="メイリオ" pitchFamily="50" charset="-128"/>
              <a:cs typeface="メイリオ" pitchFamily="50" charset="-128"/>
            </a:endParaRPr>
          </a:p>
        </p:txBody>
      </p:sp>
      <p:sp>
        <p:nvSpPr>
          <p:cNvPr id="9" name="正方形/長方形 8"/>
          <p:cNvSpPr/>
          <p:nvPr/>
        </p:nvSpPr>
        <p:spPr>
          <a:xfrm>
            <a:off x="6251097" y="5340742"/>
            <a:ext cx="2257677" cy="65681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サービス等利用計画作成実務</a:t>
            </a:r>
            <a:endParaRPr kumimoji="1" lang="ja-JP" altLang="en-US" b="1" dirty="0">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5955165" y="4565453"/>
            <a:ext cx="1125368" cy="369332"/>
          </a:xfrm>
          <a:prstGeom prst="rect">
            <a:avLst/>
          </a:prstGeom>
          <a:noFill/>
        </p:spPr>
        <p:txBody>
          <a:bodyPr wrap="square" rtlCol="0">
            <a:spAutoFit/>
          </a:bodyPr>
          <a:lstStyle/>
          <a:p>
            <a:r>
              <a:rPr kumimoji="1" lang="ja-JP" altLang="en-US" b="1" dirty="0" smtClean="0">
                <a:latin typeface="メイリオ"/>
                <a:ea typeface="メイリオ"/>
                <a:cs typeface="メイリオ"/>
              </a:rPr>
              <a:t>特に</a:t>
            </a:r>
            <a:r>
              <a:rPr kumimoji="1" lang="en-US" altLang="ja-JP" b="1" dirty="0" smtClean="0">
                <a:latin typeface="メイリオ"/>
                <a:ea typeface="メイリオ"/>
                <a:cs typeface="メイリオ"/>
              </a:rPr>
              <a:t>…</a:t>
            </a:r>
            <a:endParaRPr kumimoji="1" lang="en-US" altLang="ja-JP" b="1" dirty="0">
              <a:latin typeface="メイリオ"/>
              <a:ea typeface="メイリオ"/>
              <a:cs typeface="メイリオ"/>
            </a:endParaRPr>
          </a:p>
        </p:txBody>
      </p:sp>
    </p:spTree>
    <p:extLst>
      <p:ext uri="{BB962C8B-B14F-4D97-AF65-F5344CB8AC3E}">
        <p14:creationId xmlns:p14="http://schemas.microsoft.com/office/powerpoint/2010/main" val="256837154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01943"/>
            <a:ext cx="8574087" cy="5632311"/>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模擬相談面接体験②</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endParaRPr kumimoji="1" lang="en-US" altLang="ja-JP" sz="3200" dirty="0">
              <a:latin typeface="メイリオ"/>
              <a:ea typeface="メイリオ"/>
              <a:cs typeface="メイリオ"/>
            </a:endParaRPr>
          </a:p>
          <a:p>
            <a:r>
              <a:rPr kumimoji="1" lang="ja-JP" altLang="en-US" sz="3200" dirty="0" smtClean="0">
                <a:latin typeface="メイリオ"/>
                <a:ea typeface="メイリオ"/>
                <a:cs typeface="メイリオ"/>
              </a:rPr>
              <a:t>「自分が今目指していること／取り組んで</a:t>
            </a:r>
          </a:p>
          <a:p>
            <a:r>
              <a:rPr kumimoji="1" lang="ja-JP" altLang="en-US" sz="3200" dirty="0" smtClean="0">
                <a:latin typeface="メイリオ"/>
                <a:ea typeface="メイリオ"/>
                <a:cs typeface="メイリオ"/>
              </a:rPr>
              <a:t>　いることを実現するために」</a:t>
            </a:r>
          </a:p>
          <a:p>
            <a:r>
              <a:rPr kumimoji="1" lang="ja-JP" altLang="en-US" sz="3200" dirty="0" smtClean="0">
                <a:latin typeface="メイリオ"/>
                <a:ea typeface="メイリオ"/>
                <a:cs typeface="メイリオ"/>
              </a:rPr>
              <a:t>　　　　　　　　　　　　について話します。</a:t>
            </a:r>
          </a:p>
          <a:p>
            <a:r>
              <a:rPr kumimoji="1" lang="ja-JP" altLang="en-US" sz="2800" dirty="0" smtClean="0">
                <a:latin typeface="メイリオ"/>
                <a:ea typeface="メイリオ"/>
                <a:cs typeface="メイリオ"/>
              </a:rPr>
              <a:t>　　・内容は問わない</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仕事でもプライベートでも</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800" dirty="0" smtClean="0">
                <a:latin typeface="メイリオ"/>
                <a:ea typeface="メイリオ"/>
                <a:cs typeface="メイリオ"/>
              </a:rPr>
              <a:t>　　・あまり重くない内容。</a:t>
            </a: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③ </a:t>
            </a:r>
            <a:r>
              <a:rPr kumimoji="1" lang="en-US" altLang="ja-JP" sz="2800" dirty="0" smtClean="0">
                <a:latin typeface="メイリオ"/>
                <a:ea typeface="メイリオ"/>
                <a:cs typeface="メイリオ"/>
              </a:rPr>
              <a:t>2</a:t>
            </a:r>
            <a:r>
              <a:rPr kumimoji="1" lang="ja-JP" altLang="en-US" sz="2800" dirty="0" smtClean="0">
                <a:latin typeface="メイリオ"/>
                <a:ea typeface="メイリオ"/>
                <a:cs typeface="メイリオ"/>
              </a:rPr>
              <a:t>人１組となり面接</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相談者／相談員</a:t>
            </a:r>
            <a:r>
              <a:rPr kumimoji="1" lang="en-US" altLang="ja-JP" sz="2800" dirty="0" smtClean="0">
                <a:latin typeface="メイリオ"/>
                <a:ea typeface="メイリオ"/>
                <a:cs typeface="メイリオ"/>
              </a:rPr>
              <a:t>)</a:t>
            </a:r>
            <a:r>
              <a:rPr kumimoji="1" lang="ja-JP" altLang="en-US" sz="2800" dirty="0" err="1" smtClean="0">
                <a:latin typeface="メイリオ"/>
                <a:ea typeface="メイリオ"/>
                <a:cs typeface="メイリオ"/>
              </a:rPr>
              <a:t>。</a:t>
            </a:r>
            <a:r>
              <a:rPr kumimoji="1" lang="en-US" altLang="ja-JP" sz="2000" b="1" dirty="0" smtClean="0">
                <a:latin typeface="メイリオ"/>
                <a:ea typeface="メイリオ"/>
                <a:cs typeface="メイリオ"/>
              </a:rPr>
              <a:t>2</a:t>
            </a:r>
            <a:r>
              <a:rPr kumimoji="1" lang="ja-JP" altLang="en-US" sz="2000" b="1" dirty="0" smtClean="0">
                <a:latin typeface="メイリオ"/>
                <a:ea typeface="メイリオ"/>
                <a:cs typeface="メイリオ"/>
              </a:rPr>
              <a:t>分</a:t>
            </a:r>
            <a:r>
              <a:rPr kumimoji="1" lang="en-US" altLang="ja-JP" sz="2000" b="1" dirty="0" smtClean="0">
                <a:latin typeface="メイリオ"/>
                <a:ea typeface="メイリオ"/>
                <a:cs typeface="メイリオ"/>
              </a:rPr>
              <a:t>×2</a:t>
            </a:r>
            <a:r>
              <a:rPr kumimoji="1" lang="ja-JP" altLang="en-US" sz="2000" b="1" dirty="0" smtClean="0">
                <a:latin typeface="メイリオ"/>
                <a:ea typeface="メイリオ"/>
                <a:cs typeface="メイリオ"/>
              </a:rPr>
              <a:t>名</a:t>
            </a:r>
          </a:p>
          <a:p>
            <a:r>
              <a:rPr kumimoji="1" lang="ja-JP" altLang="en-US" sz="2800" b="1" dirty="0" smtClean="0">
                <a:latin typeface="メイリオ"/>
                <a:ea typeface="メイリオ"/>
                <a:cs typeface="メイリオ"/>
              </a:rPr>
              <a:t>　　★自分の考える、よい相談面接技術で</a:t>
            </a:r>
          </a:p>
          <a:p>
            <a:r>
              <a:rPr kumimoji="1" lang="ja-JP" altLang="en-US" sz="2800" dirty="0" smtClean="0">
                <a:latin typeface="メイリオ"/>
                <a:ea typeface="メイリオ"/>
                <a:cs typeface="メイリオ"/>
              </a:rPr>
              <a:t>④ 体験①と体験②の違いを共有。</a:t>
            </a:r>
            <a:r>
              <a:rPr kumimoji="1" lang="en-US" altLang="ja-JP" sz="2000" b="1" dirty="0" smtClean="0">
                <a:latin typeface="メイリオ"/>
                <a:ea typeface="メイリオ"/>
                <a:cs typeface="メイリオ"/>
              </a:rPr>
              <a:t>3</a:t>
            </a:r>
            <a:r>
              <a:rPr kumimoji="1" lang="ja-JP" altLang="en-US" sz="2000" b="1" dirty="0" smtClean="0">
                <a:latin typeface="メイリオ"/>
                <a:ea typeface="メイリオ"/>
                <a:cs typeface="メイリオ"/>
              </a:rPr>
              <a:t>分</a:t>
            </a:r>
          </a:p>
          <a:p>
            <a:endParaRPr kumimoji="1" lang="en-US" altLang="ja-JP" sz="2800" b="1"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20</a:t>
            </a:fld>
            <a:endParaRPr lang="en-US"/>
          </a:p>
        </p:txBody>
      </p:sp>
    </p:spTree>
    <p:extLst>
      <p:ext uri="{BB962C8B-B14F-4D97-AF65-F5344CB8AC3E}">
        <p14:creationId xmlns:p14="http://schemas.microsoft.com/office/powerpoint/2010/main" val="427508851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ミニ講義</a:t>
            </a:r>
            <a:r>
              <a:rPr kumimoji="1" lang="en-US" altLang="ja-JP" sz="2800" b="1" dirty="0" smtClean="0">
                <a:latin typeface="メイリオ" pitchFamily="50" charset="-128"/>
                <a:ea typeface="メイリオ" pitchFamily="50" charset="-128"/>
                <a:cs typeface="メイリオ" pitchFamily="50" charset="-128"/>
              </a:rPr>
              <a:t>】</a:t>
            </a: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初期相談のまとめ</a:t>
            </a:r>
            <a:endParaRPr kumimoji="1" lang="ja-JP" altLang="en-US" sz="2000" dirty="0" smtClean="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21</a:t>
            </a:fld>
            <a:endParaRPr lang="en-US"/>
          </a:p>
        </p:txBody>
      </p:sp>
    </p:spTree>
    <p:extLst>
      <p:ext uri="{BB962C8B-B14F-4D97-AF65-F5344CB8AC3E}">
        <p14:creationId xmlns:p14="http://schemas.microsoft.com/office/powerpoint/2010/main" val="179617661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en-US" altLang="ja-JP" sz="2400" dirty="0" smtClean="0">
                <a:latin typeface="メイリオ"/>
                <a:ea typeface="メイリオ"/>
                <a:cs typeface="メイリオ"/>
              </a:rPr>
              <a:t>§</a:t>
            </a:r>
            <a:r>
              <a:rPr lang="ja-JP" altLang="en-US" sz="2400" dirty="0" smtClean="0">
                <a:latin typeface="メイリオ"/>
                <a:ea typeface="メイリオ"/>
                <a:cs typeface="メイリオ"/>
              </a:rPr>
              <a:t>１</a:t>
            </a:r>
            <a:r>
              <a:rPr lang="en-US" altLang="ja-JP" sz="2400" dirty="0" smtClean="0">
                <a:latin typeface="メイリオ"/>
                <a:ea typeface="メイリオ"/>
                <a:cs typeface="メイリオ"/>
              </a:rPr>
              <a:t> </a:t>
            </a:r>
            <a:r>
              <a:rPr lang="ja-JP" altLang="en-US" sz="2400" dirty="0" smtClean="0">
                <a:latin typeface="メイリオ"/>
                <a:ea typeface="メイリオ"/>
                <a:cs typeface="メイリオ"/>
              </a:rPr>
              <a:t>関係性の構築とインテーク・アセスメント</a:t>
            </a:r>
            <a:r>
              <a:rPr lang="en-US" altLang="ja-JP" sz="2400" dirty="0" smtClean="0">
                <a:latin typeface="メイリオ"/>
                <a:ea typeface="メイリオ"/>
                <a:cs typeface="メイリオ"/>
              </a:rPr>
              <a:t/>
            </a:r>
            <a:br>
              <a:rPr lang="en-US" altLang="ja-JP" sz="2400" dirty="0" smtClean="0">
                <a:latin typeface="メイリオ"/>
                <a:ea typeface="メイリオ"/>
                <a:cs typeface="メイリオ"/>
              </a:rPr>
            </a:br>
            <a:r>
              <a:rPr lang="ja-JP" altLang="en-US" sz="2400" dirty="0" smtClean="0">
                <a:latin typeface="メイリオ"/>
                <a:ea typeface="メイリオ"/>
                <a:cs typeface="メイリオ"/>
              </a:rPr>
              <a:t>　　　　　　　　　　　　　　　初期相談の留意点（１）</a:t>
            </a:r>
            <a:endParaRPr kumimoji="1" lang="ja-JP" altLang="en-US" sz="2400" dirty="0"/>
          </a:p>
        </p:txBody>
      </p:sp>
      <p:sp>
        <p:nvSpPr>
          <p:cNvPr id="6" name="正方形/長方形 5"/>
          <p:cNvSpPr/>
          <p:nvPr/>
        </p:nvSpPr>
        <p:spPr>
          <a:xfrm>
            <a:off x="474133" y="4231715"/>
            <a:ext cx="8074963" cy="22532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・「面接は</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おしゃべり</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ではない。」</a:t>
            </a:r>
            <a:endParaRPr kumimoji="1" lang="en-US" altLang="ja-JP" b="1" dirty="0" smtClean="0">
              <a:latin typeface="メイリオ"/>
              <a:ea typeface="メイリオ"/>
              <a:cs typeface="メイリオ"/>
            </a:endParaRPr>
          </a:p>
          <a:p>
            <a:endParaRPr kumimoji="1" lang="en-US" altLang="ja-JP" sz="1600" b="1" dirty="0" smtClean="0">
              <a:latin typeface="メイリオ"/>
              <a:ea typeface="メイリオ"/>
              <a:cs typeface="メイリオ"/>
            </a:endParaRPr>
          </a:p>
          <a:p>
            <a:r>
              <a:rPr kumimoji="1" lang="ja-JP" altLang="en-US" b="1" dirty="0" smtClean="0">
                <a:latin typeface="メイリオ"/>
                <a:ea typeface="メイリオ"/>
                <a:cs typeface="メイリオ"/>
              </a:rPr>
              <a:t>・（支援者が）意図を持って</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・場面を構成し、</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・話を聴き（傾聴）、</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・話（や課題）を整理し、</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・一緒に向かうゴール（課題）を共有する。</a:t>
            </a:r>
            <a:endParaRPr kumimoji="1" lang="en-US" altLang="ja-JP" b="1" dirty="0" smtClean="0">
              <a:latin typeface="メイリオ"/>
              <a:ea typeface="メイリオ"/>
              <a:cs typeface="メイリオ"/>
            </a:endParaRPr>
          </a:p>
        </p:txBody>
      </p:sp>
      <p:sp>
        <p:nvSpPr>
          <p:cNvPr id="7" name="角丸四角形 6"/>
          <p:cNvSpPr/>
          <p:nvPr/>
        </p:nvSpPr>
        <p:spPr>
          <a:xfrm>
            <a:off x="6009463" y="4505558"/>
            <a:ext cx="2048933" cy="1668666"/>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トレーニングや</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準備が必要</a:t>
            </a:r>
          </a:p>
          <a:p>
            <a:pPr algn="ctr"/>
            <a:endParaRPr kumimoji="1" lang="ja-JP" altLang="en-US" sz="1200" b="1" dirty="0" smtClean="0">
              <a:solidFill>
                <a:schemeClr val="tx1"/>
              </a:solidFill>
              <a:latin typeface="メイリオ" pitchFamily="50" charset="-128"/>
              <a:ea typeface="メイリオ" pitchFamily="50" charset="-128"/>
              <a:cs typeface="メイリオ" pitchFamily="50" charset="-128"/>
            </a:endParaRPr>
          </a:p>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技術研鑽</a:t>
            </a:r>
          </a:p>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スーパービジョン</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22</a:t>
            </a:fld>
            <a:endParaRPr lang="en-US"/>
          </a:p>
        </p:txBody>
      </p:sp>
      <p:sp>
        <p:nvSpPr>
          <p:cNvPr id="10" name="テキスト ボックス 9"/>
          <p:cNvSpPr txBox="1"/>
          <p:nvPr/>
        </p:nvSpPr>
        <p:spPr>
          <a:xfrm>
            <a:off x="425581" y="1831057"/>
            <a:ext cx="8574087" cy="2400657"/>
          </a:xfrm>
          <a:prstGeom prst="rect">
            <a:avLst/>
          </a:prstGeom>
          <a:noFill/>
        </p:spPr>
        <p:txBody>
          <a:bodyPr wrap="square" rtlCol="0">
            <a:spAutoFit/>
          </a:bodyPr>
          <a:lstStyle/>
          <a:p>
            <a:pPr>
              <a:lnSpc>
                <a:spcPts val="2400"/>
              </a:lnSpc>
            </a:pPr>
            <a:r>
              <a:rPr kumimoji="1" lang="ja-JP" altLang="en-US" sz="2000" b="1" dirty="0" smtClean="0">
                <a:latin typeface="メイリオ"/>
                <a:ea typeface="メイリオ"/>
                <a:cs typeface="メイリオ"/>
              </a:rPr>
              <a:t>○ 話を聴き、主訴を把握</a:t>
            </a:r>
            <a:r>
              <a:rPr kumimoji="1" lang="ja-JP" altLang="en-US" sz="2000" dirty="0" smtClean="0">
                <a:latin typeface="メイリオ"/>
                <a:ea typeface="メイリオ"/>
                <a:cs typeface="メイリオ"/>
              </a:rPr>
              <a:t>。 </a:t>
            </a:r>
            <a:r>
              <a:rPr kumimoji="1" lang="ja-JP" altLang="en-US" b="1" dirty="0" smtClean="0">
                <a:latin typeface="メイリオ"/>
                <a:ea typeface="メイリオ"/>
                <a:cs typeface="メイリオ"/>
              </a:rPr>
              <a:t>★対面での関係が基本</a:t>
            </a:r>
          </a:p>
          <a:p>
            <a:pPr>
              <a:lnSpc>
                <a:spcPts val="2400"/>
              </a:lnSpc>
            </a:pPr>
            <a:r>
              <a:rPr kumimoji="1" lang="ja-JP" altLang="en-US" sz="2000" dirty="0" smtClean="0">
                <a:latin typeface="メイリオ"/>
                <a:ea typeface="メイリオ"/>
                <a:cs typeface="メイリオ"/>
              </a:rPr>
              <a:t>　・まずは本人と会う　</a:t>
            </a:r>
            <a:r>
              <a:rPr kumimoji="1" lang="ja-JP" altLang="en-US" dirty="0" smtClean="0">
                <a:latin typeface="メイリオ"/>
                <a:ea typeface="メイリオ"/>
                <a:cs typeface="メイリオ"/>
              </a:rPr>
              <a:t>→ 直接本人像や本人の意向を確認。</a:t>
            </a:r>
          </a:p>
          <a:p>
            <a:pPr>
              <a:lnSpc>
                <a:spcPts val="1200"/>
              </a:lnSpc>
            </a:pPr>
            <a:endParaRPr kumimoji="1" lang="ja-JP" altLang="en-US" sz="2000" dirty="0" smtClean="0">
              <a:latin typeface="メイリオ"/>
              <a:ea typeface="メイリオ"/>
              <a:cs typeface="メイリオ"/>
            </a:endParaRPr>
          </a:p>
          <a:p>
            <a:pPr>
              <a:lnSpc>
                <a:spcPts val="2400"/>
              </a:lnSpc>
            </a:pPr>
            <a:r>
              <a:rPr kumimoji="1" lang="ja-JP" altLang="en-US" sz="2000" b="1" dirty="0" smtClean="0">
                <a:latin typeface="メイリオ"/>
                <a:ea typeface="メイリオ"/>
                <a:cs typeface="メイリオ"/>
              </a:rPr>
              <a:t>○ 情報の収集と分析</a:t>
            </a:r>
            <a:r>
              <a:rPr kumimoji="1" lang="ja-JP" altLang="en-US" sz="2000" dirty="0" smtClean="0">
                <a:latin typeface="メイリオ"/>
                <a:ea typeface="メイリオ"/>
                <a:cs typeface="メイリオ"/>
              </a:rPr>
              <a:t>　</a:t>
            </a:r>
            <a:r>
              <a:rPr kumimoji="1" lang="ja-JP" altLang="en-US" b="1" dirty="0" smtClean="0">
                <a:latin typeface="メイリオ"/>
                <a:ea typeface="メイリオ"/>
                <a:cs typeface="メイリオ"/>
              </a:rPr>
              <a:t>★アセスメントは初回から始まっている</a:t>
            </a:r>
          </a:p>
          <a:p>
            <a:pPr>
              <a:lnSpc>
                <a:spcPts val="2400"/>
              </a:lnSpc>
            </a:pPr>
            <a:r>
              <a:rPr kumimoji="1" lang="ja-JP" altLang="en-US" sz="2000" dirty="0" smtClean="0">
                <a:latin typeface="メイリオ"/>
                <a:ea typeface="メイリオ"/>
                <a:cs typeface="メイリオ"/>
              </a:rPr>
              <a:t>　・相談員自身の印象（主観的）　　</a:t>
            </a:r>
            <a:r>
              <a:rPr kumimoji="1" lang="ja-JP" altLang="en-US" b="1" dirty="0" smtClean="0">
                <a:latin typeface="メイリオ"/>
                <a:ea typeface="メイリオ"/>
                <a:cs typeface="メイリオ"/>
              </a:rPr>
              <a:t>★どのような情報が必要でしょうか？</a:t>
            </a:r>
          </a:p>
          <a:p>
            <a:pPr>
              <a:lnSpc>
                <a:spcPts val="2400"/>
              </a:lnSpc>
            </a:pPr>
            <a:r>
              <a:rPr kumimoji="1" lang="ja-JP" altLang="en-US" sz="2000" dirty="0" smtClean="0">
                <a:latin typeface="メイリオ"/>
                <a:ea typeface="メイリオ"/>
                <a:cs typeface="メイリオ"/>
              </a:rPr>
              <a:t>　・本人・家族・環境の状況（いわゆる「客観的事実」）</a:t>
            </a:r>
          </a:p>
          <a:p>
            <a:pPr>
              <a:lnSpc>
                <a:spcPts val="2400"/>
              </a:lnSpc>
            </a:pPr>
            <a:r>
              <a:rPr kumimoji="1" lang="ja-JP" altLang="en-US" sz="2000" dirty="0" smtClean="0">
                <a:latin typeface="メイリオ"/>
                <a:ea typeface="メイリオ"/>
                <a:cs typeface="メイリオ"/>
              </a:rPr>
              <a:t>　・本人／家族の心理（障害受容含め）</a:t>
            </a:r>
          </a:p>
          <a:p>
            <a:pPr>
              <a:lnSpc>
                <a:spcPts val="2400"/>
              </a:lnSpc>
            </a:pPr>
            <a:r>
              <a:rPr kumimoji="1" lang="ja-JP" altLang="en-US" sz="2000" dirty="0" smtClean="0">
                <a:latin typeface="メイリオ"/>
                <a:ea typeface="メイリオ"/>
                <a:cs typeface="メイリオ"/>
              </a:rPr>
              <a:t>　・本人のゴール（目標）　　　　　　　　　　　　　　　など</a:t>
            </a:r>
            <a:endParaRPr kumimoji="1" lang="ja-JP" altLang="en-US" sz="2000" dirty="0">
              <a:latin typeface="メイリオ"/>
              <a:ea typeface="メイリオ"/>
              <a:cs typeface="メイリオ"/>
            </a:endParaRPr>
          </a:p>
        </p:txBody>
      </p:sp>
      <p:sp>
        <p:nvSpPr>
          <p:cNvPr id="11" name="テキスト ボックス 10"/>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80538264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en-US" altLang="ja-JP" sz="2400" dirty="0" smtClean="0">
                <a:latin typeface="メイリオ"/>
                <a:ea typeface="メイリオ"/>
                <a:cs typeface="メイリオ"/>
              </a:rPr>
              <a:t>§</a:t>
            </a:r>
            <a:r>
              <a:rPr lang="ja-JP" altLang="en-US" sz="2400" dirty="0" smtClean="0">
                <a:latin typeface="メイリオ"/>
                <a:ea typeface="メイリオ"/>
                <a:cs typeface="メイリオ"/>
              </a:rPr>
              <a:t>１</a:t>
            </a:r>
            <a:r>
              <a:rPr lang="en-US" altLang="ja-JP" sz="2400" dirty="0" smtClean="0">
                <a:latin typeface="メイリオ"/>
                <a:ea typeface="メイリオ"/>
                <a:cs typeface="メイリオ"/>
              </a:rPr>
              <a:t> </a:t>
            </a:r>
            <a:r>
              <a:rPr lang="ja-JP" altLang="en-US" sz="2400" dirty="0" smtClean="0">
                <a:latin typeface="メイリオ"/>
                <a:ea typeface="メイリオ"/>
                <a:cs typeface="メイリオ"/>
              </a:rPr>
              <a:t>関係性の構築とインテーク・アセスメント</a:t>
            </a:r>
            <a:r>
              <a:rPr lang="en-US" altLang="ja-JP" sz="2400" dirty="0" smtClean="0">
                <a:latin typeface="メイリオ"/>
                <a:ea typeface="メイリオ"/>
                <a:cs typeface="メイリオ"/>
              </a:rPr>
              <a:t/>
            </a:r>
            <a:br>
              <a:rPr lang="en-US" altLang="ja-JP" sz="2400" dirty="0" smtClean="0">
                <a:latin typeface="メイリオ"/>
                <a:ea typeface="メイリオ"/>
                <a:cs typeface="メイリオ"/>
              </a:rPr>
            </a:br>
            <a:r>
              <a:rPr lang="ja-JP" altLang="en-US" sz="2400" dirty="0" smtClean="0">
                <a:latin typeface="メイリオ"/>
                <a:ea typeface="メイリオ"/>
                <a:cs typeface="メイリオ"/>
              </a:rPr>
              <a:t>　　　　　　　　　　　　　　　初期相談の留意点（２）</a:t>
            </a:r>
            <a:endParaRPr kumimoji="1" lang="ja-JP" altLang="en-US" sz="2400" dirty="0"/>
          </a:p>
        </p:txBody>
      </p:sp>
      <p:sp>
        <p:nvSpPr>
          <p:cNvPr id="6" name="正方形/長方形 5"/>
          <p:cNvSpPr/>
          <p:nvPr/>
        </p:nvSpPr>
        <p:spPr>
          <a:xfrm>
            <a:off x="474133" y="4231715"/>
            <a:ext cx="8074963" cy="225327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・「面接は</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おしゃべり</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ではない。」</a:t>
            </a:r>
            <a:endParaRPr kumimoji="1" lang="en-US" altLang="ja-JP" b="1" dirty="0" smtClean="0">
              <a:latin typeface="メイリオ"/>
              <a:ea typeface="メイリオ"/>
              <a:cs typeface="メイリオ"/>
            </a:endParaRPr>
          </a:p>
          <a:p>
            <a:endParaRPr kumimoji="1" lang="en-US" altLang="ja-JP" sz="1600" b="1" dirty="0" smtClean="0">
              <a:latin typeface="メイリオ"/>
              <a:ea typeface="メイリオ"/>
              <a:cs typeface="メイリオ"/>
            </a:endParaRPr>
          </a:p>
          <a:p>
            <a:r>
              <a:rPr kumimoji="1" lang="ja-JP" altLang="en-US" b="1" dirty="0" smtClean="0">
                <a:latin typeface="メイリオ"/>
                <a:ea typeface="メイリオ"/>
                <a:cs typeface="メイリオ"/>
              </a:rPr>
              <a:t>・（支援者が）意図を持って</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・場面を構成し、</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・話を聴き（傾聴）、</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・話（や課題）を整理し、</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・一緒に向かうゴール（課題）を共有する。</a:t>
            </a:r>
            <a:endParaRPr kumimoji="1" lang="en-US" altLang="ja-JP" b="1" dirty="0" smtClean="0">
              <a:latin typeface="メイリオ"/>
              <a:ea typeface="メイリオ"/>
              <a:cs typeface="メイリオ"/>
            </a:endParaRPr>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23</a:t>
            </a:fld>
            <a:endParaRPr lang="en-US"/>
          </a:p>
        </p:txBody>
      </p:sp>
      <p:sp>
        <p:nvSpPr>
          <p:cNvPr id="10" name="テキスト ボックス 9"/>
          <p:cNvSpPr txBox="1"/>
          <p:nvPr/>
        </p:nvSpPr>
        <p:spPr>
          <a:xfrm>
            <a:off x="425581" y="1831057"/>
            <a:ext cx="8574087" cy="707886"/>
          </a:xfrm>
          <a:prstGeom prst="rect">
            <a:avLst/>
          </a:prstGeom>
          <a:noFill/>
        </p:spPr>
        <p:txBody>
          <a:bodyPr wrap="square" rtlCol="0">
            <a:spAutoFit/>
          </a:bodyPr>
          <a:lstStyle/>
          <a:p>
            <a:pPr>
              <a:lnSpc>
                <a:spcPts val="2400"/>
              </a:lnSpc>
            </a:pPr>
            <a:r>
              <a:rPr kumimoji="1" lang="ja-JP" altLang="en-US" sz="2000" b="1" dirty="0" smtClean="0">
                <a:latin typeface="メイリオ"/>
                <a:ea typeface="メイリオ"/>
                <a:cs typeface="メイリオ"/>
              </a:rPr>
              <a:t>○ 前提となるのは良い関係性</a:t>
            </a:r>
          </a:p>
          <a:p>
            <a:pPr>
              <a:lnSpc>
                <a:spcPts val="2400"/>
              </a:lnSpc>
            </a:pPr>
            <a:r>
              <a:rPr kumimoji="1" lang="ja-JP" altLang="en-US" sz="2000" b="1" dirty="0" smtClean="0">
                <a:latin typeface="メイリオ"/>
                <a:ea typeface="メイリオ"/>
                <a:cs typeface="メイリオ"/>
              </a:rPr>
              <a:t>　 ＝エンゲージメント</a:t>
            </a:r>
            <a:r>
              <a:rPr kumimoji="1" lang="en-US" altLang="ja-JP" sz="2000" b="1" dirty="0" smtClean="0">
                <a:latin typeface="メイリオ"/>
                <a:ea typeface="メイリオ"/>
                <a:cs typeface="メイリオ"/>
              </a:rPr>
              <a:t>(</a:t>
            </a:r>
            <a:r>
              <a:rPr kumimoji="1" lang="ja-JP" altLang="en-US" sz="2000" b="1" dirty="0" smtClean="0">
                <a:latin typeface="メイリオ"/>
                <a:ea typeface="メイリオ"/>
                <a:cs typeface="メイリオ"/>
              </a:rPr>
              <a:t>強い信頼関係</a:t>
            </a:r>
            <a:r>
              <a:rPr kumimoji="1" lang="en-US" altLang="ja-JP" sz="2000" b="1" dirty="0" smtClean="0">
                <a:latin typeface="メイリオ"/>
                <a:ea typeface="メイリオ"/>
                <a:cs typeface="メイリオ"/>
              </a:rPr>
              <a:t>)</a:t>
            </a:r>
            <a:r>
              <a:rPr kumimoji="1" lang="ja-JP" altLang="en-US" sz="2000" b="1" dirty="0" err="1" smtClean="0">
                <a:latin typeface="メイリオ"/>
                <a:ea typeface="メイリオ"/>
                <a:cs typeface="メイリオ"/>
              </a:rPr>
              <a:t>、</a:t>
            </a:r>
            <a:r>
              <a:rPr kumimoji="1" lang="ja-JP" altLang="en-US" sz="2000" b="1" dirty="0" smtClean="0">
                <a:latin typeface="メイリオ"/>
                <a:ea typeface="メイリオ"/>
                <a:cs typeface="メイリオ"/>
              </a:rPr>
              <a:t>ラポールの構築</a:t>
            </a:r>
          </a:p>
        </p:txBody>
      </p:sp>
      <p:sp>
        <p:nvSpPr>
          <p:cNvPr id="12" name="角丸四角形 11"/>
          <p:cNvSpPr/>
          <p:nvPr/>
        </p:nvSpPr>
        <p:spPr>
          <a:xfrm>
            <a:off x="465895" y="3066757"/>
            <a:ext cx="1678959" cy="756924"/>
          </a:xfrm>
          <a:prstGeom prst="roundRect">
            <a:avLst/>
          </a:prstGeom>
          <a:solidFill>
            <a:schemeClr val="accent4">
              <a:lumMod val="40000"/>
              <a:lumOff val="60000"/>
            </a:schemeClr>
          </a:solidFill>
          <a:ln w="38100">
            <a:solidFill>
              <a:schemeClr val="accent4">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関係構築に</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求められる力</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3" name="角丸四角形 12"/>
          <p:cNvSpPr/>
          <p:nvPr/>
        </p:nvSpPr>
        <p:spPr>
          <a:xfrm>
            <a:off x="3549422" y="2571897"/>
            <a:ext cx="5308828" cy="356508"/>
          </a:xfrm>
          <a:prstGeom prst="roundRect">
            <a:avLst/>
          </a:prstGeom>
          <a:solidFill>
            <a:schemeClr val="accent3">
              <a:lumMod val="40000"/>
              <a:lumOff val="60000"/>
            </a:schemeClr>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支援者自身（あなた）の目標と利用者の目標には、違いがありますか？</a:t>
            </a:r>
          </a:p>
        </p:txBody>
      </p:sp>
      <p:sp>
        <p:nvSpPr>
          <p:cNvPr id="15" name="角丸四角形 14"/>
          <p:cNvSpPr/>
          <p:nvPr/>
        </p:nvSpPr>
        <p:spPr>
          <a:xfrm>
            <a:off x="2205758" y="3074995"/>
            <a:ext cx="6652492" cy="756924"/>
          </a:xfrm>
          <a:prstGeom prst="roundRect">
            <a:avLst/>
          </a:prstGeom>
          <a:solidFill>
            <a:schemeClr val="accent4">
              <a:lumMod val="40000"/>
              <a:lumOff val="60000"/>
            </a:schemeClr>
          </a:solidFill>
          <a:ln w="38100">
            <a:solidFill>
              <a:schemeClr val="accent4">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nSpc>
                <a:spcPts val="2400"/>
              </a:lnSpc>
            </a:pPr>
            <a:r>
              <a:rPr kumimoji="1" lang="ja-JP" altLang="en-US" b="1" dirty="0" smtClean="0">
                <a:solidFill>
                  <a:schemeClr val="tx1"/>
                </a:solidFill>
                <a:latin typeface="メイリオ"/>
                <a:ea typeface="メイリオ"/>
                <a:cs typeface="メイリオ"/>
              </a:rPr>
              <a:t>① 価値： 共感的理解、生活者視点による本人理解</a:t>
            </a:r>
          </a:p>
          <a:p>
            <a:pPr>
              <a:lnSpc>
                <a:spcPts val="2400"/>
              </a:lnSpc>
            </a:pPr>
            <a:r>
              <a:rPr kumimoji="1" lang="ja-JP" altLang="en-US" b="1" dirty="0" smtClean="0">
                <a:solidFill>
                  <a:schemeClr val="tx1"/>
                </a:solidFill>
                <a:latin typeface="メイリオ"/>
                <a:ea typeface="メイリオ"/>
                <a:cs typeface="メイリオ"/>
              </a:rPr>
              <a:t>② 技術： 相談面接技術</a:t>
            </a:r>
          </a:p>
        </p:txBody>
      </p:sp>
      <p:sp>
        <p:nvSpPr>
          <p:cNvPr id="16" name="上矢印 15"/>
          <p:cNvSpPr/>
          <p:nvPr/>
        </p:nvSpPr>
        <p:spPr>
          <a:xfrm>
            <a:off x="955592" y="2489517"/>
            <a:ext cx="729507" cy="42895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6009463" y="4505558"/>
            <a:ext cx="2048933" cy="1668666"/>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トレーニングや</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準備が必要</a:t>
            </a:r>
          </a:p>
          <a:p>
            <a:pPr algn="ctr"/>
            <a:endParaRPr kumimoji="1" lang="ja-JP" altLang="en-US" sz="1200" b="1" dirty="0" smtClean="0">
              <a:solidFill>
                <a:schemeClr val="tx1"/>
              </a:solidFill>
              <a:latin typeface="メイリオ" pitchFamily="50" charset="-128"/>
              <a:ea typeface="メイリオ" pitchFamily="50" charset="-128"/>
              <a:cs typeface="メイリオ" pitchFamily="50" charset="-128"/>
            </a:endParaRPr>
          </a:p>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技術研鑽</a:t>
            </a:r>
          </a:p>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スーパービジョン</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19" name="テキスト ボックス 18"/>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80538264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sz="2400" dirty="0" smtClean="0">
                <a:latin typeface="メイリオ"/>
                <a:ea typeface="メイリオ"/>
                <a:cs typeface="メイリオ"/>
              </a:rPr>
              <a:t>§</a:t>
            </a:r>
            <a:r>
              <a:rPr lang="ja-JP" altLang="en-US" sz="2400" dirty="0" smtClean="0">
                <a:latin typeface="メイリオ"/>
                <a:ea typeface="メイリオ"/>
                <a:cs typeface="メイリオ"/>
              </a:rPr>
              <a:t>１</a:t>
            </a:r>
            <a:r>
              <a:rPr lang="en-US" altLang="ja-JP" sz="2400" dirty="0" smtClean="0">
                <a:latin typeface="メイリオ"/>
                <a:ea typeface="メイリオ"/>
                <a:cs typeface="メイリオ"/>
              </a:rPr>
              <a:t> </a:t>
            </a:r>
            <a:r>
              <a:rPr lang="ja-JP" altLang="en-US" sz="2400" dirty="0" smtClean="0">
                <a:latin typeface="メイリオ"/>
                <a:ea typeface="メイリオ"/>
                <a:cs typeface="メイリオ"/>
              </a:rPr>
              <a:t>関係性の構築とインテーク・アセスメント</a:t>
            </a:r>
            <a:r>
              <a:rPr lang="en-US" altLang="ja-JP" sz="2400" dirty="0" smtClean="0">
                <a:latin typeface="メイリオ"/>
                <a:ea typeface="メイリオ"/>
                <a:cs typeface="メイリオ"/>
              </a:rPr>
              <a:t/>
            </a:r>
            <a:br>
              <a:rPr lang="en-US" altLang="ja-JP" sz="2400" dirty="0" smtClean="0">
                <a:latin typeface="メイリオ"/>
                <a:ea typeface="メイリオ"/>
                <a:cs typeface="メイリオ"/>
              </a:rPr>
            </a:br>
            <a:r>
              <a:rPr lang="ja-JP" altLang="en-US" sz="2400" dirty="0" smtClean="0">
                <a:latin typeface="メイリオ"/>
                <a:ea typeface="メイリオ"/>
                <a:cs typeface="メイリオ"/>
              </a:rPr>
              <a:t>　　　　　　　　　　　　　　　（初期相談）</a:t>
            </a:r>
            <a:endParaRPr kumimoji="1" lang="ja-JP" altLang="en-US" sz="24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latin typeface="メイリオ" pitchFamily="50" charset="-128"/>
                <a:ea typeface="メイリオ" pitchFamily="50" charset="-128"/>
                <a:cs typeface="メイリオ" pitchFamily="50" charset="-128"/>
              </a:rPr>
              <a:t>新カリキュラムに基づく相談支援従事者養成研修モデル研修</a:t>
            </a:r>
            <a:r>
              <a:rPr lang="en-US" altLang="ja-JP" sz="800" b="0" smtClean="0">
                <a:latin typeface="メイリオ" pitchFamily="50" charset="-128"/>
                <a:ea typeface="メイリオ" pitchFamily="50" charset="-128"/>
                <a:cs typeface="メイリオ" pitchFamily="50" charset="-128"/>
              </a:rPr>
              <a:t>(</a:t>
            </a:r>
            <a:r>
              <a:rPr lang="ja-JP" altLang="en-US" sz="800" b="0" smtClean="0">
                <a:latin typeface="メイリオ" pitchFamily="50" charset="-128"/>
                <a:ea typeface="メイリオ" pitchFamily="50" charset="-128"/>
                <a:cs typeface="メイリオ" pitchFamily="50" charset="-128"/>
              </a:rPr>
              <a:t>初任者研修</a:t>
            </a:r>
            <a:r>
              <a:rPr lang="en-US" altLang="ja-JP" sz="800" b="0" smtClean="0">
                <a:latin typeface="メイリオ" pitchFamily="50" charset="-128"/>
                <a:ea typeface="メイリオ" pitchFamily="50" charset="-128"/>
                <a:cs typeface="メイリオ" pitchFamily="50" charset="-128"/>
              </a:rPr>
              <a:t>), SSA2018-2019(c) </a:t>
            </a:r>
            <a:r>
              <a:rPr lang="ja-JP" altLang="en-US" sz="800" b="0" smtClean="0">
                <a:latin typeface="メイリオ" pitchFamily="50" charset="-128"/>
                <a:ea typeface="メイリオ" pitchFamily="50" charset="-128"/>
                <a:cs typeface="メイリオ" pitchFamily="50" charset="-128"/>
              </a:rPr>
              <a:t>不許複製</a:t>
            </a:r>
            <a:endParaRPr lang="en-US" sz="800" b="0">
              <a:latin typeface="メイリオ" pitchFamily="50" charset="-128"/>
              <a:ea typeface="メイリオ" pitchFamily="50" charset="-128"/>
              <a:cs typeface="メイリオ" pitchFamily="50" charset="-128"/>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24</a:t>
            </a:fld>
            <a:endParaRPr lang="en-US"/>
          </a:p>
        </p:txBody>
      </p:sp>
      <p:sp>
        <p:nvSpPr>
          <p:cNvPr id="4" name="テキスト ボックス 3"/>
          <p:cNvSpPr txBox="1"/>
          <p:nvPr/>
        </p:nvSpPr>
        <p:spPr>
          <a:xfrm>
            <a:off x="284163" y="1931143"/>
            <a:ext cx="8574087" cy="3139321"/>
          </a:xfrm>
          <a:prstGeom prst="rect">
            <a:avLst/>
          </a:prstGeom>
          <a:noFill/>
        </p:spPr>
        <p:txBody>
          <a:bodyPr wrap="square" rtlCol="0">
            <a:spAutoFit/>
          </a:bodyPr>
          <a:lstStyle/>
          <a:p>
            <a:r>
              <a:rPr kumimoji="1" lang="ja-JP" altLang="en-US" sz="2400" b="1" u="sng" dirty="0" smtClean="0">
                <a:latin typeface="メイリオ"/>
                <a:ea typeface="メイリオ"/>
                <a:cs typeface="メイリオ"/>
              </a:rPr>
              <a:t>留意点のまとめ</a:t>
            </a:r>
            <a:r>
              <a:rPr kumimoji="1" lang="ja-JP" altLang="en-US" sz="2000" dirty="0" smtClean="0">
                <a:latin typeface="メイリオ"/>
                <a:ea typeface="メイリオ"/>
                <a:cs typeface="メイリオ"/>
              </a:rPr>
              <a:t>　</a:t>
            </a:r>
          </a:p>
          <a:p>
            <a:r>
              <a:rPr kumimoji="1" lang="ja-JP" altLang="en-US" sz="2000" dirty="0" smtClean="0">
                <a:latin typeface="メイリオ"/>
                <a:ea typeface="メイリオ"/>
                <a:cs typeface="メイリオ"/>
              </a:rPr>
              <a:t>　 ★これまでの学習事項以外にも初期相談で留意すべきことがあります。</a:t>
            </a:r>
            <a:endParaRPr kumimoji="1" lang="en-US" altLang="ja-JP" sz="2000" dirty="0" smtClean="0">
              <a:latin typeface="メイリオ"/>
              <a:ea typeface="メイリオ"/>
              <a:cs typeface="メイリオ"/>
            </a:endParaRPr>
          </a:p>
          <a:p>
            <a:pPr>
              <a:lnSpc>
                <a:spcPts val="1200"/>
              </a:lnSpc>
            </a:pPr>
            <a:endParaRPr kumimoji="1" lang="ja-JP" altLang="en-US" sz="2400" u="sng"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① </a:t>
            </a:r>
            <a:r>
              <a:rPr kumimoji="1" lang="ja-JP" altLang="en-US" sz="2400" dirty="0">
                <a:latin typeface="メイリオ"/>
                <a:ea typeface="メイリオ"/>
                <a:cs typeface="メイリオ"/>
              </a:rPr>
              <a:t>主訴の把握</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② </a:t>
            </a:r>
            <a:r>
              <a:rPr kumimoji="1" lang="ja-JP" altLang="en-US" sz="2400" dirty="0">
                <a:latin typeface="メイリオ"/>
                <a:ea typeface="メイリオ"/>
                <a:cs typeface="メイリオ"/>
              </a:rPr>
              <a:t>相談の経緯、支援経路、課題感の主体</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③ </a:t>
            </a:r>
            <a:r>
              <a:rPr kumimoji="1" lang="ja-JP" altLang="en-US" sz="2400" dirty="0" smtClean="0">
                <a:latin typeface="メイリオ"/>
                <a:ea typeface="メイリオ"/>
                <a:cs typeface="メイリオ"/>
              </a:rPr>
              <a:t>スクリーニング</a:t>
            </a:r>
            <a:r>
              <a:rPr kumimoji="1" lang="ja-JP" altLang="en-US" sz="2000" dirty="0">
                <a:latin typeface="メイリオ"/>
                <a:ea typeface="メイリオ"/>
                <a:cs typeface="メイリオ"/>
              </a:rPr>
              <a:t>　</a:t>
            </a:r>
            <a:r>
              <a:rPr kumimoji="1" lang="ja-JP" altLang="en-US" sz="2000" dirty="0" smtClean="0">
                <a:latin typeface="メイリオ"/>
                <a:ea typeface="メイリオ"/>
                <a:cs typeface="メイリオ"/>
              </a:rPr>
              <a:t>・</a:t>
            </a:r>
            <a:r>
              <a:rPr kumimoji="1" lang="ja-JP" altLang="en-US" sz="2000" dirty="0">
                <a:latin typeface="メイリオ"/>
                <a:ea typeface="メイリオ"/>
                <a:cs typeface="メイリオ"/>
              </a:rPr>
              <a:t>受理</a:t>
            </a:r>
            <a:r>
              <a:rPr kumimoji="1" lang="ja-JP" altLang="en-US" sz="2000" dirty="0" smtClean="0">
                <a:latin typeface="メイリオ"/>
                <a:ea typeface="メイリオ"/>
                <a:cs typeface="メイリオ"/>
              </a:rPr>
              <a:t>判断 ・</a:t>
            </a:r>
            <a:r>
              <a:rPr kumimoji="1" lang="ja-JP" altLang="en-US" sz="2000" dirty="0">
                <a:latin typeface="メイリオ"/>
                <a:ea typeface="メイリオ"/>
                <a:cs typeface="メイリオ"/>
              </a:rPr>
              <a:t>緊急性の</a:t>
            </a:r>
            <a:r>
              <a:rPr kumimoji="1" lang="ja-JP" altLang="en-US" sz="2000" dirty="0" smtClean="0">
                <a:latin typeface="メイリオ"/>
                <a:ea typeface="メイリオ"/>
                <a:cs typeface="メイリオ"/>
              </a:rPr>
              <a:t>判断 ・</a:t>
            </a:r>
            <a:r>
              <a:rPr kumimoji="1" lang="ja-JP" altLang="en-US" sz="2000" dirty="0">
                <a:latin typeface="メイリオ"/>
                <a:ea typeface="メイリオ"/>
                <a:cs typeface="メイリオ"/>
              </a:rPr>
              <a:t>支援方法</a:t>
            </a:r>
            <a:endParaRPr kumimoji="1" lang="en-US" altLang="ja-JP" sz="20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④ </a:t>
            </a:r>
            <a:r>
              <a:rPr kumimoji="1" lang="ja-JP" altLang="en-US" sz="2400" dirty="0">
                <a:latin typeface="メイリオ"/>
                <a:ea typeface="メイリオ"/>
                <a:cs typeface="メイリオ"/>
              </a:rPr>
              <a:t>事業説明　</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対等性と利用契約</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⑤ </a:t>
            </a:r>
            <a:r>
              <a:rPr kumimoji="1" lang="ja-JP" altLang="en-US" sz="2400" dirty="0">
                <a:latin typeface="メイリオ"/>
                <a:ea typeface="メイリオ"/>
                <a:cs typeface="メイリオ"/>
              </a:rPr>
              <a:t>個人情報保護　</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守秘義務とプライバシー尊重</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⑥ </a:t>
            </a:r>
            <a:r>
              <a:rPr kumimoji="1" lang="ja-JP" altLang="en-US" sz="2400" dirty="0">
                <a:latin typeface="メイリオ"/>
                <a:ea typeface="メイリオ"/>
                <a:cs typeface="メイリオ"/>
              </a:rPr>
              <a:t>初期段階における関係性</a:t>
            </a:r>
            <a:r>
              <a:rPr kumimoji="1" lang="ja-JP" altLang="en-US" sz="2400" dirty="0" smtClean="0">
                <a:latin typeface="メイリオ"/>
                <a:ea typeface="メイリオ"/>
                <a:cs typeface="メイリオ"/>
              </a:rPr>
              <a:t>構築</a:t>
            </a:r>
            <a:endParaRPr kumimoji="1" lang="en-US" altLang="ja-JP" sz="2400" dirty="0">
              <a:latin typeface="メイリオ"/>
              <a:ea typeface="メイリオ"/>
              <a:cs typeface="メイリオ"/>
            </a:endParaRPr>
          </a:p>
        </p:txBody>
      </p:sp>
      <p:sp>
        <p:nvSpPr>
          <p:cNvPr id="8" name="正方形/長方形 7"/>
          <p:cNvSpPr/>
          <p:nvPr/>
        </p:nvSpPr>
        <p:spPr>
          <a:xfrm>
            <a:off x="536309" y="5190075"/>
            <a:ext cx="6956692" cy="11514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・記録　</a:t>
            </a:r>
            <a:r>
              <a:rPr kumimoji="1" lang="en-US" altLang="ja-JP" b="1" dirty="0" smtClean="0">
                <a:latin typeface="メイリオ"/>
                <a:ea typeface="メイリオ"/>
                <a:cs typeface="メイリオ"/>
              </a:rPr>
              <a:t>① </a:t>
            </a:r>
            <a:r>
              <a:rPr kumimoji="1" lang="ja-JP" altLang="en-US" b="1" dirty="0" smtClean="0">
                <a:latin typeface="メイリオ"/>
                <a:ea typeface="メイリオ"/>
                <a:cs typeface="メイリオ"/>
              </a:rPr>
              <a:t>事実</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本人の言葉・事実</a:t>
            </a:r>
            <a:r>
              <a:rPr kumimoji="1" lang="en-US" altLang="ja-JP" b="1" dirty="0" smtClean="0">
                <a:latin typeface="メイリオ"/>
                <a:ea typeface="メイリオ"/>
                <a:cs typeface="メイリオ"/>
              </a:rPr>
              <a:t>)</a:t>
            </a:r>
          </a:p>
          <a:p>
            <a:r>
              <a:rPr kumimoji="1" lang="ja-JP" altLang="en-US" b="1" dirty="0" smtClean="0">
                <a:latin typeface="メイリオ"/>
                <a:ea typeface="メイリオ"/>
                <a:cs typeface="メイリオ"/>
              </a:rPr>
              <a:t>　　　　</a:t>
            </a:r>
            <a:r>
              <a:rPr kumimoji="1" lang="en-US" altLang="ja-JP" b="1" dirty="0" smtClean="0">
                <a:latin typeface="メイリオ"/>
                <a:ea typeface="メイリオ"/>
                <a:cs typeface="メイリオ"/>
              </a:rPr>
              <a:t>② </a:t>
            </a:r>
            <a:r>
              <a:rPr kumimoji="1" lang="ja-JP" altLang="en-US" b="1" dirty="0" smtClean="0">
                <a:latin typeface="メイリオ"/>
                <a:ea typeface="メイリオ"/>
                <a:cs typeface="メイリオ"/>
              </a:rPr>
              <a:t>自身の所見</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a:t>
            </a:r>
            <a:r>
              <a:rPr kumimoji="1" lang="en-US" altLang="ja-JP" b="1" dirty="0" smtClean="0">
                <a:latin typeface="メイリオ"/>
                <a:ea typeface="メイリオ"/>
                <a:cs typeface="メイリオ"/>
              </a:rPr>
              <a:t>③ </a:t>
            </a:r>
            <a:r>
              <a:rPr kumimoji="1" lang="ja-JP" altLang="en-US" b="1" dirty="0" smtClean="0">
                <a:latin typeface="メイリオ"/>
                <a:ea typeface="メイリオ"/>
                <a:cs typeface="メイリオ"/>
              </a:rPr>
              <a:t>今後（の見通し）</a:t>
            </a:r>
            <a:endParaRPr kumimoji="1" lang="en-US" altLang="ja-JP" b="1" dirty="0">
              <a:latin typeface="メイリオ"/>
              <a:ea typeface="メイリオ"/>
              <a:cs typeface="メイリオ"/>
            </a:endParaRPr>
          </a:p>
        </p:txBody>
      </p:sp>
      <p:sp>
        <p:nvSpPr>
          <p:cNvPr id="9" name="角丸四角形 8"/>
          <p:cNvSpPr/>
          <p:nvPr/>
        </p:nvSpPr>
        <p:spPr>
          <a:xfrm>
            <a:off x="4902199" y="5329773"/>
            <a:ext cx="2048933" cy="825501"/>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が必要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13844431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Autofit/>
          </a:bodyPr>
          <a:lstStyle/>
          <a:p>
            <a:pPr>
              <a:lnSpc>
                <a:spcPts val="3000"/>
              </a:lnSpc>
            </a:pPr>
            <a:r>
              <a:rPr kumimoji="1" lang="en-US" altLang="ja-JP" sz="2800" dirty="0">
                <a:latin typeface="メイリオ"/>
                <a:ea typeface="メイリオ"/>
                <a:cs typeface="メイリオ"/>
              </a:rPr>
              <a:t>§</a:t>
            </a:r>
            <a:r>
              <a:rPr kumimoji="1" lang="ja-JP" altLang="en-US" sz="2800" dirty="0">
                <a:latin typeface="メイリオ"/>
                <a:ea typeface="メイリオ"/>
                <a:cs typeface="メイリオ"/>
              </a:rPr>
              <a:t>２</a:t>
            </a:r>
            <a:r>
              <a:rPr kumimoji="1" lang="en-US" altLang="ja-JP" sz="2800" dirty="0">
                <a:latin typeface="メイリオ"/>
                <a:ea typeface="メイリオ"/>
                <a:cs typeface="メイリオ"/>
              </a:rPr>
              <a:t> </a:t>
            </a:r>
            <a:r>
              <a:rPr kumimoji="1" lang="ja-JP" altLang="en-US" sz="2800" dirty="0">
                <a:latin typeface="メイリオ"/>
                <a:ea typeface="メイリオ"/>
                <a:cs typeface="メイリオ"/>
              </a:rPr>
              <a:t>アセスメント</a:t>
            </a:r>
            <a:r>
              <a:rPr lang="ja-JP" altLang="en-US" sz="2800" dirty="0">
                <a:latin typeface="メイリオ"/>
                <a:ea typeface="メイリオ"/>
                <a:cs typeface="メイリオ"/>
              </a:rPr>
              <a:t>（</a:t>
            </a:r>
            <a:r>
              <a:rPr lang="ja-JP" altLang="en-US" sz="2800" dirty="0">
                <a:latin typeface="メイリオ"/>
                <a:ea typeface="メイリオ"/>
                <a:cs typeface="メイリオ"/>
              </a:rPr>
              <a:t>情報の収集と分析</a:t>
            </a:r>
            <a:r>
              <a:rPr lang="ja-JP" altLang="en-US" sz="2800" dirty="0">
                <a:latin typeface="メイリオ"/>
                <a:ea typeface="メイリオ"/>
                <a:cs typeface="メイリオ"/>
              </a:rPr>
              <a:t>）</a:t>
            </a:r>
            <a:endParaRPr kumimoji="1" lang="ja-JP" altLang="en-US" sz="28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p:txBody>
      </p:sp>
      <p:sp>
        <p:nvSpPr>
          <p:cNvPr id="5" name="正方形/長方形 4"/>
          <p:cNvSpPr/>
          <p:nvPr/>
        </p:nvSpPr>
        <p:spPr>
          <a:xfrm>
            <a:off x="284163" y="3366139"/>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インテーク</a:t>
            </a:r>
            <a:endParaRPr kumimoji="1" lang="en-US" altLang="ja-JP">
              <a:latin typeface="メイリオ"/>
              <a:ea typeface="メイリオ"/>
              <a:cs typeface="メイリオ"/>
            </a:endParaRPr>
          </a:p>
        </p:txBody>
      </p:sp>
      <p:sp>
        <p:nvSpPr>
          <p:cNvPr id="6" name="正方形/長方形 5"/>
          <p:cNvSpPr/>
          <p:nvPr/>
        </p:nvSpPr>
        <p:spPr>
          <a:xfrm>
            <a:off x="2129816" y="3366139"/>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366139"/>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529934" y="5023017"/>
            <a:ext cx="1088524"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利用計画案</a:t>
            </a:r>
            <a:endParaRPr kumimoji="1" lang="en-US" altLang="ja-JP" sz="1400">
              <a:latin typeface="メイリオ"/>
              <a:ea typeface="メイリオ"/>
              <a:cs typeface="メイリオ"/>
            </a:endParaRPr>
          </a:p>
        </p:txBody>
      </p:sp>
      <p:sp>
        <p:nvSpPr>
          <p:cNvPr id="9" name="正方形/長方形 8"/>
          <p:cNvSpPr/>
          <p:nvPr/>
        </p:nvSpPr>
        <p:spPr>
          <a:xfrm>
            <a:off x="5821123" y="3361986"/>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361986"/>
            <a:ext cx="1019845"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840058"/>
            <a:ext cx="210389" cy="0"/>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840058"/>
            <a:ext cx="210389" cy="0"/>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835905"/>
            <a:ext cx="210390" cy="4153"/>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835905"/>
            <a:ext cx="242850" cy="0"/>
          </a:xfrm>
          <a:prstGeom prst="straightConnector1">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518408"/>
            <a:ext cx="4153" cy="3691307"/>
          </a:xfrm>
          <a:prstGeom prst="bentConnector3">
            <a:avLst>
              <a:gd name="adj1" fmla="val -14300409"/>
            </a:avLst>
          </a:prstGeom>
          <a:ln w="1016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189979"/>
            <a:ext cx="956804" cy="469667"/>
          </a:xfrm>
          <a:prstGeom prst="roundRect">
            <a:avLst/>
          </a:prstGeom>
          <a:solidFill>
            <a:srgbClr val="FF0000">
              <a:alpha val="25000"/>
            </a:srgbClr>
          </a:solidFill>
          <a:ln>
            <a:solidFill>
              <a:schemeClr val="accent1">
                <a:shade val="95000"/>
                <a:satMod val="10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
        <p:nvSpPr>
          <p:cNvPr id="49" name="角丸四角形 48"/>
          <p:cNvSpPr/>
          <p:nvPr/>
        </p:nvSpPr>
        <p:spPr>
          <a:xfrm>
            <a:off x="1130766" y="4189979"/>
            <a:ext cx="754544" cy="469667"/>
          </a:xfrm>
          <a:prstGeom prst="roundRect">
            <a:avLst/>
          </a:prstGeom>
          <a:solidFill>
            <a:srgbClr val="FF0000">
              <a:alpha val="25000"/>
            </a:srgbClr>
          </a:solidFill>
          <a:ln>
            <a:solidFill>
              <a:schemeClr val="accent1">
                <a:shade val="95000"/>
                <a:satMod val="105000"/>
                <a:alpha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189979"/>
            <a:ext cx="956804" cy="469667"/>
          </a:xfrm>
          <a:prstGeom prst="roundRect">
            <a:avLst/>
          </a:prstGeom>
          <a:solidFill>
            <a:srgbClr val="FF0000">
              <a:alpha val="25000"/>
            </a:srgb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773456" y="5023017"/>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730288" y="5023017"/>
            <a:ext cx="666863"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p:nvPr/>
        </p:nvCxnSpPr>
        <p:spPr>
          <a:xfrm flipH="1">
            <a:off x="2529934" y="4313977"/>
            <a:ext cx="1445535" cy="69580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495171" y="5023017"/>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313977"/>
            <a:ext cx="1336632" cy="69580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618458" y="5340861"/>
            <a:ext cx="111830" cy="0"/>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4397151" y="5340861"/>
            <a:ext cx="98020" cy="8698"/>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669080" y="5349559"/>
            <a:ext cx="104376" cy="0"/>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189979"/>
            <a:ext cx="754544" cy="469667"/>
          </a:xfrm>
          <a:prstGeom prst="roundRect">
            <a:avLst/>
          </a:prstGeom>
          <a:solidFill>
            <a:srgbClr val="FF0000">
              <a:alpha val="25000"/>
            </a:srgbClr>
          </a:solidFill>
          <a:ln>
            <a:solidFill>
              <a:schemeClr val="accent1">
                <a:shade val="95000"/>
                <a:satMod val="105000"/>
                <a:alpha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25</a:t>
            </a:fld>
            <a:endParaRPr lang="en-US"/>
          </a:p>
        </p:txBody>
      </p:sp>
    </p:spTree>
    <p:extLst>
      <p:ext uri="{BB962C8B-B14F-4D97-AF65-F5344CB8AC3E}">
        <p14:creationId xmlns:p14="http://schemas.microsoft.com/office/powerpoint/2010/main" val="67496129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954107"/>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ここからはひとりのモデル</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仮想</a:t>
            </a:r>
            <a:r>
              <a:rPr kumimoji="1" lang="en-US" altLang="ja-JP" sz="2800" b="1" dirty="0" smtClean="0">
                <a:latin typeface="メイリオ" pitchFamily="50" charset="-128"/>
                <a:ea typeface="メイリオ" pitchFamily="50" charset="-128"/>
                <a:cs typeface="メイリオ" pitchFamily="50" charset="-128"/>
              </a:rPr>
              <a:t>)</a:t>
            </a: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800" b="1" dirty="0" smtClean="0">
                <a:latin typeface="メイリオ" pitchFamily="50" charset="-128"/>
                <a:ea typeface="メイリオ" pitchFamily="50" charset="-128"/>
                <a:cs typeface="メイリオ" pitchFamily="50" charset="-128"/>
              </a:rPr>
              <a:t>の人物の支援を通して学びます。</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26</a:t>
            </a:fld>
            <a:endParaRPr lang="en-US"/>
          </a:p>
        </p:txBody>
      </p:sp>
      <p:sp>
        <p:nvSpPr>
          <p:cNvPr id="6" name="テキスト ボックス 5"/>
          <p:cNvSpPr txBox="1"/>
          <p:nvPr/>
        </p:nvSpPr>
        <p:spPr>
          <a:xfrm>
            <a:off x="569246" y="4046017"/>
            <a:ext cx="7988066" cy="1441420"/>
          </a:xfrm>
          <a:prstGeom prst="rect">
            <a:avLst/>
          </a:prstGeom>
          <a:noFill/>
          <a:ln w="28575">
            <a:solidFill>
              <a:schemeClr val="tx1"/>
            </a:solidFill>
          </a:ln>
        </p:spPr>
        <p:txBody>
          <a:bodyPr wrap="square" rtlCol="0">
            <a:spAutoFit/>
          </a:bodyPr>
          <a:lstStyle/>
          <a:p>
            <a:pPr algn="ctr">
              <a:lnSpc>
                <a:spcPts val="1000"/>
              </a:lnSpc>
            </a:pPr>
            <a:endParaRPr kumimoji="1" lang="ja-JP" altLang="en-US" sz="2800" dirty="0" smtClean="0">
              <a:latin typeface="メイリオ"/>
              <a:ea typeface="メイリオ"/>
              <a:cs typeface="メイリオ"/>
            </a:endParaRPr>
          </a:p>
          <a:p>
            <a:pPr algn="ctr"/>
            <a:r>
              <a:rPr kumimoji="1" lang="en-US" altLang="ja-JP" sz="2800" dirty="0" smtClean="0">
                <a:latin typeface="メイリオ"/>
                <a:ea typeface="メイリオ"/>
                <a:cs typeface="メイリオ"/>
              </a:rPr>
              <a:t>【</a:t>
            </a:r>
            <a:r>
              <a:rPr kumimoji="1" lang="ja-JP" altLang="en-US" sz="2800" dirty="0">
                <a:latin typeface="メイリオ"/>
                <a:ea typeface="メイリオ"/>
                <a:cs typeface="メイリオ"/>
              </a:rPr>
              <a:t>そういうわけで</a:t>
            </a:r>
            <a:r>
              <a:rPr kumimoji="1" lang="en-US" altLang="ja-JP" sz="1200" dirty="0">
                <a:latin typeface="メイリオ"/>
                <a:ea typeface="メイリオ"/>
                <a:cs typeface="メイリオ"/>
              </a:rPr>
              <a:t>(</a:t>
            </a:r>
            <a:r>
              <a:rPr kumimoji="1" lang="ja-JP" altLang="en-US" sz="1200" dirty="0">
                <a:latin typeface="メイリオ"/>
                <a:ea typeface="メイリオ"/>
                <a:cs typeface="メイリオ"/>
              </a:rPr>
              <a:t>どういうわけだか</a:t>
            </a:r>
            <a:r>
              <a:rPr kumimoji="1" lang="en-US" altLang="ja-JP" sz="1200" dirty="0">
                <a:latin typeface="メイリオ"/>
                <a:ea typeface="メイリオ"/>
                <a:cs typeface="メイリオ"/>
              </a:rPr>
              <a:t>…)</a:t>
            </a:r>
            <a:r>
              <a:rPr kumimoji="1" lang="en-US" altLang="ja-JP" sz="2800" dirty="0">
                <a:latin typeface="メイリオ"/>
                <a:ea typeface="メイリオ"/>
                <a:cs typeface="メイリオ"/>
              </a:rPr>
              <a:t>】</a:t>
            </a:r>
          </a:p>
          <a:p>
            <a:pPr>
              <a:lnSpc>
                <a:spcPts val="1800"/>
              </a:lnSpc>
            </a:pPr>
            <a:endParaRPr kumimoji="1" lang="en-US" altLang="ja-JP" sz="2800" dirty="0">
              <a:latin typeface="メイリオ"/>
              <a:ea typeface="メイリオ"/>
              <a:cs typeface="メイリオ"/>
            </a:endParaRPr>
          </a:p>
          <a:p>
            <a:r>
              <a:rPr kumimoji="1" lang="ja-JP" altLang="en-US" sz="2800" dirty="0">
                <a:latin typeface="メイリオ"/>
                <a:ea typeface="メイリオ"/>
                <a:cs typeface="メイリオ"/>
              </a:rPr>
              <a:t>収集した情報をアセスメント票に整理しました</a:t>
            </a:r>
            <a:r>
              <a:rPr kumimoji="1" lang="ja-JP" altLang="en-US" sz="2800" dirty="0" smtClean="0">
                <a:latin typeface="メイリオ"/>
                <a:ea typeface="メイリオ"/>
                <a:cs typeface="メイリオ"/>
              </a:rPr>
              <a:t>。</a:t>
            </a:r>
          </a:p>
          <a:p>
            <a:pPr>
              <a:lnSpc>
                <a:spcPts val="1000"/>
              </a:lnSpc>
            </a:pPr>
            <a:endParaRPr kumimoji="1" lang="en-US" altLang="ja-JP" sz="2800" dirty="0">
              <a:latin typeface="メイリオ"/>
              <a:ea typeface="メイリオ"/>
              <a:cs typeface="メイリオ"/>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82863"/>
            <a:ext cx="8574087" cy="3477875"/>
          </a:xfrm>
          <a:prstGeom prst="rect">
            <a:avLst/>
          </a:prstGeom>
          <a:noFill/>
        </p:spPr>
        <p:txBody>
          <a:bodyPr wrap="square" rtlCol="0">
            <a:spAutoFit/>
          </a:bodyPr>
          <a:lstStyle/>
          <a:p>
            <a:pPr algn="ctr"/>
            <a:r>
              <a:rPr kumimoji="1" lang="en-US" altLang="ja-JP" sz="4400" dirty="0">
                <a:latin typeface="メイリオ"/>
                <a:ea typeface="メイリオ"/>
                <a:cs typeface="メイリオ"/>
              </a:rPr>
              <a:t>【</a:t>
            </a:r>
            <a:r>
              <a:rPr kumimoji="1" lang="ja-JP" altLang="en-US" sz="4400" dirty="0">
                <a:latin typeface="メイリオ"/>
                <a:ea typeface="メイリオ"/>
                <a:cs typeface="メイリオ"/>
              </a:rPr>
              <a:t>まずは</a:t>
            </a:r>
            <a:r>
              <a:rPr kumimoji="1" lang="en-US" altLang="ja-JP" sz="1200" dirty="0">
                <a:latin typeface="メイリオ"/>
                <a:ea typeface="メイリオ"/>
                <a:cs typeface="メイリオ"/>
              </a:rPr>
              <a:t>(</a:t>
            </a:r>
            <a:r>
              <a:rPr kumimoji="1" lang="ja-JP" altLang="en-US" sz="1200" dirty="0">
                <a:latin typeface="メイリオ"/>
                <a:ea typeface="メイリオ"/>
                <a:cs typeface="メイリオ"/>
              </a:rPr>
              <a:t>とりあえず</a:t>
            </a:r>
            <a:r>
              <a:rPr kumimoji="1" lang="en-US" altLang="ja-JP" sz="1200" dirty="0">
                <a:latin typeface="メイリオ"/>
                <a:ea typeface="メイリオ"/>
                <a:cs typeface="メイリオ"/>
              </a:rPr>
              <a:t>)</a:t>
            </a:r>
            <a:r>
              <a:rPr kumimoji="1" lang="en-US" altLang="ja-JP" sz="4400" dirty="0">
                <a:latin typeface="メイリオ"/>
                <a:ea typeface="メイリオ"/>
                <a:cs typeface="メイリオ"/>
              </a:rPr>
              <a:t>】</a:t>
            </a:r>
          </a:p>
          <a:p>
            <a:endParaRPr kumimoji="1" lang="en-US" altLang="ja-JP" sz="4400" dirty="0">
              <a:latin typeface="メイリオ"/>
              <a:ea typeface="メイリオ"/>
              <a:cs typeface="メイリオ"/>
            </a:endParaRPr>
          </a:p>
          <a:p>
            <a:pPr algn="ctr"/>
            <a:r>
              <a:rPr kumimoji="1" lang="en-US" altLang="ja-JP" sz="1200" dirty="0">
                <a:latin typeface="メイリオ"/>
                <a:ea typeface="メイリオ"/>
                <a:cs typeface="メイリオ"/>
              </a:rPr>
              <a:t>(</a:t>
            </a:r>
            <a:r>
              <a:rPr kumimoji="1" lang="ja-JP" altLang="en-US" sz="1200" dirty="0">
                <a:latin typeface="メイリオ"/>
                <a:ea typeface="メイリオ"/>
                <a:cs typeface="メイリオ"/>
              </a:rPr>
              <a:t>ビール</a:t>
            </a:r>
            <a:r>
              <a:rPr kumimoji="1" lang="en-US" altLang="ja-JP" sz="1200" dirty="0">
                <a:latin typeface="メイリオ"/>
                <a:ea typeface="メイリオ"/>
                <a:cs typeface="メイリオ"/>
              </a:rPr>
              <a:t>…</a:t>
            </a:r>
            <a:r>
              <a:rPr kumimoji="1" lang="ja-JP" altLang="en-US" sz="1200" dirty="0">
                <a:latin typeface="メイリオ"/>
                <a:ea typeface="メイリオ"/>
                <a:cs typeface="メイリオ"/>
              </a:rPr>
              <a:t>ではなくて</a:t>
            </a:r>
            <a:r>
              <a:rPr kumimoji="1" lang="en-US" altLang="ja-JP" sz="1200" dirty="0">
                <a:latin typeface="メイリオ"/>
                <a:ea typeface="メイリオ"/>
                <a:cs typeface="メイリオ"/>
              </a:rPr>
              <a:t>)</a:t>
            </a:r>
            <a:r>
              <a:rPr kumimoji="1" lang="ja-JP" altLang="en-US" sz="4400" dirty="0">
                <a:latin typeface="メイリオ"/>
                <a:ea typeface="メイリオ"/>
                <a:cs typeface="メイリオ"/>
              </a:rPr>
              <a:t>説明をしません。</a:t>
            </a:r>
            <a:endParaRPr kumimoji="1" lang="en-US" altLang="ja-JP" sz="4400" dirty="0">
              <a:latin typeface="メイリオ"/>
              <a:ea typeface="メイリオ"/>
              <a:cs typeface="メイリオ"/>
            </a:endParaRPr>
          </a:p>
          <a:p>
            <a:endParaRPr kumimoji="1" lang="en-US" altLang="ja-JP" sz="4400" dirty="0">
              <a:latin typeface="メイリオ"/>
              <a:ea typeface="メイリオ"/>
              <a:cs typeface="メイリオ"/>
            </a:endParaRPr>
          </a:p>
          <a:p>
            <a:pPr algn="ctr"/>
            <a:r>
              <a:rPr kumimoji="1" lang="en-US" altLang="ja-JP" sz="4400" dirty="0" smtClean="0">
                <a:latin typeface="メイリオ"/>
                <a:ea typeface="メイリオ"/>
                <a:cs typeface="メイリオ"/>
              </a:rPr>
              <a:t>5</a:t>
            </a:r>
            <a:r>
              <a:rPr kumimoji="1" lang="ja-JP" altLang="en-US" sz="4400" dirty="0" smtClean="0">
                <a:latin typeface="メイリオ"/>
                <a:ea typeface="メイリオ"/>
                <a:cs typeface="メイリオ"/>
              </a:rPr>
              <a:t>分間</a:t>
            </a:r>
            <a:r>
              <a:rPr kumimoji="1" lang="ja-JP" altLang="en-US" sz="4400" dirty="0">
                <a:latin typeface="メイリオ"/>
                <a:ea typeface="メイリオ"/>
                <a:cs typeface="メイリオ"/>
              </a:rPr>
              <a:t>読み込んでください。</a:t>
            </a:r>
            <a:endParaRPr kumimoji="1" lang="en-US" altLang="ja-JP" sz="44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27</a:t>
            </a:fld>
            <a:endParaRPr lang="en-US"/>
          </a:p>
        </p:txBody>
      </p:sp>
      <p:pic>
        <p:nvPicPr>
          <p:cNvPr id="34818" name="Picture 2" descr="ソーセージ"/>
          <p:cNvPicPr>
            <a:picLocks noChangeAspect="1" noChangeArrowheads="1"/>
          </p:cNvPicPr>
          <p:nvPr/>
        </p:nvPicPr>
        <p:blipFill>
          <a:blip r:embed="rId2" cstate="print"/>
          <a:srcRect/>
          <a:stretch>
            <a:fillRect/>
          </a:stretch>
        </p:blipFill>
        <p:spPr bwMode="auto">
          <a:xfrm>
            <a:off x="7266648" y="4679970"/>
            <a:ext cx="1217836" cy="1660687"/>
          </a:xfrm>
          <a:prstGeom prst="rect">
            <a:avLst/>
          </a:prstGeom>
          <a:noFill/>
        </p:spPr>
      </p:pic>
    </p:spTree>
    <p:extLst>
      <p:ext uri="{BB962C8B-B14F-4D97-AF65-F5344CB8AC3E}">
        <p14:creationId xmlns:p14="http://schemas.microsoft.com/office/powerpoint/2010/main" val="328095612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82863"/>
            <a:ext cx="8574087" cy="4421723"/>
          </a:xfrm>
          <a:prstGeom prst="rect">
            <a:avLst/>
          </a:prstGeom>
          <a:noFill/>
        </p:spPr>
        <p:txBody>
          <a:bodyPr wrap="square" rtlCol="0">
            <a:spAutoFit/>
          </a:bodyPr>
          <a:lstStyle/>
          <a:p>
            <a:r>
              <a:rPr kumimoji="1" lang="en-US" altLang="ja-JP" sz="3600" b="1" dirty="0">
                <a:latin typeface="メイリオ"/>
                <a:ea typeface="メイリオ"/>
                <a:cs typeface="メイリオ"/>
              </a:rPr>
              <a:t>【</a:t>
            </a:r>
            <a:r>
              <a:rPr kumimoji="1" lang="ja-JP" altLang="en-US" sz="3600" b="1" dirty="0">
                <a:latin typeface="メイリオ"/>
                <a:ea typeface="メイリオ"/>
                <a:cs typeface="メイリオ"/>
              </a:rPr>
              <a:t>何を考えましたか？</a:t>
            </a:r>
            <a:r>
              <a:rPr kumimoji="1" lang="en-US" altLang="ja-JP" sz="3600" b="1" dirty="0" smtClean="0">
                <a:latin typeface="メイリオ"/>
                <a:ea typeface="メイリオ"/>
                <a:cs typeface="メイリオ"/>
              </a:rPr>
              <a:t>】WS2-</a:t>
            </a:r>
            <a:r>
              <a:rPr kumimoji="1" lang="ja-JP" altLang="en-US" sz="3600" b="1" dirty="0" smtClean="0">
                <a:latin typeface="メイリオ"/>
                <a:ea typeface="メイリオ"/>
                <a:cs typeface="メイリオ"/>
              </a:rPr>
              <a:t>①</a:t>
            </a:r>
            <a:endParaRPr kumimoji="1" lang="en-US" altLang="ja-JP" sz="3600" b="1" dirty="0">
              <a:latin typeface="メイリオ"/>
              <a:ea typeface="メイリオ"/>
              <a:cs typeface="メイリオ"/>
            </a:endParaRPr>
          </a:p>
          <a:p>
            <a:pPr>
              <a:lnSpc>
                <a:spcPts val="2000"/>
              </a:lnSpc>
            </a:pPr>
            <a:endParaRPr kumimoji="1" lang="en-US" altLang="ja-JP" sz="3600" dirty="0">
              <a:latin typeface="メイリオ"/>
              <a:ea typeface="メイリオ"/>
              <a:cs typeface="メイリオ"/>
            </a:endParaRPr>
          </a:p>
          <a:p>
            <a:r>
              <a:rPr kumimoji="1" lang="ja-JP" altLang="en-US" sz="2800" dirty="0" smtClean="0">
                <a:latin typeface="メイリオ"/>
                <a:ea typeface="メイリオ"/>
                <a:cs typeface="メイリオ"/>
              </a:rPr>
              <a:t>　・あなた</a:t>
            </a:r>
            <a:r>
              <a:rPr kumimoji="1" lang="ja-JP" altLang="en-US" sz="2800" dirty="0">
                <a:latin typeface="メイリオ"/>
                <a:ea typeface="メイリオ"/>
                <a:cs typeface="メイリオ"/>
              </a:rPr>
              <a:t>がとらえた本人像をひとことで。</a:t>
            </a:r>
            <a:endParaRPr kumimoji="1" lang="en-US" altLang="ja-JP" sz="2800" dirty="0">
              <a:latin typeface="メイリオ"/>
              <a:ea typeface="メイリオ"/>
              <a:cs typeface="メイリオ"/>
            </a:endParaRPr>
          </a:p>
          <a:p>
            <a:pPr>
              <a:lnSpc>
                <a:spcPts val="2000"/>
              </a:lnSpc>
            </a:pPr>
            <a:endParaRPr kumimoji="1" lang="en-US" altLang="ja-JP" sz="2800" dirty="0">
              <a:latin typeface="メイリオ"/>
              <a:ea typeface="メイリオ"/>
              <a:cs typeface="メイリオ"/>
            </a:endParaRPr>
          </a:p>
          <a:p>
            <a:r>
              <a:rPr kumimoji="1" lang="ja-JP" altLang="en-US" sz="2800" dirty="0" smtClean="0">
                <a:latin typeface="メイリオ"/>
                <a:ea typeface="メイリオ"/>
                <a:cs typeface="メイリオ"/>
              </a:rPr>
              <a:t>　・あなた</a:t>
            </a:r>
            <a:r>
              <a:rPr kumimoji="1" lang="ja-JP" altLang="en-US" sz="2800" dirty="0">
                <a:latin typeface="メイリオ"/>
                <a:ea typeface="メイリオ"/>
                <a:cs typeface="メイリオ"/>
              </a:rPr>
              <a:t>が考えたこと</a:t>
            </a:r>
            <a:r>
              <a:rPr kumimoji="1" lang="en-US" altLang="ja-JP" sz="2800" dirty="0">
                <a:latin typeface="メイリオ"/>
                <a:ea typeface="メイリオ"/>
                <a:cs typeface="メイリオ"/>
              </a:rPr>
              <a:t>(</a:t>
            </a:r>
            <a:r>
              <a:rPr kumimoji="1" lang="ja-JP" altLang="en-US" sz="2800" dirty="0">
                <a:latin typeface="メイリオ"/>
                <a:ea typeface="メイリオ"/>
                <a:cs typeface="メイリオ"/>
              </a:rPr>
              <a:t>感じたこと</a:t>
            </a:r>
            <a:r>
              <a:rPr kumimoji="1" lang="en-US" altLang="ja-JP" sz="2800" dirty="0">
                <a:latin typeface="メイリオ"/>
                <a:ea typeface="メイリオ"/>
                <a:cs typeface="メイリオ"/>
              </a:rPr>
              <a:t>)</a:t>
            </a:r>
            <a:r>
              <a:rPr kumimoji="1" lang="ja-JP" altLang="en-US" sz="2800" dirty="0" smtClean="0">
                <a:latin typeface="メイリオ"/>
                <a:ea typeface="メイリオ"/>
                <a:cs typeface="メイリオ"/>
              </a:rPr>
              <a:t>を端的に。</a:t>
            </a:r>
          </a:p>
          <a:p>
            <a:endParaRPr kumimoji="1" lang="ja-JP" altLang="en-US" sz="2800" dirty="0" smtClean="0">
              <a:latin typeface="メイリオ"/>
              <a:ea typeface="メイリオ"/>
              <a:cs typeface="メイリオ"/>
            </a:endParaRPr>
          </a:p>
          <a:p>
            <a:r>
              <a:rPr kumimoji="1" lang="ja-JP" altLang="en-US" sz="2800" dirty="0" smtClean="0">
                <a:latin typeface="メイリオ"/>
                <a:ea typeface="メイリオ"/>
                <a:cs typeface="メイリオ"/>
              </a:rPr>
              <a:t>　記入してください。</a:t>
            </a:r>
          </a:p>
          <a:p>
            <a:r>
              <a:rPr kumimoji="1" lang="ja-JP" altLang="en-US" sz="2800" dirty="0" smtClean="0">
                <a:latin typeface="メイリオ"/>
                <a:ea typeface="メイリオ"/>
                <a:cs typeface="メイリオ"/>
              </a:rPr>
              <a:t>　箇条書きでかまいません。</a:t>
            </a:r>
            <a:endParaRPr kumimoji="1" lang="en-US" altLang="ja-JP" sz="2800" dirty="0">
              <a:latin typeface="メイリオ"/>
              <a:ea typeface="メイリオ"/>
              <a:cs typeface="メイリオ"/>
            </a:endParaRPr>
          </a:p>
          <a:p>
            <a:endParaRPr kumimoji="1" lang="en-US" altLang="ja-JP" sz="3600" dirty="0">
              <a:latin typeface="メイリオ"/>
              <a:ea typeface="メイリオ"/>
              <a:cs typeface="メイリオ"/>
            </a:endParaRPr>
          </a:p>
          <a:p>
            <a:pPr algn="ctr"/>
            <a:r>
              <a:rPr kumimoji="1" lang="en-US" altLang="ja-JP" sz="3600" b="1" dirty="0">
                <a:latin typeface="メイリオ"/>
                <a:ea typeface="メイリオ"/>
                <a:cs typeface="メイリオ"/>
              </a:rPr>
              <a:t>【</a:t>
            </a:r>
            <a:r>
              <a:rPr kumimoji="1" lang="ja-JP" altLang="en-US" sz="3600" b="1" dirty="0">
                <a:latin typeface="メイリオ"/>
                <a:ea typeface="メイリオ"/>
                <a:cs typeface="メイリオ"/>
              </a:rPr>
              <a:t>５分</a:t>
            </a:r>
            <a:r>
              <a:rPr kumimoji="1" lang="en-US" altLang="ja-JP" sz="3600" b="1" dirty="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28</a:t>
            </a:fld>
            <a:endParaRPr lang="en-US"/>
          </a:p>
        </p:txBody>
      </p:sp>
    </p:spTree>
    <p:extLst>
      <p:ext uri="{BB962C8B-B14F-4D97-AF65-F5344CB8AC3E}">
        <p14:creationId xmlns:p14="http://schemas.microsoft.com/office/powerpoint/2010/main" val="54174296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523220"/>
          </a:xfrm>
          <a:prstGeom prst="rect">
            <a:avLst/>
          </a:prstGeom>
          <a:noFill/>
        </p:spPr>
        <p:txBody>
          <a:bodyPr wrap="square" rtlCol="0">
            <a:spAutoFit/>
          </a:bodyPr>
          <a:lstStyle/>
          <a:p>
            <a:pPr algn="ctr"/>
            <a:r>
              <a:rPr kumimoji="1" lang="ja-JP" altLang="en-US" sz="2800" b="1" dirty="0">
                <a:latin typeface="メイリオ" pitchFamily="50" charset="-128"/>
                <a:ea typeface="メイリオ" pitchFamily="50" charset="-128"/>
                <a:cs typeface="メイリオ" pitchFamily="50" charset="-128"/>
              </a:rPr>
              <a:t>アセスメントの復習</a:t>
            </a:r>
            <a:endParaRPr kumimoji="1" lang="ja-JP" altLang="en-US" sz="2800" b="1" dirty="0" smtClean="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29</a:t>
            </a:fld>
            <a:endParaRPr lang="en-US"/>
          </a:p>
        </p:txBody>
      </p:sp>
    </p:spTree>
    <p:extLst>
      <p:ext uri="{BB962C8B-B14F-4D97-AF65-F5344CB8AC3E}">
        <p14:creationId xmlns:p14="http://schemas.microsoft.com/office/powerpoint/2010/main" val="23367061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演習１（１日目）の</a:t>
            </a:r>
            <a:r>
              <a:rPr kumimoji="1" lang="ja-JP" altLang="en-US" sz="2800" b="1" dirty="0">
                <a:latin typeface="メイリオ"/>
                <a:ea typeface="メイリオ"/>
                <a:cs typeface="メイリオ"/>
              </a:rPr>
              <a:t>獲得目標</a:t>
            </a: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p:txBody>
      </p:sp>
      <p:sp>
        <p:nvSpPr>
          <p:cNvPr id="4" name="テキスト ボックス 3"/>
          <p:cNvSpPr txBox="1"/>
          <p:nvPr/>
        </p:nvSpPr>
        <p:spPr>
          <a:xfrm>
            <a:off x="284163" y="2087406"/>
            <a:ext cx="8574087" cy="4093428"/>
          </a:xfrm>
          <a:prstGeom prst="rect">
            <a:avLst/>
          </a:prstGeom>
          <a:noFill/>
        </p:spPr>
        <p:txBody>
          <a:bodyPr wrap="square" rtlCol="0">
            <a:spAutoFit/>
          </a:bodyPr>
          <a:lstStyle/>
          <a:p>
            <a:r>
              <a:rPr kumimoji="1" lang="ja-JP" altLang="en-US" sz="2400" b="1" u="sng" dirty="0">
                <a:latin typeface="メイリオ"/>
                <a:ea typeface="メイリオ"/>
                <a:cs typeface="メイリオ"/>
              </a:rPr>
              <a:t>１日目の獲得目標</a:t>
            </a:r>
            <a:r>
              <a:rPr kumimoji="1" lang="en-US" altLang="ja-JP" sz="2400" b="1" u="sng" dirty="0">
                <a:latin typeface="メイリオ"/>
                <a:ea typeface="メイリオ"/>
                <a:cs typeface="メイリオ"/>
              </a:rPr>
              <a:t>〈</a:t>
            </a:r>
            <a:r>
              <a:rPr kumimoji="1" lang="ja-JP" altLang="en-US" sz="2400" b="1" u="sng" dirty="0">
                <a:latin typeface="メイリオ"/>
                <a:ea typeface="メイリオ"/>
                <a:cs typeface="メイリオ"/>
              </a:rPr>
              <a:t>告示案</a:t>
            </a:r>
            <a:r>
              <a:rPr kumimoji="1" lang="en-US" altLang="ja-JP" sz="2400" b="1" u="sng" dirty="0">
                <a:latin typeface="メイリオ"/>
                <a:ea typeface="メイリオ"/>
                <a:cs typeface="メイリオ"/>
              </a:rPr>
              <a:t>〉</a:t>
            </a:r>
          </a:p>
          <a:p>
            <a:pPr>
              <a:lnSpc>
                <a:spcPts val="1200"/>
              </a:lnSpc>
            </a:pPr>
            <a:endParaRPr kumimoji="1" lang="en-US" altLang="ja-JP" sz="2400" dirty="0" smtClean="0">
              <a:latin typeface="メイリオ"/>
              <a:ea typeface="メイリオ"/>
              <a:cs typeface="メイリオ"/>
            </a:endParaRPr>
          </a:p>
          <a:p>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受付及び初期相談支援並びに契約 </a:t>
            </a:r>
            <a:r>
              <a:rPr kumimoji="1" lang="en-US" altLang="ja-JP" sz="2400" dirty="0" smtClean="0">
                <a:latin typeface="メイリオ"/>
                <a:ea typeface="メイリオ"/>
                <a:cs typeface="メイリオ"/>
              </a:rPr>
              <a:t>-</a:t>
            </a:r>
          </a:p>
          <a:p>
            <a:r>
              <a:rPr kumimoji="1" lang="ja-JP" altLang="en-US" sz="2400" dirty="0" smtClean="0">
                <a:latin typeface="メイリオ"/>
                <a:ea typeface="メイリオ"/>
                <a:cs typeface="メイリオ"/>
              </a:rPr>
              <a:t>　① 受付及び初期相談（インテーク）、契約の各場面で求め</a:t>
            </a:r>
          </a:p>
          <a:p>
            <a:r>
              <a:rPr kumimoji="1" lang="ja-JP" altLang="en-US" sz="2400" dirty="0" smtClean="0">
                <a:latin typeface="メイリオ"/>
                <a:ea typeface="メイリオ"/>
                <a:cs typeface="メイリオ"/>
              </a:rPr>
              <a:t>　　</a:t>
            </a:r>
            <a:r>
              <a:rPr kumimoji="1" lang="ja-JP" altLang="en-US" sz="2400" dirty="0" err="1" smtClean="0">
                <a:latin typeface="メイリオ"/>
                <a:ea typeface="メイリオ"/>
                <a:cs typeface="メイリオ"/>
              </a:rPr>
              <a:t>られる</a:t>
            </a:r>
            <a:r>
              <a:rPr kumimoji="1" lang="ja-JP" altLang="en-US" sz="2400" dirty="0" smtClean="0">
                <a:latin typeface="メイリオ"/>
                <a:ea typeface="メイリオ"/>
                <a:cs typeface="メイリオ"/>
              </a:rPr>
              <a:t>実践的な技術を修得する。</a:t>
            </a:r>
          </a:p>
          <a:p>
            <a:pPr>
              <a:lnSpc>
                <a:spcPts val="1200"/>
              </a:lnSpc>
            </a:pPr>
            <a:endParaRPr kumimoji="1" lang="ja-JP" altLang="en-US" sz="2400" dirty="0" smtClean="0">
              <a:latin typeface="メイリオ"/>
              <a:ea typeface="メイリオ"/>
              <a:cs typeface="メイリオ"/>
            </a:endParaRPr>
          </a:p>
          <a:p>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アセスメント（事前評価）及びニーズ把握 </a:t>
            </a:r>
            <a:r>
              <a:rPr kumimoji="1" lang="en-US" altLang="ja-JP" sz="2400" dirty="0" smtClean="0">
                <a:latin typeface="メイリオ"/>
                <a:ea typeface="メイリオ"/>
                <a:cs typeface="メイリオ"/>
              </a:rPr>
              <a:t>-</a:t>
            </a:r>
          </a:p>
          <a:p>
            <a:r>
              <a:rPr kumimoji="1" lang="ja-JP" altLang="en-US" sz="2400" dirty="0" smtClean="0">
                <a:latin typeface="メイリオ"/>
                <a:ea typeface="メイリオ"/>
                <a:cs typeface="メイリオ"/>
              </a:rPr>
              <a:t>　② 利用者の主訴を明確にし、本人・家族等からの情報収集</a:t>
            </a:r>
          </a:p>
          <a:p>
            <a:r>
              <a:rPr kumimoji="1" lang="ja-JP" altLang="en-US" sz="2400" dirty="0" smtClean="0">
                <a:latin typeface="メイリオ"/>
                <a:ea typeface="メイリオ"/>
                <a:cs typeface="メイリオ"/>
              </a:rPr>
              <a:t>　　とその分析を通して相談支援専門員としての専門的な判</a:t>
            </a:r>
          </a:p>
          <a:p>
            <a:r>
              <a:rPr kumimoji="1" lang="ja-JP" altLang="en-US" sz="2400" dirty="0" smtClean="0">
                <a:latin typeface="メイリオ"/>
                <a:ea typeface="メイリオ"/>
                <a:cs typeface="メイリオ"/>
              </a:rPr>
              <a:t>　　断の根拠を説明できる技術を修得する。</a:t>
            </a:r>
          </a:p>
          <a:p>
            <a:r>
              <a:rPr kumimoji="1" lang="ja-JP" altLang="en-US" sz="2400" dirty="0" smtClean="0">
                <a:latin typeface="メイリオ"/>
                <a:ea typeface="メイリオ"/>
                <a:cs typeface="メイリオ"/>
              </a:rPr>
              <a:t>　③ アセスメントにおいて収集した情報から、専門職として</a:t>
            </a:r>
          </a:p>
          <a:p>
            <a:r>
              <a:rPr kumimoji="1" lang="ja-JP" altLang="en-US" sz="2400" dirty="0" smtClean="0">
                <a:latin typeface="メイリオ"/>
                <a:ea typeface="メイリオ"/>
                <a:cs typeface="メイリオ"/>
              </a:rPr>
              <a:t>　　ニーズを導くための技術を修得する。</a:t>
            </a:r>
            <a:endParaRPr kumimoji="1" lang="ja-JP" altLang="en-US" sz="24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a:t>
            </a:fld>
            <a:endParaRPr lang="en-US"/>
          </a:p>
        </p:txBody>
      </p:sp>
    </p:spTree>
    <p:extLst>
      <p:ext uri="{BB962C8B-B14F-4D97-AF65-F5344CB8AC3E}">
        <p14:creationId xmlns:p14="http://schemas.microsoft.com/office/powerpoint/2010/main" val="319604736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a:latin typeface="メイリオ"/>
                <a:ea typeface="メイリオ"/>
                <a:cs typeface="メイリオ"/>
              </a:rPr>
              <a:t>復習</a:t>
            </a:r>
            <a:r>
              <a:rPr kumimoji="1" lang="en-US" altLang="ja-JP" sz="3600">
                <a:latin typeface="メイリオ"/>
                <a:ea typeface="メイリオ"/>
                <a:cs typeface="メイリオ"/>
              </a:rPr>
              <a:t> </a:t>
            </a:r>
            <a:r>
              <a:rPr kumimoji="1" lang="ja-JP" altLang="en-US" sz="3600">
                <a:latin typeface="メイリオ"/>
                <a:ea typeface="メイリオ"/>
                <a:cs typeface="メイリオ"/>
              </a:rPr>
              <a:t>アセスメント</a:t>
            </a: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3785652"/>
          </a:xfrm>
          <a:prstGeom prst="rect">
            <a:avLst/>
          </a:prstGeom>
          <a:noFill/>
        </p:spPr>
        <p:txBody>
          <a:bodyPr wrap="square" rtlCol="0">
            <a:spAutoFit/>
          </a:bodyPr>
          <a:lstStyle/>
          <a:p>
            <a:r>
              <a:rPr kumimoji="1" lang="ja-JP" altLang="en-US" sz="2400">
                <a:latin typeface="メイリオ"/>
                <a:ea typeface="メイリオ"/>
                <a:cs typeface="メイリオ"/>
              </a:rPr>
              <a:t>本人の夢・希望の実現や課題の解決に向け、必要な根拠（情報）をおさえ、整理する。</a:t>
            </a:r>
          </a:p>
          <a:p>
            <a:endParaRPr kumimoji="1" lang="en-US" altLang="ja-JP" sz="2400">
              <a:latin typeface="メイリオ"/>
              <a:ea typeface="メイリオ"/>
              <a:cs typeface="メイリオ"/>
            </a:endParaRPr>
          </a:p>
          <a:p>
            <a:r>
              <a:rPr kumimoji="1" lang="ja-JP" altLang="en-US" sz="2400">
                <a:latin typeface="メイリオ"/>
                <a:ea typeface="メイリオ"/>
                <a:cs typeface="メイリオ"/>
              </a:rPr>
              <a:t>　・本人像（人となり）</a:t>
            </a:r>
          </a:p>
          <a:p>
            <a:r>
              <a:rPr kumimoji="1" lang="ja-JP" altLang="en-US" sz="2400">
                <a:latin typeface="メイリオ"/>
                <a:ea typeface="メイリオ"/>
                <a:cs typeface="メイリオ"/>
              </a:rPr>
              <a:t>　・本人の夢・希望、解決したい課題。</a:t>
            </a:r>
          </a:p>
          <a:p>
            <a:r>
              <a:rPr kumimoji="1" lang="ja-JP" altLang="en-US" sz="2400">
                <a:latin typeface="メイリオ"/>
                <a:ea typeface="メイリオ"/>
                <a:cs typeface="メイリオ"/>
              </a:rPr>
              <a:t>　・それに向けて必要な状況把握</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（本人や環境に関する多角的・総合的な情報）</a:t>
            </a:r>
            <a:endParaRPr kumimoji="1" lang="en-US" altLang="ja-JP" sz="2400">
              <a:latin typeface="メイリオ"/>
              <a:ea typeface="メイリオ"/>
              <a:cs typeface="メイリオ"/>
            </a:endParaRPr>
          </a:p>
          <a:p>
            <a:endParaRPr kumimoji="1" lang="en-US" altLang="ja-JP" sz="2400">
              <a:latin typeface="メイリオ"/>
              <a:ea typeface="メイリオ"/>
              <a:cs typeface="メイリオ"/>
            </a:endParaRPr>
          </a:p>
          <a:p>
            <a:r>
              <a:rPr kumimoji="1" lang="ja-JP" altLang="en-US" sz="2400">
                <a:latin typeface="メイリオ"/>
                <a:ea typeface="メイリオ"/>
                <a:cs typeface="メイリオ"/>
              </a:rPr>
              <a:t>（１）情報の収集</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（２）情報の整理、分析（ニーズ整理）</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30</a:t>
            </a:fld>
            <a:endParaRPr lang="en-US"/>
          </a:p>
        </p:txBody>
      </p:sp>
      <p:sp>
        <p:nvSpPr>
          <p:cNvPr id="6" name="テキスト ボックス 5"/>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261395141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a:latin typeface="メイリオ"/>
                <a:ea typeface="メイリオ"/>
                <a:cs typeface="メイリオ"/>
              </a:rPr>
              <a:t>復習</a:t>
            </a:r>
            <a:r>
              <a:rPr kumimoji="1" lang="en-US" altLang="ja-JP" sz="3600">
                <a:latin typeface="メイリオ"/>
                <a:ea typeface="メイリオ"/>
                <a:cs typeface="メイリオ"/>
              </a:rPr>
              <a:t> </a:t>
            </a:r>
            <a:r>
              <a:rPr kumimoji="1" lang="ja-JP" altLang="en-US" sz="3600">
                <a:latin typeface="メイリオ"/>
                <a:ea typeface="メイリオ"/>
                <a:cs typeface="メイリオ"/>
              </a:rPr>
              <a:t>アセスメント</a:t>
            </a: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5" name="正方形/長方形 4"/>
          <p:cNvSpPr/>
          <p:nvPr/>
        </p:nvSpPr>
        <p:spPr>
          <a:xfrm>
            <a:off x="1548274" y="3052831"/>
            <a:ext cx="2539879" cy="133072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a:t>インテーク</a:t>
            </a:r>
            <a:endParaRPr kumimoji="1" lang="en-US" altLang="ja-JP"/>
          </a:p>
          <a:p>
            <a:endParaRPr kumimoji="1" lang="en-US" altLang="ja-JP"/>
          </a:p>
          <a:p>
            <a:pPr algn="ctr"/>
            <a:r>
              <a:rPr kumimoji="1" lang="ja-JP" altLang="en-US"/>
              <a:t>情報の収集</a:t>
            </a:r>
          </a:p>
        </p:txBody>
      </p:sp>
      <p:sp>
        <p:nvSpPr>
          <p:cNvPr id="6" name="正方形/長方形 5"/>
          <p:cNvSpPr/>
          <p:nvPr/>
        </p:nvSpPr>
        <p:spPr>
          <a:xfrm>
            <a:off x="4379725" y="3052831"/>
            <a:ext cx="2539879" cy="133072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a:t>アセスメント</a:t>
            </a:r>
            <a:endParaRPr kumimoji="1" lang="en-US" altLang="ja-JP"/>
          </a:p>
          <a:p>
            <a:pPr algn="ctr"/>
            <a:endParaRPr kumimoji="1" lang="en-US" altLang="ja-JP"/>
          </a:p>
          <a:p>
            <a:pPr algn="ctr"/>
            <a:r>
              <a:rPr kumimoji="1" lang="ja-JP" altLang="en-US"/>
              <a:t>ニーズの整理</a:t>
            </a:r>
            <a:endParaRPr kumimoji="1" lang="en-US" altLang="ja-JP"/>
          </a:p>
          <a:p>
            <a:pPr algn="ctr"/>
            <a:r>
              <a:rPr kumimoji="1" lang="ja-JP" altLang="en-US"/>
              <a:t>（情報の分析）</a:t>
            </a:r>
          </a:p>
        </p:txBody>
      </p:sp>
      <p:sp>
        <p:nvSpPr>
          <p:cNvPr id="7" name="正方形/長方形 6"/>
          <p:cNvSpPr/>
          <p:nvPr/>
        </p:nvSpPr>
        <p:spPr>
          <a:xfrm>
            <a:off x="865645" y="2370268"/>
            <a:ext cx="6945353" cy="3648421"/>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a:solidFill>
                <a:schemeClr val="tx1"/>
              </a:solidFill>
            </a:endParaRPr>
          </a:p>
          <a:p>
            <a:pPr algn="ctr"/>
            <a:endParaRPr kumimoji="1" lang="en-US" altLang="ja-JP">
              <a:solidFill>
                <a:schemeClr val="tx1"/>
              </a:solidFill>
            </a:endParaRPr>
          </a:p>
          <a:p>
            <a:pPr algn="ctr"/>
            <a:endParaRPr kumimoji="1" lang="en-US" altLang="ja-JP">
              <a:solidFill>
                <a:schemeClr val="tx1"/>
              </a:solidFill>
            </a:endParaRPr>
          </a:p>
          <a:p>
            <a:pPr algn="ctr"/>
            <a:endParaRPr kumimoji="1" lang="en-US" altLang="ja-JP">
              <a:solidFill>
                <a:schemeClr val="tx1"/>
              </a:solidFill>
            </a:endParaRPr>
          </a:p>
          <a:p>
            <a:pPr algn="ctr"/>
            <a:endParaRPr kumimoji="1" lang="en-US" altLang="ja-JP">
              <a:solidFill>
                <a:schemeClr val="tx1"/>
              </a:solidFill>
            </a:endParaRPr>
          </a:p>
          <a:p>
            <a:pPr algn="ctr"/>
            <a:endParaRPr kumimoji="1" lang="en-US" altLang="ja-JP">
              <a:solidFill>
                <a:schemeClr val="tx1"/>
              </a:solidFill>
            </a:endParaRPr>
          </a:p>
          <a:p>
            <a:pPr algn="ctr"/>
            <a:endParaRPr kumimoji="1" lang="en-US" altLang="ja-JP">
              <a:solidFill>
                <a:schemeClr val="tx1"/>
              </a:solidFill>
            </a:endParaRPr>
          </a:p>
          <a:p>
            <a:pPr algn="ctr"/>
            <a:endParaRPr kumimoji="1" lang="en-US" altLang="ja-JP">
              <a:solidFill>
                <a:schemeClr val="tx1"/>
              </a:solidFill>
            </a:endParaRPr>
          </a:p>
          <a:p>
            <a:pPr algn="ctr"/>
            <a:r>
              <a:rPr kumimoji="1" lang="ja-JP" altLang="en-US">
                <a:solidFill>
                  <a:schemeClr val="tx1"/>
                </a:solidFill>
              </a:rPr>
              <a:t>広義のアセスメント</a:t>
            </a:r>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31</a:t>
            </a:fld>
            <a:endParaRPr lang="en-US"/>
          </a:p>
        </p:txBody>
      </p:sp>
      <p:sp>
        <p:nvSpPr>
          <p:cNvPr id="8" name="テキスト ボックス 7"/>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424259787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a:latin typeface="メイリオ"/>
                <a:ea typeface="メイリオ"/>
                <a:cs typeface="メイリオ"/>
              </a:rPr>
              <a:t>復習</a:t>
            </a:r>
            <a:r>
              <a:rPr kumimoji="1" lang="en-US" altLang="ja-JP" sz="3600">
                <a:latin typeface="メイリオ"/>
                <a:ea typeface="メイリオ"/>
                <a:cs typeface="メイリオ"/>
              </a:rPr>
              <a:t> </a:t>
            </a:r>
            <a:r>
              <a:rPr kumimoji="1" lang="ja-JP" altLang="en-US" sz="3600">
                <a:latin typeface="メイリオ"/>
                <a:ea typeface="メイリオ"/>
                <a:cs typeface="メイリオ"/>
              </a:rPr>
              <a:t>アセスメントの留意点</a:t>
            </a:r>
            <a:r>
              <a:rPr kumimoji="1" lang="en-US" altLang="ja-JP" sz="3600">
                <a:latin typeface="メイリオ"/>
                <a:ea typeface="メイリオ"/>
                <a:cs typeface="メイリオ"/>
              </a:rPr>
              <a:t>①</a:t>
            </a:r>
            <a:endParaRPr kumimoji="1" lang="ja-JP" altLang="en-US" sz="360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3939540"/>
          </a:xfrm>
          <a:prstGeom prst="rect">
            <a:avLst/>
          </a:prstGeom>
          <a:noFill/>
        </p:spPr>
        <p:txBody>
          <a:bodyPr wrap="square" rtlCol="0">
            <a:spAutoFit/>
          </a:bodyPr>
          <a:lstStyle/>
          <a:p>
            <a:r>
              <a:rPr kumimoji="1" lang="ja-JP" altLang="en-US" sz="2400">
                <a:latin typeface="メイリオ"/>
                <a:ea typeface="メイリオ"/>
                <a:cs typeface="メイリオ"/>
              </a:rPr>
              <a:t>（１）情報の収集</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・面接技術（場面構成）と大きく関係する。</a:t>
            </a:r>
          </a:p>
          <a:p>
            <a:r>
              <a:rPr kumimoji="1" lang="ja-JP" altLang="en-US" sz="2400">
                <a:latin typeface="メイリオ"/>
                <a:ea typeface="メイリオ"/>
                <a:cs typeface="メイリオ"/>
              </a:rPr>
              <a:t>　・生活者視点、本人中心、ストレングスなどの基本的視点</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を意識し、表出された言葉や選好の意味や背景を探る問</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いを多様に用意する。</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・多様な手段や情報源：</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面接（言語・非言語）、経験の共有（見学、同行、体験</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等）、周囲からの情報収集など</a:t>
            </a:r>
          </a:p>
          <a:p>
            <a:pPr>
              <a:lnSpc>
                <a:spcPts val="1200"/>
              </a:lnSpc>
            </a:pP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本人の言葉の背景・真意を理解する。</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その前提となる本人像を多角的に捉える。</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32</a:t>
            </a:fld>
            <a:endParaRPr lang="en-US"/>
          </a:p>
        </p:txBody>
      </p:sp>
      <p:sp>
        <p:nvSpPr>
          <p:cNvPr id="6" name="テキスト ボックス 5"/>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75782122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dirty="0">
                <a:latin typeface="メイリオ"/>
                <a:ea typeface="メイリオ"/>
                <a:cs typeface="メイリオ"/>
              </a:rPr>
              <a:t>復習</a:t>
            </a:r>
            <a:r>
              <a:rPr kumimoji="1" lang="en-US" altLang="ja-JP" sz="3600" dirty="0">
                <a:latin typeface="メイリオ"/>
                <a:ea typeface="メイリオ"/>
                <a:cs typeface="メイリオ"/>
              </a:rPr>
              <a:t> </a:t>
            </a:r>
            <a:r>
              <a:rPr kumimoji="1" lang="ja-JP" altLang="en-US" sz="3600" dirty="0">
                <a:latin typeface="メイリオ"/>
                <a:ea typeface="メイリオ"/>
                <a:cs typeface="メイリオ"/>
              </a:rPr>
              <a:t>アセスメントの</a:t>
            </a:r>
            <a:r>
              <a:rPr kumimoji="1" lang="ja-JP" altLang="en-US" sz="3600" dirty="0" smtClean="0">
                <a:latin typeface="メイリオ"/>
                <a:ea typeface="メイリオ"/>
                <a:cs typeface="メイリオ"/>
              </a:rPr>
              <a:t>留意点</a:t>
            </a:r>
            <a:r>
              <a:rPr lang="ja-JP" altLang="en-US" sz="3600" dirty="0">
                <a:latin typeface="メイリオ"/>
                <a:ea typeface="メイリオ"/>
                <a:cs typeface="メイリオ"/>
              </a:rPr>
              <a:t>②</a:t>
            </a:r>
            <a:endParaRPr kumimoji="1" lang="ja-JP" altLang="en-US" sz="36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3046988"/>
          </a:xfrm>
          <a:prstGeom prst="rect">
            <a:avLst/>
          </a:prstGeom>
          <a:noFill/>
        </p:spPr>
        <p:txBody>
          <a:bodyPr wrap="square" rtlCol="0">
            <a:spAutoFit/>
          </a:bodyPr>
          <a:lstStyle/>
          <a:p>
            <a:r>
              <a:rPr kumimoji="1" lang="ja-JP" altLang="en-US" sz="2400">
                <a:latin typeface="メイリオ"/>
                <a:ea typeface="メイリオ"/>
                <a:cs typeface="メイリオ"/>
              </a:rPr>
              <a:t>（１）</a:t>
            </a:r>
            <a:r>
              <a:rPr kumimoji="1" lang="en-US" altLang="ja-JP" sz="2400">
                <a:latin typeface="メイリオ"/>
                <a:ea typeface="メイリオ"/>
                <a:cs typeface="メイリオ"/>
              </a:rPr>
              <a:t> </a:t>
            </a:r>
            <a:r>
              <a:rPr kumimoji="1" lang="ja-JP" altLang="en-US" sz="2400">
                <a:latin typeface="メイリオ"/>
                <a:ea typeface="メイリオ"/>
                <a:cs typeface="メイリオ"/>
              </a:rPr>
              <a:t>情報の収集（続き）</a:t>
            </a:r>
          </a:p>
          <a:p>
            <a:r>
              <a:rPr kumimoji="1" lang="ja-JP" altLang="en-US" sz="2400">
                <a:latin typeface="メイリオ"/>
                <a:ea typeface="メイリオ"/>
                <a:cs typeface="メイリオ"/>
              </a:rPr>
              <a:t>　・多角的・総合的に　その視点例</a:t>
            </a:r>
            <a:r>
              <a:rPr kumimoji="1" lang="en-US" altLang="ja-JP" sz="2400">
                <a:latin typeface="メイリオ"/>
                <a:ea typeface="メイリオ"/>
                <a:cs typeface="メイリオ"/>
              </a:rPr>
              <a:t>(</a:t>
            </a:r>
            <a:r>
              <a:rPr kumimoji="1" lang="ja-JP" altLang="en-US" sz="2400">
                <a:latin typeface="メイリオ"/>
                <a:ea typeface="メイリオ"/>
                <a:cs typeface="メイリオ"/>
              </a:rPr>
              <a:t>ケアガイドライン</a:t>
            </a:r>
            <a:r>
              <a:rPr kumimoji="1" lang="en-US" altLang="ja-JP" sz="2400">
                <a:latin typeface="メイリオ"/>
                <a:ea typeface="メイリオ"/>
                <a:cs typeface="メイリオ"/>
              </a:rPr>
              <a:t>)</a:t>
            </a: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視点に基づいた整理票</a:t>
            </a:r>
            <a:r>
              <a:rPr kumimoji="1" lang="en-US" altLang="ja-JP" sz="2400">
                <a:latin typeface="メイリオ"/>
                <a:ea typeface="メイリオ"/>
                <a:cs typeface="メイリオ"/>
              </a:rPr>
              <a:t>(</a:t>
            </a:r>
            <a:r>
              <a:rPr kumimoji="1" lang="ja-JP" altLang="en-US" sz="2400">
                <a:latin typeface="メイリオ"/>
                <a:ea typeface="メイリオ"/>
                <a:cs typeface="メイリオ"/>
              </a:rPr>
              <a:t>アセスメント票</a:t>
            </a:r>
            <a:r>
              <a:rPr kumimoji="1" lang="en-US" altLang="ja-JP" sz="2400">
                <a:latin typeface="メイリオ"/>
                <a:ea typeface="メイリオ"/>
                <a:cs typeface="メイリオ"/>
              </a:rPr>
              <a:t>)</a:t>
            </a:r>
          </a:p>
          <a:p>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a:t>
            </a:r>
            <a:r>
              <a:rPr kumimoji="1" lang="ja-JP" altLang="en-US" sz="2400">
                <a:latin typeface="メイリオ"/>
                <a:ea typeface="メイリオ"/>
                <a:cs typeface="メイリオ"/>
              </a:rPr>
              <a:t>網羅的に票を埋めることがアセスメントではない。</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a:t>
            </a:r>
            <a:r>
              <a:rPr kumimoji="1" lang="ja-JP" altLang="en-US" sz="2400">
                <a:latin typeface="メイリオ"/>
                <a:ea typeface="メイリオ"/>
                <a:cs typeface="メイリオ"/>
              </a:rPr>
              <a:t>あまりに空白が多くても困るが、埋まっていないからダ</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メ、ではない。</a:t>
            </a:r>
            <a:endParaRPr kumimoji="1" lang="en-US" altLang="ja-JP" sz="2400">
              <a:latin typeface="メイリオ"/>
              <a:ea typeface="メイリオ"/>
              <a:cs typeface="メイリオ"/>
            </a:endParaRPr>
          </a:p>
          <a:p>
            <a:endParaRPr kumimoji="1" lang="en-US" altLang="ja-JP" sz="240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33</a:t>
            </a:fld>
            <a:endParaRPr lang="en-US"/>
          </a:p>
        </p:txBody>
      </p:sp>
      <p:sp>
        <p:nvSpPr>
          <p:cNvPr id="6" name="テキスト ボックス 5"/>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269873157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dirty="0" smtClean="0">
                <a:latin typeface="メイリオ"/>
                <a:ea typeface="メイリオ"/>
                <a:cs typeface="メイリオ"/>
              </a:rPr>
              <a:t>復習</a:t>
            </a:r>
            <a:r>
              <a:rPr kumimoji="1" lang="en-US" altLang="ja-JP" sz="3600" dirty="0" smtClean="0">
                <a:latin typeface="メイリオ"/>
                <a:ea typeface="メイリオ"/>
                <a:cs typeface="メイリオ"/>
              </a:rPr>
              <a:t> </a:t>
            </a:r>
            <a:r>
              <a:rPr kumimoji="1" lang="ja-JP" altLang="en-US" sz="3600" dirty="0" smtClean="0">
                <a:latin typeface="メイリオ"/>
                <a:ea typeface="メイリオ"/>
                <a:cs typeface="メイリオ"/>
              </a:rPr>
              <a:t>アセスメントの留意点</a:t>
            </a:r>
            <a:r>
              <a:rPr lang="ja-JP" altLang="en-US" sz="3600" dirty="0" smtClean="0">
                <a:latin typeface="メイリオ"/>
                <a:ea typeface="メイリオ"/>
                <a:cs typeface="メイリオ"/>
              </a:rPr>
              <a:t>③</a:t>
            </a:r>
            <a:endParaRPr kumimoji="1" lang="ja-JP" altLang="en-US" sz="36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3416320"/>
          </a:xfrm>
          <a:prstGeom prst="rect">
            <a:avLst/>
          </a:prstGeom>
          <a:noFill/>
        </p:spPr>
        <p:txBody>
          <a:bodyPr wrap="square" rtlCol="0">
            <a:spAutoFit/>
          </a:bodyPr>
          <a:lstStyle/>
          <a:p>
            <a:r>
              <a:rPr kumimoji="1" lang="ja-JP" altLang="en-US" sz="2400">
                <a:latin typeface="メイリオ"/>
                <a:ea typeface="メイリオ"/>
                <a:cs typeface="メイリオ"/>
              </a:rPr>
              <a:t>（１）</a:t>
            </a:r>
            <a:r>
              <a:rPr kumimoji="1" lang="en-US" altLang="ja-JP" sz="2400">
                <a:latin typeface="メイリオ"/>
                <a:ea typeface="メイリオ"/>
                <a:cs typeface="メイリオ"/>
              </a:rPr>
              <a:t> </a:t>
            </a:r>
            <a:r>
              <a:rPr kumimoji="1" lang="ja-JP" altLang="en-US" sz="2400">
                <a:latin typeface="メイリオ"/>
                <a:ea typeface="メイリオ"/>
                <a:cs typeface="メイリオ"/>
              </a:rPr>
              <a:t>情報の収集（続き）</a:t>
            </a:r>
          </a:p>
          <a:p>
            <a:r>
              <a:rPr kumimoji="1" lang="ja-JP" altLang="en-US" sz="2400">
                <a:latin typeface="メイリオ"/>
                <a:ea typeface="メイリオ"/>
                <a:cs typeface="メイリオ"/>
              </a:rPr>
              <a:t>　・特に留意すべき、その基盤となる価値</a:t>
            </a:r>
            <a:endParaRPr kumimoji="1" lang="en-US" altLang="ja-JP" sz="2400">
              <a:latin typeface="メイリオ"/>
              <a:ea typeface="メイリオ"/>
              <a:cs typeface="メイリオ"/>
            </a:endParaRPr>
          </a:p>
          <a:p>
            <a:pPr algn="ctr"/>
            <a:endParaRPr kumimoji="1" lang="en-US" altLang="ja-JP" sz="2400">
              <a:latin typeface="メイリオ"/>
              <a:ea typeface="メイリオ"/>
              <a:cs typeface="メイリオ"/>
            </a:endParaRPr>
          </a:p>
          <a:p>
            <a:pPr algn="ctr"/>
            <a:r>
              <a:rPr kumimoji="1" lang="en-US" altLang="ja-JP" sz="2400">
                <a:latin typeface="メイリオ"/>
                <a:ea typeface="メイリオ"/>
                <a:cs typeface="メイリオ"/>
              </a:rPr>
              <a:t>【</a:t>
            </a:r>
            <a:r>
              <a:rPr kumimoji="1" lang="ja-JP" altLang="en-US" sz="2400">
                <a:latin typeface="メイリオ"/>
                <a:ea typeface="メイリオ"/>
                <a:cs typeface="メイリオ"/>
              </a:rPr>
              <a:t>本人中心、生活者視点</a:t>
            </a:r>
            <a:r>
              <a:rPr kumimoji="1" lang="en-US" altLang="ja-JP" sz="2400">
                <a:latin typeface="メイリオ"/>
                <a:ea typeface="メイリオ"/>
                <a:cs typeface="メイリオ"/>
              </a:rPr>
              <a:t>】</a:t>
            </a:r>
          </a:p>
          <a:p>
            <a:pPr algn="ctr"/>
            <a:r>
              <a:rPr kumimoji="1" lang="en-US" altLang="ja-JP" sz="2400">
                <a:latin typeface="メイリオ"/>
                <a:ea typeface="メイリオ"/>
                <a:cs typeface="メイリオ"/>
              </a:rPr>
              <a:t>【</a:t>
            </a:r>
            <a:r>
              <a:rPr kumimoji="1" lang="ja-JP" altLang="en-US" sz="2400">
                <a:latin typeface="メイリオ"/>
                <a:ea typeface="メイリオ"/>
                <a:cs typeface="メイリオ"/>
              </a:rPr>
              <a:t>エンパワメント、ストレングス</a:t>
            </a:r>
            <a:r>
              <a:rPr kumimoji="1" lang="en-US" altLang="ja-JP" sz="2400">
                <a:latin typeface="メイリオ"/>
                <a:ea typeface="メイリオ"/>
                <a:cs typeface="メイリオ"/>
              </a:rPr>
              <a:t>】</a:t>
            </a:r>
          </a:p>
          <a:p>
            <a:endParaRPr kumimoji="1" lang="en-US" altLang="ja-JP" sz="2400">
              <a:latin typeface="メイリオ"/>
              <a:ea typeface="メイリオ"/>
              <a:cs typeface="メイリオ"/>
            </a:endParaRPr>
          </a:p>
          <a:p>
            <a:r>
              <a:rPr kumimoji="1" lang="ja-JP" altLang="en-US" sz="2400">
                <a:latin typeface="メイリオ"/>
                <a:ea typeface="メイリオ"/>
                <a:cs typeface="メイリオ"/>
              </a:rPr>
              <a:t>　　・障害・疾患、周囲の課題感に囚われすぎない。</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・最善の利益、社会常識・規律に囚われすぎない。</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a:t>
            </a:r>
            <a:r>
              <a:rPr kumimoji="1" lang="ja-JP" altLang="en-US" sz="2400">
                <a:latin typeface="メイリオ"/>
                <a:ea typeface="メイリオ"/>
                <a:cs typeface="メイリオ"/>
              </a:rPr>
              <a:t>（支援者の）価値観の転換を図るリフレーミング</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34</a:t>
            </a:fld>
            <a:endParaRPr lang="en-US"/>
          </a:p>
        </p:txBody>
      </p:sp>
      <p:sp>
        <p:nvSpPr>
          <p:cNvPr id="6" name="テキスト ボックス 5"/>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51286072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a:latin typeface="メイリオ"/>
                <a:ea typeface="メイリオ"/>
                <a:cs typeface="メイリオ"/>
              </a:rPr>
              <a:t>復習</a:t>
            </a:r>
            <a:r>
              <a:rPr kumimoji="1" lang="en-US" altLang="ja-JP" sz="3600">
                <a:latin typeface="メイリオ"/>
                <a:ea typeface="メイリオ"/>
                <a:cs typeface="メイリオ"/>
              </a:rPr>
              <a:t> </a:t>
            </a:r>
            <a:r>
              <a:rPr kumimoji="1" lang="ja-JP" altLang="en-US" sz="3600">
                <a:latin typeface="メイリオ"/>
                <a:ea typeface="メイリオ"/>
                <a:cs typeface="メイリオ"/>
              </a:rPr>
              <a:t>アセスメントの留意点</a:t>
            </a:r>
            <a:r>
              <a:rPr kumimoji="1" lang="en-US" altLang="ja-JP" sz="3600">
                <a:latin typeface="メイリオ"/>
                <a:ea typeface="メイリオ"/>
                <a:cs typeface="メイリオ"/>
              </a:rPr>
              <a:t>①</a:t>
            </a:r>
            <a:endParaRPr kumimoji="1" lang="ja-JP" altLang="en-US" sz="360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2308324"/>
          </a:xfrm>
          <a:prstGeom prst="rect">
            <a:avLst/>
          </a:prstGeom>
          <a:noFill/>
        </p:spPr>
        <p:txBody>
          <a:bodyPr wrap="square" rtlCol="0">
            <a:spAutoFit/>
          </a:bodyPr>
          <a:lstStyle/>
          <a:p>
            <a:r>
              <a:rPr kumimoji="1" lang="ja-JP" altLang="en-US" sz="2400">
                <a:latin typeface="メイリオ"/>
                <a:ea typeface="メイリオ"/>
                <a:cs typeface="メイリオ"/>
              </a:rPr>
              <a:t>（２）ニーズ整理</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・本人の意思表明、客観的状況、支援者や周囲の判断を分</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けて考える。</a:t>
            </a:r>
          </a:p>
          <a:p>
            <a:r>
              <a:rPr kumimoji="1" lang="ja-JP" altLang="en-US" sz="2400">
                <a:latin typeface="メイリオ"/>
                <a:ea typeface="メイリオ"/>
                <a:cs typeface="メイリオ"/>
              </a:rPr>
              <a:t>　　　　（基本は本人の言葉や選好からはじまる。）</a:t>
            </a:r>
          </a:p>
          <a:p>
            <a:r>
              <a:rPr kumimoji="1" lang="ja-JP" altLang="en-US" sz="2400">
                <a:latin typeface="メイリオ"/>
                <a:ea typeface="メイリオ"/>
                <a:cs typeface="メイリオ"/>
              </a:rPr>
              <a:t>　・</a:t>
            </a:r>
            <a:r>
              <a:rPr kumimoji="1" lang="ja-JP" altLang="en-US" sz="2400" b="1">
                <a:solidFill>
                  <a:srgbClr val="FF0000"/>
                </a:solidFill>
                <a:latin typeface="メイリオ"/>
                <a:ea typeface="メイリオ"/>
                <a:cs typeface="メイリオ"/>
              </a:rPr>
              <a:t>援助者（自分）の判断の根拠</a:t>
            </a:r>
            <a:r>
              <a:rPr kumimoji="1" lang="ja-JP" altLang="en-US" sz="2400">
                <a:latin typeface="メイリオ"/>
                <a:ea typeface="メイリオ"/>
                <a:cs typeface="メイリオ"/>
              </a:rPr>
              <a:t>を可視化、言語化する。</a:t>
            </a:r>
          </a:p>
          <a:p>
            <a:endParaRPr kumimoji="1" lang="ja-JP" altLang="en-US" sz="240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35</a:t>
            </a:fld>
            <a:endParaRPr lang="en-US"/>
          </a:p>
        </p:txBody>
      </p:sp>
    </p:spTree>
    <p:extLst>
      <p:ext uri="{BB962C8B-B14F-4D97-AF65-F5344CB8AC3E}">
        <p14:creationId xmlns:p14="http://schemas.microsoft.com/office/powerpoint/2010/main" val="56555029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82863"/>
            <a:ext cx="8574087" cy="4421724"/>
          </a:xfrm>
          <a:prstGeom prst="rect">
            <a:avLst/>
          </a:prstGeom>
          <a:noFill/>
        </p:spPr>
        <p:txBody>
          <a:bodyPr wrap="square" rtlCol="0">
            <a:spAutoFit/>
          </a:bodyPr>
          <a:lstStyle/>
          <a:p>
            <a:r>
              <a:rPr kumimoji="1" lang="en-US" altLang="ja-JP" sz="3600" b="1" dirty="0">
                <a:latin typeface="メイリオ"/>
                <a:ea typeface="メイリオ"/>
                <a:cs typeface="メイリオ"/>
              </a:rPr>
              <a:t>【</a:t>
            </a:r>
            <a:r>
              <a:rPr kumimoji="1" lang="ja-JP" altLang="en-US" sz="3600" b="1" dirty="0">
                <a:latin typeface="メイリオ"/>
                <a:ea typeface="メイリオ"/>
                <a:cs typeface="メイリオ"/>
              </a:rPr>
              <a:t>もう一度読み込みます</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pPr>
              <a:lnSpc>
                <a:spcPts val="2000"/>
              </a:lnSpc>
            </a:pPr>
            <a:endParaRPr kumimoji="1" lang="en-US" altLang="ja-JP" sz="3600" dirty="0">
              <a:latin typeface="メイリオ"/>
              <a:ea typeface="メイリオ"/>
              <a:cs typeface="メイリオ"/>
            </a:endParaRPr>
          </a:p>
          <a:p>
            <a:r>
              <a:rPr kumimoji="1" lang="ja-JP" altLang="en-US" sz="2800" dirty="0" smtClean="0">
                <a:latin typeface="メイリオ"/>
                <a:ea typeface="メイリオ"/>
                <a:cs typeface="メイリオ"/>
              </a:rPr>
              <a:t>　・まずは本人の言葉からはじめましょう。</a:t>
            </a:r>
            <a:endParaRPr kumimoji="1" lang="en-US" altLang="ja-JP" sz="2800" dirty="0" smtClean="0">
              <a:latin typeface="メイリオ"/>
              <a:ea typeface="メイリオ"/>
              <a:cs typeface="メイリオ"/>
            </a:endParaRPr>
          </a:p>
          <a:p>
            <a:endParaRPr kumimoji="1" lang="en-US" altLang="ja-JP"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ja-JP" altLang="en-US" sz="2800" dirty="0" smtClean="0">
                <a:latin typeface="メイリオ"/>
                <a:ea typeface="メイリオ"/>
                <a:cs typeface="メイリオ"/>
              </a:rPr>
              <a:t>本人の表明している希望・意思をそのまま赤い</a:t>
            </a:r>
            <a:endParaRPr kumimoji="1" lang="en-US" altLang="ja-JP" sz="2800" dirty="0" smtClean="0">
              <a:latin typeface="メイリオ"/>
              <a:ea typeface="メイリオ"/>
              <a:cs typeface="メイリオ"/>
            </a:endParaRPr>
          </a:p>
          <a:p>
            <a:r>
              <a:rPr kumimoji="1" lang="ja-JP" altLang="en-US" sz="2800" dirty="0">
                <a:latin typeface="メイリオ"/>
                <a:ea typeface="メイリオ"/>
                <a:cs typeface="メイリオ"/>
              </a:rPr>
              <a:t>　　</a:t>
            </a:r>
            <a:r>
              <a:rPr kumimoji="1" lang="ja-JP" altLang="en-US" sz="2800" dirty="0" smtClean="0">
                <a:latin typeface="メイリオ"/>
                <a:ea typeface="メイリオ"/>
                <a:cs typeface="メイリオ"/>
              </a:rPr>
              <a:t>ふせんに書き出します</a:t>
            </a:r>
            <a:r>
              <a:rPr kumimoji="1" lang="en-US" altLang="ja-JP" sz="2800" dirty="0" smtClean="0">
                <a:latin typeface="メイリオ"/>
                <a:ea typeface="メイリオ"/>
                <a:cs typeface="メイリオ"/>
              </a:rPr>
              <a:t>(1</a:t>
            </a:r>
            <a:r>
              <a:rPr kumimoji="1" lang="ja-JP" altLang="en-US" sz="2800" dirty="0" smtClean="0">
                <a:latin typeface="メイリオ"/>
                <a:ea typeface="メイリオ"/>
                <a:cs typeface="メイリオ"/>
              </a:rPr>
              <a:t>つの希望に</a:t>
            </a:r>
            <a:r>
              <a:rPr kumimoji="1" lang="en-US" altLang="ja-JP" sz="2800" dirty="0" smtClean="0">
                <a:latin typeface="メイリオ"/>
                <a:ea typeface="メイリオ"/>
                <a:cs typeface="メイリオ"/>
              </a:rPr>
              <a:t>1</a:t>
            </a:r>
            <a:r>
              <a:rPr kumimoji="1" lang="ja-JP" altLang="en-US" sz="2800" dirty="0" smtClean="0">
                <a:latin typeface="メイリオ"/>
                <a:ea typeface="メイリオ"/>
                <a:cs typeface="メイリオ"/>
              </a:rPr>
              <a:t>枚</a:t>
            </a:r>
            <a:r>
              <a:rPr kumimoji="1" lang="en-US" altLang="ja-JP" sz="2800" dirty="0" smtClean="0">
                <a:latin typeface="メイリオ"/>
                <a:ea typeface="メイリオ"/>
                <a:cs typeface="メイリオ"/>
              </a:rPr>
              <a:t>)</a:t>
            </a:r>
            <a:r>
              <a:rPr kumimoji="1" lang="ja-JP" altLang="en-US" sz="2800" dirty="0">
                <a:latin typeface="メイリオ"/>
                <a:ea typeface="メイリオ"/>
                <a:cs typeface="メイリオ"/>
              </a:rPr>
              <a:t>。</a:t>
            </a:r>
            <a:endParaRPr kumimoji="1" lang="en-US" altLang="ja-JP" sz="2800" dirty="0">
              <a:latin typeface="メイリオ"/>
              <a:ea typeface="メイリオ"/>
              <a:cs typeface="メイリオ"/>
            </a:endParaRPr>
          </a:p>
          <a:p>
            <a:pPr>
              <a:lnSpc>
                <a:spcPts val="2000"/>
              </a:lnSpc>
            </a:pPr>
            <a:endParaRPr kumimoji="1" lang="en-US" altLang="ja-JP" sz="2800" dirty="0">
              <a:latin typeface="メイリオ"/>
              <a:ea typeface="メイリオ"/>
              <a:cs typeface="メイリオ"/>
            </a:endParaRPr>
          </a:p>
          <a:p>
            <a:r>
              <a:rPr kumimoji="1" lang="ja-JP" altLang="en-US" sz="2800" dirty="0" smtClean="0">
                <a:latin typeface="メイリオ"/>
                <a:ea typeface="メイリオ"/>
                <a:cs typeface="メイリオ"/>
              </a:rPr>
              <a:t>　箇条書きでかまいません。</a:t>
            </a:r>
            <a:endParaRPr kumimoji="1" lang="en-US" altLang="ja-JP" sz="2800" dirty="0">
              <a:latin typeface="メイリオ"/>
              <a:ea typeface="メイリオ"/>
              <a:cs typeface="メイリオ"/>
            </a:endParaRPr>
          </a:p>
          <a:p>
            <a:endParaRPr kumimoji="1" lang="en-US" altLang="ja-JP" sz="3600" dirty="0">
              <a:latin typeface="メイリオ"/>
              <a:ea typeface="メイリオ"/>
              <a:cs typeface="メイリオ"/>
            </a:endParaRPr>
          </a:p>
          <a:p>
            <a:pPr algn="ctr"/>
            <a:r>
              <a:rPr kumimoji="1" lang="en-US" altLang="ja-JP" sz="3600" b="1" dirty="0">
                <a:latin typeface="メイリオ"/>
                <a:ea typeface="メイリオ"/>
                <a:cs typeface="メイリオ"/>
              </a:rPr>
              <a:t>【10</a:t>
            </a:r>
            <a:r>
              <a:rPr kumimoji="1" lang="ja-JP" altLang="en-US" sz="3600" b="1" dirty="0">
                <a:latin typeface="メイリオ"/>
                <a:ea typeface="メイリオ"/>
                <a:cs typeface="メイリオ"/>
              </a:rPr>
              <a:t>分</a:t>
            </a:r>
            <a:r>
              <a:rPr kumimoji="1" lang="en-US" altLang="ja-JP" sz="3600" b="1" dirty="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36</a:t>
            </a:fld>
            <a:endParaRPr lang="en-US"/>
          </a:p>
        </p:txBody>
      </p:sp>
    </p:spTree>
    <p:extLst>
      <p:ext uri="{BB962C8B-B14F-4D97-AF65-F5344CB8AC3E}">
        <p14:creationId xmlns:p14="http://schemas.microsoft.com/office/powerpoint/2010/main" val="287957974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82863"/>
            <a:ext cx="8574087" cy="4852611"/>
          </a:xfrm>
          <a:prstGeom prst="rect">
            <a:avLst/>
          </a:prstGeom>
          <a:noFill/>
        </p:spPr>
        <p:txBody>
          <a:bodyPr wrap="square" rtlCol="0">
            <a:spAutoFit/>
          </a:bodyPr>
          <a:lstStyle/>
          <a:p>
            <a:r>
              <a:rPr kumimoji="1" lang="en-US" altLang="ja-JP" sz="3600" b="1" dirty="0">
                <a:latin typeface="メイリオ"/>
                <a:ea typeface="メイリオ"/>
                <a:cs typeface="メイリオ"/>
              </a:rPr>
              <a:t>【</a:t>
            </a:r>
            <a:r>
              <a:rPr kumimoji="1" lang="ja-JP" altLang="en-US" sz="3600" b="1" dirty="0">
                <a:latin typeface="メイリオ"/>
                <a:ea typeface="メイリオ"/>
                <a:cs typeface="メイリオ"/>
              </a:rPr>
              <a:t>基盤となる価値を確認しましょう</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pPr>
              <a:lnSpc>
                <a:spcPts val="2000"/>
              </a:lnSpc>
            </a:pPr>
            <a:endParaRPr kumimoji="1" lang="en-US" altLang="ja-JP" sz="3600" dirty="0">
              <a:latin typeface="メイリオ"/>
              <a:ea typeface="メイリオ"/>
              <a:cs typeface="メイリオ"/>
            </a:endParaRPr>
          </a:p>
          <a:p>
            <a:r>
              <a:rPr kumimoji="1" lang="ja-JP" altLang="en-US" sz="2800" dirty="0" smtClean="0">
                <a:latin typeface="メイリオ"/>
                <a:ea typeface="メイリオ"/>
                <a:cs typeface="メイリオ"/>
              </a:rPr>
              <a:t>　・基盤となる価値に立脚した読み込みができてい</a:t>
            </a:r>
            <a:endParaRPr kumimoji="1" lang="en-US" altLang="ja-JP" sz="2800" dirty="0" smtClean="0">
              <a:latin typeface="メイリオ"/>
              <a:ea typeface="メイリオ"/>
              <a:cs typeface="メイリオ"/>
            </a:endParaRPr>
          </a:p>
          <a:p>
            <a:r>
              <a:rPr kumimoji="1" lang="ja-JP" altLang="en-US" sz="2800" dirty="0">
                <a:latin typeface="メイリオ"/>
                <a:ea typeface="メイリオ"/>
                <a:cs typeface="メイリオ"/>
              </a:rPr>
              <a:t>　　</a:t>
            </a:r>
            <a:r>
              <a:rPr kumimoji="1" lang="ja-JP" altLang="en-US" sz="2800" dirty="0" smtClean="0">
                <a:latin typeface="メイリオ"/>
                <a:ea typeface="メイリオ"/>
                <a:cs typeface="メイリオ"/>
              </a:rPr>
              <a:t>たか、確認します。</a:t>
            </a:r>
            <a:r>
              <a:rPr kumimoji="1" lang="en-US" altLang="ja-JP" sz="2800" dirty="0" smtClean="0">
                <a:latin typeface="メイリオ"/>
                <a:ea typeface="メイリオ"/>
                <a:cs typeface="メイリオ"/>
              </a:rPr>
              <a:t>WS2-①</a:t>
            </a:r>
            <a:r>
              <a:rPr kumimoji="1" lang="ja-JP" altLang="en-US" sz="2800" dirty="0" smtClean="0">
                <a:latin typeface="メイリオ"/>
                <a:ea typeface="メイリオ"/>
                <a:cs typeface="メイリオ"/>
              </a:rPr>
              <a:t>は適宜修正</a:t>
            </a:r>
            <a:endParaRPr kumimoji="1" lang="en-US" altLang="ja-JP" sz="2800" dirty="0" smtClean="0">
              <a:latin typeface="メイリオ"/>
              <a:ea typeface="メイリオ"/>
              <a:cs typeface="メイリオ"/>
            </a:endParaRPr>
          </a:p>
          <a:p>
            <a:endParaRPr kumimoji="1" lang="en-US" altLang="ja-JP" sz="2800" dirty="0" smtClean="0">
              <a:latin typeface="メイリオ"/>
              <a:ea typeface="メイリオ"/>
              <a:cs typeface="メイリオ"/>
            </a:endParaRPr>
          </a:p>
          <a:p>
            <a:r>
              <a:rPr kumimoji="1" lang="ja-JP" altLang="en-US" sz="2800" dirty="0" smtClean="0">
                <a:latin typeface="メイリオ"/>
                <a:ea typeface="メイリオ"/>
                <a:cs typeface="メイリオ"/>
              </a:rPr>
              <a:t>　・</a:t>
            </a:r>
            <a:r>
              <a:rPr kumimoji="1" lang="ja-JP" altLang="en-US" sz="2800" dirty="0" smtClean="0">
                <a:latin typeface="メイリオ"/>
                <a:ea typeface="メイリオ"/>
                <a:cs typeface="メイリオ"/>
              </a:rPr>
              <a:t>本人のストレングスに着目しましょう</a:t>
            </a:r>
            <a:r>
              <a:rPr kumimoji="1" lang="ja-JP" altLang="en-US" sz="2800" dirty="0">
                <a:latin typeface="メイリオ"/>
                <a:ea typeface="メイリオ"/>
                <a:cs typeface="メイリオ"/>
              </a:rPr>
              <a:t>。</a:t>
            </a:r>
            <a:endParaRPr kumimoji="1" lang="en-US" altLang="ja-JP" sz="2800" dirty="0">
              <a:latin typeface="メイリオ"/>
              <a:ea typeface="メイリオ"/>
              <a:cs typeface="メイリオ"/>
            </a:endParaRPr>
          </a:p>
          <a:p>
            <a:r>
              <a:rPr kumimoji="1" lang="ja-JP" altLang="en-US" sz="2800" dirty="0">
                <a:latin typeface="メイリオ"/>
                <a:ea typeface="メイリオ"/>
                <a:cs typeface="メイリオ"/>
              </a:rPr>
              <a:t>　　</a:t>
            </a:r>
            <a:r>
              <a:rPr kumimoji="1" lang="en-US" altLang="ja-JP" sz="2800" dirty="0">
                <a:latin typeface="メイリオ"/>
                <a:ea typeface="メイリオ"/>
                <a:cs typeface="メイリオ"/>
              </a:rPr>
              <a:t>WS2-②</a:t>
            </a:r>
            <a:r>
              <a:rPr kumimoji="1" lang="ja-JP" altLang="en-US" sz="2800" dirty="0">
                <a:latin typeface="メイリオ"/>
                <a:ea typeface="メイリオ"/>
                <a:cs typeface="メイリオ"/>
              </a:rPr>
              <a:t>に記入します。</a:t>
            </a:r>
            <a:endParaRPr kumimoji="1" lang="en-US" altLang="ja-JP" sz="2800" dirty="0">
              <a:latin typeface="メイリオ"/>
              <a:ea typeface="メイリオ"/>
              <a:cs typeface="メイリオ"/>
            </a:endParaRPr>
          </a:p>
          <a:p>
            <a:pPr>
              <a:lnSpc>
                <a:spcPts val="2000"/>
              </a:lnSpc>
            </a:pPr>
            <a:endParaRPr kumimoji="1" lang="en-US" altLang="ja-JP" sz="2800" dirty="0">
              <a:latin typeface="メイリオ"/>
              <a:ea typeface="メイリオ"/>
              <a:cs typeface="メイリオ"/>
            </a:endParaRPr>
          </a:p>
          <a:p>
            <a:r>
              <a:rPr kumimoji="1" lang="ja-JP" altLang="en-US" sz="2800" dirty="0" smtClean="0">
                <a:latin typeface="メイリオ"/>
                <a:ea typeface="メイリオ"/>
                <a:cs typeface="メイリオ"/>
              </a:rPr>
              <a:t>　箇条書きでかまいません。</a:t>
            </a:r>
            <a:endParaRPr kumimoji="1" lang="en-US" altLang="ja-JP" sz="2800" dirty="0">
              <a:latin typeface="メイリオ"/>
              <a:ea typeface="メイリオ"/>
              <a:cs typeface="メイリオ"/>
            </a:endParaRPr>
          </a:p>
          <a:p>
            <a:endParaRPr kumimoji="1" lang="en-US" altLang="ja-JP" sz="3600" dirty="0">
              <a:latin typeface="メイリオ"/>
              <a:ea typeface="メイリオ"/>
              <a:cs typeface="メイリオ"/>
            </a:endParaRPr>
          </a:p>
          <a:p>
            <a:pPr algn="ctr"/>
            <a:r>
              <a:rPr kumimoji="1" lang="en-US" altLang="ja-JP" sz="3600" b="1" dirty="0">
                <a:latin typeface="メイリオ"/>
                <a:ea typeface="メイリオ"/>
                <a:cs typeface="メイリオ"/>
              </a:rPr>
              <a:t>【10</a:t>
            </a:r>
            <a:r>
              <a:rPr kumimoji="1" lang="ja-JP" altLang="en-US" sz="3600" b="1" dirty="0">
                <a:latin typeface="メイリオ"/>
                <a:ea typeface="メイリオ"/>
                <a:cs typeface="メイリオ"/>
              </a:rPr>
              <a:t>分</a:t>
            </a:r>
            <a:r>
              <a:rPr kumimoji="1" lang="en-US" altLang="ja-JP" sz="3600" b="1" dirty="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37</a:t>
            </a:fld>
            <a:endParaRPr lang="en-US"/>
          </a:p>
        </p:txBody>
      </p:sp>
    </p:spTree>
    <p:extLst>
      <p:ext uri="{BB962C8B-B14F-4D97-AF65-F5344CB8AC3E}">
        <p14:creationId xmlns:p14="http://schemas.microsoft.com/office/powerpoint/2010/main" val="247990921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sz="3600" dirty="0" smtClean="0">
                <a:latin typeface="メイリオ"/>
                <a:ea typeface="メイリオ"/>
                <a:cs typeface="メイリオ"/>
              </a:rPr>
              <a:t>あらためて確認しよう</a:t>
            </a:r>
            <a:endParaRPr kumimoji="1" lang="ja-JP" altLang="en-US" sz="3600"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3785652"/>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a:t>
            </a:r>
            <a:r>
              <a:rPr kumimoji="1" lang="ja-JP" altLang="en-US" sz="2400" b="1" u="sng" dirty="0" smtClean="0">
                <a:latin typeface="メイリオ"/>
                <a:ea typeface="メイリオ"/>
                <a:cs typeface="メイリオ"/>
              </a:rPr>
              <a:t>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① </a:t>
            </a:r>
            <a:r>
              <a:rPr kumimoji="1" lang="ja-JP" altLang="en-US" sz="2400" dirty="0">
                <a:latin typeface="メイリオ"/>
                <a:ea typeface="メイリオ"/>
                <a:cs typeface="メイリオ"/>
              </a:rPr>
              <a:t>本人のその人らしい地域での暮らし</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 </a:t>
            </a:r>
            <a:r>
              <a:rPr kumimoji="1" lang="ja-JP" altLang="en-US" sz="2400" dirty="0">
                <a:latin typeface="メイリオ"/>
                <a:ea typeface="メイリオ"/>
                <a:cs typeface="メイリオ"/>
              </a:rPr>
              <a:t>障害のある人を含めた誰もが</a:t>
            </a:r>
            <a:r>
              <a:rPr kumimoji="1" lang="ja-JP" altLang="en-US" sz="2400" dirty="0" smtClean="0">
                <a:latin typeface="メイリオ"/>
                <a:ea typeface="メイリオ"/>
                <a:cs typeface="メイリオ"/>
              </a:rPr>
              <a:t>暮らせる地域づくり</a:t>
            </a:r>
          </a:p>
          <a:p>
            <a:r>
              <a:rPr kumimoji="1" lang="ja-JP" altLang="en-US" sz="2400" b="1" u="sng" dirty="0" smtClean="0">
                <a:latin typeface="メイリオ"/>
                <a:ea typeface="メイリオ"/>
                <a:cs typeface="メイリオ"/>
              </a:rPr>
              <a:t>相談</a:t>
            </a:r>
            <a:r>
              <a:rPr kumimoji="1" lang="ja-JP" altLang="en-US" sz="2400" b="1" u="sng" dirty="0">
                <a:latin typeface="メイリオ"/>
                <a:ea typeface="メイリオ"/>
                <a:cs typeface="メイリオ"/>
              </a:rPr>
              <a:t>支援・ケアマネジメントの基本的視点</a:t>
            </a:r>
            <a:r>
              <a:rPr kumimoji="1" lang="ja-JP" altLang="en-US" sz="2400" dirty="0">
                <a:latin typeface="メイリオ"/>
                <a:ea typeface="メイリオ"/>
                <a:cs typeface="メイリオ"/>
              </a:rPr>
              <a:t>：</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a:latin typeface="メイリオ"/>
                <a:ea typeface="メイリオ"/>
                <a:cs typeface="メイリオ"/>
              </a:rPr>
              <a:t>個別性の重視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② </a:t>
            </a:r>
            <a:r>
              <a:rPr kumimoji="1" lang="ja-JP" altLang="en-US" sz="2400" dirty="0">
                <a:latin typeface="メイリオ"/>
                <a:ea typeface="メイリオ"/>
                <a:cs typeface="メイリオ"/>
              </a:rPr>
              <a:t>生活者視点、</a:t>
            </a:r>
            <a:r>
              <a:rPr kumimoji="1" lang="en-US" altLang="ja-JP" sz="2400" dirty="0">
                <a:latin typeface="メイリオ"/>
                <a:ea typeface="メイリオ"/>
                <a:cs typeface="メイリオ"/>
              </a:rPr>
              <a:t>QOL</a:t>
            </a:r>
            <a:r>
              <a:rPr kumimoji="1" lang="ja-JP" altLang="en-US" sz="2400" dirty="0">
                <a:latin typeface="メイリオ"/>
                <a:ea typeface="メイリオ"/>
                <a:cs typeface="メイリオ"/>
              </a:rPr>
              <a:t>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③ </a:t>
            </a:r>
            <a:r>
              <a:rPr kumimoji="1" lang="ja-JP" altLang="en-US" sz="2400" dirty="0">
                <a:latin typeface="メイリオ"/>
                <a:ea typeface="メイリオ"/>
                <a:cs typeface="メイリオ"/>
              </a:rPr>
              <a:t>本人主体、本人中心</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④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⑤ </a:t>
            </a:r>
            <a:r>
              <a:rPr kumimoji="1" lang="ja-JP" altLang="en-US" sz="2400" dirty="0">
                <a:latin typeface="メイリオ"/>
                <a:ea typeface="メイリオ"/>
                <a:cs typeface="メイリオ"/>
              </a:rPr>
              <a:t>エンパワメントの視点、ストレングスへの着目</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⑥ </a:t>
            </a:r>
            <a:r>
              <a:rPr kumimoji="1" lang="ja-JP" altLang="en-US" sz="2400" dirty="0">
                <a:latin typeface="メイリオ"/>
                <a:ea typeface="メイリオ"/>
                <a:cs typeface="メイリオ"/>
              </a:rPr>
              <a:t>権利擁護</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アドボカシー</a:t>
            </a:r>
            <a:r>
              <a:rPr kumimoji="1" lang="en-US" altLang="ja-JP" sz="2400" dirty="0" smtClean="0">
                <a:latin typeface="メイリオ"/>
                <a:ea typeface="メイリオ"/>
                <a:cs typeface="メイリオ"/>
              </a:rPr>
              <a:t>)</a:t>
            </a:r>
            <a:endParaRPr kumimoji="1" lang="en-US" altLang="ja-JP" sz="24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38</a:t>
            </a:fld>
            <a:endParaRPr lang="en-US"/>
          </a:p>
        </p:txBody>
      </p:sp>
    </p:spTree>
    <p:extLst>
      <p:ext uri="{BB962C8B-B14F-4D97-AF65-F5344CB8AC3E}">
        <p14:creationId xmlns:p14="http://schemas.microsoft.com/office/powerpoint/2010/main" val="138381463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2329271"/>
            <a:ext cx="8574087" cy="2010807"/>
          </a:xfrm>
          <a:prstGeom prst="rect">
            <a:avLst/>
          </a:prstGeom>
          <a:noFill/>
        </p:spPr>
        <p:txBody>
          <a:bodyPr wrap="square" rtlCol="0">
            <a:spAutoFit/>
          </a:bodyPr>
          <a:lstStyle/>
          <a:p>
            <a:pPr algn="ctr"/>
            <a:r>
              <a:rPr kumimoji="1" lang="en-US" altLang="ja-JP" sz="3600" b="1" dirty="0">
                <a:latin typeface="メイリオ"/>
                <a:ea typeface="メイリオ"/>
                <a:cs typeface="メイリオ"/>
              </a:rPr>
              <a:t>【</a:t>
            </a:r>
            <a:r>
              <a:rPr kumimoji="1" lang="ja-JP" altLang="en-US" sz="3600" b="1" dirty="0">
                <a:latin typeface="メイリオ"/>
                <a:ea typeface="メイリオ"/>
                <a:cs typeface="メイリオ"/>
              </a:rPr>
              <a:t>ここからの討議は</a:t>
            </a:r>
            <a:r>
              <a:rPr kumimoji="1" lang="ja-JP" altLang="en-US" sz="3600" b="1" dirty="0">
                <a:latin typeface="メイリオ"/>
                <a:ea typeface="メイリオ"/>
                <a:cs typeface="メイリオ"/>
              </a:rPr>
              <a:t>ニーズ整理</a:t>
            </a:r>
            <a:r>
              <a:rPr kumimoji="1" lang="en-US" altLang="ja-JP" sz="3600" b="1" dirty="0">
                <a:latin typeface="メイリオ"/>
                <a:ea typeface="メイリオ"/>
                <a:cs typeface="メイリオ"/>
              </a:rPr>
              <a:t>】</a:t>
            </a:r>
          </a:p>
          <a:p>
            <a:pPr>
              <a:lnSpc>
                <a:spcPts val="2000"/>
              </a:lnSpc>
            </a:pPr>
            <a:endParaRPr kumimoji="1" lang="en-US" altLang="ja-JP" sz="4400" dirty="0">
              <a:latin typeface="メイリオ"/>
              <a:ea typeface="メイリオ"/>
              <a:cs typeface="メイリオ"/>
            </a:endParaRPr>
          </a:p>
          <a:p>
            <a:pPr algn="ctr"/>
            <a:r>
              <a:rPr kumimoji="1" lang="ja-JP" altLang="en-US" sz="3600" dirty="0">
                <a:latin typeface="メイリオ"/>
                <a:ea typeface="メイリオ"/>
                <a:cs typeface="メイリオ"/>
              </a:rPr>
              <a:t>事業所内で行われる</a:t>
            </a:r>
            <a:endParaRPr kumimoji="1" lang="en-US" altLang="ja-JP" sz="3600" dirty="0">
              <a:latin typeface="メイリオ"/>
              <a:ea typeface="メイリオ"/>
              <a:cs typeface="メイリオ"/>
            </a:endParaRPr>
          </a:p>
          <a:p>
            <a:pPr algn="ctr"/>
            <a:r>
              <a:rPr kumimoji="1" lang="ja-JP" altLang="en-US" sz="3600" dirty="0">
                <a:latin typeface="メイリオ"/>
                <a:ea typeface="メイリオ"/>
                <a:cs typeface="メイリオ"/>
              </a:rPr>
              <a:t>検討会議です。</a:t>
            </a:r>
            <a:endParaRPr kumimoji="1" lang="en-US" altLang="ja-JP" sz="36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39</a:t>
            </a:fld>
            <a:endParaRPr lang="en-US"/>
          </a:p>
        </p:txBody>
      </p:sp>
    </p:spTree>
    <p:extLst>
      <p:ext uri="{BB962C8B-B14F-4D97-AF65-F5344CB8AC3E}">
        <p14:creationId xmlns:p14="http://schemas.microsoft.com/office/powerpoint/2010/main" val="32572097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演習１（１日目）の科目概要（１）</a:t>
            </a:r>
            <a:endParaRPr kumimoji="1" lang="ja-JP" altLang="en-US" sz="2800" b="1" dirty="0">
              <a:latin typeface="メイリオ"/>
              <a:ea typeface="メイリオ"/>
              <a:cs typeface="メイリオ"/>
            </a:endParaRP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p:txBody>
      </p:sp>
      <p:sp>
        <p:nvSpPr>
          <p:cNvPr id="4" name="テキスト ボックス 3"/>
          <p:cNvSpPr txBox="1"/>
          <p:nvPr/>
        </p:nvSpPr>
        <p:spPr>
          <a:xfrm>
            <a:off x="284163" y="2233062"/>
            <a:ext cx="8754641" cy="3221395"/>
          </a:xfrm>
          <a:prstGeom prst="rect">
            <a:avLst/>
          </a:prstGeom>
          <a:noFill/>
        </p:spPr>
        <p:txBody>
          <a:bodyPr wrap="square" rtlCol="0">
            <a:spAutoFit/>
          </a:bodyPr>
          <a:lstStyle/>
          <a:p>
            <a:pPr>
              <a:lnSpc>
                <a:spcPts val="2600"/>
              </a:lnSpc>
            </a:pPr>
            <a:r>
              <a:rPr kumimoji="1" lang="en-US" altLang="ja-JP" sz="2400" b="1" dirty="0" smtClean="0">
                <a:latin typeface="メイリオ"/>
                <a:ea typeface="メイリオ"/>
                <a:cs typeface="メイリオ"/>
              </a:rPr>
              <a:t>〈</a:t>
            </a:r>
            <a:r>
              <a:rPr kumimoji="1" lang="ja-JP" altLang="en-US" sz="2400" b="1" dirty="0">
                <a:latin typeface="メイリオ"/>
                <a:ea typeface="メイリオ"/>
                <a:cs typeface="メイリオ"/>
              </a:rPr>
              <a:t>告示案</a:t>
            </a:r>
            <a:r>
              <a:rPr kumimoji="1" lang="en-US" altLang="ja-JP" sz="2400" b="1" dirty="0" smtClean="0">
                <a:latin typeface="メイリオ"/>
                <a:ea typeface="メイリオ"/>
                <a:cs typeface="メイリオ"/>
              </a:rPr>
              <a:t>〉</a:t>
            </a:r>
            <a:r>
              <a:rPr kumimoji="1" lang="en-US" altLang="ja-JP" sz="2000" b="1" dirty="0" smtClean="0">
                <a:latin typeface="メイリオ"/>
                <a:ea typeface="メイリオ"/>
                <a:cs typeface="メイリオ"/>
              </a:rPr>
              <a:t>- </a:t>
            </a:r>
            <a:r>
              <a:rPr kumimoji="1" lang="ja-JP" altLang="en-US" sz="2000" b="1" dirty="0" smtClean="0">
                <a:latin typeface="メイリオ"/>
                <a:ea typeface="メイリオ"/>
                <a:cs typeface="メイリオ"/>
              </a:rPr>
              <a:t>受付及び初期相談支援並びに契約 </a:t>
            </a:r>
            <a:r>
              <a:rPr kumimoji="1" lang="en-US" altLang="ja-JP" sz="2000" b="1" dirty="0" smtClean="0">
                <a:latin typeface="メイリオ"/>
                <a:ea typeface="メイリオ"/>
                <a:cs typeface="メイリオ"/>
              </a:rPr>
              <a:t>-</a:t>
            </a:r>
          </a:p>
          <a:p>
            <a:pPr>
              <a:lnSpc>
                <a:spcPts val="1200"/>
              </a:lnSpc>
            </a:pPr>
            <a:endParaRPr kumimoji="1" lang="ja-JP" altLang="en-US" sz="2000" dirty="0" smtClean="0">
              <a:latin typeface="メイリオ"/>
              <a:ea typeface="メイリオ"/>
              <a:cs typeface="メイリオ"/>
            </a:endParaRPr>
          </a:p>
          <a:p>
            <a:pPr>
              <a:lnSpc>
                <a:spcPts val="2600"/>
              </a:lnSpc>
            </a:pPr>
            <a:r>
              <a:rPr kumimoji="1" lang="ja-JP" altLang="en-US" sz="2400" dirty="0" smtClean="0">
                <a:latin typeface="メイリオ"/>
                <a:ea typeface="メイリオ"/>
                <a:cs typeface="メイリオ"/>
              </a:rPr>
              <a:t>　① 利用者及びその家族との信頼関係の構築の重要性につい</a:t>
            </a:r>
          </a:p>
          <a:p>
            <a:pPr>
              <a:lnSpc>
                <a:spcPts val="2600"/>
              </a:lnSpc>
            </a:pPr>
            <a:r>
              <a:rPr kumimoji="1" lang="ja-JP" altLang="en-US" sz="2400" dirty="0" smtClean="0">
                <a:latin typeface="メイリオ"/>
                <a:ea typeface="メイリオ"/>
                <a:cs typeface="メイリオ"/>
              </a:rPr>
              <a:t>　　て講義を行う。</a:t>
            </a:r>
          </a:p>
          <a:p>
            <a:pPr>
              <a:lnSpc>
                <a:spcPts val="1200"/>
              </a:lnSpc>
            </a:pPr>
            <a:endParaRPr kumimoji="1" lang="ja-JP" altLang="en-US" sz="2400" dirty="0" smtClean="0">
              <a:latin typeface="メイリオ"/>
              <a:ea typeface="メイリオ"/>
              <a:cs typeface="メイリオ"/>
            </a:endParaRPr>
          </a:p>
          <a:p>
            <a:pPr>
              <a:lnSpc>
                <a:spcPts val="2600"/>
              </a:lnSpc>
            </a:pPr>
            <a:r>
              <a:rPr kumimoji="1" lang="ja-JP" altLang="en-US" sz="2400" dirty="0" smtClean="0">
                <a:latin typeface="メイリオ"/>
                <a:ea typeface="メイリオ"/>
                <a:cs typeface="メイリオ"/>
              </a:rPr>
              <a:t>　② 契約に関する制度上の位置づけや留意事項に関する演習</a:t>
            </a:r>
          </a:p>
          <a:p>
            <a:pPr>
              <a:lnSpc>
                <a:spcPts val="2600"/>
              </a:lnSpc>
            </a:pPr>
            <a:r>
              <a:rPr kumimoji="1" lang="ja-JP" altLang="en-US" sz="2400" dirty="0" smtClean="0">
                <a:latin typeface="メイリオ"/>
                <a:ea typeface="メイリオ"/>
                <a:cs typeface="メイリオ"/>
              </a:rPr>
              <a:t>　　を行う。</a:t>
            </a:r>
          </a:p>
          <a:p>
            <a:pPr>
              <a:lnSpc>
                <a:spcPts val="1200"/>
              </a:lnSpc>
            </a:pPr>
            <a:endParaRPr kumimoji="1" lang="ja-JP" altLang="en-US" sz="2400" dirty="0" smtClean="0">
              <a:latin typeface="メイリオ"/>
              <a:ea typeface="メイリオ"/>
              <a:cs typeface="メイリオ"/>
            </a:endParaRPr>
          </a:p>
          <a:p>
            <a:pPr>
              <a:lnSpc>
                <a:spcPts val="2600"/>
              </a:lnSpc>
            </a:pPr>
            <a:r>
              <a:rPr kumimoji="1" lang="ja-JP" altLang="en-US" sz="2400" dirty="0" smtClean="0">
                <a:latin typeface="メイリオ"/>
                <a:ea typeface="メイリオ"/>
                <a:cs typeface="メイリオ"/>
              </a:rPr>
              <a:t>　③ 受付及び初期面接の場面における相談支援の視点と信頼</a:t>
            </a:r>
          </a:p>
          <a:p>
            <a:pPr>
              <a:lnSpc>
                <a:spcPts val="2600"/>
              </a:lnSpc>
            </a:pPr>
            <a:r>
              <a:rPr kumimoji="1" lang="ja-JP" altLang="en-US" sz="2400" dirty="0" smtClean="0">
                <a:latin typeface="メイリオ"/>
                <a:ea typeface="メイリオ"/>
                <a:cs typeface="メイリオ"/>
              </a:rPr>
              <a:t>　　関係を築くための技術</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受容、共感、傾聴</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について模擬面</a:t>
            </a:r>
          </a:p>
          <a:p>
            <a:pPr>
              <a:lnSpc>
                <a:spcPts val="2600"/>
              </a:lnSpc>
            </a:pPr>
            <a:r>
              <a:rPr kumimoji="1" lang="ja-JP" altLang="en-US" sz="2400" dirty="0" smtClean="0">
                <a:latin typeface="メイリオ"/>
                <a:ea typeface="メイリオ"/>
                <a:cs typeface="メイリオ"/>
              </a:rPr>
              <a:t>　　接などを通じて修得する。</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a:t>
            </a:fld>
            <a:endParaRPr lang="en-US"/>
          </a:p>
        </p:txBody>
      </p:sp>
    </p:spTree>
    <p:extLst>
      <p:ext uri="{BB962C8B-B14F-4D97-AF65-F5344CB8AC3E}">
        <p14:creationId xmlns:p14="http://schemas.microsoft.com/office/powerpoint/2010/main" val="319604736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Autofit/>
          </a:bodyPr>
          <a:lstStyle/>
          <a:p>
            <a:pPr lvl="0"/>
            <a:r>
              <a:rPr lang="ja-JP" altLang="en-US" sz="2400" b="1" dirty="0" smtClean="0">
                <a:latin typeface="メイリオ"/>
                <a:ea typeface="メイリオ"/>
                <a:cs typeface="メイリオ"/>
              </a:rPr>
              <a:t/>
            </a:r>
            <a:br>
              <a:rPr lang="ja-JP" altLang="en-US" sz="2400" b="1" dirty="0" smtClean="0">
                <a:latin typeface="メイリオ"/>
                <a:ea typeface="メイリオ"/>
                <a:cs typeface="メイリオ"/>
              </a:rPr>
            </a:br>
            <a:r>
              <a:rPr lang="ja-JP" altLang="en-US" sz="2400" b="1" dirty="0">
                <a:latin typeface="メイリオ"/>
                <a:ea typeface="メイリオ"/>
                <a:cs typeface="メイリオ"/>
              </a:rPr>
              <a:t/>
            </a:r>
            <a:br>
              <a:rPr lang="ja-JP" altLang="en-US" sz="2400" b="1" dirty="0">
                <a:latin typeface="メイリオ"/>
                <a:ea typeface="メイリオ"/>
                <a:cs typeface="メイリオ"/>
              </a:rPr>
            </a:br>
            <a:r>
              <a:rPr lang="ja-JP" altLang="en-US" sz="2400" b="1" dirty="0" smtClean="0">
                <a:latin typeface="メイリオ"/>
                <a:ea typeface="メイリオ"/>
                <a:cs typeface="メイリオ"/>
              </a:rPr>
              <a:t>グループ</a:t>
            </a:r>
            <a:r>
              <a:rPr lang="ja-JP" altLang="en-US" sz="2400" b="1" dirty="0">
                <a:latin typeface="メイリオ"/>
                <a:ea typeface="メイリオ"/>
                <a:cs typeface="メイリオ"/>
              </a:rPr>
              <a:t>討議</a:t>
            </a:r>
            <a:r>
              <a:rPr lang="ja-JP" altLang="en-US" sz="2400" b="1" dirty="0" smtClean="0">
                <a:latin typeface="メイリオ"/>
                <a:ea typeface="メイリオ"/>
                <a:cs typeface="メイリオ"/>
              </a:rPr>
              <a:t>のルール</a:t>
            </a:r>
            <a:r>
              <a:rPr lang="en-US" altLang="ja-JP" sz="2400" b="1" dirty="0" smtClean="0">
                <a:latin typeface="メイリオ"/>
                <a:ea typeface="メイリオ"/>
                <a:cs typeface="メイリオ"/>
              </a:rPr>
              <a:t/>
            </a:r>
            <a:br>
              <a:rPr lang="en-US" altLang="ja-JP" sz="2400" b="1" dirty="0" smtClean="0">
                <a:latin typeface="メイリオ"/>
                <a:ea typeface="メイリオ"/>
                <a:cs typeface="メイリオ"/>
              </a:rPr>
            </a:br>
            <a:r>
              <a:rPr lang="ja-JP" altLang="en-US" sz="2400" b="1" dirty="0" smtClean="0">
                <a:latin typeface="メイリオ"/>
                <a:ea typeface="メイリオ"/>
                <a:cs typeface="メイリオ"/>
              </a:rPr>
              <a:t>　　　　　　　　　　　　　</a:t>
            </a:r>
            <a:endParaRPr kumimoji="1" lang="ja-JP" altLang="en-US" sz="2400" b="1" dirty="0"/>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40</a:t>
            </a:fld>
            <a:endParaRPr lang="en-US"/>
          </a:p>
        </p:txBody>
      </p:sp>
      <p:sp>
        <p:nvSpPr>
          <p:cNvPr id="2" name="テキスト ボックス 1"/>
          <p:cNvSpPr txBox="1"/>
          <p:nvPr/>
        </p:nvSpPr>
        <p:spPr>
          <a:xfrm>
            <a:off x="474133" y="1979743"/>
            <a:ext cx="8334449" cy="4435830"/>
          </a:xfrm>
          <a:prstGeom prst="rect">
            <a:avLst/>
          </a:prstGeom>
          <a:noFill/>
        </p:spPr>
        <p:txBody>
          <a:bodyPr wrap="square" rtlCol="0">
            <a:spAutoFit/>
          </a:bodyPr>
          <a:lstStyle/>
          <a:p>
            <a:pPr>
              <a:lnSpc>
                <a:spcPts val="3400"/>
              </a:lnSpc>
            </a:pPr>
            <a:r>
              <a:rPr kumimoji="1" lang="ja-JP" altLang="en-US" sz="2400" dirty="0" smtClean="0">
                <a:latin typeface="メイリオ" panose="020B0604030504040204" pitchFamily="50" charset="-128"/>
                <a:ea typeface="メイリオ" panose="020B0604030504040204" pitchFamily="50" charset="-128"/>
              </a:rPr>
              <a:t>・</a:t>
            </a:r>
            <a:r>
              <a:rPr kumimoji="1" lang="ja-JP" altLang="en-US" sz="2400" b="1" u="sng" dirty="0" smtClean="0">
                <a:latin typeface="メイリオ" panose="020B0604030504040204" pitchFamily="50" charset="-128"/>
                <a:ea typeface="メイリオ" panose="020B0604030504040204" pitchFamily="50" charset="-128"/>
              </a:rPr>
              <a:t>グランドルール</a:t>
            </a:r>
            <a:endParaRPr kumimoji="1" lang="ja-JP" altLang="en-US" sz="20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① </a:t>
            </a:r>
            <a:r>
              <a:rPr kumimoji="1" lang="ja-JP" altLang="en-US" sz="2400" b="1" dirty="0">
                <a:latin typeface="メイリオ" panose="020B0604030504040204" pitchFamily="50" charset="-128"/>
                <a:ea typeface="メイリオ" panose="020B0604030504040204" pitchFamily="50" charset="-128"/>
              </a:rPr>
              <a:t>端的に</a:t>
            </a:r>
            <a:r>
              <a:rPr kumimoji="1" lang="ja-JP" altLang="en-US" sz="2400" dirty="0">
                <a:latin typeface="メイリオ" panose="020B0604030504040204" pitchFamily="50" charset="-128"/>
                <a:ea typeface="メイリオ" panose="020B0604030504040204" pitchFamily="50" charset="-128"/>
              </a:rPr>
              <a:t>発言する（最長</a:t>
            </a:r>
            <a:r>
              <a:rPr kumimoji="1" lang="en-US" altLang="ja-JP" sz="2400" dirty="0">
                <a:latin typeface="メイリオ" panose="020B0604030504040204" pitchFamily="50" charset="-128"/>
                <a:ea typeface="メイリオ" panose="020B0604030504040204" pitchFamily="50" charset="-128"/>
              </a:rPr>
              <a:t>30</a:t>
            </a:r>
            <a:r>
              <a:rPr kumimoji="1" lang="ja-JP" altLang="en-US" sz="2400" dirty="0">
                <a:latin typeface="メイリオ" panose="020B0604030504040204" pitchFamily="50" charset="-128"/>
                <a:ea typeface="メイリオ" panose="020B0604030504040204" pitchFamily="50" charset="-128"/>
              </a:rPr>
              <a:t>秒！）</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② </a:t>
            </a:r>
            <a:r>
              <a:rPr kumimoji="1" lang="ja-JP" altLang="en-US" sz="2400" b="1" dirty="0" smtClean="0">
                <a:latin typeface="メイリオ" panose="020B0604030504040204" pitchFamily="50" charset="-128"/>
                <a:ea typeface="メイリオ" panose="020B0604030504040204" pitchFamily="50" charset="-128"/>
              </a:rPr>
              <a:t>積極的に参加</a:t>
            </a:r>
            <a:r>
              <a:rPr kumimoji="1" lang="ja-JP" altLang="en-US" sz="2400" dirty="0" smtClean="0">
                <a:latin typeface="メイリオ" panose="020B0604030504040204" pitchFamily="50" charset="-128"/>
                <a:ea typeface="メイリオ" panose="020B0604030504040204" pitchFamily="50" charset="-128"/>
              </a:rPr>
              <a:t>し、</a:t>
            </a:r>
            <a:r>
              <a:rPr kumimoji="1" lang="ja-JP" altLang="en-US" sz="2400" b="1" dirty="0" smtClean="0">
                <a:latin typeface="メイリオ" panose="020B0604030504040204" pitchFamily="50" charset="-128"/>
                <a:ea typeface="メイリオ" panose="020B0604030504040204" pitchFamily="50" charset="-128"/>
              </a:rPr>
              <a:t>たくさん発言</a:t>
            </a:r>
            <a:r>
              <a:rPr kumimoji="1" lang="ja-JP" altLang="en-US" sz="2400" dirty="0" smtClean="0">
                <a:latin typeface="メイリオ" panose="020B0604030504040204" pitchFamily="50" charset="-128"/>
                <a:ea typeface="メイリオ" panose="020B0604030504040204" pitchFamily="50" charset="-128"/>
              </a:rPr>
              <a:t>する。</a:t>
            </a:r>
            <a:endParaRPr kumimoji="1" lang="ja-JP" altLang="en-US" sz="2400" dirty="0">
              <a:latin typeface="メイリオ" panose="020B0604030504040204" pitchFamily="50" charset="-128"/>
              <a:ea typeface="メイリオ" panose="020B0604030504040204" pitchFamily="50" charset="-128"/>
            </a:endParaRP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③ </a:t>
            </a:r>
            <a:r>
              <a:rPr kumimoji="1" lang="ja-JP" altLang="en-US" sz="2400" dirty="0">
                <a:latin typeface="メイリオ" panose="020B0604030504040204" pitchFamily="50" charset="-128"/>
                <a:ea typeface="メイリオ" panose="020B0604030504040204" pitchFamily="50" charset="-128"/>
              </a:rPr>
              <a:t>否定的な発言はしない。</a:t>
            </a:r>
            <a:r>
              <a:rPr kumimoji="1" lang="ja-JP" altLang="en-US" sz="2400" b="1" dirty="0">
                <a:latin typeface="メイリオ" panose="020B0604030504040204" pitchFamily="50" charset="-128"/>
                <a:ea typeface="メイリオ" panose="020B0604030504040204" pitchFamily="50" charset="-128"/>
              </a:rPr>
              <a:t>受容的な雰囲気</a:t>
            </a:r>
            <a:r>
              <a:rPr kumimoji="1" lang="ja-JP" altLang="en-US" sz="2400" dirty="0">
                <a:latin typeface="メイリオ" panose="020B0604030504040204" pitchFamily="50" charset="-128"/>
                <a:ea typeface="メイリオ" panose="020B0604030504040204" pitchFamily="50" charset="-128"/>
              </a:rPr>
              <a:t>を醸成する。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④ </a:t>
            </a:r>
            <a:r>
              <a:rPr kumimoji="1" lang="ja-JP" altLang="en-US" sz="2400" dirty="0">
                <a:latin typeface="メイリオ" panose="020B0604030504040204" pitchFamily="50" charset="-128"/>
                <a:ea typeface="メイリオ" panose="020B0604030504040204" pitchFamily="50" charset="-128"/>
              </a:rPr>
              <a:t>求められたゴール・課題に向けて発言する。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（自分の興味・関心で発言するのではない！</a:t>
            </a:r>
            <a:r>
              <a:rPr kumimoji="1" lang="ja-JP" altLang="en-US" sz="2400" dirty="0" smtClean="0">
                <a:latin typeface="メイリオ" panose="020B0604030504040204" pitchFamily="50" charset="-128"/>
                <a:ea typeface="メイリオ" panose="020B0604030504040204" pitchFamily="50" charset="-128"/>
              </a:rPr>
              <a:t>）</a:t>
            </a:r>
          </a:p>
          <a:p>
            <a:pPr>
              <a:lnSpc>
                <a:spcPts val="3400"/>
              </a:lnSpc>
            </a:pPr>
            <a:r>
              <a:rPr kumimoji="1" lang="ja-JP" altLang="en-US" sz="2400" dirty="0">
                <a:latin typeface="メイリオ" panose="020B0604030504040204" pitchFamily="50" charset="-128"/>
                <a:ea typeface="メイリオ" panose="020B0604030504040204" pitchFamily="50" charset="-128"/>
              </a:rPr>
              <a:t>　⑤ </a:t>
            </a:r>
            <a:r>
              <a:rPr kumimoji="1" lang="ja-JP" altLang="en-US" sz="2400" b="1" dirty="0">
                <a:latin typeface="メイリオ" panose="020B0604030504040204" pitchFamily="50" charset="-128"/>
                <a:ea typeface="メイリオ" panose="020B0604030504040204" pitchFamily="50" charset="-128"/>
              </a:rPr>
              <a:t>多様な意見</a:t>
            </a:r>
            <a:r>
              <a:rPr kumimoji="1" lang="ja-JP" altLang="en-US" sz="2400" dirty="0">
                <a:latin typeface="メイリオ" panose="020B0604030504040204" pitchFamily="50" charset="-128"/>
                <a:ea typeface="メイリオ" panose="020B0604030504040204" pitchFamily="50" charset="-128"/>
              </a:rPr>
              <a:t>が場に出るようにつとめる。</a:t>
            </a:r>
          </a:p>
          <a:p>
            <a:pPr>
              <a:lnSpc>
                <a:spcPts val="3400"/>
              </a:lnSpc>
            </a:pPr>
            <a:r>
              <a:rPr kumimoji="1" lang="ja-JP" altLang="en-US" sz="2400" dirty="0">
                <a:latin typeface="メイリオ" panose="020B0604030504040204" pitchFamily="50" charset="-128"/>
                <a:ea typeface="メイリオ" panose="020B0604030504040204" pitchFamily="50" charset="-128"/>
              </a:rPr>
              <a:t>　　　（自分ばかりが発言しないよう留意する。）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⑥ </a:t>
            </a:r>
            <a:r>
              <a:rPr kumimoji="1" lang="ja-JP" altLang="en-US" sz="2400" b="1" dirty="0">
                <a:latin typeface="メイリオ" panose="020B0604030504040204" pitchFamily="50" charset="-128"/>
                <a:ea typeface="メイリオ" panose="020B0604030504040204" pitchFamily="50" charset="-128"/>
              </a:rPr>
              <a:t>根拠を持って</a:t>
            </a:r>
            <a:r>
              <a:rPr kumimoji="1" lang="ja-JP" altLang="en-US" sz="2400" dirty="0">
                <a:latin typeface="メイリオ" panose="020B0604030504040204" pitchFamily="50" charset="-128"/>
                <a:ea typeface="メイリオ" panose="020B0604030504040204" pitchFamily="50" charset="-128"/>
              </a:rPr>
              <a:t>発言する。</a:t>
            </a:r>
          </a:p>
          <a:p>
            <a:pPr>
              <a:lnSpc>
                <a:spcPts val="3400"/>
              </a:lnSpc>
            </a:pPr>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⑦ </a:t>
            </a:r>
            <a:r>
              <a:rPr kumimoji="1" lang="ja-JP" altLang="en-US" sz="2400" b="1" dirty="0">
                <a:latin typeface="メイリオ" panose="020B0604030504040204" pitchFamily="50" charset="-128"/>
                <a:ea typeface="メイリオ" panose="020B0604030504040204" pitchFamily="50" charset="-128"/>
              </a:rPr>
              <a:t>時間を</a:t>
            </a:r>
            <a:r>
              <a:rPr kumimoji="1" lang="ja-JP" altLang="en-US" sz="2400" b="1" dirty="0" smtClean="0">
                <a:latin typeface="メイリオ" panose="020B0604030504040204" pitchFamily="50" charset="-128"/>
                <a:ea typeface="メイリオ" panose="020B0604030504040204" pitchFamily="50" charset="-128"/>
              </a:rPr>
              <a:t>守る</a:t>
            </a:r>
            <a:r>
              <a:rPr kumimoji="1" lang="ja-JP" altLang="en-US" sz="2400" dirty="0" smtClean="0">
                <a:latin typeface="メイリオ" panose="020B0604030504040204" pitchFamily="50" charset="-128"/>
                <a:ea typeface="メイリオ" panose="020B0604030504040204" pitchFamily="50" charset="-128"/>
              </a:rPr>
              <a:t>（ファシリテータが時間管理します）。</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468444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01943"/>
            <a:ext cx="8574087" cy="4001095"/>
          </a:xfrm>
          <a:prstGeom prst="rect">
            <a:avLst/>
          </a:prstGeom>
          <a:noFill/>
        </p:spPr>
        <p:txBody>
          <a:bodyPr wrap="square" rtlCol="0">
            <a:spAutoFit/>
          </a:bodyPr>
          <a:lstStyle/>
          <a:p>
            <a:r>
              <a:rPr kumimoji="1" lang="en-US" altLang="ja-JP" sz="3600" b="1" dirty="0">
                <a:latin typeface="メイリオ"/>
                <a:ea typeface="メイリオ"/>
                <a:cs typeface="メイリオ"/>
              </a:rPr>
              <a:t>【</a:t>
            </a:r>
            <a:r>
              <a:rPr kumimoji="1" lang="ja-JP" altLang="en-US" sz="3600" b="1" dirty="0">
                <a:latin typeface="メイリオ"/>
                <a:ea typeface="メイリオ"/>
                <a:cs typeface="メイリオ"/>
              </a:rPr>
              <a:t>自己</a:t>
            </a:r>
            <a:r>
              <a:rPr kumimoji="1" lang="ja-JP" altLang="en-US" sz="3600" b="1" dirty="0" smtClean="0">
                <a:latin typeface="メイリオ"/>
                <a:ea typeface="メイリオ"/>
                <a:cs typeface="メイリオ"/>
              </a:rPr>
              <a:t>紹介・アイスブレイク</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endParaRPr kumimoji="1" lang="en-US" altLang="ja-JP" sz="3200" dirty="0">
              <a:latin typeface="メイリオ"/>
              <a:ea typeface="メイリオ"/>
              <a:cs typeface="メイリオ"/>
            </a:endParaRPr>
          </a:p>
          <a:p>
            <a:r>
              <a:rPr kumimoji="1" lang="ja-JP" altLang="en-US" sz="3200" dirty="0" smtClean="0">
                <a:latin typeface="メイリオ"/>
                <a:ea typeface="メイリオ"/>
                <a:cs typeface="メイリオ"/>
              </a:rPr>
              <a:t>　</a:t>
            </a:r>
            <a:r>
              <a:rPr kumimoji="1" lang="en-US" altLang="ja-JP" sz="3200" dirty="0" smtClean="0">
                <a:latin typeface="メイリオ"/>
                <a:ea typeface="メイリオ"/>
                <a:cs typeface="メイリオ"/>
              </a:rPr>
              <a:t>a) </a:t>
            </a:r>
            <a:r>
              <a:rPr kumimoji="1" lang="ja-JP" altLang="en-US" sz="3200" dirty="0">
                <a:latin typeface="メイリオ"/>
                <a:ea typeface="メイリオ"/>
                <a:cs typeface="メイリオ"/>
              </a:rPr>
              <a:t>名前と</a:t>
            </a:r>
            <a:r>
              <a:rPr kumimoji="1" lang="ja-JP" altLang="en-US" sz="3200" dirty="0" smtClean="0">
                <a:latin typeface="メイリオ"/>
                <a:ea typeface="メイリオ"/>
                <a:cs typeface="メイリオ"/>
              </a:rPr>
              <a:t>所属、出身</a:t>
            </a:r>
            <a:endParaRPr kumimoji="1" lang="en-US" altLang="ja-JP" sz="3200" dirty="0">
              <a:latin typeface="メイリオ"/>
              <a:ea typeface="メイリオ"/>
              <a:cs typeface="メイリオ"/>
            </a:endParaRPr>
          </a:p>
          <a:p>
            <a:pPr>
              <a:lnSpc>
                <a:spcPts val="1200"/>
              </a:lnSpc>
            </a:pPr>
            <a:endParaRPr kumimoji="1" lang="ja-JP" altLang="en-US" sz="3200" dirty="0" smtClean="0">
              <a:latin typeface="メイリオ"/>
              <a:ea typeface="メイリオ"/>
              <a:cs typeface="メイリオ"/>
            </a:endParaRPr>
          </a:p>
          <a:p>
            <a:r>
              <a:rPr kumimoji="1" lang="ja-JP" altLang="en-US" sz="3200" dirty="0" smtClean="0">
                <a:latin typeface="メイリオ"/>
                <a:ea typeface="メイリオ"/>
                <a:cs typeface="メイリオ"/>
              </a:rPr>
              <a:t>　</a:t>
            </a:r>
            <a:r>
              <a:rPr kumimoji="1" lang="en-US" altLang="ja-JP" sz="3200" dirty="0" smtClean="0">
                <a:latin typeface="メイリオ"/>
                <a:ea typeface="メイリオ"/>
                <a:cs typeface="メイリオ"/>
              </a:rPr>
              <a:t>b) </a:t>
            </a:r>
            <a:r>
              <a:rPr kumimoji="1" lang="ja-JP" altLang="en-US" sz="3200" dirty="0" smtClean="0">
                <a:latin typeface="メイリオ"/>
                <a:ea typeface="メイリオ"/>
                <a:cs typeface="メイリオ"/>
              </a:rPr>
              <a:t>誕生日</a:t>
            </a:r>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pPr algn="ctr"/>
            <a:r>
              <a:rPr kumimoji="1" lang="en-US" altLang="ja-JP" sz="2800" b="1" dirty="0" smtClean="0">
                <a:latin typeface="メイリオ"/>
                <a:ea typeface="メイリオ"/>
                <a:cs typeface="メイリオ"/>
              </a:rPr>
              <a:t>【</a:t>
            </a:r>
            <a:r>
              <a:rPr kumimoji="1" lang="ja-JP" altLang="en-US" sz="2800" b="1" dirty="0" smtClean="0">
                <a:latin typeface="メイリオ"/>
                <a:ea typeface="メイリオ"/>
                <a:cs typeface="メイリオ"/>
              </a:rPr>
              <a:t>１名１分</a:t>
            </a:r>
            <a:r>
              <a:rPr kumimoji="1" lang="en-US" altLang="ja-JP" sz="2800" b="1" dirty="0" smtClean="0">
                <a:latin typeface="メイリオ"/>
                <a:ea typeface="メイリオ"/>
                <a:cs typeface="メイリオ"/>
              </a:rPr>
              <a:t>×</a:t>
            </a:r>
            <a:r>
              <a:rPr kumimoji="1" lang="ja-JP" altLang="en-US" sz="2800" b="1" dirty="0" smtClean="0">
                <a:latin typeface="メイリオ"/>
                <a:ea typeface="メイリオ"/>
                <a:cs typeface="メイリオ"/>
              </a:rPr>
              <a:t>６名＝６分</a:t>
            </a:r>
            <a:r>
              <a:rPr kumimoji="1" lang="en-US" altLang="ja-JP" sz="2800" b="1" dirty="0" smtClean="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41</a:t>
            </a:fld>
            <a:endParaRPr lang="en-US"/>
          </a:p>
        </p:txBody>
      </p:sp>
      <p:sp>
        <p:nvSpPr>
          <p:cNvPr id="72706" name="AutoShape 2" descr="休憩2"/>
          <p:cNvSpPr>
            <a:spLocks noChangeAspect="1" noChangeArrowheads="1"/>
          </p:cNvSpPr>
          <p:nvPr/>
        </p:nvSpPr>
        <p:spPr bwMode="auto">
          <a:xfrm>
            <a:off x="63500" y="-136525"/>
            <a:ext cx="1038225" cy="11430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72708" name="AutoShape 4" descr="休憩2"/>
          <p:cNvSpPr>
            <a:spLocks noChangeAspect="1" noChangeArrowheads="1"/>
          </p:cNvSpPr>
          <p:nvPr/>
        </p:nvSpPr>
        <p:spPr bwMode="auto">
          <a:xfrm>
            <a:off x="63500" y="-136525"/>
            <a:ext cx="1038225" cy="11430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427508851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01943"/>
            <a:ext cx="8574087" cy="4401205"/>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グループで共有します</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endParaRPr kumimoji="1" lang="en-US" altLang="ja-JP" sz="3200" dirty="0">
              <a:latin typeface="メイリオ"/>
              <a:ea typeface="メイリオ"/>
              <a:cs typeface="メイリオ"/>
            </a:endParaRPr>
          </a:p>
          <a:p>
            <a:r>
              <a:rPr kumimoji="1" lang="ja-JP" altLang="en-US" sz="3200" dirty="0" smtClean="0">
                <a:latin typeface="メイリオ"/>
                <a:ea typeface="メイリオ"/>
                <a:cs typeface="メイリオ"/>
              </a:rPr>
              <a:t>・「あなたの捉えた本人像」</a:t>
            </a:r>
          </a:p>
          <a:p>
            <a:r>
              <a:rPr kumimoji="1" lang="ja-JP" altLang="en-US" sz="3200" dirty="0" smtClean="0">
                <a:latin typeface="メイリオ"/>
                <a:ea typeface="メイリオ"/>
                <a:cs typeface="メイリオ"/>
              </a:rPr>
              <a:t>・「あなたが感じたこと／考えたこと」</a:t>
            </a:r>
          </a:p>
          <a:p>
            <a:endParaRPr kumimoji="1" lang="ja-JP" altLang="en-US" sz="3200" dirty="0" smtClean="0">
              <a:latin typeface="メイリオ"/>
              <a:ea typeface="メイリオ"/>
              <a:cs typeface="メイリオ"/>
            </a:endParaRPr>
          </a:p>
          <a:p>
            <a:r>
              <a:rPr kumimoji="1" lang="ja-JP" altLang="en-US" sz="3200" dirty="0" smtClean="0">
                <a:latin typeface="メイリオ"/>
                <a:ea typeface="メイリオ"/>
                <a:cs typeface="メイリオ"/>
              </a:rPr>
              <a:t>　　　　　　　　　　を</a:t>
            </a:r>
            <a:r>
              <a:rPr kumimoji="1" lang="ja-JP" altLang="en-US" sz="3200" b="1" dirty="0" smtClean="0">
                <a:solidFill>
                  <a:schemeClr val="accent1">
                    <a:lumMod val="60000"/>
                    <a:lumOff val="40000"/>
                  </a:schemeClr>
                </a:solidFill>
                <a:latin typeface="メイリオ"/>
                <a:ea typeface="メイリオ"/>
                <a:cs typeface="メイリオ"/>
              </a:rPr>
              <a:t>端的に発言</a:t>
            </a:r>
            <a:r>
              <a:rPr kumimoji="1" lang="ja-JP" altLang="en-US" sz="3200" dirty="0" smtClean="0">
                <a:latin typeface="メイリオ"/>
                <a:ea typeface="メイリオ"/>
                <a:cs typeface="メイリオ"/>
              </a:rPr>
              <a:t>します。</a:t>
            </a:r>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endParaRPr kumimoji="1" lang="ja-JP" altLang="en-US" sz="2800" dirty="0" smtClean="0">
              <a:latin typeface="メイリオ"/>
              <a:ea typeface="メイリオ"/>
              <a:cs typeface="メイリオ"/>
            </a:endParaRPr>
          </a:p>
          <a:p>
            <a:pPr algn="ctr"/>
            <a:r>
              <a:rPr kumimoji="1" lang="en-US" altLang="ja-JP" sz="2800" b="1" dirty="0" smtClean="0">
                <a:latin typeface="メイリオ"/>
                <a:ea typeface="メイリオ"/>
                <a:cs typeface="メイリオ"/>
              </a:rPr>
              <a:t>【</a:t>
            </a:r>
            <a:r>
              <a:rPr kumimoji="1" lang="ja-JP" altLang="en-US" sz="2800" b="1" dirty="0" smtClean="0">
                <a:latin typeface="メイリオ"/>
                <a:ea typeface="メイリオ"/>
                <a:cs typeface="メイリオ"/>
              </a:rPr>
              <a:t>１名１分</a:t>
            </a:r>
            <a:r>
              <a:rPr kumimoji="1" lang="en-US" altLang="ja-JP" sz="2800" b="1" dirty="0" smtClean="0">
                <a:latin typeface="メイリオ"/>
                <a:ea typeface="メイリオ"/>
                <a:cs typeface="メイリオ"/>
              </a:rPr>
              <a:t>×</a:t>
            </a:r>
            <a:r>
              <a:rPr kumimoji="1" lang="ja-JP" altLang="en-US" sz="2800" b="1" dirty="0" smtClean="0">
                <a:latin typeface="メイリオ"/>
                <a:ea typeface="メイリオ"/>
                <a:cs typeface="メイリオ"/>
              </a:rPr>
              <a:t>６名＝６分</a:t>
            </a:r>
            <a:r>
              <a:rPr kumimoji="1" lang="en-US" altLang="ja-JP" sz="2800" b="1" dirty="0" smtClean="0">
                <a:latin typeface="メイリオ"/>
                <a:ea typeface="メイリオ"/>
                <a:cs typeface="メイリオ"/>
              </a:rPr>
              <a:t>】</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42</a:t>
            </a:fld>
            <a:endParaRPr lang="en-US"/>
          </a:p>
        </p:txBody>
      </p:sp>
      <p:sp>
        <p:nvSpPr>
          <p:cNvPr id="72706" name="AutoShape 2" descr="休憩2"/>
          <p:cNvSpPr>
            <a:spLocks noChangeAspect="1" noChangeArrowheads="1"/>
          </p:cNvSpPr>
          <p:nvPr/>
        </p:nvSpPr>
        <p:spPr bwMode="auto">
          <a:xfrm>
            <a:off x="63500" y="-136525"/>
            <a:ext cx="1038225" cy="11430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72708" name="AutoShape 4" descr="休憩2"/>
          <p:cNvSpPr>
            <a:spLocks noChangeAspect="1" noChangeArrowheads="1"/>
          </p:cNvSpPr>
          <p:nvPr/>
        </p:nvSpPr>
        <p:spPr bwMode="auto">
          <a:xfrm>
            <a:off x="63500" y="-136525"/>
            <a:ext cx="1038225" cy="11430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427508851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84163" y="1101943"/>
            <a:ext cx="8574087" cy="4832092"/>
          </a:xfrm>
          <a:prstGeom prst="rect">
            <a:avLst/>
          </a:prstGeom>
          <a:noFill/>
        </p:spPr>
        <p:txBody>
          <a:bodyPr wrap="square" rtlCol="0">
            <a:spAutoFit/>
          </a:bodyPr>
          <a:lstStyle/>
          <a:p>
            <a:r>
              <a:rPr kumimoji="1" lang="en-US" altLang="ja-JP" sz="3600" b="1" dirty="0" smtClean="0">
                <a:latin typeface="メイリオ"/>
                <a:ea typeface="メイリオ"/>
                <a:cs typeface="メイリオ"/>
              </a:rPr>
              <a:t>【</a:t>
            </a:r>
            <a:r>
              <a:rPr kumimoji="1" lang="ja-JP" altLang="en-US" sz="3600" b="1" dirty="0" smtClean="0">
                <a:latin typeface="メイリオ"/>
                <a:ea typeface="メイリオ"/>
                <a:cs typeface="メイリオ"/>
              </a:rPr>
              <a:t>グループで共有します</a:t>
            </a:r>
            <a:r>
              <a:rPr kumimoji="1" lang="en-US" altLang="ja-JP" sz="3600" b="1" dirty="0" smtClean="0">
                <a:latin typeface="メイリオ"/>
                <a:ea typeface="メイリオ"/>
                <a:cs typeface="メイリオ"/>
              </a:rPr>
              <a:t>】</a:t>
            </a:r>
            <a:endParaRPr kumimoji="1" lang="en-US" altLang="ja-JP" sz="3600" b="1" dirty="0">
              <a:latin typeface="メイリオ"/>
              <a:ea typeface="メイリオ"/>
              <a:cs typeface="メイリオ"/>
            </a:endParaRPr>
          </a:p>
          <a:p>
            <a:endParaRPr kumimoji="1" lang="en-US" altLang="ja-JP" sz="3200" dirty="0">
              <a:latin typeface="メイリオ"/>
              <a:ea typeface="メイリオ"/>
              <a:cs typeface="メイリオ"/>
            </a:endParaRPr>
          </a:p>
          <a:p>
            <a:r>
              <a:rPr kumimoji="1" lang="ja-JP" altLang="en-US" sz="3200" dirty="0" smtClean="0">
                <a:latin typeface="メイリオ"/>
                <a:ea typeface="メイリオ"/>
                <a:cs typeface="メイリオ"/>
              </a:rPr>
              <a:t>　　　　　 ・自分の発言</a:t>
            </a:r>
          </a:p>
          <a:p>
            <a:pPr algn="ctr"/>
            <a:r>
              <a:rPr kumimoji="1" lang="ja-JP" altLang="en-US" sz="3200" dirty="0" smtClean="0">
                <a:latin typeface="メイリオ"/>
                <a:ea typeface="メイリオ"/>
                <a:cs typeface="メイリオ"/>
              </a:rPr>
              <a:t>・他のメンバーの発言</a:t>
            </a:r>
          </a:p>
          <a:p>
            <a:endParaRPr kumimoji="1" lang="ja-JP" altLang="en-US" sz="3200" dirty="0" smtClean="0">
              <a:latin typeface="メイリオ"/>
              <a:ea typeface="メイリオ"/>
              <a:cs typeface="メイリオ"/>
            </a:endParaRPr>
          </a:p>
          <a:p>
            <a:pPr algn="r"/>
            <a:r>
              <a:rPr kumimoji="1" lang="ja-JP" altLang="en-US" sz="3200" dirty="0" smtClean="0">
                <a:latin typeface="メイリオ"/>
                <a:ea typeface="メイリオ"/>
                <a:cs typeface="メイリオ"/>
              </a:rPr>
              <a:t>違いがありましたか？</a:t>
            </a:r>
          </a:p>
          <a:p>
            <a:endParaRPr kumimoji="1" lang="ja-JP" altLang="en-US" sz="3200" dirty="0" smtClean="0">
              <a:latin typeface="メイリオ"/>
              <a:ea typeface="メイリオ"/>
              <a:cs typeface="メイリオ"/>
            </a:endParaRPr>
          </a:p>
          <a:p>
            <a:r>
              <a:rPr kumimoji="1" lang="ja-JP" altLang="en-US" sz="2000" b="1" dirty="0" smtClean="0">
                <a:latin typeface="メイリオ"/>
                <a:ea typeface="メイリオ"/>
                <a:cs typeface="メイリオ"/>
              </a:rPr>
              <a:t>・人は必ず自分の</a:t>
            </a:r>
            <a:r>
              <a:rPr kumimoji="1" lang="ja-JP" altLang="en-US" sz="2000" b="1" u="sng" dirty="0" smtClean="0">
                <a:solidFill>
                  <a:schemeClr val="accent1">
                    <a:lumMod val="60000"/>
                    <a:lumOff val="40000"/>
                  </a:schemeClr>
                </a:solidFill>
                <a:latin typeface="メイリオ"/>
                <a:ea typeface="メイリオ"/>
                <a:cs typeface="メイリオ"/>
              </a:rPr>
              <a:t>主観というフィルター</a:t>
            </a:r>
            <a:r>
              <a:rPr kumimoji="1" lang="ja-JP" altLang="en-US" sz="2000" b="1" dirty="0" smtClean="0">
                <a:latin typeface="メイリオ"/>
                <a:ea typeface="メイリオ"/>
                <a:cs typeface="メイリオ"/>
              </a:rPr>
              <a:t>を通して世界をみます。</a:t>
            </a:r>
          </a:p>
          <a:p>
            <a:r>
              <a:rPr kumimoji="1" lang="ja-JP" altLang="en-US" sz="2000" b="1" dirty="0" smtClean="0">
                <a:latin typeface="メイリオ"/>
                <a:ea typeface="メイリオ"/>
                <a:cs typeface="メイリオ"/>
              </a:rPr>
              <a:t>　　　　　　　　　←経験・生活歴、性格、能力、価値観 </a:t>
            </a:r>
            <a:r>
              <a:rPr kumimoji="1" lang="en-US" altLang="ja-JP" sz="2000" b="1" dirty="0" smtClean="0">
                <a:latin typeface="メイリオ"/>
                <a:ea typeface="メイリオ"/>
                <a:cs typeface="メイリオ"/>
              </a:rPr>
              <a:t>etc.</a:t>
            </a:r>
            <a:endParaRPr kumimoji="1" lang="ja-JP" altLang="en-US" sz="2000" b="1" dirty="0" smtClean="0">
              <a:latin typeface="メイリオ"/>
              <a:ea typeface="メイリオ"/>
              <a:cs typeface="メイリオ"/>
            </a:endParaRPr>
          </a:p>
          <a:p>
            <a:endParaRPr kumimoji="1" lang="ja-JP" altLang="en-US" sz="2000" b="1" dirty="0" smtClean="0">
              <a:latin typeface="メイリオ"/>
              <a:ea typeface="メイリオ"/>
              <a:cs typeface="メイリオ"/>
            </a:endParaRPr>
          </a:p>
          <a:p>
            <a:r>
              <a:rPr kumimoji="1" lang="ja-JP" altLang="en-US" sz="2000" b="1" dirty="0" smtClean="0">
                <a:latin typeface="メイリオ"/>
                <a:ea typeface="メイリオ"/>
                <a:cs typeface="メイリオ"/>
              </a:rPr>
              <a:t>・自分はどのような物のとらえ方をする傾向にあるでしょうか。</a:t>
            </a:r>
            <a:endParaRPr kumimoji="1" lang="en-US" altLang="ja-JP" sz="2000" b="1" dirty="0" smtClean="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43</a:t>
            </a:fld>
            <a:endParaRPr lang="en-US"/>
          </a:p>
        </p:txBody>
      </p:sp>
      <p:sp>
        <p:nvSpPr>
          <p:cNvPr id="72706" name="AutoShape 2" descr="休憩2"/>
          <p:cNvSpPr>
            <a:spLocks noChangeAspect="1" noChangeArrowheads="1"/>
          </p:cNvSpPr>
          <p:nvPr/>
        </p:nvSpPr>
        <p:spPr bwMode="auto">
          <a:xfrm>
            <a:off x="63500" y="-136525"/>
            <a:ext cx="1038225" cy="11430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
        <p:nvSpPr>
          <p:cNvPr id="72708" name="AutoShape 4" descr="休憩2"/>
          <p:cNvSpPr>
            <a:spLocks noChangeAspect="1" noChangeArrowheads="1"/>
          </p:cNvSpPr>
          <p:nvPr/>
        </p:nvSpPr>
        <p:spPr bwMode="auto">
          <a:xfrm>
            <a:off x="63500" y="-136525"/>
            <a:ext cx="1038225" cy="1143000"/>
          </a:xfrm>
          <a:prstGeom prst="rect">
            <a:avLst/>
          </a:prstGeom>
          <a:noFill/>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427508851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3600">
                <a:latin typeface="メイリオ"/>
                <a:ea typeface="メイリオ"/>
                <a:cs typeface="メイリオ"/>
              </a:rPr>
              <a:t>復習</a:t>
            </a:r>
            <a:r>
              <a:rPr kumimoji="1" lang="en-US" altLang="ja-JP" sz="3600">
                <a:latin typeface="メイリオ"/>
                <a:ea typeface="メイリオ"/>
                <a:cs typeface="メイリオ"/>
              </a:rPr>
              <a:t> </a:t>
            </a:r>
            <a:r>
              <a:rPr kumimoji="1" lang="ja-JP" altLang="en-US" sz="3600">
                <a:latin typeface="メイリオ"/>
                <a:ea typeface="メイリオ"/>
                <a:cs typeface="メイリオ"/>
              </a:rPr>
              <a:t>チームアプローチの重要性</a:t>
            </a:r>
          </a:p>
        </p:txBody>
      </p:sp>
      <p:sp>
        <p:nvSpPr>
          <p:cNvPr id="3" name="サブタイトル 2"/>
          <p:cNvSpPr>
            <a:spLocks noGrp="1"/>
          </p:cNvSpPr>
          <p:nvPr>
            <p:ph type="subTitle" idx="1"/>
          </p:nvPr>
        </p:nvSpPr>
        <p:spPr/>
        <p:txBody>
          <a:bodyPr/>
          <a:lstStyle/>
          <a:p>
            <a:r>
              <a:rPr lang="ja-JP" altLang="en-US">
                <a:latin typeface="メイリオ"/>
                <a:ea typeface="メイリオ"/>
                <a:cs typeface="メイリオ"/>
              </a:rPr>
              <a:t>演習１　相談支援におけるケアマネジメントに必要な視点と技術</a:t>
            </a:r>
          </a:p>
          <a:p>
            <a:endParaRPr kumimoji="1" lang="ja-JP" altLang="en-US">
              <a:latin typeface="メイリオ"/>
              <a:ea typeface="メイリオ"/>
              <a:cs typeface="メイリオ"/>
            </a:endParaRPr>
          </a:p>
        </p:txBody>
      </p:sp>
      <p:sp>
        <p:nvSpPr>
          <p:cNvPr id="4" name="テキスト ボックス 3"/>
          <p:cNvSpPr txBox="1"/>
          <p:nvPr/>
        </p:nvSpPr>
        <p:spPr>
          <a:xfrm>
            <a:off x="284163" y="2261356"/>
            <a:ext cx="8574087" cy="3416320"/>
          </a:xfrm>
          <a:prstGeom prst="rect">
            <a:avLst/>
          </a:prstGeom>
          <a:noFill/>
        </p:spPr>
        <p:txBody>
          <a:bodyPr wrap="square" rtlCol="0">
            <a:spAutoFit/>
          </a:bodyPr>
          <a:lstStyle/>
          <a:p>
            <a:r>
              <a:rPr kumimoji="1" lang="ja-JP" altLang="en-US" sz="2400">
                <a:latin typeface="メイリオ"/>
                <a:ea typeface="メイリオ"/>
                <a:cs typeface="メイリオ"/>
              </a:rPr>
              <a:t>・ケアマネジメント：</a:t>
            </a:r>
            <a:r>
              <a:rPr kumimoji="1" lang="en-US" altLang="ja-JP" sz="2400">
                <a:latin typeface="メイリオ"/>
                <a:ea typeface="メイリオ"/>
                <a:cs typeface="メイリオ"/>
              </a:rPr>
              <a:t> </a:t>
            </a:r>
            <a:r>
              <a:rPr kumimoji="1" lang="ja-JP" altLang="en-US" sz="2400">
                <a:latin typeface="メイリオ"/>
                <a:ea typeface="メイリオ"/>
                <a:cs typeface="メイリオ"/>
              </a:rPr>
              <a:t>チーム支援が必須</a:t>
            </a:r>
            <a:r>
              <a:rPr kumimoji="1" lang="en-US" altLang="ja-JP" sz="2400">
                <a:latin typeface="メイリオ"/>
                <a:ea typeface="メイリオ"/>
                <a:cs typeface="メイリオ"/>
              </a:rPr>
              <a:t> 【</a:t>
            </a:r>
            <a:r>
              <a:rPr kumimoji="1" lang="ja-JP" altLang="en-US" sz="2400">
                <a:latin typeface="メイリオ"/>
                <a:ea typeface="メイリオ"/>
                <a:cs typeface="メイリオ"/>
              </a:rPr>
              <a:t>基本的視点</a:t>
            </a:r>
            <a:r>
              <a:rPr kumimoji="1" lang="en-US" altLang="ja-JP" sz="2400">
                <a:latin typeface="メイリオ"/>
                <a:ea typeface="メイリオ"/>
                <a:cs typeface="メイリオ"/>
              </a:rPr>
              <a:t>】</a:t>
            </a:r>
            <a:endParaRPr kumimoji="1" lang="ja-JP" altLang="en-US" sz="2400">
              <a:latin typeface="メイリオ"/>
              <a:ea typeface="メイリオ"/>
              <a:cs typeface="メイリオ"/>
            </a:endParaRPr>
          </a:p>
          <a:p>
            <a:r>
              <a:rPr kumimoji="1" lang="ja-JP" altLang="en-US" sz="2400">
                <a:latin typeface="メイリオ"/>
                <a:ea typeface="メイリオ"/>
                <a:cs typeface="メイリオ"/>
              </a:rPr>
              <a:t>　・同じ情報と方向を共有</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そもそも複数の人が関わるのがケアマネジメント</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・多角的・総合的に（</a:t>
            </a:r>
            <a:r>
              <a:rPr kumimoji="1" lang="en-US" altLang="ja-JP" sz="2400">
                <a:latin typeface="メイリオ"/>
                <a:ea typeface="メイリオ"/>
                <a:cs typeface="メイリオ"/>
              </a:rPr>
              <a:t>≒</a:t>
            </a:r>
            <a:r>
              <a:rPr kumimoji="1" lang="ja-JP" altLang="en-US" sz="2400">
                <a:latin typeface="メイリオ"/>
                <a:ea typeface="メイリオ"/>
                <a:cs typeface="メイリオ"/>
              </a:rPr>
              <a:t>ひとりよがりにならない）</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自分は自分の枠組み・傾向の中で捉える</a:t>
            </a:r>
            <a:endParaRPr kumimoji="1" lang="en-US" altLang="ja-JP" sz="2400">
              <a:latin typeface="メイリオ"/>
              <a:ea typeface="メイリオ"/>
              <a:cs typeface="メイリオ"/>
            </a:endParaRPr>
          </a:p>
          <a:p>
            <a:endParaRPr kumimoji="1" lang="en-US" altLang="ja-JP" sz="2400">
              <a:latin typeface="メイリオ"/>
              <a:ea typeface="メイリオ"/>
              <a:cs typeface="メイリオ"/>
            </a:endParaRPr>
          </a:p>
          <a:p>
            <a:r>
              <a:rPr kumimoji="1" lang="ja-JP" altLang="en-US" sz="2400">
                <a:latin typeface="メイリオ"/>
                <a:ea typeface="メイリオ"/>
                <a:cs typeface="メイリオ"/>
              </a:rPr>
              <a:t>・何のために？</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支援の質の向上</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＝本人の希望の実現、</a:t>
            </a:r>
            <a:r>
              <a:rPr kumimoji="1" lang="en-US" altLang="ja-JP" sz="2400">
                <a:latin typeface="メイリオ"/>
                <a:ea typeface="メイリオ"/>
                <a:cs typeface="メイリオ"/>
              </a:rPr>
              <a:t>QOL</a:t>
            </a:r>
            <a:r>
              <a:rPr kumimoji="1" lang="ja-JP" altLang="en-US" sz="2400">
                <a:latin typeface="メイリオ"/>
                <a:ea typeface="メイリオ"/>
                <a:cs typeface="メイリオ"/>
              </a:rPr>
              <a:t>の向上</a:t>
            </a:r>
            <a:endParaRPr kumimoji="1" lang="en-US" altLang="ja-JP" sz="240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44</a:t>
            </a:fld>
            <a:endParaRPr lang="en-US"/>
          </a:p>
        </p:txBody>
      </p:sp>
      <p:sp>
        <p:nvSpPr>
          <p:cNvPr id="6" name="テキスト ボックス 5"/>
          <p:cNvSpPr txBox="1"/>
          <p:nvPr/>
        </p:nvSpPr>
        <p:spPr>
          <a:xfrm>
            <a:off x="284163" y="118905"/>
            <a:ext cx="4257001" cy="400110"/>
          </a:xfrm>
          <a:prstGeom prst="rect">
            <a:avLst/>
          </a:prstGeom>
          <a:noFill/>
        </p:spPr>
        <p:txBody>
          <a:bodyPr wrap="square" rtlCol="0">
            <a:spAutoFit/>
          </a:bodyPr>
          <a:lstStyle/>
          <a:p>
            <a:pPr>
              <a:lnSpc>
                <a:spcPts val="2400"/>
              </a:lnSpc>
            </a:pPr>
            <a:r>
              <a:rPr kumimoji="1" lang="ja-JP" altLang="en-US" sz="1000" b="1" dirty="0" smtClean="0">
                <a:latin typeface="メイリオ"/>
                <a:ea typeface="メイリオ"/>
                <a:cs typeface="メイリオ"/>
              </a:rPr>
              <a:t>講義「相談支援におけるケアマネジメント手法とそのプロセス」復習</a:t>
            </a:r>
            <a:endParaRPr kumimoji="1" lang="ja-JP" altLang="en-US" sz="1000" b="1" dirty="0">
              <a:latin typeface="メイリオ"/>
              <a:ea typeface="メイリオ"/>
              <a:cs typeface="メイリオ"/>
            </a:endParaRPr>
          </a:p>
        </p:txBody>
      </p:sp>
    </p:spTree>
    <p:extLst>
      <p:ext uri="{BB962C8B-B14F-4D97-AF65-F5344CB8AC3E}">
        <p14:creationId xmlns:p14="http://schemas.microsoft.com/office/powerpoint/2010/main" val="70549142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a:t>
            </a:r>
          </a:p>
        </p:txBody>
      </p:sp>
      <p:sp>
        <p:nvSpPr>
          <p:cNvPr id="5" name="正方形/長方形 4"/>
          <p:cNvSpPr/>
          <p:nvPr/>
        </p:nvSpPr>
        <p:spPr>
          <a:xfrm>
            <a:off x="434905" y="2261357"/>
            <a:ext cx="2261541" cy="297455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インテーク</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（情報の収集・整理）</a:t>
            </a: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7" name="正方形/長方形 6"/>
          <p:cNvSpPr/>
          <p:nvPr/>
        </p:nvSpPr>
        <p:spPr>
          <a:xfrm>
            <a:off x="284163" y="2017826"/>
            <a:ext cx="8574087" cy="4000863"/>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r>
              <a:rPr kumimoji="1" lang="ja-JP" altLang="en-US">
                <a:solidFill>
                  <a:schemeClr val="tx1"/>
                </a:solidFill>
                <a:latin typeface="メイリオ"/>
                <a:ea typeface="メイリオ"/>
                <a:cs typeface="メイリオ"/>
              </a:rPr>
              <a:t>広義のアセスメント</a:t>
            </a:r>
          </a:p>
        </p:txBody>
      </p:sp>
      <p:sp>
        <p:nvSpPr>
          <p:cNvPr id="8" name="正方形/長方形 7"/>
          <p:cNvSpPr/>
          <p:nvPr/>
        </p:nvSpPr>
        <p:spPr>
          <a:xfrm>
            <a:off x="2939997" y="2261357"/>
            <a:ext cx="3862007" cy="297455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（評価）</a:t>
            </a: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9" name="正方形/長方形 8"/>
          <p:cNvSpPr/>
          <p:nvPr/>
        </p:nvSpPr>
        <p:spPr>
          <a:xfrm>
            <a:off x="6958573" y="2261357"/>
            <a:ext cx="1835002" cy="297455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（支援計画策定）</a:t>
            </a: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10" name="正方形/長方形 9"/>
          <p:cNvSpPr/>
          <p:nvPr/>
        </p:nvSpPr>
        <p:spPr>
          <a:xfrm>
            <a:off x="3122327" y="3383530"/>
            <a:ext cx="1713876" cy="1530571"/>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理解・解釈・仮説</a:t>
            </a: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r>
              <a:rPr kumimoji="1" lang="ja-JP" altLang="en-US">
                <a:latin typeface="メイリオ"/>
                <a:ea typeface="メイリオ"/>
                <a:cs typeface="メイリオ"/>
              </a:rPr>
              <a:t>わかったこと</a:t>
            </a:r>
            <a:endParaRPr kumimoji="1" lang="en-US" altLang="ja-JP">
              <a:latin typeface="メイリオ"/>
              <a:ea typeface="メイリオ"/>
              <a:cs typeface="メイリオ"/>
            </a:endParaRPr>
          </a:p>
          <a:p>
            <a:pPr algn="ctr"/>
            <a:r>
              <a:rPr kumimoji="1" lang="ja-JP" altLang="en-US">
                <a:latin typeface="メイリオ"/>
                <a:ea typeface="メイリオ"/>
                <a:cs typeface="メイリオ"/>
              </a:rPr>
              <a:t>推測したこと</a:t>
            </a:r>
            <a:endParaRPr kumimoji="1" lang="en-US" altLang="ja-JP">
              <a:latin typeface="メイリオ"/>
              <a:ea typeface="メイリオ"/>
              <a:cs typeface="メイリオ"/>
            </a:endParaRPr>
          </a:p>
        </p:txBody>
      </p:sp>
      <p:sp>
        <p:nvSpPr>
          <p:cNvPr id="11" name="テキスト ボックス 10"/>
          <p:cNvSpPr txBox="1"/>
          <p:nvPr/>
        </p:nvSpPr>
        <p:spPr>
          <a:xfrm>
            <a:off x="591479" y="6155882"/>
            <a:ext cx="8266771" cy="584776"/>
          </a:xfrm>
          <a:prstGeom prst="rect">
            <a:avLst/>
          </a:prstGeom>
          <a:noFill/>
        </p:spPr>
        <p:txBody>
          <a:bodyPr wrap="square" rtlCol="0">
            <a:spAutoFit/>
          </a:bodyPr>
          <a:lstStyle/>
          <a:p>
            <a:r>
              <a:rPr kumimoji="1" lang="ja-JP" altLang="en-US" sz="1600">
                <a:latin typeface="メイリオ"/>
                <a:ea typeface="メイリオ"/>
                <a:cs typeface="メイリオ"/>
              </a:rPr>
              <a:t>近藤直司</a:t>
            </a:r>
            <a:endParaRPr kumimoji="1" lang="en-US" altLang="ja-JP" sz="1600">
              <a:latin typeface="メイリオ"/>
              <a:ea typeface="メイリオ"/>
              <a:cs typeface="メイリオ"/>
            </a:endParaRPr>
          </a:p>
          <a:p>
            <a:r>
              <a:rPr kumimoji="1" lang="en-US" altLang="ja-JP" sz="1600">
                <a:latin typeface="メイリオ"/>
                <a:ea typeface="メイリオ"/>
                <a:cs typeface="メイリオ"/>
              </a:rPr>
              <a:t>『</a:t>
            </a:r>
            <a:r>
              <a:rPr kumimoji="1" lang="ja-JP" altLang="en-US" sz="1600">
                <a:latin typeface="メイリオ"/>
                <a:ea typeface="メイリオ"/>
                <a:cs typeface="メイリオ"/>
              </a:rPr>
              <a:t>医療・保健・福祉・心理専門職のためのアセスメント技術を高めるハンドブック</a:t>
            </a:r>
            <a:r>
              <a:rPr kumimoji="1" lang="en-US" altLang="ja-JP" sz="1600">
                <a:latin typeface="メイリオ"/>
                <a:ea typeface="メイリオ"/>
                <a:cs typeface="メイリオ"/>
              </a:rPr>
              <a:t>』</a:t>
            </a:r>
            <a:endParaRPr kumimoji="1" lang="ja-JP" altLang="en-US" sz="1600">
              <a:latin typeface="メイリオ"/>
              <a:ea typeface="メイリオ"/>
              <a:cs typeface="メイリオ"/>
            </a:endParaRPr>
          </a:p>
        </p:txBody>
      </p:sp>
      <p:sp>
        <p:nvSpPr>
          <p:cNvPr id="12" name="正方形/長方形 11"/>
          <p:cNvSpPr/>
          <p:nvPr/>
        </p:nvSpPr>
        <p:spPr>
          <a:xfrm>
            <a:off x="5019235" y="3383530"/>
            <a:ext cx="1591401" cy="1530571"/>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支援課題</a:t>
            </a: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r>
              <a:rPr kumimoji="1" lang="ja-JP" altLang="en-US">
                <a:latin typeface="メイリオ"/>
                <a:ea typeface="メイリオ"/>
                <a:cs typeface="メイリオ"/>
              </a:rPr>
              <a:t>支援の</a:t>
            </a:r>
            <a:endParaRPr kumimoji="1" lang="en-US" altLang="ja-JP">
              <a:latin typeface="メイリオ"/>
              <a:ea typeface="メイリオ"/>
              <a:cs typeface="メイリオ"/>
            </a:endParaRPr>
          </a:p>
          <a:p>
            <a:pPr algn="ctr"/>
            <a:r>
              <a:rPr kumimoji="1" lang="ja-JP" altLang="en-US">
                <a:latin typeface="メイリオ"/>
                <a:ea typeface="メイリオ"/>
                <a:cs typeface="メイリオ"/>
              </a:rPr>
              <a:t>必要なこと</a:t>
            </a:r>
            <a:endParaRPr kumimoji="1" lang="en-US" altLang="ja-JP">
              <a:latin typeface="メイリオ"/>
              <a:ea typeface="メイリオ"/>
              <a:cs typeface="メイリオ"/>
            </a:endParaRPr>
          </a:p>
        </p:txBody>
      </p:sp>
      <p:sp>
        <p:nvSpPr>
          <p:cNvPr id="13" name="正方形/長方形 12"/>
          <p:cNvSpPr/>
          <p:nvPr/>
        </p:nvSpPr>
        <p:spPr>
          <a:xfrm>
            <a:off x="7167320" y="3414165"/>
            <a:ext cx="1505171" cy="1499936"/>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対応・方針</a:t>
            </a: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r>
              <a:rPr kumimoji="1" lang="ja-JP" altLang="en-US">
                <a:latin typeface="メイリオ"/>
                <a:ea typeface="メイリオ"/>
                <a:cs typeface="メイリオ"/>
              </a:rPr>
              <a:t>やろうと思うこと</a:t>
            </a:r>
            <a:endParaRPr kumimoji="1" lang="en-US" altLang="ja-JP">
              <a:latin typeface="メイリオ"/>
              <a:ea typeface="メイリオ"/>
              <a:cs typeface="メイリオ"/>
            </a:endParaRPr>
          </a:p>
        </p:txBody>
      </p:sp>
      <p:sp>
        <p:nvSpPr>
          <p:cNvPr id="14" name="正方形/長方形 13"/>
          <p:cNvSpPr/>
          <p:nvPr/>
        </p:nvSpPr>
        <p:spPr>
          <a:xfrm>
            <a:off x="591479" y="3383530"/>
            <a:ext cx="1965797" cy="1530571"/>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情報</a:t>
            </a: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r>
              <a:rPr kumimoji="1" lang="ja-JP" altLang="en-US">
                <a:latin typeface="メイリオ"/>
                <a:ea typeface="メイリオ"/>
                <a:cs typeface="メイリオ"/>
              </a:rPr>
              <a:t>見たこと</a:t>
            </a:r>
            <a:endParaRPr kumimoji="1" lang="en-US" altLang="ja-JP">
              <a:latin typeface="メイリオ"/>
              <a:ea typeface="メイリオ"/>
              <a:cs typeface="メイリオ"/>
            </a:endParaRPr>
          </a:p>
          <a:p>
            <a:pPr algn="ctr"/>
            <a:r>
              <a:rPr kumimoji="1" lang="ja-JP" altLang="en-US">
                <a:latin typeface="メイリオ"/>
                <a:ea typeface="メイリオ"/>
                <a:cs typeface="メイリオ"/>
              </a:rPr>
              <a:t>聴いたこと</a:t>
            </a:r>
            <a:endParaRPr kumimoji="1" lang="en-US" altLang="ja-JP">
              <a:latin typeface="メイリオ"/>
              <a:ea typeface="メイリオ"/>
              <a:cs typeface="メイリオ"/>
            </a:endParaRPr>
          </a:p>
          <a:p>
            <a:pPr algn="ctr"/>
            <a:r>
              <a:rPr kumimoji="1" lang="ja-JP" altLang="en-US">
                <a:latin typeface="メイリオ"/>
                <a:ea typeface="メイリオ"/>
                <a:cs typeface="メイリオ"/>
              </a:rPr>
              <a:t>データなど</a:t>
            </a:r>
            <a:endParaRPr kumimoji="1" lang="en-US" altLang="ja-JP">
              <a:latin typeface="メイリオ"/>
              <a:ea typeface="メイリオ"/>
              <a:cs typeface="メイリオ"/>
            </a:endParaRPr>
          </a:p>
        </p:txBody>
      </p:sp>
      <p:cxnSp>
        <p:nvCxnSpPr>
          <p:cNvPr id="16" name="曲線コネクタ 15"/>
          <p:cNvCxnSpPr>
            <a:stCxn id="10" idx="0"/>
            <a:endCxn id="14" idx="0"/>
          </p:cNvCxnSpPr>
          <p:nvPr/>
        </p:nvCxnSpPr>
        <p:spPr>
          <a:xfrm rot="16200000" flipV="1">
            <a:off x="2776822" y="2181086"/>
            <a:ext cx="12700" cy="2404887"/>
          </a:xfrm>
          <a:prstGeom prst="curvedConnector3">
            <a:avLst>
              <a:gd name="adj1" fmla="val 1800000"/>
            </a:avLst>
          </a:prstGeom>
          <a:ln w="635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2" name="曲線コネクタ 21"/>
          <p:cNvCxnSpPr>
            <a:stCxn id="14" idx="2"/>
            <a:endCxn id="10" idx="2"/>
          </p:cNvCxnSpPr>
          <p:nvPr/>
        </p:nvCxnSpPr>
        <p:spPr>
          <a:xfrm rot="16200000" flipH="1">
            <a:off x="2776821" y="3711657"/>
            <a:ext cx="12700" cy="2404887"/>
          </a:xfrm>
          <a:prstGeom prst="curvedConnector3">
            <a:avLst>
              <a:gd name="adj1" fmla="val 1800000"/>
            </a:avLst>
          </a:prstGeom>
          <a:ln w="635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5FD889E0-CAB2-4699-909D-B9A88D47ACBE}" type="slidenum">
              <a:rPr lang="en-US" smtClean="0"/>
              <a:pPr/>
              <a:t>45</a:t>
            </a:fld>
            <a:endParaRPr lang="en-US"/>
          </a:p>
        </p:txBody>
      </p:sp>
    </p:spTree>
    <p:extLst>
      <p:ext uri="{BB962C8B-B14F-4D97-AF65-F5344CB8AC3E}">
        <p14:creationId xmlns:p14="http://schemas.microsoft.com/office/powerpoint/2010/main" val="12797150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ニーズ整理のポイント</a:t>
            </a:r>
          </a:p>
        </p:txBody>
      </p:sp>
      <p:sp>
        <p:nvSpPr>
          <p:cNvPr id="2" name="テキスト ボックス 1"/>
          <p:cNvSpPr txBox="1"/>
          <p:nvPr/>
        </p:nvSpPr>
        <p:spPr>
          <a:xfrm>
            <a:off x="284163" y="2087406"/>
            <a:ext cx="8574087" cy="1200328"/>
          </a:xfrm>
          <a:prstGeom prst="rect">
            <a:avLst/>
          </a:prstGeom>
          <a:noFill/>
        </p:spPr>
        <p:txBody>
          <a:bodyPr wrap="square" rtlCol="0">
            <a:spAutoFit/>
          </a:bodyPr>
          <a:lstStyle/>
          <a:p>
            <a:r>
              <a:rPr kumimoji="1" lang="en-US" altLang="ja-JP" sz="2400" b="1" u="sng">
                <a:latin typeface="メイリオ"/>
                <a:ea typeface="メイリオ"/>
                <a:cs typeface="メイリオ"/>
              </a:rPr>
              <a:t>① </a:t>
            </a:r>
            <a:r>
              <a:rPr kumimoji="1" lang="ja-JP" altLang="en-US" sz="2400" b="1" u="sng">
                <a:latin typeface="メイリオ"/>
                <a:ea typeface="メイリオ"/>
                <a:cs typeface="メイリオ"/>
              </a:rPr>
              <a:t>「見立て」ができるようになろう。</a:t>
            </a:r>
            <a:endParaRPr kumimoji="1" lang="en-US" altLang="ja-JP" sz="2400" b="1" u="sng">
              <a:latin typeface="メイリオ"/>
              <a:ea typeface="メイリオ"/>
              <a:cs typeface="メイリオ"/>
            </a:endParaRPr>
          </a:p>
          <a:p>
            <a:r>
              <a:rPr kumimoji="1" lang="ja-JP" altLang="en-US" sz="2400">
                <a:latin typeface="メイリオ"/>
                <a:ea typeface="メイリオ"/>
                <a:cs typeface="メイリオ"/>
              </a:rPr>
              <a:t>　</a:t>
            </a:r>
            <a:r>
              <a:rPr kumimoji="1" lang="ja-JP" altLang="en-US" sz="2400">
                <a:solidFill>
                  <a:schemeClr val="accent1">
                    <a:lumMod val="60000"/>
                    <a:lumOff val="40000"/>
                  </a:schemeClr>
                </a:solidFill>
                <a:latin typeface="メイリオ"/>
                <a:ea typeface="メイリオ"/>
                <a:cs typeface="メイリオ"/>
              </a:rPr>
              <a:t>支援者自身</a:t>
            </a:r>
            <a:r>
              <a:rPr kumimoji="1" lang="ja-JP" altLang="en-US" sz="2400">
                <a:latin typeface="メイリオ"/>
                <a:ea typeface="メイリオ"/>
                <a:cs typeface="メイリオ"/>
              </a:rPr>
              <a:t>が</a:t>
            </a:r>
            <a:r>
              <a:rPr kumimoji="1" lang="en-US" altLang="ja-JP" sz="2400">
                <a:latin typeface="メイリオ"/>
                <a:ea typeface="メイリオ"/>
                <a:cs typeface="メイリオ"/>
              </a:rPr>
              <a:t> a.</a:t>
            </a:r>
            <a:r>
              <a:rPr kumimoji="1" lang="ja-JP" altLang="en-US" sz="2400">
                <a:latin typeface="メイリオ"/>
                <a:ea typeface="メイリオ"/>
                <a:cs typeface="メイリオ"/>
              </a:rPr>
              <a:t>どのような情報を得て、</a:t>
            </a:r>
            <a:r>
              <a:rPr kumimoji="1" lang="en-US" altLang="ja-JP" sz="2400">
                <a:latin typeface="メイリオ"/>
                <a:ea typeface="メイリオ"/>
                <a:cs typeface="メイリオ"/>
              </a:rPr>
              <a:t>b. </a:t>
            </a:r>
            <a:r>
              <a:rPr kumimoji="1" lang="ja-JP" altLang="en-US" sz="2400">
                <a:latin typeface="メイリオ"/>
                <a:ea typeface="メイリオ"/>
                <a:cs typeface="メイリオ"/>
              </a:rPr>
              <a:t>どのような解釈をし、</a:t>
            </a:r>
            <a:r>
              <a:rPr kumimoji="1" lang="en-US" altLang="ja-JP" sz="2400">
                <a:latin typeface="メイリオ"/>
                <a:ea typeface="メイリオ"/>
                <a:cs typeface="メイリオ"/>
              </a:rPr>
              <a:t>c. </a:t>
            </a:r>
            <a:r>
              <a:rPr kumimoji="1" lang="ja-JP" altLang="en-US" sz="2400">
                <a:latin typeface="メイリオ"/>
                <a:ea typeface="メイリオ"/>
                <a:cs typeface="メイリオ"/>
              </a:rPr>
              <a:t>どのような方針をたてるか。</a:t>
            </a:r>
            <a:endParaRPr kumimoji="1" lang="en-US" altLang="ja-JP" sz="2400">
              <a:latin typeface="メイリオ"/>
              <a:ea typeface="メイリオ"/>
              <a:cs typeface="メイリオ"/>
            </a:endParaRPr>
          </a:p>
        </p:txBody>
      </p:sp>
      <p:sp>
        <p:nvSpPr>
          <p:cNvPr id="15" name="テキスト ボックス 14"/>
          <p:cNvSpPr txBox="1"/>
          <p:nvPr/>
        </p:nvSpPr>
        <p:spPr>
          <a:xfrm>
            <a:off x="297396" y="3440061"/>
            <a:ext cx="6052302" cy="1569660"/>
          </a:xfrm>
          <a:prstGeom prst="rect">
            <a:avLst/>
          </a:prstGeom>
          <a:noFill/>
        </p:spPr>
        <p:txBody>
          <a:bodyPr wrap="square" rtlCol="0">
            <a:spAutoFit/>
          </a:bodyPr>
          <a:lstStyle/>
          <a:p>
            <a:r>
              <a:rPr kumimoji="1" lang="en-US" altLang="ja-JP" sz="2400" b="1" u="sng">
                <a:latin typeface="メイリオ"/>
                <a:ea typeface="メイリオ"/>
                <a:cs typeface="メイリオ"/>
              </a:rPr>
              <a:t>② </a:t>
            </a:r>
            <a:r>
              <a:rPr kumimoji="1" lang="ja-JP" altLang="en-US" sz="2400" b="1" u="sng">
                <a:latin typeface="メイリオ"/>
                <a:ea typeface="メイリオ"/>
                <a:cs typeface="メイリオ"/>
              </a:rPr>
              <a:t>アタマの中を整理できるようになろう。</a:t>
            </a:r>
            <a:endParaRPr kumimoji="1" lang="en-US" altLang="ja-JP" sz="2400" b="1" u="sng">
              <a:latin typeface="メイリオ"/>
              <a:ea typeface="メイリオ"/>
              <a:cs typeface="メイリオ"/>
            </a:endParaRPr>
          </a:p>
          <a:p>
            <a:r>
              <a:rPr kumimoji="1" lang="ja-JP" altLang="en-US" sz="2400">
                <a:latin typeface="メイリオ"/>
                <a:ea typeface="メイリオ"/>
                <a:cs typeface="メイリオ"/>
              </a:rPr>
              <a:t>　・事実　　　</a:t>
            </a:r>
            <a:r>
              <a:rPr kumimoji="1" lang="en-US" altLang="ja-JP" sz="2400">
                <a:latin typeface="メイリオ"/>
                <a:ea typeface="メイリオ"/>
                <a:cs typeface="メイリオ"/>
              </a:rPr>
              <a:t> </a:t>
            </a:r>
            <a:r>
              <a:rPr kumimoji="1" lang="ja-JP" altLang="en-US" sz="2400">
                <a:latin typeface="メイリオ"/>
                <a:ea typeface="メイリオ"/>
                <a:cs typeface="メイリオ"/>
              </a:rPr>
              <a:t>本人の意思、客観的事実</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・自分の考え</a:t>
            </a:r>
            <a:r>
              <a:rPr kumimoji="1" lang="en-US" altLang="ja-JP" sz="2400">
                <a:latin typeface="メイリオ"/>
                <a:ea typeface="メイリオ"/>
                <a:cs typeface="メイリオ"/>
              </a:rPr>
              <a:t> </a:t>
            </a:r>
            <a:r>
              <a:rPr kumimoji="1" lang="ja-JP" altLang="en-US" sz="2400">
                <a:latin typeface="メイリオ"/>
                <a:ea typeface="メイリオ"/>
                <a:cs typeface="メイリオ"/>
              </a:rPr>
              <a:t>自分の解釈</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latin typeface="メイリオ"/>
                <a:ea typeface="メイリオ"/>
                <a:cs typeface="メイリオ"/>
              </a:rPr>
              <a:t> </a:t>
            </a:r>
            <a:r>
              <a:rPr kumimoji="1" lang="ja-JP" altLang="en-US" sz="2400">
                <a:latin typeface="メイリオ"/>
                <a:ea typeface="メイリオ"/>
                <a:cs typeface="メイリオ"/>
              </a:rPr>
              <a:t>自分の支援方針</a:t>
            </a:r>
            <a:endParaRPr kumimoji="1" lang="en-US" altLang="ja-JP" sz="2400">
              <a:latin typeface="メイリオ"/>
              <a:ea typeface="メイリオ"/>
              <a:cs typeface="メイリオ"/>
            </a:endParaRPr>
          </a:p>
        </p:txBody>
      </p:sp>
      <p:sp>
        <p:nvSpPr>
          <p:cNvPr id="16" name="テキスト ボックス 15"/>
          <p:cNvSpPr txBox="1"/>
          <p:nvPr/>
        </p:nvSpPr>
        <p:spPr>
          <a:xfrm>
            <a:off x="295732" y="5244986"/>
            <a:ext cx="8574087" cy="1200328"/>
          </a:xfrm>
          <a:prstGeom prst="rect">
            <a:avLst/>
          </a:prstGeom>
          <a:noFill/>
        </p:spPr>
        <p:txBody>
          <a:bodyPr wrap="square" rtlCol="0">
            <a:spAutoFit/>
          </a:bodyPr>
          <a:lstStyle/>
          <a:p>
            <a:r>
              <a:rPr kumimoji="1" lang="en-US" altLang="ja-JP" sz="2400" b="1" u="sng">
                <a:latin typeface="メイリオ"/>
                <a:ea typeface="メイリオ"/>
                <a:cs typeface="メイリオ"/>
              </a:rPr>
              <a:t>③ </a:t>
            </a:r>
            <a:r>
              <a:rPr kumimoji="1" lang="ja-JP" altLang="en-US" sz="2400" b="1" u="sng">
                <a:latin typeface="メイリオ"/>
                <a:ea typeface="メイリオ"/>
                <a:cs typeface="メイリオ"/>
              </a:rPr>
              <a:t>「手だて（プランニング）」は一旦置いておこう。</a:t>
            </a:r>
            <a:endParaRPr kumimoji="1" lang="en-US" altLang="ja-JP" sz="2400" b="1" u="sng">
              <a:latin typeface="メイリオ"/>
              <a:ea typeface="メイリオ"/>
              <a:cs typeface="メイリオ"/>
            </a:endParaRPr>
          </a:p>
          <a:p>
            <a:r>
              <a:rPr kumimoji="1" lang="ja-JP" altLang="en-US" sz="2400">
                <a:latin typeface="メイリオ"/>
                <a:ea typeface="メイリオ"/>
                <a:cs typeface="メイリオ"/>
              </a:rPr>
              <a:t>　対応から入らず、本人の言葉・本人の（深めた）理解からはじめる。</a:t>
            </a:r>
            <a:endParaRPr kumimoji="1" lang="en-US" altLang="ja-JP" sz="2400">
              <a:latin typeface="メイリオ"/>
              <a:ea typeface="メイリオ"/>
              <a:cs typeface="メイリオ"/>
            </a:endParaRPr>
          </a:p>
        </p:txBody>
      </p:sp>
      <p:sp>
        <p:nvSpPr>
          <p:cNvPr id="3" name="角丸四角形 2"/>
          <p:cNvSpPr/>
          <p:nvPr/>
        </p:nvSpPr>
        <p:spPr>
          <a:xfrm>
            <a:off x="6454074" y="3457456"/>
            <a:ext cx="2520122" cy="15696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普段自分のアタマの中で、同時並行処理していることを</a:t>
            </a:r>
            <a:r>
              <a:rPr kumimoji="1" lang="en-US" altLang="ja-JP">
                <a:latin typeface="メイリオ"/>
                <a:ea typeface="メイリオ"/>
                <a:cs typeface="メイリオ"/>
              </a:rPr>
              <a:t>…</a:t>
            </a:r>
          </a:p>
          <a:p>
            <a:pPr algn="ctr"/>
            <a:r>
              <a:rPr kumimoji="1" lang="ja-JP" altLang="en-US">
                <a:latin typeface="メイリオ"/>
                <a:ea typeface="メイリオ"/>
                <a:cs typeface="メイリオ"/>
              </a:rPr>
              <a:t>可視化し、整理する</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46</a:t>
            </a:fld>
            <a:endParaRPr lang="en-US"/>
          </a:p>
        </p:txBody>
      </p:sp>
    </p:spTree>
    <p:extLst>
      <p:ext uri="{BB962C8B-B14F-4D97-AF65-F5344CB8AC3E}">
        <p14:creationId xmlns:p14="http://schemas.microsoft.com/office/powerpoint/2010/main" val="311909242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dirty="0" smtClean="0">
                <a:latin typeface="メイリオ"/>
                <a:ea typeface="メイリオ"/>
                <a:cs typeface="メイリオ"/>
              </a:rPr>
              <a:t>「見立て」のヒント</a:t>
            </a:r>
            <a:endParaRPr kumimoji="1" lang="ja-JP" altLang="en-US" sz="3600" dirty="0">
              <a:latin typeface="メイリオ"/>
              <a:ea typeface="メイリオ"/>
              <a:cs typeface="メイリオ"/>
            </a:endParaRPr>
          </a:p>
        </p:txBody>
      </p:sp>
      <p:sp>
        <p:nvSpPr>
          <p:cNvPr id="2" name="テキスト ボックス 1"/>
          <p:cNvSpPr txBox="1"/>
          <p:nvPr/>
        </p:nvSpPr>
        <p:spPr>
          <a:xfrm>
            <a:off x="284163" y="2234889"/>
            <a:ext cx="8574087" cy="461665"/>
          </a:xfrm>
          <a:prstGeom prst="rect">
            <a:avLst/>
          </a:prstGeom>
          <a:noFill/>
        </p:spPr>
        <p:txBody>
          <a:bodyPr wrap="square" rtlCol="0">
            <a:spAutoFit/>
          </a:bodyPr>
          <a:lstStyle/>
          <a:p>
            <a:r>
              <a:rPr kumimoji="1" lang="ja-JP" altLang="en-US" sz="2400" b="1" dirty="0" smtClean="0">
                <a:latin typeface="メイリオ"/>
                <a:ea typeface="メイリオ"/>
                <a:cs typeface="メイリオ"/>
              </a:rPr>
              <a:t>「黄色の</a:t>
            </a:r>
            <a:r>
              <a:rPr kumimoji="1" lang="ja-JP" altLang="en-US" sz="2400" b="1" dirty="0" err="1" smtClean="0">
                <a:latin typeface="メイリオ"/>
                <a:ea typeface="メイリオ"/>
                <a:cs typeface="メイリオ"/>
              </a:rPr>
              <a:t>ベ</a:t>
            </a:r>
            <a:r>
              <a:rPr kumimoji="1" lang="ja-JP" altLang="en-US" sz="2400" b="1" dirty="0" smtClean="0">
                <a:latin typeface="メイリオ"/>
                <a:ea typeface="メイリオ"/>
                <a:cs typeface="メイリオ"/>
              </a:rPr>
              <a:t>●ザブロックください。」</a:t>
            </a:r>
            <a:endParaRPr kumimoji="1" lang="en-US" altLang="ja-JP" sz="2400" b="1" dirty="0">
              <a:latin typeface="メイリオ"/>
              <a:ea typeface="メイリオ"/>
              <a:cs typeface="メイリオ"/>
            </a:endParaRPr>
          </a:p>
        </p:txBody>
      </p:sp>
      <p:sp>
        <p:nvSpPr>
          <p:cNvPr id="15" name="テキスト ボックス 14"/>
          <p:cNvSpPr txBox="1"/>
          <p:nvPr/>
        </p:nvSpPr>
        <p:spPr>
          <a:xfrm>
            <a:off x="636607" y="2835053"/>
            <a:ext cx="8109187" cy="3785652"/>
          </a:xfrm>
          <a:prstGeom prst="rect">
            <a:avLst/>
          </a:prstGeom>
          <a:noFill/>
        </p:spPr>
        <p:txBody>
          <a:bodyPr wrap="square" rtlCol="0">
            <a:spAutoFit/>
          </a:bodyPr>
          <a:lstStyle/>
          <a:p>
            <a:r>
              <a:rPr kumimoji="1" lang="ja-JP" altLang="en-US" sz="2400" dirty="0" smtClean="0">
                <a:latin typeface="メイリオ"/>
                <a:ea typeface="メイリオ"/>
                <a:cs typeface="メイリオ"/>
              </a:rPr>
              <a:t>・薬を買いに来たのか！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事実の追認</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・鼻</a:t>
            </a:r>
            <a:r>
              <a:rPr kumimoji="1" lang="ja-JP" altLang="en-US" sz="2400" dirty="0" err="1" smtClean="0">
                <a:latin typeface="メイリオ"/>
                <a:ea typeface="メイリオ"/>
                <a:cs typeface="メイリオ"/>
              </a:rPr>
              <a:t>づまりなのかな</a:t>
            </a:r>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症状の推測</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・風邪？アレルギー？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原因の推測</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・つらそうだ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観察</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・どれくらいつらいんだろう？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程度の疑問</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・病院には行ったのだろうか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治療の疑問</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・病院に行ったほうがいいのではないか</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治療の疑問</a:t>
            </a:r>
            <a:r>
              <a:rPr kumimoji="1" lang="en-US" altLang="ja-JP" sz="2400" dirty="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・病院に行く余裕がないのではないか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環境の推測</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・まずは症状を抑えたいのではないか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希望の推測</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・同様の薬を特売しているのでそちらを勧めよう。</a:t>
            </a:r>
            <a:endParaRPr kumimoji="1" lang="en-US" altLang="ja-JP" sz="2400" dirty="0">
              <a:latin typeface="メイリオ"/>
              <a:ea typeface="メイリオ"/>
              <a:cs typeface="メイリオ"/>
            </a:endParaRPr>
          </a:p>
        </p:txBody>
      </p:sp>
      <p:sp>
        <p:nvSpPr>
          <p:cNvPr id="3" name="角丸四角形 2"/>
          <p:cNvSpPr/>
          <p:nvPr/>
        </p:nvSpPr>
        <p:spPr>
          <a:xfrm>
            <a:off x="6026369" y="1769812"/>
            <a:ext cx="2520122" cy="15696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latin typeface="メイリオ"/>
                <a:ea typeface="メイリオ"/>
                <a:cs typeface="メイリオ"/>
              </a:rPr>
              <a:t>アタマ</a:t>
            </a:r>
            <a:r>
              <a:rPr kumimoji="1" lang="ja-JP" altLang="en-US" sz="2400" dirty="0">
                <a:latin typeface="メイリオ"/>
                <a:ea typeface="メイリオ"/>
                <a:cs typeface="メイリオ"/>
              </a:rPr>
              <a:t>の中で</a:t>
            </a:r>
            <a:r>
              <a:rPr kumimoji="1" lang="ja-JP" altLang="en-US" sz="2400" dirty="0" smtClean="0">
                <a:latin typeface="メイリオ"/>
                <a:ea typeface="メイリオ"/>
                <a:cs typeface="メイリオ"/>
              </a:rPr>
              <a:t>、</a:t>
            </a:r>
          </a:p>
          <a:p>
            <a:pPr algn="ctr"/>
            <a:r>
              <a:rPr kumimoji="1" lang="ja-JP" altLang="en-US" sz="2400" dirty="0">
                <a:latin typeface="メイリオ"/>
                <a:ea typeface="メイリオ"/>
                <a:cs typeface="メイリオ"/>
              </a:rPr>
              <a:t>何</a:t>
            </a:r>
            <a:r>
              <a:rPr kumimoji="1" lang="ja-JP" altLang="en-US" sz="2400" dirty="0" smtClean="0">
                <a:latin typeface="メイリオ"/>
                <a:ea typeface="メイリオ"/>
                <a:cs typeface="メイリオ"/>
              </a:rPr>
              <a:t>も思わない人はいない</a:t>
            </a:r>
            <a:endParaRPr kumimoji="1" lang="ja-JP" altLang="en-US" sz="24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47</a:t>
            </a:fld>
            <a:endParaRPr lang="en-US"/>
          </a:p>
        </p:txBody>
      </p:sp>
    </p:spTree>
    <p:extLst>
      <p:ext uri="{BB962C8B-B14F-4D97-AF65-F5344CB8AC3E}">
        <p14:creationId xmlns:p14="http://schemas.microsoft.com/office/powerpoint/2010/main" val="176826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dirty="0" smtClean="0">
                <a:latin typeface="メイリオ"/>
                <a:ea typeface="メイリオ"/>
                <a:cs typeface="メイリオ"/>
              </a:rPr>
              <a:t>「見立て」のヒント</a:t>
            </a:r>
            <a:endParaRPr kumimoji="1" lang="ja-JP" altLang="en-US" sz="3600" dirty="0">
              <a:latin typeface="メイリオ"/>
              <a:ea typeface="メイリオ"/>
              <a:cs typeface="メイリオ"/>
            </a:endParaRPr>
          </a:p>
        </p:txBody>
      </p:sp>
      <p:sp>
        <p:nvSpPr>
          <p:cNvPr id="2" name="テキスト ボックス 1"/>
          <p:cNvSpPr txBox="1"/>
          <p:nvPr/>
        </p:nvSpPr>
        <p:spPr>
          <a:xfrm>
            <a:off x="284163" y="2146401"/>
            <a:ext cx="8574087" cy="461665"/>
          </a:xfrm>
          <a:prstGeom prst="rect">
            <a:avLst/>
          </a:prstGeom>
          <a:noFill/>
        </p:spPr>
        <p:txBody>
          <a:bodyPr wrap="square" rtlCol="0">
            <a:spAutoFit/>
          </a:bodyPr>
          <a:lstStyle/>
          <a:p>
            <a:r>
              <a:rPr kumimoji="1" lang="ja-JP" altLang="en-US" sz="2400" b="1" dirty="0" smtClean="0">
                <a:latin typeface="メイリオ"/>
                <a:ea typeface="メイリオ"/>
                <a:cs typeface="メイリオ"/>
              </a:rPr>
              <a:t>「黄色の</a:t>
            </a:r>
            <a:r>
              <a:rPr kumimoji="1" lang="ja-JP" altLang="en-US" sz="2400" b="1" dirty="0" err="1" smtClean="0">
                <a:latin typeface="メイリオ"/>
                <a:ea typeface="メイリオ"/>
                <a:cs typeface="メイリオ"/>
              </a:rPr>
              <a:t>ベ</a:t>
            </a:r>
            <a:r>
              <a:rPr kumimoji="1" lang="ja-JP" altLang="en-US" sz="2400" b="1" dirty="0" smtClean="0">
                <a:latin typeface="メイリオ"/>
                <a:ea typeface="メイリオ"/>
                <a:cs typeface="メイリオ"/>
              </a:rPr>
              <a:t>●ザブロックください。」</a:t>
            </a:r>
            <a:endParaRPr kumimoji="1" lang="en-US" altLang="ja-JP" sz="2400" b="1" dirty="0">
              <a:latin typeface="メイリオ"/>
              <a:ea typeface="メイリオ"/>
              <a:cs typeface="メイリオ"/>
            </a:endParaRPr>
          </a:p>
        </p:txBody>
      </p:sp>
      <p:sp>
        <p:nvSpPr>
          <p:cNvPr id="3" name="角丸四角形 2"/>
          <p:cNvSpPr/>
          <p:nvPr/>
        </p:nvSpPr>
        <p:spPr>
          <a:xfrm>
            <a:off x="6026369" y="1769812"/>
            <a:ext cx="2520122" cy="15696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400" dirty="0" smtClean="0">
                <a:latin typeface="メイリオ"/>
                <a:ea typeface="メイリオ"/>
                <a:cs typeface="メイリオ"/>
              </a:rPr>
              <a:t>アタマ</a:t>
            </a:r>
            <a:r>
              <a:rPr kumimoji="1" lang="ja-JP" altLang="en-US" sz="2400" dirty="0">
                <a:latin typeface="メイリオ"/>
                <a:ea typeface="メイリオ"/>
                <a:cs typeface="メイリオ"/>
              </a:rPr>
              <a:t>の中で</a:t>
            </a:r>
            <a:r>
              <a:rPr kumimoji="1" lang="ja-JP" altLang="en-US" sz="2400" dirty="0" smtClean="0">
                <a:latin typeface="メイリオ"/>
                <a:ea typeface="メイリオ"/>
                <a:cs typeface="メイリオ"/>
              </a:rPr>
              <a:t>、</a:t>
            </a:r>
          </a:p>
          <a:p>
            <a:pPr algn="ctr"/>
            <a:r>
              <a:rPr kumimoji="1" lang="ja-JP" altLang="en-US" sz="2400" dirty="0">
                <a:latin typeface="メイリオ"/>
                <a:ea typeface="メイリオ"/>
                <a:cs typeface="メイリオ"/>
              </a:rPr>
              <a:t>何</a:t>
            </a:r>
            <a:r>
              <a:rPr kumimoji="1" lang="ja-JP" altLang="en-US" sz="2400" dirty="0" smtClean="0">
                <a:latin typeface="メイリオ"/>
                <a:ea typeface="メイリオ"/>
                <a:cs typeface="メイリオ"/>
              </a:rPr>
              <a:t>も思わない人はいない</a:t>
            </a:r>
            <a:endParaRPr kumimoji="1" lang="ja-JP" altLang="en-US" sz="24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48</a:t>
            </a:fld>
            <a:endParaRPr lang="en-US"/>
          </a:p>
        </p:txBody>
      </p:sp>
      <p:sp>
        <p:nvSpPr>
          <p:cNvPr id="7" name="テキスト ボックス 6"/>
          <p:cNvSpPr txBox="1"/>
          <p:nvPr/>
        </p:nvSpPr>
        <p:spPr>
          <a:xfrm>
            <a:off x="362993" y="2930798"/>
            <a:ext cx="8574087" cy="3354765"/>
          </a:xfrm>
          <a:prstGeom prst="rect">
            <a:avLst/>
          </a:prstGeom>
          <a:noFill/>
        </p:spPr>
        <p:txBody>
          <a:bodyPr wrap="square" rtlCol="0">
            <a:spAutoFit/>
          </a:bodyPr>
          <a:lstStyle/>
          <a:p>
            <a:r>
              <a:rPr kumimoji="1" lang="ja-JP" altLang="en-US" sz="2400" dirty="0" smtClean="0">
                <a:latin typeface="メイリオ"/>
                <a:ea typeface="メイリオ"/>
                <a:cs typeface="メイリオ"/>
              </a:rPr>
              <a:t>・本人の主訴や様々な情報を手掛かりに</a:t>
            </a:r>
          </a:p>
          <a:p>
            <a:r>
              <a:rPr kumimoji="1" lang="ja-JP" altLang="en-US" sz="2400" dirty="0" smtClean="0">
                <a:latin typeface="メイリオ"/>
                <a:ea typeface="メイリオ"/>
                <a:cs typeface="メイリオ"/>
              </a:rPr>
              <a:t>　→ 根も葉もない推測は削除する。</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真実から遠い推測は削除する。</a:t>
            </a: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前提として、そのために必要な情報を入手する</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pPr>
              <a:lnSpc>
                <a:spcPts val="1200"/>
              </a:lnSpc>
            </a:pPr>
            <a:endParaRPr kumimoji="1" lang="ja-JP" altLang="en-US" sz="2400" dirty="0">
              <a:latin typeface="メイリオ"/>
              <a:ea typeface="メイリオ"/>
              <a:cs typeface="メイリオ"/>
            </a:endParaRPr>
          </a:p>
          <a:p>
            <a:r>
              <a:rPr kumimoji="1" lang="ja-JP" altLang="en-US" sz="2400" dirty="0" smtClean="0">
                <a:latin typeface="メイリオ"/>
                <a:ea typeface="メイリオ"/>
                <a:cs typeface="メイリオ"/>
              </a:rPr>
              <a:t>・本人のゴールを確かめ</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ともに作り</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 確かに本人の望んでいることは何なのかをつかむ。</a:t>
            </a:r>
          </a:p>
          <a:p>
            <a:pPr>
              <a:lnSpc>
                <a:spcPts val="1200"/>
              </a:lnSpc>
            </a:pPr>
            <a:endParaRPr kumimoji="1" lang="ja-JP" altLang="en-US" sz="2400" dirty="0">
              <a:latin typeface="メイリオ"/>
              <a:ea typeface="メイリオ"/>
              <a:cs typeface="メイリオ"/>
            </a:endParaRPr>
          </a:p>
          <a:p>
            <a:r>
              <a:rPr kumimoji="1" lang="ja-JP" altLang="en-US" sz="2400" dirty="0" smtClean="0">
                <a:latin typeface="メイリオ"/>
                <a:ea typeface="メイリオ"/>
                <a:cs typeface="メイリオ"/>
              </a:rPr>
              <a:t>・</a:t>
            </a:r>
            <a:r>
              <a:rPr kumimoji="1" lang="ja-JP" altLang="en-US" sz="2400" b="1" dirty="0" smtClean="0">
                <a:latin typeface="メイリオ"/>
                <a:ea typeface="メイリオ"/>
                <a:cs typeface="メイリオ"/>
              </a:rPr>
              <a:t>そのゴールの達成に必要な推測を続け、</a:t>
            </a:r>
          </a:p>
          <a:p>
            <a:r>
              <a:rPr kumimoji="1" lang="ja-JP" altLang="en-US" sz="2400" b="1" dirty="0">
                <a:latin typeface="メイリオ"/>
                <a:ea typeface="メイリオ"/>
                <a:cs typeface="メイリオ"/>
              </a:rPr>
              <a:t>　</a:t>
            </a:r>
            <a:r>
              <a:rPr kumimoji="1" lang="ja-JP" altLang="en-US" sz="2400" b="1" dirty="0" smtClean="0">
                <a:latin typeface="メイリオ"/>
                <a:ea typeface="メイリオ"/>
                <a:cs typeface="メイリオ"/>
              </a:rPr>
              <a:t>確からしさを高めてゆく</a:t>
            </a:r>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根拠に基づく推測をする</a:t>
            </a:r>
            <a:r>
              <a:rPr kumimoji="1" lang="en-US" altLang="ja-JP" sz="2400" b="1" dirty="0" smtClean="0">
                <a:latin typeface="メイリオ"/>
                <a:ea typeface="メイリオ"/>
                <a:cs typeface="メイリオ"/>
              </a:rPr>
              <a:t>)</a:t>
            </a:r>
            <a:r>
              <a:rPr kumimoji="1" lang="ja-JP" altLang="en-US" sz="2400" b="1" dirty="0" err="1" smtClean="0">
                <a:latin typeface="メイリオ"/>
                <a:ea typeface="メイリオ"/>
                <a:cs typeface="メイリオ"/>
              </a:rPr>
              <a:t>。</a:t>
            </a:r>
            <a:endParaRPr kumimoji="1" lang="en-US" altLang="ja-JP" sz="2400" b="1" dirty="0">
              <a:latin typeface="メイリオ"/>
              <a:ea typeface="メイリオ"/>
              <a:cs typeface="メイリオ"/>
            </a:endParaRPr>
          </a:p>
        </p:txBody>
      </p:sp>
    </p:spTree>
    <p:extLst>
      <p:ext uri="{BB962C8B-B14F-4D97-AF65-F5344CB8AC3E}">
        <p14:creationId xmlns:p14="http://schemas.microsoft.com/office/powerpoint/2010/main" val="336916957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a:t>
            </a:r>
          </a:p>
        </p:txBody>
      </p:sp>
      <p:sp>
        <p:nvSpPr>
          <p:cNvPr id="5" name="正方形/長方形 4"/>
          <p:cNvSpPr/>
          <p:nvPr/>
        </p:nvSpPr>
        <p:spPr>
          <a:xfrm>
            <a:off x="284163" y="1930852"/>
            <a:ext cx="4012756" cy="47662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インテーク</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（情報の収集・整理）</a:t>
            </a: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8" name="正方形/長方形 7"/>
          <p:cNvSpPr/>
          <p:nvPr/>
        </p:nvSpPr>
        <p:spPr>
          <a:xfrm>
            <a:off x="4453487" y="1930852"/>
            <a:ext cx="4404763" cy="47662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（評価）</a:t>
            </a: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10" name="正方形/長方形 9"/>
          <p:cNvSpPr/>
          <p:nvPr/>
        </p:nvSpPr>
        <p:spPr>
          <a:xfrm>
            <a:off x="4575262" y="2809495"/>
            <a:ext cx="2104917" cy="599937"/>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理解・解釈・仮説</a:t>
            </a:r>
            <a:endParaRPr kumimoji="1" lang="en-US" altLang="ja-JP">
              <a:latin typeface="メイリオ"/>
              <a:ea typeface="メイリオ"/>
              <a:cs typeface="メイリオ"/>
            </a:endParaRPr>
          </a:p>
        </p:txBody>
      </p:sp>
      <p:sp>
        <p:nvSpPr>
          <p:cNvPr id="12" name="正方形/長方形 11"/>
          <p:cNvSpPr/>
          <p:nvPr/>
        </p:nvSpPr>
        <p:spPr>
          <a:xfrm>
            <a:off x="6863211" y="2809496"/>
            <a:ext cx="1835005" cy="599936"/>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支援課題</a:t>
            </a:r>
            <a:endParaRPr kumimoji="1" lang="en-US" altLang="ja-JP">
              <a:latin typeface="メイリオ"/>
              <a:ea typeface="メイリオ"/>
              <a:cs typeface="メイリオ"/>
            </a:endParaRPr>
          </a:p>
        </p:txBody>
      </p:sp>
      <p:sp>
        <p:nvSpPr>
          <p:cNvPr id="14" name="正方形/長方形 13"/>
          <p:cNvSpPr/>
          <p:nvPr/>
        </p:nvSpPr>
        <p:spPr>
          <a:xfrm>
            <a:off x="434911" y="2809495"/>
            <a:ext cx="3722836" cy="599937"/>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情報</a:t>
            </a:r>
            <a:endParaRPr kumimoji="1" lang="en-US" altLang="ja-JP">
              <a:latin typeface="メイリオ"/>
              <a:ea typeface="メイリオ"/>
              <a:cs typeface="メイリオ"/>
            </a:endParaRPr>
          </a:p>
          <a:p>
            <a:pPr algn="ctr"/>
            <a:r>
              <a:rPr kumimoji="1" lang="ja-JP" altLang="en-US" sz="1400">
                <a:latin typeface="メイリオ"/>
                <a:ea typeface="メイリオ"/>
                <a:cs typeface="メイリオ"/>
              </a:rPr>
              <a:t>見たこと・聴いたこと・</a:t>
            </a:r>
            <a:r>
              <a:rPr kumimoji="1" lang="en-US" altLang="ja-JP" sz="1400">
                <a:latin typeface="メイリオ"/>
                <a:ea typeface="メイリオ"/>
                <a:cs typeface="メイリオ"/>
              </a:rPr>
              <a:t> </a:t>
            </a:r>
            <a:r>
              <a:rPr kumimoji="1" lang="ja-JP" altLang="en-US" sz="1400">
                <a:latin typeface="メイリオ"/>
                <a:ea typeface="メイリオ"/>
                <a:cs typeface="メイリオ"/>
              </a:rPr>
              <a:t>データなど</a:t>
            </a:r>
            <a:endParaRPr kumimoji="1" lang="en-US" altLang="ja-JP" sz="1400">
              <a:latin typeface="メイリオ"/>
              <a:ea typeface="メイリオ"/>
              <a:cs typeface="メイリオ"/>
            </a:endParaRPr>
          </a:p>
        </p:txBody>
      </p:sp>
      <p:sp>
        <p:nvSpPr>
          <p:cNvPr id="24" name="正方形/長方形 23"/>
          <p:cNvSpPr/>
          <p:nvPr/>
        </p:nvSpPr>
        <p:spPr>
          <a:xfrm>
            <a:off x="452311" y="3509648"/>
            <a:ext cx="1435141" cy="791477"/>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本人の希望</a:t>
            </a:r>
            <a:endParaRPr kumimoji="1" lang="en-US" altLang="ja-JP">
              <a:latin typeface="メイリオ"/>
              <a:ea typeface="メイリオ"/>
              <a:cs typeface="メイリオ"/>
            </a:endParaRPr>
          </a:p>
        </p:txBody>
      </p:sp>
      <p:sp>
        <p:nvSpPr>
          <p:cNvPr id="25" name="正方形/長方形 24"/>
          <p:cNvSpPr/>
          <p:nvPr/>
        </p:nvSpPr>
        <p:spPr>
          <a:xfrm>
            <a:off x="2010930" y="3509649"/>
            <a:ext cx="2146817" cy="791476"/>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600"/>
              <a:t>(</a:t>
            </a:r>
            <a:r>
              <a:rPr kumimoji="1" lang="ja-JP" altLang="en-US" sz="1600"/>
              <a:t>支援者自身の</a:t>
            </a:r>
            <a:r>
              <a:rPr kumimoji="1" lang="en-US" altLang="ja-JP" sz="1600"/>
              <a:t>)</a:t>
            </a:r>
            <a:r>
              <a:rPr kumimoji="1" lang="ja-JP" altLang="en-US" sz="1600"/>
              <a:t>押さえておきたい事実</a:t>
            </a:r>
            <a:endParaRPr kumimoji="1" lang="en-US" altLang="ja-JP" sz="1600"/>
          </a:p>
        </p:txBody>
      </p:sp>
      <p:sp>
        <p:nvSpPr>
          <p:cNvPr id="27" name="正方形/長方形 26"/>
          <p:cNvSpPr/>
          <p:nvPr/>
        </p:nvSpPr>
        <p:spPr>
          <a:xfrm>
            <a:off x="434911" y="4388099"/>
            <a:ext cx="1452541" cy="2222021"/>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solidFill>
                  <a:schemeClr val="tx1"/>
                </a:solidFill>
                <a:latin typeface="メイリオ"/>
                <a:ea typeface="メイリオ"/>
                <a:cs typeface="メイリオ"/>
              </a:rPr>
              <a:t>「黄色の</a:t>
            </a:r>
            <a:endParaRPr kumimoji="1" lang="en-US" altLang="ja-JP">
              <a:solidFill>
                <a:schemeClr val="tx1"/>
              </a:solidFill>
              <a:latin typeface="メイリオ"/>
              <a:ea typeface="メイリオ"/>
              <a:cs typeface="メイリオ"/>
            </a:endParaRPr>
          </a:p>
          <a:p>
            <a:pPr algn="ctr"/>
            <a:r>
              <a:rPr kumimoji="1" lang="ja-JP" altLang="en-US">
                <a:solidFill>
                  <a:schemeClr val="tx1"/>
                </a:solidFill>
                <a:latin typeface="メイリオ"/>
                <a:ea typeface="メイリオ"/>
                <a:cs typeface="メイリオ"/>
              </a:rPr>
              <a:t>ベ</a:t>
            </a:r>
            <a:r>
              <a:rPr kumimoji="1" lang="en-US" altLang="ja-JP">
                <a:solidFill>
                  <a:schemeClr val="tx1"/>
                </a:solidFill>
                <a:latin typeface="メイリオ"/>
                <a:ea typeface="メイリオ"/>
                <a:cs typeface="メイリオ"/>
              </a:rPr>
              <a:t>●</a:t>
            </a:r>
            <a:r>
              <a:rPr kumimoji="1" lang="ja-JP" altLang="en-US">
                <a:solidFill>
                  <a:schemeClr val="tx1"/>
                </a:solidFill>
                <a:latin typeface="メイリオ"/>
                <a:ea typeface="メイリオ"/>
                <a:cs typeface="メイリオ"/>
              </a:rPr>
              <a:t>ザ</a:t>
            </a:r>
            <a:endParaRPr kumimoji="1" lang="en-US" altLang="ja-JP">
              <a:solidFill>
                <a:schemeClr val="tx1"/>
              </a:solidFill>
              <a:latin typeface="メイリオ"/>
              <a:ea typeface="メイリオ"/>
              <a:cs typeface="メイリオ"/>
            </a:endParaRPr>
          </a:p>
          <a:p>
            <a:pPr algn="ctr"/>
            <a:r>
              <a:rPr kumimoji="1" lang="ja-JP" altLang="en-US">
                <a:solidFill>
                  <a:schemeClr val="tx1"/>
                </a:solidFill>
                <a:latin typeface="メイリオ"/>
                <a:ea typeface="メイリオ"/>
                <a:cs typeface="メイリオ"/>
              </a:rPr>
              <a:t>ブロック</a:t>
            </a:r>
            <a:endParaRPr kumimoji="1" lang="en-US" altLang="ja-JP">
              <a:solidFill>
                <a:schemeClr val="tx1"/>
              </a:solidFill>
              <a:latin typeface="メイリオ"/>
              <a:ea typeface="メイリオ"/>
              <a:cs typeface="メイリオ"/>
            </a:endParaRPr>
          </a:p>
          <a:p>
            <a:pPr algn="ctr"/>
            <a:r>
              <a:rPr kumimoji="1" lang="ja-JP" altLang="en-US">
                <a:solidFill>
                  <a:schemeClr val="tx1"/>
                </a:solidFill>
                <a:latin typeface="メイリオ"/>
                <a:ea typeface="メイリオ"/>
                <a:cs typeface="メイリオ"/>
              </a:rPr>
              <a:t>ください。」</a:t>
            </a:r>
            <a:endParaRPr kumimoji="1" lang="en-US" altLang="ja-JP">
              <a:solidFill>
                <a:schemeClr val="tx1"/>
              </a:solidFill>
              <a:latin typeface="メイリオ"/>
              <a:ea typeface="メイリオ"/>
              <a:cs typeface="メイリオ"/>
            </a:endParaRPr>
          </a:p>
        </p:txBody>
      </p:sp>
      <p:sp>
        <p:nvSpPr>
          <p:cNvPr id="28" name="正方形/長方形 27"/>
          <p:cNvSpPr/>
          <p:nvPr/>
        </p:nvSpPr>
        <p:spPr>
          <a:xfrm>
            <a:off x="4575263" y="3509649"/>
            <a:ext cx="2104916" cy="3100471"/>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a:solidFill>
                  <a:schemeClr val="tx1"/>
                </a:solidFill>
                <a:latin typeface="メイリオ"/>
                <a:ea typeface="メイリオ"/>
                <a:cs typeface="メイリオ"/>
              </a:rPr>
              <a:t>・風邪もしくはアレルギーではないか。</a:t>
            </a:r>
            <a:endParaRPr kumimoji="1" lang="en-US" altLang="ja-JP" sz="1400">
              <a:solidFill>
                <a:schemeClr val="tx1"/>
              </a:solidFill>
              <a:latin typeface="メイリオ"/>
              <a:ea typeface="メイリオ"/>
              <a:cs typeface="メイリオ"/>
            </a:endParaRPr>
          </a:p>
          <a:p>
            <a:endParaRPr kumimoji="1" lang="en-US" altLang="ja-JP" sz="1400">
              <a:solidFill>
                <a:schemeClr val="tx1"/>
              </a:solidFill>
              <a:latin typeface="メイリオ"/>
              <a:ea typeface="メイリオ"/>
              <a:cs typeface="メイリオ"/>
            </a:endParaRPr>
          </a:p>
          <a:p>
            <a:r>
              <a:rPr kumimoji="1" lang="ja-JP" altLang="en-US" sz="1400">
                <a:solidFill>
                  <a:schemeClr val="tx1"/>
                </a:solidFill>
                <a:latin typeface="メイリオ"/>
                <a:ea typeface="メイリオ"/>
                <a:cs typeface="メイリオ"/>
              </a:rPr>
              <a:t>・花粉アレルギーで、自分の状況はよくわかっているが、今年は医者に行きそびれ、市販薬を買いに来たのではないか。</a:t>
            </a:r>
            <a:endParaRPr kumimoji="1" lang="en-US" altLang="ja-JP" sz="1400">
              <a:solidFill>
                <a:schemeClr val="tx1"/>
              </a:solidFill>
              <a:latin typeface="メイリオ"/>
              <a:ea typeface="メイリオ"/>
              <a:cs typeface="メイリオ"/>
            </a:endParaRPr>
          </a:p>
        </p:txBody>
      </p:sp>
      <p:sp>
        <p:nvSpPr>
          <p:cNvPr id="29" name="正方形/長方形 28"/>
          <p:cNvSpPr/>
          <p:nvPr/>
        </p:nvSpPr>
        <p:spPr>
          <a:xfrm>
            <a:off x="2010930" y="4388100"/>
            <a:ext cx="2146817" cy="2222020"/>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en-US" sz="1600">
                <a:solidFill>
                  <a:schemeClr val="tx1"/>
                </a:solidFill>
                <a:latin typeface="メイリオ"/>
                <a:ea typeface="メイリオ"/>
                <a:cs typeface="メイリオ"/>
              </a:rPr>
              <a:t>・くしゃみと鼻水が2</a:t>
            </a:r>
            <a:r>
              <a:rPr kumimoji="1" lang="ja-JP" altLang="en-US" sz="1600">
                <a:solidFill>
                  <a:schemeClr val="tx1"/>
                </a:solidFill>
                <a:latin typeface="メイリオ"/>
                <a:ea typeface="メイリオ"/>
                <a:cs typeface="メイリオ"/>
              </a:rPr>
              <a:t>週間</a:t>
            </a:r>
            <a:r>
              <a:rPr kumimoji="1" lang="en-US" altLang="en-US" sz="1600">
                <a:solidFill>
                  <a:schemeClr val="tx1"/>
                </a:solidFill>
                <a:latin typeface="メイリオ"/>
                <a:ea typeface="メイリオ"/>
                <a:cs typeface="メイリオ"/>
              </a:rPr>
              <a:t>続き</a:t>
            </a:r>
            <a:r>
              <a:rPr kumimoji="1" lang="ja-JP" altLang="en-US" sz="1600">
                <a:solidFill>
                  <a:schemeClr val="tx1"/>
                </a:solidFill>
                <a:latin typeface="メイリオ"/>
                <a:ea typeface="メイリオ"/>
                <a:cs typeface="メイリオ"/>
              </a:rPr>
              <a:t>つらさが継続</a:t>
            </a:r>
            <a:r>
              <a:rPr kumimoji="1" lang="en-US" altLang="en-US" sz="1600">
                <a:solidFill>
                  <a:schemeClr val="tx1"/>
                </a:solidFill>
                <a:latin typeface="メイリオ"/>
                <a:ea typeface="メイリオ"/>
                <a:cs typeface="メイリオ"/>
              </a:rPr>
              <a:t>。</a:t>
            </a:r>
            <a:endParaRPr kumimoji="1" lang="en-US" altLang="ja-JP" sz="1600">
              <a:solidFill>
                <a:schemeClr val="tx1"/>
              </a:solidFill>
              <a:latin typeface="メイリオ"/>
              <a:ea typeface="メイリオ"/>
              <a:cs typeface="メイリオ"/>
            </a:endParaRPr>
          </a:p>
          <a:p>
            <a:r>
              <a:rPr kumimoji="1" lang="ja-JP" altLang="en-US" sz="1600">
                <a:solidFill>
                  <a:schemeClr val="tx1"/>
                </a:solidFill>
                <a:latin typeface="メイリオ"/>
                <a:ea typeface="メイリオ"/>
                <a:cs typeface="メイリオ"/>
              </a:rPr>
              <a:t>・</a:t>
            </a:r>
            <a:r>
              <a:rPr kumimoji="1" lang="en-US" altLang="ja-JP" sz="1600">
                <a:solidFill>
                  <a:schemeClr val="tx1"/>
                </a:solidFill>
                <a:latin typeface="メイリオ"/>
                <a:ea typeface="メイリオ"/>
                <a:cs typeface="メイリオ"/>
              </a:rPr>
              <a:t>11</a:t>
            </a:r>
            <a:r>
              <a:rPr kumimoji="1" lang="ja-JP" altLang="en-US" sz="1600">
                <a:solidFill>
                  <a:schemeClr val="tx1"/>
                </a:solidFill>
                <a:latin typeface="メイリオ"/>
                <a:ea typeface="メイリオ"/>
                <a:cs typeface="メイリオ"/>
              </a:rPr>
              <a:t>月、秋花粉の時期</a:t>
            </a:r>
            <a:endParaRPr kumimoji="1" lang="en-US" altLang="ja-JP" sz="1600">
              <a:solidFill>
                <a:schemeClr val="tx1"/>
              </a:solidFill>
              <a:latin typeface="メイリオ"/>
              <a:ea typeface="メイリオ"/>
              <a:cs typeface="メイリオ"/>
            </a:endParaRPr>
          </a:p>
          <a:p>
            <a:r>
              <a:rPr kumimoji="1" lang="ja-JP" altLang="en-US" sz="1600">
                <a:solidFill>
                  <a:schemeClr val="tx1"/>
                </a:solidFill>
                <a:latin typeface="メイリオ"/>
                <a:ea typeface="メイリオ"/>
                <a:cs typeface="メイリオ"/>
              </a:rPr>
              <a:t>・毎年こうなる</a:t>
            </a:r>
            <a:endParaRPr kumimoji="1" lang="en-US" altLang="ja-JP" sz="1600">
              <a:solidFill>
                <a:schemeClr val="tx1"/>
              </a:solidFill>
              <a:latin typeface="メイリオ"/>
              <a:ea typeface="メイリオ"/>
              <a:cs typeface="メイリオ"/>
            </a:endParaRPr>
          </a:p>
          <a:p>
            <a:r>
              <a:rPr kumimoji="1" lang="ja-JP" altLang="en-US" sz="1600">
                <a:solidFill>
                  <a:schemeClr val="tx1"/>
                </a:solidFill>
                <a:latin typeface="メイリオ"/>
                <a:ea typeface="メイリオ"/>
                <a:cs typeface="メイリオ"/>
              </a:rPr>
              <a:t>・他の症状はない</a:t>
            </a:r>
            <a:endParaRPr kumimoji="1" lang="en-US" altLang="ja-JP" sz="1600">
              <a:solidFill>
                <a:schemeClr val="tx1"/>
              </a:solidFill>
              <a:latin typeface="メイリオ"/>
              <a:ea typeface="メイリオ"/>
              <a:cs typeface="メイリオ"/>
            </a:endParaRPr>
          </a:p>
          <a:p>
            <a:r>
              <a:rPr kumimoji="1" lang="ja-JP" altLang="en-US" sz="1600">
                <a:solidFill>
                  <a:schemeClr val="tx1"/>
                </a:solidFill>
                <a:latin typeface="メイリオ"/>
                <a:ea typeface="メイリオ"/>
                <a:cs typeface="メイリオ"/>
              </a:rPr>
              <a:t>・毎年薬を出してもらっていた。</a:t>
            </a:r>
            <a:endParaRPr kumimoji="1" lang="en-US" altLang="ja-JP" sz="1600">
              <a:solidFill>
                <a:schemeClr val="tx1"/>
              </a:solidFill>
              <a:latin typeface="メイリオ"/>
              <a:ea typeface="メイリオ"/>
              <a:cs typeface="メイリオ"/>
            </a:endParaRPr>
          </a:p>
        </p:txBody>
      </p:sp>
      <p:sp>
        <p:nvSpPr>
          <p:cNvPr id="30" name="正方形/長方形 29"/>
          <p:cNvSpPr/>
          <p:nvPr/>
        </p:nvSpPr>
        <p:spPr>
          <a:xfrm>
            <a:off x="6863211" y="3509650"/>
            <a:ext cx="1835005" cy="3048286"/>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a:solidFill>
                  <a:schemeClr val="tx1"/>
                </a:solidFill>
                <a:latin typeface="メイリオ"/>
                <a:ea typeface="メイリオ"/>
                <a:cs typeface="メイリオ"/>
              </a:rPr>
              <a:t>・</a:t>
            </a:r>
            <a:r>
              <a:rPr kumimoji="1" lang="en-US" altLang="ja-JP">
                <a:solidFill>
                  <a:schemeClr val="tx1"/>
                </a:solidFill>
                <a:latin typeface="メイリオ"/>
                <a:ea typeface="メイリオ"/>
                <a:cs typeface="メイリオ"/>
              </a:rPr>
              <a:t>(</a:t>
            </a:r>
            <a:r>
              <a:rPr kumimoji="1" lang="ja-JP" altLang="en-US">
                <a:solidFill>
                  <a:schemeClr val="tx1"/>
                </a:solidFill>
                <a:latin typeface="メイリオ"/>
                <a:ea typeface="メイリオ"/>
                <a:cs typeface="メイリオ"/>
              </a:rPr>
              <a:t>過去のもこの薬を使ったかことがあるか確認し</a:t>
            </a:r>
            <a:r>
              <a:rPr kumimoji="1" lang="en-US" altLang="ja-JP">
                <a:solidFill>
                  <a:schemeClr val="tx1"/>
                </a:solidFill>
                <a:latin typeface="メイリオ"/>
                <a:ea typeface="メイリオ"/>
                <a:cs typeface="メイリオ"/>
              </a:rPr>
              <a:t>)</a:t>
            </a:r>
            <a:r>
              <a:rPr kumimoji="1" lang="ja-JP" altLang="en-US">
                <a:solidFill>
                  <a:schemeClr val="tx1"/>
                </a:solidFill>
                <a:latin typeface="メイリオ"/>
                <a:ea typeface="メイリオ"/>
                <a:cs typeface="メイリオ"/>
              </a:rPr>
              <a:t>市販薬を販売する。</a:t>
            </a:r>
            <a:endParaRPr kumimoji="1" lang="en-US" altLang="ja-JP">
              <a:solidFill>
                <a:schemeClr val="tx1"/>
              </a:solidFill>
              <a:latin typeface="メイリオ"/>
              <a:ea typeface="メイリオ"/>
              <a:cs typeface="メイリオ"/>
            </a:endParaRPr>
          </a:p>
          <a:p>
            <a:r>
              <a:rPr kumimoji="1" lang="ja-JP" altLang="en-US">
                <a:solidFill>
                  <a:schemeClr val="tx1"/>
                </a:solidFill>
                <a:latin typeface="メイリオ"/>
                <a:ea typeface="メイリオ"/>
                <a:cs typeface="メイリオ"/>
              </a:rPr>
              <a:t>・今年も受診を奨める。</a:t>
            </a:r>
            <a:endParaRPr kumimoji="1" lang="en-US" altLang="ja-JP">
              <a:solidFill>
                <a:schemeClr val="tx1"/>
              </a:solidFill>
              <a:latin typeface="メイリオ"/>
              <a:ea typeface="メイリオ"/>
              <a:cs typeface="メイリオ"/>
            </a:endParaRPr>
          </a:p>
        </p:txBody>
      </p:sp>
      <p:cxnSp>
        <p:nvCxnSpPr>
          <p:cNvPr id="3" name="直線矢印コネクタ 2"/>
          <p:cNvCxnSpPr/>
          <p:nvPr/>
        </p:nvCxnSpPr>
        <p:spPr>
          <a:xfrm flipH="1">
            <a:off x="3298631" y="4727830"/>
            <a:ext cx="1517018" cy="282259"/>
          </a:xfrm>
          <a:prstGeom prst="straightConnector1">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7" name="直線矢印コネクタ 16"/>
          <p:cNvCxnSpPr/>
          <p:nvPr/>
        </p:nvCxnSpPr>
        <p:spPr>
          <a:xfrm flipV="1">
            <a:off x="3633786" y="5751017"/>
            <a:ext cx="1181863" cy="1"/>
          </a:xfrm>
          <a:prstGeom prst="straightConnector1">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1" name="曲線コネクタ 10"/>
          <p:cNvCxnSpPr>
            <a:endCxn id="28" idx="0"/>
          </p:cNvCxnSpPr>
          <p:nvPr/>
        </p:nvCxnSpPr>
        <p:spPr>
          <a:xfrm flipV="1">
            <a:off x="1161181" y="3509649"/>
            <a:ext cx="4466540" cy="1218182"/>
          </a:xfrm>
          <a:prstGeom prst="curvedConnector4">
            <a:avLst>
              <a:gd name="adj1" fmla="val 38218"/>
              <a:gd name="adj2" fmla="val 118766"/>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5FD889E0-CAB2-4699-909D-B9A88D47ACBE}" type="slidenum">
              <a:rPr lang="en-US" smtClean="0"/>
              <a:pPr/>
              <a:t>49</a:t>
            </a:fld>
            <a:endParaRPr lang="en-US"/>
          </a:p>
        </p:txBody>
      </p:sp>
    </p:spTree>
    <p:extLst>
      <p:ext uri="{BB962C8B-B14F-4D97-AF65-F5344CB8AC3E}">
        <p14:creationId xmlns:p14="http://schemas.microsoft.com/office/powerpoint/2010/main" val="3642795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3" name="テキスト ボックス 2"/>
          <p:cNvSpPr txBox="1"/>
          <p:nvPr/>
        </p:nvSpPr>
        <p:spPr>
          <a:xfrm>
            <a:off x="293854" y="631462"/>
            <a:ext cx="6171681"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演習１（１日目）の概要（２）</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54494"/>
            <a:ext cx="8640960" cy="5196294"/>
          </a:xfrm>
          <a:prstGeom prst="rect">
            <a:avLst/>
          </a:prstGeom>
          <a:noFill/>
        </p:spPr>
        <p:txBody>
          <a:bodyPr wrap="square" rtlCol="0">
            <a:spAutoFit/>
          </a:bodyPr>
          <a:lstStyle/>
          <a:p>
            <a:pPr>
              <a:lnSpc>
                <a:spcPts val="2600"/>
              </a:lnSpc>
            </a:pPr>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告示案</a:t>
            </a:r>
            <a:r>
              <a:rPr kumimoji="1" lang="en-US" altLang="ja-JP" sz="2400" b="1" dirty="0" smtClean="0">
                <a:latin typeface="メイリオ" pitchFamily="50" charset="-128"/>
                <a:ea typeface="メイリオ" pitchFamily="50" charset="-128"/>
                <a:cs typeface="メイリオ" pitchFamily="50" charset="-128"/>
              </a:rPr>
              <a:t>〉</a:t>
            </a:r>
            <a:r>
              <a:rPr kumimoji="1" lang="ja-JP" altLang="en-US" sz="2000" b="1" dirty="0" smtClean="0">
                <a:latin typeface="メイリオ" pitchFamily="50" charset="-128"/>
                <a:ea typeface="メイリオ" pitchFamily="50" charset="-128"/>
                <a:cs typeface="メイリオ" pitchFamily="50" charset="-128"/>
              </a:rPr>
              <a:t> </a:t>
            </a:r>
            <a:r>
              <a:rPr kumimoji="1" lang="en-US" altLang="ja-JP" sz="2000" b="1" dirty="0" smtClean="0">
                <a:latin typeface="メイリオ" pitchFamily="50" charset="-128"/>
                <a:ea typeface="メイリオ" pitchFamily="50" charset="-128"/>
                <a:cs typeface="メイリオ" pitchFamily="50" charset="-128"/>
              </a:rPr>
              <a:t>- </a:t>
            </a:r>
            <a:r>
              <a:rPr kumimoji="1" lang="ja-JP" altLang="en-US" sz="2000" b="1" dirty="0" smtClean="0">
                <a:latin typeface="メイリオ" pitchFamily="50" charset="-128"/>
                <a:ea typeface="メイリオ" pitchFamily="50" charset="-128"/>
                <a:cs typeface="メイリオ" pitchFamily="50" charset="-128"/>
              </a:rPr>
              <a:t>アセスメント（事前評価）及びニーズ把握 </a:t>
            </a:r>
            <a:r>
              <a:rPr kumimoji="1" lang="en-US" altLang="ja-JP" sz="2000" b="1" dirty="0" smtClean="0">
                <a:latin typeface="メイリオ" pitchFamily="50" charset="-128"/>
                <a:ea typeface="メイリオ" pitchFamily="50" charset="-128"/>
                <a:cs typeface="メイリオ" pitchFamily="50" charset="-128"/>
              </a:rPr>
              <a:t>-</a:t>
            </a:r>
          </a:p>
          <a:p>
            <a:pPr>
              <a:lnSpc>
                <a:spcPts val="1200"/>
              </a:lnSpc>
            </a:pPr>
            <a:endParaRPr kumimoji="1" lang="ja-JP" altLang="en-US" sz="2000" dirty="0" smtClean="0">
              <a:latin typeface="メイリオ" pitchFamily="50" charset="-128"/>
              <a:ea typeface="メイリオ" pitchFamily="50" charset="-128"/>
              <a:cs typeface="メイリオ" pitchFamily="50" charset="-128"/>
            </a:endParaRPr>
          </a:p>
          <a:p>
            <a:pPr>
              <a:lnSpc>
                <a:spcPts val="2600"/>
              </a:lnSpc>
            </a:pPr>
            <a:r>
              <a:rPr kumimoji="1" lang="ja-JP" altLang="en-US" sz="2400" dirty="0" smtClean="0">
                <a:latin typeface="メイリオ" pitchFamily="50" charset="-128"/>
                <a:ea typeface="メイリオ" pitchFamily="50" charset="-128"/>
                <a:cs typeface="メイリオ" pitchFamily="50" charset="-128"/>
              </a:rPr>
              <a:t>　④ 主訴を始めとする本人に関する心身や環境等についての</a:t>
            </a:r>
          </a:p>
          <a:p>
            <a:pPr>
              <a:lnSpc>
                <a:spcPts val="2600"/>
              </a:lnSpc>
            </a:pPr>
            <a:r>
              <a:rPr kumimoji="1" lang="ja-JP" altLang="en-US" sz="2400" dirty="0" smtClean="0">
                <a:latin typeface="メイリオ" pitchFamily="50" charset="-128"/>
                <a:ea typeface="メイリオ" pitchFamily="50" charset="-128"/>
                <a:cs typeface="メイリオ" pitchFamily="50" charset="-128"/>
              </a:rPr>
              <a:t>　　情報収集とそれを基にしたアセスメントにより、ニーズ</a:t>
            </a:r>
          </a:p>
          <a:p>
            <a:pPr>
              <a:lnSpc>
                <a:spcPts val="2600"/>
              </a:lnSpc>
            </a:pPr>
            <a:r>
              <a:rPr kumimoji="1" lang="ja-JP" altLang="en-US" sz="2400" dirty="0" smtClean="0">
                <a:latin typeface="メイリオ" pitchFamily="50" charset="-128"/>
                <a:ea typeface="メイリオ" pitchFamily="50" charset="-128"/>
                <a:cs typeface="メイリオ" pitchFamily="50" charset="-128"/>
              </a:rPr>
              <a:t>　　を導き出すまでの思考過程に関する演習を行う。</a:t>
            </a:r>
          </a:p>
          <a:p>
            <a:pPr>
              <a:lnSpc>
                <a:spcPts val="1200"/>
              </a:lnSpc>
            </a:pPr>
            <a:endParaRPr kumimoji="1" lang="ja-JP" altLang="en-US" sz="2400" dirty="0" smtClean="0">
              <a:latin typeface="メイリオ" pitchFamily="50" charset="-128"/>
              <a:ea typeface="メイリオ" pitchFamily="50" charset="-128"/>
              <a:cs typeface="メイリオ" pitchFamily="50" charset="-128"/>
            </a:endParaRPr>
          </a:p>
          <a:p>
            <a:pPr>
              <a:lnSpc>
                <a:spcPts val="2600"/>
              </a:lnSpc>
            </a:pPr>
            <a:r>
              <a:rPr kumimoji="1" lang="ja-JP" altLang="en-US" sz="2400" dirty="0" smtClean="0">
                <a:latin typeface="メイリオ" pitchFamily="50" charset="-128"/>
                <a:ea typeface="メイリオ" pitchFamily="50" charset="-128"/>
                <a:cs typeface="メイリオ" pitchFamily="50" charset="-128"/>
              </a:rPr>
              <a:t>　⑤ 演習によりアセスメントに必要な情報収集の項目理解と</a:t>
            </a:r>
          </a:p>
          <a:p>
            <a:pPr>
              <a:lnSpc>
                <a:spcPts val="2600"/>
              </a:lnSpc>
            </a:pPr>
            <a:r>
              <a:rPr kumimoji="1" lang="ja-JP" altLang="en-US" sz="2400" dirty="0" smtClean="0">
                <a:latin typeface="メイリオ" pitchFamily="50" charset="-128"/>
                <a:ea typeface="メイリオ" pitchFamily="50" charset="-128"/>
                <a:cs typeface="メイリオ" pitchFamily="50" charset="-128"/>
              </a:rPr>
              <a:t>　　方法・技術を修得する。</a:t>
            </a:r>
            <a:r>
              <a:rPr kumimoji="1" lang="ja-JP" altLang="en-US" dirty="0" smtClean="0">
                <a:latin typeface="メイリオ" pitchFamily="50" charset="-128"/>
                <a:ea typeface="メイリオ" pitchFamily="50" charset="-128"/>
                <a:cs typeface="メイリオ" pitchFamily="50" charset="-128"/>
              </a:rPr>
              <a:t>（例：ジェノグラム、エコマップの活用）</a:t>
            </a:r>
          </a:p>
          <a:p>
            <a:pPr>
              <a:lnSpc>
                <a:spcPts val="1200"/>
              </a:lnSpc>
            </a:pPr>
            <a:endParaRPr kumimoji="1" lang="ja-JP" altLang="en-US" sz="2400" dirty="0" smtClean="0">
              <a:latin typeface="メイリオ" pitchFamily="50" charset="-128"/>
              <a:ea typeface="メイリオ" pitchFamily="50" charset="-128"/>
              <a:cs typeface="メイリオ" pitchFamily="50" charset="-128"/>
            </a:endParaRPr>
          </a:p>
          <a:p>
            <a:pPr>
              <a:lnSpc>
                <a:spcPts val="2600"/>
              </a:lnSpc>
            </a:pPr>
            <a:r>
              <a:rPr kumimoji="1" lang="ja-JP" altLang="en-US" sz="2400" dirty="0" smtClean="0">
                <a:latin typeface="メイリオ" pitchFamily="50" charset="-128"/>
                <a:ea typeface="メイリオ" pitchFamily="50" charset="-128"/>
                <a:cs typeface="メイリオ" pitchFamily="50" charset="-128"/>
              </a:rPr>
              <a:t>　⑥ 収集した情報を的確に分析することにより課題の明確化、</a:t>
            </a:r>
          </a:p>
          <a:p>
            <a:pPr>
              <a:lnSpc>
                <a:spcPts val="2600"/>
              </a:lnSpc>
            </a:pPr>
            <a:r>
              <a:rPr kumimoji="1" lang="ja-JP" altLang="en-US" sz="2400" dirty="0" smtClean="0">
                <a:latin typeface="メイリオ" pitchFamily="50" charset="-128"/>
                <a:ea typeface="メイリオ" pitchFamily="50" charset="-128"/>
                <a:cs typeface="メイリオ" pitchFamily="50" charset="-128"/>
              </a:rPr>
              <a:t>　　解決のための方策などを導き出せることを理解する。</a:t>
            </a:r>
          </a:p>
          <a:p>
            <a:pPr>
              <a:lnSpc>
                <a:spcPts val="1200"/>
              </a:lnSpc>
            </a:pPr>
            <a:endParaRPr kumimoji="1" lang="ja-JP" altLang="en-US" sz="2400" dirty="0" smtClean="0">
              <a:latin typeface="メイリオ" pitchFamily="50" charset="-128"/>
              <a:ea typeface="メイリオ" pitchFamily="50" charset="-128"/>
              <a:cs typeface="メイリオ" pitchFamily="50" charset="-128"/>
            </a:endParaRPr>
          </a:p>
          <a:p>
            <a:pPr>
              <a:lnSpc>
                <a:spcPts val="2600"/>
              </a:lnSpc>
            </a:pPr>
            <a:r>
              <a:rPr kumimoji="1" lang="ja-JP" altLang="en-US" sz="2400" dirty="0" smtClean="0">
                <a:latin typeface="メイリオ" pitchFamily="50" charset="-128"/>
                <a:ea typeface="メイリオ" pitchFamily="50" charset="-128"/>
                <a:cs typeface="メイリオ" pitchFamily="50" charset="-128"/>
              </a:rPr>
              <a:t>　⑦ 利用者が持つ内面的及び環境的な強みを重視してアセス</a:t>
            </a:r>
          </a:p>
          <a:p>
            <a:pPr>
              <a:lnSpc>
                <a:spcPts val="2600"/>
              </a:lnSpc>
            </a:pPr>
            <a:r>
              <a:rPr kumimoji="1" lang="ja-JP" altLang="en-US" sz="2400" dirty="0" smtClean="0">
                <a:latin typeface="メイリオ" pitchFamily="50" charset="-128"/>
                <a:ea typeface="メイリオ" pitchFamily="50" charset="-128"/>
                <a:cs typeface="メイリオ" pitchFamily="50" charset="-128"/>
              </a:rPr>
              <a:t>　　メントを行うことの重要性を理解する。</a:t>
            </a:r>
          </a:p>
          <a:p>
            <a:pPr>
              <a:lnSpc>
                <a:spcPts val="1200"/>
              </a:lnSpc>
            </a:pPr>
            <a:endParaRPr kumimoji="1" lang="ja-JP" altLang="en-US" sz="2400" dirty="0" smtClean="0">
              <a:latin typeface="メイリオ" pitchFamily="50" charset="-128"/>
              <a:ea typeface="メイリオ" pitchFamily="50" charset="-128"/>
              <a:cs typeface="メイリオ" pitchFamily="50" charset="-128"/>
            </a:endParaRPr>
          </a:p>
          <a:p>
            <a:pPr>
              <a:lnSpc>
                <a:spcPts val="2600"/>
              </a:lnSpc>
            </a:pPr>
            <a:r>
              <a:rPr kumimoji="1" lang="ja-JP" altLang="en-US" sz="2400" dirty="0" smtClean="0">
                <a:latin typeface="メイリオ" pitchFamily="50" charset="-128"/>
                <a:ea typeface="メイリオ" pitchFamily="50" charset="-128"/>
                <a:cs typeface="メイリオ" pitchFamily="50" charset="-128"/>
              </a:rPr>
              <a:t>　⑧ 生物・心理・社会モデルや国際生活機能分類（</a:t>
            </a:r>
            <a:r>
              <a:rPr kumimoji="1" lang="en-US" altLang="ja-JP" sz="2400" dirty="0" smtClean="0">
                <a:latin typeface="メイリオ" pitchFamily="50" charset="-128"/>
                <a:ea typeface="メイリオ" pitchFamily="50" charset="-128"/>
                <a:cs typeface="メイリオ" pitchFamily="50" charset="-128"/>
              </a:rPr>
              <a:t>ICF</a:t>
            </a:r>
            <a:r>
              <a:rPr kumimoji="1" lang="ja-JP" altLang="en-US" sz="2400" dirty="0" smtClean="0">
                <a:latin typeface="メイリオ" pitchFamily="50" charset="-128"/>
                <a:ea typeface="メイリオ" pitchFamily="50" charset="-128"/>
                <a:cs typeface="メイリオ" pitchFamily="50" charset="-128"/>
              </a:rPr>
              <a:t>）等</a:t>
            </a:r>
          </a:p>
          <a:p>
            <a:pPr>
              <a:lnSpc>
                <a:spcPts val="2600"/>
              </a:lnSpc>
            </a:pPr>
            <a:r>
              <a:rPr kumimoji="1" lang="ja-JP" altLang="en-US" sz="2400" dirty="0" smtClean="0">
                <a:latin typeface="メイリオ" pitchFamily="50" charset="-128"/>
                <a:ea typeface="メイリオ" pitchFamily="50" charset="-128"/>
                <a:cs typeface="メイリオ" pitchFamily="50" charset="-128"/>
              </a:rPr>
              <a:t>　　を活用し、収集した情報を的確に分析し生活全体を捉え</a:t>
            </a:r>
          </a:p>
          <a:p>
            <a:pPr>
              <a:lnSpc>
                <a:spcPts val="2600"/>
              </a:lnSpc>
            </a:pPr>
            <a:r>
              <a:rPr kumimoji="1" lang="ja-JP" altLang="en-US" sz="2400" dirty="0" smtClean="0">
                <a:latin typeface="メイリオ" pitchFamily="50" charset="-128"/>
                <a:ea typeface="メイリオ" pitchFamily="50" charset="-128"/>
                <a:cs typeface="メイリオ" pitchFamily="50" charset="-128"/>
              </a:rPr>
              <a:t>　　る視点と、生活ニーズを導き出す方法・技術を修得する。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a:t>
            </a:fld>
            <a:endParaRPr lang="en-US"/>
          </a:p>
        </p:txBody>
      </p:sp>
    </p:spTree>
    <p:extLst>
      <p:ext uri="{BB962C8B-B14F-4D97-AF65-F5344CB8AC3E}">
        <p14:creationId xmlns:p14="http://schemas.microsoft.com/office/powerpoint/2010/main" val="3314595014"/>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a:t>
            </a:r>
            <a:r>
              <a:rPr lang="en-US" altLang="ja-JP" sz="3600">
                <a:latin typeface="メイリオ"/>
                <a:ea typeface="メイリオ"/>
                <a:cs typeface="メイリオ"/>
              </a:rPr>
              <a:t>① </a:t>
            </a:r>
            <a:r>
              <a:rPr lang="ja-JP" altLang="en-US" sz="3600">
                <a:latin typeface="メイリオ"/>
                <a:ea typeface="メイリオ"/>
                <a:cs typeface="メイリオ"/>
              </a:rPr>
              <a:t>本人の希望をおさえよう</a:t>
            </a:r>
            <a:endParaRPr kumimoji="1" lang="ja-JP" altLang="en-US" sz="3600">
              <a:latin typeface="メイリオ"/>
              <a:ea typeface="メイリオ"/>
              <a:cs typeface="メイリオ"/>
            </a:endParaRPr>
          </a:p>
        </p:txBody>
      </p:sp>
      <p:sp>
        <p:nvSpPr>
          <p:cNvPr id="5" name="正方形/長方形 4"/>
          <p:cNvSpPr/>
          <p:nvPr/>
        </p:nvSpPr>
        <p:spPr>
          <a:xfrm>
            <a:off x="284163" y="1930852"/>
            <a:ext cx="4012756" cy="47662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インテーク</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（情報の収集・整理）</a:t>
            </a: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14" name="正方形/長方形 13"/>
          <p:cNvSpPr/>
          <p:nvPr/>
        </p:nvSpPr>
        <p:spPr>
          <a:xfrm>
            <a:off x="434911" y="2809495"/>
            <a:ext cx="3722836" cy="599937"/>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情報</a:t>
            </a:r>
            <a:endParaRPr kumimoji="1" lang="en-US" altLang="ja-JP">
              <a:latin typeface="メイリオ"/>
              <a:ea typeface="メイリオ"/>
              <a:cs typeface="メイリオ"/>
            </a:endParaRPr>
          </a:p>
          <a:p>
            <a:pPr algn="ctr"/>
            <a:r>
              <a:rPr kumimoji="1" lang="ja-JP" altLang="en-US" sz="1400">
                <a:latin typeface="メイリオ"/>
                <a:ea typeface="メイリオ"/>
                <a:cs typeface="メイリオ"/>
              </a:rPr>
              <a:t>見たこと・聴いたこと・</a:t>
            </a:r>
            <a:r>
              <a:rPr kumimoji="1" lang="en-US" altLang="ja-JP" sz="1400">
                <a:latin typeface="メイリオ"/>
                <a:ea typeface="メイリオ"/>
                <a:cs typeface="メイリオ"/>
              </a:rPr>
              <a:t> </a:t>
            </a:r>
            <a:r>
              <a:rPr kumimoji="1" lang="ja-JP" altLang="en-US" sz="1400">
                <a:latin typeface="メイリオ"/>
                <a:ea typeface="メイリオ"/>
                <a:cs typeface="メイリオ"/>
              </a:rPr>
              <a:t>データなど</a:t>
            </a:r>
            <a:endParaRPr kumimoji="1" lang="en-US" altLang="ja-JP" sz="1400">
              <a:latin typeface="メイリオ"/>
              <a:ea typeface="メイリオ"/>
              <a:cs typeface="メイリオ"/>
            </a:endParaRPr>
          </a:p>
        </p:txBody>
      </p:sp>
      <p:sp>
        <p:nvSpPr>
          <p:cNvPr id="24" name="正方形/長方形 23"/>
          <p:cNvSpPr/>
          <p:nvPr/>
        </p:nvSpPr>
        <p:spPr>
          <a:xfrm>
            <a:off x="452311" y="3509648"/>
            <a:ext cx="1435141" cy="791477"/>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本人の希望</a:t>
            </a:r>
            <a:endParaRPr kumimoji="1" lang="en-US" altLang="ja-JP">
              <a:latin typeface="メイリオ"/>
              <a:ea typeface="メイリオ"/>
              <a:cs typeface="メイリオ"/>
            </a:endParaRPr>
          </a:p>
        </p:txBody>
      </p:sp>
      <p:sp>
        <p:nvSpPr>
          <p:cNvPr id="27" name="正方形/長方形 26"/>
          <p:cNvSpPr/>
          <p:nvPr/>
        </p:nvSpPr>
        <p:spPr>
          <a:xfrm>
            <a:off x="434911" y="4388099"/>
            <a:ext cx="1452541" cy="2222021"/>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a:solidFill>
                <a:schemeClr val="tx1"/>
              </a:solidFill>
              <a:latin typeface="メイリオ"/>
              <a:ea typeface="メイリオ"/>
              <a:cs typeface="メイリオ"/>
            </a:endParaRPr>
          </a:p>
        </p:txBody>
      </p:sp>
      <p:sp>
        <p:nvSpPr>
          <p:cNvPr id="18" name="テキスト ボックス 17"/>
          <p:cNvSpPr txBox="1"/>
          <p:nvPr/>
        </p:nvSpPr>
        <p:spPr>
          <a:xfrm>
            <a:off x="4499429" y="2040961"/>
            <a:ext cx="4358822" cy="3785652"/>
          </a:xfrm>
          <a:prstGeom prst="rect">
            <a:avLst/>
          </a:prstGeom>
          <a:noFill/>
        </p:spPr>
        <p:txBody>
          <a:bodyPr wrap="square" rtlCol="0">
            <a:spAutoFit/>
          </a:bodyPr>
          <a:lstStyle/>
          <a:p>
            <a:r>
              <a:rPr kumimoji="1" lang="ja-JP" altLang="en-US" sz="2400" b="1" u="sng">
                <a:latin typeface="メイリオ"/>
                <a:ea typeface="メイリオ"/>
                <a:cs typeface="メイリオ"/>
              </a:rPr>
              <a:t>もう一度事例を読み込みます。</a:t>
            </a:r>
            <a:endParaRPr kumimoji="1" lang="en-US" altLang="ja-JP" sz="2400" b="1" u="sng">
              <a:latin typeface="メイリオ"/>
              <a:ea typeface="メイリオ"/>
              <a:cs typeface="メイリオ"/>
            </a:endParaRPr>
          </a:p>
          <a:p>
            <a:endParaRPr kumimoji="1" lang="en-US" altLang="ja-JP" sz="2400">
              <a:latin typeface="メイリオ"/>
              <a:ea typeface="メイリオ"/>
              <a:cs typeface="メイリオ"/>
            </a:endParaRPr>
          </a:p>
          <a:p>
            <a:r>
              <a:rPr kumimoji="1" lang="en-US" altLang="ja-JP" sz="2400">
                <a:latin typeface="メイリオ"/>
                <a:ea typeface="メイリオ"/>
                <a:cs typeface="メイリオ"/>
              </a:rPr>
              <a:t>① </a:t>
            </a:r>
            <a:r>
              <a:rPr kumimoji="1" lang="ja-JP" altLang="en-US" sz="2400">
                <a:latin typeface="メイリオ"/>
                <a:ea typeface="メイリオ"/>
                <a:cs typeface="メイリオ"/>
              </a:rPr>
              <a:t>本人の希望を付箋に書き出します</a:t>
            </a:r>
            <a:r>
              <a:rPr kumimoji="1" lang="en-US" altLang="ja-JP" sz="2400">
                <a:latin typeface="メイリオ"/>
                <a:ea typeface="メイリオ"/>
                <a:cs typeface="メイリオ"/>
              </a:rPr>
              <a:t>(</a:t>
            </a:r>
            <a:r>
              <a:rPr kumimoji="1" lang="ja-JP" altLang="en-US" sz="2400">
                <a:latin typeface="メイリオ"/>
                <a:ea typeface="メイリオ"/>
                <a:cs typeface="メイリオ"/>
              </a:rPr>
              <a:t>そのままの言葉で</a:t>
            </a:r>
            <a:r>
              <a:rPr kumimoji="1" lang="en-US" altLang="ja-JP" sz="2400">
                <a:latin typeface="メイリオ"/>
                <a:ea typeface="メイリオ"/>
                <a:cs typeface="メイリオ"/>
              </a:rPr>
              <a:t>)</a:t>
            </a:r>
            <a:r>
              <a:rPr kumimoji="1" lang="ja-JP" altLang="en-US" sz="2400">
                <a:latin typeface="メイリオ"/>
                <a:ea typeface="メイリオ"/>
                <a:cs typeface="メイリオ"/>
              </a:rPr>
              <a:t>。</a:t>
            </a:r>
            <a:endParaRPr kumimoji="1" lang="en-US" altLang="ja-JP" sz="2400">
              <a:latin typeface="メイリオ"/>
              <a:ea typeface="メイリオ"/>
              <a:cs typeface="メイリオ"/>
            </a:endParaRPr>
          </a:p>
          <a:p>
            <a:r>
              <a:rPr kumimoji="1" lang="ja-JP" altLang="en-US" sz="2400">
                <a:latin typeface="メイリオ"/>
                <a:ea typeface="メイリオ"/>
                <a:cs typeface="メイリオ"/>
              </a:rPr>
              <a:t>　</a:t>
            </a:r>
            <a:r>
              <a:rPr kumimoji="1" lang="en-US" altLang="ja-JP" sz="2400">
                <a:solidFill>
                  <a:srgbClr val="FF0000"/>
                </a:solidFill>
                <a:latin typeface="メイリオ"/>
                <a:ea typeface="メイリオ"/>
                <a:cs typeface="メイリオ"/>
              </a:rPr>
              <a:t>★</a:t>
            </a:r>
            <a:r>
              <a:rPr kumimoji="1" lang="ja-JP" altLang="en-US" sz="2400">
                <a:solidFill>
                  <a:srgbClr val="FF0000"/>
                </a:solidFill>
                <a:latin typeface="メイリオ"/>
                <a:ea typeface="メイリオ"/>
                <a:cs typeface="メイリオ"/>
              </a:rPr>
              <a:t>１項目に１枚のふせん</a:t>
            </a:r>
            <a:endParaRPr kumimoji="1" lang="en-US" altLang="ja-JP" sz="2400">
              <a:solidFill>
                <a:srgbClr val="FF0000"/>
              </a:solidFill>
              <a:latin typeface="メイリオ"/>
              <a:ea typeface="メイリオ"/>
              <a:cs typeface="メイリオ"/>
            </a:endParaRPr>
          </a:p>
          <a:p>
            <a:endParaRPr kumimoji="1" lang="en-US" altLang="ja-JP" sz="2400">
              <a:latin typeface="メイリオ"/>
              <a:ea typeface="メイリオ"/>
              <a:cs typeface="メイリオ"/>
            </a:endParaRPr>
          </a:p>
          <a:p>
            <a:r>
              <a:rPr kumimoji="1" lang="en-US" altLang="ja-JP" sz="2400">
                <a:latin typeface="メイリオ"/>
                <a:ea typeface="メイリオ"/>
                <a:cs typeface="メイリオ"/>
              </a:rPr>
              <a:t>② </a:t>
            </a:r>
            <a:r>
              <a:rPr kumimoji="1" lang="ja-JP" altLang="en-US" sz="2400">
                <a:latin typeface="メイリオ"/>
                <a:ea typeface="メイリオ"/>
                <a:cs typeface="メイリオ"/>
              </a:rPr>
              <a:t>説明のあった視点に留意しながら、本人の希望の実現にあたって重要と自分が考えた情報に印をつけます。</a:t>
            </a:r>
            <a:endParaRPr kumimoji="1" lang="en-US" altLang="ja-JP" sz="2400">
              <a:latin typeface="メイリオ"/>
              <a:ea typeface="メイリオ"/>
              <a:cs typeface="メイリオ"/>
            </a:endParaRPr>
          </a:p>
        </p:txBody>
      </p:sp>
      <p:sp>
        <p:nvSpPr>
          <p:cNvPr id="19" name="テキスト ボックス 18"/>
          <p:cNvSpPr txBox="1"/>
          <p:nvPr/>
        </p:nvSpPr>
        <p:spPr>
          <a:xfrm>
            <a:off x="4520605" y="5926264"/>
            <a:ext cx="4337645" cy="646331"/>
          </a:xfrm>
          <a:prstGeom prst="rect">
            <a:avLst/>
          </a:prstGeom>
          <a:noFill/>
        </p:spPr>
        <p:txBody>
          <a:bodyPr wrap="square" rtlCol="0">
            <a:spAutoFit/>
          </a:bodyPr>
          <a:lstStyle/>
          <a:p>
            <a:pPr algn="ctr"/>
            <a:r>
              <a:rPr kumimoji="1" lang="en-US" altLang="ja-JP" sz="3600" b="1">
                <a:latin typeface="メイリオ"/>
                <a:ea typeface="メイリオ"/>
                <a:cs typeface="メイリオ"/>
              </a:rPr>
              <a:t>【</a:t>
            </a:r>
            <a:r>
              <a:rPr kumimoji="1" lang="ja-JP" altLang="en-US" sz="3600" b="1">
                <a:latin typeface="メイリオ"/>
                <a:ea typeface="メイリオ"/>
                <a:cs typeface="メイリオ"/>
              </a:rPr>
              <a:t>再確認</a:t>
            </a:r>
            <a:r>
              <a:rPr kumimoji="1" lang="en-US" altLang="ja-JP" sz="3600" b="1">
                <a:latin typeface="メイリオ"/>
                <a:ea typeface="メイリオ"/>
                <a:cs typeface="メイリオ"/>
              </a:rPr>
              <a:t>】</a:t>
            </a:r>
            <a:endParaRPr kumimoji="1" lang="en-US" altLang="ja-JP" sz="3600">
              <a:latin typeface="メイリオ"/>
              <a:ea typeface="メイリオ"/>
              <a:cs typeface="メイリオ"/>
            </a:endParaRPr>
          </a:p>
        </p:txBody>
      </p:sp>
      <p:sp>
        <p:nvSpPr>
          <p:cNvPr id="20" name="メモ 19"/>
          <p:cNvSpPr/>
          <p:nvPr/>
        </p:nvSpPr>
        <p:spPr>
          <a:xfrm>
            <a:off x="734788" y="4658963"/>
            <a:ext cx="809600" cy="770832"/>
          </a:xfrm>
          <a:prstGeom prst="foldedCorner">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メモ 20"/>
          <p:cNvSpPr/>
          <p:nvPr/>
        </p:nvSpPr>
        <p:spPr>
          <a:xfrm>
            <a:off x="734788" y="5611412"/>
            <a:ext cx="809600" cy="770832"/>
          </a:xfrm>
          <a:prstGeom prst="foldedCorner">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50</a:t>
            </a:fld>
            <a:endParaRPr lang="en-US"/>
          </a:p>
        </p:txBody>
      </p:sp>
    </p:spTree>
    <p:extLst>
      <p:ext uri="{BB962C8B-B14F-4D97-AF65-F5344CB8AC3E}">
        <p14:creationId xmlns:p14="http://schemas.microsoft.com/office/powerpoint/2010/main" val="6869204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a:t>
            </a:r>
            <a:r>
              <a:rPr kumimoji="1" lang="en-US" altLang="ja-JP" sz="3600">
                <a:latin typeface="メイリオ"/>
                <a:ea typeface="メイリオ"/>
                <a:cs typeface="メイリオ"/>
              </a:rPr>
              <a:t>② </a:t>
            </a:r>
            <a:r>
              <a:rPr kumimoji="1" lang="ja-JP" altLang="en-US" sz="3600">
                <a:latin typeface="メイリオ"/>
                <a:ea typeface="メイリオ"/>
                <a:cs typeface="メイリオ"/>
              </a:rPr>
              <a:t>「見立て」てみよう</a:t>
            </a:r>
          </a:p>
        </p:txBody>
      </p:sp>
      <p:sp>
        <p:nvSpPr>
          <p:cNvPr id="5" name="正方形/長方形 4"/>
          <p:cNvSpPr/>
          <p:nvPr/>
        </p:nvSpPr>
        <p:spPr>
          <a:xfrm>
            <a:off x="354724" y="1930852"/>
            <a:ext cx="2591115" cy="47662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インテーク</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（情報の収集・整理）</a:t>
            </a: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8" name="正方形/長方形 7"/>
          <p:cNvSpPr/>
          <p:nvPr/>
        </p:nvSpPr>
        <p:spPr>
          <a:xfrm>
            <a:off x="3051673" y="1930852"/>
            <a:ext cx="1552300" cy="47662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（評価）</a:t>
            </a: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10" name="正方形/長方形 9"/>
          <p:cNvSpPr/>
          <p:nvPr/>
        </p:nvSpPr>
        <p:spPr>
          <a:xfrm>
            <a:off x="3164064" y="2809495"/>
            <a:ext cx="1316430" cy="842225"/>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理解・</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解釈・</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仮説</a:t>
            </a:r>
            <a:endParaRPr kumimoji="1" lang="en-US" altLang="ja-JP" sz="1400">
              <a:latin typeface="メイリオ"/>
              <a:ea typeface="メイリオ"/>
              <a:cs typeface="メイリオ"/>
            </a:endParaRPr>
          </a:p>
        </p:txBody>
      </p:sp>
      <p:sp>
        <p:nvSpPr>
          <p:cNvPr id="14" name="正方形/長方形 13"/>
          <p:cNvSpPr/>
          <p:nvPr/>
        </p:nvSpPr>
        <p:spPr>
          <a:xfrm>
            <a:off x="434911" y="2734380"/>
            <a:ext cx="2440368" cy="727976"/>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情報</a:t>
            </a:r>
            <a:endParaRPr kumimoji="1" lang="en-US" altLang="ja-JP">
              <a:latin typeface="メイリオ"/>
              <a:ea typeface="メイリオ"/>
              <a:cs typeface="メイリオ"/>
            </a:endParaRPr>
          </a:p>
          <a:p>
            <a:pPr algn="ctr"/>
            <a:r>
              <a:rPr kumimoji="1" lang="ja-JP" altLang="en-US" sz="1400">
                <a:latin typeface="メイリオ"/>
                <a:ea typeface="メイリオ"/>
                <a:cs typeface="メイリオ"/>
              </a:rPr>
              <a:t>見たこと・聴いたこと・</a:t>
            </a:r>
            <a:r>
              <a:rPr kumimoji="1" lang="en-US" altLang="ja-JP" sz="1400">
                <a:latin typeface="メイリオ"/>
                <a:ea typeface="メイリオ"/>
                <a:cs typeface="メイリオ"/>
              </a:rPr>
              <a:t> </a:t>
            </a:r>
            <a:r>
              <a:rPr kumimoji="1" lang="ja-JP" altLang="en-US" sz="1400">
                <a:latin typeface="メイリオ"/>
                <a:ea typeface="メイリオ"/>
                <a:cs typeface="メイリオ"/>
              </a:rPr>
              <a:t>データなど</a:t>
            </a:r>
            <a:endParaRPr kumimoji="1" lang="en-US" altLang="ja-JP" sz="1400">
              <a:latin typeface="メイリオ"/>
              <a:ea typeface="メイリオ"/>
              <a:cs typeface="メイリオ"/>
            </a:endParaRPr>
          </a:p>
        </p:txBody>
      </p:sp>
      <p:sp>
        <p:nvSpPr>
          <p:cNvPr id="24" name="正方形/長方形 23"/>
          <p:cNvSpPr/>
          <p:nvPr/>
        </p:nvSpPr>
        <p:spPr>
          <a:xfrm>
            <a:off x="452312" y="3509648"/>
            <a:ext cx="708869" cy="791477"/>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本人</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の</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希望</a:t>
            </a:r>
            <a:endParaRPr kumimoji="1" lang="en-US" altLang="ja-JP" sz="1400">
              <a:latin typeface="メイリオ"/>
              <a:ea typeface="メイリオ"/>
              <a:cs typeface="メイリオ"/>
            </a:endParaRPr>
          </a:p>
        </p:txBody>
      </p:sp>
      <p:sp>
        <p:nvSpPr>
          <p:cNvPr id="25" name="正方形/長方形 24"/>
          <p:cNvSpPr/>
          <p:nvPr/>
        </p:nvSpPr>
        <p:spPr>
          <a:xfrm>
            <a:off x="1270051" y="3509649"/>
            <a:ext cx="1605228" cy="791476"/>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600"/>
              <a:t>(</a:t>
            </a:r>
            <a:r>
              <a:rPr kumimoji="1" lang="ja-JP" altLang="en-US" sz="1600"/>
              <a:t>支援者自身の</a:t>
            </a:r>
            <a:r>
              <a:rPr kumimoji="1" lang="en-US" altLang="ja-JP" sz="1600"/>
              <a:t>)</a:t>
            </a:r>
            <a:r>
              <a:rPr kumimoji="1" lang="ja-JP" altLang="en-US" sz="1600"/>
              <a:t>押さえておきたい事実</a:t>
            </a:r>
            <a:endParaRPr kumimoji="1" lang="en-US" altLang="ja-JP" sz="1600"/>
          </a:p>
        </p:txBody>
      </p:sp>
      <p:sp>
        <p:nvSpPr>
          <p:cNvPr id="27" name="正方形/長方形 26"/>
          <p:cNvSpPr/>
          <p:nvPr/>
        </p:nvSpPr>
        <p:spPr>
          <a:xfrm>
            <a:off x="434912" y="4388099"/>
            <a:ext cx="726269" cy="2222021"/>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a:solidFill>
                <a:schemeClr val="tx1"/>
              </a:solidFill>
              <a:latin typeface="メイリオ"/>
              <a:ea typeface="メイリオ"/>
              <a:cs typeface="メイリオ"/>
            </a:endParaRPr>
          </a:p>
        </p:txBody>
      </p:sp>
      <p:sp>
        <p:nvSpPr>
          <p:cNvPr id="28" name="正方形/長方形 27"/>
          <p:cNvSpPr/>
          <p:nvPr/>
        </p:nvSpPr>
        <p:spPr>
          <a:xfrm>
            <a:off x="3164063" y="3810490"/>
            <a:ext cx="1316431" cy="2799630"/>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sz="1400">
              <a:solidFill>
                <a:schemeClr val="tx1"/>
              </a:solidFill>
              <a:latin typeface="メイリオ"/>
              <a:ea typeface="メイリオ"/>
              <a:cs typeface="メイリオ"/>
            </a:endParaRPr>
          </a:p>
        </p:txBody>
      </p:sp>
      <p:sp>
        <p:nvSpPr>
          <p:cNvPr id="29" name="正方形/長方形 28"/>
          <p:cNvSpPr/>
          <p:nvPr/>
        </p:nvSpPr>
        <p:spPr>
          <a:xfrm>
            <a:off x="1270050" y="4388100"/>
            <a:ext cx="1605229" cy="2222020"/>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en-US" sz="1600">
                <a:solidFill>
                  <a:schemeClr val="tx1"/>
                </a:solidFill>
                <a:latin typeface="メイリオ"/>
                <a:ea typeface="メイリオ"/>
                <a:cs typeface="メイリオ"/>
              </a:rPr>
              <a:t>・</a:t>
            </a:r>
            <a:endParaRPr kumimoji="1" lang="en-US" altLang="ja-JP" sz="1600">
              <a:solidFill>
                <a:schemeClr val="tx1"/>
              </a:solidFill>
              <a:latin typeface="メイリオ"/>
              <a:ea typeface="メイリオ"/>
              <a:cs typeface="メイリオ"/>
            </a:endParaRPr>
          </a:p>
        </p:txBody>
      </p:sp>
      <p:cxnSp>
        <p:nvCxnSpPr>
          <p:cNvPr id="17" name="直線矢印コネクタ 16"/>
          <p:cNvCxnSpPr/>
          <p:nvPr/>
        </p:nvCxnSpPr>
        <p:spPr>
          <a:xfrm flipV="1">
            <a:off x="2513661" y="5874504"/>
            <a:ext cx="950378" cy="1"/>
          </a:xfrm>
          <a:prstGeom prst="straightConnector1">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1" name="曲線コネクタ 10"/>
          <p:cNvCxnSpPr/>
          <p:nvPr/>
        </p:nvCxnSpPr>
        <p:spPr>
          <a:xfrm flipV="1">
            <a:off x="846707" y="4301125"/>
            <a:ext cx="2975572" cy="426705"/>
          </a:xfrm>
          <a:prstGeom prst="curvedConnector3">
            <a:avLst>
              <a:gd name="adj1" fmla="val 50000"/>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4850927" y="2040961"/>
            <a:ext cx="4007323" cy="3416320"/>
          </a:xfrm>
          <a:prstGeom prst="rect">
            <a:avLst/>
          </a:prstGeom>
          <a:noFill/>
        </p:spPr>
        <p:txBody>
          <a:bodyPr wrap="square" rtlCol="0">
            <a:spAutoFit/>
          </a:bodyPr>
          <a:lstStyle/>
          <a:p>
            <a:r>
              <a:rPr kumimoji="1" lang="ja-JP" altLang="en-US" sz="2400" b="1" u="sng" dirty="0">
                <a:latin typeface="メイリオ"/>
                <a:ea typeface="メイリオ"/>
                <a:cs typeface="メイリオ"/>
              </a:rPr>
              <a:t>アタマの中を可視化します。</a:t>
            </a:r>
            <a:endParaRPr kumimoji="1" lang="en-US" altLang="ja-JP" sz="2400" b="1" u="sng" dirty="0">
              <a:latin typeface="メイリオ"/>
              <a:ea typeface="メイリオ"/>
              <a:cs typeface="メイリオ"/>
            </a:endParaRPr>
          </a:p>
          <a:p>
            <a:endParaRPr kumimoji="1" lang="en-US" altLang="ja-JP" sz="2400" dirty="0">
              <a:latin typeface="メイリオ"/>
              <a:ea typeface="メイリオ"/>
              <a:cs typeface="メイリオ"/>
            </a:endParaRPr>
          </a:p>
          <a:p>
            <a:r>
              <a:rPr kumimoji="1" lang="en-US" altLang="ja-JP" sz="2400" dirty="0">
                <a:latin typeface="メイリオ"/>
                <a:ea typeface="メイリオ"/>
                <a:cs typeface="メイリオ"/>
              </a:rPr>
              <a:t>① </a:t>
            </a:r>
            <a:r>
              <a:rPr kumimoji="1" lang="ja-JP" altLang="en-US" sz="2400" dirty="0">
                <a:latin typeface="メイリオ"/>
                <a:ea typeface="メイリオ"/>
                <a:cs typeface="メイリオ"/>
              </a:rPr>
              <a:t>本人の表明していること</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の実現</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について、自分の考えたこととその根拠を整理します。</a:t>
            </a:r>
            <a:endParaRPr kumimoji="1" lang="en-US" altLang="ja-JP" sz="2400" dirty="0">
              <a:latin typeface="メイリオ"/>
              <a:ea typeface="メイリオ"/>
              <a:cs typeface="メイリオ"/>
            </a:endParaRPr>
          </a:p>
          <a:p>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付箋に箇条書きにしてください。</a:t>
            </a:r>
            <a:r>
              <a:rPr kumimoji="1" lang="en-US" altLang="ja-JP" sz="2400" dirty="0">
                <a:solidFill>
                  <a:srgbClr val="FF0000"/>
                </a:solidFill>
                <a:latin typeface="メイリオ"/>
                <a:ea typeface="メイリオ"/>
                <a:cs typeface="メイリオ"/>
              </a:rPr>
              <a:t>★</a:t>
            </a:r>
            <a:r>
              <a:rPr kumimoji="1" lang="ja-JP" altLang="en-US" sz="2400" dirty="0">
                <a:solidFill>
                  <a:srgbClr val="FF0000"/>
                </a:solidFill>
                <a:latin typeface="メイリオ"/>
                <a:ea typeface="メイリオ"/>
                <a:cs typeface="メイリオ"/>
              </a:rPr>
              <a:t>１項目１枚</a:t>
            </a:r>
            <a:endParaRPr kumimoji="1" lang="en-US" altLang="ja-JP" sz="2400" dirty="0">
              <a:solidFill>
                <a:srgbClr val="FF0000"/>
              </a:solidFill>
              <a:latin typeface="メイリオ"/>
              <a:ea typeface="メイリオ"/>
              <a:cs typeface="メイリオ"/>
            </a:endParaRPr>
          </a:p>
        </p:txBody>
      </p:sp>
      <p:sp>
        <p:nvSpPr>
          <p:cNvPr id="22" name="テキスト ボックス 21"/>
          <p:cNvSpPr txBox="1"/>
          <p:nvPr/>
        </p:nvSpPr>
        <p:spPr>
          <a:xfrm>
            <a:off x="4870396" y="5926264"/>
            <a:ext cx="3987854" cy="646331"/>
          </a:xfrm>
          <a:prstGeom prst="rect">
            <a:avLst/>
          </a:prstGeom>
          <a:noFill/>
        </p:spPr>
        <p:txBody>
          <a:bodyPr wrap="square" rtlCol="0">
            <a:spAutoFit/>
          </a:bodyPr>
          <a:lstStyle/>
          <a:p>
            <a:pPr algn="ctr"/>
            <a:r>
              <a:rPr kumimoji="1" lang="en-US" altLang="ja-JP" sz="3600" b="1" dirty="0">
                <a:latin typeface="メイリオ"/>
                <a:ea typeface="メイリオ"/>
                <a:cs typeface="メイリオ"/>
              </a:rPr>
              <a:t>【</a:t>
            </a:r>
            <a:r>
              <a:rPr kumimoji="1" lang="en-US" altLang="ja-JP" sz="3600" b="1" dirty="0" smtClean="0">
                <a:latin typeface="メイリオ"/>
                <a:ea typeface="メイリオ"/>
                <a:cs typeface="メイリオ"/>
              </a:rPr>
              <a:t>25</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
        <p:nvSpPr>
          <p:cNvPr id="16" name="メモ 15"/>
          <p:cNvSpPr/>
          <p:nvPr/>
        </p:nvSpPr>
        <p:spPr>
          <a:xfrm>
            <a:off x="3417479" y="4833676"/>
            <a:ext cx="809600" cy="770832"/>
          </a:xfrm>
          <a:prstGeom prst="foldedCorner">
            <a:avLst/>
          </a:prstGeom>
          <a:solidFill>
            <a:srgbClr val="3366FF">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メモ 30"/>
          <p:cNvSpPr/>
          <p:nvPr/>
        </p:nvSpPr>
        <p:spPr>
          <a:xfrm>
            <a:off x="1651141" y="4833676"/>
            <a:ext cx="809600" cy="770832"/>
          </a:xfrm>
          <a:prstGeom prst="foldedCorner">
            <a:avLst/>
          </a:prstGeom>
          <a:solidFill>
            <a:srgbClr val="FFFF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2" name="メモ 31"/>
          <p:cNvSpPr/>
          <p:nvPr/>
        </p:nvSpPr>
        <p:spPr>
          <a:xfrm>
            <a:off x="523111" y="4938533"/>
            <a:ext cx="517635" cy="492848"/>
          </a:xfrm>
          <a:prstGeom prst="foldedCorner">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メモ 32"/>
          <p:cNvSpPr/>
          <p:nvPr/>
        </p:nvSpPr>
        <p:spPr>
          <a:xfrm>
            <a:off x="516751" y="5637804"/>
            <a:ext cx="517635" cy="492848"/>
          </a:xfrm>
          <a:prstGeom prst="foldedCorner">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メモ 33"/>
          <p:cNvSpPr/>
          <p:nvPr/>
        </p:nvSpPr>
        <p:spPr>
          <a:xfrm>
            <a:off x="1651141" y="5721626"/>
            <a:ext cx="809600" cy="770832"/>
          </a:xfrm>
          <a:prstGeom prst="foldedCorner">
            <a:avLst/>
          </a:prstGeom>
          <a:solidFill>
            <a:srgbClr val="FFFF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メモ 34"/>
          <p:cNvSpPr/>
          <p:nvPr/>
        </p:nvSpPr>
        <p:spPr>
          <a:xfrm>
            <a:off x="3411119" y="5721626"/>
            <a:ext cx="809600" cy="770832"/>
          </a:xfrm>
          <a:prstGeom prst="foldedCorner">
            <a:avLst/>
          </a:prstGeom>
          <a:solidFill>
            <a:srgbClr val="3366FF">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36" name="直線矢印コネクタ 35"/>
          <p:cNvCxnSpPr/>
          <p:nvPr/>
        </p:nvCxnSpPr>
        <p:spPr>
          <a:xfrm flipH="1" flipV="1">
            <a:off x="2472021" y="5127213"/>
            <a:ext cx="950378" cy="1"/>
          </a:xfrm>
          <a:prstGeom prst="straightConnector1">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51</a:t>
            </a:fld>
            <a:endParaRPr lang="en-US"/>
          </a:p>
        </p:txBody>
      </p:sp>
    </p:spTree>
    <p:extLst>
      <p:ext uri="{BB962C8B-B14F-4D97-AF65-F5344CB8AC3E}">
        <p14:creationId xmlns:p14="http://schemas.microsoft.com/office/powerpoint/2010/main" val="35138283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a:t>
            </a:r>
            <a:r>
              <a:rPr kumimoji="1" lang="en-US" altLang="ja-JP" sz="3600">
                <a:latin typeface="メイリオ"/>
                <a:ea typeface="メイリオ"/>
                <a:cs typeface="メイリオ"/>
              </a:rPr>
              <a:t>③</a:t>
            </a:r>
            <a:r>
              <a:rPr kumimoji="1" lang="ja-JP" altLang="en-US" sz="3600">
                <a:latin typeface="メイリオ"/>
                <a:ea typeface="メイリオ"/>
                <a:cs typeface="メイリオ"/>
              </a:rPr>
              <a:t>「見立て」を討議しよう</a:t>
            </a:r>
          </a:p>
        </p:txBody>
      </p:sp>
      <p:sp>
        <p:nvSpPr>
          <p:cNvPr id="5" name="正方形/長方形 4"/>
          <p:cNvSpPr/>
          <p:nvPr/>
        </p:nvSpPr>
        <p:spPr>
          <a:xfrm>
            <a:off x="354724" y="1930852"/>
            <a:ext cx="2591115" cy="47662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インテーク</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（情報の収集・整理）</a:t>
            </a: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8" name="正方形/長方形 7"/>
          <p:cNvSpPr/>
          <p:nvPr/>
        </p:nvSpPr>
        <p:spPr>
          <a:xfrm>
            <a:off x="3051673" y="1930852"/>
            <a:ext cx="1552300" cy="47662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a:p>
            <a:pPr algn="ctr"/>
            <a:r>
              <a:rPr kumimoji="1" lang="ja-JP" altLang="en-US" sz="1600">
                <a:latin typeface="メイリオ"/>
                <a:ea typeface="メイリオ"/>
                <a:cs typeface="メイリオ"/>
              </a:rPr>
              <a:t>（評価）</a:t>
            </a:r>
            <a:endParaRPr kumimoji="1" lang="en-US" altLang="ja-JP" sz="1600">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a:p>
            <a:pPr algn="ctr"/>
            <a:endParaRPr kumimoji="1" lang="en-US" altLang="ja-JP">
              <a:latin typeface="メイリオ"/>
              <a:ea typeface="メイリオ"/>
              <a:cs typeface="メイリオ"/>
            </a:endParaRPr>
          </a:p>
        </p:txBody>
      </p:sp>
      <p:sp>
        <p:nvSpPr>
          <p:cNvPr id="10" name="正方形/長方形 9"/>
          <p:cNvSpPr/>
          <p:nvPr/>
        </p:nvSpPr>
        <p:spPr>
          <a:xfrm>
            <a:off x="3164064" y="2809495"/>
            <a:ext cx="1316430" cy="842225"/>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理解・</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解釈・</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仮説</a:t>
            </a:r>
            <a:endParaRPr kumimoji="1" lang="en-US" altLang="ja-JP" sz="1400">
              <a:latin typeface="メイリオ"/>
              <a:ea typeface="メイリオ"/>
              <a:cs typeface="メイリオ"/>
            </a:endParaRPr>
          </a:p>
        </p:txBody>
      </p:sp>
      <p:sp>
        <p:nvSpPr>
          <p:cNvPr id="14" name="正方形/長方形 13"/>
          <p:cNvSpPr/>
          <p:nvPr/>
        </p:nvSpPr>
        <p:spPr>
          <a:xfrm>
            <a:off x="434911" y="2734380"/>
            <a:ext cx="2440368" cy="727976"/>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情報</a:t>
            </a:r>
            <a:endParaRPr kumimoji="1" lang="en-US" altLang="ja-JP">
              <a:latin typeface="メイリオ"/>
              <a:ea typeface="メイリオ"/>
              <a:cs typeface="メイリオ"/>
            </a:endParaRPr>
          </a:p>
          <a:p>
            <a:pPr algn="ctr"/>
            <a:r>
              <a:rPr kumimoji="1" lang="ja-JP" altLang="en-US" sz="1400">
                <a:latin typeface="メイリオ"/>
                <a:ea typeface="メイリオ"/>
                <a:cs typeface="メイリオ"/>
              </a:rPr>
              <a:t>見たこと・聴いたこと・</a:t>
            </a:r>
            <a:r>
              <a:rPr kumimoji="1" lang="en-US" altLang="ja-JP" sz="1400">
                <a:latin typeface="メイリオ"/>
                <a:ea typeface="メイリオ"/>
                <a:cs typeface="メイリオ"/>
              </a:rPr>
              <a:t> </a:t>
            </a:r>
            <a:r>
              <a:rPr kumimoji="1" lang="ja-JP" altLang="en-US" sz="1400">
                <a:latin typeface="メイリオ"/>
                <a:ea typeface="メイリオ"/>
                <a:cs typeface="メイリオ"/>
              </a:rPr>
              <a:t>データなど</a:t>
            </a:r>
            <a:endParaRPr kumimoji="1" lang="en-US" altLang="ja-JP" sz="1400">
              <a:latin typeface="メイリオ"/>
              <a:ea typeface="メイリオ"/>
              <a:cs typeface="メイリオ"/>
            </a:endParaRPr>
          </a:p>
        </p:txBody>
      </p:sp>
      <p:sp>
        <p:nvSpPr>
          <p:cNvPr id="24" name="正方形/長方形 23"/>
          <p:cNvSpPr/>
          <p:nvPr/>
        </p:nvSpPr>
        <p:spPr>
          <a:xfrm>
            <a:off x="452312" y="3509648"/>
            <a:ext cx="708869" cy="791477"/>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本人</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の</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希望</a:t>
            </a:r>
            <a:endParaRPr kumimoji="1" lang="en-US" altLang="ja-JP" sz="1400">
              <a:latin typeface="メイリオ"/>
              <a:ea typeface="メイリオ"/>
              <a:cs typeface="メイリオ"/>
            </a:endParaRPr>
          </a:p>
        </p:txBody>
      </p:sp>
      <p:sp>
        <p:nvSpPr>
          <p:cNvPr id="25" name="正方形/長方形 24"/>
          <p:cNvSpPr/>
          <p:nvPr/>
        </p:nvSpPr>
        <p:spPr>
          <a:xfrm>
            <a:off x="1270051" y="3509649"/>
            <a:ext cx="1605228" cy="791476"/>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600"/>
              <a:t>(</a:t>
            </a:r>
            <a:r>
              <a:rPr kumimoji="1" lang="ja-JP" altLang="en-US" sz="1600"/>
              <a:t>支援者自身の</a:t>
            </a:r>
            <a:r>
              <a:rPr kumimoji="1" lang="en-US" altLang="ja-JP" sz="1600"/>
              <a:t>)</a:t>
            </a:r>
            <a:r>
              <a:rPr kumimoji="1" lang="ja-JP" altLang="en-US" sz="1600"/>
              <a:t>押さえておきたい事実</a:t>
            </a:r>
            <a:endParaRPr kumimoji="1" lang="en-US" altLang="ja-JP" sz="1600"/>
          </a:p>
        </p:txBody>
      </p:sp>
      <p:sp>
        <p:nvSpPr>
          <p:cNvPr id="27" name="正方形/長方形 26"/>
          <p:cNvSpPr/>
          <p:nvPr/>
        </p:nvSpPr>
        <p:spPr>
          <a:xfrm>
            <a:off x="434912" y="4388099"/>
            <a:ext cx="726269" cy="2222021"/>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a:solidFill>
                <a:schemeClr val="tx1"/>
              </a:solidFill>
              <a:latin typeface="メイリオ"/>
              <a:ea typeface="メイリオ"/>
              <a:cs typeface="メイリオ"/>
            </a:endParaRPr>
          </a:p>
        </p:txBody>
      </p:sp>
      <p:sp>
        <p:nvSpPr>
          <p:cNvPr id="28" name="正方形/長方形 27"/>
          <p:cNvSpPr/>
          <p:nvPr/>
        </p:nvSpPr>
        <p:spPr>
          <a:xfrm>
            <a:off x="3164063" y="3810490"/>
            <a:ext cx="1316431" cy="2799630"/>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sz="1400">
              <a:solidFill>
                <a:schemeClr val="tx1"/>
              </a:solidFill>
              <a:latin typeface="メイリオ"/>
              <a:ea typeface="メイリオ"/>
              <a:cs typeface="メイリオ"/>
            </a:endParaRPr>
          </a:p>
        </p:txBody>
      </p:sp>
      <p:sp>
        <p:nvSpPr>
          <p:cNvPr id="29" name="正方形/長方形 28"/>
          <p:cNvSpPr/>
          <p:nvPr/>
        </p:nvSpPr>
        <p:spPr>
          <a:xfrm>
            <a:off x="1270050" y="4388100"/>
            <a:ext cx="1605229" cy="2222020"/>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en-US" sz="1600">
                <a:solidFill>
                  <a:schemeClr val="tx1"/>
                </a:solidFill>
                <a:latin typeface="メイリオ"/>
                <a:ea typeface="メイリオ"/>
                <a:cs typeface="メイリオ"/>
              </a:rPr>
              <a:t>・</a:t>
            </a:r>
            <a:endParaRPr kumimoji="1" lang="en-US" altLang="ja-JP" sz="1600">
              <a:solidFill>
                <a:schemeClr val="tx1"/>
              </a:solidFill>
              <a:latin typeface="メイリオ"/>
              <a:ea typeface="メイリオ"/>
              <a:cs typeface="メイリオ"/>
            </a:endParaRPr>
          </a:p>
        </p:txBody>
      </p:sp>
      <p:cxnSp>
        <p:nvCxnSpPr>
          <p:cNvPr id="17" name="直線矢印コネクタ 16"/>
          <p:cNvCxnSpPr/>
          <p:nvPr/>
        </p:nvCxnSpPr>
        <p:spPr>
          <a:xfrm flipV="1">
            <a:off x="2513661" y="5874504"/>
            <a:ext cx="950378" cy="1"/>
          </a:xfrm>
          <a:prstGeom prst="straightConnector1">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1" name="曲線コネクタ 10"/>
          <p:cNvCxnSpPr/>
          <p:nvPr/>
        </p:nvCxnSpPr>
        <p:spPr>
          <a:xfrm flipV="1">
            <a:off x="846707" y="4301125"/>
            <a:ext cx="2975572" cy="426705"/>
          </a:xfrm>
          <a:prstGeom prst="curvedConnector3">
            <a:avLst>
              <a:gd name="adj1" fmla="val 50000"/>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4850927" y="2040961"/>
            <a:ext cx="4007323" cy="3416320"/>
          </a:xfrm>
          <a:prstGeom prst="rect">
            <a:avLst/>
          </a:prstGeom>
          <a:noFill/>
        </p:spPr>
        <p:txBody>
          <a:bodyPr wrap="square" rtlCol="0">
            <a:spAutoFit/>
          </a:bodyPr>
          <a:lstStyle/>
          <a:p>
            <a:r>
              <a:rPr kumimoji="1" lang="ja-JP" altLang="en-US" sz="2400" b="1" u="sng">
                <a:latin typeface="メイリオ"/>
                <a:ea typeface="メイリオ"/>
                <a:cs typeface="メイリオ"/>
              </a:rPr>
              <a:t>グループでアタマの中を可視化します。</a:t>
            </a:r>
            <a:endParaRPr kumimoji="1" lang="en-US" altLang="ja-JP" sz="2400" b="1" u="sng">
              <a:latin typeface="メイリオ"/>
              <a:ea typeface="メイリオ"/>
              <a:cs typeface="メイリオ"/>
            </a:endParaRPr>
          </a:p>
          <a:p>
            <a:endParaRPr kumimoji="1" lang="en-US" altLang="ja-JP" sz="2400">
              <a:latin typeface="メイリオ"/>
              <a:ea typeface="メイリオ"/>
              <a:cs typeface="メイリオ"/>
            </a:endParaRPr>
          </a:p>
          <a:p>
            <a:r>
              <a:rPr kumimoji="1" lang="en-US" altLang="ja-JP" sz="2400">
                <a:latin typeface="メイリオ"/>
                <a:ea typeface="メイリオ"/>
                <a:cs typeface="メイリオ"/>
              </a:rPr>
              <a:t>① </a:t>
            </a:r>
            <a:r>
              <a:rPr kumimoji="1" lang="ja-JP" altLang="en-US" sz="2400">
                <a:latin typeface="メイリオ"/>
                <a:ea typeface="メイリオ"/>
                <a:cs typeface="メイリオ"/>
              </a:rPr>
              <a:t>各自の考え（これまでの作業）を共有します。</a:t>
            </a:r>
            <a:endParaRPr kumimoji="1" lang="en-US" altLang="ja-JP" sz="2400">
              <a:latin typeface="メイリオ"/>
              <a:ea typeface="メイリオ"/>
              <a:cs typeface="メイリオ"/>
            </a:endParaRPr>
          </a:p>
          <a:p>
            <a:endParaRPr kumimoji="1" lang="en-US" altLang="ja-JP" sz="2400">
              <a:latin typeface="メイリオ"/>
              <a:ea typeface="メイリオ"/>
              <a:cs typeface="メイリオ"/>
            </a:endParaRPr>
          </a:p>
          <a:p>
            <a:r>
              <a:rPr kumimoji="1" lang="en-US" altLang="ja-JP" sz="2400">
                <a:latin typeface="メイリオ"/>
                <a:ea typeface="メイリオ"/>
                <a:cs typeface="メイリオ"/>
              </a:rPr>
              <a:t>② </a:t>
            </a:r>
            <a:r>
              <a:rPr kumimoji="1" lang="ja-JP" altLang="en-US" sz="2400">
                <a:latin typeface="メイリオ"/>
                <a:ea typeface="メイリオ"/>
                <a:cs typeface="メイリオ"/>
              </a:rPr>
              <a:t>グループで討議し、ひとつのニーズ整理票にまとめます。</a:t>
            </a:r>
            <a:endParaRPr kumimoji="1" lang="en-US" altLang="ja-JP" sz="2400">
              <a:solidFill>
                <a:srgbClr val="FF0000"/>
              </a:solidFill>
              <a:latin typeface="メイリオ"/>
              <a:ea typeface="メイリオ"/>
              <a:cs typeface="メイリオ"/>
            </a:endParaRPr>
          </a:p>
        </p:txBody>
      </p:sp>
      <p:sp>
        <p:nvSpPr>
          <p:cNvPr id="22" name="テキスト ボックス 21"/>
          <p:cNvSpPr txBox="1"/>
          <p:nvPr/>
        </p:nvSpPr>
        <p:spPr>
          <a:xfrm>
            <a:off x="4870396" y="5926264"/>
            <a:ext cx="3987854"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【45</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
        <p:nvSpPr>
          <p:cNvPr id="16" name="メモ 15"/>
          <p:cNvSpPr/>
          <p:nvPr/>
        </p:nvSpPr>
        <p:spPr>
          <a:xfrm>
            <a:off x="3417479" y="4833676"/>
            <a:ext cx="809600" cy="770832"/>
          </a:xfrm>
          <a:prstGeom prst="foldedCorner">
            <a:avLst/>
          </a:prstGeom>
          <a:solidFill>
            <a:srgbClr val="3366FF">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メモ 30"/>
          <p:cNvSpPr/>
          <p:nvPr/>
        </p:nvSpPr>
        <p:spPr>
          <a:xfrm>
            <a:off x="1651141" y="4833676"/>
            <a:ext cx="809600" cy="770832"/>
          </a:xfrm>
          <a:prstGeom prst="foldedCorner">
            <a:avLst/>
          </a:prstGeom>
          <a:solidFill>
            <a:srgbClr val="FFFF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2" name="メモ 31"/>
          <p:cNvSpPr/>
          <p:nvPr/>
        </p:nvSpPr>
        <p:spPr>
          <a:xfrm>
            <a:off x="523111" y="4938533"/>
            <a:ext cx="517635" cy="492848"/>
          </a:xfrm>
          <a:prstGeom prst="foldedCorner">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メモ 32"/>
          <p:cNvSpPr/>
          <p:nvPr/>
        </p:nvSpPr>
        <p:spPr>
          <a:xfrm>
            <a:off x="516751" y="5637804"/>
            <a:ext cx="517635" cy="492848"/>
          </a:xfrm>
          <a:prstGeom prst="foldedCorner">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メモ 33"/>
          <p:cNvSpPr/>
          <p:nvPr/>
        </p:nvSpPr>
        <p:spPr>
          <a:xfrm>
            <a:off x="1651141" y="5721626"/>
            <a:ext cx="809600" cy="770832"/>
          </a:xfrm>
          <a:prstGeom prst="foldedCorner">
            <a:avLst/>
          </a:prstGeom>
          <a:solidFill>
            <a:srgbClr val="FFFF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メモ 34"/>
          <p:cNvSpPr/>
          <p:nvPr/>
        </p:nvSpPr>
        <p:spPr>
          <a:xfrm>
            <a:off x="3411119" y="5721626"/>
            <a:ext cx="809600" cy="770832"/>
          </a:xfrm>
          <a:prstGeom prst="foldedCorner">
            <a:avLst/>
          </a:prstGeom>
          <a:solidFill>
            <a:srgbClr val="3366FF">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36" name="直線矢印コネクタ 35"/>
          <p:cNvCxnSpPr/>
          <p:nvPr/>
        </p:nvCxnSpPr>
        <p:spPr>
          <a:xfrm flipH="1" flipV="1">
            <a:off x="2472021" y="5127213"/>
            <a:ext cx="950378" cy="1"/>
          </a:xfrm>
          <a:prstGeom prst="straightConnector1">
            <a:avLst/>
          </a:prstGeom>
          <a:ln w="762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52</a:t>
            </a:fld>
            <a:endParaRPr lang="en-US"/>
          </a:p>
        </p:txBody>
      </p:sp>
    </p:spTree>
    <p:extLst>
      <p:ext uri="{BB962C8B-B14F-4D97-AF65-F5344CB8AC3E}">
        <p14:creationId xmlns:p14="http://schemas.microsoft.com/office/powerpoint/2010/main" val="33387436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a:t>
            </a:r>
            <a:r>
              <a:rPr kumimoji="1" lang="en-US" altLang="ja-JP" sz="3600">
                <a:latin typeface="メイリオ"/>
                <a:ea typeface="メイリオ"/>
                <a:cs typeface="メイリオ"/>
              </a:rPr>
              <a:t>③</a:t>
            </a:r>
            <a:r>
              <a:rPr kumimoji="1" lang="ja-JP" altLang="en-US" sz="3600">
                <a:latin typeface="メイリオ"/>
                <a:ea typeface="メイリオ"/>
                <a:cs typeface="メイリオ"/>
              </a:rPr>
              <a:t>「見立て」を討議しよう</a:t>
            </a:r>
          </a:p>
        </p:txBody>
      </p:sp>
      <p:sp>
        <p:nvSpPr>
          <p:cNvPr id="21" name="テキスト ボックス 20"/>
          <p:cNvSpPr txBox="1"/>
          <p:nvPr/>
        </p:nvSpPr>
        <p:spPr>
          <a:xfrm>
            <a:off x="284163" y="2040961"/>
            <a:ext cx="8574087" cy="2323713"/>
          </a:xfrm>
          <a:prstGeom prst="rect">
            <a:avLst/>
          </a:prstGeom>
          <a:noFill/>
        </p:spPr>
        <p:txBody>
          <a:bodyPr wrap="square" rtlCol="0">
            <a:spAutoFit/>
          </a:bodyPr>
          <a:lstStyle/>
          <a:p>
            <a:r>
              <a:rPr kumimoji="1" lang="ja-JP" altLang="en-US" sz="2400" b="1" u="sng" dirty="0" smtClean="0">
                <a:latin typeface="メイリオ"/>
                <a:ea typeface="メイリオ"/>
                <a:cs typeface="メイリオ"/>
              </a:rPr>
              <a:t>ワークシート</a:t>
            </a:r>
            <a:r>
              <a:rPr kumimoji="1" lang="en-US" altLang="ja-JP" sz="2400" b="1" u="sng" dirty="0" smtClean="0">
                <a:latin typeface="メイリオ"/>
                <a:ea typeface="メイリオ"/>
                <a:cs typeface="メイリオ"/>
              </a:rPr>
              <a:t>3</a:t>
            </a:r>
            <a:r>
              <a:rPr kumimoji="1" lang="ja-JP" altLang="en-US" sz="2400" b="1" u="sng" dirty="0" smtClean="0">
                <a:latin typeface="メイリオ"/>
                <a:ea typeface="メイリオ"/>
                <a:cs typeface="メイリオ"/>
              </a:rPr>
              <a:t>全体を討議します</a:t>
            </a:r>
            <a:r>
              <a:rPr kumimoji="1" lang="ja-JP" altLang="en-US" sz="2400" b="1" u="sng" dirty="0">
                <a:latin typeface="メイリオ"/>
                <a:ea typeface="メイリオ"/>
                <a:cs typeface="メイリオ"/>
              </a:rPr>
              <a:t>。</a:t>
            </a:r>
            <a:endParaRPr kumimoji="1" lang="en-US" altLang="ja-JP" sz="2400" b="1" u="sng" dirty="0">
              <a:latin typeface="メイリオ"/>
              <a:ea typeface="メイリオ"/>
              <a:cs typeface="メイリオ"/>
            </a:endParaRPr>
          </a:p>
          <a:p>
            <a:pPr>
              <a:lnSpc>
                <a:spcPts val="1500"/>
              </a:lnSpc>
            </a:pP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a:latin typeface="メイリオ"/>
                <a:ea typeface="メイリオ"/>
                <a:cs typeface="メイリオ"/>
              </a:rPr>
              <a:t>各自の考え（これまでの作業）を共有します。</a:t>
            </a:r>
            <a:endParaRPr kumimoji="1" lang="en-US" altLang="ja-JP" sz="2400" dirty="0">
              <a:latin typeface="メイリオ"/>
              <a:ea typeface="メイリオ"/>
              <a:cs typeface="メイリオ"/>
            </a:endParaRPr>
          </a:p>
          <a:p>
            <a:pPr>
              <a:lnSpc>
                <a:spcPts val="1500"/>
              </a:lnSpc>
            </a:pP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② </a:t>
            </a:r>
            <a:r>
              <a:rPr kumimoji="1" lang="ja-JP" altLang="en-US" sz="2400" dirty="0">
                <a:latin typeface="メイリオ"/>
                <a:ea typeface="メイリオ"/>
                <a:cs typeface="メイリオ"/>
              </a:rPr>
              <a:t>グループで討議し、ひとつのニーズ整理票にまとめます。</a:t>
            </a:r>
            <a:endParaRPr kumimoji="1" lang="en-US" altLang="ja-JP" sz="2400" dirty="0">
              <a:latin typeface="メイリオ"/>
              <a:ea typeface="メイリオ"/>
              <a:cs typeface="メイリオ"/>
            </a:endParaRPr>
          </a:p>
          <a:p>
            <a:endParaRPr kumimoji="1" lang="en-US" altLang="ja-JP" sz="2400" b="1" dirty="0">
              <a:solidFill>
                <a:srgbClr val="FF0000"/>
              </a:solidFill>
              <a:latin typeface="メイリオ"/>
              <a:ea typeface="メイリオ"/>
              <a:cs typeface="メイリオ"/>
            </a:endParaRPr>
          </a:p>
          <a:p>
            <a:pPr algn="ctr"/>
            <a:r>
              <a:rPr kumimoji="1" lang="en-US" altLang="ja-JP" sz="2400" b="1" dirty="0">
                <a:solidFill>
                  <a:srgbClr val="FF0000"/>
                </a:solidFill>
                <a:latin typeface="メイリオ"/>
                <a:ea typeface="メイリオ"/>
                <a:cs typeface="メイリオ"/>
              </a:rPr>
              <a:t>※</a:t>
            </a:r>
            <a:r>
              <a:rPr kumimoji="1" lang="ja-JP" altLang="en-US" sz="2400" b="1" dirty="0">
                <a:solidFill>
                  <a:srgbClr val="FF0000"/>
                </a:solidFill>
                <a:latin typeface="メイリオ"/>
                <a:ea typeface="メイリオ"/>
                <a:cs typeface="メイリオ"/>
              </a:rPr>
              <a:t>プランニングはあくまでも「方針」にとどめてください。</a:t>
            </a:r>
            <a:endParaRPr kumimoji="1" lang="en-US" altLang="ja-JP" sz="2400" b="1" dirty="0">
              <a:solidFill>
                <a:srgbClr val="FF0000"/>
              </a:solidFill>
              <a:latin typeface="メイリオ"/>
              <a:ea typeface="メイリオ"/>
              <a:cs typeface="メイリオ"/>
            </a:endParaRPr>
          </a:p>
        </p:txBody>
      </p:sp>
      <p:sp>
        <p:nvSpPr>
          <p:cNvPr id="22" name="テキスト ボックス 21"/>
          <p:cNvSpPr txBox="1"/>
          <p:nvPr/>
        </p:nvSpPr>
        <p:spPr>
          <a:xfrm>
            <a:off x="284163" y="5525176"/>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【60</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53</a:t>
            </a:fld>
            <a:endParaRPr lang="en-US"/>
          </a:p>
        </p:txBody>
      </p:sp>
    </p:spTree>
    <p:extLst>
      <p:ext uri="{BB962C8B-B14F-4D97-AF65-F5344CB8AC3E}">
        <p14:creationId xmlns:p14="http://schemas.microsoft.com/office/powerpoint/2010/main" val="34720771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3600">
                <a:latin typeface="メイリオ"/>
                <a:ea typeface="メイリオ"/>
                <a:cs typeface="メイリオ"/>
              </a:rPr>
              <a:t>ニーズ整理</a:t>
            </a:r>
            <a:r>
              <a:rPr kumimoji="1" lang="en-US" altLang="ja-JP" sz="3600">
                <a:latin typeface="メイリオ"/>
                <a:ea typeface="メイリオ"/>
                <a:cs typeface="メイリオ"/>
              </a:rPr>
              <a:t>③</a:t>
            </a:r>
            <a:r>
              <a:rPr kumimoji="1" lang="ja-JP" altLang="en-US" sz="3600">
                <a:latin typeface="メイリオ"/>
                <a:ea typeface="メイリオ"/>
                <a:cs typeface="メイリオ"/>
              </a:rPr>
              <a:t>「見立て」を討議しよう</a:t>
            </a: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54</a:t>
            </a:fld>
            <a:endParaRPr lang="en-US"/>
          </a:p>
        </p:txBody>
      </p:sp>
      <p:sp>
        <p:nvSpPr>
          <p:cNvPr id="6" name="テキスト ボックス 5"/>
          <p:cNvSpPr txBox="1"/>
          <p:nvPr/>
        </p:nvSpPr>
        <p:spPr>
          <a:xfrm>
            <a:off x="362993" y="4803346"/>
            <a:ext cx="8574087" cy="1577355"/>
          </a:xfrm>
          <a:prstGeom prst="rect">
            <a:avLst/>
          </a:prstGeom>
          <a:noFill/>
          <a:ln w="34925">
            <a:solidFill>
              <a:schemeClr val="accent6"/>
            </a:solidFill>
          </a:ln>
        </p:spPr>
        <p:txBody>
          <a:bodyPr wrap="square" rtlCol="0">
            <a:spAutoFit/>
          </a:bodyPr>
          <a:lstStyle/>
          <a:p>
            <a:r>
              <a:rPr kumimoji="1" lang="ja-JP" altLang="en-US" sz="2400" b="1" u="sng" dirty="0" smtClean="0">
                <a:latin typeface="メイリオ"/>
                <a:ea typeface="メイリオ"/>
                <a:cs typeface="メイリオ"/>
              </a:rPr>
              <a:t>今回大づかみに捉えた本人像</a:t>
            </a:r>
            <a:endParaRPr kumimoji="1" lang="en-US" altLang="ja-JP" sz="2400" b="1" u="sng" dirty="0">
              <a:latin typeface="メイリオ"/>
              <a:ea typeface="メイリオ"/>
              <a:cs typeface="メイリオ"/>
            </a:endParaRPr>
          </a:p>
          <a:p>
            <a:pPr>
              <a:lnSpc>
                <a:spcPts val="1500"/>
              </a:lnSpc>
            </a:pPr>
            <a:endParaRPr kumimoji="1" lang="en-US" altLang="ja-JP" sz="2400" dirty="0">
              <a:latin typeface="メイリオ"/>
              <a:ea typeface="メイリオ"/>
              <a:cs typeface="メイリオ"/>
            </a:endParaRPr>
          </a:p>
          <a:p>
            <a:r>
              <a:rPr kumimoji="1" lang="ja-JP" altLang="en-US" sz="2000" dirty="0">
                <a:latin typeface="メイリオ"/>
                <a:ea typeface="メイリオ"/>
                <a:cs typeface="メイリオ"/>
              </a:rPr>
              <a:t>　・捉えた本人像を、本人らしい言葉で表現します。</a:t>
            </a:r>
            <a:endParaRPr kumimoji="1" lang="en-US" altLang="ja-JP" sz="2000" dirty="0">
              <a:latin typeface="メイリオ"/>
              <a:ea typeface="メイリオ"/>
              <a:cs typeface="メイリオ"/>
            </a:endParaRPr>
          </a:p>
          <a:p>
            <a:r>
              <a:rPr kumimoji="1" lang="ja-JP" altLang="en-US" sz="2000" dirty="0">
                <a:latin typeface="メイリオ"/>
                <a:ea typeface="メイリオ"/>
                <a:cs typeface="メイリオ"/>
              </a:rPr>
              <a:t>　・週間計画表のサービス提供によって実現する生活の全体像へつながっ</a:t>
            </a:r>
            <a:endParaRPr kumimoji="1" lang="en-US" altLang="ja-JP" sz="2000" dirty="0">
              <a:latin typeface="メイリオ"/>
              <a:ea typeface="メイリオ"/>
              <a:cs typeface="メイリオ"/>
            </a:endParaRPr>
          </a:p>
          <a:p>
            <a:r>
              <a:rPr kumimoji="1" lang="ja-JP" altLang="en-US" sz="2000" dirty="0">
                <a:latin typeface="メイリオ"/>
                <a:ea typeface="メイリオ"/>
                <a:cs typeface="メイリオ"/>
              </a:rPr>
              <a:t>　　</a:t>
            </a:r>
            <a:r>
              <a:rPr kumimoji="1" lang="ja-JP" altLang="en-US" sz="2000" dirty="0">
                <a:latin typeface="メイリオ"/>
                <a:ea typeface="メイリオ"/>
                <a:cs typeface="メイリオ"/>
              </a:rPr>
              <a:t>てゆきます。</a:t>
            </a:r>
            <a:endParaRPr kumimoji="1" lang="en-US" altLang="ja-JP" sz="2000" dirty="0">
              <a:solidFill>
                <a:srgbClr val="FF0000"/>
              </a:solidFill>
              <a:latin typeface="メイリオ"/>
              <a:ea typeface="メイリオ"/>
              <a:cs typeface="メイリオ"/>
            </a:endParaRPr>
          </a:p>
        </p:txBody>
      </p:sp>
      <p:sp>
        <p:nvSpPr>
          <p:cNvPr id="7" name="テキスト ボックス 6"/>
          <p:cNvSpPr txBox="1"/>
          <p:nvPr/>
        </p:nvSpPr>
        <p:spPr>
          <a:xfrm>
            <a:off x="348303" y="1927525"/>
            <a:ext cx="8574087" cy="2764859"/>
          </a:xfrm>
          <a:prstGeom prst="rect">
            <a:avLst/>
          </a:prstGeom>
          <a:noFill/>
          <a:ln w="34925">
            <a:solidFill>
              <a:schemeClr val="accent6"/>
            </a:solidFill>
          </a:ln>
        </p:spPr>
        <p:txBody>
          <a:bodyPr wrap="square" rtlCol="0">
            <a:spAutoFit/>
          </a:bodyPr>
          <a:lstStyle/>
          <a:p>
            <a:r>
              <a:rPr kumimoji="1" lang="ja-JP" altLang="en-US" sz="2400" b="1" u="sng" dirty="0" smtClean="0">
                <a:latin typeface="メイリオ"/>
                <a:ea typeface="メイリオ"/>
                <a:cs typeface="メイリオ"/>
              </a:rPr>
              <a:t>理解・解釈・仮説</a:t>
            </a:r>
            <a:r>
              <a:rPr kumimoji="1" lang="en-US" altLang="ja-JP" sz="2400" b="1" u="sng" dirty="0" smtClean="0">
                <a:latin typeface="メイリオ"/>
                <a:ea typeface="メイリオ"/>
                <a:cs typeface="メイリオ"/>
              </a:rPr>
              <a:t>②</a:t>
            </a:r>
            <a:endParaRPr kumimoji="1" lang="en-US" altLang="ja-JP" sz="2400" b="1" u="sng" dirty="0">
              <a:latin typeface="メイリオ"/>
              <a:ea typeface="メイリオ"/>
              <a:cs typeface="メイリオ"/>
            </a:endParaRPr>
          </a:p>
          <a:p>
            <a:pPr>
              <a:lnSpc>
                <a:spcPts val="1000"/>
              </a:lnSpc>
            </a:pPr>
            <a:endParaRPr kumimoji="1" lang="en-US" altLang="ja-JP" sz="2400" dirty="0">
              <a:latin typeface="メイリオ"/>
              <a:ea typeface="メイリオ"/>
              <a:cs typeface="メイリオ"/>
            </a:endParaRPr>
          </a:p>
          <a:p>
            <a:r>
              <a:rPr kumimoji="1" lang="ja-JP" altLang="en-US" sz="2000" dirty="0">
                <a:latin typeface="メイリオ"/>
                <a:ea typeface="メイリオ"/>
                <a:cs typeface="メイリオ"/>
              </a:rPr>
              <a:t>　・専門的アセスメント（今回は記入不要です。）</a:t>
            </a:r>
            <a:endParaRPr kumimoji="1" lang="en-US" altLang="ja-JP" sz="2000" dirty="0">
              <a:latin typeface="メイリオ"/>
              <a:ea typeface="メイリオ"/>
              <a:cs typeface="メイリオ"/>
            </a:endParaRPr>
          </a:p>
          <a:p>
            <a:pPr>
              <a:lnSpc>
                <a:spcPts val="1000"/>
              </a:lnSpc>
            </a:pPr>
            <a:endParaRPr kumimoji="1" lang="en-US" altLang="ja-JP" sz="2000" dirty="0">
              <a:solidFill>
                <a:srgbClr val="FF0000"/>
              </a:solidFill>
              <a:latin typeface="メイリオ"/>
              <a:ea typeface="メイリオ"/>
              <a:cs typeface="メイリオ"/>
            </a:endParaRPr>
          </a:p>
          <a:p>
            <a:r>
              <a:rPr kumimoji="1" lang="ja-JP" altLang="en-US" sz="2400" b="1" u="sng" dirty="0">
                <a:latin typeface="メイリオ"/>
                <a:ea typeface="メイリオ"/>
                <a:cs typeface="メイリオ"/>
              </a:rPr>
              <a:t>支援課題</a:t>
            </a:r>
            <a:endParaRPr kumimoji="1" lang="en-US" altLang="ja-JP" sz="2400" b="1" u="sng" dirty="0">
              <a:latin typeface="メイリオ"/>
              <a:ea typeface="メイリオ"/>
              <a:cs typeface="メイリオ"/>
            </a:endParaRPr>
          </a:p>
          <a:p>
            <a:pPr>
              <a:lnSpc>
                <a:spcPts val="1000"/>
              </a:lnSpc>
            </a:pPr>
            <a:endParaRPr kumimoji="1" lang="en-US" altLang="ja-JP" sz="2400" dirty="0">
              <a:latin typeface="メイリオ"/>
              <a:ea typeface="メイリオ"/>
              <a:cs typeface="メイリオ"/>
            </a:endParaRPr>
          </a:p>
          <a:p>
            <a:r>
              <a:rPr kumimoji="1" lang="ja-JP" altLang="en-US" sz="2000" dirty="0">
                <a:latin typeface="メイリオ"/>
                <a:ea typeface="メイリオ"/>
                <a:cs typeface="メイリオ"/>
              </a:rPr>
              <a:t>　・</a:t>
            </a:r>
            <a:r>
              <a:rPr kumimoji="1" lang="ja-JP" altLang="en-US" sz="2000" dirty="0">
                <a:latin typeface="メイリオ"/>
                <a:ea typeface="メイリオ"/>
                <a:cs typeface="メイリオ"/>
              </a:rPr>
              <a:t>ゴールの達成、夢・希望の実現に向けて、支援が必要と考えること。</a:t>
            </a:r>
            <a:endParaRPr kumimoji="1" lang="en-US" altLang="ja-JP" sz="2000" dirty="0">
              <a:latin typeface="メイリオ"/>
              <a:ea typeface="メイリオ"/>
              <a:cs typeface="メイリオ"/>
            </a:endParaRPr>
          </a:p>
          <a:p>
            <a:pPr>
              <a:lnSpc>
                <a:spcPts val="1000"/>
              </a:lnSpc>
            </a:pPr>
            <a:endParaRPr kumimoji="1" lang="en-US" altLang="ja-JP" sz="2000" dirty="0">
              <a:solidFill>
                <a:srgbClr val="FF0000"/>
              </a:solidFill>
              <a:latin typeface="メイリオ"/>
              <a:ea typeface="メイリオ"/>
              <a:cs typeface="メイリオ"/>
            </a:endParaRPr>
          </a:p>
          <a:p>
            <a:r>
              <a:rPr kumimoji="1" lang="ja-JP" altLang="en-US" sz="2400" b="1" u="sng" dirty="0">
                <a:latin typeface="メイリオ"/>
                <a:ea typeface="メイリオ"/>
                <a:cs typeface="メイリオ"/>
              </a:rPr>
              <a:t>プランニング</a:t>
            </a:r>
            <a:endParaRPr kumimoji="1" lang="en-US" altLang="ja-JP" sz="2400" b="1" u="sng" dirty="0">
              <a:latin typeface="メイリオ"/>
              <a:ea typeface="メイリオ"/>
              <a:cs typeface="メイリオ"/>
            </a:endParaRPr>
          </a:p>
          <a:p>
            <a:pPr>
              <a:lnSpc>
                <a:spcPts val="1000"/>
              </a:lnSpc>
            </a:pPr>
            <a:endParaRPr kumimoji="1" lang="en-US" altLang="ja-JP" sz="2400" dirty="0">
              <a:latin typeface="メイリオ"/>
              <a:ea typeface="メイリオ"/>
              <a:cs typeface="メイリオ"/>
            </a:endParaRPr>
          </a:p>
          <a:p>
            <a:r>
              <a:rPr kumimoji="1" lang="ja-JP" altLang="en-US" sz="2000" dirty="0">
                <a:latin typeface="メイリオ"/>
                <a:ea typeface="メイリオ"/>
                <a:cs typeface="メイリオ"/>
              </a:rPr>
              <a:t>　・</a:t>
            </a:r>
            <a:r>
              <a:rPr kumimoji="1" lang="ja-JP" altLang="en-US" sz="2000" dirty="0">
                <a:latin typeface="メイリオ"/>
                <a:ea typeface="メイリオ"/>
                <a:cs typeface="メイリオ"/>
              </a:rPr>
              <a:t>サービス等利用計画案の援助方針へつながります。</a:t>
            </a:r>
            <a:endParaRPr kumimoji="1" lang="en-US" altLang="ja-JP" sz="2000" dirty="0">
              <a:solidFill>
                <a:srgbClr val="FF0000"/>
              </a:solidFill>
              <a:latin typeface="メイリオ"/>
              <a:ea typeface="メイリオ"/>
              <a:cs typeface="メイリオ"/>
            </a:endParaRPr>
          </a:p>
        </p:txBody>
      </p:sp>
    </p:spTree>
    <p:extLst>
      <p:ext uri="{BB962C8B-B14F-4D97-AF65-F5344CB8AC3E}">
        <p14:creationId xmlns:p14="http://schemas.microsoft.com/office/powerpoint/2010/main" val="15625810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sz="3600" dirty="0" smtClean="0">
                <a:latin typeface="メイリオ"/>
                <a:ea typeface="メイリオ"/>
                <a:cs typeface="メイリオ"/>
              </a:rPr>
              <a:t>全体共有</a:t>
            </a:r>
            <a:endParaRPr kumimoji="1" lang="ja-JP" altLang="en-US" sz="3600" dirty="0">
              <a:latin typeface="メイリオ"/>
              <a:ea typeface="メイリオ"/>
              <a:cs typeface="メイリオ"/>
            </a:endParaRPr>
          </a:p>
        </p:txBody>
      </p:sp>
      <p:sp>
        <p:nvSpPr>
          <p:cNvPr id="21" name="テキスト ボックス 20"/>
          <p:cNvSpPr txBox="1"/>
          <p:nvPr/>
        </p:nvSpPr>
        <p:spPr>
          <a:xfrm>
            <a:off x="284163" y="2040961"/>
            <a:ext cx="8574087" cy="2677656"/>
          </a:xfrm>
          <a:prstGeom prst="rect">
            <a:avLst/>
          </a:prstGeom>
          <a:noFill/>
        </p:spPr>
        <p:txBody>
          <a:bodyPr wrap="square" rtlCol="0">
            <a:spAutoFit/>
          </a:bodyPr>
          <a:lstStyle/>
          <a:p>
            <a:r>
              <a:rPr kumimoji="1" lang="ja-JP" altLang="en-US" sz="2400" b="1" u="sng" dirty="0" smtClean="0">
                <a:latin typeface="メイリオ"/>
                <a:ea typeface="メイリオ"/>
                <a:cs typeface="メイリオ"/>
              </a:rPr>
              <a:t>以下にポイントを絞り、端的に説明します。</a:t>
            </a:r>
            <a:endParaRPr kumimoji="1" lang="en-US" altLang="ja-JP" sz="2400" b="1" u="sng" dirty="0">
              <a:latin typeface="メイリオ"/>
              <a:ea typeface="メイリオ"/>
              <a:cs typeface="メイリオ"/>
            </a:endParaRPr>
          </a:p>
          <a:p>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① </a:t>
            </a:r>
            <a:r>
              <a:rPr kumimoji="1" lang="ja-JP" altLang="en-US" sz="2400" dirty="0" smtClean="0">
                <a:latin typeface="メイリオ"/>
                <a:ea typeface="メイリオ"/>
                <a:cs typeface="メイリオ"/>
              </a:rPr>
              <a:t>グループでまとめた本人像</a:t>
            </a:r>
            <a:endParaRPr kumimoji="1" lang="en-US" altLang="ja-JP" sz="2400" dirty="0">
              <a:latin typeface="メイリオ"/>
              <a:ea typeface="メイリオ"/>
              <a:cs typeface="メイリオ"/>
            </a:endParaRPr>
          </a:p>
          <a:p>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② </a:t>
            </a:r>
            <a:r>
              <a:rPr kumimoji="1" lang="ja-JP" altLang="en-US" sz="2400" dirty="0" smtClean="0">
                <a:latin typeface="メイリオ"/>
                <a:ea typeface="メイリオ"/>
                <a:cs typeface="メイリオ"/>
              </a:rPr>
              <a:t>支援課題</a:t>
            </a:r>
          </a:p>
          <a:p>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③ 特に議論したポイント</a:t>
            </a:r>
            <a:endParaRPr kumimoji="1" lang="en-US" altLang="ja-JP" sz="2400" dirty="0">
              <a:solidFill>
                <a:srgbClr val="FF0000"/>
              </a:solidFill>
              <a:latin typeface="メイリオ"/>
              <a:ea typeface="メイリオ"/>
              <a:cs typeface="メイリオ"/>
            </a:endParaRPr>
          </a:p>
        </p:txBody>
      </p:sp>
      <p:sp>
        <p:nvSpPr>
          <p:cNvPr id="22" name="テキスト ボックス 21"/>
          <p:cNvSpPr txBox="1"/>
          <p:nvPr/>
        </p:nvSpPr>
        <p:spPr>
          <a:xfrm>
            <a:off x="284163" y="5926264"/>
            <a:ext cx="8574087" cy="646331"/>
          </a:xfrm>
          <a:prstGeom prst="rect">
            <a:avLst/>
          </a:prstGeom>
          <a:noFill/>
        </p:spPr>
        <p:txBody>
          <a:bodyPr wrap="square" rtlCol="0">
            <a:spAutoFit/>
          </a:bodyPr>
          <a:lstStyle/>
          <a:p>
            <a:pPr algn="ctr"/>
            <a:r>
              <a:rPr kumimoji="1" lang="en-US" altLang="ja-JP" sz="3600" b="1" dirty="0" smtClean="0">
                <a:latin typeface="メイリオ"/>
                <a:ea typeface="メイリオ"/>
                <a:cs typeface="メイリオ"/>
              </a:rPr>
              <a:t>【15</a:t>
            </a:r>
            <a:r>
              <a:rPr kumimoji="1" lang="ja-JP" altLang="en-US" sz="3600" b="1" dirty="0" smtClean="0">
                <a:latin typeface="メイリオ"/>
                <a:ea typeface="メイリオ"/>
                <a:cs typeface="メイリオ"/>
              </a:rPr>
              <a:t>分</a:t>
            </a:r>
            <a:r>
              <a:rPr kumimoji="1" lang="en-US" altLang="ja-JP" sz="3600" b="1" dirty="0">
                <a:latin typeface="メイリオ"/>
                <a:ea typeface="メイリオ"/>
                <a:cs typeface="メイリオ"/>
              </a:rPr>
              <a:t>】</a:t>
            </a:r>
            <a:endParaRPr kumimoji="1" lang="en-US" altLang="ja-JP" sz="3600" dirty="0">
              <a:latin typeface="メイリオ"/>
              <a:ea typeface="メイリオ"/>
              <a:cs typeface="メイリオ"/>
            </a:endParaRPr>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55</a:t>
            </a:fld>
            <a:endParaRPr lang="en-US"/>
          </a:p>
        </p:txBody>
      </p:sp>
    </p:spTree>
    <p:extLst>
      <p:ext uri="{BB962C8B-B14F-4D97-AF65-F5344CB8AC3E}">
        <p14:creationId xmlns:p14="http://schemas.microsoft.com/office/powerpoint/2010/main" val="34720771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261884"/>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リフレクション</a:t>
            </a:r>
          </a:p>
          <a:p>
            <a:pPr algn="ct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演習を振り返り、気づきを可視化しよう。</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56</a:t>
            </a:fld>
            <a:endParaRPr lang="en-US"/>
          </a:p>
        </p:txBody>
      </p:sp>
      <p:sp>
        <p:nvSpPr>
          <p:cNvPr id="6" name="角丸四角形 5"/>
          <p:cNvSpPr/>
          <p:nvPr/>
        </p:nvSpPr>
        <p:spPr>
          <a:xfrm>
            <a:off x="2982096" y="5484266"/>
            <a:ext cx="3167981" cy="43353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600" b="1" dirty="0" smtClean="0">
                <a:latin typeface="メイリオ"/>
                <a:ea typeface="メイリオ"/>
                <a:cs typeface="メイリオ"/>
              </a:rPr>
              <a:t>振り返りシート</a:t>
            </a:r>
            <a:endParaRPr kumimoji="1" lang="ja-JP" altLang="en-US" sz="1600" b="1" dirty="0">
              <a:latin typeface="メイリオ"/>
              <a:ea typeface="メイリオ"/>
              <a:cs typeface="メイリオ"/>
            </a:endParaRPr>
          </a:p>
        </p:txBody>
      </p:sp>
    </p:spTree>
    <p:extLst>
      <p:ext uri="{BB962C8B-B14F-4D97-AF65-F5344CB8AC3E}">
        <p14:creationId xmlns:p14="http://schemas.microsoft.com/office/powerpoint/2010/main" val="108819964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979420" y="291312"/>
            <a:ext cx="4494438" cy="6065038"/>
          </a:xfrm>
          <a:prstGeom prst="rect">
            <a:avLst/>
          </a:prstGeom>
          <a:solidFill>
            <a:schemeClr val="bg1"/>
          </a:solidFill>
          <a:ln w="15875">
            <a:solidFill>
              <a:schemeClr val="tx1"/>
            </a:solidFill>
            <a:miter lim="800000"/>
            <a:headEnd/>
            <a:tailEnd/>
          </a:ln>
          <a:effectLst/>
        </p:spPr>
      </p:pic>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954107"/>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本科目の獲得目標と</a:t>
            </a:r>
          </a:p>
          <a:p>
            <a:r>
              <a:rPr kumimoji="1" lang="ja-JP" altLang="en-US" sz="2800" b="1" dirty="0" smtClean="0">
                <a:latin typeface="メイリオ" pitchFamily="50" charset="-128"/>
                <a:ea typeface="メイリオ" pitchFamily="50" charset="-128"/>
                <a:cs typeface="メイリオ" pitchFamily="50" charset="-128"/>
              </a:rPr>
              <a:t>事後評価</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860373"/>
            <a:ext cx="3126680" cy="1754326"/>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受講後の今、</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自分はどのような</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段階・様子ですか？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57</a:t>
            </a:fld>
            <a:endParaRPr lang="en-US"/>
          </a:p>
        </p:txBody>
      </p:sp>
      <p:sp>
        <p:nvSpPr>
          <p:cNvPr id="7" name="正方形/長方形 6"/>
          <p:cNvSpPr/>
          <p:nvPr/>
        </p:nvSpPr>
        <p:spPr>
          <a:xfrm>
            <a:off x="6528997" y="2686556"/>
            <a:ext cx="1846260" cy="326918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261884"/>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おつかれさまでした。また、あした！</a:t>
            </a:r>
            <a:endParaRPr kumimoji="1" lang="en-US" altLang="ja-JP" sz="2800" b="1" dirty="0" smtClean="0">
              <a:latin typeface="メイリオ" pitchFamily="50" charset="-128"/>
              <a:ea typeface="メイリオ" pitchFamily="50" charset="-128"/>
              <a:cs typeface="メイリオ" pitchFamily="50" charset="-128"/>
            </a:endParaRPr>
          </a:p>
          <a:p>
            <a:pPr algn="ct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気をつけてお帰りください</a:t>
            </a:r>
            <a:r>
              <a:rPr kumimoji="1" lang="ja-JP" altLang="en-US" sz="2000" dirty="0" smtClean="0">
                <a:latin typeface="メイリオ"/>
                <a:ea typeface="メイリオ"/>
                <a:cs typeface="メイリオ"/>
              </a:rPr>
              <a:t>。</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58</a:t>
            </a:fld>
            <a:endParaRPr lang="en-US"/>
          </a:p>
        </p:txBody>
      </p:sp>
      <p:pic>
        <p:nvPicPr>
          <p:cNvPr id="7" name="Picture 2" descr="きき耳"/>
          <p:cNvPicPr>
            <a:picLocks noChangeAspect="1" noChangeArrowheads="1"/>
          </p:cNvPicPr>
          <p:nvPr/>
        </p:nvPicPr>
        <p:blipFill>
          <a:blip r:embed="rId2" cstate="print"/>
          <a:srcRect/>
          <a:stretch>
            <a:fillRect/>
          </a:stretch>
        </p:blipFill>
        <p:spPr bwMode="auto">
          <a:xfrm>
            <a:off x="3851920" y="4293508"/>
            <a:ext cx="1389881" cy="1793396"/>
          </a:xfrm>
          <a:prstGeom prst="rect">
            <a:avLst/>
          </a:prstGeom>
          <a:noFill/>
        </p:spPr>
      </p:pic>
    </p:spTree>
    <p:extLst>
      <p:ext uri="{BB962C8B-B14F-4D97-AF65-F5344CB8AC3E}">
        <p14:creationId xmlns:p14="http://schemas.microsoft.com/office/powerpoint/2010/main" val="9371086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2800" b="1" dirty="0" smtClean="0">
                <a:latin typeface="メイリオ"/>
                <a:ea typeface="メイリオ"/>
                <a:cs typeface="メイリオ"/>
              </a:rPr>
              <a:t>演習１の</a:t>
            </a:r>
            <a:r>
              <a:rPr kumimoji="1" lang="ja-JP" altLang="en-US" sz="2800" b="1" dirty="0">
                <a:latin typeface="メイリオ"/>
                <a:ea typeface="メイリオ"/>
                <a:cs typeface="メイリオ"/>
              </a:rPr>
              <a:t>方法と留意点</a:t>
            </a:r>
          </a:p>
        </p:txBody>
      </p:sp>
      <p:sp>
        <p:nvSpPr>
          <p:cNvPr id="3" name="サブタイトル 2"/>
          <p:cNvSpPr>
            <a:spLocks noGrp="1"/>
          </p:cNvSpPr>
          <p:nvPr>
            <p:ph type="subTitle" idx="1"/>
          </p:nvPr>
        </p:nvSpPr>
        <p:spPr/>
        <p:txBody>
          <a:bodyPr/>
          <a:lstStyle/>
          <a:p>
            <a:r>
              <a:rPr kumimoji="1" lang="ja-JP" altLang="en-US" dirty="0">
                <a:latin typeface="メイリオ"/>
                <a:ea typeface="メイリオ"/>
                <a:cs typeface="メイリオ"/>
              </a:rPr>
              <a:t>演習１</a:t>
            </a:r>
            <a:r>
              <a:rPr lang="ja-JP" altLang="en-US" dirty="0">
                <a:latin typeface="メイリオ"/>
                <a:ea typeface="メイリオ"/>
                <a:cs typeface="メイリオ"/>
              </a:rPr>
              <a:t>　相談支援におけるケアマネジメントに必要な視点と技術</a:t>
            </a:r>
          </a:p>
        </p:txBody>
      </p:sp>
      <p:sp>
        <p:nvSpPr>
          <p:cNvPr id="4" name="テキスト ボックス 3"/>
          <p:cNvSpPr txBox="1"/>
          <p:nvPr/>
        </p:nvSpPr>
        <p:spPr>
          <a:xfrm>
            <a:off x="284163" y="2087406"/>
            <a:ext cx="8574087" cy="1569660"/>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演習１の方法</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・演習と講義を楔形に行います。</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・演習は個人ワークと</a:t>
            </a:r>
            <a:r>
              <a:rPr kumimoji="1" lang="ja-JP" altLang="en-US" sz="2400" dirty="0" smtClean="0">
                <a:latin typeface="メイリオ"/>
                <a:ea typeface="メイリオ"/>
                <a:cs typeface="メイリオ"/>
              </a:rPr>
              <a:t>グループワークの２種</a:t>
            </a:r>
            <a:r>
              <a:rPr kumimoji="1" lang="ja-JP" altLang="en-US" sz="2400" dirty="0">
                <a:latin typeface="メイリオ"/>
                <a:ea typeface="メイリオ"/>
                <a:cs typeface="メイリオ"/>
              </a:rPr>
              <a:t>です。</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a:t>
            </a:r>
            <a:r>
              <a:rPr kumimoji="1" lang="ja-JP" altLang="en-US" sz="2400" b="1" dirty="0">
                <a:solidFill>
                  <a:srgbClr val="FF0000"/>
                </a:solidFill>
                <a:latin typeface="メイリオ"/>
                <a:ea typeface="メイリオ"/>
                <a:cs typeface="メイリオ"/>
              </a:rPr>
              <a:t>グループワークはチーム支援の基礎として重要</a:t>
            </a:r>
            <a:r>
              <a:rPr kumimoji="1" lang="ja-JP" altLang="en-US" sz="2400" dirty="0">
                <a:latin typeface="メイリオ"/>
                <a:ea typeface="メイリオ"/>
                <a:cs typeface="メイリオ"/>
              </a:rPr>
              <a:t>です。</a:t>
            </a:r>
            <a:endParaRPr kumimoji="1" lang="en-US" altLang="ja-JP" sz="2400" dirty="0">
              <a:latin typeface="メイリオ"/>
              <a:ea typeface="メイリオ"/>
              <a:cs typeface="メイリオ"/>
            </a:endParaRPr>
          </a:p>
        </p:txBody>
      </p:sp>
      <p:sp>
        <p:nvSpPr>
          <p:cNvPr id="5" name="テキスト ボックス 4"/>
          <p:cNvSpPr txBox="1"/>
          <p:nvPr/>
        </p:nvSpPr>
        <p:spPr>
          <a:xfrm>
            <a:off x="284163" y="3619312"/>
            <a:ext cx="8574087" cy="2677656"/>
          </a:xfrm>
          <a:prstGeom prst="rect">
            <a:avLst/>
          </a:prstGeom>
          <a:noFill/>
        </p:spPr>
        <p:txBody>
          <a:bodyPr wrap="square" rtlCol="0">
            <a:spAutoFit/>
          </a:bodyPr>
          <a:lstStyle/>
          <a:p>
            <a:r>
              <a:rPr kumimoji="1" lang="ja-JP" altLang="en-US" sz="2400" b="1" u="sng" dirty="0">
                <a:latin typeface="メイリオ"/>
                <a:ea typeface="メイリオ"/>
                <a:cs typeface="メイリオ"/>
              </a:rPr>
              <a:t>演習１のポイント</a:t>
            </a:r>
            <a:endParaRPr kumimoji="1" lang="en-US" altLang="ja-JP" sz="2400" b="1" u="sng" dirty="0">
              <a:latin typeface="メイリオ"/>
              <a:ea typeface="メイリオ"/>
              <a:cs typeface="メイリオ"/>
            </a:endParaRPr>
          </a:p>
          <a:p>
            <a:r>
              <a:rPr kumimoji="1" lang="ja-JP" altLang="en-US" sz="2400" dirty="0" smtClean="0">
                <a:latin typeface="メイリオ"/>
                <a:ea typeface="メイリオ"/>
                <a:cs typeface="メイリオ"/>
              </a:rPr>
              <a:t>　①</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講義で学んだ知識や価値・倫理が実際の場面にどのよう</a:t>
            </a:r>
            <a:endParaRPr kumimoji="1" lang="en-US" altLang="ja-JP" sz="2400" dirty="0" smtClean="0">
              <a:latin typeface="メイリオ"/>
              <a:ea typeface="メイリオ"/>
              <a:cs typeface="メイリオ"/>
            </a:endParaRPr>
          </a:p>
          <a:p>
            <a:r>
              <a:rPr kumimoji="1" lang="ja-JP" altLang="en-US" sz="2400" dirty="0" smtClean="0">
                <a:latin typeface="メイリオ"/>
                <a:ea typeface="メイリオ"/>
                <a:cs typeface="メイリオ"/>
              </a:rPr>
              <a:t>　　にあらわれ、活かされるかを体験的に理解する。</a:t>
            </a:r>
            <a:endParaRPr kumimoji="1" lang="en-US" altLang="ja-JP" sz="2400" dirty="0" smtClean="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a:t>
            </a:r>
            <a:r>
              <a:rPr kumimoji="1" lang="en-US" altLang="ja-JP" sz="2400" dirty="0" smtClean="0">
                <a:latin typeface="メイリオ"/>
                <a:ea typeface="メイリオ"/>
                <a:cs typeface="メイリオ"/>
              </a:rPr>
              <a:t> </a:t>
            </a:r>
            <a:r>
              <a:rPr kumimoji="1" lang="ja-JP" altLang="en-US" sz="2400" dirty="0">
                <a:latin typeface="メイリオ"/>
                <a:ea typeface="メイリオ"/>
                <a:cs typeface="メイリオ"/>
              </a:rPr>
              <a:t>個別相談</a:t>
            </a:r>
            <a:r>
              <a:rPr kumimoji="1" lang="ja-JP" altLang="en-US" sz="2400" dirty="0" smtClean="0">
                <a:latin typeface="メイリオ"/>
                <a:ea typeface="メイリオ"/>
                <a:cs typeface="メイリオ"/>
              </a:rPr>
              <a:t>支援（ケアマネジメント）の</a:t>
            </a:r>
            <a:r>
              <a:rPr kumimoji="1" lang="ja-JP" altLang="en-US" sz="2400" dirty="0">
                <a:latin typeface="メイリオ"/>
                <a:ea typeface="メイリオ"/>
                <a:cs typeface="メイリオ"/>
              </a:rPr>
              <a:t>具体的な展開</a:t>
            </a:r>
            <a:r>
              <a:rPr kumimoji="1" lang="ja-JP" altLang="en-US" sz="2400" dirty="0" smtClean="0">
                <a:latin typeface="メイリオ"/>
                <a:ea typeface="メイリオ"/>
                <a:cs typeface="メイリオ"/>
              </a:rPr>
              <a:t>方法</a:t>
            </a:r>
          </a:p>
          <a:p>
            <a:r>
              <a:rPr kumimoji="1" lang="ja-JP" altLang="en-US" sz="2400" dirty="0" smtClean="0">
                <a:latin typeface="メイリオ"/>
                <a:ea typeface="メイリオ"/>
                <a:cs typeface="メイリオ"/>
              </a:rPr>
              <a:t>　　を</a:t>
            </a:r>
            <a:r>
              <a:rPr kumimoji="1" lang="ja-JP" altLang="en-US" sz="2400" dirty="0">
                <a:latin typeface="メイリオ"/>
                <a:ea typeface="メイリオ"/>
                <a:cs typeface="メイリオ"/>
              </a:rPr>
              <a:t>体験する。</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③ </a:t>
            </a:r>
            <a:r>
              <a:rPr kumimoji="1" lang="ja-JP" altLang="en-US" sz="2400" dirty="0">
                <a:latin typeface="メイリオ"/>
                <a:ea typeface="メイリオ"/>
                <a:cs typeface="メイリオ"/>
              </a:rPr>
              <a:t>グループワークを通じ、チーム支援の重要性と効果、グ</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ループ討議の基礎的技術を体験的に理解する。</a:t>
            </a:r>
            <a:endParaRPr kumimoji="1" lang="en-US" altLang="ja-JP" sz="2400" dirty="0">
              <a:latin typeface="メイリオ"/>
              <a:ea typeface="メイリオ"/>
              <a:cs typeface="メイリオ"/>
            </a:endParaRPr>
          </a:p>
        </p:txBody>
      </p:sp>
      <p:sp>
        <p:nvSpPr>
          <p:cNvPr id="6" name="スライド番号プレースホルダー 5"/>
          <p:cNvSpPr>
            <a:spLocks noGrp="1"/>
          </p:cNvSpPr>
          <p:nvPr>
            <p:ph type="sldNum" sz="quarter" idx="12"/>
          </p:nvPr>
        </p:nvSpPr>
        <p:spPr/>
        <p:txBody>
          <a:bodyPr/>
          <a:lstStyle/>
          <a:p>
            <a:fld id="{5FD889E0-CAB2-4699-909D-B9A88D47ACBE}" type="slidenum">
              <a:rPr lang="en-US" smtClean="0"/>
              <a:pPr/>
              <a:t>6</a:t>
            </a:fld>
            <a:endParaRPr lang="en-US"/>
          </a:p>
        </p:txBody>
      </p:sp>
    </p:spTree>
    <p:extLst>
      <p:ext uri="{BB962C8B-B14F-4D97-AF65-F5344CB8AC3E}">
        <p14:creationId xmlns:p14="http://schemas.microsoft.com/office/powerpoint/2010/main" val="40334247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173628" y="291312"/>
            <a:ext cx="4494438" cy="6065038"/>
          </a:xfrm>
          <a:prstGeom prst="rect">
            <a:avLst/>
          </a:prstGeom>
          <a:solidFill>
            <a:schemeClr val="bg1"/>
          </a:solidFill>
          <a:ln w="15875">
            <a:solidFill>
              <a:schemeClr val="tx1"/>
            </a:solidFill>
            <a:miter lim="800000"/>
            <a:headEnd/>
            <a:tailEnd/>
          </a:ln>
          <a:effectLst/>
        </p:spPr>
      </p:pic>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50130"/>
            <a:ext cx="4752528" cy="954107"/>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本科目の獲得目標と</a:t>
            </a:r>
          </a:p>
          <a:p>
            <a:r>
              <a:rPr kumimoji="1" lang="ja-JP" altLang="en-US" sz="2800" b="1" dirty="0" smtClean="0">
                <a:latin typeface="メイリオ" pitchFamily="50" charset="-128"/>
                <a:ea typeface="メイリオ" pitchFamily="50" charset="-128"/>
                <a:cs typeface="メイリオ" pitchFamily="50" charset="-128"/>
              </a:rPr>
              <a:t>事前評価</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860373"/>
            <a:ext cx="3126680" cy="1754326"/>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受講前の今、</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自分はどのような</a:t>
            </a:r>
            <a:endParaRPr kumimoji="1" lang="en-US" altLang="ja-JP" sz="2000" dirty="0" smtClean="0">
              <a:latin typeface="メイリオ" pitchFamily="50" charset="-128"/>
              <a:ea typeface="メイリオ" pitchFamily="50" charset="-128"/>
              <a:cs typeface="メイリオ" pitchFamily="50" charset="-128"/>
            </a:endParaRPr>
          </a:p>
          <a:p>
            <a:r>
              <a:rPr kumimoji="1" lang="ja-JP" altLang="en-US" sz="2000" dirty="0" smtClean="0">
                <a:latin typeface="メイリオ" pitchFamily="50" charset="-128"/>
                <a:ea typeface="メイリオ" pitchFamily="50" charset="-128"/>
                <a:cs typeface="メイリオ" pitchFamily="50" charset="-128"/>
              </a:rPr>
              <a:t>段階・様子ですか？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7</a:t>
            </a:fld>
            <a:endParaRPr lang="en-US"/>
          </a:p>
        </p:txBody>
      </p:sp>
      <p:sp>
        <p:nvSpPr>
          <p:cNvPr id="7" name="正方形/長方形 6"/>
          <p:cNvSpPr/>
          <p:nvPr/>
        </p:nvSpPr>
        <p:spPr>
          <a:xfrm>
            <a:off x="6326697" y="2686556"/>
            <a:ext cx="396000" cy="3269182"/>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440412"/>
            <a:ext cx="8640960" cy="1369606"/>
          </a:xfrm>
          <a:prstGeom prst="rect">
            <a:avLst/>
          </a:prstGeom>
          <a:noFill/>
        </p:spPr>
        <p:txBody>
          <a:bodyPr wrap="square" rtlCol="0">
            <a:spAutoFit/>
          </a:bodyPr>
          <a:lstStyle/>
          <a:p>
            <a:pPr algn="ctr"/>
            <a:r>
              <a:rPr kumimoji="1" lang="ja-JP" altLang="en-US" sz="2800" b="1" dirty="0" smtClean="0">
                <a:latin typeface="メイリオ" pitchFamily="50" charset="-128"/>
                <a:ea typeface="メイリオ" pitchFamily="50" charset="-128"/>
                <a:cs typeface="メイリオ" pitchFamily="50" charset="-128"/>
              </a:rPr>
              <a:t>演習１ １日目</a:t>
            </a:r>
          </a:p>
          <a:p>
            <a:pPr algn="ctr">
              <a:lnSpc>
                <a:spcPts val="1800"/>
              </a:lnSpc>
            </a:pPr>
            <a:endParaRPr kumimoji="1" lang="ja-JP" altLang="en-US" sz="2800" b="1" dirty="0" smtClean="0">
              <a:latin typeface="メイリオ" pitchFamily="50" charset="-128"/>
              <a:ea typeface="メイリオ" pitchFamily="50" charset="-128"/>
              <a:cs typeface="メイリオ" pitchFamily="50" charset="-128"/>
            </a:endParaRPr>
          </a:p>
          <a:p>
            <a:pPr algn="ctr"/>
            <a:r>
              <a:rPr kumimoji="1" lang="ja-JP" altLang="en-US" sz="2000" dirty="0" smtClean="0">
                <a:latin typeface="メイリオ"/>
                <a:ea typeface="メイリオ"/>
                <a:cs typeface="メイリオ"/>
              </a:rPr>
              <a:t>インテークからアセスメント</a:t>
            </a:r>
          </a:p>
          <a:p>
            <a:pPr algn="ctr"/>
            <a:r>
              <a:rPr kumimoji="1" lang="ja-JP" altLang="en-US" sz="2000" dirty="0" smtClean="0">
                <a:latin typeface="メイリオ"/>
                <a:ea typeface="メイリオ"/>
                <a:cs typeface="メイリオ"/>
              </a:rPr>
              <a:t>特に基本相談に焦点をあてて</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179512" y="641663"/>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本科目の流れ</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21209"/>
            <a:ext cx="8640960" cy="2528897"/>
          </a:xfrm>
          <a:prstGeom prst="rect">
            <a:avLst/>
          </a:prstGeom>
          <a:noFill/>
        </p:spPr>
        <p:txBody>
          <a:bodyPr wrap="square" rtlCol="0">
            <a:spAutoFit/>
          </a:bodyPr>
          <a:lstStyle/>
          <a:p>
            <a:pPr>
              <a:lnSpc>
                <a:spcPts val="3800"/>
              </a:lnSpc>
            </a:pPr>
            <a:r>
              <a:rPr lang="ja-JP" altLang="en-US" sz="2400" dirty="0" smtClean="0">
                <a:latin typeface="メイリオ" pitchFamily="50" charset="-128"/>
                <a:ea typeface="メイリオ" pitchFamily="50" charset="-128"/>
                <a:cs typeface="メイリオ" pitchFamily="50" charset="-128"/>
              </a:rPr>
              <a:t>① しつこいまでの復習</a:t>
            </a:r>
          </a:p>
          <a:p>
            <a:pPr>
              <a:lnSpc>
                <a:spcPts val="3800"/>
              </a:lnSpc>
            </a:pPr>
            <a:r>
              <a:rPr lang="ja-JP" altLang="en-US" sz="2400" dirty="0" smtClean="0">
                <a:latin typeface="メイリオ" pitchFamily="50" charset="-128"/>
                <a:ea typeface="メイリオ" pitchFamily="50" charset="-128"/>
                <a:cs typeface="メイリオ" pitchFamily="50" charset="-128"/>
              </a:rPr>
              <a:t>② 関係性の構築と相談面接技術</a:t>
            </a:r>
          </a:p>
          <a:p>
            <a:pPr>
              <a:lnSpc>
                <a:spcPts val="3800"/>
              </a:lnSpc>
            </a:pPr>
            <a:r>
              <a:rPr lang="ja-JP" altLang="en-US" sz="2400" dirty="0" smtClean="0">
                <a:latin typeface="メイリオ" pitchFamily="50" charset="-128"/>
                <a:ea typeface="メイリオ" pitchFamily="50" charset="-128"/>
                <a:cs typeface="メイリオ" pitchFamily="50" charset="-128"/>
              </a:rPr>
              <a:t>③ 人となりをつかむ </a:t>
            </a:r>
            <a:r>
              <a:rPr lang="ja-JP" altLang="en-US" sz="2000" dirty="0" smtClean="0">
                <a:latin typeface="メイリオ" pitchFamily="50" charset="-128"/>
                <a:ea typeface="メイリオ" pitchFamily="50" charset="-128"/>
                <a:cs typeface="メイリオ" pitchFamily="50" charset="-128"/>
              </a:rPr>
              <a:t>－自分のもののみかたの傾向を知る－</a:t>
            </a:r>
          </a:p>
          <a:p>
            <a:pPr>
              <a:lnSpc>
                <a:spcPts val="3800"/>
              </a:lnSpc>
            </a:pPr>
            <a:r>
              <a:rPr lang="ja-JP" altLang="en-US" sz="2400" dirty="0" smtClean="0">
                <a:latin typeface="メイリオ" pitchFamily="50" charset="-128"/>
                <a:ea typeface="メイリオ" pitchFamily="50" charset="-128"/>
                <a:cs typeface="メイリオ" pitchFamily="50" charset="-128"/>
              </a:rPr>
              <a:t>④ 情報を収集する</a:t>
            </a:r>
          </a:p>
          <a:p>
            <a:pPr>
              <a:lnSpc>
                <a:spcPts val="3800"/>
              </a:lnSpc>
            </a:pPr>
            <a:r>
              <a:rPr lang="ja-JP" altLang="en-US" sz="2400" dirty="0" smtClean="0">
                <a:latin typeface="メイリオ" pitchFamily="50" charset="-128"/>
                <a:ea typeface="メイリオ" pitchFamily="50" charset="-128"/>
                <a:cs typeface="メイリオ" pitchFamily="50" charset="-128"/>
              </a:rPr>
              <a:t>⑤ ニーズを整理する</a:t>
            </a:r>
            <a:endParaRPr lang="ja-JP" altLang="en-US" sz="24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9</a:t>
            </a:fld>
            <a:endParaRPr lang="en-US"/>
          </a:p>
        </p:txBody>
      </p:sp>
      <p:sp>
        <p:nvSpPr>
          <p:cNvPr id="6" name="正方形/長方形 5"/>
          <p:cNvSpPr/>
          <p:nvPr/>
        </p:nvSpPr>
        <p:spPr>
          <a:xfrm>
            <a:off x="474133" y="3952805"/>
            <a:ext cx="8074963" cy="23363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お願い</a:t>
            </a:r>
            <a:r>
              <a:rPr kumimoji="1" lang="en-US" altLang="ja-JP" b="1" dirty="0" smtClean="0">
                <a:latin typeface="メイリオ"/>
                <a:ea typeface="メイリオ"/>
                <a:cs typeface="メイリオ"/>
              </a:rPr>
              <a:t>】</a:t>
            </a:r>
          </a:p>
          <a:p>
            <a:r>
              <a:rPr kumimoji="1" lang="ja-JP" altLang="en-US" sz="1600" b="1" dirty="0" smtClean="0">
                <a:latin typeface="メイリオ"/>
                <a:ea typeface="メイリオ"/>
                <a:cs typeface="メイリオ"/>
              </a:rPr>
              <a:t>　・今日はモデル事例をもとに、ケアマネジメントプロセスのうち、インテークから</a:t>
            </a:r>
          </a:p>
          <a:p>
            <a:r>
              <a:rPr kumimoji="1" lang="ja-JP" altLang="en-US" sz="1600" b="1" dirty="0" smtClean="0">
                <a:latin typeface="メイリオ"/>
                <a:ea typeface="メイリオ"/>
                <a:cs typeface="メイリオ"/>
              </a:rPr>
              <a:t>　　アセスメントまでについて学びます。</a:t>
            </a:r>
          </a:p>
          <a:p>
            <a:pPr>
              <a:lnSpc>
                <a:spcPts val="1200"/>
              </a:lnSpc>
            </a:pPr>
            <a:endParaRPr kumimoji="1" lang="ja-JP" altLang="en-US" sz="1600" b="1" dirty="0" smtClean="0">
              <a:latin typeface="メイリオ"/>
              <a:ea typeface="メイリオ"/>
              <a:cs typeface="メイリオ"/>
            </a:endParaRPr>
          </a:p>
          <a:p>
            <a:r>
              <a:rPr kumimoji="1" lang="ja-JP" altLang="en-US" sz="1600" b="1" dirty="0" smtClean="0">
                <a:latin typeface="メイリオ"/>
                <a:ea typeface="メイリオ"/>
                <a:cs typeface="メイリオ"/>
              </a:rPr>
              <a:t>　・現実はもっと複雑ですし、情報や関係者、解釈もより幅広いものになります。</a:t>
            </a:r>
          </a:p>
          <a:p>
            <a:r>
              <a:rPr kumimoji="1" lang="ja-JP" altLang="en-US" sz="1600" b="1" dirty="0" smtClean="0">
                <a:latin typeface="メイリオ"/>
                <a:ea typeface="メイリオ"/>
                <a:cs typeface="メイリオ"/>
              </a:rPr>
              <a:t>　・今回は、価値やケアマネジメント過程の理解に焦点化して基礎を学ぶため、一定</a:t>
            </a:r>
          </a:p>
          <a:p>
            <a:r>
              <a:rPr kumimoji="1" lang="ja-JP" altLang="en-US" sz="1600" b="1" dirty="0" smtClean="0">
                <a:latin typeface="メイリオ"/>
                <a:ea typeface="メイリオ"/>
                <a:cs typeface="メイリオ"/>
              </a:rPr>
              <a:t>　　のモデル化（簡略化・模式化）をして学びます。</a:t>
            </a:r>
          </a:p>
          <a:p>
            <a:r>
              <a:rPr kumimoji="1" lang="ja-JP" altLang="en-US" sz="1600" b="1" dirty="0" smtClean="0">
                <a:latin typeface="メイリオ"/>
                <a:ea typeface="メイリオ"/>
                <a:cs typeface="メイリオ"/>
              </a:rPr>
              <a:t>　・配布できる事例化する過程で疑問に感じるディテールがあるかもしれませんが、</a:t>
            </a:r>
          </a:p>
          <a:p>
            <a:r>
              <a:rPr kumimoji="1" lang="ja-JP" altLang="en-US" sz="1600" b="1" dirty="0" smtClean="0">
                <a:latin typeface="メイリオ"/>
                <a:ea typeface="メイリオ"/>
                <a:cs typeface="メイリオ"/>
              </a:rPr>
              <a:t>　　そこは目をつぶって気にしないようお願いします。</a:t>
            </a:r>
            <a:endParaRPr kumimoji="1" lang="en-US" altLang="ja-JP" b="1" dirty="0" smtClean="0">
              <a:latin typeface="メイリオ"/>
              <a:ea typeface="メイリオ"/>
              <a:cs typeface="メイリオ"/>
            </a:endParaRPr>
          </a:p>
        </p:txBody>
      </p:sp>
      <p:sp>
        <p:nvSpPr>
          <p:cNvPr id="7" name="角丸四角形 6"/>
          <p:cNvSpPr/>
          <p:nvPr/>
        </p:nvSpPr>
        <p:spPr>
          <a:xfrm>
            <a:off x="5836892" y="710444"/>
            <a:ext cx="2999764" cy="461246"/>
          </a:xfrm>
          <a:prstGeom prst="roundRect">
            <a:avLst/>
          </a:prstGeom>
          <a:solidFill>
            <a:schemeClr val="accent4">
              <a:lumMod val="20000"/>
              <a:lumOff val="80000"/>
            </a:schemeClr>
          </a:solidFill>
          <a:ln w="38100">
            <a:solidFill>
              <a:schemeClr val="accent4">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この演習でも、技術だけでなく、</a:t>
            </a:r>
          </a:p>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その基盤となる価値を忘れないでください。</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9" name="角丸四角形 8"/>
          <p:cNvSpPr/>
          <p:nvPr/>
        </p:nvSpPr>
        <p:spPr>
          <a:xfrm>
            <a:off x="5488935" y="3663133"/>
            <a:ext cx="2898444" cy="498424"/>
          </a:xfrm>
          <a:prstGeom prst="roundRect">
            <a:avLst/>
          </a:prstGeom>
          <a:solidFill>
            <a:schemeClr val="accent4">
              <a:lumMod val="20000"/>
              <a:lumOff val="80000"/>
            </a:schemeClr>
          </a:solidFill>
          <a:ln w="3810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これまで学んだことを模擬体験します。</a:t>
            </a:r>
          </a:p>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（「練習問題を解いて」みます）</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スペクトル">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スペクトル.thmx</Template>
  <TotalTime>956</TotalTime>
  <Words>2438</Words>
  <Application>Microsoft Macintosh PowerPoint</Application>
  <PresentationFormat>画面に合わせる (4:3)</PresentationFormat>
  <Paragraphs>875</Paragraphs>
  <Slides>58</Slides>
  <Notes>1</Notes>
  <HiddenSlides>0</HiddenSlides>
  <MMClips>0</MMClips>
  <ScaleCrop>false</ScaleCrop>
  <HeadingPairs>
    <vt:vector size="4" baseType="variant">
      <vt:variant>
        <vt:lpstr>テーマ</vt:lpstr>
      </vt:variant>
      <vt:variant>
        <vt:i4>1</vt:i4>
      </vt:variant>
      <vt:variant>
        <vt:lpstr>スライド タイトル</vt:lpstr>
      </vt:variant>
      <vt:variant>
        <vt:i4>58</vt:i4>
      </vt:variant>
    </vt:vector>
  </HeadingPairs>
  <TitlesOfParts>
    <vt:vector size="59" baseType="lpstr">
      <vt:lpstr>スペクトル</vt:lpstr>
      <vt:lpstr>演習１ ケアマネジメントプロセスに関する講義および演習 相談支援におけるケアマネジメントに必要な視点と技術Ⅰ</vt:lpstr>
      <vt:lpstr>演習１全体の獲得目標と概要</vt:lpstr>
      <vt:lpstr>演習１（１日目）の獲得目標</vt:lpstr>
      <vt:lpstr>演習１（１日目）の科目概要（１）</vt:lpstr>
      <vt:lpstr>PowerPoint プレゼンテーション</vt:lpstr>
      <vt:lpstr>演習１の方法と留意点</vt:lpstr>
      <vt:lpstr>PowerPoint プレゼンテーション</vt:lpstr>
      <vt:lpstr>PowerPoint プレゼンテーション</vt:lpstr>
      <vt:lpstr>PowerPoint プレゼンテーション</vt:lpstr>
      <vt:lpstr>PowerPoint プレゼンテーション</vt:lpstr>
      <vt:lpstr>【復習】 相談支援の目的</vt:lpstr>
      <vt:lpstr>【復習】相談支援の基本的視点</vt:lpstr>
      <vt:lpstr>【復習】ケアマネジメントプロセス サービス等利用計画作成事務の流れ</vt:lpstr>
      <vt:lpstr>PowerPoint プレゼンテーション</vt:lpstr>
      <vt:lpstr>§１ 関係性の構築とインテークアセスメント 　　　　　　　　　　　　　　　（初期相談）</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§１ 関係性の構築とインテーク・アセスメント 　　　　　　　　　　　　　　　初期相談の留意点（１）</vt:lpstr>
      <vt:lpstr>§１ 関係性の構築とインテーク・アセスメント 　　　　　　　　　　　　　　　初期相談の留意点（２）</vt:lpstr>
      <vt:lpstr>§１ 関係性の構築とインテーク・アセスメント 　　　　　　　　　　　　　　　（初期相談）</vt:lpstr>
      <vt:lpstr>§２ アセスメント（情報の収集と分析）</vt:lpstr>
      <vt:lpstr>PowerPoint プレゼンテーション</vt:lpstr>
      <vt:lpstr>PowerPoint プレゼンテーション</vt:lpstr>
      <vt:lpstr>PowerPoint プレゼンテーション</vt:lpstr>
      <vt:lpstr>PowerPoint プレゼンテーション</vt:lpstr>
      <vt:lpstr>復習 アセスメント</vt:lpstr>
      <vt:lpstr>復習 アセスメント</vt:lpstr>
      <vt:lpstr>復習 アセスメントの留意点①</vt:lpstr>
      <vt:lpstr>復習 アセスメントの留意点②</vt:lpstr>
      <vt:lpstr>復習 アセスメントの留意点③</vt:lpstr>
      <vt:lpstr>復習 アセスメントの留意点①</vt:lpstr>
      <vt:lpstr>PowerPoint プレゼンテーション</vt:lpstr>
      <vt:lpstr>PowerPoint プレゼンテーション</vt:lpstr>
      <vt:lpstr>あらためて確認しよう</vt:lpstr>
      <vt:lpstr>PowerPoint プレゼンテーション</vt:lpstr>
      <vt:lpstr>  グループ討議のルール 　　　　　　　　　　　　　</vt:lpstr>
      <vt:lpstr>PowerPoint プレゼンテーション</vt:lpstr>
      <vt:lpstr>PowerPoint プレゼンテーション</vt:lpstr>
      <vt:lpstr>PowerPoint プレゼンテーション</vt:lpstr>
      <vt:lpstr>復習 チームアプローチの重要性</vt:lpstr>
      <vt:lpstr>ニーズ整理</vt:lpstr>
      <vt:lpstr>ニーズ整理のポイント</vt:lpstr>
      <vt:lpstr>「見立て」のヒント</vt:lpstr>
      <vt:lpstr>「見立て」のヒント</vt:lpstr>
      <vt:lpstr>ニーズ整理</vt:lpstr>
      <vt:lpstr>ニーズ整理① 本人の希望をおさえよう</vt:lpstr>
      <vt:lpstr>ニーズ整理② 「見立て」てみよう</vt:lpstr>
      <vt:lpstr>ニーズ整理③「見立て」を討議しよう</vt:lpstr>
      <vt:lpstr>ニーズ整理③「見立て」を討議しよう</vt:lpstr>
      <vt:lpstr>ニーズ整理③「見立て」を討議しよう</vt:lpstr>
      <vt:lpstr>全体共有</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FUJIKAWA, Yuichi</dc:creator>
  <cp:lastModifiedBy>FUJIKAWA, Yuichi</cp:lastModifiedBy>
  <cp:revision>87</cp:revision>
  <cp:lastPrinted>2018-11-02T12:06:43Z</cp:lastPrinted>
  <dcterms:created xsi:type="dcterms:W3CDTF">2018-11-02T00:41:10Z</dcterms:created>
  <dcterms:modified xsi:type="dcterms:W3CDTF">2018-12-14T09:17:22Z</dcterms:modified>
</cp:coreProperties>
</file>