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2" r:id="rId1"/>
  </p:sldMasterIdLst>
  <p:notesMasterIdLst>
    <p:notesMasterId r:id="rId21"/>
  </p:notesMasterIdLst>
  <p:sldIdLst>
    <p:sldId id="256" r:id="rId2"/>
    <p:sldId id="268" r:id="rId3"/>
    <p:sldId id="257" r:id="rId4"/>
    <p:sldId id="258" r:id="rId5"/>
    <p:sldId id="259" r:id="rId6"/>
    <p:sldId id="278" r:id="rId7"/>
    <p:sldId id="260" r:id="rId8"/>
    <p:sldId id="261" r:id="rId9"/>
    <p:sldId id="262" r:id="rId10"/>
    <p:sldId id="277" r:id="rId11"/>
    <p:sldId id="269" r:id="rId12"/>
    <p:sldId id="263" r:id="rId13"/>
    <p:sldId id="270" r:id="rId14"/>
    <p:sldId id="276" r:id="rId15"/>
    <p:sldId id="264" r:id="rId16"/>
    <p:sldId id="271" r:id="rId17"/>
    <p:sldId id="275" r:id="rId18"/>
    <p:sldId id="279" r:id="rId19"/>
    <p:sldId id="280" r:id="rId20"/>
  </p:sldIdLst>
  <p:sldSz cx="9906000" cy="6858000" type="A4"/>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73233" autoAdjust="0"/>
  </p:normalViewPr>
  <p:slideViewPr>
    <p:cSldViewPr snapToGrid="0">
      <p:cViewPr varScale="1">
        <p:scale>
          <a:sx n="51" d="100"/>
          <a:sy n="51" d="100"/>
        </p:scale>
        <p:origin x="1314"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DCE18DD-33CB-4BD6-890C-2B33AB4B7E4B}" type="datetimeFigureOut">
              <a:rPr kumimoji="1" lang="ja-JP" altLang="en-US" smtClean="0"/>
              <a:t>2018/11/21</a:t>
            </a:fld>
            <a:endParaRPr kumimoji="1" lang="ja-JP" altLang="en-US"/>
          </a:p>
        </p:txBody>
      </p:sp>
      <p:sp>
        <p:nvSpPr>
          <p:cNvPr id="4" name="スライド イメージ プレースホルダー 3"/>
          <p:cNvSpPr>
            <a:spLocks noGrp="1" noRot="1" noChangeAspect="1"/>
          </p:cNvSpPr>
          <p:nvPr>
            <p:ph type="sldImg" idx="2"/>
          </p:nvPr>
        </p:nvSpPr>
        <p:spPr>
          <a:xfrm>
            <a:off x="1200150" y="1143000"/>
            <a:ext cx="44577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B83F2E3B-FA7B-4173-92F7-3F16823A91ED}" type="slidenum">
              <a:rPr kumimoji="1" lang="ja-JP" altLang="en-US" smtClean="0"/>
              <a:t>‹#›</a:t>
            </a:fld>
            <a:endParaRPr kumimoji="1" lang="ja-JP" altLang="en-US"/>
          </a:p>
        </p:txBody>
      </p:sp>
    </p:spTree>
    <p:extLst>
      <p:ext uri="{BB962C8B-B14F-4D97-AF65-F5344CB8AC3E}">
        <p14:creationId xmlns:p14="http://schemas.microsoft.com/office/powerpoint/2010/main" val="172892159"/>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None/>
            </a:pPr>
            <a:r>
              <a:rPr lang="ja-JP" altLang="en-US" dirty="0"/>
              <a:t>本科目の取り扱う内容を説明しつつ、初任者研修で獲得すべき以下の８つの基本的視点を提示する。</a:t>
            </a:r>
            <a:endParaRPr lang="en-US" altLang="ja-JP" dirty="0"/>
          </a:p>
          <a:p>
            <a:pPr marL="0" indent="0">
              <a:buNone/>
            </a:pPr>
            <a:endParaRPr lang="ja-JP" altLang="en-US" dirty="0"/>
          </a:p>
          <a:p>
            <a:pPr marL="0" indent="0">
              <a:buNone/>
            </a:pPr>
            <a:r>
              <a:rPr lang="ja-JP" altLang="en-US" dirty="0"/>
              <a:t>① 個別性の重視、② 生活者視点、ＱＯＬの重視、③ 本人主体、本人中心、④ 自己決定（意思決定）への支援、⑤ エンパワメントの視点、ストレングスへの着目、⑥ 権利擁護、⑦ 多職種連携・チームアプローチ、⑧ 地域づくり（コミュニティワーク）</a:t>
            </a:r>
          </a:p>
          <a:p>
            <a:pPr marL="0" indent="0">
              <a:buNone/>
            </a:pPr>
            <a:r>
              <a:rPr lang="en-US" altLang="ja-JP" dirty="0"/>
              <a:t>※</a:t>
            </a:r>
            <a:r>
              <a:rPr lang="ja-JP" altLang="en-US" dirty="0"/>
              <a:t>基本的視点⑦⑧は他科目で詳細に取り扱うため、本科目では提示のみ。</a:t>
            </a:r>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2</a:t>
            </a:fld>
            <a:endParaRPr kumimoji="1" lang="ja-JP" altLang="en-US"/>
          </a:p>
        </p:txBody>
      </p:sp>
    </p:spTree>
    <p:extLst>
      <p:ext uri="{BB962C8B-B14F-4D97-AF65-F5344CB8AC3E}">
        <p14:creationId xmlns:p14="http://schemas.microsoft.com/office/powerpoint/2010/main" val="663072494"/>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None/>
            </a:pPr>
            <a:r>
              <a:rPr lang="ja-JP" altLang="en-US" sz="1200" dirty="0"/>
              <a:t>制度上のサービスを適用することが通例となったパターナリズム中で、どのようにして想いから出発した支援ができるか。</a:t>
            </a:r>
            <a:endParaRPr lang="en-US" altLang="ja-JP" sz="1200" dirty="0"/>
          </a:p>
          <a:p>
            <a:pPr marL="0" indent="0">
              <a:buNone/>
            </a:pPr>
            <a:r>
              <a:rPr lang="ja-JP" altLang="en-US" sz="1200" dirty="0"/>
              <a:t>想いが読み取りづらい本人に、想いを表明していただく関わり方を支援者だけの主導でなく進めるにはどうするのか。</a:t>
            </a:r>
            <a:endParaRPr lang="en-US" altLang="ja-JP" sz="1200" dirty="0"/>
          </a:p>
          <a:p>
            <a:pPr marL="0" indent="0">
              <a:buNone/>
            </a:pPr>
            <a:r>
              <a:rPr lang="ja-JP" altLang="en-US" sz="1200" dirty="0"/>
              <a:t>本人中心とは個人主義でも、支援者が本人をおもんばかることでもなく、「自己決定支援等を活用して、本人が関係者の支援を踏まえて・・する」ことである（北野</a:t>
            </a:r>
            <a:r>
              <a:rPr lang="en-US" altLang="ja-JP" sz="1200" dirty="0"/>
              <a:t>2013</a:t>
            </a:r>
            <a:r>
              <a:rPr lang="ja-JP" altLang="en-US" sz="1200" dirty="0"/>
              <a:t>）。</a:t>
            </a:r>
            <a:endParaRPr lang="en-US" altLang="ja-JP" sz="1200" dirty="0"/>
          </a:p>
          <a:p>
            <a:pPr marL="0" indent="0">
              <a:buNone/>
            </a:pPr>
            <a:r>
              <a:rPr lang="ja-JP" altLang="en-US" sz="1200" dirty="0"/>
              <a:t>そのためには、支援者を含む社会全体との相互エンパワメント関係が展開されなければならない（同）。</a:t>
            </a:r>
            <a:endParaRPr lang="en-US" altLang="ja-JP" sz="1200" dirty="0"/>
          </a:p>
          <a:p>
            <a:pPr marL="0" indent="0">
              <a:buNone/>
            </a:pPr>
            <a:r>
              <a:rPr lang="ja-JP" altLang="en-US" sz="1200" dirty="0"/>
              <a:t>あくまで本人を中心に据えた会議や本人の最善の利益に即した生活支援の実施により粘り強く本人のパワーを引き出していく。</a:t>
            </a:r>
            <a:endParaRPr lang="en-US" altLang="ja-JP" sz="1200" dirty="0"/>
          </a:p>
          <a:p>
            <a:endParaRPr kumimoji="1" lang="en-US" altLang="ja-JP" dirty="0"/>
          </a:p>
          <a:p>
            <a:r>
              <a:rPr kumimoji="1" lang="ja-JP" altLang="en-US" dirty="0"/>
              <a:t>参考文献</a:t>
            </a:r>
            <a:endParaRPr kumimoji="1" lang="en-US" altLang="ja-JP" dirty="0"/>
          </a:p>
          <a:p>
            <a:r>
              <a:rPr kumimoji="1" lang="ja-JP" altLang="en-US" dirty="0"/>
              <a:t>朝比奈ミカ・北野誠一・玉木幸則「障害者本に中心の相談支援とサービス等利用計画ハンドブック」ミネルヴァ書房</a:t>
            </a:r>
            <a:r>
              <a:rPr kumimoji="1" lang="en-US" altLang="ja-JP" dirty="0"/>
              <a:t>2013</a:t>
            </a:r>
          </a:p>
          <a:p>
            <a:endParaRPr kumimoji="1" lang="en-US" altLang="ja-JP"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11</a:t>
            </a:fld>
            <a:endParaRPr kumimoji="1" lang="ja-JP" altLang="en-US"/>
          </a:p>
        </p:txBody>
      </p:sp>
    </p:spTree>
    <p:extLst>
      <p:ext uri="{BB962C8B-B14F-4D97-AF65-F5344CB8AC3E}">
        <p14:creationId xmlns:p14="http://schemas.microsoft.com/office/powerpoint/2010/main" val="162021203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lang="ja-JP" altLang="en-US" sz="1200" dirty="0">
                <a:solidFill>
                  <a:srgbClr val="C00000"/>
                </a:solidFill>
                <a:latin typeface="HGP創英角ﾎﾟｯﾌﾟ体" panose="040B0A00000000000000" pitchFamily="50" charset="-128"/>
                <a:ea typeface="HGP創英角ﾎﾟｯﾌﾟ体" panose="040B0A00000000000000" pitchFamily="50" charset="-128"/>
              </a:rPr>
              <a:t>アドボカシーの視点</a:t>
            </a:r>
            <a:r>
              <a:rPr lang="ja-JP" altLang="en-US" sz="1200" dirty="0"/>
              <a:t>（権利擁護活動）</a:t>
            </a:r>
            <a:endParaRPr lang="en-US" altLang="ja-JP" sz="1200" dirty="0"/>
          </a:p>
          <a:p>
            <a:r>
              <a:rPr lang="en-US" altLang="ja-JP" dirty="0"/>
              <a:t>※</a:t>
            </a:r>
            <a:r>
              <a:rPr lang="ja-JP" altLang="en-US" dirty="0"/>
              <a:t>２　ケースアドボカシーとクラスアドボカシー双方に通じて、高いレベルで意思決定支援を行う。</a:t>
            </a:r>
            <a:endParaRPr lang="en-US" altLang="ja-JP" dirty="0"/>
          </a:p>
          <a:p>
            <a:endParaRPr lang="ja-JP" altLang="en-US" dirty="0"/>
          </a:p>
          <a:p>
            <a:r>
              <a:rPr lang="ja-JP" altLang="en-US" dirty="0"/>
              <a:t>ケースアドボカシーは個別支援上生じる様々な意思決定上の困難に丁寧に対応したり、権利擁護が必要な場面でしっかりと代弁すること</a:t>
            </a:r>
            <a:endParaRPr lang="en-US" altLang="ja-JP" dirty="0"/>
          </a:p>
          <a:p>
            <a:r>
              <a:rPr kumimoji="1" lang="ja-JP" altLang="en-US" dirty="0"/>
              <a:t>クラスアドボカシーは地域で生じている同様の場面でこれを行政や社会に訴えて改善を図ること</a:t>
            </a:r>
            <a:endParaRPr kumimoji="1" lang="en-US" altLang="ja-JP" dirty="0"/>
          </a:p>
          <a:p>
            <a:endParaRPr kumimoji="1" lang="en-US" altLang="ja-JP" dirty="0"/>
          </a:p>
          <a:p>
            <a:r>
              <a:rPr kumimoji="1" lang="ja-JP" altLang="en-US" dirty="0"/>
              <a:t>ケアガドラインの「ノーマライゼーションに基づく支援」と同義である。</a:t>
            </a:r>
            <a:endParaRPr kumimoji="1" lang="en-US" altLang="ja-JP" dirty="0"/>
          </a:p>
          <a:p>
            <a:endParaRPr kumimoji="1" lang="en-US" altLang="ja-JP" dirty="0"/>
          </a:p>
          <a:p>
            <a:r>
              <a:rPr kumimoji="1" lang="ja-JP" altLang="en-US" dirty="0"/>
              <a:t>また、自立支援協議会に参加できなくても、行政窓口で地域の障がい者に同種の問題が起こっているということを資料を交えて説明し、サービスの拡充や条件緩和に繋げていくことも大切なクラスアドボカシー活動である。</a:t>
            </a:r>
            <a:endParaRPr kumimoji="1" lang="en-US" altLang="ja-JP" dirty="0"/>
          </a:p>
          <a:p>
            <a:endParaRPr kumimoji="1" lang="en-US" altLang="ja-JP"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12</a:t>
            </a:fld>
            <a:endParaRPr kumimoji="1" lang="ja-JP" altLang="en-US"/>
          </a:p>
        </p:txBody>
      </p:sp>
    </p:spTree>
    <p:extLst>
      <p:ext uri="{BB962C8B-B14F-4D97-AF65-F5344CB8AC3E}">
        <p14:creationId xmlns:p14="http://schemas.microsoft.com/office/powerpoint/2010/main" val="2269685485"/>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参考文献等</a:t>
            </a:r>
            <a:endParaRPr kumimoji="1" lang="en-US" altLang="ja-JP" dirty="0" smtClean="0"/>
          </a:p>
          <a:p>
            <a:r>
              <a:rPr kumimoji="1" lang="ja-JP" altLang="en-US" dirty="0" smtClean="0"/>
              <a:t>高山直樹「</a:t>
            </a:r>
            <a:r>
              <a:rPr kumimoji="1" lang="ja-JP" altLang="en-US" sz="1200" b="0" i="0" u="none" strike="noStrike" kern="1200" dirty="0" smtClean="0">
                <a:solidFill>
                  <a:schemeClr val="tx1"/>
                </a:solidFill>
                <a:effectLst/>
                <a:latin typeface="+mn-lt"/>
                <a:ea typeface="+mn-ea"/>
                <a:cs typeface="+mn-cs"/>
              </a:rPr>
              <a:t>意思決定支援と権利擁護」</a:t>
            </a:r>
            <a:r>
              <a:rPr kumimoji="1" lang="ja-JP" altLang="en-US" dirty="0" smtClean="0"/>
              <a:t>ソーシャルワーク研究　</a:t>
            </a:r>
            <a:r>
              <a:rPr kumimoji="1" lang="en-US" altLang="ja-JP" sz="1200" b="0" i="0" u="none" strike="noStrike" kern="1200" dirty="0" smtClean="0">
                <a:solidFill>
                  <a:schemeClr val="tx1"/>
                </a:solidFill>
                <a:effectLst/>
                <a:latin typeface="+mn-lt"/>
                <a:ea typeface="+mn-ea"/>
                <a:cs typeface="+mn-cs"/>
              </a:rPr>
              <a:t>41-4(164)</a:t>
            </a:r>
            <a:endParaRPr kumimoji="1" lang="en-US" altLang="ja-JP"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13</a:t>
            </a:fld>
            <a:endParaRPr kumimoji="1" lang="ja-JP" altLang="en-US"/>
          </a:p>
        </p:txBody>
      </p:sp>
    </p:spTree>
    <p:extLst>
      <p:ext uri="{BB962C8B-B14F-4D97-AF65-F5344CB8AC3E}">
        <p14:creationId xmlns:p14="http://schemas.microsoft.com/office/powerpoint/2010/main" val="427686090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参考文献</a:t>
            </a:r>
            <a:endParaRPr kumimoji="1" lang="en-US" altLang="ja-JP" dirty="0" smtClean="0"/>
          </a:p>
          <a:p>
            <a:r>
              <a:rPr kumimoji="1" lang="ja-JP" altLang="en-US" dirty="0" smtClean="0"/>
              <a:t>平野隆之</a:t>
            </a:r>
            <a:r>
              <a:rPr kumimoji="1" lang="ja-JP" altLang="en-US" dirty="0"/>
              <a:t>・田中千枝子・佐藤彰一・上田晴男・小西加保留「権利擁護がわかる意思決定支援」ミネルヴァ書房</a:t>
            </a:r>
            <a:r>
              <a:rPr kumimoji="1" lang="en-US" altLang="ja-JP" dirty="0"/>
              <a:t>2018</a:t>
            </a:r>
            <a:r>
              <a:rPr kumimoji="1" lang="ja-JP" altLang="en-US" dirty="0"/>
              <a:t>　</a:t>
            </a:r>
            <a:r>
              <a:rPr kumimoji="1" lang="en-US" altLang="ja-JP" dirty="0"/>
              <a:t>pp26-27</a:t>
            </a:r>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14</a:t>
            </a:fld>
            <a:endParaRPr kumimoji="1" lang="ja-JP" altLang="en-US"/>
          </a:p>
        </p:txBody>
      </p:sp>
    </p:spTree>
    <p:extLst>
      <p:ext uri="{BB962C8B-B14F-4D97-AF65-F5344CB8AC3E}">
        <p14:creationId xmlns:p14="http://schemas.microsoft.com/office/powerpoint/2010/main" val="2660256272"/>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lang="ja-JP" altLang="en-US" dirty="0"/>
              <a:t>自立・自己決定の視点（</a:t>
            </a:r>
            <a:r>
              <a:rPr lang="ja-JP" altLang="en-US" sz="1200" dirty="0"/>
              <a:t>意思決定支援</a:t>
            </a:r>
            <a:r>
              <a:rPr lang="ja-JP" altLang="en-US" dirty="0"/>
              <a:t>）</a:t>
            </a:r>
            <a:endParaRPr lang="en-US" altLang="ja-JP" dirty="0"/>
          </a:p>
          <a:p>
            <a:r>
              <a:rPr lang="en-US" altLang="ja-JP" dirty="0"/>
              <a:t>※</a:t>
            </a:r>
            <a:r>
              <a:rPr lang="ja-JP" altLang="en-US" dirty="0"/>
              <a:t>３　本人が主体性を持った人であると捉え、主体性を発揮できるように本人と周囲に働きかける。</a:t>
            </a:r>
            <a:endParaRPr lang="en-US" altLang="ja-JP" dirty="0"/>
          </a:p>
          <a:p>
            <a:endParaRPr kumimoji="1" lang="en-US" altLang="ja-JP" dirty="0"/>
          </a:p>
          <a:p>
            <a:r>
              <a:rPr lang="ja-JP" altLang="en-US" dirty="0"/>
              <a:t>重症心身障がいで反応がない、自傷他害を繰り返す、精神医療から抜けられない、アディクションが収まらない、犯罪を繰り返す、何度も約束を反故にするといった本人に相談支援専門員はどう対応するのか？</a:t>
            </a:r>
            <a:endParaRPr lang="en-US" altLang="ja-JP" dirty="0"/>
          </a:p>
          <a:p>
            <a:r>
              <a:rPr lang="ja-JP" altLang="en-US" dirty="0"/>
              <a:t>それでも主体性を持って生きる人としてみる＝「すべての人が発達の過程にあること、教育がすべてに保障され、労働は生きるための源泉である。」とする発達保障の考え方が揺るぐものではない。</a:t>
            </a:r>
            <a:endParaRPr lang="en-US" altLang="ja-JP" dirty="0"/>
          </a:p>
          <a:p>
            <a:r>
              <a:rPr lang="ja-JP" altLang="en-US" dirty="0"/>
              <a:t>行動の奥にある原因・背景を探りながら本人の持つパワーを何とか見出していくしかない。</a:t>
            </a:r>
            <a:endParaRPr lang="en-US" altLang="ja-JP" dirty="0"/>
          </a:p>
          <a:p>
            <a:endParaRPr lang="en-US" altLang="ja-JP" dirty="0"/>
          </a:p>
          <a:p>
            <a:r>
              <a:rPr kumimoji="1" lang="ja-JP" altLang="en-US" dirty="0"/>
              <a:t>意思決定支援の流れに沿っていくと、</a:t>
            </a:r>
            <a:r>
              <a:rPr kumimoji="1" lang="zh-TW" altLang="en-US" dirty="0"/>
              <a:t>意思疎通→意思形成→意思表明→意思実現となるが、これは相談支援の流れと等しい。</a:t>
            </a:r>
            <a:endParaRPr kumimoji="1" lang="en-US" altLang="zh-TW" dirty="0"/>
          </a:p>
          <a:p>
            <a:r>
              <a:rPr kumimoji="1" lang="zh-TW" altLang="en-US" dirty="0"/>
              <a:t>結果的に、綿密な意思確認、判断しやすい情報提供、意思を表明しやすい環境作り、表明したことが実現するという経験が利用者のパワーアップに繋がる。</a:t>
            </a:r>
            <a:endParaRPr lang="en-US" altLang="ja-JP" dirty="0"/>
          </a:p>
          <a:p>
            <a:endParaRPr lang="ja-JP" altLang="en-US" dirty="0"/>
          </a:p>
          <a:p>
            <a:r>
              <a:rPr kumimoji="1" lang="ja-JP" altLang="en-US" dirty="0"/>
              <a:t>福祉施設を訪問して利用者の声を聴く福祉オンブズマンの経験から、施設入所者に対する相談支援専門員や施設職員の関わりの弱さを感じざるを得ない。</a:t>
            </a:r>
            <a:endParaRPr kumimoji="1" lang="en-US" altLang="ja-JP" dirty="0"/>
          </a:p>
          <a:p>
            <a:r>
              <a:rPr kumimoji="1" lang="ja-JP" altLang="en-US" dirty="0"/>
              <a:t>あなたの利用者は声を聴いてもらえないまま、画一的な「支援」を受けていないだろうか？</a:t>
            </a:r>
            <a:endParaRPr kumimoji="1" lang="en-US" altLang="ja-JP"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15</a:t>
            </a:fld>
            <a:endParaRPr kumimoji="1" lang="ja-JP" altLang="en-US"/>
          </a:p>
        </p:txBody>
      </p:sp>
    </p:spTree>
    <p:extLst>
      <p:ext uri="{BB962C8B-B14F-4D97-AF65-F5344CB8AC3E}">
        <p14:creationId xmlns:p14="http://schemas.microsoft.com/office/powerpoint/2010/main" val="289617042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latin typeface="+mn-ea"/>
                <a:ea typeface="+mn-ea"/>
              </a:rPr>
              <a:t>参考文献等</a:t>
            </a:r>
            <a:endParaRPr kumimoji="1" lang="en-US" altLang="ja-JP" dirty="0" smtClean="0">
              <a:latin typeface="+mn-ea"/>
              <a:ea typeface="+mn-ea"/>
            </a:endParaRPr>
          </a:p>
          <a:p>
            <a:r>
              <a:rPr kumimoji="1" lang="ja-JP" altLang="en-US" dirty="0" smtClean="0">
                <a:latin typeface="+mn-ea"/>
                <a:ea typeface="+mn-ea"/>
              </a:rPr>
              <a:t>谷口</a:t>
            </a:r>
            <a:r>
              <a:rPr kumimoji="1" lang="ja-JP" altLang="en-US" dirty="0">
                <a:latin typeface="+mn-ea"/>
                <a:ea typeface="+mn-ea"/>
              </a:rPr>
              <a:t>明広「重度身体障害者の日本的自立生活概念と自立生活教育プログラム」</a:t>
            </a:r>
            <a:r>
              <a:rPr kumimoji="1" lang="ja-JP" altLang="en-US" sz="1200" b="0" i="0" u="none" strike="noStrike" kern="1200" dirty="0">
                <a:solidFill>
                  <a:schemeClr val="tx1"/>
                </a:solidFill>
                <a:effectLst/>
                <a:latin typeface="+mn-lt"/>
                <a:ea typeface="+mn-ea"/>
                <a:cs typeface="+mn-cs"/>
              </a:rPr>
              <a:t>社会福祉学 </a:t>
            </a:r>
            <a:r>
              <a:rPr kumimoji="1" lang="en-US" altLang="ja-JP" sz="1200" b="0" i="0" u="none" strike="noStrike" kern="1200" dirty="0">
                <a:solidFill>
                  <a:schemeClr val="tx1"/>
                </a:solidFill>
                <a:effectLst/>
                <a:latin typeface="+mn-lt"/>
                <a:ea typeface="+mn-ea"/>
                <a:cs typeface="+mn-cs"/>
              </a:rPr>
              <a:t>29(1), 45-64, 1988</a:t>
            </a:r>
            <a:endParaRPr kumimoji="1" lang="en-US" altLang="ja-JP" dirty="0">
              <a:latin typeface="+mn-ea"/>
              <a:ea typeface="+mn-ea"/>
            </a:endParaRPr>
          </a:p>
          <a:p>
            <a:endParaRPr kumimoji="1" lang="en-US" altLang="ja-JP" dirty="0">
              <a:latin typeface="+mn-ea"/>
              <a:ea typeface="+mn-ea"/>
            </a:endParaRPr>
          </a:p>
          <a:p>
            <a:r>
              <a:rPr kumimoji="1" lang="ja-JP" altLang="en-US" dirty="0">
                <a:latin typeface="+mn-ea"/>
                <a:ea typeface="+mn-ea"/>
              </a:rPr>
              <a:t>意思決定支援とは、自ら意思決定支援を決定することに困難を抱える障害者が、日常生活や社会生活に関して自らの意思が反映された生活を送ることが出来るように、可能な限り本人が自ら意思決定できるように支援し、本人の意思の確認や意思及び選考を推定し、支援を尽くしても本人の意思の確認や意思及び選考の推定が困難な場合には、最後の手段として最善の利益を検討するために事業者の職員が行う支援の行為及び仕組みをいう。</a:t>
            </a:r>
            <a:endParaRPr kumimoji="1" lang="en-US" altLang="ja-JP" dirty="0">
              <a:latin typeface="+mn-ea"/>
              <a:ea typeface="+mn-ea"/>
            </a:endParaRPr>
          </a:p>
          <a:p>
            <a:endParaRPr kumimoji="1" lang="en-US" altLang="ja-JP" dirty="0">
              <a:latin typeface="+mn-ea"/>
              <a:ea typeface="+mn-ea"/>
            </a:endParaRPr>
          </a:p>
          <a:p>
            <a:r>
              <a:rPr kumimoji="1" lang="ja-JP" altLang="en-US" dirty="0">
                <a:latin typeface="+mn-ea"/>
                <a:ea typeface="+mn-ea"/>
              </a:rPr>
              <a:t>谷口明弘「障害のある人の支援計画」中央法規</a:t>
            </a:r>
            <a:r>
              <a:rPr kumimoji="1" lang="en-US" altLang="ja-JP" dirty="0">
                <a:latin typeface="+mn-ea"/>
                <a:ea typeface="+mn-ea"/>
              </a:rPr>
              <a:t>2015</a:t>
            </a:r>
            <a:r>
              <a:rPr kumimoji="1" lang="ja-JP" altLang="en-US" dirty="0">
                <a:latin typeface="+mn-ea"/>
                <a:ea typeface="+mn-ea"/>
              </a:rPr>
              <a:t>　</a:t>
            </a:r>
            <a:r>
              <a:rPr kumimoji="1" lang="en-US" altLang="ja-JP" dirty="0">
                <a:latin typeface="+mn-ea"/>
                <a:ea typeface="+mn-ea"/>
              </a:rPr>
              <a:t>PP38-44</a:t>
            </a:r>
          </a:p>
          <a:p>
            <a:r>
              <a:rPr kumimoji="1" lang="ja-JP" altLang="en-US" dirty="0">
                <a:latin typeface="+mn-ea"/>
                <a:ea typeface="+mn-ea"/>
              </a:rPr>
              <a:t>自己決定のレベル</a:t>
            </a:r>
            <a:endParaRPr kumimoji="1" lang="en-US" altLang="ja-JP" dirty="0">
              <a:latin typeface="+mn-ea"/>
              <a:ea typeface="+mn-ea"/>
            </a:endParaRPr>
          </a:p>
          <a:p>
            <a:r>
              <a:rPr kumimoji="1" lang="ja-JP" altLang="en-US" dirty="0">
                <a:latin typeface="+mn-ea"/>
                <a:ea typeface="+mn-ea"/>
              </a:rPr>
              <a:t>　感情的表現－第一レベル</a:t>
            </a:r>
            <a:endParaRPr kumimoji="1" lang="en-US" altLang="ja-JP" dirty="0">
              <a:latin typeface="+mn-ea"/>
              <a:ea typeface="+mn-ea"/>
            </a:endParaRPr>
          </a:p>
          <a:p>
            <a:r>
              <a:rPr kumimoji="1" lang="ja-JP" altLang="en-US" dirty="0">
                <a:latin typeface="+mn-ea"/>
                <a:ea typeface="+mn-ea"/>
              </a:rPr>
              <a:t>　嗜好的表現－第二レベル</a:t>
            </a:r>
            <a:endParaRPr kumimoji="1" lang="en-US" altLang="ja-JP" dirty="0">
              <a:latin typeface="+mn-ea"/>
              <a:ea typeface="+mn-ea"/>
            </a:endParaRPr>
          </a:p>
          <a:p>
            <a:r>
              <a:rPr kumimoji="1" lang="ja-JP" altLang="en-US" dirty="0">
                <a:latin typeface="+mn-ea"/>
                <a:ea typeface="+mn-ea"/>
              </a:rPr>
              <a:t>　嗜好的表現－第三レベル</a:t>
            </a:r>
            <a:endParaRPr kumimoji="1" lang="en-US" altLang="ja-JP" dirty="0">
              <a:latin typeface="+mn-ea"/>
              <a:ea typeface="+mn-ea"/>
            </a:endParaRPr>
          </a:p>
          <a:p>
            <a:r>
              <a:rPr kumimoji="1" lang="ja-JP" altLang="en-US" dirty="0">
                <a:latin typeface="+mn-ea"/>
                <a:ea typeface="+mn-ea"/>
              </a:rPr>
              <a:t>自己決定を可能にする要素</a:t>
            </a:r>
            <a:endParaRPr kumimoji="1" lang="en-US" altLang="ja-JP" dirty="0">
              <a:latin typeface="+mn-ea"/>
              <a:ea typeface="+mn-ea"/>
            </a:endParaRPr>
          </a:p>
          <a:p>
            <a:r>
              <a:rPr kumimoji="1" lang="ja-JP" altLang="en-US" dirty="0">
                <a:latin typeface="+mn-ea"/>
                <a:ea typeface="+mn-ea"/>
              </a:rPr>
              <a:t>　⑴周囲が即座に否定しない</a:t>
            </a:r>
            <a:endParaRPr kumimoji="1" lang="en-US" altLang="ja-JP" dirty="0">
              <a:latin typeface="+mn-ea"/>
              <a:ea typeface="+mn-ea"/>
            </a:endParaRPr>
          </a:p>
          <a:p>
            <a:r>
              <a:rPr kumimoji="1" lang="ja-JP" altLang="en-US" dirty="0">
                <a:latin typeface="+mn-ea"/>
                <a:ea typeface="+mn-ea"/>
              </a:rPr>
              <a:t>　⑵小さな成功で自信を持たせる</a:t>
            </a:r>
            <a:endParaRPr kumimoji="1" lang="en-US" altLang="ja-JP" dirty="0">
              <a:latin typeface="+mn-ea"/>
              <a:ea typeface="+mn-ea"/>
            </a:endParaRPr>
          </a:p>
          <a:p>
            <a:r>
              <a:rPr kumimoji="1" lang="ja-JP" altLang="en-US" dirty="0">
                <a:latin typeface="+mn-ea"/>
                <a:ea typeface="+mn-ea"/>
              </a:rPr>
              <a:t>　⑶意見相違が介助に影響しない安心感</a:t>
            </a:r>
            <a:endParaRPr kumimoji="1" lang="en-US" altLang="ja-JP" dirty="0">
              <a:latin typeface="+mn-ea"/>
              <a:ea typeface="+mn-ea"/>
            </a:endParaRPr>
          </a:p>
          <a:p>
            <a:r>
              <a:rPr kumimoji="1" lang="ja-JP" altLang="en-US" dirty="0">
                <a:latin typeface="+mn-ea"/>
                <a:ea typeface="+mn-ea"/>
              </a:rPr>
              <a:t>　⑷デマンドを整理して目標を明確にする</a:t>
            </a:r>
            <a:endParaRPr kumimoji="1" lang="en-US" altLang="ja-JP" dirty="0">
              <a:latin typeface="+mn-ea"/>
              <a:ea typeface="+mn-ea"/>
            </a:endParaRPr>
          </a:p>
          <a:p>
            <a:r>
              <a:rPr kumimoji="1" lang="ja-JP" altLang="en-US" dirty="0">
                <a:latin typeface="+mn-ea"/>
                <a:ea typeface="+mn-ea"/>
              </a:rPr>
              <a:t>　⑸過去を素材にしたシミュレーションを可能にする</a:t>
            </a:r>
            <a:endParaRPr kumimoji="1" lang="en-US" altLang="ja-JP" dirty="0">
              <a:latin typeface="+mn-ea"/>
              <a:ea typeface="+mn-ea"/>
            </a:endParaRPr>
          </a:p>
          <a:p>
            <a:endParaRPr kumimoji="1" lang="en-US" altLang="ja-JP" dirty="0">
              <a:latin typeface="+mn-ea"/>
              <a:ea typeface="+mn-ea"/>
            </a:endParaRPr>
          </a:p>
          <a:p>
            <a:endParaRPr kumimoji="1" lang="en-US" altLang="ja-JP" dirty="0">
              <a:latin typeface="+mn-ea"/>
              <a:ea typeface="+mn-ea"/>
            </a:endParaRPr>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16</a:t>
            </a:fld>
            <a:endParaRPr kumimoji="1" lang="ja-JP" altLang="en-US"/>
          </a:p>
        </p:txBody>
      </p:sp>
    </p:spTree>
    <p:extLst>
      <p:ext uri="{BB962C8B-B14F-4D97-AF65-F5344CB8AC3E}">
        <p14:creationId xmlns:p14="http://schemas.microsoft.com/office/powerpoint/2010/main" val="2614168875"/>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latin typeface="+mn-ea"/>
                <a:ea typeface="+mn-ea"/>
              </a:rPr>
              <a:t>参考文献等</a:t>
            </a:r>
            <a:endParaRPr kumimoji="1" lang="en-US" altLang="ja-JP" dirty="0" smtClean="0">
              <a:latin typeface="+mn-ea"/>
              <a:ea typeface="+mn-ea"/>
            </a:endParaRPr>
          </a:p>
          <a:p>
            <a:r>
              <a:rPr kumimoji="1" lang="ja-JP" altLang="en-US" dirty="0" smtClean="0">
                <a:latin typeface="+mn-ea"/>
                <a:ea typeface="+mn-ea"/>
              </a:rPr>
              <a:t>樽井康彦</a:t>
            </a:r>
            <a:r>
              <a:rPr kumimoji="1" lang="ja-JP" altLang="en-US" dirty="0">
                <a:latin typeface="+mn-ea"/>
                <a:ea typeface="+mn-ea"/>
              </a:rPr>
              <a:t>・與那嶺司「知的障害者入所施設の支援者が経験する自己決定支援を巡る価値とジレンマ」</a:t>
            </a:r>
            <a:r>
              <a:rPr kumimoji="1" lang="en-US" altLang="ja-JP" dirty="0">
                <a:latin typeface="+mn-ea"/>
                <a:ea typeface="+mn-ea"/>
              </a:rPr>
              <a:t>2014</a:t>
            </a:r>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17</a:t>
            </a:fld>
            <a:endParaRPr kumimoji="1" lang="ja-JP" altLang="en-US"/>
          </a:p>
        </p:txBody>
      </p:sp>
    </p:spTree>
    <p:extLst>
      <p:ext uri="{BB962C8B-B14F-4D97-AF65-F5344CB8AC3E}">
        <p14:creationId xmlns:p14="http://schemas.microsoft.com/office/powerpoint/2010/main" val="514924244"/>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18</a:t>
            </a:fld>
            <a:endParaRPr kumimoji="1" lang="ja-JP" altLang="en-US"/>
          </a:p>
        </p:txBody>
      </p:sp>
    </p:spTree>
    <p:extLst>
      <p:ext uri="{BB962C8B-B14F-4D97-AF65-F5344CB8AC3E}">
        <p14:creationId xmlns:p14="http://schemas.microsoft.com/office/powerpoint/2010/main" val="821450402"/>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US" altLang="ja-JP"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19</a:t>
            </a:fld>
            <a:endParaRPr kumimoji="1" lang="ja-JP" altLang="en-US"/>
          </a:p>
        </p:txBody>
      </p:sp>
    </p:spTree>
    <p:extLst>
      <p:ext uri="{BB962C8B-B14F-4D97-AF65-F5344CB8AC3E}">
        <p14:creationId xmlns:p14="http://schemas.microsoft.com/office/powerpoint/2010/main" val="331372582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a:t>講義の趣旨を大まかに伝える。</a:t>
            </a:r>
            <a:endParaRPr kumimoji="1" lang="en-US" altLang="ja-JP" dirty="0"/>
          </a:p>
          <a:p>
            <a:r>
              <a:rPr kumimoji="1" lang="ja-JP" altLang="en-US" dirty="0"/>
              <a:t>詳しい説明は次ページ以降にあると伝える。</a:t>
            </a:r>
            <a:endParaRPr kumimoji="1" lang="en-US" altLang="ja-JP" dirty="0"/>
          </a:p>
          <a:p>
            <a:endParaRPr kumimoji="1" lang="en-US" altLang="ja-JP" dirty="0"/>
          </a:p>
          <a:p>
            <a:r>
              <a:rPr kumimoji="1" lang="ja-JP" altLang="en-US" dirty="0"/>
              <a:t>参考文献</a:t>
            </a:r>
            <a:endParaRPr kumimoji="1" lang="en-US" altLang="ja-JP" dirty="0"/>
          </a:p>
          <a:p>
            <a:r>
              <a:rPr kumimoji="1" lang="ja-JP" altLang="en-US" dirty="0"/>
              <a:t>基本を知るために</a:t>
            </a:r>
            <a:endParaRPr kumimoji="1" lang="en-US" altLang="ja-JP" dirty="0"/>
          </a:p>
          <a:p>
            <a:r>
              <a:rPr kumimoji="1" lang="ja-JP" altLang="en-US" dirty="0"/>
              <a:t>稲沢公一・岩崎晋也「社会福祉をつかむ　改訂版」　有斐閣　</a:t>
            </a:r>
            <a:r>
              <a:rPr kumimoji="1" lang="en-US" altLang="ja-JP" dirty="0"/>
              <a:t>2014</a:t>
            </a:r>
          </a:p>
          <a:p>
            <a:r>
              <a:rPr kumimoji="1" lang="ja-JP" altLang="en-US" dirty="0"/>
              <a:t>詳しく知るために</a:t>
            </a:r>
            <a:endParaRPr kumimoji="1" lang="en-US" altLang="ja-JP" dirty="0"/>
          </a:p>
          <a:p>
            <a:r>
              <a:rPr kumimoji="1" lang="ja-JP" altLang="en-US" b="0" dirty="0"/>
              <a:t>久保紘章・副田あけみ「</a:t>
            </a:r>
            <a:r>
              <a:rPr kumimoji="1" lang="ja-JP" altLang="en-US" sz="1200" b="0" i="0" u="none" strike="noStrike" kern="1200" dirty="0">
                <a:solidFill>
                  <a:schemeClr val="tx1"/>
                </a:solidFill>
                <a:effectLst/>
                <a:latin typeface="+mn-lt"/>
                <a:ea typeface="+mn-ea"/>
                <a:cs typeface="+mn-cs"/>
              </a:rPr>
              <a:t>ソーシャルワークの実践モデル</a:t>
            </a:r>
            <a:r>
              <a:rPr kumimoji="1" lang="en-US" altLang="ja-JP" sz="1200" b="0" i="0" u="none" strike="noStrike" kern="1200" dirty="0">
                <a:solidFill>
                  <a:schemeClr val="tx1"/>
                </a:solidFill>
                <a:effectLst/>
                <a:latin typeface="+mn-lt"/>
                <a:ea typeface="+mn-ea"/>
                <a:cs typeface="+mn-cs"/>
              </a:rPr>
              <a:t>―</a:t>
            </a:r>
            <a:r>
              <a:rPr kumimoji="1" lang="ja-JP" altLang="en-US" sz="1200" b="0" i="0" u="none" strike="noStrike" kern="1200" dirty="0">
                <a:solidFill>
                  <a:schemeClr val="tx1"/>
                </a:solidFill>
                <a:effectLst/>
                <a:latin typeface="+mn-lt"/>
                <a:ea typeface="+mn-ea"/>
                <a:cs typeface="+mn-cs"/>
              </a:rPr>
              <a:t>心理社会的アプローチからナラティブまで」　川島書店　</a:t>
            </a:r>
            <a:r>
              <a:rPr kumimoji="1" lang="en-US" altLang="ja-JP" sz="1200" b="0" i="0" u="none" strike="noStrike" kern="1200" dirty="0">
                <a:solidFill>
                  <a:schemeClr val="tx1"/>
                </a:solidFill>
                <a:effectLst/>
                <a:latin typeface="+mn-lt"/>
                <a:ea typeface="+mn-ea"/>
                <a:cs typeface="+mn-cs"/>
              </a:rPr>
              <a:t>2005</a:t>
            </a:r>
            <a:endParaRPr kumimoji="1" lang="en-US" altLang="ja-JP" b="0" dirty="0"/>
          </a:p>
          <a:p>
            <a:r>
              <a:rPr kumimoji="1" lang="ja-JP" altLang="en-US" dirty="0"/>
              <a:t>お時間があれば</a:t>
            </a:r>
            <a:endParaRPr kumimoji="1" lang="en-US" altLang="ja-JP" dirty="0"/>
          </a:p>
          <a:p>
            <a:r>
              <a:rPr kumimoji="1" lang="zh-TW" altLang="en-US" sz="1200" b="0" i="0" u="none" strike="noStrike" kern="1200" dirty="0">
                <a:solidFill>
                  <a:schemeClr val="tx1"/>
                </a:solidFill>
                <a:effectLst/>
                <a:latin typeface="+mn-lt"/>
                <a:ea typeface="+mn-ea"/>
                <a:cs typeface="+mn-cs"/>
              </a:rPr>
              <a:t>東美奈子・大久保薫・島村聡「</a:t>
            </a:r>
            <a:r>
              <a:rPr kumimoji="1" lang="ja-JP" altLang="en-US" sz="1200" b="0" i="0" u="none" strike="noStrike" kern="1200" dirty="0">
                <a:solidFill>
                  <a:schemeClr val="tx1"/>
                </a:solidFill>
                <a:effectLst/>
                <a:latin typeface="+mn-lt"/>
                <a:ea typeface="+mn-ea"/>
                <a:cs typeface="+mn-cs"/>
              </a:rPr>
              <a:t>障がい者ケアマネジメントの基本 </a:t>
            </a:r>
            <a:r>
              <a:rPr kumimoji="1" lang="en-US" altLang="ja-JP" sz="1200" b="0" i="0" u="none" strike="noStrike" kern="1200" dirty="0">
                <a:solidFill>
                  <a:schemeClr val="tx1"/>
                </a:solidFill>
                <a:effectLst/>
                <a:latin typeface="+mn-lt"/>
                <a:ea typeface="+mn-ea"/>
                <a:cs typeface="+mn-cs"/>
              </a:rPr>
              <a:t>―</a:t>
            </a:r>
            <a:r>
              <a:rPr kumimoji="1" lang="ja-JP" altLang="en-US" sz="1200" b="0" i="0" u="none" strike="noStrike" kern="1200" dirty="0">
                <a:solidFill>
                  <a:schemeClr val="tx1"/>
                </a:solidFill>
                <a:effectLst/>
                <a:latin typeface="+mn-lt"/>
                <a:ea typeface="+mn-ea"/>
                <a:cs typeface="+mn-cs"/>
              </a:rPr>
              <a:t>差がつく相談支援専門員の仕事</a:t>
            </a:r>
            <a:r>
              <a:rPr kumimoji="1" lang="en-US" altLang="ja-JP" sz="1200" b="0" i="0" u="none" strike="noStrike" kern="1200" dirty="0">
                <a:solidFill>
                  <a:schemeClr val="tx1"/>
                </a:solidFill>
                <a:effectLst/>
                <a:latin typeface="+mn-lt"/>
                <a:ea typeface="+mn-ea"/>
                <a:cs typeface="+mn-cs"/>
              </a:rPr>
              <a:t>33</a:t>
            </a:r>
            <a:r>
              <a:rPr kumimoji="1" lang="ja-JP" altLang="en-US" sz="1200" b="0" i="0" u="none" strike="noStrike" kern="1200" dirty="0">
                <a:solidFill>
                  <a:schemeClr val="tx1"/>
                </a:solidFill>
                <a:effectLst/>
                <a:latin typeface="+mn-lt"/>
                <a:ea typeface="+mn-ea"/>
                <a:cs typeface="+mn-cs"/>
              </a:rPr>
              <a:t>のルール」　中央法規　</a:t>
            </a:r>
            <a:r>
              <a:rPr kumimoji="1" lang="en-US" altLang="ja-JP" sz="1200" b="0" i="0" u="none" strike="noStrike" kern="1200" dirty="0">
                <a:solidFill>
                  <a:schemeClr val="tx1"/>
                </a:solidFill>
                <a:effectLst/>
                <a:latin typeface="+mn-lt"/>
                <a:ea typeface="+mn-ea"/>
                <a:cs typeface="+mn-cs"/>
              </a:rPr>
              <a:t>2015</a:t>
            </a:r>
            <a:endParaRPr kumimoji="1" lang="ja-JP" altLang="en-US" b="0" dirty="0"/>
          </a:p>
          <a:p>
            <a:endParaRPr kumimoji="1" lang="ja-JP" altLang="en-US"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3</a:t>
            </a:fld>
            <a:endParaRPr kumimoji="1" lang="ja-JP" altLang="en-US"/>
          </a:p>
        </p:txBody>
      </p:sp>
    </p:spTree>
    <p:extLst>
      <p:ext uri="{BB962C8B-B14F-4D97-AF65-F5344CB8AC3E}">
        <p14:creationId xmlns:p14="http://schemas.microsoft.com/office/powerpoint/2010/main" val="172033292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a:t>ここでは、ソーシャルワークの大まかな意味を伝え、相談支援専門員もその一員であることを明確に伝える。</a:t>
            </a:r>
            <a:endParaRPr kumimoji="1" lang="en-US" altLang="ja-JP" dirty="0"/>
          </a:p>
          <a:p>
            <a:endParaRPr kumimoji="1" lang="en-US" altLang="ja-JP" dirty="0"/>
          </a:p>
          <a:p>
            <a:r>
              <a:rPr kumimoji="1" lang="ja-JP" altLang="en-US" dirty="0"/>
              <a:t>相談支援専門員には、「ソーシャルワークの担い手としてそのスキル・知識を高め、インフォーマル サービスを含めた社会資源の改善及び開発、地域のつながりや支援者・住民等との関係 構築、生きがいや希望を見出す等の支援を行うことが求められている」とされている。 </a:t>
            </a:r>
            <a:r>
              <a:rPr kumimoji="1" lang="en-US" altLang="ja-JP" dirty="0"/>
              <a:t>【</a:t>
            </a:r>
            <a:r>
              <a:rPr kumimoji="1" lang="ja-JP" altLang="en-US" dirty="0"/>
              <a:t>「相談支援の質の向上に向けた検討会」における議論のとりまとめ（平成</a:t>
            </a:r>
            <a:r>
              <a:rPr kumimoji="1" lang="en-US" altLang="ja-JP" dirty="0"/>
              <a:t>28</a:t>
            </a:r>
            <a:r>
              <a:rPr kumimoji="1" lang="ja-JP" altLang="en-US" dirty="0"/>
              <a:t>年</a:t>
            </a:r>
            <a:r>
              <a:rPr kumimoji="1" lang="en-US" altLang="ja-JP" dirty="0"/>
              <a:t>7</a:t>
            </a:r>
            <a:r>
              <a:rPr kumimoji="1" lang="ja-JP" altLang="en-US" dirty="0"/>
              <a:t>月</a:t>
            </a:r>
            <a:r>
              <a:rPr kumimoji="1" lang="en-US" altLang="ja-JP" dirty="0"/>
              <a:t>19</a:t>
            </a:r>
            <a:r>
              <a:rPr kumimoji="1" lang="ja-JP" altLang="en-US" dirty="0"/>
              <a:t>日）</a:t>
            </a:r>
            <a:r>
              <a:rPr kumimoji="1" lang="en-US" altLang="ja-JP" dirty="0"/>
              <a:t>】</a:t>
            </a:r>
          </a:p>
          <a:p>
            <a:endParaRPr kumimoji="1" lang="en-US" altLang="ja-JP" dirty="0"/>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dirty="0"/>
              <a:t>ソーシャルワークは、社会福祉活動全般を指す。もう一つの意味は、対人援助を通して、環境への様々な働きかけを行い、利用者の社会生活を充実させていく社会福祉援助技術である。</a:t>
            </a:r>
            <a:endParaRPr kumimoji="1" lang="en-US" altLang="ja-JP" dirty="0"/>
          </a:p>
          <a:p>
            <a:r>
              <a:rPr kumimoji="1" lang="en-US" altLang="ja-JP" dirty="0"/>
              <a:t>※</a:t>
            </a:r>
            <a:r>
              <a:rPr kumimoji="1" lang="ja-JP" altLang="en-US" dirty="0"/>
              <a:t>１　ソーシャルワーク活動について例示をするとよい。</a:t>
            </a:r>
            <a:endParaRPr kumimoji="1" lang="en-US" altLang="ja-JP" dirty="0"/>
          </a:p>
          <a:p>
            <a:r>
              <a:rPr kumimoji="1" lang="en-US" altLang="ja-JP" dirty="0"/>
              <a:t>※</a:t>
            </a:r>
            <a:r>
              <a:rPr kumimoji="1" lang="ja-JP" altLang="en-US" dirty="0"/>
              <a:t>２　実際の相談支援専門員活動を示し、それとの重なり具合を理解させる。</a:t>
            </a:r>
            <a:endParaRPr kumimoji="1" lang="en-US" altLang="ja-JP" dirty="0"/>
          </a:p>
          <a:p>
            <a:endParaRPr kumimoji="1" lang="en-US" altLang="ja-JP" dirty="0"/>
          </a:p>
          <a:p>
            <a:r>
              <a:rPr lang="ja-JP" altLang="en-US" dirty="0"/>
              <a:t>ソーシャルワーク専門職のグローバル定義</a:t>
            </a:r>
            <a:endParaRPr kumimoji="1" lang="en-US" altLang="ja-JP" dirty="0"/>
          </a:p>
          <a:p>
            <a:r>
              <a:rPr kumimoji="1" lang="ja-JP" altLang="en-US" dirty="0"/>
              <a:t>ソーシャルワークは、社会変革と社会開発、社会的結束、および人々のエン パワメントと解放を促進する、実践に基づいた専門職であり学問である。  社会正義、人権、集団的責任、および多様性尊重の諸原理は、ソーシャ ルワークの中核をなす。 </a:t>
            </a:r>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4</a:t>
            </a:fld>
            <a:endParaRPr kumimoji="1" lang="ja-JP" altLang="en-US"/>
          </a:p>
        </p:txBody>
      </p:sp>
    </p:spTree>
    <p:extLst>
      <p:ext uri="{BB962C8B-B14F-4D97-AF65-F5344CB8AC3E}">
        <p14:creationId xmlns:p14="http://schemas.microsoft.com/office/powerpoint/2010/main" val="290771762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lang="ja-JP" altLang="en-US" dirty="0"/>
              <a:t>ここではソーシャルワークの目的について、憲法に示された権利の実現と障がい者本人の自己効力感の向上にあることを伝える。</a:t>
            </a:r>
            <a:endParaRPr lang="en-US" altLang="ja-JP" dirty="0"/>
          </a:p>
          <a:p>
            <a:endParaRPr lang="en-US" altLang="ja-JP" dirty="0"/>
          </a:p>
          <a:p>
            <a:r>
              <a:rPr lang="ja-JP" altLang="en-US" dirty="0"/>
              <a:t>ソーシャルワークの目的は「一人ひとりの福祉（幸福）が実現される社会をつくること」にある。</a:t>
            </a:r>
            <a:endParaRPr lang="en-US" altLang="ja-JP" dirty="0"/>
          </a:p>
          <a:p>
            <a:r>
              <a:rPr lang="en-US" altLang="ja-JP" dirty="0"/>
              <a:t>※</a:t>
            </a:r>
            <a:r>
              <a:rPr lang="ja-JP" altLang="en-US" dirty="0"/>
              <a:t>１　憲法</a:t>
            </a:r>
            <a:r>
              <a:rPr lang="en-US" altLang="ja-JP" dirty="0"/>
              <a:t>13</a:t>
            </a:r>
            <a:r>
              <a:rPr lang="ja-JP" altLang="en-US" dirty="0"/>
              <a:t>条にも保障された幸福追求権はソーシャルワーカーにとって大きな礎である。</a:t>
            </a:r>
            <a:endParaRPr lang="en-US" altLang="ja-JP" dirty="0"/>
          </a:p>
          <a:p>
            <a:r>
              <a:rPr lang="ja-JP" altLang="en-US" dirty="0"/>
              <a:t>幸福の実現は</a:t>
            </a:r>
            <a:r>
              <a:rPr kumimoji="1" lang="ja-JP" altLang="en-US" sz="1200" b="0" i="0" u="none" strike="noStrike" kern="1200" dirty="0">
                <a:solidFill>
                  <a:schemeClr val="tx1"/>
                </a:solidFill>
                <a:effectLst/>
                <a:latin typeface="+mn-lt"/>
                <a:ea typeface="+mn-ea"/>
                <a:cs typeface="+mn-cs"/>
              </a:rPr>
              <a:t>公共の福祉に反しない限り、</a:t>
            </a:r>
            <a:r>
              <a:rPr lang="ja-JP" altLang="en-US" dirty="0"/>
              <a:t>法律より上位に位置づけられると解されるのである。</a:t>
            </a:r>
            <a:endParaRPr lang="en-US" altLang="ja-JP" dirty="0"/>
          </a:p>
          <a:p>
            <a:r>
              <a:rPr kumimoji="1" lang="ja-JP" altLang="en-US" sz="1200" b="0" i="0" u="none" strike="noStrike" kern="1200" dirty="0">
                <a:solidFill>
                  <a:schemeClr val="tx1"/>
                </a:solidFill>
                <a:effectLst/>
                <a:latin typeface="+mn-lt"/>
                <a:ea typeface="+mn-ea"/>
                <a:cs typeface="+mn-cs"/>
              </a:rPr>
              <a:t>「すべて国民は、個人として尊重される。生命、自由及び幸福追求に対する国民の権利については、公共の福祉に反しない限り、立法その他の国政の上で、最大の尊重を必要とする。」</a:t>
            </a:r>
            <a:endParaRPr kumimoji="1" lang="en-US" altLang="ja-JP" sz="1200" b="0" i="0" u="none" strike="noStrike" kern="1200" dirty="0">
              <a:solidFill>
                <a:schemeClr val="tx1"/>
              </a:solidFill>
              <a:effectLst/>
              <a:latin typeface="+mn-lt"/>
              <a:ea typeface="+mn-ea"/>
              <a:cs typeface="+mn-cs"/>
            </a:endParaRPr>
          </a:p>
          <a:p>
            <a:endParaRPr lang="en-US" altLang="ja-JP" dirty="0"/>
          </a:p>
          <a:p>
            <a:r>
              <a:rPr lang="ja-JP" altLang="en-US" dirty="0"/>
              <a:t>相談支援専門員は、障がいのある人とその周辺の幸福の実現を目指すことが使命である。</a:t>
            </a:r>
            <a:endParaRPr lang="en-US" altLang="ja-JP" dirty="0"/>
          </a:p>
          <a:p>
            <a:r>
              <a:rPr lang="en-US" altLang="ja-JP" dirty="0"/>
              <a:t>※</a:t>
            </a:r>
            <a:r>
              <a:rPr lang="ja-JP" altLang="en-US" dirty="0"/>
              <a:t>２　障害者総合支援法に位置づけられた相談支援専門員であるが、上記のことから、利用者の幸福追求権を保証するために関わる存在であり、それは利用者の周囲の人たちにも同時に幸福へと導くものでなければならない。</a:t>
            </a:r>
            <a:endParaRPr lang="en-US" altLang="ja-JP" dirty="0"/>
          </a:p>
          <a:p>
            <a:endParaRPr lang="en-US" altLang="ja-JP" dirty="0"/>
          </a:p>
          <a:p>
            <a:r>
              <a:rPr lang="ja-JP" altLang="en-US" dirty="0"/>
              <a:t>利用者のエンパワメントと権利擁護の達成を目的とした活動である。</a:t>
            </a:r>
            <a:endParaRPr lang="en-US" altLang="ja-JP" dirty="0"/>
          </a:p>
          <a:p>
            <a:r>
              <a:rPr lang="ja-JP" altLang="en-US" dirty="0"/>
              <a:t>エンパワメントとは、単に「力がつく」ということではなく、利用者による社会変革を指している。利用者が主体となって現在抱えている課題を周辺に働きかけて、社会との連帯を呼び起こす中で解決していく過程である。その結果として、その人らしい暮らし、つまり、広い意味での権利擁護</a:t>
            </a:r>
            <a:r>
              <a:rPr lang="en-US" altLang="ja-JP" dirty="0"/>
              <a:t>=</a:t>
            </a:r>
            <a:r>
              <a:rPr lang="ja-JP" altLang="en-US" dirty="0"/>
              <a:t>幸福追求権の保障が実現される。</a:t>
            </a:r>
            <a:endParaRPr lang="en-US" altLang="ja-JP" dirty="0"/>
          </a:p>
          <a:p>
            <a:r>
              <a:rPr lang="ja-JP" altLang="en-US" dirty="0"/>
              <a:t>エンパワメントが図られたかどうかは、本人の自己効力感がどれだけ上がったのかによって評価される。自己効力感の向上と結果としての権利擁護の実現が相談支援専門員が本人とともに目指すべき目標である。</a:t>
            </a:r>
            <a:endParaRPr lang="en-US" altLang="ja-JP" dirty="0"/>
          </a:p>
          <a:p>
            <a:endParaRPr lang="en-US" altLang="ja-JP" dirty="0"/>
          </a:p>
          <a:p>
            <a:endParaRPr kumimoji="1" lang="ja-JP" altLang="en-US"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5</a:t>
            </a:fld>
            <a:endParaRPr kumimoji="1" lang="ja-JP" altLang="en-US"/>
          </a:p>
        </p:txBody>
      </p:sp>
    </p:spTree>
    <p:extLst>
      <p:ext uri="{BB962C8B-B14F-4D97-AF65-F5344CB8AC3E}">
        <p14:creationId xmlns:p14="http://schemas.microsoft.com/office/powerpoint/2010/main" val="308311375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sz="1200" dirty="0">
                <a:solidFill>
                  <a:srgbClr val="C00000"/>
                </a:solidFill>
                <a:latin typeface="HGP創英角ﾎﾟｯﾌﾟ体" panose="040B0A00000000000000" pitchFamily="50" charset="-128"/>
                <a:ea typeface="HGP創英角ﾎﾟｯﾌﾟ体" panose="040B0A00000000000000" pitchFamily="50" charset="-128"/>
              </a:rPr>
              <a:t>ここでは、対人援助の構成要件と専門的援助関係の技法、援助対象とは何かについて述べる。援助方法は後のスライドで触れる。</a:t>
            </a:r>
            <a:endParaRPr kumimoji="1" lang="en-US" altLang="ja-JP" sz="1200" dirty="0">
              <a:solidFill>
                <a:srgbClr val="C00000"/>
              </a:solidFill>
              <a:latin typeface="HGP創英角ﾎﾟｯﾌﾟ体" panose="040B0A00000000000000" pitchFamily="50" charset="-128"/>
              <a:ea typeface="HGP創英角ﾎﾟｯﾌﾟ体" panose="040B0A00000000000000" pitchFamily="50" charset="-128"/>
            </a:endParaRPr>
          </a:p>
          <a:p>
            <a:endParaRPr kumimoji="1" lang="en-US" altLang="ja-JP" sz="1200" dirty="0">
              <a:solidFill>
                <a:srgbClr val="C00000"/>
              </a:solidFill>
              <a:latin typeface="HGP創英角ﾎﾟｯﾌﾟ体" panose="040B0A00000000000000" pitchFamily="50" charset="-128"/>
              <a:ea typeface="HGP創英角ﾎﾟｯﾌﾟ体" panose="040B0A00000000000000" pitchFamily="50" charset="-128"/>
            </a:endParaRPr>
          </a:p>
          <a:p>
            <a:r>
              <a:rPr kumimoji="1" lang="ja-JP" altLang="en-US" sz="1200" dirty="0">
                <a:solidFill>
                  <a:srgbClr val="C00000"/>
                </a:solidFill>
                <a:latin typeface="HGP創英角ﾎﾟｯﾌﾟ体" panose="040B0A00000000000000" pitchFamily="50" charset="-128"/>
                <a:ea typeface="HGP創英角ﾎﾟｯﾌﾟ体" panose="040B0A00000000000000" pitchFamily="50" charset="-128"/>
              </a:rPr>
              <a:t>対人援助を構成しているのは　</a:t>
            </a:r>
            <a:r>
              <a:rPr kumimoji="1" lang="ja-JP" altLang="en-US" dirty="0"/>
              <a:t>援助対象　　援助関係　　援助方法　である。それらを援助目標に向けて組み立てていく。</a:t>
            </a:r>
            <a:endParaRPr kumimoji="1" lang="en-US" altLang="ja-JP" dirty="0"/>
          </a:p>
          <a:p>
            <a:r>
              <a:rPr kumimoji="1" lang="ja-JP" altLang="en-US" dirty="0"/>
              <a:t>つまり、対人援助とは</a:t>
            </a:r>
            <a:endParaRPr kumimoji="1" lang="en-US" altLang="ja-JP" dirty="0"/>
          </a:p>
          <a:p>
            <a:r>
              <a:rPr kumimoji="1" lang="ja-JP" altLang="en-US" dirty="0"/>
              <a:t>「何らかの問題を抱えた人（援助対象）に対して</a:t>
            </a:r>
            <a:r>
              <a:rPr lang="ja-JP" altLang="en-US" dirty="0"/>
              <a:t>専門的援助関係</a:t>
            </a:r>
            <a:r>
              <a:rPr kumimoji="1" lang="ja-JP" altLang="en-US" dirty="0"/>
              <a:t>（援助関係）</a:t>
            </a:r>
            <a:r>
              <a:rPr lang="ja-JP" altLang="en-US" dirty="0"/>
              <a:t>を結び、様々な対人援助技術</a:t>
            </a:r>
            <a:r>
              <a:rPr kumimoji="1" lang="ja-JP" altLang="en-US" dirty="0"/>
              <a:t>（援助技術）</a:t>
            </a:r>
            <a:r>
              <a:rPr lang="ja-JP" altLang="en-US" dirty="0"/>
              <a:t>を用いて、援助目標に向けクライアントとともに課題を乗り越えていく過程である。」</a:t>
            </a:r>
            <a:endParaRPr lang="en-US" altLang="ja-JP" dirty="0"/>
          </a:p>
          <a:p>
            <a:endParaRPr kumimoji="1" lang="en-US" altLang="ja-JP" dirty="0"/>
          </a:p>
          <a:p>
            <a:r>
              <a:rPr kumimoji="1" lang="ja-JP" altLang="en-US" dirty="0"/>
              <a:t>援助関係を示したものに信頼関係を基礎とした専門的援助関係という言葉がある。実際の援助過程では、信頼関係の構築そのものが大きな目的ともなりうることから、これらの関係は同時並行的に構築されていく。</a:t>
            </a:r>
            <a:endParaRPr kumimoji="1" lang="en-US" altLang="ja-JP" dirty="0"/>
          </a:p>
          <a:p>
            <a:endParaRPr kumimoji="1" lang="en-US" altLang="ja-JP" dirty="0"/>
          </a:p>
          <a:p>
            <a:r>
              <a:rPr kumimoji="1" lang="ja-JP" altLang="en-US" dirty="0"/>
              <a:t>専門的援助関係と示したのがバイスティックのケースワークの原則（援助関係を形成する技法）である。</a:t>
            </a:r>
            <a:endParaRPr kumimoji="1" lang="en-US" altLang="ja-JP" dirty="0"/>
          </a:p>
          <a:p>
            <a:r>
              <a:rPr kumimoji="1" lang="ja-JP" altLang="ja-JP" sz="1200" kern="1200" dirty="0">
                <a:solidFill>
                  <a:schemeClr val="tx1"/>
                </a:solidFill>
                <a:effectLst/>
                <a:latin typeface="+mn-lt"/>
                <a:ea typeface="+mn-ea"/>
                <a:cs typeface="+mn-cs"/>
              </a:rPr>
              <a:t>＊バイスティック７原則</a:t>
            </a:r>
          </a:p>
          <a:p>
            <a:r>
              <a:rPr kumimoji="1" lang="ja-JP" altLang="ja-JP" sz="1200" kern="1200" dirty="0">
                <a:solidFill>
                  <a:schemeClr val="tx1"/>
                </a:solidFill>
                <a:effectLst/>
                <a:latin typeface="+mn-lt"/>
                <a:ea typeface="+mn-ea"/>
                <a:cs typeface="+mn-cs"/>
              </a:rPr>
              <a:t>①個別化の原則</a:t>
            </a:r>
            <a:r>
              <a:rPr kumimoji="1" lang="en-US" altLang="ja-JP" sz="1200" kern="1200" dirty="0">
                <a:solidFill>
                  <a:schemeClr val="tx1"/>
                </a:solidFill>
                <a:effectLst/>
                <a:latin typeface="+mn-lt"/>
                <a:ea typeface="+mn-ea"/>
                <a:cs typeface="+mn-cs"/>
              </a:rPr>
              <a:t>(Individualization)</a:t>
            </a:r>
            <a:endParaRPr kumimoji="1" lang="ja-JP" altLang="ja-JP" sz="1200" kern="1200" dirty="0">
              <a:solidFill>
                <a:schemeClr val="tx1"/>
              </a:solidFill>
              <a:effectLst/>
              <a:latin typeface="+mn-lt"/>
              <a:ea typeface="+mn-ea"/>
              <a:cs typeface="+mn-cs"/>
            </a:endParaRPr>
          </a:p>
          <a:p>
            <a:r>
              <a:rPr kumimoji="1" lang="ja-JP" altLang="ja-JP" sz="1200" kern="1200" dirty="0">
                <a:solidFill>
                  <a:schemeClr val="tx1"/>
                </a:solidFill>
                <a:effectLst/>
                <a:latin typeface="+mn-lt"/>
                <a:ea typeface="+mn-ea"/>
                <a:cs typeface="+mn-cs"/>
              </a:rPr>
              <a:t>②意図的な感情表現尊重の原則</a:t>
            </a:r>
            <a:r>
              <a:rPr kumimoji="1" lang="en-US" altLang="ja-JP" sz="1200" kern="1200" dirty="0">
                <a:solidFill>
                  <a:schemeClr val="tx1"/>
                </a:solidFill>
                <a:effectLst/>
                <a:latin typeface="+mn-lt"/>
                <a:ea typeface="+mn-ea"/>
                <a:cs typeface="+mn-cs"/>
              </a:rPr>
              <a:t>(Purposeful expression of feelings)</a:t>
            </a:r>
            <a:endParaRPr kumimoji="1" lang="ja-JP" altLang="ja-JP" sz="1200" kern="1200" dirty="0">
              <a:solidFill>
                <a:schemeClr val="tx1"/>
              </a:solidFill>
              <a:effectLst/>
              <a:latin typeface="+mn-lt"/>
              <a:ea typeface="+mn-ea"/>
              <a:cs typeface="+mn-cs"/>
            </a:endParaRPr>
          </a:p>
          <a:p>
            <a:r>
              <a:rPr kumimoji="1" lang="ja-JP" altLang="ja-JP" sz="1200" kern="1200" dirty="0">
                <a:solidFill>
                  <a:schemeClr val="tx1"/>
                </a:solidFill>
                <a:effectLst/>
                <a:latin typeface="+mn-lt"/>
                <a:ea typeface="+mn-ea"/>
                <a:cs typeface="+mn-cs"/>
              </a:rPr>
              <a:t>③統制された情緒的関与の原則</a:t>
            </a:r>
            <a:r>
              <a:rPr kumimoji="1" lang="en-US" altLang="ja-JP" sz="1200" kern="1200" dirty="0">
                <a:solidFill>
                  <a:schemeClr val="tx1"/>
                </a:solidFill>
                <a:effectLst/>
                <a:latin typeface="+mn-lt"/>
                <a:ea typeface="+mn-ea"/>
                <a:cs typeface="+mn-cs"/>
              </a:rPr>
              <a:t>(Controlled expression of feelings)</a:t>
            </a:r>
            <a:endParaRPr kumimoji="1" lang="ja-JP" altLang="ja-JP" sz="1200" kern="1200" dirty="0">
              <a:solidFill>
                <a:schemeClr val="tx1"/>
              </a:solidFill>
              <a:effectLst/>
              <a:latin typeface="+mn-lt"/>
              <a:ea typeface="+mn-ea"/>
              <a:cs typeface="+mn-cs"/>
            </a:endParaRPr>
          </a:p>
          <a:p>
            <a:r>
              <a:rPr kumimoji="1" lang="ja-JP" altLang="ja-JP" sz="1200" kern="1200" dirty="0">
                <a:solidFill>
                  <a:schemeClr val="tx1"/>
                </a:solidFill>
                <a:effectLst/>
                <a:latin typeface="+mn-lt"/>
                <a:ea typeface="+mn-ea"/>
                <a:cs typeface="+mn-cs"/>
              </a:rPr>
              <a:t>④受容の原則</a:t>
            </a:r>
            <a:r>
              <a:rPr kumimoji="1" lang="en-US" altLang="ja-JP" sz="1200" kern="1200" dirty="0">
                <a:solidFill>
                  <a:schemeClr val="tx1"/>
                </a:solidFill>
                <a:effectLst/>
                <a:latin typeface="+mn-lt"/>
                <a:ea typeface="+mn-ea"/>
                <a:cs typeface="+mn-cs"/>
              </a:rPr>
              <a:t>(Acceptance)</a:t>
            </a:r>
            <a:endParaRPr kumimoji="1" lang="ja-JP" altLang="ja-JP" sz="1200" kern="1200" dirty="0">
              <a:solidFill>
                <a:schemeClr val="tx1"/>
              </a:solidFill>
              <a:effectLst/>
              <a:latin typeface="+mn-lt"/>
              <a:ea typeface="+mn-ea"/>
              <a:cs typeface="+mn-cs"/>
            </a:endParaRPr>
          </a:p>
          <a:p>
            <a:r>
              <a:rPr kumimoji="1" lang="ja-JP" altLang="ja-JP" sz="1200" kern="1200" dirty="0">
                <a:solidFill>
                  <a:schemeClr val="tx1"/>
                </a:solidFill>
                <a:effectLst/>
                <a:latin typeface="+mn-lt"/>
                <a:ea typeface="+mn-ea"/>
                <a:cs typeface="+mn-cs"/>
              </a:rPr>
              <a:t>⑤非審判的態度の原則</a:t>
            </a:r>
            <a:r>
              <a:rPr kumimoji="1" lang="en-US" altLang="ja-JP" sz="1200" kern="1200" dirty="0">
                <a:solidFill>
                  <a:schemeClr val="tx1"/>
                </a:solidFill>
                <a:effectLst/>
                <a:latin typeface="+mn-lt"/>
                <a:ea typeface="+mn-ea"/>
                <a:cs typeface="+mn-cs"/>
              </a:rPr>
              <a:t>(Non judgmental attitude)</a:t>
            </a:r>
            <a:endParaRPr kumimoji="1" lang="ja-JP" altLang="ja-JP" sz="1200" kern="1200" dirty="0">
              <a:solidFill>
                <a:schemeClr val="tx1"/>
              </a:solidFill>
              <a:effectLst/>
              <a:latin typeface="+mn-lt"/>
              <a:ea typeface="+mn-ea"/>
              <a:cs typeface="+mn-cs"/>
            </a:endParaRPr>
          </a:p>
          <a:p>
            <a:r>
              <a:rPr kumimoji="1" lang="ja-JP" altLang="ja-JP" sz="1200" kern="1200" dirty="0">
                <a:solidFill>
                  <a:schemeClr val="tx1"/>
                </a:solidFill>
                <a:effectLst/>
                <a:latin typeface="+mn-lt"/>
                <a:ea typeface="+mn-ea"/>
                <a:cs typeface="+mn-cs"/>
              </a:rPr>
              <a:t>⑥自己決定尊重の原則</a:t>
            </a:r>
            <a:r>
              <a:rPr kumimoji="1" lang="en-US" altLang="ja-JP" sz="1200" kern="1200" dirty="0">
                <a:solidFill>
                  <a:schemeClr val="tx1"/>
                </a:solidFill>
                <a:effectLst/>
                <a:latin typeface="+mn-lt"/>
                <a:ea typeface="+mn-ea"/>
                <a:cs typeface="+mn-cs"/>
              </a:rPr>
              <a:t>(Client self-determination)</a:t>
            </a:r>
            <a:endParaRPr kumimoji="1" lang="ja-JP" altLang="ja-JP" sz="1200" kern="1200" dirty="0">
              <a:solidFill>
                <a:schemeClr val="tx1"/>
              </a:solidFill>
              <a:effectLst/>
              <a:latin typeface="+mn-lt"/>
              <a:ea typeface="+mn-ea"/>
              <a:cs typeface="+mn-cs"/>
            </a:endParaRPr>
          </a:p>
          <a:p>
            <a:r>
              <a:rPr kumimoji="1" lang="ja-JP" altLang="ja-JP" sz="1200" kern="1200" dirty="0">
                <a:solidFill>
                  <a:schemeClr val="tx1"/>
                </a:solidFill>
                <a:effectLst/>
                <a:latin typeface="+mn-lt"/>
                <a:ea typeface="+mn-ea"/>
                <a:cs typeface="+mn-cs"/>
              </a:rPr>
              <a:t>⑦秘密保持の原則</a:t>
            </a:r>
            <a:r>
              <a:rPr kumimoji="1" lang="en-US" altLang="ja-JP" sz="1200" kern="1200" dirty="0">
                <a:solidFill>
                  <a:schemeClr val="tx1"/>
                </a:solidFill>
                <a:effectLst/>
                <a:latin typeface="+mn-lt"/>
                <a:ea typeface="+mn-ea"/>
                <a:cs typeface="+mn-cs"/>
              </a:rPr>
              <a:t>(Confidentiality)</a:t>
            </a:r>
          </a:p>
          <a:p>
            <a:endParaRPr kumimoji="1" lang="en-US" altLang="ja-JP" sz="1200" kern="1200" dirty="0">
              <a:solidFill>
                <a:schemeClr val="tx1"/>
              </a:solidFill>
              <a:effectLst/>
              <a:latin typeface="+mn-lt"/>
              <a:ea typeface="+mn-ea"/>
              <a:cs typeface="+mn-cs"/>
            </a:endParaRPr>
          </a:p>
          <a:p>
            <a:r>
              <a:rPr kumimoji="1" lang="ja-JP" altLang="en-US" sz="1200" kern="1200" dirty="0">
                <a:solidFill>
                  <a:schemeClr val="tx1"/>
                </a:solidFill>
                <a:effectLst/>
                <a:latin typeface="+mn-lt"/>
                <a:ea typeface="+mn-ea"/>
                <a:cs typeface="+mn-cs"/>
              </a:rPr>
              <a:t>援助対象とは何らかの生活課題を抱えた人である。生活課題は単に障がいがあるから存在するというものではなく、個人の持つ因子と環境の持つ因子との交互作用で生じるものである。</a:t>
            </a:r>
            <a:endParaRPr kumimoji="1" lang="en-US" altLang="ja-JP" sz="1200" kern="1200" dirty="0">
              <a:solidFill>
                <a:schemeClr val="tx1"/>
              </a:solidFill>
              <a:effectLst/>
              <a:latin typeface="+mn-lt"/>
              <a:ea typeface="+mn-ea"/>
              <a:cs typeface="+mn-cs"/>
            </a:endParaRPr>
          </a:p>
          <a:p>
            <a:r>
              <a:rPr kumimoji="1" lang="ja-JP" altLang="en-US" sz="1200" kern="1200" dirty="0">
                <a:solidFill>
                  <a:schemeClr val="tx1"/>
                </a:solidFill>
                <a:effectLst/>
                <a:latin typeface="+mn-lt"/>
                <a:ea typeface="+mn-ea"/>
                <a:cs typeface="+mn-cs"/>
              </a:rPr>
              <a:t>ここで</a:t>
            </a:r>
            <a:r>
              <a:rPr kumimoji="1" lang="en-US" altLang="ja-JP" sz="1200" kern="1200" dirty="0">
                <a:solidFill>
                  <a:schemeClr val="tx1"/>
                </a:solidFill>
                <a:effectLst/>
                <a:latin typeface="+mn-lt"/>
                <a:ea typeface="+mn-ea"/>
                <a:cs typeface="+mn-cs"/>
              </a:rPr>
              <a:t>ICF</a:t>
            </a:r>
            <a:r>
              <a:rPr kumimoji="1" lang="ja-JP" altLang="en-US" sz="1200" kern="1200" dirty="0">
                <a:solidFill>
                  <a:schemeClr val="tx1"/>
                </a:solidFill>
                <a:effectLst/>
                <a:latin typeface="+mn-lt"/>
                <a:ea typeface="+mn-ea"/>
                <a:cs typeface="+mn-cs"/>
              </a:rPr>
              <a:t>の説明を入れても良い。</a:t>
            </a:r>
            <a:endParaRPr kumimoji="1" lang="ja-JP" altLang="ja-JP" sz="1200" kern="1200" dirty="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lang="ja-JP" altLang="en-US" dirty="0"/>
          </a:p>
          <a:p>
            <a:endParaRPr kumimoji="1" lang="ja-JP" altLang="en-US"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6</a:t>
            </a:fld>
            <a:endParaRPr kumimoji="1" lang="ja-JP" altLang="en-US"/>
          </a:p>
        </p:txBody>
      </p:sp>
    </p:spTree>
    <p:extLst>
      <p:ext uri="{BB962C8B-B14F-4D97-AF65-F5344CB8AC3E}">
        <p14:creationId xmlns:p14="http://schemas.microsoft.com/office/powerpoint/2010/main" val="290771762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a:lnSpc>
                <a:spcPct val="120000"/>
              </a:lnSpc>
            </a:pPr>
            <a:r>
              <a:rPr lang="ja-JP" altLang="en-US" dirty="0"/>
              <a:t>ここでは相談支援専門員として拠り所となるものを示すことが大切。ソーシャルワークの倫理綱領と障害者ケアガイドラインについて説明する。</a:t>
            </a:r>
            <a:endParaRPr lang="en-US" altLang="ja-JP" dirty="0"/>
          </a:p>
          <a:p>
            <a:pPr>
              <a:lnSpc>
                <a:spcPct val="120000"/>
              </a:lnSpc>
            </a:pPr>
            <a:r>
              <a:rPr lang="ja-JP" altLang="en-US" dirty="0"/>
              <a:t>障害者ケアガイドラインが発表されたのが</a:t>
            </a:r>
            <a:r>
              <a:rPr lang="en-US" altLang="ja-JP" dirty="0"/>
              <a:t>2001</a:t>
            </a:r>
            <a:r>
              <a:rPr lang="ja-JP" altLang="en-US" dirty="0"/>
              <a:t>年度末であり、その後に障害者の権利に関する条約の批准といったトピックがあったことから、ガイドラインの中に意思決定支援や合理的配慮といった要素が含まれていない。その点は次スライドで補足する。</a:t>
            </a:r>
            <a:endParaRPr lang="en-US" altLang="ja-JP" dirty="0"/>
          </a:p>
          <a:p>
            <a:pPr>
              <a:lnSpc>
                <a:spcPct val="120000"/>
              </a:lnSpc>
            </a:pPr>
            <a:endParaRPr lang="en-US" altLang="ja-JP" dirty="0"/>
          </a:p>
          <a:p>
            <a:pPr>
              <a:lnSpc>
                <a:spcPct val="120000"/>
              </a:lnSpc>
            </a:pPr>
            <a:r>
              <a:rPr lang="ja-JP" altLang="en-US" dirty="0"/>
              <a:t>「ソーシャルワーカーの倫理綱領」には、ソーシャルワーク専門職の拠り所が明確に規定されている。</a:t>
            </a:r>
            <a:endParaRPr lang="en-US" altLang="ja-JP" dirty="0"/>
          </a:p>
          <a:p>
            <a:r>
              <a:rPr kumimoji="1" lang="ja-JP" altLang="en-US" sz="1200" b="1" i="0" u="none" strike="noStrike" kern="1200" dirty="0">
                <a:solidFill>
                  <a:schemeClr val="tx1"/>
                </a:solidFill>
                <a:effectLst/>
                <a:latin typeface="+mn-lt"/>
                <a:ea typeface="+mn-ea"/>
                <a:cs typeface="+mn-cs"/>
              </a:rPr>
              <a:t>ソーシャルワークの定義</a:t>
            </a:r>
            <a:r>
              <a:rPr lang="ja-JP" altLang="en-US" dirty="0"/>
              <a:t/>
            </a:r>
            <a:br>
              <a:rPr lang="ja-JP" altLang="en-US" dirty="0"/>
            </a:br>
            <a:r>
              <a:rPr kumimoji="1" lang="ja-JP" altLang="en-US" sz="1200" b="0" i="0" u="none" strike="noStrike" kern="1200" dirty="0">
                <a:solidFill>
                  <a:schemeClr val="tx1"/>
                </a:solidFill>
                <a:effectLst/>
                <a:latin typeface="+mn-lt"/>
                <a:ea typeface="+mn-ea"/>
                <a:cs typeface="+mn-cs"/>
              </a:rPr>
              <a:t>　ソーシャルワーク専門職は、人間の福利（ウェルビーイング）の増進を目指して、社会の変革を進め、人間関係における問題解決を図り、人々のエンパワーメントと解放を促していく。ソーシャルワークは、人間の行動と社会システムに関する理論を利用して、人びとがその環境と相互に影響し合う接点に介入する。人権と社会正義の原理は、ソーシャルワークの拠り所とする基盤である。（</a:t>
            </a:r>
            <a:r>
              <a:rPr kumimoji="1" lang="en-US" altLang="ja-JP" sz="1200" b="0" i="0" u="none" strike="noStrike" kern="1200" dirty="0">
                <a:solidFill>
                  <a:schemeClr val="tx1"/>
                </a:solidFill>
                <a:effectLst/>
                <a:latin typeface="+mn-lt"/>
                <a:ea typeface="+mn-ea"/>
                <a:cs typeface="+mn-cs"/>
              </a:rPr>
              <a:t>IFSW;2000.7.</a:t>
            </a:r>
            <a:r>
              <a:rPr kumimoji="1" lang="ja-JP" altLang="en-US" sz="1200" b="0" i="0" u="none" strike="noStrike" kern="1200" dirty="0">
                <a:solidFill>
                  <a:schemeClr val="tx1"/>
                </a:solidFill>
                <a:effectLst/>
                <a:latin typeface="+mn-lt"/>
                <a:ea typeface="+mn-ea"/>
                <a:cs typeface="+mn-cs"/>
              </a:rPr>
              <a:t>）</a:t>
            </a:r>
            <a:endParaRPr kumimoji="1" lang="en-US" altLang="ja-JP" sz="1200" b="0" i="0" u="none" strike="noStrike" kern="1200" dirty="0">
              <a:solidFill>
                <a:schemeClr val="tx1"/>
              </a:solidFill>
              <a:effectLst/>
              <a:latin typeface="+mn-lt"/>
              <a:ea typeface="+mn-ea"/>
              <a:cs typeface="+mn-cs"/>
            </a:endParaRPr>
          </a:p>
          <a:p>
            <a:r>
              <a:rPr kumimoji="1" lang="ja-JP" altLang="en-US" sz="1200" b="1" i="0" u="none" strike="noStrike" kern="1200" dirty="0">
                <a:solidFill>
                  <a:schemeClr val="tx1"/>
                </a:solidFill>
                <a:effectLst/>
                <a:latin typeface="+mn-lt"/>
                <a:ea typeface="+mn-ea"/>
                <a:cs typeface="+mn-cs"/>
              </a:rPr>
              <a:t>価値と原則</a:t>
            </a:r>
          </a:p>
          <a:p>
            <a:r>
              <a:rPr kumimoji="1" lang="ja-JP" altLang="en-US" sz="1200" b="0" i="0" u="none" strike="noStrike" kern="1200" dirty="0">
                <a:solidFill>
                  <a:schemeClr val="tx1"/>
                </a:solidFill>
                <a:effectLst/>
                <a:latin typeface="+mn-lt"/>
                <a:ea typeface="+mn-ea"/>
                <a:cs typeface="+mn-cs"/>
              </a:rPr>
              <a:t>（人間の尊厳）</a:t>
            </a:r>
            <a:br>
              <a:rPr kumimoji="1" lang="ja-JP" altLang="en-US" sz="1200" b="0" i="0" u="none" strike="noStrike" kern="1200" dirty="0">
                <a:solidFill>
                  <a:schemeClr val="tx1"/>
                </a:solidFill>
                <a:effectLst/>
                <a:latin typeface="+mn-lt"/>
                <a:ea typeface="+mn-ea"/>
                <a:cs typeface="+mn-cs"/>
              </a:rPr>
            </a:br>
            <a:r>
              <a:rPr kumimoji="1" lang="ja-JP" altLang="en-US" sz="1200" b="0" i="0" u="none" strike="noStrike" kern="1200" dirty="0">
                <a:solidFill>
                  <a:schemeClr val="tx1"/>
                </a:solidFill>
                <a:effectLst/>
                <a:latin typeface="+mn-lt"/>
                <a:ea typeface="+mn-ea"/>
                <a:cs typeface="+mn-cs"/>
              </a:rPr>
              <a:t>　ソーシャルワーカーは、すべての人間を、出自、人種、性別、年齢、身体的精神的状況、宗教的文化的背景、社会的地位、経済状況等の違いにかかわらず、かけがえのない存在として尊重する。</a:t>
            </a:r>
          </a:p>
          <a:p>
            <a:r>
              <a:rPr kumimoji="1" lang="ja-JP" altLang="en-US" sz="1200" b="0" i="0" u="none" strike="noStrike" kern="1200" dirty="0">
                <a:solidFill>
                  <a:schemeClr val="tx1"/>
                </a:solidFill>
                <a:effectLst/>
                <a:latin typeface="+mn-lt"/>
                <a:ea typeface="+mn-ea"/>
                <a:cs typeface="+mn-cs"/>
              </a:rPr>
              <a:t>（社会正義）</a:t>
            </a:r>
            <a:br>
              <a:rPr kumimoji="1" lang="ja-JP" altLang="en-US" sz="1200" b="0" i="0" u="none" strike="noStrike" kern="1200" dirty="0">
                <a:solidFill>
                  <a:schemeClr val="tx1"/>
                </a:solidFill>
                <a:effectLst/>
                <a:latin typeface="+mn-lt"/>
                <a:ea typeface="+mn-ea"/>
                <a:cs typeface="+mn-cs"/>
              </a:rPr>
            </a:br>
            <a:r>
              <a:rPr kumimoji="1" lang="ja-JP" altLang="en-US" sz="1200" b="0" i="0" u="none" strike="noStrike" kern="1200" dirty="0">
                <a:solidFill>
                  <a:schemeClr val="tx1"/>
                </a:solidFill>
                <a:effectLst/>
                <a:latin typeface="+mn-lt"/>
                <a:ea typeface="+mn-ea"/>
                <a:cs typeface="+mn-cs"/>
              </a:rPr>
              <a:t>　ソーシャルワーカーは、差別、貧困、抑圧、排除、暴力、環境破壊などの無い、自由、平等、共生に基づく社会正義の実現をめざす。</a:t>
            </a:r>
          </a:p>
          <a:p>
            <a:r>
              <a:rPr kumimoji="1" lang="ja-JP" altLang="en-US" sz="1200" b="0" i="0" u="none" strike="noStrike" kern="1200" dirty="0">
                <a:solidFill>
                  <a:schemeClr val="tx1"/>
                </a:solidFill>
                <a:effectLst/>
                <a:latin typeface="+mn-lt"/>
                <a:ea typeface="+mn-ea"/>
                <a:cs typeface="+mn-cs"/>
              </a:rPr>
              <a:t>（貢　献）</a:t>
            </a:r>
            <a:br>
              <a:rPr kumimoji="1" lang="ja-JP" altLang="en-US" sz="1200" b="0" i="0" u="none" strike="noStrike" kern="1200" dirty="0">
                <a:solidFill>
                  <a:schemeClr val="tx1"/>
                </a:solidFill>
                <a:effectLst/>
                <a:latin typeface="+mn-lt"/>
                <a:ea typeface="+mn-ea"/>
                <a:cs typeface="+mn-cs"/>
              </a:rPr>
            </a:br>
            <a:r>
              <a:rPr kumimoji="1" lang="ja-JP" altLang="en-US" sz="1200" b="0" i="0" u="none" strike="noStrike" kern="1200" dirty="0">
                <a:solidFill>
                  <a:schemeClr val="tx1"/>
                </a:solidFill>
                <a:effectLst/>
                <a:latin typeface="+mn-lt"/>
                <a:ea typeface="+mn-ea"/>
                <a:cs typeface="+mn-cs"/>
              </a:rPr>
              <a:t>　ソーシャルワーカーは、人間の尊厳の尊重と社会正義の実現に貢献する。</a:t>
            </a:r>
          </a:p>
          <a:p>
            <a:r>
              <a:rPr kumimoji="1" lang="ja-JP" altLang="en-US" sz="1200" b="0" i="0" u="none" strike="noStrike" kern="1200" dirty="0">
                <a:solidFill>
                  <a:schemeClr val="tx1"/>
                </a:solidFill>
                <a:effectLst/>
                <a:latin typeface="+mn-lt"/>
                <a:ea typeface="+mn-ea"/>
                <a:cs typeface="+mn-cs"/>
              </a:rPr>
              <a:t>（誠　実）</a:t>
            </a:r>
            <a:br>
              <a:rPr kumimoji="1" lang="ja-JP" altLang="en-US" sz="1200" b="0" i="0" u="none" strike="noStrike" kern="1200" dirty="0">
                <a:solidFill>
                  <a:schemeClr val="tx1"/>
                </a:solidFill>
                <a:effectLst/>
                <a:latin typeface="+mn-lt"/>
                <a:ea typeface="+mn-ea"/>
                <a:cs typeface="+mn-cs"/>
              </a:rPr>
            </a:br>
            <a:r>
              <a:rPr kumimoji="1" lang="ja-JP" altLang="en-US" sz="1200" b="0" i="0" u="none" strike="noStrike" kern="1200" dirty="0">
                <a:solidFill>
                  <a:schemeClr val="tx1"/>
                </a:solidFill>
                <a:effectLst/>
                <a:latin typeface="+mn-lt"/>
                <a:ea typeface="+mn-ea"/>
                <a:cs typeface="+mn-cs"/>
              </a:rPr>
              <a:t>　ソーシャルワーカーは、本倫理綱領に対して常に誠実である。</a:t>
            </a:r>
          </a:p>
          <a:p>
            <a:r>
              <a:rPr kumimoji="1" lang="ja-JP" altLang="en-US" sz="1200" b="0" i="0" u="none" strike="noStrike" kern="1200" dirty="0">
                <a:solidFill>
                  <a:schemeClr val="tx1"/>
                </a:solidFill>
                <a:effectLst/>
                <a:latin typeface="+mn-lt"/>
                <a:ea typeface="+mn-ea"/>
                <a:cs typeface="+mn-cs"/>
              </a:rPr>
              <a:t>（専門的力量）</a:t>
            </a:r>
            <a:br>
              <a:rPr kumimoji="1" lang="ja-JP" altLang="en-US" sz="1200" b="0" i="0" u="none" strike="noStrike" kern="1200" dirty="0">
                <a:solidFill>
                  <a:schemeClr val="tx1"/>
                </a:solidFill>
                <a:effectLst/>
                <a:latin typeface="+mn-lt"/>
                <a:ea typeface="+mn-ea"/>
                <a:cs typeface="+mn-cs"/>
              </a:rPr>
            </a:br>
            <a:r>
              <a:rPr kumimoji="1" lang="ja-JP" altLang="en-US" sz="1200" b="0" i="0" u="none" strike="noStrike" kern="1200" dirty="0">
                <a:solidFill>
                  <a:schemeClr val="tx1"/>
                </a:solidFill>
                <a:effectLst/>
                <a:latin typeface="+mn-lt"/>
                <a:ea typeface="+mn-ea"/>
                <a:cs typeface="+mn-cs"/>
              </a:rPr>
              <a:t>　ソーシャルワーカーは、専門的力量を発揮し、その専門性を高める。</a:t>
            </a:r>
          </a:p>
          <a:p>
            <a:r>
              <a:rPr kumimoji="1" lang="ja-JP" altLang="en-US" sz="1200" b="1" i="0" u="none" strike="noStrike" kern="1200" dirty="0">
                <a:solidFill>
                  <a:schemeClr val="tx1"/>
                </a:solidFill>
                <a:effectLst/>
                <a:latin typeface="+mn-lt"/>
                <a:ea typeface="+mn-ea"/>
                <a:cs typeface="+mn-cs"/>
              </a:rPr>
              <a:t>倫理基準</a:t>
            </a:r>
          </a:p>
          <a:p>
            <a:r>
              <a:rPr lang="ja-JP" altLang="en-US" dirty="0"/>
              <a:t>（略）</a:t>
            </a:r>
            <a:endParaRPr lang="en-US" altLang="ja-JP" dirty="0"/>
          </a:p>
          <a:p>
            <a:endParaRPr lang="en-US" altLang="ja-JP" dirty="0"/>
          </a:p>
          <a:p>
            <a:pPr>
              <a:lnSpc>
                <a:spcPct val="120000"/>
              </a:lnSpc>
            </a:pPr>
            <a:r>
              <a:rPr lang="ja-JP" altLang="en-US" dirty="0"/>
              <a:t>「障害者ケアガイドライン」が相談支援専門員の理念を示す。 </a:t>
            </a:r>
            <a:endParaRPr lang="en-US" altLang="ja-JP" dirty="0"/>
          </a:p>
          <a:p>
            <a:r>
              <a:rPr lang="ja-JP" altLang="en-US" dirty="0"/>
              <a:t>１　障害者ケアガイドラインの趣旨 </a:t>
            </a:r>
          </a:p>
          <a:p>
            <a:r>
              <a:rPr lang="ja-JP" altLang="en-US" dirty="0"/>
              <a:t>２　障害者ケアマネジメントの必要性 </a:t>
            </a:r>
          </a:p>
          <a:p>
            <a:r>
              <a:rPr lang="ja-JP" altLang="en-US" dirty="0"/>
              <a:t>３　障害者ケアマネジメントとは </a:t>
            </a:r>
          </a:p>
          <a:p>
            <a:r>
              <a:rPr lang="ja-JP" altLang="en-US" dirty="0"/>
              <a:t>（１）障害者の地域生活を支援する </a:t>
            </a:r>
          </a:p>
          <a:p>
            <a:r>
              <a:rPr lang="ja-JP" altLang="en-US" dirty="0"/>
              <a:t>（２）ケアマネジメントを希望する者の意向を尊重する </a:t>
            </a:r>
          </a:p>
          <a:p>
            <a:r>
              <a:rPr lang="ja-JP" altLang="en-US" dirty="0"/>
              <a:t>（３）利用者の幅広いニーズを把握する </a:t>
            </a:r>
          </a:p>
          <a:p>
            <a:r>
              <a:rPr lang="ja-JP" altLang="en-US" dirty="0"/>
              <a:t>（４）様々な地域の社会資源をニーズに適切に結びつける </a:t>
            </a:r>
          </a:p>
          <a:p>
            <a:r>
              <a:rPr lang="ja-JP" altLang="en-US" dirty="0"/>
              <a:t>（５）総合的かつ継続的なサービスの供給を確保する </a:t>
            </a:r>
          </a:p>
          <a:p>
            <a:r>
              <a:rPr lang="ja-JP" altLang="en-US" dirty="0"/>
              <a:t>（６）社会資源の改善及び開発を推進する </a:t>
            </a:r>
          </a:p>
          <a:p>
            <a:r>
              <a:rPr lang="ja-JP" altLang="en-US" dirty="0"/>
              <a:t>４　障害者ケアマネジメントの基本理念 </a:t>
            </a:r>
          </a:p>
          <a:p>
            <a:r>
              <a:rPr lang="ja-JP" altLang="en-US" dirty="0"/>
              <a:t>（１）ノーマライゼーションの実現に向けた支援 </a:t>
            </a:r>
          </a:p>
          <a:p>
            <a:r>
              <a:rPr lang="ja-JP" altLang="en-US" dirty="0"/>
              <a:t>（２）自立と社会参加の支援 </a:t>
            </a:r>
          </a:p>
          <a:p>
            <a:r>
              <a:rPr lang="ja-JP" altLang="en-US" dirty="0"/>
              <a:t>（３）主体性、自己決定の尊重・支援 </a:t>
            </a:r>
          </a:p>
          <a:p>
            <a:r>
              <a:rPr lang="ja-JP" altLang="en-US" dirty="0"/>
              <a:t>（４）地域における生活の個別支援 </a:t>
            </a:r>
          </a:p>
          <a:p>
            <a:r>
              <a:rPr lang="ja-JP" altLang="en-US" dirty="0"/>
              <a:t>（５）エンパワメントの視点による支援 </a:t>
            </a:r>
          </a:p>
          <a:p>
            <a:r>
              <a:rPr lang="ja-JP" altLang="en-US" dirty="0"/>
              <a:t>５　障害者ケアマネジメントの原則 </a:t>
            </a:r>
          </a:p>
          <a:p>
            <a:r>
              <a:rPr lang="ja-JP" altLang="en-US" dirty="0"/>
              <a:t>（１）利用者の人権への配慮 </a:t>
            </a:r>
          </a:p>
          <a:p>
            <a:r>
              <a:rPr lang="ja-JP" altLang="en-US" dirty="0"/>
              <a:t>（２）総合的なニーズ把握とニーズに合致した社会資源の検討 </a:t>
            </a:r>
          </a:p>
          <a:p>
            <a:r>
              <a:rPr lang="ja-JP" altLang="en-US" dirty="0"/>
              <a:t>（３）ケアの目標設定と計画的実施 </a:t>
            </a:r>
          </a:p>
          <a:p>
            <a:r>
              <a:rPr lang="ja-JP" altLang="en-US" dirty="0"/>
              <a:t>（４）福祉・保健・医療・教育・就労等の総合的なサービスの実現 </a:t>
            </a:r>
          </a:p>
          <a:p>
            <a:r>
              <a:rPr lang="ja-JP" altLang="en-US" dirty="0"/>
              <a:t>（５）プライバシーの尊重 </a:t>
            </a:r>
          </a:p>
          <a:p>
            <a:r>
              <a:rPr lang="ja-JP" altLang="en-US" dirty="0"/>
              <a:t>６　相談窓口 </a:t>
            </a:r>
          </a:p>
          <a:p>
            <a:r>
              <a:rPr lang="ja-JP" altLang="en-US" dirty="0"/>
              <a:t>７　障害者ケアマネジメントの過程 </a:t>
            </a:r>
          </a:p>
          <a:p>
            <a:r>
              <a:rPr lang="ja-JP" altLang="en-US" dirty="0"/>
              <a:t>（１）ケアマネジメントの希望の確認 </a:t>
            </a:r>
          </a:p>
          <a:p>
            <a:r>
              <a:rPr lang="ja-JP" altLang="en-US" dirty="0"/>
              <a:t>（２）アセスメント </a:t>
            </a:r>
          </a:p>
          <a:p>
            <a:r>
              <a:rPr lang="ja-JP" altLang="en-US" dirty="0"/>
              <a:t>（３）ケア計画の作成 </a:t>
            </a:r>
          </a:p>
          <a:p>
            <a:r>
              <a:rPr lang="ja-JP" altLang="en-US" dirty="0"/>
              <a:t>（４）ケア計画の実施 </a:t>
            </a:r>
          </a:p>
          <a:p>
            <a:r>
              <a:rPr lang="ja-JP" altLang="en-US" dirty="0"/>
              <a:t>（５）モニタリング </a:t>
            </a:r>
          </a:p>
          <a:p>
            <a:r>
              <a:rPr lang="ja-JP" altLang="en-US" dirty="0"/>
              <a:t>（６）ケアマネジメントの終了 </a:t>
            </a:r>
          </a:p>
          <a:p>
            <a:r>
              <a:rPr lang="ja-JP" altLang="en-US" dirty="0"/>
              <a:t>８　障害者ケアマネジメントの実施体制 </a:t>
            </a:r>
          </a:p>
          <a:p>
            <a:r>
              <a:rPr lang="ja-JP" altLang="en-US" dirty="0"/>
              <a:t>（１）障害者ケアマネジメントの実施主体等 </a:t>
            </a:r>
          </a:p>
          <a:p>
            <a:r>
              <a:rPr lang="ja-JP" altLang="en-US" dirty="0"/>
              <a:t>（２）障害者ケアマネジメント従事者の役割 </a:t>
            </a:r>
          </a:p>
          <a:p>
            <a:r>
              <a:rPr lang="ja-JP" altLang="en-US" dirty="0"/>
              <a:t>（３）障害者ケアマネジメント従事者に求められる資質 </a:t>
            </a:r>
          </a:p>
          <a:p>
            <a:r>
              <a:rPr lang="ja-JP" altLang="en-US" dirty="0"/>
              <a:t>（４）障害者ケアマネジメント従事者の資質の確保 </a:t>
            </a:r>
          </a:p>
          <a:p>
            <a:r>
              <a:rPr lang="ja-JP" altLang="en-US" dirty="0"/>
              <a:t>（５）都道府県及び市町村の役割 </a:t>
            </a:r>
          </a:p>
          <a:p>
            <a:r>
              <a:rPr lang="ja-JP" altLang="en-US" dirty="0"/>
              <a:t>（６）関係諸機関との連携 </a:t>
            </a:r>
          </a:p>
          <a:p>
            <a:r>
              <a:rPr lang="ja-JP" altLang="en-US" dirty="0"/>
              <a:t>９　各種様式 </a:t>
            </a:r>
            <a:endParaRPr lang="en-US" altLang="ja-JP" dirty="0"/>
          </a:p>
          <a:p>
            <a:endParaRPr kumimoji="1" lang="ja-JP" altLang="en-US"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7</a:t>
            </a:fld>
            <a:endParaRPr kumimoji="1" lang="ja-JP" altLang="en-US"/>
          </a:p>
        </p:txBody>
      </p:sp>
    </p:spTree>
    <p:extLst>
      <p:ext uri="{BB962C8B-B14F-4D97-AF65-F5344CB8AC3E}">
        <p14:creationId xmlns:p14="http://schemas.microsoft.com/office/powerpoint/2010/main" val="280762578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None/>
            </a:pPr>
            <a:r>
              <a:rPr lang="ja-JP" altLang="en-US" dirty="0"/>
              <a:t>先に述べた人権の尊重や社会正義の実現を前提として、つまり、ソーシャルワーカーの倫理綱領を押さえつつ</a:t>
            </a:r>
            <a:endParaRPr lang="en-US" altLang="ja-JP" dirty="0"/>
          </a:p>
          <a:p>
            <a:r>
              <a:rPr lang="ja-JP" altLang="en-US" dirty="0"/>
              <a:t>障がい者に対応する相談支援専門員が持つべき基本視点を以下のようにまとめ、次スライド以降に説明する。</a:t>
            </a:r>
            <a:endParaRPr lang="en-US" altLang="ja-JP" dirty="0"/>
          </a:p>
          <a:p>
            <a:r>
              <a:rPr lang="ja-JP" altLang="en-US" dirty="0"/>
              <a:t>（障害者ケアガイドラインが出来た後に、障害者の権利に関する条約が発効するなど状況が大きく変わったため、改めて重要な視点を整理し直した。）</a:t>
            </a:r>
            <a:endParaRPr lang="en-US" altLang="ja-JP" dirty="0"/>
          </a:p>
          <a:p>
            <a:endParaRPr lang="en-US" altLang="ja-JP" dirty="0"/>
          </a:p>
          <a:p>
            <a:pPr>
              <a:lnSpc>
                <a:spcPct val="100000"/>
              </a:lnSpc>
            </a:pPr>
            <a:r>
              <a:rPr lang="ja-JP" altLang="en-US" dirty="0"/>
              <a:t>本人主体の視点（本人中心）</a:t>
            </a:r>
          </a:p>
          <a:p>
            <a:pPr>
              <a:lnSpc>
                <a:spcPct val="100000"/>
              </a:lnSpc>
            </a:pPr>
            <a:r>
              <a:rPr lang="ja-JP" altLang="en-US" dirty="0"/>
              <a:t>アドボカシーの視点（権利擁護）</a:t>
            </a:r>
          </a:p>
          <a:p>
            <a:pPr>
              <a:lnSpc>
                <a:spcPct val="100000"/>
              </a:lnSpc>
            </a:pPr>
            <a:r>
              <a:rPr lang="ja-JP" altLang="en-US" dirty="0"/>
              <a:t>自立・自己決定の視点（意思決定支援）</a:t>
            </a:r>
            <a:endParaRPr lang="en-US" altLang="ja-JP" dirty="0"/>
          </a:p>
          <a:p>
            <a:pPr>
              <a:lnSpc>
                <a:spcPct val="100000"/>
              </a:lnSpc>
            </a:pPr>
            <a:r>
              <a:rPr lang="ja-JP" altLang="en-US" dirty="0"/>
              <a:t>個別化の視点（個性の尊重）</a:t>
            </a:r>
            <a:endParaRPr lang="en-US" altLang="ja-JP" dirty="0"/>
          </a:p>
          <a:p>
            <a:pPr>
              <a:lnSpc>
                <a:spcPct val="100000"/>
              </a:lnSpc>
            </a:pPr>
            <a:r>
              <a:rPr lang="ja-JP" altLang="en-US" dirty="0"/>
              <a:t>エンパワメントの視点（当事者による社会変革）</a:t>
            </a:r>
            <a:endParaRPr lang="en-US" altLang="ja-JP" dirty="0"/>
          </a:p>
          <a:p>
            <a:pPr>
              <a:lnSpc>
                <a:spcPct val="100000"/>
              </a:lnSpc>
            </a:pPr>
            <a:r>
              <a:rPr lang="ja-JP" altLang="en-US" dirty="0"/>
              <a:t>社会的包摂の視点（共生社会の実現）</a:t>
            </a:r>
            <a:endParaRPr lang="en-US" altLang="ja-JP" dirty="0"/>
          </a:p>
          <a:p>
            <a:endParaRPr lang="en-US" altLang="ja-JP" dirty="0"/>
          </a:p>
          <a:p>
            <a:endParaRPr kumimoji="1" lang="ja-JP" altLang="en-US"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8</a:t>
            </a:fld>
            <a:endParaRPr kumimoji="1" lang="ja-JP" altLang="en-US"/>
          </a:p>
        </p:txBody>
      </p:sp>
    </p:spTree>
    <p:extLst>
      <p:ext uri="{BB962C8B-B14F-4D97-AF65-F5344CB8AC3E}">
        <p14:creationId xmlns:p14="http://schemas.microsoft.com/office/powerpoint/2010/main" val="393839821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lang="ja-JP" altLang="en-US" sz="1200" dirty="0">
                <a:solidFill>
                  <a:srgbClr val="C00000"/>
                </a:solidFill>
                <a:latin typeface="HGP創英角ﾎﾟｯﾌﾟ体" panose="040B0A00000000000000" pitchFamily="50" charset="-128"/>
                <a:ea typeface="HGP創英角ﾎﾟｯﾌﾟ体" panose="040B0A00000000000000" pitchFamily="50" charset="-128"/>
              </a:rPr>
              <a:t>本人主体の視点</a:t>
            </a:r>
            <a:r>
              <a:rPr lang="ja-JP" altLang="en-US" sz="1200" dirty="0"/>
              <a:t>（本人中心）</a:t>
            </a:r>
            <a:endParaRPr lang="en-US" altLang="ja-JP" sz="1200" dirty="0"/>
          </a:p>
          <a:p>
            <a:r>
              <a:rPr lang="en-US" altLang="ja-JP" dirty="0"/>
              <a:t>※</a:t>
            </a:r>
            <a:r>
              <a:rPr lang="ja-JP" altLang="en-US" dirty="0"/>
              <a:t>１　社会制度側から見るのではなく常に本人に寄り添うことで想いを捉える。</a:t>
            </a:r>
            <a:endParaRPr lang="en-US" altLang="ja-JP" dirty="0"/>
          </a:p>
          <a:p>
            <a:endParaRPr kumimoji="1" lang="en-US" altLang="ja-JP" dirty="0"/>
          </a:p>
          <a:p>
            <a:r>
              <a:rPr kumimoji="1" lang="ja-JP" altLang="en-US" dirty="0"/>
              <a:t>相談支援専門員はサービスの配分者ではない。元々社会的に厳しい状況に置かれている障がい者にとって、想いを発し、それが実現するという経験が少なく、その受けとめからしっかりと行う必要がある。</a:t>
            </a:r>
            <a:endParaRPr kumimoji="1" lang="en-US" altLang="ja-JP" dirty="0"/>
          </a:p>
          <a:p>
            <a:r>
              <a:rPr kumimoji="1" lang="ja-JP" altLang="en-US" dirty="0"/>
              <a:t>少しでも配分者の雰囲気を感じたら、本人は想いを発することを諦めてしまう。</a:t>
            </a:r>
            <a:endParaRPr kumimoji="1" lang="en-US" altLang="ja-JP" dirty="0"/>
          </a:p>
          <a:p>
            <a:r>
              <a:rPr kumimoji="1" lang="ja-JP" altLang="en-US" dirty="0"/>
              <a:t>制度に沿うのではなく、本人の想いにしっかりと向き合うところから初めて欲しい。</a:t>
            </a:r>
            <a:endParaRPr kumimoji="1" lang="en-US" altLang="ja-JP" dirty="0"/>
          </a:p>
          <a:p>
            <a:r>
              <a:rPr kumimoji="1" lang="ja-JP" altLang="en-US" dirty="0"/>
              <a:t>想いが引き出されていない場合は、想いを引き出す支援から始め、想いに従って動き出した本人の力で周囲の合理的配慮を引き出していく。</a:t>
            </a:r>
            <a:endParaRPr kumimoji="1" lang="en-US" altLang="ja-JP"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9</a:t>
            </a:fld>
            <a:endParaRPr kumimoji="1" lang="ja-JP" altLang="en-US"/>
          </a:p>
        </p:txBody>
      </p:sp>
    </p:spTree>
    <p:extLst>
      <p:ext uri="{BB962C8B-B14F-4D97-AF65-F5344CB8AC3E}">
        <p14:creationId xmlns:p14="http://schemas.microsoft.com/office/powerpoint/2010/main" val="392486021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None/>
            </a:pPr>
            <a:r>
              <a:rPr lang="ja-JP" altLang="en-US" sz="1200" dirty="0"/>
              <a:t>課題の解決からではなく、本人が出来ること、したいこと、好きなことに焦点をあてた支援を進める中でこそ、本人が主体的に課題を克服することができる。</a:t>
            </a:r>
            <a:endParaRPr lang="en-US" altLang="ja-JP" sz="1200" dirty="0"/>
          </a:p>
          <a:p>
            <a:pPr marL="0" indent="0">
              <a:buNone/>
            </a:pPr>
            <a:r>
              <a:rPr lang="ja-JP" altLang="en-US" sz="1200" dirty="0"/>
              <a:t>その際に重要なのが本人の自己効力感の向上であり、周囲の肯定的な態度の中で、したいことに近づくために小さな成功を積み重ね、結果が形となって表れることで前進が始まる。</a:t>
            </a:r>
            <a:endParaRPr lang="en-US" altLang="ja-JP" sz="1200" dirty="0"/>
          </a:p>
          <a:p>
            <a:pPr marL="0" indent="0">
              <a:buNone/>
            </a:pPr>
            <a:r>
              <a:rPr lang="ja-JP" altLang="en-US" sz="1200" dirty="0"/>
              <a:t>これが僅かな前進であっても、本人の自己効力感の向上が周囲にパワーをもたらし、そのパワーがさらに本人の社会への影響力を増大させていく。その始まりはすべて本人の想いからである。</a:t>
            </a:r>
            <a:endParaRPr lang="en-US" altLang="ja-JP" sz="1200" dirty="0"/>
          </a:p>
          <a:p>
            <a:endParaRPr kumimoji="1" lang="en-US" altLang="ja-JP" dirty="0"/>
          </a:p>
        </p:txBody>
      </p:sp>
      <p:sp>
        <p:nvSpPr>
          <p:cNvPr id="4" name="スライド番号プレースホルダー 3"/>
          <p:cNvSpPr>
            <a:spLocks noGrp="1"/>
          </p:cNvSpPr>
          <p:nvPr>
            <p:ph type="sldNum" sz="quarter" idx="10"/>
          </p:nvPr>
        </p:nvSpPr>
        <p:spPr/>
        <p:txBody>
          <a:bodyPr/>
          <a:lstStyle/>
          <a:p>
            <a:fld id="{B83F2E3B-FA7B-4173-92F7-3F16823A91ED}" type="slidenum">
              <a:rPr kumimoji="1" lang="ja-JP" altLang="en-US" smtClean="0"/>
              <a:t>10</a:t>
            </a:fld>
            <a:endParaRPr kumimoji="1" lang="ja-JP" altLang="en-US"/>
          </a:p>
        </p:txBody>
      </p:sp>
    </p:spTree>
    <p:extLst>
      <p:ext uri="{BB962C8B-B14F-4D97-AF65-F5344CB8AC3E}">
        <p14:creationId xmlns:p14="http://schemas.microsoft.com/office/powerpoint/2010/main" val="297090760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A46D98DF-122F-476F-B538-DAE2D944C45D}" type="datetime1">
              <a:rPr kumimoji="1" lang="ja-JP" altLang="en-US" smtClean="0"/>
              <a:t>2018/11/21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23220002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46652A5-8251-416B-94D5-78B4E709CD5C}" type="datetime1">
              <a:rPr kumimoji="1" lang="ja-JP" altLang="en-US" smtClean="0"/>
              <a:t>2018/11/21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206437253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394D063C-94C4-4AEA-ADCD-3CEBFC74A54F}" type="datetime1">
              <a:rPr kumimoji="1" lang="ja-JP" altLang="en-US" smtClean="0"/>
              <a:t>2018/11/21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3595720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D6CBD5BF-D389-43B1-84CD-70BD2235E8E5}" type="datetime1">
              <a:rPr kumimoji="1" lang="ja-JP" altLang="en-US" smtClean="0"/>
              <a:t>2018/11/21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18544196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FCD2C6DD-B16A-41F7-AF6D-5253014B5DAB}" type="datetime1">
              <a:rPr kumimoji="1" lang="ja-JP" altLang="en-US" smtClean="0"/>
              <a:t>2018/11/21</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27072053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7B19772A-9AE7-43D6-97AE-3B5D4AE67C2B}" type="datetime1">
              <a:rPr kumimoji="1" lang="ja-JP" altLang="en-US" smtClean="0"/>
              <a:t>2018/11/21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11403264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82329" y="2505075"/>
            <a:ext cx="4190702"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5014913" y="2505075"/>
            <a:ext cx="4211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CF485AEF-9EEA-4EE9-BF82-0EAC3E382F2C}" type="datetime1">
              <a:rPr kumimoji="1" lang="ja-JP" altLang="en-US" smtClean="0"/>
              <a:t>2018/11/21</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30140861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0A54E923-593B-4F74-9D6C-18A045251C64}" type="datetime1">
              <a:rPr kumimoji="1" lang="ja-JP" altLang="en-US" smtClean="0"/>
              <a:t>2018/11/21</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338592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C9E79C4-9363-4E11-976F-2509AFF496E7}" type="datetime1">
              <a:rPr kumimoji="1" lang="ja-JP" altLang="en-US" smtClean="0"/>
              <a:t>2018/11/21</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15522550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54D7B91-405B-4EF6-A42F-F60A7EEDF27B}" type="datetime1">
              <a:rPr kumimoji="1" lang="ja-JP" altLang="en-US" smtClean="0"/>
              <a:t>2018/11/21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28940951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4103848-A91A-4F57-9305-B40622459511}" type="datetime1">
              <a:rPr kumimoji="1" lang="ja-JP" altLang="en-US" smtClean="0"/>
              <a:t>2018/11/21</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30770407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A80BEBD-3BD1-47B7-BFC5-EFEA5B750734}" type="datetime1">
              <a:rPr kumimoji="1" lang="ja-JP" altLang="en-US" smtClean="0"/>
              <a:t>2018/11/21</a:t>
            </a:fld>
            <a:endParaRPr kumimoji="1" lang="ja-JP" altLang="en-US"/>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FD2F90A-D9AE-43A5-A076-9B48518DBADB}" type="slidenum">
              <a:rPr kumimoji="1" lang="ja-JP" altLang="en-US" smtClean="0"/>
              <a:t>‹#›</a:t>
            </a:fld>
            <a:endParaRPr kumimoji="1" lang="ja-JP" altLang="en-US"/>
          </a:p>
        </p:txBody>
      </p:sp>
    </p:spTree>
    <p:extLst>
      <p:ext uri="{BB962C8B-B14F-4D97-AF65-F5344CB8AC3E}">
        <p14:creationId xmlns:p14="http://schemas.microsoft.com/office/powerpoint/2010/main" val="1560433980"/>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1312363"/>
            <a:ext cx="8420100" cy="1322073"/>
          </a:xfrm>
        </p:spPr>
        <p:txBody>
          <a:bodyPr>
            <a:normAutofit fontScale="90000"/>
          </a:bodyPr>
          <a:lstStyle/>
          <a:p>
            <a:r>
              <a:rPr lang="en-US" altLang="ja-JP" sz="2400" dirty="0"/>
              <a:t>2018</a:t>
            </a:r>
            <a:r>
              <a:rPr lang="ja-JP" altLang="en-US" sz="2400" dirty="0"/>
              <a:t>年度　相談支援専門員初任者モデル研修</a:t>
            </a:r>
            <a:r>
              <a:rPr lang="en-US" altLang="ja-JP" sz="2400" dirty="0"/>
              <a:t/>
            </a:r>
            <a:br>
              <a:rPr lang="en-US" altLang="ja-JP" sz="2400" dirty="0"/>
            </a:br>
            <a:r>
              <a:rPr lang="en-US" altLang="ja-JP" sz="2400" dirty="0"/>
              <a:t/>
            </a:r>
            <a:br>
              <a:rPr lang="en-US" altLang="ja-JP" sz="2400" dirty="0"/>
            </a:br>
            <a:r>
              <a:rPr lang="en-US" altLang="ja-JP" sz="2400" dirty="0"/>
              <a:t/>
            </a:r>
            <a:br>
              <a:rPr lang="en-US" altLang="ja-JP" sz="2400" dirty="0"/>
            </a:br>
            <a:r>
              <a:rPr lang="ja-JP" altLang="en-US" sz="4000" dirty="0"/>
              <a:t>相談支援の基本的視点</a:t>
            </a:r>
            <a:endParaRPr kumimoji="1" lang="ja-JP" altLang="en-US" sz="4000" dirty="0"/>
          </a:p>
        </p:txBody>
      </p:sp>
      <p:sp>
        <p:nvSpPr>
          <p:cNvPr id="3" name="サブタイトル 2"/>
          <p:cNvSpPr>
            <a:spLocks noGrp="1"/>
          </p:cNvSpPr>
          <p:nvPr>
            <p:ph type="subTitle" idx="1"/>
          </p:nvPr>
        </p:nvSpPr>
        <p:spPr>
          <a:xfrm>
            <a:off x="1238250" y="4329954"/>
            <a:ext cx="7429500" cy="927846"/>
          </a:xfrm>
        </p:spPr>
        <p:txBody>
          <a:bodyPr>
            <a:normAutofit fontScale="70000" lnSpcReduction="20000"/>
          </a:bodyPr>
          <a:lstStyle/>
          <a:p>
            <a:r>
              <a:rPr kumimoji="1" lang="en-US" altLang="ja-JP" dirty="0"/>
              <a:t>2018</a:t>
            </a:r>
            <a:r>
              <a:rPr kumimoji="1" lang="ja-JP" altLang="en-US" dirty="0"/>
              <a:t>年</a:t>
            </a:r>
            <a:r>
              <a:rPr kumimoji="1" lang="en-US" altLang="ja-JP" dirty="0"/>
              <a:t>11</a:t>
            </a:r>
            <a:r>
              <a:rPr kumimoji="1" lang="ja-JP" altLang="en-US" dirty="0" smtClean="0"/>
              <a:t>月</a:t>
            </a:r>
            <a:r>
              <a:rPr kumimoji="1" lang="en-US" altLang="ja-JP" dirty="0" smtClean="0"/>
              <a:t>23</a:t>
            </a:r>
            <a:r>
              <a:rPr kumimoji="1" lang="ja-JP" altLang="en-US" dirty="0"/>
              <a:t>日</a:t>
            </a:r>
            <a:endParaRPr kumimoji="1" lang="en-US" altLang="ja-JP" dirty="0"/>
          </a:p>
          <a:p>
            <a:r>
              <a:rPr kumimoji="1" lang="ja-JP" altLang="en-US" dirty="0"/>
              <a:t>沖縄大学　島村　聡</a:t>
            </a:r>
            <a:endParaRPr kumimoji="1" lang="en-US" altLang="ja-JP" dirty="0"/>
          </a:p>
          <a:p>
            <a:r>
              <a:rPr lang="ja-JP" altLang="en-US" dirty="0"/>
              <a:t>（おきなわ障がい者相談支援ネットワーク）</a:t>
            </a:r>
            <a:endParaRPr kumimoji="1" lang="ja-JP" altLang="en-US" dirty="0"/>
          </a:p>
        </p:txBody>
      </p:sp>
    </p:spTree>
    <p:extLst>
      <p:ext uri="{BB962C8B-B14F-4D97-AF65-F5344CB8AC3E}">
        <p14:creationId xmlns:p14="http://schemas.microsoft.com/office/powerpoint/2010/main" val="389821598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なぜ、本人主体の視点</a:t>
            </a:r>
            <a:r>
              <a:rPr lang="ja-JP" altLang="en-US" sz="3600" dirty="0">
                <a:solidFill>
                  <a:srgbClr val="C00000"/>
                </a:solidFill>
                <a:latin typeface="HGS創英角ﾎﾟｯﾌﾟ体" panose="040B0A00000000000000" pitchFamily="50" charset="-128"/>
                <a:ea typeface="HGS創英角ﾎﾟｯﾌﾟ体" panose="040B0A00000000000000" pitchFamily="50" charset="-128"/>
              </a:rPr>
              <a:t>なのか</a:t>
            </a:r>
          </a:p>
        </p:txBody>
      </p:sp>
      <p:sp>
        <p:nvSpPr>
          <p:cNvPr id="3" name="コンテンツ プレースホルダー 2"/>
          <p:cNvSpPr>
            <a:spLocks noGrp="1"/>
          </p:cNvSpPr>
          <p:nvPr>
            <p:ph idx="1"/>
          </p:nvPr>
        </p:nvSpPr>
        <p:spPr>
          <a:xfrm>
            <a:off x="681038" y="1825624"/>
            <a:ext cx="8543925" cy="4356811"/>
          </a:xfrm>
        </p:spPr>
        <p:txBody>
          <a:bodyPr>
            <a:normAutofit/>
          </a:bodyPr>
          <a:lstStyle/>
          <a:p>
            <a:pPr marL="0" indent="0">
              <a:buNone/>
            </a:pPr>
            <a:r>
              <a:rPr lang="ja-JP" altLang="en-US" sz="2400" dirty="0"/>
              <a:t>課題の解決からではなく、本人が出来ること、したいこと、好きなことに焦点をあてた支援を進める中でこそ、本人が主体的に課題を克服することができる。</a:t>
            </a:r>
            <a:endParaRPr lang="en-US" altLang="ja-JP" sz="2400" dirty="0"/>
          </a:p>
          <a:p>
            <a:pPr marL="0" indent="0">
              <a:buNone/>
            </a:pPr>
            <a:r>
              <a:rPr lang="ja-JP" altLang="en-US" sz="2400" dirty="0"/>
              <a:t>その際に重要なのが本人の自己効力感の向上であり、周囲の肯定的な態度の中で、したいことに近づくために小さな成功を積み重ね、結果が形となって表れることで前進が始まる。</a:t>
            </a:r>
            <a:endParaRPr lang="en-US" altLang="ja-JP" sz="2400" dirty="0"/>
          </a:p>
          <a:p>
            <a:pPr marL="0" indent="0">
              <a:buNone/>
            </a:pPr>
            <a:r>
              <a:rPr lang="ja-JP" altLang="en-US" sz="2400" dirty="0"/>
              <a:t>これが僅かな前進であっても、本人の自己効力感の向上が周囲にパワーをもたらし、そのパワーがさらに本人の社会への影響力を増大させていく。その始まりはすべて本人の想いからである。</a:t>
            </a:r>
            <a:endParaRPr lang="en-US" altLang="ja-JP" sz="2400" dirty="0"/>
          </a:p>
        </p:txBody>
      </p:sp>
      <p:sp>
        <p:nvSpPr>
          <p:cNvPr id="4" name="Text Box 4">
            <a:extLst>
              <a:ext uri="{FF2B5EF4-FFF2-40B4-BE49-F238E27FC236}">
                <a16:creationId xmlns:a16="http://schemas.microsoft.com/office/drawing/2014/main" xmlns="" id="{D1A2EE18-5F0E-4D62-ADD3-88FB7BA98DA9}"/>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DBE271AD-17EB-4E08-8573-C7C220CA6CC4}"/>
              </a:ext>
            </a:extLst>
          </p:cNvPr>
          <p:cNvSpPr>
            <a:spLocks noGrp="1"/>
          </p:cNvSpPr>
          <p:nvPr>
            <p:ph type="sldNum" sz="quarter" idx="12"/>
          </p:nvPr>
        </p:nvSpPr>
        <p:spPr/>
        <p:txBody>
          <a:bodyPr/>
          <a:lstStyle/>
          <a:p>
            <a:fld id="{3FD2F90A-D9AE-43A5-A076-9B48518DBADB}" type="slidenum">
              <a:rPr kumimoji="1" lang="ja-JP" altLang="en-US" smtClean="0"/>
              <a:t>10</a:t>
            </a:fld>
            <a:endParaRPr kumimoji="1" lang="ja-JP" altLang="en-US"/>
          </a:p>
        </p:txBody>
      </p:sp>
    </p:spTree>
    <p:extLst>
      <p:ext uri="{BB962C8B-B14F-4D97-AF65-F5344CB8AC3E}">
        <p14:creationId xmlns:p14="http://schemas.microsoft.com/office/powerpoint/2010/main" val="183633171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本人主体の課題とは何か</a:t>
            </a:r>
            <a:endParaRPr lang="ja-JP" altLang="en-US" sz="3600" dirty="0">
              <a:solidFill>
                <a:srgbClr val="C00000"/>
              </a:solidFill>
              <a:latin typeface="HGS創英角ﾎﾟｯﾌﾟ体" panose="040B0A00000000000000" pitchFamily="50" charset="-128"/>
              <a:ea typeface="HGS創英角ﾎﾟｯﾌﾟ体" panose="040B0A00000000000000" pitchFamily="50" charset="-128"/>
            </a:endParaRPr>
          </a:p>
        </p:txBody>
      </p:sp>
      <p:sp>
        <p:nvSpPr>
          <p:cNvPr id="3" name="コンテンツ プレースホルダー 2"/>
          <p:cNvSpPr>
            <a:spLocks noGrp="1"/>
          </p:cNvSpPr>
          <p:nvPr>
            <p:ph idx="1"/>
          </p:nvPr>
        </p:nvSpPr>
        <p:spPr>
          <a:xfrm>
            <a:off x="681038" y="1825624"/>
            <a:ext cx="8543925" cy="4895853"/>
          </a:xfrm>
        </p:spPr>
        <p:txBody>
          <a:bodyPr>
            <a:normAutofit/>
          </a:bodyPr>
          <a:lstStyle/>
          <a:p>
            <a:pPr marL="0" indent="0">
              <a:buNone/>
            </a:pPr>
            <a:r>
              <a:rPr lang="ja-JP" altLang="en-US" sz="2400" dirty="0"/>
              <a:t>制度上のサービスを適用することが通例となったパターナリズム中で、どのようにして想いから出発した支援ができるか。</a:t>
            </a:r>
            <a:endParaRPr lang="en-US" altLang="ja-JP" sz="2400" dirty="0"/>
          </a:p>
          <a:p>
            <a:pPr marL="0" indent="0">
              <a:buNone/>
            </a:pPr>
            <a:r>
              <a:rPr lang="ja-JP" altLang="en-US" sz="2400" dirty="0"/>
              <a:t>想いが読み取りづらい本人に、想いを表明していただく関わり方を支援者だけの主導でなく進めるにはどうするのか。</a:t>
            </a:r>
            <a:endParaRPr lang="en-US" altLang="ja-JP" sz="2400" dirty="0"/>
          </a:p>
          <a:p>
            <a:pPr marL="0" indent="0">
              <a:buNone/>
            </a:pPr>
            <a:r>
              <a:rPr lang="ja-JP" altLang="en-US" sz="2400" dirty="0"/>
              <a:t>本人中心とは個人主義でも、支援者が本人をおもんばかることでもなく、「自己決定支援等を活用して、本人が関係者の支援を踏まえて・・する」ことである（北野</a:t>
            </a:r>
            <a:r>
              <a:rPr lang="en-US" altLang="ja-JP" sz="2400" dirty="0"/>
              <a:t>2013</a:t>
            </a:r>
            <a:r>
              <a:rPr lang="ja-JP" altLang="en-US" sz="2400" dirty="0"/>
              <a:t>）。</a:t>
            </a:r>
            <a:endParaRPr lang="en-US" altLang="ja-JP" sz="2400" dirty="0"/>
          </a:p>
          <a:p>
            <a:pPr marL="0" indent="0">
              <a:buNone/>
            </a:pPr>
            <a:r>
              <a:rPr lang="ja-JP" altLang="en-US" sz="2400" dirty="0"/>
              <a:t>そのためには、支援者を含む社会全体との相互エンパワメント関係が展開されなければならない（同）。</a:t>
            </a:r>
            <a:endParaRPr lang="en-US" altLang="ja-JP" sz="2400" dirty="0"/>
          </a:p>
          <a:p>
            <a:pPr marL="0" indent="0">
              <a:buNone/>
            </a:pPr>
            <a:r>
              <a:rPr lang="ja-JP" altLang="en-US" sz="2400" dirty="0"/>
              <a:t>あくまで本人を中心に据えた会議や本人の最善の利益に即した生活支援の実施により粘り強く本人のパワーを引き出していく</a:t>
            </a:r>
            <a:r>
              <a:rPr lang="ja-JP" altLang="en-US" sz="2400" dirty="0" smtClean="0"/>
              <a:t>。</a:t>
            </a:r>
            <a:endParaRPr lang="en-US" altLang="ja-JP" sz="2400" dirty="0" smtClean="0"/>
          </a:p>
          <a:p>
            <a:pPr marL="0" indent="0">
              <a:buNone/>
            </a:pPr>
            <a:endParaRPr lang="en-US" altLang="ja-JP" sz="1300" dirty="0" smtClean="0"/>
          </a:p>
          <a:p>
            <a:pPr marL="0" indent="0">
              <a:buNone/>
            </a:pPr>
            <a:r>
              <a:rPr lang="ja-JP" altLang="en-US" sz="1300" dirty="0" smtClean="0"/>
              <a:t>　　　　</a:t>
            </a:r>
            <a:r>
              <a:rPr lang="en-US" altLang="ja-JP" sz="1300" dirty="0" smtClean="0"/>
              <a:t>※</a:t>
            </a:r>
            <a:r>
              <a:rPr lang="ja-JP" altLang="en-US" sz="1300" dirty="0" smtClean="0"/>
              <a:t>　朝比奈ミカほか「</a:t>
            </a:r>
            <a:r>
              <a:rPr lang="ja-JP" altLang="en-US" sz="1300" dirty="0"/>
              <a:t>障害者本に中心の相談支援とサービス等利用計画ハンドブック」ミネルヴァ書房</a:t>
            </a:r>
            <a:r>
              <a:rPr lang="en-US" altLang="ja-JP" sz="1300" dirty="0"/>
              <a:t>2013</a:t>
            </a:r>
          </a:p>
          <a:p>
            <a:pPr marL="0" indent="0">
              <a:buNone/>
            </a:pPr>
            <a:endParaRPr lang="en-US" altLang="ja-JP" sz="2400" dirty="0"/>
          </a:p>
        </p:txBody>
      </p:sp>
      <p:sp>
        <p:nvSpPr>
          <p:cNvPr id="4" name="Text Box 4">
            <a:extLst>
              <a:ext uri="{FF2B5EF4-FFF2-40B4-BE49-F238E27FC236}">
                <a16:creationId xmlns:a16="http://schemas.microsoft.com/office/drawing/2014/main" xmlns="" id="{D1A2EE18-5F0E-4D62-ADD3-88FB7BA98DA9}"/>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DBE271AD-17EB-4E08-8573-C7C220CA6CC4}"/>
              </a:ext>
            </a:extLst>
          </p:cNvPr>
          <p:cNvSpPr>
            <a:spLocks noGrp="1"/>
          </p:cNvSpPr>
          <p:nvPr>
            <p:ph type="sldNum" sz="quarter" idx="12"/>
          </p:nvPr>
        </p:nvSpPr>
        <p:spPr/>
        <p:txBody>
          <a:bodyPr/>
          <a:lstStyle/>
          <a:p>
            <a:fld id="{3FD2F90A-D9AE-43A5-A076-9B48518DBADB}" type="slidenum">
              <a:rPr kumimoji="1" lang="ja-JP" altLang="en-US" smtClean="0"/>
              <a:t>11</a:t>
            </a:fld>
            <a:endParaRPr kumimoji="1" lang="ja-JP" altLang="en-US"/>
          </a:p>
        </p:txBody>
      </p:sp>
    </p:spTree>
    <p:extLst>
      <p:ext uri="{BB962C8B-B14F-4D97-AF65-F5344CB8AC3E}">
        <p14:creationId xmlns:p14="http://schemas.microsoft.com/office/powerpoint/2010/main" val="16743221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二等辺三角形 5"/>
          <p:cNvSpPr/>
          <p:nvPr/>
        </p:nvSpPr>
        <p:spPr>
          <a:xfrm>
            <a:off x="3562065" y="5219191"/>
            <a:ext cx="2140493" cy="846074"/>
          </a:xfrm>
          <a:prstGeom prst="triangle">
            <a:avLst/>
          </a:prstGeom>
          <a:solidFill>
            <a:schemeClr val="accent1">
              <a:lumMod val="40000"/>
              <a:lumOff val="60000"/>
            </a:schemeClr>
          </a:solidFill>
          <a:ln>
            <a:solidFill>
              <a:schemeClr val="accent1">
                <a:lumMod val="40000"/>
                <a:lumOff val="60000"/>
              </a:schemeClr>
            </a:solidFill>
          </a:ln>
          <a:effectLst>
            <a:outerShdw blurRad="50800" dist="38100" dir="5400000" algn="t"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タイトル 1"/>
          <p:cNvSpPr>
            <a:spLocks noGrp="1"/>
          </p:cNvSpPr>
          <p:nvPr>
            <p:ph type="title"/>
          </p:nvPr>
        </p:nvSpPr>
        <p:spPr/>
        <p:txBody>
          <a:bodyPr>
            <a:normAutofit/>
          </a:bodyPr>
          <a:lstStyle/>
          <a:p>
            <a:r>
              <a:rPr lang="ja-JP" altLang="en-US" sz="3200" dirty="0">
                <a:latin typeface="HGP創英角ｺﾞｼｯｸUB" panose="020B0900000000000000" pitchFamily="50" charset="-128"/>
                <a:ea typeface="HGP創英角ｺﾞｼｯｸUB" panose="020B0900000000000000" pitchFamily="50" charset="-128"/>
              </a:rPr>
              <a:t>基本的視点２</a:t>
            </a:r>
            <a:r>
              <a:rPr lang="en-US" altLang="ja-JP" sz="4000" dirty="0"/>
              <a:t/>
            </a:r>
            <a:br>
              <a:rPr lang="en-US" altLang="ja-JP" sz="4000" dirty="0"/>
            </a:br>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アドボカシーの視点</a:t>
            </a:r>
            <a:r>
              <a:rPr lang="ja-JP" altLang="en-US" sz="3200" dirty="0"/>
              <a:t>（権利擁護活動）</a:t>
            </a:r>
          </a:p>
        </p:txBody>
      </p:sp>
      <p:sp>
        <p:nvSpPr>
          <p:cNvPr id="3" name="コンテンツ プレースホルダー 2"/>
          <p:cNvSpPr>
            <a:spLocks noGrp="1"/>
          </p:cNvSpPr>
          <p:nvPr>
            <p:ph idx="1"/>
          </p:nvPr>
        </p:nvSpPr>
        <p:spPr>
          <a:xfrm>
            <a:off x="716663" y="1825625"/>
            <a:ext cx="8543925" cy="1000702"/>
          </a:xfrm>
        </p:spPr>
        <p:txBody>
          <a:bodyPr/>
          <a:lstStyle/>
          <a:p>
            <a:pPr marL="0" indent="0">
              <a:buNone/>
            </a:pPr>
            <a:r>
              <a:rPr lang="ja-JP" altLang="en-US" dirty="0"/>
              <a:t>ケースアドボカシーとクラスアドボカシー双方に通じて、高いレベルでその人らしい暮らしを実現する。</a:t>
            </a:r>
          </a:p>
          <a:p>
            <a:pPr marL="0" indent="0">
              <a:buNone/>
            </a:pPr>
            <a:endParaRPr lang="en-US" altLang="ja-JP" dirty="0"/>
          </a:p>
        </p:txBody>
      </p:sp>
      <p:sp>
        <p:nvSpPr>
          <p:cNvPr id="4" name="Text Box 4">
            <a:extLst>
              <a:ext uri="{FF2B5EF4-FFF2-40B4-BE49-F238E27FC236}">
                <a16:creationId xmlns:a16="http://schemas.microsoft.com/office/drawing/2014/main" xmlns="" id="{0E24942A-6AEF-4198-B5F1-840A5E8B6920}"/>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EDA644FD-3206-45CE-854D-AE0BAE079836}"/>
              </a:ext>
            </a:extLst>
          </p:cNvPr>
          <p:cNvSpPr>
            <a:spLocks noGrp="1"/>
          </p:cNvSpPr>
          <p:nvPr>
            <p:ph type="sldNum" sz="quarter" idx="12"/>
          </p:nvPr>
        </p:nvSpPr>
        <p:spPr/>
        <p:txBody>
          <a:bodyPr/>
          <a:lstStyle/>
          <a:p>
            <a:fld id="{3FD2F90A-D9AE-43A5-A076-9B48518DBADB}" type="slidenum">
              <a:rPr kumimoji="1" lang="ja-JP" altLang="en-US" smtClean="0"/>
              <a:t>12</a:t>
            </a:fld>
            <a:endParaRPr kumimoji="1" lang="ja-JP" altLang="en-US"/>
          </a:p>
        </p:txBody>
      </p:sp>
      <p:sp>
        <p:nvSpPr>
          <p:cNvPr id="7" name="正方形/長方形 6">
            <a:extLst>
              <a:ext uri="{FF2B5EF4-FFF2-40B4-BE49-F238E27FC236}">
                <a16:creationId xmlns:a16="http://schemas.microsoft.com/office/drawing/2014/main" xmlns="" id="{CC14335C-45A0-48EB-B417-14AE2DF32880}"/>
              </a:ext>
            </a:extLst>
          </p:cNvPr>
          <p:cNvSpPr/>
          <p:nvPr/>
        </p:nvSpPr>
        <p:spPr>
          <a:xfrm>
            <a:off x="1757543" y="3309315"/>
            <a:ext cx="2018805" cy="1718791"/>
          </a:xfrm>
          <a:prstGeom prst="rect">
            <a:avLst/>
          </a:prstGeom>
          <a:gradFill>
            <a:gsLst>
              <a:gs pos="0">
                <a:schemeClr val="accent4">
                  <a:satMod val="103000"/>
                  <a:tint val="94000"/>
                  <a:lumMod val="98000"/>
                  <a:lumOff val="2000"/>
                </a:schemeClr>
              </a:gs>
              <a:gs pos="100000">
                <a:schemeClr val="accent4">
                  <a:satMod val="110000"/>
                  <a:lumMod val="100000"/>
                  <a:shade val="100000"/>
                </a:schemeClr>
              </a:gs>
              <a:gs pos="100000">
                <a:schemeClr val="accent4">
                  <a:lumMod val="99000"/>
                  <a:satMod val="120000"/>
                  <a:shade val="78000"/>
                </a:schemeClr>
              </a:gs>
            </a:gsLst>
          </a:gradFill>
          <a:ln w="50800">
            <a:solidFill>
              <a:schemeClr val="bg1"/>
            </a:solidFill>
          </a:ln>
        </p:spPr>
        <p:style>
          <a:lnRef idx="0">
            <a:schemeClr val="accent4"/>
          </a:lnRef>
          <a:fillRef idx="3">
            <a:schemeClr val="accent4"/>
          </a:fillRef>
          <a:effectRef idx="3">
            <a:schemeClr val="accent4"/>
          </a:effectRef>
          <a:fontRef idx="minor">
            <a:schemeClr val="lt1"/>
          </a:fontRef>
        </p:style>
        <p:txBody>
          <a:bodyPr rtlCol="0" anchor="ctr"/>
          <a:lstStyle/>
          <a:p>
            <a:pPr algn="ctr">
              <a:lnSpc>
                <a:spcPts val="2300"/>
              </a:lnSpc>
            </a:pPr>
            <a:r>
              <a:rPr kumimoji="1" lang="ja-JP" altLang="en-US" sz="2400" dirty="0">
                <a:solidFill>
                  <a:schemeClr val="accent4">
                    <a:lumMod val="50000"/>
                  </a:schemeClr>
                </a:solidFill>
              </a:rPr>
              <a:t>権利の代弁</a:t>
            </a:r>
            <a:endParaRPr kumimoji="1" lang="en-US" altLang="ja-JP" sz="2400" dirty="0">
              <a:solidFill>
                <a:schemeClr val="accent4">
                  <a:lumMod val="50000"/>
                </a:schemeClr>
              </a:solidFill>
            </a:endParaRPr>
          </a:p>
          <a:p>
            <a:pPr algn="ctr">
              <a:lnSpc>
                <a:spcPts val="2300"/>
              </a:lnSpc>
            </a:pPr>
            <a:endParaRPr lang="en-US" altLang="ja-JP" sz="2400" dirty="0">
              <a:solidFill>
                <a:schemeClr val="accent4">
                  <a:lumMod val="50000"/>
                </a:schemeClr>
              </a:solidFill>
            </a:endParaRPr>
          </a:p>
          <a:p>
            <a:pPr algn="ctr">
              <a:lnSpc>
                <a:spcPts val="2300"/>
              </a:lnSpc>
            </a:pPr>
            <a:r>
              <a:rPr kumimoji="1" lang="ja-JP" altLang="en-US" sz="2400" dirty="0">
                <a:solidFill>
                  <a:schemeClr val="accent4">
                    <a:lumMod val="50000"/>
                  </a:schemeClr>
                </a:solidFill>
              </a:rPr>
              <a:t>セルフ</a:t>
            </a:r>
            <a:endParaRPr kumimoji="1" lang="en-US" altLang="ja-JP" sz="2400" dirty="0">
              <a:solidFill>
                <a:schemeClr val="accent4">
                  <a:lumMod val="50000"/>
                </a:schemeClr>
              </a:solidFill>
            </a:endParaRPr>
          </a:p>
          <a:p>
            <a:pPr algn="ctr">
              <a:lnSpc>
                <a:spcPts val="2300"/>
              </a:lnSpc>
            </a:pPr>
            <a:r>
              <a:rPr kumimoji="1" lang="ja-JP" altLang="en-US" sz="2400" dirty="0">
                <a:solidFill>
                  <a:schemeClr val="accent4">
                    <a:lumMod val="50000"/>
                  </a:schemeClr>
                </a:solidFill>
              </a:rPr>
              <a:t>アドボカシー</a:t>
            </a:r>
          </a:p>
        </p:txBody>
      </p:sp>
      <p:sp>
        <p:nvSpPr>
          <p:cNvPr id="8" name="正方形/長方形 7">
            <a:extLst>
              <a:ext uri="{FF2B5EF4-FFF2-40B4-BE49-F238E27FC236}">
                <a16:creationId xmlns:a16="http://schemas.microsoft.com/office/drawing/2014/main" xmlns="" id="{B74923EE-46A5-4228-BBD2-BC8827A2B293}"/>
              </a:ext>
            </a:extLst>
          </p:cNvPr>
          <p:cNvSpPr/>
          <p:nvPr/>
        </p:nvSpPr>
        <p:spPr>
          <a:xfrm>
            <a:off x="1748076" y="2859997"/>
            <a:ext cx="2037737" cy="369332"/>
          </a:xfrm>
          <a:prstGeom prst="rect">
            <a:avLst/>
          </a:prstGeom>
        </p:spPr>
        <p:txBody>
          <a:bodyPr wrap="none">
            <a:spAutoFit/>
          </a:bodyPr>
          <a:lstStyle/>
          <a:p>
            <a:r>
              <a:rPr lang="ja-JP" altLang="en-US" dirty="0"/>
              <a:t>ケースアドボカシー</a:t>
            </a:r>
          </a:p>
        </p:txBody>
      </p:sp>
      <p:sp>
        <p:nvSpPr>
          <p:cNvPr id="9" name="正方形/長方形 8">
            <a:extLst>
              <a:ext uri="{FF2B5EF4-FFF2-40B4-BE49-F238E27FC236}">
                <a16:creationId xmlns:a16="http://schemas.microsoft.com/office/drawing/2014/main" xmlns="" id="{365DC6A9-CE7F-4451-9CD0-70E163DBF4D3}"/>
              </a:ext>
            </a:extLst>
          </p:cNvPr>
          <p:cNvSpPr/>
          <p:nvPr/>
        </p:nvSpPr>
        <p:spPr>
          <a:xfrm>
            <a:off x="5702559" y="2859997"/>
            <a:ext cx="1973617" cy="369332"/>
          </a:xfrm>
          <a:prstGeom prst="rect">
            <a:avLst/>
          </a:prstGeom>
        </p:spPr>
        <p:txBody>
          <a:bodyPr wrap="none">
            <a:spAutoFit/>
          </a:bodyPr>
          <a:lstStyle/>
          <a:p>
            <a:r>
              <a:rPr lang="ja-JP" altLang="en-US" dirty="0"/>
              <a:t>クラスアドボカシー</a:t>
            </a:r>
          </a:p>
        </p:txBody>
      </p:sp>
      <p:sp>
        <p:nvSpPr>
          <p:cNvPr id="10" name="正方形/長方形 9">
            <a:extLst>
              <a:ext uri="{FF2B5EF4-FFF2-40B4-BE49-F238E27FC236}">
                <a16:creationId xmlns:a16="http://schemas.microsoft.com/office/drawing/2014/main" xmlns="" id="{0B15C6E2-7166-4F61-AD30-1130B514826C}"/>
              </a:ext>
            </a:extLst>
          </p:cNvPr>
          <p:cNvSpPr/>
          <p:nvPr/>
        </p:nvSpPr>
        <p:spPr>
          <a:xfrm>
            <a:off x="5500251" y="3348793"/>
            <a:ext cx="2444336" cy="1679314"/>
          </a:xfrm>
          <a:prstGeom prst="rect">
            <a:avLst/>
          </a:prstGeom>
          <a:solidFill>
            <a:schemeClr val="accent6">
              <a:lumMod val="40000"/>
              <a:lumOff val="60000"/>
            </a:schemeClr>
          </a:solidFill>
          <a:ln w="50800">
            <a:solidFill>
              <a:schemeClr val="bg1"/>
            </a:solidFill>
          </a:ln>
        </p:spPr>
        <p:style>
          <a:lnRef idx="0">
            <a:schemeClr val="accent4"/>
          </a:lnRef>
          <a:fillRef idx="3">
            <a:schemeClr val="accent4"/>
          </a:fillRef>
          <a:effectRef idx="3">
            <a:schemeClr val="accent4"/>
          </a:effectRef>
          <a:fontRef idx="minor">
            <a:schemeClr val="lt1"/>
          </a:fontRef>
        </p:style>
        <p:txBody>
          <a:bodyPr rtlCol="0" anchor="ctr"/>
          <a:lstStyle/>
          <a:p>
            <a:pPr algn="ctr">
              <a:lnSpc>
                <a:spcPts val="1900"/>
              </a:lnSpc>
            </a:pPr>
            <a:r>
              <a:rPr kumimoji="1" lang="ja-JP" altLang="en-US" sz="2400" dirty="0">
                <a:solidFill>
                  <a:schemeClr val="accent6">
                    <a:lumMod val="50000"/>
                  </a:schemeClr>
                </a:solidFill>
              </a:rPr>
              <a:t>事業所</a:t>
            </a:r>
            <a:endParaRPr kumimoji="1" lang="en-US" altLang="ja-JP" sz="2400" dirty="0">
              <a:solidFill>
                <a:schemeClr val="accent6">
                  <a:lumMod val="50000"/>
                </a:schemeClr>
              </a:solidFill>
            </a:endParaRPr>
          </a:p>
          <a:p>
            <a:pPr algn="ctr">
              <a:lnSpc>
                <a:spcPts val="1900"/>
              </a:lnSpc>
            </a:pPr>
            <a:endParaRPr kumimoji="1" lang="en-US" altLang="ja-JP" sz="2400" dirty="0">
              <a:solidFill>
                <a:schemeClr val="accent6">
                  <a:lumMod val="50000"/>
                </a:schemeClr>
              </a:solidFill>
            </a:endParaRPr>
          </a:p>
          <a:p>
            <a:pPr algn="ctr">
              <a:lnSpc>
                <a:spcPts val="1900"/>
              </a:lnSpc>
            </a:pPr>
            <a:r>
              <a:rPr kumimoji="1" lang="ja-JP" altLang="en-US" sz="2400" dirty="0">
                <a:solidFill>
                  <a:schemeClr val="accent6">
                    <a:lumMod val="50000"/>
                  </a:schemeClr>
                </a:solidFill>
              </a:rPr>
              <a:t>行政機関</a:t>
            </a:r>
            <a:endParaRPr kumimoji="1" lang="en-US" altLang="ja-JP" sz="2400" dirty="0">
              <a:solidFill>
                <a:schemeClr val="accent6">
                  <a:lumMod val="50000"/>
                </a:schemeClr>
              </a:solidFill>
            </a:endParaRPr>
          </a:p>
          <a:p>
            <a:pPr algn="ctr">
              <a:lnSpc>
                <a:spcPts val="1900"/>
              </a:lnSpc>
            </a:pPr>
            <a:endParaRPr lang="en-US" altLang="ja-JP" sz="2400" dirty="0">
              <a:solidFill>
                <a:schemeClr val="accent6">
                  <a:lumMod val="50000"/>
                </a:schemeClr>
              </a:solidFill>
            </a:endParaRPr>
          </a:p>
          <a:p>
            <a:pPr algn="ctr">
              <a:lnSpc>
                <a:spcPts val="1900"/>
              </a:lnSpc>
            </a:pPr>
            <a:r>
              <a:rPr kumimoji="1" lang="ja-JP" altLang="en-US" sz="2400" dirty="0">
                <a:solidFill>
                  <a:schemeClr val="accent6">
                    <a:lumMod val="50000"/>
                  </a:schemeClr>
                </a:solidFill>
              </a:rPr>
              <a:t>自立支援協議会</a:t>
            </a:r>
          </a:p>
        </p:txBody>
      </p:sp>
      <p:sp>
        <p:nvSpPr>
          <p:cNvPr id="12" name="左右矢印 3">
            <a:extLst>
              <a:ext uri="{FF2B5EF4-FFF2-40B4-BE49-F238E27FC236}">
                <a16:creationId xmlns:a16="http://schemas.microsoft.com/office/drawing/2014/main" xmlns="" id="{3F21F379-CFC4-4AE7-ABBF-6DEA14B6297A}"/>
              </a:ext>
            </a:extLst>
          </p:cNvPr>
          <p:cNvSpPr/>
          <p:nvPr/>
        </p:nvSpPr>
        <p:spPr bwMode="auto">
          <a:xfrm>
            <a:off x="3918857" y="3889277"/>
            <a:ext cx="1472540" cy="498651"/>
          </a:xfrm>
          <a:prstGeom prst="leftRightArrow">
            <a:avLst/>
          </a:prstGeom>
          <a:solidFill>
            <a:schemeClr val="accent1">
              <a:lumMod val="60000"/>
              <a:lumOff val="40000"/>
            </a:schemeClr>
          </a:solidFill>
          <a:ln w="9525" cap="flat" cmpd="sng" algn="ctr">
            <a:noFill/>
            <a:prstDash val="solid"/>
            <a:round/>
            <a:headEnd type="none" w="med" len="med"/>
            <a:tailEnd type="none" w="med" len="med"/>
          </a:ln>
          <a:effectLst>
            <a:outerShdw blurRad="50800" dist="38100" dir="8100000" algn="tr" rotWithShape="0">
              <a:prstClr val="black">
                <a:alpha val="40000"/>
              </a:prstClr>
            </a:outerShdw>
          </a:effectLst>
        </p:spPr>
        <p:txBody>
          <a:bodyPr vert="horz" wrap="square" lIns="91440" tIns="45720" rIns="91440" bIns="45720" numCol="1" rtlCol="0" anchor="t" anchorCtr="0" compatLnSpc="1">
            <a:prstTxWarp prst="textNoShape">
              <a:avLst/>
            </a:prstTxWarp>
          </a:bodyPr>
          <a:lstStyle/>
          <a:p>
            <a:pPr marL="342900" marR="0" lvl="0" indent="-342900" defTabSz="914400" eaLnBrk="1" fontAlgn="base" latinLnBrk="0" hangingPunct="1">
              <a:lnSpc>
                <a:spcPct val="100000"/>
              </a:lnSpc>
              <a:spcBef>
                <a:spcPct val="20000"/>
              </a:spcBef>
              <a:spcAft>
                <a:spcPct val="0"/>
              </a:spcAft>
              <a:buClr>
                <a:srgbClr val="333399"/>
              </a:buClr>
              <a:buSzPct val="80000"/>
              <a:buFontTx/>
              <a:buNone/>
              <a:tabLst/>
              <a:defRPr/>
            </a:pPr>
            <a:endParaRPr kumimoji="0" lang="ja-JP" altLang="en-US" sz="2800" b="0" i="0" u="none" strike="noStrike" kern="0" cap="none" spc="0" normalizeH="0" baseline="0" noProof="0">
              <a:ln>
                <a:noFill/>
              </a:ln>
              <a:solidFill>
                <a:srgbClr val="000000"/>
              </a:solidFill>
              <a:effectLst/>
              <a:uLnTx/>
              <a:uFillTx/>
              <a:latin typeface="Times New Roman" pitchFamily="18" charset="0"/>
            </a:endParaRPr>
          </a:p>
        </p:txBody>
      </p:sp>
      <p:sp>
        <p:nvSpPr>
          <p:cNvPr id="16" name="正方形/長方形 15">
            <a:extLst>
              <a:ext uri="{FF2B5EF4-FFF2-40B4-BE49-F238E27FC236}">
                <a16:creationId xmlns:a16="http://schemas.microsoft.com/office/drawing/2014/main" xmlns="" id="{B3A8D2FB-CD65-4289-B1A3-E531F4BD948C}"/>
              </a:ext>
            </a:extLst>
          </p:cNvPr>
          <p:cNvSpPr/>
          <p:nvPr/>
        </p:nvSpPr>
        <p:spPr>
          <a:xfrm>
            <a:off x="1662545" y="5995875"/>
            <a:ext cx="6282041" cy="400110"/>
          </a:xfrm>
          <a:prstGeom prst="rect">
            <a:avLst/>
          </a:prstGeom>
          <a:solidFill>
            <a:schemeClr val="accent1">
              <a:lumMod val="40000"/>
              <a:lumOff val="60000"/>
            </a:schemeClr>
          </a:solidFill>
          <a:ln w="38100">
            <a:solidFill>
              <a:schemeClr val="bg1"/>
            </a:solidFill>
          </a:ln>
          <a:effectLst>
            <a:outerShdw blurRad="63500" sx="102000" sy="102000" algn="ctr" rotWithShape="0">
              <a:prstClr val="black">
                <a:alpha val="40000"/>
              </a:prstClr>
            </a:outerShdw>
          </a:effectLst>
        </p:spPr>
        <p:txBody>
          <a:bodyPr wrap="square">
            <a:spAutoFit/>
          </a:bodyPr>
          <a:lstStyle/>
          <a:p>
            <a:pPr algn="ctr"/>
            <a:r>
              <a:rPr lang="ja-JP" altLang="en-US" sz="2000" dirty="0">
                <a:solidFill>
                  <a:schemeClr val="accent1">
                    <a:lumMod val="75000"/>
                  </a:schemeClr>
                </a:solidFill>
                <a:latin typeface="HGP創英角ｺﾞｼｯｸUB" panose="020B0900000000000000" pitchFamily="50" charset="-128"/>
                <a:ea typeface="HGP創英角ｺﾞｼｯｸUB" panose="020B0900000000000000" pitchFamily="50" charset="-128"/>
              </a:rPr>
              <a:t>市民アドボカシー　公的アドボカシー　法的アドボカシー</a:t>
            </a:r>
          </a:p>
        </p:txBody>
      </p:sp>
      <p:grpSp>
        <p:nvGrpSpPr>
          <p:cNvPr id="13" name="グループ化 12">
            <a:extLst>
              <a:ext uri="{FF2B5EF4-FFF2-40B4-BE49-F238E27FC236}">
                <a16:creationId xmlns:a16="http://schemas.microsoft.com/office/drawing/2014/main" xmlns="" id="{42DDD321-53DE-4EBA-ADB4-C9CE96767064}"/>
              </a:ext>
            </a:extLst>
          </p:cNvPr>
          <p:cNvGrpSpPr/>
          <p:nvPr/>
        </p:nvGrpSpPr>
        <p:grpSpPr>
          <a:xfrm>
            <a:off x="4358243" y="2852118"/>
            <a:ext cx="558140" cy="2652092"/>
            <a:chOff x="4860630" y="1863585"/>
            <a:chExt cx="2149869" cy="1362807"/>
          </a:xfrm>
          <a:solidFill>
            <a:schemeClr val="accent5">
              <a:lumMod val="40000"/>
              <a:lumOff val="60000"/>
            </a:schemeClr>
          </a:solidFill>
          <a:scene3d>
            <a:camera prst="orthographicFront"/>
            <a:lightRig rig="flat" dir="t"/>
          </a:scene3d>
        </p:grpSpPr>
        <p:sp>
          <p:nvSpPr>
            <p:cNvPr id="14" name="円/楕円 22">
              <a:extLst>
                <a:ext uri="{FF2B5EF4-FFF2-40B4-BE49-F238E27FC236}">
                  <a16:creationId xmlns:a16="http://schemas.microsoft.com/office/drawing/2014/main" xmlns="" id="{1DD2191B-2B22-49C9-BA79-08D7BCC68A6B}"/>
                </a:ext>
              </a:extLst>
            </p:cNvPr>
            <p:cNvSpPr/>
            <p:nvPr/>
          </p:nvSpPr>
          <p:spPr>
            <a:xfrm>
              <a:off x="4860630" y="1863585"/>
              <a:ext cx="2149869" cy="1362807"/>
            </a:xfrm>
            <a:prstGeom prst="ellipse">
              <a:avLst/>
            </a:prstGeom>
            <a:grpFill/>
            <a:ln w="38100" cap="flat" cmpd="sng" algn="ctr">
              <a:solidFill>
                <a:srgbClr val="FFFFFF"/>
              </a:solidFill>
              <a:prstDash val="solid"/>
            </a:ln>
            <a:effectLst>
              <a:outerShdw blurRad="40000" dist="20000" dir="5400000" rotWithShape="0">
                <a:srgbClr val="000000">
                  <a:alpha val="38000"/>
                </a:srgbClr>
              </a:outerShdw>
            </a:effectLst>
          </p:spPr>
          <p:txBody>
            <a:bodyPr/>
            <a:lstStyle/>
            <a:p>
              <a:endParaRPr lang="ja-JP" altLang="en-US" dirty="0"/>
            </a:p>
          </p:txBody>
        </p:sp>
        <p:sp>
          <p:nvSpPr>
            <p:cNvPr id="15" name="円/楕円 4">
              <a:extLst>
                <a:ext uri="{FF2B5EF4-FFF2-40B4-BE49-F238E27FC236}">
                  <a16:creationId xmlns:a16="http://schemas.microsoft.com/office/drawing/2014/main" xmlns="" id="{5DE4219E-8457-48C9-B2E2-7F8B9EA90BD5}"/>
                </a:ext>
              </a:extLst>
            </p:cNvPr>
            <p:cNvSpPr/>
            <p:nvPr/>
          </p:nvSpPr>
          <p:spPr>
            <a:xfrm>
              <a:off x="5209173" y="2242439"/>
              <a:ext cx="1546376" cy="591119"/>
            </a:xfrm>
            <a:prstGeom prst="rect">
              <a:avLst/>
            </a:prstGeom>
            <a:grpFill/>
            <a:ln>
              <a:noFill/>
            </a:ln>
            <a:effectLst/>
            <a:sp3d/>
          </p:spPr>
          <p:txBody>
            <a:bodyPr spcFirstLastPara="0" vert="horz" wrap="square" lIns="22860" tIns="22860" rIns="22860" bIns="22860" numCol="1" spcCol="1270" anchor="ctr" anchorCtr="0">
              <a:noAutofit/>
            </a:bodyPr>
            <a:lstStyle/>
            <a:p>
              <a:pPr marL="0" marR="0" lvl="0" indent="0" algn="ctr" defTabSz="800100" eaLnBrk="1" fontAlgn="base" latinLnBrk="0" hangingPunct="1">
                <a:lnSpc>
                  <a:spcPct val="90000"/>
                </a:lnSpc>
                <a:spcBef>
                  <a:spcPct val="0"/>
                </a:spcBef>
                <a:spcAft>
                  <a:spcPct val="35000"/>
                </a:spcAft>
                <a:buClrTx/>
                <a:buSzTx/>
                <a:buFontTx/>
                <a:buNone/>
                <a:tabLst/>
                <a:defRPr/>
              </a:pPr>
              <a:r>
                <a:rPr kumimoji="0" lang="ja-JP" altLang="en-US" sz="2000" b="0" i="0" u="none" strike="noStrike" kern="0" cap="none" spc="0" normalizeH="0" baseline="0" noProof="0" dirty="0">
                  <a:ln>
                    <a:noFill/>
                  </a:ln>
                  <a:solidFill>
                    <a:schemeClr val="accent5">
                      <a:lumMod val="75000"/>
                    </a:schemeClr>
                  </a:solidFill>
                  <a:effectLst/>
                  <a:uLnTx/>
                  <a:uFillTx/>
                  <a:latin typeface="HGP創英角ｺﾞｼｯｸUB" panose="020B0900000000000000" pitchFamily="50" charset="-128"/>
                  <a:ea typeface="HGP創英角ｺﾞｼｯｸUB" panose="020B0900000000000000" pitchFamily="50" charset="-128"/>
                  <a:cs typeface="+mn-cs"/>
                </a:rPr>
                <a:t>相談支援専門員</a:t>
              </a:r>
            </a:p>
          </p:txBody>
        </p:sp>
      </p:grpSp>
    </p:spTree>
    <p:extLst>
      <p:ext uri="{BB962C8B-B14F-4D97-AF65-F5344CB8AC3E}">
        <p14:creationId xmlns:p14="http://schemas.microsoft.com/office/powerpoint/2010/main" val="380862183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なぜ、アドボカシーの視点</a:t>
            </a:r>
            <a:r>
              <a:rPr lang="ja-JP" altLang="en-US" sz="3600" dirty="0">
                <a:solidFill>
                  <a:srgbClr val="C00000"/>
                </a:solidFill>
                <a:latin typeface="HGS創英角ﾎﾟｯﾌﾟ体" panose="040B0A00000000000000" pitchFamily="50" charset="-128"/>
                <a:ea typeface="HGS創英角ﾎﾟｯﾌﾟ体" panose="040B0A00000000000000" pitchFamily="50" charset="-128"/>
              </a:rPr>
              <a:t>なのか</a:t>
            </a:r>
          </a:p>
        </p:txBody>
      </p:sp>
      <p:sp>
        <p:nvSpPr>
          <p:cNvPr id="3" name="コンテンツ プレースホルダー 2"/>
          <p:cNvSpPr>
            <a:spLocks noGrp="1"/>
          </p:cNvSpPr>
          <p:nvPr>
            <p:ph idx="1"/>
          </p:nvPr>
        </p:nvSpPr>
        <p:spPr>
          <a:xfrm>
            <a:off x="681038" y="1798329"/>
            <a:ext cx="8543925" cy="4558023"/>
          </a:xfrm>
        </p:spPr>
        <p:txBody>
          <a:bodyPr>
            <a:normAutofit/>
          </a:bodyPr>
          <a:lstStyle/>
          <a:p>
            <a:pPr marL="0" indent="0">
              <a:buNone/>
            </a:pPr>
            <a:r>
              <a:rPr lang="en-US" altLang="ja-JP" sz="2400" dirty="0"/>
              <a:t>Nothing</a:t>
            </a:r>
            <a:r>
              <a:rPr lang="ja-JP" altLang="en-US" sz="2400" dirty="0"/>
              <a:t> </a:t>
            </a:r>
            <a:r>
              <a:rPr lang="en-US" altLang="ja-JP" sz="2400" dirty="0"/>
              <a:t>about</a:t>
            </a:r>
            <a:r>
              <a:rPr lang="ja-JP" altLang="en-US" sz="2400" dirty="0"/>
              <a:t> </a:t>
            </a:r>
            <a:r>
              <a:rPr lang="en-US" altLang="ja-JP" sz="2400" dirty="0"/>
              <a:t>us without us </a:t>
            </a:r>
            <a:r>
              <a:rPr lang="ja-JP" altLang="en-US" sz="2400" dirty="0"/>
              <a:t>という障害者の権利に関する条約のスローガンは人権条約であると同時に医学モデルから社会モデルへの転換を示した。</a:t>
            </a:r>
            <a:endParaRPr lang="en-US" altLang="ja-JP" sz="2400" dirty="0"/>
          </a:p>
          <a:p>
            <a:pPr marL="0" indent="0">
              <a:buNone/>
            </a:pPr>
            <a:r>
              <a:rPr lang="ja-JP" altLang="en-US" sz="2400" dirty="0"/>
              <a:t>権利条約第</a:t>
            </a:r>
            <a:r>
              <a:rPr lang="en-US" altLang="ja-JP" sz="2400" dirty="0"/>
              <a:t>12</a:t>
            </a:r>
            <a:r>
              <a:rPr lang="ja-JP" altLang="en-US" sz="2400" dirty="0"/>
              <a:t>条は「締約国は、障害者が生活のあらゆる側面において他の者との平等を基礎として法的能力を享有することを認める。」とした。</a:t>
            </a:r>
            <a:endParaRPr lang="en-US" altLang="ja-JP" sz="2400" dirty="0"/>
          </a:p>
          <a:p>
            <a:pPr marL="0" indent="0">
              <a:buNone/>
            </a:pPr>
            <a:r>
              <a:rPr lang="ja-JP" altLang="en-US" sz="2400" dirty="0"/>
              <a:t>真に利用者主体を目指すのであれば、判断能力に不安がある利用者であっても、きちんとした選択ができる環境を作る必要がある。</a:t>
            </a:r>
            <a:endParaRPr lang="en-US" altLang="ja-JP" sz="2400" dirty="0"/>
          </a:p>
          <a:p>
            <a:pPr marL="0" indent="0">
              <a:buNone/>
            </a:pPr>
            <a:r>
              <a:rPr lang="ja-JP" altLang="en-US" sz="2400" dirty="0"/>
              <a:t>髙山（</a:t>
            </a:r>
            <a:r>
              <a:rPr lang="en-US" altLang="ja-JP" sz="2400" dirty="0"/>
              <a:t>2016</a:t>
            </a:r>
            <a:r>
              <a:rPr lang="ja-JP" altLang="en-US" sz="2400" dirty="0"/>
              <a:t>）は、この条約の対象が障害者に限定されず、子どもから高齢者まですべてが対象となるとし、権利擁護のネットワークの要としてのソーシャルワークが求められているとしている</a:t>
            </a:r>
            <a:r>
              <a:rPr lang="ja-JP" altLang="en-US" sz="2400" dirty="0" smtClean="0"/>
              <a:t>。</a:t>
            </a:r>
            <a:endParaRPr lang="en-US" altLang="ja-JP" sz="2400" dirty="0" smtClean="0"/>
          </a:p>
          <a:p>
            <a:pPr marL="0" indent="0">
              <a:buNone/>
            </a:pPr>
            <a:r>
              <a:rPr lang="ja-JP" altLang="en-US" sz="1400" dirty="0" smtClean="0"/>
              <a:t>　　　　　　　　　　　　　　　　　　　　</a:t>
            </a:r>
            <a:r>
              <a:rPr lang="en-US" altLang="ja-JP" sz="1400" dirty="0" smtClean="0"/>
              <a:t>※</a:t>
            </a:r>
            <a:r>
              <a:rPr lang="ja-JP" altLang="en-US" sz="1400" dirty="0" smtClean="0"/>
              <a:t>　高山</a:t>
            </a:r>
            <a:r>
              <a:rPr lang="ja-JP" altLang="en-US" sz="1400" dirty="0"/>
              <a:t>直樹「意思決定支援と権利擁護」ソーシャルワーク研究　</a:t>
            </a:r>
            <a:r>
              <a:rPr lang="en-US" altLang="ja-JP" sz="1400" dirty="0"/>
              <a:t>41-4(164)</a:t>
            </a:r>
          </a:p>
          <a:p>
            <a:pPr marL="0" indent="0">
              <a:buNone/>
            </a:pPr>
            <a:endParaRPr lang="en-US" altLang="ja-JP" sz="2400" dirty="0"/>
          </a:p>
        </p:txBody>
      </p:sp>
      <p:sp>
        <p:nvSpPr>
          <p:cNvPr id="4" name="Text Box 4">
            <a:extLst>
              <a:ext uri="{FF2B5EF4-FFF2-40B4-BE49-F238E27FC236}">
                <a16:creationId xmlns:a16="http://schemas.microsoft.com/office/drawing/2014/main" xmlns="" id="{D1A2EE18-5F0E-4D62-ADD3-88FB7BA98DA9}"/>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DBE271AD-17EB-4E08-8573-C7C220CA6CC4}"/>
              </a:ext>
            </a:extLst>
          </p:cNvPr>
          <p:cNvSpPr>
            <a:spLocks noGrp="1"/>
          </p:cNvSpPr>
          <p:nvPr>
            <p:ph type="sldNum" sz="quarter" idx="12"/>
          </p:nvPr>
        </p:nvSpPr>
        <p:spPr/>
        <p:txBody>
          <a:bodyPr/>
          <a:lstStyle/>
          <a:p>
            <a:fld id="{3FD2F90A-D9AE-43A5-A076-9B48518DBADB}" type="slidenum">
              <a:rPr kumimoji="1" lang="ja-JP" altLang="en-US" smtClean="0"/>
              <a:t>13</a:t>
            </a:fld>
            <a:endParaRPr kumimoji="1" lang="ja-JP" altLang="en-US"/>
          </a:p>
        </p:txBody>
      </p:sp>
    </p:spTree>
    <p:extLst>
      <p:ext uri="{BB962C8B-B14F-4D97-AF65-F5344CB8AC3E}">
        <p14:creationId xmlns:p14="http://schemas.microsoft.com/office/powerpoint/2010/main" val="226929610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アドボカシーの課題とは何か</a:t>
            </a:r>
            <a:endParaRPr lang="ja-JP" altLang="en-US" sz="3600" dirty="0">
              <a:solidFill>
                <a:srgbClr val="C00000"/>
              </a:solidFill>
              <a:latin typeface="HGS創英角ﾎﾟｯﾌﾟ体" panose="040B0A00000000000000" pitchFamily="50" charset="-128"/>
              <a:ea typeface="HGS創英角ﾎﾟｯﾌﾟ体" panose="040B0A00000000000000" pitchFamily="50" charset="-128"/>
            </a:endParaRPr>
          </a:p>
        </p:txBody>
      </p:sp>
      <p:sp>
        <p:nvSpPr>
          <p:cNvPr id="3" name="コンテンツ プレースホルダー 2"/>
          <p:cNvSpPr>
            <a:spLocks noGrp="1"/>
          </p:cNvSpPr>
          <p:nvPr>
            <p:ph idx="1"/>
          </p:nvPr>
        </p:nvSpPr>
        <p:spPr>
          <a:xfrm>
            <a:off x="681038" y="1798329"/>
            <a:ext cx="8543925" cy="4768416"/>
          </a:xfrm>
        </p:spPr>
        <p:txBody>
          <a:bodyPr>
            <a:normAutofit lnSpcReduction="10000"/>
          </a:bodyPr>
          <a:lstStyle/>
          <a:p>
            <a:pPr marL="0" indent="0">
              <a:buNone/>
            </a:pPr>
            <a:r>
              <a:rPr lang="ja-JP" altLang="en-US" sz="2400" dirty="0"/>
              <a:t>本人が極めて閉鎖的かつ消極的でパワーを発揮することが困難なときに、どのようにして自己効力感を向上させるか。</a:t>
            </a:r>
            <a:endParaRPr lang="en-US" altLang="ja-JP" sz="2400" dirty="0"/>
          </a:p>
          <a:p>
            <a:pPr marL="0" indent="0">
              <a:buNone/>
            </a:pPr>
            <a:r>
              <a:rPr lang="ja-JP" altLang="en-US" sz="2400" dirty="0"/>
              <a:t>奪われた権利を回復し、自らの人生を充実して過ごしていくためにどのような寄り添い方をしていくのか。</a:t>
            </a:r>
            <a:endParaRPr lang="en-US" altLang="ja-JP" sz="2400" dirty="0"/>
          </a:p>
          <a:p>
            <a:pPr marL="0" indent="0">
              <a:buNone/>
            </a:pPr>
            <a:r>
              <a:rPr lang="ja-JP" altLang="en-US" sz="2400" dirty="0"/>
              <a:t>佐藤（</a:t>
            </a:r>
            <a:r>
              <a:rPr lang="en-US" altLang="ja-JP" sz="2400" dirty="0"/>
              <a:t>2018</a:t>
            </a:r>
            <a:r>
              <a:rPr lang="ja-JP" altLang="en-US" sz="2400" dirty="0"/>
              <a:t>）は、権利擁護活動には相談支援、法的支援、生活支援の３つの輪が重なり合う必要があるとした。</a:t>
            </a:r>
            <a:endParaRPr lang="en-US" altLang="ja-JP" sz="2400" dirty="0"/>
          </a:p>
          <a:p>
            <a:pPr marL="0" indent="0">
              <a:buNone/>
            </a:pPr>
            <a:r>
              <a:rPr lang="ja-JP" altLang="en-US" sz="2400" dirty="0"/>
              <a:t>また、別の課題として倫理的ディレンマがある。利用者の利益を代弁するときに、それが所属事業所の批判になることがある。これを乗り越えるために多様なアドボカシーを駆使するのである。</a:t>
            </a:r>
            <a:endParaRPr lang="en-US" altLang="ja-JP" sz="2400" dirty="0"/>
          </a:p>
          <a:p>
            <a:pPr marL="0" indent="0">
              <a:buNone/>
            </a:pPr>
            <a:r>
              <a:rPr lang="ja-JP" altLang="en-US" sz="2400" dirty="0"/>
              <a:t>相談支援専門員は市民オンブズマンや法曹界とも連携して、本人の権利擁護の実現に向けて活動をすべき位置にある</a:t>
            </a:r>
            <a:r>
              <a:rPr lang="ja-JP" altLang="en-US" sz="2400" dirty="0" smtClean="0"/>
              <a:t>。</a:t>
            </a:r>
            <a:endParaRPr lang="en-US" altLang="ja-JP" sz="2400" dirty="0" smtClean="0"/>
          </a:p>
          <a:p>
            <a:pPr marL="0" indent="0">
              <a:buNone/>
            </a:pPr>
            <a:endParaRPr lang="en-US" altLang="ja-JP" sz="2400" dirty="0"/>
          </a:p>
          <a:p>
            <a:pPr marL="0" indent="0">
              <a:buNone/>
            </a:pPr>
            <a:r>
              <a:rPr lang="ja-JP" altLang="en-US" sz="1400" dirty="0" smtClean="0"/>
              <a:t>　　　　　　　　　　　　　　　　　</a:t>
            </a:r>
            <a:r>
              <a:rPr lang="en-US" altLang="ja-JP" sz="1400" dirty="0" smtClean="0"/>
              <a:t>※</a:t>
            </a:r>
            <a:r>
              <a:rPr lang="ja-JP" altLang="en-US" sz="1400" dirty="0" smtClean="0"/>
              <a:t>　平野隆之ほか「</a:t>
            </a:r>
            <a:r>
              <a:rPr lang="ja-JP" altLang="en-US" sz="1400" dirty="0"/>
              <a:t>権利擁護がわかる意思決定支援」ミネルヴァ書房</a:t>
            </a:r>
            <a:r>
              <a:rPr lang="en-US" altLang="ja-JP" sz="1400" dirty="0"/>
              <a:t>2018</a:t>
            </a:r>
            <a:r>
              <a:rPr lang="ja-JP" altLang="en-US" sz="1400" dirty="0"/>
              <a:t>　</a:t>
            </a:r>
            <a:r>
              <a:rPr lang="en-US" altLang="ja-JP" sz="1400" dirty="0"/>
              <a:t>pp26-27</a:t>
            </a:r>
          </a:p>
          <a:p>
            <a:pPr marL="0" indent="0">
              <a:buNone/>
            </a:pPr>
            <a:endParaRPr lang="en-US" altLang="ja-JP" sz="2400" dirty="0"/>
          </a:p>
        </p:txBody>
      </p:sp>
      <p:sp>
        <p:nvSpPr>
          <p:cNvPr id="4" name="Text Box 4">
            <a:extLst>
              <a:ext uri="{FF2B5EF4-FFF2-40B4-BE49-F238E27FC236}">
                <a16:creationId xmlns:a16="http://schemas.microsoft.com/office/drawing/2014/main" xmlns="" id="{D1A2EE18-5F0E-4D62-ADD3-88FB7BA98DA9}"/>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DBE271AD-17EB-4E08-8573-C7C220CA6CC4}"/>
              </a:ext>
            </a:extLst>
          </p:cNvPr>
          <p:cNvSpPr>
            <a:spLocks noGrp="1"/>
          </p:cNvSpPr>
          <p:nvPr>
            <p:ph type="sldNum" sz="quarter" idx="12"/>
          </p:nvPr>
        </p:nvSpPr>
        <p:spPr/>
        <p:txBody>
          <a:bodyPr/>
          <a:lstStyle/>
          <a:p>
            <a:fld id="{3FD2F90A-D9AE-43A5-A076-9B48518DBADB}" type="slidenum">
              <a:rPr kumimoji="1" lang="ja-JP" altLang="en-US" smtClean="0"/>
              <a:t>14</a:t>
            </a:fld>
            <a:endParaRPr kumimoji="1" lang="ja-JP" altLang="en-US"/>
          </a:p>
        </p:txBody>
      </p:sp>
    </p:spTree>
    <p:extLst>
      <p:ext uri="{BB962C8B-B14F-4D97-AF65-F5344CB8AC3E}">
        <p14:creationId xmlns:p14="http://schemas.microsoft.com/office/powerpoint/2010/main" val="370786140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矢印: 右 21">
            <a:extLst>
              <a:ext uri="{FF2B5EF4-FFF2-40B4-BE49-F238E27FC236}">
                <a16:creationId xmlns:a16="http://schemas.microsoft.com/office/drawing/2014/main" xmlns="" id="{C34C9F22-88C6-4F95-9B51-DAA0BD0F49C5}"/>
              </a:ext>
            </a:extLst>
          </p:cNvPr>
          <p:cNvSpPr/>
          <p:nvPr/>
        </p:nvSpPr>
        <p:spPr>
          <a:xfrm rot="10800000">
            <a:off x="5145831" y="4322889"/>
            <a:ext cx="2454823" cy="460169"/>
          </a:xfrm>
          <a:prstGeom prst="rightArrow">
            <a:avLst/>
          </a:prstGeom>
          <a:solidFill>
            <a:schemeClr val="accent6">
              <a:lumMod val="60000"/>
              <a:lumOff val="40000"/>
            </a:schemeClr>
          </a:solidFill>
          <a:ln/>
        </p:spPr>
        <p:style>
          <a:lnRef idx="0">
            <a:schemeClr val="accent6"/>
          </a:lnRef>
          <a:fillRef idx="3">
            <a:schemeClr val="accent6"/>
          </a:fillRef>
          <a:effectRef idx="3">
            <a:schemeClr val="accent6"/>
          </a:effectRef>
          <a:fontRef idx="minor">
            <a:schemeClr val="lt1"/>
          </a:fontRef>
        </p:style>
        <p:txBody>
          <a:bodyPr rtlCol="0" anchor="ctr"/>
          <a:lstStyle/>
          <a:p>
            <a:pPr algn="ctr"/>
            <a:endParaRPr kumimoji="1" lang="ja-JP" altLang="en-US" dirty="0"/>
          </a:p>
        </p:txBody>
      </p:sp>
      <p:sp>
        <p:nvSpPr>
          <p:cNvPr id="2" name="タイトル 1"/>
          <p:cNvSpPr>
            <a:spLocks noGrp="1"/>
          </p:cNvSpPr>
          <p:nvPr>
            <p:ph type="title"/>
          </p:nvPr>
        </p:nvSpPr>
        <p:spPr/>
        <p:txBody>
          <a:bodyPr>
            <a:normAutofit/>
          </a:bodyPr>
          <a:lstStyle/>
          <a:p>
            <a:r>
              <a:rPr lang="ja-JP" altLang="en-US" sz="3200" dirty="0">
                <a:latin typeface="HGP創英角ｺﾞｼｯｸUB" panose="020B0900000000000000" pitchFamily="50" charset="-128"/>
                <a:ea typeface="HGP創英角ｺﾞｼｯｸUB" panose="020B0900000000000000" pitchFamily="50" charset="-128"/>
              </a:rPr>
              <a:t>基本的視点３</a:t>
            </a:r>
            <a:r>
              <a:rPr lang="en-US" altLang="ja-JP" sz="4000" dirty="0"/>
              <a:t/>
            </a:r>
            <a:br>
              <a:rPr lang="en-US" altLang="ja-JP" sz="4000" dirty="0"/>
            </a:br>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自立・自己決定の視点</a:t>
            </a:r>
            <a:r>
              <a:rPr lang="ja-JP" altLang="en-US" sz="3600" dirty="0"/>
              <a:t>（意思決定支援）</a:t>
            </a:r>
            <a:endParaRPr lang="en-US" altLang="ja-JP" sz="3600" dirty="0"/>
          </a:p>
        </p:txBody>
      </p:sp>
      <p:sp>
        <p:nvSpPr>
          <p:cNvPr id="3" name="コンテンツ プレースホルダー 2"/>
          <p:cNvSpPr>
            <a:spLocks noGrp="1"/>
          </p:cNvSpPr>
          <p:nvPr>
            <p:ph idx="1"/>
          </p:nvPr>
        </p:nvSpPr>
        <p:spPr>
          <a:xfrm>
            <a:off x="681038" y="1825625"/>
            <a:ext cx="8543925" cy="1048204"/>
          </a:xfrm>
        </p:spPr>
        <p:txBody>
          <a:bodyPr>
            <a:normAutofit/>
          </a:bodyPr>
          <a:lstStyle/>
          <a:p>
            <a:pPr marL="0" indent="0">
              <a:buNone/>
            </a:pPr>
            <a:r>
              <a:rPr lang="ja-JP" altLang="en-US" dirty="0"/>
              <a:t>どんなに重い障がいや困難があっても、意思決定を行う能力があると捉え、環境を整え、自己決定に導く。</a:t>
            </a:r>
            <a:endParaRPr lang="en-US" altLang="ja-JP" dirty="0"/>
          </a:p>
        </p:txBody>
      </p:sp>
      <p:sp>
        <p:nvSpPr>
          <p:cNvPr id="4" name="Text Box 4">
            <a:extLst>
              <a:ext uri="{FF2B5EF4-FFF2-40B4-BE49-F238E27FC236}">
                <a16:creationId xmlns:a16="http://schemas.microsoft.com/office/drawing/2014/main" xmlns="" id="{287D93BE-5C59-49D7-95C9-E531FED1DD35}"/>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44AC5A1C-4BE1-4E30-9C94-7328B0D3D925}"/>
              </a:ext>
            </a:extLst>
          </p:cNvPr>
          <p:cNvSpPr>
            <a:spLocks noGrp="1"/>
          </p:cNvSpPr>
          <p:nvPr>
            <p:ph type="sldNum" sz="quarter" idx="12"/>
          </p:nvPr>
        </p:nvSpPr>
        <p:spPr/>
        <p:txBody>
          <a:bodyPr/>
          <a:lstStyle/>
          <a:p>
            <a:fld id="{3FD2F90A-D9AE-43A5-A076-9B48518DBADB}" type="slidenum">
              <a:rPr kumimoji="1" lang="ja-JP" altLang="en-US" smtClean="0"/>
              <a:t>15</a:t>
            </a:fld>
            <a:endParaRPr kumimoji="1" lang="ja-JP" altLang="en-US"/>
          </a:p>
        </p:txBody>
      </p:sp>
      <p:grpSp>
        <p:nvGrpSpPr>
          <p:cNvPr id="6" name="グループ化 5">
            <a:extLst>
              <a:ext uri="{FF2B5EF4-FFF2-40B4-BE49-F238E27FC236}">
                <a16:creationId xmlns:a16="http://schemas.microsoft.com/office/drawing/2014/main" xmlns="" id="{55423059-FABE-473C-9A76-A271BB396487}"/>
              </a:ext>
            </a:extLst>
          </p:cNvPr>
          <p:cNvGrpSpPr/>
          <p:nvPr/>
        </p:nvGrpSpPr>
        <p:grpSpPr>
          <a:xfrm>
            <a:off x="3810826" y="4008709"/>
            <a:ext cx="1173564" cy="1075267"/>
            <a:chOff x="4860630" y="1863585"/>
            <a:chExt cx="2149869" cy="1362807"/>
          </a:xfrm>
          <a:scene3d>
            <a:camera prst="orthographicFront"/>
            <a:lightRig rig="flat" dir="t"/>
          </a:scene3d>
        </p:grpSpPr>
        <p:sp>
          <p:nvSpPr>
            <p:cNvPr id="7" name="円/楕円 22">
              <a:extLst>
                <a:ext uri="{FF2B5EF4-FFF2-40B4-BE49-F238E27FC236}">
                  <a16:creationId xmlns:a16="http://schemas.microsoft.com/office/drawing/2014/main" xmlns="" id="{B8D0C11B-153B-46EA-990B-84A9198B9840}"/>
                </a:ext>
              </a:extLst>
            </p:cNvPr>
            <p:cNvSpPr/>
            <p:nvPr/>
          </p:nvSpPr>
          <p:spPr>
            <a:xfrm>
              <a:off x="4860630" y="1863585"/>
              <a:ext cx="2149869" cy="1362807"/>
            </a:xfrm>
            <a:prstGeom prst="ellipse">
              <a:avLst/>
            </a:prstGeom>
            <a:solidFill>
              <a:schemeClr val="accent6">
                <a:lumMod val="40000"/>
                <a:lumOff val="60000"/>
              </a:schemeClr>
            </a:solidFill>
            <a:ln w="38100" cap="flat" cmpd="sng" algn="ctr">
              <a:solidFill>
                <a:srgbClr val="FFFFFF"/>
              </a:solidFill>
              <a:prstDash val="solid"/>
            </a:ln>
            <a:effectLst>
              <a:outerShdw blurRad="40000" dist="20000" dir="5400000" rotWithShape="0">
                <a:srgbClr val="000000">
                  <a:alpha val="38000"/>
                </a:srgbClr>
              </a:outerShdw>
            </a:effectLst>
          </p:spPr>
          <p:txBody>
            <a:bodyPr/>
            <a:lstStyle/>
            <a:p>
              <a:endParaRPr lang="ja-JP" altLang="en-US" dirty="0"/>
            </a:p>
          </p:txBody>
        </p:sp>
        <p:sp>
          <p:nvSpPr>
            <p:cNvPr id="8" name="円/楕円 4">
              <a:extLst>
                <a:ext uri="{FF2B5EF4-FFF2-40B4-BE49-F238E27FC236}">
                  <a16:creationId xmlns:a16="http://schemas.microsoft.com/office/drawing/2014/main" xmlns="" id="{F661FAA0-0636-4F49-8A22-F843CB208C3C}"/>
                </a:ext>
              </a:extLst>
            </p:cNvPr>
            <p:cNvSpPr/>
            <p:nvPr/>
          </p:nvSpPr>
          <p:spPr>
            <a:xfrm>
              <a:off x="5119304" y="2063162"/>
              <a:ext cx="1706566" cy="963651"/>
            </a:xfrm>
            <a:prstGeom prst="rect">
              <a:avLst/>
            </a:prstGeom>
            <a:noFill/>
            <a:ln>
              <a:noFill/>
            </a:ln>
            <a:effectLst/>
            <a:sp3d/>
          </p:spPr>
          <p:txBody>
            <a:bodyPr spcFirstLastPara="0" vert="horz" wrap="square" lIns="22860" tIns="22860" rIns="22860" bIns="22860" numCol="1" spcCol="1270" anchor="ctr" anchorCtr="0">
              <a:noAutofit/>
            </a:bodyPr>
            <a:lstStyle/>
            <a:p>
              <a:pPr marL="0" marR="0" lvl="0" indent="0" algn="ctr" defTabSz="800100" eaLnBrk="1" fontAlgn="base" latinLnBrk="0" hangingPunct="1">
                <a:lnSpc>
                  <a:spcPct val="90000"/>
                </a:lnSpc>
                <a:spcBef>
                  <a:spcPct val="0"/>
                </a:spcBef>
                <a:spcAft>
                  <a:spcPct val="35000"/>
                </a:spcAft>
                <a:buClrTx/>
                <a:buSzTx/>
                <a:buFontTx/>
                <a:buNone/>
                <a:tabLst/>
                <a:defRPr/>
              </a:pPr>
              <a:r>
                <a:rPr kumimoji="0" lang="ja-JP" altLang="en-US" sz="2400" b="0" i="0" u="none" strike="noStrike" kern="0" cap="none" spc="0" normalizeH="0" baseline="0" noProof="0" dirty="0">
                  <a:ln>
                    <a:noFill/>
                  </a:ln>
                  <a:solidFill>
                    <a:schemeClr val="accent6">
                      <a:lumMod val="75000"/>
                    </a:schemeClr>
                  </a:solidFill>
                  <a:effectLst/>
                  <a:uLnTx/>
                  <a:uFillTx/>
                  <a:latin typeface="HGP創英角ｺﾞｼｯｸUB" panose="020B0900000000000000" pitchFamily="50" charset="-128"/>
                  <a:ea typeface="HGP創英角ｺﾞｼｯｸUB" panose="020B0900000000000000" pitchFamily="50" charset="-128"/>
                  <a:cs typeface="+mn-cs"/>
                </a:rPr>
                <a:t>本人</a:t>
              </a:r>
            </a:p>
          </p:txBody>
        </p:sp>
      </p:grpSp>
      <p:sp>
        <p:nvSpPr>
          <p:cNvPr id="9" name="正方形/長方形 8">
            <a:extLst>
              <a:ext uri="{FF2B5EF4-FFF2-40B4-BE49-F238E27FC236}">
                <a16:creationId xmlns:a16="http://schemas.microsoft.com/office/drawing/2014/main" xmlns="" id="{2DF629B4-F0A1-4061-A3CB-A97E6838A1DA}"/>
              </a:ext>
            </a:extLst>
          </p:cNvPr>
          <p:cNvSpPr/>
          <p:nvPr/>
        </p:nvSpPr>
        <p:spPr>
          <a:xfrm>
            <a:off x="788295" y="3276232"/>
            <a:ext cx="3114955" cy="1754326"/>
          </a:xfrm>
          <a:prstGeom prst="rect">
            <a:avLst/>
          </a:prstGeom>
        </p:spPr>
        <p:txBody>
          <a:bodyPr wrap="none">
            <a:spAutoFit/>
          </a:bodyPr>
          <a:lstStyle/>
          <a:p>
            <a:r>
              <a:rPr lang="ja-JP" altLang="en-US" dirty="0"/>
              <a:t>重症心身障がいで反応がない</a:t>
            </a:r>
            <a:endParaRPr lang="en-US" altLang="ja-JP" dirty="0"/>
          </a:p>
          <a:p>
            <a:r>
              <a:rPr lang="ja-JP" altLang="en-US" dirty="0"/>
              <a:t>自傷他害を繰り返す</a:t>
            </a:r>
            <a:endParaRPr lang="en-US" altLang="ja-JP" dirty="0"/>
          </a:p>
          <a:p>
            <a:r>
              <a:rPr lang="ja-JP" altLang="en-US" dirty="0"/>
              <a:t>精神医療から抜けられない</a:t>
            </a:r>
            <a:endParaRPr lang="en-US" altLang="ja-JP" dirty="0"/>
          </a:p>
          <a:p>
            <a:r>
              <a:rPr lang="ja-JP" altLang="en-US" dirty="0"/>
              <a:t>アディクションが収まらない</a:t>
            </a:r>
            <a:endParaRPr lang="en-US" altLang="ja-JP" dirty="0"/>
          </a:p>
          <a:p>
            <a:r>
              <a:rPr lang="ja-JP" altLang="en-US" dirty="0"/>
              <a:t>犯罪を繰り返す</a:t>
            </a:r>
            <a:endParaRPr lang="en-US" altLang="ja-JP" dirty="0"/>
          </a:p>
          <a:p>
            <a:r>
              <a:rPr lang="ja-JP" altLang="en-US" dirty="0"/>
              <a:t>何度も約束を反故にする</a:t>
            </a:r>
          </a:p>
        </p:txBody>
      </p:sp>
      <p:sp>
        <p:nvSpPr>
          <p:cNvPr id="10" name="矢印: 右 9">
            <a:extLst>
              <a:ext uri="{FF2B5EF4-FFF2-40B4-BE49-F238E27FC236}">
                <a16:creationId xmlns:a16="http://schemas.microsoft.com/office/drawing/2014/main" xmlns="" id="{4EE75A71-ED53-4888-839C-2D4862C529DE}"/>
              </a:ext>
            </a:extLst>
          </p:cNvPr>
          <p:cNvSpPr/>
          <p:nvPr/>
        </p:nvSpPr>
        <p:spPr>
          <a:xfrm rot="19350272">
            <a:off x="4739024" y="3377743"/>
            <a:ext cx="964621" cy="460169"/>
          </a:xfrm>
          <a:prstGeom prst="rightArrow">
            <a:avLst/>
          </a:prstGeom>
          <a:solidFill>
            <a:schemeClr val="accent6">
              <a:lumMod val="60000"/>
              <a:lumOff val="40000"/>
            </a:schemeClr>
          </a:solidFill>
          <a:ln/>
        </p:spPr>
        <p:style>
          <a:lnRef idx="0">
            <a:schemeClr val="accent6"/>
          </a:lnRef>
          <a:fillRef idx="3">
            <a:schemeClr val="accent6"/>
          </a:fillRef>
          <a:effectRef idx="3">
            <a:schemeClr val="accent6"/>
          </a:effectRef>
          <a:fontRef idx="minor">
            <a:schemeClr val="lt1"/>
          </a:fontRef>
        </p:style>
        <p:txBody>
          <a:bodyPr rtlCol="0" anchor="ctr"/>
          <a:lstStyle/>
          <a:p>
            <a:pPr algn="ctr"/>
            <a:endParaRPr kumimoji="1" lang="ja-JP" altLang="en-US" dirty="0"/>
          </a:p>
        </p:txBody>
      </p:sp>
      <p:sp>
        <p:nvSpPr>
          <p:cNvPr id="11" name="矢印: 右 10">
            <a:extLst>
              <a:ext uri="{FF2B5EF4-FFF2-40B4-BE49-F238E27FC236}">
                <a16:creationId xmlns:a16="http://schemas.microsoft.com/office/drawing/2014/main" xmlns="" id="{FF04007A-00F7-4F53-83EA-36776507ECCE}"/>
              </a:ext>
            </a:extLst>
          </p:cNvPr>
          <p:cNvSpPr/>
          <p:nvPr/>
        </p:nvSpPr>
        <p:spPr>
          <a:xfrm rot="2173814">
            <a:off x="4689221" y="5336107"/>
            <a:ext cx="964621" cy="460169"/>
          </a:xfrm>
          <a:prstGeom prst="rightArrow">
            <a:avLst/>
          </a:prstGeom>
          <a:solidFill>
            <a:schemeClr val="accent2">
              <a:lumMod val="60000"/>
              <a:lumOff val="40000"/>
            </a:schemeClr>
          </a:solidFill>
          <a:ln/>
        </p:spPr>
        <p:style>
          <a:lnRef idx="0">
            <a:schemeClr val="accent6"/>
          </a:lnRef>
          <a:fillRef idx="3">
            <a:schemeClr val="accent6"/>
          </a:fillRef>
          <a:effectRef idx="3">
            <a:schemeClr val="accent6"/>
          </a:effectRef>
          <a:fontRef idx="minor">
            <a:schemeClr val="lt1"/>
          </a:fontRef>
        </p:style>
        <p:txBody>
          <a:bodyPr rtlCol="0" anchor="ctr"/>
          <a:lstStyle/>
          <a:p>
            <a:pPr algn="ctr"/>
            <a:endParaRPr kumimoji="1" lang="ja-JP" altLang="en-US" dirty="0"/>
          </a:p>
        </p:txBody>
      </p:sp>
      <p:sp>
        <p:nvSpPr>
          <p:cNvPr id="12" name="正方形/長方形 11">
            <a:extLst>
              <a:ext uri="{FF2B5EF4-FFF2-40B4-BE49-F238E27FC236}">
                <a16:creationId xmlns:a16="http://schemas.microsoft.com/office/drawing/2014/main" xmlns="" id="{9AA84A4F-8A41-4F38-96FD-2BC64BD4E10A}"/>
              </a:ext>
            </a:extLst>
          </p:cNvPr>
          <p:cNvSpPr/>
          <p:nvPr/>
        </p:nvSpPr>
        <p:spPr>
          <a:xfrm rot="19226836">
            <a:off x="4154556" y="3097360"/>
            <a:ext cx="1734770" cy="369332"/>
          </a:xfrm>
          <a:prstGeom prst="rect">
            <a:avLst/>
          </a:prstGeom>
        </p:spPr>
        <p:txBody>
          <a:bodyPr wrap="none">
            <a:spAutoFit/>
          </a:bodyPr>
          <a:lstStyle/>
          <a:p>
            <a:r>
              <a:rPr lang="ja-JP" altLang="en-US" dirty="0"/>
              <a:t>原因背景を探る</a:t>
            </a:r>
          </a:p>
        </p:txBody>
      </p:sp>
      <p:sp>
        <p:nvSpPr>
          <p:cNvPr id="13" name="正方形/長方形 12">
            <a:extLst>
              <a:ext uri="{FF2B5EF4-FFF2-40B4-BE49-F238E27FC236}">
                <a16:creationId xmlns:a16="http://schemas.microsoft.com/office/drawing/2014/main" xmlns="" id="{9FAAFC5C-6D1D-49E2-9C8A-FA4111A69738}"/>
              </a:ext>
            </a:extLst>
          </p:cNvPr>
          <p:cNvSpPr/>
          <p:nvPr/>
        </p:nvSpPr>
        <p:spPr>
          <a:xfrm rot="2263437">
            <a:off x="4386462" y="5705698"/>
            <a:ext cx="1066318" cy="369332"/>
          </a:xfrm>
          <a:prstGeom prst="rect">
            <a:avLst/>
          </a:prstGeom>
        </p:spPr>
        <p:txBody>
          <a:bodyPr wrap="none">
            <a:spAutoFit/>
          </a:bodyPr>
          <a:lstStyle/>
          <a:p>
            <a:r>
              <a:rPr lang="ja-JP" altLang="en-US" dirty="0"/>
              <a:t>放置する</a:t>
            </a:r>
          </a:p>
        </p:txBody>
      </p:sp>
      <p:sp>
        <p:nvSpPr>
          <p:cNvPr id="14" name="正方形/長方形 13">
            <a:extLst>
              <a:ext uri="{FF2B5EF4-FFF2-40B4-BE49-F238E27FC236}">
                <a16:creationId xmlns:a16="http://schemas.microsoft.com/office/drawing/2014/main" xmlns="" id="{171BD295-97BD-457D-986C-7D7E6CCC2179}"/>
              </a:ext>
            </a:extLst>
          </p:cNvPr>
          <p:cNvSpPr/>
          <p:nvPr/>
        </p:nvSpPr>
        <p:spPr>
          <a:xfrm>
            <a:off x="5909617" y="5702354"/>
            <a:ext cx="2018805" cy="624715"/>
          </a:xfrm>
          <a:prstGeom prst="rect">
            <a:avLst/>
          </a:prstGeom>
          <a:gradFill>
            <a:gsLst>
              <a:gs pos="100000">
                <a:schemeClr val="accent2">
                  <a:lumMod val="60000"/>
                  <a:lumOff val="40000"/>
                </a:schemeClr>
              </a:gs>
              <a:gs pos="100000">
                <a:schemeClr val="accent4">
                  <a:satMod val="110000"/>
                  <a:lumMod val="100000"/>
                  <a:shade val="100000"/>
                </a:schemeClr>
              </a:gs>
              <a:gs pos="100000">
                <a:schemeClr val="accent4">
                  <a:lumMod val="99000"/>
                  <a:satMod val="120000"/>
                  <a:shade val="78000"/>
                </a:schemeClr>
              </a:gs>
            </a:gsLst>
          </a:gradFill>
          <a:ln w="50800">
            <a:solidFill>
              <a:schemeClr val="bg1"/>
            </a:solidFill>
          </a:ln>
        </p:spPr>
        <p:style>
          <a:lnRef idx="0">
            <a:schemeClr val="accent4"/>
          </a:lnRef>
          <a:fillRef idx="3">
            <a:schemeClr val="accent4"/>
          </a:fillRef>
          <a:effectRef idx="3">
            <a:schemeClr val="accent4"/>
          </a:effectRef>
          <a:fontRef idx="minor">
            <a:schemeClr val="lt1"/>
          </a:fontRef>
        </p:style>
        <p:txBody>
          <a:bodyPr rtlCol="0" anchor="ctr"/>
          <a:lstStyle/>
          <a:p>
            <a:pPr algn="ctr"/>
            <a:r>
              <a:rPr kumimoji="1" lang="ja-JP" altLang="en-US" sz="2400" dirty="0">
                <a:solidFill>
                  <a:schemeClr val="accent4">
                    <a:lumMod val="50000"/>
                  </a:schemeClr>
                </a:solidFill>
              </a:rPr>
              <a:t>権利侵害</a:t>
            </a:r>
          </a:p>
        </p:txBody>
      </p:sp>
      <p:sp>
        <p:nvSpPr>
          <p:cNvPr id="15" name="正方形/長方形 14">
            <a:extLst>
              <a:ext uri="{FF2B5EF4-FFF2-40B4-BE49-F238E27FC236}">
                <a16:creationId xmlns:a16="http://schemas.microsoft.com/office/drawing/2014/main" xmlns="" id="{C3A627E4-7041-4C53-8C0E-C01A145D1806}"/>
              </a:ext>
            </a:extLst>
          </p:cNvPr>
          <p:cNvSpPr/>
          <p:nvPr/>
        </p:nvSpPr>
        <p:spPr>
          <a:xfrm>
            <a:off x="5909617" y="2777984"/>
            <a:ext cx="2018805" cy="624715"/>
          </a:xfrm>
          <a:prstGeom prst="rect">
            <a:avLst/>
          </a:prstGeom>
          <a:gradFill>
            <a:gsLst>
              <a:gs pos="100000">
                <a:schemeClr val="accent6">
                  <a:lumMod val="40000"/>
                  <a:lumOff val="60000"/>
                </a:schemeClr>
              </a:gs>
              <a:gs pos="100000">
                <a:schemeClr val="accent4">
                  <a:satMod val="110000"/>
                  <a:lumMod val="100000"/>
                  <a:shade val="100000"/>
                </a:schemeClr>
              </a:gs>
              <a:gs pos="100000">
                <a:schemeClr val="accent4">
                  <a:lumMod val="99000"/>
                  <a:satMod val="120000"/>
                  <a:shade val="78000"/>
                </a:schemeClr>
              </a:gs>
            </a:gsLst>
          </a:gradFill>
          <a:ln w="50800">
            <a:solidFill>
              <a:schemeClr val="bg1"/>
            </a:solidFill>
          </a:ln>
        </p:spPr>
        <p:style>
          <a:lnRef idx="0">
            <a:schemeClr val="accent4"/>
          </a:lnRef>
          <a:fillRef idx="3">
            <a:schemeClr val="accent4"/>
          </a:fillRef>
          <a:effectRef idx="3">
            <a:schemeClr val="accent4"/>
          </a:effectRef>
          <a:fontRef idx="minor">
            <a:schemeClr val="lt1"/>
          </a:fontRef>
        </p:style>
        <p:txBody>
          <a:bodyPr rtlCol="0" anchor="ctr"/>
          <a:lstStyle/>
          <a:p>
            <a:pPr algn="ctr"/>
            <a:r>
              <a:rPr kumimoji="1" lang="ja-JP" altLang="en-US" sz="2400" dirty="0">
                <a:solidFill>
                  <a:schemeClr val="accent4">
                    <a:lumMod val="50000"/>
                  </a:schemeClr>
                </a:solidFill>
              </a:rPr>
              <a:t>自己決定</a:t>
            </a:r>
          </a:p>
        </p:txBody>
      </p:sp>
      <p:grpSp>
        <p:nvGrpSpPr>
          <p:cNvPr id="16" name="グループ化 15">
            <a:extLst>
              <a:ext uri="{FF2B5EF4-FFF2-40B4-BE49-F238E27FC236}">
                <a16:creationId xmlns:a16="http://schemas.microsoft.com/office/drawing/2014/main" xmlns="" id="{30B0AF37-6FB2-445B-B44F-D9D19C79B2D2}"/>
              </a:ext>
            </a:extLst>
          </p:cNvPr>
          <p:cNvGrpSpPr/>
          <p:nvPr/>
        </p:nvGrpSpPr>
        <p:grpSpPr>
          <a:xfrm>
            <a:off x="5601085" y="3539645"/>
            <a:ext cx="1691293" cy="2025855"/>
            <a:chOff x="4860630" y="1390215"/>
            <a:chExt cx="2514301" cy="1836177"/>
          </a:xfrm>
          <a:solidFill>
            <a:schemeClr val="accent4">
              <a:lumMod val="40000"/>
              <a:lumOff val="60000"/>
            </a:schemeClr>
          </a:solidFill>
          <a:scene3d>
            <a:camera prst="orthographicFront"/>
            <a:lightRig rig="flat" dir="t"/>
          </a:scene3d>
        </p:grpSpPr>
        <p:sp>
          <p:nvSpPr>
            <p:cNvPr id="17" name="円/楕円 22">
              <a:extLst>
                <a:ext uri="{FF2B5EF4-FFF2-40B4-BE49-F238E27FC236}">
                  <a16:creationId xmlns:a16="http://schemas.microsoft.com/office/drawing/2014/main" xmlns="" id="{8C607FB4-00F7-441E-A854-AD743AF602B0}"/>
                </a:ext>
              </a:extLst>
            </p:cNvPr>
            <p:cNvSpPr/>
            <p:nvPr/>
          </p:nvSpPr>
          <p:spPr>
            <a:xfrm>
              <a:off x="4860630" y="1390215"/>
              <a:ext cx="2514301" cy="1836177"/>
            </a:xfrm>
            <a:prstGeom prst="ellipse">
              <a:avLst/>
            </a:prstGeom>
            <a:grpFill/>
            <a:ln w="38100" cap="flat" cmpd="sng" algn="ctr">
              <a:solidFill>
                <a:srgbClr val="FFFFFF"/>
              </a:solidFill>
              <a:prstDash val="solid"/>
            </a:ln>
            <a:effectLst>
              <a:outerShdw blurRad="40000" dist="20000" dir="5400000" rotWithShape="0">
                <a:srgbClr val="000000">
                  <a:alpha val="38000"/>
                </a:srgbClr>
              </a:outerShdw>
            </a:effectLst>
          </p:spPr>
          <p:txBody>
            <a:bodyPr lIns="0" tIns="0" rIns="0" bIns="0"/>
            <a:lstStyle/>
            <a:p>
              <a:pPr algn="ctr">
                <a:lnSpc>
                  <a:spcPts val="1800"/>
                </a:lnSpc>
              </a:pPr>
              <a:r>
                <a:rPr lang="ja-JP" altLang="en-US" sz="1600" dirty="0">
                  <a:solidFill>
                    <a:schemeClr val="accent4">
                      <a:lumMod val="50000"/>
                    </a:schemeClr>
                  </a:solidFill>
                </a:rPr>
                <a:t>意思疎通</a:t>
              </a:r>
              <a:endParaRPr lang="en-US" altLang="ja-JP" sz="1600" dirty="0">
                <a:solidFill>
                  <a:schemeClr val="accent4">
                    <a:lumMod val="50000"/>
                  </a:schemeClr>
                </a:solidFill>
              </a:endParaRPr>
            </a:p>
            <a:p>
              <a:pPr algn="ctr">
                <a:lnSpc>
                  <a:spcPts val="1800"/>
                </a:lnSpc>
              </a:pPr>
              <a:r>
                <a:rPr lang="ja-JP" altLang="en-US" sz="1600" dirty="0">
                  <a:solidFill>
                    <a:schemeClr val="accent4">
                      <a:lumMod val="50000"/>
                    </a:schemeClr>
                  </a:solidFill>
                </a:rPr>
                <a:t>↓</a:t>
              </a:r>
              <a:endParaRPr lang="en-US" altLang="ja-JP" sz="1600" dirty="0">
                <a:solidFill>
                  <a:schemeClr val="accent4">
                    <a:lumMod val="50000"/>
                  </a:schemeClr>
                </a:solidFill>
              </a:endParaRPr>
            </a:p>
            <a:p>
              <a:pPr algn="ctr">
                <a:lnSpc>
                  <a:spcPts val="1800"/>
                </a:lnSpc>
              </a:pPr>
              <a:r>
                <a:rPr lang="ja-JP" altLang="en-US" sz="1600" dirty="0">
                  <a:solidFill>
                    <a:schemeClr val="accent4">
                      <a:lumMod val="50000"/>
                    </a:schemeClr>
                  </a:solidFill>
                </a:rPr>
                <a:t>意思形成</a:t>
              </a:r>
              <a:endParaRPr lang="en-US" altLang="ja-JP" sz="1600" dirty="0">
                <a:solidFill>
                  <a:schemeClr val="accent4">
                    <a:lumMod val="50000"/>
                  </a:schemeClr>
                </a:solidFill>
              </a:endParaRPr>
            </a:p>
            <a:p>
              <a:pPr algn="ctr">
                <a:lnSpc>
                  <a:spcPts val="1800"/>
                </a:lnSpc>
              </a:pPr>
              <a:r>
                <a:rPr lang="ja-JP" altLang="en-US" sz="1600" dirty="0">
                  <a:solidFill>
                    <a:schemeClr val="accent4">
                      <a:lumMod val="50000"/>
                    </a:schemeClr>
                  </a:solidFill>
                </a:rPr>
                <a:t>↓</a:t>
              </a:r>
              <a:endParaRPr lang="en-US" altLang="ja-JP" sz="1600" dirty="0">
                <a:solidFill>
                  <a:schemeClr val="accent4">
                    <a:lumMod val="50000"/>
                  </a:schemeClr>
                </a:solidFill>
              </a:endParaRPr>
            </a:p>
            <a:p>
              <a:pPr algn="ctr">
                <a:lnSpc>
                  <a:spcPts val="1800"/>
                </a:lnSpc>
              </a:pPr>
              <a:r>
                <a:rPr lang="ja-JP" altLang="en-US" sz="1600" dirty="0">
                  <a:solidFill>
                    <a:schemeClr val="accent4">
                      <a:lumMod val="50000"/>
                    </a:schemeClr>
                  </a:solidFill>
                </a:rPr>
                <a:t>意思表明</a:t>
              </a:r>
              <a:endParaRPr lang="en-US" altLang="ja-JP" sz="1600" dirty="0">
                <a:solidFill>
                  <a:schemeClr val="accent4">
                    <a:lumMod val="50000"/>
                  </a:schemeClr>
                </a:solidFill>
              </a:endParaRPr>
            </a:p>
            <a:p>
              <a:pPr algn="ctr">
                <a:lnSpc>
                  <a:spcPts val="1800"/>
                </a:lnSpc>
              </a:pPr>
              <a:r>
                <a:rPr lang="ja-JP" altLang="en-US" sz="1600" dirty="0">
                  <a:solidFill>
                    <a:schemeClr val="accent4">
                      <a:lumMod val="50000"/>
                    </a:schemeClr>
                  </a:solidFill>
                </a:rPr>
                <a:t>↓</a:t>
              </a:r>
              <a:endParaRPr lang="en-US" altLang="ja-JP" sz="1600" dirty="0">
                <a:solidFill>
                  <a:schemeClr val="accent4">
                    <a:lumMod val="50000"/>
                  </a:schemeClr>
                </a:solidFill>
              </a:endParaRPr>
            </a:p>
            <a:p>
              <a:pPr algn="ctr">
                <a:lnSpc>
                  <a:spcPts val="1800"/>
                </a:lnSpc>
              </a:pPr>
              <a:r>
                <a:rPr lang="ja-JP" altLang="en-US" sz="1600" dirty="0">
                  <a:solidFill>
                    <a:schemeClr val="accent4">
                      <a:lumMod val="50000"/>
                    </a:schemeClr>
                  </a:solidFill>
                </a:rPr>
                <a:t>意思実現</a:t>
              </a:r>
              <a:endParaRPr lang="ja-JP" altLang="en-US" sz="1600" dirty="0"/>
            </a:p>
          </p:txBody>
        </p:sp>
        <p:sp>
          <p:nvSpPr>
            <p:cNvPr id="18" name="円/楕円 4">
              <a:extLst>
                <a:ext uri="{FF2B5EF4-FFF2-40B4-BE49-F238E27FC236}">
                  <a16:creationId xmlns:a16="http://schemas.microsoft.com/office/drawing/2014/main" xmlns="" id="{32E2BE0F-F0E0-42E6-A3FC-90D69E5943D4}"/>
                </a:ext>
              </a:extLst>
            </p:cNvPr>
            <p:cNvSpPr/>
            <p:nvPr/>
          </p:nvSpPr>
          <p:spPr>
            <a:xfrm>
              <a:off x="5209173" y="2242439"/>
              <a:ext cx="1546376" cy="591119"/>
            </a:xfrm>
            <a:prstGeom prst="rect">
              <a:avLst/>
            </a:prstGeom>
            <a:grpFill/>
            <a:ln>
              <a:noFill/>
            </a:ln>
            <a:effectLst/>
            <a:sp3d/>
          </p:spPr>
          <p:txBody>
            <a:bodyPr spcFirstLastPara="0" vert="horz" wrap="square" lIns="0" tIns="0" rIns="0" bIns="0" numCol="1" spcCol="1270" anchor="ctr" anchorCtr="0">
              <a:noAutofit/>
            </a:bodyPr>
            <a:lstStyle/>
            <a:p>
              <a:pPr marL="0" marR="0" lvl="0" indent="0" algn="ctr" defTabSz="800100" eaLnBrk="1" fontAlgn="base" latinLnBrk="0" hangingPunct="1">
                <a:lnSpc>
                  <a:spcPct val="90000"/>
                </a:lnSpc>
                <a:spcBef>
                  <a:spcPct val="0"/>
                </a:spcBef>
                <a:spcAft>
                  <a:spcPct val="35000"/>
                </a:spcAft>
                <a:buClrTx/>
                <a:buSzTx/>
                <a:buFontTx/>
                <a:buNone/>
                <a:tabLst/>
                <a:defRPr/>
              </a:pPr>
              <a:endParaRPr kumimoji="0" lang="ja-JP" altLang="en-US" sz="2400" b="0" i="0" u="none" strike="noStrike" kern="0" cap="none" spc="0" normalizeH="0" baseline="0" noProof="0" dirty="0">
                <a:ln>
                  <a:noFill/>
                </a:ln>
                <a:solidFill>
                  <a:schemeClr val="accent6">
                    <a:lumMod val="75000"/>
                  </a:schemeClr>
                </a:solidFill>
                <a:effectLst/>
                <a:uLnTx/>
                <a:uFillTx/>
                <a:latin typeface="HGP創英角ｺﾞｼｯｸUB" panose="020B0900000000000000" pitchFamily="50" charset="-128"/>
                <a:ea typeface="HGP創英角ｺﾞｼｯｸUB" panose="020B0900000000000000" pitchFamily="50" charset="-128"/>
                <a:cs typeface="+mn-cs"/>
              </a:endParaRPr>
            </a:p>
          </p:txBody>
        </p:sp>
      </p:grpSp>
      <p:grpSp>
        <p:nvGrpSpPr>
          <p:cNvPr id="19" name="グループ化 18">
            <a:extLst>
              <a:ext uri="{FF2B5EF4-FFF2-40B4-BE49-F238E27FC236}">
                <a16:creationId xmlns:a16="http://schemas.microsoft.com/office/drawing/2014/main" xmlns="" id="{CC4DDA67-10AB-4153-A39E-6D40188E4428}"/>
              </a:ext>
            </a:extLst>
          </p:cNvPr>
          <p:cNvGrpSpPr/>
          <p:nvPr/>
        </p:nvGrpSpPr>
        <p:grpSpPr>
          <a:xfrm>
            <a:off x="7526832" y="4109929"/>
            <a:ext cx="1695724" cy="872823"/>
            <a:chOff x="4860630" y="1863585"/>
            <a:chExt cx="2149869" cy="1362807"/>
          </a:xfrm>
          <a:solidFill>
            <a:schemeClr val="accent5">
              <a:lumMod val="40000"/>
              <a:lumOff val="60000"/>
            </a:schemeClr>
          </a:solidFill>
          <a:scene3d>
            <a:camera prst="orthographicFront"/>
            <a:lightRig rig="flat" dir="t"/>
          </a:scene3d>
        </p:grpSpPr>
        <p:sp>
          <p:nvSpPr>
            <p:cNvPr id="20" name="円/楕円 22">
              <a:extLst>
                <a:ext uri="{FF2B5EF4-FFF2-40B4-BE49-F238E27FC236}">
                  <a16:creationId xmlns:a16="http://schemas.microsoft.com/office/drawing/2014/main" xmlns="" id="{2F5AB9F9-833B-442C-AA9B-623CD7E5B721}"/>
                </a:ext>
              </a:extLst>
            </p:cNvPr>
            <p:cNvSpPr/>
            <p:nvPr/>
          </p:nvSpPr>
          <p:spPr>
            <a:xfrm>
              <a:off x="4860630" y="1863585"/>
              <a:ext cx="2149869" cy="1362807"/>
            </a:xfrm>
            <a:prstGeom prst="ellipse">
              <a:avLst/>
            </a:prstGeom>
            <a:grpFill/>
            <a:ln w="38100" cap="flat" cmpd="sng" algn="ctr">
              <a:solidFill>
                <a:srgbClr val="FFFFFF"/>
              </a:solidFill>
              <a:prstDash val="solid"/>
            </a:ln>
            <a:effectLst>
              <a:outerShdw blurRad="40000" dist="20000" dir="5400000" rotWithShape="0">
                <a:srgbClr val="000000">
                  <a:alpha val="38000"/>
                </a:srgbClr>
              </a:outerShdw>
            </a:effectLst>
          </p:spPr>
          <p:txBody>
            <a:bodyPr/>
            <a:lstStyle/>
            <a:p>
              <a:endParaRPr lang="ja-JP" altLang="en-US" dirty="0"/>
            </a:p>
          </p:txBody>
        </p:sp>
        <p:sp>
          <p:nvSpPr>
            <p:cNvPr id="21" name="円/楕円 4">
              <a:extLst>
                <a:ext uri="{FF2B5EF4-FFF2-40B4-BE49-F238E27FC236}">
                  <a16:creationId xmlns:a16="http://schemas.microsoft.com/office/drawing/2014/main" xmlns="" id="{9CBC04EC-33D8-4F74-B348-D3E04611C852}"/>
                </a:ext>
              </a:extLst>
            </p:cNvPr>
            <p:cNvSpPr/>
            <p:nvPr/>
          </p:nvSpPr>
          <p:spPr>
            <a:xfrm>
              <a:off x="5209173" y="2242439"/>
              <a:ext cx="1546376" cy="591119"/>
            </a:xfrm>
            <a:prstGeom prst="rect">
              <a:avLst/>
            </a:prstGeom>
            <a:grpFill/>
            <a:ln>
              <a:noFill/>
            </a:ln>
            <a:effectLst/>
            <a:sp3d/>
          </p:spPr>
          <p:txBody>
            <a:bodyPr spcFirstLastPara="0" vert="horz" wrap="square" lIns="22860" tIns="22860" rIns="22860" bIns="22860" numCol="1" spcCol="1270" anchor="ctr" anchorCtr="0">
              <a:noAutofit/>
            </a:bodyPr>
            <a:lstStyle/>
            <a:p>
              <a:pPr marL="0" marR="0" lvl="0" indent="0" algn="ctr" defTabSz="800100" eaLnBrk="1" fontAlgn="base" latinLnBrk="0" hangingPunct="1">
                <a:lnSpc>
                  <a:spcPct val="90000"/>
                </a:lnSpc>
                <a:spcBef>
                  <a:spcPct val="0"/>
                </a:spcBef>
                <a:spcAft>
                  <a:spcPct val="35000"/>
                </a:spcAft>
                <a:buClrTx/>
                <a:buSzTx/>
                <a:buFontTx/>
                <a:buNone/>
                <a:tabLst/>
                <a:defRPr/>
              </a:pPr>
              <a:r>
                <a:rPr kumimoji="0" lang="ja-JP" altLang="en-US" sz="2000" b="0" i="0" u="none" strike="noStrike" kern="0" cap="none" spc="0" normalizeH="0" baseline="0" noProof="0" dirty="0">
                  <a:ln>
                    <a:noFill/>
                  </a:ln>
                  <a:solidFill>
                    <a:schemeClr val="accent5">
                      <a:lumMod val="75000"/>
                    </a:schemeClr>
                  </a:solidFill>
                  <a:effectLst/>
                  <a:uLnTx/>
                  <a:uFillTx/>
                  <a:latin typeface="HGP創英角ｺﾞｼｯｸUB" panose="020B0900000000000000" pitchFamily="50" charset="-128"/>
                  <a:ea typeface="HGP創英角ｺﾞｼｯｸUB" panose="020B0900000000000000" pitchFamily="50" charset="-128"/>
                  <a:cs typeface="+mn-cs"/>
                </a:rPr>
                <a:t>相談支援専門員</a:t>
              </a:r>
            </a:p>
          </p:txBody>
        </p:sp>
      </p:grpSp>
    </p:spTree>
    <p:extLst>
      <p:ext uri="{BB962C8B-B14F-4D97-AF65-F5344CB8AC3E}">
        <p14:creationId xmlns:p14="http://schemas.microsoft.com/office/powerpoint/2010/main" val="314852535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なぜ、自立・自己決定の視点</a:t>
            </a:r>
            <a:r>
              <a:rPr lang="ja-JP" altLang="en-US" sz="3600" dirty="0">
                <a:solidFill>
                  <a:srgbClr val="C00000"/>
                </a:solidFill>
                <a:latin typeface="HGS創英角ﾎﾟｯﾌﾟ体" panose="040B0A00000000000000" pitchFamily="50" charset="-128"/>
                <a:ea typeface="HGS創英角ﾎﾟｯﾌﾟ体" panose="040B0A00000000000000" pitchFamily="50" charset="-128"/>
              </a:rPr>
              <a:t>なのか</a:t>
            </a:r>
          </a:p>
        </p:txBody>
      </p:sp>
      <p:sp>
        <p:nvSpPr>
          <p:cNvPr id="3" name="コンテンツ プレースホルダー 2"/>
          <p:cNvSpPr>
            <a:spLocks noGrp="1"/>
          </p:cNvSpPr>
          <p:nvPr>
            <p:ph idx="1"/>
          </p:nvPr>
        </p:nvSpPr>
        <p:spPr>
          <a:xfrm>
            <a:off x="681037" y="1689104"/>
            <a:ext cx="8543925" cy="4877641"/>
          </a:xfrm>
        </p:spPr>
        <p:txBody>
          <a:bodyPr>
            <a:normAutofit lnSpcReduction="10000"/>
          </a:bodyPr>
          <a:lstStyle/>
          <a:p>
            <a:pPr marL="0" indent="0">
              <a:buNone/>
            </a:pPr>
            <a:r>
              <a:rPr lang="ja-JP" altLang="en-US" sz="2400" dirty="0"/>
              <a:t>自立とは、①身辺自立、②人格的自立、③経済的自立、④住環境自立、⑤社会的自立をいう（谷口</a:t>
            </a:r>
            <a:r>
              <a:rPr lang="en-US" altLang="ja-JP" sz="2400" dirty="0"/>
              <a:t>1989</a:t>
            </a:r>
            <a:r>
              <a:rPr lang="ja-JP" altLang="en-US" sz="2400" dirty="0"/>
              <a:t>）。</a:t>
            </a:r>
            <a:endParaRPr lang="en-US" altLang="ja-JP" sz="2400" dirty="0"/>
          </a:p>
          <a:p>
            <a:pPr marL="0" indent="0">
              <a:buNone/>
            </a:pPr>
            <a:r>
              <a:rPr lang="ja-JP" altLang="en-US" sz="2400" dirty="0"/>
              <a:t>障害者の権利に関する条約</a:t>
            </a:r>
            <a:r>
              <a:rPr lang="en-US" altLang="ja-JP" sz="2400" dirty="0"/>
              <a:t>19</a:t>
            </a:r>
            <a:r>
              <a:rPr lang="ja-JP" altLang="en-US" sz="2400" dirty="0"/>
              <a:t>条は地域で自立した生活を送るための権利を保障すべきとしている。</a:t>
            </a:r>
            <a:endParaRPr lang="en-US" altLang="ja-JP" sz="2400" dirty="0"/>
          </a:p>
          <a:p>
            <a:pPr marL="0" indent="0">
              <a:buNone/>
            </a:pPr>
            <a:r>
              <a:rPr lang="ja-JP" altLang="en-US" sz="2400" dirty="0"/>
              <a:t>経済合理主義的社会では経済的自立が重視され、それが困難な者は差別や偏見の対象となってきた。</a:t>
            </a:r>
            <a:endParaRPr lang="en-US" altLang="ja-JP" sz="2400" dirty="0"/>
          </a:p>
          <a:p>
            <a:pPr marL="0" indent="0">
              <a:buNone/>
            </a:pPr>
            <a:r>
              <a:rPr lang="ja-JP" altLang="en-US" sz="2400" dirty="0"/>
              <a:t>相談支援の意義は、自己決定を意味する「人格的自立」にあり、重い障がいがあっても、本人に寄り添い、意思決定支援を行う。</a:t>
            </a:r>
            <a:endParaRPr lang="en-US" altLang="ja-JP" sz="2400" dirty="0"/>
          </a:p>
          <a:p>
            <a:pPr marL="0" indent="0">
              <a:buNone/>
            </a:pPr>
            <a:r>
              <a:rPr lang="ja-JP" altLang="en-US" sz="2400" dirty="0"/>
              <a:t>意思決定支援ガイドラインは、「</a:t>
            </a:r>
            <a:r>
              <a:rPr lang="ja-JP" altLang="en-US" sz="2400" dirty="0">
                <a:latin typeface="+mn-ea"/>
              </a:rPr>
              <a:t>障害者が、自らの意思が反映された生活を送ることが出来るように、可能な限り本人が自ら意思決定できるように支援する」とし、支援者による「最善の利益」の判断は最後の手段とした</a:t>
            </a:r>
            <a:r>
              <a:rPr lang="ja-JP" altLang="en-US" sz="2400" dirty="0" smtClean="0">
                <a:latin typeface="+mn-ea"/>
              </a:rPr>
              <a:t>。</a:t>
            </a:r>
            <a:endParaRPr lang="en-US" altLang="ja-JP" sz="2400" dirty="0" smtClean="0">
              <a:latin typeface="+mn-ea"/>
            </a:endParaRPr>
          </a:p>
          <a:p>
            <a:pPr marL="0" indent="0">
              <a:buNone/>
            </a:pPr>
            <a:endParaRPr lang="en-US" altLang="ja-JP" sz="1300" dirty="0" smtClean="0">
              <a:latin typeface="+mn-ea"/>
            </a:endParaRPr>
          </a:p>
          <a:p>
            <a:pPr marL="0" indent="0">
              <a:buNone/>
            </a:pPr>
            <a:r>
              <a:rPr lang="ja-JP" altLang="en-US" sz="1300" dirty="0" smtClean="0">
                <a:latin typeface="+mn-ea"/>
              </a:rPr>
              <a:t>　　</a:t>
            </a:r>
            <a:r>
              <a:rPr lang="en-US" altLang="ja-JP" sz="1300" dirty="0" smtClean="0">
                <a:latin typeface="+mn-ea"/>
              </a:rPr>
              <a:t>※</a:t>
            </a:r>
            <a:r>
              <a:rPr lang="ja-JP" altLang="en-US" sz="1300" dirty="0" smtClean="0">
                <a:latin typeface="+mn-ea"/>
              </a:rPr>
              <a:t>　谷口</a:t>
            </a:r>
            <a:r>
              <a:rPr lang="ja-JP" altLang="en-US" sz="1300" dirty="0">
                <a:latin typeface="+mn-ea"/>
              </a:rPr>
              <a:t>明広「重度身体障害者の日本的自立生活概念と自立生活教育プログラム」</a:t>
            </a:r>
            <a:r>
              <a:rPr lang="ja-JP" altLang="en-US" sz="1300" dirty="0"/>
              <a:t>社会福祉学 </a:t>
            </a:r>
            <a:r>
              <a:rPr lang="en-US" altLang="ja-JP" sz="1300" dirty="0"/>
              <a:t>29(1), 45-64, </a:t>
            </a:r>
            <a:r>
              <a:rPr lang="en-US" altLang="ja-JP" sz="1300" dirty="0" smtClean="0"/>
              <a:t>1988</a:t>
            </a:r>
            <a:endParaRPr lang="en-US" altLang="ja-JP" sz="1300" dirty="0">
              <a:latin typeface="+mn-ea"/>
            </a:endParaRPr>
          </a:p>
        </p:txBody>
      </p:sp>
      <p:sp>
        <p:nvSpPr>
          <p:cNvPr id="4" name="Text Box 4">
            <a:extLst>
              <a:ext uri="{FF2B5EF4-FFF2-40B4-BE49-F238E27FC236}">
                <a16:creationId xmlns:a16="http://schemas.microsoft.com/office/drawing/2014/main" xmlns="" id="{D1A2EE18-5F0E-4D62-ADD3-88FB7BA98DA9}"/>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DBE271AD-17EB-4E08-8573-C7C220CA6CC4}"/>
              </a:ext>
            </a:extLst>
          </p:cNvPr>
          <p:cNvSpPr>
            <a:spLocks noGrp="1"/>
          </p:cNvSpPr>
          <p:nvPr>
            <p:ph type="sldNum" sz="quarter" idx="12"/>
          </p:nvPr>
        </p:nvSpPr>
        <p:spPr/>
        <p:txBody>
          <a:bodyPr/>
          <a:lstStyle/>
          <a:p>
            <a:fld id="{3FD2F90A-D9AE-43A5-A076-9B48518DBADB}" type="slidenum">
              <a:rPr kumimoji="1" lang="ja-JP" altLang="en-US" smtClean="0"/>
              <a:t>16</a:t>
            </a:fld>
            <a:endParaRPr kumimoji="1" lang="ja-JP" altLang="en-US"/>
          </a:p>
        </p:txBody>
      </p:sp>
    </p:spTree>
    <p:extLst>
      <p:ext uri="{BB962C8B-B14F-4D97-AF65-F5344CB8AC3E}">
        <p14:creationId xmlns:p14="http://schemas.microsoft.com/office/powerpoint/2010/main" val="36401968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自立・自己決定の課題とは何か</a:t>
            </a:r>
            <a:endParaRPr lang="ja-JP" altLang="en-US" sz="3600" dirty="0">
              <a:solidFill>
                <a:srgbClr val="C00000"/>
              </a:solidFill>
              <a:latin typeface="HGS創英角ﾎﾟｯﾌﾟ体" panose="040B0A00000000000000" pitchFamily="50" charset="-128"/>
              <a:ea typeface="HGS創英角ﾎﾟｯﾌﾟ体" panose="040B0A00000000000000" pitchFamily="50" charset="-128"/>
            </a:endParaRPr>
          </a:p>
        </p:txBody>
      </p:sp>
      <p:sp>
        <p:nvSpPr>
          <p:cNvPr id="3" name="コンテンツ プレースホルダー 2"/>
          <p:cNvSpPr>
            <a:spLocks noGrp="1"/>
          </p:cNvSpPr>
          <p:nvPr>
            <p:ph idx="1"/>
          </p:nvPr>
        </p:nvSpPr>
        <p:spPr>
          <a:xfrm>
            <a:off x="681037" y="1689103"/>
            <a:ext cx="8543925" cy="5154641"/>
          </a:xfrm>
        </p:spPr>
        <p:txBody>
          <a:bodyPr>
            <a:normAutofit/>
          </a:bodyPr>
          <a:lstStyle/>
          <a:p>
            <a:pPr marL="0" indent="0">
              <a:buNone/>
            </a:pPr>
            <a:r>
              <a:rPr lang="ja-JP" altLang="en-US" sz="2400" dirty="0"/>
              <a:t>樽井ら（</a:t>
            </a:r>
            <a:r>
              <a:rPr lang="en-US" altLang="ja-JP" sz="2400" dirty="0"/>
              <a:t>2014</a:t>
            </a:r>
            <a:r>
              <a:rPr lang="ja-JP" altLang="en-US" sz="2400" dirty="0"/>
              <a:t>）は、入所施設の支援者は意思決定にあたり、①生命・心身の安全と自由の尊重とのジレンマ、②制度的な背景がもたらす影響、③支援者側の意識の問題、④家族に関連する要因にジレンマが生じるとした。</a:t>
            </a:r>
            <a:endParaRPr lang="en-US" altLang="ja-JP" sz="2400" dirty="0"/>
          </a:p>
          <a:p>
            <a:pPr marL="0" indent="0">
              <a:buNone/>
            </a:pPr>
            <a:r>
              <a:rPr lang="ja-JP" altLang="en-US" sz="2400" dirty="0"/>
              <a:t>明らかに本人にとって不利益であるとしても、その意思決定を尊重するのが原則だがそれをどこまでなら許容するのか。</a:t>
            </a:r>
            <a:endParaRPr lang="en-US" altLang="ja-JP" sz="2400" dirty="0"/>
          </a:p>
          <a:p>
            <a:pPr marL="0" indent="0">
              <a:buNone/>
            </a:pPr>
            <a:r>
              <a:rPr lang="ja-JP" altLang="en-US" sz="2400" dirty="0"/>
              <a:t>意思を読み解くことがとても困難な障がい者や児童の意思決定支援をどのように行い、自己決定であると主張するのか。</a:t>
            </a:r>
            <a:endParaRPr lang="en-US" altLang="ja-JP" sz="2400" dirty="0"/>
          </a:p>
          <a:p>
            <a:pPr marL="0" indent="0">
              <a:buNone/>
            </a:pPr>
            <a:r>
              <a:rPr lang="ja-JP" altLang="en-US" sz="2400" dirty="0"/>
              <a:t>ガイドラインをより一層具体化した対応をノウハウとして集積しつつ、集団的意思決定の流れを組み入れていき、代行的な意思決定に陥らないことが大切である</a:t>
            </a:r>
            <a:r>
              <a:rPr lang="ja-JP" altLang="en-US" sz="2400" dirty="0" smtClean="0"/>
              <a:t>。</a:t>
            </a:r>
            <a:endParaRPr lang="en-US" altLang="ja-JP" sz="2400" dirty="0" smtClean="0"/>
          </a:p>
          <a:p>
            <a:pPr marL="0" indent="0">
              <a:buNone/>
            </a:pPr>
            <a:r>
              <a:rPr lang="ja-JP" altLang="en-US" sz="1200" dirty="0" smtClean="0">
                <a:latin typeface="+mn-ea"/>
              </a:rPr>
              <a:t>　　　　　　　　</a:t>
            </a:r>
            <a:endParaRPr lang="en-US" altLang="ja-JP" sz="1200" dirty="0" smtClean="0">
              <a:latin typeface="+mn-ea"/>
            </a:endParaRPr>
          </a:p>
          <a:p>
            <a:pPr marL="0" indent="0">
              <a:buNone/>
            </a:pPr>
            <a:r>
              <a:rPr lang="ja-JP" altLang="en-US" sz="1200" dirty="0" smtClean="0">
                <a:latin typeface="+mn-ea"/>
              </a:rPr>
              <a:t>　　　　　　　　</a:t>
            </a:r>
            <a:r>
              <a:rPr lang="en-US" altLang="ja-JP" sz="1200" dirty="0" smtClean="0">
                <a:latin typeface="+mn-ea"/>
              </a:rPr>
              <a:t>※</a:t>
            </a:r>
            <a:r>
              <a:rPr lang="ja-JP" altLang="en-US" sz="1200" dirty="0" smtClean="0">
                <a:latin typeface="+mn-ea"/>
              </a:rPr>
              <a:t>　樽井康彦</a:t>
            </a:r>
            <a:r>
              <a:rPr lang="ja-JP" altLang="en-US" sz="1200" dirty="0">
                <a:latin typeface="+mn-ea"/>
              </a:rPr>
              <a:t>・與那嶺司「知的障害者入所施設の支援者が経験する自己決定支援を巡る価値とジレンマ」</a:t>
            </a:r>
            <a:r>
              <a:rPr lang="en-US" altLang="ja-JP" sz="1200" dirty="0" smtClean="0">
                <a:latin typeface="+mn-ea"/>
              </a:rPr>
              <a:t>2014</a:t>
            </a:r>
            <a:endParaRPr lang="en-US" altLang="ja-JP" sz="1200" dirty="0">
              <a:latin typeface="+mn-ea"/>
            </a:endParaRPr>
          </a:p>
        </p:txBody>
      </p:sp>
      <p:sp>
        <p:nvSpPr>
          <p:cNvPr id="4" name="Text Box 4">
            <a:extLst>
              <a:ext uri="{FF2B5EF4-FFF2-40B4-BE49-F238E27FC236}">
                <a16:creationId xmlns:a16="http://schemas.microsoft.com/office/drawing/2014/main" xmlns="" id="{D1A2EE18-5F0E-4D62-ADD3-88FB7BA98DA9}"/>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DBE271AD-17EB-4E08-8573-C7C220CA6CC4}"/>
              </a:ext>
            </a:extLst>
          </p:cNvPr>
          <p:cNvSpPr>
            <a:spLocks noGrp="1"/>
          </p:cNvSpPr>
          <p:nvPr>
            <p:ph type="sldNum" sz="quarter" idx="12"/>
          </p:nvPr>
        </p:nvSpPr>
        <p:spPr/>
        <p:txBody>
          <a:bodyPr/>
          <a:lstStyle/>
          <a:p>
            <a:fld id="{3FD2F90A-D9AE-43A5-A076-9B48518DBADB}" type="slidenum">
              <a:rPr kumimoji="1" lang="ja-JP" altLang="en-US" smtClean="0"/>
              <a:t>17</a:t>
            </a:fld>
            <a:endParaRPr kumimoji="1" lang="ja-JP" altLang="en-US"/>
          </a:p>
        </p:txBody>
      </p:sp>
    </p:spTree>
    <p:extLst>
      <p:ext uri="{BB962C8B-B14F-4D97-AF65-F5344CB8AC3E}">
        <p14:creationId xmlns:p14="http://schemas.microsoft.com/office/powerpoint/2010/main" val="235639158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3600" dirty="0">
                <a:solidFill>
                  <a:srgbClr val="C00000"/>
                </a:solidFill>
                <a:latin typeface="HGS創英角ﾎﾟｯﾌﾟ体" panose="040B0A00000000000000" pitchFamily="50" charset="-128"/>
                <a:ea typeface="HGS創英角ﾎﾟｯﾌﾟ体" panose="040B0A00000000000000" pitchFamily="50" charset="-128"/>
              </a:rPr>
              <a:t>まとめ</a:t>
            </a:r>
          </a:p>
        </p:txBody>
      </p:sp>
      <p:sp>
        <p:nvSpPr>
          <p:cNvPr id="3" name="コンテンツ プレースホルダー 2"/>
          <p:cNvSpPr>
            <a:spLocks noGrp="1"/>
          </p:cNvSpPr>
          <p:nvPr>
            <p:ph idx="1"/>
          </p:nvPr>
        </p:nvSpPr>
        <p:spPr>
          <a:xfrm>
            <a:off x="859536" y="1798329"/>
            <a:ext cx="8365427" cy="4053831"/>
          </a:xfrm>
        </p:spPr>
        <p:txBody>
          <a:bodyPr>
            <a:normAutofit/>
          </a:bodyPr>
          <a:lstStyle/>
          <a:p>
            <a:r>
              <a:rPr lang="ja-JP" altLang="en-US" sz="2400" dirty="0"/>
              <a:t>相談支援の目標は一人一人の幸福であり、本人のエンパワメントと権利擁護にある。</a:t>
            </a:r>
            <a:endParaRPr lang="en-US" altLang="ja-JP" sz="2400" dirty="0"/>
          </a:p>
          <a:p>
            <a:pPr>
              <a:lnSpc>
                <a:spcPct val="100000"/>
              </a:lnSpc>
            </a:pPr>
            <a:r>
              <a:rPr lang="ja-JP" altLang="en-US" sz="2400" dirty="0"/>
              <a:t>本人主体の視点（本人中心）は、想いに沿った支援である。想いが見えなくてもそれを引き出すことから始める。</a:t>
            </a:r>
          </a:p>
          <a:p>
            <a:pPr>
              <a:lnSpc>
                <a:spcPct val="100000"/>
              </a:lnSpc>
            </a:pPr>
            <a:r>
              <a:rPr lang="ja-JP" altLang="en-US" sz="2400" dirty="0"/>
              <a:t>アドボカシーの視点（権利擁護）は、社会の側に変革を求めていく支援である。偏見や差別に対してあらゆる手段で対抗する。</a:t>
            </a:r>
          </a:p>
          <a:p>
            <a:pPr>
              <a:lnSpc>
                <a:spcPct val="100000"/>
              </a:lnSpc>
            </a:pPr>
            <a:r>
              <a:rPr lang="ja-JP" altLang="en-US" sz="2400" dirty="0"/>
              <a:t>自立・自己決定の視点（意思決定支援）は、本人に意思決定能力があることを前提にする。意思表示が困難でもそれを周囲の協力を得て確認する。</a:t>
            </a:r>
            <a:endParaRPr lang="en-US" altLang="ja-JP" sz="2400" dirty="0"/>
          </a:p>
        </p:txBody>
      </p:sp>
      <p:sp>
        <p:nvSpPr>
          <p:cNvPr id="4" name="Text Box 4">
            <a:extLst>
              <a:ext uri="{FF2B5EF4-FFF2-40B4-BE49-F238E27FC236}">
                <a16:creationId xmlns:a16="http://schemas.microsoft.com/office/drawing/2014/main" xmlns="" id="{D1A2EE18-5F0E-4D62-ADD3-88FB7BA98DA9}"/>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DBE271AD-17EB-4E08-8573-C7C220CA6CC4}"/>
              </a:ext>
            </a:extLst>
          </p:cNvPr>
          <p:cNvSpPr>
            <a:spLocks noGrp="1"/>
          </p:cNvSpPr>
          <p:nvPr>
            <p:ph type="sldNum" sz="quarter" idx="12"/>
          </p:nvPr>
        </p:nvSpPr>
        <p:spPr/>
        <p:txBody>
          <a:bodyPr/>
          <a:lstStyle/>
          <a:p>
            <a:fld id="{3FD2F90A-D9AE-43A5-A076-9B48518DBADB}" type="slidenum">
              <a:rPr kumimoji="1" lang="ja-JP" altLang="en-US" smtClean="0"/>
              <a:t>18</a:t>
            </a:fld>
            <a:endParaRPr kumimoji="1" lang="ja-JP" altLang="en-US"/>
          </a:p>
        </p:txBody>
      </p:sp>
    </p:spTree>
    <p:extLst>
      <p:ext uri="{BB962C8B-B14F-4D97-AF65-F5344CB8AC3E}">
        <p14:creationId xmlns:p14="http://schemas.microsoft.com/office/powerpoint/2010/main" val="286872949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3600" dirty="0" smtClean="0">
                <a:solidFill>
                  <a:srgbClr val="C00000"/>
                </a:solidFill>
                <a:latin typeface="HGS創英角ﾎﾟｯﾌﾟ体" panose="040B0A00000000000000" pitchFamily="50" charset="-128"/>
                <a:ea typeface="HGS創英角ﾎﾟｯﾌﾟ体" panose="040B0A00000000000000" pitchFamily="50" charset="-128"/>
              </a:rPr>
              <a:t>参考文献</a:t>
            </a:r>
            <a:endParaRPr lang="ja-JP" altLang="en-US" sz="3600" dirty="0">
              <a:solidFill>
                <a:srgbClr val="C00000"/>
              </a:solidFill>
              <a:latin typeface="HGS創英角ﾎﾟｯﾌﾟ体" panose="040B0A00000000000000" pitchFamily="50" charset="-128"/>
              <a:ea typeface="HGS創英角ﾎﾟｯﾌﾟ体" panose="040B0A00000000000000" pitchFamily="50" charset="-128"/>
            </a:endParaRPr>
          </a:p>
        </p:txBody>
      </p:sp>
      <p:sp>
        <p:nvSpPr>
          <p:cNvPr id="3" name="コンテンツ プレースホルダー 2"/>
          <p:cNvSpPr>
            <a:spLocks noGrp="1"/>
          </p:cNvSpPr>
          <p:nvPr>
            <p:ph idx="1"/>
          </p:nvPr>
        </p:nvSpPr>
        <p:spPr>
          <a:xfrm>
            <a:off x="859536" y="1798329"/>
            <a:ext cx="8365427" cy="4053831"/>
          </a:xfrm>
        </p:spPr>
        <p:txBody>
          <a:bodyPr>
            <a:normAutofit/>
          </a:bodyPr>
          <a:lstStyle/>
          <a:p>
            <a:pPr marL="0" indent="0">
              <a:buNone/>
            </a:pPr>
            <a:r>
              <a:rPr lang="ja-JP" altLang="en-US" sz="2400" dirty="0"/>
              <a:t>実用的</a:t>
            </a:r>
            <a:r>
              <a:rPr lang="ja-JP" altLang="en-US" sz="2400" dirty="0" smtClean="0"/>
              <a:t>なものを挙げました。</a:t>
            </a:r>
            <a:endParaRPr lang="en-US" altLang="ja-JP" sz="2400" dirty="0" smtClean="0"/>
          </a:p>
          <a:p>
            <a:r>
              <a:rPr lang="ja-JP" altLang="en-US" sz="2400" dirty="0" smtClean="0"/>
              <a:t>空閑浩人編著「ソーシャルワーク入門」ミネルヴァ書房（</a:t>
            </a:r>
            <a:r>
              <a:rPr lang="en-US" altLang="ja-JP" sz="2400" dirty="0" smtClean="0"/>
              <a:t>2009</a:t>
            </a:r>
            <a:r>
              <a:rPr lang="ja-JP" altLang="en-US" sz="2400" dirty="0" smtClean="0"/>
              <a:t>）</a:t>
            </a:r>
            <a:endParaRPr lang="en-US" altLang="ja-JP" sz="2400" dirty="0" smtClean="0"/>
          </a:p>
          <a:p>
            <a:r>
              <a:rPr lang="ja-JP" altLang="en-US" sz="2400" dirty="0" smtClean="0"/>
              <a:t>谷口明広・小川喜道・小田島明・武田康晴・若山浩彦「障害のある人の支援計画」中央法規（</a:t>
            </a:r>
            <a:r>
              <a:rPr lang="en-US" altLang="ja-JP" sz="2400" dirty="0" smtClean="0"/>
              <a:t>2015</a:t>
            </a:r>
            <a:r>
              <a:rPr lang="ja-JP" altLang="en-US" sz="2400" dirty="0" smtClean="0"/>
              <a:t>）</a:t>
            </a:r>
            <a:endParaRPr lang="en-US" altLang="ja-JP" sz="2400" dirty="0" smtClean="0"/>
          </a:p>
          <a:p>
            <a:r>
              <a:rPr lang="ja-JP" altLang="en-US" sz="2400" dirty="0" smtClean="0"/>
              <a:t>朝比奈ミカ・北野誠一・玉木幸則「障害者本人</a:t>
            </a:r>
            <a:r>
              <a:rPr lang="ja-JP" altLang="en-US" sz="2400" dirty="0"/>
              <a:t>中心</a:t>
            </a:r>
            <a:r>
              <a:rPr lang="ja-JP" altLang="en-US" sz="2400" dirty="0" smtClean="0"/>
              <a:t>の相談</a:t>
            </a:r>
            <a:r>
              <a:rPr lang="ja-JP" altLang="en-US" sz="2400" dirty="0"/>
              <a:t>支援</a:t>
            </a:r>
            <a:r>
              <a:rPr lang="ja-JP" altLang="en-US" sz="2400" dirty="0" smtClean="0"/>
              <a:t>とサービス等利用ハンドブック」（</a:t>
            </a:r>
            <a:r>
              <a:rPr lang="en-US" altLang="ja-JP" sz="2400" dirty="0" smtClean="0"/>
              <a:t>2013</a:t>
            </a:r>
            <a:r>
              <a:rPr lang="ja-JP" altLang="en-US" sz="2400" dirty="0" smtClean="0"/>
              <a:t>）</a:t>
            </a:r>
            <a:endParaRPr lang="en-US" altLang="ja-JP" sz="2400" dirty="0" smtClean="0"/>
          </a:p>
          <a:p>
            <a:r>
              <a:rPr lang="ja-JP" altLang="en-US" sz="2400" dirty="0"/>
              <a:t>平野隆之・田中千枝子・佐藤彰一・上田晴男・小西加保留</a:t>
            </a:r>
            <a:r>
              <a:rPr lang="ja-JP" altLang="en-US" sz="2400" dirty="0" smtClean="0"/>
              <a:t>「</a:t>
            </a:r>
            <a:r>
              <a:rPr lang="ja-JP" altLang="en-US" sz="2400" dirty="0"/>
              <a:t>権利擁護がわかる意思決定支援」ミネルヴァ</a:t>
            </a:r>
            <a:r>
              <a:rPr lang="ja-JP" altLang="en-US" sz="2400" dirty="0" smtClean="0"/>
              <a:t>書房（</a:t>
            </a:r>
            <a:r>
              <a:rPr lang="en-US" altLang="ja-JP" sz="2400" dirty="0" smtClean="0"/>
              <a:t>2018</a:t>
            </a:r>
            <a:r>
              <a:rPr lang="ja-JP" altLang="en-US" sz="2400" dirty="0" smtClean="0"/>
              <a:t>）</a:t>
            </a:r>
            <a:endParaRPr lang="en-US" altLang="ja-JP" sz="2400" dirty="0" smtClean="0"/>
          </a:p>
          <a:p>
            <a:endParaRPr lang="en-US" altLang="ja-JP" sz="2400" dirty="0"/>
          </a:p>
        </p:txBody>
      </p:sp>
      <p:sp>
        <p:nvSpPr>
          <p:cNvPr id="4" name="Text Box 4">
            <a:extLst>
              <a:ext uri="{FF2B5EF4-FFF2-40B4-BE49-F238E27FC236}">
                <a16:creationId xmlns:a16="http://schemas.microsoft.com/office/drawing/2014/main" xmlns="" id="{D1A2EE18-5F0E-4D62-ADD3-88FB7BA98DA9}"/>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DBE271AD-17EB-4E08-8573-C7C220CA6CC4}"/>
              </a:ext>
            </a:extLst>
          </p:cNvPr>
          <p:cNvSpPr>
            <a:spLocks noGrp="1"/>
          </p:cNvSpPr>
          <p:nvPr>
            <p:ph type="sldNum" sz="quarter" idx="12"/>
          </p:nvPr>
        </p:nvSpPr>
        <p:spPr/>
        <p:txBody>
          <a:bodyPr/>
          <a:lstStyle/>
          <a:p>
            <a:fld id="{3FD2F90A-D9AE-43A5-A076-9B48518DBADB}" type="slidenum">
              <a:rPr kumimoji="1" lang="ja-JP" altLang="en-US" smtClean="0"/>
              <a:t>19</a:t>
            </a:fld>
            <a:endParaRPr kumimoji="1" lang="ja-JP" altLang="en-US"/>
          </a:p>
        </p:txBody>
      </p:sp>
    </p:spTree>
    <p:extLst>
      <p:ext uri="{BB962C8B-B14F-4D97-AF65-F5344CB8AC3E}">
        <p14:creationId xmlns:p14="http://schemas.microsoft.com/office/powerpoint/2010/main" val="42739352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807522" y="365127"/>
            <a:ext cx="8417441" cy="695577"/>
          </a:xfrm>
        </p:spPr>
        <p:txBody>
          <a:bodyPr>
            <a:normAutofit/>
          </a:bodyPr>
          <a:lstStyle/>
          <a:p>
            <a:r>
              <a:rPr kumimoji="1" lang="ja-JP" altLang="en-US" sz="4000" dirty="0">
                <a:solidFill>
                  <a:srgbClr val="C00000"/>
                </a:solidFill>
                <a:latin typeface="HGP創英角ｺﾞｼｯｸUB" panose="020B0900000000000000" pitchFamily="50" charset="-128"/>
                <a:ea typeface="HGP創英角ｺﾞｼｯｸUB" panose="020B0900000000000000" pitchFamily="50" charset="-128"/>
              </a:rPr>
              <a:t>導入</a:t>
            </a:r>
          </a:p>
        </p:txBody>
      </p:sp>
      <p:sp>
        <p:nvSpPr>
          <p:cNvPr id="3" name="コンテンツ プレースホルダー 2"/>
          <p:cNvSpPr>
            <a:spLocks noGrp="1"/>
          </p:cNvSpPr>
          <p:nvPr>
            <p:ph idx="1"/>
          </p:nvPr>
        </p:nvSpPr>
        <p:spPr>
          <a:xfrm>
            <a:off x="909059" y="1335025"/>
            <a:ext cx="8600701" cy="4974336"/>
          </a:xfrm>
        </p:spPr>
        <p:txBody>
          <a:bodyPr>
            <a:normAutofit/>
          </a:bodyPr>
          <a:lstStyle/>
          <a:p>
            <a:pPr marL="0" indent="0">
              <a:buNone/>
            </a:pPr>
            <a:r>
              <a:rPr lang="ja-JP" altLang="en-US" sz="2400" dirty="0"/>
              <a:t>　本科目の取り扱う内容を説明しつつ、初任者研修で獲得すべき以下の８つの基本的視点を提示する。</a:t>
            </a:r>
          </a:p>
          <a:p>
            <a:pPr marL="0" indent="0">
              <a:buNone/>
            </a:pPr>
            <a:r>
              <a:rPr lang="ja-JP" altLang="en-US" sz="2400" dirty="0"/>
              <a:t>１　相談支援概論</a:t>
            </a:r>
            <a:endParaRPr lang="en-US" altLang="ja-JP" sz="2400" dirty="0"/>
          </a:p>
          <a:p>
            <a:pPr marL="274638" indent="0">
              <a:buNone/>
            </a:pPr>
            <a:r>
              <a:rPr lang="ja-JP" altLang="en-US" sz="2400" dirty="0"/>
              <a:t>① 相談支援の目的　②③ 相談支援の基本的視点　④ 相談援助技術	</a:t>
            </a:r>
          </a:p>
          <a:p>
            <a:pPr marL="0" indent="0">
              <a:buNone/>
            </a:pPr>
            <a:r>
              <a:rPr lang="ja-JP" altLang="en-US" sz="2400" dirty="0"/>
              <a:t>２　基本的視点</a:t>
            </a:r>
          </a:p>
          <a:p>
            <a:pPr marL="274638" indent="0">
              <a:buNone/>
            </a:pPr>
            <a:r>
              <a:rPr lang="ja-JP" altLang="en-US" sz="2400" dirty="0"/>
              <a:t>① 個別性の重視、② 生活者視点、ＱＯＬの重視、③ 本人主体、本人中心、④ 自己決定（意思決定）への支援、⑤ エンパワメントの視点、ストレングスへの着目、⑥ 権利擁護、⑦ 多職種連携・チームアプローチ、⑧ 地域づくり（コミュニティワーク）</a:t>
            </a:r>
          </a:p>
          <a:p>
            <a:pPr marL="0" indent="0">
              <a:buNone/>
            </a:pPr>
            <a:r>
              <a:rPr lang="en-US" altLang="ja-JP" sz="2400" dirty="0"/>
              <a:t>※</a:t>
            </a:r>
            <a:r>
              <a:rPr lang="ja-JP" altLang="en-US" sz="2400" dirty="0"/>
              <a:t>基本的視点⑦⑧は他科目で詳細に取り扱うため、本科目では提示のみ。</a:t>
            </a:r>
          </a:p>
        </p:txBody>
      </p:sp>
      <p:sp>
        <p:nvSpPr>
          <p:cNvPr id="4" name="Text Box 4">
            <a:extLst>
              <a:ext uri="{FF2B5EF4-FFF2-40B4-BE49-F238E27FC236}">
                <a16:creationId xmlns:a16="http://schemas.microsoft.com/office/drawing/2014/main" xmlns="" id="{074BBFC0-3594-4416-8218-9B68E4E021A2}"/>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52DBDEBA-E765-4DB7-99E9-CA2CF8E0549B}"/>
              </a:ext>
            </a:extLst>
          </p:cNvPr>
          <p:cNvSpPr>
            <a:spLocks noGrp="1"/>
          </p:cNvSpPr>
          <p:nvPr>
            <p:ph type="sldNum" sz="quarter" idx="12"/>
          </p:nvPr>
        </p:nvSpPr>
        <p:spPr/>
        <p:txBody>
          <a:bodyPr/>
          <a:lstStyle/>
          <a:p>
            <a:fld id="{3FD2F90A-D9AE-43A5-A076-9B48518DBADB}" type="slidenum">
              <a:rPr kumimoji="1" lang="ja-JP" altLang="en-US" smtClean="0"/>
              <a:t>2</a:t>
            </a:fld>
            <a:endParaRPr kumimoji="1" lang="ja-JP" altLang="en-US"/>
          </a:p>
        </p:txBody>
      </p:sp>
    </p:spTree>
    <p:extLst>
      <p:ext uri="{BB962C8B-B14F-4D97-AF65-F5344CB8AC3E}">
        <p14:creationId xmlns:p14="http://schemas.microsoft.com/office/powerpoint/2010/main" val="408260453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807522" y="365127"/>
            <a:ext cx="8417441" cy="1325563"/>
          </a:xfrm>
        </p:spPr>
        <p:txBody>
          <a:bodyPr>
            <a:normAutofit/>
          </a:bodyPr>
          <a:lstStyle/>
          <a:p>
            <a:r>
              <a:rPr kumimoji="1" lang="ja-JP" altLang="en-US" sz="4000" dirty="0">
                <a:solidFill>
                  <a:srgbClr val="C00000"/>
                </a:solidFill>
                <a:latin typeface="HGP創英角ｺﾞｼｯｸUB" panose="020B0900000000000000" pitchFamily="50" charset="-128"/>
                <a:ea typeface="HGP創英角ｺﾞｼｯｸUB" panose="020B0900000000000000" pitchFamily="50" charset="-128"/>
              </a:rPr>
              <a:t>講義の趣旨</a:t>
            </a:r>
          </a:p>
        </p:txBody>
      </p:sp>
      <p:sp>
        <p:nvSpPr>
          <p:cNvPr id="3" name="コンテンツ プレースホルダー 2"/>
          <p:cNvSpPr>
            <a:spLocks noGrp="1"/>
          </p:cNvSpPr>
          <p:nvPr>
            <p:ph idx="1"/>
          </p:nvPr>
        </p:nvSpPr>
        <p:spPr>
          <a:xfrm>
            <a:off x="681038" y="1825625"/>
            <a:ext cx="8812586" cy="4351338"/>
          </a:xfrm>
        </p:spPr>
        <p:txBody>
          <a:bodyPr/>
          <a:lstStyle/>
          <a:p>
            <a:r>
              <a:rPr lang="ja-JP" altLang="en-US" dirty="0"/>
              <a:t>相談支援専門員はソーシャルワーク活動を担っている。</a:t>
            </a:r>
            <a:endParaRPr lang="en-US" altLang="ja-JP" dirty="0"/>
          </a:p>
          <a:p>
            <a:pPr marL="0" indent="0">
              <a:buNone/>
            </a:pPr>
            <a:endParaRPr lang="en-US" altLang="ja-JP" dirty="0"/>
          </a:p>
          <a:p>
            <a:r>
              <a:rPr lang="ja-JP" altLang="en-US" dirty="0"/>
              <a:t>何のために相談援助をするのか？</a:t>
            </a:r>
            <a:endParaRPr lang="en-US" altLang="ja-JP" dirty="0"/>
          </a:p>
          <a:p>
            <a:pPr marL="0" indent="0">
              <a:buNone/>
            </a:pPr>
            <a:endParaRPr lang="ja-JP" altLang="en-US" dirty="0"/>
          </a:p>
          <a:p>
            <a:r>
              <a:rPr lang="ja-JP" altLang="en-US" dirty="0"/>
              <a:t>何を心がければ良いのか？</a:t>
            </a:r>
            <a:endParaRPr lang="en-US" altLang="ja-JP" dirty="0"/>
          </a:p>
          <a:p>
            <a:endParaRPr kumimoji="1" lang="en-US" altLang="ja-JP" dirty="0"/>
          </a:p>
          <a:p>
            <a:r>
              <a:rPr lang="ja-JP" altLang="en-US" dirty="0"/>
              <a:t>基本となる視点とは何か？</a:t>
            </a:r>
            <a:endParaRPr kumimoji="1" lang="ja-JP" altLang="en-US" dirty="0"/>
          </a:p>
        </p:txBody>
      </p:sp>
      <p:sp>
        <p:nvSpPr>
          <p:cNvPr id="4" name="Text Box 4">
            <a:extLst>
              <a:ext uri="{FF2B5EF4-FFF2-40B4-BE49-F238E27FC236}">
                <a16:creationId xmlns:a16="http://schemas.microsoft.com/office/drawing/2014/main" xmlns="" id="{074BBFC0-3594-4416-8218-9B68E4E021A2}"/>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52DBDEBA-E765-4DB7-99E9-CA2CF8E0549B}"/>
              </a:ext>
            </a:extLst>
          </p:cNvPr>
          <p:cNvSpPr>
            <a:spLocks noGrp="1"/>
          </p:cNvSpPr>
          <p:nvPr>
            <p:ph type="sldNum" sz="quarter" idx="12"/>
          </p:nvPr>
        </p:nvSpPr>
        <p:spPr/>
        <p:txBody>
          <a:bodyPr/>
          <a:lstStyle/>
          <a:p>
            <a:fld id="{3FD2F90A-D9AE-43A5-A076-9B48518DBADB}" type="slidenum">
              <a:rPr kumimoji="1" lang="ja-JP" altLang="en-US" smtClean="0"/>
              <a:t>3</a:t>
            </a:fld>
            <a:endParaRPr kumimoji="1" lang="ja-JP" altLang="en-US"/>
          </a:p>
        </p:txBody>
      </p:sp>
    </p:spTree>
    <p:extLst>
      <p:ext uri="{BB962C8B-B14F-4D97-AF65-F5344CB8AC3E}">
        <p14:creationId xmlns:p14="http://schemas.microsoft.com/office/powerpoint/2010/main" val="12888089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783771" y="175127"/>
            <a:ext cx="8441192" cy="1325563"/>
          </a:xfrm>
        </p:spPr>
        <p:txBody>
          <a:bodyPr>
            <a:normAutofit/>
          </a:bodyPr>
          <a:lstStyle/>
          <a:p>
            <a:pPr algn="ctr"/>
            <a:r>
              <a:rPr lang="ja-JP" altLang="en-US" sz="3200" dirty="0">
                <a:solidFill>
                  <a:srgbClr val="C00000"/>
                </a:solidFill>
                <a:latin typeface="HGP創英角ﾎﾟｯﾌﾟ体" panose="040B0A00000000000000" pitchFamily="50" charset="-128"/>
                <a:ea typeface="HGP創英角ﾎﾟｯﾌﾟ体" panose="040B0A00000000000000" pitchFamily="50" charset="-128"/>
              </a:rPr>
              <a:t>相談支援専門員はソーシャルワーク活動を行う</a:t>
            </a:r>
            <a:endParaRPr kumimoji="1" lang="ja-JP" altLang="en-US" sz="3200" dirty="0">
              <a:solidFill>
                <a:srgbClr val="C00000"/>
              </a:solidFill>
              <a:latin typeface="HGP創英角ﾎﾟｯﾌﾟ体" panose="040B0A00000000000000" pitchFamily="50" charset="-128"/>
              <a:ea typeface="HGP創英角ﾎﾟｯﾌﾟ体" panose="040B0A00000000000000" pitchFamily="50" charset="-128"/>
            </a:endParaRPr>
          </a:p>
        </p:txBody>
      </p:sp>
      <p:sp>
        <p:nvSpPr>
          <p:cNvPr id="3" name="コンテンツ プレースホルダー 2"/>
          <p:cNvSpPr>
            <a:spLocks noGrp="1"/>
          </p:cNvSpPr>
          <p:nvPr>
            <p:ph idx="1"/>
          </p:nvPr>
        </p:nvSpPr>
        <p:spPr>
          <a:xfrm>
            <a:off x="681038" y="1425039"/>
            <a:ext cx="8543925" cy="5141706"/>
          </a:xfrm>
        </p:spPr>
        <p:txBody>
          <a:bodyPr>
            <a:normAutofit/>
          </a:bodyPr>
          <a:lstStyle/>
          <a:p>
            <a:r>
              <a:rPr lang="ja-JP" altLang="en-US" dirty="0"/>
              <a:t>「相談支援の質の向上に向けた検討会」における議論で、改めて相談支援専門員がソーシャルワークの担い手として期待されていると示された。</a:t>
            </a:r>
            <a:endParaRPr lang="en-US" altLang="ja-JP" dirty="0"/>
          </a:p>
          <a:p>
            <a:r>
              <a:rPr lang="ja-JP" altLang="en-US" dirty="0"/>
              <a:t>ソーシャルワークは、社会福祉活動全般を指す。もう一つの意味は、対人援助を通して、環境への様々な働きかけを行い、利用者の社会生活を充実させていく社会福祉援助技術である。</a:t>
            </a:r>
            <a:endParaRPr lang="en-US" altLang="ja-JP" dirty="0"/>
          </a:p>
          <a:p>
            <a:r>
              <a:rPr lang="ja-JP" altLang="en-US" dirty="0"/>
              <a:t>ソーシャルワーク専門職のグローバル定義には、「社会変革と社会開発、社会的結束、および人々のエンパワメントと解放を促進する」とある。</a:t>
            </a:r>
            <a:endParaRPr lang="en-US" altLang="ja-JP" dirty="0"/>
          </a:p>
          <a:p>
            <a:r>
              <a:rPr lang="ja-JP" altLang="en-US" dirty="0"/>
              <a:t>相談支援専門員は社会福祉援助技術を用いて、利用者の社会生活を豊かなものとする責務を負っている。</a:t>
            </a:r>
            <a:endParaRPr lang="en-US" altLang="ja-JP" dirty="0"/>
          </a:p>
          <a:p>
            <a:endParaRPr lang="en-US" altLang="ja-JP" dirty="0"/>
          </a:p>
        </p:txBody>
      </p:sp>
      <p:sp>
        <p:nvSpPr>
          <p:cNvPr id="4" name="Text Box 4">
            <a:extLst>
              <a:ext uri="{FF2B5EF4-FFF2-40B4-BE49-F238E27FC236}">
                <a16:creationId xmlns:a16="http://schemas.microsoft.com/office/drawing/2014/main" xmlns="" id="{7BB51C6A-EA1B-4B9F-B875-C36896E6E53C}"/>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8F1A12D7-62DE-4913-8E06-CE61DA065DEF}"/>
              </a:ext>
            </a:extLst>
          </p:cNvPr>
          <p:cNvSpPr>
            <a:spLocks noGrp="1"/>
          </p:cNvSpPr>
          <p:nvPr>
            <p:ph type="sldNum" sz="quarter" idx="12"/>
          </p:nvPr>
        </p:nvSpPr>
        <p:spPr/>
        <p:txBody>
          <a:bodyPr/>
          <a:lstStyle/>
          <a:p>
            <a:fld id="{3FD2F90A-D9AE-43A5-A076-9B48518DBADB}" type="slidenum">
              <a:rPr kumimoji="1" lang="ja-JP" altLang="en-US" smtClean="0"/>
              <a:t>4</a:t>
            </a:fld>
            <a:endParaRPr kumimoji="1" lang="ja-JP" altLang="en-US"/>
          </a:p>
        </p:txBody>
      </p:sp>
    </p:spTree>
    <p:extLst>
      <p:ext uri="{BB962C8B-B14F-4D97-AF65-F5344CB8AC3E}">
        <p14:creationId xmlns:p14="http://schemas.microsoft.com/office/powerpoint/2010/main" val="376898405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pPr algn="ctr"/>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何のために相談援助をするのか？</a:t>
            </a:r>
            <a:endParaRPr kumimoji="1" lang="ja-JP" altLang="en-US" sz="3600" dirty="0">
              <a:solidFill>
                <a:srgbClr val="C00000"/>
              </a:solidFill>
              <a:latin typeface="HGP創英角ﾎﾟｯﾌﾟ体" panose="040B0A00000000000000" pitchFamily="50" charset="-128"/>
              <a:ea typeface="HGP創英角ﾎﾟｯﾌﾟ体" panose="040B0A00000000000000" pitchFamily="50" charset="-128"/>
            </a:endParaRPr>
          </a:p>
        </p:txBody>
      </p:sp>
      <p:sp>
        <p:nvSpPr>
          <p:cNvPr id="3" name="コンテンツ プレースホルダー 2"/>
          <p:cNvSpPr>
            <a:spLocks noGrp="1"/>
          </p:cNvSpPr>
          <p:nvPr>
            <p:ph idx="1"/>
          </p:nvPr>
        </p:nvSpPr>
        <p:spPr/>
        <p:txBody>
          <a:bodyPr/>
          <a:lstStyle/>
          <a:p>
            <a:r>
              <a:rPr lang="ja-JP" altLang="en-US" dirty="0"/>
              <a:t>ソーシャルワークの目的は「一人ひとりの福祉（幸福）が実現される社会をつくること」にある。</a:t>
            </a:r>
            <a:endParaRPr lang="en-US" altLang="ja-JP" dirty="0"/>
          </a:p>
          <a:p>
            <a:endParaRPr lang="en-US" altLang="ja-JP" dirty="0"/>
          </a:p>
          <a:p>
            <a:r>
              <a:rPr lang="ja-JP" altLang="en-US" dirty="0"/>
              <a:t>相談支援専門員は、障がいのある人とその周辺の幸福の実現を目指すことが使命である。</a:t>
            </a:r>
            <a:endParaRPr lang="en-US" altLang="ja-JP" dirty="0"/>
          </a:p>
          <a:p>
            <a:endParaRPr lang="en-US" altLang="ja-JP" dirty="0"/>
          </a:p>
          <a:p>
            <a:r>
              <a:rPr lang="ja-JP" altLang="en-US" dirty="0"/>
              <a:t>利用者のエンパワメントと権利擁護の達成を目的とした活動である。</a:t>
            </a:r>
            <a:endParaRPr lang="en-US" altLang="ja-JP" dirty="0"/>
          </a:p>
          <a:p>
            <a:endParaRPr lang="en-US" altLang="ja-JP" dirty="0"/>
          </a:p>
        </p:txBody>
      </p:sp>
      <p:sp>
        <p:nvSpPr>
          <p:cNvPr id="4" name="Text Box 4">
            <a:extLst>
              <a:ext uri="{FF2B5EF4-FFF2-40B4-BE49-F238E27FC236}">
                <a16:creationId xmlns:a16="http://schemas.microsoft.com/office/drawing/2014/main" xmlns="" id="{A870BF15-9F23-4F36-850D-E265E2235313}"/>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10AEB71F-E335-4D5B-88A4-296F528B0416}"/>
              </a:ext>
            </a:extLst>
          </p:cNvPr>
          <p:cNvSpPr>
            <a:spLocks noGrp="1"/>
          </p:cNvSpPr>
          <p:nvPr>
            <p:ph type="sldNum" sz="quarter" idx="12"/>
          </p:nvPr>
        </p:nvSpPr>
        <p:spPr/>
        <p:txBody>
          <a:bodyPr/>
          <a:lstStyle/>
          <a:p>
            <a:fld id="{3FD2F90A-D9AE-43A5-A076-9B48518DBADB}" type="slidenum">
              <a:rPr kumimoji="1" lang="ja-JP" altLang="en-US" smtClean="0"/>
              <a:t>5</a:t>
            </a:fld>
            <a:endParaRPr kumimoji="1" lang="ja-JP" altLang="en-US"/>
          </a:p>
        </p:txBody>
      </p:sp>
    </p:spTree>
    <p:extLst>
      <p:ext uri="{BB962C8B-B14F-4D97-AF65-F5344CB8AC3E}">
        <p14:creationId xmlns:p14="http://schemas.microsoft.com/office/powerpoint/2010/main" val="157351741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771896" y="365127"/>
            <a:ext cx="8453067" cy="1325563"/>
          </a:xfrm>
        </p:spPr>
        <p:txBody>
          <a:bodyPr>
            <a:normAutofit/>
          </a:bodyPr>
          <a:lstStyle/>
          <a:p>
            <a:pPr algn="ctr"/>
            <a:r>
              <a:rPr kumimoji="1" lang="ja-JP" altLang="en-US" sz="3600" dirty="0">
                <a:solidFill>
                  <a:srgbClr val="C00000"/>
                </a:solidFill>
                <a:latin typeface="HGP創英角ﾎﾟｯﾌﾟ体" panose="040B0A00000000000000" pitchFamily="50" charset="-128"/>
                <a:ea typeface="HGP創英角ﾎﾟｯﾌﾟ体" panose="040B0A00000000000000" pitchFamily="50" charset="-128"/>
              </a:rPr>
              <a:t>相談援助とは何なのか？</a:t>
            </a:r>
          </a:p>
        </p:txBody>
      </p:sp>
      <p:sp>
        <p:nvSpPr>
          <p:cNvPr id="6" name="左右矢印 3">
            <a:extLst>
              <a:ext uri="{FF2B5EF4-FFF2-40B4-BE49-F238E27FC236}">
                <a16:creationId xmlns:a16="http://schemas.microsoft.com/office/drawing/2014/main" xmlns="" id="{A7B5446D-E0C1-48AE-821C-3AF92BDDD7A8}"/>
              </a:ext>
            </a:extLst>
          </p:cNvPr>
          <p:cNvSpPr/>
          <p:nvPr/>
        </p:nvSpPr>
        <p:spPr bwMode="auto">
          <a:xfrm rot="18414647">
            <a:off x="3175805" y="3486666"/>
            <a:ext cx="1184789" cy="360040"/>
          </a:xfrm>
          <a:prstGeom prst="leftRightArrow">
            <a:avLst/>
          </a:prstGeom>
          <a:solidFill>
            <a:srgbClr val="BBE0E3">
              <a:lumMod val="75000"/>
            </a:srgbClr>
          </a:solidFill>
          <a:ln w="9525" cap="flat" cmpd="sng" algn="ctr">
            <a:noFill/>
            <a:prstDash val="solid"/>
            <a:round/>
            <a:headEnd type="none" w="med" len="med"/>
            <a:tailEnd type="none" w="med" len="med"/>
          </a:ln>
          <a:effectLst>
            <a:outerShdw blurRad="50800" dist="38100" dir="8100000" algn="tr" rotWithShape="0">
              <a:prstClr val="black">
                <a:alpha val="40000"/>
              </a:prstClr>
            </a:outerShdw>
          </a:effectLst>
        </p:spPr>
        <p:txBody>
          <a:bodyPr vert="horz" wrap="square" lIns="91440" tIns="45720" rIns="91440" bIns="45720" numCol="1" rtlCol="0" anchor="t" anchorCtr="0" compatLnSpc="1">
            <a:prstTxWarp prst="textNoShape">
              <a:avLst/>
            </a:prstTxWarp>
          </a:bodyPr>
          <a:lstStyle/>
          <a:p>
            <a:pPr marL="342900" marR="0" lvl="0" indent="-342900" defTabSz="914400" eaLnBrk="1" fontAlgn="base" latinLnBrk="0" hangingPunct="1">
              <a:lnSpc>
                <a:spcPct val="100000"/>
              </a:lnSpc>
              <a:spcBef>
                <a:spcPct val="20000"/>
              </a:spcBef>
              <a:spcAft>
                <a:spcPct val="0"/>
              </a:spcAft>
              <a:buClr>
                <a:srgbClr val="333399"/>
              </a:buClr>
              <a:buSzPct val="80000"/>
              <a:buFontTx/>
              <a:buNone/>
              <a:tabLst/>
              <a:defRPr/>
            </a:pPr>
            <a:endParaRPr kumimoji="0" lang="ja-JP" altLang="en-US" sz="2800" b="0" i="0" u="none" strike="noStrike" kern="0" cap="none" spc="0" normalizeH="0" baseline="0" noProof="0">
              <a:ln>
                <a:noFill/>
              </a:ln>
              <a:solidFill>
                <a:srgbClr val="000000"/>
              </a:solidFill>
              <a:effectLst/>
              <a:uLnTx/>
              <a:uFillTx/>
              <a:latin typeface="Times New Roman" pitchFamily="18" charset="0"/>
            </a:endParaRPr>
          </a:p>
        </p:txBody>
      </p:sp>
      <p:grpSp>
        <p:nvGrpSpPr>
          <p:cNvPr id="7" name="グループ化 6">
            <a:extLst>
              <a:ext uri="{FF2B5EF4-FFF2-40B4-BE49-F238E27FC236}">
                <a16:creationId xmlns:a16="http://schemas.microsoft.com/office/drawing/2014/main" xmlns="" id="{E3F72685-F8C3-44E4-8319-0B6F5090DC6E}"/>
              </a:ext>
            </a:extLst>
          </p:cNvPr>
          <p:cNvGrpSpPr/>
          <p:nvPr/>
        </p:nvGrpSpPr>
        <p:grpSpPr>
          <a:xfrm>
            <a:off x="3651362" y="1744007"/>
            <a:ext cx="1872867" cy="1211334"/>
            <a:chOff x="2551650" y="2216"/>
            <a:chExt cx="2160240" cy="1362807"/>
          </a:xfrm>
          <a:scene3d>
            <a:camera prst="orthographicFront"/>
            <a:lightRig rig="flat" dir="t"/>
          </a:scene3d>
        </p:grpSpPr>
        <p:sp>
          <p:nvSpPr>
            <p:cNvPr id="23" name="円/楕円 10">
              <a:extLst>
                <a:ext uri="{FF2B5EF4-FFF2-40B4-BE49-F238E27FC236}">
                  <a16:creationId xmlns:a16="http://schemas.microsoft.com/office/drawing/2014/main" xmlns="" id="{C570C542-055E-4484-A599-2ACBB10D46B0}"/>
                </a:ext>
              </a:extLst>
            </p:cNvPr>
            <p:cNvSpPr/>
            <p:nvPr/>
          </p:nvSpPr>
          <p:spPr>
            <a:xfrm>
              <a:off x="2551650" y="2216"/>
              <a:ext cx="2160240" cy="1362807"/>
            </a:xfrm>
            <a:prstGeom prst="ellipse">
              <a:avLst/>
            </a:prstGeom>
            <a:solidFill>
              <a:schemeClr val="accent1">
                <a:lumMod val="40000"/>
                <a:lumOff val="60000"/>
              </a:schemeClr>
            </a:solidFill>
            <a:ln w="38100" cap="flat" cmpd="sng" algn="ctr">
              <a:solidFill>
                <a:srgbClr val="FFFFFF"/>
              </a:solidFill>
              <a:prstDash val="solid"/>
            </a:ln>
            <a:effectLst>
              <a:outerShdw blurRad="40000" dist="20000" dir="5400000" rotWithShape="0">
                <a:srgbClr val="000000">
                  <a:alpha val="38000"/>
                </a:srgbClr>
              </a:outerShdw>
            </a:effectLst>
          </p:spPr>
          <p:txBody>
            <a:bodyPr/>
            <a:lstStyle/>
            <a:p>
              <a:endParaRPr lang="ja-JP" altLang="en-US" dirty="0"/>
            </a:p>
          </p:txBody>
        </p:sp>
        <p:sp>
          <p:nvSpPr>
            <p:cNvPr id="24" name="円/楕円 4">
              <a:extLst>
                <a:ext uri="{FF2B5EF4-FFF2-40B4-BE49-F238E27FC236}">
                  <a16:creationId xmlns:a16="http://schemas.microsoft.com/office/drawing/2014/main" xmlns="" id="{33E276A2-F280-4FB1-BF6B-034AE96D439F}"/>
                </a:ext>
              </a:extLst>
            </p:cNvPr>
            <p:cNvSpPr/>
            <p:nvPr/>
          </p:nvSpPr>
          <p:spPr>
            <a:xfrm>
              <a:off x="2820731" y="201794"/>
              <a:ext cx="1729934" cy="963651"/>
            </a:xfrm>
            <a:prstGeom prst="rect">
              <a:avLst/>
            </a:prstGeom>
            <a:noFill/>
            <a:ln>
              <a:noFill/>
            </a:ln>
            <a:effectLst/>
            <a:sp3d/>
          </p:spPr>
          <p:txBody>
            <a:bodyPr spcFirstLastPara="0" vert="horz" wrap="square" lIns="22860" tIns="22860" rIns="22860" bIns="22860" numCol="1" spcCol="1270" anchor="ctr" anchorCtr="0">
              <a:noAutofit/>
            </a:bodyPr>
            <a:lstStyle/>
            <a:p>
              <a:pPr marL="0" marR="0" lvl="0" indent="0" algn="ctr" defTabSz="800100" eaLnBrk="1" fontAlgn="base" latinLnBrk="0" hangingPunct="1">
                <a:lnSpc>
                  <a:spcPct val="90000"/>
                </a:lnSpc>
                <a:spcBef>
                  <a:spcPct val="0"/>
                </a:spcBef>
                <a:spcAft>
                  <a:spcPct val="35000"/>
                </a:spcAft>
                <a:buClrTx/>
                <a:buSzTx/>
                <a:buFontTx/>
                <a:buNone/>
                <a:tabLst/>
                <a:defRPr/>
              </a:pPr>
              <a:r>
                <a:rPr kumimoji="0" lang="ja-JP" altLang="en-US" sz="2400" b="0" i="0" u="none" strike="noStrike" kern="0" cap="none" spc="0" normalizeH="0" baseline="0" noProof="0" dirty="0">
                  <a:ln>
                    <a:noFill/>
                  </a:ln>
                  <a:solidFill>
                    <a:schemeClr val="accent1">
                      <a:lumMod val="50000"/>
                    </a:schemeClr>
                  </a:solidFill>
                  <a:effectLst/>
                  <a:uLnTx/>
                  <a:uFillTx/>
                  <a:latin typeface="HGP創英角ｺﾞｼｯｸUB" panose="020B0900000000000000" pitchFamily="50" charset="-128"/>
                  <a:ea typeface="HGP創英角ｺﾞｼｯｸUB" panose="020B0900000000000000" pitchFamily="50" charset="-128"/>
                  <a:cs typeface="+mn-cs"/>
                </a:rPr>
                <a:t>援助関係</a:t>
              </a:r>
            </a:p>
          </p:txBody>
        </p:sp>
      </p:grpSp>
      <p:grpSp>
        <p:nvGrpSpPr>
          <p:cNvPr id="8" name="グループ化 7">
            <a:extLst>
              <a:ext uri="{FF2B5EF4-FFF2-40B4-BE49-F238E27FC236}">
                <a16:creationId xmlns:a16="http://schemas.microsoft.com/office/drawing/2014/main" xmlns="" id="{AF5C4BDB-B880-4152-B8BC-D0D66FDDAE48}"/>
              </a:ext>
            </a:extLst>
          </p:cNvPr>
          <p:cNvGrpSpPr/>
          <p:nvPr/>
        </p:nvGrpSpPr>
        <p:grpSpPr>
          <a:xfrm>
            <a:off x="1916833" y="4211210"/>
            <a:ext cx="1872867" cy="1187248"/>
            <a:chOff x="298602" y="1910884"/>
            <a:chExt cx="2146542" cy="1362807"/>
          </a:xfrm>
          <a:scene3d>
            <a:camera prst="orthographicFront"/>
            <a:lightRig rig="flat" dir="t"/>
          </a:scene3d>
        </p:grpSpPr>
        <p:sp>
          <p:nvSpPr>
            <p:cNvPr id="21" name="円/楕円 13">
              <a:extLst>
                <a:ext uri="{FF2B5EF4-FFF2-40B4-BE49-F238E27FC236}">
                  <a16:creationId xmlns:a16="http://schemas.microsoft.com/office/drawing/2014/main" xmlns="" id="{4EDDE83D-F78A-4102-8BE5-A87E56003967}"/>
                </a:ext>
              </a:extLst>
            </p:cNvPr>
            <p:cNvSpPr/>
            <p:nvPr/>
          </p:nvSpPr>
          <p:spPr>
            <a:xfrm>
              <a:off x="298602" y="1910884"/>
              <a:ext cx="2146542" cy="1362807"/>
            </a:xfrm>
            <a:prstGeom prst="ellipse">
              <a:avLst/>
            </a:prstGeom>
            <a:solidFill>
              <a:schemeClr val="accent1">
                <a:lumMod val="40000"/>
                <a:lumOff val="60000"/>
              </a:schemeClr>
            </a:solidFill>
            <a:ln w="38100" cap="flat" cmpd="sng" algn="ctr">
              <a:solidFill>
                <a:srgbClr val="FFFFFF"/>
              </a:solidFill>
              <a:prstDash val="solid"/>
            </a:ln>
            <a:effectLst>
              <a:outerShdw blurRad="40000" dist="20000" dir="5400000" rotWithShape="0">
                <a:srgbClr val="000000">
                  <a:alpha val="38000"/>
                </a:srgbClr>
              </a:outerShdw>
            </a:effectLst>
          </p:spPr>
          <p:txBody>
            <a:bodyPr/>
            <a:lstStyle/>
            <a:p>
              <a:endParaRPr lang="ja-JP" altLang="en-US" dirty="0"/>
            </a:p>
          </p:txBody>
        </p:sp>
        <p:sp>
          <p:nvSpPr>
            <p:cNvPr id="22" name="円/楕円 4">
              <a:extLst>
                <a:ext uri="{FF2B5EF4-FFF2-40B4-BE49-F238E27FC236}">
                  <a16:creationId xmlns:a16="http://schemas.microsoft.com/office/drawing/2014/main" xmlns="" id="{53BA6167-EF30-4A3A-8AEF-090B355E9356}"/>
                </a:ext>
              </a:extLst>
            </p:cNvPr>
            <p:cNvSpPr/>
            <p:nvPr/>
          </p:nvSpPr>
          <p:spPr>
            <a:xfrm>
              <a:off x="521278" y="2110462"/>
              <a:ext cx="1724287" cy="963651"/>
            </a:xfrm>
            <a:prstGeom prst="rect">
              <a:avLst/>
            </a:prstGeom>
            <a:noFill/>
            <a:ln>
              <a:noFill/>
            </a:ln>
            <a:effectLst/>
            <a:sp3d/>
          </p:spPr>
          <p:txBody>
            <a:bodyPr spcFirstLastPara="0" vert="horz" wrap="square" lIns="22860" tIns="22860" rIns="22860" bIns="22860" numCol="1" spcCol="1270" anchor="ctr" anchorCtr="0">
              <a:noAutofit/>
            </a:bodyPr>
            <a:lstStyle/>
            <a:p>
              <a:pPr marL="0" marR="0" lvl="0" indent="0" algn="ctr" defTabSz="800100" eaLnBrk="1" fontAlgn="base" latinLnBrk="0" hangingPunct="1">
                <a:lnSpc>
                  <a:spcPct val="90000"/>
                </a:lnSpc>
                <a:spcBef>
                  <a:spcPct val="0"/>
                </a:spcBef>
                <a:spcAft>
                  <a:spcPct val="35000"/>
                </a:spcAft>
                <a:buClrTx/>
                <a:buSzTx/>
                <a:buFontTx/>
                <a:buNone/>
                <a:tabLst/>
                <a:defRPr/>
              </a:pPr>
              <a:r>
                <a:rPr kumimoji="0" lang="ja-JP" altLang="en-US" sz="2400" b="0" i="0" u="none" strike="noStrike" kern="0" cap="none" spc="0" normalizeH="0" baseline="0" noProof="0" dirty="0">
                  <a:ln>
                    <a:noFill/>
                  </a:ln>
                  <a:solidFill>
                    <a:schemeClr val="accent1">
                      <a:lumMod val="50000"/>
                    </a:schemeClr>
                  </a:solidFill>
                  <a:effectLst/>
                  <a:uLnTx/>
                  <a:uFillTx/>
                  <a:latin typeface="HGP創英角ｺﾞｼｯｸUB" panose="020B0900000000000000" pitchFamily="50" charset="-128"/>
                  <a:ea typeface="HGP創英角ｺﾞｼｯｸUB" panose="020B0900000000000000" pitchFamily="50" charset="-128"/>
                  <a:cs typeface="+mn-cs"/>
                </a:rPr>
                <a:t>援助対象</a:t>
              </a:r>
            </a:p>
          </p:txBody>
        </p:sp>
      </p:grpSp>
      <p:grpSp>
        <p:nvGrpSpPr>
          <p:cNvPr id="11" name="グループ化 10">
            <a:extLst>
              <a:ext uri="{FF2B5EF4-FFF2-40B4-BE49-F238E27FC236}">
                <a16:creationId xmlns:a16="http://schemas.microsoft.com/office/drawing/2014/main" xmlns="" id="{EA31EE82-BBC1-4195-ABDA-9120D3931EFD}"/>
              </a:ext>
            </a:extLst>
          </p:cNvPr>
          <p:cNvGrpSpPr/>
          <p:nvPr/>
        </p:nvGrpSpPr>
        <p:grpSpPr>
          <a:xfrm>
            <a:off x="5347329" y="4223221"/>
            <a:ext cx="1872867" cy="1163228"/>
            <a:chOff x="4860630" y="1863585"/>
            <a:chExt cx="2149869" cy="1362807"/>
          </a:xfrm>
          <a:solidFill>
            <a:schemeClr val="accent1">
              <a:lumMod val="40000"/>
              <a:lumOff val="60000"/>
            </a:schemeClr>
          </a:solidFill>
          <a:scene3d>
            <a:camera prst="orthographicFront"/>
            <a:lightRig rig="flat" dir="t"/>
          </a:scene3d>
        </p:grpSpPr>
        <p:sp>
          <p:nvSpPr>
            <p:cNvPr id="15" name="円/楕円 22">
              <a:extLst>
                <a:ext uri="{FF2B5EF4-FFF2-40B4-BE49-F238E27FC236}">
                  <a16:creationId xmlns:a16="http://schemas.microsoft.com/office/drawing/2014/main" xmlns="" id="{25D1B858-A261-4F43-A044-0400323E81F2}"/>
                </a:ext>
              </a:extLst>
            </p:cNvPr>
            <p:cNvSpPr/>
            <p:nvPr/>
          </p:nvSpPr>
          <p:spPr>
            <a:xfrm>
              <a:off x="4860630" y="1863585"/>
              <a:ext cx="2149869" cy="1362807"/>
            </a:xfrm>
            <a:prstGeom prst="ellipse">
              <a:avLst/>
            </a:prstGeom>
            <a:grpFill/>
            <a:ln w="38100" cap="flat" cmpd="sng" algn="ctr">
              <a:solidFill>
                <a:srgbClr val="FFFFFF"/>
              </a:solidFill>
              <a:prstDash val="solid"/>
            </a:ln>
            <a:effectLst>
              <a:outerShdw blurRad="40000" dist="20000" dir="5400000" rotWithShape="0">
                <a:srgbClr val="000000">
                  <a:alpha val="38000"/>
                </a:srgbClr>
              </a:outerShdw>
            </a:effectLst>
          </p:spPr>
        </p:sp>
        <p:sp>
          <p:nvSpPr>
            <p:cNvPr id="16" name="円/楕円 4">
              <a:extLst>
                <a:ext uri="{FF2B5EF4-FFF2-40B4-BE49-F238E27FC236}">
                  <a16:creationId xmlns:a16="http://schemas.microsoft.com/office/drawing/2014/main" xmlns="" id="{2861DFC4-CEA4-40D9-A67A-84982B62C1C6}"/>
                </a:ext>
              </a:extLst>
            </p:cNvPr>
            <p:cNvSpPr/>
            <p:nvPr/>
          </p:nvSpPr>
          <p:spPr>
            <a:xfrm>
              <a:off x="5171033" y="2213738"/>
              <a:ext cx="1505340" cy="713322"/>
            </a:xfrm>
            <a:prstGeom prst="rect">
              <a:avLst/>
            </a:prstGeom>
            <a:grpFill/>
            <a:ln>
              <a:noFill/>
            </a:ln>
            <a:effectLst/>
            <a:sp3d/>
          </p:spPr>
          <p:txBody>
            <a:bodyPr spcFirstLastPara="0" vert="horz" wrap="square" lIns="22860" tIns="22860" rIns="22860" bIns="22860" numCol="1" spcCol="1270" anchor="ctr" anchorCtr="0">
              <a:noAutofit/>
            </a:bodyPr>
            <a:lstStyle/>
            <a:p>
              <a:pPr marL="0" marR="0" lvl="0" indent="0" algn="ctr" defTabSz="800100" eaLnBrk="1" fontAlgn="base" latinLnBrk="0" hangingPunct="1">
                <a:lnSpc>
                  <a:spcPct val="90000"/>
                </a:lnSpc>
                <a:spcBef>
                  <a:spcPct val="0"/>
                </a:spcBef>
                <a:spcAft>
                  <a:spcPct val="35000"/>
                </a:spcAft>
                <a:buClrTx/>
                <a:buSzTx/>
                <a:buFontTx/>
                <a:buNone/>
                <a:tabLst/>
                <a:defRPr/>
              </a:pPr>
              <a:r>
                <a:rPr kumimoji="0" lang="ja-JP" altLang="en-US" sz="2400" b="0" i="0" u="none" strike="noStrike" kern="0" cap="none" spc="0" normalizeH="0" baseline="0" noProof="0" dirty="0">
                  <a:ln>
                    <a:noFill/>
                  </a:ln>
                  <a:solidFill>
                    <a:schemeClr val="accent1">
                      <a:lumMod val="50000"/>
                    </a:schemeClr>
                  </a:solidFill>
                  <a:effectLst/>
                  <a:uLnTx/>
                  <a:uFillTx/>
                  <a:latin typeface="HGP創英角ｺﾞｼｯｸUB" panose="020B0900000000000000" pitchFamily="50" charset="-128"/>
                  <a:ea typeface="HGP創英角ｺﾞｼｯｸUB" panose="020B0900000000000000" pitchFamily="50" charset="-128"/>
                  <a:cs typeface="+mn-cs"/>
                </a:rPr>
                <a:t>援助方法</a:t>
              </a:r>
            </a:p>
          </p:txBody>
        </p:sp>
      </p:grpSp>
      <p:sp>
        <p:nvSpPr>
          <p:cNvPr id="25" name="左右矢印 3">
            <a:extLst>
              <a:ext uri="{FF2B5EF4-FFF2-40B4-BE49-F238E27FC236}">
                <a16:creationId xmlns:a16="http://schemas.microsoft.com/office/drawing/2014/main" xmlns="" id="{372B293B-0132-4993-B9F7-420AFEE47BE2}"/>
              </a:ext>
            </a:extLst>
          </p:cNvPr>
          <p:cNvSpPr/>
          <p:nvPr/>
        </p:nvSpPr>
        <p:spPr bwMode="auto">
          <a:xfrm rot="13853312">
            <a:off x="4758456" y="3489214"/>
            <a:ext cx="1213432" cy="360040"/>
          </a:xfrm>
          <a:prstGeom prst="leftRightArrow">
            <a:avLst/>
          </a:prstGeom>
          <a:solidFill>
            <a:srgbClr val="BBE0E3">
              <a:lumMod val="75000"/>
            </a:srgbClr>
          </a:solidFill>
          <a:ln w="9525" cap="flat" cmpd="sng" algn="ctr">
            <a:noFill/>
            <a:prstDash val="solid"/>
            <a:round/>
            <a:headEnd type="none" w="med" len="med"/>
            <a:tailEnd type="none" w="med" len="med"/>
          </a:ln>
          <a:effectLst>
            <a:outerShdw blurRad="50800" dist="38100" dir="8100000" algn="tr" rotWithShape="0">
              <a:prstClr val="black">
                <a:alpha val="40000"/>
              </a:prstClr>
            </a:outerShdw>
          </a:effectLst>
        </p:spPr>
        <p:txBody>
          <a:bodyPr vert="horz" wrap="square" lIns="91440" tIns="45720" rIns="91440" bIns="45720" numCol="1" rtlCol="0" anchor="t" anchorCtr="0" compatLnSpc="1">
            <a:prstTxWarp prst="textNoShape">
              <a:avLst/>
            </a:prstTxWarp>
          </a:bodyPr>
          <a:lstStyle/>
          <a:p>
            <a:pPr marL="342900" marR="0" lvl="0" indent="-342900" defTabSz="914400" eaLnBrk="1" fontAlgn="base" latinLnBrk="0" hangingPunct="1">
              <a:lnSpc>
                <a:spcPct val="100000"/>
              </a:lnSpc>
              <a:spcBef>
                <a:spcPct val="20000"/>
              </a:spcBef>
              <a:spcAft>
                <a:spcPct val="0"/>
              </a:spcAft>
              <a:buClr>
                <a:srgbClr val="333399"/>
              </a:buClr>
              <a:buSzPct val="80000"/>
              <a:buFontTx/>
              <a:buNone/>
              <a:tabLst/>
              <a:defRPr/>
            </a:pPr>
            <a:endParaRPr kumimoji="0" lang="ja-JP" altLang="en-US" sz="2800" b="0" i="0" u="none" strike="noStrike" kern="0" cap="none" spc="0" normalizeH="0" baseline="0" noProof="0">
              <a:ln>
                <a:noFill/>
              </a:ln>
              <a:solidFill>
                <a:srgbClr val="000000"/>
              </a:solidFill>
              <a:effectLst/>
              <a:uLnTx/>
              <a:uFillTx/>
              <a:latin typeface="Times New Roman" pitchFamily="18" charset="0"/>
            </a:endParaRPr>
          </a:p>
        </p:txBody>
      </p:sp>
      <p:sp>
        <p:nvSpPr>
          <p:cNvPr id="26" name="左右矢印 3">
            <a:extLst>
              <a:ext uri="{FF2B5EF4-FFF2-40B4-BE49-F238E27FC236}">
                <a16:creationId xmlns:a16="http://schemas.microsoft.com/office/drawing/2014/main" xmlns="" id="{C2E8923F-70FE-4767-994B-8C34CB3A1976}"/>
              </a:ext>
            </a:extLst>
          </p:cNvPr>
          <p:cNvSpPr/>
          <p:nvPr/>
        </p:nvSpPr>
        <p:spPr bwMode="auto">
          <a:xfrm>
            <a:off x="3991410" y="4640818"/>
            <a:ext cx="1271230" cy="360040"/>
          </a:xfrm>
          <a:prstGeom prst="leftRightArrow">
            <a:avLst/>
          </a:prstGeom>
          <a:solidFill>
            <a:srgbClr val="BBE0E3">
              <a:lumMod val="75000"/>
            </a:srgbClr>
          </a:solidFill>
          <a:ln w="9525" cap="flat" cmpd="sng" algn="ctr">
            <a:noFill/>
            <a:prstDash val="solid"/>
            <a:round/>
            <a:headEnd type="none" w="med" len="med"/>
            <a:tailEnd type="none" w="med" len="med"/>
          </a:ln>
          <a:effectLst>
            <a:outerShdw blurRad="50800" dist="38100" dir="8100000" algn="tr" rotWithShape="0">
              <a:prstClr val="black">
                <a:alpha val="40000"/>
              </a:prstClr>
            </a:outerShdw>
          </a:effectLst>
        </p:spPr>
        <p:txBody>
          <a:bodyPr vert="horz" wrap="square" lIns="91440" tIns="45720" rIns="91440" bIns="45720" numCol="1" rtlCol="0" anchor="t" anchorCtr="0" compatLnSpc="1">
            <a:prstTxWarp prst="textNoShape">
              <a:avLst/>
            </a:prstTxWarp>
          </a:bodyPr>
          <a:lstStyle/>
          <a:p>
            <a:pPr marL="342900" marR="0" lvl="0" indent="-342900" defTabSz="914400" eaLnBrk="1" fontAlgn="base" latinLnBrk="0" hangingPunct="1">
              <a:lnSpc>
                <a:spcPct val="100000"/>
              </a:lnSpc>
              <a:spcBef>
                <a:spcPct val="20000"/>
              </a:spcBef>
              <a:spcAft>
                <a:spcPct val="0"/>
              </a:spcAft>
              <a:buClr>
                <a:srgbClr val="333399"/>
              </a:buClr>
              <a:buSzPct val="80000"/>
              <a:buFontTx/>
              <a:buNone/>
              <a:tabLst/>
              <a:defRPr/>
            </a:pPr>
            <a:endParaRPr kumimoji="0" lang="ja-JP" altLang="en-US" sz="2800" b="0" i="0" u="none" strike="noStrike" kern="0" cap="none" spc="0" normalizeH="0" baseline="0" noProof="0">
              <a:ln>
                <a:noFill/>
              </a:ln>
              <a:solidFill>
                <a:srgbClr val="000000"/>
              </a:solidFill>
              <a:effectLst/>
              <a:uLnTx/>
              <a:uFillTx/>
              <a:latin typeface="Times New Roman" pitchFamily="18" charset="0"/>
            </a:endParaRPr>
          </a:p>
        </p:txBody>
      </p:sp>
      <p:sp>
        <p:nvSpPr>
          <p:cNvPr id="27" name="正方形/長方形 26">
            <a:extLst>
              <a:ext uri="{FF2B5EF4-FFF2-40B4-BE49-F238E27FC236}">
                <a16:creationId xmlns:a16="http://schemas.microsoft.com/office/drawing/2014/main" xmlns="" id="{0BD799FC-A941-444A-B3B9-9FF8A29A2C6C}"/>
              </a:ext>
            </a:extLst>
          </p:cNvPr>
          <p:cNvSpPr/>
          <p:nvPr/>
        </p:nvSpPr>
        <p:spPr>
          <a:xfrm>
            <a:off x="7304885" y="4223221"/>
            <a:ext cx="2162247" cy="1200329"/>
          </a:xfrm>
          <a:prstGeom prst="rect">
            <a:avLst/>
          </a:prstGeom>
        </p:spPr>
        <p:txBody>
          <a:bodyPr wrap="square">
            <a:spAutoFit/>
          </a:bodyPr>
          <a:lstStyle/>
          <a:p>
            <a:r>
              <a:rPr lang="ja-JP" altLang="en-US" dirty="0"/>
              <a:t>ケースワーク、</a:t>
            </a:r>
            <a:endParaRPr lang="en-US" altLang="ja-JP" dirty="0"/>
          </a:p>
          <a:p>
            <a:r>
              <a:rPr lang="ja-JP" altLang="en-US" dirty="0"/>
              <a:t>グループワーク、</a:t>
            </a:r>
            <a:endParaRPr lang="en-US" altLang="ja-JP" dirty="0"/>
          </a:p>
          <a:p>
            <a:r>
              <a:rPr lang="ja-JP" altLang="en-US" dirty="0"/>
              <a:t>コミュニティワーク</a:t>
            </a:r>
            <a:endParaRPr lang="en-US" altLang="ja-JP" dirty="0"/>
          </a:p>
          <a:p>
            <a:r>
              <a:rPr lang="ja-JP" altLang="en-US" dirty="0"/>
              <a:t>その他のアプローチ</a:t>
            </a:r>
          </a:p>
        </p:txBody>
      </p:sp>
      <p:sp>
        <p:nvSpPr>
          <p:cNvPr id="28" name="正方形/長方形 27">
            <a:extLst>
              <a:ext uri="{FF2B5EF4-FFF2-40B4-BE49-F238E27FC236}">
                <a16:creationId xmlns:a16="http://schemas.microsoft.com/office/drawing/2014/main" xmlns="" id="{B7B19A99-6BC2-4F14-BA48-7BF6E6A31679}"/>
              </a:ext>
            </a:extLst>
          </p:cNvPr>
          <p:cNvSpPr/>
          <p:nvPr/>
        </p:nvSpPr>
        <p:spPr>
          <a:xfrm>
            <a:off x="5617738" y="1881977"/>
            <a:ext cx="2511105" cy="923330"/>
          </a:xfrm>
          <a:prstGeom prst="rect">
            <a:avLst/>
          </a:prstGeom>
        </p:spPr>
        <p:txBody>
          <a:bodyPr wrap="square">
            <a:spAutoFit/>
          </a:bodyPr>
          <a:lstStyle/>
          <a:p>
            <a:r>
              <a:rPr lang="ja-JP" altLang="en-US" dirty="0"/>
              <a:t>・信頼関係</a:t>
            </a:r>
            <a:endParaRPr lang="en-US" altLang="ja-JP" dirty="0"/>
          </a:p>
          <a:p>
            <a:r>
              <a:rPr lang="ja-JP" altLang="en-US" dirty="0"/>
              <a:t>・専門的援助関係</a:t>
            </a:r>
            <a:endParaRPr lang="en-US" altLang="ja-JP" dirty="0"/>
          </a:p>
          <a:p>
            <a:r>
              <a:rPr lang="ja-JP" altLang="en-US" dirty="0"/>
              <a:t>＊バイスティック７原則</a:t>
            </a:r>
          </a:p>
        </p:txBody>
      </p:sp>
      <p:sp>
        <p:nvSpPr>
          <p:cNvPr id="29" name="正方形/長方形 28">
            <a:extLst>
              <a:ext uri="{FF2B5EF4-FFF2-40B4-BE49-F238E27FC236}">
                <a16:creationId xmlns:a16="http://schemas.microsoft.com/office/drawing/2014/main" xmlns="" id="{4D4729C9-59DB-45D8-AF2A-552B64B11984}"/>
              </a:ext>
            </a:extLst>
          </p:cNvPr>
          <p:cNvSpPr/>
          <p:nvPr/>
        </p:nvSpPr>
        <p:spPr>
          <a:xfrm>
            <a:off x="639261" y="4270068"/>
            <a:ext cx="1471858" cy="1200329"/>
          </a:xfrm>
          <a:prstGeom prst="rect">
            <a:avLst/>
          </a:prstGeom>
        </p:spPr>
        <p:txBody>
          <a:bodyPr wrap="square">
            <a:spAutoFit/>
          </a:bodyPr>
          <a:lstStyle/>
          <a:p>
            <a:r>
              <a:rPr lang="ja-JP" altLang="en-US" dirty="0"/>
              <a:t>生活課題を抱えた人</a:t>
            </a:r>
            <a:endParaRPr lang="en-US" altLang="ja-JP" dirty="0"/>
          </a:p>
          <a:p>
            <a:r>
              <a:rPr lang="en-US" altLang="ja-JP" dirty="0"/>
              <a:t>※ICF</a:t>
            </a:r>
            <a:r>
              <a:rPr lang="ja-JP" altLang="en-US" dirty="0"/>
              <a:t>で説明可能</a:t>
            </a:r>
          </a:p>
        </p:txBody>
      </p:sp>
      <p:sp>
        <p:nvSpPr>
          <p:cNvPr id="30" name="正方形/長方形 29">
            <a:extLst>
              <a:ext uri="{FF2B5EF4-FFF2-40B4-BE49-F238E27FC236}">
                <a16:creationId xmlns:a16="http://schemas.microsoft.com/office/drawing/2014/main" xmlns="" id="{BBFD94E0-8D31-4386-A4F0-630F8CBB3CBB}"/>
              </a:ext>
            </a:extLst>
          </p:cNvPr>
          <p:cNvSpPr/>
          <p:nvPr/>
        </p:nvSpPr>
        <p:spPr>
          <a:xfrm>
            <a:off x="2277881" y="5563023"/>
            <a:ext cx="5027004" cy="923330"/>
          </a:xfrm>
          <a:prstGeom prst="rect">
            <a:avLst/>
          </a:prstGeom>
        </p:spPr>
        <p:txBody>
          <a:bodyPr wrap="square">
            <a:spAutoFit/>
          </a:bodyPr>
          <a:lstStyle/>
          <a:p>
            <a:r>
              <a:rPr lang="ja-JP" altLang="en-US" dirty="0"/>
              <a:t>生活課題を抱えた人に対して、専門的援助関係を結び、様々な援助技術を用いて、援助目標に向けクライアントとともに課題を乗り越えていく</a:t>
            </a:r>
          </a:p>
        </p:txBody>
      </p:sp>
      <p:grpSp>
        <p:nvGrpSpPr>
          <p:cNvPr id="31" name="グループ化 30">
            <a:extLst>
              <a:ext uri="{FF2B5EF4-FFF2-40B4-BE49-F238E27FC236}">
                <a16:creationId xmlns:a16="http://schemas.microsoft.com/office/drawing/2014/main" xmlns="" id="{306FDFE7-FAC4-413D-B8C8-7D34BD478CE4}"/>
              </a:ext>
            </a:extLst>
          </p:cNvPr>
          <p:cNvGrpSpPr/>
          <p:nvPr/>
        </p:nvGrpSpPr>
        <p:grpSpPr>
          <a:xfrm>
            <a:off x="3991409" y="3477264"/>
            <a:ext cx="1173564" cy="1075267"/>
            <a:chOff x="4860630" y="1863585"/>
            <a:chExt cx="2149869" cy="1362807"/>
          </a:xfrm>
          <a:scene3d>
            <a:camera prst="orthographicFront"/>
            <a:lightRig rig="flat" dir="t"/>
          </a:scene3d>
        </p:grpSpPr>
        <p:sp>
          <p:nvSpPr>
            <p:cNvPr id="32" name="円/楕円 22">
              <a:extLst>
                <a:ext uri="{FF2B5EF4-FFF2-40B4-BE49-F238E27FC236}">
                  <a16:creationId xmlns:a16="http://schemas.microsoft.com/office/drawing/2014/main" xmlns="" id="{3E8AF056-BBEE-4AFF-AB18-88A1EEEE51CF}"/>
                </a:ext>
              </a:extLst>
            </p:cNvPr>
            <p:cNvSpPr/>
            <p:nvPr/>
          </p:nvSpPr>
          <p:spPr>
            <a:xfrm>
              <a:off x="4860630" y="1863585"/>
              <a:ext cx="2149869" cy="1362807"/>
            </a:xfrm>
            <a:prstGeom prst="ellipse">
              <a:avLst/>
            </a:prstGeom>
            <a:solidFill>
              <a:schemeClr val="accent6">
                <a:lumMod val="40000"/>
                <a:lumOff val="60000"/>
              </a:schemeClr>
            </a:solidFill>
            <a:ln w="38100" cap="flat" cmpd="sng" algn="ctr">
              <a:solidFill>
                <a:srgbClr val="FFFFFF"/>
              </a:solidFill>
              <a:prstDash val="solid"/>
            </a:ln>
            <a:effectLst>
              <a:outerShdw blurRad="40000" dist="20000" dir="5400000" rotWithShape="0">
                <a:srgbClr val="000000">
                  <a:alpha val="38000"/>
                </a:srgbClr>
              </a:outerShdw>
            </a:effectLst>
          </p:spPr>
          <p:txBody>
            <a:bodyPr/>
            <a:lstStyle/>
            <a:p>
              <a:endParaRPr lang="ja-JP" altLang="en-US" dirty="0"/>
            </a:p>
          </p:txBody>
        </p:sp>
        <p:sp>
          <p:nvSpPr>
            <p:cNvPr id="33" name="円/楕円 4">
              <a:extLst>
                <a:ext uri="{FF2B5EF4-FFF2-40B4-BE49-F238E27FC236}">
                  <a16:creationId xmlns:a16="http://schemas.microsoft.com/office/drawing/2014/main" xmlns="" id="{B6629375-066F-4B65-9B74-664F61D896D7}"/>
                </a:ext>
              </a:extLst>
            </p:cNvPr>
            <p:cNvSpPr/>
            <p:nvPr/>
          </p:nvSpPr>
          <p:spPr>
            <a:xfrm>
              <a:off x="5153239" y="2063162"/>
              <a:ext cx="1672630" cy="963651"/>
            </a:xfrm>
            <a:prstGeom prst="rect">
              <a:avLst/>
            </a:prstGeom>
            <a:noFill/>
            <a:ln>
              <a:noFill/>
            </a:ln>
            <a:effectLst/>
            <a:sp3d/>
          </p:spPr>
          <p:txBody>
            <a:bodyPr spcFirstLastPara="0" vert="horz" wrap="square" lIns="22860" tIns="22860" rIns="22860" bIns="22860" numCol="1" spcCol="1270" anchor="ctr" anchorCtr="0">
              <a:noAutofit/>
            </a:bodyPr>
            <a:lstStyle/>
            <a:p>
              <a:pPr marL="0" marR="0" lvl="0" indent="0" algn="ctr" defTabSz="800100" eaLnBrk="1" fontAlgn="base" latinLnBrk="0" hangingPunct="1">
                <a:lnSpc>
                  <a:spcPct val="90000"/>
                </a:lnSpc>
                <a:spcBef>
                  <a:spcPct val="0"/>
                </a:spcBef>
                <a:spcAft>
                  <a:spcPct val="35000"/>
                </a:spcAft>
                <a:buClrTx/>
                <a:buSzTx/>
                <a:buFontTx/>
                <a:buNone/>
                <a:tabLst/>
                <a:defRPr/>
              </a:pPr>
              <a:r>
                <a:rPr kumimoji="0" lang="ja-JP" altLang="en-US" sz="2400" b="0" i="0" u="none" strike="noStrike" kern="0" cap="none" spc="0" normalizeH="0" baseline="0" noProof="0" dirty="0">
                  <a:ln>
                    <a:noFill/>
                  </a:ln>
                  <a:solidFill>
                    <a:schemeClr val="accent6">
                      <a:lumMod val="75000"/>
                    </a:schemeClr>
                  </a:solidFill>
                  <a:effectLst/>
                  <a:uLnTx/>
                  <a:uFillTx/>
                  <a:latin typeface="HGP創英角ｺﾞｼｯｸUB" panose="020B0900000000000000" pitchFamily="50" charset="-128"/>
                  <a:ea typeface="HGP創英角ｺﾞｼｯｸUB" panose="020B0900000000000000" pitchFamily="50" charset="-128"/>
                  <a:cs typeface="+mn-cs"/>
                </a:rPr>
                <a:t>援助目標</a:t>
              </a:r>
            </a:p>
          </p:txBody>
        </p:sp>
      </p:grpSp>
      <p:sp>
        <p:nvSpPr>
          <p:cNvPr id="3" name="スライド番号プレースホルダー 2">
            <a:extLst>
              <a:ext uri="{FF2B5EF4-FFF2-40B4-BE49-F238E27FC236}">
                <a16:creationId xmlns:a16="http://schemas.microsoft.com/office/drawing/2014/main" xmlns="" id="{76165B91-10FA-4117-B7C9-5D18BC1D25E9}"/>
              </a:ext>
            </a:extLst>
          </p:cNvPr>
          <p:cNvSpPr>
            <a:spLocks noGrp="1"/>
          </p:cNvSpPr>
          <p:nvPr>
            <p:ph type="sldNum" sz="quarter" idx="12"/>
          </p:nvPr>
        </p:nvSpPr>
        <p:spPr/>
        <p:txBody>
          <a:bodyPr/>
          <a:lstStyle/>
          <a:p>
            <a:fld id="{3FD2F90A-D9AE-43A5-A076-9B48518DBADB}" type="slidenum">
              <a:rPr kumimoji="1" lang="ja-JP" altLang="en-US" smtClean="0"/>
              <a:t>6</a:t>
            </a:fld>
            <a:endParaRPr kumimoji="1" lang="ja-JP" altLang="en-US" dirty="0"/>
          </a:p>
        </p:txBody>
      </p:sp>
      <p:sp>
        <p:nvSpPr>
          <p:cNvPr id="36" name="Text Box 4">
            <a:extLst>
              <a:ext uri="{FF2B5EF4-FFF2-40B4-BE49-F238E27FC236}">
                <a16:creationId xmlns:a16="http://schemas.microsoft.com/office/drawing/2014/main" xmlns="" id="{8976837C-AD45-49DF-80BA-846D3539B7A6}"/>
              </a:ext>
            </a:extLst>
          </p:cNvPr>
          <p:cNvSpPr txBox="1">
            <a:spLocks noChangeArrowheads="1"/>
          </p:cNvSpPr>
          <p:nvPr/>
        </p:nvSpPr>
        <p:spPr bwMode="auto">
          <a:xfrm>
            <a:off x="309750" y="6554871"/>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Tree>
    <p:extLst>
      <p:ext uri="{BB962C8B-B14F-4D97-AF65-F5344CB8AC3E}">
        <p14:creationId xmlns:p14="http://schemas.microsoft.com/office/powerpoint/2010/main" val="5835169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81038" y="365127"/>
            <a:ext cx="8543925" cy="988185"/>
          </a:xfrm>
        </p:spPr>
        <p:txBody>
          <a:bodyPr>
            <a:normAutofit/>
          </a:bodyPr>
          <a:lstStyle/>
          <a:p>
            <a:pPr algn="ctr"/>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何を心がければ良いのか？</a:t>
            </a:r>
            <a:endParaRPr kumimoji="1" lang="ja-JP" altLang="en-US" sz="3600" dirty="0">
              <a:solidFill>
                <a:srgbClr val="C00000"/>
              </a:solidFill>
              <a:latin typeface="HGP創英角ﾎﾟｯﾌﾟ体" panose="040B0A00000000000000" pitchFamily="50" charset="-128"/>
              <a:ea typeface="HGP創英角ﾎﾟｯﾌﾟ体" panose="040B0A00000000000000" pitchFamily="50" charset="-128"/>
            </a:endParaRPr>
          </a:p>
        </p:txBody>
      </p:sp>
      <p:sp>
        <p:nvSpPr>
          <p:cNvPr id="3" name="コンテンツ プレースホルダー 2"/>
          <p:cNvSpPr>
            <a:spLocks noGrp="1"/>
          </p:cNvSpPr>
          <p:nvPr>
            <p:ph idx="1"/>
          </p:nvPr>
        </p:nvSpPr>
        <p:spPr>
          <a:xfrm>
            <a:off x="681037" y="1452160"/>
            <a:ext cx="8879821" cy="5167310"/>
          </a:xfrm>
        </p:spPr>
        <p:txBody>
          <a:bodyPr>
            <a:normAutofit fontScale="92500" lnSpcReduction="10000"/>
          </a:bodyPr>
          <a:lstStyle/>
          <a:p>
            <a:pPr>
              <a:lnSpc>
                <a:spcPct val="120000"/>
              </a:lnSpc>
            </a:pPr>
            <a:r>
              <a:rPr lang="ja-JP" altLang="en-US" dirty="0"/>
              <a:t>「ソーシャルワーカーの倫理綱領」には、ソーシャルワーク専門職の拠り所が明確に規定されている。</a:t>
            </a:r>
            <a:endParaRPr lang="en-US" altLang="ja-JP" dirty="0"/>
          </a:p>
          <a:p>
            <a:pPr marL="174625" indent="0">
              <a:lnSpc>
                <a:spcPct val="120000"/>
              </a:lnSpc>
              <a:buNone/>
            </a:pPr>
            <a:r>
              <a:rPr lang="ja-JP" altLang="en-US" sz="1900" dirty="0"/>
              <a:t>　ソーシャルワーク専門職は、人間の福利（ウェルビーイング）の増進を目指して、社会の変革を進め、人間関係における問題解決を図り、人々のエンパワーメントと解放を促していく。ソーシャルワークは、人間の行動と社会システムに関する理論を利用して、人びとがその環境と相互に影響し合う接点に介入する。人権と社会正義の原理は、ソーシャルワークの拠り所とする基盤である。</a:t>
            </a:r>
            <a:endParaRPr lang="en-US" altLang="ja-JP" sz="1900" dirty="0"/>
          </a:p>
          <a:p>
            <a:pPr>
              <a:lnSpc>
                <a:spcPct val="120000"/>
              </a:lnSpc>
            </a:pPr>
            <a:r>
              <a:rPr lang="ja-JP" altLang="en-US" dirty="0"/>
              <a:t>「障害者ケアガイドライン」が相談支援専門員の姿勢を示す。 </a:t>
            </a:r>
            <a:endParaRPr lang="en-US" altLang="ja-JP" dirty="0"/>
          </a:p>
          <a:p>
            <a:pPr marL="174625" indent="0">
              <a:lnSpc>
                <a:spcPct val="120000"/>
              </a:lnSpc>
              <a:spcBef>
                <a:spcPts val="0"/>
              </a:spcBef>
              <a:buNone/>
            </a:pPr>
            <a:r>
              <a:rPr lang="ja-JP" altLang="en-US" sz="1900" dirty="0"/>
              <a:t>障害者ケアマネジメントの基本理念 </a:t>
            </a:r>
          </a:p>
          <a:p>
            <a:pPr marL="174625" indent="0">
              <a:lnSpc>
                <a:spcPct val="120000"/>
              </a:lnSpc>
              <a:spcBef>
                <a:spcPts val="0"/>
              </a:spcBef>
              <a:buNone/>
            </a:pPr>
            <a:r>
              <a:rPr lang="ja-JP" altLang="en-US" sz="1900" dirty="0"/>
              <a:t>（１）ノーマライゼーションの実現に向けた支援 </a:t>
            </a:r>
          </a:p>
          <a:p>
            <a:pPr marL="174625" indent="0">
              <a:lnSpc>
                <a:spcPct val="120000"/>
              </a:lnSpc>
              <a:spcBef>
                <a:spcPts val="0"/>
              </a:spcBef>
              <a:buNone/>
            </a:pPr>
            <a:r>
              <a:rPr lang="ja-JP" altLang="en-US" sz="1900" dirty="0"/>
              <a:t>（２）自立と社会参加の支援 </a:t>
            </a:r>
          </a:p>
          <a:p>
            <a:pPr marL="174625" indent="0">
              <a:lnSpc>
                <a:spcPct val="120000"/>
              </a:lnSpc>
              <a:spcBef>
                <a:spcPts val="0"/>
              </a:spcBef>
              <a:buNone/>
            </a:pPr>
            <a:r>
              <a:rPr lang="ja-JP" altLang="en-US" sz="1900" dirty="0"/>
              <a:t>（３）主体性、自己決定の尊重・支援 </a:t>
            </a:r>
          </a:p>
          <a:p>
            <a:pPr marL="174625" indent="0">
              <a:lnSpc>
                <a:spcPct val="120000"/>
              </a:lnSpc>
              <a:spcBef>
                <a:spcPts val="0"/>
              </a:spcBef>
              <a:buNone/>
            </a:pPr>
            <a:r>
              <a:rPr lang="ja-JP" altLang="en-US" sz="1900" dirty="0"/>
              <a:t>（４）地域における生活の個別支援 </a:t>
            </a:r>
          </a:p>
          <a:p>
            <a:pPr marL="174625" indent="0">
              <a:lnSpc>
                <a:spcPct val="120000"/>
              </a:lnSpc>
              <a:spcBef>
                <a:spcPts val="0"/>
              </a:spcBef>
              <a:buNone/>
            </a:pPr>
            <a:r>
              <a:rPr lang="ja-JP" altLang="en-US" sz="1900" dirty="0"/>
              <a:t>（５）エンパワメントの視点による支援 </a:t>
            </a:r>
            <a:endParaRPr lang="en-US" altLang="ja-JP" sz="1900" dirty="0"/>
          </a:p>
        </p:txBody>
      </p:sp>
      <p:sp>
        <p:nvSpPr>
          <p:cNvPr id="4" name="Text Box 4">
            <a:extLst>
              <a:ext uri="{FF2B5EF4-FFF2-40B4-BE49-F238E27FC236}">
                <a16:creationId xmlns:a16="http://schemas.microsoft.com/office/drawing/2014/main" xmlns="" id="{EEE30245-1017-4BA6-9B76-8ADCCC986D08}"/>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2C5D726C-2A7F-4D37-9DF1-9720267F049D}"/>
              </a:ext>
            </a:extLst>
          </p:cNvPr>
          <p:cNvSpPr>
            <a:spLocks noGrp="1"/>
          </p:cNvSpPr>
          <p:nvPr>
            <p:ph type="sldNum" sz="quarter" idx="12"/>
          </p:nvPr>
        </p:nvSpPr>
        <p:spPr/>
        <p:txBody>
          <a:bodyPr/>
          <a:lstStyle/>
          <a:p>
            <a:fld id="{3FD2F90A-D9AE-43A5-A076-9B48518DBADB}" type="slidenum">
              <a:rPr kumimoji="1" lang="ja-JP" altLang="en-US" smtClean="0"/>
              <a:t>7</a:t>
            </a:fld>
            <a:endParaRPr kumimoji="1" lang="ja-JP" altLang="en-US"/>
          </a:p>
        </p:txBody>
      </p:sp>
    </p:spTree>
    <p:extLst>
      <p:ext uri="{BB962C8B-B14F-4D97-AF65-F5344CB8AC3E}">
        <p14:creationId xmlns:p14="http://schemas.microsoft.com/office/powerpoint/2010/main" val="55825365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pPr algn="ctr"/>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基本的視点は何か？</a:t>
            </a:r>
            <a:endParaRPr kumimoji="1" lang="ja-JP" altLang="en-US" sz="3600" dirty="0">
              <a:solidFill>
                <a:srgbClr val="C00000"/>
              </a:solidFill>
              <a:latin typeface="HGP創英角ﾎﾟｯﾌﾟ体" panose="040B0A00000000000000" pitchFamily="50" charset="-128"/>
              <a:ea typeface="HGP創英角ﾎﾟｯﾌﾟ体" panose="040B0A00000000000000" pitchFamily="50" charset="-128"/>
            </a:endParaRPr>
          </a:p>
        </p:txBody>
      </p:sp>
      <p:sp>
        <p:nvSpPr>
          <p:cNvPr id="3" name="コンテンツ プレースホルダー 2"/>
          <p:cNvSpPr>
            <a:spLocks noGrp="1"/>
          </p:cNvSpPr>
          <p:nvPr>
            <p:ph idx="1"/>
          </p:nvPr>
        </p:nvSpPr>
        <p:spPr/>
        <p:txBody>
          <a:bodyPr/>
          <a:lstStyle/>
          <a:p>
            <a:pPr marL="0" indent="0">
              <a:lnSpc>
                <a:spcPct val="100000"/>
              </a:lnSpc>
              <a:buNone/>
            </a:pPr>
            <a:r>
              <a:rPr lang="ja-JP" altLang="en-US" dirty="0"/>
              <a:t>人権の尊重や社会正義の実現を前提として</a:t>
            </a:r>
            <a:endParaRPr lang="en-US" altLang="ja-JP" dirty="0"/>
          </a:p>
          <a:p>
            <a:pPr>
              <a:lnSpc>
                <a:spcPct val="100000"/>
              </a:lnSpc>
            </a:pPr>
            <a:r>
              <a:rPr lang="ja-JP" altLang="en-US" dirty="0"/>
              <a:t>本人主体の視点（本人中心）</a:t>
            </a:r>
          </a:p>
          <a:p>
            <a:pPr>
              <a:lnSpc>
                <a:spcPct val="100000"/>
              </a:lnSpc>
            </a:pPr>
            <a:r>
              <a:rPr lang="ja-JP" altLang="en-US" dirty="0"/>
              <a:t>アドボカシーの視点（権利擁護）</a:t>
            </a:r>
          </a:p>
          <a:p>
            <a:pPr>
              <a:lnSpc>
                <a:spcPct val="100000"/>
              </a:lnSpc>
            </a:pPr>
            <a:r>
              <a:rPr lang="ja-JP" altLang="en-US" dirty="0"/>
              <a:t>自立・自己決定の視点（意思決定支援）</a:t>
            </a:r>
            <a:endParaRPr lang="en-US" altLang="ja-JP" dirty="0"/>
          </a:p>
          <a:p>
            <a:pPr>
              <a:lnSpc>
                <a:spcPct val="100000"/>
              </a:lnSpc>
            </a:pPr>
            <a:r>
              <a:rPr lang="ja-JP" altLang="en-US" dirty="0"/>
              <a:t>個別化の視点（個性の尊重）</a:t>
            </a:r>
            <a:endParaRPr lang="en-US" altLang="ja-JP" dirty="0"/>
          </a:p>
          <a:p>
            <a:pPr>
              <a:lnSpc>
                <a:spcPct val="100000"/>
              </a:lnSpc>
            </a:pPr>
            <a:r>
              <a:rPr lang="ja-JP" altLang="en-US" dirty="0"/>
              <a:t>エンパワメントの視点（当事者による社会変革）</a:t>
            </a:r>
            <a:endParaRPr lang="en-US" altLang="ja-JP" dirty="0"/>
          </a:p>
          <a:p>
            <a:pPr>
              <a:lnSpc>
                <a:spcPct val="100000"/>
              </a:lnSpc>
            </a:pPr>
            <a:r>
              <a:rPr lang="ja-JP" altLang="en-US" dirty="0"/>
              <a:t>社会的包摂の視点（共生社会の実現）</a:t>
            </a:r>
            <a:endParaRPr lang="en-US" altLang="ja-JP" dirty="0"/>
          </a:p>
        </p:txBody>
      </p:sp>
      <p:sp>
        <p:nvSpPr>
          <p:cNvPr id="4" name="Text Box 4">
            <a:extLst>
              <a:ext uri="{FF2B5EF4-FFF2-40B4-BE49-F238E27FC236}">
                <a16:creationId xmlns:a16="http://schemas.microsoft.com/office/drawing/2014/main" xmlns="" id="{84EFB3BC-D010-4EFB-BAD8-C7985D6F045C}"/>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26EFC978-C577-46A4-A74F-66DA81B367BE}"/>
              </a:ext>
            </a:extLst>
          </p:cNvPr>
          <p:cNvSpPr>
            <a:spLocks noGrp="1"/>
          </p:cNvSpPr>
          <p:nvPr>
            <p:ph type="sldNum" sz="quarter" idx="12"/>
          </p:nvPr>
        </p:nvSpPr>
        <p:spPr/>
        <p:txBody>
          <a:bodyPr/>
          <a:lstStyle/>
          <a:p>
            <a:fld id="{3FD2F90A-D9AE-43A5-A076-9B48518DBADB}" type="slidenum">
              <a:rPr kumimoji="1" lang="ja-JP" altLang="en-US" smtClean="0"/>
              <a:t>8</a:t>
            </a:fld>
            <a:endParaRPr kumimoji="1" lang="ja-JP" altLang="en-US"/>
          </a:p>
        </p:txBody>
      </p:sp>
    </p:spTree>
    <p:extLst>
      <p:ext uri="{BB962C8B-B14F-4D97-AF65-F5344CB8AC3E}">
        <p14:creationId xmlns:p14="http://schemas.microsoft.com/office/powerpoint/2010/main" val="232364488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sz="3200" dirty="0">
                <a:latin typeface="HGP創英角ｺﾞｼｯｸUB" panose="020B0900000000000000" pitchFamily="50" charset="-128"/>
                <a:ea typeface="HGP創英角ｺﾞｼｯｸUB" panose="020B0900000000000000" pitchFamily="50" charset="-128"/>
              </a:rPr>
              <a:t>基本的視点１</a:t>
            </a:r>
            <a:r>
              <a:rPr lang="en-US" altLang="ja-JP" sz="4000" dirty="0"/>
              <a:t/>
            </a:r>
            <a:br>
              <a:rPr lang="en-US" altLang="ja-JP" sz="4000" dirty="0"/>
            </a:br>
            <a:r>
              <a:rPr lang="ja-JP" altLang="en-US" sz="3600" dirty="0">
                <a:solidFill>
                  <a:srgbClr val="C00000"/>
                </a:solidFill>
                <a:latin typeface="HGP創英角ﾎﾟｯﾌﾟ体" panose="040B0A00000000000000" pitchFamily="50" charset="-128"/>
                <a:ea typeface="HGP創英角ﾎﾟｯﾌﾟ体" panose="040B0A00000000000000" pitchFamily="50" charset="-128"/>
              </a:rPr>
              <a:t>本人主体の視点</a:t>
            </a:r>
            <a:r>
              <a:rPr lang="ja-JP" altLang="en-US" sz="3600" dirty="0"/>
              <a:t>（本人中心）</a:t>
            </a:r>
          </a:p>
        </p:txBody>
      </p:sp>
      <p:sp>
        <p:nvSpPr>
          <p:cNvPr id="3" name="コンテンツ プレースホルダー 2"/>
          <p:cNvSpPr>
            <a:spLocks noGrp="1"/>
          </p:cNvSpPr>
          <p:nvPr>
            <p:ph idx="1"/>
          </p:nvPr>
        </p:nvSpPr>
        <p:spPr>
          <a:xfrm>
            <a:off x="681038" y="1825625"/>
            <a:ext cx="8543925" cy="861636"/>
          </a:xfrm>
        </p:spPr>
        <p:txBody>
          <a:bodyPr/>
          <a:lstStyle/>
          <a:p>
            <a:pPr marL="0" indent="0">
              <a:buNone/>
            </a:pPr>
            <a:r>
              <a:rPr lang="ja-JP" altLang="en-US" dirty="0"/>
              <a:t>社会通念や既存の制度から障がいを捉えるのではなく、常に本人に寄り添って「想い」を捉え、主体性を引き出す。</a:t>
            </a:r>
            <a:endParaRPr lang="en-US" altLang="ja-JP" dirty="0"/>
          </a:p>
          <a:p>
            <a:pPr marL="0" indent="0">
              <a:buNone/>
            </a:pPr>
            <a:endParaRPr lang="en-US" altLang="ja-JP" dirty="0"/>
          </a:p>
        </p:txBody>
      </p:sp>
      <p:sp>
        <p:nvSpPr>
          <p:cNvPr id="4" name="Text Box 4">
            <a:extLst>
              <a:ext uri="{FF2B5EF4-FFF2-40B4-BE49-F238E27FC236}">
                <a16:creationId xmlns:a16="http://schemas.microsoft.com/office/drawing/2014/main" xmlns="" id="{D1A2EE18-5F0E-4D62-ADD3-88FB7BA98DA9}"/>
              </a:ext>
            </a:extLst>
          </p:cNvPr>
          <p:cNvSpPr txBox="1">
            <a:spLocks noChangeArrowheads="1"/>
          </p:cNvSpPr>
          <p:nvPr/>
        </p:nvSpPr>
        <p:spPr bwMode="auto">
          <a:xfrm>
            <a:off x="0" y="6566745"/>
            <a:ext cx="22860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en-US" altLang="ja-JP" sz="1200" i="1" dirty="0" err="1">
                <a:solidFill>
                  <a:prstClr val="black"/>
                </a:solidFill>
                <a:latin typeface="Times New Roman" panose="02020603050405020304" pitchFamily="18" charset="0"/>
              </a:rPr>
              <a:t>S.Shimamaura</a:t>
            </a:r>
            <a:r>
              <a:rPr lang="en-US" altLang="ja-JP" sz="1200" i="1" dirty="0">
                <a:solidFill>
                  <a:prstClr val="black"/>
                </a:solidFill>
                <a:latin typeface="Times New Roman" panose="02020603050405020304" pitchFamily="18" charset="0"/>
              </a:rPr>
              <a:t> </a:t>
            </a:r>
            <a:r>
              <a:rPr lang="en-US" altLang="ja-JP" sz="1200" i="1" dirty="0" err="1">
                <a:solidFill>
                  <a:prstClr val="black"/>
                </a:solidFill>
                <a:latin typeface="Times New Roman" panose="02020603050405020304" pitchFamily="18" charset="0"/>
              </a:rPr>
              <a:t>okinawa</a:t>
            </a:r>
            <a:r>
              <a:rPr lang="ja-JP" altLang="en-US" sz="1200" i="1" dirty="0">
                <a:solidFill>
                  <a:prstClr val="black"/>
                </a:solidFill>
                <a:latin typeface="Times New Roman" panose="02020603050405020304" pitchFamily="18" charset="0"/>
              </a:rPr>
              <a:t> </a:t>
            </a:r>
            <a:r>
              <a:rPr lang="en-US" altLang="ja-JP" sz="1200" i="1" dirty="0">
                <a:solidFill>
                  <a:prstClr val="black"/>
                </a:solidFill>
                <a:latin typeface="Times New Roman" panose="02020603050405020304" pitchFamily="18" charset="0"/>
              </a:rPr>
              <a:t>univ.2018</a:t>
            </a:r>
          </a:p>
        </p:txBody>
      </p:sp>
      <p:sp>
        <p:nvSpPr>
          <p:cNvPr id="5" name="スライド番号プレースホルダー 4">
            <a:extLst>
              <a:ext uri="{FF2B5EF4-FFF2-40B4-BE49-F238E27FC236}">
                <a16:creationId xmlns:a16="http://schemas.microsoft.com/office/drawing/2014/main" xmlns="" id="{DBE271AD-17EB-4E08-8573-C7C220CA6CC4}"/>
              </a:ext>
            </a:extLst>
          </p:cNvPr>
          <p:cNvSpPr>
            <a:spLocks noGrp="1"/>
          </p:cNvSpPr>
          <p:nvPr>
            <p:ph type="sldNum" sz="quarter" idx="12"/>
          </p:nvPr>
        </p:nvSpPr>
        <p:spPr/>
        <p:txBody>
          <a:bodyPr/>
          <a:lstStyle/>
          <a:p>
            <a:fld id="{3FD2F90A-D9AE-43A5-A076-9B48518DBADB}" type="slidenum">
              <a:rPr kumimoji="1" lang="ja-JP" altLang="en-US" smtClean="0"/>
              <a:t>9</a:t>
            </a:fld>
            <a:endParaRPr kumimoji="1" lang="ja-JP" altLang="en-US"/>
          </a:p>
        </p:txBody>
      </p:sp>
      <p:grpSp>
        <p:nvGrpSpPr>
          <p:cNvPr id="9" name="グループ化 8">
            <a:extLst>
              <a:ext uri="{FF2B5EF4-FFF2-40B4-BE49-F238E27FC236}">
                <a16:creationId xmlns:a16="http://schemas.microsoft.com/office/drawing/2014/main" xmlns="" id="{F49CC860-A318-4240-9B55-8A878A3AFE27}"/>
              </a:ext>
            </a:extLst>
          </p:cNvPr>
          <p:cNvGrpSpPr/>
          <p:nvPr/>
        </p:nvGrpSpPr>
        <p:grpSpPr>
          <a:xfrm>
            <a:off x="4274048" y="3669474"/>
            <a:ext cx="2844130" cy="1706010"/>
            <a:chOff x="298602" y="1910884"/>
            <a:chExt cx="2146542" cy="1362807"/>
          </a:xfrm>
          <a:scene3d>
            <a:camera prst="orthographicFront"/>
            <a:lightRig rig="flat" dir="t"/>
          </a:scene3d>
        </p:grpSpPr>
        <p:sp>
          <p:nvSpPr>
            <p:cNvPr id="10" name="円/楕円 13">
              <a:extLst>
                <a:ext uri="{FF2B5EF4-FFF2-40B4-BE49-F238E27FC236}">
                  <a16:creationId xmlns:a16="http://schemas.microsoft.com/office/drawing/2014/main" xmlns="" id="{E2536C9E-8F3D-41BD-83A3-8918C5C7E4B8}"/>
                </a:ext>
              </a:extLst>
            </p:cNvPr>
            <p:cNvSpPr/>
            <p:nvPr/>
          </p:nvSpPr>
          <p:spPr>
            <a:xfrm>
              <a:off x="298602" y="1910884"/>
              <a:ext cx="2146542" cy="1362807"/>
            </a:xfrm>
            <a:prstGeom prst="ellipse">
              <a:avLst/>
            </a:prstGeom>
            <a:solidFill>
              <a:schemeClr val="accent2">
                <a:lumMod val="40000"/>
                <a:lumOff val="60000"/>
              </a:schemeClr>
            </a:solidFill>
            <a:ln w="38100" cap="flat" cmpd="sng" algn="ctr">
              <a:solidFill>
                <a:srgbClr val="FFFFFF"/>
              </a:solidFill>
              <a:prstDash val="solid"/>
            </a:ln>
            <a:effectLst>
              <a:outerShdw blurRad="40000" dist="20000" dir="5400000" rotWithShape="0">
                <a:srgbClr val="000000">
                  <a:alpha val="38000"/>
                </a:srgbClr>
              </a:outerShdw>
            </a:effectLst>
          </p:spPr>
          <p:txBody>
            <a:bodyPr/>
            <a:lstStyle/>
            <a:p>
              <a:endParaRPr lang="ja-JP" altLang="en-US" dirty="0"/>
            </a:p>
          </p:txBody>
        </p:sp>
        <p:sp>
          <p:nvSpPr>
            <p:cNvPr id="11" name="円/楕円 4">
              <a:extLst>
                <a:ext uri="{FF2B5EF4-FFF2-40B4-BE49-F238E27FC236}">
                  <a16:creationId xmlns:a16="http://schemas.microsoft.com/office/drawing/2014/main" xmlns="" id="{61F303C9-55E2-4B23-8E59-933568B71B65}"/>
                </a:ext>
              </a:extLst>
            </p:cNvPr>
            <p:cNvSpPr/>
            <p:nvPr/>
          </p:nvSpPr>
          <p:spPr>
            <a:xfrm>
              <a:off x="1262077" y="2250021"/>
              <a:ext cx="879505" cy="666415"/>
            </a:xfrm>
            <a:prstGeom prst="rect">
              <a:avLst/>
            </a:prstGeom>
            <a:noFill/>
            <a:ln>
              <a:noFill/>
            </a:ln>
            <a:effectLst/>
            <a:sp3d/>
          </p:spPr>
          <p:txBody>
            <a:bodyPr spcFirstLastPara="0" vert="horz" wrap="square" lIns="22860" tIns="22860" rIns="22860" bIns="22860" numCol="1" spcCol="1270" anchor="ctr" anchorCtr="0">
              <a:noAutofit/>
            </a:bodyPr>
            <a:lstStyle/>
            <a:p>
              <a:pPr marL="0" marR="0" lvl="0" indent="0" algn="ctr" defTabSz="800100" eaLnBrk="1" fontAlgn="base" latinLnBrk="0" hangingPunct="1">
                <a:lnSpc>
                  <a:spcPct val="90000"/>
                </a:lnSpc>
                <a:spcBef>
                  <a:spcPct val="0"/>
                </a:spcBef>
                <a:spcAft>
                  <a:spcPct val="35000"/>
                </a:spcAft>
                <a:buClrTx/>
                <a:buSzTx/>
                <a:buFontTx/>
                <a:buNone/>
                <a:tabLst/>
                <a:defRPr/>
              </a:pPr>
              <a:r>
                <a:rPr kumimoji="0" lang="ja-JP" altLang="en-US" sz="2400" b="0" i="0" u="none" strike="noStrike" kern="0" cap="none" spc="0" normalizeH="0" baseline="0" noProof="0" dirty="0">
                  <a:ln>
                    <a:noFill/>
                  </a:ln>
                  <a:solidFill>
                    <a:schemeClr val="accent2">
                      <a:lumMod val="50000"/>
                    </a:schemeClr>
                  </a:solidFill>
                  <a:effectLst/>
                  <a:uLnTx/>
                  <a:uFillTx/>
                  <a:latin typeface="HGP創英角ｺﾞｼｯｸUB" panose="020B0900000000000000" pitchFamily="50" charset="-128"/>
                  <a:ea typeface="HGP創英角ｺﾞｼｯｸUB" panose="020B0900000000000000" pitchFamily="50" charset="-128"/>
                  <a:cs typeface="+mn-cs"/>
                </a:rPr>
                <a:t>想い</a:t>
              </a:r>
              <a:endParaRPr kumimoji="0" lang="en-US" altLang="ja-JP" sz="2400" b="0" i="0" u="none" strike="noStrike" kern="0" cap="none" spc="0" normalizeH="0" baseline="0" noProof="0" dirty="0">
                <a:ln>
                  <a:noFill/>
                </a:ln>
                <a:solidFill>
                  <a:schemeClr val="accent2">
                    <a:lumMod val="50000"/>
                  </a:schemeClr>
                </a:solidFill>
                <a:effectLst/>
                <a:uLnTx/>
                <a:uFillTx/>
                <a:latin typeface="HGP創英角ｺﾞｼｯｸUB" panose="020B0900000000000000" pitchFamily="50" charset="-128"/>
                <a:ea typeface="HGP創英角ｺﾞｼｯｸUB" panose="020B0900000000000000" pitchFamily="50" charset="-128"/>
                <a:cs typeface="+mn-cs"/>
              </a:endParaRPr>
            </a:p>
            <a:p>
              <a:pPr marL="0" marR="0" lvl="0" indent="0" algn="ctr" defTabSz="800100" eaLnBrk="1" fontAlgn="base" latinLnBrk="0" hangingPunct="1">
                <a:lnSpc>
                  <a:spcPct val="90000"/>
                </a:lnSpc>
                <a:spcBef>
                  <a:spcPct val="0"/>
                </a:spcBef>
                <a:spcAft>
                  <a:spcPct val="35000"/>
                </a:spcAft>
                <a:buClrTx/>
                <a:buSzTx/>
                <a:buFontTx/>
                <a:buNone/>
                <a:tabLst/>
                <a:defRPr/>
              </a:pPr>
              <a:r>
                <a:rPr kumimoji="0" lang="en-US" altLang="ja-JP" sz="2400" b="0" i="0" u="none" strike="noStrike" kern="0" cap="none" spc="0" normalizeH="0" baseline="0" noProof="0" dirty="0">
                  <a:ln>
                    <a:noFill/>
                  </a:ln>
                  <a:solidFill>
                    <a:schemeClr val="accent2">
                      <a:lumMod val="50000"/>
                    </a:schemeClr>
                  </a:solidFill>
                  <a:effectLst/>
                  <a:uLnTx/>
                  <a:uFillTx/>
                  <a:latin typeface="HGP創英角ｺﾞｼｯｸUB" panose="020B0900000000000000" pitchFamily="50" charset="-128"/>
                  <a:ea typeface="HGP創英角ｺﾞｼｯｸUB" panose="020B0900000000000000" pitchFamily="50" charset="-128"/>
                  <a:cs typeface="+mn-cs"/>
                </a:rPr>
                <a:t>wish</a:t>
              </a:r>
              <a:endParaRPr kumimoji="0" lang="ja-JP" altLang="en-US" sz="2400" b="0" i="0" u="none" strike="noStrike" kern="0" cap="none" spc="0" normalizeH="0" baseline="0" noProof="0" dirty="0">
                <a:ln>
                  <a:noFill/>
                </a:ln>
                <a:solidFill>
                  <a:schemeClr val="accent2">
                    <a:lumMod val="50000"/>
                  </a:schemeClr>
                </a:solidFill>
                <a:effectLst/>
                <a:uLnTx/>
                <a:uFillTx/>
                <a:latin typeface="HGP創英角ｺﾞｼｯｸUB" panose="020B0900000000000000" pitchFamily="50" charset="-128"/>
                <a:ea typeface="HGP創英角ｺﾞｼｯｸUB" panose="020B0900000000000000" pitchFamily="50" charset="-128"/>
                <a:cs typeface="+mn-cs"/>
              </a:endParaRPr>
            </a:p>
          </p:txBody>
        </p:sp>
      </p:grpSp>
      <p:grpSp>
        <p:nvGrpSpPr>
          <p:cNvPr id="12" name="グループ化 11">
            <a:extLst>
              <a:ext uri="{FF2B5EF4-FFF2-40B4-BE49-F238E27FC236}">
                <a16:creationId xmlns:a16="http://schemas.microsoft.com/office/drawing/2014/main" xmlns="" id="{5D6B2BC0-7BFB-4B0C-AEDD-49084620E03A}"/>
              </a:ext>
            </a:extLst>
          </p:cNvPr>
          <p:cNvGrpSpPr/>
          <p:nvPr/>
        </p:nvGrpSpPr>
        <p:grpSpPr>
          <a:xfrm>
            <a:off x="2444879" y="3669474"/>
            <a:ext cx="2844130" cy="1706010"/>
            <a:chOff x="298602" y="1910884"/>
            <a:chExt cx="2146542" cy="1362807"/>
          </a:xfrm>
          <a:solidFill>
            <a:schemeClr val="accent1">
              <a:lumMod val="60000"/>
              <a:lumOff val="40000"/>
              <a:alpha val="50000"/>
            </a:schemeClr>
          </a:solidFill>
          <a:scene3d>
            <a:camera prst="orthographicFront"/>
            <a:lightRig rig="flat" dir="t"/>
          </a:scene3d>
        </p:grpSpPr>
        <p:sp>
          <p:nvSpPr>
            <p:cNvPr id="13" name="円/楕円 13">
              <a:extLst>
                <a:ext uri="{FF2B5EF4-FFF2-40B4-BE49-F238E27FC236}">
                  <a16:creationId xmlns:a16="http://schemas.microsoft.com/office/drawing/2014/main" xmlns="" id="{0F8E3225-FE9B-4D0D-B5D6-6BB16C91899F}"/>
                </a:ext>
              </a:extLst>
            </p:cNvPr>
            <p:cNvSpPr/>
            <p:nvPr/>
          </p:nvSpPr>
          <p:spPr>
            <a:xfrm>
              <a:off x="298602" y="1910884"/>
              <a:ext cx="2146542" cy="1362807"/>
            </a:xfrm>
            <a:prstGeom prst="ellipse">
              <a:avLst/>
            </a:prstGeom>
            <a:grpFill/>
            <a:ln w="38100" cap="flat" cmpd="sng" algn="ctr">
              <a:solidFill>
                <a:srgbClr val="FFFFFF"/>
              </a:solidFill>
              <a:prstDash val="solid"/>
            </a:ln>
            <a:effectLst>
              <a:outerShdw blurRad="40000" dist="20000" dir="5400000" rotWithShape="0">
                <a:srgbClr val="000000">
                  <a:alpha val="38000"/>
                </a:srgbClr>
              </a:outerShdw>
            </a:effectLst>
          </p:spPr>
          <p:txBody>
            <a:bodyPr/>
            <a:lstStyle/>
            <a:p>
              <a:endParaRPr lang="ja-JP" altLang="en-US" dirty="0"/>
            </a:p>
          </p:txBody>
        </p:sp>
        <p:sp>
          <p:nvSpPr>
            <p:cNvPr id="14" name="円/楕円 4">
              <a:extLst>
                <a:ext uri="{FF2B5EF4-FFF2-40B4-BE49-F238E27FC236}">
                  <a16:creationId xmlns:a16="http://schemas.microsoft.com/office/drawing/2014/main" xmlns="" id="{09BC1393-8852-4F9F-851F-DBC598888A2A}"/>
                </a:ext>
              </a:extLst>
            </p:cNvPr>
            <p:cNvSpPr/>
            <p:nvPr/>
          </p:nvSpPr>
          <p:spPr>
            <a:xfrm>
              <a:off x="699943" y="2062664"/>
              <a:ext cx="848596" cy="1043497"/>
            </a:xfrm>
            <a:prstGeom prst="rect">
              <a:avLst/>
            </a:prstGeom>
            <a:solidFill>
              <a:schemeClr val="accent1">
                <a:lumMod val="60000"/>
                <a:lumOff val="40000"/>
                <a:alpha val="0"/>
              </a:schemeClr>
            </a:solidFill>
            <a:ln>
              <a:noFill/>
            </a:ln>
            <a:effectLst/>
            <a:sp3d/>
          </p:spPr>
          <p:txBody>
            <a:bodyPr spcFirstLastPara="0" vert="horz" wrap="square" lIns="22860" tIns="22860" rIns="22860" bIns="22860" numCol="1" spcCol="1270" anchor="ctr" anchorCtr="0">
              <a:noAutofit/>
            </a:bodyPr>
            <a:lstStyle/>
            <a:p>
              <a:pPr lvl="0" algn="ctr" defTabSz="800100" fontAlgn="base">
                <a:lnSpc>
                  <a:spcPct val="90000"/>
                </a:lnSpc>
                <a:spcBef>
                  <a:spcPct val="0"/>
                </a:spcBef>
                <a:spcAft>
                  <a:spcPct val="35000"/>
                </a:spcAft>
                <a:defRPr/>
              </a:pPr>
              <a:r>
                <a:rPr kumimoji="0" lang="ja-JP" altLang="en-US" sz="2400" kern="0" dirty="0">
                  <a:solidFill>
                    <a:schemeClr val="accent1">
                      <a:lumMod val="50000"/>
                    </a:schemeClr>
                  </a:solidFill>
                  <a:latin typeface="HGP創英角ｺﾞｼｯｸUB" panose="020B0900000000000000" pitchFamily="50" charset="-128"/>
                  <a:ea typeface="HGP創英角ｺﾞｼｯｸUB" panose="020B0900000000000000" pitchFamily="50" charset="-128"/>
                </a:rPr>
                <a:t>規範的</a:t>
              </a:r>
              <a:endParaRPr kumimoji="0" lang="en-US" altLang="ja-JP" sz="2400" kern="0" dirty="0">
                <a:solidFill>
                  <a:schemeClr val="accent1">
                    <a:lumMod val="50000"/>
                  </a:schemeClr>
                </a:solidFill>
                <a:latin typeface="HGP創英角ｺﾞｼｯｸUB" panose="020B0900000000000000" pitchFamily="50" charset="-128"/>
                <a:ea typeface="HGP創英角ｺﾞｼｯｸUB" panose="020B0900000000000000" pitchFamily="50" charset="-128"/>
              </a:endParaRPr>
            </a:p>
            <a:p>
              <a:pPr lvl="0" algn="ctr" defTabSz="800100" fontAlgn="base">
                <a:lnSpc>
                  <a:spcPct val="90000"/>
                </a:lnSpc>
                <a:spcBef>
                  <a:spcPct val="0"/>
                </a:spcBef>
                <a:spcAft>
                  <a:spcPct val="35000"/>
                </a:spcAft>
                <a:defRPr/>
              </a:pPr>
              <a:r>
                <a:rPr kumimoji="0" lang="ja-JP" altLang="en-US" sz="2400" kern="0" dirty="0">
                  <a:solidFill>
                    <a:schemeClr val="accent1">
                      <a:lumMod val="50000"/>
                    </a:schemeClr>
                  </a:solidFill>
                  <a:latin typeface="HGP創英角ｺﾞｼｯｸUB" panose="020B0900000000000000" pitchFamily="50" charset="-128"/>
                  <a:ea typeface="HGP創英角ｺﾞｼｯｸUB" panose="020B0900000000000000" pitchFamily="50" charset="-128"/>
                </a:rPr>
                <a:t>制度的</a:t>
              </a:r>
              <a:endParaRPr kumimoji="0" lang="en-US" altLang="ja-JP" sz="2400" kern="0" dirty="0">
                <a:solidFill>
                  <a:schemeClr val="accent1">
                    <a:lumMod val="50000"/>
                  </a:schemeClr>
                </a:solidFill>
                <a:latin typeface="HGP創英角ｺﾞｼｯｸUB" panose="020B0900000000000000" pitchFamily="50" charset="-128"/>
                <a:ea typeface="HGP創英角ｺﾞｼｯｸUB" panose="020B0900000000000000" pitchFamily="50" charset="-128"/>
              </a:endParaRPr>
            </a:p>
            <a:p>
              <a:pPr lvl="0" algn="ctr" defTabSz="800100" fontAlgn="base">
                <a:lnSpc>
                  <a:spcPct val="90000"/>
                </a:lnSpc>
                <a:spcBef>
                  <a:spcPct val="0"/>
                </a:spcBef>
                <a:spcAft>
                  <a:spcPct val="35000"/>
                </a:spcAft>
                <a:defRPr/>
              </a:pPr>
              <a:r>
                <a:rPr kumimoji="0" lang="ja-JP" altLang="en-US" sz="2400" kern="0" dirty="0">
                  <a:solidFill>
                    <a:schemeClr val="accent1">
                      <a:lumMod val="50000"/>
                    </a:schemeClr>
                  </a:solidFill>
                  <a:latin typeface="HGP創英角ｺﾞｼｯｸUB" panose="020B0900000000000000" pitchFamily="50" charset="-128"/>
                  <a:ea typeface="HGP創英角ｺﾞｼｯｸUB" panose="020B0900000000000000" pitchFamily="50" charset="-128"/>
                </a:rPr>
                <a:t>ニーズ</a:t>
              </a:r>
            </a:p>
          </p:txBody>
        </p:sp>
      </p:grpSp>
      <p:sp>
        <p:nvSpPr>
          <p:cNvPr id="16" name="矢印: 右 15">
            <a:extLst>
              <a:ext uri="{FF2B5EF4-FFF2-40B4-BE49-F238E27FC236}">
                <a16:creationId xmlns:a16="http://schemas.microsoft.com/office/drawing/2014/main" xmlns="" id="{295E99FD-4BFE-496F-8A63-520458569182}"/>
              </a:ext>
            </a:extLst>
          </p:cNvPr>
          <p:cNvSpPr/>
          <p:nvPr/>
        </p:nvSpPr>
        <p:spPr>
          <a:xfrm>
            <a:off x="2565070" y="5565488"/>
            <a:ext cx="2529443" cy="380010"/>
          </a:xfrm>
          <a:prstGeom prst="rightArrow">
            <a:avLst/>
          </a:prstGeom>
          <a:solidFill>
            <a:schemeClr val="accent6">
              <a:lumMod val="60000"/>
              <a:lumOff val="40000"/>
            </a:schemeClr>
          </a:solidFill>
          <a:ln/>
        </p:spPr>
        <p:style>
          <a:lnRef idx="0">
            <a:schemeClr val="accent6"/>
          </a:lnRef>
          <a:fillRef idx="3">
            <a:schemeClr val="accent6"/>
          </a:fillRef>
          <a:effectRef idx="3">
            <a:schemeClr val="accent6"/>
          </a:effectRef>
          <a:fontRef idx="minor">
            <a:schemeClr val="lt1"/>
          </a:fontRef>
        </p:style>
        <p:txBody>
          <a:bodyPr rtlCol="0" anchor="ctr"/>
          <a:lstStyle/>
          <a:p>
            <a:pPr algn="ctr"/>
            <a:endParaRPr kumimoji="1" lang="ja-JP" altLang="en-US" dirty="0"/>
          </a:p>
        </p:txBody>
      </p:sp>
      <p:sp>
        <p:nvSpPr>
          <p:cNvPr id="17" name="正方形/長方形 16">
            <a:extLst>
              <a:ext uri="{FF2B5EF4-FFF2-40B4-BE49-F238E27FC236}">
                <a16:creationId xmlns:a16="http://schemas.microsoft.com/office/drawing/2014/main" xmlns="" id="{C2A4199D-F55E-4D80-8561-3FEF9476CF58}"/>
              </a:ext>
            </a:extLst>
          </p:cNvPr>
          <p:cNvSpPr/>
          <p:nvPr/>
        </p:nvSpPr>
        <p:spPr>
          <a:xfrm>
            <a:off x="2887181" y="5832461"/>
            <a:ext cx="1564938" cy="369332"/>
          </a:xfrm>
          <a:prstGeom prst="rect">
            <a:avLst/>
          </a:prstGeom>
        </p:spPr>
        <p:txBody>
          <a:bodyPr wrap="square">
            <a:spAutoFit/>
          </a:bodyPr>
          <a:lstStyle/>
          <a:p>
            <a:r>
              <a:rPr lang="ja-JP" altLang="en-US" dirty="0"/>
              <a:t>社会通念から</a:t>
            </a:r>
          </a:p>
        </p:txBody>
      </p:sp>
      <p:sp>
        <p:nvSpPr>
          <p:cNvPr id="18" name="矢印: 右 17">
            <a:extLst>
              <a:ext uri="{FF2B5EF4-FFF2-40B4-BE49-F238E27FC236}">
                <a16:creationId xmlns:a16="http://schemas.microsoft.com/office/drawing/2014/main" xmlns="" id="{4C2AE8B7-1157-46AF-903F-261943AB77EE}"/>
              </a:ext>
            </a:extLst>
          </p:cNvPr>
          <p:cNvSpPr/>
          <p:nvPr/>
        </p:nvSpPr>
        <p:spPr>
          <a:xfrm rot="10800000">
            <a:off x="4431391" y="2951129"/>
            <a:ext cx="2529443" cy="380010"/>
          </a:xfrm>
          <a:prstGeom prst="rightArrow">
            <a:avLst/>
          </a:prstGeom>
          <a:solidFill>
            <a:schemeClr val="accent6">
              <a:lumMod val="60000"/>
              <a:lumOff val="40000"/>
            </a:schemeClr>
          </a:solidFill>
          <a:ln/>
        </p:spPr>
        <p:style>
          <a:lnRef idx="0">
            <a:schemeClr val="accent6"/>
          </a:lnRef>
          <a:fillRef idx="3">
            <a:schemeClr val="accent6"/>
          </a:fillRef>
          <a:effectRef idx="3">
            <a:schemeClr val="accent6"/>
          </a:effectRef>
          <a:fontRef idx="minor">
            <a:schemeClr val="lt1"/>
          </a:fontRef>
        </p:style>
        <p:txBody>
          <a:bodyPr rtlCol="0" anchor="ctr"/>
          <a:lstStyle/>
          <a:p>
            <a:pPr algn="ctr"/>
            <a:endParaRPr kumimoji="1" lang="ja-JP" altLang="en-US" dirty="0"/>
          </a:p>
        </p:txBody>
      </p:sp>
      <p:sp>
        <p:nvSpPr>
          <p:cNvPr id="19" name="正方形/長方形 18">
            <a:extLst>
              <a:ext uri="{FF2B5EF4-FFF2-40B4-BE49-F238E27FC236}">
                <a16:creationId xmlns:a16="http://schemas.microsoft.com/office/drawing/2014/main" xmlns="" id="{991E001C-7B1E-4C0C-844B-8C24EA627C97}"/>
              </a:ext>
            </a:extLst>
          </p:cNvPr>
          <p:cNvSpPr/>
          <p:nvPr/>
        </p:nvSpPr>
        <p:spPr>
          <a:xfrm>
            <a:off x="5094512" y="3265110"/>
            <a:ext cx="1866321" cy="369332"/>
          </a:xfrm>
          <a:prstGeom prst="rect">
            <a:avLst/>
          </a:prstGeom>
        </p:spPr>
        <p:txBody>
          <a:bodyPr wrap="square">
            <a:spAutoFit/>
          </a:bodyPr>
          <a:lstStyle/>
          <a:p>
            <a:r>
              <a:rPr lang="ja-JP" altLang="en-US" dirty="0"/>
              <a:t>本人の想いから</a:t>
            </a:r>
          </a:p>
        </p:txBody>
      </p:sp>
      <p:sp>
        <p:nvSpPr>
          <p:cNvPr id="20" name="楕円 19">
            <a:extLst>
              <a:ext uri="{FF2B5EF4-FFF2-40B4-BE49-F238E27FC236}">
                <a16:creationId xmlns:a16="http://schemas.microsoft.com/office/drawing/2014/main" xmlns="" id="{65FB4A61-CACC-498D-9FB9-29F7605C01A5}"/>
              </a:ext>
            </a:extLst>
          </p:cNvPr>
          <p:cNvSpPr/>
          <p:nvPr/>
        </p:nvSpPr>
        <p:spPr>
          <a:xfrm>
            <a:off x="7070672" y="2790812"/>
            <a:ext cx="700644" cy="700644"/>
          </a:xfrm>
          <a:prstGeom prst="ellipse">
            <a:avLst/>
          </a:prstGeom>
          <a:noFill/>
          <a:ln w="889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23" name="直線コネクタ 22">
            <a:extLst>
              <a:ext uri="{FF2B5EF4-FFF2-40B4-BE49-F238E27FC236}">
                <a16:creationId xmlns:a16="http://schemas.microsoft.com/office/drawing/2014/main" xmlns="" id="{0DAC4F78-59B1-4F77-A171-077AB92E6F14}"/>
              </a:ext>
            </a:extLst>
          </p:cNvPr>
          <p:cNvCxnSpPr/>
          <p:nvPr/>
        </p:nvCxnSpPr>
        <p:spPr>
          <a:xfrm>
            <a:off x="1698171" y="5418018"/>
            <a:ext cx="587839" cy="653143"/>
          </a:xfrm>
          <a:prstGeom prst="line">
            <a:avLst/>
          </a:prstGeom>
          <a:ln w="8890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24" name="直線コネクタ 23">
            <a:extLst>
              <a:ext uri="{FF2B5EF4-FFF2-40B4-BE49-F238E27FC236}">
                <a16:creationId xmlns:a16="http://schemas.microsoft.com/office/drawing/2014/main" xmlns="" id="{C6DCC740-8387-4042-A2A2-115ABC6A2DD8}"/>
              </a:ext>
            </a:extLst>
          </p:cNvPr>
          <p:cNvCxnSpPr>
            <a:cxnSpLocks/>
          </p:cNvCxnSpPr>
          <p:nvPr/>
        </p:nvCxnSpPr>
        <p:spPr>
          <a:xfrm flipV="1">
            <a:off x="1633355" y="5415146"/>
            <a:ext cx="688281" cy="632265"/>
          </a:xfrm>
          <a:prstGeom prst="line">
            <a:avLst/>
          </a:prstGeom>
          <a:ln w="88900">
            <a:solidFill>
              <a:srgbClr val="FF000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2501705"/>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1665</TotalTime>
  <Words>3152</Words>
  <Application>Microsoft Office PowerPoint</Application>
  <PresentationFormat>A4 210 x 297 mm</PresentationFormat>
  <Paragraphs>394</Paragraphs>
  <Slides>19</Slides>
  <Notes>18</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19</vt:i4>
      </vt:variant>
    </vt:vector>
  </HeadingPairs>
  <TitlesOfParts>
    <vt:vector size="29" baseType="lpstr">
      <vt:lpstr>HGP創英角ｺﾞｼｯｸUB</vt:lpstr>
      <vt:lpstr>HGP創英角ﾎﾟｯﾌﾟ体</vt:lpstr>
      <vt:lpstr>HGS創英角ﾎﾟｯﾌﾟ体</vt:lpstr>
      <vt:lpstr>ＭＳ Ｐゴシック</vt:lpstr>
      <vt:lpstr>新細明體</vt:lpstr>
      <vt:lpstr>Arial</vt:lpstr>
      <vt:lpstr>Calibri</vt:lpstr>
      <vt:lpstr>Calibri Light</vt:lpstr>
      <vt:lpstr>Times New Roman</vt:lpstr>
      <vt:lpstr>Office テーマ</vt:lpstr>
      <vt:lpstr>2018年度　相談支援専門員初任者モデル研修   相談支援の基本的視点</vt:lpstr>
      <vt:lpstr>導入</vt:lpstr>
      <vt:lpstr>講義の趣旨</vt:lpstr>
      <vt:lpstr>相談支援専門員はソーシャルワーク活動を行う</vt:lpstr>
      <vt:lpstr>何のために相談援助をするのか？</vt:lpstr>
      <vt:lpstr>相談援助とは何なのか？</vt:lpstr>
      <vt:lpstr>何を心がければ良いのか？</vt:lpstr>
      <vt:lpstr>基本的視点は何か？</vt:lpstr>
      <vt:lpstr>基本的視点１ 本人主体の視点（本人中心）</vt:lpstr>
      <vt:lpstr>なぜ、本人主体の視点なのか</vt:lpstr>
      <vt:lpstr>本人主体の課題とは何か</vt:lpstr>
      <vt:lpstr>基本的視点２ アドボカシーの視点（権利擁護活動）</vt:lpstr>
      <vt:lpstr>なぜ、アドボカシーの視点なのか</vt:lpstr>
      <vt:lpstr>アドボカシーの課題とは何か</vt:lpstr>
      <vt:lpstr>基本的視点３ 自立・自己決定の視点（意思決定支援）</vt:lpstr>
      <vt:lpstr>なぜ、自立・自己決定の視点なのか</vt:lpstr>
      <vt:lpstr>自立・自己決定の課題とは何か</vt:lpstr>
      <vt:lpstr>まとめ</vt:lpstr>
      <vt:lpstr>参考文献</vt:lpstr>
    </vt:vector>
  </TitlesOfParts>
  <Company>UNITCOM PC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【講義１】障害者の地域支援と相談支援従事者（サービス管理責任者・児童発達支援管理責任者）の役割に関する講義  ②相談支援（障害児者支援）の基本的視点</dc:title>
  <dc:creator>島村 聡</dc:creator>
  <cp:lastModifiedBy>FUJIKAWA, Yuichi</cp:lastModifiedBy>
  <cp:revision>133</cp:revision>
  <dcterms:created xsi:type="dcterms:W3CDTF">2018-05-14T00:57:01Z</dcterms:created>
  <dcterms:modified xsi:type="dcterms:W3CDTF">2018-11-21T03:53:08Z</dcterms:modified>
</cp:coreProperties>
</file>

<file path=docProps/thumbnail.jpeg>
</file>