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54"/>
  </p:notesMasterIdLst>
  <p:sldIdLst>
    <p:sldId id="256" r:id="rId3"/>
    <p:sldId id="257" r:id="rId4"/>
    <p:sldId id="259" r:id="rId5"/>
    <p:sldId id="297" r:id="rId6"/>
    <p:sldId id="265" r:id="rId7"/>
    <p:sldId id="375" r:id="rId8"/>
    <p:sldId id="380" r:id="rId9"/>
    <p:sldId id="262" r:id="rId10"/>
    <p:sldId id="346" r:id="rId11"/>
    <p:sldId id="390" r:id="rId12"/>
    <p:sldId id="348" r:id="rId13"/>
    <p:sldId id="349" r:id="rId14"/>
    <p:sldId id="289" r:id="rId15"/>
    <p:sldId id="351" r:id="rId16"/>
    <p:sldId id="276" r:id="rId17"/>
    <p:sldId id="301" r:id="rId18"/>
    <p:sldId id="365" r:id="rId19"/>
    <p:sldId id="413" r:id="rId20"/>
    <p:sldId id="410" r:id="rId21"/>
    <p:sldId id="366" r:id="rId22"/>
    <p:sldId id="367" r:id="rId23"/>
    <p:sldId id="368" r:id="rId24"/>
    <p:sldId id="370" r:id="rId25"/>
    <p:sldId id="372" r:id="rId26"/>
    <p:sldId id="306" r:id="rId27"/>
    <p:sldId id="392" r:id="rId28"/>
    <p:sldId id="376" r:id="rId29"/>
    <p:sldId id="377" r:id="rId30"/>
    <p:sldId id="381" r:id="rId31"/>
    <p:sldId id="408" r:id="rId32"/>
    <p:sldId id="409" r:id="rId33"/>
    <p:sldId id="393" r:id="rId34"/>
    <p:sldId id="394" r:id="rId35"/>
    <p:sldId id="411" r:id="rId36"/>
    <p:sldId id="395" r:id="rId37"/>
    <p:sldId id="396" r:id="rId38"/>
    <p:sldId id="397" r:id="rId39"/>
    <p:sldId id="412" r:id="rId40"/>
    <p:sldId id="399" r:id="rId41"/>
    <p:sldId id="405" r:id="rId42"/>
    <p:sldId id="398" r:id="rId43"/>
    <p:sldId id="400" r:id="rId44"/>
    <p:sldId id="401" r:id="rId45"/>
    <p:sldId id="402" r:id="rId46"/>
    <p:sldId id="403" r:id="rId47"/>
    <p:sldId id="385" r:id="rId48"/>
    <p:sldId id="378" r:id="rId49"/>
    <p:sldId id="379" r:id="rId50"/>
    <p:sldId id="260" r:id="rId51"/>
    <p:sldId id="404" r:id="rId52"/>
    <p:sldId id="345" r:id="rId5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153" autoAdjust="0"/>
  </p:normalViewPr>
  <p:slideViewPr>
    <p:cSldViewPr>
      <p:cViewPr>
        <p:scale>
          <a:sx n="66" d="100"/>
          <a:sy n="66" d="100"/>
        </p:scale>
        <p:origin x="-1284" y="-3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B7F087-AF46-416B-84E0-3477755398EE}" type="doc">
      <dgm:prSet loTypeId="urn:microsoft.com/office/officeart/2005/8/layout/arrow2" loCatId="process" qsTypeId="urn:microsoft.com/office/officeart/2005/8/quickstyle/simple1" qsCatId="simple" csTypeId="urn:microsoft.com/office/officeart/2005/8/colors/colorful3" csCatId="colorful" phldr="1"/>
      <dgm:spPr/>
    </dgm:pt>
    <dgm:pt modelId="{62DFD811-D787-49FA-9D07-233D14797023}">
      <dgm:prSet phldrT="[テキスト]" custT="1"/>
      <dgm:spPr/>
      <dgm:t>
        <a:bodyPr/>
        <a:lstStyle/>
        <a:p>
          <a:r>
            <a:rPr kumimoji="1" lang="ja-JP" altLang="en-US" sz="1800" dirty="0" smtClean="0"/>
            <a:t>乳幼児期</a:t>
          </a:r>
          <a:endParaRPr kumimoji="1" lang="en-US" altLang="ja-JP" sz="1800" dirty="0" smtClean="0"/>
        </a:p>
        <a:p>
          <a:r>
            <a:rPr kumimoji="1" lang="en-US" altLang="ja-JP" sz="1400" b="1" dirty="0" smtClean="0"/>
            <a:t>【</a:t>
          </a:r>
          <a:r>
            <a:rPr kumimoji="1" lang="ja-JP" altLang="en-US" sz="1400" b="1" dirty="0" smtClean="0"/>
            <a:t>出生～入園まで</a:t>
          </a:r>
          <a:r>
            <a:rPr kumimoji="1" lang="en-US" altLang="ja-JP" sz="1400" b="1" dirty="0" smtClean="0"/>
            <a:t>】</a:t>
          </a:r>
        </a:p>
        <a:p>
          <a:r>
            <a:rPr kumimoji="1" lang="ja-JP" altLang="en-US" sz="1200" b="0" dirty="0" smtClean="0">
              <a:solidFill>
                <a:schemeClr val="accent3">
                  <a:lumMod val="75000"/>
                </a:schemeClr>
              </a:solidFill>
            </a:rPr>
            <a:t>相談との出会い・検診</a:t>
          </a:r>
          <a:r>
            <a:rPr kumimoji="1" lang="en-US" altLang="ja-JP" sz="1200" b="0" dirty="0" smtClean="0">
              <a:solidFill>
                <a:schemeClr val="accent3">
                  <a:lumMod val="75000"/>
                </a:schemeClr>
              </a:solidFill>
            </a:rPr>
            <a:t>/</a:t>
          </a:r>
          <a:r>
            <a:rPr kumimoji="1" lang="ja-JP" altLang="en-US" sz="1200" b="0" dirty="0" smtClean="0">
              <a:solidFill>
                <a:schemeClr val="accent3">
                  <a:lumMod val="75000"/>
                </a:schemeClr>
              </a:solidFill>
            </a:rPr>
            <a:t>保健師との連動・保育士</a:t>
          </a:r>
          <a:r>
            <a:rPr kumimoji="1" lang="en-US" altLang="ja-JP" sz="1200" b="0" dirty="0" smtClean="0">
              <a:solidFill>
                <a:schemeClr val="accent3">
                  <a:lumMod val="75000"/>
                </a:schemeClr>
              </a:solidFill>
            </a:rPr>
            <a:t>/</a:t>
          </a:r>
          <a:r>
            <a:rPr kumimoji="1" lang="ja-JP" altLang="en-US" sz="1200" b="0" dirty="0" smtClean="0">
              <a:solidFill>
                <a:schemeClr val="accent3">
                  <a:lumMod val="75000"/>
                </a:schemeClr>
              </a:solidFill>
            </a:rPr>
            <a:t>加配・医療との連携・就学相談・レスパイト・特別児童扶養手当や障害者手帳・小児慢性特定疾患児日常生活用具給付・母や兄弟家族への相談の支え</a:t>
          </a:r>
          <a:endParaRPr kumimoji="1" lang="en-US" altLang="ja-JP" sz="1200" b="0" dirty="0" smtClean="0">
            <a:solidFill>
              <a:schemeClr val="accent3">
                <a:lumMod val="75000"/>
              </a:schemeClr>
            </a:solidFill>
          </a:endParaRPr>
        </a:p>
        <a:p>
          <a:r>
            <a:rPr kumimoji="1" lang="ja-JP" altLang="en-US" sz="1600" dirty="0" smtClean="0"/>
            <a:t>　</a:t>
          </a:r>
          <a:endParaRPr kumimoji="1" lang="ja-JP" altLang="en-US" sz="1600" dirty="0"/>
        </a:p>
      </dgm:t>
    </dgm:pt>
    <dgm:pt modelId="{690E890B-6C6E-4165-B3E6-D6032E7666FD}" type="parTrans" cxnId="{F9561758-6EAA-4767-A6CC-677B9F51F2E5}">
      <dgm:prSet/>
      <dgm:spPr/>
      <dgm:t>
        <a:bodyPr/>
        <a:lstStyle/>
        <a:p>
          <a:endParaRPr kumimoji="1" lang="ja-JP" altLang="en-US"/>
        </a:p>
      </dgm:t>
    </dgm:pt>
    <dgm:pt modelId="{F7BCFCDD-789E-4DF5-831F-8A6DA9065728}" type="sibTrans" cxnId="{F9561758-6EAA-4767-A6CC-677B9F51F2E5}">
      <dgm:prSet/>
      <dgm:spPr/>
      <dgm:t>
        <a:bodyPr/>
        <a:lstStyle/>
        <a:p>
          <a:endParaRPr kumimoji="1" lang="ja-JP" altLang="en-US"/>
        </a:p>
      </dgm:t>
    </dgm:pt>
    <dgm:pt modelId="{8622D899-5364-4BF5-B62E-C6B0211FF402}">
      <dgm:prSet phldrT="[テキスト]" custT="1"/>
      <dgm:spPr/>
      <dgm:t>
        <a:bodyPr/>
        <a:lstStyle/>
        <a:p>
          <a:r>
            <a:rPr kumimoji="1" lang="ja-JP" altLang="en-US" sz="1800" dirty="0" smtClean="0"/>
            <a:t>児童期</a:t>
          </a:r>
          <a:endParaRPr kumimoji="1" lang="en-US" altLang="ja-JP" sz="1800" dirty="0" smtClean="0"/>
        </a:p>
        <a:p>
          <a:r>
            <a:rPr kumimoji="1" lang="ja-JP" altLang="en-US" sz="1400" b="1" dirty="0" smtClean="0"/>
            <a:t>　　　</a:t>
          </a:r>
          <a:r>
            <a:rPr kumimoji="1" lang="en-US" altLang="ja-JP" sz="1400" b="1" dirty="0" smtClean="0"/>
            <a:t>【</a:t>
          </a:r>
          <a:r>
            <a:rPr kumimoji="1" lang="ja-JP" altLang="en-US" sz="1400" b="1" dirty="0" smtClean="0"/>
            <a:t>就学～高校卒業まで</a:t>
          </a:r>
          <a:r>
            <a:rPr kumimoji="1" lang="en-US" altLang="ja-JP" sz="1400" b="1" dirty="0" smtClean="0"/>
            <a:t>】</a:t>
          </a:r>
        </a:p>
        <a:p>
          <a:r>
            <a:rPr kumimoji="1" lang="ja-JP" altLang="en-US" sz="1200" b="0" dirty="0" smtClean="0">
              <a:solidFill>
                <a:schemeClr val="accent1">
                  <a:lumMod val="75000"/>
                </a:schemeClr>
              </a:solidFill>
            </a:rPr>
            <a:t>就学・進学前後の移行支援会議</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週末・長期休暇・登下校や宿泊を伴う</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応援の体制整備</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学校での個別支援会議の開催</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（特別支援コーディネーターによる調整）</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　　　　卒業への進路相談　　</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　　　　　　暫定支給決定（就労アセスメント）　</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　　　　　　　　障害支援区分認定調査</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　　　　　　　　サービス利用計画を基に</a:t>
          </a:r>
          <a:endParaRPr kumimoji="1" lang="en-US" altLang="ja-JP" sz="1200" b="0" dirty="0" smtClean="0">
            <a:solidFill>
              <a:schemeClr val="accent1">
                <a:lumMod val="75000"/>
              </a:schemeClr>
            </a:solidFill>
          </a:endParaRPr>
        </a:p>
        <a:p>
          <a:r>
            <a:rPr kumimoji="1" lang="ja-JP" altLang="en-US" sz="1200" b="0" dirty="0" smtClean="0">
              <a:solidFill>
                <a:schemeClr val="accent1">
                  <a:lumMod val="75000"/>
                </a:schemeClr>
              </a:solidFill>
            </a:rPr>
            <a:t>　　　　　　　　　　　社会への移行支援会議</a:t>
          </a:r>
          <a:endParaRPr kumimoji="1" lang="en-US" altLang="ja-JP" sz="1200" b="0" dirty="0" smtClean="0">
            <a:solidFill>
              <a:schemeClr val="accent1">
                <a:lumMod val="75000"/>
              </a:schemeClr>
            </a:solidFill>
          </a:endParaRPr>
        </a:p>
        <a:p>
          <a:r>
            <a:rPr kumimoji="1" lang="ja-JP" altLang="en-US" sz="1200" dirty="0" smtClean="0">
              <a:solidFill>
                <a:schemeClr val="accent1">
                  <a:lumMod val="75000"/>
                </a:schemeClr>
              </a:solidFill>
            </a:rPr>
            <a:t>　　　　　　　　</a:t>
          </a:r>
          <a:endParaRPr kumimoji="1" lang="en-US" altLang="ja-JP" sz="1200" dirty="0" smtClean="0">
            <a:solidFill>
              <a:schemeClr val="accent1">
                <a:lumMod val="75000"/>
              </a:schemeClr>
            </a:solidFill>
          </a:endParaRPr>
        </a:p>
        <a:p>
          <a:endParaRPr kumimoji="1" lang="ja-JP" altLang="en-US" sz="2000" dirty="0"/>
        </a:p>
      </dgm:t>
    </dgm:pt>
    <dgm:pt modelId="{D4538FC8-BA7A-4279-948E-3EA70941E7B3}" type="parTrans" cxnId="{FFFB9CA1-5182-42B6-B1EF-96EBA72499AE}">
      <dgm:prSet/>
      <dgm:spPr/>
      <dgm:t>
        <a:bodyPr/>
        <a:lstStyle/>
        <a:p>
          <a:endParaRPr kumimoji="1" lang="ja-JP" altLang="en-US"/>
        </a:p>
      </dgm:t>
    </dgm:pt>
    <dgm:pt modelId="{B580E55D-EB90-4533-9DFF-508929AF5B6E}" type="sibTrans" cxnId="{FFFB9CA1-5182-42B6-B1EF-96EBA72499AE}">
      <dgm:prSet/>
      <dgm:spPr/>
      <dgm:t>
        <a:bodyPr/>
        <a:lstStyle/>
        <a:p>
          <a:endParaRPr kumimoji="1" lang="ja-JP" altLang="en-US"/>
        </a:p>
      </dgm:t>
    </dgm:pt>
    <dgm:pt modelId="{92BD2041-E9DE-4D50-B9E3-183376599BE6}">
      <dgm:prSet phldrT="[テキスト]" custT="1"/>
      <dgm:spPr/>
      <dgm:t>
        <a:bodyPr/>
        <a:lstStyle/>
        <a:p>
          <a:r>
            <a:rPr kumimoji="1" lang="ja-JP" altLang="en-US" sz="1800" b="1" dirty="0" smtClean="0"/>
            <a:t>成人期</a:t>
          </a:r>
          <a:endParaRPr kumimoji="1" lang="en-US" altLang="ja-JP" sz="1800" b="1" dirty="0" smtClean="0"/>
        </a:p>
        <a:p>
          <a:r>
            <a:rPr kumimoji="1" lang="en-US" altLang="ja-JP" sz="1800" b="1" dirty="0" smtClean="0"/>
            <a:t>【</a:t>
          </a:r>
          <a:r>
            <a:rPr kumimoji="1" lang="en-US" altLang="ja-JP" sz="1800" b="0" dirty="0" smtClean="0"/>
            <a:t>18</a:t>
          </a:r>
          <a:r>
            <a:rPr kumimoji="1" lang="ja-JP" altLang="en-US" sz="1800" b="0" dirty="0" smtClean="0"/>
            <a:t>歳～</a:t>
          </a:r>
          <a:r>
            <a:rPr kumimoji="1" lang="en-US" altLang="ja-JP" sz="1800" b="0" dirty="0" smtClean="0"/>
            <a:t>】</a:t>
          </a:r>
        </a:p>
        <a:p>
          <a:r>
            <a:rPr kumimoji="1" lang="ja-JP" altLang="en-US" sz="1400" b="0" dirty="0" smtClean="0">
              <a:solidFill>
                <a:srgbClr val="3399FF"/>
              </a:solidFill>
            </a:rPr>
            <a:t>サービス事業者との連携</a:t>
          </a:r>
          <a:endParaRPr kumimoji="1" lang="en-US" altLang="ja-JP" sz="1400" b="0" dirty="0" smtClean="0">
            <a:solidFill>
              <a:srgbClr val="3399FF"/>
            </a:solidFill>
          </a:endParaRPr>
        </a:p>
        <a:p>
          <a:r>
            <a:rPr kumimoji="1" lang="ja-JP" altLang="en-US" sz="1400" b="0" dirty="0" smtClean="0">
              <a:solidFill>
                <a:srgbClr val="3399FF"/>
              </a:solidFill>
            </a:rPr>
            <a:t>企業との連携</a:t>
          </a:r>
          <a:endParaRPr kumimoji="1" lang="en-US" altLang="ja-JP" sz="1400" b="0" dirty="0" smtClean="0">
            <a:solidFill>
              <a:srgbClr val="3399FF"/>
            </a:solidFill>
          </a:endParaRPr>
        </a:p>
        <a:p>
          <a:r>
            <a:rPr kumimoji="1" lang="ja-JP" altLang="en-US" sz="1400" b="0" dirty="0" smtClean="0">
              <a:solidFill>
                <a:srgbClr val="3399FF"/>
              </a:solidFill>
            </a:rPr>
            <a:t>余暇支援</a:t>
          </a:r>
          <a:endParaRPr kumimoji="1" lang="en-US" altLang="ja-JP" sz="1400" b="0" dirty="0" smtClean="0">
            <a:solidFill>
              <a:srgbClr val="3399FF"/>
            </a:solidFill>
          </a:endParaRPr>
        </a:p>
        <a:p>
          <a:r>
            <a:rPr kumimoji="1" lang="ja-JP" altLang="en-US" sz="1400" b="0" dirty="0" smtClean="0">
              <a:solidFill>
                <a:srgbClr val="3399FF"/>
              </a:solidFill>
            </a:rPr>
            <a:t>障害基礎年金相談</a:t>
          </a:r>
          <a:endParaRPr kumimoji="1" lang="en-US" altLang="ja-JP" sz="1400" b="0" dirty="0" smtClean="0">
            <a:solidFill>
              <a:srgbClr val="3399FF"/>
            </a:solidFill>
          </a:endParaRPr>
        </a:p>
        <a:p>
          <a:r>
            <a:rPr kumimoji="1" lang="ja-JP" altLang="en-US" sz="1400" b="0" dirty="0" smtClean="0">
              <a:solidFill>
                <a:srgbClr val="3399FF"/>
              </a:solidFill>
            </a:rPr>
            <a:t>就労支援</a:t>
          </a:r>
          <a:endParaRPr kumimoji="1" lang="en-US" altLang="ja-JP" sz="1400" b="0" dirty="0" smtClean="0">
            <a:solidFill>
              <a:srgbClr val="3399FF"/>
            </a:solidFill>
          </a:endParaRPr>
        </a:p>
        <a:p>
          <a:r>
            <a:rPr kumimoji="1" lang="ja-JP" altLang="en-US" sz="1400" b="0" dirty="0" smtClean="0">
              <a:solidFill>
                <a:srgbClr val="3399FF"/>
              </a:solidFill>
            </a:rPr>
            <a:t>自立生活支援</a:t>
          </a:r>
          <a:endParaRPr kumimoji="1" lang="en-US" altLang="ja-JP" sz="1400" b="0" dirty="0" smtClean="0">
            <a:solidFill>
              <a:srgbClr val="3399FF"/>
            </a:solidFill>
          </a:endParaRPr>
        </a:p>
        <a:p>
          <a:r>
            <a:rPr kumimoji="1" lang="ja-JP" altLang="en-US" sz="1400" b="0" dirty="0" smtClean="0">
              <a:solidFill>
                <a:srgbClr val="3399FF"/>
              </a:solidFill>
            </a:rPr>
            <a:t>医療との連携</a:t>
          </a:r>
          <a:endParaRPr kumimoji="1" lang="en-US" altLang="ja-JP" sz="1400" b="0" dirty="0" smtClean="0">
            <a:solidFill>
              <a:srgbClr val="3399FF"/>
            </a:solidFill>
          </a:endParaRPr>
        </a:p>
        <a:p>
          <a:r>
            <a:rPr kumimoji="1" lang="ja-JP" altLang="en-US" sz="1400" b="0" dirty="0" smtClean="0">
              <a:solidFill>
                <a:srgbClr val="3399FF"/>
              </a:solidFill>
            </a:rPr>
            <a:t>地域移行</a:t>
          </a:r>
          <a:endParaRPr kumimoji="1" lang="en-US" altLang="ja-JP" sz="1400" b="0" dirty="0" smtClean="0">
            <a:solidFill>
              <a:srgbClr val="3399FF"/>
            </a:solidFill>
          </a:endParaRPr>
        </a:p>
        <a:p>
          <a:r>
            <a:rPr kumimoji="1" lang="ja-JP" altLang="en-US" sz="1400" b="0" dirty="0" smtClean="0">
              <a:solidFill>
                <a:srgbClr val="3399FF"/>
              </a:solidFill>
            </a:rPr>
            <a:t>地域生活支援</a:t>
          </a:r>
          <a:endParaRPr kumimoji="1" lang="en-US" altLang="ja-JP" sz="1400" b="0" dirty="0" smtClean="0">
            <a:solidFill>
              <a:srgbClr val="3399FF"/>
            </a:solidFill>
          </a:endParaRPr>
        </a:p>
        <a:p>
          <a:endParaRPr kumimoji="1" lang="ja-JP" altLang="en-US" sz="1800" b="1" dirty="0"/>
        </a:p>
      </dgm:t>
    </dgm:pt>
    <dgm:pt modelId="{22F99706-879F-49F2-B004-E9EF5E7B9819}" type="parTrans" cxnId="{42676832-3B9A-425D-A132-361D33B2D216}">
      <dgm:prSet/>
      <dgm:spPr/>
      <dgm:t>
        <a:bodyPr/>
        <a:lstStyle/>
        <a:p>
          <a:endParaRPr kumimoji="1" lang="ja-JP" altLang="en-US"/>
        </a:p>
      </dgm:t>
    </dgm:pt>
    <dgm:pt modelId="{947265ED-65D2-47DF-A23C-C5229D301D20}" type="sibTrans" cxnId="{42676832-3B9A-425D-A132-361D33B2D216}">
      <dgm:prSet/>
      <dgm:spPr/>
      <dgm:t>
        <a:bodyPr/>
        <a:lstStyle/>
        <a:p>
          <a:endParaRPr kumimoji="1" lang="ja-JP" altLang="en-US"/>
        </a:p>
      </dgm:t>
    </dgm:pt>
    <dgm:pt modelId="{21EC50A8-17E9-470F-85C7-B97BB39D518E}" type="pres">
      <dgm:prSet presAssocID="{67B7F087-AF46-416B-84E0-3477755398EE}" presName="arrowDiagram" presStyleCnt="0">
        <dgm:presLayoutVars>
          <dgm:chMax val="5"/>
          <dgm:dir/>
          <dgm:resizeHandles val="exact"/>
        </dgm:presLayoutVars>
      </dgm:prSet>
      <dgm:spPr/>
    </dgm:pt>
    <dgm:pt modelId="{1B8D11D0-8D3B-4551-BF79-C67EBF7DD652}" type="pres">
      <dgm:prSet presAssocID="{67B7F087-AF46-416B-84E0-3477755398EE}" presName="arrow" presStyleLbl="bgShp" presStyleIdx="0" presStyleCnt="1" custScaleX="101347"/>
      <dgm:spPr/>
    </dgm:pt>
    <dgm:pt modelId="{AB0D8E0F-4F35-46B9-A186-0C24F6BECF64}" type="pres">
      <dgm:prSet presAssocID="{67B7F087-AF46-416B-84E0-3477755398EE}" presName="arrowDiagram3" presStyleCnt="0"/>
      <dgm:spPr/>
    </dgm:pt>
    <dgm:pt modelId="{EC7081F8-CCE0-4FDE-AA80-23F1F8FDFDE6}" type="pres">
      <dgm:prSet presAssocID="{62DFD811-D787-49FA-9D07-233D14797023}" presName="bullet3a" presStyleLbl="node1" presStyleIdx="0" presStyleCnt="3" custLinFactNeighborX="-63062" custLinFactNeighborY="55469"/>
      <dgm:spPr/>
    </dgm:pt>
    <dgm:pt modelId="{07250A2B-3C76-4CC3-B19E-F5E8B0541D69}" type="pres">
      <dgm:prSet presAssocID="{62DFD811-D787-49FA-9D07-233D14797023}" presName="textBox3a" presStyleLbl="revTx" presStyleIdx="0" presStyleCnt="3" custScaleX="105741" custScaleY="91627" custLinFactNeighborX="4599" custLinFactNeighborY="-2331">
        <dgm:presLayoutVars>
          <dgm:bulletEnabled val="1"/>
        </dgm:presLayoutVars>
      </dgm:prSet>
      <dgm:spPr/>
      <dgm:t>
        <a:bodyPr/>
        <a:lstStyle/>
        <a:p>
          <a:endParaRPr kumimoji="1" lang="ja-JP" altLang="en-US"/>
        </a:p>
      </dgm:t>
    </dgm:pt>
    <dgm:pt modelId="{93811253-22E6-4251-B109-69275193A571}" type="pres">
      <dgm:prSet presAssocID="{8622D899-5364-4BF5-B62E-C6B0211FF402}" presName="bullet3b" presStyleLbl="node1" presStyleIdx="1" presStyleCnt="3" custLinFactX="-35177" custLinFactNeighborX="-100000" custLinFactNeighborY="26280"/>
      <dgm:spPr/>
    </dgm:pt>
    <dgm:pt modelId="{6BEB8A49-0D9B-498E-A934-6EB48E7246CD}" type="pres">
      <dgm:prSet presAssocID="{8622D899-5364-4BF5-B62E-C6B0211FF402}" presName="textBox3b" presStyleLbl="revTx" presStyleIdx="1" presStyleCnt="3" custScaleX="143765" custScaleY="87167" custLinFactNeighborX="9208" custLinFactNeighborY="1667">
        <dgm:presLayoutVars>
          <dgm:bulletEnabled val="1"/>
        </dgm:presLayoutVars>
      </dgm:prSet>
      <dgm:spPr/>
      <dgm:t>
        <a:bodyPr/>
        <a:lstStyle/>
        <a:p>
          <a:endParaRPr kumimoji="1" lang="ja-JP" altLang="en-US"/>
        </a:p>
      </dgm:t>
    </dgm:pt>
    <dgm:pt modelId="{69C07170-CA3F-4D66-A280-6CD81564D1D6}" type="pres">
      <dgm:prSet presAssocID="{92BD2041-E9DE-4D50-B9E3-183376599BE6}" presName="bullet3c" presStyleLbl="node1" presStyleIdx="2" presStyleCnt="3" custLinFactNeighborX="-22197" custLinFactNeighborY="-6746"/>
      <dgm:spPr/>
    </dgm:pt>
    <dgm:pt modelId="{6C1D1501-E36D-438A-84D4-4768AB6F7308}" type="pres">
      <dgm:prSet presAssocID="{92BD2041-E9DE-4D50-B9E3-183376599BE6}" presName="textBox3c" presStyleLbl="revTx" presStyleIdx="2" presStyleCnt="3" custScaleX="105384" custScaleY="89737" custLinFactNeighborX="8566" custLinFactNeighborY="-5802">
        <dgm:presLayoutVars>
          <dgm:bulletEnabled val="1"/>
        </dgm:presLayoutVars>
      </dgm:prSet>
      <dgm:spPr/>
      <dgm:t>
        <a:bodyPr/>
        <a:lstStyle/>
        <a:p>
          <a:endParaRPr kumimoji="1" lang="ja-JP" altLang="en-US"/>
        </a:p>
      </dgm:t>
    </dgm:pt>
  </dgm:ptLst>
  <dgm:cxnLst>
    <dgm:cxn modelId="{2B6837A9-C145-4855-B19E-67477A8ADB91}" type="presOf" srcId="{92BD2041-E9DE-4D50-B9E3-183376599BE6}" destId="{6C1D1501-E36D-438A-84D4-4768AB6F7308}" srcOrd="0" destOrd="0" presId="urn:microsoft.com/office/officeart/2005/8/layout/arrow2"/>
    <dgm:cxn modelId="{C1638D9D-7BE4-49F4-8014-43BD4ED6219F}" type="presOf" srcId="{62DFD811-D787-49FA-9D07-233D14797023}" destId="{07250A2B-3C76-4CC3-B19E-F5E8B0541D69}" srcOrd="0" destOrd="0" presId="urn:microsoft.com/office/officeart/2005/8/layout/arrow2"/>
    <dgm:cxn modelId="{FFFB9CA1-5182-42B6-B1EF-96EBA72499AE}" srcId="{67B7F087-AF46-416B-84E0-3477755398EE}" destId="{8622D899-5364-4BF5-B62E-C6B0211FF402}" srcOrd="1" destOrd="0" parTransId="{D4538FC8-BA7A-4279-948E-3EA70941E7B3}" sibTransId="{B580E55D-EB90-4533-9DFF-508929AF5B6E}"/>
    <dgm:cxn modelId="{42676832-3B9A-425D-A132-361D33B2D216}" srcId="{67B7F087-AF46-416B-84E0-3477755398EE}" destId="{92BD2041-E9DE-4D50-B9E3-183376599BE6}" srcOrd="2" destOrd="0" parTransId="{22F99706-879F-49F2-B004-E9EF5E7B9819}" sibTransId="{947265ED-65D2-47DF-A23C-C5229D301D20}"/>
    <dgm:cxn modelId="{81AF6630-61AB-429E-935E-477FCFF90958}" type="presOf" srcId="{8622D899-5364-4BF5-B62E-C6B0211FF402}" destId="{6BEB8A49-0D9B-498E-A934-6EB48E7246CD}" srcOrd="0" destOrd="0" presId="urn:microsoft.com/office/officeart/2005/8/layout/arrow2"/>
    <dgm:cxn modelId="{F9561758-6EAA-4767-A6CC-677B9F51F2E5}" srcId="{67B7F087-AF46-416B-84E0-3477755398EE}" destId="{62DFD811-D787-49FA-9D07-233D14797023}" srcOrd="0" destOrd="0" parTransId="{690E890B-6C6E-4165-B3E6-D6032E7666FD}" sibTransId="{F7BCFCDD-789E-4DF5-831F-8A6DA9065728}"/>
    <dgm:cxn modelId="{760345F1-8EA1-4DC7-9A6C-D6ED7AAEF7B6}" type="presOf" srcId="{67B7F087-AF46-416B-84E0-3477755398EE}" destId="{21EC50A8-17E9-470F-85C7-B97BB39D518E}" srcOrd="0" destOrd="0" presId="urn:microsoft.com/office/officeart/2005/8/layout/arrow2"/>
    <dgm:cxn modelId="{24647814-F472-498E-B5A7-4CDD06410AA5}" type="presParOf" srcId="{21EC50A8-17E9-470F-85C7-B97BB39D518E}" destId="{1B8D11D0-8D3B-4551-BF79-C67EBF7DD652}" srcOrd="0" destOrd="0" presId="urn:microsoft.com/office/officeart/2005/8/layout/arrow2"/>
    <dgm:cxn modelId="{BCDBEDFD-129A-4856-AC44-5DC27F697313}" type="presParOf" srcId="{21EC50A8-17E9-470F-85C7-B97BB39D518E}" destId="{AB0D8E0F-4F35-46B9-A186-0C24F6BECF64}" srcOrd="1" destOrd="0" presId="urn:microsoft.com/office/officeart/2005/8/layout/arrow2"/>
    <dgm:cxn modelId="{E84C31CF-4426-4029-93E4-61F0F8409931}" type="presParOf" srcId="{AB0D8E0F-4F35-46B9-A186-0C24F6BECF64}" destId="{EC7081F8-CCE0-4FDE-AA80-23F1F8FDFDE6}" srcOrd="0" destOrd="0" presId="urn:microsoft.com/office/officeart/2005/8/layout/arrow2"/>
    <dgm:cxn modelId="{F39774A8-4D67-422F-B9D7-A9012CAFEB8B}" type="presParOf" srcId="{AB0D8E0F-4F35-46B9-A186-0C24F6BECF64}" destId="{07250A2B-3C76-4CC3-B19E-F5E8B0541D69}" srcOrd="1" destOrd="0" presId="urn:microsoft.com/office/officeart/2005/8/layout/arrow2"/>
    <dgm:cxn modelId="{EBD5D37C-BF40-4548-B887-32EC703FCD3D}" type="presParOf" srcId="{AB0D8E0F-4F35-46B9-A186-0C24F6BECF64}" destId="{93811253-22E6-4251-B109-69275193A571}" srcOrd="2" destOrd="0" presId="urn:microsoft.com/office/officeart/2005/8/layout/arrow2"/>
    <dgm:cxn modelId="{86368933-EFB2-4683-BE1E-2DB73350AA09}" type="presParOf" srcId="{AB0D8E0F-4F35-46B9-A186-0C24F6BECF64}" destId="{6BEB8A49-0D9B-498E-A934-6EB48E7246CD}" srcOrd="3" destOrd="0" presId="urn:microsoft.com/office/officeart/2005/8/layout/arrow2"/>
    <dgm:cxn modelId="{D317A53F-3DAC-426D-A8D5-8F1331B4FA16}" type="presParOf" srcId="{AB0D8E0F-4F35-46B9-A186-0C24F6BECF64}" destId="{69C07170-CA3F-4D66-A280-6CD81564D1D6}" srcOrd="4" destOrd="0" presId="urn:microsoft.com/office/officeart/2005/8/layout/arrow2"/>
    <dgm:cxn modelId="{818F703D-FD14-48CE-8CFD-88E4CBF42A92}" type="presParOf" srcId="{AB0D8E0F-4F35-46B9-A186-0C24F6BECF64}" destId="{6C1D1501-E36D-438A-84D4-4768AB6F7308}"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BBE274-49DF-4C07-81A1-C737493E373B}" type="doc">
      <dgm:prSet loTypeId="urn:microsoft.com/office/officeart/2005/8/layout/hProcess9" loCatId="process" qsTypeId="urn:microsoft.com/office/officeart/2005/8/quickstyle/simple1" qsCatId="simple" csTypeId="urn:microsoft.com/office/officeart/2005/8/colors/colorful1" csCatId="colorful" phldr="1"/>
      <dgm:spPr/>
    </dgm:pt>
    <dgm:pt modelId="{CAC07477-A26C-4A33-A718-29CD9AF9C63B}">
      <dgm:prSet phldrT="[テキスト]"/>
      <dgm:spPr/>
      <dgm:t>
        <a:bodyPr/>
        <a:lstStyle/>
        <a:p>
          <a:r>
            <a:rPr kumimoji="1" lang="ja-JP" altLang="en-US" dirty="0" smtClean="0"/>
            <a:t>地域を知る</a:t>
          </a:r>
          <a:endParaRPr kumimoji="1" lang="ja-JP" altLang="en-US" dirty="0"/>
        </a:p>
      </dgm:t>
    </dgm:pt>
    <dgm:pt modelId="{6274099B-43AC-44B5-B1AF-3F30A19E248D}" type="parTrans" cxnId="{9C2B5E8C-BD1A-4177-B45B-18D85E8B64E7}">
      <dgm:prSet/>
      <dgm:spPr/>
      <dgm:t>
        <a:bodyPr/>
        <a:lstStyle/>
        <a:p>
          <a:endParaRPr kumimoji="1" lang="ja-JP" altLang="en-US"/>
        </a:p>
      </dgm:t>
    </dgm:pt>
    <dgm:pt modelId="{3812DB22-EE42-48ED-A43C-6226DDA33E2F}" type="sibTrans" cxnId="{9C2B5E8C-BD1A-4177-B45B-18D85E8B64E7}">
      <dgm:prSet/>
      <dgm:spPr/>
      <dgm:t>
        <a:bodyPr/>
        <a:lstStyle/>
        <a:p>
          <a:endParaRPr kumimoji="1" lang="ja-JP" altLang="en-US"/>
        </a:p>
      </dgm:t>
    </dgm:pt>
    <dgm:pt modelId="{90BE8794-6D1C-48CC-A031-21D5F2BA30CF}">
      <dgm:prSet phldrT="[テキスト]"/>
      <dgm:spPr/>
      <dgm:t>
        <a:bodyPr/>
        <a:lstStyle/>
        <a:p>
          <a:r>
            <a:rPr kumimoji="1" lang="ja-JP" altLang="en-US" dirty="0" smtClean="0"/>
            <a:t>支援関係者と出会う</a:t>
          </a:r>
          <a:endParaRPr kumimoji="1" lang="ja-JP" altLang="en-US" dirty="0"/>
        </a:p>
      </dgm:t>
    </dgm:pt>
    <dgm:pt modelId="{35694C78-5243-42D0-91A3-F8FE94AF3759}" type="parTrans" cxnId="{FEAD32E4-BA92-4FA7-8142-53CAD28DE57D}">
      <dgm:prSet/>
      <dgm:spPr/>
      <dgm:t>
        <a:bodyPr/>
        <a:lstStyle/>
        <a:p>
          <a:endParaRPr kumimoji="1" lang="ja-JP" altLang="en-US"/>
        </a:p>
      </dgm:t>
    </dgm:pt>
    <dgm:pt modelId="{6DC633EC-52CA-4D0E-AFA8-427621FA2A24}" type="sibTrans" cxnId="{FEAD32E4-BA92-4FA7-8142-53CAD28DE57D}">
      <dgm:prSet/>
      <dgm:spPr/>
      <dgm:t>
        <a:bodyPr/>
        <a:lstStyle/>
        <a:p>
          <a:endParaRPr kumimoji="1" lang="ja-JP" altLang="en-US"/>
        </a:p>
      </dgm:t>
    </dgm:pt>
    <dgm:pt modelId="{6A6691A8-069F-4866-8568-167964216149}">
      <dgm:prSet/>
      <dgm:spPr/>
      <dgm:t>
        <a:bodyPr/>
        <a:lstStyle/>
        <a:p>
          <a:r>
            <a:rPr kumimoji="1" lang="ja-JP" altLang="en-US" dirty="0" smtClean="0"/>
            <a:t>知り合いになる（ネットワーク）</a:t>
          </a:r>
          <a:endParaRPr kumimoji="1" lang="ja-JP" altLang="en-US" dirty="0"/>
        </a:p>
      </dgm:t>
    </dgm:pt>
    <dgm:pt modelId="{860C784D-7EA4-476E-83D6-0D83CF5EA17A}" type="parTrans" cxnId="{3DAA4504-5776-4D05-B33A-5051CFD44D4F}">
      <dgm:prSet/>
      <dgm:spPr/>
      <dgm:t>
        <a:bodyPr/>
        <a:lstStyle/>
        <a:p>
          <a:endParaRPr kumimoji="1" lang="ja-JP" altLang="en-US"/>
        </a:p>
      </dgm:t>
    </dgm:pt>
    <dgm:pt modelId="{9D90B846-9CCD-47DF-BCC4-C9C6862DF0A2}" type="sibTrans" cxnId="{3DAA4504-5776-4D05-B33A-5051CFD44D4F}">
      <dgm:prSet/>
      <dgm:spPr/>
      <dgm:t>
        <a:bodyPr/>
        <a:lstStyle/>
        <a:p>
          <a:endParaRPr kumimoji="1" lang="ja-JP" altLang="en-US"/>
        </a:p>
      </dgm:t>
    </dgm:pt>
    <dgm:pt modelId="{9290AB95-6271-4014-9197-F455F20E76CD}">
      <dgm:prSet/>
      <dgm:spPr/>
      <dgm:t>
        <a:bodyPr/>
        <a:lstStyle/>
        <a:p>
          <a:r>
            <a:rPr kumimoji="1" lang="ja-JP" altLang="en-US" dirty="0" smtClean="0">
              <a:solidFill>
                <a:srgbClr val="7030A0"/>
              </a:solidFill>
            </a:rPr>
            <a:t>支援のマッチング</a:t>
          </a:r>
          <a:r>
            <a:rPr kumimoji="1" lang="ja-JP" altLang="en-US" dirty="0" smtClean="0"/>
            <a:t>又は</a:t>
          </a:r>
          <a:r>
            <a:rPr kumimoji="1" lang="ja-JP" altLang="en-US" dirty="0" smtClean="0">
              <a:solidFill>
                <a:srgbClr val="FF0000"/>
              </a:solidFill>
            </a:rPr>
            <a:t>開発支援が見える</a:t>
          </a:r>
          <a:endParaRPr kumimoji="1" lang="ja-JP" altLang="en-US" dirty="0">
            <a:solidFill>
              <a:srgbClr val="FF0000"/>
            </a:solidFill>
          </a:endParaRPr>
        </a:p>
      </dgm:t>
    </dgm:pt>
    <dgm:pt modelId="{51BFD075-356B-495B-8209-1DDD491E8886}" type="parTrans" cxnId="{B1400CA4-1347-4271-B51A-B5E863E88DF4}">
      <dgm:prSet/>
      <dgm:spPr/>
      <dgm:t>
        <a:bodyPr/>
        <a:lstStyle/>
        <a:p>
          <a:endParaRPr kumimoji="1" lang="ja-JP" altLang="en-US"/>
        </a:p>
      </dgm:t>
    </dgm:pt>
    <dgm:pt modelId="{65A5FC71-365B-4D7C-976D-91FC3D5F30D3}" type="sibTrans" cxnId="{B1400CA4-1347-4271-B51A-B5E863E88DF4}">
      <dgm:prSet/>
      <dgm:spPr/>
      <dgm:t>
        <a:bodyPr/>
        <a:lstStyle/>
        <a:p>
          <a:endParaRPr kumimoji="1" lang="ja-JP" altLang="en-US"/>
        </a:p>
      </dgm:t>
    </dgm:pt>
    <dgm:pt modelId="{FC948D03-1EB4-4392-847E-727B76E451B8}" type="pres">
      <dgm:prSet presAssocID="{34BBE274-49DF-4C07-81A1-C737493E373B}" presName="CompostProcess" presStyleCnt="0">
        <dgm:presLayoutVars>
          <dgm:dir/>
          <dgm:resizeHandles val="exact"/>
        </dgm:presLayoutVars>
      </dgm:prSet>
      <dgm:spPr/>
    </dgm:pt>
    <dgm:pt modelId="{23AA624F-1D87-4E2F-BC31-B1D5C4EA4D65}" type="pres">
      <dgm:prSet presAssocID="{34BBE274-49DF-4C07-81A1-C737493E373B}" presName="arrow" presStyleLbl="bgShp" presStyleIdx="0" presStyleCnt="1" custScaleX="109490" custLinFactNeighborX="3780" custLinFactNeighborY="628"/>
      <dgm:spPr/>
    </dgm:pt>
    <dgm:pt modelId="{BDD6CEBF-A47F-432A-9AA0-03F3A422A183}" type="pres">
      <dgm:prSet presAssocID="{34BBE274-49DF-4C07-81A1-C737493E373B}" presName="linearProcess" presStyleCnt="0"/>
      <dgm:spPr/>
    </dgm:pt>
    <dgm:pt modelId="{C34372B6-F78F-469A-99D9-1C46C3E56208}" type="pres">
      <dgm:prSet presAssocID="{CAC07477-A26C-4A33-A718-29CD9AF9C63B}" presName="textNode" presStyleLbl="node1" presStyleIdx="0" presStyleCnt="4">
        <dgm:presLayoutVars>
          <dgm:bulletEnabled val="1"/>
        </dgm:presLayoutVars>
      </dgm:prSet>
      <dgm:spPr/>
      <dgm:t>
        <a:bodyPr/>
        <a:lstStyle/>
        <a:p>
          <a:endParaRPr kumimoji="1" lang="ja-JP" altLang="en-US"/>
        </a:p>
      </dgm:t>
    </dgm:pt>
    <dgm:pt modelId="{8838AECA-07C7-4327-A327-D06566D612EC}" type="pres">
      <dgm:prSet presAssocID="{3812DB22-EE42-48ED-A43C-6226DDA33E2F}" presName="sibTrans" presStyleCnt="0"/>
      <dgm:spPr/>
    </dgm:pt>
    <dgm:pt modelId="{213B2314-93FC-431E-8A78-FBF1A1688B56}" type="pres">
      <dgm:prSet presAssocID="{90BE8794-6D1C-48CC-A031-21D5F2BA30CF}" presName="textNode" presStyleLbl="node1" presStyleIdx="1" presStyleCnt="4">
        <dgm:presLayoutVars>
          <dgm:bulletEnabled val="1"/>
        </dgm:presLayoutVars>
      </dgm:prSet>
      <dgm:spPr/>
      <dgm:t>
        <a:bodyPr/>
        <a:lstStyle/>
        <a:p>
          <a:endParaRPr kumimoji="1" lang="ja-JP" altLang="en-US"/>
        </a:p>
      </dgm:t>
    </dgm:pt>
    <dgm:pt modelId="{A09E5270-F6EB-46E0-91CD-E7678F32043F}" type="pres">
      <dgm:prSet presAssocID="{6DC633EC-52CA-4D0E-AFA8-427621FA2A24}" presName="sibTrans" presStyleCnt="0"/>
      <dgm:spPr/>
    </dgm:pt>
    <dgm:pt modelId="{4360B790-F5DF-428F-9834-5B8E4404D450}" type="pres">
      <dgm:prSet presAssocID="{6A6691A8-069F-4866-8568-167964216149}" presName="textNode" presStyleLbl="node1" presStyleIdx="2" presStyleCnt="4">
        <dgm:presLayoutVars>
          <dgm:bulletEnabled val="1"/>
        </dgm:presLayoutVars>
      </dgm:prSet>
      <dgm:spPr/>
      <dgm:t>
        <a:bodyPr/>
        <a:lstStyle/>
        <a:p>
          <a:endParaRPr kumimoji="1" lang="ja-JP" altLang="en-US"/>
        </a:p>
      </dgm:t>
    </dgm:pt>
    <dgm:pt modelId="{0248040E-F968-4B6F-B144-3B707F3565CD}" type="pres">
      <dgm:prSet presAssocID="{9D90B846-9CCD-47DF-BCC4-C9C6862DF0A2}" presName="sibTrans" presStyleCnt="0"/>
      <dgm:spPr/>
    </dgm:pt>
    <dgm:pt modelId="{B94949FF-C52C-4B45-A582-345C27C144F4}" type="pres">
      <dgm:prSet presAssocID="{9290AB95-6271-4014-9197-F455F20E76CD}" presName="textNode" presStyleLbl="node1" presStyleIdx="3" presStyleCnt="4">
        <dgm:presLayoutVars>
          <dgm:bulletEnabled val="1"/>
        </dgm:presLayoutVars>
      </dgm:prSet>
      <dgm:spPr/>
      <dgm:t>
        <a:bodyPr/>
        <a:lstStyle/>
        <a:p>
          <a:endParaRPr kumimoji="1" lang="ja-JP" altLang="en-US"/>
        </a:p>
      </dgm:t>
    </dgm:pt>
  </dgm:ptLst>
  <dgm:cxnLst>
    <dgm:cxn modelId="{02BF5219-5CCE-4DB2-AAB6-3D0CE23DD52E}" type="presOf" srcId="{9290AB95-6271-4014-9197-F455F20E76CD}" destId="{B94949FF-C52C-4B45-A582-345C27C144F4}" srcOrd="0" destOrd="0" presId="urn:microsoft.com/office/officeart/2005/8/layout/hProcess9"/>
    <dgm:cxn modelId="{8338930B-47C4-40B1-A517-D53B8F4E49C4}" type="presOf" srcId="{6A6691A8-069F-4866-8568-167964216149}" destId="{4360B790-F5DF-428F-9834-5B8E4404D450}" srcOrd="0" destOrd="0" presId="urn:microsoft.com/office/officeart/2005/8/layout/hProcess9"/>
    <dgm:cxn modelId="{B1400CA4-1347-4271-B51A-B5E863E88DF4}" srcId="{34BBE274-49DF-4C07-81A1-C737493E373B}" destId="{9290AB95-6271-4014-9197-F455F20E76CD}" srcOrd="3" destOrd="0" parTransId="{51BFD075-356B-495B-8209-1DDD491E8886}" sibTransId="{65A5FC71-365B-4D7C-976D-91FC3D5F30D3}"/>
    <dgm:cxn modelId="{CD2F1EEC-E8E5-404D-8EC7-BF46FDDEAF51}" type="presOf" srcId="{CAC07477-A26C-4A33-A718-29CD9AF9C63B}" destId="{C34372B6-F78F-469A-99D9-1C46C3E56208}" srcOrd="0" destOrd="0" presId="urn:microsoft.com/office/officeart/2005/8/layout/hProcess9"/>
    <dgm:cxn modelId="{3DAA4504-5776-4D05-B33A-5051CFD44D4F}" srcId="{34BBE274-49DF-4C07-81A1-C737493E373B}" destId="{6A6691A8-069F-4866-8568-167964216149}" srcOrd="2" destOrd="0" parTransId="{860C784D-7EA4-476E-83D6-0D83CF5EA17A}" sibTransId="{9D90B846-9CCD-47DF-BCC4-C9C6862DF0A2}"/>
    <dgm:cxn modelId="{3350AFF8-623C-45CE-8B1B-F87C63CD3130}" type="presOf" srcId="{90BE8794-6D1C-48CC-A031-21D5F2BA30CF}" destId="{213B2314-93FC-431E-8A78-FBF1A1688B56}" srcOrd="0" destOrd="0" presId="urn:microsoft.com/office/officeart/2005/8/layout/hProcess9"/>
    <dgm:cxn modelId="{FEAD32E4-BA92-4FA7-8142-53CAD28DE57D}" srcId="{34BBE274-49DF-4C07-81A1-C737493E373B}" destId="{90BE8794-6D1C-48CC-A031-21D5F2BA30CF}" srcOrd="1" destOrd="0" parTransId="{35694C78-5243-42D0-91A3-F8FE94AF3759}" sibTransId="{6DC633EC-52CA-4D0E-AFA8-427621FA2A24}"/>
    <dgm:cxn modelId="{9C2B5E8C-BD1A-4177-B45B-18D85E8B64E7}" srcId="{34BBE274-49DF-4C07-81A1-C737493E373B}" destId="{CAC07477-A26C-4A33-A718-29CD9AF9C63B}" srcOrd="0" destOrd="0" parTransId="{6274099B-43AC-44B5-B1AF-3F30A19E248D}" sibTransId="{3812DB22-EE42-48ED-A43C-6226DDA33E2F}"/>
    <dgm:cxn modelId="{72D464AE-A67E-4AF1-880D-53C713AD24A1}" type="presOf" srcId="{34BBE274-49DF-4C07-81A1-C737493E373B}" destId="{FC948D03-1EB4-4392-847E-727B76E451B8}" srcOrd="0" destOrd="0" presId="urn:microsoft.com/office/officeart/2005/8/layout/hProcess9"/>
    <dgm:cxn modelId="{8743B26E-93B2-45FA-A7AE-C6EC784276C1}" type="presParOf" srcId="{FC948D03-1EB4-4392-847E-727B76E451B8}" destId="{23AA624F-1D87-4E2F-BC31-B1D5C4EA4D65}" srcOrd="0" destOrd="0" presId="urn:microsoft.com/office/officeart/2005/8/layout/hProcess9"/>
    <dgm:cxn modelId="{441116EB-19BF-4EAB-B7B1-299CB9333323}" type="presParOf" srcId="{FC948D03-1EB4-4392-847E-727B76E451B8}" destId="{BDD6CEBF-A47F-432A-9AA0-03F3A422A183}" srcOrd="1" destOrd="0" presId="urn:microsoft.com/office/officeart/2005/8/layout/hProcess9"/>
    <dgm:cxn modelId="{3E6F9400-F053-4216-B7FB-B433266CF525}" type="presParOf" srcId="{BDD6CEBF-A47F-432A-9AA0-03F3A422A183}" destId="{C34372B6-F78F-469A-99D9-1C46C3E56208}" srcOrd="0" destOrd="0" presId="urn:microsoft.com/office/officeart/2005/8/layout/hProcess9"/>
    <dgm:cxn modelId="{AE47E4FA-6485-4E70-9B37-716569C34503}" type="presParOf" srcId="{BDD6CEBF-A47F-432A-9AA0-03F3A422A183}" destId="{8838AECA-07C7-4327-A327-D06566D612EC}" srcOrd="1" destOrd="0" presId="urn:microsoft.com/office/officeart/2005/8/layout/hProcess9"/>
    <dgm:cxn modelId="{81E911B7-59F7-4581-B993-4EFC139AAC8D}" type="presParOf" srcId="{BDD6CEBF-A47F-432A-9AA0-03F3A422A183}" destId="{213B2314-93FC-431E-8A78-FBF1A1688B56}" srcOrd="2" destOrd="0" presId="urn:microsoft.com/office/officeart/2005/8/layout/hProcess9"/>
    <dgm:cxn modelId="{B2CC153E-4E9F-49C2-97F5-56E2960D5BEB}" type="presParOf" srcId="{BDD6CEBF-A47F-432A-9AA0-03F3A422A183}" destId="{A09E5270-F6EB-46E0-91CD-E7678F32043F}" srcOrd="3" destOrd="0" presId="urn:microsoft.com/office/officeart/2005/8/layout/hProcess9"/>
    <dgm:cxn modelId="{A1209453-3ED9-4A82-B53B-614A324C486E}" type="presParOf" srcId="{BDD6CEBF-A47F-432A-9AA0-03F3A422A183}" destId="{4360B790-F5DF-428F-9834-5B8E4404D450}" srcOrd="4" destOrd="0" presId="urn:microsoft.com/office/officeart/2005/8/layout/hProcess9"/>
    <dgm:cxn modelId="{27E38060-C555-4F8A-BA5A-BC7716A918EE}" type="presParOf" srcId="{BDD6CEBF-A47F-432A-9AA0-03F3A422A183}" destId="{0248040E-F968-4B6F-B144-3B707F3565CD}" srcOrd="5" destOrd="0" presId="urn:microsoft.com/office/officeart/2005/8/layout/hProcess9"/>
    <dgm:cxn modelId="{67B95609-B68D-495B-80DD-8B150F0693ED}" type="presParOf" srcId="{BDD6CEBF-A47F-432A-9AA0-03F3A422A183}" destId="{B94949FF-C52C-4B45-A582-345C27C144F4}"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F2E824-01B1-459B-B7C2-809A59A9E73B}"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kumimoji="1" lang="ja-JP" altLang="en-US"/>
        </a:p>
      </dgm:t>
    </dgm:pt>
    <dgm:pt modelId="{BA468F20-DC67-477B-8D45-6F1BAF850CE9}">
      <dgm:prSet phldrT="[テキスト]"/>
      <dgm:spPr/>
      <dgm:t>
        <a:bodyPr/>
        <a:lstStyle/>
        <a:p>
          <a:r>
            <a:rPr kumimoji="1" lang="ja-JP" altLang="en-US" b="1" dirty="0" smtClean="0">
              <a:solidFill>
                <a:schemeClr val="tx1"/>
              </a:solidFill>
            </a:rPr>
            <a:t>地域基本情報</a:t>
          </a:r>
          <a:endParaRPr kumimoji="1" lang="en-US" altLang="ja-JP" b="1" dirty="0" smtClean="0">
            <a:solidFill>
              <a:schemeClr val="tx1"/>
            </a:solidFill>
          </a:endParaRPr>
        </a:p>
        <a:p>
          <a:r>
            <a:rPr kumimoji="1" lang="ja-JP" altLang="en-US" b="1" dirty="0" smtClean="0">
              <a:solidFill>
                <a:schemeClr val="tx1"/>
              </a:solidFill>
            </a:rPr>
            <a:t>人口・特性</a:t>
          </a:r>
          <a:endParaRPr kumimoji="1" lang="ja-JP" altLang="en-US" b="1" dirty="0">
            <a:solidFill>
              <a:schemeClr val="tx1"/>
            </a:solidFill>
          </a:endParaRPr>
        </a:p>
      </dgm:t>
    </dgm:pt>
    <dgm:pt modelId="{DDA17F42-15A1-4761-ABF3-3A7216AACA86}" type="parTrans" cxnId="{BA4635B3-36B9-45EA-8534-0711DD831D41}">
      <dgm:prSet/>
      <dgm:spPr/>
      <dgm:t>
        <a:bodyPr/>
        <a:lstStyle/>
        <a:p>
          <a:endParaRPr kumimoji="1" lang="ja-JP" altLang="en-US"/>
        </a:p>
      </dgm:t>
    </dgm:pt>
    <dgm:pt modelId="{75983A76-F0CF-41CD-846D-8C2E8ED5C92B}" type="sibTrans" cxnId="{BA4635B3-36B9-45EA-8534-0711DD831D41}">
      <dgm:prSet/>
      <dgm:spPr/>
      <dgm:t>
        <a:bodyPr/>
        <a:lstStyle/>
        <a:p>
          <a:endParaRPr kumimoji="1" lang="ja-JP" altLang="en-US"/>
        </a:p>
      </dgm:t>
    </dgm:pt>
    <dgm:pt modelId="{BD76797C-83A3-43DE-BDB1-750996396EE3}">
      <dgm:prSet phldrT="[テキスト]"/>
      <dgm:spPr/>
      <dgm:t>
        <a:bodyPr/>
        <a:lstStyle/>
        <a:p>
          <a:r>
            <a:rPr kumimoji="1" lang="ja-JP" altLang="en-US" b="1" dirty="0" smtClean="0">
              <a:solidFill>
                <a:schemeClr val="tx1"/>
              </a:solidFill>
            </a:rPr>
            <a:t>障害児者の</a:t>
          </a:r>
          <a:endParaRPr kumimoji="1" lang="en-US" altLang="ja-JP" b="1" dirty="0" smtClean="0">
            <a:solidFill>
              <a:schemeClr val="tx1"/>
            </a:solidFill>
          </a:endParaRPr>
        </a:p>
        <a:p>
          <a:r>
            <a:rPr kumimoji="1" lang="ja-JP" altLang="en-US" b="1" dirty="0" smtClean="0">
              <a:solidFill>
                <a:schemeClr val="tx1"/>
              </a:solidFill>
            </a:rPr>
            <a:t>支援実態</a:t>
          </a:r>
          <a:endParaRPr kumimoji="1" lang="en-US" altLang="ja-JP" b="1" dirty="0" smtClean="0">
            <a:solidFill>
              <a:schemeClr val="tx1"/>
            </a:solidFill>
          </a:endParaRPr>
        </a:p>
      </dgm:t>
    </dgm:pt>
    <dgm:pt modelId="{1EB1931F-D3A4-48BF-817C-C29E90035CA6}" type="parTrans" cxnId="{4CAC122C-86A4-46A2-8FD4-F0D533256797}">
      <dgm:prSet/>
      <dgm:spPr/>
      <dgm:t>
        <a:bodyPr/>
        <a:lstStyle/>
        <a:p>
          <a:endParaRPr kumimoji="1" lang="ja-JP" altLang="en-US"/>
        </a:p>
      </dgm:t>
    </dgm:pt>
    <dgm:pt modelId="{FE964B31-2E06-4022-B8D4-B548B8538EE7}" type="sibTrans" cxnId="{4CAC122C-86A4-46A2-8FD4-F0D533256797}">
      <dgm:prSet/>
      <dgm:spPr/>
      <dgm:t>
        <a:bodyPr/>
        <a:lstStyle/>
        <a:p>
          <a:endParaRPr kumimoji="1" lang="ja-JP" altLang="en-US"/>
        </a:p>
      </dgm:t>
    </dgm:pt>
    <dgm:pt modelId="{43D99CBA-64B8-4258-97B5-6822214B7E5C}">
      <dgm:prSet phldrT="[テキスト]"/>
      <dgm:spPr/>
      <dgm:t>
        <a:bodyPr/>
        <a:lstStyle/>
        <a:p>
          <a:r>
            <a:rPr kumimoji="1" lang="ja-JP" altLang="en-US" b="1" dirty="0" smtClean="0">
              <a:solidFill>
                <a:schemeClr val="tx1"/>
              </a:solidFill>
            </a:rPr>
            <a:t>生活ニーズ把握（アンケート）</a:t>
          </a:r>
          <a:endParaRPr kumimoji="1" lang="en-US" altLang="ja-JP" b="1" dirty="0" smtClean="0">
            <a:solidFill>
              <a:schemeClr val="tx1"/>
            </a:solidFill>
          </a:endParaRPr>
        </a:p>
      </dgm:t>
    </dgm:pt>
    <dgm:pt modelId="{40560378-A66E-4E66-BF72-429B280420A3}" type="parTrans" cxnId="{07B8C7F3-A166-4352-9125-894DD4C1459D}">
      <dgm:prSet/>
      <dgm:spPr/>
      <dgm:t>
        <a:bodyPr/>
        <a:lstStyle/>
        <a:p>
          <a:endParaRPr kumimoji="1" lang="ja-JP" altLang="en-US"/>
        </a:p>
      </dgm:t>
    </dgm:pt>
    <dgm:pt modelId="{81492596-4412-488B-BCA5-DCB57C4E64EC}" type="sibTrans" cxnId="{07B8C7F3-A166-4352-9125-894DD4C1459D}">
      <dgm:prSet/>
      <dgm:spPr/>
      <dgm:t>
        <a:bodyPr/>
        <a:lstStyle/>
        <a:p>
          <a:endParaRPr kumimoji="1" lang="ja-JP" altLang="en-US"/>
        </a:p>
      </dgm:t>
    </dgm:pt>
    <dgm:pt modelId="{7494DE5F-A11E-4F00-AE38-A7DB108D4CD8}">
      <dgm:prSet phldrT="[テキスト]"/>
      <dgm:spPr/>
      <dgm:t>
        <a:bodyPr/>
        <a:lstStyle/>
        <a:p>
          <a:r>
            <a:rPr kumimoji="1" lang="ja-JP" altLang="en-US" b="1" dirty="0" smtClean="0">
              <a:solidFill>
                <a:schemeClr val="tx1"/>
              </a:solidFill>
            </a:rPr>
            <a:t>障害者団体</a:t>
          </a:r>
          <a:endParaRPr kumimoji="1" lang="en-US" altLang="ja-JP" b="1" dirty="0" smtClean="0">
            <a:solidFill>
              <a:schemeClr val="tx1"/>
            </a:solidFill>
          </a:endParaRPr>
        </a:p>
        <a:p>
          <a:r>
            <a:rPr kumimoji="1" lang="ja-JP" altLang="en-US" b="1" dirty="0" smtClean="0">
              <a:solidFill>
                <a:schemeClr val="tx1"/>
              </a:solidFill>
            </a:rPr>
            <a:t>懇談会</a:t>
          </a:r>
          <a:endParaRPr kumimoji="1" lang="ja-JP" altLang="en-US" b="1" dirty="0">
            <a:solidFill>
              <a:schemeClr val="tx1"/>
            </a:solidFill>
          </a:endParaRPr>
        </a:p>
      </dgm:t>
    </dgm:pt>
    <dgm:pt modelId="{38F60371-3D80-4CAD-9E4E-35CCA52B82AD}" type="parTrans" cxnId="{ADC3A9EE-6595-4D3E-9CCD-54B036971582}">
      <dgm:prSet/>
      <dgm:spPr/>
      <dgm:t>
        <a:bodyPr/>
        <a:lstStyle/>
        <a:p>
          <a:endParaRPr kumimoji="1" lang="ja-JP" altLang="en-US"/>
        </a:p>
      </dgm:t>
    </dgm:pt>
    <dgm:pt modelId="{1E69B24A-4DAA-4AE1-9AC3-482A4AFEC5E7}" type="sibTrans" cxnId="{ADC3A9EE-6595-4D3E-9CCD-54B036971582}">
      <dgm:prSet/>
      <dgm:spPr/>
      <dgm:t>
        <a:bodyPr/>
        <a:lstStyle/>
        <a:p>
          <a:endParaRPr kumimoji="1" lang="ja-JP" altLang="en-US"/>
        </a:p>
      </dgm:t>
    </dgm:pt>
    <dgm:pt modelId="{DCAA028B-8D78-4354-8F0E-8F52043B559D}">
      <dgm:prSet phldrT="[テキスト]"/>
      <dgm:spPr/>
      <dgm:t>
        <a:bodyPr/>
        <a:lstStyle/>
        <a:p>
          <a:r>
            <a:rPr kumimoji="1" lang="ja-JP" altLang="en-US" b="1" dirty="0" smtClean="0">
              <a:solidFill>
                <a:schemeClr val="tx1"/>
              </a:solidFill>
            </a:rPr>
            <a:t>サービス担当者会議課題</a:t>
          </a:r>
          <a:endParaRPr kumimoji="1" lang="en-US" altLang="ja-JP" b="1" dirty="0" smtClean="0">
            <a:solidFill>
              <a:schemeClr val="tx1"/>
            </a:solidFill>
          </a:endParaRPr>
        </a:p>
      </dgm:t>
    </dgm:pt>
    <dgm:pt modelId="{C71EF718-5CA2-44E0-81C4-A73FD525CA7C}" type="parTrans" cxnId="{F5A2DD09-C42C-4D59-8758-55F8002AEFE1}">
      <dgm:prSet/>
      <dgm:spPr/>
      <dgm:t>
        <a:bodyPr/>
        <a:lstStyle/>
        <a:p>
          <a:endParaRPr kumimoji="1" lang="ja-JP" altLang="en-US"/>
        </a:p>
      </dgm:t>
    </dgm:pt>
    <dgm:pt modelId="{60AFFA1B-0E42-4664-8014-DAA6BE938831}" type="sibTrans" cxnId="{F5A2DD09-C42C-4D59-8758-55F8002AEFE1}">
      <dgm:prSet/>
      <dgm:spPr/>
      <dgm:t>
        <a:bodyPr/>
        <a:lstStyle/>
        <a:p>
          <a:endParaRPr kumimoji="1" lang="ja-JP" altLang="en-US"/>
        </a:p>
      </dgm:t>
    </dgm:pt>
    <dgm:pt modelId="{FB797ECA-4692-4469-BD26-AC17F5F25EE1}">
      <dgm:prSet phldrT="[テキスト]"/>
      <dgm:spPr>
        <a:ln>
          <a:solidFill>
            <a:srgbClr val="FF0000"/>
          </a:solidFill>
        </a:ln>
      </dgm:spPr>
      <dgm:t>
        <a:bodyPr/>
        <a:lstStyle/>
        <a:p>
          <a:r>
            <a:rPr kumimoji="1" lang="ja-JP" altLang="en-US" dirty="0" smtClean="0">
              <a:solidFill>
                <a:schemeClr val="tx1"/>
              </a:solidFill>
            </a:rPr>
            <a:t>相談支援事業所の</a:t>
          </a:r>
          <a:r>
            <a:rPr kumimoji="1" lang="ja-JP" altLang="en-US" dirty="0" smtClean="0">
              <a:solidFill>
                <a:srgbClr val="FF0000"/>
              </a:solidFill>
            </a:rPr>
            <a:t>ケースビュー・事例検討会</a:t>
          </a:r>
          <a:endParaRPr kumimoji="1" lang="ja-JP" altLang="en-US" dirty="0">
            <a:solidFill>
              <a:schemeClr val="tx1"/>
            </a:solidFill>
          </a:endParaRPr>
        </a:p>
      </dgm:t>
    </dgm:pt>
    <dgm:pt modelId="{C20D92CB-7974-425D-9484-15E06CBA2253}" type="parTrans" cxnId="{729547E3-D621-4450-89D3-13FE229EBC6E}">
      <dgm:prSet/>
      <dgm:spPr/>
      <dgm:t>
        <a:bodyPr/>
        <a:lstStyle/>
        <a:p>
          <a:endParaRPr kumimoji="1" lang="ja-JP" altLang="en-US"/>
        </a:p>
      </dgm:t>
    </dgm:pt>
    <dgm:pt modelId="{81230AD7-8C0E-4D43-AACD-86A6F3DC6C15}" type="sibTrans" cxnId="{729547E3-D621-4450-89D3-13FE229EBC6E}">
      <dgm:prSet/>
      <dgm:spPr/>
      <dgm:t>
        <a:bodyPr/>
        <a:lstStyle/>
        <a:p>
          <a:endParaRPr kumimoji="1" lang="ja-JP" altLang="en-US"/>
        </a:p>
      </dgm:t>
    </dgm:pt>
    <dgm:pt modelId="{57AA7A3C-DE4A-4D1F-B1CB-CAFD1DCF4AA1}">
      <dgm:prSet/>
      <dgm:spPr>
        <a:ln>
          <a:solidFill>
            <a:srgbClr val="FF0000"/>
          </a:solidFill>
        </a:ln>
      </dgm:spPr>
      <dgm:t>
        <a:bodyPr/>
        <a:lstStyle/>
        <a:p>
          <a:r>
            <a:rPr kumimoji="1" lang="ja-JP" altLang="en-US" b="1" dirty="0" smtClean="0">
              <a:solidFill>
                <a:schemeClr val="tx1"/>
              </a:solidFill>
            </a:rPr>
            <a:t>地域支援福祉サービス事業者訪問・</a:t>
          </a:r>
          <a:r>
            <a:rPr kumimoji="1" lang="ja-JP" altLang="en-US" b="1" dirty="0" smtClean="0">
              <a:solidFill>
                <a:srgbClr val="FF0000"/>
              </a:solidFill>
            </a:rPr>
            <a:t>連絡会</a:t>
          </a:r>
          <a:endParaRPr kumimoji="1" lang="ja-JP" altLang="en-US" b="1" dirty="0">
            <a:solidFill>
              <a:srgbClr val="FF0000"/>
            </a:solidFill>
          </a:endParaRPr>
        </a:p>
      </dgm:t>
    </dgm:pt>
    <dgm:pt modelId="{E793A694-5366-499E-BAE2-23F7CFA79B90}" type="parTrans" cxnId="{15732444-5467-4022-BE7B-1E72CCB8F02B}">
      <dgm:prSet/>
      <dgm:spPr/>
      <dgm:t>
        <a:bodyPr/>
        <a:lstStyle/>
        <a:p>
          <a:endParaRPr kumimoji="1" lang="ja-JP" altLang="en-US"/>
        </a:p>
      </dgm:t>
    </dgm:pt>
    <dgm:pt modelId="{BEAB6820-6661-4142-9FD9-9C04846F1B67}" type="sibTrans" cxnId="{15732444-5467-4022-BE7B-1E72CCB8F02B}">
      <dgm:prSet/>
      <dgm:spPr/>
      <dgm:t>
        <a:bodyPr/>
        <a:lstStyle/>
        <a:p>
          <a:endParaRPr kumimoji="1" lang="ja-JP" altLang="en-US"/>
        </a:p>
      </dgm:t>
    </dgm:pt>
    <dgm:pt modelId="{3D6F0F37-5FFB-4A72-A80D-8F0C2B688E59}" type="pres">
      <dgm:prSet presAssocID="{6AF2E824-01B1-459B-B7C2-809A59A9E73B}" presName="diagram" presStyleCnt="0">
        <dgm:presLayoutVars>
          <dgm:dir/>
          <dgm:resizeHandles val="exact"/>
        </dgm:presLayoutVars>
      </dgm:prSet>
      <dgm:spPr/>
      <dgm:t>
        <a:bodyPr/>
        <a:lstStyle/>
        <a:p>
          <a:endParaRPr kumimoji="1" lang="ja-JP" altLang="en-US"/>
        </a:p>
      </dgm:t>
    </dgm:pt>
    <dgm:pt modelId="{B359C1AD-6436-4EDB-A8F0-9A71D4DCE99E}" type="pres">
      <dgm:prSet presAssocID="{BA468F20-DC67-477B-8D45-6F1BAF850CE9}" presName="node" presStyleLbl="node1" presStyleIdx="0" presStyleCnt="7" custLinFactY="18803" custLinFactNeighborX="2735" custLinFactNeighborY="100000">
        <dgm:presLayoutVars>
          <dgm:bulletEnabled val="1"/>
        </dgm:presLayoutVars>
      </dgm:prSet>
      <dgm:spPr/>
      <dgm:t>
        <a:bodyPr/>
        <a:lstStyle/>
        <a:p>
          <a:endParaRPr kumimoji="1" lang="ja-JP" altLang="en-US"/>
        </a:p>
      </dgm:t>
    </dgm:pt>
    <dgm:pt modelId="{91328538-D178-49EE-9363-9934954755ED}" type="pres">
      <dgm:prSet presAssocID="{75983A76-F0CF-41CD-846D-8C2E8ED5C92B}" presName="sibTrans" presStyleCnt="0"/>
      <dgm:spPr/>
    </dgm:pt>
    <dgm:pt modelId="{8FA49AC7-C62D-4CD1-901F-65EF41301148}" type="pres">
      <dgm:prSet presAssocID="{BD76797C-83A3-43DE-BDB1-750996396EE3}" presName="node" presStyleLbl="node1" presStyleIdx="1" presStyleCnt="7" custLinFactNeighborX="1368" custLinFactNeighborY="285">
        <dgm:presLayoutVars>
          <dgm:bulletEnabled val="1"/>
        </dgm:presLayoutVars>
      </dgm:prSet>
      <dgm:spPr/>
      <dgm:t>
        <a:bodyPr/>
        <a:lstStyle/>
        <a:p>
          <a:endParaRPr kumimoji="1" lang="ja-JP" altLang="en-US"/>
        </a:p>
      </dgm:t>
    </dgm:pt>
    <dgm:pt modelId="{1479BC7B-51B2-4DEB-AF39-0642B031D6ED}" type="pres">
      <dgm:prSet presAssocID="{FE964B31-2E06-4022-B8D4-B548B8538EE7}" presName="sibTrans" presStyleCnt="0"/>
      <dgm:spPr/>
    </dgm:pt>
    <dgm:pt modelId="{C998F51B-C316-40BB-8A8E-03C2A175F127}" type="pres">
      <dgm:prSet presAssocID="{43D99CBA-64B8-4258-97B5-6822214B7E5C}" presName="node" presStyleLbl="node1" presStyleIdx="2" presStyleCnt="7">
        <dgm:presLayoutVars>
          <dgm:bulletEnabled val="1"/>
        </dgm:presLayoutVars>
      </dgm:prSet>
      <dgm:spPr/>
      <dgm:t>
        <a:bodyPr/>
        <a:lstStyle/>
        <a:p>
          <a:endParaRPr kumimoji="1" lang="ja-JP" altLang="en-US"/>
        </a:p>
      </dgm:t>
    </dgm:pt>
    <dgm:pt modelId="{AB2E18F2-5B65-4CB2-B533-1AF4101C5586}" type="pres">
      <dgm:prSet presAssocID="{81492596-4412-488B-BCA5-DCB57C4E64EC}" presName="sibTrans" presStyleCnt="0"/>
      <dgm:spPr/>
    </dgm:pt>
    <dgm:pt modelId="{BE726AD9-F00F-4685-BDAF-A30B5D7FF52A}" type="pres">
      <dgm:prSet presAssocID="{7494DE5F-A11E-4F00-AE38-A7DB108D4CD8}" presName="node" presStyleLbl="node1" presStyleIdx="3" presStyleCnt="7" custLinFactY="16097" custLinFactNeighborX="5470" custLinFactNeighborY="100000">
        <dgm:presLayoutVars>
          <dgm:bulletEnabled val="1"/>
        </dgm:presLayoutVars>
      </dgm:prSet>
      <dgm:spPr/>
      <dgm:t>
        <a:bodyPr/>
        <a:lstStyle/>
        <a:p>
          <a:endParaRPr kumimoji="1" lang="ja-JP" altLang="en-US"/>
        </a:p>
      </dgm:t>
    </dgm:pt>
    <dgm:pt modelId="{D49B7EA9-AB0E-460E-9AE4-3D5491D8ADBC}" type="pres">
      <dgm:prSet presAssocID="{1E69B24A-4DAA-4AE1-9AC3-482A4AFEC5E7}" presName="sibTrans" presStyleCnt="0"/>
      <dgm:spPr/>
    </dgm:pt>
    <dgm:pt modelId="{AFCE6FA2-46EA-4777-BE9B-29F6C75E6EBF}" type="pres">
      <dgm:prSet presAssocID="{DCAA028B-8D78-4354-8F0E-8F52043B559D}" presName="node" presStyleLbl="node1" presStyleIdx="4" presStyleCnt="7">
        <dgm:presLayoutVars>
          <dgm:bulletEnabled val="1"/>
        </dgm:presLayoutVars>
      </dgm:prSet>
      <dgm:spPr/>
      <dgm:t>
        <a:bodyPr/>
        <a:lstStyle/>
        <a:p>
          <a:endParaRPr kumimoji="1" lang="ja-JP" altLang="en-US"/>
        </a:p>
      </dgm:t>
    </dgm:pt>
    <dgm:pt modelId="{688B96A1-47D3-4B2F-BF0B-AC57AAAF1163}" type="pres">
      <dgm:prSet presAssocID="{60AFFA1B-0E42-4664-8014-DAA6BE938831}" presName="sibTrans" presStyleCnt="0"/>
      <dgm:spPr/>
    </dgm:pt>
    <dgm:pt modelId="{F10F1168-84E6-4C73-8F51-68E9D4A5189E}" type="pres">
      <dgm:prSet presAssocID="{FB797ECA-4692-4469-BD26-AC17F5F25EE1}" presName="node" presStyleLbl="node1" presStyleIdx="5" presStyleCnt="7">
        <dgm:presLayoutVars>
          <dgm:bulletEnabled val="1"/>
        </dgm:presLayoutVars>
      </dgm:prSet>
      <dgm:spPr/>
      <dgm:t>
        <a:bodyPr/>
        <a:lstStyle/>
        <a:p>
          <a:endParaRPr kumimoji="1" lang="ja-JP" altLang="en-US"/>
        </a:p>
      </dgm:t>
    </dgm:pt>
    <dgm:pt modelId="{478C55E9-B151-4659-B444-641B48D3E97B}" type="pres">
      <dgm:prSet presAssocID="{81230AD7-8C0E-4D43-AACD-86A6F3DC6C15}" presName="sibTrans" presStyleCnt="0"/>
      <dgm:spPr/>
    </dgm:pt>
    <dgm:pt modelId="{93A032CE-D8AA-4263-929D-381CBA4A5D04}" type="pres">
      <dgm:prSet presAssocID="{57AA7A3C-DE4A-4D1F-B1CB-CAFD1DCF4AA1}" presName="node" presStyleLbl="node1" presStyleIdx="6" presStyleCnt="7">
        <dgm:presLayoutVars>
          <dgm:bulletEnabled val="1"/>
        </dgm:presLayoutVars>
      </dgm:prSet>
      <dgm:spPr/>
      <dgm:t>
        <a:bodyPr/>
        <a:lstStyle/>
        <a:p>
          <a:endParaRPr kumimoji="1" lang="ja-JP" altLang="en-US"/>
        </a:p>
      </dgm:t>
    </dgm:pt>
  </dgm:ptLst>
  <dgm:cxnLst>
    <dgm:cxn modelId="{3ECDCB7D-DE48-424B-80E8-977430371DE4}" type="presOf" srcId="{7494DE5F-A11E-4F00-AE38-A7DB108D4CD8}" destId="{BE726AD9-F00F-4685-BDAF-A30B5D7FF52A}" srcOrd="0" destOrd="0" presId="urn:microsoft.com/office/officeart/2005/8/layout/default"/>
    <dgm:cxn modelId="{9D90D5F7-2684-4012-BD33-2FB6FBA0820B}" type="presOf" srcId="{BD76797C-83A3-43DE-BDB1-750996396EE3}" destId="{8FA49AC7-C62D-4CD1-901F-65EF41301148}" srcOrd="0" destOrd="0" presId="urn:microsoft.com/office/officeart/2005/8/layout/default"/>
    <dgm:cxn modelId="{4CAC122C-86A4-46A2-8FD4-F0D533256797}" srcId="{6AF2E824-01B1-459B-B7C2-809A59A9E73B}" destId="{BD76797C-83A3-43DE-BDB1-750996396EE3}" srcOrd="1" destOrd="0" parTransId="{1EB1931F-D3A4-48BF-817C-C29E90035CA6}" sibTransId="{FE964B31-2E06-4022-B8D4-B548B8538EE7}"/>
    <dgm:cxn modelId="{3EDF06B2-D5B8-4B09-BEC3-7B088692C6ED}" type="presOf" srcId="{FB797ECA-4692-4469-BD26-AC17F5F25EE1}" destId="{F10F1168-84E6-4C73-8F51-68E9D4A5189E}" srcOrd="0" destOrd="0" presId="urn:microsoft.com/office/officeart/2005/8/layout/default"/>
    <dgm:cxn modelId="{3C960440-665A-497B-8176-F2468EEA969F}" type="presOf" srcId="{6AF2E824-01B1-459B-B7C2-809A59A9E73B}" destId="{3D6F0F37-5FFB-4A72-A80D-8F0C2B688E59}" srcOrd="0" destOrd="0" presId="urn:microsoft.com/office/officeart/2005/8/layout/default"/>
    <dgm:cxn modelId="{57E811C5-757D-4BF3-BB71-D36E3814619D}" type="presOf" srcId="{DCAA028B-8D78-4354-8F0E-8F52043B559D}" destId="{AFCE6FA2-46EA-4777-BE9B-29F6C75E6EBF}" srcOrd="0" destOrd="0" presId="urn:microsoft.com/office/officeart/2005/8/layout/default"/>
    <dgm:cxn modelId="{07B8C7F3-A166-4352-9125-894DD4C1459D}" srcId="{6AF2E824-01B1-459B-B7C2-809A59A9E73B}" destId="{43D99CBA-64B8-4258-97B5-6822214B7E5C}" srcOrd="2" destOrd="0" parTransId="{40560378-A66E-4E66-BF72-429B280420A3}" sibTransId="{81492596-4412-488B-BCA5-DCB57C4E64EC}"/>
    <dgm:cxn modelId="{6D98DB6F-39FC-4271-BF99-9CB95B65CE67}" type="presOf" srcId="{43D99CBA-64B8-4258-97B5-6822214B7E5C}" destId="{C998F51B-C316-40BB-8A8E-03C2A175F127}" srcOrd="0" destOrd="0" presId="urn:microsoft.com/office/officeart/2005/8/layout/default"/>
    <dgm:cxn modelId="{F5A2DD09-C42C-4D59-8758-55F8002AEFE1}" srcId="{6AF2E824-01B1-459B-B7C2-809A59A9E73B}" destId="{DCAA028B-8D78-4354-8F0E-8F52043B559D}" srcOrd="4" destOrd="0" parTransId="{C71EF718-5CA2-44E0-81C4-A73FD525CA7C}" sibTransId="{60AFFA1B-0E42-4664-8014-DAA6BE938831}"/>
    <dgm:cxn modelId="{BA4635B3-36B9-45EA-8534-0711DD831D41}" srcId="{6AF2E824-01B1-459B-B7C2-809A59A9E73B}" destId="{BA468F20-DC67-477B-8D45-6F1BAF850CE9}" srcOrd="0" destOrd="0" parTransId="{DDA17F42-15A1-4761-ABF3-3A7216AACA86}" sibTransId="{75983A76-F0CF-41CD-846D-8C2E8ED5C92B}"/>
    <dgm:cxn modelId="{ADC3A9EE-6595-4D3E-9CCD-54B036971582}" srcId="{6AF2E824-01B1-459B-B7C2-809A59A9E73B}" destId="{7494DE5F-A11E-4F00-AE38-A7DB108D4CD8}" srcOrd="3" destOrd="0" parTransId="{38F60371-3D80-4CAD-9E4E-35CCA52B82AD}" sibTransId="{1E69B24A-4DAA-4AE1-9AC3-482A4AFEC5E7}"/>
    <dgm:cxn modelId="{729547E3-D621-4450-89D3-13FE229EBC6E}" srcId="{6AF2E824-01B1-459B-B7C2-809A59A9E73B}" destId="{FB797ECA-4692-4469-BD26-AC17F5F25EE1}" srcOrd="5" destOrd="0" parTransId="{C20D92CB-7974-425D-9484-15E06CBA2253}" sibTransId="{81230AD7-8C0E-4D43-AACD-86A6F3DC6C15}"/>
    <dgm:cxn modelId="{15732444-5467-4022-BE7B-1E72CCB8F02B}" srcId="{6AF2E824-01B1-459B-B7C2-809A59A9E73B}" destId="{57AA7A3C-DE4A-4D1F-B1CB-CAFD1DCF4AA1}" srcOrd="6" destOrd="0" parTransId="{E793A694-5366-499E-BAE2-23F7CFA79B90}" sibTransId="{BEAB6820-6661-4142-9FD9-9C04846F1B67}"/>
    <dgm:cxn modelId="{13C50762-30FD-4C1B-B172-076FDA42D931}" type="presOf" srcId="{BA468F20-DC67-477B-8D45-6F1BAF850CE9}" destId="{B359C1AD-6436-4EDB-A8F0-9A71D4DCE99E}" srcOrd="0" destOrd="0" presId="urn:microsoft.com/office/officeart/2005/8/layout/default"/>
    <dgm:cxn modelId="{3F42566B-68AE-46BD-80BF-9F207783AF5C}" type="presOf" srcId="{57AA7A3C-DE4A-4D1F-B1CB-CAFD1DCF4AA1}" destId="{93A032CE-D8AA-4263-929D-381CBA4A5D04}" srcOrd="0" destOrd="0" presId="urn:microsoft.com/office/officeart/2005/8/layout/default"/>
    <dgm:cxn modelId="{8D44684C-6E16-45E8-88F0-4262CDD22A67}" type="presParOf" srcId="{3D6F0F37-5FFB-4A72-A80D-8F0C2B688E59}" destId="{B359C1AD-6436-4EDB-A8F0-9A71D4DCE99E}" srcOrd="0" destOrd="0" presId="urn:microsoft.com/office/officeart/2005/8/layout/default"/>
    <dgm:cxn modelId="{B33E9E33-6765-4B25-A16D-3B8CD4FFA989}" type="presParOf" srcId="{3D6F0F37-5FFB-4A72-A80D-8F0C2B688E59}" destId="{91328538-D178-49EE-9363-9934954755ED}" srcOrd="1" destOrd="0" presId="urn:microsoft.com/office/officeart/2005/8/layout/default"/>
    <dgm:cxn modelId="{83E68A67-0288-474A-A6A8-9E67163B552D}" type="presParOf" srcId="{3D6F0F37-5FFB-4A72-A80D-8F0C2B688E59}" destId="{8FA49AC7-C62D-4CD1-901F-65EF41301148}" srcOrd="2" destOrd="0" presId="urn:microsoft.com/office/officeart/2005/8/layout/default"/>
    <dgm:cxn modelId="{3453699E-EE5D-4459-8229-FF34B429F6D7}" type="presParOf" srcId="{3D6F0F37-5FFB-4A72-A80D-8F0C2B688E59}" destId="{1479BC7B-51B2-4DEB-AF39-0642B031D6ED}" srcOrd="3" destOrd="0" presId="urn:microsoft.com/office/officeart/2005/8/layout/default"/>
    <dgm:cxn modelId="{366FB30D-7F15-41F4-988E-02B1AF575561}" type="presParOf" srcId="{3D6F0F37-5FFB-4A72-A80D-8F0C2B688E59}" destId="{C998F51B-C316-40BB-8A8E-03C2A175F127}" srcOrd="4" destOrd="0" presId="urn:microsoft.com/office/officeart/2005/8/layout/default"/>
    <dgm:cxn modelId="{FE40F90E-AEF2-4A88-A5C6-C40AE134E282}" type="presParOf" srcId="{3D6F0F37-5FFB-4A72-A80D-8F0C2B688E59}" destId="{AB2E18F2-5B65-4CB2-B533-1AF4101C5586}" srcOrd="5" destOrd="0" presId="urn:microsoft.com/office/officeart/2005/8/layout/default"/>
    <dgm:cxn modelId="{987F138A-6843-4864-B411-62978889735C}" type="presParOf" srcId="{3D6F0F37-5FFB-4A72-A80D-8F0C2B688E59}" destId="{BE726AD9-F00F-4685-BDAF-A30B5D7FF52A}" srcOrd="6" destOrd="0" presId="urn:microsoft.com/office/officeart/2005/8/layout/default"/>
    <dgm:cxn modelId="{A387E5AC-D96D-446B-B3A1-2E7A0113634B}" type="presParOf" srcId="{3D6F0F37-5FFB-4A72-A80D-8F0C2B688E59}" destId="{D49B7EA9-AB0E-460E-9AE4-3D5491D8ADBC}" srcOrd="7" destOrd="0" presId="urn:microsoft.com/office/officeart/2005/8/layout/default"/>
    <dgm:cxn modelId="{B16395F6-434B-45D3-AEBB-F3A8230751B3}" type="presParOf" srcId="{3D6F0F37-5FFB-4A72-A80D-8F0C2B688E59}" destId="{AFCE6FA2-46EA-4777-BE9B-29F6C75E6EBF}" srcOrd="8" destOrd="0" presId="urn:microsoft.com/office/officeart/2005/8/layout/default"/>
    <dgm:cxn modelId="{9B70B2EB-7F62-4DB3-BCE8-38501C8B1BD8}" type="presParOf" srcId="{3D6F0F37-5FFB-4A72-A80D-8F0C2B688E59}" destId="{688B96A1-47D3-4B2F-BF0B-AC57AAAF1163}" srcOrd="9" destOrd="0" presId="urn:microsoft.com/office/officeart/2005/8/layout/default"/>
    <dgm:cxn modelId="{BAC8805A-0AAE-4539-8EDD-701537E01BD8}" type="presParOf" srcId="{3D6F0F37-5FFB-4A72-A80D-8F0C2B688E59}" destId="{F10F1168-84E6-4C73-8F51-68E9D4A5189E}" srcOrd="10" destOrd="0" presId="urn:microsoft.com/office/officeart/2005/8/layout/default"/>
    <dgm:cxn modelId="{3913539D-C93C-4F55-90EF-96A7FBDA0EEF}" type="presParOf" srcId="{3D6F0F37-5FFB-4A72-A80D-8F0C2B688E59}" destId="{478C55E9-B151-4659-B444-641B48D3E97B}" srcOrd="11" destOrd="0" presId="urn:microsoft.com/office/officeart/2005/8/layout/default"/>
    <dgm:cxn modelId="{EFCA0A6F-1AC2-4384-A491-6A505C554765}" type="presParOf" srcId="{3D6F0F37-5FFB-4A72-A80D-8F0C2B688E59}" destId="{93A032CE-D8AA-4263-929D-381CBA4A5D04}"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25B512-54A9-4FFB-A01A-D2272FF42BAC}" type="doc">
      <dgm:prSet loTypeId="urn:microsoft.com/office/officeart/2008/layout/AlternatingHexagons" loCatId="list" qsTypeId="urn:microsoft.com/office/officeart/2005/8/quickstyle/simple1" qsCatId="simple" csTypeId="urn:microsoft.com/office/officeart/2005/8/colors/colorful5" csCatId="colorful" phldr="1"/>
      <dgm:spPr/>
      <dgm:t>
        <a:bodyPr/>
        <a:lstStyle/>
        <a:p>
          <a:endParaRPr kumimoji="1" lang="ja-JP" altLang="en-US"/>
        </a:p>
      </dgm:t>
    </dgm:pt>
    <dgm:pt modelId="{61FEE3F5-B1C9-4334-9BD8-4D798522DFFD}">
      <dgm:prSet phldrT="[テキスト]"/>
      <dgm:spPr/>
      <dgm:t>
        <a:bodyPr/>
        <a:lstStyle/>
        <a:p>
          <a:r>
            <a:rPr kumimoji="1" lang="ja-JP" altLang="en-US" b="1" dirty="0" smtClean="0">
              <a:solidFill>
                <a:schemeClr val="tx1"/>
              </a:solidFill>
            </a:rPr>
            <a:t>福祉</a:t>
          </a:r>
          <a:endParaRPr kumimoji="1" lang="en-US" altLang="ja-JP" b="1" dirty="0" smtClean="0">
            <a:solidFill>
              <a:schemeClr val="tx1"/>
            </a:solidFill>
          </a:endParaRPr>
        </a:p>
        <a:p>
          <a:r>
            <a:rPr kumimoji="1" lang="ja-JP" altLang="en-US" b="1" dirty="0" smtClean="0">
              <a:solidFill>
                <a:schemeClr val="tx1"/>
              </a:solidFill>
            </a:rPr>
            <a:t>事業所</a:t>
          </a:r>
          <a:endParaRPr kumimoji="1" lang="ja-JP" altLang="en-US" b="1" dirty="0">
            <a:solidFill>
              <a:schemeClr val="tx1"/>
            </a:solidFill>
          </a:endParaRPr>
        </a:p>
      </dgm:t>
    </dgm:pt>
    <dgm:pt modelId="{BB984CBC-9EAF-4F93-B4C7-1C6786607034}" type="parTrans" cxnId="{E18B0833-7106-4A4B-881C-54D59A21AA8A}">
      <dgm:prSet/>
      <dgm:spPr/>
      <dgm:t>
        <a:bodyPr/>
        <a:lstStyle/>
        <a:p>
          <a:endParaRPr kumimoji="1" lang="ja-JP" altLang="en-US"/>
        </a:p>
      </dgm:t>
    </dgm:pt>
    <dgm:pt modelId="{68B1A029-1ABD-4EFC-A16F-08C7322DAB0D}" type="sibTrans" cxnId="{E18B0833-7106-4A4B-881C-54D59A21AA8A}">
      <dgm:prSet/>
      <dgm:spPr/>
      <dgm:t>
        <a:bodyPr/>
        <a:lstStyle/>
        <a:p>
          <a:r>
            <a:rPr kumimoji="1" lang="ja-JP" altLang="en-US" dirty="0" smtClean="0">
              <a:solidFill>
                <a:schemeClr val="tx1"/>
              </a:solidFill>
            </a:rPr>
            <a:t>各種制度</a:t>
          </a:r>
          <a:endParaRPr kumimoji="1" lang="ja-JP" altLang="en-US" dirty="0">
            <a:solidFill>
              <a:schemeClr val="tx1"/>
            </a:solidFill>
          </a:endParaRPr>
        </a:p>
      </dgm:t>
    </dgm:pt>
    <dgm:pt modelId="{F2EE3EA4-405B-4197-9337-67045777C15A}">
      <dgm:prSet phldrT="[テキスト]"/>
      <dgm:spPr/>
      <dgm:t>
        <a:bodyPr/>
        <a:lstStyle/>
        <a:p>
          <a:r>
            <a:rPr kumimoji="1" lang="ja-JP" altLang="en-US" b="1" dirty="0" smtClean="0">
              <a:solidFill>
                <a:schemeClr val="tx1"/>
              </a:solidFill>
            </a:rPr>
            <a:t>ハード設備</a:t>
          </a:r>
          <a:endParaRPr kumimoji="1" lang="ja-JP" altLang="en-US" b="1" dirty="0">
            <a:solidFill>
              <a:schemeClr val="tx1"/>
            </a:solidFill>
          </a:endParaRPr>
        </a:p>
      </dgm:t>
    </dgm:pt>
    <dgm:pt modelId="{9E47C63D-DFA7-4EED-AA2D-4F09A139AEFE}" type="parTrans" cxnId="{E3A72FB3-8F58-46A7-9DCF-B6D81258FE81}">
      <dgm:prSet/>
      <dgm:spPr/>
      <dgm:t>
        <a:bodyPr/>
        <a:lstStyle/>
        <a:p>
          <a:endParaRPr kumimoji="1" lang="ja-JP" altLang="en-US"/>
        </a:p>
      </dgm:t>
    </dgm:pt>
    <dgm:pt modelId="{33F050A0-8A32-49C6-9D80-C71E19EDAB59}" type="sibTrans" cxnId="{E3A72FB3-8F58-46A7-9DCF-B6D81258FE81}">
      <dgm:prSet/>
      <dgm:spPr/>
      <dgm:t>
        <a:bodyPr/>
        <a:lstStyle/>
        <a:p>
          <a:r>
            <a:rPr kumimoji="1" lang="ja-JP" altLang="en-US" dirty="0" smtClean="0">
              <a:solidFill>
                <a:schemeClr val="tx1"/>
              </a:solidFill>
            </a:rPr>
            <a:t>お金</a:t>
          </a:r>
          <a:endParaRPr kumimoji="1" lang="ja-JP" altLang="en-US" dirty="0">
            <a:solidFill>
              <a:schemeClr val="tx1"/>
            </a:solidFill>
          </a:endParaRPr>
        </a:p>
      </dgm:t>
    </dgm:pt>
    <dgm:pt modelId="{F86C35A0-3C80-4D65-A772-C43C01EDF8B2}">
      <dgm:prSet phldrT="[テキスト]" custT="1"/>
      <dgm:spPr/>
      <dgm:t>
        <a:bodyPr/>
        <a:lstStyle/>
        <a:p>
          <a:r>
            <a:rPr kumimoji="1" lang="ja-JP" altLang="en-US" sz="1600" b="1" dirty="0" smtClean="0">
              <a:solidFill>
                <a:schemeClr val="tx1"/>
              </a:solidFill>
            </a:rPr>
            <a:t>必要</a:t>
          </a:r>
          <a:endParaRPr kumimoji="1" lang="en-US" altLang="ja-JP" sz="1600" b="1" dirty="0" smtClean="0">
            <a:solidFill>
              <a:schemeClr val="tx1"/>
            </a:solidFill>
          </a:endParaRPr>
        </a:p>
        <a:p>
          <a:r>
            <a:rPr kumimoji="1" lang="ja-JP" altLang="en-US" sz="1600" b="1" dirty="0" smtClean="0">
              <a:solidFill>
                <a:schemeClr val="tx1"/>
              </a:solidFill>
            </a:rPr>
            <a:t>物品</a:t>
          </a:r>
          <a:endParaRPr kumimoji="1" lang="ja-JP" altLang="en-US" sz="1600" b="1" dirty="0">
            <a:solidFill>
              <a:schemeClr val="tx1"/>
            </a:solidFill>
          </a:endParaRPr>
        </a:p>
      </dgm:t>
    </dgm:pt>
    <dgm:pt modelId="{D7BD08D4-B2CD-4BCF-BB16-EC5515238A6B}" type="parTrans" cxnId="{0D5EFBEA-3FA6-42C3-B0E8-6714D09AF579}">
      <dgm:prSet/>
      <dgm:spPr/>
      <dgm:t>
        <a:bodyPr/>
        <a:lstStyle/>
        <a:p>
          <a:endParaRPr kumimoji="1" lang="ja-JP" altLang="en-US"/>
        </a:p>
      </dgm:t>
    </dgm:pt>
    <dgm:pt modelId="{DCEE3065-E837-4B68-A769-BC3E79C7ACE6}" type="sibTrans" cxnId="{0D5EFBEA-3FA6-42C3-B0E8-6714D09AF579}">
      <dgm:prSet/>
      <dgm:spPr/>
      <dgm:t>
        <a:bodyPr/>
        <a:lstStyle/>
        <a:p>
          <a:r>
            <a:rPr kumimoji="1" lang="ja-JP" altLang="en-US" dirty="0" smtClean="0">
              <a:solidFill>
                <a:schemeClr val="tx1"/>
              </a:solidFill>
            </a:rPr>
            <a:t>法律</a:t>
          </a:r>
          <a:endParaRPr kumimoji="1" lang="ja-JP" altLang="en-US" dirty="0">
            <a:solidFill>
              <a:schemeClr val="tx1"/>
            </a:solidFill>
          </a:endParaRPr>
        </a:p>
      </dgm:t>
    </dgm:pt>
    <dgm:pt modelId="{ED46DEB3-6F88-4B3C-9D22-FF0ADE54FBFA}">
      <dgm:prSet/>
      <dgm:spPr/>
      <dgm:t>
        <a:bodyPr/>
        <a:lstStyle/>
        <a:p>
          <a:r>
            <a:rPr kumimoji="1" lang="ja-JP" altLang="en-US" dirty="0" smtClean="0">
              <a:solidFill>
                <a:schemeClr val="tx1"/>
              </a:solidFill>
            </a:rPr>
            <a:t>集まり</a:t>
          </a:r>
          <a:endParaRPr kumimoji="1" lang="ja-JP" altLang="en-US" dirty="0">
            <a:solidFill>
              <a:schemeClr val="tx1"/>
            </a:solidFill>
          </a:endParaRPr>
        </a:p>
      </dgm:t>
    </dgm:pt>
    <dgm:pt modelId="{1AC4FB1E-30A0-4599-A7A7-C43425CC8FFF}" type="parTrans" cxnId="{DF3427FB-746F-4363-BB41-B9D069B66564}">
      <dgm:prSet/>
      <dgm:spPr/>
      <dgm:t>
        <a:bodyPr/>
        <a:lstStyle/>
        <a:p>
          <a:endParaRPr kumimoji="1" lang="ja-JP" altLang="en-US"/>
        </a:p>
      </dgm:t>
    </dgm:pt>
    <dgm:pt modelId="{C3C0C715-CC50-4F64-8FEA-2CBF97B7D27B}" type="sibTrans" cxnId="{DF3427FB-746F-4363-BB41-B9D069B66564}">
      <dgm:prSet/>
      <dgm:spPr/>
      <dgm:t>
        <a:bodyPr/>
        <a:lstStyle/>
        <a:p>
          <a:r>
            <a:rPr kumimoji="1" lang="ja-JP" altLang="en-US" dirty="0" smtClean="0">
              <a:solidFill>
                <a:schemeClr val="tx1"/>
              </a:solidFill>
            </a:rPr>
            <a:t>情報</a:t>
          </a:r>
          <a:endParaRPr kumimoji="1" lang="ja-JP" altLang="en-US" dirty="0">
            <a:solidFill>
              <a:schemeClr val="tx1"/>
            </a:solidFill>
          </a:endParaRPr>
        </a:p>
      </dgm:t>
    </dgm:pt>
    <dgm:pt modelId="{8E83A443-3F66-47FC-8267-3C8B0DC5BCA7}">
      <dgm:prSet custT="1"/>
      <dgm:spPr/>
      <dgm:t>
        <a:bodyPr/>
        <a:lstStyle/>
        <a:p>
          <a:r>
            <a:rPr kumimoji="1" lang="ja-JP" altLang="en-US" sz="1600" dirty="0" smtClean="0">
              <a:solidFill>
                <a:schemeClr val="tx1"/>
              </a:solidFill>
            </a:rPr>
            <a:t>医療</a:t>
          </a:r>
          <a:endParaRPr kumimoji="1" lang="ja-JP" altLang="en-US" sz="1600" dirty="0">
            <a:solidFill>
              <a:schemeClr val="tx1"/>
            </a:solidFill>
          </a:endParaRPr>
        </a:p>
      </dgm:t>
    </dgm:pt>
    <dgm:pt modelId="{CEB2297F-0516-4D57-B10C-C5526E8211A5}" type="parTrans" cxnId="{3391221E-8F73-4D2A-BEE2-A59D3BC7422B}">
      <dgm:prSet/>
      <dgm:spPr/>
      <dgm:t>
        <a:bodyPr/>
        <a:lstStyle/>
        <a:p>
          <a:endParaRPr kumimoji="1" lang="ja-JP" altLang="en-US"/>
        </a:p>
      </dgm:t>
    </dgm:pt>
    <dgm:pt modelId="{640A4A5F-BFBC-4CDF-8A81-4922C862B5FF}" type="sibTrans" cxnId="{3391221E-8F73-4D2A-BEE2-A59D3BC7422B}">
      <dgm:prSet/>
      <dgm:spPr/>
      <dgm:t>
        <a:bodyPr/>
        <a:lstStyle/>
        <a:p>
          <a:r>
            <a:rPr kumimoji="1" lang="ja-JP" altLang="en-US" dirty="0" smtClean="0">
              <a:solidFill>
                <a:schemeClr val="tx1"/>
              </a:solidFill>
            </a:rPr>
            <a:t>知識</a:t>
          </a:r>
          <a:endParaRPr kumimoji="1" lang="en-US" altLang="ja-JP" dirty="0" smtClean="0">
            <a:solidFill>
              <a:schemeClr val="tx1"/>
            </a:solidFill>
          </a:endParaRPr>
        </a:p>
        <a:p>
          <a:r>
            <a:rPr kumimoji="1" lang="ja-JP" altLang="en-US" dirty="0" smtClean="0">
              <a:solidFill>
                <a:schemeClr val="tx1"/>
              </a:solidFill>
            </a:rPr>
            <a:t>技術</a:t>
          </a:r>
          <a:endParaRPr kumimoji="1" lang="ja-JP" altLang="en-US" dirty="0">
            <a:solidFill>
              <a:schemeClr val="tx1"/>
            </a:solidFill>
          </a:endParaRPr>
        </a:p>
      </dgm:t>
    </dgm:pt>
    <dgm:pt modelId="{9A155F53-54B8-4C35-8AF9-4C155F22B358}" type="pres">
      <dgm:prSet presAssocID="{1D25B512-54A9-4FFB-A01A-D2272FF42BAC}" presName="Name0" presStyleCnt="0">
        <dgm:presLayoutVars>
          <dgm:chMax/>
          <dgm:chPref/>
          <dgm:dir/>
          <dgm:animLvl val="lvl"/>
        </dgm:presLayoutVars>
      </dgm:prSet>
      <dgm:spPr/>
      <dgm:t>
        <a:bodyPr/>
        <a:lstStyle/>
        <a:p>
          <a:endParaRPr kumimoji="1" lang="ja-JP" altLang="en-US"/>
        </a:p>
      </dgm:t>
    </dgm:pt>
    <dgm:pt modelId="{28A11685-75A8-4D47-ADA6-93FC16C79A1E}" type="pres">
      <dgm:prSet presAssocID="{61FEE3F5-B1C9-4334-9BD8-4D798522DFFD}" presName="composite" presStyleCnt="0"/>
      <dgm:spPr/>
    </dgm:pt>
    <dgm:pt modelId="{0EA3B1B8-7F32-43C4-9D62-9BB8A4E04DC6}" type="pres">
      <dgm:prSet presAssocID="{61FEE3F5-B1C9-4334-9BD8-4D798522DFFD}" presName="Parent1" presStyleLbl="node1" presStyleIdx="0" presStyleCnt="10">
        <dgm:presLayoutVars>
          <dgm:chMax val="1"/>
          <dgm:chPref val="1"/>
          <dgm:bulletEnabled val="1"/>
        </dgm:presLayoutVars>
      </dgm:prSet>
      <dgm:spPr/>
      <dgm:t>
        <a:bodyPr/>
        <a:lstStyle/>
        <a:p>
          <a:endParaRPr kumimoji="1" lang="ja-JP" altLang="en-US"/>
        </a:p>
      </dgm:t>
    </dgm:pt>
    <dgm:pt modelId="{AF9AA6DA-583C-42D6-9465-26937078D0CB}" type="pres">
      <dgm:prSet presAssocID="{61FEE3F5-B1C9-4334-9BD8-4D798522DFFD}" presName="Childtext1" presStyleLbl="revTx" presStyleIdx="0" presStyleCnt="5">
        <dgm:presLayoutVars>
          <dgm:chMax val="0"/>
          <dgm:chPref val="0"/>
          <dgm:bulletEnabled val="1"/>
        </dgm:presLayoutVars>
      </dgm:prSet>
      <dgm:spPr/>
      <dgm:t>
        <a:bodyPr/>
        <a:lstStyle/>
        <a:p>
          <a:endParaRPr kumimoji="1" lang="ja-JP" altLang="en-US"/>
        </a:p>
      </dgm:t>
    </dgm:pt>
    <dgm:pt modelId="{27850A13-6A7C-443A-809C-E2714E0383CA}" type="pres">
      <dgm:prSet presAssocID="{61FEE3F5-B1C9-4334-9BD8-4D798522DFFD}" presName="BalanceSpacing" presStyleCnt="0"/>
      <dgm:spPr/>
    </dgm:pt>
    <dgm:pt modelId="{7DFA813E-6768-4815-8683-6AD21BC5662C}" type="pres">
      <dgm:prSet presAssocID="{61FEE3F5-B1C9-4334-9BD8-4D798522DFFD}" presName="BalanceSpacing1" presStyleCnt="0"/>
      <dgm:spPr/>
    </dgm:pt>
    <dgm:pt modelId="{CDAF57EC-48E4-4222-843A-54AEA0BA9EDA}" type="pres">
      <dgm:prSet presAssocID="{68B1A029-1ABD-4EFC-A16F-08C7322DAB0D}" presName="Accent1Text" presStyleLbl="node1" presStyleIdx="1" presStyleCnt="10"/>
      <dgm:spPr/>
      <dgm:t>
        <a:bodyPr/>
        <a:lstStyle/>
        <a:p>
          <a:endParaRPr kumimoji="1" lang="ja-JP" altLang="en-US"/>
        </a:p>
      </dgm:t>
    </dgm:pt>
    <dgm:pt modelId="{1FCE4ACE-3EDE-442C-8D39-59F6143EFE70}" type="pres">
      <dgm:prSet presAssocID="{68B1A029-1ABD-4EFC-A16F-08C7322DAB0D}" presName="spaceBetweenRectangles" presStyleCnt="0"/>
      <dgm:spPr/>
    </dgm:pt>
    <dgm:pt modelId="{83303A3F-F8C4-4C44-8198-E01716F404A9}" type="pres">
      <dgm:prSet presAssocID="{F2EE3EA4-405B-4197-9337-67045777C15A}" presName="composite" presStyleCnt="0"/>
      <dgm:spPr/>
    </dgm:pt>
    <dgm:pt modelId="{1C007905-8008-45EA-98E8-68C0E5003044}" type="pres">
      <dgm:prSet presAssocID="{F2EE3EA4-405B-4197-9337-67045777C15A}" presName="Parent1" presStyleLbl="node1" presStyleIdx="2" presStyleCnt="10">
        <dgm:presLayoutVars>
          <dgm:chMax val="1"/>
          <dgm:chPref val="1"/>
          <dgm:bulletEnabled val="1"/>
        </dgm:presLayoutVars>
      </dgm:prSet>
      <dgm:spPr/>
      <dgm:t>
        <a:bodyPr/>
        <a:lstStyle/>
        <a:p>
          <a:endParaRPr kumimoji="1" lang="ja-JP" altLang="en-US"/>
        </a:p>
      </dgm:t>
    </dgm:pt>
    <dgm:pt modelId="{37504326-FD97-47DB-8161-7BD2827BB2DB}" type="pres">
      <dgm:prSet presAssocID="{F2EE3EA4-405B-4197-9337-67045777C15A}" presName="Childtext1" presStyleLbl="revTx" presStyleIdx="1" presStyleCnt="5" custScaleX="108610" custScaleY="126410">
        <dgm:presLayoutVars>
          <dgm:chMax val="0"/>
          <dgm:chPref val="0"/>
          <dgm:bulletEnabled val="1"/>
        </dgm:presLayoutVars>
      </dgm:prSet>
      <dgm:spPr/>
      <dgm:t>
        <a:bodyPr/>
        <a:lstStyle/>
        <a:p>
          <a:endParaRPr kumimoji="1" lang="ja-JP" altLang="en-US"/>
        </a:p>
      </dgm:t>
    </dgm:pt>
    <dgm:pt modelId="{8DD6252E-C6F4-4773-96EE-18D165A5636B}" type="pres">
      <dgm:prSet presAssocID="{F2EE3EA4-405B-4197-9337-67045777C15A}" presName="BalanceSpacing" presStyleCnt="0"/>
      <dgm:spPr/>
    </dgm:pt>
    <dgm:pt modelId="{31FB9E3D-622E-41FE-9333-4B0834A14A33}" type="pres">
      <dgm:prSet presAssocID="{F2EE3EA4-405B-4197-9337-67045777C15A}" presName="BalanceSpacing1" presStyleCnt="0"/>
      <dgm:spPr/>
    </dgm:pt>
    <dgm:pt modelId="{B59BA40C-6790-480F-BEEF-881E05477188}" type="pres">
      <dgm:prSet presAssocID="{33F050A0-8A32-49C6-9D80-C71E19EDAB59}" presName="Accent1Text" presStyleLbl="node1" presStyleIdx="3" presStyleCnt="10"/>
      <dgm:spPr/>
      <dgm:t>
        <a:bodyPr/>
        <a:lstStyle/>
        <a:p>
          <a:endParaRPr kumimoji="1" lang="ja-JP" altLang="en-US"/>
        </a:p>
      </dgm:t>
    </dgm:pt>
    <dgm:pt modelId="{70152C38-7931-43B8-BE7A-D18E3E8030AA}" type="pres">
      <dgm:prSet presAssocID="{33F050A0-8A32-49C6-9D80-C71E19EDAB59}" presName="spaceBetweenRectangles" presStyleCnt="0"/>
      <dgm:spPr/>
    </dgm:pt>
    <dgm:pt modelId="{DDECC491-F5B5-4260-BD92-B45336C4ED31}" type="pres">
      <dgm:prSet presAssocID="{ED46DEB3-6F88-4B3C-9D22-FF0ADE54FBFA}" presName="composite" presStyleCnt="0"/>
      <dgm:spPr/>
    </dgm:pt>
    <dgm:pt modelId="{7F94B2BA-2B24-490A-838D-D28E51FBC9A9}" type="pres">
      <dgm:prSet presAssocID="{ED46DEB3-6F88-4B3C-9D22-FF0ADE54FBFA}" presName="Parent1" presStyleLbl="node1" presStyleIdx="4" presStyleCnt="10">
        <dgm:presLayoutVars>
          <dgm:chMax val="1"/>
          <dgm:chPref val="1"/>
          <dgm:bulletEnabled val="1"/>
        </dgm:presLayoutVars>
      </dgm:prSet>
      <dgm:spPr/>
      <dgm:t>
        <a:bodyPr/>
        <a:lstStyle/>
        <a:p>
          <a:endParaRPr kumimoji="1" lang="ja-JP" altLang="en-US"/>
        </a:p>
      </dgm:t>
    </dgm:pt>
    <dgm:pt modelId="{7B16A4C2-52BB-410C-A8B0-AA7FF190B7C1}" type="pres">
      <dgm:prSet presAssocID="{ED46DEB3-6F88-4B3C-9D22-FF0ADE54FBFA}" presName="Childtext1" presStyleLbl="revTx" presStyleIdx="2" presStyleCnt="5">
        <dgm:presLayoutVars>
          <dgm:chMax val="0"/>
          <dgm:chPref val="0"/>
          <dgm:bulletEnabled val="1"/>
        </dgm:presLayoutVars>
      </dgm:prSet>
      <dgm:spPr/>
    </dgm:pt>
    <dgm:pt modelId="{AEA6A920-E43C-4A27-AFFD-91C933E5B21F}" type="pres">
      <dgm:prSet presAssocID="{ED46DEB3-6F88-4B3C-9D22-FF0ADE54FBFA}" presName="BalanceSpacing" presStyleCnt="0"/>
      <dgm:spPr/>
    </dgm:pt>
    <dgm:pt modelId="{0F425CA8-096C-49DF-BAF0-5FB71C971F32}" type="pres">
      <dgm:prSet presAssocID="{ED46DEB3-6F88-4B3C-9D22-FF0ADE54FBFA}" presName="BalanceSpacing1" presStyleCnt="0"/>
      <dgm:spPr/>
    </dgm:pt>
    <dgm:pt modelId="{B4A6ADA9-3A8D-4CA4-8722-0BAB2ECD539C}" type="pres">
      <dgm:prSet presAssocID="{C3C0C715-CC50-4F64-8FEA-2CBF97B7D27B}" presName="Accent1Text" presStyleLbl="node1" presStyleIdx="5" presStyleCnt="10"/>
      <dgm:spPr/>
      <dgm:t>
        <a:bodyPr/>
        <a:lstStyle/>
        <a:p>
          <a:endParaRPr kumimoji="1" lang="ja-JP" altLang="en-US"/>
        </a:p>
      </dgm:t>
    </dgm:pt>
    <dgm:pt modelId="{73A24F81-81E3-43FA-B592-2799FDCABC83}" type="pres">
      <dgm:prSet presAssocID="{C3C0C715-CC50-4F64-8FEA-2CBF97B7D27B}" presName="spaceBetweenRectangles" presStyleCnt="0"/>
      <dgm:spPr/>
    </dgm:pt>
    <dgm:pt modelId="{EC07FECD-1D9B-41C6-B5C8-8F6AE64991D4}" type="pres">
      <dgm:prSet presAssocID="{8E83A443-3F66-47FC-8267-3C8B0DC5BCA7}" presName="composite" presStyleCnt="0"/>
      <dgm:spPr/>
    </dgm:pt>
    <dgm:pt modelId="{FC8CC7F8-EEFE-4F7E-BCE5-22D9D00CA340}" type="pres">
      <dgm:prSet presAssocID="{8E83A443-3F66-47FC-8267-3C8B0DC5BCA7}" presName="Parent1" presStyleLbl="node1" presStyleIdx="6" presStyleCnt="10">
        <dgm:presLayoutVars>
          <dgm:chMax val="1"/>
          <dgm:chPref val="1"/>
          <dgm:bulletEnabled val="1"/>
        </dgm:presLayoutVars>
      </dgm:prSet>
      <dgm:spPr/>
      <dgm:t>
        <a:bodyPr/>
        <a:lstStyle/>
        <a:p>
          <a:endParaRPr kumimoji="1" lang="ja-JP" altLang="en-US"/>
        </a:p>
      </dgm:t>
    </dgm:pt>
    <dgm:pt modelId="{49842271-EBA7-4EA0-8221-560B9B40DBDD}" type="pres">
      <dgm:prSet presAssocID="{8E83A443-3F66-47FC-8267-3C8B0DC5BCA7}" presName="Childtext1" presStyleLbl="revTx" presStyleIdx="3" presStyleCnt="5">
        <dgm:presLayoutVars>
          <dgm:chMax val="0"/>
          <dgm:chPref val="0"/>
          <dgm:bulletEnabled val="1"/>
        </dgm:presLayoutVars>
      </dgm:prSet>
      <dgm:spPr/>
    </dgm:pt>
    <dgm:pt modelId="{C7E383D7-C1E8-4766-B427-D2A2DC4808FF}" type="pres">
      <dgm:prSet presAssocID="{8E83A443-3F66-47FC-8267-3C8B0DC5BCA7}" presName="BalanceSpacing" presStyleCnt="0"/>
      <dgm:spPr/>
    </dgm:pt>
    <dgm:pt modelId="{5AC6D06F-7241-4129-9DA8-B626EE3DB7EE}" type="pres">
      <dgm:prSet presAssocID="{8E83A443-3F66-47FC-8267-3C8B0DC5BCA7}" presName="BalanceSpacing1" presStyleCnt="0"/>
      <dgm:spPr/>
    </dgm:pt>
    <dgm:pt modelId="{B5EEE8C0-D464-43AA-BD20-66BEFA217F4D}" type="pres">
      <dgm:prSet presAssocID="{640A4A5F-BFBC-4CDF-8A81-4922C862B5FF}" presName="Accent1Text" presStyleLbl="node1" presStyleIdx="7" presStyleCnt="10"/>
      <dgm:spPr/>
      <dgm:t>
        <a:bodyPr/>
        <a:lstStyle/>
        <a:p>
          <a:endParaRPr kumimoji="1" lang="ja-JP" altLang="en-US"/>
        </a:p>
      </dgm:t>
    </dgm:pt>
    <dgm:pt modelId="{2C1DAD8D-EE50-4E37-92E9-92BC15D5FFE9}" type="pres">
      <dgm:prSet presAssocID="{640A4A5F-BFBC-4CDF-8A81-4922C862B5FF}" presName="spaceBetweenRectangles" presStyleCnt="0"/>
      <dgm:spPr/>
    </dgm:pt>
    <dgm:pt modelId="{50A43F73-9C6E-42F9-9D7F-FCED3E7FC6F9}" type="pres">
      <dgm:prSet presAssocID="{F86C35A0-3C80-4D65-A772-C43C01EDF8B2}" presName="composite" presStyleCnt="0"/>
      <dgm:spPr/>
    </dgm:pt>
    <dgm:pt modelId="{C9AB5484-335A-4124-8339-BCC79B1375D1}" type="pres">
      <dgm:prSet presAssocID="{F86C35A0-3C80-4D65-A772-C43C01EDF8B2}" presName="Parent1" presStyleLbl="node1" presStyleIdx="8" presStyleCnt="10">
        <dgm:presLayoutVars>
          <dgm:chMax val="1"/>
          <dgm:chPref val="1"/>
          <dgm:bulletEnabled val="1"/>
        </dgm:presLayoutVars>
      </dgm:prSet>
      <dgm:spPr/>
      <dgm:t>
        <a:bodyPr/>
        <a:lstStyle/>
        <a:p>
          <a:endParaRPr kumimoji="1" lang="ja-JP" altLang="en-US"/>
        </a:p>
      </dgm:t>
    </dgm:pt>
    <dgm:pt modelId="{B00EA80F-B0CE-4C36-8FB3-3550159CAAD7}" type="pres">
      <dgm:prSet presAssocID="{F86C35A0-3C80-4D65-A772-C43C01EDF8B2}" presName="Childtext1" presStyleLbl="revTx" presStyleIdx="4" presStyleCnt="5">
        <dgm:presLayoutVars>
          <dgm:chMax val="0"/>
          <dgm:chPref val="0"/>
          <dgm:bulletEnabled val="1"/>
        </dgm:presLayoutVars>
      </dgm:prSet>
      <dgm:spPr/>
      <dgm:t>
        <a:bodyPr/>
        <a:lstStyle/>
        <a:p>
          <a:endParaRPr kumimoji="1" lang="ja-JP" altLang="en-US"/>
        </a:p>
      </dgm:t>
    </dgm:pt>
    <dgm:pt modelId="{E7E07E6C-9973-4BCF-8BE4-F2136EC4653D}" type="pres">
      <dgm:prSet presAssocID="{F86C35A0-3C80-4D65-A772-C43C01EDF8B2}" presName="BalanceSpacing" presStyleCnt="0"/>
      <dgm:spPr/>
    </dgm:pt>
    <dgm:pt modelId="{B60F3533-00E6-45E5-8F25-5DA0C7F6FE23}" type="pres">
      <dgm:prSet presAssocID="{F86C35A0-3C80-4D65-A772-C43C01EDF8B2}" presName="BalanceSpacing1" presStyleCnt="0"/>
      <dgm:spPr/>
    </dgm:pt>
    <dgm:pt modelId="{28CC9EBB-080A-44BA-AB21-DB86EA191972}" type="pres">
      <dgm:prSet presAssocID="{DCEE3065-E837-4B68-A769-BC3E79C7ACE6}" presName="Accent1Text" presStyleLbl="node1" presStyleIdx="9" presStyleCnt="10"/>
      <dgm:spPr/>
      <dgm:t>
        <a:bodyPr/>
        <a:lstStyle/>
        <a:p>
          <a:endParaRPr kumimoji="1" lang="ja-JP" altLang="en-US"/>
        </a:p>
      </dgm:t>
    </dgm:pt>
  </dgm:ptLst>
  <dgm:cxnLst>
    <dgm:cxn modelId="{E393DE8D-7873-4A7A-BF53-186818FAD9E4}" type="presOf" srcId="{68B1A029-1ABD-4EFC-A16F-08C7322DAB0D}" destId="{CDAF57EC-48E4-4222-843A-54AEA0BA9EDA}" srcOrd="0" destOrd="0" presId="urn:microsoft.com/office/officeart/2008/layout/AlternatingHexagons"/>
    <dgm:cxn modelId="{3B1AA7BE-F790-4895-A750-6B34B89FA7C7}" type="presOf" srcId="{DCEE3065-E837-4B68-A769-BC3E79C7ACE6}" destId="{28CC9EBB-080A-44BA-AB21-DB86EA191972}" srcOrd="0" destOrd="0" presId="urn:microsoft.com/office/officeart/2008/layout/AlternatingHexagons"/>
    <dgm:cxn modelId="{872B1E42-7926-49DA-9A70-6450CDA90D4B}" type="presOf" srcId="{1D25B512-54A9-4FFB-A01A-D2272FF42BAC}" destId="{9A155F53-54B8-4C35-8AF9-4C155F22B358}" srcOrd="0" destOrd="0" presId="urn:microsoft.com/office/officeart/2008/layout/AlternatingHexagons"/>
    <dgm:cxn modelId="{E18B0833-7106-4A4B-881C-54D59A21AA8A}" srcId="{1D25B512-54A9-4FFB-A01A-D2272FF42BAC}" destId="{61FEE3F5-B1C9-4334-9BD8-4D798522DFFD}" srcOrd="0" destOrd="0" parTransId="{BB984CBC-9EAF-4F93-B4C7-1C6786607034}" sibTransId="{68B1A029-1ABD-4EFC-A16F-08C7322DAB0D}"/>
    <dgm:cxn modelId="{F2565990-BD24-430D-8D1F-17392ECAF434}" type="presOf" srcId="{33F050A0-8A32-49C6-9D80-C71E19EDAB59}" destId="{B59BA40C-6790-480F-BEEF-881E05477188}" srcOrd="0" destOrd="0" presId="urn:microsoft.com/office/officeart/2008/layout/AlternatingHexagons"/>
    <dgm:cxn modelId="{E192A451-92EE-4E39-ABE6-C284F93AE177}" type="presOf" srcId="{ED46DEB3-6F88-4B3C-9D22-FF0ADE54FBFA}" destId="{7F94B2BA-2B24-490A-838D-D28E51FBC9A9}" srcOrd="0" destOrd="0" presId="urn:microsoft.com/office/officeart/2008/layout/AlternatingHexagons"/>
    <dgm:cxn modelId="{C7142F70-6D5E-47F6-9BAF-6C32B8434AC6}" type="presOf" srcId="{61FEE3F5-B1C9-4334-9BD8-4D798522DFFD}" destId="{0EA3B1B8-7F32-43C4-9D62-9BB8A4E04DC6}" srcOrd="0" destOrd="0" presId="urn:microsoft.com/office/officeart/2008/layout/AlternatingHexagons"/>
    <dgm:cxn modelId="{E3A72FB3-8F58-46A7-9DCF-B6D81258FE81}" srcId="{1D25B512-54A9-4FFB-A01A-D2272FF42BAC}" destId="{F2EE3EA4-405B-4197-9337-67045777C15A}" srcOrd="1" destOrd="0" parTransId="{9E47C63D-DFA7-4EED-AA2D-4F09A139AEFE}" sibTransId="{33F050A0-8A32-49C6-9D80-C71E19EDAB59}"/>
    <dgm:cxn modelId="{DF3427FB-746F-4363-BB41-B9D069B66564}" srcId="{1D25B512-54A9-4FFB-A01A-D2272FF42BAC}" destId="{ED46DEB3-6F88-4B3C-9D22-FF0ADE54FBFA}" srcOrd="2" destOrd="0" parTransId="{1AC4FB1E-30A0-4599-A7A7-C43425CC8FFF}" sibTransId="{C3C0C715-CC50-4F64-8FEA-2CBF97B7D27B}"/>
    <dgm:cxn modelId="{B2E95EF8-4236-40EB-BA34-50BFC2A8E2F2}" type="presOf" srcId="{F86C35A0-3C80-4D65-A772-C43C01EDF8B2}" destId="{C9AB5484-335A-4124-8339-BCC79B1375D1}" srcOrd="0" destOrd="0" presId="urn:microsoft.com/office/officeart/2008/layout/AlternatingHexagons"/>
    <dgm:cxn modelId="{4C9C6802-F706-454D-A646-F2C587EE63F4}" type="presOf" srcId="{C3C0C715-CC50-4F64-8FEA-2CBF97B7D27B}" destId="{B4A6ADA9-3A8D-4CA4-8722-0BAB2ECD539C}" srcOrd="0" destOrd="0" presId="urn:microsoft.com/office/officeart/2008/layout/AlternatingHexagons"/>
    <dgm:cxn modelId="{81DB2D87-A578-42ED-B754-E3F693049338}" type="presOf" srcId="{8E83A443-3F66-47FC-8267-3C8B0DC5BCA7}" destId="{FC8CC7F8-EEFE-4F7E-BCE5-22D9D00CA340}" srcOrd="0" destOrd="0" presId="urn:microsoft.com/office/officeart/2008/layout/AlternatingHexagons"/>
    <dgm:cxn modelId="{3391221E-8F73-4D2A-BEE2-A59D3BC7422B}" srcId="{1D25B512-54A9-4FFB-A01A-D2272FF42BAC}" destId="{8E83A443-3F66-47FC-8267-3C8B0DC5BCA7}" srcOrd="3" destOrd="0" parTransId="{CEB2297F-0516-4D57-B10C-C5526E8211A5}" sibTransId="{640A4A5F-BFBC-4CDF-8A81-4922C862B5FF}"/>
    <dgm:cxn modelId="{F1220FF6-DE80-43F4-BDF2-A4C93DFB8B26}" type="presOf" srcId="{F2EE3EA4-405B-4197-9337-67045777C15A}" destId="{1C007905-8008-45EA-98E8-68C0E5003044}" srcOrd="0" destOrd="0" presId="urn:microsoft.com/office/officeart/2008/layout/AlternatingHexagons"/>
    <dgm:cxn modelId="{0D5EFBEA-3FA6-42C3-B0E8-6714D09AF579}" srcId="{1D25B512-54A9-4FFB-A01A-D2272FF42BAC}" destId="{F86C35A0-3C80-4D65-A772-C43C01EDF8B2}" srcOrd="4" destOrd="0" parTransId="{D7BD08D4-B2CD-4BCF-BB16-EC5515238A6B}" sibTransId="{DCEE3065-E837-4B68-A769-BC3E79C7ACE6}"/>
    <dgm:cxn modelId="{07BF9396-FA81-49C0-9CD3-63691F5803C6}" type="presOf" srcId="{640A4A5F-BFBC-4CDF-8A81-4922C862B5FF}" destId="{B5EEE8C0-D464-43AA-BD20-66BEFA217F4D}" srcOrd="0" destOrd="0" presId="urn:microsoft.com/office/officeart/2008/layout/AlternatingHexagons"/>
    <dgm:cxn modelId="{303F9271-2614-4332-B5D0-224DC646888A}" type="presParOf" srcId="{9A155F53-54B8-4C35-8AF9-4C155F22B358}" destId="{28A11685-75A8-4D47-ADA6-93FC16C79A1E}" srcOrd="0" destOrd="0" presId="urn:microsoft.com/office/officeart/2008/layout/AlternatingHexagons"/>
    <dgm:cxn modelId="{00BF53E6-F3C9-4583-9E6F-F2ECF74E402E}" type="presParOf" srcId="{28A11685-75A8-4D47-ADA6-93FC16C79A1E}" destId="{0EA3B1B8-7F32-43C4-9D62-9BB8A4E04DC6}" srcOrd="0" destOrd="0" presId="urn:microsoft.com/office/officeart/2008/layout/AlternatingHexagons"/>
    <dgm:cxn modelId="{ADC610A8-91E0-4E09-BF8D-CA9651472AB7}" type="presParOf" srcId="{28A11685-75A8-4D47-ADA6-93FC16C79A1E}" destId="{AF9AA6DA-583C-42D6-9465-26937078D0CB}" srcOrd="1" destOrd="0" presId="urn:microsoft.com/office/officeart/2008/layout/AlternatingHexagons"/>
    <dgm:cxn modelId="{BED52C97-C5FE-4F07-B195-EE2FAF8E27D2}" type="presParOf" srcId="{28A11685-75A8-4D47-ADA6-93FC16C79A1E}" destId="{27850A13-6A7C-443A-809C-E2714E0383CA}" srcOrd="2" destOrd="0" presId="urn:microsoft.com/office/officeart/2008/layout/AlternatingHexagons"/>
    <dgm:cxn modelId="{F7F10996-FD6F-477E-91E2-8B1E3DADA431}" type="presParOf" srcId="{28A11685-75A8-4D47-ADA6-93FC16C79A1E}" destId="{7DFA813E-6768-4815-8683-6AD21BC5662C}" srcOrd="3" destOrd="0" presId="urn:microsoft.com/office/officeart/2008/layout/AlternatingHexagons"/>
    <dgm:cxn modelId="{A8BFBF38-A17D-4D79-A177-E8061F624F95}" type="presParOf" srcId="{28A11685-75A8-4D47-ADA6-93FC16C79A1E}" destId="{CDAF57EC-48E4-4222-843A-54AEA0BA9EDA}" srcOrd="4" destOrd="0" presId="urn:microsoft.com/office/officeart/2008/layout/AlternatingHexagons"/>
    <dgm:cxn modelId="{F662DDAB-0746-4EFD-8514-0180220DDB1F}" type="presParOf" srcId="{9A155F53-54B8-4C35-8AF9-4C155F22B358}" destId="{1FCE4ACE-3EDE-442C-8D39-59F6143EFE70}" srcOrd="1" destOrd="0" presId="urn:microsoft.com/office/officeart/2008/layout/AlternatingHexagons"/>
    <dgm:cxn modelId="{E04DE659-1C2F-49F3-B1D4-4C9399FAF7CF}" type="presParOf" srcId="{9A155F53-54B8-4C35-8AF9-4C155F22B358}" destId="{83303A3F-F8C4-4C44-8198-E01716F404A9}" srcOrd="2" destOrd="0" presId="urn:microsoft.com/office/officeart/2008/layout/AlternatingHexagons"/>
    <dgm:cxn modelId="{DFA8C461-41F6-4617-A56C-DA4AF4FBA701}" type="presParOf" srcId="{83303A3F-F8C4-4C44-8198-E01716F404A9}" destId="{1C007905-8008-45EA-98E8-68C0E5003044}" srcOrd="0" destOrd="0" presId="urn:microsoft.com/office/officeart/2008/layout/AlternatingHexagons"/>
    <dgm:cxn modelId="{5497FBF6-6133-404E-B77E-DD27415B3629}" type="presParOf" srcId="{83303A3F-F8C4-4C44-8198-E01716F404A9}" destId="{37504326-FD97-47DB-8161-7BD2827BB2DB}" srcOrd="1" destOrd="0" presId="urn:microsoft.com/office/officeart/2008/layout/AlternatingHexagons"/>
    <dgm:cxn modelId="{C36E9134-7287-428E-80CE-B2982862826F}" type="presParOf" srcId="{83303A3F-F8C4-4C44-8198-E01716F404A9}" destId="{8DD6252E-C6F4-4773-96EE-18D165A5636B}" srcOrd="2" destOrd="0" presId="urn:microsoft.com/office/officeart/2008/layout/AlternatingHexagons"/>
    <dgm:cxn modelId="{4E4C657F-A35A-4354-9BE4-F68B5FA982FF}" type="presParOf" srcId="{83303A3F-F8C4-4C44-8198-E01716F404A9}" destId="{31FB9E3D-622E-41FE-9333-4B0834A14A33}" srcOrd="3" destOrd="0" presId="urn:microsoft.com/office/officeart/2008/layout/AlternatingHexagons"/>
    <dgm:cxn modelId="{E74BC209-5539-499C-AF55-1B53DD8E937C}" type="presParOf" srcId="{83303A3F-F8C4-4C44-8198-E01716F404A9}" destId="{B59BA40C-6790-480F-BEEF-881E05477188}" srcOrd="4" destOrd="0" presId="urn:microsoft.com/office/officeart/2008/layout/AlternatingHexagons"/>
    <dgm:cxn modelId="{4146C64D-E4B5-41D4-AE04-AFDB623B27CC}" type="presParOf" srcId="{9A155F53-54B8-4C35-8AF9-4C155F22B358}" destId="{70152C38-7931-43B8-BE7A-D18E3E8030AA}" srcOrd="3" destOrd="0" presId="urn:microsoft.com/office/officeart/2008/layout/AlternatingHexagons"/>
    <dgm:cxn modelId="{E2222CBB-CFF4-4139-98EC-3E47AC4FFB00}" type="presParOf" srcId="{9A155F53-54B8-4C35-8AF9-4C155F22B358}" destId="{DDECC491-F5B5-4260-BD92-B45336C4ED31}" srcOrd="4" destOrd="0" presId="urn:microsoft.com/office/officeart/2008/layout/AlternatingHexagons"/>
    <dgm:cxn modelId="{702D1430-33FB-4664-921F-F9760012AC9C}" type="presParOf" srcId="{DDECC491-F5B5-4260-BD92-B45336C4ED31}" destId="{7F94B2BA-2B24-490A-838D-D28E51FBC9A9}" srcOrd="0" destOrd="0" presId="urn:microsoft.com/office/officeart/2008/layout/AlternatingHexagons"/>
    <dgm:cxn modelId="{9D592D06-A213-4F6D-B159-0FCC1D1390B6}" type="presParOf" srcId="{DDECC491-F5B5-4260-BD92-B45336C4ED31}" destId="{7B16A4C2-52BB-410C-A8B0-AA7FF190B7C1}" srcOrd="1" destOrd="0" presId="urn:microsoft.com/office/officeart/2008/layout/AlternatingHexagons"/>
    <dgm:cxn modelId="{01EE1F74-ED4F-4C3A-B9D9-33EB6FB6E393}" type="presParOf" srcId="{DDECC491-F5B5-4260-BD92-B45336C4ED31}" destId="{AEA6A920-E43C-4A27-AFFD-91C933E5B21F}" srcOrd="2" destOrd="0" presId="urn:microsoft.com/office/officeart/2008/layout/AlternatingHexagons"/>
    <dgm:cxn modelId="{1296DE47-1F27-4801-9F7C-03185B737D7C}" type="presParOf" srcId="{DDECC491-F5B5-4260-BD92-B45336C4ED31}" destId="{0F425CA8-096C-49DF-BAF0-5FB71C971F32}" srcOrd="3" destOrd="0" presId="urn:microsoft.com/office/officeart/2008/layout/AlternatingHexagons"/>
    <dgm:cxn modelId="{CEB443F0-5135-42C0-B23E-280E60FAEAE9}" type="presParOf" srcId="{DDECC491-F5B5-4260-BD92-B45336C4ED31}" destId="{B4A6ADA9-3A8D-4CA4-8722-0BAB2ECD539C}" srcOrd="4" destOrd="0" presId="urn:microsoft.com/office/officeart/2008/layout/AlternatingHexagons"/>
    <dgm:cxn modelId="{66CA6E07-BFB2-4B3F-9A21-8617F58AD78E}" type="presParOf" srcId="{9A155F53-54B8-4C35-8AF9-4C155F22B358}" destId="{73A24F81-81E3-43FA-B592-2799FDCABC83}" srcOrd="5" destOrd="0" presId="urn:microsoft.com/office/officeart/2008/layout/AlternatingHexagons"/>
    <dgm:cxn modelId="{4DF0C95D-E86B-4739-9248-E578CDA2B8E8}" type="presParOf" srcId="{9A155F53-54B8-4C35-8AF9-4C155F22B358}" destId="{EC07FECD-1D9B-41C6-B5C8-8F6AE64991D4}" srcOrd="6" destOrd="0" presId="urn:microsoft.com/office/officeart/2008/layout/AlternatingHexagons"/>
    <dgm:cxn modelId="{C2861B58-FEEC-486C-A4C7-70F79CE6DF1D}" type="presParOf" srcId="{EC07FECD-1D9B-41C6-B5C8-8F6AE64991D4}" destId="{FC8CC7F8-EEFE-4F7E-BCE5-22D9D00CA340}" srcOrd="0" destOrd="0" presId="urn:microsoft.com/office/officeart/2008/layout/AlternatingHexagons"/>
    <dgm:cxn modelId="{EC2E3C46-ADC5-4D9E-B209-C7B11A193E88}" type="presParOf" srcId="{EC07FECD-1D9B-41C6-B5C8-8F6AE64991D4}" destId="{49842271-EBA7-4EA0-8221-560B9B40DBDD}" srcOrd="1" destOrd="0" presId="urn:microsoft.com/office/officeart/2008/layout/AlternatingHexagons"/>
    <dgm:cxn modelId="{59E68E6E-97E9-4CEE-92D8-65C9A21BAC5C}" type="presParOf" srcId="{EC07FECD-1D9B-41C6-B5C8-8F6AE64991D4}" destId="{C7E383D7-C1E8-4766-B427-D2A2DC4808FF}" srcOrd="2" destOrd="0" presId="urn:microsoft.com/office/officeart/2008/layout/AlternatingHexagons"/>
    <dgm:cxn modelId="{501EB0F6-7758-4A73-9ED1-CBB24200B3BE}" type="presParOf" srcId="{EC07FECD-1D9B-41C6-B5C8-8F6AE64991D4}" destId="{5AC6D06F-7241-4129-9DA8-B626EE3DB7EE}" srcOrd="3" destOrd="0" presId="urn:microsoft.com/office/officeart/2008/layout/AlternatingHexagons"/>
    <dgm:cxn modelId="{2397DE8A-9A34-4423-8310-A119AC7CD648}" type="presParOf" srcId="{EC07FECD-1D9B-41C6-B5C8-8F6AE64991D4}" destId="{B5EEE8C0-D464-43AA-BD20-66BEFA217F4D}" srcOrd="4" destOrd="0" presId="urn:microsoft.com/office/officeart/2008/layout/AlternatingHexagons"/>
    <dgm:cxn modelId="{CF50A286-865E-4D45-83B5-53B26E03326C}" type="presParOf" srcId="{9A155F53-54B8-4C35-8AF9-4C155F22B358}" destId="{2C1DAD8D-EE50-4E37-92E9-92BC15D5FFE9}" srcOrd="7" destOrd="0" presId="urn:microsoft.com/office/officeart/2008/layout/AlternatingHexagons"/>
    <dgm:cxn modelId="{D22B8F21-7805-4C35-833B-729EE32BB9ED}" type="presParOf" srcId="{9A155F53-54B8-4C35-8AF9-4C155F22B358}" destId="{50A43F73-9C6E-42F9-9D7F-FCED3E7FC6F9}" srcOrd="8" destOrd="0" presId="urn:microsoft.com/office/officeart/2008/layout/AlternatingHexagons"/>
    <dgm:cxn modelId="{CBB5D69D-90B4-48A2-A928-B282DA6FCEB0}" type="presParOf" srcId="{50A43F73-9C6E-42F9-9D7F-FCED3E7FC6F9}" destId="{C9AB5484-335A-4124-8339-BCC79B1375D1}" srcOrd="0" destOrd="0" presId="urn:microsoft.com/office/officeart/2008/layout/AlternatingHexagons"/>
    <dgm:cxn modelId="{2B2A0E6F-54BA-412B-B42F-FC20577F323B}" type="presParOf" srcId="{50A43F73-9C6E-42F9-9D7F-FCED3E7FC6F9}" destId="{B00EA80F-B0CE-4C36-8FB3-3550159CAAD7}" srcOrd="1" destOrd="0" presId="urn:microsoft.com/office/officeart/2008/layout/AlternatingHexagons"/>
    <dgm:cxn modelId="{984093F3-4D1A-46DB-99C3-E316BE745971}" type="presParOf" srcId="{50A43F73-9C6E-42F9-9D7F-FCED3E7FC6F9}" destId="{E7E07E6C-9973-4BCF-8BE4-F2136EC4653D}" srcOrd="2" destOrd="0" presId="urn:microsoft.com/office/officeart/2008/layout/AlternatingHexagons"/>
    <dgm:cxn modelId="{5BCC30C1-D37E-40B2-97E7-7A1189DED159}" type="presParOf" srcId="{50A43F73-9C6E-42F9-9D7F-FCED3E7FC6F9}" destId="{B60F3533-00E6-45E5-8F25-5DA0C7F6FE23}" srcOrd="3" destOrd="0" presId="urn:microsoft.com/office/officeart/2008/layout/AlternatingHexagons"/>
    <dgm:cxn modelId="{CACDC06F-D192-4BB3-A16F-E200ABF41DAC}" type="presParOf" srcId="{50A43F73-9C6E-42F9-9D7F-FCED3E7FC6F9}" destId="{28CC9EBB-080A-44BA-AB21-DB86EA191972}"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39D659-8934-44BA-A5BF-E77A203ECEC7}" type="doc">
      <dgm:prSet loTypeId="urn:microsoft.com/office/officeart/2005/8/layout/process3" loCatId="process" qsTypeId="urn:microsoft.com/office/officeart/2005/8/quickstyle/simple1" qsCatId="simple" csTypeId="urn:microsoft.com/office/officeart/2005/8/colors/colorful5" csCatId="colorful" phldr="1"/>
      <dgm:spPr/>
      <dgm:t>
        <a:bodyPr/>
        <a:lstStyle/>
        <a:p>
          <a:endParaRPr kumimoji="1" lang="ja-JP" altLang="en-US"/>
        </a:p>
      </dgm:t>
    </dgm:pt>
    <dgm:pt modelId="{B627FFA3-1B73-4763-A2F8-835956D6A2AE}">
      <dgm:prSet phldrT="[テキスト]"/>
      <dgm:spPr/>
      <dgm:t>
        <a:bodyPr/>
        <a:lstStyle/>
        <a:p>
          <a:r>
            <a:rPr kumimoji="1" lang="ja-JP" altLang="en-US" b="1" dirty="0" smtClean="0">
              <a:solidFill>
                <a:schemeClr val="tx1"/>
              </a:solidFill>
            </a:rPr>
            <a:t>個別ニーズ把握</a:t>
          </a:r>
          <a:endParaRPr kumimoji="1" lang="ja-JP" altLang="en-US" b="1" dirty="0">
            <a:solidFill>
              <a:schemeClr val="tx1"/>
            </a:solidFill>
          </a:endParaRPr>
        </a:p>
      </dgm:t>
    </dgm:pt>
    <dgm:pt modelId="{A6281A29-9F60-4BD7-8B70-8AB33B791EB7}" type="parTrans" cxnId="{E738E2E1-2EE9-4207-9297-9024A5DF141B}">
      <dgm:prSet/>
      <dgm:spPr/>
      <dgm:t>
        <a:bodyPr/>
        <a:lstStyle/>
        <a:p>
          <a:endParaRPr kumimoji="1" lang="ja-JP" altLang="en-US"/>
        </a:p>
      </dgm:t>
    </dgm:pt>
    <dgm:pt modelId="{18D1E65B-69F1-4DCC-998B-CE60982F2005}" type="sibTrans" cxnId="{E738E2E1-2EE9-4207-9297-9024A5DF141B}">
      <dgm:prSet/>
      <dgm:spPr/>
      <dgm:t>
        <a:bodyPr/>
        <a:lstStyle/>
        <a:p>
          <a:endParaRPr kumimoji="1" lang="ja-JP" altLang="en-US"/>
        </a:p>
      </dgm:t>
    </dgm:pt>
    <dgm:pt modelId="{098E9870-2F40-4086-ACB1-86A3686BE606}">
      <dgm:prSet phldrT="[テキスト]" custT="1"/>
      <dgm:spPr/>
      <dgm:t>
        <a:bodyPr/>
        <a:lstStyle/>
        <a:p>
          <a:r>
            <a:rPr kumimoji="1" lang="ja-JP" altLang="en-US" sz="2000" dirty="0" smtClean="0"/>
            <a:t>サービス等利用計画の作成</a:t>
          </a:r>
          <a:endParaRPr kumimoji="1" lang="ja-JP" altLang="en-US" sz="2000" dirty="0"/>
        </a:p>
      </dgm:t>
    </dgm:pt>
    <dgm:pt modelId="{F49F42FD-5198-4D97-8700-59526510D0BC}" type="parTrans" cxnId="{280F8D61-CF8B-41FB-863F-62C8EC351295}">
      <dgm:prSet/>
      <dgm:spPr/>
      <dgm:t>
        <a:bodyPr/>
        <a:lstStyle/>
        <a:p>
          <a:endParaRPr kumimoji="1" lang="ja-JP" altLang="en-US"/>
        </a:p>
      </dgm:t>
    </dgm:pt>
    <dgm:pt modelId="{D32EF5ED-7F08-4C60-AF19-CBD662F7259E}" type="sibTrans" cxnId="{280F8D61-CF8B-41FB-863F-62C8EC351295}">
      <dgm:prSet/>
      <dgm:spPr/>
      <dgm:t>
        <a:bodyPr/>
        <a:lstStyle/>
        <a:p>
          <a:endParaRPr kumimoji="1" lang="ja-JP" altLang="en-US"/>
        </a:p>
      </dgm:t>
    </dgm:pt>
    <dgm:pt modelId="{3989EB05-2815-43AF-80BD-C594D5829B5A}">
      <dgm:prSet phldrT="[テキスト]"/>
      <dgm:spPr/>
      <dgm:t>
        <a:bodyPr/>
        <a:lstStyle/>
        <a:p>
          <a:r>
            <a:rPr kumimoji="1" lang="ja-JP" altLang="en-US" b="1" dirty="0" smtClean="0">
              <a:solidFill>
                <a:schemeClr val="tx1"/>
              </a:solidFill>
            </a:rPr>
            <a:t>障害福祉サービスの検索</a:t>
          </a:r>
          <a:endParaRPr kumimoji="1" lang="ja-JP" altLang="en-US" b="1" dirty="0">
            <a:solidFill>
              <a:schemeClr val="tx1"/>
            </a:solidFill>
          </a:endParaRPr>
        </a:p>
      </dgm:t>
    </dgm:pt>
    <dgm:pt modelId="{6A0E3566-1E7E-41FC-91C2-B49536468EC1}" type="parTrans" cxnId="{923C7BD0-B22C-4422-8178-772E3905EE7B}">
      <dgm:prSet/>
      <dgm:spPr/>
      <dgm:t>
        <a:bodyPr/>
        <a:lstStyle/>
        <a:p>
          <a:endParaRPr kumimoji="1" lang="ja-JP" altLang="en-US"/>
        </a:p>
      </dgm:t>
    </dgm:pt>
    <dgm:pt modelId="{36177277-B59E-4F64-A976-28D645903DF8}" type="sibTrans" cxnId="{923C7BD0-B22C-4422-8178-772E3905EE7B}">
      <dgm:prSet/>
      <dgm:spPr/>
      <dgm:t>
        <a:bodyPr/>
        <a:lstStyle/>
        <a:p>
          <a:endParaRPr kumimoji="1" lang="ja-JP" altLang="en-US"/>
        </a:p>
      </dgm:t>
    </dgm:pt>
    <dgm:pt modelId="{80701140-C329-4115-A51C-7F9CEE6AC638}">
      <dgm:prSet phldrT="[テキスト]" custT="1"/>
      <dgm:spPr/>
      <dgm:t>
        <a:bodyPr/>
        <a:lstStyle/>
        <a:p>
          <a:r>
            <a:rPr kumimoji="1" lang="ja-JP" altLang="en-US" sz="2000" b="1" dirty="0" smtClean="0"/>
            <a:t>ヒット⇒</a:t>
          </a:r>
          <a:r>
            <a:rPr kumimoji="1" lang="ja-JP" altLang="en-US" sz="2000" dirty="0" smtClean="0"/>
            <a:t>サービスへアクセス</a:t>
          </a:r>
          <a:endParaRPr kumimoji="1" lang="ja-JP" altLang="en-US" sz="2000" b="1" dirty="0"/>
        </a:p>
      </dgm:t>
    </dgm:pt>
    <dgm:pt modelId="{004B9A19-8C72-4BB2-986B-BD99DF14332D}" type="parTrans" cxnId="{D888B724-1AAE-4271-9290-DCDCD0F79614}">
      <dgm:prSet/>
      <dgm:spPr/>
      <dgm:t>
        <a:bodyPr/>
        <a:lstStyle/>
        <a:p>
          <a:endParaRPr kumimoji="1" lang="ja-JP" altLang="en-US"/>
        </a:p>
      </dgm:t>
    </dgm:pt>
    <dgm:pt modelId="{FD50A903-4966-4880-A1B3-55308E961B5D}" type="sibTrans" cxnId="{D888B724-1AAE-4271-9290-DCDCD0F79614}">
      <dgm:prSet/>
      <dgm:spPr/>
      <dgm:t>
        <a:bodyPr/>
        <a:lstStyle/>
        <a:p>
          <a:endParaRPr kumimoji="1" lang="ja-JP" altLang="en-US"/>
        </a:p>
      </dgm:t>
    </dgm:pt>
    <dgm:pt modelId="{348635EF-2D10-453C-864E-AD1AD11FCFC1}">
      <dgm:prSet phldrT="[テキスト]" custT="1"/>
      <dgm:spPr/>
      <dgm:t>
        <a:bodyPr/>
        <a:lstStyle/>
        <a:p>
          <a:r>
            <a:rPr kumimoji="1" lang="ja-JP" altLang="en-US" sz="2400" b="1" dirty="0" smtClean="0">
              <a:solidFill>
                <a:schemeClr val="tx1"/>
              </a:solidFill>
            </a:rPr>
            <a:t>資源開発？</a:t>
          </a:r>
          <a:endParaRPr kumimoji="1" lang="ja-JP" altLang="en-US" sz="2400" b="1" dirty="0">
            <a:solidFill>
              <a:schemeClr val="tx1"/>
            </a:solidFill>
          </a:endParaRPr>
        </a:p>
      </dgm:t>
    </dgm:pt>
    <dgm:pt modelId="{15D36DF4-C087-4D20-9BCF-A5FCB86286CB}" type="parTrans" cxnId="{E4B08B91-B04F-4035-964B-A5A672FFCF25}">
      <dgm:prSet/>
      <dgm:spPr/>
      <dgm:t>
        <a:bodyPr/>
        <a:lstStyle/>
        <a:p>
          <a:endParaRPr kumimoji="1" lang="ja-JP" altLang="en-US"/>
        </a:p>
      </dgm:t>
    </dgm:pt>
    <dgm:pt modelId="{C3F8113B-015F-4A06-B51E-C8817CFDCB05}" type="sibTrans" cxnId="{E4B08B91-B04F-4035-964B-A5A672FFCF25}">
      <dgm:prSet/>
      <dgm:spPr/>
      <dgm:t>
        <a:bodyPr/>
        <a:lstStyle/>
        <a:p>
          <a:endParaRPr kumimoji="1" lang="ja-JP" altLang="en-US"/>
        </a:p>
      </dgm:t>
    </dgm:pt>
    <dgm:pt modelId="{DB9655BB-0AAB-45C3-A62B-F1B2A55C7357}">
      <dgm:prSet phldrT="[テキスト]" custT="1"/>
      <dgm:spPr/>
      <dgm:t>
        <a:bodyPr/>
        <a:lstStyle/>
        <a:p>
          <a:r>
            <a:rPr kumimoji="1" lang="ja-JP" altLang="en-US" sz="2000" b="1" dirty="0" smtClean="0"/>
            <a:t>地域資源へのアクセス</a:t>
          </a:r>
          <a:endParaRPr kumimoji="1" lang="ja-JP" altLang="en-US" sz="2000" b="1" dirty="0"/>
        </a:p>
      </dgm:t>
    </dgm:pt>
    <dgm:pt modelId="{E81B6FF5-F1F9-4BC6-BDA5-3D9533074B71}" type="parTrans" cxnId="{798FAF32-B392-408B-AFC2-0BA7BD5949F1}">
      <dgm:prSet/>
      <dgm:spPr/>
      <dgm:t>
        <a:bodyPr/>
        <a:lstStyle/>
        <a:p>
          <a:endParaRPr kumimoji="1" lang="ja-JP" altLang="en-US"/>
        </a:p>
      </dgm:t>
    </dgm:pt>
    <dgm:pt modelId="{FE8AFBD7-9EE5-4108-A6CF-DD1D9A0C9CDD}" type="sibTrans" cxnId="{798FAF32-B392-408B-AFC2-0BA7BD5949F1}">
      <dgm:prSet/>
      <dgm:spPr/>
      <dgm:t>
        <a:bodyPr/>
        <a:lstStyle/>
        <a:p>
          <a:endParaRPr kumimoji="1" lang="ja-JP" altLang="en-US"/>
        </a:p>
      </dgm:t>
    </dgm:pt>
    <dgm:pt modelId="{F8833F07-DF97-4812-BFB3-23D3A25C6B29}">
      <dgm:prSet phldrT="[テキスト]" custT="1"/>
      <dgm:spPr/>
      <dgm:t>
        <a:bodyPr/>
        <a:lstStyle/>
        <a:p>
          <a:r>
            <a:rPr kumimoji="1" lang="ja-JP" altLang="en-US" sz="2000" dirty="0" smtClean="0"/>
            <a:t>ヒットせず</a:t>
          </a:r>
          <a:endParaRPr kumimoji="1" lang="ja-JP" altLang="en-US" sz="2000" dirty="0"/>
        </a:p>
      </dgm:t>
    </dgm:pt>
    <dgm:pt modelId="{4A636469-C82E-40DE-B78E-2392F0396E73}" type="parTrans" cxnId="{B3922646-8A1A-4F6E-95CF-1E675CB9D38B}">
      <dgm:prSet/>
      <dgm:spPr/>
      <dgm:t>
        <a:bodyPr/>
        <a:lstStyle/>
        <a:p>
          <a:endParaRPr kumimoji="1" lang="ja-JP" altLang="en-US"/>
        </a:p>
      </dgm:t>
    </dgm:pt>
    <dgm:pt modelId="{5AE3BF8F-D6BC-45E2-99C3-CEC20DCF67B3}" type="sibTrans" cxnId="{B3922646-8A1A-4F6E-95CF-1E675CB9D38B}">
      <dgm:prSet/>
      <dgm:spPr/>
      <dgm:t>
        <a:bodyPr/>
        <a:lstStyle/>
        <a:p>
          <a:endParaRPr kumimoji="1" lang="ja-JP" altLang="en-US"/>
        </a:p>
      </dgm:t>
    </dgm:pt>
    <dgm:pt modelId="{AE99156F-C198-4384-B049-55DFBB4CC385}">
      <dgm:prSet phldrT="[テキスト]" custT="1"/>
      <dgm:spPr/>
      <dgm:t>
        <a:bodyPr/>
        <a:lstStyle/>
        <a:p>
          <a:r>
            <a:rPr kumimoji="1" lang="ja-JP" altLang="en-US" sz="2000" dirty="0" smtClean="0"/>
            <a:t>地域課題？</a:t>
          </a:r>
          <a:endParaRPr kumimoji="1" lang="ja-JP" altLang="en-US" sz="2000" dirty="0"/>
        </a:p>
      </dgm:t>
    </dgm:pt>
    <dgm:pt modelId="{7D470EBF-0C2C-419E-BECF-88CF8089D1D3}" type="parTrans" cxnId="{13E68717-1DB2-4B63-AFCF-ED9CAB1E0B42}">
      <dgm:prSet/>
      <dgm:spPr/>
      <dgm:t>
        <a:bodyPr/>
        <a:lstStyle/>
        <a:p>
          <a:endParaRPr kumimoji="1" lang="ja-JP" altLang="en-US"/>
        </a:p>
      </dgm:t>
    </dgm:pt>
    <dgm:pt modelId="{3219BB86-9625-4D8D-A2F1-516F27B10AE5}" type="sibTrans" cxnId="{13E68717-1DB2-4B63-AFCF-ED9CAB1E0B42}">
      <dgm:prSet/>
      <dgm:spPr/>
      <dgm:t>
        <a:bodyPr/>
        <a:lstStyle/>
        <a:p>
          <a:endParaRPr kumimoji="1" lang="ja-JP" altLang="en-US"/>
        </a:p>
      </dgm:t>
    </dgm:pt>
    <dgm:pt modelId="{0DBF9432-44A4-49CC-98F1-E2DFD61BFBD4}">
      <dgm:prSet phldrT="[テキスト]" custT="1"/>
      <dgm:spPr/>
      <dgm:t>
        <a:bodyPr/>
        <a:lstStyle/>
        <a:p>
          <a:endParaRPr kumimoji="1" lang="ja-JP" altLang="en-US" sz="2000" dirty="0"/>
        </a:p>
      </dgm:t>
    </dgm:pt>
    <dgm:pt modelId="{809AE3C7-C233-457A-BE5D-69424BF4E23B}" type="parTrans" cxnId="{39127762-1A9E-41C0-8F7E-7AC685DBDE7B}">
      <dgm:prSet/>
      <dgm:spPr/>
      <dgm:t>
        <a:bodyPr/>
        <a:lstStyle/>
        <a:p>
          <a:endParaRPr kumimoji="1" lang="ja-JP" altLang="en-US"/>
        </a:p>
      </dgm:t>
    </dgm:pt>
    <dgm:pt modelId="{E2840143-6EC1-4B5E-879C-834E0C2DC8B9}" type="sibTrans" cxnId="{39127762-1A9E-41C0-8F7E-7AC685DBDE7B}">
      <dgm:prSet/>
      <dgm:spPr/>
      <dgm:t>
        <a:bodyPr/>
        <a:lstStyle/>
        <a:p>
          <a:endParaRPr kumimoji="1" lang="ja-JP" altLang="en-US"/>
        </a:p>
      </dgm:t>
    </dgm:pt>
    <dgm:pt modelId="{6A9CB2BA-6A48-46E6-B6CA-0E409755A40E}">
      <dgm:prSet phldrT="[テキスト]" custT="1"/>
      <dgm:spPr/>
      <dgm:t>
        <a:bodyPr/>
        <a:lstStyle/>
        <a:p>
          <a:r>
            <a:rPr kumimoji="1" lang="ja-JP" altLang="en-US" sz="2000" dirty="0" smtClean="0"/>
            <a:t>資源開発？</a:t>
          </a:r>
          <a:endParaRPr kumimoji="1" lang="ja-JP" altLang="en-US" sz="2000" dirty="0"/>
        </a:p>
      </dgm:t>
    </dgm:pt>
    <dgm:pt modelId="{C38889A6-8848-4B8D-9EB2-A7420CB7C0BD}" type="parTrans" cxnId="{99E24607-2CDC-491E-A6A0-C00503E36356}">
      <dgm:prSet/>
      <dgm:spPr/>
      <dgm:t>
        <a:bodyPr/>
        <a:lstStyle/>
        <a:p>
          <a:endParaRPr kumimoji="1" lang="ja-JP" altLang="en-US"/>
        </a:p>
      </dgm:t>
    </dgm:pt>
    <dgm:pt modelId="{D04E5223-89E5-4671-9838-FA9DADB1F5EB}" type="sibTrans" cxnId="{99E24607-2CDC-491E-A6A0-C00503E36356}">
      <dgm:prSet/>
      <dgm:spPr/>
      <dgm:t>
        <a:bodyPr/>
        <a:lstStyle/>
        <a:p>
          <a:endParaRPr kumimoji="1" lang="ja-JP" altLang="en-US"/>
        </a:p>
      </dgm:t>
    </dgm:pt>
    <dgm:pt modelId="{F80A03ED-BC84-4130-BBA8-FCFE592A0172}">
      <dgm:prSet phldrT="[テキスト]" custT="1"/>
      <dgm:spPr/>
      <dgm:t>
        <a:bodyPr/>
        <a:lstStyle/>
        <a:p>
          <a:endParaRPr kumimoji="1" lang="ja-JP" altLang="en-US" sz="2000" dirty="0"/>
        </a:p>
      </dgm:t>
    </dgm:pt>
    <dgm:pt modelId="{DF909F44-F9B1-4185-9979-9E197429C229}" type="parTrans" cxnId="{83C80F5C-E7B8-414D-8F5B-BD0FB43A88B6}">
      <dgm:prSet/>
      <dgm:spPr/>
      <dgm:t>
        <a:bodyPr/>
        <a:lstStyle/>
        <a:p>
          <a:endParaRPr kumimoji="1" lang="ja-JP" altLang="en-US"/>
        </a:p>
      </dgm:t>
    </dgm:pt>
    <dgm:pt modelId="{D844C5A3-684B-4639-9193-AF300FC48E14}" type="sibTrans" cxnId="{83C80F5C-E7B8-414D-8F5B-BD0FB43A88B6}">
      <dgm:prSet/>
      <dgm:spPr/>
      <dgm:t>
        <a:bodyPr/>
        <a:lstStyle/>
        <a:p>
          <a:endParaRPr kumimoji="1" lang="ja-JP" altLang="en-US"/>
        </a:p>
      </dgm:t>
    </dgm:pt>
    <dgm:pt modelId="{50F4AEDA-AC8A-46A0-AA2B-40CF932DA6DD}">
      <dgm:prSet phldrT="[テキスト]" custT="1"/>
      <dgm:spPr/>
      <dgm:t>
        <a:bodyPr/>
        <a:lstStyle/>
        <a:p>
          <a:r>
            <a:rPr kumimoji="1" lang="ja-JP" altLang="en-US" sz="2000" dirty="0" smtClean="0"/>
            <a:t>幾つかのアプローチするニーズの把握</a:t>
          </a:r>
          <a:endParaRPr kumimoji="1" lang="ja-JP" altLang="en-US" sz="2000" dirty="0"/>
        </a:p>
      </dgm:t>
    </dgm:pt>
    <dgm:pt modelId="{D35B8471-B072-49B2-B52F-F7353B756D80}" type="parTrans" cxnId="{5EBC5891-633F-4DB4-BD6A-B435C2FCBD02}">
      <dgm:prSet/>
      <dgm:spPr/>
      <dgm:t>
        <a:bodyPr/>
        <a:lstStyle/>
        <a:p>
          <a:endParaRPr kumimoji="1" lang="ja-JP" altLang="en-US"/>
        </a:p>
      </dgm:t>
    </dgm:pt>
    <dgm:pt modelId="{56EA8DEF-922C-4C66-A3EA-EE77638E8619}" type="sibTrans" cxnId="{5EBC5891-633F-4DB4-BD6A-B435C2FCBD02}">
      <dgm:prSet/>
      <dgm:spPr/>
      <dgm:t>
        <a:bodyPr/>
        <a:lstStyle/>
        <a:p>
          <a:endParaRPr kumimoji="1" lang="ja-JP" altLang="en-US"/>
        </a:p>
      </dgm:t>
    </dgm:pt>
    <dgm:pt modelId="{3DB28D0F-3F7A-4FF3-BFA7-7F265018B5BB}">
      <dgm:prSet phldrT="[テキスト]" custT="1"/>
      <dgm:spPr/>
      <dgm:t>
        <a:bodyPr/>
        <a:lstStyle/>
        <a:p>
          <a:endParaRPr kumimoji="1" lang="ja-JP" altLang="en-US" sz="2000" dirty="0"/>
        </a:p>
      </dgm:t>
    </dgm:pt>
    <dgm:pt modelId="{2A385284-912E-4999-A71E-8B2C7C819060}" type="parTrans" cxnId="{35C9DC9F-6B3D-4C88-A318-30FF3F0BB64C}">
      <dgm:prSet/>
      <dgm:spPr/>
      <dgm:t>
        <a:bodyPr/>
        <a:lstStyle/>
        <a:p>
          <a:endParaRPr kumimoji="1" lang="ja-JP" altLang="en-US"/>
        </a:p>
      </dgm:t>
    </dgm:pt>
    <dgm:pt modelId="{B2FDCC4C-2E7E-4248-9121-10D0324D991E}" type="sibTrans" cxnId="{35C9DC9F-6B3D-4C88-A318-30FF3F0BB64C}">
      <dgm:prSet/>
      <dgm:spPr/>
      <dgm:t>
        <a:bodyPr/>
        <a:lstStyle/>
        <a:p>
          <a:endParaRPr kumimoji="1" lang="ja-JP" altLang="en-US"/>
        </a:p>
      </dgm:t>
    </dgm:pt>
    <dgm:pt modelId="{12A36541-0D09-40B6-B231-E6159ED0D2DC}">
      <dgm:prSet phldrT="[テキスト]" custT="1"/>
      <dgm:spPr/>
      <dgm:t>
        <a:bodyPr/>
        <a:lstStyle/>
        <a:p>
          <a:endParaRPr kumimoji="1" lang="ja-JP" altLang="en-US" sz="2000" b="1" dirty="0"/>
        </a:p>
      </dgm:t>
    </dgm:pt>
    <dgm:pt modelId="{A675F274-C013-4502-85E7-A7C6480FC42E}" type="parTrans" cxnId="{8ED6F55F-F657-4396-9D16-6039B8CCF406}">
      <dgm:prSet/>
      <dgm:spPr/>
      <dgm:t>
        <a:bodyPr/>
        <a:lstStyle/>
        <a:p>
          <a:endParaRPr kumimoji="1" lang="ja-JP" altLang="en-US"/>
        </a:p>
      </dgm:t>
    </dgm:pt>
    <dgm:pt modelId="{9F3313E1-71B4-48FE-A719-BB836309A0F0}" type="sibTrans" cxnId="{8ED6F55F-F657-4396-9D16-6039B8CCF406}">
      <dgm:prSet/>
      <dgm:spPr/>
      <dgm:t>
        <a:bodyPr/>
        <a:lstStyle/>
        <a:p>
          <a:endParaRPr kumimoji="1" lang="ja-JP" altLang="en-US"/>
        </a:p>
      </dgm:t>
    </dgm:pt>
    <dgm:pt modelId="{A9BCB0C4-6109-41C8-B504-7B08A246EDD3}" type="pres">
      <dgm:prSet presAssocID="{AE39D659-8934-44BA-A5BF-E77A203ECEC7}" presName="linearFlow" presStyleCnt="0">
        <dgm:presLayoutVars>
          <dgm:dir/>
          <dgm:animLvl val="lvl"/>
          <dgm:resizeHandles val="exact"/>
        </dgm:presLayoutVars>
      </dgm:prSet>
      <dgm:spPr/>
      <dgm:t>
        <a:bodyPr/>
        <a:lstStyle/>
        <a:p>
          <a:endParaRPr kumimoji="1" lang="ja-JP" altLang="en-US"/>
        </a:p>
      </dgm:t>
    </dgm:pt>
    <dgm:pt modelId="{F0A8B2CE-9F0B-47B9-AF10-2EAC6825D0D6}" type="pres">
      <dgm:prSet presAssocID="{B627FFA3-1B73-4763-A2F8-835956D6A2AE}" presName="composite" presStyleCnt="0"/>
      <dgm:spPr/>
    </dgm:pt>
    <dgm:pt modelId="{B4E7E4A3-F50E-4280-999D-61F7F0E8FBF5}" type="pres">
      <dgm:prSet presAssocID="{B627FFA3-1B73-4763-A2F8-835956D6A2AE}" presName="parTx" presStyleLbl="node1" presStyleIdx="0" presStyleCnt="3">
        <dgm:presLayoutVars>
          <dgm:chMax val="0"/>
          <dgm:chPref val="0"/>
          <dgm:bulletEnabled val="1"/>
        </dgm:presLayoutVars>
      </dgm:prSet>
      <dgm:spPr/>
      <dgm:t>
        <a:bodyPr/>
        <a:lstStyle/>
        <a:p>
          <a:endParaRPr kumimoji="1" lang="ja-JP" altLang="en-US"/>
        </a:p>
      </dgm:t>
    </dgm:pt>
    <dgm:pt modelId="{8DCD5B40-3E40-464F-89B4-288E06A75D44}" type="pres">
      <dgm:prSet presAssocID="{B627FFA3-1B73-4763-A2F8-835956D6A2AE}" presName="parSh" presStyleLbl="node1" presStyleIdx="0" presStyleCnt="3"/>
      <dgm:spPr/>
      <dgm:t>
        <a:bodyPr/>
        <a:lstStyle/>
        <a:p>
          <a:endParaRPr kumimoji="1" lang="ja-JP" altLang="en-US"/>
        </a:p>
      </dgm:t>
    </dgm:pt>
    <dgm:pt modelId="{787EBD8C-2FC2-47CB-859A-8950E47F3851}" type="pres">
      <dgm:prSet presAssocID="{B627FFA3-1B73-4763-A2F8-835956D6A2AE}" presName="desTx" presStyleLbl="fgAcc1" presStyleIdx="0" presStyleCnt="3">
        <dgm:presLayoutVars>
          <dgm:bulletEnabled val="1"/>
        </dgm:presLayoutVars>
      </dgm:prSet>
      <dgm:spPr/>
      <dgm:t>
        <a:bodyPr/>
        <a:lstStyle/>
        <a:p>
          <a:endParaRPr kumimoji="1" lang="ja-JP" altLang="en-US"/>
        </a:p>
      </dgm:t>
    </dgm:pt>
    <dgm:pt modelId="{0817E6DD-2786-42CC-8CB7-BBE10A3D8788}" type="pres">
      <dgm:prSet presAssocID="{18D1E65B-69F1-4DCC-998B-CE60982F2005}" presName="sibTrans" presStyleLbl="sibTrans2D1" presStyleIdx="0" presStyleCnt="2"/>
      <dgm:spPr/>
      <dgm:t>
        <a:bodyPr/>
        <a:lstStyle/>
        <a:p>
          <a:endParaRPr kumimoji="1" lang="ja-JP" altLang="en-US"/>
        </a:p>
      </dgm:t>
    </dgm:pt>
    <dgm:pt modelId="{7123DF7C-1913-4EA7-85CC-E76F9FF8500B}" type="pres">
      <dgm:prSet presAssocID="{18D1E65B-69F1-4DCC-998B-CE60982F2005}" presName="connTx" presStyleLbl="sibTrans2D1" presStyleIdx="0" presStyleCnt="2"/>
      <dgm:spPr/>
      <dgm:t>
        <a:bodyPr/>
        <a:lstStyle/>
        <a:p>
          <a:endParaRPr kumimoji="1" lang="ja-JP" altLang="en-US"/>
        </a:p>
      </dgm:t>
    </dgm:pt>
    <dgm:pt modelId="{4230530C-D379-4080-BE05-1515800B98D7}" type="pres">
      <dgm:prSet presAssocID="{3989EB05-2815-43AF-80BD-C594D5829B5A}" presName="composite" presStyleCnt="0"/>
      <dgm:spPr/>
    </dgm:pt>
    <dgm:pt modelId="{3FA6C297-940B-455F-8BDC-51A3D64317F0}" type="pres">
      <dgm:prSet presAssocID="{3989EB05-2815-43AF-80BD-C594D5829B5A}" presName="parTx" presStyleLbl="node1" presStyleIdx="0" presStyleCnt="3">
        <dgm:presLayoutVars>
          <dgm:chMax val="0"/>
          <dgm:chPref val="0"/>
          <dgm:bulletEnabled val="1"/>
        </dgm:presLayoutVars>
      </dgm:prSet>
      <dgm:spPr/>
      <dgm:t>
        <a:bodyPr/>
        <a:lstStyle/>
        <a:p>
          <a:endParaRPr kumimoji="1" lang="ja-JP" altLang="en-US"/>
        </a:p>
      </dgm:t>
    </dgm:pt>
    <dgm:pt modelId="{DF204811-3E4B-4DC6-AD10-8F776980608D}" type="pres">
      <dgm:prSet presAssocID="{3989EB05-2815-43AF-80BD-C594D5829B5A}" presName="parSh" presStyleLbl="node1" presStyleIdx="1" presStyleCnt="3" custScaleX="123055"/>
      <dgm:spPr/>
      <dgm:t>
        <a:bodyPr/>
        <a:lstStyle/>
        <a:p>
          <a:endParaRPr kumimoji="1" lang="ja-JP" altLang="en-US"/>
        </a:p>
      </dgm:t>
    </dgm:pt>
    <dgm:pt modelId="{D14F5D6C-1C0D-46B7-A6DC-06912FF76D2C}" type="pres">
      <dgm:prSet presAssocID="{3989EB05-2815-43AF-80BD-C594D5829B5A}" presName="desTx" presStyleLbl="fgAcc1" presStyleIdx="1" presStyleCnt="3" custScaleX="145367">
        <dgm:presLayoutVars>
          <dgm:bulletEnabled val="1"/>
        </dgm:presLayoutVars>
      </dgm:prSet>
      <dgm:spPr/>
      <dgm:t>
        <a:bodyPr/>
        <a:lstStyle/>
        <a:p>
          <a:endParaRPr kumimoji="1" lang="ja-JP" altLang="en-US"/>
        </a:p>
      </dgm:t>
    </dgm:pt>
    <dgm:pt modelId="{0B381312-1975-41F7-8A1F-8DEA6E3B59CE}" type="pres">
      <dgm:prSet presAssocID="{36177277-B59E-4F64-A976-28D645903DF8}" presName="sibTrans" presStyleLbl="sibTrans2D1" presStyleIdx="1" presStyleCnt="2" custAng="19938847" custScaleX="52350" custScaleY="185365" custLinFactY="100000" custLinFactNeighborX="3145" custLinFactNeighborY="152431"/>
      <dgm:spPr/>
      <dgm:t>
        <a:bodyPr/>
        <a:lstStyle/>
        <a:p>
          <a:endParaRPr kumimoji="1" lang="ja-JP" altLang="en-US"/>
        </a:p>
      </dgm:t>
    </dgm:pt>
    <dgm:pt modelId="{71170374-A691-42D4-9892-C697B7E4B48C}" type="pres">
      <dgm:prSet presAssocID="{36177277-B59E-4F64-A976-28D645903DF8}" presName="connTx" presStyleLbl="sibTrans2D1" presStyleIdx="1" presStyleCnt="2"/>
      <dgm:spPr/>
      <dgm:t>
        <a:bodyPr/>
        <a:lstStyle/>
        <a:p>
          <a:endParaRPr kumimoji="1" lang="ja-JP" altLang="en-US"/>
        </a:p>
      </dgm:t>
    </dgm:pt>
    <dgm:pt modelId="{2F23E6FE-3183-451D-AE90-18EFE9A668EE}" type="pres">
      <dgm:prSet presAssocID="{348635EF-2D10-453C-864E-AD1AD11FCFC1}" presName="composite" presStyleCnt="0"/>
      <dgm:spPr/>
    </dgm:pt>
    <dgm:pt modelId="{4B774CF9-AAC3-4102-9B73-481552A1F21B}" type="pres">
      <dgm:prSet presAssocID="{348635EF-2D10-453C-864E-AD1AD11FCFC1}" presName="parTx" presStyleLbl="node1" presStyleIdx="1" presStyleCnt="3">
        <dgm:presLayoutVars>
          <dgm:chMax val="0"/>
          <dgm:chPref val="0"/>
          <dgm:bulletEnabled val="1"/>
        </dgm:presLayoutVars>
      </dgm:prSet>
      <dgm:spPr/>
      <dgm:t>
        <a:bodyPr/>
        <a:lstStyle/>
        <a:p>
          <a:endParaRPr kumimoji="1" lang="ja-JP" altLang="en-US"/>
        </a:p>
      </dgm:t>
    </dgm:pt>
    <dgm:pt modelId="{384CE83D-BD02-4815-9A7A-C16A8F578F88}" type="pres">
      <dgm:prSet presAssocID="{348635EF-2D10-453C-864E-AD1AD11FCFC1}" presName="parSh" presStyleLbl="node1" presStyleIdx="2" presStyleCnt="3" custScaleX="127629" custLinFactY="100000" custLinFactNeighborX="10606" custLinFactNeighborY="112656"/>
      <dgm:spPr/>
      <dgm:t>
        <a:bodyPr/>
        <a:lstStyle/>
        <a:p>
          <a:endParaRPr kumimoji="1" lang="ja-JP" altLang="en-US"/>
        </a:p>
      </dgm:t>
    </dgm:pt>
    <dgm:pt modelId="{0B43EBB8-F86E-47B4-9833-BD77201A5564}" type="pres">
      <dgm:prSet presAssocID="{348635EF-2D10-453C-864E-AD1AD11FCFC1}" presName="desTx" presStyleLbl="fgAcc1" presStyleIdx="2" presStyleCnt="3" custScaleX="115638" custScaleY="39031" custLinFactNeighborX="-40289" custLinFactNeighborY="-89728">
        <dgm:presLayoutVars>
          <dgm:bulletEnabled val="1"/>
        </dgm:presLayoutVars>
      </dgm:prSet>
      <dgm:spPr/>
      <dgm:t>
        <a:bodyPr/>
        <a:lstStyle/>
        <a:p>
          <a:endParaRPr kumimoji="1" lang="ja-JP" altLang="en-US"/>
        </a:p>
      </dgm:t>
    </dgm:pt>
  </dgm:ptLst>
  <dgm:cxnLst>
    <dgm:cxn modelId="{99E24607-2CDC-491E-A6A0-C00503E36356}" srcId="{3989EB05-2815-43AF-80BD-C594D5829B5A}" destId="{6A9CB2BA-6A48-46E6-B6CA-0E409755A40E}" srcOrd="6" destOrd="0" parTransId="{C38889A6-8848-4B8D-9EB2-A7420CB7C0BD}" sibTransId="{D04E5223-89E5-4671-9838-FA9DADB1F5EB}"/>
    <dgm:cxn modelId="{B5D0F04A-5A88-4683-8936-06971B28D5E8}" type="presOf" srcId="{80701140-C329-4115-A51C-7F9CEE6AC638}" destId="{D14F5D6C-1C0D-46B7-A6DC-06912FF76D2C}" srcOrd="0" destOrd="0" presId="urn:microsoft.com/office/officeart/2005/8/layout/process3"/>
    <dgm:cxn modelId="{162B0B2A-2D80-4D35-98EB-DBE40E93C643}" type="presOf" srcId="{0DBF9432-44A4-49CC-98F1-E2DFD61BFBD4}" destId="{D14F5D6C-1C0D-46B7-A6DC-06912FF76D2C}" srcOrd="0" destOrd="4" presId="urn:microsoft.com/office/officeart/2005/8/layout/process3"/>
    <dgm:cxn modelId="{2523CD0F-80D7-4B6B-9F2A-6362378B5502}" type="presOf" srcId="{3DB28D0F-3F7A-4FF3-BFA7-7F265018B5BB}" destId="{787EBD8C-2FC2-47CB-859A-8950E47F3851}" srcOrd="0" destOrd="1" presId="urn:microsoft.com/office/officeart/2005/8/layout/process3"/>
    <dgm:cxn modelId="{280F8D61-CF8B-41FB-863F-62C8EC351295}" srcId="{B627FFA3-1B73-4763-A2F8-835956D6A2AE}" destId="{098E9870-2F40-4086-ACB1-86A3686BE606}" srcOrd="0" destOrd="0" parTransId="{F49F42FD-5198-4D97-8700-59526510D0BC}" sibTransId="{D32EF5ED-7F08-4C60-AF19-CBD662F7259E}"/>
    <dgm:cxn modelId="{5EBC5891-633F-4DB4-BD6A-B435C2FCBD02}" srcId="{B627FFA3-1B73-4763-A2F8-835956D6A2AE}" destId="{50F4AEDA-AC8A-46A0-AA2B-40CF932DA6DD}" srcOrd="2" destOrd="0" parTransId="{D35B8471-B072-49B2-B52F-F7353B756D80}" sibTransId="{56EA8DEF-922C-4C66-A3EA-EE77638E8619}"/>
    <dgm:cxn modelId="{E738E2E1-2EE9-4207-9297-9024A5DF141B}" srcId="{AE39D659-8934-44BA-A5BF-E77A203ECEC7}" destId="{B627FFA3-1B73-4763-A2F8-835956D6A2AE}" srcOrd="0" destOrd="0" parTransId="{A6281A29-9F60-4BD7-8B70-8AB33B791EB7}" sibTransId="{18D1E65B-69F1-4DCC-998B-CE60982F2005}"/>
    <dgm:cxn modelId="{E6392DFE-B28E-467A-98CE-8B811AD705B3}" type="presOf" srcId="{AE99156F-C198-4384-B049-55DFBB4CC385}" destId="{D14F5D6C-1C0D-46B7-A6DC-06912FF76D2C}" srcOrd="0" destOrd="5" presId="urn:microsoft.com/office/officeart/2005/8/layout/process3"/>
    <dgm:cxn modelId="{4B4FB000-A46D-4FEF-864C-6E984C2B89C7}" type="presOf" srcId="{B627FFA3-1B73-4763-A2F8-835956D6A2AE}" destId="{8DCD5B40-3E40-464F-89B4-288E06A75D44}" srcOrd="1" destOrd="0" presId="urn:microsoft.com/office/officeart/2005/8/layout/process3"/>
    <dgm:cxn modelId="{923C7BD0-B22C-4422-8178-772E3905EE7B}" srcId="{AE39D659-8934-44BA-A5BF-E77A203ECEC7}" destId="{3989EB05-2815-43AF-80BD-C594D5829B5A}" srcOrd="1" destOrd="0" parTransId="{6A0E3566-1E7E-41FC-91C2-B49536468EC1}" sibTransId="{36177277-B59E-4F64-A976-28D645903DF8}"/>
    <dgm:cxn modelId="{1008E1B6-7537-46FB-BF10-41601839C9AA}" type="presOf" srcId="{18D1E65B-69F1-4DCC-998B-CE60982F2005}" destId="{0817E6DD-2786-42CC-8CB7-BBE10A3D8788}" srcOrd="0" destOrd="0" presId="urn:microsoft.com/office/officeart/2005/8/layout/process3"/>
    <dgm:cxn modelId="{35C9DC9F-6B3D-4C88-A318-30FF3F0BB64C}" srcId="{B627FFA3-1B73-4763-A2F8-835956D6A2AE}" destId="{3DB28D0F-3F7A-4FF3-BFA7-7F265018B5BB}" srcOrd="1" destOrd="0" parTransId="{2A385284-912E-4999-A71E-8B2C7C819060}" sibTransId="{B2FDCC4C-2E7E-4248-9121-10D0324D991E}"/>
    <dgm:cxn modelId="{0379F442-4EED-4D42-865B-6D9D359AAF58}" type="presOf" srcId="{DB9655BB-0AAB-45C3-A62B-F1B2A55C7357}" destId="{0B43EBB8-F86E-47B4-9833-BD77201A5564}" srcOrd="0" destOrd="0" presId="urn:microsoft.com/office/officeart/2005/8/layout/process3"/>
    <dgm:cxn modelId="{C6385B93-5884-4DFD-9519-4C128808C6C6}" type="presOf" srcId="{AE39D659-8934-44BA-A5BF-E77A203ECEC7}" destId="{A9BCB0C4-6109-41C8-B504-7B08A246EDD3}" srcOrd="0" destOrd="0" presId="urn:microsoft.com/office/officeart/2005/8/layout/process3"/>
    <dgm:cxn modelId="{13E68717-1DB2-4B63-AFCF-ED9CAB1E0B42}" srcId="{3989EB05-2815-43AF-80BD-C594D5829B5A}" destId="{AE99156F-C198-4384-B049-55DFBB4CC385}" srcOrd="5" destOrd="0" parTransId="{7D470EBF-0C2C-419E-BECF-88CF8089D1D3}" sibTransId="{3219BB86-9625-4D8D-A2F1-516F27B10AE5}"/>
    <dgm:cxn modelId="{92851699-73E8-442F-AE91-A2212A8ABE99}" type="presOf" srcId="{348635EF-2D10-453C-864E-AD1AD11FCFC1}" destId="{4B774CF9-AAC3-4102-9B73-481552A1F21B}" srcOrd="0" destOrd="0" presId="urn:microsoft.com/office/officeart/2005/8/layout/process3"/>
    <dgm:cxn modelId="{B3922646-8A1A-4F6E-95CF-1E675CB9D38B}" srcId="{3989EB05-2815-43AF-80BD-C594D5829B5A}" destId="{F8833F07-DF97-4812-BFB3-23D3A25C6B29}" srcOrd="2" destOrd="0" parTransId="{4A636469-C82E-40DE-B78E-2392F0396E73}" sibTransId="{5AE3BF8F-D6BC-45E2-99C3-CEC20DCF67B3}"/>
    <dgm:cxn modelId="{0E82C363-D754-4BA5-8959-7FDD6ECA98A1}" type="presOf" srcId="{18D1E65B-69F1-4DCC-998B-CE60982F2005}" destId="{7123DF7C-1913-4EA7-85CC-E76F9FF8500B}" srcOrd="1" destOrd="0" presId="urn:microsoft.com/office/officeart/2005/8/layout/process3"/>
    <dgm:cxn modelId="{0F85670D-C3E3-4941-A2FD-C7CE10D2CF26}" type="presOf" srcId="{36177277-B59E-4F64-A976-28D645903DF8}" destId="{0B381312-1975-41F7-8A1F-8DEA6E3B59CE}" srcOrd="0" destOrd="0" presId="urn:microsoft.com/office/officeart/2005/8/layout/process3"/>
    <dgm:cxn modelId="{2D520F99-F09C-415F-95C7-1B52EFFCF1E1}" type="presOf" srcId="{50F4AEDA-AC8A-46A0-AA2B-40CF932DA6DD}" destId="{787EBD8C-2FC2-47CB-859A-8950E47F3851}" srcOrd="0" destOrd="2" presId="urn:microsoft.com/office/officeart/2005/8/layout/process3"/>
    <dgm:cxn modelId="{132156F8-F008-4242-805D-A0684C20F473}" type="presOf" srcId="{3989EB05-2815-43AF-80BD-C594D5829B5A}" destId="{3FA6C297-940B-455F-8BDC-51A3D64317F0}" srcOrd="0" destOrd="0" presId="urn:microsoft.com/office/officeart/2005/8/layout/process3"/>
    <dgm:cxn modelId="{D888B724-1AAE-4271-9290-DCDCD0F79614}" srcId="{3989EB05-2815-43AF-80BD-C594D5829B5A}" destId="{80701140-C329-4115-A51C-7F9CEE6AC638}" srcOrd="0" destOrd="0" parTransId="{004B9A19-8C72-4BB2-986B-BD99DF14332D}" sibTransId="{FD50A903-4966-4880-A1B3-55308E961B5D}"/>
    <dgm:cxn modelId="{798FAF32-B392-408B-AFC2-0BA7BD5949F1}" srcId="{348635EF-2D10-453C-864E-AD1AD11FCFC1}" destId="{DB9655BB-0AAB-45C3-A62B-F1B2A55C7357}" srcOrd="0" destOrd="0" parTransId="{E81B6FF5-F1F9-4BC6-BDA5-3D9533074B71}" sibTransId="{FE8AFBD7-9EE5-4108-A6CF-DD1D9A0C9CDD}"/>
    <dgm:cxn modelId="{66945260-16ED-4CCC-9E19-5749F241F9E1}" type="presOf" srcId="{098E9870-2F40-4086-ACB1-86A3686BE606}" destId="{787EBD8C-2FC2-47CB-859A-8950E47F3851}" srcOrd="0" destOrd="0" presId="urn:microsoft.com/office/officeart/2005/8/layout/process3"/>
    <dgm:cxn modelId="{83CC1C02-2EE7-4542-8A71-5ABE3F4C2F88}" type="presOf" srcId="{B627FFA3-1B73-4763-A2F8-835956D6A2AE}" destId="{B4E7E4A3-F50E-4280-999D-61F7F0E8FBF5}" srcOrd="0" destOrd="0" presId="urn:microsoft.com/office/officeart/2005/8/layout/process3"/>
    <dgm:cxn modelId="{226E1B3E-CEF6-450C-B83A-7F29C5D7BEF9}" type="presOf" srcId="{F80A03ED-BC84-4130-BBA8-FCFE592A0172}" destId="{D14F5D6C-1C0D-46B7-A6DC-06912FF76D2C}" srcOrd="0" destOrd="3" presId="urn:microsoft.com/office/officeart/2005/8/layout/process3"/>
    <dgm:cxn modelId="{1C93A5BE-0941-4A7A-9361-B00CB4008D3A}" type="presOf" srcId="{12A36541-0D09-40B6-B231-E6159ED0D2DC}" destId="{D14F5D6C-1C0D-46B7-A6DC-06912FF76D2C}" srcOrd="0" destOrd="1" presId="urn:microsoft.com/office/officeart/2005/8/layout/process3"/>
    <dgm:cxn modelId="{8ED6F55F-F657-4396-9D16-6039B8CCF406}" srcId="{3989EB05-2815-43AF-80BD-C594D5829B5A}" destId="{12A36541-0D09-40B6-B231-E6159ED0D2DC}" srcOrd="1" destOrd="0" parTransId="{A675F274-C013-4502-85E7-A7C6480FC42E}" sibTransId="{9F3313E1-71B4-48FE-A719-BB836309A0F0}"/>
    <dgm:cxn modelId="{39127762-1A9E-41C0-8F7E-7AC685DBDE7B}" srcId="{3989EB05-2815-43AF-80BD-C594D5829B5A}" destId="{0DBF9432-44A4-49CC-98F1-E2DFD61BFBD4}" srcOrd="4" destOrd="0" parTransId="{809AE3C7-C233-457A-BE5D-69424BF4E23B}" sibTransId="{E2840143-6EC1-4B5E-879C-834E0C2DC8B9}"/>
    <dgm:cxn modelId="{2AF1CEFB-6107-4ED3-B810-962A7613A696}" type="presOf" srcId="{36177277-B59E-4F64-A976-28D645903DF8}" destId="{71170374-A691-42D4-9892-C697B7E4B48C}" srcOrd="1" destOrd="0" presId="urn:microsoft.com/office/officeart/2005/8/layout/process3"/>
    <dgm:cxn modelId="{397A436E-2B72-49B2-A4CC-25BA9A6E6FFB}" type="presOf" srcId="{3989EB05-2815-43AF-80BD-C594D5829B5A}" destId="{DF204811-3E4B-4DC6-AD10-8F776980608D}" srcOrd="1" destOrd="0" presId="urn:microsoft.com/office/officeart/2005/8/layout/process3"/>
    <dgm:cxn modelId="{0F976B1D-0A89-4255-9193-A2CA555691D2}" type="presOf" srcId="{6A9CB2BA-6A48-46E6-B6CA-0E409755A40E}" destId="{D14F5D6C-1C0D-46B7-A6DC-06912FF76D2C}" srcOrd="0" destOrd="6" presId="urn:microsoft.com/office/officeart/2005/8/layout/process3"/>
    <dgm:cxn modelId="{83C80F5C-E7B8-414D-8F5B-BD0FB43A88B6}" srcId="{3989EB05-2815-43AF-80BD-C594D5829B5A}" destId="{F80A03ED-BC84-4130-BBA8-FCFE592A0172}" srcOrd="3" destOrd="0" parTransId="{DF909F44-F9B1-4185-9979-9E197429C229}" sibTransId="{D844C5A3-684B-4639-9193-AF300FC48E14}"/>
    <dgm:cxn modelId="{95F5A395-3A17-4C43-AF92-9126C33732F7}" type="presOf" srcId="{F8833F07-DF97-4812-BFB3-23D3A25C6B29}" destId="{D14F5D6C-1C0D-46B7-A6DC-06912FF76D2C}" srcOrd="0" destOrd="2" presId="urn:microsoft.com/office/officeart/2005/8/layout/process3"/>
    <dgm:cxn modelId="{19E170DF-D3CE-4F10-9516-28522053F18B}" type="presOf" srcId="{348635EF-2D10-453C-864E-AD1AD11FCFC1}" destId="{384CE83D-BD02-4815-9A7A-C16A8F578F88}" srcOrd="1" destOrd="0" presId="urn:microsoft.com/office/officeart/2005/8/layout/process3"/>
    <dgm:cxn modelId="{E4B08B91-B04F-4035-964B-A5A672FFCF25}" srcId="{AE39D659-8934-44BA-A5BF-E77A203ECEC7}" destId="{348635EF-2D10-453C-864E-AD1AD11FCFC1}" srcOrd="2" destOrd="0" parTransId="{15D36DF4-C087-4D20-9BCF-A5FCB86286CB}" sibTransId="{C3F8113B-015F-4A06-B51E-C8817CFDCB05}"/>
    <dgm:cxn modelId="{CF075996-879A-4801-AB4C-5B5DA28E8F1C}" type="presParOf" srcId="{A9BCB0C4-6109-41C8-B504-7B08A246EDD3}" destId="{F0A8B2CE-9F0B-47B9-AF10-2EAC6825D0D6}" srcOrd="0" destOrd="0" presId="urn:microsoft.com/office/officeart/2005/8/layout/process3"/>
    <dgm:cxn modelId="{8174FC29-32AA-4EC8-81B9-C61908D2B87F}" type="presParOf" srcId="{F0A8B2CE-9F0B-47B9-AF10-2EAC6825D0D6}" destId="{B4E7E4A3-F50E-4280-999D-61F7F0E8FBF5}" srcOrd="0" destOrd="0" presId="urn:microsoft.com/office/officeart/2005/8/layout/process3"/>
    <dgm:cxn modelId="{1FCD2F6D-8546-4699-9FB3-04B3830112C8}" type="presParOf" srcId="{F0A8B2CE-9F0B-47B9-AF10-2EAC6825D0D6}" destId="{8DCD5B40-3E40-464F-89B4-288E06A75D44}" srcOrd="1" destOrd="0" presId="urn:microsoft.com/office/officeart/2005/8/layout/process3"/>
    <dgm:cxn modelId="{2D0E7929-4EDE-43ED-9B8D-7BD1738589F1}" type="presParOf" srcId="{F0A8B2CE-9F0B-47B9-AF10-2EAC6825D0D6}" destId="{787EBD8C-2FC2-47CB-859A-8950E47F3851}" srcOrd="2" destOrd="0" presId="urn:microsoft.com/office/officeart/2005/8/layout/process3"/>
    <dgm:cxn modelId="{F37390C4-6F01-432A-ACAB-B26FB4EAC30E}" type="presParOf" srcId="{A9BCB0C4-6109-41C8-B504-7B08A246EDD3}" destId="{0817E6DD-2786-42CC-8CB7-BBE10A3D8788}" srcOrd="1" destOrd="0" presId="urn:microsoft.com/office/officeart/2005/8/layout/process3"/>
    <dgm:cxn modelId="{3CE5FCE6-71A2-49BA-83B2-31B2DB66DB69}" type="presParOf" srcId="{0817E6DD-2786-42CC-8CB7-BBE10A3D8788}" destId="{7123DF7C-1913-4EA7-85CC-E76F9FF8500B}" srcOrd="0" destOrd="0" presId="urn:microsoft.com/office/officeart/2005/8/layout/process3"/>
    <dgm:cxn modelId="{264F3F0A-BD2B-42E4-9B3C-1163C63914FB}" type="presParOf" srcId="{A9BCB0C4-6109-41C8-B504-7B08A246EDD3}" destId="{4230530C-D379-4080-BE05-1515800B98D7}" srcOrd="2" destOrd="0" presId="urn:microsoft.com/office/officeart/2005/8/layout/process3"/>
    <dgm:cxn modelId="{2D243A9A-ECCE-444C-A63F-86CFB82F09F9}" type="presParOf" srcId="{4230530C-D379-4080-BE05-1515800B98D7}" destId="{3FA6C297-940B-455F-8BDC-51A3D64317F0}" srcOrd="0" destOrd="0" presId="urn:microsoft.com/office/officeart/2005/8/layout/process3"/>
    <dgm:cxn modelId="{C5E166FE-59EB-4E87-9D76-5DFB06BA95AD}" type="presParOf" srcId="{4230530C-D379-4080-BE05-1515800B98D7}" destId="{DF204811-3E4B-4DC6-AD10-8F776980608D}" srcOrd="1" destOrd="0" presId="urn:microsoft.com/office/officeart/2005/8/layout/process3"/>
    <dgm:cxn modelId="{8CE4485E-6C9D-4F9D-8772-7A87D798DB52}" type="presParOf" srcId="{4230530C-D379-4080-BE05-1515800B98D7}" destId="{D14F5D6C-1C0D-46B7-A6DC-06912FF76D2C}" srcOrd="2" destOrd="0" presId="urn:microsoft.com/office/officeart/2005/8/layout/process3"/>
    <dgm:cxn modelId="{88904823-4784-4CE0-AAF3-2D96364EC038}" type="presParOf" srcId="{A9BCB0C4-6109-41C8-B504-7B08A246EDD3}" destId="{0B381312-1975-41F7-8A1F-8DEA6E3B59CE}" srcOrd="3" destOrd="0" presId="urn:microsoft.com/office/officeart/2005/8/layout/process3"/>
    <dgm:cxn modelId="{6E5C3249-460E-4F96-AA49-FEA12B2D0283}" type="presParOf" srcId="{0B381312-1975-41F7-8A1F-8DEA6E3B59CE}" destId="{71170374-A691-42D4-9892-C697B7E4B48C}" srcOrd="0" destOrd="0" presId="urn:microsoft.com/office/officeart/2005/8/layout/process3"/>
    <dgm:cxn modelId="{9B0F80AB-2845-431B-A0C5-A3E9BF5B0096}" type="presParOf" srcId="{A9BCB0C4-6109-41C8-B504-7B08A246EDD3}" destId="{2F23E6FE-3183-451D-AE90-18EFE9A668EE}" srcOrd="4" destOrd="0" presId="urn:microsoft.com/office/officeart/2005/8/layout/process3"/>
    <dgm:cxn modelId="{FC9226E8-A3B1-4D7A-8759-F4075C45EB99}" type="presParOf" srcId="{2F23E6FE-3183-451D-AE90-18EFE9A668EE}" destId="{4B774CF9-AAC3-4102-9B73-481552A1F21B}" srcOrd="0" destOrd="0" presId="urn:microsoft.com/office/officeart/2005/8/layout/process3"/>
    <dgm:cxn modelId="{BF10DE2C-91D4-4446-BA41-1A09F793C069}" type="presParOf" srcId="{2F23E6FE-3183-451D-AE90-18EFE9A668EE}" destId="{384CE83D-BD02-4815-9A7A-C16A8F578F88}" srcOrd="1" destOrd="0" presId="urn:microsoft.com/office/officeart/2005/8/layout/process3"/>
    <dgm:cxn modelId="{4FCA6EA2-6A81-4318-AD42-5F6B175C9675}" type="presParOf" srcId="{2F23E6FE-3183-451D-AE90-18EFE9A668EE}" destId="{0B43EBB8-F86E-47B4-9833-BD77201A5564}"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E2EEBD-A869-405C-A80E-97034A561454}" type="doc">
      <dgm:prSet loTypeId="urn:microsoft.com/office/officeart/2005/8/layout/funnel1" loCatId="process" qsTypeId="urn:microsoft.com/office/officeart/2005/8/quickstyle/simple5" qsCatId="simple" csTypeId="urn:microsoft.com/office/officeart/2005/8/colors/colorful1" csCatId="colorful" phldr="1"/>
      <dgm:spPr/>
      <dgm:t>
        <a:bodyPr/>
        <a:lstStyle/>
        <a:p>
          <a:endParaRPr kumimoji="1" lang="ja-JP" altLang="en-US"/>
        </a:p>
      </dgm:t>
    </dgm:pt>
    <dgm:pt modelId="{EF1537E4-BB7D-4E26-907E-F5D365B89C3E}">
      <dgm:prSet phldrT="[テキスト]"/>
      <dgm:spPr/>
      <dgm:t>
        <a:bodyPr/>
        <a:lstStyle/>
        <a:p>
          <a:r>
            <a:rPr kumimoji="1" lang="ja-JP" altLang="en-US" dirty="0" smtClean="0"/>
            <a:t>Ａさんの課題</a:t>
          </a:r>
          <a:endParaRPr kumimoji="1" lang="ja-JP" altLang="en-US" dirty="0"/>
        </a:p>
      </dgm:t>
    </dgm:pt>
    <dgm:pt modelId="{D8B95D16-D739-440F-9A78-4CDF4667CE8D}" type="parTrans" cxnId="{55430E0D-B5B1-4DFB-AB88-5D902E8123D7}">
      <dgm:prSet/>
      <dgm:spPr/>
      <dgm:t>
        <a:bodyPr/>
        <a:lstStyle/>
        <a:p>
          <a:endParaRPr kumimoji="1" lang="ja-JP" altLang="en-US"/>
        </a:p>
      </dgm:t>
    </dgm:pt>
    <dgm:pt modelId="{F224EA07-6AB3-4300-B9DE-17C114057490}" type="sibTrans" cxnId="{55430E0D-B5B1-4DFB-AB88-5D902E8123D7}">
      <dgm:prSet/>
      <dgm:spPr/>
      <dgm:t>
        <a:bodyPr/>
        <a:lstStyle/>
        <a:p>
          <a:endParaRPr kumimoji="1" lang="ja-JP" altLang="en-US"/>
        </a:p>
      </dgm:t>
    </dgm:pt>
    <dgm:pt modelId="{718359D3-5B49-4DBC-8BAD-298196531A26}">
      <dgm:prSet phldrT="[テキスト]"/>
      <dgm:spPr/>
      <dgm:t>
        <a:bodyPr/>
        <a:lstStyle/>
        <a:p>
          <a:r>
            <a:rPr kumimoji="1" lang="ja-JP" altLang="en-US" dirty="0" smtClean="0"/>
            <a:t>Ｂさんの課題</a:t>
          </a:r>
          <a:endParaRPr kumimoji="1" lang="ja-JP" altLang="en-US" dirty="0"/>
        </a:p>
      </dgm:t>
    </dgm:pt>
    <dgm:pt modelId="{3E680952-7890-47AE-AEDE-3B67E519236D}" type="parTrans" cxnId="{DB66E450-985C-41B5-B50F-DD2346BD8BCF}">
      <dgm:prSet/>
      <dgm:spPr/>
      <dgm:t>
        <a:bodyPr/>
        <a:lstStyle/>
        <a:p>
          <a:endParaRPr kumimoji="1" lang="ja-JP" altLang="en-US"/>
        </a:p>
      </dgm:t>
    </dgm:pt>
    <dgm:pt modelId="{36120A62-927B-42E4-ABE8-CAD6E4D405E9}" type="sibTrans" cxnId="{DB66E450-985C-41B5-B50F-DD2346BD8BCF}">
      <dgm:prSet/>
      <dgm:spPr/>
      <dgm:t>
        <a:bodyPr/>
        <a:lstStyle/>
        <a:p>
          <a:endParaRPr kumimoji="1" lang="ja-JP" altLang="en-US"/>
        </a:p>
      </dgm:t>
    </dgm:pt>
    <dgm:pt modelId="{8D121122-D9E3-40C9-A642-7FD9075AE1BC}">
      <dgm:prSet phldrT="[テキスト]"/>
      <dgm:spPr/>
      <dgm:t>
        <a:bodyPr/>
        <a:lstStyle/>
        <a:p>
          <a:r>
            <a:rPr kumimoji="1" lang="ja-JP" altLang="en-US" dirty="0" smtClean="0"/>
            <a:t>Ｃさんの課題</a:t>
          </a:r>
          <a:endParaRPr kumimoji="1" lang="ja-JP" altLang="en-US" dirty="0"/>
        </a:p>
      </dgm:t>
    </dgm:pt>
    <dgm:pt modelId="{F5202CE8-E81A-4C70-91F1-E30EFE25E796}" type="parTrans" cxnId="{89731CF6-E5B7-4DEF-A81E-646B09AFB13F}">
      <dgm:prSet/>
      <dgm:spPr/>
      <dgm:t>
        <a:bodyPr/>
        <a:lstStyle/>
        <a:p>
          <a:endParaRPr kumimoji="1" lang="ja-JP" altLang="en-US"/>
        </a:p>
      </dgm:t>
    </dgm:pt>
    <dgm:pt modelId="{9F3008F7-F6ED-40D0-8C96-9072FA99244F}" type="sibTrans" cxnId="{89731CF6-E5B7-4DEF-A81E-646B09AFB13F}">
      <dgm:prSet/>
      <dgm:spPr/>
      <dgm:t>
        <a:bodyPr/>
        <a:lstStyle/>
        <a:p>
          <a:endParaRPr kumimoji="1" lang="ja-JP" altLang="en-US"/>
        </a:p>
      </dgm:t>
    </dgm:pt>
    <dgm:pt modelId="{5486A34E-E88E-41E6-8E12-13B1A0461650}">
      <dgm:prSet phldrT="[テキスト]"/>
      <dgm:spPr/>
      <dgm:t>
        <a:bodyPr/>
        <a:lstStyle/>
        <a:p>
          <a:r>
            <a:rPr kumimoji="1" lang="ja-JP" altLang="en-US" dirty="0" smtClean="0"/>
            <a:t>分かりやすい地域課題</a:t>
          </a:r>
          <a:endParaRPr kumimoji="1" lang="ja-JP" altLang="en-US" dirty="0"/>
        </a:p>
      </dgm:t>
    </dgm:pt>
    <dgm:pt modelId="{3F4A8189-8326-472F-9C0E-DDC7021269BA}" type="parTrans" cxnId="{302B26F9-55D1-42CE-BE2F-00DA601AAB12}">
      <dgm:prSet/>
      <dgm:spPr/>
      <dgm:t>
        <a:bodyPr/>
        <a:lstStyle/>
        <a:p>
          <a:endParaRPr kumimoji="1" lang="ja-JP" altLang="en-US"/>
        </a:p>
      </dgm:t>
    </dgm:pt>
    <dgm:pt modelId="{EB4EF280-321B-4E8A-B13F-734B8AC961F0}" type="sibTrans" cxnId="{302B26F9-55D1-42CE-BE2F-00DA601AAB12}">
      <dgm:prSet/>
      <dgm:spPr/>
      <dgm:t>
        <a:bodyPr/>
        <a:lstStyle/>
        <a:p>
          <a:endParaRPr kumimoji="1" lang="ja-JP" altLang="en-US"/>
        </a:p>
      </dgm:t>
    </dgm:pt>
    <dgm:pt modelId="{A12ACD3E-642B-42D1-ACEA-AF189CB0E096}" type="pres">
      <dgm:prSet presAssocID="{BBE2EEBD-A869-405C-A80E-97034A561454}" presName="Name0" presStyleCnt="0">
        <dgm:presLayoutVars>
          <dgm:chMax val="4"/>
          <dgm:resizeHandles val="exact"/>
        </dgm:presLayoutVars>
      </dgm:prSet>
      <dgm:spPr/>
      <dgm:t>
        <a:bodyPr/>
        <a:lstStyle/>
        <a:p>
          <a:endParaRPr kumimoji="1" lang="ja-JP" altLang="en-US"/>
        </a:p>
      </dgm:t>
    </dgm:pt>
    <dgm:pt modelId="{D41D7954-9409-4500-A368-3DF325850AB3}" type="pres">
      <dgm:prSet presAssocID="{BBE2EEBD-A869-405C-A80E-97034A561454}" presName="ellipse" presStyleLbl="trBgShp" presStyleIdx="0" presStyleCnt="1"/>
      <dgm:spPr/>
    </dgm:pt>
    <dgm:pt modelId="{44315461-D19E-479F-B012-4F379E4D2DA9}" type="pres">
      <dgm:prSet presAssocID="{BBE2EEBD-A869-405C-A80E-97034A561454}" presName="arrow1" presStyleLbl="fgShp" presStyleIdx="0" presStyleCnt="1"/>
      <dgm:spPr/>
    </dgm:pt>
    <dgm:pt modelId="{80E13359-B8C7-4F7A-9AE7-854A73A9B726}" type="pres">
      <dgm:prSet presAssocID="{BBE2EEBD-A869-405C-A80E-97034A561454}" presName="rectangle" presStyleLbl="revTx" presStyleIdx="0" presStyleCnt="1" custScaleX="135765" custScaleY="144530">
        <dgm:presLayoutVars>
          <dgm:bulletEnabled val="1"/>
        </dgm:presLayoutVars>
      </dgm:prSet>
      <dgm:spPr/>
      <dgm:t>
        <a:bodyPr/>
        <a:lstStyle/>
        <a:p>
          <a:endParaRPr kumimoji="1" lang="ja-JP" altLang="en-US"/>
        </a:p>
      </dgm:t>
    </dgm:pt>
    <dgm:pt modelId="{4B7CD150-56CB-4E1E-B314-CCA3F93B833D}" type="pres">
      <dgm:prSet presAssocID="{718359D3-5B49-4DBC-8BAD-298196531A26}" presName="item1" presStyleLbl="node1" presStyleIdx="0" presStyleCnt="3">
        <dgm:presLayoutVars>
          <dgm:bulletEnabled val="1"/>
        </dgm:presLayoutVars>
      </dgm:prSet>
      <dgm:spPr/>
      <dgm:t>
        <a:bodyPr/>
        <a:lstStyle/>
        <a:p>
          <a:endParaRPr kumimoji="1" lang="ja-JP" altLang="en-US"/>
        </a:p>
      </dgm:t>
    </dgm:pt>
    <dgm:pt modelId="{2A6771B1-23BB-4171-ADD3-305B840B2D95}" type="pres">
      <dgm:prSet presAssocID="{8D121122-D9E3-40C9-A642-7FD9075AE1BC}" presName="item2" presStyleLbl="node1" presStyleIdx="1" presStyleCnt="3">
        <dgm:presLayoutVars>
          <dgm:bulletEnabled val="1"/>
        </dgm:presLayoutVars>
      </dgm:prSet>
      <dgm:spPr/>
      <dgm:t>
        <a:bodyPr/>
        <a:lstStyle/>
        <a:p>
          <a:endParaRPr kumimoji="1" lang="ja-JP" altLang="en-US"/>
        </a:p>
      </dgm:t>
    </dgm:pt>
    <dgm:pt modelId="{55CFED24-A601-40AF-A26E-CF6B3CE65C51}" type="pres">
      <dgm:prSet presAssocID="{5486A34E-E88E-41E6-8E12-13B1A0461650}" presName="item3" presStyleLbl="node1" presStyleIdx="2" presStyleCnt="3">
        <dgm:presLayoutVars>
          <dgm:bulletEnabled val="1"/>
        </dgm:presLayoutVars>
      </dgm:prSet>
      <dgm:spPr/>
      <dgm:t>
        <a:bodyPr/>
        <a:lstStyle/>
        <a:p>
          <a:endParaRPr kumimoji="1" lang="ja-JP" altLang="en-US"/>
        </a:p>
      </dgm:t>
    </dgm:pt>
    <dgm:pt modelId="{3A65A501-F61C-4B9E-A80F-098A4EF55046}" type="pres">
      <dgm:prSet presAssocID="{BBE2EEBD-A869-405C-A80E-97034A561454}" presName="funnel" presStyleLbl="trAlignAcc1" presStyleIdx="0" presStyleCnt="1" custLinFactNeighborX="-461" custLinFactNeighborY="2283"/>
      <dgm:spPr/>
    </dgm:pt>
  </dgm:ptLst>
  <dgm:cxnLst>
    <dgm:cxn modelId="{DB66E450-985C-41B5-B50F-DD2346BD8BCF}" srcId="{BBE2EEBD-A869-405C-A80E-97034A561454}" destId="{718359D3-5B49-4DBC-8BAD-298196531A26}" srcOrd="1" destOrd="0" parTransId="{3E680952-7890-47AE-AEDE-3B67E519236D}" sibTransId="{36120A62-927B-42E4-ABE8-CAD6E4D405E9}"/>
    <dgm:cxn modelId="{98C6BDA0-9B88-41AF-B1E7-DFDF432D39A6}" type="presOf" srcId="{5486A34E-E88E-41E6-8E12-13B1A0461650}" destId="{80E13359-B8C7-4F7A-9AE7-854A73A9B726}" srcOrd="0" destOrd="0" presId="urn:microsoft.com/office/officeart/2005/8/layout/funnel1"/>
    <dgm:cxn modelId="{55430E0D-B5B1-4DFB-AB88-5D902E8123D7}" srcId="{BBE2EEBD-A869-405C-A80E-97034A561454}" destId="{EF1537E4-BB7D-4E26-907E-F5D365B89C3E}" srcOrd="0" destOrd="0" parTransId="{D8B95D16-D739-440F-9A78-4CDF4667CE8D}" sibTransId="{F224EA07-6AB3-4300-B9DE-17C114057490}"/>
    <dgm:cxn modelId="{302B26F9-55D1-42CE-BE2F-00DA601AAB12}" srcId="{BBE2EEBD-A869-405C-A80E-97034A561454}" destId="{5486A34E-E88E-41E6-8E12-13B1A0461650}" srcOrd="3" destOrd="0" parTransId="{3F4A8189-8326-472F-9C0E-DDC7021269BA}" sibTransId="{EB4EF280-321B-4E8A-B13F-734B8AC961F0}"/>
    <dgm:cxn modelId="{42B13844-2695-4146-8B70-E6F1F0E34F18}" type="presOf" srcId="{8D121122-D9E3-40C9-A642-7FD9075AE1BC}" destId="{4B7CD150-56CB-4E1E-B314-CCA3F93B833D}" srcOrd="0" destOrd="0" presId="urn:microsoft.com/office/officeart/2005/8/layout/funnel1"/>
    <dgm:cxn modelId="{03656F79-869F-4FD0-A0CF-677A26534ECE}" type="presOf" srcId="{718359D3-5B49-4DBC-8BAD-298196531A26}" destId="{2A6771B1-23BB-4171-ADD3-305B840B2D95}" srcOrd="0" destOrd="0" presId="urn:microsoft.com/office/officeart/2005/8/layout/funnel1"/>
    <dgm:cxn modelId="{89731CF6-E5B7-4DEF-A81E-646B09AFB13F}" srcId="{BBE2EEBD-A869-405C-A80E-97034A561454}" destId="{8D121122-D9E3-40C9-A642-7FD9075AE1BC}" srcOrd="2" destOrd="0" parTransId="{F5202CE8-E81A-4C70-91F1-E30EFE25E796}" sibTransId="{9F3008F7-F6ED-40D0-8C96-9072FA99244F}"/>
    <dgm:cxn modelId="{8EA2BDD2-58EB-42DA-881E-C01EB2183368}" type="presOf" srcId="{EF1537E4-BB7D-4E26-907E-F5D365B89C3E}" destId="{55CFED24-A601-40AF-A26E-CF6B3CE65C51}" srcOrd="0" destOrd="0" presId="urn:microsoft.com/office/officeart/2005/8/layout/funnel1"/>
    <dgm:cxn modelId="{70FE356E-2E98-4D9F-A2BC-7C70B252BE1D}" type="presOf" srcId="{BBE2EEBD-A869-405C-A80E-97034A561454}" destId="{A12ACD3E-642B-42D1-ACEA-AF189CB0E096}" srcOrd="0" destOrd="0" presId="urn:microsoft.com/office/officeart/2005/8/layout/funnel1"/>
    <dgm:cxn modelId="{A7723EBE-B43F-4DFC-B8C5-3BC4DCB4C09F}" type="presParOf" srcId="{A12ACD3E-642B-42D1-ACEA-AF189CB0E096}" destId="{D41D7954-9409-4500-A368-3DF325850AB3}" srcOrd="0" destOrd="0" presId="urn:microsoft.com/office/officeart/2005/8/layout/funnel1"/>
    <dgm:cxn modelId="{B65EC68E-334E-4DCA-A0A3-0FDEF708E365}" type="presParOf" srcId="{A12ACD3E-642B-42D1-ACEA-AF189CB0E096}" destId="{44315461-D19E-479F-B012-4F379E4D2DA9}" srcOrd="1" destOrd="0" presId="urn:microsoft.com/office/officeart/2005/8/layout/funnel1"/>
    <dgm:cxn modelId="{C3DC5296-AA06-4C2C-A787-FAA58644C309}" type="presParOf" srcId="{A12ACD3E-642B-42D1-ACEA-AF189CB0E096}" destId="{80E13359-B8C7-4F7A-9AE7-854A73A9B726}" srcOrd="2" destOrd="0" presId="urn:microsoft.com/office/officeart/2005/8/layout/funnel1"/>
    <dgm:cxn modelId="{76C3EC17-8FB8-4317-8005-67D2A10CD19E}" type="presParOf" srcId="{A12ACD3E-642B-42D1-ACEA-AF189CB0E096}" destId="{4B7CD150-56CB-4E1E-B314-CCA3F93B833D}" srcOrd="3" destOrd="0" presId="urn:microsoft.com/office/officeart/2005/8/layout/funnel1"/>
    <dgm:cxn modelId="{43AA8BAB-69E7-411B-986E-53E8345039E4}" type="presParOf" srcId="{A12ACD3E-642B-42D1-ACEA-AF189CB0E096}" destId="{2A6771B1-23BB-4171-ADD3-305B840B2D95}" srcOrd="4" destOrd="0" presId="urn:microsoft.com/office/officeart/2005/8/layout/funnel1"/>
    <dgm:cxn modelId="{4C4F2420-DA8A-4ECC-9BD7-898F7EEA6FBC}" type="presParOf" srcId="{A12ACD3E-642B-42D1-ACEA-AF189CB0E096}" destId="{55CFED24-A601-40AF-A26E-CF6B3CE65C51}" srcOrd="5" destOrd="0" presId="urn:microsoft.com/office/officeart/2005/8/layout/funnel1"/>
    <dgm:cxn modelId="{302E1AF9-8E49-4331-BFB1-43AFB9685FC2}" type="presParOf" srcId="{A12ACD3E-642B-42D1-ACEA-AF189CB0E096}" destId="{3A65A501-F61C-4B9E-A80F-098A4EF55046}"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8D11D0-8D3B-4551-BF79-C67EBF7DD652}">
      <dsp:nvSpPr>
        <dsp:cNvPr id="0" name=""/>
        <dsp:cNvSpPr/>
      </dsp:nvSpPr>
      <dsp:spPr>
        <a:xfrm>
          <a:off x="9" y="0"/>
          <a:ext cx="8712949" cy="5373216"/>
        </a:xfrm>
        <a:prstGeom prst="swooshArrow">
          <a:avLst>
            <a:gd name="adj1" fmla="val 25000"/>
            <a:gd name="adj2" fmla="val 2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7081F8-CCE0-4FDE-AA80-23F1F8FDFDE6}">
      <dsp:nvSpPr>
        <dsp:cNvPr id="0" name=""/>
        <dsp:cNvSpPr/>
      </dsp:nvSpPr>
      <dsp:spPr>
        <a:xfrm>
          <a:off x="1008788" y="3832581"/>
          <a:ext cx="223525" cy="22352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250A2B-3C76-4CC3-B19E-F5E8B0541D69}">
      <dsp:nvSpPr>
        <dsp:cNvPr id="0" name=""/>
        <dsp:cNvSpPr/>
      </dsp:nvSpPr>
      <dsp:spPr>
        <a:xfrm>
          <a:off x="1296135" y="3849169"/>
          <a:ext cx="2118134" cy="14228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442" tIns="0" rIns="0" bIns="0" numCol="1" spcCol="1270" anchor="t" anchorCtr="0">
          <a:noAutofit/>
        </a:bodyPr>
        <a:lstStyle/>
        <a:p>
          <a:pPr lvl="0" algn="l" defTabSz="800100">
            <a:lnSpc>
              <a:spcPct val="90000"/>
            </a:lnSpc>
            <a:spcBef>
              <a:spcPct val="0"/>
            </a:spcBef>
            <a:spcAft>
              <a:spcPct val="35000"/>
            </a:spcAft>
          </a:pPr>
          <a:r>
            <a:rPr kumimoji="1" lang="ja-JP" altLang="en-US" sz="1800" kern="1200" dirty="0" smtClean="0"/>
            <a:t>乳幼児期</a:t>
          </a:r>
          <a:endParaRPr kumimoji="1" lang="en-US" altLang="ja-JP" sz="1800" kern="1200" dirty="0" smtClean="0"/>
        </a:p>
        <a:p>
          <a:pPr lvl="0" algn="l" defTabSz="800100">
            <a:lnSpc>
              <a:spcPct val="90000"/>
            </a:lnSpc>
            <a:spcBef>
              <a:spcPct val="0"/>
            </a:spcBef>
            <a:spcAft>
              <a:spcPct val="35000"/>
            </a:spcAft>
          </a:pPr>
          <a:r>
            <a:rPr kumimoji="1" lang="en-US" altLang="ja-JP" sz="1400" b="1" kern="1200" dirty="0" smtClean="0"/>
            <a:t>【</a:t>
          </a:r>
          <a:r>
            <a:rPr kumimoji="1" lang="ja-JP" altLang="en-US" sz="1400" b="1" kern="1200" dirty="0" smtClean="0"/>
            <a:t>出生～入園まで</a:t>
          </a:r>
          <a:r>
            <a:rPr kumimoji="1" lang="en-US" altLang="ja-JP" sz="1400" b="1" kern="1200" dirty="0" smtClean="0"/>
            <a:t>】</a:t>
          </a:r>
        </a:p>
        <a:p>
          <a:pPr lvl="0" algn="l" defTabSz="800100">
            <a:lnSpc>
              <a:spcPct val="90000"/>
            </a:lnSpc>
            <a:spcBef>
              <a:spcPct val="0"/>
            </a:spcBef>
            <a:spcAft>
              <a:spcPct val="35000"/>
            </a:spcAft>
          </a:pPr>
          <a:r>
            <a:rPr kumimoji="1" lang="ja-JP" altLang="en-US" sz="1200" b="0" kern="1200" dirty="0" smtClean="0">
              <a:solidFill>
                <a:schemeClr val="accent3">
                  <a:lumMod val="75000"/>
                </a:schemeClr>
              </a:solidFill>
            </a:rPr>
            <a:t>相談との出会い・検診</a:t>
          </a:r>
          <a:r>
            <a:rPr kumimoji="1" lang="en-US" altLang="ja-JP" sz="1200" b="0" kern="1200" dirty="0" smtClean="0">
              <a:solidFill>
                <a:schemeClr val="accent3">
                  <a:lumMod val="75000"/>
                </a:schemeClr>
              </a:solidFill>
            </a:rPr>
            <a:t>/</a:t>
          </a:r>
          <a:r>
            <a:rPr kumimoji="1" lang="ja-JP" altLang="en-US" sz="1200" b="0" kern="1200" dirty="0" smtClean="0">
              <a:solidFill>
                <a:schemeClr val="accent3">
                  <a:lumMod val="75000"/>
                </a:schemeClr>
              </a:solidFill>
            </a:rPr>
            <a:t>保健師との連動・保育士</a:t>
          </a:r>
          <a:r>
            <a:rPr kumimoji="1" lang="en-US" altLang="ja-JP" sz="1200" b="0" kern="1200" dirty="0" smtClean="0">
              <a:solidFill>
                <a:schemeClr val="accent3">
                  <a:lumMod val="75000"/>
                </a:schemeClr>
              </a:solidFill>
            </a:rPr>
            <a:t>/</a:t>
          </a:r>
          <a:r>
            <a:rPr kumimoji="1" lang="ja-JP" altLang="en-US" sz="1200" b="0" kern="1200" dirty="0" smtClean="0">
              <a:solidFill>
                <a:schemeClr val="accent3">
                  <a:lumMod val="75000"/>
                </a:schemeClr>
              </a:solidFill>
            </a:rPr>
            <a:t>加配・医療との連携・就学相談・レスパイト・特別児童扶養手当や障害者手帳・小児慢性特定疾患児日常生活用具給付・母や兄弟家族への相談の支え</a:t>
          </a:r>
          <a:endParaRPr kumimoji="1" lang="en-US" altLang="ja-JP" sz="1200" b="0" kern="1200" dirty="0" smtClean="0">
            <a:solidFill>
              <a:schemeClr val="accent3">
                <a:lumMod val="75000"/>
              </a:schemeClr>
            </a:solidFill>
          </a:endParaRPr>
        </a:p>
        <a:p>
          <a:pPr lvl="0" algn="l" defTabSz="800100">
            <a:lnSpc>
              <a:spcPct val="90000"/>
            </a:lnSpc>
            <a:spcBef>
              <a:spcPct val="0"/>
            </a:spcBef>
            <a:spcAft>
              <a:spcPct val="35000"/>
            </a:spcAft>
          </a:pPr>
          <a:r>
            <a:rPr kumimoji="1" lang="ja-JP" altLang="en-US" sz="1600" kern="1200" dirty="0" smtClean="0"/>
            <a:t>　</a:t>
          </a:r>
          <a:endParaRPr kumimoji="1" lang="ja-JP" altLang="en-US" sz="1600" kern="1200" dirty="0"/>
        </a:p>
      </dsp:txBody>
      <dsp:txXfrm>
        <a:off x="1296135" y="3849169"/>
        <a:ext cx="2118134" cy="1422838"/>
      </dsp:txXfrm>
    </dsp:sp>
    <dsp:sp modelId="{93811253-22E6-4251-B109-69275193A571}">
      <dsp:nvSpPr>
        <dsp:cNvPr id="0" name=""/>
        <dsp:cNvSpPr/>
      </dsp:nvSpPr>
      <dsp:spPr>
        <a:xfrm>
          <a:off x="2576589" y="2354342"/>
          <a:ext cx="404065" cy="404065"/>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EB8A49-0D9B-498E-A934-6EB48E7246CD}">
      <dsp:nvSpPr>
        <dsp:cNvPr id="0" name=""/>
        <dsp:cNvSpPr/>
      </dsp:nvSpPr>
      <dsp:spPr>
        <a:xfrm>
          <a:off x="3063311" y="2686469"/>
          <a:ext cx="2966324" cy="2547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4106" tIns="0" rIns="0" bIns="0" numCol="1" spcCol="1270" anchor="t" anchorCtr="0">
          <a:noAutofit/>
        </a:bodyPr>
        <a:lstStyle/>
        <a:p>
          <a:pPr lvl="0" algn="l" defTabSz="800100">
            <a:lnSpc>
              <a:spcPct val="90000"/>
            </a:lnSpc>
            <a:spcBef>
              <a:spcPct val="0"/>
            </a:spcBef>
            <a:spcAft>
              <a:spcPct val="35000"/>
            </a:spcAft>
          </a:pPr>
          <a:r>
            <a:rPr kumimoji="1" lang="ja-JP" altLang="en-US" sz="1800" kern="1200" dirty="0" smtClean="0"/>
            <a:t>児童期</a:t>
          </a:r>
          <a:endParaRPr kumimoji="1" lang="en-US" altLang="ja-JP" sz="1800" kern="1200" dirty="0" smtClean="0"/>
        </a:p>
        <a:p>
          <a:pPr lvl="0" algn="l" defTabSz="800100">
            <a:lnSpc>
              <a:spcPct val="90000"/>
            </a:lnSpc>
            <a:spcBef>
              <a:spcPct val="0"/>
            </a:spcBef>
            <a:spcAft>
              <a:spcPct val="35000"/>
            </a:spcAft>
          </a:pPr>
          <a:r>
            <a:rPr kumimoji="1" lang="ja-JP" altLang="en-US" sz="1400" b="1" kern="1200" dirty="0" smtClean="0"/>
            <a:t>　　　</a:t>
          </a:r>
          <a:r>
            <a:rPr kumimoji="1" lang="en-US" altLang="ja-JP" sz="1400" b="1" kern="1200" dirty="0" smtClean="0"/>
            <a:t>【</a:t>
          </a:r>
          <a:r>
            <a:rPr kumimoji="1" lang="ja-JP" altLang="en-US" sz="1400" b="1" kern="1200" dirty="0" smtClean="0"/>
            <a:t>就学～高校卒業まで</a:t>
          </a:r>
          <a:r>
            <a:rPr kumimoji="1" lang="en-US" altLang="ja-JP" sz="1400" b="1" kern="1200" dirty="0" smtClean="0"/>
            <a:t>】</a:t>
          </a: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就学・進学前後の移行支援会議</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週末・長期休暇・登下校や宿泊を伴う</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応援の体制整備</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学校での個別支援会議の開催</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（特別支援コーディネーターによる調整）</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　　　　卒業への進路相談　　</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　　　　　　暫定支給決定（就労アセスメント）　</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　　　　　　　　障害支援区分認定調査</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　　　　　　　　サービス利用計画を基に</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b="0" kern="1200" dirty="0" smtClean="0">
              <a:solidFill>
                <a:schemeClr val="accent1">
                  <a:lumMod val="75000"/>
                </a:schemeClr>
              </a:solidFill>
            </a:rPr>
            <a:t>　　　　　　　　　　　社会への移行支援会議</a:t>
          </a:r>
          <a:endParaRPr kumimoji="1" lang="en-US" altLang="ja-JP" sz="1200" b="0" kern="1200" dirty="0" smtClean="0">
            <a:solidFill>
              <a:schemeClr val="accent1">
                <a:lumMod val="75000"/>
              </a:schemeClr>
            </a:solidFill>
          </a:endParaRPr>
        </a:p>
        <a:p>
          <a:pPr lvl="0" algn="l" defTabSz="800100">
            <a:lnSpc>
              <a:spcPct val="90000"/>
            </a:lnSpc>
            <a:spcBef>
              <a:spcPct val="0"/>
            </a:spcBef>
            <a:spcAft>
              <a:spcPct val="35000"/>
            </a:spcAft>
          </a:pPr>
          <a:r>
            <a:rPr kumimoji="1" lang="ja-JP" altLang="en-US" sz="1200" kern="1200" dirty="0" smtClean="0">
              <a:solidFill>
                <a:schemeClr val="accent1">
                  <a:lumMod val="75000"/>
                </a:schemeClr>
              </a:solidFill>
            </a:rPr>
            <a:t>　　　　　　　　</a:t>
          </a:r>
          <a:endParaRPr kumimoji="1" lang="en-US" altLang="ja-JP" sz="1200" kern="1200" dirty="0" smtClean="0">
            <a:solidFill>
              <a:schemeClr val="accent1">
                <a:lumMod val="75000"/>
              </a:schemeClr>
            </a:solidFill>
          </a:endParaRPr>
        </a:p>
        <a:p>
          <a:pPr lvl="0" algn="l" defTabSz="800100">
            <a:lnSpc>
              <a:spcPct val="90000"/>
            </a:lnSpc>
            <a:spcBef>
              <a:spcPct val="0"/>
            </a:spcBef>
            <a:spcAft>
              <a:spcPct val="35000"/>
            </a:spcAft>
          </a:pPr>
          <a:endParaRPr kumimoji="1" lang="ja-JP" altLang="en-US" sz="2000" kern="1200" dirty="0"/>
        </a:p>
      </dsp:txBody>
      <dsp:txXfrm>
        <a:off x="3063311" y="2686469"/>
        <a:ext cx="2966324" cy="2547917"/>
      </dsp:txXfrm>
    </dsp:sp>
    <dsp:sp modelId="{69C07170-CA3F-4D66-A280-6CD81564D1D6}">
      <dsp:nvSpPr>
        <dsp:cNvPr id="0" name=""/>
        <dsp:cNvSpPr/>
      </dsp:nvSpPr>
      <dsp:spPr>
        <a:xfrm>
          <a:off x="5371565" y="1321726"/>
          <a:ext cx="558814" cy="558814"/>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1D1501-E36D-438A-84D4-4768AB6F7308}">
      <dsp:nvSpPr>
        <dsp:cNvPr id="0" name=""/>
        <dsp:cNvSpPr/>
      </dsp:nvSpPr>
      <dsp:spPr>
        <a:xfrm>
          <a:off x="5896212" y="1613791"/>
          <a:ext cx="2174403" cy="33511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6104" tIns="0" rIns="0" bIns="0" numCol="1" spcCol="1270" anchor="t" anchorCtr="0">
          <a:noAutofit/>
        </a:bodyPr>
        <a:lstStyle/>
        <a:p>
          <a:pPr lvl="0" algn="l" defTabSz="800100">
            <a:lnSpc>
              <a:spcPct val="90000"/>
            </a:lnSpc>
            <a:spcBef>
              <a:spcPct val="0"/>
            </a:spcBef>
            <a:spcAft>
              <a:spcPct val="35000"/>
            </a:spcAft>
          </a:pPr>
          <a:r>
            <a:rPr kumimoji="1" lang="ja-JP" altLang="en-US" sz="1800" b="1" kern="1200" dirty="0" smtClean="0"/>
            <a:t>成人期</a:t>
          </a:r>
          <a:endParaRPr kumimoji="1" lang="en-US" altLang="ja-JP" sz="1800" b="1" kern="1200" dirty="0" smtClean="0"/>
        </a:p>
        <a:p>
          <a:pPr lvl="0" algn="l" defTabSz="800100">
            <a:lnSpc>
              <a:spcPct val="90000"/>
            </a:lnSpc>
            <a:spcBef>
              <a:spcPct val="0"/>
            </a:spcBef>
            <a:spcAft>
              <a:spcPct val="35000"/>
            </a:spcAft>
          </a:pPr>
          <a:r>
            <a:rPr kumimoji="1" lang="en-US" altLang="ja-JP" sz="1800" b="1" kern="1200" dirty="0" smtClean="0"/>
            <a:t>【</a:t>
          </a:r>
          <a:r>
            <a:rPr kumimoji="1" lang="en-US" altLang="ja-JP" sz="1800" b="0" kern="1200" dirty="0" smtClean="0"/>
            <a:t>18</a:t>
          </a:r>
          <a:r>
            <a:rPr kumimoji="1" lang="ja-JP" altLang="en-US" sz="1800" b="0" kern="1200" dirty="0" smtClean="0"/>
            <a:t>歳～</a:t>
          </a:r>
          <a:r>
            <a:rPr kumimoji="1" lang="en-US" altLang="ja-JP" sz="1800" b="0" kern="1200" dirty="0" smtClean="0"/>
            <a:t>】</a:t>
          </a:r>
        </a:p>
        <a:p>
          <a:pPr lvl="0" algn="l" defTabSz="800100">
            <a:lnSpc>
              <a:spcPct val="90000"/>
            </a:lnSpc>
            <a:spcBef>
              <a:spcPct val="0"/>
            </a:spcBef>
            <a:spcAft>
              <a:spcPct val="35000"/>
            </a:spcAft>
          </a:pPr>
          <a:r>
            <a:rPr kumimoji="1" lang="ja-JP" altLang="en-US" sz="1400" b="0" kern="1200" dirty="0" smtClean="0">
              <a:solidFill>
                <a:srgbClr val="3399FF"/>
              </a:solidFill>
            </a:rPr>
            <a:t>サービス事業者との連携</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企業との連携</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余暇支援</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障害基礎年金相談</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就労支援</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自立生活支援</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医療との連携</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地域移行</a:t>
          </a:r>
          <a:endParaRPr kumimoji="1" lang="en-US" altLang="ja-JP" sz="1400" b="0" kern="1200" dirty="0" smtClean="0">
            <a:solidFill>
              <a:srgbClr val="3399FF"/>
            </a:solidFill>
          </a:endParaRPr>
        </a:p>
        <a:p>
          <a:pPr lvl="0" algn="l" defTabSz="800100">
            <a:lnSpc>
              <a:spcPct val="90000"/>
            </a:lnSpc>
            <a:spcBef>
              <a:spcPct val="0"/>
            </a:spcBef>
            <a:spcAft>
              <a:spcPct val="35000"/>
            </a:spcAft>
          </a:pPr>
          <a:r>
            <a:rPr kumimoji="1" lang="ja-JP" altLang="en-US" sz="1400" b="0" kern="1200" dirty="0" smtClean="0">
              <a:solidFill>
                <a:srgbClr val="3399FF"/>
              </a:solidFill>
            </a:rPr>
            <a:t>地域生活支援</a:t>
          </a:r>
          <a:endParaRPr kumimoji="1" lang="en-US" altLang="ja-JP" sz="1400" b="0" kern="1200" dirty="0" smtClean="0">
            <a:solidFill>
              <a:srgbClr val="3399FF"/>
            </a:solidFill>
          </a:endParaRPr>
        </a:p>
        <a:p>
          <a:pPr lvl="0" algn="l" defTabSz="800100">
            <a:lnSpc>
              <a:spcPct val="90000"/>
            </a:lnSpc>
            <a:spcBef>
              <a:spcPct val="0"/>
            </a:spcBef>
            <a:spcAft>
              <a:spcPct val="35000"/>
            </a:spcAft>
          </a:pPr>
          <a:endParaRPr kumimoji="1" lang="ja-JP" altLang="en-US" sz="1800" b="1" kern="1200" dirty="0"/>
        </a:p>
      </dsp:txBody>
      <dsp:txXfrm>
        <a:off x="5896212" y="1613791"/>
        <a:ext cx="2174403" cy="33511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A624F-1D87-4E2F-BC31-B1D5C4EA4D65}">
      <dsp:nvSpPr>
        <dsp:cNvPr id="0" name=""/>
        <dsp:cNvSpPr/>
      </dsp:nvSpPr>
      <dsp:spPr>
        <a:xfrm>
          <a:off x="563455" y="0"/>
          <a:ext cx="7850419" cy="4997152"/>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4372B6-F78F-469A-99D9-1C46C3E56208}">
      <dsp:nvSpPr>
        <dsp:cNvPr id="0" name=""/>
        <dsp:cNvSpPr/>
      </dsp:nvSpPr>
      <dsp:spPr>
        <a:xfrm>
          <a:off x="4221" y="1499145"/>
          <a:ext cx="2030563" cy="199886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地域を知る</a:t>
          </a:r>
          <a:endParaRPr kumimoji="1" lang="ja-JP" altLang="en-US" sz="2600" kern="1200" dirty="0"/>
        </a:p>
      </dsp:txBody>
      <dsp:txXfrm>
        <a:off x="101797" y="1596721"/>
        <a:ext cx="1835411" cy="1803708"/>
      </dsp:txXfrm>
    </dsp:sp>
    <dsp:sp modelId="{213B2314-93FC-431E-8A78-FBF1A1688B56}">
      <dsp:nvSpPr>
        <dsp:cNvPr id="0" name=""/>
        <dsp:cNvSpPr/>
      </dsp:nvSpPr>
      <dsp:spPr>
        <a:xfrm>
          <a:off x="2136312" y="1499145"/>
          <a:ext cx="2030563" cy="199886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支援関係者と出会う</a:t>
          </a:r>
          <a:endParaRPr kumimoji="1" lang="ja-JP" altLang="en-US" sz="2600" kern="1200" dirty="0"/>
        </a:p>
      </dsp:txBody>
      <dsp:txXfrm>
        <a:off x="2233888" y="1596721"/>
        <a:ext cx="1835411" cy="1803708"/>
      </dsp:txXfrm>
    </dsp:sp>
    <dsp:sp modelId="{4360B790-F5DF-428F-9834-5B8E4404D450}">
      <dsp:nvSpPr>
        <dsp:cNvPr id="0" name=""/>
        <dsp:cNvSpPr/>
      </dsp:nvSpPr>
      <dsp:spPr>
        <a:xfrm>
          <a:off x="4268404" y="1499145"/>
          <a:ext cx="2030563" cy="199886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t>知り合いになる（ネットワーク）</a:t>
          </a:r>
          <a:endParaRPr kumimoji="1" lang="ja-JP" altLang="en-US" sz="2600" kern="1200" dirty="0"/>
        </a:p>
      </dsp:txBody>
      <dsp:txXfrm>
        <a:off x="4365980" y="1596721"/>
        <a:ext cx="1835411" cy="1803708"/>
      </dsp:txXfrm>
    </dsp:sp>
    <dsp:sp modelId="{B94949FF-C52C-4B45-A582-345C27C144F4}">
      <dsp:nvSpPr>
        <dsp:cNvPr id="0" name=""/>
        <dsp:cNvSpPr/>
      </dsp:nvSpPr>
      <dsp:spPr>
        <a:xfrm>
          <a:off x="6400495" y="1499145"/>
          <a:ext cx="2030563" cy="19988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kumimoji="1" lang="ja-JP" altLang="en-US" sz="2600" kern="1200" dirty="0" smtClean="0">
              <a:solidFill>
                <a:srgbClr val="7030A0"/>
              </a:solidFill>
            </a:rPr>
            <a:t>支援のマッチング</a:t>
          </a:r>
          <a:r>
            <a:rPr kumimoji="1" lang="ja-JP" altLang="en-US" sz="2600" kern="1200" dirty="0" smtClean="0"/>
            <a:t>又は</a:t>
          </a:r>
          <a:r>
            <a:rPr kumimoji="1" lang="ja-JP" altLang="en-US" sz="2600" kern="1200" dirty="0" smtClean="0">
              <a:solidFill>
                <a:srgbClr val="FF0000"/>
              </a:solidFill>
            </a:rPr>
            <a:t>開発支援が見える</a:t>
          </a:r>
          <a:endParaRPr kumimoji="1" lang="ja-JP" altLang="en-US" sz="2600" kern="1200" dirty="0">
            <a:solidFill>
              <a:srgbClr val="FF0000"/>
            </a:solidFill>
          </a:endParaRPr>
        </a:p>
      </dsp:txBody>
      <dsp:txXfrm>
        <a:off x="6498071" y="1596721"/>
        <a:ext cx="1835411" cy="18037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9C1AD-6436-4EDB-A8F0-9A71D4DCE99E}">
      <dsp:nvSpPr>
        <dsp:cNvPr id="0" name=""/>
        <dsp:cNvSpPr/>
      </dsp:nvSpPr>
      <dsp:spPr>
        <a:xfrm>
          <a:off x="72006" y="1944209"/>
          <a:ext cx="2632792" cy="1579675"/>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地域基本情報</a:t>
          </a:r>
          <a:endParaRPr kumimoji="1" lang="en-US" altLang="ja-JP" sz="2700" b="1" kern="1200" dirty="0" smtClean="0">
            <a:solidFill>
              <a:schemeClr val="tx1"/>
            </a:solidFill>
          </a:endParaRPr>
        </a:p>
        <a:p>
          <a:pPr lvl="0" algn="ctr" defTabSz="1200150">
            <a:lnSpc>
              <a:spcPct val="90000"/>
            </a:lnSpc>
            <a:spcBef>
              <a:spcPct val="0"/>
            </a:spcBef>
            <a:spcAft>
              <a:spcPct val="35000"/>
            </a:spcAft>
          </a:pPr>
          <a:r>
            <a:rPr kumimoji="1" lang="ja-JP" altLang="en-US" sz="2700" b="1" kern="1200" dirty="0" smtClean="0">
              <a:solidFill>
                <a:schemeClr val="tx1"/>
              </a:solidFill>
            </a:rPr>
            <a:t>人口・特性</a:t>
          </a:r>
          <a:endParaRPr kumimoji="1" lang="ja-JP" altLang="en-US" sz="2700" b="1" kern="1200" dirty="0">
            <a:solidFill>
              <a:schemeClr val="tx1"/>
            </a:solidFill>
          </a:endParaRPr>
        </a:p>
      </dsp:txBody>
      <dsp:txXfrm>
        <a:off x="72006" y="1944209"/>
        <a:ext cx="2632792" cy="1579675"/>
      </dsp:txXfrm>
    </dsp:sp>
    <dsp:sp modelId="{8FA49AC7-C62D-4CD1-901F-65EF41301148}">
      <dsp:nvSpPr>
        <dsp:cNvPr id="0" name=""/>
        <dsp:cNvSpPr/>
      </dsp:nvSpPr>
      <dsp:spPr>
        <a:xfrm>
          <a:off x="2932088" y="72009"/>
          <a:ext cx="2632792" cy="1579675"/>
        </a:xfrm>
        <a:prstGeom prst="rect">
          <a:avLst/>
        </a:prstGeom>
        <a:solidFill>
          <a:schemeClr val="accent5">
            <a:hueOff val="-1655646"/>
            <a:satOff val="6635"/>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障害児者の</a:t>
          </a:r>
          <a:endParaRPr kumimoji="1" lang="en-US" altLang="ja-JP" sz="2700" b="1" kern="1200" dirty="0" smtClean="0">
            <a:solidFill>
              <a:schemeClr val="tx1"/>
            </a:solidFill>
          </a:endParaRPr>
        </a:p>
        <a:p>
          <a:pPr lvl="0" algn="ctr" defTabSz="1200150">
            <a:lnSpc>
              <a:spcPct val="90000"/>
            </a:lnSpc>
            <a:spcBef>
              <a:spcPct val="0"/>
            </a:spcBef>
            <a:spcAft>
              <a:spcPct val="35000"/>
            </a:spcAft>
          </a:pPr>
          <a:r>
            <a:rPr kumimoji="1" lang="ja-JP" altLang="en-US" sz="2700" b="1" kern="1200" dirty="0" smtClean="0">
              <a:solidFill>
                <a:schemeClr val="tx1"/>
              </a:solidFill>
            </a:rPr>
            <a:t>支援実態</a:t>
          </a:r>
          <a:endParaRPr kumimoji="1" lang="en-US" altLang="ja-JP" sz="2700" b="1" kern="1200" dirty="0" smtClean="0">
            <a:solidFill>
              <a:schemeClr val="tx1"/>
            </a:solidFill>
          </a:endParaRPr>
        </a:p>
      </dsp:txBody>
      <dsp:txXfrm>
        <a:off x="2932088" y="72009"/>
        <a:ext cx="2632792" cy="1579675"/>
      </dsp:txXfrm>
    </dsp:sp>
    <dsp:sp modelId="{C998F51B-C316-40BB-8A8E-03C2A175F127}">
      <dsp:nvSpPr>
        <dsp:cNvPr id="0" name=""/>
        <dsp:cNvSpPr/>
      </dsp:nvSpPr>
      <dsp:spPr>
        <a:xfrm>
          <a:off x="5792143" y="67507"/>
          <a:ext cx="2632792" cy="1579675"/>
        </a:xfrm>
        <a:prstGeom prst="rect">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生活ニーズ把握（アンケート）</a:t>
          </a:r>
          <a:endParaRPr kumimoji="1" lang="en-US" altLang="ja-JP" sz="2700" b="1" kern="1200" dirty="0" smtClean="0">
            <a:solidFill>
              <a:schemeClr val="tx1"/>
            </a:solidFill>
          </a:endParaRPr>
        </a:p>
      </dsp:txBody>
      <dsp:txXfrm>
        <a:off x="5792143" y="67507"/>
        <a:ext cx="2632792" cy="1579675"/>
      </dsp:txXfrm>
    </dsp:sp>
    <dsp:sp modelId="{BE726AD9-F00F-4685-BDAF-A30B5D7FF52A}">
      <dsp:nvSpPr>
        <dsp:cNvPr id="0" name=""/>
        <dsp:cNvSpPr/>
      </dsp:nvSpPr>
      <dsp:spPr>
        <a:xfrm>
          <a:off x="144013" y="3744418"/>
          <a:ext cx="2632792" cy="1579675"/>
        </a:xfrm>
        <a:prstGeom prst="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障害者団体</a:t>
          </a:r>
          <a:endParaRPr kumimoji="1" lang="en-US" altLang="ja-JP" sz="2700" b="1" kern="1200" dirty="0" smtClean="0">
            <a:solidFill>
              <a:schemeClr val="tx1"/>
            </a:solidFill>
          </a:endParaRPr>
        </a:p>
        <a:p>
          <a:pPr lvl="0" algn="ctr" defTabSz="1200150">
            <a:lnSpc>
              <a:spcPct val="90000"/>
            </a:lnSpc>
            <a:spcBef>
              <a:spcPct val="0"/>
            </a:spcBef>
            <a:spcAft>
              <a:spcPct val="35000"/>
            </a:spcAft>
          </a:pPr>
          <a:r>
            <a:rPr kumimoji="1" lang="ja-JP" altLang="en-US" sz="2700" b="1" kern="1200" dirty="0" smtClean="0">
              <a:solidFill>
                <a:schemeClr val="tx1"/>
              </a:solidFill>
            </a:rPr>
            <a:t>懇談会</a:t>
          </a:r>
          <a:endParaRPr kumimoji="1" lang="ja-JP" altLang="en-US" sz="2700" b="1" kern="1200" dirty="0">
            <a:solidFill>
              <a:schemeClr val="tx1"/>
            </a:solidFill>
          </a:endParaRPr>
        </a:p>
      </dsp:txBody>
      <dsp:txXfrm>
        <a:off x="144013" y="3744418"/>
        <a:ext cx="2632792" cy="1579675"/>
      </dsp:txXfrm>
    </dsp:sp>
    <dsp:sp modelId="{AFCE6FA2-46EA-4777-BE9B-29F6C75E6EBF}">
      <dsp:nvSpPr>
        <dsp:cNvPr id="0" name=""/>
        <dsp:cNvSpPr/>
      </dsp:nvSpPr>
      <dsp:spPr>
        <a:xfrm>
          <a:off x="2896071" y="1910462"/>
          <a:ext cx="2632792" cy="1579675"/>
        </a:xfrm>
        <a:prstGeom prst="rect">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サービス担当者会議課題</a:t>
          </a:r>
          <a:endParaRPr kumimoji="1" lang="en-US" altLang="ja-JP" sz="2700" b="1" kern="1200" dirty="0" smtClean="0">
            <a:solidFill>
              <a:schemeClr val="tx1"/>
            </a:solidFill>
          </a:endParaRPr>
        </a:p>
      </dsp:txBody>
      <dsp:txXfrm>
        <a:off x="2896071" y="1910462"/>
        <a:ext cx="2632792" cy="1579675"/>
      </dsp:txXfrm>
    </dsp:sp>
    <dsp:sp modelId="{F10F1168-84E6-4C73-8F51-68E9D4A5189E}">
      <dsp:nvSpPr>
        <dsp:cNvPr id="0" name=""/>
        <dsp:cNvSpPr/>
      </dsp:nvSpPr>
      <dsp:spPr>
        <a:xfrm>
          <a:off x="5792143" y="1910462"/>
          <a:ext cx="2632792" cy="1579675"/>
        </a:xfrm>
        <a:prstGeom prst="rect">
          <a:avLst/>
        </a:prstGeom>
        <a:solidFill>
          <a:schemeClr val="accent5">
            <a:hueOff val="-8278230"/>
            <a:satOff val="33176"/>
            <a:lumOff val="719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kern="1200" dirty="0" smtClean="0">
              <a:solidFill>
                <a:schemeClr val="tx1"/>
              </a:solidFill>
            </a:rPr>
            <a:t>相談支援事業所の</a:t>
          </a:r>
          <a:r>
            <a:rPr kumimoji="1" lang="ja-JP" altLang="en-US" sz="2700" kern="1200" dirty="0" smtClean="0">
              <a:solidFill>
                <a:srgbClr val="FF0000"/>
              </a:solidFill>
            </a:rPr>
            <a:t>ケースビュー・事例検討会</a:t>
          </a:r>
          <a:endParaRPr kumimoji="1" lang="ja-JP" altLang="en-US" sz="2700" kern="1200" dirty="0">
            <a:solidFill>
              <a:schemeClr val="tx1"/>
            </a:solidFill>
          </a:endParaRPr>
        </a:p>
      </dsp:txBody>
      <dsp:txXfrm>
        <a:off x="5792143" y="1910462"/>
        <a:ext cx="2632792" cy="1579675"/>
      </dsp:txXfrm>
    </dsp:sp>
    <dsp:sp modelId="{93A032CE-D8AA-4263-929D-381CBA4A5D04}">
      <dsp:nvSpPr>
        <dsp:cNvPr id="0" name=""/>
        <dsp:cNvSpPr/>
      </dsp:nvSpPr>
      <dsp:spPr>
        <a:xfrm>
          <a:off x="2896071" y="3753417"/>
          <a:ext cx="2632792" cy="1579675"/>
        </a:xfrm>
        <a:prstGeom prst="rect">
          <a:avLst/>
        </a:prstGeom>
        <a:solidFill>
          <a:schemeClr val="accent5">
            <a:hueOff val="-9933876"/>
            <a:satOff val="39811"/>
            <a:lumOff val="8628"/>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kumimoji="1" lang="ja-JP" altLang="en-US" sz="2700" b="1" kern="1200" dirty="0" smtClean="0">
              <a:solidFill>
                <a:schemeClr val="tx1"/>
              </a:solidFill>
            </a:rPr>
            <a:t>地域支援福祉サービス事業者訪問・</a:t>
          </a:r>
          <a:r>
            <a:rPr kumimoji="1" lang="ja-JP" altLang="en-US" sz="2700" b="1" kern="1200" dirty="0" smtClean="0">
              <a:solidFill>
                <a:srgbClr val="FF0000"/>
              </a:solidFill>
            </a:rPr>
            <a:t>連絡会</a:t>
          </a:r>
          <a:endParaRPr kumimoji="1" lang="ja-JP" altLang="en-US" sz="2700" b="1" kern="1200" dirty="0">
            <a:solidFill>
              <a:srgbClr val="FF0000"/>
            </a:solidFill>
          </a:endParaRPr>
        </a:p>
      </dsp:txBody>
      <dsp:txXfrm>
        <a:off x="2896071" y="3753417"/>
        <a:ext cx="2632792" cy="15796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A3B1B8-7F32-43C4-9D62-9BB8A4E04DC6}">
      <dsp:nvSpPr>
        <dsp:cNvPr id="0" name=""/>
        <dsp:cNvSpPr/>
      </dsp:nvSpPr>
      <dsp:spPr>
        <a:xfrm rot="5400000">
          <a:off x="3297501" y="72707"/>
          <a:ext cx="1091918" cy="949968"/>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solidFill>
                <a:schemeClr val="tx1"/>
              </a:solidFill>
            </a:rPr>
            <a:t>福祉</a:t>
          </a:r>
          <a:endParaRPr kumimoji="1" lang="en-US" altLang="ja-JP" sz="1400" b="1" kern="1200" dirty="0" smtClean="0">
            <a:solidFill>
              <a:schemeClr val="tx1"/>
            </a:solidFill>
          </a:endParaRPr>
        </a:p>
        <a:p>
          <a:pPr lvl="0" algn="ctr" defTabSz="622300">
            <a:lnSpc>
              <a:spcPct val="90000"/>
            </a:lnSpc>
            <a:spcBef>
              <a:spcPct val="0"/>
            </a:spcBef>
            <a:spcAft>
              <a:spcPct val="35000"/>
            </a:spcAft>
          </a:pPr>
          <a:r>
            <a:rPr kumimoji="1" lang="ja-JP" altLang="en-US" sz="1400" b="1" kern="1200" dirty="0" smtClean="0">
              <a:solidFill>
                <a:schemeClr val="tx1"/>
              </a:solidFill>
            </a:rPr>
            <a:t>事業所</a:t>
          </a:r>
          <a:endParaRPr kumimoji="1" lang="ja-JP" altLang="en-US" sz="1400" b="1" kern="1200" dirty="0">
            <a:solidFill>
              <a:schemeClr val="tx1"/>
            </a:solidFill>
          </a:endParaRPr>
        </a:p>
      </dsp:txBody>
      <dsp:txXfrm rot="-5400000">
        <a:off x="3516513" y="171889"/>
        <a:ext cx="653894" cy="751604"/>
      </dsp:txXfrm>
    </dsp:sp>
    <dsp:sp modelId="{AF9AA6DA-583C-42D6-9465-26937078D0CB}">
      <dsp:nvSpPr>
        <dsp:cNvPr id="0" name=""/>
        <dsp:cNvSpPr/>
      </dsp:nvSpPr>
      <dsp:spPr>
        <a:xfrm>
          <a:off x="4347272" y="220116"/>
          <a:ext cx="1218580" cy="655150"/>
        </a:xfrm>
        <a:prstGeom prst="rect">
          <a:avLst/>
        </a:prstGeom>
        <a:noFill/>
        <a:ln>
          <a:noFill/>
        </a:ln>
        <a:effectLst/>
      </dsp:spPr>
      <dsp:style>
        <a:lnRef idx="0">
          <a:scrgbClr r="0" g="0" b="0"/>
        </a:lnRef>
        <a:fillRef idx="0">
          <a:scrgbClr r="0" g="0" b="0"/>
        </a:fillRef>
        <a:effectRef idx="0">
          <a:scrgbClr r="0" g="0" b="0"/>
        </a:effectRef>
        <a:fontRef idx="minor"/>
      </dsp:style>
    </dsp:sp>
    <dsp:sp modelId="{CDAF57EC-48E4-4222-843A-54AEA0BA9EDA}">
      <dsp:nvSpPr>
        <dsp:cNvPr id="0" name=""/>
        <dsp:cNvSpPr/>
      </dsp:nvSpPr>
      <dsp:spPr>
        <a:xfrm rot="5400000">
          <a:off x="2271535" y="72707"/>
          <a:ext cx="1091918" cy="949968"/>
        </a:xfrm>
        <a:prstGeom prst="hexagon">
          <a:avLst>
            <a:gd name="adj" fmla="val 25000"/>
            <a:gd name="vf" fmla="val 115470"/>
          </a:avLst>
        </a:prstGeom>
        <a:solidFill>
          <a:schemeClr val="accent5">
            <a:hueOff val="-1103764"/>
            <a:satOff val="4423"/>
            <a:lumOff val="9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各種制度</a:t>
          </a:r>
          <a:endParaRPr kumimoji="1" lang="ja-JP" altLang="en-US" sz="2500" kern="1200" dirty="0">
            <a:solidFill>
              <a:schemeClr val="tx1"/>
            </a:solidFill>
          </a:endParaRPr>
        </a:p>
      </dsp:txBody>
      <dsp:txXfrm rot="-5400000">
        <a:off x="2490547" y="171889"/>
        <a:ext cx="653894" cy="751604"/>
      </dsp:txXfrm>
    </dsp:sp>
    <dsp:sp modelId="{1C007905-8008-45EA-98E8-68C0E5003044}">
      <dsp:nvSpPr>
        <dsp:cNvPr id="0" name=""/>
        <dsp:cNvSpPr/>
      </dsp:nvSpPr>
      <dsp:spPr>
        <a:xfrm rot="5400000">
          <a:off x="2807937" y="999527"/>
          <a:ext cx="1091918" cy="949968"/>
        </a:xfrm>
        <a:prstGeom prst="hexagon">
          <a:avLst>
            <a:gd name="adj" fmla="val 25000"/>
            <a:gd name="vf" fmla="val 115470"/>
          </a:avLst>
        </a:prstGeom>
        <a:solidFill>
          <a:schemeClr val="accent5">
            <a:hueOff val="-2207528"/>
            <a:satOff val="8847"/>
            <a:lumOff val="19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solidFill>
                <a:schemeClr val="tx1"/>
              </a:solidFill>
            </a:rPr>
            <a:t>ハード設備</a:t>
          </a:r>
          <a:endParaRPr kumimoji="1" lang="ja-JP" altLang="en-US" sz="1400" b="1" kern="1200" dirty="0">
            <a:solidFill>
              <a:schemeClr val="tx1"/>
            </a:solidFill>
          </a:endParaRPr>
        </a:p>
      </dsp:txBody>
      <dsp:txXfrm rot="-5400000">
        <a:off x="3026949" y="1098709"/>
        <a:ext cx="653894" cy="751604"/>
      </dsp:txXfrm>
    </dsp:sp>
    <dsp:sp modelId="{37504326-FD97-47DB-8161-7BD2827BB2DB}">
      <dsp:nvSpPr>
        <dsp:cNvPr id="0" name=""/>
        <dsp:cNvSpPr/>
      </dsp:nvSpPr>
      <dsp:spPr>
        <a:xfrm>
          <a:off x="1609563" y="1060423"/>
          <a:ext cx="1280806" cy="828176"/>
        </a:xfrm>
        <a:prstGeom prst="rect">
          <a:avLst/>
        </a:prstGeom>
        <a:noFill/>
        <a:ln>
          <a:noFill/>
        </a:ln>
        <a:effectLst/>
      </dsp:spPr>
      <dsp:style>
        <a:lnRef idx="0">
          <a:scrgbClr r="0" g="0" b="0"/>
        </a:lnRef>
        <a:fillRef idx="0">
          <a:scrgbClr r="0" g="0" b="0"/>
        </a:fillRef>
        <a:effectRef idx="0">
          <a:scrgbClr r="0" g="0" b="0"/>
        </a:effectRef>
        <a:fontRef idx="minor"/>
      </dsp:style>
    </dsp:sp>
    <dsp:sp modelId="{B59BA40C-6790-480F-BEEF-881E05477188}">
      <dsp:nvSpPr>
        <dsp:cNvPr id="0" name=""/>
        <dsp:cNvSpPr/>
      </dsp:nvSpPr>
      <dsp:spPr>
        <a:xfrm rot="5400000">
          <a:off x="3833903" y="999527"/>
          <a:ext cx="1091918" cy="949968"/>
        </a:xfrm>
        <a:prstGeom prst="hexagon">
          <a:avLst>
            <a:gd name="adj" fmla="val 25000"/>
            <a:gd name="vf" fmla="val 11547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kumimoji="1" lang="ja-JP" altLang="en-US" sz="2600" kern="1200" dirty="0" smtClean="0">
              <a:solidFill>
                <a:schemeClr val="tx1"/>
              </a:solidFill>
            </a:rPr>
            <a:t>お金</a:t>
          </a:r>
          <a:endParaRPr kumimoji="1" lang="ja-JP" altLang="en-US" sz="2600" kern="1200" dirty="0">
            <a:solidFill>
              <a:schemeClr val="tx1"/>
            </a:solidFill>
          </a:endParaRPr>
        </a:p>
      </dsp:txBody>
      <dsp:txXfrm rot="-5400000">
        <a:off x="4052915" y="1098709"/>
        <a:ext cx="653894" cy="751604"/>
      </dsp:txXfrm>
    </dsp:sp>
    <dsp:sp modelId="{7F94B2BA-2B24-490A-838D-D28E51FBC9A9}">
      <dsp:nvSpPr>
        <dsp:cNvPr id="0" name=""/>
        <dsp:cNvSpPr/>
      </dsp:nvSpPr>
      <dsp:spPr>
        <a:xfrm rot="5400000">
          <a:off x="3297501" y="1926347"/>
          <a:ext cx="1091918" cy="949968"/>
        </a:xfrm>
        <a:prstGeom prst="hexagon">
          <a:avLst>
            <a:gd name="adj" fmla="val 25000"/>
            <a:gd name="vf" fmla="val 115470"/>
          </a:avLst>
        </a:prstGeom>
        <a:solidFill>
          <a:schemeClr val="accent5">
            <a:hueOff val="-4415056"/>
            <a:satOff val="17694"/>
            <a:lumOff val="38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kumimoji="1" lang="ja-JP" altLang="en-US" sz="1400" kern="1200" dirty="0" smtClean="0">
              <a:solidFill>
                <a:schemeClr val="tx1"/>
              </a:solidFill>
            </a:rPr>
            <a:t>集まり</a:t>
          </a:r>
          <a:endParaRPr kumimoji="1" lang="ja-JP" altLang="en-US" sz="1400" kern="1200" dirty="0">
            <a:solidFill>
              <a:schemeClr val="tx1"/>
            </a:solidFill>
          </a:endParaRPr>
        </a:p>
      </dsp:txBody>
      <dsp:txXfrm rot="-5400000">
        <a:off x="3516513" y="2025529"/>
        <a:ext cx="653894" cy="751604"/>
      </dsp:txXfrm>
    </dsp:sp>
    <dsp:sp modelId="{7B16A4C2-52BB-410C-A8B0-AA7FF190B7C1}">
      <dsp:nvSpPr>
        <dsp:cNvPr id="0" name=""/>
        <dsp:cNvSpPr/>
      </dsp:nvSpPr>
      <dsp:spPr>
        <a:xfrm>
          <a:off x="4347272" y="2073756"/>
          <a:ext cx="1218580" cy="655150"/>
        </a:xfrm>
        <a:prstGeom prst="rect">
          <a:avLst/>
        </a:prstGeom>
        <a:noFill/>
        <a:ln>
          <a:noFill/>
        </a:ln>
        <a:effectLst/>
      </dsp:spPr>
      <dsp:style>
        <a:lnRef idx="0">
          <a:scrgbClr r="0" g="0" b="0"/>
        </a:lnRef>
        <a:fillRef idx="0">
          <a:scrgbClr r="0" g="0" b="0"/>
        </a:fillRef>
        <a:effectRef idx="0">
          <a:scrgbClr r="0" g="0" b="0"/>
        </a:effectRef>
        <a:fontRef idx="minor"/>
      </dsp:style>
    </dsp:sp>
    <dsp:sp modelId="{B4A6ADA9-3A8D-4CA4-8722-0BAB2ECD539C}">
      <dsp:nvSpPr>
        <dsp:cNvPr id="0" name=""/>
        <dsp:cNvSpPr/>
      </dsp:nvSpPr>
      <dsp:spPr>
        <a:xfrm rot="5400000">
          <a:off x="2271535" y="1926347"/>
          <a:ext cx="1091918" cy="949968"/>
        </a:xfrm>
        <a:prstGeom prst="hexagon">
          <a:avLst>
            <a:gd name="adj" fmla="val 25000"/>
            <a:gd name="vf" fmla="val 115470"/>
          </a:avLst>
        </a:prstGeom>
        <a:solidFill>
          <a:schemeClr val="accent5">
            <a:hueOff val="-5518820"/>
            <a:satOff val="22117"/>
            <a:lumOff val="47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情報</a:t>
          </a:r>
          <a:endParaRPr kumimoji="1" lang="ja-JP" altLang="en-US" sz="2500" kern="1200" dirty="0">
            <a:solidFill>
              <a:schemeClr val="tx1"/>
            </a:solidFill>
          </a:endParaRPr>
        </a:p>
      </dsp:txBody>
      <dsp:txXfrm rot="-5400000">
        <a:off x="2490547" y="2025529"/>
        <a:ext cx="653894" cy="751604"/>
      </dsp:txXfrm>
    </dsp:sp>
    <dsp:sp modelId="{FC8CC7F8-EEFE-4F7E-BCE5-22D9D00CA340}">
      <dsp:nvSpPr>
        <dsp:cNvPr id="0" name=""/>
        <dsp:cNvSpPr/>
      </dsp:nvSpPr>
      <dsp:spPr>
        <a:xfrm rot="5400000">
          <a:off x="2782553" y="2853167"/>
          <a:ext cx="1091918" cy="949968"/>
        </a:xfrm>
        <a:prstGeom prst="hexagon">
          <a:avLst>
            <a:gd name="adj" fmla="val 25000"/>
            <a:gd name="vf" fmla="val 11547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solidFill>
                <a:schemeClr val="tx1"/>
              </a:solidFill>
            </a:rPr>
            <a:t>医療</a:t>
          </a:r>
          <a:endParaRPr kumimoji="1" lang="ja-JP" altLang="en-US" sz="1600" kern="1200" dirty="0">
            <a:solidFill>
              <a:schemeClr val="tx1"/>
            </a:solidFill>
          </a:endParaRPr>
        </a:p>
      </dsp:txBody>
      <dsp:txXfrm rot="-5400000">
        <a:off x="3001565" y="2952349"/>
        <a:ext cx="653894" cy="751604"/>
      </dsp:txXfrm>
    </dsp:sp>
    <dsp:sp modelId="{49842271-EBA7-4EA0-8221-560B9B40DBDD}">
      <dsp:nvSpPr>
        <dsp:cNvPr id="0" name=""/>
        <dsp:cNvSpPr/>
      </dsp:nvSpPr>
      <dsp:spPr>
        <a:xfrm>
          <a:off x="1634947" y="3000576"/>
          <a:ext cx="1179271" cy="655150"/>
        </a:xfrm>
        <a:prstGeom prst="rect">
          <a:avLst/>
        </a:prstGeom>
        <a:noFill/>
        <a:ln>
          <a:noFill/>
        </a:ln>
        <a:effectLst/>
      </dsp:spPr>
      <dsp:style>
        <a:lnRef idx="0">
          <a:scrgbClr r="0" g="0" b="0"/>
        </a:lnRef>
        <a:fillRef idx="0">
          <a:scrgbClr r="0" g="0" b="0"/>
        </a:fillRef>
        <a:effectRef idx="0">
          <a:scrgbClr r="0" g="0" b="0"/>
        </a:effectRef>
        <a:fontRef idx="minor"/>
      </dsp:style>
    </dsp:sp>
    <dsp:sp modelId="{B5EEE8C0-D464-43AA-BD20-66BEFA217F4D}">
      <dsp:nvSpPr>
        <dsp:cNvPr id="0" name=""/>
        <dsp:cNvSpPr/>
      </dsp:nvSpPr>
      <dsp:spPr>
        <a:xfrm rot="5400000">
          <a:off x="3808519" y="2853167"/>
          <a:ext cx="1091918" cy="949968"/>
        </a:xfrm>
        <a:prstGeom prst="hexagon">
          <a:avLst>
            <a:gd name="adj" fmla="val 25000"/>
            <a:gd name="vf" fmla="val 115470"/>
          </a:avLst>
        </a:prstGeom>
        <a:solidFill>
          <a:schemeClr val="accent5">
            <a:hueOff val="-7726349"/>
            <a:satOff val="30964"/>
            <a:lumOff val="67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kumimoji="1" lang="ja-JP" altLang="en-US" sz="2100" kern="1200" dirty="0" smtClean="0">
              <a:solidFill>
                <a:schemeClr val="tx1"/>
              </a:solidFill>
            </a:rPr>
            <a:t>知識</a:t>
          </a:r>
          <a:endParaRPr kumimoji="1" lang="en-US" altLang="ja-JP" sz="2100" kern="1200" dirty="0" smtClean="0">
            <a:solidFill>
              <a:schemeClr val="tx1"/>
            </a:solidFill>
          </a:endParaRPr>
        </a:p>
        <a:p>
          <a:pPr lvl="0" algn="ctr" defTabSz="933450">
            <a:lnSpc>
              <a:spcPct val="90000"/>
            </a:lnSpc>
            <a:spcBef>
              <a:spcPct val="0"/>
            </a:spcBef>
            <a:spcAft>
              <a:spcPct val="35000"/>
            </a:spcAft>
          </a:pPr>
          <a:r>
            <a:rPr kumimoji="1" lang="ja-JP" altLang="en-US" sz="2100" kern="1200" dirty="0" smtClean="0">
              <a:solidFill>
                <a:schemeClr val="tx1"/>
              </a:solidFill>
            </a:rPr>
            <a:t>技術</a:t>
          </a:r>
          <a:endParaRPr kumimoji="1" lang="ja-JP" altLang="en-US" sz="2100" kern="1200" dirty="0">
            <a:solidFill>
              <a:schemeClr val="tx1"/>
            </a:solidFill>
          </a:endParaRPr>
        </a:p>
      </dsp:txBody>
      <dsp:txXfrm rot="-5400000">
        <a:off x="4027531" y="2952349"/>
        <a:ext cx="653894" cy="751604"/>
      </dsp:txXfrm>
    </dsp:sp>
    <dsp:sp modelId="{C9AB5484-335A-4124-8339-BCC79B1375D1}">
      <dsp:nvSpPr>
        <dsp:cNvPr id="0" name=""/>
        <dsp:cNvSpPr/>
      </dsp:nvSpPr>
      <dsp:spPr>
        <a:xfrm rot="5400000">
          <a:off x="3297501" y="3779987"/>
          <a:ext cx="1091918" cy="949968"/>
        </a:xfrm>
        <a:prstGeom prst="hexagon">
          <a:avLst>
            <a:gd name="adj" fmla="val 25000"/>
            <a:gd name="vf" fmla="val 115470"/>
          </a:avLst>
        </a:prstGeom>
        <a:solidFill>
          <a:schemeClr val="accent5">
            <a:hueOff val="-8830112"/>
            <a:satOff val="35388"/>
            <a:lumOff val="76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b="1" kern="1200" dirty="0" smtClean="0">
              <a:solidFill>
                <a:schemeClr val="tx1"/>
              </a:solidFill>
            </a:rPr>
            <a:t>必要</a:t>
          </a:r>
          <a:endParaRPr kumimoji="1" lang="en-US" altLang="ja-JP" sz="1600" b="1" kern="1200" dirty="0" smtClean="0">
            <a:solidFill>
              <a:schemeClr val="tx1"/>
            </a:solidFill>
          </a:endParaRPr>
        </a:p>
        <a:p>
          <a:pPr lvl="0" algn="ctr" defTabSz="711200">
            <a:lnSpc>
              <a:spcPct val="90000"/>
            </a:lnSpc>
            <a:spcBef>
              <a:spcPct val="0"/>
            </a:spcBef>
            <a:spcAft>
              <a:spcPct val="35000"/>
            </a:spcAft>
          </a:pPr>
          <a:r>
            <a:rPr kumimoji="1" lang="ja-JP" altLang="en-US" sz="1600" b="1" kern="1200" dirty="0" smtClean="0">
              <a:solidFill>
                <a:schemeClr val="tx1"/>
              </a:solidFill>
            </a:rPr>
            <a:t>物品</a:t>
          </a:r>
          <a:endParaRPr kumimoji="1" lang="ja-JP" altLang="en-US" sz="1600" b="1" kern="1200" dirty="0">
            <a:solidFill>
              <a:schemeClr val="tx1"/>
            </a:solidFill>
          </a:endParaRPr>
        </a:p>
      </dsp:txBody>
      <dsp:txXfrm rot="-5400000">
        <a:off x="3516513" y="3879169"/>
        <a:ext cx="653894" cy="751604"/>
      </dsp:txXfrm>
    </dsp:sp>
    <dsp:sp modelId="{B00EA80F-B0CE-4C36-8FB3-3550159CAAD7}">
      <dsp:nvSpPr>
        <dsp:cNvPr id="0" name=""/>
        <dsp:cNvSpPr/>
      </dsp:nvSpPr>
      <dsp:spPr>
        <a:xfrm>
          <a:off x="4347272" y="3927396"/>
          <a:ext cx="1218580" cy="655150"/>
        </a:xfrm>
        <a:prstGeom prst="rect">
          <a:avLst/>
        </a:prstGeom>
        <a:noFill/>
        <a:ln>
          <a:noFill/>
        </a:ln>
        <a:effectLst/>
      </dsp:spPr>
      <dsp:style>
        <a:lnRef idx="0">
          <a:scrgbClr r="0" g="0" b="0"/>
        </a:lnRef>
        <a:fillRef idx="0">
          <a:scrgbClr r="0" g="0" b="0"/>
        </a:fillRef>
        <a:effectRef idx="0">
          <a:scrgbClr r="0" g="0" b="0"/>
        </a:effectRef>
        <a:fontRef idx="minor"/>
      </dsp:style>
    </dsp:sp>
    <dsp:sp modelId="{28CC9EBB-080A-44BA-AB21-DB86EA191972}">
      <dsp:nvSpPr>
        <dsp:cNvPr id="0" name=""/>
        <dsp:cNvSpPr/>
      </dsp:nvSpPr>
      <dsp:spPr>
        <a:xfrm rot="5400000">
          <a:off x="2271535" y="3779987"/>
          <a:ext cx="1091918" cy="949968"/>
        </a:xfrm>
        <a:prstGeom prst="hexagon">
          <a:avLst>
            <a:gd name="adj" fmla="val 25000"/>
            <a:gd name="vf" fmla="val 11547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法律</a:t>
          </a:r>
          <a:endParaRPr kumimoji="1" lang="ja-JP" altLang="en-US" sz="2500" kern="1200" dirty="0">
            <a:solidFill>
              <a:schemeClr val="tx1"/>
            </a:solidFill>
          </a:endParaRPr>
        </a:p>
      </dsp:txBody>
      <dsp:txXfrm rot="-5400000">
        <a:off x="2490547" y="3879169"/>
        <a:ext cx="653894" cy="7516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CD5B40-3E40-464F-89B4-288E06A75D44}">
      <dsp:nvSpPr>
        <dsp:cNvPr id="0" name=""/>
        <dsp:cNvSpPr/>
      </dsp:nvSpPr>
      <dsp:spPr>
        <a:xfrm>
          <a:off x="3256" y="13751"/>
          <a:ext cx="1749677" cy="1039949"/>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kumimoji="1" lang="ja-JP" altLang="en-US" sz="1700" b="1" kern="1200" dirty="0" smtClean="0">
              <a:solidFill>
                <a:schemeClr val="tx1"/>
              </a:solidFill>
            </a:rPr>
            <a:t>個別ニーズ把握</a:t>
          </a:r>
          <a:endParaRPr kumimoji="1" lang="ja-JP" altLang="en-US" sz="1700" b="1" kern="1200" dirty="0">
            <a:solidFill>
              <a:schemeClr val="tx1"/>
            </a:solidFill>
          </a:endParaRPr>
        </a:p>
      </dsp:txBody>
      <dsp:txXfrm>
        <a:off x="3256" y="13751"/>
        <a:ext cx="1749677" cy="693299"/>
      </dsp:txXfrm>
    </dsp:sp>
    <dsp:sp modelId="{787EBD8C-2FC2-47CB-859A-8950E47F3851}">
      <dsp:nvSpPr>
        <dsp:cNvPr id="0" name=""/>
        <dsp:cNvSpPr/>
      </dsp:nvSpPr>
      <dsp:spPr>
        <a:xfrm>
          <a:off x="361623" y="707050"/>
          <a:ext cx="1749677" cy="427635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smtClean="0"/>
            <a:t>サービス等利用計画の作成</a:t>
          </a:r>
          <a:endParaRPr kumimoji="1" lang="ja-JP" altLang="en-US" sz="2000" kern="1200" dirty="0"/>
        </a:p>
        <a:p>
          <a:pPr marL="228600" lvl="1" indent="-228600" algn="l" defTabSz="889000">
            <a:lnSpc>
              <a:spcPct val="90000"/>
            </a:lnSpc>
            <a:spcBef>
              <a:spcPct val="0"/>
            </a:spcBef>
            <a:spcAft>
              <a:spcPct val="15000"/>
            </a:spcAft>
            <a:buChar char="••"/>
          </a:pPr>
          <a:endParaRPr kumimoji="1" lang="ja-JP" altLang="en-US" sz="2000" kern="1200" dirty="0"/>
        </a:p>
        <a:p>
          <a:pPr marL="228600" lvl="1" indent="-228600" algn="l" defTabSz="889000">
            <a:lnSpc>
              <a:spcPct val="90000"/>
            </a:lnSpc>
            <a:spcBef>
              <a:spcPct val="0"/>
            </a:spcBef>
            <a:spcAft>
              <a:spcPct val="15000"/>
            </a:spcAft>
            <a:buChar char="••"/>
          </a:pPr>
          <a:r>
            <a:rPr kumimoji="1" lang="ja-JP" altLang="en-US" sz="2000" kern="1200" dirty="0" smtClean="0"/>
            <a:t>幾つかのアプローチするニーズの把握</a:t>
          </a:r>
          <a:endParaRPr kumimoji="1" lang="ja-JP" altLang="en-US" sz="2000" kern="1200" dirty="0"/>
        </a:p>
      </dsp:txBody>
      <dsp:txXfrm>
        <a:off x="412869" y="758296"/>
        <a:ext cx="1647185" cy="4173858"/>
      </dsp:txXfrm>
    </dsp:sp>
    <dsp:sp modelId="{0817E6DD-2786-42CC-8CB7-BBE10A3D8788}">
      <dsp:nvSpPr>
        <dsp:cNvPr id="0" name=""/>
        <dsp:cNvSpPr/>
      </dsp:nvSpPr>
      <dsp:spPr>
        <a:xfrm>
          <a:off x="2018178" y="142591"/>
          <a:ext cx="562318" cy="43561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p>
      </dsp:txBody>
      <dsp:txXfrm>
        <a:off x="2018178" y="229715"/>
        <a:ext cx="431632" cy="261371"/>
      </dsp:txXfrm>
    </dsp:sp>
    <dsp:sp modelId="{DF204811-3E4B-4DC6-AD10-8F776980608D}">
      <dsp:nvSpPr>
        <dsp:cNvPr id="0" name=""/>
        <dsp:cNvSpPr/>
      </dsp:nvSpPr>
      <dsp:spPr>
        <a:xfrm>
          <a:off x="2813912" y="13751"/>
          <a:ext cx="2153065" cy="1039949"/>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64770" numCol="1" spcCol="1270" anchor="t" anchorCtr="0">
          <a:noAutofit/>
        </a:bodyPr>
        <a:lstStyle/>
        <a:p>
          <a:pPr lvl="0" algn="l" defTabSz="755650">
            <a:lnSpc>
              <a:spcPct val="90000"/>
            </a:lnSpc>
            <a:spcBef>
              <a:spcPct val="0"/>
            </a:spcBef>
            <a:spcAft>
              <a:spcPct val="35000"/>
            </a:spcAft>
          </a:pPr>
          <a:r>
            <a:rPr kumimoji="1" lang="ja-JP" altLang="en-US" sz="1700" b="1" kern="1200" dirty="0" smtClean="0">
              <a:solidFill>
                <a:schemeClr val="tx1"/>
              </a:solidFill>
            </a:rPr>
            <a:t>障害福祉サービスの検索</a:t>
          </a:r>
          <a:endParaRPr kumimoji="1" lang="ja-JP" altLang="en-US" sz="1700" b="1" kern="1200" dirty="0">
            <a:solidFill>
              <a:schemeClr val="tx1"/>
            </a:solidFill>
          </a:endParaRPr>
        </a:p>
      </dsp:txBody>
      <dsp:txXfrm>
        <a:off x="2813912" y="13751"/>
        <a:ext cx="2153065" cy="693299"/>
      </dsp:txXfrm>
    </dsp:sp>
    <dsp:sp modelId="{D14F5D6C-1C0D-46B7-A6DC-06912FF76D2C}">
      <dsp:nvSpPr>
        <dsp:cNvPr id="0" name=""/>
        <dsp:cNvSpPr/>
      </dsp:nvSpPr>
      <dsp:spPr>
        <a:xfrm>
          <a:off x="2977086" y="707050"/>
          <a:ext cx="2543453" cy="4276350"/>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b="1" kern="1200" dirty="0" smtClean="0"/>
            <a:t>ヒット⇒</a:t>
          </a:r>
          <a:r>
            <a:rPr kumimoji="1" lang="ja-JP" altLang="en-US" sz="2000" kern="1200" dirty="0" smtClean="0"/>
            <a:t>サービスへアクセス</a:t>
          </a:r>
          <a:endParaRPr kumimoji="1" lang="ja-JP" altLang="en-US" sz="2000" b="1" kern="1200" dirty="0"/>
        </a:p>
        <a:p>
          <a:pPr marL="228600" lvl="1" indent="-228600" algn="l" defTabSz="889000">
            <a:lnSpc>
              <a:spcPct val="90000"/>
            </a:lnSpc>
            <a:spcBef>
              <a:spcPct val="0"/>
            </a:spcBef>
            <a:spcAft>
              <a:spcPct val="15000"/>
            </a:spcAft>
            <a:buChar char="••"/>
          </a:pPr>
          <a:endParaRPr kumimoji="1" lang="ja-JP" altLang="en-US" sz="2000" b="1" kern="1200" dirty="0"/>
        </a:p>
        <a:p>
          <a:pPr marL="228600" lvl="1" indent="-228600" algn="l" defTabSz="889000">
            <a:lnSpc>
              <a:spcPct val="90000"/>
            </a:lnSpc>
            <a:spcBef>
              <a:spcPct val="0"/>
            </a:spcBef>
            <a:spcAft>
              <a:spcPct val="15000"/>
            </a:spcAft>
            <a:buChar char="••"/>
          </a:pPr>
          <a:r>
            <a:rPr kumimoji="1" lang="ja-JP" altLang="en-US" sz="2000" kern="1200" dirty="0" smtClean="0"/>
            <a:t>ヒットせず</a:t>
          </a:r>
          <a:endParaRPr kumimoji="1" lang="ja-JP" altLang="en-US" sz="2000" kern="1200" dirty="0"/>
        </a:p>
        <a:p>
          <a:pPr marL="228600" lvl="1" indent="-228600" algn="l" defTabSz="889000">
            <a:lnSpc>
              <a:spcPct val="90000"/>
            </a:lnSpc>
            <a:spcBef>
              <a:spcPct val="0"/>
            </a:spcBef>
            <a:spcAft>
              <a:spcPct val="15000"/>
            </a:spcAft>
            <a:buChar char="••"/>
          </a:pPr>
          <a:endParaRPr kumimoji="1" lang="ja-JP" altLang="en-US" sz="2000" kern="1200" dirty="0"/>
        </a:p>
        <a:p>
          <a:pPr marL="228600" lvl="1" indent="-228600" algn="l" defTabSz="889000">
            <a:lnSpc>
              <a:spcPct val="90000"/>
            </a:lnSpc>
            <a:spcBef>
              <a:spcPct val="0"/>
            </a:spcBef>
            <a:spcAft>
              <a:spcPct val="15000"/>
            </a:spcAft>
            <a:buChar char="••"/>
          </a:pPr>
          <a:endParaRPr kumimoji="1" lang="ja-JP" altLang="en-US" sz="2000" kern="1200" dirty="0"/>
        </a:p>
        <a:p>
          <a:pPr marL="228600" lvl="1" indent="-228600" algn="l" defTabSz="889000">
            <a:lnSpc>
              <a:spcPct val="90000"/>
            </a:lnSpc>
            <a:spcBef>
              <a:spcPct val="0"/>
            </a:spcBef>
            <a:spcAft>
              <a:spcPct val="15000"/>
            </a:spcAft>
            <a:buChar char="••"/>
          </a:pPr>
          <a:r>
            <a:rPr kumimoji="1" lang="ja-JP" altLang="en-US" sz="2000" kern="1200" dirty="0" smtClean="0"/>
            <a:t>地域課題？</a:t>
          </a:r>
          <a:endParaRPr kumimoji="1" lang="ja-JP" altLang="en-US" sz="2000" kern="1200" dirty="0"/>
        </a:p>
        <a:p>
          <a:pPr marL="228600" lvl="1" indent="-228600" algn="l" defTabSz="889000">
            <a:lnSpc>
              <a:spcPct val="90000"/>
            </a:lnSpc>
            <a:spcBef>
              <a:spcPct val="0"/>
            </a:spcBef>
            <a:spcAft>
              <a:spcPct val="15000"/>
            </a:spcAft>
            <a:buChar char="••"/>
          </a:pPr>
          <a:r>
            <a:rPr kumimoji="1" lang="ja-JP" altLang="en-US" sz="2000" kern="1200" dirty="0" smtClean="0"/>
            <a:t>資源開発？</a:t>
          </a:r>
          <a:endParaRPr kumimoji="1" lang="ja-JP" altLang="en-US" sz="2000" kern="1200" dirty="0"/>
        </a:p>
      </dsp:txBody>
      <dsp:txXfrm>
        <a:off x="3051581" y="781545"/>
        <a:ext cx="2394463" cy="4127360"/>
      </dsp:txXfrm>
    </dsp:sp>
    <dsp:sp modelId="{0B381312-1975-41F7-8A1F-8DEA6E3B59CE}">
      <dsp:nvSpPr>
        <dsp:cNvPr id="0" name=""/>
        <dsp:cNvSpPr/>
      </dsp:nvSpPr>
      <dsp:spPr>
        <a:xfrm rot="632600">
          <a:off x="5321143" y="2520510"/>
          <a:ext cx="972973" cy="807485"/>
        </a:xfrm>
        <a:prstGeom prst="rightArrow">
          <a:avLst>
            <a:gd name="adj1" fmla="val 60000"/>
            <a:gd name="adj2" fmla="val 50000"/>
          </a:avLst>
        </a:prstGeom>
        <a:solidFill>
          <a:schemeClr val="accent5">
            <a:hueOff val="-9933876"/>
            <a:satOff val="39811"/>
            <a:lumOff val="862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p>
      </dsp:txBody>
      <dsp:txXfrm>
        <a:off x="5323188" y="2659844"/>
        <a:ext cx="730728" cy="484491"/>
      </dsp:txXfrm>
    </dsp:sp>
    <dsp:sp modelId="{384CE83D-BD02-4815-9A7A-C16A8F578F88}">
      <dsp:nvSpPr>
        <dsp:cNvPr id="0" name=""/>
        <dsp:cNvSpPr/>
      </dsp:nvSpPr>
      <dsp:spPr>
        <a:xfrm>
          <a:off x="6408721" y="2877078"/>
          <a:ext cx="2233095" cy="1039949"/>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lvl="0" algn="l" defTabSz="1066800">
            <a:lnSpc>
              <a:spcPct val="90000"/>
            </a:lnSpc>
            <a:spcBef>
              <a:spcPct val="0"/>
            </a:spcBef>
            <a:spcAft>
              <a:spcPct val="35000"/>
            </a:spcAft>
          </a:pPr>
          <a:r>
            <a:rPr kumimoji="1" lang="ja-JP" altLang="en-US" sz="2400" b="1" kern="1200" dirty="0" smtClean="0">
              <a:solidFill>
                <a:schemeClr val="tx1"/>
              </a:solidFill>
            </a:rPr>
            <a:t>資源開発？</a:t>
          </a:r>
          <a:endParaRPr kumimoji="1" lang="ja-JP" altLang="en-US" sz="2400" b="1" kern="1200" dirty="0">
            <a:solidFill>
              <a:schemeClr val="tx1"/>
            </a:solidFill>
          </a:endParaRPr>
        </a:p>
      </dsp:txBody>
      <dsp:txXfrm>
        <a:off x="6408721" y="2877078"/>
        <a:ext cx="2233095" cy="693299"/>
      </dsp:txXfrm>
    </dsp:sp>
    <dsp:sp modelId="{0B43EBB8-F86E-47B4-9833-BD77201A5564}">
      <dsp:nvSpPr>
        <dsp:cNvPr id="0" name=""/>
        <dsp:cNvSpPr/>
      </dsp:nvSpPr>
      <dsp:spPr>
        <a:xfrm>
          <a:off x="5981492" y="0"/>
          <a:ext cx="2023291" cy="1669102"/>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42240" rIns="142240" bIns="142240"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b="1" kern="1200" dirty="0" smtClean="0"/>
            <a:t>地域資源へのアクセス</a:t>
          </a:r>
          <a:endParaRPr kumimoji="1" lang="ja-JP" altLang="en-US" sz="2000" b="1" kern="1200" dirty="0"/>
        </a:p>
      </dsp:txBody>
      <dsp:txXfrm>
        <a:off x="6030378" y="48886"/>
        <a:ext cx="1925519" cy="157133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1D7954-9409-4500-A368-3DF325850AB3}">
      <dsp:nvSpPr>
        <dsp:cNvPr id="0" name=""/>
        <dsp:cNvSpPr/>
      </dsp:nvSpPr>
      <dsp:spPr>
        <a:xfrm>
          <a:off x="2308905" y="95857"/>
          <a:ext cx="3912840" cy="135887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315461-D19E-479F-B012-4F379E4D2DA9}">
      <dsp:nvSpPr>
        <dsp:cNvPr id="0" name=""/>
        <dsp:cNvSpPr/>
      </dsp:nvSpPr>
      <dsp:spPr>
        <a:xfrm>
          <a:off x="3892240" y="3423288"/>
          <a:ext cx="758302" cy="485313"/>
        </a:xfrm>
        <a:prstGeom prst="downArrow">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80E13359-B8C7-4F7A-9AE7-854A73A9B726}">
      <dsp:nvSpPr>
        <dsp:cNvPr id="0" name=""/>
        <dsp:cNvSpPr/>
      </dsp:nvSpPr>
      <dsp:spPr>
        <a:xfrm>
          <a:off x="1800569" y="3608936"/>
          <a:ext cx="4941645" cy="13151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kumimoji="1" lang="ja-JP" altLang="en-US" sz="3600" kern="1200" dirty="0" smtClean="0"/>
            <a:t>分かりやすい地域課題</a:t>
          </a:r>
          <a:endParaRPr kumimoji="1" lang="ja-JP" altLang="en-US" sz="3600" kern="1200" dirty="0"/>
        </a:p>
      </dsp:txBody>
      <dsp:txXfrm>
        <a:off x="1800569" y="3608936"/>
        <a:ext cx="4941645" cy="1315169"/>
      </dsp:txXfrm>
    </dsp:sp>
    <dsp:sp modelId="{4B7CD150-56CB-4E1E-B314-CCA3F93B833D}">
      <dsp:nvSpPr>
        <dsp:cNvPr id="0" name=""/>
        <dsp:cNvSpPr/>
      </dsp:nvSpPr>
      <dsp:spPr>
        <a:xfrm>
          <a:off x="3731480" y="1559684"/>
          <a:ext cx="1364944" cy="136494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Ｃさんの課題</a:t>
          </a:r>
          <a:endParaRPr kumimoji="1" lang="ja-JP" altLang="en-US" sz="2300" kern="1200" dirty="0"/>
        </a:p>
      </dsp:txBody>
      <dsp:txXfrm>
        <a:off x="3931371" y="1759575"/>
        <a:ext cx="965162" cy="965162"/>
      </dsp:txXfrm>
    </dsp:sp>
    <dsp:sp modelId="{2A6771B1-23BB-4171-ADD3-305B840B2D95}">
      <dsp:nvSpPr>
        <dsp:cNvPr id="0" name=""/>
        <dsp:cNvSpPr/>
      </dsp:nvSpPr>
      <dsp:spPr>
        <a:xfrm>
          <a:off x="2754786" y="535672"/>
          <a:ext cx="1364944" cy="136494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Ｂさんの課題</a:t>
          </a:r>
          <a:endParaRPr kumimoji="1" lang="ja-JP" altLang="en-US" sz="2300" kern="1200" dirty="0"/>
        </a:p>
      </dsp:txBody>
      <dsp:txXfrm>
        <a:off x="2954677" y="735563"/>
        <a:ext cx="965162" cy="965162"/>
      </dsp:txXfrm>
    </dsp:sp>
    <dsp:sp modelId="{55CFED24-A601-40AF-A26E-CF6B3CE65C51}">
      <dsp:nvSpPr>
        <dsp:cNvPr id="0" name=""/>
        <dsp:cNvSpPr/>
      </dsp:nvSpPr>
      <dsp:spPr>
        <a:xfrm>
          <a:off x="4150063" y="205659"/>
          <a:ext cx="1364944" cy="136494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Ａさんの課題</a:t>
          </a:r>
          <a:endParaRPr kumimoji="1" lang="ja-JP" altLang="en-US" sz="2300" kern="1200" dirty="0"/>
        </a:p>
      </dsp:txBody>
      <dsp:txXfrm>
        <a:off x="4349954" y="405550"/>
        <a:ext cx="965162" cy="965162"/>
      </dsp:txXfrm>
    </dsp:sp>
    <dsp:sp modelId="{3A65A501-F61C-4B9E-A80F-098A4EF55046}">
      <dsp:nvSpPr>
        <dsp:cNvPr id="0" name=""/>
        <dsp:cNvSpPr/>
      </dsp:nvSpPr>
      <dsp:spPr>
        <a:xfrm>
          <a:off x="2128568" y="6588"/>
          <a:ext cx="4246494" cy="3397195"/>
        </a:xfrm>
        <a:prstGeom prst="funnel">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t>2018/11/16</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t>‹#›</a:t>
            </a:fld>
            <a:endParaRPr kumimoji="1" lang="ja-JP" altLang="en-US"/>
          </a:p>
        </p:txBody>
      </p:sp>
    </p:spTree>
    <p:extLst>
      <p:ext uri="{BB962C8B-B14F-4D97-AF65-F5344CB8AC3E}">
        <p14:creationId xmlns:p14="http://schemas.microsoft.com/office/powerpoint/2010/main" val="42258991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地域には、様々な願いや困難さを持ちながら、その地域で暮らし続けていくための相談が、それぞれの法律を受け持つ行政機関の施策の中で、それぞれ展開されています。</a:t>
            </a:r>
            <a:endParaRPr kumimoji="1" lang="en-US" altLang="ja-JP" dirty="0" smtClean="0"/>
          </a:p>
          <a:p>
            <a:r>
              <a:rPr kumimoji="1" lang="ja-JP" altLang="en-US" dirty="0" smtClean="0"/>
              <a:t>　全ての相談先を選定し、理解して、的を絞って相談先のドアを叩く事が出来るかどうかは、皆さんも感じている事かと思います。</a:t>
            </a:r>
            <a:endParaRPr kumimoji="1" lang="en-US" altLang="ja-JP" dirty="0" smtClean="0"/>
          </a:p>
          <a:p>
            <a:r>
              <a:rPr kumimoji="1" lang="ja-JP" altLang="en-US" dirty="0" smtClean="0"/>
              <a:t>　障害を持たれたご本人や家族が、この相談窓口へのアクセスにより、たらい回しにされたり、窓口に出向けないなど、多くの課題を感じて来たと思います。</a:t>
            </a:r>
            <a:endParaRPr kumimoji="1" lang="en-US" altLang="ja-JP" dirty="0" smtClean="0"/>
          </a:p>
          <a:p>
            <a:r>
              <a:rPr kumimoji="1" lang="ja-JP" altLang="en-US" dirty="0" smtClean="0"/>
              <a:t>　そのため、障害児者の相談体制は、総合相談化（ワンストップ化）を目指したり、役割分担化されたりしてきました。</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5</a:t>
            </a:fld>
            <a:endParaRPr kumimoji="1" lang="ja-JP" altLang="en-US"/>
          </a:p>
        </p:txBody>
      </p:sp>
    </p:spTree>
    <p:extLst>
      <p:ext uri="{BB962C8B-B14F-4D97-AF65-F5344CB8AC3E}">
        <p14:creationId xmlns:p14="http://schemas.microsoft.com/office/powerpoint/2010/main" val="2545378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一人の障害者の現在の生活状況や将来に向けた願い・想いと現状の解決していきたい事などを聴く中で、一緒に応援してもらうサービス提供事業所において、応援の方向性が一致していることは当然あるべき姿である。一方、制度改正などにより既に現場で支援計画へのアセスメントが出来上がり、後から相談支援の計画が届くなどの逆転現象が計画相談のスタート時には見られていたが、既に７年目を迎え方向性が一致したチーム支援体制を図る上でも、相談支援専門員とサービス管理責任者・児童発達管理責任者は、日頃から支援の内容や成長・変化に対して共有し一緒に考える仲間としての体制が必要となり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14</a:t>
            </a:fld>
            <a:endParaRPr kumimoji="1" lang="ja-JP" altLang="en-US"/>
          </a:p>
        </p:txBody>
      </p:sp>
    </p:spTree>
    <p:extLst>
      <p:ext uri="{BB962C8B-B14F-4D97-AF65-F5344CB8AC3E}">
        <p14:creationId xmlns:p14="http://schemas.microsoft.com/office/powerpoint/2010/main" val="15451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ここでは、相談支援従事者初任者研修を終了し、これからひり一人の計画相談支援を実施して頂く事を想定し、実際に相談支援が展開されていく中で、相談支援専門員として、個別ニーズに福祉サービスを調整しサービス等利用計画を作成するプランナーとしてイメージを、もう一歩進めて頂き、その過程で必要になる事とその時点で抱える</a:t>
            </a:r>
            <a:r>
              <a:rPr kumimoji="1" lang="ja-JP" altLang="en-US" dirty="0" err="1" smtClean="0"/>
              <a:t>で</a:t>
            </a:r>
            <a:r>
              <a:rPr kumimoji="1" lang="ja-JP" altLang="en-US" dirty="0" smtClean="0"/>
              <a:t>あろう個別課題への捉え方と、その後の動き方について意識下に留めて頂きたいと思います。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15</a:t>
            </a:fld>
            <a:endParaRPr kumimoji="1" lang="ja-JP" altLang="en-US"/>
          </a:p>
        </p:txBody>
      </p:sp>
    </p:spTree>
    <p:extLst>
      <p:ext uri="{BB962C8B-B14F-4D97-AF65-F5344CB8AC3E}">
        <p14:creationId xmlns:p14="http://schemas.microsoft.com/office/powerpoint/2010/main" val="362732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地域資源の把握（地域アセスメント）の意義（目的）とその先にどのような実践をイメージしているかをお話しします。</a:t>
            </a:r>
            <a:endParaRPr kumimoji="1" lang="en-US" altLang="ja-JP" dirty="0" smtClean="0"/>
          </a:p>
          <a:p>
            <a:r>
              <a:rPr kumimoji="1" lang="ja-JP" altLang="en-US" dirty="0" smtClean="0"/>
              <a:t>　地域での暮らしを続けることを、自らの生活に置き換えた時、そこに公的なサービスの応援だけで豊かな生活が送られていると評価できるかと問われたら、自ずと答えは出るはずです。しかし、相談支援専門員が作成する</a:t>
            </a:r>
            <a:r>
              <a:rPr kumimoji="1" lang="ja-JP" altLang="en-US" b="1" dirty="0" smtClean="0"/>
              <a:t>本人中心計画へと質の向上が求められる中</a:t>
            </a:r>
            <a:r>
              <a:rPr kumimoji="1" lang="ja-JP" altLang="en-US" dirty="0" smtClean="0"/>
              <a:t>においても、障害福祉サービスの記載のみの計画が多く存在している現状があります。</a:t>
            </a:r>
            <a:endParaRPr kumimoji="1" lang="en-US" altLang="ja-JP" dirty="0" smtClean="0"/>
          </a:p>
          <a:p>
            <a:r>
              <a:rPr kumimoji="1" lang="ja-JP" altLang="en-US" dirty="0" smtClean="0"/>
              <a:t>　ここでは、もう一度自らの地域生活を振り返り、地域で暮らすことの意味と応援するために地域とどのように関わりを持ちながら暮らして行くかを考えてみましょう。</a:t>
            </a:r>
            <a:endParaRPr kumimoji="1" lang="en-US" altLang="ja-JP" dirty="0" smtClean="0"/>
          </a:p>
          <a:p>
            <a:r>
              <a:rPr kumimoji="1" lang="ja-JP" altLang="en-US" dirty="0" smtClean="0"/>
              <a:t>　考えて行くには、やはりその地域を知ることから始める必要があります。本人が住む地域を知ることは、本人を知る上でも支援する上でもとても重要です。</a:t>
            </a:r>
            <a:endParaRPr kumimoji="1" lang="en-US" altLang="ja-JP" dirty="0" smtClean="0"/>
          </a:p>
          <a:p>
            <a:r>
              <a:rPr kumimoji="1" lang="ja-JP" altLang="en-US" dirty="0" smtClean="0"/>
              <a:t>　その第一歩としては、その地域でのサービス提供している事業所情報を知ることは、その第一歩であると思います。当然、皆さんの相談支援事業所が大きなサービス事業を展開されていて、居宅も短期入所もレスパイトも外出支援も、発達支援も全てやっていますという方もいらっしゃるかと思いますが、先ずは皆さんが一人の障害者から相談を受け、自らの事業所のサービスという概念を外して、この地域でどのように暮らして行きたいのかを受け止めてから、地域を見渡す中で一緒に考えて行くことをお願いします。例えば、これまで関わりの無かった、介護保険の居宅介護事業所のサービス提供責任者と出会った時、どんな考えや事業を展開しているかを知る中で、その地域で実践者としての経験から沢山の地域事情の情報をいずれお聞きできることになると思います。これは、相談開始の準備とも言え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16</a:t>
            </a:fld>
            <a:endParaRPr kumimoji="1" lang="ja-JP" altLang="en-US"/>
          </a:p>
        </p:txBody>
      </p:sp>
    </p:spTree>
    <p:extLst>
      <p:ext uri="{BB962C8B-B14F-4D97-AF65-F5344CB8AC3E}">
        <p14:creationId xmlns:p14="http://schemas.microsoft.com/office/powerpoint/2010/main" val="1395188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相談事業開始当初の見学や利用者体験の同行、研修受入など、自らが面会の約束（アポイントメント）する方法もあれば、所属事業所から依頼してもらう方法もあります。</a:t>
            </a:r>
            <a:endParaRPr kumimoji="1" lang="en-US" altLang="ja-JP" dirty="0" smtClean="0"/>
          </a:p>
          <a:p>
            <a:r>
              <a:rPr kumimoji="1" lang="ja-JP" altLang="en-US" dirty="0" smtClean="0"/>
              <a:t>　事業所の評価という視点よりは、自分自身が知りたいので、教えて頂くような出会いが良いと思います。</a:t>
            </a:r>
            <a:endParaRPr kumimoji="1" lang="en-US" altLang="ja-JP" dirty="0" smtClean="0"/>
          </a:p>
          <a:p>
            <a:r>
              <a:rPr kumimoji="1" lang="en-US" altLang="ja-JP" dirty="0" smtClean="0"/>
              <a:t>※</a:t>
            </a:r>
            <a:r>
              <a:rPr kumimoji="1" lang="ja-JP" altLang="en-US" dirty="0" smtClean="0"/>
              <a:t>地域事業所マップ作製などへのアプローチへの参画も、いずれ大きな経験値を受け取ったと気付くことにもつながります。（相談支援専門員としての、地域の支援ネットワークを持っていることは、最低の知識であり、その知識はテキストでも同僚でも先輩でもなく、自らの訪問による五感で感じて脳裏に記憶する作業としての、地道な作業ですが、これが貴重な事に必ず気付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17</a:t>
            </a:fld>
            <a:endParaRPr kumimoji="1" lang="ja-JP" altLang="en-US"/>
          </a:p>
        </p:txBody>
      </p:sp>
    </p:spTree>
    <p:extLst>
      <p:ext uri="{BB962C8B-B14F-4D97-AF65-F5344CB8AC3E}">
        <p14:creationId xmlns:p14="http://schemas.microsoft.com/office/powerpoint/2010/main" val="1190550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143000" y="684213"/>
            <a:ext cx="4573588" cy="3430587"/>
          </a:xfrm>
        </p:spPr>
      </p:sp>
      <p:sp>
        <p:nvSpPr>
          <p:cNvPr id="3" name="ノート プレースホルダ 2"/>
          <p:cNvSpPr>
            <a:spLocks noGrp="1"/>
          </p:cNvSpPr>
          <p:nvPr>
            <p:ph type="body" idx="1"/>
          </p:nvPr>
        </p:nvSpPr>
        <p:spPr/>
        <p:txBody>
          <a:bodyPr>
            <a:normAutofit/>
          </a:bodyPr>
          <a:lstStyle/>
          <a:p>
            <a:r>
              <a:rPr kumimoji="1" lang="ja-JP" altLang="en-US" dirty="0" smtClean="0"/>
              <a:t>　意外と落としがちな地域ネットワーク。生活圏域内のすべてが社会資源であれば、一人ひとりのアクセスする地域資源はそれぞれであり、様々な機関等との連携が出来ることは支援の幅を広げて行くことにもつながる。</a:t>
            </a:r>
            <a:endParaRPr kumimoji="1" lang="ja-JP" altLang="en-US" dirty="0"/>
          </a:p>
        </p:txBody>
      </p:sp>
    </p:spTree>
    <p:extLst>
      <p:ext uri="{BB962C8B-B14F-4D97-AF65-F5344CB8AC3E}">
        <p14:creationId xmlns:p14="http://schemas.microsoft.com/office/powerpoint/2010/main" val="420607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一人の相談支援専門員は、地域で一人暮らしする６０歳に近づく年齢の相談者の県外の親族から相談を受けて、相談支援が開始しました。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Ｏさんは、最近徐々に身体機能の低下が始まり、自宅への家事支援のサービスのご希望と同時に、身体機能の機能維持を図るために自宅内の環境整備と必要な手摺やリハビリテーションの機会があればと親族のご希望があり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相談支援専門員は、先ずご家族の県外から次回来られるときに、その原因を掴むためにも医療受診の同行をお願いしたり、その方向をお聞きして生活支援を組立てようと思いました。その予定は、一か月後の予定の親族から電話があり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受診後の報告を受けた相談支援専門員は考えました。別の計画相談で出会い、リハ訓練をしてくれいている地元のリハビリテーションセンターの理学療法士が、Ｏさん宅の近くを通勤していることから、ダメでも仕方ないと思いながらも、可能なら生活環境とＯさんの家庭内での動きをみてアドバイスを頂けないかと相談してみ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地域へのアクセスが、次のステージへとつながった瞬間でした。（通所リハビリテーション？　障害福祉サービスでは出来ない？　通院によるリハビリテーション？　）</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19</a:t>
            </a:fld>
            <a:endParaRPr kumimoji="1" lang="ja-JP" altLang="en-US"/>
          </a:p>
        </p:txBody>
      </p:sp>
    </p:spTree>
    <p:extLst>
      <p:ext uri="{BB962C8B-B14F-4D97-AF65-F5344CB8AC3E}">
        <p14:creationId xmlns:p14="http://schemas.microsoft.com/office/powerpoint/2010/main" val="1619726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再確認の意味も込め、社会資源とは？</a:t>
            </a:r>
            <a:endParaRPr kumimoji="1" lang="en-US" altLang="ja-JP" dirty="0" smtClean="0"/>
          </a:p>
          <a:p>
            <a:r>
              <a:rPr kumimoji="1" lang="ja-JP" altLang="en-US" dirty="0" smtClean="0"/>
              <a:t>　これらは、資源からやって来ない。自らが資源となることも、やって来ない仕事が相談支援です。</a:t>
            </a:r>
            <a:endParaRPr kumimoji="1" lang="en-US" altLang="ja-JP" dirty="0" smtClean="0"/>
          </a:p>
          <a:p>
            <a:endParaRPr kumimoji="1" lang="en-US" altLang="ja-JP" dirty="0" smtClean="0"/>
          </a:p>
          <a:p>
            <a:r>
              <a:rPr kumimoji="1" lang="ja-JP" altLang="en-US" dirty="0" smtClean="0"/>
              <a:t>　そして、このネットワークこそ、相談支援の中で本院が主体的、選択的に活用することで地域生活での暮らしが豊かになる。そのためのサービス等利用計画であり、相談支援である。</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20</a:t>
            </a:fld>
            <a:endParaRPr kumimoji="1" lang="ja-JP" altLang="en-US"/>
          </a:p>
        </p:txBody>
      </p:sp>
    </p:spTree>
    <p:extLst>
      <p:ext uri="{BB962C8B-B14F-4D97-AF65-F5344CB8AC3E}">
        <p14:creationId xmlns:p14="http://schemas.microsoft.com/office/powerpoint/2010/main" val="2113370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全てのニーズが、障害福祉サービスで埋められた生活を望んでいるわけではないことは分かっているが、アプローチが公的サービスに移ってしまう現実。</a:t>
            </a:r>
            <a:endParaRPr kumimoji="1" lang="en-US" altLang="ja-JP" dirty="0" smtClean="0"/>
          </a:p>
          <a:p>
            <a:r>
              <a:rPr kumimoji="1" lang="ja-JP" altLang="en-US" dirty="0" smtClean="0"/>
              <a:t>　本質の迫った時、地域に何が有ったらいいと感じるのか？実際にあるのか？無いのか？　知っていればアクセスするか？ためらうか？方策を練るか？練らないか？</a:t>
            </a:r>
            <a:endParaRPr kumimoji="1" lang="en-US" altLang="ja-JP" dirty="0" smtClean="0"/>
          </a:p>
          <a:p>
            <a:r>
              <a:rPr kumimoji="1" lang="ja-JP" altLang="en-US" dirty="0" smtClean="0"/>
              <a:t>　地域資源、特にはインフォーマル支援へのアクセスは、大きな勇気や時間がかかるかもしれません。それでも一歩踏み出すには、小さな協力・小さなオーダーを受けて貰った経験が重要だと考えます。そのために、地域を知っておく（資源を知っておく）事が必要です。</a:t>
            </a:r>
            <a:endParaRPr kumimoji="1" lang="en-US" altLang="ja-JP" dirty="0" smtClean="0"/>
          </a:p>
          <a:p>
            <a:r>
              <a:rPr kumimoji="1" lang="ja-JP" altLang="en-US" dirty="0" smtClean="0"/>
              <a:t>　資源開発とした公的サービス事業所においても、事業所へのアクセスにより事業内資源改善・変革による解決方法も協力もらえることもある。ここでの理解は、出来ない事＝福祉サービスに無いからと結論に達しないで頂きたい。</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22</a:t>
            </a:fld>
            <a:endParaRPr kumimoji="1" lang="ja-JP" altLang="en-US"/>
          </a:p>
        </p:txBody>
      </p:sp>
    </p:spTree>
    <p:extLst>
      <p:ext uri="{BB962C8B-B14F-4D97-AF65-F5344CB8AC3E}">
        <p14:creationId xmlns:p14="http://schemas.microsoft.com/office/powerpoint/2010/main" val="3477091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地域の中で個別の課題を解決する時には類似の課題にも着目し、両課題の背景の共通点に着目しながら、同時並行的に検討を加えていくことで、本人と地域との接点を増やし、地域住民の参画を高めて、より協働的な関係の中で解決を図ることにもつながると島村先生（平成３０年度　相談支援指導者養成研修資料より）</a:t>
            </a:r>
            <a:endParaRPr lang="en-US" altLang="ja-JP" sz="1200" dirty="0" smtClean="0"/>
          </a:p>
          <a:p>
            <a:r>
              <a:rPr kumimoji="1" lang="ja-JP" altLang="en-US" dirty="0" smtClean="0"/>
              <a:t>　</a:t>
            </a:r>
            <a:endParaRPr kumimoji="1" lang="en-US" altLang="ja-JP" dirty="0" smtClean="0"/>
          </a:p>
          <a:p>
            <a:r>
              <a:rPr kumimoji="1" lang="ja-JP" altLang="en-US" dirty="0" smtClean="0"/>
              <a:t>　地域において、相談支援専門員が集まって情報交換したり、最新情報を共有したり、学んだりする機会は多く作られ始めています。</a:t>
            </a:r>
            <a:endParaRPr kumimoji="1" lang="en-US" altLang="ja-JP" dirty="0" smtClean="0"/>
          </a:p>
          <a:p>
            <a:r>
              <a:rPr kumimoji="1" lang="ja-JP" altLang="en-US" dirty="0" smtClean="0"/>
              <a:t>　平成３０年度の報酬改定においても、このような機会が報酬上でも必要とされています。都道府県単位・全国研修単位というよりは、相談支援の実践地域でのネットワークへのアクセス情報やアクセスする意識を持つことは、同じ課題を抱えている状況やそこでもらえる方策も共有する事になります。それでも、課題として受け止めて行かなければならない明確な課題（壁）にぶつかることがあります。</a:t>
            </a:r>
            <a:endParaRPr kumimoji="1" lang="en-US" altLang="ja-JP" dirty="0" smtClean="0"/>
          </a:p>
          <a:p>
            <a:r>
              <a:rPr kumimoji="1" lang="ja-JP" altLang="en-US" dirty="0" smtClean="0"/>
              <a:t>　この経験は、個別課題を地域課題と結びつける</a:t>
            </a:r>
            <a:r>
              <a:rPr kumimoji="1" lang="ja-JP" altLang="en-US" b="1" u="sng" dirty="0" smtClean="0"/>
              <a:t>地域診断するスキル</a:t>
            </a:r>
            <a:r>
              <a:rPr kumimoji="1" lang="ja-JP" altLang="en-US" dirty="0" smtClean="0"/>
              <a:t>へとつながる筈です。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23</a:t>
            </a:fld>
            <a:endParaRPr kumimoji="1" lang="ja-JP" altLang="en-US"/>
          </a:p>
        </p:txBody>
      </p:sp>
    </p:spTree>
    <p:extLst>
      <p:ext uri="{BB962C8B-B14F-4D97-AF65-F5344CB8AC3E}">
        <p14:creationId xmlns:p14="http://schemas.microsoft.com/office/powerpoint/2010/main" val="4103012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担当ケースとして、本人の想いを受け止め、一人で悩み解決しようと努力することは決して否定するものではありません。しかし、地域生活を応援することはそれぞれの個別ニーズに全て応えられることだけではありません。そのような中で、地域ネットワークへの自らのアクセスし、参画する全ての人たちのへのメッセージを発信して共有することは、そのチームにリアリティをもった説得力あるものとして受け止められることに違いないと思います。</a:t>
            </a:r>
            <a:endParaRPr kumimoji="1" lang="en-US" altLang="ja-JP" dirty="0" smtClean="0"/>
          </a:p>
          <a:p>
            <a:r>
              <a:rPr kumimoji="1" lang="ja-JP" altLang="en-US" dirty="0" smtClean="0"/>
              <a:t>　このネットワークは、いずれスーパービジョンを展開する場所にも位置づいていく可能性が高くなります。</a:t>
            </a:r>
            <a:endParaRPr kumimoji="1" lang="en-US" altLang="ja-JP" dirty="0" smtClean="0"/>
          </a:p>
          <a:p>
            <a:r>
              <a:rPr kumimoji="1" lang="ja-JP" altLang="en-US" dirty="0" smtClean="0"/>
              <a:t>　また、第一歩は地域の支援関係者とのサービス担当者会議の経験を歩み続けたり、そのための事前調整の訪問やモニタリング訪問等を繰り返す中でも構築</a:t>
            </a:r>
            <a:r>
              <a:rPr kumimoji="1" lang="ja-JP" altLang="en-US" smtClean="0"/>
              <a:t>されていきます。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24</a:t>
            </a:fld>
            <a:endParaRPr kumimoji="1" lang="ja-JP" altLang="en-US"/>
          </a:p>
        </p:txBody>
      </p:sp>
    </p:spTree>
    <p:extLst>
      <p:ext uri="{BB962C8B-B14F-4D97-AF65-F5344CB8AC3E}">
        <p14:creationId xmlns:p14="http://schemas.microsoft.com/office/powerpoint/2010/main" val="455765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FA779C2-0A19-4BDB-9CDE-A36ADDDEC3D9}" type="slidenum">
              <a:rPr kumimoji="1" lang="ja-JP" altLang="en-US" smtClean="0"/>
              <a:t>6</a:t>
            </a:fld>
            <a:endParaRPr kumimoji="1" lang="ja-JP" altLang="en-US"/>
          </a:p>
        </p:txBody>
      </p:sp>
    </p:spTree>
    <p:extLst>
      <p:ext uri="{BB962C8B-B14F-4D97-AF65-F5344CB8AC3E}">
        <p14:creationId xmlns:p14="http://schemas.microsoft.com/office/powerpoint/2010/main" val="2352674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ここでは先ず概要の説明をします。平成１８年の障害者自立支援法施行後、平成２４年４月に法定化され、障害福祉計画の検討・確認の場となり、地域の障害福祉計画策定の協議の場所の位置づけへ一歩を踏み出している。このことは、地域を基盤にソーシャルワークを担う相談支援専門員からの情報が、障害福祉計画への反映をみるものとして捉えることが出来る。この機能が出来るようになることで、障害福祉計画は第４期からＰＤＣＡサイクルへと移行し、地域実践者による意見や地域づくりへの参加が可能となったと理解して頂きたい。</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26</a:t>
            </a:fld>
            <a:endParaRPr kumimoji="1" lang="ja-JP" altLang="en-US"/>
          </a:p>
        </p:txBody>
      </p:sp>
    </p:spTree>
    <p:extLst>
      <p:ext uri="{BB962C8B-B14F-4D97-AF65-F5344CB8AC3E}">
        <p14:creationId xmlns:p14="http://schemas.microsoft.com/office/powerpoint/2010/main" val="629618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前スライドでの概要から、もう一歩（自立支援）協議会の成立時の役割を踏み込んで説明すると、市町村からの委託相談事業や基幹相談の事業実績から見える地域実態の検証や評価機能を持つ。また、計画相談の質の向上への体制整備や地域生活移行・地域定着の体制に向けた地域相談支援のネットワーク化や入所施設の定員削減による地域生活支援体制への資源開発機能を目指しているものである。</a:t>
            </a:r>
            <a:endParaRPr kumimoji="1" lang="en-US" altLang="ja-JP" dirty="0" smtClean="0"/>
          </a:p>
          <a:p>
            <a:r>
              <a:rPr kumimoji="1" lang="ja-JP" altLang="en-US" dirty="0" smtClean="0"/>
              <a:t>　現在では、障害者権利擁護の推進としての機能も果たしていくべき場所に変革して来ている。</a:t>
            </a:r>
            <a:endParaRPr kumimoji="1" lang="en-US" altLang="ja-JP" dirty="0" smtClean="0"/>
          </a:p>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27</a:t>
            </a:fld>
            <a:endParaRPr kumimoji="1" lang="ja-JP" altLang="en-US"/>
          </a:p>
        </p:txBody>
      </p:sp>
    </p:spTree>
    <p:extLst>
      <p:ext uri="{BB962C8B-B14F-4D97-AF65-F5344CB8AC3E}">
        <p14:creationId xmlns:p14="http://schemas.microsoft.com/office/powerpoint/2010/main" val="92990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100">
                <a:solidFill>
                  <a:schemeClr val="tx1"/>
                </a:solidFill>
                <a:latin typeface="Calibri" pitchFamily="34" charset="0"/>
                <a:ea typeface="ＭＳ Ｐゴシック" pitchFamily="50" charset="-128"/>
              </a:defRPr>
            </a:lvl1pPr>
            <a:lvl2pPr marL="709821" indent="-273008" eaLnBrk="0" hangingPunct="0">
              <a:spcBef>
                <a:spcPct val="30000"/>
              </a:spcBef>
              <a:defRPr kumimoji="1" sz="1100">
                <a:solidFill>
                  <a:schemeClr val="tx1"/>
                </a:solidFill>
                <a:latin typeface="Calibri" pitchFamily="34" charset="0"/>
                <a:ea typeface="ＭＳ Ｐゴシック" pitchFamily="50" charset="-128"/>
              </a:defRPr>
            </a:lvl2pPr>
            <a:lvl3pPr marL="1092032" indent="-218406" eaLnBrk="0" hangingPunct="0">
              <a:spcBef>
                <a:spcPct val="30000"/>
              </a:spcBef>
              <a:defRPr kumimoji="1" sz="1100">
                <a:solidFill>
                  <a:schemeClr val="tx1"/>
                </a:solidFill>
                <a:latin typeface="Calibri" pitchFamily="34" charset="0"/>
                <a:ea typeface="ＭＳ Ｐゴシック" pitchFamily="50" charset="-128"/>
              </a:defRPr>
            </a:lvl3pPr>
            <a:lvl4pPr marL="1528845" indent="-218406" eaLnBrk="0" hangingPunct="0">
              <a:spcBef>
                <a:spcPct val="30000"/>
              </a:spcBef>
              <a:defRPr kumimoji="1" sz="1100">
                <a:solidFill>
                  <a:schemeClr val="tx1"/>
                </a:solidFill>
                <a:latin typeface="Calibri" pitchFamily="34" charset="0"/>
                <a:ea typeface="ＭＳ Ｐゴシック" pitchFamily="50" charset="-128"/>
              </a:defRPr>
            </a:lvl4pPr>
            <a:lvl5pPr marL="1965657" indent="-218406" eaLnBrk="0" hangingPunct="0">
              <a:spcBef>
                <a:spcPct val="30000"/>
              </a:spcBef>
              <a:defRPr kumimoji="1" sz="1100">
                <a:solidFill>
                  <a:schemeClr val="tx1"/>
                </a:solidFill>
                <a:latin typeface="Calibri" pitchFamily="34" charset="0"/>
                <a:ea typeface="ＭＳ Ｐゴシック" pitchFamily="50" charset="-128"/>
              </a:defRPr>
            </a:lvl5pPr>
            <a:lvl6pPr marL="2402470" indent="-218406" eaLnBrk="0" fontAlgn="base" hangingPunct="0">
              <a:spcBef>
                <a:spcPct val="30000"/>
              </a:spcBef>
              <a:spcAft>
                <a:spcPct val="0"/>
              </a:spcAft>
              <a:defRPr kumimoji="1" sz="1100">
                <a:solidFill>
                  <a:schemeClr val="tx1"/>
                </a:solidFill>
                <a:latin typeface="Calibri" pitchFamily="34" charset="0"/>
                <a:ea typeface="ＭＳ Ｐゴシック" pitchFamily="50" charset="-128"/>
              </a:defRPr>
            </a:lvl6pPr>
            <a:lvl7pPr marL="2839283" indent="-218406" eaLnBrk="0" fontAlgn="base" hangingPunct="0">
              <a:spcBef>
                <a:spcPct val="30000"/>
              </a:spcBef>
              <a:spcAft>
                <a:spcPct val="0"/>
              </a:spcAft>
              <a:defRPr kumimoji="1" sz="1100">
                <a:solidFill>
                  <a:schemeClr val="tx1"/>
                </a:solidFill>
                <a:latin typeface="Calibri" pitchFamily="34" charset="0"/>
                <a:ea typeface="ＭＳ Ｐゴシック" pitchFamily="50" charset="-128"/>
              </a:defRPr>
            </a:lvl7pPr>
            <a:lvl8pPr marL="3276096" indent="-218406" eaLnBrk="0" fontAlgn="base" hangingPunct="0">
              <a:spcBef>
                <a:spcPct val="30000"/>
              </a:spcBef>
              <a:spcAft>
                <a:spcPct val="0"/>
              </a:spcAft>
              <a:defRPr kumimoji="1" sz="1100">
                <a:solidFill>
                  <a:schemeClr val="tx1"/>
                </a:solidFill>
                <a:latin typeface="Calibri" pitchFamily="34" charset="0"/>
                <a:ea typeface="ＭＳ Ｐゴシック" pitchFamily="50" charset="-128"/>
              </a:defRPr>
            </a:lvl8pPr>
            <a:lvl9pPr marL="3712909" indent="-218406" eaLnBrk="0" fontAlgn="base" hangingPunct="0">
              <a:spcBef>
                <a:spcPct val="30000"/>
              </a:spcBef>
              <a:spcAft>
                <a:spcPct val="0"/>
              </a:spcAft>
              <a:defRPr kumimoji="1" sz="1100">
                <a:solidFill>
                  <a:schemeClr val="tx1"/>
                </a:solidFill>
                <a:latin typeface="Calibri" pitchFamily="34" charset="0"/>
                <a:ea typeface="ＭＳ Ｐゴシック" pitchFamily="50" charset="-128"/>
              </a:defRPr>
            </a:lvl9pPr>
          </a:lstStyle>
          <a:p>
            <a:pPr eaLnBrk="1" hangingPunct="1">
              <a:spcBef>
                <a:spcPct val="0"/>
              </a:spcBef>
            </a:pPr>
            <a:fld id="{8EE5B8B7-2585-4120-8709-FD6FF1AD7913}" type="slidenum">
              <a:rPr lang="en-US" altLang="ja-JP" smtClean="0">
                <a:solidFill>
                  <a:srgbClr val="000000"/>
                </a:solidFill>
                <a:latin typeface="Times New Roman" pitchFamily="18" charset="0"/>
              </a:rPr>
              <a:pPr eaLnBrk="1" hangingPunct="1">
                <a:spcBef>
                  <a:spcPct val="0"/>
                </a:spcBef>
              </a:pPr>
              <a:t>28</a:t>
            </a:fld>
            <a:endParaRPr lang="en-US" altLang="ja-JP" smtClean="0">
              <a:solidFill>
                <a:srgbClr val="000000"/>
              </a:solidFill>
              <a:latin typeface="Times New Roman" pitchFamily="18" charset="0"/>
            </a:endParaRPr>
          </a:p>
        </p:txBody>
      </p:sp>
      <p:sp>
        <p:nvSpPr>
          <p:cNvPr id="80899" name="Rectangle 2"/>
          <p:cNvSpPr>
            <a:spLocks noGrp="1" noRot="1" noChangeAspect="1" noChangeArrowheads="1" noTextEdit="1"/>
          </p:cNvSpPr>
          <p:nvPr>
            <p:ph type="sldImg"/>
          </p:nvPr>
        </p:nvSpPr>
        <p:spPr bwMode="auto">
          <a:xfrm>
            <a:off x="1146175" y="685800"/>
            <a:ext cx="4568825" cy="34274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r>
              <a:rPr lang="ja-JP" altLang="en-US" b="1" dirty="0" smtClean="0"/>
              <a:t>　（自立支援）協議会は、地域の管理者や偉い人たちが集まる上層部会議として、何となくイメージされている方が多い気がします</a:t>
            </a:r>
            <a:r>
              <a:rPr lang="ja-JP" altLang="en-US" dirty="0" smtClean="0"/>
              <a:t>が、実践者の協議の場所であり、全ての障害福祉サービスの応援に向けて調整し計画作成する相談支援専門員にとっては、目の前の利用者の願いの実現・個別課題の解決・地域理解含めた地域資源を考える大きなツールであり、命綱である認識を持って頂きたい。</a:t>
            </a:r>
            <a:endParaRPr lang="en-US" altLang="ja-JP" dirty="0" smtClean="0"/>
          </a:p>
          <a:p>
            <a:pPr eaLnBrk="1" hangingPunct="1">
              <a:lnSpc>
                <a:spcPct val="90000"/>
              </a:lnSpc>
            </a:pPr>
            <a:r>
              <a:rPr lang="ja-JP" altLang="en-US" dirty="0" smtClean="0"/>
              <a:t>　障害福祉サービスを提供する現場へ就職し、地域の会議デビューする機会は昔はよほどその組織・法人内で経験を積んで管理職の特権のような場所でしたが、相談支援専門員は、この業務を開始した瞬間から、個別課題を通じて地域の課題と直面し、地域を見渡しながら一人ひとりの当事者と寄り添っていく仕事が始まっているのです。</a:t>
            </a:r>
            <a:endParaRPr lang="en-US" altLang="ja-JP"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　協議会の機能を分類したものがこの表になる。協議会の仕組みを使い、何を成していくのかは、その機能を意識し理解して共有していくことがその効果と活性化につながり、次の機会への期待や意欲へとつながり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29</a:t>
            </a:fld>
            <a:endParaRPr lang="en-US" altLang="ja-JP" dirty="0"/>
          </a:p>
        </p:txBody>
      </p:sp>
    </p:spTree>
    <p:extLst>
      <p:ext uri="{BB962C8B-B14F-4D97-AF65-F5344CB8AC3E}">
        <p14:creationId xmlns:p14="http://schemas.microsoft.com/office/powerpoint/2010/main" val="6981926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xfrm>
            <a:off x="1143000" y="685800"/>
            <a:ext cx="4572000" cy="3429000"/>
          </a:xfrm>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dirty="0" smtClean="0"/>
              <a:t>　これは、長野県上小圏域の協議会組織図です。皆さんにご理解いて頂きたいのは、相談支援専門員が協議会にどのように情報発信したり、困難な個別課題に向き合っているかを、受け取っているか？また、その個別課題をどのように地域生活者として捉えて、地域で解決したり、協議会の機能を活用しているかをお伝えできればと思います。少し、地域特性のある組織図で、皆さんの地域と違う部分もありますが、基本的に考え方は一緒です。</a:t>
            </a:r>
            <a:endParaRPr lang="en-US" altLang="ja-JP" dirty="0" smtClean="0"/>
          </a:p>
          <a:p>
            <a:pPr eaLnBrk="1" hangingPunct="1">
              <a:spcBef>
                <a:spcPct val="0"/>
              </a:spcBef>
            </a:pPr>
            <a:endParaRPr lang="en-US" altLang="ja-JP" dirty="0" smtClean="0"/>
          </a:p>
          <a:p>
            <a:pPr eaLnBrk="1" hangingPunct="1">
              <a:spcBef>
                <a:spcPct val="0"/>
              </a:spcBef>
            </a:pPr>
            <a:r>
              <a:rPr lang="ja-JP" altLang="en-US" dirty="0" smtClean="0"/>
              <a:t>１．ケア会議（サービス等利用計画案の作成後、実施するサービス担当者会議の事です。実際には、サービスを使わない児童相談に伴う支援会議もこの中には含めて</a:t>
            </a:r>
            <a:endParaRPr lang="en-US" altLang="ja-JP" dirty="0" smtClean="0"/>
          </a:p>
          <a:p>
            <a:pPr eaLnBrk="1" hangingPunct="1">
              <a:spcBef>
                <a:spcPct val="0"/>
              </a:spcBef>
            </a:pPr>
            <a:r>
              <a:rPr lang="ja-JP" altLang="en-US" dirty="0" smtClean="0"/>
              <a:t>　います）　この会議には必ず相談支援専門員が入っています。そして、日々開催されている会議での個別課題が、沢山共有され課題を持ち帰る相談支援専門員・市町村担当者・委託相談支援センター・基幹相談支援センターがこの課題を必ずこのチームで整理して次のステージへと挑むわけですが、一方では課題を事業所に戻り、基幹相談支援センター内で共有したり、圏域集まるケアマネジメント連絡会といった相談支援が集まる場所で事例検討したり、グループスーパービジョンの事例としたり、情報共有したりしています。</a:t>
            </a:r>
            <a:endParaRPr lang="en-US" altLang="ja-JP" dirty="0" smtClean="0"/>
          </a:p>
          <a:p>
            <a:pPr eaLnBrk="1" hangingPunct="1">
              <a:spcBef>
                <a:spcPct val="0"/>
              </a:spcBef>
            </a:pPr>
            <a:endParaRPr lang="en-US" altLang="ja-JP" dirty="0" smtClean="0"/>
          </a:p>
          <a:p>
            <a:pPr eaLnBrk="1" hangingPunct="1">
              <a:spcBef>
                <a:spcPct val="0"/>
              </a:spcBef>
            </a:pPr>
            <a:r>
              <a:rPr lang="ja-JP" altLang="en-US" dirty="0" smtClean="0"/>
              <a:t>２．在宅福祉サービス連絡会や施設連絡協議会といった組織は、障害福祉サービス事業所の圏域で集まる組織です。ここでの課題も当然課題が上がるわけですが、ここにつないでいるのは、相談支援専門員がケアマネジメントを駆使した結果ですので、サービス担当者会議での課題と共有する事にもなりますが、ここではそれぞれの分野での解決や検討による事業所同士の検討を実施した上での２次的な課題として、整理されたものが上がってきます。</a:t>
            </a:r>
          </a:p>
        </p:txBody>
      </p:sp>
      <p:sp>
        <p:nvSpPr>
          <p:cNvPr id="32772"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622292-F249-446F-9D47-8EF40EDCE44F}" type="slidenum">
              <a:rPr lang="ja-JP" altLang="en-US" smtClean="0"/>
              <a:pPr/>
              <a:t>30</a:t>
            </a:fld>
            <a:endParaRPr lang="ja-JP" altLang="en-US" smtClean="0"/>
          </a:p>
        </p:txBody>
      </p:sp>
    </p:spTree>
    <p:extLst>
      <p:ext uri="{BB962C8B-B14F-4D97-AF65-F5344CB8AC3E}">
        <p14:creationId xmlns:p14="http://schemas.microsoft.com/office/powerpoint/2010/main" val="2855613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みなさん</a:t>
            </a:r>
            <a:r>
              <a:rPr lang="ja-JP" altLang="en-US" dirty="0" smtClean="0"/>
              <a:t>の地域資源へのアクセスから、生活変革した実践を相談支援専門員同士で共有していますか？</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地域は応援者が意外と沢山いることに気付く瞬間。</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p>
          <a:p>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31</a:t>
            </a:fld>
            <a:endParaRPr kumimoji="1" lang="ja-JP" altLang="en-US"/>
          </a:p>
        </p:txBody>
      </p:sp>
    </p:spTree>
    <p:extLst>
      <p:ext uri="{BB962C8B-B14F-4D97-AF65-F5344CB8AC3E}">
        <p14:creationId xmlns:p14="http://schemas.microsoft.com/office/powerpoint/2010/main" val="16197267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lang="ja-JP" altLang="en-US" dirty="0" smtClean="0"/>
              <a:t>Ａ君の帰宅が大混乱・・・・</a:t>
            </a:r>
            <a:r>
              <a:rPr lang="ja-JP" altLang="en-US" dirty="0" err="1" smtClean="0"/>
              <a:t>さ</a:t>
            </a:r>
            <a:r>
              <a:rPr lang="ja-JP" altLang="en-US" dirty="0" smtClean="0"/>
              <a:t>～どうしよう。</a:t>
            </a:r>
            <a:endParaRPr lang="en-US" altLang="ja-JP" dirty="0" smtClean="0"/>
          </a:p>
          <a:p>
            <a:r>
              <a:rPr kumimoji="1" lang="ja-JP" altLang="en-US" dirty="0" smtClean="0"/>
              <a:t>　発信は、相談支援専門員への特別支援学校からのアクセスから始まりました。</a:t>
            </a:r>
            <a:endParaRPr kumimoji="1" lang="en-US" altLang="ja-JP" dirty="0" smtClean="0"/>
          </a:p>
          <a:p>
            <a:r>
              <a:rPr kumimoji="1" lang="ja-JP" altLang="en-US" dirty="0" smtClean="0"/>
              <a:t>　</a:t>
            </a:r>
            <a:endParaRPr kumimoji="1" lang="en-US" altLang="ja-JP" dirty="0" smtClean="0"/>
          </a:p>
          <a:p>
            <a:r>
              <a:rPr kumimoji="1" lang="ja-JP" altLang="en-US" dirty="0" smtClean="0"/>
              <a:t>　Ａ君は特別支援学校の高等部３年生。夏休みを終えた後、毎日通っていたスクールバス内で大きな混乱によるパニックとなってしまいました。</a:t>
            </a:r>
            <a:endParaRPr kumimoji="1" lang="en-US" altLang="ja-JP" dirty="0" smtClean="0"/>
          </a:p>
          <a:p>
            <a:r>
              <a:rPr kumimoji="1" lang="ja-JP" altLang="en-US" dirty="0" smtClean="0"/>
              <a:t>　学校では、Ａ君の安心と他生徒への影響を考慮して、バスに介助する職員を同乗する調整をしましたが、一考にＡ君の混乱は続きました。ここで、課題行動の背景や意味を考えようと、事例検討からの方向性も報告したいのですが、ここは少し省きます。バス内での他生徒への怪我の被害防止から、学校公用車での緊急的な送迎を実施し、ケア会議が開催されました。相談支援を担っていた相談支援専門員は、この会議で仕事と家族状況から泣き崩れてしまうお母さんを直面してしまいます。</a:t>
            </a:r>
            <a:endParaRPr kumimoji="1" lang="en-US" altLang="ja-JP" dirty="0" smtClean="0"/>
          </a:p>
          <a:p>
            <a:r>
              <a:rPr kumimoji="1" lang="ja-JP" altLang="en-US" dirty="0" smtClean="0"/>
              <a:t>　ここで得られた情報の一つとしては、緊急的は送迎車（先生とＡ君）の移動中は、安定しているという事でした。</a:t>
            </a:r>
            <a:endParaRPr kumimoji="1" lang="en-US" altLang="ja-JP" dirty="0" smtClean="0"/>
          </a:p>
          <a:p>
            <a:endParaRPr kumimoji="1" lang="en-US" altLang="ja-JP" dirty="0" smtClean="0"/>
          </a:p>
          <a:p>
            <a:r>
              <a:rPr kumimoji="1" lang="ja-JP" altLang="en-US" dirty="0" smtClean="0"/>
              <a:t>　そしてこの相談支援専門員は、基幹相談支援センターの相談支援専門員からの後方支援を受ける事になりました。</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32</a:t>
            </a:fld>
            <a:endParaRPr kumimoji="1" lang="ja-JP" altLang="en-US"/>
          </a:p>
        </p:txBody>
      </p:sp>
    </p:spTree>
    <p:extLst>
      <p:ext uri="{BB962C8B-B14F-4D97-AF65-F5344CB8AC3E}">
        <p14:creationId xmlns:p14="http://schemas.microsoft.com/office/powerpoint/2010/main" val="1102607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解決の糸口は、地域の下校送迎車両？　福祉運送輸送事業所？毎日の福祉移送費用の負担が出来ない。</a:t>
            </a:r>
            <a:endParaRPr kumimoji="1" lang="en-US" altLang="ja-JP" dirty="0" smtClean="0"/>
          </a:p>
          <a:p>
            <a:endParaRPr kumimoji="1" lang="en-US" altLang="ja-JP" dirty="0" smtClean="0"/>
          </a:p>
          <a:p>
            <a:r>
              <a:rPr kumimoji="1" lang="ja-JP" altLang="en-US" dirty="0" smtClean="0"/>
              <a:t>　調整機能としてこの課題へのアプローチを考えた時、特別支援学校の近くのグループホームから、Ａ君の近くへの生活介護事業所の間で送迎車両が毎日行き来していました。地域の公共交通情報（公共交通活性化協議会への参画、市町村福祉運送協議会への参画）など、介護保険の送迎も含めて、地域での移送車両の資源活用は、相談支援を重ねる中では当然把握したり、調整できる機能として受け止めていました。</a:t>
            </a:r>
            <a:endParaRPr kumimoji="1" lang="en-US" altLang="ja-JP" dirty="0" smtClean="0"/>
          </a:p>
          <a:p>
            <a:r>
              <a:rPr kumimoji="1" lang="ja-JP" altLang="en-US" dirty="0" smtClean="0"/>
              <a:t>　もう一つは、この移送を単なる移送課題として受け止める事では無く、Ａ君は高等部３年生でこの混乱により卒業後の活動場所などの相談支援がスタートできない状況にあることも、学校情報から聴いていましたので、送迎をきっかけに夕方の短時間の関係作りと卒業後の利用先の体験利用を含めての調整に入りました。</a:t>
            </a:r>
            <a:endParaRPr kumimoji="1" lang="en-US" altLang="ja-JP" dirty="0" smtClean="0"/>
          </a:p>
          <a:p>
            <a:r>
              <a:rPr kumimoji="1" lang="ja-JP" altLang="en-US" dirty="0" smtClean="0"/>
              <a:t>　当然、相談支援専門員を連れて、基幹相談支援センターとして送迎事業所のトップとの面談に連絡をして訪問する事から始めました。</a:t>
            </a:r>
            <a:endParaRPr kumimoji="1" lang="en-US" altLang="ja-JP" dirty="0" smtClean="0"/>
          </a:p>
          <a:p>
            <a:endParaRPr kumimoji="1" lang="en-US" altLang="ja-JP" dirty="0" smtClean="0"/>
          </a:p>
          <a:p>
            <a:r>
              <a:rPr kumimoji="1" lang="ja-JP" altLang="en-US" dirty="0" smtClean="0"/>
              <a:t>　解決の糸口は、大きな資源開発では無く既存のサービスの調整とその支援への協力者を作ることが資源開発からＡ君の次のステージを照らすことにつながりました。</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33</a:t>
            </a:fld>
            <a:endParaRPr kumimoji="1" lang="ja-JP" altLang="en-US"/>
          </a:p>
        </p:txBody>
      </p:sp>
    </p:spTree>
    <p:extLst>
      <p:ext uri="{BB962C8B-B14F-4D97-AF65-F5344CB8AC3E}">
        <p14:creationId xmlns:p14="http://schemas.microsoft.com/office/powerpoint/2010/main" val="117791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山間部に住むＢ君は、幼少時期から自閉症スペクトラムの診断を受けて、かなり大変な生活支援を家族は応援し続けていました。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登校支援や週末レスパイト、長期休暇のサービス利用も行動援護を活用しての個別支援が中心でした。思春期に差しかるころから、支援はどんどんと大変になり、卒業前には入退院を繰り返す状況でした。</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家族の負担も徐々に大きくなり、広域入所調整も始まっていました。結果、入所施設利用へとつながる経過となりました。・・・この時、地域では、児童期を終え、児童施設から対処する時に、必ず生まれた地域で受け止めようと地域での話し合いが行われての入所でした。頂いた時間は、１８歳までの２年間でした。</a:t>
            </a:r>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34</a:t>
            </a:fld>
            <a:endParaRPr kumimoji="1" lang="ja-JP" altLang="en-US"/>
          </a:p>
        </p:txBody>
      </p:sp>
    </p:spTree>
    <p:extLst>
      <p:ext uri="{BB962C8B-B14F-4D97-AF65-F5344CB8AC3E}">
        <p14:creationId xmlns:p14="http://schemas.microsoft.com/office/powerpoint/2010/main" val="16197267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Ｂ君を地域資源で受け入れるには、幾つかの課題整理が必要でした。</a:t>
            </a:r>
            <a:endParaRPr kumimoji="1" lang="en-US" altLang="ja-JP" dirty="0" smtClean="0"/>
          </a:p>
          <a:p>
            <a:r>
              <a:rPr kumimoji="1" lang="ja-JP" altLang="en-US" dirty="0" smtClean="0"/>
              <a:t>　・受け入れまでの２年間の支援状況を継続して把握していくこと。　・足りない情報や、振り返りと、現在の支援者との協議を続けて、アセスメントをしっかり行う事</a:t>
            </a:r>
            <a:endParaRPr kumimoji="1" lang="en-US" altLang="ja-JP" dirty="0" smtClean="0"/>
          </a:p>
          <a:p>
            <a:r>
              <a:rPr kumimoji="1" lang="ja-JP" altLang="en-US" dirty="0" smtClean="0"/>
              <a:t>　・医療との連携も、地元病院からの転院後の医師との連携体制や、２年後に再転院を予定すること</a:t>
            </a:r>
            <a:endParaRPr kumimoji="1" lang="en-US" altLang="ja-JP" dirty="0" smtClean="0"/>
          </a:p>
          <a:p>
            <a:r>
              <a:rPr kumimoji="1" lang="ja-JP" altLang="en-US" dirty="0" smtClean="0"/>
              <a:t>　・家族とＢ君との関係改善・・・・・・。</a:t>
            </a:r>
            <a:endParaRPr kumimoji="1" lang="en-US" altLang="ja-JP" dirty="0" smtClean="0"/>
          </a:p>
          <a:p>
            <a:r>
              <a:rPr kumimoji="1" lang="ja-JP" altLang="en-US" dirty="0" smtClean="0"/>
              <a:t>　・受け入れ法人による体制整備（人的配置体制・ハード面での体制・支援者間の意識改革と専門スキルの獲得のための研修派遣や実践への施設訪問など）</a:t>
            </a:r>
            <a:endParaRPr kumimoji="1" lang="en-US" altLang="ja-JP" dirty="0" smtClean="0"/>
          </a:p>
          <a:p>
            <a:r>
              <a:rPr kumimoji="1" lang="ja-JP" altLang="en-US" dirty="0" smtClean="0"/>
              <a:t>　・市町村によりサービス利用への応援</a:t>
            </a:r>
            <a:endParaRPr kumimoji="1" lang="en-US" altLang="ja-JP" dirty="0" smtClean="0"/>
          </a:p>
          <a:p>
            <a:r>
              <a:rPr kumimoji="1" lang="ja-JP" altLang="en-US" dirty="0" smtClean="0"/>
              <a:t>　・家族の応援の理解</a:t>
            </a:r>
            <a:endParaRPr kumimoji="1" lang="en-US" altLang="ja-JP" dirty="0" smtClean="0"/>
          </a:p>
          <a:p>
            <a:r>
              <a:rPr kumimoji="1" lang="ja-JP" altLang="en-US" dirty="0" smtClean="0"/>
              <a:t>　・再転院後の医療機関の協力</a:t>
            </a:r>
            <a:endParaRPr kumimoji="1" lang="en-US" altLang="ja-JP" dirty="0" smtClean="0"/>
          </a:p>
          <a:p>
            <a:r>
              <a:rPr kumimoji="1" lang="ja-JP" altLang="en-US" dirty="0" smtClean="0"/>
              <a:t>　</a:t>
            </a:r>
            <a:endParaRPr kumimoji="1" lang="en-US" altLang="ja-JP" dirty="0" smtClean="0"/>
          </a:p>
          <a:p>
            <a:r>
              <a:rPr kumimoji="1" lang="ja-JP" altLang="en-US" dirty="0" smtClean="0"/>
              <a:t>　（自立支援）協議会を通じて、定期的な広域施設へのケア会議の参加と地元での資源開発検討の繰り返しを続け、Ｂ君は重度包括支援棟の法人建設を受け、新たな支援体制への行政応援と人的配置をもって、２年半後に地元への地域移行を図ることになったの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35</a:t>
            </a:fld>
            <a:endParaRPr kumimoji="1" lang="ja-JP" altLang="en-US"/>
          </a:p>
        </p:txBody>
      </p:sp>
    </p:spTree>
    <p:extLst>
      <p:ext uri="{BB962C8B-B14F-4D97-AF65-F5344CB8AC3E}">
        <p14:creationId xmlns:p14="http://schemas.microsoft.com/office/powerpoint/2010/main" val="117902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 1"/>
          <p:cNvSpPr>
            <a:spLocks noGrp="1" noRot="1" noChangeAspect="1" noTextEdit="1"/>
          </p:cNvSpPr>
          <p:nvPr>
            <p:ph type="sldImg"/>
          </p:nvPr>
        </p:nvSpPr>
        <p:spPr>
          <a:xfrm>
            <a:off x="1143000" y="685800"/>
            <a:ext cx="4572000" cy="3429000"/>
          </a:xfrm>
          <a:ln/>
        </p:spPr>
      </p:sp>
      <p:sp>
        <p:nvSpPr>
          <p:cNvPr id="717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charset="0"/>
              <a:ea typeface="ＭＳ Ｐ明朝" charset="-128"/>
            </a:endParaRPr>
          </a:p>
        </p:txBody>
      </p:sp>
      <p:sp>
        <p:nvSpPr>
          <p:cNvPr id="717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kumimoji="1" sz="1200">
                <a:solidFill>
                  <a:schemeClr val="tx1"/>
                </a:solidFill>
                <a:latin typeface="Arial" charset="0"/>
                <a:ea typeface="ＭＳ Ｐ明朝" charset="-128"/>
              </a:defRPr>
            </a:lvl1pPr>
            <a:lvl2pPr marL="742950" indent="-285750" defTabSz="917575" eaLnBrk="0" hangingPunct="0">
              <a:spcBef>
                <a:spcPct val="30000"/>
              </a:spcBef>
              <a:defRPr kumimoji="1" sz="1200">
                <a:solidFill>
                  <a:schemeClr val="tx1"/>
                </a:solidFill>
                <a:latin typeface="Arial" charset="0"/>
                <a:ea typeface="ＭＳ Ｐ明朝" charset="-128"/>
              </a:defRPr>
            </a:lvl2pPr>
            <a:lvl3pPr marL="1143000" indent="-228600" defTabSz="917575" eaLnBrk="0" hangingPunct="0">
              <a:spcBef>
                <a:spcPct val="30000"/>
              </a:spcBef>
              <a:defRPr kumimoji="1" sz="1200">
                <a:solidFill>
                  <a:schemeClr val="tx1"/>
                </a:solidFill>
                <a:latin typeface="Arial" charset="0"/>
                <a:ea typeface="ＭＳ Ｐ明朝" charset="-128"/>
              </a:defRPr>
            </a:lvl3pPr>
            <a:lvl4pPr marL="1600200" indent="-228600" defTabSz="917575" eaLnBrk="0" hangingPunct="0">
              <a:spcBef>
                <a:spcPct val="30000"/>
              </a:spcBef>
              <a:defRPr kumimoji="1" sz="1200">
                <a:solidFill>
                  <a:schemeClr val="tx1"/>
                </a:solidFill>
                <a:latin typeface="Arial" charset="0"/>
                <a:ea typeface="ＭＳ Ｐ明朝" charset="-128"/>
              </a:defRPr>
            </a:lvl4pPr>
            <a:lvl5pPr marL="2057400" indent="-228600" defTabSz="917575" eaLnBrk="0" hangingPunct="0">
              <a:spcBef>
                <a:spcPct val="30000"/>
              </a:spcBef>
              <a:defRPr kumimoji="1" sz="1200">
                <a:solidFill>
                  <a:schemeClr val="tx1"/>
                </a:solidFill>
                <a:latin typeface="Arial" charset="0"/>
                <a:ea typeface="ＭＳ Ｐ明朝" charset="-128"/>
              </a:defRPr>
            </a:lvl5pPr>
            <a:lvl6pPr marL="2514600" indent="-228600" defTabSz="917575" eaLnBrk="0" fontAlgn="base" hangingPunct="0">
              <a:spcBef>
                <a:spcPct val="30000"/>
              </a:spcBef>
              <a:spcAft>
                <a:spcPct val="0"/>
              </a:spcAft>
              <a:defRPr kumimoji="1" sz="1200">
                <a:solidFill>
                  <a:schemeClr val="tx1"/>
                </a:solidFill>
                <a:latin typeface="Arial" charset="0"/>
                <a:ea typeface="ＭＳ Ｐ明朝" charset="-128"/>
              </a:defRPr>
            </a:lvl6pPr>
            <a:lvl7pPr marL="2971800" indent="-228600" defTabSz="917575" eaLnBrk="0" fontAlgn="base" hangingPunct="0">
              <a:spcBef>
                <a:spcPct val="30000"/>
              </a:spcBef>
              <a:spcAft>
                <a:spcPct val="0"/>
              </a:spcAft>
              <a:defRPr kumimoji="1" sz="1200">
                <a:solidFill>
                  <a:schemeClr val="tx1"/>
                </a:solidFill>
                <a:latin typeface="Arial" charset="0"/>
                <a:ea typeface="ＭＳ Ｐ明朝" charset="-128"/>
              </a:defRPr>
            </a:lvl7pPr>
            <a:lvl8pPr marL="3429000" indent="-228600" defTabSz="917575" eaLnBrk="0" fontAlgn="base" hangingPunct="0">
              <a:spcBef>
                <a:spcPct val="30000"/>
              </a:spcBef>
              <a:spcAft>
                <a:spcPct val="0"/>
              </a:spcAft>
              <a:defRPr kumimoji="1" sz="1200">
                <a:solidFill>
                  <a:schemeClr val="tx1"/>
                </a:solidFill>
                <a:latin typeface="Arial" charset="0"/>
                <a:ea typeface="ＭＳ Ｐ明朝" charset="-128"/>
              </a:defRPr>
            </a:lvl8pPr>
            <a:lvl9pPr marL="3886200" indent="-228600" defTabSz="917575"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C9F88B38-9C33-44F4-8830-8147130C6597}" type="slidenum">
              <a:rPr lang="en-US" altLang="ja-JP" smtClean="0">
                <a:solidFill>
                  <a:srgbClr val="000000"/>
                </a:solidFill>
                <a:ea typeface="ＭＳ Ｐゴシック" charset="-128"/>
              </a:rPr>
              <a:pPr eaLnBrk="1" hangingPunct="1">
                <a:spcBef>
                  <a:spcPct val="0"/>
                </a:spcBef>
              </a:pPr>
              <a:t>7</a:t>
            </a:fld>
            <a:endParaRPr lang="en-US" altLang="ja-JP" smtClean="0">
              <a:solidFill>
                <a:srgbClr val="000000"/>
              </a:solidFill>
              <a:ea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こんなことから、私たちの（自立支援）協議会では、地域支援専門部会を新たに設置し、強度行動障害へのスキルアップ研修を部会研修として行動援護事業所や生活介護事業所・在宅サービス事業者連絡会・放課後デイサービス事業所のスタッフなどでの連続研修が続いています。必ず実践事例のアイデアと実践と振り返りを実施しています。</a:t>
            </a:r>
            <a:endParaRPr kumimoji="1" lang="en-US" altLang="ja-JP" dirty="0" smtClean="0"/>
          </a:p>
          <a:p>
            <a:endParaRPr kumimoji="1" lang="en-US" altLang="ja-JP" dirty="0" smtClean="0"/>
          </a:p>
          <a:p>
            <a:r>
              <a:rPr kumimoji="1" lang="ja-JP" altLang="en-US" dirty="0" smtClean="0"/>
              <a:t>　今では当たり前ですが、親亡き後や高齢期を迎えた、障害者の成年後見利用支援と受任受け皿は圏域の課題として、市町村申立等の要綱設置や成年後見支援センターの設置の検討は、５年間を費やす大きな課題でした。この課題は、県の協議会へも課題提案することになり全県での議論が始まった経過があります。</a:t>
            </a:r>
            <a:endParaRPr kumimoji="1" lang="en-US" altLang="ja-JP" dirty="0" smtClean="0"/>
          </a:p>
          <a:p>
            <a:r>
              <a:rPr kumimoji="1" lang="ja-JP" altLang="en-US" dirty="0" smtClean="0"/>
              <a:t>　実際には、それぞれの圏域に徐々のこの仕組みが出来上がって来ています。・・・・大きな資源開発だけではないと説明して来ましたが、皆さんの地域で資源が開発された経過が実は個別課題として一人の利用者からの始まって成果となる経験を伝えたいから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36</a:t>
            </a:fld>
            <a:endParaRPr kumimoji="1" lang="ja-JP" altLang="en-US"/>
          </a:p>
        </p:txBody>
      </p:sp>
    </p:spTree>
    <p:extLst>
      <p:ext uri="{BB962C8B-B14F-4D97-AF65-F5344CB8AC3E}">
        <p14:creationId xmlns:p14="http://schemas.microsoft.com/office/powerpoint/2010/main" val="34699777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第４期障害福祉計画の策定の検討の中での発言。</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私たちの地域の緊急受入が必ず出来る仕組みがあったら、相談支援はアクセスしやすくなりますよね・・・。</a:t>
            </a:r>
            <a:r>
              <a:rPr kumimoji="1" lang="en-US" altLang="ja-JP"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実際に緊急的な短期入所とかは地域では、どの程度の利用ニーズがあるのかなあ？</a:t>
            </a:r>
            <a:r>
              <a:rPr kumimoji="1" lang="en-US" altLang="ja-JP"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それもそうなんだけど、短期入所先の利用枠は基盤整備で把握していても、相談支援は全部の事業所を知らないよね。それから、実際にどの程度機能している？</a:t>
            </a:r>
            <a:r>
              <a:rPr kumimoji="1" lang="en-US" altLang="ja-JP"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私、空いていても、突然で支援スタッフが対応できないと、断られることも経験しているよ。</a:t>
            </a:r>
            <a:r>
              <a:rPr kumimoji="1" lang="en-US" altLang="ja-JP"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良く考えてみたら、相談支援の困り感ばかり話しているんだけど、相談者のＳＯＳが受け皿無しでは、本人が一番困るし不安だよね</a:t>
            </a:r>
            <a:r>
              <a:rPr kumimoji="1" lang="en-US" altLang="ja-JP"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a:t>
            </a:r>
            <a:r>
              <a:rPr kumimoji="1" lang="en-US" altLang="ja-JP" dirty="0" smtClean="0"/>
              <a:t>『</a:t>
            </a:r>
            <a:r>
              <a:rPr kumimoji="1" lang="ja-JP" altLang="en-US" dirty="0" smtClean="0"/>
              <a:t>そうか、地域生活支援拠点って本人が地域生活している中で、困った時にワンストップしてくれる仕組みへ、相談支援がアクセスできる仕組みを事前に作っとくことが大切だね。</a:t>
            </a:r>
            <a:r>
              <a:rPr kumimoji="1" lang="en-US" altLang="ja-JP" dirty="0" smtClean="0"/>
              <a:t>』</a:t>
            </a:r>
            <a:r>
              <a:rPr kumimoji="1" lang="ja-JP" altLang="en-US" dirty="0" smtClean="0"/>
              <a:t>・・・・・そして、この後、地域の相談支援専門員が集まる中で、この話題を提供し、実際の地域ニーズの把握や短期入所先の事業所情報をもう少し丁寧に把握しておくことをしようと、協議会は動き出しました。第４期障害福祉計画は３年間だから、２年目には最低でも緊急受入先を確保して試行してみる計画にしよう・・・と、</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協議会への提案により承認され、その翌年のまで</a:t>
            </a:r>
            <a:r>
              <a:rPr kumimoji="1" lang="ja-JP" altLang="en-US" dirty="0" err="1" smtClean="0"/>
              <a:t>に</a:t>
            </a:r>
            <a:r>
              <a:rPr kumimoji="1" lang="ja-JP" altLang="en-US" dirty="0" smtClean="0"/>
              <a:t>議論を重ね、受け皿が制度化されました。</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38</a:t>
            </a:fld>
            <a:endParaRPr kumimoji="1" lang="ja-JP" altLang="en-US"/>
          </a:p>
        </p:txBody>
      </p:sp>
    </p:spTree>
    <p:extLst>
      <p:ext uri="{BB962C8B-B14F-4D97-AF65-F5344CB8AC3E}">
        <p14:creationId xmlns:p14="http://schemas.microsoft.com/office/powerpoint/2010/main" val="16197267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　協議会のへの参画（アクセス）方法については、それぞれの会議や集まり状況を地域の協議会情報を知ることから始めて頂く事になります。ご自分の地域の協議会がどのように動いているかを、本研修終了までには知ってい頂くことになってい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40</a:t>
            </a:fld>
            <a:endParaRPr lang="en-US" altLang="ja-JP" dirty="0"/>
          </a:p>
        </p:txBody>
      </p:sp>
    </p:spTree>
    <p:extLst>
      <p:ext uri="{BB962C8B-B14F-4D97-AF65-F5344CB8AC3E}">
        <p14:creationId xmlns:p14="http://schemas.microsoft.com/office/powerpoint/2010/main" val="42086961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協議会を命綱とすることは、個別ケースを丁寧にチームで応援しながら課題を共有し続けているかに尽きます。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41</a:t>
            </a:fld>
            <a:endParaRPr kumimoji="1" lang="ja-JP" altLang="en-US"/>
          </a:p>
        </p:txBody>
      </p:sp>
    </p:spTree>
    <p:extLst>
      <p:ext uri="{BB962C8B-B14F-4D97-AF65-F5344CB8AC3E}">
        <p14:creationId xmlns:p14="http://schemas.microsoft.com/office/powerpoint/2010/main" val="3211631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協議会は動かすエンジンが必要です。研修中にこのエンジン見にアクセスして下さい。沢山の課題に直面し、解決したこともあれば解決できずに悩みながら相談支援を続けている皆さんの地域の相談支援専門員と出会うことになるでしょう。</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42</a:t>
            </a:fld>
            <a:endParaRPr kumimoji="1" lang="ja-JP" altLang="en-US"/>
          </a:p>
        </p:txBody>
      </p:sp>
    </p:spTree>
    <p:extLst>
      <p:ext uri="{BB962C8B-B14F-4D97-AF65-F5344CB8AC3E}">
        <p14:creationId xmlns:p14="http://schemas.microsoft.com/office/powerpoint/2010/main" val="13710091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沢山の支援機関の方々これから出会っていくでしょう。現場で踏ん張っている人たちと出会うことは、自分を育ててくれる大きな力であり、地域を変えて行く原動力を共にしてくれる筈です。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43</a:t>
            </a:fld>
            <a:endParaRPr kumimoji="1" lang="ja-JP" altLang="en-US"/>
          </a:p>
        </p:txBody>
      </p:sp>
    </p:spTree>
    <p:extLst>
      <p:ext uri="{BB962C8B-B14F-4D97-AF65-F5344CB8AC3E}">
        <p14:creationId xmlns:p14="http://schemas.microsoft.com/office/powerpoint/2010/main" val="16469023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もし、ご自身が抱えている個別課題を検討している場所に出会えたら、勇気をもって参加してみてください。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44</a:t>
            </a:fld>
            <a:endParaRPr kumimoji="1" lang="ja-JP" altLang="en-US"/>
          </a:p>
        </p:txBody>
      </p:sp>
    </p:spTree>
    <p:extLst>
      <p:ext uri="{BB962C8B-B14F-4D97-AF65-F5344CB8AC3E}">
        <p14:creationId xmlns:p14="http://schemas.microsoft.com/office/powerpoint/2010/main" val="31810621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地域支援を応援するムーブメントは作られているようでまだまだ足りません。その担い手は、相談支援専門員がそのキーマンになると感じています。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45</a:t>
            </a:fld>
            <a:endParaRPr kumimoji="1" lang="ja-JP" altLang="en-US"/>
          </a:p>
        </p:txBody>
      </p:sp>
    </p:spTree>
    <p:extLst>
      <p:ext uri="{BB962C8B-B14F-4D97-AF65-F5344CB8AC3E}">
        <p14:creationId xmlns:p14="http://schemas.microsoft.com/office/powerpoint/2010/main" val="11173486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ja-JP" altLang="en-US" dirty="0" smtClean="0"/>
              <a:t>　皆さんと同じ相談支援専門員が地域への視点を持って、相談支援と協議会に望んでいます。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46</a:t>
            </a:fld>
            <a:endParaRPr lang="en-US" altLang="ja-JP" dirty="0"/>
          </a:p>
        </p:txBody>
      </p:sp>
    </p:spTree>
    <p:extLst>
      <p:ext uri="{BB962C8B-B14F-4D97-AF65-F5344CB8AC3E}">
        <p14:creationId xmlns:p14="http://schemas.microsoft.com/office/powerpoint/2010/main" val="1841635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それぞれの地域で、協議会を活用して何をしているかの資料です。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47</a:t>
            </a:fld>
            <a:endParaRPr kumimoji="1" lang="ja-JP" altLang="en-US"/>
          </a:p>
        </p:txBody>
      </p:sp>
    </p:spTree>
    <p:extLst>
      <p:ext uri="{BB962C8B-B14F-4D97-AF65-F5344CB8AC3E}">
        <p14:creationId xmlns:p14="http://schemas.microsoft.com/office/powerpoint/2010/main" val="2444763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lnSpcReduction="10000"/>
          </a:bodyPr>
          <a:lstStyle/>
          <a:p>
            <a:r>
              <a:rPr kumimoji="1" lang="ja-JP" altLang="en-US" dirty="0" smtClean="0"/>
              <a:t>１．</a:t>
            </a:r>
            <a:r>
              <a:rPr lang="ja-JP" altLang="en-US" dirty="0" smtClean="0">
                <a:effectLst/>
              </a:rPr>
              <a:t>障害のある人の福祉に関する様々な問題について、障害のある人等からの相談に応じ、必要な情報の提供、障害福祉サービスの利用支援等を行うほか、権利擁護のために必要な援助も行う、いわゆる基本相談の事業です。</a:t>
            </a:r>
            <a:endParaRPr lang="en-US" altLang="ja-JP"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effectLst/>
              </a:rPr>
              <a:t>２．</a:t>
            </a:r>
            <a:r>
              <a:rPr lang="ja-JP" altLang="en-US" dirty="0" smtClean="0">
                <a:effectLst/>
              </a:rPr>
              <a:t>障害福祉サービス等を申請した障害者（児）について、サービス等利用計画の作成、及び支給決定後のサービス等利用計画の見直し（モニタリング）を行う、計画相談支援による個別給付による相談支援事業です。</a:t>
            </a:r>
            <a:endParaRPr lang="en-US" altLang="ja-JP" dirty="0" smtClean="0">
              <a:effectLst/>
            </a:endParaRPr>
          </a:p>
          <a:p>
            <a:r>
              <a:rPr lang="ja-JP" altLang="en-US" dirty="0" smtClean="0">
                <a:effectLst/>
              </a:rPr>
              <a:t>３．地域相談支援は、</a:t>
            </a:r>
            <a:r>
              <a:rPr lang="ja-JP" altLang="en-US" sz="1200" dirty="0" smtClean="0">
                <a:solidFill>
                  <a:srgbClr val="1F497D">
                    <a:lumMod val="50000"/>
                  </a:srgbClr>
                </a:solidFill>
                <a:latin typeface="メイリオ" pitchFamily="50" charset="-128"/>
                <a:ea typeface="メイリオ" pitchFamily="50" charset="-128"/>
              </a:rPr>
              <a:t>障害者支援施設、精神科病院、救護施設・更生施設、矯正施設等に入所又は入院している障害者の地域移行支援等の地域移行支援と</a:t>
            </a:r>
            <a:r>
              <a:rPr lang="ja-JP" altLang="en-US" sz="1200" dirty="0" smtClean="0">
                <a:solidFill>
                  <a:schemeClr val="tx1"/>
                </a:solidFill>
                <a:effectLst/>
                <a:latin typeface="+mn-lt"/>
                <a:ea typeface="+mn-ea"/>
              </a:rPr>
              <a:t>、</a:t>
            </a:r>
            <a:r>
              <a:rPr lang="ja-JP" altLang="en-US" dirty="0" smtClean="0">
                <a:effectLst/>
              </a:rPr>
              <a:t>居宅で単身等で生活する障害者であって、地域生活を継続していくための</a:t>
            </a:r>
            <a:endParaRPr lang="en-US" altLang="ja-JP" dirty="0" smtClean="0">
              <a:effectLst/>
            </a:endParaRPr>
          </a:p>
          <a:p>
            <a:r>
              <a:rPr lang="ja-JP" altLang="en-US" dirty="0" smtClean="0">
                <a:effectLst/>
              </a:rPr>
              <a:t>　　常時の連絡体制の確保による緊急時等の支援体制が必要と見込まれる者について、常時の連絡体制を確保し、障害の特性に起因して生じた緊急の事態等に緊急　訪問や緊急対応等の個別給付による相談支援事業です。</a:t>
            </a:r>
            <a:endParaRPr lang="en-US" altLang="ja-JP" dirty="0" smtClean="0">
              <a:effectLst/>
            </a:endParaRPr>
          </a:p>
          <a:p>
            <a:r>
              <a:rPr lang="ja-JP" altLang="en-US" dirty="0" smtClean="0">
                <a:effectLst/>
              </a:rPr>
              <a:t>４．地域生活を希望する中で、生活する居所を選定・賃貸等の調整を応援する。入居等支援は、入居後の生活の継続も視野に入れて行われる市町村事業です。</a:t>
            </a:r>
            <a:endParaRPr lang="en-US" altLang="ja-JP" dirty="0" smtClean="0">
              <a:effectLst/>
            </a:endParaRPr>
          </a:p>
          <a:p>
            <a:r>
              <a:rPr lang="ja-JP" altLang="en-US" dirty="0" smtClean="0">
                <a:effectLst/>
              </a:rPr>
              <a:t>５．契約制度下においては、契約に伴う判断や手続も含めて権利擁護制度の推進事業への橋渡しを行う市町村の事業です。</a:t>
            </a:r>
            <a:endParaRPr lang="en-US" altLang="ja-JP" dirty="0" smtClean="0">
              <a:effectLst/>
            </a:endParaRPr>
          </a:p>
          <a:p>
            <a:r>
              <a:rPr lang="ja-JP" altLang="en-US" dirty="0" smtClean="0">
                <a:effectLst/>
              </a:rPr>
              <a:t>６．基幹相談支援センター等がこれに当たります。</a:t>
            </a:r>
          </a:p>
          <a:p>
            <a:pPr marL="0" marR="0" indent="0" algn="l" defTabSz="914400" rtl="0" eaLnBrk="1" fontAlgn="auto" latinLnBrk="0" hangingPunct="1">
              <a:lnSpc>
                <a:spcPct val="100000"/>
              </a:lnSpc>
              <a:spcBef>
                <a:spcPts val="0"/>
              </a:spcBef>
              <a:spcAft>
                <a:spcPts val="0"/>
              </a:spcAft>
              <a:buClrTx/>
              <a:buSzTx/>
              <a:buFontTx/>
              <a:buNone/>
              <a:tabLst/>
              <a:defRPr/>
            </a:pPr>
            <a:endParaRPr lang="ja-JP" altLang="en-US" dirty="0" smtClean="0">
              <a:effectLst/>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A9CC62B6-5A92-4F27-B87D-C48ADB33CD22}" type="slidenum">
              <a:rPr kumimoji="1" lang="ja-JP" altLang="en-US" smtClean="0"/>
              <a:t>8</a:t>
            </a:fld>
            <a:endParaRPr kumimoji="1" lang="ja-JP" altLang="en-US"/>
          </a:p>
        </p:txBody>
      </p:sp>
    </p:spTree>
    <p:extLst>
      <p:ext uri="{BB962C8B-B14F-4D97-AF65-F5344CB8AC3E}">
        <p14:creationId xmlns:p14="http://schemas.microsoft.com/office/powerpoint/2010/main" val="37451777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都道府県協議会も、大きな地域事情や地域格差はありますが、都道府県でしか出来ない事をあきらめず、その活動への参画も相談支援を重ねる中で沿う</a:t>
            </a:r>
            <a:r>
              <a:rPr kumimoji="1" lang="ja-JP" altLang="en-US" dirty="0" err="1" smtClean="0"/>
              <a:t>て</a:t>
            </a:r>
            <a:r>
              <a:rPr kumimoji="1" lang="ja-JP" altLang="en-US" dirty="0" smtClean="0"/>
              <a:t>しておいて頂けたら幸いです。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48</a:t>
            </a:fld>
            <a:endParaRPr kumimoji="1" lang="ja-JP" altLang="en-US"/>
          </a:p>
        </p:txBody>
      </p:sp>
    </p:spTree>
    <p:extLst>
      <p:ext uri="{BB962C8B-B14F-4D97-AF65-F5344CB8AC3E}">
        <p14:creationId xmlns:p14="http://schemas.microsoft.com/office/powerpoint/2010/main" val="7371470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大変お疲れ様でした。　全体の振り返りとして、一文記載させて頂きました。</a:t>
            </a:r>
            <a:endParaRPr kumimoji="1" lang="en-US" altLang="ja-JP" dirty="0" smtClean="0"/>
          </a:p>
          <a:p>
            <a:r>
              <a:rPr kumimoji="1" lang="ja-JP" altLang="en-US" dirty="0" smtClean="0"/>
              <a:t>　</a:t>
            </a:r>
            <a:endParaRPr kumimoji="1" lang="en-US" altLang="ja-JP" dirty="0" smtClean="0"/>
          </a:p>
          <a:p>
            <a:endParaRPr kumimoji="1" lang="en-US" altLang="ja-JP" dirty="0" smtClean="0"/>
          </a:p>
          <a:p>
            <a:endParaRPr kumimoji="1" lang="en-US" altLang="ja-JP" dirty="0" smtClean="0"/>
          </a:p>
          <a:p>
            <a:r>
              <a:rPr kumimoji="1" lang="ja-JP" altLang="en-US" dirty="0" smtClean="0"/>
              <a:t>　本日の振り返りを是非ご自身で行ってみてください。どれだけのメッセージを飛ばせたかは分かりませんが、評価時間を終えてこの講義は終了とします。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49</a:t>
            </a:fld>
            <a:endParaRPr kumimoji="1" lang="ja-JP" altLang="en-US"/>
          </a:p>
        </p:txBody>
      </p:sp>
    </p:spTree>
    <p:extLst>
      <p:ext uri="{BB962C8B-B14F-4D97-AF65-F5344CB8AC3E}">
        <p14:creationId xmlns:p14="http://schemas.microsoft.com/office/powerpoint/2010/main" val="28125894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50</a:t>
            </a:fld>
            <a:endParaRPr kumimoji="1" lang="ja-JP" altLang="en-US"/>
          </a:p>
        </p:txBody>
      </p:sp>
    </p:spTree>
    <p:extLst>
      <p:ext uri="{BB962C8B-B14F-4D97-AF65-F5344CB8AC3E}">
        <p14:creationId xmlns:p14="http://schemas.microsoft.com/office/powerpoint/2010/main" val="3562378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地域では、個別給付による相談支援</a:t>
            </a:r>
            <a:endParaRPr kumimoji="1" lang="en-US" altLang="ja-JP" dirty="0" smtClean="0"/>
          </a:p>
          <a:p>
            <a:r>
              <a:rPr kumimoji="1" lang="ja-JP" altLang="en-US" dirty="0" smtClean="0"/>
              <a:t>　市町村直営による相談及び市町村から委託による市町村委託相談支援事業</a:t>
            </a:r>
            <a:endParaRPr kumimoji="1" lang="en-US" altLang="ja-JP" dirty="0" smtClean="0"/>
          </a:p>
          <a:p>
            <a:r>
              <a:rPr kumimoji="1" lang="ja-JP" altLang="en-US" dirty="0" smtClean="0"/>
              <a:t>　市町村相談支援機能強化事業等により、全ての総合相談支援・相談支援の体制強化や人材育成・地域連携・地域移行の促進・権利擁護の推進などを担う、基幹相談支援センターによる障害者の相談体制がそれぞれの地域特性に応じて整備されて来ています。</a:t>
            </a:r>
            <a:endParaRPr kumimoji="1" lang="en-US" altLang="ja-JP" dirty="0" smtClean="0"/>
          </a:p>
          <a:p>
            <a:r>
              <a:rPr kumimoji="1" lang="ja-JP" altLang="en-US" dirty="0" smtClean="0"/>
              <a:t>　</a:t>
            </a:r>
            <a:r>
              <a:rPr kumimoji="1" lang="ja-JP" altLang="en-US" u="sng" dirty="0" smtClean="0"/>
              <a:t>それぞれの機能を説明！</a:t>
            </a:r>
            <a:endParaRPr kumimoji="1" lang="ja-JP" altLang="en-US" u="sng"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9</a:t>
            </a:fld>
            <a:endParaRPr kumimoji="1" lang="ja-JP" altLang="en-US"/>
          </a:p>
        </p:txBody>
      </p:sp>
    </p:spTree>
    <p:extLst>
      <p:ext uri="{BB962C8B-B14F-4D97-AF65-F5344CB8AC3E}">
        <p14:creationId xmlns:p14="http://schemas.microsoft.com/office/powerpoint/2010/main" val="2293147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Rot="1" noChangeAspect="1" noChangeArrowheads="1" noTextEdit="1"/>
          </p:cNvSpPr>
          <p:nvPr>
            <p:ph type="sldImg"/>
          </p:nvPr>
        </p:nvSpPr>
        <p:spPr>
          <a:xfrm>
            <a:off x="920750" y="746125"/>
            <a:ext cx="4968875" cy="3725863"/>
          </a:xfrm>
          <a:ln/>
        </p:spPr>
      </p:sp>
      <p:sp>
        <p:nvSpPr>
          <p:cNvPr id="87044" name="Rectangle 3"/>
          <p:cNvSpPr>
            <a:spLocks noGrp="1" noChangeArrowheads="1"/>
          </p:cNvSpPr>
          <p:nvPr>
            <p:ph type="body" idx="1"/>
          </p:nvPr>
        </p:nvSpPr>
        <p:spPr>
          <a:xfrm>
            <a:off x="906678" y="4719640"/>
            <a:ext cx="4993851" cy="4473575"/>
          </a:xfrm>
          <a:noFill/>
          <a:ln/>
        </p:spPr>
        <p:txBody>
          <a:bodyPr/>
          <a:lstStyle/>
          <a:p>
            <a:r>
              <a:rPr lang="ja-JP" altLang="en-US" dirty="0" smtClean="0">
                <a:ea typeface="ＭＳ Ｐ明朝" charset="-128"/>
              </a:rPr>
              <a:t>　基幹相談支援センターの役割としては、６つの機能の内どのような実践をするかは、地域ごとに違いますが、本研修から始まる地域でのＯＪＴ（実地指導）・地域での実践に伴う相談支援の育成の場面。具体的には一緒に事例検討したり、グループスーパービジョンしたりする機会に皆さんは参画していくことになります。</a:t>
            </a:r>
            <a:endParaRPr lang="ja-JP" altLang="ja-JP" dirty="0" smtClean="0">
              <a:ea typeface="ＭＳ Ｐ明朝" charset="-128"/>
            </a:endParaRPr>
          </a:p>
        </p:txBody>
      </p:sp>
    </p:spTree>
    <p:extLst>
      <p:ext uri="{BB962C8B-B14F-4D97-AF65-F5344CB8AC3E}">
        <p14:creationId xmlns:p14="http://schemas.microsoft.com/office/powerpoint/2010/main" val="1032090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出生後からの医療連携や乳幼児健診等の段階からの相談支援を、成長段階に応じ、また保育園・就学など大きなライフステージのつなぎを受け持ちながら大人への段階を応援していくことが重要です。そのためには、各成長段階での様々な地域関係者との出会いと連携を積み重ねながら次のチームも作っていくことが必要となります。　　</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　日頃から、市町村及びそれぞれの役割を持つ相談支援事業との連携体制が地域で取れているかが重要となります。</a:t>
            </a:r>
            <a:endParaRPr kumimoji="1" lang="en-US" altLang="ja-JP" dirty="0" smtClean="0"/>
          </a:p>
          <a:p>
            <a:r>
              <a:rPr kumimoji="1" lang="ja-JP" altLang="en-US" dirty="0" smtClean="0"/>
              <a:t>　一つの相談機関にのみ情報が留まることの無い相談体制を確立する必要があり、相談支援事業は法人を超え地域で連携体制を継続していくシステムの一つの段階を担わされていることを意識して事業を進めることが必要です。</a:t>
            </a:r>
            <a:endParaRPr kumimoji="1" lang="ja-JP" altLang="en-US" dirty="0"/>
          </a:p>
        </p:txBody>
      </p:sp>
      <p:sp>
        <p:nvSpPr>
          <p:cNvPr id="4" name="スライド番号プレースホルダー 3"/>
          <p:cNvSpPr>
            <a:spLocks noGrp="1"/>
          </p:cNvSpPr>
          <p:nvPr>
            <p:ph type="sldNum" sz="quarter" idx="10"/>
          </p:nvPr>
        </p:nvSpPr>
        <p:spPr/>
        <p:txBody>
          <a:bodyPr/>
          <a:lstStyle/>
          <a:p>
            <a:fld id="{862E4AF8-CBE7-4362-9D7C-B3855C6F5B54}" type="slidenum">
              <a:rPr kumimoji="1" lang="ja-JP" altLang="en-US" smtClean="0"/>
              <a:t>11</a:t>
            </a:fld>
            <a:endParaRPr kumimoji="1" lang="ja-JP" altLang="en-US"/>
          </a:p>
        </p:txBody>
      </p:sp>
    </p:spTree>
    <p:extLst>
      <p:ext uri="{BB962C8B-B14F-4D97-AF65-F5344CB8AC3E}">
        <p14:creationId xmlns:p14="http://schemas.microsoft.com/office/powerpoint/2010/main" val="2158835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個別のケースを通じ、相談支援専門員は、当事者のニーズを受け止め、その願いの実現や解決に向けて動き出すことになりますが、地域資源を利用・活用したりする上で、様々な調整や方策について、相談やアドバイスを受けたり、支援チームとして協力参加してもらえる場所があるかは、相談者への支援の幅の広がりに大きな差が生じます。それぞれが持つ相談機能は、それぞれが持つネットワークや技術としてその後の支援に行かされると同時に、関わるチームの支援力をエンパワメントしていくことにもつながって行きます。一方、このチームで解決に至れない状況や同様の課題に直面することが地域で共有化されることは、個別のケースを通じて、地域課題を浮き彫りにする極めて重要な役割を担っていることにもつながります。本来の相談支援が担う</a:t>
            </a:r>
            <a:r>
              <a:rPr kumimoji="1" lang="en-US" altLang="ja-JP" dirty="0" smtClean="0"/>
              <a:t>【</a:t>
            </a:r>
            <a:r>
              <a:rPr kumimoji="1" lang="ja-JP" altLang="en-US" dirty="0" smtClean="0"/>
              <a:t>地域作り</a:t>
            </a:r>
            <a:r>
              <a:rPr kumimoji="1" lang="en-US" altLang="ja-JP" dirty="0" smtClean="0"/>
              <a:t>】</a:t>
            </a:r>
            <a:r>
              <a:rPr kumimoji="1" lang="ja-JP" altLang="en-US" dirty="0" err="1" smtClean="0"/>
              <a:t>への</a:t>
            </a:r>
            <a:r>
              <a:rPr kumimoji="1" lang="ja-JP" altLang="en-US" dirty="0" smtClean="0"/>
              <a:t>大きなアプローチが、この連携には不可欠となります</a:t>
            </a:r>
            <a:endParaRPr kumimoji="1" lang="en-US" altLang="ja-JP" dirty="0" smtClean="0"/>
          </a:p>
          <a:p>
            <a:r>
              <a:rPr kumimoji="1" lang="ja-JP" altLang="en-US" dirty="0" smtClean="0"/>
              <a:t>　また、この経験を重ねることは、個別ケースを通じて様々な視点や課題解決の体験を重ねて行く実践課程でもあり、相談支援専門員自らのスキルの向上へと繋がって行きます。そのためにも、それぞれ役割を持ち実践する相談支援事業所（指定相談・委託相談・基幹相談・広域専門相談・市町村）などは、この日常的な連携体制を構築する事が、地域の相談体制機能に大きく左右することをしっかり理解しておくべきです。</a:t>
            </a:r>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12</a:t>
            </a:fld>
            <a:endParaRPr kumimoji="1" lang="ja-JP" altLang="en-US"/>
          </a:p>
        </p:txBody>
      </p:sp>
    </p:spTree>
    <p:extLst>
      <p:ext uri="{BB962C8B-B14F-4D97-AF65-F5344CB8AC3E}">
        <p14:creationId xmlns:p14="http://schemas.microsoft.com/office/powerpoint/2010/main" val="1912152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自らを磨くことは、今後も重要ですが、先ずはご自身の地域の相談支援体制がどのようになっていて、どのような相談支援事業所や行政にどんな相談支援専門員や市町村担当者がいるのかを知ることは、その後の相談支援を展開する上で、あなたの大きな宝になるはずです。</a:t>
            </a:r>
            <a:endParaRPr kumimoji="1" lang="en-US" altLang="ja-JP" dirty="0" smtClean="0"/>
          </a:p>
          <a:p>
            <a:r>
              <a:rPr kumimoji="1" lang="ja-JP" altLang="en-US" dirty="0" smtClean="0"/>
              <a:t>　本研修の間にあるインターバルにおいて、あなたの地域の相談支援体制が聞ける場所を知っておく必要があります。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D5BD4904-88E3-4337-B015-69759E71499F}" type="slidenum">
              <a:rPr kumimoji="1" lang="ja-JP" altLang="en-US" smtClean="0"/>
              <a:t>13</a:t>
            </a:fld>
            <a:endParaRPr kumimoji="1" lang="ja-JP" altLang="en-US"/>
          </a:p>
        </p:txBody>
      </p:sp>
    </p:spTree>
    <p:extLst>
      <p:ext uri="{BB962C8B-B14F-4D97-AF65-F5344CB8AC3E}">
        <p14:creationId xmlns:p14="http://schemas.microsoft.com/office/powerpoint/2010/main" val="3724833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4C22893-0C16-4E80-9389-CAC7B8B622D9}" type="datetime1">
              <a:rPr kumimoji="1" lang="ja-JP" altLang="en-US" smtClean="0"/>
              <a:t>2018/11/16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3D7C2DB-2CC5-4854-9547-D5109AB787B8}" type="datetime1">
              <a:rPr kumimoji="1" lang="ja-JP" altLang="en-US" smtClean="0"/>
              <a:t>2018/11/16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C7FF64-8B8D-421F-AEB2-D00F55EAB64F}" type="datetime1">
              <a:rPr kumimoji="1" lang="ja-JP" altLang="en-US" smtClean="0"/>
              <a:t>2018/11/16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998882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39688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775734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58530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67418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21050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99209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30695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758D82C-5BCD-451A-8467-16D0DEC545E4}" type="datetime1">
              <a:rPr kumimoji="1" lang="ja-JP" altLang="en-US" smtClean="0"/>
              <a:t>2018/11/16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81061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14826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55700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09D6D0A4-026C-4DD8-9CB4-CF1584E05054}" type="datetime1">
              <a:rPr kumimoji="1" lang="ja-JP" altLang="en-US" smtClean="0"/>
              <a:t>2018/11/16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182BC533-B715-429C-9221-7714ED69BE7A}" type="datetime1">
              <a:rPr kumimoji="1" lang="ja-JP" altLang="en-US" smtClean="0"/>
              <a:t>2018/11/16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7AA3BD0-34AC-4E1C-9759-08F55E3753A9}" type="datetime1">
              <a:rPr kumimoji="1" lang="ja-JP" altLang="en-US" smtClean="0"/>
              <a:t>2018/11/16</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D4DCAF6-E8F0-4F14-9C3D-73021E820109}" type="datetime1">
              <a:rPr kumimoji="1" lang="ja-JP" altLang="en-US" smtClean="0"/>
              <a:t>2018/11/16</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C428D4D-2DE8-4309-807E-D0350149F4B9}" type="datetime1">
              <a:rPr kumimoji="1" lang="ja-JP" altLang="en-US" smtClean="0"/>
              <a:t>2018/11/16</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8908AEB-14FF-4203-BF67-F211A902475D}" type="datetime1">
              <a:rPr kumimoji="1" lang="ja-JP" altLang="en-US" smtClean="0"/>
              <a:t>2018/11/16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62BE5AC-1C82-4312-AB48-7095DC090BEC}" type="datetime1">
              <a:rPr kumimoji="1" lang="ja-JP" altLang="en-US" smtClean="0"/>
              <a:t>2018/11/16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D1761-4EB6-4619-9DE3-D8D4F8CFDC9D}" type="datetime1">
              <a:rPr kumimoji="1" lang="ja-JP" altLang="en-US" smtClean="0"/>
              <a:t>2018/11/16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C3AD5FD-65CC-4E02-BE3F-6D40B1CF3C81}" type="datetimeFigureOut">
              <a:rPr lang="ja-JP" altLang="en-US" smtClean="0">
                <a:solidFill>
                  <a:prstClr val="black">
                    <a:tint val="75000"/>
                  </a:prstClr>
                </a:solidFill>
              </a:rPr>
              <a:pPr/>
              <a:t>2018/11/16</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AD32BAE-D752-461D-B4F9-20913010372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087154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image" Target="../media/image15.wmf"/><Relationship Id="rId18" Type="http://schemas.openxmlformats.org/officeDocument/2006/relationships/image" Target="../media/image20.wmf"/><Relationship Id="rId26" Type="http://schemas.openxmlformats.org/officeDocument/2006/relationships/image" Target="../media/image28.wmf"/><Relationship Id="rId3" Type="http://schemas.openxmlformats.org/officeDocument/2006/relationships/image" Target="../media/image5.png"/><Relationship Id="rId21" Type="http://schemas.openxmlformats.org/officeDocument/2006/relationships/image" Target="../media/image23.wmf"/><Relationship Id="rId7" Type="http://schemas.openxmlformats.org/officeDocument/2006/relationships/image" Target="../media/image9.png"/><Relationship Id="rId12" Type="http://schemas.openxmlformats.org/officeDocument/2006/relationships/image" Target="../media/image14.wmf"/><Relationship Id="rId17" Type="http://schemas.openxmlformats.org/officeDocument/2006/relationships/image" Target="../media/image19.wmf"/><Relationship Id="rId25" Type="http://schemas.openxmlformats.org/officeDocument/2006/relationships/image" Target="../media/image27.wmf"/><Relationship Id="rId2" Type="http://schemas.openxmlformats.org/officeDocument/2006/relationships/notesSlide" Target="../notesSlides/notesSlide14.xml"/><Relationship Id="rId16" Type="http://schemas.openxmlformats.org/officeDocument/2006/relationships/image" Target="../media/image18.wmf"/><Relationship Id="rId20" Type="http://schemas.openxmlformats.org/officeDocument/2006/relationships/image" Target="../media/image22.wmf"/><Relationship Id="rId1" Type="http://schemas.openxmlformats.org/officeDocument/2006/relationships/slideLayout" Target="../slideLayouts/slideLayout2.xml"/><Relationship Id="rId6" Type="http://schemas.openxmlformats.org/officeDocument/2006/relationships/image" Target="../media/image8.wmf"/><Relationship Id="rId11" Type="http://schemas.openxmlformats.org/officeDocument/2006/relationships/image" Target="../media/image13.wmf"/><Relationship Id="rId24" Type="http://schemas.openxmlformats.org/officeDocument/2006/relationships/image" Target="../media/image26.wmf"/><Relationship Id="rId5" Type="http://schemas.openxmlformats.org/officeDocument/2006/relationships/image" Target="../media/image7.wmf"/><Relationship Id="rId15" Type="http://schemas.openxmlformats.org/officeDocument/2006/relationships/image" Target="../media/image17.wmf"/><Relationship Id="rId23" Type="http://schemas.openxmlformats.org/officeDocument/2006/relationships/image" Target="../media/image25.wmf"/><Relationship Id="rId10" Type="http://schemas.openxmlformats.org/officeDocument/2006/relationships/image" Target="../media/image12.wmf"/><Relationship Id="rId19" Type="http://schemas.openxmlformats.org/officeDocument/2006/relationships/image" Target="../media/image21.wmf"/><Relationship Id="rId4" Type="http://schemas.openxmlformats.org/officeDocument/2006/relationships/image" Target="../media/image6.png"/><Relationship Id="rId9" Type="http://schemas.openxmlformats.org/officeDocument/2006/relationships/image" Target="../media/image11.jpeg"/><Relationship Id="rId14" Type="http://schemas.openxmlformats.org/officeDocument/2006/relationships/image" Target="../media/image16.wmf"/><Relationship Id="rId22" Type="http://schemas.openxmlformats.org/officeDocument/2006/relationships/image" Target="../media/image24.wmf"/><Relationship Id="rId27" Type="http://schemas.openxmlformats.org/officeDocument/2006/relationships/image" Target="../media/image29.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image" Target="../media/image35.jpeg"/><Relationship Id="rId5" Type="http://schemas.openxmlformats.org/officeDocument/2006/relationships/diagramQuickStyle" Target="../diagrams/quickStyle6.xml"/><Relationship Id="rId10" Type="http://schemas.openxmlformats.org/officeDocument/2006/relationships/image" Target="../media/image34.jpeg"/><Relationship Id="rId4" Type="http://schemas.openxmlformats.org/officeDocument/2006/relationships/diagramLayout" Target="../diagrams/layout6.xml"/><Relationship Id="rId9" Type="http://schemas.openxmlformats.org/officeDocument/2006/relationships/image" Target="../media/image33.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lang="ja-JP" altLang="en-US" sz="2800" dirty="0"/>
              <a:t>相談支援における地域への</a:t>
            </a:r>
            <a:r>
              <a:rPr lang="ja-JP" altLang="en-US" sz="2800" dirty="0" smtClean="0"/>
              <a:t>視点</a:t>
            </a:r>
            <a:endParaRPr kumimoji="1" lang="ja-JP" altLang="en-US" sz="2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51520" y="3886200"/>
            <a:ext cx="8640960" cy="1752600"/>
          </a:xfrm>
        </p:spPr>
        <p:txBody>
          <a:bodyPr/>
          <a:lstStyle/>
          <a:p>
            <a:r>
              <a:rPr lang="ja-JP" altLang="en-US" sz="2800" dirty="0" smtClean="0">
                <a:latin typeface="メイリオ" pitchFamily="50" charset="-128"/>
                <a:ea typeface="メイリオ" pitchFamily="50" charset="-128"/>
                <a:cs typeface="メイリオ" pitchFamily="50" charset="-128"/>
              </a:rPr>
              <a:t>橋詰　正</a:t>
            </a:r>
            <a:endParaRPr kumimoji="1" lang="ja-JP" altLang="en-US" dirty="0" smtClean="0">
              <a:latin typeface="メイリオ" pitchFamily="50" charset="-128"/>
              <a:ea typeface="メイリオ" pitchFamily="50" charset="-128"/>
              <a:cs typeface="メイリオ" pitchFamily="50" charset="-128"/>
            </a:endParaRPr>
          </a:p>
          <a:p>
            <a:r>
              <a:rPr lang="ja-JP" altLang="en-US" dirty="0" smtClean="0">
                <a:latin typeface="メイリオ" pitchFamily="50" charset="-128"/>
                <a:ea typeface="メイリオ" pitchFamily="50" charset="-128"/>
                <a:cs typeface="メイリオ" pitchFamily="50" charset="-128"/>
              </a:rPr>
              <a:t>長野県　上小圏域障害者総合支援センター</a:t>
            </a:r>
            <a:endParaRPr kumimoji="1" lang="ja-JP" altLang="en-US"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円/楕円 43"/>
          <p:cNvSpPr>
            <a:spLocks noChangeArrowheads="1"/>
          </p:cNvSpPr>
          <p:nvPr/>
        </p:nvSpPr>
        <p:spPr bwMode="auto">
          <a:xfrm>
            <a:off x="13" y="2032536"/>
            <a:ext cx="9144000" cy="3988777"/>
          </a:xfrm>
          <a:prstGeom prst="ellipse">
            <a:avLst/>
          </a:prstGeom>
          <a:solidFill>
            <a:srgbClr val="FFFF99"/>
          </a:solidFill>
          <a:ln w="9525" algn="ctr">
            <a:noFill/>
            <a:round/>
            <a:headEnd/>
            <a:tailEnd/>
          </a:ln>
        </p:spPr>
        <p:txBody>
          <a:bodyPr lIns="83067" tIns="43195" rIns="83067" bIns="43195"/>
          <a:lstStyle/>
          <a:p>
            <a:pPr fontAlgn="base">
              <a:spcBef>
                <a:spcPct val="0"/>
              </a:spcBef>
              <a:spcAft>
                <a:spcPct val="0"/>
              </a:spcAft>
            </a:pPr>
            <a:endParaRPr lang="ja-JP" altLang="en-US" sz="1108" dirty="0">
              <a:solidFill>
                <a:srgbClr val="000000"/>
              </a:solidFill>
              <a:ea typeface="HG丸ｺﾞｼｯｸM-PRO" pitchFamily="50" charset="-128"/>
            </a:endParaRPr>
          </a:p>
        </p:txBody>
      </p:sp>
      <p:sp>
        <p:nvSpPr>
          <p:cNvPr id="69635" name="正方形/長方形 44"/>
          <p:cNvSpPr>
            <a:spLocks noChangeArrowheads="1"/>
          </p:cNvSpPr>
          <p:nvPr/>
        </p:nvSpPr>
        <p:spPr bwMode="auto">
          <a:xfrm>
            <a:off x="185057" y="770249"/>
            <a:ext cx="8840367" cy="1129972"/>
          </a:xfrm>
          <a:prstGeom prst="rect">
            <a:avLst/>
          </a:prstGeom>
          <a:solidFill>
            <a:schemeClr val="bg1"/>
          </a:solidFill>
          <a:ln w="12700" algn="ctr">
            <a:solidFill>
              <a:schemeClr val="tx1"/>
            </a:solidFill>
            <a:round/>
            <a:headEnd/>
            <a:tailEnd/>
          </a:ln>
        </p:spPr>
        <p:txBody>
          <a:bodyPr lIns="83067" tIns="43195" rIns="83067" bIns="43195"/>
          <a:lstStyle/>
          <a:p>
            <a:pPr marL="164109" indent="-164109" fontAlgn="base">
              <a:spcBef>
                <a:spcPts val="554"/>
              </a:spcBef>
              <a:spcAft>
                <a:spcPct val="0"/>
              </a:spcAft>
              <a:defRPr/>
            </a:pPr>
            <a:r>
              <a:rPr lang="ja-JP" altLang="en-US" sz="1477" dirty="0">
                <a:solidFill>
                  <a:srgbClr val="000000"/>
                </a:solidFill>
                <a:latin typeface="HG丸ｺﾞｼｯｸM-PRO" pitchFamily="50" charset="-128"/>
                <a:ea typeface="HG丸ｺﾞｼｯｸM-PRO" pitchFamily="50" charset="-128"/>
              </a:rPr>
              <a:t>　   基幹相談支援センターは、地域の相談支援の拠点として総合的な相談業務（身体障害・知的障害・精神障害）及び成年後見制度利用支援事業を実施し、地域の実情に応じて以下の業務を行う。</a:t>
            </a:r>
            <a:endParaRPr lang="en-US" altLang="ja-JP" sz="738" dirty="0">
              <a:solidFill>
                <a:srgbClr val="000000"/>
              </a:solidFill>
              <a:latin typeface="HG丸ｺﾞｼｯｸM-PRO" pitchFamily="50" charset="-128"/>
              <a:ea typeface="HG丸ｺﾞｼｯｸM-PRO" pitchFamily="50" charset="-128"/>
            </a:endParaRPr>
          </a:p>
          <a:p>
            <a:pPr marL="410271" indent="-410271" fontAlgn="base">
              <a:spcBef>
                <a:spcPts val="554"/>
              </a:spcBef>
              <a:spcAft>
                <a:spcPct val="0"/>
              </a:spcAft>
              <a:defRPr/>
            </a:pPr>
            <a:r>
              <a:rPr lang="ja-JP" altLang="en-US" sz="738" dirty="0">
                <a:solidFill>
                  <a:srgbClr val="000000"/>
                </a:solidFill>
                <a:latin typeface="HG丸ｺﾞｼｯｸM-PRO" pitchFamily="50" charset="-128"/>
                <a:ea typeface="HG丸ｺﾞｼｯｸM-PRO" pitchFamily="50" charset="-128"/>
              </a:rPr>
              <a:t>　　　</a:t>
            </a:r>
            <a:r>
              <a:rPr lang="en-US" altLang="ja-JP" sz="1015" dirty="0">
                <a:solidFill>
                  <a:srgbClr val="000000"/>
                </a:solidFill>
                <a:latin typeface="HG丸ｺﾞｼｯｸM-PRO" pitchFamily="50" charset="-128"/>
                <a:ea typeface="HG丸ｺﾞｼｯｸM-PRO" pitchFamily="50" charset="-128"/>
              </a:rPr>
              <a:t>※</a:t>
            </a:r>
            <a:r>
              <a:rPr lang="ja-JP" altLang="en-US" sz="1015" dirty="0">
                <a:solidFill>
                  <a:srgbClr val="000000"/>
                </a:solidFill>
                <a:latin typeface="HG丸ｺﾞｼｯｸM-PRO" pitchFamily="50" charset="-128"/>
                <a:ea typeface="HG丸ｺﾞｼｯｸM-PRO" pitchFamily="50" charset="-128"/>
              </a:rPr>
              <a:t>　平成２４年度予算において、</a:t>
            </a:r>
            <a:r>
              <a:rPr lang="ja-JP" altLang="ja-JP" sz="1015" dirty="0">
                <a:solidFill>
                  <a:prstClr val="black"/>
                </a:solidFill>
                <a:latin typeface="HG丸ｺﾞｼｯｸM-PRO" pitchFamily="50" charset="-128"/>
                <a:ea typeface="HG丸ｺﾞｼｯｸM-PRO" pitchFamily="50" charset="-128"/>
              </a:rPr>
              <a:t>地域生活支援事業費補助金</a:t>
            </a:r>
            <a:r>
              <a:rPr lang="ja-JP" altLang="en-US" sz="1015" dirty="0">
                <a:solidFill>
                  <a:prstClr val="black"/>
                </a:solidFill>
                <a:latin typeface="HG丸ｺﾞｼｯｸM-PRO" pitchFamily="50" charset="-128"/>
                <a:ea typeface="HG丸ｺﾞｼｯｸM-PRO" pitchFamily="50" charset="-128"/>
              </a:rPr>
              <a:t>により、基幹相談支援センターの機能強化を図るための、①</a:t>
            </a:r>
            <a:r>
              <a:rPr lang="ja-JP" altLang="ja-JP" sz="1015" dirty="0">
                <a:solidFill>
                  <a:prstClr val="black"/>
                </a:solidFill>
                <a:latin typeface="HG丸ｺﾞｼｯｸM-PRO" pitchFamily="50" charset="-128"/>
                <a:ea typeface="HG丸ｺﾞｼｯｸM-PRO" pitchFamily="50" charset="-128"/>
              </a:rPr>
              <a:t>専門的職員の配置、</a:t>
            </a:r>
            <a:r>
              <a:rPr lang="ja-JP" altLang="en-US" sz="1015" dirty="0">
                <a:solidFill>
                  <a:prstClr val="black"/>
                </a:solidFill>
                <a:latin typeface="HG丸ｺﾞｼｯｸM-PRO" pitchFamily="50" charset="-128"/>
                <a:ea typeface="HG丸ｺﾞｼｯｸM-PRO" pitchFamily="50" charset="-128"/>
              </a:rPr>
              <a:t>②地域 移行・地域定着の取組、③地域の相談支援体制の強化の取組に係る</a:t>
            </a:r>
            <a:r>
              <a:rPr lang="ja-JP" altLang="ja-JP" sz="1015" dirty="0">
                <a:solidFill>
                  <a:prstClr val="black"/>
                </a:solidFill>
                <a:latin typeface="HG丸ｺﾞｼｯｸM-PRO" pitchFamily="50" charset="-128"/>
                <a:ea typeface="HG丸ｺﾞｼｯｸM-PRO" pitchFamily="50" charset="-128"/>
              </a:rPr>
              <a:t>事業費について、国庫補助対象と</a:t>
            </a:r>
            <a:r>
              <a:rPr lang="ja-JP" altLang="en-US" sz="1015" dirty="0">
                <a:solidFill>
                  <a:prstClr val="black"/>
                </a:solidFill>
                <a:latin typeface="HG丸ｺﾞｼｯｸM-PRO" pitchFamily="50" charset="-128"/>
                <a:ea typeface="HG丸ｺﾞｼｯｸM-PRO" pitchFamily="50" charset="-128"/>
              </a:rPr>
              <a:t>した。</a:t>
            </a:r>
            <a:endParaRPr lang="en-US" altLang="ja-JP" sz="1015" dirty="0">
              <a:solidFill>
                <a:prstClr val="black"/>
              </a:solidFill>
              <a:latin typeface="HG丸ｺﾞｼｯｸM-PRO" pitchFamily="50" charset="-128"/>
              <a:ea typeface="HG丸ｺﾞｼｯｸM-PRO" pitchFamily="50" charset="-128"/>
            </a:endParaRPr>
          </a:p>
          <a:p>
            <a:pPr fontAlgn="base">
              <a:spcBef>
                <a:spcPts val="277"/>
              </a:spcBef>
              <a:spcAft>
                <a:spcPct val="0"/>
              </a:spcAft>
              <a:defRPr/>
            </a:pPr>
            <a:r>
              <a:rPr lang="ja-JP" altLang="en-US" sz="1015" dirty="0">
                <a:solidFill>
                  <a:prstClr val="black"/>
                </a:solidFill>
                <a:latin typeface="HG丸ｺﾞｼｯｸM-PRO" pitchFamily="50" charset="-128"/>
                <a:ea typeface="HG丸ｺﾞｼｯｸM-PRO" pitchFamily="50" charset="-128"/>
              </a:rPr>
              <a:t>　　　   また、社会福祉施設等施設整備費補助金等により、施設整備費について国庫補助対象とした。</a:t>
            </a:r>
            <a:endParaRPr lang="en-US" altLang="ja-JP" sz="1015" dirty="0">
              <a:solidFill>
                <a:prstClr val="black"/>
              </a:solidFill>
              <a:latin typeface="HG丸ｺﾞｼｯｸM-PRO" pitchFamily="50" charset="-128"/>
              <a:ea typeface="HG丸ｺﾞｼｯｸM-PRO" pitchFamily="50" charset="-128"/>
            </a:endParaRPr>
          </a:p>
          <a:p>
            <a:pPr marL="164109" indent="-164109" fontAlgn="base">
              <a:spcBef>
                <a:spcPct val="0"/>
              </a:spcBef>
              <a:spcAft>
                <a:spcPct val="0"/>
              </a:spcAft>
            </a:pPr>
            <a:endParaRPr lang="en-US" altLang="ja-JP" sz="1477" dirty="0">
              <a:solidFill>
                <a:srgbClr val="000000"/>
              </a:solidFill>
              <a:latin typeface="HG丸ｺﾞｼｯｸM-PRO" pitchFamily="50" charset="-128"/>
              <a:ea typeface="HG丸ｺﾞｼｯｸM-PRO" pitchFamily="50" charset="-128"/>
            </a:endParaRPr>
          </a:p>
          <a:p>
            <a:pPr marL="164109" indent="-164109" fontAlgn="base">
              <a:spcBef>
                <a:spcPct val="0"/>
              </a:spcBef>
              <a:spcAft>
                <a:spcPct val="0"/>
              </a:spcAft>
            </a:pPr>
            <a:r>
              <a:rPr lang="ja-JP" altLang="en-US" sz="1477" dirty="0">
                <a:solidFill>
                  <a:srgbClr val="000000"/>
                </a:solidFill>
                <a:latin typeface="HG丸ｺﾞｼｯｸM-PRO" pitchFamily="50" charset="-128"/>
                <a:ea typeface="HG丸ｺﾞｼｯｸM-PRO" pitchFamily="50" charset="-128"/>
              </a:rPr>
              <a:t>　　</a:t>
            </a:r>
            <a:endParaRPr lang="en-US" altLang="ja-JP" sz="1477" dirty="0">
              <a:solidFill>
                <a:srgbClr val="000000"/>
              </a:solidFill>
              <a:latin typeface="HG丸ｺﾞｼｯｸM-PRO" pitchFamily="50" charset="-128"/>
              <a:ea typeface="HG丸ｺﾞｼｯｸM-PRO" pitchFamily="50" charset="-128"/>
            </a:endParaRPr>
          </a:p>
        </p:txBody>
      </p:sp>
      <p:sp>
        <p:nvSpPr>
          <p:cNvPr id="58373" name="Rectangle 15"/>
          <p:cNvSpPr>
            <a:spLocks noChangeArrowheads="1"/>
          </p:cNvSpPr>
          <p:nvPr/>
        </p:nvSpPr>
        <p:spPr bwMode="auto">
          <a:xfrm>
            <a:off x="1347941" y="103934"/>
            <a:ext cx="6248400" cy="442307"/>
          </a:xfrm>
          <a:prstGeom prst="rect">
            <a:avLst/>
          </a:prstGeom>
          <a:noFill/>
          <a:ln w="9525">
            <a:noFill/>
            <a:miter lim="800000"/>
            <a:headEnd/>
            <a:tailEnd/>
          </a:ln>
        </p:spPr>
        <p:txBody>
          <a:bodyPr wrap="square" lIns="86302" tIns="43151" rIns="86302" bIns="43151" anchor="ctr">
            <a:spAutoFit/>
          </a:bodyPr>
          <a:lstStyle/>
          <a:p>
            <a:pPr algn="ctr" defTabSz="863033" fontAlgn="base">
              <a:spcBef>
                <a:spcPct val="30000"/>
              </a:spcBef>
              <a:spcAft>
                <a:spcPct val="0"/>
              </a:spcAft>
              <a:defRPr/>
            </a:pPr>
            <a:r>
              <a:rPr lang="ja-JP" altLang="en-US" sz="2308" b="1" dirty="0">
                <a:solidFill>
                  <a:srgbClr val="000000"/>
                </a:solidFill>
                <a:latin typeface="ＭＳ Ｐゴシック"/>
              </a:rPr>
              <a:t>基幹相談支援センターの役割のイメージ</a:t>
            </a:r>
          </a:p>
        </p:txBody>
      </p:sp>
      <p:grpSp>
        <p:nvGrpSpPr>
          <p:cNvPr id="2" name="グループ化 39"/>
          <p:cNvGrpSpPr>
            <a:grpSpLocks/>
          </p:cNvGrpSpPr>
          <p:nvPr/>
        </p:nvGrpSpPr>
        <p:grpSpPr bwMode="auto">
          <a:xfrm>
            <a:off x="850648" y="2539500"/>
            <a:ext cx="7710854" cy="3647343"/>
            <a:chOff x="28576" y="509878"/>
            <a:chExt cx="9463794" cy="6118619"/>
          </a:xfrm>
        </p:grpSpPr>
        <p:sp>
          <p:nvSpPr>
            <p:cNvPr id="69651" name="Oval 2"/>
            <p:cNvSpPr>
              <a:spLocks noChangeArrowheads="1"/>
            </p:cNvSpPr>
            <p:nvPr/>
          </p:nvSpPr>
          <p:spPr bwMode="auto">
            <a:xfrm>
              <a:off x="28576" y="732953"/>
              <a:ext cx="9072700" cy="5130721"/>
            </a:xfrm>
            <a:prstGeom prst="ellipse">
              <a:avLst/>
            </a:prstGeom>
            <a:solidFill>
              <a:srgbClr val="FFFFCC"/>
            </a:solidFill>
            <a:ln w="12700">
              <a:solidFill>
                <a:schemeClr val="tx1"/>
              </a:solidFill>
              <a:prstDash val="dash"/>
              <a:round/>
              <a:headEnd/>
              <a:tailEnd/>
            </a:ln>
          </p:spPr>
          <p:txBody>
            <a:bodyPr wrap="none" lIns="83077" tIns="43200" rIns="83077" bIns="43200"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sp>
          <p:nvSpPr>
            <p:cNvPr id="69652" name="Oval 3" descr="25%"/>
            <p:cNvSpPr>
              <a:spLocks noChangeArrowheads="1"/>
            </p:cNvSpPr>
            <p:nvPr/>
          </p:nvSpPr>
          <p:spPr bwMode="auto">
            <a:xfrm>
              <a:off x="3128376" y="2071401"/>
              <a:ext cx="2933780" cy="1979766"/>
            </a:xfrm>
            <a:prstGeom prst="ellipse">
              <a:avLst/>
            </a:prstGeom>
            <a:pattFill prst="pct25">
              <a:fgClr>
                <a:srgbClr val="99CCFF"/>
              </a:fgClr>
              <a:bgClr>
                <a:schemeClr val="bg1"/>
              </a:bgClr>
            </a:pattFill>
            <a:ln w="12700">
              <a:solidFill>
                <a:schemeClr val="tx1"/>
              </a:solidFill>
              <a:round/>
              <a:headEnd/>
              <a:tailEnd/>
            </a:ln>
          </p:spPr>
          <p:txBody>
            <a:bodyPr wrap="none" lIns="83077" tIns="43200" rIns="83077" bIns="43200" anchor="ctr"/>
            <a:lstStyle/>
            <a:p>
              <a:pPr algn="ctr" fontAlgn="base">
                <a:lnSpc>
                  <a:spcPct val="150000"/>
                </a:lnSpc>
                <a:spcBef>
                  <a:spcPct val="0"/>
                </a:spcBef>
                <a:spcAft>
                  <a:spcPct val="0"/>
                </a:spcAft>
              </a:pPr>
              <a:r>
                <a:rPr lang="ja-JP" altLang="en-US" sz="1108" dirty="0">
                  <a:solidFill>
                    <a:srgbClr val="000000"/>
                  </a:solidFill>
                  <a:ea typeface="HG丸ｺﾞｼｯｸM-PRO" pitchFamily="50" charset="-128"/>
                </a:rPr>
                <a:t>相談支援専門員、社会福祉士、</a:t>
              </a:r>
              <a:endParaRPr lang="en-US" altLang="ja-JP" sz="1108" dirty="0">
                <a:solidFill>
                  <a:srgbClr val="000000"/>
                </a:solidFill>
                <a:ea typeface="HG丸ｺﾞｼｯｸM-PRO" pitchFamily="50" charset="-128"/>
              </a:endParaRPr>
            </a:p>
            <a:p>
              <a:pPr algn="ctr" fontAlgn="base">
                <a:spcBef>
                  <a:spcPct val="0"/>
                </a:spcBef>
                <a:spcAft>
                  <a:spcPct val="0"/>
                </a:spcAft>
              </a:pPr>
              <a:r>
                <a:rPr lang="ja-JP" altLang="en-US" sz="1108" dirty="0">
                  <a:solidFill>
                    <a:srgbClr val="000000"/>
                  </a:solidFill>
                  <a:ea typeface="HG丸ｺﾞｼｯｸM-PRO" pitchFamily="50" charset="-128"/>
                </a:rPr>
                <a:t>　　精神保健福祉士、保健師等</a:t>
              </a:r>
            </a:p>
          </p:txBody>
        </p:sp>
        <p:sp>
          <p:nvSpPr>
            <p:cNvPr id="64532" name="Rectangle 8"/>
            <p:cNvSpPr>
              <a:spLocks noChangeArrowheads="1"/>
            </p:cNvSpPr>
            <p:nvPr/>
          </p:nvSpPr>
          <p:spPr bwMode="auto">
            <a:xfrm>
              <a:off x="3373817" y="509878"/>
              <a:ext cx="2249945" cy="376115"/>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86312" tIns="43156" rIns="86312" bIns="43156" anchor="ctr"/>
            <a:lstStyle/>
            <a:p>
              <a:pPr algn="ctr" defTabSz="863033" fontAlgn="base">
                <a:spcBef>
                  <a:spcPct val="0"/>
                </a:spcBef>
                <a:spcAft>
                  <a:spcPct val="0"/>
                </a:spcAft>
                <a:defRPr/>
              </a:pPr>
              <a:r>
                <a:rPr lang="ja-JP" altLang="en-US" sz="1292" dirty="0">
                  <a:solidFill>
                    <a:srgbClr val="000000"/>
                  </a:solidFill>
                </a:rPr>
                <a:t>総合相談・専門相談</a:t>
              </a:r>
            </a:p>
          </p:txBody>
        </p:sp>
        <p:sp>
          <p:nvSpPr>
            <p:cNvPr id="64533" name="Rectangle 67"/>
            <p:cNvSpPr>
              <a:spLocks noChangeArrowheads="1"/>
            </p:cNvSpPr>
            <p:nvPr/>
          </p:nvSpPr>
          <p:spPr bwMode="auto">
            <a:xfrm>
              <a:off x="6024830" y="2304410"/>
              <a:ext cx="2579073" cy="420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86312" tIns="43156" rIns="86312" bIns="43156" anchor="ctr"/>
            <a:lstStyle/>
            <a:p>
              <a:pPr algn="ctr" defTabSz="863033" fontAlgn="base">
                <a:spcBef>
                  <a:spcPct val="0"/>
                </a:spcBef>
                <a:spcAft>
                  <a:spcPct val="0"/>
                </a:spcAft>
                <a:defRPr/>
              </a:pPr>
              <a:r>
                <a:rPr lang="ja-JP" altLang="en-US" sz="1292" dirty="0">
                  <a:solidFill>
                    <a:srgbClr val="000000"/>
                  </a:solidFill>
                </a:rPr>
                <a:t>地域移行・地域定着</a:t>
              </a:r>
            </a:p>
          </p:txBody>
        </p:sp>
        <p:sp>
          <p:nvSpPr>
            <p:cNvPr id="64534" name="Rectangle 8"/>
            <p:cNvSpPr>
              <a:spLocks noChangeArrowheads="1"/>
            </p:cNvSpPr>
            <p:nvPr/>
          </p:nvSpPr>
          <p:spPr bwMode="auto">
            <a:xfrm>
              <a:off x="206630" y="2223289"/>
              <a:ext cx="2535908" cy="422821"/>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86312" tIns="43156" rIns="86312" bIns="43156" anchor="ctr"/>
            <a:lstStyle/>
            <a:p>
              <a:pPr algn="ctr" defTabSz="863033" fontAlgn="base">
                <a:spcBef>
                  <a:spcPct val="0"/>
                </a:spcBef>
                <a:spcAft>
                  <a:spcPct val="0"/>
                </a:spcAft>
                <a:defRPr/>
              </a:pPr>
              <a:r>
                <a:rPr lang="ja-JP" altLang="en-US" sz="1292" dirty="0">
                  <a:solidFill>
                    <a:srgbClr val="000000"/>
                  </a:solidFill>
                </a:rPr>
                <a:t>権利擁護・虐待防止</a:t>
              </a:r>
            </a:p>
          </p:txBody>
        </p:sp>
        <p:sp>
          <p:nvSpPr>
            <p:cNvPr id="64535" name="Rectangle 8"/>
            <p:cNvSpPr>
              <a:spLocks noChangeArrowheads="1"/>
            </p:cNvSpPr>
            <p:nvPr/>
          </p:nvSpPr>
          <p:spPr bwMode="auto">
            <a:xfrm>
              <a:off x="2882822" y="4189899"/>
              <a:ext cx="3541278" cy="361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86312" tIns="43156" rIns="86312" bIns="43156" anchor="ctr"/>
            <a:lstStyle/>
            <a:p>
              <a:pPr algn="ctr" defTabSz="863033" fontAlgn="base">
                <a:spcBef>
                  <a:spcPct val="0"/>
                </a:spcBef>
                <a:spcAft>
                  <a:spcPct val="0"/>
                </a:spcAft>
                <a:defRPr/>
              </a:pPr>
              <a:r>
                <a:rPr lang="ja-JP" altLang="en-US" sz="1292" dirty="0">
                  <a:solidFill>
                    <a:srgbClr val="000000"/>
                  </a:solidFill>
                </a:rPr>
                <a:t>地域の相談支援体制の強化の取組</a:t>
              </a:r>
            </a:p>
          </p:txBody>
        </p:sp>
        <p:grpSp>
          <p:nvGrpSpPr>
            <p:cNvPr id="3" name="Group 59"/>
            <p:cNvGrpSpPr>
              <a:grpSpLocks/>
            </p:cNvGrpSpPr>
            <p:nvPr/>
          </p:nvGrpSpPr>
          <p:grpSpPr bwMode="auto">
            <a:xfrm>
              <a:off x="4409953" y="2106767"/>
              <a:ext cx="295275" cy="604840"/>
              <a:chOff x="2692" y="1640"/>
              <a:chExt cx="186" cy="381"/>
            </a:xfrm>
          </p:grpSpPr>
          <p:sp>
            <p:nvSpPr>
              <p:cNvPr id="69668" name="Oval 60"/>
              <p:cNvSpPr>
                <a:spLocks noChangeArrowheads="1"/>
              </p:cNvSpPr>
              <p:nvPr/>
            </p:nvSpPr>
            <p:spPr bwMode="auto">
              <a:xfrm>
                <a:off x="2713" y="1640"/>
                <a:ext cx="148" cy="145"/>
              </a:xfrm>
              <a:prstGeom prst="ellipse">
                <a:avLst/>
              </a:prstGeom>
              <a:solidFill>
                <a:srgbClr val="66FF33"/>
              </a:solidFill>
              <a:ln w="9525">
                <a:solidFill>
                  <a:schemeClr val="tx1"/>
                </a:solidFill>
                <a:round/>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sp>
            <p:nvSpPr>
              <p:cNvPr id="69669" name="AutoShape 61"/>
              <p:cNvSpPr>
                <a:spLocks noChangeArrowheads="1"/>
              </p:cNvSpPr>
              <p:nvPr/>
            </p:nvSpPr>
            <p:spPr bwMode="auto">
              <a:xfrm rot="-5400000">
                <a:off x="2657" y="1801"/>
                <a:ext cx="255" cy="186"/>
              </a:xfrm>
              <a:prstGeom prst="flowChartDelay">
                <a:avLst/>
              </a:prstGeom>
              <a:solidFill>
                <a:srgbClr val="66FF33"/>
              </a:solidFill>
              <a:ln w="9525">
                <a:solidFill>
                  <a:schemeClr val="tx1"/>
                </a:solidFill>
                <a:miter lim="800000"/>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grpSp>
        <p:grpSp>
          <p:nvGrpSpPr>
            <p:cNvPr id="4" name="Group 55"/>
            <p:cNvGrpSpPr>
              <a:grpSpLocks/>
            </p:cNvGrpSpPr>
            <p:nvPr/>
          </p:nvGrpSpPr>
          <p:grpSpPr bwMode="auto">
            <a:xfrm>
              <a:off x="3803206" y="2204308"/>
              <a:ext cx="331348" cy="536361"/>
              <a:chOff x="1884" y="3402"/>
              <a:chExt cx="136" cy="224"/>
            </a:xfrm>
          </p:grpSpPr>
          <p:sp>
            <p:nvSpPr>
              <p:cNvPr id="69666" name="Oval 56"/>
              <p:cNvSpPr>
                <a:spLocks noChangeArrowheads="1"/>
              </p:cNvSpPr>
              <p:nvPr/>
            </p:nvSpPr>
            <p:spPr bwMode="auto">
              <a:xfrm>
                <a:off x="1902" y="3402"/>
                <a:ext cx="100" cy="96"/>
              </a:xfrm>
              <a:prstGeom prst="ellipse">
                <a:avLst/>
              </a:prstGeom>
              <a:solidFill>
                <a:srgbClr val="0066FF"/>
              </a:solidFill>
              <a:ln w="9525">
                <a:solidFill>
                  <a:schemeClr val="tx1"/>
                </a:solidFill>
                <a:round/>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sp>
            <p:nvSpPr>
              <p:cNvPr id="69667" name="AutoShape 57"/>
              <p:cNvSpPr>
                <a:spLocks noChangeArrowheads="1"/>
              </p:cNvSpPr>
              <p:nvPr/>
            </p:nvSpPr>
            <p:spPr bwMode="auto">
              <a:xfrm rot="-5400000">
                <a:off x="1890" y="3496"/>
                <a:ext cx="124" cy="136"/>
              </a:xfrm>
              <a:prstGeom prst="flowChartDelay">
                <a:avLst/>
              </a:prstGeom>
              <a:solidFill>
                <a:srgbClr val="0066FF"/>
              </a:solidFill>
              <a:ln w="9525">
                <a:solidFill>
                  <a:schemeClr val="tx1"/>
                </a:solidFill>
                <a:miter lim="800000"/>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grpSp>
        <p:grpSp>
          <p:nvGrpSpPr>
            <p:cNvPr id="5" name="Group 51"/>
            <p:cNvGrpSpPr>
              <a:grpSpLocks/>
            </p:cNvGrpSpPr>
            <p:nvPr/>
          </p:nvGrpSpPr>
          <p:grpSpPr bwMode="auto">
            <a:xfrm>
              <a:off x="4957489" y="2218067"/>
              <a:ext cx="292365" cy="530105"/>
              <a:chOff x="1944" y="3408"/>
              <a:chExt cx="120" cy="222"/>
            </a:xfrm>
          </p:grpSpPr>
          <p:sp>
            <p:nvSpPr>
              <p:cNvPr id="69664" name="Oval 52"/>
              <p:cNvSpPr>
                <a:spLocks noChangeArrowheads="1"/>
              </p:cNvSpPr>
              <p:nvPr/>
            </p:nvSpPr>
            <p:spPr bwMode="auto">
              <a:xfrm>
                <a:off x="1957" y="3408"/>
                <a:ext cx="94" cy="96"/>
              </a:xfrm>
              <a:prstGeom prst="ellipse">
                <a:avLst/>
              </a:prstGeom>
              <a:solidFill>
                <a:srgbClr val="FFCC00"/>
              </a:solidFill>
              <a:ln w="9525">
                <a:solidFill>
                  <a:schemeClr val="tx1"/>
                </a:solidFill>
                <a:round/>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sp>
            <p:nvSpPr>
              <p:cNvPr id="69665" name="AutoShape 53"/>
              <p:cNvSpPr>
                <a:spLocks noChangeArrowheads="1"/>
              </p:cNvSpPr>
              <p:nvPr/>
            </p:nvSpPr>
            <p:spPr bwMode="auto">
              <a:xfrm rot="-5400000">
                <a:off x="1933" y="3499"/>
                <a:ext cx="142" cy="120"/>
              </a:xfrm>
              <a:prstGeom prst="flowChartDelay">
                <a:avLst/>
              </a:prstGeom>
              <a:solidFill>
                <a:srgbClr val="FFCC00"/>
              </a:solidFill>
              <a:ln w="9525">
                <a:solidFill>
                  <a:schemeClr val="tx1"/>
                </a:solidFill>
                <a:miter lim="800000"/>
                <a:headEnd/>
                <a:tailEnd/>
              </a:ln>
            </p:spPr>
            <p:txBody>
              <a:bodyPr wrap="none" anchor="ctr"/>
              <a:lstStyle/>
              <a:p>
                <a:pPr fontAlgn="base">
                  <a:spcBef>
                    <a:spcPct val="0"/>
                  </a:spcBef>
                  <a:spcAft>
                    <a:spcPct val="0"/>
                  </a:spcAft>
                </a:pPr>
                <a:endParaRPr lang="ja-JP" altLang="en-US" sz="1108" dirty="0">
                  <a:solidFill>
                    <a:srgbClr val="000000"/>
                  </a:solidFill>
                  <a:ea typeface="HG丸ｺﾞｼｯｸM-PRO" pitchFamily="50" charset="-128"/>
                </a:endParaRPr>
              </a:p>
            </p:txBody>
          </p:sp>
        </p:grpSp>
        <p:sp>
          <p:nvSpPr>
            <p:cNvPr id="41" name="AutoShape 6"/>
            <p:cNvSpPr>
              <a:spLocks noChangeArrowheads="1"/>
            </p:cNvSpPr>
            <p:nvPr/>
          </p:nvSpPr>
          <p:spPr bwMode="auto">
            <a:xfrm>
              <a:off x="78934" y="2563209"/>
              <a:ext cx="3564661" cy="1417059"/>
            </a:xfrm>
            <a:prstGeom prst="roundRect">
              <a:avLst>
                <a:gd name="adj" fmla="val 16667"/>
              </a:avLst>
            </a:prstGeom>
            <a:noFill/>
            <a:ln w="9525">
              <a:noFill/>
              <a:round/>
              <a:headEnd/>
              <a:tailEnd/>
            </a:ln>
            <a:effectLst/>
          </p:spPr>
          <p:txBody>
            <a:bodyPr lIns="86312" tIns="43156" rIns="86312" bIns="43156" anchor="ctr">
              <a:spAutoFit/>
            </a:bodyPr>
            <a:lstStyle/>
            <a:p>
              <a:pPr marL="87915" indent="-87915" defTabSz="863033" fontAlgn="base">
                <a:spcBef>
                  <a:spcPts val="554"/>
                </a:spcBef>
                <a:spcAft>
                  <a:spcPts val="369"/>
                </a:spcAft>
                <a:defRPr/>
              </a:pPr>
              <a:r>
                <a:rPr lang="ja-JP" altLang="en-US" sz="1108" dirty="0">
                  <a:solidFill>
                    <a:srgbClr val="000000"/>
                  </a:solidFill>
                </a:rPr>
                <a:t>・成年後見制度利用支援事業</a:t>
              </a:r>
              <a:endParaRPr lang="en-US" altLang="ja-JP" sz="1108" dirty="0">
                <a:solidFill>
                  <a:srgbClr val="000000"/>
                </a:solidFill>
              </a:endParaRPr>
            </a:p>
            <a:p>
              <a:pPr marL="87915" indent="-87915" defTabSz="863033" fontAlgn="base">
                <a:spcBef>
                  <a:spcPct val="0"/>
                </a:spcBef>
                <a:spcAft>
                  <a:spcPct val="0"/>
                </a:spcAft>
                <a:defRPr/>
              </a:pPr>
              <a:r>
                <a:rPr lang="ja-JP" altLang="en-US" sz="1108" dirty="0">
                  <a:solidFill>
                    <a:srgbClr val="000000"/>
                  </a:solidFill>
                </a:rPr>
                <a:t>・虐待防止</a:t>
              </a:r>
              <a:endParaRPr lang="en-US" altLang="ja-JP" sz="1108" dirty="0">
                <a:solidFill>
                  <a:srgbClr val="000000"/>
                </a:solidFill>
              </a:endParaRPr>
            </a:p>
            <a:p>
              <a:pPr marL="87915" indent="-87915" defTabSz="863033" fontAlgn="base">
                <a:spcBef>
                  <a:spcPct val="0"/>
                </a:spcBef>
                <a:spcAft>
                  <a:spcPct val="0"/>
                </a:spcAft>
                <a:defRPr/>
              </a:pPr>
              <a:r>
                <a:rPr lang="ja-JP" altLang="en-US" sz="1015" dirty="0">
                  <a:solidFill>
                    <a:srgbClr val="000000"/>
                  </a:solidFill>
                </a:rPr>
                <a:t>　</a:t>
              </a:r>
              <a:r>
                <a:rPr lang="en-US" altLang="ja-JP" sz="831" dirty="0">
                  <a:solidFill>
                    <a:srgbClr val="000000"/>
                  </a:solidFill>
                </a:rPr>
                <a:t>※  </a:t>
              </a:r>
              <a:r>
                <a:rPr lang="ja-JP" altLang="en-US" sz="831" dirty="0">
                  <a:solidFill>
                    <a:srgbClr val="000000"/>
                  </a:solidFill>
                </a:rPr>
                <a:t>市町村障害者虐待防止センター（通報受理、</a:t>
              </a:r>
              <a:endParaRPr lang="en-US" altLang="ja-JP" sz="831" dirty="0">
                <a:solidFill>
                  <a:srgbClr val="000000"/>
                </a:solidFill>
              </a:endParaRPr>
            </a:p>
            <a:p>
              <a:pPr marL="87915" indent="-87915" defTabSz="863033" fontAlgn="base">
                <a:spcBef>
                  <a:spcPct val="0"/>
                </a:spcBef>
                <a:spcAft>
                  <a:spcPct val="0"/>
                </a:spcAft>
                <a:defRPr/>
              </a:pPr>
              <a:r>
                <a:rPr lang="ja-JP" altLang="en-US" sz="831" dirty="0">
                  <a:solidFill>
                    <a:srgbClr val="000000"/>
                  </a:solidFill>
                </a:rPr>
                <a:t>　　 相談等）を兼ねることができる。</a:t>
              </a:r>
              <a:endParaRPr lang="en-US" altLang="ja-JP" sz="831" dirty="0">
                <a:solidFill>
                  <a:srgbClr val="000000"/>
                </a:solidFill>
              </a:endParaRPr>
            </a:p>
          </p:txBody>
        </p:sp>
        <p:sp>
          <p:nvSpPr>
            <p:cNvPr id="69661" name="AutoShape 6"/>
            <p:cNvSpPr>
              <a:spLocks noChangeArrowheads="1"/>
            </p:cNvSpPr>
            <p:nvPr/>
          </p:nvSpPr>
          <p:spPr bwMode="auto">
            <a:xfrm>
              <a:off x="2878847" y="887970"/>
              <a:ext cx="4513466" cy="1253900"/>
            </a:xfrm>
            <a:prstGeom prst="roundRect">
              <a:avLst>
                <a:gd name="adj" fmla="val 16667"/>
              </a:avLst>
            </a:prstGeom>
            <a:noFill/>
            <a:ln w="9525">
              <a:noFill/>
              <a:round/>
              <a:headEnd/>
              <a:tailEnd/>
            </a:ln>
          </p:spPr>
          <p:txBody>
            <a:bodyPr lIns="86312" tIns="43156" rIns="86312" bIns="43156" anchor="ctr">
              <a:spAutoFit/>
            </a:bodyPr>
            <a:lstStyle/>
            <a:p>
              <a:pPr marL="87915" indent="-87915" defTabSz="863033" fontAlgn="base">
                <a:spcBef>
                  <a:spcPct val="0"/>
                </a:spcBef>
                <a:spcAft>
                  <a:spcPts val="277"/>
                </a:spcAft>
              </a:pPr>
              <a:r>
                <a:rPr lang="ja-JP" altLang="en-US" sz="1108" dirty="0">
                  <a:solidFill>
                    <a:srgbClr val="000000"/>
                  </a:solidFill>
                </a:rPr>
                <a:t>　　障害の種別や各種ニーズに対応する</a:t>
              </a:r>
              <a:endParaRPr lang="en-US" altLang="ja-JP" sz="1108" dirty="0">
                <a:solidFill>
                  <a:srgbClr val="000000"/>
                </a:solidFill>
              </a:endParaRPr>
            </a:p>
            <a:p>
              <a:pPr marL="87915" indent="-87915" defTabSz="863033" fontAlgn="base">
                <a:spcBef>
                  <a:spcPct val="0"/>
                </a:spcBef>
                <a:spcAft>
                  <a:spcPts val="277"/>
                </a:spcAft>
              </a:pPr>
              <a:r>
                <a:rPr lang="ja-JP" altLang="en-US" sz="1108" dirty="0">
                  <a:solidFill>
                    <a:srgbClr val="000000"/>
                  </a:solidFill>
                </a:rPr>
                <a:t>　　・　総合的な相談支援（３障害対応）の実施</a:t>
              </a:r>
              <a:endParaRPr lang="en-US" altLang="ja-JP" sz="1108" dirty="0">
                <a:solidFill>
                  <a:srgbClr val="000000"/>
                </a:solidFill>
              </a:endParaRPr>
            </a:p>
            <a:p>
              <a:pPr marL="87915" indent="-87915" defTabSz="863033" fontAlgn="base">
                <a:spcBef>
                  <a:spcPct val="0"/>
                </a:spcBef>
                <a:spcAft>
                  <a:spcPts val="277"/>
                </a:spcAft>
              </a:pPr>
              <a:r>
                <a:rPr lang="ja-JP" altLang="en-US" sz="1108" dirty="0">
                  <a:solidFill>
                    <a:srgbClr val="000000"/>
                  </a:solidFill>
                </a:rPr>
                <a:t>　　・　専門的な相談支援の実施</a:t>
              </a:r>
            </a:p>
          </p:txBody>
        </p:sp>
        <p:sp>
          <p:nvSpPr>
            <p:cNvPr id="69662" name="AutoShape 6"/>
            <p:cNvSpPr>
              <a:spLocks noChangeArrowheads="1"/>
            </p:cNvSpPr>
            <p:nvPr/>
          </p:nvSpPr>
          <p:spPr bwMode="auto">
            <a:xfrm>
              <a:off x="5952368" y="2740290"/>
              <a:ext cx="3540002" cy="889852"/>
            </a:xfrm>
            <a:prstGeom prst="roundRect">
              <a:avLst>
                <a:gd name="adj" fmla="val 16667"/>
              </a:avLst>
            </a:prstGeom>
            <a:noFill/>
            <a:ln w="9525">
              <a:noFill/>
              <a:round/>
              <a:headEnd/>
              <a:tailEnd/>
            </a:ln>
          </p:spPr>
          <p:txBody>
            <a:bodyPr lIns="86312" tIns="43156" rIns="86312" bIns="43156" anchor="ctr">
              <a:spAutoFit/>
            </a:bodyPr>
            <a:lstStyle/>
            <a:p>
              <a:pPr marL="87915" indent="-87915" defTabSz="863033" fontAlgn="base">
                <a:spcBef>
                  <a:spcPct val="0"/>
                </a:spcBef>
                <a:spcAft>
                  <a:spcPts val="369"/>
                </a:spcAft>
              </a:pPr>
              <a:r>
                <a:rPr lang="ja-JP" altLang="en-US" sz="1108" dirty="0">
                  <a:solidFill>
                    <a:srgbClr val="000000"/>
                  </a:solidFill>
                </a:rPr>
                <a:t>・入所施設や精神科病院への働きかけ</a:t>
              </a:r>
              <a:endParaRPr lang="en-US" altLang="ja-JP" sz="1108" dirty="0">
                <a:solidFill>
                  <a:srgbClr val="000000"/>
                </a:solidFill>
              </a:endParaRPr>
            </a:p>
            <a:p>
              <a:pPr marL="87915" indent="-87915" defTabSz="863033" fontAlgn="base">
                <a:spcBef>
                  <a:spcPct val="0"/>
                </a:spcBef>
                <a:spcAft>
                  <a:spcPts val="369"/>
                </a:spcAft>
              </a:pPr>
              <a:r>
                <a:rPr lang="ja-JP" altLang="en-US" sz="1108" dirty="0">
                  <a:solidFill>
                    <a:srgbClr val="000000"/>
                  </a:solidFill>
                </a:rPr>
                <a:t>・地域の体制整備に係るコーディネート</a:t>
              </a:r>
              <a:endParaRPr lang="en-US" altLang="ja-JP" sz="1108" dirty="0">
                <a:solidFill>
                  <a:srgbClr val="000000"/>
                </a:solidFill>
              </a:endParaRPr>
            </a:p>
          </p:txBody>
        </p:sp>
        <p:sp>
          <p:nvSpPr>
            <p:cNvPr id="64542" name="上矢印 28"/>
            <p:cNvSpPr>
              <a:spLocks noChangeArrowheads="1"/>
            </p:cNvSpPr>
            <p:nvPr/>
          </p:nvSpPr>
          <p:spPr bwMode="auto">
            <a:xfrm>
              <a:off x="3618415" y="5974599"/>
              <a:ext cx="2050309" cy="653898"/>
            </a:xfrm>
            <a:prstGeom prst="upArrow">
              <a:avLst>
                <a:gd name="adj1" fmla="val 50000"/>
                <a:gd name="adj2" fmla="val 50000"/>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83077" tIns="43200" rIns="83077" bIns="43200"/>
            <a:lstStyle/>
            <a:p>
              <a:pPr algn="ctr" fontAlgn="base">
                <a:spcBef>
                  <a:spcPct val="0"/>
                </a:spcBef>
                <a:spcAft>
                  <a:spcPct val="0"/>
                </a:spcAft>
                <a:defRPr/>
              </a:pPr>
              <a:r>
                <a:rPr lang="ja-JP" altLang="en-US" sz="831" dirty="0">
                  <a:solidFill>
                    <a:srgbClr val="000000"/>
                  </a:solidFill>
                  <a:ea typeface="HG丸ｺﾞｼｯｸM-PRO" pitchFamily="50" charset="-128"/>
                </a:rPr>
                <a:t>運営委託等</a:t>
              </a:r>
            </a:p>
          </p:txBody>
        </p:sp>
      </p:grpSp>
      <p:sp>
        <p:nvSpPr>
          <p:cNvPr id="46" name="円/楕円 45"/>
          <p:cNvSpPr/>
          <p:nvPr/>
        </p:nvSpPr>
        <p:spPr bwMode="auto">
          <a:xfrm>
            <a:off x="384486" y="2498252"/>
            <a:ext cx="1079989" cy="53193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3067" tIns="43195" rIns="83067" bIns="43195" anchor="ctr"/>
          <a:lstStyle/>
          <a:p>
            <a:pPr algn="ctr" fontAlgn="base">
              <a:spcBef>
                <a:spcPct val="0"/>
              </a:spcBef>
              <a:spcAft>
                <a:spcPct val="0"/>
              </a:spcAft>
              <a:defRPr/>
            </a:pPr>
            <a:r>
              <a:rPr lang="ja-JP" altLang="en-US" sz="1015" dirty="0">
                <a:solidFill>
                  <a:srgbClr val="000000"/>
                </a:solidFill>
                <a:ea typeface="HG丸ｺﾞｼｯｸM-PRO" pitchFamily="50" charset="-128"/>
              </a:rPr>
              <a:t>相談支援事業者</a:t>
            </a:r>
          </a:p>
        </p:txBody>
      </p:sp>
      <p:sp>
        <p:nvSpPr>
          <p:cNvPr id="47" name="円/楕円 46"/>
          <p:cNvSpPr/>
          <p:nvPr/>
        </p:nvSpPr>
        <p:spPr bwMode="auto">
          <a:xfrm>
            <a:off x="318351" y="5199174"/>
            <a:ext cx="1079988" cy="53193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3067" tIns="43195" rIns="83067" bIns="43195" anchor="ctr"/>
          <a:lstStyle/>
          <a:p>
            <a:pPr algn="ctr" fontAlgn="base">
              <a:spcBef>
                <a:spcPct val="0"/>
              </a:spcBef>
              <a:spcAft>
                <a:spcPct val="0"/>
              </a:spcAft>
              <a:defRPr/>
            </a:pPr>
            <a:r>
              <a:rPr lang="ja-JP" altLang="en-US" sz="1015" dirty="0">
                <a:solidFill>
                  <a:srgbClr val="000000"/>
                </a:solidFill>
                <a:ea typeface="HG丸ｺﾞｼｯｸM-PRO" pitchFamily="50" charset="-128"/>
              </a:rPr>
              <a:t>相談支援事業者</a:t>
            </a:r>
          </a:p>
        </p:txBody>
      </p:sp>
      <p:sp>
        <p:nvSpPr>
          <p:cNvPr id="48" name="円/楕円 47"/>
          <p:cNvSpPr/>
          <p:nvPr/>
        </p:nvSpPr>
        <p:spPr bwMode="auto">
          <a:xfrm>
            <a:off x="7696937" y="2498252"/>
            <a:ext cx="1079989" cy="531934"/>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3067" tIns="43195" rIns="83067" bIns="43195" anchor="ctr"/>
          <a:lstStyle/>
          <a:p>
            <a:pPr algn="ctr" fontAlgn="base">
              <a:spcBef>
                <a:spcPct val="0"/>
              </a:spcBef>
              <a:spcAft>
                <a:spcPct val="0"/>
              </a:spcAft>
              <a:defRPr/>
            </a:pPr>
            <a:r>
              <a:rPr lang="ja-JP" altLang="en-US" sz="1015" dirty="0">
                <a:solidFill>
                  <a:srgbClr val="000000"/>
                </a:solidFill>
                <a:ea typeface="HG丸ｺﾞｼｯｸM-PRO" pitchFamily="50" charset="-128"/>
              </a:rPr>
              <a:t>相談支援事業者</a:t>
            </a:r>
          </a:p>
        </p:txBody>
      </p:sp>
      <p:sp>
        <p:nvSpPr>
          <p:cNvPr id="69641" name="円/楕円 48"/>
          <p:cNvSpPr>
            <a:spLocks noChangeArrowheads="1"/>
          </p:cNvSpPr>
          <p:nvPr/>
        </p:nvSpPr>
        <p:spPr bwMode="auto">
          <a:xfrm>
            <a:off x="7236489" y="5332358"/>
            <a:ext cx="1655885" cy="864577"/>
          </a:xfrm>
          <a:prstGeom prst="ellipse">
            <a:avLst/>
          </a:prstGeom>
          <a:solidFill>
            <a:schemeClr val="bg1"/>
          </a:solidFill>
          <a:ln w="9525" algn="ctr">
            <a:solidFill>
              <a:schemeClr val="tx1"/>
            </a:solidFill>
            <a:round/>
            <a:headEnd/>
            <a:tailEnd/>
          </a:ln>
        </p:spPr>
        <p:txBody>
          <a:bodyPr lIns="83067" tIns="43195" rIns="83067" bIns="43195" anchor="ctr"/>
          <a:lstStyle/>
          <a:p>
            <a:pPr algn="ctr" fontAlgn="base">
              <a:spcBef>
                <a:spcPct val="0"/>
              </a:spcBef>
              <a:spcAft>
                <a:spcPct val="0"/>
              </a:spcAft>
            </a:pPr>
            <a:r>
              <a:rPr lang="ja-JP" altLang="en-US" sz="1015" dirty="0">
                <a:solidFill>
                  <a:srgbClr val="000000"/>
                </a:solidFill>
                <a:latin typeface="HG丸ｺﾞｼｯｸM-PRO" pitchFamily="50" charset="-128"/>
                <a:ea typeface="HG丸ｺﾞｼｯｸM-PRO" pitchFamily="50" charset="-128"/>
              </a:rPr>
              <a:t>児童発達</a:t>
            </a:r>
            <a:endParaRPr lang="en-US" altLang="ja-JP" sz="1015" dirty="0">
              <a:solidFill>
                <a:srgbClr val="000000"/>
              </a:solidFill>
              <a:latin typeface="HG丸ｺﾞｼｯｸM-PRO" pitchFamily="50" charset="-128"/>
              <a:ea typeface="HG丸ｺﾞｼｯｸM-PRO" pitchFamily="50" charset="-128"/>
            </a:endParaRPr>
          </a:p>
          <a:p>
            <a:pPr algn="ctr" fontAlgn="base">
              <a:spcBef>
                <a:spcPct val="0"/>
              </a:spcBef>
              <a:spcAft>
                <a:spcPct val="0"/>
              </a:spcAft>
            </a:pPr>
            <a:r>
              <a:rPr lang="ja-JP" altLang="en-US" sz="1015" dirty="0">
                <a:solidFill>
                  <a:srgbClr val="000000"/>
                </a:solidFill>
                <a:latin typeface="HG丸ｺﾞｼｯｸM-PRO" pitchFamily="50" charset="-128"/>
                <a:ea typeface="HG丸ｺﾞｼｯｸM-PRO" pitchFamily="50" charset="-128"/>
              </a:rPr>
              <a:t>支援センター</a:t>
            </a:r>
            <a:endParaRPr lang="en-US" altLang="ja-JP" sz="1015" dirty="0">
              <a:solidFill>
                <a:srgbClr val="000000"/>
              </a:solidFill>
              <a:latin typeface="HG丸ｺﾞｼｯｸM-PRO" pitchFamily="50" charset="-128"/>
              <a:ea typeface="HG丸ｺﾞｼｯｸM-PRO" pitchFamily="50" charset="-128"/>
            </a:endParaRPr>
          </a:p>
          <a:p>
            <a:pPr algn="ctr" fontAlgn="base">
              <a:spcBef>
                <a:spcPct val="0"/>
              </a:spcBef>
              <a:spcAft>
                <a:spcPct val="0"/>
              </a:spcAft>
            </a:pPr>
            <a:endParaRPr lang="en-US" altLang="ja-JP" sz="1015" dirty="0">
              <a:solidFill>
                <a:srgbClr val="000000"/>
              </a:solidFill>
              <a:latin typeface="HG丸ｺﾞｼｯｸM-PRO" pitchFamily="50" charset="-128"/>
              <a:ea typeface="HG丸ｺﾞｼｯｸM-PRO" pitchFamily="50" charset="-128"/>
            </a:endParaRPr>
          </a:p>
        </p:txBody>
      </p:sp>
      <p:sp>
        <p:nvSpPr>
          <p:cNvPr id="51" name="左右矢印 50"/>
          <p:cNvSpPr/>
          <p:nvPr/>
        </p:nvSpPr>
        <p:spPr bwMode="auto">
          <a:xfrm rot="2700000">
            <a:off x="1175130" y="2958085"/>
            <a:ext cx="465282"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3067" tIns="43195" rIns="83067" bIns="43195" anchor="ctr"/>
          <a:lstStyle/>
          <a:p>
            <a:pPr algn="ctr" fontAlgn="base">
              <a:spcBef>
                <a:spcPct val="0"/>
              </a:spcBef>
              <a:spcAft>
                <a:spcPct val="0"/>
              </a:spcAft>
              <a:defRPr/>
            </a:pPr>
            <a:r>
              <a:rPr lang="ja-JP" altLang="en-US" sz="831" dirty="0">
                <a:solidFill>
                  <a:srgbClr val="000000"/>
                </a:solidFill>
                <a:ea typeface="HG丸ｺﾞｼｯｸM-PRO" pitchFamily="50" charset="-128"/>
              </a:rPr>
              <a:t>連携</a:t>
            </a:r>
          </a:p>
        </p:txBody>
      </p:sp>
      <p:sp>
        <p:nvSpPr>
          <p:cNvPr id="52" name="左右矢印 51"/>
          <p:cNvSpPr/>
          <p:nvPr/>
        </p:nvSpPr>
        <p:spPr bwMode="auto">
          <a:xfrm rot="8100000">
            <a:off x="7613925" y="3033583"/>
            <a:ext cx="504056" cy="332345"/>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3067" tIns="43195" rIns="83067" bIns="43195" anchor="ctr"/>
          <a:lstStyle/>
          <a:p>
            <a:pPr algn="ctr" fontAlgn="base">
              <a:spcBef>
                <a:spcPct val="0"/>
              </a:spcBef>
              <a:spcAft>
                <a:spcPct val="0"/>
              </a:spcAft>
              <a:defRPr/>
            </a:pPr>
            <a:r>
              <a:rPr lang="ja-JP" altLang="en-US" sz="831" dirty="0">
                <a:solidFill>
                  <a:srgbClr val="000000"/>
                </a:solidFill>
                <a:ea typeface="HG丸ｺﾞｼｯｸM-PRO" pitchFamily="50" charset="-128"/>
              </a:rPr>
              <a:t>連携</a:t>
            </a:r>
          </a:p>
        </p:txBody>
      </p:sp>
      <p:sp>
        <p:nvSpPr>
          <p:cNvPr id="53" name="左右矢印 52"/>
          <p:cNvSpPr/>
          <p:nvPr/>
        </p:nvSpPr>
        <p:spPr bwMode="auto">
          <a:xfrm rot="8100000">
            <a:off x="1021832" y="4875519"/>
            <a:ext cx="539801" cy="332345"/>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3067" tIns="43195" rIns="83067" bIns="43195" anchor="ctr"/>
          <a:lstStyle/>
          <a:p>
            <a:pPr algn="ctr" fontAlgn="base">
              <a:spcBef>
                <a:spcPct val="0"/>
              </a:spcBef>
              <a:spcAft>
                <a:spcPct val="0"/>
              </a:spcAft>
              <a:defRPr/>
            </a:pPr>
            <a:r>
              <a:rPr lang="ja-JP" altLang="en-US" sz="831" dirty="0">
                <a:solidFill>
                  <a:srgbClr val="000000"/>
                </a:solidFill>
                <a:ea typeface="HG丸ｺﾞｼｯｸM-PRO" pitchFamily="50" charset="-128"/>
              </a:rPr>
              <a:t>連携</a:t>
            </a:r>
          </a:p>
        </p:txBody>
      </p:sp>
      <p:sp>
        <p:nvSpPr>
          <p:cNvPr id="54" name="左右矢印 53"/>
          <p:cNvSpPr/>
          <p:nvPr/>
        </p:nvSpPr>
        <p:spPr bwMode="auto">
          <a:xfrm rot="2700000">
            <a:off x="7488511" y="4917038"/>
            <a:ext cx="477989"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3067" tIns="43195" rIns="83067" bIns="43195" anchor="ctr"/>
          <a:lstStyle/>
          <a:p>
            <a:pPr algn="ctr" fontAlgn="base">
              <a:spcBef>
                <a:spcPct val="0"/>
              </a:spcBef>
              <a:spcAft>
                <a:spcPct val="0"/>
              </a:spcAft>
              <a:defRPr/>
            </a:pPr>
            <a:r>
              <a:rPr lang="ja-JP" altLang="en-US" sz="831" dirty="0">
                <a:solidFill>
                  <a:srgbClr val="000000"/>
                </a:solidFill>
                <a:ea typeface="HG丸ｺﾞｼｯｸM-PRO" pitchFamily="50" charset="-128"/>
              </a:rPr>
              <a:t>連携</a:t>
            </a:r>
          </a:p>
        </p:txBody>
      </p:sp>
      <p:sp>
        <p:nvSpPr>
          <p:cNvPr id="55" name="正方形/長方形 54"/>
          <p:cNvSpPr/>
          <p:nvPr/>
        </p:nvSpPr>
        <p:spPr bwMode="auto">
          <a:xfrm>
            <a:off x="2977394" y="2033199"/>
            <a:ext cx="3096357" cy="332643"/>
          </a:xfrm>
          <a:prstGeom prst="rect">
            <a:avLst/>
          </a:prstGeom>
          <a:solidFill>
            <a:schemeClr val="accent5">
              <a:lumMod val="20000"/>
              <a:lumOff val="80000"/>
            </a:schemeClr>
          </a:solidFill>
          <a:ln w="57150" cmpd="dbl">
            <a:solidFill>
              <a:schemeClr val="tx2">
                <a:lumMod val="60000"/>
                <a:lumOff val="40000"/>
              </a:schemeClr>
            </a:solidFill>
            <a:headEnd type="none" w="med" len="med"/>
            <a:tailEnd type="none" w="med" len="med"/>
          </a:ln>
          <a:effectLst>
            <a:outerShdw blurRad="40000" dist="20000" dir="5400000" rotWithShape="0">
              <a:srgbClr val="000000">
                <a:alpha val="62000"/>
              </a:srgbClr>
            </a:outerShdw>
          </a:effectLst>
        </p:spPr>
        <p:style>
          <a:lnRef idx="1">
            <a:schemeClr val="accent3"/>
          </a:lnRef>
          <a:fillRef idx="2">
            <a:schemeClr val="accent3"/>
          </a:fillRef>
          <a:effectRef idx="1">
            <a:schemeClr val="accent3"/>
          </a:effectRef>
          <a:fontRef idx="minor">
            <a:schemeClr val="dk1"/>
          </a:fontRef>
        </p:style>
        <p:txBody>
          <a:bodyPr lIns="83067" tIns="43195" rIns="83067" bIns="43195"/>
          <a:lstStyle/>
          <a:p>
            <a:pPr algn="ctr" fontAlgn="base">
              <a:spcBef>
                <a:spcPct val="0"/>
              </a:spcBef>
              <a:spcAft>
                <a:spcPct val="0"/>
              </a:spcAft>
              <a:defRPr/>
            </a:pPr>
            <a:r>
              <a:rPr lang="ja-JP" altLang="en-US" sz="1477" b="1" dirty="0">
                <a:solidFill>
                  <a:prstClr val="black"/>
                </a:solidFill>
                <a:latin typeface="ＭＳ Ｐゴシック"/>
              </a:rPr>
              <a:t>基幹相談支援センター</a:t>
            </a:r>
          </a:p>
        </p:txBody>
      </p:sp>
      <p:sp>
        <p:nvSpPr>
          <p:cNvPr id="69647" name="正方形/長方形 56"/>
          <p:cNvSpPr>
            <a:spLocks noChangeArrowheads="1"/>
          </p:cNvSpPr>
          <p:nvPr/>
        </p:nvSpPr>
        <p:spPr bwMode="auto">
          <a:xfrm>
            <a:off x="7364574" y="5729643"/>
            <a:ext cx="1526931" cy="332642"/>
          </a:xfrm>
          <a:prstGeom prst="rect">
            <a:avLst/>
          </a:prstGeom>
          <a:noFill/>
          <a:ln w="9525" algn="ctr">
            <a:noFill/>
            <a:round/>
            <a:headEnd/>
            <a:tailEnd/>
          </a:ln>
        </p:spPr>
        <p:txBody>
          <a:bodyPr lIns="83067" tIns="43195" rIns="83067" bIns="43195" anchor="ctr"/>
          <a:lstStyle/>
          <a:p>
            <a:pPr fontAlgn="base">
              <a:spcBef>
                <a:spcPct val="0"/>
              </a:spcBef>
              <a:spcAft>
                <a:spcPct val="0"/>
              </a:spcAft>
            </a:pPr>
            <a:r>
              <a:rPr lang="ja-JP" altLang="en-US" sz="1015" dirty="0">
                <a:solidFill>
                  <a:srgbClr val="000000"/>
                </a:solidFill>
                <a:ea typeface="HG丸ｺﾞｼｯｸM-PRO" pitchFamily="50" charset="-128"/>
              </a:rPr>
              <a:t> （相談支援事業者）</a:t>
            </a:r>
          </a:p>
        </p:txBody>
      </p:sp>
      <p:sp>
        <p:nvSpPr>
          <p:cNvPr id="57" name="AutoShape 13"/>
          <p:cNvSpPr>
            <a:spLocks noChangeArrowheads="1"/>
          </p:cNvSpPr>
          <p:nvPr/>
        </p:nvSpPr>
        <p:spPr bwMode="auto">
          <a:xfrm>
            <a:off x="3508556" y="6237681"/>
            <a:ext cx="2259624" cy="332643"/>
          </a:xfrm>
          <a:prstGeom prst="roundRect">
            <a:avLst>
              <a:gd name="adj" fmla="val 16667"/>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53910" tIns="43148" rIns="53910" bIns="43148" anchor="ctr"/>
          <a:lstStyle/>
          <a:p>
            <a:pPr algn="ctr" defTabSz="861567" fontAlgn="base">
              <a:spcBef>
                <a:spcPct val="40000"/>
              </a:spcBef>
              <a:spcAft>
                <a:spcPct val="0"/>
              </a:spcAft>
              <a:defRPr/>
            </a:pPr>
            <a:r>
              <a:rPr lang="ja-JP" altLang="en-US" sz="1477" dirty="0">
                <a:solidFill>
                  <a:srgbClr val="000000"/>
                </a:solidFill>
                <a:ea typeface="HG丸ｺﾞｼｯｸM-PRO" pitchFamily="50" charset="-128"/>
              </a:rPr>
              <a:t>協　　議　　会</a:t>
            </a:r>
          </a:p>
        </p:txBody>
      </p:sp>
      <p:sp>
        <p:nvSpPr>
          <p:cNvPr id="69649" name="AutoShape 6"/>
          <p:cNvSpPr>
            <a:spLocks noChangeArrowheads="1"/>
          </p:cNvSpPr>
          <p:nvPr/>
        </p:nvSpPr>
        <p:spPr bwMode="auto">
          <a:xfrm>
            <a:off x="3243627" y="4927760"/>
            <a:ext cx="3056792" cy="775822"/>
          </a:xfrm>
          <a:prstGeom prst="roundRect">
            <a:avLst>
              <a:gd name="adj" fmla="val 16667"/>
            </a:avLst>
          </a:prstGeom>
          <a:noFill/>
          <a:ln w="9525">
            <a:noFill/>
            <a:round/>
            <a:headEnd/>
            <a:tailEnd/>
          </a:ln>
        </p:spPr>
        <p:txBody>
          <a:bodyPr lIns="86302" tIns="43151" rIns="86302" bIns="43151" anchor="ctr">
            <a:spAutoFit/>
          </a:bodyPr>
          <a:lstStyle/>
          <a:p>
            <a:pPr marL="87915" indent="-87915" defTabSz="863033" fontAlgn="base">
              <a:spcBef>
                <a:spcPct val="0"/>
              </a:spcBef>
              <a:spcAft>
                <a:spcPts val="369"/>
              </a:spcAft>
            </a:pPr>
            <a:r>
              <a:rPr lang="ja-JP" altLang="en-US" sz="1108" dirty="0">
                <a:solidFill>
                  <a:srgbClr val="000000"/>
                </a:solidFill>
              </a:rPr>
              <a:t>・相談支援事業者への専門的指導、助言</a:t>
            </a:r>
            <a:endParaRPr lang="en-US" altLang="ja-JP" sz="1108" dirty="0">
              <a:solidFill>
                <a:srgbClr val="000000"/>
              </a:solidFill>
            </a:endParaRPr>
          </a:p>
          <a:p>
            <a:pPr marL="87915" indent="-87915" defTabSz="863033" fontAlgn="base">
              <a:spcBef>
                <a:spcPct val="0"/>
              </a:spcBef>
              <a:spcAft>
                <a:spcPts val="369"/>
              </a:spcAft>
            </a:pPr>
            <a:r>
              <a:rPr lang="ja-JP" altLang="en-US" sz="1108" dirty="0">
                <a:solidFill>
                  <a:srgbClr val="000000"/>
                </a:solidFill>
              </a:rPr>
              <a:t>・相談支援事業者の人材育成</a:t>
            </a:r>
            <a:endParaRPr lang="en-US" altLang="ja-JP" sz="1108" dirty="0">
              <a:solidFill>
                <a:srgbClr val="000000"/>
              </a:solidFill>
            </a:endParaRPr>
          </a:p>
          <a:p>
            <a:pPr marL="87915" indent="-87915" defTabSz="863033" fontAlgn="base">
              <a:spcBef>
                <a:spcPct val="0"/>
              </a:spcBef>
              <a:spcAft>
                <a:spcPts val="369"/>
              </a:spcAft>
            </a:pPr>
            <a:r>
              <a:rPr lang="ja-JP" altLang="en-US" sz="1108" dirty="0">
                <a:solidFill>
                  <a:srgbClr val="000000"/>
                </a:solidFill>
              </a:rPr>
              <a:t>・相談機関との連携強化の取組</a:t>
            </a:r>
            <a:endParaRPr lang="en-US" altLang="ja-JP" sz="1108" dirty="0">
              <a:solidFill>
                <a:srgbClr val="000000"/>
              </a:solidFill>
            </a:endParaRPr>
          </a:p>
        </p:txBody>
      </p:sp>
      <p:sp>
        <p:nvSpPr>
          <p:cNvPr id="6" name="テキスト ボックス 5"/>
          <p:cNvSpPr txBox="1"/>
          <p:nvPr/>
        </p:nvSpPr>
        <p:spPr>
          <a:xfrm>
            <a:off x="6167256" y="1919962"/>
            <a:ext cx="2858170" cy="646203"/>
          </a:xfrm>
          <a:prstGeom prst="rect">
            <a:avLst/>
          </a:prstGeom>
          <a:noFill/>
        </p:spPr>
        <p:txBody>
          <a:bodyPr wrap="square" rtlCol="0">
            <a:spAutoFit/>
          </a:bodyPr>
          <a:lstStyle/>
          <a:p>
            <a:pPr algn="r" fontAlgn="base">
              <a:spcBef>
                <a:spcPct val="0"/>
              </a:spcBef>
              <a:spcAft>
                <a:spcPct val="0"/>
              </a:spcAft>
            </a:pPr>
            <a:r>
              <a:rPr lang="ja-JP" altLang="en-US" sz="1292" dirty="0">
                <a:solidFill>
                  <a:srgbClr val="000000"/>
                </a:solidFill>
              </a:rPr>
              <a:t>平成</a:t>
            </a:r>
            <a:r>
              <a:rPr lang="en-US" altLang="ja-JP" sz="1292" dirty="0">
                <a:solidFill>
                  <a:srgbClr val="000000"/>
                </a:solidFill>
              </a:rPr>
              <a:t>29</a:t>
            </a:r>
            <a:r>
              <a:rPr lang="ja-JP" altLang="en-US" sz="1292" dirty="0">
                <a:solidFill>
                  <a:srgbClr val="000000"/>
                </a:solidFill>
              </a:rPr>
              <a:t>年度設置市町村数：</a:t>
            </a:r>
            <a:r>
              <a:rPr lang="en-US" altLang="ja-JP" sz="1292" dirty="0">
                <a:solidFill>
                  <a:srgbClr val="000000"/>
                </a:solidFill>
              </a:rPr>
              <a:t>518</a:t>
            </a:r>
          </a:p>
          <a:p>
            <a:pPr algn="r" fontAlgn="base">
              <a:spcBef>
                <a:spcPct val="0"/>
              </a:spcBef>
              <a:spcAft>
                <a:spcPct val="0"/>
              </a:spcAft>
            </a:pPr>
            <a:r>
              <a:rPr lang="ja-JP" altLang="en-US" sz="1292" dirty="0">
                <a:solidFill>
                  <a:srgbClr val="000000"/>
                </a:solidFill>
              </a:rPr>
              <a:t>設置個所数：</a:t>
            </a:r>
            <a:r>
              <a:rPr lang="en-US" altLang="ja-JP" sz="1292" dirty="0">
                <a:solidFill>
                  <a:srgbClr val="000000"/>
                </a:solidFill>
              </a:rPr>
              <a:t>544</a:t>
            </a:r>
          </a:p>
          <a:p>
            <a:pPr algn="r" fontAlgn="base">
              <a:spcBef>
                <a:spcPct val="0"/>
              </a:spcBef>
              <a:spcAft>
                <a:spcPct val="0"/>
              </a:spcAft>
            </a:pPr>
            <a:r>
              <a:rPr lang="ja-JP" altLang="en-US" sz="1015" dirty="0">
                <a:solidFill>
                  <a:srgbClr val="000000"/>
                </a:solidFill>
              </a:rPr>
              <a:t>（一部共同設置）</a:t>
            </a:r>
          </a:p>
        </p:txBody>
      </p:sp>
      <p:cxnSp>
        <p:nvCxnSpPr>
          <p:cNvPr id="38" name="直線コネクタ 37"/>
          <p:cNvCxnSpPr/>
          <p:nvPr/>
        </p:nvCxnSpPr>
        <p:spPr>
          <a:xfrm>
            <a:off x="172645" y="620688"/>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40" name="フッター プレースホルダ 3"/>
          <p:cNvSpPr>
            <a:spLocks noGrp="1"/>
          </p:cNvSpPr>
          <p:nvPr>
            <p:ph type="ftr" sz="quarter" idx="11"/>
          </p:nvPr>
        </p:nvSpPr>
        <p:spPr>
          <a:xfrm>
            <a:off x="-25252"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42" name="角丸四角形 41"/>
          <p:cNvSpPr/>
          <p:nvPr/>
        </p:nvSpPr>
        <p:spPr>
          <a:xfrm>
            <a:off x="230118" y="208021"/>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12911294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線コネクタ 18"/>
          <p:cNvCxnSpPr/>
          <p:nvPr/>
        </p:nvCxnSpPr>
        <p:spPr>
          <a:xfrm>
            <a:off x="251519" y="692696"/>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4" name="タイトル 1"/>
          <p:cNvSpPr>
            <a:spLocks noGrp="1"/>
          </p:cNvSpPr>
          <p:nvPr>
            <p:ph type="title"/>
          </p:nvPr>
        </p:nvSpPr>
        <p:spPr>
          <a:xfrm>
            <a:off x="269946" y="52941"/>
            <a:ext cx="8517632" cy="623479"/>
          </a:xfrm>
        </p:spPr>
        <p:txBody>
          <a:bodyPr>
            <a:noAutofit/>
          </a:bodyPr>
          <a:lstStyle/>
          <a:p>
            <a:pPr algn="l"/>
            <a:r>
              <a:rPr lang="ja-JP" altLang="en-US" sz="2000" b="1" dirty="0"/>
              <a:t>地域</a:t>
            </a:r>
            <a:r>
              <a:rPr lang="ja-JP" altLang="en-US" sz="2000" b="1" dirty="0" smtClean="0"/>
              <a:t>ネットワーク　</a:t>
            </a:r>
            <a:r>
              <a:rPr lang="en-US" altLang="ja-JP" sz="2000" b="1" dirty="0" smtClean="0"/>
              <a:t>【</a:t>
            </a:r>
            <a:r>
              <a:rPr lang="ja-JP" altLang="en-US" sz="2000" b="1" dirty="0" smtClean="0"/>
              <a:t>途切れない相談支の継続性</a:t>
            </a:r>
            <a:r>
              <a:rPr lang="en-US" altLang="ja-JP" sz="2000" b="1" dirty="0" smtClean="0"/>
              <a:t>】</a:t>
            </a:r>
            <a:br>
              <a:rPr lang="en-US" altLang="ja-JP" sz="2000" b="1" dirty="0" smtClean="0"/>
            </a:br>
            <a:r>
              <a:rPr lang="ja-JP" altLang="en-US" sz="2000" b="1" dirty="0" smtClean="0"/>
              <a:t>（成長過程におけるライフステージでの相談支援）</a:t>
            </a:r>
            <a:endParaRPr lang="ja-JP" altLang="en-US" sz="2000" b="1"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435523927"/>
              </p:ext>
            </p:extLst>
          </p:nvPr>
        </p:nvGraphicFramePr>
        <p:xfrm>
          <a:off x="172278" y="836712"/>
          <a:ext cx="8712968" cy="5373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スライド番号プレースホルダー 3"/>
          <p:cNvSpPr>
            <a:spLocks noGrp="1"/>
          </p:cNvSpPr>
          <p:nvPr>
            <p:ph type="sldNum" sz="quarter" idx="12"/>
          </p:nvPr>
        </p:nvSpPr>
        <p:spPr>
          <a:xfrm>
            <a:off x="6948271" y="6172354"/>
            <a:ext cx="2133599" cy="432001"/>
          </a:xfrm>
        </p:spPr>
        <p:txBody>
          <a:bodyPr/>
          <a:lstStyle/>
          <a:p>
            <a:fld id="{6B99C91A-B1C9-47E0-8606-EA7E0479B804}" type="slidenum">
              <a:rPr lang="ja-JP" altLang="en-US" smtClean="0">
                <a:solidFill>
                  <a:schemeClr val="tx1"/>
                </a:solidFill>
              </a:rPr>
              <a:pPr/>
              <a:t>11</a:t>
            </a:fld>
            <a:endParaRPr lang="ja-JP" altLang="en-US" dirty="0">
              <a:solidFill>
                <a:schemeClr val="tx1"/>
              </a:solidFill>
            </a:endParaRPr>
          </a:p>
        </p:txBody>
      </p:sp>
      <p:sp>
        <p:nvSpPr>
          <p:cNvPr id="9" name="角丸四角形吹き出し 8"/>
          <p:cNvSpPr/>
          <p:nvPr/>
        </p:nvSpPr>
        <p:spPr>
          <a:xfrm>
            <a:off x="0" y="5385632"/>
            <a:ext cx="1475656" cy="561548"/>
          </a:xfrm>
          <a:prstGeom prst="wedgeRoundRectCallout">
            <a:avLst>
              <a:gd name="adj1" fmla="val 34405"/>
              <a:gd name="adj2" fmla="val -103140"/>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200" dirty="0" smtClean="0"/>
              <a:t>医療的</a:t>
            </a:r>
            <a:r>
              <a:rPr lang="ja-JP" altLang="en-US" sz="1200" dirty="0"/>
              <a:t>ケア</a:t>
            </a:r>
            <a:r>
              <a:rPr kumimoji="1" lang="ja-JP" altLang="en-US" sz="1200" dirty="0" smtClean="0"/>
              <a:t>児</a:t>
            </a:r>
            <a:r>
              <a:rPr kumimoji="1" lang="ja-JP" altLang="en-US" sz="1200" dirty="0"/>
              <a:t>の支援サポート体制</a:t>
            </a:r>
          </a:p>
        </p:txBody>
      </p:sp>
      <p:sp>
        <p:nvSpPr>
          <p:cNvPr id="7" name="右矢印 6"/>
          <p:cNvSpPr/>
          <p:nvPr/>
        </p:nvSpPr>
        <p:spPr>
          <a:xfrm rot="20149929">
            <a:off x="-269165" y="1890116"/>
            <a:ext cx="9595854" cy="936812"/>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500" dirty="0"/>
              <a:t>出会い（相談開始）バトンタッチは会っても、相談が切れないシステム　⇒　応援（医療・サービス・教育）⇒　社会へ　　</a:t>
            </a:r>
            <a:r>
              <a:rPr kumimoji="1" lang="ja-JP" altLang="en-US" sz="1400" dirty="0"/>
              <a:t>　</a:t>
            </a:r>
          </a:p>
        </p:txBody>
      </p:sp>
      <p:sp>
        <p:nvSpPr>
          <p:cNvPr id="16" name="円/楕円 15"/>
          <p:cNvSpPr/>
          <p:nvPr/>
        </p:nvSpPr>
        <p:spPr>
          <a:xfrm>
            <a:off x="405677" y="1137598"/>
            <a:ext cx="2602825" cy="1300249"/>
          </a:xfrm>
          <a:prstGeom prst="ellipse">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1350" dirty="0" smtClean="0">
                <a:solidFill>
                  <a:schemeClr val="tx1"/>
                </a:solidFill>
              </a:rPr>
              <a:t>市町村</a:t>
            </a:r>
            <a:endParaRPr lang="en-US" altLang="ja-JP" sz="1350" dirty="0" smtClean="0">
              <a:solidFill>
                <a:schemeClr val="tx1"/>
              </a:solidFill>
            </a:endParaRPr>
          </a:p>
          <a:p>
            <a:pPr algn="ctr"/>
            <a:r>
              <a:rPr kumimoji="1" lang="ja-JP" altLang="en-US" sz="1350" dirty="0">
                <a:solidFill>
                  <a:schemeClr val="tx1"/>
                </a:solidFill>
              </a:rPr>
              <a:t>基幹相談</a:t>
            </a:r>
            <a:endParaRPr kumimoji="1" lang="en-US" altLang="ja-JP" sz="1350" dirty="0">
              <a:solidFill>
                <a:schemeClr val="tx1"/>
              </a:solidFill>
            </a:endParaRPr>
          </a:p>
          <a:p>
            <a:pPr algn="ctr"/>
            <a:r>
              <a:rPr lang="ja-JP" altLang="en-US" sz="1350" dirty="0">
                <a:solidFill>
                  <a:schemeClr val="tx1"/>
                </a:solidFill>
              </a:rPr>
              <a:t>委託</a:t>
            </a:r>
            <a:r>
              <a:rPr lang="ja-JP" altLang="en-US" sz="1350" dirty="0" smtClean="0">
                <a:solidFill>
                  <a:schemeClr val="tx1"/>
                </a:solidFill>
              </a:rPr>
              <a:t>相談</a:t>
            </a:r>
            <a:endParaRPr lang="en-US" altLang="ja-JP" sz="1350" dirty="0">
              <a:solidFill>
                <a:schemeClr val="tx1"/>
              </a:solidFill>
            </a:endParaRPr>
          </a:p>
          <a:p>
            <a:pPr algn="ctr"/>
            <a:r>
              <a:rPr lang="ja-JP" altLang="en-US" sz="1350" dirty="0">
                <a:solidFill>
                  <a:schemeClr val="tx1"/>
                </a:solidFill>
              </a:rPr>
              <a:t>指定</a:t>
            </a:r>
            <a:r>
              <a:rPr lang="ja-JP" altLang="en-US" sz="1350" dirty="0" smtClean="0">
                <a:solidFill>
                  <a:schemeClr val="tx1"/>
                </a:solidFill>
              </a:rPr>
              <a:t>相談</a:t>
            </a:r>
            <a:endParaRPr lang="en-US" altLang="ja-JP" sz="1350" dirty="0" smtClean="0">
              <a:solidFill>
                <a:schemeClr val="tx1"/>
              </a:solidFill>
            </a:endParaRPr>
          </a:p>
          <a:p>
            <a:pPr algn="ctr"/>
            <a:r>
              <a:rPr kumimoji="1" lang="ja-JP" altLang="en-US" sz="1350" dirty="0" smtClean="0">
                <a:solidFill>
                  <a:schemeClr val="tx1"/>
                </a:solidFill>
              </a:rPr>
              <a:t>他相談支援</a:t>
            </a:r>
            <a:endParaRPr kumimoji="1" lang="ja-JP" altLang="en-US" sz="1350" dirty="0">
              <a:solidFill>
                <a:schemeClr val="tx1"/>
              </a:solidFill>
            </a:endParaRPr>
          </a:p>
        </p:txBody>
      </p:sp>
      <p:sp>
        <p:nvSpPr>
          <p:cNvPr id="10" name="角丸四角形吹き出し 9"/>
          <p:cNvSpPr/>
          <p:nvPr/>
        </p:nvSpPr>
        <p:spPr>
          <a:xfrm>
            <a:off x="3851920" y="2780928"/>
            <a:ext cx="1971331" cy="720081"/>
          </a:xfrm>
          <a:prstGeom prst="wedgeRoundRectCallout">
            <a:avLst>
              <a:gd name="adj1" fmla="val -83270"/>
              <a:gd name="adj2" fmla="val 33217"/>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100" dirty="0"/>
              <a:t>特別支援教育と</a:t>
            </a:r>
            <a:r>
              <a:rPr kumimoji="1" lang="ja-JP" altLang="en-US" sz="1100" dirty="0"/>
              <a:t>の</a:t>
            </a:r>
            <a:r>
              <a:rPr kumimoji="1" lang="ja-JP" altLang="en-US" sz="1100" dirty="0" smtClean="0"/>
              <a:t>連携強化</a:t>
            </a:r>
            <a:endParaRPr kumimoji="1" lang="en-US" altLang="ja-JP" sz="1100" dirty="0"/>
          </a:p>
          <a:p>
            <a:pPr algn="ctr"/>
            <a:r>
              <a:rPr lang="ja-JP" altLang="en-US" sz="1100" dirty="0"/>
              <a:t>発達</a:t>
            </a:r>
            <a:r>
              <a:rPr lang="ja-JP" altLang="en-US" sz="1100" dirty="0" smtClean="0"/>
              <a:t>支援の</a:t>
            </a:r>
            <a:r>
              <a:rPr kumimoji="1" lang="ja-JP" altLang="en-US" sz="1100" dirty="0" smtClean="0"/>
              <a:t>視点</a:t>
            </a:r>
            <a:r>
              <a:rPr kumimoji="1" lang="ja-JP" altLang="en-US" sz="1100" dirty="0"/>
              <a:t>の共有</a:t>
            </a:r>
          </a:p>
        </p:txBody>
      </p:sp>
      <p:sp>
        <p:nvSpPr>
          <p:cNvPr id="11" name="角丸四角形吹き出し 10"/>
          <p:cNvSpPr/>
          <p:nvPr/>
        </p:nvSpPr>
        <p:spPr>
          <a:xfrm>
            <a:off x="1475656" y="3832715"/>
            <a:ext cx="1800200" cy="724310"/>
          </a:xfrm>
          <a:prstGeom prst="wedgeRoundRectCallout">
            <a:avLst>
              <a:gd name="adj1" fmla="val -39523"/>
              <a:gd name="adj2" fmla="val 64423"/>
              <a:gd name="adj3" fmla="val 16667"/>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200" dirty="0"/>
              <a:t>福祉サービス事業所との連携</a:t>
            </a:r>
            <a:endParaRPr lang="en-US" altLang="ja-JP" sz="1200" dirty="0"/>
          </a:p>
          <a:p>
            <a:pPr algn="ctr"/>
            <a:r>
              <a:rPr kumimoji="1" lang="ja-JP" altLang="en-US" sz="1200" dirty="0" smtClean="0"/>
              <a:t>（</a:t>
            </a:r>
            <a:r>
              <a:rPr lang="ja-JP" altLang="en-US" sz="1200" dirty="0"/>
              <a:t>発達</a:t>
            </a:r>
            <a:r>
              <a:rPr kumimoji="1" lang="ja-JP" altLang="en-US" sz="1200" dirty="0" smtClean="0"/>
              <a:t>支援の視点の共有</a:t>
            </a:r>
            <a:r>
              <a:rPr kumimoji="1" lang="ja-JP" altLang="en-US" sz="900" dirty="0"/>
              <a:t>）</a:t>
            </a:r>
          </a:p>
        </p:txBody>
      </p:sp>
      <p:sp>
        <p:nvSpPr>
          <p:cNvPr id="12" name="角丸四角形吹き出し 11"/>
          <p:cNvSpPr/>
          <p:nvPr/>
        </p:nvSpPr>
        <p:spPr>
          <a:xfrm>
            <a:off x="6506952" y="1598755"/>
            <a:ext cx="1311899" cy="759767"/>
          </a:xfrm>
          <a:prstGeom prst="wedgeRoundRectCallout">
            <a:avLst>
              <a:gd name="adj1" fmla="val -83114"/>
              <a:gd name="adj2" fmla="val 47327"/>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dirty="0">
                <a:solidFill>
                  <a:schemeClr val="tx1"/>
                </a:solidFill>
              </a:rPr>
              <a:t>地域相談支援</a:t>
            </a:r>
            <a:endParaRPr kumimoji="1" lang="en-US" altLang="ja-JP" sz="1200" dirty="0">
              <a:solidFill>
                <a:schemeClr val="tx1"/>
              </a:solidFill>
            </a:endParaRPr>
          </a:p>
          <a:p>
            <a:pPr algn="ctr"/>
            <a:r>
              <a:rPr lang="ja-JP" altLang="en-US" sz="1200" dirty="0">
                <a:solidFill>
                  <a:schemeClr val="tx1"/>
                </a:solidFill>
              </a:rPr>
              <a:t>権利擁護支援</a:t>
            </a:r>
            <a:endParaRPr kumimoji="1" lang="en-US" altLang="ja-JP" sz="1200" dirty="0">
              <a:solidFill>
                <a:schemeClr val="tx1"/>
              </a:solidFill>
            </a:endParaRPr>
          </a:p>
        </p:txBody>
      </p:sp>
      <p:sp>
        <p:nvSpPr>
          <p:cNvPr id="13" name="上矢印 12"/>
          <p:cNvSpPr/>
          <p:nvPr/>
        </p:nvSpPr>
        <p:spPr>
          <a:xfrm rot="3928370">
            <a:off x="2461829" y="351506"/>
            <a:ext cx="954439" cy="4172682"/>
          </a:xfrm>
          <a:prstGeom prst="up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400" dirty="0">
                <a:solidFill>
                  <a:schemeClr val="tx1"/>
                </a:solidFill>
              </a:rPr>
              <a:t>障害児支援利用計画</a:t>
            </a:r>
            <a:endParaRPr kumimoji="1" lang="ja-JP" altLang="en-US" sz="1400" dirty="0">
              <a:solidFill>
                <a:schemeClr val="tx1"/>
              </a:solidFill>
            </a:endParaRPr>
          </a:p>
        </p:txBody>
      </p:sp>
      <p:sp>
        <p:nvSpPr>
          <p:cNvPr id="14" name="上矢印 13"/>
          <p:cNvSpPr/>
          <p:nvPr/>
        </p:nvSpPr>
        <p:spPr>
          <a:xfrm rot="3953430">
            <a:off x="6161157" y="-943086"/>
            <a:ext cx="640262" cy="3559596"/>
          </a:xfrm>
          <a:prstGeom prst="upArrow">
            <a:avLst>
              <a:gd name="adj1" fmla="val 77699"/>
              <a:gd name="adj2" fmla="val 50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smtClean="0"/>
              <a:t>サ</a:t>
            </a:r>
            <a:endParaRPr kumimoji="1" lang="en-US" altLang="ja-JP" sz="1400" dirty="0" smtClean="0"/>
          </a:p>
          <a:p>
            <a:pPr algn="ctr"/>
            <a:r>
              <a:rPr kumimoji="1" lang="ja-JP" altLang="en-US" sz="1400" dirty="0" smtClean="0"/>
              <a:t>｜</a:t>
            </a:r>
            <a:endParaRPr kumimoji="1" lang="en-US" altLang="ja-JP" sz="1400" dirty="0" smtClean="0"/>
          </a:p>
          <a:p>
            <a:pPr algn="ctr"/>
            <a:r>
              <a:rPr kumimoji="1" lang="ja-JP" altLang="en-US" sz="1400" dirty="0" smtClean="0"/>
              <a:t>ビ</a:t>
            </a:r>
            <a:endParaRPr kumimoji="1" lang="en-US" altLang="ja-JP" sz="1400" dirty="0" smtClean="0"/>
          </a:p>
          <a:p>
            <a:pPr algn="ctr"/>
            <a:r>
              <a:rPr kumimoji="1" lang="ja-JP" altLang="en-US" sz="1400" dirty="0" smtClean="0"/>
              <a:t>ス</a:t>
            </a:r>
            <a:endParaRPr kumimoji="1" lang="en-US" altLang="ja-JP" sz="1400" dirty="0" smtClean="0"/>
          </a:p>
          <a:p>
            <a:pPr algn="ctr"/>
            <a:r>
              <a:rPr kumimoji="1" lang="ja-JP" altLang="en-US" sz="1400" dirty="0" smtClean="0"/>
              <a:t>等</a:t>
            </a:r>
            <a:endParaRPr kumimoji="1" lang="en-US" altLang="ja-JP" sz="1400" dirty="0" smtClean="0"/>
          </a:p>
          <a:p>
            <a:pPr algn="ctr"/>
            <a:r>
              <a:rPr kumimoji="1" lang="ja-JP" altLang="en-US" sz="1400" dirty="0" smtClean="0"/>
              <a:t>利</a:t>
            </a:r>
            <a:endParaRPr kumimoji="1" lang="en-US" altLang="ja-JP" sz="1400" dirty="0" smtClean="0"/>
          </a:p>
          <a:p>
            <a:pPr algn="ctr"/>
            <a:r>
              <a:rPr kumimoji="1" lang="ja-JP" altLang="en-US" sz="1400" dirty="0" smtClean="0"/>
              <a:t>用</a:t>
            </a:r>
            <a:endParaRPr kumimoji="1" lang="en-US" altLang="ja-JP" sz="1400" dirty="0" smtClean="0"/>
          </a:p>
          <a:p>
            <a:pPr algn="ctr"/>
            <a:r>
              <a:rPr kumimoji="1" lang="ja-JP" altLang="en-US" sz="1400" dirty="0" smtClean="0"/>
              <a:t>計</a:t>
            </a:r>
            <a:endParaRPr kumimoji="1" lang="en-US" altLang="ja-JP" sz="1400" dirty="0" smtClean="0"/>
          </a:p>
          <a:p>
            <a:pPr algn="ctr"/>
            <a:r>
              <a:rPr kumimoji="1" lang="ja-JP" altLang="en-US" sz="1400" dirty="0" smtClean="0"/>
              <a:t>画</a:t>
            </a:r>
            <a:endParaRPr kumimoji="1" lang="ja-JP" altLang="en-US" sz="1400" dirty="0"/>
          </a:p>
        </p:txBody>
      </p:sp>
      <p:sp>
        <p:nvSpPr>
          <p:cNvPr id="17" name="角丸四角形 16"/>
          <p:cNvSpPr/>
          <p:nvPr/>
        </p:nvSpPr>
        <p:spPr>
          <a:xfrm>
            <a:off x="385664" y="1137598"/>
            <a:ext cx="914401" cy="28461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350" dirty="0"/>
              <a:t>連携</a:t>
            </a:r>
            <a:endParaRPr kumimoji="1" lang="ja-JP" altLang="en-US" sz="1350" dirty="0"/>
          </a:p>
        </p:txBody>
      </p:sp>
      <p:pic>
        <p:nvPicPr>
          <p:cNvPr id="3074" name="Picture 2" descr="C:\Users\hashizume\AppData\Local\Microsoft\Windows\Temporary Internet Files\Content.IE5\7ZDKMI9V\lgi01a201312131200[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812360" y="5013176"/>
            <a:ext cx="1285561" cy="1287636"/>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153702" y="5385631"/>
            <a:ext cx="602875" cy="802163"/>
          </a:xfrm>
          <a:prstGeom prst="rect">
            <a:avLst/>
          </a:prstGeom>
        </p:spPr>
      </p:pic>
      <p:sp>
        <p:nvSpPr>
          <p:cNvPr id="8" name="角丸四角形吹き出し 7"/>
          <p:cNvSpPr/>
          <p:nvPr/>
        </p:nvSpPr>
        <p:spPr>
          <a:xfrm>
            <a:off x="31443" y="4355798"/>
            <a:ext cx="1444213" cy="394400"/>
          </a:xfrm>
          <a:prstGeom prst="wedgeRoundRectCallout">
            <a:avLst>
              <a:gd name="adj1" fmla="val 36222"/>
              <a:gd name="adj2" fmla="val 98344"/>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200" dirty="0"/>
              <a:t>発達障害への支援</a:t>
            </a:r>
            <a:endParaRPr kumimoji="1" lang="en-US" altLang="ja-JP" sz="1200" dirty="0"/>
          </a:p>
          <a:p>
            <a:pPr algn="ctr"/>
            <a:r>
              <a:rPr kumimoji="1" lang="ja-JP" altLang="en-US" sz="1200" dirty="0"/>
              <a:t>サポート体制</a:t>
            </a:r>
          </a:p>
        </p:txBody>
      </p:sp>
      <p:sp>
        <p:nvSpPr>
          <p:cNvPr id="3" name="下矢印 2"/>
          <p:cNvSpPr/>
          <p:nvPr/>
        </p:nvSpPr>
        <p:spPr>
          <a:xfrm>
            <a:off x="721705" y="1422213"/>
            <a:ext cx="242316" cy="679023"/>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0" name="フッター プレースホルダ 3"/>
          <p:cNvSpPr>
            <a:spLocks noGrp="1"/>
          </p:cNvSpPr>
          <p:nvPr>
            <p:ph type="ftr" sz="quarter" idx="11"/>
          </p:nvPr>
        </p:nvSpPr>
        <p:spPr>
          <a:xfrm>
            <a:off x="31443" y="6499614"/>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5972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0539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507135"/>
            <a:ext cx="8856984" cy="523220"/>
          </a:xfrm>
          <a:prstGeom prst="rect">
            <a:avLst/>
          </a:prstGeom>
          <a:noFill/>
        </p:spPr>
        <p:txBody>
          <a:bodyPr wrap="square" rtlCol="0">
            <a:spAutoFit/>
          </a:bodyPr>
          <a:lstStyle/>
          <a:p>
            <a:r>
              <a:rPr lang="ja-JP" altLang="en-US" sz="2800" b="1" dirty="0" smtClean="0">
                <a:latin typeface="メイリオ" pitchFamily="50" charset="-128"/>
                <a:ea typeface="メイリオ" pitchFamily="50" charset="-128"/>
                <a:cs typeface="メイリオ" pitchFamily="50" charset="-128"/>
              </a:rPr>
              <a:t>ケアマネジメント</a:t>
            </a:r>
            <a:r>
              <a:rPr lang="ja-JP" altLang="en-US" sz="2800" b="1" dirty="0">
                <a:latin typeface="メイリオ" pitchFamily="50" charset="-128"/>
                <a:ea typeface="メイリオ" pitchFamily="50" charset="-128"/>
                <a:cs typeface="メイリオ" pitchFamily="50" charset="-128"/>
              </a:rPr>
              <a:t>家庭</a:t>
            </a:r>
            <a:r>
              <a:rPr lang="ja-JP" altLang="en-US" sz="2800" b="1" dirty="0" smtClean="0">
                <a:latin typeface="メイリオ" pitchFamily="50" charset="-128"/>
                <a:ea typeface="メイリオ" pitchFamily="50" charset="-128"/>
                <a:cs typeface="メイリオ" pitchFamily="50" charset="-128"/>
              </a:rPr>
              <a:t>における相談機関の連携</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正方形/長方形 4"/>
          <p:cNvSpPr/>
          <p:nvPr/>
        </p:nvSpPr>
        <p:spPr>
          <a:xfrm>
            <a:off x="361638" y="3841296"/>
            <a:ext cx="1751452" cy="13455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市町村</a:t>
            </a:r>
            <a:endParaRPr kumimoji="1" lang="en-US" altLang="ja-JP" dirty="0" smtClean="0"/>
          </a:p>
          <a:p>
            <a:pPr algn="ctr"/>
            <a:r>
              <a:rPr lang="ja-JP" altLang="en-US" dirty="0" smtClean="0"/>
              <a:t>（委託相談）</a:t>
            </a:r>
            <a:endParaRPr kumimoji="1" lang="en-US" altLang="ja-JP" dirty="0" smtClean="0"/>
          </a:p>
          <a:p>
            <a:pPr algn="ctr"/>
            <a:r>
              <a:rPr lang="ja-JP" altLang="en-US" dirty="0"/>
              <a:t>相談</a:t>
            </a:r>
            <a:r>
              <a:rPr lang="ja-JP" altLang="en-US" dirty="0" smtClean="0"/>
              <a:t>支援</a:t>
            </a:r>
            <a:r>
              <a:rPr lang="ja-JP" altLang="en-US" dirty="0"/>
              <a:t>事業</a:t>
            </a:r>
            <a:endParaRPr kumimoji="1" lang="ja-JP" altLang="en-US" dirty="0"/>
          </a:p>
        </p:txBody>
      </p:sp>
      <p:sp>
        <p:nvSpPr>
          <p:cNvPr id="7" name="正方形/長方形 6"/>
          <p:cNvSpPr/>
          <p:nvPr/>
        </p:nvSpPr>
        <p:spPr>
          <a:xfrm>
            <a:off x="2029969" y="4788583"/>
            <a:ext cx="1757943" cy="134554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dirty="0" smtClean="0"/>
              <a:t>基幹相談支援センター</a:t>
            </a:r>
            <a:endParaRPr kumimoji="1" lang="ja-JP" altLang="en-US" sz="1200" dirty="0"/>
          </a:p>
        </p:txBody>
      </p:sp>
      <p:sp>
        <p:nvSpPr>
          <p:cNvPr id="8" name="正方形/長方形 7"/>
          <p:cNvSpPr/>
          <p:nvPr/>
        </p:nvSpPr>
        <p:spPr>
          <a:xfrm>
            <a:off x="3566066" y="3194530"/>
            <a:ext cx="2853519" cy="128462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defRPr/>
            </a:pPr>
            <a:r>
              <a:rPr lang="ja-JP" altLang="en-US" dirty="0" smtClean="0">
                <a:solidFill>
                  <a:srgbClr val="000000"/>
                </a:solidFill>
                <a:latin typeface="ＭＳ Ｐゴシック"/>
              </a:rPr>
              <a:t>指定特定相談支援事業所</a:t>
            </a:r>
            <a:endParaRPr lang="en-US" altLang="ja-JP" dirty="0" smtClean="0">
              <a:solidFill>
                <a:srgbClr val="000000"/>
              </a:solidFill>
              <a:latin typeface="ＭＳ Ｐゴシック"/>
            </a:endParaRPr>
          </a:p>
          <a:p>
            <a:pPr indent="164109">
              <a:defRPr/>
            </a:pPr>
            <a:r>
              <a:rPr lang="en-US" altLang="ja-JP" dirty="0">
                <a:solidFill>
                  <a:srgbClr val="000000"/>
                </a:solidFill>
                <a:latin typeface="ＭＳ Ｐゴシック"/>
              </a:rPr>
              <a:t>【</a:t>
            </a:r>
            <a:r>
              <a:rPr lang="ja-JP" altLang="en-US" sz="1600" b="1" dirty="0" smtClean="0">
                <a:solidFill>
                  <a:srgbClr val="000000"/>
                </a:solidFill>
                <a:latin typeface="ＭＳ Ｐゴシック"/>
              </a:rPr>
              <a:t>サービス</a:t>
            </a:r>
            <a:r>
              <a:rPr lang="ja-JP" altLang="en-US" sz="1600" b="1" dirty="0">
                <a:solidFill>
                  <a:srgbClr val="000000"/>
                </a:solidFill>
                <a:latin typeface="ＭＳ Ｐゴシック"/>
              </a:rPr>
              <a:t>利用</a:t>
            </a:r>
            <a:r>
              <a:rPr lang="ja-JP" altLang="en-US" sz="1600" b="1" dirty="0" smtClean="0">
                <a:solidFill>
                  <a:srgbClr val="000000"/>
                </a:solidFill>
                <a:latin typeface="ＭＳ Ｐゴシック"/>
              </a:rPr>
              <a:t>支援の作成</a:t>
            </a:r>
            <a:r>
              <a:rPr lang="en-US" altLang="ja-JP" sz="1600" dirty="0" smtClean="0">
                <a:solidFill>
                  <a:srgbClr val="000000"/>
                </a:solidFill>
                <a:latin typeface="ＭＳ Ｐゴシック"/>
              </a:rPr>
              <a:t>】</a:t>
            </a:r>
          </a:p>
        </p:txBody>
      </p:sp>
      <p:sp>
        <p:nvSpPr>
          <p:cNvPr id="4" name="角丸四角形 3"/>
          <p:cNvSpPr/>
          <p:nvPr/>
        </p:nvSpPr>
        <p:spPr>
          <a:xfrm>
            <a:off x="260670" y="3379642"/>
            <a:ext cx="1931122" cy="4572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基本相談</a:t>
            </a:r>
            <a:endParaRPr kumimoji="1" lang="ja-JP" altLang="en-US" dirty="0"/>
          </a:p>
        </p:txBody>
      </p:sp>
      <p:sp>
        <p:nvSpPr>
          <p:cNvPr id="10" name="角丸四角形 9"/>
          <p:cNvSpPr/>
          <p:nvPr/>
        </p:nvSpPr>
        <p:spPr>
          <a:xfrm>
            <a:off x="1606613" y="2867902"/>
            <a:ext cx="1931122" cy="45720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dirty="0" smtClean="0"/>
              <a:t>サービスニーズ</a:t>
            </a:r>
            <a:endParaRPr kumimoji="1" lang="ja-JP" altLang="en-US" dirty="0"/>
          </a:p>
        </p:txBody>
      </p:sp>
      <p:sp>
        <p:nvSpPr>
          <p:cNvPr id="11" name="上矢印 10"/>
          <p:cNvSpPr/>
          <p:nvPr/>
        </p:nvSpPr>
        <p:spPr>
          <a:xfrm rot="3454153">
            <a:off x="2383643" y="3126076"/>
            <a:ext cx="847395" cy="1769169"/>
          </a:xfrm>
          <a:prstGeom prst="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計画依頼</a:t>
            </a:r>
            <a:endParaRPr kumimoji="1" lang="ja-JP" altLang="en-US" dirty="0"/>
          </a:p>
        </p:txBody>
      </p:sp>
      <p:sp>
        <p:nvSpPr>
          <p:cNvPr id="12" name="正方形/長方形 11"/>
          <p:cNvSpPr/>
          <p:nvPr/>
        </p:nvSpPr>
        <p:spPr>
          <a:xfrm>
            <a:off x="8099669" y="2327020"/>
            <a:ext cx="571912" cy="315936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b="1" dirty="0" smtClean="0"/>
              <a:t>都道府県</a:t>
            </a:r>
            <a:endParaRPr kumimoji="1" lang="en-US" altLang="ja-JP" b="1" dirty="0" smtClean="0"/>
          </a:p>
          <a:p>
            <a:pPr algn="ctr"/>
            <a:r>
              <a:rPr lang="ja-JP" altLang="en-US" b="1" dirty="0" smtClean="0"/>
              <a:t>広域専門</a:t>
            </a:r>
            <a:r>
              <a:rPr lang="ja-JP" altLang="en-US" b="1" dirty="0"/>
              <a:t>相談</a:t>
            </a:r>
            <a:endParaRPr kumimoji="1" lang="en-US" altLang="ja-JP" b="1" dirty="0" smtClean="0"/>
          </a:p>
          <a:p>
            <a:pPr algn="ctr"/>
            <a:endParaRPr kumimoji="1" lang="ja-JP" altLang="en-US" dirty="0"/>
          </a:p>
        </p:txBody>
      </p:sp>
      <p:sp>
        <p:nvSpPr>
          <p:cNvPr id="15" name="左矢印 14"/>
          <p:cNvSpPr/>
          <p:nvPr/>
        </p:nvSpPr>
        <p:spPr>
          <a:xfrm rot="19646911">
            <a:off x="3586324" y="4457164"/>
            <a:ext cx="978408" cy="732464"/>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dirty="0" smtClean="0"/>
              <a:t>相談</a:t>
            </a:r>
            <a:endParaRPr kumimoji="1" lang="ja-JP" altLang="en-US" dirty="0"/>
          </a:p>
        </p:txBody>
      </p:sp>
      <p:sp>
        <p:nvSpPr>
          <p:cNvPr id="16" name="右矢印 15"/>
          <p:cNvSpPr/>
          <p:nvPr/>
        </p:nvSpPr>
        <p:spPr>
          <a:xfrm rot="19659200">
            <a:off x="3507712" y="4715007"/>
            <a:ext cx="2723718" cy="66768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dirty="0" smtClean="0"/>
              <a:t>アドバイス</a:t>
            </a:r>
            <a:endParaRPr kumimoji="1" lang="ja-JP" altLang="en-US" dirty="0"/>
          </a:p>
        </p:txBody>
      </p:sp>
      <p:sp>
        <p:nvSpPr>
          <p:cNvPr id="17" name="左右矢印 16"/>
          <p:cNvSpPr/>
          <p:nvPr/>
        </p:nvSpPr>
        <p:spPr>
          <a:xfrm rot="1611807">
            <a:off x="1087482" y="5152999"/>
            <a:ext cx="1216152" cy="484632"/>
          </a:xfrm>
          <a:prstGeom prst="lef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同行</a:t>
            </a:r>
            <a:endParaRPr kumimoji="1" lang="ja-JP" altLang="en-US" dirty="0"/>
          </a:p>
        </p:txBody>
      </p:sp>
      <p:sp>
        <p:nvSpPr>
          <p:cNvPr id="18" name="左右矢印 17"/>
          <p:cNvSpPr/>
          <p:nvPr/>
        </p:nvSpPr>
        <p:spPr>
          <a:xfrm rot="19535027">
            <a:off x="2734986" y="4304557"/>
            <a:ext cx="1216152" cy="484632"/>
          </a:xfrm>
          <a:prstGeom prst="lef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同行</a:t>
            </a:r>
            <a:endParaRPr kumimoji="1" lang="ja-JP" altLang="en-US" dirty="0"/>
          </a:p>
        </p:txBody>
      </p:sp>
      <p:sp>
        <p:nvSpPr>
          <p:cNvPr id="19" name="右矢印 18"/>
          <p:cNvSpPr/>
          <p:nvPr/>
        </p:nvSpPr>
        <p:spPr>
          <a:xfrm rot="21069467">
            <a:off x="3750756" y="5273934"/>
            <a:ext cx="4458529" cy="640605"/>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調整依頼</a:t>
            </a:r>
            <a:endParaRPr kumimoji="1" lang="ja-JP" alt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3181" y="3300865"/>
            <a:ext cx="1254418" cy="94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左矢印 23"/>
          <p:cNvSpPr/>
          <p:nvPr/>
        </p:nvSpPr>
        <p:spPr>
          <a:xfrm rot="1033896">
            <a:off x="6163125" y="4329884"/>
            <a:ext cx="2042969" cy="484632"/>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smtClean="0"/>
              <a:t>応援</a:t>
            </a:r>
            <a:endParaRPr kumimoji="1" lang="ja-JP" altLang="en-US" dirty="0"/>
          </a:p>
        </p:txBody>
      </p:sp>
      <p:sp>
        <p:nvSpPr>
          <p:cNvPr id="25" name="円/楕円 24"/>
          <p:cNvSpPr/>
          <p:nvPr/>
        </p:nvSpPr>
        <p:spPr>
          <a:xfrm>
            <a:off x="179512" y="1844824"/>
            <a:ext cx="8856984" cy="453650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p:nvSpPr>
        <p:spPr>
          <a:xfrm>
            <a:off x="6137191" y="2491686"/>
            <a:ext cx="1927565" cy="683410"/>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dirty="0"/>
              <a:t>通所</a:t>
            </a:r>
            <a:r>
              <a:rPr kumimoji="1" lang="ja-JP" altLang="en-US" dirty="0" smtClean="0"/>
              <a:t>事業所</a:t>
            </a:r>
            <a:endParaRPr kumimoji="1" lang="ja-JP" altLang="en-US" dirty="0"/>
          </a:p>
        </p:txBody>
      </p:sp>
      <p:sp>
        <p:nvSpPr>
          <p:cNvPr id="29" name="円/楕円 28"/>
          <p:cNvSpPr/>
          <p:nvPr/>
        </p:nvSpPr>
        <p:spPr>
          <a:xfrm>
            <a:off x="4608004" y="2327020"/>
            <a:ext cx="1927565" cy="68341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en-US" dirty="0" smtClean="0"/>
              <a:t>居宅介護</a:t>
            </a:r>
            <a:endParaRPr lang="en-US" altLang="ja-JP" dirty="0" smtClean="0"/>
          </a:p>
          <a:p>
            <a:pPr algn="ctr"/>
            <a:r>
              <a:rPr kumimoji="1" lang="ja-JP" altLang="en-US" dirty="0" smtClean="0"/>
              <a:t>事業所</a:t>
            </a:r>
            <a:endParaRPr kumimoji="1" lang="ja-JP" altLang="en-US" dirty="0"/>
          </a:p>
        </p:txBody>
      </p:sp>
      <p:sp>
        <p:nvSpPr>
          <p:cNvPr id="27" name="正方形/長方形 26"/>
          <p:cNvSpPr/>
          <p:nvPr/>
        </p:nvSpPr>
        <p:spPr>
          <a:xfrm>
            <a:off x="2403214" y="1484784"/>
            <a:ext cx="4675842" cy="749372"/>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dirty="0" smtClean="0"/>
              <a:t>サービス担当者会議・モニタリング会議など（チーム形成）</a:t>
            </a:r>
            <a:endParaRPr kumimoji="1" lang="ja-JP" altLang="en-US" dirty="0"/>
          </a:p>
        </p:txBody>
      </p:sp>
      <p:sp>
        <p:nvSpPr>
          <p:cNvPr id="28" name="角丸四角形 27"/>
          <p:cNvSpPr/>
          <p:nvPr/>
        </p:nvSpPr>
        <p:spPr>
          <a:xfrm>
            <a:off x="260670" y="1333164"/>
            <a:ext cx="1274441" cy="67308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課　　題</a:t>
            </a:r>
            <a:endParaRPr kumimoji="1" lang="ja-JP" altLang="en-US" dirty="0"/>
          </a:p>
        </p:txBody>
      </p:sp>
      <p:sp>
        <p:nvSpPr>
          <p:cNvPr id="30" name="上矢印 29"/>
          <p:cNvSpPr/>
          <p:nvPr/>
        </p:nvSpPr>
        <p:spPr>
          <a:xfrm rot="17649220">
            <a:off x="1725855" y="1483966"/>
            <a:ext cx="484632" cy="907969"/>
          </a:xfrm>
          <a:prstGeom prst="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602911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effectLst>
                  <a:outerShdw blurRad="38100" dist="38100" dir="2700000" algn="tl">
                    <a:srgbClr val="000000">
                      <a:alpha val="43137"/>
                    </a:srgbClr>
                  </a:outerShdw>
                </a:effectLst>
              </a:rPr>
              <a:t>自己チェック、してみて下さい</a:t>
            </a:r>
            <a:endParaRPr kumimoji="1" lang="ja-JP" altLang="en-US" dirty="0">
              <a:effectLst>
                <a:outerShdw blurRad="38100" dist="38100" dir="2700000" algn="tl">
                  <a:srgbClr val="000000">
                    <a:alpha val="43137"/>
                  </a:srgbClr>
                </a:outerShdw>
              </a:effectLst>
            </a:endParaRPr>
          </a:p>
        </p:txBody>
      </p:sp>
      <p:sp>
        <p:nvSpPr>
          <p:cNvPr id="3" name="コンテンツ プレースホルダー 2"/>
          <p:cNvSpPr>
            <a:spLocks noGrp="1"/>
          </p:cNvSpPr>
          <p:nvPr>
            <p:ph sz="half" idx="1"/>
          </p:nvPr>
        </p:nvSpPr>
        <p:spPr>
          <a:xfrm>
            <a:off x="323528" y="1822579"/>
            <a:ext cx="2808312" cy="4425165"/>
          </a:xfrm>
        </p:spPr>
        <p:txBody>
          <a:bodyPr>
            <a:normAutofit fontScale="92500" lnSpcReduction="10000"/>
          </a:bodyPr>
          <a:lstStyle/>
          <a:p>
            <a:pPr marL="0" indent="0">
              <a:buNone/>
            </a:pPr>
            <a:r>
              <a:rPr lang="ja-JP" altLang="en-US" dirty="0" smtClean="0">
                <a:effectLst>
                  <a:outerShdw blurRad="38100" dist="38100" dir="2700000" algn="tl">
                    <a:srgbClr val="000000">
                      <a:alpha val="43137"/>
                    </a:srgbClr>
                  </a:outerShdw>
                </a:effectLst>
              </a:rPr>
              <a:t>Ａ</a:t>
            </a:r>
            <a:r>
              <a:rPr lang="ja-JP" altLang="en-US" dirty="0">
                <a:effectLst>
                  <a:outerShdw blurRad="38100" dist="38100" dir="2700000" algn="tl">
                    <a:srgbClr val="000000">
                      <a:alpha val="43137"/>
                    </a:srgbClr>
                  </a:outerShdw>
                </a:effectLst>
              </a:rPr>
              <a:t>１</a:t>
            </a:r>
            <a:r>
              <a:rPr kumimoji="1" lang="ja-JP" altLang="en-US" dirty="0" smtClean="0">
                <a:effectLst>
                  <a:outerShdw blurRad="38100" dist="38100" dir="2700000" algn="tl">
                    <a:srgbClr val="000000">
                      <a:alpha val="43137"/>
                    </a:srgbClr>
                  </a:outerShdw>
                </a:effectLst>
              </a:rPr>
              <a:t>．あなたが、突然パニックを起こされ、ＳＯＳの相談を受け、支援の方向性を見いだせないケース（困難性）が発生した場合、どこに</a:t>
            </a:r>
            <a:r>
              <a:rPr lang="ja-JP" altLang="en-US" dirty="0" smtClean="0">
                <a:effectLst>
                  <a:outerShdw blurRad="38100" dist="38100" dir="2700000" algn="tl">
                    <a:srgbClr val="000000">
                      <a:alpha val="43137"/>
                    </a:srgbClr>
                  </a:outerShdw>
                </a:effectLst>
              </a:rPr>
              <a:t>アクセスして解決の糸口を探りますか</a:t>
            </a:r>
            <a:r>
              <a:rPr kumimoji="1" lang="ja-JP" altLang="en-US" dirty="0" smtClean="0">
                <a:effectLst>
                  <a:outerShdw blurRad="38100" dist="38100" dir="2700000" algn="tl">
                    <a:srgbClr val="000000">
                      <a:alpha val="43137"/>
                    </a:srgbClr>
                  </a:outerShdw>
                </a:effectLst>
              </a:rPr>
              <a:t>？</a:t>
            </a:r>
            <a:endParaRPr kumimoji="1" lang="en-US" altLang="ja-JP" dirty="0" smtClean="0">
              <a:effectLst>
                <a:outerShdw blurRad="38100" dist="38100" dir="2700000" algn="tl">
                  <a:srgbClr val="000000">
                    <a:alpha val="43137"/>
                  </a:srgbClr>
                </a:outerShdw>
              </a:effectLst>
            </a:endParaRPr>
          </a:p>
          <a:p>
            <a:pPr marL="0" indent="0">
              <a:buNone/>
            </a:pPr>
            <a:r>
              <a:rPr lang="ja-JP" altLang="en-US" dirty="0" smtClean="0">
                <a:effectLst>
                  <a:outerShdw blurRad="38100" dist="38100" dir="2700000" algn="tl">
                    <a:srgbClr val="000000">
                      <a:alpha val="43137"/>
                    </a:srgbClr>
                  </a:outerShdw>
                </a:effectLst>
              </a:rPr>
              <a:t>Ｑ．・・・</a:t>
            </a:r>
            <a:endParaRPr kumimoji="1" lang="ja-JP" altLang="en-US" dirty="0">
              <a:effectLst>
                <a:outerShdw blurRad="38100" dist="38100" dir="2700000" algn="tl">
                  <a:srgbClr val="000000">
                    <a:alpha val="43137"/>
                  </a:srgbClr>
                </a:outerShdw>
              </a:effectLst>
            </a:endParaRPr>
          </a:p>
        </p:txBody>
      </p:sp>
      <p:sp>
        <p:nvSpPr>
          <p:cNvPr id="4" name="コンテンツ プレースホルダー 3"/>
          <p:cNvSpPr>
            <a:spLocks noGrp="1"/>
          </p:cNvSpPr>
          <p:nvPr>
            <p:ph sz="half" idx="2"/>
          </p:nvPr>
        </p:nvSpPr>
        <p:spPr>
          <a:xfrm>
            <a:off x="3275856" y="1750007"/>
            <a:ext cx="2592288" cy="4248472"/>
          </a:xfrm>
        </p:spPr>
        <p:txBody>
          <a:bodyPr>
            <a:normAutofit fontScale="92500" lnSpcReduction="10000"/>
          </a:bodyPr>
          <a:lstStyle/>
          <a:p>
            <a:pPr marL="0" indent="0">
              <a:buNone/>
            </a:pPr>
            <a:r>
              <a:rPr lang="ja-JP" altLang="en-US" dirty="0" smtClean="0">
                <a:effectLst>
                  <a:outerShdw blurRad="38100" dist="38100" dir="2700000" algn="tl">
                    <a:srgbClr val="000000">
                      <a:alpha val="43137"/>
                    </a:srgbClr>
                  </a:outerShdw>
                </a:effectLst>
              </a:rPr>
              <a:t>Ａ</a:t>
            </a:r>
            <a:r>
              <a:rPr lang="ja-JP" altLang="en-US" dirty="0">
                <a:effectLst>
                  <a:outerShdw blurRad="38100" dist="38100" dir="2700000" algn="tl">
                    <a:srgbClr val="000000">
                      <a:alpha val="43137"/>
                    </a:srgbClr>
                  </a:outerShdw>
                </a:effectLst>
              </a:rPr>
              <a:t>２</a:t>
            </a:r>
            <a:r>
              <a:rPr lang="ja-JP" altLang="en-US" dirty="0" smtClean="0">
                <a:effectLst>
                  <a:outerShdw blurRad="38100" dist="38100" dir="2700000" algn="tl">
                    <a:srgbClr val="000000">
                      <a:alpha val="43137"/>
                    </a:srgbClr>
                  </a:outerShdw>
                </a:effectLst>
              </a:rPr>
              <a:t>．精神科病院からの地域移行の相談があなたの事業所に入りました。あなたは、どの相談機関へ協力を求めますか？</a:t>
            </a:r>
            <a:endParaRPr lang="en-US" altLang="ja-JP" dirty="0" smtClean="0">
              <a:effectLst>
                <a:outerShdw blurRad="38100" dist="38100" dir="2700000" algn="tl">
                  <a:srgbClr val="000000">
                    <a:alpha val="43137"/>
                  </a:srgbClr>
                </a:outerShdw>
              </a:effectLst>
            </a:endParaRPr>
          </a:p>
          <a:p>
            <a:pPr marL="0" indent="0">
              <a:buNone/>
            </a:pPr>
            <a:r>
              <a:rPr kumimoji="1" lang="ja-JP" altLang="en-US" dirty="0">
                <a:effectLst>
                  <a:outerShdw blurRad="38100" dist="38100" dir="2700000" algn="tl">
                    <a:srgbClr val="000000">
                      <a:alpha val="43137"/>
                    </a:srgbClr>
                  </a:outerShdw>
                </a:effectLst>
              </a:rPr>
              <a:t>Ｑ</a:t>
            </a:r>
            <a:r>
              <a:rPr kumimoji="1" lang="ja-JP" altLang="en-US" dirty="0" smtClean="0">
                <a:effectLst>
                  <a:outerShdw blurRad="38100" dist="38100" dir="2700000" algn="tl">
                    <a:srgbClr val="000000">
                      <a:alpha val="43137"/>
                    </a:srgbClr>
                  </a:outerShdw>
                </a:effectLst>
              </a:rPr>
              <a:t>．・・・</a:t>
            </a:r>
            <a:endParaRPr kumimoji="1" lang="ja-JP" altLang="en-US" dirty="0">
              <a:effectLst>
                <a:outerShdw blurRad="38100" dist="38100" dir="2700000" algn="tl">
                  <a:srgbClr val="000000">
                    <a:alpha val="43137"/>
                  </a:srgbClr>
                </a:outerShdw>
              </a:effectLst>
            </a:endParaRPr>
          </a:p>
        </p:txBody>
      </p:sp>
      <p:sp>
        <p:nvSpPr>
          <p:cNvPr id="6" name="コンテンツ プレースホルダー 3"/>
          <p:cNvSpPr txBox="1">
            <a:spLocks/>
          </p:cNvSpPr>
          <p:nvPr/>
        </p:nvSpPr>
        <p:spPr>
          <a:xfrm>
            <a:off x="6012160" y="1760375"/>
            <a:ext cx="3024336" cy="46085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1800" kern="1200">
                <a:solidFill>
                  <a:schemeClr val="tx1"/>
                </a:solidFill>
                <a:latin typeface="+mn-lt"/>
                <a:ea typeface="+mn-ea"/>
                <a:cs typeface="+mn-cs"/>
              </a:defRPr>
            </a:lvl9pPr>
          </a:lstStyle>
          <a:p>
            <a:pPr marL="0" indent="0">
              <a:buFont typeface="Arial" pitchFamily="34" charset="0"/>
              <a:buNone/>
            </a:pPr>
            <a:r>
              <a:rPr lang="ja-JP" altLang="en-US" dirty="0" smtClean="0">
                <a:effectLst>
                  <a:outerShdw blurRad="38100" dist="38100" dir="2700000" algn="tl">
                    <a:srgbClr val="000000">
                      <a:alpha val="43137"/>
                    </a:srgbClr>
                  </a:outerShdw>
                </a:effectLst>
              </a:rPr>
              <a:t>Ａ</a:t>
            </a:r>
            <a:r>
              <a:rPr lang="ja-JP" altLang="en-US" dirty="0">
                <a:effectLst>
                  <a:outerShdw blurRad="38100" dist="38100" dir="2700000" algn="tl">
                    <a:srgbClr val="000000">
                      <a:alpha val="43137"/>
                    </a:srgbClr>
                  </a:outerShdw>
                </a:effectLst>
              </a:rPr>
              <a:t>３</a:t>
            </a:r>
            <a:r>
              <a:rPr lang="ja-JP" altLang="en-US" dirty="0" smtClean="0">
                <a:effectLst>
                  <a:outerShdw blurRad="38100" dist="38100" dir="2700000" algn="tl">
                    <a:srgbClr val="000000">
                      <a:alpha val="43137"/>
                    </a:srgbClr>
                  </a:outerShdw>
                </a:effectLst>
              </a:rPr>
              <a:t>．医療的ケアを必要とする子</a:t>
            </a:r>
            <a:r>
              <a:rPr lang="ja-JP" altLang="en-US" dirty="0">
                <a:effectLst>
                  <a:outerShdw blurRad="38100" dist="38100" dir="2700000" algn="tl">
                    <a:srgbClr val="000000">
                      <a:alpha val="43137"/>
                    </a:srgbClr>
                  </a:outerShdw>
                </a:effectLst>
              </a:rPr>
              <a:t>ども</a:t>
            </a:r>
            <a:r>
              <a:rPr lang="ja-JP" altLang="en-US" dirty="0" smtClean="0">
                <a:effectLst>
                  <a:outerShdw blurRad="38100" dist="38100" dir="2700000" algn="tl">
                    <a:srgbClr val="000000">
                      <a:alpha val="43137"/>
                    </a:srgbClr>
                  </a:outerShdw>
                </a:effectLst>
              </a:rPr>
              <a:t>の退院に向けア相談があなたの事業所に入りました。あなたは、どの相談機関へ相談を持ち掛けますか？Ｑ．・・・</a:t>
            </a:r>
            <a:endParaRPr lang="ja-JP" altLang="en-US" dirty="0">
              <a:effectLst>
                <a:outerShdw blurRad="38100" dist="38100" dir="2700000" algn="tl">
                  <a:srgbClr val="000000">
                    <a:alpha val="43137"/>
                  </a:srgbClr>
                </a:outerShdw>
              </a:effectLst>
            </a:endParaRPr>
          </a:p>
        </p:txBody>
      </p:sp>
      <p:cxnSp>
        <p:nvCxnSpPr>
          <p:cNvPr id="7" name="直線コネクタ 6"/>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8603890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0394" y="116632"/>
            <a:ext cx="8389590" cy="570978"/>
          </a:xfrm>
        </p:spPr>
        <p:txBody>
          <a:bodyPr>
            <a:normAutofit fontScale="90000"/>
          </a:bodyPr>
          <a:lstStyle/>
          <a:p>
            <a:r>
              <a:rPr kumimoji="1" lang="ja-JP" altLang="en-US" dirty="0" smtClean="0"/>
              <a:t>地域連携</a:t>
            </a:r>
            <a:r>
              <a:rPr kumimoji="1" lang="en-US" altLang="ja-JP" dirty="0" smtClean="0"/>
              <a:t/>
            </a:r>
            <a:br>
              <a:rPr kumimoji="1" lang="en-US" altLang="ja-JP" dirty="0" smtClean="0"/>
            </a:br>
            <a:r>
              <a:rPr lang="ja-JP" altLang="en-US" sz="3100" dirty="0"/>
              <a:t>～</a:t>
            </a:r>
            <a:r>
              <a:rPr kumimoji="1" lang="ja-JP" altLang="en-US" sz="3100" dirty="0" smtClean="0"/>
              <a:t>相談支援専門員とサービス提供事業所連携～</a:t>
            </a:r>
            <a:endParaRPr kumimoji="1" lang="ja-JP" altLang="en-US" sz="3100" dirty="0"/>
          </a:p>
        </p:txBody>
      </p:sp>
      <p:sp>
        <p:nvSpPr>
          <p:cNvPr id="3" name="テキスト プレースホルダー 2"/>
          <p:cNvSpPr>
            <a:spLocks noGrp="1"/>
          </p:cNvSpPr>
          <p:nvPr>
            <p:ph type="body" idx="1"/>
          </p:nvPr>
        </p:nvSpPr>
        <p:spPr>
          <a:xfrm>
            <a:off x="251520" y="908720"/>
            <a:ext cx="3671881" cy="936104"/>
          </a:xfrm>
        </p:spPr>
        <p:style>
          <a:lnRef idx="2">
            <a:schemeClr val="accent1"/>
          </a:lnRef>
          <a:fillRef idx="1">
            <a:schemeClr val="lt1"/>
          </a:fillRef>
          <a:effectRef idx="0">
            <a:schemeClr val="accent1"/>
          </a:effectRef>
          <a:fontRef idx="minor">
            <a:schemeClr val="dk1"/>
          </a:fontRef>
        </p:style>
        <p:txBody>
          <a:bodyPr/>
          <a:lstStyle/>
          <a:p>
            <a:pPr algn="ctr"/>
            <a:r>
              <a:rPr kumimoji="1" lang="ja-JP" altLang="en-US" dirty="0" smtClean="0"/>
              <a:t>指定特定相談支援事業所</a:t>
            </a:r>
            <a:endParaRPr kumimoji="1" lang="en-US" altLang="ja-JP" dirty="0" smtClean="0"/>
          </a:p>
          <a:p>
            <a:pPr algn="ctr"/>
            <a:r>
              <a:rPr kumimoji="1" lang="ja-JP" altLang="en-US" dirty="0" smtClean="0"/>
              <a:t>相談支援専門員の業務</a:t>
            </a:r>
            <a:endParaRPr kumimoji="1" lang="ja-JP" altLang="en-US" dirty="0"/>
          </a:p>
        </p:txBody>
      </p:sp>
      <p:sp>
        <p:nvSpPr>
          <p:cNvPr id="4" name="コンテンツ プレースホルダー 3"/>
          <p:cNvSpPr>
            <a:spLocks noGrp="1"/>
          </p:cNvSpPr>
          <p:nvPr>
            <p:ph sz="half" idx="2"/>
          </p:nvPr>
        </p:nvSpPr>
        <p:spPr>
          <a:xfrm>
            <a:off x="136667" y="1988840"/>
            <a:ext cx="4390678" cy="4320479"/>
          </a:xfrm>
        </p:spPr>
        <p:txBody>
          <a:bodyPr>
            <a:normAutofit lnSpcReduction="10000"/>
          </a:bodyPr>
          <a:lstStyle/>
          <a:p>
            <a:pPr marL="0" indent="0">
              <a:buNone/>
            </a:pPr>
            <a:r>
              <a:rPr kumimoji="1" lang="ja-JP" altLang="en-US" sz="1800" b="1" dirty="0" smtClean="0"/>
              <a:t>サービス利用支援</a:t>
            </a:r>
            <a:endParaRPr kumimoji="1" lang="en-US" altLang="ja-JP" sz="1800" b="1" dirty="0" smtClean="0"/>
          </a:p>
          <a:p>
            <a:pPr marL="0" indent="0">
              <a:buNone/>
            </a:pPr>
            <a:r>
              <a:rPr lang="ja-JP" altLang="en-US" sz="1800" dirty="0" smtClean="0">
                <a:latin typeface="ＭＳ ゴシック" pitchFamily="49" charset="-128"/>
                <a:ea typeface="ＭＳ ゴシック" pitchFamily="49" charset="-128"/>
              </a:rPr>
              <a:t>○障害</a:t>
            </a:r>
            <a:r>
              <a:rPr lang="ja-JP" altLang="en-US" sz="1800" dirty="0">
                <a:latin typeface="ＭＳ ゴシック" pitchFamily="49" charset="-128"/>
                <a:ea typeface="ＭＳ ゴシック" pitchFamily="49" charset="-128"/>
              </a:rPr>
              <a:t>福祉サービス等の申請に係る</a:t>
            </a:r>
            <a:r>
              <a:rPr lang="ja-JP" altLang="en-US" sz="1800" dirty="0" smtClean="0">
                <a:latin typeface="ＭＳ ゴシック" pitchFamily="49" charset="-128"/>
                <a:ea typeface="ＭＳ ゴシック" pitchFamily="49" charset="-128"/>
              </a:rPr>
              <a:t>支</a:t>
            </a:r>
            <a:endParaRPr lang="en-US" altLang="ja-JP" sz="1800" dirty="0" smtClean="0">
              <a:latin typeface="ＭＳ ゴシック" pitchFamily="49" charset="-128"/>
              <a:ea typeface="ＭＳ ゴシック" pitchFamily="49" charset="-128"/>
            </a:endParaRPr>
          </a:p>
          <a:p>
            <a:pPr marL="0" indent="0">
              <a:buNone/>
            </a:pPr>
            <a:r>
              <a:rPr lang="ja-JP" altLang="en-US" sz="1800" dirty="0">
                <a:latin typeface="ＭＳ ゴシック" pitchFamily="49" charset="-128"/>
                <a:ea typeface="ＭＳ ゴシック" pitchFamily="49" charset="-128"/>
              </a:rPr>
              <a:t>　</a:t>
            </a:r>
            <a:r>
              <a:rPr lang="ja-JP" altLang="en-US" sz="1800" dirty="0" smtClean="0">
                <a:latin typeface="ＭＳ ゴシック" pitchFamily="49" charset="-128"/>
                <a:ea typeface="ＭＳ ゴシック" pitchFamily="49" charset="-128"/>
              </a:rPr>
              <a:t>給決定の</a:t>
            </a:r>
            <a:r>
              <a:rPr lang="ja-JP" altLang="en-US" sz="1800" dirty="0">
                <a:latin typeface="ＭＳ ゴシック" pitchFamily="49" charset="-128"/>
                <a:ea typeface="ＭＳ ゴシック" pitchFamily="49" charset="-128"/>
              </a:rPr>
              <a:t>前にサービス等利用計画案</a:t>
            </a:r>
            <a:r>
              <a:rPr lang="ja-JP" altLang="en-US" sz="1800" dirty="0" smtClean="0">
                <a:latin typeface="ＭＳ ゴシック" pitchFamily="49" charset="-128"/>
                <a:ea typeface="ＭＳ ゴシック" pitchFamily="49" charset="-128"/>
              </a:rPr>
              <a:t>を</a:t>
            </a:r>
            <a:endParaRPr lang="en-US" altLang="ja-JP" sz="1800" dirty="0" smtClean="0">
              <a:latin typeface="ＭＳ ゴシック" pitchFamily="49" charset="-128"/>
              <a:ea typeface="ＭＳ ゴシック" pitchFamily="49" charset="-128"/>
            </a:endParaRPr>
          </a:p>
          <a:p>
            <a:pPr marL="0" indent="0">
              <a:buNone/>
            </a:pPr>
            <a:r>
              <a:rPr lang="ja-JP" altLang="en-US" sz="1800" dirty="0">
                <a:latin typeface="ＭＳ ゴシック" pitchFamily="49" charset="-128"/>
                <a:ea typeface="ＭＳ ゴシック" pitchFamily="49" charset="-128"/>
              </a:rPr>
              <a:t>　</a:t>
            </a:r>
            <a:r>
              <a:rPr lang="ja-JP" altLang="en-US" sz="1800" dirty="0" smtClean="0">
                <a:latin typeface="ＭＳ ゴシック" pitchFamily="49" charset="-128"/>
                <a:ea typeface="ＭＳ ゴシック" pitchFamily="49" charset="-128"/>
              </a:rPr>
              <a:t>作成</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a:t>
            </a:r>
            <a:r>
              <a:rPr lang="ja-JP" altLang="en-US" sz="1800" dirty="0">
                <a:latin typeface="ＭＳ ゴシック" pitchFamily="49" charset="-128"/>
                <a:ea typeface="ＭＳ ゴシック" pitchFamily="49" charset="-128"/>
              </a:rPr>
              <a:t>支給決定後、サービス事業者等との</a:t>
            </a:r>
            <a:r>
              <a:rPr lang="ja-JP" altLang="en-US" sz="1800" dirty="0" smtClean="0">
                <a:latin typeface="ＭＳ ゴシック" pitchFamily="49" charset="-128"/>
                <a:ea typeface="ＭＳ ゴシック" pitchFamily="49" charset="-128"/>
              </a:rPr>
              <a:t>連</a:t>
            </a:r>
            <a:endParaRPr lang="en-US" altLang="ja-JP" sz="1800" dirty="0" smtClean="0">
              <a:latin typeface="ＭＳ ゴシック" pitchFamily="49" charset="-128"/>
              <a:ea typeface="ＭＳ ゴシック" pitchFamily="49" charset="-128"/>
            </a:endParaRPr>
          </a:p>
          <a:p>
            <a:pPr marL="0" indent="0">
              <a:buNone/>
            </a:pPr>
            <a:r>
              <a:rPr lang="ja-JP" altLang="en-US" sz="1800" dirty="0">
                <a:latin typeface="ＭＳ ゴシック" pitchFamily="49" charset="-128"/>
                <a:ea typeface="ＭＳ ゴシック" pitchFamily="49" charset="-128"/>
              </a:rPr>
              <a:t>　</a:t>
            </a:r>
            <a:r>
              <a:rPr lang="ja-JP" altLang="en-US" sz="1800" dirty="0" smtClean="0">
                <a:latin typeface="ＭＳ ゴシック" pitchFamily="49" charset="-128"/>
                <a:ea typeface="ＭＳ ゴシック" pitchFamily="49" charset="-128"/>
              </a:rPr>
              <a:t>絡調整</a:t>
            </a:r>
            <a:r>
              <a:rPr lang="ja-JP" altLang="en-US" sz="1800" dirty="0">
                <a:latin typeface="ＭＳ ゴシック" pitchFamily="49" charset="-128"/>
                <a:ea typeface="ＭＳ ゴシック" pitchFamily="49" charset="-128"/>
              </a:rPr>
              <a:t>等を行うとともにサービス等</a:t>
            </a:r>
            <a:r>
              <a:rPr lang="ja-JP" altLang="en-US" sz="1800" dirty="0" smtClean="0">
                <a:latin typeface="ＭＳ ゴシック" pitchFamily="49" charset="-128"/>
                <a:ea typeface="ＭＳ ゴシック" pitchFamily="49" charset="-128"/>
              </a:rPr>
              <a:t>利</a:t>
            </a:r>
            <a:endParaRPr lang="en-US" altLang="ja-JP" sz="1800" dirty="0" smtClean="0">
              <a:latin typeface="ＭＳ ゴシック" pitchFamily="49" charset="-128"/>
              <a:ea typeface="ＭＳ ゴシック" pitchFamily="49" charset="-128"/>
            </a:endParaRPr>
          </a:p>
          <a:p>
            <a:pPr marL="0" indent="0">
              <a:buNone/>
            </a:pPr>
            <a:r>
              <a:rPr lang="ja-JP" altLang="en-US" sz="1800" dirty="0">
                <a:latin typeface="ＭＳ ゴシック" pitchFamily="49" charset="-128"/>
                <a:ea typeface="ＭＳ ゴシック" pitchFamily="49" charset="-128"/>
              </a:rPr>
              <a:t>　</a:t>
            </a:r>
            <a:r>
              <a:rPr lang="ja-JP" altLang="en-US" sz="1800" dirty="0" smtClean="0">
                <a:latin typeface="ＭＳ ゴシック" pitchFamily="49" charset="-128"/>
                <a:ea typeface="ＭＳ ゴシック" pitchFamily="49" charset="-128"/>
              </a:rPr>
              <a:t>用</a:t>
            </a:r>
            <a:r>
              <a:rPr lang="ja-JP" altLang="en-US" sz="1800" dirty="0">
                <a:latin typeface="ＭＳ ゴシック" pitchFamily="49" charset="-128"/>
                <a:ea typeface="ＭＳ ゴシック" pitchFamily="49" charset="-128"/>
              </a:rPr>
              <a:t>計画</a:t>
            </a:r>
            <a:r>
              <a:rPr lang="ja-JP" altLang="en-US" sz="1800" dirty="0" smtClean="0">
                <a:latin typeface="ＭＳ ゴシック" pitchFamily="49" charset="-128"/>
                <a:ea typeface="ＭＳ ゴシック" pitchFamily="49" charset="-128"/>
              </a:rPr>
              <a:t>を作成</a:t>
            </a:r>
            <a:endParaRPr lang="en-US" altLang="ja-JP" sz="1800" dirty="0" smtClean="0">
              <a:latin typeface="ＭＳ ゴシック" pitchFamily="49" charset="-128"/>
              <a:ea typeface="ＭＳ ゴシック" pitchFamily="49" charset="-128"/>
            </a:endParaRPr>
          </a:p>
          <a:p>
            <a:pPr marL="0" indent="0">
              <a:buNone/>
            </a:pPr>
            <a:r>
              <a:rPr lang="ja-JP" altLang="en-US" sz="1800" b="1" dirty="0" smtClean="0">
                <a:latin typeface="ＭＳ ゴシック" pitchFamily="49" charset="-128"/>
                <a:ea typeface="ＭＳ ゴシック" pitchFamily="49" charset="-128"/>
              </a:rPr>
              <a:t>継続</a:t>
            </a:r>
            <a:r>
              <a:rPr lang="ja-JP" altLang="en-US" sz="1800" b="1" dirty="0">
                <a:latin typeface="ＭＳ ゴシック" pitchFamily="49" charset="-128"/>
                <a:ea typeface="ＭＳ ゴシック" pitchFamily="49" charset="-128"/>
              </a:rPr>
              <a:t>サービス利用</a:t>
            </a:r>
            <a:r>
              <a:rPr lang="ja-JP" altLang="en-US" sz="1800" b="1" dirty="0" smtClean="0">
                <a:latin typeface="ＭＳ ゴシック" pitchFamily="49" charset="-128"/>
                <a:ea typeface="ＭＳ ゴシック" pitchFamily="49" charset="-128"/>
              </a:rPr>
              <a:t>支援</a:t>
            </a:r>
            <a:endParaRPr lang="en-US" altLang="ja-JP" sz="1800" b="1"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a:t>
            </a:r>
            <a:r>
              <a:rPr lang="ja-JP" altLang="en-US" sz="1800" dirty="0">
                <a:latin typeface="ＭＳ ゴシック" pitchFamily="49" charset="-128"/>
                <a:ea typeface="ＭＳ ゴシック" pitchFamily="49" charset="-128"/>
              </a:rPr>
              <a:t>障害福祉サービス等の利用状況等の検証（モニタリング</a:t>
            </a:r>
            <a:r>
              <a:rPr lang="ja-JP" altLang="en-US" sz="1800" dirty="0" smtClean="0">
                <a:latin typeface="ＭＳ ゴシック" pitchFamily="49" charset="-128"/>
                <a:ea typeface="ＭＳ ゴシック" pitchFamily="49" charset="-128"/>
              </a:rPr>
              <a:t>）</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a:t>
            </a:r>
            <a:r>
              <a:rPr lang="ja-JP" altLang="en-US" sz="1800" dirty="0">
                <a:latin typeface="ＭＳ ゴシック" pitchFamily="49" charset="-128"/>
                <a:ea typeface="ＭＳ ゴシック" pitchFamily="49" charset="-128"/>
              </a:rPr>
              <a:t>サービス事業所等との連絡調整、</a:t>
            </a:r>
            <a:r>
              <a:rPr lang="ja-JP" altLang="en-US" sz="1800" dirty="0" smtClean="0">
                <a:latin typeface="ＭＳ ゴシック" pitchFamily="49" charset="-128"/>
                <a:ea typeface="ＭＳ ゴシック" pitchFamily="49" charset="-128"/>
              </a:rPr>
              <a:t>必要</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に</a:t>
            </a:r>
            <a:r>
              <a:rPr lang="ja-JP" altLang="en-US" sz="1800" dirty="0">
                <a:latin typeface="ＭＳ ゴシック" pitchFamily="49" charset="-128"/>
                <a:ea typeface="ＭＳ ゴシック" pitchFamily="49" charset="-128"/>
              </a:rPr>
              <a:t>応じて新たな支給決定等に係る申請</a:t>
            </a:r>
            <a:r>
              <a:rPr lang="ja-JP" altLang="en-US" sz="1800" dirty="0" smtClean="0">
                <a:latin typeface="ＭＳ ゴシック" pitchFamily="49" charset="-128"/>
                <a:ea typeface="ＭＳ ゴシック" pitchFamily="49" charset="-128"/>
              </a:rPr>
              <a:t>の</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勧奨</a:t>
            </a:r>
            <a:endParaRPr lang="ja-JP" altLang="en-US" sz="1800" dirty="0">
              <a:latin typeface="ＭＳ ゴシック" pitchFamily="49" charset="-128"/>
              <a:ea typeface="ＭＳ ゴシック" pitchFamily="49" charset="-128"/>
            </a:endParaRPr>
          </a:p>
          <a:p>
            <a:pPr marL="0" indent="0">
              <a:buNone/>
            </a:pPr>
            <a:endParaRPr lang="en-US" altLang="ja-JP" sz="1400" dirty="0">
              <a:solidFill>
                <a:srgbClr val="FF0000"/>
              </a:solidFill>
              <a:latin typeface="ＭＳ ゴシック" pitchFamily="49" charset="-128"/>
              <a:ea typeface="ＭＳ ゴシック" pitchFamily="49" charset="-128"/>
            </a:endParaRPr>
          </a:p>
          <a:p>
            <a:pPr marL="0" indent="0">
              <a:buNone/>
            </a:pPr>
            <a:endParaRPr lang="en-US" altLang="ja-JP" sz="1400" dirty="0">
              <a:latin typeface="ＭＳ ゴシック" pitchFamily="49" charset="-128"/>
              <a:ea typeface="ＭＳ ゴシック" pitchFamily="49" charset="-128"/>
            </a:endParaRPr>
          </a:p>
          <a:p>
            <a:pPr marL="0" indent="0">
              <a:buNone/>
            </a:pPr>
            <a:endParaRPr lang="en-US" altLang="ja-JP" sz="1400" dirty="0">
              <a:solidFill>
                <a:srgbClr val="FF0000"/>
              </a:solidFill>
              <a:latin typeface="ＭＳ ゴシック" pitchFamily="49" charset="-128"/>
              <a:ea typeface="ＭＳ ゴシック" pitchFamily="49" charset="-128"/>
            </a:endParaRPr>
          </a:p>
          <a:p>
            <a:pPr marL="0" indent="0">
              <a:buNone/>
            </a:pPr>
            <a:endParaRPr lang="en-US" altLang="ja-JP" sz="1400" dirty="0">
              <a:solidFill>
                <a:srgbClr val="FF0000"/>
              </a:solidFill>
              <a:latin typeface="ＭＳ ゴシック" pitchFamily="49" charset="-128"/>
              <a:ea typeface="ＭＳ ゴシック" pitchFamily="49" charset="-128"/>
            </a:endParaRPr>
          </a:p>
          <a:p>
            <a:pPr marL="0" indent="0">
              <a:buNone/>
            </a:pPr>
            <a:endParaRPr kumimoji="1" lang="ja-JP" altLang="en-US" dirty="0"/>
          </a:p>
        </p:txBody>
      </p:sp>
      <p:sp>
        <p:nvSpPr>
          <p:cNvPr id="5" name="テキスト プレースホルダー 4"/>
          <p:cNvSpPr>
            <a:spLocks noGrp="1"/>
          </p:cNvSpPr>
          <p:nvPr>
            <p:ph type="body" sz="quarter" idx="3"/>
          </p:nvPr>
        </p:nvSpPr>
        <p:spPr>
          <a:xfrm>
            <a:off x="5161820" y="908720"/>
            <a:ext cx="3586644" cy="1080120"/>
          </a:xfrm>
        </p:spPr>
        <p:style>
          <a:lnRef idx="2">
            <a:schemeClr val="accent6"/>
          </a:lnRef>
          <a:fillRef idx="1">
            <a:schemeClr val="lt1"/>
          </a:fillRef>
          <a:effectRef idx="0">
            <a:schemeClr val="accent6"/>
          </a:effectRef>
          <a:fontRef idx="minor">
            <a:schemeClr val="dk1"/>
          </a:fontRef>
        </p:style>
        <p:txBody>
          <a:bodyPr>
            <a:normAutofit/>
          </a:bodyPr>
          <a:lstStyle/>
          <a:p>
            <a:pPr algn="ctr"/>
            <a:r>
              <a:rPr kumimoji="1" lang="ja-JP" altLang="en-US" dirty="0" smtClean="0"/>
              <a:t>サービス提供事業所</a:t>
            </a:r>
            <a:endParaRPr kumimoji="1" lang="en-US" altLang="ja-JP" dirty="0" smtClean="0"/>
          </a:p>
          <a:p>
            <a:pPr algn="ctr"/>
            <a:r>
              <a:rPr lang="ja-JP" altLang="en-US" dirty="0" smtClean="0"/>
              <a:t>サービス管理責任者の業務</a:t>
            </a:r>
            <a:endParaRPr lang="en-US" altLang="ja-JP" dirty="0" smtClean="0"/>
          </a:p>
          <a:p>
            <a:pPr algn="ctr"/>
            <a:r>
              <a:rPr kumimoji="1" lang="ja-JP" altLang="en-US" dirty="0" smtClean="0"/>
              <a:t>（児童発達管理責任者）の業務</a:t>
            </a:r>
            <a:endParaRPr kumimoji="1" lang="ja-JP" altLang="en-US" dirty="0"/>
          </a:p>
        </p:txBody>
      </p:sp>
      <p:sp>
        <p:nvSpPr>
          <p:cNvPr id="6" name="コンテンツ プレースホルダー 5"/>
          <p:cNvSpPr>
            <a:spLocks noGrp="1"/>
          </p:cNvSpPr>
          <p:nvPr>
            <p:ph sz="quarter" idx="4"/>
          </p:nvPr>
        </p:nvSpPr>
        <p:spPr>
          <a:xfrm>
            <a:off x="4629150" y="2132856"/>
            <a:ext cx="4370834" cy="3888432"/>
          </a:xfrm>
        </p:spPr>
        <p:txBody>
          <a:bodyPr>
            <a:normAutofit/>
          </a:bodyPr>
          <a:lstStyle/>
          <a:p>
            <a:pPr marL="0" indent="0">
              <a:buNone/>
            </a:pPr>
            <a:r>
              <a:rPr lang="ja-JP" altLang="en-US" sz="1800" b="1" dirty="0" smtClean="0">
                <a:latin typeface="ＭＳ ゴシック" pitchFamily="49" charset="-128"/>
                <a:ea typeface="ＭＳ ゴシック" pitchFamily="49" charset="-128"/>
              </a:rPr>
              <a:t>個別</a:t>
            </a:r>
            <a:r>
              <a:rPr lang="ja-JP" altLang="en-US" sz="1800" b="1" dirty="0">
                <a:latin typeface="ＭＳ ゴシック" pitchFamily="49" charset="-128"/>
                <a:ea typeface="ＭＳ ゴシック" pitchFamily="49" charset="-128"/>
              </a:rPr>
              <a:t>支援</a:t>
            </a:r>
            <a:r>
              <a:rPr lang="ja-JP" altLang="en-US" sz="1800" b="1" dirty="0" smtClean="0">
                <a:latin typeface="ＭＳ ゴシック" pitchFamily="49" charset="-128"/>
                <a:ea typeface="ＭＳ ゴシック" pitchFamily="49" charset="-128"/>
              </a:rPr>
              <a:t>計画</a:t>
            </a:r>
            <a:endParaRPr lang="en-US" altLang="ja-JP" sz="1800" b="1" dirty="0" smtClean="0">
              <a:latin typeface="ＭＳ ゴシック" pitchFamily="49" charset="-128"/>
              <a:ea typeface="ＭＳ ゴシック" pitchFamily="49" charset="-128"/>
            </a:endParaRPr>
          </a:p>
          <a:p>
            <a:pPr marL="0" indent="0">
              <a:buNone/>
            </a:pPr>
            <a:endParaRPr lang="en-US" altLang="ja-JP" sz="1800" b="1"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○サービス</a:t>
            </a:r>
            <a:r>
              <a:rPr lang="ja-JP" altLang="en-US" sz="1800" dirty="0">
                <a:latin typeface="ＭＳ ゴシック" pitchFamily="49" charset="-128"/>
                <a:ea typeface="ＭＳ ゴシック" pitchFamily="49" charset="-128"/>
              </a:rPr>
              <a:t>ごとの</a:t>
            </a:r>
            <a:r>
              <a:rPr lang="ja-JP" altLang="en-US" sz="1800" dirty="0" smtClean="0">
                <a:latin typeface="ＭＳ ゴシック" pitchFamily="49" charset="-128"/>
                <a:ea typeface="ＭＳ ゴシック" pitchFamily="49" charset="-128"/>
              </a:rPr>
              <a:t>プランの</a:t>
            </a:r>
            <a:r>
              <a:rPr lang="ja-JP" altLang="en-US" sz="1800" dirty="0">
                <a:latin typeface="ＭＳ ゴシック" pitchFamily="49" charset="-128"/>
                <a:ea typeface="ＭＳ ゴシック" pitchFamily="49" charset="-128"/>
              </a:rPr>
              <a:t>作成など</a:t>
            </a:r>
            <a:r>
              <a:rPr lang="ja-JP" altLang="en-US" sz="1800" dirty="0" smtClean="0">
                <a:latin typeface="ＭＳ ゴシック" pitchFamily="49" charset="-128"/>
                <a:ea typeface="ＭＳ ゴシック" pitchFamily="49" charset="-128"/>
              </a:rPr>
              <a:t>の</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サービス</a:t>
            </a:r>
            <a:r>
              <a:rPr lang="ja-JP" altLang="en-US" sz="1800" dirty="0">
                <a:latin typeface="ＭＳ ゴシック" pitchFamily="49" charset="-128"/>
                <a:ea typeface="ＭＳ ゴシック" pitchFamily="49" charset="-128"/>
              </a:rPr>
              <a:t>提供プロセス全般に関する</a:t>
            </a:r>
            <a:r>
              <a:rPr lang="ja-JP" altLang="en-US" sz="1800" dirty="0" smtClean="0">
                <a:latin typeface="ＭＳ ゴシック" pitchFamily="49" charset="-128"/>
                <a:ea typeface="ＭＳ ゴシック" pitchFamily="49" charset="-128"/>
              </a:rPr>
              <a:t>責任</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a:t>
            </a:r>
            <a:r>
              <a:rPr lang="ja-JP" altLang="en-US" sz="1800" dirty="0">
                <a:latin typeface="ＭＳ ゴシック" pitchFamily="49" charset="-128"/>
                <a:ea typeface="ＭＳ ゴシック" pitchFamily="49" charset="-128"/>
              </a:rPr>
              <a:t>個別支援計画は、利用者・家族の</a:t>
            </a:r>
            <a:r>
              <a:rPr lang="ja-JP" altLang="en-US" sz="1800" dirty="0" smtClean="0">
                <a:latin typeface="ＭＳ ゴシック" pitchFamily="49" charset="-128"/>
                <a:ea typeface="ＭＳ ゴシック" pitchFamily="49" charset="-128"/>
              </a:rPr>
              <a:t>生活</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に</a:t>
            </a:r>
            <a:r>
              <a:rPr lang="ja-JP" altLang="en-US" sz="1800" dirty="0">
                <a:latin typeface="ＭＳ ゴシック" pitchFamily="49" charset="-128"/>
                <a:ea typeface="ＭＳ ゴシック" pitchFamily="49" charset="-128"/>
              </a:rPr>
              <a:t>対する意向、支援方針、生活全般</a:t>
            </a:r>
            <a:r>
              <a:rPr lang="ja-JP" altLang="en-US" sz="1800" dirty="0" smtClean="0">
                <a:latin typeface="ＭＳ ゴシック" pitchFamily="49" charset="-128"/>
                <a:ea typeface="ＭＳ ゴシック" pitchFamily="49" charset="-128"/>
              </a:rPr>
              <a:t>の課</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題</a:t>
            </a:r>
            <a:r>
              <a:rPr lang="ja-JP" altLang="en-US" sz="1800" dirty="0">
                <a:latin typeface="ＭＳ ゴシック" pitchFamily="49" charset="-128"/>
                <a:ea typeface="ＭＳ ゴシック" pitchFamily="49" charset="-128"/>
              </a:rPr>
              <a:t>、サービス目標・達成時期等を</a:t>
            </a:r>
            <a:r>
              <a:rPr lang="ja-JP" altLang="en-US" sz="1800" dirty="0" smtClean="0">
                <a:latin typeface="ＭＳ ゴシック" pitchFamily="49" charset="-128"/>
                <a:ea typeface="ＭＳ ゴシック" pitchFamily="49" charset="-128"/>
              </a:rPr>
              <a:t>定めた</a:t>
            </a:r>
            <a:endParaRPr lang="en-US" altLang="ja-JP" sz="1800" dirty="0" smtClean="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計画</a:t>
            </a:r>
            <a:endParaRPr lang="ja-JP" altLang="en-US" sz="1800" dirty="0">
              <a:latin typeface="ＭＳ ゴシック" pitchFamily="49" charset="-128"/>
              <a:ea typeface="ＭＳ ゴシック" pitchFamily="49" charset="-128"/>
            </a:endParaRPr>
          </a:p>
          <a:p>
            <a:pPr marL="0" indent="0">
              <a:buNone/>
            </a:pPr>
            <a:r>
              <a:rPr lang="ja-JP" altLang="en-US" sz="1800" dirty="0" smtClean="0">
                <a:latin typeface="ＭＳ ゴシック" pitchFamily="49" charset="-128"/>
                <a:ea typeface="ＭＳ ゴシック" pitchFamily="49" charset="-128"/>
              </a:rPr>
              <a:t>○</a:t>
            </a:r>
            <a:r>
              <a:rPr lang="ja-JP" altLang="en-US" sz="1800" dirty="0">
                <a:latin typeface="ＭＳ ゴシック" pitchFamily="49" charset="-128"/>
                <a:ea typeface="ＭＳ ゴシック" pitchFamily="49" charset="-128"/>
              </a:rPr>
              <a:t>他のサービス提供職員に対する指導的役割</a:t>
            </a:r>
          </a:p>
          <a:p>
            <a:pPr marL="0" indent="0">
              <a:buNone/>
            </a:pPr>
            <a:endParaRPr lang="ja-JP" altLang="en-US" sz="2400" dirty="0">
              <a:solidFill>
                <a:srgbClr val="FF0000"/>
              </a:solidFill>
              <a:latin typeface="ＭＳ ゴシック" pitchFamily="49" charset="-128"/>
              <a:ea typeface="ＭＳ ゴシック" pitchFamily="49" charset="-128"/>
            </a:endParaRPr>
          </a:p>
          <a:p>
            <a:endParaRPr kumimoji="1" lang="ja-JP" altLang="en-US" dirty="0"/>
          </a:p>
        </p:txBody>
      </p:sp>
      <p:cxnSp>
        <p:nvCxnSpPr>
          <p:cNvPr id="7" name="直線コネクタ 6"/>
          <p:cNvCxnSpPr/>
          <p:nvPr/>
        </p:nvCxnSpPr>
        <p:spPr>
          <a:xfrm>
            <a:off x="107504" y="908720"/>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角丸四角形 7"/>
          <p:cNvSpPr/>
          <p:nvPr/>
        </p:nvSpPr>
        <p:spPr>
          <a:xfrm>
            <a:off x="445276" y="6021288"/>
            <a:ext cx="3672408" cy="57606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smtClean="0"/>
              <a:t>サービス等利用計画</a:t>
            </a:r>
            <a:endParaRPr kumimoji="1" lang="en-US" altLang="ja-JP" dirty="0" smtClean="0"/>
          </a:p>
          <a:p>
            <a:pPr algn="ctr"/>
            <a:r>
              <a:rPr lang="ja-JP" altLang="en-US" dirty="0" smtClean="0"/>
              <a:t>（トータルプラン）</a:t>
            </a:r>
            <a:endParaRPr kumimoji="1" lang="ja-JP" altLang="en-US" dirty="0"/>
          </a:p>
        </p:txBody>
      </p:sp>
      <p:sp>
        <p:nvSpPr>
          <p:cNvPr id="9" name="角丸四角形 8"/>
          <p:cNvSpPr/>
          <p:nvPr/>
        </p:nvSpPr>
        <p:spPr>
          <a:xfrm>
            <a:off x="5436096" y="6021288"/>
            <a:ext cx="3563888" cy="5760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個別支援計画</a:t>
            </a:r>
            <a:endParaRPr kumimoji="1" lang="en-US" altLang="ja-JP" dirty="0" smtClean="0"/>
          </a:p>
          <a:p>
            <a:pPr algn="ctr"/>
            <a:r>
              <a:rPr lang="ja-JP" altLang="en-US" dirty="0" smtClean="0"/>
              <a:t>（具体的支援プラン）</a:t>
            </a:r>
            <a:endParaRPr kumimoji="1" lang="ja-JP" altLang="en-US" dirty="0"/>
          </a:p>
        </p:txBody>
      </p:sp>
      <p:sp>
        <p:nvSpPr>
          <p:cNvPr id="10" name="左右矢印 9"/>
          <p:cNvSpPr/>
          <p:nvPr/>
        </p:nvSpPr>
        <p:spPr>
          <a:xfrm>
            <a:off x="4124874" y="5958992"/>
            <a:ext cx="1296144" cy="70065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連動性</a:t>
            </a:r>
            <a:endParaRPr kumimoji="1" lang="ja-JP" altLang="en-US" dirty="0">
              <a:solidFill>
                <a:schemeClr val="tx1"/>
              </a:solidFill>
            </a:endParaRPr>
          </a:p>
        </p:txBody>
      </p:sp>
      <p:sp>
        <p:nvSpPr>
          <p:cNvPr id="11" name="左右矢印 10"/>
          <p:cNvSpPr/>
          <p:nvPr/>
        </p:nvSpPr>
        <p:spPr>
          <a:xfrm>
            <a:off x="3945668" y="959407"/>
            <a:ext cx="1216152" cy="64807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ysClr val="windowText" lastClr="000000"/>
                </a:solidFill>
              </a:rPr>
              <a:t>連携</a:t>
            </a:r>
            <a:endParaRPr kumimoji="1" lang="ja-JP" altLang="en-US" dirty="0">
              <a:solidFill>
                <a:sysClr val="windowText" lastClr="000000"/>
              </a:solidFill>
            </a:endParaRPr>
          </a:p>
        </p:txBody>
      </p:sp>
      <p:sp>
        <p:nvSpPr>
          <p:cNvPr id="12"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432231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dirty="0"/>
              <a:t>②　地域資源の把握・アクセスとネットワークへの参画</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179512"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539552" y="1340768"/>
            <a:ext cx="8280920" cy="4524315"/>
          </a:xfrm>
          <a:prstGeom prst="rect">
            <a:avLst/>
          </a:prstGeom>
        </p:spPr>
        <p:txBody>
          <a:bodyPr wrap="square">
            <a:spAutoFit/>
          </a:bodyPr>
          <a:lstStyle/>
          <a:p>
            <a:r>
              <a:rPr lang="ja-JP" altLang="en-US" sz="3200" dirty="0" smtClean="0">
                <a:effectLst>
                  <a:outerShdw blurRad="38100" dist="38100" dir="2700000" algn="tl">
                    <a:srgbClr val="000000">
                      <a:alpha val="43137"/>
                    </a:srgbClr>
                  </a:outerShdw>
                </a:effectLst>
              </a:rPr>
              <a:t>もくじ</a:t>
            </a:r>
            <a:endParaRPr lang="en-US" altLang="ja-JP" sz="3200" dirty="0" smtClean="0">
              <a:effectLst>
                <a:outerShdw blurRad="38100" dist="38100" dir="2700000" algn="tl">
                  <a:srgbClr val="000000">
                    <a:alpha val="43137"/>
                  </a:srgbClr>
                </a:outerShdw>
              </a:effectLst>
            </a:endParaRPr>
          </a:p>
          <a:p>
            <a:endParaRPr lang="en-US" altLang="ja-JP" sz="3200" dirty="0">
              <a:effectLst>
                <a:outerShdw blurRad="38100" dist="38100" dir="2700000" algn="tl">
                  <a:srgbClr val="000000">
                    <a:alpha val="43137"/>
                  </a:srgbClr>
                </a:outerShdw>
              </a:effectLst>
            </a:endParaRPr>
          </a:p>
          <a:p>
            <a:r>
              <a:rPr lang="ja-JP" altLang="en-US" sz="3200" dirty="0"/>
              <a:t>　</a:t>
            </a:r>
            <a:r>
              <a:rPr lang="en-US" altLang="ja-JP" sz="3200" dirty="0"/>
              <a:t>【</a:t>
            </a:r>
            <a:r>
              <a:rPr lang="ja-JP" altLang="en-US" sz="3200" dirty="0"/>
              <a:t>キーワード</a:t>
            </a:r>
            <a:r>
              <a:rPr lang="ja-JP" altLang="en-US" sz="3200" dirty="0" smtClean="0"/>
              <a:t>：地域作り</a:t>
            </a:r>
            <a:r>
              <a:rPr lang="en-US" altLang="ja-JP" sz="3200" dirty="0" smtClean="0"/>
              <a:t>】</a:t>
            </a:r>
            <a:endParaRPr lang="en-US" altLang="ja-JP" sz="3200" dirty="0"/>
          </a:p>
          <a:p>
            <a:endParaRPr lang="en-US" altLang="ja-JP" sz="3200" dirty="0"/>
          </a:p>
          <a:p>
            <a:r>
              <a:rPr lang="ja-JP" altLang="en-US" sz="3200" dirty="0" smtClean="0"/>
              <a:t>ア．</a:t>
            </a:r>
            <a:r>
              <a:rPr lang="ja-JP" altLang="en-US" sz="3200" b="1" dirty="0"/>
              <a:t>地域資源</a:t>
            </a:r>
            <a:r>
              <a:rPr lang="ja-JP" altLang="en-US" sz="3200" dirty="0"/>
              <a:t>を把握する</a:t>
            </a:r>
            <a:r>
              <a:rPr lang="ja-JP" altLang="en-US" sz="3200" dirty="0" smtClean="0"/>
              <a:t>目的（その</a:t>
            </a:r>
            <a:r>
              <a:rPr lang="ja-JP" altLang="en-US" sz="3200" dirty="0"/>
              <a:t>先の</a:t>
            </a:r>
            <a:r>
              <a:rPr lang="ja-JP" altLang="en-US" sz="3200" dirty="0" smtClean="0"/>
              <a:t>実践）</a:t>
            </a:r>
            <a:endParaRPr lang="en-US" altLang="ja-JP" sz="3200" dirty="0"/>
          </a:p>
          <a:p>
            <a:endParaRPr lang="en-US" altLang="ja-JP" sz="3200" dirty="0"/>
          </a:p>
          <a:p>
            <a:r>
              <a:rPr lang="ja-JP" altLang="en-US" sz="3200" dirty="0" smtClean="0"/>
              <a:t>イ．</a:t>
            </a:r>
            <a:r>
              <a:rPr lang="ja-JP" altLang="en-US" sz="3200" dirty="0"/>
              <a:t>地域資源へのアクセス方法と実践</a:t>
            </a:r>
            <a:endParaRPr lang="en-US" altLang="ja-JP" sz="3200" dirty="0"/>
          </a:p>
          <a:p>
            <a:endParaRPr lang="en-US" altLang="ja-JP" sz="3200" dirty="0"/>
          </a:p>
          <a:p>
            <a:r>
              <a:rPr lang="ja-JP" altLang="en-US" sz="3200" dirty="0" smtClean="0"/>
              <a:t>ウ．ネットワークへの参画と実践</a:t>
            </a:r>
            <a:endParaRPr lang="ja-JP" altLang="en-US" sz="3200" dirty="0"/>
          </a:p>
        </p:txBody>
      </p:sp>
    </p:spTree>
    <p:extLst>
      <p:ext uri="{BB962C8B-B14F-4D97-AF65-F5344CB8AC3E}">
        <p14:creationId xmlns:p14="http://schemas.microsoft.com/office/powerpoint/2010/main" val="7443053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4696" y="73416"/>
            <a:ext cx="8102111" cy="994172"/>
          </a:xfrm>
        </p:spPr>
        <p:txBody>
          <a:bodyPr>
            <a:normAutofit fontScale="90000"/>
          </a:bodyPr>
          <a:lstStyle/>
          <a:p>
            <a:r>
              <a:rPr lang="ja-JP" altLang="en-US" sz="3200" dirty="0"/>
              <a:t>地域資源の把握・アクセスとネットワークへの参画</a:t>
            </a:r>
            <a:endParaRPr lang="ja-JP" altLang="en-US" sz="3200" b="1" dirty="0">
              <a:latin typeface="メイリオ" pitchFamily="50" charset="-128"/>
              <a:ea typeface="メイリオ" pitchFamily="50" charset="-128"/>
              <a:cs typeface="メイリオ" pitchFamily="50" charset="-128"/>
            </a:endParaRPr>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3352298"/>
              </p:ext>
            </p:extLst>
          </p:nvPr>
        </p:nvGraphicFramePr>
        <p:xfrm>
          <a:off x="408112" y="1268760"/>
          <a:ext cx="8435280" cy="49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直線コネクタ 3"/>
          <p:cNvCxnSpPr/>
          <p:nvPr/>
        </p:nvCxnSpPr>
        <p:spPr>
          <a:xfrm>
            <a:off x="179512"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6" name="角丸四角形吹き出し 5"/>
          <p:cNvSpPr/>
          <p:nvPr/>
        </p:nvSpPr>
        <p:spPr>
          <a:xfrm>
            <a:off x="2411760" y="1268760"/>
            <a:ext cx="1800200" cy="1152128"/>
          </a:xfrm>
          <a:prstGeom prst="wedgeRoundRectCallout">
            <a:avLst>
              <a:gd name="adj1" fmla="val 6580"/>
              <a:gd name="adj2" fmla="val 87574"/>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t>その地域の様々な相談支援関係者と出会う</a:t>
            </a:r>
            <a:endParaRPr kumimoji="1" lang="ja-JP" altLang="en-US" dirty="0"/>
          </a:p>
        </p:txBody>
      </p:sp>
      <p:sp>
        <p:nvSpPr>
          <p:cNvPr id="7" name="角丸四角形吹き出し 6"/>
          <p:cNvSpPr/>
          <p:nvPr/>
        </p:nvSpPr>
        <p:spPr>
          <a:xfrm>
            <a:off x="2627784" y="5085184"/>
            <a:ext cx="1800200" cy="1152128"/>
          </a:xfrm>
          <a:prstGeom prst="wedgeRoundRectCallout">
            <a:avLst>
              <a:gd name="adj1" fmla="val 6580"/>
              <a:gd name="adj2" fmla="val -87535"/>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t>その地域のインフォーマルな関係者と出会う</a:t>
            </a:r>
            <a:endParaRPr kumimoji="1" lang="ja-JP" altLang="en-US" dirty="0"/>
          </a:p>
        </p:txBody>
      </p:sp>
      <p:sp>
        <p:nvSpPr>
          <p:cNvPr id="8" name="角丸四角形吹き出し 7"/>
          <p:cNvSpPr/>
          <p:nvPr/>
        </p:nvSpPr>
        <p:spPr>
          <a:xfrm>
            <a:off x="179512" y="988999"/>
            <a:ext cx="2016224" cy="1719921"/>
          </a:xfrm>
          <a:prstGeom prst="wedgeRoundRectCallout">
            <a:avLst>
              <a:gd name="adj1" fmla="val 14499"/>
              <a:gd name="adj2" fmla="val 64789"/>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地域</a:t>
            </a:r>
            <a:r>
              <a:rPr lang="ja-JP" altLang="en-US" dirty="0" smtClean="0"/>
              <a:t>活動・特性</a:t>
            </a:r>
            <a:endParaRPr lang="en-US" altLang="ja-JP" dirty="0"/>
          </a:p>
          <a:p>
            <a:pPr algn="ctr"/>
            <a:r>
              <a:rPr lang="ja-JP" altLang="en-US" dirty="0" smtClean="0"/>
              <a:t>民間企業</a:t>
            </a:r>
            <a:endParaRPr lang="en-US" altLang="ja-JP" dirty="0"/>
          </a:p>
          <a:p>
            <a:pPr algn="ctr"/>
            <a:r>
              <a:rPr lang="ja-JP" altLang="en-US" dirty="0"/>
              <a:t>公共交通</a:t>
            </a:r>
            <a:endParaRPr lang="en-US" altLang="ja-JP" dirty="0"/>
          </a:p>
          <a:p>
            <a:pPr algn="ctr"/>
            <a:r>
              <a:rPr kumimoji="1" lang="ja-JP" altLang="en-US" dirty="0" smtClean="0"/>
              <a:t>ボランティア団体</a:t>
            </a:r>
            <a:endParaRPr kumimoji="1" lang="en-US" altLang="ja-JP" dirty="0" smtClean="0"/>
          </a:p>
          <a:p>
            <a:pPr algn="ctr"/>
            <a:r>
              <a:rPr lang="ja-JP" altLang="en-US" dirty="0" smtClean="0"/>
              <a:t>自治会</a:t>
            </a:r>
            <a:endParaRPr lang="en-US" altLang="ja-JP" dirty="0" smtClean="0"/>
          </a:p>
          <a:p>
            <a:pPr algn="ctr"/>
            <a:r>
              <a:rPr kumimoji="1" lang="ja-JP" altLang="en-US" dirty="0" smtClean="0"/>
              <a:t>民生児童</a:t>
            </a:r>
            <a:r>
              <a:rPr lang="ja-JP" altLang="en-US" dirty="0" smtClean="0"/>
              <a:t>員等</a:t>
            </a:r>
            <a:endParaRPr kumimoji="1" lang="ja-JP" altLang="en-US" dirty="0"/>
          </a:p>
        </p:txBody>
      </p:sp>
      <p:sp>
        <p:nvSpPr>
          <p:cNvPr id="9" name="角丸四角形吹き出し 8"/>
          <p:cNvSpPr/>
          <p:nvPr/>
        </p:nvSpPr>
        <p:spPr>
          <a:xfrm>
            <a:off x="204572" y="4938035"/>
            <a:ext cx="2257198" cy="1728192"/>
          </a:xfrm>
          <a:prstGeom prst="wedgeRoundRectCallout">
            <a:avLst>
              <a:gd name="adj1" fmla="val 10438"/>
              <a:gd name="adj2" fmla="val -66540"/>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t>行政・福祉事業</a:t>
            </a:r>
            <a:endParaRPr lang="en-US" altLang="ja-JP" dirty="0"/>
          </a:p>
          <a:p>
            <a:pPr algn="ctr"/>
            <a:r>
              <a:rPr lang="ja-JP" altLang="en-US" dirty="0"/>
              <a:t>社会福祉協議会</a:t>
            </a:r>
            <a:endParaRPr lang="en-US" altLang="ja-JP" dirty="0"/>
          </a:p>
          <a:p>
            <a:pPr algn="ctr"/>
            <a:r>
              <a:rPr lang="ja-JP" altLang="en-US" dirty="0" smtClean="0"/>
              <a:t>教育機関</a:t>
            </a:r>
            <a:endParaRPr lang="en-US" altLang="ja-JP" dirty="0" smtClean="0"/>
          </a:p>
          <a:p>
            <a:pPr algn="ctr"/>
            <a:r>
              <a:rPr kumimoji="1" lang="ja-JP" altLang="en-US" dirty="0" smtClean="0"/>
              <a:t>子育て支援・医療</a:t>
            </a:r>
            <a:endParaRPr kumimoji="1" lang="en-US" altLang="ja-JP" dirty="0" smtClean="0"/>
          </a:p>
          <a:p>
            <a:pPr algn="ctr"/>
            <a:r>
              <a:rPr kumimoji="1" lang="ja-JP" altLang="en-US" dirty="0" smtClean="0"/>
              <a:t>高齢者支援</a:t>
            </a:r>
            <a:endParaRPr kumimoji="1" lang="en-US" altLang="ja-JP" dirty="0" smtClean="0"/>
          </a:p>
          <a:p>
            <a:pPr algn="ctr"/>
            <a:r>
              <a:rPr lang="ja-JP" altLang="en-US" dirty="0"/>
              <a:t>隣接</a:t>
            </a:r>
            <a:r>
              <a:rPr lang="ja-JP" altLang="en-US" dirty="0" smtClean="0"/>
              <a:t>地域</a:t>
            </a:r>
            <a:r>
              <a:rPr lang="ja-JP" altLang="en-US" dirty="0"/>
              <a:t>事情</a:t>
            </a:r>
            <a:endParaRPr kumimoji="1" lang="ja-JP" altLang="en-US" dirty="0"/>
          </a:p>
        </p:txBody>
      </p:sp>
      <p:sp>
        <p:nvSpPr>
          <p:cNvPr id="10" name="角丸四角形吹き出し 9"/>
          <p:cNvSpPr/>
          <p:nvPr/>
        </p:nvSpPr>
        <p:spPr>
          <a:xfrm>
            <a:off x="4717210" y="1268760"/>
            <a:ext cx="1438966" cy="1304528"/>
          </a:xfrm>
          <a:prstGeom prst="wedgeRoundRectCallout">
            <a:avLst>
              <a:gd name="adj1" fmla="val 6580"/>
              <a:gd name="adj2" fmla="val 87574"/>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dirty="0" smtClean="0"/>
              <a:t>キーパーソンの紹介と訪問</a:t>
            </a:r>
            <a:endParaRPr kumimoji="1" lang="ja-JP" altLang="en-US" dirty="0"/>
          </a:p>
        </p:txBody>
      </p:sp>
      <p:sp>
        <p:nvSpPr>
          <p:cNvPr id="11" name="角丸四角形吹き出し 10"/>
          <p:cNvSpPr/>
          <p:nvPr/>
        </p:nvSpPr>
        <p:spPr>
          <a:xfrm>
            <a:off x="7308304" y="1192560"/>
            <a:ext cx="1438966" cy="1304528"/>
          </a:xfrm>
          <a:prstGeom prst="wedgeRoundRectCallout">
            <a:avLst>
              <a:gd name="adj1" fmla="val 6580"/>
              <a:gd name="adj2" fmla="val 87574"/>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支援調整</a:t>
            </a:r>
            <a:endParaRPr kumimoji="1" lang="en-US" altLang="ja-JP" dirty="0" smtClean="0"/>
          </a:p>
          <a:p>
            <a:pPr algn="ctr"/>
            <a:r>
              <a:rPr kumimoji="1" lang="ja-JP" altLang="en-US" dirty="0" smtClean="0"/>
              <a:t>見守り依頼</a:t>
            </a:r>
            <a:endParaRPr kumimoji="1" lang="ja-JP" altLang="en-US" dirty="0"/>
          </a:p>
        </p:txBody>
      </p:sp>
      <p:sp>
        <p:nvSpPr>
          <p:cNvPr id="12" name="角丸四角形吹き出し 11"/>
          <p:cNvSpPr/>
          <p:nvPr/>
        </p:nvSpPr>
        <p:spPr>
          <a:xfrm>
            <a:off x="7491120" y="5008984"/>
            <a:ext cx="1438966" cy="1304528"/>
          </a:xfrm>
          <a:prstGeom prst="wedgeRoundRectCallout">
            <a:avLst>
              <a:gd name="adj1" fmla="val -27714"/>
              <a:gd name="adj2" fmla="val -83768"/>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資源</a:t>
            </a:r>
            <a:r>
              <a:rPr kumimoji="1" lang="ja-JP" altLang="en-US" dirty="0" smtClean="0"/>
              <a:t>調整</a:t>
            </a:r>
            <a:endParaRPr kumimoji="1" lang="en-US" altLang="ja-JP" dirty="0" smtClean="0"/>
          </a:p>
          <a:p>
            <a:pPr algn="ctr"/>
            <a:r>
              <a:rPr lang="ja-JP" altLang="en-US" dirty="0" smtClean="0"/>
              <a:t>開発</a:t>
            </a:r>
            <a:r>
              <a:rPr lang="ja-JP" altLang="en-US" dirty="0"/>
              <a:t>へ</a:t>
            </a:r>
            <a:endParaRPr kumimoji="1" lang="ja-JP" altLang="en-US" dirty="0"/>
          </a:p>
        </p:txBody>
      </p:sp>
      <p:sp>
        <p:nvSpPr>
          <p:cNvPr id="13" name="フッター プレースホルダ 3"/>
          <p:cNvSpPr>
            <a:spLocks noGrp="1"/>
          </p:cNvSpPr>
          <p:nvPr>
            <p:ph type="ftr" sz="quarter" idx="11"/>
          </p:nvPr>
        </p:nvSpPr>
        <p:spPr>
          <a:xfrm>
            <a:off x="611560" y="6409959"/>
            <a:ext cx="8586192"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222405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dirty="0"/>
              <a:t>地域資源の把握・アクセスとネットワークへの参画</a:t>
            </a:r>
            <a:endParaRPr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aphicFrame>
        <p:nvGraphicFramePr>
          <p:cNvPr id="4" name="図表 3"/>
          <p:cNvGraphicFramePr/>
          <p:nvPr>
            <p:extLst>
              <p:ext uri="{D42A27DB-BD31-4B8C-83A1-F6EECF244321}">
                <p14:modId xmlns:p14="http://schemas.microsoft.com/office/powerpoint/2010/main" val="1381351652"/>
              </p:ext>
            </p:extLst>
          </p:nvPr>
        </p:nvGraphicFramePr>
        <p:xfrm>
          <a:off x="611560" y="1052736"/>
          <a:ext cx="8424936"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円/楕円 4"/>
          <p:cNvSpPr/>
          <p:nvPr/>
        </p:nvSpPr>
        <p:spPr>
          <a:xfrm>
            <a:off x="4860032" y="783868"/>
            <a:ext cx="2466528" cy="576064"/>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b="1" dirty="0" smtClean="0"/>
              <a:t>障害福祉計画データー</a:t>
            </a:r>
            <a:endParaRPr kumimoji="1" lang="ja-JP" altLang="en-US" b="1" dirty="0"/>
          </a:p>
        </p:txBody>
      </p:sp>
      <p:sp>
        <p:nvSpPr>
          <p:cNvPr id="7" name="角丸四角形 6"/>
          <p:cNvSpPr/>
          <p:nvPr/>
        </p:nvSpPr>
        <p:spPr>
          <a:xfrm>
            <a:off x="287444" y="1171600"/>
            <a:ext cx="2700379" cy="9144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b="1" dirty="0" smtClean="0"/>
              <a:t>生活支援サービスへのニーズ把握</a:t>
            </a:r>
            <a:endParaRPr kumimoji="1" lang="ja-JP" altLang="en-US" b="1" dirty="0"/>
          </a:p>
        </p:txBody>
      </p:sp>
      <p:sp>
        <p:nvSpPr>
          <p:cNvPr id="8" name="左矢印吹き出し 7"/>
          <p:cNvSpPr/>
          <p:nvPr/>
        </p:nvSpPr>
        <p:spPr>
          <a:xfrm>
            <a:off x="6093296" y="4941168"/>
            <a:ext cx="2686836" cy="1656184"/>
          </a:xfrm>
          <a:prstGeom prst="leftArrow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b="1" dirty="0" smtClean="0"/>
              <a:t>実施サービス</a:t>
            </a:r>
            <a:endParaRPr kumimoji="1" lang="en-US" altLang="ja-JP" b="1" dirty="0" smtClean="0"/>
          </a:p>
          <a:p>
            <a:pPr algn="ctr"/>
            <a:r>
              <a:rPr lang="ja-JP" altLang="en-US" b="1" dirty="0"/>
              <a:t>具体的</a:t>
            </a:r>
            <a:r>
              <a:rPr lang="ja-JP" altLang="en-US" b="1" dirty="0" smtClean="0"/>
              <a:t>な内容</a:t>
            </a:r>
            <a:endParaRPr lang="en-US" altLang="ja-JP" b="1" dirty="0" smtClean="0"/>
          </a:p>
          <a:p>
            <a:pPr algn="ctr"/>
            <a:r>
              <a:rPr kumimoji="1" lang="ja-JP" altLang="en-US" b="1" dirty="0" smtClean="0"/>
              <a:t>事業所責任者</a:t>
            </a:r>
            <a:endParaRPr kumimoji="1" lang="en-US" altLang="ja-JP" b="1" dirty="0" smtClean="0"/>
          </a:p>
          <a:p>
            <a:pPr algn="ctr"/>
            <a:r>
              <a:rPr lang="ja-JP" altLang="en-US" b="1" dirty="0" smtClean="0"/>
              <a:t>キーマン</a:t>
            </a:r>
            <a:endParaRPr lang="en-US" altLang="ja-JP" b="1" dirty="0" smtClean="0"/>
          </a:p>
          <a:p>
            <a:pPr algn="ctr"/>
            <a:r>
              <a:rPr kumimoji="1" lang="ja-JP" altLang="en-US" b="1" dirty="0"/>
              <a:t>利用</a:t>
            </a:r>
            <a:r>
              <a:rPr kumimoji="1" lang="ja-JP" altLang="en-US" b="1" dirty="0" smtClean="0"/>
              <a:t>状況</a:t>
            </a:r>
            <a:endParaRPr kumimoji="1" lang="en-US" altLang="ja-JP" b="1" dirty="0" smtClean="0"/>
          </a:p>
          <a:p>
            <a:pPr algn="ctr"/>
            <a:r>
              <a:rPr lang="ja-JP" altLang="en-US" b="1" dirty="0" smtClean="0"/>
              <a:t>事業</a:t>
            </a:r>
            <a:r>
              <a:rPr lang="ja-JP" altLang="en-US" b="1" dirty="0"/>
              <a:t>方針</a:t>
            </a:r>
            <a:endParaRPr kumimoji="1" lang="ja-JP" altLang="en-US" b="1" dirty="0"/>
          </a:p>
        </p:txBody>
      </p:sp>
      <p:sp>
        <p:nvSpPr>
          <p:cNvPr id="9" name="上矢印 8"/>
          <p:cNvSpPr/>
          <p:nvPr/>
        </p:nvSpPr>
        <p:spPr>
          <a:xfrm>
            <a:off x="7483988" y="4293096"/>
            <a:ext cx="967772" cy="648072"/>
          </a:xfrm>
          <a:prstGeom prst="up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697779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フローチャート : 代替処理 76"/>
          <p:cNvSpPr/>
          <p:nvPr/>
        </p:nvSpPr>
        <p:spPr>
          <a:xfrm>
            <a:off x="971600" y="1700808"/>
            <a:ext cx="7416823" cy="5085778"/>
          </a:xfrm>
          <a:prstGeom prst="flowChartAlternateProcess">
            <a:avLst/>
          </a:prstGeom>
          <a:solidFill>
            <a:srgbClr val="CCFFCC"/>
          </a:solidFill>
          <a:ln>
            <a:no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ja-JP" altLang="en-US">
              <a:solidFill>
                <a:srgbClr val="FFFFFF"/>
              </a:solidFill>
            </a:endParaRPr>
          </a:p>
        </p:txBody>
      </p:sp>
      <p:sp>
        <p:nvSpPr>
          <p:cNvPr id="80" name="ドーナツ 79"/>
          <p:cNvSpPr/>
          <p:nvPr/>
        </p:nvSpPr>
        <p:spPr>
          <a:xfrm>
            <a:off x="2346431" y="2357430"/>
            <a:ext cx="4500594" cy="3857652"/>
          </a:xfrm>
          <a:prstGeom prst="donut">
            <a:avLst>
              <a:gd name="adj" fmla="val 19419"/>
            </a:avLst>
          </a:prstGeom>
          <a:solidFill>
            <a:srgbClr val="FFFF99"/>
          </a:solidFill>
          <a:ln>
            <a:noFill/>
          </a:ln>
          <a:effectLst/>
          <a:scene3d>
            <a:camera prst="perspectiveAbove" fov="0">
              <a:rot lat="19499998" lon="0" rev="0"/>
            </a:camera>
            <a:lightRig rig="chilly" dir="t"/>
          </a:scene3d>
          <a:sp3d prstMaterial="softEdge">
            <a:bevelT/>
          </a:sp3d>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ja-JP" altLang="en-US">
              <a:solidFill>
                <a:srgbClr val="000000"/>
              </a:solidFill>
            </a:endParaRPr>
          </a:p>
        </p:txBody>
      </p:sp>
      <p:sp>
        <p:nvSpPr>
          <p:cNvPr id="1196034" name="Rectangle 2"/>
          <p:cNvSpPr>
            <a:spLocks noGrp="1" noChangeArrowheads="1"/>
          </p:cNvSpPr>
          <p:nvPr>
            <p:ph type="title"/>
          </p:nvPr>
        </p:nvSpPr>
        <p:spPr>
          <a:xfrm>
            <a:off x="1143007" y="62"/>
            <a:ext cx="6858000" cy="685799"/>
          </a:xfrm>
        </p:spPr>
        <p:txBody>
          <a:bodyPr/>
          <a:lstStyle/>
          <a:p>
            <a:pPr eaLnBrk="1" hangingPunct="1">
              <a:defRPr/>
            </a:pPr>
            <a:r>
              <a:rPr lang="ja-JP" altLang="en-US" sz="2800" u="sng" dirty="0">
                <a:solidFill>
                  <a:srgbClr val="008000"/>
                </a:solidFill>
                <a:effectLst>
                  <a:outerShdw blurRad="38100" dist="38100" dir="2700000" algn="tl">
                    <a:srgbClr val="C0C0C0"/>
                  </a:outerShdw>
                </a:effectLst>
              </a:rPr>
              <a:t>障害のある人が普通に暮らせる地域づくり</a:t>
            </a:r>
            <a:endParaRPr lang="ja-JP" altLang="en-US" sz="2100" dirty="0">
              <a:solidFill>
                <a:srgbClr val="008000"/>
              </a:solidFill>
              <a:effectLst>
                <a:outerShdw blurRad="38100" dist="38100" dir="2700000" algn="tl">
                  <a:srgbClr val="C0C0C0"/>
                </a:outerShdw>
              </a:effectLst>
            </a:endParaRPr>
          </a:p>
        </p:txBody>
      </p:sp>
      <p:sp>
        <p:nvSpPr>
          <p:cNvPr id="1196037" name="Text Box 5"/>
          <p:cNvSpPr txBox="1">
            <a:spLocks noChangeArrowheads="1"/>
          </p:cNvSpPr>
          <p:nvPr/>
        </p:nvSpPr>
        <p:spPr bwMode="auto">
          <a:xfrm>
            <a:off x="2395890" y="593780"/>
            <a:ext cx="4846801" cy="963012"/>
          </a:xfrm>
          <a:prstGeom prst="rect">
            <a:avLst/>
          </a:prstGeom>
          <a:solidFill>
            <a:schemeClr val="bg1"/>
          </a:solidFill>
          <a:ln w="9525">
            <a:solidFill>
              <a:srgbClr val="000000"/>
            </a:solidFill>
            <a:miter lim="800000"/>
            <a:headEnd/>
            <a:tailEnd/>
          </a:ln>
        </p:spPr>
        <p:txBody>
          <a:bodyPr lIns="81014" tIns="40508" rIns="81014" bIns="40508" anchor="ctr"/>
          <a:lstStyle/>
          <a:p>
            <a:pPr algn="just" eaLnBrk="0" hangingPunct="0"/>
            <a:r>
              <a:rPr lang="ja-JP" altLang="en-US" sz="1400" dirty="0">
                <a:solidFill>
                  <a:srgbClr val="000000"/>
                </a:solidFill>
                <a:latin typeface="ＭＳ Ｐゴシック" pitchFamily="50" charset="-128"/>
                <a:ea typeface="ＭＳ Ｐゴシック" charset="-128"/>
              </a:rPr>
              <a:t>　　（目指す方向）</a:t>
            </a:r>
          </a:p>
          <a:p>
            <a:pPr algn="just" eaLnBrk="0" hangingPunct="0"/>
            <a:r>
              <a:rPr lang="ja-JP" altLang="en-US" sz="1400" dirty="0">
                <a:solidFill>
                  <a:srgbClr val="000000"/>
                </a:solidFill>
                <a:latin typeface="ＭＳ Ｐゴシック" pitchFamily="50" charset="-128"/>
                <a:ea typeface="ＭＳ Ｐゴシック" charset="-128"/>
              </a:rPr>
              <a:t>　　　重度の障害者でも地域での暮らしを選択できる基盤づくり</a:t>
            </a:r>
            <a:endParaRPr lang="en-US" altLang="ja-JP" sz="1400" dirty="0">
              <a:solidFill>
                <a:srgbClr val="000000"/>
              </a:solidFill>
              <a:latin typeface="ＭＳ Ｐゴシック" pitchFamily="50" charset="-128"/>
              <a:ea typeface="ＭＳ Ｐゴシック" charset="-128"/>
            </a:endParaRPr>
          </a:p>
          <a:p>
            <a:pPr algn="just" eaLnBrk="0" hangingPunct="0"/>
            <a:r>
              <a:rPr lang="ja-JP" altLang="en-US" sz="1200" dirty="0">
                <a:solidFill>
                  <a:srgbClr val="000000"/>
                </a:solidFill>
                <a:latin typeface="ＭＳ Ｐゴシック" pitchFamily="50" charset="-128"/>
                <a:ea typeface="ＭＳ Ｐゴシック" charset="-128"/>
              </a:rPr>
              <a:t>　　　　・安心して暮らせる住まいの場の確保</a:t>
            </a:r>
          </a:p>
          <a:p>
            <a:pPr algn="just" eaLnBrk="0" hangingPunct="0"/>
            <a:r>
              <a:rPr lang="ja-JP" altLang="en-US" sz="1200" dirty="0">
                <a:solidFill>
                  <a:srgbClr val="000000"/>
                </a:solidFill>
                <a:latin typeface="ＭＳ Ｐゴシック" pitchFamily="50" charset="-128"/>
                <a:ea typeface="ＭＳ Ｐゴシック" charset="-128"/>
              </a:rPr>
              <a:t>　　　　・日常生活を支える相談支援体制の整備</a:t>
            </a:r>
            <a:endParaRPr lang="en-US" altLang="ja-JP" sz="1200" dirty="0">
              <a:solidFill>
                <a:srgbClr val="000000"/>
              </a:solidFill>
              <a:latin typeface="ＭＳ Ｐゴシック" pitchFamily="50" charset="-128"/>
              <a:ea typeface="ＭＳ Ｐゴシック" charset="-128"/>
            </a:endParaRPr>
          </a:p>
          <a:p>
            <a:pPr algn="just" eaLnBrk="0" hangingPunct="0"/>
            <a:r>
              <a:rPr lang="ja-JP" altLang="en-US" sz="1200" dirty="0">
                <a:solidFill>
                  <a:srgbClr val="000000"/>
                </a:solidFill>
                <a:latin typeface="ＭＳ Ｐゴシック" pitchFamily="50" charset="-128"/>
                <a:ea typeface="ＭＳ Ｐゴシック" charset="-128"/>
              </a:rPr>
              <a:t>　　　　・関係者の連携によるネットワークの構築</a:t>
            </a:r>
            <a:endParaRPr lang="en-US" altLang="ja-JP" sz="1200" dirty="0">
              <a:solidFill>
                <a:srgbClr val="000000"/>
              </a:solidFill>
              <a:latin typeface="ＭＳ Ｐゴシック" pitchFamily="50" charset="-128"/>
              <a:ea typeface="ＭＳ Ｐゴシック" charset="-128"/>
            </a:endParaRPr>
          </a:p>
        </p:txBody>
      </p:sp>
      <p:sp>
        <p:nvSpPr>
          <p:cNvPr id="60" name="Oval 20"/>
          <p:cNvSpPr>
            <a:spLocks noChangeArrowheads="1"/>
          </p:cNvSpPr>
          <p:nvPr/>
        </p:nvSpPr>
        <p:spPr bwMode="auto">
          <a:xfrm>
            <a:off x="3335590" y="3500439"/>
            <a:ext cx="2522304" cy="1571636"/>
          </a:xfrm>
          <a:prstGeom prst="ellipse">
            <a:avLst/>
          </a:prstGeom>
          <a:solidFill>
            <a:schemeClr val="accent5">
              <a:lumMod val="90000"/>
            </a:schemeClr>
          </a:solidFill>
          <a:ln w="50800" cmpd="dbl">
            <a:noFill/>
            <a:prstDash val="solid"/>
            <a:miter lim="800000"/>
            <a:headEnd/>
            <a:tailEnd/>
          </a:ln>
        </p:spPr>
        <p:txBody>
          <a:bodyPr wrap="none" lIns="81043" tIns="40522" rIns="81043" bIns="40522" anchor="ctr"/>
          <a:lstStyle/>
          <a:p>
            <a:endParaRPr lang="ja-JP" altLang="en-US" sz="1400">
              <a:solidFill>
                <a:srgbClr val="000000"/>
              </a:solidFill>
              <a:ea typeface="ＭＳ Ｐゴシック" charset="-128"/>
            </a:endParaRPr>
          </a:p>
        </p:txBody>
      </p:sp>
      <p:grpSp>
        <p:nvGrpSpPr>
          <p:cNvPr id="2" name="グループ化 65"/>
          <p:cNvGrpSpPr/>
          <p:nvPr/>
        </p:nvGrpSpPr>
        <p:grpSpPr>
          <a:xfrm>
            <a:off x="4819385" y="3624582"/>
            <a:ext cx="593399" cy="728344"/>
            <a:chOff x="10239412" y="3410268"/>
            <a:chExt cx="857133" cy="728344"/>
          </a:xfrm>
        </p:grpSpPr>
        <p:sp>
          <p:nvSpPr>
            <p:cNvPr id="56" name="Text Box 9"/>
            <p:cNvSpPr txBox="1">
              <a:spLocks noChangeArrowheads="1"/>
            </p:cNvSpPr>
            <p:nvPr/>
          </p:nvSpPr>
          <p:spPr bwMode="auto">
            <a:xfrm>
              <a:off x="10239412" y="3410268"/>
              <a:ext cx="857133" cy="317182"/>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000000"/>
                  </a:solidFill>
                  <a:latin typeface="Century" pitchFamily="18" charset="0"/>
                  <a:ea typeface="HGPｺﾞｼｯｸM" pitchFamily="50" charset="-128"/>
                </a:rPr>
                <a:t>自宅</a:t>
              </a:r>
            </a:p>
          </p:txBody>
        </p:sp>
        <p:pic>
          <p:nvPicPr>
            <p:cNvPr id="57" name="Picture 12"/>
            <p:cNvPicPr>
              <a:picLocks noChangeAspect="1" noChangeArrowheads="1"/>
            </p:cNvPicPr>
            <p:nvPr/>
          </p:nvPicPr>
          <p:blipFill>
            <a:blip r:embed="rId3" cstate="print"/>
            <a:srcRect/>
            <a:stretch>
              <a:fillRect/>
            </a:stretch>
          </p:blipFill>
          <p:spPr bwMode="auto">
            <a:xfrm>
              <a:off x="10239412" y="3714752"/>
              <a:ext cx="724095" cy="423860"/>
            </a:xfrm>
            <a:prstGeom prst="rect">
              <a:avLst/>
            </a:prstGeom>
            <a:noFill/>
            <a:ln w="9525">
              <a:noFill/>
              <a:miter lim="800000"/>
              <a:headEnd/>
              <a:tailEnd/>
            </a:ln>
          </p:spPr>
        </p:pic>
      </p:grpSp>
      <p:grpSp>
        <p:nvGrpSpPr>
          <p:cNvPr id="3" name="グループ化 62"/>
          <p:cNvGrpSpPr/>
          <p:nvPr/>
        </p:nvGrpSpPr>
        <p:grpSpPr>
          <a:xfrm>
            <a:off x="3731231" y="3571884"/>
            <a:ext cx="923223" cy="719140"/>
            <a:chOff x="5095876" y="3643314"/>
            <a:chExt cx="1333544" cy="719139"/>
          </a:xfrm>
        </p:grpSpPr>
        <p:sp>
          <p:nvSpPr>
            <p:cNvPr id="55" name="Text Box 8"/>
            <p:cNvSpPr txBox="1">
              <a:spLocks noChangeArrowheads="1"/>
            </p:cNvSpPr>
            <p:nvPr/>
          </p:nvSpPr>
          <p:spPr bwMode="auto">
            <a:xfrm>
              <a:off x="5095876" y="3643314"/>
              <a:ext cx="1333544" cy="30480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000000"/>
                  </a:solidFill>
                  <a:latin typeface="Century" pitchFamily="18" charset="0"/>
                  <a:ea typeface="HGPｺﾞｼｯｸM" pitchFamily="50" charset="-128"/>
                </a:rPr>
                <a:t>グループホーム</a:t>
              </a:r>
            </a:p>
          </p:txBody>
        </p:sp>
        <p:pic>
          <p:nvPicPr>
            <p:cNvPr id="58" name="Picture 13"/>
            <p:cNvPicPr>
              <a:picLocks noChangeAspect="1" noChangeArrowheads="1"/>
            </p:cNvPicPr>
            <p:nvPr/>
          </p:nvPicPr>
          <p:blipFill>
            <a:blip r:embed="rId4" cstate="print"/>
            <a:srcRect/>
            <a:stretch>
              <a:fillRect/>
            </a:stretch>
          </p:blipFill>
          <p:spPr bwMode="auto">
            <a:xfrm>
              <a:off x="5238752" y="3929066"/>
              <a:ext cx="850420" cy="433387"/>
            </a:xfrm>
            <a:prstGeom prst="rect">
              <a:avLst/>
            </a:prstGeom>
            <a:noFill/>
            <a:ln w="9525">
              <a:noFill/>
              <a:miter lim="800000"/>
              <a:headEnd/>
              <a:tailEnd/>
            </a:ln>
          </p:spPr>
        </p:pic>
      </p:grpSp>
      <p:grpSp>
        <p:nvGrpSpPr>
          <p:cNvPr id="4" name="グループ化 131"/>
          <p:cNvGrpSpPr/>
          <p:nvPr/>
        </p:nvGrpSpPr>
        <p:grpSpPr>
          <a:xfrm>
            <a:off x="3681802" y="4214818"/>
            <a:ext cx="692399" cy="723900"/>
            <a:chOff x="9453594" y="2571744"/>
            <a:chExt cx="1000132" cy="723900"/>
          </a:xfrm>
        </p:grpSpPr>
        <p:pic>
          <p:nvPicPr>
            <p:cNvPr id="59" name="Picture 17" descr="j0234890[1]"/>
            <p:cNvPicPr>
              <a:picLocks noChangeAspect="1" noChangeArrowheads="1"/>
            </p:cNvPicPr>
            <p:nvPr/>
          </p:nvPicPr>
          <p:blipFill>
            <a:blip r:embed="rId5" cstate="print"/>
            <a:srcRect/>
            <a:stretch>
              <a:fillRect/>
            </a:stretch>
          </p:blipFill>
          <p:spPr bwMode="auto">
            <a:xfrm>
              <a:off x="9489279" y="2848632"/>
              <a:ext cx="767306" cy="447012"/>
            </a:xfrm>
            <a:prstGeom prst="rect">
              <a:avLst/>
            </a:prstGeom>
            <a:noFill/>
            <a:ln w="9525">
              <a:noFill/>
              <a:miter lim="800000"/>
              <a:headEnd/>
              <a:tailEnd/>
            </a:ln>
          </p:spPr>
        </p:pic>
        <p:sp>
          <p:nvSpPr>
            <p:cNvPr id="61" name="Text Box 9"/>
            <p:cNvSpPr txBox="1">
              <a:spLocks noChangeArrowheads="1"/>
            </p:cNvSpPr>
            <p:nvPr/>
          </p:nvSpPr>
          <p:spPr bwMode="auto">
            <a:xfrm>
              <a:off x="9453594" y="2571744"/>
              <a:ext cx="1000132" cy="363805"/>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000000"/>
                  </a:solidFill>
                  <a:latin typeface="Century" pitchFamily="18" charset="0"/>
                  <a:ea typeface="HGPｺﾞｼｯｸM" pitchFamily="50" charset="-128"/>
                </a:rPr>
                <a:t>アパート</a:t>
              </a:r>
            </a:p>
          </p:txBody>
        </p:sp>
      </p:grpSp>
      <p:pic>
        <p:nvPicPr>
          <p:cNvPr id="62" name="Picture 10" descr="C:\Users\MMVLP\AppData\Local\Microsoft\Windows\Temporary Internet Files\Content.IE5\D72XNR2I\MCj02320620000[1].wmf"/>
          <p:cNvPicPr>
            <a:picLocks noChangeAspect="1" noChangeArrowheads="1"/>
          </p:cNvPicPr>
          <p:nvPr/>
        </p:nvPicPr>
        <p:blipFill>
          <a:blip r:embed="rId6" cstate="print"/>
          <a:srcRect/>
          <a:stretch>
            <a:fillRect/>
          </a:stretch>
        </p:blipFill>
        <p:spPr bwMode="auto">
          <a:xfrm>
            <a:off x="4324717" y="3955854"/>
            <a:ext cx="494571" cy="956386"/>
          </a:xfrm>
          <a:prstGeom prst="rect">
            <a:avLst/>
          </a:prstGeom>
          <a:noFill/>
        </p:spPr>
      </p:pic>
      <p:grpSp>
        <p:nvGrpSpPr>
          <p:cNvPr id="5" name="グループ化 68"/>
          <p:cNvGrpSpPr/>
          <p:nvPr/>
        </p:nvGrpSpPr>
        <p:grpSpPr>
          <a:xfrm>
            <a:off x="2198067" y="3643314"/>
            <a:ext cx="642942" cy="857254"/>
            <a:chOff x="7953396" y="3000372"/>
            <a:chExt cx="928694" cy="857254"/>
          </a:xfrm>
        </p:grpSpPr>
        <p:pic>
          <p:nvPicPr>
            <p:cNvPr id="64" name="Picture 14"/>
            <p:cNvPicPr>
              <a:picLocks noChangeAspect="1" noChangeArrowheads="1"/>
            </p:cNvPicPr>
            <p:nvPr/>
          </p:nvPicPr>
          <p:blipFill>
            <a:blip r:embed="rId7" cstate="print"/>
            <a:srcRect/>
            <a:stretch>
              <a:fillRect/>
            </a:stretch>
          </p:blipFill>
          <p:spPr bwMode="auto">
            <a:xfrm>
              <a:off x="7953396" y="3000372"/>
              <a:ext cx="855014" cy="608010"/>
            </a:xfrm>
            <a:prstGeom prst="rect">
              <a:avLst/>
            </a:prstGeom>
            <a:noFill/>
            <a:ln w="9525">
              <a:noFill/>
              <a:miter lim="800000"/>
              <a:headEnd/>
              <a:tailEnd/>
            </a:ln>
          </p:spPr>
        </p:pic>
        <p:sp>
          <p:nvSpPr>
            <p:cNvPr id="65" name="Text Box 25"/>
            <p:cNvSpPr txBox="1">
              <a:spLocks noChangeArrowheads="1"/>
            </p:cNvSpPr>
            <p:nvPr/>
          </p:nvSpPr>
          <p:spPr bwMode="auto">
            <a:xfrm>
              <a:off x="7953396" y="3571876"/>
              <a:ext cx="928694" cy="28575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入所施設</a:t>
              </a:r>
            </a:p>
          </p:txBody>
        </p:sp>
      </p:grpSp>
      <p:grpSp>
        <p:nvGrpSpPr>
          <p:cNvPr id="7" name="グループ化 92"/>
          <p:cNvGrpSpPr/>
          <p:nvPr/>
        </p:nvGrpSpPr>
        <p:grpSpPr>
          <a:xfrm>
            <a:off x="6006269" y="4143380"/>
            <a:ext cx="1335341" cy="854132"/>
            <a:chOff x="-1690734" y="4429132"/>
            <a:chExt cx="1928826" cy="854132"/>
          </a:xfrm>
        </p:grpSpPr>
        <p:sp>
          <p:nvSpPr>
            <p:cNvPr id="67" name="Text Box 25"/>
            <p:cNvSpPr txBox="1">
              <a:spLocks noChangeArrowheads="1"/>
            </p:cNvSpPr>
            <p:nvPr/>
          </p:nvSpPr>
          <p:spPr bwMode="auto">
            <a:xfrm>
              <a:off x="-1690734" y="5000636"/>
              <a:ext cx="1928826" cy="282628"/>
            </a:xfrm>
            <a:prstGeom prst="rect">
              <a:avLst/>
            </a:prstGeom>
            <a:noFill/>
            <a:ln w="9525">
              <a:noFill/>
              <a:miter lim="800000"/>
              <a:headEnd/>
              <a:tailEnd/>
            </a:ln>
          </p:spPr>
          <p:txBody>
            <a:bodyPr lIns="91407" tIns="45705" rIns="91407" bIns="45705"/>
            <a:lstStyle/>
            <a:p>
              <a:pPr algn="ctr" eaLnBrk="0" hangingPunct="0"/>
              <a:r>
                <a:rPr lang="ja-JP" altLang="en-US" sz="1100" dirty="0">
                  <a:solidFill>
                    <a:srgbClr val="2D2D8A">
                      <a:lumMod val="60000"/>
                      <a:lumOff val="40000"/>
                    </a:srgbClr>
                  </a:solidFill>
                  <a:latin typeface="Century" pitchFamily="18" charset="0"/>
                  <a:ea typeface="HGPｺﾞｼｯｸM" pitchFamily="50" charset="-128"/>
                </a:rPr>
                <a:t>障害福祉サービス事業所</a:t>
              </a:r>
            </a:p>
          </p:txBody>
        </p:sp>
        <p:pic>
          <p:nvPicPr>
            <p:cNvPr id="68" name="Picture 36" descr="C:\Users\MMVLP\AppData\Local\Microsoft\Windows\Temporary Internet Files\Content.IE5\VVFBOWF6\MCBL00148_0000[1].wmf"/>
            <p:cNvPicPr>
              <a:picLocks noChangeAspect="1" noChangeArrowheads="1"/>
            </p:cNvPicPr>
            <p:nvPr/>
          </p:nvPicPr>
          <p:blipFill>
            <a:blip r:embed="rId8" cstate="print"/>
            <a:srcRect/>
            <a:stretch>
              <a:fillRect/>
            </a:stretch>
          </p:blipFill>
          <p:spPr bwMode="auto">
            <a:xfrm flipH="1">
              <a:off x="-1262106" y="4429132"/>
              <a:ext cx="785818" cy="580643"/>
            </a:xfrm>
            <a:prstGeom prst="rect">
              <a:avLst/>
            </a:prstGeom>
            <a:noFill/>
            <a:ln w="9525">
              <a:noFill/>
              <a:miter lim="800000"/>
              <a:headEnd/>
              <a:tailEnd/>
            </a:ln>
          </p:spPr>
        </p:pic>
      </p:grpSp>
      <p:grpSp>
        <p:nvGrpSpPr>
          <p:cNvPr id="8" name="グループ化 89"/>
          <p:cNvGrpSpPr/>
          <p:nvPr/>
        </p:nvGrpSpPr>
        <p:grpSpPr>
          <a:xfrm>
            <a:off x="5412790" y="2714904"/>
            <a:ext cx="840770" cy="928675"/>
            <a:chOff x="881034" y="3286124"/>
            <a:chExt cx="1071549" cy="857237"/>
          </a:xfrm>
        </p:grpSpPr>
        <p:pic>
          <p:nvPicPr>
            <p:cNvPr id="72" name="Picture 16" descr="j0233584[1]"/>
            <p:cNvPicPr>
              <a:picLocks noChangeAspect="1" noChangeArrowheads="1"/>
            </p:cNvPicPr>
            <p:nvPr/>
          </p:nvPicPr>
          <p:blipFill>
            <a:blip r:embed="rId9" cstate="print"/>
            <a:srcRect/>
            <a:stretch>
              <a:fillRect/>
            </a:stretch>
          </p:blipFill>
          <p:spPr bwMode="auto">
            <a:xfrm>
              <a:off x="1166786" y="3286124"/>
              <a:ext cx="549677" cy="645948"/>
            </a:xfrm>
            <a:prstGeom prst="rect">
              <a:avLst/>
            </a:prstGeom>
            <a:noFill/>
            <a:ln w="9525">
              <a:noFill/>
              <a:miter lim="800000"/>
              <a:headEnd/>
              <a:tailEnd/>
            </a:ln>
          </p:spPr>
        </p:pic>
        <p:sp>
          <p:nvSpPr>
            <p:cNvPr id="73" name="Text Box 25"/>
            <p:cNvSpPr txBox="1">
              <a:spLocks noChangeArrowheads="1"/>
            </p:cNvSpPr>
            <p:nvPr/>
          </p:nvSpPr>
          <p:spPr bwMode="auto">
            <a:xfrm>
              <a:off x="881034" y="3857628"/>
              <a:ext cx="1071549" cy="285733"/>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企業</a:t>
              </a:r>
            </a:p>
          </p:txBody>
        </p:sp>
      </p:grpSp>
      <p:grpSp>
        <p:nvGrpSpPr>
          <p:cNvPr id="9" name="グループ化 88"/>
          <p:cNvGrpSpPr/>
          <p:nvPr/>
        </p:nvGrpSpPr>
        <p:grpSpPr>
          <a:xfrm>
            <a:off x="5116045" y="5357826"/>
            <a:ext cx="642229" cy="857254"/>
            <a:chOff x="10668040" y="3929066"/>
            <a:chExt cx="927664" cy="857254"/>
          </a:xfrm>
        </p:grpSpPr>
        <p:pic>
          <p:nvPicPr>
            <p:cNvPr id="81" name="Picture 6" descr="C:\Users\MMVLP\AppData\Local\Microsoft\Windows\Temporary Internet Files\Content.IE5\ADO9HRNP\MCj04342170000[1].wmf"/>
            <p:cNvPicPr>
              <a:picLocks noChangeAspect="1" noChangeArrowheads="1"/>
            </p:cNvPicPr>
            <p:nvPr/>
          </p:nvPicPr>
          <p:blipFill>
            <a:blip r:embed="rId10" cstate="print"/>
            <a:srcRect/>
            <a:stretch>
              <a:fillRect/>
            </a:stretch>
          </p:blipFill>
          <p:spPr bwMode="auto">
            <a:xfrm>
              <a:off x="10668040" y="3929066"/>
              <a:ext cx="927664" cy="554999"/>
            </a:xfrm>
            <a:prstGeom prst="rect">
              <a:avLst/>
            </a:prstGeom>
            <a:noFill/>
          </p:spPr>
        </p:pic>
        <p:sp>
          <p:nvSpPr>
            <p:cNvPr id="82" name="Text Box 25"/>
            <p:cNvSpPr txBox="1">
              <a:spLocks noChangeArrowheads="1"/>
            </p:cNvSpPr>
            <p:nvPr/>
          </p:nvSpPr>
          <p:spPr bwMode="auto">
            <a:xfrm>
              <a:off x="10739478" y="4429132"/>
              <a:ext cx="714380" cy="357188"/>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学校</a:t>
              </a:r>
            </a:p>
          </p:txBody>
        </p:sp>
      </p:grpSp>
      <p:grpSp>
        <p:nvGrpSpPr>
          <p:cNvPr id="10" name="グループ化 69"/>
          <p:cNvGrpSpPr/>
          <p:nvPr/>
        </p:nvGrpSpPr>
        <p:grpSpPr>
          <a:xfrm>
            <a:off x="2445356" y="4429133"/>
            <a:ext cx="641494" cy="1071568"/>
            <a:chOff x="7810520" y="4000504"/>
            <a:chExt cx="926602" cy="1071568"/>
          </a:xfrm>
        </p:grpSpPr>
        <p:pic>
          <p:nvPicPr>
            <p:cNvPr id="17417" name="Picture 9" descr="C:\Users\MMVLP\AppData\Local\Microsoft\Windows\Temporary Internet Files\Content.IE5\YMACKKTP\MCj01834320000[1].wmf"/>
            <p:cNvPicPr>
              <a:picLocks noChangeAspect="1" noChangeArrowheads="1"/>
            </p:cNvPicPr>
            <p:nvPr/>
          </p:nvPicPr>
          <p:blipFill>
            <a:blip r:embed="rId11" cstate="print"/>
            <a:srcRect/>
            <a:stretch>
              <a:fillRect/>
            </a:stretch>
          </p:blipFill>
          <p:spPr bwMode="auto">
            <a:xfrm>
              <a:off x="7810520" y="4000504"/>
              <a:ext cx="926602" cy="917645"/>
            </a:xfrm>
            <a:prstGeom prst="rect">
              <a:avLst/>
            </a:prstGeom>
            <a:noFill/>
          </p:spPr>
        </p:pic>
        <p:sp>
          <p:nvSpPr>
            <p:cNvPr id="85" name="Text Box 25"/>
            <p:cNvSpPr txBox="1">
              <a:spLocks noChangeArrowheads="1"/>
            </p:cNvSpPr>
            <p:nvPr/>
          </p:nvSpPr>
          <p:spPr bwMode="auto">
            <a:xfrm>
              <a:off x="8024834" y="4786322"/>
              <a:ext cx="612325" cy="28575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病院</a:t>
              </a:r>
              <a:endParaRPr lang="en-US" altLang="ja-JP" sz="1200" dirty="0">
                <a:solidFill>
                  <a:srgbClr val="2D2D8A">
                    <a:lumMod val="60000"/>
                    <a:lumOff val="40000"/>
                  </a:srgbClr>
                </a:solidFill>
                <a:latin typeface="Century" pitchFamily="18" charset="0"/>
                <a:ea typeface="HGPｺﾞｼｯｸM" pitchFamily="50" charset="-128"/>
              </a:endParaRPr>
            </a:p>
          </p:txBody>
        </p:sp>
      </p:grpSp>
      <p:grpSp>
        <p:nvGrpSpPr>
          <p:cNvPr id="11" name="グループ化 83"/>
          <p:cNvGrpSpPr/>
          <p:nvPr/>
        </p:nvGrpSpPr>
        <p:grpSpPr>
          <a:xfrm>
            <a:off x="2841015" y="2857499"/>
            <a:ext cx="633950" cy="914404"/>
            <a:chOff x="6596074" y="2500306"/>
            <a:chExt cx="774828" cy="762003"/>
          </a:xfrm>
        </p:grpSpPr>
        <p:pic>
          <p:nvPicPr>
            <p:cNvPr id="17418" name="Picture 10" descr="C:\Users\MMVLP\AppData\Local\Microsoft\Windows\Temporary Internet Files\Content.IE5\ADO9HRNP\MCj04156700000[1].wmf"/>
            <p:cNvPicPr>
              <a:picLocks noChangeAspect="1" noChangeArrowheads="1"/>
            </p:cNvPicPr>
            <p:nvPr/>
          </p:nvPicPr>
          <p:blipFill>
            <a:blip r:embed="rId12" cstate="print"/>
            <a:srcRect/>
            <a:stretch>
              <a:fillRect/>
            </a:stretch>
          </p:blipFill>
          <p:spPr bwMode="auto">
            <a:xfrm>
              <a:off x="6596074" y="2500306"/>
              <a:ext cx="703050" cy="531534"/>
            </a:xfrm>
            <a:prstGeom prst="rect">
              <a:avLst/>
            </a:prstGeom>
            <a:noFill/>
          </p:spPr>
        </p:pic>
        <p:sp>
          <p:nvSpPr>
            <p:cNvPr id="87" name="Text Box 25"/>
            <p:cNvSpPr txBox="1">
              <a:spLocks noChangeArrowheads="1"/>
            </p:cNvSpPr>
            <p:nvPr/>
          </p:nvSpPr>
          <p:spPr bwMode="auto">
            <a:xfrm>
              <a:off x="6656522" y="2976559"/>
              <a:ext cx="714380" cy="28575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行政</a:t>
              </a:r>
            </a:p>
          </p:txBody>
        </p:sp>
      </p:grpSp>
      <p:pic>
        <p:nvPicPr>
          <p:cNvPr id="17426" name="Picture 18" descr="C:\Users\MMVLP\AppData\Local\Microsoft\Windows\Temporary Internet Files\Content.IE5\D72XNR2I\MCj04454420000[1].wmf"/>
          <p:cNvPicPr>
            <a:picLocks noChangeAspect="1" noChangeArrowheads="1"/>
          </p:cNvPicPr>
          <p:nvPr/>
        </p:nvPicPr>
        <p:blipFill>
          <a:blip r:embed="rId13" cstate="print"/>
          <a:srcRect/>
          <a:stretch>
            <a:fillRect/>
          </a:stretch>
        </p:blipFill>
        <p:spPr bwMode="auto">
          <a:xfrm>
            <a:off x="6154635" y="3214689"/>
            <a:ext cx="346199" cy="819786"/>
          </a:xfrm>
          <a:prstGeom prst="rect">
            <a:avLst/>
          </a:prstGeom>
          <a:noFill/>
        </p:spPr>
      </p:pic>
      <p:sp>
        <p:nvSpPr>
          <p:cNvPr id="96" name="Text Box 25"/>
          <p:cNvSpPr txBox="1">
            <a:spLocks noChangeArrowheads="1"/>
          </p:cNvSpPr>
          <p:nvPr/>
        </p:nvSpPr>
        <p:spPr bwMode="auto">
          <a:xfrm>
            <a:off x="6421094" y="3668652"/>
            <a:ext cx="989141" cy="506416"/>
          </a:xfrm>
          <a:prstGeom prst="rect">
            <a:avLst/>
          </a:prstGeom>
          <a:noFill/>
          <a:ln w="9525">
            <a:noFill/>
            <a:miter lim="800000"/>
            <a:headEnd/>
            <a:tailEnd/>
          </a:ln>
        </p:spPr>
        <p:txBody>
          <a:bodyPr lIns="81014" tIns="40508" rIns="81014" bIns="40508"/>
          <a:lstStyle/>
          <a:p>
            <a:pPr algn="just" eaLnBrk="0" hangingPunct="0"/>
            <a:r>
              <a:rPr lang="ja-JP" altLang="en-US" sz="1100" dirty="0">
                <a:solidFill>
                  <a:srgbClr val="2D2D8A">
                    <a:lumMod val="60000"/>
                    <a:lumOff val="40000"/>
                  </a:srgbClr>
                </a:solidFill>
                <a:latin typeface="Century" pitchFamily="18" charset="0"/>
                <a:ea typeface="HGPｺﾞｼｯｸM" pitchFamily="50" charset="-128"/>
              </a:rPr>
              <a:t>障害者就業・生活支援センター</a:t>
            </a:r>
            <a:endParaRPr lang="en-US" altLang="ja-JP" sz="1100" dirty="0">
              <a:solidFill>
                <a:srgbClr val="2D2D8A">
                  <a:lumMod val="60000"/>
                  <a:lumOff val="40000"/>
                </a:srgbClr>
              </a:solidFill>
              <a:latin typeface="Century" pitchFamily="18" charset="0"/>
              <a:ea typeface="HGPｺﾞｼｯｸM" pitchFamily="50" charset="-128"/>
            </a:endParaRPr>
          </a:p>
        </p:txBody>
      </p:sp>
      <p:grpSp>
        <p:nvGrpSpPr>
          <p:cNvPr id="12" name="グループ化 91"/>
          <p:cNvGrpSpPr/>
          <p:nvPr/>
        </p:nvGrpSpPr>
        <p:grpSpPr>
          <a:xfrm>
            <a:off x="5709529" y="4858046"/>
            <a:ext cx="692399" cy="952573"/>
            <a:chOff x="2680236" y="5000636"/>
            <a:chExt cx="1000132" cy="952573"/>
          </a:xfrm>
        </p:grpSpPr>
        <p:pic>
          <p:nvPicPr>
            <p:cNvPr id="1026" name="Picture 2" descr="C:\Users\MMVLP\AppData\Local\Microsoft\Windows\Temporary Internet Files\Content.IE5\VVFBOWF6\MCj03340940000[1].wmf"/>
            <p:cNvPicPr>
              <a:picLocks noChangeAspect="1" noChangeArrowheads="1"/>
            </p:cNvPicPr>
            <p:nvPr/>
          </p:nvPicPr>
          <p:blipFill>
            <a:blip r:embed="rId14" cstate="print"/>
            <a:srcRect/>
            <a:stretch>
              <a:fillRect/>
            </a:stretch>
          </p:blipFill>
          <p:spPr bwMode="auto">
            <a:xfrm>
              <a:off x="2881299" y="5000636"/>
              <a:ext cx="565981" cy="735680"/>
            </a:xfrm>
            <a:prstGeom prst="rect">
              <a:avLst/>
            </a:prstGeom>
            <a:noFill/>
          </p:spPr>
        </p:pic>
        <p:sp>
          <p:nvSpPr>
            <p:cNvPr id="45" name="Text Box 25"/>
            <p:cNvSpPr txBox="1">
              <a:spLocks noChangeArrowheads="1"/>
            </p:cNvSpPr>
            <p:nvPr/>
          </p:nvSpPr>
          <p:spPr bwMode="auto">
            <a:xfrm>
              <a:off x="2680236" y="5683334"/>
              <a:ext cx="1000132" cy="269875"/>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宅建業者</a:t>
              </a:r>
            </a:p>
          </p:txBody>
        </p:sp>
      </p:grpSp>
      <p:sp>
        <p:nvSpPr>
          <p:cNvPr id="49" name="Text Box 4"/>
          <p:cNvSpPr txBox="1">
            <a:spLocks noChangeArrowheads="1"/>
          </p:cNvSpPr>
          <p:nvPr/>
        </p:nvSpPr>
        <p:spPr bwMode="auto">
          <a:xfrm>
            <a:off x="3474965" y="3108710"/>
            <a:ext cx="2162035" cy="357187"/>
          </a:xfrm>
          <a:prstGeom prst="rect">
            <a:avLst/>
          </a:prstGeom>
          <a:solidFill>
            <a:schemeClr val="accent5">
              <a:lumMod val="90000"/>
            </a:schemeClr>
          </a:solidFill>
          <a:ln w="38100" cmpd="dbl">
            <a:solidFill>
              <a:srgbClr val="000000"/>
            </a:solidFill>
            <a:miter lim="800000"/>
            <a:headEnd/>
            <a:tailEnd/>
          </a:ln>
        </p:spPr>
        <p:txBody>
          <a:bodyPr lIns="81014" tIns="40508" rIns="81014" bIns="40508" anchor="ctr"/>
          <a:lstStyle/>
          <a:p>
            <a:pPr algn="ctr" eaLnBrk="0" hangingPunct="0"/>
            <a:r>
              <a:rPr lang="ja-JP" altLang="en-US" sz="1200" b="1" dirty="0">
                <a:solidFill>
                  <a:srgbClr val="000000"/>
                </a:solidFill>
                <a:latin typeface="Century" pitchFamily="18" charset="0"/>
                <a:ea typeface="ＤＨＰ特太ゴシック体" pitchFamily="2" charset="-128"/>
              </a:rPr>
              <a:t>安心して暮らせる住まいの場</a:t>
            </a:r>
          </a:p>
        </p:txBody>
      </p:sp>
      <p:sp>
        <p:nvSpPr>
          <p:cNvPr id="52" name="左矢印 51"/>
          <p:cNvSpPr/>
          <p:nvPr/>
        </p:nvSpPr>
        <p:spPr>
          <a:xfrm flipH="1">
            <a:off x="2791621" y="3929067"/>
            <a:ext cx="791312" cy="714380"/>
          </a:xfrm>
          <a:prstGeom prst="leftArrow">
            <a:avLst/>
          </a:prstGeom>
          <a:solidFill>
            <a:srgbClr val="FFC000"/>
          </a:solidFill>
          <a:ln w="254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ja-JP" altLang="en-US" dirty="0">
              <a:solidFill>
                <a:srgbClr val="FFFFFF"/>
              </a:solidFill>
            </a:endParaRPr>
          </a:p>
        </p:txBody>
      </p:sp>
      <p:sp>
        <p:nvSpPr>
          <p:cNvPr id="53" name="テキスト ボックス 52"/>
          <p:cNvSpPr txBox="1"/>
          <p:nvPr/>
        </p:nvSpPr>
        <p:spPr>
          <a:xfrm>
            <a:off x="2683051" y="4115678"/>
            <a:ext cx="943274" cy="297279"/>
          </a:xfrm>
          <a:prstGeom prst="rect">
            <a:avLst/>
          </a:prstGeom>
          <a:noFill/>
        </p:spPr>
        <p:txBody>
          <a:bodyPr wrap="square" lIns="81043" tIns="40522" rIns="81043" bIns="40522" rtlCol="0">
            <a:spAutoFit/>
          </a:bodyPr>
          <a:lstStyle/>
          <a:p>
            <a:pPr algn="ctr"/>
            <a:r>
              <a:rPr lang="ja-JP" altLang="en-US" sz="1400" dirty="0">
                <a:solidFill>
                  <a:srgbClr val="000000"/>
                </a:solidFill>
                <a:latin typeface="HGP明朝B" pitchFamily="18" charset="-128"/>
                <a:ea typeface="ＤＨＰ特太ゴシック体" pitchFamily="2" charset="-128"/>
              </a:rPr>
              <a:t>地域移行</a:t>
            </a:r>
          </a:p>
        </p:txBody>
      </p:sp>
      <p:sp>
        <p:nvSpPr>
          <p:cNvPr id="78" name="Text Box 4"/>
          <p:cNvSpPr txBox="1">
            <a:spLocks noChangeArrowheads="1"/>
          </p:cNvSpPr>
          <p:nvPr/>
        </p:nvSpPr>
        <p:spPr bwMode="auto">
          <a:xfrm>
            <a:off x="3312542" y="2018901"/>
            <a:ext cx="2324458" cy="357187"/>
          </a:xfrm>
          <a:prstGeom prst="rect">
            <a:avLst/>
          </a:prstGeom>
          <a:solidFill>
            <a:srgbClr val="CCFFCC"/>
          </a:solidFill>
          <a:ln w="19050" cmpd="sng">
            <a:solidFill>
              <a:srgbClr val="000000"/>
            </a:solidFill>
            <a:miter lim="800000"/>
            <a:headEnd/>
            <a:tailEnd/>
          </a:ln>
        </p:spPr>
        <p:txBody>
          <a:bodyPr lIns="81014" tIns="40508" rIns="81014" bIns="40508" anchor="ctr"/>
          <a:lstStyle/>
          <a:p>
            <a:pPr algn="ctr" eaLnBrk="0" hangingPunct="0"/>
            <a:r>
              <a:rPr lang="ja-JP" altLang="en-US" sz="1200" b="1" dirty="0">
                <a:solidFill>
                  <a:srgbClr val="000000"/>
                </a:solidFill>
                <a:latin typeface="Century" pitchFamily="18" charset="0"/>
                <a:ea typeface="HG丸ｺﾞｼｯｸM-PRO" pitchFamily="50" charset="-128"/>
              </a:rPr>
              <a:t>地域社会での普通の暮らし</a:t>
            </a:r>
          </a:p>
        </p:txBody>
      </p:sp>
      <p:grpSp>
        <p:nvGrpSpPr>
          <p:cNvPr id="13" name="グループ化 93"/>
          <p:cNvGrpSpPr/>
          <p:nvPr/>
        </p:nvGrpSpPr>
        <p:grpSpPr>
          <a:xfrm>
            <a:off x="3830155" y="5286388"/>
            <a:ext cx="1483712" cy="1285884"/>
            <a:chOff x="4167182" y="2214554"/>
            <a:chExt cx="1643074" cy="1143008"/>
          </a:xfrm>
        </p:grpSpPr>
        <p:sp>
          <p:nvSpPr>
            <p:cNvPr id="95" name="Text Box 24"/>
            <p:cNvSpPr txBox="1">
              <a:spLocks noChangeArrowheads="1"/>
            </p:cNvSpPr>
            <p:nvPr/>
          </p:nvSpPr>
          <p:spPr bwMode="auto">
            <a:xfrm>
              <a:off x="4167182" y="3000372"/>
              <a:ext cx="1643074" cy="357190"/>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FF0000"/>
                  </a:solidFill>
                  <a:latin typeface="Century" pitchFamily="18" charset="0"/>
                  <a:ea typeface="HGPｺﾞｼｯｸM" pitchFamily="50" charset="-128"/>
                </a:rPr>
                <a:t>相談支援事業者</a:t>
              </a:r>
            </a:p>
          </p:txBody>
        </p:sp>
        <p:pic>
          <p:nvPicPr>
            <p:cNvPr id="97" name="Picture 35" descr="C:\Users\MMVLP\AppData\Local\Microsoft\Windows\Temporary Internet Files\Content.IE5\VVFBOWF6\MCj04371130000[1].wmf"/>
            <p:cNvPicPr>
              <a:picLocks noChangeAspect="1" noChangeArrowheads="1"/>
            </p:cNvPicPr>
            <p:nvPr/>
          </p:nvPicPr>
          <p:blipFill>
            <a:blip r:embed="rId15" cstate="print"/>
            <a:srcRect/>
            <a:stretch>
              <a:fillRect/>
            </a:stretch>
          </p:blipFill>
          <p:spPr bwMode="auto">
            <a:xfrm>
              <a:off x="4548150" y="2214554"/>
              <a:ext cx="879485" cy="854187"/>
            </a:xfrm>
            <a:prstGeom prst="rect">
              <a:avLst/>
            </a:prstGeom>
            <a:noFill/>
            <a:ln w="9525">
              <a:noFill/>
              <a:miter lim="800000"/>
              <a:headEnd/>
              <a:tailEnd/>
            </a:ln>
          </p:spPr>
        </p:pic>
      </p:grpSp>
      <p:sp>
        <p:nvSpPr>
          <p:cNvPr id="98" name="テキスト ボックス 97"/>
          <p:cNvSpPr txBox="1"/>
          <p:nvPr/>
        </p:nvSpPr>
        <p:spPr>
          <a:xfrm>
            <a:off x="3335590" y="2500592"/>
            <a:ext cx="2324483" cy="461665"/>
          </a:xfrm>
          <a:prstGeom prst="rect">
            <a:avLst/>
          </a:prstGeom>
          <a:solidFill>
            <a:srgbClr val="FFFF66"/>
          </a:solidFill>
          <a:ln w="38100" cmpd="dbl">
            <a:solidFill>
              <a:srgbClr val="000000"/>
            </a:solidFill>
          </a:ln>
        </p:spPr>
        <p:txBody>
          <a:bodyPr wrap="square" lIns="81043" tIns="40522" rIns="81043" bIns="40522" rtlCol="0" anchor="ctr" anchorCtr="0">
            <a:noAutofit/>
          </a:bodyPr>
          <a:lstStyle/>
          <a:p>
            <a:pPr algn="ctr"/>
            <a:r>
              <a:rPr lang="ja-JP" altLang="en-US" sz="1200" dirty="0">
                <a:solidFill>
                  <a:srgbClr val="000000"/>
                </a:solidFill>
                <a:latin typeface="ＭＳ Ｐゴシック"/>
                <a:ea typeface="ＤＨＰ特太ゴシック体" pitchFamily="2" charset="-128"/>
              </a:rPr>
              <a:t>関係者の連携によるネットワーク</a:t>
            </a:r>
            <a:endParaRPr lang="en-US" altLang="ja-JP" sz="1200" dirty="0">
              <a:solidFill>
                <a:srgbClr val="000000"/>
              </a:solidFill>
              <a:latin typeface="ＭＳ Ｐゴシック"/>
              <a:ea typeface="ＤＨＰ特太ゴシック体" pitchFamily="2" charset="-128"/>
            </a:endParaRPr>
          </a:p>
          <a:p>
            <a:pPr algn="ctr"/>
            <a:r>
              <a:rPr lang="ja-JP" altLang="en-US" sz="1200" dirty="0">
                <a:solidFill>
                  <a:srgbClr val="000000"/>
                </a:solidFill>
                <a:latin typeface="ＭＳ Ｐゴシック"/>
                <a:ea typeface="ＤＨＰ特太ゴシック体" pitchFamily="2" charset="-128"/>
              </a:rPr>
              <a:t>（自立支援）協議会</a:t>
            </a:r>
          </a:p>
        </p:txBody>
      </p:sp>
      <p:sp>
        <p:nvSpPr>
          <p:cNvPr id="103" name="上下矢印 102"/>
          <p:cNvSpPr/>
          <p:nvPr/>
        </p:nvSpPr>
        <p:spPr>
          <a:xfrm>
            <a:off x="4441996" y="4799574"/>
            <a:ext cx="228937" cy="571504"/>
          </a:xfrm>
          <a:prstGeom prst="upDownArrow">
            <a:avLst/>
          </a:prstGeom>
          <a:solidFill>
            <a:srgbClr val="FF99FF"/>
          </a:solid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ja-JP" altLang="en-US">
              <a:solidFill>
                <a:srgbClr val="FFFFFF"/>
              </a:solidFill>
            </a:endParaRPr>
          </a:p>
        </p:txBody>
      </p:sp>
      <p:grpSp>
        <p:nvGrpSpPr>
          <p:cNvPr id="14" name="グループ化 103"/>
          <p:cNvGrpSpPr/>
          <p:nvPr/>
        </p:nvGrpSpPr>
        <p:grpSpPr>
          <a:xfrm>
            <a:off x="7044863" y="5715016"/>
            <a:ext cx="741861" cy="928692"/>
            <a:chOff x="8024834" y="2214554"/>
            <a:chExt cx="1071575" cy="928692"/>
          </a:xfrm>
        </p:grpSpPr>
        <p:pic>
          <p:nvPicPr>
            <p:cNvPr id="2060" name="Picture 12" descr="C:\Users\MMVLP\AppData\Local\Microsoft\Windows\Temporary Internet Files\Content.IE5\YMACKKTP\MCj02120870000[1].wmf"/>
            <p:cNvPicPr>
              <a:picLocks noChangeAspect="1" noChangeArrowheads="1"/>
            </p:cNvPicPr>
            <p:nvPr/>
          </p:nvPicPr>
          <p:blipFill>
            <a:blip r:embed="rId16" cstate="print"/>
            <a:srcRect/>
            <a:stretch>
              <a:fillRect/>
            </a:stretch>
          </p:blipFill>
          <p:spPr bwMode="auto">
            <a:xfrm>
              <a:off x="8024834" y="2214554"/>
              <a:ext cx="762281" cy="672420"/>
            </a:xfrm>
            <a:prstGeom prst="rect">
              <a:avLst/>
            </a:prstGeom>
            <a:noFill/>
          </p:spPr>
        </p:pic>
        <p:sp>
          <p:nvSpPr>
            <p:cNvPr id="99" name="Text Box 25"/>
            <p:cNvSpPr txBox="1">
              <a:spLocks noChangeArrowheads="1"/>
            </p:cNvSpPr>
            <p:nvPr/>
          </p:nvSpPr>
          <p:spPr bwMode="auto">
            <a:xfrm>
              <a:off x="8024835" y="2870890"/>
              <a:ext cx="1071574" cy="272356"/>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銀行</a:t>
              </a:r>
            </a:p>
          </p:txBody>
        </p:sp>
      </p:grpSp>
      <p:grpSp>
        <p:nvGrpSpPr>
          <p:cNvPr id="15" name="グループ化 140"/>
          <p:cNvGrpSpPr/>
          <p:nvPr/>
        </p:nvGrpSpPr>
        <p:grpSpPr>
          <a:xfrm>
            <a:off x="7143771" y="4500573"/>
            <a:ext cx="692407" cy="1071570"/>
            <a:chOff x="8596327" y="4786322"/>
            <a:chExt cx="1000143" cy="1071570"/>
          </a:xfrm>
        </p:grpSpPr>
        <p:pic>
          <p:nvPicPr>
            <p:cNvPr id="2067" name="Picture 19" descr="C:\Users\MMVLP\AppData\Local\Microsoft\Windows\Temporary Internet Files\Content.IE5\D72XNR2I\MCj04176520000[1].wmf"/>
            <p:cNvPicPr>
              <a:picLocks noChangeAspect="1" noChangeArrowheads="1"/>
            </p:cNvPicPr>
            <p:nvPr/>
          </p:nvPicPr>
          <p:blipFill>
            <a:blip r:embed="rId17" cstate="print"/>
            <a:srcRect/>
            <a:stretch>
              <a:fillRect/>
            </a:stretch>
          </p:blipFill>
          <p:spPr bwMode="auto">
            <a:xfrm>
              <a:off x="8739214" y="4786322"/>
              <a:ext cx="814938" cy="845357"/>
            </a:xfrm>
            <a:prstGeom prst="rect">
              <a:avLst/>
            </a:prstGeom>
            <a:noFill/>
          </p:spPr>
        </p:pic>
        <p:sp>
          <p:nvSpPr>
            <p:cNvPr id="100" name="Text Box 25"/>
            <p:cNvSpPr txBox="1">
              <a:spLocks noChangeArrowheads="1"/>
            </p:cNvSpPr>
            <p:nvPr/>
          </p:nvSpPr>
          <p:spPr bwMode="auto">
            <a:xfrm>
              <a:off x="8596327" y="5511635"/>
              <a:ext cx="1000143" cy="346257"/>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郵便局</a:t>
              </a:r>
            </a:p>
          </p:txBody>
        </p:sp>
      </p:grpSp>
      <p:grpSp>
        <p:nvGrpSpPr>
          <p:cNvPr id="16" name="グループ化 106"/>
          <p:cNvGrpSpPr/>
          <p:nvPr/>
        </p:nvGrpSpPr>
        <p:grpSpPr>
          <a:xfrm>
            <a:off x="1115616" y="5429264"/>
            <a:ext cx="736248" cy="785818"/>
            <a:chOff x="389069" y="2571744"/>
            <a:chExt cx="1063469" cy="785818"/>
          </a:xfrm>
        </p:grpSpPr>
        <p:pic>
          <p:nvPicPr>
            <p:cNvPr id="2068" name="Picture 20" descr="C:\Users\MMVLP\AppData\Local\Microsoft\Windows\Temporary Internet Files\Content.IE5\D72XNR2I\MCj02366700000[1].wmf"/>
            <p:cNvPicPr>
              <a:picLocks noChangeAspect="1" noChangeArrowheads="1"/>
            </p:cNvPicPr>
            <p:nvPr/>
          </p:nvPicPr>
          <p:blipFill>
            <a:blip r:embed="rId18" cstate="print"/>
            <a:srcRect/>
            <a:stretch>
              <a:fillRect/>
            </a:stretch>
          </p:blipFill>
          <p:spPr bwMode="auto">
            <a:xfrm>
              <a:off x="738158" y="2571744"/>
              <a:ext cx="571504" cy="552550"/>
            </a:xfrm>
            <a:prstGeom prst="rect">
              <a:avLst/>
            </a:prstGeom>
            <a:noFill/>
          </p:spPr>
        </p:pic>
        <p:sp>
          <p:nvSpPr>
            <p:cNvPr id="101" name="Text Box 25"/>
            <p:cNvSpPr txBox="1">
              <a:spLocks noChangeArrowheads="1"/>
            </p:cNvSpPr>
            <p:nvPr/>
          </p:nvSpPr>
          <p:spPr bwMode="auto">
            <a:xfrm>
              <a:off x="389069" y="3000375"/>
              <a:ext cx="1063469" cy="357187"/>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デパート</a:t>
              </a:r>
            </a:p>
          </p:txBody>
        </p:sp>
      </p:grpSp>
      <p:grpSp>
        <p:nvGrpSpPr>
          <p:cNvPr id="17" name="グループ化 110"/>
          <p:cNvGrpSpPr/>
          <p:nvPr/>
        </p:nvGrpSpPr>
        <p:grpSpPr>
          <a:xfrm>
            <a:off x="6698656" y="2214555"/>
            <a:ext cx="609947" cy="1143008"/>
            <a:chOff x="8453462" y="3286124"/>
            <a:chExt cx="881034" cy="1143008"/>
          </a:xfrm>
        </p:grpSpPr>
        <p:pic>
          <p:nvPicPr>
            <p:cNvPr id="2069" name="Picture 21" descr="C:\Users\MMVLP\AppData\Local\Microsoft\Windows\Temporary Internet Files\Content.IE5\ADO9HRNP\MCj04179700000[1].wmf"/>
            <p:cNvPicPr>
              <a:picLocks noChangeAspect="1" noChangeArrowheads="1"/>
            </p:cNvPicPr>
            <p:nvPr/>
          </p:nvPicPr>
          <p:blipFill>
            <a:blip r:embed="rId19" cstate="print"/>
            <a:srcRect/>
            <a:stretch>
              <a:fillRect/>
            </a:stretch>
          </p:blipFill>
          <p:spPr bwMode="auto">
            <a:xfrm>
              <a:off x="8453462" y="3286124"/>
              <a:ext cx="881034" cy="882841"/>
            </a:xfrm>
            <a:prstGeom prst="rect">
              <a:avLst/>
            </a:prstGeom>
            <a:noFill/>
          </p:spPr>
        </p:pic>
        <p:sp>
          <p:nvSpPr>
            <p:cNvPr id="102" name="Text Box 25"/>
            <p:cNvSpPr txBox="1">
              <a:spLocks noChangeArrowheads="1"/>
            </p:cNvSpPr>
            <p:nvPr/>
          </p:nvSpPr>
          <p:spPr bwMode="auto">
            <a:xfrm>
              <a:off x="8596338" y="4071942"/>
              <a:ext cx="714380" cy="35719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バス</a:t>
              </a:r>
            </a:p>
          </p:txBody>
        </p:sp>
      </p:grpSp>
      <p:pic>
        <p:nvPicPr>
          <p:cNvPr id="2070" name="Picture 22" descr="C:\Users\MMVLP\AppData\Local\Microsoft\Windows\Temporary Internet Files\Content.IE5\D72XNR2I\MCj02516930000[1].wmf"/>
          <p:cNvPicPr>
            <a:picLocks noChangeAspect="1" noChangeArrowheads="1"/>
          </p:cNvPicPr>
          <p:nvPr/>
        </p:nvPicPr>
        <p:blipFill>
          <a:blip r:embed="rId20" cstate="print"/>
          <a:srcRect/>
          <a:stretch>
            <a:fillRect/>
          </a:stretch>
        </p:blipFill>
        <p:spPr bwMode="auto">
          <a:xfrm>
            <a:off x="2989382" y="5643579"/>
            <a:ext cx="416417" cy="761276"/>
          </a:xfrm>
          <a:prstGeom prst="rect">
            <a:avLst/>
          </a:prstGeom>
          <a:noFill/>
        </p:spPr>
      </p:pic>
      <p:sp>
        <p:nvSpPr>
          <p:cNvPr id="109" name="Text Box 25"/>
          <p:cNvSpPr txBox="1">
            <a:spLocks noChangeArrowheads="1"/>
          </p:cNvSpPr>
          <p:nvPr/>
        </p:nvSpPr>
        <p:spPr bwMode="auto">
          <a:xfrm>
            <a:off x="2445347" y="5826117"/>
            <a:ext cx="641501" cy="265300"/>
          </a:xfrm>
          <a:prstGeom prst="rect">
            <a:avLst/>
          </a:prstGeom>
          <a:noFill/>
          <a:ln w="9525">
            <a:noFill/>
            <a:miter lim="800000"/>
            <a:headEnd/>
            <a:tailEnd/>
          </a:ln>
        </p:spPr>
        <p:txBody>
          <a:bodyPr lIns="81014" tIns="40508" rIns="81014" bIns="40508"/>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商店街</a:t>
            </a:r>
          </a:p>
        </p:txBody>
      </p:sp>
      <p:pic>
        <p:nvPicPr>
          <p:cNvPr id="2074" name="Picture 26" descr="C:\Users\MMVLP\AppData\Local\Microsoft\Windows\Temporary Internet Files\Content.IE5\YMACKKTP\MCj02289650000[1].wmf"/>
          <p:cNvPicPr>
            <a:picLocks noChangeAspect="1" noChangeArrowheads="1"/>
          </p:cNvPicPr>
          <p:nvPr/>
        </p:nvPicPr>
        <p:blipFill>
          <a:blip r:embed="rId21" cstate="print"/>
          <a:srcRect/>
          <a:stretch>
            <a:fillRect/>
          </a:stretch>
        </p:blipFill>
        <p:spPr bwMode="auto">
          <a:xfrm>
            <a:off x="2000235" y="5786454"/>
            <a:ext cx="490430" cy="637558"/>
          </a:xfrm>
          <a:prstGeom prst="rect">
            <a:avLst/>
          </a:prstGeom>
          <a:noFill/>
        </p:spPr>
      </p:pic>
      <p:pic>
        <p:nvPicPr>
          <p:cNvPr id="2075" name="Picture 27" descr="C:\Users\MMVLP\AppData\Local\Microsoft\Windows\Temporary Internet Files\Content.IE5\ADO9HRNP\MCj03442610000[1].wmf"/>
          <p:cNvPicPr>
            <a:picLocks noChangeAspect="1" noChangeArrowheads="1"/>
          </p:cNvPicPr>
          <p:nvPr/>
        </p:nvPicPr>
        <p:blipFill>
          <a:blip r:embed="rId22" cstate="print"/>
          <a:srcRect/>
          <a:stretch>
            <a:fillRect/>
          </a:stretch>
        </p:blipFill>
        <p:spPr bwMode="auto">
          <a:xfrm>
            <a:off x="2494906" y="6143644"/>
            <a:ext cx="453692" cy="642942"/>
          </a:xfrm>
          <a:prstGeom prst="rect">
            <a:avLst/>
          </a:prstGeom>
          <a:noFill/>
        </p:spPr>
      </p:pic>
      <p:grpSp>
        <p:nvGrpSpPr>
          <p:cNvPr id="18" name="グループ化 113"/>
          <p:cNvGrpSpPr/>
          <p:nvPr/>
        </p:nvGrpSpPr>
        <p:grpSpPr>
          <a:xfrm>
            <a:off x="7460845" y="3176419"/>
            <a:ext cx="544028" cy="928694"/>
            <a:chOff x="309530" y="3857628"/>
            <a:chExt cx="785818" cy="928694"/>
          </a:xfrm>
        </p:grpSpPr>
        <p:pic>
          <p:nvPicPr>
            <p:cNvPr id="2078" name="Picture 30" descr="C:\Users\MMVLP\AppData\Local\Microsoft\Windows\Temporary Internet Files\Content.IE5\YMACKKTP\MCj04217500000[1].wmf"/>
            <p:cNvPicPr>
              <a:picLocks noChangeAspect="1" noChangeArrowheads="1"/>
            </p:cNvPicPr>
            <p:nvPr/>
          </p:nvPicPr>
          <p:blipFill>
            <a:blip r:embed="rId23" cstate="print"/>
            <a:srcRect/>
            <a:stretch>
              <a:fillRect/>
            </a:stretch>
          </p:blipFill>
          <p:spPr bwMode="auto">
            <a:xfrm>
              <a:off x="309530" y="3857628"/>
              <a:ext cx="785818" cy="630029"/>
            </a:xfrm>
            <a:prstGeom prst="rect">
              <a:avLst/>
            </a:prstGeom>
            <a:noFill/>
          </p:spPr>
        </p:pic>
        <p:sp>
          <p:nvSpPr>
            <p:cNvPr id="113" name="Text Box 25"/>
            <p:cNvSpPr txBox="1">
              <a:spLocks noChangeArrowheads="1"/>
            </p:cNvSpPr>
            <p:nvPr/>
          </p:nvSpPr>
          <p:spPr bwMode="auto">
            <a:xfrm>
              <a:off x="380966" y="4467402"/>
              <a:ext cx="714380" cy="318920"/>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電車</a:t>
              </a:r>
            </a:p>
          </p:txBody>
        </p:sp>
      </p:grpSp>
      <p:sp>
        <p:nvSpPr>
          <p:cNvPr id="116" name="Text Box 4"/>
          <p:cNvSpPr txBox="1">
            <a:spLocks noChangeArrowheads="1"/>
          </p:cNvSpPr>
          <p:nvPr/>
        </p:nvSpPr>
        <p:spPr bwMode="auto">
          <a:xfrm>
            <a:off x="3474965" y="6461340"/>
            <a:ext cx="2185107" cy="357187"/>
          </a:xfrm>
          <a:prstGeom prst="rect">
            <a:avLst/>
          </a:prstGeom>
          <a:solidFill>
            <a:srgbClr val="FF99FF"/>
          </a:solidFill>
          <a:ln w="38100" cmpd="dbl">
            <a:solidFill>
              <a:srgbClr val="000000"/>
            </a:solidFill>
            <a:miter lim="800000"/>
            <a:headEnd/>
            <a:tailEnd/>
          </a:ln>
        </p:spPr>
        <p:txBody>
          <a:bodyPr lIns="81014" tIns="40508" rIns="81014" bIns="40508" anchor="ctr"/>
          <a:lstStyle/>
          <a:p>
            <a:pPr algn="ctr" eaLnBrk="0" hangingPunct="0"/>
            <a:r>
              <a:rPr lang="ja-JP" altLang="en-US" sz="1200" b="1" dirty="0">
                <a:solidFill>
                  <a:srgbClr val="000000"/>
                </a:solidFill>
                <a:latin typeface="Century" pitchFamily="18" charset="0"/>
                <a:ea typeface="ＤＨＰ特太ゴシック体" pitchFamily="2" charset="-128"/>
              </a:rPr>
              <a:t>日常生活を支える相談支援</a:t>
            </a:r>
          </a:p>
        </p:txBody>
      </p:sp>
      <p:grpSp>
        <p:nvGrpSpPr>
          <p:cNvPr id="19" name="グループ化 113"/>
          <p:cNvGrpSpPr/>
          <p:nvPr/>
        </p:nvGrpSpPr>
        <p:grpSpPr>
          <a:xfrm>
            <a:off x="6055779" y="5786457"/>
            <a:ext cx="741857" cy="1174222"/>
            <a:chOff x="6881826" y="5786454"/>
            <a:chExt cx="1071570" cy="1174222"/>
          </a:xfrm>
        </p:grpSpPr>
        <p:pic>
          <p:nvPicPr>
            <p:cNvPr id="2082" name="Picture 34" descr="C:\Users\MMVLP\AppData\Local\Microsoft\Windows\Temporary Internet Files\Content.IE5\D72XNR2I\MCj04120220000[1].wmf"/>
            <p:cNvPicPr>
              <a:picLocks noChangeAspect="1" noChangeArrowheads="1"/>
            </p:cNvPicPr>
            <p:nvPr/>
          </p:nvPicPr>
          <p:blipFill>
            <a:blip r:embed="rId24" cstate="print"/>
            <a:srcRect/>
            <a:stretch>
              <a:fillRect/>
            </a:stretch>
          </p:blipFill>
          <p:spPr bwMode="auto">
            <a:xfrm>
              <a:off x="6881826" y="5786454"/>
              <a:ext cx="1071570" cy="830694"/>
            </a:xfrm>
            <a:prstGeom prst="rect">
              <a:avLst/>
            </a:prstGeom>
            <a:noFill/>
          </p:spPr>
        </p:pic>
        <p:sp>
          <p:nvSpPr>
            <p:cNvPr id="122" name="Text Box 25"/>
            <p:cNvSpPr txBox="1">
              <a:spLocks noChangeArrowheads="1"/>
            </p:cNvSpPr>
            <p:nvPr/>
          </p:nvSpPr>
          <p:spPr bwMode="auto">
            <a:xfrm>
              <a:off x="7167579" y="6564013"/>
              <a:ext cx="785722" cy="396663"/>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公園</a:t>
              </a:r>
            </a:p>
          </p:txBody>
        </p:sp>
      </p:grpSp>
      <p:grpSp>
        <p:nvGrpSpPr>
          <p:cNvPr id="20" name="グループ化 141"/>
          <p:cNvGrpSpPr/>
          <p:nvPr/>
        </p:nvGrpSpPr>
        <p:grpSpPr>
          <a:xfrm>
            <a:off x="1282693" y="3071811"/>
            <a:ext cx="668085" cy="1002518"/>
            <a:chOff x="7345574" y="2285992"/>
            <a:chExt cx="965012" cy="1002518"/>
          </a:xfrm>
        </p:grpSpPr>
        <p:pic>
          <p:nvPicPr>
            <p:cNvPr id="2093" name="Picture 45" descr="C:\Users\MMVLP\AppData\Local\Microsoft\Windows\Temporary Internet Files\Content.IE5\YMACKKTP\MCj02286270000[1].wmf"/>
            <p:cNvPicPr>
              <a:picLocks noChangeAspect="1" noChangeArrowheads="1"/>
            </p:cNvPicPr>
            <p:nvPr/>
          </p:nvPicPr>
          <p:blipFill>
            <a:blip r:embed="rId25" cstate="print"/>
            <a:srcRect/>
            <a:stretch>
              <a:fillRect/>
            </a:stretch>
          </p:blipFill>
          <p:spPr bwMode="auto">
            <a:xfrm>
              <a:off x="7453330" y="2285992"/>
              <a:ext cx="816310" cy="632416"/>
            </a:xfrm>
            <a:prstGeom prst="rect">
              <a:avLst/>
            </a:prstGeom>
            <a:noFill/>
          </p:spPr>
        </p:pic>
        <p:sp>
          <p:nvSpPr>
            <p:cNvPr id="136" name="Text Box 25"/>
            <p:cNvSpPr txBox="1">
              <a:spLocks noChangeArrowheads="1"/>
            </p:cNvSpPr>
            <p:nvPr/>
          </p:nvSpPr>
          <p:spPr bwMode="auto">
            <a:xfrm>
              <a:off x="7345574" y="2928933"/>
              <a:ext cx="965012" cy="359577"/>
            </a:xfrm>
            <a:prstGeom prst="rect">
              <a:avLst/>
            </a:prstGeom>
            <a:noFill/>
            <a:ln w="9525">
              <a:noFill/>
              <a:miter lim="800000"/>
              <a:headEnd/>
              <a:tailEnd/>
            </a:ln>
          </p:spPr>
          <p:txBody>
            <a:bodyPr lIns="91407" tIns="45705" rIns="91407" bIns="45705"/>
            <a:lstStyle/>
            <a:p>
              <a:pPr algn="just" eaLnBrk="0" hangingPunct="0"/>
              <a:r>
                <a:rPr lang="ja-JP" altLang="en-US" sz="1200" dirty="0">
                  <a:solidFill>
                    <a:srgbClr val="2D2D8A">
                      <a:lumMod val="60000"/>
                      <a:lumOff val="40000"/>
                    </a:srgbClr>
                  </a:solidFill>
                  <a:latin typeface="Century" pitchFamily="18" charset="0"/>
                  <a:ea typeface="HGPｺﾞｼｯｸM" pitchFamily="50" charset="-128"/>
                </a:rPr>
                <a:t>映画館</a:t>
              </a:r>
            </a:p>
          </p:txBody>
        </p:sp>
      </p:grpSp>
      <p:grpSp>
        <p:nvGrpSpPr>
          <p:cNvPr id="21" name="グループ化 91"/>
          <p:cNvGrpSpPr/>
          <p:nvPr/>
        </p:nvGrpSpPr>
        <p:grpSpPr>
          <a:xfrm>
            <a:off x="1282696" y="4214818"/>
            <a:ext cx="839522" cy="964058"/>
            <a:chOff x="611970" y="3429000"/>
            <a:chExt cx="1212643" cy="964058"/>
          </a:xfrm>
        </p:grpSpPr>
        <p:pic>
          <p:nvPicPr>
            <p:cNvPr id="2104" name="Picture 56" descr="C:\Users\MMVLP\AppData\Local\Microsoft\Windows\Temporary Internet Files\Content.IE5\ADO9HRNP\MCj02959420000[1].wmf"/>
            <p:cNvPicPr>
              <a:picLocks noChangeAspect="1" noChangeArrowheads="1"/>
            </p:cNvPicPr>
            <p:nvPr/>
          </p:nvPicPr>
          <p:blipFill>
            <a:blip r:embed="rId26" cstate="print"/>
            <a:srcRect/>
            <a:stretch>
              <a:fillRect/>
            </a:stretch>
          </p:blipFill>
          <p:spPr bwMode="auto">
            <a:xfrm>
              <a:off x="881034" y="3429000"/>
              <a:ext cx="845989" cy="727993"/>
            </a:xfrm>
            <a:prstGeom prst="rect">
              <a:avLst/>
            </a:prstGeom>
            <a:noFill/>
          </p:spPr>
        </p:pic>
        <p:sp>
          <p:nvSpPr>
            <p:cNvPr id="151" name="Text Box 25"/>
            <p:cNvSpPr txBox="1">
              <a:spLocks noChangeArrowheads="1"/>
            </p:cNvSpPr>
            <p:nvPr/>
          </p:nvSpPr>
          <p:spPr bwMode="auto">
            <a:xfrm>
              <a:off x="611970" y="4107592"/>
              <a:ext cx="1212643" cy="285466"/>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レストラン</a:t>
              </a:r>
            </a:p>
          </p:txBody>
        </p:sp>
      </p:grpSp>
      <p:sp>
        <p:nvSpPr>
          <p:cNvPr id="83" name="雲形吹き出し 82"/>
          <p:cNvSpPr/>
          <p:nvPr/>
        </p:nvSpPr>
        <p:spPr>
          <a:xfrm>
            <a:off x="4819286" y="4429132"/>
            <a:ext cx="989148" cy="642942"/>
          </a:xfrm>
          <a:prstGeom prst="cloudCallout">
            <a:avLst>
              <a:gd name="adj1" fmla="val -68895"/>
              <a:gd name="adj2" fmla="val -5176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r>
              <a:rPr lang="ja-JP" altLang="en-US" sz="900" dirty="0">
                <a:solidFill>
                  <a:srgbClr val="000000"/>
                </a:solidFill>
              </a:rPr>
              <a:t>希望・ニーズ</a:t>
            </a:r>
          </a:p>
        </p:txBody>
      </p:sp>
      <p:cxnSp>
        <p:nvCxnSpPr>
          <p:cNvPr id="86" name="直線矢印コネクタ 85"/>
          <p:cNvCxnSpPr/>
          <p:nvPr/>
        </p:nvCxnSpPr>
        <p:spPr>
          <a:xfrm rot="10800000">
            <a:off x="2198071" y="3286127"/>
            <a:ext cx="2126654" cy="1000132"/>
          </a:xfrm>
          <a:prstGeom prst="straightConnector1">
            <a:avLst/>
          </a:prstGeom>
          <a:ln w="3175">
            <a:solidFill>
              <a:schemeClr val="accent3">
                <a:lumMod val="5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p:nvPr/>
        </p:nvCxnSpPr>
        <p:spPr>
          <a:xfrm rot="10800000" flipV="1">
            <a:off x="2890460" y="4572010"/>
            <a:ext cx="1434255" cy="1071570"/>
          </a:xfrm>
          <a:prstGeom prst="straightConnector1">
            <a:avLst/>
          </a:prstGeom>
          <a:ln>
            <a:solidFill>
              <a:schemeClr val="accent3">
                <a:lumMod val="5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flipV="1">
            <a:off x="4769843" y="3071810"/>
            <a:ext cx="1879369" cy="1214446"/>
          </a:xfrm>
          <a:prstGeom prst="straightConnector1">
            <a:avLst/>
          </a:prstGeom>
          <a:ln>
            <a:solidFill>
              <a:schemeClr val="accent3">
                <a:lumMod val="50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1" name="直線矢印コネクタ 90"/>
          <p:cNvCxnSpPr/>
          <p:nvPr/>
        </p:nvCxnSpPr>
        <p:spPr>
          <a:xfrm>
            <a:off x="4769836" y="4429132"/>
            <a:ext cx="2077197" cy="857256"/>
          </a:xfrm>
          <a:prstGeom prst="straightConnector1">
            <a:avLst/>
          </a:prstGeom>
          <a:ln>
            <a:solidFill>
              <a:schemeClr val="accent3">
                <a:lumMod val="50000"/>
              </a:schemeClr>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22" name="グループ化 110"/>
          <p:cNvGrpSpPr/>
          <p:nvPr/>
        </p:nvGrpSpPr>
        <p:grpSpPr>
          <a:xfrm>
            <a:off x="3434489" y="5000639"/>
            <a:ext cx="708861" cy="1000132"/>
            <a:chOff x="1738290" y="1714488"/>
            <a:chExt cx="1023910" cy="1000132"/>
          </a:xfrm>
        </p:grpSpPr>
        <p:pic>
          <p:nvPicPr>
            <p:cNvPr id="6" name="Picture 2" descr="C:\Users\MMVLP\AppData\Local\Microsoft\Windows\Temporary Internet Files\Content.IE5\VVFBOWF6\MCj03340260000[1].wmf"/>
            <p:cNvPicPr>
              <a:picLocks noChangeAspect="1" noChangeArrowheads="1"/>
            </p:cNvPicPr>
            <p:nvPr/>
          </p:nvPicPr>
          <p:blipFill>
            <a:blip r:embed="rId27" cstate="print"/>
            <a:srcRect/>
            <a:stretch>
              <a:fillRect/>
            </a:stretch>
          </p:blipFill>
          <p:spPr bwMode="auto">
            <a:xfrm>
              <a:off x="1952604" y="1714488"/>
              <a:ext cx="508645" cy="806270"/>
            </a:xfrm>
            <a:prstGeom prst="rect">
              <a:avLst/>
            </a:prstGeom>
            <a:noFill/>
          </p:spPr>
        </p:pic>
        <p:sp>
          <p:nvSpPr>
            <p:cNvPr id="110" name="Text Box 25"/>
            <p:cNvSpPr txBox="1">
              <a:spLocks noChangeArrowheads="1"/>
            </p:cNvSpPr>
            <p:nvPr/>
          </p:nvSpPr>
          <p:spPr bwMode="auto">
            <a:xfrm>
              <a:off x="1738290" y="2428868"/>
              <a:ext cx="1023910" cy="285752"/>
            </a:xfrm>
            <a:prstGeom prst="rect">
              <a:avLst/>
            </a:prstGeom>
            <a:noFill/>
            <a:ln w="9525">
              <a:noFill/>
              <a:miter lim="800000"/>
              <a:headEnd/>
              <a:tailEnd/>
            </a:ln>
          </p:spPr>
          <p:txBody>
            <a:bodyPr lIns="91407" tIns="45705" rIns="91407" bIns="45705"/>
            <a:lstStyle/>
            <a:p>
              <a:pPr algn="ctr" eaLnBrk="0" hangingPunct="0"/>
              <a:r>
                <a:rPr lang="ja-JP" altLang="en-US" sz="1200" dirty="0">
                  <a:solidFill>
                    <a:srgbClr val="2D2D8A">
                      <a:lumMod val="60000"/>
                      <a:lumOff val="40000"/>
                    </a:srgbClr>
                  </a:solidFill>
                  <a:latin typeface="Century" pitchFamily="18" charset="0"/>
                  <a:ea typeface="HGPｺﾞｼｯｸM" pitchFamily="50" charset="-128"/>
                </a:rPr>
                <a:t>医療機関</a:t>
              </a:r>
            </a:p>
          </p:txBody>
        </p:sp>
      </p:grpSp>
      <p:sp>
        <p:nvSpPr>
          <p:cNvPr id="120" name="円/楕円 119"/>
          <p:cNvSpPr/>
          <p:nvPr/>
        </p:nvSpPr>
        <p:spPr>
          <a:xfrm>
            <a:off x="2340605" y="2762404"/>
            <a:ext cx="536248" cy="524005"/>
          </a:xfrm>
          <a:prstGeom prst="ellipse">
            <a:avLst/>
          </a:prstGeom>
          <a:solidFill>
            <a:schemeClr val="bg1"/>
          </a:solidFill>
          <a:ln w="38100" cmpd="dbl">
            <a:no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21" name="テキスト ボックス 120"/>
          <p:cNvSpPr txBox="1"/>
          <p:nvPr/>
        </p:nvSpPr>
        <p:spPr>
          <a:xfrm>
            <a:off x="2325052" y="2863105"/>
            <a:ext cx="589874" cy="497334"/>
          </a:xfrm>
          <a:prstGeom prst="rect">
            <a:avLst/>
          </a:prstGeom>
          <a:noFill/>
          <a:ln>
            <a:noFill/>
          </a:ln>
        </p:spPr>
        <p:txBody>
          <a:bodyPr wrap="square" lIns="81043" tIns="40522" rIns="81043" bIns="40522" rtlCol="0">
            <a:spAutoFit/>
          </a:bodyPr>
          <a:lstStyle/>
          <a:p>
            <a:pPr algn="ctr"/>
            <a:r>
              <a:rPr lang="ja-JP" altLang="en-US" sz="900" dirty="0">
                <a:solidFill>
                  <a:srgbClr val="000000"/>
                </a:solidFill>
                <a:ea typeface="ＭＳ Ｐゴシック" charset="-128"/>
              </a:rPr>
              <a:t>まちづくり</a:t>
            </a:r>
            <a:endParaRPr lang="en-US" altLang="ja-JP" sz="900" dirty="0">
              <a:solidFill>
                <a:srgbClr val="000000"/>
              </a:solidFill>
              <a:ea typeface="ＭＳ Ｐゴシック" charset="-128"/>
            </a:endParaRPr>
          </a:p>
          <a:p>
            <a:pPr algn="ctr"/>
            <a:r>
              <a:rPr lang="ja-JP" altLang="en-US" sz="900" dirty="0">
                <a:solidFill>
                  <a:srgbClr val="000000"/>
                </a:solidFill>
                <a:ea typeface="ＭＳ Ｐゴシック" charset="-128"/>
              </a:rPr>
              <a:t>施策</a:t>
            </a:r>
          </a:p>
        </p:txBody>
      </p:sp>
      <p:sp>
        <p:nvSpPr>
          <p:cNvPr id="125" name="円/楕円 124"/>
          <p:cNvSpPr/>
          <p:nvPr/>
        </p:nvSpPr>
        <p:spPr>
          <a:xfrm>
            <a:off x="2663724" y="2393271"/>
            <a:ext cx="536248" cy="563794"/>
          </a:xfrm>
          <a:prstGeom prst="ellipse">
            <a:avLst/>
          </a:prstGeom>
          <a:solidFill>
            <a:schemeClr val="bg1"/>
          </a:solidFill>
          <a:ln w="38100" cmpd="dbl">
            <a:no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26" name="テキスト ボックス 125"/>
          <p:cNvSpPr txBox="1"/>
          <p:nvPr/>
        </p:nvSpPr>
        <p:spPr>
          <a:xfrm>
            <a:off x="2646787" y="2490037"/>
            <a:ext cx="589874" cy="358834"/>
          </a:xfrm>
          <a:prstGeom prst="rect">
            <a:avLst/>
          </a:prstGeom>
          <a:noFill/>
          <a:ln>
            <a:noFill/>
          </a:ln>
        </p:spPr>
        <p:txBody>
          <a:bodyPr wrap="square" lIns="81043" tIns="40522" rIns="81043" bIns="40522" rtlCol="0">
            <a:spAutoFit/>
          </a:bodyPr>
          <a:lstStyle/>
          <a:p>
            <a:pPr algn="ctr"/>
            <a:r>
              <a:rPr lang="ja-JP" altLang="en-US" sz="900" dirty="0">
                <a:solidFill>
                  <a:srgbClr val="000000"/>
                </a:solidFill>
                <a:ea typeface="ＭＳ Ｐゴシック" charset="-128"/>
              </a:rPr>
              <a:t>住宅</a:t>
            </a:r>
            <a:endParaRPr lang="en-US" altLang="ja-JP" sz="900" dirty="0">
              <a:solidFill>
                <a:srgbClr val="000000"/>
              </a:solidFill>
              <a:ea typeface="ＭＳ Ｐゴシック" charset="-128"/>
            </a:endParaRPr>
          </a:p>
          <a:p>
            <a:pPr algn="ctr"/>
            <a:r>
              <a:rPr lang="ja-JP" altLang="en-US" sz="900" dirty="0">
                <a:solidFill>
                  <a:srgbClr val="000000"/>
                </a:solidFill>
                <a:ea typeface="ＭＳ Ｐゴシック" charset="-128"/>
              </a:rPr>
              <a:t>施策</a:t>
            </a:r>
          </a:p>
        </p:txBody>
      </p:sp>
      <p:sp>
        <p:nvSpPr>
          <p:cNvPr id="128" name="円/楕円 127"/>
          <p:cNvSpPr/>
          <p:nvPr/>
        </p:nvSpPr>
        <p:spPr>
          <a:xfrm>
            <a:off x="2020782" y="2393271"/>
            <a:ext cx="536248" cy="563794"/>
          </a:xfrm>
          <a:prstGeom prst="ellipse">
            <a:avLst/>
          </a:prstGeom>
          <a:solidFill>
            <a:schemeClr val="bg1"/>
          </a:solidFill>
          <a:ln w="38100" cmpd="dbl">
            <a:no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29" name="テキスト ボックス 128"/>
          <p:cNvSpPr txBox="1"/>
          <p:nvPr/>
        </p:nvSpPr>
        <p:spPr>
          <a:xfrm>
            <a:off x="2003845" y="2490037"/>
            <a:ext cx="589874" cy="358834"/>
          </a:xfrm>
          <a:prstGeom prst="rect">
            <a:avLst/>
          </a:prstGeom>
          <a:noFill/>
          <a:ln w="38100" cmpd="dbl">
            <a:noFill/>
          </a:ln>
        </p:spPr>
        <p:txBody>
          <a:bodyPr wrap="square" lIns="81043" tIns="40522" rIns="81043" bIns="40522" rtlCol="0">
            <a:spAutoFit/>
          </a:bodyPr>
          <a:lstStyle/>
          <a:p>
            <a:pPr algn="ctr"/>
            <a:r>
              <a:rPr lang="ja-JP" altLang="en-US" sz="900" dirty="0">
                <a:solidFill>
                  <a:srgbClr val="000000"/>
                </a:solidFill>
                <a:ea typeface="ＭＳ Ｐゴシック" charset="-128"/>
              </a:rPr>
              <a:t>労働</a:t>
            </a:r>
            <a:endParaRPr lang="en-US" altLang="ja-JP" sz="900" dirty="0">
              <a:solidFill>
                <a:srgbClr val="000000"/>
              </a:solidFill>
              <a:ea typeface="ＭＳ Ｐゴシック" charset="-128"/>
            </a:endParaRPr>
          </a:p>
          <a:p>
            <a:pPr algn="ctr"/>
            <a:r>
              <a:rPr lang="ja-JP" altLang="en-US" sz="900" dirty="0">
                <a:solidFill>
                  <a:srgbClr val="000000"/>
                </a:solidFill>
                <a:ea typeface="ＭＳ Ｐゴシック" charset="-128"/>
              </a:rPr>
              <a:t>施策</a:t>
            </a:r>
          </a:p>
        </p:txBody>
      </p:sp>
      <p:sp>
        <p:nvSpPr>
          <p:cNvPr id="131" name="円/楕円 130"/>
          <p:cNvSpPr/>
          <p:nvPr/>
        </p:nvSpPr>
        <p:spPr>
          <a:xfrm>
            <a:off x="2338622" y="2060711"/>
            <a:ext cx="536248" cy="525694"/>
          </a:xfrm>
          <a:prstGeom prst="ellipse">
            <a:avLst/>
          </a:prstGeom>
          <a:solidFill>
            <a:schemeClr val="bg1"/>
          </a:solidFill>
          <a:ln w="38100" cmpd="dbl">
            <a:no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32" name="テキスト ボックス 131"/>
          <p:cNvSpPr txBox="1"/>
          <p:nvPr/>
        </p:nvSpPr>
        <p:spPr>
          <a:xfrm>
            <a:off x="2321689" y="2136823"/>
            <a:ext cx="589874" cy="358834"/>
          </a:xfrm>
          <a:prstGeom prst="rect">
            <a:avLst/>
          </a:prstGeom>
          <a:noFill/>
          <a:ln>
            <a:noFill/>
          </a:ln>
        </p:spPr>
        <p:txBody>
          <a:bodyPr wrap="square" lIns="81043" tIns="40522" rIns="81043" bIns="40522" rtlCol="0">
            <a:spAutoFit/>
          </a:bodyPr>
          <a:lstStyle/>
          <a:p>
            <a:pPr algn="ctr"/>
            <a:r>
              <a:rPr lang="ja-JP" altLang="en-US" sz="900" dirty="0">
                <a:solidFill>
                  <a:srgbClr val="000000"/>
                </a:solidFill>
                <a:ea typeface="ＭＳ Ｐゴシック" charset="-128"/>
              </a:rPr>
              <a:t>福祉</a:t>
            </a:r>
            <a:endParaRPr lang="en-US" altLang="ja-JP" sz="900" dirty="0">
              <a:solidFill>
                <a:srgbClr val="000000"/>
              </a:solidFill>
              <a:ea typeface="ＭＳ Ｐゴシック" charset="-128"/>
            </a:endParaRPr>
          </a:p>
          <a:p>
            <a:pPr algn="ctr"/>
            <a:r>
              <a:rPr lang="ja-JP" altLang="en-US" sz="900" dirty="0">
                <a:solidFill>
                  <a:srgbClr val="000000"/>
                </a:solidFill>
                <a:ea typeface="ＭＳ Ｐゴシック" charset="-128"/>
              </a:rPr>
              <a:t>施策</a:t>
            </a:r>
          </a:p>
        </p:txBody>
      </p:sp>
      <p:sp>
        <p:nvSpPr>
          <p:cNvPr id="104" name="Text Box 25"/>
          <p:cNvSpPr txBox="1">
            <a:spLocks noChangeArrowheads="1"/>
          </p:cNvSpPr>
          <p:nvPr/>
        </p:nvSpPr>
        <p:spPr bwMode="auto">
          <a:xfrm>
            <a:off x="1851885" y="2000240"/>
            <a:ext cx="636349" cy="357190"/>
          </a:xfrm>
          <a:prstGeom prst="rect">
            <a:avLst/>
          </a:prstGeom>
          <a:noFill/>
          <a:ln w="9525">
            <a:noFill/>
            <a:miter lim="800000"/>
            <a:headEnd/>
            <a:tailEnd/>
          </a:ln>
        </p:spPr>
        <p:txBody>
          <a:bodyPr lIns="81014" tIns="40508" rIns="81014" bIns="40508"/>
          <a:lstStyle/>
          <a:p>
            <a:pPr algn="ctr" eaLnBrk="0" hangingPunct="0"/>
            <a:r>
              <a:rPr lang="ja-JP" altLang="en-US" sz="1200" dirty="0">
                <a:solidFill>
                  <a:srgbClr val="C00000"/>
                </a:solidFill>
                <a:latin typeface="Century" pitchFamily="18" charset="0"/>
                <a:ea typeface="HGPｺﾞｼｯｸM" pitchFamily="50" charset="-128"/>
              </a:rPr>
              <a:t>連携</a:t>
            </a:r>
          </a:p>
        </p:txBody>
      </p:sp>
      <p:sp>
        <p:nvSpPr>
          <p:cNvPr id="105" name="円/楕円 104"/>
          <p:cNvSpPr/>
          <p:nvPr/>
        </p:nvSpPr>
        <p:spPr>
          <a:xfrm>
            <a:off x="2340335" y="2744821"/>
            <a:ext cx="536248" cy="525694"/>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06" name="円/楕円 105"/>
          <p:cNvSpPr/>
          <p:nvPr/>
        </p:nvSpPr>
        <p:spPr>
          <a:xfrm>
            <a:off x="2675982" y="2404776"/>
            <a:ext cx="536248" cy="525694"/>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07" name="円/楕円 106"/>
          <p:cNvSpPr/>
          <p:nvPr/>
        </p:nvSpPr>
        <p:spPr>
          <a:xfrm>
            <a:off x="2027763" y="2397156"/>
            <a:ext cx="536248" cy="525694"/>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08" name="円/楕円 107"/>
          <p:cNvSpPr/>
          <p:nvPr/>
        </p:nvSpPr>
        <p:spPr>
          <a:xfrm>
            <a:off x="2345610" y="2073089"/>
            <a:ext cx="536248" cy="525694"/>
          </a:xfrm>
          <a:prstGeom prst="ellipse">
            <a:avLst/>
          </a:prstGeom>
          <a:no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81043" tIns="40522" rIns="81043" bIns="40522" rtlCol="0" anchor="ctr"/>
          <a:lstStyle/>
          <a:p>
            <a:pPr algn="ctr"/>
            <a:endParaRPr lang="en-US" altLang="ja-JP" sz="900" dirty="0">
              <a:solidFill>
                <a:srgbClr val="000000"/>
              </a:solidFill>
            </a:endParaRPr>
          </a:p>
        </p:txBody>
      </p:sp>
      <p:sp>
        <p:nvSpPr>
          <p:cNvPr id="111" name="スライド番号プレースホルダ 57"/>
          <p:cNvSpPr>
            <a:spLocks noGrp="1"/>
          </p:cNvSpPr>
          <p:nvPr>
            <p:ph type="sldNum" sz="quarter" idx="12"/>
          </p:nvPr>
        </p:nvSpPr>
        <p:spPr>
          <a:xfrm>
            <a:off x="6462347" y="6624640"/>
            <a:ext cx="1600200" cy="476250"/>
          </a:xfrm>
          <a:noFill/>
        </p:spPr>
        <p:txBody>
          <a:bodyPr/>
          <a:lstStyle/>
          <a:p>
            <a:fld id="{99A0992F-A471-4A23-AF63-1C34608CDE29}" type="slidenum">
              <a:rPr lang="en-US" altLang="ja-JP" smtClean="0">
                <a:solidFill>
                  <a:srgbClr val="000000"/>
                </a:solidFill>
              </a:rPr>
              <a:pPr/>
              <a:t>18</a:t>
            </a:fld>
            <a:endParaRPr lang="en-US" altLang="ja-JP" dirty="0">
              <a:solidFill>
                <a:srgbClr val="000000"/>
              </a:solidFill>
            </a:endParaRPr>
          </a:p>
        </p:txBody>
      </p:sp>
      <p:sp>
        <p:nvSpPr>
          <p:cNvPr id="112" name="角丸四角形 111"/>
          <p:cNvSpPr/>
          <p:nvPr/>
        </p:nvSpPr>
        <p:spPr>
          <a:xfrm>
            <a:off x="0" y="71037"/>
            <a:ext cx="128269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2169884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74638"/>
            <a:ext cx="8712968" cy="850106"/>
          </a:xfrm>
        </p:spPr>
        <p:txBody>
          <a:bodyPr>
            <a:normAutofit/>
          </a:bodyPr>
          <a:lstStyle/>
          <a:p>
            <a:r>
              <a:rPr lang="ja-JP" altLang="en-US" sz="3600" dirty="0" smtClean="0"/>
              <a:t>地域</a:t>
            </a:r>
            <a:r>
              <a:rPr lang="ja-JP" altLang="en-US" sz="3600" dirty="0"/>
              <a:t>資源への</a:t>
            </a:r>
            <a:r>
              <a:rPr lang="ja-JP" altLang="en-US" sz="3600" dirty="0" smtClean="0"/>
              <a:t>アクセスと実践</a:t>
            </a:r>
            <a:r>
              <a:rPr lang="ja-JP" altLang="en-US" dirty="0" smtClean="0"/>
              <a:t>　</a:t>
            </a:r>
            <a:endParaRPr kumimoji="1" lang="ja-JP" altLang="en-US" dirty="0"/>
          </a:p>
        </p:txBody>
      </p:sp>
      <p:cxnSp>
        <p:nvCxnSpPr>
          <p:cNvPr id="4" name="直線コネクタ 3"/>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ー 2"/>
          <p:cNvSpPr>
            <a:spLocks noGrp="1"/>
          </p:cNvSpPr>
          <p:nvPr>
            <p:ph idx="1"/>
          </p:nvPr>
        </p:nvSpPr>
        <p:spPr/>
        <p:txBody>
          <a:bodyPr>
            <a:normAutofit/>
          </a:bodyPr>
          <a:lstStyle/>
          <a:p>
            <a:pPr marL="0" indent="0">
              <a:buNone/>
            </a:pPr>
            <a:endParaRPr kumimoji="1" lang="en-US" altLang="ja-JP" dirty="0"/>
          </a:p>
          <a:p>
            <a:pPr marL="0" indent="0">
              <a:buNone/>
            </a:pPr>
            <a:r>
              <a:rPr lang="ja-JP" altLang="en-US" dirty="0" smtClean="0"/>
              <a:t>　</a:t>
            </a:r>
            <a:endParaRPr lang="en-US" altLang="ja-JP" dirty="0" smtClean="0"/>
          </a:p>
          <a:p>
            <a:pPr marL="0" indent="0">
              <a:buNone/>
            </a:pPr>
            <a:r>
              <a:rPr lang="ja-JP" altLang="en-US" dirty="0"/>
              <a:t>　</a:t>
            </a:r>
            <a:r>
              <a:rPr lang="ja-JP" altLang="en-US" dirty="0" smtClean="0"/>
              <a:t>　</a:t>
            </a:r>
            <a:r>
              <a:rPr lang="ja-JP" altLang="en-US" dirty="0"/>
              <a:t>Ｏ</a:t>
            </a:r>
            <a:r>
              <a:rPr lang="ja-JP" altLang="en-US" dirty="0" smtClean="0"/>
              <a:t>さんの機能低下（リハビリ）どうしよう。</a:t>
            </a:r>
            <a:endParaRPr lang="en-US" altLang="ja-JP" dirty="0" smtClean="0"/>
          </a:p>
          <a:p>
            <a:pPr marL="0" indent="0">
              <a:buNone/>
            </a:pPr>
            <a:endParaRPr kumimoji="1" lang="en-US" altLang="ja-JP" dirty="0"/>
          </a:p>
          <a:p>
            <a:pPr marL="0" indent="0">
              <a:buNone/>
            </a:pPr>
            <a:r>
              <a:rPr lang="ja-JP" altLang="en-US" dirty="0" smtClean="0"/>
              <a:t>　　</a:t>
            </a:r>
            <a:endParaRPr kumimoji="1" lang="ja-JP" altLang="en-US" dirty="0"/>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22425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60648" y="1052736"/>
            <a:ext cx="8640960" cy="5509200"/>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概要</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a:t>
            </a:r>
            <a:r>
              <a:rPr lang="ja-JP" altLang="ja-JP" sz="2400" dirty="0" smtClean="0"/>
              <a:t>指定</a:t>
            </a:r>
            <a:r>
              <a:rPr lang="ja-JP" altLang="en-US" sz="2400" dirty="0" smtClean="0"/>
              <a:t>相談支援事業と</a:t>
            </a:r>
            <a:r>
              <a:rPr lang="ja-JP" altLang="ja-JP" sz="2400" dirty="0" smtClean="0"/>
              <a:t>地域生活支援</a:t>
            </a:r>
            <a:r>
              <a:rPr lang="ja-JP" altLang="ja-JP" sz="2400" dirty="0"/>
              <a:t>事業による相談支援</a:t>
            </a:r>
            <a:r>
              <a:rPr lang="ja-JP" altLang="ja-JP" sz="2400" dirty="0" smtClean="0"/>
              <a:t>事業</a:t>
            </a:r>
            <a:endParaRPr lang="en-US" altLang="ja-JP" sz="2400" dirty="0" smtClean="0"/>
          </a:p>
          <a:p>
            <a:r>
              <a:rPr lang="ja-JP" altLang="en-US" sz="2400" dirty="0"/>
              <a:t>　</a:t>
            </a:r>
            <a:r>
              <a:rPr lang="ja-JP" altLang="en-US" sz="2400" dirty="0" smtClean="0"/>
              <a:t>　</a:t>
            </a:r>
            <a:r>
              <a:rPr lang="ja-JP" altLang="ja-JP" sz="2400" dirty="0" smtClean="0"/>
              <a:t>の</a:t>
            </a:r>
            <a:r>
              <a:rPr lang="ja-JP" altLang="ja-JP" sz="2400" dirty="0"/>
              <a:t>各役割と機能、相互の</a:t>
            </a:r>
            <a:r>
              <a:rPr lang="ja-JP" altLang="ja-JP" sz="2400" dirty="0" smtClean="0"/>
              <a:t>連携並び</a:t>
            </a:r>
            <a:r>
              <a:rPr lang="ja-JP" altLang="ja-JP" sz="2400" dirty="0"/>
              <a:t>に重層的な</a:t>
            </a:r>
            <a:r>
              <a:rPr lang="ja-JP" altLang="ja-JP" sz="2400" dirty="0" smtClean="0"/>
              <a:t>体制構築</a:t>
            </a:r>
            <a:r>
              <a:rPr lang="ja-JP" altLang="en-US" sz="2400" dirty="0">
                <a:latin typeface="メイリオ" pitchFamily="50" charset="-128"/>
                <a:ea typeface="メイリオ" pitchFamily="50" charset="-128"/>
                <a:cs typeface="メイリオ" pitchFamily="50" charset="-128"/>
              </a:rPr>
              <a:t>　</a:t>
            </a:r>
            <a:endParaRPr lang="en-US" altLang="ja-JP" sz="2400" dirty="0" smtClean="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②</a:t>
            </a:r>
            <a:r>
              <a:rPr lang="ja-JP" altLang="ja-JP" sz="2400" dirty="0"/>
              <a:t>相談支援</a:t>
            </a:r>
            <a:r>
              <a:rPr lang="en-US" altLang="ja-JP" sz="2400" dirty="0"/>
              <a:t>(</a:t>
            </a:r>
            <a:r>
              <a:rPr lang="ja-JP" altLang="ja-JP" sz="2400" dirty="0"/>
              <a:t>ケアマネジメント</a:t>
            </a:r>
            <a:r>
              <a:rPr lang="en-US" altLang="ja-JP" sz="2400" dirty="0"/>
              <a:t>)</a:t>
            </a:r>
            <a:r>
              <a:rPr lang="ja-JP" altLang="ja-JP" sz="2400" dirty="0"/>
              <a:t>を実施するにあたって</a:t>
            </a:r>
            <a:r>
              <a:rPr lang="ja-JP" altLang="ja-JP" sz="2400" dirty="0" smtClean="0"/>
              <a:t>、地域資源</a:t>
            </a:r>
            <a:endParaRPr lang="en-US" altLang="ja-JP" sz="2400" dirty="0" smtClean="0"/>
          </a:p>
          <a:p>
            <a:r>
              <a:rPr lang="ja-JP" altLang="en-US" sz="2400" dirty="0"/>
              <a:t>　</a:t>
            </a:r>
            <a:r>
              <a:rPr lang="ja-JP" altLang="en-US" sz="2400" dirty="0" smtClean="0"/>
              <a:t>　</a:t>
            </a:r>
            <a:r>
              <a:rPr lang="ja-JP" altLang="ja-JP" sz="2400" dirty="0" smtClean="0"/>
              <a:t>を</a:t>
            </a:r>
            <a:r>
              <a:rPr lang="ja-JP" altLang="ja-JP" sz="2400" dirty="0"/>
              <a:t>適切に調整する</a:t>
            </a:r>
            <a:r>
              <a:rPr lang="ja-JP" altLang="ja-JP" sz="2400" dirty="0" smtClean="0"/>
              <a:t>ための情報把握</a:t>
            </a:r>
            <a:r>
              <a:rPr lang="ja-JP" altLang="en-US" sz="2400" dirty="0"/>
              <a:t>と</a:t>
            </a:r>
            <a:r>
              <a:rPr lang="ja-JP" altLang="ja-JP" sz="2400" dirty="0" smtClean="0"/>
              <a:t>ネットワーク</a:t>
            </a:r>
            <a:r>
              <a:rPr lang="ja-JP" altLang="en-US" sz="2400" dirty="0"/>
              <a:t>の</a:t>
            </a:r>
            <a:r>
              <a:rPr lang="ja-JP" altLang="ja-JP" sz="2400" dirty="0" smtClean="0"/>
              <a:t>構築</a:t>
            </a:r>
            <a:r>
              <a:rPr lang="ja-JP" altLang="en-US" sz="2400" dirty="0">
                <a:latin typeface="メイリオ" pitchFamily="50" charset="-128"/>
                <a:ea typeface="メイリオ" pitchFamily="50" charset="-128"/>
                <a:cs typeface="メイリオ" pitchFamily="50" charset="-128"/>
              </a:rPr>
              <a:t>　</a:t>
            </a:r>
            <a:endParaRPr lang="en-US" altLang="ja-JP" sz="2400" dirty="0" smtClean="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③</a:t>
            </a:r>
            <a:r>
              <a:rPr lang="ja-JP" altLang="ja-JP" sz="2400" dirty="0" smtClean="0"/>
              <a:t>個別課題</a:t>
            </a:r>
            <a:r>
              <a:rPr lang="ja-JP" altLang="ja-JP" sz="2400" dirty="0"/>
              <a:t>を地域課題と</a:t>
            </a:r>
            <a:r>
              <a:rPr lang="ja-JP" altLang="ja-JP" sz="2400" dirty="0" smtClean="0"/>
              <a:t>して共有</a:t>
            </a:r>
            <a:r>
              <a:rPr lang="ja-JP" altLang="ja-JP" sz="2400" dirty="0"/>
              <a:t>し、解決に</a:t>
            </a:r>
            <a:r>
              <a:rPr lang="ja-JP" altLang="ja-JP" sz="2400" dirty="0" smtClean="0"/>
              <a:t>向け行われる協議</a:t>
            </a:r>
            <a:endParaRPr lang="en-US" altLang="ja-JP" sz="2400" dirty="0" smtClean="0"/>
          </a:p>
          <a:p>
            <a:r>
              <a:rPr lang="ja-JP" altLang="en-US" sz="2400" dirty="0"/>
              <a:t>　</a:t>
            </a:r>
            <a:r>
              <a:rPr lang="ja-JP" altLang="en-US" sz="2400" dirty="0" smtClean="0"/>
              <a:t>　</a:t>
            </a:r>
            <a:r>
              <a:rPr lang="ja-JP" altLang="ja-JP" sz="2400" dirty="0" smtClean="0"/>
              <a:t>会</a:t>
            </a:r>
            <a:r>
              <a:rPr lang="ja-JP" altLang="ja-JP" sz="2400" dirty="0"/>
              <a:t>の目的、仕組み、</a:t>
            </a:r>
            <a:r>
              <a:rPr lang="ja-JP" altLang="ja-JP" sz="2400" dirty="0" smtClean="0"/>
              <a:t>機能</a:t>
            </a:r>
            <a:endParaRPr lang="en-US" altLang="ja-JP" sz="2400" dirty="0" smtClean="0"/>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獲得目標</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r>
              <a:rPr kumimoji="1" lang="ja-JP" altLang="en-US" sz="2400" dirty="0">
                <a:latin typeface="メイリオ" pitchFamily="50" charset="-128"/>
                <a:ea typeface="メイリオ" pitchFamily="50" charset="-128"/>
                <a:cs typeface="メイリオ" pitchFamily="50" charset="-128"/>
              </a:rPr>
              <a:t>　</a:t>
            </a:r>
            <a:r>
              <a:rPr kumimoji="1" lang="ja-JP" altLang="en-US" sz="2400" dirty="0" smtClean="0">
                <a:latin typeface="メイリオ" pitchFamily="50" charset="-128"/>
                <a:ea typeface="メイリオ" pitchFamily="50" charset="-128"/>
                <a:cs typeface="メイリオ" pitchFamily="50" charset="-128"/>
              </a:rPr>
              <a:t>①相談支援体制</a:t>
            </a:r>
          </a:p>
          <a:p>
            <a:r>
              <a:rPr lang="ja-JP" altLang="en-US" sz="2400" dirty="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②地域資源の把握とアクセスとネットワークへの参画</a:t>
            </a:r>
            <a:endParaRPr lang="en-US" altLang="ja-JP" sz="2400" dirty="0" smtClean="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③地域課題の認識、把握と地域での共有</a:t>
            </a:r>
            <a:endParaRPr lang="en-US" altLang="ja-JP" sz="2400" dirty="0" smtClean="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④（自立支援）協議会</a:t>
            </a:r>
          </a:p>
          <a:p>
            <a:endParaRPr kumimoji="1" lang="ja-JP" altLang="en-US" sz="2400" dirty="0">
              <a:latin typeface="メイリオ" pitchFamily="50" charset="-128"/>
              <a:ea typeface="メイリオ" pitchFamily="50" charset="-128"/>
              <a:cs typeface="メイリオ" pitchFamily="50" charset="-128"/>
            </a:endParaRPr>
          </a:p>
          <a:p>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自分の「振り返りシート」を確認してください。</a:t>
            </a:r>
          </a:p>
          <a:p>
            <a:r>
              <a:rPr kumimoji="1" lang="ja-JP" altLang="en-US" sz="2000" dirty="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受講前の今、自分はどのような段階・様子ですか？</a:t>
            </a:r>
            <a:endParaRPr kumimoji="1" lang="ja-JP" altLang="en-US" sz="20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dirty="0"/>
              <a:t>地域資源の把握・アクセスとネットワークへの参画</a:t>
            </a:r>
            <a:endParaRPr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aphicFrame>
        <p:nvGraphicFramePr>
          <p:cNvPr id="5" name="図表 4"/>
          <p:cNvGraphicFramePr/>
          <p:nvPr>
            <p:extLst>
              <p:ext uri="{D42A27DB-BD31-4B8C-83A1-F6EECF244321}">
                <p14:modId xmlns:p14="http://schemas.microsoft.com/office/powerpoint/2010/main" val="4140367817"/>
              </p:ext>
            </p:extLst>
          </p:nvPr>
        </p:nvGraphicFramePr>
        <p:xfrm>
          <a:off x="1187624" y="1288455"/>
          <a:ext cx="7200800" cy="4802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146" name="Picture 2" descr="C:\Users\hashizume\AppData\Local\Microsoft\Windows\Temporary Internet Files\Content.IE5\8JV0TQKN\publicdomainq-0006788xiwcaq[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512" y="1844824"/>
            <a:ext cx="3240360" cy="2835315"/>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hashizume\AppData\Local\Microsoft\Windows\Temporary Internet Files\Content.IE5\QBHQLX28\publicdomainq-0006932ovvsgf[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43207" y="2996952"/>
            <a:ext cx="2477265" cy="3015118"/>
          </a:xfrm>
          <a:prstGeom prst="rect">
            <a:avLst/>
          </a:prstGeom>
          <a:noFill/>
          <a:extLst>
            <a:ext uri="{909E8E84-426E-40DD-AFC4-6F175D3DCCD1}">
              <a14:hiddenFill xmlns:a14="http://schemas.microsoft.com/office/drawing/2010/main">
                <a:solidFill>
                  <a:srgbClr val="FFFFFF"/>
                </a:solidFill>
              </a14:hiddenFill>
            </a:ext>
          </a:extLst>
        </p:spPr>
      </p:pic>
      <p:sp>
        <p:nvSpPr>
          <p:cNvPr id="7" name="角丸四角形 6"/>
          <p:cNvSpPr/>
          <p:nvPr/>
        </p:nvSpPr>
        <p:spPr>
          <a:xfrm>
            <a:off x="353818" y="4869160"/>
            <a:ext cx="2778022"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smtClean="0"/>
              <a:t>相談支援専門員と</a:t>
            </a:r>
            <a:r>
              <a:rPr lang="ja-JP" altLang="en-US" b="1" dirty="0" smtClean="0"/>
              <a:t>して</a:t>
            </a:r>
            <a:endParaRPr lang="en-US" altLang="ja-JP" b="1" dirty="0" smtClean="0"/>
          </a:p>
          <a:p>
            <a:pPr algn="ctr"/>
            <a:r>
              <a:rPr kumimoji="1" lang="ja-JP" altLang="en-US" b="1" dirty="0"/>
              <a:t>獲得して</a:t>
            </a:r>
            <a:r>
              <a:rPr kumimoji="1" lang="ja-JP" altLang="en-US" b="1" dirty="0" smtClean="0"/>
              <a:t>いくスキル</a:t>
            </a:r>
            <a:endParaRPr kumimoji="1" lang="en-US" altLang="ja-JP" b="1" dirty="0" smtClean="0"/>
          </a:p>
          <a:p>
            <a:pPr algn="ctr"/>
            <a:r>
              <a:rPr lang="ja-JP" altLang="en-US" b="1" dirty="0" smtClean="0"/>
              <a:t>（知識や技術・分析力・</a:t>
            </a:r>
            <a:endParaRPr lang="en-US" altLang="ja-JP" b="1" dirty="0" smtClean="0"/>
          </a:p>
          <a:p>
            <a:pPr algn="ctr"/>
            <a:r>
              <a:rPr lang="ja-JP" altLang="en-US" b="1" dirty="0" smtClean="0"/>
              <a:t>柔軟性：経験）</a:t>
            </a:r>
            <a:endParaRPr lang="en-US" altLang="ja-JP" b="1" dirty="0"/>
          </a:p>
        </p:txBody>
      </p:sp>
      <p:sp>
        <p:nvSpPr>
          <p:cNvPr id="10" name="角丸四角形 9"/>
          <p:cNvSpPr/>
          <p:nvPr/>
        </p:nvSpPr>
        <p:spPr>
          <a:xfrm>
            <a:off x="6209326" y="1628800"/>
            <a:ext cx="2778022"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b="1" dirty="0" smtClean="0"/>
              <a:t>地域ネットワークから</a:t>
            </a:r>
            <a:endParaRPr lang="en-US" altLang="ja-JP" b="1" dirty="0" smtClean="0"/>
          </a:p>
          <a:p>
            <a:pPr algn="ctr"/>
            <a:r>
              <a:rPr lang="ja-JP" altLang="en-US" b="1" dirty="0"/>
              <a:t>提供</a:t>
            </a:r>
            <a:r>
              <a:rPr lang="ja-JP" altLang="en-US" b="1" dirty="0" smtClean="0"/>
              <a:t>・協力・考案頂く者</a:t>
            </a:r>
            <a:endParaRPr lang="en-US" altLang="ja-JP" b="1" dirty="0"/>
          </a:p>
        </p:txBody>
      </p:sp>
      <p:sp>
        <p:nvSpPr>
          <p:cNvPr id="9" name="円形吹き出し 8"/>
          <p:cNvSpPr/>
          <p:nvPr/>
        </p:nvSpPr>
        <p:spPr>
          <a:xfrm>
            <a:off x="353817" y="888160"/>
            <a:ext cx="2634007" cy="740640"/>
          </a:xfrm>
          <a:prstGeom prst="wedgeEllipseCallout">
            <a:avLst>
              <a:gd name="adj1" fmla="val -9632"/>
              <a:gd name="adj2" fmla="val 860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全ては自らの</a:t>
            </a:r>
            <a:endParaRPr kumimoji="1" lang="en-US" altLang="ja-JP" dirty="0" smtClean="0"/>
          </a:p>
          <a:p>
            <a:pPr algn="ctr"/>
            <a:r>
              <a:rPr kumimoji="1" lang="ja-JP" altLang="en-US" dirty="0" smtClean="0"/>
              <a:t>アクセスによる</a:t>
            </a:r>
            <a:endParaRPr kumimoji="1" lang="ja-JP" altLang="en-US" dirty="0"/>
          </a:p>
        </p:txBody>
      </p:sp>
    </p:spTree>
    <p:extLst>
      <p:ext uri="{BB962C8B-B14F-4D97-AF65-F5344CB8AC3E}">
        <p14:creationId xmlns:p14="http://schemas.microsoft.com/office/powerpoint/2010/main" val="39576577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60648"/>
            <a:ext cx="8507288" cy="1143000"/>
          </a:xfrm>
        </p:spPr>
        <p:txBody>
          <a:bodyPr>
            <a:noAutofit/>
          </a:bodyPr>
          <a:lstStyle/>
          <a:p>
            <a:pPr algn="ctr"/>
            <a:r>
              <a:rPr lang="ja-JP" altLang="en-US" sz="3600" dirty="0" smtClean="0"/>
              <a:t>③　地域</a:t>
            </a:r>
            <a:r>
              <a:rPr lang="ja-JP" altLang="en-US" sz="3600" dirty="0"/>
              <a:t>課題の認識、把握と地域での</a:t>
            </a:r>
            <a:r>
              <a:rPr lang="ja-JP" altLang="en-US" sz="3600" dirty="0" smtClean="0"/>
              <a:t>共有</a:t>
            </a:r>
            <a:endParaRPr kumimoji="1" lang="ja-JP" altLang="en-US" sz="3600" dirty="0"/>
          </a:p>
        </p:txBody>
      </p:sp>
      <p:sp>
        <p:nvSpPr>
          <p:cNvPr id="3" name="コンテンツ プレースホルダー 2"/>
          <p:cNvSpPr>
            <a:spLocks noGrp="1"/>
          </p:cNvSpPr>
          <p:nvPr>
            <p:ph idx="1"/>
          </p:nvPr>
        </p:nvSpPr>
        <p:spPr>
          <a:xfrm>
            <a:off x="457200" y="1340768"/>
            <a:ext cx="8229600" cy="5328592"/>
          </a:xfrm>
        </p:spPr>
        <p:txBody>
          <a:bodyPr>
            <a:normAutofit/>
          </a:bodyPr>
          <a:lstStyle/>
          <a:p>
            <a:pPr marL="0" indent="0">
              <a:buNone/>
            </a:pPr>
            <a:r>
              <a:rPr lang="ja-JP" altLang="en-US" dirty="0" smtClean="0">
                <a:effectLst>
                  <a:outerShdw blurRad="38100" dist="38100" dir="2700000" algn="tl">
                    <a:srgbClr val="000000">
                      <a:alpha val="43137"/>
                    </a:srgbClr>
                  </a:outerShdw>
                </a:effectLst>
              </a:rPr>
              <a:t>もくじ</a:t>
            </a:r>
            <a:endParaRPr lang="en-US" altLang="ja-JP" dirty="0">
              <a:effectLst>
                <a:outerShdw blurRad="38100" dist="38100" dir="2700000" algn="tl">
                  <a:srgbClr val="000000">
                    <a:alpha val="43137"/>
                  </a:srgbClr>
                </a:outerShdw>
              </a:effectLst>
            </a:endParaRPr>
          </a:p>
          <a:p>
            <a:pPr marL="0" indent="0">
              <a:buNone/>
            </a:pPr>
            <a:r>
              <a:rPr lang="ja-JP" altLang="en-US" dirty="0"/>
              <a:t>　</a:t>
            </a:r>
            <a:r>
              <a:rPr kumimoji="1" lang="en-US" altLang="ja-JP" dirty="0" smtClean="0"/>
              <a:t>【</a:t>
            </a:r>
            <a:r>
              <a:rPr lang="ja-JP" altLang="en-US" dirty="0" smtClean="0"/>
              <a:t>キーワード：資源開発の意味</a:t>
            </a:r>
            <a:r>
              <a:rPr lang="en-US" altLang="ja-JP" dirty="0" smtClean="0"/>
              <a:t>】</a:t>
            </a:r>
          </a:p>
          <a:p>
            <a:pPr marL="0" indent="0">
              <a:buNone/>
            </a:pPr>
            <a:endParaRPr lang="en-US" altLang="ja-JP" dirty="0"/>
          </a:p>
          <a:p>
            <a:pPr marL="0" indent="0">
              <a:buNone/>
            </a:pPr>
            <a:r>
              <a:rPr lang="ja-JP" altLang="en-US" dirty="0"/>
              <a:t>ア</a:t>
            </a:r>
            <a:r>
              <a:rPr lang="ja-JP" altLang="en-US" dirty="0" smtClean="0"/>
              <a:t>．地域課題の認識の方法（気づき）</a:t>
            </a:r>
            <a:endParaRPr lang="en-US" altLang="ja-JP" dirty="0" smtClean="0"/>
          </a:p>
          <a:p>
            <a:pPr marL="0" indent="0">
              <a:buNone/>
            </a:pPr>
            <a:endParaRPr lang="en-US" altLang="ja-JP" dirty="0"/>
          </a:p>
          <a:p>
            <a:pPr marL="0" indent="0">
              <a:buNone/>
            </a:pPr>
            <a:r>
              <a:rPr lang="ja-JP" altLang="en-US" dirty="0"/>
              <a:t>イ</a:t>
            </a:r>
            <a:r>
              <a:rPr lang="ja-JP" altLang="en-US" dirty="0" smtClean="0"/>
              <a:t>．地域課題を把握するという</a:t>
            </a:r>
            <a:r>
              <a:rPr lang="ja-JP" altLang="en-US" dirty="0"/>
              <a:t>リアリティ（収集）</a:t>
            </a:r>
            <a:endParaRPr lang="en-US" altLang="ja-JP" dirty="0" smtClean="0"/>
          </a:p>
          <a:p>
            <a:pPr marL="0" indent="0">
              <a:buNone/>
            </a:pPr>
            <a:endParaRPr lang="en-US" altLang="ja-JP" dirty="0"/>
          </a:p>
          <a:p>
            <a:pPr marL="0" indent="0">
              <a:buNone/>
            </a:pPr>
            <a:r>
              <a:rPr lang="ja-JP" altLang="en-US" dirty="0"/>
              <a:t>ウ</a:t>
            </a:r>
            <a:r>
              <a:rPr lang="ja-JP" altLang="en-US" dirty="0" smtClean="0"/>
              <a:t>．地域で共有する目的と</a:t>
            </a:r>
            <a:r>
              <a:rPr lang="ja-JP" altLang="en-US" dirty="0"/>
              <a:t>解決へ</a:t>
            </a:r>
            <a:r>
              <a:rPr lang="ja-JP" altLang="en-US" dirty="0" smtClean="0"/>
              <a:t>のチャレンジ</a:t>
            </a:r>
            <a:endParaRPr lang="en-US" altLang="ja-JP" dirty="0" smtClean="0"/>
          </a:p>
          <a:p>
            <a:pPr marL="0" indent="0">
              <a:buNone/>
            </a:pPr>
            <a:r>
              <a:rPr lang="ja-JP" altLang="en-US" dirty="0"/>
              <a:t>　</a:t>
            </a:r>
            <a:r>
              <a:rPr lang="ja-JP" altLang="en-US" dirty="0" smtClean="0"/>
              <a:t>　（課題集約・分析・</a:t>
            </a:r>
            <a:r>
              <a:rPr lang="ja-JP" altLang="en-US" dirty="0"/>
              <a:t>解決</a:t>
            </a:r>
            <a:r>
              <a:rPr lang="ja-JP" altLang="en-US" dirty="0" smtClean="0"/>
              <a:t>への糸口）</a:t>
            </a:r>
            <a:endParaRPr lang="en-US" altLang="ja-JP" dirty="0"/>
          </a:p>
          <a:p>
            <a:pPr marL="0" indent="0">
              <a:buNone/>
            </a:pPr>
            <a:endParaRPr lang="en-US" altLang="ja-JP" dirty="0" smtClean="0"/>
          </a:p>
          <a:p>
            <a:pPr marL="0" indent="0">
              <a:buNone/>
            </a:pPr>
            <a:endParaRPr lang="en-US" altLang="ja-JP" dirty="0"/>
          </a:p>
          <a:p>
            <a:pPr marL="0" indent="0">
              <a:buNone/>
            </a:pPr>
            <a:endParaRPr kumimoji="1" lang="en-US" altLang="ja-JP" dirty="0"/>
          </a:p>
          <a:p>
            <a:pPr marL="0" indent="0">
              <a:buNone/>
            </a:pPr>
            <a:endParaRPr kumimoji="1" lang="ja-JP" altLang="en-US" dirty="0"/>
          </a:p>
        </p:txBody>
      </p:sp>
      <p:cxnSp>
        <p:nvCxnSpPr>
          <p:cNvPr id="4" name="直線コネクタ 3"/>
          <p:cNvCxnSpPr/>
          <p:nvPr/>
        </p:nvCxnSpPr>
        <p:spPr>
          <a:xfrm>
            <a:off x="107504" y="1145275"/>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9671482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5810" y="188640"/>
            <a:ext cx="8343900" cy="994172"/>
          </a:xfrm>
        </p:spPr>
        <p:txBody>
          <a:bodyPr>
            <a:normAutofit/>
          </a:bodyPr>
          <a:lstStyle/>
          <a:p>
            <a:pPr algn="ctr"/>
            <a:r>
              <a:rPr lang="ja-JP" altLang="en-US" sz="3600" dirty="0"/>
              <a:t>ア</a:t>
            </a:r>
            <a:r>
              <a:rPr lang="ja-JP" altLang="en-US" sz="3600" dirty="0" smtClean="0"/>
              <a:t>．</a:t>
            </a:r>
            <a:r>
              <a:rPr lang="ja-JP" altLang="en-US" sz="3600" dirty="0"/>
              <a:t>地域課題の認識の方法（</a:t>
            </a:r>
            <a:r>
              <a:rPr lang="ja-JP" altLang="en-US" sz="3600" dirty="0" smtClean="0"/>
              <a:t>気づき）</a:t>
            </a:r>
            <a:endParaRPr lang="ja-JP" altLang="en-US" sz="3600" dirty="0"/>
          </a:p>
        </p:txBody>
      </p:sp>
      <p:cxnSp>
        <p:nvCxnSpPr>
          <p:cNvPr id="4" name="直線コネクタ 3"/>
          <p:cNvCxnSpPr/>
          <p:nvPr/>
        </p:nvCxnSpPr>
        <p:spPr>
          <a:xfrm>
            <a:off x="266438" y="1340768"/>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aphicFrame>
        <p:nvGraphicFramePr>
          <p:cNvPr id="10" name="コンテンツ プレースホルダー 9"/>
          <p:cNvGraphicFramePr>
            <a:graphicFrameLocks noGrp="1"/>
          </p:cNvGraphicFramePr>
          <p:nvPr>
            <p:ph idx="1"/>
            <p:extLst>
              <p:ext uri="{D42A27DB-BD31-4B8C-83A1-F6EECF244321}">
                <p14:modId xmlns:p14="http://schemas.microsoft.com/office/powerpoint/2010/main" val="1382150687"/>
              </p:ext>
            </p:extLst>
          </p:nvPr>
        </p:nvGraphicFramePr>
        <p:xfrm>
          <a:off x="251520" y="1600200"/>
          <a:ext cx="8712968" cy="4997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下矢印 10"/>
          <p:cNvSpPr/>
          <p:nvPr/>
        </p:nvSpPr>
        <p:spPr>
          <a:xfrm>
            <a:off x="3756628" y="3861048"/>
            <a:ext cx="864096" cy="504056"/>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2" name="円/楕円 11"/>
          <p:cNvSpPr/>
          <p:nvPr/>
        </p:nvSpPr>
        <p:spPr>
          <a:xfrm>
            <a:off x="3131840" y="3212976"/>
            <a:ext cx="2475341" cy="23042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矢印 12"/>
          <p:cNvSpPr/>
          <p:nvPr/>
        </p:nvSpPr>
        <p:spPr>
          <a:xfrm rot="13603228">
            <a:off x="5826499" y="2471043"/>
            <a:ext cx="864096" cy="184137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4" name="角丸四角形吹き出し 13"/>
          <p:cNvSpPr/>
          <p:nvPr/>
        </p:nvSpPr>
        <p:spPr>
          <a:xfrm>
            <a:off x="6660232" y="5528479"/>
            <a:ext cx="2016224" cy="1103370"/>
          </a:xfrm>
          <a:prstGeom prst="wedgeRoundRectCallout">
            <a:avLst>
              <a:gd name="adj1" fmla="val -8135"/>
              <a:gd name="adj2" fmla="val -84385"/>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新しいサービスの創設・要望？</a:t>
            </a:r>
            <a:endParaRPr kumimoji="1" lang="ja-JP" altLang="en-US" dirty="0"/>
          </a:p>
        </p:txBody>
      </p:sp>
      <p:sp>
        <p:nvSpPr>
          <p:cNvPr id="9" name="フッター プレースホルダ 3"/>
          <p:cNvSpPr>
            <a:spLocks noGrp="1"/>
          </p:cNvSpPr>
          <p:nvPr>
            <p:ph type="ftr" sz="quarter" idx="11"/>
          </p:nvPr>
        </p:nvSpPr>
        <p:spPr>
          <a:xfrm>
            <a:off x="48724"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387909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t>イ．地域課題を把握するというリアリティ</a:t>
            </a:r>
            <a:endParaRPr kumimoji="1" lang="ja-JP" altLang="en-US" sz="36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720165012"/>
              </p:ext>
            </p:extLst>
          </p:nvPr>
        </p:nvGraphicFramePr>
        <p:xfrm>
          <a:off x="457200" y="1600200"/>
          <a:ext cx="8542784" cy="4853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4" name="直線コネクタ 3"/>
          <p:cNvCxnSpPr/>
          <p:nvPr/>
        </p:nvCxnSpPr>
        <p:spPr>
          <a:xfrm>
            <a:off x="107504"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7170" name="Picture 2" descr="C:\Program Files\Microsoft Office\MEDIA\CAGCAT10\j0233018.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1694" y="1550663"/>
            <a:ext cx="2410128" cy="2448272"/>
          </a:xfrm>
          <a:prstGeom prst="rect">
            <a:avLst/>
          </a:prstGeom>
          <a:noFill/>
          <a:extLst>
            <a:ext uri="{909E8E84-426E-40DD-AFC4-6F175D3DCCD1}">
              <a14:hiddenFill xmlns:a14="http://schemas.microsoft.com/office/drawing/2010/main">
                <a:solidFill>
                  <a:srgbClr val="FFFFFF"/>
                </a:solidFill>
              </a14:hiddenFill>
            </a:ext>
          </a:extLst>
        </p:spPr>
      </p:pic>
      <p:sp>
        <p:nvSpPr>
          <p:cNvPr id="6" name="角丸四角形 5"/>
          <p:cNvSpPr/>
          <p:nvPr/>
        </p:nvSpPr>
        <p:spPr>
          <a:xfrm>
            <a:off x="177460" y="3933056"/>
            <a:ext cx="2954379" cy="144016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a:t>Ａ</a:t>
            </a:r>
            <a:r>
              <a:rPr kumimoji="1" lang="ja-JP" altLang="en-US" dirty="0" smtClean="0"/>
              <a:t>さんの相談支援専門員</a:t>
            </a:r>
            <a:endParaRPr kumimoji="1" lang="en-US" altLang="ja-JP" dirty="0" smtClean="0"/>
          </a:p>
          <a:p>
            <a:pPr algn="ctr"/>
            <a:r>
              <a:rPr lang="ja-JP" altLang="en-US" dirty="0" smtClean="0"/>
              <a:t>Ｂさんの相談支援専門員</a:t>
            </a:r>
            <a:endParaRPr lang="en-US" altLang="ja-JP" dirty="0" smtClean="0"/>
          </a:p>
          <a:p>
            <a:pPr algn="ctr"/>
            <a:r>
              <a:rPr kumimoji="1" lang="ja-JP" altLang="en-US" dirty="0" smtClean="0"/>
              <a:t>Ｃさんの相談支援専門員</a:t>
            </a:r>
            <a:endParaRPr kumimoji="1" lang="en-US" altLang="ja-JP" dirty="0" smtClean="0"/>
          </a:p>
          <a:p>
            <a:pPr algn="ctr"/>
            <a:r>
              <a:rPr lang="ja-JP" altLang="en-US" dirty="0" smtClean="0"/>
              <a:t>他</a:t>
            </a:r>
            <a:r>
              <a:rPr lang="ja-JP" altLang="en-US" dirty="0"/>
              <a:t>地域</a:t>
            </a:r>
            <a:r>
              <a:rPr lang="ja-JP" altLang="en-US" dirty="0" smtClean="0"/>
              <a:t>の</a:t>
            </a:r>
            <a:r>
              <a:rPr lang="ja-JP" altLang="en-US" dirty="0"/>
              <a:t>相談</a:t>
            </a:r>
            <a:r>
              <a:rPr lang="ja-JP" altLang="en-US" dirty="0" smtClean="0"/>
              <a:t>支援専門員</a:t>
            </a:r>
            <a:endParaRPr kumimoji="1" lang="en-US" altLang="ja-JP" dirty="0" smtClean="0"/>
          </a:p>
        </p:txBody>
      </p:sp>
      <p:pic>
        <p:nvPicPr>
          <p:cNvPr id="7171" name="Picture 3" descr="C:\Users\hashizume\AppData\Local\Microsoft\Windows\Temporary Internet Files\Content.IE5\8JV0TQKN\publicdomainq-0003865obg[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76847" y="3526110"/>
            <a:ext cx="2518781" cy="1847106"/>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hashizume\AppData\Local\Microsoft\Windows\Temporary Internet Files\Content.IE5\81G3OV8J\publicdomainq-0013969fps[1].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36681" y="1395956"/>
            <a:ext cx="843064" cy="1378843"/>
          </a:xfrm>
          <a:prstGeom prst="rect">
            <a:avLst/>
          </a:prstGeom>
          <a:noFill/>
          <a:extLst>
            <a:ext uri="{909E8E84-426E-40DD-AFC4-6F175D3DCCD1}">
              <a14:hiddenFill xmlns:a14="http://schemas.microsoft.com/office/drawing/2010/main">
                <a:solidFill>
                  <a:srgbClr val="FFFFFF"/>
                </a:solidFill>
              </a14:hiddenFill>
            </a:ext>
          </a:extLst>
        </p:spPr>
      </p:pic>
      <p:pic>
        <p:nvPicPr>
          <p:cNvPr id="7173" name="Picture 5" descr="C:\Users\hashizume\AppData\Local\Microsoft\Windows\Temporary Internet Files\Content.IE5\WOPZS3TH\publicdomainq-0013967qvm[1].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094137" y="2102198"/>
            <a:ext cx="748982" cy="111077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C:\Users\hashizume\AppData\Local\Microsoft\Windows\Temporary Internet Files\Content.IE5\8JV0TQKN\publicdomainq-0004095eix[1].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034301" y="5661248"/>
            <a:ext cx="1240696" cy="1015774"/>
          </a:xfrm>
          <a:prstGeom prst="rect">
            <a:avLst/>
          </a:prstGeom>
          <a:noFill/>
          <a:extLst>
            <a:ext uri="{909E8E84-426E-40DD-AFC4-6F175D3DCCD1}">
              <a14:hiddenFill xmlns:a14="http://schemas.microsoft.com/office/drawing/2010/main">
                <a:solidFill>
                  <a:srgbClr val="FFFFFF"/>
                </a:solidFill>
              </a14:hiddenFill>
            </a:ext>
          </a:extLst>
        </p:spPr>
      </p:pic>
      <p:sp>
        <p:nvSpPr>
          <p:cNvPr id="11" name="フッター プレースホルダ 3"/>
          <p:cNvSpPr>
            <a:spLocks noGrp="1"/>
          </p:cNvSpPr>
          <p:nvPr>
            <p:ph type="ftr" sz="quarter" idx="11"/>
          </p:nvPr>
        </p:nvSpPr>
        <p:spPr>
          <a:xfrm>
            <a:off x="467544" y="6464297"/>
            <a:ext cx="8375575"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3125486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V 字形矢印 18"/>
          <p:cNvSpPr/>
          <p:nvPr/>
        </p:nvSpPr>
        <p:spPr>
          <a:xfrm rot="19955609">
            <a:off x="2052626" y="3308130"/>
            <a:ext cx="3880679" cy="861045"/>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lang="ja-JP" altLang="en-US" sz="3600" dirty="0"/>
              <a:t>ウ</a:t>
            </a:r>
            <a:r>
              <a:rPr lang="ja-JP" altLang="en-US" sz="3600" dirty="0" smtClean="0"/>
              <a:t>．</a:t>
            </a:r>
            <a:r>
              <a:rPr lang="ja-JP" altLang="en-US" sz="3600" dirty="0"/>
              <a:t>地域で共有する目的と解決へのチャレンジ</a:t>
            </a:r>
            <a:r>
              <a:rPr lang="en-US" altLang="ja-JP" sz="3600" dirty="0"/>
              <a:t/>
            </a:r>
            <a:br>
              <a:rPr lang="en-US" altLang="ja-JP" sz="3600" dirty="0"/>
            </a:br>
            <a:endParaRPr kumimoji="1" lang="ja-JP" altLang="en-US" sz="3600" dirty="0"/>
          </a:p>
        </p:txBody>
      </p:sp>
      <p:cxnSp>
        <p:nvCxnSpPr>
          <p:cNvPr id="4" name="直線コネクタ 3"/>
          <p:cNvCxnSpPr/>
          <p:nvPr/>
        </p:nvCxnSpPr>
        <p:spPr>
          <a:xfrm>
            <a:off x="131033" y="980728"/>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8194" name="Picture 2" descr="C:\Users\hashizume\AppData\Local\Microsoft\Windows\Temporary Internet Files\Content.IE5\9A4CGYPH\publicdomainq-0012443mxj[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033" y="4777266"/>
            <a:ext cx="2232248" cy="1891736"/>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hashizume\AppData\Local\Microsoft\Windows\Temporary Internet Files\Content.IE5\81G3OV8J\gahag-0062076595-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1809" y="1245564"/>
            <a:ext cx="3201704" cy="213091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hashizume\AppData\Local\Microsoft\Windows\Temporary Internet Files\Content.IE5\QDNVKI22\publicdomainq-0003306odp[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1335" y="3719926"/>
            <a:ext cx="3500481" cy="297371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C:\Users\hashizume\AppData\Local\Microsoft\Windows\Temporary Internet Files\Content.IE5\WOPZS3TH\meeting-1219540_960_720[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11602" y="2260352"/>
            <a:ext cx="3165374" cy="2232248"/>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C:\Users\hashizume\AppData\Local\Microsoft\Windows\Temporary Internet Files\Content.IE5\QBHQLX28\meeting-311355_960_720[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1033" y="1124744"/>
            <a:ext cx="2338943" cy="1734716"/>
          </a:xfrm>
          <a:prstGeom prst="rect">
            <a:avLst/>
          </a:prstGeom>
          <a:noFill/>
          <a:extLst>
            <a:ext uri="{909E8E84-426E-40DD-AFC4-6F175D3DCCD1}">
              <a14:hiddenFill xmlns:a14="http://schemas.microsoft.com/office/drawing/2010/main">
                <a:solidFill>
                  <a:srgbClr val="FFFFFF"/>
                </a:solidFill>
              </a14:hiddenFill>
            </a:ext>
          </a:extLst>
        </p:spPr>
      </p:pic>
      <p:sp>
        <p:nvSpPr>
          <p:cNvPr id="9" name="V 字形矢印 8"/>
          <p:cNvSpPr/>
          <p:nvPr/>
        </p:nvSpPr>
        <p:spPr>
          <a:xfrm rot="20900929">
            <a:off x="2802439" y="5610406"/>
            <a:ext cx="2052642" cy="897655"/>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7" name="V 字形矢印 16"/>
          <p:cNvSpPr/>
          <p:nvPr/>
        </p:nvSpPr>
        <p:spPr>
          <a:xfrm rot="16200000">
            <a:off x="274183" y="3109319"/>
            <a:ext cx="2052642" cy="897655"/>
          </a:xfrm>
          <a:prstGeom prst="notched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8" name="V 字形矢印 17"/>
          <p:cNvSpPr/>
          <p:nvPr/>
        </p:nvSpPr>
        <p:spPr>
          <a:xfrm rot="18887820">
            <a:off x="2408917" y="4797417"/>
            <a:ext cx="1524999" cy="852558"/>
          </a:xfrm>
          <a:prstGeom prst="notch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3" name="フッター プレースホルダ 3"/>
          <p:cNvSpPr>
            <a:spLocks noGrp="1"/>
          </p:cNvSpPr>
          <p:nvPr>
            <p:ph type="ftr" sz="quarter" idx="11"/>
          </p:nvPr>
        </p:nvSpPr>
        <p:spPr>
          <a:xfrm>
            <a:off x="352576" y="6511073"/>
            <a:ext cx="8670937"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0692293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algn="ctr"/>
            <a:r>
              <a:rPr lang="ja-JP" altLang="en-US" dirty="0" smtClean="0"/>
              <a:t>④　（自立支援）協議会</a:t>
            </a:r>
            <a:r>
              <a:rPr lang="ja-JP" altLang="en-US" dirty="0" smtClean="0">
                <a:solidFill>
                  <a:srgbClr val="FF0000"/>
                </a:solidFill>
              </a:rPr>
              <a:t>　　</a:t>
            </a:r>
            <a:r>
              <a:rPr lang="en-US" altLang="ja-JP" dirty="0" smtClean="0"/>
              <a:t/>
            </a:r>
            <a:br>
              <a:rPr lang="en-US" altLang="ja-JP" dirty="0" smtClean="0"/>
            </a:br>
            <a:r>
              <a:rPr lang="ja-JP" altLang="en-US" dirty="0" smtClean="0"/>
              <a:t>～協議会の位置づけとイメージ～</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lnSpcReduction="10000"/>
          </a:bodyPr>
          <a:lstStyle/>
          <a:p>
            <a:pPr marL="0" indent="0">
              <a:buNone/>
            </a:pPr>
            <a:r>
              <a:rPr lang="ja-JP" altLang="en-US" dirty="0" smtClean="0">
                <a:effectLst>
                  <a:outerShdw blurRad="38100" dist="38100" dir="2700000" algn="tl">
                    <a:srgbClr val="000000">
                      <a:alpha val="43137"/>
                    </a:srgbClr>
                  </a:outerShdw>
                </a:effectLst>
              </a:rPr>
              <a:t>もくじ</a:t>
            </a:r>
            <a:endParaRPr kumimoji="1" lang="en-US" altLang="ja-JP" dirty="0" smtClean="0"/>
          </a:p>
          <a:p>
            <a:pPr marL="0" indent="0">
              <a:buNone/>
            </a:pPr>
            <a:r>
              <a:rPr kumimoji="1" lang="ja-JP" altLang="en-US" dirty="0" smtClean="0"/>
              <a:t>　</a:t>
            </a:r>
            <a:r>
              <a:rPr kumimoji="1" lang="en-US" altLang="ja-JP" dirty="0" smtClean="0"/>
              <a:t>【</a:t>
            </a:r>
            <a:r>
              <a:rPr kumimoji="1" lang="ja-JP" altLang="en-US" dirty="0" smtClean="0"/>
              <a:t>キーワード：ソーシャルアクション</a:t>
            </a:r>
            <a:r>
              <a:rPr kumimoji="1" lang="en-US" altLang="ja-JP" dirty="0" smtClean="0"/>
              <a:t>】</a:t>
            </a:r>
          </a:p>
          <a:p>
            <a:pPr marL="0" indent="0">
              <a:buNone/>
            </a:pPr>
            <a:endParaRPr lang="en-US" altLang="ja-JP" dirty="0"/>
          </a:p>
          <a:p>
            <a:pPr marL="0" indent="0">
              <a:buNone/>
            </a:pPr>
            <a:r>
              <a:rPr lang="ja-JP" altLang="en-US" dirty="0"/>
              <a:t>ア</a:t>
            </a:r>
            <a:r>
              <a:rPr kumimoji="1" lang="ja-JP" altLang="en-US" dirty="0" smtClean="0"/>
              <a:t>．制度上の位置づけ（目的・仕組み）</a:t>
            </a:r>
            <a:endParaRPr kumimoji="1" lang="en-US" altLang="ja-JP" dirty="0" smtClean="0"/>
          </a:p>
          <a:p>
            <a:pPr marL="0" indent="0">
              <a:buNone/>
            </a:pPr>
            <a:endParaRPr lang="en-US" altLang="ja-JP" dirty="0"/>
          </a:p>
          <a:p>
            <a:pPr marL="0" indent="0">
              <a:buNone/>
            </a:pPr>
            <a:r>
              <a:rPr lang="ja-JP" altLang="en-US" dirty="0"/>
              <a:t>イ</a:t>
            </a:r>
            <a:r>
              <a:rPr kumimoji="1" lang="ja-JP" altLang="en-US" dirty="0" smtClean="0"/>
              <a:t>．協議の場の意味と方法（機能と活用）</a:t>
            </a:r>
            <a:endParaRPr kumimoji="1" lang="en-US" altLang="ja-JP" dirty="0" smtClean="0"/>
          </a:p>
          <a:p>
            <a:pPr marL="0" indent="0">
              <a:buNone/>
            </a:pPr>
            <a:endParaRPr lang="en-US" altLang="ja-JP" dirty="0"/>
          </a:p>
          <a:p>
            <a:pPr marL="0" indent="0">
              <a:buNone/>
            </a:pPr>
            <a:r>
              <a:rPr lang="ja-JP" altLang="en-US" dirty="0"/>
              <a:t>ウ</a:t>
            </a:r>
            <a:r>
              <a:rPr kumimoji="1" lang="ja-JP" altLang="en-US" dirty="0" smtClean="0"/>
              <a:t>．具体的な実践</a:t>
            </a:r>
            <a:endParaRPr kumimoji="1" lang="en-US" altLang="ja-JP" dirty="0" smtClean="0"/>
          </a:p>
          <a:p>
            <a:pPr marL="0" indent="0">
              <a:buNone/>
            </a:pPr>
            <a:r>
              <a:rPr lang="ja-JP" altLang="en-US" dirty="0"/>
              <a:t>　</a:t>
            </a:r>
            <a:r>
              <a:rPr kumimoji="1" lang="ja-JP" altLang="en-US" dirty="0" smtClean="0"/>
              <a:t>（協議会イメージを記憶に留めた実践）</a:t>
            </a:r>
            <a:endParaRPr kumimoji="1" lang="ja-JP" altLang="en-US" dirty="0"/>
          </a:p>
        </p:txBody>
      </p:sp>
      <p:cxnSp>
        <p:nvCxnSpPr>
          <p:cNvPr id="4" name="直線コネクタ 3"/>
          <p:cNvCxnSpPr/>
          <p:nvPr/>
        </p:nvCxnSpPr>
        <p:spPr>
          <a:xfrm>
            <a:off x="251520" y="1484784"/>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フッター プレースホルダ 3"/>
          <p:cNvSpPr>
            <a:spLocks noGrp="1"/>
          </p:cNvSpPr>
          <p:nvPr>
            <p:ph type="ftr" sz="quarter" idx="11"/>
          </p:nvPr>
        </p:nvSpPr>
        <p:spPr>
          <a:xfrm>
            <a:off x="25648"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5766944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52280"/>
            <a:ext cx="8229600" cy="540416"/>
          </a:xfrm>
        </p:spPr>
        <p:txBody>
          <a:bodyPr>
            <a:normAutofit fontScale="90000"/>
          </a:bodyPr>
          <a:lstStyle/>
          <a:p>
            <a:pPr algn="ctr"/>
            <a:r>
              <a:rPr lang="ja-JP" altLang="en-US" dirty="0" smtClean="0"/>
              <a:t>制度上</a:t>
            </a:r>
            <a:r>
              <a:rPr lang="ja-JP" altLang="en-US" dirty="0"/>
              <a:t>の</a:t>
            </a:r>
            <a:r>
              <a:rPr lang="ja-JP" altLang="en-US" dirty="0" smtClean="0"/>
              <a:t>位置づけ（概要）</a:t>
            </a:r>
            <a:endParaRPr kumimoji="1" lang="ja-JP" altLang="en-US" dirty="0"/>
          </a:p>
        </p:txBody>
      </p:sp>
      <p:sp>
        <p:nvSpPr>
          <p:cNvPr id="3" name="コンテンツ プレースホルダー 2"/>
          <p:cNvSpPr>
            <a:spLocks noGrp="1"/>
          </p:cNvSpPr>
          <p:nvPr>
            <p:ph idx="1"/>
          </p:nvPr>
        </p:nvSpPr>
        <p:spPr>
          <a:xfrm>
            <a:off x="251520" y="980728"/>
            <a:ext cx="8640960" cy="5760640"/>
          </a:xfrm>
        </p:spPr>
        <p:txBody>
          <a:bodyPr>
            <a:normAutofit fontScale="85000" lnSpcReduction="10000"/>
          </a:bodyPr>
          <a:lstStyle/>
          <a:p>
            <a:pPr marL="0" indent="0">
              <a:buNone/>
            </a:pPr>
            <a:r>
              <a:rPr kumimoji="1" lang="ja-JP" altLang="en-US" dirty="0" smtClean="0">
                <a:latin typeface="HGP明朝E" panose="02020900000000000000" pitchFamily="18" charset="-128"/>
                <a:ea typeface="HGP明朝E" panose="02020900000000000000" pitchFamily="18" charset="-128"/>
                <a:cs typeface="Utsaah" panose="020B0604020202020204" pitchFamily="34" charset="0"/>
              </a:rPr>
              <a:t>１．平成２４年４月より、法定化</a:t>
            </a:r>
            <a:endParaRPr kumimoji="1" lang="en-US" altLang="ja-JP"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　　地域</a:t>
            </a:r>
            <a:r>
              <a:rPr lang="ja-JP" altLang="en-US" sz="2000" dirty="0">
                <a:solidFill>
                  <a:srgbClr val="000000"/>
                </a:solidFill>
                <a:latin typeface="HGP明朝E" panose="02020900000000000000" pitchFamily="18" charset="-128"/>
                <a:ea typeface="HGP明朝E" panose="02020900000000000000" pitchFamily="18" charset="-128"/>
                <a:cs typeface="Utsaah" panose="020B0604020202020204" pitchFamily="34" charset="0"/>
              </a:rPr>
              <a:t>の関係者が集まり、地域における課題を共有し、その課題を踏まえて、地域</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のサービス</a:t>
            </a:r>
            <a:endParaRPr lang="en-US" altLang="ja-JP"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solidFill>
                  <a:srgbClr val="000000"/>
                </a:solidFill>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基盤</a:t>
            </a:r>
            <a:r>
              <a:rPr lang="ja-JP" altLang="en-US" sz="2000" dirty="0">
                <a:solidFill>
                  <a:srgbClr val="000000"/>
                </a:solidFill>
                <a:latin typeface="HGP明朝E" panose="02020900000000000000" pitchFamily="18" charset="-128"/>
                <a:ea typeface="HGP明朝E" panose="02020900000000000000" pitchFamily="18" charset="-128"/>
                <a:cs typeface="Utsaah" panose="020B0604020202020204" pitchFamily="34" charset="0"/>
              </a:rPr>
              <a:t>の整備を進めていく重要な役割を担って</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いる協</a:t>
            </a:r>
            <a:r>
              <a:rPr lang="ja-JP" altLang="en-US" sz="2000" dirty="0">
                <a:solidFill>
                  <a:srgbClr val="000000"/>
                </a:solidFill>
                <a:latin typeface="HGP明朝E" panose="02020900000000000000" pitchFamily="18" charset="-128"/>
                <a:ea typeface="HGP明朝E" panose="02020900000000000000" pitchFamily="18" charset="-128"/>
                <a:cs typeface="Utsaah" panose="020B0604020202020204" pitchFamily="34" charset="0"/>
              </a:rPr>
              <a:t>議会の法律上の</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位置付けが不明確で</a:t>
            </a:r>
            <a:endParaRPr lang="en-US" altLang="ja-JP"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solidFill>
                  <a:srgbClr val="000000"/>
                </a:solidFill>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あったため。</a:t>
            </a:r>
            <a:endParaRPr kumimoji="1"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kumimoji="1" lang="ja-JP" altLang="en-US" dirty="0" smtClean="0">
                <a:latin typeface="HGP明朝E" panose="02020900000000000000" pitchFamily="18" charset="-128"/>
                <a:ea typeface="HGP明朝E" panose="02020900000000000000" pitchFamily="18" charset="-128"/>
                <a:cs typeface="Utsaah" panose="020B0604020202020204" pitchFamily="34" charset="0"/>
              </a:rPr>
              <a:t>２．福祉計画の策定の重要な場の位置づけ</a:t>
            </a:r>
            <a:endParaRPr kumimoji="1" lang="en-US" altLang="ja-JP"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latin typeface="HGP明朝E" panose="02020900000000000000" pitchFamily="18" charset="-128"/>
                <a:ea typeface="HGP明朝E" panose="02020900000000000000" pitchFamily="18" charset="-128"/>
                <a:cs typeface="Utsaah" panose="020B0604020202020204" pitchFamily="34" charset="0"/>
              </a:rPr>
              <a:t>　</a:t>
            </a:r>
            <a:r>
              <a:rPr lang="en-US" altLang="ja-JP" sz="2000" dirty="0">
                <a:solidFill>
                  <a:srgbClr val="FF0000"/>
                </a:solidFill>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solidFill>
                  <a:srgbClr val="FF0000"/>
                </a:solidFill>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都道府県</a:t>
            </a:r>
            <a:r>
              <a:rPr lang="ja-JP" altLang="en-US" sz="2000" dirty="0">
                <a:latin typeface="HGP明朝E" panose="02020900000000000000" pitchFamily="18" charset="-128"/>
                <a:ea typeface="HGP明朝E" panose="02020900000000000000" pitchFamily="18" charset="-128"/>
                <a:cs typeface="Utsaah" panose="020B0604020202020204" pitchFamily="34" charset="0"/>
              </a:rPr>
              <a:t>及び市町村は、障害福祉計画を定め、又は変更しようとする場合、</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あらかじめ、</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（自立支援）協</a:t>
            </a:r>
            <a:r>
              <a:rPr lang="ja-JP" altLang="en-US" sz="2000" dirty="0">
                <a:latin typeface="HGP明朝E" panose="02020900000000000000" pitchFamily="18" charset="-128"/>
                <a:ea typeface="HGP明朝E" panose="02020900000000000000" pitchFamily="18" charset="-128"/>
                <a:cs typeface="Utsaah" panose="020B0604020202020204" pitchFamily="34" charset="0"/>
              </a:rPr>
              <a:t>議会の意見を聴くよう努めなければ</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ならない</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kumimoji="1" lang="ja-JP" altLang="en-US" dirty="0">
                <a:latin typeface="HGP明朝E" panose="02020900000000000000" pitchFamily="18" charset="-128"/>
                <a:ea typeface="HGP明朝E" panose="02020900000000000000" pitchFamily="18" charset="-128"/>
                <a:cs typeface="Utsaah" panose="020B0604020202020204" pitchFamily="34" charset="0"/>
              </a:rPr>
              <a:t>３</a:t>
            </a:r>
            <a:r>
              <a:rPr kumimoji="1" lang="ja-JP" altLang="en-US" dirty="0" smtClean="0">
                <a:latin typeface="HGP明朝E" panose="02020900000000000000" pitchFamily="18" charset="-128"/>
                <a:ea typeface="HGP明朝E" panose="02020900000000000000" pitchFamily="18" charset="-128"/>
                <a:cs typeface="Utsaah" panose="020B0604020202020204" pitchFamily="34" charset="0"/>
              </a:rPr>
              <a:t>．</a:t>
            </a:r>
            <a:r>
              <a:rPr lang="ja-JP" altLang="en-US"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名称の弾力化と、当事者家族</a:t>
            </a:r>
            <a:r>
              <a:rPr lang="ja-JP" altLang="en-US" dirty="0">
                <a:solidFill>
                  <a:srgbClr val="000000"/>
                </a:solidFill>
                <a:latin typeface="HGP明朝E" panose="02020900000000000000" pitchFamily="18" charset="-128"/>
                <a:ea typeface="HGP明朝E" panose="02020900000000000000" pitchFamily="18" charset="-128"/>
                <a:cs typeface="Utsaah" panose="020B0604020202020204" pitchFamily="34" charset="0"/>
              </a:rPr>
              <a:t>の</a:t>
            </a:r>
            <a:r>
              <a:rPr lang="ja-JP" altLang="en-US"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参画の明確化</a:t>
            </a:r>
            <a:endParaRPr lang="en-US" altLang="ja-JP"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dirty="0">
                <a:solidFill>
                  <a:srgbClr val="000000"/>
                </a:solidFill>
                <a:latin typeface="HGP明朝E" panose="02020900000000000000" pitchFamily="18" charset="-128"/>
                <a:ea typeface="HGP明朝E" panose="02020900000000000000" pitchFamily="18" charset="-128"/>
                <a:cs typeface="Utsaah" panose="020B0604020202020204" pitchFamily="34" charset="0"/>
              </a:rPr>
              <a:t>４</a:t>
            </a:r>
            <a:r>
              <a:rPr lang="ja-JP" altLang="en-US"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．設置主体：　</a:t>
            </a:r>
            <a:r>
              <a:rPr lang="ja-JP" altLang="en-US" dirty="0">
                <a:latin typeface="HGP明朝E" panose="02020900000000000000" pitchFamily="18" charset="-128"/>
                <a:ea typeface="HGP明朝E" panose="02020900000000000000" pitchFamily="18" charset="-128"/>
                <a:cs typeface="Utsaah" panose="020B0604020202020204" pitchFamily="34" charset="0"/>
              </a:rPr>
              <a:t>市町村および都道府県</a:t>
            </a:r>
            <a:endParaRPr lang="en-US" altLang="ja-JP"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dirty="0">
                <a:solidFill>
                  <a:srgbClr val="000000"/>
                </a:solidFill>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solidFill>
                  <a:srgbClr val="000000"/>
                </a:solidFill>
                <a:latin typeface="HGP明朝E" panose="02020900000000000000" pitchFamily="18" charset="-128"/>
                <a:ea typeface="HGP明朝E" panose="02020900000000000000" pitchFamily="18" charset="-128"/>
                <a:cs typeface="Utsaah" panose="020B0604020202020204" pitchFamily="34" charset="0"/>
              </a:rPr>
              <a:t>単独又は共同設置　</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dirty="0">
                <a:latin typeface="HGP明朝E" panose="02020900000000000000" pitchFamily="18" charset="-128"/>
                <a:ea typeface="HGP明朝E" panose="02020900000000000000" pitchFamily="18" charset="-128"/>
                <a:cs typeface="Utsaah" panose="020B0604020202020204" pitchFamily="34" charset="0"/>
              </a:rPr>
              <a:t>５</a:t>
            </a:r>
            <a:r>
              <a:rPr lang="ja-JP" altLang="en-US" dirty="0" smtClean="0">
                <a:latin typeface="HGP明朝E" panose="02020900000000000000" pitchFamily="18" charset="-128"/>
                <a:ea typeface="HGP明朝E" panose="02020900000000000000" pitchFamily="18" charset="-128"/>
                <a:cs typeface="Utsaah" panose="020B0604020202020204" pitchFamily="34" charset="0"/>
              </a:rPr>
              <a:t>．構成員</a:t>
            </a:r>
            <a:endParaRPr lang="en-US" altLang="ja-JP"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　　当事者・家族、福祉</a:t>
            </a:r>
            <a:r>
              <a:rPr lang="ja-JP" altLang="en-US" sz="2000" dirty="0">
                <a:latin typeface="HGP明朝E" panose="02020900000000000000" pitchFamily="18" charset="-128"/>
                <a:ea typeface="HGP明朝E" panose="02020900000000000000" pitchFamily="18" charset="-128"/>
                <a:cs typeface="Utsaah" panose="020B0604020202020204" pitchFamily="34" charset="0"/>
              </a:rPr>
              <a:t>、医療、教育又は雇用に関連する職務に従事する</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者、その他</a:t>
            </a:r>
            <a:r>
              <a:rPr lang="ja-JP" altLang="en-US" sz="2000" dirty="0">
                <a:latin typeface="HGP明朝E" panose="02020900000000000000" pitchFamily="18" charset="-128"/>
                <a:ea typeface="HGP明朝E" panose="02020900000000000000" pitchFamily="18" charset="-128"/>
                <a:cs typeface="Utsaah" panose="020B0604020202020204" pitchFamily="34" charset="0"/>
              </a:rPr>
              <a:t>の</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関係者</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　（努力義務）</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3300" dirty="0">
                <a:latin typeface="HGP明朝E" panose="02020900000000000000" pitchFamily="18" charset="-128"/>
                <a:ea typeface="HGP明朝E" panose="02020900000000000000" pitchFamily="18" charset="-128"/>
                <a:cs typeface="Utsaah" panose="020B0604020202020204" pitchFamily="34" charset="0"/>
              </a:rPr>
              <a:t>６</a:t>
            </a:r>
            <a:r>
              <a:rPr lang="ja-JP" altLang="en-US" sz="3300" dirty="0" smtClean="0">
                <a:latin typeface="HGP明朝E" panose="02020900000000000000" pitchFamily="18" charset="-128"/>
                <a:ea typeface="HGP明朝E" panose="02020900000000000000" pitchFamily="18" charset="-128"/>
                <a:cs typeface="Utsaah" panose="020B0604020202020204" pitchFamily="34" charset="0"/>
              </a:rPr>
              <a:t>．役割</a:t>
            </a:r>
            <a:endParaRPr lang="en-US" altLang="ja-JP" sz="33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　　関係機関の相互連携による支援課題の共有により、連携の緊密化を図り、地域に応じた体</a:t>
            </a:r>
            <a:endParaRPr lang="en-US" altLang="ja-JP" sz="2000" dirty="0" smtClean="0">
              <a:latin typeface="HGP明朝E" panose="02020900000000000000" pitchFamily="18" charset="-128"/>
              <a:ea typeface="HGP明朝E" panose="02020900000000000000" pitchFamily="18" charset="-128"/>
              <a:cs typeface="Utsaah" panose="020B0604020202020204" pitchFamily="34" charset="0"/>
            </a:endParaRPr>
          </a:p>
          <a:p>
            <a:pPr marL="0" indent="0">
              <a:buNone/>
            </a:pPr>
            <a:r>
              <a:rPr lang="ja-JP" altLang="en-US" sz="2000" dirty="0">
                <a:latin typeface="HGP明朝E" panose="02020900000000000000" pitchFamily="18" charset="-128"/>
                <a:ea typeface="HGP明朝E" panose="02020900000000000000" pitchFamily="18" charset="-128"/>
                <a:cs typeface="Utsaah" panose="020B0604020202020204" pitchFamily="34" charset="0"/>
              </a:rPr>
              <a:t>　</a:t>
            </a:r>
            <a:r>
              <a:rPr lang="ja-JP" altLang="en-US" sz="2000" dirty="0" smtClean="0">
                <a:latin typeface="HGP明朝E" panose="02020900000000000000" pitchFamily="18" charset="-128"/>
                <a:ea typeface="HGP明朝E" panose="02020900000000000000" pitchFamily="18" charset="-128"/>
                <a:cs typeface="Utsaah" panose="020B0604020202020204" pitchFamily="34" charset="0"/>
              </a:rPr>
              <a:t>制整備を図ること</a:t>
            </a:r>
            <a:endParaRPr lang="ja-JP" altLang="en-US" sz="2200" dirty="0">
              <a:latin typeface="HGP明朝E" panose="02020900000000000000" pitchFamily="18" charset="-128"/>
              <a:ea typeface="HGP明朝E" panose="02020900000000000000" pitchFamily="18" charset="-128"/>
              <a:cs typeface="Utsaah" panose="020B0604020202020204" pitchFamily="34" charset="0"/>
            </a:endParaRPr>
          </a:p>
          <a:p>
            <a:pPr marL="0" indent="0">
              <a:buNone/>
            </a:pPr>
            <a:endParaRPr lang="en-US" altLang="ja-JP" dirty="0">
              <a:solidFill>
                <a:srgbClr val="000000"/>
              </a:solidFill>
              <a:latin typeface="+mn-ea"/>
            </a:endParaRPr>
          </a:p>
          <a:p>
            <a:pPr marL="0" indent="0">
              <a:buNone/>
            </a:pPr>
            <a:endParaRPr kumimoji="1" lang="ja-JP" altLang="en-US" sz="2000" dirty="0">
              <a:latin typeface="+mn-ea"/>
            </a:endParaRPr>
          </a:p>
        </p:txBody>
      </p:sp>
      <p:cxnSp>
        <p:nvCxnSpPr>
          <p:cNvPr id="4" name="直線コネクタ 3"/>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21" name="フッター プレースホルダ 3"/>
          <p:cNvSpPr>
            <a:spLocks noGrp="1"/>
          </p:cNvSpPr>
          <p:nvPr>
            <p:ph type="ftr" sz="quarter" idx="11"/>
          </p:nvPr>
        </p:nvSpPr>
        <p:spPr>
          <a:xfrm>
            <a:off x="125760" y="6492875"/>
            <a:ext cx="901824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8263032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68687" y="0"/>
            <a:ext cx="8229599" cy="431800"/>
          </a:xfrm>
        </p:spPr>
        <p:txBody>
          <a:bodyPr>
            <a:normAutofit fontScale="90000"/>
          </a:bodyPr>
          <a:lstStyle/>
          <a:p>
            <a:r>
              <a:rPr lang="ja-JP" altLang="en-US" sz="2300" b="1" dirty="0">
                <a:ea typeface="ＭＳ ゴシック" pitchFamily="49" charset="-128"/>
              </a:rPr>
              <a:t>市町村の</a:t>
            </a:r>
            <a:r>
              <a:rPr lang="en-US" altLang="ja-JP" sz="2300" b="1" dirty="0">
                <a:ea typeface="ＭＳ ゴシック" pitchFamily="49" charset="-128"/>
              </a:rPr>
              <a:t>(</a:t>
            </a:r>
            <a:r>
              <a:rPr lang="ja-JP" altLang="en-US" sz="2300" b="1" dirty="0">
                <a:ea typeface="ＭＳ ゴシック" pitchFamily="49" charset="-128"/>
              </a:rPr>
              <a:t>自立支援</a:t>
            </a:r>
            <a:r>
              <a:rPr lang="en-US" altLang="ja-JP" sz="2300" b="1" dirty="0">
                <a:ea typeface="ＭＳ ゴシック" pitchFamily="49" charset="-128"/>
              </a:rPr>
              <a:t>)</a:t>
            </a:r>
            <a:r>
              <a:rPr lang="ja-JP" altLang="en-US" sz="2300" b="1" dirty="0">
                <a:ea typeface="ＭＳ ゴシック" pitchFamily="49" charset="-128"/>
              </a:rPr>
              <a:t>協議会の役割</a:t>
            </a:r>
          </a:p>
        </p:txBody>
      </p:sp>
      <p:sp>
        <p:nvSpPr>
          <p:cNvPr id="3088" name="Text Box 19"/>
          <p:cNvSpPr txBox="1">
            <a:spLocks noChangeArrowheads="1"/>
          </p:cNvSpPr>
          <p:nvPr/>
        </p:nvSpPr>
        <p:spPr bwMode="auto">
          <a:xfrm>
            <a:off x="218025" y="469650"/>
            <a:ext cx="8575065" cy="4090445"/>
          </a:xfrm>
          <a:prstGeom prst="rect">
            <a:avLst/>
          </a:prstGeom>
          <a:noFill/>
          <a:ln w="9525">
            <a:solidFill>
              <a:schemeClr val="tx1"/>
            </a:solidFill>
            <a:miter lim="800000"/>
            <a:headEnd/>
            <a:tailEnd/>
          </a:ln>
        </p:spPr>
        <p:txBody>
          <a:bodyPr wrap="square" lIns="88481" tIns="44243" rIns="88481" bIns="44243">
            <a:spAutoFit/>
          </a:bodyPr>
          <a:lstStyle/>
          <a:p>
            <a:pPr marL="172047" indent="-172047" fontAlgn="base">
              <a:spcBef>
                <a:spcPct val="0"/>
              </a:spcBef>
              <a:spcAft>
                <a:spcPct val="0"/>
              </a:spcAft>
              <a:defRPr/>
            </a:pPr>
            <a:r>
              <a:rPr lang="ja-JP" altLang="en-US" sz="1500" dirty="0">
                <a:solidFill>
                  <a:srgbClr val="000000"/>
                </a:solidFill>
                <a:latin typeface="ＭＳ ゴシック" pitchFamily="49" charset="-128"/>
                <a:ea typeface="ＭＳ ゴシック" pitchFamily="49" charset="-128"/>
              </a:rPr>
              <a:t>○　</a:t>
            </a:r>
            <a:r>
              <a:rPr lang="ja-JP" altLang="en-US" sz="1500" dirty="0" smtClean="0">
                <a:solidFill>
                  <a:srgbClr val="000000"/>
                </a:solidFill>
                <a:latin typeface="ＭＳ ゴシック" pitchFamily="49" charset="-128"/>
                <a:ea typeface="ＭＳ ゴシック" pitchFamily="49" charset="-128"/>
              </a:rPr>
              <a:t>自立支援協議会は</a:t>
            </a:r>
            <a:r>
              <a:rPr lang="ja-JP" altLang="en-US" sz="1500" dirty="0">
                <a:solidFill>
                  <a:srgbClr val="000000"/>
                </a:solidFill>
                <a:latin typeface="ＭＳ ゴシック" pitchFamily="49" charset="-128"/>
                <a:ea typeface="ＭＳ ゴシック" pitchFamily="49" charset="-128"/>
              </a:rPr>
              <a:t>、地域の関係者が集まり、個別の相談支援の事例を通じて明らかになった地域の課題を共有し、その課題を踏まえて、地域のサービス基盤の整備を着実に進めていく役割を担っている。</a:t>
            </a:r>
            <a:endParaRPr lang="en-US" altLang="ja-JP" sz="1500" dirty="0">
              <a:solidFill>
                <a:srgbClr val="000000"/>
              </a:solidFill>
              <a:latin typeface="ＭＳ ゴシック" pitchFamily="49" charset="-128"/>
              <a:ea typeface="ＭＳ ゴシック" pitchFamily="49" charset="-128"/>
            </a:endParaRPr>
          </a:p>
          <a:p>
            <a:pPr fontAlgn="base">
              <a:spcBef>
                <a:spcPts val="581"/>
              </a:spcBef>
              <a:spcAft>
                <a:spcPct val="0"/>
              </a:spcAft>
              <a:defRPr/>
            </a:pPr>
            <a:r>
              <a:rPr lang="ja-JP" altLang="en-US" sz="1500" dirty="0">
                <a:solidFill>
                  <a:srgbClr val="000000"/>
                </a:solidFill>
                <a:latin typeface="ＭＳ ゴシック" pitchFamily="49" charset="-128"/>
                <a:ea typeface="ＭＳ ゴシック" pitchFamily="49" charset="-128"/>
              </a:rPr>
              <a:t>○　障害者総合支援法の成立等を踏まえ、</a:t>
            </a:r>
            <a:endParaRPr lang="en-US" altLang="ja-JP" sz="1500" dirty="0">
              <a:solidFill>
                <a:srgbClr val="000000"/>
              </a:solidFill>
              <a:latin typeface="ＭＳ ゴシック" pitchFamily="49" charset="-128"/>
              <a:ea typeface="ＭＳ ゴシック" pitchFamily="49" charset="-128"/>
            </a:endParaRPr>
          </a:p>
          <a:p>
            <a:pPr marL="344095" indent="-172047" fontAlgn="base">
              <a:spcBef>
                <a:spcPct val="0"/>
              </a:spcBef>
              <a:spcAft>
                <a:spcPct val="0"/>
              </a:spcAft>
              <a:defRPr/>
            </a:pPr>
            <a:r>
              <a:rPr lang="ja-JP" altLang="en-US" sz="1500" dirty="0">
                <a:solidFill>
                  <a:srgbClr val="FF0000"/>
                </a:solidFill>
                <a:latin typeface="ＭＳ ゴシック" pitchFamily="49" charset="-128"/>
                <a:ea typeface="ＭＳ ゴシック" pitchFamily="49" charset="-128"/>
              </a:rPr>
              <a:t>・　委託障害者相談支援事業や基幹相談支援センターの事業実績に関する</a:t>
            </a:r>
            <a:r>
              <a:rPr lang="ja-JP" altLang="en-US" sz="1500" dirty="0">
                <a:solidFill>
                  <a:srgbClr val="FF0000"/>
                </a:solidFill>
                <a:uFill>
                  <a:solidFill>
                    <a:srgbClr val="FF0000"/>
                  </a:solidFill>
                </a:uFill>
                <a:latin typeface="ＭＳ ゴシック" pitchFamily="49" charset="-128"/>
                <a:ea typeface="ＭＳ ゴシック" pitchFamily="49" charset="-128"/>
              </a:rPr>
              <a:t>検証や評価</a:t>
            </a:r>
            <a:r>
              <a:rPr lang="ja-JP" altLang="en-US" sz="1500" dirty="0">
                <a:solidFill>
                  <a:srgbClr val="FF0000"/>
                </a:solidFill>
                <a:latin typeface="ＭＳ ゴシック" pitchFamily="49" charset="-128"/>
                <a:ea typeface="ＭＳ ゴシック" pitchFamily="49" charset="-128"/>
              </a:rPr>
              <a:t>、</a:t>
            </a:r>
          </a:p>
          <a:p>
            <a:pPr marL="344095" indent="-172047" fontAlgn="base">
              <a:spcBef>
                <a:spcPct val="0"/>
              </a:spcBef>
              <a:spcAft>
                <a:spcPct val="0"/>
              </a:spcAft>
              <a:defRPr/>
            </a:pPr>
            <a:r>
              <a:rPr lang="ja-JP" altLang="en-US" sz="1500" dirty="0">
                <a:solidFill>
                  <a:srgbClr val="FF0000"/>
                </a:solidFill>
                <a:latin typeface="ＭＳ ゴシック" pitchFamily="49" charset="-128"/>
                <a:ea typeface="ＭＳ ゴシック" pitchFamily="49" charset="-128"/>
              </a:rPr>
              <a:t>・　指定特定相談支援事業者が作成する</a:t>
            </a:r>
            <a:r>
              <a:rPr lang="ja-JP" altLang="en-US" sz="1500" dirty="0">
                <a:solidFill>
                  <a:srgbClr val="FF0000"/>
                </a:solidFill>
                <a:uFill>
                  <a:solidFill>
                    <a:srgbClr val="FF0000"/>
                  </a:solidFill>
                </a:uFill>
                <a:latin typeface="ＭＳ ゴシック" pitchFamily="49" charset="-128"/>
                <a:ea typeface="ＭＳ ゴシック" pitchFamily="49" charset="-128"/>
              </a:rPr>
              <a:t>サービス等利用計画等の質の向上を図るための体制</a:t>
            </a:r>
            <a:r>
              <a:rPr lang="ja-JP" altLang="en-US" sz="1500" dirty="0">
                <a:solidFill>
                  <a:srgbClr val="FF0000"/>
                </a:solidFill>
                <a:latin typeface="ＭＳ ゴシック" pitchFamily="49" charset="-128"/>
                <a:ea typeface="ＭＳ ゴシック" pitchFamily="49" charset="-128"/>
              </a:rPr>
              <a:t>や、</a:t>
            </a:r>
            <a:endParaRPr lang="en-US" altLang="ja-JP" sz="1500" dirty="0">
              <a:solidFill>
                <a:srgbClr val="FF0000"/>
              </a:solidFill>
              <a:latin typeface="ＭＳ ゴシック" pitchFamily="49" charset="-128"/>
              <a:ea typeface="ＭＳ ゴシック" pitchFamily="49" charset="-128"/>
            </a:endParaRPr>
          </a:p>
          <a:p>
            <a:pPr marL="344095" indent="-172047" fontAlgn="base">
              <a:spcBef>
                <a:spcPct val="0"/>
              </a:spcBef>
              <a:spcAft>
                <a:spcPct val="0"/>
              </a:spcAft>
              <a:defRPr/>
            </a:pPr>
            <a:r>
              <a:rPr lang="ja-JP" altLang="en-US" sz="1500" dirty="0">
                <a:solidFill>
                  <a:srgbClr val="FF0000"/>
                </a:solidFill>
                <a:latin typeface="ＭＳ ゴシック" pitchFamily="49" charset="-128"/>
                <a:ea typeface="ＭＳ ゴシック" pitchFamily="49" charset="-128"/>
              </a:rPr>
              <a:t>・　地域移行支援・定着支援を効果的に実施するための相談支援事業者、精神科病院、入所施設、保健所や地域の障害福祉サービス事業所等による</a:t>
            </a:r>
            <a:r>
              <a:rPr lang="ja-JP" altLang="en-US" sz="1500" dirty="0">
                <a:solidFill>
                  <a:srgbClr val="FF0000"/>
                </a:solidFill>
                <a:uFill>
                  <a:solidFill>
                    <a:srgbClr val="FF0000"/>
                  </a:solidFill>
                </a:uFill>
                <a:latin typeface="ＭＳ ゴシック" pitchFamily="49" charset="-128"/>
                <a:ea typeface="ＭＳ ゴシック" pitchFamily="49" charset="-128"/>
              </a:rPr>
              <a:t>地域移行のネットワークの強化や、</a:t>
            </a:r>
            <a:r>
              <a:rPr lang="ja-JP" altLang="en-US" sz="1500" dirty="0">
                <a:solidFill>
                  <a:srgbClr val="FF0000"/>
                </a:solidFill>
                <a:latin typeface="ＭＳ ゴシック" pitchFamily="49" charset="-128"/>
                <a:ea typeface="ＭＳ ゴシック" pitchFamily="49" charset="-128"/>
              </a:rPr>
              <a:t>障害福祉サービスの利用の組み合わせによる施設入所者の状況を踏まえた地域の社会資源の開発の役割強化が必要。</a:t>
            </a:r>
            <a:endParaRPr lang="en-US" altLang="ja-JP" sz="1500" dirty="0">
              <a:solidFill>
                <a:srgbClr val="FF0000"/>
              </a:solidFill>
              <a:latin typeface="ＭＳ ゴシック" pitchFamily="49" charset="-128"/>
              <a:ea typeface="ＭＳ ゴシック" pitchFamily="49" charset="-128"/>
            </a:endParaRPr>
          </a:p>
          <a:p>
            <a:pPr fontAlgn="base">
              <a:spcBef>
                <a:spcPts val="581"/>
              </a:spcBef>
              <a:spcAft>
                <a:spcPct val="0"/>
              </a:spcAft>
              <a:defRPr/>
            </a:pPr>
            <a:r>
              <a:rPr lang="ja-JP" altLang="en-US" sz="1500" dirty="0">
                <a:solidFill>
                  <a:srgbClr val="000000"/>
                </a:solidFill>
                <a:latin typeface="ＭＳ ゴシック" pitchFamily="49" charset="-128"/>
                <a:ea typeface="ＭＳ ゴシック" pitchFamily="49" charset="-128"/>
              </a:rPr>
              <a:t>○　また、障害者虐待防止法の成立を踏まえ、</a:t>
            </a:r>
            <a:endParaRPr lang="en-US" altLang="ja-JP" sz="1500" dirty="0">
              <a:solidFill>
                <a:srgbClr val="000000"/>
              </a:solidFill>
              <a:latin typeface="ＭＳ ゴシック" pitchFamily="49" charset="-128"/>
              <a:ea typeface="ＭＳ ゴシック" pitchFamily="49" charset="-128"/>
            </a:endParaRPr>
          </a:p>
          <a:p>
            <a:pPr fontAlgn="base">
              <a:spcBef>
                <a:spcPct val="0"/>
              </a:spcBef>
              <a:spcAft>
                <a:spcPct val="0"/>
              </a:spcAft>
              <a:defRPr/>
            </a:pPr>
            <a:r>
              <a:rPr lang="ja-JP" altLang="en-US" sz="1500" dirty="0">
                <a:solidFill>
                  <a:srgbClr val="000000"/>
                </a:solidFill>
                <a:latin typeface="ＭＳ ゴシック" pitchFamily="49" charset="-128"/>
                <a:ea typeface="ＭＳ ゴシック" pitchFamily="49" charset="-128"/>
              </a:rPr>
              <a:t>　・　地域における</a:t>
            </a:r>
            <a:r>
              <a:rPr lang="ja-JP" altLang="en-US" sz="1500" dirty="0">
                <a:solidFill>
                  <a:srgbClr val="000000"/>
                </a:solidFill>
                <a:uFill>
                  <a:solidFill>
                    <a:srgbClr val="FF0000"/>
                  </a:solidFill>
                </a:uFill>
                <a:latin typeface="ＭＳ ゴシック" pitchFamily="49" charset="-128"/>
                <a:ea typeface="ＭＳ ゴシック" pitchFamily="49" charset="-128"/>
              </a:rPr>
              <a:t>障害者虐待防止等のためのネットワーク</a:t>
            </a:r>
            <a:r>
              <a:rPr lang="ja-JP" altLang="en-US" sz="1500" dirty="0">
                <a:solidFill>
                  <a:srgbClr val="000000"/>
                </a:solidFill>
                <a:latin typeface="ＭＳ ゴシック" pitchFamily="49" charset="-128"/>
                <a:ea typeface="ＭＳ ゴシック" pitchFamily="49" charset="-128"/>
              </a:rPr>
              <a:t>の強化が必要。</a:t>
            </a:r>
            <a:endParaRPr lang="en-US" altLang="ja-JP" sz="1500" dirty="0">
              <a:solidFill>
                <a:srgbClr val="000000"/>
              </a:solidFill>
              <a:latin typeface="ＭＳ ゴシック" pitchFamily="49" charset="-128"/>
              <a:ea typeface="ＭＳ ゴシック" pitchFamily="49" charset="-128"/>
            </a:endParaRPr>
          </a:p>
          <a:p>
            <a:pPr marL="264216" indent="-264216" fontAlgn="base">
              <a:spcBef>
                <a:spcPts val="581"/>
              </a:spcBef>
              <a:spcAft>
                <a:spcPct val="0"/>
              </a:spcAft>
              <a:defRPr/>
            </a:pPr>
            <a:r>
              <a:rPr lang="ja-JP" altLang="en-US" sz="1500" dirty="0">
                <a:solidFill>
                  <a:srgbClr val="000000"/>
                </a:solidFill>
                <a:latin typeface="ＭＳ ゴシック" pitchFamily="49" charset="-128"/>
                <a:ea typeface="ＭＳ ゴシック" pitchFamily="49" charset="-128"/>
              </a:rPr>
              <a:t>○　このため</a:t>
            </a:r>
            <a:r>
              <a:rPr lang="ja-JP" altLang="en-US" sz="1500" dirty="0" smtClean="0">
                <a:solidFill>
                  <a:srgbClr val="000000"/>
                </a:solidFill>
                <a:latin typeface="ＭＳ ゴシック" pitchFamily="49" charset="-128"/>
                <a:ea typeface="ＭＳ ゴシック" pitchFamily="49" charset="-128"/>
              </a:rPr>
              <a:t>、自立支援協議会は</a:t>
            </a:r>
            <a:r>
              <a:rPr lang="ja-JP" altLang="en-US" sz="1500" dirty="0">
                <a:solidFill>
                  <a:srgbClr val="000000"/>
                </a:solidFill>
                <a:latin typeface="ＭＳ ゴシック" pitchFamily="49" charset="-128"/>
                <a:ea typeface="ＭＳ ゴシック" pitchFamily="49" charset="-128"/>
              </a:rPr>
              <a:t>これらの役割を担う旨通知により明確化。</a:t>
            </a:r>
            <a:endParaRPr lang="en-US" altLang="ja-JP" sz="1500" dirty="0">
              <a:solidFill>
                <a:srgbClr val="000000"/>
              </a:solidFill>
              <a:latin typeface="ＭＳ ゴシック" pitchFamily="49" charset="-128"/>
              <a:ea typeface="ＭＳ ゴシック" pitchFamily="49" charset="-128"/>
            </a:endParaRPr>
          </a:p>
          <a:p>
            <a:pPr marL="264216" indent="-264216" fontAlgn="base">
              <a:spcBef>
                <a:spcPct val="0"/>
              </a:spcBef>
              <a:spcAft>
                <a:spcPct val="0"/>
              </a:spcAft>
              <a:defRPr/>
            </a:pPr>
            <a:r>
              <a:rPr lang="ja-JP" altLang="en-US" sz="1500" dirty="0">
                <a:solidFill>
                  <a:srgbClr val="000000"/>
                </a:solidFill>
                <a:latin typeface="ＭＳ ゴシック" pitchFamily="49" charset="-128"/>
                <a:ea typeface="ＭＳ ゴシック" pitchFamily="49" charset="-128"/>
              </a:rPr>
              <a:t>　　併せて、</a:t>
            </a:r>
            <a:r>
              <a:rPr lang="ja-JP" altLang="en-US" sz="1500" dirty="0">
                <a:solidFill>
                  <a:srgbClr val="FF0000"/>
                </a:solidFill>
                <a:latin typeface="ＭＳ ゴシック" pitchFamily="49" charset="-128"/>
                <a:ea typeface="ＭＳ ゴシック" pitchFamily="49" charset="-128"/>
              </a:rPr>
              <a:t>市町村は、地域の実情に応じて当該役割を担うための専門部会の設置を検討。</a:t>
            </a:r>
            <a:endParaRPr lang="en-US" altLang="ja-JP" sz="1500" dirty="0">
              <a:solidFill>
                <a:srgbClr val="FF0000"/>
              </a:solidFill>
              <a:latin typeface="ＭＳ ゴシック" pitchFamily="49" charset="-128"/>
              <a:ea typeface="ＭＳ ゴシック" pitchFamily="49" charset="-128"/>
            </a:endParaRPr>
          </a:p>
          <a:p>
            <a:pPr marL="264216" indent="-264216" fontAlgn="base">
              <a:spcBef>
                <a:spcPts val="581"/>
              </a:spcBef>
              <a:spcAft>
                <a:spcPct val="0"/>
              </a:spcAft>
              <a:defRPr/>
            </a:pPr>
            <a:r>
              <a:rPr lang="ja-JP" altLang="en-US" dirty="0">
                <a:solidFill>
                  <a:srgbClr val="000000"/>
                </a:solidFill>
                <a:latin typeface="ＭＳ ゴシック" pitchFamily="49" charset="-128"/>
                <a:ea typeface="ＭＳ ゴシック" pitchFamily="49" charset="-128"/>
              </a:rPr>
              <a:t>　</a:t>
            </a:r>
            <a:r>
              <a:rPr lang="en-US" altLang="ja-JP" sz="1200" dirty="0" smtClean="0">
                <a:solidFill>
                  <a:srgbClr val="000000"/>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en-US" altLang="ja-JP" sz="1200" dirty="0" smtClean="0">
                <a:solidFill>
                  <a:prstClr val="black"/>
                </a:solidFill>
                <a:latin typeface="ＭＳ ゴシック" pitchFamily="49" charset="-128"/>
                <a:ea typeface="ＭＳ ゴシック" pitchFamily="49" charset="-128"/>
              </a:rPr>
              <a:t>22</a:t>
            </a:r>
            <a:r>
              <a:rPr lang="ja-JP" altLang="en-US" sz="1200" dirty="0">
                <a:solidFill>
                  <a:prstClr val="black"/>
                </a:solidFill>
                <a:latin typeface="ＭＳ ゴシック" pitchFamily="49" charset="-128"/>
                <a:ea typeface="ＭＳ ゴシック" pitchFamily="49" charset="-128"/>
              </a:rPr>
              <a:t>年改正により、都道府県及び市町村は、障害福祉計画を定め、又は変更しようとする場合、あらかじめ</a:t>
            </a:r>
            <a:r>
              <a:rPr lang="ja-JP" altLang="en-US" sz="1200" dirty="0" smtClean="0">
                <a:solidFill>
                  <a:prstClr val="black"/>
                </a:solidFill>
                <a:latin typeface="ＭＳ ゴシック" pitchFamily="49" charset="-128"/>
                <a:ea typeface="ＭＳ ゴシック" pitchFamily="49" charset="-128"/>
              </a:rPr>
              <a:t>、自立支援協議会  の</a:t>
            </a:r>
            <a:r>
              <a:rPr lang="ja-JP" altLang="en-US" sz="1200" dirty="0">
                <a:solidFill>
                  <a:prstClr val="black"/>
                </a:solidFill>
                <a:latin typeface="ＭＳ ゴシック" pitchFamily="49" charset="-128"/>
                <a:ea typeface="ＭＳ ゴシック" pitchFamily="49" charset="-128"/>
              </a:rPr>
              <a:t>意見を聴くよう努めなければならないとされている。</a:t>
            </a:r>
            <a:endParaRPr lang="ja-JP" altLang="en-US" sz="1200" dirty="0">
              <a:solidFill>
                <a:srgbClr val="000000"/>
              </a:solidFill>
              <a:latin typeface="ＭＳ ゴシック" pitchFamily="49" charset="-128"/>
              <a:ea typeface="ＭＳ ゴシック" pitchFamily="49" charset="-128"/>
            </a:endParaRPr>
          </a:p>
        </p:txBody>
      </p:sp>
      <p:sp>
        <p:nvSpPr>
          <p:cNvPr id="69636" name="Rectangle 6" descr="50%"/>
          <p:cNvSpPr>
            <a:spLocks noChangeArrowheads="1"/>
          </p:cNvSpPr>
          <p:nvPr/>
        </p:nvSpPr>
        <p:spPr bwMode="auto">
          <a:xfrm flipH="1">
            <a:off x="218025" y="4581525"/>
            <a:ext cx="8575065" cy="2160588"/>
          </a:xfrm>
          <a:prstGeom prst="rect">
            <a:avLst/>
          </a:prstGeom>
          <a:pattFill prst="pct50">
            <a:fgClr>
              <a:srgbClr val="FFFF99"/>
            </a:fgClr>
            <a:bgClr>
              <a:srgbClr val="FFFFFF"/>
            </a:bgClr>
          </a:pattFill>
          <a:ln w="31750">
            <a:solidFill>
              <a:schemeClr val="tx1"/>
            </a:solidFill>
            <a:miter lim="800000"/>
            <a:headEnd/>
            <a:tailEnd/>
          </a:ln>
        </p:spPr>
        <p:txBody>
          <a:bodyPr wrap="none" lIns="88481" tIns="44243" rIns="88481" bIns="44243" anchor="ctr"/>
          <a:lstStyle/>
          <a:p>
            <a:pPr fontAlgn="base">
              <a:spcBef>
                <a:spcPct val="0"/>
              </a:spcBef>
              <a:spcAft>
                <a:spcPct val="0"/>
              </a:spcAft>
            </a:pPr>
            <a:endParaRPr lang="ja-JP" altLang="en-US" dirty="0">
              <a:solidFill>
                <a:srgbClr val="000000"/>
              </a:solidFill>
              <a:ea typeface="HG丸ｺﾞｼｯｸM-PRO" pitchFamily="50" charset="-128"/>
            </a:endParaRPr>
          </a:p>
        </p:txBody>
      </p:sp>
      <p:sp>
        <p:nvSpPr>
          <p:cNvPr id="69637" name="AutoShape 13"/>
          <p:cNvSpPr>
            <a:spLocks noChangeArrowheads="1"/>
          </p:cNvSpPr>
          <p:nvPr/>
        </p:nvSpPr>
        <p:spPr bwMode="auto">
          <a:xfrm>
            <a:off x="401014" y="4653585"/>
            <a:ext cx="8209085" cy="1965325"/>
          </a:xfrm>
          <a:prstGeom prst="roundRect">
            <a:avLst>
              <a:gd name="adj" fmla="val 16667"/>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a:ln w="9525">
            <a:solidFill>
              <a:schemeClr val="tx1"/>
            </a:solidFill>
            <a:round/>
            <a:headEnd/>
            <a:tailEnd/>
          </a:ln>
        </p:spPr>
        <p:txBody>
          <a:bodyPr lIns="56518" tIns="45237" rIns="56518" bIns="45237" anchor="ctr"/>
          <a:lstStyle/>
          <a:p>
            <a:pPr defTabSz="903249" fontAlgn="base">
              <a:spcBef>
                <a:spcPct val="40000"/>
              </a:spcBef>
              <a:spcAft>
                <a:spcPct val="0"/>
              </a:spcAft>
            </a:pPr>
            <a:endParaRPr lang="ja-JP" altLang="en-US" sz="1900" dirty="0">
              <a:solidFill>
                <a:srgbClr val="000000"/>
              </a:solidFill>
              <a:ea typeface="HG丸ｺﾞｼｯｸM-PRO" pitchFamily="50" charset="-128"/>
            </a:endParaRPr>
          </a:p>
        </p:txBody>
      </p:sp>
      <p:sp>
        <p:nvSpPr>
          <p:cNvPr id="69638" name="AutoShape 11" descr="25%"/>
          <p:cNvSpPr>
            <a:spLocks noChangeArrowheads="1"/>
          </p:cNvSpPr>
          <p:nvPr/>
        </p:nvSpPr>
        <p:spPr bwMode="auto">
          <a:xfrm>
            <a:off x="915925" y="5877527"/>
            <a:ext cx="2231779" cy="536575"/>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p>
            <a:pPr algn="ctr" defTabSz="903249" fontAlgn="base">
              <a:spcBef>
                <a:spcPct val="0"/>
              </a:spcBef>
              <a:spcAft>
                <a:spcPct val="0"/>
              </a:spcAft>
            </a:pPr>
            <a:r>
              <a:rPr lang="ja-JP" altLang="en-US" dirty="0">
                <a:solidFill>
                  <a:srgbClr val="000000"/>
                </a:solidFill>
                <a:latin typeface="ＭＳ ゴシック" pitchFamily="49" charset="-128"/>
                <a:ea typeface="ＭＳ ゴシック" pitchFamily="49" charset="-128"/>
              </a:rPr>
              <a:t>こども支援部会</a:t>
            </a:r>
          </a:p>
        </p:txBody>
      </p:sp>
      <p:sp>
        <p:nvSpPr>
          <p:cNvPr id="69639" name="AutoShape 11" descr="25%"/>
          <p:cNvSpPr>
            <a:spLocks noChangeArrowheads="1"/>
          </p:cNvSpPr>
          <p:nvPr/>
        </p:nvSpPr>
        <p:spPr bwMode="auto">
          <a:xfrm>
            <a:off x="3442295" y="5877527"/>
            <a:ext cx="2233246" cy="536575"/>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p>
            <a:pPr algn="ctr" defTabSz="903249" fontAlgn="base">
              <a:spcBef>
                <a:spcPct val="0"/>
              </a:spcBef>
              <a:spcAft>
                <a:spcPct val="0"/>
              </a:spcAft>
            </a:pPr>
            <a:r>
              <a:rPr lang="ja-JP" altLang="en-US" dirty="0">
                <a:solidFill>
                  <a:srgbClr val="000000"/>
                </a:solidFill>
                <a:latin typeface="ＭＳ ゴシック" pitchFamily="49" charset="-128"/>
                <a:ea typeface="ＭＳ ゴシック" pitchFamily="49" charset="-128"/>
              </a:rPr>
              <a:t>就労支援部会</a:t>
            </a:r>
          </a:p>
        </p:txBody>
      </p:sp>
      <p:sp>
        <p:nvSpPr>
          <p:cNvPr id="69640" name="AutoShape 11" descr="25%"/>
          <p:cNvSpPr>
            <a:spLocks noChangeArrowheads="1"/>
          </p:cNvSpPr>
          <p:nvPr/>
        </p:nvSpPr>
        <p:spPr bwMode="auto">
          <a:xfrm>
            <a:off x="5968582" y="5229846"/>
            <a:ext cx="2233246" cy="536575"/>
          </a:xfrm>
          <a:prstGeom prst="roundRect">
            <a:avLst>
              <a:gd name="adj" fmla="val 16667"/>
            </a:avLst>
          </a:prstGeom>
          <a:pattFill prst="pct25">
            <a:fgClr>
              <a:srgbClr val="FF99CC"/>
            </a:fgClr>
            <a:bgClr>
              <a:srgbClr val="FFFFFF"/>
            </a:bgClr>
          </a:pattFill>
          <a:ln w="19050">
            <a:solidFill>
              <a:schemeClr val="tx1"/>
            </a:solidFill>
            <a:round/>
            <a:headEnd/>
            <a:tailEnd/>
          </a:ln>
        </p:spPr>
        <p:txBody>
          <a:bodyPr lIns="0" tIns="0" rIns="0" bIns="0" anchor="ctr"/>
          <a:lstStyle/>
          <a:p>
            <a:pPr algn="ctr" defTabSz="903249" fontAlgn="base">
              <a:spcBef>
                <a:spcPct val="0"/>
              </a:spcBef>
              <a:spcAft>
                <a:spcPct val="0"/>
              </a:spcAft>
            </a:pPr>
            <a:r>
              <a:rPr lang="ja-JP" altLang="en-US" dirty="0">
                <a:solidFill>
                  <a:srgbClr val="000000"/>
                </a:solidFill>
                <a:latin typeface="ＭＳ ゴシック" pitchFamily="49" charset="-128"/>
                <a:ea typeface="ＭＳ ゴシック" pitchFamily="49" charset="-128"/>
              </a:rPr>
              <a:t>権利擁護部会</a:t>
            </a:r>
          </a:p>
        </p:txBody>
      </p:sp>
      <p:sp>
        <p:nvSpPr>
          <p:cNvPr id="69641" name="AutoShape 11" descr="25%"/>
          <p:cNvSpPr>
            <a:spLocks noChangeArrowheads="1"/>
          </p:cNvSpPr>
          <p:nvPr/>
        </p:nvSpPr>
        <p:spPr bwMode="auto">
          <a:xfrm>
            <a:off x="3442295" y="5229846"/>
            <a:ext cx="2233246" cy="536575"/>
          </a:xfrm>
          <a:prstGeom prst="roundRect">
            <a:avLst>
              <a:gd name="adj" fmla="val 16667"/>
            </a:avLst>
          </a:prstGeom>
          <a:pattFill prst="pct25">
            <a:fgClr>
              <a:srgbClr val="FF99CC"/>
            </a:fgClr>
            <a:bgClr>
              <a:srgbClr val="FFFFFF"/>
            </a:bgClr>
          </a:pattFill>
          <a:ln w="19050">
            <a:solidFill>
              <a:schemeClr val="tx1"/>
            </a:solidFill>
            <a:round/>
            <a:headEnd/>
            <a:tailEnd/>
          </a:ln>
        </p:spPr>
        <p:txBody>
          <a:bodyPr lIns="0" tIns="0" rIns="0" bIns="0" anchor="ctr"/>
          <a:lstStyle/>
          <a:p>
            <a:pPr algn="ctr" defTabSz="903249" fontAlgn="base">
              <a:spcBef>
                <a:spcPct val="0"/>
              </a:spcBef>
              <a:spcAft>
                <a:spcPct val="0"/>
              </a:spcAft>
            </a:pPr>
            <a:r>
              <a:rPr lang="ja-JP" altLang="en-US" sz="1600" dirty="0">
                <a:solidFill>
                  <a:srgbClr val="000000"/>
                </a:solidFill>
                <a:latin typeface="ＭＳ ゴシック" pitchFamily="49" charset="-128"/>
                <a:ea typeface="ＭＳ ゴシック" pitchFamily="49" charset="-128"/>
              </a:rPr>
              <a:t>サービス等利用計画等　評価部会</a:t>
            </a:r>
          </a:p>
        </p:txBody>
      </p:sp>
      <p:sp>
        <p:nvSpPr>
          <p:cNvPr id="69642" name="AutoShape 11" descr="25%"/>
          <p:cNvSpPr>
            <a:spLocks noChangeArrowheads="1"/>
          </p:cNvSpPr>
          <p:nvPr/>
        </p:nvSpPr>
        <p:spPr bwMode="auto">
          <a:xfrm>
            <a:off x="915925" y="5229846"/>
            <a:ext cx="2231779" cy="536575"/>
          </a:xfrm>
          <a:prstGeom prst="roundRect">
            <a:avLst>
              <a:gd name="adj" fmla="val 16667"/>
            </a:avLst>
          </a:prstGeom>
          <a:pattFill prst="pct25">
            <a:fgClr>
              <a:srgbClr val="FF99CC"/>
            </a:fgClr>
            <a:bgClr>
              <a:srgbClr val="FFFFFF"/>
            </a:bgClr>
          </a:pattFill>
          <a:ln w="19050">
            <a:solidFill>
              <a:schemeClr val="tx1"/>
            </a:solidFill>
            <a:round/>
            <a:headEnd/>
            <a:tailEnd/>
          </a:ln>
        </p:spPr>
        <p:txBody>
          <a:bodyPr lIns="0" tIns="0" rIns="0" bIns="0" anchor="ctr"/>
          <a:lstStyle/>
          <a:p>
            <a:pPr algn="ctr" defTabSz="903249" fontAlgn="base">
              <a:spcBef>
                <a:spcPct val="0"/>
              </a:spcBef>
              <a:spcAft>
                <a:spcPct val="0"/>
              </a:spcAft>
            </a:pPr>
            <a:r>
              <a:rPr lang="ja-JP" altLang="en-US" dirty="0">
                <a:solidFill>
                  <a:srgbClr val="000000"/>
                </a:solidFill>
                <a:latin typeface="ＭＳ ゴシック" pitchFamily="49" charset="-128"/>
                <a:ea typeface="ＭＳ ゴシック" pitchFamily="49" charset="-128"/>
              </a:rPr>
              <a:t>地域移行部会</a:t>
            </a:r>
          </a:p>
        </p:txBody>
      </p:sp>
      <p:sp>
        <p:nvSpPr>
          <p:cNvPr id="69643" name="角丸四角形 13"/>
          <p:cNvSpPr>
            <a:spLocks noChangeArrowheads="1"/>
          </p:cNvSpPr>
          <p:nvPr/>
        </p:nvSpPr>
        <p:spPr bwMode="auto">
          <a:xfrm>
            <a:off x="383979" y="4653575"/>
            <a:ext cx="8376138" cy="477837"/>
          </a:xfrm>
          <a:prstGeom prst="roundRect">
            <a:avLst>
              <a:gd name="adj" fmla="val 16667"/>
            </a:avLst>
          </a:prstGeom>
          <a:noFill/>
          <a:ln w="9525" algn="ctr">
            <a:noFill/>
            <a:round/>
            <a:headEnd/>
            <a:tailEnd/>
          </a:ln>
        </p:spPr>
        <p:txBody>
          <a:bodyPr lIns="87088" tIns="45286" rIns="87088" bIns="45286"/>
          <a:lstStyle/>
          <a:p>
            <a:pPr algn="ctr" fontAlgn="base">
              <a:spcBef>
                <a:spcPct val="0"/>
              </a:spcBef>
              <a:spcAft>
                <a:spcPct val="0"/>
              </a:spcAft>
            </a:pPr>
            <a:r>
              <a:rPr lang="en-US" altLang="ja-JP" sz="2700" dirty="0">
                <a:solidFill>
                  <a:srgbClr val="000000"/>
                </a:solidFill>
                <a:latin typeface="ＭＳ ゴシック" pitchFamily="49" charset="-128"/>
                <a:ea typeface="ＭＳ ゴシック" pitchFamily="49" charset="-128"/>
              </a:rPr>
              <a:t>(</a:t>
            </a:r>
            <a:r>
              <a:rPr lang="ja-JP" altLang="en-US" sz="2700" dirty="0">
                <a:solidFill>
                  <a:srgbClr val="000000"/>
                </a:solidFill>
                <a:latin typeface="ＭＳ ゴシック" pitchFamily="49" charset="-128"/>
                <a:ea typeface="ＭＳ ゴシック" pitchFamily="49" charset="-128"/>
              </a:rPr>
              <a:t>自立支援</a:t>
            </a:r>
            <a:r>
              <a:rPr lang="en-US" altLang="ja-JP" sz="2700" dirty="0">
                <a:solidFill>
                  <a:srgbClr val="000000"/>
                </a:solidFill>
                <a:latin typeface="ＭＳ ゴシック" pitchFamily="49" charset="-128"/>
                <a:ea typeface="ＭＳ ゴシック" pitchFamily="49" charset="-128"/>
              </a:rPr>
              <a:t>)</a:t>
            </a:r>
            <a:r>
              <a:rPr lang="ja-JP" altLang="en-US" sz="2700" dirty="0">
                <a:solidFill>
                  <a:srgbClr val="000000"/>
                </a:solidFill>
                <a:latin typeface="ＭＳ ゴシック" pitchFamily="49" charset="-128"/>
                <a:ea typeface="ＭＳ ゴシック" pitchFamily="49" charset="-128"/>
              </a:rPr>
              <a:t>協議会</a:t>
            </a:r>
          </a:p>
        </p:txBody>
      </p:sp>
      <p:sp>
        <p:nvSpPr>
          <p:cNvPr id="69645" name="AutoShape 11" descr="25%"/>
          <p:cNvSpPr>
            <a:spLocks noChangeArrowheads="1"/>
          </p:cNvSpPr>
          <p:nvPr/>
        </p:nvSpPr>
        <p:spPr bwMode="auto">
          <a:xfrm>
            <a:off x="7696351" y="5877539"/>
            <a:ext cx="464527" cy="504825"/>
          </a:xfrm>
          <a:prstGeom prst="roundRect">
            <a:avLst>
              <a:gd name="adj" fmla="val 16667"/>
            </a:avLst>
          </a:prstGeom>
          <a:noFill/>
          <a:ln w="9525">
            <a:noFill/>
            <a:round/>
            <a:headEnd/>
            <a:tailEnd/>
          </a:ln>
        </p:spPr>
        <p:txBody>
          <a:bodyPr lIns="0" tIns="0" rIns="0" bIns="0" anchor="ctr"/>
          <a:lstStyle/>
          <a:p>
            <a:pPr algn="ctr" defTabSz="903249" fontAlgn="base">
              <a:spcBef>
                <a:spcPct val="0"/>
              </a:spcBef>
              <a:spcAft>
                <a:spcPct val="0"/>
              </a:spcAft>
            </a:pPr>
            <a:r>
              <a:rPr lang="ja-JP" altLang="en-US" dirty="0">
                <a:solidFill>
                  <a:srgbClr val="000000"/>
                </a:solidFill>
                <a:latin typeface="ＭＳ ゴシック" pitchFamily="49" charset="-128"/>
                <a:ea typeface="ＭＳ ゴシック" pitchFamily="49" charset="-128"/>
              </a:rPr>
              <a:t>等</a:t>
            </a:r>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27</a:t>
            </a:fld>
            <a:endParaRPr lang="en-US" altLang="ja-JP" dirty="0"/>
          </a:p>
        </p:txBody>
      </p:sp>
      <p:sp>
        <p:nvSpPr>
          <p:cNvPr id="15" name="フッター プレースホルダ 3"/>
          <p:cNvSpPr>
            <a:spLocks noGrp="1"/>
          </p:cNvSpPr>
          <p:nvPr>
            <p:ph type="ftr" sz="quarter" idx="11"/>
          </p:nvPr>
        </p:nvSpPr>
        <p:spPr>
          <a:xfrm>
            <a:off x="48"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6" name="角丸四角形 15"/>
          <p:cNvSpPr/>
          <p:nvPr/>
        </p:nvSpPr>
        <p:spPr>
          <a:xfrm>
            <a:off x="230118" y="71037"/>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257753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idx="1"/>
          </p:nvPr>
        </p:nvSpPr>
        <p:spPr>
          <a:xfrm>
            <a:off x="446401" y="1384625"/>
            <a:ext cx="8229600" cy="1828076"/>
          </a:xfrm>
          <a:ln>
            <a:solidFill>
              <a:schemeClr val="tx1"/>
            </a:solidFill>
            <a:miter lim="800000"/>
            <a:headEnd/>
            <a:tailEnd/>
          </a:ln>
        </p:spPr>
        <p:txBody>
          <a:bodyPr/>
          <a:lstStyle/>
          <a:p>
            <a:pPr eaLnBrk="1" hangingPunct="1"/>
            <a:r>
              <a:rPr lang="ja-JP" altLang="en-US" sz="2400" b="1" dirty="0"/>
              <a:t>自己完結に陥らない（ネットワークで取り組む基盤をつくる）</a:t>
            </a:r>
          </a:p>
          <a:p>
            <a:pPr eaLnBrk="1" hangingPunct="1"/>
            <a:r>
              <a:rPr lang="ja-JP" altLang="en-US" sz="2400" b="1" dirty="0"/>
              <a:t>他人事にとらえない（地域の課題を的確に把握する）</a:t>
            </a:r>
          </a:p>
          <a:p>
            <a:pPr eaLnBrk="1" hangingPunct="1"/>
            <a:r>
              <a:rPr lang="ja-JP" altLang="en-US" sz="2400" b="1" dirty="0"/>
              <a:t>出来ることから進める（成功体験を積み重ねる）</a:t>
            </a:r>
          </a:p>
          <a:p>
            <a:pPr eaLnBrk="1" hangingPunct="1"/>
            <a:r>
              <a:rPr lang="ja-JP" altLang="en-US" sz="2400" b="1" dirty="0"/>
              <a:t>取り組みの成果を確認する（相互に評価する）</a:t>
            </a:r>
          </a:p>
        </p:txBody>
      </p:sp>
      <p:sp>
        <p:nvSpPr>
          <p:cNvPr id="48131" name="AutoShape 8"/>
          <p:cNvSpPr>
            <a:spLocks noChangeArrowheads="1"/>
          </p:cNvSpPr>
          <p:nvPr/>
        </p:nvSpPr>
        <p:spPr bwMode="auto">
          <a:xfrm>
            <a:off x="826560" y="189165"/>
            <a:ext cx="7633440" cy="863646"/>
          </a:xfrm>
          <a:prstGeom prst="rtTriangle">
            <a:avLst/>
          </a:prstGeom>
          <a:gradFill rotWithShape="1">
            <a:gsLst>
              <a:gs pos="0">
                <a:srgbClr val="FFFFE9"/>
              </a:gs>
              <a:gs pos="100000">
                <a:srgbClr val="FFFFB9"/>
              </a:gs>
            </a:gsLst>
            <a:lin ang="5400000" scaled="1"/>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72824" tIns="8714" rIns="72824" bIns="8714"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2" name="Rectangle 3"/>
          <p:cNvSpPr>
            <a:spLocks noChangeArrowheads="1"/>
          </p:cNvSpPr>
          <p:nvPr/>
        </p:nvSpPr>
        <p:spPr bwMode="auto">
          <a:xfrm>
            <a:off x="324000" y="477564"/>
            <a:ext cx="8569440" cy="648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b="1">
                <a:solidFill>
                  <a:srgbClr val="000000"/>
                </a:solidFill>
                <a:latin typeface="Times New Roman" pitchFamily="18" charset="0"/>
              </a:rPr>
              <a:t>市町村（自立支援）協議会は地域づくりの中核</a:t>
            </a:r>
          </a:p>
        </p:txBody>
      </p:sp>
      <p:sp>
        <p:nvSpPr>
          <p:cNvPr id="48133" name="AutoShape 4"/>
          <p:cNvSpPr>
            <a:spLocks noChangeArrowheads="1"/>
          </p:cNvSpPr>
          <p:nvPr/>
        </p:nvSpPr>
        <p:spPr bwMode="auto">
          <a:xfrm>
            <a:off x="826560" y="4076347"/>
            <a:ext cx="7633440" cy="576798"/>
          </a:xfrm>
          <a:prstGeom prst="roundRect">
            <a:avLst>
              <a:gd name="adj" fmla="val 16667"/>
            </a:avLst>
          </a:prstGeom>
          <a:solidFill>
            <a:schemeClr val="accent1">
              <a:alpha val="59999"/>
            </a:schemeClr>
          </a:solidFill>
          <a:ln w="9525">
            <a:solidFill>
              <a:schemeClr val="tx1"/>
            </a:solidFill>
            <a:round/>
            <a:headEnd/>
            <a:tailEnd/>
          </a:ln>
        </p:spPr>
        <p:txBody>
          <a:bodyPr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2700">
                <a:solidFill>
                  <a:srgbClr val="000000"/>
                </a:solidFill>
                <a:latin typeface="Arial" pitchFamily="34" charset="0"/>
              </a:rPr>
              <a:t>市町村（自立支援）協議会は地域が協働する場</a:t>
            </a:r>
          </a:p>
        </p:txBody>
      </p:sp>
      <p:sp>
        <p:nvSpPr>
          <p:cNvPr id="48134" name="AutoShape 5"/>
          <p:cNvSpPr>
            <a:spLocks noChangeArrowheads="1"/>
          </p:cNvSpPr>
          <p:nvPr/>
        </p:nvSpPr>
        <p:spPr bwMode="auto">
          <a:xfrm>
            <a:off x="3924000" y="3284026"/>
            <a:ext cx="1296000" cy="720997"/>
          </a:xfrm>
          <a:prstGeom prst="upArrow">
            <a:avLst>
              <a:gd name="adj1" fmla="val 50000"/>
              <a:gd name="adj2" fmla="val 25000"/>
            </a:avLst>
          </a:prstGeom>
          <a:solidFill>
            <a:srgbClr val="FFFF99"/>
          </a:solidFill>
          <a:ln w="9525">
            <a:solidFill>
              <a:schemeClr val="tx1"/>
            </a:solidFill>
            <a:miter lim="800000"/>
            <a:headEnd/>
            <a:tailEnd/>
          </a:ln>
        </p:spPr>
        <p:txBody>
          <a:bodyPr vert="eaVert"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5" name="AutoShape 6"/>
          <p:cNvSpPr>
            <a:spLocks noChangeArrowheads="1"/>
          </p:cNvSpPr>
          <p:nvPr/>
        </p:nvSpPr>
        <p:spPr bwMode="auto">
          <a:xfrm rot="10800000">
            <a:off x="3924000" y="4724470"/>
            <a:ext cx="1296000" cy="720997"/>
          </a:xfrm>
          <a:prstGeom prst="upArrow">
            <a:avLst>
              <a:gd name="adj1" fmla="val 50000"/>
              <a:gd name="adj2" fmla="val 25000"/>
            </a:avLst>
          </a:prstGeom>
          <a:solidFill>
            <a:srgbClr val="FFFF99"/>
          </a:solidFill>
          <a:ln w="9525">
            <a:solidFill>
              <a:schemeClr val="tx1"/>
            </a:solidFill>
            <a:miter lim="800000"/>
            <a:headEnd/>
            <a:tailEnd/>
          </a:ln>
        </p:spPr>
        <p:txBody>
          <a:bodyPr vert="eaVert"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6" name="AutoShape 7"/>
          <p:cNvSpPr>
            <a:spLocks noChangeArrowheads="1"/>
          </p:cNvSpPr>
          <p:nvPr/>
        </p:nvSpPr>
        <p:spPr bwMode="auto">
          <a:xfrm>
            <a:off x="1621440" y="5543150"/>
            <a:ext cx="5904000" cy="981486"/>
          </a:xfrm>
          <a:prstGeom prst="bevel">
            <a:avLst>
              <a:gd name="adj" fmla="val 12500"/>
            </a:avLst>
          </a:prstGeom>
          <a:solidFill>
            <a:srgbClr val="FFFF66">
              <a:alpha val="52156"/>
            </a:srgbClr>
          </a:solidFill>
          <a:ln w="9525">
            <a:solidFill>
              <a:schemeClr val="tx1"/>
            </a:solidFill>
            <a:miter lim="800000"/>
            <a:headEnd/>
            <a:tailEnd/>
          </a:ln>
        </p:spPr>
        <p:txBody>
          <a:bodyPr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3900">
                <a:solidFill>
                  <a:srgbClr val="000000"/>
                </a:solidFill>
                <a:latin typeface="Arial" pitchFamily="34" charset="0"/>
              </a:rPr>
              <a:t>地域で障害者を支える</a:t>
            </a: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28</a:t>
            </a:fld>
            <a:endParaRPr lang="en-US" altLang="ja-JP" dirty="0"/>
          </a:p>
        </p:txBody>
      </p:sp>
      <p:sp>
        <p:nvSpPr>
          <p:cNvPr id="11" name="フッター プレースホルダ 3"/>
          <p:cNvSpPr>
            <a:spLocks noGrp="1"/>
          </p:cNvSpPr>
          <p:nvPr>
            <p:ph type="ftr" sz="quarter" idx="11"/>
          </p:nvPr>
        </p:nvSpPr>
        <p:spPr>
          <a:xfrm>
            <a:off x="9713"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2" name="角丸四角形 11"/>
          <p:cNvSpPr/>
          <p:nvPr/>
        </p:nvSpPr>
        <p:spPr>
          <a:xfrm>
            <a:off x="230118" y="71037"/>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3321023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131040" y="0"/>
            <a:ext cx="8928000" cy="634168"/>
          </a:xfrm>
        </p:spPr>
        <p:txBody>
          <a:bodyPr/>
          <a:lstStyle/>
          <a:p>
            <a:pPr eaLnBrk="1" hangingPunct="1"/>
            <a:r>
              <a:rPr lang="ja-JP" altLang="en-US" sz="3100" dirty="0" smtClean="0"/>
              <a:t>市町村</a:t>
            </a:r>
            <a:r>
              <a:rPr lang="ja-JP" altLang="en-US" sz="3100" dirty="0"/>
              <a:t>（自立支援）協議会の機能</a:t>
            </a:r>
          </a:p>
        </p:txBody>
      </p:sp>
      <p:graphicFrame>
        <p:nvGraphicFramePr>
          <p:cNvPr id="7" name="表 6"/>
          <p:cNvGraphicFramePr>
            <a:graphicFrameLocks noGrp="1"/>
          </p:cNvGraphicFramePr>
          <p:nvPr>
            <p:extLst>
              <p:ext uri="{D42A27DB-BD31-4B8C-83A1-F6EECF244321}">
                <p14:modId xmlns:p14="http://schemas.microsoft.com/office/powerpoint/2010/main" val="312369732"/>
              </p:ext>
            </p:extLst>
          </p:nvPr>
        </p:nvGraphicFramePr>
        <p:xfrm>
          <a:off x="108000" y="592493"/>
          <a:ext cx="8928000" cy="5746268"/>
        </p:xfrm>
        <a:graphic>
          <a:graphicData uri="http://schemas.openxmlformats.org/drawingml/2006/table">
            <a:tbl>
              <a:tblPr firstRow="1" bandRow="1">
                <a:tableStyleId>{5940675A-B579-460E-94D1-54222C63F5DA}</a:tableStyleId>
              </a:tblPr>
              <a:tblGrid>
                <a:gridCol w="1944000">
                  <a:extLst>
                    <a:ext uri="{9D8B030D-6E8A-4147-A177-3AD203B41FA5}">
                      <a16:colId xmlns="" xmlns:a16="http://schemas.microsoft.com/office/drawing/2014/main" val="20000"/>
                    </a:ext>
                  </a:extLst>
                </a:gridCol>
                <a:gridCol w="6984000">
                  <a:extLst>
                    <a:ext uri="{9D8B030D-6E8A-4147-A177-3AD203B41FA5}">
                      <a16:colId xmlns="" xmlns:a16="http://schemas.microsoft.com/office/drawing/2014/main" val="20001"/>
                    </a:ext>
                  </a:extLst>
                </a:gridCol>
              </a:tblGrid>
              <a:tr h="896374">
                <a:tc>
                  <a:txBody>
                    <a:bodyPr/>
                    <a:lstStyle/>
                    <a:p>
                      <a:pPr algn="ctr"/>
                      <a:r>
                        <a:rPr kumimoji="1" lang="ja-JP" altLang="en-US" sz="2000" dirty="0" smtClean="0"/>
                        <a:t>情報機能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困難事例や地域の現状・課題等の</a:t>
                      </a:r>
                      <a:r>
                        <a:rPr kumimoji="1" lang="ja-JP" altLang="en-US" sz="1900" b="1" dirty="0" smtClean="0"/>
                        <a:t>情報共有と情報発信</a:t>
                      </a:r>
                      <a:endParaRPr kumimoji="1" lang="en-US" altLang="ja-JP" sz="1900" b="1" dirty="0" smtClean="0"/>
                    </a:p>
                    <a:p>
                      <a:pPr>
                        <a:buNone/>
                      </a:pPr>
                      <a:r>
                        <a:rPr lang="ja-JP" altLang="en-US" sz="2000" b="1" dirty="0" smtClean="0">
                          <a:solidFill>
                            <a:schemeClr val="tx1"/>
                          </a:solidFill>
                        </a:rPr>
                        <a:t>☆少数の課題を大切に！☆課題の蓄積を地域ニーズに！</a:t>
                      </a:r>
                      <a:endParaRPr lang="en-US" altLang="ja-JP" sz="2000" b="1" dirty="0" smtClean="0">
                        <a:solidFill>
                          <a:schemeClr val="tx1"/>
                        </a:solidFill>
                      </a:endParaRPr>
                    </a:p>
                  </a:txBody>
                  <a:tcPr marL="91430" marR="91430" marT="45717" marB="45717" anchor="ctr"/>
                </a:tc>
                <a:extLst>
                  <a:ext uri="{0D108BD9-81ED-4DB2-BD59-A6C34878D82A}">
                    <a16:rowId xmlns="" xmlns:a16="http://schemas.microsoft.com/office/drawing/2014/main" val="10000"/>
                  </a:ext>
                </a:extLst>
              </a:tr>
              <a:tr h="896374">
                <a:tc>
                  <a:txBody>
                    <a:bodyPr/>
                    <a:lstStyle/>
                    <a:p>
                      <a:pPr algn="ctr"/>
                      <a:r>
                        <a:rPr kumimoji="1" lang="ja-JP" altLang="en-US" sz="2000" dirty="0" smtClean="0"/>
                        <a:t>調整機能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地域の関係機関による</a:t>
                      </a:r>
                      <a:r>
                        <a:rPr kumimoji="1" lang="ja-JP" altLang="en-US" sz="1900" b="1" dirty="0" smtClean="0"/>
                        <a:t>ネットワーク構築</a:t>
                      </a:r>
                      <a:endParaRPr kumimoji="1" lang="en-US" altLang="ja-JP" sz="1900" b="1" dirty="0" smtClean="0"/>
                    </a:p>
                    <a:p>
                      <a:pPr marL="285750" indent="-285750">
                        <a:buFont typeface="Arial" panose="020B0604020202020204" pitchFamily="34" charset="0"/>
                        <a:buChar char="•"/>
                      </a:pPr>
                      <a:r>
                        <a:rPr kumimoji="1" lang="ja-JP" altLang="en-US" sz="1900" dirty="0" smtClean="0"/>
                        <a:t>困難事例への対応のあり方に対する</a:t>
                      </a:r>
                      <a:r>
                        <a:rPr kumimoji="1" lang="ja-JP" altLang="en-US" sz="1900" b="1" dirty="0" smtClean="0"/>
                        <a:t>協議、調整</a:t>
                      </a:r>
                      <a:endParaRPr kumimoji="1" lang="ja-JP" altLang="en-US" sz="1900" b="1" dirty="0"/>
                    </a:p>
                  </a:txBody>
                  <a:tcPr marL="91430" marR="91430" marT="45717" marB="45717" anchor="ctr"/>
                </a:tc>
                <a:extLst>
                  <a:ext uri="{0D108BD9-81ED-4DB2-BD59-A6C34878D82A}">
                    <a16:rowId xmlns="" xmlns:a16="http://schemas.microsoft.com/office/drawing/2014/main" val="10001"/>
                  </a:ext>
                </a:extLst>
              </a:tr>
              <a:tr h="896374">
                <a:tc>
                  <a:txBody>
                    <a:bodyPr/>
                    <a:lstStyle/>
                    <a:p>
                      <a:pPr algn="ctr"/>
                      <a:r>
                        <a:rPr kumimoji="1" lang="ja-JP" altLang="en-US" sz="2000" dirty="0" smtClean="0"/>
                        <a:t>開発機能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地域の</a:t>
                      </a:r>
                      <a:r>
                        <a:rPr kumimoji="1" lang="ja-JP" altLang="en-US" sz="1900" b="1" dirty="0" smtClean="0"/>
                        <a:t>社会資源の開発、改善</a:t>
                      </a:r>
                      <a:endParaRPr kumimoji="1" lang="ja-JP" altLang="en-US" sz="1900" b="1" dirty="0"/>
                    </a:p>
                  </a:txBody>
                  <a:tcPr marL="91430" marR="91430" marT="45717" marB="45717" anchor="ctr"/>
                </a:tc>
                <a:extLst>
                  <a:ext uri="{0D108BD9-81ED-4DB2-BD59-A6C34878D82A}">
                    <a16:rowId xmlns="" xmlns:a16="http://schemas.microsoft.com/office/drawing/2014/main" val="10002"/>
                  </a:ext>
                </a:extLst>
              </a:tr>
              <a:tr h="896374">
                <a:tc>
                  <a:txBody>
                    <a:bodyPr/>
                    <a:lstStyle/>
                    <a:p>
                      <a:pPr algn="ctr"/>
                      <a:r>
                        <a:rPr kumimoji="1" lang="ja-JP" altLang="en-US" sz="2000" dirty="0" smtClean="0"/>
                        <a:t>教育機能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構成員の</a:t>
                      </a:r>
                      <a:r>
                        <a:rPr kumimoji="1" lang="ja-JP" altLang="en-US" sz="1900" b="1" dirty="0" smtClean="0"/>
                        <a:t>資質向上の場</a:t>
                      </a:r>
                      <a:r>
                        <a:rPr kumimoji="1" lang="ja-JP" altLang="en-US" sz="1900" dirty="0" smtClean="0"/>
                        <a:t>としての活用　</a:t>
                      </a:r>
                      <a:endParaRPr kumimoji="1" lang="ja-JP" altLang="en-US" sz="1900" dirty="0"/>
                    </a:p>
                  </a:txBody>
                  <a:tcPr marL="91430" marR="91430" marT="45717" marB="45717" anchor="ctr"/>
                </a:tc>
                <a:extLst>
                  <a:ext uri="{0D108BD9-81ED-4DB2-BD59-A6C34878D82A}">
                    <a16:rowId xmlns="" xmlns:a16="http://schemas.microsoft.com/office/drawing/2014/main" val="10003"/>
                  </a:ext>
                </a:extLst>
              </a:tr>
              <a:tr h="896374">
                <a:tc>
                  <a:txBody>
                    <a:bodyPr/>
                    <a:lstStyle/>
                    <a:p>
                      <a:pPr algn="ctr"/>
                      <a:r>
                        <a:rPr kumimoji="1" lang="ja-JP" altLang="en-US" sz="2000" dirty="0" smtClean="0"/>
                        <a:t>権利擁護機能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b="1" dirty="0" smtClean="0"/>
                        <a:t>権利擁護に関する取り組み</a:t>
                      </a:r>
                      <a:r>
                        <a:rPr kumimoji="1" lang="ja-JP" altLang="en-US" sz="1900" dirty="0" smtClean="0"/>
                        <a:t>を展開する</a:t>
                      </a:r>
                      <a:endParaRPr kumimoji="1" lang="ja-JP" altLang="en-US" sz="1900" dirty="0"/>
                    </a:p>
                  </a:txBody>
                  <a:tcPr marL="91430" marR="91430" marT="45717" marB="45717" anchor="ctr"/>
                </a:tc>
                <a:extLst>
                  <a:ext uri="{0D108BD9-81ED-4DB2-BD59-A6C34878D82A}">
                    <a16:rowId xmlns="" xmlns:a16="http://schemas.microsoft.com/office/drawing/2014/main" val="10004"/>
                  </a:ext>
                </a:extLst>
              </a:tr>
              <a:tr h="1264398">
                <a:tc>
                  <a:txBody>
                    <a:bodyPr/>
                    <a:lstStyle/>
                    <a:p>
                      <a:pPr algn="ctr"/>
                      <a:r>
                        <a:rPr kumimoji="1" lang="ja-JP" altLang="en-US" sz="2000" dirty="0" smtClean="0"/>
                        <a:t>評価機能</a:t>
                      </a:r>
                      <a:endParaRPr kumimoji="1" lang="ja-JP" altLang="en-US" sz="2000" dirty="0"/>
                    </a:p>
                  </a:txBody>
                  <a:tcPr marL="91430" marR="91430"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中立公平性を確保する観点から、</a:t>
                      </a:r>
                      <a:r>
                        <a:rPr kumimoji="1" lang="ja-JP" altLang="en-US" sz="1900" b="1" dirty="0" smtClean="0"/>
                        <a:t>委託相談</a:t>
                      </a:r>
                      <a:r>
                        <a:rPr kumimoji="1" lang="ja-JP" altLang="en-US" sz="1900" dirty="0" smtClean="0"/>
                        <a:t>支援事業者、</a:t>
                      </a:r>
                      <a:r>
                        <a:rPr kumimoji="1" lang="ja-JP" altLang="en-US" sz="1900" dirty="0" smtClean="0">
                          <a:solidFill>
                            <a:schemeClr val="tx1"/>
                          </a:solidFill>
                        </a:rPr>
                        <a:t>基幹相談</a:t>
                      </a:r>
                      <a:r>
                        <a:rPr kumimoji="1" lang="ja-JP" altLang="en-US" sz="1900" dirty="0" smtClean="0"/>
                        <a:t>支援センター等の</a:t>
                      </a:r>
                      <a:r>
                        <a:rPr kumimoji="1" lang="ja-JP" altLang="en-US" sz="1900" b="1" dirty="0" smtClean="0"/>
                        <a:t>運営評価</a:t>
                      </a:r>
                      <a:endParaRPr kumimoji="1" lang="en-US" altLang="ja-JP" sz="1900" b="1" dirty="0" smtClean="0"/>
                    </a:p>
                    <a:p>
                      <a:pPr marL="285750" indent="-285750">
                        <a:buFont typeface="Arial" panose="020B0604020202020204" pitchFamily="34" charset="0"/>
                        <a:buChar char="•"/>
                      </a:pPr>
                      <a:r>
                        <a:rPr kumimoji="1" lang="ja-JP" altLang="en-US" sz="1900" dirty="0" smtClean="0"/>
                        <a:t>指定特定相談支援事業、重度包括支援事業等の評価</a:t>
                      </a:r>
                      <a:endParaRPr kumimoji="1" lang="en-US" altLang="ja-JP" sz="1900" dirty="0" smtClean="0"/>
                    </a:p>
                    <a:p>
                      <a:pPr marL="285750" indent="-285750">
                        <a:buFont typeface="Arial" panose="020B0604020202020204" pitchFamily="34" charset="0"/>
                        <a:buChar char="•"/>
                      </a:pPr>
                      <a:r>
                        <a:rPr kumimoji="1" lang="ja-JP" altLang="en-US" sz="1900" dirty="0" smtClean="0"/>
                        <a:t>都道府県相談支援体制整備事業の活用</a:t>
                      </a:r>
                      <a:endParaRPr kumimoji="1" lang="ja-JP" altLang="en-US" sz="1900" dirty="0"/>
                    </a:p>
                  </a:txBody>
                  <a:tcPr marL="91430" marR="91430" marT="45717" marB="45717" anchor="ctr"/>
                </a:tc>
                <a:extLst>
                  <a:ext uri="{0D108BD9-81ED-4DB2-BD59-A6C34878D82A}">
                    <a16:rowId xmlns="" xmlns:a16="http://schemas.microsoft.com/office/drawing/2014/main" val="10005"/>
                  </a:ext>
                </a:extLst>
              </a:tr>
            </a:tbl>
          </a:graphicData>
        </a:graphic>
      </p:graphicFrame>
      <p:cxnSp>
        <p:nvCxnSpPr>
          <p:cNvPr id="4" name="直線コネクタ 3"/>
          <p:cNvCxnSpPr/>
          <p:nvPr/>
        </p:nvCxnSpPr>
        <p:spPr>
          <a:xfrm>
            <a:off x="0" y="615561"/>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03029" y="6364500"/>
            <a:ext cx="8737941" cy="307777"/>
          </a:xfrm>
          <a:prstGeom prst="rect">
            <a:avLst/>
          </a:prstGeom>
          <a:noFill/>
        </p:spPr>
        <p:txBody>
          <a:bodyPr wrap="square" rtlCol="0">
            <a:spAutoFit/>
          </a:bodyPr>
          <a:lstStyle/>
          <a:p>
            <a:r>
              <a:rPr kumimoji="1" lang="ja-JP" altLang="en-US" sz="1400" dirty="0" smtClean="0"/>
              <a:t>出典：自立支援協議会の運営マニュアル　（財団法人日本障害者リハビリテーション協会（平成</a:t>
            </a:r>
            <a:r>
              <a:rPr kumimoji="1" lang="en-US" altLang="ja-JP" sz="1400" dirty="0" smtClean="0"/>
              <a:t>20</a:t>
            </a:r>
            <a:r>
              <a:rPr kumimoji="1" lang="ja-JP" altLang="en-US" sz="1400" dirty="0" smtClean="0"/>
              <a:t>年</a:t>
            </a:r>
            <a:r>
              <a:rPr kumimoji="1" lang="en-US" altLang="ja-JP" sz="1400" dirty="0" smtClean="0"/>
              <a:t>3</a:t>
            </a:r>
            <a:r>
              <a:rPr kumimoji="1" lang="ja-JP" altLang="en-US" sz="1400" dirty="0" smtClean="0"/>
              <a:t>月発行）</a:t>
            </a:r>
            <a:endParaRPr kumimoji="1" lang="ja-JP" altLang="en-US" sz="1400" dirty="0"/>
          </a:p>
        </p:txBody>
      </p:sp>
      <p:sp>
        <p:nvSpPr>
          <p:cNvPr id="6" name="フッター プレースホルダ 3"/>
          <p:cNvSpPr>
            <a:spLocks noGrp="1"/>
          </p:cNvSpPr>
          <p:nvPr>
            <p:ph type="ftr" sz="quarter" idx="11"/>
          </p:nvPr>
        </p:nvSpPr>
        <p:spPr>
          <a:xfrm>
            <a:off x="-1" y="6680087"/>
            <a:ext cx="9144000" cy="177913"/>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8" name="角丸四角形 7"/>
          <p:cNvSpPr/>
          <p:nvPr/>
        </p:nvSpPr>
        <p:spPr>
          <a:xfrm>
            <a:off x="184277" y="71037"/>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586812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本科目の流れ（今日話すこと）</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640960" cy="5262979"/>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はじめに</a:t>
            </a:r>
            <a:endParaRPr lang="en-US" altLang="ja-JP" sz="2400" dirty="0" smtClean="0">
              <a:latin typeface="メイリオ" pitchFamily="50" charset="-128"/>
              <a:ea typeface="メイリオ" pitchFamily="50" charset="-128"/>
              <a:cs typeface="メイリオ" pitchFamily="50" charset="-128"/>
            </a:endParaRPr>
          </a:p>
          <a:p>
            <a:endParaRPr lang="en-US" altLang="ja-JP"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①</a:t>
            </a:r>
            <a:r>
              <a:rPr lang="ja-JP" altLang="en-US" sz="2400" b="1" dirty="0"/>
              <a:t>地域の相談支援体制</a:t>
            </a:r>
            <a:endParaRPr lang="en-US" altLang="ja-JP" sz="2400" b="1" dirty="0"/>
          </a:p>
          <a:p>
            <a:r>
              <a:rPr lang="ja-JP" altLang="en-US" sz="2400" dirty="0"/>
              <a:t>　　各相談支援事業（指定特定、指定一般、委託相談、基幹相談</a:t>
            </a:r>
            <a:r>
              <a:rPr lang="ja-JP" altLang="en-US" sz="2400" dirty="0" smtClean="0"/>
              <a:t>）</a:t>
            </a:r>
            <a:endParaRPr lang="en-US" altLang="ja-JP" sz="2400" dirty="0" smtClean="0"/>
          </a:p>
          <a:p>
            <a:r>
              <a:rPr lang="ja-JP" altLang="en-US" sz="2400" dirty="0"/>
              <a:t>　</a:t>
            </a:r>
            <a:r>
              <a:rPr lang="ja-JP" altLang="en-US" sz="2400" dirty="0" smtClean="0"/>
              <a:t>の役割と機能と、相互連携により効果的</a:t>
            </a:r>
            <a:r>
              <a:rPr lang="ja-JP" altLang="en-US" sz="2400" dirty="0"/>
              <a:t>な</a:t>
            </a:r>
            <a:r>
              <a:rPr lang="ja-JP" altLang="en-US" sz="2400" dirty="0" smtClean="0"/>
              <a:t>相談体制の重要性</a:t>
            </a:r>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②</a:t>
            </a:r>
            <a:r>
              <a:rPr lang="ja-JP" altLang="en-US" sz="2400" b="1" dirty="0"/>
              <a:t>地域資源の把握・アクセスとネットワークへの参画</a:t>
            </a:r>
            <a:endParaRPr lang="en-US" altLang="ja-JP" sz="2400" b="1" dirty="0"/>
          </a:p>
          <a:p>
            <a:r>
              <a:rPr lang="ja-JP" altLang="en-US" sz="2400" dirty="0"/>
              <a:t>　　地域資源を把握し、ネットワークを構築することの</a:t>
            </a:r>
            <a:r>
              <a:rPr lang="ja-JP" altLang="en-US" sz="2400" dirty="0" smtClean="0"/>
              <a:t>重要性</a:t>
            </a:r>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③</a:t>
            </a:r>
            <a:r>
              <a:rPr lang="ja-JP" altLang="en-US" sz="2400" b="1" dirty="0"/>
              <a:t>地域課題の認識、把握と地域での共有</a:t>
            </a:r>
            <a:endParaRPr lang="en-US" altLang="ja-JP" sz="2400" b="1" dirty="0"/>
          </a:p>
          <a:p>
            <a:r>
              <a:rPr lang="ja-JP" altLang="en-US" sz="2400" dirty="0"/>
              <a:t>　　</a:t>
            </a:r>
            <a:r>
              <a:rPr lang="ja-JP" altLang="en-US" sz="2400" dirty="0" smtClean="0"/>
              <a:t>個別課題から</a:t>
            </a:r>
            <a:r>
              <a:rPr lang="ja-JP" altLang="en-US" sz="2400" dirty="0"/>
              <a:t>地域作りをすることが、相談支援業務の</a:t>
            </a:r>
            <a:r>
              <a:rPr lang="ja-JP" altLang="en-US" sz="2400" dirty="0" err="1"/>
              <a:t>根底を</a:t>
            </a:r>
            <a:r>
              <a:rPr lang="ja-JP" altLang="en-US" sz="2400" dirty="0" err="1" smtClean="0"/>
              <a:t>な</a:t>
            </a:r>
            <a:endParaRPr lang="en-US" altLang="ja-JP" sz="2400" dirty="0" smtClean="0"/>
          </a:p>
          <a:p>
            <a:r>
              <a:rPr lang="ja-JP" altLang="en-US" sz="2400" dirty="0"/>
              <a:t>　</a:t>
            </a:r>
            <a:r>
              <a:rPr lang="ja-JP" altLang="en-US" sz="2400" dirty="0" err="1" smtClean="0"/>
              <a:t>す</a:t>
            </a:r>
            <a:r>
              <a:rPr lang="ja-JP" altLang="en-US" sz="2400" dirty="0"/>
              <a:t>事</a:t>
            </a:r>
            <a:r>
              <a:rPr lang="ja-JP" altLang="en-US" sz="2400" dirty="0" smtClean="0"/>
              <a:t>の再認識と、地域課題としての受け止めることの基本性</a:t>
            </a:r>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④</a:t>
            </a:r>
            <a:r>
              <a:rPr lang="ja-JP" altLang="en-US" sz="2400" b="1" dirty="0"/>
              <a:t> （自立支援）協議会</a:t>
            </a:r>
            <a:endParaRPr lang="en-US" altLang="ja-JP" sz="2400" b="1" dirty="0"/>
          </a:p>
          <a:p>
            <a:r>
              <a:rPr lang="ja-JP" altLang="en-US" sz="2400" dirty="0"/>
              <a:t>　　協議会の基本的知識（目的、仕組み、機能</a:t>
            </a:r>
            <a:r>
              <a:rPr lang="ja-JP" altLang="en-US" sz="2400" dirty="0" smtClean="0"/>
              <a:t>）と解決事例</a:t>
            </a:r>
            <a:endParaRPr lang="en-US" altLang="ja-JP" sz="2400" dirty="0" smtClean="0"/>
          </a:p>
          <a:p>
            <a:endParaRPr lang="ja-JP" altLang="en-US" sz="2400" dirty="0" smtClean="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まとめ</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2"/>
          <p:cNvSpPr>
            <a:spLocks/>
          </p:cNvSpPr>
          <p:nvPr/>
        </p:nvSpPr>
        <p:spPr bwMode="auto">
          <a:xfrm>
            <a:off x="183072" y="644690"/>
            <a:ext cx="8824455" cy="4032449"/>
          </a:xfrm>
          <a:prstGeom prst="roundRect">
            <a:avLst>
              <a:gd name="adj" fmla="val 4477"/>
            </a:avLst>
          </a:prstGeom>
          <a:solidFill>
            <a:srgbClr val="EDFE14">
              <a:alpha val="14902"/>
            </a:srgbClr>
          </a:solidFill>
          <a:ln w="28575">
            <a:solidFill>
              <a:srgbClr val="00CCFF"/>
            </a:solidFill>
            <a:prstDash val="solid"/>
            <a:round/>
            <a:headEnd/>
            <a:tailEnd/>
          </a:ln>
        </p:spPr>
        <p:txBody>
          <a:bodyPr lIns="71315" tIns="35658" rIns="71315" bIns="35658"/>
          <a:lstStyle/>
          <a:p>
            <a:endParaRPr lang="ja-JP" altLang="en-US" dirty="0"/>
          </a:p>
        </p:txBody>
      </p:sp>
      <p:sp>
        <p:nvSpPr>
          <p:cNvPr id="6152" name="Rectangle 33"/>
          <p:cNvSpPr>
            <a:spLocks noChangeArrowheads="1"/>
          </p:cNvSpPr>
          <p:nvPr/>
        </p:nvSpPr>
        <p:spPr bwMode="auto">
          <a:xfrm>
            <a:off x="3059907" y="5229225"/>
            <a:ext cx="1454944" cy="279400"/>
          </a:xfrm>
          <a:prstGeom prst="rect">
            <a:avLst/>
          </a:prstGeom>
          <a:noFill/>
          <a:ln w="9525">
            <a:noFill/>
            <a:miter lim="800000"/>
            <a:headEnd/>
            <a:tailEnd/>
          </a:ln>
        </p:spPr>
        <p:txBody>
          <a:bodyPr lIns="71315" tIns="35658" rIns="71315" bIns="35658"/>
          <a:lstStyle/>
          <a:p>
            <a:endParaRPr lang="ja-JP" altLang="ja-JP"/>
          </a:p>
        </p:txBody>
      </p:sp>
      <p:sp>
        <p:nvSpPr>
          <p:cNvPr id="6153" name="Rectangle 34"/>
          <p:cNvSpPr>
            <a:spLocks noChangeArrowheads="1"/>
          </p:cNvSpPr>
          <p:nvPr/>
        </p:nvSpPr>
        <p:spPr bwMode="auto">
          <a:xfrm>
            <a:off x="3192069" y="4767341"/>
            <a:ext cx="65" cy="292388"/>
          </a:xfrm>
          <a:prstGeom prst="rect">
            <a:avLst/>
          </a:prstGeom>
          <a:noFill/>
          <a:ln w="9525">
            <a:noFill/>
            <a:miter lim="800000"/>
            <a:headEnd/>
            <a:tailEnd/>
          </a:ln>
        </p:spPr>
        <p:txBody>
          <a:bodyPr wrap="none" lIns="0" tIns="0" rIns="0" bIns="0">
            <a:spAutoFit/>
          </a:bodyPr>
          <a:lstStyle/>
          <a:p>
            <a:pPr eaLnBrk="0" hangingPunct="0"/>
            <a:endParaRPr lang="ja-JP" altLang="ja-JP" sz="1900">
              <a:latin typeface="Times New Roman" pitchFamily="18" charset="0"/>
            </a:endParaRPr>
          </a:p>
        </p:txBody>
      </p:sp>
      <p:sp>
        <p:nvSpPr>
          <p:cNvPr id="6156" name="Rectangle 37"/>
          <p:cNvSpPr>
            <a:spLocks noGrp="1" noChangeArrowheads="1"/>
          </p:cNvSpPr>
          <p:nvPr/>
        </p:nvSpPr>
        <p:spPr bwMode="auto">
          <a:xfrm>
            <a:off x="323529" y="188170"/>
            <a:ext cx="8579047" cy="360511"/>
          </a:xfrm>
          <a:prstGeom prst="rect">
            <a:avLst/>
          </a:prstGeom>
          <a:noFill/>
          <a:ln w="9525">
            <a:noFill/>
            <a:miter lim="800000"/>
            <a:headEnd/>
            <a:tailEnd/>
          </a:ln>
        </p:spPr>
        <p:txBody>
          <a:bodyPr lIns="71315" tIns="35658" rIns="71315" bIns="35658" anchor="ctr"/>
          <a:lstStyle/>
          <a:p>
            <a:pPr algn="ctr" eaLnBrk="0" hangingPunct="0"/>
            <a:r>
              <a:rPr lang="en-US" altLang="ja-JP" sz="2000" b="1" dirty="0" smtClean="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rPr>
              <a:t>【</a:t>
            </a:r>
            <a:r>
              <a:rPr lang="ja-JP" altLang="en-US" sz="2000" b="1" dirty="0" smtClean="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rPr>
              <a:t>平成</a:t>
            </a:r>
            <a:r>
              <a:rPr lang="ja-JP" altLang="en-US" sz="2000" b="1" dirty="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rPr>
              <a:t>３０</a:t>
            </a:r>
            <a:r>
              <a:rPr lang="ja-JP" altLang="en-US" sz="2000" b="1" dirty="0" smtClean="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rPr>
              <a:t>年度 上小圏域障がい者自立支援協議会組織図</a:t>
            </a:r>
            <a:r>
              <a:rPr lang="en-US" altLang="ja-JP" sz="2000" b="1" dirty="0" smtClean="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rPr>
              <a:t>】</a:t>
            </a:r>
            <a:endParaRPr lang="en-US" altLang="ja-JP" sz="2000" b="1" dirty="0">
              <a:ln w="10541" cmpd="sng">
                <a:noFill/>
                <a:prstDash val="solid"/>
              </a:ln>
              <a:solidFill>
                <a:schemeClr val="tx2">
                  <a:lumMod val="60000"/>
                  <a:lumOff val="40000"/>
                </a:schemeClr>
              </a:solidFill>
              <a:latin typeface="ARゴシック体M" panose="020B0609000000000000" pitchFamily="49" charset="-128"/>
              <a:ea typeface="ARゴシック体M" panose="020B0609000000000000" pitchFamily="49" charset="-128"/>
            </a:endParaRPr>
          </a:p>
        </p:txBody>
      </p:sp>
      <p:cxnSp>
        <p:nvCxnSpPr>
          <p:cNvPr id="6162" name="AutoShape 44"/>
          <p:cNvCxnSpPr>
            <a:cxnSpLocks noChangeShapeType="1"/>
          </p:cNvCxnSpPr>
          <p:nvPr/>
        </p:nvCxnSpPr>
        <p:spPr bwMode="auto">
          <a:xfrm>
            <a:off x="2147483647" y="2147483647"/>
            <a:ext cx="0" cy="0"/>
          </a:xfrm>
          <a:prstGeom prst="straightConnector1">
            <a:avLst/>
          </a:prstGeom>
          <a:noFill/>
          <a:ln w="17463">
            <a:solidFill>
              <a:srgbClr val="000000"/>
            </a:solidFill>
            <a:round/>
            <a:headEnd/>
            <a:tailEnd/>
          </a:ln>
        </p:spPr>
      </p:cxnSp>
      <p:sp>
        <p:nvSpPr>
          <p:cNvPr id="6163" name="Line 45"/>
          <p:cNvSpPr>
            <a:spLocks noChangeShapeType="1"/>
          </p:cNvSpPr>
          <p:nvPr/>
        </p:nvSpPr>
        <p:spPr bwMode="auto">
          <a:xfrm>
            <a:off x="971600" y="3717032"/>
            <a:ext cx="4950529" cy="0"/>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174" name="Text Box 58"/>
          <p:cNvSpPr txBox="1">
            <a:spLocks noChangeArrowheads="1"/>
          </p:cNvSpPr>
          <p:nvPr/>
        </p:nvSpPr>
        <p:spPr bwMode="auto">
          <a:xfrm>
            <a:off x="4000500" y="6096002"/>
            <a:ext cx="1085850" cy="349011"/>
          </a:xfrm>
          <a:prstGeom prst="rect">
            <a:avLst/>
          </a:prstGeom>
          <a:noFill/>
          <a:ln w="17463">
            <a:noFill/>
            <a:miter lim="800000"/>
            <a:headEnd/>
            <a:tailEnd/>
          </a:ln>
        </p:spPr>
        <p:txBody>
          <a:bodyPr lIns="71315" tIns="35658" rIns="71315" bIns="35658">
            <a:spAutoFit/>
          </a:bodyPr>
          <a:lstStyle/>
          <a:p>
            <a:pPr algn="ctr" eaLnBrk="0" hangingPunct="0"/>
            <a:endParaRPr kumimoji="0" lang="ja-JP" altLang="ja-JP">
              <a:latin typeface="Times New Roman" pitchFamily="18" charset="0"/>
            </a:endParaRPr>
          </a:p>
        </p:txBody>
      </p:sp>
      <p:sp>
        <p:nvSpPr>
          <p:cNvPr id="6176" name="AutoShape 60"/>
          <p:cNvSpPr>
            <a:spLocks noChangeArrowheads="1"/>
          </p:cNvSpPr>
          <p:nvPr/>
        </p:nvSpPr>
        <p:spPr bwMode="auto">
          <a:xfrm>
            <a:off x="334069" y="5613309"/>
            <a:ext cx="1728000" cy="480000"/>
          </a:xfrm>
          <a:prstGeom prst="flowChartAlternateProcess">
            <a:avLst/>
          </a:prstGeom>
          <a:ln>
            <a:noFill/>
            <a:headEnd/>
            <a:tailEnd/>
          </a:ln>
        </p:spPr>
        <p:style>
          <a:lnRef idx="2">
            <a:schemeClr val="accent3">
              <a:shade val="50000"/>
            </a:schemeClr>
          </a:lnRef>
          <a:fillRef idx="1">
            <a:schemeClr val="accent3"/>
          </a:fillRef>
          <a:effectRef idx="0">
            <a:schemeClr val="accent3"/>
          </a:effectRef>
          <a:fontRef idx="minor">
            <a:schemeClr val="lt1"/>
          </a:fontRef>
        </p:style>
        <p:txBody>
          <a:bodyPr wrap="none" lIns="71315" tIns="35658" rIns="71315" bIns="35658" anchor="ctr"/>
          <a:lstStyle/>
          <a:p>
            <a:pPr algn="ctr" eaLnBrk="0" hangingPunct="0"/>
            <a:r>
              <a:rPr lang="ja-JP" altLang="en-US" sz="1100" b="1" dirty="0">
                <a:latin typeface="Times New Roman" pitchFamily="18" charset="0"/>
              </a:rPr>
              <a:t>在宅福祉サービス連絡会</a:t>
            </a:r>
          </a:p>
        </p:txBody>
      </p:sp>
      <p:sp>
        <p:nvSpPr>
          <p:cNvPr id="6179" name="AutoShape 64"/>
          <p:cNvSpPr>
            <a:spLocks noChangeArrowheads="1"/>
          </p:cNvSpPr>
          <p:nvPr/>
        </p:nvSpPr>
        <p:spPr bwMode="auto">
          <a:xfrm>
            <a:off x="4587878" y="5493309"/>
            <a:ext cx="1800199" cy="720000"/>
          </a:xfrm>
          <a:prstGeom prst="flowChartAlternateProcess">
            <a:avLst/>
          </a:prstGeom>
          <a:ln>
            <a:noFill/>
            <a:headEnd/>
            <a:tailEnd/>
          </a:ln>
        </p:spPr>
        <p:style>
          <a:lnRef idx="2">
            <a:schemeClr val="accent5">
              <a:shade val="50000"/>
            </a:schemeClr>
          </a:lnRef>
          <a:fillRef idx="1">
            <a:schemeClr val="accent5"/>
          </a:fillRef>
          <a:effectRef idx="0">
            <a:schemeClr val="accent5"/>
          </a:effectRef>
          <a:fontRef idx="minor">
            <a:schemeClr val="lt1"/>
          </a:fontRef>
        </p:style>
        <p:txBody>
          <a:bodyPr wrap="none" lIns="71315" tIns="0" rIns="71315" bIns="35658" anchor="t" anchorCtr="0"/>
          <a:lstStyle/>
          <a:p>
            <a:pPr algn="ctr" eaLnBrk="0" hangingPunct="0"/>
            <a:r>
              <a:rPr lang="ja-JP" altLang="en-US" sz="1200" b="1" dirty="0">
                <a:latin typeface="Times New Roman" pitchFamily="18" charset="0"/>
              </a:rPr>
              <a:t>施設連絡協議会</a:t>
            </a:r>
          </a:p>
        </p:txBody>
      </p:sp>
      <p:sp>
        <p:nvSpPr>
          <p:cNvPr id="6180" name="AutoShape 65"/>
          <p:cNvSpPr>
            <a:spLocks noChangeArrowheads="1"/>
          </p:cNvSpPr>
          <p:nvPr/>
        </p:nvSpPr>
        <p:spPr bwMode="auto">
          <a:xfrm>
            <a:off x="2550248" y="5613309"/>
            <a:ext cx="1549450" cy="480000"/>
          </a:xfrm>
          <a:prstGeom prst="flowChartAlternateProcess">
            <a:avLst/>
          </a:prstGeom>
          <a:ln>
            <a:noFill/>
            <a:headEnd/>
            <a:tailEnd/>
          </a:ln>
        </p:spPr>
        <p:style>
          <a:lnRef idx="2">
            <a:schemeClr val="accent4">
              <a:shade val="50000"/>
            </a:schemeClr>
          </a:lnRef>
          <a:fillRef idx="1">
            <a:schemeClr val="accent4"/>
          </a:fillRef>
          <a:effectRef idx="0">
            <a:schemeClr val="accent4"/>
          </a:effectRef>
          <a:fontRef idx="minor">
            <a:schemeClr val="lt1"/>
          </a:fontRef>
        </p:style>
        <p:txBody>
          <a:bodyPr wrap="none" lIns="71315" tIns="35658" rIns="71315" bIns="35658" anchor="ctr"/>
          <a:lstStyle/>
          <a:p>
            <a:pPr algn="ctr" eaLnBrk="0" hangingPunct="0"/>
            <a:r>
              <a:rPr kumimoji="0" lang="ja-JP" altLang="en-US" sz="1600" b="1" dirty="0">
                <a:latin typeface="Times New Roman" pitchFamily="18" charset="0"/>
              </a:rPr>
              <a:t>ケア会議</a:t>
            </a:r>
          </a:p>
        </p:txBody>
      </p:sp>
      <p:sp>
        <p:nvSpPr>
          <p:cNvPr id="6181" name="AutoShape 66"/>
          <p:cNvSpPr>
            <a:spLocks noChangeArrowheads="1"/>
          </p:cNvSpPr>
          <p:nvPr/>
        </p:nvSpPr>
        <p:spPr bwMode="auto">
          <a:xfrm>
            <a:off x="3039111" y="4832741"/>
            <a:ext cx="3008629" cy="536185"/>
          </a:xfrm>
          <a:prstGeom prst="upArrow">
            <a:avLst>
              <a:gd name="adj1" fmla="val 71534"/>
              <a:gd name="adj2" fmla="val 63327"/>
            </a:avLst>
          </a:prstGeom>
          <a:solidFill>
            <a:schemeClr val="dk1">
              <a:tint val="50000"/>
              <a:satMod val="300000"/>
            </a:schemeClr>
          </a:solidFill>
          <a:ln>
            <a:noFill/>
            <a:headEnd/>
            <a:tailEnd/>
          </a:ln>
        </p:spPr>
        <p:style>
          <a:lnRef idx="1">
            <a:schemeClr val="dk1"/>
          </a:lnRef>
          <a:fillRef idx="2">
            <a:schemeClr val="dk1"/>
          </a:fillRef>
          <a:effectRef idx="1">
            <a:schemeClr val="dk1"/>
          </a:effectRef>
          <a:fontRef idx="minor">
            <a:schemeClr val="dk1"/>
          </a:fontRef>
        </p:style>
        <p:txBody>
          <a:bodyPr wrap="none" lIns="71315" tIns="0" rIns="71315" bIns="35658" anchor="ctr"/>
          <a:lstStyle/>
          <a:p>
            <a:pPr algn="ctr"/>
            <a:r>
              <a:rPr lang="ja-JP" altLang="en-US" sz="1200" b="1" dirty="0">
                <a:solidFill>
                  <a:srgbClr val="7030A0"/>
                </a:solidFill>
              </a:rPr>
              <a:t>ニーズ・課題・困難ケース等</a:t>
            </a:r>
          </a:p>
        </p:txBody>
      </p:sp>
      <p:sp>
        <p:nvSpPr>
          <p:cNvPr id="6186" name="Line 71"/>
          <p:cNvSpPr>
            <a:spLocks noChangeShapeType="1"/>
          </p:cNvSpPr>
          <p:nvPr/>
        </p:nvSpPr>
        <p:spPr bwMode="auto">
          <a:xfrm flipH="1">
            <a:off x="5436096" y="1445333"/>
            <a:ext cx="0" cy="953512"/>
          </a:xfrm>
          <a:prstGeom prst="line">
            <a:avLst/>
          </a:prstGeom>
          <a:noFill/>
          <a:ln w="38100">
            <a:solidFill>
              <a:schemeClr val="tx1">
                <a:lumMod val="50000"/>
                <a:lumOff val="50000"/>
              </a:schemeClr>
            </a:solidFill>
            <a:prstDash val="solid"/>
            <a:round/>
            <a:headEnd type="triangle" w="lg" len="med"/>
            <a:tailEnd/>
          </a:ln>
        </p:spPr>
        <p:txBody>
          <a:bodyPr lIns="71323" tIns="35662" rIns="71323" bIns="35662"/>
          <a:lstStyle/>
          <a:p>
            <a:endParaRPr lang="ja-JP" altLang="en-US"/>
          </a:p>
        </p:txBody>
      </p:sp>
      <p:sp>
        <p:nvSpPr>
          <p:cNvPr id="6183" name="AutoShape 68"/>
          <p:cNvSpPr>
            <a:spLocks noChangeArrowheads="1"/>
          </p:cNvSpPr>
          <p:nvPr/>
        </p:nvSpPr>
        <p:spPr bwMode="auto">
          <a:xfrm>
            <a:off x="4376926" y="869333"/>
            <a:ext cx="2118815" cy="576000"/>
          </a:xfrm>
          <a:prstGeom prst="roundRect">
            <a:avLst>
              <a:gd name="adj" fmla="val 16667"/>
            </a:avLst>
          </a:prstGeom>
          <a:solidFill>
            <a:schemeClr val="accent1">
              <a:lumMod val="60000"/>
              <a:lumOff val="40000"/>
            </a:schemeClr>
          </a:solidFill>
          <a:ln w="28575">
            <a:noFill/>
            <a:round/>
            <a:headEnd/>
            <a:tailEnd/>
          </a:ln>
        </p:spPr>
        <p:txBody>
          <a:bodyPr wrap="none" lIns="71315" tIns="35658" rIns="71315" bIns="35658" anchor="ctr"/>
          <a:lstStyle/>
          <a:p>
            <a:pPr algn="ctr"/>
            <a:r>
              <a:rPr lang="ja-JP" altLang="en-US" sz="1900" dirty="0" smtClean="0"/>
              <a:t>全体会</a:t>
            </a:r>
            <a:r>
              <a:rPr lang="ja-JP" altLang="en-US" sz="1900" dirty="0"/>
              <a:t>（本会</a:t>
            </a:r>
            <a:r>
              <a:rPr lang="ja-JP" altLang="en-US" sz="1900" dirty="0" smtClean="0"/>
              <a:t>）</a:t>
            </a:r>
            <a:endParaRPr lang="en-US" altLang="ja-JP" sz="1900" dirty="0" smtClean="0"/>
          </a:p>
          <a:p>
            <a:pPr algn="ctr"/>
            <a:r>
              <a:rPr lang="ja-JP" altLang="en-US" sz="900" dirty="0" smtClean="0"/>
              <a:t>年</a:t>
            </a:r>
            <a:r>
              <a:rPr lang="ja-JP" altLang="en-US" sz="900" dirty="0"/>
              <a:t>３回</a:t>
            </a:r>
          </a:p>
        </p:txBody>
      </p:sp>
      <p:sp>
        <p:nvSpPr>
          <p:cNvPr id="6187" name="Rectangle 72"/>
          <p:cNvSpPr>
            <a:spLocks noChangeArrowheads="1"/>
          </p:cNvSpPr>
          <p:nvPr/>
        </p:nvSpPr>
        <p:spPr bwMode="auto">
          <a:xfrm>
            <a:off x="457450" y="2806802"/>
            <a:ext cx="3754511" cy="469089"/>
          </a:xfrm>
          <a:prstGeom prst="rect">
            <a:avLst/>
          </a:prstGeom>
          <a:noFill/>
          <a:ln w="9525">
            <a:noFill/>
            <a:miter lim="800000"/>
            <a:headEnd/>
            <a:tailEnd/>
          </a:ln>
        </p:spPr>
        <p:txBody>
          <a:bodyPr wrap="none" lIns="71315" tIns="35658" rIns="71315" bIns="35658" anchor="t" anchorCtr="0"/>
          <a:lstStyle/>
          <a:p>
            <a:r>
              <a:rPr lang="ja-JP" altLang="en-US" sz="1200" b="1" dirty="0" smtClean="0"/>
              <a:t>障害者総合</a:t>
            </a:r>
            <a:r>
              <a:rPr lang="ja-JP" altLang="en-US" sz="1200" b="1" dirty="0"/>
              <a:t>支援センター専門部会担当・事務局員</a:t>
            </a:r>
          </a:p>
        </p:txBody>
      </p:sp>
      <p:sp>
        <p:nvSpPr>
          <p:cNvPr id="6188" name="Rectangle 73"/>
          <p:cNvSpPr>
            <a:spLocks noChangeArrowheads="1"/>
          </p:cNvSpPr>
          <p:nvPr/>
        </p:nvSpPr>
        <p:spPr bwMode="auto">
          <a:xfrm>
            <a:off x="457450" y="1630739"/>
            <a:ext cx="3671879" cy="794975"/>
          </a:xfrm>
          <a:prstGeom prst="rect">
            <a:avLst/>
          </a:prstGeom>
          <a:noFill/>
          <a:ln w="9525">
            <a:noFill/>
            <a:miter lim="800000"/>
            <a:headEnd/>
            <a:tailEnd/>
          </a:ln>
        </p:spPr>
        <p:txBody>
          <a:bodyPr wrap="none" lIns="71315" tIns="35658" rIns="71315" bIns="35658" anchor="t" anchorCtr="0"/>
          <a:lstStyle/>
          <a:p>
            <a:r>
              <a:rPr lang="ja-JP" altLang="en-US" sz="1200" b="1" dirty="0" smtClean="0"/>
              <a:t>市町村福祉係長</a:t>
            </a:r>
            <a:r>
              <a:rPr lang="ja-JP" altLang="en-US" sz="1200" b="1" dirty="0"/>
              <a:t>　</a:t>
            </a:r>
            <a:endParaRPr lang="en-US" altLang="ja-JP" sz="1200" b="1" dirty="0" smtClean="0"/>
          </a:p>
          <a:p>
            <a:r>
              <a:rPr lang="ja-JP" altLang="en-US" sz="1200" b="1" dirty="0" smtClean="0"/>
              <a:t>上田保健福祉事務所係長</a:t>
            </a:r>
            <a:endParaRPr lang="en-US" altLang="ja-JP" sz="1200" b="1" dirty="0" smtClean="0"/>
          </a:p>
          <a:p>
            <a:r>
              <a:rPr lang="ja-JP" altLang="en-US" sz="900" b="1" dirty="0" smtClean="0"/>
              <a:t>障害者</a:t>
            </a:r>
            <a:r>
              <a:rPr lang="ja-JP" altLang="en-US" sz="900" b="1" dirty="0"/>
              <a:t>総合支援</a:t>
            </a:r>
            <a:r>
              <a:rPr lang="ja-JP" altLang="en-US" sz="900" b="1" dirty="0" smtClean="0"/>
              <a:t>センター等</a:t>
            </a:r>
            <a:r>
              <a:rPr lang="ja-JP" altLang="en-US" sz="800" b="1" dirty="0" smtClean="0"/>
              <a:t>（基幹相談支援センター</a:t>
            </a:r>
            <a:r>
              <a:rPr lang="en-US" altLang="ja-JP" sz="800" b="1" dirty="0"/>
              <a:t>/</a:t>
            </a:r>
            <a:r>
              <a:rPr lang="ja-JP" altLang="en-US" sz="800" b="1" dirty="0"/>
              <a:t>就業・生活支援センター）　</a:t>
            </a:r>
          </a:p>
        </p:txBody>
      </p:sp>
      <p:sp>
        <p:nvSpPr>
          <p:cNvPr id="6189" name="Rectangle 74"/>
          <p:cNvSpPr>
            <a:spLocks noChangeArrowheads="1"/>
          </p:cNvSpPr>
          <p:nvPr/>
        </p:nvSpPr>
        <p:spPr bwMode="auto">
          <a:xfrm>
            <a:off x="457450" y="1028735"/>
            <a:ext cx="3646749" cy="576063"/>
          </a:xfrm>
          <a:prstGeom prst="rect">
            <a:avLst/>
          </a:prstGeom>
          <a:noFill/>
          <a:ln w="9525">
            <a:noFill/>
            <a:miter lim="800000"/>
            <a:headEnd/>
            <a:tailEnd/>
          </a:ln>
        </p:spPr>
        <p:txBody>
          <a:bodyPr wrap="none" lIns="71315" tIns="35658" rIns="71315" bIns="35658" anchor="t" anchorCtr="0"/>
          <a:lstStyle/>
          <a:p>
            <a:r>
              <a:rPr lang="ja-JP" altLang="en-US" sz="1200" b="1" dirty="0" smtClean="0"/>
              <a:t>広域</a:t>
            </a:r>
            <a:r>
              <a:rPr lang="ja-JP" altLang="en-US" sz="1200" b="1" dirty="0"/>
              <a:t>設置</a:t>
            </a:r>
            <a:r>
              <a:rPr lang="ja-JP" altLang="en-US" sz="800" b="1" dirty="0"/>
              <a:t>（上小圏域</a:t>
            </a:r>
            <a:r>
              <a:rPr lang="ja-JP" altLang="en-US" sz="800" b="1" dirty="0" smtClean="0"/>
              <a:t>）</a:t>
            </a:r>
            <a:endParaRPr lang="en-US" altLang="ja-JP" sz="800" b="1" dirty="0" smtClean="0"/>
          </a:p>
          <a:p>
            <a:r>
              <a:rPr lang="ja-JP" altLang="en-US" sz="900" b="1" dirty="0" smtClean="0"/>
              <a:t>（</a:t>
            </a:r>
            <a:r>
              <a:rPr lang="ja-JP" altLang="en-US" sz="900" b="1" dirty="0"/>
              <a:t>市町村福祉課長・関係団体・当事者団体</a:t>
            </a:r>
            <a:r>
              <a:rPr lang="ja-JP" altLang="en-US" sz="900" b="1" dirty="0" smtClean="0"/>
              <a:t>・障害者総合</a:t>
            </a:r>
            <a:r>
              <a:rPr lang="ja-JP" altLang="en-US" sz="900" b="1" dirty="0"/>
              <a:t>支援センター等）</a:t>
            </a:r>
            <a:endParaRPr lang="en-US" altLang="ja-JP" sz="900" b="1" dirty="0"/>
          </a:p>
          <a:p>
            <a:endParaRPr lang="ja-JP" altLang="en-US" sz="800" b="1" dirty="0"/>
          </a:p>
          <a:p>
            <a:r>
              <a:rPr lang="ja-JP" altLang="en-US" sz="800" b="1" dirty="0"/>
              <a:t>　　　　　</a:t>
            </a:r>
            <a:endParaRPr lang="en-US" altLang="ja-JP" sz="800" b="1" dirty="0"/>
          </a:p>
        </p:txBody>
      </p:sp>
      <p:sp>
        <p:nvSpPr>
          <p:cNvPr id="6195" name="AutoShape 78"/>
          <p:cNvSpPr>
            <a:spLocks noChangeArrowheads="1"/>
          </p:cNvSpPr>
          <p:nvPr/>
        </p:nvSpPr>
        <p:spPr bwMode="auto">
          <a:xfrm flipH="1">
            <a:off x="1660247" y="2398845"/>
            <a:ext cx="2551712" cy="192000"/>
          </a:xfrm>
          <a:prstGeom prst="rect">
            <a:avLst/>
          </a:prstGeom>
          <a:solidFill>
            <a:srgbClr val="CC99FF">
              <a:alpha val="30196"/>
            </a:srgbClr>
          </a:solidFill>
          <a:ln w="9525">
            <a:solidFill>
              <a:schemeClr val="tx1">
                <a:lumMod val="50000"/>
                <a:lumOff val="50000"/>
              </a:schemeClr>
            </a:solidFill>
            <a:miter lim="800000"/>
            <a:headEnd/>
            <a:tailEnd/>
          </a:ln>
        </p:spPr>
        <p:txBody>
          <a:bodyPr lIns="0" tIns="0" rIns="0" bIns="0" anchor="ctr"/>
          <a:lstStyle/>
          <a:p>
            <a:pPr algn="ctr"/>
            <a:r>
              <a:rPr lang="ja-JP" altLang="en-US" sz="850" dirty="0"/>
              <a:t>各専門部会の内容検討及び集約／本会運営内容検討</a:t>
            </a:r>
          </a:p>
        </p:txBody>
      </p:sp>
      <p:sp>
        <p:nvSpPr>
          <p:cNvPr id="78" name="AutoShape 64"/>
          <p:cNvSpPr>
            <a:spLocks noChangeArrowheads="1"/>
          </p:cNvSpPr>
          <p:nvPr/>
        </p:nvSpPr>
        <p:spPr bwMode="auto">
          <a:xfrm>
            <a:off x="6876256" y="5613309"/>
            <a:ext cx="1728000" cy="480000"/>
          </a:xfrm>
          <a:prstGeom prst="flowChartAlternateProcess">
            <a:avLst/>
          </a:prstGeom>
          <a:ln>
            <a:noFill/>
            <a:headEnd/>
            <a:tailEnd/>
          </a:ln>
        </p:spPr>
        <p:style>
          <a:lnRef idx="2">
            <a:schemeClr val="accent6">
              <a:shade val="50000"/>
            </a:schemeClr>
          </a:lnRef>
          <a:fillRef idx="1">
            <a:schemeClr val="accent6"/>
          </a:fillRef>
          <a:effectRef idx="0">
            <a:schemeClr val="accent6"/>
          </a:effectRef>
          <a:fontRef idx="minor">
            <a:schemeClr val="lt1"/>
          </a:fontRef>
        </p:style>
        <p:txBody>
          <a:bodyPr wrap="none" lIns="71315" tIns="35658" rIns="71315" bIns="35658" anchor="ctr"/>
          <a:lstStyle/>
          <a:p>
            <a:pPr algn="ctr" eaLnBrk="0" hangingPunct="0"/>
            <a:r>
              <a:rPr lang="ja-JP" altLang="en-US" sz="1100" b="1" dirty="0">
                <a:latin typeface="Times New Roman" pitchFamily="18" charset="0"/>
              </a:rPr>
              <a:t>ケアマネジメント</a:t>
            </a:r>
            <a:r>
              <a:rPr lang="ja-JP" altLang="en-US" sz="1100" b="1" dirty="0" smtClean="0">
                <a:latin typeface="Times New Roman" pitchFamily="18" charset="0"/>
              </a:rPr>
              <a:t>連絡会</a:t>
            </a:r>
            <a:endParaRPr lang="en-US" altLang="ja-JP" sz="1100" b="1" dirty="0" smtClean="0">
              <a:latin typeface="Times New Roman" pitchFamily="18" charset="0"/>
            </a:endParaRPr>
          </a:p>
          <a:p>
            <a:pPr algn="ctr" eaLnBrk="0" hangingPunct="0"/>
            <a:r>
              <a:rPr lang="ja-JP" altLang="en-US" sz="1100" b="1" dirty="0" smtClean="0">
                <a:latin typeface="Times New Roman" pitchFamily="18" charset="0"/>
              </a:rPr>
              <a:t>（相談支援専門員連絡会）</a:t>
            </a:r>
            <a:endParaRPr lang="ja-JP" altLang="en-US" sz="1100" b="1" dirty="0">
              <a:latin typeface="Times New Roman" pitchFamily="18" charset="0"/>
            </a:endParaRPr>
          </a:p>
        </p:txBody>
      </p:sp>
      <p:sp>
        <p:nvSpPr>
          <p:cNvPr id="80" name="Line 49"/>
          <p:cNvSpPr>
            <a:spLocks noChangeShapeType="1"/>
          </p:cNvSpPr>
          <p:nvPr/>
        </p:nvSpPr>
        <p:spPr bwMode="auto">
          <a:xfrm flipV="1">
            <a:off x="6556182" y="2699826"/>
            <a:ext cx="0" cy="319201"/>
          </a:xfrm>
          <a:prstGeom prst="line">
            <a:avLst/>
          </a:prstGeom>
          <a:noFill/>
          <a:ln w="28575">
            <a:solidFill>
              <a:srgbClr val="FF0000"/>
            </a:solidFill>
            <a:round/>
            <a:headEnd/>
            <a:tailEnd/>
          </a:ln>
        </p:spPr>
        <p:txBody>
          <a:bodyPr lIns="71323" tIns="35662" rIns="71323" bIns="35662"/>
          <a:lstStyle/>
          <a:p>
            <a:endParaRPr lang="ja-JP" altLang="en-US"/>
          </a:p>
        </p:txBody>
      </p:sp>
      <p:sp>
        <p:nvSpPr>
          <p:cNvPr id="81" name="角丸四角形 80"/>
          <p:cNvSpPr/>
          <p:nvPr/>
        </p:nvSpPr>
        <p:spPr>
          <a:xfrm>
            <a:off x="6804249" y="2871479"/>
            <a:ext cx="2098327" cy="1613640"/>
          </a:xfrm>
          <a:prstGeom prst="roundRect">
            <a:avLst>
              <a:gd name="adj" fmla="val 7710"/>
            </a:avLst>
          </a:prstGeom>
          <a:solidFill>
            <a:schemeClr val="accent5">
              <a:lumMod val="40000"/>
              <a:lumOff val="60000"/>
            </a:schemeClr>
          </a:solidFill>
          <a:ln w="19050">
            <a:solidFill>
              <a:srgbClr val="FF0000"/>
            </a:solidFill>
          </a:ln>
        </p:spPr>
        <p:style>
          <a:lnRef idx="1">
            <a:schemeClr val="accent1"/>
          </a:lnRef>
          <a:fillRef idx="2">
            <a:schemeClr val="accent1"/>
          </a:fillRef>
          <a:effectRef idx="1">
            <a:schemeClr val="accent1"/>
          </a:effectRef>
          <a:fontRef idx="minor">
            <a:schemeClr val="dk1"/>
          </a:fontRef>
        </p:style>
        <p:txBody>
          <a:bodyPr lIns="71323" tIns="36000" rIns="71323" bIns="35662" rtlCol="0" anchor="t" anchorCtr="0"/>
          <a:lstStyle/>
          <a:p>
            <a:pPr algn="ctr">
              <a:lnSpc>
                <a:spcPts val="800"/>
              </a:lnSpc>
            </a:pPr>
            <a:endParaRPr kumimoji="1" lang="en-US" altLang="ja-JP" sz="1000" kern="800" dirty="0" smtClean="0">
              <a:solidFill>
                <a:sysClr val="windowText" lastClr="000000"/>
              </a:solidFill>
            </a:endParaRPr>
          </a:p>
          <a:p>
            <a:pPr algn="ctr">
              <a:lnSpc>
                <a:spcPct val="150000"/>
              </a:lnSpc>
            </a:pPr>
            <a:r>
              <a:rPr kumimoji="1" lang="ja-JP" altLang="en-US" sz="1000" dirty="0" smtClean="0">
                <a:solidFill>
                  <a:sysClr val="windowText" lastClr="000000"/>
                </a:solidFill>
              </a:rPr>
              <a:t>地域生活支援拠点整備</a:t>
            </a:r>
            <a:endParaRPr kumimoji="1" lang="en-US" altLang="ja-JP" sz="700" dirty="0" smtClean="0">
              <a:solidFill>
                <a:sysClr val="windowText" lastClr="000000"/>
              </a:solidFill>
            </a:endParaRPr>
          </a:p>
          <a:p>
            <a:pPr algn="ctr"/>
            <a:endParaRPr kumimoji="1" lang="en-US" altLang="ja-JP" sz="700" dirty="0">
              <a:solidFill>
                <a:sysClr val="windowText" lastClr="000000"/>
              </a:solidFill>
            </a:endParaRPr>
          </a:p>
          <a:p>
            <a:pPr algn="ctr"/>
            <a:endParaRPr kumimoji="1" lang="en-US" altLang="ja-JP" sz="700" dirty="0" smtClean="0">
              <a:solidFill>
                <a:sysClr val="windowText" lastClr="000000"/>
              </a:solidFill>
            </a:endParaRPr>
          </a:p>
          <a:p>
            <a:pPr algn="ctr"/>
            <a:endParaRPr kumimoji="1" lang="ja-JP" altLang="en-US" sz="700" dirty="0">
              <a:solidFill>
                <a:sysClr val="windowText" lastClr="000000"/>
              </a:solidFill>
            </a:endParaRPr>
          </a:p>
        </p:txBody>
      </p:sp>
      <p:sp>
        <p:nvSpPr>
          <p:cNvPr id="85" name="AutoShape 68"/>
          <p:cNvSpPr>
            <a:spLocks noChangeArrowheads="1"/>
          </p:cNvSpPr>
          <p:nvPr/>
        </p:nvSpPr>
        <p:spPr bwMode="auto">
          <a:xfrm>
            <a:off x="6592984" y="862653"/>
            <a:ext cx="2296119" cy="576000"/>
          </a:xfrm>
          <a:prstGeom prst="roundRect">
            <a:avLst>
              <a:gd name="adj" fmla="val 16667"/>
            </a:avLst>
          </a:prstGeom>
          <a:solidFill>
            <a:schemeClr val="accent6">
              <a:lumMod val="60000"/>
              <a:lumOff val="40000"/>
            </a:schemeClr>
          </a:solidFill>
          <a:ln w="19050">
            <a:noFill/>
            <a:headEnd/>
            <a:tailEnd/>
          </a:ln>
        </p:spPr>
        <p:style>
          <a:lnRef idx="1">
            <a:schemeClr val="accent2"/>
          </a:lnRef>
          <a:fillRef idx="2">
            <a:schemeClr val="accent2"/>
          </a:fillRef>
          <a:effectRef idx="1">
            <a:schemeClr val="accent2"/>
          </a:effectRef>
          <a:fontRef idx="minor">
            <a:schemeClr val="dk1"/>
          </a:fontRef>
        </p:style>
        <p:txBody>
          <a:bodyPr wrap="none" lIns="71315" tIns="0" rIns="71315" bIns="0" anchor="ctr"/>
          <a:lstStyle/>
          <a:p>
            <a:pPr algn="ctr"/>
            <a:r>
              <a:rPr lang="ja-JP" altLang="en-US" sz="1400" b="1" dirty="0" smtClean="0"/>
              <a:t>障害者</a:t>
            </a:r>
            <a:r>
              <a:rPr lang="ja-JP" altLang="en-US" sz="1400" b="1" dirty="0"/>
              <a:t>差別</a:t>
            </a:r>
            <a:r>
              <a:rPr lang="ja-JP" altLang="en-US" sz="1400" b="1" dirty="0" smtClean="0"/>
              <a:t>解消</a:t>
            </a:r>
            <a:r>
              <a:rPr lang="ja-JP" altLang="en-US" sz="1400" b="1" dirty="0"/>
              <a:t>地域協</a:t>
            </a:r>
            <a:r>
              <a:rPr lang="ja-JP" altLang="en-US" sz="1400" b="1" dirty="0" smtClean="0"/>
              <a:t>議会</a:t>
            </a:r>
            <a:endParaRPr lang="en-US" altLang="ja-JP" sz="1400" b="1" dirty="0" smtClean="0"/>
          </a:p>
          <a:p>
            <a:pPr algn="ctr">
              <a:lnSpc>
                <a:spcPts val="1300"/>
              </a:lnSpc>
            </a:pPr>
            <a:r>
              <a:rPr lang="ja-JP" altLang="en-US" sz="1200" b="1" dirty="0" smtClean="0"/>
              <a:t>（代表者会議）</a:t>
            </a:r>
            <a:endParaRPr lang="ja-JP" altLang="en-US" sz="1200" b="1" dirty="0"/>
          </a:p>
        </p:txBody>
      </p:sp>
      <p:sp>
        <p:nvSpPr>
          <p:cNvPr id="86" name="AutoShape 67"/>
          <p:cNvSpPr>
            <a:spLocks noChangeArrowheads="1"/>
          </p:cNvSpPr>
          <p:nvPr/>
        </p:nvSpPr>
        <p:spPr bwMode="auto">
          <a:xfrm>
            <a:off x="6594705" y="1877785"/>
            <a:ext cx="2294397" cy="576000"/>
          </a:xfrm>
          <a:prstGeom prst="roundRect">
            <a:avLst>
              <a:gd name="adj" fmla="val 16667"/>
            </a:avLst>
          </a:prstGeom>
          <a:solidFill>
            <a:srgbClr val="92D050"/>
          </a:solidFill>
          <a:ln w="25400">
            <a:noFill/>
            <a:round/>
            <a:headEnd/>
            <a:tailEnd/>
          </a:ln>
        </p:spPr>
        <p:txBody>
          <a:bodyPr wrap="none" lIns="71315" tIns="35658" rIns="71315" bIns="35658" anchor="ctr"/>
          <a:lstStyle/>
          <a:p>
            <a:pPr algn="ctr"/>
            <a:r>
              <a:rPr lang="ja-JP" altLang="en-US" dirty="0" smtClean="0"/>
              <a:t>権利擁護委員会</a:t>
            </a:r>
            <a:endParaRPr lang="ja-JP" altLang="en-US" dirty="0"/>
          </a:p>
        </p:txBody>
      </p:sp>
      <p:sp>
        <p:nvSpPr>
          <p:cNvPr id="61" name="Line 71"/>
          <p:cNvSpPr>
            <a:spLocks noChangeShapeType="1"/>
          </p:cNvSpPr>
          <p:nvPr/>
        </p:nvSpPr>
        <p:spPr bwMode="auto">
          <a:xfrm flipH="1">
            <a:off x="5436939" y="2433238"/>
            <a:ext cx="0" cy="985161"/>
          </a:xfrm>
          <a:prstGeom prst="line">
            <a:avLst/>
          </a:prstGeom>
          <a:noFill/>
          <a:ln w="38100">
            <a:solidFill>
              <a:schemeClr val="tx1">
                <a:lumMod val="50000"/>
                <a:lumOff val="50000"/>
              </a:schemeClr>
            </a:solidFill>
            <a:prstDash val="solid"/>
            <a:round/>
            <a:headEnd type="triangle" w="lg" len="med"/>
            <a:tailEnd/>
          </a:ln>
        </p:spPr>
        <p:txBody>
          <a:bodyPr lIns="71323" tIns="35662" rIns="71323" bIns="35662"/>
          <a:lstStyle/>
          <a:p>
            <a:endParaRPr lang="ja-JP" altLang="en-US"/>
          </a:p>
        </p:txBody>
      </p:sp>
      <p:cxnSp>
        <p:nvCxnSpPr>
          <p:cNvPr id="59" name="直線コネクタ 58"/>
          <p:cNvCxnSpPr/>
          <p:nvPr/>
        </p:nvCxnSpPr>
        <p:spPr>
          <a:xfrm flipH="1">
            <a:off x="278662" y="3418399"/>
            <a:ext cx="4254548" cy="0"/>
          </a:xfrm>
          <a:prstGeom prst="line">
            <a:avLst/>
          </a:prstGeom>
          <a:ln w="19050">
            <a:solidFill>
              <a:schemeClr val="bg1">
                <a:lumMod val="50000"/>
              </a:schemeClr>
            </a:solidFill>
            <a:prstDash val="sysDot"/>
            <a:tailEnd type="diamond" w="lg" len="lg"/>
          </a:ln>
        </p:spPr>
        <p:style>
          <a:lnRef idx="1">
            <a:schemeClr val="dk1"/>
          </a:lnRef>
          <a:fillRef idx="0">
            <a:schemeClr val="dk1"/>
          </a:fillRef>
          <a:effectRef idx="0">
            <a:schemeClr val="dk1"/>
          </a:effectRef>
          <a:fontRef idx="minor">
            <a:schemeClr val="tx1"/>
          </a:fontRef>
        </p:style>
      </p:cxnSp>
      <p:sp>
        <p:nvSpPr>
          <p:cNvPr id="87" name="AutoShape 64"/>
          <p:cNvSpPr>
            <a:spLocks noChangeArrowheads="1"/>
          </p:cNvSpPr>
          <p:nvPr/>
        </p:nvSpPr>
        <p:spPr bwMode="auto">
          <a:xfrm>
            <a:off x="4716017" y="5808054"/>
            <a:ext cx="331201" cy="885309"/>
          </a:xfrm>
          <a:prstGeom prst="flowChartAlternateProcess">
            <a:avLst/>
          </a:prstGeom>
          <a:ln w="9525">
            <a:solidFill>
              <a:schemeClr val="bg1"/>
            </a:solidFill>
            <a:headEnd/>
            <a:tailEnd/>
          </a:ln>
        </p:spPr>
        <p:style>
          <a:lnRef idx="2">
            <a:schemeClr val="accent1">
              <a:shade val="50000"/>
            </a:schemeClr>
          </a:lnRef>
          <a:fillRef idx="1">
            <a:schemeClr val="accent1"/>
          </a:fillRef>
          <a:effectRef idx="0">
            <a:schemeClr val="accent1"/>
          </a:effectRef>
          <a:fontRef idx="minor">
            <a:schemeClr val="lt1"/>
          </a:fontRef>
        </p:style>
        <p:txBody>
          <a:bodyPr vert="eaVert" wrap="none" lIns="71315" tIns="35658" rIns="71315" bIns="35658" anchor="ctr"/>
          <a:lstStyle/>
          <a:p>
            <a:pPr algn="ctr" eaLnBrk="0" hangingPunct="0"/>
            <a:r>
              <a:rPr lang="ja-JP" altLang="en-US" sz="750" b="1" dirty="0" smtClean="0">
                <a:latin typeface="Times New Roman" pitchFamily="18" charset="0"/>
              </a:rPr>
              <a:t>サビ管児発管</a:t>
            </a:r>
            <a:endParaRPr lang="en-US" altLang="ja-JP" sz="750" b="1" dirty="0" smtClean="0">
              <a:latin typeface="Times New Roman" pitchFamily="18" charset="0"/>
            </a:endParaRPr>
          </a:p>
          <a:p>
            <a:pPr algn="ctr" eaLnBrk="0" hangingPunct="0"/>
            <a:r>
              <a:rPr lang="ja-JP" altLang="en-US" sz="750" b="1" dirty="0" smtClean="0">
                <a:latin typeface="Times New Roman" pitchFamily="18" charset="0"/>
              </a:rPr>
              <a:t>担当者会</a:t>
            </a:r>
            <a:endParaRPr lang="ja-JP" altLang="en-US" sz="750" b="1" dirty="0">
              <a:latin typeface="Times New Roman" pitchFamily="18" charset="0"/>
            </a:endParaRPr>
          </a:p>
        </p:txBody>
      </p:sp>
      <p:sp>
        <p:nvSpPr>
          <p:cNvPr id="9" name="角丸四角形 8"/>
          <p:cNvSpPr/>
          <p:nvPr/>
        </p:nvSpPr>
        <p:spPr>
          <a:xfrm>
            <a:off x="6953312" y="3719539"/>
            <a:ext cx="1800198" cy="288000"/>
          </a:xfrm>
          <a:prstGeom prst="roundRect">
            <a:avLst/>
          </a:prstGeom>
          <a:ln w="12700">
            <a:solidFill>
              <a:schemeClr val="accent1"/>
            </a:solidFill>
          </a:ln>
        </p:spPr>
        <p:style>
          <a:lnRef idx="1">
            <a:schemeClr val="accent2"/>
          </a:lnRef>
          <a:fillRef idx="2">
            <a:schemeClr val="accent2"/>
          </a:fillRef>
          <a:effectRef idx="1">
            <a:schemeClr val="accent2"/>
          </a:effectRef>
          <a:fontRef idx="minor">
            <a:schemeClr val="dk1"/>
          </a:fontRef>
        </p:style>
        <p:txBody>
          <a:bodyPr lIns="71323" tIns="35662" rIns="71323" bIns="35662" rtlCol="0" anchor="ctr"/>
          <a:lstStyle/>
          <a:p>
            <a:pPr algn="ctr"/>
            <a:r>
              <a:rPr lang="ja-JP" altLang="en-US" sz="800" dirty="0" smtClean="0">
                <a:solidFill>
                  <a:sysClr val="windowText" lastClr="000000"/>
                </a:solidFill>
              </a:rPr>
              <a:t>医的ケア児（者）支援検討委員会</a:t>
            </a:r>
            <a:endParaRPr lang="en-US" altLang="ja-JP" sz="800" dirty="0" smtClean="0">
              <a:solidFill>
                <a:sysClr val="windowText" lastClr="000000"/>
              </a:solidFill>
            </a:endParaRPr>
          </a:p>
        </p:txBody>
      </p:sp>
      <p:sp>
        <p:nvSpPr>
          <p:cNvPr id="6184" name="AutoShape 69"/>
          <p:cNvSpPr>
            <a:spLocks noChangeArrowheads="1"/>
          </p:cNvSpPr>
          <p:nvPr/>
        </p:nvSpPr>
        <p:spPr bwMode="auto">
          <a:xfrm>
            <a:off x="4376926" y="2871479"/>
            <a:ext cx="2118816" cy="568123"/>
          </a:xfrm>
          <a:prstGeom prst="roundRect">
            <a:avLst>
              <a:gd name="adj" fmla="val 16667"/>
            </a:avLst>
          </a:prstGeom>
          <a:solidFill>
            <a:schemeClr val="accent4">
              <a:lumMod val="60000"/>
              <a:lumOff val="40000"/>
            </a:schemeClr>
          </a:solidFill>
          <a:ln w="25400">
            <a:noFill/>
            <a:round/>
            <a:headEnd/>
            <a:tailEnd/>
          </a:ln>
        </p:spPr>
        <p:txBody>
          <a:bodyPr wrap="none" lIns="71315" tIns="35658" rIns="71315" bIns="35658" anchor="ctr"/>
          <a:lstStyle/>
          <a:p>
            <a:pPr algn="ctr"/>
            <a:r>
              <a:rPr lang="ja-JP" altLang="en-US" sz="1900" dirty="0"/>
              <a:t>　</a:t>
            </a:r>
            <a:r>
              <a:rPr lang="ja-JP" altLang="en-US" sz="1900" dirty="0" smtClean="0"/>
              <a:t>事務局会議 </a:t>
            </a:r>
            <a:r>
              <a:rPr lang="ja-JP" altLang="en-US" sz="900" dirty="0" smtClean="0"/>
              <a:t>適時</a:t>
            </a:r>
            <a:endParaRPr lang="ja-JP" altLang="en-US" sz="900" dirty="0"/>
          </a:p>
        </p:txBody>
      </p:sp>
      <p:sp>
        <p:nvSpPr>
          <p:cNvPr id="45" name="角丸四角形 44"/>
          <p:cNvSpPr/>
          <p:nvPr/>
        </p:nvSpPr>
        <p:spPr>
          <a:xfrm>
            <a:off x="6953313" y="3360576"/>
            <a:ext cx="1800199" cy="288000"/>
          </a:xfrm>
          <a:prstGeom prst="roundRect">
            <a:avLst/>
          </a:prstGeom>
          <a:ln w="12700">
            <a:solidFill>
              <a:schemeClr val="tx2">
                <a:lumMod val="60000"/>
                <a:lumOff val="40000"/>
              </a:schemeClr>
            </a:solidFill>
          </a:ln>
        </p:spPr>
        <p:style>
          <a:lnRef idx="1">
            <a:schemeClr val="accent3"/>
          </a:lnRef>
          <a:fillRef idx="2">
            <a:schemeClr val="accent3"/>
          </a:fillRef>
          <a:effectRef idx="1">
            <a:schemeClr val="accent3"/>
          </a:effectRef>
          <a:fontRef idx="minor">
            <a:schemeClr val="dk1"/>
          </a:fontRef>
        </p:style>
        <p:txBody>
          <a:bodyPr lIns="71323" tIns="35662" rIns="71323" bIns="35662" rtlCol="0" anchor="ctr"/>
          <a:lstStyle/>
          <a:p>
            <a:pPr algn="ctr"/>
            <a:r>
              <a:rPr lang="ja-JP" altLang="en-US" sz="800" dirty="0" smtClean="0">
                <a:solidFill>
                  <a:sysClr val="windowText" lastClr="000000"/>
                </a:solidFill>
              </a:rPr>
              <a:t>相談支援体制・５期計画推進委員会</a:t>
            </a:r>
            <a:endParaRPr lang="en-US" altLang="ja-JP" sz="800" dirty="0" smtClean="0">
              <a:solidFill>
                <a:sysClr val="windowText" lastClr="000000"/>
              </a:solidFill>
            </a:endParaRPr>
          </a:p>
        </p:txBody>
      </p:sp>
      <p:sp>
        <p:nvSpPr>
          <p:cNvPr id="62" name="Line 49"/>
          <p:cNvSpPr>
            <a:spLocks noChangeShapeType="1"/>
          </p:cNvSpPr>
          <p:nvPr/>
        </p:nvSpPr>
        <p:spPr bwMode="auto">
          <a:xfrm flipV="1">
            <a:off x="5913785" y="3717033"/>
            <a:ext cx="0" cy="264177"/>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a:p>
        </p:txBody>
      </p:sp>
      <p:sp>
        <p:nvSpPr>
          <p:cNvPr id="6192" name="AutoShape 78"/>
          <p:cNvSpPr>
            <a:spLocks noChangeArrowheads="1"/>
          </p:cNvSpPr>
          <p:nvPr/>
        </p:nvSpPr>
        <p:spPr bwMode="auto">
          <a:xfrm>
            <a:off x="1660247" y="3131136"/>
            <a:ext cx="2551712" cy="192000"/>
          </a:xfrm>
          <a:prstGeom prst="rect">
            <a:avLst/>
          </a:prstGeom>
          <a:solidFill>
            <a:srgbClr val="CC99FF">
              <a:alpha val="30196"/>
            </a:srgbClr>
          </a:solidFill>
          <a:ln w="9525">
            <a:solidFill>
              <a:schemeClr val="tx1">
                <a:lumMod val="50000"/>
                <a:lumOff val="50000"/>
              </a:schemeClr>
            </a:solidFill>
            <a:miter lim="800000"/>
            <a:headEnd/>
            <a:tailEnd/>
          </a:ln>
        </p:spPr>
        <p:txBody>
          <a:bodyPr lIns="70200" tIns="36504" rIns="70200" bIns="36504" anchor="ctr"/>
          <a:lstStyle/>
          <a:p>
            <a:pPr algn="ctr"/>
            <a:r>
              <a:rPr lang="ja-JP" altLang="en-US" sz="850" dirty="0"/>
              <a:t>部会長と事務責任者は適時、開催時期打合せ実施</a:t>
            </a:r>
          </a:p>
        </p:txBody>
      </p:sp>
      <p:sp>
        <p:nvSpPr>
          <p:cNvPr id="48" name="角丸四角形 47"/>
          <p:cNvSpPr/>
          <p:nvPr/>
        </p:nvSpPr>
        <p:spPr>
          <a:xfrm>
            <a:off x="6953312" y="4078501"/>
            <a:ext cx="1800198" cy="288000"/>
          </a:xfrm>
          <a:prstGeom prst="roundRect">
            <a:avLst/>
          </a:prstGeom>
          <a:gradFill>
            <a:gsLst>
              <a:gs pos="49583">
                <a:schemeClr val="accent5">
                  <a:lumMod val="60000"/>
                  <a:lumOff val="40000"/>
                </a:schemeClr>
              </a:gs>
              <a:gs pos="0">
                <a:schemeClr val="accent5">
                  <a:lumMod val="60000"/>
                  <a:lumOff val="40000"/>
                </a:schemeClr>
              </a:gs>
              <a:gs pos="0">
                <a:schemeClr val="accent5">
                  <a:lumMod val="40000"/>
                  <a:lumOff val="60000"/>
                </a:schemeClr>
              </a:gs>
            </a:gsLst>
            <a:lin ang="16200000" scaled="1"/>
          </a:gradFill>
          <a:ln w="12700">
            <a:solidFill>
              <a:schemeClr val="accent1"/>
            </a:solidFill>
          </a:ln>
        </p:spPr>
        <p:style>
          <a:lnRef idx="1">
            <a:schemeClr val="accent2"/>
          </a:lnRef>
          <a:fillRef idx="2">
            <a:schemeClr val="accent2"/>
          </a:fillRef>
          <a:effectRef idx="1">
            <a:schemeClr val="accent2"/>
          </a:effectRef>
          <a:fontRef idx="minor">
            <a:schemeClr val="dk1"/>
          </a:fontRef>
        </p:style>
        <p:txBody>
          <a:bodyPr lIns="71323" tIns="35662" rIns="71323" bIns="35662" rtlCol="0" anchor="ctr"/>
          <a:lstStyle/>
          <a:p>
            <a:pPr algn="ctr"/>
            <a:r>
              <a:rPr lang="ja-JP" altLang="en-US" sz="800" dirty="0" smtClean="0"/>
              <a:t>緊急ショートステイ</a:t>
            </a:r>
            <a:r>
              <a:rPr lang="ja-JP" altLang="ja-JP" sz="800" dirty="0" smtClean="0"/>
              <a:t>運営</a:t>
            </a:r>
            <a:r>
              <a:rPr lang="ja-JP" altLang="ja-JP" sz="800" dirty="0"/>
              <a:t>委員会</a:t>
            </a:r>
            <a:endParaRPr lang="en-US" altLang="ja-JP" sz="700" dirty="0" smtClean="0">
              <a:solidFill>
                <a:sysClr val="windowText" lastClr="000000"/>
              </a:solidFill>
            </a:endParaRPr>
          </a:p>
        </p:txBody>
      </p:sp>
      <p:sp>
        <p:nvSpPr>
          <p:cNvPr id="56" name="Line 49"/>
          <p:cNvSpPr>
            <a:spLocks noChangeShapeType="1"/>
          </p:cNvSpPr>
          <p:nvPr/>
        </p:nvSpPr>
        <p:spPr bwMode="auto">
          <a:xfrm flipV="1">
            <a:off x="987502" y="3735019"/>
            <a:ext cx="0" cy="240161"/>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a:p>
        </p:txBody>
      </p:sp>
      <p:sp>
        <p:nvSpPr>
          <p:cNvPr id="91" name="Line 49"/>
          <p:cNvSpPr>
            <a:spLocks noChangeShapeType="1"/>
          </p:cNvSpPr>
          <p:nvPr/>
        </p:nvSpPr>
        <p:spPr bwMode="auto">
          <a:xfrm flipV="1">
            <a:off x="2083448" y="3735019"/>
            <a:ext cx="0" cy="240161"/>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a:p>
        </p:txBody>
      </p:sp>
      <p:sp>
        <p:nvSpPr>
          <p:cNvPr id="92" name="Line 49"/>
          <p:cNvSpPr>
            <a:spLocks noChangeShapeType="1"/>
          </p:cNvSpPr>
          <p:nvPr/>
        </p:nvSpPr>
        <p:spPr bwMode="auto">
          <a:xfrm flipV="1">
            <a:off x="3330010" y="3735019"/>
            <a:ext cx="0" cy="240161"/>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a:p>
        </p:txBody>
      </p:sp>
      <p:sp>
        <p:nvSpPr>
          <p:cNvPr id="93" name="Line 49"/>
          <p:cNvSpPr>
            <a:spLocks noChangeShapeType="1"/>
          </p:cNvSpPr>
          <p:nvPr/>
        </p:nvSpPr>
        <p:spPr bwMode="auto">
          <a:xfrm flipV="1">
            <a:off x="4626161" y="3735019"/>
            <a:ext cx="0" cy="240161"/>
          </a:xfrm>
          <a:prstGeom prst="line">
            <a:avLst/>
          </a:prstGeom>
          <a:noFill/>
          <a:ln w="38100">
            <a:solidFill>
              <a:schemeClr val="tx1">
                <a:lumMod val="50000"/>
                <a:lumOff val="50000"/>
              </a:schemeClr>
            </a:solidFill>
            <a:prstDash val="solid"/>
            <a:round/>
            <a:headEnd/>
            <a:tailEnd/>
          </a:ln>
        </p:spPr>
        <p:txBody>
          <a:bodyPr lIns="71323" tIns="35662" rIns="71323" bIns="35662"/>
          <a:lstStyle/>
          <a:p>
            <a:endParaRPr lang="ja-JP" altLang="en-US"/>
          </a:p>
        </p:txBody>
      </p:sp>
      <p:sp>
        <p:nvSpPr>
          <p:cNvPr id="3" name="フローチャート : 代替処理 2"/>
          <p:cNvSpPr/>
          <p:nvPr/>
        </p:nvSpPr>
        <p:spPr>
          <a:xfrm>
            <a:off x="278662" y="3935991"/>
            <a:ext cx="1116082" cy="453116"/>
          </a:xfrm>
          <a:prstGeom prst="flowChartAlternateProcess">
            <a:avLst/>
          </a:prstGeom>
          <a:solidFill>
            <a:schemeClr val="accent6">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smtClean="0">
                <a:solidFill>
                  <a:schemeClr val="tx1"/>
                </a:solidFill>
                <a:latin typeface="Times New Roman" pitchFamily="18" charset="0"/>
              </a:rPr>
              <a:t>療育・発達専門部会</a:t>
            </a:r>
            <a:endParaRPr lang="en-US" altLang="ja-JP" sz="900" dirty="0">
              <a:solidFill>
                <a:schemeClr val="tx1"/>
              </a:solidFill>
              <a:latin typeface="Times New Roman" pitchFamily="18" charset="0"/>
            </a:endParaRPr>
          </a:p>
        </p:txBody>
      </p:sp>
      <p:sp>
        <p:nvSpPr>
          <p:cNvPr id="83" name="フローチャート : 代替処理 82"/>
          <p:cNvSpPr/>
          <p:nvPr/>
        </p:nvSpPr>
        <p:spPr>
          <a:xfrm>
            <a:off x="4012221" y="3935991"/>
            <a:ext cx="1214529" cy="453116"/>
          </a:xfrm>
          <a:prstGeom prst="flowChartAlternateProcess">
            <a:avLst/>
          </a:prstGeom>
          <a:solidFill>
            <a:schemeClr val="accent6">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smtClean="0">
                <a:solidFill>
                  <a:schemeClr val="tx1"/>
                </a:solidFill>
                <a:latin typeface="Times New Roman" pitchFamily="18" charset="0"/>
              </a:rPr>
              <a:t>生活支援専門部会</a:t>
            </a:r>
            <a:endParaRPr lang="en-US" altLang="ja-JP" sz="900" dirty="0">
              <a:solidFill>
                <a:schemeClr val="tx1"/>
              </a:solidFill>
              <a:latin typeface="Times New Roman" pitchFamily="18" charset="0"/>
            </a:endParaRPr>
          </a:p>
        </p:txBody>
      </p:sp>
      <p:sp>
        <p:nvSpPr>
          <p:cNvPr id="84" name="フローチャート : 代替処理 83"/>
          <p:cNvSpPr/>
          <p:nvPr/>
        </p:nvSpPr>
        <p:spPr>
          <a:xfrm>
            <a:off x="1525407" y="3935991"/>
            <a:ext cx="1116082" cy="453116"/>
          </a:xfrm>
          <a:prstGeom prst="flowChartAlternateProcess">
            <a:avLst/>
          </a:prstGeom>
          <a:solidFill>
            <a:schemeClr val="accent6">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a:solidFill>
                  <a:schemeClr val="tx1"/>
                </a:solidFill>
                <a:latin typeface="Times New Roman" pitchFamily="18" charset="0"/>
              </a:rPr>
              <a:t>地域</a:t>
            </a:r>
            <a:r>
              <a:rPr lang="ja-JP" altLang="en-US" sz="900" dirty="0" smtClean="0">
                <a:solidFill>
                  <a:schemeClr val="tx1"/>
                </a:solidFill>
                <a:latin typeface="Times New Roman" pitchFamily="18" charset="0"/>
              </a:rPr>
              <a:t>生活移行</a:t>
            </a:r>
            <a:endParaRPr lang="en-US" altLang="ja-JP" sz="900" dirty="0" smtClean="0">
              <a:solidFill>
                <a:schemeClr val="tx1"/>
              </a:solidFill>
              <a:latin typeface="Times New Roman" pitchFamily="18" charset="0"/>
            </a:endParaRPr>
          </a:p>
          <a:p>
            <a:pPr algn="ctr"/>
            <a:r>
              <a:rPr lang="ja-JP" altLang="en-US" sz="900" dirty="0">
                <a:solidFill>
                  <a:schemeClr val="tx1"/>
                </a:solidFill>
                <a:latin typeface="Times New Roman" pitchFamily="18" charset="0"/>
              </a:rPr>
              <a:t>専門</a:t>
            </a:r>
            <a:r>
              <a:rPr lang="ja-JP" altLang="en-US" sz="900" dirty="0" smtClean="0">
                <a:solidFill>
                  <a:schemeClr val="tx1"/>
                </a:solidFill>
                <a:latin typeface="Times New Roman" pitchFamily="18" charset="0"/>
              </a:rPr>
              <a:t>部会</a:t>
            </a:r>
            <a:endParaRPr lang="en-US" altLang="ja-JP" sz="900" dirty="0">
              <a:solidFill>
                <a:schemeClr val="tx1"/>
              </a:solidFill>
              <a:latin typeface="Times New Roman" pitchFamily="18" charset="0"/>
            </a:endParaRPr>
          </a:p>
        </p:txBody>
      </p:sp>
      <p:sp>
        <p:nvSpPr>
          <p:cNvPr id="88" name="フローチャート : 代替処理 87"/>
          <p:cNvSpPr/>
          <p:nvPr/>
        </p:nvSpPr>
        <p:spPr>
          <a:xfrm>
            <a:off x="2772152" y="3935991"/>
            <a:ext cx="1116082" cy="453116"/>
          </a:xfrm>
          <a:prstGeom prst="flowChartAlternateProcess">
            <a:avLst/>
          </a:prstGeom>
          <a:solidFill>
            <a:schemeClr val="accent6">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a:solidFill>
                  <a:schemeClr val="tx1"/>
                </a:solidFill>
                <a:latin typeface="Times New Roman" pitchFamily="18" charset="0"/>
              </a:rPr>
              <a:t>就労</a:t>
            </a:r>
            <a:r>
              <a:rPr lang="ja-JP" altLang="en-US" sz="900" dirty="0" smtClean="0">
                <a:solidFill>
                  <a:schemeClr val="tx1"/>
                </a:solidFill>
                <a:latin typeface="Times New Roman" pitchFamily="18" charset="0"/>
              </a:rPr>
              <a:t>専門部会</a:t>
            </a:r>
            <a:endParaRPr lang="en-US" altLang="ja-JP" sz="900" dirty="0">
              <a:solidFill>
                <a:schemeClr val="tx1"/>
              </a:solidFill>
              <a:latin typeface="Times New Roman" pitchFamily="18" charset="0"/>
            </a:endParaRPr>
          </a:p>
        </p:txBody>
      </p:sp>
      <p:sp>
        <p:nvSpPr>
          <p:cNvPr id="89" name="フローチャート : 代替処理 88"/>
          <p:cNvSpPr/>
          <p:nvPr/>
        </p:nvSpPr>
        <p:spPr>
          <a:xfrm>
            <a:off x="5364088" y="3935991"/>
            <a:ext cx="1116082" cy="453116"/>
          </a:xfrm>
          <a:prstGeom prst="flowChartAlternateProcess">
            <a:avLst/>
          </a:prstGeom>
          <a:solidFill>
            <a:schemeClr val="accent6">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a:solidFill>
                  <a:schemeClr val="tx1"/>
                </a:solidFill>
                <a:latin typeface="Times New Roman" pitchFamily="18" charset="0"/>
              </a:rPr>
              <a:t>人材</a:t>
            </a:r>
            <a:r>
              <a:rPr lang="ja-JP" altLang="en-US" sz="900" dirty="0" smtClean="0">
                <a:solidFill>
                  <a:schemeClr val="tx1"/>
                </a:solidFill>
                <a:latin typeface="Times New Roman" pitchFamily="18" charset="0"/>
              </a:rPr>
              <a:t>育成専門部会</a:t>
            </a:r>
            <a:endParaRPr lang="en-US" altLang="ja-JP" sz="900" dirty="0">
              <a:solidFill>
                <a:schemeClr val="tx1"/>
              </a:solidFill>
              <a:latin typeface="Times New Roman" pitchFamily="18" charset="0"/>
            </a:endParaRPr>
          </a:p>
        </p:txBody>
      </p:sp>
      <p:cxnSp>
        <p:nvCxnSpPr>
          <p:cNvPr id="6" name="直線コネクタ 5"/>
          <p:cNvCxnSpPr/>
          <p:nvPr/>
        </p:nvCxnSpPr>
        <p:spPr>
          <a:xfrm flipH="1">
            <a:off x="278663" y="1604797"/>
            <a:ext cx="8623748" cy="0"/>
          </a:xfrm>
          <a:prstGeom prst="line">
            <a:avLst/>
          </a:prstGeom>
          <a:ln w="19050">
            <a:solidFill>
              <a:schemeClr val="bg1">
                <a:lumMod val="50000"/>
              </a:schemeClr>
            </a:solidFill>
            <a:prstDash val="sysDot"/>
            <a:headEnd type="diamond" w="lg" len="lg"/>
            <a:tailEnd type="diamond" w="lg" len="lg"/>
          </a:ln>
        </p:spPr>
        <p:style>
          <a:lnRef idx="1">
            <a:schemeClr val="dk1"/>
          </a:lnRef>
          <a:fillRef idx="0">
            <a:schemeClr val="dk1"/>
          </a:fillRef>
          <a:effectRef idx="0">
            <a:schemeClr val="dk1"/>
          </a:effectRef>
          <a:fontRef idx="minor">
            <a:schemeClr val="tx1"/>
          </a:fontRef>
        </p:style>
      </p:cxnSp>
      <p:cxnSp>
        <p:nvCxnSpPr>
          <p:cNvPr id="57" name="直線コネクタ 56"/>
          <p:cNvCxnSpPr/>
          <p:nvPr/>
        </p:nvCxnSpPr>
        <p:spPr>
          <a:xfrm flipH="1">
            <a:off x="278663" y="2712797"/>
            <a:ext cx="8623912" cy="0"/>
          </a:xfrm>
          <a:prstGeom prst="line">
            <a:avLst/>
          </a:prstGeom>
          <a:ln w="19050">
            <a:solidFill>
              <a:schemeClr val="bg1">
                <a:lumMod val="50000"/>
              </a:schemeClr>
            </a:solidFill>
            <a:prstDash val="sysDot"/>
            <a:headEnd type="diamond" w="lg" len="lg"/>
            <a:tailEnd type="diamond" w="lg" len="lg"/>
          </a:ln>
        </p:spPr>
        <p:style>
          <a:lnRef idx="1">
            <a:schemeClr val="dk1"/>
          </a:lnRef>
          <a:fillRef idx="0">
            <a:schemeClr val="dk1"/>
          </a:fillRef>
          <a:effectRef idx="0">
            <a:schemeClr val="dk1"/>
          </a:effectRef>
          <a:fontRef idx="minor">
            <a:schemeClr val="tx1"/>
          </a:fontRef>
        </p:style>
      </p:cxnSp>
      <p:sp>
        <p:nvSpPr>
          <p:cNvPr id="79" name="Line 49"/>
          <p:cNvSpPr>
            <a:spLocks noChangeShapeType="1"/>
          </p:cNvSpPr>
          <p:nvPr/>
        </p:nvSpPr>
        <p:spPr bwMode="auto">
          <a:xfrm flipH="1">
            <a:off x="5532106" y="2699827"/>
            <a:ext cx="1038343" cy="0"/>
          </a:xfrm>
          <a:prstGeom prst="line">
            <a:avLst/>
          </a:prstGeom>
          <a:noFill/>
          <a:ln w="28575">
            <a:solidFill>
              <a:srgbClr val="FF0000"/>
            </a:solidFill>
            <a:round/>
            <a:headEnd/>
            <a:tailEnd/>
          </a:ln>
        </p:spPr>
        <p:txBody>
          <a:bodyPr lIns="71323" tIns="35662" rIns="71323" bIns="35662"/>
          <a:lstStyle/>
          <a:p>
            <a:endParaRPr lang="ja-JP" altLang="en-US"/>
          </a:p>
        </p:txBody>
      </p:sp>
      <p:sp>
        <p:nvSpPr>
          <p:cNvPr id="90" name="Line 49"/>
          <p:cNvSpPr>
            <a:spLocks noChangeShapeType="1"/>
          </p:cNvSpPr>
          <p:nvPr/>
        </p:nvSpPr>
        <p:spPr bwMode="auto">
          <a:xfrm flipH="1" flipV="1">
            <a:off x="6543904" y="3004069"/>
            <a:ext cx="260344" cy="0"/>
          </a:xfrm>
          <a:prstGeom prst="line">
            <a:avLst/>
          </a:prstGeom>
          <a:noFill/>
          <a:ln w="28575">
            <a:solidFill>
              <a:srgbClr val="FF0000"/>
            </a:solidFill>
            <a:round/>
            <a:headEnd/>
            <a:tailEnd/>
          </a:ln>
        </p:spPr>
        <p:txBody>
          <a:bodyPr lIns="71323" tIns="35662" rIns="71323" bIns="35662"/>
          <a:lstStyle/>
          <a:p>
            <a:endParaRPr lang="ja-JP" altLang="en-US"/>
          </a:p>
        </p:txBody>
      </p:sp>
      <p:sp>
        <p:nvSpPr>
          <p:cNvPr id="51" name="角丸四角形 50"/>
          <p:cNvSpPr/>
          <p:nvPr/>
        </p:nvSpPr>
        <p:spPr>
          <a:xfrm>
            <a:off x="6804411" y="2852936"/>
            <a:ext cx="2098000" cy="252259"/>
          </a:xfrm>
          <a:prstGeom prst="roundRect">
            <a:avLst>
              <a:gd name="adj" fmla="val 22639"/>
            </a:avLst>
          </a:prstGeom>
          <a:solidFill>
            <a:schemeClr val="accent5">
              <a:lumMod val="40000"/>
              <a:lumOff val="60000"/>
            </a:schemeClr>
          </a:solidFill>
          <a:ln w="19050">
            <a:solidFill>
              <a:srgbClr val="FF0000"/>
            </a:solidFill>
          </a:ln>
        </p:spPr>
        <p:style>
          <a:lnRef idx="1">
            <a:schemeClr val="accent1"/>
          </a:lnRef>
          <a:fillRef idx="2">
            <a:schemeClr val="accent1"/>
          </a:fillRef>
          <a:effectRef idx="1">
            <a:schemeClr val="accent1"/>
          </a:effectRef>
          <a:fontRef idx="minor">
            <a:schemeClr val="dk1"/>
          </a:fontRef>
        </p:style>
        <p:txBody>
          <a:bodyPr lIns="36000" tIns="0" rIns="36000" bIns="0" rtlCol="0" anchor="t" anchorCtr="0"/>
          <a:lstStyle/>
          <a:p>
            <a:pPr algn="ctr"/>
            <a:r>
              <a:rPr kumimoji="1" lang="ja-JP" altLang="en-US" sz="1000" b="1" dirty="0" smtClean="0">
                <a:solidFill>
                  <a:sysClr val="windowText" lastClr="000000"/>
                </a:solidFill>
              </a:rPr>
              <a:t>第５期障害福祉計画推進プロジェクト</a:t>
            </a:r>
            <a:endParaRPr kumimoji="1" lang="ja-JP" altLang="en-US" sz="700" b="1" dirty="0">
              <a:solidFill>
                <a:sysClr val="windowText" lastClr="000000"/>
              </a:solidFill>
            </a:endParaRPr>
          </a:p>
        </p:txBody>
      </p:sp>
      <p:sp>
        <p:nvSpPr>
          <p:cNvPr id="52" name="フローチャート : 代替処理 51"/>
          <p:cNvSpPr/>
          <p:nvPr/>
        </p:nvSpPr>
        <p:spPr>
          <a:xfrm>
            <a:off x="5940153" y="4354570"/>
            <a:ext cx="395191" cy="226559"/>
          </a:xfrm>
          <a:prstGeom prst="flowChartAlternateProcess">
            <a:avLst/>
          </a:prstGeom>
          <a:solidFill>
            <a:schemeClr val="accent2">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smtClean="0">
                <a:solidFill>
                  <a:schemeClr val="tx1"/>
                </a:solidFill>
                <a:latin typeface="Times New Roman" pitchFamily="18" charset="0"/>
              </a:rPr>
              <a:t>相談</a:t>
            </a:r>
            <a:endParaRPr lang="en-US" altLang="ja-JP" sz="900" dirty="0">
              <a:solidFill>
                <a:schemeClr val="tx1"/>
              </a:solidFill>
              <a:latin typeface="Times New Roman" pitchFamily="18" charset="0"/>
            </a:endParaRPr>
          </a:p>
        </p:txBody>
      </p:sp>
      <p:sp>
        <p:nvSpPr>
          <p:cNvPr id="53" name="フローチャート : 代替処理 52"/>
          <p:cNvSpPr/>
          <p:nvPr/>
        </p:nvSpPr>
        <p:spPr>
          <a:xfrm>
            <a:off x="5508105" y="4354570"/>
            <a:ext cx="395191" cy="226559"/>
          </a:xfrm>
          <a:prstGeom prst="flowChartAlternateProcess">
            <a:avLst/>
          </a:prstGeom>
          <a:solidFill>
            <a:schemeClr val="accent2">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900" dirty="0" smtClean="0">
                <a:solidFill>
                  <a:schemeClr val="tx1"/>
                </a:solidFill>
                <a:latin typeface="Times New Roman" pitchFamily="18" charset="0"/>
              </a:rPr>
              <a:t>育成</a:t>
            </a:r>
            <a:endParaRPr lang="en-US" altLang="ja-JP" sz="900" dirty="0">
              <a:solidFill>
                <a:schemeClr val="tx1"/>
              </a:solidFill>
              <a:latin typeface="Times New Roman" pitchFamily="18" charset="0"/>
            </a:endParaRPr>
          </a:p>
        </p:txBody>
      </p:sp>
      <p:sp>
        <p:nvSpPr>
          <p:cNvPr id="54" name="Line 49"/>
          <p:cNvSpPr>
            <a:spLocks noChangeShapeType="1"/>
          </p:cNvSpPr>
          <p:nvPr/>
        </p:nvSpPr>
        <p:spPr bwMode="auto">
          <a:xfrm flipV="1">
            <a:off x="5532106" y="2447491"/>
            <a:ext cx="0" cy="252336"/>
          </a:xfrm>
          <a:prstGeom prst="line">
            <a:avLst/>
          </a:prstGeom>
          <a:noFill/>
          <a:ln w="28575">
            <a:solidFill>
              <a:srgbClr val="FF0000"/>
            </a:solidFill>
            <a:round/>
            <a:headEnd/>
            <a:tailEnd/>
          </a:ln>
        </p:spPr>
        <p:txBody>
          <a:bodyPr lIns="71323" tIns="35662" rIns="71323" bIns="35662"/>
          <a:lstStyle/>
          <a:p>
            <a:endParaRPr lang="ja-JP" altLang="en-US"/>
          </a:p>
        </p:txBody>
      </p:sp>
      <p:sp>
        <p:nvSpPr>
          <p:cNvPr id="6182" name="AutoShape 67"/>
          <p:cNvSpPr>
            <a:spLocks noChangeArrowheads="1"/>
          </p:cNvSpPr>
          <p:nvPr/>
        </p:nvSpPr>
        <p:spPr bwMode="auto">
          <a:xfrm>
            <a:off x="4376928" y="1878097"/>
            <a:ext cx="2118815" cy="576000"/>
          </a:xfrm>
          <a:prstGeom prst="roundRect">
            <a:avLst>
              <a:gd name="adj" fmla="val 16667"/>
            </a:avLst>
          </a:prstGeom>
          <a:solidFill>
            <a:srgbClr val="FFA3D1"/>
          </a:solidFill>
          <a:ln w="25400">
            <a:noFill/>
            <a:round/>
            <a:headEnd/>
            <a:tailEnd/>
          </a:ln>
        </p:spPr>
        <p:txBody>
          <a:bodyPr wrap="none" lIns="71315" tIns="0" rIns="71315" bIns="0" anchor="ctr"/>
          <a:lstStyle/>
          <a:p>
            <a:pPr algn="r"/>
            <a:r>
              <a:rPr lang="ja-JP" altLang="en-US" sz="1900" dirty="0" smtClean="0"/>
              <a:t>運営委員会 </a:t>
            </a:r>
            <a:r>
              <a:rPr lang="ja-JP" altLang="en-US" sz="900" dirty="0" smtClean="0"/>
              <a:t>適時   　</a:t>
            </a:r>
            <a:endParaRPr lang="ja-JP" altLang="en-US" sz="900" dirty="0"/>
          </a:p>
        </p:txBody>
      </p:sp>
      <p:sp>
        <p:nvSpPr>
          <p:cNvPr id="55" name="AutoShape 64"/>
          <p:cNvSpPr>
            <a:spLocks noChangeArrowheads="1"/>
          </p:cNvSpPr>
          <p:nvPr/>
        </p:nvSpPr>
        <p:spPr bwMode="auto">
          <a:xfrm>
            <a:off x="5124062" y="5808054"/>
            <a:ext cx="331201" cy="885309"/>
          </a:xfrm>
          <a:prstGeom prst="flowChartAlternateProcess">
            <a:avLst/>
          </a:prstGeom>
          <a:ln w="9525">
            <a:solidFill>
              <a:schemeClr val="bg1"/>
            </a:solidFill>
            <a:headEnd/>
            <a:tailEnd/>
          </a:ln>
        </p:spPr>
        <p:style>
          <a:lnRef idx="2">
            <a:schemeClr val="accent1">
              <a:shade val="50000"/>
            </a:schemeClr>
          </a:lnRef>
          <a:fillRef idx="1">
            <a:schemeClr val="accent1"/>
          </a:fillRef>
          <a:effectRef idx="0">
            <a:schemeClr val="accent1"/>
          </a:effectRef>
          <a:fontRef idx="minor">
            <a:schemeClr val="lt1"/>
          </a:fontRef>
        </p:style>
        <p:txBody>
          <a:bodyPr vert="eaVert" wrap="none" lIns="71315" tIns="35658" rIns="71315" bIns="35658" anchor="ctr"/>
          <a:lstStyle/>
          <a:p>
            <a:pPr algn="ctr" eaLnBrk="0" hangingPunct="0"/>
            <a:r>
              <a:rPr lang="ja-JP" altLang="en-US" sz="1100" b="1" dirty="0" smtClean="0">
                <a:latin typeface="Times New Roman" pitchFamily="18" charset="0"/>
              </a:rPr>
              <a:t>児童</a:t>
            </a:r>
            <a:endParaRPr lang="ja-JP" altLang="en-US" sz="1100" b="1" dirty="0">
              <a:latin typeface="Times New Roman" pitchFamily="18" charset="0"/>
            </a:endParaRPr>
          </a:p>
        </p:txBody>
      </p:sp>
      <p:sp>
        <p:nvSpPr>
          <p:cNvPr id="58" name="AutoShape 64"/>
          <p:cNvSpPr>
            <a:spLocks noChangeArrowheads="1"/>
          </p:cNvSpPr>
          <p:nvPr/>
        </p:nvSpPr>
        <p:spPr bwMode="auto">
          <a:xfrm>
            <a:off x="5532107" y="5808054"/>
            <a:ext cx="331201" cy="885309"/>
          </a:xfrm>
          <a:prstGeom prst="flowChartAlternateProcess">
            <a:avLst/>
          </a:prstGeom>
          <a:ln w="9525">
            <a:solidFill>
              <a:schemeClr val="bg1"/>
            </a:solidFill>
            <a:headEnd/>
            <a:tailEnd/>
          </a:ln>
        </p:spPr>
        <p:style>
          <a:lnRef idx="2">
            <a:schemeClr val="accent1">
              <a:shade val="50000"/>
            </a:schemeClr>
          </a:lnRef>
          <a:fillRef idx="1">
            <a:schemeClr val="accent1"/>
          </a:fillRef>
          <a:effectRef idx="0">
            <a:schemeClr val="accent1"/>
          </a:effectRef>
          <a:fontRef idx="minor">
            <a:schemeClr val="lt1"/>
          </a:fontRef>
        </p:style>
        <p:txBody>
          <a:bodyPr vert="eaVert" wrap="none" lIns="71315" tIns="35658" rIns="71315" bIns="35658" anchor="ctr"/>
          <a:lstStyle/>
          <a:p>
            <a:pPr algn="ctr" eaLnBrk="0" hangingPunct="0"/>
            <a:r>
              <a:rPr lang="ja-JP" altLang="en-US" sz="1100" b="1" dirty="0" smtClean="0">
                <a:latin typeface="Times New Roman" pitchFamily="18" charset="0"/>
              </a:rPr>
              <a:t>精神</a:t>
            </a:r>
            <a:endParaRPr lang="ja-JP" altLang="en-US" sz="1100" b="1" dirty="0">
              <a:latin typeface="Times New Roman" pitchFamily="18" charset="0"/>
            </a:endParaRPr>
          </a:p>
        </p:txBody>
      </p:sp>
      <p:sp>
        <p:nvSpPr>
          <p:cNvPr id="60" name="AutoShape 64"/>
          <p:cNvSpPr>
            <a:spLocks noChangeArrowheads="1"/>
          </p:cNvSpPr>
          <p:nvPr/>
        </p:nvSpPr>
        <p:spPr bwMode="auto">
          <a:xfrm>
            <a:off x="5940153" y="5808054"/>
            <a:ext cx="331201" cy="885309"/>
          </a:xfrm>
          <a:prstGeom prst="flowChartAlternateProcess">
            <a:avLst/>
          </a:prstGeom>
          <a:ln w="9525">
            <a:solidFill>
              <a:schemeClr val="bg1"/>
            </a:solidFill>
            <a:headEnd/>
            <a:tailEnd/>
          </a:ln>
        </p:spPr>
        <p:style>
          <a:lnRef idx="2">
            <a:schemeClr val="accent1">
              <a:shade val="50000"/>
            </a:schemeClr>
          </a:lnRef>
          <a:fillRef idx="1">
            <a:schemeClr val="accent1"/>
          </a:fillRef>
          <a:effectRef idx="0">
            <a:schemeClr val="accent1"/>
          </a:effectRef>
          <a:fontRef idx="minor">
            <a:schemeClr val="lt1"/>
          </a:fontRef>
        </p:style>
        <p:txBody>
          <a:bodyPr vert="eaVert" wrap="none" lIns="71315" tIns="35658" rIns="71315" bIns="35658" anchor="ctr"/>
          <a:lstStyle/>
          <a:p>
            <a:pPr algn="ctr" eaLnBrk="0" hangingPunct="0"/>
            <a:r>
              <a:rPr lang="ja-JP" altLang="en-US" sz="1100" b="1" dirty="0" smtClean="0">
                <a:latin typeface="Times New Roman" pitchFamily="18" charset="0"/>
              </a:rPr>
              <a:t>地域</a:t>
            </a:r>
            <a:r>
              <a:rPr lang="ja-JP" altLang="en-US" sz="1050" b="1" dirty="0" smtClean="0">
                <a:latin typeface="Times New Roman" pitchFamily="18" charset="0"/>
              </a:rPr>
              <a:t>（ＧＨ）</a:t>
            </a:r>
            <a:endParaRPr lang="ja-JP" altLang="en-US" sz="1050" b="1" dirty="0">
              <a:latin typeface="Times New Roman" pitchFamily="18" charset="0"/>
            </a:endParaRPr>
          </a:p>
        </p:txBody>
      </p:sp>
      <p:sp>
        <p:nvSpPr>
          <p:cNvPr id="63" name="Line 71"/>
          <p:cNvSpPr>
            <a:spLocks noChangeShapeType="1"/>
          </p:cNvSpPr>
          <p:nvPr/>
        </p:nvSpPr>
        <p:spPr bwMode="auto">
          <a:xfrm flipH="1">
            <a:off x="5436096" y="3424249"/>
            <a:ext cx="0" cy="310769"/>
          </a:xfrm>
          <a:prstGeom prst="line">
            <a:avLst/>
          </a:prstGeom>
          <a:noFill/>
          <a:ln w="38100">
            <a:solidFill>
              <a:schemeClr val="tx1">
                <a:lumMod val="50000"/>
                <a:lumOff val="50000"/>
              </a:schemeClr>
            </a:solidFill>
            <a:prstDash val="solid"/>
            <a:round/>
            <a:headEnd type="triangle" w="lg" len="med"/>
            <a:tailEnd/>
          </a:ln>
        </p:spPr>
        <p:txBody>
          <a:bodyPr lIns="71323" tIns="35662" rIns="71323" bIns="35662"/>
          <a:lstStyle/>
          <a:p>
            <a:endParaRPr lang="ja-JP" altLang="en-US"/>
          </a:p>
        </p:txBody>
      </p:sp>
      <p:sp>
        <p:nvSpPr>
          <p:cNvPr id="64" name="フッター プレースホルダ 3"/>
          <p:cNvSpPr>
            <a:spLocks noGrp="1"/>
          </p:cNvSpPr>
          <p:nvPr>
            <p:ph type="ftr" sz="quarter" idx="11"/>
          </p:nvPr>
        </p:nvSpPr>
        <p:spPr>
          <a:xfrm>
            <a:off x="-28575" y="6693363"/>
            <a:ext cx="9144000" cy="164637"/>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9202039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74638"/>
            <a:ext cx="8712968" cy="850106"/>
          </a:xfrm>
        </p:spPr>
        <p:txBody>
          <a:bodyPr>
            <a:normAutofit/>
          </a:bodyPr>
          <a:lstStyle/>
          <a:p>
            <a:r>
              <a:rPr lang="ja-JP" altLang="en-US" sz="3600" dirty="0" smtClean="0"/>
              <a:t>地域</a:t>
            </a:r>
            <a:r>
              <a:rPr lang="ja-JP" altLang="en-US" sz="3600" dirty="0"/>
              <a:t>資源への</a:t>
            </a:r>
            <a:r>
              <a:rPr lang="ja-JP" altLang="en-US" sz="3600" dirty="0" smtClean="0"/>
              <a:t>アクセスと協議会実践</a:t>
            </a:r>
            <a:r>
              <a:rPr lang="ja-JP" altLang="en-US" dirty="0" smtClean="0"/>
              <a:t>　</a:t>
            </a:r>
            <a:endParaRPr kumimoji="1" lang="ja-JP" altLang="en-US" dirty="0"/>
          </a:p>
        </p:txBody>
      </p:sp>
      <p:cxnSp>
        <p:nvCxnSpPr>
          <p:cNvPr id="4" name="直線コネクタ 3"/>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ー 2"/>
          <p:cNvSpPr>
            <a:spLocks noGrp="1"/>
          </p:cNvSpPr>
          <p:nvPr>
            <p:ph idx="1"/>
          </p:nvPr>
        </p:nvSpPr>
        <p:spPr/>
        <p:txBody>
          <a:bodyPr>
            <a:normAutofit/>
          </a:bodyPr>
          <a:lstStyle/>
          <a:p>
            <a:pPr marL="0" indent="0">
              <a:buNone/>
            </a:pPr>
            <a:r>
              <a:rPr lang="ja-JP" altLang="en-US" dirty="0" smtClean="0"/>
              <a:t>　</a:t>
            </a:r>
            <a:endParaRPr lang="en-US" altLang="ja-JP" dirty="0" smtClean="0"/>
          </a:p>
          <a:p>
            <a:pPr marL="0" indent="0">
              <a:buNone/>
            </a:pPr>
            <a:endParaRPr lang="en-US" altLang="ja-JP" dirty="0"/>
          </a:p>
          <a:p>
            <a:pPr marL="0" indent="0">
              <a:buNone/>
            </a:pPr>
            <a:r>
              <a:rPr lang="ja-JP" altLang="en-US" dirty="0" smtClean="0"/>
              <a:t>　　Ａ君の下校が大混乱・・・・さ～どうしよう。</a:t>
            </a:r>
            <a:endParaRPr lang="en-US" altLang="ja-JP" dirty="0" smtClean="0"/>
          </a:p>
          <a:p>
            <a:pPr marL="0" indent="0">
              <a:buNone/>
            </a:pPr>
            <a:endParaRPr kumimoji="1" lang="en-US" altLang="ja-JP" dirty="0"/>
          </a:p>
          <a:p>
            <a:pPr marL="0" indent="0">
              <a:buNone/>
            </a:pPr>
            <a:r>
              <a:rPr lang="ja-JP" altLang="en-US" dirty="0" smtClean="0"/>
              <a:t>　</a:t>
            </a:r>
            <a:endParaRPr lang="en-US" altLang="ja-JP" dirty="0" smtClean="0"/>
          </a:p>
          <a:p>
            <a:pPr marL="0" indent="0">
              <a:buNone/>
            </a:pPr>
            <a:r>
              <a:rPr lang="ja-JP" altLang="en-US" dirty="0" smtClean="0"/>
              <a:t>　</a:t>
            </a:r>
            <a:endParaRPr kumimoji="1" lang="ja-JP" altLang="en-US" dirty="0"/>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1294816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83722"/>
            <a:ext cx="8229600" cy="573528"/>
          </a:xfrm>
        </p:spPr>
        <p:txBody>
          <a:bodyPr>
            <a:normAutofit fontScale="90000"/>
          </a:bodyPr>
          <a:lstStyle/>
          <a:p>
            <a:r>
              <a:rPr kumimoji="1" lang="ja-JP" altLang="en-US" dirty="0" smtClean="0"/>
              <a:t>情報機能</a:t>
            </a:r>
            <a:endParaRPr kumimoji="1" lang="ja-JP" altLang="en-US" dirty="0"/>
          </a:p>
        </p:txBody>
      </p:sp>
      <p:sp>
        <p:nvSpPr>
          <p:cNvPr id="3" name="コンテンツ プレースホルダ 2"/>
          <p:cNvSpPr>
            <a:spLocks noGrp="1"/>
          </p:cNvSpPr>
          <p:nvPr>
            <p:ph idx="1"/>
          </p:nvPr>
        </p:nvSpPr>
        <p:spPr>
          <a:xfrm>
            <a:off x="19855" y="921224"/>
            <a:ext cx="5674413" cy="5748135"/>
          </a:xfrm>
        </p:spPr>
        <p:txBody>
          <a:bodyPr>
            <a:normAutofit fontScale="77500" lnSpcReduction="20000"/>
          </a:bodyPr>
          <a:lstStyle/>
          <a:p>
            <a:pPr>
              <a:buNone/>
            </a:pPr>
            <a:r>
              <a:rPr kumimoji="1" lang="ja-JP" altLang="en-US" dirty="0" smtClean="0">
                <a:latin typeface="HGP明朝E" panose="02020900000000000000" pitchFamily="18" charset="-128"/>
                <a:ea typeface="HGP明朝E" panose="02020900000000000000" pitchFamily="18" charset="-128"/>
              </a:rPr>
              <a:t>１．情報の共有化</a:t>
            </a:r>
            <a:endParaRPr kumimoji="1"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　</a:t>
            </a:r>
            <a:r>
              <a:rPr lang="ja-JP" altLang="en-US" dirty="0" smtClean="0">
                <a:latin typeface="HGP明朝E" panose="02020900000000000000" pitchFamily="18" charset="-128"/>
                <a:ea typeface="HGP明朝E" panose="02020900000000000000" pitchFamily="18" charset="-128"/>
              </a:rPr>
              <a:t>①</a:t>
            </a:r>
            <a:r>
              <a:rPr lang="ja-JP" altLang="en-US" dirty="0" smtClean="0">
                <a:solidFill>
                  <a:srgbClr val="FF0000"/>
                </a:solidFill>
                <a:latin typeface="HGP明朝E" panose="02020900000000000000" pitchFamily="18" charset="-128"/>
                <a:ea typeface="HGP明朝E" panose="02020900000000000000" pitchFamily="18" charset="-128"/>
              </a:rPr>
              <a:t>潜在化情報を顕在化させる</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（相談支援活動から、自立支援協議へ）</a:t>
            </a:r>
            <a:endParaRPr kumimoji="1" lang="en-US" altLang="ja-JP" dirty="0" smtClean="0">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②真のネットワーク化</a:t>
            </a:r>
            <a:endParaRPr kumimoji="1" lang="en-US" altLang="ja-JP" dirty="0" smtClean="0">
              <a:latin typeface="HGP明朝E" panose="02020900000000000000" pitchFamily="18" charset="-128"/>
              <a:ea typeface="HGP明朝E" panose="02020900000000000000" pitchFamily="18" charset="-128"/>
            </a:endParaRPr>
          </a:p>
          <a:p>
            <a:pPr>
              <a:buNone/>
            </a:pPr>
            <a:endParaRPr kumimoji="1"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　</a:t>
            </a:r>
            <a:r>
              <a:rPr lang="ja-JP" altLang="en-US" dirty="0" smtClean="0">
                <a:solidFill>
                  <a:srgbClr val="FF0000"/>
                </a:solidFill>
                <a:latin typeface="HGP明朝E" panose="02020900000000000000" pitchFamily="18" charset="-128"/>
                <a:ea typeface="HGP明朝E" panose="02020900000000000000" pitchFamily="18" charset="-128"/>
              </a:rPr>
              <a:t>（個別支援会議によるギブアンドテイク）</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kumimoji="1" lang="ja-JP" altLang="en-US" dirty="0">
                <a:latin typeface="HGP明朝E" panose="02020900000000000000" pitchFamily="18" charset="-128"/>
                <a:ea typeface="HGP明朝E" panose="02020900000000000000" pitchFamily="18" charset="-128"/>
              </a:rPr>
              <a:t>　</a:t>
            </a:r>
            <a:r>
              <a:rPr kumimoji="1" lang="ja-JP" altLang="en-US" dirty="0" smtClean="0">
                <a:latin typeface="HGP明朝E" panose="02020900000000000000" pitchFamily="18" charset="-128"/>
                <a:ea typeface="HGP明朝E" panose="02020900000000000000" pitchFamily="18" charset="-128"/>
              </a:rPr>
              <a:t>③地域支援の機能共有と評価</a:t>
            </a:r>
            <a:endParaRPr kumimoji="1"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　</a:t>
            </a:r>
            <a:r>
              <a:rPr lang="ja-JP" altLang="en-US" dirty="0" smtClean="0">
                <a:latin typeface="HGP明朝E" panose="02020900000000000000" pitchFamily="18" charset="-128"/>
                <a:ea typeface="HGP明朝E" panose="02020900000000000000" pitchFamily="18" charset="-128"/>
              </a:rPr>
              <a:t>④情報共有の方法</a:t>
            </a:r>
            <a:endParaRPr lang="en-US" altLang="ja-JP" dirty="0" smtClean="0">
              <a:latin typeface="HGP明朝E" panose="02020900000000000000" pitchFamily="18" charset="-128"/>
              <a:ea typeface="HGP明朝E" panose="02020900000000000000" pitchFamily="18" charset="-128"/>
            </a:endParaRPr>
          </a:p>
          <a:p>
            <a:pPr>
              <a:buNone/>
            </a:pPr>
            <a:endParaRPr lang="en-US" altLang="ja-JP" dirty="0" smtClean="0">
              <a:latin typeface="HGP明朝E" panose="02020900000000000000" pitchFamily="18" charset="-128"/>
              <a:ea typeface="HGP明朝E" panose="02020900000000000000" pitchFamily="18" charset="-128"/>
            </a:endParaRPr>
          </a:p>
          <a:p>
            <a:pPr>
              <a:buNone/>
            </a:pPr>
            <a:r>
              <a:rPr kumimoji="1" lang="ja-JP" altLang="en-US" dirty="0">
                <a:latin typeface="HGP明朝E" panose="02020900000000000000" pitchFamily="18" charset="-128"/>
                <a:ea typeface="HGP明朝E" panose="02020900000000000000" pitchFamily="18" charset="-128"/>
              </a:rPr>
              <a:t>２</a:t>
            </a:r>
            <a:r>
              <a:rPr kumimoji="1" lang="ja-JP" altLang="en-US" dirty="0" smtClean="0">
                <a:latin typeface="HGP明朝E" panose="02020900000000000000" pitchFamily="18" charset="-128"/>
                <a:ea typeface="HGP明朝E" panose="02020900000000000000" pitchFamily="18" charset="-128"/>
              </a:rPr>
              <a:t>．情報の発信</a:t>
            </a:r>
            <a:endParaRPr kumimoji="1"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　</a:t>
            </a:r>
            <a:r>
              <a:rPr lang="ja-JP" altLang="en-US" dirty="0" smtClean="0">
                <a:latin typeface="HGP明朝E" panose="02020900000000000000" pitchFamily="18" charset="-128"/>
                <a:ea typeface="HGP明朝E" panose="02020900000000000000" pitchFamily="18" charset="-128"/>
              </a:rPr>
              <a:t>①　発信者の中核は相談支援事業者</a:t>
            </a:r>
            <a:endParaRPr lang="en-US" altLang="ja-JP" dirty="0" smtClean="0">
              <a:latin typeface="HGP明朝E" panose="02020900000000000000" pitchFamily="18" charset="-128"/>
              <a:ea typeface="HGP明朝E" panose="02020900000000000000" pitchFamily="18" charset="-128"/>
            </a:endParaRPr>
          </a:p>
          <a:p>
            <a:pPr>
              <a:buNone/>
            </a:pPr>
            <a:r>
              <a:rPr kumimoji="1" lang="ja-JP" altLang="en-US" dirty="0">
                <a:latin typeface="HGP明朝E" panose="02020900000000000000" pitchFamily="18" charset="-128"/>
                <a:ea typeface="HGP明朝E" panose="02020900000000000000" pitchFamily="18" charset="-128"/>
              </a:rPr>
              <a:t>　</a:t>
            </a:r>
            <a:r>
              <a:rPr kumimoji="1" lang="ja-JP" altLang="en-US" dirty="0" smtClean="0">
                <a:latin typeface="HGP明朝E" panose="02020900000000000000" pitchFamily="18" charset="-128"/>
                <a:ea typeface="HGP明朝E" panose="02020900000000000000" pitchFamily="18" charset="-128"/>
              </a:rPr>
              <a:t>　（協議会の議論を</a:t>
            </a:r>
            <a:r>
              <a:rPr kumimoji="1" lang="ja-JP" altLang="en-US" u="sng" dirty="0" smtClean="0">
                <a:solidFill>
                  <a:srgbClr val="FF0000"/>
                </a:solidFill>
                <a:latin typeface="HGP明朝E" panose="02020900000000000000" pitchFamily="18" charset="-128"/>
                <a:ea typeface="HGP明朝E" panose="02020900000000000000" pitchFamily="18" charset="-128"/>
              </a:rPr>
              <a:t>事業者ニーズにすり替えない。</a:t>
            </a:r>
            <a:endParaRPr kumimoji="1" lang="en-US" altLang="ja-JP" u="sng"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smtClean="0">
                <a:latin typeface="HGP明朝E" panose="02020900000000000000" pitchFamily="18" charset="-128"/>
                <a:ea typeface="HGP明朝E" panose="02020900000000000000" pitchFamily="18" charset="-128"/>
              </a:rPr>
              <a:t>　　　</a:t>
            </a:r>
            <a:r>
              <a:rPr kumimoji="1" lang="ja-JP" altLang="en-US" dirty="0" smtClean="0">
                <a:latin typeface="HGP明朝E" panose="02020900000000000000" pitchFamily="18" charset="-128"/>
                <a:ea typeface="HGP明朝E" panose="02020900000000000000" pitchFamily="18" charset="-128"/>
              </a:rPr>
              <a:t>本人中心ニーズは、中立・公平性）</a:t>
            </a:r>
            <a:endParaRPr kumimoji="1" lang="en-US" altLang="ja-JP" dirty="0" smtClean="0">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②　発信する情報内容の吟味と</a:t>
            </a:r>
            <a:r>
              <a:rPr lang="ja-JP" altLang="en-US" dirty="0">
                <a:latin typeface="HGP明朝E" panose="02020900000000000000" pitchFamily="18" charset="-128"/>
                <a:ea typeface="HGP明朝E" panose="02020900000000000000" pitchFamily="18" charset="-128"/>
              </a:rPr>
              <a:t>方法</a:t>
            </a:r>
            <a:endParaRPr kumimoji="1" lang="en-US" altLang="ja-JP" dirty="0" smtClean="0">
              <a:latin typeface="HGP明朝E" panose="02020900000000000000" pitchFamily="18" charset="-128"/>
              <a:ea typeface="HGP明朝E" panose="02020900000000000000" pitchFamily="18" charset="-128"/>
            </a:endParaRPr>
          </a:p>
          <a:p>
            <a:pPr>
              <a:buNone/>
            </a:pPr>
            <a:endParaRPr lang="en-US" altLang="ja-JP" dirty="0"/>
          </a:p>
          <a:p>
            <a:pPr>
              <a:buNone/>
            </a:pPr>
            <a:endParaRPr kumimoji="1" lang="en-US" altLang="ja-JP" dirty="0" smtClean="0"/>
          </a:p>
          <a:p>
            <a:pPr>
              <a:buNone/>
            </a:pPr>
            <a:endParaRPr kumimoji="1" lang="ja-JP" altLang="en-US" dirty="0"/>
          </a:p>
        </p:txBody>
      </p:sp>
      <p:pic>
        <p:nvPicPr>
          <p:cNvPr id="4" name="Picture 2"/>
          <p:cNvPicPr>
            <a:picLocks noChangeAspect="1" noChangeArrowheads="1"/>
          </p:cNvPicPr>
          <p:nvPr/>
        </p:nvPicPr>
        <p:blipFill>
          <a:blip r:embed="rId3" cstate="print"/>
          <a:srcRect/>
          <a:stretch>
            <a:fillRect/>
          </a:stretch>
        </p:blipFill>
        <p:spPr bwMode="auto">
          <a:xfrm>
            <a:off x="6156176" y="857250"/>
            <a:ext cx="2789107" cy="4971183"/>
          </a:xfrm>
          <a:prstGeom prst="rect">
            <a:avLst/>
          </a:prstGeom>
          <a:noFill/>
          <a:ln w="9525">
            <a:noFill/>
            <a:miter lim="800000"/>
            <a:headEnd/>
            <a:tailEnd/>
          </a:ln>
        </p:spPr>
      </p:pic>
      <p:sp>
        <p:nvSpPr>
          <p:cNvPr id="5" name="角丸四角形吹き出し 4"/>
          <p:cNvSpPr/>
          <p:nvPr/>
        </p:nvSpPr>
        <p:spPr>
          <a:xfrm>
            <a:off x="5666579" y="921224"/>
            <a:ext cx="457200" cy="2862318"/>
          </a:xfrm>
          <a:prstGeom prst="wedgeRoundRectCallout">
            <a:avLst>
              <a:gd name="adj1" fmla="val 86743"/>
              <a:gd name="adj2" fmla="val 21431"/>
              <a:gd name="adj3" fmla="val 16667"/>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350" b="1" dirty="0"/>
              <a:t>共</a:t>
            </a:r>
            <a:endParaRPr lang="en-US" altLang="ja-JP" sz="1350" b="1" dirty="0"/>
          </a:p>
          <a:p>
            <a:pPr algn="ctr"/>
            <a:r>
              <a:rPr lang="ja-JP" altLang="en-US" sz="1350" b="1" dirty="0"/>
              <a:t>有</a:t>
            </a:r>
            <a:endParaRPr lang="en-US" altLang="ja-JP" sz="1350" b="1" dirty="0"/>
          </a:p>
          <a:p>
            <a:pPr algn="ctr"/>
            <a:r>
              <a:rPr lang="ja-JP" altLang="en-US" sz="1350" b="1" dirty="0"/>
              <a:t>し</a:t>
            </a:r>
            <a:endParaRPr lang="en-US" altLang="ja-JP" sz="1350" b="1" dirty="0"/>
          </a:p>
          <a:p>
            <a:pPr algn="ctr"/>
            <a:r>
              <a:rPr lang="ja-JP" altLang="en-US" sz="1350" b="1" dirty="0"/>
              <a:t>て</a:t>
            </a:r>
            <a:endParaRPr lang="en-US" altLang="ja-JP" sz="1350" b="1" dirty="0"/>
          </a:p>
          <a:p>
            <a:pPr algn="ctr"/>
            <a:r>
              <a:rPr lang="ja-JP" altLang="en-US" sz="1350" b="1" dirty="0"/>
              <a:t>深</a:t>
            </a:r>
            <a:endParaRPr lang="en-US" altLang="ja-JP" sz="1350" b="1" dirty="0"/>
          </a:p>
          <a:p>
            <a:pPr algn="ctr"/>
            <a:r>
              <a:rPr lang="ja-JP" altLang="en-US" sz="1350" b="1" dirty="0"/>
              <a:t>め</a:t>
            </a:r>
            <a:endParaRPr lang="en-US" altLang="ja-JP" sz="1350" b="1" dirty="0"/>
          </a:p>
          <a:p>
            <a:pPr algn="ctr"/>
            <a:r>
              <a:rPr lang="ja-JP" altLang="en-US" sz="1350" b="1" dirty="0"/>
              <a:t>る</a:t>
            </a:r>
            <a:endParaRPr lang="en-US" altLang="ja-JP" sz="1350" b="1" dirty="0"/>
          </a:p>
          <a:p>
            <a:pPr algn="ctr"/>
            <a:r>
              <a:rPr lang="ja-JP" altLang="en-US" sz="1350" b="1" dirty="0"/>
              <a:t>方</a:t>
            </a:r>
            <a:endParaRPr lang="en-US" altLang="ja-JP" sz="1350" b="1" dirty="0"/>
          </a:p>
          <a:p>
            <a:pPr algn="ctr"/>
            <a:r>
              <a:rPr lang="ja-JP" altLang="en-US" sz="1350" b="1" dirty="0"/>
              <a:t>法</a:t>
            </a:r>
            <a:endParaRPr lang="en-US" altLang="ja-JP" sz="1350" b="1" dirty="0"/>
          </a:p>
          <a:p>
            <a:pPr algn="ctr"/>
            <a:r>
              <a:rPr lang="ja-JP" altLang="en-US" sz="1350" b="1" dirty="0"/>
              <a:t>を</a:t>
            </a:r>
            <a:endParaRPr lang="en-US" altLang="ja-JP" sz="1350" b="1" dirty="0"/>
          </a:p>
          <a:p>
            <a:pPr algn="ctr"/>
            <a:r>
              <a:rPr lang="ja-JP" altLang="en-US" sz="1350" b="1" dirty="0"/>
              <a:t>探</a:t>
            </a:r>
            <a:endParaRPr lang="en-US" altLang="ja-JP" sz="1350" b="1" dirty="0"/>
          </a:p>
          <a:p>
            <a:pPr algn="ctr"/>
            <a:r>
              <a:rPr lang="ja-JP" altLang="en-US" sz="1350" b="1" dirty="0"/>
              <a:t>る</a:t>
            </a:r>
          </a:p>
        </p:txBody>
      </p:sp>
      <p:sp>
        <p:nvSpPr>
          <p:cNvPr id="6" name="円/楕円 5"/>
          <p:cNvSpPr/>
          <p:nvPr/>
        </p:nvSpPr>
        <p:spPr>
          <a:xfrm>
            <a:off x="5514519" y="3634447"/>
            <a:ext cx="842392" cy="631794"/>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350" b="1" dirty="0"/>
              <a:t>情報</a:t>
            </a:r>
          </a:p>
        </p:txBody>
      </p:sp>
      <p:sp>
        <p:nvSpPr>
          <p:cNvPr id="7" name="爆発 1 6"/>
          <p:cNvSpPr/>
          <p:nvPr/>
        </p:nvSpPr>
        <p:spPr>
          <a:xfrm>
            <a:off x="6991066" y="0"/>
            <a:ext cx="2152934" cy="1842448"/>
          </a:xfrm>
          <a:prstGeom prst="irregularSeal1">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ja-JP" altLang="en-US" sz="1350" b="1" dirty="0"/>
              <a:t>事例を協議会に出すことが目的か？</a:t>
            </a:r>
          </a:p>
        </p:txBody>
      </p:sp>
      <p:sp>
        <p:nvSpPr>
          <p:cNvPr id="8" name="円/楕円 7"/>
          <p:cNvSpPr/>
          <p:nvPr/>
        </p:nvSpPr>
        <p:spPr>
          <a:xfrm>
            <a:off x="5514519" y="4117991"/>
            <a:ext cx="842392" cy="63179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350" b="1" dirty="0"/>
              <a:t>調整</a:t>
            </a:r>
          </a:p>
        </p:txBody>
      </p:sp>
      <p:sp>
        <p:nvSpPr>
          <p:cNvPr id="9" name="円/楕円 8"/>
          <p:cNvSpPr/>
          <p:nvPr/>
        </p:nvSpPr>
        <p:spPr>
          <a:xfrm>
            <a:off x="5514519" y="4619546"/>
            <a:ext cx="842392" cy="631794"/>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350" b="1" dirty="0"/>
              <a:t>教育</a:t>
            </a:r>
          </a:p>
        </p:txBody>
      </p:sp>
      <p:sp>
        <p:nvSpPr>
          <p:cNvPr id="10" name="円/楕円 9"/>
          <p:cNvSpPr/>
          <p:nvPr/>
        </p:nvSpPr>
        <p:spPr>
          <a:xfrm>
            <a:off x="5514519" y="5079404"/>
            <a:ext cx="842392" cy="631794"/>
          </a:xfrm>
          <a:prstGeom prst="ellipse">
            <a:avLst/>
          </a:prstGeom>
          <a:solidFill>
            <a:srgbClr val="FF000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1350" b="1" dirty="0"/>
              <a:t>開発</a:t>
            </a:r>
          </a:p>
        </p:txBody>
      </p:sp>
      <p:sp>
        <p:nvSpPr>
          <p:cNvPr id="11"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254438359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27584" y="332656"/>
            <a:ext cx="7301552" cy="529568"/>
          </a:xfrm>
        </p:spPr>
        <p:txBody>
          <a:bodyPr>
            <a:normAutofit fontScale="90000"/>
          </a:bodyPr>
          <a:lstStyle/>
          <a:p>
            <a:r>
              <a:rPr kumimoji="1" lang="ja-JP" altLang="en-US" dirty="0" smtClean="0"/>
              <a:t>調整機能</a:t>
            </a:r>
            <a:endParaRPr kumimoji="1" lang="ja-JP" altLang="en-US" dirty="0"/>
          </a:p>
        </p:txBody>
      </p:sp>
      <p:sp>
        <p:nvSpPr>
          <p:cNvPr id="3" name="コンテンツ プレースホルダ 2"/>
          <p:cNvSpPr>
            <a:spLocks noGrp="1"/>
          </p:cNvSpPr>
          <p:nvPr>
            <p:ph idx="1"/>
          </p:nvPr>
        </p:nvSpPr>
        <p:spPr>
          <a:xfrm>
            <a:off x="107504" y="1052736"/>
            <a:ext cx="6264696" cy="5328592"/>
          </a:xfrm>
          <a:ln w="38100">
            <a:solidFill>
              <a:srgbClr val="A3FC9C"/>
            </a:solidFill>
          </a:ln>
        </p:spPr>
        <p:txBody>
          <a:bodyPr>
            <a:normAutofit fontScale="77500" lnSpcReduction="20000"/>
          </a:bodyPr>
          <a:lstStyle/>
          <a:p>
            <a:pPr>
              <a:buNone/>
            </a:pPr>
            <a:r>
              <a:rPr lang="ja-JP" altLang="en-US" dirty="0" smtClean="0">
                <a:latin typeface="HGP明朝E" panose="02020900000000000000" pitchFamily="18" charset="-128"/>
                <a:ea typeface="HGP明朝E" panose="02020900000000000000" pitchFamily="18" charset="-128"/>
              </a:rPr>
              <a:t>１．福祉以外（分野を超えた）ネットワーク構築</a:t>
            </a:r>
            <a:endParaRPr lang="en-US" altLang="ja-JP" dirty="0" smtClean="0">
              <a:latin typeface="HGP明朝E" panose="02020900000000000000" pitchFamily="18" charset="-128"/>
              <a:ea typeface="HGP明朝E" panose="02020900000000000000" pitchFamily="18" charset="-128"/>
            </a:endParaRPr>
          </a:p>
          <a:p>
            <a:pPr>
              <a:buNone/>
            </a:pPr>
            <a:r>
              <a:rPr lang="ja-JP" altLang="en-US" dirty="0" smtClean="0">
                <a:latin typeface="HGP明朝E" panose="02020900000000000000" pitchFamily="18" charset="-128"/>
                <a:ea typeface="HGP明朝E" panose="02020900000000000000" pitchFamily="18" charset="-128"/>
              </a:rPr>
              <a:t>　</a:t>
            </a:r>
            <a:r>
              <a:rPr lang="ja-JP" altLang="en-US" dirty="0" smtClean="0">
                <a:solidFill>
                  <a:srgbClr val="92D050"/>
                </a:solidFill>
                <a:latin typeface="HGP明朝E" panose="02020900000000000000" pitchFamily="18" charset="-128"/>
                <a:ea typeface="HGP明朝E" panose="02020900000000000000" pitchFamily="18" charset="-128"/>
              </a:rPr>
              <a:t>　相談支援＝法人や事業所を超えた連携</a:t>
            </a:r>
            <a:endParaRPr lang="en-US" altLang="ja-JP" dirty="0" smtClean="0">
              <a:latin typeface="HGP明朝E" panose="02020900000000000000" pitchFamily="18" charset="-128"/>
              <a:ea typeface="HGP明朝E" panose="02020900000000000000" pitchFamily="18" charset="-128"/>
            </a:endParaRPr>
          </a:p>
          <a:p>
            <a:pPr>
              <a:buNone/>
            </a:pPr>
            <a:r>
              <a:rPr kumimoji="1" lang="ja-JP" altLang="en-US" dirty="0">
                <a:latin typeface="HGP明朝E" panose="02020900000000000000" pitchFamily="18" charset="-128"/>
                <a:ea typeface="HGP明朝E" panose="02020900000000000000" pitchFamily="18" charset="-128"/>
              </a:rPr>
              <a:t>２</a:t>
            </a:r>
            <a:r>
              <a:rPr kumimoji="1" lang="ja-JP" altLang="en-US" dirty="0" smtClean="0">
                <a:latin typeface="HGP明朝E" panose="02020900000000000000" pitchFamily="18" charset="-128"/>
                <a:ea typeface="HGP明朝E" panose="02020900000000000000" pitchFamily="18" charset="-128"/>
              </a:rPr>
              <a:t>．認識の共有化</a:t>
            </a:r>
            <a:endParaRPr kumimoji="1" lang="en-US" altLang="ja-JP" dirty="0" smtClean="0">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a:t>
            </a:r>
            <a:r>
              <a:rPr lang="ja-JP" altLang="en-US" dirty="0" smtClean="0">
                <a:solidFill>
                  <a:srgbClr val="92D050"/>
                </a:solidFill>
                <a:latin typeface="HGP明朝E" panose="02020900000000000000" pitchFamily="18" charset="-128"/>
                <a:ea typeface="HGP明朝E" panose="02020900000000000000" pitchFamily="18" charset="-128"/>
              </a:rPr>
              <a:t>議論する事が大切</a:t>
            </a:r>
            <a:endParaRPr kumimoji="1"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３</a:t>
            </a:r>
            <a:r>
              <a:rPr lang="ja-JP" altLang="en-US" dirty="0" smtClean="0">
                <a:latin typeface="HGP明朝E" panose="02020900000000000000" pitchFamily="18" charset="-128"/>
                <a:ea typeface="HGP明朝E" panose="02020900000000000000" pitchFamily="18" charset="-128"/>
              </a:rPr>
              <a:t>．地域課題の整理</a:t>
            </a:r>
            <a:endParaRPr lang="en-US" altLang="ja-JP" dirty="0" smtClean="0">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a:t>
            </a:r>
            <a:r>
              <a:rPr kumimoji="1" lang="ja-JP" altLang="en-US" dirty="0" smtClean="0">
                <a:solidFill>
                  <a:srgbClr val="92D050"/>
                </a:solidFill>
                <a:latin typeface="HGP明朝E" panose="02020900000000000000" pitchFamily="18" charset="-128"/>
                <a:ea typeface="HGP明朝E" panose="02020900000000000000" pitchFamily="18" charset="-128"/>
              </a:rPr>
              <a:t>課題整理する方法を獲得する</a:t>
            </a:r>
            <a:endParaRPr kumimoji="1" lang="en-US" altLang="ja-JP" dirty="0" smtClean="0">
              <a:solidFill>
                <a:srgbClr val="92D050"/>
              </a:solidFill>
              <a:latin typeface="HGP明朝E" panose="02020900000000000000" pitchFamily="18" charset="-128"/>
              <a:ea typeface="HGP明朝E" panose="02020900000000000000" pitchFamily="18" charset="-128"/>
            </a:endParaRPr>
          </a:p>
          <a:p>
            <a:pPr>
              <a:buNone/>
            </a:pPr>
            <a:r>
              <a:rPr lang="ja-JP" altLang="en-US" dirty="0" smtClean="0">
                <a:latin typeface="HGP明朝E" panose="02020900000000000000" pitchFamily="18" charset="-128"/>
                <a:ea typeface="HGP明朝E" panose="02020900000000000000" pitchFamily="18" charset="-128"/>
              </a:rPr>
              <a:t>４．課題解決に向けたプロセスの確認</a:t>
            </a:r>
            <a:endParaRPr lang="en-US" altLang="ja-JP" dirty="0" smtClean="0">
              <a:latin typeface="HGP明朝E" panose="02020900000000000000" pitchFamily="18" charset="-128"/>
              <a:ea typeface="HGP明朝E" panose="02020900000000000000" pitchFamily="18" charset="-128"/>
            </a:endParaRPr>
          </a:p>
          <a:p>
            <a:pPr>
              <a:buNone/>
            </a:pPr>
            <a:r>
              <a:rPr kumimoji="1" lang="ja-JP" altLang="en-US" dirty="0" smtClean="0">
                <a:latin typeface="HGP明朝E" panose="02020900000000000000" pitchFamily="18" charset="-128"/>
                <a:ea typeface="HGP明朝E" panose="02020900000000000000" pitchFamily="18" charset="-128"/>
              </a:rPr>
              <a:t>　　</a:t>
            </a:r>
            <a:r>
              <a:rPr kumimoji="1" lang="ja-JP" altLang="en-US" dirty="0" smtClean="0">
                <a:solidFill>
                  <a:srgbClr val="92D050"/>
                </a:solidFill>
                <a:latin typeface="HGP明朝E" panose="02020900000000000000" pitchFamily="18" charset="-128"/>
                <a:ea typeface="HGP明朝E" panose="02020900000000000000" pitchFamily="18" charset="-128"/>
              </a:rPr>
              <a:t>協議会成果が、それを物語る</a:t>
            </a:r>
            <a:endParaRPr kumimoji="1" lang="en-US" altLang="ja-JP" dirty="0">
              <a:latin typeface="HGP明朝E" panose="02020900000000000000" pitchFamily="18" charset="-128"/>
              <a:ea typeface="HGP明朝E" panose="02020900000000000000" pitchFamily="18" charset="-128"/>
            </a:endParaRPr>
          </a:p>
          <a:p>
            <a:pPr>
              <a:buNone/>
            </a:pPr>
            <a:r>
              <a:rPr lang="ja-JP" altLang="en-US" dirty="0" smtClean="0">
                <a:latin typeface="HGP明朝E" panose="02020900000000000000" pitchFamily="18" charset="-128"/>
                <a:ea typeface="HGP明朝E" panose="02020900000000000000" pitchFamily="18" charset="-128"/>
              </a:rPr>
              <a:t>５．福祉計画の進捗管理と調整</a:t>
            </a:r>
            <a:endParaRPr lang="en-US" altLang="ja-JP" dirty="0" smtClean="0">
              <a:latin typeface="HGP明朝E" panose="02020900000000000000" pitchFamily="18" charset="-128"/>
              <a:ea typeface="HGP明朝E" panose="02020900000000000000" pitchFamily="18" charset="-128"/>
            </a:endParaRPr>
          </a:p>
          <a:p>
            <a:pPr>
              <a:buNone/>
            </a:pPr>
            <a:r>
              <a:rPr lang="ja-JP" altLang="en-US" dirty="0" smtClean="0">
                <a:latin typeface="HGP明朝E" panose="02020900000000000000" pitchFamily="18" charset="-128"/>
                <a:ea typeface="HGP明朝E" panose="02020900000000000000" pitchFamily="18" charset="-128"/>
              </a:rPr>
              <a:t>　（例；計画相談支援の進捗管理</a:t>
            </a:r>
            <a:endParaRPr lang="en-US" altLang="ja-JP" dirty="0" smtClean="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　</a:t>
            </a:r>
            <a:r>
              <a:rPr lang="ja-JP" altLang="en-US" dirty="0" smtClean="0">
                <a:latin typeface="HGP明朝E" panose="02020900000000000000" pitchFamily="18" charset="-128"/>
                <a:ea typeface="HGP明朝E" panose="02020900000000000000" pitchFamily="18" charset="-128"/>
              </a:rPr>
              <a:t>　・福祉計画のＰＤＣＡサイクル）　</a:t>
            </a:r>
            <a:endParaRPr lang="en-US" altLang="ja-JP" dirty="0" smtClean="0">
              <a:latin typeface="HGP明朝E" panose="02020900000000000000" pitchFamily="18" charset="-128"/>
              <a:ea typeface="HGP明朝E" panose="02020900000000000000" pitchFamily="18" charset="-128"/>
            </a:endParaRPr>
          </a:p>
          <a:p>
            <a:pPr>
              <a:buNone/>
            </a:pPr>
            <a:r>
              <a:rPr lang="ja-JP" altLang="en-US" dirty="0">
                <a:solidFill>
                  <a:srgbClr val="92D050"/>
                </a:solidFill>
                <a:latin typeface="HGP明朝E" panose="02020900000000000000" pitchFamily="18" charset="-128"/>
                <a:ea typeface="HGP明朝E" panose="02020900000000000000" pitchFamily="18" charset="-128"/>
              </a:rPr>
              <a:t>　</a:t>
            </a:r>
            <a:r>
              <a:rPr lang="ja-JP" altLang="en-US" dirty="0" smtClean="0">
                <a:solidFill>
                  <a:srgbClr val="92D050"/>
                </a:solidFill>
                <a:latin typeface="HGP明朝E" panose="02020900000000000000" pitchFamily="18" charset="-128"/>
                <a:ea typeface="HGP明朝E" panose="02020900000000000000" pitchFamily="18" charset="-128"/>
              </a:rPr>
              <a:t>　行政への依存になっていないか？</a:t>
            </a:r>
            <a:endParaRPr lang="en-US" altLang="ja-JP" dirty="0" smtClean="0">
              <a:latin typeface="HGP明朝E" panose="02020900000000000000" pitchFamily="18" charset="-128"/>
              <a:ea typeface="HGP明朝E" panose="02020900000000000000" pitchFamily="18" charset="-128"/>
            </a:endParaRPr>
          </a:p>
          <a:p>
            <a:pPr>
              <a:buNone/>
            </a:pPr>
            <a:endParaRPr kumimoji="1" lang="en-US" altLang="ja-JP" dirty="0"/>
          </a:p>
          <a:p>
            <a:pPr>
              <a:buNone/>
            </a:pPr>
            <a:endParaRPr kumimoji="1" lang="ja-JP" altLang="en-US" dirty="0"/>
          </a:p>
        </p:txBody>
      </p:sp>
      <p:sp>
        <p:nvSpPr>
          <p:cNvPr id="5" name="左矢印吹き出し 4"/>
          <p:cNvSpPr/>
          <p:nvPr/>
        </p:nvSpPr>
        <p:spPr>
          <a:xfrm>
            <a:off x="6372200" y="1412776"/>
            <a:ext cx="2771799" cy="3951028"/>
          </a:xfrm>
          <a:prstGeom prst="leftArrowCallout">
            <a:avLst>
              <a:gd name="adj1" fmla="val 25000"/>
              <a:gd name="adj2" fmla="val 25000"/>
              <a:gd name="adj3" fmla="val 25000"/>
              <a:gd name="adj4" fmla="val 75000"/>
            </a:avLst>
          </a:prstGeom>
          <a:solidFill>
            <a:srgbClr val="92D050"/>
          </a:solidFill>
          <a:ln>
            <a:solidFill>
              <a:srgbClr val="A3FC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chemeClr val="tx1"/>
                </a:solidFill>
              </a:rPr>
              <a:t>調整の中に、小さな調整や変革プランがイメージされている。</a:t>
            </a:r>
          </a:p>
        </p:txBody>
      </p:sp>
      <p:sp>
        <p:nvSpPr>
          <p:cNvPr id="6" name="フッター プレースホルダ 3"/>
          <p:cNvSpPr>
            <a:spLocks noGrp="1"/>
          </p:cNvSpPr>
          <p:nvPr>
            <p:ph type="ftr" sz="quarter" idx="11"/>
          </p:nvPr>
        </p:nvSpPr>
        <p:spPr>
          <a:xfrm>
            <a:off x="0" y="6485664"/>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9469265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74638"/>
            <a:ext cx="8712968" cy="850106"/>
          </a:xfrm>
        </p:spPr>
        <p:txBody>
          <a:bodyPr>
            <a:normAutofit/>
          </a:bodyPr>
          <a:lstStyle/>
          <a:p>
            <a:r>
              <a:rPr lang="ja-JP" altLang="en-US" sz="3600" dirty="0" smtClean="0"/>
              <a:t>地域</a:t>
            </a:r>
            <a:r>
              <a:rPr lang="ja-JP" altLang="en-US" sz="3600" dirty="0"/>
              <a:t>資源への</a:t>
            </a:r>
            <a:r>
              <a:rPr lang="ja-JP" altLang="en-US" sz="3600" dirty="0" smtClean="0"/>
              <a:t>アクセスと協議会実践</a:t>
            </a:r>
            <a:r>
              <a:rPr lang="ja-JP" altLang="en-US" dirty="0" smtClean="0"/>
              <a:t>　</a:t>
            </a:r>
            <a:endParaRPr kumimoji="1" lang="ja-JP" altLang="en-US" dirty="0"/>
          </a:p>
        </p:txBody>
      </p:sp>
      <p:cxnSp>
        <p:nvCxnSpPr>
          <p:cNvPr id="4" name="直線コネクタ 3"/>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ー 2"/>
          <p:cNvSpPr>
            <a:spLocks noGrp="1"/>
          </p:cNvSpPr>
          <p:nvPr>
            <p:ph idx="1"/>
          </p:nvPr>
        </p:nvSpPr>
        <p:spPr/>
        <p:txBody>
          <a:bodyPr>
            <a:normAutofit/>
          </a:bodyPr>
          <a:lstStyle/>
          <a:p>
            <a:pPr marL="0" indent="0">
              <a:buNone/>
            </a:pPr>
            <a:r>
              <a:rPr lang="ja-JP" altLang="en-US" dirty="0"/>
              <a:t>　</a:t>
            </a:r>
            <a:endParaRPr kumimoji="1" lang="en-US" altLang="ja-JP" dirty="0"/>
          </a:p>
          <a:p>
            <a:pPr marL="0" indent="0">
              <a:buNone/>
            </a:pPr>
            <a:r>
              <a:rPr lang="ja-JP" altLang="en-US" dirty="0" smtClean="0"/>
              <a:t>　</a:t>
            </a:r>
            <a:endParaRPr lang="en-US" altLang="ja-JP" dirty="0" smtClean="0"/>
          </a:p>
          <a:p>
            <a:pPr marL="0" indent="0">
              <a:buNone/>
            </a:pPr>
            <a:r>
              <a:rPr lang="ja-JP" altLang="en-US" dirty="0"/>
              <a:t>　</a:t>
            </a:r>
            <a:r>
              <a:rPr lang="ja-JP" altLang="en-US" dirty="0" smtClean="0"/>
              <a:t>　　　　Ｂさんの卒業後、どこも無い。</a:t>
            </a:r>
            <a:endParaRPr lang="en-US" altLang="ja-JP" dirty="0" smtClean="0"/>
          </a:p>
          <a:p>
            <a:pPr marL="0" indent="0">
              <a:buNone/>
            </a:pPr>
            <a:endParaRPr lang="en-US" altLang="ja-JP" dirty="0" smtClean="0"/>
          </a:p>
          <a:p>
            <a:pPr marL="0" indent="0">
              <a:buNone/>
            </a:pPr>
            <a:r>
              <a:rPr lang="ja-JP" altLang="en-US" dirty="0" smtClean="0"/>
              <a:t>　</a:t>
            </a:r>
            <a:endParaRPr kumimoji="1" lang="ja-JP" altLang="en-US" dirty="0"/>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22814736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2656"/>
            <a:ext cx="8229600" cy="421556"/>
          </a:xfrm>
        </p:spPr>
        <p:txBody>
          <a:bodyPr>
            <a:normAutofit fontScale="90000"/>
          </a:bodyPr>
          <a:lstStyle/>
          <a:p>
            <a:r>
              <a:rPr kumimoji="1" lang="ja-JP" altLang="en-US" dirty="0" smtClean="0"/>
              <a:t>開発</a:t>
            </a:r>
            <a:r>
              <a:rPr kumimoji="1" lang="ja-JP" altLang="en-US" dirty="0"/>
              <a:t>機能</a:t>
            </a:r>
          </a:p>
        </p:txBody>
      </p:sp>
      <p:pic>
        <p:nvPicPr>
          <p:cNvPr id="6146" name="Picture 2"/>
          <p:cNvPicPr>
            <a:picLocks noChangeAspect="1" noChangeArrowheads="1"/>
          </p:cNvPicPr>
          <p:nvPr/>
        </p:nvPicPr>
        <p:blipFill>
          <a:blip r:embed="rId3" cstate="print"/>
          <a:srcRect/>
          <a:stretch>
            <a:fillRect/>
          </a:stretch>
        </p:blipFill>
        <p:spPr bwMode="auto">
          <a:xfrm>
            <a:off x="1617261" y="1061967"/>
            <a:ext cx="7526740" cy="4635285"/>
          </a:xfrm>
          <a:prstGeom prst="rect">
            <a:avLst/>
          </a:prstGeom>
          <a:noFill/>
          <a:ln w="9525">
            <a:noFill/>
            <a:miter lim="800000"/>
            <a:headEnd/>
            <a:tailEnd/>
          </a:ln>
        </p:spPr>
      </p:pic>
      <p:sp>
        <p:nvSpPr>
          <p:cNvPr id="5" name="角丸四角形 4"/>
          <p:cNvSpPr/>
          <p:nvPr/>
        </p:nvSpPr>
        <p:spPr>
          <a:xfrm>
            <a:off x="251520" y="1061966"/>
            <a:ext cx="1514901" cy="503132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ja-JP" altLang="en-US" sz="2100" b="1" dirty="0">
                <a:solidFill>
                  <a:schemeClr val="tx1"/>
                </a:solidFill>
              </a:rPr>
              <a:t>注意</a:t>
            </a:r>
            <a:endParaRPr lang="en-US" altLang="ja-JP" sz="2100" b="1" dirty="0">
              <a:solidFill>
                <a:schemeClr val="tx1"/>
              </a:solidFill>
            </a:endParaRPr>
          </a:p>
          <a:p>
            <a:endParaRPr lang="en-US" altLang="ja-JP" sz="2100" b="1" dirty="0">
              <a:solidFill>
                <a:schemeClr val="tx1"/>
              </a:solidFill>
            </a:endParaRPr>
          </a:p>
          <a:p>
            <a:r>
              <a:rPr lang="ja-JP" altLang="en-US" sz="2100" b="1" dirty="0">
                <a:solidFill>
                  <a:schemeClr val="tx1"/>
                </a:solidFill>
              </a:rPr>
              <a:t>福祉サービスだけに限らない。</a:t>
            </a:r>
            <a:endParaRPr lang="en-US" altLang="ja-JP" sz="2100" b="1" dirty="0">
              <a:solidFill>
                <a:schemeClr val="tx1"/>
              </a:solidFill>
            </a:endParaRPr>
          </a:p>
          <a:p>
            <a:endParaRPr lang="en-US" altLang="ja-JP" sz="2100" b="1" dirty="0">
              <a:solidFill>
                <a:schemeClr val="tx1"/>
              </a:solidFill>
            </a:endParaRPr>
          </a:p>
          <a:p>
            <a:r>
              <a:rPr lang="ja-JP" altLang="en-US" sz="2100" b="1" dirty="0">
                <a:solidFill>
                  <a:schemeClr val="tx1"/>
                </a:solidFill>
              </a:rPr>
              <a:t>予算化するものだけに特化しない</a:t>
            </a:r>
            <a:endParaRPr lang="en-US" altLang="ja-JP" sz="2100" b="1" dirty="0">
              <a:solidFill>
                <a:schemeClr val="tx1"/>
              </a:solidFill>
            </a:endParaRPr>
          </a:p>
          <a:p>
            <a:endParaRPr lang="en-US" altLang="ja-JP" sz="2100" b="1" dirty="0">
              <a:solidFill>
                <a:schemeClr val="tx1"/>
              </a:solidFill>
            </a:endParaRPr>
          </a:p>
          <a:p>
            <a:r>
              <a:rPr lang="ja-JP" altLang="en-US" sz="2100" b="1" dirty="0" smtClean="0">
                <a:solidFill>
                  <a:schemeClr val="tx1"/>
                </a:solidFill>
              </a:rPr>
              <a:t>既存の改善</a:t>
            </a:r>
            <a:r>
              <a:rPr lang="ja-JP" altLang="en-US" sz="2100" b="1" dirty="0">
                <a:solidFill>
                  <a:schemeClr val="tx1"/>
                </a:solidFill>
              </a:rPr>
              <a:t>も意識する</a:t>
            </a:r>
            <a:endParaRPr lang="en-US" altLang="ja-JP" sz="2100" b="1" dirty="0">
              <a:solidFill>
                <a:schemeClr val="tx1"/>
              </a:solidFill>
            </a:endParaRPr>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0341353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67270"/>
            <a:ext cx="2982232" cy="627534"/>
          </a:xfrm>
        </p:spPr>
        <p:txBody>
          <a:bodyPr>
            <a:normAutofit fontScale="90000"/>
          </a:bodyPr>
          <a:lstStyle/>
          <a:p>
            <a:r>
              <a:rPr kumimoji="1" lang="ja-JP" altLang="en-US" dirty="0" smtClean="0"/>
              <a:t>教育機能</a:t>
            </a:r>
            <a:endParaRPr kumimoji="1" lang="ja-JP" altLang="en-US" dirty="0"/>
          </a:p>
        </p:txBody>
      </p:sp>
      <p:sp>
        <p:nvSpPr>
          <p:cNvPr id="3" name="コンテンツ プレースホルダ 2"/>
          <p:cNvSpPr>
            <a:spLocks noGrp="1"/>
          </p:cNvSpPr>
          <p:nvPr>
            <p:ph idx="1"/>
          </p:nvPr>
        </p:nvSpPr>
        <p:spPr>
          <a:xfrm>
            <a:off x="251520" y="1488976"/>
            <a:ext cx="4633511" cy="4986554"/>
          </a:xfrm>
        </p:spPr>
        <p:txBody>
          <a:bodyPr>
            <a:normAutofit fontScale="70000" lnSpcReduction="20000"/>
          </a:bodyPr>
          <a:lstStyle/>
          <a:p>
            <a:pPr>
              <a:buNone/>
            </a:pPr>
            <a:r>
              <a:rPr lang="ja-JP" altLang="en-US" dirty="0" smtClean="0">
                <a:latin typeface="HGP明朝E" panose="02020900000000000000" pitchFamily="18" charset="-128"/>
                <a:ea typeface="HGP明朝E" panose="02020900000000000000" pitchFamily="18" charset="-128"/>
              </a:rPr>
              <a:t>１．知識の啓発・スキルの享受と人材育成</a:t>
            </a:r>
            <a:endParaRPr kumimoji="1" lang="en-US" altLang="ja-JP" dirty="0">
              <a:latin typeface="HGP明朝E" panose="02020900000000000000" pitchFamily="18" charset="-128"/>
              <a:ea typeface="HGP明朝E" panose="02020900000000000000" pitchFamily="18" charset="-128"/>
            </a:endParaRPr>
          </a:p>
          <a:p>
            <a:pPr>
              <a:buNone/>
            </a:pPr>
            <a:r>
              <a:rPr lang="ja-JP" altLang="en-US" dirty="0" smtClean="0">
                <a:solidFill>
                  <a:srgbClr val="FF0000"/>
                </a:solidFill>
                <a:latin typeface="HGP明朝E" panose="02020900000000000000" pitchFamily="18" charset="-128"/>
                <a:ea typeface="HGP明朝E" panose="02020900000000000000" pitchFamily="18" charset="-128"/>
              </a:rPr>
              <a:t>２．地域に根差した研修機能</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smtClean="0">
                <a:solidFill>
                  <a:srgbClr val="FF0000"/>
                </a:solidFill>
                <a:latin typeface="HGP明朝E" panose="02020900000000000000" pitchFamily="18" charset="-128"/>
                <a:ea typeface="HGP明朝E" panose="02020900000000000000" pitchFamily="18" charset="-128"/>
              </a:rPr>
              <a:t>　（企画～実施）☆地域のＯＪＴ</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a:solidFill>
                  <a:srgbClr val="FF0000"/>
                </a:solidFill>
                <a:latin typeface="HGP明朝E" panose="02020900000000000000" pitchFamily="18" charset="-128"/>
                <a:ea typeface="HGP明朝E" panose="02020900000000000000" pitchFamily="18" charset="-128"/>
              </a:rPr>
              <a:t>　</a:t>
            </a:r>
            <a:r>
              <a:rPr lang="ja-JP" altLang="en-US" dirty="0" smtClean="0">
                <a:solidFill>
                  <a:srgbClr val="FF0000"/>
                </a:solidFill>
                <a:latin typeface="HGP明朝E" panose="02020900000000000000" pitchFamily="18" charset="-128"/>
                <a:ea typeface="HGP明朝E" panose="02020900000000000000" pitchFamily="18" charset="-128"/>
              </a:rPr>
              <a:t>　　　　　　　</a:t>
            </a:r>
            <a:r>
              <a:rPr lang="ja-JP" altLang="en-US" b="1" dirty="0" smtClean="0">
                <a:solidFill>
                  <a:srgbClr val="00B0F0"/>
                </a:solidFill>
                <a:latin typeface="HGP明朝E" panose="02020900000000000000" pitchFamily="18" charset="-128"/>
                <a:ea typeface="HGP明朝E" panose="02020900000000000000" pitchFamily="18" charset="-128"/>
              </a:rPr>
              <a:t>　　　（インターバル）</a:t>
            </a:r>
            <a:endParaRPr lang="en-US" altLang="ja-JP" b="1" dirty="0" smtClean="0">
              <a:solidFill>
                <a:srgbClr val="00B0F0"/>
              </a:solidFill>
              <a:latin typeface="HGP明朝E" panose="02020900000000000000" pitchFamily="18" charset="-128"/>
              <a:ea typeface="HGP明朝E" panose="02020900000000000000" pitchFamily="18" charset="-128"/>
            </a:endParaRPr>
          </a:p>
          <a:p>
            <a:pPr>
              <a:buNone/>
            </a:pPr>
            <a:r>
              <a:rPr kumimoji="1" lang="ja-JP" altLang="en-US" dirty="0">
                <a:solidFill>
                  <a:srgbClr val="FF0000"/>
                </a:solidFill>
                <a:latin typeface="HGP明朝E" panose="02020900000000000000" pitchFamily="18" charset="-128"/>
                <a:ea typeface="HGP明朝E" panose="02020900000000000000" pitchFamily="18" charset="-128"/>
              </a:rPr>
              <a:t>　</a:t>
            </a:r>
            <a:r>
              <a:rPr kumimoji="1" lang="en-US" altLang="ja-JP" dirty="0" smtClean="0">
                <a:solidFill>
                  <a:srgbClr val="FF0000"/>
                </a:solidFill>
                <a:latin typeface="HGP明朝E" panose="02020900000000000000" pitchFamily="18" charset="-128"/>
                <a:ea typeface="HGP明朝E" panose="02020900000000000000" pitchFamily="18" charset="-128"/>
              </a:rPr>
              <a:t>※</a:t>
            </a:r>
            <a:r>
              <a:rPr kumimoji="1" lang="ja-JP" altLang="en-US" dirty="0" smtClean="0">
                <a:solidFill>
                  <a:srgbClr val="FF0000"/>
                </a:solidFill>
                <a:latin typeface="HGP明朝E" panose="02020900000000000000" pitchFamily="18" charset="-128"/>
                <a:ea typeface="HGP明朝E" panose="02020900000000000000" pitchFamily="18" charset="-128"/>
              </a:rPr>
              <a:t>内容検討・研修のねらい・具体的　</a:t>
            </a:r>
            <a:endParaRPr kumimoji="1" lang="en-US" altLang="ja-JP"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a:solidFill>
                  <a:srgbClr val="FF0000"/>
                </a:solidFill>
                <a:latin typeface="HGP明朝E" panose="02020900000000000000" pitchFamily="18" charset="-128"/>
                <a:ea typeface="HGP明朝E" panose="02020900000000000000" pitchFamily="18" charset="-128"/>
              </a:rPr>
              <a:t>　</a:t>
            </a:r>
            <a:r>
              <a:rPr lang="ja-JP" altLang="en-US" dirty="0" smtClean="0">
                <a:solidFill>
                  <a:srgbClr val="FF0000"/>
                </a:solidFill>
                <a:latin typeface="HGP明朝E" panose="02020900000000000000" pitchFamily="18" charset="-128"/>
                <a:ea typeface="HGP明朝E" panose="02020900000000000000" pitchFamily="18" charset="-128"/>
              </a:rPr>
              <a:t>　</a:t>
            </a:r>
            <a:r>
              <a:rPr kumimoji="1" lang="ja-JP" altLang="en-US" dirty="0" smtClean="0">
                <a:solidFill>
                  <a:srgbClr val="FF0000"/>
                </a:solidFill>
                <a:latin typeface="HGP明朝E" panose="02020900000000000000" pitchFamily="18" charset="-128"/>
                <a:ea typeface="HGP明朝E" panose="02020900000000000000" pitchFamily="18" charset="-128"/>
              </a:rPr>
              <a:t>な</a:t>
            </a:r>
            <a:r>
              <a:rPr lang="ja-JP" altLang="en-US" dirty="0" smtClean="0">
                <a:solidFill>
                  <a:srgbClr val="FF0000"/>
                </a:solidFill>
                <a:latin typeface="HGP明朝E" panose="02020900000000000000" pitchFamily="18" charset="-128"/>
                <a:ea typeface="HGP明朝E" panose="02020900000000000000" pitchFamily="18" charset="-128"/>
              </a:rPr>
              <a:t>方法</a:t>
            </a:r>
            <a:r>
              <a:rPr kumimoji="1" lang="ja-JP" altLang="en-US" dirty="0" smtClean="0">
                <a:solidFill>
                  <a:srgbClr val="FF0000"/>
                </a:solidFill>
                <a:latin typeface="HGP明朝E" panose="02020900000000000000" pitchFamily="18" charset="-128"/>
                <a:ea typeface="HGP明朝E" panose="02020900000000000000" pitchFamily="18" charset="-128"/>
              </a:rPr>
              <a:t>等</a:t>
            </a:r>
            <a:endParaRPr kumimoji="1" lang="en-US" altLang="ja-JP"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a:solidFill>
                  <a:srgbClr val="FF0000"/>
                </a:solidFill>
                <a:latin typeface="HGP明朝E" panose="02020900000000000000" pitchFamily="18" charset="-128"/>
                <a:ea typeface="HGP明朝E" panose="02020900000000000000" pitchFamily="18" charset="-128"/>
              </a:rPr>
              <a:t>３</a:t>
            </a:r>
            <a:r>
              <a:rPr lang="ja-JP" altLang="en-US" dirty="0" smtClean="0">
                <a:solidFill>
                  <a:srgbClr val="FF0000"/>
                </a:solidFill>
                <a:latin typeface="HGP明朝E" panose="02020900000000000000" pitchFamily="18" charset="-128"/>
                <a:ea typeface="HGP明朝E" panose="02020900000000000000" pitchFamily="18" charset="-128"/>
              </a:rPr>
              <a:t>．スーパービジョンの展開</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lang="ja-JP" altLang="en-US" dirty="0" smtClean="0">
                <a:solidFill>
                  <a:srgbClr val="FF0000"/>
                </a:solidFill>
                <a:latin typeface="HGP明朝E" panose="02020900000000000000" pitchFamily="18" charset="-128"/>
                <a:ea typeface="HGP明朝E" panose="02020900000000000000" pitchFamily="18" charset="-128"/>
              </a:rPr>
              <a:t>　</a:t>
            </a:r>
            <a:r>
              <a:rPr lang="en-US" altLang="ja-JP" dirty="0" smtClean="0">
                <a:solidFill>
                  <a:srgbClr val="FF0000"/>
                </a:solidFill>
                <a:latin typeface="HGP明朝E" panose="02020900000000000000" pitchFamily="18" charset="-128"/>
                <a:ea typeface="HGP明朝E" panose="02020900000000000000" pitchFamily="18" charset="-128"/>
              </a:rPr>
              <a:t>(</a:t>
            </a:r>
            <a:r>
              <a:rPr lang="ja-JP" altLang="en-US" dirty="0" smtClean="0">
                <a:solidFill>
                  <a:srgbClr val="FF0000"/>
                </a:solidFill>
                <a:latin typeface="HGP明朝E" panose="02020900000000000000" pitchFamily="18" charset="-128"/>
                <a:ea typeface="HGP明朝E" panose="02020900000000000000" pitchFamily="18" charset="-128"/>
              </a:rPr>
              <a:t>今後の課題）</a:t>
            </a:r>
            <a:endParaRPr lang="en-US" altLang="ja-JP" sz="1650" dirty="0">
              <a:solidFill>
                <a:srgbClr val="FF0000"/>
              </a:solidFill>
              <a:latin typeface="HGP明朝E" panose="02020900000000000000" pitchFamily="18" charset="-128"/>
              <a:ea typeface="HGP明朝E" panose="02020900000000000000" pitchFamily="18" charset="-128"/>
            </a:endParaRPr>
          </a:p>
          <a:p>
            <a:pPr>
              <a:buNone/>
            </a:pPr>
            <a:r>
              <a:rPr lang="ja-JP" altLang="en-US" dirty="0" smtClean="0">
                <a:solidFill>
                  <a:srgbClr val="FF0000"/>
                </a:solidFill>
                <a:latin typeface="HGP明朝E" panose="02020900000000000000" pitchFamily="18" charset="-128"/>
                <a:ea typeface="HGP明朝E" panose="02020900000000000000" pitchFamily="18" charset="-128"/>
              </a:rPr>
              <a:t>４．教育的機能へのプロセスの重要性</a:t>
            </a:r>
            <a:endParaRPr kumimoji="1" lang="en-US" altLang="ja-JP" dirty="0">
              <a:solidFill>
                <a:srgbClr val="FF0000"/>
              </a:solidFill>
              <a:latin typeface="HGP明朝E" panose="02020900000000000000" pitchFamily="18" charset="-128"/>
              <a:ea typeface="HGP明朝E" panose="02020900000000000000" pitchFamily="18" charset="-128"/>
            </a:endParaRPr>
          </a:p>
          <a:p>
            <a:pPr>
              <a:buNone/>
            </a:pPr>
            <a:r>
              <a:rPr lang="ja-JP" altLang="en-US" dirty="0" smtClean="0">
                <a:solidFill>
                  <a:srgbClr val="FF0000"/>
                </a:solidFill>
                <a:latin typeface="HGP明朝E" panose="02020900000000000000" pitchFamily="18" charset="-128"/>
                <a:ea typeface="HGP明朝E" panose="02020900000000000000" pitchFamily="18" charset="-128"/>
              </a:rPr>
              <a:t>５．事例検討</a:t>
            </a:r>
            <a:endParaRPr lang="en-US" altLang="ja-JP" dirty="0" smtClean="0">
              <a:solidFill>
                <a:srgbClr val="FF0000"/>
              </a:solidFill>
              <a:latin typeface="HGP明朝E" panose="02020900000000000000" pitchFamily="18" charset="-128"/>
              <a:ea typeface="HGP明朝E" panose="02020900000000000000" pitchFamily="18" charset="-128"/>
            </a:endParaRPr>
          </a:p>
          <a:p>
            <a:pPr>
              <a:buNone/>
            </a:pPr>
            <a:r>
              <a:rPr kumimoji="1" lang="ja-JP" altLang="en-US" dirty="0">
                <a:latin typeface="HGP明朝E" panose="02020900000000000000" pitchFamily="18" charset="-128"/>
                <a:ea typeface="HGP明朝E" panose="02020900000000000000" pitchFamily="18" charset="-128"/>
              </a:rPr>
              <a:t>６</a:t>
            </a:r>
            <a:r>
              <a:rPr kumimoji="1" lang="ja-JP" altLang="en-US" dirty="0" smtClean="0">
                <a:latin typeface="HGP明朝E" panose="02020900000000000000" pitchFamily="18" charset="-128"/>
                <a:ea typeface="HGP明朝E" panose="02020900000000000000" pitchFamily="18" charset="-128"/>
              </a:rPr>
              <a:t>．メンタルヘルス　</a:t>
            </a:r>
            <a:endParaRPr lang="en-US" altLang="ja-JP" sz="1650" dirty="0">
              <a:latin typeface="HGP明朝E" panose="02020900000000000000" pitchFamily="18" charset="-128"/>
              <a:ea typeface="HGP明朝E" panose="02020900000000000000" pitchFamily="18" charset="-128"/>
            </a:endParaRPr>
          </a:p>
          <a:p>
            <a:pPr>
              <a:buNone/>
            </a:pPr>
            <a:r>
              <a:rPr lang="ja-JP" altLang="en-US" dirty="0">
                <a:latin typeface="HGP明朝E" panose="02020900000000000000" pitchFamily="18" charset="-128"/>
                <a:ea typeface="HGP明朝E" panose="02020900000000000000" pitchFamily="18" charset="-128"/>
              </a:rPr>
              <a:t>７</a:t>
            </a:r>
            <a:r>
              <a:rPr lang="ja-JP" altLang="en-US" dirty="0" smtClean="0">
                <a:latin typeface="HGP明朝E" panose="02020900000000000000" pitchFamily="18" charset="-128"/>
                <a:ea typeface="HGP明朝E" panose="02020900000000000000" pitchFamily="18" charset="-128"/>
              </a:rPr>
              <a:t>．既存ネットワークの活用</a:t>
            </a:r>
            <a:endParaRPr kumimoji="1" lang="ja-JP" altLang="en-US" dirty="0">
              <a:latin typeface="HGP明朝E" panose="02020900000000000000" pitchFamily="18" charset="-128"/>
              <a:ea typeface="HGP明朝E" panose="02020900000000000000" pitchFamily="18" charset="-128"/>
            </a:endParaRPr>
          </a:p>
        </p:txBody>
      </p:sp>
      <p:sp>
        <p:nvSpPr>
          <p:cNvPr id="4" name="コンテンツ プレースホルダ 2"/>
          <p:cNvSpPr txBox="1">
            <a:spLocks/>
          </p:cNvSpPr>
          <p:nvPr/>
        </p:nvSpPr>
        <p:spPr>
          <a:xfrm>
            <a:off x="5004048" y="1484784"/>
            <a:ext cx="3971032" cy="4734526"/>
          </a:xfrm>
          <a:prstGeom prst="rect">
            <a:avLst/>
          </a:prstGeom>
        </p:spPr>
        <p:txBody>
          <a:bodyPr vert="horz" lIns="68580" tIns="34290" rIns="68580" bIns="34290" rtlCol="0">
            <a:normAutofit/>
          </a:bodyPr>
          <a:lstStyle/>
          <a:p>
            <a:pPr marL="171450" indent="-171450" defTabSz="685800">
              <a:lnSpc>
                <a:spcPct val="90000"/>
              </a:lnSpc>
              <a:spcBef>
                <a:spcPts val="750"/>
              </a:spcBef>
              <a:defRPr/>
            </a:pPr>
            <a:r>
              <a:rPr lang="en-US" altLang="ja-JP" sz="2100" dirty="0">
                <a:latin typeface="HGP明朝E" panose="02020900000000000000" pitchFamily="18" charset="-128"/>
                <a:ea typeface="HGP明朝E" panose="02020900000000000000" pitchFamily="18" charset="-128"/>
              </a:rPr>
              <a:t>【</a:t>
            </a:r>
            <a:r>
              <a:rPr lang="ja-JP" altLang="en-US" sz="2100" dirty="0">
                <a:latin typeface="HGP明朝E" panose="02020900000000000000" pitchFamily="18" charset="-128"/>
                <a:ea typeface="HGP明朝E" panose="02020900000000000000" pitchFamily="18" charset="-128"/>
              </a:rPr>
              <a:t>前提：本人の権利の共有</a:t>
            </a:r>
            <a:r>
              <a:rPr lang="en-US" altLang="ja-JP" sz="2100" dirty="0">
                <a:latin typeface="HGP明朝E" panose="02020900000000000000" pitchFamily="18" charset="-128"/>
                <a:ea typeface="HGP明朝E" panose="02020900000000000000" pitchFamily="18" charset="-128"/>
              </a:rPr>
              <a:t>】</a:t>
            </a: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１．総合相談と適切サービス利用</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２．行政・支援機関はもとより、</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　　地域住民との共通認識形成</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３．権利侵害へのシステム作り</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　①虐待防止</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　②差別解消</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　③成年後見制度の活用</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r>
              <a:rPr lang="ja-JP" altLang="en-US" sz="2100" dirty="0">
                <a:latin typeface="HGP明朝E" panose="02020900000000000000" pitchFamily="18" charset="-128"/>
                <a:ea typeface="HGP明朝E" panose="02020900000000000000" pitchFamily="18" charset="-128"/>
              </a:rPr>
              <a:t>　④苦情対応</a:t>
            </a:r>
            <a:endParaRPr lang="en-US" altLang="ja-JP" sz="2100" dirty="0">
              <a:latin typeface="HGP明朝E" panose="02020900000000000000" pitchFamily="18" charset="-128"/>
              <a:ea typeface="HGP明朝E" panose="02020900000000000000" pitchFamily="18" charset="-128"/>
            </a:endParaRPr>
          </a:p>
          <a:p>
            <a:pPr marL="171450" indent="-171450" defTabSz="685800">
              <a:lnSpc>
                <a:spcPct val="90000"/>
              </a:lnSpc>
              <a:spcBef>
                <a:spcPts val="750"/>
              </a:spcBef>
              <a:defRPr/>
            </a:pPr>
            <a:endParaRPr lang="ja-JP" altLang="en-US" sz="2100" dirty="0"/>
          </a:p>
        </p:txBody>
      </p:sp>
      <p:sp>
        <p:nvSpPr>
          <p:cNvPr id="5" name="タイトル 1"/>
          <p:cNvSpPr txBox="1">
            <a:spLocks/>
          </p:cNvSpPr>
          <p:nvPr/>
        </p:nvSpPr>
        <p:spPr>
          <a:xfrm>
            <a:off x="4899545" y="404664"/>
            <a:ext cx="3344863" cy="752746"/>
          </a:xfrm>
          <a:prstGeom prst="rect">
            <a:avLst/>
          </a:prstGeom>
        </p:spPr>
        <p:txBody>
          <a:bodyPr vert="horz" lIns="68580" tIns="34290" rIns="68580" bIns="34290" rtlCol="0" anchor="ctr">
            <a:noAutofit/>
          </a:bodyPr>
          <a:lstStyle/>
          <a:p>
            <a:pPr defTabSz="685800">
              <a:lnSpc>
                <a:spcPct val="90000"/>
              </a:lnSpc>
              <a:spcBef>
                <a:spcPct val="0"/>
              </a:spcBef>
              <a:defRPr/>
            </a:pPr>
            <a:r>
              <a:rPr lang="ja-JP" altLang="en-US" sz="4000" dirty="0">
                <a:latin typeface="+mj-lt"/>
                <a:ea typeface="+mj-ea"/>
                <a:cs typeface="+mj-cs"/>
              </a:rPr>
              <a:t>権利擁護機能</a:t>
            </a:r>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3049425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47664" y="116632"/>
            <a:ext cx="5892421" cy="681540"/>
          </a:xfrm>
        </p:spPr>
        <p:txBody>
          <a:bodyPr>
            <a:noAutofit/>
          </a:bodyPr>
          <a:lstStyle/>
          <a:p>
            <a:r>
              <a:rPr lang="ja-JP" altLang="en-US" sz="4000" dirty="0"/>
              <a:t>評価機能</a:t>
            </a:r>
          </a:p>
        </p:txBody>
      </p:sp>
      <p:sp>
        <p:nvSpPr>
          <p:cNvPr id="3" name="コンテンツ プレースホルダ 2"/>
          <p:cNvSpPr>
            <a:spLocks noGrp="1"/>
          </p:cNvSpPr>
          <p:nvPr>
            <p:ph idx="1"/>
          </p:nvPr>
        </p:nvSpPr>
        <p:spPr>
          <a:xfrm>
            <a:off x="369618" y="475905"/>
            <a:ext cx="8568952" cy="4477295"/>
          </a:xfrm>
        </p:spPr>
        <p:txBody>
          <a:bodyPr>
            <a:noAutofit/>
          </a:bodyPr>
          <a:lstStyle/>
          <a:p>
            <a:pPr>
              <a:buNone/>
            </a:pPr>
            <a:r>
              <a:rPr kumimoji="1" lang="en-US" altLang="ja-JP" sz="2400" dirty="0" smtClean="0">
                <a:latin typeface="HGP明朝E" panose="02020900000000000000" pitchFamily="18" charset="-128"/>
                <a:ea typeface="HGP明朝E" panose="02020900000000000000" pitchFamily="18" charset="-128"/>
              </a:rPr>
              <a:t>【</a:t>
            </a:r>
            <a:r>
              <a:rPr kumimoji="1" lang="ja-JP" altLang="en-US" sz="2400" dirty="0" smtClean="0">
                <a:latin typeface="HGP明朝E" panose="02020900000000000000" pitchFamily="18" charset="-128"/>
                <a:ea typeface="HGP明朝E" panose="02020900000000000000" pitchFamily="18" charset="-128"/>
              </a:rPr>
              <a:t>対象</a:t>
            </a:r>
            <a:r>
              <a:rPr kumimoji="1" lang="en-US" altLang="ja-JP" sz="2400" dirty="0" smtClean="0">
                <a:latin typeface="HGP明朝E" panose="02020900000000000000" pitchFamily="18" charset="-128"/>
                <a:ea typeface="HGP明朝E" panose="02020900000000000000" pitchFamily="18" charset="-128"/>
              </a:rPr>
              <a:t>】</a:t>
            </a:r>
          </a:p>
          <a:p>
            <a:pPr>
              <a:buNone/>
            </a:pPr>
            <a:r>
              <a:rPr lang="ja-JP" altLang="en-US" sz="2400" dirty="0">
                <a:latin typeface="HGP明朝E" panose="02020900000000000000" pitchFamily="18" charset="-128"/>
                <a:ea typeface="HGP明朝E" panose="02020900000000000000" pitchFamily="18" charset="-128"/>
              </a:rPr>
              <a:t>１</a:t>
            </a:r>
            <a:r>
              <a:rPr lang="ja-JP" altLang="en-US" sz="2400" dirty="0" smtClean="0">
                <a:latin typeface="HGP明朝E" panose="02020900000000000000" pitchFamily="18" charset="-128"/>
                <a:ea typeface="HGP明朝E" panose="02020900000000000000" pitchFamily="18" charset="-128"/>
              </a:rPr>
              <a:t>．相談支援と利用者の実態</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smtClean="0">
                <a:latin typeface="HGP明朝E" panose="02020900000000000000" pitchFamily="18" charset="-128"/>
                <a:ea typeface="HGP明朝E" panose="02020900000000000000" pitchFamily="18" charset="-128"/>
              </a:rPr>
              <a:t>（地域のケアマネジメント体制の評価）</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２</a:t>
            </a:r>
            <a:r>
              <a:rPr lang="ja-JP" altLang="en-US" sz="2400" dirty="0" smtClean="0">
                <a:latin typeface="HGP明朝E" panose="02020900000000000000" pitchFamily="18" charset="-128"/>
                <a:ea typeface="HGP明朝E" panose="02020900000000000000" pitchFamily="18" charset="-128"/>
              </a:rPr>
              <a:t>．ミクロレベル評価</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smtClean="0">
                <a:latin typeface="HGP明朝E" panose="02020900000000000000" pitchFamily="18" charset="-128"/>
                <a:ea typeface="HGP明朝E" panose="02020900000000000000" pitchFamily="18" charset="-128"/>
              </a:rPr>
              <a:t>（個別に利用者の支援状況や特定の相談支援機能等に絞り込む）</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３</a:t>
            </a:r>
            <a:r>
              <a:rPr lang="ja-JP" altLang="en-US" sz="2400" dirty="0" smtClean="0">
                <a:latin typeface="HGP明朝E" panose="02020900000000000000" pitchFamily="18" charset="-128"/>
                <a:ea typeface="HGP明朝E" panose="02020900000000000000" pitchFamily="18" charset="-128"/>
              </a:rPr>
              <a:t>．メゾレベル評価</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smtClean="0">
                <a:latin typeface="HGP明朝E" panose="02020900000000000000" pitchFamily="18" charset="-128"/>
                <a:ea typeface="HGP明朝E" panose="02020900000000000000" pitchFamily="18" charset="-128"/>
              </a:rPr>
              <a:t>（インフォーマル含めた資源状況把握や活動報告、整備すべき</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　</a:t>
            </a:r>
            <a:r>
              <a:rPr kumimoji="1" lang="ja-JP" altLang="en-US" sz="2400" dirty="0" smtClean="0">
                <a:latin typeface="HGP明朝E" panose="02020900000000000000" pitchFamily="18" charset="-128"/>
                <a:ea typeface="HGP明朝E" panose="02020900000000000000" pitchFamily="18" charset="-128"/>
              </a:rPr>
              <a:t>課題の評価）</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４</a:t>
            </a:r>
            <a:r>
              <a:rPr lang="ja-JP" altLang="en-US" sz="2400" dirty="0" smtClean="0">
                <a:latin typeface="HGP明朝E" panose="02020900000000000000" pitchFamily="18" charset="-128"/>
                <a:ea typeface="HGP明朝E" panose="02020900000000000000" pitchFamily="18" charset="-128"/>
              </a:rPr>
              <a:t>．マクロレベル評価</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smtClean="0">
                <a:latin typeface="HGP明朝E" panose="02020900000000000000" pitchFamily="18" charset="-128"/>
                <a:ea typeface="HGP明朝E" panose="02020900000000000000" pitchFamily="18" charset="-128"/>
              </a:rPr>
              <a:t>　（市町村・都道府県・国への提言等）</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５</a:t>
            </a:r>
            <a:r>
              <a:rPr lang="ja-JP" altLang="en-US" sz="2400" dirty="0" smtClean="0">
                <a:latin typeface="HGP明朝E" panose="02020900000000000000" pitchFamily="18" charset="-128"/>
                <a:ea typeface="HGP明朝E" panose="02020900000000000000" pitchFamily="18" charset="-128"/>
              </a:rPr>
              <a:t>．評価報告・活用</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a:latin typeface="HGP明朝E" panose="02020900000000000000" pitchFamily="18" charset="-128"/>
                <a:ea typeface="HGP明朝E" panose="02020900000000000000" pitchFamily="18" charset="-128"/>
              </a:rPr>
              <a:t>　</a:t>
            </a:r>
            <a:r>
              <a:rPr kumimoji="1" lang="ja-JP" altLang="en-US" sz="2400" dirty="0" smtClean="0">
                <a:latin typeface="HGP明朝E" panose="02020900000000000000" pitchFamily="18" charset="-128"/>
                <a:ea typeface="HGP明朝E" panose="02020900000000000000" pitchFamily="18" charset="-128"/>
              </a:rPr>
              <a:t>①　広報・ホームページ</a:t>
            </a:r>
            <a:r>
              <a:rPr lang="ja-JP" altLang="en-US" sz="2400" dirty="0">
                <a:latin typeface="HGP明朝E" panose="02020900000000000000" pitchFamily="18" charset="-128"/>
                <a:ea typeface="HGP明朝E" panose="02020900000000000000" pitchFamily="18" charset="-128"/>
              </a:rPr>
              <a:t>　</a:t>
            </a:r>
            <a:r>
              <a:rPr lang="ja-JP" altLang="en-US" sz="2400" dirty="0" smtClean="0">
                <a:latin typeface="HGP明朝E" panose="02020900000000000000" pitchFamily="18" charset="-128"/>
                <a:ea typeface="HGP明朝E" panose="02020900000000000000" pitchFamily="18" charset="-128"/>
              </a:rPr>
              <a:t>②　相談支援事業所同士の連携ツール</a:t>
            </a:r>
            <a:endParaRPr lang="en-US" altLang="ja-JP" sz="2400" dirty="0" smtClean="0">
              <a:latin typeface="HGP明朝E" panose="02020900000000000000" pitchFamily="18" charset="-128"/>
              <a:ea typeface="HGP明朝E" panose="02020900000000000000" pitchFamily="18" charset="-128"/>
            </a:endParaRPr>
          </a:p>
          <a:p>
            <a:pPr>
              <a:buNone/>
            </a:pPr>
            <a:r>
              <a:rPr kumimoji="1" lang="ja-JP" altLang="en-US" sz="2400" dirty="0">
                <a:latin typeface="HGP明朝E" panose="02020900000000000000" pitchFamily="18" charset="-128"/>
                <a:ea typeface="HGP明朝E" panose="02020900000000000000" pitchFamily="18" charset="-128"/>
              </a:rPr>
              <a:t>　</a:t>
            </a:r>
            <a:r>
              <a:rPr kumimoji="1" lang="ja-JP" altLang="en-US" sz="2400" dirty="0" smtClean="0">
                <a:latin typeface="HGP明朝E" panose="02020900000000000000" pitchFamily="18" charset="-128"/>
                <a:ea typeface="HGP明朝E" panose="02020900000000000000" pitchFamily="18" charset="-128"/>
              </a:rPr>
              <a:t>③　障害福祉計画等への反映　④　相談支援への委託評価</a:t>
            </a:r>
            <a:endParaRPr kumimoji="1" lang="en-US" altLang="ja-JP" sz="2400" dirty="0" smtClean="0">
              <a:latin typeface="HGP明朝E" panose="02020900000000000000" pitchFamily="18" charset="-128"/>
              <a:ea typeface="HGP明朝E" panose="02020900000000000000" pitchFamily="18" charset="-128"/>
            </a:endParaRPr>
          </a:p>
          <a:p>
            <a:pPr>
              <a:buNone/>
            </a:pPr>
            <a:r>
              <a:rPr lang="ja-JP" altLang="en-US" sz="2400" dirty="0">
                <a:latin typeface="HGP明朝E" panose="02020900000000000000" pitchFamily="18" charset="-128"/>
                <a:ea typeface="HGP明朝E" panose="02020900000000000000" pitchFamily="18" charset="-128"/>
              </a:rPr>
              <a:t>　</a:t>
            </a:r>
            <a:r>
              <a:rPr lang="ja-JP" altLang="en-US" sz="2400" dirty="0" smtClean="0">
                <a:latin typeface="HGP明朝E" panose="02020900000000000000" pitchFamily="18" charset="-128"/>
                <a:ea typeface="HGP明朝E" panose="02020900000000000000" pitchFamily="18" charset="-128"/>
              </a:rPr>
              <a:t>⑤　地域相談全体の質の評価　⑤　地域生活支援拠点の評価　</a:t>
            </a:r>
            <a:endParaRPr kumimoji="1" lang="ja-JP" altLang="en-US" sz="2400" dirty="0">
              <a:latin typeface="HGP明朝E" panose="02020900000000000000" pitchFamily="18" charset="-128"/>
              <a:ea typeface="HGP明朝E" panose="02020900000000000000" pitchFamily="18" charset="-128"/>
            </a:endParaRPr>
          </a:p>
        </p:txBody>
      </p:sp>
      <p:sp>
        <p:nvSpPr>
          <p:cNvPr id="4" name="円/楕円 3"/>
          <p:cNvSpPr/>
          <p:nvPr/>
        </p:nvSpPr>
        <p:spPr>
          <a:xfrm>
            <a:off x="6804248" y="993011"/>
            <a:ext cx="914400" cy="91440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個別</a:t>
            </a:r>
            <a:endParaRPr kumimoji="1" lang="en-US" altLang="ja-JP" dirty="0" smtClean="0"/>
          </a:p>
          <a:p>
            <a:pPr algn="ctr"/>
            <a:r>
              <a:rPr lang="ja-JP" altLang="en-US" sz="1200" dirty="0"/>
              <a:t>ミクロ</a:t>
            </a:r>
            <a:endParaRPr kumimoji="1" lang="ja-JP" altLang="en-US" sz="1200" dirty="0"/>
          </a:p>
        </p:txBody>
      </p:sp>
      <p:sp>
        <p:nvSpPr>
          <p:cNvPr id="5" name="円/楕円 4"/>
          <p:cNvSpPr/>
          <p:nvPr/>
        </p:nvSpPr>
        <p:spPr>
          <a:xfrm>
            <a:off x="7358608" y="465380"/>
            <a:ext cx="914400" cy="914400"/>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地域</a:t>
            </a:r>
            <a:endParaRPr kumimoji="1" lang="en-US" altLang="ja-JP" dirty="0" smtClean="0"/>
          </a:p>
          <a:p>
            <a:pPr algn="ctr"/>
            <a:r>
              <a:rPr lang="ja-JP" altLang="en-US" sz="1200" dirty="0"/>
              <a:t>メゾ</a:t>
            </a:r>
            <a:endParaRPr kumimoji="1" lang="ja-JP" altLang="en-US" sz="1200" dirty="0"/>
          </a:p>
        </p:txBody>
      </p:sp>
      <p:sp>
        <p:nvSpPr>
          <p:cNvPr id="6" name="円/楕円 5"/>
          <p:cNvSpPr/>
          <p:nvPr/>
        </p:nvSpPr>
        <p:spPr>
          <a:xfrm>
            <a:off x="8024170" y="18705"/>
            <a:ext cx="914400" cy="91440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都道府県</a:t>
            </a:r>
            <a:endParaRPr lang="en-US" altLang="ja-JP" dirty="0" smtClean="0"/>
          </a:p>
          <a:p>
            <a:pPr algn="ctr"/>
            <a:r>
              <a:rPr kumimoji="1" lang="ja-JP" altLang="en-US" sz="1200" dirty="0"/>
              <a:t>マクロ</a:t>
            </a:r>
            <a:endParaRPr kumimoji="1" lang="en-US" altLang="ja-JP" sz="1200" dirty="0" smtClean="0"/>
          </a:p>
        </p:txBody>
      </p:sp>
      <p:sp>
        <p:nvSpPr>
          <p:cNvPr id="7"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5866608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74638"/>
            <a:ext cx="8712968" cy="850106"/>
          </a:xfrm>
        </p:spPr>
        <p:txBody>
          <a:bodyPr>
            <a:normAutofit fontScale="90000"/>
          </a:bodyPr>
          <a:lstStyle/>
          <a:p>
            <a:r>
              <a:rPr lang="ja-JP" altLang="en-US" sz="3600" dirty="0" smtClean="0"/>
              <a:t>地域資源開発</a:t>
            </a:r>
            <a:r>
              <a:rPr lang="ja-JP" altLang="en-US" sz="3600" dirty="0"/>
              <a:t>へ</a:t>
            </a:r>
            <a:r>
              <a:rPr lang="ja-JP" altLang="en-US" sz="3600" dirty="0" smtClean="0"/>
              <a:t>の障害福祉計画と協議会実践</a:t>
            </a:r>
            <a:r>
              <a:rPr lang="ja-JP" altLang="en-US" dirty="0" smtClean="0"/>
              <a:t>　</a:t>
            </a:r>
            <a:endParaRPr kumimoji="1" lang="ja-JP" altLang="en-US" dirty="0"/>
          </a:p>
        </p:txBody>
      </p:sp>
      <p:cxnSp>
        <p:nvCxnSpPr>
          <p:cNvPr id="4" name="直線コネクタ 3"/>
          <p:cNvCxnSpPr/>
          <p:nvPr/>
        </p:nvCxnSpPr>
        <p:spPr>
          <a:xfrm>
            <a:off x="179512" y="119675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ー 2"/>
          <p:cNvSpPr>
            <a:spLocks noGrp="1"/>
          </p:cNvSpPr>
          <p:nvPr>
            <p:ph idx="1"/>
          </p:nvPr>
        </p:nvSpPr>
        <p:spPr>
          <a:xfrm>
            <a:off x="179512" y="1600200"/>
            <a:ext cx="8892480" cy="4525963"/>
          </a:xfrm>
        </p:spPr>
        <p:txBody>
          <a:bodyPr>
            <a:normAutofit fontScale="92500" lnSpcReduction="20000"/>
          </a:bodyPr>
          <a:lstStyle/>
          <a:p>
            <a:pPr marL="0" indent="0">
              <a:buNone/>
            </a:pPr>
            <a:r>
              <a:rPr lang="ja-JP" altLang="en-US" dirty="0"/>
              <a:t>　</a:t>
            </a:r>
            <a:endParaRPr kumimoji="1" lang="en-US" altLang="ja-JP" dirty="0"/>
          </a:p>
          <a:p>
            <a:pPr marL="0" indent="0">
              <a:buNone/>
            </a:pPr>
            <a:r>
              <a:rPr lang="ja-JP" altLang="en-US" dirty="0" smtClean="0"/>
              <a:t>　</a:t>
            </a:r>
            <a:endParaRPr lang="en-US" altLang="ja-JP" dirty="0" smtClean="0"/>
          </a:p>
          <a:p>
            <a:pPr marL="0" indent="0">
              <a:buNone/>
            </a:pPr>
            <a:r>
              <a:rPr lang="ja-JP" altLang="en-US" sz="2600" dirty="0" smtClean="0"/>
              <a:t>　～第４期障害福祉計画による地域生活支援拠点の整備～</a:t>
            </a:r>
            <a:endParaRPr lang="en-US" altLang="ja-JP" sz="2600" dirty="0" smtClean="0"/>
          </a:p>
          <a:p>
            <a:pPr marL="0" indent="0">
              <a:buNone/>
            </a:pPr>
            <a:endParaRPr lang="en-US" altLang="ja-JP" dirty="0"/>
          </a:p>
          <a:p>
            <a:pPr marL="0" indent="0">
              <a:buNone/>
            </a:pPr>
            <a:r>
              <a:rPr lang="en-US" altLang="ja-JP" dirty="0" smtClean="0"/>
              <a:t>『</a:t>
            </a:r>
            <a:r>
              <a:rPr lang="ja-JP" altLang="en-US" dirty="0" smtClean="0"/>
              <a:t>緊急ＳＯＳが、計画相談している利用者さんから</a:t>
            </a:r>
            <a:endParaRPr lang="en-US" altLang="ja-JP" dirty="0" smtClean="0"/>
          </a:p>
          <a:p>
            <a:pPr marL="0" indent="0">
              <a:buNone/>
            </a:pPr>
            <a:r>
              <a:rPr lang="ja-JP" altLang="en-US" dirty="0"/>
              <a:t>　</a:t>
            </a:r>
            <a:r>
              <a:rPr lang="ja-JP" altLang="en-US" dirty="0" smtClean="0"/>
              <a:t>来た時に、中々受け入れ先を探したり、調整する</a:t>
            </a:r>
            <a:endParaRPr lang="en-US" altLang="ja-JP" dirty="0" smtClean="0"/>
          </a:p>
          <a:p>
            <a:pPr marL="0" indent="0">
              <a:buNone/>
            </a:pPr>
            <a:r>
              <a:rPr lang="ja-JP" altLang="en-US" dirty="0"/>
              <a:t>　</a:t>
            </a:r>
            <a:r>
              <a:rPr lang="ja-JP" altLang="en-US" dirty="0" smtClean="0"/>
              <a:t>ことが、一人では難しいんです・・・。</a:t>
            </a:r>
            <a:endParaRPr lang="en-US" altLang="ja-JP" dirty="0" smtClean="0"/>
          </a:p>
          <a:p>
            <a:pPr marL="0" indent="0">
              <a:buNone/>
            </a:pPr>
            <a:r>
              <a:rPr lang="ja-JP" altLang="en-US" dirty="0"/>
              <a:t>　</a:t>
            </a:r>
            <a:r>
              <a:rPr lang="ja-JP" altLang="en-US" dirty="0" smtClean="0"/>
              <a:t>　　　　</a:t>
            </a:r>
            <a:endParaRPr lang="en-US" altLang="ja-JP" dirty="0" smtClean="0"/>
          </a:p>
          <a:p>
            <a:pPr marL="0" indent="0">
              <a:buNone/>
            </a:pPr>
            <a:endParaRPr lang="en-US" altLang="ja-JP" dirty="0" smtClean="0"/>
          </a:p>
          <a:p>
            <a:pPr marL="0" indent="0">
              <a:buNone/>
            </a:pPr>
            <a:r>
              <a:rPr lang="ja-JP" altLang="en-US" dirty="0" smtClean="0"/>
              <a:t>　</a:t>
            </a:r>
            <a:endParaRPr kumimoji="1" lang="ja-JP" altLang="en-US" dirty="0"/>
          </a:p>
        </p:txBody>
      </p:sp>
      <p:sp>
        <p:nvSpPr>
          <p:cNvPr id="6"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5039739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0" y="331347"/>
            <a:ext cx="9168617" cy="6264695"/>
          </a:xfrm>
          <a:prstGeom prst="rect">
            <a:avLst/>
          </a:prstGeom>
          <a:noFill/>
          <a:ln w="9525">
            <a:noFill/>
            <a:miter lim="800000"/>
            <a:headEnd/>
            <a:tailEnd/>
          </a:ln>
        </p:spPr>
      </p:pic>
      <p:sp>
        <p:nvSpPr>
          <p:cNvPr id="2" name="円/楕円 1"/>
          <p:cNvSpPr/>
          <p:nvPr/>
        </p:nvSpPr>
        <p:spPr>
          <a:xfrm>
            <a:off x="179512" y="5250451"/>
            <a:ext cx="4752528" cy="136815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楕円 2"/>
          <p:cNvSpPr/>
          <p:nvPr/>
        </p:nvSpPr>
        <p:spPr>
          <a:xfrm>
            <a:off x="3059832" y="1988840"/>
            <a:ext cx="1728192" cy="105841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フッター プレースホルダ 3"/>
          <p:cNvSpPr>
            <a:spLocks noGrp="1"/>
          </p:cNvSpPr>
          <p:nvPr>
            <p:ph type="ftr" sz="quarter" idx="11"/>
          </p:nvPr>
        </p:nvSpPr>
        <p:spPr>
          <a:xfrm>
            <a:off x="3563889" y="6492875"/>
            <a:ext cx="5604728"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20327530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algn="ctr"/>
            <a:r>
              <a:rPr lang="ja-JP" altLang="en-US" dirty="0"/>
              <a:t>①</a:t>
            </a:r>
            <a:r>
              <a:rPr lang="ja-JP" altLang="en-US" dirty="0" smtClean="0"/>
              <a:t>．</a:t>
            </a:r>
            <a:r>
              <a:rPr lang="ja-JP" altLang="en-US" dirty="0"/>
              <a:t>地域の相談支援</a:t>
            </a:r>
            <a:r>
              <a:rPr lang="ja-JP" altLang="en-US" dirty="0" smtClean="0"/>
              <a:t>体制</a:t>
            </a:r>
            <a:r>
              <a:rPr lang="en-US" altLang="ja-JP" dirty="0" smtClean="0"/>
              <a:t/>
            </a:r>
            <a:br>
              <a:rPr lang="en-US" altLang="ja-JP" dirty="0" smtClean="0"/>
            </a:br>
            <a:r>
              <a:rPr lang="ja-JP" altLang="en-US" sz="2700" dirty="0"/>
              <a:t>～重層的な相談支援体制と地域ネットワークの重要性～</a:t>
            </a:r>
          </a:p>
        </p:txBody>
      </p:sp>
      <p:sp>
        <p:nvSpPr>
          <p:cNvPr id="3" name="コンテンツ プレースホルダー 2"/>
          <p:cNvSpPr>
            <a:spLocks noGrp="1"/>
          </p:cNvSpPr>
          <p:nvPr>
            <p:ph idx="1"/>
          </p:nvPr>
        </p:nvSpPr>
        <p:spPr>
          <a:xfrm>
            <a:off x="325315" y="1412776"/>
            <a:ext cx="8590085" cy="5184575"/>
          </a:xfrm>
        </p:spPr>
        <p:txBody>
          <a:bodyPr>
            <a:normAutofit fontScale="92500" lnSpcReduction="10000"/>
          </a:bodyPr>
          <a:lstStyle/>
          <a:p>
            <a:pPr marL="0" indent="0">
              <a:buNone/>
            </a:pPr>
            <a:r>
              <a:rPr kumimoji="1" lang="ja-JP" altLang="en-US" dirty="0" smtClean="0">
                <a:effectLst>
                  <a:outerShdw blurRad="38100" dist="38100" dir="2700000" algn="tl">
                    <a:srgbClr val="000000">
                      <a:alpha val="43137"/>
                    </a:srgbClr>
                  </a:outerShdw>
                </a:effectLst>
              </a:rPr>
              <a:t>もくじ</a:t>
            </a:r>
            <a:endParaRPr kumimoji="1" lang="en-US" altLang="ja-JP" dirty="0" smtClean="0">
              <a:effectLst>
                <a:outerShdw blurRad="38100" dist="38100" dir="2700000" algn="tl">
                  <a:srgbClr val="000000">
                    <a:alpha val="43137"/>
                  </a:srgbClr>
                </a:outerShdw>
              </a:effectLst>
            </a:endParaRPr>
          </a:p>
          <a:p>
            <a:pPr marL="0" indent="0">
              <a:buNone/>
            </a:pPr>
            <a:r>
              <a:rPr kumimoji="1" lang="ja-JP" altLang="en-US" dirty="0" smtClean="0"/>
              <a:t>　</a:t>
            </a:r>
            <a:r>
              <a:rPr kumimoji="1" lang="en-US" altLang="ja-JP" dirty="0" smtClean="0"/>
              <a:t>【</a:t>
            </a:r>
            <a:r>
              <a:rPr kumimoji="1" lang="ja-JP" altLang="en-US" dirty="0" smtClean="0"/>
              <a:t>キーワード：地域作りの視点</a:t>
            </a:r>
            <a:endParaRPr kumimoji="1" lang="en-US" altLang="ja-JP" dirty="0" smtClean="0"/>
          </a:p>
          <a:p>
            <a:pPr marL="0" indent="0">
              <a:buNone/>
            </a:pPr>
            <a:r>
              <a:rPr lang="ja-JP" altLang="en-US" dirty="0"/>
              <a:t>　</a:t>
            </a:r>
            <a:r>
              <a:rPr kumimoji="1" lang="ja-JP" altLang="en-US" dirty="0" smtClean="0"/>
              <a:t>（効果的な相談支援体制の構築）</a:t>
            </a:r>
            <a:r>
              <a:rPr kumimoji="1" lang="en-US" altLang="ja-JP" dirty="0" smtClean="0"/>
              <a:t>】</a:t>
            </a:r>
          </a:p>
          <a:p>
            <a:pPr marL="0" indent="0">
              <a:buNone/>
            </a:pPr>
            <a:r>
              <a:rPr lang="ja-JP" altLang="en-US" dirty="0"/>
              <a:t>　</a:t>
            </a:r>
            <a:endParaRPr lang="en-US" altLang="ja-JP" dirty="0" smtClean="0"/>
          </a:p>
          <a:p>
            <a:pPr marL="0" indent="0">
              <a:buNone/>
            </a:pPr>
            <a:r>
              <a:rPr lang="ja-JP" altLang="en-US" dirty="0"/>
              <a:t>ア</a:t>
            </a:r>
            <a:r>
              <a:rPr lang="ja-JP" altLang="en-US" dirty="0" smtClean="0"/>
              <a:t>．重層的な相談支援体制（制度）の理解</a:t>
            </a:r>
            <a:endParaRPr lang="en-US" altLang="ja-JP" dirty="0" smtClean="0"/>
          </a:p>
          <a:p>
            <a:pPr marL="0" indent="0">
              <a:buNone/>
            </a:pPr>
            <a:endParaRPr kumimoji="1" lang="en-US" altLang="ja-JP" dirty="0"/>
          </a:p>
          <a:p>
            <a:pPr marL="0" indent="0">
              <a:buNone/>
            </a:pPr>
            <a:r>
              <a:rPr lang="ja-JP" altLang="en-US" dirty="0"/>
              <a:t>イ</a:t>
            </a:r>
            <a:r>
              <a:rPr lang="ja-JP" altLang="en-US" dirty="0" smtClean="0"/>
              <a:t>．地域ネットワークの理解</a:t>
            </a:r>
            <a:endParaRPr lang="en-US" altLang="ja-JP" dirty="0" smtClean="0"/>
          </a:p>
          <a:p>
            <a:pPr marL="0" indent="0">
              <a:buNone/>
            </a:pPr>
            <a:endParaRPr kumimoji="1" lang="en-US" altLang="ja-JP" dirty="0"/>
          </a:p>
          <a:p>
            <a:pPr marL="0" indent="0">
              <a:buNone/>
            </a:pPr>
            <a:r>
              <a:rPr lang="ja-JP" altLang="en-US" dirty="0"/>
              <a:t>ウ</a:t>
            </a:r>
            <a:r>
              <a:rPr lang="ja-JP" altLang="en-US" dirty="0" smtClean="0"/>
              <a:t>．サービス管理責任者・児童発達管理責任者・</a:t>
            </a:r>
            <a:endParaRPr lang="en-US" altLang="ja-JP" dirty="0" smtClean="0"/>
          </a:p>
          <a:p>
            <a:pPr marL="0" indent="0">
              <a:buNone/>
            </a:pPr>
            <a:r>
              <a:rPr lang="ja-JP" altLang="en-US" dirty="0"/>
              <a:t>　</a:t>
            </a:r>
            <a:r>
              <a:rPr lang="ja-JP" altLang="en-US" dirty="0" smtClean="0"/>
              <a:t>　サービス提供責任者</a:t>
            </a:r>
            <a:r>
              <a:rPr kumimoji="1" lang="ja-JP" altLang="en-US" dirty="0" smtClean="0"/>
              <a:t>等との地域連携について</a:t>
            </a:r>
            <a:endParaRPr kumimoji="1" lang="ja-JP" altLang="en-US" dirty="0"/>
          </a:p>
        </p:txBody>
      </p:sp>
      <p:sp>
        <p:nvSpPr>
          <p:cNvPr id="4"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600385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712108241"/>
              </p:ext>
            </p:extLst>
          </p:nvPr>
        </p:nvGraphicFramePr>
        <p:xfrm>
          <a:off x="131040" y="444673"/>
          <a:ext cx="8881919" cy="6202471"/>
        </p:xfrm>
        <a:graphic>
          <a:graphicData uri="http://schemas.openxmlformats.org/drawingml/2006/table">
            <a:tbl>
              <a:tblPr firstRow="1" bandRow="1">
                <a:tableStyleId>{5940675A-B579-460E-94D1-54222C63F5DA}</a:tableStyleId>
              </a:tblPr>
              <a:tblGrid>
                <a:gridCol w="1632306">
                  <a:extLst>
                    <a:ext uri="{9D8B030D-6E8A-4147-A177-3AD203B41FA5}">
                      <a16:colId xmlns="" xmlns:a16="http://schemas.microsoft.com/office/drawing/2014/main" val="20000"/>
                    </a:ext>
                  </a:extLst>
                </a:gridCol>
                <a:gridCol w="3791767">
                  <a:extLst>
                    <a:ext uri="{9D8B030D-6E8A-4147-A177-3AD203B41FA5}">
                      <a16:colId xmlns="" xmlns:a16="http://schemas.microsoft.com/office/drawing/2014/main" val="20001"/>
                    </a:ext>
                  </a:extLst>
                </a:gridCol>
                <a:gridCol w="3457846">
                  <a:extLst>
                    <a:ext uri="{9D8B030D-6E8A-4147-A177-3AD203B41FA5}">
                      <a16:colId xmlns="" xmlns:a16="http://schemas.microsoft.com/office/drawing/2014/main" val="20002"/>
                    </a:ext>
                  </a:extLst>
                </a:gridCol>
              </a:tblGrid>
              <a:tr h="248023">
                <a:tc>
                  <a:txBody>
                    <a:bodyPr/>
                    <a:lstStyle/>
                    <a:p>
                      <a:pPr algn="ctr"/>
                      <a:r>
                        <a:rPr kumimoji="1" lang="ja-JP" altLang="en-US" sz="1800" dirty="0" smtClean="0"/>
                        <a:t>会議</a:t>
                      </a:r>
                      <a:endParaRPr kumimoji="1" lang="ja-JP" altLang="en-US" sz="1800" dirty="0"/>
                    </a:p>
                  </a:txBody>
                  <a:tcPr marL="82932" marR="82932" marT="44654" marB="44654">
                    <a:solidFill>
                      <a:schemeClr val="accent5">
                        <a:lumMod val="60000"/>
                        <a:lumOff val="40000"/>
                      </a:schemeClr>
                    </a:solidFill>
                  </a:tcPr>
                </a:tc>
                <a:tc>
                  <a:txBody>
                    <a:bodyPr/>
                    <a:lstStyle/>
                    <a:p>
                      <a:pPr algn="ctr"/>
                      <a:r>
                        <a:rPr kumimoji="1" lang="ja-JP" altLang="en-US" sz="1800" dirty="0" smtClean="0"/>
                        <a:t>機能</a:t>
                      </a:r>
                      <a:endParaRPr kumimoji="1" lang="ja-JP" altLang="en-US" sz="1800" dirty="0"/>
                    </a:p>
                  </a:txBody>
                  <a:tcPr marL="82932" marR="82932" marT="44654" marB="44654">
                    <a:solidFill>
                      <a:schemeClr val="accent5">
                        <a:lumMod val="60000"/>
                        <a:lumOff val="40000"/>
                      </a:schemeClr>
                    </a:solidFill>
                  </a:tcPr>
                </a:tc>
                <a:tc>
                  <a:txBody>
                    <a:bodyPr/>
                    <a:lstStyle/>
                    <a:p>
                      <a:pPr algn="ctr"/>
                      <a:r>
                        <a:rPr kumimoji="1" lang="ja-JP" altLang="en-US" sz="1800" dirty="0" smtClean="0"/>
                        <a:t>参加メンバー例</a:t>
                      </a:r>
                      <a:endParaRPr kumimoji="1" lang="ja-JP" altLang="en-US" sz="1800" dirty="0"/>
                    </a:p>
                  </a:txBody>
                  <a:tcPr marL="82932" marR="82932" marT="44654" marB="44654">
                    <a:solidFill>
                      <a:schemeClr val="accent5">
                        <a:lumMod val="60000"/>
                        <a:lumOff val="40000"/>
                      </a:schemeClr>
                    </a:solidFill>
                  </a:tcPr>
                </a:tc>
                <a:extLst>
                  <a:ext uri="{0D108BD9-81ED-4DB2-BD59-A6C34878D82A}">
                    <a16:rowId xmlns="" xmlns:a16="http://schemas.microsoft.com/office/drawing/2014/main" val="10000"/>
                  </a:ext>
                </a:extLst>
              </a:tr>
              <a:tr h="1131493">
                <a:tc>
                  <a:txBody>
                    <a:bodyPr/>
                    <a:lstStyle/>
                    <a:p>
                      <a:pPr algn="ctr"/>
                      <a:r>
                        <a:rPr kumimoji="1" lang="ja-JP" altLang="en-US" sz="1600" b="1" dirty="0" smtClean="0"/>
                        <a:t>個別の支援会議</a:t>
                      </a:r>
                      <a:r>
                        <a:rPr kumimoji="1" lang="en-US" altLang="ja-JP" sz="1800" b="1" dirty="0" smtClean="0"/>
                        <a:t/>
                      </a:r>
                      <a:br>
                        <a:rPr kumimoji="1" lang="en-US" altLang="ja-JP" sz="1800" b="1" dirty="0" smtClean="0"/>
                      </a:br>
                      <a:r>
                        <a:rPr kumimoji="1" lang="ja-JP" altLang="en-US" sz="1200" b="1" dirty="0" smtClean="0"/>
                        <a:t>（サービス担当者会議）</a:t>
                      </a:r>
                      <a:endParaRPr kumimoji="1" lang="ja-JP" altLang="en-US" sz="1200" b="1" dirty="0"/>
                    </a:p>
                  </a:txBody>
                  <a:tcPr marL="82932" marR="82932" marT="44654" marB="44654" anchor="ctr"/>
                </a:tc>
                <a:tc>
                  <a:txBody>
                    <a:bodyPr/>
                    <a:lstStyle/>
                    <a:p>
                      <a:pPr>
                        <a:lnSpc>
                          <a:spcPct val="100000"/>
                        </a:lnSpc>
                      </a:pPr>
                      <a:r>
                        <a:rPr kumimoji="1" lang="ja-JP" altLang="ja-JP" sz="1400" kern="1200" dirty="0" smtClean="0">
                          <a:solidFill>
                            <a:schemeClr val="tx1"/>
                          </a:solidFill>
                          <a:effectLst/>
                          <a:latin typeface="+mn-lt"/>
                          <a:ea typeface="+mn-ea"/>
                          <a:cs typeface="+mn-cs"/>
                        </a:rPr>
                        <a:t>地域の障害のある</a:t>
                      </a:r>
                      <a:r>
                        <a:rPr kumimoji="1" lang="ja-JP" altLang="en-US" sz="1400" kern="1200" dirty="0" smtClean="0">
                          <a:solidFill>
                            <a:schemeClr val="tx1"/>
                          </a:solidFill>
                          <a:effectLst/>
                          <a:latin typeface="+mn-lt"/>
                          <a:ea typeface="+mn-ea"/>
                          <a:cs typeface="+mn-cs"/>
                        </a:rPr>
                        <a:t>当事者が</a:t>
                      </a:r>
                      <a:r>
                        <a:rPr kumimoji="1" lang="ja-JP" altLang="ja-JP" sz="1400" kern="1200" dirty="0" smtClean="0">
                          <a:solidFill>
                            <a:schemeClr val="tx1"/>
                          </a:solidFill>
                          <a:effectLst/>
                          <a:latin typeface="+mn-lt"/>
                          <a:ea typeface="+mn-ea"/>
                          <a:cs typeface="+mn-cs"/>
                        </a:rPr>
                        <a:t>直面している生活課題を解決するために</a:t>
                      </a:r>
                      <a:r>
                        <a:rPr kumimoji="1" lang="ja-JP" altLang="en-US" sz="1400" kern="1200" dirty="0" smtClean="0">
                          <a:solidFill>
                            <a:schemeClr val="tx1"/>
                          </a:solidFill>
                          <a:effectLst/>
                          <a:latin typeface="+mn-lt"/>
                          <a:ea typeface="+mn-ea"/>
                          <a:cs typeface="+mn-cs"/>
                        </a:rPr>
                        <a:t>実施</a:t>
                      </a:r>
                      <a:r>
                        <a:rPr kumimoji="1" lang="ja-JP" altLang="ja-JP" sz="1400" kern="1200" dirty="0" smtClean="0">
                          <a:solidFill>
                            <a:schemeClr val="tx1"/>
                          </a:solidFill>
                          <a:effectLst/>
                          <a:latin typeface="+mn-lt"/>
                          <a:ea typeface="+mn-ea"/>
                          <a:cs typeface="+mn-cs"/>
                        </a:rPr>
                        <a:t>。</a:t>
                      </a:r>
                      <a:r>
                        <a:rPr kumimoji="1" lang="ja-JP" altLang="en-US" sz="1400" kern="1200" dirty="0" smtClean="0">
                          <a:solidFill>
                            <a:schemeClr val="tx1"/>
                          </a:solidFill>
                          <a:effectLst/>
                          <a:latin typeface="+mn-lt"/>
                          <a:ea typeface="+mn-ea"/>
                          <a:cs typeface="+mn-cs"/>
                        </a:rPr>
                        <a:t>当事者の生活課題についての共有、解決策の検討、支援の調整や役割分担等を行う。</a:t>
                      </a:r>
                      <a:endParaRPr kumimoji="1" lang="ja-JP" altLang="en-US" sz="1400" dirty="0"/>
                    </a:p>
                  </a:txBody>
                  <a:tcPr marL="82932" marR="82932" marT="44654" marB="44654"/>
                </a:tc>
                <a:tc>
                  <a:txBody>
                    <a:bodyPr/>
                    <a:lstStyle/>
                    <a:p>
                      <a:pPr>
                        <a:lnSpc>
                          <a:spcPts val="2100"/>
                        </a:lnSpc>
                      </a:pPr>
                      <a:r>
                        <a:rPr kumimoji="1" lang="ja-JP" altLang="en-US" sz="1400" dirty="0" smtClean="0"/>
                        <a:t>当事者（本人、家族）、相談支援事業者、市町村担当者、児童相談所、サービス提供事業者、教育機関、訪問看護事業者、主治医、民生委員・児童委員　</a:t>
                      </a:r>
                      <a:r>
                        <a:rPr kumimoji="1" lang="en-US" altLang="ja-JP" sz="1400" dirty="0" err="1" smtClean="0"/>
                        <a:t>etc</a:t>
                      </a:r>
                      <a:endParaRPr kumimoji="1" lang="ja-JP" altLang="en-US" sz="1400" dirty="0"/>
                    </a:p>
                  </a:txBody>
                  <a:tcPr marL="82932" marR="82932" marT="44654" marB="44654"/>
                </a:tc>
                <a:extLst>
                  <a:ext uri="{0D108BD9-81ED-4DB2-BD59-A6C34878D82A}">
                    <a16:rowId xmlns="" xmlns:a16="http://schemas.microsoft.com/office/drawing/2014/main" val="10001"/>
                  </a:ext>
                </a:extLst>
              </a:tr>
              <a:tr h="744511">
                <a:tc>
                  <a:txBody>
                    <a:bodyPr/>
                    <a:lstStyle/>
                    <a:p>
                      <a:pPr algn="ctr"/>
                      <a:r>
                        <a:rPr kumimoji="1" lang="ja-JP" altLang="en-US" sz="1800" b="1" dirty="0" smtClean="0"/>
                        <a:t>運営会議</a:t>
                      </a:r>
                      <a:endParaRPr kumimoji="1" lang="ja-JP" altLang="en-US" sz="1800" b="1" dirty="0"/>
                    </a:p>
                  </a:txBody>
                  <a:tcPr marL="82932" marR="82932" marT="44654" marB="44654" anchor="ctr"/>
                </a:tc>
                <a:tc>
                  <a:txBody>
                    <a:bodyPr/>
                    <a:lstStyle/>
                    <a:p>
                      <a:r>
                        <a:rPr kumimoji="1" lang="ja-JP" altLang="en-US" sz="1400" dirty="0" smtClean="0"/>
                        <a:t>協議会を円滑に運営していくための協議を行う。</a:t>
                      </a:r>
                      <a:endParaRPr kumimoji="1" lang="en-US" altLang="ja-JP" sz="1400" dirty="0" smtClean="0"/>
                    </a:p>
                    <a:p>
                      <a:r>
                        <a:rPr kumimoji="1" lang="ja-JP" altLang="en-US" sz="1400" dirty="0" smtClean="0"/>
                        <a:t>個別の支援会議から見える地域課題整理、定例会の議題調整、専門部会の進捗管理等を行う。</a:t>
                      </a:r>
                      <a:endParaRPr kumimoji="1" lang="ja-JP" altLang="en-US" sz="1400" dirty="0"/>
                    </a:p>
                  </a:txBody>
                  <a:tcPr marL="82932" marR="82932" marT="44654" marB="44654"/>
                </a:tc>
                <a:tc>
                  <a:txBody>
                    <a:bodyPr/>
                    <a:lstStyle/>
                    <a:p>
                      <a:r>
                        <a:rPr kumimoji="1" lang="ja-JP" altLang="en-US" sz="1400" dirty="0" smtClean="0"/>
                        <a:t>事務局（基幹相談支援センター）、市町村担当者、委託相談支援事業者、部会代表　</a:t>
                      </a:r>
                      <a:r>
                        <a:rPr kumimoji="1" lang="en-US" altLang="ja-JP" sz="1400" dirty="0" err="1" smtClean="0"/>
                        <a:t>etc</a:t>
                      </a:r>
                      <a:endParaRPr kumimoji="1" lang="ja-JP" altLang="en-US" sz="1400" dirty="0"/>
                    </a:p>
                  </a:txBody>
                  <a:tcPr marL="82932" marR="82932" marT="44654" marB="44654"/>
                </a:tc>
                <a:extLst>
                  <a:ext uri="{0D108BD9-81ED-4DB2-BD59-A6C34878D82A}">
                    <a16:rowId xmlns="" xmlns:a16="http://schemas.microsoft.com/office/drawing/2014/main" val="10002"/>
                  </a:ext>
                </a:extLst>
              </a:tr>
              <a:tr h="1392039">
                <a:tc>
                  <a:txBody>
                    <a:bodyPr/>
                    <a:lstStyle/>
                    <a:p>
                      <a:pPr algn="ctr"/>
                      <a:r>
                        <a:rPr kumimoji="1" lang="ja-JP" altLang="en-US" sz="1800" b="1" dirty="0" smtClean="0"/>
                        <a:t>定例会</a:t>
                      </a:r>
                      <a:endParaRPr kumimoji="1" lang="ja-JP" altLang="en-US" sz="1800" b="1" dirty="0"/>
                    </a:p>
                  </a:txBody>
                  <a:tcPr marL="82932" marR="82932" marT="44654" marB="44654" anchor="ctr"/>
                </a:tc>
                <a:tc>
                  <a:txBody>
                    <a:bodyPr/>
                    <a:lstStyle/>
                    <a:p>
                      <a:pPr>
                        <a:lnSpc>
                          <a:spcPts val="2100"/>
                        </a:lnSpc>
                      </a:pPr>
                      <a:r>
                        <a:rPr kumimoji="1" lang="ja-JP" altLang="en-US" sz="1400" kern="1200" dirty="0" smtClean="0">
                          <a:solidFill>
                            <a:schemeClr val="tx1"/>
                          </a:solidFill>
                          <a:effectLst/>
                          <a:latin typeface="+mn-lt"/>
                          <a:ea typeface="+mn-ea"/>
                          <a:cs typeface="+mn-cs"/>
                        </a:rPr>
                        <a:t>相談支援事業者による相談支援活動、専門部会等で</a:t>
                      </a:r>
                      <a:r>
                        <a:rPr kumimoji="1" lang="ja-JP" altLang="ja-JP" sz="1400" kern="1200" dirty="0" smtClean="0">
                          <a:solidFill>
                            <a:schemeClr val="tx1"/>
                          </a:solidFill>
                          <a:effectLst/>
                          <a:latin typeface="+mn-lt"/>
                          <a:ea typeface="+mn-ea"/>
                          <a:cs typeface="+mn-cs"/>
                        </a:rPr>
                        <a:t>集約された地域の福祉・保健・医療等に関わる諸課題を、事業所・関係機関で共有する。課題について意見交換を行い、</a:t>
                      </a:r>
                      <a:r>
                        <a:rPr kumimoji="1" lang="ja-JP" altLang="en-US" sz="1400" kern="1200" dirty="0" smtClean="0">
                          <a:solidFill>
                            <a:schemeClr val="tx1"/>
                          </a:solidFill>
                          <a:effectLst/>
                          <a:latin typeface="+mn-lt"/>
                          <a:ea typeface="+mn-ea"/>
                          <a:cs typeface="+mn-cs"/>
                        </a:rPr>
                        <a:t>再び専門部会等</a:t>
                      </a:r>
                      <a:r>
                        <a:rPr kumimoji="1" lang="ja-JP" altLang="ja-JP" sz="1400" kern="1200" dirty="0" smtClean="0">
                          <a:solidFill>
                            <a:schemeClr val="tx1"/>
                          </a:solidFill>
                          <a:effectLst/>
                          <a:latin typeface="+mn-lt"/>
                          <a:ea typeface="+mn-ea"/>
                          <a:cs typeface="+mn-cs"/>
                        </a:rPr>
                        <a:t>での詳細な協議</a:t>
                      </a:r>
                      <a:r>
                        <a:rPr kumimoji="1" lang="ja-JP" altLang="en-US" sz="1400" kern="1200" dirty="0" smtClean="0">
                          <a:solidFill>
                            <a:schemeClr val="tx1"/>
                          </a:solidFill>
                          <a:effectLst/>
                          <a:latin typeface="+mn-lt"/>
                          <a:ea typeface="+mn-ea"/>
                          <a:cs typeface="+mn-cs"/>
                        </a:rPr>
                        <a:t>を支援する</a:t>
                      </a:r>
                      <a:r>
                        <a:rPr kumimoji="1" lang="ja-JP" altLang="ja-JP" sz="1400" kern="1200" dirty="0" smtClean="0">
                          <a:solidFill>
                            <a:schemeClr val="tx1"/>
                          </a:solidFill>
                          <a:effectLst/>
                          <a:latin typeface="+mn-lt"/>
                          <a:ea typeface="+mn-ea"/>
                          <a:cs typeface="+mn-cs"/>
                        </a:rPr>
                        <a:t>。</a:t>
                      </a:r>
                    </a:p>
                  </a:txBody>
                  <a:tcPr marL="82932" marR="82932" marT="44654" marB="44654"/>
                </a:tc>
                <a:tc>
                  <a:txBody>
                    <a:bodyPr/>
                    <a:lstStyle/>
                    <a:p>
                      <a:pPr>
                        <a:lnSpc>
                          <a:spcPts val="2100"/>
                        </a:lnSpc>
                      </a:pPr>
                      <a:r>
                        <a:rPr kumimoji="1" lang="ja-JP" altLang="en-US" sz="1400" dirty="0" smtClean="0"/>
                        <a:t>協議会事務局、市町村担当者、当事者代表、サービス提供事業者、教育関係機関、医療関係機関、ハローワーク、市町村社会福祉協議会、民生・児童委員代表　</a:t>
                      </a:r>
                      <a:r>
                        <a:rPr kumimoji="1" lang="en-US" altLang="ja-JP" sz="1400" dirty="0" err="1" smtClean="0"/>
                        <a:t>etc</a:t>
                      </a:r>
                      <a:endParaRPr kumimoji="1" lang="en-US" altLang="ja-JP" sz="1400" dirty="0" smtClean="0"/>
                    </a:p>
                    <a:p>
                      <a:pPr>
                        <a:lnSpc>
                          <a:spcPts val="2100"/>
                        </a:lnSpc>
                      </a:pPr>
                      <a:r>
                        <a:rPr kumimoji="1" lang="ja-JP" altLang="en-US" sz="1400" u="sng" dirty="0" smtClean="0"/>
                        <a:t>→主に現場を統括する者</a:t>
                      </a:r>
                      <a:endParaRPr kumimoji="1" lang="ja-JP" altLang="en-US" sz="1400" u="sng" dirty="0"/>
                    </a:p>
                  </a:txBody>
                  <a:tcPr marL="82932" marR="82932" marT="44654" marB="44654"/>
                </a:tc>
                <a:extLst>
                  <a:ext uri="{0D108BD9-81ED-4DB2-BD59-A6C34878D82A}">
                    <a16:rowId xmlns="" xmlns:a16="http://schemas.microsoft.com/office/drawing/2014/main" val="10003"/>
                  </a:ext>
                </a:extLst>
              </a:tr>
              <a:tr h="951509">
                <a:tc>
                  <a:txBody>
                    <a:bodyPr/>
                    <a:lstStyle/>
                    <a:p>
                      <a:pPr algn="ctr"/>
                      <a:r>
                        <a:rPr kumimoji="1" lang="ja-JP" altLang="en-US" sz="1800" b="1" dirty="0" smtClean="0"/>
                        <a:t>専門部会</a:t>
                      </a:r>
                      <a:endParaRPr kumimoji="1" lang="en-US" altLang="ja-JP" sz="1800" b="1" dirty="0" smtClean="0"/>
                    </a:p>
                    <a:p>
                      <a:pPr algn="ctr"/>
                      <a:r>
                        <a:rPr kumimoji="1" lang="ja-JP" altLang="en-US" sz="1400" b="1" dirty="0" smtClean="0"/>
                        <a:t>（プロジェクト会議）</a:t>
                      </a:r>
                      <a:endParaRPr kumimoji="1" lang="ja-JP" altLang="en-US" sz="1400" b="1" dirty="0"/>
                    </a:p>
                  </a:txBody>
                  <a:tcPr marL="82932" marR="82932" marT="44654" marB="44654" anchor="ctr"/>
                </a:tc>
                <a:tc>
                  <a:txBody>
                    <a:bodyPr/>
                    <a:lstStyle/>
                    <a:p>
                      <a:pPr marL="0" marR="0" indent="0" algn="l" defTabSz="914400" rtl="0" eaLnBrk="1" fontAlgn="auto" latinLnBrk="0" hangingPunct="1">
                        <a:lnSpc>
                          <a:spcPts val="2100"/>
                        </a:lnSpc>
                        <a:spcBef>
                          <a:spcPts val="0"/>
                        </a:spcBef>
                        <a:spcAft>
                          <a:spcPts val="0"/>
                        </a:spcAft>
                        <a:buClrTx/>
                        <a:buSzTx/>
                        <a:buFontTx/>
                        <a:buNone/>
                        <a:tabLst/>
                        <a:defRPr/>
                      </a:pPr>
                      <a:r>
                        <a:rPr kumimoji="1" lang="ja-JP" altLang="en-US" sz="1400" kern="1200" dirty="0" smtClean="0">
                          <a:solidFill>
                            <a:schemeClr val="tx1"/>
                          </a:solidFill>
                          <a:effectLst/>
                          <a:latin typeface="+mn-lt"/>
                          <a:ea typeface="+mn-ea"/>
                          <a:cs typeface="+mn-cs"/>
                        </a:rPr>
                        <a:t>地域課題の整理および解決策の検討を定期的な協議で行ったり、</a:t>
                      </a:r>
                      <a:r>
                        <a:rPr kumimoji="1" lang="ja-JP" altLang="ja-JP" sz="1400" kern="1200" dirty="0" smtClean="0">
                          <a:solidFill>
                            <a:schemeClr val="tx1"/>
                          </a:solidFill>
                          <a:effectLst/>
                          <a:latin typeface="+mn-lt"/>
                          <a:ea typeface="+mn-ea"/>
                          <a:cs typeface="+mn-cs"/>
                        </a:rPr>
                        <a:t>緊急性の高い課題の解決のために期間を定めて集中的に協議</a:t>
                      </a:r>
                      <a:r>
                        <a:rPr kumimoji="1" lang="ja-JP" altLang="en-US" sz="1400" kern="1200" dirty="0" smtClean="0">
                          <a:solidFill>
                            <a:schemeClr val="tx1"/>
                          </a:solidFill>
                          <a:effectLst/>
                          <a:latin typeface="+mn-lt"/>
                          <a:ea typeface="+mn-ea"/>
                          <a:cs typeface="+mn-cs"/>
                        </a:rPr>
                        <a:t>を行う場合もある。</a:t>
                      </a:r>
                      <a:endParaRPr kumimoji="1" lang="ja-JP" altLang="ja-JP" sz="1400" kern="1200" dirty="0" smtClean="0">
                        <a:solidFill>
                          <a:schemeClr val="tx1"/>
                        </a:solidFill>
                        <a:effectLst/>
                        <a:latin typeface="+mn-lt"/>
                        <a:ea typeface="+mn-ea"/>
                        <a:cs typeface="+mn-cs"/>
                      </a:endParaRPr>
                    </a:p>
                  </a:txBody>
                  <a:tcPr marL="82932" marR="82932" marT="44654" marB="44654"/>
                </a:tc>
                <a:tc>
                  <a:txBody>
                    <a:bodyPr/>
                    <a:lstStyle/>
                    <a:p>
                      <a:pPr>
                        <a:lnSpc>
                          <a:spcPts val="2100"/>
                        </a:lnSpc>
                      </a:pPr>
                      <a:r>
                        <a:rPr kumimoji="1" lang="ja-JP" altLang="ja-JP" sz="1400" kern="1200" dirty="0" smtClean="0">
                          <a:solidFill>
                            <a:schemeClr val="tx1"/>
                          </a:solidFill>
                          <a:effectLst/>
                          <a:latin typeface="+mn-lt"/>
                          <a:ea typeface="+mn-ea"/>
                          <a:cs typeface="+mn-cs"/>
                        </a:rPr>
                        <a:t>協議メンバーは</a:t>
                      </a:r>
                      <a:r>
                        <a:rPr kumimoji="1" lang="ja-JP" altLang="en-US" sz="1400" kern="1200" dirty="0" smtClean="0">
                          <a:solidFill>
                            <a:schemeClr val="tx1"/>
                          </a:solidFill>
                          <a:effectLst/>
                          <a:latin typeface="+mn-lt"/>
                          <a:ea typeface="+mn-ea"/>
                          <a:cs typeface="+mn-cs"/>
                        </a:rPr>
                        <a:t>同事業種でメンバーを組織、</a:t>
                      </a:r>
                      <a:endParaRPr kumimoji="1" lang="en-US" altLang="ja-JP" sz="1400" kern="1200" dirty="0" smtClean="0">
                        <a:solidFill>
                          <a:schemeClr val="tx1"/>
                        </a:solidFill>
                        <a:effectLst/>
                        <a:latin typeface="+mn-lt"/>
                        <a:ea typeface="+mn-ea"/>
                        <a:cs typeface="+mn-cs"/>
                      </a:endParaRPr>
                    </a:p>
                    <a:p>
                      <a:pPr>
                        <a:lnSpc>
                          <a:spcPts val="2100"/>
                        </a:lnSpc>
                      </a:pPr>
                      <a:r>
                        <a:rPr kumimoji="1" lang="ja-JP" altLang="en-US" sz="1400" kern="1200" dirty="0" smtClean="0">
                          <a:solidFill>
                            <a:schemeClr val="tx1"/>
                          </a:solidFill>
                          <a:effectLst/>
                          <a:latin typeface="+mn-lt"/>
                          <a:ea typeface="+mn-ea"/>
                          <a:cs typeface="+mn-cs"/>
                        </a:rPr>
                        <a:t>あるいは協議会内外</a:t>
                      </a:r>
                      <a:r>
                        <a:rPr kumimoji="1" lang="ja-JP" altLang="ja-JP" sz="1400" kern="1200" dirty="0" smtClean="0">
                          <a:solidFill>
                            <a:schemeClr val="tx1"/>
                          </a:solidFill>
                          <a:effectLst/>
                          <a:latin typeface="+mn-lt"/>
                          <a:ea typeface="+mn-ea"/>
                          <a:cs typeface="+mn-cs"/>
                        </a:rPr>
                        <a:t>から適当な人材を選出</a:t>
                      </a:r>
                      <a:endParaRPr kumimoji="1" lang="ja-JP" altLang="en-US" sz="1400" dirty="0"/>
                    </a:p>
                  </a:txBody>
                  <a:tcPr marL="82932" marR="82932" marT="44654" marB="44654"/>
                </a:tc>
                <a:extLst>
                  <a:ext uri="{0D108BD9-81ED-4DB2-BD59-A6C34878D82A}">
                    <a16:rowId xmlns="" xmlns:a16="http://schemas.microsoft.com/office/drawing/2014/main" val="10004"/>
                  </a:ext>
                </a:extLst>
              </a:tr>
              <a:tr h="1309515">
                <a:tc>
                  <a:txBody>
                    <a:bodyPr/>
                    <a:lstStyle/>
                    <a:p>
                      <a:pPr algn="ctr"/>
                      <a:r>
                        <a:rPr kumimoji="1" lang="ja-JP" altLang="en-US" sz="1800" b="1" dirty="0" smtClean="0"/>
                        <a:t>全体会議</a:t>
                      </a:r>
                      <a:endParaRPr kumimoji="1" lang="ja-JP" altLang="en-US" sz="1800" b="1" dirty="0"/>
                    </a:p>
                  </a:txBody>
                  <a:tcPr marL="82932" marR="82932" marT="44654" marB="44654" anchor="ctr"/>
                </a:tc>
                <a:tc>
                  <a:txBody>
                    <a:bodyPr/>
                    <a:lstStyle/>
                    <a:p>
                      <a:pPr>
                        <a:lnSpc>
                          <a:spcPts val="2300"/>
                        </a:lnSpc>
                      </a:pPr>
                      <a:r>
                        <a:rPr kumimoji="1" lang="ja-JP" altLang="ja-JP" sz="1400" kern="1200" dirty="0" smtClean="0">
                          <a:solidFill>
                            <a:schemeClr val="tx1"/>
                          </a:solidFill>
                          <a:effectLst/>
                          <a:latin typeface="+mn-lt"/>
                          <a:ea typeface="+mn-ea"/>
                          <a:cs typeface="+mn-cs"/>
                        </a:rPr>
                        <a:t>年に１回大津市内の障害福祉関係機関、周辺機関に声を掛けて集まっていただき、市自立支援協議会の活動報告を行ないます。</a:t>
                      </a:r>
                      <a:endParaRPr kumimoji="1" lang="ja-JP" altLang="en-US" sz="1400" dirty="0"/>
                    </a:p>
                  </a:txBody>
                  <a:tcPr marL="82932" marR="82932" marT="44654" marB="44654"/>
                </a:tc>
                <a:tc>
                  <a:txBody>
                    <a:bodyPr/>
                    <a:lstStyle/>
                    <a:p>
                      <a:pPr marL="0" marR="0" indent="0" algn="l" defTabSz="914400" rtl="0" eaLnBrk="1" fontAlgn="auto" latinLnBrk="0" hangingPunct="1">
                        <a:lnSpc>
                          <a:spcPts val="2000"/>
                        </a:lnSpc>
                        <a:spcBef>
                          <a:spcPts val="0"/>
                        </a:spcBef>
                        <a:spcAft>
                          <a:spcPts val="0"/>
                        </a:spcAft>
                        <a:buClrTx/>
                        <a:buSzTx/>
                        <a:buFontTx/>
                        <a:buNone/>
                        <a:tabLst/>
                        <a:defRPr/>
                      </a:pPr>
                      <a:r>
                        <a:rPr kumimoji="1" lang="ja-JP" altLang="en-US" sz="1400" dirty="0" smtClean="0"/>
                        <a:t>協議会事務局、市町村担当者、当事者代表、サービス提供事業者、教育関係機関、医療関係機関、ハローワーク、市町村社会福祉協議会、民生・児童委員代表　</a:t>
                      </a:r>
                      <a:r>
                        <a:rPr kumimoji="1" lang="en-US" altLang="ja-JP" sz="1400" dirty="0" err="1" smtClean="0"/>
                        <a:t>etc</a:t>
                      </a:r>
                      <a:endParaRPr kumimoji="1" lang="en-US" altLang="ja-JP" sz="1400" dirty="0" smtClean="0"/>
                    </a:p>
                    <a:p>
                      <a:pPr marL="0" marR="0" indent="0" algn="l" defTabSz="914400" rtl="0" eaLnBrk="1" fontAlgn="auto" latinLnBrk="0" hangingPunct="1">
                        <a:lnSpc>
                          <a:spcPts val="2000"/>
                        </a:lnSpc>
                        <a:spcBef>
                          <a:spcPts val="0"/>
                        </a:spcBef>
                        <a:spcAft>
                          <a:spcPts val="0"/>
                        </a:spcAft>
                        <a:buClrTx/>
                        <a:buSzTx/>
                        <a:buFontTx/>
                        <a:buNone/>
                        <a:tabLst/>
                        <a:defRPr/>
                      </a:pPr>
                      <a:r>
                        <a:rPr kumimoji="1" lang="ja-JP" altLang="en-US" sz="1400" u="sng" dirty="0" smtClean="0"/>
                        <a:t>→主に施設・機関を統括する者</a:t>
                      </a:r>
                      <a:r>
                        <a:rPr kumimoji="1" lang="ja-JP" altLang="en-US" sz="1400" dirty="0" smtClean="0"/>
                        <a:t>　（市民）</a:t>
                      </a:r>
                    </a:p>
                  </a:txBody>
                  <a:tcPr marL="82932" marR="82932" marT="44654" marB="44654"/>
                </a:tc>
                <a:extLst>
                  <a:ext uri="{0D108BD9-81ED-4DB2-BD59-A6C34878D82A}">
                    <a16:rowId xmlns="" xmlns:a16="http://schemas.microsoft.com/office/drawing/2014/main" val="10005"/>
                  </a:ext>
                </a:extLst>
              </a:tr>
            </a:tbl>
          </a:graphicData>
        </a:graphic>
      </p:graphicFrame>
      <p:sp>
        <p:nvSpPr>
          <p:cNvPr id="33824" name="テキスト ボックス 2"/>
          <p:cNvSpPr txBox="1">
            <a:spLocks noChangeArrowheads="1"/>
          </p:cNvSpPr>
          <p:nvPr/>
        </p:nvSpPr>
        <p:spPr bwMode="auto">
          <a:xfrm>
            <a:off x="260641" y="-37212"/>
            <a:ext cx="8556480" cy="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9" tIns="44815" rIns="89629" bIns="44815">
            <a:spAutoFit/>
          </a:bodyPr>
          <a:lstStyle>
            <a:lvl1pPr marL="457200" indent="-45720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indent="0" algn="ctr" eaLnBrk="1" hangingPunct="1">
              <a:spcBef>
                <a:spcPct val="0"/>
              </a:spcBef>
              <a:buNone/>
            </a:pPr>
            <a:r>
              <a:rPr lang="ja-JP" altLang="en-US" sz="2700" dirty="0" smtClean="0">
                <a:latin typeface="Arial" pitchFamily="34" charset="0"/>
              </a:rPr>
              <a:t>（参考）各会議</a:t>
            </a:r>
            <a:r>
              <a:rPr lang="ja-JP" altLang="en-US" sz="2700" dirty="0">
                <a:latin typeface="Arial" pitchFamily="34" charset="0"/>
              </a:rPr>
              <a:t>の機能と参加メンバー例</a:t>
            </a:r>
          </a:p>
        </p:txBody>
      </p:sp>
      <p:cxnSp>
        <p:nvCxnSpPr>
          <p:cNvPr id="5" name="直線コネクタ 4"/>
          <p:cNvCxnSpPr/>
          <p:nvPr/>
        </p:nvCxnSpPr>
        <p:spPr>
          <a:xfrm>
            <a:off x="0" y="404689"/>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フッター プレースホルダ 3"/>
          <p:cNvSpPr>
            <a:spLocks noGrp="1"/>
          </p:cNvSpPr>
          <p:nvPr>
            <p:ph type="ftr" sz="quarter" idx="11"/>
          </p:nvPr>
        </p:nvSpPr>
        <p:spPr>
          <a:xfrm>
            <a:off x="231184" y="6669360"/>
            <a:ext cx="5004048" cy="188640"/>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8" name="角丸四角形 7"/>
          <p:cNvSpPr/>
          <p:nvPr/>
        </p:nvSpPr>
        <p:spPr>
          <a:xfrm>
            <a:off x="225317" y="57433"/>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230631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1" y="530504"/>
            <a:ext cx="9113858" cy="6327495"/>
          </a:xfrm>
          <a:prstGeom prst="rect">
            <a:avLst/>
          </a:prstGeom>
          <a:noFill/>
          <a:ln w="9525">
            <a:noFill/>
            <a:miter lim="800000"/>
            <a:headEnd/>
            <a:tailEnd/>
          </a:ln>
        </p:spPr>
      </p:pic>
      <p:sp>
        <p:nvSpPr>
          <p:cNvPr id="3" name="角丸四角形 2"/>
          <p:cNvSpPr/>
          <p:nvPr/>
        </p:nvSpPr>
        <p:spPr>
          <a:xfrm rot="10800000" flipV="1">
            <a:off x="2987824" y="80281"/>
            <a:ext cx="5904656" cy="90044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ja-JP" altLang="en-US" b="1" dirty="0"/>
              <a:t>サービス担当者会議が、自立支援協議会の命綱であり</a:t>
            </a:r>
            <a:endParaRPr lang="en-US" altLang="ja-JP" b="1" dirty="0"/>
          </a:p>
          <a:p>
            <a:r>
              <a:rPr lang="ja-JP" altLang="en-US" b="1" dirty="0"/>
              <a:t>ケアマネジメントの担い手である相談支援専門員が</a:t>
            </a:r>
            <a:r>
              <a:rPr lang="ja-JP" altLang="en-US" b="1" dirty="0" smtClean="0"/>
              <a:t>、その</a:t>
            </a:r>
            <a:r>
              <a:rPr lang="ja-JP" altLang="en-US" b="1" dirty="0"/>
              <a:t>地域のキーマンとして位置づいている！</a:t>
            </a:r>
          </a:p>
        </p:txBody>
      </p:sp>
      <p:sp>
        <p:nvSpPr>
          <p:cNvPr id="4" name="フッター プレースホルダ 3"/>
          <p:cNvSpPr>
            <a:spLocks noGrp="1"/>
          </p:cNvSpPr>
          <p:nvPr>
            <p:ph type="ftr" sz="quarter" idx="11"/>
          </p:nvPr>
        </p:nvSpPr>
        <p:spPr>
          <a:xfrm>
            <a:off x="1" y="6492874"/>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6271759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cstate="print"/>
          <a:srcRect/>
          <a:stretch>
            <a:fillRect/>
          </a:stretch>
        </p:blipFill>
        <p:spPr bwMode="auto">
          <a:xfrm>
            <a:off x="-23500" y="116632"/>
            <a:ext cx="9191002" cy="6624735"/>
          </a:xfrm>
          <a:prstGeom prst="rect">
            <a:avLst/>
          </a:prstGeom>
          <a:noFill/>
          <a:ln w="9525">
            <a:noFill/>
            <a:miter lim="800000"/>
            <a:headEnd/>
            <a:tailEnd/>
          </a:ln>
        </p:spPr>
      </p:pic>
      <p:sp>
        <p:nvSpPr>
          <p:cNvPr id="3" name="角丸四角形 2"/>
          <p:cNvSpPr/>
          <p:nvPr/>
        </p:nvSpPr>
        <p:spPr>
          <a:xfrm>
            <a:off x="6570753" y="1970838"/>
            <a:ext cx="2232248" cy="685800"/>
          </a:xfrm>
          <a:prstGeom prst="roundRect">
            <a:avLst/>
          </a:prstGeom>
          <a:solidFill>
            <a:srgbClr val="92D05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ja-JP" altLang="en-US" b="1" dirty="0"/>
              <a:t>基幹相談機能</a:t>
            </a: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2590808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0" y="260648"/>
            <a:ext cx="9172978" cy="6597352"/>
          </a:xfrm>
          <a:prstGeom prst="rect">
            <a:avLst/>
          </a:prstGeom>
          <a:noFill/>
          <a:ln w="9525">
            <a:noFill/>
            <a:miter lim="800000"/>
            <a:headEnd/>
            <a:tailEnd/>
          </a:ln>
        </p:spPr>
      </p:pic>
      <p:sp>
        <p:nvSpPr>
          <p:cNvPr id="3" name="角丸四角形 2"/>
          <p:cNvSpPr/>
          <p:nvPr/>
        </p:nvSpPr>
        <p:spPr>
          <a:xfrm>
            <a:off x="2484197" y="47171"/>
            <a:ext cx="6408712" cy="685800"/>
          </a:xfrm>
          <a:prstGeom prst="roundRect">
            <a:avLst/>
          </a:prstGeom>
          <a:solidFill>
            <a:srgbClr val="92D050"/>
          </a:solidFill>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b="1" dirty="0"/>
              <a:t>計画相談支援（指定特定・障害児、指一般）事業所、委託・基幹相談事業所の連絡会が重要</a:t>
            </a:r>
            <a:endParaRPr lang="en-US" altLang="ja-JP" b="1" dirty="0"/>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6343454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srcRect/>
          <a:stretch>
            <a:fillRect/>
          </a:stretch>
        </p:blipFill>
        <p:spPr bwMode="auto">
          <a:xfrm>
            <a:off x="20466" y="260648"/>
            <a:ext cx="9123534" cy="6192688"/>
          </a:xfrm>
          <a:prstGeom prst="rect">
            <a:avLst/>
          </a:prstGeom>
          <a:noFill/>
          <a:ln w="9525">
            <a:noFill/>
            <a:miter lim="800000"/>
            <a:headEnd/>
            <a:tailEnd/>
          </a:ln>
        </p:spPr>
      </p:pic>
      <p:sp>
        <p:nvSpPr>
          <p:cNvPr id="3"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11356913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srcRect/>
          <a:stretch>
            <a:fillRect/>
          </a:stretch>
        </p:blipFill>
        <p:spPr bwMode="auto">
          <a:xfrm>
            <a:off x="46408" y="188640"/>
            <a:ext cx="9097592" cy="6264696"/>
          </a:xfrm>
          <a:prstGeom prst="rect">
            <a:avLst/>
          </a:prstGeom>
          <a:noFill/>
          <a:ln w="9525">
            <a:noFill/>
            <a:miter lim="800000"/>
            <a:headEnd/>
            <a:tailEnd/>
          </a:ln>
        </p:spPr>
      </p:pic>
      <p:sp>
        <p:nvSpPr>
          <p:cNvPr id="3"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2826001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430691594"/>
              </p:ext>
            </p:extLst>
          </p:nvPr>
        </p:nvGraphicFramePr>
        <p:xfrm>
          <a:off x="107504" y="523555"/>
          <a:ext cx="8784976" cy="6072878"/>
        </p:xfrm>
        <a:graphic>
          <a:graphicData uri="http://schemas.openxmlformats.org/drawingml/2006/table">
            <a:tbl>
              <a:tblPr firstRow="1" bandRow="1">
                <a:tableStyleId>{5C22544A-7EE6-4342-B048-85BDC9FD1C3A}</a:tableStyleId>
              </a:tblPr>
              <a:tblGrid>
                <a:gridCol w="2247319">
                  <a:extLst>
                    <a:ext uri="{9D8B030D-6E8A-4147-A177-3AD203B41FA5}">
                      <a16:colId xmlns="" xmlns:a16="http://schemas.microsoft.com/office/drawing/2014/main" val="20000"/>
                    </a:ext>
                  </a:extLst>
                </a:gridCol>
                <a:gridCol w="6537657">
                  <a:extLst>
                    <a:ext uri="{9D8B030D-6E8A-4147-A177-3AD203B41FA5}">
                      <a16:colId xmlns="" xmlns:a16="http://schemas.microsoft.com/office/drawing/2014/main" val="20001"/>
                    </a:ext>
                  </a:extLst>
                </a:gridCol>
              </a:tblGrid>
              <a:tr h="680118">
                <a:tc>
                  <a:txBody>
                    <a:bodyPr/>
                    <a:lstStyle/>
                    <a:p>
                      <a:pPr algn="ctr"/>
                      <a:endParaRPr kumimoji="1" lang="en-US" altLang="ja-JP" sz="1100" dirty="0" smtClean="0"/>
                    </a:p>
                    <a:p>
                      <a:pPr algn="ctr"/>
                      <a:r>
                        <a:rPr kumimoji="1" lang="ja-JP" altLang="en-US" sz="1100" dirty="0" smtClean="0"/>
                        <a:t>実施自治体　　（都道府県）</a:t>
                      </a:r>
                      <a:endParaRPr kumimoji="1" lang="ja-JP" altLang="en-US" sz="1100" dirty="0"/>
                    </a:p>
                  </a:txBody>
                  <a:tcPr/>
                </a:tc>
                <a:tc>
                  <a:txBody>
                    <a:bodyPr/>
                    <a:lstStyle/>
                    <a:p>
                      <a:pPr algn="ctr"/>
                      <a:endParaRPr kumimoji="1" lang="en-US" altLang="ja-JP" sz="1100" dirty="0" smtClean="0"/>
                    </a:p>
                    <a:p>
                      <a:pPr algn="ctr"/>
                      <a:r>
                        <a:rPr kumimoji="1" lang="ja-JP" altLang="en-US" sz="1100" dirty="0" smtClean="0"/>
                        <a:t>取り組み内容</a:t>
                      </a:r>
                      <a:endParaRPr kumimoji="1" lang="ja-JP" altLang="en-US" sz="1100" dirty="0"/>
                    </a:p>
                  </a:txBody>
                  <a:tcPr/>
                </a:tc>
                <a:extLst>
                  <a:ext uri="{0D108BD9-81ED-4DB2-BD59-A6C34878D82A}">
                    <a16:rowId xmlns="" xmlns:a16="http://schemas.microsoft.com/office/drawing/2014/main" val="10000"/>
                  </a:ext>
                </a:extLst>
              </a:tr>
              <a:tr h="562831">
                <a:tc>
                  <a:txBody>
                    <a:bodyPr/>
                    <a:lstStyle/>
                    <a:p>
                      <a:pPr algn="l"/>
                      <a:r>
                        <a:rPr kumimoji="1" lang="ja-JP" altLang="en-US" sz="1600" dirty="0" smtClean="0"/>
                        <a:t>中富良野町　（北海道）</a:t>
                      </a:r>
                      <a:endParaRPr kumimoji="1" lang="ja-JP" altLang="en-US" sz="1600" dirty="0"/>
                    </a:p>
                  </a:txBody>
                  <a:tcPr anchor="ctr"/>
                </a:tc>
                <a:tc>
                  <a:txBody>
                    <a:bodyPr/>
                    <a:lstStyle/>
                    <a:p>
                      <a:r>
                        <a:rPr kumimoji="1" lang="ja-JP" altLang="en-US" sz="1100" dirty="0" smtClean="0"/>
                        <a:t>地域生活支援拠点の整備に伴い、障害児・障害者（</a:t>
                      </a:r>
                      <a:r>
                        <a:rPr kumimoji="1" lang="en-US" altLang="ja-JP" sz="1100" dirty="0" smtClean="0"/>
                        <a:t>65</a:t>
                      </a:r>
                      <a:r>
                        <a:rPr kumimoji="1" lang="ja-JP" altLang="en-US" sz="1100" dirty="0" smtClean="0"/>
                        <a:t>歳未満の障害手帳所持者、サービス受給者証所持者）のニーズ調査を行い、地域でどのような支援・整備が必要かを把握（アンケート調査）し、今後の支援等の方策を検討する。</a:t>
                      </a:r>
                      <a:endParaRPr kumimoji="1" lang="ja-JP" altLang="en-US" sz="1100" dirty="0"/>
                    </a:p>
                  </a:txBody>
                  <a:tcPr anchor="ctr"/>
                </a:tc>
                <a:extLst>
                  <a:ext uri="{0D108BD9-81ED-4DB2-BD59-A6C34878D82A}">
                    <a16:rowId xmlns="" xmlns:a16="http://schemas.microsoft.com/office/drawing/2014/main" val="10001"/>
                  </a:ext>
                </a:extLst>
              </a:tr>
              <a:tr h="609015">
                <a:tc>
                  <a:txBody>
                    <a:bodyPr/>
                    <a:lstStyle/>
                    <a:p>
                      <a:pPr algn="l"/>
                      <a:r>
                        <a:rPr kumimoji="1" lang="ja-JP" altLang="en-US" sz="1600" dirty="0" smtClean="0"/>
                        <a:t>川口市　　　　（埼玉県）</a:t>
                      </a:r>
                      <a:endParaRPr kumimoji="1" lang="ja-JP" altLang="en-US" sz="1600" dirty="0"/>
                    </a:p>
                  </a:txBody>
                  <a:tcPr anchor="ctr"/>
                </a:tc>
                <a:tc>
                  <a:txBody>
                    <a:bodyPr/>
                    <a:lstStyle/>
                    <a:p>
                      <a:r>
                        <a:rPr kumimoji="1" lang="ja-JP" altLang="en-US" sz="1100" dirty="0" smtClean="0"/>
                        <a:t>当事者・家族・事業所・団体・行政機関・地域等のネットワークを作成する。個別の相談により、地域のニーズを把握する。他会議や関係機関の情報交換、当事者・家族・職員等を対象とした研修、普及啓発を行う。</a:t>
                      </a:r>
                      <a:endParaRPr kumimoji="1" lang="en-US" altLang="ja-JP" sz="1100" dirty="0" smtClean="0"/>
                    </a:p>
                  </a:txBody>
                  <a:tcPr anchor="ctr"/>
                </a:tc>
                <a:extLst>
                  <a:ext uri="{0D108BD9-81ED-4DB2-BD59-A6C34878D82A}">
                    <a16:rowId xmlns="" xmlns:a16="http://schemas.microsoft.com/office/drawing/2014/main" val="10002"/>
                  </a:ext>
                </a:extLst>
              </a:tr>
              <a:tr h="680118">
                <a:tc>
                  <a:txBody>
                    <a:bodyPr/>
                    <a:lstStyle/>
                    <a:p>
                      <a:pPr algn="l"/>
                      <a:r>
                        <a:rPr kumimoji="1" lang="ja-JP" altLang="en-US" sz="1600" dirty="0" smtClean="0"/>
                        <a:t>小金井市　　　（東京都）</a:t>
                      </a:r>
                      <a:endParaRPr kumimoji="1" lang="ja-JP" altLang="en-US" sz="1600" dirty="0"/>
                    </a:p>
                  </a:txBody>
                  <a:tcPr anchor="ctr"/>
                </a:tc>
                <a:tc>
                  <a:txBody>
                    <a:bodyPr/>
                    <a:lstStyle/>
                    <a:p>
                      <a:r>
                        <a:rPr kumimoji="1" lang="ja-JP" altLang="en-US" sz="1100" dirty="0" smtClean="0"/>
                        <a:t>小金井市自立支援協議会において、地域資源の開発・利用促進等に向けた取組を行い、障害者への総合的な地域生活支援の実現を図る。具体的には、ニーズ調査、情報収集、啓発事業を実施、地域資源を提供する為の調整や体制の整備等。</a:t>
                      </a:r>
                      <a:endParaRPr kumimoji="1" lang="en-US" altLang="ja-JP" sz="1100" dirty="0" smtClean="0"/>
                    </a:p>
                  </a:txBody>
                  <a:tcPr anchor="ctr"/>
                </a:tc>
                <a:extLst>
                  <a:ext uri="{0D108BD9-81ED-4DB2-BD59-A6C34878D82A}">
                    <a16:rowId xmlns="" xmlns:a16="http://schemas.microsoft.com/office/drawing/2014/main" val="10003"/>
                  </a:ext>
                </a:extLst>
              </a:tr>
              <a:tr h="680118">
                <a:tc>
                  <a:txBody>
                    <a:bodyPr/>
                    <a:lstStyle/>
                    <a:p>
                      <a:pPr algn="l"/>
                      <a:r>
                        <a:rPr kumimoji="1" lang="ja-JP" altLang="en-US" sz="1600" dirty="0" smtClean="0"/>
                        <a:t>葉山町　　　（神奈川県）</a:t>
                      </a:r>
                      <a:endParaRPr kumimoji="1" lang="en-US" altLang="ja-JP" sz="1600" dirty="0" smtClean="0"/>
                    </a:p>
                  </a:txBody>
                  <a:tcPr anchor="ctr"/>
                </a:tc>
                <a:tc>
                  <a:txBody>
                    <a:bodyPr/>
                    <a:lstStyle/>
                    <a:p>
                      <a:r>
                        <a:rPr kumimoji="1" lang="ja-JP" altLang="en-US" sz="1100" dirty="0" smtClean="0"/>
                        <a:t>障害者等の地域生活を支えるためのネットワークとして構築された自立支援協議会で、障害者等が日常生活の中で感じる困り感や、支援者が日頃感じる支援の難しさ等の課題を共有し、課題解決に向けた障害者等との交流事業や支援者の理解・啓発事業等を検討・実施する。</a:t>
                      </a:r>
                      <a:endParaRPr kumimoji="1" lang="ja-JP" altLang="en-US" sz="1100" dirty="0"/>
                    </a:p>
                  </a:txBody>
                  <a:tcPr anchor="ctr"/>
                </a:tc>
                <a:extLst>
                  <a:ext uri="{0D108BD9-81ED-4DB2-BD59-A6C34878D82A}">
                    <a16:rowId xmlns="" xmlns:a16="http://schemas.microsoft.com/office/drawing/2014/main" val="10004"/>
                  </a:ext>
                </a:extLst>
              </a:tr>
              <a:tr h="613994">
                <a:tc>
                  <a:txBody>
                    <a:bodyPr/>
                    <a:lstStyle/>
                    <a:p>
                      <a:pPr algn="l"/>
                      <a:r>
                        <a:rPr kumimoji="1" lang="ja-JP" altLang="en-US" sz="1600" dirty="0" smtClean="0"/>
                        <a:t>山ノ内町　　　（長野県）</a:t>
                      </a:r>
                      <a:endParaRPr kumimoji="1" lang="ja-JP" altLang="en-US" sz="1600" dirty="0"/>
                    </a:p>
                  </a:txBody>
                  <a:tcPr anchor="ctr"/>
                </a:tc>
                <a:tc>
                  <a:txBody>
                    <a:bodyPr/>
                    <a:lstStyle/>
                    <a:p>
                      <a:r>
                        <a:rPr kumimoji="1" lang="ja-JP" altLang="en-US" sz="1100" dirty="0" smtClean="0"/>
                        <a:t>自立支援協議会の部会活動の充実と協議会の安定化を図るために、一般公開講座や研修会を実施する。</a:t>
                      </a:r>
                      <a:endParaRPr kumimoji="1" lang="ja-JP" altLang="en-US" sz="1100" dirty="0"/>
                    </a:p>
                  </a:txBody>
                  <a:tcPr anchor="ctr"/>
                </a:tc>
                <a:extLst>
                  <a:ext uri="{0D108BD9-81ED-4DB2-BD59-A6C34878D82A}">
                    <a16:rowId xmlns="" xmlns:a16="http://schemas.microsoft.com/office/drawing/2014/main" val="10005"/>
                  </a:ext>
                </a:extLst>
              </a:tr>
              <a:tr h="680118">
                <a:tc>
                  <a:txBody>
                    <a:bodyPr/>
                    <a:lstStyle/>
                    <a:p>
                      <a:pPr algn="l"/>
                      <a:r>
                        <a:rPr kumimoji="1" lang="ja-JP" altLang="en-US" sz="1600" dirty="0" smtClean="0"/>
                        <a:t>上板町　　　　（徳島県）</a:t>
                      </a:r>
                      <a:endParaRPr kumimoji="1" lang="ja-JP" altLang="en-US" sz="1600" dirty="0"/>
                    </a:p>
                  </a:txBody>
                  <a:tcPr anchor="ctr"/>
                </a:tc>
                <a:tc>
                  <a:txBody>
                    <a:bodyPr/>
                    <a:lstStyle/>
                    <a:p>
                      <a:r>
                        <a:rPr kumimoji="1" lang="ja-JP" altLang="en-US" sz="1100" dirty="0" smtClean="0"/>
                        <a:t>効果的な支援体制の構築を図るため、協議会の各部会においてニーズ調査（アンケート）の実施や各分野の研修、啓発用ポスターや資料の作成などを行う。</a:t>
                      </a:r>
                      <a:endParaRPr kumimoji="1" lang="ja-JP" altLang="en-US" sz="1100" dirty="0"/>
                    </a:p>
                  </a:txBody>
                  <a:tcPr anchor="ctr"/>
                </a:tc>
                <a:extLst>
                  <a:ext uri="{0D108BD9-81ED-4DB2-BD59-A6C34878D82A}">
                    <a16:rowId xmlns="" xmlns:a16="http://schemas.microsoft.com/office/drawing/2014/main" val="10006"/>
                  </a:ext>
                </a:extLst>
              </a:tr>
              <a:tr h="773037">
                <a:tc>
                  <a:txBody>
                    <a:bodyPr/>
                    <a:lstStyle/>
                    <a:p>
                      <a:pPr algn="l"/>
                      <a:r>
                        <a:rPr kumimoji="1" lang="ja-JP" altLang="en-US" sz="1600" dirty="0" smtClean="0"/>
                        <a:t>薩摩川内市（鹿児島県）</a:t>
                      </a:r>
                      <a:endParaRPr kumimoji="1" lang="ja-JP" altLang="en-US" sz="1600" dirty="0"/>
                    </a:p>
                  </a:txBody>
                  <a:tcPr anchor="ctr">
                    <a:lnB w="12700" cap="flat" cmpd="sng" algn="ctr">
                      <a:solidFill>
                        <a:schemeClr val="bg1"/>
                      </a:solidFill>
                      <a:prstDash val="solid"/>
                      <a:round/>
                      <a:headEnd type="none" w="med" len="med"/>
                      <a:tailEnd type="none" w="med" len="med"/>
                    </a:lnB>
                  </a:tcPr>
                </a:tc>
                <a:tc>
                  <a:txBody>
                    <a:bodyPr/>
                    <a:lstStyle/>
                    <a:p>
                      <a:r>
                        <a:rPr kumimoji="1" lang="ja-JP" altLang="en-US" sz="1100" dirty="0" smtClean="0"/>
                        <a:t>基幹相談支援センターに自立支援協議会事務局を委託、専任職員を配置し、各専門分野において把握した地域の課題解決に向けた地域資源の開発・利用推進に向けた取り組みを行う。</a:t>
                      </a:r>
                    </a:p>
                    <a:p>
                      <a:r>
                        <a:rPr kumimoji="1" lang="ja-JP" altLang="en-US" sz="1100" dirty="0" smtClean="0"/>
                        <a:t>また、関係機関による連携した支援ができるようネットワークを構築しチームアプローチができる体制を整備する。</a:t>
                      </a:r>
                      <a:endParaRPr kumimoji="1" lang="ja-JP" altLang="en-US" sz="1100" dirty="0"/>
                    </a:p>
                  </a:txBody>
                  <a:tcPr anchor="ctr">
                    <a:lnB w="12700" cap="flat" cmpd="sng" algn="ctr">
                      <a:solidFill>
                        <a:schemeClr val="bg1"/>
                      </a:solidFill>
                      <a:prstDash val="solid"/>
                      <a:round/>
                      <a:headEnd type="none" w="med" len="med"/>
                      <a:tailEnd type="none" w="med" len="med"/>
                    </a:lnB>
                  </a:tcPr>
                </a:tc>
                <a:extLst>
                  <a:ext uri="{0D108BD9-81ED-4DB2-BD59-A6C34878D82A}">
                    <a16:rowId xmlns="" xmlns:a16="http://schemas.microsoft.com/office/drawing/2014/main" val="10007"/>
                  </a:ext>
                </a:extLst>
              </a:tr>
              <a:tr h="697314">
                <a:tc>
                  <a:txBody>
                    <a:bodyPr/>
                    <a:lstStyle/>
                    <a:p>
                      <a:pPr algn="l"/>
                      <a:r>
                        <a:rPr kumimoji="1" lang="ja-JP" altLang="en-US" sz="1600" dirty="0" smtClean="0"/>
                        <a:t>宮崎市　　　　（宮崎県）</a:t>
                      </a:r>
                      <a:endParaRPr kumimoji="1" lang="ja-JP" altLang="en-US" sz="1600" dirty="0"/>
                    </a:p>
                  </a:txBody>
                  <a:tcPr anchor="ctr">
                    <a:lnT w="12700" cap="flat" cmpd="sng" algn="ctr">
                      <a:solidFill>
                        <a:schemeClr val="bg1"/>
                      </a:solidFill>
                      <a:prstDash val="solid"/>
                      <a:round/>
                      <a:headEnd type="none" w="med" len="med"/>
                      <a:tailEnd type="none" w="med" len="med"/>
                    </a:lnT>
                  </a:tcPr>
                </a:tc>
                <a:tc>
                  <a:txBody>
                    <a:bodyPr/>
                    <a:lstStyle/>
                    <a:p>
                      <a:r>
                        <a:rPr kumimoji="1" lang="ja-JP" altLang="en-US" sz="1100" dirty="0" smtClean="0"/>
                        <a:t>自立支援協議会では、４つの部会（就労支援部会、医療的ケア支援部会、子ども支援部会、暮らし支援部会）や、２つのプロジェクト（障害者差別解消法理解促進プロジェクト等）を設置し、障害のある方々のよりよい生活について協議を重ねながら、成果物作成やシンポジウムの開催等を行い、誰もが住みやすいまちづくりの実現を目指している。</a:t>
                      </a:r>
                      <a:endParaRPr kumimoji="1" lang="ja-JP" altLang="en-US" sz="1100" dirty="0"/>
                    </a:p>
                  </a:txBody>
                  <a:tcPr anchor="ctr">
                    <a:lnT w="12700" cap="flat" cmpd="sng" algn="ctr">
                      <a:solidFill>
                        <a:schemeClr val="bg1"/>
                      </a:solidFill>
                      <a:prstDash val="solid"/>
                      <a:round/>
                      <a:headEnd type="none" w="med" len="med"/>
                      <a:tailEnd type="none" w="med" len="med"/>
                    </a:lnT>
                  </a:tcPr>
                </a:tc>
                <a:extLst>
                  <a:ext uri="{0D108BD9-81ED-4DB2-BD59-A6C34878D82A}">
                    <a16:rowId xmlns="" xmlns:a16="http://schemas.microsoft.com/office/drawing/2014/main" val="10008"/>
                  </a:ext>
                </a:extLst>
              </a:tr>
            </a:tbl>
          </a:graphicData>
        </a:graphic>
      </p:graphicFrame>
      <p:sp>
        <p:nvSpPr>
          <p:cNvPr id="6" name="テキスト ボックス 5"/>
          <p:cNvSpPr txBox="1"/>
          <p:nvPr/>
        </p:nvSpPr>
        <p:spPr>
          <a:xfrm>
            <a:off x="0" y="185001"/>
            <a:ext cx="9342622" cy="338554"/>
          </a:xfrm>
          <a:prstGeom prst="rect">
            <a:avLst/>
          </a:prstGeom>
          <a:noFill/>
        </p:spPr>
        <p:txBody>
          <a:bodyPr wrap="none" rtlCol="0">
            <a:spAutoFit/>
          </a:bodyPr>
          <a:lstStyle/>
          <a:p>
            <a:r>
              <a:rPr kumimoji="1" lang="ja-JP" altLang="en-US" sz="1600" dirty="0" smtClean="0"/>
              <a:t>平成</a:t>
            </a:r>
            <a:r>
              <a:rPr kumimoji="1" lang="en-US" altLang="ja-JP" sz="1600" dirty="0" smtClean="0"/>
              <a:t>27</a:t>
            </a:r>
            <a:r>
              <a:rPr kumimoji="1" lang="ja-JP" altLang="en-US" sz="1600" dirty="0" smtClean="0"/>
              <a:t>年度　「協</a:t>
            </a:r>
            <a:r>
              <a:rPr lang="ja-JP" altLang="en-US" sz="1600" dirty="0" smtClean="0"/>
              <a:t>議会における地域資源の開発・利用促進等の支援（</a:t>
            </a:r>
            <a:r>
              <a:rPr lang="ja-JP" altLang="en-US" sz="1600" dirty="0"/>
              <a:t>地域生活支援</a:t>
            </a:r>
            <a:r>
              <a:rPr lang="ja-JP" altLang="en-US" sz="1600" dirty="0" smtClean="0"/>
              <a:t>事業）」の取り組み状況</a:t>
            </a:r>
            <a:endParaRPr kumimoji="1" lang="ja-JP" altLang="en-US" sz="1600" dirty="0"/>
          </a:p>
        </p:txBody>
      </p:sp>
      <p:sp>
        <p:nvSpPr>
          <p:cNvPr id="4" name="フッター プレースホルダ 3"/>
          <p:cNvSpPr>
            <a:spLocks noGrp="1"/>
          </p:cNvSpPr>
          <p:nvPr>
            <p:ph type="ftr" sz="quarter" idx="11"/>
          </p:nvPr>
        </p:nvSpPr>
        <p:spPr>
          <a:xfrm>
            <a:off x="0" y="6525344"/>
            <a:ext cx="9144000" cy="332656"/>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角丸四角形 6"/>
          <p:cNvSpPr/>
          <p:nvPr/>
        </p:nvSpPr>
        <p:spPr>
          <a:xfrm>
            <a:off x="7970470" y="523555"/>
            <a:ext cx="1173529"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15479093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145303703"/>
              </p:ext>
            </p:extLst>
          </p:nvPr>
        </p:nvGraphicFramePr>
        <p:xfrm>
          <a:off x="86928" y="424673"/>
          <a:ext cx="9036495" cy="6164704"/>
        </p:xfrm>
        <a:graphic>
          <a:graphicData uri="http://schemas.openxmlformats.org/drawingml/2006/table">
            <a:tbl>
              <a:tblPr firstRow="1" bandRow="1">
                <a:tableStyleId>{5C22544A-7EE6-4342-B048-85BDC9FD1C3A}</a:tableStyleId>
              </a:tblPr>
              <a:tblGrid>
                <a:gridCol w="2148020"/>
                <a:gridCol w="6888475"/>
              </a:tblGrid>
              <a:tr h="341595">
                <a:tc>
                  <a:txBody>
                    <a:bodyPr/>
                    <a:lstStyle/>
                    <a:p>
                      <a:pPr algn="ctr"/>
                      <a:r>
                        <a:rPr kumimoji="1" lang="ja-JP" altLang="en-US" sz="1050" dirty="0" smtClean="0"/>
                        <a:t>実施自治体　　（都道府県）</a:t>
                      </a:r>
                      <a:endParaRPr kumimoji="1" lang="ja-JP" altLang="en-US" sz="1050" dirty="0"/>
                    </a:p>
                  </a:txBody>
                  <a:tcPr anchor="ctr"/>
                </a:tc>
                <a:tc>
                  <a:txBody>
                    <a:bodyPr/>
                    <a:lstStyle/>
                    <a:p>
                      <a:pPr algn="ctr"/>
                      <a:r>
                        <a:rPr kumimoji="1" lang="ja-JP" altLang="en-US" sz="1050" dirty="0" smtClean="0"/>
                        <a:t>取り組み内容</a:t>
                      </a:r>
                      <a:endParaRPr kumimoji="1" lang="ja-JP" altLang="en-US" sz="1050" dirty="0"/>
                    </a:p>
                  </a:txBody>
                  <a:tcPr anchor="ctr"/>
                </a:tc>
              </a:tr>
              <a:tr h="608990">
                <a:tc>
                  <a:txBody>
                    <a:bodyPr/>
                    <a:lstStyle/>
                    <a:p>
                      <a:pPr algn="l"/>
                      <a:r>
                        <a:rPr kumimoji="1" lang="ja-JP" altLang="en-US" sz="1400" dirty="0" smtClean="0"/>
                        <a:t>　釧路市　　　　　（北海道）</a:t>
                      </a:r>
                      <a:endParaRPr kumimoji="1" lang="ja-JP" altLang="en-US" sz="1400" dirty="0"/>
                    </a:p>
                  </a:txBody>
                  <a:tcPr anchor="ctr"/>
                </a:tc>
                <a:tc>
                  <a:txBody>
                    <a:bodyPr/>
                    <a:lstStyle/>
                    <a:p>
                      <a:r>
                        <a:rPr kumimoji="1" lang="ja-JP" altLang="en-US" sz="1050" dirty="0" smtClean="0"/>
                        <a:t>身体・知的・</a:t>
                      </a:r>
                      <a:r>
                        <a:rPr kumimoji="1" lang="ja-JP" altLang="en-US" sz="1050" dirty="0" err="1" smtClean="0"/>
                        <a:t>精神障がい</a:t>
                      </a:r>
                      <a:r>
                        <a:rPr kumimoji="1" lang="ja-JP" altLang="en-US" sz="1050" dirty="0" smtClean="0"/>
                        <a:t>者等の中から</a:t>
                      </a:r>
                      <a:r>
                        <a:rPr kumimoji="1" lang="en-US" altLang="ja-JP" sz="1050" dirty="0" smtClean="0"/>
                        <a:t>2,100</a:t>
                      </a:r>
                      <a:r>
                        <a:rPr kumimoji="1" lang="ja-JP" altLang="en-US" sz="1050" dirty="0" smtClean="0"/>
                        <a:t>名を調査対象として抽出し、</a:t>
                      </a:r>
                      <a:r>
                        <a:rPr kumimoji="1" lang="ja-JP" altLang="en-US" sz="1050" dirty="0" err="1" smtClean="0"/>
                        <a:t>障がい</a:t>
                      </a:r>
                      <a:r>
                        <a:rPr kumimoji="1" lang="ja-JP" altLang="en-US" sz="1050" dirty="0" smtClean="0"/>
                        <a:t>者の生活実態や障害福祉サービスのニーズを把握するためアンケート調査を実施。また、回答内容を集計・分析し、社会的資源の開発や障がい福祉施策等の推進に向けて、今後の障害福祉サービス等に対するニーズを精査し、調査結果報告書を作成する。</a:t>
                      </a:r>
                      <a:endParaRPr kumimoji="1" lang="en-US" altLang="ja-JP" sz="1050" dirty="0" smtClean="0"/>
                    </a:p>
                  </a:txBody>
                  <a:tcPr anchor="ctr"/>
                </a:tc>
              </a:tr>
              <a:tr h="439826">
                <a:tc>
                  <a:txBody>
                    <a:bodyPr/>
                    <a:lstStyle/>
                    <a:p>
                      <a:pPr algn="l"/>
                      <a:r>
                        <a:rPr kumimoji="1" lang="ja-JP" altLang="en-US" sz="1400" dirty="0" smtClean="0"/>
                        <a:t>　美里町　　　　　（宮城県）</a:t>
                      </a:r>
                      <a:endParaRPr kumimoji="1" lang="ja-JP" altLang="en-US" sz="1400" dirty="0"/>
                    </a:p>
                  </a:txBody>
                  <a:tcPr anchor="ctr"/>
                </a:tc>
                <a:tc>
                  <a:txBody>
                    <a:bodyPr/>
                    <a:lstStyle/>
                    <a:p>
                      <a:r>
                        <a:rPr kumimoji="1" lang="ja-JP" altLang="en-US" sz="1050" dirty="0" smtClean="0"/>
                        <a:t>障害者への地域生活支援を充実させるため、障害福祉サービス従事者の質の向上を図る研修会を開催する。自立支援協議会で出た課題をテーマにした研修会を行うことで、自立支援協議会の機能を強化し、地域の課題を解決していく。</a:t>
                      </a:r>
                      <a:endParaRPr kumimoji="1" lang="en-US" altLang="ja-JP" sz="1050" dirty="0" smtClean="0"/>
                    </a:p>
                  </a:txBody>
                  <a:tcPr anchor="ctr"/>
                </a:tc>
              </a:tr>
              <a:tr h="608990">
                <a:tc>
                  <a:txBody>
                    <a:bodyPr/>
                    <a:lstStyle/>
                    <a:p>
                      <a:pPr algn="l"/>
                      <a:r>
                        <a:rPr kumimoji="1" lang="ja-JP" altLang="en-US" sz="1400" dirty="0" smtClean="0"/>
                        <a:t>　東海村　　　　　（茨城県）</a:t>
                      </a:r>
                      <a:endParaRPr kumimoji="1" lang="ja-JP" altLang="en-US" sz="1400" dirty="0"/>
                    </a:p>
                  </a:txBody>
                  <a:tcPr anchor="ctr"/>
                </a:tc>
                <a:tc>
                  <a:txBody>
                    <a:bodyPr/>
                    <a:lstStyle/>
                    <a:p>
                      <a:r>
                        <a:rPr kumimoji="1" lang="ja-JP" altLang="en-US" sz="1050" dirty="0" err="1" smtClean="0"/>
                        <a:t>障がい</a:t>
                      </a:r>
                      <a:r>
                        <a:rPr kumimoji="1" lang="ja-JP" altLang="en-US" sz="1050" dirty="0" smtClean="0"/>
                        <a:t>福祉担当課に協議会事務局を置き、委員を任命し、協議会を組織・運営している。相談支援事業や協議会にて開催する地域意見交換会等から抽出された課題に対して、地域資源開発や利用促進等を含む地域の支援体制整備について、主に専門部会において協議し実施する。　</a:t>
                      </a:r>
                      <a:endParaRPr kumimoji="1" lang="en-US" altLang="ja-JP" sz="1050" dirty="0" smtClean="0"/>
                    </a:p>
                  </a:txBody>
                  <a:tcPr anchor="ctr"/>
                </a:tc>
              </a:tr>
              <a:tr h="439826">
                <a:tc>
                  <a:txBody>
                    <a:bodyPr/>
                    <a:lstStyle/>
                    <a:p>
                      <a:pPr algn="l"/>
                      <a:r>
                        <a:rPr kumimoji="1" lang="ja-JP" altLang="en-US" sz="1400" dirty="0" smtClean="0"/>
                        <a:t>　川口市　　　　　（埼玉県）</a:t>
                      </a:r>
                      <a:endParaRPr kumimoji="1" lang="ja-JP" altLang="en-US" sz="1400" dirty="0"/>
                    </a:p>
                  </a:txBody>
                  <a:tcPr anchor="ctr"/>
                </a:tc>
                <a:tc>
                  <a:txBody>
                    <a:bodyPr/>
                    <a:lstStyle/>
                    <a:p>
                      <a:r>
                        <a:rPr kumimoji="1" lang="ja-JP" altLang="en-US" sz="1050" dirty="0" smtClean="0"/>
                        <a:t>当事者・家族・事業所・団体・行政機関・地域等のネットワークを作成する。個別の相談により、地域のニーズを把握する。他会議や関係機関の情報交換、当事者・家族・職員等を対象とした研修、普及啓発を行う。</a:t>
                      </a:r>
                      <a:endParaRPr kumimoji="1" lang="en-US" altLang="ja-JP" sz="1050" dirty="0" smtClean="0"/>
                    </a:p>
                  </a:txBody>
                  <a:tcPr anchor="ctr"/>
                </a:tc>
              </a:tr>
              <a:tr h="608990">
                <a:tc>
                  <a:txBody>
                    <a:bodyPr/>
                    <a:lstStyle/>
                    <a:p>
                      <a:pPr algn="l"/>
                      <a:r>
                        <a:rPr kumimoji="1" lang="ja-JP" altLang="en-US" sz="1400" dirty="0" smtClean="0"/>
                        <a:t>　志木市　　　　　（埼玉県）</a:t>
                      </a:r>
                      <a:endParaRPr kumimoji="1" lang="en-US" altLang="ja-JP" sz="1400" dirty="0" smtClean="0"/>
                    </a:p>
                  </a:txBody>
                  <a:tcPr anchor="ctr"/>
                </a:tc>
                <a:tc>
                  <a:txBody>
                    <a:bodyPr/>
                    <a:lstStyle/>
                    <a:p>
                      <a:r>
                        <a:rPr kumimoji="1" lang="ja-JP" altLang="en-US" sz="1050" dirty="0" smtClean="0"/>
                        <a:t>地域自立支援協議会のうち、ビジョン部会と暮らし部会の２つの部会を立ち上げ、地域課題の抽出や社会資源の開発等について協議している。全体会年間２回、各部会年間５回程度開催予定。ビジョン部会は、市の計画や社会資源の開発、暮らし部会は、市の地域課題の抽出と事業所間の連携、課題共有等を行っている。</a:t>
                      </a:r>
                      <a:endParaRPr kumimoji="1" lang="ja-JP" altLang="en-US" sz="1050" dirty="0"/>
                    </a:p>
                  </a:txBody>
                  <a:tcPr anchor="ctr"/>
                </a:tc>
              </a:tr>
              <a:tr h="608990">
                <a:tc>
                  <a:txBody>
                    <a:bodyPr/>
                    <a:lstStyle/>
                    <a:p>
                      <a:pPr algn="l"/>
                      <a:r>
                        <a:rPr kumimoji="1" lang="ja-JP" altLang="en-US" sz="1400" dirty="0" smtClean="0"/>
                        <a:t>　葉山町　　　（神奈川県）</a:t>
                      </a:r>
                      <a:endParaRPr kumimoji="1" lang="en-US" altLang="ja-JP" sz="1400" dirty="0" smtClean="0"/>
                    </a:p>
                  </a:txBody>
                  <a:tcPr anchor="ctr"/>
                </a:tc>
                <a:tc>
                  <a:txBody>
                    <a:bodyPr/>
                    <a:lstStyle/>
                    <a:p>
                      <a:r>
                        <a:rPr kumimoji="1" lang="ja-JP" altLang="en-US" sz="1050" dirty="0" smtClean="0"/>
                        <a:t>障害者等の地域生活を支えるためのネットワークとして構築された自立支援協議会で、障害者等が日常生活の中で感じる困り感や、支援者が日頃感じる支援の難しさ等の課題を共有し、課題解決に向けた障害者等との交流事業や支援者の理解・啓発事業等を検討・実施する。</a:t>
                      </a:r>
                      <a:endParaRPr kumimoji="1" lang="ja-JP" altLang="en-US" sz="1050" dirty="0"/>
                    </a:p>
                  </a:txBody>
                  <a:tcPr anchor="ctr"/>
                </a:tc>
              </a:tr>
              <a:tr h="409865">
                <a:tc>
                  <a:txBody>
                    <a:bodyPr/>
                    <a:lstStyle/>
                    <a:p>
                      <a:pPr algn="l"/>
                      <a:r>
                        <a:rPr kumimoji="1" lang="ja-JP" altLang="en-US" sz="1400" dirty="0" smtClean="0"/>
                        <a:t>　山ノ内町　　　　（長野県）</a:t>
                      </a:r>
                      <a:endParaRPr kumimoji="1" lang="ja-JP" altLang="en-US" sz="1400" dirty="0"/>
                    </a:p>
                  </a:txBody>
                  <a:tcPr anchor="ctr"/>
                </a:tc>
                <a:tc>
                  <a:txBody>
                    <a:bodyPr/>
                    <a:lstStyle/>
                    <a:p>
                      <a:r>
                        <a:rPr kumimoji="1" lang="ja-JP" altLang="en-US" sz="1050" dirty="0" smtClean="0"/>
                        <a:t>自立支援協議会の部会活動の充実と協議会の安定化を図るために、フォーラム等を開催する。</a:t>
                      </a:r>
                      <a:endParaRPr kumimoji="1" lang="ja-JP" altLang="en-US" sz="1050" dirty="0"/>
                    </a:p>
                  </a:txBody>
                  <a:tcPr anchor="ctr"/>
                </a:tc>
              </a:tr>
              <a:tr h="439826">
                <a:tc>
                  <a:txBody>
                    <a:bodyPr/>
                    <a:lstStyle/>
                    <a:p>
                      <a:pPr algn="l"/>
                      <a:r>
                        <a:rPr kumimoji="1" lang="ja-JP" altLang="en-US" sz="1400" dirty="0" smtClean="0"/>
                        <a:t>　上板町　　　　　（徳島県）</a:t>
                      </a:r>
                      <a:endParaRPr kumimoji="1" lang="ja-JP" altLang="en-US" sz="1400" dirty="0"/>
                    </a:p>
                  </a:txBody>
                  <a:tcPr anchor="ctr"/>
                </a:tc>
                <a:tc>
                  <a:txBody>
                    <a:bodyPr/>
                    <a:lstStyle/>
                    <a:p>
                      <a:r>
                        <a:rPr kumimoji="1" lang="ja-JP" altLang="en-US" sz="1050" dirty="0" smtClean="0"/>
                        <a:t>効果的な支援体制の構築を図るため、協議会の各部会においてニーズ調査の実施や各分野の研修、啓発用ポスターや資料の作成などを行う。</a:t>
                      </a:r>
                      <a:endParaRPr kumimoji="1" lang="ja-JP" altLang="en-US" sz="1050" dirty="0"/>
                    </a:p>
                  </a:txBody>
                  <a:tcPr anchor="ctr"/>
                </a:tc>
              </a:tr>
              <a:tr h="608990">
                <a:tc>
                  <a:txBody>
                    <a:bodyPr/>
                    <a:lstStyle/>
                    <a:p>
                      <a:pPr algn="l"/>
                      <a:r>
                        <a:rPr kumimoji="1" lang="ja-JP" altLang="en-US" sz="1400" dirty="0" smtClean="0"/>
                        <a:t>　中津市　　　　　（大分県）</a:t>
                      </a:r>
                      <a:endParaRPr kumimoji="1" lang="ja-JP" altLang="en-US" sz="1400" dirty="0"/>
                    </a:p>
                  </a:txBody>
                  <a:tcPr anchor="ctr"/>
                </a:tc>
                <a:tc>
                  <a:txBody>
                    <a:bodyPr/>
                    <a:lstStyle/>
                    <a:p>
                      <a:r>
                        <a:rPr kumimoji="1" lang="ja-JP" altLang="en-US" sz="1050" dirty="0" smtClean="0"/>
                        <a:t>第４期</a:t>
                      </a:r>
                      <a:r>
                        <a:rPr kumimoji="1" lang="ja-JP" altLang="en-US" sz="1050" dirty="0" err="1" smtClean="0"/>
                        <a:t>障がい</a:t>
                      </a:r>
                      <a:r>
                        <a:rPr kumimoji="1" lang="ja-JP" altLang="en-US" sz="1050" dirty="0" smtClean="0"/>
                        <a:t>福祉計画の進捗状況と</a:t>
                      </a:r>
                      <a:r>
                        <a:rPr kumimoji="1" lang="ja-JP" altLang="en-US" sz="1050" dirty="0" smtClean="0">
                          <a:solidFill>
                            <a:schemeClr val="tx1"/>
                          </a:solidFill>
                        </a:rPr>
                        <a:t>次期障がい者福祉計画及び障がい福祉計画策定に備えて、障がい者の実際の生活状況や障がい福祉サービスの満足度、災害時の困りごとなどを把握することを目的に、障がい者（児）の中から</a:t>
                      </a:r>
                      <a:r>
                        <a:rPr kumimoji="1" lang="en-US" altLang="ja-JP" sz="1050" dirty="0" smtClean="0">
                          <a:solidFill>
                            <a:schemeClr val="tx1"/>
                          </a:solidFill>
                        </a:rPr>
                        <a:t>3,500</a:t>
                      </a:r>
                      <a:r>
                        <a:rPr kumimoji="1" lang="ja-JP" altLang="en-US" sz="1050" dirty="0" smtClean="0">
                          <a:solidFill>
                            <a:schemeClr val="tx1"/>
                          </a:solidFill>
                        </a:rPr>
                        <a:t>名を無作為抽出し、アンケート調査を実施する。</a:t>
                      </a:r>
                      <a:endParaRPr kumimoji="1" lang="ja-JP" altLang="en-US" sz="1050" dirty="0">
                        <a:solidFill>
                          <a:schemeClr val="tx1"/>
                        </a:solidFill>
                      </a:endParaRPr>
                    </a:p>
                  </a:txBody>
                  <a:tcPr anchor="ctr"/>
                </a:tc>
              </a:tr>
              <a:tr h="608990">
                <a:tc>
                  <a:txBody>
                    <a:bodyPr/>
                    <a:lstStyle/>
                    <a:p>
                      <a:pPr algn="l"/>
                      <a:r>
                        <a:rPr kumimoji="1" lang="ja-JP" altLang="en-US" sz="1400" dirty="0" smtClean="0"/>
                        <a:t>　宮崎市　　　　　（宮崎県）</a:t>
                      </a:r>
                      <a:endParaRPr kumimoji="1" lang="ja-JP" altLang="en-US" sz="1400" dirty="0"/>
                    </a:p>
                  </a:txBody>
                  <a:tcPr anchor="ctr"/>
                </a:tc>
                <a:tc>
                  <a:txBody>
                    <a:bodyPr/>
                    <a:lstStyle/>
                    <a:p>
                      <a:r>
                        <a:rPr kumimoji="1" lang="ja-JP" altLang="en-US" sz="1050" dirty="0" smtClean="0">
                          <a:solidFill>
                            <a:schemeClr val="tx1"/>
                          </a:solidFill>
                        </a:rPr>
                        <a:t>自立支援協議会では、５つの部会（就労支援部会、医療的ケア支援部会、子ども支援部会、暮らし支援部会、地域移行支援部会）や、２つのプロジェクト（福祉のまなびサポートプロジェクト等）を設置し、障害のある方々のよりよい生活について協議を重ねながら、成果物作成やシンポジウムの開催等を行い、誰もが住みやすいまちづくりを実現していく。</a:t>
                      </a:r>
                      <a:endParaRPr kumimoji="1" lang="ja-JP" altLang="en-US" sz="1050" dirty="0">
                        <a:solidFill>
                          <a:schemeClr val="tx1"/>
                        </a:solidFill>
                      </a:endParaRPr>
                    </a:p>
                  </a:txBody>
                  <a:tcPr anchor="ctr"/>
                </a:tc>
              </a:tr>
              <a:tr h="439826">
                <a:tc>
                  <a:txBody>
                    <a:bodyPr/>
                    <a:lstStyle/>
                    <a:p>
                      <a:pPr algn="l"/>
                      <a:r>
                        <a:rPr kumimoji="1" lang="ja-JP" altLang="en-US" sz="1400" dirty="0" smtClean="0"/>
                        <a:t>　薩摩川内市（鹿児島県）</a:t>
                      </a:r>
                      <a:endParaRPr kumimoji="1" lang="ja-JP" altLang="en-US" sz="1400" dirty="0"/>
                    </a:p>
                  </a:txBody>
                  <a:tcPr anchor="ctr"/>
                </a:tc>
                <a:tc>
                  <a:txBody>
                    <a:bodyPr/>
                    <a:lstStyle/>
                    <a:p>
                      <a:r>
                        <a:rPr kumimoji="1" lang="ja-JP" altLang="en-US" sz="1050" dirty="0" smtClean="0"/>
                        <a:t>自立支援協議会専任職員を配置し、各専門分野において把握した地域課題の解決に向けた地域資源の開発・利用推進に向けた取り組みを行う。また、関係機関が連携した支援ができるよう調整し、チームアプローチができる体制を構築する。</a:t>
                      </a:r>
                      <a:endParaRPr kumimoji="1" lang="ja-JP" altLang="en-US" sz="1050" dirty="0"/>
                    </a:p>
                  </a:txBody>
                  <a:tcPr anchor="ctr"/>
                </a:tc>
              </a:tr>
            </a:tbl>
          </a:graphicData>
        </a:graphic>
      </p:graphicFrame>
      <p:sp>
        <p:nvSpPr>
          <p:cNvPr id="6" name="テキスト ボックス 5"/>
          <p:cNvSpPr txBox="1"/>
          <p:nvPr/>
        </p:nvSpPr>
        <p:spPr>
          <a:xfrm>
            <a:off x="107505" y="27057"/>
            <a:ext cx="8840767" cy="323165"/>
          </a:xfrm>
          <a:prstGeom prst="rect">
            <a:avLst/>
          </a:prstGeom>
          <a:noFill/>
        </p:spPr>
        <p:txBody>
          <a:bodyPr wrap="square" rtlCol="0">
            <a:spAutoFit/>
          </a:bodyPr>
          <a:lstStyle/>
          <a:p>
            <a:pPr algn="ctr"/>
            <a:r>
              <a:rPr kumimoji="1" lang="ja-JP" altLang="en-US" sz="1500" dirty="0" smtClean="0"/>
              <a:t>平成</a:t>
            </a:r>
            <a:r>
              <a:rPr kumimoji="1" lang="en-US" altLang="ja-JP" sz="1500" dirty="0" smtClean="0"/>
              <a:t>28</a:t>
            </a:r>
            <a:r>
              <a:rPr kumimoji="1" lang="ja-JP" altLang="en-US" sz="1500" dirty="0" smtClean="0"/>
              <a:t>年度　「協</a:t>
            </a:r>
            <a:r>
              <a:rPr lang="ja-JP" altLang="en-US" sz="1500" dirty="0" smtClean="0"/>
              <a:t>議会における地域資源の開発・利用促進等の支援（</a:t>
            </a:r>
            <a:r>
              <a:rPr lang="ja-JP" altLang="en-US" sz="1500" dirty="0"/>
              <a:t>地域生活支援</a:t>
            </a:r>
            <a:r>
              <a:rPr lang="ja-JP" altLang="en-US" sz="1500" dirty="0" smtClean="0"/>
              <a:t>事業）」の取り組み状況</a:t>
            </a:r>
            <a:endParaRPr kumimoji="1" lang="ja-JP" altLang="en-US" sz="1500" dirty="0"/>
          </a:p>
        </p:txBody>
      </p:sp>
      <p:sp>
        <p:nvSpPr>
          <p:cNvPr id="3" name="スライド番号プレースホルダー 2"/>
          <p:cNvSpPr>
            <a:spLocks noGrp="1"/>
          </p:cNvSpPr>
          <p:nvPr>
            <p:ph type="sldNum" sz="quarter" idx="12"/>
          </p:nvPr>
        </p:nvSpPr>
        <p:spPr/>
        <p:txBody>
          <a:bodyPr/>
          <a:lstStyle/>
          <a:p>
            <a:pPr>
              <a:defRPr/>
            </a:pPr>
            <a:fld id="{190383E8-C7BB-4AD7-9E52-D64A9EDED09B}" type="slidenum">
              <a:rPr lang="en-US" altLang="ja-JP" smtClean="0"/>
              <a:pPr>
                <a:defRPr/>
              </a:pPr>
              <a:t>47</a:t>
            </a:fld>
            <a:endParaRPr lang="en-US" altLang="ja-JP" dirty="0"/>
          </a:p>
        </p:txBody>
      </p:sp>
      <p:sp>
        <p:nvSpPr>
          <p:cNvPr id="7" name="フッター プレースホルダ 3"/>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8" name="角丸四角形 7"/>
          <p:cNvSpPr/>
          <p:nvPr/>
        </p:nvSpPr>
        <p:spPr>
          <a:xfrm>
            <a:off x="7637477" y="345004"/>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31553151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56480" y="124042"/>
            <a:ext cx="8229600" cy="489968"/>
          </a:xfrm>
        </p:spPr>
        <p:txBody>
          <a:bodyPr>
            <a:normAutofit fontScale="90000"/>
          </a:bodyPr>
          <a:lstStyle/>
          <a:p>
            <a:pPr eaLnBrk="1" hangingPunct="1"/>
            <a:r>
              <a:rPr lang="ja-JP" altLang="en-US" sz="3100" dirty="0" smtClean="0"/>
              <a:t>都道府県</a:t>
            </a:r>
            <a:r>
              <a:rPr lang="ja-JP" altLang="en-US" sz="3100" dirty="0"/>
              <a:t>（自立支援）協議会</a:t>
            </a:r>
          </a:p>
        </p:txBody>
      </p:sp>
      <p:sp>
        <p:nvSpPr>
          <p:cNvPr id="3" name="コンテンツ プレースホルダー 2"/>
          <p:cNvSpPr>
            <a:spLocks noGrp="1"/>
          </p:cNvSpPr>
          <p:nvPr>
            <p:ph idx="1"/>
          </p:nvPr>
        </p:nvSpPr>
        <p:spPr>
          <a:xfrm>
            <a:off x="180000" y="908612"/>
            <a:ext cx="8784000" cy="5688740"/>
          </a:xfrm>
          <a:ln>
            <a:solidFill>
              <a:schemeClr val="tx1">
                <a:lumMod val="85000"/>
                <a:lumOff val="15000"/>
              </a:schemeClr>
            </a:solidFill>
          </a:ln>
        </p:spPr>
        <p:txBody>
          <a:bodyPr/>
          <a:lstStyle/>
          <a:p>
            <a:pPr marL="0" indent="0" eaLnBrk="1" hangingPunct="1">
              <a:buNone/>
              <a:defRPr/>
            </a:pPr>
            <a:r>
              <a:rPr lang="ja-JP" altLang="en-US" sz="1900" dirty="0"/>
              <a:t>①法的根拠</a:t>
            </a:r>
            <a:endParaRPr lang="en-US" altLang="ja-JP" sz="1900" dirty="0"/>
          </a:p>
          <a:p>
            <a:pPr marL="0" indent="0" eaLnBrk="1" hangingPunct="1">
              <a:buNone/>
              <a:defRPr/>
            </a:pPr>
            <a:r>
              <a:rPr lang="ja-JP" altLang="en-US" sz="1900" b="1" dirty="0"/>
              <a:t>（障害者総合支援法施行規則）</a:t>
            </a:r>
            <a:endParaRPr lang="en-US" altLang="ja-JP" sz="1900" b="1" dirty="0"/>
          </a:p>
          <a:p>
            <a:pPr marL="0" indent="0" eaLnBrk="1" hangingPunct="1">
              <a:buNone/>
              <a:defRPr/>
            </a:pPr>
            <a:r>
              <a:rPr lang="ja-JP" altLang="en-US" sz="1900" b="1" dirty="0"/>
              <a:t>第六五の一五</a:t>
            </a:r>
            <a:r>
              <a:rPr lang="ja-JP" altLang="en-US" sz="1900" dirty="0"/>
              <a:t>　法第七十八条第一項に規定する厚生労働省令で定める事業は、（略）、都道府県の区域内における相談支援の体制に関する協議を行うための会議の設置、（略）その他障害者等が自立した日常生活及び社会生活を営むために必要な事業であって広域的な対応が必要なものとする</a:t>
            </a:r>
            <a:r>
              <a:rPr lang="ja-JP" altLang="en-US" sz="1900" dirty="0" smtClean="0"/>
              <a:t>。</a:t>
            </a:r>
            <a:endParaRPr lang="en-US" altLang="ja-JP" sz="1900" dirty="0"/>
          </a:p>
          <a:p>
            <a:pPr marL="0" indent="0" eaLnBrk="1" hangingPunct="1">
              <a:buNone/>
              <a:defRPr/>
            </a:pPr>
            <a:r>
              <a:rPr lang="ja-JP" altLang="en-US" sz="1900" dirty="0"/>
              <a:t>②役割</a:t>
            </a:r>
            <a:endParaRPr lang="en-US" altLang="ja-JP" sz="1900" dirty="0"/>
          </a:p>
          <a:p>
            <a:pPr eaLnBrk="1" hangingPunct="1">
              <a:defRPr/>
            </a:pPr>
            <a:r>
              <a:rPr lang="ja-JP" altLang="en-US" sz="1900" dirty="0"/>
              <a:t>都道府県内の圏域事の相談支援体制の状況を把握・評価し整備方策を助言</a:t>
            </a:r>
            <a:endParaRPr lang="en-US" altLang="ja-JP" sz="1900" dirty="0"/>
          </a:p>
          <a:p>
            <a:pPr eaLnBrk="1" hangingPunct="1">
              <a:defRPr/>
            </a:pPr>
            <a:r>
              <a:rPr lang="ja-JP" altLang="en-US" sz="1900" dirty="0"/>
              <a:t>相談支援従事者の研修のあり方を協議</a:t>
            </a:r>
            <a:endParaRPr lang="en-US" altLang="ja-JP" sz="1900" dirty="0"/>
          </a:p>
          <a:p>
            <a:pPr eaLnBrk="1" hangingPunct="1">
              <a:defRPr/>
            </a:pPr>
            <a:r>
              <a:rPr lang="ja-JP" altLang="en-US" sz="1900" dirty="0"/>
              <a:t>専門的分野における支援方策について情報や知見を共有、普及</a:t>
            </a:r>
            <a:endParaRPr lang="en-US" altLang="ja-JP" sz="1900" dirty="0"/>
          </a:p>
          <a:p>
            <a:pPr eaLnBrk="1" hangingPunct="1">
              <a:defRPr/>
            </a:pPr>
            <a:r>
              <a:rPr lang="ja-JP" altLang="en-US" sz="1900" dirty="0"/>
              <a:t>その他（都道府県障害福祉計画の作成・具体化に向けた協議、権利擁護の普及に関すること等）</a:t>
            </a:r>
            <a:endParaRPr lang="en-US" altLang="ja-JP" sz="1900" dirty="0"/>
          </a:p>
          <a:p>
            <a:pPr eaLnBrk="1" hangingPunct="1">
              <a:defRPr/>
            </a:pPr>
            <a:endParaRPr lang="en-US" altLang="ja-JP" sz="1900" dirty="0"/>
          </a:p>
          <a:p>
            <a:pPr marL="0" indent="0" eaLnBrk="1" hangingPunct="1">
              <a:buNone/>
              <a:defRPr/>
            </a:pPr>
            <a:r>
              <a:rPr lang="ja-JP" altLang="en-US" sz="1900" dirty="0"/>
              <a:t>③構成メンバー等</a:t>
            </a:r>
            <a:endParaRPr lang="en-US" altLang="ja-JP" sz="1900" dirty="0"/>
          </a:p>
          <a:p>
            <a:pPr marL="0" indent="0" eaLnBrk="1" hangingPunct="1">
              <a:buNone/>
              <a:defRPr/>
            </a:pPr>
            <a:r>
              <a:rPr lang="ja-JP" altLang="en-US" sz="1900" dirty="0"/>
              <a:t>相談支援従事者、専門相談機関、更生相談所、児童相談所、教育委員会、学識経験者、市町村（協議会）代表、当事者・家族会代表、その他都道府県関係行政機関　等</a:t>
            </a:r>
            <a:endParaRPr lang="en-US" altLang="ja-JP" sz="1900" dirty="0"/>
          </a:p>
        </p:txBody>
      </p:sp>
      <p:cxnSp>
        <p:nvCxnSpPr>
          <p:cNvPr id="4" name="直線コネクタ 3"/>
          <p:cNvCxnSpPr/>
          <p:nvPr/>
        </p:nvCxnSpPr>
        <p:spPr>
          <a:xfrm>
            <a:off x="0" y="615561"/>
            <a:ext cx="9144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12"/>
          </p:nvPr>
        </p:nvSpPr>
        <p:spPr/>
        <p:txBody>
          <a:bodyPr/>
          <a:lstStyle/>
          <a:p>
            <a:pPr>
              <a:defRPr/>
            </a:pPr>
            <a:fld id="{F2A1C1E8-9361-4557-9EFC-000E05CD7A25}" type="slidenum">
              <a:rPr lang="en-US" altLang="ja-JP" smtClean="0"/>
              <a:pPr>
                <a:defRPr/>
              </a:pPr>
              <a:t>48</a:t>
            </a:fld>
            <a:endParaRPr lang="en-US" altLang="ja-JP" dirty="0"/>
          </a:p>
        </p:txBody>
      </p:sp>
      <p:sp>
        <p:nvSpPr>
          <p:cNvPr id="7" name="フッター プレースホルダ 3"/>
          <p:cNvSpPr>
            <a:spLocks noGrp="1"/>
          </p:cNvSpPr>
          <p:nvPr>
            <p:ph type="ftr" sz="quarter" idx="11"/>
          </p:nvPr>
        </p:nvSpPr>
        <p:spPr>
          <a:xfrm>
            <a:off x="50709"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8" name="角丸四角形 7"/>
          <p:cNvSpPr/>
          <p:nvPr/>
        </p:nvSpPr>
        <p:spPr>
          <a:xfrm>
            <a:off x="230118" y="208021"/>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231597091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92875"/>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まとめ（この科目のポイント）</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25309" y="1196752"/>
            <a:ext cx="8640960" cy="4462760"/>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講義の振り返りと再確認</a:t>
            </a:r>
            <a:endParaRPr lang="en-US" altLang="ja-JP"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①</a:t>
            </a:r>
            <a:r>
              <a:rPr lang="ja-JP" altLang="en-US" sz="2400" dirty="0">
                <a:latin typeface="メイリオ" pitchFamily="50" charset="-128"/>
                <a:ea typeface="メイリオ" pitchFamily="50" charset="-128"/>
                <a:cs typeface="メイリオ" pitchFamily="50" charset="-128"/>
              </a:rPr>
              <a:t>相談支援体制</a:t>
            </a:r>
          </a:p>
          <a:p>
            <a:r>
              <a:rPr lang="ja-JP" altLang="en-US" sz="2400" dirty="0" smtClean="0">
                <a:latin typeface="メイリオ" pitchFamily="50" charset="-128"/>
                <a:ea typeface="メイリオ" pitchFamily="50" charset="-128"/>
                <a:cs typeface="メイリオ" pitchFamily="50" charset="-128"/>
              </a:rPr>
              <a:t>②</a:t>
            </a:r>
            <a:r>
              <a:rPr lang="ja-JP" altLang="en-US" sz="2400" dirty="0">
                <a:latin typeface="メイリオ" pitchFamily="50" charset="-128"/>
                <a:ea typeface="メイリオ" pitchFamily="50" charset="-128"/>
                <a:cs typeface="メイリオ" pitchFamily="50" charset="-128"/>
              </a:rPr>
              <a:t>地域資源の把握とアクセスとネットワークへの参画</a:t>
            </a:r>
            <a:endParaRPr lang="en-US" altLang="ja-JP"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③</a:t>
            </a:r>
            <a:r>
              <a:rPr lang="ja-JP" altLang="en-US" sz="2400" dirty="0">
                <a:latin typeface="メイリオ" pitchFamily="50" charset="-128"/>
                <a:ea typeface="メイリオ" pitchFamily="50" charset="-128"/>
                <a:cs typeface="メイリオ" pitchFamily="50" charset="-128"/>
              </a:rPr>
              <a:t>地域課題の認識、把握と地域での共有</a:t>
            </a:r>
            <a:endParaRPr lang="en-US" altLang="ja-JP"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④</a:t>
            </a:r>
            <a:r>
              <a:rPr lang="ja-JP" altLang="en-US" sz="2400" dirty="0">
                <a:latin typeface="メイリオ" pitchFamily="50" charset="-128"/>
                <a:ea typeface="メイリオ" pitchFamily="50" charset="-128"/>
                <a:cs typeface="メイリオ" pitchFamily="50" charset="-128"/>
              </a:rPr>
              <a:t>（自立支援）協</a:t>
            </a:r>
            <a:r>
              <a:rPr lang="ja-JP" altLang="en-US" sz="2400" dirty="0" smtClean="0">
                <a:latin typeface="メイリオ" pitchFamily="50" charset="-128"/>
                <a:ea typeface="メイリオ" pitchFamily="50" charset="-128"/>
                <a:cs typeface="メイリオ" pitchFamily="50" charset="-128"/>
              </a:rPr>
              <a:t>議会</a:t>
            </a:r>
            <a:endParaRPr lang="en-US" altLang="ja-JP" sz="2400" dirty="0" smtClean="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成長過程における各ライフステージに寄り添いながら、将来像を支援</a:t>
            </a:r>
            <a:endParaRPr lang="en-US" altLang="ja-JP" sz="2000" dirty="0" smtClean="0">
              <a:latin typeface="メイリオ" pitchFamily="50" charset="-128"/>
              <a:ea typeface="メイリオ" pitchFamily="50" charset="-128"/>
              <a:cs typeface="メイリオ" pitchFamily="50" charset="-128"/>
            </a:endParaRPr>
          </a:p>
          <a:p>
            <a:r>
              <a:rPr lang="ja-JP" altLang="en-US" sz="2000" dirty="0" smtClean="0">
                <a:latin typeface="メイリオ" pitchFamily="50" charset="-128"/>
                <a:ea typeface="メイリオ" pitchFamily="50" charset="-128"/>
                <a:cs typeface="メイリオ" pitchFamily="50" charset="-128"/>
              </a:rPr>
              <a:t>関係チームで共有し、継続性をもって応援し続けることが重要である。</a:t>
            </a:r>
            <a:endParaRPr lang="en-US" altLang="ja-JP" sz="2000" dirty="0" smtClean="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また、個別課題から地域課題へと協議会というステージを活用し、実践していくことが相談支援専門員の根底をなすことを脳裏に留めて頂きたい</a:t>
            </a:r>
            <a:r>
              <a:rPr lang="ja-JP" altLang="en-US" sz="2000" dirty="0">
                <a:latin typeface="メイリオ" pitchFamily="50" charset="-128"/>
                <a:ea typeface="メイリオ" pitchFamily="50" charset="-128"/>
                <a:cs typeface="メイリオ" pitchFamily="50" charset="-128"/>
              </a:rPr>
              <a:t>。</a:t>
            </a:r>
            <a:endParaRPr lang="ja-JP" altLang="en-US" sz="2000" dirty="0" smtClean="0">
              <a:latin typeface="メイリオ" pitchFamily="50" charset="-128"/>
              <a:ea typeface="メイリオ" pitchFamily="50" charset="-128"/>
              <a:cs typeface="メイリオ" pitchFamily="50" charset="-128"/>
            </a:endParaRPr>
          </a:p>
          <a:p>
            <a:endParaRPr lang="ja-JP" altLang="en-US" sz="1600" dirty="0" smtClean="0">
              <a:latin typeface="メイリオ" pitchFamily="50" charset="-128"/>
              <a:ea typeface="メイリオ" pitchFamily="50" charset="-128"/>
              <a:cs typeface="メイリオ" pitchFamily="50" charset="-128"/>
            </a:endParaRPr>
          </a:p>
          <a:p>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もう一度、自分の振り返りシートを確認しましょう。</a:t>
            </a:r>
          </a:p>
          <a:p>
            <a:r>
              <a:rPr lang="ja-JP" altLang="en-US" sz="2000" dirty="0" smtClean="0">
                <a:latin typeface="メイリオ" pitchFamily="50" charset="-128"/>
                <a:ea typeface="メイリオ" pitchFamily="50" charset="-128"/>
                <a:cs typeface="メイリオ" pitchFamily="50" charset="-128"/>
              </a:rPr>
              <a:t>　どのような気づきや知識・視点の獲得がありましたか？</a:t>
            </a:r>
            <a:endParaRPr lang="ja-JP" altLang="en-US" sz="20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754936"/>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20702" y="6448234"/>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dirty="0"/>
              <a:t>生活</a:t>
            </a:r>
            <a:r>
              <a:rPr lang="ja-JP" altLang="en-US" sz="2800" dirty="0" smtClean="0"/>
              <a:t>エリア</a:t>
            </a:r>
            <a:r>
              <a:rPr lang="ja-JP" altLang="en-US" sz="2800" dirty="0"/>
              <a:t>に</a:t>
            </a:r>
            <a:r>
              <a:rPr lang="ja-JP" altLang="en-US" sz="2800" dirty="0" smtClean="0"/>
              <a:t>おいての相談支援窓口の現状</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5" name="コンテンツ プレースホルダー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0585" y="979857"/>
            <a:ext cx="4417206" cy="1055464"/>
          </a:xfrm>
          <a:prstGeom prst="rect">
            <a:avLst/>
          </a:prstGeom>
        </p:spPr>
      </p:pic>
      <p:sp>
        <p:nvSpPr>
          <p:cNvPr id="7" name="角丸四角形 6"/>
          <p:cNvSpPr/>
          <p:nvPr/>
        </p:nvSpPr>
        <p:spPr>
          <a:xfrm>
            <a:off x="683568" y="1901812"/>
            <a:ext cx="576064" cy="3554985"/>
          </a:xfrm>
          <a:prstGeom prst="round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dirty="0"/>
              <a:t>市町村・委託・</a:t>
            </a:r>
            <a:r>
              <a:rPr lang="ja-JP" altLang="en-US" dirty="0" smtClean="0"/>
              <a:t>指定</a:t>
            </a:r>
            <a:endParaRPr lang="en-US" altLang="ja-JP" dirty="0" smtClean="0"/>
          </a:p>
          <a:p>
            <a:pPr algn="ctr"/>
            <a:r>
              <a:rPr lang="ja-JP" altLang="en-US" dirty="0" smtClean="0"/>
              <a:t>・</a:t>
            </a:r>
            <a:endParaRPr lang="en-US" altLang="ja-JP" dirty="0" smtClean="0"/>
          </a:p>
          <a:p>
            <a:pPr algn="ctr"/>
            <a:r>
              <a:rPr lang="ja-JP" altLang="en-US" dirty="0"/>
              <a:t>基幹</a:t>
            </a:r>
          </a:p>
        </p:txBody>
      </p:sp>
      <p:sp>
        <p:nvSpPr>
          <p:cNvPr id="4" name="角丸四角形 3"/>
          <p:cNvSpPr/>
          <p:nvPr/>
        </p:nvSpPr>
        <p:spPr>
          <a:xfrm>
            <a:off x="683568" y="5494795"/>
            <a:ext cx="576064" cy="12266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dirty="0" smtClean="0"/>
              <a:t>都道府県</a:t>
            </a:r>
            <a:endParaRPr kumimoji="1" lang="ja-JP" altLang="en-US" dirty="0"/>
          </a:p>
        </p:txBody>
      </p:sp>
      <p:sp>
        <p:nvSpPr>
          <p:cNvPr id="8" name="角丸四角形 7"/>
          <p:cNvSpPr/>
          <p:nvPr/>
        </p:nvSpPr>
        <p:spPr>
          <a:xfrm>
            <a:off x="1547664" y="2207753"/>
            <a:ext cx="2789244" cy="490795"/>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dirty="0"/>
              <a:t>公的サービスを使う相談</a:t>
            </a:r>
          </a:p>
        </p:txBody>
      </p:sp>
      <p:sp>
        <p:nvSpPr>
          <p:cNvPr id="9" name="角丸四角形 8"/>
          <p:cNvSpPr/>
          <p:nvPr/>
        </p:nvSpPr>
        <p:spPr>
          <a:xfrm>
            <a:off x="1557015" y="2968220"/>
            <a:ext cx="2811258" cy="48701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dirty="0"/>
              <a:t>育ちを応援する相談</a:t>
            </a:r>
          </a:p>
        </p:txBody>
      </p:sp>
      <p:sp>
        <p:nvSpPr>
          <p:cNvPr id="10" name="角丸四角形 9"/>
          <p:cNvSpPr/>
          <p:nvPr/>
        </p:nvSpPr>
        <p:spPr>
          <a:xfrm>
            <a:off x="1568021" y="4393395"/>
            <a:ext cx="2789246" cy="5125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a:t>地域で</a:t>
            </a:r>
            <a:r>
              <a:rPr lang="ja-JP" altLang="en-US" dirty="0" smtClean="0"/>
              <a:t>暮らすための相談</a:t>
            </a:r>
            <a:endParaRPr lang="ja-JP" altLang="en-US" dirty="0"/>
          </a:p>
        </p:txBody>
      </p:sp>
      <p:sp>
        <p:nvSpPr>
          <p:cNvPr id="11" name="角丸四角形 10"/>
          <p:cNvSpPr/>
          <p:nvPr/>
        </p:nvSpPr>
        <p:spPr>
          <a:xfrm>
            <a:off x="1547662" y="3645080"/>
            <a:ext cx="2760056" cy="51753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dirty="0"/>
              <a:t>権利を守る相談</a:t>
            </a:r>
          </a:p>
        </p:txBody>
      </p:sp>
      <p:sp>
        <p:nvSpPr>
          <p:cNvPr id="12" name="角丸四角形 11"/>
          <p:cNvSpPr/>
          <p:nvPr/>
        </p:nvSpPr>
        <p:spPr>
          <a:xfrm>
            <a:off x="1590296" y="5907175"/>
            <a:ext cx="2760056" cy="50251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ja-JP" altLang="en-US" dirty="0" smtClean="0"/>
              <a:t>生活上</a:t>
            </a:r>
            <a:r>
              <a:rPr lang="ja-JP" altLang="en-US" dirty="0"/>
              <a:t>の</a:t>
            </a:r>
            <a:r>
              <a:rPr lang="ja-JP" altLang="en-US" dirty="0" smtClean="0"/>
              <a:t>様々</a:t>
            </a:r>
            <a:r>
              <a:rPr lang="ja-JP" altLang="en-US" dirty="0"/>
              <a:t>な相談</a:t>
            </a:r>
            <a:r>
              <a:rPr lang="ja-JP" altLang="en-US" dirty="0" smtClean="0"/>
              <a:t>支援</a:t>
            </a:r>
            <a:endParaRPr lang="en-US" altLang="ja-JP" dirty="0"/>
          </a:p>
        </p:txBody>
      </p:sp>
      <p:sp>
        <p:nvSpPr>
          <p:cNvPr id="13" name="円/楕円 12"/>
          <p:cNvSpPr/>
          <p:nvPr/>
        </p:nvSpPr>
        <p:spPr>
          <a:xfrm>
            <a:off x="7073532" y="77135"/>
            <a:ext cx="1153930" cy="62300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t>一例</a:t>
            </a:r>
            <a:endParaRPr kumimoji="1" lang="ja-JP" altLang="en-US" b="1" dirty="0"/>
          </a:p>
        </p:txBody>
      </p:sp>
      <p:sp>
        <p:nvSpPr>
          <p:cNvPr id="14" name="左大かっこ 13"/>
          <p:cNvSpPr/>
          <p:nvPr/>
        </p:nvSpPr>
        <p:spPr>
          <a:xfrm>
            <a:off x="1384846" y="1878930"/>
            <a:ext cx="325636" cy="4842545"/>
          </a:xfrm>
          <a:prstGeom prst="leftBracket">
            <a:avLst/>
          </a:prstGeom>
          <a:ln w="57150"/>
        </p:spPr>
        <p:style>
          <a:lnRef idx="1">
            <a:schemeClr val="accent2"/>
          </a:lnRef>
          <a:fillRef idx="0">
            <a:schemeClr val="accent2"/>
          </a:fillRef>
          <a:effectRef idx="0">
            <a:schemeClr val="accent2"/>
          </a:effectRef>
          <a:fontRef idx="minor">
            <a:schemeClr val="tx1"/>
          </a:fontRef>
        </p:style>
        <p:txBody>
          <a:bodyPr rtlCol="0" anchor="ctr"/>
          <a:lstStyle/>
          <a:p>
            <a:pPr algn="ctr"/>
            <a:endParaRPr lang="ja-JP" altLang="en-US"/>
          </a:p>
        </p:txBody>
      </p:sp>
      <p:sp>
        <p:nvSpPr>
          <p:cNvPr id="15" name="左矢印 14"/>
          <p:cNvSpPr/>
          <p:nvPr/>
        </p:nvSpPr>
        <p:spPr>
          <a:xfrm rot="10800000">
            <a:off x="4587494" y="2919189"/>
            <a:ext cx="664979" cy="2160240"/>
          </a:xfrm>
          <a:prstGeom prst="lef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ja-JP" altLang="en-US"/>
          </a:p>
        </p:txBody>
      </p:sp>
      <p:sp>
        <p:nvSpPr>
          <p:cNvPr id="16" name="角丸四角形 15"/>
          <p:cNvSpPr/>
          <p:nvPr/>
        </p:nvSpPr>
        <p:spPr>
          <a:xfrm>
            <a:off x="6948264" y="2169792"/>
            <a:ext cx="1404466" cy="565136"/>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kumimoji="1" lang="ja-JP" altLang="en-US" dirty="0" smtClean="0"/>
              <a:t>子育て相談</a:t>
            </a:r>
            <a:endParaRPr kumimoji="1" lang="ja-JP" altLang="en-US" dirty="0"/>
          </a:p>
        </p:txBody>
      </p:sp>
      <p:sp>
        <p:nvSpPr>
          <p:cNvPr id="17" name="角丸四角形 16"/>
          <p:cNvSpPr/>
          <p:nvPr/>
        </p:nvSpPr>
        <p:spPr>
          <a:xfrm>
            <a:off x="5492771" y="1991856"/>
            <a:ext cx="1404466" cy="9144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dirty="0" smtClean="0"/>
              <a:t>母子保健の相談</a:t>
            </a:r>
            <a:endParaRPr kumimoji="1" lang="ja-JP" altLang="en-US" dirty="0"/>
          </a:p>
        </p:txBody>
      </p:sp>
      <p:sp>
        <p:nvSpPr>
          <p:cNvPr id="18" name="角丸四角形 17"/>
          <p:cNvSpPr/>
          <p:nvPr/>
        </p:nvSpPr>
        <p:spPr>
          <a:xfrm>
            <a:off x="7307053" y="2855342"/>
            <a:ext cx="1404466" cy="9144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dirty="0"/>
              <a:t>療育</a:t>
            </a:r>
            <a:r>
              <a:rPr kumimoji="1" lang="ja-JP" altLang="en-US" dirty="0" smtClean="0"/>
              <a:t>相談</a:t>
            </a:r>
            <a:endParaRPr kumimoji="1" lang="en-US" altLang="ja-JP" dirty="0" smtClean="0"/>
          </a:p>
          <a:p>
            <a:pPr algn="ctr"/>
            <a:r>
              <a:rPr lang="ja-JP" altLang="en-US" dirty="0" smtClean="0"/>
              <a:t>発達相談</a:t>
            </a:r>
            <a:endParaRPr kumimoji="1" lang="ja-JP" altLang="en-US" dirty="0"/>
          </a:p>
        </p:txBody>
      </p:sp>
      <p:sp>
        <p:nvSpPr>
          <p:cNvPr id="19" name="角丸四角形 18"/>
          <p:cNvSpPr/>
          <p:nvPr/>
        </p:nvSpPr>
        <p:spPr>
          <a:xfrm>
            <a:off x="7427251" y="3843002"/>
            <a:ext cx="1404466" cy="9144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dirty="0"/>
              <a:t>教育</a:t>
            </a:r>
            <a:r>
              <a:rPr kumimoji="1" lang="ja-JP" altLang="en-US" dirty="0" smtClean="0"/>
              <a:t>相談</a:t>
            </a:r>
          </a:p>
          <a:p>
            <a:pPr algn="ctr"/>
            <a:r>
              <a:rPr lang="ja-JP" altLang="en-US" dirty="0" smtClean="0"/>
              <a:t>就学相談</a:t>
            </a:r>
            <a:endParaRPr kumimoji="1" lang="ja-JP" altLang="en-US" dirty="0"/>
          </a:p>
        </p:txBody>
      </p:sp>
      <p:sp>
        <p:nvSpPr>
          <p:cNvPr id="20" name="角丸四角形 19"/>
          <p:cNvSpPr/>
          <p:nvPr/>
        </p:nvSpPr>
        <p:spPr>
          <a:xfrm>
            <a:off x="1590296" y="5147767"/>
            <a:ext cx="2760056" cy="517535"/>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smtClean="0"/>
              <a:t>働くため</a:t>
            </a:r>
            <a:r>
              <a:rPr lang="ja-JP" altLang="en-US" dirty="0"/>
              <a:t>の</a:t>
            </a:r>
            <a:r>
              <a:rPr lang="ja-JP" altLang="en-US" dirty="0" smtClean="0"/>
              <a:t>相談</a:t>
            </a:r>
            <a:endParaRPr lang="ja-JP" altLang="en-US" dirty="0"/>
          </a:p>
        </p:txBody>
      </p:sp>
      <p:sp>
        <p:nvSpPr>
          <p:cNvPr id="22" name="角丸四角形 21"/>
          <p:cNvSpPr/>
          <p:nvPr/>
        </p:nvSpPr>
        <p:spPr>
          <a:xfrm>
            <a:off x="7073532" y="4859274"/>
            <a:ext cx="1960001" cy="9144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dirty="0" smtClean="0"/>
              <a:t>生活相談</a:t>
            </a:r>
            <a:endParaRPr kumimoji="1" lang="en-US" altLang="ja-JP" dirty="0" smtClean="0"/>
          </a:p>
          <a:p>
            <a:pPr algn="ctr"/>
            <a:r>
              <a:rPr kumimoji="1" lang="ja-JP" altLang="en-US" dirty="0" smtClean="0"/>
              <a:t>（困窮相談）</a:t>
            </a:r>
            <a:endParaRPr kumimoji="1" lang="en-US" altLang="ja-JP" dirty="0" smtClean="0"/>
          </a:p>
          <a:p>
            <a:pPr algn="ctr"/>
            <a:r>
              <a:rPr lang="ja-JP" altLang="en-US" dirty="0" smtClean="0"/>
              <a:t>（経済的相談）</a:t>
            </a:r>
            <a:endParaRPr kumimoji="1" lang="en-US" altLang="ja-JP" dirty="0" smtClean="0"/>
          </a:p>
        </p:txBody>
      </p:sp>
      <p:sp>
        <p:nvSpPr>
          <p:cNvPr id="23" name="角丸四角形 22"/>
          <p:cNvSpPr/>
          <p:nvPr/>
        </p:nvSpPr>
        <p:spPr>
          <a:xfrm>
            <a:off x="5503606" y="4480821"/>
            <a:ext cx="1404466" cy="97597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dirty="0" smtClean="0"/>
              <a:t>地域</a:t>
            </a:r>
            <a:r>
              <a:rPr lang="ja-JP" altLang="en-US" dirty="0"/>
              <a:t>移行</a:t>
            </a:r>
            <a:r>
              <a:rPr kumimoji="1" lang="ja-JP" altLang="en-US" dirty="0" smtClean="0"/>
              <a:t>相談</a:t>
            </a:r>
            <a:endParaRPr kumimoji="1" lang="en-US" altLang="ja-JP" dirty="0" smtClean="0"/>
          </a:p>
        </p:txBody>
      </p:sp>
      <p:sp>
        <p:nvSpPr>
          <p:cNvPr id="24" name="角丸四角形 23"/>
          <p:cNvSpPr/>
          <p:nvPr/>
        </p:nvSpPr>
        <p:spPr>
          <a:xfrm>
            <a:off x="5115587" y="5245315"/>
            <a:ext cx="1404466" cy="52835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dirty="0"/>
              <a:t>就労</a:t>
            </a:r>
            <a:r>
              <a:rPr kumimoji="1" lang="ja-JP" altLang="en-US" dirty="0" smtClean="0"/>
              <a:t>相談</a:t>
            </a:r>
            <a:endParaRPr kumimoji="1" lang="en-US" altLang="ja-JP" dirty="0" smtClean="0"/>
          </a:p>
        </p:txBody>
      </p:sp>
      <p:sp>
        <p:nvSpPr>
          <p:cNvPr id="25" name="角丸四角形 24"/>
          <p:cNvSpPr/>
          <p:nvPr/>
        </p:nvSpPr>
        <p:spPr>
          <a:xfrm>
            <a:off x="5440945" y="2945810"/>
            <a:ext cx="1719168" cy="91440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ja-JP" altLang="en-US" dirty="0" smtClean="0"/>
              <a:t>福祉サービス相談</a:t>
            </a:r>
            <a:endParaRPr kumimoji="1" lang="en-US" altLang="ja-JP" dirty="0" smtClean="0"/>
          </a:p>
        </p:txBody>
      </p:sp>
      <p:sp>
        <p:nvSpPr>
          <p:cNvPr id="26" name="角丸四角形 25"/>
          <p:cNvSpPr/>
          <p:nvPr/>
        </p:nvSpPr>
        <p:spPr>
          <a:xfrm>
            <a:off x="7650497" y="5812721"/>
            <a:ext cx="1404466" cy="883262"/>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dirty="0" smtClean="0"/>
              <a:t>法律相談</a:t>
            </a:r>
            <a:endParaRPr kumimoji="1" lang="en-US" altLang="ja-JP" dirty="0" smtClean="0"/>
          </a:p>
          <a:p>
            <a:pPr algn="ctr"/>
            <a:r>
              <a:rPr lang="ja-JP" altLang="en-US" dirty="0" smtClean="0"/>
              <a:t>触法</a:t>
            </a:r>
            <a:r>
              <a:rPr lang="ja-JP" altLang="en-US" dirty="0"/>
              <a:t>相談</a:t>
            </a:r>
            <a:endParaRPr kumimoji="1" lang="ja-JP" altLang="en-US" dirty="0"/>
          </a:p>
        </p:txBody>
      </p:sp>
      <p:sp>
        <p:nvSpPr>
          <p:cNvPr id="27" name="角丸四角形 26"/>
          <p:cNvSpPr/>
          <p:nvPr/>
        </p:nvSpPr>
        <p:spPr>
          <a:xfrm>
            <a:off x="7444707" y="1616634"/>
            <a:ext cx="1404466" cy="510045"/>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kumimoji="1" lang="ja-JP" altLang="en-US" dirty="0" smtClean="0"/>
              <a:t>医療相談</a:t>
            </a:r>
            <a:endParaRPr kumimoji="1" lang="ja-JP" altLang="en-US" dirty="0"/>
          </a:p>
        </p:txBody>
      </p:sp>
      <p:sp>
        <p:nvSpPr>
          <p:cNvPr id="28" name="角丸四角形 27"/>
          <p:cNvSpPr/>
          <p:nvPr/>
        </p:nvSpPr>
        <p:spPr>
          <a:xfrm>
            <a:off x="6741192" y="1106730"/>
            <a:ext cx="1729547" cy="466111"/>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ja-JP" altLang="en-US" dirty="0" smtClean="0"/>
              <a:t>心のケア相談</a:t>
            </a:r>
            <a:endParaRPr kumimoji="1" lang="en-US" altLang="ja-JP" dirty="0" smtClean="0"/>
          </a:p>
        </p:txBody>
      </p:sp>
      <p:sp>
        <p:nvSpPr>
          <p:cNvPr id="29" name="角丸四角形 28"/>
          <p:cNvSpPr/>
          <p:nvPr/>
        </p:nvSpPr>
        <p:spPr>
          <a:xfrm>
            <a:off x="5802925" y="3993675"/>
            <a:ext cx="1404466" cy="39570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smtClean="0"/>
              <a:t>ピア相談</a:t>
            </a:r>
            <a:endParaRPr kumimoji="1" lang="ja-JP" altLang="en-US" dirty="0"/>
          </a:p>
        </p:txBody>
      </p:sp>
      <p:sp>
        <p:nvSpPr>
          <p:cNvPr id="30" name="角丸四角形 29"/>
          <p:cNvSpPr/>
          <p:nvPr/>
        </p:nvSpPr>
        <p:spPr>
          <a:xfrm>
            <a:off x="4919983" y="5840621"/>
            <a:ext cx="1404466" cy="68100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ja-JP" altLang="en-US" dirty="0" smtClean="0"/>
              <a:t>高齢期の</a:t>
            </a:r>
            <a:endParaRPr lang="en-US" altLang="ja-JP" dirty="0" smtClean="0"/>
          </a:p>
          <a:p>
            <a:pPr algn="ctr"/>
            <a:r>
              <a:rPr lang="ja-JP" altLang="en-US" dirty="0" smtClean="0"/>
              <a:t>介護相談</a:t>
            </a:r>
            <a:endParaRPr kumimoji="1" lang="ja-JP" altLang="en-US" dirty="0"/>
          </a:p>
        </p:txBody>
      </p:sp>
      <p:sp>
        <p:nvSpPr>
          <p:cNvPr id="31" name="角丸四角形 30"/>
          <p:cNvSpPr/>
          <p:nvPr/>
        </p:nvSpPr>
        <p:spPr>
          <a:xfrm>
            <a:off x="6300529" y="5773674"/>
            <a:ext cx="1404466" cy="680759"/>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dirty="0" smtClean="0"/>
              <a:t>広域専門</a:t>
            </a:r>
            <a:endParaRPr kumimoji="1" lang="en-US" altLang="ja-JP" dirty="0" smtClean="0"/>
          </a:p>
          <a:p>
            <a:pPr algn="ctr"/>
            <a:r>
              <a:rPr kumimoji="1" lang="ja-JP" altLang="en-US" dirty="0" smtClean="0"/>
              <a:t>相談</a:t>
            </a:r>
            <a:endParaRPr kumimoji="1" lang="en-US" altLang="ja-JP" dirty="0" smtClean="0"/>
          </a:p>
        </p:txBody>
      </p:sp>
    </p:spTree>
    <p:extLst>
      <p:ext uri="{BB962C8B-B14F-4D97-AF65-F5344CB8AC3E}">
        <p14:creationId xmlns:p14="http://schemas.microsoft.com/office/powerpoint/2010/main" val="41551567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1"/>
          </p:nvPr>
        </p:nvSpPr>
        <p:spPr>
          <a:xfrm>
            <a:off x="323528" y="6356350"/>
            <a:ext cx="8496944" cy="365125"/>
          </a:xfrm>
        </p:spPr>
        <p:txBody>
          <a:bodyPr/>
          <a:lstStyle/>
          <a:p>
            <a:r>
              <a:rPr kumimoji="1" lang="ja-JP" altLang="en-US" dirty="0" smtClean="0"/>
              <a:t>新カリキュラムに基づく相談支援従事者養成研修モデル研修</a:t>
            </a:r>
            <a:r>
              <a:rPr kumimoji="1" lang="en-US" altLang="ja-JP" dirty="0" smtClean="0"/>
              <a:t>(</a:t>
            </a:r>
            <a:r>
              <a:rPr kumimoji="1" lang="ja-JP" altLang="en-US" dirty="0" smtClean="0"/>
              <a:t>初任者研修</a:t>
            </a:r>
            <a:r>
              <a:rPr kumimoji="1" lang="en-US" altLang="ja-JP" dirty="0" smtClean="0"/>
              <a:t>), SSA2018-2019(c) </a:t>
            </a:r>
            <a:r>
              <a:rPr kumimoji="1" lang="ja-JP" altLang="en-US" dirty="0" smtClean="0"/>
              <a:t>不許複製</a:t>
            </a:r>
            <a:endParaRPr kumimoji="1" lang="ja-JP" alt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0825" y="593725"/>
            <a:ext cx="6102350" cy="567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直線コネクタ 3"/>
          <p:cNvCxnSpPr/>
          <p:nvPr/>
        </p:nvCxnSpPr>
        <p:spPr>
          <a:xfrm>
            <a:off x="125760" y="564890"/>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3" name="正方形/長方形 2"/>
          <p:cNvSpPr/>
          <p:nvPr/>
        </p:nvSpPr>
        <p:spPr>
          <a:xfrm>
            <a:off x="1619672" y="51191"/>
            <a:ext cx="5904656" cy="369332"/>
          </a:xfrm>
          <a:prstGeom prst="rect">
            <a:avLst/>
          </a:prstGeom>
        </p:spPr>
        <p:txBody>
          <a:bodyPr wrap="square">
            <a:spAutoFit/>
          </a:bodyPr>
          <a:lstStyle/>
          <a:p>
            <a:pPr algn="ctr"/>
            <a:r>
              <a:rPr lang="ja-JP" altLang="ja-JP" b="1" dirty="0"/>
              <a:t>獲得目標毎の自己評価</a:t>
            </a:r>
            <a:r>
              <a:rPr lang="ja-JP" altLang="ja-JP" b="1" dirty="0" smtClean="0"/>
              <a:t>を</a:t>
            </a:r>
            <a:r>
              <a:rPr lang="ja-JP" altLang="en-US" b="1" dirty="0"/>
              <a:t>１０</a:t>
            </a:r>
            <a:r>
              <a:rPr lang="ja-JP" altLang="ja-JP" b="1" dirty="0" smtClean="0"/>
              <a:t>段階</a:t>
            </a:r>
            <a:r>
              <a:rPr lang="ja-JP" altLang="ja-JP" b="1" dirty="0"/>
              <a:t>で評定</a:t>
            </a:r>
            <a:endParaRPr lang="ja-JP" altLang="en-US" b="1" dirty="0"/>
          </a:p>
        </p:txBody>
      </p:sp>
    </p:spTree>
    <p:extLst>
      <p:ext uri="{BB962C8B-B14F-4D97-AF65-F5344CB8AC3E}">
        <p14:creationId xmlns:p14="http://schemas.microsoft.com/office/powerpoint/2010/main" val="23278423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参考文献（紹介図書）</a:t>
            </a:r>
            <a:endParaRPr kumimoji="1" lang="ja-JP" altLang="en-US" dirty="0"/>
          </a:p>
        </p:txBody>
      </p:sp>
      <p:sp>
        <p:nvSpPr>
          <p:cNvPr id="3" name="コンテンツ プレースホルダー 2"/>
          <p:cNvSpPr>
            <a:spLocks noGrp="1"/>
          </p:cNvSpPr>
          <p:nvPr>
            <p:ph idx="1"/>
          </p:nvPr>
        </p:nvSpPr>
        <p:spPr>
          <a:xfrm>
            <a:off x="153619" y="1628800"/>
            <a:ext cx="8866022" cy="4824536"/>
          </a:xfrm>
        </p:spPr>
        <p:txBody>
          <a:bodyPr>
            <a:normAutofit/>
          </a:bodyPr>
          <a:lstStyle/>
          <a:p>
            <a:pPr marL="0" indent="0">
              <a:buNone/>
            </a:pPr>
            <a:r>
              <a:rPr kumimoji="1" lang="ja-JP" altLang="en-US" sz="2800" dirty="0" smtClean="0"/>
              <a:t>１．指導者向け</a:t>
            </a:r>
            <a:endParaRPr kumimoji="1" lang="en-US" altLang="ja-JP" sz="2800" dirty="0" smtClean="0"/>
          </a:p>
          <a:p>
            <a:pPr marL="0" indent="0">
              <a:buNone/>
            </a:pPr>
            <a:r>
              <a:rPr kumimoji="1" lang="ja-JP" altLang="en-US" sz="2800" dirty="0" smtClean="0"/>
              <a:t>　　平成３０年度相談支援従事者指導者養成研修資料</a:t>
            </a:r>
            <a:endParaRPr kumimoji="1" lang="en-US" altLang="ja-JP" sz="2800" dirty="0" smtClean="0"/>
          </a:p>
          <a:p>
            <a:pPr marL="0" indent="0">
              <a:buNone/>
            </a:pPr>
            <a:r>
              <a:rPr lang="ja-JP" altLang="en-US" sz="2800" dirty="0" smtClean="0"/>
              <a:t>２．受講生への紹介</a:t>
            </a:r>
            <a:endParaRPr lang="en-US" altLang="ja-JP" sz="2800" dirty="0" smtClean="0"/>
          </a:p>
          <a:p>
            <a:pPr marL="0" indent="0">
              <a:buNone/>
            </a:pPr>
            <a:r>
              <a:rPr kumimoji="1" lang="ja-JP" altLang="en-US" sz="2600" dirty="0"/>
              <a:t>　</a:t>
            </a:r>
            <a:r>
              <a:rPr lang="ja-JP" altLang="en-US" sz="2600" dirty="0"/>
              <a:t>　自立支援協議会運営マニュアル</a:t>
            </a:r>
            <a:endParaRPr lang="en-US" altLang="ja-JP" sz="2600" dirty="0"/>
          </a:p>
          <a:p>
            <a:pPr marL="0" indent="0">
              <a:buNone/>
            </a:pPr>
            <a:r>
              <a:rPr lang="ja-JP" altLang="en-US" sz="2600" dirty="0"/>
              <a:t>　　　　　　　</a:t>
            </a:r>
            <a:r>
              <a:rPr lang="ja-JP" altLang="en-US" sz="2000" dirty="0"/>
              <a:t>　</a:t>
            </a:r>
            <a:r>
              <a:rPr lang="en-US" altLang="ja-JP" sz="2000" b="1" dirty="0" smtClean="0"/>
              <a:t>【</a:t>
            </a:r>
            <a:r>
              <a:rPr lang="ja-JP" altLang="en-US" sz="2000" b="1" dirty="0"/>
              <a:t>財団法人　日本障害者リハビリテーション協会</a:t>
            </a:r>
            <a:r>
              <a:rPr lang="en-US" altLang="ja-JP" sz="2000" b="1" dirty="0"/>
              <a:t>】</a:t>
            </a:r>
          </a:p>
          <a:p>
            <a:pPr marL="0" indent="0">
              <a:buNone/>
            </a:pPr>
            <a:endParaRPr lang="en-US" altLang="ja-JP" sz="2000" b="1" dirty="0"/>
          </a:p>
          <a:p>
            <a:pPr marL="0" indent="0">
              <a:buNone/>
            </a:pPr>
            <a:r>
              <a:rPr lang="ja-JP" altLang="en-US" sz="2600" dirty="0"/>
              <a:t>　</a:t>
            </a:r>
            <a:r>
              <a:rPr lang="ja-JP" altLang="en-US" sz="2600" dirty="0" smtClean="0"/>
              <a:t>　自立</a:t>
            </a:r>
            <a:r>
              <a:rPr lang="ja-JP" altLang="en-US" sz="2600" dirty="0"/>
              <a:t>支援協議会の活性化に向けて</a:t>
            </a:r>
            <a:endParaRPr lang="en-US" altLang="ja-JP" sz="2600" dirty="0"/>
          </a:p>
          <a:p>
            <a:pPr marL="0" indent="0">
              <a:buNone/>
            </a:pPr>
            <a:endParaRPr lang="en-US" altLang="ja-JP" sz="2600" dirty="0"/>
          </a:p>
          <a:p>
            <a:pPr marL="0" indent="0">
              <a:buNone/>
            </a:pPr>
            <a:r>
              <a:rPr lang="ja-JP" altLang="en-US" sz="2600" dirty="0"/>
              <a:t>　</a:t>
            </a:r>
            <a:r>
              <a:rPr lang="ja-JP" altLang="en-US" sz="2600" dirty="0" smtClean="0"/>
              <a:t>　自立</a:t>
            </a:r>
            <a:r>
              <a:rPr lang="ja-JP" altLang="en-US" sz="2600" dirty="0"/>
              <a:t>支援協議会のあり方を探る</a:t>
            </a:r>
            <a:endParaRPr lang="en-US" altLang="ja-JP" sz="2600" dirty="0"/>
          </a:p>
          <a:p>
            <a:pPr marL="0" indent="0">
              <a:buNone/>
            </a:pPr>
            <a:endParaRPr kumimoji="1" lang="ja-JP" altLang="en-US" sz="2800" dirty="0"/>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636217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タイトル 1"/>
          <p:cNvSpPr>
            <a:spLocks noGrp="1"/>
          </p:cNvSpPr>
          <p:nvPr>
            <p:ph type="title"/>
          </p:nvPr>
        </p:nvSpPr>
        <p:spPr>
          <a:xfrm>
            <a:off x="52754" y="115888"/>
            <a:ext cx="8913935" cy="360784"/>
          </a:xfrm>
        </p:spPr>
        <p:txBody>
          <a:bodyPr>
            <a:normAutofit fontScale="90000"/>
          </a:bodyPr>
          <a:lstStyle/>
          <a:p>
            <a:r>
              <a:rPr lang="ja-JP" altLang="en-US" sz="2800" b="1" dirty="0" smtClean="0">
                <a:latin typeface="ＭＳ ゴシック"/>
                <a:ea typeface="ＭＳ ゴシック"/>
                <a:cs typeface="ＭＳ ゴシック"/>
              </a:rPr>
              <a:t>障害者への相談支援事業の経緯</a:t>
            </a:r>
            <a:endParaRPr lang="ja-JP" altLang="en-US" sz="2800" b="1" dirty="0">
              <a:latin typeface="ＭＳ ゴシック"/>
              <a:ea typeface="ＭＳ ゴシック"/>
              <a:cs typeface="ＭＳ ゴシック"/>
            </a:endParaRPr>
          </a:p>
        </p:txBody>
      </p:sp>
      <p:sp>
        <p:nvSpPr>
          <p:cNvPr id="2" name="正方形/長方形 1"/>
          <p:cNvSpPr/>
          <p:nvPr/>
        </p:nvSpPr>
        <p:spPr>
          <a:xfrm>
            <a:off x="107503" y="2348882"/>
            <a:ext cx="8928993" cy="1440756"/>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600" dirty="0" smtClean="0">
                <a:solidFill>
                  <a:schemeClr val="tx1"/>
                </a:solidFill>
                <a:latin typeface="ＭＳ ゴシック"/>
                <a:ea typeface="ＭＳ ゴシック"/>
                <a:cs typeface="ＭＳ ゴシック"/>
              </a:rPr>
              <a:t>平成</a:t>
            </a:r>
            <a:r>
              <a:rPr lang="en-US" altLang="ja-JP" sz="2600" dirty="0" smtClean="0">
                <a:solidFill>
                  <a:schemeClr val="tx1"/>
                </a:solidFill>
                <a:latin typeface="ＭＳ ゴシック"/>
                <a:ea typeface="ＭＳ ゴシック"/>
                <a:cs typeface="ＭＳ ゴシック"/>
              </a:rPr>
              <a:t>15</a:t>
            </a:r>
            <a:r>
              <a:rPr lang="ja-JP" altLang="en-US" sz="2600" dirty="0" smtClean="0">
                <a:solidFill>
                  <a:schemeClr val="tx1"/>
                </a:solidFill>
                <a:latin typeface="ＭＳ ゴシック"/>
                <a:ea typeface="ＭＳ ゴシック"/>
                <a:cs typeface="ＭＳ ゴシック"/>
              </a:rPr>
              <a:t>年 障害者</a:t>
            </a:r>
            <a:r>
              <a:rPr lang="ja-JP" altLang="en-US" sz="2600" dirty="0">
                <a:solidFill>
                  <a:schemeClr val="tx1"/>
                </a:solidFill>
                <a:latin typeface="ＭＳ ゴシック"/>
                <a:ea typeface="ＭＳ ゴシック"/>
                <a:cs typeface="ＭＳ ゴシック"/>
              </a:rPr>
              <a:t>支援費支給制度開始</a:t>
            </a:r>
            <a:endParaRPr lang="en-US" altLang="ja-JP" sz="2600" dirty="0">
              <a:solidFill>
                <a:schemeClr val="tx1"/>
              </a:solidFill>
              <a:latin typeface="ＭＳ ゴシック"/>
              <a:ea typeface="ＭＳ ゴシック"/>
              <a:cs typeface="ＭＳ ゴシック"/>
            </a:endParaRPr>
          </a:p>
          <a:p>
            <a:pPr marL="2160588" indent="-457200">
              <a:buFont typeface="Wingdings" charset="2"/>
              <a:buChar char="u"/>
              <a:defRPr/>
            </a:pPr>
            <a:r>
              <a:rPr lang="ja-JP" altLang="en-US" sz="2000" dirty="0">
                <a:solidFill>
                  <a:schemeClr val="tx1"/>
                </a:solidFill>
                <a:latin typeface="ＭＳ ゴシック"/>
                <a:ea typeface="ＭＳ ゴシック"/>
                <a:cs typeface="ＭＳ ゴシック"/>
              </a:rPr>
              <a:t>措置から契約へ</a:t>
            </a:r>
            <a:endParaRPr lang="en-US" altLang="ja-JP" sz="2000" dirty="0">
              <a:solidFill>
                <a:schemeClr val="tx1"/>
              </a:solidFill>
              <a:latin typeface="ＭＳ ゴシック"/>
              <a:ea typeface="ＭＳ ゴシック"/>
              <a:cs typeface="ＭＳ ゴシック"/>
            </a:endParaRPr>
          </a:p>
          <a:p>
            <a:pPr>
              <a:defRPr/>
            </a:pPr>
            <a:r>
              <a:rPr lang="en-US" altLang="ja-JP" sz="2800" dirty="0">
                <a:solidFill>
                  <a:schemeClr val="tx1"/>
                </a:solidFill>
                <a:latin typeface="ＭＳ ゴシック"/>
                <a:ea typeface="ＭＳ ゴシック"/>
                <a:cs typeface="ＭＳ ゴシック"/>
              </a:rPr>
              <a:t>         </a:t>
            </a:r>
            <a:r>
              <a:rPr lang="ja-JP" altLang="en-US" sz="2800" dirty="0" smtClean="0">
                <a:solidFill>
                  <a:schemeClr val="tx1"/>
                </a:solidFill>
                <a:latin typeface="ＭＳ ゴシック"/>
                <a:ea typeface="ＭＳ ゴシック"/>
                <a:cs typeface="ＭＳ ゴシック"/>
              </a:rPr>
              <a:t>相談</a:t>
            </a:r>
            <a:r>
              <a:rPr lang="ja-JP" altLang="en-US" sz="2800" dirty="0">
                <a:solidFill>
                  <a:schemeClr val="tx1"/>
                </a:solidFill>
                <a:latin typeface="ＭＳ ゴシック"/>
                <a:ea typeface="ＭＳ ゴシック"/>
                <a:cs typeface="ＭＳ ゴシック"/>
              </a:rPr>
              <a:t>支援事業一般財源化</a:t>
            </a:r>
            <a:endParaRPr lang="en-US" altLang="ja-JP" sz="2800" dirty="0">
              <a:solidFill>
                <a:schemeClr val="tx1"/>
              </a:solidFill>
              <a:latin typeface="ＭＳ ゴシック"/>
              <a:ea typeface="ＭＳ ゴシック"/>
              <a:cs typeface="ＭＳ ゴシック"/>
            </a:endParaRPr>
          </a:p>
          <a:p>
            <a:pPr marL="2160588" indent="-457200">
              <a:buFont typeface="Wingdings" charset="2"/>
              <a:buChar char="u"/>
              <a:defRPr/>
            </a:pPr>
            <a:r>
              <a:rPr lang="ja-JP" altLang="en-US" sz="2000" dirty="0">
                <a:solidFill>
                  <a:schemeClr val="tx1"/>
                </a:solidFill>
                <a:latin typeface="ＭＳ ゴシック"/>
                <a:ea typeface="ＭＳ ゴシック"/>
                <a:cs typeface="ＭＳ ゴシック"/>
              </a:rPr>
              <a:t>国の補助事業</a:t>
            </a:r>
            <a:r>
              <a:rPr lang="ja-JP" altLang="en-US" sz="2000" dirty="0" smtClean="0">
                <a:solidFill>
                  <a:schemeClr val="tx1"/>
                </a:solidFill>
                <a:latin typeface="ＭＳ ゴシック"/>
                <a:ea typeface="ＭＳ ゴシック"/>
                <a:cs typeface="ＭＳ ゴシック"/>
              </a:rPr>
              <a:t>から市町村事業</a:t>
            </a:r>
            <a:r>
              <a:rPr lang="ja-JP" altLang="en-US" sz="2000" dirty="0">
                <a:solidFill>
                  <a:schemeClr val="tx1"/>
                </a:solidFill>
                <a:latin typeface="ＭＳ ゴシック"/>
                <a:ea typeface="ＭＳ ゴシック"/>
                <a:cs typeface="ＭＳ ゴシック"/>
              </a:rPr>
              <a:t>へ</a:t>
            </a:r>
            <a:endParaRPr lang="en-US" altLang="ja-JP" sz="2000" dirty="0">
              <a:solidFill>
                <a:schemeClr val="tx1"/>
              </a:solidFill>
              <a:latin typeface="ＭＳ ゴシック"/>
              <a:ea typeface="ＭＳ ゴシック"/>
              <a:cs typeface="ＭＳ ゴシック"/>
            </a:endParaRPr>
          </a:p>
        </p:txBody>
      </p:sp>
      <p:sp>
        <p:nvSpPr>
          <p:cNvPr id="6" name="正方形/長方形 5"/>
          <p:cNvSpPr/>
          <p:nvPr/>
        </p:nvSpPr>
        <p:spPr>
          <a:xfrm>
            <a:off x="101169" y="3789638"/>
            <a:ext cx="8928994" cy="1050801"/>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600" dirty="0" smtClean="0">
                <a:solidFill>
                  <a:schemeClr val="tx1"/>
                </a:solidFill>
                <a:latin typeface="ＭＳ ゴシック"/>
                <a:ea typeface="ＭＳ ゴシック"/>
                <a:cs typeface="ＭＳ ゴシック"/>
              </a:rPr>
              <a:t>平成</a:t>
            </a:r>
            <a:r>
              <a:rPr lang="en-US" altLang="ja-JP" sz="2600" dirty="0" smtClean="0">
                <a:solidFill>
                  <a:schemeClr val="tx1"/>
                </a:solidFill>
                <a:latin typeface="ＭＳ ゴシック"/>
                <a:ea typeface="ＭＳ ゴシック"/>
                <a:cs typeface="ＭＳ ゴシック"/>
              </a:rPr>
              <a:t>18</a:t>
            </a:r>
            <a:r>
              <a:rPr lang="ja-JP" altLang="en-US" sz="2600" dirty="0" smtClean="0">
                <a:solidFill>
                  <a:schemeClr val="tx1"/>
                </a:solidFill>
                <a:latin typeface="ＭＳ ゴシック"/>
                <a:ea typeface="ＭＳ ゴシック"/>
                <a:cs typeface="ＭＳ ゴシック"/>
              </a:rPr>
              <a:t>年 障害者</a:t>
            </a:r>
            <a:r>
              <a:rPr lang="ja-JP" altLang="en-US" sz="2600" dirty="0">
                <a:solidFill>
                  <a:schemeClr val="tx1"/>
                </a:solidFill>
                <a:latin typeface="ＭＳ ゴシック"/>
                <a:ea typeface="ＭＳ ゴシック"/>
                <a:cs typeface="ＭＳ ゴシック"/>
              </a:rPr>
              <a:t>自立支援法施行</a:t>
            </a:r>
            <a:endParaRPr lang="en-US" altLang="ja-JP" sz="2600" dirty="0">
              <a:solidFill>
                <a:schemeClr val="tx1"/>
              </a:solidFill>
              <a:latin typeface="ＭＳ ゴシック"/>
              <a:ea typeface="ＭＳ ゴシック"/>
              <a:cs typeface="ＭＳ ゴシック"/>
            </a:endParaRPr>
          </a:p>
          <a:p>
            <a:pPr marL="2162175" indent="-457200">
              <a:buFont typeface="Wingdings" charset="2"/>
              <a:buChar char="u"/>
              <a:defRPr/>
            </a:pPr>
            <a:r>
              <a:rPr lang="ja-JP" altLang="en-US" sz="2000" dirty="0">
                <a:solidFill>
                  <a:schemeClr val="tx1"/>
                </a:solidFill>
                <a:latin typeface="ＭＳ ゴシック"/>
                <a:ea typeface="ＭＳ ゴシック"/>
                <a:cs typeface="ＭＳ ゴシック"/>
              </a:rPr>
              <a:t>障害者相談支援事業</a:t>
            </a:r>
            <a:r>
              <a:rPr lang="ja-JP" altLang="en-US" sz="2000" dirty="0" smtClean="0">
                <a:solidFill>
                  <a:schemeClr val="tx1"/>
                </a:solidFill>
                <a:latin typeface="ＭＳ ゴシック"/>
                <a:ea typeface="ＭＳ ゴシック"/>
                <a:cs typeface="ＭＳ ゴシック"/>
              </a:rPr>
              <a:t>開始</a:t>
            </a:r>
            <a:r>
              <a:rPr lang="ja-JP" altLang="en-US" sz="1600" dirty="0" smtClean="0">
                <a:solidFill>
                  <a:schemeClr val="tx1"/>
                </a:solidFill>
                <a:latin typeface="ＭＳ ゴシック"/>
                <a:ea typeface="ＭＳ ゴシック"/>
                <a:cs typeface="ＭＳ ゴシック"/>
              </a:rPr>
              <a:t>（相談支援事業が法律に明記）</a:t>
            </a:r>
            <a:endParaRPr lang="en-US" altLang="ja-JP" sz="2000" dirty="0">
              <a:solidFill>
                <a:schemeClr val="tx1"/>
              </a:solidFill>
              <a:latin typeface="ＭＳ ゴシック"/>
              <a:ea typeface="ＭＳ ゴシック"/>
              <a:cs typeface="ＭＳ ゴシック"/>
            </a:endParaRPr>
          </a:p>
          <a:p>
            <a:pPr marL="2162175" indent="-457200">
              <a:buFont typeface="Wingdings" charset="2"/>
              <a:buChar char="u"/>
              <a:defRPr/>
            </a:pPr>
            <a:r>
              <a:rPr lang="ja-JP" altLang="en-US" sz="2000" dirty="0" smtClean="0">
                <a:solidFill>
                  <a:schemeClr val="tx1"/>
                </a:solidFill>
                <a:latin typeface="ＭＳ ゴシック"/>
                <a:ea typeface="ＭＳ ゴシック"/>
                <a:cs typeface="ＭＳ ゴシック"/>
              </a:rPr>
              <a:t>サービス利用</a:t>
            </a:r>
            <a:r>
              <a:rPr lang="ja-JP" altLang="en-US" sz="2000" dirty="0">
                <a:solidFill>
                  <a:schemeClr val="tx1"/>
                </a:solidFill>
                <a:latin typeface="ＭＳ ゴシック"/>
                <a:ea typeface="ＭＳ ゴシック"/>
                <a:cs typeface="ＭＳ ゴシック"/>
              </a:rPr>
              <a:t>計画作成費</a:t>
            </a:r>
          </a:p>
        </p:txBody>
      </p:sp>
      <p:sp>
        <p:nvSpPr>
          <p:cNvPr id="8" name="正方形/長方形 7"/>
          <p:cNvSpPr/>
          <p:nvPr/>
        </p:nvSpPr>
        <p:spPr>
          <a:xfrm>
            <a:off x="98353" y="4823367"/>
            <a:ext cx="8928993" cy="1554857"/>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600" dirty="0" smtClean="0">
                <a:latin typeface="ＭＳ ゴシック"/>
                <a:ea typeface="ＭＳ ゴシック"/>
                <a:cs typeface="ＭＳ ゴシック"/>
              </a:rPr>
              <a:t>平成</a:t>
            </a:r>
            <a:r>
              <a:rPr lang="en-US" altLang="ja-JP" sz="2600" dirty="0" smtClean="0">
                <a:latin typeface="ＭＳ ゴシック"/>
                <a:ea typeface="ＭＳ ゴシック"/>
                <a:cs typeface="ＭＳ ゴシック"/>
              </a:rPr>
              <a:t>24</a:t>
            </a:r>
            <a:r>
              <a:rPr lang="ja-JP" altLang="en-US" sz="2600" dirty="0" smtClean="0">
                <a:latin typeface="ＭＳ ゴシック"/>
                <a:ea typeface="ＭＳ ゴシック"/>
                <a:cs typeface="ＭＳ ゴシック"/>
              </a:rPr>
              <a:t>年</a:t>
            </a:r>
            <a:r>
              <a:rPr lang="ja-JP" altLang="en-US" sz="2600" dirty="0">
                <a:latin typeface="ＭＳ ゴシック"/>
                <a:ea typeface="ＭＳ ゴシック"/>
                <a:cs typeface="ＭＳ ゴシック"/>
              </a:rPr>
              <a:t>　障害者自立支援法改正</a:t>
            </a:r>
            <a:endParaRPr lang="en-US" altLang="ja-JP" sz="2600" dirty="0">
              <a:latin typeface="ＭＳ ゴシック"/>
              <a:ea typeface="ＭＳ ゴシック"/>
              <a:cs typeface="ＭＳ ゴシック"/>
            </a:endParaRPr>
          </a:p>
          <a:p>
            <a:pPr marL="2162175" indent="-457200">
              <a:buFont typeface="Wingdings" charset="2"/>
              <a:buChar char="u"/>
              <a:tabLst>
                <a:tab pos="2152650" algn="l"/>
              </a:tabLst>
              <a:defRPr/>
            </a:pPr>
            <a:r>
              <a:rPr lang="ja-JP" altLang="en-US" sz="2000" dirty="0">
                <a:solidFill>
                  <a:schemeClr val="tx1"/>
                </a:solidFill>
                <a:latin typeface="ＭＳ ゴシック"/>
                <a:ea typeface="ＭＳ ゴシック"/>
                <a:cs typeface="ＭＳ ゴシック"/>
              </a:rPr>
              <a:t>相談支援体系の見直し</a:t>
            </a:r>
            <a:endParaRPr lang="en-US" altLang="ja-JP" sz="2000" dirty="0">
              <a:solidFill>
                <a:schemeClr val="tx1"/>
              </a:solidFill>
              <a:latin typeface="ＭＳ ゴシック"/>
              <a:ea typeface="ＭＳ ゴシック"/>
              <a:cs typeface="ＭＳ ゴシック"/>
            </a:endParaRPr>
          </a:p>
          <a:p>
            <a:pPr marL="2417763" indent="-457200">
              <a:buFont typeface="Wingdings" charset="2"/>
              <a:buChar char="Ø"/>
              <a:tabLst>
                <a:tab pos="2335213" algn="l"/>
                <a:tab pos="2419350" algn="l"/>
              </a:tabLst>
              <a:defRPr/>
            </a:pPr>
            <a:r>
              <a:rPr lang="ja-JP" altLang="en-US" dirty="0">
                <a:solidFill>
                  <a:srgbClr val="FF0000"/>
                </a:solidFill>
                <a:latin typeface="ＭＳ ゴシック"/>
                <a:ea typeface="ＭＳ ゴシック"/>
                <a:cs typeface="ＭＳ ゴシック"/>
              </a:rPr>
              <a:t>特定相談</a:t>
            </a:r>
            <a:r>
              <a:rPr lang="ja-JP" altLang="en-US" dirty="0" smtClean="0">
                <a:solidFill>
                  <a:srgbClr val="FF0000"/>
                </a:solidFill>
                <a:latin typeface="ＭＳ ゴシック"/>
                <a:ea typeface="ＭＳ ゴシック"/>
                <a:cs typeface="ＭＳ ゴシック"/>
              </a:rPr>
              <a:t>支援</a:t>
            </a:r>
            <a:endParaRPr lang="en-US" altLang="ja-JP" dirty="0" smtClean="0">
              <a:solidFill>
                <a:srgbClr val="FF0000"/>
              </a:solidFill>
              <a:latin typeface="ＭＳ ゴシック"/>
              <a:ea typeface="ＭＳ ゴシック"/>
              <a:cs typeface="ＭＳ ゴシック"/>
            </a:endParaRPr>
          </a:p>
          <a:p>
            <a:pPr marL="2417763" indent="-457200">
              <a:buFont typeface="Wingdings" charset="2"/>
              <a:buChar char="Ø"/>
              <a:tabLst>
                <a:tab pos="2335213" algn="l"/>
                <a:tab pos="2419350" algn="l"/>
              </a:tabLst>
              <a:defRPr/>
            </a:pPr>
            <a:r>
              <a:rPr lang="ja-JP" altLang="en-US" dirty="0" smtClean="0">
                <a:solidFill>
                  <a:srgbClr val="FF0000"/>
                </a:solidFill>
                <a:latin typeface="ＭＳ ゴシック"/>
                <a:ea typeface="ＭＳ ゴシック"/>
                <a:cs typeface="ＭＳ ゴシック"/>
              </a:rPr>
              <a:t>一般相談支援</a:t>
            </a:r>
            <a:endParaRPr lang="en-US" altLang="ja-JP" dirty="0" smtClean="0">
              <a:solidFill>
                <a:srgbClr val="FF0000"/>
              </a:solidFill>
              <a:latin typeface="ＭＳ ゴシック"/>
              <a:ea typeface="ＭＳ ゴシック"/>
              <a:cs typeface="ＭＳ ゴシック"/>
            </a:endParaRPr>
          </a:p>
          <a:p>
            <a:pPr marL="2417763" indent="-457200">
              <a:buFont typeface="Wingdings" charset="2"/>
              <a:buChar char="Ø"/>
              <a:tabLst>
                <a:tab pos="2335213" algn="l"/>
                <a:tab pos="2419350" algn="l"/>
              </a:tabLst>
              <a:defRPr/>
            </a:pPr>
            <a:r>
              <a:rPr lang="ja-JP" altLang="en-US" dirty="0" smtClean="0">
                <a:solidFill>
                  <a:srgbClr val="FF0000"/>
                </a:solidFill>
                <a:latin typeface="ＭＳ ゴシック"/>
                <a:ea typeface="ＭＳ ゴシック"/>
                <a:cs typeface="ＭＳ ゴシック"/>
              </a:rPr>
              <a:t>障害児相談支援　の創設</a:t>
            </a:r>
            <a:endParaRPr lang="en-US" altLang="ja-JP" dirty="0">
              <a:solidFill>
                <a:srgbClr val="FF0000"/>
              </a:solidFill>
              <a:latin typeface="ＭＳ ゴシック"/>
              <a:ea typeface="ＭＳ ゴシック"/>
              <a:cs typeface="ＭＳ ゴシック"/>
            </a:endParaRPr>
          </a:p>
        </p:txBody>
      </p:sp>
      <p:sp>
        <p:nvSpPr>
          <p:cNvPr id="10" name="正方形/長方形 9"/>
          <p:cNvSpPr/>
          <p:nvPr/>
        </p:nvSpPr>
        <p:spPr>
          <a:xfrm>
            <a:off x="107503" y="620690"/>
            <a:ext cx="8928994" cy="1728192"/>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600" dirty="0" smtClean="0">
                <a:solidFill>
                  <a:schemeClr val="tx1">
                    <a:lumMod val="95000"/>
                    <a:lumOff val="5000"/>
                  </a:schemeClr>
                </a:solidFill>
                <a:latin typeface="ＭＳ ゴシック"/>
                <a:ea typeface="ＭＳ ゴシック"/>
                <a:cs typeface="ＭＳ ゴシック"/>
              </a:rPr>
              <a:t>平成</a:t>
            </a:r>
            <a:r>
              <a:rPr lang="en-US" altLang="ja-JP" sz="2600" dirty="0" smtClean="0">
                <a:solidFill>
                  <a:schemeClr val="tx1">
                    <a:lumMod val="95000"/>
                    <a:lumOff val="5000"/>
                  </a:schemeClr>
                </a:solidFill>
                <a:latin typeface="ＭＳ ゴシック"/>
                <a:ea typeface="ＭＳ ゴシック"/>
                <a:cs typeface="ＭＳ ゴシック"/>
              </a:rPr>
              <a:t>2</a:t>
            </a:r>
            <a:r>
              <a:rPr lang="ja-JP" altLang="en-US" sz="2600" dirty="0" smtClean="0">
                <a:solidFill>
                  <a:schemeClr val="tx1">
                    <a:lumMod val="95000"/>
                    <a:lumOff val="5000"/>
                  </a:schemeClr>
                </a:solidFill>
                <a:latin typeface="ＭＳ ゴシック"/>
                <a:ea typeface="ＭＳ ゴシック"/>
                <a:cs typeface="ＭＳ ゴシック"/>
              </a:rPr>
              <a:t>年</a:t>
            </a:r>
            <a:r>
              <a:rPr lang="en-US" altLang="ja-JP" sz="2600" dirty="0" smtClean="0">
                <a:solidFill>
                  <a:schemeClr val="tx1">
                    <a:lumMod val="95000"/>
                    <a:lumOff val="5000"/>
                  </a:schemeClr>
                </a:solidFill>
                <a:latin typeface="ＭＳ ゴシック"/>
                <a:ea typeface="ＭＳ ゴシック"/>
                <a:cs typeface="ＭＳ ゴシック"/>
              </a:rPr>
              <a:t>〜8</a:t>
            </a:r>
            <a:r>
              <a:rPr lang="ja-JP" altLang="en-US" sz="2600" dirty="0" smtClean="0">
                <a:solidFill>
                  <a:schemeClr val="tx1">
                    <a:lumMod val="95000"/>
                    <a:lumOff val="5000"/>
                  </a:schemeClr>
                </a:solidFill>
                <a:latin typeface="ＭＳ ゴシック"/>
                <a:ea typeface="ＭＳ ゴシック"/>
                <a:cs typeface="ＭＳ ゴシック"/>
              </a:rPr>
              <a:t>年</a:t>
            </a:r>
            <a:r>
              <a:rPr lang="ja-JP" altLang="en-US" sz="2600" dirty="0">
                <a:solidFill>
                  <a:schemeClr val="tx1">
                    <a:lumMod val="95000"/>
                    <a:lumOff val="5000"/>
                  </a:schemeClr>
                </a:solidFill>
                <a:latin typeface="ＭＳ ゴシック"/>
                <a:ea typeface="ＭＳ ゴシック"/>
                <a:cs typeface="ＭＳ ゴシック"/>
              </a:rPr>
              <a:t> </a:t>
            </a:r>
            <a:r>
              <a:rPr lang="ja-JP" altLang="en-US" sz="2600" dirty="0" smtClean="0">
                <a:solidFill>
                  <a:schemeClr val="tx1">
                    <a:lumMod val="95000"/>
                    <a:lumOff val="5000"/>
                  </a:schemeClr>
                </a:solidFill>
                <a:latin typeface="ＭＳ ゴシック"/>
                <a:ea typeface="ＭＳ ゴシック"/>
                <a:cs typeface="ＭＳ ゴシック"/>
              </a:rPr>
              <a:t>身体</a:t>
            </a:r>
            <a:r>
              <a:rPr lang="ja-JP" altLang="en-US" sz="2600" dirty="0">
                <a:solidFill>
                  <a:schemeClr val="tx1">
                    <a:lumMod val="95000"/>
                    <a:lumOff val="5000"/>
                  </a:schemeClr>
                </a:solidFill>
                <a:latin typeface="ＭＳ ゴシック"/>
                <a:ea typeface="ＭＳ ゴシック"/>
                <a:cs typeface="ＭＳ ゴシック"/>
              </a:rPr>
              <a:t>・知的・</a:t>
            </a:r>
            <a:r>
              <a:rPr lang="ja-JP" altLang="en-US" sz="2600" dirty="0" smtClean="0">
                <a:solidFill>
                  <a:schemeClr val="tx1">
                    <a:lumMod val="95000"/>
                    <a:lumOff val="5000"/>
                  </a:schemeClr>
                </a:solidFill>
                <a:latin typeface="ＭＳ ゴシック"/>
                <a:ea typeface="ＭＳ ゴシック"/>
                <a:cs typeface="ＭＳ ゴシック"/>
              </a:rPr>
              <a:t>精神各相談</a:t>
            </a:r>
            <a:r>
              <a:rPr lang="ja-JP" altLang="en-US" sz="2600" dirty="0">
                <a:solidFill>
                  <a:schemeClr val="tx1">
                    <a:lumMod val="95000"/>
                    <a:lumOff val="5000"/>
                  </a:schemeClr>
                </a:solidFill>
                <a:latin typeface="ＭＳ ゴシック"/>
                <a:ea typeface="ＭＳ ゴシック"/>
                <a:cs typeface="ＭＳ ゴシック"/>
              </a:rPr>
              <a:t>支援関連事業</a:t>
            </a:r>
            <a:r>
              <a:rPr lang="ja-JP" altLang="en-US" sz="2600" dirty="0" smtClean="0">
                <a:solidFill>
                  <a:schemeClr val="tx1">
                    <a:lumMod val="95000"/>
                    <a:lumOff val="5000"/>
                  </a:schemeClr>
                </a:solidFill>
                <a:latin typeface="ＭＳ ゴシック"/>
                <a:ea typeface="ＭＳ ゴシック"/>
                <a:cs typeface="ＭＳ ゴシック"/>
              </a:rPr>
              <a:t>開始</a:t>
            </a:r>
            <a:endParaRPr lang="en-US" altLang="ja-JP" sz="2600"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dirty="0">
                <a:solidFill>
                  <a:schemeClr val="tx1">
                    <a:lumMod val="95000"/>
                    <a:lumOff val="5000"/>
                  </a:schemeClr>
                </a:solidFill>
                <a:latin typeface="ＭＳ ゴシック"/>
                <a:ea typeface="ＭＳ ゴシック"/>
                <a:cs typeface="ＭＳ ゴシック"/>
              </a:rPr>
              <a:t>身体</a:t>
            </a:r>
            <a:r>
              <a:rPr lang="ja-JP" altLang="en-US" dirty="0" smtClean="0">
                <a:solidFill>
                  <a:schemeClr val="tx1">
                    <a:lumMod val="95000"/>
                    <a:lumOff val="5000"/>
                  </a:schemeClr>
                </a:solidFill>
                <a:latin typeface="ＭＳ ゴシック"/>
                <a:ea typeface="ＭＳ ゴシック"/>
                <a:cs typeface="ＭＳ ゴシック"/>
              </a:rPr>
              <a:t>障害者：市町村障害者生活支援事業（平成</a:t>
            </a:r>
            <a:r>
              <a:rPr lang="en-US" altLang="ja-JP" dirty="0" smtClean="0">
                <a:solidFill>
                  <a:schemeClr val="tx1">
                    <a:lumMod val="95000"/>
                    <a:lumOff val="5000"/>
                  </a:schemeClr>
                </a:solidFill>
                <a:latin typeface="ＭＳ ゴシック"/>
                <a:ea typeface="ＭＳ ゴシック"/>
                <a:cs typeface="ＭＳ ゴシック"/>
              </a:rPr>
              <a:t>8</a:t>
            </a:r>
            <a:r>
              <a:rPr lang="ja-JP" altLang="en-US" dirty="0" smtClean="0">
                <a:solidFill>
                  <a:schemeClr val="tx1">
                    <a:lumMod val="95000"/>
                    <a:lumOff val="5000"/>
                  </a:schemeClr>
                </a:solidFill>
                <a:latin typeface="ＭＳ ゴシック"/>
                <a:ea typeface="ＭＳ ゴシック"/>
                <a:cs typeface="ＭＳ ゴシック"/>
              </a:rPr>
              <a:t>年）</a:t>
            </a:r>
            <a:endParaRPr lang="en-US" altLang="ja-JP"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dirty="0" smtClean="0">
                <a:solidFill>
                  <a:schemeClr val="tx1">
                    <a:lumMod val="95000"/>
                    <a:lumOff val="5000"/>
                  </a:schemeClr>
                </a:solidFill>
                <a:latin typeface="ＭＳ ゴシック"/>
                <a:ea typeface="ＭＳ ゴシック"/>
                <a:cs typeface="ＭＳ ゴシック"/>
              </a:rPr>
              <a:t>知的障害者：障害児（者）地域療育等拠点施設事業（平成</a:t>
            </a:r>
            <a:r>
              <a:rPr lang="en-US" altLang="ja-JP" dirty="0" smtClean="0">
                <a:solidFill>
                  <a:schemeClr val="tx1">
                    <a:lumMod val="95000"/>
                    <a:lumOff val="5000"/>
                  </a:schemeClr>
                </a:solidFill>
                <a:latin typeface="ＭＳ ゴシック"/>
                <a:ea typeface="ＭＳ ゴシック"/>
                <a:cs typeface="ＭＳ ゴシック"/>
              </a:rPr>
              <a:t>2</a:t>
            </a:r>
            <a:r>
              <a:rPr lang="ja-JP" altLang="en-US" dirty="0" smtClean="0">
                <a:solidFill>
                  <a:schemeClr val="tx1">
                    <a:lumMod val="95000"/>
                    <a:lumOff val="5000"/>
                  </a:schemeClr>
                </a:solidFill>
                <a:latin typeface="ＭＳ ゴシック"/>
                <a:ea typeface="ＭＳ ゴシック"/>
                <a:cs typeface="ＭＳ ゴシック"/>
              </a:rPr>
              <a:t>年）</a:t>
            </a:r>
            <a:endParaRPr lang="en-US" altLang="ja-JP" dirty="0" smtClean="0">
              <a:solidFill>
                <a:schemeClr val="tx1">
                  <a:lumMod val="95000"/>
                  <a:lumOff val="5000"/>
                </a:schemeClr>
              </a:solidFill>
              <a:latin typeface="ＭＳ ゴシック"/>
              <a:ea typeface="ＭＳ ゴシック"/>
              <a:cs typeface="ＭＳ ゴシック"/>
            </a:endParaRPr>
          </a:p>
          <a:p>
            <a:pPr marL="1703388">
              <a:defRPr/>
            </a:pPr>
            <a:r>
              <a:rPr lang="ja-JP" altLang="en-US" dirty="0" smtClean="0">
                <a:solidFill>
                  <a:schemeClr val="tx1">
                    <a:lumMod val="95000"/>
                    <a:lumOff val="5000"/>
                  </a:schemeClr>
                </a:solidFill>
                <a:latin typeface="ＭＳ ゴシック"/>
                <a:ea typeface="ＭＳ ゴシック"/>
                <a:cs typeface="ＭＳ ゴシック"/>
              </a:rPr>
              <a:t>　　　　　　　→障害児（者）地域療育等支援事業（平成</a:t>
            </a:r>
            <a:r>
              <a:rPr lang="en-US" altLang="ja-JP" dirty="0" smtClean="0">
                <a:solidFill>
                  <a:schemeClr val="tx1">
                    <a:lumMod val="95000"/>
                    <a:lumOff val="5000"/>
                  </a:schemeClr>
                </a:solidFill>
                <a:latin typeface="ＭＳ ゴシック"/>
                <a:ea typeface="ＭＳ ゴシック"/>
                <a:cs typeface="ＭＳ ゴシック"/>
              </a:rPr>
              <a:t>8</a:t>
            </a:r>
            <a:r>
              <a:rPr lang="ja-JP" altLang="en-US" dirty="0" smtClean="0">
                <a:solidFill>
                  <a:schemeClr val="tx1">
                    <a:lumMod val="95000"/>
                    <a:lumOff val="5000"/>
                  </a:schemeClr>
                </a:solidFill>
                <a:latin typeface="ＭＳ ゴシック"/>
                <a:ea typeface="ＭＳ ゴシック"/>
                <a:cs typeface="ＭＳ ゴシック"/>
              </a:rPr>
              <a:t>年）</a:t>
            </a:r>
            <a:endParaRPr lang="en-US" altLang="ja-JP"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dirty="0">
                <a:solidFill>
                  <a:schemeClr val="tx1">
                    <a:lumMod val="95000"/>
                    <a:lumOff val="5000"/>
                  </a:schemeClr>
                </a:solidFill>
                <a:latin typeface="ＭＳ ゴシック"/>
                <a:ea typeface="ＭＳ ゴシック"/>
                <a:cs typeface="ＭＳ ゴシック"/>
              </a:rPr>
              <a:t>精神</a:t>
            </a:r>
            <a:r>
              <a:rPr lang="ja-JP" altLang="en-US" dirty="0" smtClean="0">
                <a:solidFill>
                  <a:schemeClr val="tx1">
                    <a:lumMod val="95000"/>
                    <a:lumOff val="5000"/>
                  </a:schemeClr>
                </a:solidFill>
                <a:latin typeface="ＭＳ ゴシック"/>
                <a:ea typeface="ＭＳ ゴシック"/>
                <a:cs typeface="ＭＳ ゴシック"/>
              </a:rPr>
              <a:t>障害者：精神障害者地域生活支援事業（平成</a:t>
            </a:r>
            <a:r>
              <a:rPr lang="en-US" altLang="ja-JP" dirty="0" smtClean="0">
                <a:solidFill>
                  <a:schemeClr val="tx1">
                    <a:lumMod val="95000"/>
                    <a:lumOff val="5000"/>
                  </a:schemeClr>
                </a:solidFill>
                <a:latin typeface="ＭＳ ゴシック"/>
                <a:ea typeface="ＭＳ ゴシック"/>
                <a:cs typeface="ＭＳ ゴシック"/>
              </a:rPr>
              <a:t>8</a:t>
            </a:r>
            <a:r>
              <a:rPr lang="ja-JP" altLang="en-US" dirty="0" smtClean="0">
                <a:solidFill>
                  <a:schemeClr val="tx1">
                    <a:lumMod val="95000"/>
                    <a:lumOff val="5000"/>
                  </a:schemeClr>
                </a:solidFill>
                <a:latin typeface="ＭＳ ゴシック"/>
                <a:ea typeface="ＭＳ ゴシック"/>
                <a:cs typeface="ＭＳ ゴシック"/>
              </a:rPr>
              <a:t>年）</a:t>
            </a:r>
            <a:endParaRPr lang="en-US" altLang="ja-JP" dirty="0">
              <a:solidFill>
                <a:schemeClr val="tx1">
                  <a:lumMod val="95000"/>
                  <a:lumOff val="5000"/>
                </a:schemeClr>
              </a:solidFill>
              <a:latin typeface="ＭＳ ゴシック"/>
              <a:ea typeface="ＭＳ ゴシック"/>
              <a:cs typeface="ＭＳ ゴシック"/>
            </a:endParaRPr>
          </a:p>
        </p:txBody>
      </p:sp>
      <p:cxnSp>
        <p:nvCxnSpPr>
          <p:cNvPr id="12" name="直線コネクタ 11"/>
          <p:cNvCxnSpPr/>
          <p:nvPr/>
        </p:nvCxnSpPr>
        <p:spPr>
          <a:xfrm>
            <a:off x="0" y="617170"/>
            <a:ext cx="914400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6</a:t>
            </a:fld>
            <a:endParaRPr lang="en-US" altLang="ja-JP" dirty="0"/>
          </a:p>
        </p:txBody>
      </p:sp>
      <p:sp>
        <p:nvSpPr>
          <p:cNvPr id="9" name="角丸四角形 8"/>
          <p:cNvSpPr/>
          <p:nvPr/>
        </p:nvSpPr>
        <p:spPr>
          <a:xfrm>
            <a:off x="230118" y="208021"/>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
        <p:nvSpPr>
          <p:cNvPr id="11"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494215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383931" y="811214"/>
            <a:ext cx="3656135"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0" rIns="74285" bIns="0"/>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１　理解促進研修・啓発事業 </a:t>
            </a:r>
            <a:endParaRPr lang="en-US" altLang="ja-JP" sz="1200" u="sng" dirty="0">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２　自発的活動支援事業 </a:t>
            </a:r>
            <a:endParaRPr lang="en-US" altLang="ja-JP" sz="1200" u="sng" dirty="0">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b="1" u="sng" dirty="0">
                <a:solidFill>
                  <a:srgbClr val="000000"/>
                </a:solidFill>
                <a:latin typeface="ＭＳ ゴシック" pitchFamily="49" charset="-128"/>
                <a:ea typeface="ＭＳ ゴシック" pitchFamily="49" charset="-128"/>
              </a:rPr>
              <a:t>３　相談支援事業</a:t>
            </a:r>
          </a:p>
          <a:p>
            <a:pPr algn="just" eaLnBrk="1" hangingPunct="1">
              <a:lnSpc>
                <a:spcPts val="2600"/>
              </a:lnSpc>
              <a:spcBef>
                <a:spcPct val="0"/>
              </a:spcBef>
              <a:buFontTx/>
              <a:buNone/>
            </a:pPr>
            <a:r>
              <a:rPr lang="ja-JP" altLang="en-US" sz="1200" b="1" dirty="0">
                <a:solidFill>
                  <a:srgbClr val="FF0000"/>
                </a:solidFill>
                <a:latin typeface="ＭＳ ゴシック" pitchFamily="49" charset="-128"/>
                <a:ea typeface="ＭＳ ゴシック" pitchFamily="49" charset="-128"/>
              </a:rPr>
              <a:t>　</a:t>
            </a:r>
            <a:r>
              <a:rPr lang="en-US" altLang="ja-JP" sz="1200" b="1" dirty="0">
                <a:solidFill>
                  <a:srgbClr val="FF0000"/>
                </a:solidFill>
                <a:latin typeface="ＭＳ ゴシック" pitchFamily="49" charset="-128"/>
                <a:ea typeface="ＭＳ ゴシック" pitchFamily="49" charset="-128"/>
              </a:rPr>
              <a:t>(1)</a:t>
            </a:r>
            <a:r>
              <a:rPr lang="ja-JP" altLang="en-US" sz="1200" b="1" dirty="0">
                <a:solidFill>
                  <a:srgbClr val="FF0000"/>
                </a:solidFill>
                <a:latin typeface="ＭＳ ゴシック" pitchFamily="49" charset="-128"/>
                <a:ea typeface="ＭＳ ゴシック" pitchFamily="49" charset="-128"/>
              </a:rPr>
              <a:t>　障害者相談支援事業</a:t>
            </a:r>
            <a:r>
              <a:rPr lang="en-US" altLang="ja-JP" sz="1200" b="1" dirty="0">
                <a:solidFill>
                  <a:srgbClr val="FF0000"/>
                </a:solidFill>
                <a:latin typeface="ＭＳ ゴシック" pitchFamily="49" charset="-128"/>
                <a:ea typeface="ＭＳ ゴシック" pitchFamily="49" charset="-128"/>
              </a:rPr>
              <a:t>《</a:t>
            </a:r>
            <a:r>
              <a:rPr lang="ja-JP" altLang="en-US" sz="1200" b="1" dirty="0">
                <a:solidFill>
                  <a:srgbClr val="FF0000"/>
                </a:solidFill>
                <a:latin typeface="ＭＳ ゴシック" pitchFamily="49" charset="-128"/>
                <a:ea typeface="ＭＳ ゴシック" pitchFamily="49" charset="-128"/>
              </a:rPr>
              <a:t>交付税</a:t>
            </a:r>
            <a:r>
              <a:rPr lang="en-US" altLang="ja-JP" sz="1200" b="1" dirty="0">
                <a:solidFill>
                  <a:srgbClr val="FF0000"/>
                </a:solidFill>
                <a:latin typeface="ＭＳ ゴシック" pitchFamily="49" charset="-128"/>
                <a:ea typeface="ＭＳ ゴシック" pitchFamily="49" charset="-128"/>
              </a:rPr>
              <a:t>》</a:t>
            </a:r>
          </a:p>
          <a:p>
            <a:pPr algn="just" eaLnBrk="1" hangingPunct="1">
              <a:lnSpc>
                <a:spcPts val="2600"/>
              </a:lnSpc>
              <a:spcBef>
                <a:spcPct val="0"/>
              </a:spcBef>
              <a:buFontTx/>
              <a:buNone/>
            </a:pPr>
            <a:r>
              <a:rPr lang="ja-JP" altLang="en-US" sz="1200" b="1" dirty="0">
                <a:solidFill>
                  <a:srgbClr val="FF0000"/>
                </a:solidFill>
                <a:latin typeface="ＭＳ ゴシック" pitchFamily="49" charset="-128"/>
                <a:ea typeface="ＭＳ ゴシック" pitchFamily="49" charset="-128"/>
              </a:rPr>
              <a:t>　</a:t>
            </a:r>
            <a:r>
              <a:rPr lang="en-US" altLang="ja-JP" sz="1200" b="1" dirty="0">
                <a:solidFill>
                  <a:srgbClr val="FF0000"/>
                </a:solidFill>
                <a:latin typeface="ＭＳ ゴシック" pitchFamily="49" charset="-128"/>
                <a:ea typeface="ＭＳ ゴシック" pitchFamily="49" charset="-128"/>
              </a:rPr>
              <a:t>(2)  </a:t>
            </a:r>
            <a:r>
              <a:rPr lang="ja-JP" altLang="en-US" sz="1200" b="1" dirty="0">
                <a:solidFill>
                  <a:srgbClr val="FF0000"/>
                </a:solidFill>
                <a:latin typeface="ＭＳ ゴシック" pitchFamily="49" charset="-128"/>
                <a:ea typeface="ＭＳ ゴシック" pitchFamily="49" charset="-128"/>
              </a:rPr>
              <a:t>基幹相談支援センター等機能強化事業</a:t>
            </a:r>
          </a:p>
          <a:p>
            <a:pPr algn="just" eaLnBrk="1" hangingPunct="1">
              <a:lnSpc>
                <a:spcPts val="2600"/>
              </a:lnSpc>
              <a:spcBef>
                <a:spcPct val="0"/>
              </a:spcBef>
              <a:buFontTx/>
              <a:buNone/>
            </a:pPr>
            <a:r>
              <a:rPr lang="ja-JP" altLang="en-US" sz="1200" b="1" dirty="0">
                <a:solidFill>
                  <a:srgbClr val="FF0000"/>
                </a:solidFill>
                <a:latin typeface="ＭＳ ゴシック" pitchFamily="49" charset="-128"/>
                <a:ea typeface="ＭＳ ゴシック" pitchFamily="49" charset="-128"/>
              </a:rPr>
              <a:t>　</a:t>
            </a:r>
            <a:r>
              <a:rPr lang="en-US" altLang="ja-JP" sz="1200" b="1" dirty="0">
                <a:solidFill>
                  <a:srgbClr val="FF0000"/>
                </a:solidFill>
                <a:latin typeface="ＭＳ ゴシック" pitchFamily="49" charset="-128"/>
                <a:ea typeface="ＭＳ ゴシック" pitchFamily="49" charset="-128"/>
              </a:rPr>
              <a:t>(3)  </a:t>
            </a:r>
            <a:r>
              <a:rPr lang="ja-JP" altLang="en-US" sz="1200" b="1" dirty="0">
                <a:solidFill>
                  <a:srgbClr val="FF0000"/>
                </a:solidFill>
                <a:latin typeface="ＭＳ ゴシック" pitchFamily="49" charset="-128"/>
                <a:ea typeface="ＭＳ ゴシック" pitchFamily="49" charset="-128"/>
              </a:rPr>
              <a:t>住宅入居等支援事業（居住サポート事業）</a:t>
            </a:r>
          </a:p>
          <a:p>
            <a:pPr algn="just" eaLnBrk="1" hangingPunct="1">
              <a:lnSpc>
                <a:spcPts val="2600"/>
              </a:lnSpc>
              <a:spcBef>
                <a:spcPct val="0"/>
              </a:spcBef>
              <a:buFontTx/>
              <a:buNone/>
            </a:pPr>
            <a:r>
              <a:rPr lang="ja-JP" altLang="en-US" sz="1200" b="1" u="sng" dirty="0">
                <a:solidFill>
                  <a:srgbClr val="FF0000"/>
                </a:solidFill>
                <a:latin typeface="ＭＳ ゴシック" pitchFamily="49" charset="-128"/>
                <a:ea typeface="ＭＳ ゴシック" pitchFamily="49" charset="-128"/>
              </a:rPr>
              <a:t>４　成年後見制度利用支援事業</a:t>
            </a:r>
            <a:endParaRPr lang="en-US" altLang="ja-JP" sz="1200" b="1" u="sng" dirty="0">
              <a:solidFill>
                <a:srgbClr val="FF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５　成年後見制度法人後見支援事業</a:t>
            </a:r>
            <a:endParaRPr lang="en-US" altLang="ja-JP" sz="1200" u="sng" dirty="0">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６　意思疎通支援事業</a:t>
            </a:r>
            <a:endParaRPr lang="en-US" altLang="ja-JP" sz="1200" u="sng" dirty="0">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７　日常生活用具給付等事業　</a:t>
            </a: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８　</a:t>
            </a:r>
            <a:r>
              <a:rPr lang="zh-TW" altLang="en-US" sz="1200" u="sng" dirty="0">
                <a:solidFill>
                  <a:srgbClr val="000000"/>
                </a:solidFill>
                <a:latin typeface="ＭＳ ゴシック" pitchFamily="49" charset="-128"/>
                <a:ea typeface="ＭＳ ゴシック" pitchFamily="49" charset="-128"/>
              </a:rPr>
              <a:t>手話奉仕員養成研修事業</a:t>
            </a:r>
            <a:endParaRPr lang="ja-JP" altLang="en-US" sz="1200" u="sng" dirty="0">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dirty="0">
                <a:solidFill>
                  <a:srgbClr val="000000"/>
                </a:solidFill>
                <a:latin typeface="ＭＳ ゴシック" pitchFamily="49" charset="-128"/>
                <a:ea typeface="ＭＳ ゴシック" pitchFamily="49" charset="-128"/>
              </a:rPr>
              <a:t>９　移動支援事業</a:t>
            </a:r>
          </a:p>
          <a:p>
            <a:pPr algn="just" eaLnBrk="1" hangingPunct="1">
              <a:lnSpc>
                <a:spcPts val="2600"/>
              </a:lnSpc>
              <a:spcBef>
                <a:spcPct val="0"/>
              </a:spcBef>
              <a:buFontTx/>
              <a:buNone/>
            </a:pPr>
            <a:r>
              <a:rPr lang="en-US" altLang="ja-JP" sz="1200" u="sng" dirty="0">
                <a:solidFill>
                  <a:srgbClr val="000000"/>
                </a:solidFill>
                <a:latin typeface="ＭＳ ゴシック" pitchFamily="49" charset="-128"/>
                <a:ea typeface="ＭＳ ゴシック" pitchFamily="49" charset="-128"/>
              </a:rPr>
              <a:t>10</a:t>
            </a:r>
            <a:r>
              <a:rPr lang="ja-JP" altLang="en-US" sz="1200" u="sng" dirty="0">
                <a:solidFill>
                  <a:srgbClr val="000000"/>
                </a:solidFill>
                <a:latin typeface="ＭＳ ゴシック" pitchFamily="49" charset="-128"/>
                <a:ea typeface="ＭＳ ゴシック" pitchFamily="49" charset="-128"/>
              </a:rPr>
              <a:t>　地域活動支援センター</a:t>
            </a:r>
          </a:p>
          <a:p>
            <a:pPr algn="just" eaLnBrk="1" hangingPunct="1">
              <a:lnSpc>
                <a:spcPts val="2600"/>
              </a:lnSpc>
              <a:spcBef>
                <a:spcPct val="0"/>
              </a:spcBef>
              <a:buFontTx/>
              <a:buNone/>
            </a:pPr>
            <a:r>
              <a:rPr lang="ja-JP" altLang="en-US" sz="1200" dirty="0">
                <a:solidFill>
                  <a:srgbClr val="000000"/>
                </a:solidFill>
                <a:latin typeface="ＭＳ ゴシック" pitchFamily="49" charset="-128"/>
                <a:ea typeface="ＭＳ ゴシック" pitchFamily="49" charset="-128"/>
              </a:rPr>
              <a:t>　</a:t>
            </a:r>
            <a:r>
              <a:rPr lang="en-US" altLang="ja-JP" sz="1200" dirty="0">
                <a:solidFill>
                  <a:srgbClr val="000000"/>
                </a:solidFill>
                <a:latin typeface="ＭＳ ゴシック" pitchFamily="49" charset="-128"/>
                <a:ea typeface="ＭＳ ゴシック" pitchFamily="49" charset="-128"/>
              </a:rPr>
              <a:t>(1)</a:t>
            </a:r>
            <a:r>
              <a:rPr lang="ja-JP" altLang="en-US" sz="1200" dirty="0">
                <a:solidFill>
                  <a:srgbClr val="000000"/>
                </a:solidFill>
                <a:latin typeface="ＭＳ ゴシック" pitchFamily="49" charset="-128"/>
                <a:ea typeface="ＭＳ ゴシック" pitchFamily="49" charset="-128"/>
              </a:rPr>
              <a:t>　地域活動支援センター基礎的事業</a:t>
            </a:r>
            <a:r>
              <a:rPr lang="en-US" altLang="ja-JP" sz="1200" dirty="0">
                <a:solidFill>
                  <a:srgbClr val="000000"/>
                </a:solidFill>
                <a:latin typeface="ＭＳ ゴシック" pitchFamily="49" charset="-128"/>
                <a:ea typeface="ＭＳ ゴシック" pitchFamily="49" charset="-128"/>
              </a:rPr>
              <a:t>《</a:t>
            </a:r>
            <a:r>
              <a:rPr lang="ja-JP" altLang="en-US" sz="1200" dirty="0">
                <a:solidFill>
                  <a:srgbClr val="000000"/>
                </a:solidFill>
                <a:latin typeface="ＭＳ ゴシック" pitchFamily="49" charset="-128"/>
                <a:ea typeface="ＭＳ ゴシック" pitchFamily="49" charset="-128"/>
              </a:rPr>
              <a:t>交付税</a:t>
            </a:r>
            <a:r>
              <a:rPr lang="en-US" altLang="ja-JP" sz="1200" dirty="0">
                <a:solidFill>
                  <a:srgbClr val="000000"/>
                </a:solidFill>
                <a:latin typeface="ＭＳ ゴシック" pitchFamily="49" charset="-128"/>
                <a:ea typeface="ＭＳ ゴシック" pitchFamily="49" charset="-128"/>
              </a:rPr>
              <a:t>》</a:t>
            </a:r>
          </a:p>
          <a:p>
            <a:pPr algn="just" eaLnBrk="1" hangingPunct="1">
              <a:lnSpc>
                <a:spcPts val="2600"/>
              </a:lnSpc>
              <a:spcBef>
                <a:spcPct val="0"/>
              </a:spcBef>
              <a:buFontTx/>
              <a:buNone/>
            </a:pPr>
            <a:r>
              <a:rPr lang="ja-JP" altLang="en-US" sz="1200" dirty="0">
                <a:solidFill>
                  <a:srgbClr val="000000"/>
                </a:solidFill>
                <a:latin typeface="ＭＳ ゴシック" pitchFamily="49" charset="-128"/>
                <a:ea typeface="ＭＳ ゴシック" pitchFamily="49" charset="-128"/>
              </a:rPr>
              <a:t>　</a:t>
            </a:r>
            <a:r>
              <a:rPr lang="en-US" altLang="ja-JP" sz="1200" dirty="0">
                <a:solidFill>
                  <a:srgbClr val="000000"/>
                </a:solidFill>
                <a:latin typeface="ＭＳ ゴシック" pitchFamily="49" charset="-128"/>
                <a:ea typeface="ＭＳ ゴシック" pitchFamily="49" charset="-128"/>
              </a:rPr>
              <a:t>(2)</a:t>
            </a:r>
            <a:r>
              <a:rPr lang="ja-JP" altLang="en-US" sz="1200" dirty="0">
                <a:solidFill>
                  <a:srgbClr val="000000"/>
                </a:solidFill>
                <a:latin typeface="ＭＳ ゴシック" pitchFamily="49" charset="-128"/>
                <a:ea typeface="ＭＳ ゴシック" pitchFamily="49" charset="-128"/>
              </a:rPr>
              <a:t>　地域活動支援センター機能強化事業</a:t>
            </a:r>
          </a:p>
          <a:p>
            <a:pPr algn="just" eaLnBrk="1" hangingPunct="1">
              <a:lnSpc>
                <a:spcPts val="1800"/>
              </a:lnSpc>
              <a:spcBef>
                <a:spcPct val="0"/>
              </a:spcBef>
              <a:buFontTx/>
              <a:buNone/>
            </a:pPr>
            <a:endParaRPr lang="ja-JP" altLang="en-US" sz="1200" dirty="0">
              <a:solidFill>
                <a:srgbClr val="000000"/>
              </a:solidFill>
              <a:latin typeface="ＭＳ ゴシック" pitchFamily="49" charset="-128"/>
              <a:ea typeface="ＭＳ ゴシック" pitchFamily="49" charset="-128"/>
            </a:endParaRPr>
          </a:p>
          <a:p>
            <a:pPr algn="just" eaLnBrk="1" hangingPunct="1">
              <a:lnSpc>
                <a:spcPts val="1800"/>
              </a:lnSpc>
              <a:spcBef>
                <a:spcPct val="0"/>
              </a:spcBef>
              <a:buFontTx/>
              <a:buNone/>
            </a:pPr>
            <a:r>
              <a:rPr lang="ja-JP" altLang="en-US" sz="1200" dirty="0">
                <a:solidFill>
                  <a:srgbClr val="000000"/>
                </a:solidFill>
                <a:latin typeface="ＭＳ ゴシック" pitchFamily="49" charset="-128"/>
                <a:ea typeface="ＭＳ ゴシック" pitchFamily="49" charset="-128"/>
              </a:rPr>
              <a:t>　</a:t>
            </a:r>
          </a:p>
        </p:txBody>
      </p:sp>
      <p:sp>
        <p:nvSpPr>
          <p:cNvPr id="3075" name="Rectangle 7"/>
          <p:cNvSpPr>
            <a:spLocks noChangeArrowheads="1"/>
          </p:cNvSpPr>
          <p:nvPr/>
        </p:nvSpPr>
        <p:spPr bwMode="auto">
          <a:xfrm>
            <a:off x="317989" y="6597651"/>
            <a:ext cx="1065334"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solidFill>
                  <a:srgbClr val="000000"/>
                </a:solidFill>
              </a:rPr>
              <a:t>注）下線は必須事業</a:t>
            </a:r>
          </a:p>
        </p:txBody>
      </p:sp>
      <p:sp>
        <p:nvSpPr>
          <p:cNvPr id="3076" name="Text Box 11"/>
          <p:cNvSpPr txBox="1">
            <a:spLocks noChangeArrowheads="1"/>
          </p:cNvSpPr>
          <p:nvPr/>
        </p:nvSpPr>
        <p:spPr bwMode="auto">
          <a:xfrm>
            <a:off x="0" y="4764"/>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600">
                <a:solidFill>
                  <a:srgbClr val="000000"/>
                </a:solidFill>
                <a:latin typeface="ＤＦ特太ゴシック体" pitchFamily="49" charset="-128"/>
                <a:ea typeface="ＤＦ特太ゴシック体" pitchFamily="49" charset="-128"/>
              </a:rPr>
              <a:t>平成</a:t>
            </a:r>
            <a:r>
              <a:rPr lang="en-US" altLang="ja-JP" sz="1600">
                <a:solidFill>
                  <a:srgbClr val="000000"/>
                </a:solidFill>
                <a:latin typeface="ＤＦ特太ゴシック体" pitchFamily="49" charset="-128"/>
                <a:ea typeface="ＤＦ特太ゴシック体" pitchFamily="49" charset="-128"/>
              </a:rPr>
              <a:t>30</a:t>
            </a:r>
            <a:r>
              <a:rPr lang="ja-JP" altLang="en-US" sz="1600">
                <a:solidFill>
                  <a:srgbClr val="000000"/>
                </a:solidFill>
                <a:latin typeface="ＤＦ特太ゴシック体" pitchFamily="49" charset="-128"/>
                <a:ea typeface="ＤＦ特太ゴシック体" pitchFamily="49" charset="-128"/>
              </a:rPr>
              <a:t>年度地域生活支援事業一覧</a:t>
            </a:r>
          </a:p>
        </p:txBody>
      </p:sp>
      <p:sp>
        <p:nvSpPr>
          <p:cNvPr id="3077" name="Rectangle 3"/>
          <p:cNvSpPr>
            <a:spLocks noChangeArrowheads="1"/>
          </p:cNvSpPr>
          <p:nvPr/>
        </p:nvSpPr>
        <p:spPr bwMode="auto">
          <a:xfrm>
            <a:off x="4173416" y="792164"/>
            <a:ext cx="4911969"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0" rIns="74285" bIns="0"/>
          <a:lstStyle>
            <a:lvl1pPr eaLnBrk="0" hangingPunct="0">
              <a:defRPr kumimoji="1" sz="1200">
                <a:solidFill>
                  <a:schemeClr val="tx1"/>
                </a:solidFill>
                <a:latin typeface="Arial" charset="0"/>
                <a:ea typeface="ＭＳ Ｐゴシック" pitchFamily="50" charset="-128"/>
              </a:defRPr>
            </a:lvl1pPr>
            <a:lvl2pPr marL="742950" indent="-285750" eaLnBrk="0" hangingPunct="0">
              <a:defRPr kumimoji="1" sz="1200">
                <a:solidFill>
                  <a:schemeClr val="tx1"/>
                </a:solidFill>
                <a:latin typeface="Arial" charset="0"/>
                <a:ea typeface="ＭＳ Ｐゴシック" pitchFamily="50" charset="-128"/>
              </a:defRPr>
            </a:lvl2pPr>
            <a:lvl3pPr marL="1143000" indent="-228600" eaLnBrk="0" hangingPunct="0">
              <a:defRPr kumimoji="1" sz="1200">
                <a:solidFill>
                  <a:schemeClr val="tx1"/>
                </a:solidFill>
                <a:latin typeface="Arial" charset="0"/>
                <a:ea typeface="ＭＳ Ｐゴシック" pitchFamily="50" charset="-128"/>
              </a:defRPr>
            </a:lvl3pPr>
            <a:lvl4pPr marL="1600200" indent="-228600" eaLnBrk="0" hangingPunct="0">
              <a:defRPr kumimoji="1" sz="1200">
                <a:solidFill>
                  <a:schemeClr val="tx1"/>
                </a:solidFill>
                <a:latin typeface="Arial" charset="0"/>
                <a:ea typeface="ＭＳ Ｐゴシック" pitchFamily="50" charset="-128"/>
              </a:defRPr>
            </a:lvl4pPr>
            <a:lvl5pPr marL="2057400" indent="-228600" eaLnBrk="0" hangingPunct="0">
              <a:defRPr kumimoji="1" sz="1200">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pitchFamily="50" charset="-128"/>
              </a:defRPr>
            </a:lvl9pPr>
          </a:lstStyle>
          <a:p>
            <a:pPr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11</a:t>
            </a:r>
            <a:r>
              <a:rPr lang="ja-JP" altLang="en-US" dirty="0" smtClean="0">
                <a:solidFill>
                  <a:srgbClr val="000000"/>
                </a:solidFill>
                <a:latin typeface="ＭＳ ゴシック" pitchFamily="49" charset="-128"/>
                <a:ea typeface="ＭＳ ゴシック" pitchFamily="49" charset="-128"/>
              </a:rPr>
              <a:t>　任意事業</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a:t>
            </a:r>
            <a:r>
              <a:rPr lang="ja-JP" altLang="en-US" dirty="0" smtClean="0">
                <a:solidFill>
                  <a:srgbClr val="000000"/>
                </a:solidFill>
                <a:latin typeface="ＭＳ ゴシック" pitchFamily="49" charset="-128"/>
                <a:ea typeface="ＭＳ ゴシック" pitchFamily="49" charset="-128"/>
              </a:rPr>
              <a:t>日常生活支援</a:t>
            </a:r>
            <a:r>
              <a:rPr lang="en-US" altLang="ja-JP" dirty="0" smtClean="0">
                <a:solidFill>
                  <a:srgbClr val="000000"/>
                </a:solidFill>
                <a:latin typeface="ＭＳ ゴシック" pitchFamily="49" charset="-128"/>
                <a:ea typeface="ＭＳ ゴシック" pitchFamily="49" charset="-128"/>
              </a:rPr>
              <a:t>】</a:t>
            </a:r>
          </a:p>
          <a:p>
            <a:pPr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    (1)</a:t>
            </a:r>
            <a:r>
              <a:rPr lang="ja-JP" altLang="en-US" dirty="0" smtClean="0">
                <a:solidFill>
                  <a:srgbClr val="000000"/>
                </a:solidFill>
                <a:latin typeface="ＭＳ ゴシック" pitchFamily="49" charset="-128"/>
                <a:ea typeface="ＭＳ ゴシック" pitchFamily="49" charset="-128"/>
              </a:rPr>
              <a:t>　福祉ホームの運営</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  </a:t>
            </a:r>
            <a:r>
              <a:rPr lang="ja-JP" altLang="en-US" dirty="0" smtClean="0">
                <a:solidFill>
                  <a:srgbClr val="000000"/>
                </a:solidFill>
                <a:latin typeface="ＭＳ ゴシック" pitchFamily="49" charset="-128"/>
                <a:ea typeface="ＭＳ ゴシック" pitchFamily="49" charset="-128"/>
              </a:rPr>
              <a:t>訪問入浴サービス</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生活訓練等</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(4)</a:t>
            </a:r>
            <a:r>
              <a:rPr lang="ja-JP" altLang="en-US" dirty="0" smtClean="0">
                <a:solidFill>
                  <a:srgbClr val="000000"/>
                </a:solidFill>
                <a:latin typeface="ＭＳ ゴシック" pitchFamily="49" charset="-128"/>
                <a:ea typeface="ＭＳ ゴシック" pitchFamily="49" charset="-128"/>
              </a:rPr>
              <a:t>　日中一時支援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(5)</a:t>
            </a:r>
            <a:r>
              <a:rPr lang="ja-JP" altLang="en-US" dirty="0" smtClean="0">
                <a:solidFill>
                  <a:srgbClr val="000000"/>
                </a:solidFill>
                <a:latin typeface="ＭＳ ゴシック" pitchFamily="49" charset="-128"/>
                <a:ea typeface="ＭＳ ゴシック" pitchFamily="49" charset="-128"/>
              </a:rPr>
              <a:t>　地域移行のための安心生活支援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(6)</a:t>
            </a:r>
            <a:r>
              <a:rPr lang="ja-JP" altLang="en-US" dirty="0" smtClean="0">
                <a:solidFill>
                  <a:srgbClr val="000000"/>
                </a:solidFill>
                <a:latin typeface="ＭＳ ゴシック" pitchFamily="49" charset="-128"/>
                <a:ea typeface="ＭＳ ゴシック" pitchFamily="49" charset="-128"/>
              </a:rPr>
              <a:t>  </a:t>
            </a:r>
            <a:r>
              <a:rPr lang="zh-TW" altLang="en-US" dirty="0" smtClean="0">
                <a:solidFill>
                  <a:srgbClr val="000000"/>
                </a:solidFill>
              </a:rPr>
              <a:t>巡回支援専門員整備</a:t>
            </a:r>
            <a:endParaRPr lang="en-US" altLang="zh-TW" dirty="0" smtClean="0">
              <a:solidFill>
                <a:srgbClr val="000000"/>
              </a:solidFill>
            </a:endParaRPr>
          </a:p>
          <a:p>
            <a:pPr algn="just" eaLnBrk="1" hangingPunct="1">
              <a:lnSpc>
                <a:spcPts val="1800"/>
              </a:lnSpc>
              <a:defRPr/>
            </a:pPr>
            <a:r>
              <a:rPr lang="ja-JP" altLang="en-US" dirty="0" smtClean="0">
                <a:solidFill>
                  <a:srgbClr val="000000"/>
                </a:solidFill>
              </a:rPr>
              <a:t>　　　</a:t>
            </a:r>
            <a:r>
              <a:rPr lang="en-US" altLang="ja-JP" dirty="0" smtClean="0">
                <a:solidFill>
                  <a:srgbClr val="000000"/>
                </a:solidFill>
                <a:latin typeface="ＭＳ ゴシック" pitchFamily="49" charset="-128"/>
                <a:ea typeface="ＭＳ ゴシック" pitchFamily="49" charset="-128"/>
              </a:rPr>
              <a:t>(7)</a:t>
            </a:r>
            <a:r>
              <a:rPr lang="ja-JP" altLang="en-US" dirty="0" smtClean="0">
                <a:solidFill>
                  <a:srgbClr val="000000"/>
                </a:solidFill>
                <a:latin typeface="ＭＳ ゴシック" pitchFamily="49" charset="-128"/>
                <a:ea typeface="ＭＳ ゴシック" pitchFamily="49" charset="-128"/>
              </a:rPr>
              <a:t>  </a:t>
            </a:r>
            <a:r>
              <a:rPr lang="ja-JP" altLang="en-US" dirty="0" smtClean="0">
                <a:solidFill>
                  <a:srgbClr val="000000"/>
                </a:solidFill>
              </a:rPr>
              <a:t>相談支援事業所等（地域援助事業者）における退院支援体制確保</a:t>
            </a:r>
            <a:endParaRPr lang="en-US" altLang="ja-JP" dirty="0" smtClean="0">
              <a:solidFill>
                <a:srgbClr val="000000"/>
              </a:solidFill>
            </a:endParaRPr>
          </a:p>
          <a:p>
            <a:pPr marL="622300" indent="-622300" algn="just" eaLnBrk="1" hangingPunct="1">
              <a:lnSpc>
                <a:spcPts val="1800"/>
              </a:lnSpc>
              <a:defRPr/>
            </a:pPr>
            <a:r>
              <a:rPr lang="en-US" altLang="ja-JP" dirty="0" smtClean="0">
                <a:solidFill>
                  <a:srgbClr val="000000"/>
                </a:solidFill>
                <a:latin typeface="ＭＳ ゴシック" panose="020B0609070205080204" pitchFamily="49" charset="-128"/>
                <a:ea typeface="ＭＳ ゴシック" panose="020B0609070205080204" pitchFamily="49" charset="-128"/>
              </a:rPr>
              <a:t>    (8)  </a:t>
            </a:r>
            <a:r>
              <a:rPr lang="ja-JP" altLang="en-US" dirty="0" smtClean="0">
                <a:solidFill>
                  <a:srgbClr val="000000"/>
                </a:solidFill>
                <a:latin typeface="ＭＳ ゴシック" panose="020B0609070205080204" pitchFamily="49" charset="-128"/>
                <a:ea typeface="ＭＳ ゴシック" panose="020B0609070205080204" pitchFamily="49" charset="-128"/>
              </a:rPr>
              <a:t>協議会における地域資源の開発・利用促進等の支援</a:t>
            </a:r>
            <a:endParaRPr lang="en-US" altLang="ja-JP" dirty="0" smtClean="0">
              <a:solidFill>
                <a:srgbClr val="000000"/>
              </a:solidFill>
              <a:latin typeface="ＭＳ ゴシック" panose="020B0609070205080204" pitchFamily="49" charset="-128"/>
              <a:ea typeface="ＭＳ ゴシック" panose="020B0609070205080204"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a:t>
            </a:r>
            <a:r>
              <a:rPr lang="ja-JP" altLang="en-US" dirty="0" smtClean="0">
                <a:solidFill>
                  <a:srgbClr val="000000"/>
                </a:solidFill>
                <a:latin typeface="ＭＳ ゴシック" pitchFamily="49" charset="-128"/>
                <a:ea typeface="ＭＳ ゴシック" pitchFamily="49" charset="-128"/>
              </a:rPr>
              <a:t>社会参加支援</a:t>
            </a:r>
            <a:r>
              <a:rPr lang="en-US" altLang="ja-JP" dirty="0" smtClean="0">
                <a:solidFill>
                  <a:srgbClr val="000000"/>
                </a:solidFill>
                <a:latin typeface="ＭＳ ゴシック" pitchFamily="49" charset="-128"/>
                <a:ea typeface="ＭＳ ゴシック" pitchFamily="49" charset="-128"/>
              </a:rPr>
              <a:t>】</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(1)</a:t>
            </a:r>
            <a:r>
              <a:rPr lang="ja-JP" altLang="en-US" dirty="0" smtClean="0">
                <a:solidFill>
                  <a:srgbClr val="000000"/>
                </a:solidFill>
                <a:latin typeface="ＭＳ ゴシック" pitchFamily="49" charset="-128"/>
                <a:ea typeface="ＭＳ ゴシック" pitchFamily="49" charset="-128"/>
              </a:rPr>
              <a:t>　レクリエーション活動等支援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a:t>
            </a:r>
            <a:r>
              <a:rPr lang="ja-JP" altLang="en-US" dirty="0" smtClean="0">
                <a:solidFill>
                  <a:srgbClr val="000000"/>
                </a:solidFill>
                <a:latin typeface="ＭＳ ゴシック" pitchFamily="49" charset="-128"/>
                <a:ea typeface="ＭＳ ゴシック" pitchFamily="49" charset="-128"/>
              </a:rPr>
              <a:t>　</a:t>
            </a:r>
            <a:r>
              <a:rPr lang="ja-JP" altLang="en-US" dirty="0">
                <a:solidFill>
                  <a:srgbClr val="000000"/>
                </a:solidFill>
                <a:latin typeface="ＭＳ ゴシック" pitchFamily="49" charset="-128"/>
                <a:ea typeface="ＭＳ ゴシック" pitchFamily="49" charset="-128"/>
              </a:rPr>
              <a:t>芸術</a:t>
            </a:r>
            <a:r>
              <a:rPr lang="ja-JP" altLang="en-US" dirty="0" smtClean="0">
                <a:solidFill>
                  <a:srgbClr val="000000"/>
                </a:solidFill>
                <a:latin typeface="ＭＳ ゴシック" pitchFamily="49" charset="-128"/>
                <a:ea typeface="ＭＳ ゴシック" pitchFamily="49" charset="-128"/>
              </a:rPr>
              <a:t>文化活動振興</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点字・声の広報等発行</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(4)</a:t>
            </a:r>
            <a:r>
              <a:rPr lang="ja-JP" altLang="en-US" dirty="0" smtClean="0">
                <a:solidFill>
                  <a:srgbClr val="000000"/>
                </a:solidFill>
                <a:latin typeface="ＭＳ ゴシック" pitchFamily="49" charset="-128"/>
                <a:ea typeface="ＭＳ ゴシック" pitchFamily="49" charset="-128"/>
              </a:rPr>
              <a:t>　奉仕員養成研修</a:t>
            </a:r>
            <a:endParaRPr lang="en-US" altLang="ja-JP" dirty="0" smtClean="0">
              <a:solidFill>
                <a:srgbClr val="000000"/>
              </a:solidFill>
              <a:latin typeface="ＭＳ ゴシック" pitchFamily="49" charset="-128"/>
              <a:ea typeface="ＭＳ ゴシック" pitchFamily="49" charset="-128"/>
            </a:endParaRPr>
          </a:p>
          <a:p>
            <a:pPr marL="622300" indent="-622300"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    (5)</a:t>
            </a:r>
            <a:r>
              <a:rPr lang="ja-JP" altLang="en-US" dirty="0" smtClean="0">
                <a:solidFill>
                  <a:srgbClr val="000000"/>
                </a:solidFill>
                <a:latin typeface="ＭＳ ゴシック" pitchFamily="49" charset="-128"/>
                <a:ea typeface="ＭＳ ゴシック" pitchFamily="49" charset="-128"/>
              </a:rPr>
              <a:t>　</a:t>
            </a:r>
            <a:r>
              <a:rPr lang="ja-JP" altLang="ja-JP" dirty="0" smtClean="0"/>
              <a:t>複数</a:t>
            </a:r>
            <a:r>
              <a:rPr lang="ja-JP" altLang="ja-JP" dirty="0"/>
              <a:t>市町村における意思疎通支援の共同実施</a:t>
            </a:r>
            <a:r>
              <a:rPr lang="ja-JP" altLang="ja-JP" dirty="0" smtClean="0"/>
              <a:t>促進</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(6)</a:t>
            </a:r>
            <a:r>
              <a:rPr lang="ja-JP" altLang="en-US" dirty="0" smtClean="0">
                <a:solidFill>
                  <a:srgbClr val="000000"/>
                </a:solidFill>
              </a:rPr>
              <a:t>　 自動車運転免許取得・改造助成</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en-US" altLang="ja-JP" dirty="0" smtClean="0">
              <a:solidFill>
                <a:srgbClr val="000000"/>
              </a:solidFill>
            </a:endParaRPr>
          </a:p>
          <a:p>
            <a:pPr algn="just" eaLnBrk="1" hangingPunct="1">
              <a:lnSpc>
                <a:spcPts val="1800"/>
              </a:lnSpc>
              <a:defRPr/>
            </a:pPr>
            <a:r>
              <a:rPr lang="ja-JP" altLang="en-US" dirty="0" smtClean="0">
                <a:solidFill>
                  <a:srgbClr val="000000"/>
                </a:solidFill>
              </a:rPr>
              <a:t>　　</a:t>
            </a:r>
            <a:r>
              <a:rPr lang="en-US" altLang="ja-JP" dirty="0" smtClean="0">
                <a:solidFill>
                  <a:srgbClr val="000000"/>
                </a:solidFill>
              </a:rPr>
              <a:t>【</a:t>
            </a:r>
            <a:r>
              <a:rPr lang="ja-JP" altLang="en-US" dirty="0" smtClean="0">
                <a:solidFill>
                  <a:srgbClr val="000000"/>
                </a:solidFill>
              </a:rPr>
              <a:t>就業・就労支援</a:t>
            </a:r>
            <a:r>
              <a:rPr lang="en-US" altLang="ja-JP" dirty="0" smtClean="0">
                <a:solidFill>
                  <a:srgbClr val="000000"/>
                </a:solidFill>
              </a:rPr>
              <a:t>】</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(1)</a:t>
            </a:r>
            <a:r>
              <a:rPr lang="ja-JP" altLang="en-US" dirty="0" smtClean="0">
                <a:solidFill>
                  <a:srgbClr val="000000"/>
                </a:solidFill>
                <a:latin typeface="ＭＳ ゴシック" pitchFamily="49" charset="-128"/>
                <a:ea typeface="ＭＳ ゴシック" pitchFamily="49" charset="-128"/>
              </a:rPr>
              <a:t>　盲人ホームの運営</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a:t>
            </a:r>
            <a:r>
              <a:rPr lang="ja-JP" altLang="en-US" dirty="0" smtClean="0">
                <a:solidFill>
                  <a:srgbClr val="000000"/>
                </a:solidFill>
                <a:latin typeface="ＭＳ ゴシック" pitchFamily="49" charset="-128"/>
                <a:ea typeface="ＭＳ ゴシック" pitchFamily="49" charset="-128"/>
              </a:rPr>
              <a:t>　更生訓練費給付</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知的障害者職親委託　</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en-US" altLang="zh-TW" dirty="0" smtClean="0">
                <a:solidFill>
                  <a:srgbClr val="000000"/>
                </a:solidFill>
                <a:latin typeface="ＭＳ ゴシック" pitchFamily="49" charset="-128"/>
                <a:ea typeface="ＭＳ ゴシック" pitchFamily="49" charset="-128"/>
              </a:rPr>
              <a:t>12</a:t>
            </a:r>
            <a:r>
              <a:rPr lang="ja-JP" altLang="en-US" dirty="0" smtClean="0">
                <a:solidFill>
                  <a:srgbClr val="000000"/>
                </a:solidFill>
                <a:latin typeface="ＭＳ ゴシック" pitchFamily="49" charset="-128"/>
                <a:ea typeface="ＭＳ ゴシック" pitchFamily="49" charset="-128"/>
              </a:rPr>
              <a:t>　</a:t>
            </a:r>
            <a:r>
              <a:rPr lang="zh-TW" altLang="en-US" dirty="0" smtClean="0">
                <a:solidFill>
                  <a:srgbClr val="000000"/>
                </a:solidFill>
                <a:latin typeface="ＭＳ ゴシック" pitchFamily="49" charset="-128"/>
                <a:ea typeface="ＭＳ ゴシック" pitchFamily="49" charset="-128"/>
              </a:rPr>
              <a:t>障害</a:t>
            </a:r>
            <a:r>
              <a:rPr lang="ja-JP" altLang="en-US" dirty="0" smtClean="0">
                <a:solidFill>
                  <a:srgbClr val="000000"/>
                </a:solidFill>
                <a:latin typeface="ＭＳ ゴシック" pitchFamily="49" charset="-128"/>
                <a:ea typeface="ＭＳ ゴシック" pitchFamily="49" charset="-128"/>
              </a:rPr>
              <a:t>支援</a:t>
            </a:r>
            <a:r>
              <a:rPr lang="zh-TW" altLang="en-US" dirty="0" smtClean="0">
                <a:solidFill>
                  <a:srgbClr val="000000"/>
                </a:solidFill>
                <a:latin typeface="ＭＳ ゴシック" pitchFamily="49" charset="-128"/>
                <a:ea typeface="ＭＳ ゴシック" pitchFamily="49" charset="-128"/>
              </a:rPr>
              <a:t>区分認定等事務</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ja-JP" altLang="en-US"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p>
        </p:txBody>
      </p:sp>
      <p:sp>
        <p:nvSpPr>
          <p:cNvPr id="7" name="正方形/長方形 6"/>
          <p:cNvSpPr/>
          <p:nvPr/>
        </p:nvSpPr>
        <p:spPr bwMode="auto">
          <a:xfrm>
            <a:off x="184639" y="549276"/>
            <a:ext cx="8900746" cy="6264275"/>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36804" tIns="7359" rIns="36804" bIns="7359"/>
          <a:lstStyle/>
          <a:p>
            <a:pPr marL="119063" indent="-119063" defTabSz="873125">
              <a:defRPr/>
            </a:pPr>
            <a:endParaRPr lang="ja-JP" altLang="en-US">
              <a:solidFill>
                <a:srgbClr val="000000"/>
              </a:solidFill>
            </a:endParaRPr>
          </a:p>
        </p:txBody>
      </p:sp>
      <p:sp>
        <p:nvSpPr>
          <p:cNvPr id="122885" name="Rectangle 5"/>
          <p:cNvSpPr>
            <a:spLocks noChangeArrowheads="1"/>
          </p:cNvSpPr>
          <p:nvPr/>
        </p:nvSpPr>
        <p:spPr bwMode="auto">
          <a:xfrm>
            <a:off x="2076450" y="404814"/>
            <a:ext cx="4800600" cy="287337"/>
          </a:xfrm>
          <a:prstGeom prst="rect">
            <a:avLst/>
          </a:prstGeom>
          <a:gradFill rotWithShape="1">
            <a:gsLst>
              <a:gs pos="0">
                <a:schemeClr val="accent1">
                  <a:gamma/>
                  <a:shade val="86275"/>
                  <a:invGamma/>
                </a:schemeClr>
              </a:gs>
              <a:gs pos="50000">
                <a:schemeClr val="accent1"/>
              </a:gs>
              <a:gs pos="100000">
                <a:schemeClr val="accent1">
                  <a:gamma/>
                  <a:shade val="86275"/>
                  <a:invGamma/>
                </a:schemeClr>
              </a:gs>
            </a:gsLst>
            <a:lin ang="5400000" scaled="1"/>
          </a:gradFill>
          <a:ln w="9525">
            <a:solidFill>
              <a:schemeClr val="tx1"/>
            </a:solidFill>
            <a:miter lim="800000"/>
            <a:headEnd/>
            <a:tailEnd/>
          </a:ln>
          <a:effectLst/>
        </p:spPr>
        <p:txBody>
          <a:bodyPr wrap="none" lIns="91428" tIns="45713" rIns="91428" bIns="45713" anchor="ctr"/>
          <a:lstStyle/>
          <a:p>
            <a:pPr algn="ctr">
              <a:defRPr/>
            </a:pPr>
            <a:r>
              <a:rPr lang="ja-JP" altLang="en-US" sz="1600" dirty="0">
                <a:solidFill>
                  <a:srgbClr val="000000"/>
                </a:solidFill>
                <a:latin typeface="Arial" pitchFamily="34" charset="0"/>
                <a:ea typeface="ＤＦ特太ゴシック体" pitchFamily="1" charset="-128"/>
              </a:rPr>
              <a:t>市　町　村　事　業</a:t>
            </a:r>
          </a:p>
        </p:txBody>
      </p:sp>
      <p:sp>
        <p:nvSpPr>
          <p:cNvPr id="8" name="フッター プレースホルダ 3"/>
          <p:cNvSpPr>
            <a:spLocks noGrp="1"/>
          </p:cNvSpPr>
          <p:nvPr>
            <p:ph type="ftr" sz="quarter" idx="11"/>
          </p:nvPr>
        </p:nvSpPr>
        <p:spPr>
          <a:xfrm>
            <a:off x="21141" y="6448426"/>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9" name="角丸四角形 8"/>
          <p:cNvSpPr/>
          <p:nvPr/>
        </p:nvSpPr>
        <p:spPr>
          <a:xfrm>
            <a:off x="230118" y="208021"/>
            <a:ext cx="1506523" cy="27396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1400" dirty="0" smtClean="0"/>
              <a:t>参考</a:t>
            </a:r>
            <a:r>
              <a:rPr lang="ja-JP" altLang="en-US" sz="1400" dirty="0"/>
              <a:t>資料</a:t>
            </a:r>
            <a:endParaRPr lang="en-US" altLang="ja-JP" sz="1400" dirty="0" smtClean="0"/>
          </a:p>
        </p:txBody>
      </p:sp>
    </p:spTree>
    <p:extLst>
      <p:ext uri="{BB962C8B-B14F-4D97-AF65-F5344CB8AC3E}">
        <p14:creationId xmlns:p14="http://schemas.microsoft.com/office/powerpoint/2010/main" val="3973526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99403"/>
            <a:ext cx="7886700" cy="783737"/>
          </a:xfrm>
        </p:spPr>
        <p:txBody>
          <a:bodyPr>
            <a:normAutofit fontScale="90000"/>
          </a:bodyPr>
          <a:lstStyle/>
          <a:p>
            <a:r>
              <a:rPr lang="ja-JP" altLang="en-US" sz="3600" dirty="0"/>
              <a:t>重層的な相談支援体制（制度）の</a:t>
            </a:r>
            <a:r>
              <a:rPr lang="ja-JP" altLang="en-US" sz="3600" dirty="0" smtClean="0"/>
              <a:t>理解</a:t>
            </a:r>
            <a:r>
              <a:rPr lang="en-US" altLang="ja-JP" sz="3600" dirty="0" smtClean="0"/>
              <a:t/>
            </a:r>
            <a:br>
              <a:rPr lang="en-US" altLang="ja-JP" sz="3600" dirty="0" smtClean="0"/>
            </a:br>
            <a:r>
              <a:rPr lang="ja-JP" altLang="en-US" sz="2200" b="1" dirty="0" smtClean="0"/>
              <a:t>～</a:t>
            </a:r>
            <a:r>
              <a:rPr kumimoji="1" lang="ja-JP" altLang="en-US" sz="2200" b="1" dirty="0" smtClean="0"/>
              <a:t>相談支援事業で分けた場合の整理～</a:t>
            </a:r>
            <a:endParaRPr kumimoji="1" lang="ja-JP" altLang="en-US" sz="2200" b="1" dirty="0"/>
          </a:p>
        </p:txBody>
      </p:sp>
      <p:sp>
        <p:nvSpPr>
          <p:cNvPr id="3" name="コンテンツ プレースホルダー 2"/>
          <p:cNvSpPr>
            <a:spLocks noGrp="1"/>
          </p:cNvSpPr>
          <p:nvPr>
            <p:ph idx="1"/>
          </p:nvPr>
        </p:nvSpPr>
        <p:spPr>
          <a:xfrm>
            <a:off x="140676" y="1056178"/>
            <a:ext cx="7527668" cy="5801823"/>
          </a:xfrm>
        </p:spPr>
        <p:txBody>
          <a:bodyPr>
            <a:normAutofit fontScale="92500" lnSpcReduction="10000"/>
          </a:bodyPr>
          <a:lstStyle/>
          <a:p>
            <a:pPr marL="0" indent="0">
              <a:buNone/>
            </a:pPr>
            <a:r>
              <a:rPr lang="ja-JP" altLang="en-US" sz="2000" dirty="0" smtClean="0"/>
              <a:t>　障害</a:t>
            </a:r>
            <a:r>
              <a:rPr lang="ja-JP" altLang="en-US" sz="2000" dirty="0"/>
              <a:t>のある人が自立した日常生活又は社会生活を営むことができるよう身近な市町村を中心と</a:t>
            </a:r>
            <a:r>
              <a:rPr lang="ja-JP" altLang="en-US" sz="2000" dirty="0" smtClean="0"/>
              <a:t>して、以下</a:t>
            </a:r>
            <a:r>
              <a:rPr lang="ja-JP" altLang="en-US" sz="2000" dirty="0"/>
              <a:t>のような相談支援事業を実施しています</a:t>
            </a:r>
            <a:r>
              <a:rPr lang="ja-JP" altLang="en-US" sz="2000" dirty="0" smtClean="0"/>
              <a:t>。（地域</a:t>
            </a:r>
            <a:r>
              <a:rPr lang="ja-JP" altLang="en-US" sz="2000" dirty="0"/>
              <a:t>の状況に</a:t>
            </a:r>
            <a:r>
              <a:rPr lang="ja-JP" altLang="en-US" sz="2000" dirty="0" smtClean="0"/>
              <a:t>応じて</a:t>
            </a:r>
            <a:r>
              <a:rPr lang="ja-JP" altLang="en-US" sz="2000" dirty="0"/>
              <a:t>柔軟な事業形態を</a:t>
            </a:r>
            <a:r>
              <a:rPr lang="ja-JP" altLang="en-US" sz="2000" dirty="0" smtClean="0"/>
              <a:t>とれる）</a:t>
            </a:r>
            <a:endParaRPr lang="en-US" altLang="ja-JP" sz="2000" dirty="0" smtClean="0"/>
          </a:p>
          <a:p>
            <a:pPr marL="0" indent="0">
              <a:buNone/>
            </a:pPr>
            <a:r>
              <a:rPr kumimoji="1" lang="ja-JP" altLang="en-US" sz="2000" dirty="0"/>
              <a:t>１</a:t>
            </a:r>
            <a:r>
              <a:rPr kumimoji="1" lang="ja-JP" altLang="en-US" sz="2000" dirty="0" smtClean="0"/>
              <a:t>．</a:t>
            </a:r>
            <a:r>
              <a:rPr lang="ja-JP" altLang="en-US" sz="2000" u="sng" dirty="0"/>
              <a:t>一般的な相談</a:t>
            </a:r>
            <a:r>
              <a:rPr lang="ja-JP" altLang="en-US" sz="2000" dirty="0"/>
              <a:t>をしたい場合（障害者相談支援事業</a:t>
            </a:r>
            <a:r>
              <a:rPr lang="ja-JP" altLang="en-US" sz="2000" dirty="0" smtClean="0"/>
              <a:t>）</a:t>
            </a:r>
            <a:endParaRPr lang="en-US" altLang="ja-JP" sz="2000" dirty="0" smtClean="0"/>
          </a:p>
          <a:p>
            <a:pPr marL="0" indent="0">
              <a:buNone/>
            </a:pPr>
            <a:r>
              <a:rPr lang="ja-JP" altLang="en-US" sz="2000" dirty="0"/>
              <a:t>　</a:t>
            </a:r>
            <a:r>
              <a:rPr lang="ja-JP" altLang="en-US" sz="2000" dirty="0" smtClean="0"/>
              <a:t>　≪障害</a:t>
            </a:r>
            <a:r>
              <a:rPr lang="ja-JP" altLang="en-US" sz="2000" dirty="0"/>
              <a:t>のある人やその保護者</a:t>
            </a:r>
            <a:r>
              <a:rPr lang="ja-JP" altLang="en-US" sz="2000" dirty="0" smtClean="0"/>
              <a:t>など≫</a:t>
            </a:r>
            <a:endParaRPr lang="en-US" altLang="ja-JP" sz="2000" dirty="0" smtClean="0"/>
          </a:p>
          <a:p>
            <a:pPr marL="0" indent="0">
              <a:buNone/>
            </a:pPr>
            <a:endParaRPr lang="en-US" altLang="ja-JP" sz="2000" dirty="0" smtClean="0"/>
          </a:p>
          <a:p>
            <a:pPr marL="0" indent="0">
              <a:buNone/>
            </a:pPr>
            <a:r>
              <a:rPr kumimoji="1" lang="ja-JP" altLang="en-US" sz="2000" dirty="0"/>
              <a:t>２</a:t>
            </a:r>
            <a:r>
              <a:rPr kumimoji="1" lang="ja-JP" altLang="en-US" sz="2000" dirty="0" smtClean="0"/>
              <a:t>．</a:t>
            </a:r>
            <a:r>
              <a:rPr lang="ja-JP" altLang="en-US" sz="2000" u="sng" dirty="0" smtClean="0"/>
              <a:t>障害</a:t>
            </a:r>
            <a:r>
              <a:rPr lang="ja-JP" altLang="en-US" sz="2000" u="sng" dirty="0"/>
              <a:t>福祉サービス等の</a:t>
            </a:r>
            <a:r>
              <a:rPr lang="ja-JP" altLang="en-US" sz="2000" b="1" u="sng" dirty="0"/>
              <a:t>利用</a:t>
            </a:r>
            <a:r>
              <a:rPr lang="ja-JP" altLang="en-US" sz="2000" b="1" dirty="0"/>
              <a:t>計画の</a:t>
            </a:r>
            <a:r>
              <a:rPr lang="ja-JP" altLang="en-US" sz="2000" b="1" dirty="0" smtClean="0"/>
              <a:t>作成</a:t>
            </a:r>
            <a:endParaRPr lang="en-US" altLang="ja-JP" sz="2000" b="1" dirty="0" smtClean="0"/>
          </a:p>
          <a:p>
            <a:pPr marL="0" indent="0">
              <a:buNone/>
            </a:pPr>
            <a:r>
              <a:rPr lang="ja-JP" altLang="en-US" sz="2000" b="1" dirty="0"/>
              <a:t>　</a:t>
            </a:r>
            <a:r>
              <a:rPr lang="ja-JP" altLang="en-US" sz="2000" dirty="0" smtClean="0"/>
              <a:t>（</a:t>
            </a:r>
            <a:r>
              <a:rPr lang="ja-JP" altLang="en-US" sz="2000" b="1" dirty="0"/>
              <a:t>計画相談</a:t>
            </a:r>
            <a:r>
              <a:rPr lang="ja-JP" altLang="en-US" sz="2000" dirty="0"/>
              <a:t>支援・</a:t>
            </a:r>
            <a:r>
              <a:rPr lang="ja-JP" altLang="en-US" sz="2000" b="1" dirty="0"/>
              <a:t>障害児相談</a:t>
            </a:r>
            <a:r>
              <a:rPr lang="ja-JP" altLang="en-US" sz="2000" dirty="0"/>
              <a:t>支援</a:t>
            </a:r>
            <a:r>
              <a:rPr lang="ja-JP" altLang="en-US" sz="2000" dirty="0" smtClean="0"/>
              <a:t>）</a:t>
            </a:r>
            <a:endParaRPr lang="en-US" altLang="ja-JP" sz="2000" dirty="0" smtClean="0"/>
          </a:p>
          <a:p>
            <a:pPr marL="0" indent="0">
              <a:buNone/>
            </a:pPr>
            <a:r>
              <a:rPr kumimoji="1" lang="ja-JP" altLang="en-US" sz="2000" dirty="0"/>
              <a:t>　</a:t>
            </a:r>
            <a:r>
              <a:rPr kumimoji="1" lang="ja-JP" altLang="en-US" sz="2000" dirty="0" smtClean="0"/>
              <a:t>　≪</a:t>
            </a:r>
            <a:r>
              <a:rPr lang="ja-JP" altLang="en-US" sz="2000" dirty="0" smtClean="0"/>
              <a:t>サービス申請により市町村が、計画提出を求めた者≫</a:t>
            </a:r>
            <a:endParaRPr lang="en-US" altLang="ja-JP" sz="2000" dirty="0" smtClean="0"/>
          </a:p>
          <a:p>
            <a:pPr marL="0" indent="0">
              <a:buNone/>
            </a:pPr>
            <a:endParaRPr lang="en-US" altLang="ja-JP" sz="2000" dirty="0" smtClean="0"/>
          </a:p>
          <a:p>
            <a:pPr marL="0" indent="0">
              <a:buNone/>
            </a:pPr>
            <a:r>
              <a:rPr kumimoji="1" lang="ja-JP" altLang="en-US" sz="2000" dirty="0"/>
              <a:t>３</a:t>
            </a:r>
            <a:r>
              <a:rPr kumimoji="1" lang="ja-JP" altLang="en-US" sz="2000" dirty="0" smtClean="0"/>
              <a:t>．</a:t>
            </a:r>
            <a:r>
              <a:rPr lang="ja-JP" altLang="en-US" sz="2000" u="sng" dirty="0" smtClean="0"/>
              <a:t>地域生活</a:t>
            </a:r>
            <a:r>
              <a:rPr lang="ja-JP" altLang="en-US" sz="2000" u="sng" dirty="0"/>
              <a:t>へ</a:t>
            </a:r>
            <a:r>
              <a:rPr lang="ja-JP" altLang="en-US" sz="2000" u="sng" dirty="0" smtClean="0"/>
              <a:t>の地域相談</a:t>
            </a:r>
            <a:r>
              <a:rPr lang="ja-JP" altLang="en-US" sz="2000" dirty="0" smtClean="0"/>
              <a:t>支援</a:t>
            </a:r>
            <a:r>
              <a:rPr lang="ja-JP" altLang="en-US" sz="2000" dirty="0"/>
              <a:t>（地域移行支援・地域定着支援</a:t>
            </a:r>
            <a:r>
              <a:rPr lang="ja-JP" altLang="en-US" sz="2000" dirty="0" smtClean="0"/>
              <a:t>）</a:t>
            </a:r>
            <a:endParaRPr lang="en-US" altLang="ja-JP" sz="2000" dirty="0" smtClean="0"/>
          </a:p>
          <a:p>
            <a:pPr marL="0" indent="0">
              <a:buNone/>
            </a:pPr>
            <a:endParaRPr lang="en-US" altLang="ja-JP" sz="2000" dirty="0" smtClean="0"/>
          </a:p>
          <a:p>
            <a:pPr marL="0" indent="0">
              <a:buNone/>
            </a:pPr>
            <a:r>
              <a:rPr kumimoji="1" lang="ja-JP" altLang="en-US" sz="2000" dirty="0"/>
              <a:t>４</a:t>
            </a:r>
            <a:r>
              <a:rPr kumimoji="1" lang="ja-JP" altLang="en-US" sz="2000" dirty="0" smtClean="0"/>
              <a:t>．</a:t>
            </a:r>
            <a:r>
              <a:rPr lang="ja-JP" altLang="en-US" sz="2000" u="sng" dirty="0"/>
              <a:t>一般住宅に入居して生活したい</a:t>
            </a:r>
            <a:r>
              <a:rPr lang="ja-JP" altLang="en-US" sz="2000" dirty="0"/>
              <a:t>場合（住宅入居等支援</a:t>
            </a:r>
            <a:r>
              <a:rPr lang="ja-JP" altLang="en-US" sz="2000" dirty="0" smtClean="0"/>
              <a:t>事業）</a:t>
            </a:r>
            <a:endParaRPr lang="en-US" altLang="ja-JP" sz="2000" dirty="0" smtClean="0"/>
          </a:p>
          <a:p>
            <a:pPr marL="0" indent="0">
              <a:buNone/>
            </a:pPr>
            <a:r>
              <a:rPr lang="ja-JP" altLang="en-US" sz="2000" dirty="0"/>
              <a:t>　</a:t>
            </a:r>
            <a:r>
              <a:rPr lang="ja-JP" altLang="en-US" sz="2000" dirty="0" smtClean="0"/>
              <a:t>　（</a:t>
            </a:r>
            <a:r>
              <a:rPr lang="ja-JP" altLang="en-US" sz="2000" dirty="0"/>
              <a:t>居住サポート事業</a:t>
            </a:r>
            <a:r>
              <a:rPr lang="ja-JP" altLang="en-US" sz="2000" dirty="0" smtClean="0"/>
              <a:t>）</a:t>
            </a:r>
            <a:r>
              <a:rPr lang="en-US" altLang="ja-JP" sz="2000" dirty="0" smtClean="0"/>
              <a:t>※</a:t>
            </a:r>
            <a:r>
              <a:rPr lang="ja-JP" altLang="en-US" sz="2000" dirty="0" smtClean="0"/>
              <a:t>相談</a:t>
            </a:r>
            <a:r>
              <a:rPr lang="ja-JP" altLang="en-US" sz="2000" dirty="0"/>
              <a:t>支援事業</a:t>
            </a:r>
            <a:r>
              <a:rPr lang="ja-JP" altLang="en-US" sz="2000" dirty="0" smtClean="0"/>
              <a:t>の機能</a:t>
            </a:r>
            <a:r>
              <a:rPr lang="ja-JP" altLang="en-US" sz="2000" dirty="0"/>
              <a:t>強化</a:t>
            </a:r>
            <a:endParaRPr lang="en-US" altLang="ja-JP" sz="2000" dirty="0" smtClean="0"/>
          </a:p>
          <a:p>
            <a:pPr marL="0" indent="0">
              <a:buNone/>
            </a:pPr>
            <a:endParaRPr lang="en-US" altLang="ja-JP" sz="2000" dirty="0" smtClean="0"/>
          </a:p>
          <a:p>
            <a:pPr marL="0" indent="0">
              <a:buNone/>
            </a:pPr>
            <a:r>
              <a:rPr kumimoji="1" lang="ja-JP" altLang="en-US" sz="2000" dirty="0"/>
              <a:t>５</a:t>
            </a:r>
            <a:r>
              <a:rPr kumimoji="1" lang="ja-JP" altLang="en-US" sz="2000" dirty="0" smtClean="0"/>
              <a:t>．</a:t>
            </a:r>
            <a:r>
              <a:rPr lang="ja-JP" altLang="en-US" sz="2000" dirty="0"/>
              <a:t>障害者本人で</a:t>
            </a:r>
            <a:r>
              <a:rPr lang="ja-JP" altLang="en-US" sz="2000" u="sng" dirty="0"/>
              <a:t>障害福祉サービスの利用契約等ができない</a:t>
            </a:r>
            <a:r>
              <a:rPr lang="ja-JP" altLang="en-US" sz="2000" dirty="0" smtClean="0"/>
              <a:t>場合</a:t>
            </a:r>
            <a:endParaRPr lang="en-US" altLang="ja-JP" sz="2000" dirty="0" smtClean="0"/>
          </a:p>
          <a:p>
            <a:pPr marL="0" indent="0">
              <a:buNone/>
            </a:pPr>
            <a:r>
              <a:rPr lang="ja-JP" altLang="en-US" sz="2000" dirty="0"/>
              <a:t>　</a:t>
            </a:r>
            <a:r>
              <a:rPr lang="ja-JP" altLang="en-US" sz="2000" dirty="0" smtClean="0"/>
              <a:t>　（</a:t>
            </a:r>
            <a:r>
              <a:rPr lang="ja-JP" altLang="en-US" sz="2000" dirty="0"/>
              <a:t>成年後見制度利用支援</a:t>
            </a:r>
            <a:r>
              <a:rPr lang="ja-JP" altLang="en-US" sz="2000" dirty="0" smtClean="0"/>
              <a:t>事業）</a:t>
            </a:r>
            <a:r>
              <a:rPr lang="en-US" altLang="ja-JP" sz="2000" dirty="0"/>
              <a:t>※</a:t>
            </a:r>
            <a:r>
              <a:rPr lang="ja-JP" altLang="en-US" sz="2000" dirty="0"/>
              <a:t>相談支援事業の機能強化</a:t>
            </a:r>
            <a:endParaRPr lang="en-US" altLang="ja-JP" sz="2000" dirty="0"/>
          </a:p>
          <a:p>
            <a:pPr marL="0" indent="0">
              <a:buNone/>
            </a:pPr>
            <a:r>
              <a:rPr kumimoji="1" lang="ja-JP" altLang="en-US" sz="2000" dirty="0" smtClean="0"/>
              <a:t>６．市町村相談支援機能強化事業</a:t>
            </a:r>
            <a:endParaRPr kumimoji="1" lang="ja-JP" altLang="en-US" sz="2000" dirty="0"/>
          </a:p>
        </p:txBody>
      </p:sp>
      <p:sp>
        <p:nvSpPr>
          <p:cNvPr id="12" name="円/楕円 11"/>
          <p:cNvSpPr/>
          <p:nvPr/>
        </p:nvSpPr>
        <p:spPr>
          <a:xfrm>
            <a:off x="7009428" y="2026218"/>
            <a:ext cx="2039527" cy="674894"/>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smtClean="0">
                <a:solidFill>
                  <a:schemeClr val="tx1"/>
                </a:solidFill>
              </a:rPr>
              <a:t>市町村</a:t>
            </a:r>
            <a:endParaRPr lang="en-US" altLang="ja-JP" b="1" dirty="0" smtClean="0">
              <a:solidFill>
                <a:schemeClr val="tx1"/>
              </a:solidFill>
            </a:endParaRPr>
          </a:p>
          <a:p>
            <a:pPr algn="ctr"/>
            <a:r>
              <a:rPr lang="ja-JP" altLang="en-US" b="1" dirty="0" smtClean="0">
                <a:solidFill>
                  <a:schemeClr val="tx1"/>
                </a:solidFill>
              </a:rPr>
              <a:t>委託相談</a:t>
            </a:r>
            <a:endParaRPr lang="ja-JP" altLang="en-US" b="1" dirty="0">
              <a:solidFill>
                <a:schemeClr val="tx1"/>
              </a:solidFill>
            </a:endParaRPr>
          </a:p>
        </p:txBody>
      </p:sp>
      <p:sp>
        <p:nvSpPr>
          <p:cNvPr id="13" name="円/楕円 12"/>
          <p:cNvSpPr/>
          <p:nvPr/>
        </p:nvSpPr>
        <p:spPr>
          <a:xfrm>
            <a:off x="6931325" y="2958386"/>
            <a:ext cx="2117630" cy="72178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ja-JP" altLang="en-US" b="1" dirty="0" smtClean="0">
                <a:solidFill>
                  <a:schemeClr val="tx1"/>
                </a:solidFill>
              </a:rPr>
              <a:t>指定特定</a:t>
            </a:r>
            <a:endParaRPr lang="en-US" altLang="ja-JP" b="1" dirty="0" smtClean="0">
              <a:solidFill>
                <a:schemeClr val="tx1"/>
              </a:solidFill>
            </a:endParaRPr>
          </a:p>
          <a:p>
            <a:pPr algn="ctr"/>
            <a:r>
              <a:rPr lang="ja-JP" altLang="en-US" b="1" dirty="0">
                <a:solidFill>
                  <a:schemeClr val="tx1"/>
                </a:solidFill>
              </a:rPr>
              <a:t>　</a:t>
            </a:r>
            <a:r>
              <a:rPr lang="ja-JP" altLang="en-US" b="1" dirty="0" smtClean="0">
                <a:solidFill>
                  <a:schemeClr val="tx1"/>
                </a:solidFill>
              </a:rPr>
              <a:t>特定障害児</a:t>
            </a:r>
            <a:endParaRPr lang="ja-JP" altLang="en-US" b="1" dirty="0">
              <a:solidFill>
                <a:schemeClr val="tx1"/>
              </a:solidFill>
            </a:endParaRPr>
          </a:p>
        </p:txBody>
      </p:sp>
      <p:sp>
        <p:nvSpPr>
          <p:cNvPr id="15" name="円/楕円 14"/>
          <p:cNvSpPr/>
          <p:nvPr/>
        </p:nvSpPr>
        <p:spPr>
          <a:xfrm>
            <a:off x="7226553" y="3969915"/>
            <a:ext cx="1761238" cy="720079"/>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b="1" dirty="0" smtClean="0"/>
              <a:t>指定一般</a:t>
            </a:r>
            <a:endParaRPr lang="ja-JP" altLang="en-US" b="1" dirty="0"/>
          </a:p>
        </p:txBody>
      </p:sp>
      <p:sp>
        <p:nvSpPr>
          <p:cNvPr id="16" name="円/楕円 15"/>
          <p:cNvSpPr/>
          <p:nvPr/>
        </p:nvSpPr>
        <p:spPr>
          <a:xfrm>
            <a:off x="7295948" y="4927330"/>
            <a:ext cx="1728192" cy="74746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b="1" dirty="0" smtClean="0">
                <a:solidFill>
                  <a:schemeClr val="tx1"/>
                </a:solidFill>
              </a:rPr>
              <a:t>市町村</a:t>
            </a:r>
            <a:endParaRPr lang="en-US" altLang="ja-JP" b="1" dirty="0" smtClean="0">
              <a:solidFill>
                <a:schemeClr val="tx1"/>
              </a:solidFill>
            </a:endParaRPr>
          </a:p>
          <a:p>
            <a:pPr algn="ctr"/>
            <a:r>
              <a:rPr lang="ja-JP" altLang="en-US" b="1" dirty="0" smtClean="0">
                <a:solidFill>
                  <a:schemeClr val="tx1"/>
                </a:solidFill>
              </a:rPr>
              <a:t>委託相談</a:t>
            </a:r>
            <a:endParaRPr lang="ja-JP" altLang="en-US" b="1" dirty="0">
              <a:solidFill>
                <a:schemeClr val="tx1"/>
              </a:solidFill>
            </a:endParaRPr>
          </a:p>
        </p:txBody>
      </p:sp>
      <p:sp>
        <p:nvSpPr>
          <p:cNvPr id="17" name="円/楕円 16"/>
          <p:cNvSpPr/>
          <p:nvPr/>
        </p:nvSpPr>
        <p:spPr>
          <a:xfrm>
            <a:off x="7295948" y="5937149"/>
            <a:ext cx="1764969" cy="72008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b="1" dirty="0" smtClean="0">
                <a:solidFill>
                  <a:schemeClr val="tx1"/>
                </a:solidFill>
              </a:rPr>
              <a:t>市町村</a:t>
            </a:r>
            <a:endParaRPr lang="en-US" altLang="ja-JP" b="1" dirty="0" smtClean="0">
              <a:solidFill>
                <a:schemeClr val="tx1"/>
              </a:solidFill>
            </a:endParaRPr>
          </a:p>
          <a:p>
            <a:pPr algn="ctr"/>
            <a:r>
              <a:rPr lang="ja-JP" altLang="en-US" b="1" dirty="0" smtClean="0">
                <a:solidFill>
                  <a:schemeClr val="tx1"/>
                </a:solidFill>
              </a:rPr>
              <a:t>基幹相談</a:t>
            </a:r>
            <a:endParaRPr lang="ja-JP" altLang="en-US" b="1" dirty="0">
              <a:solidFill>
                <a:schemeClr val="tx1"/>
              </a:solidFill>
            </a:endParaRPr>
          </a:p>
        </p:txBody>
      </p:sp>
      <p:cxnSp>
        <p:nvCxnSpPr>
          <p:cNvPr id="9" name="直線コネクタ 8"/>
          <p:cNvCxnSpPr/>
          <p:nvPr/>
        </p:nvCxnSpPr>
        <p:spPr>
          <a:xfrm>
            <a:off x="251520" y="970226"/>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0" name="フッター プレースホルダ 3"/>
          <p:cNvSpPr>
            <a:spLocks noGrp="1"/>
          </p:cNvSpPr>
          <p:nvPr>
            <p:ph type="ftr" sz="quarter" idx="11"/>
          </p:nvPr>
        </p:nvSpPr>
        <p:spPr>
          <a:xfrm>
            <a:off x="0" y="6594345"/>
            <a:ext cx="9144000" cy="263656"/>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extLst>
      <p:ext uri="{BB962C8B-B14F-4D97-AF65-F5344CB8AC3E}">
        <p14:creationId xmlns:p14="http://schemas.microsoft.com/office/powerpoint/2010/main" val="3366884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正方形/長方形 50"/>
          <p:cNvSpPr/>
          <p:nvPr/>
        </p:nvSpPr>
        <p:spPr>
          <a:xfrm>
            <a:off x="356227" y="692697"/>
            <a:ext cx="8659936" cy="247117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フッター プレースホルダ 1"/>
          <p:cNvSpPr>
            <a:spLocks noGrp="1"/>
          </p:cNvSpPr>
          <p:nvPr>
            <p:ph type="ftr" sz="quarter" idx="11"/>
          </p:nvPr>
        </p:nvSpPr>
        <p:spPr>
          <a:xfrm>
            <a:off x="26420" y="648510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899592" y="28419"/>
            <a:ext cx="7847984"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それぞれ</a:t>
            </a:r>
            <a:r>
              <a:rPr lang="ja-JP" altLang="en-US" sz="2800" b="1" dirty="0" smtClean="0">
                <a:latin typeface="メイリオ" pitchFamily="50" charset="-128"/>
                <a:ea typeface="メイリオ" pitchFamily="50" charset="-128"/>
                <a:cs typeface="メイリオ" pitchFamily="50" charset="-128"/>
              </a:rPr>
              <a:t>の</a:t>
            </a:r>
            <a:r>
              <a:rPr lang="ja-JP" altLang="en-US" sz="2800" b="1" dirty="0">
                <a:latin typeface="メイリオ" pitchFamily="50" charset="-128"/>
                <a:ea typeface="メイリオ" pitchFamily="50" charset="-128"/>
                <a:cs typeface="メイリオ" pitchFamily="50" charset="-128"/>
              </a:rPr>
              <a:t>相談</a:t>
            </a:r>
            <a:r>
              <a:rPr lang="ja-JP" altLang="en-US" sz="2800" b="1" dirty="0" smtClean="0">
                <a:latin typeface="メイリオ" pitchFamily="50" charset="-128"/>
                <a:ea typeface="メイリオ" pitchFamily="50" charset="-128"/>
                <a:cs typeface="メイリオ" pitchFamily="50" charset="-128"/>
              </a:rPr>
              <a:t>支援</a:t>
            </a:r>
            <a:r>
              <a:rPr lang="ja-JP" altLang="en-US" sz="2800" b="1" dirty="0">
                <a:latin typeface="メイリオ" pitchFamily="50" charset="-128"/>
                <a:ea typeface="メイリオ" pitchFamily="50" charset="-128"/>
                <a:cs typeface="メイリオ" pitchFamily="50" charset="-128"/>
              </a:rPr>
              <a:t>事業</a:t>
            </a:r>
            <a:r>
              <a:rPr lang="ja-JP" altLang="en-US" sz="2800" b="1" dirty="0" smtClean="0">
                <a:latin typeface="メイリオ" pitchFamily="50" charset="-128"/>
                <a:ea typeface="メイリオ" pitchFamily="50" charset="-128"/>
                <a:cs typeface="メイリオ" pitchFamily="50" charset="-128"/>
              </a:rPr>
              <a:t>の役割と機能</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575551"/>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0" name="Rectangle 12"/>
          <p:cNvSpPr>
            <a:spLocks noChangeArrowheads="1"/>
          </p:cNvSpPr>
          <p:nvPr/>
        </p:nvSpPr>
        <p:spPr bwMode="auto">
          <a:xfrm>
            <a:off x="82125" y="692698"/>
            <a:ext cx="373134" cy="2384840"/>
          </a:xfrm>
          <a:prstGeom prst="rect">
            <a:avLst/>
          </a:prstGeom>
          <a:solidFill>
            <a:schemeClr val="bg1"/>
          </a:solidFill>
          <a:ln w="38100" cmpd="dbl">
            <a:solidFill>
              <a:schemeClr val="tx1"/>
            </a:solidFill>
            <a:miter lim="800000"/>
            <a:headEnd/>
            <a:tailEnd/>
          </a:ln>
        </p:spPr>
        <p:txBody>
          <a:bodyPr vert="eaVert" wrap="none" lIns="84397" tIns="42198" rIns="84397" bIns="42198" anchor="ctr"/>
          <a:lstStyle/>
          <a:p>
            <a:pPr algn="ctr"/>
            <a:r>
              <a:rPr lang="ja-JP" altLang="en-US" sz="1292" b="1" dirty="0" smtClean="0">
                <a:solidFill>
                  <a:srgbClr val="000000"/>
                </a:solidFill>
                <a:latin typeface="Times New Roman" pitchFamily="18" charset="0"/>
                <a:ea typeface="ＭＳ ゴシック" pitchFamily="49" charset="-128"/>
              </a:rPr>
              <a:t>個別給付</a:t>
            </a:r>
            <a:r>
              <a:rPr lang="ja-JP" altLang="en-US" sz="1292" b="1" dirty="0">
                <a:solidFill>
                  <a:srgbClr val="000000"/>
                </a:solidFill>
                <a:latin typeface="Times New Roman" pitchFamily="18" charset="0"/>
                <a:ea typeface="ＭＳ ゴシック" pitchFamily="49" charset="-128"/>
              </a:rPr>
              <a:t>　</a:t>
            </a:r>
            <a:r>
              <a:rPr lang="ja-JP" altLang="en-US" sz="1292" b="1" dirty="0" smtClean="0">
                <a:solidFill>
                  <a:srgbClr val="000000"/>
                </a:solidFill>
                <a:latin typeface="Times New Roman" pitchFamily="18" charset="0"/>
                <a:ea typeface="ＭＳ ゴシック" pitchFamily="49" charset="-128"/>
              </a:rPr>
              <a:t>指定相談支援事業</a:t>
            </a:r>
            <a:endParaRPr lang="ja-JP" altLang="en-US" sz="1292" b="1" dirty="0">
              <a:solidFill>
                <a:srgbClr val="000000"/>
              </a:solidFill>
              <a:latin typeface="Times New Roman" pitchFamily="18" charset="0"/>
              <a:ea typeface="ＭＳ ゴシック" pitchFamily="49" charset="-128"/>
            </a:endParaRPr>
          </a:p>
        </p:txBody>
      </p:sp>
      <p:sp>
        <p:nvSpPr>
          <p:cNvPr id="5" name="正方形/長方形 4"/>
          <p:cNvSpPr/>
          <p:nvPr/>
        </p:nvSpPr>
        <p:spPr>
          <a:xfrm>
            <a:off x="356227" y="3213192"/>
            <a:ext cx="7960189" cy="330136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600" dirty="0" smtClean="0"/>
              <a:t>市町村相談支援事業</a:t>
            </a:r>
            <a:endParaRPr kumimoji="1" lang="en-US" altLang="ja-JP" sz="1600" dirty="0" smtClean="0"/>
          </a:p>
          <a:p>
            <a:endParaRPr lang="en-US" altLang="ja-JP" sz="1600" dirty="0"/>
          </a:p>
          <a:p>
            <a:endParaRPr kumimoji="1" lang="en-US" altLang="ja-JP" sz="1600" dirty="0" smtClean="0"/>
          </a:p>
          <a:p>
            <a:endParaRPr lang="en-US" altLang="ja-JP" sz="1600" dirty="0"/>
          </a:p>
          <a:p>
            <a:endParaRPr kumimoji="1" lang="en-US" altLang="ja-JP" sz="1600" dirty="0" smtClean="0"/>
          </a:p>
          <a:p>
            <a:endParaRPr lang="en-US" altLang="ja-JP" sz="1200" dirty="0"/>
          </a:p>
          <a:p>
            <a:endParaRPr kumimoji="1" lang="en-US" altLang="ja-JP" sz="1200" dirty="0" smtClean="0"/>
          </a:p>
          <a:p>
            <a:endParaRPr kumimoji="1" lang="en-US" altLang="ja-JP" sz="1200" dirty="0" smtClean="0"/>
          </a:p>
          <a:p>
            <a:endParaRPr lang="en-US" altLang="ja-JP" sz="1200" dirty="0"/>
          </a:p>
          <a:p>
            <a:endParaRPr kumimoji="1" lang="en-US" altLang="ja-JP" sz="1200" dirty="0" smtClean="0"/>
          </a:p>
          <a:p>
            <a:endParaRPr lang="en-US" altLang="ja-JP" sz="1200" dirty="0"/>
          </a:p>
          <a:p>
            <a:endParaRPr kumimoji="1" lang="en-US" altLang="ja-JP" sz="1200" dirty="0" smtClean="0"/>
          </a:p>
          <a:p>
            <a:endParaRPr lang="en-US" altLang="ja-JP" sz="1200" dirty="0"/>
          </a:p>
          <a:p>
            <a:endParaRPr kumimoji="1" lang="en-US" altLang="ja-JP" sz="1200" dirty="0" smtClean="0"/>
          </a:p>
          <a:p>
            <a:endParaRPr kumimoji="1" lang="ja-JP" altLang="en-US" sz="1200" dirty="0"/>
          </a:p>
        </p:txBody>
      </p:sp>
      <p:sp>
        <p:nvSpPr>
          <p:cNvPr id="28" name="正方形/長方形 27"/>
          <p:cNvSpPr/>
          <p:nvPr/>
        </p:nvSpPr>
        <p:spPr>
          <a:xfrm>
            <a:off x="460736" y="3659381"/>
            <a:ext cx="1751452" cy="13455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市町村直営</a:t>
            </a:r>
            <a:endParaRPr kumimoji="1" lang="en-US" altLang="ja-JP" dirty="0" smtClean="0"/>
          </a:p>
          <a:p>
            <a:pPr algn="ctr"/>
            <a:r>
              <a:rPr lang="ja-JP" altLang="en-US" dirty="0"/>
              <a:t>相談</a:t>
            </a:r>
            <a:r>
              <a:rPr lang="ja-JP" altLang="en-US" dirty="0" smtClean="0"/>
              <a:t>支援</a:t>
            </a:r>
            <a:r>
              <a:rPr lang="ja-JP" altLang="en-US" dirty="0"/>
              <a:t>事業</a:t>
            </a:r>
            <a:endParaRPr kumimoji="1" lang="ja-JP" altLang="en-US" dirty="0"/>
          </a:p>
        </p:txBody>
      </p:sp>
      <p:sp>
        <p:nvSpPr>
          <p:cNvPr id="29" name="正方形/長方形 28"/>
          <p:cNvSpPr/>
          <p:nvPr/>
        </p:nvSpPr>
        <p:spPr>
          <a:xfrm>
            <a:off x="452013" y="5073144"/>
            <a:ext cx="1757943" cy="134554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市町村直営</a:t>
            </a:r>
            <a:endParaRPr kumimoji="1" lang="en-US" altLang="ja-JP" dirty="0" smtClean="0"/>
          </a:p>
          <a:p>
            <a:pPr algn="ctr"/>
            <a:r>
              <a:rPr lang="ja-JP" altLang="en-US" dirty="0"/>
              <a:t>基幹</a:t>
            </a:r>
            <a:r>
              <a:rPr lang="ja-JP" altLang="en-US" dirty="0" smtClean="0"/>
              <a:t>相談機能</a:t>
            </a:r>
            <a:endParaRPr lang="en-US" altLang="ja-JP" dirty="0" smtClean="0"/>
          </a:p>
          <a:p>
            <a:pPr algn="ctr"/>
            <a:r>
              <a:rPr lang="ja-JP" altLang="en-US" sz="1200" dirty="0"/>
              <a:t>（</a:t>
            </a:r>
            <a:r>
              <a:rPr kumimoji="1" lang="ja-JP" altLang="en-US" sz="1200" dirty="0" smtClean="0"/>
              <a:t>地域自立支援</a:t>
            </a:r>
            <a:endParaRPr kumimoji="1" lang="en-US" altLang="ja-JP" sz="1200" dirty="0" smtClean="0"/>
          </a:p>
          <a:p>
            <a:pPr algn="ctr"/>
            <a:r>
              <a:rPr kumimoji="1" lang="ja-JP" altLang="en-US" sz="1200" dirty="0" smtClean="0"/>
              <a:t>協議会）</a:t>
            </a:r>
            <a:endParaRPr kumimoji="1" lang="ja-JP" altLang="en-US" sz="1200" dirty="0"/>
          </a:p>
        </p:txBody>
      </p:sp>
      <p:sp>
        <p:nvSpPr>
          <p:cNvPr id="30" name="正方形/長方形 29"/>
          <p:cNvSpPr/>
          <p:nvPr/>
        </p:nvSpPr>
        <p:spPr>
          <a:xfrm>
            <a:off x="2701392" y="4840762"/>
            <a:ext cx="5527011" cy="157846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sz="1400" b="1" dirty="0" smtClean="0"/>
              <a:t>基幹相談支援センター</a:t>
            </a:r>
            <a:endParaRPr kumimoji="1" lang="en-US" altLang="ja-JP" sz="1400" b="1" dirty="0" smtClean="0"/>
          </a:p>
          <a:p>
            <a:endParaRPr lang="en-US" altLang="ja-JP" b="1" dirty="0"/>
          </a:p>
          <a:p>
            <a:endParaRPr kumimoji="1" lang="en-US" altLang="ja-JP" b="1" dirty="0" smtClean="0"/>
          </a:p>
          <a:p>
            <a:endParaRPr lang="en-US" altLang="ja-JP" b="1" dirty="0"/>
          </a:p>
          <a:p>
            <a:endParaRPr kumimoji="1" lang="en-US" altLang="ja-JP" b="1" dirty="0" smtClean="0"/>
          </a:p>
          <a:p>
            <a:endParaRPr kumimoji="1" lang="ja-JP" altLang="en-US" b="1" dirty="0"/>
          </a:p>
        </p:txBody>
      </p:sp>
      <p:sp>
        <p:nvSpPr>
          <p:cNvPr id="31" name="正方形/長方形 30"/>
          <p:cNvSpPr/>
          <p:nvPr/>
        </p:nvSpPr>
        <p:spPr>
          <a:xfrm>
            <a:off x="2701391" y="3425204"/>
            <a:ext cx="5527011" cy="1415557"/>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endParaRPr kumimoji="1" lang="en-US" altLang="ja-JP" b="1" dirty="0" smtClean="0"/>
          </a:p>
          <a:p>
            <a:endParaRPr kumimoji="1" lang="en-US" altLang="ja-JP" b="1" dirty="0" smtClean="0"/>
          </a:p>
          <a:p>
            <a:endParaRPr lang="en-US" altLang="ja-JP" b="1" dirty="0" smtClean="0"/>
          </a:p>
          <a:p>
            <a:endParaRPr kumimoji="1" lang="en-US" altLang="ja-JP" b="1" dirty="0" smtClean="0"/>
          </a:p>
          <a:p>
            <a:endParaRPr lang="en-US" altLang="ja-JP" b="1" dirty="0" smtClean="0"/>
          </a:p>
          <a:p>
            <a:endParaRPr kumimoji="1" lang="en-US" altLang="ja-JP" b="1" dirty="0" smtClean="0"/>
          </a:p>
          <a:p>
            <a:endParaRPr lang="en-US" altLang="ja-JP" b="1" dirty="0" smtClean="0"/>
          </a:p>
          <a:p>
            <a:r>
              <a:rPr kumimoji="1" lang="ja-JP" altLang="en-US" sz="1400" b="1" dirty="0" smtClean="0"/>
              <a:t>委託相談支援事業</a:t>
            </a:r>
            <a:endParaRPr kumimoji="1" lang="en-US" altLang="ja-JP" sz="1400" b="1" dirty="0" smtClean="0"/>
          </a:p>
          <a:p>
            <a:endParaRPr kumimoji="1" lang="en-US" altLang="ja-JP" sz="1400" b="1" dirty="0" smtClean="0"/>
          </a:p>
          <a:p>
            <a:r>
              <a:rPr lang="ja-JP" altLang="en-US" sz="1200" dirty="0" smtClean="0"/>
              <a:t>１．一般的な相談をしたい場合（基本相談）</a:t>
            </a:r>
            <a:endParaRPr lang="en-US" altLang="ja-JP" sz="1200" dirty="0" smtClean="0"/>
          </a:p>
          <a:p>
            <a:r>
              <a:rPr lang="ja-JP" altLang="en-US" sz="1200" dirty="0" smtClean="0"/>
              <a:t>２．サービス等利用計画（障害児支援含む）</a:t>
            </a:r>
            <a:endParaRPr lang="en-US" altLang="ja-JP" sz="1200" dirty="0" smtClean="0"/>
          </a:p>
          <a:p>
            <a:r>
              <a:rPr lang="ja-JP" altLang="en-US" sz="1200" dirty="0" smtClean="0"/>
              <a:t>３．地域相談支援（地域移行・地域定着）</a:t>
            </a:r>
            <a:endParaRPr lang="en-US" altLang="ja-JP" sz="1200" dirty="0" smtClean="0"/>
          </a:p>
          <a:p>
            <a:r>
              <a:rPr lang="ja-JP" altLang="en-US" sz="1200" dirty="0" smtClean="0"/>
              <a:t>４．他委託内容による事業</a:t>
            </a:r>
            <a:endParaRPr lang="en-US" altLang="ja-JP" sz="1200" dirty="0" smtClean="0"/>
          </a:p>
          <a:p>
            <a:endParaRPr lang="en-US" altLang="ja-JP" dirty="0" smtClean="0"/>
          </a:p>
          <a:p>
            <a:endParaRPr lang="en-US" altLang="ja-JP" dirty="0"/>
          </a:p>
          <a:p>
            <a:endParaRPr kumimoji="1" lang="en-US" altLang="ja-JP" b="1" dirty="0" smtClean="0"/>
          </a:p>
          <a:p>
            <a:endParaRPr kumimoji="1" lang="en-US" altLang="ja-JP" b="1" dirty="0" smtClean="0"/>
          </a:p>
          <a:p>
            <a:endParaRPr lang="en-US" altLang="ja-JP" dirty="0" smtClean="0"/>
          </a:p>
          <a:p>
            <a:endParaRPr kumimoji="1" lang="en-US" altLang="ja-JP" dirty="0" smtClean="0"/>
          </a:p>
          <a:p>
            <a:endParaRPr kumimoji="1" lang="ja-JP" altLang="en-US" dirty="0"/>
          </a:p>
        </p:txBody>
      </p:sp>
      <p:sp>
        <p:nvSpPr>
          <p:cNvPr id="7" name="Rectangle 12"/>
          <p:cNvSpPr>
            <a:spLocks noChangeArrowheads="1"/>
          </p:cNvSpPr>
          <p:nvPr/>
        </p:nvSpPr>
        <p:spPr bwMode="auto">
          <a:xfrm>
            <a:off x="106616" y="3704634"/>
            <a:ext cx="331177" cy="2041280"/>
          </a:xfrm>
          <a:prstGeom prst="rect">
            <a:avLst/>
          </a:prstGeom>
          <a:solidFill>
            <a:schemeClr val="bg1"/>
          </a:solidFill>
          <a:ln w="38100" cmpd="dbl">
            <a:solidFill>
              <a:schemeClr val="tx1"/>
            </a:solidFill>
            <a:miter lim="800000"/>
            <a:headEnd/>
            <a:tailEnd/>
          </a:ln>
        </p:spPr>
        <p:txBody>
          <a:bodyPr vert="eaVert" wrap="none" lIns="84397" tIns="42198" rIns="84397" bIns="42198" anchor="ctr"/>
          <a:lstStyle/>
          <a:p>
            <a:pPr algn="ctr"/>
            <a:r>
              <a:rPr lang="ja-JP" altLang="en-US" sz="1292" b="1" dirty="0">
                <a:solidFill>
                  <a:srgbClr val="000000"/>
                </a:solidFill>
                <a:latin typeface="Times New Roman" pitchFamily="18" charset="0"/>
                <a:ea typeface="ＭＳ ゴシック" pitchFamily="49" charset="-128"/>
              </a:rPr>
              <a:t>市町村による相談支援事業</a:t>
            </a:r>
          </a:p>
        </p:txBody>
      </p:sp>
      <p:sp>
        <p:nvSpPr>
          <p:cNvPr id="34" name="正方形/長方形 33"/>
          <p:cNvSpPr/>
          <p:nvPr/>
        </p:nvSpPr>
        <p:spPr>
          <a:xfrm>
            <a:off x="455260" y="1031251"/>
            <a:ext cx="2852954" cy="204628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defRPr/>
            </a:pPr>
            <a:r>
              <a:rPr lang="ja-JP" altLang="en-US" sz="1400" dirty="0">
                <a:solidFill>
                  <a:srgbClr val="000000"/>
                </a:solidFill>
                <a:latin typeface="ＭＳ Ｐゴシック"/>
              </a:rPr>
              <a:t>○計画相談支援</a:t>
            </a:r>
            <a:r>
              <a:rPr lang="ja-JP" altLang="en-US" sz="1400" b="1" dirty="0">
                <a:solidFill>
                  <a:srgbClr val="800000"/>
                </a:solidFill>
                <a:ea typeface="ＭＳ Ｐゴシック" pitchFamily="50" charset="-128"/>
              </a:rPr>
              <a:t>（個別給付）</a:t>
            </a:r>
            <a:r>
              <a:rPr lang="ja-JP" altLang="en-US" sz="1400" dirty="0">
                <a:solidFill>
                  <a:srgbClr val="800000"/>
                </a:solidFill>
                <a:ea typeface="ＭＳ Ｐゴシック" pitchFamily="50" charset="-128"/>
              </a:rPr>
              <a:t>　</a:t>
            </a:r>
            <a:endParaRPr lang="en-US" altLang="ja-JP" sz="1400" dirty="0">
              <a:solidFill>
                <a:srgbClr val="800000"/>
              </a:solidFill>
              <a:ea typeface="ＭＳ Ｐゴシック" pitchFamily="50" charset="-128"/>
            </a:endParaRPr>
          </a:p>
          <a:p>
            <a:pPr>
              <a:defRPr/>
            </a:pPr>
            <a:r>
              <a:rPr lang="ja-JP" altLang="en-US" sz="1400" dirty="0" smtClean="0">
                <a:solidFill>
                  <a:srgbClr val="800000"/>
                </a:solidFill>
                <a:ea typeface="ＭＳ Ｐゴシック" pitchFamily="50" charset="-128"/>
              </a:rPr>
              <a:t>　　　　　</a:t>
            </a:r>
            <a:r>
              <a:rPr lang="en-US" altLang="ja-JP" sz="1400" dirty="0" smtClean="0">
                <a:solidFill>
                  <a:srgbClr val="800000"/>
                </a:solidFill>
                <a:ea typeface="ＭＳ Ｐゴシック" pitchFamily="50" charset="-128"/>
              </a:rPr>
              <a:t>※</a:t>
            </a:r>
            <a:r>
              <a:rPr lang="ja-JP" altLang="en-US" sz="1400" dirty="0">
                <a:solidFill>
                  <a:srgbClr val="800000"/>
                </a:solidFill>
                <a:ea typeface="ＭＳ Ｐゴシック" pitchFamily="50" charset="-128"/>
              </a:rPr>
              <a:t>児童は居宅サービス</a:t>
            </a:r>
            <a:endParaRPr lang="en-US" altLang="ja-JP" sz="1400" dirty="0">
              <a:solidFill>
                <a:srgbClr val="000000"/>
              </a:solidFill>
              <a:latin typeface="ＭＳ Ｐゴシック"/>
            </a:endParaRPr>
          </a:p>
          <a:p>
            <a:pPr indent="164109">
              <a:defRPr/>
            </a:pPr>
            <a:r>
              <a:rPr lang="ja-JP" altLang="en-US" sz="1400" dirty="0">
                <a:solidFill>
                  <a:srgbClr val="000000"/>
                </a:solidFill>
                <a:latin typeface="ＭＳ Ｐゴシック"/>
              </a:rPr>
              <a:t>・サービス利用支援</a:t>
            </a:r>
            <a:endParaRPr lang="en-US" altLang="ja-JP" sz="1400" u="sng" dirty="0">
              <a:solidFill>
                <a:srgbClr val="000000"/>
              </a:solidFill>
              <a:latin typeface="ＭＳ Ｐゴシック"/>
            </a:endParaRPr>
          </a:p>
          <a:p>
            <a:pPr indent="164109">
              <a:defRPr/>
            </a:pPr>
            <a:r>
              <a:rPr lang="ja-JP" altLang="en-US" sz="1400" dirty="0">
                <a:solidFill>
                  <a:srgbClr val="000000"/>
                </a:solidFill>
                <a:latin typeface="ＭＳ Ｐゴシック"/>
              </a:rPr>
              <a:t>・継続サービス利用支援　</a:t>
            </a:r>
            <a:endParaRPr lang="en-US" altLang="ja-JP" sz="1400" dirty="0" smtClean="0">
              <a:solidFill>
                <a:srgbClr val="000000"/>
              </a:solidFill>
              <a:latin typeface="ＭＳ Ｐゴシック"/>
            </a:endParaRPr>
          </a:p>
          <a:p>
            <a:pPr indent="164109">
              <a:defRPr/>
            </a:pPr>
            <a:r>
              <a:rPr lang="en-US" altLang="ja-JP" sz="1200" dirty="0"/>
              <a:t>※</a:t>
            </a:r>
            <a:r>
              <a:rPr lang="ja-JP" altLang="en-US" sz="1200" dirty="0"/>
              <a:t>特定事業所加算を受けて</a:t>
            </a:r>
            <a:r>
              <a:rPr lang="ja-JP" altLang="en-US" sz="1200" dirty="0" smtClean="0"/>
              <a:t>いる　</a:t>
            </a:r>
            <a:endParaRPr lang="en-US" altLang="ja-JP" sz="1200" dirty="0" smtClean="0"/>
          </a:p>
          <a:p>
            <a:pPr indent="164109">
              <a:defRPr/>
            </a:pPr>
            <a:r>
              <a:rPr lang="ja-JP" altLang="en-US" sz="1200" dirty="0"/>
              <a:t>　</a:t>
            </a:r>
            <a:r>
              <a:rPr lang="ja-JP" altLang="en-US" sz="1200" dirty="0" smtClean="0"/>
              <a:t>場合</a:t>
            </a:r>
            <a:r>
              <a:rPr lang="ja-JP" altLang="en-US" sz="1200" dirty="0"/>
              <a:t>は</a:t>
            </a:r>
            <a:r>
              <a:rPr lang="en-US" altLang="ja-JP" sz="1200" dirty="0"/>
              <a:t>24</a:t>
            </a:r>
            <a:r>
              <a:rPr lang="ja-JP" altLang="en-US" sz="1200" dirty="0"/>
              <a:t>時間対応及び</a:t>
            </a:r>
            <a:r>
              <a:rPr lang="ja-JP" altLang="en-US" sz="1200" dirty="0" smtClean="0"/>
              <a:t>困難事</a:t>
            </a:r>
            <a:endParaRPr lang="en-US" altLang="ja-JP" sz="1200" dirty="0" smtClean="0"/>
          </a:p>
          <a:p>
            <a:pPr indent="164109">
              <a:defRPr/>
            </a:pPr>
            <a:r>
              <a:rPr lang="ja-JP" altLang="en-US" sz="1200" dirty="0"/>
              <a:t>　</a:t>
            </a:r>
            <a:r>
              <a:rPr lang="ja-JP" altLang="en-US" sz="1200" dirty="0" smtClean="0"/>
              <a:t>例</a:t>
            </a:r>
            <a:r>
              <a:rPr lang="ja-JP" altLang="en-US" sz="1200" dirty="0"/>
              <a:t>にも対応する場合</a:t>
            </a:r>
            <a:r>
              <a:rPr lang="ja-JP" altLang="en-US" sz="1200" dirty="0" smtClean="0"/>
              <a:t>あり</a:t>
            </a:r>
            <a:r>
              <a:rPr lang="ja-JP" altLang="en-US" sz="1400" dirty="0">
                <a:solidFill>
                  <a:srgbClr val="000000"/>
                </a:solidFill>
                <a:latin typeface="ＭＳ Ｐゴシック"/>
              </a:rPr>
              <a:t>　　</a:t>
            </a:r>
            <a:endParaRPr lang="en-US" altLang="ja-JP" sz="1400" u="sng" dirty="0">
              <a:solidFill>
                <a:srgbClr val="000000"/>
              </a:solidFill>
              <a:latin typeface="ＭＳ Ｐゴシック"/>
            </a:endParaRPr>
          </a:p>
          <a:p>
            <a:pPr>
              <a:spcBef>
                <a:spcPts val="554"/>
              </a:spcBef>
              <a:defRPr/>
            </a:pPr>
            <a:r>
              <a:rPr lang="ja-JP" altLang="en-US" sz="1400" dirty="0">
                <a:solidFill>
                  <a:srgbClr val="000000"/>
                </a:solidFill>
                <a:latin typeface="ＭＳ Ｐゴシック"/>
              </a:rPr>
              <a:t>○基本相談</a:t>
            </a:r>
            <a:r>
              <a:rPr lang="ja-JP" altLang="en-US" sz="1400" dirty="0" smtClean="0">
                <a:solidFill>
                  <a:srgbClr val="000000"/>
                </a:solidFill>
                <a:latin typeface="ＭＳ Ｐゴシック"/>
              </a:rPr>
              <a:t>支援</a:t>
            </a:r>
            <a:endParaRPr lang="en-US" altLang="ja-JP" sz="1400" dirty="0" smtClean="0">
              <a:solidFill>
                <a:srgbClr val="000000"/>
              </a:solidFill>
              <a:latin typeface="ＭＳ Ｐゴシック"/>
            </a:endParaRPr>
          </a:p>
          <a:p>
            <a:pPr>
              <a:spcBef>
                <a:spcPts val="554"/>
              </a:spcBef>
              <a:defRPr/>
            </a:pPr>
            <a:r>
              <a:rPr lang="ja-JP" altLang="en-US" sz="1400" dirty="0" smtClean="0">
                <a:solidFill>
                  <a:srgbClr val="000000"/>
                </a:solidFill>
                <a:latin typeface="ＭＳ Ｐゴシック"/>
              </a:rPr>
              <a:t>（</a:t>
            </a:r>
            <a:r>
              <a:rPr lang="ja-JP" altLang="en-US" sz="1400" dirty="0">
                <a:solidFill>
                  <a:srgbClr val="000000"/>
                </a:solidFill>
                <a:ea typeface="ＭＳ Ｐゴシック" pitchFamily="50" charset="-128"/>
              </a:rPr>
              <a:t>障害者・障害児等からの相談）</a:t>
            </a:r>
            <a:endParaRPr lang="ja-JP" altLang="en-US" sz="1400" dirty="0">
              <a:solidFill>
                <a:srgbClr val="000000"/>
              </a:solidFill>
              <a:latin typeface="ＭＳ Ｐゴシック"/>
            </a:endParaRPr>
          </a:p>
        </p:txBody>
      </p:sp>
      <p:sp>
        <p:nvSpPr>
          <p:cNvPr id="35" name="正方形/長方形 34"/>
          <p:cNvSpPr/>
          <p:nvPr/>
        </p:nvSpPr>
        <p:spPr>
          <a:xfrm>
            <a:off x="6264432" y="1277135"/>
            <a:ext cx="2628048" cy="180040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defRPr/>
            </a:pPr>
            <a:r>
              <a:rPr lang="ja-JP" altLang="en-US" sz="1400" dirty="0">
                <a:solidFill>
                  <a:srgbClr val="000000"/>
                </a:solidFill>
                <a:latin typeface="ＭＳ Ｐゴシック"/>
              </a:rPr>
              <a:t>○地域相談支援</a:t>
            </a:r>
            <a:r>
              <a:rPr lang="ja-JP" altLang="en-US" sz="1400" b="1" dirty="0">
                <a:solidFill>
                  <a:srgbClr val="800000"/>
                </a:solidFill>
                <a:ea typeface="ＭＳ Ｐゴシック" pitchFamily="50" charset="-128"/>
              </a:rPr>
              <a:t>（個別給付</a:t>
            </a:r>
            <a:r>
              <a:rPr lang="ja-JP" altLang="en-US" sz="1400" b="1" dirty="0" smtClean="0">
                <a:solidFill>
                  <a:srgbClr val="800000"/>
                </a:solidFill>
                <a:ea typeface="ＭＳ Ｐゴシック" pitchFamily="50" charset="-128"/>
              </a:rPr>
              <a:t>）</a:t>
            </a:r>
            <a:endParaRPr lang="en-US" altLang="ja-JP" sz="1400" b="1" dirty="0" smtClean="0">
              <a:solidFill>
                <a:srgbClr val="FF0000"/>
              </a:solidFill>
              <a:latin typeface="ＭＳ Ｐゴシック"/>
            </a:endParaRPr>
          </a:p>
          <a:p>
            <a:pPr>
              <a:defRPr/>
            </a:pPr>
            <a:r>
              <a:rPr lang="ja-JP" altLang="en-US" sz="1400" dirty="0" smtClean="0">
                <a:solidFill>
                  <a:srgbClr val="000000"/>
                </a:solidFill>
                <a:latin typeface="ＭＳ Ｐゴシック"/>
              </a:rPr>
              <a:t>・</a:t>
            </a:r>
            <a:r>
              <a:rPr lang="ja-JP" altLang="en-US" sz="1400" dirty="0">
                <a:solidFill>
                  <a:srgbClr val="000000"/>
                </a:solidFill>
                <a:latin typeface="ＭＳ Ｐゴシック"/>
              </a:rPr>
              <a:t>地域移行</a:t>
            </a:r>
            <a:r>
              <a:rPr lang="ja-JP" altLang="en-US" sz="1400" dirty="0" smtClean="0">
                <a:solidFill>
                  <a:srgbClr val="000000"/>
                </a:solidFill>
                <a:latin typeface="ＭＳ Ｐゴシック"/>
              </a:rPr>
              <a:t>支援</a:t>
            </a:r>
            <a:endParaRPr lang="en-US" altLang="ja-JP" sz="1400" dirty="0" smtClean="0">
              <a:solidFill>
                <a:srgbClr val="000000"/>
              </a:solidFill>
              <a:latin typeface="ＭＳ Ｐゴシック"/>
            </a:endParaRPr>
          </a:p>
          <a:p>
            <a:pPr>
              <a:defRPr/>
            </a:pPr>
            <a:r>
              <a:rPr lang="ja-JP" altLang="en-US" sz="1400" dirty="0" smtClean="0">
                <a:solidFill>
                  <a:srgbClr val="000000"/>
                </a:solidFill>
                <a:latin typeface="ＭＳ Ｐゴシック"/>
              </a:rPr>
              <a:t>（</a:t>
            </a:r>
            <a:r>
              <a:rPr lang="ja-JP" altLang="en-US" sz="1400" dirty="0">
                <a:solidFill>
                  <a:srgbClr val="000000"/>
                </a:solidFill>
                <a:latin typeface="ＭＳ Ｐゴシック"/>
              </a:rPr>
              <a:t>地域生活の準備</a:t>
            </a:r>
            <a:r>
              <a:rPr lang="ja-JP" altLang="en-US" sz="1400" dirty="0" smtClean="0">
                <a:solidFill>
                  <a:srgbClr val="000000"/>
                </a:solidFill>
                <a:latin typeface="ＭＳ Ｐゴシック"/>
              </a:rPr>
              <a:t>のための外出</a:t>
            </a:r>
            <a:r>
              <a:rPr lang="ja-JP" altLang="en-US" sz="1400" dirty="0">
                <a:solidFill>
                  <a:srgbClr val="000000"/>
                </a:solidFill>
                <a:latin typeface="ＭＳ Ｐゴシック"/>
              </a:rPr>
              <a:t>へ</a:t>
            </a:r>
            <a:r>
              <a:rPr lang="ja-JP" altLang="en-US" sz="1400" dirty="0" smtClean="0">
                <a:solidFill>
                  <a:srgbClr val="000000"/>
                </a:solidFill>
                <a:latin typeface="ＭＳ Ｐゴシック"/>
              </a:rPr>
              <a:t>の同行</a:t>
            </a:r>
            <a:r>
              <a:rPr lang="ja-JP" altLang="en-US" sz="1400" dirty="0">
                <a:solidFill>
                  <a:srgbClr val="000000"/>
                </a:solidFill>
                <a:latin typeface="ＭＳ Ｐゴシック"/>
              </a:rPr>
              <a:t>支援・入居支援等</a:t>
            </a:r>
            <a:r>
              <a:rPr lang="ja-JP" altLang="en-US" sz="1400" dirty="0" smtClean="0">
                <a:solidFill>
                  <a:srgbClr val="000000"/>
                </a:solidFill>
                <a:latin typeface="ＭＳ Ｐゴシック"/>
              </a:rPr>
              <a:t>）</a:t>
            </a:r>
            <a:endParaRPr lang="en-US" altLang="ja-JP" sz="1400" dirty="0" smtClean="0">
              <a:solidFill>
                <a:srgbClr val="000000"/>
              </a:solidFill>
              <a:latin typeface="ＭＳ Ｐゴシック"/>
            </a:endParaRPr>
          </a:p>
          <a:p>
            <a:pPr>
              <a:defRPr/>
            </a:pPr>
            <a:r>
              <a:rPr lang="ja-JP" altLang="en-US" sz="1400" dirty="0" smtClean="0">
                <a:solidFill>
                  <a:srgbClr val="000000"/>
                </a:solidFill>
                <a:latin typeface="ＭＳ Ｐゴシック"/>
              </a:rPr>
              <a:t>・</a:t>
            </a:r>
            <a:r>
              <a:rPr lang="ja-JP" altLang="en-US" sz="1400" dirty="0">
                <a:solidFill>
                  <a:srgbClr val="000000"/>
                </a:solidFill>
                <a:latin typeface="ＭＳ Ｐゴシック"/>
              </a:rPr>
              <a:t>地域定着</a:t>
            </a:r>
            <a:r>
              <a:rPr lang="ja-JP" altLang="en-US" sz="1400" dirty="0" smtClean="0">
                <a:solidFill>
                  <a:srgbClr val="000000"/>
                </a:solidFill>
                <a:latin typeface="ＭＳ Ｐゴシック"/>
              </a:rPr>
              <a:t>支援</a:t>
            </a:r>
            <a:endParaRPr lang="en-US" altLang="ja-JP" sz="1400" dirty="0" smtClean="0">
              <a:solidFill>
                <a:srgbClr val="000000"/>
              </a:solidFill>
              <a:latin typeface="ＭＳ Ｐゴシック"/>
            </a:endParaRPr>
          </a:p>
          <a:p>
            <a:pPr>
              <a:defRPr/>
            </a:pPr>
            <a:r>
              <a:rPr lang="ja-JP" altLang="en-US" sz="1400" dirty="0" smtClean="0">
                <a:solidFill>
                  <a:srgbClr val="000000"/>
                </a:solidFill>
                <a:latin typeface="ＭＳ Ｐゴシック"/>
              </a:rPr>
              <a:t>（</a:t>
            </a:r>
            <a:r>
              <a:rPr lang="ja-JP" altLang="en-US" sz="1400" dirty="0">
                <a:solidFill>
                  <a:srgbClr val="000000"/>
                </a:solidFill>
                <a:latin typeface="ＭＳ Ｐゴシック"/>
              </a:rPr>
              <a:t>２４時間の相談支援体制等）　</a:t>
            </a:r>
            <a:r>
              <a:rPr lang="en-US" altLang="ja-JP" sz="1400" dirty="0">
                <a:solidFill>
                  <a:srgbClr val="000000"/>
                </a:solidFill>
                <a:latin typeface="ＭＳ Ｐゴシック"/>
              </a:rPr>
              <a:t> </a:t>
            </a:r>
            <a:r>
              <a:rPr lang="ja-JP" altLang="en-US" sz="1400" dirty="0">
                <a:solidFill>
                  <a:srgbClr val="000000"/>
                </a:solidFill>
                <a:latin typeface="ＭＳ Ｐゴシック"/>
              </a:rPr>
              <a:t>　　　　　　　　　</a:t>
            </a:r>
            <a:endParaRPr lang="en-US" altLang="ja-JP" sz="1400" dirty="0">
              <a:solidFill>
                <a:srgbClr val="000000"/>
              </a:solidFill>
              <a:latin typeface="ＭＳ Ｐゴシック"/>
            </a:endParaRPr>
          </a:p>
          <a:p>
            <a:pPr>
              <a:spcBef>
                <a:spcPts val="277"/>
              </a:spcBef>
              <a:defRPr/>
            </a:pPr>
            <a:r>
              <a:rPr lang="ja-JP" altLang="en-US" sz="1400" dirty="0">
                <a:solidFill>
                  <a:srgbClr val="000000"/>
                </a:solidFill>
                <a:latin typeface="ＭＳ Ｐゴシック"/>
                <a:ea typeface="ＭＳ Ｐゴシック" pitchFamily="50" charset="-128"/>
              </a:rPr>
              <a:t>○基本相談</a:t>
            </a:r>
            <a:r>
              <a:rPr lang="ja-JP" altLang="en-US" sz="1400" dirty="0" smtClean="0">
                <a:solidFill>
                  <a:srgbClr val="000000"/>
                </a:solidFill>
                <a:latin typeface="ＭＳ Ｐゴシック"/>
                <a:ea typeface="ＭＳ Ｐゴシック" pitchFamily="50" charset="-128"/>
              </a:rPr>
              <a:t>支援</a:t>
            </a:r>
            <a:endParaRPr lang="en-US" altLang="ja-JP" sz="1400" dirty="0" smtClean="0">
              <a:solidFill>
                <a:srgbClr val="000000"/>
              </a:solidFill>
              <a:latin typeface="ＭＳ Ｐゴシック"/>
              <a:ea typeface="ＭＳ Ｐゴシック" pitchFamily="50" charset="-128"/>
            </a:endParaRPr>
          </a:p>
          <a:p>
            <a:pPr>
              <a:spcBef>
                <a:spcPts val="277"/>
              </a:spcBef>
              <a:defRPr/>
            </a:pPr>
            <a:r>
              <a:rPr lang="ja-JP" altLang="en-US" sz="1400" dirty="0" smtClean="0">
                <a:solidFill>
                  <a:srgbClr val="000000"/>
                </a:solidFill>
                <a:latin typeface="ＭＳ Ｐゴシック"/>
                <a:ea typeface="ＭＳ Ｐゴシック" pitchFamily="50" charset="-128"/>
              </a:rPr>
              <a:t>（</a:t>
            </a:r>
            <a:r>
              <a:rPr lang="ja-JP" altLang="en-US" sz="1400" dirty="0">
                <a:solidFill>
                  <a:srgbClr val="000000"/>
                </a:solidFill>
                <a:ea typeface="ＭＳ Ｐゴシック" pitchFamily="50" charset="-128"/>
              </a:rPr>
              <a:t>障害者・障害児等からの相談）</a:t>
            </a:r>
            <a:endParaRPr lang="ja-JP" altLang="en-US" sz="1400" dirty="0">
              <a:solidFill>
                <a:srgbClr val="000000"/>
              </a:solidFill>
              <a:latin typeface="ＭＳ Ｐゴシック"/>
              <a:ea typeface="ＭＳ Ｐゴシック" pitchFamily="50" charset="-128"/>
            </a:endParaRPr>
          </a:p>
        </p:txBody>
      </p:sp>
      <p:sp>
        <p:nvSpPr>
          <p:cNvPr id="36" name="右矢印 35"/>
          <p:cNvSpPr/>
          <p:nvPr/>
        </p:nvSpPr>
        <p:spPr>
          <a:xfrm>
            <a:off x="2212188" y="3518006"/>
            <a:ext cx="489204" cy="1348229"/>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200" b="1" dirty="0" smtClean="0"/>
              <a:t>委託可</a:t>
            </a:r>
            <a:endParaRPr kumimoji="1" lang="ja-JP" altLang="en-US" sz="1200" b="1" dirty="0"/>
          </a:p>
        </p:txBody>
      </p:sp>
      <p:sp>
        <p:nvSpPr>
          <p:cNvPr id="37" name="右矢印 36"/>
          <p:cNvSpPr/>
          <p:nvPr/>
        </p:nvSpPr>
        <p:spPr>
          <a:xfrm>
            <a:off x="2212188" y="4881043"/>
            <a:ext cx="489204" cy="1348229"/>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200" b="1" dirty="0" smtClean="0"/>
              <a:t>委託可</a:t>
            </a:r>
            <a:endParaRPr kumimoji="1" lang="ja-JP" altLang="en-US" sz="1200" b="1" dirty="0"/>
          </a:p>
        </p:txBody>
      </p:sp>
      <p:sp>
        <p:nvSpPr>
          <p:cNvPr id="38" name="正方形/長方形 37"/>
          <p:cNvSpPr/>
          <p:nvPr/>
        </p:nvSpPr>
        <p:spPr>
          <a:xfrm>
            <a:off x="3509999" y="1185547"/>
            <a:ext cx="2591640" cy="97413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fontAlgn="base">
              <a:spcBef>
                <a:spcPts val="554"/>
              </a:spcBef>
              <a:spcAft>
                <a:spcPct val="0"/>
              </a:spcAft>
              <a:defRPr/>
            </a:pPr>
            <a:r>
              <a:rPr lang="ja-JP" altLang="en-US" sz="1400" dirty="0">
                <a:solidFill>
                  <a:srgbClr val="000000"/>
                </a:solidFill>
                <a:latin typeface="ＭＳ Ｐゴシック"/>
              </a:rPr>
              <a:t>○障害児相談支援</a:t>
            </a:r>
            <a:r>
              <a:rPr lang="ja-JP" altLang="en-US" sz="1400" b="1" dirty="0">
                <a:solidFill>
                  <a:srgbClr val="800000"/>
                </a:solidFill>
                <a:latin typeface="Arial" charset="0"/>
              </a:rPr>
              <a:t>（個別給付）</a:t>
            </a:r>
            <a:r>
              <a:rPr lang="en-US" altLang="ja-JP" sz="1400" dirty="0">
                <a:solidFill>
                  <a:srgbClr val="800000"/>
                </a:solidFill>
                <a:latin typeface="Arial" charset="0"/>
              </a:rPr>
              <a:t>※</a:t>
            </a:r>
            <a:r>
              <a:rPr lang="ja-JP" altLang="en-US" sz="1400" dirty="0">
                <a:solidFill>
                  <a:srgbClr val="800000"/>
                </a:solidFill>
                <a:latin typeface="Arial" charset="0"/>
              </a:rPr>
              <a:t>通所サービス</a:t>
            </a:r>
            <a:endParaRPr lang="en-US" altLang="ja-JP" sz="1400" dirty="0">
              <a:solidFill>
                <a:srgbClr val="000000"/>
              </a:solidFill>
              <a:latin typeface="ＭＳ Ｐゴシック"/>
            </a:endParaRPr>
          </a:p>
          <a:p>
            <a:pPr indent="164127" fontAlgn="base">
              <a:spcBef>
                <a:spcPct val="0"/>
              </a:spcBef>
              <a:spcAft>
                <a:spcPct val="0"/>
              </a:spcAft>
              <a:defRPr/>
            </a:pPr>
            <a:r>
              <a:rPr lang="ja-JP" altLang="en-US" sz="1400" dirty="0">
                <a:solidFill>
                  <a:srgbClr val="000000"/>
                </a:solidFill>
                <a:latin typeface="ＭＳ Ｐゴシック"/>
              </a:rPr>
              <a:t>・障害児支援利用援助</a:t>
            </a:r>
            <a:endParaRPr lang="en-US" altLang="ja-JP" sz="1400" dirty="0">
              <a:solidFill>
                <a:srgbClr val="000000"/>
              </a:solidFill>
              <a:latin typeface="ＭＳ Ｐゴシック"/>
            </a:endParaRPr>
          </a:p>
          <a:p>
            <a:pPr indent="164127" fontAlgn="base">
              <a:spcBef>
                <a:spcPct val="0"/>
              </a:spcBef>
              <a:spcAft>
                <a:spcPct val="0"/>
              </a:spcAft>
              <a:defRPr/>
            </a:pPr>
            <a:r>
              <a:rPr lang="ja-JP" altLang="en-US" sz="1400" dirty="0">
                <a:solidFill>
                  <a:srgbClr val="000000"/>
                </a:solidFill>
                <a:latin typeface="ＭＳ Ｐゴシック"/>
              </a:rPr>
              <a:t>・継続障害児支援利用</a:t>
            </a:r>
            <a:r>
              <a:rPr lang="ja-JP" altLang="en-US" sz="1400" dirty="0" smtClean="0">
                <a:solidFill>
                  <a:srgbClr val="000000"/>
                </a:solidFill>
                <a:latin typeface="ＭＳ Ｐゴシック"/>
              </a:rPr>
              <a:t>援助</a:t>
            </a:r>
            <a:endParaRPr lang="en-US" altLang="ja-JP" sz="1400" dirty="0" smtClean="0">
              <a:solidFill>
                <a:srgbClr val="000000"/>
              </a:solidFill>
              <a:latin typeface="ＭＳ Ｐゴシック"/>
            </a:endParaRPr>
          </a:p>
        </p:txBody>
      </p:sp>
      <p:sp>
        <p:nvSpPr>
          <p:cNvPr id="27" name="テキスト ボックス 39"/>
          <p:cNvSpPr txBox="1">
            <a:spLocks noChangeArrowheads="1"/>
          </p:cNvSpPr>
          <p:nvPr/>
        </p:nvSpPr>
        <p:spPr bwMode="auto">
          <a:xfrm>
            <a:off x="3745655" y="2303222"/>
            <a:ext cx="2242491" cy="774315"/>
          </a:xfrm>
          <a:prstGeom prst="rect">
            <a:avLst/>
          </a:prstGeom>
          <a:noFill/>
          <a:ln w="9525">
            <a:noFill/>
            <a:miter lim="800000"/>
            <a:headEnd/>
            <a:tailEnd/>
          </a:ln>
        </p:spPr>
        <p:txBody>
          <a:bodyPr wrap="square">
            <a:spAutoFit/>
          </a:bodyPr>
          <a:lstStyle/>
          <a:p>
            <a:pPr marL="164127" indent="-164127" fontAlgn="base">
              <a:spcBef>
                <a:spcPct val="0"/>
              </a:spcBef>
              <a:spcAft>
                <a:spcPct val="0"/>
              </a:spcAft>
            </a:pPr>
            <a:r>
              <a:rPr lang="en-US" altLang="ja-JP" sz="1108" dirty="0">
                <a:solidFill>
                  <a:srgbClr val="000000"/>
                </a:solidFill>
                <a:latin typeface="Arial" charset="0"/>
              </a:rPr>
              <a:t>※</a:t>
            </a:r>
            <a:r>
              <a:rPr lang="ja-JP" altLang="en-US" sz="1108" dirty="0">
                <a:solidFill>
                  <a:srgbClr val="000000"/>
                </a:solidFill>
                <a:latin typeface="Arial" charset="0"/>
              </a:rPr>
              <a:t>　障害児の入所サービスについては、児童相談所が専門的な判断を行うため、障害児支援利用計画の作成対象外。</a:t>
            </a:r>
            <a:endParaRPr lang="en-US" altLang="ja-JP" sz="1108" dirty="0">
              <a:solidFill>
                <a:srgbClr val="000000"/>
              </a:solidFill>
              <a:latin typeface="Arial" charset="0"/>
            </a:endParaRPr>
          </a:p>
        </p:txBody>
      </p:sp>
      <p:sp>
        <p:nvSpPr>
          <p:cNvPr id="39" name="正方形/長方形 38"/>
          <p:cNvSpPr/>
          <p:nvPr/>
        </p:nvSpPr>
        <p:spPr>
          <a:xfrm>
            <a:off x="512303" y="761099"/>
            <a:ext cx="2595582" cy="307777"/>
          </a:xfrm>
          <a:prstGeom prst="rect">
            <a:avLst/>
          </a:prstGeom>
        </p:spPr>
        <p:txBody>
          <a:bodyPr wrap="none">
            <a:spAutoFit/>
          </a:bodyPr>
          <a:lstStyle/>
          <a:p>
            <a:r>
              <a:rPr lang="ja-JP" altLang="en-US" sz="1400" b="1" dirty="0" smtClean="0">
                <a:solidFill>
                  <a:srgbClr val="000000"/>
                </a:solidFill>
                <a:latin typeface="ＭＳ Ｐゴシック"/>
              </a:rPr>
              <a:t>指定特定</a:t>
            </a:r>
            <a:r>
              <a:rPr lang="ja-JP" altLang="en-US" sz="1200" dirty="0" smtClean="0">
                <a:solidFill>
                  <a:srgbClr val="000000"/>
                </a:solidFill>
                <a:latin typeface="ＭＳ Ｐゴシック"/>
              </a:rPr>
              <a:t>（事業者</a:t>
            </a:r>
            <a:r>
              <a:rPr lang="ja-JP" altLang="en-US" sz="1200" dirty="0">
                <a:solidFill>
                  <a:srgbClr val="000000"/>
                </a:solidFill>
                <a:latin typeface="ＭＳ Ｐゴシック"/>
              </a:rPr>
              <a:t>指定は</a:t>
            </a:r>
            <a:r>
              <a:rPr lang="ja-JP" altLang="en-US" sz="1200" dirty="0">
                <a:solidFill>
                  <a:srgbClr val="FF0000"/>
                </a:solidFill>
                <a:latin typeface="ＭＳ Ｐゴシック"/>
              </a:rPr>
              <a:t>市町</a:t>
            </a:r>
            <a:r>
              <a:rPr lang="ja-JP" altLang="en-US" sz="1200" dirty="0" smtClean="0">
                <a:solidFill>
                  <a:srgbClr val="FF0000"/>
                </a:solidFill>
                <a:latin typeface="ＭＳ Ｐゴシック"/>
              </a:rPr>
              <a:t>村長）</a:t>
            </a:r>
            <a:endParaRPr lang="ja-JP" altLang="en-US" sz="1200" dirty="0"/>
          </a:p>
        </p:txBody>
      </p:sp>
      <p:sp>
        <p:nvSpPr>
          <p:cNvPr id="40" name="正方形/長方形 39"/>
          <p:cNvSpPr/>
          <p:nvPr/>
        </p:nvSpPr>
        <p:spPr>
          <a:xfrm>
            <a:off x="3308214" y="761098"/>
            <a:ext cx="2864887" cy="307777"/>
          </a:xfrm>
          <a:prstGeom prst="rect">
            <a:avLst/>
          </a:prstGeom>
        </p:spPr>
        <p:txBody>
          <a:bodyPr wrap="none">
            <a:spAutoFit/>
          </a:bodyPr>
          <a:lstStyle/>
          <a:p>
            <a:r>
              <a:rPr lang="ja-JP" altLang="en-US" sz="1400" b="1" dirty="0" smtClean="0">
                <a:solidFill>
                  <a:srgbClr val="000000"/>
                </a:solidFill>
                <a:latin typeface="ＭＳ Ｐゴシック"/>
              </a:rPr>
              <a:t>指定障害児</a:t>
            </a:r>
            <a:r>
              <a:rPr lang="ja-JP" altLang="en-US" sz="1200" dirty="0" smtClean="0">
                <a:solidFill>
                  <a:srgbClr val="000000"/>
                </a:solidFill>
                <a:latin typeface="ＭＳ Ｐゴシック"/>
              </a:rPr>
              <a:t>（事業者</a:t>
            </a:r>
            <a:r>
              <a:rPr lang="ja-JP" altLang="en-US" sz="1200" dirty="0">
                <a:solidFill>
                  <a:srgbClr val="000000"/>
                </a:solidFill>
                <a:latin typeface="ＭＳ Ｐゴシック"/>
              </a:rPr>
              <a:t>指定は</a:t>
            </a:r>
            <a:r>
              <a:rPr lang="ja-JP" altLang="en-US" sz="1200" dirty="0">
                <a:solidFill>
                  <a:srgbClr val="FF0000"/>
                </a:solidFill>
                <a:latin typeface="ＭＳ Ｐゴシック"/>
              </a:rPr>
              <a:t>市町</a:t>
            </a:r>
            <a:r>
              <a:rPr lang="ja-JP" altLang="en-US" sz="1200" dirty="0" smtClean="0">
                <a:solidFill>
                  <a:srgbClr val="FF0000"/>
                </a:solidFill>
                <a:latin typeface="ＭＳ Ｐゴシック"/>
              </a:rPr>
              <a:t>村長）</a:t>
            </a:r>
            <a:endParaRPr lang="ja-JP" altLang="en-US" sz="1200" dirty="0"/>
          </a:p>
        </p:txBody>
      </p:sp>
      <p:sp>
        <p:nvSpPr>
          <p:cNvPr id="41" name="正方形/長方形 40"/>
          <p:cNvSpPr/>
          <p:nvPr/>
        </p:nvSpPr>
        <p:spPr>
          <a:xfrm>
            <a:off x="6673773" y="692697"/>
            <a:ext cx="2218707" cy="677108"/>
          </a:xfrm>
          <a:prstGeom prst="rect">
            <a:avLst/>
          </a:prstGeom>
        </p:spPr>
        <p:txBody>
          <a:bodyPr wrap="square">
            <a:spAutoFit/>
          </a:bodyPr>
          <a:lstStyle/>
          <a:p>
            <a:r>
              <a:rPr lang="ja-JP" altLang="en-US" sz="1400" b="1" dirty="0" smtClean="0">
                <a:solidFill>
                  <a:srgbClr val="000000"/>
                </a:solidFill>
                <a:latin typeface="ＭＳ Ｐゴシック"/>
              </a:rPr>
              <a:t>指定一般</a:t>
            </a:r>
            <a:endParaRPr lang="en-US" altLang="ja-JP" sz="1400" b="1" dirty="0" smtClean="0">
              <a:solidFill>
                <a:srgbClr val="000000"/>
              </a:solidFill>
              <a:latin typeface="ＭＳ Ｐゴシック"/>
            </a:endParaRPr>
          </a:p>
          <a:p>
            <a:r>
              <a:rPr lang="ja-JP" altLang="en-US" sz="1200" dirty="0">
                <a:solidFill>
                  <a:srgbClr val="000000"/>
                </a:solidFill>
                <a:latin typeface="ＭＳ Ｐゴシック"/>
              </a:rPr>
              <a:t>（</a:t>
            </a:r>
            <a:r>
              <a:rPr lang="ja-JP" altLang="en-US" sz="1200" dirty="0" smtClean="0">
                <a:solidFill>
                  <a:srgbClr val="000000"/>
                </a:solidFill>
                <a:latin typeface="ＭＳ Ｐゴシック"/>
              </a:rPr>
              <a:t>事業者</a:t>
            </a:r>
            <a:r>
              <a:rPr lang="ja-JP" altLang="en-US" sz="1200" dirty="0">
                <a:solidFill>
                  <a:srgbClr val="000000"/>
                </a:solidFill>
                <a:latin typeface="ＭＳ Ｐゴシック"/>
              </a:rPr>
              <a:t>指定は</a:t>
            </a:r>
            <a:r>
              <a:rPr lang="ja-JP" altLang="en-US" sz="1200" dirty="0">
                <a:solidFill>
                  <a:srgbClr val="FF0000"/>
                </a:solidFill>
                <a:latin typeface="ＭＳ Ｐゴシック"/>
              </a:rPr>
              <a:t>都道府県</a:t>
            </a:r>
            <a:r>
              <a:rPr lang="ja-JP" altLang="en-US" sz="1200" dirty="0" smtClean="0">
                <a:solidFill>
                  <a:srgbClr val="FF0000"/>
                </a:solidFill>
                <a:latin typeface="ＭＳ Ｐゴシック"/>
              </a:rPr>
              <a:t>知事）</a:t>
            </a:r>
            <a:endParaRPr lang="en-US" altLang="ja-JP" sz="1200" dirty="0" smtClean="0">
              <a:solidFill>
                <a:srgbClr val="FF0000"/>
              </a:solidFill>
              <a:latin typeface="ＭＳ Ｐゴシック"/>
            </a:endParaRPr>
          </a:p>
          <a:p>
            <a:r>
              <a:rPr lang="ja-JP" altLang="en-US" sz="1200" dirty="0" smtClean="0">
                <a:solidFill>
                  <a:srgbClr val="FF0000"/>
                </a:solidFill>
                <a:latin typeface="ＭＳ Ｐゴシック"/>
              </a:rPr>
              <a:t>・</a:t>
            </a:r>
            <a:r>
              <a:rPr lang="ja-JP" altLang="en-US" sz="1200" dirty="0">
                <a:solidFill>
                  <a:srgbClr val="FF0000"/>
                </a:solidFill>
                <a:latin typeface="ＭＳ Ｐゴシック"/>
              </a:rPr>
              <a:t>指定都市</a:t>
            </a:r>
            <a:r>
              <a:rPr lang="ja-JP" altLang="en-US" sz="1200" dirty="0" smtClean="0">
                <a:solidFill>
                  <a:srgbClr val="FF0000"/>
                </a:solidFill>
                <a:latin typeface="ＭＳ Ｐゴシック"/>
              </a:rPr>
              <a:t>市長・</a:t>
            </a:r>
            <a:r>
              <a:rPr lang="ja-JP" altLang="en-US" sz="1200" dirty="0">
                <a:solidFill>
                  <a:srgbClr val="FF0000"/>
                </a:solidFill>
                <a:latin typeface="ＭＳ Ｐゴシック"/>
              </a:rPr>
              <a:t>中核市市長</a:t>
            </a:r>
            <a:endParaRPr lang="ja-JP" altLang="en-US" sz="1200" dirty="0"/>
          </a:p>
        </p:txBody>
      </p:sp>
      <p:sp>
        <p:nvSpPr>
          <p:cNvPr id="42" name="テキスト ボックス 41"/>
          <p:cNvSpPr txBox="1"/>
          <p:nvPr/>
        </p:nvSpPr>
        <p:spPr>
          <a:xfrm>
            <a:off x="3935919" y="5073144"/>
            <a:ext cx="4104455" cy="128535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1292" dirty="0" smtClean="0"/>
              <a:t>○総合的</a:t>
            </a:r>
            <a:r>
              <a:rPr lang="ja-JP" altLang="en-US" sz="1292" dirty="0"/>
              <a:t>・専門的な相談の</a:t>
            </a:r>
            <a:r>
              <a:rPr lang="ja-JP" altLang="en-US" sz="1292" dirty="0" smtClean="0"/>
              <a:t>実施</a:t>
            </a:r>
            <a:endParaRPr lang="en-US" altLang="ja-JP" sz="1292" dirty="0" smtClean="0"/>
          </a:p>
          <a:p>
            <a:r>
              <a:rPr lang="ja-JP" altLang="en-US" sz="1292" dirty="0" smtClean="0"/>
              <a:t>○地域</a:t>
            </a:r>
            <a:r>
              <a:rPr lang="ja-JP" altLang="en-US" sz="1292" dirty="0"/>
              <a:t>の相談支援体制強化の取組</a:t>
            </a:r>
            <a:endParaRPr lang="en-US" altLang="ja-JP" sz="1292" dirty="0"/>
          </a:p>
          <a:p>
            <a:r>
              <a:rPr lang="ja-JP" altLang="en-US" sz="1292" dirty="0" smtClean="0"/>
              <a:t>○地域</a:t>
            </a:r>
            <a:r>
              <a:rPr lang="ja-JP" altLang="en-US" sz="1292" dirty="0"/>
              <a:t>の相談事業者への専門的な指導助言、人材育成</a:t>
            </a:r>
            <a:endParaRPr lang="en-US" altLang="ja-JP" sz="1292" dirty="0"/>
          </a:p>
          <a:p>
            <a:r>
              <a:rPr lang="ja-JP" altLang="en-US" sz="1292" dirty="0" smtClean="0"/>
              <a:t>○地域</a:t>
            </a:r>
            <a:r>
              <a:rPr lang="ja-JP" altLang="en-US" sz="1292" dirty="0"/>
              <a:t>の相談機関との連携</a:t>
            </a:r>
            <a:r>
              <a:rPr lang="ja-JP" altLang="en-US" sz="1292" dirty="0" smtClean="0"/>
              <a:t>強化</a:t>
            </a:r>
            <a:endParaRPr lang="en-US" altLang="ja-JP" sz="1292" dirty="0" smtClean="0"/>
          </a:p>
          <a:p>
            <a:r>
              <a:rPr lang="ja-JP" altLang="en-US" sz="1292" dirty="0" smtClean="0"/>
              <a:t>○地域</a:t>
            </a:r>
            <a:r>
              <a:rPr lang="ja-JP" altLang="en-US" sz="1292" dirty="0"/>
              <a:t>移行・地域定着の促進の取組</a:t>
            </a:r>
            <a:endParaRPr lang="en-US" altLang="ja-JP" sz="1292" dirty="0"/>
          </a:p>
          <a:p>
            <a:r>
              <a:rPr lang="ja-JP" altLang="en-US" sz="1292" dirty="0" smtClean="0"/>
              <a:t>○権利</a:t>
            </a:r>
            <a:r>
              <a:rPr lang="ja-JP" altLang="en-US" sz="1292" dirty="0"/>
              <a:t>擁護・虐待の</a:t>
            </a:r>
            <a:r>
              <a:rPr lang="ja-JP" altLang="en-US" sz="1292" dirty="0" smtClean="0"/>
              <a:t>防止　　</a:t>
            </a:r>
            <a:endParaRPr lang="ja-JP" altLang="en-US" sz="1292" dirty="0"/>
          </a:p>
        </p:txBody>
      </p:sp>
      <p:sp>
        <p:nvSpPr>
          <p:cNvPr id="43" name="テキスト ボックス 42"/>
          <p:cNvSpPr txBox="1"/>
          <p:nvPr/>
        </p:nvSpPr>
        <p:spPr>
          <a:xfrm>
            <a:off x="2769391" y="5406676"/>
            <a:ext cx="1098131" cy="73866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1400" dirty="0" smtClean="0"/>
              <a:t>○　地域</a:t>
            </a:r>
            <a:endParaRPr lang="en-US" altLang="ja-JP" sz="1400" dirty="0" smtClean="0"/>
          </a:p>
          <a:p>
            <a:r>
              <a:rPr lang="ja-JP" altLang="en-US" sz="1400" dirty="0" smtClean="0"/>
              <a:t>（自立支援）</a:t>
            </a:r>
            <a:endParaRPr lang="en-US" altLang="ja-JP" sz="1400" dirty="0" smtClean="0"/>
          </a:p>
          <a:p>
            <a:r>
              <a:rPr lang="ja-JP" altLang="en-US" sz="1400" dirty="0" smtClean="0"/>
              <a:t>　　</a:t>
            </a:r>
            <a:r>
              <a:rPr lang="ja-JP" altLang="en-US" sz="1400" b="1" dirty="0" smtClean="0"/>
              <a:t>協議会</a:t>
            </a:r>
            <a:endParaRPr lang="ja-JP" altLang="en-US" sz="1400" b="1" dirty="0"/>
          </a:p>
        </p:txBody>
      </p:sp>
      <p:sp>
        <p:nvSpPr>
          <p:cNvPr id="44" name="上下矢印 43"/>
          <p:cNvSpPr/>
          <p:nvPr/>
        </p:nvSpPr>
        <p:spPr>
          <a:xfrm>
            <a:off x="2991019" y="2776713"/>
            <a:ext cx="327437" cy="531783"/>
          </a:xfrm>
          <a:prstGeom prst="up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5" name="上下矢印 44"/>
          <p:cNvSpPr/>
          <p:nvPr/>
        </p:nvSpPr>
        <p:spPr>
          <a:xfrm>
            <a:off x="3477175" y="1993405"/>
            <a:ext cx="281890" cy="1351468"/>
          </a:xfrm>
          <a:prstGeom prst="up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48" name="正方形/長方形 47"/>
          <p:cNvSpPr/>
          <p:nvPr/>
        </p:nvSpPr>
        <p:spPr>
          <a:xfrm>
            <a:off x="8444252" y="3355190"/>
            <a:ext cx="571912" cy="315936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b="1" dirty="0" smtClean="0"/>
              <a:t>都道府県</a:t>
            </a:r>
            <a:endParaRPr kumimoji="1" lang="en-US" altLang="ja-JP" b="1" dirty="0" smtClean="0"/>
          </a:p>
          <a:p>
            <a:pPr algn="ctr"/>
            <a:r>
              <a:rPr lang="ja-JP" altLang="en-US" b="1" dirty="0" smtClean="0"/>
              <a:t>広域専門</a:t>
            </a:r>
            <a:r>
              <a:rPr lang="ja-JP" altLang="en-US" b="1" dirty="0"/>
              <a:t>相談</a:t>
            </a:r>
            <a:endParaRPr kumimoji="1" lang="en-US" altLang="ja-JP" b="1" dirty="0" smtClean="0"/>
          </a:p>
          <a:p>
            <a:pPr algn="ctr"/>
            <a:endParaRPr kumimoji="1" lang="ja-JP" altLang="en-US" dirty="0"/>
          </a:p>
        </p:txBody>
      </p:sp>
      <p:sp>
        <p:nvSpPr>
          <p:cNvPr id="50" name="正方形/長方形 49"/>
          <p:cNvSpPr/>
          <p:nvPr/>
        </p:nvSpPr>
        <p:spPr>
          <a:xfrm>
            <a:off x="5719666" y="3425205"/>
            <a:ext cx="2508736" cy="134554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1100" dirty="0" smtClean="0"/>
              <a:t>○福祉</a:t>
            </a:r>
            <a:r>
              <a:rPr lang="ja-JP" altLang="en-US" sz="1100" dirty="0"/>
              <a:t>サービスの利用</a:t>
            </a:r>
            <a:r>
              <a:rPr lang="ja-JP" altLang="en-US" sz="1100" dirty="0" smtClean="0"/>
              <a:t>援助</a:t>
            </a:r>
            <a:endParaRPr lang="en-US" altLang="ja-JP" sz="1100" dirty="0" smtClean="0"/>
          </a:p>
          <a:p>
            <a:r>
              <a:rPr lang="ja-JP" altLang="en-US" sz="1100" dirty="0"/>
              <a:t>　</a:t>
            </a:r>
            <a:r>
              <a:rPr lang="ja-JP" altLang="en-US" sz="1100" dirty="0" smtClean="0"/>
              <a:t>（</a:t>
            </a:r>
            <a:r>
              <a:rPr lang="ja-JP" altLang="en-US" sz="1100" dirty="0"/>
              <a:t>情報提供、相談等）</a:t>
            </a:r>
            <a:endParaRPr lang="en-US" altLang="ja-JP" sz="1100" dirty="0"/>
          </a:p>
          <a:p>
            <a:r>
              <a:rPr lang="ja-JP" altLang="en-US" sz="1100" dirty="0" smtClean="0"/>
              <a:t>○社会</a:t>
            </a:r>
            <a:r>
              <a:rPr lang="ja-JP" altLang="en-US" sz="1100" dirty="0"/>
              <a:t>資源を活用するための</a:t>
            </a:r>
            <a:r>
              <a:rPr lang="ja-JP" altLang="en-US" sz="1100" dirty="0" smtClean="0"/>
              <a:t>支援</a:t>
            </a:r>
            <a:endParaRPr lang="en-US" altLang="ja-JP" sz="1100" dirty="0" smtClean="0"/>
          </a:p>
          <a:p>
            <a:r>
              <a:rPr lang="ja-JP" altLang="en-US" sz="1100" dirty="0" smtClean="0"/>
              <a:t>　（</a:t>
            </a:r>
            <a:r>
              <a:rPr lang="ja-JP" altLang="en-US" sz="1100" dirty="0"/>
              <a:t>各種支援施策に関する助言・指導）</a:t>
            </a:r>
            <a:endParaRPr lang="en-US" altLang="ja-JP" sz="1100" dirty="0"/>
          </a:p>
          <a:p>
            <a:r>
              <a:rPr lang="ja-JP" altLang="en-US" sz="1100" dirty="0" smtClean="0"/>
              <a:t>○社会生</a:t>
            </a:r>
            <a:r>
              <a:rPr lang="ja-JP" altLang="en-US" sz="1100" dirty="0"/>
              <a:t>活力を高めるための支援</a:t>
            </a:r>
            <a:endParaRPr lang="en-US" altLang="ja-JP" sz="1100" dirty="0"/>
          </a:p>
          <a:p>
            <a:r>
              <a:rPr lang="ja-JP" altLang="en-US" sz="1100" dirty="0" smtClean="0"/>
              <a:t>○ピアカウンセリング</a:t>
            </a:r>
            <a:endParaRPr lang="en-US" altLang="ja-JP" sz="1100" dirty="0" smtClean="0"/>
          </a:p>
          <a:p>
            <a:r>
              <a:rPr lang="ja-JP" altLang="en-US" sz="1100" dirty="0"/>
              <a:t>○</a:t>
            </a:r>
            <a:r>
              <a:rPr lang="ja-JP" altLang="en-US" sz="1100" dirty="0" smtClean="0"/>
              <a:t>権利</a:t>
            </a:r>
            <a:r>
              <a:rPr lang="ja-JP" altLang="en-US" sz="1100" dirty="0"/>
              <a:t>擁護のために必要な援助</a:t>
            </a:r>
            <a:endParaRPr lang="en-US" altLang="ja-JP" sz="1100" dirty="0"/>
          </a:p>
          <a:p>
            <a:r>
              <a:rPr lang="ja-JP" altLang="en-US" sz="1100" dirty="0" smtClean="0"/>
              <a:t>○専門</a:t>
            </a:r>
            <a:r>
              <a:rPr lang="ja-JP" altLang="en-US" sz="1100" dirty="0"/>
              <a:t>機関の紹介　　　　　　　　　等</a:t>
            </a:r>
          </a:p>
        </p:txBody>
      </p:sp>
      <p:sp>
        <p:nvSpPr>
          <p:cNvPr id="46" name="上下矢印 45"/>
          <p:cNvSpPr/>
          <p:nvPr/>
        </p:nvSpPr>
        <p:spPr>
          <a:xfrm>
            <a:off x="6101639" y="2748194"/>
            <a:ext cx="325587" cy="531783"/>
          </a:xfrm>
          <a:prstGeom prst="up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49" name="左右矢印 48"/>
          <p:cNvSpPr/>
          <p:nvPr/>
        </p:nvSpPr>
        <p:spPr>
          <a:xfrm>
            <a:off x="7924364" y="4677031"/>
            <a:ext cx="608076" cy="332133"/>
          </a:xfrm>
          <a:prstGeom prst="lef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09549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1421</TotalTime>
  <Words>5274</Words>
  <Application>Microsoft Office PowerPoint</Application>
  <PresentationFormat>画面に合わせる (4:3)</PresentationFormat>
  <Paragraphs>1166</Paragraphs>
  <Slides>51</Slides>
  <Notes>42</Notes>
  <HiddenSlides>0</HiddenSlides>
  <MMClips>0</MMClips>
  <ScaleCrop>false</ScaleCrop>
  <HeadingPairs>
    <vt:vector size="4" baseType="variant">
      <vt:variant>
        <vt:lpstr>テーマ</vt:lpstr>
      </vt:variant>
      <vt:variant>
        <vt:i4>2</vt:i4>
      </vt:variant>
      <vt:variant>
        <vt:lpstr>スライド タイトル</vt:lpstr>
      </vt:variant>
      <vt:variant>
        <vt:i4>51</vt:i4>
      </vt:variant>
    </vt:vector>
  </HeadingPairs>
  <TitlesOfParts>
    <vt:vector size="53" baseType="lpstr">
      <vt:lpstr>Office テーマ</vt:lpstr>
      <vt:lpstr>2_Office テーマ</vt:lpstr>
      <vt:lpstr>相談支援における地域への視点</vt:lpstr>
      <vt:lpstr>PowerPoint プレゼンテーション</vt:lpstr>
      <vt:lpstr>PowerPoint プレゼンテーション</vt:lpstr>
      <vt:lpstr>①．地域の相談支援体制 ～重層的な相談支援体制と地域ネットワークの重要性～</vt:lpstr>
      <vt:lpstr>PowerPoint プレゼンテーション</vt:lpstr>
      <vt:lpstr>障害者への相談支援事業の経緯</vt:lpstr>
      <vt:lpstr>PowerPoint プレゼンテーション</vt:lpstr>
      <vt:lpstr>重層的な相談支援体制（制度）の理解 ～相談支援事業で分けた場合の整理～</vt:lpstr>
      <vt:lpstr>PowerPoint プレゼンテーション</vt:lpstr>
      <vt:lpstr>PowerPoint プレゼンテーション</vt:lpstr>
      <vt:lpstr>地域ネットワーク　【途切れない相談支の継続性】 （成長過程におけるライフステージでの相談支援）</vt:lpstr>
      <vt:lpstr>PowerPoint プレゼンテーション</vt:lpstr>
      <vt:lpstr>自己チェック、してみて下さい</vt:lpstr>
      <vt:lpstr>地域連携 ～相談支援専門員とサービス提供事業所連携～</vt:lpstr>
      <vt:lpstr>PowerPoint プレゼンテーション</vt:lpstr>
      <vt:lpstr>地域資源の把握・アクセスとネットワークへの参画</vt:lpstr>
      <vt:lpstr>PowerPoint プレゼンテーション</vt:lpstr>
      <vt:lpstr>障害のある人が普通に暮らせる地域づくり</vt:lpstr>
      <vt:lpstr>地域資源へのアクセスと実践　</vt:lpstr>
      <vt:lpstr>PowerPoint プレゼンテーション</vt:lpstr>
      <vt:lpstr>③　地域課題の認識、把握と地域での共有</vt:lpstr>
      <vt:lpstr>ア．地域課題の認識の方法（気づき）</vt:lpstr>
      <vt:lpstr>イ．地域課題を把握するというリアリティ</vt:lpstr>
      <vt:lpstr>ウ．地域で共有する目的と解決へのチャレンジ </vt:lpstr>
      <vt:lpstr>④　（自立支援）協議会　　 ～協議会の位置づけとイメージ～</vt:lpstr>
      <vt:lpstr>制度上の位置づけ（概要）</vt:lpstr>
      <vt:lpstr>市町村の(自立支援)協議会の役割</vt:lpstr>
      <vt:lpstr>PowerPoint プレゼンテーション</vt:lpstr>
      <vt:lpstr>市町村（自立支援）協議会の機能</vt:lpstr>
      <vt:lpstr>PowerPoint プレゼンテーション</vt:lpstr>
      <vt:lpstr>地域資源へのアクセスと協議会実践　</vt:lpstr>
      <vt:lpstr>情報機能</vt:lpstr>
      <vt:lpstr>調整機能</vt:lpstr>
      <vt:lpstr>地域資源へのアクセスと協議会実践　</vt:lpstr>
      <vt:lpstr>開発機能</vt:lpstr>
      <vt:lpstr>教育機能</vt:lpstr>
      <vt:lpstr>評価機能</vt:lpstr>
      <vt:lpstr>地域資源開発への障害福祉計画と協議会実践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都道府県（自立支援）協議会</vt:lpstr>
      <vt:lpstr>PowerPoint プレゼンテーション</vt:lpstr>
      <vt:lpstr>PowerPoint プレゼンテーション</vt:lpstr>
      <vt:lpstr>参考文献（紹介図書）</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hashizume</cp:lastModifiedBy>
  <cp:revision>417</cp:revision>
  <dcterms:created xsi:type="dcterms:W3CDTF">2018-11-11T15:28:03Z</dcterms:created>
  <dcterms:modified xsi:type="dcterms:W3CDTF">2018-11-16T10:04:41Z</dcterms:modified>
</cp:coreProperties>
</file>