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80" r:id="rId23"/>
    <p:sldId id="282" r:id="rId24"/>
    <p:sldId id="284" r:id="rId25"/>
    <p:sldId id="283" r:id="rId26"/>
    <p:sldId id="285" r:id="rId27"/>
    <p:sldId id="286" r:id="rId28"/>
    <p:sldId id="287" r:id="rId29"/>
    <p:sldId id="260" r:id="rId3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686"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t>2018/11/21</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t>‹#›</a:t>
            </a:fld>
            <a:endParaRPr kumimoji="1" lang="ja-JP" altLang="en-US"/>
          </a:p>
        </p:txBody>
      </p:sp>
    </p:spTree>
    <p:extLst>
      <p:ext uri="{BB962C8B-B14F-4D97-AF65-F5344CB8AC3E}">
        <p14:creationId xmlns:p14="http://schemas.microsoft.com/office/powerpoint/2010/main" val="38541260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54C22893-0C16-4E80-9389-CAC7B8B622D9}"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3D7C2DB-2CC5-4854-9547-D5109AB787B8}"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8C7FF64-8B8D-421F-AEB2-D00F55EAB64F}"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C758D82C-5BCD-451A-8467-16D0DEC545E4}"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09D6D0A4-026C-4DD8-9CB4-CF1584E05054}"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182BC533-B715-429C-9221-7714ED69BE7A}"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87AA3BD0-34AC-4E1C-9759-08F55E3753A9}" type="datetime1">
              <a:rPr kumimoji="1" lang="ja-JP" altLang="en-US" smtClean="0"/>
              <a:t>2018/11/21</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D4DCAF6-E8F0-4F14-9C3D-73021E820109}" type="datetime1">
              <a:rPr kumimoji="1" lang="ja-JP" altLang="en-US" smtClean="0"/>
              <a:t>2018/11/21</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C428D4D-2DE8-4309-807E-D0350149F4B9}" type="datetime1">
              <a:rPr kumimoji="1" lang="ja-JP" altLang="en-US" smtClean="0"/>
              <a:t>2018/11/21</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8908AEB-14FF-4203-BF67-F211A902475D}"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562BE5AC-1C82-4312-AB48-7095DC090BEC}"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D1761-4EB6-4619-9DE3-D8D4F8CFDC9D}" type="datetime1">
              <a:rPr kumimoji="1" lang="ja-JP" altLang="en-US" smtClean="0"/>
              <a:t>2018/11/21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 Id="rId9" Type="http://schemas.openxmlformats.org/officeDocument/2006/relationships/image" Target="../media/image9.wmf"/></Relationships>
</file>

<file path=ppt/slides/_rels/slide13.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image" Target="../media/image14.wmf"/><Relationship Id="rId3" Type="http://schemas.openxmlformats.org/officeDocument/2006/relationships/image" Target="../media/image6.wmf"/><Relationship Id="rId7" Type="http://schemas.openxmlformats.org/officeDocument/2006/relationships/image" Target="../media/image9.wmf"/><Relationship Id="rId12" Type="http://schemas.openxmlformats.org/officeDocument/2006/relationships/image" Target="../media/image13.jpeg"/><Relationship Id="rId2" Type="http://schemas.openxmlformats.org/officeDocument/2006/relationships/image" Target="../media/image4.wmf"/><Relationship Id="rId1" Type="http://schemas.openxmlformats.org/officeDocument/2006/relationships/slideLayout" Target="../slideLayouts/slideLayout7.xml"/><Relationship Id="rId6" Type="http://schemas.openxmlformats.org/officeDocument/2006/relationships/image" Target="../media/image5.wmf"/><Relationship Id="rId11" Type="http://schemas.openxmlformats.org/officeDocument/2006/relationships/image" Target="../media/image12.png"/><Relationship Id="rId5" Type="http://schemas.openxmlformats.org/officeDocument/2006/relationships/image" Target="../media/image2.wmf"/><Relationship Id="rId10" Type="http://schemas.openxmlformats.org/officeDocument/2006/relationships/image" Target="../media/image11.png"/><Relationship Id="rId4" Type="http://schemas.openxmlformats.org/officeDocument/2006/relationships/image" Target="../media/image10.wmf"/><Relationship Id="rId9" Type="http://schemas.openxmlformats.org/officeDocument/2006/relationships/image" Target="../media/image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lang="ja-JP" altLang="en-US" sz="2800" dirty="0">
                <a:latin typeface="メイリオ" pitchFamily="50" charset="-128"/>
                <a:ea typeface="メイリオ" pitchFamily="50" charset="-128"/>
                <a:cs typeface="メイリオ" pitchFamily="50" charset="-128"/>
              </a:rPr>
              <a:t>相談援助技術</a:t>
            </a:r>
            <a:endParaRPr kumimoji="1" lang="ja-JP" altLang="en-US" sz="2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51520" y="3886200"/>
            <a:ext cx="8640960" cy="1752600"/>
          </a:xfrm>
        </p:spPr>
        <p:txBody>
          <a:bodyPr/>
          <a:lstStyle/>
          <a:p>
            <a:r>
              <a:rPr lang="ja-JP" altLang="en-US" sz="2800" dirty="0">
                <a:latin typeface="メイリオ" pitchFamily="50" charset="-128"/>
                <a:ea typeface="メイリオ" pitchFamily="50" charset="-128"/>
                <a:cs typeface="メイリオ" pitchFamily="50" charset="-128"/>
              </a:rPr>
              <a:t>相馬大祐</a:t>
            </a:r>
            <a:endParaRPr kumimoji="1" lang="ja-JP" altLang="en-US" dirty="0">
              <a:latin typeface="メイリオ" pitchFamily="50" charset="-128"/>
              <a:ea typeface="メイリオ" pitchFamily="50" charset="-128"/>
              <a:cs typeface="メイリオ" pitchFamily="50" charset="-128"/>
            </a:endParaRPr>
          </a:p>
          <a:p>
            <a:r>
              <a:rPr kumimoji="1" lang="ja-JP" altLang="en-US" dirty="0">
                <a:latin typeface="メイリオ" pitchFamily="50" charset="-128"/>
                <a:ea typeface="メイリオ" pitchFamily="50" charset="-128"/>
                <a:cs typeface="メイリオ" pitchFamily="50" charset="-128"/>
              </a:rPr>
              <a:t>福井県立大学　看護福祉学部</a:t>
            </a: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a:latin typeface="メイリオ" pitchFamily="50" charset="-128"/>
                <a:ea typeface="メイリオ" pitchFamily="50" charset="-128"/>
                <a:cs typeface="メイリオ" pitchFamily="50" charset="-128"/>
              </a:rPr>
              <a:t>平成</a:t>
            </a:r>
            <a:r>
              <a:rPr kumimoji="1" lang="en-US" altLang="ja-JP" sz="1200" dirty="0">
                <a:latin typeface="メイリオ" pitchFamily="50" charset="-128"/>
                <a:ea typeface="メイリオ" pitchFamily="50" charset="-128"/>
                <a:cs typeface="メイリオ" pitchFamily="50" charset="-128"/>
              </a:rPr>
              <a:t>30</a:t>
            </a:r>
            <a:r>
              <a:rPr kumimoji="1" lang="ja-JP" altLang="en-US" sz="1200" dirty="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ケアマネジメントが誕生した背景</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9" name="コンテンツ プレースホルダ 2">
            <a:extLst>
              <a:ext uri="{FF2B5EF4-FFF2-40B4-BE49-F238E27FC236}">
                <a16:creationId xmlns:a16="http://schemas.microsoft.com/office/drawing/2014/main" xmlns="" id="{A909C6AE-FCA3-4282-B3A3-28FDCD660C84}"/>
              </a:ext>
            </a:extLst>
          </p:cNvPr>
          <p:cNvSpPr txBox="1">
            <a:spLocks/>
          </p:cNvSpPr>
          <p:nvPr/>
        </p:nvSpPr>
        <p:spPr>
          <a:xfrm>
            <a:off x="457200" y="1600200"/>
            <a:ext cx="86868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800" dirty="0">
                <a:latin typeface="Meiryo UI" panose="020B0604030504040204" pitchFamily="50" charset="-128"/>
                <a:ea typeface="Meiryo UI" panose="020B0604030504040204" pitchFamily="50" charset="-128"/>
              </a:rPr>
              <a:t>1960</a:t>
            </a:r>
            <a:r>
              <a:rPr lang="ja-JP" altLang="en-US" sz="2800" dirty="0">
                <a:latin typeface="Meiryo UI" panose="020B0604030504040204" pitchFamily="50" charset="-128"/>
                <a:ea typeface="Meiryo UI" panose="020B0604030504040204" pitchFamily="50" charset="-128"/>
              </a:rPr>
              <a:t>年代のアメリカの入所施設の状況</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endParaRPr lang="en-US" altLang="ja-JP" sz="28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dirty="0">
                <a:latin typeface="Meiryo UI" panose="020B0604030504040204" pitchFamily="50" charset="-128"/>
                <a:ea typeface="Meiryo UI" panose="020B0604030504040204" pitchFamily="50" charset="-128"/>
              </a:rPr>
              <a:t>大規模</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pPr>
              <a:buFont typeface="Meiryo UI" panose="020B0604030504040204" pitchFamily="50" charset="-128"/>
              <a:buChar char="➤"/>
            </a:pPr>
            <a:r>
              <a:rPr lang="ja-JP" altLang="en-US" sz="2800" dirty="0">
                <a:latin typeface="Meiryo UI" panose="020B0604030504040204" pitchFamily="50" charset="-128"/>
                <a:ea typeface="Meiryo UI" panose="020B0604030504040204" pitchFamily="50" charset="-128"/>
              </a:rPr>
              <a:t>劣悪な生活環境</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r>
              <a:rPr lang="ja-JP" altLang="en-US" sz="2800" dirty="0">
                <a:latin typeface="Meiryo UI" panose="020B0604030504040204" pitchFamily="50" charset="-128"/>
                <a:ea typeface="Meiryo UI" panose="020B0604030504040204" pitchFamily="50" charset="-128"/>
              </a:rPr>
              <a:t>バートン・ブラットらによる写真集</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煉獄のクリスマス</a:t>
            </a:r>
            <a:r>
              <a:rPr lang="en-US" altLang="ja-JP" sz="2800" dirty="0">
                <a:latin typeface="Meiryo UI" panose="020B0604030504040204" pitchFamily="50" charset="-128"/>
                <a:ea typeface="Meiryo UI" panose="020B0604030504040204" pitchFamily="50" charset="-128"/>
              </a:rPr>
              <a:t>』</a:t>
            </a:r>
            <a:r>
              <a:rPr lang="ja-JP" altLang="en-US" sz="2800" dirty="0">
                <a:latin typeface="Meiryo UI" panose="020B0604030504040204" pitchFamily="50" charset="-128"/>
                <a:ea typeface="Meiryo UI" panose="020B0604030504040204" pitchFamily="50" charset="-128"/>
              </a:rPr>
              <a:t>が有名</a:t>
            </a:r>
            <a:endParaRPr lang="en-US" altLang="ja-JP" sz="2800" dirty="0">
              <a:latin typeface="Meiryo UI" panose="020B0604030504040204" pitchFamily="50" charset="-128"/>
              <a:ea typeface="Meiryo UI" panose="020B0604030504040204" pitchFamily="50" charset="-128"/>
            </a:endParaRPr>
          </a:p>
          <a:p>
            <a:pPr>
              <a:buFont typeface="Arial" pitchFamily="34" charset="0"/>
              <a:buNone/>
            </a:pP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p:txBody>
      </p:sp>
      <p:pic>
        <p:nvPicPr>
          <p:cNvPr id="10" name="Picture 2">
            <a:extLst>
              <a:ext uri="{FF2B5EF4-FFF2-40B4-BE49-F238E27FC236}">
                <a16:creationId xmlns:a16="http://schemas.microsoft.com/office/drawing/2014/main" xmlns="" id="{58D396E5-9EF7-40FC-B453-BB3E43D860D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823" y="3166674"/>
            <a:ext cx="8332354"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2329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「脱施設化と地域精神保健の失敗」</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xmlns="" id="{17E7BBF9-BC2E-4197-B958-8980C897BDB3}"/>
              </a:ext>
            </a:extLst>
          </p:cNvPr>
          <p:cNvSpPr txBox="1">
            <a:spLocks/>
          </p:cNvSpPr>
          <p:nvPr/>
        </p:nvSpPr>
        <p:spPr>
          <a:xfrm>
            <a:off x="457200" y="1340768"/>
            <a:ext cx="8229600" cy="538070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itchFamily="34" charset="0"/>
              <a:buNone/>
            </a:pPr>
            <a:r>
              <a:rPr lang="en-US" altLang="ja-JP" sz="2400">
                <a:latin typeface="Meiryo UI" panose="020B0604030504040204" pitchFamily="50" charset="-128"/>
                <a:ea typeface="Meiryo UI" panose="020B0604030504040204" pitchFamily="50" charset="-128"/>
              </a:rPr>
              <a:t>1960</a:t>
            </a:r>
            <a:r>
              <a:rPr lang="ja-JP" altLang="en-US" sz="2400">
                <a:latin typeface="Meiryo UI" panose="020B0604030504040204" pitchFamily="50" charset="-128"/>
                <a:ea typeface="Meiryo UI" panose="020B0604030504040204" pitchFamily="50" charset="-128"/>
              </a:rPr>
              <a:t>年代</a:t>
            </a:r>
            <a:endParaRPr lang="en-US" altLang="ja-JP" sz="2400">
              <a:latin typeface="Meiryo UI" panose="020B0604030504040204" pitchFamily="50" charset="-128"/>
              <a:ea typeface="Meiryo UI" panose="020B0604030504040204" pitchFamily="50" charset="-128"/>
            </a:endParaRPr>
          </a:p>
          <a:p>
            <a:pPr>
              <a:buFont typeface="Arial" pitchFamily="34" charset="0"/>
              <a:buNone/>
            </a:pPr>
            <a:r>
              <a:rPr lang="ja-JP" altLang="en-US" sz="2400">
                <a:latin typeface="Meiryo UI" panose="020B0604030504040204" pitchFamily="50" charset="-128"/>
                <a:ea typeface="Meiryo UI" panose="020B0604030504040204" pitchFamily="50" charset="-128"/>
              </a:rPr>
              <a:t>ケネディ教書を端緒とする脱施設化施策推進の開始</a:t>
            </a:r>
            <a:endParaRPr lang="en-US" altLang="ja-JP" sz="2400">
              <a:latin typeface="Meiryo UI" panose="020B0604030504040204" pitchFamily="50" charset="-128"/>
              <a:ea typeface="Meiryo UI" panose="020B0604030504040204" pitchFamily="50" charset="-128"/>
            </a:endParaRPr>
          </a:p>
          <a:p>
            <a:pPr>
              <a:buFont typeface="Arial" pitchFamily="34" charset="0"/>
              <a:buNone/>
            </a:pPr>
            <a:r>
              <a:rPr lang="ja-JP" altLang="en-US" sz="2400">
                <a:latin typeface="Meiryo UI" panose="020B0604030504040204" pitchFamily="50" charset="-128"/>
                <a:ea typeface="Meiryo UI" panose="020B0604030504040204" pitchFamily="50" charset="-128"/>
              </a:rPr>
              <a:t>　　↓　　　　</a:t>
            </a:r>
            <a:endParaRPr lang="en-US" altLang="ja-JP" sz="2400">
              <a:latin typeface="Meiryo UI" panose="020B0604030504040204" pitchFamily="50" charset="-128"/>
              <a:ea typeface="Meiryo UI" panose="020B0604030504040204" pitchFamily="50" charset="-128"/>
            </a:endParaRPr>
          </a:p>
          <a:p>
            <a:pPr>
              <a:buFont typeface="Arial" pitchFamily="34" charset="0"/>
              <a:buNone/>
            </a:pPr>
            <a:r>
              <a:rPr lang="en-US" altLang="ja-JP" sz="2400">
                <a:latin typeface="Meiryo UI" panose="020B0604030504040204" pitchFamily="50" charset="-128"/>
                <a:ea typeface="Meiryo UI" panose="020B0604030504040204" pitchFamily="50" charset="-128"/>
              </a:rPr>
              <a:t>1970</a:t>
            </a:r>
            <a:r>
              <a:rPr lang="ja-JP" altLang="en-US" sz="2400">
                <a:latin typeface="Meiryo UI" panose="020B0604030504040204" pitchFamily="50" charset="-128"/>
                <a:ea typeface="Meiryo UI" panose="020B0604030504040204" pitchFamily="50" charset="-128"/>
              </a:rPr>
              <a:t>年代　</a:t>
            </a:r>
            <a:endParaRPr lang="en-US" altLang="ja-JP" sz="2400">
              <a:latin typeface="Meiryo UI" panose="020B0604030504040204" pitchFamily="50" charset="-128"/>
              <a:ea typeface="Meiryo UI" panose="020B0604030504040204" pitchFamily="50" charset="-128"/>
            </a:endParaRPr>
          </a:p>
          <a:p>
            <a:pPr>
              <a:buFont typeface="Arial" pitchFamily="34" charset="0"/>
              <a:buNone/>
            </a:pPr>
            <a:r>
              <a:rPr lang="ja-JP" altLang="en-US" sz="2400">
                <a:latin typeface="Meiryo UI" panose="020B0604030504040204" pitchFamily="50" charset="-128"/>
                <a:ea typeface="Meiryo UI" panose="020B0604030504040204" pitchFamily="50" charset="-128"/>
              </a:rPr>
              <a:t>「脱施設化と地域精神保健の失敗」</a:t>
            </a:r>
            <a:endParaRPr lang="en-US" altLang="ja-JP" sz="2400">
              <a:latin typeface="Meiryo UI" panose="020B0604030504040204" pitchFamily="50" charset="-128"/>
              <a:ea typeface="Meiryo UI" panose="020B0604030504040204" pitchFamily="50" charset="-128"/>
            </a:endParaRPr>
          </a:p>
          <a:p>
            <a:pPr>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入所施設や精神科病院の解体の中、当初はグループホーム等で生活していた多くの精神障害者、知的障害者がホームレス状態へ。</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ホームレス状態になった人々が社会的なトラブルを起こし、留置所や刑務所に入所するようになる。</a:t>
            </a:r>
            <a:endParaRPr lang="en-US" altLang="ja-JP" sz="2400">
              <a:latin typeface="Meiryo UI" panose="020B0604030504040204" pitchFamily="50" charset="-128"/>
              <a:ea typeface="Meiryo UI" panose="020B0604030504040204" pitchFamily="50" charset="-128"/>
            </a:endParaRPr>
          </a:p>
          <a:p>
            <a:pPr>
              <a:buFont typeface="Arial" pitchFamily="34" charset="0"/>
              <a:buNone/>
            </a:pPr>
            <a:endParaRPr lang="en-US" altLang="ja-JP" sz="2400">
              <a:latin typeface="Meiryo UI" panose="020B0604030504040204" pitchFamily="50" charset="-128"/>
              <a:ea typeface="Meiryo UI" panose="020B0604030504040204" pitchFamily="50" charset="-128"/>
            </a:endParaRPr>
          </a:p>
          <a:p>
            <a:pPr>
              <a:buFont typeface="Arial" pitchFamily="34" charset="0"/>
              <a:buNone/>
            </a:pPr>
            <a:endParaRPr lang="ja-JP" altLang="en-US"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7348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入所施設と社会資源</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xmlns="" id="{9B03FC94-5F02-4BAD-AAFE-D4166AB2165D}"/>
              </a:ext>
            </a:extLst>
          </p:cNvPr>
          <p:cNvSpPr/>
          <p:nvPr/>
        </p:nvSpPr>
        <p:spPr>
          <a:xfrm>
            <a:off x="100713" y="1484784"/>
            <a:ext cx="8719759" cy="48748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6" descr="C:\Documents and Settings\pc85\Local Settings\Temporary Internet Files\Content.IE5\ERULMOF1\MC900445510[1].wmf">
            <a:extLst>
              <a:ext uri="{FF2B5EF4-FFF2-40B4-BE49-F238E27FC236}">
                <a16:creationId xmlns:a16="http://schemas.microsoft.com/office/drawing/2014/main" xmlns="" id="{A67B4A73-B237-44BF-B81D-06BF8BE55D8E}"/>
              </a:ext>
            </a:extLst>
          </p:cNvPr>
          <p:cNvPicPr>
            <a:picLocks noChangeAspect="1" noChangeArrowheads="1"/>
          </p:cNvPicPr>
          <p:nvPr/>
        </p:nvPicPr>
        <p:blipFill>
          <a:blip r:embed="rId2" cstate="print"/>
          <a:srcRect/>
          <a:stretch>
            <a:fillRect/>
          </a:stretch>
        </p:blipFill>
        <p:spPr bwMode="auto">
          <a:xfrm>
            <a:off x="6797650" y="4857871"/>
            <a:ext cx="1263360" cy="1228941"/>
          </a:xfrm>
          <a:prstGeom prst="rect">
            <a:avLst/>
          </a:prstGeom>
          <a:noFill/>
        </p:spPr>
      </p:pic>
      <p:pic>
        <p:nvPicPr>
          <p:cNvPr id="10" name="Picture 5" descr="C:\Documents and Settings\pc85\Local Settings\Temporary Internet Files\Content.IE5\GXP852SW\MC900079127[1].wmf">
            <a:extLst>
              <a:ext uri="{FF2B5EF4-FFF2-40B4-BE49-F238E27FC236}">
                <a16:creationId xmlns:a16="http://schemas.microsoft.com/office/drawing/2014/main" xmlns="" id="{6C040533-47DE-4B60-9B4D-6C6FF7B7AD85}"/>
              </a:ext>
            </a:extLst>
          </p:cNvPr>
          <p:cNvPicPr>
            <a:picLocks noChangeAspect="1" noChangeArrowheads="1"/>
          </p:cNvPicPr>
          <p:nvPr/>
        </p:nvPicPr>
        <p:blipFill>
          <a:blip r:embed="rId3" cstate="print"/>
          <a:srcRect/>
          <a:stretch>
            <a:fillRect/>
          </a:stretch>
        </p:blipFill>
        <p:spPr bwMode="auto">
          <a:xfrm>
            <a:off x="100713" y="2014877"/>
            <a:ext cx="3499027" cy="2498702"/>
          </a:xfrm>
          <a:prstGeom prst="rect">
            <a:avLst/>
          </a:prstGeom>
          <a:noFill/>
        </p:spPr>
      </p:pic>
      <p:sp>
        <p:nvSpPr>
          <p:cNvPr id="11" name="テキスト ボックス 10">
            <a:extLst>
              <a:ext uri="{FF2B5EF4-FFF2-40B4-BE49-F238E27FC236}">
                <a16:creationId xmlns:a16="http://schemas.microsoft.com/office/drawing/2014/main" xmlns="" id="{DCCDF788-52C2-4269-BF0F-19FADDCBEAED}"/>
              </a:ext>
            </a:extLst>
          </p:cNvPr>
          <p:cNvSpPr txBox="1"/>
          <p:nvPr/>
        </p:nvSpPr>
        <p:spPr>
          <a:xfrm>
            <a:off x="539552" y="1308623"/>
            <a:ext cx="2304826" cy="461665"/>
          </a:xfrm>
          <a:prstGeom prst="rect">
            <a:avLst/>
          </a:prstGeom>
          <a:solidFill>
            <a:schemeClr val="accent2">
              <a:lumMod val="20000"/>
              <a:lumOff val="80000"/>
            </a:schemeClr>
          </a:solidFill>
        </p:spPr>
        <p:txBody>
          <a:bodyPr wrap="square" rtlCol="0">
            <a:spAutoFit/>
          </a:bodyPr>
          <a:lstStyle/>
          <a:p>
            <a:pPr algn="ctr"/>
            <a:r>
              <a:rPr kumimoji="1" lang="ja-JP" altLang="en-US" sz="2400" dirty="0">
                <a:latin typeface="Meiryo UI" panose="020B0604030504040204" pitchFamily="50" charset="-128"/>
                <a:ea typeface="Meiryo UI" panose="020B0604030504040204" pitchFamily="50" charset="-128"/>
              </a:rPr>
              <a:t>入所施設</a:t>
            </a:r>
          </a:p>
        </p:txBody>
      </p:sp>
      <p:pic>
        <p:nvPicPr>
          <p:cNvPr id="12" name="Picture 9" descr="C:\Documents and Settings\pc85\Local Settings\Temporary Internet Files\Content.IE5\SO3FHNBM\MC900412634[1].wmf">
            <a:extLst>
              <a:ext uri="{FF2B5EF4-FFF2-40B4-BE49-F238E27FC236}">
                <a16:creationId xmlns:a16="http://schemas.microsoft.com/office/drawing/2014/main" xmlns="" id="{0BD610F0-DB65-46D0-8B57-11FC7E852AC7}"/>
              </a:ext>
            </a:extLst>
          </p:cNvPr>
          <p:cNvPicPr>
            <a:picLocks noChangeAspect="1" noChangeArrowheads="1"/>
          </p:cNvPicPr>
          <p:nvPr/>
        </p:nvPicPr>
        <p:blipFill>
          <a:blip r:embed="rId4" cstate="print"/>
          <a:srcRect/>
          <a:stretch>
            <a:fillRect/>
          </a:stretch>
        </p:blipFill>
        <p:spPr bwMode="auto">
          <a:xfrm>
            <a:off x="3546472" y="2808597"/>
            <a:ext cx="1245129" cy="712579"/>
          </a:xfrm>
          <a:prstGeom prst="rect">
            <a:avLst/>
          </a:prstGeom>
          <a:noFill/>
        </p:spPr>
      </p:pic>
      <p:pic>
        <p:nvPicPr>
          <p:cNvPr id="13" name="Picture 2" descr="C:\Documents and Settings\pc85\Local Settings\Temporary Internet Files\Content.IE5\1OYFB79B\MC900329616[1].wmf">
            <a:extLst>
              <a:ext uri="{FF2B5EF4-FFF2-40B4-BE49-F238E27FC236}">
                <a16:creationId xmlns:a16="http://schemas.microsoft.com/office/drawing/2014/main" xmlns="" id="{74F2EA97-A89E-4DB6-89FB-FE4DA7978538}"/>
              </a:ext>
            </a:extLst>
          </p:cNvPr>
          <p:cNvPicPr>
            <a:picLocks noChangeAspect="1" noChangeArrowheads="1"/>
          </p:cNvPicPr>
          <p:nvPr/>
        </p:nvPicPr>
        <p:blipFill>
          <a:blip r:embed="rId5" cstate="print"/>
          <a:srcRect/>
          <a:stretch>
            <a:fillRect/>
          </a:stretch>
        </p:blipFill>
        <p:spPr bwMode="auto">
          <a:xfrm>
            <a:off x="3684643" y="3931283"/>
            <a:ext cx="1143008" cy="1164592"/>
          </a:xfrm>
          <a:prstGeom prst="rect">
            <a:avLst/>
          </a:prstGeom>
          <a:noFill/>
        </p:spPr>
      </p:pic>
      <p:pic>
        <p:nvPicPr>
          <p:cNvPr id="14" name="Picture 14" descr="C:\Documents and Settings\pc85\Local Settings\Temporary Internet Files\Content.IE5\8Y0YRGFI\MC900079156[1].wmf">
            <a:extLst>
              <a:ext uri="{FF2B5EF4-FFF2-40B4-BE49-F238E27FC236}">
                <a16:creationId xmlns:a16="http://schemas.microsoft.com/office/drawing/2014/main" xmlns="" id="{64CBD2E8-6553-4290-9046-C88855518A04}"/>
              </a:ext>
            </a:extLst>
          </p:cNvPr>
          <p:cNvPicPr>
            <a:picLocks noChangeAspect="1" noChangeArrowheads="1"/>
          </p:cNvPicPr>
          <p:nvPr/>
        </p:nvPicPr>
        <p:blipFill>
          <a:blip r:embed="rId6" cstate="print"/>
          <a:srcRect/>
          <a:stretch>
            <a:fillRect/>
          </a:stretch>
        </p:blipFill>
        <p:spPr bwMode="auto">
          <a:xfrm>
            <a:off x="4187546" y="1683389"/>
            <a:ext cx="1143008" cy="870155"/>
          </a:xfrm>
          <a:prstGeom prst="rect">
            <a:avLst/>
          </a:prstGeom>
          <a:noFill/>
        </p:spPr>
      </p:pic>
      <p:pic>
        <p:nvPicPr>
          <p:cNvPr id="15" name="Picture 15" descr="C:\Documents and Settings\pc85\Local Settings\Temporary Internet Files\Content.IE5\M1NOHOIQ\MC900088920[1].wmf">
            <a:extLst>
              <a:ext uri="{FF2B5EF4-FFF2-40B4-BE49-F238E27FC236}">
                <a16:creationId xmlns:a16="http://schemas.microsoft.com/office/drawing/2014/main" xmlns="" id="{78702423-3CC6-4426-A6C7-46FC7C3D0C19}"/>
              </a:ext>
            </a:extLst>
          </p:cNvPr>
          <p:cNvPicPr>
            <a:picLocks noChangeAspect="1" noChangeArrowheads="1"/>
          </p:cNvPicPr>
          <p:nvPr/>
        </p:nvPicPr>
        <p:blipFill>
          <a:blip r:embed="rId7" cstate="print"/>
          <a:srcRect/>
          <a:stretch>
            <a:fillRect/>
          </a:stretch>
        </p:blipFill>
        <p:spPr bwMode="auto">
          <a:xfrm>
            <a:off x="6854544" y="2271489"/>
            <a:ext cx="1206466" cy="1058686"/>
          </a:xfrm>
          <a:prstGeom prst="rect">
            <a:avLst/>
          </a:prstGeom>
          <a:noFill/>
        </p:spPr>
      </p:pic>
      <p:pic>
        <p:nvPicPr>
          <p:cNvPr id="16" name="Picture 20" descr="C:\Documents and Settings\pc85\Local Settings\Temporary Internet Files\Content.IE5\M1NOHOIQ\MC900250196[1].wmf">
            <a:extLst>
              <a:ext uri="{FF2B5EF4-FFF2-40B4-BE49-F238E27FC236}">
                <a16:creationId xmlns:a16="http://schemas.microsoft.com/office/drawing/2014/main" xmlns="" id="{23486CD5-F907-4467-A1E8-C9D2BF4A96B4}"/>
              </a:ext>
            </a:extLst>
          </p:cNvPr>
          <p:cNvPicPr>
            <a:picLocks noChangeAspect="1" noChangeArrowheads="1"/>
          </p:cNvPicPr>
          <p:nvPr/>
        </p:nvPicPr>
        <p:blipFill>
          <a:blip r:embed="rId8" cstate="print"/>
          <a:srcRect/>
          <a:stretch>
            <a:fillRect/>
          </a:stretch>
        </p:blipFill>
        <p:spPr bwMode="auto">
          <a:xfrm>
            <a:off x="5325700" y="3330175"/>
            <a:ext cx="1692106" cy="1183404"/>
          </a:xfrm>
          <a:prstGeom prst="rect">
            <a:avLst/>
          </a:prstGeom>
          <a:noFill/>
        </p:spPr>
      </p:pic>
      <p:pic>
        <p:nvPicPr>
          <p:cNvPr id="17" name="Picture 22" descr="C:\Documents and Settings\pc85\Local Settings\Temporary Internet Files\Content.IE5\JBFAYONU\MC900216522[1].wmf">
            <a:extLst>
              <a:ext uri="{FF2B5EF4-FFF2-40B4-BE49-F238E27FC236}">
                <a16:creationId xmlns:a16="http://schemas.microsoft.com/office/drawing/2014/main" xmlns="" id="{E011CDF9-7883-4292-B7D4-73E292FA19B5}"/>
              </a:ext>
            </a:extLst>
          </p:cNvPr>
          <p:cNvPicPr>
            <a:picLocks noChangeAspect="1" noChangeArrowheads="1"/>
          </p:cNvPicPr>
          <p:nvPr/>
        </p:nvPicPr>
        <p:blipFill>
          <a:blip r:embed="rId9" cstate="print"/>
          <a:srcRect/>
          <a:stretch>
            <a:fillRect/>
          </a:stretch>
        </p:blipFill>
        <p:spPr bwMode="auto">
          <a:xfrm>
            <a:off x="4690247" y="5064037"/>
            <a:ext cx="1244615" cy="1252951"/>
          </a:xfrm>
          <a:prstGeom prst="rect">
            <a:avLst/>
          </a:prstGeom>
          <a:noFill/>
        </p:spPr>
      </p:pic>
    </p:spTree>
    <p:extLst>
      <p:ext uri="{BB962C8B-B14F-4D97-AF65-F5344CB8AC3E}">
        <p14:creationId xmlns:p14="http://schemas.microsoft.com/office/powerpoint/2010/main" val="1413139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自宅やグループホームと社会資源</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xmlns="" id="{7471DD69-CB3C-4A2C-9E12-CD632F57CCCC}"/>
              </a:ext>
            </a:extLst>
          </p:cNvPr>
          <p:cNvSpPr txBox="1"/>
          <p:nvPr/>
        </p:nvSpPr>
        <p:spPr>
          <a:xfrm>
            <a:off x="539552" y="1362069"/>
            <a:ext cx="3321498" cy="461665"/>
          </a:xfrm>
          <a:prstGeom prst="rect">
            <a:avLst/>
          </a:prstGeom>
          <a:solidFill>
            <a:schemeClr val="accent1">
              <a:lumMod val="20000"/>
              <a:lumOff val="80000"/>
            </a:schemeClr>
          </a:solidFill>
        </p:spPr>
        <p:txBody>
          <a:bodyPr wrap="square" rtlCol="0">
            <a:spAutoFit/>
          </a:bodyPr>
          <a:lstStyle/>
          <a:p>
            <a:pPr algn="ctr"/>
            <a:r>
              <a:rPr lang="ja-JP" altLang="en-US" sz="2400" dirty="0">
                <a:latin typeface="Meiryo UI" panose="020B0604030504040204" pitchFamily="50" charset="-128"/>
                <a:ea typeface="Meiryo UI" panose="020B0604030504040204" pitchFamily="50" charset="-128"/>
              </a:rPr>
              <a:t>自宅やグループホーム</a:t>
            </a:r>
            <a:endParaRPr kumimoji="1" lang="ja-JP" altLang="en-US" sz="2400" dirty="0">
              <a:latin typeface="Meiryo UI" panose="020B0604030504040204" pitchFamily="50" charset="-128"/>
              <a:ea typeface="Meiryo UI" panose="020B0604030504040204" pitchFamily="50" charset="-128"/>
            </a:endParaRPr>
          </a:p>
        </p:txBody>
      </p:sp>
      <p:pic>
        <p:nvPicPr>
          <p:cNvPr id="19" name="Picture 9" descr="C:\Documents and Settings\pc85\Local Settings\Temporary Internet Files\Content.IE5\SO3FHNBM\MC900412634[1].wmf">
            <a:extLst>
              <a:ext uri="{FF2B5EF4-FFF2-40B4-BE49-F238E27FC236}">
                <a16:creationId xmlns:a16="http://schemas.microsoft.com/office/drawing/2014/main" xmlns="" id="{6AA36F45-D86E-4AE0-AFEF-1B8C7D140E89}"/>
              </a:ext>
            </a:extLst>
          </p:cNvPr>
          <p:cNvPicPr>
            <a:picLocks noChangeAspect="1" noChangeArrowheads="1"/>
          </p:cNvPicPr>
          <p:nvPr/>
        </p:nvPicPr>
        <p:blipFill>
          <a:blip r:embed="rId2" cstate="print"/>
          <a:srcRect/>
          <a:stretch>
            <a:fillRect/>
          </a:stretch>
        </p:blipFill>
        <p:spPr bwMode="auto">
          <a:xfrm>
            <a:off x="251520" y="3861048"/>
            <a:ext cx="1245129" cy="712579"/>
          </a:xfrm>
          <a:prstGeom prst="rect">
            <a:avLst/>
          </a:prstGeom>
          <a:noFill/>
        </p:spPr>
      </p:pic>
      <p:pic>
        <p:nvPicPr>
          <p:cNvPr id="20" name="Picture 14" descr="C:\Documents and Settings\pc85\Local Settings\Temporary Internet Files\Content.IE5\8Y0YRGFI\MC900079156[1].wmf">
            <a:extLst>
              <a:ext uri="{FF2B5EF4-FFF2-40B4-BE49-F238E27FC236}">
                <a16:creationId xmlns:a16="http://schemas.microsoft.com/office/drawing/2014/main" xmlns="" id="{38F0FF9A-AC46-4F2C-930A-74BE95FF525E}"/>
              </a:ext>
            </a:extLst>
          </p:cNvPr>
          <p:cNvPicPr>
            <a:picLocks noChangeAspect="1" noChangeArrowheads="1"/>
          </p:cNvPicPr>
          <p:nvPr/>
        </p:nvPicPr>
        <p:blipFill>
          <a:blip r:embed="rId3" cstate="print"/>
          <a:srcRect/>
          <a:stretch>
            <a:fillRect/>
          </a:stretch>
        </p:blipFill>
        <p:spPr bwMode="auto">
          <a:xfrm>
            <a:off x="2307861" y="3653301"/>
            <a:ext cx="1143008" cy="870155"/>
          </a:xfrm>
          <a:prstGeom prst="rect">
            <a:avLst/>
          </a:prstGeom>
          <a:noFill/>
        </p:spPr>
      </p:pic>
      <p:pic>
        <p:nvPicPr>
          <p:cNvPr id="21" name="Picture 24" descr="C:\Documents and Settings\pc85\Local Settings\Temporary Internet Files\Content.IE5\58MX6XTM\MC900088886[1].wmf">
            <a:extLst>
              <a:ext uri="{FF2B5EF4-FFF2-40B4-BE49-F238E27FC236}">
                <a16:creationId xmlns:a16="http://schemas.microsoft.com/office/drawing/2014/main" xmlns="" id="{F013609B-0D53-40E1-ACEA-9D3FB7E38DC4}"/>
              </a:ext>
            </a:extLst>
          </p:cNvPr>
          <p:cNvPicPr>
            <a:picLocks noChangeAspect="1" noChangeArrowheads="1"/>
          </p:cNvPicPr>
          <p:nvPr/>
        </p:nvPicPr>
        <p:blipFill>
          <a:blip r:embed="rId4" cstate="print"/>
          <a:srcRect/>
          <a:stretch>
            <a:fillRect/>
          </a:stretch>
        </p:blipFill>
        <p:spPr bwMode="auto">
          <a:xfrm>
            <a:off x="1361120" y="4315709"/>
            <a:ext cx="1139282" cy="1068363"/>
          </a:xfrm>
          <a:prstGeom prst="rect">
            <a:avLst/>
          </a:prstGeom>
          <a:noFill/>
        </p:spPr>
      </p:pic>
      <p:pic>
        <p:nvPicPr>
          <p:cNvPr id="22" name="Picture 6" descr="C:\Documents and Settings\pc85\Local Settings\Temporary Internet Files\Content.IE5\ERULMOF1\MC900445510[1].wmf">
            <a:extLst>
              <a:ext uri="{FF2B5EF4-FFF2-40B4-BE49-F238E27FC236}">
                <a16:creationId xmlns:a16="http://schemas.microsoft.com/office/drawing/2014/main" xmlns="" id="{57271876-C9D0-4882-8D38-70825FCE9AEE}"/>
              </a:ext>
            </a:extLst>
          </p:cNvPr>
          <p:cNvPicPr>
            <a:picLocks noChangeAspect="1" noChangeArrowheads="1"/>
          </p:cNvPicPr>
          <p:nvPr/>
        </p:nvPicPr>
        <p:blipFill>
          <a:blip r:embed="rId5" cstate="print"/>
          <a:srcRect/>
          <a:stretch>
            <a:fillRect/>
          </a:stretch>
        </p:blipFill>
        <p:spPr bwMode="auto">
          <a:xfrm>
            <a:off x="7301631" y="831319"/>
            <a:ext cx="1263360" cy="1228941"/>
          </a:xfrm>
          <a:prstGeom prst="rect">
            <a:avLst/>
          </a:prstGeom>
          <a:noFill/>
        </p:spPr>
      </p:pic>
      <p:pic>
        <p:nvPicPr>
          <p:cNvPr id="23" name="Picture 2" descr="C:\Documents and Settings\pc85\Local Settings\Temporary Internet Files\Content.IE5\1OYFB79B\MC900329616[1].wmf">
            <a:extLst>
              <a:ext uri="{FF2B5EF4-FFF2-40B4-BE49-F238E27FC236}">
                <a16:creationId xmlns:a16="http://schemas.microsoft.com/office/drawing/2014/main" xmlns="" id="{FBB5E848-3A5F-46E4-BDC4-D322F3788A8A}"/>
              </a:ext>
            </a:extLst>
          </p:cNvPr>
          <p:cNvPicPr>
            <a:picLocks noChangeAspect="1" noChangeArrowheads="1"/>
          </p:cNvPicPr>
          <p:nvPr/>
        </p:nvPicPr>
        <p:blipFill>
          <a:blip r:embed="rId6" cstate="print"/>
          <a:srcRect/>
          <a:stretch>
            <a:fillRect/>
          </a:stretch>
        </p:blipFill>
        <p:spPr bwMode="auto">
          <a:xfrm>
            <a:off x="7319707" y="2619364"/>
            <a:ext cx="1143008" cy="1164592"/>
          </a:xfrm>
          <a:prstGeom prst="rect">
            <a:avLst/>
          </a:prstGeom>
          <a:noFill/>
        </p:spPr>
      </p:pic>
      <p:pic>
        <p:nvPicPr>
          <p:cNvPr id="24" name="Picture 22" descr="C:\Documents and Settings\pc85\Local Settings\Temporary Internet Files\Content.IE5\JBFAYONU\MC900216522[1].wmf">
            <a:extLst>
              <a:ext uri="{FF2B5EF4-FFF2-40B4-BE49-F238E27FC236}">
                <a16:creationId xmlns:a16="http://schemas.microsoft.com/office/drawing/2014/main" xmlns="" id="{09C8A63C-EB09-4681-95D2-44D2B07155AC}"/>
              </a:ext>
            </a:extLst>
          </p:cNvPr>
          <p:cNvPicPr>
            <a:picLocks noChangeAspect="1" noChangeArrowheads="1"/>
          </p:cNvPicPr>
          <p:nvPr/>
        </p:nvPicPr>
        <p:blipFill>
          <a:blip r:embed="rId7" cstate="print"/>
          <a:srcRect/>
          <a:stretch>
            <a:fillRect/>
          </a:stretch>
        </p:blipFill>
        <p:spPr bwMode="auto">
          <a:xfrm>
            <a:off x="3808304" y="5160244"/>
            <a:ext cx="1244615" cy="1252951"/>
          </a:xfrm>
          <a:prstGeom prst="rect">
            <a:avLst/>
          </a:prstGeom>
          <a:noFill/>
        </p:spPr>
      </p:pic>
      <p:pic>
        <p:nvPicPr>
          <p:cNvPr id="25" name="Picture 15" descr="C:\Documents and Settings\pc85\Local Settings\Temporary Internet Files\Content.IE5\M1NOHOIQ\MC900088920[1].wmf">
            <a:extLst>
              <a:ext uri="{FF2B5EF4-FFF2-40B4-BE49-F238E27FC236}">
                <a16:creationId xmlns:a16="http://schemas.microsoft.com/office/drawing/2014/main" xmlns="" id="{D32F4CB3-11A5-40D2-BAF2-499A6D2EBFEC}"/>
              </a:ext>
            </a:extLst>
          </p:cNvPr>
          <p:cNvPicPr>
            <a:picLocks noChangeAspect="1" noChangeArrowheads="1"/>
          </p:cNvPicPr>
          <p:nvPr/>
        </p:nvPicPr>
        <p:blipFill>
          <a:blip r:embed="rId8" cstate="print"/>
          <a:srcRect/>
          <a:stretch>
            <a:fillRect/>
          </a:stretch>
        </p:blipFill>
        <p:spPr bwMode="auto">
          <a:xfrm>
            <a:off x="6948264" y="5358374"/>
            <a:ext cx="1206466" cy="1058686"/>
          </a:xfrm>
          <a:prstGeom prst="rect">
            <a:avLst/>
          </a:prstGeom>
          <a:noFill/>
        </p:spPr>
      </p:pic>
      <p:pic>
        <p:nvPicPr>
          <p:cNvPr id="26" name="Picture 20" descr="C:\Documents and Settings\pc85\Local Settings\Temporary Internet Files\Content.IE5\M1NOHOIQ\MC900250196[1].wmf">
            <a:extLst>
              <a:ext uri="{FF2B5EF4-FFF2-40B4-BE49-F238E27FC236}">
                <a16:creationId xmlns:a16="http://schemas.microsoft.com/office/drawing/2014/main" xmlns="" id="{E26D9508-C9BF-402B-8673-D30C61D62DDB}"/>
              </a:ext>
            </a:extLst>
          </p:cNvPr>
          <p:cNvPicPr>
            <a:picLocks noChangeAspect="1" noChangeArrowheads="1"/>
          </p:cNvPicPr>
          <p:nvPr/>
        </p:nvPicPr>
        <p:blipFill>
          <a:blip r:embed="rId9" cstate="print"/>
          <a:srcRect/>
          <a:stretch>
            <a:fillRect/>
          </a:stretch>
        </p:blipFill>
        <p:spPr bwMode="auto">
          <a:xfrm>
            <a:off x="7174607" y="4283412"/>
            <a:ext cx="1692106" cy="1183404"/>
          </a:xfrm>
          <a:prstGeom prst="rect">
            <a:avLst/>
          </a:prstGeom>
          <a:noFill/>
        </p:spPr>
      </p:pic>
      <p:pic>
        <p:nvPicPr>
          <p:cNvPr id="27" name="Picture 2" descr="f:id:yukainHK:20170626155204p:plain">
            <a:extLst>
              <a:ext uri="{FF2B5EF4-FFF2-40B4-BE49-F238E27FC236}">
                <a16:creationId xmlns:a16="http://schemas.microsoft.com/office/drawing/2014/main" xmlns="" id="{811014E3-381B-4B25-A4E8-C977B94547B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90957" y="831319"/>
            <a:ext cx="14287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ãç¡æ ã¤ã©ã¹ã äºæ¥­æãã®ç»åæ¤ç´¢çµæ">
            <a:extLst>
              <a:ext uri="{FF2B5EF4-FFF2-40B4-BE49-F238E27FC236}">
                <a16:creationId xmlns:a16="http://schemas.microsoft.com/office/drawing/2014/main" xmlns="" id="{19CEE815-BFCA-40C8-90AA-99764F9C05BC}"/>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45154" y="2619364"/>
            <a:ext cx="1143008" cy="125547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ãç¡æ ã¤ã©ã¹ã å®¶ãã®ç»åæ¤ç´¢çµæ">
            <a:extLst>
              <a:ext uri="{FF2B5EF4-FFF2-40B4-BE49-F238E27FC236}">
                <a16:creationId xmlns:a16="http://schemas.microsoft.com/office/drawing/2014/main" xmlns="" id="{F26AB668-A765-4254-99B4-8299608EEF24}"/>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640362" y="4382535"/>
            <a:ext cx="1472394" cy="1138651"/>
          </a:xfrm>
          <a:prstGeom prst="rect">
            <a:avLst/>
          </a:prstGeom>
          <a:noFill/>
          <a:extLst>
            <a:ext uri="{909E8E84-426E-40DD-AFC4-6F175D3DCCD1}">
              <a14:hiddenFill xmlns:a14="http://schemas.microsoft.com/office/drawing/2010/main">
                <a:solidFill>
                  <a:srgbClr val="FFFFFF"/>
                </a:solidFill>
              </a14:hiddenFill>
            </a:ext>
          </a:extLst>
        </p:spPr>
      </p:pic>
      <p:sp>
        <p:nvSpPr>
          <p:cNvPr id="30" name="楕円 29">
            <a:extLst>
              <a:ext uri="{FF2B5EF4-FFF2-40B4-BE49-F238E27FC236}">
                <a16:creationId xmlns:a16="http://schemas.microsoft.com/office/drawing/2014/main" xmlns="" id="{96F7E288-9A1D-45B0-B57D-464CE6EEF393}"/>
              </a:ext>
            </a:extLst>
          </p:cNvPr>
          <p:cNvSpPr/>
          <p:nvPr/>
        </p:nvSpPr>
        <p:spPr>
          <a:xfrm>
            <a:off x="107504" y="2780928"/>
            <a:ext cx="3528391" cy="2880320"/>
          </a:xfrm>
          <a:prstGeom prst="ellipse">
            <a:avLst/>
          </a:prstGeom>
          <a:no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31" name="Picture 23" descr="C:\Documents and Settings\pc85\Local Settings\Temporary Internet Files\Content.IE5\8Y0YRGFI\MC900335649[1].wmf">
            <a:extLst>
              <a:ext uri="{FF2B5EF4-FFF2-40B4-BE49-F238E27FC236}">
                <a16:creationId xmlns:a16="http://schemas.microsoft.com/office/drawing/2014/main" xmlns="" id="{BAE0DC77-3044-4262-A8D1-65227FE4A755}"/>
              </a:ext>
            </a:extLst>
          </p:cNvPr>
          <p:cNvPicPr>
            <a:picLocks noChangeAspect="1" noChangeArrowheads="1"/>
          </p:cNvPicPr>
          <p:nvPr/>
        </p:nvPicPr>
        <p:blipFill>
          <a:blip r:embed="rId13" cstate="print"/>
          <a:srcRect/>
          <a:stretch>
            <a:fillRect/>
          </a:stretch>
        </p:blipFill>
        <p:spPr bwMode="auto">
          <a:xfrm>
            <a:off x="1210689" y="1899142"/>
            <a:ext cx="1928825" cy="1627354"/>
          </a:xfrm>
          <a:prstGeom prst="rect">
            <a:avLst/>
          </a:prstGeom>
          <a:noFill/>
        </p:spPr>
      </p:pic>
    </p:spTree>
    <p:extLst>
      <p:ext uri="{BB962C8B-B14F-4D97-AF65-F5344CB8AC3E}">
        <p14:creationId xmlns:p14="http://schemas.microsoft.com/office/powerpoint/2010/main" val="3260285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入所施設と</a:t>
            </a:r>
            <a:r>
              <a:rPr kumimoji="1" lang="ja-JP" altLang="en-US" sz="2800" b="1" dirty="0">
                <a:latin typeface="メイリオ" pitchFamily="50" charset="-128"/>
                <a:ea typeface="メイリオ" pitchFamily="50" charset="-128"/>
                <a:cs typeface="メイリオ" pitchFamily="50" charset="-128"/>
              </a:rPr>
              <a:t>グループホーム等の相違点</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aphicFrame>
        <p:nvGraphicFramePr>
          <p:cNvPr id="32" name="表 31">
            <a:extLst>
              <a:ext uri="{FF2B5EF4-FFF2-40B4-BE49-F238E27FC236}">
                <a16:creationId xmlns:a16="http://schemas.microsoft.com/office/drawing/2014/main" xmlns="" id="{4B6A07FE-3A55-4060-81F1-05C730F5EA12}"/>
              </a:ext>
            </a:extLst>
          </p:cNvPr>
          <p:cNvGraphicFramePr>
            <a:graphicFrameLocks noGrp="1"/>
          </p:cNvGraphicFramePr>
          <p:nvPr>
            <p:extLst>
              <p:ext uri="{D42A27DB-BD31-4B8C-83A1-F6EECF244321}">
                <p14:modId xmlns:p14="http://schemas.microsoft.com/office/powerpoint/2010/main" val="3984769298"/>
              </p:ext>
            </p:extLst>
          </p:nvPr>
        </p:nvGraphicFramePr>
        <p:xfrm>
          <a:off x="251520" y="1283112"/>
          <a:ext cx="8229600" cy="512064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xmlns="" val="1098138347"/>
                    </a:ext>
                  </a:extLst>
                </a:gridCol>
                <a:gridCol w="2743200">
                  <a:extLst>
                    <a:ext uri="{9D8B030D-6E8A-4147-A177-3AD203B41FA5}">
                      <a16:colId xmlns:a16="http://schemas.microsoft.com/office/drawing/2014/main" xmlns="" val="1830025191"/>
                    </a:ext>
                  </a:extLst>
                </a:gridCol>
                <a:gridCol w="2743200">
                  <a:extLst>
                    <a:ext uri="{9D8B030D-6E8A-4147-A177-3AD203B41FA5}">
                      <a16:colId xmlns:a16="http://schemas.microsoft.com/office/drawing/2014/main" xmlns="" val="2777886353"/>
                    </a:ext>
                  </a:extLst>
                </a:gridCol>
              </a:tblGrid>
              <a:tr h="370840">
                <a:tc>
                  <a:txBody>
                    <a:bodyPr/>
                    <a:lstStyle/>
                    <a:p>
                      <a:endParaRPr kumimoji="1" lang="ja-JP" altLang="en-US" sz="2400" b="0"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r>
                        <a:rPr kumimoji="1" lang="ja-JP" altLang="en-US" sz="2400" b="0" dirty="0">
                          <a:solidFill>
                            <a:schemeClr val="bg1"/>
                          </a:solidFill>
                          <a:latin typeface="Meiryo UI" panose="020B0604030504040204" pitchFamily="50" charset="-128"/>
                          <a:ea typeface="Meiryo UI" panose="020B0604030504040204" pitchFamily="50" charset="-128"/>
                        </a:rPr>
                        <a:t>入所施設</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r>
                        <a:rPr kumimoji="1" lang="ja-JP" altLang="en-US" sz="2400" b="0" dirty="0">
                          <a:solidFill>
                            <a:schemeClr val="bg1"/>
                          </a:solidFill>
                          <a:latin typeface="Meiryo UI" panose="020B0604030504040204" pitchFamily="50" charset="-128"/>
                          <a:ea typeface="Meiryo UI" panose="020B0604030504040204" pitchFamily="50" charset="-128"/>
                        </a:rPr>
                        <a:t>グループホーム等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xmlns="" val="3422084894"/>
                  </a:ext>
                </a:extLst>
              </a:tr>
              <a:tr h="370840">
                <a:tc>
                  <a:txBody>
                    <a:bodyPr/>
                    <a:lstStyle/>
                    <a:p>
                      <a:r>
                        <a:rPr kumimoji="1" lang="ja-JP" altLang="en-US" sz="2400" b="0" dirty="0">
                          <a:solidFill>
                            <a:schemeClr val="bg1"/>
                          </a:solidFill>
                          <a:latin typeface="Meiryo UI" panose="020B0604030504040204" pitchFamily="50" charset="-128"/>
                          <a:ea typeface="Meiryo UI" panose="020B0604030504040204" pitchFamily="50" charset="-128"/>
                        </a:rPr>
                        <a:t>提供サービス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r>
                        <a:rPr kumimoji="1" lang="ja-JP" altLang="en-US" sz="2400" b="0" dirty="0">
                          <a:solidFill>
                            <a:schemeClr val="tx1"/>
                          </a:solidFill>
                          <a:latin typeface="Meiryo UI" panose="020B0604030504040204" pitchFamily="50" charset="-128"/>
                          <a:ea typeface="Meiryo UI" panose="020B0604030504040204" pitchFamily="50" charset="-128"/>
                        </a:rPr>
                        <a:t>食事や入浴だけでなく、仕事、余暇、医療等についても施設内で受けることができる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400" b="0" dirty="0">
                          <a:solidFill>
                            <a:schemeClr val="tx1"/>
                          </a:solidFill>
                          <a:latin typeface="Meiryo UI" panose="020B0604030504040204" pitchFamily="50" charset="-128"/>
                          <a:ea typeface="Meiryo UI" panose="020B0604030504040204" pitchFamily="50" charset="-128"/>
                        </a:rPr>
                        <a:t>食事や入浴はホーム内で提供されるが、その他の移動、仕事、余暇、医療等はホームの外にある地域の資源を利用する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648461446"/>
                  </a:ext>
                </a:extLst>
              </a:tr>
              <a:tr h="370840">
                <a:tc>
                  <a:txBody>
                    <a:bodyPr/>
                    <a:lstStyle/>
                    <a:p>
                      <a:r>
                        <a:rPr kumimoji="1" lang="ja-JP" altLang="en-US" sz="2400" b="0" dirty="0">
                          <a:solidFill>
                            <a:schemeClr val="bg1"/>
                          </a:solidFill>
                          <a:latin typeface="Meiryo UI" panose="020B0604030504040204" pitchFamily="50" charset="-128"/>
                          <a:ea typeface="Meiryo UI" panose="020B0604030504040204" pitchFamily="50" charset="-128"/>
                        </a:rPr>
                        <a:t>資源とのつながり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endParaRPr kumimoji="1" lang="en-US" altLang="ja-JP" sz="2400" b="0" dirty="0">
                        <a:solidFill>
                          <a:schemeClr val="tx1"/>
                        </a:solidFill>
                        <a:latin typeface="Meiryo UI" panose="020B0604030504040204" pitchFamily="50" charset="-128"/>
                        <a:ea typeface="Meiryo UI" panose="020B0604030504040204" pitchFamily="50" charset="-128"/>
                      </a:endParaRPr>
                    </a:p>
                    <a:p>
                      <a:endParaRPr kumimoji="1" lang="en-US" altLang="ja-JP" sz="2400" b="0" dirty="0">
                        <a:solidFill>
                          <a:schemeClr val="tx1"/>
                        </a:solidFill>
                        <a:latin typeface="Meiryo UI" panose="020B0604030504040204" pitchFamily="50" charset="-128"/>
                        <a:ea typeface="Meiryo UI" panose="020B0604030504040204" pitchFamily="50" charset="-128"/>
                      </a:endParaRPr>
                    </a:p>
                    <a:p>
                      <a:endParaRPr kumimoji="1" lang="en-US" altLang="ja-JP" sz="24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24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348125323"/>
                  </a:ext>
                </a:extLst>
              </a:tr>
              <a:tr h="370840">
                <a:tc>
                  <a:txBody>
                    <a:bodyPr/>
                    <a:lstStyle/>
                    <a:p>
                      <a:r>
                        <a:rPr kumimoji="1" lang="ja-JP" altLang="en-US" sz="2400" b="0" dirty="0">
                          <a:solidFill>
                            <a:schemeClr val="bg1"/>
                          </a:solidFill>
                          <a:latin typeface="Meiryo UI" panose="020B0604030504040204" pitchFamily="50" charset="-128"/>
                          <a:ea typeface="Meiryo UI" panose="020B0604030504040204" pitchFamily="50" charset="-128"/>
                        </a:rPr>
                        <a:t>支援者との関わり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r>
                        <a:rPr kumimoji="1" lang="ja-JP" altLang="en-US" sz="2400" b="0" dirty="0">
                          <a:solidFill>
                            <a:schemeClr val="tx1"/>
                          </a:solidFill>
                          <a:latin typeface="Meiryo UI" panose="020B0604030504040204" pitchFamily="50" charset="-128"/>
                          <a:ea typeface="Meiryo UI" panose="020B0604030504040204" pitchFamily="50" charset="-128"/>
                        </a:rPr>
                        <a:t>常に誰かがいる環境のため、変化に気づくことができる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2400" b="0" dirty="0">
                          <a:solidFill>
                            <a:schemeClr val="tx1"/>
                          </a:solidFill>
                          <a:latin typeface="Meiryo UI" panose="020B0604030504040204" pitchFamily="50" charset="-128"/>
                          <a:ea typeface="Meiryo UI" panose="020B0604030504040204" pitchFamily="50" charset="-128"/>
                        </a:rPr>
                        <a:t>常に誰かがいる環境ではないので、変化に気づきにくい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663854428"/>
                  </a:ext>
                </a:extLst>
              </a:tr>
            </a:tbl>
          </a:graphicData>
        </a:graphic>
      </p:graphicFrame>
    </p:spTree>
    <p:extLst>
      <p:ext uri="{BB962C8B-B14F-4D97-AF65-F5344CB8AC3E}">
        <p14:creationId xmlns:p14="http://schemas.microsoft.com/office/powerpoint/2010/main" val="3394282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ケアマネジメントが必要になった背景</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xmlns="" id="{BF3C79D9-026A-40BE-98F6-E44E1269E4B9}"/>
              </a:ext>
            </a:extLst>
          </p:cNvPr>
          <p:cNvSpPr txBox="1">
            <a:spLocks/>
          </p:cNvSpPr>
          <p:nvPr/>
        </p:nvSpPr>
        <p:spPr>
          <a:xfrm>
            <a:off x="457200" y="1412776"/>
            <a:ext cx="8229600" cy="471338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脱施設化と地域生活中心のケアに向かう動き</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地域サービスの脱集中化</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複数のニーズを持つ対象者の存在</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インフォーマルな資源の重要性の認識</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行政のサービスの断片化（縦割り行政）</a:t>
            </a:r>
            <a:endParaRPr lang="en-US" altLang="ja-JP" sz="2800"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sz="2800" dirty="0">
                <a:latin typeface="Meiryo UI" panose="020B0604030504040204" pitchFamily="50" charset="-128"/>
                <a:ea typeface="Meiryo UI" panose="020B0604030504040204" pitchFamily="50" charset="-128"/>
              </a:rPr>
              <a:t>対人サービスにおける費用対効果に対する認識の高まり</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000" dirty="0">
                <a:latin typeface="Meiryo UI" panose="020B0604030504040204" pitchFamily="50" charset="-128"/>
                <a:ea typeface="Meiryo UI" panose="020B0604030504040204" pitchFamily="50" charset="-128"/>
              </a:rPr>
              <a:t>出所：ディビット・マクスリー，野中猛訳（</a:t>
            </a:r>
            <a:r>
              <a:rPr lang="en-US" altLang="ja-JP" sz="2000" dirty="0">
                <a:latin typeface="Meiryo UI" panose="020B0604030504040204" pitchFamily="50" charset="-128"/>
                <a:ea typeface="Meiryo UI" panose="020B0604030504040204" pitchFamily="50" charset="-128"/>
              </a:rPr>
              <a:t>1994</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ケースマネジメント入門</a:t>
            </a:r>
            <a:r>
              <a:rPr lang="en-US" altLang="ja-JP" sz="20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362132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a:t>
            </a:r>
            <a:r>
              <a:rPr lang="ja-JP" altLang="en-US" sz="2800" b="1" dirty="0">
                <a:latin typeface="メイリオ" pitchFamily="50" charset="-128"/>
                <a:ea typeface="メイリオ" pitchFamily="50" charset="-128"/>
                <a:cs typeface="メイリオ" pitchFamily="50" charset="-128"/>
              </a:rPr>
              <a:t>誕生の流れ</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 2">
            <a:extLst>
              <a:ext uri="{FF2B5EF4-FFF2-40B4-BE49-F238E27FC236}">
                <a16:creationId xmlns:a16="http://schemas.microsoft.com/office/drawing/2014/main" xmlns="" id="{4D073E1D-A39C-4319-A021-74D6E1B32A64}"/>
              </a:ext>
            </a:extLst>
          </p:cNvPr>
          <p:cNvSpPr txBox="1">
            <a:spLocks/>
          </p:cNvSpPr>
          <p:nvPr/>
        </p:nvSpPr>
        <p:spPr>
          <a:xfrm>
            <a:off x="457200" y="1412776"/>
            <a:ext cx="8229600" cy="5184576"/>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「脱施設化と地域精神保健の失敗」</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精神障害者、知的障害者など、自分で社会資源の調整が出来ない人が問題を起こす</a:t>
            </a:r>
            <a:endParaRPr lang="en-US" altLang="ja-JP" sz="2800" dirty="0">
              <a:latin typeface="Meiryo UI" panose="020B0604030504040204" pitchFamily="50" charset="-128"/>
              <a:ea typeface="Meiryo UI" panose="020B0604030504040204" pitchFamily="50" charset="-128"/>
            </a:endParaRPr>
          </a:p>
          <a:p>
            <a:pPr marL="355600" indent="-355600">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marL="355600" indent="-355600">
              <a:buFont typeface="Arial" pitchFamily="34" charset="0"/>
              <a:buNone/>
            </a:pPr>
            <a:r>
              <a:rPr lang="ja-JP" altLang="en-US" sz="2800" dirty="0">
                <a:latin typeface="Meiryo UI" panose="020B0604030504040204" pitchFamily="50" charset="-128"/>
                <a:ea typeface="Meiryo UI" panose="020B0604030504040204" pitchFamily="50" charset="-128"/>
              </a:rPr>
              <a:t>多様な地域の社会資源を調整する仕組みが必要</a:t>
            </a:r>
            <a:endParaRPr lang="en-US" altLang="ja-JP" sz="2800" dirty="0">
              <a:latin typeface="Meiryo UI" panose="020B0604030504040204" pitchFamily="50" charset="-128"/>
              <a:ea typeface="Meiryo UI" panose="020B0604030504040204" pitchFamily="50" charset="-128"/>
            </a:endParaRPr>
          </a:p>
          <a:p>
            <a:pPr marL="355600" indent="-355600">
              <a:buFont typeface="Arial" pitchFamily="34" charset="0"/>
              <a:buNone/>
            </a:pPr>
            <a:r>
              <a:rPr lang="ja-JP" altLang="en-US" sz="2800" dirty="0">
                <a:latin typeface="Meiryo UI" panose="020B0604030504040204" pitchFamily="50" charset="-128"/>
                <a:ea typeface="Meiryo UI" panose="020B0604030504040204" pitchFamily="50" charset="-128"/>
              </a:rPr>
              <a:t>　　　　　　　　　　↓</a:t>
            </a:r>
            <a:endParaRPr lang="en-US" altLang="ja-JP" sz="2800" dirty="0">
              <a:latin typeface="Meiryo UI" panose="020B0604030504040204" pitchFamily="50" charset="-128"/>
              <a:ea typeface="Meiryo UI" panose="020B0604030504040204" pitchFamily="50" charset="-128"/>
            </a:endParaRPr>
          </a:p>
          <a:p>
            <a:pPr marL="355600" indent="-35560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ケアマネジメントの誕生</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93205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ケアマネジメントの機能</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xmlns="" id="{FE57D808-988E-4B64-9ADD-7C22EB830CF5}"/>
              </a:ext>
            </a:extLst>
          </p:cNvPr>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514350" indent="-514350">
              <a:buFont typeface="Arial" pitchFamily="34" charset="0"/>
              <a:buNone/>
            </a:pPr>
            <a:r>
              <a:rPr lang="ja-JP" altLang="en-US" sz="2800">
                <a:latin typeface="Meiryo UI" panose="020B0604030504040204" pitchFamily="50" charset="-128"/>
                <a:ea typeface="Meiryo UI" panose="020B0604030504040204" pitchFamily="50" charset="-128"/>
              </a:rPr>
              <a:t>①基本機能</a:t>
            </a: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ケアマネジメントの過程</a:t>
            </a:r>
            <a:endParaRPr lang="en-US" altLang="ja-JP" sz="2800">
              <a:latin typeface="Meiryo UI" panose="020B0604030504040204" pitchFamily="50" charset="-128"/>
              <a:ea typeface="Meiryo UI" panose="020B0604030504040204" pitchFamily="50" charset="-128"/>
            </a:endParaRPr>
          </a:p>
          <a:p>
            <a:pPr marL="514350" indent="-514350">
              <a:buFont typeface="Arial" pitchFamily="34" charset="0"/>
              <a:buNone/>
            </a:pPr>
            <a:endParaRPr lang="en-US" altLang="ja-JP" sz="2800">
              <a:latin typeface="Meiryo UI" panose="020B0604030504040204" pitchFamily="50" charset="-128"/>
              <a:ea typeface="Meiryo UI" panose="020B0604030504040204" pitchFamily="50" charset="-128"/>
            </a:endParaRPr>
          </a:p>
          <a:p>
            <a:pPr marL="514350" indent="-514350">
              <a:buFont typeface="Arial" pitchFamily="34" charset="0"/>
              <a:buNone/>
            </a:pPr>
            <a:r>
              <a:rPr lang="ja-JP" altLang="en-US" sz="2800">
                <a:latin typeface="Meiryo UI" panose="020B0604030504040204" pitchFamily="50" charset="-128"/>
                <a:ea typeface="Meiryo UI" panose="020B0604030504040204" pitchFamily="50" charset="-128"/>
              </a:rPr>
              <a:t>②付加的機能</a:t>
            </a: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アウトリーチ</a:t>
            </a: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社会資源の開発</a:t>
            </a: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ゲートキーパーの役割</a:t>
            </a: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直接支援等</a:t>
            </a:r>
            <a:endParaRPr lang="ja-JP" altLang="en-US"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144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ケアマネジメントの過程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 2">
            <a:extLst>
              <a:ext uri="{FF2B5EF4-FFF2-40B4-BE49-F238E27FC236}">
                <a16:creationId xmlns:a16="http://schemas.microsoft.com/office/drawing/2014/main" xmlns="" id="{1ED6975E-661E-48CB-AFBA-76A1FAC7E7D4}"/>
              </a:ext>
            </a:extLst>
          </p:cNvPr>
          <p:cNvSpPr txBox="1">
            <a:spLocks/>
          </p:cNvSpPr>
          <p:nvPr/>
        </p:nvSpPr>
        <p:spPr>
          <a:xfrm>
            <a:off x="457200" y="1600200"/>
            <a:ext cx="8229600" cy="4525963"/>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Arial" pitchFamily="34" charset="0"/>
              <a:buNone/>
            </a:pPr>
            <a:r>
              <a:rPr lang="ja-JP" altLang="en-US" dirty="0">
                <a:latin typeface="Meiryo UI" panose="020B0604030504040204" pitchFamily="50" charset="-128"/>
                <a:ea typeface="Meiryo UI" panose="020B0604030504040204" pitchFamily="50" charset="-128"/>
              </a:rPr>
              <a:t>インテーク</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アセスメント</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ケア計画の作成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ケア計画の実施　　　ケア会議の開催</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モニタリング</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a:t>
            </a:r>
            <a:endParaRPr lang="en-US" altLang="ja-JP" dirty="0">
              <a:latin typeface="Meiryo UI" panose="020B0604030504040204" pitchFamily="50" charset="-128"/>
              <a:ea typeface="Meiryo UI" panose="020B0604030504040204" pitchFamily="50" charset="-128"/>
            </a:endParaRPr>
          </a:p>
          <a:p>
            <a:pPr>
              <a:buFont typeface="Arial" pitchFamily="34" charset="0"/>
              <a:buNone/>
            </a:pPr>
            <a:r>
              <a:rPr lang="ja-JP" altLang="en-US" dirty="0">
                <a:latin typeface="Meiryo UI" panose="020B0604030504040204" pitchFamily="50" charset="-128"/>
                <a:ea typeface="Meiryo UI" panose="020B0604030504040204" pitchFamily="50" charset="-128"/>
              </a:rPr>
              <a:t>　終了</a:t>
            </a:r>
          </a:p>
        </p:txBody>
      </p:sp>
      <p:cxnSp>
        <p:nvCxnSpPr>
          <p:cNvPr id="5" name="直線コネクタ 4">
            <a:extLst>
              <a:ext uri="{FF2B5EF4-FFF2-40B4-BE49-F238E27FC236}">
                <a16:creationId xmlns:a16="http://schemas.microsoft.com/office/drawing/2014/main" xmlns="" id="{AF4DA07D-F159-4586-A69E-AAF6647523EA}"/>
              </a:ext>
            </a:extLst>
          </p:cNvPr>
          <p:cNvCxnSpPr/>
          <p:nvPr/>
        </p:nvCxnSpPr>
        <p:spPr>
          <a:xfrm>
            <a:off x="2555776" y="4869160"/>
            <a:ext cx="4896544"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9" name="直線コネクタ 8">
            <a:extLst>
              <a:ext uri="{FF2B5EF4-FFF2-40B4-BE49-F238E27FC236}">
                <a16:creationId xmlns:a16="http://schemas.microsoft.com/office/drawing/2014/main" xmlns="" id="{E53F6589-FF67-42D5-9884-14056564F167}"/>
              </a:ext>
            </a:extLst>
          </p:cNvPr>
          <p:cNvCxnSpPr>
            <a:cxnSpLocks/>
          </p:cNvCxnSpPr>
          <p:nvPr/>
        </p:nvCxnSpPr>
        <p:spPr>
          <a:xfrm>
            <a:off x="7452320" y="2564904"/>
            <a:ext cx="0" cy="2304256"/>
          </a:xfrm>
          <a:prstGeom prst="line">
            <a:avLst/>
          </a:prstGeom>
          <a:ln w="28575"/>
        </p:spPr>
        <p:style>
          <a:lnRef idx="1">
            <a:schemeClr val="dk1"/>
          </a:lnRef>
          <a:fillRef idx="0">
            <a:schemeClr val="dk1"/>
          </a:fillRef>
          <a:effectRef idx="0">
            <a:schemeClr val="dk1"/>
          </a:effectRef>
          <a:fontRef idx="minor">
            <a:schemeClr val="tx1"/>
          </a:fontRef>
        </p:style>
      </p:cxnSp>
      <p:cxnSp>
        <p:nvCxnSpPr>
          <p:cNvPr id="13" name="直線矢印コネクタ 12">
            <a:extLst>
              <a:ext uri="{FF2B5EF4-FFF2-40B4-BE49-F238E27FC236}">
                <a16:creationId xmlns:a16="http://schemas.microsoft.com/office/drawing/2014/main" xmlns="" id="{A5463133-4C23-4E9C-8EE6-D2C09D6C14C3}"/>
              </a:ext>
            </a:extLst>
          </p:cNvPr>
          <p:cNvCxnSpPr>
            <a:cxnSpLocks/>
          </p:cNvCxnSpPr>
          <p:nvPr/>
        </p:nvCxnSpPr>
        <p:spPr>
          <a:xfrm flipH="1">
            <a:off x="2555776" y="2564904"/>
            <a:ext cx="489654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6" name="右中かっこ 15">
            <a:extLst>
              <a:ext uri="{FF2B5EF4-FFF2-40B4-BE49-F238E27FC236}">
                <a16:creationId xmlns:a16="http://schemas.microsoft.com/office/drawing/2014/main" xmlns="" id="{A58B091E-42AB-45AF-85B1-0AA86E4CC9AD}"/>
              </a:ext>
            </a:extLst>
          </p:cNvPr>
          <p:cNvSpPr/>
          <p:nvPr/>
        </p:nvSpPr>
        <p:spPr>
          <a:xfrm>
            <a:off x="2915816" y="3244915"/>
            <a:ext cx="132175" cy="1480226"/>
          </a:xfrm>
          <a:prstGeom prst="rightBrace">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dirty="0"/>
          </a:p>
        </p:txBody>
      </p:sp>
    </p:spTree>
    <p:extLst>
      <p:ext uri="{BB962C8B-B14F-4D97-AF65-F5344CB8AC3E}">
        <p14:creationId xmlns:p14="http://schemas.microsoft.com/office/powerpoint/2010/main" val="1784845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インテーク</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0" name="コンテンツ プレースホルダー 2">
            <a:extLst>
              <a:ext uri="{FF2B5EF4-FFF2-40B4-BE49-F238E27FC236}">
                <a16:creationId xmlns:a16="http://schemas.microsoft.com/office/drawing/2014/main" xmlns="" id="{B814D642-131D-4B4D-A42A-9A0359ECCF0A}"/>
              </a:ext>
            </a:extLst>
          </p:cNvPr>
          <p:cNvSpPr txBox="1">
            <a:spLocks/>
          </p:cNvSpPr>
          <p:nvPr/>
        </p:nvSpPr>
        <p:spPr>
          <a:xfrm>
            <a:off x="457200" y="1268760"/>
            <a:ext cx="8229600" cy="532859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dirty="0">
                <a:latin typeface="Meiryo UI" panose="020B0604030504040204" pitchFamily="50" charset="-128"/>
                <a:ea typeface="Meiryo UI" panose="020B0604030504040204" pitchFamily="50" charset="-128"/>
              </a:rPr>
              <a:t>インテーク＝入口と考えると・・・</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→ケアマネジメントの必要性の判断（複雑性と緊急性）</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→ケアマネジメントの契約</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基本姿勢</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→十分な時間</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→傾聴姿勢</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→家族だけでなく、本人からの情報収集</a:t>
            </a:r>
            <a:endParaRPr lang="en-US" altLang="ja-JP" sz="28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dirty="0">
                <a:latin typeface="Meiryo UI" panose="020B0604030504040204" pitchFamily="50" charset="-128"/>
                <a:ea typeface="Meiryo UI" panose="020B0604030504040204" pitchFamily="50" charset="-128"/>
              </a:rPr>
              <a:t>→ケアマネジメントの説明と同意</a:t>
            </a: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673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4752528"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本科目の概要と獲得目標</a:t>
            </a:r>
          </a:p>
        </p:txBody>
      </p:sp>
      <p:sp>
        <p:nvSpPr>
          <p:cNvPr id="4" name="テキスト ボックス 3"/>
          <p:cNvSpPr txBox="1"/>
          <p:nvPr/>
        </p:nvSpPr>
        <p:spPr>
          <a:xfrm>
            <a:off x="251520" y="980728"/>
            <a:ext cx="8640960" cy="5324535"/>
          </a:xfrm>
          <a:prstGeom prst="rect">
            <a:avLst/>
          </a:prstGeom>
          <a:noFill/>
        </p:spPr>
        <p:txBody>
          <a:bodyPr wrap="square" rtlCol="0">
            <a:spAutoFit/>
          </a:bodyPr>
          <a:lstStyle/>
          <a:p>
            <a:r>
              <a:rPr kumimoji="1" lang="en-US" altLang="ja-JP" sz="2000" b="1" dirty="0">
                <a:latin typeface="メイリオ" pitchFamily="50" charset="-128"/>
                <a:ea typeface="メイリオ" pitchFamily="50" charset="-128"/>
                <a:cs typeface="メイリオ" pitchFamily="50" charset="-128"/>
              </a:rPr>
              <a:t>【</a:t>
            </a:r>
            <a:r>
              <a:rPr kumimoji="1" lang="ja-JP" altLang="en-US" sz="2000" b="1" dirty="0">
                <a:latin typeface="メイリオ" pitchFamily="50" charset="-128"/>
                <a:ea typeface="メイリオ" pitchFamily="50" charset="-128"/>
                <a:cs typeface="メイリオ" pitchFamily="50" charset="-128"/>
              </a:rPr>
              <a:t>概要</a:t>
            </a:r>
            <a:r>
              <a:rPr kumimoji="1" lang="en-US" altLang="ja-JP" sz="2000" b="1" dirty="0">
                <a:latin typeface="メイリオ" pitchFamily="50" charset="-128"/>
                <a:ea typeface="メイリオ" pitchFamily="50" charset="-128"/>
                <a:cs typeface="メイリオ" pitchFamily="50" charset="-128"/>
              </a:rPr>
              <a:t>】</a:t>
            </a:r>
            <a:endParaRPr kumimoji="1" lang="ja-JP" altLang="en-US" sz="2000" b="1" dirty="0">
              <a:latin typeface="メイリオ" pitchFamily="50" charset="-128"/>
              <a:ea typeface="メイリオ" pitchFamily="50" charset="-128"/>
              <a:cs typeface="メイリオ" pitchFamily="50" charset="-128"/>
            </a:endParaRPr>
          </a:p>
          <a:p>
            <a:pPr marL="627063" indent="-627063"/>
            <a:r>
              <a:rPr lang="ja-JP" altLang="en-US" sz="2000" dirty="0">
                <a:latin typeface="メイリオ" pitchFamily="50" charset="-128"/>
                <a:ea typeface="メイリオ" pitchFamily="50" charset="-128"/>
                <a:cs typeface="メイリオ" pitchFamily="50" charset="-128"/>
              </a:rPr>
              <a:t>　①ミクロ及びメゾレベルからマクロレベルに焦点を当てた視点等を含む地域を基盤としたソーシャルワークの理論と相談援助技術の基盤について講義を行う。</a:t>
            </a:r>
          </a:p>
          <a:p>
            <a:pPr marL="627063" indent="-627063"/>
            <a:r>
              <a:rPr lang="ja-JP" altLang="en-US" sz="2000" dirty="0">
                <a:latin typeface="メイリオ" pitchFamily="50" charset="-128"/>
                <a:ea typeface="メイリオ" pitchFamily="50" charset="-128"/>
                <a:cs typeface="メイリオ" pitchFamily="50" charset="-128"/>
              </a:rPr>
              <a:t>　②ケースワーク、グループワーク、コミュニティソーシャルワークの各技術、カウンセリングやケアマネジメント、ネットワーク、コンサルテーション及びスーパービジョン等の相談支援専門員として獲得が必要な相談援助技術について理解する。</a:t>
            </a:r>
            <a:endParaRPr lang="en-US" altLang="ja-JP" sz="2000" dirty="0">
              <a:latin typeface="メイリオ" pitchFamily="50" charset="-128"/>
              <a:ea typeface="メイリオ" pitchFamily="50" charset="-128"/>
              <a:cs typeface="メイリオ" pitchFamily="50" charset="-128"/>
            </a:endParaRPr>
          </a:p>
          <a:p>
            <a:pPr marL="627063" indent="-627063"/>
            <a:r>
              <a:rPr lang="ja-JP" altLang="en-US" sz="2000" dirty="0">
                <a:latin typeface="メイリオ" pitchFamily="50" charset="-128"/>
                <a:ea typeface="メイリオ" pitchFamily="50" charset="-128"/>
                <a:cs typeface="メイリオ" pitchFamily="50" charset="-128"/>
              </a:rPr>
              <a:t>　③事例研究などによる経験から学ぶ省察的思考の必要性に　　　ついて理解する。</a:t>
            </a:r>
          </a:p>
          <a:p>
            <a:endParaRPr kumimoji="1" lang="ja-JP" altLang="en-US" sz="2000" dirty="0">
              <a:latin typeface="メイリオ" pitchFamily="50" charset="-128"/>
              <a:ea typeface="メイリオ" pitchFamily="50" charset="-128"/>
              <a:cs typeface="メイリオ" pitchFamily="50" charset="-128"/>
            </a:endParaRPr>
          </a:p>
          <a:p>
            <a:r>
              <a:rPr lang="en-US" altLang="ja-JP" sz="2000" b="1" dirty="0">
                <a:latin typeface="メイリオ" pitchFamily="50" charset="-128"/>
                <a:ea typeface="メイリオ" pitchFamily="50" charset="-128"/>
                <a:cs typeface="メイリオ" pitchFamily="50" charset="-128"/>
              </a:rPr>
              <a:t>【</a:t>
            </a:r>
            <a:r>
              <a:rPr lang="ja-JP" altLang="en-US" sz="2000" b="1" dirty="0">
                <a:latin typeface="メイリオ" pitchFamily="50" charset="-128"/>
                <a:ea typeface="メイリオ" pitchFamily="50" charset="-128"/>
                <a:cs typeface="メイリオ" pitchFamily="50" charset="-128"/>
              </a:rPr>
              <a:t>獲得目標</a:t>
            </a:r>
            <a:r>
              <a:rPr lang="en-US" altLang="ja-JP" sz="2000" b="1" dirty="0">
                <a:latin typeface="メイリオ" pitchFamily="50" charset="-128"/>
                <a:ea typeface="メイリオ" pitchFamily="50" charset="-128"/>
                <a:cs typeface="メイリオ" pitchFamily="50" charset="-128"/>
              </a:rPr>
              <a:t>】</a:t>
            </a:r>
            <a:endParaRPr lang="ja-JP" altLang="en-US" sz="2000" b="1" dirty="0">
              <a:latin typeface="メイリオ" pitchFamily="50" charset="-128"/>
              <a:ea typeface="メイリオ" pitchFamily="50" charset="-128"/>
              <a:cs typeface="メイリオ" pitchFamily="50" charset="-128"/>
            </a:endParaRPr>
          </a:p>
          <a:p>
            <a:pPr marL="627063" indent="-627063"/>
            <a:r>
              <a:rPr kumimoji="1" lang="ja-JP" altLang="en-US" sz="2000" dirty="0">
                <a:latin typeface="メイリオ" pitchFamily="50" charset="-128"/>
                <a:ea typeface="メイリオ" pitchFamily="50" charset="-128"/>
                <a:cs typeface="メイリオ" pitchFamily="50" charset="-128"/>
              </a:rPr>
              <a:t>　①本人を中心とした支援を実施するにあたり、獲得すべき　　相談援助技術について理解する。</a:t>
            </a:r>
            <a:endParaRPr lang="ja-JP" altLang="en-US" sz="2000" dirty="0">
              <a:latin typeface="メイリオ" pitchFamily="50" charset="-128"/>
              <a:ea typeface="メイリオ" pitchFamily="50" charset="-128"/>
              <a:cs typeface="メイリオ" pitchFamily="50" charset="-128"/>
            </a:endParaRPr>
          </a:p>
          <a:p>
            <a:endParaRPr kumimoji="1" lang="ja-JP" altLang="en-US" sz="2000" dirty="0">
              <a:latin typeface="メイリオ" pitchFamily="50" charset="-128"/>
              <a:ea typeface="メイリオ" pitchFamily="50" charset="-128"/>
              <a:cs typeface="メイリオ" pitchFamily="50" charset="-128"/>
            </a:endParaRPr>
          </a:p>
          <a:p>
            <a:r>
              <a:rPr lang="en-US" altLang="ja-JP" sz="2000" dirty="0">
                <a:latin typeface="メイリオ" pitchFamily="50" charset="-128"/>
                <a:ea typeface="メイリオ" pitchFamily="50" charset="-128"/>
                <a:cs typeface="メイリオ" pitchFamily="50" charset="-128"/>
              </a:rPr>
              <a:t>※</a:t>
            </a:r>
            <a:r>
              <a:rPr lang="ja-JP" altLang="en-US" sz="2000" dirty="0">
                <a:latin typeface="メイリオ" pitchFamily="50" charset="-128"/>
                <a:ea typeface="メイリオ" pitchFamily="50" charset="-128"/>
                <a:cs typeface="メイリオ" pitchFamily="50" charset="-128"/>
              </a:rPr>
              <a:t>自分の「振り返りシート」を確認してください。</a:t>
            </a:r>
          </a:p>
          <a:p>
            <a:r>
              <a:rPr kumimoji="1" lang="ja-JP" altLang="en-US" sz="2000" dirty="0">
                <a:latin typeface="メイリオ" pitchFamily="50" charset="-128"/>
                <a:ea typeface="メイリオ" pitchFamily="50" charset="-128"/>
                <a:cs typeface="メイリオ" pitchFamily="50" charset="-128"/>
              </a:rPr>
              <a:t>　受講前の今、自分はどのような段階・様子ですか？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アセスメント</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xmlns="" id="{8AE0CE0E-D455-43EA-B530-5691FC399D80}"/>
              </a:ext>
            </a:extLst>
          </p:cNvPr>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a:latin typeface="Meiryo UI" panose="020B0604030504040204" pitchFamily="50" charset="-128"/>
                <a:ea typeface="Meiryo UI" panose="020B0604030504040204" pitchFamily="50" charset="-128"/>
              </a:rPr>
              <a:t>アセスメントとは</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①情報の収集・整理</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②評価・分析・解釈（見立て）</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③問題のメカニズムの理解（見立て）</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基本姿勢</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→本人に直接会うこと</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→ニーズの確認、発見</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18364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プランニング</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xmlns="" id="{A2D17713-0333-4251-BBDC-5EA4D490BE16}"/>
              </a:ext>
            </a:extLst>
          </p:cNvPr>
          <p:cNvSpPr txBox="1">
            <a:spLocks/>
          </p:cNvSpPr>
          <p:nvPr/>
        </p:nvSpPr>
        <p:spPr>
          <a:xfrm>
            <a:off x="457200" y="1038746"/>
            <a:ext cx="8229600" cy="568272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a:latin typeface="Meiryo UI" panose="020B0604030504040204" pitchFamily="50" charset="-128"/>
                <a:ea typeface="Meiryo UI" panose="020B0604030504040204" pitchFamily="50" charset="-128"/>
              </a:rPr>
              <a:t>プランニングとは</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目標の設定と支援計画作成</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基本姿勢</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→全ケースへのプラン作成</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利用者の尊重</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→利用者の意見と同意</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関係機関連携</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→チームアプローチ</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→インフォーマルな地域資源の活用</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565134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モニタリング</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xmlns="" id="{C66A4913-33AE-4E68-82E6-A5F04EF1828E}"/>
              </a:ext>
            </a:extLst>
          </p:cNvPr>
          <p:cNvSpPr txBox="1">
            <a:spLocks/>
          </p:cNvSpPr>
          <p:nvPr/>
        </p:nvSpPr>
        <p:spPr>
          <a:xfrm>
            <a:off x="457200" y="1340768"/>
            <a:ext cx="8229600" cy="4785395"/>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a:latin typeface="Meiryo UI" panose="020B0604030504040204" pitchFamily="50" charset="-128"/>
                <a:ea typeface="Meiryo UI" panose="020B0604030504040204" pitchFamily="50" charset="-128"/>
              </a:rPr>
              <a:t>モニタリングとは</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支援計画の見直し、追跡</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計画のモニタリング</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→時期の設定</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800">
              <a:latin typeface="Meiryo UI" panose="020B0604030504040204" pitchFamily="50" charset="-128"/>
              <a:ea typeface="Meiryo UI" panose="020B0604030504040204" pitchFamily="50" charset="-128"/>
            </a:endParaRPr>
          </a:p>
          <a:p>
            <a:r>
              <a:rPr lang="ja-JP" altLang="en-US" sz="2800">
                <a:latin typeface="Meiryo UI" panose="020B0604030504040204" pitchFamily="50" charset="-128"/>
                <a:ea typeface="Meiryo UI" panose="020B0604030504040204" pitchFamily="50" charset="-128"/>
              </a:rPr>
              <a:t>計画の実施点検</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→出向いての把握</a:t>
            </a:r>
            <a:endParaRPr lang="en-US" altLang="ja-JP" sz="28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800">
                <a:latin typeface="Meiryo UI" panose="020B0604030504040204" pitchFamily="50" charset="-128"/>
                <a:ea typeface="Meiryo UI" panose="020B0604030504040204" pitchFamily="50" charset="-128"/>
              </a:rPr>
              <a:t>→サービス提供機関からの把握</a:t>
            </a:r>
            <a:endParaRPr lang="ja-JP" altLang="en-US"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08377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ケア会議</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a16="http://schemas.microsoft.com/office/drawing/2014/main" xmlns="" id="{4A7CF093-622E-4E4D-81BB-E8D2ED176F82}"/>
              </a:ext>
            </a:extLst>
          </p:cNvPr>
          <p:cNvSpPr txBox="1">
            <a:spLocks/>
          </p:cNvSpPr>
          <p:nvPr/>
        </p:nvSpPr>
        <p:spPr>
          <a:xfrm>
            <a:off x="457200" y="1286893"/>
            <a:ext cx="8229600"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800" dirty="0">
                <a:latin typeface="Meiryo UI" panose="020B0604030504040204" pitchFamily="50" charset="-128"/>
                <a:ea typeface="Meiryo UI" panose="020B0604030504040204" pitchFamily="50" charset="-128"/>
              </a:rPr>
              <a:t>生活の多面的な理解</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当事者の参加</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チームによる支援計画</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具体的な連携方法</a:t>
            </a:r>
            <a:endParaRPr lang="en-US" altLang="ja-JP" sz="2800" dirty="0">
              <a:latin typeface="Meiryo UI" panose="020B0604030504040204" pitchFamily="50" charset="-128"/>
              <a:ea typeface="Meiryo UI" panose="020B0604030504040204" pitchFamily="50" charset="-128"/>
            </a:endParaRPr>
          </a:p>
          <a:p>
            <a:endParaRPr lang="en-US" altLang="ja-JP" sz="2800" dirty="0">
              <a:latin typeface="Meiryo UI" panose="020B0604030504040204" pitchFamily="50" charset="-128"/>
              <a:ea typeface="Meiryo UI" panose="020B0604030504040204" pitchFamily="50" charset="-128"/>
            </a:endParaRPr>
          </a:p>
          <a:p>
            <a:r>
              <a:rPr lang="ja-JP" altLang="en-US" sz="2800" dirty="0">
                <a:latin typeface="Meiryo UI" panose="020B0604030504040204" pitchFamily="50" charset="-128"/>
                <a:ea typeface="Meiryo UI" panose="020B0604030504040204" pitchFamily="50" charset="-128"/>
              </a:rPr>
              <a:t>相互理解によるネットワーク</a:t>
            </a:r>
          </a:p>
        </p:txBody>
      </p:sp>
    </p:spTree>
    <p:extLst>
      <p:ext uri="{BB962C8B-B14F-4D97-AF65-F5344CB8AC3E}">
        <p14:creationId xmlns:p14="http://schemas.microsoft.com/office/powerpoint/2010/main" val="3154929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会話</a:t>
            </a:r>
            <a:r>
              <a:rPr lang="ja-JP" altLang="en-US" sz="2800" b="1" dirty="0" smtClean="0">
                <a:latin typeface="メイリオ" pitchFamily="50" charset="-128"/>
                <a:ea typeface="メイリオ" pitchFamily="50" charset="-128"/>
                <a:cs typeface="メイリオ" pitchFamily="50" charset="-128"/>
              </a:rPr>
              <a:t>と相談面接の相違</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9"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56572" y="6120942"/>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ja-JP" altLang="en-US" sz="800" dirty="0" smtClean="0"/>
              <a:t>：新社会福祉士養成講座７</a:t>
            </a:r>
            <a:r>
              <a:rPr lang="en-US" altLang="ja-JP" sz="800" dirty="0" smtClean="0"/>
              <a:t>『</a:t>
            </a:r>
            <a:r>
              <a:rPr lang="ja-JP" altLang="en-US" sz="800" dirty="0" smtClean="0"/>
              <a:t>相談援助の理論と方法</a:t>
            </a:r>
            <a:r>
              <a:rPr lang="en-US" altLang="ja-JP" sz="800" dirty="0" smtClean="0"/>
              <a:t>Ⅰ』</a:t>
            </a:r>
            <a:endParaRPr lang="ja-JP" altLang="en-US" sz="800" dirty="0"/>
          </a:p>
        </p:txBody>
      </p:sp>
      <p:graphicFrame>
        <p:nvGraphicFramePr>
          <p:cNvPr id="4" name="表 3"/>
          <p:cNvGraphicFramePr>
            <a:graphicFrameLocks noGrp="1"/>
          </p:cNvGraphicFramePr>
          <p:nvPr>
            <p:extLst>
              <p:ext uri="{D42A27DB-BD31-4B8C-83A1-F6EECF244321}">
                <p14:modId xmlns:p14="http://schemas.microsoft.com/office/powerpoint/2010/main" val="1620321190"/>
              </p:ext>
            </p:extLst>
          </p:nvPr>
        </p:nvGraphicFramePr>
        <p:xfrm>
          <a:off x="308418" y="966982"/>
          <a:ext cx="8496944" cy="5112745"/>
        </p:xfrm>
        <a:graphic>
          <a:graphicData uri="http://schemas.openxmlformats.org/drawingml/2006/table">
            <a:tbl>
              <a:tblPr firstRow="1" bandRow="1">
                <a:tableStyleId>{073A0DAA-6AF3-43AB-8588-CEC1D06C72B9}</a:tableStyleId>
              </a:tblPr>
              <a:tblGrid>
                <a:gridCol w="4248472"/>
                <a:gridCol w="4248472"/>
              </a:tblGrid>
              <a:tr h="218507">
                <a:tc>
                  <a:txBody>
                    <a:bodyPr/>
                    <a:lstStyle/>
                    <a:p>
                      <a:pPr algn="ctr"/>
                      <a:r>
                        <a:rPr kumimoji="1" lang="ja-JP" altLang="en-US" sz="1200" dirty="0" smtClean="0">
                          <a:latin typeface="メイリオ" panose="020B0604030504040204" pitchFamily="50" charset="-128"/>
                          <a:ea typeface="メイリオ" panose="020B0604030504040204" pitchFamily="50" charset="-128"/>
                        </a:rPr>
                        <a:t>会話</a:t>
                      </a:r>
                      <a:endParaRPr kumimoji="1" lang="ja-JP" altLang="en-US" sz="120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200" dirty="0" smtClean="0">
                          <a:latin typeface="メイリオ" panose="020B0604030504040204" pitchFamily="50" charset="-128"/>
                          <a:ea typeface="メイリオ" panose="020B0604030504040204" pitchFamily="50" charset="-128"/>
                        </a:rPr>
                        <a:t>面接</a:t>
                      </a:r>
                      <a:endParaRPr kumimoji="1" lang="ja-JP" altLang="en-US" sz="1200" dirty="0">
                        <a:latin typeface="メイリオ" panose="020B0604030504040204" pitchFamily="50" charset="-128"/>
                        <a:ea typeface="メイリオ" panose="020B0604030504040204" pitchFamily="50" charset="-128"/>
                      </a:endParaRPr>
                    </a:p>
                  </a:txBody>
                  <a:tcPr/>
                </a:tc>
              </a:tr>
              <a:tr h="332387">
                <a:tc>
                  <a:txBody>
                    <a:bodyPr/>
                    <a:lstStyle/>
                    <a:p>
                      <a:r>
                        <a:rPr kumimoji="1" lang="ja-JP" altLang="en-US" sz="1200" dirty="0" smtClean="0">
                          <a:latin typeface="メイリオ" panose="020B0604030504040204" pitchFamily="50" charset="-128"/>
                          <a:ea typeface="メイリオ" panose="020B0604030504040204" pitchFamily="50" charset="-128"/>
                        </a:rPr>
                        <a:t>意図的・意識的な計画、目的、目標がない</a:t>
                      </a:r>
                      <a:endParaRPr kumimoji="1" lang="ja-JP" altLang="en-US" sz="12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200" dirty="0" smtClean="0">
                          <a:latin typeface="メイリオ" panose="020B0604030504040204" pitchFamily="50" charset="-128"/>
                          <a:ea typeface="メイリオ" panose="020B0604030504040204" pitchFamily="50" charset="-128"/>
                        </a:rPr>
                        <a:t>意図的に規定され、計画された目的、目標をもつ。課題志向的である。</a:t>
                      </a:r>
                      <a:endParaRPr kumimoji="1" lang="ja-JP" altLang="en-US" sz="1200" dirty="0">
                        <a:latin typeface="メイリオ" panose="020B0604030504040204" pitchFamily="50" charset="-128"/>
                        <a:ea typeface="メイリオ" panose="020B0604030504040204" pitchFamily="50" charset="-128"/>
                      </a:endParaRPr>
                    </a:p>
                  </a:txBody>
                  <a:tcPr anchor="ctr"/>
                </a:tc>
              </a:tr>
              <a:tr h="451020">
                <a:tc>
                  <a:txBody>
                    <a:bodyPr/>
                    <a:lstStyle/>
                    <a:p>
                      <a:r>
                        <a:rPr kumimoji="1" lang="ja-JP" altLang="en-US" sz="1200" dirty="0" smtClean="0">
                          <a:latin typeface="メイリオ" panose="020B0604030504040204" pitchFamily="50" charset="-128"/>
                          <a:ea typeface="メイリオ" panose="020B0604030504040204" pitchFamily="50" charset="-128"/>
                        </a:rPr>
                        <a:t>明確な区別、差異のある役割や責務がない</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r>
                        <a:rPr kumimoji="1" lang="ja-JP" altLang="en-US" sz="1200" dirty="0" smtClean="0">
                          <a:latin typeface="メイリオ" panose="020B0604030504040204" pitchFamily="50" charset="-128"/>
                          <a:ea typeface="メイリオ" panose="020B0604030504040204" pitchFamily="50" charset="-128"/>
                        </a:rPr>
                        <a:t>明確に規定された役割の差異がある。インタビュアーとインタビュイー。</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r>
              <a:tr h="353629">
                <a:tc>
                  <a:txBody>
                    <a:bodyPr/>
                    <a:lstStyle/>
                    <a:p>
                      <a:r>
                        <a:rPr kumimoji="1" lang="ja-JP" altLang="en-US" sz="1200" dirty="0" smtClean="0">
                          <a:latin typeface="メイリオ" panose="020B0604030504040204" pitchFamily="50" charset="-128"/>
                          <a:ea typeface="メイリオ" panose="020B0604030504040204" pitchFamily="50" charset="-128"/>
                        </a:rPr>
                        <a:t>時間、場所、期間、頻度について公式の設定がない</a:t>
                      </a:r>
                      <a:endParaRPr kumimoji="1" lang="ja-JP" altLang="en-US" sz="12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200" dirty="0" smtClean="0">
                          <a:latin typeface="メイリオ" panose="020B0604030504040204" pitchFamily="50" charset="-128"/>
                          <a:ea typeface="メイリオ" panose="020B0604030504040204" pitchFamily="50" charset="-128"/>
                        </a:rPr>
                        <a:t>特別に選択された時間、場所、期間、頻度をもつ</a:t>
                      </a:r>
                      <a:endParaRPr kumimoji="1" lang="ja-JP" altLang="en-US" sz="1200" dirty="0">
                        <a:latin typeface="メイリオ" panose="020B0604030504040204" pitchFamily="50" charset="-128"/>
                        <a:ea typeface="メイリオ" panose="020B0604030504040204" pitchFamily="50" charset="-128"/>
                      </a:endParaRPr>
                    </a:p>
                  </a:txBody>
                  <a:tcPr anchor="ctr"/>
                </a:tc>
              </a:tr>
              <a:tr h="505637">
                <a:tc>
                  <a:txBody>
                    <a:bodyPr/>
                    <a:lstStyle/>
                    <a:p>
                      <a:r>
                        <a:rPr kumimoji="1" lang="ja-JP" altLang="en-US" sz="1200" dirty="0" smtClean="0">
                          <a:latin typeface="メイリオ" panose="020B0604030504040204" pitchFamily="50" charset="-128"/>
                          <a:ea typeface="メイリオ" panose="020B0604030504040204" pitchFamily="50" charset="-128"/>
                        </a:rPr>
                        <a:t>相互作用のあり方は社交的期待や規範にのっとっている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r>
                        <a:rPr kumimoji="1" lang="ja-JP" altLang="en-US" sz="1200" dirty="0" smtClean="0">
                          <a:latin typeface="メイリオ" panose="020B0604030504040204" pitchFamily="50" charset="-128"/>
                          <a:ea typeface="メイリオ" panose="020B0604030504040204" pitchFamily="50" charset="-128"/>
                        </a:rPr>
                        <a:t>形式や許容できる内容の観点からみた社会的エチケットよりも専門職業的相互作用のルールが優先される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r>
              <a:tr h="662903">
                <a:tc>
                  <a:txBody>
                    <a:bodyPr/>
                    <a:lstStyle/>
                    <a:p>
                      <a:r>
                        <a:rPr kumimoji="1" lang="ja-JP" altLang="en-US" sz="1200" dirty="0" smtClean="0">
                          <a:latin typeface="メイリオ" panose="020B0604030504040204" pitchFamily="50" charset="-128"/>
                          <a:ea typeface="メイリオ" panose="020B0604030504040204" pitchFamily="50" charset="-128"/>
                        </a:rPr>
                        <a:t>会話のパターンは私的で、くだけた文章やためらい、繰り返し、まわりくどさ等が特徴である</a:t>
                      </a:r>
                      <a:endParaRPr kumimoji="1" lang="ja-JP" altLang="en-US" sz="12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200" dirty="0" smtClean="0">
                          <a:latin typeface="メイリオ" panose="020B0604030504040204" pitchFamily="50" charset="-128"/>
                          <a:ea typeface="メイリオ" panose="020B0604030504040204" pitchFamily="50" charset="-128"/>
                        </a:rPr>
                        <a:t>会話のパターンは公式的で構造化され、系統だっている</a:t>
                      </a:r>
                      <a:endParaRPr kumimoji="1" lang="ja-JP" altLang="en-US" sz="1200" dirty="0">
                        <a:latin typeface="メイリオ" panose="020B0604030504040204" pitchFamily="50" charset="-128"/>
                        <a:ea typeface="メイリオ" panose="020B0604030504040204" pitchFamily="50" charset="-128"/>
                      </a:endParaRPr>
                    </a:p>
                  </a:txBody>
                  <a:tcPr anchor="ctr"/>
                </a:tc>
              </a:tr>
              <a:tr h="390176">
                <a:tc>
                  <a:txBody>
                    <a:bodyPr/>
                    <a:lstStyle/>
                    <a:p>
                      <a:r>
                        <a:rPr kumimoji="1" lang="ja-JP" altLang="en-US" sz="1200" dirty="0" smtClean="0">
                          <a:latin typeface="メイリオ" panose="020B0604030504040204" pitchFamily="50" charset="-128"/>
                          <a:ea typeface="メイリオ" panose="020B0604030504040204" pitchFamily="50" charset="-128"/>
                        </a:rPr>
                        <a:t>コミュニケーションの流れは、双方にバランスが取れていて、双方向的であり、相互的である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r>
                        <a:rPr kumimoji="1" lang="ja-JP" altLang="en-US" sz="1200" dirty="0" smtClean="0">
                          <a:latin typeface="メイリオ" panose="020B0604030504040204" pitchFamily="50" charset="-128"/>
                          <a:ea typeface="メイリオ" panose="020B0604030504040204" pitchFamily="50" charset="-128"/>
                        </a:rPr>
                        <a:t>会話の流れのバランスはインタビュイーからインタビュアーへの一方通行である。焦点はインタビュイーの利益になるよう一方だけに当てられる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r>
              <a:tr h="390176">
                <a:tc>
                  <a:txBody>
                    <a:bodyPr/>
                    <a:lstStyle/>
                    <a:p>
                      <a:r>
                        <a:rPr kumimoji="1" lang="ja-JP" altLang="en-US" sz="1200" dirty="0" smtClean="0">
                          <a:latin typeface="メイリオ" panose="020B0604030504040204" pitchFamily="50" charset="-128"/>
                          <a:ea typeface="メイリオ" panose="020B0604030504040204" pitchFamily="50" charset="-128"/>
                        </a:rPr>
                        <a:t>参加者は会話を始めたり継続したりする義務を負わない</a:t>
                      </a:r>
                      <a:endParaRPr kumimoji="1" lang="ja-JP" altLang="en-US" sz="12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200" dirty="0" smtClean="0">
                          <a:latin typeface="メイリオ" panose="020B0604030504040204" pitchFamily="50" charset="-128"/>
                          <a:ea typeface="メイリオ" panose="020B0604030504040204" pitchFamily="50" charset="-128"/>
                        </a:rPr>
                        <a:t>インタビュアーは接触をはじめ、目的が達成されるまで継続する専門職業的義務を負う</a:t>
                      </a:r>
                      <a:endParaRPr kumimoji="1" lang="ja-JP" altLang="en-US" sz="1200" dirty="0">
                        <a:latin typeface="メイリオ" panose="020B0604030504040204" pitchFamily="50" charset="-128"/>
                        <a:ea typeface="メイリオ" panose="020B0604030504040204" pitchFamily="50" charset="-128"/>
                      </a:endParaRPr>
                    </a:p>
                  </a:txBody>
                  <a:tcPr anchor="ctr"/>
                </a:tc>
              </a:tr>
              <a:tr h="390176">
                <a:tc>
                  <a:txBody>
                    <a:bodyPr/>
                    <a:lstStyle/>
                    <a:p>
                      <a:r>
                        <a:rPr kumimoji="1" lang="ja-JP" altLang="en-US" sz="1200" dirty="0" smtClean="0">
                          <a:latin typeface="メイリオ" panose="020B0604030504040204" pitchFamily="50" charset="-128"/>
                          <a:ea typeface="メイリオ" panose="020B0604030504040204" pitchFamily="50" charset="-128"/>
                        </a:rPr>
                        <a:t>参加者には平等の権威と力がある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r>
                        <a:rPr kumimoji="1" lang="ja-JP" altLang="en-US" sz="1200" dirty="0" smtClean="0">
                          <a:latin typeface="メイリオ" panose="020B0604030504040204" pitchFamily="50" charset="-128"/>
                          <a:ea typeface="メイリオ" panose="020B0604030504040204" pitchFamily="50" charset="-128"/>
                        </a:rPr>
                        <a:t>権威と力の配分はインタビュイーの利益になるよう不平等である</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r>
              <a:tr h="390176">
                <a:tc>
                  <a:txBody>
                    <a:bodyPr/>
                    <a:lstStyle/>
                    <a:p>
                      <a:r>
                        <a:rPr kumimoji="1" lang="ja-JP" altLang="en-US" sz="1200" dirty="0" smtClean="0">
                          <a:latin typeface="メイリオ" panose="020B0604030504040204" pitchFamily="50" charset="-128"/>
                          <a:ea typeface="メイリオ" panose="020B0604030504040204" pitchFamily="50" charset="-128"/>
                        </a:rPr>
                        <a:t>参加者は同一の文化に属する場合が多い</a:t>
                      </a:r>
                      <a:endParaRPr kumimoji="1" lang="ja-JP" altLang="en-US" sz="12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200" dirty="0" smtClean="0">
                          <a:latin typeface="メイリオ" panose="020B0604030504040204" pitchFamily="50" charset="-128"/>
                          <a:ea typeface="メイリオ" panose="020B0604030504040204" pitchFamily="50" charset="-128"/>
                        </a:rPr>
                        <a:t>参加者はしばしば文化的に異質である</a:t>
                      </a:r>
                      <a:endParaRPr kumimoji="1" lang="ja-JP" altLang="en-US" sz="1200" dirty="0">
                        <a:latin typeface="メイリオ" panose="020B0604030504040204" pitchFamily="50" charset="-128"/>
                        <a:ea typeface="メイリオ" panose="020B0604030504040204" pitchFamily="50" charset="-128"/>
                      </a:endParaRPr>
                    </a:p>
                  </a:txBody>
                  <a:tcPr anchor="ctr"/>
                </a:tc>
              </a:tr>
              <a:tr h="390176">
                <a:tc>
                  <a:txBody>
                    <a:bodyPr/>
                    <a:lstStyle/>
                    <a:p>
                      <a:r>
                        <a:rPr kumimoji="1" lang="ja-JP" altLang="en-US" sz="1200" dirty="0" smtClean="0">
                          <a:latin typeface="メイリオ" panose="020B0604030504040204" pitchFamily="50" charset="-128"/>
                          <a:ea typeface="メイリオ" panose="020B0604030504040204" pitchFamily="50" charset="-128"/>
                        </a:rPr>
                        <a:t>参加者は会話の結果として起こることに責任をもたない</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r>
                        <a:rPr kumimoji="1" lang="ja-JP" altLang="en-US" sz="1200" dirty="0" smtClean="0">
                          <a:latin typeface="メイリオ" panose="020B0604030504040204" pitchFamily="50" charset="-128"/>
                          <a:ea typeface="メイリオ" panose="020B0604030504040204" pitchFamily="50" charset="-128"/>
                        </a:rPr>
                        <a:t>インタビュアーはインタビュイーに面接の結果について責任を負う</a:t>
                      </a:r>
                      <a:endParaRPr kumimoji="1" lang="ja-JP" altLang="en-US" sz="1200" dirty="0">
                        <a:latin typeface="メイリオ" panose="020B0604030504040204" pitchFamily="50" charset="-128"/>
                        <a:ea typeface="メイリオ" panose="020B0604030504040204" pitchFamily="50" charset="-128"/>
                      </a:endParaRPr>
                    </a:p>
                  </a:txBody>
                  <a:tcPr anchor="ctr">
                    <a:solidFill>
                      <a:schemeClr val="bg1"/>
                    </a:solidFill>
                  </a:tcPr>
                </a:tc>
              </a:tr>
            </a:tbl>
          </a:graphicData>
        </a:graphic>
      </p:graphicFrame>
    </p:spTree>
    <p:extLst>
      <p:ext uri="{BB962C8B-B14F-4D97-AF65-F5344CB8AC3E}">
        <p14:creationId xmlns:p14="http://schemas.microsoft.com/office/powerpoint/2010/main" val="31230608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smtClean="0">
                <a:latin typeface="メイリオ" pitchFamily="50" charset="-128"/>
                <a:ea typeface="メイリオ" pitchFamily="50" charset="-128"/>
                <a:cs typeface="メイリオ" pitchFamily="50" charset="-128"/>
              </a:rPr>
              <a:t>ソーシャル</a:t>
            </a:r>
            <a:r>
              <a:rPr lang="ja-JP" altLang="en-US" sz="2800" b="1" dirty="0">
                <a:latin typeface="メイリオ" pitchFamily="50" charset="-128"/>
                <a:ea typeface="メイリオ" pitchFamily="50" charset="-128"/>
                <a:cs typeface="メイリオ" pitchFamily="50" charset="-128"/>
              </a:rPr>
              <a:t>ワーク</a:t>
            </a:r>
            <a:r>
              <a:rPr lang="ja-JP" altLang="en-US" sz="2800" b="1" dirty="0" smtClean="0">
                <a:latin typeface="メイリオ" pitchFamily="50" charset="-128"/>
                <a:ea typeface="メイリオ" pitchFamily="50" charset="-128"/>
                <a:cs typeface="メイリオ" pitchFamily="50" charset="-128"/>
              </a:rPr>
              <a:t>における面接の特性</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xmlns="" id="{4A7CF093-622E-4E4D-81BB-E8D2ED176F82}"/>
              </a:ext>
            </a:extLst>
          </p:cNvPr>
          <p:cNvSpPr txBox="1">
            <a:spLocks/>
          </p:cNvSpPr>
          <p:nvPr/>
        </p:nvSpPr>
        <p:spPr>
          <a:xfrm>
            <a:off x="457200" y="1286893"/>
            <a:ext cx="8229600"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smtClean="0">
                <a:latin typeface="Meiryo UI" panose="020B0604030504040204" pitchFamily="50" charset="-128"/>
                <a:ea typeface="Meiryo UI" panose="020B0604030504040204" pitchFamily="50" charset="-128"/>
              </a:rPr>
              <a:t>明確で意図的な目的をもつ</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ワーカ</a:t>
            </a:r>
            <a:r>
              <a:rPr lang="ja-JP" altLang="en-US" sz="2400" dirty="0" smtClean="0">
                <a:latin typeface="Meiryo UI" panose="020B0604030504040204" pitchFamily="50" charset="-128"/>
                <a:ea typeface="Meiryo UI" panose="020B0604030504040204" pitchFamily="50" charset="-128"/>
              </a:rPr>
              <a:t>ーとクライエントで役割の差異がある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時間</a:t>
            </a:r>
            <a:r>
              <a:rPr lang="ja-JP" altLang="en-US" sz="2400" dirty="0" smtClean="0">
                <a:latin typeface="Meiryo UI" panose="020B0604030504040204" pitchFamily="50" charset="-128"/>
                <a:ea typeface="Meiryo UI" panose="020B0604030504040204" pitchFamily="50" charset="-128"/>
              </a:rPr>
              <a:t>と場所等の限定がある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専門</a:t>
            </a:r>
            <a:r>
              <a:rPr lang="ja-JP" altLang="en-US" sz="2400" dirty="0">
                <a:latin typeface="Meiryo UI" panose="020B0604030504040204" pitchFamily="50" charset="-128"/>
                <a:ea typeface="Meiryo UI" panose="020B0604030504040204" pitchFamily="50" charset="-128"/>
              </a:rPr>
              <a:t>職</a:t>
            </a:r>
            <a:r>
              <a:rPr lang="ja-JP" altLang="en-US" sz="2400" dirty="0" smtClean="0">
                <a:latin typeface="Meiryo UI" panose="020B0604030504040204" pitchFamily="50" charset="-128"/>
                <a:ea typeface="Meiryo UI" panose="020B0604030504040204" pitchFamily="50" charset="-128"/>
              </a:rPr>
              <a:t>の</a:t>
            </a:r>
            <a:r>
              <a:rPr lang="ja-JP" altLang="en-US" sz="2400" dirty="0">
                <a:latin typeface="Meiryo UI" panose="020B0604030504040204" pitchFamily="50" charset="-128"/>
                <a:ea typeface="Meiryo UI" panose="020B0604030504040204" pitchFamily="50" charset="-128"/>
              </a:rPr>
              <a:t>規範</a:t>
            </a:r>
            <a:r>
              <a:rPr lang="ja-JP" altLang="en-US" sz="2400" dirty="0" smtClean="0">
                <a:latin typeface="Meiryo UI" panose="020B0604030504040204" pitchFamily="50" charset="-128"/>
                <a:ea typeface="Meiryo UI" panose="020B0604030504040204" pitchFamily="50" charset="-128"/>
              </a:rPr>
              <a:t>に</a:t>
            </a:r>
            <a:r>
              <a:rPr lang="ja-JP" altLang="en-US" sz="2400" dirty="0">
                <a:latin typeface="Meiryo UI" panose="020B0604030504040204" pitchFamily="50" charset="-128"/>
                <a:ea typeface="Meiryo UI" panose="020B0604030504040204" pitchFamily="50" charset="-128"/>
              </a:rPr>
              <a:t>規定</a:t>
            </a:r>
            <a:r>
              <a:rPr lang="ja-JP" altLang="en-US" sz="2400" dirty="0" smtClean="0">
                <a:latin typeface="Meiryo UI" panose="020B0604030504040204" pitchFamily="50" charset="-128"/>
                <a:ea typeface="Meiryo UI" panose="020B0604030504040204" pitchFamily="50" charset="-128"/>
              </a:rPr>
              <a:t>されたルールがある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一方的</a:t>
            </a:r>
            <a:r>
              <a:rPr lang="ja-JP" altLang="en-US" sz="2400" dirty="0" smtClean="0">
                <a:latin typeface="Meiryo UI" panose="020B0604030504040204" pitchFamily="50" charset="-128"/>
                <a:ea typeface="Meiryo UI" panose="020B0604030504040204" pitchFamily="50" charset="-128"/>
              </a:rPr>
              <a:t>で特定の会話のパターンがある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焦点</a:t>
            </a:r>
            <a:r>
              <a:rPr lang="ja-JP" altLang="en-US" sz="2400" dirty="0" smtClean="0">
                <a:latin typeface="Meiryo UI" panose="020B0604030504040204" pitchFamily="50" charset="-128"/>
                <a:ea typeface="Meiryo UI" panose="020B0604030504040204" pitchFamily="50" charset="-128"/>
              </a:rPr>
              <a:t>は</a:t>
            </a:r>
            <a:r>
              <a:rPr lang="ja-JP" altLang="en-US" sz="2400" dirty="0">
                <a:latin typeface="Meiryo UI" panose="020B0604030504040204" pitchFamily="50" charset="-128"/>
                <a:ea typeface="Meiryo UI" panose="020B0604030504040204" pitchFamily="50" charset="-128"/>
              </a:rPr>
              <a:t>クライエント</a:t>
            </a:r>
            <a:r>
              <a:rPr lang="ja-JP" altLang="en-US" sz="2400" dirty="0" smtClean="0">
                <a:latin typeface="Meiryo UI" panose="020B0604030504040204" pitchFamily="50" charset="-128"/>
                <a:ea typeface="Meiryo UI" panose="020B0604030504040204" pitchFamily="50" charset="-128"/>
              </a:rPr>
              <a:t>の</a:t>
            </a:r>
            <a:r>
              <a:rPr lang="ja-JP" altLang="en-US" sz="2400" dirty="0">
                <a:latin typeface="Meiryo UI" panose="020B0604030504040204" pitchFamily="50" charset="-128"/>
                <a:ea typeface="Meiryo UI" panose="020B0604030504040204" pitchFamily="50" charset="-128"/>
              </a:rPr>
              <a:t>利益</a:t>
            </a:r>
            <a:r>
              <a:rPr lang="ja-JP" altLang="en-US" sz="2400" dirty="0" smtClean="0">
                <a:latin typeface="Meiryo UI" panose="020B0604030504040204" pitchFamily="50" charset="-128"/>
                <a:ea typeface="Meiryo UI" panose="020B0604030504040204" pitchFamily="50" charset="-128"/>
              </a:rPr>
              <a:t>に当てられている</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ワーカーには目標達成まで継続する義務がある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目的</a:t>
            </a:r>
            <a:r>
              <a:rPr lang="ja-JP" altLang="en-US" sz="2400" dirty="0" smtClean="0">
                <a:latin typeface="Meiryo UI" panose="020B0604030504040204" pitchFamily="50" charset="-128"/>
                <a:ea typeface="Meiryo UI" panose="020B0604030504040204" pitchFamily="50" charset="-128"/>
              </a:rPr>
              <a:t>のための権威と力の不平等な分配がある</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ワーカーとクライエントには異なる文化的背景がある場合が多い</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ワーカーが結果に対する責任をもつ</a:t>
            </a:r>
            <a:endParaRPr lang="ja-JP" altLang="en-US" sz="2400" dirty="0">
              <a:latin typeface="Meiryo UI" panose="020B0604030504040204" pitchFamily="50" charset="-128"/>
              <a:ea typeface="Meiryo UI" panose="020B0604030504040204" pitchFamily="50" charset="-128"/>
            </a:endParaRPr>
          </a:p>
        </p:txBody>
      </p:sp>
      <p:sp>
        <p:nvSpPr>
          <p:cNvPr id="9"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88207" y="6059993"/>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ja-JP" altLang="en-US" sz="800" dirty="0" smtClean="0"/>
              <a:t>：新社会福祉士養成講座７</a:t>
            </a:r>
            <a:r>
              <a:rPr lang="en-US" altLang="ja-JP" sz="800" dirty="0" smtClean="0"/>
              <a:t>『</a:t>
            </a:r>
            <a:r>
              <a:rPr lang="ja-JP" altLang="en-US" sz="800" dirty="0" smtClean="0"/>
              <a:t>相談援助の理論と方法</a:t>
            </a:r>
            <a:r>
              <a:rPr lang="en-US" altLang="ja-JP" sz="800" dirty="0" smtClean="0"/>
              <a:t>Ⅰ』</a:t>
            </a:r>
            <a:endParaRPr lang="ja-JP" altLang="en-US" sz="800" dirty="0"/>
          </a:p>
        </p:txBody>
      </p:sp>
    </p:spTree>
    <p:extLst>
      <p:ext uri="{BB962C8B-B14F-4D97-AF65-F5344CB8AC3E}">
        <p14:creationId xmlns:p14="http://schemas.microsoft.com/office/powerpoint/2010/main" val="3442105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smtClean="0">
                <a:latin typeface="メイリオ" pitchFamily="50" charset="-128"/>
                <a:ea typeface="メイリオ" pitchFamily="50" charset="-128"/>
                <a:cs typeface="メイリオ" pitchFamily="50" charset="-128"/>
              </a:rPr>
              <a:t>面接において用いる技術</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xmlns="" id="{4A7CF093-622E-4E4D-81BB-E8D2ED176F82}"/>
              </a:ext>
            </a:extLst>
          </p:cNvPr>
          <p:cNvSpPr txBox="1">
            <a:spLocks/>
          </p:cNvSpPr>
          <p:nvPr/>
        </p:nvSpPr>
        <p:spPr>
          <a:xfrm>
            <a:off x="457200" y="1286893"/>
            <a:ext cx="8229600"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smtClean="0">
                <a:latin typeface="Meiryo UI" panose="020B0604030504040204" pitchFamily="50" charset="-128"/>
                <a:ea typeface="Meiryo UI" panose="020B0604030504040204" pitchFamily="50" charset="-128"/>
              </a:rPr>
              <a:t>観察</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傾聴</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共感（共感的理解）</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支持</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質問</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焦点づけと方向づけのための基本的応答技法</a:t>
            </a:r>
            <a:endParaRPr lang="en-US" altLang="ja-JP" sz="2400" dirty="0" smtClean="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→内容の反射：単純な反射、言い換え、要約、明確化</a:t>
            </a:r>
            <a:endParaRPr lang="en-US" altLang="ja-JP" sz="2400" dirty="0" smtClean="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→沈黙への対処</a:t>
            </a:r>
            <a:endParaRPr lang="en-US" altLang="ja-JP" sz="2400" dirty="0" smtClean="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面接を管理することを避ける</a:t>
            </a:r>
            <a:endParaRPr lang="en-US" altLang="ja-JP" sz="2400" dirty="0" smtClean="0">
              <a:latin typeface="Meiryo UI" panose="020B0604030504040204" pitchFamily="50" charset="-128"/>
              <a:ea typeface="Meiryo UI" panose="020B0604030504040204" pitchFamily="50" charset="-128"/>
            </a:endParaRPr>
          </a:p>
        </p:txBody>
      </p:sp>
      <p:sp>
        <p:nvSpPr>
          <p:cNvPr id="9"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88207" y="6059993"/>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ja-JP" altLang="en-US" sz="800" dirty="0" smtClean="0"/>
              <a:t>：新社会福祉士養成講座７</a:t>
            </a:r>
            <a:r>
              <a:rPr lang="en-US" altLang="ja-JP" sz="800" dirty="0" smtClean="0"/>
              <a:t>『</a:t>
            </a:r>
            <a:r>
              <a:rPr lang="ja-JP" altLang="en-US" sz="800" dirty="0" smtClean="0"/>
              <a:t>相談援助の理論と方法</a:t>
            </a:r>
            <a:r>
              <a:rPr lang="en-US" altLang="ja-JP" sz="800" dirty="0" smtClean="0"/>
              <a:t>Ⅰ』</a:t>
            </a:r>
            <a:endParaRPr lang="ja-JP" altLang="en-US" sz="800" dirty="0"/>
          </a:p>
        </p:txBody>
      </p:sp>
    </p:spTree>
    <p:extLst>
      <p:ext uri="{BB962C8B-B14F-4D97-AF65-F5344CB8AC3E}">
        <p14:creationId xmlns:p14="http://schemas.microsoft.com/office/powerpoint/2010/main" val="40264921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smtClean="0">
                <a:latin typeface="メイリオ" pitchFamily="50" charset="-128"/>
                <a:ea typeface="メイリオ" pitchFamily="50" charset="-128"/>
                <a:cs typeface="メイリオ" pitchFamily="50" charset="-128"/>
              </a:rPr>
              <a:t>記録の目的</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コンテンツ プレースホルダー 2">
            <a:extLst>
              <a:ext uri="{FF2B5EF4-FFF2-40B4-BE49-F238E27FC236}">
                <a16:creationId xmlns:a16="http://schemas.microsoft.com/office/drawing/2014/main" xmlns="" id="{4A7CF093-622E-4E4D-81BB-E8D2ED176F82}"/>
              </a:ext>
            </a:extLst>
          </p:cNvPr>
          <p:cNvSpPr txBox="1">
            <a:spLocks/>
          </p:cNvSpPr>
          <p:nvPr/>
        </p:nvSpPr>
        <p:spPr>
          <a:xfrm>
            <a:off x="457200" y="1286893"/>
            <a:ext cx="8229600" cy="4525963"/>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smtClean="0">
                <a:latin typeface="Meiryo UI" panose="020B0604030504040204" pitchFamily="50" charset="-128"/>
                <a:ea typeface="Meiryo UI" panose="020B0604030504040204" pitchFamily="50" charset="-128"/>
              </a:rPr>
              <a:t>クライエントのニーズの明確化</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サービス</a:t>
            </a:r>
            <a:r>
              <a:rPr lang="ja-JP" altLang="en-US" sz="2400" dirty="0" smtClean="0">
                <a:latin typeface="Meiryo UI" panose="020B0604030504040204" pitchFamily="50" charset="-128"/>
                <a:ea typeface="Meiryo UI" panose="020B0604030504040204" pitchFamily="50" charset="-128"/>
              </a:rPr>
              <a:t>を文章化すること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ケース</a:t>
            </a:r>
            <a:r>
              <a:rPr lang="ja-JP" altLang="en-US" sz="2400" dirty="0" smtClean="0">
                <a:latin typeface="Meiryo UI" panose="020B0604030504040204" pitchFamily="50" charset="-128"/>
                <a:ea typeface="Meiryo UI" panose="020B0604030504040204" pitchFamily="50" charset="-128"/>
              </a:rPr>
              <a:t>の継続を維持すること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専門職</a:t>
            </a:r>
            <a:r>
              <a:rPr lang="ja-JP" altLang="en-US" sz="2400" dirty="0">
                <a:latin typeface="Meiryo UI" panose="020B0604030504040204" pitchFamily="50" charset="-128"/>
                <a:ea typeface="Meiryo UI" panose="020B0604030504040204" pitchFamily="50" charset="-128"/>
              </a:rPr>
              <a:t>間</a:t>
            </a:r>
            <a:r>
              <a:rPr lang="ja-JP" altLang="en-US" sz="2400" dirty="0" smtClean="0">
                <a:latin typeface="Meiryo UI" panose="020B0604030504040204" pitchFamily="50" charset="-128"/>
                <a:ea typeface="Meiryo UI" panose="020B0604030504040204" pitchFamily="50" charset="-128"/>
              </a:rPr>
              <a:t>のコミュニケーションを促進すること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クライエント</a:t>
            </a:r>
            <a:r>
              <a:rPr lang="ja-JP" altLang="en-US" sz="2400" dirty="0" smtClean="0">
                <a:latin typeface="Meiryo UI" panose="020B0604030504040204" pitchFamily="50" charset="-128"/>
                <a:ea typeface="Meiryo UI" panose="020B0604030504040204" pitchFamily="50" charset="-128"/>
              </a:rPr>
              <a:t>と</a:t>
            </a:r>
            <a:r>
              <a:rPr lang="ja-JP" altLang="en-US" sz="2400" dirty="0">
                <a:latin typeface="Meiryo UI" panose="020B0604030504040204" pitchFamily="50" charset="-128"/>
                <a:ea typeface="Meiryo UI" panose="020B0604030504040204" pitchFamily="50" charset="-128"/>
              </a:rPr>
              <a:t>情報</a:t>
            </a:r>
            <a:r>
              <a:rPr lang="ja-JP" altLang="en-US" sz="2400" dirty="0" smtClean="0">
                <a:latin typeface="Meiryo UI" panose="020B0604030504040204" pitchFamily="50" charset="-128"/>
                <a:ea typeface="Meiryo UI" panose="020B0604030504040204" pitchFamily="50" charset="-128"/>
              </a:rPr>
              <a:t>を</a:t>
            </a:r>
            <a:r>
              <a:rPr lang="ja-JP" altLang="en-US" sz="2400" dirty="0">
                <a:latin typeface="Meiryo UI" panose="020B0604030504040204" pitchFamily="50" charset="-128"/>
                <a:ea typeface="Meiryo UI" panose="020B0604030504040204" pitchFamily="50" charset="-128"/>
              </a:rPr>
              <a:t>共有</a:t>
            </a:r>
            <a:r>
              <a:rPr lang="ja-JP" altLang="en-US" sz="2400" dirty="0" smtClean="0">
                <a:latin typeface="Meiryo UI" panose="020B0604030504040204" pitchFamily="50" charset="-128"/>
                <a:ea typeface="Meiryo UI" panose="020B0604030504040204" pitchFamily="50" charset="-128"/>
              </a:rPr>
              <a:t>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スーパービジョン、コンサルテーション、同僚間の再検討を促進すること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rPr>
              <a:t>学生</a:t>
            </a:r>
            <a:r>
              <a:rPr lang="ja-JP" altLang="en-US" sz="2400" dirty="0" smtClean="0">
                <a:latin typeface="Meiryo UI" panose="020B0604030504040204" pitchFamily="50" charset="-128"/>
                <a:ea typeface="Meiryo UI" panose="020B0604030504040204" pitchFamily="50" charset="-128"/>
              </a:rPr>
              <a:t>とほかの専門職を教育すること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管理</a:t>
            </a:r>
            <a:r>
              <a:rPr lang="ja-JP" altLang="en-US" sz="2400" dirty="0">
                <a:latin typeface="Meiryo UI" panose="020B0604030504040204" pitchFamily="50" charset="-128"/>
                <a:ea typeface="Meiryo UI" panose="020B0604030504040204" pitchFamily="50" charset="-128"/>
              </a:rPr>
              <a:t>上</a:t>
            </a:r>
            <a:r>
              <a:rPr lang="ja-JP" altLang="en-US" sz="2400" dirty="0" smtClean="0">
                <a:latin typeface="Meiryo UI" panose="020B0604030504040204" pitchFamily="50" charset="-128"/>
                <a:ea typeface="Meiryo UI" panose="020B0604030504040204" pitchFamily="50" charset="-128"/>
              </a:rPr>
              <a:t>の</a:t>
            </a:r>
            <a:r>
              <a:rPr lang="ja-JP" altLang="en-US" sz="2400" dirty="0">
                <a:latin typeface="Meiryo UI" panose="020B0604030504040204" pitchFamily="50" charset="-128"/>
                <a:ea typeface="Meiryo UI" panose="020B0604030504040204" pitchFamily="50" charset="-128"/>
              </a:rPr>
              <a:t>課題に</a:t>
            </a:r>
            <a:r>
              <a:rPr lang="ja-JP" altLang="en-US" sz="2400" dirty="0" smtClean="0">
                <a:latin typeface="Meiryo UI" panose="020B0604030504040204" pitchFamily="50" charset="-128"/>
                <a:ea typeface="Meiryo UI" panose="020B0604030504040204" pitchFamily="50" charset="-128"/>
              </a:rPr>
              <a:t>対して</a:t>
            </a:r>
            <a:r>
              <a:rPr lang="ja-JP" altLang="en-US" sz="2400" dirty="0">
                <a:latin typeface="Meiryo UI" panose="020B0604030504040204" pitchFamily="50" charset="-128"/>
                <a:ea typeface="Meiryo UI" panose="020B0604030504040204" pitchFamily="50" charset="-128"/>
              </a:rPr>
              <a:t>データ</a:t>
            </a:r>
            <a:r>
              <a:rPr lang="ja-JP" altLang="en-US" sz="2400" dirty="0" smtClean="0">
                <a:latin typeface="Meiryo UI" panose="020B0604030504040204" pitchFamily="50" charset="-128"/>
                <a:ea typeface="Meiryo UI" panose="020B0604030504040204" pitchFamily="50" charset="-128"/>
              </a:rPr>
              <a:t>を提供すること</a:t>
            </a:r>
            <a:endParaRPr lang="en-US" altLang="ja-JP" sz="2400" dirty="0" smtClean="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調査・研究のためにデータを提供すること</a:t>
            </a:r>
            <a:endParaRPr lang="en-US" altLang="ja-JP" sz="2400" dirty="0" smtClean="0">
              <a:latin typeface="Meiryo UI" panose="020B0604030504040204" pitchFamily="50" charset="-128"/>
              <a:ea typeface="Meiryo UI" panose="020B0604030504040204" pitchFamily="50" charset="-128"/>
            </a:endParaRPr>
          </a:p>
        </p:txBody>
      </p:sp>
      <p:sp>
        <p:nvSpPr>
          <p:cNvPr id="9"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88207" y="6059993"/>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ja-JP" altLang="en-US" sz="800" dirty="0" smtClean="0"/>
              <a:t>：新社会福祉士養成講座７</a:t>
            </a:r>
            <a:r>
              <a:rPr lang="en-US" altLang="ja-JP" sz="800" dirty="0" smtClean="0"/>
              <a:t>『</a:t>
            </a:r>
            <a:r>
              <a:rPr lang="ja-JP" altLang="en-US" sz="800" dirty="0" smtClean="0"/>
              <a:t>相談援助の理論と方法</a:t>
            </a:r>
            <a:r>
              <a:rPr lang="en-US" altLang="ja-JP" sz="800" dirty="0" smtClean="0"/>
              <a:t>Ⅰ』</a:t>
            </a:r>
            <a:endParaRPr lang="ja-JP" altLang="en-US" sz="800" dirty="0"/>
          </a:p>
        </p:txBody>
      </p:sp>
    </p:spTree>
    <p:extLst>
      <p:ext uri="{BB962C8B-B14F-4D97-AF65-F5344CB8AC3E}">
        <p14:creationId xmlns:p14="http://schemas.microsoft.com/office/powerpoint/2010/main" val="3335439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smtClean="0">
                <a:latin typeface="メイリオ" pitchFamily="50" charset="-128"/>
                <a:ea typeface="メイリオ" pitchFamily="50" charset="-128"/>
                <a:cs typeface="メイリオ" pitchFamily="50" charset="-128"/>
              </a:rPr>
              <a:t>記録の活用目的と種類</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9"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88207" y="6059993"/>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ja-JP" altLang="en-US" sz="800" dirty="0" smtClean="0"/>
              <a:t>：新社会福祉士養成講座７</a:t>
            </a:r>
            <a:r>
              <a:rPr lang="en-US" altLang="ja-JP" sz="800" dirty="0" smtClean="0"/>
              <a:t>『</a:t>
            </a:r>
            <a:r>
              <a:rPr lang="ja-JP" altLang="en-US" sz="800" dirty="0" smtClean="0"/>
              <a:t>相談援助の理論と方法</a:t>
            </a:r>
            <a:r>
              <a:rPr lang="en-US" altLang="ja-JP" sz="800" dirty="0" smtClean="0"/>
              <a:t>Ⅰ』</a:t>
            </a:r>
            <a:endParaRPr lang="ja-JP" altLang="en-US" sz="800" dirty="0"/>
          </a:p>
        </p:txBody>
      </p:sp>
      <p:graphicFrame>
        <p:nvGraphicFramePr>
          <p:cNvPr id="4" name="表 3"/>
          <p:cNvGraphicFramePr>
            <a:graphicFrameLocks noGrp="1"/>
          </p:cNvGraphicFramePr>
          <p:nvPr>
            <p:extLst>
              <p:ext uri="{D42A27DB-BD31-4B8C-83A1-F6EECF244321}">
                <p14:modId xmlns:p14="http://schemas.microsoft.com/office/powerpoint/2010/main" val="2980590968"/>
              </p:ext>
            </p:extLst>
          </p:nvPr>
        </p:nvGraphicFramePr>
        <p:xfrm>
          <a:off x="395536" y="1080223"/>
          <a:ext cx="8424937" cy="3457497"/>
        </p:xfrm>
        <a:graphic>
          <a:graphicData uri="http://schemas.openxmlformats.org/drawingml/2006/table">
            <a:tbl>
              <a:tblPr firstRow="1" bandRow="1">
                <a:tableStyleId>{073A0DAA-6AF3-43AB-8588-CEC1D06C72B9}</a:tableStyleId>
              </a:tblPr>
              <a:tblGrid>
                <a:gridCol w="1008112"/>
                <a:gridCol w="2472275"/>
                <a:gridCol w="2472275"/>
                <a:gridCol w="2472275"/>
              </a:tblGrid>
              <a:tr h="410533">
                <a:tc>
                  <a:txBody>
                    <a:bodyPr/>
                    <a:lstStyle/>
                    <a:p>
                      <a:pPr algn="ctr"/>
                      <a:r>
                        <a:rPr kumimoji="1" lang="ja-JP" altLang="en-US" dirty="0" smtClean="0">
                          <a:latin typeface="メイリオ" panose="020B0604030504040204" pitchFamily="50" charset="-128"/>
                          <a:ea typeface="メイリオ" panose="020B0604030504040204" pitchFamily="50" charset="-128"/>
                        </a:rPr>
                        <a:t>目的</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ミクロ</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メゾ</a:t>
                      </a:r>
                      <a:endParaRPr kumimoji="1" lang="ja-JP" altLang="en-US"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dirty="0" smtClean="0">
                          <a:latin typeface="メイリオ" panose="020B0604030504040204" pitchFamily="50" charset="-128"/>
                          <a:ea typeface="メイリオ" panose="020B0604030504040204" pitchFamily="50" charset="-128"/>
                        </a:rPr>
                        <a:t>マクロ</a:t>
                      </a:r>
                      <a:endParaRPr kumimoji="1" lang="ja-JP" altLang="en-US" dirty="0">
                        <a:latin typeface="メイリオ" panose="020B0604030504040204" pitchFamily="50" charset="-128"/>
                        <a:ea typeface="メイリオ" panose="020B0604030504040204" pitchFamily="50" charset="-128"/>
                      </a:endParaRPr>
                    </a:p>
                  </a:txBody>
                  <a:tcPr/>
                </a:tc>
              </a:tr>
              <a:tr h="1218164">
                <a:tc>
                  <a:txBody>
                    <a:bodyPr/>
                    <a:lstStyle/>
                    <a:p>
                      <a:r>
                        <a:rPr kumimoji="1" lang="ja-JP" altLang="en-US" dirty="0" smtClean="0">
                          <a:latin typeface="メイリオ" panose="020B0604030504040204" pitchFamily="50" charset="-128"/>
                          <a:ea typeface="メイリオ" panose="020B0604030504040204" pitchFamily="50" charset="-128"/>
                        </a:rPr>
                        <a:t>援助実践の自己内省</a:t>
                      </a:r>
                      <a:endParaRPr kumimoji="1" lang="ja-JP" altLang="en-US" dirty="0">
                        <a:latin typeface="メイリオ" panose="020B0604030504040204" pitchFamily="50" charset="-128"/>
                        <a:ea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rPr>
                        <a:t>援助内容の内省作業</a:t>
                      </a:r>
                      <a:endParaRPr kumimoji="1" lang="ja-JP" altLang="en-US" dirty="0">
                        <a:latin typeface="メイリオ" panose="020B0604030504040204" pitchFamily="50" charset="-128"/>
                        <a:ea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rPr>
                        <a:t>把握状況の検討</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　面接情報・アセスメ　</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　ント・モニタリン</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　グ・援助計画</a:t>
                      </a:r>
                      <a:endParaRPr kumimoji="1" lang="ja-JP" altLang="en-US" dirty="0">
                        <a:latin typeface="メイリオ" panose="020B0604030504040204" pitchFamily="50" charset="-128"/>
                        <a:ea typeface="メイリオ" panose="020B0604030504040204" pitchFamily="50" charset="-128"/>
                      </a:endParaRPr>
                    </a:p>
                  </a:txBody>
                  <a:tcPr anchor="ctr"/>
                </a:tc>
                <a:tc>
                  <a:txBody>
                    <a:bodyPr/>
                    <a:lstStyle/>
                    <a:p>
                      <a:pPr algn="l"/>
                      <a:endParaRPr kumimoji="1" lang="ja-JP" altLang="en-US" dirty="0">
                        <a:latin typeface="メイリオ" panose="020B0604030504040204" pitchFamily="50" charset="-128"/>
                        <a:ea typeface="メイリオ" panose="020B0604030504040204" pitchFamily="50" charset="-128"/>
                      </a:endParaRPr>
                    </a:p>
                  </a:txBody>
                  <a:tcPr anchor="ctr"/>
                </a:tc>
              </a:tr>
              <a:tr h="410533">
                <a:tc>
                  <a:txBody>
                    <a:bodyPr/>
                    <a:lstStyle/>
                    <a:p>
                      <a:r>
                        <a:rPr kumimoji="1" lang="ja-JP" altLang="en-US" dirty="0" smtClean="0">
                          <a:latin typeface="メイリオ" panose="020B0604030504040204" pitchFamily="50" charset="-128"/>
                          <a:ea typeface="メイリオ" panose="020B0604030504040204" pitchFamily="50" charset="-128"/>
                        </a:rPr>
                        <a:t>管理・確認</a:t>
                      </a:r>
                      <a:endParaRPr kumimoji="1" lang="ja-JP" altLang="en-US"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pPr algn="l"/>
                      <a:r>
                        <a:rPr kumimoji="1" lang="ja-JP" altLang="en-US" dirty="0" smtClean="0">
                          <a:latin typeface="メイリオ" panose="020B0604030504040204" pitchFamily="50" charset="-128"/>
                          <a:ea typeface="メイリオ" panose="020B0604030504040204" pitchFamily="50" charset="-128"/>
                        </a:rPr>
                        <a:t>援助計画見直し</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援助・会議の準備作業</a:t>
                      </a:r>
                      <a:endParaRPr kumimoji="1" lang="ja-JP" altLang="en-US"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pPr algn="l"/>
                      <a:r>
                        <a:rPr kumimoji="1" lang="ja-JP" altLang="en-US" dirty="0" smtClean="0">
                          <a:latin typeface="メイリオ" panose="020B0604030504040204" pitchFamily="50" charset="-128"/>
                          <a:ea typeface="メイリオ" panose="020B0604030504040204" pitchFamily="50" charset="-128"/>
                        </a:rPr>
                        <a:t>管理体制の把握</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会議結果の把握</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確認作業体制の把握</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　スーパービジョン</a:t>
                      </a:r>
                      <a:endParaRPr kumimoji="1" lang="ja-JP" altLang="en-US" dirty="0">
                        <a:latin typeface="メイリオ" panose="020B0604030504040204" pitchFamily="50" charset="-128"/>
                        <a:ea typeface="メイリオ" panose="020B0604030504040204" pitchFamily="50" charset="-128"/>
                      </a:endParaRPr>
                    </a:p>
                  </a:txBody>
                  <a:tcPr anchor="ctr">
                    <a:solidFill>
                      <a:schemeClr val="bg1"/>
                    </a:solidFill>
                  </a:tcPr>
                </a:tc>
                <a:tc>
                  <a:txBody>
                    <a:bodyPr/>
                    <a:lstStyle/>
                    <a:p>
                      <a:pPr algn="l"/>
                      <a:r>
                        <a:rPr kumimoji="1" lang="ja-JP" altLang="en-US" dirty="0" smtClean="0">
                          <a:latin typeface="メイリオ" panose="020B0604030504040204" pitchFamily="50" charset="-128"/>
                          <a:ea typeface="メイリオ" panose="020B0604030504040204" pitchFamily="50" charset="-128"/>
                        </a:rPr>
                        <a:t>社会への説明責任</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第三者評価</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行政監査</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外部監査</a:t>
                      </a:r>
                      <a:endParaRPr kumimoji="1" lang="en-US" altLang="ja-JP" dirty="0" smtClean="0">
                        <a:latin typeface="メイリオ" panose="020B0604030504040204" pitchFamily="50" charset="-128"/>
                        <a:ea typeface="メイリオ" panose="020B0604030504040204" pitchFamily="50" charset="-128"/>
                      </a:endParaRPr>
                    </a:p>
                  </a:txBody>
                  <a:tcPr anchor="ctr">
                    <a:solidFill>
                      <a:schemeClr val="bg1"/>
                    </a:solidFill>
                  </a:tcPr>
                </a:tc>
              </a:tr>
              <a:tr h="410533">
                <a:tc>
                  <a:txBody>
                    <a:bodyPr/>
                    <a:lstStyle/>
                    <a:p>
                      <a:r>
                        <a:rPr kumimoji="1" lang="ja-JP" altLang="en-US" dirty="0" smtClean="0">
                          <a:latin typeface="メイリオ" panose="020B0604030504040204" pitchFamily="50" charset="-128"/>
                          <a:ea typeface="メイリオ" panose="020B0604030504040204" pitchFamily="50" charset="-128"/>
                        </a:rPr>
                        <a:t>教育・訓練</a:t>
                      </a:r>
                      <a:endParaRPr kumimoji="1" lang="ja-JP" altLang="en-US" dirty="0">
                        <a:latin typeface="メイリオ" panose="020B0604030504040204" pitchFamily="50" charset="-128"/>
                        <a:ea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rPr>
                        <a:t>面接記述方法の取得</a:t>
                      </a:r>
                      <a:endParaRPr kumimoji="1" lang="en-US" altLang="ja-JP" dirty="0" smtClean="0">
                        <a:latin typeface="メイリオ" panose="020B0604030504040204" pitchFamily="50" charset="-128"/>
                        <a:ea typeface="メイリオ" panose="020B0604030504040204" pitchFamily="50" charset="-128"/>
                      </a:endParaRPr>
                    </a:p>
                  </a:txBody>
                  <a:tcPr anchor="ctr"/>
                </a:tc>
                <a:tc>
                  <a:txBody>
                    <a:bodyPr/>
                    <a:lstStyle/>
                    <a:p>
                      <a:pPr algn="l"/>
                      <a:r>
                        <a:rPr kumimoji="1" lang="ja-JP" altLang="en-US" dirty="0" smtClean="0">
                          <a:latin typeface="メイリオ" panose="020B0604030504040204" pitchFamily="50" charset="-128"/>
                          <a:ea typeface="メイリオ" panose="020B0604030504040204" pitchFamily="50" charset="-128"/>
                        </a:rPr>
                        <a:t>スタッフ研修の企画</a:t>
                      </a:r>
                      <a:endParaRPr kumimoji="1" lang="en-US" altLang="ja-JP" dirty="0" smtClean="0">
                        <a:latin typeface="メイリオ" panose="020B0604030504040204" pitchFamily="50" charset="-128"/>
                        <a:ea typeface="メイリオ" panose="020B0604030504040204" pitchFamily="50" charset="-128"/>
                      </a:endParaRPr>
                    </a:p>
                    <a:p>
                      <a:pPr algn="l"/>
                      <a:r>
                        <a:rPr kumimoji="1" lang="ja-JP" altLang="en-US" dirty="0" smtClean="0">
                          <a:latin typeface="メイリオ" panose="020B0604030504040204" pitchFamily="50" charset="-128"/>
                          <a:ea typeface="メイリオ" panose="020B0604030504040204" pitchFamily="50" charset="-128"/>
                        </a:rPr>
                        <a:t>実習指導方法の企画</a:t>
                      </a:r>
                      <a:endParaRPr kumimoji="1" lang="en-US" altLang="ja-JP" dirty="0" smtClean="0">
                        <a:latin typeface="メイリオ" panose="020B0604030504040204" pitchFamily="50" charset="-128"/>
                        <a:ea typeface="メイリオ" panose="020B0604030504040204" pitchFamily="50" charset="-128"/>
                      </a:endParaRPr>
                    </a:p>
                  </a:txBody>
                  <a:tcPr anchor="ctr"/>
                </a:tc>
                <a:tc>
                  <a:txBody>
                    <a:bodyPr/>
                    <a:lstStyle/>
                    <a:p>
                      <a:pPr algn="l"/>
                      <a:endParaRPr kumimoji="1" lang="ja-JP" altLang="en-US" dirty="0">
                        <a:latin typeface="メイリオ" panose="020B0604030504040204" pitchFamily="50" charset="-128"/>
                        <a:ea typeface="メイリオ" panose="020B0604030504040204" pitchFamily="50" charset="-128"/>
                      </a:endParaRPr>
                    </a:p>
                  </a:txBody>
                  <a:tcPr anchor="ctr"/>
                </a:tc>
              </a:tr>
            </a:tbl>
          </a:graphicData>
        </a:graphic>
      </p:graphicFrame>
    </p:spTree>
    <p:extLst>
      <p:ext uri="{BB962C8B-B14F-4D97-AF65-F5344CB8AC3E}">
        <p14:creationId xmlns:p14="http://schemas.microsoft.com/office/powerpoint/2010/main" val="38707044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まとめ（この科目のポイント）</a:t>
            </a:r>
          </a:p>
        </p:txBody>
      </p:sp>
      <p:sp>
        <p:nvSpPr>
          <p:cNvPr id="4" name="テキスト ボックス 3"/>
          <p:cNvSpPr txBox="1"/>
          <p:nvPr/>
        </p:nvSpPr>
        <p:spPr>
          <a:xfrm>
            <a:off x="251520" y="1340768"/>
            <a:ext cx="8640960" cy="477053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a:t>
            </a:r>
            <a:r>
              <a:rPr lang="ja-JP" altLang="en-US" sz="2400" dirty="0" smtClean="0">
                <a:latin typeface="メイリオ" pitchFamily="50" charset="-128"/>
                <a:ea typeface="メイリオ" pitchFamily="50" charset="-128"/>
                <a:cs typeface="メイリオ" pitchFamily="50" charset="-128"/>
              </a:rPr>
              <a:t>ソーシャルワーク</a:t>
            </a:r>
            <a:r>
              <a:rPr lang="ja-JP" altLang="en-US" sz="2400" dirty="0">
                <a:latin typeface="メイリオ" pitchFamily="50" charset="-128"/>
                <a:ea typeface="メイリオ" pitchFamily="50" charset="-128"/>
                <a:cs typeface="メイリオ" pitchFamily="50" charset="-128"/>
              </a:rPr>
              <a:t>の理論について</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ミクロ、メゾ、マクロの視点</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ケースワーク、グループワーク、</a:t>
            </a:r>
            <a:r>
              <a:rPr lang="ja-JP" altLang="en-US" sz="2400" dirty="0" smtClean="0">
                <a:latin typeface="メイリオ" pitchFamily="50" charset="-128"/>
                <a:ea typeface="メイリオ" pitchFamily="50" charset="-128"/>
                <a:cs typeface="メイリオ" pitchFamily="50" charset="-128"/>
              </a:rPr>
              <a:t>コミュニティワーク</a:t>
            </a:r>
            <a:endParaRPr lang="ja-JP" altLang="en-US" sz="2400" dirty="0">
              <a:latin typeface="メイリオ" pitchFamily="50" charset="-128"/>
              <a:ea typeface="メイリオ" pitchFamily="50" charset="-128"/>
              <a:cs typeface="メイリオ" pitchFamily="50" charset="-128"/>
            </a:endParaRPr>
          </a:p>
          <a:p>
            <a:endParaRPr lang="en-US" altLang="ja-JP"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② </a:t>
            </a:r>
            <a:r>
              <a:rPr lang="ja-JP" altLang="en-US" sz="2400" dirty="0">
                <a:latin typeface="メイリオ" pitchFamily="50" charset="-128"/>
                <a:ea typeface="メイリオ" pitchFamily="50" charset="-128"/>
                <a:cs typeface="メイリオ" pitchFamily="50" charset="-128"/>
              </a:rPr>
              <a:t>ケアマネジメントについて</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歴史と目的</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基本的構造と</a:t>
            </a:r>
            <a:r>
              <a:rPr lang="ja-JP" altLang="en-US" sz="2400" dirty="0" smtClean="0">
                <a:latin typeface="メイリオ" pitchFamily="50" charset="-128"/>
                <a:ea typeface="メイリオ" pitchFamily="50" charset="-128"/>
                <a:cs typeface="メイリオ" pitchFamily="50" charset="-128"/>
              </a:rPr>
              <a:t>プロセス</a:t>
            </a:r>
            <a:endParaRPr lang="ja-JP" altLang="en-US" sz="2400" dirty="0">
              <a:latin typeface="メイリオ" pitchFamily="50" charset="-128"/>
              <a:ea typeface="メイリオ" pitchFamily="50" charset="-128"/>
              <a:cs typeface="メイリオ" pitchFamily="50" charset="-128"/>
            </a:endParaRPr>
          </a:p>
          <a:p>
            <a:endParaRPr lang="en-US" altLang="ja-JP"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③ 相談</a:t>
            </a:r>
            <a:r>
              <a:rPr lang="ja-JP" altLang="en-US" sz="2400" dirty="0">
                <a:latin typeface="メイリオ" pitchFamily="50" charset="-128"/>
                <a:ea typeface="メイリオ" pitchFamily="50" charset="-128"/>
                <a:cs typeface="メイリオ" pitchFamily="50" charset="-128"/>
              </a:rPr>
              <a:t>面接技術と</a:t>
            </a:r>
            <a:r>
              <a:rPr lang="ja-JP" altLang="en-US" sz="2400" dirty="0" smtClean="0">
                <a:latin typeface="メイリオ" pitchFamily="50" charset="-128"/>
                <a:ea typeface="メイリオ" pitchFamily="50" charset="-128"/>
                <a:cs typeface="メイリオ" pitchFamily="50" charset="-128"/>
              </a:rPr>
              <a:t>記録</a:t>
            </a:r>
            <a:endParaRPr lang="ja-JP" altLang="en-US" sz="2400" dirty="0">
              <a:latin typeface="メイリオ" pitchFamily="50" charset="-128"/>
              <a:ea typeface="メイリオ" pitchFamily="50" charset="-128"/>
              <a:cs typeface="メイリオ" pitchFamily="50" charset="-128"/>
            </a:endParaRPr>
          </a:p>
          <a:p>
            <a:endParaRPr lang="ja-JP" altLang="en-US" sz="2400" dirty="0">
              <a:latin typeface="メイリオ" pitchFamily="50" charset="-128"/>
              <a:ea typeface="メイリオ" pitchFamily="50" charset="-128"/>
              <a:cs typeface="メイリオ" pitchFamily="50" charset="-128"/>
            </a:endParaRPr>
          </a:p>
          <a:p>
            <a:endParaRPr lang="ja-JP" altLang="en-US" sz="2400" dirty="0">
              <a:latin typeface="メイリオ" pitchFamily="50" charset="-128"/>
              <a:ea typeface="メイリオ" pitchFamily="50" charset="-128"/>
              <a:cs typeface="メイリオ" pitchFamily="50" charset="-128"/>
            </a:endParaRPr>
          </a:p>
          <a:p>
            <a:r>
              <a:rPr lang="en-US" altLang="ja-JP" sz="2000" dirty="0">
                <a:latin typeface="メイリオ" pitchFamily="50" charset="-128"/>
                <a:ea typeface="メイリオ" pitchFamily="50" charset="-128"/>
                <a:cs typeface="メイリオ" pitchFamily="50" charset="-128"/>
              </a:rPr>
              <a:t>※</a:t>
            </a:r>
            <a:r>
              <a:rPr lang="ja-JP" altLang="en-US" sz="2000" dirty="0">
                <a:latin typeface="メイリオ" pitchFamily="50" charset="-128"/>
                <a:ea typeface="メイリオ" pitchFamily="50" charset="-128"/>
                <a:cs typeface="メイリオ" pitchFamily="50" charset="-128"/>
              </a:rPr>
              <a:t>もう一度、自分の振り返りシートを確認しましょう。</a:t>
            </a:r>
          </a:p>
          <a:p>
            <a:r>
              <a:rPr lang="ja-JP" altLang="en-US" sz="2000" dirty="0">
                <a:latin typeface="メイリオ" pitchFamily="50" charset="-128"/>
                <a:ea typeface="メイリオ" pitchFamily="50" charset="-128"/>
                <a:cs typeface="メイリオ" pitchFamily="50" charset="-128"/>
              </a:rPr>
              <a:t>　どのような気づきや知識・視点の獲得がありましたか？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本科目の流れ（今日話すこと）</a:t>
            </a:r>
          </a:p>
        </p:txBody>
      </p:sp>
      <p:sp>
        <p:nvSpPr>
          <p:cNvPr id="4" name="テキスト ボックス 3"/>
          <p:cNvSpPr txBox="1"/>
          <p:nvPr/>
        </p:nvSpPr>
        <p:spPr>
          <a:xfrm>
            <a:off x="251520" y="1340768"/>
            <a:ext cx="8640960" cy="489364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はじめに</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② ソーシャルワークの理論について</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ミクロ、メゾ、マクロの視点</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ケースワーク、グループワーク、コミュニティワーク</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③ ケアマネジメントについて</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歴史と目的</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基本的構造とプロセス</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④ 相談</a:t>
            </a:r>
            <a:r>
              <a:rPr lang="ja-JP" altLang="en-US" sz="2400" dirty="0">
                <a:latin typeface="メイリオ" pitchFamily="50" charset="-128"/>
                <a:ea typeface="メイリオ" pitchFamily="50" charset="-128"/>
                <a:cs typeface="メイリオ" pitchFamily="50" charset="-128"/>
              </a:rPr>
              <a:t>面接技術と記録</a:t>
            </a:r>
          </a:p>
          <a:p>
            <a:endParaRPr lang="en-US" altLang="ja-JP"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⑤ まとめ</a:t>
            </a:r>
            <a:endParaRPr lang="ja-JP" altLang="en-US" sz="24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ソーシャルワークとは</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640960" cy="3785652"/>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ソーシャルワークは、社会変革と社会開発、社会的結束、および人々のエンパワメントと解放を促進する、実践に基づいた専門職であり学問である。</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社会正義、人権、集団的責任、および多様性尊重の諸原理は、ソーシャルワークの中核をなす。ソーシャルワークの理論、</a:t>
            </a:r>
          </a:p>
          <a:p>
            <a:r>
              <a:rPr lang="ja-JP" altLang="en-US" sz="2400" dirty="0">
                <a:latin typeface="メイリオ" pitchFamily="50" charset="-128"/>
                <a:ea typeface="メイリオ" pitchFamily="50" charset="-128"/>
                <a:cs typeface="メイリオ" pitchFamily="50" charset="-128"/>
              </a:rPr>
              <a:t>社会科学、人文学、および地域・民族固有の知を基盤として、ソーシャルワークは、生活課題に取り組みウェルビーイングを高めるよう、人々やさまざまな構造に働きかける。</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この定義は、各国および世界の各地域で展開してもよい 。</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xmlns="" id="{D1E47A67-328F-419F-9D64-F5867C8467F5}"/>
              </a:ext>
            </a:extLst>
          </p:cNvPr>
          <p:cNvSpPr/>
          <p:nvPr/>
        </p:nvSpPr>
        <p:spPr>
          <a:xfrm>
            <a:off x="251520" y="5547774"/>
            <a:ext cx="5110694" cy="369332"/>
          </a:xfrm>
          <a:prstGeom prst="rect">
            <a:avLst/>
          </a:prstGeom>
        </p:spPr>
        <p:txBody>
          <a:bodyPr wrap="none">
            <a:spAutoFit/>
          </a:bodyPr>
          <a:lstStyle/>
          <a:p>
            <a:r>
              <a:rPr lang="ja-JP" altLang="en-US" dirty="0">
                <a:latin typeface="メイリオ" panose="020B0604030504040204" pitchFamily="50" charset="-128"/>
                <a:ea typeface="メイリオ" panose="020B0604030504040204" pitchFamily="50" charset="-128"/>
              </a:rPr>
              <a:t>ソーシャルワーク専門職のグローバル定義より </a:t>
            </a:r>
          </a:p>
        </p:txBody>
      </p:sp>
    </p:spTree>
    <p:extLst>
      <p:ext uri="{BB962C8B-B14F-4D97-AF65-F5344CB8AC3E}">
        <p14:creationId xmlns:p14="http://schemas.microsoft.com/office/powerpoint/2010/main" val="3455253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楕円 26">
            <a:extLst>
              <a:ext uri="{FF2B5EF4-FFF2-40B4-BE49-F238E27FC236}">
                <a16:creationId xmlns:a16="http://schemas.microsoft.com/office/drawing/2014/main" xmlns="" id="{76581208-EF10-4A01-A7F2-AD4309C3960E}"/>
              </a:ext>
            </a:extLst>
          </p:cNvPr>
          <p:cNvSpPr/>
          <p:nvPr/>
        </p:nvSpPr>
        <p:spPr>
          <a:xfrm>
            <a:off x="251520" y="1029433"/>
            <a:ext cx="6336704" cy="5744885"/>
          </a:xfrm>
          <a:prstGeom prst="ellipse">
            <a:avLst/>
          </a:prstGeom>
          <a:solidFill>
            <a:schemeClr val="bg1"/>
          </a:solidFill>
          <a:ln w="12700"/>
        </p:spPr>
        <p:style>
          <a:lnRef idx="2">
            <a:schemeClr val="dk1"/>
          </a:lnRef>
          <a:fillRef idx="1">
            <a:schemeClr val="lt1"/>
          </a:fillRef>
          <a:effectRef idx="0">
            <a:schemeClr val="dk1"/>
          </a:effectRef>
          <a:fontRef idx="minor">
            <a:schemeClr val="dk1"/>
          </a:fontRef>
        </p:style>
        <p:txBody>
          <a:bodyPr rtlCol="0" anchor="t"/>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 name="フッター プレースホルダ 1"/>
          <p:cNvSpPr>
            <a:spLocks noGrp="1"/>
          </p:cNvSpPr>
          <p:nvPr>
            <p:ph type="ftr" sz="quarter" idx="11"/>
          </p:nvPr>
        </p:nvSpPr>
        <p:spPr>
          <a:xfrm>
            <a:off x="4572000" y="6356350"/>
            <a:ext cx="4572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ソーシャルワークの段階（レベル）</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pSp>
        <p:nvGrpSpPr>
          <p:cNvPr id="16" name="グループ化 15">
            <a:extLst>
              <a:ext uri="{FF2B5EF4-FFF2-40B4-BE49-F238E27FC236}">
                <a16:creationId xmlns:a16="http://schemas.microsoft.com/office/drawing/2014/main" xmlns="" id="{C3F5B1A7-51F7-4169-95E0-32E92DDE25BE}"/>
              </a:ext>
            </a:extLst>
          </p:cNvPr>
          <p:cNvGrpSpPr/>
          <p:nvPr/>
        </p:nvGrpSpPr>
        <p:grpSpPr>
          <a:xfrm>
            <a:off x="755576" y="1465098"/>
            <a:ext cx="5328592" cy="4838408"/>
            <a:chOff x="1835696" y="1052738"/>
            <a:chExt cx="5472608" cy="5184559"/>
          </a:xfrm>
        </p:grpSpPr>
        <p:sp>
          <p:nvSpPr>
            <p:cNvPr id="11" name="楕円 10">
              <a:extLst>
                <a:ext uri="{FF2B5EF4-FFF2-40B4-BE49-F238E27FC236}">
                  <a16:creationId xmlns:a16="http://schemas.microsoft.com/office/drawing/2014/main" xmlns="" id="{0915CF03-0456-4CF0-8F34-DE9513AA5020}"/>
                </a:ext>
              </a:extLst>
            </p:cNvPr>
            <p:cNvSpPr/>
            <p:nvPr/>
          </p:nvSpPr>
          <p:spPr>
            <a:xfrm>
              <a:off x="1835696" y="1052738"/>
              <a:ext cx="5472608" cy="5184559"/>
            </a:xfrm>
            <a:prstGeom prst="ellipse">
              <a:avLst/>
            </a:prstGeom>
            <a:solidFill>
              <a:schemeClr val="bg1">
                <a:lumMod val="95000"/>
              </a:schemeClr>
            </a:solidFill>
            <a:ln w="12700"/>
          </p:spPr>
          <p:style>
            <a:lnRef idx="2">
              <a:schemeClr val="dk1"/>
            </a:lnRef>
            <a:fillRef idx="1">
              <a:schemeClr val="lt1"/>
            </a:fillRef>
            <a:effectRef idx="0">
              <a:schemeClr val="dk1"/>
            </a:effectRef>
            <a:fontRef idx="minor">
              <a:schemeClr val="dk1"/>
            </a:fontRef>
          </p:style>
          <p:txBody>
            <a:bodyPr rtlCol="0" anchor="t"/>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0" name="楕円 9">
              <a:extLst>
                <a:ext uri="{FF2B5EF4-FFF2-40B4-BE49-F238E27FC236}">
                  <a16:creationId xmlns:a16="http://schemas.microsoft.com/office/drawing/2014/main" xmlns="" id="{048835CA-95A9-4EA6-81E0-6E49865E7FFC}"/>
                </a:ext>
              </a:extLst>
            </p:cNvPr>
            <p:cNvSpPr/>
            <p:nvPr/>
          </p:nvSpPr>
          <p:spPr>
            <a:xfrm>
              <a:off x="2447764" y="1569858"/>
              <a:ext cx="4248472" cy="4128569"/>
            </a:xfrm>
            <a:prstGeom prst="ellipse">
              <a:avLst/>
            </a:prstGeom>
            <a:solidFill>
              <a:schemeClr val="bg1">
                <a:lumMod val="85000"/>
              </a:schemeClr>
            </a:solidFill>
            <a:ln w="12700"/>
          </p:spPr>
          <p:style>
            <a:lnRef idx="2">
              <a:schemeClr val="dk1"/>
            </a:lnRef>
            <a:fillRef idx="1">
              <a:schemeClr val="lt1"/>
            </a:fillRef>
            <a:effectRef idx="0">
              <a:schemeClr val="dk1"/>
            </a:effectRef>
            <a:fontRef idx="minor">
              <a:schemeClr val="dk1"/>
            </a:fontRef>
          </p:style>
          <p:txBody>
            <a:bodyPr rtlCol="0" anchor="t"/>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9" name="楕円 8">
              <a:extLst>
                <a:ext uri="{FF2B5EF4-FFF2-40B4-BE49-F238E27FC236}">
                  <a16:creationId xmlns:a16="http://schemas.microsoft.com/office/drawing/2014/main" xmlns="" id="{17C3DD24-38AC-4B37-B372-A2BE33D6A561}"/>
                </a:ext>
              </a:extLst>
            </p:cNvPr>
            <p:cNvSpPr/>
            <p:nvPr/>
          </p:nvSpPr>
          <p:spPr>
            <a:xfrm>
              <a:off x="2987824" y="2115671"/>
              <a:ext cx="3096344" cy="3041512"/>
            </a:xfrm>
            <a:prstGeom prst="ellipse">
              <a:avLst/>
            </a:prstGeom>
            <a:solidFill>
              <a:schemeClr val="bg1">
                <a:lumMod val="75000"/>
              </a:schemeClr>
            </a:solidFill>
            <a:ln w="12700"/>
          </p:spPr>
          <p:style>
            <a:lnRef idx="2">
              <a:schemeClr val="dk1"/>
            </a:lnRef>
            <a:fillRef idx="1">
              <a:schemeClr val="lt1"/>
            </a:fillRef>
            <a:effectRef idx="0">
              <a:schemeClr val="dk1"/>
            </a:effectRef>
            <a:fontRef idx="minor">
              <a:schemeClr val="dk1"/>
            </a:fontRef>
          </p:style>
          <p:txBody>
            <a:bodyPr rtlCol="0" anchor="t"/>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8" name="楕円 7">
              <a:extLst>
                <a:ext uri="{FF2B5EF4-FFF2-40B4-BE49-F238E27FC236}">
                  <a16:creationId xmlns:a16="http://schemas.microsoft.com/office/drawing/2014/main" xmlns="" id="{2A842FAC-32B2-43B4-9C4C-0FA754082762}"/>
                </a:ext>
              </a:extLst>
            </p:cNvPr>
            <p:cNvSpPr/>
            <p:nvPr/>
          </p:nvSpPr>
          <p:spPr>
            <a:xfrm>
              <a:off x="3491880" y="2609019"/>
              <a:ext cx="2088232" cy="2044117"/>
            </a:xfrm>
            <a:prstGeom prst="ellipse">
              <a:avLst/>
            </a:prstGeom>
            <a:solidFill>
              <a:schemeClr val="bg1">
                <a:lumMod val="50000"/>
              </a:schemeClr>
            </a:solidFill>
            <a:ln w="12700"/>
          </p:spPr>
          <p:style>
            <a:lnRef idx="2">
              <a:schemeClr val="dk1"/>
            </a:lnRef>
            <a:fillRef idx="1">
              <a:schemeClr val="lt1"/>
            </a:fillRef>
            <a:effectRef idx="0">
              <a:schemeClr val="dk1"/>
            </a:effectRef>
            <a:fontRef idx="minor">
              <a:schemeClr val="dk1"/>
            </a:fontRef>
          </p:style>
          <p:txBody>
            <a:bodyPr rtlCol="0" anchor="t"/>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7" name="楕円 6">
              <a:extLst>
                <a:ext uri="{FF2B5EF4-FFF2-40B4-BE49-F238E27FC236}">
                  <a16:creationId xmlns:a16="http://schemas.microsoft.com/office/drawing/2014/main" xmlns="" id="{51908C20-13C2-40C7-8CB8-81DE9DC3E7C4}"/>
                </a:ext>
              </a:extLst>
            </p:cNvPr>
            <p:cNvSpPr/>
            <p:nvPr/>
          </p:nvSpPr>
          <p:spPr>
            <a:xfrm>
              <a:off x="4028288" y="3165504"/>
              <a:ext cx="1001978" cy="961871"/>
            </a:xfrm>
            <a:prstGeom prst="ellipse">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個人</a:t>
              </a:r>
            </a:p>
          </p:txBody>
        </p:sp>
        <p:sp>
          <p:nvSpPr>
            <p:cNvPr id="12" name="テキスト ボックス 11">
              <a:extLst>
                <a:ext uri="{FF2B5EF4-FFF2-40B4-BE49-F238E27FC236}">
                  <a16:creationId xmlns:a16="http://schemas.microsoft.com/office/drawing/2014/main" xmlns="" id="{22A19A3F-0C60-4ACF-9E4D-25553AA26DF7}"/>
                </a:ext>
              </a:extLst>
            </p:cNvPr>
            <p:cNvSpPr txBox="1"/>
            <p:nvPr/>
          </p:nvSpPr>
          <p:spPr>
            <a:xfrm>
              <a:off x="4328247" y="2769750"/>
              <a:ext cx="453069" cy="428735"/>
            </a:xfrm>
            <a:prstGeom prst="rect">
              <a:avLst/>
            </a:prstGeom>
            <a:noFill/>
          </p:spPr>
          <p:txBody>
            <a:bodyPr wrap="none" rtlCol="0">
              <a:spAutoFit/>
            </a:bodyPr>
            <a:lstStyle/>
            <a:p>
              <a:r>
                <a:rPr kumimoji="1" lang="ja-JP" altLang="en-US" sz="2000" dirty="0">
                  <a:solidFill>
                    <a:schemeClr val="bg1"/>
                  </a:solidFill>
                  <a:latin typeface="メイリオ" panose="020B0604030504040204" pitchFamily="50" charset="-128"/>
                  <a:ea typeface="メイリオ" panose="020B0604030504040204" pitchFamily="50" charset="-128"/>
                </a:rPr>
                <a:t>②</a:t>
              </a:r>
            </a:p>
          </p:txBody>
        </p:sp>
        <p:sp>
          <p:nvSpPr>
            <p:cNvPr id="13" name="テキスト ボックス 12">
              <a:extLst>
                <a:ext uri="{FF2B5EF4-FFF2-40B4-BE49-F238E27FC236}">
                  <a16:creationId xmlns:a16="http://schemas.microsoft.com/office/drawing/2014/main" xmlns="" id="{76985238-2FB2-4079-9FBB-96EA27DBCB28}"/>
                </a:ext>
              </a:extLst>
            </p:cNvPr>
            <p:cNvSpPr txBox="1"/>
            <p:nvPr/>
          </p:nvSpPr>
          <p:spPr>
            <a:xfrm>
              <a:off x="4328247" y="2234334"/>
              <a:ext cx="441146"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rPr>
                <a:t>③</a:t>
              </a:r>
              <a:endParaRPr kumimoji="1" lang="ja-JP" altLang="en-US" sz="2000" dirty="0">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xmlns="" id="{B1310BC9-4D95-4061-B0AB-3D97C25AE4B1}"/>
                </a:ext>
              </a:extLst>
            </p:cNvPr>
            <p:cNvSpPr txBox="1"/>
            <p:nvPr/>
          </p:nvSpPr>
          <p:spPr>
            <a:xfrm>
              <a:off x="4328247" y="1657040"/>
              <a:ext cx="441146"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rPr>
                <a:t>④</a:t>
              </a:r>
              <a:endParaRPr kumimoji="1" lang="ja-JP" altLang="en-US" sz="2000"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xmlns="" id="{4072C220-58E2-4737-A746-9EDA987AA1F3}"/>
                </a:ext>
              </a:extLst>
            </p:cNvPr>
            <p:cNvSpPr txBox="1"/>
            <p:nvPr/>
          </p:nvSpPr>
          <p:spPr>
            <a:xfrm>
              <a:off x="4325017" y="1126632"/>
              <a:ext cx="441146"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⑤</a:t>
              </a:r>
            </a:p>
          </p:txBody>
        </p:sp>
      </p:grpSp>
      <p:cxnSp>
        <p:nvCxnSpPr>
          <p:cNvPr id="18" name="直線コネクタ 17">
            <a:extLst>
              <a:ext uri="{FF2B5EF4-FFF2-40B4-BE49-F238E27FC236}">
                <a16:creationId xmlns:a16="http://schemas.microsoft.com/office/drawing/2014/main" xmlns="" id="{9E414799-F221-4E99-AC7D-6E1464562238}"/>
              </a:ext>
            </a:extLst>
          </p:cNvPr>
          <p:cNvCxnSpPr>
            <a:cxnSpLocks/>
          </p:cNvCxnSpPr>
          <p:nvPr/>
        </p:nvCxnSpPr>
        <p:spPr>
          <a:xfrm>
            <a:off x="3363034" y="3407455"/>
            <a:ext cx="5434742" cy="43116"/>
          </a:xfrm>
          <a:prstGeom prst="line">
            <a:avLst/>
          </a:prstGeom>
          <a:ln w="19050"/>
        </p:spPr>
        <p:style>
          <a:lnRef idx="1">
            <a:schemeClr val="dk1"/>
          </a:lnRef>
          <a:fillRef idx="0">
            <a:schemeClr val="dk1"/>
          </a:fillRef>
          <a:effectRef idx="0">
            <a:schemeClr val="dk1"/>
          </a:effectRef>
          <a:fontRef idx="minor">
            <a:schemeClr val="tx1"/>
          </a:fontRef>
        </p:style>
      </p:cxnSp>
      <p:sp>
        <p:nvSpPr>
          <p:cNvPr id="20" name="テキスト ボックス 19">
            <a:extLst>
              <a:ext uri="{FF2B5EF4-FFF2-40B4-BE49-F238E27FC236}">
                <a16:creationId xmlns:a16="http://schemas.microsoft.com/office/drawing/2014/main" xmlns="" id="{717D0DD2-888B-491E-8566-0B4173CD3868}"/>
              </a:ext>
            </a:extLst>
          </p:cNvPr>
          <p:cNvSpPr txBox="1"/>
          <p:nvPr/>
        </p:nvSpPr>
        <p:spPr>
          <a:xfrm>
            <a:off x="3612373" y="2981438"/>
            <a:ext cx="2723823" cy="369332"/>
          </a:xfrm>
          <a:prstGeom prst="rect">
            <a:avLst/>
          </a:prstGeom>
          <a:solidFill>
            <a:schemeClr val="bg1"/>
          </a:solid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家族やグループの構成員</a:t>
            </a:r>
          </a:p>
        </p:txBody>
      </p:sp>
      <p:sp>
        <p:nvSpPr>
          <p:cNvPr id="25" name="テキスト ボックス 24">
            <a:extLst>
              <a:ext uri="{FF2B5EF4-FFF2-40B4-BE49-F238E27FC236}">
                <a16:creationId xmlns:a16="http://schemas.microsoft.com/office/drawing/2014/main" xmlns="" id="{0FAC4AB3-A3F7-4409-B52D-414AC3DB9FC2}"/>
              </a:ext>
            </a:extLst>
          </p:cNvPr>
          <p:cNvSpPr txBox="1"/>
          <p:nvPr/>
        </p:nvSpPr>
        <p:spPr>
          <a:xfrm>
            <a:off x="3608926" y="2060424"/>
            <a:ext cx="1569660" cy="369332"/>
          </a:xfrm>
          <a:prstGeom prst="rect">
            <a:avLst/>
          </a:prstGeom>
          <a:solidFill>
            <a:schemeClr val="bg1"/>
          </a:solidFill>
        </p:spPr>
        <p:txBody>
          <a:bodyPr wrap="none" rtlCol="0">
            <a:spAutoFit/>
          </a:bodyPr>
          <a:lstStyle/>
          <a:p>
            <a:r>
              <a:rPr lang="ja-JP" altLang="en-US" dirty="0">
                <a:latin typeface="メイリオ" panose="020B0604030504040204" pitchFamily="50" charset="-128"/>
                <a:ea typeface="メイリオ" panose="020B0604030504040204" pitchFamily="50" charset="-128"/>
              </a:rPr>
              <a:t>複合的な組織</a:t>
            </a:r>
            <a:endParaRPr kumimoji="1" lang="ja-JP" altLang="en-US" dirty="0">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xmlns="" id="{5464867E-57A0-42CD-9B38-46D46D9775D9}"/>
              </a:ext>
            </a:extLst>
          </p:cNvPr>
          <p:cNvSpPr txBox="1"/>
          <p:nvPr/>
        </p:nvSpPr>
        <p:spPr>
          <a:xfrm>
            <a:off x="3623680" y="1550715"/>
            <a:ext cx="1569660" cy="369332"/>
          </a:xfrm>
          <a:prstGeom prst="rect">
            <a:avLst/>
          </a:prstGeom>
          <a:solidFill>
            <a:schemeClr val="bg1"/>
          </a:solidFill>
        </p:spPr>
        <p:txBody>
          <a:bodyPr wrap="none" rtlCol="0">
            <a:spAutoFit/>
          </a:bodyPr>
          <a:lstStyle/>
          <a:p>
            <a:r>
              <a:rPr lang="ja-JP" altLang="en-US" dirty="0">
                <a:latin typeface="メイリオ" panose="020B0604030504040204" pitchFamily="50" charset="-128"/>
                <a:ea typeface="メイリオ" panose="020B0604030504040204" pitchFamily="50" charset="-128"/>
              </a:rPr>
              <a:t>コミュニティ</a:t>
            </a:r>
            <a:endParaRPr kumimoji="1" lang="ja-JP" altLang="en-US" dirty="0">
              <a:latin typeface="メイリオ" panose="020B0604030504040204" pitchFamily="50" charset="-128"/>
              <a:ea typeface="メイリオ" panose="020B0604030504040204" pitchFamily="50" charset="-128"/>
            </a:endParaRPr>
          </a:p>
        </p:txBody>
      </p:sp>
      <p:cxnSp>
        <p:nvCxnSpPr>
          <p:cNvPr id="29" name="直線コネクタ 28">
            <a:extLst>
              <a:ext uri="{FF2B5EF4-FFF2-40B4-BE49-F238E27FC236}">
                <a16:creationId xmlns:a16="http://schemas.microsoft.com/office/drawing/2014/main" xmlns="" id="{BD5048E8-F31A-4A8F-8061-EB9CB20EB607}"/>
              </a:ext>
            </a:extLst>
          </p:cNvPr>
          <p:cNvCxnSpPr>
            <a:cxnSpLocks/>
          </p:cNvCxnSpPr>
          <p:nvPr/>
        </p:nvCxnSpPr>
        <p:spPr>
          <a:xfrm>
            <a:off x="3296684" y="2887078"/>
            <a:ext cx="5434742" cy="43116"/>
          </a:xfrm>
          <a:prstGeom prst="line">
            <a:avLst/>
          </a:prstGeom>
          <a:ln w="19050"/>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xmlns="" id="{277D58C8-9CB4-48B7-9FDE-FB7D6CED7494}"/>
              </a:ext>
            </a:extLst>
          </p:cNvPr>
          <p:cNvCxnSpPr>
            <a:cxnSpLocks/>
          </p:cNvCxnSpPr>
          <p:nvPr/>
        </p:nvCxnSpPr>
        <p:spPr>
          <a:xfrm>
            <a:off x="3296684" y="2429293"/>
            <a:ext cx="5434742" cy="43116"/>
          </a:xfrm>
          <a:prstGeom prst="line">
            <a:avLst/>
          </a:prstGeom>
          <a:ln w="19050"/>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xmlns="" id="{EBE18F49-4401-41BF-B000-767A641632EB}"/>
              </a:ext>
            </a:extLst>
          </p:cNvPr>
          <p:cNvCxnSpPr>
            <a:cxnSpLocks/>
          </p:cNvCxnSpPr>
          <p:nvPr/>
        </p:nvCxnSpPr>
        <p:spPr>
          <a:xfrm>
            <a:off x="3319586" y="1937822"/>
            <a:ext cx="5434742" cy="43116"/>
          </a:xfrm>
          <a:prstGeom prst="line">
            <a:avLst/>
          </a:prstGeom>
          <a:ln w="19050"/>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xmlns="" id="{289862AD-54ED-4313-9DB5-BBFD880899D7}"/>
              </a:ext>
            </a:extLst>
          </p:cNvPr>
          <p:cNvCxnSpPr>
            <a:cxnSpLocks/>
          </p:cNvCxnSpPr>
          <p:nvPr/>
        </p:nvCxnSpPr>
        <p:spPr>
          <a:xfrm>
            <a:off x="3319586" y="1444498"/>
            <a:ext cx="5434742" cy="43116"/>
          </a:xfrm>
          <a:prstGeom prst="line">
            <a:avLst/>
          </a:prstGeom>
          <a:ln w="19050"/>
        </p:spPr>
        <p:style>
          <a:lnRef idx="1">
            <a:schemeClr val="dk1"/>
          </a:lnRef>
          <a:fillRef idx="0">
            <a:schemeClr val="dk1"/>
          </a:fillRef>
          <a:effectRef idx="0">
            <a:schemeClr val="dk1"/>
          </a:effectRef>
          <a:fontRef idx="minor">
            <a:schemeClr val="tx1"/>
          </a:fontRef>
        </p:style>
      </p:cxnSp>
      <p:sp>
        <p:nvSpPr>
          <p:cNvPr id="33" name="テキスト ボックス 32">
            <a:extLst>
              <a:ext uri="{FF2B5EF4-FFF2-40B4-BE49-F238E27FC236}">
                <a16:creationId xmlns:a16="http://schemas.microsoft.com/office/drawing/2014/main" xmlns="" id="{E569B1D7-1792-4C4F-AD61-699E872A1E50}"/>
              </a:ext>
            </a:extLst>
          </p:cNvPr>
          <p:cNvSpPr txBox="1"/>
          <p:nvPr/>
        </p:nvSpPr>
        <p:spPr>
          <a:xfrm>
            <a:off x="3170046" y="1058867"/>
            <a:ext cx="441146" cy="400110"/>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rPr>
              <a:t>⑥</a:t>
            </a:r>
            <a:endParaRPr kumimoji="1" lang="ja-JP" altLang="en-US" sz="2000" dirty="0">
              <a:latin typeface="メイリオ" panose="020B0604030504040204" pitchFamily="50" charset="-128"/>
              <a:ea typeface="メイリオ" panose="020B0604030504040204" pitchFamily="50" charset="-128"/>
            </a:endParaRPr>
          </a:p>
        </p:txBody>
      </p:sp>
      <p:sp>
        <p:nvSpPr>
          <p:cNvPr id="34" name="テキスト ボックス 33">
            <a:extLst>
              <a:ext uri="{FF2B5EF4-FFF2-40B4-BE49-F238E27FC236}">
                <a16:creationId xmlns:a16="http://schemas.microsoft.com/office/drawing/2014/main" xmlns="" id="{7A6E3571-22AA-45D8-A076-FB9DD176B0EB}"/>
              </a:ext>
            </a:extLst>
          </p:cNvPr>
          <p:cNvSpPr txBox="1"/>
          <p:nvPr/>
        </p:nvSpPr>
        <p:spPr>
          <a:xfrm>
            <a:off x="3615153" y="1071709"/>
            <a:ext cx="646331" cy="369332"/>
          </a:xfrm>
          <a:prstGeom prst="rect">
            <a:avLst/>
          </a:prstGeom>
          <a:noFill/>
        </p:spPr>
        <p:txBody>
          <a:bodyPr wrap="none" rtlCol="0">
            <a:spAutoFit/>
          </a:bodyPr>
          <a:lstStyle/>
          <a:p>
            <a:r>
              <a:rPr kumimoji="1" lang="ja-JP" altLang="en-US" dirty="0">
                <a:latin typeface="メイリオ" panose="020B0604030504040204" pitchFamily="50" charset="-128"/>
                <a:ea typeface="メイリオ" panose="020B0604030504040204" pitchFamily="50" charset="-128"/>
              </a:rPr>
              <a:t>社会</a:t>
            </a:r>
          </a:p>
        </p:txBody>
      </p:sp>
      <p:cxnSp>
        <p:nvCxnSpPr>
          <p:cNvPr id="38" name="直線コネクタ 37">
            <a:extLst>
              <a:ext uri="{FF2B5EF4-FFF2-40B4-BE49-F238E27FC236}">
                <a16:creationId xmlns:a16="http://schemas.microsoft.com/office/drawing/2014/main" xmlns="" id="{B9DDA18D-E945-4EA0-8454-54CF60476CB5}"/>
              </a:ext>
            </a:extLst>
          </p:cNvPr>
          <p:cNvCxnSpPr>
            <a:cxnSpLocks/>
          </p:cNvCxnSpPr>
          <p:nvPr/>
        </p:nvCxnSpPr>
        <p:spPr>
          <a:xfrm>
            <a:off x="3363034" y="4349134"/>
            <a:ext cx="5434742" cy="43116"/>
          </a:xfrm>
          <a:prstGeom prst="line">
            <a:avLst/>
          </a:prstGeom>
          <a:ln w="19050"/>
        </p:spPr>
        <p:style>
          <a:lnRef idx="1">
            <a:schemeClr val="dk1"/>
          </a:lnRef>
          <a:fillRef idx="0">
            <a:schemeClr val="dk1"/>
          </a:fillRef>
          <a:effectRef idx="0">
            <a:schemeClr val="dk1"/>
          </a:effectRef>
          <a:fontRef idx="minor">
            <a:schemeClr val="tx1"/>
          </a:fontRef>
        </p:style>
      </p:cxnSp>
      <p:sp>
        <p:nvSpPr>
          <p:cNvPr id="24" name="テキスト ボックス 23">
            <a:extLst>
              <a:ext uri="{FF2B5EF4-FFF2-40B4-BE49-F238E27FC236}">
                <a16:creationId xmlns:a16="http://schemas.microsoft.com/office/drawing/2014/main" xmlns="" id="{FD5595CE-9056-420F-8E5A-2941F67E0701}"/>
              </a:ext>
            </a:extLst>
          </p:cNvPr>
          <p:cNvSpPr txBox="1"/>
          <p:nvPr/>
        </p:nvSpPr>
        <p:spPr>
          <a:xfrm>
            <a:off x="3615153" y="2487656"/>
            <a:ext cx="1107996" cy="369332"/>
          </a:xfrm>
          <a:prstGeom prst="rect">
            <a:avLst/>
          </a:prstGeom>
          <a:solidFill>
            <a:schemeClr val="bg1"/>
          </a:solidFill>
        </p:spPr>
        <p:txBody>
          <a:bodyPr wrap="none" rtlCol="0">
            <a:spAutoFit/>
          </a:bodyPr>
          <a:lstStyle/>
          <a:p>
            <a:r>
              <a:rPr lang="ja-JP" altLang="en-US" dirty="0">
                <a:latin typeface="メイリオ" panose="020B0604030504040204" pitchFamily="50" charset="-128"/>
                <a:ea typeface="メイリオ" panose="020B0604030504040204" pitchFamily="50" charset="-128"/>
              </a:rPr>
              <a:t>公式集団</a:t>
            </a:r>
            <a:endParaRPr kumimoji="1" lang="ja-JP" altLang="en-US" dirty="0">
              <a:latin typeface="メイリオ" panose="020B0604030504040204" pitchFamily="50" charset="-128"/>
              <a:ea typeface="メイリオ" panose="020B0604030504040204" pitchFamily="50" charset="-128"/>
            </a:endParaRPr>
          </a:p>
        </p:txBody>
      </p:sp>
      <p:sp>
        <p:nvSpPr>
          <p:cNvPr id="17" name="四角形: 角を丸くする 16">
            <a:extLst>
              <a:ext uri="{FF2B5EF4-FFF2-40B4-BE49-F238E27FC236}">
                <a16:creationId xmlns:a16="http://schemas.microsoft.com/office/drawing/2014/main" xmlns="" id="{DF4E88D7-EEF6-40A6-BA68-6903F77E9B40}"/>
              </a:ext>
            </a:extLst>
          </p:cNvPr>
          <p:cNvSpPr/>
          <p:nvPr/>
        </p:nvSpPr>
        <p:spPr>
          <a:xfrm>
            <a:off x="6898526" y="3101752"/>
            <a:ext cx="1705922" cy="1160406"/>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dirty="0">
                <a:solidFill>
                  <a:schemeClr val="bg1"/>
                </a:solidFill>
                <a:latin typeface="メイリオ" panose="020B0604030504040204" pitchFamily="50" charset="-128"/>
                <a:ea typeface="メイリオ" panose="020B0604030504040204" pitchFamily="50" charset="-128"/>
              </a:rPr>
              <a:t>ミクロ</a:t>
            </a:r>
          </a:p>
        </p:txBody>
      </p:sp>
      <p:sp>
        <p:nvSpPr>
          <p:cNvPr id="39" name="四角形: 角を丸くする 38">
            <a:extLst>
              <a:ext uri="{FF2B5EF4-FFF2-40B4-BE49-F238E27FC236}">
                <a16:creationId xmlns:a16="http://schemas.microsoft.com/office/drawing/2014/main" xmlns="" id="{9F7DD798-EF69-488B-B0C7-454F9E707CCC}"/>
              </a:ext>
            </a:extLst>
          </p:cNvPr>
          <p:cNvSpPr/>
          <p:nvPr/>
        </p:nvSpPr>
        <p:spPr>
          <a:xfrm>
            <a:off x="6889635" y="2075490"/>
            <a:ext cx="1705922" cy="744087"/>
          </a:xfrm>
          <a:prstGeom prst="roundRect">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メイリオ" panose="020B0604030504040204" pitchFamily="50" charset="-128"/>
                <a:ea typeface="メイリオ" panose="020B0604030504040204" pitchFamily="50" charset="-128"/>
              </a:rPr>
              <a:t>メゾ</a:t>
            </a:r>
          </a:p>
        </p:txBody>
      </p:sp>
      <p:sp>
        <p:nvSpPr>
          <p:cNvPr id="40" name="四角形: 角を丸くする 39">
            <a:extLst>
              <a:ext uri="{FF2B5EF4-FFF2-40B4-BE49-F238E27FC236}">
                <a16:creationId xmlns:a16="http://schemas.microsoft.com/office/drawing/2014/main" xmlns="" id="{7F65CF39-8270-4F3E-B0E9-E1BF7E52F8D8}"/>
              </a:ext>
            </a:extLst>
          </p:cNvPr>
          <p:cNvSpPr/>
          <p:nvPr/>
        </p:nvSpPr>
        <p:spPr>
          <a:xfrm>
            <a:off x="6889635" y="1126148"/>
            <a:ext cx="1705922" cy="732188"/>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メイリオ" panose="020B0604030504040204" pitchFamily="50" charset="-128"/>
                <a:ea typeface="メイリオ" panose="020B0604030504040204" pitchFamily="50" charset="-128"/>
              </a:rPr>
              <a:t>マ</a:t>
            </a:r>
            <a:r>
              <a:rPr kumimoji="1" lang="ja-JP" altLang="en-US" dirty="0">
                <a:solidFill>
                  <a:schemeClr val="tx1"/>
                </a:solidFill>
                <a:latin typeface="メイリオ" panose="020B0604030504040204" pitchFamily="50" charset="-128"/>
                <a:ea typeface="メイリオ" panose="020B0604030504040204" pitchFamily="50" charset="-128"/>
              </a:rPr>
              <a:t>クロ</a:t>
            </a:r>
          </a:p>
        </p:txBody>
      </p:sp>
      <p:sp>
        <p:nvSpPr>
          <p:cNvPr id="41" name="フッター プレースホルダ 1">
            <a:extLst>
              <a:ext uri="{FF2B5EF4-FFF2-40B4-BE49-F238E27FC236}">
                <a16:creationId xmlns:a16="http://schemas.microsoft.com/office/drawing/2014/main" xmlns="" id="{509CD8C2-1226-4C6C-B9A5-7DA1E53A1954}"/>
              </a:ext>
            </a:extLst>
          </p:cNvPr>
          <p:cNvSpPr txBox="1">
            <a:spLocks/>
          </p:cNvSpPr>
          <p:nvPr/>
        </p:nvSpPr>
        <p:spPr>
          <a:xfrm>
            <a:off x="5488207" y="6059993"/>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en-US" altLang="ja-JP" sz="800" dirty="0"/>
              <a:t>『</a:t>
            </a:r>
            <a:r>
              <a:rPr lang="ja-JP" altLang="en-US" sz="800" dirty="0"/>
              <a:t>ソーシャルワーク　人々をエンパワメントする専門職</a:t>
            </a:r>
            <a:r>
              <a:rPr lang="en-US" altLang="ja-JP" sz="800" dirty="0"/>
              <a:t>』</a:t>
            </a:r>
            <a:r>
              <a:rPr lang="ja-JP" altLang="en-US" sz="800" dirty="0"/>
              <a:t>を参考に報告者作成</a:t>
            </a:r>
          </a:p>
        </p:txBody>
      </p:sp>
    </p:spTree>
    <p:extLst>
      <p:ext uri="{BB962C8B-B14F-4D97-AF65-F5344CB8AC3E}">
        <p14:creationId xmlns:p14="http://schemas.microsoft.com/office/powerpoint/2010/main" val="3349788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ソーシャルワークの段階（具体例）</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xmlns="" id="{ADC9E0F5-0F6F-4F5D-A8CB-41EE2F99A600}"/>
              </a:ext>
            </a:extLst>
          </p:cNvPr>
          <p:cNvGrpSpPr/>
          <p:nvPr/>
        </p:nvGrpSpPr>
        <p:grpSpPr>
          <a:xfrm>
            <a:off x="100539" y="1020233"/>
            <a:ext cx="8889208" cy="5088080"/>
            <a:chOff x="100539" y="1020233"/>
            <a:chExt cx="8889208" cy="5088080"/>
          </a:xfrm>
          <a:solidFill>
            <a:schemeClr val="bg1"/>
          </a:solidFill>
        </p:grpSpPr>
        <p:sp>
          <p:nvSpPr>
            <p:cNvPr id="8" name="角丸四角形 5">
              <a:extLst>
                <a:ext uri="{FF2B5EF4-FFF2-40B4-BE49-F238E27FC236}">
                  <a16:creationId xmlns:a16="http://schemas.microsoft.com/office/drawing/2014/main" xmlns="" id="{04685F9C-9988-4D37-99EF-43CCF02B1A38}"/>
                </a:ext>
              </a:extLst>
            </p:cNvPr>
            <p:cNvSpPr/>
            <p:nvPr/>
          </p:nvSpPr>
          <p:spPr>
            <a:xfrm>
              <a:off x="100539" y="3138875"/>
              <a:ext cx="1210733" cy="1513417"/>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資源管理</a:t>
              </a:r>
              <a:endParaRPr kumimoji="1" lang="ja-JP" altLang="en-US" sz="2400" dirty="0">
                <a:latin typeface="Meiryo UI" panose="020B0604030504040204" pitchFamily="50" charset="-128"/>
                <a:ea typeface="Meiryo UI" panose="020B0604030504040204" pitchFamily="50" charset="-128"/>
              </a:endParaRPr>
            </a:p>
          </p:txBody>
        </p:sp>
        <p:sp>
          <p:nvSpPr>
            <p:cNvPr id="9" name="角丸四角形 6">
              <a:extLst>
                <a:ext uri="{FF2B5EF4-FFF2-40B4-BE49-F238E27FC236}">
                  <a16:creationId xmlns:a16="http://schemas.microsoft.com/office/drawing/2014/main" xmlns="" id="{313A3622-0148-4CD8-ABD0-B61544C35286}"/>
                </a:ext>
              </a:extLst>
            </p:cNvPr>
            <p:cNvSpPr/>
            <p:nvPr/>
          </p:nvSpPr>
          <p:spPr>
            <a:xfrm>
              <a:off x="1429808" y="1020233"/>
              <a:ext cx="2226733" cy="608564"/>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ミクロ</a:t>
              </a:r>
              <a:endParaRPr kumimoji="1" lang="en-US" altLang="ja-JP" sz="2400" dirty="0">
                <a:latin typeface="Meiryo UI" panose="020B0604030504040204" pitchFamily="50" charset="-128"/>
                <a:ea typeface="Meiryo UI" panose="020B0604030504040204" pitchFamily="50" charset="-128"/>
              </a:endParaRPr>
            </a:p>
          </p:txBody>
        </p:sp>
        <p:sp>
          <p:nvSpPr>
            <p:cNvPr id="10" name="角丸四角形 7">
              <a:extLst>
                <a:ext uri="{FF2B5EF4-FFF2-40B4-BE49-F238E27FC236}">
                  <a16:creationId xmlns:a16="http://schemas.microsoft.com/office/drawing/2014/main" xmlns="" id="{2D7C36E5-B76B-4200-B703-EAF004D9132D}"/>
                </a:ext>
              </a:extLst>
            </p:cNvPr>
            <p:cNvSpPr/>
            <p:nvPr/>
          </p:nvSpPr>
          <p:spPr>
            <a:xfrm>
              <a:off x="1471610" y="3153058"/>
              <a:ext cx="2226733" cy="1513417"/>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ケアマネジメント</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役割：仲介者／代弁者</a:t>
              </a:r>
              <a:endParaRPr kumimoji="1" lang="en-US" altLang="ja-JP" sz="2400" dirty="0">
                <a:latin typeface="Meiryo UI" panose="020B0604030504040204" pitchFamily="50" charset="-128"/>
                <a:ea typeface="Meiryo UI" panose="020B0604030504040204" pitchFamily="50" charset="-128"/>
              </a:endParaRPr>
            </a:p>
          </p:txBody>
        </p:sp>
        <p:sp>
          <p:nvSpPr>
            <p:cNvPr id="11" name="角丸四角形 8">
              <a:extLst>
                <a:ext uri="{FF2B5EF4-FFF2-40B4-BE49-F238E27FC236}">
                  <a16:creationId xmlns:a16="http://schemas.microsoft.com/office/drawing/2014/main" xmlns="" id="{8D12CE3D-13B5-420A-975B-8563F13904EE}"/>
                </a:ext>
              </a:extLst>
            </p:cNvPr>
            <p:cNvSpPr/>
            <p:nvPr/>
          </p:nvSpPr>
          <p:spPr>
            <a:xfrm>
              <a:off x="3834341" y="1020233"/>
              <a:ext cx="2532592" cy="608561"/>
            </a:xfrm>
            <a:prstGeom prst="round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メゾ</a:t>
              </a:r>
              <a:endParaRPr kumimoji="1" lang="en-US" altLang="ja-JP" sz="2400" dirty="0">
                <a:latin typeface="Meiryo UI" panose="020B0604030504040204" pitchFamily="50" charset="-128"/>
                <a:ea typeface="Meiryo UI" panose="020B0604030504040204" pitchFamily="50" charset="-128"/>
              </a:endParaRPr>
            </a:p>
          </p:txBody>
        </p:sp>
        <p:sp>
          <p:nvSpPr>
            <p:cNvPr id="12" name="角丸四角形 9">
              <a:extLst>
                <a:ext uri="{FF2B5EF4-FFF2-40B4-BE49-F238E27FC236}">
                  <a16:creationId xmlns:a16="http://schemas.microsoft.com/office/drawing/2014/main" xmlns="" id="{5FA54E25-8C06-4B45-BABD-D25EAD9280B1}"/>
                </a:ext>
              </a:extLst>
            </p:cNvPr>
            <p:cNvSpPr/>
            <p:nvPr/>
          </p:nvSpPr>
          <p:spPr>
            <a:xfrm>
              <a:off x="3806557" y="3170594"/>
              <a:ext cx="2560376" cy="1545167"/>
            </a:xfrm>
            <a:prstGeom prst="round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200" dirty="0">
                  <a:latin typeface="Meiryo UI" panose="020B0604030504040204" pitchFamily="50" charset="-128"/>
                  <a:ea typeface="Meiryo UI" panose="020B0604030504040204" pitchFamily="50" charset="-128"/>
                </a:rPr>
                <a:t>関係機関間の連携</a:t>
              </a:r>
              <a:endParaRPr kumimoji="1" lang="en-US" altLang="ja-JP" sz="22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役割：招集者／仲裁者</a:t>
              </a:r>
              <a:endParaRPr kumimoji="1" lang="en-US" altLang="ja-JP" sz="2400" dirty="0">
                <a:latin typeface="Meiryo UI" panose="020B0604030504040204" pitchFamily="50" charset="-128"/>
                <a:ea typeface="Meiryo UI" panose="020B0604030504040204" pitchFamily="50" charset="-128"/>
              </a:endParaRPr>
            </a:p>
          </p:txBody>
        </p:sp>
        <p:sp>
          <p:nvSpPr>
            <p:cNvPr id="13" name="角丸四角形 11">
              <a:extLst>
                <a:ext uri="{FF2B5EF4-FFF2-40B4-BE49-F238E27FC236}">
                  <a16:creationId xmlns:a16="http://schemas.microsoft.com/office/drawing/2014/main" xmlns="" id="{E4BCD921-D045-4F4E-8FC5-F53CC1391E24}"/>
                </a:ext>
              </a:extLst>
            </p:cNvPr>
            <p:cNvSpPr/>
            <p:nvPr/>
          </p:nvSpPr>
          <p:spPr>
            <a:xfrm>
              <a:off x="6475147" y="3193664"/>
              <a:ext cx="2514600" cy="1545166"/>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ロビー活動、訴訟等を通して社会変革</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役割：活動家</a:t>
              </a:r>
              <a:endParaRPr kumimoji="1" lang="en-US" altLang="ja-JP" sz="2400" dirty="0">
                <a:latin typeface="Meiryo UI" panose="020B0604030504040204" pitchFamily="50" charset="-128"/>
                <a:ea typeface="Meiryo UI" panose="020B0604030504040204" pitchFamily="50" charset="-128"/>
              </a:endParaRPr>
            </a:p>
          </p:txBody>
        </p:sp>
        <p:sp>
          <p:nvSpPr>
            <p:cNvPr id="14" name="角丸四角形 12">
              <a:extLst>
                <a:ext uri="{FF2B5EF4-FFF2-40B4-BE49-F238E27FC236}">
                  <a16:creationId xmlns:a16="http://schemas.microsoft.com/office/drawing/2014/main" xmlns="" id="{1C3D807F-03A5-45B7-966F-E4FAC79ED088}"/>
                </a:ext>
              </a:extLst>
            </p:cNvPr>
            <p:cNvSpPr/>
            <p:nvPr/>
          </p:nvSpPr>
          <p:spPr>
            <a:xfrm>
              <a:off x="100539" y="1788934"/>
              <a:ext cx="1210733" cy="1159300"/>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コンサルティング</a:t>
              </a:r>
              <a:endParaRPr kumimoji="1" lang="ja-JP" altLang="en-US" sz="2400" dirty="0">
                <a:latin typeface="Meiryo UI" panose="020B0604030504040204" pitchFamily="50" charset="-128"/>
                <a:ea typeface="Meiryo UI" panose="020B0604030504040204" pitchFamily="50" charset="-128"/>
              </a:endParaRPr>
            </a:p>
          </p:txBody>
        </p:sp>
        <p:sp>
          <p:nvSpPr>
            <p:cNvPr id="15" name="角丸四角形 13">
              <a:extLst>
                <a:ext uri="{FF2B5EF4-FFF2-40B4-BE49-F238E27FC236}">
                  <a16:creationId xmlns:a16="http://schemas.microsoft.com/office/drawing/2014/main" xmlns="" id="{C7E94EFB-5376-4691-8BEC-8F41218C02EB}"/>
                </a:ext>
              </a:extLst>
            </p:cNvPr>
            <p:cNvSpPr/>
            <p:nvPr/>
          </p:nvSpPr>
          <p:spPr>
            <a:xfrm>
              <a:off x="1429808" y="1817684"/>
              <a:ext cx="2248041" cy="113055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ja-JP" altLang="en-US" sz="2400" dirty="0">
                  <a:latin typeface="Meiryo UI" panose="020B0604030504040204" pitchFamily="50" charset="-128"/>
                  <a:ea typeface="Meiryo UI" panose="020B0604030504040204" pitchFamily="50" charset="-128"/>
                </a:rPr>
                <a:t>解決策の発見</a:t>
              </a:r>
              <a:endParaRPr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役割：潜在的能力を引き出す</a:t>
              </a:r>
              <a:endParaRPr kumimoji="1" lang="en-US" altLang="ja-JP" sz="2400" dirty="0">
                <a:latin typeface="Meiryo UI" panose="020B0604030504040204" pitchFamily="50" charset="-128"/>
                <a:ea typeface="Meiryo UI" panose="020B0604030504040204" pitchFamily="50" charset="-128"/>
              </a:endParaRPr>
            </a:p>
          </p:txBody>
        </p:sp>
        <p:sp>
          <p:nvSpPr>
            <p:cNvPr id="18" name="角丸四角形 17">
              <a:extLst>
                <a:ext uri="{FF2B5EF4-FFF2-40B4-BE49-F238E27FC236}">
                  <a16:creationId xmlns:a16="http://schemas.microsoft.com/office/drawing/2014/main" xmlns="" id="{05D387DE-D480-493E-83F0-5DDFFF86DE05}"/>
                </a:ext>
              </a:extLst>
            </p:cNvPr>
            <p:cNvSpPr/>
            <p:nvPr/>
          </p:nvSpPr>
          <p:spPr>
            <a:xfrm>
              <a:off x="100539" y="4842933"/>
              <a:ext cx="1210733" cy="1193800"/>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教育</a:t>
              </a:r>
            </a:p>
          </p:txBody>
        </p:sp>
        <p:sp>
          <p:nvSpPr>
            <p:cNvPr id="19" name="角丸四角形 18">
              <a:extLst>
                <a:ext uri="{FF2B5EF4-FFF2-40B4-BE49-F238E27FC236}">
                  <a16:creationId xmlns:a16="http://schemas.microsoft.com/office/drawing/2014/main" xmlns="" id="{B0148E2E-CEF5-48DB-9EF0-41879175FB92}"/>
                </a:ext>
              </a:extLst>
            </p:cNvPr>
            <p:cNvSpPr/>
            <p:nvPr/>
          </p:nvSpPr>
          <p:spPr>
            <a:xfrm>
              <a:off x="1456821" y="4903694"/>
              <a:ext cx="2226733" cy="1133038"/>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学習</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200" dirty="0">
                  <a:latin typeface="Meiryo UI" panose="020B0604030504040204" pitchFamily="50" charset="-128"/>
                  <a:ea typeface="Meiryo UI" panose="020B0604030504040204" pitchFamily="50" charset="-128"/>
                </a:rPr>
                <a:t>（情報の提供）</a:t>
              </a:r>
              <a:endParaRPr kumimoji="1" lang="en-US" altLang="ja-JP" sz="2200" dirty="0">
                <a:latin typeface="Meiryo UI" panose="020B0604030504040204" pitchFamily="50" charset="-128"/>
                <a:ea typeface="Meiryo UI" panose="020B0604030504040204" pitchFamily="50" charset="-128"/>
              </a:endParaRPr>
            </a:p>
            <a:p>
              <a:pPr algn="ctr"/>
              <a:r>
                <a:rPr kumimoji="1" lang="ja-JP" altLang="en-US" sz="2200" dirty="0">
                  <a:latin typeface="Meiryo UI" panose="020B0604030504040204" pitchFamily="50" charset="-128"/>
                  <a:ea typeface="Meiryo UI" panose="020B0604030504040204" pitchFamily="50" charset="-128"/>
                </a:rPr>
                <a:t>役割：教師</a:t>
              </a:r>
              <a:endParaRPr kumimoji="1" lang="en-US" altLang="ja-JP" sz="2200" dirty="0">
                <a:latin typeface="Meiryo UI" panose="020B0604030504040204" pitchFamily="50" charset="-128"/>
                <a:ea typeface="Meiryo UI" panose="020B0604030504040204" pitchFamily="50" charset="-128"/>
              </a:endParaRPr>
            </a:p>
          </p:txBody>
        </p:sp>
        <p:sp>
          <p:nvSpPr>
            <p:cNvPr id="20" name="角丸四角形 19">
              <a:extLst>
                <a:ext uri="{FF2B5EF4-FFF2-40B4-BE49-F238E27FC236}">
                  <a16:creationId xmlns:a16="http://schemas.microsoft.com/office/drawing/2014/main" xmlns="" id="{55063C5E-0D74-44C6-9C83-D5E742670983}"/>
                </a:ext>
              </a:extLst>
            </p:cNvPr>
            <p:cNvSpPr/>
            <p:nvPr/>
          </p:nvSpPr>
          <p:spPr>
            <a:xfrm>
              <a:off x="3827341" y="4908390"/>
              <a:ext cx="2618319" cy="1168400"/>
            </a:xfrm>
            <a:prstGeom prst="round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専門職トレーニング</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役割：トレーナー</a:t>
              </a:r>
              <a:endParaRPr kumimoji="1" lang="en-US" altLang="ja-JP" sz="2400" dirty="0">
                <a:latin typeface="Meiryo UI" panose="020B0604030504040204" pitchFamily="50" charset="-128"/>
                <a:ea typeface="Meiryo UI" panose="020B0604030504040204" pitchFamily="50" charset="-128"/>
              </a:endParaRPr>
            </a:p>
          </p:txBody>
        </p:sp>
        <p:sp>
          <p:nvSpPr>
            <p:cNvPr id="21" name="角丸四角形 20">
              <a:extLst>
                <a:ext uri="{FF2B5EF4-FFF2-40B4-BE49-F238E27FC236}">
                  <a16:creationId xmlns:a16="http://schemas.microsoft.com/office/drawing/2014/main" xmlns="" id="{3EBC891D-8558-44B1-AA3D-D0E2223AA5FB}"/>
                </a:ext>
              </a:extLst>
            </p:cNvPr>
            <p:cNvSpPr/>
            <p:nvPr/>
          </p:nvSpPr>
          <p:spPr>
            <a:xfrm>
              <a:off x="6589447" y="4914513"/>
              <a:ext cx="2286000" cy="1193800"/>
            </a:xfrm>
            <a:prstGeom prst="roundRect">
              <a:avLst/>
            </a:prstGeom>
            <a:grp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コミュニティ教育</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役割：アウトリーチ</a:t>
              </a:r>
              <a:endParaRPr kumimoji="1" lang="en-US" altLang="ja-JP" sz="2400" dirty="0">
                <a:latin typeface="Meiryo UI" panose="020B0604030504040204" pitchFamily="50" charset="-128"/>
                <a:ea typeface="Meiryo UI" panose="020B0604030504040204" pitchFamily="50" charset="-128"/>
              </a:endParaRPr>
            </a:p>
          </p:txBody>
        </p:sp>
      </p:grpSp>
      <p:sp>
        <p:nvSpPr>
          <p:cNvPr id="23" name="角丸四角形 8">
            <a:extLst>
              <a:ext uri="{FF2B5EF4-FFF2-40B4-BE49-F238E27FC236}">
                <a16:creationId xmlns:a16="http://schemas.microsoft.com/office/drawing/2014/main" xmlns="" id="{974B1735-B436-46CB-BE39-00F2C3DC8702}"/>
              </a:ext>
            </a:extLst>
          </p:cNvPr>
          <p:cNvSpPr/>
          <p:nvPr/>
        </p:nvSpPr>
        <p:spPr>
          <a:xfrm>
            <a:off x="6475147" y="1026415"/>
            <a:ext cx="2532592" cy="608561"/>
          </a:xfrm>
          <a:prstGeom prst="roundRect">
            <a:avLst/>
          </a:prstGeom>
          <a:solidFill>
            <a:schemeClr val="bg1"/>
          </a:solidFill>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マクロ</a:t>
            </a:r>
            <a:endParaRPr kumimoji="1" lang="en-US" altLang="ja-JP" sz="2400" dirty="0">
              <a:latin typeface="Meiryo UI" panose="020B0604030504040204" pitchFamily="50" charset="-128"/>
              <a:ea typeface="Meiryo UI" panose="020B0604030504040204" pitchFamily="50" charset="-128"/>
            </a:endParaRPr>
          </a:p>
        </p:txBody>
      </p:sp>
      <p:sp>
        <p:nvSpPr>
          <p:cNvPr id="24" name="角丸四角形 13">
            <a:extLst>
              <a:ext uri="{FF2B5EF4-FFF2-40B4-BE49-F238E27FC236}">
                <a16:creationId xmlns:a16="http://schemas.microsoft.com/office/drawing/2014/main" xmlns="" id="{DA78A740-6230-4A59-8FE8-DC97972F425A}"/>
              </a:ext>
            </a:extLst>
          </p:cNvPr>
          <p:cNvSpPr/>
          <p:nvPr/>
        </p:nvSpPr>
        <p:spPr>
          <a:xfrm>
            <a:off x="3834341" y="1817684"/>
            <a:ext cx="2560376" cy="1130550"/>
          </a:xfrm>
          <a:prstGeom prst="round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組織開発</a:t>
            </a:r>
            <a:endParaRPr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役割：促進者</a:t>
            </a:r>
            <a:endParaRPr kumimoji="1" lang="en-US" altLang="ja-JP" sz="2400" dirty="0">
              <a:latin typeface="Meiryo UI" panose="020B0604030504040204" pitchFamily="50" charset="-128"/>
              <a:ea typeface="Meiryo UI" panose="020B0604030504040204" pitchFamily="50" charset="-128"/>
            </a:endParaRPr>
          </a:p>
        </p:txBody>
      </p:sp>
      <p:sp>
        <p:nvSpPr>
          <p:cNvPr id="25" name="角丸四角形 13">
            <a:extLst>
              <a:ext uri="{FF2B5EF4-FFF2-40B4-BE49-F238E27FC236}">
                <a16:creationId xmlns:a16="http://schemas.microsoft.com/office/drawing/2014/main" xmlns="" id="{A0F90058-A2F2-419A-A6A2-B660370388E3}"/>
              </a:ext>
            </a:extLst>
          </p:cNvPr>
          <p:cNvSpPr/>
          <p:nvPr/>
        </p:nvSpPr>
        <p:spPr>
          <a:xfrm>
            <a:off x="6501403" y="1803309"/>
            <a:ext cx="2488344" cy="113055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400" dirty="0">
                <a:latin typeface="Meiryo UI" panose="020B0604030504040204" pitchFamily="50" charset="-128"/>
                <a:ea typeface="Meiryo UI" panose="020B0604030504040204" pitchFamily="50" charset="-128"/>
              </a:rPr>
              <a:t>リサーチとプランニング</a:t>
            </a:r>
            <a:endParaRPr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役割：立案者</a:t>
            </a:r>
            <a:endParaRPr kumimoji="1" lang="en-US" altLang="ja-JP" sz="2400" dirty="0">
              <a:latin typeface="Meiryo UI" panose="020B0604030504040204" pitchFamily="50" charset="-128"/>
              <a:ea typeface="Meiryo UI" panose="020B0604030504040204" pitchFamily="50" charset="-128"/>
            </a:endParaRPr>
          </a:p>
        </p:txBody>
      </p:sp>
      <p:sp>
        <p:nvSpPr>
          <p:cNvPr id="26" name="フッター プレースホルダ 1">
            <a:extLst>
              <a:ext uri="{FF2B5EF4-FFF2-40B4-BE49-F238E27FC236}">
                <a16:creationId xmlns:a16="http://schemas.microsoft.com/office/drawing/2014/main" xmlns="" id="{CBD5A9B4-37DB-45E4-A059-CA9BE4EB36D9}"/>
              </a:ext>
            </a:extLst>
          </p:cNvPr>
          <p:cNvSpPr txBox="1">
            <a:spLocks/>
          </p:cNvSpPr>
          <p:nvPr/>
        </p:nvSpPr>
        <p:spPr>
          <a:xfrm>
            <a:off x="5456572" y="6120372"/>
            <a:ext cx="368742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t>出所：</a:t>
            </a:r>
            <a:r>
              <a:rPr lang="en-US" altLang="ja-JP" sz="800" dirty="0"/>
              <a:t>『</a:t>
            </a:r>
            <a:r>
              <a:rPr lang="ja-JP" altLang="en-US" sz="800" dirty="0"/>
              <a:t>ソーシャルワーク　人々をエンパワメントする専門職</a:t>
            </a:r>
            <a:r>
              <a:rPr lang="en-US" altLang="ja-JP" sz="800" dirty="0"/>
              <a:t>』</a:t>
            </a:r>
            <a:r>
              <a:rPr lang="ja-JP" altLang="en-US" sz="800" dirty="0"/>
              <a:t>を参考に報告者作成</a:t>
            </a:r>
          </a:p>
        </p:txBody>
      </p:sp>
    </p:spTree>
    <p:extLst>
      <p:ext uri="{BB962C8B-B14F-4D97-AF65-F5344CB8AC3E}">
        <p14:creationId xmlns:p14="http://schemas.microsoft.com/office/powerpoint/2010/main" val="188771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ソーシャルワークの方法</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892480" cy="489364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ケースワーク</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個人や家族に対して、個別的に対応するソーシャルワークの方法。</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② グループワーク</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グループに生じるプロセスと相互作用を成長と変化の促進のために利用するソーシャルワークの方法。</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③ コミュニティワーク（コミュニティ・オーガニゼーション）</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地域社会のために組織的・計画的な活動を行うソーシャルワークの方法。</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 ジェネラリスト・ソーシャルワーク</a:t>
            </a:r>
            <a:endParaRPr lang="en-US" altLang="ja-JP" sz="24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859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ケアマネジメントの定義</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xmlns="" id="{84D9B439-712D-48C1-BFD4-57EF72AB0564}"/>
              </a:ext>
            </a:extLst>
          </p:cNvPr>
          <p:cNvSpPr txBox="1">
            <a:spLocks/>
          </p:cNvSpPr>
          <p:nvPr/>
        </p:nvSpPr>
        <p:spPr>
          <a:xfrm>
            <a:off x="467907" y="1196752"/>
            <a:ext cx="8229600" cy="204481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多様なニーズを持つ人々が、その機能を最大限に発揮し健全に過ごすことを目的として、フォーマルおよびインフォーマルな支援と活動のネットワークを組織し、調整し、維持することを意図する人やチームの活動」</a:t>
            </a:r>
            <a:endParaRPr lang="en-US" altLang="ja-JP" sz="2400" dirty="0">
              <a:latin typeface="Meiryo UI" panose="020B0604030504040204" pitchFamily="50" charset="-128"/>
              <a:ea typeface="Meiryo UI" panose="020B0604030504040204" pitchFamily="50" charset="-128"/>
            </a:endParaRPr>
          </a:p>
          <a:p>
            <a:pPr>
              <a:buFont typeface="Arial" pitchFamily="34" charset="0"/>
              <a:buNone/>
            </a:pPr>
            <a:r>
              <a:rPr lang="ja-JP" altLang="en-US" sz="2000" dirty="0">
                <a:latin typeface="Meiryo UI" panose="020B0604030504040204" pitchFamily="50" charset="-128"/>
                <a:ea typeface="Meiryo UI" panose="020B0604030504040204" pitchFamily="50" charset="-128"/>
              </a:rPr>
              <a:t>ディビット・マクスリー，野中猛訳（</a:t>
            </a:r>
            <a:r>
              <a:rPr lang="en-US" altLang="ja-JP" sz="2000" dirty="0">
                <a:latin typeface="Meiryo UI" panose="020B0604030504040204" pitchFamily="50" charset="-128"/>
                <a:ea typeface="Meiryo UI" panose="020B0604030504040204" pitchFamily="50" charset="-128"/>
              </a:rPr>
              <a:t>1994</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ケースマネジメント入門</a:t>
            </a:r>
            <a:r>
              <a:rPr lang="en-US" altLang="ja-JP" sz="2000" dirty="0">
                <a:latin typeface="Meiryo UI" panose="020B0604030504040204" pitchFamily="50" charset="-128"/>
                <a:ea typeface="Meiryo UI" panose="020B0604030504040204" pitchFamily="50" charset="-128"/>
              </a:rPr>
              <a:t>』</a:t>
            </a:r>
            <a:endParaRPr lang="en-US" altLang="ja-JP" sz="2000" b="1" u="sng" dirty="0">
              <a:latin typeface="Meiryo UI" panose="020B0604030504040204" pitchFamily="50" charset="-128"/>
              <a:ea typeface="Meiryo UI" panose="020B0604030504040204" pitchFamily="50" charset="-128"/>
            </a:endParaRPr>
          </a:p>
        </p:txBody>
      </p:sp>
      <p:sp>
        <p:nvSpPr>
          <p:cNvPr id="8" name="コンテンツ プレースホルダ 2">
            <a:extLst>
              <a:ext uri="{FF2B5EF4-FFF2-40B4-BE49-F238E27FC236}">
                <a16:creationId xmlns:a16="http://schemas.microsoft.com/office/drawing/2014/main" xmlns="" id="{3791FEC1-D86E-4A5D-BD22-17055146E18B}"/>
              </a:ext>
            </a:extLst>
          </p:cNvPr>
          <p:cNvSpPr txBox="1">
            <a:spLocks/>
          </p:cNvSpPr>
          <p:nvPr/>
        </p:nvSpPr>
        <p:spPr>
          <a:xfrm>
            <a:off x="482062" y="3577173"/>
            <a:ext cx="8229600" cy="2560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福祉・医療・保健・就労・教育など複数の領域でニーズがある状態の人々の個別の支援において、支援者が、複数のサービスや支援のための資源をクライエントと適切に結びつけ、そのニーズを満たすための技法」</a:t>
            </a:r>
            <a:endParaRPr lang="en-US" altLang="ja-JP" sz="24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000" dirty="0">
                <a:latin typeface="Meiryo UI" panose="020B0604030504040204" pitchFamily="50" charset="-128"/>
                <a:ea typeface="Meiryo UI" panose="020B0604030504040204" pitchFamily="50" charset="-128"/>
              </a:rPr>
              <a:t>吉田光爾（</a:t>
            </a:r>
            <a:r>
              <a:rPr lang="en-US" altLang="ja-JP" sz="2000" dirty="0">
                <a:latin typeface="Meiryo UI" panose="020B0604030504040204" pitchFamily="50" charset="-128"/>
                <a:ea typeface="Meiryo UI" panose="020B0604030504040204" pitchFamily="50" charset="-128"/>
              </a:rPr>
              <a:t>2010</a:t>
            </a:r>
            <a:r>
              <a:rPr lang="ja-JP" altLang="en-US" sz="2000" dirty="0">
                <a:latin typeface="Meiryo UI" panose="020B0604030504040204" pitchFamily="50" charset="-128"/>
                <a:ea typeface="Meiryo UI" panose="020B0604030504040204" pitchFamily="50" charset="-128"/>
              </a:rPr>
              <a:t>）「第３章　障害者自立支援法における連携、地域ネットワーキング」小澤温・大島巌編著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障害者に対する支援と障害者自立支援制度</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ミネルヴァ書房</a:t>
            </a:r>
            <a:r>
              <a:rPr lang="en-US" altLang="ja-JP" sz="2000" dirty="0">
                <a:latin typeface="Meiryo UI" panose="020B0604030504040204" pitchFamily="50" charset="-128"/>
                <a:ea typeface="Meiryo UI" panose="020B0604030504040204" pitchFamily="50" charset="-128"/>
              </a:rPr>
              <a:t>.</a:t>
            </a:r>
            <a:endParaRPr lang="en-US" altLang="ja-JP" sz="2000" b="1" u="sng" dirty="0">
              <a:latin typeface="Meiryo UI" panose="020B0604030504040204" pitchFamily="50" charset="-128"/>
              <a:ea typeface="Meiryo UI" panose="020B0604030504040204" pitchFamily="50" charset="-128"/>
            </a:endParaRPr>
          </a:p>
          <a:p>
            <a:pPr>
              <a:buFont typeface="Arial" pitchFamily="34" charset="0"/>
              <a:buNone/>
            </a:pP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0847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ケアマネジメントの定義</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 2">
            <a:extLst>
              <a:ext uri="{FF2B5EF4-FFF2-40B4-BE49-F238E27FC236}">
                <a16:creationId xmlns:a16="http://schemas.microsoft.com/office/drawing/2014/main" xmlns="" id="{84D9B439-712D-48C1-BFD4-57EF72AB0564}"/>
              </a:ext>
            </a:extLst>
          </p:cNvPr>
          <p:cNvSpPr txBox="1">
            <a:spLocks/>
          </p:cNvSpPr>
          <p:nvPr/>
        </p:nvSpPr>
        <p:spPr>
          <a:xfrm>
            <a:off x="467907" y="1196752"/>
            <a:ext cx="8229600" cy="204481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多様なニーズを持つ人々が、その機能を最大限に発揮し健全に過ごすことを目的として、フォーマルおよびインフォーマルな支援と活動のネットワークを組織し、調整し、維持することを意図する人やチームの活動」</a:t>
            </a:r>
            <a:endParaRPr lang="en-US" altLang="ja-JP" sz="2400" dirty="0">
              <a:latin typeface="Meiryo UI" panose="020B0604030504040204" pitchFamily="50" charset="-128"/>
              <a:ea typeface="Meiryo UI" panose="020B0604030504040204" pitchFamily="50" charset="-128"/>
            </a:endParaRPr>
          </a:p>
          <a:p>
            <a:pPr>
              <a:buFont typeface="Arial" pitchFamily="34" charset="0"/>
              <a:buNone/>
            </a:pPr>
            <a:r>
              <a:rPr lang="ja-JP" altLang="en-US" sz="2000" dirty="0">
                <a:latin typeface="Meiryo UI" panose="020B0604030504040204" pitchFamily="50" charset="-128"/>
                <a:ea typeface="Meiryo UI" panose="020B0604030504040204" pitchFamily="50" charset="-128"/>
              </a:rPr>
              <a:t>ディビット・マクスリー，野中猛訳（</a:t>
            </a:r>
            <a:r>
              <a:rPr lang="en-US" altLang="ja-JP" sz="2000" dirty="0">
                <a:latin typeface="Meiryo UI" panose="020B0604030504040204" pitchFamily="50" charset="-128"/>
                <a:ea typeface="Meiryo UI" panose="020B0604030504040204" pitchFamily="50" charset="-128"/>
              </a:rPr>
              <a:t>1994</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ケースマネジメント入門</a:t>
            </a:r>
            <a:r>
              <a:rPr lang="en-US" altLang="ja-JP" sz="2000" dirty="0">
                <a:latin typeface="Meiryo UI" panose="020B0604030504040204" pitchFamily="50" charset="-128"/>
                <a:ea typeface="Meiryo UI" panose="020B0604030504040204" pitchFamily="50" charset="-128"/>
              </a:rPr>
              <a:t>』</a:t>
            </a:r>
            <a:endParaRPr lang="en-US" altLang="ja-JP" sz="2000" b="1" u="sng" dirty="0">
              <a:latin typeface="Meiryo UI" panose="020B0604030504040204" pitchFamily="50" charset="-128"/>
              <a:ea typeface="Meiryo UI" panose="020B0604030504040204" pitchFamily="50" charset="-128"/>
            </a:endParaRPr>
          </a:p>
        </p:txBody>
      </p:sp>
      <p:sp>
        <p:nvSpPr>
          <p:cNvPr id="8" name="コンテンツ プレースホルダ 2">
            <a:extLst>
              <a:ext uri="{FF2B5EF4-FFF2-40B4-BE49-F238E27FC236}">
                <a16:creationId xmlns:a16="http://schemas.microsoft.com/office/drawing/2014/main" xmlns="" id="{3791FEC1-D86E-4A5D-BD22-17055146E18B}"/>
              </a:ext>
            </a:extLst>
          </p:cNvPr>
          <p:cNvSpPr txBox="1">
            <a:spLocks/>
          </p:cNvSpPr>
          <p:nvPr/>
        </p:nvSpPr>
        <p:spPr>
          <a:xfrm>
            <a:off x="482062" y="3577173"/>
            <a:ext cx="8229600" cy="25601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r>
              <a:rPr lang="ja-JP" altLang="en-US" sz="2400" dirty="0">
                <a:latin typeface="Meiryo UI" panose="020B0604030504040204" pitchFamily="50" charset="-128"/>
                <a:ea typeface="Meiryo UI" panose="020B0604030504040204" pitchFamily="50" charset="-128"/>
              </a:rPr>
              <a:t>「福祉・医療・保健・就労・教育など複数の領域でニーズがある状態の人々の個別の支援において、支援者が、複数のサービスや支援のための資源をクライエントと適切に結びつけ、そのニーズを満たすための技法」</a:t>
            </a:r>
            <a:endParaRPr lang="en-US" altLang="ja-JP" sz="2400" dirty="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000" dirty="0">
                <a:latin typeface="Meiryo UI" panose="020B0604030504040204" pitchFamily="50" charset="-128"/>
                <a:ea typeface="Meiryo UI" panose="020B0604030504040204" pitchFamily="50" charset="-128"/>
              </a:rPr>
              <a:t>吉田光爾（</a:t>
            </a:r>
            <a:r>
              <a:rPr lang="en-US" altLang="ja-JP" sz="2000" dirty="0">
                <a:latin typeface="Meiryo UI" panose="020B0604030504040204" pitchFamily="50" charset="-128"/>
                <a:ea typeface="Meiryo UI" panose="020B0604030504040204" pitchFamily="50" charset="-128"/>
              </a:rPr>
              <a:t>2010</a:t>
            </a:r>
            <a:r>
              <a:rPr lang="ja-JP" altLang="en-US" sz="2000" dirty="0">
                <a:latin typeface="Meiryo UI" panose="020B0604030504040204" pitchFamily="50" charset="-128"/>
                <a:ea typeface="Meiryo UI" panose="020B0604030504040204" pitchFamily="50" charset="-128"/>
              </a:rPr>
              <a:t>）「第３章　障害者自立支援法における連携、地域ネットワーキング」小澤温・大島巌編著</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障害者に対する支援と障害者自立支援制度</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ミネルヴァ書房</a:t>
            </a:r>
            <a:r>
              <a:rPr lang="en-US" altLang="ja-JP" sz="2000" dirty="0">
                <a:latin typeface="Meiryo UI" panose="020B0604030504040204" pitchFamily="50" charset="-128"/>
                <a:ea typeface="Meiryo UI" panose="020B0604030504040204" pitchFamily="50" charset="-128"/>
              </a:rPr>
              <a:t>.</a:t>
            </a:r>
            <a:endParaRPr lang="en-US" altLang="ja-JP" sz="2000" b="1" u="sng" dirty="0">
              <a:latin typeface="Meiryo UI" panose="020B0604030504040204" pitchFamily="50" charset="-128"/>
              <a:ea typeface="Meiryo UI" panose="020B0604030504040204" pitchFamily="50" charset="-128"/>
            </a:endParaRPr>
          </a:p>
          <a:p>
            <a:pPr>
              <a:buFont typeface="Arial" pitchFamily="34" charset="0"/>
              <a:buNone/>
            </a:pP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9953953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TotalTime>
  <Words>2391</Words>
  <Application>Microsoft Office PowerPoint</Application>
  <PresentationFormat>画面に合わせる (4:3)</PresentationFormat>
  <Paragraphs>351</Paragraphs>
  <Slides>29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29</vt:i4>
      </vt:variant>
    </vt:vector>
  </HeadingPairs>
  <TitlesOfParts>
    <vt:vector size="35" baseType="lpstr">
      <vt:lpstr>Meiryo UI</vt:lpstr>
      <vt:lpstr>ＭＳ Ｐゴシック</vt:lpstr>
      <vt:lpstr>メイリオ</vt:lpstr>
      <vt:lpstr>Arial</vt:lpstr>
      <vt:lpstr>Calibri</vt:lpstr>
      <vt:lpstr>Office テーマ</vt:lpstr>
      <vt:lpstr>相談援助技術</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福井県立大学</cp:lastModifiedBy>
  <cp:revision>32</cp:revision>
  <dcterms:created xsi:type="dcterms:W3CDTF">2018-11-11T15:28:03Z</dcterms:created>
  <dcterms:modified xsi:type="dcterms:W3CDTF">2018-11-21T05:33:03Z</dcterms:modified>
</cp:coreProperties>
</file>