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259" r:id="rId3"/>
    <p:sldId id="262" r:id="rId4"/>
    <p:sldId id="257" r:id="rId5"/>
    <p:sldId id="263" r:id="rId6"/>
    <p:sldId id="265" r:id="rId7"/>
    <p:sldId id="285" r:id="rId8"/>
    <p:sldId id="266" r:id="rId9"/>
    <p:sldId id="267" r:id="rId10"/>
    <p:sldId id="294" r:id="rId11"/>
    <p:sldId id="286" r:id="rId12"/>
    <p:sldId id="278" r:id="rId13"/>
    <p:sldId id="287" r:id="rId14"/>
    <p:sldId id="280" r:id="rId15"/>
    <p:sldId id="281" r:id="rId16"/>
    <p:sldId id="279" r:id="rId17"/>
    <p:sldId id="283" r:id="rId18"/>
    <p:sldId id="282" r:id="rId19"/>
    <p:sldId id="288" r:id="rId20"/>
    <p:sldId id="292" r:id="rId21"/>
    <p:sldId id="295" r:id="rId22"/>
    <p:sldId id="291" r:id="rId23"/>
    <p:sldId id="264" r:id="rId24"/>
    <p:sldId id="290" r:id="rId25"/>
    <p:sldId id="268" r:id="rId26"/>
    <p:sldId id="269" r:id="rId27"/>
    <p:sldId id="270" r:id="rId28"/>
    <p:sldId id="271" r:id="rId29"/>
    <p:sldId id="272" r:id="rId30"/>
    <p:sldId id="273" r:id="rId31"/>
    <p:sldId id="274" r:id="rId32"/>
    <p:sldId id="275" r:id="rId33"/>
    <p:sldId id="276" r:id="rId34"/>
    <p:sldId id="277" r:id="rId3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a:srgbClr val="66FF66"/>
    <a:srgbClr val="FFCCFF"/>
    <a:srgbClr val="FF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83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65EB2E-BE53-4504-AB1F-46391BC94185}" type="datetimeFigureOut">
              <a:rPr kumimoji="1" lang="ja-JP" altLang="en-US" smtClean="0"/>
              <a:pPr/>
              <a:t>2019/4/6</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BD4904-88E3-4337-B015-69759E71499F}" type="slidenum">
              <a:rPr kumimoji="1" lang="ja-JP" altLang="en-US" smtClean="0"/>
              <a:pPr/>
              <a:t>&lt;#&gt;</a:t>
            </a:fld>
            <a:endParaRPr kumimoji="1" lang="ja-JP" altLang="en-US"/>
          </a:p>
        </p:txBody>
      </p:sp>
    </p:spTree>
    <p:extLst>
      <p:ext uri="{BB962C8B-B14F-4D97-AF65-F5344CB8AC3E}">
        <p14:creationId xmlns:p14="http://schemas.microsoft.com/office/powerpoint/2010/main" xmlns="" val="120859918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AE7885FC-53F4-4E65-A1AF-C557BC24DA28}" type="datetime1">
              <a:rPr kumimoji="1" lang="ja-JP" altLang="en-US" smtClean="0"/>
              <a:pPr/>
              <a:t>2019/4/6</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B6EB6C1-17C9-4C07-A19F-470405371FC2}" type="datetime1">
              <a:rPr kumimoji="1" lang="ja-JP" altLang="en-US" smtClean="0"/>
              <a:pPr/>
              <a:t>2019/4/6</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78C3CCC-06E6-4022-923D-3B7DE6220EA3}" type="datetime1">
              <a:rPr kumimoji="1" lang="ja-JP" altLang="en-US" smtClean="0"/>
              <a:pPr/>
              <a:t>2019/4/6</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2815C6D7-EB60-41AF-9DF1-398C86AF93BD}" type="datetime1">
              <a:rPr kumimoji="1" lang="ja-JP" altLang="en-US" smtClean="0"/>
              <a:pPr/>
              <a:t>2019/4/6</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DDCD746C-86BB-45D4-87F1-8E6DA27E6AB8}" type="datetime1">
              <a:rPr kumimoji="1" lang="ja-JP" altLang="en-US" smtClean="0"/>
              <a:pPr/>
              <a:t>2019/4/6</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DD937476-552A-4216-87EA-E2A7D314A652}" type="datetime1">
              <a:rPr kumimoji="1" lang="ja-JP" altLang="en-US" smtClean="0"/>
              <a:pPr/>
              <a:t>2019/4/6</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C7AD02F-48C7-4DFD-92AE-ED07B6345B70}" type="datetime1">
              <a:rPr kumimoji="1" lang="ja-JP" altLang="en-US" smtClean="0"/>
              <a:pPr/>
              <a:t>2019/4/6</a:t>
            </a:fld>
            <a:endParaRPr kumimoji="1" lang="ja-JP" altLang="en-US"/>
          </a:p>
        </p:txBody>
      </p:sp>
      <p:sp>
        <p:nvSpPr>
          <p:cNvPr id="8" name="フッター プレースホルダ 7"/>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9" name="スライド番号プレースホルダ 8"/>
          <p:cNvSpPr>
            <a:spLocks noGrp="1"/>
          </p:cNvSpPr>
          <p:nvPr>
            <p:ph type="sldNum" sz="quarter" idx="12"/>
          </p:nvPr>
        </p:nvSpPr>
        <p:spPr/>
        <p:txBody>
          <a:bodyPr/>
          <a:lstStyle/>
          <a:p>
            <a:fld id="{DC482F87-D069-4E11-9D1B-0E53CB68B063}"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997511C1-C170-4989-B9AD-8262CFDDDC10}" type="datetime1">
              <a:rPr kumimoji="1" lang="ja-JP" altLang="en-US" smtClean="0"/>
              <a:pPr/>
              <a:t>2019/4/6</a:t>
            </a:fld>
            <a:endParaRPr kumimoji="1" lang="ja-JP" altLang="en-US"/>
          </a:p>
        </p:txBody>
      </p:sp>
      <p:sp>
        <p:nvSpPr>
          <p:cNvPr id="4" name="フッター プレースホルダ 3"/>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F9A82EFB-59C7-4D27-9DD3-5A9FEDF82263}" type="datetime1">
              <a:rPr kumimoji="1" lang="ja-JP" altLang="en-US" smtClean="0"/>
              <a:pPr/>
              <a:t>2019/4/6</a:t>
            </a:fld>
            <a:endParaRPr kumimoji="1" lang="ja-JP" altLang="en-US"/>
          </a:p>
        </p:txBody>
      </p:sp>
      <p:sp>
        <p:nvSpPr>
          <p:cNvPr id="3" name="フッター プレースホルダ 2"/>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4" name="スライド番号プレースホルダ 3"/>
          <p:cNvSpPr>
            <a:spLocks noGrp="1"/>
          </p:cNvSpPr>
          <p:nvPr>
            <p:ph type="sldNum" sz="quarter" idx="12"/>
          </p:nvPr>
        </p:nvSpPr>
        <p:spPr/>
        <p:txBody>
          <a:bodyPr/>
          <a:lstStyle/>
          <a:p>
            <a:fld id="{DC482F87-D069-4E11-9D1B-0E53CB68B063}"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5BEBACF6-862A-4261-ACDF-D6874B3E7DC5}" type="datetime1">
              <a:rPr kumimoji="1" lang="ja-JP" altLang="en-US" smtClean="0"/>
              <a:pPr/>
              <a:t>2019/4/6</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762750B1-B956-4A9F-A6DE-46CB2EE8F97B}" type="datetime1">
              <a:rPr kumimoji="1" lang="ja-JP" altLang="en-US" smtClean="0"/>
              <a:pPr/>
              <a:t>2019/4/6</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619C9E-00C6-46B8-8998-A3930591E8B7}" type="datetime1">
              <a:rPr kumimoji="1" lang="ja-JP" altLang="en-US" smtClean="0"/>
              <a:pPr/>
              <a:t>2019/4/6</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482F87-D069-4E11-9D1B-0E53CB68B063}"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11.gif"/><Relationship Id="rId3" Type="http://schemas.openxmlformats.org/officeDocument/2006/relationships/image" Target="../media/image6.gif"/><Relationship Id="rId7" Type="http://schemas.openxmlformats.org/officeDocument/2006/relationships/image" Target="../media/image10.gif"/><Relationship Id="rId2" Type="http://schemas.openxmlformats.org/officeDocument/2006/relationships/image" Target="../media/image5.gif"/><Relationship Id="rId1" Type="http://schemas.openxmlformats.org/officeDocument/2006/relationships/slideLayout" Target="../slideLayouts/slideLayout7.xml"/><Relationship Id="rId6" Type="http://schemas.openxmlformats.org/officeDocument/2006/relationships/image" Target="../media/image9.gif"/><Relationship Id="rId5" Type="http://schemas.openxmlformats.org/officeDocument/2006/relationships/image" Target="../media/image8.gif"/><Relationship Id="rId10" Type="http://schemas.openxmlformats.org/officeDocument/2006/relationships/image" Target="../media/image13.gif"/><Relationship Id="rId4" Type="http://schemas.openxmlformats.org/officeDocument/2006/relationships/image" Target="../media/image7.gif"/><Relationship Id="rId9"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7.gif"/><Relationship Id="rId7" Type="http://schemas.openxmlformats.org/officeDocument/2006/relationships/image" Target="../media/image12.jpeg"/><Relationship Id="rId2" Type="http://schemas.openxmlformats.org/officeDocument/2006/relationships/image" Target="../media/image6.gif"/><Relationship Id="rId1" Type="http://schemas.openxmlformats.org/officeDocument/2006/relationships/slideLayout" Target="../slideLayouts/slideLayout7.xml"/><Relationship Id="rId6" Type="http://schemas.openxmlformats.org/officeDocument/2006/relationships/image" Target="../media/image11.gif"/><Relationship Id="rId5" Type="http://schemas.openxmlformats.org/officeDocument/2006/relationships/image" Target="../media/image8.gif"/><Relationship Id="rId4" Type="http://schemas.openxmlformats.org/officeDocument/2006/relationships/image" Target="../media/image5.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51520" y="2130425"/>
            <a:ext cx="8640960" cy="1470025"/>
          </a:xfrm>
        </p:spPr>
        <p:txBody>
          <a:bodyPr>
            <a:normAutofit/>
          </a:bodyPr>
          <a:lstStyle/>
          <a:p>
            <a:r>
              <a:rPr kumimoji="1" lang="ja-JP" altLang="en-US" sz="2800" b="1" dirty="0" smtClean="0">
                <a:latin typeface="メイリオ" pitchFamily="50" charset="-128"/>
                <a:ea typeface="メイリオ" pitchFamily="50" charset="-128"/>
                <a:cs typeface="メイリオ" pitchFamily="50" charset="-128"/>
              </a:rPr>
              <a:t>研修受講ガイダンス（</a:t>
            </a:r>
            <a:r>
              <a:rPr lang="ja-JP" altLang="en-US" sz="2800" b="1" dirty="0" smtClean="0">
                <a:latin typeface="メイリオ" pitchFamily="50" charset="-128"/>
                <a:ea typeface="メイリオ" pitchFamily="50" charset="-128"/>
                <a:cs typeface="メイリオ" pitchFamily="50" charset="-128"/>
              </a:rPr>
              <a:t>オリエンテーション）</a:t>
            </a:r>
            <a:br>
              <a:rPr lang="ja-JP" altLang="en-US" sz="2800" b="1" dirty="0" smtClean="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本研修の獲得目標・プログラム概要・学びの見取り図</a:t>
            </a:r>
            <a:endParaRPr kumimoji="1" lang="ja-JP" altLang="en-US" sz="1800" dirty="0">
              <a:latin typeface="メイリオ" pitchFamily="50" charset="-128"/>
              <a:ea typeface="メイリオ" pitchFamily="50" charset="-128"/>
              <a:cs typeface="メイリオ" pitchFamily="50" charset="-128"/>
            </a:endParaRPr>
          </a:p>
        </p:txBody>
      </p:sp>
      <p:sp>
        <p:nvSpPr>
          <p:cNvPr id="3" name="サブタイトル 2"/>
          <p:cNvSpPr>
            <a:spLocks noGrp="1"/>
          </p:cNvSpPr>
          <p:nvPr>
            <p:ph type="subTitle" idx="1"/>
          </p:nvPr>
        </p:nvSpPr>
        <p:spPr>
          <a:xfrm>
            <a:off x="251520" y="4365104"/>
            <a:ext cx="8640960" cy="1752600"/>
          </a:xfrm>
        </p:spPr>
        <p:txBody>
          <a:bodyPr>
            <a:normAutofit/>
          </a:bodyPr>
          <a:lstStyle/>
          <a:p>
            <a:r>
              <a:rPr lang="ja-JP" altLang="en-US" sz="2800" dirty="0" smtClean="0">
                <a:latin typeface="メイリオ" pitchFamily="50" charset="-128"/>
                <a:ea typeface="メイリオ" pitchFamily="50" charset="-128"/>
                <a:cs typeface="メイリオ" pitchFamily="50" charset="-128"/>
              </a:rPr>
              <a:t>藤川　雄一</a:t>
            </a:r>
          </a:p>
          <a:p>
            <a:r>
              <a:rPr lang="ja-JP" altLang="en-US" sz="2800" dirty="0" smtClean="0">
                <a:latin typeface="メイリオ" pitchFamily="50" charset="-128"/>
                <a:ea typeface="メイリオ" pitchFamily="50" charset="-128"/>
                <a:cs typeface="メイリオ" pitchFamily="50" charset="-128"/>
              </a:rPr>
              <a:t>特定非営利活動法人埼玉県相談支援専門員協会</a:t>
            </a:r>
            <a:endParaRPr kumimoji="1" lang="ja-JP" altLang="en-US" sz="2800" dirty="0">
              <a:latin typeface="メイリオ" pitchFamily="50" charset="-128"/>
              <a:ea typeface="メイリオ" pitchFamily="50" charset="-128"/>
              <a:cs typeface="メイリオ" pitchFamily="50" charset="-128"/>
            </a:endParaRPr>
          </a:p>
        </p:txBody>
      </p:sp>
      <p:sp>
        <p:nvSpPr>
          <p:cNvPr id="4"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5" name="テキスト ボックス 4"/>
          <p:cNvSpPr txBox="1"/>
          <p:nvPr/>
        </p:nvSpPr>
        <p:spPr>
          <a:xfrm>
            <a:off x="107504" y="116632"/>
            <a:ext cx="6696744" cy="276999"/>
          </a:xfrm>
          <a:prstGeom prst="rect">
            <a:avLst/>
          </a:prstGeom>
          <a:noFill/>
        </p:spPr>
        <p:txBody>
          <a:bodyPr wrap="square" rtlCol="0">
            <a:spAutoFit/>
          </a:bodyPr>
          <a:lstStyle/>
          <a:p>
            <a:r>
              <a:rPr kumimoji="1" lang="ja-JP" altLang="en-US" sz="1200" dirty="0" smtClean="0">
                <a:latin typeface="メイリオ" pitchFamily="50" charset="-128"/>
                <a:ea typeface="メイリオ" pitchFamily="50" charset="-128"/>
                <a:cs typeface="メイリオ" pitchFamily="50" charset="-128"/>
              </a:rPr>
              <a:t>平成</a:t>
            </a:r>
            <a:r>
              <a:rPr kumimoji="1" lang="en-US" altLang="ja-JP" sz="1200" dirty="0" smtClean="0">
                <a:latin typeface="メイリオ" pitchFamily="50" charset="-128"/>
                <a:ea typeface="メイリオ" pitchFamily="50" charset="-128"/>
                <a:cs typeface="メイリオ" pitchFamily="50" charset="-128"/>
              </a:rPr>
              <a:t>30</a:t>
            </a:r>
            <a:r>
              <a:rPr kumimoji="1" lang="ja-JP" altLang="en-US" sz="1200" dirty="0" smtClean="0">
                <a:latin typeface="メイリオ" pitchFamily="50" charset="-128"/>
                <a:ea typeface="メイリオ" pitchFamily="50" charset="-128"/>
                <a:cs typeface="メイリオ" pitchFamily="50" charset="-128"/>
              </a:rPr>
              <a:t>年度 障害者総合福祉推進事業</a:t>
            </a:r>
            <a:r>
              <a:rPr lang="ja-JP" altLang="ja-JP" sz="1200" dirty="0">
                <a:latin typeface="メイリオ" pitchFamily="50" charset="-128"/>
                <a:ea typeface="メイリオ" pitchFamily="50" charset="-128"/>
                <a:cs typeface="メイリオ" pitchFamily="50" charset="-128"/>
              </a:rPr>
              <a:t>「相談支援従事者研修ガイドラインの作成及び普及事業」</a:t>
            </a:r>
            <a:endParaRPr kumimoji="1" lang="ja-JP" altLang="en-US" sz="1200" dirty="0">
              <a:latin typeface="メイリオ" pitchFamily="50" charset="-128"/>
              <a:ea typeface="メイリオ" pitchFamily="50" charset="-128"/>
              <a:cs typeface="メイリオ" pitchFamily="50" charset="-128"/>
            </a:endParaRPr>
          </a:p>
        </p:txBody>
      </p:sp>
      <p:sp>
        <p:nvSpPr>
          <p:cNvPr id="7" name="角丸四角形吹き出し 6"/>
          <p:cNvSpPr/>
          <p:nvPr/>
        </p:nvSpPr>
        <p:spPr>
          <a:xfrm>
            <a:off x="6012160" y="1052736"/>
            <a:ext cx="2592288" cy="1080120"/>
          </a:xfrm>
          <a:prstGeom prst="wedgeRoundRectCallout">
            <a:avLst>
              <a:gd name="adj1" fmla="val -32591"/>
              <a:gd name="adj2" fmla="val 72690"/>
              <a:gd name="adj3" fmla="val 16667"/>
            </a:avLst>
          </a:prstGeom>
          <a:solidFill>
            <a:schemeClr val="accent3">
              <a:lumMod val="40000"/>
              <a:lumOff val="60000"/>
            </a:schemeClr>
          </a:solidFill>
          <a:ln w="4762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「いい仕事」</a:t>
            </a:r>
          </a:p>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をするために</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8" name="スライド番号プレースホルダ 7"/>
          <p:cNvSpPr>
            <a:spLocks noGrp="1"/>
          </p:cNvSpPr>
          <p:nvPr>
            <p:ph type="sldNum" sz="quarter" idx="12"/>
          </p:nvPr>
        </p:nvSpPr>
        <p:spPr/>
        <p:txBody>
          <a:bodyPr/>
          <a:lstStyle/>
          <a:p>
            <a:fld id="{DC482F87-D069-4E11-9D1B-0E53CB68B063}" type="slidenum">
              <a:rPr kumimoji="1" lang="ja-JP" altLang="en-US" smtClean="0"/>
              <a:pPr/>
              <a:t>1</a:t>
            </a:fld>
            <a:endParaRPr kumimoji="1" lang="ja-JP"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4" name="テキスト ボックス 3"/>
          <p:cNvSpPr txBox="1"/>
          <p:nvPr/>
        </p:nvSpPr>
        <p:spPr>
          <a:xfrm>
            <a:off x="323528" y="404664"/>
            <a:ext cx="8640960" cy="5755422"/>
          </a:xfrm>
          <a:prstGeom prst="rect">
            <a:avLst/>
          </a:prstGeom>
          <a:noFill/>
        </p:spPr>
        <p:txBody>
          <a:bodyPr wrap="square" rtlCol="0">
            <a:spAutoFit/>
          </a:bodyPr>
          <a:lstStyle/>
          <a:p>
            <a:r>
              <a:rPr lang="ja-JP" altLang="en-US" sz="1600" dirty="0" smtClean="0">
                <a:latin typeface="メイリオ" pitchFamily="50" charset="-128"/>
                <a:ea typeface="メイリオ" pitchFamily="50" charset="-128"/>
                <a:cs typeface="メイリオ" pitchFamily="50" charset="-128"/>
              </a:rPr>
              <a:t>本日は、このような状況の中、Ｋスタ宮城に足を運んでいただき、またテレビ、ラジオを通じてご覧いただき、誠にありがとうございます。この球場に来ることが簡単ではなかった方、ここに来たくても来られなかった方も大勢いらっしゃったかと思います。</a:t>
            </a:r>
          </a:p>
          <a:p>
            <a:pPr>
              <a:lnSpc>
                <a:spcPts val="1200"/>
              </a:lnSpc>
            </a:pPr>
            <a:endParaRPr lang="ja-JP" altLang="en-US" sz="1600" dirty="0" smtClean="0">
              <a:latin typeface="メイリオ" pitchFamily="50" charset="-128"/>
              <a:ea typeface="メイリオ" pitchFamily="50" charset="-128"/>
              <a:cs typeface="メイリオ" pitchFamily="50" charset="-128"/>
            </a:endParaRPr>
          </a:p>
          <a:p>
            <a:r>
              <a:rPr lang="ja-JP" altLang="en-US" sz="1600" dirty="0" smtClean="0">
                <a:latin typeface="メイリオ" pitchFamily="50" charset="-128"/>
                <a:ea typeface="メイリオ" pitchFamily="50" charset="-128"/>
                <a:cs typeface="メイリオ" pitchFamily="50" charset="-128"/>
              </a:rPr>
              <a:t> 震災後、選手みんなで「自分達に何が出来るか？」「自分達は何をすべきか？」を議論して、考えぬき、東北の地に戻れる日を待ち続けました。</a:t>
            </a:r>
          </a:p>
          <a:p>
            <a:pPr>
              <a:lnSpc>
                <a:spcPts val="1200"/>
              </a:lnSpc>
            </a:pPr>
            <a:endParaRPr lang="ja-JP" altLang="en-US" sz="1600" dirty="0" smtClean="0">
              <a:latin typeface="メイリオ" pitchFamily="50" charset="-128"/>
              <a:ea typeface="メイリオ" pitchFamily="50" charset="-128"/>
              <a:cs typeface="メイリオ" pitchFamily="50" charset="-128"/>
            </a:endParaRPr>
          </a:p>
          <a:p>
            <a:r>
              <a:rPr lang="ja-JP" altLang="en-US" sz="1600" dirty="0" smtClean="0">
                <a:latin typeface="メイリオ" pitchFamily="50" charset="-128"/>
                <a:ea typeface="メイリオ" pitchFamily="50" charset="-128"/>
                <a:cs typeface="メイリオ" pitchFamily="50" charset="-128"/>
              </a:rPr>
              <a:t>そして開幕</a:t>
            </a:r>
            <a:r>
              <a:rPr lang="en-US" altLang="ja-JP" sz="1600" dirty="0" smtClean="0">
                <a:latin typeface="メイリオ" pitchFamily="50" charset="-128"/>
                <a:ea typeface="メイリオ" pitchFamily="50" charset="-128"/>
                <a:cs typeface="メイリオ" pitchFamily="50" charset="-128"/>
              </a:rPr>
              <a:t>5</a:t>
            </a:r>
            <a:r>
              <a:rPr lang="ja-JP" altLang="en-US" sz="1600" dirty="0" smtClean="0">
                <a:latin typeface="メイリオ" pitchFamily="50" charset="-128"/>
                <a:ea typeface="メイリオ" pitchFamily="50" charset="-128"/>
                <a:cs typeface="メイリオ" pitchFamily="50" charset="-128"/>
              </a:rPr>
              <a:t>日前、選手みんなで初めて仙台に戻ってきました。</a:t>
            </a:r>
          </a:p>
          <a:p>
            <a:r>
              <a:rPr lang="ja-JP" altLang="en-US" sz="1600" dirty="0" smtClean="0">
                <a:latin typeface="メイリオ" pitchFamily="50" charset="-128"/>
                <a:ea typeface="メイリオ" pitchFamily="50" charset="-128"/>
                <a:cs typeface="メイリオ" pitchFamily="50" charset="-128"/>
              </a:rPr>
              <a:t> 変わり果てたこの東北の地を「目」と「心」にしっかりと刻み、「遅れて申し訳ない」と言う気持ちで避難所を訪問したところ、皆さんから「おかえりなさい」「私たちも負けないから頑張ってね」と声をかけていただき、涙を流しました。</a:t>
            </a:r>
          </a:p>
          <a:p>
            <a:pPr>
              <a:lnSpc>
                <a:spcPts val="1200"/>
              </a:lnSpc>
            </a:pPr>
            <a:endParaRPr lang="ja-JP" altLang="en-US" sz="1600" dirty="0" smtClean="0">
              <a:latin typeface="メイリオ" pitchFamily="50" charset="-128"/>
              <a:ea typeface="メイリオ" pitchFamily="50" charset="-128"/>
              <a:cs typeface="メイリオ" pitchFamily="50" charset="-128"/>
            </a:endParaRPr>
          </a:p>
          <a:p>
            <a:r>
              <a:rPr lang="ja-JP" altLang="en-US" sz="1600" dirty="0" smtClean="0">
                <a:latin typeface="メイリオ" pitchFamily="50" charset="-128"/>
                <a:ea typeface="メイリオ" pitchFamily="50" charset="-128"/>
                <a:cs typeface="メイリオ" pitchFamily="50" charset="-128"/>
              </a:rPr>
              <a:t>その時に何のために僕たちは闘うのか、ハッキリしました。</a:t>
            </a:r>
          </a:p>
          <a:p>
            <a:pPr>
              <a:lnSpc>
                <a:spcPts val="1200"/>
              </a:lnSpc>
            </a:pPr>
            <a:endParaRPr lang="ja-JP" altLang="en-US" sz="1600" dirty="0" smtClean="0">
              <a:latin typeface="メイリオ" pitchFamily="50" charset="-128"/>
              <a:ea typeface="メイリオ" pitchFamily="50" charset="-128"/>
              <a:cs typeface="メイリオ" pitchFamily="50" charset="-128"/>
            </a:endParaRPr>
          </a:p>
          <a:p>
            <a:r>
              <a:rPr lang="ja-JP" altLang="en-US" sz="1600" dirty="0" smtClean="0">
                <a:latin typeface="メイリオ" pitchFamily="50" charset="-128"/>
                <a:ea typeface="メイリオ" pitchFamily="50" charset="-128"/>
                <a:cs typeface="メイリオ" pitchFamily="50" charset="-128"/>
              </a:rPr>
              <a:t>この</a:t>
            </a:r>
            <a:r>
              <a:rPr lang="en-US" altLang="ja-JP" sz="1600" dirty="0" smtClean="0">
                <a:latin typeface="メイリオ" pitchFamily="50" charset="-128"/>
                <a:ea typeface="メイリオ" pitchFamily="50" charset="-128"/>
                <a:cs typeface="メイリオ" pitchFamily="50" charset="-128"/>
              </a:rPr>
              <a:t>1</a:t>
            </a:r>
            <a:r>
              <a:rPr lang="ja-JP" altLang="en-US" sz="1600" dirty="0" smtClean="0">
                <a:latin typeface="メイリオ" pitchFamily="50" charset="-128"/>
                <a:ea typeface="メイリオ" pitchFamily="50" charset="-128"/>
                <a:cs typeface="メイリオ" pitchFamily="50" charset="-128"/>
              </a:rPr>
              <a:t>ヶ月半でわかった事があります。</a:t>
            </a:r>
          </a:p>
          <a:p>
            <a:r>
              <a:rPr lang="ja-JP" altLang="en-US" sz="1600" dirty="0" smtClean="0">
                <a:latin typeface="メイリオ" pitchFamily="50" charset="-128"/>
                <a:ea typeface="メイリオ" pitchFamily="50" charset="-128"/>
                <a:cs typeface="メイリオ" pitchFamily="50" charset="-128"/>
              </a:rPr>
              <a:t>それは「誰かのために闘う人間は強い」と言うことです。</a:t>
            </a:r>
          </a:p>
          <a:p>
            <a:pPr>
              <a:lnSpc>
                <a:spcPts val="1200"/>
              </a:lnSpc>
            </a:pPr>
            <a:endParaRPr lang="ja-JP" altLang="en-US" sz="1600" dirty="0" smtClean="0">
              <a:latin typeface="メイリオ" pitchFamily="50" charset="-128"/>
              <a:ea typeface="メイリオ" pitchFamily="50" charset="-128"/>
              <a:cs typeface="メイリオ" pitchFamily="50" charset="-128"/>
            </a:endParaRPr>
          </a:p>
          <a:p>
            <a:r>
              <a:rPr lang="ja-JP" altLang="en-US" sz="1600" dirty="0" smtClean="0">
                <a:latin typeface="メイリオ" pitchFamily="50" charset="-128"/>
                <a:ea typeface="メイリオ" pitchFamily="50" charset="-128"/>
                <a:cs typeface="メイリオ" pitchFamily="50" charset="-128"/>
              </a:rPr>
              <a:t> 東北の皆さん、絶対に乗り越えましょう。今、この時を。</a:t>
            </a:r>
          </a:p>
          <a:p>
            <a:pPr>
              <a:lnSpc>
                <a:spcPts val="1200"/>
              </a:lnSpc>
            </a:pPr>
            <a:endParaRPr lang="ja-JP" altLang="en-US" sz="1600" dirty="0" smtClean="0">
              <a:latin typeface="メイリオ" pitchFamily="50" charset="-128"/>
              <a:ea typeface="メイリオ" pitchFamily="50" charset="-128"/>
              <a:cs typeface="メイリオ" pitchFamily="50" charset="-128"/>
            </a:endParaRPr>
          </a:p>
          <a:p>
            <a:r>
              <a:rPr lang="ja-JP" altLang="en-US" sz="1600" dirty="0" smtClean="0">
                <a:latin typeface="メイリオ" pitchFamily="50" charset="-128"/>
                <a:ea typeface="メイリオ" pitchFamily="50" charset="-128"/>
                <a:cs typeface="メイリオ" pitchFamily="50" charset="-128"/>
              </a:rPr>
              <a:t> 絶対に勝ち抜きましょう、この時を。</a:t>
            </a:r>
          </a:p>
          <a:p>
            <a:pPr>
              <a:lnSpc>
                <a:spcPts val="1200"/>
              </a:lnSpc>
            </a:pPr>
            <a:endParaRPr lang="ja-JP" altLang="en-US" sz="1600" dirty="0" smtClean="0">
              <a:latin typeface="メイリオ" pitchFamily="50" charset="-128"/>
              <a:ea typeface="メイリオ" pitchFamily="50" charset="-128"/>
              <a:cs typeface="メイリオ" pitchFamily="50" charset="-128"/>
            </a:endParaRPr>
          </a:p>
          <a:p>
            <a:r>
              <a:rPr lang="ja-JP" altLang="en-US" sz="1600" dirty="0" smtClean="0">
                <a:latin typeface="メイリオ" pitchFamily="50" charset="-128"/>
                <a:ea typeface="メイリオ" pitchFamily="50" charset="-128"/>
                <a:cs typeface="メイリオ" pitchFamily="50" charset="-128"/>
              </a:rPr>
              <a:t> 今、この時を乗り越えた向こう側には、強くなった自分と明るい未来が待っているはずです。</a:t>
            </a:r>
          </a:p>
          <a:p>
            <a:pPr>
              <a:lnSpc>
                <a:spcPts val="1200"/>
              </a:lnSpc>
            </a:pPr>
            <a:endParaRPr lang="ja-JP" altLang="en-US" sz="1600" dirty="0" smtClean="0">
              <a:latin typeface="メイリオ" pitchFamily="50" charset="-128"/>
              <a:ea typeface="メイリオ" pitchFamily="50" charset="-128"/>
              <a:cs typeface="メイリオ" pitchFamily="50" charset="-128"/>
            </a:endParaRPr>
          </a:p>
          <a:p>
            <a:r>
              <a:rPr lang="ja-JP" altLang="en-US" sz="1600" dirty="0" smtClean="0">
                <a:latin typeface="メイリオ" pitchFamily="50" charset="-128"/>
                <a:ea typeface="メイリオ" pitchFamily="50" charset="-128"/>
                <a:cs typeface="メイリオ" pitchFamily="50" charset="-128"/>
              </a:rPr>
              <a:t> 絶対に見せましょう、東北の底力を！</a:t>
            </a:r>
          </a:p>
          <a:p>
            <a:pPr>
              <a:lnSpc>
                <a:spcPts val="1200"/>
              </a:lnSpc>
            </a:pPr>
            <a:endParaRPr lang="ja-JP" altLang="en-US" sz="1600" dirty="0" smtClean="0">
              <a:latin typeface="メイリオ" pitchFamily="50" charset="-128"/>
              <a:ea typeface="メイリオ" pitchFamily="50" charset="-128"/>
              <a:cs typeface="メイリオ" pitchFamily="50" charset="-128"/>
            </a:endParaRPr>
          </a:p>
          <a:p>
            <a:r>
              <a:rPr lang="ja-JP" altLang="en-US" sz="1600" dirty="0" smtClean="0">
                <a:latin typeface="メイリオ" pitchFamily="50" charset="-128"/>
                <a:ea typeface="メイリオ" pitchFamily="50" charset="-128"/>
                <a:cs typeface="メイリオ" pitchFamily="50" charset="-128"/>
              </a:rPr>
              <a:t> 本日はありがとうございました。</a:t>
            </a:r>
            <a:endParaRPr kumimoji="1" lang="ja-JP" altLang="en-US" sz="1600" dirty="0">
              <a:latin typeface="メイリオ" pitchFamily="50" charset="-128"/>
              <a:ea typeface="メイリオ" pitchFamily="50" charset="-128"/>
              <a:cs typeface="メイリオ" pitchFamily="50" charset="-128"/>
            </a:endParaRPr>
          </a:p>
        </p:txBody>
      </p:sp>
      <p:sp>
        <p:nvSpPr>
          <p:cNvPr id="8" name="スライド番号プレースホルダ 7"/>
          <p:cNvSpPr>
            <a:spLocks noGrp="1"/>
          </p:cNvSpPr>
          <p:nvPr>
            <p:ph type="sldNum" sz="quarter" idx="12"/>
          </p:nvPr>
        </p:nvSpPr>
        <p:spPr/>
        <p:txBody>
          <a:bodyPr/>
          <a:lstStyle/>
          <a:p>
            <a:fld id="{DC482F87-D069-4E11-9D1B-0E53CB68B063}" type="slidenum">
              <a:rPr kumimoji="1" lang="ja-JP" altLang="en-US" smtClean="0"/>
              <a:pPr/>
              <a:t>10</a:t>
            </a:fld>
            <a:endParaRPr kumimoji="1" lang="ja-JP"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7" name="正方形/長方形 6"/>
          <p:cNvSpPr/>
          <p:nvPr/>
        </p:nvSpPr>
        <p:spPr>
          <a:xfrm>
            <a:off x="1979712" y="1268760"/>
            <a:ext cx="5184576" cy="2016224"/>
          </a:xfrm>
          <a:prstGeom prst="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教えてもらうってどういうこと？</a:t>
            </a:r>
          </a:p>
          <a:p>
            <a:pPr algn="ctr"/>
            <a:r>
              <a:rPr lang="ja-JP" altLang="en-US" b="1" dirty="0" smtClean="0">
                <a:solidFill>
                  <a:schemeClr val="tx1"/>
                </a:solidFill>
                <a:latin typeface="メイリオ" pitchFamily="50" charset="-128"/>
                <a:ea typeface="メイリオ" pitchFamily="50" charset="-128"/>
                <a:cs typeface="メイリオ" pitchFamily="50" charset="-128"/>
              </a:rPr>
              <a:t>先生がいて授業を聞いたり、</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与えられた問題を解くのが勉強なの？</a:t>
            </a:r>
          </a:p>
          <a:p>
            <a:pPr algn="ctr"/>
            <a:endParaRPr kumimoji="1" lang="ja-JP" altLang="en-US" b="1" dirty="0" smtClean="0">
              <a:solidFill>
                <a:schemeClr val="tx1"/>
              </a:solidFill>
              <a:latin typeface="メイリオ" pitchFamily="50" charset="-128"/>
              <a:ea typeface="メイリオ" pitchFamily="50" charset="-128"/>
              <a:cs typeface="メイリオ" pitchFamily="50" charset="-128"/>
            </a:endParaRPr>
          </a:p>
          <a:p>
            <a:pPr algn="ctr"/>
            <a:r>
              <a:rPr lang="ja-JP" altLang="en-US" b="1" dirty="0" smtClean="0">
                <a:solidFill>
                  <a:schemeClr val="tx1"/>
                </a:solidFill>
                <a:latin typeface="メイリオ" pitchFamily="50" charset="-128"/>
                <a:ea typeface="メイリオ" pitchFamily="50" charset="-128"/>
                <a:cs typeface="メイリオ" pitchFamily="50" charset="-128"/>
              </a:rPr>
              <a:t>－現場に戻ったら、</a:t>
            </a:r>
          </a:p>
          <a:p>
            <a:pPr algn="ctr"/>
            <a:r>
              <a:rPr lang="ja-JP" altLang="en-US" b="1" dirty="0" smtClean="0">
                <a:solidFill>
                  <a:schemeClr val="tx1"/>
                </a:solidFill>
                <a:latin typeface="メイリオ" pitchFamily="50" charset="-128"/>
                <a:ea typeface="メイリオ" pitchFamily="50" charset="-128"/>
                <a:cs typeface="メイリオ" pitchFamily="50" charset="-128"/>
              </a:rPr>
              <a:t>誰かが答え合わせしてくれるのかなぁ？－</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8" name="角丸四角形 7"/>
          <p:cNvSpPr/>
          <p:nvPr/>
        </p:nvSpPr>
        <p:spPr>
          <a:xfrm>
            <a:off x="1619672" y="3212976"/>
            <a:ext cx="4536504" cy="504056"/>
          </a:xfrm>
          <a:prstGeom prst="roundRect">
            <a:avLst/>
          </a:prstGeom>
          <a:solidFill>
            <a:schemeClr val="accent3">
              <a:lumMod val="75000"/>
            </a:schemeClr>
          </a:solidFill>
          <a:ln w="476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latin typeface="メイリオ" pitchFamily="50" charset="-128"/>
                <a:ea typeface="メイリオ" pitchFamily="50" charset="-128"/>
                <a:cs typeface="メイリオ" pitchFamily="50" charset="-128"/>
              </a:rPr>
              <a:t>学びかた、育ちかたに目を</a:t>
            </a:r>
            <a:r>
              <a:rPr lang="ja-JP" altLang="en-US" b="1" dirty="0" smtClean="0">
                <a:latin typeface="メイリオ" pitchFamily="50" charset="-128"/>
                <a:ea typeface="メイリオ" pitchFamily="50" charset="-128"/>
                <a:cs typeface="メイリオ" pitchFamily="50" charset="-128"/>
              </a:rPr>
              <a:t>向ける。</a:t>
            </a:r>
            <a:endParaRPr kumimoji="1" lang="ja-JP" altLang="en-US" b="1" dirty="0">
              <a:latin typeface="メイリオ" pitchFamily="50" charset="-128"/>
              <a:ea typeface="メイリオ" pitchFamily="50" charset="-128"/>
              <a:cs typeface="メイリオ" pitchFamily="50" charset="-128"/>
            </a:endParaRPr>
          </a:p>
        </p:txBody>
      </p:sp>
      <p:pic>
        <p:nvPicPr>
          <p:cNvPr id="41986" name="Picture 2" descr="顔6"/>
          <p:cNvPicPr>
            <a:picLocks noChangeAspect="1" noChangeArrowheads="1"/>
          </p:cNvPicPr>
          <p:nvPr/>
        </p:nvPicPr>
        <p:blipFill>
          <a:blip r:embed="rId2" cstate="print"/>
          <a:srcRect/>
          <a:stretch>
            <a:fillRect/>
          </a:stretch>
        </p:blipFill>
        <p:spPr bwMode="auto">
          <a:xfrm>
            <a:off x="7020272" y="4437111"/>
            <a:ext cx="1512168" cy="1512169"/>
          </a:xfrm>
          <a:prstGeom prst="rect">
            <a:avLst/>
          </a:prstGeom>
          <a:noFill/>
        </p:spPr>
      </p:pic>
      <p:sp>
        <p:nvSpPr>
          <p:cNvPr id="9" name="テキスト ボックス 8"/>
          <p:cNvSpPr txBox="1"/>
          <p:nvPr/>
        </p:nvSpPr>
        <p:spPr>
          <a:xfrm>
            <a:off x="1979712" y="3861048"/>
            <a:ext cx="5184576" cy="1200329"/>
          </a:xfrm>
          <a:prstGeom prst="rect">
            <a:avLst/>
          </a:prstGeom>
          <a:noFill/>
        </p:spPr>
        <p:txBody>
          <a:bodyPr wrap="square" rtlCol="0">
            <a:spAutoFit/>
          </a:bodyPr>
          <a:lstStyle/>
          <a:p>
            <a:r>
              <a:rPr lang="ja-JP" altLang="en-US" sz="2400" dirty="0" smtClean="0">
                <a:latin typeface="メイリオ" pitchFamily="50" charset="-128"/>
                <a:ea typeface="メイリオ" pitchFamily="50" charset="-128"/>
                <a:cs typeface="メイリオ" pitchFamily="50" charset="-128"/>
              </a:rPr>
              <a:t>③ 職業教育の理論と方法</a:t>
            </a:r>
          </a:p>
          <a:p>
            <a:r>
              <a:rPr lang="ja-JP" altLang="en-US" sz="2400" dirty="0" smtClean="0">
                <a:latin typeface="メイリオ" pitchFamily="50" charset="-128"/>
                <a:ea typeface="メイリオ" pitchFamily="50" charset="-128"/>
                <a:cs typeface="メイリオ" pitchFamily="50" charset="-128"/>
              </a:rPr>
              <a:t>④ 相談支援専門員の人材育成体系</a:t>
            </a:r>
          </a:p>
          <a:p>
            <a:r>
              <a:rPr lang="ja-JP" altLang="en-US" sz="2400" dirty="0" smtClean="0">
                <a:latin typeface="メイリオ" pitchFamily="50" charset="-128"/>
                <a:ea typeface="メイリオ" pitchFamily="50" charset="-128"/>
                <a:cs typeface="メイリオ" pitchFamily="50" charset="-128"/>
              </a:rPr>
              <a:t>⑤ 継続的な学びの必要性</a:t>
            </a:r>
            <a:endParaRPr lang="en-US" altLang="ja-JP" sz="2400" dirty="0" smtClean="0">
              <a:latin typeface="メイリオ" pitchFamily="50" charset="-128"/>
              <a:ea typeface="メイリオ" pitchFamily="50" charset="-128"/>
              <a:cs typeface="メイリオ" pitchFamily="50" charset="-128"/>
            </a:endParaRPr>
          </a:p>
        </p:txBody>
      </p:sp>
      <p:sp>
        <p:nvSpPr>
          <p:cNvPr id="10" name="スライド番号プレースホルダ 9"/>
          <p:cNvSpPr>
            <a:spLocks noGrp="1"/>
          </p:cNvSpPr>
          <p:nvPr>
            <p:ph type="sldNum" sz="quarter" idx="12"/>
          </p:nvPr>
        </p:nvSpPr>
        <p:spPr/>
        <p:txBody>
          <a:bodyPr/>
          <a:lstStyle/>
          <a:p>
            <a:fld id="{DC482F87-D069-4E11-9D1B-0E53CB68B063}" type="slidenum">
              <a:rPr kumimoji="1" lang="ja-JP" altLang="en-US" smtClean="0"/>
              <a:pPr/>
              <a:t>11</a:t>
            </a:fld>
            <a:endParaRPr kumimoji="1" lang="ja-JP" altLang="en-US"/>
          </a:p>
        </p:txBody>
      </p:sp>
      <p:sp>
        <p:nvSpPr>
          <p:cNvPr id="11" name="角丸四角形 10"/>
          <p:cNvSpPr/>
          <p:nvPr/>
        </p:nvSpPr>
        <p:spPr>
          <a:xfrm>
            <a:off x="1043608" y="3212976"/>
            <a:ext cx="504056" cy="504056"/>
          </a:xfrm>
          <a:prstGeom prst="roundRect">
            <a:avLst/>
          </a:prstGeom>
          <a:solidFill>
            <a:schemeClr val="accent3">
              <a:lumMod val="75000"/>
            </a:schemeClr>
          </a:solidFill>
          <a:ln w="476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latin typeface="メイリオ" pitchFamily="50" charset="-128"/>
                <a:ea typeface="メイリオ" pitchFamily="50" charset="-128"/>
                <a:cs typeface="メイリオ" pitchFamily="50" charset="-128"/>
              </a:rPr>
              <a:t>２</a:t>
            </a:r>
            <a:endParaRPr kumimoji="1" lang="ja-JP" altLang="en-US" b="1" dirty="0">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2771800" y="4365104"/>
            <a:ext cx="5832648" cy="864096"/>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７日間がんばってこの研修を受けたら、</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現場に戻って仕事ができるようなる。</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pic>
        <p:nvPicPr>
          <p:cNvPr id="25602" name="Picture 2" descr="31年5月2日"/>
          <p:cNvPicPr>
            <a:picLocks noChangeAspect="1" noChangeArrowheads="1"/>
          </p:cNvPicPr>
          <p:nvPr/>
        </p:nvPicPr>
        <p:blipFill>
          <a:blip r:embed="rId2" cstate="print"/>
          <a:srcRect/>
          <a:stretch>
            <a:fillRect/>
          </a:stretch>
        </p:blipFill>
        <p:spPr bwMode="auto">
          <a:xfrm>
            <a:off x="467545" y="394781"/>
            <a:ext cx="1872208" cy="2386147"/>
          </a:xfrm>
          <a:prstGeom prst="rect">
            <a:avLst/>
          </a:prstGeom>
          <a:noFill/>
        </p:spPr>
      </p:pic>
      <p:sp>
        <p:nvSpPr>
          <p:cNvPr id="5" name="角丸四角形 4"/>
          <p:cNvSpPr/>
          <p:nvPr/>
        </p:nvSpPr>
        <p:spPr>
          <a:xfrm>
            <a:off x="467544" y="1834941"/>
            <a:ext cx="1872208" cy="864096"/>
          </a:xfrm>
          <a:prstGeom prst="roundRect">
            <a:avLst/>
          </a:prstGeom>
          <a:no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smtClean="0">
                <a:solidFill>
                  <a:schemeClr val="tx1"/>
                </a:solidFill>
                <a:latin typeface="メイリオ" pitchFamily="50" charset="-128"/>
                <a:ea typeface="メイリオ" pitchFamily="50" charset="-128"/>
                <a:cs typeface="メイリオ" pitchFamily="50" charset="-128"/>
              </a:rPr>
              <a:t>大きな</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誤解です</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13" name="角丸四角形 12"/>
          <p:cNvSpPr/>
          <p:nvPr/>
        </p:nvSpPr>
        <p:spPr>
          <a:xfrm>
            <a:off x="2771800" y="3356992"/>
            <a:ext cx="5832648" cy="864096"/>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法定研修であるこの初任者研修には</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仕事ができるようになる全てが網羅されている。</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14" name="角丸四角形 13"/>
          <p:cNvSpPr/>
          <p:nvPr/>
        </p:nvSpPr>
        <p:spPr>
          <a:xfrm>
            <a:off x="2771800" y="2348880"/>
            <a:ext cx="5832648" cy="864096"/>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講師のミッションは、</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みなさんを仕事ができる人にすることだ。</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15" name="角丸四角形 14"/>
          <p:cNvSpPr/>
          <p:nvPr/>
        </p:nvSpPr>
        <p:spPr>
          <a:xfrm>
            <a:off x="2771800" y="1340768"/>
            <a:ext cx="5832648" cy="864096"/>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今回、講師が教えることをちゃんと消化すれば、</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仕事ができる人になれる。</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9" name="スライド番号プレースホルダ 8"/>
          <p:cNvSpPr>
            <a:spLocks noGrp="1"/>
          </p:cNvSpPr>
          <p:nvPr>
            <p:ph type="sldNum" sz="quarter" idx="12"/>
          </p:nvPr>
        </p:nvSpPr>
        <p:spPr/>
        <p:txBody>
          <a:bodyPr/>
          <a:lstStyle/>
          <a:p>
            <a:fld id="{DC482F87-D069-4E11-9D1B-0E53CB68B063}" type="slidenum">
              <a:rPr kumimoji="1" lang="ja-JP" altLang="en-US" smtClean="0"/>
              <a:pPr/>
              <a:t>12</a:t>
            </a:fld>
            <a:endParaRPr kumimoji="1" lang="ja-JP"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3" name="テキスト ボックス 2"/>
          <p:cNvSpPr txBox="1"/>
          <p:nvPr/>
        </p:nvSpPr>
        <p:spPr>
          <a:xfrm>
            <a:off x="179512" y="260648"/>
            <a:ext cx="4752528"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職業教育の理論と方法</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124744"/>
            <a:ext cx="8640960" cy="5262979"/>
          </a:xfrm>
          <a:prstGeom prst="rect">
            <a:avLst/>
          </a:prstGeom>
          <a:noFill/>
        </p:spPr>
        <p:txBody>
          <a:bodyPr wrap="square" rtlCol="0">
            <a:spAutoFit/>
          </a:bodyPr>
          <a:lstStyle/>
          <a:p>
            <a:r>
              <a:rPr kumimoji="1" lang="en-US" altLang="ja-JP" sz="2400" b="1" dirty="0" smtClean="0">
                <a:latin typeface="メイリオ" pitchFamily="50" charset="-128"/>
                <a:ea typeface="メイリオ" pitchFamily="50" charset="-128"/>
                <a:cs typeface="メイリオ" pitchFamily="50" charset="-128"/>
              </a:rPr>
              <a:t>【</a:t>
            </a:r>
            <a:r>
              <a:rPr kumimoji="1" lang="ja-JP" altLang="en-US" sz="2400" b="1" dirty="0" smtClean="0">
                <a:latin typeface="メイリオ" pitchFamily="50" charset="-128"/>
                <a:ea typeface="メイリオ" pitchFamily="50" charset="-128"/>
                <a:cs typeface="メイリオ" pitchFamily="50" charset="-128"/>
              </a:rPr>
              <a:t>教育方法の変遷</a:t>
            </a:r>
            <a:r>
              <a:rPr kumimoji="1" lang="en-US" altLang="ja-JP" sz="2400" b="1" dirty="0" smtClean="0">
                <a:latin typeface="メイリオ" pitchFamily="50" charset="-128"/>
                <a:ea typeface="メイリオ" pitchFamily="50" charset="-128"/>
                <a:cs typeface="メイリオ" pitchFamily="50" charset="-128"/>
              </a:rPr>
              <a:t>】</a:t>
            </a:r>
            <a:endParaRPr kumimoji="1" lang="ja-JP" altLang="en-US" sz="2400" b="1"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　● 一方通行、１対多の「教授</a:t>
            </a:r>
            <a:r>
              <a:rPr lang="en-US" altLang="ja-JP" sz="2400" dirty="0" smtClean="0">
                <a:latin typeface="メイリオ" pitchFamily="50" charset="-128"/>
                <a:ea typeface="メイリオ" pitchFamily="50" charset="-128"/>
                <a:cs typeface="メイリオ" pitchFamily="50" charset="-128"/>
              </a:rPr>
              <a:t>-</a:t>
            </a:r>
            <a:r>
              <a:rPr lang="ja-JP" altLang="en-US" sz="2400" dirty="0" smtClean="0">
                <a:latin typeface="メイリオ" pitchFamily="50" charset="-128"/>
                <a:ea typeface="メイリオ" pitchFamily="50" charset="-128"/>
                <a:cs typeface="メイリオ" pitchFamily="50" charset="-128"/>
              </a:rPr>
              <a:t>学習モデル」が一般的な教</a:t>
            </a:r>
          </a:p>
          <a:p>
            <a:r>
              <a:rPr lang="ja-JP" altLang="en-US" sz="2400" dirty="0" smtClean="0">
                <a:latin typeface="メイリオ" pitchFamily="50" charset="-128"/>
                <a:ea typeface="メイリオ" pitchFamily="50" charset="-128"/>
                <a:cs typeface="メイリオ" pitchFamily="50" charset="-128"/>
              </a:rPr>
              <a:t>　　育方法だと考えられた時代が続いた</a:t>
            </a:r>
            <a:r>
              <a:rPr lang="en-US" altLang="ja-JP" sz="2400" dirty="0" smtClean="0">
                <a:latin typeface="メイリオ" pitchFamily="50" charset="-128"/>
                <a:ea typeface="メイリオ" pitchFamily="50" charset="-128"/>
                <a:cs typeface="メイリオ" pitchFamily="50" charset="-128"/>
              </a:rPr>
              <a:t>(</a:t>
            </a:r>
            <a:r>
              <a:rPr lang="ja-JP" altLang="en-US" sz="2400" dirty="0" smtClean="0">
                <a:latin typeface="メイリオ" pitchFamily="50" charset="-128"/>
                <a:ea typeface="メイリオ" pitchFamily="50" charset="-128"/>
                <a:cs typeface="メイリオ" pitchFamily="50" charset="-128"/>
              </a:rPr>
              <a:t>現場では</a:t>
            </a:r>
            <a:r>
              <a:rPr lang="en-US" altLang="ja-JP" sz="2400" dirty="0" smtClean="0">
                <a:latin typeface="メイリオ" pitchFamily="50" charset="-128"/>
                <a:ea typeface="メイリオ" pitchFamily="50" charset="-128"/>
                <a:cs typeface="メイリオ" pitchFamily="50" charset="-128"/>
              </a:rPr>
              <a:t>)</a:t>
            </a:r>
            <a:r>
              <a:rPr lang="ja-JP" altLang="en-US" sz="2400" dirty="0" err="1" smtClean="0">
                <a:latin typeface="メイリオ" pitchFamily="50" charset="-128"/>
                <a:ea typeface="メイリオ" pitchFamily="50" charset="-128"/>
                <a:cs typeface="メイリオ" pitchFamily="50" charset="-128"/>
              </a:rPr>
              <a:t>。</a:t>
            </a:r>
            <a:endParaRPr lang="ja-JP" altLang="en-US" sz="2400"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　● しかし、心理学や教育工学の分野から、主体的かつ</a:t>
            </a:r>
          </a:p>
          <a:p>
            <a:r>
              <a:rPr lang="ja-JP" altLang="en-US" sz="2400" dirty="0" smtClean="0">
                <a:latin typeface="メイリオ" pitchFamily="50" charset="-128"/>
                <a:ea typeface="メイリオ" pitchFamily="50" charset="-128"/>
                <a:cs typeface="メイリオ" pitchFamily="50" charset="-128"/>
              </a:rPr>
              <a:t>　　積極的</a:t>
            </a:r>
            <a:r>
              <a:rPr lang="en-US" altLang="ja-JP" sz="2400" dirty="0" smtClean="0">
                <a:latin typeface="メイリオ" pitchFamily="50" charset="-128"/>
                <a:ea typeface="メイリオ" pitchFamily="50" charset="-128"/>
                <a:cs typeface="メイリオ" pitchFamily="50" charset="-128"/>
              </a:rPr>
              <a:t>(</a:t>
            </a:r>
            <a:r>
              <a:rPr lang="ja-JP" altLang="en-US" sz="2400" dirty="0" smtClean="0">
                <a:latin typeface="メイリオ" pitchFamily="50" charset="-128"/>
                <a:ea typeface="メイリオ" pitchFamily="50" charset="-128"/>
                <a:cs typeface="メイリオ" pitchFamily="50" charset="-128"/>
              </a:rPr>
              <a:t>対話的</a:t>
            </a:r>
            <a:r>
              <a:rPr lang="en-US" altLang="ja-JP" sz="2400" dirty="0" smtClean="0">
                <a:latin typeface="メイリオ" pitchFamily="50" charset="-128"/>
                <a:ea typeface="メイリオ" pitchFamily="50" charset="-128"/>
                <a:cs typeface="メイリオ" pitchFamily="50" charset="-128"/>
              </a:rPr>
              <a:t>)</a:t>
            </a:r>
            <a:r>
              <a:rPr lang="ja-JP" altLang="en-US" sz="2400" dirty="0" err="1" smtClean="0">
                <a:latin typeface="メイリオ" pitchFamily="50" charset="-128"/>
                <a:ea typeface="メイリオ" pitchFamily="50" charset="-128"/>
                <a:cs typeface="メイリオ" pitchFamily="50" charset="-128"/>
              </a:rPr>
              <a:t>、</a:t>
            </a:r>
            <a:r>
              <a:rPr lang="ja-JP" altLang="en-US" sz="2400" dirty="0" smtClean="0">
                <a:latin typeface="メイリオ" pitchFamily="50" charset="-128"/>
                <a:ea typeface="メイリオ" pitchFamily="50" charset="-128"/>
                <a:cs typeface="メイリオ" pitchFamily="50" charset="-128"/>
              </a:rPr>
              <a:t>発見的な学習方法とその実現のための</a:t>
            </a:r>
          </a:p>
          <a:p>
            <a:r>
              <a:rPr lang="ja-JP" altLang="en-US" sz="2400" dirty="0" smtClean="0">
                <a:latin typeface="メイリオ" pitchFamily="50" charset="-128"/>
                <a:ea typeface="メイリオ" pitchFamily="50" charset="-128"/>
                <a:cs typeface="メイリオ" pitchFamily="50" charset="-128"/>
              </a:rPr>
              <a:t>　　学習環境デザインの研究が進展した。</a:t>
            </a:r>
          </a:p>
          <a:p>
            <a:r>
              <a:rPr lang="ja-JP" altLang="en-US" sz="2400" dirty="0" smtClean="0">
                <a:latin typeface="メイリオ" pitchFamily="50" charset="-128"/>
                <a:ea typeface="メイリオ" pitchFamily="50" charset="-128"/>
                <a:cs typeface="メイリオ" pitchFamily="50" charset="-128"/>
              </a:rPr>
              <a:t>　　　</a:t>
            </a:r>
            <a:r>
              <a:rPr lang="en-US" altLang="ja-JP" sz="2400" dirty="0" smtClean="0">
                <a:latin typeface="メイリオ" pitchFamily="50" charset="-128"/>
                <a:ea typeface="メイリオ" pitchFamily="50" charset="-128"/>
                <a:cs typeface="メイリオ" pitchFamily="50" charset="-128"/>
              </a:rPr>
              <a:t>※</a:t>
            </a:r>
            <a:r>
              <a:rPr lang="ja-JP" altLang="en-US" sz="2400" dirty="0" smtClean="0">
                <a:latin typeface="メイリオ" pitchFamily="50" charset="-128"/>
                <a:ea typeface="メイリオ" pitchFamily="50" charset="-128"/>
                <a:cs typeface="メイリオ" pitchFamily="50" charset="-128"/>
              </a:rPr>
              <a:t>様々な</a:t>
            </a:r>
            <a:r>
              <a:rPr lang="ja-JP" altLang="en-US" sz="2400" dirty="0" err="1" smtClean="0">
                <a:latin typeface="メイリオ" pitchFamily="50" charset="-128"/>
                <a:ea typeface="メイリオ" pitchFamily="50" charset="-128"/>
                <a:cs typeface="メイリオ" pitchFamily="50" charset="-128"/>
              </a:rPr>
              <a:t>理論や理論や</a:t>
            </a:r>
            <a:r>
              <a:rPr lang="ja-JP" altLang="en-US" sz="2400" dirty="0" smtClean="0">
                <a:latin typeface="メイリオ" pitchFamily="50" charset="-128"/>
                <a:ea typeface="メイリオ" pitchFamily="50" charset="-128"/>
                <a:cs typeface="メイリオ" pitchFamily="50" charset="-128"/>
              </a:rPr>
              <a:t>方法があります。</a:t>
            </a:r>
          </a:p>
          <a:p>
            <a:r>
              <a:rPr lang="ja-JP" altLang="en-US" sz="2400" dirty="0" smtClean="0">
                <a:latin typeface="メイリオ" pitchFamily="50" charset="-128"/>
                <a:ea typeface="メイリオ" pitchFamily="50" charset="-128"/>
                <a:cs typeface="メイリオ" pitchFamily="50" charset="-128"/>
              </a:rPr>
              <a:t>　● 特に、社会福祉のような正答が一意に定められがたい </a:t>
            </a:r>
          </a:p>
          <a:p>
            <a:r>
              <a:rPr lang="ja-JP" altLang="en-US" sz="2400" dirty="0" smtClean="0">
                <a:latin typeface="メイリオ" pitchFamily="50" charset="-128"/>
                <a:ea typeface="メイリオ" pitchFamily="50" charset="-128"/>
                <a:cs typeface="メイリオ" pitchFamily="50" charset="-128"/>
              </a:rPr>
              <a:t>　　</a:t>
            </a:r>
            <a:r>
              <a:rPr lang="en-US" altLang="ja-JP" sz="2400" dirty="0" smtClean="0">
                <a:latin typeface="メイリオ" pitchFamily="50" charset="-128"/>
                <a:ea typeface="メイリオ" pitchFamily="50" charset="-128"/>
                <a:cs typeface="メイリオ" pitchFamily="50" charset="-128"/>
              </a:rPr>
              <a:t>(</a:t>
            </a:r>
            <a:r>
              <a:rPr lang="ja-JP" altLang="en-US" sz="2400" dirty="0" smtClean="0">
                <a:latin typeface="メイリオ" pitchFamily="50" charset="-128"/>
                <a:ea typeface="メイリオ" pitchFamily="50" charset="-128"/>
                <a:cs typeface="メイリオ" pitchFamily="50" charset="-128"/>
              </a:rPr>
              <a:t>正解か検証困難な</a:t>
            </a:r>
            <a:r>
              <a:rPr lang="en-US" altLang="ja-JP" sz="2400" dirty="0" smtClean="0">
                <a:latin typeface="メイリオ" pitchFamily="50" charset="-128"/>
                <a:ea typeface="メイリオ" pitchFamily="50" charset="-128"/>
                <a:cs typeface="メイリオ" pitchFamily="50" charset="-128"/>
              </a:rPr>
              <a:t>)</a:t>
            </a:r>
            <a:r>
              <a:rPr lang="ja-JP" altLang="en-US" sz="2400" dirty="0" smtClean="0">
                <a:latin typeface="メイリオ" pitchFamily="50" charset="-128"/>
                <a:ea typeface="メイリオ" pitchFamily="50" charset="-128"/>
                <a:cs typeface="メイリオ" pitchFamily="50" charset="-128"/>
              </a:rPr>
              <a:t>対人援助の分野では、特に効果的と</a:t>
            </a:r>
          </a:p>
          <a:p>
            <a:r>
              <a:rPr lang="ja-JP" altLang="en-US" sz="2400" dirty="0" smtClean="0">
                <a:latin typeface="メイリオ" pitchFamily="50" charset="-128"/>
                <a:ea typeface="メイリオ" pitchFamily="50" charset="-128"/>
                <a:cs typeface="メイリオ" pitchFamily="50" charset="-128"/>
              </a:rPr>
              <a:t>　　言われている。</a:t>
            </a:r>
          </a:p>
          <a:p>
            <a:endParaRPr kumimoji="1" lang="ja-JP" altLang="en-US" sz="2400" dirty="0" smtClean="0">
              <a:latin typeface="メイリオ" pitchFamily="50" charset="-128"/>
              <a:ea typeface="メイリオ" pitchFamily="50" charset="-128"/>
              <a:cs typeface="メイリオ" pitchFamily="50" charset="-128"/>
            </a:endParaRPr>
          </a:p>
          <a:p>
            <a:r>
              <a:rPr lang="en-US" altLang="ja-JP" sz="2400" b="1" dirty="0" smtClean="0">
                <a:latin typeface="メイリオ" pitchFamily="50" charset="-128"/>
                <a:ea typeface="メイリオ" pitchFamily="50" charset="-128"/>
                <a:cs typeface="メイリオ" pitchFamily="50" charset="-128"/>
              </a:rPr>
              <a:t>【</a:t>
            </a:r>
            <a:r>
              <a:rPr lang="ja-JP" altLang="en-US" sz="2400" b="1" dirty="0" smtClean="0">
                <a:latin typeface="メイリオ" pitchFamily="50" charset="-128"/>
                <a:ea typeface="メイリオ" pitchFamily="50" charset="-128"/>
                <a:cs typeface="メイリオ" pitchFamily="50" charset="-128"/>
              </a:rPr>
              <a:t>職業教育の理論</a:t>
            </a:r>
            <a:r>
              <a:rPr lang="en-US" altLang="ja-JP" sz="2400" b="1" dirty="0" smtClean="0">
                <a:latin typeface="メイリオ" pitchFamily="50" charset="-128"/>
                <a:ea typeface="メイリオ" pitchFamily="50" charset="-128"/>
                <a:cs typeface="メイリオ" pitchFamily="50" charset="-128"/>
              </a:rPr>
              <a:t>】</a:t>
            </a:r>
            <a:endParaRPr lang="ja-JP" altLang="en-US" sz="2400" b="1" dirty="0" smtClean="0">
              <a:latin typeface="メイリオ" pitchFamily="50" charset="-128"/>
              <a:ea typeface="メイリオ" pitchFamily="50" charset="-128"/>
              <a:cs typeface="メイリオ" pitchFamily="50" charset="-128"/>
            </a:endParaRPr>
          </a:p>
          <a:p>
            <a:r>
              <a:rPr kumimoji="1" lang="ja-JP" altLang="en-US" sz="2400" dirty="0" smtClean="0">
                <a:latin typeface="メイリオ" pitchFamily="50" charset="-128"/>
                <a:ea typeface="メイリオ" pitchFamily="50" charset="-128"/>
                <a:cs typeface="メイリオ" pitchFamily="50" charset="-128"/>
              </a:rPr>
              <a:t>　● もともと職業教育の理論では、提示</a:t>
            </a:r>
            <a:r>
              <a:rPr kumimoji="1" lang="en-US" altLang="ja-JP" sz="2400" dirty="0" smtClean="0">
                <a:latin typeface="メイリオ" pitchFamily="50" charset="-128"/>
                <a:ea typeface="メイリオ" pitchFamily="50" charset="-128"/>
                <a:cs typeface="メイリオ" pitchFamily="50" charset="-128"/>
              </a:rPr>
              <a:t>-</a:t>
            </a:r>
            <a:r>
              <a:rPr kumimoji="1" lang="ja-JP" altLang="en-US" sz="2400" dirty="0" smtClean="0">
                <a:latin typeface="メイリオ" pitchFamily="50" charset="-128"/>
                <a:ea typeface="メイリオ" pitchFamily="50" charset="-128"/>
                <a:cs typeface="メイリオ" pitchFamily="50" charset="-128"/>
              </a:rPr>
              <a:t>模倣</a:t>
            </a:r>
            <a:r>
              <a:rPr kumimoji="1" lang="en-US" altLang="ja-JP" sz="2400" dirty="0" smtClean="0">
                <a:latin typeface="メイリオ" pitchFamily="50" charset="-128"/>
                <a:ea typeface="メイリオ" pitchFamily="50" charset="-128"/>
                <a:cs typeface="メイリオ" pitchFamily="50" charset="-128"/>
              </a:rPr>
              <a:t>-</a:t>
            </a:r>
            <a:r>
              <a:rPr kumimoji="1" lang="ja-JP" altLang="en-US" sz="2400" dirty="0" smtClean="0">
                <a:latin typeface="メイリオ" pitchFamily="50" charset="-128"/>
                <a:ea typeface="メイリオ" pitchFamily="50" charset="-128"/>
                <a:cs typeface="メイリオ" pitchFamily="50" charset="-128"/>
              </a:rPr>
              <a:t>実践</a:t>
            </a:r>
            <a:r>
              <a:rPr kumimoji="1" lang="en-US" altLang="ja-JP" sz="2400" dirty="0" smtClean="0">
                <a:latin typeface="メイリオ" pitchFamily="50" charset="-128"/>
                <a:ea typeface="メイリオ" pitchFamily="50" charset="-128"/>
                <a:cs typeface="メイリオ" pitchFamily="50" charset="-128"/>
              </a:rPr>
              <a:t>-</a:t>
            </a:r>
            <a:r>
              <a:rPr kumimoji="1" lang="ja-JP" altLang="en-US" sz="2400" dirty="0" smtClean="0">
                <a:latin typeface="メイリオ" pitchFamily="50" charset="-128"/>
                <a:ea typeface="メイリオ" pitchFamily="50" charset="-128"/>
                <a:cs typeface="メイリオ" pitchFamily="50" charset="-128"/>
              </a:rPr>
              <a:t>省察等の</a:t>
            </a:r>
          </a:p>
          <a:p>
            <a:r>
              <a:rPr lang="ja-JP" altLang="en-US" sz="2400" dirty="0" smtClean="0">
                <a:latin typeface="メイリオ" pitchFamily="50" charset="-128"/>
                <a:ea typeface="メイリオ" pitchFamily="50" charset="-128"/>
                <a:cs typeface="メイリオ" pitchFamily="50" charset="-128"/>
              </a:rPr>
              <a:t>　　</a:t>
            </a:r>
            <a:r>
              <a:rPr kumimoji="1" lang="ja-JP" altLang="en-US" sz="2400" dirty="0" smtClean="0">
                <a:latin typeface="メイリオ" pitchFamily="50" charset="-128"/>
                <a:ea typeface="メイリオ" pitchFamily="50" charset="-128"/>
                <a:cs typeface="メイリオ" pitchFamily="50" charset="-128"/>
              </a:rPr>
              <a:t>相互作用やサイクルの重要性が謳われることが多い。</a:t>
            </a:r>
            <a:endParaRPr kumimoji="1" lang="ja-JP" altLang="en-US" sz="2000"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角丸四角形 6"/>
          <p:cNvSpPr/>
          <p:nvPr/>
        </p:nvSpPr>
        <p:spPr>
          <a:xfrm>
            <a:off x="4788024" y="4653136"/>
            <a:ext cx="3960440" cy="504056"/>
          </a:xfrm>
          <a:prstGeom prst="roundRect">
            <a:avLst/>
          </a:prstGeom>
          <a:noFill/>
          <a:ln w="476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指導者側の姿勢もまた大きく変遷</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8" name="スライド番号プレースホルダ 7"/>
          <p:cNvSpPr>
            <a:spLocks noGrp="1"/>
          </p:cNvSpPr>
          <p:nvPr>
            <p:ph type="sldNum" sz="quarter" idx="12"/>
          </p:nvPr>
        </p:nvSpPr>
        <p:spPr/>
        <p:txBody>
          <a:bodyPr/>
          <a:lstStyle/>
          <a:p>
            <a:fld id="{DC482F87-D069-4E11-9D1B-0E53CB68B063}" type="slidenum">
              <a:rPr kumimoji="1" lang="ja-JP" altLang="en-US" smtClean="0"/>
              <a:pPr/>
              <a:t>13</a:t>
            </a:fld>
            <a:endParaRPr kumimoji="1" lang="ja-JP"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13" name="角丸四角形 12"/>
          <p:cNvSpPr/>
          <p:nvPr/>
        </p:nvSpPr>
        <p:spPr>
          <a:xfrm>
            <a:off x="251520" y="188640"/>
            <a:ext cx="4320480" cy="1368152"/>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自ら主体的に学んだことこそ</a:t>
            </a:r>
          </a:p>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真に血となり肉となります。</a:t>
            </a:r>
            <a:endParaRPr kumimoji="1"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14" name="角丸四角形 13"/>
          <p:cNvSpPr/>
          <p:nvPr/>
        </p:nvSpPr>
        <p:spPr>
          <a:xfrm>
            <a:off x="4644008" y="908720"/>
            <a:ext cx="4248472" cy="648072"/>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講師がみなさんを仕事ができる人</a:t>
            </a:r>
          </a:p>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にするのではありません。</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15" name="角丸四角形 14"/>
          <p:cNvSpPr/>
          <p:nvPr/>
        </p:nvSpPr>
        <p:spPr>
          <a:xfrm>
            <a:off x="4644008" y="188640"/>
            <a:ext cx="4248472" cy="648072"/>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講師が教えることをちゃんと受け取りさえすれば</a:t>
            </a:r>
          </a:p>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仕事ができる人になるのではありません。</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9" name="角丸四角形 8"/>
          <p:cNvSpPr/>
          <p:nvPr/>
        </p:nvSpPr>
        <p:spPr>
          <a:xfrm>
            <a:off x="251520" y="5733256"/>
            <a:ext cx="6696744" cy="432048"/>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前提には、動機づけ</a:t>
            </a:r>
            <a:r>
              <a:rPr kumimoji="1" lang="en-US" altLang="ja-JP" sz="2400" b="1" dirty="0" smtClean="0">
                <a:solidFill>
                  <a:schemeClr val="tx1"/>
                </a:solidFill>
                <a:latin typeface="メイリオ" pitchFamily="50" charset="-128"/>
                <a:ea typeface="メイリオ" pitchFamily="50" charset="-128"/>
                <a:cs typeface="メイリオ" pitchFamily="50" charset="-128"/>
              </a:rPr>
              <a:t>(</a:t>
            </a:r>
            <a:r>
              <a:rPr kumimoji="1" lang="ja-JP" altLang="en-US" sz="2400" b="1" dirty="0" smtClean="0">
                <a:solidFill>
                  <a:schemeClr val="tx1"/>
                </a:solidFill>
                <a:latin typeface="メイリオ" pitchFamily="50" charset="-128"/>
                <a:ea typeface="メイリオ" pitchFamily="50" charset="-128"/>
                <a:cs typeface="メイリオ" pitchFamily="50" charset="-128"/>
              </a:rPr>
              <a:t>意欲、モチベーション</a:t>
            </a:r>
            <a:r>
              <a:rPr kumimoji="1" lang="en-US" altLang="ja-JP" sz="2400" b="1" dirty="0" smtClean="0">
                <a:solidFill>
                  <a:schemeClr val="tx1"/>
                </a:solidFill>
                <a:latin typeface="メイリオ" pitchFamily="50" charset="-128"/>
                <a:ea typeface="メイリオ" pitchFamily="50" charset="-128"/>
                <a:cs typeface="メイリオ" pitchFamily="50" charset="-128"/>
              </a:rPr>
              <a:t>)</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0" name="角丸四角形 9"/>
          <p:cNvSpPr/>
          <p:nvPr/>
        </p:nvSpPr>
        <p:spPr>
          <a:xfrm>
            <a:off x="251520" y="2492896"/>
            <a:ext cx="1872208" cy="504056"/>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問題の提示</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2" name="角丸四角形 11"/>
          <p:cNvSpPr/>
          <p:nvPr/>
        </p:nvSpPr>
        <p:spPr>
          <a:xfrm>
            <a:off x="251520" y="3140968"/>
            <a:ext cx="1872208" cy="504056"/>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latin typeface="メイリオ" pitchFamily="50" charset="-128"/>
                <a:ea typeface="メイリオ" pitchFamily="50" charset="-128"/>
                <a:cs typeface="メイリオ" pitchFamily="50" charset="-128"/>
              </a:rPr>
              <a:t>活性化</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6" name="角丸四角形 15"/>
          <p:cNvSpPr/>
          <p:nvPr/>
        </p:nvSpPr>
        <p:spPr>
          <a:xfrm>
            <a:off x="251520" y="3789040"/>
            <a:ext cx="1872208" cy="504056"/>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例示</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7" name="角丸四角形 16"/>
          <p:cNvSpPr/>
          <p:nvPr/>
        </p:nvSpPr>
        <p:spPr>
          <a:xfrm>
            <a:off x="251520" y="4437112"/>
            <a:ext cx="1872208" cy="504056"/>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応用</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8" name="角丸四角形 17"/>
          <p:cNvSpPr/>
          <p:nvPr/>
        </p:nvSpPr>
        <p:spPr>
          <a:xfrm>
            <a:off x="251520" y="5085184"/>
            <a:ext cx="1872208" cy="504056"/>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latin typeface="メイリオ" pitchFamily="50" charset="-128"/>
                <a:ea typeface="メイリオ" pitchFamily="50" charset="-128"/>
                <a:cs typeface="メイリオ" pitchFamily="50" charset="-128"/>
              </a:rPr>
              <a:t>統合</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9" name="角丸四角形 18"/>
          <p:cNvSpPr/>
          <p:nvPr/>
        </p:nvSpPr>
        <p:spPr>
          <a:xfrm>
            <a:off x="2267744" y="2492896"/>
            <a:ext cx="4680520" cy="504056"/>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「この問題もできるかな？」</a:t>
            </a:r>
            <a:br>
              <a:rPr lang="ja-JP" altLang="en-US" sz="1400" b="1" dirty="0" smtClean="0">
                <a:solidFill>
                  <a:schemeClr val="tx1"/>
                </a:solidFill>
                <a:latin typeface="メイリオ" pitchFamily="50" charset="-128"/>
                <a:ea typeface="メイリオ" pitchFamily="50" charset="-128"/>
                <a:cs typeface="メイリオ" pitchFamily="50" charset="-128"/>
              </a:rPr>
            </a:br>
            <a:r>
              <a:rPr lang="ja-JP" altLang="en-US" sz="1400" b="1" dirty="0" smtClean="0">
                <a:solidFill>
                  <a:schemeClr val="tx1"/>
                </a:solidFill>
                <a:latin typeface="メイリオ" pitchFamily="50" charset="-128"/>
                <a:ea typeface="メイリオ" pitchFamily="50" charset="-128"/>
                <a:cs typeface="メイリオ" pitchFamily="50" charset="-128"/>
              </a:rPr>
              <a:t>→「よし。やってみよう！」</a:t>
            </a:r>
          </a:p>
        </p:txBody>
      </p:sp>
      <p:sp>
        <p:nvSpPr>
          <p:cNvPr id="20" name="角丸四角形 19"/>
          <p:cNvSpPr/>
          <p:nvPr/>
        </p:nvSpPr>
        <p:spPr>
          <a:xfrm>
            <a:off x="2267744" y="3140968"/>
            <a:ext cx="4680520" cy="504056"/>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「今の力でできないかな？」</a:t>
            </a:r>
          </a:p>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 「むずかしいな。新たな学びが必要だ。」</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21" name="角丸四角形 20"/>
          <p:cNvSpPr/>
          <p:nvPr/>
        </p:nvSpPr>
        <p:spPr>
          <a:xfrm>
            <a:off x="2267744" y="3789040"/>
            <a:ext cx="4680520" cy="504056"/>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「まずはお手本を見せます。」</a:t>
            </a:r>
            <a:br>
              <a:rPr lang="ja-JP" altLang="en-US" sz="1400" b="1" dirty="0" smtClean="0">
                <a:solidFill>
                  <a:schemeClr val="tx1"/>
                </a:solidFill>
                <a:latin typeface="メイリオ" pitchFamily="50" charset="-128"/>
                <a:ea typeface="メイリオ" pitchFamily="50" charset="-128"/>
                <a:cs typeface="メイリオ" pitchFamily="50" charset="-128"/>
              </a:rPr>
            </a:br>
            <a:r>
              <a:rPr lang="ja-JP" altLang="en-US" sz="1400" b="1" dirty="0" smtClean="0">
                <a:solidFill>
                  <a:schemeClr val="tx1"/>
                </a:solidFill>
                <a:latin typeface="メイリオ" pitchFamily="50" charset="-128"/>
                <a:ea typeface="メイリオ" pitchFamily="50" charset="-128"/>
                <a:cs typeface="メイリオ" pitchFamily="50" charset="-128"/>
              </a:rPr>
              <a:t>→「なるほど！そういうことか。」</a:t>
            </a:r>
          </a:p>
        </p:txBody>
      </p:sp>
      <p:sp>
        <p:nvSpPr>
          <p:cNvPr id="22" name="角丸四角形 21"/>
          <p:cNvSpPr/>
          <p:nvPr/>
        </p:nvSpPr>
        <p:spPr>
          <a:xfrm>
            <a:off x="2267744" y="4437112"/>
            <a:ext cx="4680520" cy="504056"/>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「今度は自分でやってみましょう。」</a:t>
            </a:r>
            <a:br>
              <a:rPr lang="ja-JP" altLang="en-US" sz="1400" b="1" dirty="0" smtClean="0">
                <a:solidFill>
                  <a:schemeClr val="tx1"/>
                </a:solidFill>
                <a:latin typeface="メイリオ" pitchFamily="50" charset="-128"/>
                <a:ea typeface="メイリオ" pitchFamily="50" charset="-128"/>
                <a:cs typeface="メイリオ" pitchFamily="50" charset="-128"/>
              </a:rPr>
            </a:br>
            <a:r>
              <a:rPr lang="ja-JP" altLang="en-US" sz="1400" b="1" dirty="0" smtClean="0">
                <a:solidFill>
                  <a:schemeClr val="tx1"/>
                </a:solidFill>
                <a:latin typeface="メイリオ" pitchFamily="50" charset="-128"/>
                <a:ea typeface="メイリオ" pitchFamily="50" charset="-128"/>
                <a:cs typeface="メイリオ" pitchFamily="50" charset="-128"/>
              </a:rPr>
              <a:t>→「なるほど！方法がわかりました。」</a:t>
            </a:r>
          </a:p>
        </p:txBody>
      </p:sp>
      <p:sp>
        <p:nvSpPr>
          <p:cNvPr id="23" name="角丸四角形 22"/>
          <p:cNvSpPr/>
          <p:nvPr/>
        </p:nvSpPr>
        <p:spPr>
          <a:xfrm>
            <a:off x="2267744" y="5085184"/>
            <a:ext cx="4680520" cy="504056"/>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「現場でやってみてください。」</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→「少しずつできるようになってきました。」</a:t>
            </a:r>
          </a:p>
        </p:txBody>
      </p:sp>
      <p:sp>
        <p:nvSpPr>
          <p:cNvPr id="24" name="角丸四角形 23"/>
          <p:cNvSpPr/>
          <p:nvPr/>
        </p:nvSpPr>
        <p:spPr>
          <a:xfrm>
            <a:off x="251520" y="1844824"/>
            <a:ext cx="6696744" cy="504056"/>
          </a:xfrm>
          <a:prstGeom prst="roundRect">
            <a:avLst/>
          </a:prstGeom>
          <a:solidFill>
            <a:schemeClr val="accent3">
              <a:lumMod val="40000"/>
              <a:lumOff val="60000"/>
            </a:schemeClr>
          </a:solid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参考：メリルの学習環境デザイン原理</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7" name="正方形/長方形 26"/>
          <p:cNvSpPr/>
          <p:nvPr/>
        </p:nvSpPr>
        <p:spPr>
          <a:xfrm>
            <a:off x="7092280" y="1844824"/>
            <a:ext cx="1872208" cy="4320480"/>
          </a:xfrm>
          <a:prstGeom prst="rect">
            <a:avLst/>
          </a:prstGeom>
          <a:solidFill>
            <a:schemeClr val="accent5">
              <a:lumMod val="75000"/>
            </a:schemeClr>
          </a:solidFill>
          <a:ln w="349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b="1" u="sng" dirty="0" smtClean="0">
                <a:solidFill>
                  <a:schemeClr val="bg1"/>
                </a:solidFill>
                <a:latin typeface="メイリオ" pitchFamily="50" charset="-128"/>
                <a:ea typeface="メイリオ" pitchFamily="50" charset="-128"/>
                <a:cs typeface="メイリオ" pitchFamily="50" charset="-128"/>
              </a:rPr>
              <a:t>学習とは</a:t>
            </a:r>
          </a:p>
          <a:p>
            <a:pPr algn="ctr"/>
            <a:r>
              <a:rPr lang="ja-JP" altLang="en-US" b="1" dirty="0" smtClean="0">
                <a:solidFill>
                  <a:schemeClr val="bg1"/>
                </a:solidFill>
                <a:latin typeface="メイリオ" pitchFamily="50" charset="-128"/>
                <a:ea typeface="メイリオ" pitchFamily="50" charset="-128"/>
                <a:cs typeface="メイリオ" pitchFamily="50" charset="-128"/>
              </a:rPr>
              <a:t>・自ら発見する。</a:t>
            </a:r>
          </a:p>
          <a:p>
            <a:pPr algn="ctr"/>
            <a:r>
              <a:rPr lang="ja-JP" altLang="en-US" b="1" dirty="0" smtClean="0">
                <a:solidFill>
                  <a:schemeClr val="bg1"/>
                </a:solidFill>
                <a:latin typeface="メイリオ" pitchFamily="50" charset="-128"/>
                <a:ea typeface="メイリオ" pitchFamily="50" charset="-128"/>
                <a:cs typeface="メイリオ" pitchFamily="50" charset="-128"/>
              </a:rPr>
              <a:t>（気づく）</a:t>
            </a:r>
            <a:br>
              <a:rPr lang="ja-JP" altLang="en-US" b="1" dirty="0" smtClean="0">
                <a:solidFill>
                  <a:schemeClr val="bg1"/>
                </a:solidFill>
                <a:latin typeface="メイリオ" pitchFamily="50" charset="-128"/>
                <a:ea typeface="メイリオ" pitchFamily="50" charset="-128"/>
                <a:cs typeface="メイリオ" pitchFamily="50" charset="-128"/>
              </a:rPr>
            </a:br>
            <a:r>
              <a:rPr lang="ja-JP" altLang="en-US" b="1" dirty="0" smtClean="0">
                <a:solidFill>
                  <a:schemeClr val="bg1"/>
                </a:solidFill>
                <a:latin typeface="メイリオ" pitchFamily="50" charset="-128"/>
                <a:ea typeface="メイリオ" pitchFamily="50" charset="-128"/>
                <a:cs typeface="メイリオ" pitchFamily="50" charset="-128"/>
              </a:rPr>
              <a:t>・気づいたことを定着させる。</a:t>
            </a:r>
          </a:p>
          <a:p>
            <a:pPr algn="ctr"/>
            <a:endParaRPr lang="ja-JP" altLang="en-US" b="1" dirty="0" smtClean="0">
              <a:solidFill>
                <a:schemeClr val="bg1"/>
              </a:solidFill>
              <a:latin typeface="メイリオ" pitchFamily="50" charset="-128"/>
              <a:ea typeface="メイリオ" pitchFamily="50" charset="-128"/>
              <a:cs typeface="メイリオ" pitchFamily="50" charset="-128"/>
            </a:endParaRPr>
          </a:p>
          <a:p>
            <a:r>
              <a:rPr lang="ja-JP" altLang="en-US" b="1" dirty="0" smtClean="0">
                <a:solidFill>
                  <a:schemeClr val="bg1"/>
                </a:solidFill>
                <a:latin typeface="メイリオ" pitchFamily="50" charset="-128"/>
                <a:ea typeface="メイリオ" pitchFamily="50" charset="-128"/>
                <a:cs typeface="メイリオ" pitchFamily="50" charset="-128"/>
              </a:rPr>
              <a:t>★「習う」ことに慣れすぎていませんか？</a:t>
            </a:r>
            <a:endParaRPr lang="en-US" altLang="ja-JP" b="1" dirty="0" smtClean="0">
              <a:solidFill>
                <a:schemeClr val="bg1"/>
              </a:solidFill>
              <a:latin typeface="メイリオ" pitchFamily="50" charset="-128"/>
              <a:ea typeface="メイリオ" pitchFamily="50" charset="-128"/>
              <a:cs typeface="メイリオ" pitchFamily="50" charset="-128"/>
            </a:endParaRPr>
          </a:p>
          <a:p>
            <a:r>
              <a:rPr lang="en-US" altLang="ja-JP" b="1" dirty="0" smtClean="0">
                <a:solidFill>
                  <a:schemeClr val="bg1"/>
                </a:solidFill>
                <a:latin typeface="メイリオ" pitchFamily="50" charset="-128"/>
                <a:ea typeface="メイリオ" pitchFamily="50" charset="-128"/>
                <a:cs typeface="メイリオ" pitchFamily="50" charset="-128"/>
              </a:rPr>
              <a:t> </a:t>
            </a:r>
            <a:r>
              <a:rPr lang="ja-JP" altLang="en-US" b="1" dirty="0" smtClean="0">
                <a:solidFill>
                  <a:schemeClr val="bg1"/>
                </a:solidFill>
                <a:latin typeface="メイリオ" pitchFamily="50" charset="-128"/>
                <a:ea typeface="メイリオ" pitchFamily="50" charset="-128"/>
                <a:cs typeface="メイリオ" pitchFamily="50" charset="-128"/>
              </a:rPr>
              <a:t>→「学ぶ」へ</a:t>
            </a:r>
          </a:p>
          <a:p>
            <a:endParaRPr lang="ja-JP" altLang="en-US" b="1" dirty="0" smtClean="0">
              <a:solidFill>
                <a:schemeClr val="bg1"/>
              </a:solidFill>
              <a:latin typeface="メイリオ" pitchFamily="50" charset="-128"/>
              <a:ea typeface="メイリオ" pitchFamily="50" charset="-128"/>
              <a:cs typeface="メイリオ" pitchFamily="50" charset="-128"/>
            </a:endParaRPr>
          </a:p>
          <a:p>
            <a:r>
              <a:rPr lang="ja-JP" altLang="en-US" b="1" dirty="0" smtClean="0">
                <a:solidFill>
                  <a:schemeClr val="bg1"/>
                </a:solidFill>
                <a:latin typeface="メイリオ" pitchFamily="50" charset="-128"/>
                <a:ea typeface="メイリオ" pitchFamily="50" charset="-128"/>
                <a:cs typeface="メイリオ" pitchFamily="50" charset="-128"/>
              </a:rPr>
              <a:t>★主体的、参加型</a:t>
            </a:r>
            <a:r>
              <a:rPr lang="en-US" altLang="ja-JP" b="1" dirty="0" smtClean="0">
                <a:solidFill>
                  <a:schemeClr val="bg1"/>
                </a:solidFill>
                <a:latin typeface="メイリオ" pitchFamily="50" charset="-128"/>
                <a:ea typeface="メイリオ" pitchFamily="50" charset="-128"/>
                <a:cs typeface="メイリオ" pitchFamily="50" charset="-128"/>
              </a:rPr>
              <a:t>(</a:t>
            </a:r>
            <a:r>
              <a:rPr lang="ja-JP" altLang="en-US" b="1" dirty="0" smtClean="0">
                <a:solidFill>
                  <a:schemeClr val="bg1"/>
                </a:solidFill>
                <a:latin typeface="メイリオ" pitchFamily="50" charset="-128"/>
                <a:ea typeface="メイリオ" pitchFamily="50" charset="-128"/>
                <a:cs typeface="メイリオ" pitchFamily="50" charset="-128"/>
              </a:rPr>
              <a:t>対話的</a:t>
            </a:r>
            <a:r>
              <a:rPr lang="en-US" altLang="ja-JP" b="1" dirty="0" smtClean="0">
                <a:solidFill>
                  <a:schemeClr val="bg1"/>
                </a:solidFill>
                <a:latin typeface="メイリオ" pitchFamily="50" charset="-128"/>
                <a:ea typeface="メイリオ" pitchFamily="50" charset="-128"/>
                <a:cs typeface="メイリオ" pitchFamily="50" charset="-128"/>
              </a:rPr>
              <a:t>)</a:t>
            </a:r>
            <a:r>
              <a:rPr lang="ja-JP" altLang="en-US" b="1" dirty="0" smtClean="0">
                <a:solidFill>
                  <a:schemeClr val="bg1"/>
                </a:solidFill>
                <a:latin typeface="メイリオ" pitchFamily="50" charset="-128"/>
                <a:ea typeface="メイリオ" pitchFamily="50" charset="-128"/>
                <a:cs typeface="メイリオ" pitchFamily="50" charset="-128"/>
              </a:rPr>
              <a:t>な学びとは？</a:t>
            </a:r>
          </a:p>
        </p:txBody>
      </p:sp>
      <p:sp>
        <p:nvSpPr>
          <p:cNvPr id="25" name="下矢印 24"/>
          <p:cNvSpPr/>
          <p:nvPr/>
        </p:nvSpPr>
        <p:spPr>
          <a:xfrm>
            <a:off x="467544" y="2852936"/>
            <a:ext cx="144016" cy="2664296"/>
          </a:xfrm>
          <a:prstGeom prst="downArrow">
            <a:avLst>
              <a:gd name="adj1" fmla="val 50000"/>
              <a:gd name="adj2" fmla="val 10879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スライド番号プレースホルダ 25"/>
          <p:cNvSpPr>
            <a:spLocks noGrp="1"/>
          </p:cNvSpPr>
          <p:nvPr>
            <p:ph type="sldNum" sz="quarter" idx="12"/>
          </p:nvPr>
        </p:nvSpPr>
        <p:spPr/>
        <p:txBody>
          <a:bodyPr/>
          <a:lstStyle/>
          <a:p>
            <a:fld id="{DC482F87-D069-4E11-9D1B-0E53CB68B063}" type="slidenum">
              <a:rPr kumimoji="1" lang="ja-JP" altLang="en-US" smtClean="0"/>
              <a:pPr/>
              <a:t>14</a:t>
            </a:fld>
            <a:endParaRPr kumimoji="1" lang="ja-JP"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13" name="角丸四角形 12"/>
          <p:cNvSpPr/>
          <p:nvPr/>
        </p:nvSpPr>
        <p:spPr>
          <a:xfrm>
            <a:off x="251520" y="188640"/>
            <a:ext cx="4320480" cy="1368152"/>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自ら主体的に学んだことこそ</a:t>
            </a:r>
          </a:p>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真に血となり肉となります。</a:t>
            </a:r>
            <a:endParaRPr kumimoji="1"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14" name="角丸四角形 13"/>
          <p:cNvSpPr/>
          <p:nvPr/>
        </p:nvSpPr>
        <p:spPr>
          <a:xfrm>
            <a:off x="4644008" y="908720"/>
            <a:ext cx="4248472" cy="648072"/>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講師がみなさんを仕事ができる人</a:t>
            </a:r>
          </a:p>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にするのではありません。</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15" name="角丸四角形 14"/>
          <p:cNvSpPr/>
          <p:nvPr/>
        </p:nvSpPr>
        <p:spPr>
          <a:xfrm>
            <a:off x="4644008" y="188640"/>
            <a:ext cx="4248472" cy="648072"/>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講師が教えることをちゃんと受け取りさえすれば</a:t>
            </a:r>
          </a:p>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仕事ができる人になるのではありません。</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24" name="角丸四角形 23"/>
          <p:cNvSpPr/>
          <p:nvPr/>
        </p:nvSpPr>
        <p:spPr>
          <a:xfrm>
            <a:off x="251520" y="1916832"/>
            <a:ext cx="8568952" cy="504056"/>
          </a:xfrm>
          <a:prstGeom prst="roundRect">
            <a:avLst/>
          </a:prstGeom>
          <a:solidFill>
            <a:schemeClr val="accent3">
              <a:lumMod val="40000"/>
              <a:lumOff val="60000"/>
            </a:schemeClr>
          </a:solid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b="1" dirty="0" smtClean="0">
                <a:solidFill>
                  <a:schemeClr val="tx1"/>
                </a:solidFill>
                <a:latin typeface="メイリオ" pitchFamily="50" charset="-128"/>
                <a:ea typeface="メイリオ" pitchFamily="50" charset="-128"/>
                <a:cs typeface="メイリオ" pitchFamily="50" charset="-128"/>
              </a:rPr>
              <a:t>①「問い」を持って参加する。聴く。</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6" name="角丸四角形 25"/>
          <p:cNvSpPr/>
          <p:nvPr/>
        </p:nvSpPr>
        <p:spPr>
          <a:xfrm>
            <a:off x="467544" y="2564904"/>
            <a:ext cx="8352928" cy="936104"/>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solidFill>
                <a:latin typeface="メイリオ" pitchFamily="50" charset="-128"/>
                <a:ea typeface="メイリオ" pitchFamily="50" charset="-128"/>
                <a:cs typeface="メイリオ" pitchFamily="50" charset="-128"/>
              </a:rPr>
              <a:t>・問いのヒントが獲得目標にあります。</a:t>
            </a:r>
          </a:p>
          <a:p>
            <a:r>
              <a:rPr lang="ja-JP" altLang="en-US" sz="2400" b="1" dirty="0" smtClean="0">
                <a:solidFill>
                  <a:schemeClr val="tx1"/>
                </a:solidFill>
                <a:latin typeface="メイリオ" pitchFamily="50" charset="-128"/>
                <a:ea typeface="メイリオ" pitchFamily="50" charset="-128"/>
                <a:cs typeface="メイリオ" pitchFamily="50" charset="-128"/>
              </a:rPr>
              <a:t>・振り返りシートも活用してください。</a:t>
            </a:r>
          </a:p>
        </p:txBody>
      </p:sp>
      <p:sp>
        <p:nvSpPr>
          <p:cNvPr id="28" name="角丸四角形 27"/>
          <p:cNvSpPr/>
          <p:nvPr/>
        </p:nvSpPr>
        <p:spPr>
          <a:xfrm>
            <a:off x="251520" y="3861048"/>
            <a:ext cx="8568952" cy="504056"/>
          </a:xfrm>
          <a:prstGeom prst="roundRect">
            <a:avLst/>
          </a:prstGeom>
          <a:solidFill>
            <a:schemeClr val="accent3">
              <a:lumMod val="40000"/>
              <a:lumOff val="60000"/>
            </a:schemeClr>
          </a:solid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solidFill>
                <a:latin typeface="メイリオ" pitchFamily="50" charset="-128"/>
                <a:ea typeface="メイリオ" pitchFamily="50" charset="-128"/>
                <a:cs typeface="メイリオ" pitchFamily="50" charset="-128"/>
              </a:rPr>
              <a:t>② 頭と手と口、時には体全体を動かす。</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9" name="角丸四角形 28"/>
          <p:cNvSpPr/>
          <p:nvPr/>
        </p:nvSpPr>
        <p:spPr>
          <a:xfrm>
            <a:off x="467544" y="4509120"/>
            <a:ext cx="8352928" cy="1728192"/>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solidFill>
                <a:latin typeface="メイリオ" pitchFamily="50" charset="-128"/>
                <a:ea typeface="メイリオ" pitchFamily="50" charset="-128"/>
                <a:cs typeface="メイリオ" pitchFamily="50" charset="-128"/>
              </a:rPr>
              <a:t>・啓示は降りてきません。意識すると気づきます。</a:t>
            </a:r>
          </a:p>
          <a:p>
            <a:r>
              <a:rPr lang="ja-JP" altLang="en-US" sz="2400" b="1" dirty="0" smtClean="0">
                <a:solidFill>
                  <a:schemeClr val="tx1"/>
                </a:solidFill>
                <a:latin typeface="メイリオ" pitchFamily="50" charset="-128"/>
                <a:ea typeface="メイリオ" pitchFamily="50" charset="-128"/>
                <a:cs typeface="メイリオ" pitchFamily="50" charset="-128"/>
              </a:rPr>
              <a:t>・積極的に参加しましょう。参加型の演習を多く取り入れています。「間違い」や「ひとつの正しい答」はありません。怖がらず意見を出し合いましょう。</a:t>
            </a:r>
          </a:p>
        </p:txBody>
      </p:sp>
      <p:sp>
        <p:nvSpPr>
          <p:cNvPr id="10" name="スライド番号プレースホルダ 9"/>
          <p:cNvSpPr>
            <a:spLocks noGrp="1"/>
          </p:cNvSpPr>
          <p:nvPr>
            <p:ph type="sldNum" sz="quarter" idx="12"/>
          </p:nvPr>
        </p:nvSpPr>
        <p:spPr/>
        <p:txBody>
          <a:bodyPr/>
          <a:lstStyle/>
          <a:p>
            <a:fld id="{DC482F87-D069-4E11-9D1B-0E53CB68B063}" type="slidenum">
              <a:rPr kumimoji="1" lang="ja-JP" altLang="en-US" smtClean="0"/>
              <a:pPr/>
              <a:t>15</a:t>
            </a:fld>
            <a:endParaRPr kumimoji="1" lang="ja-JP"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13" name="角丸四角形 12"/>
          <p:cNvSpPr/>
          <p:nvPr/>
        </p:nvSpPr>
        <p:spPr>
          <a:xfrm>
            <a:off x="251520" y="188640"/>
            <a:ext cx="4320480" cy="1368152"/>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bg1"/>
                </a:solidFill>
                <a:latin typeface="メイリオ" pitchFamily="50" charset="-128"/>
                <a:ea typeface="メイリオ" pitchFamily="50" charset="-128"/>
                <a:cs typeface="メイリオ" pitchFamily="50" charset="-128"/>
              </a:rPr>
              <a:t>継続的な学びが必要です</a:t>
            </a:r>
            <a:r>
              <a:rPr kumimoji="1" lang="ja-JP" altLang="en-US" sz="2400" b="1" dirty="0" smtClean="0">
                <a:solidFill>
                  <a:schemeClr val="bg1"/>
                </a:solidFill>
                <a:latin typeface="メイリオ" pitchFamily="50" charset="-128"/>
                <a:ea typeface="メイリオ" pitchFamily="50" charset="-128"/>
                <a:cs typeface="メイリオ" pitchFamily="50" charset="-128"/>
              </a:rPr>
              <a:t>。</a:t>
            </a:r>
          </a:p>
          <a:p>
            <a:pPr algn="ctr"/>
            <a:r>
              <a:rPr lang="en-US" altLang="ja-JP" sz="2400" b="1" dirty="0" smtClean="0">
                <a:solidFill>
                  <a:schemeClr val="bg1"/>
                </a:solidFill>
                <a:latin typeface="メイリオ" pitchFamily="50" charset="-128"/>
                <a:ea typeface="メイリオ" pitchFamily="50" charset="-128"/>
                <a:cs typeface="メイリオ" pitchFamily="50" charset="-128"/>
              </a:rPr>
              <a:t>- </a:t>
            </a:r>
            <a:r>
              <a:rPr lang="ja-JP" altLang="en-US" sz="2400" b="1" dirty="0" smtClean="0">
                <a:solidFill>
                  <a:schemeClr val="bg1"/>
                </a:solidFill>
                <a:latin typeface="メイリオ" pitchFamily="50" charset="-128"/>
                <a:ea typeface="メイリオ" pitchFamily="50" charset="-128"/>
                <a:cs typeface="メイリオ" pitchFamily="50" charset="-128"/>
              </a:rPr>
              <a:t>経験と概念化 </a:t>
            </a:r>
            <a:r>
              <a:rPr lang="en-US" altLang="ja-JP" sz="2400" b="1" dirty="0" smtClean="0">
                <a:solidFill>
                  <a:schemeClr val="bg1"/>
                </a:solidFill>
                <a:latin typeface="メイリオ" pitchFamily="50" charset="-128"/>
                <a:ea typeface="メイリオ" pitchFamily="50" charset="-128"/>
                <a:cs typeface="メイリオ" pitchFamily="50" charset="-128"/>
              </a:rPr>
              <a:t>-</a:t>
            </a:r>
            <a:endParaRPr kumimoji="1"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14" name="角丸四角形 13"/>
          <p:cNvSpPr/>
          <p:nvPr/>
        </p:nvSpPr>
        <p:spPr>
          <a:xfrm>
            <a:off x="4644008" y="908720"/>
            <a:ext cx="4248472" cy="648072"/>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この研修を修了しさえすれば、現場に戻ってすぐ仕事ができるようになるわけではありません</a:t>
            </a:r>
            <a:r>
              <a:rPr kumimoji="1" lang="ja-JP" altLang="en-US" sz="1400" b="1" dirty="0" smtClean="0">
                <a:solidFill>
                  <a:schemeClr val="tx1"/>
                </a:solidFill>
                <a:latin typeface="メイリオ" pitchFamily="50" charset="-128"/>
                <a:ea typeface="メイリオ" pitchFamily="50" charset="-128"/>
                <a:cs typeface="メイリオ" pitchFamily="50" charset="-128"/>
              </a:rPr>
              <a:t>。</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15" name="角丸四角形 14"/>
          <p:cNvSpPr/>
          <p:nvPr/>
        </p:nvSpPr>
        <p:spPr>
          <a:xfrm>
            <a:off x="4644008" y="188640"/>
            <a:ext cx="4248472" cy="648072"/>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この研修で仕事ができるようになる</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全てが網羅されているわけではありません</a:t>
            </a:r>
            <a:r>
              <a:rPr kumimoji="1" lang="ja-JP" altLang="en-US" sz="1400" b="1" dirty="0" smtClean="0">
                <a:solidFill>
                  <a:schemeClr val="tx1"/>
                </a:solidFill>
                <a:latin typeface="メイリオ" pitchFamily="50" charset="-128"/>
                <a:ea typeface="メイリオ" pitchFamily="50" charset="-128"/>
                <a:cs typeface="メイリオ" pitchFamily="50" charset="-128"/>
              </a:rPr>
              <a:t>。</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28" name="角丸四角形 27"/>
          <p:cNvSpPr/>
          <p:nvPr/>
        </p:nvSpPr>
        <p:spPr>
          <a:xfrm>
            <a:off x="3203848" y="3429000"/>
            <a:ext cx="2088232" cy="936104"/>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latin typeface="メイリオ" pitchFamily="50" charset="-128"/>
                <a:ea typeface="メイリオ" pitchFamily="50" charset="-128"/>
                <a:cs typeface="メイリオ" pitchFamily="50" charset="-128"/>
              </a:rPr>
              <a:t>具体的経験</a:t>
            </a:r>
            <a:endParaRPr kumimoji="1" lang="en-US" altLang="ja-JP" sz="2000" b="1" dirty="0" smtClean="0">
              <a:solidFill>
                <a:schemeClr val="tx1"/>
              </a:solidFill>
              <a:latin typeface="メイリオ" pitchFamily="50" charset="-128"/>
              <a:ea typeface="メイリオ" pitchFamily="50" charset="-128"/>
              <a:cs typeface="メイリオ" pitchFamily="50" charset="-128"/>
            </a:endParaRPr>
          </a:p>
          <a:p>
            <a:pPr algn="ctr"/>
            <a:endParaRPr kumimoji="1" lang="ja-JP" altLang="en-US" sz="2000" b="1" dirty="0">
              <a:solidFill>
                <a:schemeClr val="tx1"/>
              </a:solidFill>
              <a:latin typeface="メイリオ" pitchFamily="50" charset="-128"/>
              <a:ea typeface="メイリオ" pitchFamily="50" charset="-128"/>
              <a:cs typeface="メイリオ" pitchFamily="50" charset="-128"/>
            </a:endParaRPr>
          </a:p>
        </p:txBody>
      </p:sp>
      <p:sp>
        <p:nvSpPr>
          <p:cNvPr id="29" name="角丸四角形 28"/>
          <p:cNvSpPr/>
          <p:nvPr/>
        </p:nvSpPr>
        <p:spPr>
          <a:xfrm>
            <a:off x="3347864" y="3933056"/>
            <a:ext cx="1800200" cy="288032"/>
          </a:xfrm>
          <a:prstGeom prst="roundRect">
            <a:avLst/>
          </a:prstGeom>
          <a:solidFill>
            <a:schemeClr val="accent3">
              <a:lumMod val="20000"/>
              <a:lumOff val="80000"/>
            </a:schemeClr>
          </a:solidFill>
          <a:ln w="25400">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感じる</a:t>
            </a:r>
          </a:p>
        </p:txBody>
      </p:sp>
      <p:sp>
        <p:nvSpPr>
          <p:cNvPr id="30" name="角丸四角形 29"/>
          <p:cNvSpPr/>
          <p:nvPr/>
        </p:nvSpPr>
        <p:spPr>
          <a:xfrm>
            <a:off x="251520" y="1700808"/>
            <a:ext cx="8352928" cy="504056"/>
          </a:xfrm>
          <a:prstGeom prst="roundRect">
            <a:avLst/>
          </a:prstGeom>
          <a:solidFill>
            <a:schemeClr val="accent3">
              <a:lumMod val="40000"/>
              <a:lumOff val="60000"/>
            </a:schemeClr>
          </a:solid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参考：コルブの経験学習モデル</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31" name="角丸四角形 30"/>
          <p:cNvSpPr/>
          <p:nvPr/>
        </p:nvSpPr>
        <p:spPr>
          <a:xfrm>
            <a:off x="5724128" y="4437112"/>
            <a:ext cx="2088232" cy="936104"/>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latin typeface="メイリオ" pitchFamily="50" charset="-128"/>
                <a:ea typeface="メイリオ" pitchFamily="50" charset="-128"/>
                <a:cs typeface="メイリオ" pitchFamily="50" charset="-128"/>
              </a:rPr>
              <a:t>省察的観察</a:t>
            </a:r>
            <a:endParaRPr kumimoji="1" lang="en-US" altLang="ja-JP" sz="2000" b="1" dirty="0" smtClean="0">
              <a:solidFill>
                <a:schemeClr val="tx1"/>
              </a:solidFill>
              <a:latin typeface="メイリオ" pitchFamily="50" charset="-128"/>
              <a:ea typeface="メイリオ" pitchFamily="50" charset="-128"/>
              <a:cs typeface="メイリオ" pitchFamily="50" charset="-128"/>
            </a:endParaRPr>
          </a:p>
          <a:p>
            <a:pPr algn="ctr"/>
            <a:endParaRPr kumimoji="1" lang="ja-JP" altLang="en-US" sz="2000" b="1" dirty="0">
              <a:solidFill>
                <a:schemeClr val="tx1"/>
              </a:solidFill>
              <a:latin typeface="メイリオ" pitchFamily="50" charset="-128"/>
              <a:ea typeface="メイリオ" pitchFamily="50" charset="-128"/>
              <a:cs typeface="メイリオ" pitchFamily="50" charset="-128"/>
            </a:endParaRPr>
          </a:p>
        </p:txBody>
      </p:sp>
      <p:sp>
        <p:nvSpPr>
          <p:cNvPr id="32" name="角丸四角形 31"/>
          <p:cNvSpPr/>
          <p:nvPr/>
        </p:nvSpPr>
        <p:spPr>
          <a:xfrm>
            <a:off x="3203848" y="5301208"/>
            <a:ext cx="2088232" cy="1008112"/>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latin typeface="メイリオ" pitchFamily="50" charset="-128"/>
                <a:ea typeface="メイリオ" pitchFamily="50" charset="-128"/>
                <a:cs typeface="メイリオ" pitchFamily="50" charset="-128"/>
              </a:rPr>
              <a:t>抽象的概念化</a:t>
            </a:r>
            <a:endParaRPr kumimoji="1" lang="en-US" altLang="ja-JP" sz="2000" b="1" dirty="0" smtClean="0">
              <a:solidFill>
                <a:schemeClr val="tx1"/>
              </a:solidFill>
              <a:latin typeface="メイリオ" pitchFamily="50" charset="-128"/>
              <a:ea typeface="メイリオ" pitchFamily="50" charset="-128"/>
              <a:cs typeface="メイリオ" pitchFamily="50" charset="-128"/>
            </a:endParaRPr>
          </a:p>
          <a:p>
            <a:pPr algn="ctr"/>
            <a:endParaRPr kumimoji="1" lang="ja-JP" altLang="en-US" sz="2000" b="1" dirty="0">
              <a:solidFill>
                <a:schemeClr val="tx1"/>
              </a:solidFill>
              <a:latin typeface="メイリオ" pitchFamily="50" charset="-128"/>
              <a:ea typeface="メイリオ" pitchFamily="50" charset="-128"/>
              <a:cs typeface="メイリオ" pitchFamily="50" charset="-128"/>
            </a:endParaRPr>
          </a:p>
        </p:txBody>
      </p:sp>
      <p:sp>
        <p:nvSpPr>
          <p:cNvPr id="33" name="角丸四角形 32"/>
          <p:cNvSpPr/>
          <p:nvPr/>
        </p:nvSpPr>
        <p:spPr>
          <a:xfrm>
            <a:off x="683568" y="4437112"/>
            <a:ext cx="2088232" cy="936104"/>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latin typeface="メイリオ" pitchFamily="50" charset="-128"/>
                <a:ea typeface="メイリオ" pitchFamily="50" charset="-128"/>
                <a:cs typeface="メイリオ" pitchFamily="50" charset="-128"/>
              </a:rPr>
              <a:t>能動的実験</a:t>
            </a:r>
            <a:endParaRPr kumimoji="1" lang="en-US" altLang="ja-JP" sz="2000" b="1" dirty="0" smtClean="0">
              <a:solidFill>
                <a:schemeClr val="tx1"/>
              </a:solidFill>
              <a:latin typeface="メイリオ" pitchFamily="50" charset="-128"/>
              <a:ea typeface="メイリオ" pitchFamily="50" charset="-128"/>
              <a:cs typeface="メイリオ" pitchFamily="50" charset="-128"/>
            </a:endParaRPr>
          </a:p>
          <a:p>
            <a:pPr algn="ctr"/>
            <a:endParaRPr kumimoji="1" lang="ja-JP" altLang="en-US" sz="2000" b="1" dirty="0">
              <a:solidFill>
                <a:schemeClr val="tx1"/>
              </a:solidFill>
              <a:latin typeface="メイリオ" pitchFamily="50" charset="-128"/>
              <a:ea typeface="メイリオ" pitchFamily="50" charset="-128"/>
              <a:cs typeface="メイリオ" pitchFamily="50" charset="-128"/>
            </a:endParaRPr>
          </a:p>
        </p:txBody>
      </p:sp>
      <p:cxnSp>
        <p:nvCxnSpPr>
          <p:cNvPr id="35" name="図形 34"/>
          <p:cNvCxnSpPr>
            <a:stCxn id="33" idx="0"/>
            <a:endCxn id="28" idx="1"/>
          </p:cNvCxnSpPr>
          <p:nvPr/>
        </p:nvCxnSpPr>
        <p:spPr>
          <a:xfrm rot="5400000" flipH="1" flipV="1">
            <a:off x="2195736" y="3429000"/>
            <a:ext cx="540060" cy="1476164"/>
          </a:xfrm>
          <a:prstGeom prst="curvedConnector2">
            <a:avLst/>
          </a:prstGeom>
          <a:ln w="76200">
            <a:headEnd type="none"/>
            <a:tailEnd type="stealth"/>
          </a:ln>
        </p:spPr>
        <p:style>
          <a:lnRef idx="1">
            <a:schemeClr val="accent1"/>
          </a:lnRef>
          <a:fillRef idx="0">
            <a:schemeClr val="accent1"/>
          </a:fillRef>
          <a:effectRef idx="0">
            <a:schemeClr val="accent1"/>
          </a:effectRef>
          <a:fontRef idx="minor">
            <a:schemeClr val="tx1"/>
          </a:fontRef>
        </p:style>
      </p:cxnSp>
      <p:cxnSp>
        <p:nvCxnSpPr>
          <p:cNvPr id="38" name="図形 37"/>
          <p:cNvCxnSpPr>
            <a:stCxn id="28" idx="3"/>
            <a:endCxn id="31" idx="0"/>
          </p:cNvCxnSpPr>
          <p:nvPr/>
        </p:nvCxnSpPr>
        <p:spPr>
          <a:xfrm>
            <a:off x="5292080" y="3897052"/>
            <a:ext cx="1476164" cy="540060"/>
          </a:xfrm>
          <a:prstGeom prst="curvedConnector2">
            <a:avLst/>
          </a:prstGeom>
          <a:ln w="76200">
            <a:headEnd type="none"/>
            <a:tailEnd type="stealth"/>
          </a:ln>
        </p:spPr>
        <p:style>
          <a:lnRef idx="1">
            <a:schemeClr val="accent1"/>
          </a:lnRef>
          <a:fillRef idx="0">
            <a:schemeClr val="accent1"/>
          </a:fillRef>
          <a:effectRef idx="0">
            <a:schemeClr val="accent1"/>
          </a:effectRef>
          <a:fontRef idx="minor">
            <a:schemeClr val="tx1"/>
          </a:fontRef>
        </p:style>
      </p:cxnSp>
      <p:cxnSp>
        <p:nvCxnSpPr>
          <p:cNvPr id="40" name="図形 39"/>
          <p:cNvCxnSpPr>
            <a:stCxn id="31" idx="2"/>
            <a:endCxn id="32" idx="3"/>
          </p:cNvCxnSpPr>
          <p:nvPr/>
        </p:nvCxnSpPr>
        <p:spPr>
          <a:xfrm rot="5400000">
            <a:off x="5814138" y="4851158"/>
            <a:ext cx="432048" cy="1476164"/>
          </a:xfrm>
          <a:prstGeom prst="curvedConnector2">
            <a:avLst/>
          </a:prstGeom>
          <a:ln w="76200">
            <a:headEnd type="none"/>
            <a:tailEnd type="stealth"/>
          </a:ln>
        </p:spPr>
        <p:style>
          <a:lnRef idx="1">
            <a:schemeClr val="accent1"/>
          </a:lnRef>
          <a:fillRef idx="0">
            <a:schemeClr val="accent1"/>
          </a:fillRef>
          <a:effectRef idx="0">
            <a:schemeClr val="accent1"/>
          </a:effectRef>
          <a:fontRef idx="minor">
            <a:schemeClr val="tx1"/>
          </a:fontRef>
        </p:style>
      </p:cxnSp>
      <p:cxnSp>
        <p:nvCxnSpPr>
          <p:cNvPr id="42" name="図形 41"/>
          <p:cNvCxnSpPr>
            <a:stCxn id="32" idx="1"/>
            <a:endCxn id="33" idx="2"/>
          </p:cNvCxnSpPr>
          <p:nvPr/>
        </p:nvCxnSpPr>
        <p:spPr>
          <a:xfrm rot="10800000">
            <a:off x="1727684" y="5373216"/>
            <a:ext cx="1476164" cy="432048"/>
          </a:xfrm>
          <a:prstGeom prst="curvedConnector2">
            <a:avLst/>
          </a:prstGeom>
          <a:ln w="76200">
            <a:headEnd type="none"/>
            <a:tailEnd type="stealth"/>
          </a:ln>
        </p:spPr>
        <p:style>
          <a:lnRef idx="1">
            <a:schemeClr val="accent1"/>
          </a:lnRef>
          <a:fillRef idx="0">
            <a:schemeClr val="accent1"/>
          </a:fillRef>
          <a:effectRef idx="0">
            <a:schemeClr val="accent1"/>
          </a:effectRef>
          <a:fontRef idx="minor">
            <a:schemeClr val="tx1"/>
          </a:fontRef>
        </p:style>
      </p:cxnSp>
      <p:sp>
        <p:nvSpPr>
          <p:cNvPr id="43" name="角丸四角形 42"/>
          <p:cNvSpPr/>
          <p:nvPr/>
        </p:nvSpPr>
        <p:spPr>
          <a:xfrm>
            <a:off x="5868144" y="4941168"/>
            <a:ext cx="1800200" cy="288032"/>
          </a:xfrm>
          <a:prstGeom prst="roundRect">
            <a:avLst/>
          </a:prstGeom>
          <a:solidFill>
            <a:schemeClr val="accent3">
              <a:lumMod val="20000"/>
              <a:lumOff val="80000"/>
            </a:schemeClr>
          </a:solidFill>
          <a:ln w="25400">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観察する</a:t>
            </a:r>
          </a:p>
        </p:txBody>
      </p:sp>
      <p:sp>
        <p:nvSpPr>
          <p:cNvPr id="44" name="角丸四角形 43"/>
          <p:cNvSpPr/>
          <p:nvPr/>
        </p:nvSpPr>
        <p:spPr>
          <a:xfrm>
            <a:off x="3347864" y="5877272"/>
            <a:ext cx="1800200" cy="288032"/>
          </a:xfrm>
          <a:prstGeom prst="roundRect">
            <a:avLst/>
          </a:prstGeom>
          <a:solidFill>
            <a:schemeClr val="accent3">
              <a:lumMod val="20000"/>
              <a:lumOff val="80000"/>
            </a:schemeClr>
          </a:solidFill>
          <a:ln w="25400">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考える</a:t>
            </a:r>
          </a:p>
        </p:txBody>
      </p:sp>
      <p:sp>
        <p:nvSpPr>
          <p:cNvPr id="45" name="角丸四角形 44"/>
          <p:cNvSpPr/>
          <p:nvPr/>
        </p:nvSpPr>
        <p:spPr>
          <a:xfrm>
            <a:off x="827584" y="4941168"/>
            <a:ext cx="1800200" cy="288032"/>
          </a:xfrm>
          <a:prstGeom prst="roundRect">
            <a:avLst/>
          </a:prstGeom>
          <a:solidFill>
            <a:schemeClr val="accent3">
              <a:lumMod val="20000"/>
              <a:lumOff val="80000"/>
            </a:schemeClr>
          </a:solidFill>
          <a:ln w="25400">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試してみる</a:t>
            </a:r>
          </a:p>
        </p:txBody>
      </p:sp>
      <p:sp>
        <p:nvSpPr>
          <p:cNvPr id="48" name="角丸四角形 47"/>
          <p:cNvSpPr/>
          <p:nvPr/>
        </p:nvSpPr>
        <p:spPr>
          <a:xfrm>
            <a:off x="251520" y="2348880"/>
            <a:ext cx="8352928" cy="936104"/>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smtClean="0">
                <a:solidFill>
                  <a:schemeClr val="tx1"/>
                </a:solidFill>
                <a:latin typeface="メイリオ" pitchFamily="50" charset="-128"/>
                <a:ea typeface="メイリオ" pitchFamily="50" charset="-128"/>
                <a:cs typeface="メイリオ" pitchFamily="50" charset="-128"/>
              </a:rPr>
              <a:t>研修</a:t>
            </a:r>
            <a:r>
              <a:rPr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smtClean="0">
                <a:solidFill>
                  <a:schemeClr val="tx1"/>
                </a:solidFill>
                <a:latin typeface="メイリオ" pitchFamily="50" charset="-128"/>
                <a:ea typeface="メイリオ" pitchFamily="50" charset="-128"/>
                <a:cs typeface="メイリオ" pitchFamily="50" charset="-128"/>
              </a:rPr>
              <a:t>でもこのサイクルが重要</a:t>
            </a:r>
          </a:p>
          <a:p>
            <a:r>
              <a:rPr lang="ja-JP" altLang="en-US" sz="1400" b="1" dirty="0" smtClean="0">
                <a:solidFill>
                  <a:schemeClr val="tx1"/>
                </a:solidFill>
                <a:latin typeface="メイリオ" pitchFamily="50" charset="-128"/>
                <a:ea typeface="メイリオ" pitchFamily="50" charset="-128"/>
                <a:cs typeface="メイリオ" pitchFamily="50" charset="-128"/>
              </a:rPr>
              <a:t>　・受け身で情報</a:t>
            </a:r>
            <a:r>
              <a:rPr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smtClean="0">
                <a:solidFill>
                  <a:schemeClr val="tx1"/>
                </a:solidFill>
                <a:latin typeface="メイリオ" pitchFamily="50" charset="-128"/>
                <a:ea typeface="メイリオ" pitchFamily="50" charset="-128"/>
                <a:cs typeface="メイリオ" pitchFamily="50" charset="-128"/>
              </a:rPr>
              <a:t>知識</a:t>
            </a:r>
            <a:r>
              <a:rPr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smtClean="0">
                <a:solidFill>
                  <a:schemeClr val="tx1"/>
                </a:solidFill>
                <a:latin typeface="メイリオ" pitchFamily="50" charset="-128"/>
                <a:ea typeface="メイリオ" pitchFamily="50" charset="-128"/>
                <a:cs typeface="メイリオ" pitchFamily="50" charset="-128"/>
              </a:rPr>
              <a:t>を一方通行で受け取るだけも、単に発散するだけでも効果は薄い。</a:t>
            </a:r>
          </a:p>
          <a:p>
            <a:r>
              <a:rPr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smtClean="0">
                <a:solidFill>
                  <a:schemeClr val="tx1"/>
                </a:solidFill>
                <a:latin typeface="メイリオ" pitchFamily="50" charset="-128"/>
                <a:ea typeface="メイリオ" pitchFamily="50" charset="-128"/>
                <a:cs typeface="メイリオ" pitchFamily="50" charset="-128"/>
              </a:rPr>
              <a:t>学び</a:t>
            </a:r>
            <a:r>
              <a:rPr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smtClean="0">
                <a:solidFill>
                  <a:schemeClr val="tx1"/>
                </a:solidFill>
                <a:latin typeface="メイリオ" pitchFamily="50" charset="-128"/>
                <a:ea typeface="メイリオ" pitchFamily="50" charset="-128"/>
                <a:cs typeface="メイリオ" pitchFamily="50" charset="-128"/>
              </a:rPr>
              <a:t>全体でもこのサイクルが重要： </a:t>
            </a:r>
            <a:r>
              <a:rPr lang="ja-JP" altLang="en-US" sz="1400" b="1" dirty="0" smtClean="0">
                <a:solidFill>
                  <a:srgbClr val="FF0000"/>
                </a:solidFill>
                <a:latin typeface="メイリオ" pitchFamily="50" charset="-128"/>
                <a:ea typeface="メイリオ" pitchFamily="50" charset="-128"/>
                <a:cs typeface="メイリオ" pitchFamily="50" charset="-128"/>
              </a:rPr>
              <a:t>研修が終わってからが重要</a:t>
            </a:r>
          </a:p>
          <a:p>
            <a:r>
              <a:rPr lang="ja-JP" altLang="en-US" sz="1400" b="1" dirty="0" smtClean="0">
                <a:solidFill>
                  <a:schemeClr val="tx1"/>
                </a:solidFill>
                <a:latin typeface="メイリオ" pitchFamily="50" charset="-128"/>
                <a:ea typeface="メイリオ" pitchFamily="50" charset="-128"/>
                <a:cs typeface="メイリオ" pitchFamily="50" charset="-128"/>
              </a:rPr>
              <a:t>　・研修も時に必要、現場での実践とその振り返り</a:t>
            </a:r>
            <a:r>
              <a:rPr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smtClean="0">
                <a:solidFill>
                  <a:schemeClr val="tx1"/>
                </a:solidFill>
                <a:latin typeface="メイリオ" pitchFamily="50" charset="-128"/>
                <a:ea typeface="メイリオ" pitchFamily="50" charset="-128"/>
                <a:cs typeface="メイリオ" pitchFamily="50" charset="-128"/>
              </a:rPr>
              <a:t>スーパービジョン等</a:t>
            </a:r>
            <a:r>
              <a:rPr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smtClean="0">
                <a:solidFill>
                  <a:schemeClr val="tx1"/>
                </a:solidFill>
                <a:latin typeface="メイリオ" pitchFamily="50" charset="-128"/>
                <a:ea typeface="メイリオ" pitchFamily="50" charset="-128"/>
                <a:cs typeface="メイリオ" pitchFamily="50" charset="-128"/>
              </a:rPr>
              <a:t>も重要。</a:t>
            </a:r>
          </a:p>
        </p:txBody>
      </p:sp>
      <p:sp>
        <p:nvSpPr>
          <p:cNvPr id="20" name="スライド番号プレースホルダ 19"/>
          <p:cNvSpPr>
            <a:spLocks noGrp="1"/>
          </p:cNvSpPr>
          <p:nvPr>
            <p:ph type="sldNum" sz="quarter" idx="12"/>
          </p:nvPr>
        </p:nvSpPr>
        <p:spPr/>
        <p:txBody>
          <a:bodyPr/>
          <a:lstStyle/>
          <a:p>
            <a:fld id="{DC482F87-D069-4E11-9D1B-0E53CB68B063}" type="slidenum">
              <a:rPr kumimoji="1" lang="ja-JP" altLang="en-US" smtClean="0"/>
              <a:pPr/>
              <a:t>16</a:t>
            </a:fld>
            <a:endParaRPr kumimoji="1" lang="ja-JP"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13" name="角丸四角形 12"/>
          <p:cNvSpPr/>
          <p:nvPr/>
        </p:nvSpPr>
        <p:spPr>
          <a:xfrm>
            <a:off x="251520" y="188640"/>
            <a:ext cx="8568952" cy="648072"/>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継続的な学びとその場</a:t>
            </a:r>
            <a:endParaRPr kumimoji="1"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10" name="角丸四角形 9"/>
          <p:cNvSpPr/>
          <p:nvPr/>
        </p:nvSpPr>
        <p:spPr>
          <a:xfrm>
            <a:off x="395536" y="1988840"/>
            <a:ext cx="1872208" cy="1008112"/>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テーマ別</a:t>
            </a:r>
          </a:p>
          <a:p>
            <a:pPr algn="ctr"/>
            <a:r>
              <a:rPr lang="ja-JP" altLang="en-US" sz="2400" b="1" dirty="0" smtClean="0">
                <a:solidFill>
                  <a:schemeClr val="tx1"/>
                </a:solidFill>
                <a:latin typeface="メイリオ" pitchFamily="50" charset="-128"/>
                <a:ea typeface="メイリオ" pitchFamily="50" charset="-128"/>
                <a:cs typeface="メイリオ" pitchFamily="50" charset="-128"/>
              </a:rPr>
              <a:t>研修</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8" name="角丸四角形 17"/>
          <p:cNvSpPr/>
          <p:nvPr/>
        </p:nvSpPr>
        <p:spPr>
          <a:xfrm>
            <a:off x="395536" y="3140968"/>
            <a:ext cx="1872208" cy="1296144"/>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階層別研修</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9" name="角丸四角形 18"/>
          <p:cNvSpPr/>
          <p:nvPr/>
        </p:nvSpPr>
        <p:spPr>
          <a:xfrm>
            <a:off x="8172400" y="5013176"/>
            <a:ext cx="900608" cy="504056"/>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熟達化</a:t>
            </a:r>
          </a:p>
        </p:txBody>
      </p:sp>
      <p:cxnSp>
        <p:nvCxnSpPr>
          <p:cNvPr id="28" name="直線矢印コネクタ 27"/>
          <p:cNvCxnSpPr/>
          <p:nvPr/>
        </p:nvCxnSpPr>
        <p:spPr>
          <a:xfrm>
            <a:off x="467544" y="4581128"/>
            <a:ext cx="8669560" cy="0"/>
          </a:xfrm>
          <a:prstGeom prst="straightConnector1">
            <a:avLst/>
          </a:prstGeom>
          <a:ln w="136525">
            <a:tailEnd type="arrow"/>
          </a:ln>
        </p:spPr>
        <p:style>
          <a:lnRef idx="1">
            <a:schemeClr val="accent1"/>
          </a:lnRef>
          <a:fillRef idx="0">
            <a:schemeClr val="accent1"/>
          </a:fillRef>
          <a:effectRef idx="0">
            <a:schemeClr val="accent1"/>
          </a:effectRef>
          <a:fontRef idx="minor">
            <a:schemeClr val="tx1"/>
          </a:fontRef>
        </p:style>
      </p:cxnSp>
      <p:sp>
        <p:nvSpPr>
          <p:cNvPr id="30" name="角丸四角形 29"/>
          <p:cNvSpPr/>
          <p:nvPr/>
        </p:nvSpPr>
        <p:spPr>
          <a:xfrm>
            <a:off x="4103440" y="3284984"/>
            <a:ext cx="900608" cy="504056"/>
          </a:xfrm>
          <a:prstGeom prst="roundRect">
            <a:avLst/>
          </a:prstGeom>
          <a:noFill/>
          <a:ln w="3492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初任者研修</a:t>
            </a:r>
          </a:p>
        </p:txBody>
      </p:sp>
      <p:sp>
        <p:nvSpPr>
          <p:cNvPr id="31" name="角丸四角形 30"/>
          <p:cNvSpPr/>
          <p:nvPr/>
        </p:nvSpPr>
        <p:spPr>
          <a:xfrm>
            <a:off x="5399584" y="3284984"/>
            <a:ext cx="900608" cy="504056"/>
          </a:xfrm>
          <a:prstGeom prst="roundRect">
            <a:avLst/>
          </a:prstGeom>
          <a:noFill/>
          <a:ln w="3492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現任</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研修</a:t>
            </a:r>
          </a:p>
        </p:txBody>
      </p:sp>
      <p:sp>
        <p:nvSpPr>
          <p:cNvPr id="32" name="角丸四角形 31"/>
          <p:cNvSpPr/>
          <p:nvPr/>
        </p:nvSpPr>
        <p:spPr>
          <a:xfrm>
            <a:off x="7164288" y="3140968"/>
            <a:ext cx="900608" cy="504056"/>
          </a:xfrm>
          <a:prstGeom prst="roundRect">
            <a:avLst/>
          </a:prstGeom>
          <a:noFill/>
          <a:ln w="3492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主任</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研修</a:t>
            </a:r>
          </a:p>
        </p:txBody>
      </p:sp>
      <p:sp>
        <p:nvSpPr>
          <p:cNvPr id="33" name="角丸四角形 32"/>
          <p:cNvSpPr/>
          <p:nvPr/>
        </p:nvSpPr>
        <p:spPr>
          <a:xfrm>
            <a:off x="7164288" y="3717032"/>
            <a:ext cx="900608" cy="504056"/>
          </a:xfrm>
          <a:prstGeom prst="roundRect">
            <a:avLst/>
          </a:prstGeom>
          <a:noFill/>
          <a:ln w="3492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現任</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研修</a:t>
            </a:r>
          </a:p>
        </p:txBody>
      </p:sp>
      <p:sp>
        <p:nvSpPr>
          <p:cNvPr id="34" name="角丸四角形 33"/>
          <p:cNvSpPr/>
          <p:nvPr/>
        </p:nvSpPr>
        <p:spPr>
          <a:xfrm>
            <a:off x="3347864" y="3284984"/>
            <a:ext cx="648072" cy="504056"/>
          </a:xfrm>
          <a:prstGeom prst="roundRect">
            <a:avLst/>
          </a:prstGeom>
          <a:noFill/>
          <a:ln w="34925">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基礎</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研修</a:t>
            </a:r>
          </a:p>
        </p:txBody>
      </p:sp>
      <p:sp>
        <p:nvSpPr>
          <p:cNvPr id="35" name="角丸四角形 34"/>
          <p:cNvSpPr/>
          <p:nvPr/>
        </p:nvSpPr>
        <p:spPr>
          <a:xfrm>
            <a:off x="2267744" y="4725144"/>
            <a:ext cx="5184576" cy="36004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知っておきたい知識</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36" name="角丸四角形 35"/>
          <p:cNvSpPr/>
          <p:nvPr/>
        </p:nvSpPr>
        <p:spPr>
          <a:xfrm>
            <a:off x="2267744" y="5157192"/>
            <a:ext cx="5184576" cy="36004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身につけておきたい技能</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37" name="角丸四角形 36"/>
          <p:cNvSpPr/>
          <p:nvPr/>
        </p:nvSpPr>
        <p:spPr>
          <a:xfrm>
            <a:off x="2267744" y="6021288"/>
            <a:ext cx="5184576" cy="36004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常に基盤におくべき価値</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38" name="角丸四角形 37"/>
          <p:cNvSpPr/>
          <p:nvPr/>
        </p:nvSpPr>
        <p:spPr>
          <a:xfrm>
            <a:off x="2267744" y="5589240"/>
            <a:ext cx="5184576" cy="36004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積んでおきたい経験</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39" name="角丸四角形 38"/>
          <p:cNvSpPr/>
          <p:nvPr/>
        </p:nvSpPr>
        <p:spPr>
          <a:xfrm>
            <a:off x="395536" y="980728"/>
            <a:ext cx="1872208" cy="864096"/>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地域での</a:t>
            </a:r>
          </a:p>
          <a:p>
            <a:pPr algn="ctr"/>
            <a:r>
              <a:rPr lang="en-US" altLang="ja-JP" sz="2400" b="1" dirty="0" smtClean="0">
                <a:solidFill>
                  <a:schemeClr val="tx1"/>
                </a:solidFill>
                <a:latin typeface="メイリオ" pitchFamily="50" charset="-128"/>
                <a:ea typeface="メイリオ" pitchFamily="50" charset="-128"/>
                <a:cs typeface="メイリオ" pitchFamily="50" charset="-128"/>
              </a:rPr>
              <a:t>OJT</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40" name="角丸四角形 39"/>
          <p:cNvSpPr/>
          <p:nvPr/>
        </p:nvSpPr>
        <p:spPr>
          <a:xfrm>
            <a:off x="4139952" y="2060848"/>
            <a:ext cx="4427000" cy="864096"/>
          </a:xfrm>
          <a:prstGeom prst="roundRect">
            <a:avLst/>
          </a:prstGeom>
          <a:noFill/>
          <a:ln w="34925">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b="1" dirty="0" smtClean="0">
                <a:solidFill>
                  <a:schemeClr val="tx1"/>
                </a:solidFill>
                <a:latin typeface="メイリオ" pitchFamily="50" charset="-128"/>
                <a:ea typeface="メイリオ" pitchFamily="50" charset="-128"/>
                <a:cs typeface="メイリオ" pitchFamily="50" charset="-128"/>
              </a:rPr>
              <a:t>専門コース別</a:t>
            </a:r>
            <a:r>
              <a:rPr lang="ja-JP" altLang="en-US" sz="1050" b="1" dirty="0" smtClean="0">
                <a:solidFill>
                  <a:schemeClr val="tx1"/>
                </a:solidFill>
                <a:latin typeface="メイリオ" pitchFamily="50" charset="-128"/>
                <a:ea typeface="メイリオ" pitchFamily="50" charset="-128"/>
                <a:cs typeface="メイリオ" pitchFamily="50" charset="-128"/>
              </a:rPr>
              <a:t>（地域相談、障害児相談、スーパーバイザー養成）</a:t>
            </a:r>
          </a:p>
          <a:p>
            <a:r>
              <a:rPr lang="ja-JP" altLang="en-US" sz="1400" b="1" dirty="0" smtClean="0">
                <a:solidFill>
                  <a:schemeClr val="tx1"/>
                </a:solidFill>
                <a:latin typeface="メイリオ" pitchFamily="50" charset="-128"/>
                <a:ea typeface="メイリオ" pitchFamily="50" charset="-128"/>
                <a:cs typeface="メイリオ" pitchFamily="50" charset="-128"/>
              </a:rPr>
              <a:t>スキルアップ研修、医療的ケア児童等支援者</a:t>
            </a:r>
            <a:r>
              <a:rPr lang="en-US" altLang="ja-JP" sz="1400" b="1" dirty="0" smtClean="0">
                <a:solidFill>
                  <a:schemeClr val="tx1"/>
                </a:solidFill>
                <a:latin typeface="メイリオ" pitchFamily="50" charset="-128"/>
                <a:ea typeface="メイリオ" pitchFamily="50" charset="-128"/>
                <a:cs typeface="メイリオ" pitchFamily="50" charset="-128"/>
              </a:rPr>
              <a:t>/co</a:t>
            </a:r>
            <a:r>
              <a:rPr lang="ja-JP" altLang="en-US" sz="1400" b="1" dirty="0" smtClean="0">
                <a:solidFill>
                  <a:schemeClr val="tx1"/>
                </a:solidFill>
                <a:latin typeface="メイリオ" pitchFamily="50" charset="-128"/>
                <a:ea typeface="メイリオ" pitchFamily="50" charset="-128"/>
                <a:cs typeface="メイリオ" pitchFamily="50" charset="-128"/>
              </a:rPr>
              <a:t>養成 </a:t>
            </a:r>
            <a:r>
              <a:rPr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smtClean="0">
                <a:solidFill>
                  <a:schemeClr val="tx1"/>
                </a:solidFill>
                <a:latin typeface="メイリオ" pitchFamily="50" charset="-128"/>
                <a:ea typeface="メイリオ" pitchFamily="50" charset="-128"/>
                <a:cs typeface="メイリオ" pitchFamily="50" charset="-128"/>
              </a:rPr>
              <a:t>などなど</a:t>
            </a:r>
          </a:p>
        </p:txBody>
      </p:sp>
      <p:sp>
        <p:nvSpPr>
          <p:cNvPr id="41" name="角丸四角形 40"/>
          <p:cNvSpPr/>
          <p:nvPr/>
        </p:nvSpPr>
        <p:spPr>
          <a:xfrm>
            <a:off x="2411760" y="980728"/>
            <a:ext cx="6408712" cy="288032"/>
          </a:xfrm>
          <a:prstGeom prst="roundRect">
            <a:avLst/>
          </a:prstGeom>
          <a:noFill/>
          <a:ln w="3492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スーパービジョン</a:t>
            </a:r>
          </a:p>
        </p:txBody>
      </p:sp>
      <p:sp>
        <p:nvSpPr>
          <p:cNvPr id="42" name="角丸四角形 41"/>
          <p:cNvSpPr/>
          <p:nvPr/>
        </p:nvSpPr>
        <p:spPr>
          <a:xfrm>
            <a:off x="2411760" y="1340768"/>
            <a:ext cx="6408712" cy="288032"/>
          </a:xfrm>
          <a:prstGeom prst="roundRect">
            <a:avLst/>
          </a:prstGeom>
          <a:noFill/>
          <a:ln w="3492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助言・事例検討など</a:t>
            </a:r>
          </a:p>
        </p:txBody>
      </p:sp>
      <p:cxnSp>
        <p:nvCxnSpPr>
          <p:cNvPr id="26" name="直線矢印コネクタ 25"/>
          <p:cNvCxnSpPr/>
          <p:nvPr/>
        </p:nvCxnSpPr>
        <p:spPr>
          <a:xfrm>
            <a:off x="2267744" y="4365104"/>
            <a:ext cx="1800200" cy="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7" name="角丸四角形 26"/>
          <p:cNvSpPr/>
          <p:nvPr/>
        </p:nvSpPr>
        <p:spPr>
          <a:xfrm>
            <a:off x="2483768" y="3861048"/>
            <a:ext cx="1368152" cy="504056"/>
          </a:xfrm>
          <a:prstGeom prst="roundRect">
            <a:avLst/>
          </a:prstGeom>
          <a:noFill/>
          <a:ln w="34925">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少なくとも</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５年</a:t>
            </a:r>
          </a:p>
        </p:txBody>
      </p:sp>
      <p:cxnSp>
        <p:nvCxnSpPr>
          <p:cNvPr id="29" name="直線矢印コネクタ 28"/>
          <p:cNvCxnSpPr/>
          <p:nvPr/>
        </p:nvCxnSpPr>
        <p:spPr>
          <a:xfrm>
            <a:off x="5004048" y="4365104"/>
            <a:ext cx="1800200" cy="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3" name="角丸四角形 42"/>
          <p:cNvSpPr/>
          <p:nvPr/>
        </p:nvSpPr>
        <p:spPr>
          <a:xfrm>
            <a:off x="5220072" y="3861048"/>
            <a:ext cx="1368152" cy="504056"/>
          </a:xfrm>
          <a:prstGeom prst="roundRect">
            <a:avLst/>
          </a:prstGeom>
          <a:noFill/>
          <a:ln w="34925">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５年間のうち</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に１回</a:t>
            </a:r>
          </a:p>
        </p:txBody>
      </p:sp>
      <p:sp>
        <p:nvSpPr>
          <p:cNvPr id="44" name="角丸四角形 43"/>
          <p:cNvSpPr/>
          <p:nvPr/>
        </p:nvSpPr>
        <p:spPr>
          <a:xfrm>
            <a:off x="539552" y="2852936"/>
            <a:ext cx="1512168" cy="504056"/>
          </a:xfrm>
          <a:prstGeom prst="roundRect">
            <a:avLst/>
          </a:prstGeom>
          <a:solidFill>
            <a:schemeClr val="bg1"/>
          </a:solidFill>
          <a:ln w="34925">
            <a:solidFill>
              <a:schemeClr val="accent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ここに載って</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いる以外にも！</a:t>
            </a:r>
          </a:p>
        </p:txBody>
      </p:sp>
      <p:sp>
        <p:nvSpPr>
          <p:cNvPr id="45" name="スライド番号プレースホルダ 44"/>
          <p:cNvSpPr>
            <a:spLocks noGrp="1"/>
          </p:cNvSpPr>
          <p:nvPr>
            <p:ph type="sldNum" sz="quarter" idx="12"/>
          </p:nvPr>
        </p:nvSpPr>
        <p:spPr/>
        <p:txBody>
          <a:bodyPr/>
          <a:lstStyle/>
          <a:p>
            <a:fld id="{DC482F87-D069-4E11-9D1B-0E53CB68B063}" type="slidenum">
              <a:rPr kumimoji="1" lang="ja-JP" altLang="en-US" smtClean="0"/>
              <a:pPr/>
              <a:t>17</a:t>
            </a:fld>
            <a:endParaRPr kumimoji="1" lang="ja-JP" altLang="en-US"/>
          </a:p>
        </p:txBody>
      </p:sp>
      <p:cxnSp>
        <p:nvCxnSpPr>
          <p:cNvPr id="46" name="直線矢印コネクタ 45"/>
          <p:cNvCxnSpPr/>
          <p:nvPr/>
        </p:nvCxnSpPr>
        <p:spPr>
          <a:xfrm>
            <a:off x="6766752" y="4365104"/>
            <a:ext cx="1800200" cy="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 name="直線矢印コネクタ 3"/>
          <p:cNvCxnSpPr>
            <a:stCxn id="30" idx="3"/>
            <a:endCxn id="31" idx="1"/>
          </p:cNvCxnSpPr>
          <p:nvPr/>
        </p:nvCxnSpPr>
        <p:spPr>
          <a:xfrm>
            <a:off x="5004048" y="3537012"/>
            <a:ext cx="395536"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a:stCxn id="31" idx="3"/>
            <a:endCxn id="32" idx="1"/>
          </p:cNvCxnSpPr>
          <p:nvPr/>
        </p:nvCxnSpPr>
        <p:spPr>
          <a:xfrm flipV="1">
            <a:off x="6300192" y="3392996"/>
            <a:ext cx="864096" cy="14401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a:stCxn id="31" idx="3"/>
            <a:endCxn id="33" idx="1"/>
          </p:cNvCxnSpPr>
          <p:nvPr/>
        </p:nvCxnSpPr>
        <p:spPr>
          <a:xfrm>
            <a:off x="6300192" y="3537012"/>
            <a:ext cx="864096" cy="43204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24" name="角丸四角形 23"/>
          <p:cNvSpPr/>
          <p:nvPr/>
        </p:nvSpPr>
        <p:spPr>
          <a:xfrm>
            <a:off x="251520" y="1916832"/>
            <a:ext cx="8568952" cy="504056"/>
          </a:xfrm>
          <a:prstGeom prst="roundRect">
            <a:avLst/>
          </a:prstGeom>
          <a:solidFill>
            <a:schemeClr val="accent3">
              <a:lumMod val="40000"/>
              <a:lumOff val="60000"/>
            </a:schemeClr>
          </a:solid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b="1" dirty="0" smtClean="0">
                <a:solidFill>
                  <a:schemeClr val="tx1"/>
                </a:solidFill>
                <a:latin typeface="メイリオ" pitchFamily="50" charset="-128"/>
                <a:ea typeface="メイリオ" pitchFamily="50" charset="-128"/>
                <a:cs typeface="メイリオ" pitchFamily="50" charset="-128"/>
              </a:rPr>
              <a:t>① 内容だけでなく「学びの構え」もこの研修の獲得目標。</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6" name="角丸四角形 25"/>
          <p:cNvSpPr/>
          <p:nvPr/>
        </p:nvSpPr>
        <p:spPr>
          <a:xfrm>
            <a:off x="467544" y="2564904"/>
            <a:ext cx="8352928" cy="936104"/>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solidFill>
                <a:latin typeface="メイリオ" pitchFamily="50" charset="-128"/>
                <a:ea typeface="メイリオ" pitchFamily="50" charset="-128"/>
                <a:cs typeface="メイリオ" pitchFamily="50" charset="-128"/>
              </a:rPr>
              <a:t>・本研修は学習環境デザインを意識して作られています。</a:t>
            </a:r>
          </a:p>
          <a:p>
            <a:r>
              <a:rPr lang="ja-JP" altLang="en-US" sz="2400" b="1" dirty="0" smtClean="0">
                <a:solidFill>
                  <a:schemeClr val="tx1"/>
                </a:solidFill>
                <a:latin typeface="メイリオ" pitchFamily="50" charset="-128"/>
                <a:ea typeface="メイリオ" pitchFamily="50" charset="-128"/>
                <a:cs typeface="メイリオ" pitchFamily="50" charset="-128"/>
              </a:rPr>
              <a:t>・この研修の全体での位置も確かめてください。</a:t>
            </a:r>
          </a:p>
        </p:txBody>
      </p:sp>
      <p:sp>
        <p:nvSpPr>
          <p:cNvPr id="28" name="角丸四角形 27"/>
          <p:cNvSpPr/>
          <p:nvPr/>
        </p:nvSpPr>
        <p:spPr>
          <a:xfrm>
            <a:off x="251520" y="3861048"/>
            <a:ext cx="8568952" cy="504056"/>
          </a:xfrm>
          <a:prstGeom prst="roundRect">
            <a:avLst/>
          </a:prstGeom>
          <a:solidFill>
            <a:schemeClr val="accent3">
              <a:lumMod val="40000"/>
              <a:lumOff val="60000"/>
            </a:schemeClr>
          </a:solid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solidFill>
                <a:latin typeface="メイリオ" pitchFamily="50" charset="-128"/>
                <a:ea typeface="メイリオ" pitchFamily="50" charset="-128"/>
                <a:cs typeface="メイリオ" pitchFamily="50" charset="-128"/>
              </a:rPr>
              <a:t>② 現場での実践とその概念化が必要です。</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9" name="角丸四角形 28"/>
          <p:cNvSpPr/>
          <p:nvPr/>
        </p:nvSpPr>
        <p:spPr>
          <a:xfrm>
            <a:off x="467544" y="4509120"/>
            <a:ext cx="8352928" cy="1728192"/>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solidFill>
                <a:latin typeface="メイリオ" pitchFamily="50" charset="-128"/>
                <a:ea typeface="メイリオ" pitchFamily="50" charset="-128"/>
                <a:cs typeface="メイリオ" pitchFamily="50" charset="-128"/>
              </a:rPr>
              <a:t>・地域の中で学ぶ場を探しましょう。</a:t>
            </a:r>
          </a:p>
          <a:p>
            <a:r>
              <a:rPr lang="ja-JP" altLang="en-US" sz="2400" b="1" dirty="0" smtClean="0">
                <a:solidFill>
                  <a:schemeClr val="tx1"/>
                </a:solidFill>
                <a:latin typeface="メイリオ" pitchFamily="50" charset="-128"/>
                <a:ea typeface="メイリオ" pitchFamily="50" charset="-128"/>
                <a:cs typeface="メイリオ" pitchFamily="50" charset="-128"/>
              </a:rPr>
              <a:t>　これから確実に作られてゆくはずです。</a:t>
            </a:r>
          </a:p>
          <a:p>
            <a:r>
              <a:rPr lang="ja-JP" altLang="en-US" sz="2400" b="1" dirty="0" smtClean="0">
                <a:solidFill>
                  <a:schemeClr val="tx1"/>
                </a:solidFill>
                <a:latin typeface="メイリオ" pitchFamily="50" charset="-128"/>
                <a:ea typeface="メイリオ" pitchFamily="50" charset="-128"/>
                <a:cs typeface="メイリオ" pitchFamily="50" charset="-128"/>
              </a:rPr>
              <a:t>・スーパービジョンはこうした学びにも役立ちます。</a:t>
            </a:r>
          </a:p>
        </p:txBody>
      </p:sp>
      <p:sp>
        <p:nvSpPr>
          <p:cNvPr id="10" name="角丸四角形 9"/>
          <p:cNvSpPr/>
          <p:nvPr/>
        </p:nvSpPr>
        <p:spPr>
          <a:xfrm>
            <a:off x="251520" y="188640"/>
            <a:ext cx="4320480" cy="1368152"/>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bg1"/>
                </a:solidFill>
                <a:latin typeface="メイリオ" pitchFamily="50" charset="-128"/>
                <a:ea typeface="メイリオ" pitchFamily="50" charset="-128"/>
                <a:cs typeface="メイリオ" pitchFamily="50" charset="-128"/>
              </a:rPr>
              <a:t>継続的な学びが必要です</a:t>
            </a:r>
            <a:r>
              <a:rPr kumimoji="1" lang="ja-JP" altLang="en-US" sz="2400" b="1" dirty="0" smtClean="0">
                <a:solidFill>
                  <a:schemeClr val="bg1"/>
                </a:solidFill>
                <a:latin typeface="メイリオ" pitchFamily="50" charset="-128"/>
                <a:ea typeface="メイリオ" pitchFamily="50" charset="-128"/>
                <a:cs typeface="メイリオ" pitchFamily="50" charset="-128"/>
              </a:rPr>
              <a:t>。</a:t>
            </a:r>
          </a:p>
          <a:p>
            <a:pPr algn="ctr"/>
            <a:r>
              <a:rPr lang="en-US" altLang="ja-JP" sz="2400" b="1" dirty="0" smtClean="0">
                <a:solidFill>
                  <a:schemeClr val="bg1"/>
                </a:solidFill>
                <a:latin typeface="メイリオ" pitchFamily="50" charset="-128"/>
                <a:ea typeface="メイリオ" pitchFamily="50" charset="-128"/>
                <a:cs typeface="メイリオ" pitchFamily="50" charset="-128"/>
              </a:rPr>
              <a:t>- </a:t>
            </a:r>
            <a:r>
              <a:rPr lang="ja-JP" altLang="en-US" sz="2400" b="1" dirty="0" smtClean="0">
                <a:solidFill>
                  <a:schemeClr val="bg1"/>
                </a:solidFill>
                <a:latin typeface="メイリオ" pitchFamily="50" charset="-128"/>
                <a:ea typeface="メイリオ" pitchFamily="50" charset="-128"/>
                <a:cs typeface="メイリオ" pitchFamily="50" charset="-128"/>
              </a:rPr>
              <a:t>経験と概念化 </a:t>
            </a:r>
            <a:r>
              <a:rPr lang="en-US" altLang="ja-JP" sz="2400" b="1" dirty="0" smtClean="0">
                <a:solidFill>
                  <a:schemeClr val="bg1"/>
                </a:solidFill>
                <a:latin typeface="メイリオ" pitchFamily="50" charset="-128"/>
                <a:ea typeface="メイリオ" pitchFamily="50" charset="-128"/>
                <a:cs typeface="メイリオ" pitchFamily="50" charset="-128"/>
              </a:rPr>
              <a:t>-</a:t>
            </a:r>
            <a:endParaRPr kumimoji="1"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11" name="角丸四角形 10"/>
          <p:cNvSpPr/>
          <p:nvPr/>
        </p:nvSpPr>
        <p:spPr>
          <a:xfrm>
            <a:off x="4644008" y="908720"/>
            <a:ext cx="4248472" cy="648072"/>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この研修を修了しさえすれば、現場に戻ってすぐ仕事ができるようになるわけではありません</a:t>
            </a:r>
            <a:r>
              <a:rPr kumimoji="1" lang="ja-JP" altLang="en-US" sz="1400" b="1" dirty="0" smtClean="0">
                <a:solidFill>
                  <a:schemeClr val="tx1"/>
                </a:solidFill>
                <a:latin typeface="メイリオ" pitchFamily="50" charset="-128"/>
                <a:ea typeface="メイリオ" pitchFamily="50" charset="-128"/>
                <a:cs typeface="メイリオ" pitchFamily="50" charset="-128"/>
              </a:rPr>
              <a:t>。</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12" name="角丸四角形 11"/>
          <p:cNvSpPr/>
          <p:nvPr/>
        </p:nvSpPr>
        <p:spPr>
          <a:xfrm>
            <a:off x="4644008" y="188640"/>
            <a:ext cx="4248472" cy="648072"/>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この研修で仕事ができるようになる</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全てが網羅されているわけではありません</a:t>
            </a:r>
            <a:r>
              <a:rPr kumimoji="1" lang="ja-JP" altLang="en-US" sz="1400" b="1" dirty="0" smtClean="0">
                <a:solidFill>
                  <a:schemeClr val="tx1"/>
                </a:solidFill>
                <a:latin typeface="メイリオ" pitchFamily="50" charset="-128"/>
                <a:ea typeface="メイリオ" pitchFamily="50" charset="-128"/>
                <a:cs typeface="メイリオ" pitchFamily="50" charset="-128"/>
              </a:rPr>
              <a:t>。</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13" name="スライド番号プレースホルダ 12"/>
          <p:cNvSpPr>
            <a:spLocks noGrp="1"/>
          </p:cNvSpPr>
          <p:nvPr>
            <p:ph type="sldNum" sz="quarter" idx="12"/>
          </p:nvPr>
        </p:nvSpPr>
        <p:spPr/>
        <p:txBody>
          <a:bodyPr/>
          <a:lstStyle/>
          <a:p>
            <a:fld id="{DC482F87-D069-4E11-9D1B-0E53CB68B063}" type="slidenum">
              <a:rPr kumimoji="1" lang="ja-JP" altLang="en-US" smtClean="0"/>
              <a:pPr/>
              <a:t>18</a:t>
            </a:fld>
            <a:endParaRPr kumimoji="1" lang="ja-JP"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7" name="正方形/長方形 6"/>
          <p:cNvSpPr/>
          <p:nvPr/>
        </p:nvSpPr>
        <p:spPr>
          <a:xfrm>
            <a:off x="1979712" y="1268760"/>
            <a:ext cx="5184576" cy="2016224"/>
          </a:xfrm>
          <a:prstGeom prst="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初任者研修では、何をどう学ぶの？</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8" name="角丸四角形 7"/>
          <p:cNvSpPr/>
          <p:nvPr/>
        </p:nvSpPr>
        <p:spPr>
          <a:xfrm>
            <a:off x="1619672" y="3212976"/>
            <a:ext cx="4536504" cy="504056"/>
          </a:xfrm>
          <a:prstGeom prst="roundRect">
            <a:avLst/>
          </a:prstGeom>
          <a:solidFill>
            <a:schemeClr val="accent3">
              <a:lumMod val="75000"/>
            </a:schemeClr>
          </a:solidFill>
          <a:ln w="476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latin typeface="メイリオ" pitchFamily="50" charset="-128"/>
                <a:ea typeface="メイリオ" pitchFamily="50" charset="-128"/>
                <a:cs typeface="メイリオ" pitchFamily="50" charset="-128"/>
              </a:rPr>
              <a:t>さぁ、いよいよ始まります。</a:t>
            </a:r>
            <a:endParaRPr kumimoji="1" lang="ja-JP" altLang="en-US" b="1" dirty="0">
              <a:latin typeface="メイリオ" pitchFamily="50" charset="-128"/>
              <a:ea typeface="メイリオ" pitchFamily="50" charset="-128"/>
              <a:cs typeface="メイリオ" pitchFamily="50" charset="-128"/>
            </a:endParaRPr>
          </a:p>
        </p:txBody>
      </p:sp>
      <p:sp>
        <p:nvSpPr>
          <p:cNvPr id="9" name="テキスト ボックス 8"/>
          <p:cNvSpPr txBox="1"/>
          <p:nvPr/>
        </p:nvSpPr>
        <p:spPr>
          <a:xfrm>
            <a:off x="1979712" y="3861048"/>
            <a:ext cx="5184576" cy="830997"/>
          </a:xfrm>
          <a:prstGeom prst="rect">
            <a:avLst/>
          </a:prstGeom>
          <a:noFill/>
        </p:spPr>
        <p:txBody>
          <a:bodyPr wrap="square" rtlCol="0">
            <a:spAutoFit/>
          </a:bodyPr>
          <a:lstStyle/>
          <a:p>
            <a:r>
              <a:rPr lang="ja-JP" altLang="en-US" sz="2400" dirty="0" smtClean="0">
                <a:latin typeface="メイリオ" pitchFamily="50" charset="-128"/>
                <a:ea typeface="メイリオ" pitchFamily="50" charset="-128"/>
                <a:cs typeface="メイリオ" pitchFamily="50" charset="-128"/>
              </a:rPr>
              <a:t>⑥ 本研修の獲得目標</a:t>
            </a:r>
          </a:p>
          <a:p>
            <a:r>
              <a:rPr lang="ja-JP" altLang="en-US" sz="2400" dirty="0" smtClean="0">
                <a:latin typeface="メイリオ" pitchFamily="50" charset="-128"/>
                <a:ea typeface="メイリオ" pitchFamily="50" charset="-128"/>
                <a:cs typeface="メイリオ" pitchFamily="50" charset="-128"/>
              </a:rPr>
              <a:t>⑦ 本研修のプログラムとその構造</a:t>
            </a:r>
            <a:endParaRPr lang="en-US" altLang="ja-JP" sz="2400" dirty="0" smtClean="0">
              <a:latin typeface="メイリオ" pitchFamily="50" charset="-128"/>
              <a:ea typeface="メイリオ" pitchFamily="50" charset="-128"/>
              <a:cs typeface="メイリオ" pitchFamily="50" charset="-128"/>
            </a:endParaRPr>
          </a:p>
        </p:txBody>
      </p:sp>
      <p:pic>
        <p:nvPicPr>
          <p:cNvPr id="43010" name="Picture 2" descr="はかま2"/>
          <p:cNvPicPr>
            <a:picLocks noChangeAspect="1" noChangeArrowheads="1"/>
          </p:cNvPicPr>
          <p:nvPr/>
        </p:nvPicPr>
        <p:blipFill>
          <a:blip r:embed="rId2" cstate="print"/>
          <a:srcRect/>
          <a:stretch>
            <a:fillRect/>
          </a:stretch>
        </p:blipFill>
        <p:spPr bwMode="auto">
          <a:xfrm>
            <a:off x="7198493" y="4509120"/>
            <a:ext cx="1045915" cy="1512168"/>
          </a:xfrm>
          <a:prstGeom prst="rect">
            <a:avLst/>
          </a:prstGeom>
          <a:noFill/>
        </p:spPr>
      </p:pic>
      <p:pic>
        <p:nvPicPr>
          <p:cNvPr id="43012" name="Picture 4" descr="はかま1"/>
          <p:cNvPicPr>
            <a:picLocks noChangeAspect="1" noChangeArrowheads="1"/>
          </p:cNvPicPr>
          <p:nvPr/>
        </p:nvPicPr>
        <p:blipFill>
          <a:blip r:embed="rId3" cstate="print"/>
          <a:srcRect/>
          <a:stretch>
            <a:fillRect/>
          </a:stretch>
        </p:blipFill>
        <p:spPr bwMode="auto">
          <a:xfrm>
            <a:off x="910630" y="4456776"/>
            <a:ext cx="1069082" cy="1564512"/>
          </a:xfrm>
          <a:prstGeom prst="rect">
            <a:avLst/>
          </a:prstGeom>
          <a:noFill/>
        </p:spPr>
      </p:pic>
      <p:sp>
        <p:nvSpPr>
          <p:cNvPr id="10" name="スライド番号プレースホルダ 9"/>
          <p:cNvSpPr>
            <a:spLocks noGrp="1"/>
          </p:cNvSpPr>
          <p:nvPr>
            <p:ph type="sldNum" sz="quarter" idx="12"/>
          </p:nvPr>
        </p:nvSpPr>
        <p:spPr/>
        <p:txBody>
          <a:bodyPr/>
          <a:lstStyle/>
          <a:p>
            <a:fld id="{DC482F87-D069-4E11-9D1B-0E53CB68B063}" type="slidenum">
              <a:rPr kumimoji="1" lang="ja-JP" altLang="en-US" smtClean="0"/>
              <a:pPr/>
              <a:t>19</a:t>
            </a:fld>
            <a:endParaRPr kumimoji="1" lang="ja-JP" altLang="en-US"/>
          </a:p>
        </p:txBody>
      </p:sp>
      <p:sp>
        <p:nvSpPr>
          <p:cNvPr id="11" name="角丸四角形 10"/>
          <p:cNvSpPr/>
          <p:nvPr/>
        </p:nvSpPr>
        <p:spPr>
          <a:xfrm>
            <a:off x="1043608" y="3212976"/>
            <a:ext cx="504056" cy="504056"/>
          </a:xfrm>
          <a:prstGeom prst="roundRect">
            <a:avLst/>
          </a:prstGeom>
          <a:solidFill>
            <a:schemeClr val="accent3">
              <a:lumMod val="75000"/>
            </a:schemeClr>
          </a:solidFill>
          <a:ln w="476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latin typeface="メイリオ" pitchFamily="50" charset="-128"/>
                <a:ea typeface="メイリオ" pitchFamily="50" charset="-128"/>
                <a:cs typeface="メイリオ" pitchFamily="50" charset="-128"/>
              </a:rPr>
              <a:t>３</a:t>
            </a:r>
            <a:endParaRPr kumimoji="1" lang="ja-JP" altLang="en-US" b="1" dirty="0">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本科目の流れ（今日話すこと）</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340768"/>
            <a:ext cx="8640960" cy="4112023"/>
          </a:xfrm>
          <a:prstGeom prst="rect">
            <a:avLst/>
          </a:prstGeom>
          <a:noFill/>
        </p:spPr>
        <p:txBody>
          <a:bodyPr wrap="square" rtlCol="0">
            <a:spAutoFit/>
          </a:bodyPr>
          <a:lstStyle/>
          <a:p>
            <a:pPr>
              <a:lnSpc>
                <a:spcPts val="3500"/>
              </a:lnSpc>
            </a:pPr>
            <a:r>
              <a:rPr lang="ja-JP" altLang="en-US" sz="2400" dirty="0" smtClean="0">
                <a:latin typeface="メイリオ" pitchFamily="50" charset="-128"/>
                <a:ea typeface="メイリオ" pitchFamily="50" charset="-128"/>
                <a:cs typeface="メイリオ" pitchFamily="50" charset="-128"/>
              </a:rPr>
              <a:t>はじめに</a:t>
            </a:r>
          </a:p>
          <a:p>
            <a:pPr>
              <a:lnSpc>
                <a:spcPts val="3500"/>
              </a:lnSpc>
            </a:pPr>
            <a:r>
              <a:rPr lang="ja-JP" altLang="en-US" sz="2400" dirty="0" smtClean="0">
                <a:latin typeface="メイリオ" pitchFamily="50" charset="-128"/>
                <a:ea typeface="メイリオ" pitchFamily="50" charset="-128"/>
                <a:cs typeface="メイリオ" pitchFamily="50" charset="-128"/>
              </a:rPr>
              <a:t>　　 ① 相談支援専門員の役割・ミッション</a:t>
            </a:r>
          </a:p>
          <a:p>
            <a:pPr>
              <a:lnSpc>
                <a:spcPts val="3500"/>
              </a:lnSpc>
            </a:pPr>
            <a:r>
              <a:rPr lang="ja-JP" altLang="en-US" sz="2400" dirty="0" smtClean="0">
                <a:latin typeface="メイリオ" pitchFamily="50" charset="-128"/>
                <a:ea typeface="メイリオ" pitchFamily="50" charset="-128"/>
                <a:cs typeface="メイリオ" pitchFamily="50" charset="-128"/>
              </a:rPr>
              <a:t>　　 ② 相談支援専門員に必要とされる力</a:t>
            </a:r>
          </a:p>
          <a:p>
            <a:pPr>
              <a:lnSpc>
                <a:spcPts val="3500"/>
              </a:lnSpc>
            </a:pPr>
            <a:r>
              <a:rPr lang="ja-JP" altLang="en-US" sz="2400" dirty="0" smtClean="0">
                <a:latin typeface="メイリオ" pitchFamily="50" charset="-128"/>
                <a:ea typeface="メイリオ" pitchFamily="50" charset="-128"/>
                <a:cs typeface="メイリオ" pitchFamily="50" charset="-128"/>
              </a:rPr>
              <a:t>　　 ③ 職業教育の理論と方法</a:t>
            </a:r>
          </a:p>
          <a:p>
            <a:pPr>
              <a:lnSpc>
                <a:spcPts val="3500"/>
              </a:lnSpc>
            </a:pPr>
            <a:r>
              <a:rPr lang="ja-JP" altLang="en-US" sz="2400" dirty="0" smtClean="0">
                <a:latin typeface="メイリオ" pitchFamily="50" charset="-128"/>
                <a:ea typeface="メイリオ" pitchFamily="50" charset="-128"/>
                <a:cs typeface="メイリオ" pitchFamily="50" charset="-128"/>
              </a:rPr>
              <a:t>　　 ④ 相談支援専門員の人材育成体系</a:t>
            </a:r>
          </a:p>
          <a:p>
            <a:pPr>
              <a:lnSpc>
                <a:spcPts val="3500"/>
              </a:lnSpc>
            </a:pPr>
            <a:r>
              <a:rPr lang="ja-JP" altLang="en-US" sz="2400" dirty="0" smtClean="0">
                <a:latin typeface="メイリオ" pitchFamily="50" charset="-128"/>
                <a:ea typeface="メイリオ" pitchFamily="50" charset="-128"/>
                <a:cs typeface="メイリオ" pitchFamily="50" charset="-128"/>
              </a:rPr>
              <a:t>　　 ⑤ 継続的な学びの必要性</a:t>
            </a:r>
            <a:endParaRPr lang="en-US" altLang="ja-JP" sz="2400" dirty="0" smtClean="0">
              <a:latin typeface="メイリオ" pitchFamily="50" charset="-128"/>
              <a:ea typeface="メイリオ" pitchFamily="50" charset="-128"/>
              <a:cs typeface="メイリオ" pitchFamily="50" charset="-128"/>
            </a:endParaRPr>
          </a:p>
          <a:p>
            <a:pPr>
              <a:lnSpc>
                <a:spcPts val="3500"/>
              </a:lnSpc>
            </a:pPr>
            <a:r>
              <a:rPr lang="ja-JP" altLang="en-US" sz="2400" dirty="0" smtClean="0">
                <a:latin typeface="メイリオ" pitchFamily="50" charset="-128"/>
                <a:ea typeface="メイリオ" pitchFamily="50" charset="-128"/>
                <a:cs typeface="メイリオ" pitchFamily="50" charset="-128"/>
              </a:rPr>
              <a:t>　　 ⑥ 本研修の獲得目標</a:t>
            </a:r>
            <a:endParaRPr lang="en-US" altLang="ja-JP" sz="2400" dirty="0" smtClean="0">
              <a:latin typeface="メイリオ" pitchFamily="50" charset="-128"/>
              <a:ea typeface="メイリオ" pitchFamily="50" charset="-128"/>
              <a:cs typeface="メイリオ" pitchFamily="50" charset="-128"/>
            </a:endParaRPr>
          </a:p>
          <a:p>
            <a:pPr>
              <a:lnSpc>
                <a:spcPts val="3500"/>
              </a:lnSpc>
            </a:pPr>
            <a:r>
              <a:rPr lang="ja-JP" altLang="en-US" sz="2400" dirty="0" smtClean="0">
                <a:latin typeface="メイリオ" pitchFamily="50" charset="-128"/>
                <a:ea typeface="メイリオ" pitchFamily="50" charset="-128"/>
                <a:cs typeface="メイリオ" pitchFamily="50" charset="-128"/>
              </a:rPr>
              <a:t>　　 ⑦ 本研修のプログラムとその構造</a:t>
            </a:r>
            <a:endParaRPr lang="en-US" altLang="ja-JP" sz="2400" dirty="0" smtClean="0">
              <a:latin typeface="メイリオ" pitchFamily="50" charset="-128"/>
              <a:ea typeface="メイリオ" pitchFamily="50" charset="-128"/>
              <a:cs typeface="メイリオ" pitchFamily="50" charset="-128"/>
            </a:endParaRPr>
          </a:p>
          <a:p>
            <a:pPr>
              <a:lnSpc>
                <a:spcPts val="3500"/>
              </a:lnSpc>
            </a:pPr>
            <a:r>
              <a:rPr lang="ja-JP" altLang="en-US" sz="2400" dirty="0" smtClean="0">
                <a:latin typeface="メイリオ" pitchFamily="50" charset="-128"/>
                <a:ea typeface="メイリオ" pitchFamily="50" charset="-128"/>
                <a:cs typeface="メイリオ" pitchFamily="50" charset="-128"/>
              </a:rPr>
              <a:t>まとめ</a:t>
            </a:r>
            <a:endParaRPr lang="ja-JP" altLang="en-US" sz="2400"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角丸四角形 6"/>
          <p:cNvSpPr/>
          <p:nvPr/>
        </p:nvSpPr>
        <p:spPr>
          <a:xfrm>
            <a:off x="395536" y="1916832"/>
            <a:ext cx="504056" cy="720080"/>
          </a:xfrm>
          <a:prstGeom prst="roundRect">
            <a:avLst/>
          </a:prstGeom>
          <a:solidFill>
            <a:schemeClr val="accent3">
              <a:lumMod val="75000"/>
            </a:schemeClr>
          </a:solidFill>
          <a:ln w="476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latin typeface="メイリオ" pitchFamily="50" charset="-128"/>
                <a:ea typeface="メイリオ" pitchFamily="50" charset="-128"/>
                <a:cs typeface="メイリオ" pitchFamily="50" charset="-128"/>
              </a:rPr>
              <a:t>１</a:t>
            </a:r>
            <a:endParaRPr kumimoji="1" lang="ja-JP" altLang="en-US" b="1" dirty="0">
              <a:latin typeface="メイリオ" pitchFamily="50" charset="-128"/>
              <a:ea typeface="メイリオ" pitchFamily="50" charset="-128"/>
              <a:cs typeface="メイリオ" pitchFamily="50" charset="-128"/>
            </a:endParaRPr>
          </a:p>
        </p:txBody>
      </p:sp>
      <p:sp>
        <p:nvSpPr>
          <p:cNvPr id="8" name="角丸四角形 7"/>
          <p:cNvSpPr/>
          <p:nvPr/>
        </p:nvSpPr>
        <p:spPr>
          <a:xfrm>
            <a:off x="395536" y="2780928"/>
            <a:ext cx="504056" cy="1152128"/>
          </a:xfrm>
          <a:prstGeom prst="roundRect">
            <a:avLst/>
          </a:prstGeom>
          <a:solidFill>
            <a:schemeClr val="accent3">
              <a:lumMod val="75000"/>
            </a:schemeClr>
          </a:solidFill>
          <a:ln w="476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latin typeface="メイリオ" pitchFamily="50" charset="-128"/>
                <a:ea typeface="メイリオ" pitchFamily="50" charset="-128"/>
                <a:cs typeface="メイリオ" pitchFamily="50" charset="-128"/>
              </a:rPr>
              <a:t>２</a:t>
            </a:r>
            <a:endParaRPr kumimoji="1" lang="ja-JP" altLang="en-US" b="1" dirty="0">
              <a:latin typeface="メイリオ" pitchFamily="50" charset="-128"/>
              <a:ea typeface="メイリオ" pitchFamily="50" charset="-128"/>
              <a:cs typeface="メイリオ" pitchFamily="50" charset="-128"/>
            </a:endParaRPr>
          </a:p>
        </p:txBody>
      </p:sp>
      <p:sp>
        <p:nvSpPr>
          <p:cNvPr id="9" name="角丸四角形 8"/>
          <p:cNvSpPr/>
          <p:nvPr/>
        </p:nvSpPr>
        <p:spPr>
          <a:xfrm>
            <a:off x="395536" y="4077072"/>
            <a:ext cx="504056" cy="720080"/>
          </a:xfrm>
          <a:prstGeom prst="roundRect">
            <a:avLst/>
          </a:prstGeom>
          <a:solidFill>
            <a:schemeClr val="accent3">
              <a:lumMod val="75000"/>
            </a:schemeClr>
          </a:solidFill>
          <a:ln w="476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smtClean="0">
                <a:latin typeface="メイリオ" pitchFamily="50" charset="-128"/>
                <a:ea typeface="メイリオ" pitchFamily="50" charset="-128"/>
                <a:cs typeface="メイリオ" pitchFamily="50" charset="-128"/>
              </a:rPr>
              <a:t>3</a:t>
            </a:r>
            <a:endParaRPr kumimoji="1" lang="ja-JP" altLang="en-US" b="1" dirty="0">
              <a:latin typeface="メイリオ" pitchFamily="50" charset="-128"/>
              <a:ea typeface="メイリオ" pitchFamily="50" charset="-128"/>
              <a:cs typeface="メイリオ" pitchFamily="50" charset="-128"/>
            </a:endParaRPr>
          </a:p>
        </p:txBody>
      </p:sp>
      <p:sp>
        <p:nvSpPr>
          <p:cNvPr id="10" name="スライド番号プレースホルダ 9"/>
          <p:cNvSpPr>
            <a:spLocks noGrp="1"/>
          </p:cNvSpPr>
          <p:nvPr>
            <p:ph type="sldNum" sz="quarter" idx="12"/>
          </p:nvPr>
        </p:nvSpPr>
        <p:spPr/>
        <p:txBody>
          <a:bodyPr/>
          <a:lstStyle/>
          <a:p>
            <a:fld id="{DC482F87-D069-4E11-9D1B-0E53CB68B063}" type="slidenum">
              <a:rPr kumimoji="1" lang="ja-JP" altLang="en-US" smtClean="0"/>
              <a:pPr/>
              <a:t>2</a:t>
            </a:fld>
            <a:endParaRPr kumimoji="1" lang="ja-JP"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13" name="角丸四角形 12"/>
          <p:cNvSpPr/>
          <p:nvPr/>
        </p:nvSpPr>
        <p:spPr>
          <a:xfrm>
            <a:off x="251520" y="188640"/>
            <a:ext cx="8568952" cy="648072"/>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bg1"/>
                </a:solidFill>
                <a:latin typeface="メイリオ" pitchFamily="50" charset="-128"/>
                <a:ea typeface="メイリオ" pitchFamily="50" charset="-128"/>
                <a:cs typeface="メイリオ" pitchFamily="50" charset="-128"/>
              </a:rPr>
              <a:t>継続的な学びの中での初任者研修とその獲得目標</a:t>
            </a:r>
            <a:endParaRPr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10" name="角丸四角形 9"/>
          <p:cNvSpPr/>
          <p:nvPr/>
        </p:nvSpPr>
        <p:spPr>
          <a:xfrm>
            <a:off x="395536" y="1844824"/>
            <a:ext cx="1872208" cy="1008112"/>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テーマ別</a:t>
            </a:r>
          </a:p>
          <a:p>
            <a:pPr algn="ctr"/>
            <a:r>
              <a:rPr lang="ja-JP" altLang="en-US" sz="2400" b="1" dirty="0" smtClean="0">
                <a:solidFill>
                  <a:schemeClr val="tx1"/>
                </a:solidFill>
                <a:latin typeface="メイリオ" pitchFamily="50" charset="-128"/>
                <a:ea typeface="メイリオ" pitchFamily="50" charset="-128"/>
                <a:cs typeface="メイリオ" pitchFamily="50" charset="-128"/>
              </a:rPr>
              <a:t>研修</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8" name="角丸四角形 17"/>
          <p:cNvSpPr/>
          <p:nvPr/>
        </p:nvSpPr>
        <p:spPr>
          <a:xfrm>
            <a:off x="395536" y="2996952"/>
            <a:ext cx="1872208" cy="1296144"/>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階層別研修</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9" name="角丸四角形 18"/>
          <p:cNvSpPr/>
          <p:nvPr/>
        </p:nvSpPr>
        <p:spPr>
          <a:xfrm>
            <a:off x="8244408" y="3717032"/>
            <a:ext cx="827584" cy="360040"/>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熟達化</a:t>
            </a:r>
          </a:p>
        </p:txBody>
      </p:sp>
      <p:cxnSp>
        <p:nvCxnSpPr>
          <p:cNvPr id="28" name="直線矢印コネクタ 27"/>
          <p:cNvCxnSpPr/>
          <p:nvPr/>
        </p:nvCxnSpPr>
        <p:spPr>
          <a:xfrm>
            <a:off x="467544" y="4437112"/>
            <a:ext cx="8669560" cy="0"/>
          </a:xfrm>
          <a:prstGeom prst="straightConnector1">
            <a:avLst/>
          </a:prstGeom>
          <a:ln w="136525">
            <a:tailEnd type="arrow"/>
          </a:ln>
        </p:spPr>
        <p:style>
          <a:lnRef idx="1">
            <a:schemeClr val="accent1"/>
          </a:lnRef>
          <a:fillRef idx="0">
            <a:schemeClr val="accent1"/>
          </a:fillRef>
          <a:effectRef idx="0">
            <a:schemeClr val="accent1"/>
          </a:effectRef>
          <a:fontRef idx="minor">
            <a:schemeClr val="tx1"/>
          </a:fontRef>
        </p:style>
      </p:cxnSp>
      <p:sp>
        <p:nvSpPr>
          <p:cNvPr id="30" name="角丸四角形 29"/>
          <p:cNvSpPr/>
          <p:nvPr/>
        </p:nvSpPr>
        <p:spPr>
          <a:xfrm>
            <a:off x="4103440" y="3068960"/>
            <a:ext cx="900608" cy="720080"/>
          </a:xfrm>
          <a:prstGeom prst="roundRect">
            <a:avLst/>
          </a:prstGeom>
          <a:solidFill>
            <a:srgbClr val="C00000"/>
          </a:solidFill>
          <a:ln w="6032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smtClean="0">
                <a:solidFill>
                  <a:schemeClr val="bg1"/>
                </a:solidFill>
                <a:latin typeface="メイリオ" pitchFamily="50" charset="-128"/>
                <a:ea typeface="メイリオ" pitchFamily="50" charset="-128"/>
                <a:cs typeface="メイリオ" pitchFamily="50" charset="-128"/>
              </a:rPr>
              <a:t>初任者研修</a:t>
            </a:r>
          </a:p>
        </p:txBody>
      </p:sp>
      <p:sp>
        <p:nvSpPr>
          <p:cNvPr id="31" name="角丸四角形 30"/>
          <p:cNvSpPr/>
          <p:nvPr/>
        </p:nvSpPr>
        <p:spPr>
          <a:xfrm>
            <a:off x="5399584" y="3176972"/>
            <a:ext cx="900608" cy="504056"/>
          </a:xfrm>
          <a:prstGeom prst="roundRect">
            <a:avLst/>
          </a:prstGeom>
          <a:noFill/>
          <a:ln w="3492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現任</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研修</a:t>
            </a:r>
          </a:p>
        </p:txBody>
      </p:sp>
      <p:sp>
        <p:nvSpPr>
          <p:cNvPr id="32" name="角丸四角形 31"/>
          <p:cNvSpPr/>
          <p:nvPr/>
        </p:nvSpPr>
        <p:spPr>
          <a:xfrm>
            <a:off x="7164288" y="2996952"/>
            <a:ext cx="900608" cy="504056"/>
          </a:xfrm>
          <a:prstGeom prst="roundRect">
            <a:avLst/>
          </a:prstGeom>
          <a:noFill/>
          <a:ln w="3492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主任</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研修</a:t>
            </a:r>
          </a:p>
        </p:txBody>
      </p:sp>
      <p:sp>
        <p:nvSpPr>
          <p:cNvPr id="33" name="角丸四角形 32"/>
          <p:cNvSpPr/>
          <p:nvPr/>
        </p:nvSpPr>
        <p:spPr>
          <a:xfrm>
            <a:off x="7164288" y="3573016"/>
            <a:ext cx="900608" cy="504056"/>
          </a:xfrm>
          <a:prstGeom prst="roundRect">
            <a:avLst/>
          </a:prstGeom>
          <a:noFill/>
          <a:ln w="3492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現任</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研修</a:t>
            </a:r>
          </a:p>
        </p:txBody>
      </p:sp>
      <p:sp>
        <p:nvSpPr>
          <p:cNvPr id="34" name="角丸四角形 33"/>
          <p:cNvSpPr/>
          <p:nvPr/>
        </p:nvSpPr>
        <p:spPr>
          <a:xfrm>
            <a:off x="3347864" y="3176972"/>
            <a:ext cx="648072" cy="504056"/>
          </a:xfrm>
          <a:prstGeom prst="roundRect">
            <a:avLst/>
          </a:prstGeom>
          <a:noFill/>
          <a:ln w="34925">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基礎</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研修</a:t>
            </a:r>
          </a:p>
        </p:txBody>
      </p:sp>
      <p:sp>
        <p:nvSpPr>
          <p:cNvPr id="39" name="角丸四角形 38"/>
          <p:cNvSpPr/>
          <p:nvPr/>
        </p:nvSpPr>
        <p:spPr>
          <a:xfrm>
            <a:off x="395536" y="980728"/>
            <a:ext cx="1872208" cy="792088"/>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地域での</a:t>
            </a:r>
          </a:p>
          <a:p>
            <a:pPr algn="ctr"/>
            <a:r>
              <a:rPr lang="en-US" altLang="ja-JP" sz="2400" b="1" dirty="0" smtClean="0">
                <a:solidFill>
                  <a:schemeClr val="tx1"/>
                </a:solidFill>
                <a:latin typeface="メイリオ" pitchFamily="50" charset="-128"/>
                <a:ea typeface="メイリオ" pitchFamily="50" charset="-128"/>
                <a:cs typeface="メイリオ" pitchFamily="50" charset="-128"/>
              </a:rPr>
              <a:t>OJT</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41" name="角丸四角形 40"/>
          <p:cNvSpPr/>
          <p:nvPr/>
        </p:nvSpPr>
        <p:spPr>
          <a:xfrm>
            <a:off x="2411760" y="980728"/>
            <a:ext cx="6408712" cy="288032"/>
          </a:xfrm>
          <a:prstGeom prst="roundRect">
            <a:avLst/>
          </a:prstGeom>
          <a:noFill/>
          <a:ln w="3492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スーパービジョン</a:t>
            </a:r>
          </a:p>
        </p:txBody>
      </p:sp>
      <p:sp>
        <p:nvSpPr>
          <p:cNvPr id="42" name="角丸四角形 41"/>
          <p:cNvSpPr/>
          <p:nvPr/>
        </p:nvSpPr>
        <p:spPr>
          <a:xfrm>
            <a:off x="2411760" y="1340768"/>
            <a:ext cx="6408712" cy="288032"/>
          </a:xfrm>
          <a:prstGeom prst="roundRect">
            <a:avLst/>
          </a:prstGeom>
          <a:noFill/>
          <a:ln w="3492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助言・事例検討など</a:t>
            </a:r>
          </a:p>
        </p:txBody>
      </p:sp>
      <p:cxnSp>
        <p:nvCxnSpPr>
          <p:cNvPr id="26" name="直線矢印コネクタ 25"/>
          <p:cNvCxnSpPr/>
          <p:nvPr/>
        </p:nvCxnSpPr>
        <p:spPr>
          <a:xfrm>
            <a:off x="2267744" y="4221088"/>
            <a:ext cx="1800200" cy="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7" name="角丸四角形 26"/>
          <p:cNvSpPr/>
          <p:nvPr/>
        </p:nvSpPr>
        <p:spPr>
          <a:xfrm>
            <a:off x="2483768" y="3717032"/>
            <a:ext cx="1368152" cy="504056"/>
          </a:xfrm>
          <a:prstGeom prst="roundRect">
            <a:avLst/>
          </a:prstGeom>
          <a:noFill/>
          <a:ln w="34925">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少なくとも</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５年</a:t>
            </a:r>
          </a:p>
        </p:txBody>
      </p:sp>
      <p:cxnSp>
        <p:nvCxnSpPr>
          <p:cNvPr id="29" name="直線矢印コネクタ 28"/>
          <p:cNvCxnSpPr/>
          <p:nvPr/>
        </p:nvCxnSpPr>
        <p:spPr>
          <a:xfrm>
            <a:off x="5004048" y="4221088"/>
            <a:ext cx="1800200" cy="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3" name="角丸四角形 42"/>
          <p:cNvSpPr/>
          <p:nvPr/>
        </p:nvSpPr>
        <p:spPr>
          <a:xfrm>
            <a:off x="5220072" y="3717032"/>
            <a:ext cx="1368152" cy="504056"/>
          </a:xfrm>
          <a:prstGeom prst="roundRect">
            <a:avLst/>
          </a:prstGeom>
          <a:noFill/>
          <a:ln w="34925">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５年間のうち</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に１回</a:t>
            </a:r>
          </a:p>
        </p:txBody>
      </p:sp>
      <p:sp>
        <p:nvSpPr>
          <p:cNvPr id="44" name="角丸四角形 43"/>
          <p:cNvSpPr/>
          <p:nvPr/>
        </p:nvSpPr>
        <p:spPr>
          <a:xfrm>
            <a:off x="539552" y="2708920"/>
            <a:ext cx="1512168" cy="504056"/>
          </a:xfrm>
          <a:prstGeom prst="roundRect">
            <a:avLst/>
          </a:prstGeom>
          <a:solidFill>
            <a:schemeClr val="bg1"/>
          </a:solidFill>
          <a:ln w="34925">
            <a:solidFill>
              <a:schemeClr val="accent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ここに載って</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いる以外にも！</a:t>
            </a:r>
          </a:p>
        </p:txBody>
      </p:sp>
      <p:sp>
        <p:nvSpPr>
          <p:cNvPr id="45" name="スライド番号プレースホルダ 44"/>
          <p:cNvSpPr>
            <a:spLocks noGrp="1"/>
          </p:cNvSpPr>
          <p:nvPr>
            <p:ph type="sldNum" sz="quarter" idx="12"/>
          </p:nvPr>
        </p:nvSpPr>
        <p:spPr/>
        <p:txBody>
          <a:bodyPr/>
          <a:lstStyle/>
          <a:p>
            <a:fld id="{DC482F87-D069-4E11-9D1B-0E53CB68B063}" type="slidenum">
              <a:rPr kumimoji="1" lang="ja-JP" altLang="en-US" smtClean="0"/>
              <a:pPr/>
              <a:t>20</a:t>
            </a:fld>
            <a:endParaRPr kumimoji="1" lang="ja-JP" altLang="en-US"/>
          </a:p>
        </p:txBody>
      </p:sp>
      <p:cxnSp>
        <p:nvCxnSpPr>
          <p:cNvPr id="46" name="直線矢印コネクタ 45"/>
          <p:cNvCxnSpPr/>
          <p:nvPr/>
        </p:nvCxnSpPr>
        <p:spPr>
          <a:xfrm>
            <a:off x="6766752" y="4221088"/>
            <a:ext cx="1800200" cy="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 name="直線矢印コネクタ 3"/>
          <p:cNvCxnSpPr>
            <a:stCxn id="30" idx="3"/>
            <a:endCxn id="31" idx="1"/>
          </p:cNvCxnSpPr>
          <p:nvPr/>
        </p:nvCxnSpPr>
        <p:spPr>
          <a:xfrm>
            <a:off x="5004048" y="3429000"/>
            <a:ext cx="395536"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a:stCxn id="31" idx="3"/>
            <a:endCxn id="32" idx="1"/>
          </p:cNvCxnSpPr>
          <p:nvPr/>
        </p:nvCxnSpPr>
        <p:spPr>
          <a:xfrm flipV="1">
            <a:off x="6300192" y="3248980"/>
            <a:ext cx="864096" cy="18002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a:stCxn id="31" idx="3"/>
            <a:endCxn id="33" idx="1"/>
          </p:cNvCxnSpPr>
          <p:nvPr/>
        </p:nvCxnSpPr>
        <p:spPr>
          <a:xfrm>
            <a:off x="6300192" y="3429000"/>
            <a:ext cx="864096" cy="39604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7" name="角丸四角形 46"/>
          <p:cNvSpPr/>
          <p:nvPr/>
        </p:nvSpPr>
        <p:spPr>
          <a:xfrm>
            <a:off x="1187624" y="4653136"/>
            <a:ext cx="7272808" cy="36004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b="1" dirty="0" smtClean="0">
                <a:solidFill>
                  <a:schemeClr val="tx1"/>
                </a:solidFill>
                <a:latin typeface="メイリオ" pitchFamily="50" charset="-128"/>
                <a:ea typeface="メイリオ" pitchFamily="50" charset="-128"/>
                <a:cs typeface="メイリオ" pitchFamily="50" charset="-128"/>
              </a:rPr>
              <a:t>① 地域を基盤としたソーシャルワークとしての障害者相談支援の価値と知識を理解する。</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48" name="角丸四角形 47"/>
          <p:cNvSpPr/>
          <p:nvPr/>
        </p:nvSpPr>
        <p:spPr>
          <a:xfrm>
            <a:off x="1187624" y="5085184"/>
            <a:ext cx="7272808" cy="36004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b="1" dirty="0" smtClean="0">
                <a:solidFill>
                  <a:schemeClr val="tx1"/>
                </a:solidFill>
                <a:latin typeface="メイリオ" pitchFamily="50" charset="-128"/>
                <a:ea typeface="メイリオ" pitchFamily="50" charset="-128"/>
                <a:cs typeface="メイリオ" pitchFamily="50" charset="-128"/>
              </a:rPr>
              <a:t>② </a:t>
            </a:r>
            <a:r>
              <a:rPr lang="ja-JP" altLang="en-US" sz="1400" b="1" dirty="0" smtClean="0">
                <a:solidFill>
                  <a:srgbClr val="FF0000"/>
                </a:solidFill>
                <a:latin typeface="メイリオ" pitchFamily="50" charset="-128"/>
                <a:ea typeface="メイリオ" pitchFamily="50" charset="-128"/>
                <a:cs typeface="メイリオ" pitchFamily="50" charset="-128"/>
              </a:rPr>
              <a:t>基本相談</a:t>
            </a:r>
            <a:r>
              <a:rPr lang="ja-JP" altLang="en-US" sz="1400" b="1" dirty="0" smtClean="0">
                <a:solidFill>
                  <a:schemeClr val="tx1"/>
                </a:solidFill>
                <a:latin typeface="メイリオ" pitchFamily="50" charset="-128"/>
                <a:ea typeface="メイリオ" pitchFamily="50" charset="-128"/>
                <a:cs typeface="メイリオ" pitchFamily="50" charset="-128"/>
              </a:rPr>
              <a:t>支援の理論と実際を理解し、障害者</a:t>
            </a:r>
            <a:r>
              <a:rPr lang="ja-JP" altLang="en-US" sz="1400" b="1" dirty="0" smtClean="0">
                <a:solidFill>
                  <a:srgbClr val="FF0000"/>
                </a:solidFill>
                <a:latin typeface="メイリオ" pitchFamily="50" charset="-128"/>
                <a:ea typeface="メイリオ" pitchFamily="50" charset="-128"/>
                <a:cs typeface="メイリオ" pitchFamily="50" charset="-128"/>
              </a:rPr>
              <a:t>ケアマネジメント</a:t>
            </a:r>
            <a:r>
              <a:rPr lang="ja-JP" altLang="en-US" sz="1400" b="1" dirty="0" smtClean="0">
                <a:solidFill>
                  <a:schemeClr val="tx1"/>
                </a:solidFill>
                <a:latin typeface="メイリオ" pitchFamily="50" charset="-128"/>
                <a:ea typeface="メイリオ" pitchFamily="50" charset="-128"/>
                <a:cs typeface="メイリオ" pitchFamily="50" charset="-128"/>
              </a:rPr>
              <a:t>のスキルを獲得する。</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49" name="角丸四角形 48"/>
          <p:cNvSpPr/>
          <p:nvPr/>
        </p:nvSpPr>
        <p:spPr>
          <a:xfrm>
            <a:off x="1187624" y="5949280"/>
            <a:ext cx="7272808" cy="36004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b="1" dirty="0" smtClean="0">
                <a:solidFill>
                  <a:schemeClr val="tx1"/>
                </a:solidFill>
                <a:latin typeface="メイリオ" pitchFamily="50" charset="-128"/>
                <a:ea typeface="メイリオ" pitchFamily="50" charset="-128"/>
                <a:cs typeface="メイリオ" pitchFamily="50" charset="-128"/>
              </a:rPr>
              <a:t>④ 地域づくりとその核となる（自立支援）協議会の役割と機能を理解する。</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50" name="角丸四角形 49"/>
          <p:cNvSpPr/>
          <p:nvPr/>
        </p:nvSpPr>
        <p:spPr>
          <a:xfrm>
            <a:off x="1187624" y="5517232"/>
            <a:ext cx="7272808" cy="36004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b="1" dirty="0" smtClean="0">
                <a:solidFill>
                  <a:schemeClr val="tx1"/>
                </a:solidFill>
                <a:latin typeface="メイリオ" pitchFamily="50" charset="-128"/>
                <a:ea typeface="メイリオ" pitchFamily="50" charset="-128"/>
                <a:cs typeface="メイリオ" pitchFamily="50" charset="-128"/>
              </a:rPr>
              <a:t>③ </a:t>
            </a:r>
            <a:r>
              <a:rPr lang="ja-JP" altLang="en-US" sz="1400" b="1" dirty="0" smtClean="0">
                <a:solidFill>
                  <a:srgbClr val="FF0000"/>
                </a:solidFill>
                <a:latin typeface="メイリオ" pitchFamily="50" charset="-128"/>
                <a:ea typeface="メイリオ" pitchFamily="50" charset="-128"/>
                <a:cs typeface="メイリオ" pitchFamily="50" charset="-128"/>
              </a:rPr>
              <a:t>計画相談</a:t>
            </a:r>
            <a:r>
              <a:rPr lang="ja-JP" altLang="en-US" sz="1400" b="1" dirty="0" smtClean="0">
                <a:solidFill>
                  <a:schemeClr val="tx1"/>
                </a:solidFill>
                <a:latin typeface="メイリオ" pitchFamily="50" charset="-128"/>
                <a:ea typeface="メイリオ" pitchFamily="50" charset="-128"/>
                <a:cs typeface="メイリオ" pitchFamily="50" charset="-128"/>
              </a:rPr>
              <a:t>支援の実施に関する実務を理解し、一連の業務ができる。</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51" name="角丸四角形 50"/>
          <p:cNvSpPr/>
          <p:nvPr/>
        </p:nvSpPr>
        <p:spPr>
          <a:xfrm>
            <a:off x="251520" y="4653136"/>
            <a:ext cx="864096" cy="1656184"/>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獲得</a:t>
            </a:r>
          </a:p>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目標</a:t>
            </a:r>
            <a:endParaRPr kumimoji="1"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53" name="角丸四角形吹き出し 52"/>
          <p:cNvSpPr/>
          <p:nvPr/>
        </p:nvSpPr>
        <p:spPr>
          <a:xfrm>
            <a:off x="3491880" y="1988840"/>
            <a:ext cx="2736304" cy="792088"/>
          </a:xfrm>
          <a:prstGeom prst="wedgeRoundRectCallout">
            <a:avLst>
              <a:gd name="adj1" fmla="val -9088"/>
              <a:gd name="adj2" fmla="val 8240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latin typeface="メイリオ" pitchFamily="50" charset="-128"/>
                <a:ea typeface="メイリオ" pitchFamily="50" charset="-128"/>
                <a:cs typeface="メイリオ" pitchFamily="50" charset="-128"/>
              </a:rPr>
              <a:t>相談支援専門員</a:t>
            </a:r>
          </a:p>
          <a:p>
            <a:pPr algn="ctr"/>
            <a:r>
              <a:rPr kumimoji="1" lang="ja-JP" altLang="en-US" sz="2400" b="1" dirty="0" smtClean="0">
                <a:latin typeface="メイリオ" pitchFamily="50" charset="-128"/>
                <a:ea typeface="メイリオ" pitchFamily="50" charset="-128"/>
                <a:cs typeface="メイリオ" pitchFamily="50" charset="-128"/>
              </a:rPr>
              <a:t>の入口</a:t>
            </a:r>
            <a:endParaRPr kumimoji="1" lang="ja-JP" altLang="en-US" sz="2400" b="1" dirty="0">
              <a:latin typeface="メイリオ" pitchFamily="50" charset="-128"/>
              <a:ea typeface="メイリオ" pitchFamily="50" charset="-128"/>
              <a:cs typeface="メイリオ" pitchFamily="50" charset="-128"/>
            </a:endParaRPr>
          </a:p>
        </p:txBody>
      </p:sp>
      <p:sp>
        <p:nvSpPr>
          <p:cNvPr id="35" name="角丸四角形 34"/>
          <p:cNvSpPr/>
          <p:nvPr/>
        </p:nvSpPr>
        <p:spPr>
          <a:xfrm>
            <a:off x="6012160" y="2168860"/>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smtClean="0">
                <a:solidFill>
                  <a:schemeClr val="tx1"/>
                </a:solidFill>
                <a:latin typeface="メイリオ" pitchFamily="50" charset="-128"/>
                <a:ea typeface="メイリオ" pitchFamily="50" charset="-128"/>
                <a:cs typeface="メイリオ" pitchFamily="50" charset="-128"/>
              </a:rPr>
              <a:t>活性化</a:t>
            </a:r>
          </a:p>
        </p:txBody>
      </p:sp>
      <p:sp>
        <p:nvSpPr>
          <p:cNvPr id="36" name="角丸四角形 35"/>
          <p:cNvSpPr/>
          <p:nvPr/>
        </p:nvSpPr>
        <p:spPr>
          <a:xfrm>
            <a:off x="6012160" y="2600908"/>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例示</a:t>
            </a:r>
          </a:p>
        </p:txBody>
      </p:sp>
      <p:sp>
        <p:nvSpPr>
          <p:cNvPr id="37" name="角丸四角形 36"/>
          <p:cNvSpPr/>
          <p:nvPr/>
        </p:nvSpPr>
        <p:spPr>
          <a:xfrm>
            <a:off x="6012160" y="1736812"/>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提示</a:t>
            </a:r>
          </a:p>
        </p:txBody>
      </p:sp>
      <p:sp>
        <p:nvSpPr>
          <p:cNvPr id="38" name="角丸四角形 37"/>
          <p:cNvSpPr/>
          <p:nvPr/>
        </p:nvSpPr>
        <p:spPr>
          <a:xfrm>
            <a:off x="8163226" y="1162685"/>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統合</a:t>
            </a:r>
            <a:endParaRPr kumimoji="1" lang="ja-JP" altLang="en-US" b="1" dirty="0" smtClean="0">
              <a:solidFill>
                <a:schemeClr val="tx1"/>
              </a:solidFill>
              <a:latin typeface="メイリオ" pitchFamily="50" charset="-128"/>
              <a:ea typeface="メイリオ" pitchFamily="50" charset="-128"/>
              <a:cs typeface="メイリオ" pitchFamily="50" charset="-128"/>
            </a:endParaRPr>
          </a:p>
        </p:txBody>
      </p:sp>
      <p:sp>
        <p:nvSpPr>
          <p:cNvPr id="40" name="角丸四角形 39"/>
          <p:cNvSpPr/>
          <p:nvPr/>
        </p:nvSpPr>
        <p:spPr>
          <a:xfrm>
            <a:off x="7234804" y="1162715"/>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応用</a:t>
            </a:r>
          </a:p>
        </p:txBody>
      </p:sp>
      <p:sp>
        <p:nvSpPr>
          <p:cNvPr id="3" name="屈折矢印 2"/>
          <p:cNvSpPr/>
          <p:nvPr/>
        </p:nvSpPr>
        <p:spPr>
          <a:xfrm>
            <a:off x="7020272" y="1569756"/>
            <a:ext cx="1224136" cy="849196"/>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フッター プレースホルダ 1"/>
          <p:cNvSpPr>
            <a:spLocks noGrp="1"/>
          </p:cNvSpPr>
          <p:nvPr>
            <p:ph type="ftr" sz="quarter" idx="11"/>
          </p:nvPr>
        </p:nvSpPr>
        <p:spPr>
          <a:xfrm>
            <a:off x="0" y="-99392"/>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13" name="角丸四角形 12"/>
          <p:cNvSpPr/>
          <p:nvPr/>
        </p:nvSpPr>
        <p:spPr>
          <a:xfrm>
            <a:off x="251520" y="188640"/>
            <a:ext cx="8568952" cy="648072"/>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この研修の構造</a:t>
            </a:r>
            <a:endParaRPr kumimoji="1"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10" name="角丸四角形 9"/>
          <p:cNvSpPr/>
          <p:nvPr/>
        </p:nvSpPr>
        <p:spPr>
          <a:xfrm>
            <a:off x="755576" y="908720"/>
            <a:ext cx="1584176" cy="792088"/>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講義</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8" name="角丸四角形 17"/>
          <p:cNvSpPr/>
          <p:nvPr/>
        </p:nvSpPr>
        <p:spPr>
          <a:xfrm>
            <a:off x="755576" y="1844824"/>
            <a:ext cx="1584176" cy="720080"/>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演習１</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38" name="角丸四角形 37"/>
          <p:cNvSpPr/>
          <p:nvPr/>
        </p:nvSpPr>
        <p:spPr>
          <a:xfrm>
            <a:off x="2483768" y="908720"/>
            <a:ext cx="3600400" cy="792088"/>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メイリオ" pitchFamily="50" charset="-128"/>
                <a:ea typeface="メイリオ" pitchFamily="50" charset="-128"/>
                <a:cs typeface="メイリオ" pitchFamily="50" charset="-128"/>
              </a:rPr>
              <a:t>・必要な学びの構造や内容を提示。</a:t>
            </a:r>
          </a:p>
          <a:p>
            <a:r>
              <a:rPr lang="ja-JP" altLang="en-US" sz="1400" b="1" dirty="0" smtClean="0">
                <a:solidFill>
                  <a:schemeClr val="tx1"/>
                </a:solidFill>
                <a:latin typeface="メイリオ" pitchFamily="50" charset="-128"/>
                <a:ea typeface="メイリオ" pitchFamily="50" charset="-128"/>
                <a:cs typeface="メイリオ" pitchFamily="50" charset="-128"/>
              </a:rPr>
              <a:t>・動機づけを高める</a:t>
            </a:r>
            <a:r>
              <a:rPr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smtClean="0">
                <a:solidFill>
                  <a:schemeClr val="tx1"/>
                </a:solidFill>
                <a:latin typeface="メイリオ" pitchFamily="50" charset="-128"/>
                <a:ea typeface="メイリオ" pitchFamily="50" charset="-128"/>
                <a:cs typeface="メイリオ" pitchFamily="50" charset="-128"/>
              </a:rPr>
              <a:t>ミッション！</a:t>
            </a:r>
            <a:r>
              <a:rPr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err="1" smtClean="0">
                <a:solidFill>
                  <a:schemeClr val="tx1"/>
                </a:solidFill>
                <a:latin typeface="メイリオ" pitchFamily="50" charset="-128"/>
                <a:ea typeface="メイリオ" pitchFamily="50" charset="-128"/>
                <a:cs typeface="メイリオ" pitchFamily="50" charset="-128"/>
              </a:rPr>
              <a:t>。</a:t>
            </a:r>
            <a:endParaRPr lang="ja-JP" altLang="en-US" sz="1400" b="1" dirty="0" smtClean="0">
              <a:solidFill>
                <a:schemeClr val="tx1"/>
              </a:solidFill>
              <a:latin typeface="メイリオ" pitchFamily="50" charset="-128"/>
              <a:ea typeface="メイリオ" pitchFamily="50" charset="-128"/>
              <a:cs typeface="メイリオ" pitchFamily="50" charset="-128"/>
            </a:endParaRPr>
          </a:p>
          <a:p>
            <a:r>
              <a:rPr kumimoji="1" lang="ja-JP" altLang="en-US" sz="1400" b="1" dirty="0" smtClean="0">
                <a:solidFill>
                  <a:schemeClr val="tx1"/>
                </a:solidFill>
                <a:latin typeface="メイリオ" pitchFamily="50" charset="-128"/>
                <a:ea typeface="メイリオ" pitchFamily="50" charset="-128"/>
                <a:cs typeface="メイリオ" pitchFamily="50" charset="-128"/>
              </a:rPr>
              <a:t>・具体的な中味を知る、やってみせる。</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21" name="角丸四角形 20"/>
          <p:cNvSpPr/>
          <p:nvPr/>
        </p:nvSpPr>
        <p:spPr>
          <a:xfrm>
            <a:off x="755576" y="2708920"/>
            <a:ext cx="1584176" cy="504056"/>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latin typeface="メイリオ" pitchFamily="50" charset="-128"/>
                <a:ea typeface="メイリオ" pitchFamily="50" charset="-128"/>
                <a:cs typeface="メイリオ" pitchFamily="50" charset="-128"/>
              </a:rPr>
              <a:t>実習１</a:t>
            </a:r>
          </a:p>
        </p:txBody>
      </p:sp>
      <p:sp>
        <p:nvSpPr>
          <p:cNvPr id="22" name="角丸四角形 21"/>
          <p:cNvSpPr/>
          <p:nvPr/>
        </p:nvSpPr>
        <p:spPr>
          <a:xfrm>
            <a:off x="755576" y="3356992"/>
            <a:ext cx="1584176" cy="576064"/>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演習</a:t>
            </a:r>
            <a:r>
              <a:rPr kumimoji="1" lang="en-US" altLang="ja-JP" sz="2400" b="1" dirty="0" smtClean="0">
                <a:solidFill>
                  <a:schemeClr val="tx1"/>
                </a:solidFill>
                <a:latin typeface="メイリオ" pitchFamily="50" charset="-128"/>
                <a:ea typeface="メイリオ" pitchFamily="50" charset="-128"/>
                <a:cs typeface="メイリオ" pitchFamily="50" charset="-128"/>
              </a:rPr>
              <a:t>2-1</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3" name="角丸四角形 22"/>
          <p:cNvSpPr/>
          <p:nvPr/>
        </p:nvSpPr>
        <p:spPr>
          <a:xfrm>
            <a:off x="755576" y="5661248"/>
            <a:ext cx="1584176" cy="504056"/>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演習３</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4" name="角丸四角形 23"/>
          <p:cNvSpPr/>
          <p:nvPr/>
        </p:nvSpPr>
        <p:spPr>
          <a:xfrm>
            <a:off x="755576" y="6309320"/>
            <a:ext cx="1584176" cy="504056"/>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演習４</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5" name="角丸四角形 24"/>
          <p:cNvSpPr/>
          <p:nvPr/>
        </p:nvSpPr>
        <p:spPr>
          <a:xfrm>
            <a:off x="2483768" y="1844824"/>
            <a:ext cx="3600400" cy="72008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メイリオ" pitchFamily="50" charset="-128"/>
                <a:ea typeface="メイリオ" pitchFamily="50" charset="-128"/>
                <a:cs typeface="メイリオ" pitchFamily="50" charset="-128"/>
              </a:rPr>
              <a:t>・自分で体験してみる</a:t>
            </a:r>
            <a:r>
              <a:rPr kumimoji="1" lang="en-US" altLang="ja-JP" sz="1400" b="1" dirty="0" smtClean="0">
                <a:solidFill>
                  <a:schemeClr val="tx1"/>
                </a:solidFill>
                <a:latin typeface="メイリオ" pitchFamily="50" charset="-128"/>
                <a:ea typeface="メイリオ" pitchFamily="50" charset="-128"/>
                <a:cs typeface="メイリオ" pitchFamily="50" charset="-128"/>
              </a:rPr>
              <a:t>(</a:t>
            </a:r>
            <a:r>
              <a:rPr kumimoji="1" lang="ja-JP" altLang="en-US" sz="1400" b="1" dirty="0" smtClean="0">
                <a:solidFill>
                  <a:schemeClr val="tx1"/>
                </a:solidFill>
                <a:latin typeface="メイリオ" pitchFamily="50" charset="-128"/>
                <a:ea typeface="メイリオ" pitchFamily="50" charset="-128"/>
                <a:cs typeface="メイリオ" pitchFamily="50" charset="-128"/>
              </a:rPr>
              <a:t>試してみる</a:t>
            </a:r>
            <a:r>
              <a:rPr kumimoji="1" lang="en-US" altLang="ja-JP" sz="1400" b="1" dirty="0" smtClean="0">
                <a:solidFill>
                  <a:schemeClr val="tx1"/>
                </a:solidFill>
                <a:latin typeface="メイリオ" pitchFamily="50" charset="-128"/>
                <a:ea typeface="メイリオ" pitchFamily="50" charset="-128"/>
                <a:cs typeface="メイリオ" pitchFamily="50" charset="-128"/>
              </a:rPr>
              <a:t>)</a:t>
            </a:r>
            <a:r>
              <a:rPr kumimoji="1" lang="ja-JP" altLang="en-US" sz="1400" b="1" dirty="0" err="1" smtClean="0">
                <a:solidFill>
                  <a:schemeClr val="tx1"/>
                </a:solidFill>
                <a:latin typeface="メイリオ" pitchFamily="50" charset="-128"/>
                <a:ea typeface="メイリオ" pitchFamily="50" charset="-128"/>
                <a:cs typeface="メイリオ" pitchFamily="50" charset="-128"/>
              </a:rPr>
              <a:t>。</a:t>
            </a:r>
            <a:endParaRPr kumimoji="1" lang="ja-JP" altLang="en-US" sz="1400" b="1" dirty="0" smtClean="0">
              <a:solidFill>
                <a:schemeClr val="tx1"/>
              </a:solidFill>
              <a:latin typeface="メイリオ" pitchFamily="50" charset="-128"/>
              <a:ea typeface="メイリオ" pitchFamily="50" charset="-128"/>
              <a:cs typeface="メイリオ" pitchFamily="50" charset="-128"/>
            </a:endParaRPr>
          </a:p>
          <a:p>
            <a:r>
              <a:rPr lang="ja-JP" altLang="en-US" sz="1400" b="1" dirty="0" smtClean="0">
                <a:solidFill>
                  <a:schemeClr val="tx1"/>
                </a:solidFill>
                <a:latin typeface="メイリオ" pitchFamily="50" charset="-128"/>
                <a:ea typeface="メイリオ" pitchFamily="50" charset="-128"/>
                <a:cs typeface="メイリオ" pitchFamily="50" charset="-128"/>
              </a:rPr>
              <a:t>・自ら主体的に参加して学ぶ。</a:t>
            </a:r>
            <a:br>
              <a:rPr lang="ja-JP" altLang="en-US" sz="1400" b="1" dirty="0" smtClean="0">
                <a:solidFill>
                  <a:schemeClr val="tx1"/>
                </a:solidFill>
                <a:latin typeface="メイリオ" pitchFamily="50" charset="-128"/>
                <a:ea typeface="メイリオ" pitchFamily="50" charset="-128"/>
                <a:cs typeface="メイリオ" pitchFamily="50" charset="-128"/>
              </a:rPr>
            </a:br>
            <a:r>
              <a:rPr lang="ja-JP" altLang="en-US" sz="1400" b="1" dirty="0" smtClean="0">
                <a:solidFill>
                  <a:schemeClr val="tx1"/>
                </a:solidFill>
                <a:latin typeface="メイリオ" pitchFamily="50" charset="-128"/>
                <a:ea typeface="メイリオ" pitchFamily="50" charset="-128"/>
                <a:cs typeface="メイリオ" pitchFamily="50" charset="-128"/>
              </a:rPr>
              <a:t>・統制された環境でモデルを学ぶ。</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26" name="角丸四角形 25"/>
          <p:cNvSpPr/>
          <p:nvPr/>
        </p:nvSpPr>
        <p:spPr>
          <a:xfrm>
            <a:off x="2483768" y="2708920"/>
            <a:ext cx="3600400" cy="504056"/>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メイリオ" pitchFamily="50" charset="-128"/>
                <a:ea typeface="メイリオ" pitchFamily="50" charset="-128"/>
                <a:cs typeface="メイリオ" pitchFamily="50" charset="-128"/>
              </a:rPr>
              <a:t>・自分で実地で体験してみる。</a:t>
            </a:r>
          </a:p>
          <a:p>
            <a:r>
              <a:rPr lang="ja-JP" altLang="en-US" sz="1400" b="1" dirty="0" smtClean="0">
                <a:solidFill>
                  <a:schemeClr val="tx1"/>
                </a:solidFill>
                <a:latin typeface="メイリオ" pitchFamily="50" charset="-128"/>
                <a:ea typeface="メイリオ" pitchFamily="50" charset="-128"/>
                <a:cs typeface="メイリオ" pitchFamily="50" charset="-128"/>
              </a:rPr>
              <a:t>・実地の複雑性の中で実践的に学ぶ。</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27" name="角丸四角形 26"/>
          <p:cNvSpPr/>
          <p:nvPr/>
        </p:nvSpPr>
        <p:spPr>
          <a:xfrm>
            <a:off x="2483768" y="3356992"/>
            <a:ext cx="3600400" cy="576064"/>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メイリオ" pitchFamily="50" charset="-128"/>
                <a:ea typeface="メイリオ" pitchFamily="50" charset="-128"/>
                <a:cs typeface="メイリオ" pitchFamily="50" charset="-128"/>
              </a:rPr>
              <a:t>・自らの実践を言語化し、表現する。</a:t>
            </a:r>
          </a:p>
          <a:p>
            <a:r>
              <a:rPr lang="ja-JP" altLang="en-US" sz="1400" b="1" dirty="0" smtClean="0">
                <a:solidFill>
                  <a:schemeClr val="tx1"/>
                </a:solidFill>
                <a:latin typeface="メイリオ" pitchFamily="50" charset="-128"/>
                <a:ea typeface="メイリオ" pitchFamily="50" charset="-128"/>
                <a:cs typeface="メイリオ" pitchFamily="50" charset="-128"/>
              </a:rPr>
              <a:t>・多様な視点で検討し、気づきを持つ。</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29" name="角丸四角形 28"/>
          <p:cNvSpPr/>
          <p:nvPr/>
        </p:nvSpPr>
        <p:spPr>
          <a:xfrm>
            <a:off x="2483768" y="5661248"/>
            <a:ext cx="3600400" cy="504056"/>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メイリオ" pitchFamily="50" charset="-128"/>
                <a:ea typeface="メイリオ" pitchFamily="50" charset="-128"/>
                <a:cs typeface="メイリオ" pitchFamily="50" charset="-128"/>
              </a:rPr>
              <a:t>・これまで学んだことの定着を図る。</a:t>
            </a:r>
          </a:p>
          <a:p>
            <a:r>
              <a:rPr lang="ja-JP" altLang="en-US" sz="1400" b="1" dirty="0" smtClean="0">
                <a:solidFill>
                  <a:schemeClr val="tx1"/>
                </a:solidFill>
                <a:latin typeface="メイリオ" pitchFamily="50" charset="-128"/>
                <a:ea typeface="メイリオ" pitchFamily="50" charset="-128"/>
                <a:cs typeface="メイリオ" pitchFamily="50" charset="-128"/>
              </a:rPr>
              <a:t>・多様な視点で検討し、気づきを持つ。</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43" name="角丸四角形 42"/>
          <p:cNvSpPr/>
          <p:nvPr/>
        </p:nvSpPr>
        <p:spPr>
          <a:xfrm>
            <a:off x="2483768" y="6309320"/>
            <a:ext cx="3600400" cy="504056"/>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メイリオ" pitchFamily="50" charset="-128"/>
                <a:ea typeface="メイリオ" pitchFamily="50" charset="-128"/>
                <a:cs typeface="メイリオ" pitchFamily="50" charset="-128"/>
              </a:rPr>
              <a:t>・研修の振り返り</a:t>
            </a:r>
            <a:r>
              <a:rPr kumimoji="1"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smtClean="0">
                <a:solidFill>
                  <a:schemeClr val="tx1"/>
                </a:solidFill>
                <a:latin typeface="メイリオ" pitchFamily="50" charset="-128"/>
                <a:ea typeface="メイリオ" pitchFamily="50" charset="-128"/>
                <a:cs typeface="メイリオ" pitchFamily="50" charset="-128"/>
              </a:rPr>
              <a:t>省察</a:t>
            </a:r>
            <a:r>
              <a:rPr kumimoji="1" lang="en-US" altLang="ja-JP" sz="1400" b="1" dirty="0" smtClean="0">
                <a:solidFill>
                  <a:schemeClr val="tx1"/>
                </a:solidFill>
                <a:latin typeface="メイリオ" pitchFamily="50" charset="-128"/>
                <a:ea typeface="メイリオ" pitchFamily="50" charset="-128"/>
                <a:cs typeface="メイリオ" pitchFamily="50" charset="-128"/>
              </a:rPr>
              <a:t>)</a:t>
            </a:r>
            <a:r>
              <a:rPr kumimoji="1" lang="ja-JP" altLang="en-US" sz="1400" b="1" dirty="0" smtClean="0">
                <a:solidFill>
                  <a:schemeClr val="tx1"/>
                </a:solidFill>
                <a:latin typeface="メイリオ" pitchFamily="50" charset="-128"/>
                <a:ea typeface="メイリオ" pitchFamily="50" charset="-128"/>
                <a:cs typeface="メイリオ" pitchFamily="50" charset="-128"/>
              </a:rPr>
              <a:t>を行い、今後の実践への指針を得る</a:t>
            </a:r>
            <a:r>
              <a:rPr lang="ja-JP" altLang="en-US" sz="1400" b="1" dirty="0" smtClean="0">
                <a:solidFill>
                  <a:schemeClr val="tx1"/>
                </a:solidFill>
                <a:latin typeface="メイリオ" pitchFamily="50" charset="-128"/>
                <a:ea typeface="メイリオ" pitchFamily="50" charset="-128"/>
                <a:cs typeface="メイリオ" pitchFamily="50" charset="-128"/>
              </a:rPr>
              <a:t>。</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44" name="角丸四角形 43"/>
          <p:cNvSpPr/>
          <p:nvPr/>
        </p:nvSpPr>
        <p:spPr>
          <a:xfrm>
            <a:off x="6300192" y="980728"/>
            <a:ext cx="2592288" cy="1872208"/>
          </a:xfrm>
          <a:prstGeom prst="roundRect">
            <a:avLst/>
          </a:prstGeom>
          <a:solidFill>
            <a:schemeClr val="accent3">
              <a:lumMod val="60000"/>
              <a:lumOff val="40000"/>
            </a:schemeClr>
          </a:solid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latin typeface="メイリオ" pitchFamily="50" charset="-128"/>
                <a:ea typeface="メイリオ" pitchFamily="50" charset="-128"/>
                <a:cs typeface="メイリオ" pitchFamily="50" charset="-128"/>
              </a:rPr>
              <a:t>・</a:t>
            </a:r>
            <a:r>
              <a:rPr lang="ja-JP" altLang="en-US" sz="2000" b="1" dirty="0" smtClean="0">
                <a:solidFill>
                  <a:schemeClr val="tx1"/>
                </a:solidFill>
                <a:latin typeface="メイリオ" pitchFamily="50" charset="-128"/>
                <a:ea typeface="メイリオ" pitchFamily="50" charset="-128"/>
                <a:cs typeface="メイリオ" pitchFamily="50" charset="-128"/>
              </a:rPr>
              <a:t>抽象</a:t>
            </a:r>
            <a:r>
              <a:rPr kumimoji="1" lang="ja-JP" altLang="en-US" sz="2000" b="1" dirty="0" smtClean="0">
                <a:solidFill>
                  <a:schemeClr val="tx1"/>
                </a:solidFill>
                <a:latin typeface="メイリオ" pitchFamily="50" charset="-128"/>
                <a:ea typeface="メイリオ" pitchFamily="50" charset="-128"/>
                <a:cs typeface="メイリオ" pitchFamily="50" charset="-128"/>
              </a:rPr>
              <a:t>から具体へ</a:t>
            </a:r>
          </a:p>
          <a:p>
            <a:pPr algn="ctr"/>
            <a:r>
              <a:rPr kumimoji="1" lang="ja-JP" altLang="en-US" sz="2000" b="1" dirty="0" smtClean="0">
                <a:solidFill>
                  <a:schemeClr val="tx1"/>
                </a:solidFill>
                <a:latin typeface="メイリオ" pitchFamily="50" charset="-128"/>
                <a:ea typeface="メイリオ" pitchFamily="50" charset="-128"/>
                <a:cs typeface="メイリオ" pitchFamily="50" charset="-128"/>
              </a:rPr>
              <a:t>・理論から実践へ</a:t>
            </a:r>
          </a:p>
          <a:p>
            <a:pPr algn="ctr"/>
            <a:r>
              <a:rPr kumimoji="1" lang="ja-JP" altLang="en-US" sz="2000" b="1" dirty="0" smtClean="0">
                <a:solidFill>
                  <a:schemeClr val="tx1"/>
                </a:solidFill>
                <a:latin typeface="メイリオ" pitchFamily="50" charset="-128"/>
                <a:ea typeface="メイリオ" pitchFamily="50" charset="-128"/>
                <a:cs typeface="メイリオ" pitchFamily="50" charset="-128"/>
              </a:rPr>
              <a:t>・単純から複雑へ</a:t>
            </a:r>
            <a:endParaRPr kumimoji="1" lang="ja-JP" altLang="en-US" sz="2000" b="1" dirty="0">
              <a:solidFill>
                <a:schemeClr val="tx1"/>
              </a:solidFill>
              <a:latin typeface="メイリオ" pitchFamily="50" charset="-128"/>
              <a:ea typeface="メイリオ" pitchFamily="50" charset="-128"/>
              <a:cs typeface="メイリオ" pitchFamily="50" charset="-128"/>
            </a:endParaRPr>
          </a:p>
        </p:txBody>
      </p:sp>
      <p:sp>
        <p:nvSpPr>
          <p:cNvPr id="45" name="下矢印 44"/>
          <p:cNvSpPr/>
          <p:nvPr/>
        </p:nvSpPr>
        <p:spPr>
          <a:xfrm>
            <a:off x="467544" y="1052736"/>
            <a:ext cx="216024" cy="5805264"/>
          </a:xfrm>
          <a:prstGeom prst="downArrow">
            <a:avLst>
              <a:gd name="adj1" fmla="val 50000"/>
              <a:gd name="adj2" fmla="val 10879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下矢印 19"/>
          <p:cNvSpPr/>
          <p:nvPr/>
        </p:nvSpPr>
        <p:spPr>
          <a:xfrm>
            <a:off x="1331640" y="1484784"/>
            <a:ext cx="504056" cy="432048"/>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下矢印 27"/>
          <p:cNvSpPr/>
          <p:nvPr/>
        </p:nvSpPr>
        <p:spPr>
          <a:xfrm>
            <a:off x="1331640" y="2348880"/>
            <a:ext cx="504056" cy="360040"/>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下矢印 29"/>
          <p:cNvSpPr/>
          <p:nvPr/>
        </p:nvSpPr>
        <p:spPr>
          <a:xfrm>
            <a:off x="1331640" y="3068960"/>
            <a:ext cx="504056" cy="360040"/>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スライド番号プレースホルダ 32"/>
          <p:cNvSpPr>
            <a:spLocks noGrp="1"/>
          </p:cNvSpPr>
          <p:nvPr>
            <p:ph type="sldNum" sz="quarter" idx="12"/>
          </p:nvPr>
        </p:nvSpPr>
        <p:spPr/>
        <p:txBody>
          <a:bodyPr/>
          <a:lstStyle/>
          <a:p>
            <a:fld id="{DC482F87-D069-4E11-9D1B-0E53CB68B063}" type="slidenum">
              <a:rPr kumimoji="1" lang="ja-JP" altLang="en-US" smtClean="0"/>
              <a:pPr/>
              <a:t>21</a:t>
            </a:fld>
            <a:endParaRPr kumimoji="1" lang="ja-JP" altLang="en-US"/>
          </a:p>
        </p:txBody>
      </p:sp>
      <p:sp>
        <p:nvSpPr>
          <p:cNvPr id="35" name="角丸四角形 34"/>
          <p:cNvSpPr/>
          <p:nvPr/>
        </p:nvSpPr>
        <p:spPr>
          <a:xfrm>
            <a:off x="107504" y="1268760"/>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smtClean="0">
                <a:solidFill>
                  <a:schemeClr val="tx1"/>
                </a:solidFill>
                <a:latin typeface="メイリオ" pitchFamily="50" charset="-128"/>
                <a:ea typeface="メイリオ" pitchFamily="50" charset="-128"/>
                <a:cs typeface="メイリオ" pitchFamily="50" charset="-128"/>
              </a:rPr>
              <a:t>活性化</a:t>
            </a:r>
          </a:p>
        </p:txBody>
      </p:sp>
      <p:sp>
        <p:nvSpPr>
          <p:cNvPr id="36" name="角丸四角形 35"/>
          <p:cNvSpPr/>
          <p:nvPr/>
        </p:nvSpPr>
        <p:spPr>
          <a:xfrm>
            <a:off x="107504" y="1628800"/>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例示</a:t>
            </a:r>
          </a:p>
        </p:txBody>
      </p:sp>
      <p:sp>
        <p:nvSpPr>
          <p:cNvPr id="37" name="角丸四角形 36"/>
          <p:cNvSpPr/>
          <p:nvPr/>
        </p:nvSpPr>
        <p:spPr>
          <a:xfrm>
            <a:off x="107504" y="2780928"/>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統合</a:t>
            </a:r>
            <a:endParaRPr kumimoji="1" lang="ja-JP" altLang="en-US" b="1" dirty="0" smtClean="0">
              <a:solidFill>
                <a:schemeClr val="tx1"/>
              </a:solidFill>
              <a:latin typeface="メイリオ" pitchFamily="50" charset="-128"/>
              <a:ea typeface="メイリオ" pitchFamily="50" charset="-128"/>
              <a:cs typeface="メイリオ" pitchFamily="50" charset="-128"/>
            </a:endParaRPr>
          </a:p>
        </p:txBody>
      </p:sp>
      <p:sp>
        <p:nvSpPr>
          <p:cNvPr id="39" name="角丸四角形 38"/>
          <p:cNvSpPr/>
          <p:nvPr/>
        </p:nvSpPr>
        <p:spPr>
          <a:xfrm>
            <a:off x="107504" y="908720"/>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提示</a:t>
            </a:r>
          </a:p>
        </p:txBody>
      </p:sp>
      <p:sp>
        <p:nvSpPr>
          <p:cNvPr id="40" name="角丸四角形 39"/>
          <p:cNvSpPr/>
          <p:nvPr/>
        </p:nvSpPr>
        <p:spPr>
          <a:xfrm>
            <a:off x="107504" y="1988840"/>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応用</a:t>
            </a:r>
          </a:p>
        </p:txBody>
      </p:sp>
      <p:sp>
        <p:nvSpPr>
          <p:cNvPr id="47" name="角丸四角形 46"/>
          <p:cNvSpPr/>
          <p:nvPr/>
        </p:nvSpPr>
        <p:spPr>
          <a:xfrm>
            <a:off x="467544" y="2348880"/>
            <a:ext cx="576064"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smtClean="0">
                <a:solidFill>
                  <a:schemeClr val="tx1"/>
                </a:solidFill>
                <a:latin typeface="メイリオ" pitchFamily="50" charset="-128"/>
                <a:ea typeface="メイリオ" pitchFamily="50" charset="-128"/>
                <a:cs typeface="メイリオ" pitchFamily="50" charset="-128"/>
              </a:rPr>
              <a:t>実験</a:t>
            </a:r>
            <a:endParaRPr kumimoji="1" lang="ja-JP" altLang="en-US" sz="1200" b="1" dirty="0" smtClean="0">
              <a:solidFill>
                <a:schemeClr val="tx1"/>
              </a:solidFill>
              <a:latin typeface="メイリオ" pitchFamily="50" charset="-128"/>
              <a:ea typeface="メイリオ" pitchFamily="50" charset="-128"/>
              <a:cs typeface="メイリオ" pitchFamily="50" charset="-128"/>
            </a:endParaRPr>
          </a:p>
        </p:txBody>
      </p:sp>
      <p:sp>
        <p:nvSpPr>
          <p:cNvPr id="48" name="角丸四角形 47"/>
          <p:cNvSpPr/>
          <p:nvPr/>
        </p:nvSpPr>
        <p:spPr>
          <a:xfrm>
            <a:off x="467544" y="3068960"/>
            <a:ext cx="576064"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経験</a:t>
            </a:r>
          </a:p>
        </p:txBody>
      </p:sp>
      <p:sp>
        <p:nvSpPr>
          <p:cNvPr id="51" name="角丸四角形 50"/>
          <p:cNvSpPr/>
          <p:nvPr/>
        </p:nvSpPr>
        <p:spPr>
          <a:xfrm>
            <a:off x="251520" y="6237312"/>
            <a:ext cx="792088"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概念化</a:t>
            </a:r>
          </a:p>
        </p:txBody>
      </p:sp>
      <p:sp>
        <p:nvSpPr>
          <p:cNvPr id="41" name="角丸四角形 40"/>
          <p:cNvSpPr/>
          <p:nvPr/>
        </p:nvSpPr>
        <p:spPr>
          <a:xfrm>
            <a:off x="755576" y="4077072"/>
            <a:ext cx="1584176" cy="720080"/>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latin typeface="メイリオ" pitchFamily="50" charset="-128"/>
                <a:ea typeface="メイリオ" pitchFamily="50" charset="-128"/>
                <a:cs typeface="メイリオ" pitchFamily="50" charset="-128"/>
              </a:rPr>
              <a:t>実習２</a:t>
            </a:r>
          </a:p>
        </p:txBody>
      </p:sp>
      <p:sp>
        <p:nvSpPr>
          <p:cNvPr id="46" name="角丸四角形 45"/>
          <p:cNvSpPr/>
          <p:nvPr/>
        </p:nvSpPr>
        <p:spPr>
          <a:xfrm>
            <a:off x="2483768" y="4077072"/>
            <a:ext cx="3600400" cy="72008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メイリオ" pitchFamily="50" charset="-128"/>
                <a:ea typeface="メイリオ" pitchFamily="50" charset="-128"/>
                <a:cs typeface="メイリオ" pitchFamily="50" charset="-128"/>
              </a:rPr>
              <a:t>・演習</a:t>
            </a:r>
            <a:r>
              <a:rPr kumimoji="1" lang="en-US" altLang="ja-JP" sz="1400" b="1" dirty="0" smtClean="0">
                <a:solidFill>
                  <a:schemeClr val="tx1"/>
                </a:solidFill>
                <a:latin typeface="メイリオ" pitchFamily="50" charset="-128"/>
                <a:ea typeface="メイリオ" pitchFamily="50" charset="-128"/>
                <a:cs typeface="メイリオ" pitchFamily="50" charset="-128"/>
              </a:rPr>
              <a:t>2-1</a:t>
            </a:r>
            <a:r>
              <a:rPr kumimoji="1" lang="ja-JP" altLang="en-US" sz="1400" b="1" dirty="0" err="1" smtClean="0">
                <a:solidFill>
                  <a:schemeClr val="tx1"/>
                </a:solidFill>
                <a:latin typeface="メイリオ" pitchFamily="50" charset="-128"/>
                <a:ea typeface="メイリオ" pitchFamily="50" charset="-128"/>
                <a:cs typeface="メイリオ" pitchFamily="50" charset="-128"/>
              </a:rPr>
              <a:t>での</a:t>
            </a:r>
            <a:r>
              <a:rPr kumimoji="1" lang="ja-JP" altLang="en-US" sz="1400" b="1" dirty="0" smtClean="0">
                <a:solidFill>
                  <a:schemeClr val="tx1"/>
                </a:solidFill>
                <a:latin typeface="メイリオ" pitchFamily="50" charset="-128"/>
                <a:ea typeface="メイリオ" pitchFamily="50" charset="-128"/>
                <a:cs typeface="メイリオ" pitchFamily="50" charset="-128"/>
              </a:rPr>
              <a:t>気づきを元にさらに実地で</a:t>
            </a:r>
          </a:p>
          <a:p>
            <a:r>
              <a:rPr lang="ja-JP" altLang="en-US" sz="1400" b="1" dirty="0" smtClean="0">
                <a:solidFill>
                  <a:schemeClr val="tx1"/>
                </a:solidFill>
                <a:latin typeface="メイリオ" pitchFamily="50" charset="-128"/>
                <a:ea typeface="メイリオ" pitchFamily="50" charset="-128"/>
                <a:cs typeface="メイリオ" pitchFamily="50" charset="-128"/>
              </a:rPr>
              <a:t>　</a:t>
            </a:r>
            <a:r>
              <a:rPr kumimoji="1" lang="ja-JP" altLang="en-US" sz="1400" b="1" dirty="0" smtClean="0">
                <a:solidFill>
                  <a:schemeClr val="tx1"/>
                </a:solidFill>
                <a:latin typeface="メイリオ" pitchFamily="50" charset="-128"/>
                <a:ea typeface="メイリオ" pitchFamily="50" charset="-128"/>
                <a:cs typeface="メイリオ" pitchFamily="50" charset="-128"/>
              </a:rPr>
              <a:t>の体験を深める。</a:t>
            </a:r>
          </a:p>
          <a:p>
            <a:r>
              <a:rPr lang="ja-JP" altLang="en-US" sz="1400" b="1" dirty="0" smtClean="0">
                <a:solidFill>
                  <a:schemeClr val="tx1"/>
                </a:solidFill>
                <a:latin typeface="メイリオ" pitchFamily="50" charset="-128"/>
                <a:ea typeface="メイリオ" pitchFamily="50" charset="-128"/>
                <a:cs typeface="メイリオ" pitchFamily="50" charset="-128"/>
              </a:rPr>
              <a:t>・実地の複雑性の中で実践的に学ぶ。</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49" name="角丸四角形 48"/>
          <p:cNvSpPr/>
          <p:nvPr/>
        </p:nvSpPr>
        <p:spPr>
          <a:xfrm>
            <a:off x="467544" y="3789040"/>
            <a:ext cx="576064"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省察</a:t>
            </a:r>
          </a:p>
        </p:txBody>
      </p:sp>
      <p:sp>
        <p:nvSpPr>
          <p:cNvPr id="52" name="角丸四角形 51"/>
          <p:cNvSpPr/>
          <p:nvPr/>
        </p:nvSpPr>
        <p:spPr>
          <a:xfrm>
            <a:off x="107504" y="4221088"/>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統合</a:t>
            </a:r>
            <a:endParaRPr kumimoji="1" lang="ja-JP" altLang="en-US" b="1" dirty="0" smtClean="0">
              <a:solidFill>
                <a:schemeClr val="tx1"/>
              </a:solidFill>
              <a:latin typeface="メイリオ" pitchFamily="50" charset="-128"/>
              <a:ea typeface="メイリオ" pitchFamily="50" charset="-128"/>
              <a:cs typeface="メイリオ" pitchFamily="50" charset="-128"/>
            </a:endParaRPr>
          </a:p>
        </p:txBody>
      </p:sp>
      <p:sp>
        <p:nvSpPr>
          <p:cNvPr id="53" name="角丸四角形 52"/>
          <p:cNvSpPr/>
          <p:nvPr/>
        </p:nvSpPr>
        <p:spPr>
          <a:xfrm>
            <a:off x="467544" y="4509120"/>
            <a:ext cx="576064"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経験</a:t>
            </a:r>
          </a:p>
        </p:txBody>
      </p:sp>
      <p:sp>
        <p:nvSpPr>
          <p:cNvPr id="31" name="下矢印 30"/>
          <p:cNvSpPr/>
          <p:nvPr/>
        </p:nvSpPr>
        <p:spPr>
          <a:xfrm>
            <a:off x="1331640" y="3789040"/>
            <a:ext cx="504056" cy="432048"/>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角丸四角形 53"/>
          <p:cNvSpPr/>
          <p:nvPr/>
        </p:nvSpPr>
        <p:spPr>
          <a:xfrm>
            <a:off x="755576" y="4941168"/>
            <a:ext cx="1584176" cy="576064"/>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演習</a:t>
            </a:r>
            <a:r>
              <a:rPr kumimoji="1" lang="en-US" altLang="ja-JP" sz="2400" b="1" dirty="0" smtClean="0">
                <a:solidFill>
                  <a:schemeClr val="tx1"/>
                </a:solidFill>
                <a:latin typeface="メイリオ" pitchFamily="50" charset="-128"/>
                <a:ea typeface="メイリオ" pitchFamily="50" charset="-128"/>
                <a:cs typeface="メイリオ" pitchFamily="50" charset="-128"/>
              </a:rPr>
              <a:t>2-2</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55" name="角丸四角形 54"/>
          <p:cNvSpPr/>
          <p:nvPr/>
        </p:nvSpPr>
        <p:spPr>
          <a:xfrm>
            <a:off x="2483768" y="4941168"/>
            <a:ext cx="3600400" cy="576064"/>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メイリオ" pitchFamily="50" charset="-128"/>
                <a:ea typeface="メイリオ" pitchFamily="50" charset="-128"/>
                <a:cs typeface="メイリオ" pitchFamily="50" charset="-128"/>
              </a:rPr>
              <a:t>・自らの実践を言語化し、表現する。</a:t>
            </a:r>
          </a:p>
          <a:p>
            <a:r>
              <a:rPr lang="ja-JP" altLang="en-US" sz="1400" b="1" dirty="0" smtClean="0">
                <a:solidFill>
                  <a:schemeClr val="tx1"/>
                </a:solidFill>
                <a:latin typeface="メイリオ" pitchFamily="50" charset="-128"/>
                <a:ea typeface="メイリオ" pitchFamily="50" charset="-128"/>
                <a:cs typeface="メイリオ" pitchFamily="50" charset="-128"/>
              </a:rPr>
              <a:t>・多様な視点で検討し、気づきを持つ。</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50" name="角丸四角形 49"/>
          <p:cNvSpPr/>
          <p:nvPr/>
        </p:nvSpPr>
        <p:spPr>
          <a:xfrm>
            <a:off x="251520" y="5949280"/>
            <a:ext cx="792088"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省察</a:t>
            </a:r>
          </a:p>
        </p:txBody>
      </p:sp>
      <p:sp>
        <p:nvSpPr>
          <p:cNvPr id="56" name="角丸四角形 55"/>
          <p:cNvSpPr/>
          <p:nvPr/>
        </p:nvSpPr>
        <p:spPr>
          <a:xfrm>
            <a:off x="467544" y="5373216"/>
            <a:ext cx="576064"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省察</a:t>
            </a:r>
          </a:p>
        </p:txBody>
      </p:sp>
      <p:sp>
        <p:nvSpPr>
          <p:cNvPr id="57" name="下矢印 56"/>
          <p:cNvSpPr/>
          <p:nvPr/>
        </p:nvSpPr>
        <p:spPr>
          <a:xfrm>
            <a:off x="1331640" y="4581128"/>
            <a:ext cx="504056" cy="432048"/>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下矢印 57"/>
          <p:cNvSpPr/>
          <p:nvPr/>
        </p:nvSpPr>
        <p:spPr>
          <a:xfrm>
            <a:off x="1331640" y="6021288"/>
            <a:ext cx="504056" cy="360040"/>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下矢印 31"/>
          <p:cNvSpPr/>
          <p:nvPr/>
        </p:nvSpPr>
        <p:spPr>
          <a:xfrm>
            <a:off x="1331640" y="5373216"/>
            <a:ext cx="504056" cy="360040"/>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角丸四角形 58"/>
          <p:cNvSpPr/>
          <p:nvPr/>
        </p:nvSpPr>
        <p:spPr>
          <a:xfrm>
            <a:off x="6588224" y="3933056"/>
            <a:ext cx="2448272" cy="1008112"/>
          </a:xfrm>
          <a:prstGeom prst="roundRect">
            <a:avLst/>
          </a:prstGeom>
          <a:solidFill>
            <a:srgbClr val="FF0000"/>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latin typeface="メイリオ" pitchFamily="50" charset="-128"/>
                <a:ea typeface="メイリオ" pitchFamily="50" charset="-128"/>
                <a:cs typeface="メイリオ" pitchFamily="50" charset="-128"/>
              </a:rPr>
              <a:t>現場に戻ってからも続けてほしい、スーパービジョンやケースレビューの体験を通して学ぶ。</a:t>
            </a:r>
          </a:p>
        </p:txBody>
      </p:sp>
      <p:cxnSp>
        <p:nvCxnSpPr>
          <p:cNvPr id="61" name="直線コネクタ 60"/>
          <p:cNvCxnSpPr>
            <a:stCxn id="59" idx="1"/>
            <a:endCxn id="27" idx="3"/>
          </p:cNvCxnSpPr>
          <p:nvPr/>
        </p:nvCxnSpPr>
        <p:spPr>
          <a:xfrm flipH="1" flipV="1">
            <a:off x="6084168" y="3645024"/>
            <a:ext cx="504056" cy="792088"/>
          </a:xfrm>
          <a:prstGeom prst="line">
            <a:avLst/>
          </a:prstGeom>
          <a:ln w="508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63" name="直線コネクタ 62"/>
          <p:cNvCxnSpPr>
            <a:stCxn id="59" idx="1"/>
            <a:endCxn id="55" idx="3"/>
          </p:cNvCxnSpPr>
          <p:nvPr/>
        </p:nvCxnSpPr>
        <p:spPr>
          <a:xfrm flipH="1">
            <a:off x="6084168" y="4437112"/>
            <a:ext cx="504056" cy="792088"/>
          </a:xfrm>
          <a:prstGeom prst="line">
            <a:avLst/>
          </a:prstGeom>
          <a:ln w="508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21357" y="1124744"/>
            <a:ext cx="4638675" cy="4743450"/>
          </a:xfrm>
          <a:prstGeom prst="rect">
            <a:avLst/>
          </a:prstGeom>
          <a:solidFill>
            <a:schemeClr val="bg1"/>
          </a:solidFill>
          <a:ln w="9525">
            <a:noFill/>
            <a:miter lim="800000"/>
            <a:headEnd/>
            <a:tailEnd/>
          </a:ln>
          <a:effectLst/>
        </p:spPr>
      </p:pic>
      <p:sp>
        <p:nvSpPr>
          <p:cNvPr id="34" name="正方形/長方形 33"/>
          <p:cNvSpPr/>
          <p:nvPr/>
        </p:nvSpPr>
        <p:spPr>
          <a:xfrm>
            <a:off x="503936" y="1988840"/>
            <a:ext cx="3492000" cy="1152128"/>
          </a:xfrm>
          <a:prstGeom prst="rect">
            <a:avLst/>
          </a:prstGeom>
          <a:solidFill>
            <a:schemeClr val="accent4">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503936" y="3717032"/>
            <a:ext cx="3492000" cy="576064"/>
          </a:xfrm>
          <a:prstGeom prst="rect">
            <a:avLst/>
          </a:prstGeom>
          <a:solidFill>
            <a:srgbClr val="C0000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13" name="角丸四角形 12"/>
          <p:cNvSpPr/>
          <p:nvPr/>
        </p:nvSpPr>
        <p:spPr>
          <a:xfrm>
            <a:off x="251520" y="188640"/>
            <a:ext cx="8568952" cy="648072"/>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この研修の構造と各科目の関連</a:t>
            </a:r>
            <a:endParaRPr kumimoji="1"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33" name="スライド番号プレースホルダ 32"/>
          <p:cNvSpPr>
            <a:spLocks noGrp="1"/>
          </p:cNvSpPr>
          <p:nvPr>
            <p:ph type="sldNum" sz="quarter" idx="12"/>
          </p:nvPr>
        </p:nvSpPr>
        <p:spPr/>
        <p:txBody>
          <a:bodyPr/>
          <a:lstStyle/>
          <a:p>
            <a:fld id="{DC482F87-D069-4E11-9D1B-0E53CB68B063}" type="slidenum">
              <a:rPr kumimoji="1" lang="ja-JP" altLang="en-US" smtClean="0"/>
              <a:pPr/>
              <a:t>22</a:t>
            </a:fld>
            <a:endParaRPr kumimoji="1" lang="ja-JP" altLang="en-US" dirty="0"/>
          </a:p>
        </p:txBody>
      </p:sp>
      <p:pic>
        <p:nvPicPr>
          <p:cNvPr id="2051" name="Picture 3"/>
          <p:cNvPicPr>
            <a:picLocks noChangeAspect="1" noChangeArrowheads="1"/>
          </p:cNvPicPr>
          <p:nvPr/>
        </p:nvPicPr>
        <p:blipFill>
          <a:blip r:embed="rId3" cstate="print"/>
          <a:srcRect/>
          <a:stretch>
            <a:fillRect/>
          </a:stretch>
        </p:blipFill>
        <p:spPr bwMode="auto">
          <a:xfrm>
            <a:off x="4887788" y="1340768"/>
            <a:ext cx="4076700" cy="4162425"/>
          </a:xfrm>
          <a:prstGeom prst="rect">
            <a:avLst/>
          </a:prstGeom>
          <a:solidFill>
            <a:schemeClr val="bg1"/>
          </a:solidFill>
          <a:ln w="9525">
            <a:noFill/>
            <a:miter lim="800000"/>
            <a:headEnd/>
            <a:tailEnd/>
          </a:ln>
          <a:effectLst/>
        </p:spPr>
      </p:pic>
      <p:sp>
        <p:nvSpPr>
          <p:cNvPr id="9" name="正方形/長方形 8"/>
          <p:cNvSpPr/>
          <p:nvPr/>
        </p:nvSpPr>
        <p:spPr>
          <a:xfrm>
            <a:off x="504000" y="4320000"/>
            <a:ext cx="3492000" cy="576064"/>
          </a:xfrm>
          <a:prstGeom prst="rect">
            <a:avLst/>
          </a:prstGeom>
          <a:solidFill>
            <a:schemeClr val="accent3">
              <a:lumMod val="75000"/>
              <a:alpha val="12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868144" y="1700808"/>
            <a:ext cx="3024336" cy="936104"/>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504000" y="1988840"/>
            <a:ext cx="3492000" cy="2304000"/>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曲線コネクタ 16"/>
          <p:cNvCxnSpPr>
            <a:stCxn id="14" idx="1"/>
            <a:endCxn id="9" idx="1"/>
          </p:cNvCxnSpPr>
          <p:nvPr/>
        </p:nvCxnSpPr>
        <p:spPr>
          <a:xfrm rot="10800000" flipV="1">
            <a:off x="504000" y="3140840"/>
            <a:ext cx="12700" cy="1467192"/>
          </a:xfrm>
          <a:prstGeom prst="curvedConnector3">
            <a:avLst>
              <a:gd name="adj1" fmla="val 2608166"/>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a:off x="504000" y="4896000"/>
            <a:ext cx="3492000" cy="612000"/>
          </a:xfrm>
          <a:prstGeom prst="rect">
            <a:avLst/>
          </a:prstGeom>
          <a:solidFill>
            <a:schemeClr val="accent5">
              <a:lumMod val="75000"/>
              <a:alpha val="16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0" name="曲線コネクタ 19"/>
          <p:cNvCxnSpPr>
            <a:stCxn id="14" idx="1"/>
            <a:endCxn id="19" idx="1"/>
          </p:cNvCxnSpPr>
          <p:nvPr/>
        </p:nvCxnSpPr>
        <p:spPr>
          <a:xfrm rot="10800000" flipV="1">
            <a:off x="504000" y="3140840"/>
            <a:ext cx="12700" cy="2061160"/>
          </a:xfrm>
          <a:prstGeom prst="curvedConnector3">
            <a:avLst>
              <a:gd name="adj1" fmla="val 2975513"/>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24" name="角丸四角形 23"/>
          <p:cNvSpPr/>
          <p:nvPr/>
        </p:nvSpPr>
        <p:spPr>
          <a:xfrm>
            <a:off x="1691680" y="2492896"/>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価値</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
        <p:nvSpPr>
          <p:cNvPr id="27" name="角丸四角形 26"/>
          <p:cNvSpPr/>
          <p:nvPr/>
        </p:nvSpPr>
        <p:spPr>
          <a:xfrm>
            <a:off x="1115616" y="4797152"/>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技術</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
        <p:nvSpPr>
          <p:cNvPr id="28" name="角丸四角形 27"/>
          <p:cNvSpPr/>
          <p:nvPr/>
        </p:nvSpPr>
        <p:spPr>
          <a:xfrm>
            <a:off x="1763688" y="4797152"/>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実践</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cxnSp>
        <p:nvCxnSpPr>
          <p:cNvPr id="39" name="曲線コネクタ 38"/>
          <p:cNvCxnSpPr>
            <a:stCxn id="9" idx="3"/>
            <a:endCxn id="10" idx="0"/>
          </p:cNvCxnSpPr>
          <p:nvPr/>
        </p:nvCxnSpPr>
        <p:spPr>
          <a:xfrm flipV="1">
            <a:off x="3996000" y="1700808"/>
            <a:ext cx="3384312" cy="2907224"/>
          </a:xfrm>
          <a:prstGeom prst="curvedConnector4">
            <a:avLst>
              <a:gd name="adj1" fmla="val 25453"/>
              <a:gd name="adj2" fmla="val 117812"/>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45" name="角丸四角形 44"/>
          <p:cNvSpPr/>
          <p:nvPr/>
        </p:nvSpPr>
        <p:spPr>
          <a:xfrm>
            <a:off x="72008" y="3429000"/>
            <a:ext cx="611560"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具体化</a:t>
            </a:r>
          </a:p>
          <a:p>
            <a:pPr algn="ctr"/>
            <a:r>
              <a:rPr lang="ja-JP" altLang="en-US" sz="900" b="1" dirty="0" smtClean="0">
                <a:solidFill>
                  <a:schemeClr val="tx1"/>
                </a:solidFill>
                <a:latin typeface="メイリオ" pitchFamily="50" charset="-128"/>
                <a:ea typeface="メイリオ" pitchFamily="50" charset="-128"/>
                <a:cs typeface="メイリオ" pitchFamily="50" charset="-128"/>
              </a:rPr>
              <a:t>統合化</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46" name="角丸四角形 45"/>
          <p:cNvSpPr/>
          <p:nvPr/>
        </p:nvSpPr>
        <p:spPr>
          <a:xfrm>
            <a:off x="5796136" y="980728"/>
            <a:ext cx="611560"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具体化</a:t>
            </a:r>
          </a:p>
          <a:p>
            <a:pPr algn="ctr"/>
            <a:r>
              <a:rPr lang="ja-JP" altLang="en-US" sz="900" b="1" dirty="0" smtClean="0">
                <a:solidFill>
                  <a:schemeClr val="tx1"/>
                </a:solidFill>
                <a:latin typeface="メイリオ" pitchFamily="50" charset="-128"/>
                <a:ea typeface="メイリオ" pitchFamily="50" charset="-128"/>
                <a:cs typeface="メイリオ" pitchFamily="50" charset="-128"/>
              </a:rPr>
              <a:t>統合化</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cxnSp>
        <p:nvCxnSpPr>
          <p:cNvPr id="52" name="曲線コネクタ 51"/>
          <p:cNvCxnSpPr>
            <a:stCxn id="10" idx="1"/>
            <a:endCxn id="53" idx="1"/>
          </p:cNvCxnSpPr>
          <p:nvPr/>
        </p:nvCxnSpPr>
        <p:spPr>
          <a:xfrm rot="10800000" flipV="1">
            <a:off x="5868144" y="2168860"/>
            <a:ext cx="12700" cy="882060"/>
          </a:xfrm>
          <a:prstGeom prst="curvedConnector3">
            <a:avLst>
              <a:gd name="adj1" fmla="val 1800000"/>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53" name="正方形/長方形 52"/>
          <p:cNvSpPr/>
          <p:nvPr/>
        </p:nvSpPr>
        <p:spPr>
          <a:xfrm>
            <a:off x="5868144" y="2708920"/>
            <a:ext cx="3024336" cy="684000"/>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p:cNvSpPr/>
          <p:nvPr/>
        </p:nvSpPr>
        <p:spPr>
          <a:xfrm>
            <a:off x="5868144" y="3465080"/>
            <a:ext cx="3024336" cy="467976"/>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p:cNvSpPr/>
          <p:nvPr/>
        </p:nvSpPr>
        <p:spPr>
          <a:xfrm>
            <a:off x="5868144" y="3933056"/>
            <a:ext cx="3024336" cy="648072"/>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p:cNvSpPr/>
          <p:nvPr/>
        </p:nvSpPr>
        <p:spPr>
          <a:xfrm>
            <a:off x="5868144" y="4581128"/>
            <a:ext cx="3024336" cy="540000"/>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9" name="曲線コネクタ 58"/>
          <p:cNvCxnSpPr>
            <a:stCxn id="53" idx="1"/>
            <a:endCxn id="56" idx="1"/>
          </p:cNvCxnSpPr>
          <p:nvPr/>
        </p:nvCxnSpPr>
        <p:spPr>
          <a:xfrm rot="10800000" flipV="1">
            <a:off x="5868144" y="3050920"/>
            <a:ext cx="12700" cy="648148"/>
          </a:xfrm>
          <a:prstGeom prst="curvedConnector3">
            <a:avLst>
              <a:gd name="adj1" fmla="val 1800000"/>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2" name="曲線コネクタ 61"/>
          <p:cNvCxnSpPr>
            <a:stCxn id="56" idx="1"/>
            <a:endCxn id="57" idx="1"/>
          </p:cNvCxnSpPr>
          <p:nvPr/>
        </p:nvCxnSpPr>
        <p:spPr>
          <a:xfrm rot="10800000" flipV="1">
            <a:off x="5868144" y="3699068"/>
            <a:ext cx="12700" cy="558024"/>
          </a:xfrm>
          <a:prstGeom prst="curvedConnector3">
            <a:avLst>
              <a:gd name="adj1" fmla="val 1800000"/>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68" name="角丸四角形 67"/>
          <p:cNvSpPr/>
          <p:nvPr/>
        </p:nvSpPr>
        <p:spPr>
          <a:xfrm>
            <a:off x="8244408" y="2852936"/>
            <a:ext cx="467544"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00" b="1" dirty="0" smtClean="0">
                <a:solidFill>
                  <a:schemeClr val="tx1"/>
                </a:solidFill>
                <a:latin typeface="メイリオ" pitchFamily="50" charset="-128"/>
                <a:ea typeface="メイリオ" pitchFamily="50" charset="-128"/>
                <a:cs typeface="メイリオ" pitchFamily="50" charset="-128"/>
              </a:rPr>
              <a:t>体験</a:t>
            </a:r>
          </a:p>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応用</a:t>
            </a:r>
          </a:p>
        </p:txBody>
      </p:sp>
      <p:sp>
        <p:nvSpPr>
          <p:cNvPr id="69" name="角丸四角形 68"/>
          <p:cNvSpPr/>
          <p:nvPr/>
        </p:nvSpPr>
        <p:spPr>
          <a:xfrm>
            <a:off x="8244408" y="3573016"/>
            <a:ext cx="467544"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省察</a:t>
            </a:r>
          </a:p>
        </p:txBody>
      </p:sp>
      <p:sp>
        <p:nvSpPr>
          <p:cNvPr id="71" name="角丸四角形 70"/>
          <p:cNvSpPr/>
          <p:nvPr/>
        </p:nvSpPr>
        <p:spPr>
          <a:xfrm>
            <a:off x="8244408" y="4293096"/>
            <a:ext cx="467544"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省察</a:t>
            </a:r>
          </a:p>
        </p:txBody>
      </p:sp>
      <p:cxnSp>
        <p:nvCxnSpPr>
          <p:cNvPr id="73" name="直線矢印コネクタ 72"/>
          <p:cNvCxnSpPr/>
          <p:nvPr/>
        </p:nvCxnSpPr>
        <p:spPr>
          <a:xfrm flipV="1">
            <a:off x="3995936" y="2996952"/>
            <a:ext cx="2376264" cy="2232248"/>
          </a:xfrm>
          <a:prstGeom prst="straightConnector1">
            <a:avLst/>
          </a:prstGeom>
          <a:ln w="31750">
            <a:solidFill>
              <a:srgbClr val="0070C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74" name="曲線コネクタ 73"/>
          <p:cNvCxnSpPr>
            <a:endCxn id="58" idx="1"/>
          </p:cNvCxnSpPr>
          <p:nvPr/>
        </p:nvCxnSpPr>
        <p:spPr>
          <a:xfrm rot="5400000">
            <a:off x="5193084" y="3672012"/>
            <a:ext cx="1854176" cy="504056"/>
          </a:xfrm>
          <a:prstGeom prst="curvedConnector4">
            <a:avLst>
              <a:gd name="adj1" fmla="val 42719"/>
              <a:gd name="adj2" fmla="val 145352"/>
            </a:avLst>
          </a:prstGeom>
          <a:ln w="31750">
            <a:solidFill>
              <a:srgbClr val="0070C0"/>
            </a:solidFill>
            <a:prstDash val="sysDash"/>
            <a:tailEnd type="triangle" w="lg" len="lg"/>
          </a:ln>
        </p:spPr>
        <p:style>
          <a:lnRef idx="1">
            <a:schemeClr val="accent1"/>
          </a:lnRef>
          <a:fillRef idx="0">
            <a:schemeClr val="accent1"/>
          </a:fillRef>
          <a:effectRef idx="0">
            <a:schemeClr val="accent1"/>
          </a:effectRef>
          <a:fontRef idx="minor">
            <a:schemeClr val="tx1"/>
          </a:fontRef>
        </p:style>
      </p:cxnSp>
      <p:cxnSp>
        <p:nvCxnSpPr>
          <p:cNvPr id="65" name="曲線コネクタ 64"/>
          <p:cNvCxnSpPr>
            <a:stCxn id="57" idx="1"/>
            <a:endCxn id="58" idx="1"/>
          </p:cNvCxnSpPr>
          <p:nvPr/>
        </p:nvCxnSpPr>
        <p:spPr>
          <a:xfrm rot="10800000" flipV="1">
            <a:off x="5868144" y="4257092"/>
            <a:ext cx="12700" cy="594036"/>
          </a:xfrm>
          <a:prstGeom prst="curvedConnector3">
            <a:avLst>
              <a:gd name="adj1" fmla="val 1800000"/>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90" name="角丸四角形 89"/>
          <p:cNvSpPr/>
          <p:nvPr/>
        </p:nvSpPr>
        <p:spPr>
          <a:xfrm>
            <a:off x="8244408" y="4725144"/>
            <a:ext cx="576064" cy="504056"/>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概念化</a:t>
            </a:r>
          </a:p>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定着</a:t>
            </a:r>
          </a:p>
        </p:txBody>
      </p:sp>
      <p:sp>
        <p:nvSpPr>
          <p:cNvPr id="91" name="角丸四角形吹き出し 90"/>
          <p:cNvSpPr/>
          <p:nvPr/>
        </p:nvSpPr>
        <p:spPr>
          <a:xfrm>
            <a:off x="3419872" y="1268760"/>
            <a:ext cx="1376536" cy="432048"/>
          </a:xfrm>
          <a:prstGeom prst="wedgeRoundRectCallout">
            <a:avLst>
              <a:gd name="adj1" fmla="val -38227"/>
              <a:gd name="adj2" fmla="val 150468"/>
              <a:gd name="adj3" fmla="val 16667"/>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00" b="1" dirty="0" smtClean="0">
                <a:solidFill>
                  <a:schemeClr val="tx1"/>
                </a:solidFill>
                <a:latin typeface="メイリオ" pitchFamily="50" charset="-128"/>
                <a:ea typeface="メイリオ" pitchFamily="50" charset="-128"/>
                <a:cs typeface="メイリオ" pitchFamily="50" charset="-128"/>
              </a:rPr>
              <a:t>なぜ、そういう活動</a:t>
            </a:r>
            <a:r>
              <a:rPr lang="en-US" altLang="ja-JP" sz="900" b="1" dirty="0" smtClean="0">
                <a:solidFill>
                  <a:schemeClr val="tx1"/>
                </a:solidFill>
                <a:latin typeface="メイリオ" pitchFamily="50" charset="-128"/>
                <a:ea typeface="メイリオ" pitchFamily="50" charset="-128"/>
                <a:cs typeface="メイリオ" pitchFamily="50" charset="-128"/>
              </a:rPr>
              <a:t>(</a:t>
            </a:r>
            <a:r>
              <a:rPr lang="ja-JP" altLang="en-US" sz="900" b="1" dirty="0" smtClean="0">
                <a:solidFill>
                  <a:schemeClr val="tx1"/>
                </a:solidFill>
                <a:latin typeface="メイリオ" pitchFamily="50" charset="-128"/>
                <a:ea typeface="メイリオ" pitchFamily="50" charset="-128"/>
                <a:cs typeface="メイリオ" pitchFamily="50" charset="-128"/>
              </a:rPr>
              <a:t>仕事</a:t>
            </a:r>
            <a:r>
              <a:rPr lang="en-US" altLang="ja-JP" sz="900" b="1" dirty="0" smtClean="0">
                <a:solidFill>
                  <a:schemeClr val="tx1"/>
                </a:solidFill>
                <a:latin typeface="メイリオ" pitchFamily="50" charset="-128"/>
                <a:ea typeface="メイリオ" pitchFamily="50" charset="-128"/>
                <a:cs typeface="メイリオ" pitchFamily="50" charset="-128"/>
              </a:rPr>
              <a:t>)</a:t>
            </a:r>
            <a:r>
              <a:rPr lang="ja-JP" altLang="en-US" sz="900" b="1" dirty="0" smtClean="0">
                <a:solidFill>
                  <a:schemeClr val="tx1"/>
                </a:solidFill>
                <a:latin typeface="メイリオ" pitchFamily="50" charset="-128"/>
                <a:ea typeface="メイリオ" pitchFamily="50" charset="-128"/>
                <a:cs typeface="メイリオ" pitchFamily="50" charset="-128"/>
              </a:rPr>
              <a:t>が必要なの？</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92" name="角丸四角形吹き出し 91"/>
          <p:cNvSpPr/>
          <p:nvPr/>
        </p:nvSpPr>
        <p:spPr>
          <a:xfrm>
            <a:off x="3707904" y="1844824"/>
            <a:ext cx="1224136" cy="432048"/>
          </a:xfrm>
          <a:prstGeom prst="wedgeRoundRectCallout">
            <a:avLst>
              <a:gd name="adj1" fmla="val -50364"/>
              <a:gd name="adj2" fmla="val 110436"/>
              <a:gd name="adj3" fmla="val 16667"/>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どういう姿勢</a:t>
            </a:r>
          </a:p>
          <a:p>
            <a:pPr algn="ctr"/>
            <a:r>
              <a:rPr lang="ja-JP" altLang="en-US" sz="900" b="1" dirty="0" smtClean="0">
                <a:solidFill>
                  <a:schemeClr val="tx1"/>
                </a:solidFill>
                <a:latin typeface="メイリオ" pitchFamily="50" charset="-128"/>
                <a:ea typeface="メイリオ" pitchFamily="50" charset="-128"/>
                <a:cs typeface="メイリオ" pitchFamily="50" charset="-128"/>
              </a:rPr>
              <a:t>で臨めばいいの？</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93" name="角丸四角形吹き出し 92"/>
          <p:cNvSpPr/>
          <p:nvPr/>
        </p:nvSpPr>
        <p:spPr>
          <a:xfrm>
            <a:off x="3347864" y="3429000"/>
            <a:ext cx="1008112" cy="360040"/>
          </a:xfrm>
          <a:prstGeom prst="wedgeRoundRectCallout">
            <a:avLst>
              <a:gd name="adj1" fmla="val -63112"/>
              <a:gd name="adj2" fmla="val 195867"/>
              <a:gd name="adj3" fmla="val 16667"/>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具体的に</a:t>
            </a:r>
          </a:p>
          <a:p>
            <a:pPr algn="ctr"/>
            <a:r>
              <a:rPr lang="ja-JP" altLang="en-US" sz="900" b="1" dirty="0" smtClean="0">
                <a:solidFill>
                  <a:schemeClr val="tx1"/>
                </a:solidFill>
                <a:latin typeface="メイリオ" pitchFamily="50" charset="-128"/>
                <a:ea typeface="メイリオ" pitchFamily="50" charset="-128"/>
                <a:cs typeface="メイリオ" pitchFamily="50" charset="-128"/>
              </a:rPr>
              <a:t>どうするの？</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94" name="角丸四角形吹き出し 93"/>
          <p:cNvSpPr/>
          <p:nvPr/>
        </p:nvSpPr>
        <p:spPr>
          <a:xfrm>
            <a:off x="2267744" y="5733256"/>
            <a:ext cx="1620688" cy="360040"/>
          </a:xfrm>
          <a:prstGeom prst="wedgeRoundRectCallout">
            <a:avLst>
              <a:gd name="adj1" fmla="val 41424"/>
              <a:gd name="adj2" fmla="val -293815"/>
              <a:gd name="adj3" fmla="val 16667"/>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00" b="1" dirty="0" smtClean="0">
                <a:solidFill>
                  <a:schemeClr val="tx1"/>
                </a:solidFill>
                <a:latin typeface="メイリオ" pitchFamily="50" charset="-128"/>
                <a:ea typeface="メイリオ" pitchFamily="50" charset="-128"/>
                <a:cs typeface="メイリオ" pitchFamily="50" charset="-128"/>
              </a:rPr>
              <a:t>どうしたら</a:t>
            </a:r>
          </a:p>
          <a:p>
            <a:pPr algn="ctr"/>
            <a:r>
              <a:rPr lang="ja-JP" altLang="en-US" sz="900" b="1" dirty="0" smtClean="0">
                <a:solidFill>
                  <a:schemeClr val="tx1"/>
                </a:solidFill>
                <a:latin typeface="メイリオ" pitchFamily="50" charset="-128"/>
                <a:ea typeface="メイリオ" pitchFamily="50" charset="-128"/>
                <a:cs typeface="メイリオ" pitchFamily="50" charset="-128"/>
              </a:rPr>
              <a:t>私でもできるようになる？</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26" name="角丸四角形 25"/>
          <p:cNvSpPr/>
          <p:nvPr/>
        </p:nvSpPr>
        <p:spPr>
          <a:xfrm>
            <a:off x="3275856" y="3933056"/>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知識</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
        <p:nvSpPr>
          <p:cNvPr id="41" name="下矢印 40"/>
          <p:cNvSpPr/>
          <p:nvPr/>
        </p:nvSpPr>
        <p:spPr>
          <a:xfrm>
            <a:off x="1727684" y="2996952"/>
            <a:ext cx="504056" cy="720080"/>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itchFamily="50" charset="-128"/>
                <a:ea typeface="メイリオ" pitchFamily="50" charset="-128"/>
                <a:cs typeface="メイリオ" pitchFamily="50" charset="-128"/>
              </a:rPr>
              <a:t>実際</a:t>
            </a:r>
            <a:endParaRPr kumimoji="1" lang="ja-JP" altLang="en-US" sz="1000" dirty="0">
              <a:solidFill>
                <a:schemeClr val="tx1"/>
              </a:solidFill>
              <a:latin typeface="メイリオ" pitchFamily="50" charset="-128"/>
              <a:ea typeface="メイリオ" pitchFamily="50" charset="-128"/>
              <a:cs typeface="メイリオ" pitchFamily="50" charset="-128"/>
            </a:endParaRPr>
          </a:p>
        </p:txBody>
      </p:sp>
      <p:sp>
        <p:nvSpPr>
          <p:cNvPr id="25" name="角丸四角形 24"/>
          <p:cNvSpPr/>
          <p:nvPr/>
        </p:nvSpPr>
        <p:spPr>
          <a:xfrm>
            <a:off x="1691680" y="2780928"/>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理論</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xmlns="" val="5043578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3" name="テキスト ボックス 2"/>
          <p:cNvSpPr txBox="1"/>
          <p:nvPr/>
        </p:nvSpPr>
        <p:spPr>
          <a:xfrm>
            <a:off x="179512" y="260648"/>
            <a:ext cx="8640960"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まとめ（この科目の</a:t>
            </a:r>
            <a:r>
              <a:rPr lang="ja-JP" altLang="en-US" sz="2800" b="1" dirty="0" smtClean="0">
                <a:latin typeface="メイリオ" pitchFamily="50" charset="-128"/>
                <a:ea typeface="メイリオ" pitchFamily="50" charset="-128"/>
                <a:cs typeface="メイリオ" pitchFamily="50" charset="-128"/>
              </a:rPr>
              <a:t>ポイント</a:t>
            </a:r>
            <a:r>
              <a:rPr kumimoji="1" lang="ja-JP" altLang="en-US" sz="2800" b="1" dirty="0" smtClean="0">
                <a:latin typeface="メイリオ" pitchFamily="50" charset="-128"/>
                <a:ea typeface="メイリオ" pitchFamily="50" charset="-128"/>
                <a:cs typeface="メイリオ" pitchFamily="50" charset="-128"/>
              </a:rPr>
              <a:t>）</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340768"/>
            <a:ext cx="8892480" cy="3816429"/>
          </a:xfrm>
          <a:prstGeom prst="rect">
            <a:avLst/>
          </a:prstGeom>
          <a:noFill/>
        </p:spPr>
        <p:txBody>
          <a:bodyPr wrap="square" rtlCol="0">
            <a:spAutoFit/>
          </a:bodyPr>
          <a:lstStyle/>
          <a:p>
            <a:r>
              <a:rPr lang="ja-JP" altLang="en-US" sz="2200" dirty="0" smtClean="0">
                <a:latin typeface="メイリオ" pitchFamily="50" charset="-128"/>
                <a:ea typeface="メイリオ" pitchFamily="50" charset="-128"/>
                <a:cs typeface="メイリオ" pitchFamily="50" charset="-128"/>
              </a:rPr>
              <a:t>① 相談支援従事者の役割・ミッションについて説明できますか？</a:t>
            </a:r>
          </a:p>
          <a:p>
            <a:r>
              <a:rPr lang="ja-JP" altLang="en-US" sz="2200" dirty="0" smtClean="0">
                <a:latin typeface="メイリオ" pitchFamily="50" charset="-128"/>
                <a:ea typeface="メイリオ" pitchFamily="50" charset="-128"/>
                <a:cs typeface="メイリオ" pitchFamily="50" charset="-128"/>
              </a:rPr>
              <a:t>② 相談支援従事者に必要とされる力について説明できますか？</a:t>
            </a:r>
          </a:p>
          <a:p>
            <a:r>
              <a:rPr lang="ja-JP" altLang="en-US" sz="2200" dirty="0" smtClean="0">
                <a:latin typeface="メイリオ" pitchFamily="50" charset="-128"/>
                <a:ea typeface="メイリオ" pitchFamily="50" charset="-128"/>
                <a:cs typeface="メイリオ" pitchFamily="50" charset="-128"/>
              </a:rPr>
              <a:t>③ なぜ学びとその継続が必要か、具体的にどのような学びの方法が</a:t>
            </a:r>
          </a:p>
          <a:p>
            <a:r>
              <a:rPr lang="ja-JP" altLang="en-US" sz="2200" dirty="0" smtClean="0">
                <a:latin typeface="メイリオ" pitchFamily="50" charset="-128"/>
                <a:ea typeface="メイリオ" pitchFamily="50" charset="-128"/>
                <a:cs typeface="メイリオ" pitchFamily="50" charset="-128"/>
              </a:rPr>
              <a:t>　あるかについて説明できますか？</a:t>
            </a:r>
          </a:p>
          <a:p>
            <a:r>
              <a:rPr lang="ja-JP" altLang="en-US" sz="2200" dirty="0" smtClean="0">
                <a:latin typeface="メイリオ" pitchFamily="50" charset="-128"/>
                <a:ea typeface="メイリオ" pitchFamily="50" charset="-128"/>
                <a:cs typeface="メイリオ" pitchFamily="50" charset="-128"/>
              </a:rPr>
              <a:t>④ 相談支援専門員の人材育成体系について説明できますか？</a:t>
            </a:r>
          </a:p>
          <a:p>
            <a:r>
              <a:rPr lang="ja-JP" altLang="en-US" sz="2200" dirty="0" smtClean="0">
                <a:latin typeface="メイリオ" pitchFamily="50" charset="-128"/>
                <a:ea typeface="メイリオ" pitchFamily="50" charset="-128"/>
                <a:cs typeface="メイリオ" pitchFamily="50" charset="-128"/>
              </a:rPr>
              <a:t>⑤ 継続的な学びの必要性について説明できますか？</a:t>
            </a:r>
            <a:endParaRPr lang="en-US" altLang="ja-JP" sz="2200" dirty="0" smtClean="0">
              <a:latin typeface="メイリオ" pitchFamily="50" charset="-128"/>
              <a:ea typeface="メイリオ" pitchFamily="50" charset="-128"/>
              <a:cs typeface="メイリオ" pitchFamily="50" charset="-128"/>
            </a:endParaRPr>
          </a:p>
          <a:p>
            <a:r>
              <a:rPr lang="ja-JP" altLang="en-US" sz="2200" dirty="0" smtClean="0">
                <a:latin typeface="メイリオ" pitchFamily="50" charset="-128"/>
                <a:ea typeface="メイリオ" pitchFamily="50" charset="-128"/>
                <a:cs typeface="メイリオ" pitchFamily="50" charset="-128"/>
              </a:rPr>
              <a:t>⑥ 本研修の獲得目標について説明できますか？</a:t>
            </a:r>
          </a:p>
          <a:p>
            <a:r>
              <a:rPr lang="ja-JP" altLang="en-US" sz="2200" dirty="0" smtClean="0">
                <a:latin typeface="メイリオ" pitchFamily="50" charset="-128"/>
                <a:ea typeface="メイリオ" pitchFamily="50" charset="-128"/>
                <a:cs typeface="メイリオ" pitchFamily="50" charset="-128"/>
              </a:rPr>
              <a:t>⑦ 本研修の構造について説明できますか？</a:t>
            </a:r>
            <a:endParaRPr lang="en-US" altLang="ja-JP" sz="2200" dirty="0" smtClean="0">
              <a:latin typeface="メイリオ" pitchFamily="50" charset="-128"/>
              <a:ea typeface="メイリオ" pitchFamily="50" charset="-128"/>
              <a:cs typeface="メイリオ" pitchFamily="50" charset="-128"/>
            </a:endParaRPr>
          </a:p>
          <a:p>
            <a:endParaRPr lang="ja-JP" altLang="en-US" sz="2200" dirty="0" smtClean="0">
              <a:latin typeface="メイリオ" pitchFamily="50" charset="-128"/>
              <a:ea typeface="メイリオ" pitchFamily="50" charset="-128"/>
              <a:cs typeface="メイリオ" pitchFamily="50" charset="-128"/>
            </a:endParaRPr>
          </a:p>
          <a:p>
            <a:r>
              <a:rPr lang="en-US" altLang="ja-JP" sz="2200" dirty="0" smtClean="0">
                <a:latin typeface="メイリオ" pitchFamily="50" charset="-128"/>
                <a:ea typeface="メイリオ" pitchFamily="50" charset="-128"/>
                <a:cs typeface="メイリオ" pitchFamily="50" charset="-128"/>
              </a:rPr>
              <a:t>※</a:t>
            </a:r>
            <a:r>
              <a:rPr lang="ja-JP" altLang="en-US" sz="2200" dirty="0" smtClean="0">
                <a:latin typeface="メイリオ" pitchFamily="50" charset="-128"/>
                <a:ea typeface="メイリオ" pitchFamily="50" charset="-128"/>
                <a:cs typeface="メイリオ" pitchFamily="50" charset="-128"/>
              </a:rPr>
              <a:t>もう一度、自分の振り返りシートを確認しましょう。</a:t>
            </a:r>
          </a:p>
          <a:p>
            <a:r>
              <a:rPr lang="ja-JP" altLang="en-US" sz="2200" dirty="0" smtClean="0">
                <a:latin typeface="メイリオ" pitchFamily="50" charset="-128"/>
                <a:ea typeface="メイリオ" pitchFamily="50" charset="-128"/>
                <a:cs typeface="メイリオ" pitchFamily="50" charset="-128"/>
              </a:rPr>
              <a:t>　どのような気づきや知識・視点の獲得がありましたか？</a:t>
            </a: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pPr/>
              <a:t>23</a:t>
            </a:fld>
            <a:endParaRPr kumimoji="1" lang="ja-JP" alt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3" name="テキスト ボックス 2"/>
          <p:cNvSpPr txBox="1"/>
          <p:nvPr/>
        </p:nvSpPr>
        <p:spPr>
          <a:xfrm>
            <a:off x="179512" y="260648"/>
            <a:ext cx="7128792" cy="461665"/>
          </a:xfrm>
          <a:prstGeom prst="rect">
            <a:avLst/>
          </a:prstGeom>
          <a:noFill/>
        </p:spPr>
        <p:txBody>
          <a:bodyPr wrap="square" rtlCol="0">
            <a:spAutoFit/>
          </a:bodyPr>
          <a:lstStyle/>
          <a:p>
            <a:r>
              <a:rPr lang="ja-JP" altLang="en-US" sz="2400" b="1" dirty="0" smtClean="0">
                <a:latin typeface="メイリオ" pitchFamily="50" charset="-128"/>
                <a:ea typeface="メイリオ" pitchFamily="50" charset="-128"/>
                <a:cs typeface="メイリオ" pitchFamily="50" charset="-128"/>
              </a:rPr>
              <a:t>まとめ</a:t>
            </a:r>
            <a:endParaRPr kumimoji="1" lang="ja-JP" altLang="en-US" sz="24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340768"/>
            <a:ext cx="4320480" cy="2677656"/>
          </a:xfrm>
          <a:prstGeom prst="rect">
            <a:avLst/>
          </a:prstGeom>
          <a:noFill/>
        </p:spPr>
        <p:txBody>
          <a:bodyPr wrap="square" rtlCol="0">
            <a:spAutoFit/>
          </a:bodyPr>
          <a:lstStyle/>
          <a:p>
            <a:r>
              <a:rPr kumimoji="1" lang="en-US" altLang="ja-JP" sz="2400" b="1" dirty="0" smtClean="0">
                <a:latin typeface="メイリオ" pitchFamily="50" charset="-128"/>
                <a:ea typeface="メイリオ" pitchFamily="50" charset="-128"/>
                <a:cs typeface="メイリオ" pitchFamily="50" charset="-128"/>
              </a:rPr>
              <a:t>【</a:t>
            </a:r>
            <a:r>
              <a:rPr kumimoji="1" lang="ja-JP" altLang="en-US" sz="2400" b="1" dirty="0" smtClean="0">
                <a:latin typeface="メイリオ" pitchFamily="50" charset="-128"/>
                <a:ea typeface="メイリオ" pitchFamily="50" charset="-128"/>
                <a:cs typeface="メイリオ" pitchFamily="50" charset="-128"/>
              </a:rPr>
              <a:t>確認しましょう</a:t>
            </a:r>
            <a:r>
              <a:rPr kumimoji="1" lang="en-US" altLang="ja-JP" sz="2400" b="1" dirty="0" smtClean="0">
                <a:latin typeface="メイリオ" pitchFamily="50" charset="-128"/>
                <a:ea typeface="メイリオ" pitchFamily="50" charset="-128"/>
                <a:cs typeface="メイリオ" pitchFamily="50" charset="-128"/>
              </a:rPr>
              <a:t>】</a:t>
            </a:r>
            <a:endParaRPr kumimoji="1" lang="ja-JP" altLang="en-US" sz="2400" b="1" dirty="0" smtClean="0">
              <a:latin typeface="メイリオ" pitchFamily="50" charset="-128"/>
              <a:ea typeface="メイリオ" pitchFamily="50" charset="-128"/>
              <a:cs typeface="メイリオ" pitchFamily="50" charset="-128"/>
            </a:endParaRPr>
          </a:p>
          <a:p>
            <a:endParaRPr lang="ja-JP" altLang="en-US" sz="2400"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・講義の前後でどのような</a:t>
            </a:r>
          </a:p>
          <a:p>
            <a:r>
              <a:rPr lang="ja-JP" altLang="en-US" sz="2400" dirty="0" smtClean="0">
                <a:latin typeface="メイリオ" pitchFamily="50" charset="-128"/>
                <a:ea typeface="メイリオ" pitchFamily="50" charset="-128"/>
                <a:cs typeface="メイリオ" pitchFamily="50" charset="-128"/>
              </a:rPr>
              <a:t>　変化がありましたか？</a:t>
            </a:r>
          </a:p>
          <a:p>
            <a:endParaRPr lang="ja-JP" altLang="en-US" sz="2400"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・講義後の気づきを具体的に</a:t>
            </a:r>
          </a:p>
          <a:p>
            <a:r>
              <a:rPr lang="ja-JP" altLang="en-US" sz="2400" dirty="0" smtClean="0">
                <a:latin typeface="メイリオ" pitchFamily="50" charset="-128"/>
                <a:ea typeface="メイリオ" pitchFamily="50" charset="-128"/>
                <a:cs typeface="メイリオ" pitchFamily="50" charset="-128"/>
              </a:rPr>
              <a:t>　記入してください。</a:t>
            </a:r>
          </a:p>
        </p:txBody>
      </p:sp>
      <p:cxnSp>
        <p:nvCxnSpPr>
          <p:cNvPr id="6" name="直線コネクタ 5"/>
          <p:cNvCxnSpPr/>
          <p:nvPr/>
        </p:nvCxnSpPr>
        <p:spPr>
          <a:xfrm>
            <a:off x="251520" y="836712"/>
            <a:ext cx="756084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11" name="正方形/長方形 10"/>
          <p:cNvSpPr/>
          <p:nvPr/>
        </p:nvSpPr>
        <p:spPr>
          <a:xfrm>
            <a:off x="6228184" y="2204864"/>
            <a:ext cx="1872208" cy="371844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 7"/>
          <p:cNvSpPr>
            <a:spLocks noGrp="1"/>
          </p:cNvSpPr>
          <p:nvPr>
            <p:ph type="sldNum" sz="quarter" idx="12"/>
          </p:nvPr>
        </p:nvSpPr>
        <p:spPr/>
        <p:txBody>
          <a:bodyPr/>
          <a:lstStyle/>
          <a:p>
            <a:fld id="{DC482F87-D069-4E11-9D1B-0E53CB68B063}" type="slidenum">
              <a:rPr kumimoji="1" lang="ja-JP" altLang="en-US" smtClean="0"/>
              <a:pPr/>
              <a:t>24</a:t>
            </a:fld>
            <a:endParaRPr kumimoji="1" lang="ja-JP" altLang="en-US"/>
          </a:p>
        </p:txBody>
      </p:sp>
      <p:pic>
        <p:nvPicPr>
          <p:cNvPr id="9" name="Picture 2"/>
          <p:cNvPicPr>
            <a:picLocks noChangeAspect="1" noChangeArrowheads="1"/>
          </p:cNvPicPr>
          <p:nvPr/>
        </p:nvPicPr>
        <p:blipFill>
          <a:blip r:embed="rId2" cstate="print"/>
          <a:srcRect/>
          <a:stretch>
            <a:fillRect/>
          </a:stretch>
        </p:blipFill>
        <p:spPr bwMode="auto">
          <a:xfrm>
            <a:off x="4670411" y="260648"/>
            <a:ext cx="4294077" cy="6120680"/>
          </a:xfrm>
          <a:prstGeom prst="rect">
            <a:avLst/>
          </a:prstGeom>
          <a:solidFill>
            <a:schemeClr val="bg1"/>
          </a:solidFill>
          <a:ln w="12700">
            <a:solidFill>
              <a:schemeClr val="tx1"/>
            </a:solidFill>
            <a:miter lim="800000"/>
            <a:headEnd/>
            <a:tailEnd/>
          </a:ln>
          <a:effectLst/>
        </p:spPr>
      </p:pic>
      <p:sp>
        <p:nvSpPr>
          <p:cNvPr id="10" name="正方形/長方形 9"/>
          <p:cNvSpPr/>
          <p:nvPr/>
        </p:nvSpPr>
        <p:spPr>
          <a:xfrm>
            <a:off x="7128000" y="2448000"/>
            <a:ext cx="1764480" cy="352839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descr="p1"/>
          <p:cNvPicPr>
            <a:picLocks noChangeAspect="1" noChangeArrowheads="1"/>
          </p:cNvPicPr>
          <p:nvPr/>
        </p:nvPicPr>
        <p:blipFill>
          <a:blip r:embed="rId2" cstate="print"/>
          <a:srcRect/>
          <a:stretch>
            <a:fillRect/>
          </a:stretch>
        </p:blipFill>
        <p:spPr bwMode="auto">
          <a:xfrm>
            <a:off x="125413" y="219075"/>
            <a:ext cx="8910637" cy="6450013"/>
          </a:xfrm>
          <a:prstGeom prst="rect">
            <a:avLst/>
          </a:prstGeom>
          <a:noFill/>
        </p:spPr>
      </p:pic>
      <p:sp>
        <p:nvSpPr>
          <p:cNvPr id="3" name="スライド番号プレースホルダ 2"/>
          <p:cNvSpPr>
            <a:spLocks noGrp="1"/>
          </p:cNvSpPr>
          <p:nvPr>
            <p:ph type="sldNum" sz="quarter" idx="12"/>
          </p:nvPr>
        </p:nvSpPr>
        <p:spPr/>
        <p:txBody>
          <a:bodyPr/>
          <a:lstStyle/>
          <a:p>
            <a:fld id="{DC482F87-D069-4E11-9D1B-0E53CB68B063}" type="slidenum">
              <a:rPr kumimoji="1" lang="ja-JP" altLang="en-US" smtClean="0"/>
              <a:pPr/>
              <a:t>25</a:t>
            </a:fld>
            <a:endParaRPr kumimoji="1" lang="ja-JP" altLang="en-US"/>
          </a:p>
        </p:txBody>
      </p:sp>
      <p:sp>
        <p:nvSpPr>
          <p:cNvPr id="4"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p2"/>
          <p:cNvPicPr>
            <a:picLocks noChangeAspect="1" noChangeArrowheads="1"/>
          </p:cNvPicPr>
          <p:nvPr/>
        </p:nvPicPr>
        <p:blipFill>
          <a:blip r:embed="rId2" cstate="print"/>
          <a:srcRect/>
          <a:stretch>
            <a:fillRect/>
          </a:stretch>
        </p:blipFill>
        <p:spPr bwMode="auto">
          <a:xfrm>
            <a:off x="541338" y="1052513"/>
            <a:ext cx="8351837" cy="5367337"/>
          </a:xfrm>
          <a:prstGeom prst="rect">
            <a:avLst/>
          </a:prstGeom>
          <a:noFill/>
        </p:spPr>
      </p:pic>
      <p:sp>
        <p:nvSpPr>
          <p:cNvPr id="11267" name="Text Box 3"/>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b="1" dirty="0">
                <a:latin typeface="メイリオ" pitchFamily="50" charset="-128"/>
                <a:ea typeface="メイリオ" pitchFamily="50" charset="-128"/>
                <a:cs typeface="メイリオ" pitchFamily="50" charset="-128"/>
              </a:rPr>
              <a:t>ビジョンの構成</a:t>
            </a:r>
            <a:r>
              <a:rPr lang="en-US" altLang="ja-JP" sz="2400" b="1" dirty="0">
                <a:latin typeface="メイリオ" pitchFamily="50" charset="-128"/>
                <a:ea typeface="メイリオ" pitchFamily="50" charset="-128"/>
                <a:cs typeface="メイリオ" pitchFamily="50" charset="-128"/>
              </a:rPr>
              <a:t>〔</a:t>
            </a:r>
            <a:r>
              <a:rPr lang="ja-JP" altLang="en-US" sz="2400" b="1" dirty="0">
                <a:latin typeface="メイリオ" pitchFamily="50" charset="-128"/>
                <a:ea typeface="メイリオ" pitchFamily="50" charset="-128"/>
                <a:cs typeface="メイリオ" pitchFamily="50" charset="-128"/>
              </a:rPr>
              <a:t>もくじ</a:t>
            </a:r>
            <a:r>
              <a:rPr lang="en-US" altLang="ja-JP" sz="2400" b="1" dirty="0">
                <a:latin typeface="メイリオ" pitchFamily="50" charset="-128"/>
                <a:ea typeface="メイリオ" pitchFamily="50" charset="-128"/>
                <a:cs typeface="メイリオ" pitchFamily="50" charset="-128"/>
              </a:rPr>
              <a:t>〕</a:t>
            </a:r>
          </a:p>
        </p:txBody>
      </p:sp>
      <p:sp>
        <p:nvSpPr>
          <p:cNvPr id="11268" name="Text Box 4"/>
          <p:cNvSpPr txBox="1">
            <a:spLocks noChangeArrowheads="1"/>
          </p:cNvSpPr>
          <p:nvPr/>
        </p:nvSpPr>
        <p:spPr bwMode="auto">
          <a:xfrm>
            <a:off x="6084168" y="115888"/>
            <a:ext cx="2951882"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〔2〕</a:t>
            </a:r>
            <a:r>
              <a:rPr lang="ja-JP" altLang="en-US" sz="1400" dirty="0">
                <a:latin typeface="メイリオ" pitchFamily="50" charset="-128"/>
                <a:ea typeface="メイリオ" pitchFamily="50" charset="-128"/>
                <a:cs typeface="メイリオ" pitchFamily="50" charset="-128"/>
              </a:rPr>
              <a:t>　</a:t>
            </a:r>
          </a:p>
        </p:txBody>
      </p:sp>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pPr/>
              <a:t>26</a:t>
            </a:fld>
            <a:endParaRPr kumimoji="1" lang="ja-JP" altLang="en-US"/>
          </a:p>
        </p:txBody>
      </p:sp>
      <p:sp>
        <p:nvSpPr>
          <p:cNvPr id="6" name="フッター プレースホルダ 5"/>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p3"/>
          <p:cNvPicPr>
            <a:picLocks noChangeAspect="1" noChangeArrowheads="1"/>
          </p:cNvPicPr>
          <p:nvPr/>
        </p:nvPicPr>
        <p:blipFill>
          <a:blip r:embed="rId2" cstate="print"/>
          <a:srcRect/>
          <a:stretch>
            <a:fillRect/>
          </a:stretch>
        </p:blipFill>
        <p:spPr bwMode="auto">
          <a:xfrm>
            <a:off x="0" y="333375"/>
            <a:ext cx="9109075" cy="5938838"/>
          </a:xfrm>
          <a:prstGeom prst="rect">
            <a:avLst/>
          </a:prstGeom>
          <a:noFill/>
        </p:spPr>
      </p:pic>
      <p:sp>
        <p:nvSpPr>
          <p:cNvPr id="10243" name="Text Box 3"/>
          <p:cNvSpPr txBox="1">
            <a:spLocks noChangeArrowheads="1"/>
          </p:cNvSpPr>
          <p:nvPr/>
        </p:nvSpPr>
        <p:spPr bwMode="auto">
          <a:xfrm>
            <a:off x="6084168" y="115888"/>
            <a:ext cx="2951882"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〔3〕</a:t>
            </a:r>
            <a:r>
              <a:rPr lang="ja-JP" altLang="en-US" sz="1400" dirty="0">
                <a:latin typeface="メイリオ" pitchFamily="50" charset="-128"/>
                <a:ea typeface="メイリオ" pitchFamily="50" charset="-128"/>
                <a:cs typeface="メイリオ" pitchFamily="50" charset="-128"/>
              </a:rPr>
              <a:t>　</a:t>
            </a:r>
          </a:p>
        </p:txBody>
      </p:sp>
      <p:sp>
        <p:nvSpPr>
          <p:cNvPr id="4" name="スライド番号プレースホルダ 3"/>
          <p:cNvSpPr>
            <a:spLocks noGrp="1"/>
          </p:cNvSpPr>
          <p:nvPr>
            <p:ph type="sldNum" sz="quarter" idx="12"/>
          </p:nvPr>
        </p:nvSpPr>
        <p:spPr/>
        <p:txBody>
          <a:bodyPr/>
          <a:lstStyle/>
          <a:p>
            <a:fld id="{DC482F87-D069-4E11-9D1B-0E53CB68B063}" type="slidenum">
              <a:rPr kumimoji="1" lang="ja-JP" altLang="en-US" smtClean="0"/>
              <a:pPr/>
              <a:t>27</a:t>
            </a:fld>
            <a:endParaRPr kumimoji="1" lang="ja-JP" altLang="en-US"/>
          </a:p>
        </p:txBody>
      </p:sp>
      <p:sp>
        <p:nvSpPr>
          <p:cNvPr id="5" name="フッター プレースホルダ 4"/>
          <p:cNvSpPr>
            <a:spLocks noGrp="1"/>
          </p:cNvSpPr>
          <p:nvPr>
            <p:ph type="ftr" sz="quarter" idx="11"/>
          </p:nvPr>
        </p:nvSpPr>
        <p:spPr>
          <a:xfrm>
            <a:off x="0" y="6448251"/>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a:t>障害者相談支援の実際</a:t>
            </a:r>
          </a:p>
        </p:txBody>
      </p:sp>
      <p:sp>
        <p:nvSpPr>
          <p:cNvPr id="9219" name="Text Box 3"/>
          <p:cNvSpPr txBox="1">
            <a:spLocks noChangeArrowheads="1"/>
          </p:cNvSpPr>
          <p:nvPr/>
        </p:nvSpPr>
        <p:spPr bwMode="auto">
          <a:xfrm>
            <a:off x="5940152" y="115888"/>
            <a:ext cx="3095898"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〔4〕</a:t>
            </a:r>
            <a:r>
              <a:rPr lang="ja-JP" altLang="en-US" sz="1400" dirty="0">
                <a:latin typeface="メイリオ" pitchFamily="50" charset="-128"/>
                <a:ea typeface="メイリオ" pitchFamily="50" charset="-128"/>
                <a:cs typeface="メイリオ" pitchFamily="50" charset="-128"/>
              </a:rPr>
              <a:t>　</a:t>
            </a:r>
          </a:p>
        </p:txBody>
      </p:sp>
      <p:pic>
        <p:nvPicPr>
          <p:cNvPr id="9221" name="Picture 5" descr="p4"/>
          <p:cNvPicPr>
            <a:picLocks noChangeAspect="1" noChangeArrowheads="1"/>
          </p:cNvPicPr>
          <p:nvPr/>
        </p:nvPicPr>
        <p:blipFill>
          <a:blip r:embed="rId2" cstate="print"/>
          <a:srcRect/>
          <a:stretch>
            <a:fillRect/>
          </a:stretch>
        </p:blipFill>
        <p:spPr bwMode="auto">
          <a:xfrm>
            <a:off x="382588" y="908050"/>
            <a:ext cx="8582025" cy="5527675"/>
          </a:xfrm>
          <a:prstGeom prst="rect">
            <a:avLst/>
          </a:prstGeom>
          <a:noFill/>
        </p:spPr>
      </p:pic>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pPr/>
              <a:t>28</a:t>
            </a:fld>
            <a:endParaRPr kumimoji="1" lang="ja-JP" altLang="en-US"/>
          </a:p>
        </p:txBody>
      </p:sp>
      <p:sp>
        <p:nvSpPr>
          <p:cNvPr id="6" name="フッター プレースホルダ 5"/>
          <p:cNvSpPr>
            <a:spLocks noGrp="1"/>
          </p:cNvSpPr>
          <p:nvPr>
            <p:ph type="ftr" sz="quarter" idx="11"/>
          </p:nvPr>
        </p:nvSpPr>
        <p:spPr>
          <a:xfrm>
            <a:off x="0" y="6520259"/>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p5"/>
          <p:cNvPicPr>
            <a:picLocks noChangeAspect="1" noChangeArrowheads="1"/>
          </p:cNvPicPr>
          <p:nvPr/>
        </p:nvPicPr>
        <p:blipFill>
          <a:blip r:embed="rId2" cstate="print"/>
          <a:srcRect/>
          <a:stretch>
            <a:fillRect/>
          </a:stretch>
        </p:blipFill>
        <p:spPr bwMode="auto">
          <a:xfrm>
            <a:off x="107950" y="836613"/>
            <a:ext cx="8964613" cy="5781675"/>
          </a:xfrm>
          <a:prstGeom prst="rect">
            <a:avLst/>
          </a:prstGeom>
          <a:noFill/>
        </p:spPr>
      </p:pic>
      <p:sp>
        <p:nvSpPr>
          <p:cNvPr id="8195" name="Text Box 3"/>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b="1" dirty="0">
                <a:latin typeface="メイリオ" pitchFamily="50" charset="-128"/>
                <a:ea typeface="メイリオ" pitchFamily="50" charset="-128"/>
                <a:cs typeface="メイリオ" pitchFamily="50" charset="-128"/>
              </a:rPr>
              <a:t>相談支援の流れ</a:t>
            </a:r>
          </a:p>
        </p:txBody>
      </p:sp>
      <p:sp>
        <p:nvSpPr>
          <p:cNvPr id="8196" name="Text Box 4"/>
          <p:cNvSpPr txBox="1">
            <a:spLocks noChangeArrowheads="1"/>
          </p:cNvSpPr>
          <p:nvPr/>
        </p:nvSpPr>
        <p:spPr bwMode="auto">
          <a:xfrm>
            <a:off x="6084168" y="115888"/>
            <a:ext cx="2951882"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〔5〕</a:t>
            </a:r>
            <a:r>
              <a:rPr lang="ja-JP" altLang="en-US" sz="1400" dirty="0">
                <a:latin typeface="メイリオ" pitchFamily="50" charset="-128"/>
                <a:ea typeface="メイリオ" pitchFamily="50" charset="-128"/>
                <a:cs typeface="メイリオ" pitchFamily="50" charset="-128"/>
              </a:rPr>
              <a:t>　</a:t>
            </a:r>
          </a:p>
        </p:txBody>
      </p:sp>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pPr/>
              <a:t>29</a:t>
            </a:fld>
            <a:endParaRPr kumimoji="1" lang="ja-JP" altLang="en-US"/>
          </a:p>
        </p:txBody>
      </p:sp>
      <p:sp>
        <p:nvSpPr>
          <p:cNvPr id="6" name="フッター プレースホルダ 5"/>
          <p:cNvSpPr>
            <a:spLocks noGrp="1"/>
          </p:cNvSpPr>
          <p:nvPr>
            <p:ph type="ftr" sz="quarter" idx="11"/>
          </p:nvPr>
        </p:nvSpPr>
        <p:spPr>
          <a:xfrm>
            <a:off x="0" y="6453336"/>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3" name="テキスト ボックス 2"/>
          <p:cNvSpPr txBox="1"/>
          <p:nvPr/>
        </p:nvSpPr>
        <p:spPr>
          <a:xfrm>
            <a:off x="179512" y="260648"/>
            <a:ext cx="6696744"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本科目の概要と獲得目標</a:t>
            </a:r>
            <a:r>
              <a:rPr lang="ja-JP" altLang="en-US" sz="2800" b="1" dirty="0" smtClean="0">
                <a:latin typeface="メイリオ" pitchFamily="50" charset="-128"/>
                <a:ea typeface="メイリオ" pitchFamily="50" charset="-128"/>
                <a:cs typeface="メイリオ" pitchFamily="50" charset="-128"/>
              </a:rPr>
              <a:t>（１）</a:t>
            </a:r>
            <a:endParaRPr kumimoji="1" lang="ja-JP" altLang="en-US" sz="28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340768"/>
            <a:ext cx="8640960" cy="4893647"/>
          </a:xfrm>
          <a:prstGeom prst="rect">
            <a:avLst/>
          </a:prstGeom>
          <a:noFill/>
        </p:spPr>
        <p:txBody>
          <a:bodyPr wrap="square" rtlCol="0">
            <a:spAutoFit/>
          </a:bodyPr>
          <a:lstStyle/>
          <a:p>
            <a:r>
              <a:rPr kumimoji="1" lang="en-US" altLang="ja-JP" sz="2400" b="1" dirty="0" smtClean="0">
                <a:latin typeface="メイリオ" pitchFamily="50" charset="-128"/>
                <a:ea typeface="メイリオ" pitchFamily="50" charset="-128"/>
                <a:cs typeface="メイリオ" pitchFamily="50" charset="-128"/>
              </a:rPr>
              <a:t>【</a:t>
            </a:r>
            <a:r>
              <a:rPr kumimoji="1" lang="ja-JP" altLang="en-US" sz="2400" b="1" dirty="0" smtClean="0">
                <a:latin typeface="メイリオ" pitchFamily="50" charset="-128"/>
                <a:ea typeface="メイリオ" pitchFamily="50" charset="-128"/>
                <a:cs typeface="メイリオ" pitchFamily="50" charset="-128"/>
              </a:rPr>
              <a:t>概要</a:t>
            </a:r>
            <a:r>
              <a:rPr kumimoji="1" lang="en-US" altLang="ja-JP" sz="2400" b="1" dirty="0" smtClean="0">
                <a:latin typeface="メイリオ" pitchFamily="50" charset="-128"/>
                <a:ea typeface="メイリオ" pitchFamily="50" charset="-128"/>
                <a:cs typeface="メイリオ" pitchFamily="50" charset="-128"/>
              </a:rPr>
              <a:t>】</a:t>
            </a:r>
            <a:endParaRPr kumimoji="1" lang="ja-JP" altLang="en-US" sz="2400" b="1"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　① 相談支援専門員の人材育成体系とその方法、その中での</a:t>
            </a:r>
          </a:p>
          <a:p>
            <a:r>
              <a:rPr lang="ja-JP" altLang="en-US" sz="2400" dirty="0" smtClean="0">
                <a:latin typeface="メイリオ" pitchFamily="50" charset="-128"/>
                <a:ea typeface="メイリオ" pitchFamily="50" charset="-128"/>
                <a:cs typeface="メイリオ" pitchFamily="50" charset="-128"/>
              </a:rPr>
              <a:t>　　本研修の位置づけと獲得目標について講義を行う。</a:t>
            </a:r>
          </a:p>
          <a:p>
            <a:r>
              <a:rPr lang="ja-JP" altLang="en-US" sz="2400" dirty="0" smtClean="0">
                <a:latin typeface="メイリオ" pitchFamily="50" charset="-128"/>
                <a:ea typeface="メイリオ" pitchFamily="50" charset="-128"/>
                <a:cs typeface="メイリオ" pitchFamily="50" charset="-128"/>
              </a:rPr>
              <a:t>　② 本研修の科目概要と科目間の相関について講義を行う。</a:t>
            </a:r>
          </a:p>
          <a:p>
            <a:r>
              <a:rPr lang="ja-JP" altLang="en-US" sz="2400" dirty="0" smtClean="0">
                <a:latin typeface="メイリオ" pitchFamily="50" charset="-128"/>
                <a:ea typeface="メイリオ" pitchFamily="50" charset="-128"/>
                <a:cs typeface="メイリオ" pitchFamily="50" charset="-128"/>
              </a:rPr>
              <a:t>　③ 職業教育や学習の理論について講義を行う。</a:t>
            </a:r>
          </a:p>
          <a:p>
            <a:endParaRPr kumimoji="1" lang="ja-JP" altLang="en-US" sz="2400" dirty="0" smtClean="0">
              <a:latin typeface="メイリオ" pitchFamily="50" charset="-128"/>
              <a:ea typeface="メイリオ" pitchFamily="50" charset="-128"/>
              <a:cs typeface="メイリオ" pitchFamily="50" charset="-128"/>
            </a:endParaRPr>
          </a:p>
          <a:p>
            <a:r>
              <a:rPr lang="en-US" altLang="ja-JP" sz="2400" b="1" dirty="0" smtClean="0">
                <a:latin typeface="メイリオ" pitchFamily="50" charset="-128"/>
                <a:ea typeface="メイリオ" pitchFamily="50" charset="-128"/>
                <a:cs typeface="メイリオ" pitchFamily="50" charset="-128"/>
              </a:rPr>
              <a:t>【</a:t>
            </a:r>
            <a:r>
              <a:rPr lang="ja-JP" altLang="en-US" sz="2400" b="1" dirty="0" smtClean="0">
                <a:latin typeface="メイリオ" pitchFamily="50" charset="-128"/>
                <a:ea typeface="メイリオ" pitchFamily="50" charset="-128"/>
                <a:cs typeface="メイリオ" pitchFamily="50" charset="-128"/>
              </a:rPr>
              <a:t>獲得目標</a:t>
            </a:r>
            <a:r>
              <a:rPr lang="en-US" altLang="ja-JP" sz="2400" b="1" dirty="0" smtClean="0">
                <a:latin typeface="メイリオ" pitchFamily="50" charset="-128"/>
                <a:ea typeface="メイリオ" pitchFamily="50" charset="-128"/>
                <a:cs typeface="メイリオ" pitchFamily="50" charset="-128"/>
              </a:rPr>
              <a:t>】</a:t>
            </a:r>
            <a:endParaRPr lang="ja-JP" altLang="en-US" sz="2400" b="1" dirty="0" smtClean="0">
              <a:latin typeface="メイリオ" pitchFamily="50" charset="-128"/>
              <a:ea typeface="メイリオ" pitchFamily="50" charset="-128"/>
              <a:cs typeface="メイリオ" pitchFamily="50" charset="-128"/>
            </a:endParaRPr>
          </a:p>
          <a:p>
            <a:r>
              <a:rPr kumimoji="1" lang="ja-JP" altLang="en-US" sz="2400" dirty="0" smtClean="0">
                <a:latin typeface="メイリオ" pitchFamily="50" charset="-128"/>
                <a:ea typeface="メイリオ" pitchFamily="50" charset="-128"/>
                <a:cs typeface="メイリオ" pitchFamily="50" charset="-128"/>
              </a:rPr>
              <a:t>　</a:t>
            </a:r>
            <a:r>
              <a:rPr lang="ja-JP" altLang="en-US" sz="2400" dirty="0" smtClean="0">
                <a:latin typeface="メイリオ" pitchFamily="50" charset="-128"/>
                <a:ea typeface="メイリオ" pitchFamily="50" charset="-128"/>
                <a:cs typeface="メイリオ" pitchFamily="50" charset="-128"/>
              </a:rPr>
              <a:t>① 初任者研修の狙いや獲得目標、７日間を通して学ぶこと</a:t>
            </a:r>
          </a:p>
          <a:p>
            <a:r>
              <a:rPr lang="ja-JP" altLang="en-US" sz="2400" dirty="0" smtClean="0">
                <a:latin typeface="メイリオ" pitchFamily="50" charset="-128"/>
                <a:ea typeface="メイリオ" pitchFamily="50" charset="-128"/>
                <a:cs typeface="メイリオ" pitchFamily="50" charset="-128"/>
              </a:rPr>
              <a:t>　　などの初任者研修の構造と内容を把握し、本研修に臨む</a:t>
            </a:r>
          </a:p>
          <a:p>
            <a:r>
              <a:rPr lang="ja-JP" altLang="en-US" sz="2400" dirty="0" smtClean="0">
                <a:latin typeface="メイリオ" pitchFamily="50" charset="-128"/>
                <a:ea typeface="メイリオ" pitchFamily="50" charset="-128"/>
                <a:cs typeface="メイリオ" pitchFamily="50" charset="-128"/>
              </a:rPr>
              <a:t>　　姿勢や方法を理解する。</a:t>
            </a:r>
          </a:p>
          <a:p>
            <a:r>
              <a:rPr lang="ja-JP" altLang="en-US" sz="2400" dirty="0" smtClean="0">
                <a:latin typeface="メイリオ" pitchFamily="50" charset="-128"/>
                <a:ea typeface="メイリオ" pitchFamily="50" charset="-128"/>
                <a:cs typeface="メイリオ" pitchFamily="50" charset="-128"/>
              </a:rPr>
              <a:t>　② 本研修が相談支援専門員の人材育成体系の一部である</a:t>
            </a:r>
            <a:r>
              <a:rPr lang="ja-JP" altLang="en-US" sz="2400" dirty="0" err="1" smtClean="0">
                <a:latin typeface="メイリオ" pitchFamily="50" charset="-128"/>
                <a:ea typeface="メイリオ" pitchFamily="50" charset="-128"/>
                <a:cs typeface="メイリオ" pitchFamily="50" charset="-128"/>
              </a:rPr>
              <a:t>こ</a:t>
            </a:r>
            <a:endParaRPr lang="ja-JP" altLang="en-US" sz="2400"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　　</a:t>
            </a:r>
            <a:r>
              <a:rPr lang="ja-JP" altLang="en-US" sz="2400" dirty="0" err="1" smtClean="0">
                <a:latin typeface="メイリオ" pitchFamily="50" charset="-128"/>
                <a:ea typeface="メイリオ" pitchFamily="50" charset="-128"/>
                <a:cs typeface="メイリオ" pitchFamily="50" charset="-128"/>
              </a:rPr>
              <a:t>とと</a:t>
            </a:r>
            <a:r>
              <a:rPr lang="ja-JP" altLang="en-US" sz="2400" dirty="0" smtClean="0">
                <a:latin typeface="メイリオ" pitchFamily="50" charset="-128"/>
                <a:ea typeface="メイリオ" pitchFamily="50" charset="-128"/>
                <a:cs typeface="メイリオ" pitchFamily="50" charset="-128"/>
              </a:rPr>
              <a:t>その全体の中での位置づけを知り、継続的な学びの</a:t>
            </a:r>
          </a:p>
          <a:p>
            <a:r>
              <a:rPr lang="ja-JP" altLang="en-US" sz="2400" dirty="0" smtClean="0">
                <a:latin typeface="メイリオ" pitchFamily="50" charset="-128"/>
                <a:ea typeface="メイリオ" pitchFamily="50" charset="-128"/>
                <a:cs typeface="メイリオ" pitchFamily="50" charset="-128"/>
              </a:rPr>
              <a:t>　　必要性を認識する。</a:t>
            </a:r>
            <a:endParaRPr kumimoji="1" lang="ja-JP" altLang="en-US" sz="2000"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pPr/>
              <a:t>3</a:t>
            </a:fld>
            <a:endParaRPr kumimoji="1" lang="ja-JP" alt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p6"/>
          <p:cNvPicPr>
            <a:picLocks noChangeAspect="1" noChangeArrowheads="1"/>
          </p:cNvPicPr>
          <p:nvPr/>
        </p:nvPicPr>
        <p:blipFill>
          <a:blip r:embed="rId2" cstate="print"/>
          <a:srcRect/>
          <a:stretch>
            <a:fillRect/>
          </a:stretch>
        </p:blipFill>
        <p:spPr bwMode="auto">
          <a:xfrm>
            <a:off x="1117600" y="765175"/>
            <a:ext cx="7415213" cy="5889625"/>
          </a:xfrm>
          <a:prstGeom prst="rect">
            <a:avLst/>
          </a:prstGeom>
          <a:noFill/>
        </p:spPr>
      </p:pic>
      <p:sp>
        <p:nvSpPr>
          <p:cNvPr id="7171" name="Text Box 3"/>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b="1" dirty="0">
                <a:latin typeface="メイリオ" pitchFamily="50" charset="-128"/>
                <a:ea typeface="メイリオ" pitchFamily="50" charset="-128"/>
                <a:cs typeface="メイリオ" pitchFamily="50" charset="-128"/>
              </a:rPr>
              <a:t>相談支援従事者にもとめられるもの</a:t>
            </a:r>
          </a:p>
        </p:txBody>
      </p:sp>
      <p:sp>
        <p:nvSpPr>
          <p:cNvPr id="7172" name="Text Box 4"/>
          <p:cNvSpPr txBox="1">
            <a:spLocks noChangeArrowheads="1"/>
          </p:cNvSpPr>
          <p:nvPr/>
        </p:nvSpPr>
        <p:spPr bwMode="auto">
          <a:xfrm>
            <a:off x="5940152" y="115888"/>
            <a:ext cx="3095898"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〔6〕</a:t>
            </a:r>
            <a:r>
              <a:rPr lang="ja-JP" altLang="en-US" sz="1400" dirty="0">
                <a:latin typeface="メイリオ" pitchFamily="50" charset="-128"/>
                <a:ea typeface="メイリオ" pitchFamily="50" charset="-128"/>
                <a:cs typeface="メイリオ" pitchFamily="50" charset="-128"/>
              </a:rPr>
              <a:t>　</a:t>
            </a:r>
          </a:p>
        </p:txBody>
      </p:sp>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pPr/>
              <a:t>30</a:t>
            </a:fld>
            <a:endParaRPr kumimoji="1" lang="ja-JP" altLang="en-US"/>
          </a:p>
        </p:txBody>
      </p:sp>
      <p:sp>
        <p:nvSpPr>
          <p:cNvPr id="6" name="フッター プレースホルダ 5"/>
          <p:cNvSpPr>
            <a:spLocks noGrp="1"/>
          </p:cNvSpPr>
          <p:nvPr>
            <p:ph type="ftr" sz="quarter" idx="11"/>
          </p:nvPr>
        </p:nvSpPr>
        <p:spPr>
          <a:xfrm>
            <a:off x="0" y="6520259"/>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p7"/>
          <p:cNvPicPr>
            <a:picLocks noChangeAspect="1" noChangeArrowheads="1"/>
          </p:cNvPicPr>
          <p:nvPr/>
        </p:nvPicPr>
        <p:blipFill>
          <a:blip r:embed="rId2" cstate="print"/>
          <a:srcRect/>
          <a:stretch>
            <a:fillRect/>
          </a:stretch>
        </p:blipFill>
        <p:spPr bwMode="auto">
          <a:xfrm>
            <a:off x="106363" y="873125"/>
            <a:ext cx="8929687" cy="5795963"/>
          </a:xfrm>
          <a:prstGeom prst="rect">
            <a:avLst/>
          </a:prstGeom>
          <a:noFill/>
        </p:spPr>
      </p:pic>
      <p:sp>
        <p:nvSpPr>
          <p:cNvPr id="6147" name="Text Box 3"/>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b="1" dirty="0">
                <a:latin typeface="メイリオ" pitchFamily="50" charset="-128"/>
                <a:ea typeface="メイリオ" pitchFamily="50" charset="-128"/>
                <a:cs typeface="メイリオ" pitchFamily="50" charset="-128"/>
              </a:rPr>
              <a:t>相談支援従事者基礎力</a:t>
            </a:r>
          </a:p>
        </p:txBody>
      </p:sp>
      <p:sp>
        <p:nvSpPr>
          <p:cNvPr id="6148" name="Text Box 4"/>
          <p:cNvSpPr txBox="1">
            <a:spLocks noChangeArrowheads="1"/>
          </p:cNvSpPr>
          <p:nvPr/>
        </p:nvSpPr>
        <p:spPr bwMode="auto">
          <a:xfrm>
            <a:off x="5724128" y="115888"/>
            <a:ext cx="3311922"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〔7〕</a:t>
            </a:r>
            <a:r>
              <a:rPr lang="ja-JP" altLang="en-US" sz="1400" dirty="0">
                <a:latin typeface="メイリオ" pitchFamily="50" charset="-128"/>
                <a:ea typeface="メイリオ" pitchFamily="50" charset="-128"/>
                <a:cs typeface="メイリオ" pitchFamily="50" charset="-128"/>
              </a:rPr>
              <a:t>　</a:t>
            </a:r>
          </a:p>
        </p:txBody>
      </p:sp>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pPr/>
              <a:t>31</a:t>
            </a:fld>
            <a:endParaRPr kumimoji="1" lang="ja-JP" altLang="en-US"/>
          </a:p>
        </p:txBody>
      </p:sp>
      <p:sp>
        <p:nvSpPr>
          <p:cNvPr id="6" name="フッター プレースホルダ 5"/>
          <p:cNvSpPr>
            <a:spLocks noGrp="1"/>
          </p:cNvSpPr>
          <p:nvPr>
            <p:ph type="ftr" sz="quarter" idx="11"/>
          </p:nvPr>
        </p:nvSpPr>
        <p:spPr>
          <a:xfrm>
            <a:off x="0" y="6520259"/>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p8"/>
          <p:cNvPicPr>
            <a:picLocks noChangeAspect="1" noChangeArrowheads="1"/>
          </p:cNvPicPr>
          <p:nvPr/>
        </p:nvPicPr>
        <p:blipFill>
          <a:blip r:embed="rId2" cstate="print"/>
          <a:srcRect/>
          <a:stretch>
            <a:fillRect/>
          </a:stretch>
        </p:blipFill>
        <p:spPr bwMode="auto">
          <a:xfrm>
            <a:off x="131763" y="1412776"/>
            <a:ext cx="8904287" cy="5194300"/>
          </a:xfrm>
          <a:prstGeom prst="rect">
            <a:avLst/>
          </a:prstGeom>
          <a:noFill/>
        </p:spPr>
      </p:pic>
      <p:sp>
        <p:nvSpPr>
          <p:cNvPr id="3077" name="Text Box 5"/>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b="1" dirty="0">
                <a:latin typeface="メイリオ" pitchFamily="50" charset="-128"/>
                <a:ea typeface="メイリオ" pitchFamily="50" charset="-128"/>
                <a:cs typeface="メイリオ" pitchFamily="50" charset="-128"/>
              </a:rPr>
              <a:t>埼玉県における相談支援従事者の育成体制</a:t>
            </a:r>
          </a:p>
        </p:txBody>
      </p:sp>
      <p:sp>
        <p:nvSpPr>
          <p:cNvPr id="3078" name="Text Box 6"/>
          <p:cNvSpPr txBox="1">
            <a:spLocks noChangeArrowheads="1"/>
          </p:cNvSpPr>
          <p:nvPr/>
        </p:nvSpPr>
        <p:spPr bwMode="auto">
          <a:xfrm>
            <a:off x="6084168" y="115888"/>
            <a:ext cx="2951882"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〔8〕</a:t>
            </a:r>
            <a:r>
              <a:rPr lang="ja-JP" altLang="en-US" sz="1400" dirty="0">
                <a:latin typeface="メイリオ" pitchFamily="50" charset="-128"/>
                <a:ea typeface="メイリオ" pitchFamily="50" charset="-128"/>
                <a:cs typeface="メイリオ" pitchFamily="50" charset="-128"/>
              </a:rPr>
              <a:t>　</a:t>
            </a:r>
          </a:p>
        </p:txBody>
      </p:sp>
      <p:sp>
        <p:nvSpPr>
          <p:cNvPr id="3079" name="Text Box 7"/>
          <p:cNvSpPr txBox="1">
            <a:spLocks noChangeArrowheads="1"/>
          </p:cNvSpPr>
          <p:nvPr/>
        </p:nvSpPr>
        <p:spPr bwMode="auto">
          <a:xfrm>
            <a:off x="322709" y="902047"/>
            <a:ext cx="3889251" cy="366713"/>
          </a:xfrm>
          <a:prstGeom prst="rect">
            <a:avLst/>
          </a:prstGeom>
          <a:solidFill>
            <a:schemeClr val="accent3">
              <a:lumMod val="20000"/>
              <a:lumOff val="80000"/>
            </a:schemeClr>
          </a:solidFill>
          <a:ln w="44450">
            <a:solidFill>
              <a:schemeClr val="accent3">
                <a:lumMod val="75000"/>
              </a:schemeClr>
            </a:solidFill>
            <a:miter lim="800000"/>
            <a:headEnd/>
            <a:tailEnd/>
          </a:ln>
          <a:effectLst/>
        </p:spPr>
        <p:txBody>
          <a:bodyPr wrap="square">
            <a:spAutoFit/>
          </a:bodyPr>
          <a:lstStyle/>
          <a:p>
            <a:pPr algn="ctr">
              <a:spcBef>
                <a:spcPct val="50000"/>
              </a:spcBef>
            </a:pPr>
            <a:r>
              <a:rPr lang="ja-JP" altLang="en-US" b="1" dirty="0">
                <a:latin typeface="メイリオ" pitchFamily="50" charset="-128"/>
                <a:ea typeface="メイリオ" pitchFamily="50" charset="-128"/>
                <a:cs typeface="メイリオ" pitchFamily="50" charset="-128"/>
              </a:rPr>
              <a:t>ＯＪＴと研修</a:t>
            </a:r>
            <a:r>
              <a:rPr lang="en-US" altLang="ja-JP" b="1" dirty="0">
                <a:latin typeface="メイリオ" pitchFamily="50" charset="-128"/>
                <a:ea typeface="メイリオ" pitchFamily="50" charset="-128"/>
                <a:cs typeface="メイリオ" pitchFamily="50" charset="-128"/>
              </a:rPr>
              <a:t>(Off-JT)</a:t>
            </a:r>
            <a:r>
              <a:rPr lang="ja-JP" altLang="en-US" b="1" dirty="0">
                <a:latin typeface="メイリオ" pitchFamily="50" charset="-128"/>
                <a:ea typeface="メイリオ" pitchFamily="50" charset="-128"/>
                <a:cs typeface="メイリオ" pitchFamily="50" charset="-128"/>
              </a:rPr>
              <a:t>の両輪で</a:t>
            </a:r>
            <a:r>
              <a:rPr lang="en-US" altLang="ja-JP" b="1" dirty="0">
                <a:latin typeface="メイリオ" pitchFamily="50" charset="-128"/>
                <a:ea typeface="メイリオ" pitchFamily="50" charset="-128"/>
                <a:cs typeface="メイリオ" pitchFamily="50" charset="-128"/>
              </a:rPr>
              <a:t>!!</a:t>
            </a:r>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pPr/>
              <a:t>32</a:t>
            </a:fld>
            <a:endParaRPr kumimoji="1" lang="ja-JP" altLang="en-US"/>
          </a:p>
        </p:txBody>
      </p:sp>
      <p:sp>
        <p:nvSpPr>
          <p:cNvPr id="7" name="フッター プレースホルダ 6"/>
          <p:cNvSpPr>
            <a:spLocks noGrp="1"/>
          </p:cNvSpPr>
          <p:nvPr>
            <p:ph type="ftr" sz="quarter" idx="11"/>
          </p:nvPr>
        </p:nvSpPr>
        <p:spPr>
          <a:xfrm>
            <a:off x="0" y="6520259"/>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p9"/>
          <p:cNvPicPr>
            <a:picLocks noChangeAspect="1" noChangeArrowheads="1"/>
          </p:cNvPicPr>
          <p:nvPr/>
        </p:nvPicPr>
        <p:blipFill>
          <a:blip r:embed="rId2" cstate="print"/>
          <a:srcRect/>
          <a:stretch>
            <a:fillRect/>
          </a:stretch>
        </p:blipFill>
        <p:spPr bwMode="auto">
          <a:xfrm>
            <a:off x="34925" y="1492250"/>
            <a:ext cx="9036050" cy="5249863"/>
          </a:xfrm>
          <a:prstGeom prst="rect">
            <a:avLst/>
          </a:prstGeom>
          <a:noFill/>
        </p:spPr>
      </p:pic>
      <p:sp>
        <p:nvSpPr>
          <p:cNvPr id="2053" name="Text Box 5"/>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b="1" dirty="0">
                <a:latin typeface="メイリオ" pitchFamily="50" charset="-128"/>
                <a:ea typeface="メイリオ" pitchFamily="50" charset="-128"/>
                <a:cs typeface="メイリオ" pitchFamily="50" charset="-128"/>
              </a:rPr>
              <a:t>埼玉県における相談支援従事者の育成体制</a:t>
            </a:r>
          </a:p>
        </p:txBody>
      </p:sp>
      <p:sp>
        <p:nvSpPr>
          <p:cNvPr id="2054" name="Text Box 6"/>
          <p:cNvSpPr txBox="1">
            <a:spLocks noChangeArrowheads="1"/>
          </p:cNvSpPr>
          <p:nvPr/>
        </p:nvSpPr>
        <p:spPr bwMode="auto">
          <a:xfrm>
            <a:off x="6228184" y="115888"/>
            <a:ext cx="2807866"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〔9〕</a:t>
            </a:r>
            <a:r>
              <a:rPr lang="ja-JP" altLang="en-US" sz="1400" dirty="0">
                <a:latin typeface="メイリオ" pitchFamily="50" charset="-128"/>
                <a:ea typeface="メイリオ" pitchFamily="50" charset="-128"/>
                <a:cs typeface="メイリオ" pitchFamily="50" charset="-128"/>
              </a:rPr>
              <a:t>　</a:t>
            </a:r>
          </a:p>
        </p:txBody>
      </p:sp>
      <p:sp>
        <p:nvSpPr>
          <p:cNvPr id="2055" name="Text Box 7"/>
          <p:cNvSpPr txBox="1">
            <a:spLocks noChangeArrowheads="1"/>
          </p:cNvSpPr>
          <p:nvPr/>
        </p:nvSpPr>
        <p:spPr bwMode="auto">
          <a:xfrm>
            <a:off x="466725" y="901700"/>
            <a:ext cx="6553200" cy="641350"/>
          </a:xfrm>
          <a:prstGeom prst="rect">
            <a:avLst/>
          </a:prstGeom>
          <a:noFill/>
          <a:ln w="9525">
            <a:noFill/>
            <a:miter lim="800000"/>
            <a:headEnd/>
            <a:tailEnd/>
          </a:ln>
          <a:effectLst/>
        </p:spPr>
        <p:txBody>
          <a:bodyPr>
            <a:spAutoFit/>
          </a:bodyPr>
          <a:lstStyle/>
          <a:p>
            <a:pPr>
              <a:spcBef>
                <a:spcPct val="50000"/>
              </a:spcBef>
            </a:pPr>
            <a:r>
              <a:rPr lang="ja-JP" altLang="en-US">
                <a:latin typeface="メイリオ" pitchFamily="50" charset="-128"/>
                <a:ea typeface="メイリオ" pitchFamily="50" charset="-128"/>
                <a:cs typeface="メイリオ" pitchFamily="50" charset="-128"/>
              </a:rPr>
              <a:t>県全体での取り組みと各地域（圏域・自治体毎）の取り組みによるスパイラルアップ</a:t>
            </a:r>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pPr/>
              <a:t>33</a:t>
            </a:fld>
            <a:endParaRPr kumimoji="1" lang="ja-JP" altLang="en-US"/>
          </a:p>
        </p:txBody>
      </p:sp>
      <p:sp>
        <p:nvSpPr>
          <p:cNvPr id="7" name="フッター プレースホルダ 6"/>
          <p:cNvSpPr>
            <a:spLocks noGrp="1"/>
          </p:cNvSpPr>
          <p:nvPr>
            <p:ph type="ftr" sz="quarter" idx="11"/>
          </p:nvPr>
        </p:nvSpPr>
        <p:spPr>
          <a:xfrm>
            <a:off x="34925" y="6520259"/>
            <a:ext cx="903605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descr="p10"/>
          <p:cNvPicPr>
            <a:picLocks noChangeAspect="1" noChangeArrowheads="1"/>
          </p:cNvPicPr>
          <p:nvPr/>
        </p:nvPicPr>
        <p:blipFill>
          <a:blip r:embed="rId2" cstate="print"/>
          <a:srcRect/>
          <a:stretch>
            <a:fillRect/>
          </a:stretch>
        </p:blipFill>
        <p:spPr bwMode="auto">
          <a:xfrm>
            <a:off x="1476375" y="806450"/>
            <a:ext cx="6192838" cy="5935663"/>
          </a:xfrm>
          <a:prstGeom prst="rect">
            <a:avLst/>
          </a:prstGeom>
          <a:noFill/>
        </p:spPr>
      </p:pic>
      <p:sp>
        <p:nvSpPr>
          <p:cNvPr id="12293" name="Text Box 5"/>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b="1" dirty="0">
                <a:latin typeface="メイリオ" pitchFamily="50" charset="-128"/>
                <a:ea typeface="メイリオ" pitchFamily="50" charset="-128"/>
                <a:cs typeface="メイリオ" pitchFamily="50" charset="-128"/>
              </a:rPr>
              <a:t>県全体で実施される研修一覧</a:t>
            </a:r>
          </a:p>
        </p:txBody>
      </p:sp>
      <p:sp>
        <p:nvSpPr>
          <p:cNvPr id="12294" name="Text Box 6"/>
          <p:cNvSpPr txBox="1">
            <a:spLocks noChangeArrowheads="1"/>
          </p:cNvSpPr>
          <p:nvPr/>
        </p:nvSpPr>
        <p:spPr bwMode="auto">
          <a:xfrm>
            <a:off x="6156176" y="115888"/>
            <a:ext cx="2879874"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a:t>
            </a:r>
            <a:r>
              <a:rPr lang="ja-JP" altLang="en-US" sz="1400" dirty="0">
                <a:latin typeface="メイリオ" pitchFamily="50" charset="-128"/>
                <a:ea typeface="メイリオ" pitchFamily="50" charset="-128"/>
                <a:cs typeface="メイリオ" pitchFamily="50" charset="-128"/>
              </a:rPr>
              <a:t>付</a:t>
            </a:r>
            <a:r>
              <a:rPr lang="en-US" altLang="ja-JP" sz="1400" dirty="0">
                <a:latin typeface="メイリオ" pitchFamily="50" charset="-128"/>
                <a:ea typeface="メイリオ" pitchFamily="50" charset="-128"/>
                <a:cs typeface="メイリオ" pitchFamily="50" charset="-128"/>
              </a:rPr>
              <a:t>〕</a:t>
            </a:r>
            <a:r>
              <a:rPr lang="ja-JP" altLang="en-US" sz="1400" dirty="0">
                <a:latin typeface="メイリオ" pitchFamily="50" charset="-128"/>
                <a:ea typeface="メイリオ" pitchFamily="50" charset="-128"/>
                <a:cs typeface="メイリオ" pitchFamily="50" charset="-128"/>
              </a:rPr>
              <a:t>　</a:t>
            </a:r>
          </a:p>
        </p:txBody>
      </p:sp>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pPr/>
              <a:t>34</a:t>
            </a:fld>
            <a:endParaRPr kumimoji="1" lang="ja-JP" altLang="en-US"/>
          </a:p>
        </p:txBody>
      </p:sp>
      <p:sp>
        <p:nvSpPr>
          <p:cNvPr id="6" name="フッター プレースホルダ 5"/>
          <p:cNvSpPr>
            <a:spLocks noGrp="1"/>
          </p:cNvSpPr>
          <p:nvPr>
            <p:ph type="ftr" sz="quarter" idx="11"/>
          </p:nvPr>
        </p:nvSpPr>
        <p:spPr>
          <a:xfrm>
            <a:off x="0" y="6592267"/>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3" name="テキスト ボックス 2"/>
          <p:cNvSpPr txBox="1"/>
          <p:nvPr/>
        </p:nvSpPr>
        <p:spPr>
          <a:xfrm>
            <a:off x="179512" y="260648"/>
            <a:ext cx="7128792" cy="461665"/>
          </a:xfrm>
          <a:prstGeom prst="rect">
            <a:avLst/>
          </a:prstGeom>
          <a:noFill/>
        </p:spPr>
        <p:txBody>
          <a:bodyPr wrap="square" rtlCol="0">
            <a:spAutoFit/>
          </a:bodyPr>
          <a:lstStyle/>
          <a:p>
            <a:r>
              <a:rPr kumimoji="1" lang="ja-JP" altLang="en-US" sz="2400" b="1" dirty="0" smtClean="0">
                <a:latin typeface="メイリオ" pitchFamily="50" charset="-128"/>
                <a:ea typeface="メイリオ" pitchFamily="50" charset="-128"/>
                <a:cs typeface="メイリオ" pitchFamily="50" charset="-128"/>
              </a:rPr>
              <a:t>本科目の概要と獲得目標（２）</a:t>
            </a:r>
            <a:endParaRPr kumimoji="1" lang="ja-JP" altLang="en-US" sz="2400" b="1" dirty="0">
              <a:latin typeface="メイリオ" pitchFamily="50" charset="-128"/>
              <a:ea typeface="メイリオ" pitchFamily="50" charset="-128"/>
              <a:cs typeface="メイリオ" pitchFamily="50" charset="-128"/>
            </a:endParaRPr>
          </a:p>
        </p:txBody>
      </p:sp>
      <p:sp>
        <p:nvSpPr>
          <p:cNvPr id="4" name="テキスト ボックス 3"/>
          <p:cNvSpPr txBox="1"/>
          <p:nvPr/>
        </p:nvSpPr>
        <p:spPr>
          <a:xfrm>
            <a:off x="251520" y="1340768"/>
            <a:ext cx="8640960" cy="4278094"/>
          </a:xfrm>
          <a:prstGeom prst="rect">
            <a:avLst/>
          </a:prstGeom>
          <a:noFill/>
        </p:spPr>
        <p:txBody>
          <a:bodyPr wrap="square" rtlCol="0">
            <a:spAutoFit/>
          </a:bodyPr>
          <a:lstStyle/>
          <a:p>
            <a:r>
              <a:rPr kumimoji="1" lang="en-US" altLang="ja-JP" sz="2400" b="1" dirty="0" smtClean="0">
                <a:latin typeface="メイリオ" pitchFamily="50" charset="-128"/>
                <a:ea typeface="メイリオ" pitchFamily="50" charset="-128"/>
                <a:cs typeface="メイリオ" pitchFamily="50" charset="-128"/>
              </a:rPr>
              <a:t>【</a:t>
            </a:r>
            <a:r>
              <a:rPr kumimoji="1" lang="ja-JP" altLang="en-US" sz="2400" b="1" dirty="0" smtClean="0">
                <a:latin typeface="メイリオ" pitchFamily="50" charset="-128"/>
                <a:ea typeface="メイリオ" pitchFamily="50" charset="-128"/>
                <a:cs typeface="メイリオ" pitchFamily="50" charset="-128"/>
              </a:rPr>
              <a:t>確認しましょう</a:t>
            </a:r>
            <a:r>
              <a:rPr kumimoji="1" lang="en-US" altLang="ja-JP" sz="2400" b="1" dirty="0" smtClean="0">
                <a:latin typeface="メイリオ" pitchFamily="50" charset="-128"/>
                <a:ea typeface="メイリオ" pitchFamily="50" charset="-128"/>
                <a:cs typeface="メイリオ" pitchFamily="50" charset="-128"/>
              </a:rPr>
              <a:t>】</a:t>
            </a:r>
            <a:endParaRPr kumimoji="1" lang="ja-JP" altLang="en-US" sz="2400" b="1" dirty="0" smtClean="0">
              <a:latin typeface="メイリオ" pitchFamily="50" charset="-128"/>
              <a:ea typeface="メイリオ" pitchFamily="50" charset="-128"/>
              <a:cs typeface="メイリオ" pitchFamily="50" charset="-128"/>
            </a:endParaRPr>
          </a:p>
          <a:p>
            <a:endParaRPr lang="ja-JP" altLang="en-US" sz="2400"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・どのような目的で</a:t>
            </a:r>
          </a:p>
          <a:p>
            <a:r>
              <a:rPr lang="ja-JP" altLang="en-US" sz="2400" dirty="0" smtClean="0">
                <a:latin typeface="メイリオ" pitchFamily="50" charset="-128"/>
                <a:ea typeface="メイリオ" pitchFamily="50" charset="-128"/>
                <a:cs typeface="メイリオ" pitchFamily="50" charset="-128"/>
              </a:rPr>
              <a:t>・どのようなことを身に</a:t>
            </a:r>
            <a:endParaRPr lang="en-US" altLang="ja-JP" sz="2400" dirty="0" smtClean="0">
              <a:latin typeface="メイリオ" pitchFamily="50" charset="-128"/>
              <a:ea typeface="メイリオ" pitchFamily="50" charset="-128"/>
              <a:cs typeface="メイリオ" pitchFamily="50" charset="-128"/>
            </a:endParaRPr>
          </a:p>
          <a:p>
            <a:r>
              <a:rPr lang="ja-JP" altLang="en-US" sz="2400" dirty="0" smtClean="0">
                <a:latin typeface="メイリオ" pitchFamily="50" charset="-128"/>
                <a:ea typeface="メイリオ" pitchFamily="50" charset="-128"/>
                <a:cs typeface="メイリオ" pitchFamily="50" charset="-128"/>
              </a:rPr>
              <a:t>　つけようとして</a:t>
            </a:r>
          </a:p>
          <a:p>
            <a:endParaRPr kumimoji="1" lang="ja-JP" altLang="en-US" sz="2400" dirty="0" smtClean="0">
              <a:latin typeface="メイリオ" pitchFamily="50" charset="-128"/>
              <a:ea typeface="メイリオ" pitchFamily="50" charset="-128"/>
              <a:cs typeface="メイリオ" pitchFamily="50" charset="-128"/>
            </a:endParaRPr>
          </a:p>
          <a:p>
            <a:r>
              <a:rPr kumimoji="1" lang="ja-JP" altLang="en-US" sz="2400" dirty="0" smtClean="0">
                <a:latin typeface="メイリオ" pitchFamily="50" charset="-128"/>
                <a:ea typeface="メイリオ" pitchFamily="50" charset="-128"/>
                <a:cs typeface="メイリオ" pitchFamily="50" charset="-128"/>
              </a:rPr>
              <a:t>この研修に臨んでいますか？</a:t>
            </a:r>
          </a:p>
          <a:p>
            <a:endParaRPr kumimoji="1" lang="ja-JP" altLang="en-US" sz="2400" dirty="0" smtClean="0">
              <a:latin typeface="メイリオ" pitchFamily="50" charset="-128"/>
              <a:ea typeface="メイリオ" pitchFamily="50" charset="-128"/>
              <a:cs typeface="メイリオ" pitchFamily="50" charset="-128"/>
            </a:endParaRPr>
          </a:p>
          <a:p>
            <a:r>
              <a:rPr lang="en-US" altLang="ja-JP" sz="2000" dirty="0" smtClean="0">
                <a:latin typeface="メイリオ" pitchFamily="50" charset="-128"/>
                <a:ea typeface="メイリオ" pitchFamily="50" charset="-128"/>
                <a:cs typeface="メイリオ" pitchFamily="50" charset="-128"/>
              </a:rPr>
              <a:t>¶</a:t>
            </a:r>
            <a:r>
              <a:rPr lang="ja-JP" altLang="en-US" sz="2000" dirty="0" smtClean="0">
                <a:latin typeface="メイリオ" pitchFamily="50" charset="-128"/>
                <a:ea typeface="メイリオ" pitchFamily="50" charset="-128"/>
                <a:cs typeface="メイリオ" pitchFamily="50" charset="-128"/>
              </a:rPr>
              <a:t>自分の「振り返りシート」を</a:t>
            </a:r>
          </a:p>
          <a:p>
            <a:r>
              <a:rPr lang="ja-JP" altLang="en-US" sz="2000" dirty="0" smtClean="0">
                <a:latin typeface="メイリオ" pitchFamily="50" charset="-128"/>
                <a:ea typeface="メイリオ" pitchFamily="50" charset="-128"/>
                <a:cs typeface="メイリオ" pitchFamily="50" charset="-128"/>
              </a:rPr>
              <a:t>　確認してください。</a:t>
            </a:r>
          </a:p>
          <a:p>
            <a:r>
              <a:rPr kumimoji="1" lang="en-US" altLang="ja-JP" sz="2000" dirty="0" smtClean="0">
                <a:latin typeface="メイリオ" pitchFamily="50" charset="-128"/>
                <a:ea typeface="メイリオ" pitchFamily="50" charset="-128"/>
                <a:cs typeface="メイリオ" pitchFamily="50" charset="-128"/>
              </a:rPr>
              <a:t>¶</a:t>
            </a:r>
            <a:r>
              <a:rPr kumimoji="1" lang="ja-JP" altLang="en-US" sz="2000" dirty="0" smtClean="0">
                <a:latin typeface="メイリオ" pitchFamily="50" charset="-128"/>
                <a:ea typeface="メイリオ" pitchFamily="50" charset="-128"/>
                <a:cs typeface="メイリオ" pitchFamily="50" charset="-128"/>
              </a:rPr>
              <a:t>受講前の今、自分はどのような</a:t>
            </a:r>
          </a:p>
          <a:p>
            <a:r>
              <a:rPr lang="ja-JP" altLang="en-US" sz="2000" dirty="0" smtClean="0">
                <a:latin typeface="メイリオ" pitchFamily="50" charset="-128"/>
                <a:ea typeface="メイリオ" pitchFamily="50" charset="-128"/>
                <a:cs typeface="メイリオ" pitchFamily="50" charset="-128"/>
              </a:rPr>
              <a:t>　</a:t>
            </a:r>
            <a:r>
              <a:rPr kumimoji="1" lang="ja-JP" altLang="en-US" sz="2000" dirty="0" smtClean="0">
                <a:latin typeface="メイリオ" pitchFamily="50" charset="-128"/>
                <a:ea typeface="メイリオ" pitchFamily="50" charset="-128"/>
                <a:cs typeface="メイリオ" pitchFamily="50" charset="-128"/>
              </a:rPr>
              <a:t>段階・様子ですか？</a:t>
            </a:r>
          </a:p>
        </p:txBody>
      </p:sp>
      <p:sp>
        <p:nvSpPr>
          <p:cNvPr id="8" name="スライド番号プレースホルダ 7"/>
          <p:cNvSpPr>
            <a:spLocks noGrp="1"/>
          </p:cNvSpPr>
          <p:nvPr>
            <p:ph type="sldNum" sz="quarter" idx="12"/>
          </p:nvPr>
        </p:nvSpPr>
        <p:spPr/>
        <p:txBody>
          <a:bodyPr/>
          <a:lstStyle/>
          <a:p>
            <a:fld id="{DC482F87-D069-4E11-9D1B-0E53CB68B063}" type="slidenum">
              <a:rPr kumimoji="1" lang="ja-JP" altLang="en-US" smtClean="0"/>
              <a:pPr/>
              <a:t>4</a:t>
            </a:fld>
            <a:endParaRPr kumimoji="1" lang="ja-JP" altLang="en-US"/>
          </a:p>
        </p:txBody>
      </p:sp>
      <p:cxnSp>
        <p:nvCxnSpPr>
          <p:cNvPr id="6" name="直線コネクタ 5"/>
          <p:cNvCxnSpPr/>
          <p:nvPr/>
        </p:nvCxnSpPr>
        <p:spPr>
          <a:xfrm>
            <a:off x="251520" y="836712"/>
            <a:ext cx="8640960" cy="0"/>
          </a:xfrm>
          <a:prstGeom prst="line">
            <a:avLst/>
          </a:prstGeom>
          <a:ln w="66675"/>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2" cstate="print"/>
          <a:srcRect/>
          <a:stretch>
            <a:fillRect/>
          </a:stretch>
        </p:blipFill>
        <p:spPr bwMode="auto">
          <a:xfrm>
            <a:off x="4670411" y="260648"/>
            <a:ext cx="4294077" cy="6120680"/>
          </a:xfrm>
          <a:prstGeom prst="rect">
            <a:avLst/>
          </a:prstGeom>
          <a:solidFill>
            <a:schemeClr val="bg1"/>
          </a:solidFill>
          <a:ln w="12700">
            <a:solidFill>
              <a:schemeClr val="tx1"/>
            </a:solidFill>
            <a:miter lim="800000"/>
            <a:headEnd/>
            <a:tailEnd/>
          </a:ln>
          <a:effectLst/>
        </p:spPr>
      </p:pic>
      <p:sp>
        <p:nvSpPr>
          <p:cNvPr id="11" name="正方形/長方形 10"/>
          <p:cNvSpPr/>
          <p:nvPr/>
        </p:nvSpPr>
        <p:spPr>
          <a:xfrm>
            <a:off x="6732240" y="2420888"/>
            <a:ext cx="396000" cy="3564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運ぶ5"/>
          <p:cNvPicPr>
            <a:picLocks noChangeAspect="1" noChangeArrowheads="1"/>
          </p:cNvPicPr>
          <p:nvPr/>
        </p:nvPicPr>
        <p:blipFill>
          <a:blip r:embed="rId2" cstate="print"/>
          <a:srcRect/>
          <a:stretch>
            <a:fillRect/>
          </a:stretch>
        </p:blipFill>
        <p:spPr bwMode="auto">
          <a:xfrm>
            <a:off x="467544" y="906491"/>
            <a:ext cx="1224136" cy="1514397"/>
          </a:xfrm>
          <a:prstGeom prst="rect">
            <a:avLst/>
          </a:prstGeom>
          <a:noFill/>
        </p:spPr>
      </p:pic>
      <p:sp>
        <p:nvSpPr>
          <p:cNvPr id="3" name="角丸四角形 2"/>
          <p:cNvSpPr/>
          <p:nvPr/>
        </p:nvSpPr>
        <p:spPr>
          <a:xfrm>
            <a:off x="1835696" y="404664"/>
            <a:ext cx="3240360" cy="720080"/>
          </a:xfrm>
          <a:prstGeom prst="roundRect">
            <a:avLst/>
          </a:prstGeom>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latin typeface="メイリオ" pitchFamily="50" charset="-128"/>
                <a:ea typeface="メイリオ" pitchFamily="50" charset="-128"/>
                <a:cs typeface="メイリオ" pitchFamily="50" charset="-128"/>
              </a:rPr>
              <a:t>初任者研修ってなんだ？？</a:t>
            </a:r>
            <a:endParaRPr kumimoji="1" lang="ja-JP" altLang="en-US" b="1" dirty="0">
              <a:latin typeface="メイリオ" pitchFamily="50" charset="-128"/>
              <a:ea typeface="メイリオ" pitchFamily="50" charset="-128"/>
              <a:cs typeface="メイリオ" pitchFamily="50" charset="-128"/>
            </a:endParaRPr>
          </a:p>
        </p:txBody>
      </p:sp>
      <p:sp>
        <p:nvSpPr>
          <p:cNvPr id="5" name="角丸四角形 4"/>
          <p:cNvSpPr/>
          <p:nvPr/>
        </p:nvSpPr>
        <p:spPr>
          <a:xfrm>
            <a:off x="2483768" y="1988840"/>
            <a:ext cx="2880320" cy="864096"/>
          </a:xfrm>
          <a:prstGeom prst="roundRect">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サービス等利用計画の</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書き方を教えてくれる？</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6" name="角丸四角形 5"/>
          <p:cNvSpPr/>
          <p:nvPr/>
        </p:nvSpPr>
        <p:spPr>
          <a:xfrm>
            <a:off x="5148064" y="2708920"/>
            <a:ext cx="2592288" cy="864096"/>
          </a:xfrm>
          <a:prstGeom prst="roundRect">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計画相談のやりかたを</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教えてくれる？</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7" name="角丸四角形 6"/>
          <p:cNvSpPr/>
          <p:nvPr/>
        </p:nvSpPr>
        <p:spPr>
          <a:xfrm>
            <a:off x="1763688" y="3068960"/>
            <a:ext cx="2592288" cy="864096"/>
          </a:xfrm>
          <a:prstGeom prst="roundRect">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ケアマネジメントを</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教えてくれる？</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9" name="角丸四角形 8"/>
          <p:cNvSpPr/>
          <p:nvPr/>
        </p:nvSpPr>
        <p:spPr>
          <a:xfrm>
            <a:off x="4139952" y="3717032"/>
            <a:ext cx="2592288" cy="864096"/>
          </a:xfrm>
          <a:prstGeom prst="roundRect">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ソーシャルワークの</a:t>
            </a:r>
          </a:p>
          <a:p>
            <a:pPr algn="ctr"/>
            <a:r>
              <a:rPr lang="ja-JP" altLang="en-US" b="1" dirty="0" smtClean="0">
                <a:solidFill>
                  <a:schemeClr val="tx1"/>
                </a:solidFill>
                <a:latin typeface="メイリオ" pitchFamily="50" charset="-128"/>
                <a:ea typeface="メイリオ" pitchFamily="50" charset="-128"/>
                <a:cs typeface="メイリオ" pitchFamily="50" charset="-128"/>
              </a:rPr>
              <a:t>ことを教えてくれる？</a:t>
            </a:r>
            <a:endParaRPr kumimoji="1" lang="ja-JP" altLang="en-US" b="1" dirty="0" smtClean="0">
              <a:solidFill>
                <a:schemeClr val="tx1"/>
              </a:solidFill>
              <a:latin typeface="メイリオ" pitchFamily="50" charset="-128"/>
              <a:ea typeface="メイリオ" pitchFamily="50" charset="-128"/>
              <a:cs typeface="メイリオ" pitchFamily="50" charset="-128"/>
            </a:endParaRPr>
          </a:p>
        </p:txBody>
      </p:sp>
      <p:sp>
        <p:nvSpPr>
          <p:cNvPr id="10" name="角丸四角形 9"/>
          <p:cNvSpPr/>
          <p:nvPr/>
        </p:nvSpPr>
        <p:spPr>
          <a:xfrm>
            <a:off x="1763688" y="4365104"/>
            <a:ext cx="2592288" cy="1008112"/>
          </a:xfrm>
          <a:prstGeom prst="roundRect">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受けたら</a:t>
            </a:r>
            <a:r>
              <a:rPr kumimoji="1" lang="ja-JP" altLang="en-US" b="1" dirty="0" smtClean="0">
                <a:solidFill>
                  <a:schemeClr val="tx1"/>
                </a:solidFill>
                <a:latin typeface="メイリオ" pitchFamily="50" charset="-128"/>
                <a:ea typeface="メイリオ" pitchFamily="50" charset="-128"/>
                <a:cs typeface="メイリオ" pitchFamily="50" charset="-128"/>
              </a:rPr>
              <a:t>計画相談が</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できるようになる？</a:t>
            </a:r>
          </a:p>
        </p:txBody>
      </p:sp>
      <p:sp>
        <p:nvSpPr>
          <p:cNvPr id="11" name="角丸四角形 10"/>
          <p:cNvSpPr/>
          <p:nvPr/>
        </p:nvSpPr>
        <p:spPr>
          <a:xfrm>
            <a:off x="6444208" y="4365104"/>
            <a:ext cx="2520280" cy="1296144"/>
          </a:xfrm>
          <a:prstGeom prst="roundRect">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受けたら、良いサービス等利用計画が書けるようになる？</a:t>
            </a:r>
            <a:endParaRPr kumimoji="1" lang="ja-JP" altLang="en-US" b="1" dirty="0" smtClean="0">
              <a:solidFill>
                <a:schemeClr val="tx1"/>
              </a:solidFill>
              <a:latin typeface="メイリオ" pitchFamily="50" charset="-128"/>
              <a:ea typeface="メイリオ" pitchFamily="50" charset="-128"/>
              <a:cs typeface="メイリオ" pitchFamily="50" charset="-128"/>
            </a:endParaRPr>
          </a:p>
        </p:txBody>
      </p:sp>
      <p:pic>
        <p:nvPicPr>
          <p:cNvPr id="1028" name="Picture 4" descr="困る1"/>
          <p:cNvPicPr>
            <a:picLocks noChangeAspect="1" noChangeArrowheads="1"/>
          </p:cNvPicPr>
          <p:nvPr/>
        </p:nvPicPr>
        <p:blipFill>
          <a:blip r:embed="rId3" cstate="print"/>
          <a:srcRect/>
          <a:stretch>
            <a:fillRect/>
          </a:stretch>
        </p:blipFill>
        <p:spPr bwMode="auto">
          <a:xfrm>
            <a:off x="4879235" y="4869160"/>
            <a:ext cx="844893" cy="1152128"/>
          </a:xfrm>
          <a:prstGeom prst="rect">
            <a:avLst/>
          </a:prstGeom>
          <a:noFill/>
        </p:spPr>
      </p:pic>
      <p:sp>
        <p:nvSpPr>
          <p:cNvPr id="12" name="スライド番号プレースホルダ 11"/>
          <p:cNvSpPr>
            <a:spLocks noGrp="1"/>
          </p:cNvSpPr>
          <p:nvPr>
            <p:ph type="sldNum" sz="quarter" idx="12"/>
          </p:nvPr>
        </p:nvSpPr>
        <p:spPr/>
        <p:txBody>
          <a:bodyPr/>
          <a:lstStyle/>
          <a:p>
            <a:fld id="{DC482F87-D069-4E11-9D1B-0E53CB68B063}" type="slidenum">
              <a:rPr kumimoji="1" lang="ja-JP" altLang="en-US" smtClean="0"/>
              <a:pPr/>
              <a:t>5</a:t>
            </a:fld>
            <a:endParaRPr kumimoji="1" lang="ja-JP"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12" name="正方形/長方形 11"/>
          <p:cNvSpPr/>
          <p:nvPr/>
        </p:nvSpPr>
        <p:spPr>
          <a:xfrm>
            <a:off x="2483768" y="692696"/>
            <a:ext cx="5832648" cy="1728192"/>
          </a:xfrm>
          <a:prstGeom prst="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そもそも、相談支援って</a:t>
            </a:r>
          </a:p>
          <a:p>
            <a:pPr algn="ctr"/>
            <a:r>
              <a:rPr lang="ja-JP" altLang="en-US" b="1" dirty="0" smtClean="0">
                <a:solidFill>
                  <a:schemeClr val="tx1"/>
                </a:solidFill>
                <a:latin typeface="メイリオ" pitchFamily="50" charset="-128"/>
                <a:ea typeface="メイリオ" pitchFamily="50" charset="-128"/>
                <a:cs typeface="メイリオ" pitchFamily="50" charset="-128"/>
              </a:rPr>
              <a:t>何のための仕事なの？</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どんなことをする仕事なの？</a:t>
            </a:r>
          </a:p>
          <a:p>
            <a:pPr algn="ctr"/>
            <a:r>
              <a:rPr lang="ja-JP" altLang="en-US" b="1" dirty="0" smtClean="0">
                <a:solidFill>
                  <a:schemeClr val="tx1"/>
                </a:solidFill>
                <a:latin typeface="メイリオ" pitchFamily="50" charset="-128"/>
                <a:ea typeface="メイリオ" pitchFamily="50" charset="-128"/>
                <a:cs typeface="メイリオ" pitchFamily="50" charset="-128"/>
              </a:rPr>
              <a:t>その仕事ができるようになるにはどうしたらいいの？</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pic>
        <p:nvPicPr>
          <p:cNvPr id="1028" name="Picture 4" descr="困る1"/>
          <p:cNvPicPr>
            <a:picLocks noChangeAspect="1" noChangeArrowheads="1"/>
          </p:cNvPicPr>
          <p:nvPr/>
        </p:nvPicPr>
        <p:blipFill>
          <a:blip r:embed="rId2" cstate="print"/>
          <a:srcRect/>
          <a:stretch>
            <a:fillRect/>
          </a:stretch>
        </p:blipFill>
        <p:spPr bwMode="auto">
          <a:xfrm>
            <a:off x="611561" y="987273"/>
            <a:ext cx="1368152" cy="1865663"/>
          </a:xfrm>
          <a:prstGeom prst="rect">
            <a:avLst/>
          </a:prstGeom>
          <a:noFill/>
        </p:spPr>
      </p:pic>
      <p:pic>
        <p:nvPicPr>
          <p:cNvPr id="13" name="Picture 4" descr="困る1"/>
          <p:cNvPicPr>
            <a:picLocks noChangeAspect="1" noChangeArrowheads="1"/>
          </p:cNvPicPr>
          <p:nvPr/>
        </p:nvPicPr>
        <p:blipFill>
          <a:blip r:embed="rId2" cstate="print"/>
          <a:srcRect/>
          <a:stretch>
            <a:fillRect/>
          </a:stretch>
        </p:blipFill>
        <p:spPr bwMode="auto">
          <a:xfrm flipH="1">
            <a:off x="6948264" y="3717032"/>
            <a:ext cx="1456420" cy="1865663"/>
          </a:xfrm>
          <a:prstGeom prst="rect">
            <a:avLst/>
          </a:prstGeom>
          <a:noFill/>
        </p:spPr>
      </p:pic>
      <p:sp>
        <p:nvSpPr>
          <p:cNvPr id="14" name="正方形/長方形 13"/>
          <p:cNvSpPr/>
          <p:nvPr/>
        </p:nvSpPr>
        <p:spPr>
          <a:xfrm>
            <a:off x="1331640" y="3284984"/>
            <a:ext cx="5184576" cy="2016224"/>
          </a:xfrm>
          <a:prstGeom prst="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教えてもらうってどういうこと？</a:t>
            </a:r>
          </a:p>
          <a:p>
            <a:pPr algn="ctr"/>
            <a:r>
              <a:rPr lang="ja-JP" altLang="en-US" b="1" dirty="0" smtClean="0">
                <a:solidFill>
                  <a:schemeClr val="tx1"/>
                </a:solidFill>
                <a:latin typeface="メイリオ" pitchFamily="50" charset="-128"/>
                <a:ea typeface="メイリオ" pitchFamily="50" charset="-128"/>
                <a:cs typeface="メイリオ" pitchFamily="50" charset="-128"/>
              </a:rPr>
              <a:t>先生がいて授業を聞いたり、</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与えられた問題を解くのが勉強なの？</a:t>
            </a:r>
          </a:p>
          <a:p>
            <a:pPr algn="ctr"/>
            <a:endParaRPr kumimoji="1" lang="ja-JP" altLang="en-US" b="1" dirty="0" smtClean="0">
              <a:solidFill>
                <a:schemeClr val="tx1"/>
              </a:solidFill>
              <a:latin typeface="メイリオ" pitchFamily="50" charset="-128"/>
              <a:ea typeface="メイリオ" pitchFamily="50" charset="-128"/>
              <a:cs typeface="メイリオ" pitchFamily="50" charset="-128"/>
            </a:endParaRPr>
          </a:p>
          <a:p>
            <a:pPr algn="ctr"/>
            <a:r>
              <a:rPr lang="ja-JP" altLang="en-US" b="1" dirty="0" smtClean="0">
                <a:solidFill>
                  <a:schemeClr val="tx1"/>
                </a:solidFill>
                <a:latin typeface="メイリオ" pitchFamily="50" charset="-128"/>
                <a:ea typeface="メイリオ" pitchFamily="50" charset="-128"/>
                <a:cs typeface="メイリオ" pitchFamily="50" charset="-128"/>
              </a:rPr>
              <a:t>－現場に戻ったら、</a:t>
            </a:r>
          </a:p>
          <a:p>
            <a:pPr algn="ctr"/>
            <a:r>
              <a:rPr lang="ja-JP" altLang="en-US" b="1" dirty="0" smtClean="0">
                <a:solidFill>
                  <a:schemeClr val="tx1"/>
                </a:solidFill>
                <a:latin typeface="メイリオ" pitchFamily="50" charset="-128"/>
                <a:ea typeface="メイリオ" pitchFamily="50" charset="-128"/>
                <a:cs typeface="メイリオ" pitchFamily="50" charset="-128"/>
              </a:rPr>
              <a:t>誰かが答え合わせしてくれるのかなぁ？－</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7" name="角丸四角形 6"/>
          <p:cNvSpPr/>
          <p:nvPr/>
        </p:nvSpPr>
        <p:spPr>
          <a:xfrm>
            <a:off x="3131840" y="332656"/>
            <a:ext cx="5688632" cy="504056"/>
          </a:xfrm>
          <a:prstGeom prst="roundRect">
            <a:avLst/>
          </a:prstGeom>
          <a:solidFill>
            <a:schemeClr val="accent3">
              <a:lumMod val="75000"/>
            </a:schemeClr>
          </a:solidFill>
          <a:ln w="476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latin typeface="メイリオ" pitchFamily="50" charset="-128"/>
                <a:ea typeface="メイリオ" pitchFamily="50" charset="-128"/>
                <a:cs typeface="メイリオ" pitchFamily="50" charset="-128"/>
              </a:rPr>
              <a:t>技術だけでなく、「そもそも」のことに目を向ける</a:t>
            </a:r>
            <a:endParaRPr kumimoji="1" lang="ja-JP" altLang="en-US" b="1" dirty="0">
              <a:latin typeface="メイリオ" pitchFamily="50" charset="-128"/>
              <a:ea typeface="メイリオ" pitchFamily="50" charset="-128"/>
              <a:cs typeface="メイリオ" pitchFamily="50" charset="-128"/>
            </a:endParaRPr>
          </a:p>
        </p:txBody>
      </p:sp>
      <p:sp>
        <p:nvSpPr>
          <p:cNvPr id="9" name="角丸四角形 8"/>
          <p:cNvSpPr/>
          <p:nvPr/>
        </p:nvSpPr>
        <p:spPr>
          <a:xfrm>
            <a:off x="971600" y="5229200"/>
            <a:ext cx="4536504" cy="504056"/>
          </a:xfrm>
          <a:prstGeom prst="roundRect">
            <a:avLst/>
          </a:prstGeom>
          <a:solidFill>
            <a:schemeClr val="accent3">
              <a:lumMod val="75000"/>
            </a:schemeClr>
          </a:solidFill>
          <a:ln w="476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latin typeface="メイリオ" pitchFamily="50" charset="-128"/>
                <a:ea typeface="メイリオ" pitchFamily="50" charset="-128"/>
                <a:cs typeface="メイリオ" pitchFamily="50" charset="-128"/>
              </a:rPr>
              <a:t>学びかた、育ちかたに目を</a:t>
            </a:r>
            <a:r>
              <a:rPr lang="ja-JP" altLang="en-US" b="1" dirty="0" smtClean="0">
                <a:latin typeface="メイリオ" pitchFamily="50" charset="-128"/>
                <a:ea typeface="メイリオ" pitchFamily="50" charset="-128"/>
                <a:cs typeface="メイリオ" pitchFamily="50" charset="-128"/>
              </a:rPr>
              <a:t>向ける。</a:t>
            </a:r>
            <a:endParaRPr kumimoji="1" lang="ja-JP" altLang="en-US" b="1" dirty="0">
              <a:latin typeface="メイリオ" pitchFamily="50" charset="-128"/>
              <a:ea typeface="メイリオ" pitchFamily="50" charset="-128"/>
              <a:cs typeface="メイリオ" pitchFamily="50" charset="-128"/>
            </a:endParaRPr>
          </a:p>
        </p:txBody>
      </p:sp>
      <p:sp>
        <p:nvSpPr>
          <p:cNvPr id="10" name="スライド番号プレースホルダ 9"/>
          <p:cNvSpPr>
            <a:spLocks noGrp="1"/>
          </p:cNvSpPr>
          <p:nvPr>
            <p:ph type="sldNum" sz="quarter" idx="12"/>
          </p:nvPr>
        </p:nvSpPr>
        <p:spPr/>
        <p:txBody>
          <a:bodyPr/>
          <a:lstStyle/>
          <a:p>
            <a:fld id="{DC482F87-D069-4E11-9D1B-0E53CB68B063}" type="slidenum">
              <a:rPr kumimoji="1" lang="ja-JP" altLang="en-US" smtClean="0"/>
              <a:pPr/>
              <a:t>6</a:t>
            </a:fld>
            <a:endParaRPr kumimoji="1" lang="ja-JP"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4" name="正方形/長方形 3"/>
          <p:cNvSpPr/>
          <p:nvPr/>
        </p:nvSpPr>
        <p:spPr>
          <a:xfrm>
            <a:off x="1619672" y="1628800"/>
            <a:ext cx="5832648" cy="1728192"/>
          </a:xfrm>
          <a:prstGeom prst="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そもそも、相談支援って</a:t>
            </a:r>
          </a:p>
          <a:p>
            <a:pPr algn="ctr"/>
            <a:r>
              <a:rPr lang="ja-JP" altLang="en-US" b="1" dirty="0" smtClean="0">
                <a:solidFill>
                  <a:schemeClr val="tx1"/>
                </a:solidFill>
                <a:latin typeface="メイリオ" pitchFamily="50" charset="-128"/>
                <a:ea typeface="メイリオ" pitchFamily="50" charset="-128"/>
                <a:cs typeface="メイリオ" pitchFamily="50" charset="-128"/>
              </a:rPr>
              <a:t>何のための仕事なの？</a:t>
            </a:r>
          </a:p>
          <a:p>
            <a:pPr algn="ctr"/>
            <a:r>
              <a:rPr kumimoji="1" lang="ja-JP" altLang="en-US" b="1" dirty="0" smtClean="0">
                <a:solidFill>
                  <a:schemeClr val="tx1"/>
                </a:solidFill>
                <a:latin typeface="メイリオ" pitchFamily="50" charset="-128"/>
                <a:ea typeface="メイリオ" pitchFamily="50" charset="-128"/>
                <a:cs typeface="メイリオ" pitchFamily="50" charset="-128"/>
              </a:rPr>
              <a:t>どんなことをする仕事なの？</a:t>
            </a:r>
          </a:p>
          <a:p>
            <a:pPr algn="ctr"/>
            <a:r>
              <a:rPr lang="ja-JP" altLang="en-US" b="1" dirty="0" smtClean="0">
                <a:solidFill>
                  <a:schemeClr val="tx1"/>
                </a:solidFill>
                <a:latin typeface="メイリオ" pitchFamily="50" charset="-128"/>
                <a:ea typeface="メイリオ" pitchFamily="50" charset="-128"/>
                <a:cs typeface="メイリオ" pitchFamily="50" charset="-128"/>
              </a:rPr>
              <a:t>その仕事ができるようになるにはどうしたらいいの？</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6" name="角丸四角形 5"/>
          <p:cNvSpPr/>
          <p:nvPr/>
        </p:nvSpPr>
        <p:spPr>
          <a:xfrm>
            <a:off x="2267744" y="1268760"/>
            <a:ext cx="5688632" cy="504056"/>
          </a:xfrm>
          <a:prstGeom prst="roundRect">
            <a:avLst/>
          </a:prstGeom>
          <a:solidFill>
            <a:schemeClr val="accent3">
              <a:lumMod val="75000"/>
            </a:schemeClr>
          </a:solidFill>
          <a:ln w="476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latin typeface="メイリオ" pitchFamily="50" charset="-128"/>
                <a:ea typeface="メイリオ" pitchFamily="50" charset="-128"/>
                <a:cs typeface="メイリオ" pitchFamily="50" charset="-128"/>
              </a:rPr>
              <a:t>技術だけでなく、「そもそも」のことに目を向ける</a:t>
            </a:r>
            <a:endParaRPr kumimoji="1" lang="ja-JP" altLang="en-US" b="1" dirty="0">
              <a:latin typeface="メイリオ" pitchFamily="50" charset="-128"/>
              <a:ea typeface="メイリオ" pitchFamily="50" charset="-128"/>
              <a:cs typeface="メイリオ" pitchFamily="50" charset="-128"/>
            </a:endParaRPr>
          </a:p>
        </p:txBody>
      </p:sp>
      <p:pic>
        <p:nvPicPr>
          <p:cNvPr id="1026" name="Picture 2" descr="きき耳"/>
          <p:cNvPicPr>
            <a:picLocks noChangeAspect="1" noChangeArrowheads="1"/>
          </p:cNvPicPr>
          <p:nvPr/>
        </p:nvPicPr>
        <p:blipFill>
          <a:blip r:embed="rId2" cstate="print"/>
          <a:srcRect/>
          <a:stretch>
            <a:fillRect/>
          </a:stretch>
        </p:blipFill>
        <p:spPr bwMode="auto">
          <a:xfrm>
            <a:off x="3851920" y="4443916"/>
            <a:ext cx="1389881" cy="1793396"/>
          </a:xfrm>
          <a:prstGeom prst="rect">
            <a:avLst/>
          </a:prstGeom>
          <a:noFill/>
        </p:spPr>
      </p:pic>
      <p:sp>
        <p:nvSpPr>
          <p:cNvPr id="8" name="テキスト ボックス 7"/>
          <p:cNvSpPr txBox="1"/>
          <p:nvPr/>
        </p:nvSpPr>
        <p:spPr>
          <a:xfrm>
            <a:off x="1691680" y="3429000"/>
            <a:ext cx="6408712" cy="830997"/>
          </a:xfrm>
          <a:prstGeom prst="rect">
            <a:avLst/>
          </a:prstGeom>
          <a:noFill/>
        </p:spPr>
        <p:txBody>
          <a:bodyPr wrap="square" rtlCol="0">
            <a:spAutoFit/>
          </a:bodyPr>
          <a:lstStyle/>
          <a:p>
            <a:r>
              <a:rPr lang="ja-JP" altLang="en-US" sz="2400" dirty="0" smtClean="0">
                <a:latin typeface="メイリオ" pitchFamily="50" charset="-128"/>
                <a:ea typeface="メイリオ" pitchFamily="50" charset="-128"/>
                <a:cs typeface="メイリオ" pitchFamily="50" charset="-128"/>
              </a:rPr>
              <a:t>① 相談支援専門員の役割・ミッション</a:t>
            </a:r>
          </a:p>
          <a:p>
            <a:r>
              <a:rPr lang="ja-JP" altLang="en-US" sz="2400" dirty="0" smtClean="0">
                <a:latin typeface="メイリオ" pitchFamily="50" charset="-128"/>
                <a:ea typeface="メイリオ" pitchFamily="50" charset="-128"/>
                <a:cs typeface="メイリオ" pitchFamily="50" charset="-128"/>
              </a:rPr>
              <a:t>② 相談支援専門員に必要とされる力</a:t>
            </a:r>
          </a:p>
        </p:txBody>
      </p: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pPr/>
              <a:t>7</a:t>
            </a:fld>
            <a:endParaRPr kumimoji="1" lang="ja-JP" altLang="en-US"/>
          </a:p>
        </p:txBody>
      </p:sp>
      <p:sp>
        <p:nvSpPr>
          <p:cNvPr id="9" name="角丸四角形 8"/>
          <p:cNvSpPr/>
          <p:nvPr/>
        </p:nvSpPr>
        <p:spPr>
          <a:xfrm>
            <a:off x="8028384" y="1268760"/>
            <a:ext cx="504056" cy="504056"/>
          </a:xfrm>
          <a:prstGeom prst="roundRect">
            <a:avLst/>
          </a:prstGeom>
          <a:solidFill>
            <a:schemeClr val="accent3">
              <a:lumMod val="75000"/>
            </a:schemeClr>
          </a:solidFill>
          <a:ln w="4762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latin typeface="メイリオ" pitchFamily="50" charset="-128"/>
                <a:ea typeface="メイリオ" pitchFamily="50" charset="-128"/>
                <a:cs typeface="メイリオ" pitchFamily="50" charset="-128"/>
              </a:rPr>
              <a:t>１</a:t>
            </a:r>
            <a:endParaRPr kumimoji="1" lang="ja-JP" altLang="en-US" b="1" dirty="0">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a:xfrm>
            <a:off x="4644008" y="2852936"/>
            <a:ext cx="2160240" cy="1368152"/>
          </a:xfrm>
          <a:prstGeom prst="rect">
            <a:avLst/>
          </a:prstGeom>
          <a:solidFill>
            <a:schemeClr val="accent5">
              <a:lumMod val="75000"/>
            </a:schemeClr>
          </a:solidFill>
          <a:ln w="349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bg1"/>
                </a:solidFill>
                <a:latin typeface="メイリオ" pitchFamily="50" charset="-128"/>
                <a:ea typeface="メイリオ" pitchFamily="50" charset="-128"/>
                <a:cs typeface="メイリオ" pitchFamily="50" charset="-128"/>
              </a:rPr>
              <a:t>地域を基盤とした</a:t>
            </a:r>
          </a:p>
          <a:p>
            <a:pPr algn="ctr"/>
            <a:r>
              <a:rPr lang="ja-JP" altLang="en-US" b="1" dirty="0" smtClean="0">
                <a:solidFill>
                  <a:schemeClr val="bg1"/>
                </a:solidFill>
                <a:latin typeface="メイリオ" pitchFamily="50" charset="-128"/>
                <a:ea typeface="メイリオ" pitchFamily="50" charset="-128"/>
                <a:cs typeface="メイリオ" pitchFamily="50" charset="-128"/>
              </a:rPr>
              <a:t>ソーシャルワーク</a:t>
            </a:r>
          </a:p>
        </p:txBody>
      </p:sp>
      <p:pic>
        <p:nvPicPr>
          <p:cNvPr id="22534" name="Picture 6" descr="カウボーイ"/>
          <p:cNvPicPr>
            <a:picLocks noChangeAspect="1" noChangeArrowheads="1"/>
          </p:cNvPicPr>
          <p:nvPr/>
        </p:nvPicPr>
        <p:blipFill>
          <a:blip r:embed="rId2" cstate="print"/>
          <a:srcRect/>
          <a:stretch>
            <a:fillRect/>
          </a:stretch>
        </p:blipFill>
        <p:spPr bwMode="auto">
          <a:xfrm>
            <a:off x="683568" y="2060848"/>
            <a:ext cx="1143000" cy="847725"/>
          </a:xfrm>
          <a:prstGeom prst="rect">
            <a:avLst/>
          </a:prstGeom>
          <a:noFill/>
        </p:spPr>
      </p:pic>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3" name="テキスト ボックス 2"/>
          <p:cNvSpPr txBox="1"/>
          <p:nvPr/>
        </p:nvSpPr>
        <p:spPr>
          <a:xfrm>
            <a:off x="179512" y="260648"/>
            <a:ext cx="5544616"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相談支援の役割・ミッション</a:t>
            </a:r>
            <a:endParaRPr kumimoji="1" lang="ja-JP" altLang="en-US" sz="2800" b="1" dirty="0">
              <a:latin typeface="メイリオ" pitchFamily="50" charset="-128"/>
              <a:ea typeface="メイリオ" pitchFamily="50" charset="-128"/>
              <a:cs typeface="メイリオ" pitchFamily="50" charset="-128"/>
            </a:endParaRPr>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sp>
        <p:nvSpPr>
          <p:cNvPr id="8" name="正方形/長方形 7"/>
          <p:cNvSpPr/>
          <p:nvPr/>
        </p:nvSpPr>
        <p:spPr>
          <a:xfrm>
            <a:off x="2051720" y="2852936"/>
            <a:ext cx="2448272" cy="1368152"/>
          </a:xfrm>
          <a:prstGeom prst="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障害のある人が</a:t>
            </a:r>
          </a:p>
          <a:p>
            <a:pPr algn="ctr"/>
            <a:r>
              <a:rPr lang="ja-JP" altLang="en-US" b="1" dirty="0" smtClean="0">
                <a:solidFill>
                  <a:schemeClr val="tx1"/>
                </a:solidFill>
                <a:latin typeface="メイリオ" pitchFamily="50" charset="-128"/>
                <a:ea typeface="メイリオ" pitchFamily="50" charset="-128"/>
                <a:cs typeface="メイリオ" pitchFamily="50" charset="-128"/>
              </a:rPr>
              <a:t>その人らしく</a:t>
            </a:r>
          </a:p>
          <a:p>
            <a:pPr algn="ctr"/>
            <a:r>
              <a:rPr lang="ja-JP" altLang="en-US" b="1" dirty="0" smtClean="0">
                <a:solidFill>
                  <a:schemeClr val="tx1"/>
                </a:solidFill>
                <a:latin typeface="メイリオ" pitchFamily="50" charset="-128"/>
                <a:ea typeface="メイリオ" pitchFamily="50" charset="-128"/>
                <a:cs typeface="メイリオ" pitchFamily="50" charset="-128"/>
              </a:rPr>
              <a:t>地域で</a:t>
            </a:r>
          </a:p>
          <a:p>
            <a:pPr algn="ctr"/>
            <a:r>
              <a:rPr lang="ja-JP" altLang="en-US" b="1" dirty="0" smtClean="0">
                <a:solidFill>
                  <a:schemeClr val="tx1"/>
                </a:solidFill>
                <a:latin typeface="メイリオ" pitchFamily="50" charset="-128"/>
                <a:ea typeface="メイリオ" pitchFamily="50" charset="-128"/>
                <a:cs typeface="メイリオ" pitchFamily="50" charset="-128"/>
              </a:rPr>
              <a:t>暮らせるように</a:t>
            </a:r>
          </a:p>
        </p:txBody>
      </p:sp>
      <p:sp>
        <p:nvSpPr>
          <p:cNvPr id="9" name="正方形/長方形 8"/>
          <p:cNvSpPr/>
          <p:nvPr/>
        </p:nvSpPr>
        <p:spPr>
          <a:xfrm>
            <a:off x="6804248" y="2852936"/>
            <a:ext cx="1872208" cy="648072"/>
          </a:xfrm>
          <a:prstGeom prst="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個別の支援</a:t>
            </a:r>
          </a:p>
        </p:txBody>
      </p:sp>
      <p:pic>
        <p:nvPicPr>
          <p:cNvPr id="22530" name="Picture 2" descr="宇宙服3"/>
          <p:cNvPicPr>
            <a:picLocks noChangeAspect="1" noChangeArrowheads="1"/>
          </p:cNvPicPr>
          <p:nvPr/>
        </p:nvPicPr>
        <p:blipFill>
          <a:blip r:embed="rId3" cstate="print"/>
          <a:srcRect/>
          <a:stretch>
            <a:fillRect/>
          </a:stretch>
        </p:blipFill>
        <p:spPr bwMode="auto">
          <a:xfrm>
            <a:off x="1604417" y="1268760"/>
            <a:ext cx="1095375" cy="1143001"/>
          </a:xfrm>
          <a:prstGeom prst="rect">
            <a:avLst/>
          </a:prstGeom>
          <a:noFill/>
        </p:spPr>
      </p:pic>
      <p:pic>
        <p:nvPicPr>
          <p:cNvPr id="22532" name="Picture 4" descr="十二単"/>
          <p:cNvPicPr>
            <a:picLocks noChangeAspect="1" noChangeArrowheads="1"/>
          </p:cNvPicPr>
          <p:nvPr/>
        </p:nvPicPr>
        <p:blipFill>
          <a:blip r:embed="rId4" cstate="print"/>
          <a:srcRect/>
          <a:stretch>
            <a:fillRect/>
          </a:stretch>
        </p:blipFill>
        <p:spPr bwMode="auto">
          <a:xfrm>
            <a:off x="2828553" y="1124744"/>
            <a:ext cx="1095375" cy="1143001"/>
          </a:xfrm>
          <a:prstGeom prst="rect">
            <a:avLst/>
          </a:prstGeom>
          <a:noFill/>
        </p:spPr>
      </p:pic>
      <p:sp>
        <p:nvSpPr>
          <p:cNvPr id="12" name="正方形/長方形 11"/>
          <p:cNvSpPr/>
          <p:nvPr/>
        </p:nvSpPr>
        <p:spPr>
          <a:xfrm>
            <a:off x="6804248" y="3573016"/>
            <a:ext cx="1872208" cy="648072"/>
          </a:xfrm>
          <a:prstGeom prst="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地域づくり</a:t>
            </a:r>
          </a:p>
        </p:txBody>
      </p:sp>
      <p:sp>
        <p:nvSpPr>
          <p:cNvPr id="13" name="右矢印 12"/>
          <p:cNvSpPr/>
          <p:nvPr/>
        </p:nvSpPr>
        <p:spPr>
          <a:xfrm>
            <a:off x="4211960" y="3212976"/>
            <a:ext cx="576064"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b="1" dirty="0">
              <a:latin typeface="メイリオ" pitchFamily="50" charset="-128"/>
              <a:ea typeface="メイリオ" pitchFamily="50" charset="-128"/>
              <a:cs typeface="メイリオ" pitchFamily="50" charset="-128"/>
            </a:endParaRPr>
          </a:p>
        </p:txBody>
      </p:sp>
      <p:pic>
        <p:nvPicPr>
          <p:cNvPr id="22536" name="Picture 8" descr="宝箱2"/>
          <p:cNvPicPr>
            <a:picLocks noChangeAspect="1" noChangeArrowheads="1"/>
          </p:cNvPicPr>
          <p:nvPr/>
        </p:nvPicPr>
        <p:blipFill>
          <a:blip r:embed="rId5" cstate="print"/>
          <a:srcRect/>
          <a:stretch>
            <a:fillRect/>
          </a:stretch>
        </p:blipFill>
        <p:spPr bwMode="auto">
          <a:xfrm>
            <a:off x="323528" y="3068960"/>
            <a:ext cx="1143000" cy="838201"/>
          </a:xfrm>
          <a:prstGeom prst="rect">
            <a:avLst/>
          </a:prstGeom>
          <a:noFill/>
        </p:spPr>
      </p:pic>
      <p:pic>
        <p:nvPicPr>
          <p:cNvPr id="22538" name="Picture 10" descr="ポンチョ"/>
          <p:cNvPicPr>
            <a:picLocks noChangeAspect="1" noChangeArrowheads="1"/>
          </p:cNvPicPr>
          <p:nvPr/>
        </p:nvPicPr>
        <p:blipFill>
          <a:blip r:embed="rId6" cstate="print"/>
          <a:srcRect/>
          <a:stretch>
            <a:fillRect/>
          </a:stretch>
        </p:blipFill>
        <p:spPr bwMode="auto">
          <a:xfrm>
            <a:off x="2555776" y="4797152"/>
            <a:ext cx="971550" cy="1143001"/>
          </a:xfrm>
          <a:prstGeom prst="rect">
            <a:avLst/>
          </a:prstGeom>
          <a:noFill/>
        </p:spPr>
      </p:pic>
      <p:pic>
        <p:nvPicPr>
          <p:cNvPr id="22540" name="Picture 12" descr="デスクワーク2"/>
          <p:cNvPicPr>
            <a:picLocks noChangeAspect="1" noChangeArrowheads="1"/>
          </p:cNvPicPr>
          <p:nvPr/>
        </p:nvPicPr>
        <p:blipFill>
          <a:blip r:embed="rId7" cstate="print"/>
          <a:srcRect/>
          <a:stretch>
            <a:fillRect/>
          </a:stretch>
        </p:blipFill>
        <p:spPr bwMode="auto">
          <a:xfrm>
            <a:off x="3635896" y="4653136"/>
            <a:ext cx="1143000" cy="1076326"/>
          </a:xfrm>
          <a:prstGeom prst="rect">
            <a:avLst/>
          </a:prstGeom>
          <a:noFill/>
        </p:spPr>
      </p:pic>
      <p:pic>
        <p:nvPicPr>
          <p:cNvPr id="22542" name="Picture 14" descr="ソーセージ"/>
          <p:cNvPicPr>
            <a:picLocks noChangeAspect="1" noChangeArrowheads="1"/>
          </p:cNvPicPr>
          <p:nvPr/>
        </p:nvPicPr>
        <p:blipFill>
          <a:blip r:embed="rId8" cstate="print"/>
          <a:srcRect/>
          <a:stretch>
            <a:fillRect/>
          </a:stretch>
        </p:blipFill>
        <p:spPr bwMode="auto">
          <a:xfrm>
            <a:off x="611560" y="4005064"/>
            <a:ext cx="838200" cy="1143001"/>
          </a:xfrm>
          <a:prstGeom prst="rect">
            <a:avLst/>
          </a:prstGeom>
          <a:noFill/>
        </p:spPr>
      </p:pic>
      <p:pic>
        <p:nvPicPr>
          <p:cNvPr id="22544" name="Picture 16" descr="だんご"/>
          <p:cNvPicPr>
            <a:picLocks noChangeAspect="1" noChangeArrowheads="1"/>
          </p:cNvPicPr>
          <p:nvPr/>
        </p:nvPicPr>
        <p:blipFill>
          <a:blip r:embed="rId9" cstate="print"/>
          <a:srcRect/>
          <a:stretch>
            <a:fillRect/>
          </a:stretch>
        </p:blipFill>
        <p:spPr bwMode="auto">
          <a:xfrm>
            <a:off x="3995936" y="1568971"/>
            <a:ext cx="1143000" cy="923925"/>
          </a:xfrm>
          <a:prstGeom prst="rect">
            <a:avLst/>
          </a:prstGeom>
          <a:noFill/>
        </p:spPr>
      </p:pic>
      <p:sp>
        <p:nvSpPr>
          <p:cNvPr id="28" name="角丸四角形吹き出し 27"/>
          <p:cNvSpPr/>
          <p:nvPr/>
        </p:nvSpPr>
        <p:spPr>
          <a:xfrm>
            <a:off x="5076056" y="4581128"/>
            <a:ext cx="2448272" cy="936104"/>
          </a:xfrm>
          <a:prstGeom prst="wedgeRoundRectCallout">
            <a:avLst>
              <a:gd name="adj1" fmla="val -7482"/>
              <a:gd name="adj2" fmla="val -121105"/>
              <a:gd name="adj3" fmla="val 16667"/>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なぜ、そういう活動</a:t>
            </a:r>
            <a:r>
              <a:rPr lang="en-US" altLang="ja-JP" b="1" dirty="0" smtClean="0">
                <a:solidFill>
                  <a:schemeClr val="tx1"/>
                </a:solidFill>
                <a:latin typeface="メイリオ" pitchFamily="50" charset="-128"/>
                <a:ea typeface="メイリオ" pitchFamily="50" charset="-128"/>
                <a:cs typeface="メイリオ" pitchFamily="50" charset="-128"/>
              </a:rPr>
              <a:t>(</a:t>
            </a:r>
            <a:r>
              <a:rPr lang="ja-JP" altLang="en-US" b="1" dirty="0" smtClean="0">
                <a:solidFill>
                  <a:schemeClr val="tx1"/>
                </a:solidFill>
                <a:latin typeface="メイリオ" pitchFamily="50" charset="-128"/>
                <a:ea typeface="メイリオ" pitchFamily="50" charset="-128"/>
                <a:cs typeface="メイリオ" pitchFamily="50" charset="-128"/>
              </a:rPr>
              <a:t>仕事</a:t>
            </a:r>
            <a:r>
              <a:rPr lang="en-US" altLang="ja-JP" b="1" dirty="0" smtClean="0">
                <a:solidFill>
                  <a:schemeClr val="tx1"/>
                </a:solidFill>
                <a:latin typeface="メイリオ" pitchFamily="50" charset="-128"/>
                <a:ea typeface="メイリオ" pitchFamily="50" charset="-128"/>
                <a:cs typeface="メイリオ" pitchFamily="50" charset="-128"/>
              </a:rPr>
              <a:t>)</a:t>
            </a:r>
            <a:r>
              <a:rPr lang="ja-JP" altLang="en-US" b="1" dirty="0" smtClean="0">
                <a:solidFill>
                  <a:schemeClr val="tx1"/>
                </a:solidFill>
                <a:latin typeface="メイリオ" pitchFamily="50" charset="-128"/>
                <a:ea typeface="メイリオ" pitchFamily="50" charset="-128"/>
                <a:cs typeface="メイリオ" pitchFamily="50" charset="-128"/>
              </a:rPr>
              <a:t>が必要なの？</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29" name="角丸四角形吹き出し 28"/>
          <p:cNvSpPr/>
          <p:nvPr/>
        </p:nvSpPr>
        <p:spPr>
          <a:xfrm>
            <a:off x="5516488" y="1565176"/>
            <a:ext cx="2160240" cy="936104"/>
          </a:xfrm>
          <a:prstGeom prst="wedgeRoundRectCallout">
            <a:avLst>
              <a:gd name="adj1" fmla="val -50364"/>
              <a:gd name="adj2" fmla="val 110436"/>
              <a:gd name="adj3" fmla="val 16667"/>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どういう姿勢</a:t>
            </a:r>
          </a:p>
          <a:p>
            <a:pPr algn="ctr"/>
            <a:r>
              <a:rPr lang="ja-JP" altLang="en-US" b="1" dirty="0" smtClean="0">
                <a:solidFill>
                  <a:schemeClr val="tx1"/>
                </a:solidFill>
                <a:latin typeface="メイリオ" pitchFamily="50" charset="-128"/>
                <a:ea typeface="メイリオ" pitchFamily="50" charset="-128"/>
                <a:cs typeface="メイリオ" pitchFamily="50" charset="-128"/>
              </a:rPr>
              <a:t>で臨めばいいの？</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pic>
        <p:nvPicPr>
          <p:cNvPr id="22546" name="Picture 18" descr="31年6月4日"/>
          <p:cNvPicPr>
            <a:picLocks noChangeAspect="1" noChangeArrowheads="1"/>
          </p:cNvPicPr>
          <p:nvPr/>
        </p:nvPicPr>
        <p:blipFill>
          <a:blip r:embed="rId10" cstate="print"/>
          <a:srcRect/>
          <a:stretch>
            <a:fillRect/>
          </a:stretch>
        </p:blipFill>
        <p:spPr bwMode="auto">
          <a:xfrm>
            <a:off x="1528344" y="4725144"/>
            <a:ext cx="811408" cy="1008112"/>
          </a:xfrm>
          <a:prstGeom prst="rect">
            <a:avLst/>
          </a:prstGeom>
          <a:noFill/>
        </p:spPr>
      </p:pic>
      <p:sp>
        <p:nvSpPr>
          <p:cNvPr id="21" name="スライド番号プレースホルダ 20"/>
          <p:cNvSpPr>
            <a:spLocks noGrp="1"/>
          </p:cNvSpPr>
          <p:nvPr>
            <p:ph type="sldNum" sz="quarter" idx="12"/>
          </p:nvPr>
        </p:nvSpPr>
        <p:spPr/>
        <p:txBody>
          <a:bodyPr/>
          <a:lstStyle/>
          <a:p>
            <a:fld id="{DC482F87-D069-4E11-9D1B-0E53CB68B063}" type="slidenum">
              <a:rPr kumimoji="1" lang="ja-JP" altLang="en-US" smtClean="0"/>
              <a:pPr/>
              <a:t>8</a:t>
            </a:fld>
            <a:endParaRPr kumimoji="1" lang="ja-JP"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cxnSp>
        <p:nvCxnSpPr>
          <p:cNvPr id="6" name="直線コネクタ 5"/>
          <p:cNvCxnSpPr/>
          <p:nvPr/>
        </p:nvCxnSpPr>
        <p:spPr>
          <a:xfrm>
            <a:off x="251520" y="836712"/>
            <a:ext cx="8892480" cy="0"/>
          </a:xfrm>
          <a:prstGeom prst="line">
            <a:avLst/>
          </a:prstGeom>
          <a:ln w="66675"/>
        </p:spPr>
        <p:style>
          <a:lnRef idx="1">
            <a:schemeClr val="accent1"/>
          </a:lnRef>
          <a:fillRef idx="0">
            <a:schemeClr val="accent1"/>
          </a:fillRef>
          <a:effectRef idx="0">
            <a:schemeClr val="accent1"/>
          </a:effectRef>
          <a:fontRef idx="minor">
            <a:schemeClr val="tx1"/>
          </a:fontRef>
        </p:style>
      </p:cxnSp>
      <p:pic>
        <p:nvPicPr>
          <p:cNvPr id="22530" name="Picture 2" descr="宇宙服3"/>
          <p:cNvPicPr>
            <a:picLocks noChangeAspect="1" noChangeArrowheads="1"/>
          </p:cNvPicPr>
          <p:nvPr/>
        </p:nvPicPr>
        <p:blipFill>
          <a:blip r:embed="rId2" cstate="print"/>
          <a:srcRect/>
          <a:stretch>
            <a:fillRect/>
          </a:stretch>
        </p:blipFill>
        <p:spPr bwMode="auto">
          <a:xfrm>
            <a:off x="233772" y="1268760"/>
            <a:ext cx="897099" cy="936104"/>
          </a:xfrm>
          <a:prstGeom prst="rect">
            <a:avLst/>
          </a:prstGeom>
          <a:noFill/>
        </p:spPr>
      </p:pic>
      <p:pic>
        <p:nvPicPr>
          <p:cNvPr id="22532" name="Picture 4" descr="十二単"/>
          <p:cNvPicPr>
            <a:picLocks noChangeAspect="1" noChangeArrowheads="1"/>
          </p:cNvPicPr>
          <p:nvPr/>
        </p:nvPicPr>
        <p:blipFill>
          <a:blip r:embed="rId3" cstate="print"/>
          <a:srcRect/>
          <a:stretch>
            <a:fillRect/>
          </a:stretch>
        </p:blipFill>
        <p:spPr bwMode="auto">
          <a:xfrm>
            <a:off x="329529" y="2348880"/>
            <a:ext cx="828091" cy="864096"/>
          </a:xfrm>
          <a:prstGeom prst="rect">
            <a:avLst/>
          </a:prstGeom>
          <a:noFill/>
        </p:spPr>
      </p:pic>
      <p:pic>
        <p:nvPicPr>
          <p:cNvPr id="22534" name="Picture 6" descr="カウボーイ"/>
          <p:cNvPicPr>
            <a:picLocks noChangeAspect="1" noChangeArrowheads="1"/>
          </p:cNvPicPr>
          <p:nvPr/>
        </p:nvPicPr>
        <p:blipFill>
          <a:blip r:embed="rId4" cstate="print"/>
          <a:srcRect/>
          <a:stretch>
            <a:fillRect/>
          </a:stretch>
        </p:blipFill>
        <p:spPr bwMode="auto">
          <a:xfrm>
            <a:off x="1368858" y="908720"/>
            <a:ext cx="970894" cy="720080"/>
          </a:xfrm>
          <a:prstGeom prst="rect">
            <a:avLst/>
          </a:prstGeom>
          <a:noFill/>
        </p:spPr>
      </p:pic>
      <p:sp>
        <p:nvSpPr>
          <p:cNvPr id="14" name="角丸四角形 13"/>
          <p:cNvSpPr/>
          <p:nvPr/>
        </p:nvSpPr>
        <p:spPr>
          <a:xfrm>
            <a:off x="2987824" y="3501008"/>
            <a:ext cx="1800200" cy="864096"/>
          </a:xfrm>
          <a:prstGeom prst="roundRect">
            <a:avLst/>
          </a:prstGeom>
          <a:noFill/>
          <a:ln w="317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itchFamily="50" charset="-128"/>
                <a:ea typeface="メイリオ" pitchFamily="50" charset="-128"/>
                <a:cs typeface="メイリオ" pitchFamily="50" charset="-128"/>
              </a:rPr>
              <a:t>本人のことを</a:t>
            </a:r>
          </a:p>
          <a:p>
            <a:pPr algn="ctr"/>
            <a:r>
              <a:rPr lang="ja-JP" altLang="en-US" dirty="0" smtClean="0">
                <a:solidFill>
                  <a:schemeClr val="tx1"/>
                </a:solidFill>
                <a:latin typeface="メイリオ" pitchFamily="50" charset="-128"/>
                <a:ea typeface="メイリオ" pitchFamily="50" charset="-128"/>
                <a:cs typeface="メイリオ" pitchFamily="50" charset="-128"/>
              </a:rPr>
              <a:t>理解して、</a:t>
            </a:r>
            <a:endParaRPr kumimoji="1" lang="ja-JP" altLang="en-US" dirty="0">
              <a:solidFill>
                <a:schemeClr val="tx1"/>
              </a:solidFill>
              <a:latin typeface="メイリオ" pitchFamily="50" charset="-128"/>
              <a:ea typeface="メイリオ" pitchFamily="50" charset="-128"/>
              <a:cs typeface="メイリオ" pitchFamily="50" charset="-128"/>
            </a:endParaRPr>
          </a:p>
        </p:txBody>
      </p:sp>
      <p:sp>
        <p:nvSpPr>
          <p:cNvPr id="15" name="角丸四角形 14"/>
          <p:cNvSpPr/>
          <p:nvPr/>
        </p:nvSpPr>
        <p:spPr>
          <a:xfrm>
            <a:off x="1259632" y="4149080"/>
            <a:ext cx="1944216" cy="864096"/>
          </a:xfrm>
          <a:prstGeom prst="roundRect">
            <a:avLst/>
          </a:prstGeom>
          <a:noFill/>
          <a:ln w="317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itchFamily="50" charset="-128"/>
                <a:ea typeface="メイリオ" pitchFamily="50" charset="-128"/>
                <a:cs typeface="メイリオ" pitchFamily="50" charset="-128"/>
              </a:rPr>
              <a:t>話をよく聞き</a:t>
            </a:r>
            <a:r>
              <a:rPr lang="ja-JP" altLang="en-US" dirty="0" smtClean="0">
                <a:solidFill>
                  <a:schemeClr val="tx1"/>
                </a:solidFill>
                <a:latin typeface="メイリオ" pitchFamily="50" charset="-128"/>
                <a:ea typeface="メイリオ" pitchFamily="50" charset="-128"/>
                <a:cs typeface="メイリオ" pitchFamily="50" charset="-128"/>
              </a:rPr>
              <a:t>、</a:t>
            </a:r>
          </a:p>
          <a:p>
            <a:pPr algn="ctr"/>
            <a:r>
              <a:rPr kumimoji="1" lang="ja-JP" altLang="en-US" dirty="0" smtClean="0">
                <a:solidFill>
                  <a:schemeClr val="tx1"/>
                </a:solidFill>
                <a:latin typeface="メイリオ" pitchFamily="50" charset="-128"/>
                <a:ea typeface="メイリオ" pitchFamily="50" charset="-128"/>
                <a:cs typeface="メイリオ" pitchFamily="50" charset="-128"/>
              </a:rPr>
              <a:t>いい関係を作り、</a:t>
            </a:r>
            <a:endParaRPr kumimoji="1" lang="ja-JP" altLang="en-US" dirty="0">
              <a:solidFill>
                <a:schemeClr val="tx1"/>
              </a:solidFill>
              <a:latin typeface="メイリオ" pitchFamily="50" charset="-128"/>
              <a:ea typeface="メイリオ" pitchFamily="50" charset="-128"/>
              <a:cs typeface="メイリオ" pitchFamily="50" charset="-128"/>
            </a:endParaRPr>
          </a:p>
        </p:txBody>
      </p:sp>
      <p:sp>
        <p:nvSpPr>
          <p:cNvPr id="16" name="角丸四角形 15"/>
          <p:cNvSpPr/>
          <p:nvPr/>
        </p:nvSpPr>
        <p:spPr>
          <a:xfrm>
            <a:off x="3491880" y="4293096"/>
            <a:ext cx="1872208" cy="1080120"/>
          </a:xfrm>
          <a:prstGeom prst="roundRect">
            <a:avLst/>
          </a:prstGeom>
          <a:noFill/>
          <a:ln w="317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itchFamily="50" charset="-128"/>
                <a:ea typeface="メイリオ" pitchFamily="50" charset="-128"/>
                <a:cs typeface="メイリオ" pitchFamily="50" charset="-128"/>
              </a:rPr>
              <a:t>本人と一緒にゴール</a:t>
            </a:r>
            <a:r>
              <a:rPr kumimoji="1" lang="en-US" altLang="ja-JP" dirty="0" smtClean="0">
                <a:solidFill>
                  <a:schemeClr val="tx1"/>
                </a:solidFill>
                <a:latin typeface="メイリオ" pitchFamily="50" charset="-128"/>
                <a:ea typeface="メイリオ" pitchFamily="50" charset="-128"/>
                <a:cs typeface="メイリオ" pitchFamily="50" charset="-128"/>
              </a:rPr>
              <a:t>(</a:t>
            </a:r>
            <a:r>
              <a:rPr kumimoji="1" lang="ja-JP" altLang="en-US" dirty="0" smtClean="0">
                <a:solidFill>
                  <a:schemeClr val="tx1"/>
                </a:solidFill>
                <a:latin typeface="メイリオ" pitchFamily="50" charset="-128"/>
                <a:ea typeface="メイリオ" pitchFamily="50" charset="-128"/>
                <a:cs typeface="メイリオ" pitchFamily="50" charset="-128"/>
              </a:rPr>
              <a:t>目標</a:t>
            </a:r>
            <a:r>
              <a:rPr kumimoji="1" lang="en-US" altLang="ja-JP" dirty="0" smtClean="0">
                <a:solidFill>
                  <a:schemeClr val="tx1"/>
                </a:solidFill>
                <a:latin typeface="メイリオ" pitchFamily="50" charset="-128"/>
                <a:ea typeface="メイリオ" pitchFamily="50" charset="-128"/>
                <a:cs typeface="メイリオ" pitchFamily="50" charset="-128"/>
              </a:rPr>
              <a:t>)</a:t>
            </a:r>
            <a:r>
              <a:rPr lang="ja-JP" altLang="en-US" dirty="0" smtClean="0">
                <a:solidFill>
                  <a:schemeClr val="tx1"/>
                </a:solidFill>
                <a:latin typeface="メイリオ" pitchFamily="50" charset="-128"/>
                <a:ea typeface="メイリオ" pitchFamily="50" charset="-128"/>
                <a:cs typeface="メイリオ" pitchFamily="50" charset="-128"/>
              </a:rPr>
              <a:t>を定めて</a:t>
            </a:r>
            <a:endParaRPr kumimoji="1" lang="ja-JP" altLang="en-US" dirty="0">
              <a:solidFill>
                <a:schemeClr val="tx1"/>
              </a:solidFill>
              <a:latin typeface="メイリオ" pitchFamily="50" charset="-128"/>
              <a:ea typeface="メイリオ" pitchFamily="50" charset="-128"/>
              <a:cs typeface="メイリオ" pitchFamily="50" charset="-128"/>
            </a:endParaRPr>
          </a:p>
        </p:txBody>
      </p:sp>
      <p:sp>
        <p:nvSpPr>
          <p:cNvPr id="17" name="角丸四角形 16"/>
          <p:cNvSpPr/>
          <p:nvPr/>
        </p:nvSpPr>
        <p:spPr>
          <a:xfrm>
            <a:off x="5148064" y="3645024"/>
            <a:ext cx="1944216" cy="864096"/>
          </a:xfrm>
          <a:prstGeom prst="roundRect">
            <a:avLst/>
          </a:prstGeom>
          <a:noFill/>
          <a:ln w="317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itchFamily="50" charset="-128"/>
                <a:ea typeface="メイリオ" pitchFamily="50" charset="-128"/>
                <a:cs typeface="メイリオ" pitchFamily="50" charset="-128"/>
              </a:rPr>
              <a:t>色々な手段、資源を使いながら</a:t>
            </a:r>
            <a:endParaRPr kumimoji="1" lang="ja-JP" altLang="en-US" dirty="0">
              <a:solidFill>
                <a:schemeClr val="tx1"/>
              </a:solidFill>
              <a:latin typeface="メイリオ" pitchFamily="50" charset="-128"/>
              <a:ea typeface="メイリオ" pitchFamily="50" charset="-128"/>
              <a:cs typeface="メイリオ" pitchFamily="50" charset="-128"/>
            </a:endParaRPr>
          </a:p>
        </p:txBody>
      </p:sp>
      <p:sp>
        <p:nvSpPr>
          <p:cNvPr id="18" name="角丸四角形 17"/>
          <p:cNvSpPr/>
          <p:nvPr/>
        </p:nvSpPr>
        <p:spPr>
          <a:xfrm>
            <a:off x="6804248" y="4293096"/>
            <a:ext cx="1944216" cy="864096"/>
          </a:xfrm>
          <a:prstGeom prst="roundRect">
            <a:avLst/>
          </a:prstGeom>
          <a:noFill/>
          <a:ln w="317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itchFamily="50" charset="-128"/>
                <a:ea typeface="メイリオ" pitchFamily="50" charset="-128"/>
                <a:cs typeface="メイリオ" pitchFamily="50" charset="-128"/>
              </a:rPr>
              <a:t>そのゴール</a:t>
            </a:r>
          </a:p>
          <a:p>
            <a:pPr algn="ctr"/>
            <a:r>
              <a:rPr lang="ja-JP" altLang="en-US" dirty="0" smtClean="0">
                <a:solidFill>
                  <a:schemeClr val="tx1"/>
                </a:solidFill>
                <a:latin typeface="メイリオ" pitchFamily="50" charset="-128"/>
                <a:ea typeface="メイリオ" pitchFamily="50" charset="-128"/>
                <a:cs typeface="メイリオ" pitchFamily="50" charset="-128"/>
              </a:rPr>
              <a:t>をめざす</a:t>
            </a:r>
            <a:endParaRPr kumimoji="1" lang="ja-JP" altLang="en-US" dirty="0">
              <a:solidFill>
                <a:schemeClr val="tx1"/>
              </a:solidFill>
              <a:latin typeface="メイリオ" pitchFamily="50" charset="-128"/>
              <a:ea typeface="メイリオ" pitchFamily="50" charset="-128"/>
              <a:cs typeface="メイリオ" pitchFamily="50" charset="-128"/>
            </a:endParaRPr>
          </a:p>
        </p:txBody>
      </p:sp>
      <p:sp>
        <p:nvSpPr>
          <p:cNvPr id="19" name="角丸四角形 18"/>
          <p:cNvSpPr/>
          <p:nvPr/>
        </p:nvSpPr>
        <p:spPr>
          <a:xfrm>
            <a:off x="1331640" y="5517232"/>
            <a:ext cx="7416824" cy="432048"/>
          </a:xfrm>
          <a:prstGeom prst="roundRect">
            <a:avLst/>
          </a:prstGeom>
          <a:noFill/>
          <a:ln w="317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メイリオ" pitchFamily="50" charset="-128"/>
                <a:ea typeface="メイリオ" pitchFamily="50" charset="-128"/>
                <a:cs typeface="メイリオ" pitchFamily="50" charset="-128"/>
              </a:rPr>
              <a:t>その過程を「可視化する」</a:t>
            </a:r>
            <a:endParaRPr kumimoji="1" lang="ja-JP" altLang="en-US" dirty="0">
              <a:solidFill>
                <a:schemeClr val="tx1"/>
              </a:solidFill>
              <a:latin typeface="メイリオ" pitchFamily="50" charset="-128"/>
              <a:ea typeface="メイリオ" pitchFamily="50" charset="-128"/>
              <a:cs typeface="メイリオ" pitchFamily="50" charset="-128"/>
            </a:endParaRPr>
          </a:p>
        </p:txBody>
      </p:sp>
      <p:sp>
        <p:nvSpPr>
          <p:cNvPr id="20" name="正方形/長方形 19"/>
          <p:cNvSpPr/>
          <p:nvPr/>
        </p:nvSpPr>
        <p:spPr>
          <a:xfrm>
            <a:off x="3779912" y="1700808"/>
            <a:ext cx="2160240" cy="1368152"/>
          </a:xfrm>
          <a:prstGeom prst="rect">
            <a:avLst/>
          </a:prstGeom>
          <a:solidFill>
            <a:schemeClr val="accent5">
              <a:lumMod val="75000"/>
            </a:schemeClr>
          </a:solidFill>
          <a:ln w="349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bg1"/>
                </a:solidFill>
                <a:latin typeface="メイリオ" pitchFamily="50" charset="-128"/>
                <a:ea typeface="メイリオ" pitchFamily="50" charset="-128"/>
                <a:cs typeface="メイリオ" pitchFamily="50" charset="-128"/>
              </a:rPr>
              <a:t>地域を基盤とした</a:t>
            </a:r>
          </a:p>
          <a:p>
            <a:pPr algn="ctr"/>
            <a:r>
              <a:rPr lang="ja-JP" altLang="en-US" b="1" dirty="0" smtClean="0">
                <a:solidFill>
                  <a:schemeClr val="bg1"/>
                </a:solidFill>
                <a:latin typeface="メイリオ" pitchFamily="50" charset="-128"/>
                <a:ea typeface="メイリオ" pitchFamily="50" charset="-128"/>
                <a:cs typeface="メイリオ" pitchFamily="50" charset="-128"/>
              </a:rPr>
              <a:t>ソーシャルワーク</a:t>
            </a:r>
          </a:p>
        </p:txBody>
      </p:sp>
      <p:sp>
        <p:nvSpPr>
          <p:cNvPr id="21" name="正方形/長方形 20"/>
          <p:cNvSpPr/>
          <p:nvPr/>
        </p:nvSpPr>
        <p:spPr>
          <a:xfrm>
            <a:off x="1187624" y="1700808"/>
            <a:ext cx="2448272" cy="1368152"/>
          </a:xfrm>
          <a:prstGeom prst="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障害のある人が</a:t>
            </a:r>
          </a:p>
          <a:p>
            <a:pPr algn="ctr"/>
            <a:r>
              <a:rPr lang="ja-JP" altLang="en-US" b="1" dirty="0" smtClean="0">
                <a:solidFill>
                  <a:schemeClr val="tx1"/>
                </a:solidFill>
                <a:latin typeface="メイリオ" pitchFamily="50" charset="-128"/>
                <a:ea typeface="メイリオ" pitchFamily="50" charset="-128"/>
                <a:cs typeface="メイリオ" pitchFamily="50" charset="-128"/>
              </a:rPr>
              <a:t>その人らしく</a:t>
            </a:r>
          </a:p>
          <a:p>
            <a:pPr algn="ctr"/>
            <a:r>
              <a:rPr lang="ja-JP" altLang="en-US" b="1" dirty="0" smtClean="0">
                <a:solidFill>
                  <a:schemeClr val="tx1"/>
                </a:solidFill>
                <a:latin typeface="メイリオ" pitchFamily="50" charset="-128"/>
                <a:ea typeface="メイリオ" pitchFamily="50" charset="-128"/>
                <a:cs typeface="メイリオ" pitchFamily="50" charset="-128"/>
              </a:rPr>
              <a:t>地域で</a:t>
            </a:r>
          </a:p>
          <a:p>
            <a:pPr algn="ctr"/>
            <a:r>
              <a:rPr lang="ja-JP" altLang="en-US" b="1" dirty="0" smtClean="0">
                <a:solidFill>
                  <a:schemeClr val="tx1"/>
                </a:solidFill>
                <a:latin typeface="メイリオ" pitchFamily="50" charset="-128"/>
                <a:ea typeface="メイリオ" pitchFamily="50" charset="-128"/>
                <a:cs typeface="メイリオ" pitchFamily="50" charset="-128"/>
              </a:rPr>
              <a:t>暮らせるように</a:t>
            </a:r>
          </a:p>
        </p:txBody>
      </p:sp>
      <p:sp>
        <p:nvSpPr>
          <p:cNvPr id="22" name="正方形/長方形 21"/>
          <p:cNvSpPr/>
          <p:nvPr/>
        </p:nvSpPr>
        <p:spPr>
          <a:xfrm>
            <a:off x="5940152" y="1700808"/>
            <a:ext cx="1872208" cy="648072"/>
          </a:xfrm>
          <a:prstGeom prst="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個別の支援</a:t>
            </a:r>
          </a:p>
        </p:txBody>
      </p:sp>
      <p:sp>
        <p:nvSpPr>
          <p:cNvPr id="23" name="正方形/長方形 22"/>
          <p:cNvSpPr/>
          <p:nvPr/>
        </p:nvSpPr>
        <p:spPr>
          <a:xfrm>
            <a:off x="5940152" y="2420888"/>
            <a:ext cx="1872208" cy="648072"/>
          </a:xfrm>
          <a:prstGeom prst="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地域づくり</a:t>
            </a:r>
          </a:p>
        </p:txBody>
      </p:sp>
      <p:sp>
        <p:nvSpPr>
          <p:cNvPr id="24" name="右矢印 23"/>
          <p:cNvSpPr/>
          <p:nvPr/>
        </p:nvSpPr>
        <p:spPr>
          <a:xfrm>
            <a:off x="3347864" y="2060848"/>
            <a:ext cx="576064"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900" b="1" dirty="0">
              <a:latin typeface="メイリオ" pitchFamily="50" charset="-128"/>
              <a:ea typeface="メイリオ" pitchFamily="50" charset="-128"/>
              <a:cs typeface="メイリオ" pitchFamily="50" charset="-128"/>
            </a:endParaRPr>
          </a:p>
        </p:txBody>
      </p:sp>
      <p:pic>
        <p:nvPicPr>
          <p:cNvPr id="25" name="Picture 8" descr="宝箱2"/>
          <p:cNvPicPr>
            <a:picLocks noChangeAspect="1" noChangeArrowheads="1"/>
          </p:cNvPicPr>
          <p:nvPr/>
        </p:nvPicPr>
        <p:blipFill>
          <a:blip r:embed="rId5" cstate="print"/>
          <a:srcRect/>
          <a:stretch>
            <a:fillRect/>
          </a:stretch>
        </p:blipFill>
        <p:spPr bwMode="auto">
          <a:xfrm>
            <a:off x="1023970" y="3212976"/>
            <a:ext cx="883734" cy="648072"/>
          </a:xfrm>
          <a:prstGeom prst="rect">
            <a:avLst/>
          </a:prstGeom>
          <a:noFill/>
        </p:spPr>
      </p:pic>
      <p:pic>
        <p:nvPicPr>
          <p:cNvPr id="26" name="Picture 14" descr="ソーセージ"/>
          <p:cNvPicPr>
            <a:picLocks noChangeAspect="1" noChangeArrowheads="1"/>
          </p:cNvPicPr>
          <p:nvPr/>
        </p:nvPicPr>
        <p:blipFill>
          <a:blip r:embed="rId6" cstate="print"/>
          <a:srcRect/>
          <a:stretch>
            <a:fillRect/>
          </a:stretch>
        </p:blipFill>
        <p:spPr bwMode="auto">
          <a:xfrm>
            <a:off x="2267744" y="3219521"/>
            <a:ext cx="576064" cy="785543"/>
          </a:xfrm>
          <a:prstGeom prst="rect">
            <a:avLst/>
          </a:prstGeom>
          <a:noFill/>
        </p:spPr>
      </p:pic>
      <p:pic>
        <p:nvPicPr>
          <p:cNvPr id="27" name="Picture 16" descr="だんご"/>
          <p:cNvPicPr>
            <a:picLocks noChangeAspect="1" noChangeArrowheads="1"/>
          </p:cNvPicPr>
          <p:nvPr/>
        </p:nvPicPr>
        <p:blipFill>
          <a:blip r:embed="rId7" cstate="print"/>
          <a:srcRect/>
          <a:stretch>
            <a:fillRect/>
          </a:stretch>
        </p:blipFill>
        <p:spPr bwMode="auto">
          <a:xfrm>
            <a:off x="2483768" y="920899"/>
            <a:ext cx="875754" cy="707901"/>
          </a:xfrm>
          <a:prstGeom prst="rect">
            <a:avLst/>
          </a:prstGeom>
          <a:noFill/>
        </p:spPr>
      </p:pic>
      <p:sp>
        <p:nvSpPr>
          <p:cNvPr id="28" name="角丸四角形吹き出し 27"/>
          <p:cNvSpPr/>
          <p:nvPr/>
        </p:nvSpPr>
        <p:spPr>
          <a:xfrm>
            <a:off x="7236296" y="3140968"/>
            <a:ext cx="1836712" cy="936104"/>
          </a:xfrm>
          <a:prstGeom prst="wedgeRoundRectCallout">
            <a:avLst>
              <a:gd name="adj1" fmla="val -129752"/>
              <a:gd name="adj2" fmla="val -84021"/>
              <a:gd name="adj3" fmla="val 16667"/>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具体的に</a:t>
            </a:r>
          </a:p>
          <a:p>
            <a:pPr algn="ctr"/>
            <a:r>
              <a:rPr lang="ja-JP" altLang="en-US" b="1" dirty="0" smtClean="0">
                <a:solidFill>
                  <a:schemeClr val="tx1"/>
                </a:solidFill>
                <a:latin typeface="メイリオ" pitchFamily="50" charset="-128"/>
                <a:ea typeface="メイリオ" pitchFamily="50" charset="-128"/>
                <a:cs typeface="メイリオ" pitchFamily="50" charset="-128"/>
              </a:rPr>
              <a:t>どうするの？</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29" name="テキスト ボックス 28"/>
          <p:cNvSpPr txBox="1"/>
          <p:nvPr/>
        </p:nvSpPr>
        <p:spPr>
          <a:xfrm>
            <a:off x="179512" y="260648"/>
            <a:ext cx="5544616" cy="523220"/>
          </a:xfrm>
          <a:prstGeom prst="rect">
            <a:avLst/>
          </a:prstGeom>
          <a:noFill/>
        </p:spPr>
        <p:txBody>
          <a:bodyPr wrap="square" rtlCol="0">
            <a:spAutoFit/>
          </a:bodyPr>
          <a:lstStyle/>
          <a:p>
            <a:r>
              <a:rPr kumimoji="1" lang="ja-JP" altLang="en-US" sz="2800" b="1" dirty="0" smtClean="0">
                <a:latin typeface="メイリオ" pitchFamily="50" charset="-128"/>
                <a:ea typeface="メイリオ" pitchFamily="50" charset="-128"/>
                <a:cs typeface="メイリオ" pitchFamily="50" charset="-128"/>
              </a:rPr>
              <a:t>相談支援の役割・ミッション</a:t>
            </a:r>
            <a:endParaRPr kumimoji="1" lang="ja-JP" altLang="en-US" sz="2800" b="1" dirty="0">
              <a:latin typeface="メイリオ" pitchFamily="50" charset="-128"/>
              <a:ea typeface="メイリオ" pitchFamily="50" charset="-128"/>
              <a:cs typeface="メイリオ" pitchFamily="50" charset="-128"/>
            </a:endParaRPr>
          </a:p>
        </p:txBody>
      </p:sp>
      <p:sp>
        <p:nvSpPr>
          <p:cNvPr id="30" name="角丸四角形吹き出し 29"/>
          <p:cNvSpPr/>
          <p:nvPr/>
        </p:nvSpPr>
        <p:spPr>
          <a:xfrm>
            <a:off x="251520" y="5661248"/>
            <a:ext cx="1836712" cy="936104"/>
          </a:xfrm>
          <a:prstGeom prst="wedgeRoundRectCallout">
            <a:avLst>
              <a:gd name="adj1" fmla="val 89208"/>
              <a:gd name="adj2" fmla="val -81308"/>
              <a:gd name="adj3" fmla="val 16667"/>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どうしたら</a:t>
            </a:r>
          </a:p>
          <a:p>
            <a:pPr algn="ctr"/>
            <a:r>
              <a:rPr lang="ja-JP" altLang="en-US" b="1" dirty="0" smtClean="0">
                <a:solidFill>
                  <a:schemeClr val="tx1"/>
                </a:solidFill>
                <a:latin typeface="メイリオ" pitchFamily="50" charset="-128"/>
                <a:ea typeface="メイリオ" pitchFamily="50" charset="-128"/>
                <a:cs typeface="メイリオ" pitchFamily="50" charset="-128"/>
              </a:rPr>
              <a:t>私でもできるようになる？</a:t>
            </a:r>
            <a:endParaRPr kumimoji="1" lang="ja-JP" altLang="en-US" b="1" dirty="0">
              <a:solidFill>
                <a:schemeClr val="tx1"/>
              </a:solidFill>
              <a:latin typeface="メイリオ" pitchFamily="50" charset="-128"/>
              <a:ea typeface="メイリオ" pitchFamily="50" charset="-128"/>
              <a:cs typeface="メイリオ" pitchFamily="50" charset="-128"/>
            </a:endParaRPr>
          </a:p>
        </p:txBody>
      </p:sp>
      <p:sp>
        <p:nvSpPr>
          <p:cNvPr id="31" name="スライド番号プレースホルダ 30"/>
          <p:cNvSpPr>
            <a:spLocks noGrp="1"/>
          </p:cNvSpPr>
          <p:nvPr>
            <p:ph type="sldNum" sz="quarter" idx="12"/>
          </p:nvPr>
        </p:nvSpPr>
        <p:spPr/>
        <p:txBody>
          <a:bodyPr/>
          <a:lstStyle/>
          <a:p>
            <a:fld id="{DC482F87-D069-4E11-9D1B-0E53CB68B063}" type="slidenum">
              <a:rPr kumimoji="1" lang="ja-JP" altLang="en-US" smtClean="0"/>
              <a:pPr/>
              <a:t>9</a:t>
            </a:fld>
            <a:endParaRPr kumimoji="1" lang="ja-JP"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476</TotalTime>
  <Words>2793</Words>
  <Application>Microsoft Office PowerPoint</Application>
  <PresentationFormat>画面に合わせる (4:3)</PresentationFormat>
  <Paragraphs>486</Paragraphs>
  <Slides>34</Slides>
  <Notes>0</Notes>
  <HiddenSlides>0</HiddenSlides>
  <MMClips>0</MMClips>
  <ScaleCrop>false</ScaleCrop>
  <HeadingPairs>
    <vt:vector size="4" baseType="variant">
      <vt:variant>
        <vt:lpstr>テーマ</vt:lpstr>
      </vt:variant>
      <vt:variant>
        <vt:i4>1</vt:i4>
      </vt:variant>
      <vt:variant>
        <vt:lpstr>スライド タイトル</vt:lpstr>
      </vt:variant>
      <vt:variant>
        <vt:i4>34</vt:i4>
      </vt:variant>
    </vt:vector>
  </HeadingPairs>
  <TitlesOfParts>
    <vt:vector size="35" baseType="lpstr">
      <vt:lpstr>Office テーマ</vt:lpstr>
      <vt:lpstr>研修受講ガイダンス（オリエンテーション） 本研修の獲得目標・プログラム概要・学びの見取り図</vt:lpstr>
      <vt:lpstr>スライド 2</vt:lpstr>
      <vt:lpstr>スライド 3</vt:lpstr>
      <vt:lpstr>スライド 4</vt:lpstr>
      <vt:lpstr>スライド 5</vt:lpstr>
      <vt:lpstr>スライド 6</vt:lpstr>
      <vt:lpstr>スライド 7</vt:lpstr>
      <vt:lpstr>スライド 8</vt:lpstr>
      <vt:lpstr>スライド 9</vt:lpstr>
      <vt:lpstr>スライド 10</vt:lpstr>
      <vt:lpstr>スライド 11</vt:lpstr>
      <vt:lpstr>スライド 12</vt:lpstr>
      <vt:lpstr>スライド 13</vt:lpstr>
      <vt:lpstr>スライド 14</vt:lpstr>
      <vt:lpstr>スライド 15</vt:lpstr>
      <vt:lpstr>スライド 16</vt:lpstr>
      <vt:lpstr>スライド 17</vt:lpstr>
      <vt:lpstr>スライド 18</vt:lpstr>
      <vt:lpstr>スライド 19</vt:lpstr>
      <vt:lpstr>スライド 20</vt:lpstr>
      <vt:lpstr>スライド 21</vt:lpstr>
      <vt:lpstr>スライド 22</vt:lpstr>
      <vt:lpstr>スライド 23</vt:lpstr>
      <vt:lpstr>スライド 24</vt:lpstr>
      <vt:lpstr>スライド 25</vt:lpstr>
      <vt:lpstr>スライド 26</vt:lpstr>
      <vt:lpstr>スライド 27</vt:lpstr>
      <vt:lpstr>スライド 28</vt:lpstr>
      <vt:lpstr>スライド 29</vt:lpstr>
      <vt:lpstr>スライド 30</vt:lpstr>
      <vt:lpstr>スライド 31</vt:lpstr>
      <vt:lpstr>スライド 32</vt:lpstr>
      <vt:lpstr>スライド 33</vt:lpstr>
      <vt:lpstr>スライド 34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科目名</dc:title>
  <dc:creator>Yuichi FUJIKAWA</dc:creator>
  <cp:lastModifiedBy>Yuichi FUJIKAWA</cp:lastModifiedBy>
  <cp:revision>87</cp:revision>
  <dcterms:created xsi:type="dcterms:W3CDTF">2018-11-11T15:28:03Z</dcterms:created>
  <dcterms:modified xsi:type="dcterms:W3CDTF">2019-04-05T16:36:13Z</dcterms:modified>
</cp:coreProperties>
</file>