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6" r:id="rId3"/>
    <p:sldId id="292" r:id="rId4"/>
    <p:sldId id="304" r:id="rId5"/>
    <p:sldId id="298" r:id="rId6"/>
    <p:sldId id="281" r:id="rId7"/>
    <p:sldId id="282" r:id="rId8"/>
    <p:sldId id="302" r:id="rId9"/>
    <p:sldId id="303" r:id="rId10"/>
    <p:sldId id="291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FFCCFF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5EB2E-BE53-4504-AB1F-46391BC94185}" type="datetimeFigureOut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D4904-88E3-4337-B015-69759E71499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0859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885FC-53F4-4E65-A1AF-C557BC24DA28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B6C1-17C9-4C07-A19F-470405371FC2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C3CCC-06E6-4022-923D-3B7DE6220EA3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5C6D7-EB60-41AF-9DF1-398C86AF93BD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746C-86BB-45D4-87F1-8E6DA27E6AB8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7476-552A-4216-87EA-E2A7D314A652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AD02F-48C7-4DFD-92AE-ED07B6345B70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11C1-C170-4989-B9AD-8262CFDDDC10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2EFB-59C7-4D27-9DD3-5A9FEDF82263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ACF6-862A-4261-ACDF-D6874B3E7DC5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50B1-B956-4A9F-A6DE-46CB2EE8F97B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19C9E-00C6-46B8-8998-A3930591E8B7}" type="datetime1">
              <a:rPr kumimoji="1" lang="ja-JP" altLang="en-US" smtClean="0"/>
              <a:pPr/>
              <a:t>2019/4/29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新カリキュラムに基づく相談支援従事者養成研修モデル研修</a:t>
            </a:r>
            <a:r>
              <a:rPr kumimoji="1" lang="en-US" altLang="ja-JP" smtClean="0"/>
              <a:t>(</a:t>
            </a:r>
            <a:r>
              <a:rPr kumimoji="1" lang="ja-JP" altLang="en-US" smtClean="0"/>
              <a:t>初任者研修</a:t>
            </a:r>
            <a:r>
              <a:rPr kumimoji="1" lang="en-US" altLang="ja-JP" smtClean="0"/>
              <a:t>), SSA2018-2019(c) </a:t>
            </a:r>
            <a:r>
              <a:rPr kumimoji="1" lang="ja-JP" altLang="en-US" smtClean="0"/>
              <a:t>不許複製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82F87-D069-4E11-9D1B-0E53CB68B06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2564904"/>
            <a:ext cx="8640960" cy="1470025"/>
          </a:xfrm>
        </p:spPr>
        <p:txBody>
          <a:bodyPr>
            <a:noAutofit/>
          </a:bodyPr>
          <a:lstStyle/>
          <a:p>
            <a:r>
              <a:rPr lang="ja-JP" altLang="en-US" sz="4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新カリキュラムに基づく</a:t>
            </a:r>
            <a:br>
              <a:rPr lang="ja-JP" altLang="en-US" sz="4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4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相談支援従事者養成研修</a:t>
            </a:r>
            <a:br>
              <a:rPr lang="ja-JP" altLang="en-US" sz="4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40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（初任者研修）</a:t>
            </a:r>
            <a:endParaRPr kumimoji="1" lang="ja-JP" altLang="en-US" sz="4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6696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障害者総合福祉推進事業</a:t>
            </a:r>
            <a:r>
              <a:rPr lang="ja-JP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「相談支援従事者研修ガイドラインの作成及び普及事業」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156176" y="836712"/>
            <a:ext cx="2592288" cy="1080120"/>
          </a:xfrm>
          <a:prstGeom prst="wedgeRoundRectCallout">
            <a:avLst>
              <a:gd name="adj1" fmla="val -41590"/>
              <a:gd name="adj2" fmla="val 8564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476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「いい仕事」</a:t>
            </a:r>
          </a:p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をするために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57" y="1124744"/>
            <a:ext cx="4638675" cy="4743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4" name="正方形/長方形 33"/>
          <p:cNvSpPr/>
          <p:nvPr/>
        </p:nvSpPr>
        <p:spPr>
          <a:xfrm>
            <a:off x="503936" y="1988840"/>
            <a:ext cx="3492000" cy="1152128"/>
          </a:xfrm>
          <a:prstGeom prst="rect">
            <a:avLst/>
          </a:prstGeom>
          <a:solidFill>
            <a:schemeClr val="accent4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503936" y="3717032"/>
            <a:ext cx="3492000" cy="576064"/>
          </a:xfrm>
          <a:prstGeom prst="rect">
            <a:avLst/>
          </a:prstGeom>
          <a:solidFill>
            <a:srgbClr val="C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この研修の構造と各科目の関連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7788" y="1340768"/>
            <a:ext cx="4076700" cy="4162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9" name="正方形/長方形 8"/>
          <p:cNvSpPr/>
          <p:nvPr/>
        </p:nvSpPr>
        <p:spPr>
          <a:xfrm>
            <a:off x="504000" y="4320000"/>
            <a:ext cx="3492000" cy="576064"/>
          </a:xfrm>
          <a:prstGeom prst="rect">
            <a:avLst/>
          </a:prstGeom>
          <a:solidFill>
            <a:schemeClr val="accent3">
              <a:lumMod val="75000"/>
              <a:alpha val="12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868144" y="1700808"/>
            <a:ext cx="3024336" cy="936104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04000" y="1988840"/>
            <a:ext cx="3492000" cy="23040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曲線コネクタ 16"/>
          <p:cNvCxnSpPr>
            <a:stCxn id="14" idx="1"/>
            <a:endCxn id="9" idx="1"/>
          </p:cNvCxnSpPr>
          <p:nvPr/>
        </p:nvCxnSpPr>
        <p:spPr>
          <a:xfrm rot="10800000" flipV="1">
            <a:off x="504000" y="3140840"/>
            <a:ext cx="12700" cy="1467192"/>
          </a:xfrm>
          <a:prstGeom prst="curvedConnector3">
            <a:avLst>
              <a:gd name="adj1" fmla="val 2608166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504000" y="4896000"/>
            <a:ext cx="3492000" cy="612000"/>
          </a:xfrm>
          <a:prstGeom prst="rect">
            <a:avLst/>
          </a:prstGeom>
          <a:solidFill>
            <a:schemeClr val="accent5">
              <a:lumMod val="75000"/>
              <a:alpha val="1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曲線コネクタ 19"/>
          <p:cNvCxnSpPr>
            <a:stCxn id="14" idx="1"/>
            <a:endCxn id="19" idx="1"/>
          </p:cNvCxnSpPr>
          <p:nvPr/>
        </p:nvCxnSpPr>
        <p:spPr>
          <a:xfrm rot="10800000" flipV="1">
            <a:off x="504000" y="3140840"/>
            <a:ext cx="12700" cy="2061160"/>
          </a:xfrm>
          <a:prstGeom prst="curvedConnector3">
            <a:avLst>
              <a:gd name="adj1" fmla="val 2975513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角丸四角形 23"/>
          <p:cNvSpPr/>
          <p:nvPr/>
        </p:nvSpPr>
        <p:spPr>
          <a:xfrm>
            <a:off x="1691680" y="2492896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価値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115616" y="4797152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技術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763688" y="4797152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実践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39" name="曲線コネクタ 38"/>
          <p:cNvCxnSpPr>
            <a:stCxn id="9" idx="3"/>
            <a:endCxn id="10" idx="0"/>
          </p:cNvCxnSpPr>
          <p:nvPr/>
        </p:nvCxnSpPr>
        <p:spPr>
          <a:xfrm flipV="1">
            <a:off x="3996000" y="1700808"/>
            <a:ext cx="3384312" cy="2907224"/>
          </a:xfrm>
          <a:prstGeom prst="curvedConnector4">
            <a:avLst>
              <a:gd name="adj1" fmla="val 25453"/>
              <a:gd name="adj2" fmla="val 117812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角丸四角形 44"/>
          <p:cNvSpPr/>
          <p:nvPr/>
        </p:nvSpPr>
        <p:spPr>
          <a:xfrm>
            <a:off x="72008" y="3429000"/>
            <a:ext cx="611560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具体化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統合化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5796136" y="980728"/>
            <a:ext cx="611560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具体化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統合化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52" name="曲線コネクタ 51"/>
          <p:cNvCxnSpPr>
            <a:stCxn id="10" idx="1"/>
            <a:endCxn id="53" idx="1"/>
          </p:cNvCxnSpPr>
          <p:nvPr/>
        </p:nvCxnSpPr>
        <p:spPr>
          <a:xfrm rot="10800000" flipV="1">
            <a:off x="5868144" y="2168860"/>
            <a:ext cx="12700" cy="882060"/>
          </a:xfrm>
          <a:prstGeom prst="curvedConnector3">
            <a:avLst>
              <a:gd name="adj1" fmla="val 1800000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/>
          <p:cNvSpPr/>
          <p:nvPr/>
        </p:nvSpPr>
        <p:spPr>
          <a:xfrm>
            <a:off x="5868144" y="2708920"/>
            <a:ext cx="3024336" cy="684000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5868144" y="3465080"/>
            <a:ext cx="3024336" cy="467976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5868144" y="3933056"/>
            <a:ext cx="3024336" cy="648072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5868144" y="4581128"/>
            <a:ext cx="3024336" cy="540000"/>
          </a:xfrm>
          <a:prstGeom prst="rect">
            <a:avLst/>
          </a:prstGeom>
          <a:noFill/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9" name="曲線コネクタ 58"/>
          <p:cNvCxnSpPr>
            <a:stCxn id="53" idx="1"/>
            <a:endCxn id="56" idx="1"/>
          </p:cNvCxnSpPr>
          <p:nvPr/>
        </p:nvCxnSpPr>
        <p:spPr>
          <a:xfrm rot="10800000" flipV="1">
            <a:off x="5868144" y="3050920"/>
            <a:ext cx="12700" cy="648148"/>
          </a:xfrm>
          <a:prstGeom prst="curvedConnector3">
            <a:avLst>
              <a:gd name="adj1" fmla="val 1800000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曲線コネクタ 61"/>
          <p:cNvCxnSpPr>
            <a:stCxn id="56" idx="1"/>
            <a:endCxn id="57" idx="1"/>
          </p:cNvCxnSpPr>
          <p:nvPr/>
        </p:nvCxnSpPr>
        <p:spPr>
          <a:xfrm rot="10800000" flipV="1">
            <a:off x="5868144" y="3699068"/>
            <a:ext cx="12700" cy="558024"/>
          </a:xfrm>
          <a:prstGeom prst="curvedConnector3">
            <a:avLst>
              <a:gd name="adj1" fmla="val 1800000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角丸四角形 67"/>
          <p:cNvSpPr/>
          <p:nvPr/>
        </p:nvSpPr>
        <p:spPr>
          <a:xfrm>
            <a:off x="8244408" y="2852936"/>
            <a:ext cx="467544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体験</a:t>
            </a:r>
          </a:p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応用</a:t>
            </a:r>
          </a:p>
        </p:txBody>
      </p:sp>
      <p:sp>
        <p:nvSpPr>
          <p:cNvPr id="69" name="角丸四角形 68"/>
          <p:cNvSpPr/>
          <p:nvPr/>
        </p:nvSpPr>
        <p:spPr>
          <a:xfrm>
            <a:off x="8244408" y="3573016"/>
            <a:ext cx="46754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71" name="角丸四角形 70"/>
          <p:cNvSpPr/>
          <p:nvPr/>
        </p:nvSpPr>
        <p:spPr>
          <a:xfrm>
            <a:off x="8244408" y="4293096"/>
            <a:ext cx="46754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cxnSp>
        <p:nvCxnSpPr>
          <p:cNvPr id="73" name="直線矢印コネクタ 72"/>
          <p:cNvCxnSpPr/>
          <p:nvPr/>
        </p:nvCxnSpPr>
        <p:spPr>
          <a:xfrm flipV="1">
            <a:off x="3995936" y="2996952"/>
            <a:ext cx="2376264" cy="2232248"/>
          </a:xfrm>
          <a:prstGeom prst="straightConnector1">
            <a:avLst/>
          </a:prstGeom>
          <a:ln w="31750">
            <a:solidFill>
              <a:srgbClr val="0070C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曲線コネクタ 73"/>
          <p:cNvCxnSpPr>
            <a:endCxn id="58" idx="1"/>
          </p:cNvCxnSpPr>
          <p:nvPr/>
        </p:nvCxnSpPr>
        <p:spPr>
          <a:xfrm rot="5400000">
            <a:off x="5193084" y="3672012"/>
            <a:ext cx="1854176" cy="504056"/>
          </a:xfrm>
          <a:prstGeom prst="curvedConnector4">
            <a:avLst>
              <a:gd name="adj1" fmla="val 42719"/>
              <a:gd name="adj2" fmla="val 145352"/>
            </a:avLst>
          </a:prstGeom>
          <a:ln w="31750">
            <a:solidFill>
              <a:srgbClr val="0070C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57" idx="1"/>
            <a:endCxn id="58" idx="1"/>
          </p:cNvCxnSpPr>
          <p:nvPr/>
        </p:nvCxnSpPr>
        <p:spPr>
          <a:xfrm rot="10800000" flipV="1">
            <a:off x="5868144" y="4257092"/>
            <a:ext cx="12700" cy="594036"/>
          </a:xfrm>
          <a:prstGeom prst="curvedConnector3">
            <a:avLst>
              <a:gd name="adj1" fmla="val 1800000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角丸四角形 89"/>
          <p:cNvSpPr/>
          <p:nvPr/>
        </p:nvSpPr>
        <p:spPr>
          <a:xfrm>
            <a:off x="8244408" y="4725144"/>
            <a:ext cx="576064" cy="504056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概念化</a:t>
            </a:r>
          </a:p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定着</a:t>
            </a:r>
          </a:p>
        </p:txBody>
      </p:sp>
      <p:sp>
        <p:nvSpPr>
          <p:cNvPr id="91" name="角丸四角形吹き出し 90"/>
          <p:cNvSpPr/>
          <p:nvPr/>
        </p:nvSpPr>
        <p:spPr>
          <a:xfrm>
            <a:off x="3419872" y="1268760"/>
            <a:ext cx="1376536" cy="432048"/>
          </a:xfrm>
          <a:prstGeom prst="wedgeRoundRectCallout">
            <a:avLst>
              <a:gd name="adj1" fmla="val -38227"/>
              <a:gd name="adj2" fmla="val 15046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なぜ、そういう活動</a:t>
            </a:r>
            <a:r>
              <a:rPr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仕事</a:t>
            </a:r>
            <a:r>
              <a:rPr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が必要なの？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2" name="角丸四角形吹き出し 91"/>
          <p:cNvSpPr/>
          <p:nvPr/>
        </p:nvSpPr>
        <p:spPr>
          <a:xfrm>
            <a:off x="3707904" y="1844824"/>
            <a:ext cx="1224136" cy="432048"/>
          </a:xfrm>
          <a:prstGeom prst="wedgeRoundRectCallout">
            <a:avLst>
              <a:gd name="adj1" fmla="val -50364"/>
              <a:gd name="adj2" fmla="val 11043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どういう姿勢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で臨めばいいの？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3" name="角丸四角形吹き出し 92"/>
          <p:cNvSpPr/>
          <p:nvPr/>
        </p:nvSpPr>
        <p:spPr>
          <a:xfrm>
            <a:off x="3347864" y="3429000"/>
            <a:ext cx="1008112" cy="360040"/>
          </a:xfrm>
          <a:prstGeom prst="wedgeRoundRectCallout">
            <a:avLst>
              <a:gd name="adj1" fmla="val -63112"/>
              <a:gd name="adj2" fmla="val 19586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具体的に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どうするの？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4" name="角丸四角形吹き出し 93"/>
          <p:cNvSpPr/>
          <p:nvPr/>
        </p:nvSpPr>
        <p:spPr>
          <a:xfrm>
            <a:off x="2267744" y="5733256"/>
            <a:ext cx="1620688" cy="360040"/>
          </a:xfrm>
          <a:prstGeom prst="wedgeRoundRectCallout">
            <a:avLst>
              <a:gd name="adj1" fmla="val 41424"/>
              <a:gd name="adj2" fmla="val -29381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どうしたら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私でもできるようになる？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275856" y="3933056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知識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下矢印 40"/>
          <p:cNvSpPr/>
          <p:nvPr/>
        </p:nvSpPr>
        <p:spPr>
          <a:xfrm>
            <a:off x="1727684" y="2996952"/>
            <a:ext cx="504056" cy="72008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実際</a:t>
            </a:r>
            <a:endParaRPr kumimoji="1" lang="ja-JP" altLang="en-US" sz="1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691680" y="2780928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理論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43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640960" cy="1470025"/>
          </a:xfrm>
        </p:spPr>
        <p:txBody>
          <a:bodyPr>
            <a:normAutofit/>
          </a:bodyPr>
          <a:lstStyle/>
          <a:p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講義から演習へ 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1"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導入</a:t>
            </a:r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8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講義の振り返りと本研修の獲得目標・学びの見取り図の再確認、そして演習へ</a:t>
            </a:r>
            <a:endParaRPr kumimoji="1" lang="ja-JP" altLang="en-US" sz="1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1520" y="4653136"/>
            <a:ext cx="8640960" cy="1224136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藤川　雄一</a:t>
            </a:r>
          </a:p>
          <a:p>
            <a:r>
              <a:rPr lang="ja-JP" altLang="en-US" sz="2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特定非営利活動法人埼玉県相談支援専門員協会</a:t>
            </a:r>
            <a:endParaRPr kumimoji="1" lang="ja-JP" altLang="en-US" sz="2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6696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平成</a:t>
            </a:r>
            <a:r>
              <a:rPr kumimoji="1" lang="en-US" altLang="ja-JP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30</a:t>
            </a:r>
            <a:r>
              <a:rPr kumimoji="1"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 障害者総合福祉推進事業</a:t>
            </a:r>
            <a:r>
              <a:rPr lang="ja-JP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「相談支援従事者研修ガイドラインの作成及び普及事業」</a:t>
            </a:r>
            <a:endParaRPr kumimoji="1"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6012160" y="1052736"/>
            <a:ext cx="2592288" cy="1080120"/>
          </a:xfrm>
          <a:prstGeom prst="wedgeRoundRectCallout">
            <a:avLst>
              <a:gd name="adj1" fmla="val -32591"/>
              <a:gd name="adj2" fmla="val 72690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476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「いい仕事」</a:t>
            </a:r>
          </a:p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をするために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継続的な学びの中での初任者研修とその獲得目標</a:t>
            </a:r>
            <a:endParaRPr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95536" y="1844824"/>
            <a:ext cx="1872208" cy="1008112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テーマ別</a:t>
            </a: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395536" y="2996952"/>
            <a:ext cx="1872208" cy="129614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階層別研修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8244408" y="3717032"/>
            <a:ext cx="827584" cy="360040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熟達化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7544" y="4437112"/>
            <a:ext cx="8669560" cy="0"/>
          </a:xfrm>
          <a:prstGeom prst="straightConnector1">
            <a:avLst/>
          </a:prstGeom>
          <a:ln w="1365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4103440" y="3068960"/>
            <a:ext cx="900608" cy="720080"/>
          </a:xfrm>
          <a:prstGeom prst="roundRect">
            <a:avLst/>
          </a:prstGeom>
          <a:solidFill>
            <a:srgbClr val="C00000"/>
          </a:solidFill>
          <a:ln w="603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初任者研修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5399584" y="3176972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7164288" y="2996952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主任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7164288" y="3573016"/>
            <a:ext cx="900608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現任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3347864" y="3176972"/>
            <a:ext cx="648072" cy="504056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基礎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研修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395536" y="980728"/>
            <a:ext cx="1872208" cy="792088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地域での</a:t>
            </a:r>
          </a:p>
          <a:p>
            <a:pPr algn="ctr"/>
            <a:r>
              <a:rPr lang="en-US" altLang="ja-JP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OJT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2411760" y="98072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スーパービジョン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2411760" y="1340768"/>
            <a:ext cx="6408712" cy="288032"/>
          </a:xfrm>
          <a:prstGeom prst="roundRect">
            <a:avLst/>
          </a:prstGeom>
          <a:noFill/>
          <a:ln w="3492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助言・事例検討など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2267744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角丸四角形 26"/>
          <p:cNvSpPr/>
          <p:nvPr/>
        </p:nvSpPr>
        <p:spPr>
          <a:xfrm>
            <a:off x="2483768" y="3717032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少なくとも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5004048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角丸四角形 42"/>
          <p:cNvSpPr/>
          <p:nvPr/>
        </p:nvSpPr>
        <p:spPr>
          <a:xfrm>
            <a:off x="5220072" y="3717032"/>
            <a:ext cx="1368152" cy="504056"/>
          </a:xfrm>
          <a:prstGeom prst="roundRect">
            <a:avLst/>
          </a:prstGeom>
          <a:noFill/>
          <a:ln w="349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５年間のうち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に１回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539552" y="2708920"/>
            <a:ext cx="1512168" cy="504056"/>
          </a:xfrm>
          <a:prstGeom prst="roundRect">
            <a:avLst/>
          </a:prstGeom>
          <a:solidFill>
            <a:schemeClr val="bg1"/>
          </a:solidFill>
          <a:ln w="34925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ここに載って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いる以外にも！</a:t>
            </a:r>
          </a:p>
        </p:txBody>
      </p:sp>
      <p:sp>
        <p:nvSpPr>
          <p:cNvPr id="45" name="スライド番号プレースホル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6766752" y="4221088"/>
            <a:ext cx="1800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矢印コネクタ 3"/>
          <p:cNvCxnSpPr>
            <a:stCxn id="30" idx="3"/>
            <a:endCxn id="31" idx="1"/>
          </p:cNvCxnSpPr>
          <p:nvPr/>
        </p:nvCxnSpPr>
        <p:spPr>
          <a:xfrm>
            <a:off x="5004048" y="3429000"/>
            <a:ext cx="39553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31" idx="3"/>
            <a:endCxn id="32" idx="1"/>
          </p:cNvCxnSpPr>
          <p:nvPr/>
        </p:nvCxnSpPr>
        <p:spPr>
          <a:xfrm flipV="1">
            <a:off x="6300192" y="3248980"/>
            <a:ext cx="864096" cy="18002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31" idx="3"/>
            <a:endCxn id="33" idx="1"/>
          </p:cNvCxnSpPr>
          <p:nvPr/>
        </p:nvCxnSpPr>
        <p:spPr>
          <a:xfrm>
            <a:off x="6300192" y="3429000"/>
            <a:ext cx="864096" cy="3960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角丸四角形 46"/>
          <p:cNvSpPr/>
          <p:nvPr/>
        </p:nvSpPr>
        <p:spPr>
          <a:xfrm>
            <a:off x="1187624" y="4653136"/>
            <a:ext cx="7272808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地域を基盤としたソーシャルワークとしての障害者相談支援の価値と知識を理解する。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1187624" y="5085184"/>
            <a:ext cx="7272808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</a:t>
            </a:r>
            <a:r>
              <a:rPr lang="ja-JP" altLang="en-US" sz="1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基本相談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支援の理論と実際を理解し、障害者</a:t>
            </a:r>
            <a:r>
              <a:rPr lang="ja-JP" altLang="en-US" sz="1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ケアマネジメント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のスキルを獲得する。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1187624" y="5949280"/>
            <a:ext cx="7272808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 地域づくりとその核となる（自立支援）協議会の役割と機能を理解する。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1187624" y="5517232"/>
            <a:ext cx="7272808" cy="36004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 </a:t>
            </a:r>
            <a:r>
              <a:rPr lang="ja-JP" altLang="en-US" sz="1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計画相談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支援の実施に関する実務を理解し、一連の業務ができる。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251520" y="4653136"/>
            <a:ext cx="864096" cy="1656184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獲得</a:t>
            </a:r>
          </a:p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目標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角丸四角形吹き出し 52"/>
          <p:cNvSpPr/>
          <p:nvPr/>
        </p:nvSpPr>
        <p:spPr>
          <a:xfrm>
            <a:off x="3491880" y="1988840"/>
            <a:ext cx="2736304" cy="792088"/>
          </a:xfrm>
          <a:prstGeom prst="wedgeRoundRectCallout">
            <a:avLst>
              <a:gd name="adj1" fmla="val -9088"/>
              <a:gd name="adj2" fmla="val 824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相談支援専門員</a:t>
            </a:r>
          </a:p>
          <a:p>
            <a:pPr algn="ctr"/>
            <a:r>
              <a:rPr kumimoji="1"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の入口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6012160" y="216886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活性化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6012160" y="2600908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例示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6012160" y="1736812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提示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8163226" y="1162685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</a:t>
            </a:r>
            <a:endParaRPr kumimoji="1" lang="ja-JP" altLang="en-US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7234804" y="1162715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応用</a:t>
            </a:r>
          </a:p>
        </p:txBody>
      </p:sp>
      <p:sp>
        <p:nvSpPr>
          <p:cNvPr id="3" name="屈折矢印 2"/>
          <p:cNvSpPr/>
          <p:nvPr/>
        </p:nvSpPr>
        <p:spPr>
          <a:xfrm>
            <a:off x="7020272" y="1569756"/>
            <a:ext cx="1224136" cy="84919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-99392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この研修の構造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755576" y="908720"/>
            <a:ext cx="1584176" cy="792088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755576" y="1844824"/>
            <a:ext cx="1584176" cy="720080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演習１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2483768" y="908720"/>
            <a:ext cx="3600400" cy="792088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・必要な学びの構造や内容を提示。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・動機づけを高める</a:t>
            </a:r>
            <a:r>
              <a:rPr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ミッション！</a:t>
            </a:r>
            <a:r>
              <a:rPr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400" b="1" dirty="0" err="1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4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・具体的な中味を知る、やってみせる。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755576" y="2708920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実習１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755576" y="3356992"/>
            <a:ext cx="1584176" cy="57606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2-1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755576" y="5661248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演習３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755576" y="6309320"/>
            <a:ext cx="1584176" cy="504056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演習４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2483768" y="1844824"/>
            <a:ext cx="3600400" cy="72008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・自分で体験してみる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試してみる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400" b="1" dirty="0" err="1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・自ら主体的に参加して学ぶ。</a:t>
            </a:r>
            <a:b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・統制された環境でモデルを学ぶ。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483768" y="2708920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・自分で実地で体験してみる。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・実地の複雑性の中で実践的に学ぶ。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483768" y="3356992"/>
            <a:ext cx="3600400" cy="576064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・自らの実践を言語化し、表現する。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2483768" y="5661248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・これまで学んだことの定着を図る。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2483768" y="6309320"/>
            <a:ext cx="3600400" cy="504056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・研修の振り返り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を行い、今後の実践への指針を得る</a:t>
            </a:r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6300192" y="980728"/>
            <a:ext cx="2592288" cy="18722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抽象</a:t>
            </a:r>
            <a:r>
              <a:rPr kumimoji="1"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から具体へ</a:t>
            </a: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・理論から実践へ</a:t>
            </a: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・単純から複雑へ</a:t>
            </a:r>
            <a:endParaRPr kumimoji="1" lang="ja-JP" altLang="en-US" sz="20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" name="下矢印 44"/>
          <p:cNvSpPr/>
          <p:nvPr/>
        </p:nvSpPr>
        <p:spPr>
          <a:xfrm>
            <a:off x="467544" y="1052736"/>
            <a:ext cx="216024" cy="5805264"/>
          </a:xfrm>
          <a:prstGeom prst="downArrow">
            <a:avLst>
              <a:gd name="adj1" fmla="val 50000"/>
              <a:gd name="adj2" fmla="val 10879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1331640" y="1484784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下矢印 27"/>
          <p:cNvSpPr/>
          <p:nvPr/>
        </p:nvSpPr>
        <p:spPr>
          <a:xfrm>
            <a:off x="1331640" y="2348880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1331640" y="3068960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107504" y="126876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活性化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107504" y="162880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例示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107504" y="2780928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</a:t>
            </a:r>
            <a:endParaRPr kumimoji="1" lang="ja-JP" altLang="en-US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107504" y="90872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提示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107504" y="1988840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応用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467544" y="234888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実験</a:t>
            </a:r>
            <a:endParaRPr kumimoji="1" lang="ja-JP" altLang="en-US" sz="12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67544" y="306896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経験</a:t>
            </a:r>
          </a:p>
        </p:txBody>
      </p:sp>
      <p:sp>
        <p:nvSpPr>
          <p:cNvPr id="51" name="角丸四角形 50"/>
          <p:cNvSpPr/>
          <p:nvPr/>
        </p:nvSpPr>
        <p:spPr>
          <a:xfrm>
            <a:off x="251520" y="6237312"/>
            <a:ext cx="792088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概念化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755576" y="4077072"/>
            <a:ext cx="1584176" cy="720080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実習２</a:t>
            </a:r>
          </a:p>
        </p:txBody>
      </p:sp>
      <p:sp>
        <p:nvSpPr>
          <p:cNvPr id="46" name="角丸四角形 45"/>
          <p:cNvSpPr/>
          <p:nvPr/>
        </p:nvSpPr>
        <p:spPr>
          <a:xfrm>
            <a:off x="2483768" y="4077072"/>
            <a:ext cx="3600400" cy="720080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・演習</a:t>
            </a:r>
            <a:r>
              <a:rPr kumimoji="1" lang="en-US" altLang="ja-JP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2-1</a:t>
            </a:r>
            <a:r>
              <a:rPr kumimoji="1" lang="ja-JP" altLang="en-US" sz="1400" b="1" dirty="0" err="1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での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気づきを元にさらに実地で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の体験を深める。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・実地の複雑性の中で実践的に学ぶ。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467544" y="378904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107504" y="4221088"/>
            <a:ext cx="864096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</a:t>
            </a:r>
            <a:endParaRPr kumimoji="1" lang="ja-JP" altLang="en-US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467544" y="4509120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経験</a:t>
            </a:r>
          </a:p>
        </p:txBody>
      </p:sp>
      <p:sp>
        <p:nvSpPr>
          <p:cNvPr id="31" name="下矢印 30"/>
          <p:cNvSpPr/>
          <p:nvPr/>
        </p:nvSpPr>
        <p:spPr>
          <a:xfrm>
            <a:off x="1331640" y="3789040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755576" y="4941168"/>
            <a:ext cx="1584176" cy="576064"/>
          </a:xfrm>
          <a:prstGeom prst="roundRect">
            <a:avLst/>
          </a:prstGeom>
          <a:noFill/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</a:t>
            </a:r>
            <a:r>
              <a:rPr kumimoji="1" lang="en-US" altLang="ja-JP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2-2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2483768" y="4941168"/>
            <a:ext cx="3600400" cy="576064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・自らの実践を言語化し、表現する。</a:t>
            </a:r>
          </a:p>
          <a:p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・多様な視点で検討し、気づきを持つ。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251520" y="5949280"/>
            <a:ext cx="792088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6" name="角丸四角形 55"/>
          <p:cNvSpPr/>
          <p:nvPr/>
        </p:nvSpPr>
        <p:spPr>
          <a:xfrm>
            <a:off x="467544" y="5373216"/>
            <a:ext cx="576064" cy="216024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省察</a:t>
            </a:r>
          </a:p>
        </p:txBody>
      </p:sp>
      <p:sp>
        <p:nvSpPr>
          <p:cNvPr id="57" name="下矢印 56"/>
          <p:cNvSpPr/>
          <p:nvPr/>
        </p:nvSpPr>
        <p:spPr>
          <a:xfrm>
            <a:off x="1331640" y="4581128"/>
            <a:ext cx="504056" cy="432048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下矢印 57"/>
          <p:cNvSpPr/>
          <p:nvPr/>
        </p:nvSpPr>
        <p:spPr>
          <a:xfrm>
            <a:off x="1331640" y="6021288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下矢印 31"/>
          <p:cNvSpPr/>
          <p:nvPr/>
        </p:nvSpPr>
        <p:spPr>
          <a:xfrm>
            <a:off x="1331640" y="5373216"/>
            <a:ext cx="504056" cy="3600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6588224" y="3933056"/>
            <a:ext cx="2448272" cy="1008112"/>
          </a:xfrm>
          <a:prstGeom prst="roundRect">
            <a:avLst/>
          </a:prstGeom>
          <a:solidFill>
            <a:srgbClr val="FF0000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現場に戻ってからも続けてほしい、スーパービジョンやケースレビューの体験を通して学ぶ。</a:t>
            </a:r>
          </a:p>
        </p:txBody>
      </p:sp>
      <p:cxnSp>
        <p:nvCxnSpPr>
          <p:cNvPr id="61" name="直線コネクタ 60"/>
          <p:cNvCxnSpPr>
            <a:stCxn id="59" idx="1"/>
            <a:endCxn id="27" idx="3"/>
          </p:cNvCxnSpPr>
          <p:nvPr/>
        </p:nvCxnSpPr>
        <p:spPr>
          <a:xfrm flipH="1" flipV="1">
            <a:off x="6084168" y="3645024"/>
            <a:ext cx="504056" cy="792088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>
            <a:stCxn id="59" idx="1"/>
            <a:endCxn id="55" idx="3"/>
          </p:cNvCxnSpPr>
          <p:nvPr/>
        </p:nvCxnSpPr>
        <p:spPr>
          <a:xfrm flipH="1">
            <a:off x="6084168" y="4437112"/>
            <a:ext cx="504056" cy="792088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357" y="1124744"/>
            <a:ext cx="4638675" cy="4743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4" name="正方形/長方形 33"/>
          <p:cNvSpPr/>
          <p:nvPr/>
        </p:nvSpPr>
        <p:spPr>
          <a:xfrm>
            <a:off x="503936" y="1988840"/>
            <a:ext cx="3492000" cy="1152128"/>
          </a:xfrm>
          <a:prstGeom prst="rect">
            <a:avLst/>
          </a:prstGeom>
          <a:solidFill>
            <a:schemeClr val="accent4">
              <a:lumMod val="7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503936" y="3717032"/>
            <a:ext cx="3492000" cy="576064"/>
          </a:xfrm>
          <a:prstGeom prst="rect">
            <a:avLst/>
          </a:prstGeom>
          <a:solidFill>
            <a:srgbClr val="C0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8568952" cy="6480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講義で学んだこと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504000" y="4320000"/>
            <a:ext cx="3492000" cy="576064"/>
          </a:xfrm>
          <a:prstGeom prst="rect">
            <a:avLst/>
          </a:prstGeom>
          <a:solidFill>
            <a:schemeClr val="accent3">
              <a:lumMod val="75000"/>
              <a:alpha val="12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04000" y="1988840"/>
            <a:ext cx="3492000" cy="23040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曲線コネクタ 16"/>
          <p:cNvCxnSpPr>
            <a:stCxn id="14" idx="1"/>
            <a:endCxn id="9" idx="1"/>
          </p:cNvCxnSpPr>
          <p:nvPr/>
        </p:nvCxnSpPr>
        <p:spPr>
          <a:xfrm rot="10800000" flipV="1">
            <a:off x="504000" y="3140840"/>
            <a:ext cx="12700" cy="1467192"/>
          </a:xfrm>
          <a:prstGeom prst="curvedConnector3">
            <a:avLst>
              <a:gd name="adj1" fmla="val 2608166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504000" y="4896000"/>
            <a:ext cx="3492000" cy="612000"/>
          </a:xfrm>
          <a:prstGeom prst="rect">
            <a:avLst/>
          </a:prstGeom>
          <a:solidFill>
            <a:schemeClr val="accent5">
              <a:lumMod val="75000"/>
              <a:alpha val="1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曲線コネクタ 19"/>
          <p:cNvCxnSpPr>
            <a:stCxn id="14" idx="1"/>
            <a:endCxn id="19" idx="1"/>
          </p:cNvCxnSpPr>
          <p:nvPr/>
        </p:nvCxnSpPr>
        <p:spPr>
          <a:xfrm rot="10800000" flipV="1">
            <a:off x="504000" y="3140840"/>
            <a:ext cx="12700" cy="2061160"/>
          </a:xfrm>
          <a:prstGeom prst="curvedConnector3">
            <a:avLst>
              <a:gd name="adj1" fmla="val 2975513"/>
            </a:avLst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角丸四角形 23"/>
          <p:cNvSpPr/>
          <p:nvPr/>
        </p:nvSpPr>
        <p:spPr>
          <a:xfrm>
            <a:off x="1691680" y="2492896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価値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115616" y="4797152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技術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763688" y="4797152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実践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72008" y="3429000"/>
            <a:ext cx="611560" cy="360040"/>
          </a:xfrm>
          <a:prstGeom prst="roundRect">
            <a:avLst/>
          </a:prstGeom>
          <a:solidFill>
            <a:srgbClr val="FFCCFF"/>
          </a:solidFill>
          <a:ln w="3175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具体化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統合化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1" name="角丸四角形吹き出し 90"/>
          <p:cNvSpPr/>
          <p:nvPr/>
        </p:nvSpPr>
        <p:spPr>
          <a:xfrm>
            <a:off x="3419872" y="1268760"/>
            <a:ext cx="1376536" cy="432048"/>
          </a:xfrm>
          <a:prstGeom prst="wedgeRoundRectCallout">
            <a:avLst>
              <a:gd name="adj1" fmla="val -38227"/>
              <a:gd name="adj2" fmla="val 15046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なぜ、そういう活動</a:t>
            </a:r>
            <a:r>
              <a:rPr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仕事</a:t>
            </a:r>
            <a:r>
              <a:rPr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が必要なの？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2" name="角丸四角形吹き出し 91"/>
          <p:cNvSpPr/>
          <p:nvPr/>
        </p:nvSpPr>
        <p:spPr>
          <a:xfrm>
            <a:off x="3707904" y="1844824"/>
            <a:ext cx="1224136" cy="432048"/>
          </a:xfrm>
          <a:prstGeom prst="wedgeRoundRectCallout">
            <a:avLst>
              <a:gd name="adj1" fmla="val -50364"/>
              <a:gd name="adj2" fmla="val 11043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どういう姿勢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で臨めばいいの？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3" name="角丸四角形吹き出し 92"/>
          <p:cNvSpPr/>
          <p:nvPr/>
        </p:nvSpPr>
        <p:spPr>
          <a:xfrm>
            <a:off x="3347864" y="3429000"/>
            <a:ext cx="1008112" cy="360040"/>
          </a:xfrm>
          <a:prstGeom prst="wedgeRoundRectCallout">
            <a:avLst>
              <a:gd name="adj1" fmla="val -63112"/>
              <a:gd name="adj2" fmla="val 19586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具体的に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どうするの？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4" name="角丸四角形吹き出し 93"/>
          <p:cNvSpPr/>
          <p:nvPr/>
        </p:nvSpPr>
        <p:spPr>
          <a:xfrm>
            <a:off x="2267744" y="5733256"/>
            <a:ext cx="1620688" cy="360040"/>
          </a:xfrm>
          <a:prstGeom prst="wedgeRoundRectCallout">
            <a:avLst>
              <a:gd name="adj1" fmla="val 41424"/>
              <a:gd name="adj2" fmla="val -29381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どうしたら</a:t>
            </a:r>
          </a:p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私でもできるようになる？</a:t>
            </a:r>
            <a:endParaRPr kumimoji="1" lang="ja-JP" altLang="en-US" sz="9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275856" y="3933056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知識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下矢印 40"/>
          <p:cNvSpPr/>
          <p:nvPr/>
        </p:nvSpPr>
        <p:spPr>
          <a:xfrm>
            <a:off x="1727684" y="2996952"/>
            <a:ext cx="504056" cy="72008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実際</a:t>
            </a:r>
            <a:endParaRPr kumimoji="1" lang="ja-JP" altLang="en-US" sz="10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691680" y="2780928"/>
            <a:ext cx="576064" cy="2160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理論</a:t>
            </a:r>
            <a:endParaRPr kumimoji="1" lang="ja-JP" altLang="en-US" sz="12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48064" y="1306503"/>
            <a:ext cx="3600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★相談支援専門員に必要とされる力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（価値・知識・技術）</a:t>
            </a:r>
          </a:p>
          <a:p>
            <a:r>
              <a:rPr lang="ja-JP" altLang="en-US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価値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・役割・ミッション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・基本的視点（８つのうち６つ）</a:t>
            </a:r>
          </a:p>
          <a:p>
            <a:r>
              <a:rPr lang="ja-JP" altLang="en-US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技術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・技術とは？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・ソーシャルワーク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・関係性構築と相談面接技術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・ケアマネジメント</a:t>
            </a:r>
          </a:p>
          <a:p>
            <a:r>
              <a:rPr lang="ja-JP" altLang="en-US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知識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・法の理念と制度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・相談支援事業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・サービス等利用計画実務</a:t>
            </a:r>
          </a:p>
          <a:p>
            <a:r>
              <a:rPr lang="ja-JP" altLang="en-US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実践にむけて</a:t>
            </a:r>
            <a:r>
              <a:rPr lang="en-US" altLang="ja-JP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統合化・例示</a:t>
            </a:r>
            <a:r>
              <a:rPr lang="en-US" altLang="ja-JP" sz="16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1600" b="1" u="sng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・ケアマネジメントの実際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・基本的視点</a:t>
            </a:r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残り</a:t>
            </a:r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</a:t>
            </a:r>
            <a:r>
              <a:rPr lang="en-US" altLang="ja-JP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・多職種連携とチーム支援</a:t>
            </a:r>
          </a:p>
          <a:p>
            <a:r>
              <a:rPr lang="ja-JP" altLang="en-US" sz="1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・地域づくり</a:t>
            </a:r>
          </a:p>
          <a:p>
            <a:endParaRPr lang="ja-JP" altLang="en-US" sz="16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43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13" name="角丸四角形 12"/>
          <p:cNvSpPr/>
          <p:nvPr/>
        </p:nvSpPr>
        <p:spPr>
          <a:xfrm>
            <a:off x="251520" y="188640"/>
            <a:ext cx="4320480" cy="136815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自ら主体的に学んだことこそ</a:t>
            </a:r>
          </a:p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真に血となり肉となります。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644008" y="908720"/>
            <a:ext cx="4248472" cy="648072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講師がみなさんを仕事ができる人</a:t>
            </a:r>
          </a:p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にするのではありません。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644008" y="188640"/>
            <a:ext cx="4248472" cy="648072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講師が教えることをちゃんと受け取りさえすれば</a:t>
            </a:r>
          </a:p>
          <a:p>
            <a:pPr algn="ctr"/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仕事ができる人になるのではありません。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251520" y="1916832"/>
            <a:ext cx="8568952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①「問い」を持って参加する。聴く。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467544" y="2564904"/>
            <a:ext cx="8352928" cy="936104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・問いのヒントが獲得目標にあります。</a:t>
            </a:r>
          </a:p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・振り返りシートも活用してください。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251520" y="3861048"/>
            <a:ext cx="8568952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頭と手と口、時には体全体を動かす。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467544" y="4509120"/>
            <a:ext cx="8352928" cy="1728192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・啓示は降りてきません。意識すると気づきます。</a:t>
            </a:r>
          </a:p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・積極的に参加しましょう。参加型の演習を多く取り入れています。「間違い」や「ひとつの正しい答」はありません。怖がらず意見を出し合いましょう。</a:t>
            </a:r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940152" y="3789040"/>
            <a:ext cx="3096344" cy="648072"/>
          </a:xfrm>
          <a:prstGeom prst="rect">
            <a:avLst/>
          </a:prstGeom>
          <a:solidFill>
            <a:srgbClr val="FF0000"/>
          </a:solidFill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演習講師はファシリテーターとして</a:t>
            </a:r>
          </a:p>
          <a:p>
            <a:pPr algn="ctr"/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みなさんの学びを支援します。</a:t>
            </a:r>
            <a:endParaRPr kumimoji="1" lang="ja-JP" altLang="en-US" sz="1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ッター プレースホルダ 1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24" name="角丸四角形 23"/>
          <p:cNvSpPr/>
          <p:nvPr/>
        </p:nvSpPr>
        <p:spPr>
          <a:xfrm>
            <a:off x="251520" y="1916832"/>
            <a:ext cx="8568952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 内容だけでなく「学びの構え」もこの研修の獲得目標。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467544" y="2564904"/>
            <a:ext cx="8352928" cy="936104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・本研修は学習環境デザインを意識して作られています。</a:t>
            </a:r>
          </a:p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・この研修の全体での位置も確かめてください。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251520" y="3861048"/>
            <a:ext cx="8568952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39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 現場での実践とその概念化が必要です。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467544" y="4509120"/>
            <a:ext cx="8352928" cy="1728192"/>
          </a:xfrm>
          <a:prstGeom prst="round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・地域の中で学ぶ場を探しましょう。</a:t>
            </a:r>
          </a:p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これから確実に作られてゆくはずです。</a:t>
            </a:r>
          </a:p>
          <a:p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・スーパービジョンはこうした学びにも役立ちます。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251520" y="188640"/>
            <a:ext cx="4320480" cy="136815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継続的な学びが必要です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</a:p>
          <a:p>
            <a:pPr algn="ctr"/>
            <a:r>
              <a:rPr lang="en-US" altLang="ja-JP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 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経験と概念化 </a:t>
            </a:r>
            <a:r>
              <a:rPr lang="en-US" altLang="ja-JP" sz="2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endParaRPr kumimoji="1" lang="ja-JP" altLang="en-US" sz="2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4644008" y="908720"/>
            <a:ext cx="4248472" cy="648072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この研修を修了しさえすれば、現場に戻ってすぐ仕事ができるようになるわけではありません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4644008" y="188640"/>
            <a:ext cx="4248472" cy="648072"/>
          </a:xfrm>
          <a:prstGeom prst="roundRect">
            <a:avLst/>
          </a:prstGeom>
          <a:noFill/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この研修で仕事ができるようになる</a:t>
            </a:r>
          </a:p>
          <a:p>
            <a:pPr algn="ctr"/>
            <a:r>
              <a:rPr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全てが網羅されているわけではありません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1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Y:\Dropbox\Dropbox\移動用\437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9512" y="3645024"/>
            <a:ext cx="2532410" cy="2830588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992888" cy="3024335"/>
          </a:xfrm>
        </p:spPr>
        <p:txBody>
          <a:bodyPr>
            <a:noAutofit/>
          </a:bodyPr>
          <a:lstStyle/>
          <a:p>
            <a:pPr algn="l"/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☑ </a:t>
            </a:r>
            <a:r>
              <a:rPr lang="ja-JP" altLang="en-US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みなさんにとっての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ミッションがつかめそうですか？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☑ </a:t>
            </a:r>
            <a:r>
              <a:rPr lang="ja-JP" altLang="en-US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講義を受けて、あなたの考えた</a:t>
            </a:r>
            <a:br>
              <a:rPr lang="ja-JP" altLang="en-US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 　　 　　　「いい仕事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」とは何ですか？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☑ 「いい仕事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」をするために、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　　</a:t>
            </a:r>
            <a:r>
              <a:rPr lang="ja-JP" altLang="en-US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あなたはどうしますか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？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411760" y="3573016"/>
            <a:ext cx="3096344" cy="1080120"/>
          </a:xfrm>
          <a:prstGeom prst="wedgeRoundRectCallout">
            <a:avLst>
              <a:gd name="adj1" fmla="val -43440"/>
              <a:gd name="adj2" fmla="val 73554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 w="476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ねぇねぇ。</a:t>
            </a: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相談支援ってなに？</a:t>
            </a:r>
            <a:endParaRPr kumimoji="1" lang="ja-JP" altLang="en-US" sz="2400" b="1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11960" y="5046275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演習がはじまる前の</a:t>
            </a:r>
            <a:r>
              <a:rPr lang="ja-JP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今こそ</a:t>
            </a:r>
            <a:endParaRPr lang="ja-JP" altLang="en-US" sz="2400" b="1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改めて </a:t>
            </a:r>
            <a:r>
              <a:rPr lang="ja-JP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全ての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参加者に</a:t>
            </a:r>
            <a:r>
              <a:rPr lang="ja-JP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問います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2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552" y="692697"/>
            <a:ext cx="7992888" cy="3744415"/>
          </a:xfrm>
        </p:spPr>
        <p:txBody>
          <a:bodyPr>
            <a:noAutofit/>
          </a:bodyPr>
          <a:lstStyle/>
          <a:p>
            <a:pPr algn="l"/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☑ </a:t>
            </a:r>
            <a:r>
              <a:rPr lang="ja-JP" altLang="en-US" sz="2400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留意事項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・そうは言っても、制約があります。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どんな解釈・考えでもいいわけではありません。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→ 目的、基本的視点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・モデルを例示 →模倣</a:t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・１＋１＝２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＝１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b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は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”</a:t>
            </a:r>
            <a:r>
              <a:rPr lang="ja-JP" altLang="en-US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田</a:t>
            </a:r>
            <a:r>
              <a:rPr lang="en-US" altLang="ja-JP" sz="24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”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F87-D069-4E11-9D1B-0E53CB68B06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365125"/>
          </a:xfrm>
        </p:spPr>
        <p:txBody>
          <a:bodyPr/>
          <a:lstStyle/>
          <a:p>
            <a:r>
              <a:rPr kumimoji="1" lang="ja-JP" altLang="en-US" sz="800" dirty="0" smtClean="0"/>
              <a:t>新カリキュラムに基づく相談支援従事者養成研修モデル研修</a:t>
            </a:r>
            <a:r>
              <a:rPr kumimoji="1" lang="en-US" altLang="ja-JP" sz="800" dirty="0" smtClean="0"/>
              <a:t>(</a:t>
            </a:r>
            <a:r>
              <a:rPr kumimoji="1" lang="ja-JP" altLang="en-US" sz="800" dirty="0" smtClean="0"/>
              <a:t>初任者研修</a:t>
            </a:r>
            <a:r>
              <a:rPr kumimoji="1" lang="en-US" altLang="ja-JP" sz="800" dirty="0" smtClean="0"/>
              <a:t>), SSA2018-2019(c) </a:t>
            </a:r>
            <a:r>
              <a:rPr kumimoji="1" lang="ja-JP" altLang="en-US" sz="800" dirty="0" smtClean="0"/>
              <a:t>不許複製</a:t>
            </a:r>
            <a:endParaRPr kumimoji="1" lang="ja-JP" altLang="en-US" sz="800" dirty="0"/>
          </a:p>
        </p:txBody>
      </p:sp>
      <p:pic>
        <p:nvPicPr>
          <p:cNvPr id="3" name="Picture 2" descr="http://livedoor.blogimg.jp/isakigyou/imgs/b/3/b3975b2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523" y="2780928"/>
            <a:ext cx="5087449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1056</Words>
  <Application>Microsoft Office PowerPoint</Application>
  <PresentationFormat>画面に合わせる (4:3)</PresentationFormat>
  <Paragraphs>201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新カリキュラムに基づく 相談支援従事者養成研修 （初任者研修）</vt:lpstr>
      <vt:lpstr>講義から演習へ 【導入】 講義の振り返りと本研修の獲得目標・学びの見取り図の再確認、そして演習へ</vt:lpstr>
      <vt:lpstr>スライド 3</vt:lpstr>
      <vt:lpstr>スライド 4</vt:lpstr>
      <vt:lpstr>スライド 5</vt:lpstr>
      <vt:lpstr>スライド 6</vt:lpstr>
      <vt:lpstr>スライド 7</vt:lpstr>
      <vt:lpstr>☑ みなさんにとってのミッションがつかめそうですか？  ☑ 講義を受けて、あなたの考えた      　　 　　　「いい仕事(相談支援)」とは何ですか？  ☑ 「いい仕事(相談支援)」をするために、 　　　　　　　　　　　　　　あなたはどうしますか？</vt:lpstr>
      <vt:lpstr>☑ 留意事項  　・そうは言っても、制約があります。 　　(どんな解釈・考えでもいいわけではありません。) 　　→ 目的、基本的視点  　・モデルを例示 →模倣  　・１＋１＝２ 　　　　　＝１0 　　　　　は”田”</vt:lpstr>
      <vt:lpstr>スライド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科目名</dc:title>
  <dc:creator>Yuichi FUJIKAWA</dc:creator>
  <cp:lastModifiedBy>Yuichi FUJIKAWA</cp:lastModifiedBy>
  <cp:revision>95</cp:revision>
  <dcterms:created xsi:type="dcterms:W3CDTF">2018-11-11T15:28:03Z</dcterms:created>
  <dcterms:modified xsi:type="dcterms:W3CDTF">2019-04-29T04:06:31Z</dcterms:modified>
</cp:coreProperties>
</file>