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65" r:id="rId3"/>
    <p:sldId id="285" r:id="rId4"/>
    <p:sldId id="266" r:id="rId5"/>
    <p:sldId id="267" r:id="rId6"/>
    <p:sldId id="286" r:id="rId7"/>
    <p:sldId id="278" r:id="rId8"/>
    <p:sldId id="280" r:id="rId9"/>
    <p:sldId id="281" r:id="rId10"/>
    <p:sldId id="279" r:id="rId11"/>
    <p:sldId id="282" r:id="rId12"/>
    <p:sldId id="288" r:id="rId13"/>
    <p:sldId id="263" r:id="rId14"/>
    <p:sldId id="292" r:id="rId15"/>
    <p:sldId id="284" r:id="rId16"/>
    <p:sldId id="291" r:id="rId17"/>
    <p:sldId id="300" r:id="rId18"/>
    <p:sldId id="301" r:id="rId19"/>
    <p:sldId id="295" r:id="rId20"/>
    <p:sldId id="296" r:id="rId21"/>
    <p:sldId id="297" r:id="rId22"/>
    <p:sldId id="298" r:id="rId23"/>
    <p:sldId id="299" r:id="rId24"/>
    <p:sldId id="302" r:id="rId25"/>
    <p:sldId id="303" r:id="rId26"/>
    <p:sldId id="304" r:id="rId27"/>
    <p:sldId id="305" r:id="rId28"/>
    <p:sldId id="294" r:id="rId29"/>
    <p:sldId id="293" r:id="rId30"/>
    <p:sldId id="268" r:id="rId31"/>
    <p:sldId id="269" r:id="rId32"/>
    <p:sldId id="270" r:id="rId33"/>
    <p:sldId id="271" r:id="rId34"/>
    <p:sldId id="272" r:id="rId35"/>
    <p:sldId id="273" r:id="rId36"/>
    <p:sldId id="274" r:id="rId37"/>
    <p:sldId id="275" r:id="rId38"/>
    <p:sldId id="276" r:id="rId39"/>
    <p:sldId id="277" r:id="rId4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66FF66"/>
    <a:srgbClr val="FFCC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240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65EB2E-BE53-4504-AB1F-46391BC94185}" type="datetimeFigureOut">
              <a:rPr kumimoji="1" lang="ja-JP" altLang="en-US" smtClean="0"/>
              <a:pPr/>
              <a:t>2019/01/14</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BD4904-88E3-4337-B015-69759E71499F}" type="slidenum">
              <a:rPr kumimoji="1" lang="ja-JP" altLang="en-US" smtClean="0"/>
              <a:pPr/>
              <a:t>‹#›</a:t>
            </a:fld>
            <a:endParaRPr kumimoji="1" lang="ja-JP" altLang="en-US"/>
          </a:p>
        </p:txBody>
      </p:sp>
    </p:spTree>
    <p:extLst>
      <p:ext uri="{BB962C8B-B14F-4D97-AF65-F5344CB8AC3E}">
        <p14:creationId xmlns:p14="http://schemas.microsoft.com/office/powerpoint/2010/main" val="1208599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AE7885FC-53F4-4E65-A1AF-C557BC24DA28}" type="datetime1">
              <a:rPr kumimoji="1" lang="ja-JP" altLang="en-US" smtClean="0"/>
              <a:pPr/>
              <a:t>2019/01/14</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B6EB6C1-17C9-4C07-A19F-470405371FC2}" type="datetime1">
              <a:rPr kumimoji="1" lang="ja-JP" altLang="en-US" smtClean="0"/>
              <a:pPr/>
              <a:t>2019/01/14</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78C3CCC-06E6-4022-923D-3B7DE6220EA3}" type="datetime1">
              <a:rPr kumimoji="1" lang="ja-JP" altLang="en-US" smtClean="0"/>
              <a:pPr/>
              <a:t>2019/01/14</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815C6D7-EB60-41AF-9DF1-398C86AF93BD}" type="datetime1">
              <a:rPr kumimoji="1" lang="ja-JP" altLang="en-US" smtClean="0"/>
              <a:pPr/>
              <a:t>2019/01/14</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DDCD746C-86BB-45D4-87F1-8E6DA27E6AB8}" type="datetime1">
              <a:rPr kumimoji="1" lang="ja-JP" altLang="en-US" smtClean="0"/>
              <a:pPr/>
              <a:t>2019/01/14</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DD937476-552A-4216-87EA-E2A7D314A652}" type="datetime1">
              <a:rPr kumimoji="1" lang="ja-JP" altLang="en-US" smtClean="0"/>
              <a:pPr/>
              <a:t>2019/01/14</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C7AD02F-48C7-4DFD-92AE-ED07B6345B70}" type="datetime1">
              <a:rPr kumimoji="1" lang="ja-JP" altLang="en-US" smtClean="0"/>
              <a:pPr/>
              <a:t>2019/01/14</a:t>
            </a:fld>
            <a:endParaRPr kumimoji="1" lang="ja-JP" altLang="en-US"/>
          </a:p>
        </p:txBody>
      </p:sp>
      <p:sp>
        <p:nvSpPr>
          <p:cNvPr id="8" name="フッター プレースホルダ 7"/>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9" name="スライド番号プレースホルダ 8"/>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97511C1-C170-4989-B9AD-8262CFDDDC10}" type="datetime1">
              <a:rPr kumimoji="1" lang="ja-JP" altLang="en-US" smtClean="0"/>
              <a:pPr/>
              <a:t>2019/01/14</a:t>
            </a:fld>
            <a:endParaRPr kumimoji="1" lang="ja-JP" altLang="en-US"/>
          </a:p>
        </p:txBody>
      </p:sp>
      <p:sp>
        <p:nvSpPr>
          <p:cNvPr id="4" name="フッター プレースホルダ 3"/>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9A82EFB-59C7-4D27-9DD3-5A9FEDF82263}" type="datetime1">
              <a:rPr kumimoji="1" lang="ja-JP" altLang="en-US" smtClean="0"/>
              <a:pPr/>
              <a:t>2019/01/14</a:t>
            </a:fld>
            <a:endParaRPr kumimoji="1" lang="ja-JP" altLang="en-US"/>
          </a:p>
        </p:txBody>
      </p:sp>
      <p:sp>
        <p:nvSpPr>
          <p:cNvPr id="3" name="フッター プレースホルダ 2"/>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4" name="スライド番号プレースホルダ 3"/>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BEBACF6-862A-4261-ACDF-D6874B3E7DC5}" type="datetime1">
              <a:rPr kumimoji="1" lang="ja-JP" altLang="en-US" smtClean="0"/>
              <a:pPr/>
              <a:t>2019/01/14</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62750B1-B956-4A9F-A6DE-46CB2EE8F97B}" type="datetime1">
              <a:rPr kumimoji="1" lang="ja-JP" altLang="en-US" smtClean="0"/>
              <a:pPr/>
              <a:t>2019/01/14</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619C9E-00C6-46B8-8998-A3930591E8B7}" type="datetime1">
              <a:rPr kumimoji="1" lang="ja-JP" altLang="en-US" smtClean="0"/>
              <a:pPr/>
              <a:t>2019/01/14</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482F87-D069-4E11-9D1B-0E53CB68B063}"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 Id="rId3" Type="http://schemas.openxmlformats.org/officeDocument/2006/relationships/image" Target="../media/image15.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gif"/><Relationship Id="rId3" Type="http://schemas.openxmlformats.org/officeDocument/2006/relationships/image" Target="../media/image1.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gi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4" Type="http://schemas.openxmlformats.org/officeDocument/2006/relationships/image" Target="../media/image5.gif"/><Relationship Id="rId5" Type="http://schemas.openxmlformats.org/officeDocument/2006/relationships/image" Target="../media/image6.gif"/><Relationship Id="rId6" Type="http://schemas.openxmlformats.org/officeDocument/2006/relationships/image" Target="../media/image7.gif"/><Relationship Id="rId7" Type="http://schemas.openxmlformats.org/officeDocument/2006/relationships/image" Target="../media/image8.gif"/><Relationship Id="rId8" Type="http://schemas.openxmlformats.org/officeDocument/2006/relationships/image" Target="../media/image9.gif"/><Relationship Id="rId9" Type="http://schemas.openxmlformats.org/officeDocument/2006/relationships/image" Target="../media/image10.jpeg"/><Relationship Id="rId10" Type="http://schemas.openxmlformats.org/officeDocument/2006/relationships/image" Target="../media/image11.gif"/><Relationship Id="rId1" Type="http://schemas.openxmlformats.org/officeDocument/2006/relationships/slideLayout" Target="../slideLayouts/slideLayout7.xml"/><Relationship Id="rId2" Type="http://schemas.openxmlformats.org/officeDocument/2006/relationships/image" Target="../media/image3.gif"/></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4" Type="http://schemas.openxmlformats.org/officeDocument/2006/relationships/image" Target="../media/image3.gif"/><Relationship Id="rId5" Type="http://schemas.openxmlformats.org/officeDocument/2006/relationships/image" Target="../media/image6.gif"/><Relationship Id="rId6" Type="http://schemas.openxmlformats.org/officeDocument/2006/relationships/image" Target="../media/image9.gif"/><Relationship Id="rId7"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image" Target="../media/image4.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1484784"/>
            <a:ext cx="8640960" cy="1470025"/>
          </a:xfrm>
        </p:spPr>
        <p:txBody>
          <a:bodyPr>
            <a:normAutofit/>
          </a:bodyPr>
          <a:lstStyle/>
          <a:p>
            <a:r>
              <a:rPr kumimoji="1" lang="ja-JP" altLang="en-US" sz="2800" b="1" dirty="0" smtClean="0">
                <a:latin typeface="メイリオ" pitchFamily="50" charset="-128"/>
                <a:ea typeface="メイリオ" pitchFamily="50" charset="-128"/>
                <a:cs typeface="メイリオ" pitchFamily="50" charset="-128"/>
              </a:rPr>
              <a:t>演習４ 研修の</a:t>
            </a:r>
            <a:r>
              <a:rPr lang="ja-JP" altLang="en-US" sz="2800" b="1" dirty="0" smtClean="0">
                <a:latin typeface="メイリオ" pitchFamily="50" charset="-128"/>
                <a:ea typeface="メイリオ" pitchFamily="50" charset="-128"/>
                <a:cs typeface="メイリオ" pitchFamily="50" charset="-128"/>
              </a:rPr>
              <a:t>リフレクション</a:t>
            </a:r>
            <a:br>
              <a:rPr lang="ja-JP" altLang="en-US" sz="2800" b="1"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まとめと今後に向けて</a:t>
            </a:r>
            <a:endParaRPr kumimoji="1" lang="ja-JP" altLang="en-US" sz="1800" dirty="0">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7" name="角丸四角形吹き出し 6"/>
          <p:cNvSpPr/>
          <p:nvPr/>
        </p:nvSpPr>
        <p:spPr>
          <a:xfrm>
            <a:off x="6012160" y="548680"/>
            <a:ext cx="2592288" cy="1080120"/>
          </a:xfrm>
          <a:prstGeom prst="wedgeRoundRectCallout">
            <a:avLst>
              <a:gd name="adj1" fmla="val -38750"/>
              <a:gd name="adj2" fmla="val 68659"/>
              <a:gd name="adj3" fmla="val 16667"/>
            </a:avLst>
          </a:prstGeom>
          <a:solidFill>
            <a:schemeClr val="accent3">
              <a:lumMod val="40000"/>
              <a:lumOff val="60000"/>
            </a:schemeClr>
          </a:solidFill>
          <a:ln w="476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「いい仕事」</a:t>
            </a:r>
          </a:p>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をするために</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1</a:t>
            </a:fld>
            <a:endParaRPr kumimoji="1" lang="ja-JP" altLang="en-US"/>
          </a:p>
        </p:txBody>
      </p:sp>
      <p:sp>
        <p:nvSpPr>
          <p:cNvPr id="9" name="サブタイトル 2"/>
          <p:cNvSpPr>
            <a:spLocks noGrp="1"/>
          </p:cNvSpPr>
          <p:nvPr>
            <p:ph type="subTitle" idx="1"/>
          </p:nvPr>
        </p:nvSpPr>
        <p:spPr>
          <a:xfrm>
            <a:off x="286595" y="2924944"/>
            <a:ext cx="8640960" cy="3468914"/>
          </a:xfrm>
        </p:spPr>
        <p:txBody>
          <a:bodyPr>
            <a:normAutofit fontScale="92500" lnSpcReduction="10000"/>
          </a:bodyPr>
          <a:lstStyle/>
          <a:p>
            <a:pPr algn="l"/>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演習統括</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pPr algn="l"/>
            <a:r>
              <a:rPr lang="ja-JP" altLang="en-US" sz="2000" dirty="0" smtClean="0">
                <a:solidFill>
                  <a:schemeClr val="tx1"/>
                </a:solidFill>
                <a:latin typeface="メイリオ" pitchFamily="50" charset="-128"/>
                <a:ea typeface="メイリオ" pitchFamily="50" charset="-128"/>
                <a:cs typeface="メイリオ" pitchFamily="50" charset="-128"/>
              </a:rPr>
              <a:t>　藤川 雄一　埼玉県相談支援専門員協会</a:t>
            </a:r>
          </a:p>
          <a:p>
            <a:pPr algn="l"/>
            <a:endParaRPr kumimoji="1" lang="ja-JP" altLang="en-US" sz="2000" dirty="0">
              <a:solidFill>
                <a:schemeClr val="tx1"/>
              </a:solidFill>
              <a:latin typeface="メイリオ" pitchFamily="50" charset="-128"/>
              <a:ea typeface="メイリオ" pitchFamily="50" charset="-128"/>
              <a:cs typeface="メイリオ" pitchFamily="50" charset="-128"/>
            </a:endParaRPr>
          </a:p>
          <a:p>
            <a:pPr algn="l"/>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演習講師</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pPr algn="l"/>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市村 綾子　北信圏域障害者総合相談センター</a:t>
            </a:r>
          </a:p>
          <a:p>
            <a:pPr algn="l"/>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大友 崇弘　地域支援センターひまわり</a:t>
            </a:r>
          </a:p>
          <a:p>
            <a:pPr algn="l"/>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岡西 博一　かながわ</a:t>
            </a:r>
            <a:r>
              <a:rPr kumimoji="1" lang="ja-JP" altLang="en-US" sz="2000" dirty="0" err="1" smtClean="0">
                <a:solidFill>
                  <a:schemeClr val="tx1"/>
                </a:solidFill>
                <a:latin typeface="メイリオ" pitchFamily="50" charset="-128"/>
                <a:ea typeface="メイリオ" pitchFamily="50" charset="-128"/>
                <a:cs typeface="メイリオ" pitchFamily="50" charset="-128"/>
              </a:rPr>
              <a:t>障がい</a:t>
            </a:r>
            <a:r>
              <a:rPr kumimoji="1" lang="ja-JP" altLang="en-US" sz="2000" dirty="0" smtClean="0">
                <a:solidFill>
                  <a:schemeClr val="tx1"/>
                </a:solidFill>
                <a:latin typeface="メイリオ" pitchFamily="50" charset="-128"/>
                <a:ea typeface="メイリオ" pitchFamily="50" charset="-128"/>
                <a:cs typeface="メイリオ" pitchFamily="50" charset="-128"/>
              </a:rPr>
              <a:t>ケアマネジメント従事者ネットワーク</a:t>
            </a:r>
          </a:p>
          <a:p>
            <a:pPr algn="l"/>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小島 一郎　名東区障害者基幹相談支援センター</a:t>
            </a:r>
          </a:p>
          <a:p>
            <a:pPr algn="l">
              <a:lnSpc>
                <a:spcPts val="1200"/>
              </a:lnSpc>
            </a:pPr>
            <a:endParaRPr kumimoji="1" lang="ja-JP" altLang="en-US" sz="2000" dirty="0" smtClean="0">
              <a:solidFill>
                <a:schemeClr val="tx1"/>
              </a:solidFill>
              <a:latin typeface="メイリオ" pitchFamily="50" charset="-128"/>
              <a:ea typeface="メイリオ" pitchFamily="50" charset="-128"/>
              <a:cs typeface="メイリオ" pitchFamily="50" charset="-128"/>
            </a:endParaRPr>
          </a:p>
          <a:p>
            <a:pPr algn="l"/>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梅田 　耕　埼玉県相談支援専門員協会</a:t>
            </a:r>
          </a:p>
          <a:p>
            <a:pPr algn="l"/>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岡村 英佑　埼玉県相談支援専門員協会</a:t>
            </a:r>
            <a:endParaRPr kumimoji="1" lang="ja-JP" altLang="en-US" sz="2000" dirty="0">
              <a:solidFill>
                <a:schemeClr val="tx1"/>
              </a:solidFill>
              <a:latin typeface="メイリオ" pitchFamily="50" charset="-128"/>
              <a:ea typeface="メイリオ" pitchFamily="50" charset="-128"/>
              <a:cs typeface="メイリオ" pitchFamily="50" charset="-128"/>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4320480" cy="136815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bg1"/>
                </a:solidFill>
                <a:latin typeface="メイリオ" pitchFamily="50" charset="-128"/>
                <a:ea typeface="メイリオ" pitchFamily="50" charset="-128"/>
                <a:cs typeface="メイリオ" pitchFamily="50" charset="-128"/>
              </a:rPr>
              <a:t>継続的な学びが必要です</a:t>
            </a:r>
            <a:r>
              <a:rPr kumimoji="1" lang="ja-JP" altLang="en-US" sz="2400" b="1" dirty="0" smtClean="0">
                <a:solidFill>
                  <a:schemeClr val="bg1"/>
                </a:solidFill>
                <a:latin typeface="メイリオ" pitchFamily="50" charset="-128"/>
                <a:ea typeface="メイリオ" pitchFamily="50" charset="-128"/>
                <a:cs typeface="メイリオ" pitchFamily="50" charset="-128"/>
              </a:rPr>
              <a:t>。</a:t>
            </a:r>
          </a:p>
          <a:p>
            <a:pPr algn="ctr"/>
            <a:r>
              <a:rPr lang="en-US" altLang="ja-JP" sz="2400" b="1" dirty="0" smtClean="0">
                <a:solidFill>
                  <a:schemeClr val="bg1"/>
                </a:solidFill>
                <a:latin typeface="メイリオ" pitchFamily="50" charset="-128"/>
                <a:ea typeface="メイリオ" pitchFamily="50" charset="-128"/>
                <a:cs typeface="メイリオ" pitchFamily="50" charset="-128"/>
              </a:rPr>
              <a:t>- </a:t>
            </a:r>
            <a:r>
              <a:rPr lang="ja-JP" altLang="en-US" sz="2400" b="1" dirty="0" smtClean="0">
                <a:solidFill>
                  <a:schemeClr val="bg1"/>
                </a:solidFill>
                <a:latin typeface="メイリオ" pitchFamily="50" charset="-128"/>
                <a:ea typeface="メイリオ" pitchFamily="50" charset="-128"/>
                <a:cs typeface="メイリオ" pitchFamily="50" charset="-128"/>
              </a:rPr>
              <a:t>経験と概念化 </a:t>
            </a:r>
            <a:r>
              <a:rPr lang="en-US" altLang="ja-JP" sz="2400" b="1" dirty="0" smtClean="0">
                <a:solidFill>
                  <a:schemeClr val="bg1"/>
                </a:solidFill>
                <a:latin typeface="メイリオ" pitchFamily="50" charset="-128"/>
                <a:ea typeface="メイリオ" pitchFamily="50" charset="-128"/>
                <a:cs typeface="メイリオ" pitchFamily="50" charset="-128"/>
              </a:rPr>
              <a:t>-</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4" name="角丸四角形 13"/>
          <p:cNvSpPr/>
          <p:nvPr/>
        </p:nvSpPr>
        <p:spPr>
          <a:xfrm>
            <a:off x="4644008" y="90872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この研修を修了しさえすれば、現場に戻ってすぐ仕事ができるようになるわけではありません</a:t>
            </a:r>
            <a:r>
              <a:rPr kumimoji="1"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4644008" y="18864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この研修で仕事ができるようになる</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全てが網羅されているわけではありません</a:t>
            </a:r>
            <a:r>
              <a:rPr kumimoji="1"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8" name="角丸四角形 27"/>
          <p:cNvSpPr/>
          <p:nvPr/>
        </p:nvSpPr>
        <p:spPr>
          <a:xfrm>
            <a:off x="3203848" y="3429000"/>
            <a:ext cx="2088232" cy="93610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具体的経験</a:t>
            </a:r>
            <a:endParaRPr kumimoji="1" lang="en-US" altLang="ja-JP" sz="2000" b="1" dirty="0" smtClean="0">
              <a:solidFill>
                <a:schemeClr val="tx1"/>
              </a:solidFill>
              <a:latin typeface="メイリオ" pitchFamily="50" charset="-128"/>
              <a:ea typeface="メイリオ" pitchFamily="50" charset="-128"/>
              <a:cs typeface="メイリオ" pitchFamily="50" charset="-128"/>
            </a:endParaRPr>
          </a:p>
          <a:p>
            <a:pPr algn="ct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3347864" y="3933056"/>
            <a:ext cx="1800200" cy="288032"/>
          </a:xfrm>
          <a:prstGeom prst="roundRect">
            <a:avLst/>
          </a:prstGeom>
          <a:solidFill>
            <a:schemeClr val="accent3">
              <a:lumMod val="20000"/>
              <a:lumOff val="80000"/>
            </a:schemeClr>
          </a:solidFill>
          <a:ln w="25400">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感じる</a:t>
            </a:r>
          </a:p>
        </p:txBody>
      </p:sp>
      <p:sp>
        <p:nvSpPr>
          <p:cNvPr id="30" name="角丸四角形 29"/>
          <p:cNvSpPr/>
          <p:nvPr/>
        </p:nvSpPr>
        <p:spPr>
          <a:xfrm>
            <a:off x="251520" y="1700808"/>
            <a:ext cx="8352928"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参考：コルブの経験学習モデル</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31" name="角丸四角形 30"/>
          <p:cNvSpPr/>
          <p:nvPr/>
        </p:nvSpPr>
        <p:spPr>
          <a:xfrm>
            <a:off x="5724128" y="4437112"/>
            <a:ext cx="2088232" cy="93610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省察的観察</a:t>
            </a:r>
            <a:endParaRPr kumimoji="1" lang="en-US" altLang="ja-JP" sz="2000" b="1" dirty="0" smtClean="0">
              <a:solidFill>
                <a:schemeClr val="tx1"/>
              </a:solidFill>
              <a:latin typeface="メイリオ" pitchFamily="50" charset="-128"/>
              <a:ea typeface="メイリオ" pitchFamily="50" charset="-128"/>
              <a:cs typeface="メイリオ" pitchFamily="50" charset="-128"/>
            </a:endParaRPr>
          </a:p>
          <a:p>
            <a:pPr algn="ct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sp>
        <p:nvSpPr>
          <p:cNvPr id="32" name="角丸四角形 31"/>
          <p:cNvSpPr/>
          <p:nvPr/>
        </p:nvSpPr>
        <p:spPr>
          <a:xfrm>
            <a:off x="3203848" y="5301208"/>
            <a:ext cx="2088232" cy="1008112"/>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抽象的概念化</a:t>
            </a:r>
            <a:endParaRPr kumimoji="1" lang="en-US" altLang="ja-JP" sz="2000" b="1" dirty="0" smtClean="0">
              <a:solidFill>
                <a:schemeClr val="tx1"/>
              </a:solidFill>
              <a:latin typeface="メイリオ" pitchFamily="50" charset="-128"/>
              <a:ea typeface="メイリオ" pitchFamily="50" charset="-128"/>
              <a:cs typeface="メイリオ" pitchFamily="50" charset="-128"/>
            </a:endParaRPr>
          </a:p>
          <a:p>
            <a:pPr algn="ct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sp>
        <p:nvSpPr>
          <p:cNvPr id="33" name="角丸四角形 32"/>
          <p:cNvSpPr/>
          <p:nvPr/>
        </p:nvSpPr>
        <p:spPr>
          <a:xfrm>
            <a:off x="683568" y="4437112"/>
            <a:ext cx="2088232" cy="93610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能動的実験</a:t>
            </a:r>
            <a:endParaRPr kumimoji="1" lang="en-US" altLang="ja-JP" sz="2000" b="1" dirty="0" smtClean="0">
              <a:solidFill>
                <a:schemeClr val="tx1"/>
              </a:solidFill>
              <a:latin typeface="メイリオ" pitchFamily="50" charset="-128"/>
              <a:ea typeface="メイリオ" pitchFamily="50" charset="-128"/>
              <a:cs typeface="メイリオ" pitchFamily="50" charset="-128"/>
            </a:endParaRPr>
          </a:p>
          <a:p>
            <a:pPr algn="ct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cxnSp>
        <p:nvCxnSpPr>
          <p:cNvPr id="35" name="図形 34"/>
          <p:cNvCxnSpPr>
            <a:stCxn id="33" idx="0"/>
            <a:endCxn id="28" idx="1"/>
          </p:cNvCxnSpPr>
          <p:nvPr/>
        </p:nvCxnSpPr>
        <p:spPr>
          <a:xfrm rot="5400000" flipH="1" flipV="1">
            <a:off x="2195736" y="3429000"/>
            <a:ext cx="540060" cy="1476164"/>
          </a:xfrm>
          <a:prstGeom prst="curvedConnector2">
            <a:avLst/>
          </a:prstGeom>
          <a:ln w="76200">
            <a:headEnd type="none"/>
            <a:tailEnd type="stealth"/>
          </a:ln>
        </p:spPr>
        <p:style>
          <a:lnRef idx="1">
            <a:schemeClr val="accent1"/>
          </a:lnRef>
          <a:fillRef idx="0">
            <a:schemeClr val="accent1"/>
          </a:fillRef>
          <a:effectRef idx="0">
            <a:schemeClr val="accent1"/>
          </a:effectRef>
          <a:fontRef idx="minor">
            <a:schemeClr val="tx1"/>
          </a:fontRef>
        </p:style>
      </p:cxnSp>
      <p:cxnSp>
        <p:nvCxnSpPr>
          <p:cNvPr id="38" name="図形 37"/>
          <p:cNvCxnSpPr>
            <a:stCxn id="28" idx="3"/>
            <a:endCxn id="31" idx="0"/>
          </p:cNvCxnSpPr>
          <p:nvPr/>
        </p:nvCxnSpPr>
        <p:spPr>
          <a:xfrm>
            <a:off x="5292080" y="3897052"/>
            <a:ext cx="1476164" cy="540060"/>
          </a:xfrm>
          <a:prstGeom prst="curvedConnector2">
            <a:avLst/>
          </a:prstGeom>
          <a:ln w="76200">
            <a:headEnd type="none"/>
            <a:tailEnd type="stealth"/>
          </a:ln>
        </p:spPr>
        <p:style>
          <a:lnRef idx="1">
            <a:schemeClr val="accent1"/>
          </a:lnRef>
          <a:fillRef idx="0">
            <a:schemeClr val="accent1"/>
          </a:fillRef>
          <a:effectRef idx="0">
            <a:schemeClr val="accent1"/>
          </a:effectRef>
          <a:fontRef idx="minor">
            <a:schemeClr val="tx1"/>
          </a:fontRef>
        </p:style>
      </p:cxnSp>
      <p:cxnSp>
        <p:nvCxnSpPr>
          <p:cNvPr id="40" name="図形 39"/>
          <p:cNvCxnSpPr>
            <a:stCxn id="31" idx="2"/>
            <a:endCxn id="32" idx="3"/>
          </p:cNvCxnSpPr>
          <p:nvPr/>
        </p:nvCxnSpPr>
        <p:spPr>
          <a:xfrm rot="5400000">
            <a:off x="5814138" y="4851158"/>
            <a:ext cx="432048" cy="1476164"/>
          </a:xfrm>
          <a:prstGeom prst="curvedConnector2">
            <a:avLst/>
          </a:prstGeom>
          <a:ln w="76200">
            <a:headEnd type="none"/>
            <a:tailEnd type="stealth"/>
          </a:ln>
        </p:spPr>
        <p:style>
          <a:lnRef idx="1">
            <a:schemeClr val="accent1"/>
          </a:lnRef>
          <a:fillRef idx="0">
            <a:schemeClr val="accent1"/>
          </a:fillRef>
          <a:effectRef idx="0">
            <a:schemeClr val="accent1"/>
          </a:effectRef>
          <a:fontRef idx="minor">
            <a:schemeClr val="tx1"/>
          </a:fontRef>
        </p:style>
      </p:cxnSp>
      <p:cxnSp>
        <p:nvCxnSpPr>
          <p:cNvPr id="42" name="図形 41"/>
          <p:cNvCxnSpPr>
            <a:stCxn id="32" idx="1"/>
            <a:endCxn id="33" idx="2"/>
          </p:cNvCxnSpPr>
          <p:nvPr/>
        </p:nvCxnSpPr>
        <p:spPr>
          <a:xfrm rot="10800000">
            <a:off x="1727684" y="5373216"/>
            <a:ext cx="1476164" cy="432048"/>
          </a:xfrm>
          <a:prstGeom prst="curvedConnector2">
            <a:avLst/>
          </a:prstGeom>
          <a:ln w="76200">
            <a:headEnd type="none"/>
            <a:tailEnd type="stealth"/>
          </a:ln>
        </p:spPr>
        <p:style>
          <a:lnRef idx="1">
            <a:schemeClr val="accent1"/>
          </a:lnRef>
          <a:fillRef idx="0">
            <a:schemeClr val="accent1"/>
          </a:fillRef>
          <a:effectRef idx="0">
            <a:schemeClr val="accent1"/>
          </a:effectRef>
          <a:fontRef idx="minor">
            <a:schemeClr val="tx1"/>
          </a:fontRef>
        </p:style>
      </p:cxnSp>
      <p:sp>
        <p:nvSpPr>
          <p:cNvPr id="43" name="角丸四角形 42"/>
          <p:cNvSpPr/>
          <p:nvPr/>
        </p:nvSpPr>
        <p:spPr>
          <a:xfrm>
            <a:off x="5868144" y="4941168"/>
            <a:ext cx="1800200" cy="288032"/>
          </a:xfrm>
          <a:prstGeom prst="roundRect">
            <a:avLst/>
          </a:prstGeom>
          <a:solidFill>
            <a:schemeClr val="accent3">
              <a:lumMod val="20000"/>
              <a:lumOff val="80000"/>
            </a:schemeClr>
          </a:solidFill>
          <a:ln w="25400">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観察する</a:t>
            </a:r>
          </a:p>
        </p:txBody>
      </p:sp>
      <p:sp>
        <p:nvSpPr>
          <p:cNvPr id="44" name="角丸四角形 43"/>
          <p:cNvSpPr/>
          <p:nvPr/>
        </p:nvSpPr>
        <p:spPr>
          <a:xfrm>
            <a:off x="3347864" y="5877272"/>
            <a:ext cx="1800200" cy="288032"/>
          </a:xfrm>
          <a:prstGeom prst="roundRect">
            <a:avLst/>
          </a:prstGeom>
          <a:solidFill>
            <a:schemeClr val="accent3">
              <a:lumMod val="20000"/>
              <a:lumOff val="80000"/>
            </a:schemeClr>
          </a:solidFill>
          <a:ln w="25400">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考える</a:t>
            </a:r>
          </a:p>
        </p:txBody>
      </p:sp>
      <p:sp>
        <p:nvSpPr>
          <p:cNvPr id="45" name="角丸四角形 44"/>
          <p:cNvSpPr/>
          <p:nvPr/>
        </p:nvSpPr>
        <p:spPr>
          <a:xfrm>
            <a:off x="827584" y="4941168"/>
            <a:ext cx="1800200" cy="288032"/>
          </a:xfrm>
          <a:prstGeom prst="roundRect">
            <a:avLst/>
          </a:prstGeom>
          <a:solidFill>
            <a:schemeClr val="accent3">
              <a:lumMod val="20000"/>
              <a:lumOff val="80000"/>
            </a:schemeClr>
          </a:solidFill>
          <a:ln w="25400">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試してみる</a:t>
            </a:r>
          </a:p>
        </p:txBody>
      </p:sp>
      <p:sp>
        <p:nvSpPr>
          <p:cNvPr id="48" name="角丸四角形 47"/>
          <p:cNvSpPr/>
          <p:nvPr/>
        </p:nvSpPr>
        <p:spPr>
          <a:xfrm>
            <a:off x="251520" y="2348880"/>
            <a:ext cx="8352928" cy="936104"/>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研修</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でもこのサイクルが重要</a:t>
            </a:r>
          </a:p>
          <a:p>
            <a:r>
              <a:rPr lang="ja-JP" altLang="en-US" sz="1400" b="1" dirty="0" smtClean="0">
                <a:solidFill>
                  <a:schemeClr val="tx1"/>
                </a:solidFill>
                <a:latin typeface="メイリオ" pitchFamily="50" charset="-128"/>
                <a:ea typeface="メイリオ" pitchFamily="50" charset="-128"/>
                <a:cs typeface="メイリオ" pitchFamily="50" charset="-128"/>
              </a:rPr>
              <a:t>　・受け身で情報</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知識</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を一方通行で受け取るだけも、単に発散するだけでも効果は薄い。</a:t>
            </a:r>
          </a:p>
          <a:p>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学び</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全体でもこのサイクルが重要： </a:t>
            </a:r>
            <a:r>
              <a:rPr lang="ja-JP" altLang="en-US" sz="1400" b="1" dirty="0" smtClean="0">
                <a:solidFill>
                  <a:srgbClr val="FF0000"/>
                </a:solidFill>
                <a:latin typeface="メイリオ" pitchFamily="50" charset="-128"/>
                <a:ea typeface="メイリオ" pitchFamily="50" charset="-128"/>
                <a:cs typeface="メイリオ" pitchFamily="50" charset="-128"/>
              </a:rPr>
              <a:t>研修が終わってからが重要</a:t>
            </a:r>
          </a:p>
          <a:p>
            <a:r>
              <a:rPr lang="ja-JP" altLang="en-US" sz="1400" b="1" dirty="0" smtClean="0">
                <a:solidFill>
                  <a:schemeClr val="tx1"/>
                </a:solidFill>
                <a:latin typeface="メイリオ" pitchFamily="50" charset="-128"/>
                <a:ea typeface="メイリオ" pitchFamily="50" charset="-128"/>
                <a:cs typeface="メイリオ" pitchFamily="50" charset="-128"/>
              </a:rPr>
              <a:t>　・研修も時に必要、現場での実践とその振り返り</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スーパービジョン等</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も重要。</a:t>
            </a:r>
          </a:p>
        </p:txBody>
      </p:sp>
      <p:sp>
        <p:nvSpPr>
          <p:cNvPr id="20" name="スライド番号プレースホルダ 19"/>
          <p:cNvSpPr>
            <a:spLocks noGrp="1"/>
          </p:cNvSpPr>
          <p:nvPr>
            <p:ph type="sldNum" sz="quarter" idx="12"/>
          </p:nvPr>
        </p:nvSpPr>
        <p:spPr/>
        <p:txBody>
          <a:bodyPr/>
          <a:lstStyle/>
          <a:p>
            <a:fld id="{DC482F87-D069-4E11-9D1B-0E53CB68B063}" type="slidenum">
              <a:rPr kumimoji="1" lang="ja-JP" altLang="en-US" smtClean="0"/>
              <a:pPr/>
              <a:t>10</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24" name="角丸四角形 23"/>
          <p:cNvSpPr/>
          <p:nvPr/>
        </p:nvSpPr>
        <p:spPr>
          <a:xfrm>
            <a:off x="251520" y="1916832"/>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smtClean="0">
                <a:solidFill>
                  <a:schemeClr val="tx1"/>
                </a:solidFill>
                <a:latin typeface="メイリオ" pitchFamily="50" charset="-128"/>
                <a:ea typeface="メイリオ" pitchFamily="50" charset="-128"/>
                <a:cs typeface="メイリオ" pitchFamily="50" charset="-128"/>
              </a:rPr>
              <a:t>① 内容だけでなく「学びの構え」もこの研修の獲得目標。</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467544" y="2564904"/>
            <a:ext cx="8352928" cy="936104"/>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・本研修は学習環境デザインを意識して作られています。</a:t>
            </a:r>
          </a:p>
          <a:p>
            <a:r>
              <a:rPr lang="ja-JP" altLang="en-US" sz="2400" b="1" dirty="0" smtClean="0">
                <a:solidFill>
                  <a:schemeClr val="tx1"/>
                </a:solidFill>
                <a:latin typeface="メイリオ" pitchFamily="50" charset="-128"/>
                <a:ea typeface="メイリオ" pitchFamily="50" charset="-128"/>
                <a:cs typeface="メイリオ" pitchFamily="50" charset="-128"/>
              </a:rPr>
              <a:t>・この研修の全体での位置も確かめてください。</a:t>
            </a:r>
          </a:p>
        </p:txBody>
      </p:sp>
      <p:sp>
        <p:nvSpPr>
          <p:cNvPr id="28" name="角丸四角形 27"/>
          <p:cNvSpPr/>
          <p:nvPr/>
        </p:nvSpPr>
        <p:spPr>
          <a:xfrm>
            <a:off x="251520" y="3861048"/>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② 現場での実践とその概念化が必要です。</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467544" y="4509120"/>
            <a:ext cx="8352928" cy="1728192"/>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・地域の中で学ぶ場を探しましょう。</a:t>
            </a:r>
          </a:p>
          <a:p>
            <a:r>
              <a:rPr lang="ja-JP" altLang="en-US" sz="2400" b="1" dirty="0" smtClean="0">
                <a:solidFill>
                  <a:schemeClr val="tx1"/>
                </a:solidFill>
                <a:latin typeface="メイリオ" pitchFamily="50" charset="-128"/>
                <a:ea typeface="メイリオ" pitchFamily="50" charset="-128"/>
                <a:cs typeface="メイリオ" pitchFamily="50" charset="-128"/>
              </a:rPr>
              <a:t>　これから確実に作られてゆくはずです。</a:t>
            </a:r>
          </a:p>
          <a:p>
            <a:r>
              <a:rPr lang="ja-JP" altLang="en-US" sz="2400" b="1" dirty="0" smtClean="0">
                <a:solidFill>
                  <a:schemeClr val="tx1"/>
                </a:solidFill>
                <a:latin typeface="メイリオ" pitchFamily="50" charset="-128"/>
                <a:ea typeface="メイリオ" pitchFamily="50" charset="-128"/>
                <a:cs typeface="メイリオ" pitchFamily="50" charset="-128"/>
              </a:rPr>
              <a:t>・スーパービジョンはこうした学びにも役立ちます。</a:t>
            </a:r>
          </a:p>
        </p:txBody>
      </p:sp>
      <p:sp>
        <p:nvSpPr>
          <p:cNvPr id="10" name="角丸四角形 9"/>
          <p:cNvSpPr/>
          <p:nvPr/>
        </p:nvSpPr>
        <p:spPr>
          <a:xfrm>
            <a:off x="251520" y="188640"/>
            <a:ext cx="4320480" cy="136815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bg1"/>
                </a:solidFill>
                <a:latin typeface="メイリオ" pitchFamily="50" charset="-128"/>
                <a:ea typeface="メイリオ" pitchFamily="50" charset="-128"/>
                <a:cs typeface="メイリオ" pitchFamily="50" charset="-128"/>
              </a:rPr>
              <a:t>継続的な学びが必要です</a:t>
            </a:r>
            <a:r>
              <a:rPr kumimoji="1" lang="ja-JP" altLang="en-US" sz="2400" b="1" dirty="0" smtClean="0">
                <a:solidFill>
                  <a:schemeClr val="bg1"/>
                </a:solidFill>
                <a:latin typeface="メイリオ" pitchFamily="50" charset="-128"/>
                <a:ea typeface="メイリオ" pitchFamily="50" charset="-128"/>
                <a:cs typeface="メイリオ" pitchFamily="50" charset="-128"/>
              </a:rPr>
              <a:t>。</a:t>
            </a:r>
          </a:p>
          <a:p>
            <a:pPr algn="ctr"/>
            <a:r>
              <a:rPr lang="en-US" altLang="ja-JP" sz="2400" b="1" dirty="0" smtClean="0">
                <a:solidFill>
                  <a:schemeClr val="bg1"/>
                </a:solidFill>
                <a:latin typeface="メイリオ" pitchFamily="50" charset="-128"/>
                <a:ea typeface="メイリオ" pitchFamily="50" charset="-128"/>
                <a:cs typeface="メイリオ" pitchFamily="50" charset="-128"/>
              </a:rPr>
              <a:t>- </a:t>
            </a:r>
            <a:r>
              <a:rPr lang="ja-JP" altLang="en-US" sz="2400" b="1" dirty="0" smtClean="0">
                <a:solidFill>
                  <a:schemeClr val="bg1"/>
                </a:solidFill>
                <a:latin typeface="メイリオ" pitchFamily="50" charset="-128"/>
                <a:ea typeface="メイリオ" pitchFamily="50" charset="-128"/>
                <a:cs typeface="メイリオ" pitchFamily="50" charset="-128"/>
              </a:rPr>
              <a:t>経験と概念化 </a:t>
            </a:r>
            <a:r>
              <a:rPr lang="en-US" altLang="ja-JP" sz="2400" b="1" dirty="0" smtClean="0">
                <a:solidFill>
                  <a:schemeClr val="bg1"/>
                </a:solidFill>
                <a:latin typeface="メイリオ" pitchFamily="50" charset="-128"/>
                <a:ea typeface="メイリオ" pitchFamily="50" charset="-128"/>
                <a:cs typeface="メイリオ" pitchFamily="50" charset="-128"/>
              </a:rPr>
              <a:t>-</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1" name="角丸四角形 10"/>
          <p:cNvSpPr/>
          <p:nvPr/>
        </p:nvSpPr>
        <p:spPr>
          <a:xfrm>
            <a:off x="4644008" y="90872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この研修を修了しさえすれば、現場に戻ってすぐ仕事ができるようになるわけではありません</a:t>
            </a:r>
            <a:r>
              <a:rPr kumimoji="1"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2" name="角丸四角形 11"/>
          <p:cNvSpPr/>
          <p:nvPr/>
        </p:nvSpPr>
        <p:spPr>
          <a:xfrm>
            <a:off x="4644008" y="18864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この研修で仕事ができるようになる</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全てが網羅されているわけではありません</a:t>
            </a:r>
            <a:r>
              <a:rPr kumimoji="1"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3" name="スライド番号プレースホルダ 12"/>
          <p:cNvSpPr>
            <a:spLocks noGrp="1"/>
          </p:cNvSpPr>
          <p:nvPr>
            <p:ph type="sldNum" sz="quarter" idx="12"/>
          </p:nvPr>
        </p:nvSpPr>
        <p:spPr/>
        <p:txBody>
          <a:bodyPr/>
          <a:lstStyle/>
          <a:p>
            <a:fld id="{DC482F87-D069-4E11-9D1B-0E53CB68B063}" type="slidenum">
              <a:rPr kumimoji="1" lang="ja-JP" altLang="en-US" smtClean="0"/>
              <a:pPr/>
              <a:t>11</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7" name="正方形/長方形 6"/>
          <p:cNvSpPr/>
          <p:nvPr/>
        </p:nvSpPr>
        <p:spPr>
          <a:xfrm>
            <a:off x="1979712" y="1268760"/>
            <a:ext cx="5184576" cy="2016224"/>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初任者研修では、何を学</a:t>
            </a:r>
            <a:r>
              <a:rPr kumimoji="1" lang="ja-JP" altLang="en-US" b="1" dirty="0" smtClean="0">
                <a:solidFill>
                  <a:schemeClr val="tx1"/>
                </a:solidFill>
                <a:latin typeface="メイリオ" pitchFamily="50" charset="-128"/>
                <a:ea typeface="メイリオ" pitchFamily="50" charset="-128"/>
                <a:cs typeface="メイリオ" pitchFamily="50" charset="-128"/>
              </a:rPr>
              <a:t>んだか</a:t>
            </a:r>
            <a:r>
              <a:rPr kumimoji="1" lang="ja-JP" altLang="en-US" b="1" dirty="0" smtClean="0">
                <a:solidFill>
                  <a:schemeClr val="tx1"/>
                </a:solidFill>
                <a:latin typeface="メイリオ" pitchFamily="50" charset="-128"/>
                <a:ea typeface="メイリオ" pitchFamily="50" charset="-128"/>
                <a:cs typeface="メイリオ" pitchFamily="50" charset="-128"/>
              </a:rPr>
              <a:t>？</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角丸四角形 7"/>
          <p:cNvSpPr/>
          <p:nvPr/>
        </p:nvSpPr>
        <p:spPr>
          <a:xfrm>
            <a:off x="1619672" y="3212976"/>
            <a:ext cx="4536504"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メイリオ" pitchFamily="50" charset="-128"/>
                <a:ea typeface="メイリオ" pitchFamily="50" charset="-128"/>
                <a:cs typeface="メイリオ" pitchFamily="50" charset="-128"/>
              </a:rPr>
              <a:t>研修で学んだこと</a:t>
            </a:r>
            <a:endParaRPr kumimoji="1" lang="ja-JP" altLang="en-US" b="1" dirty="0">
              <a:latin typeface="メイリオ" pitchFamily="50" charset="-128"/>
              <a:ea typeface="メイリオ" pitchFamily="50" charset="-128"/>
              <a:cs typeface="メイリオ" pitchFamily="50" charset="-128"/>
            </a:endParaRPr>
          </a:p>
        </p:txBody>
      </p:sp>
      <p:pic>
        <p:nvPicPr>
          <p:cNvPr id="43010" name="Picture 2" descr="はかま2"/>
          <p:cNvPicPr>
            <a:picLocks noChangeAspect="1" noChangeArrowheads="1"/>
          </p:cNvPicPr>
          <p:nvPr/>
        </p:nvPicPr>
        <p:blipFill>
          <a:blip r:embed="rId2" cstate="print"/>
          <a:srcRect/>
          <a:stretch>
            <a:fillRect/>
          </a:stretch>
        </p:blipFill>
        <p:spPr bwMode="auto">
          <a:xfrm>
            <a:off x="7198493" y="4509120"/>
            <a:ext cx="1045915" cy="1512168"/>
          </a:xfrm>
          <a:prstGeom prst="rect">
            <a:avLst/>
          </a:prstGeom>
          <a:noFill/>
        </p:spPr>
      </p:pic>
      <p:pic>
        <p:nvPicPr>
          <p:cNvPr id="43012" name="Picture 4" descr="はかま1"/>
          <p:cNvPicPr>
            <a:picLocks noChangeAspect="1" noChangeArrowheads="1"/>
          </p:cNvPicPr>
          <p:nvPr/>
        </p:nvPicPr>
        <p:blipFill>
          <a:blip r:embed="rId3" cstate="print"/>
          <a:srcRect/>
          <a:stretch>
            <a:fillRect/>
          </a:stretch>
        </p:blipFill>
        <p:spPr bwMode="auto">
          <a:xfrm>
            <a:off x="910630" y="4456776"/>
            <a:ext cx="1069082" cy="1564512"/>
          </a:xfrm>
          <a:prstGeom prst="rect">
            <a:avLst/>
          </a:prstGeom>
          <a:noFill/>
        </p:spPr>
      </p:pic>
      <p:sp>
        <p:nvSpPr>
          <p:cNvPr id="10" name="スライド番号プレースホルダ 9"/>
          <p:cNvSpPr>
            <a:spLocks noGrp="1"/>
          </p:cNvSpPr>
          <p:nvPr>
            <p:ph type="sldNum" sz="quarter" idx="12"/>
          </p:nvPr>
        </p:nvSpPr>
        <p:spPr/>
        <p:txBody>
          <a:bodyPr/>
          <a:lstStyle/>
          <a:p>
            <a:fld id="{DC482F87-D069-4E11-9D1B-0E53CB68B063}" type="slidenum">
              <a:rPr kumimoji="1" lang="ja-JP" altLang="en-US" smtClean="0"/>
              <a:pPr/>
              <a:t>12</a:t>
            </a:fld>
            <a:endParaRPr kumimoji="1" lang="ja-JP" altLang="en-US"/>
          </a:p>
        </p:txBody>
      </p:sp>
      <p:sp>
        <p:nvSpPr>
          <p:cNvPr id="11" name="角丸四角形 10"/>
          <p:cNvSpPr/>
          <p:nvPr/>
        </p:nvSpPr>
        <p:spPr>
          <a:xfrm>
            <a:off x="1043608" y="3212976"/>
            <a:ext cx="504056"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latin typeface="メイリオ" pitchFamily="50" charset="-128"/>
                <a:ea typeface="メイリオ" pitchFamily="50" charset="-128"/>
                <a:cs typeface="メイリオ" pitchFamily="50" charset="-128"/>
              </a:rPr>
              <a:t>３</a:t>
            </a:r>
            <a:endParaRPr kumimoji="1" lang="ja-JP" altLang="en-US" b="1" dirty="0">
              <a:latin typeface="メイリオ" pitchFamily="50" charset="-128"/>
              <a:ea typeface="メイリオ" pitchFamily="50" charset="-128"/>
              <a:cs typeface="メイリオ" pitchFamily="50" charset="-128"/>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運ぶ5"/>
          <p:cNvPicPr>
            <a:picLocks noChangeAspect="1" noChangeArrowheads="1"/>
          </p:cNvPicPr>
          <p:nvPr/>
        </p:nvPicPr>
        <p:blipFill>
          <a:blip r:embed="rId2" cstate="print"/>
          <a:srcRect/>
          <a:stretch>
            <a:fillRect/>
          </a:stretch>
        </p:blipFill>
        <p:spPr bwMode="auto">
          <a:xfrm>
            <a:off x="467544" y="906491"/>
            <a:ext cx="1224136" cy="1514397"/>
          </a:xfrm>
          <a:prstGeom prst="rect">
            <a:avLst/>
          </a:prstGeom>
          <a:noFill/>
        </p:spPr>
      </p:pic>
      <p:sp>
        <p:nvSpPr>
          <p:cNvPr id="3" name="角丸四角形 2"/>
          <p:cNvSpPr/>
          <p:nvPr/>
        </p:nvSpPr>
        <p:spPr>
          <a:xfrm>
            <a:off x="1835696" y="404664"/>
            <a:ext cx="3240360" cy="720080"/>
          </a:xfrm>
          <a:prstGeom prst="roundRect">
            <a:avLst/>
          </a:prstGeom>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初任者研修ってなんだ？？</a:t>
            </a:r>
            <a:endParaRPr kumimoji="1" lang="ja-JP" altLang="en-US" b="1" dirty="0">
              <a:latin typeface="メイリオ" pitchFamily="50" charset="-128"/>
              <a:ea typeface="メイリオ" pitchFamily="50" charset="-128"/>
              <a:cs typeface="メイリオ" pitchFamily="50" charset="-128"/>
            </a:endParaRPr>
          </a:p>
        </p:txBody>
      </p:sp>
      <p:sp>
        <p:nvSpPr>
          <p:cNvPr id="5" name="角丸四角形 4"/>
          <p:cNvSpPr/>
          <p:nvPr/>
        </p:nvSpPr>
        <p:spPr>
          <a:xfrm>
            <a:off x="2483768" y="1988840"/>
            <a:ext cx="2880320" cy="864096"/>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サービス等利用計画の</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書き方を教えてくれる？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6" name="角丸四角形 5"/>
          <p:cNvSpPr/>
          <p:nvPr/>
        </p:nvSpPr>
        <p:spPr>
          <a:xfrm>
            <a:off x="5148064" y="2708920"/>
            <a:ext cx="2592288" cy="864096"/>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計画相談のやりかたを</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教えてくれる？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7" name="角丸四角形 6"/>
          <p:cNvSpPr/>
          <p:nvPr/>
        </p:nvSpPr>
        <p:spPr>
          <a:xfrm>
            <a:off x="1763688" y="3068960"/>
            <a:ext cx="2592288" cy="864096"/>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ケアマネジメントを</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教えてくれる？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9" name="角丸四角形 8"/>
          <p:cNvSpPr/>
          <p:nvPr/>
        </p:nvSpPr>
        <p:spPr>
          <a:xfrm>
            <a:off x="4139952" y="3717032"/>
            <a:ext cx="2592288" cy="864096"/>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ソーシャルワークの</a:t>
            </a:r>
          </a:p>
          <a:p>
            <a:pPr algn="ctr"/>
            <a:r>
              <a:rPr lang="ja-JP" altLang="en-US" b="1" dirty="0" smtClean="0">
                <a:solidFill>
                  <a:schemeClr val="tx1"/>
                </a:solidFill>
                <a:latin typeface="メイリオ" pitchFamily="50" charset="-128"/>
                <a:ea typeface="メイリオ" pitchFamily="50" charset="-128"/>
                <a:cs typeface="メイリオ" pitchFamily="50" charset="-128"/>
              </a:rPr>
              <a:t>ことを教えてくれる？</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1763688" y="4365104"/>
            <a:ext cx="2592288" cy="1008112"/>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受けたら</a:t>
            </a:r>
            <a:r>
              <a:rPr kumimoji="1" lang="ja-JP" altLang="en-US" b="1" dirty="0" smtClean="0">
                <a:solidFill>
                  <a:schemeClr val="tx1"/>
                </a:solidFill>
                <a:latin typeface="メイリオ" pitchFamily="50" charset="-128"/>
                <a:ea typeface="メイリオ" pitchFamily="50" charset="-128"/>
                <a:cs typeface="メイリオ" pitchFamily="50" charset="-128"/>
              </a:rPr>
              <a:t>計画相談が</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できるようになる？</a:t>
            </a:r>
          </a:p>
        </p:txBody>
      </p:sp>
      <p:sp>
        <p:nvSpPr>
          <p:cNvPr id="11" name="角丸四角形 10"/>
          <p:cNvSpPr/>
          <p:nvPr/>
        </p:nvSpPr>
        <p:spPr>
          <a:xfrm>
            <a:off x="6444208" y="4365104"/>
            <a:ext cx="2520280" cy="1296144"/>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受けたら、良いサービス等利用計画が書けるようになる？</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pic>
        <p:nvPicPr>
          <p:cNvPr id="1028" name="Picture 4" descr="困る1"/>
          <p:cNvPicPr>
            <a:picLocks noChangeAspect="1" noChangeArrowheads="1"/>
          </p:cNvPicPr>
          <p:nvPr/>
        </p:nvPicPr>
        <p:blipFill>
          <a:blip r:embed="rId3" cstate="print"/>
          <a:srcRect/>
          <a:stretch>
            <a:fillRect/>
          </a:stretch>
        </p:blipFill>
        <p:spPr bwMode="auto">
          <a:xfrm>
            <a:off x="4879235" y="4869160"/>
            <a:ext cx="844893" cy="1152128"/>
          </a:xfrm>
          <a:prstGeom prst="rect">
            <a:avLst/>
          </a:prstGeom>
          <a:noFill/>
        </p:spPr>
      </p:pic>
      <p:sp>
        <p:nvSpPr>
          <p:cNvPr id="12" name="スライド番号プレースホルダ 11"/>
          <p:cNvSpPr>
            <a:spLocks noGrp="1"/>
          </p:cNvSpPr>
          <p:nvPr>
            <p:ph type="sldNum" sz="quarter" idx="12"/>
          </p:nvPr>
        </p:nvSpPr>
        <p:spPr/>
        <p:txBody>
          <a:bodyPr/>
          <a:lstStyle/>
          <a:p>
            <a:fld id="{DC482F87-D069-4E11-9D1B-0E53CB68B063}" type="slidenum">
              <a:rPr kumimoji="1" lang="ja-JP" altLang="en-US" smtClean="0"/>
              <a:pPr/>
              <a:t>13</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bg1"/>
                </a:solidFill>
                <a:latin typeface="メイリオ" pitchFamily="50" charset="-128"/>
                <a:ea typeface="メイリオ" pitchFamily="50" charset="-128"/>
                <a:cs typeface="メイリオ" pitchFamily="50" charset="-128"/>
              </a:rPr>
              <a:t>継続的な学びの中での初任者研修とその獲得目標</a:t>
            </a:r>
            <a:endParaRPr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395536" y="1844824"/>
            <a:ext cx="1872208" cy="1008112"/>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テーマ別</a:t>
            </a:r>
          </a:p>
          <a:p>
            <a:pPr algn="ctr"/>
            <a:r>
              <a:rPr lang="ja-JP" altLang="en-US" sz="2400" b="1" dirty="0" smtClean="0">
                <a:solidFill>
                  <a:schemeClr val="tx1"/>
                </a:solidFill>
                <a:latin typeface="メイリオ" pitchFamily="50" charset="-128"/>
                <a:ea typeface="メイリオ" pitchFamily="50" charset="-128"/>
                <a:cs typeface="メイリオ" pitchFamily="50" charset="-128"/>
              </a:rPr>
              <a:t>研修</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395536" y="2996952"/>
            <a:ext cx="1872208" cy="129614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階層別研修</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9" name="角丸四角形 18"/>
          <p:cNvSpPr/>
          <p:nvPr/>
        </p:nvSpPr>
        <p:spPr>
          <a:xfrm>
            <a:off x="8244408" y="3717032"/>
            <a:ext cx="827584" cy="360040"/>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熟達化</a:t>
            </a:r>
          </a:p>
        </p:txBody>
      </p:sp>
      <p:cxnSp>
        <p:nvCxnSpPr>
          <p:cNvPr id="28" name="直線矢印コネクタ 27"/>
          <p:cNvCxnSpPr/>
          <p:nvPr/>
        </p:nvCxnSpPr>
        <p:spPr>
          <a:xfrm>
            <a:off x="467544" y="4437112"/>
            <a:ext cx="8669560" cy="0"/>
          </a:xfrm>
          <a:prstGeom prst="straightConnector1">
            <a:avLst/>
          </a:prstGeom>
          <a:ln w="136525">
            <a:tailEnd type="arrow"/>
          </a:ln>
        </p:spPr>
        <p:style>
          <a:lnRef idx="1">
            <a:schemeClr val="accent1"/>
          </a:lnRef>
          <a:fillRef idx="0">
            <a:schemeClr val="accent1"/>
          </a:fillRef>
          <a:effectRef idx="0">
            <a:schemeClr val="accent1"/>
          </a:effectRef>
          <a:fontRef idx="minor">
            <a:schemeClr val="tx1"/>
          </a:fontRef>
        </p:style>
      </p:cxnSp>
      <p:sp>
        <p:nvSpPr>
          <p:cNvPr id="30" name="角丸四角形 29"/>
          <p:cNvSpPr/>
          <p:nvPr/>
        </p:nvSpPr>
        <p:spPr>
          <a:xfrm>
            <a:off x="4103440" y="3068960"/>
            <a:ext cx="900608" cy="720080"/>
          </a:xfrm>
          <a:prstGeom prst="roundRect">
            <a:avLst/>
          </a:prstGeom>
          <a:solidFill>
            <a:srgbClr val="C00000"/>
          </a:solidFill>
          <a:ln w="6032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smtClean="0">
                <a:solidFill>
                  <a:schemeClr val="bg1"/>
                </a:solidFill>
                <a:latin typeface="メイリオ" pitchFamily="50" charset="-128"/>
                <a:ea typeface="メイリオ" pitchFamily="50" charset="-128"/>
                <a:cs typeface="メイリオ" pitchFamily="50" charset="-128"/>
              </a:rPr>
              <a:t>初任者研修</a:t>
            </a:r>
          </a:p>
        </p:txBody>
      </p:sp>
      <p:sp>
        <p:nvSpPr>
          <p:cNvPr id="31" name="角丸四角形 30"/>
          <p:cNvSpPr/>
          <p:nvPr/>
        </p:nvSpPr>
        <p:spPr>
          <a:xfrm>
            <a:off x="5399584" y="3176972"/>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現任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2" name="角丸四角形 31"/>
          <p:cNvSpPr/>
          <p:nvPr/>
        </p:nvSpPr>
        <p:spPr>
          <a:xfrm>
            <a:off x="7164288" y="2996952"/>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主任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3" name="角丸四角形 32"/>
          <p:cNvSpPr/>
          <p:nvPr/>
        </p:nvSpPr>
        <p:spPr>
          <a:xfrm>
            <a:off x="7164288" y="3573016"/>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現任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4" name="角丸四角形 33"/>
          <p:cNvSpPr/>
          <p:nvPr/>
        </p:nvSpPr>
        <p:spPr>
          <a:xfrm>
            <a:off x="3347864" y="3176972"/>
            <a:ext cx="648072" cy="504056"/>
          </a:xfrm>
          <a:prstGeom prst="roundRect">
            <a:avLst/>
          </a:prstGeom>
          <a:noFill/>
          <a:ln w="3492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基礎</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9" name="角丸四角形 38"/>
          <p:cNvSpPr/>
          <p:nvPr/>
        </p:nvSpPr>
        <p:spPr>
          <a:xfrm>
            <a:off x="395536" y="980728"/>
            <a:ext cx="1872208" cy="792088"/>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地域での</a:t>
            </a:r>
          </a:p>
          <a:p>
            <a:pPr algn="ctr"/>
            <a:r>
              <a:rPr lang="en-US" altLang="ja-JP" sz="2400" b="1" dirty="0" smtClean="0">
                <a:solidFill>
                  <a:schemeClr val="tx1"/>
                </a:solidFill>
                <a:latin typeface="メイリオ" pitchFamily="50" charset="-128"/>
                <a:ea typeface="メイリオ" pitchFamily="50" charset="-128"/>
                <a:cs typeface="メイリオ" pitchFamily="50" charset="-128"/>
              </a:rPr>
              <a:t>OJT</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41" name="角丸四角形 40"/>
          <p:cNvSpPr/>
          <p:nvPr/>
        </p:nvSpPr>
        <p:spPr>
          <a:xfrm>
            <a:off x="2411760" y="980728"/>
            <a:ext cx="6408712" cy="288032"/>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スーパービジョン</a:t>
            </a:r>
          </a:p>
        </p:txBody>
      </p:sp>
      <p:sp>
        <p:nvSpPr>
          <p:cNvPr id="42" name="角丸四角形 41"/>
          <p:cNvSpPr/>
          <p:nvPr/>
        </p:nvSpPr>
        <p:spPr>
          <a:xfrm>
            <a:off x="2411760" y="1340768"/>
            <a:ext cx="6408712" cy="288032"/>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助言・事例検討など</a:t>
            </a:r>
          </a:p>
        </p:txBody>
      </p:sp>
      <p:cxnSp>
        <p:nvCxnSpPr>
          <p:cNvPr id="26" name="直線矢印コネクタ 25"/>
          <p:cNvCxnSpPr/>
          <p:nvPr/>
        </p:nvCxnSpPr>
        <p:spPr>
          <a:xfrm>
            <a:off x="2267744" y="4221088"/>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角丸四角形 26"/>
          <p:cNvSpPr/>
          <p:nvPr/>
        </p:nvSpPr>
        <p:spPr>
          <a:xfrm>
            <a:off x="2483768" y="3717032"/>
            <a:ext cx="1368152" cy="504056"/>
          </a:xfrm>
          <a:prstGeom prst="roundRect">
            <a:avLst/>
          </a:prstGeom>
          <a:noFill/>
          <a:ln w="349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少なくとも</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５年</a:t>
            </a:r>
          </a:p>
        </p:txBody>
      </p:sp>
      <p:cxnSp>
        <p:nvCxnSpPr>
          <p:cNvPr id="29" name="直線矢印コネクタ 28"/>
          <p:cNvCxnSpPr/>
          <p:nvPr/>
        </p:nvCxnSpPr>
        <p:spPr>
          <a:xfrm>
            <a:off x="5004048" y="4221088"/>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3" name="角丸四角形 42"/>
          <p:cNvSpPr/>
          <p:nvPr/>
        </p:nvSpPr>
        <p:spPr>
          <a:xfrm>
            <a:off x="5220072" y="3717032"/>
            <a:ext cx="1368152" cy="504056"/>
          </a:xfrm>
          <a:prstGeom prst="roundRect">
            <a:avLst/>
          </a:prstGeom>
          <a:noFill/>
          <a:ln w="349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５年間のうち</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に１回</a:t>
            </a:r>
          </a:p>
        </p:txBody>
      </p:sp>
      <p:sp>
        <p:nvSpPr>
          <p:cNvPr id="44" name="角丸四角形 43"/>
          <p:cNvSpPr/>
          <p:nvPr/>
        </p:nvSpPr>
        <p:spPr>
          <a:xfrm>
            <a:off x="539552" y="2708920"/>
            <a:ext cx="1512168" cy="504056"/>
          </a:xfrm>
          <a:prstGeom prst="roundRect">
            <a:avLst/>
          </a:prstGeom>
          <a:solidFill>
            <a:schemeClr val="bg1"/>
          </a:solidFill>
          <a:ln w="34925">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ここに載って</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いる以外にも！</a:t>
            </a:r>
          </a:p>
        </p:txBody>
      </p:sp>
      <p:sp>
        <p:nvSpPr>
          <p:cNvPr id="45" name="スライド番号プレースホルダ 44"/>
          <p:cNvSpPr>
            <a:spLocks noGrp="1"/>
          </p:cNvSpPr>
          <p:nvPr>
            <p:ph type="sldNum" sz="quarter" idx="12"/>
          </p:nvPr>
        </p:nvSpPr>
        <p:spPr/>
        <p:txBody>
          <a:bodyPr/>
          <a:lstStyle/>
          <a:p>
            <a:fld id="{DC482F87-D069-4E11-9D1B-0E53CB68B063}" type="slidenum">
              <a:rPr kumimoji="1" lang="ja-JP" altLang="en-US" smtClean="0"/>
              <a:pPr/>
              <a:t>14</a:t>
            </a:fld>
            <a:endParaRPr kumimoji="1" lang="ja-JP" altLang="en-US"/>
          </a:p>
        </p:txBody>
      </p:sp>
      <p:cxnSp>
        <p:nvCxnSpPr>
          <p:cNvPr id="46" name="直線矢印コネクタ 45"/>
          <p:cNvCxnSpPr/>
          <p:nvPr/>
        </p:nvCxnSpPr>
        <p:spPr>
          <a:xfrm>
            <a:off x="6766752" y="4221088"/>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3"/>
          <p:cNvCxnSpPr>
            <a:stCxn id="30" idx="3"/>
            <a:endCxn id="31" idx="1"/>
          </p:cNvCxnSpPr>
          <p:nvPr/>
        </p:nvCxnSpPr>
        <p:spPr>
          <a:xfrm>
            <a:off x="5004048" y="3429000"/>
            <a:ext cx="39553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a:stCxn id="31" idx="3"/>
            <a:endCxn id="32" idx="1"/>
          </p:cNvCxnSpPr>
          <p:nvPr/>
        </p:nvCxnSpPr>
        <p:spPr>
          <a:xfrm flipV="1">
            <a:off x="6300192" y="3248980"/>
            <a:ext cx="864096" cy="1800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31" idx="3"/>
            <a:endCxn id="33" idx="1"/>
          </p:cNvCxnSpPr>
          <p:nvPr/>
        </p:nvCxnSpPr>
        <p:spPr>
          <a:xfrm>
            <a:off x="6300192" y="3429000"/>
            <a:ext cx="864096" cy="39604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7" name="角丸四角形 46"/>
          <p:cNvSpPr/>
          <p:nvPr/>
        </p:nvSpPr>
        <p:spPr>
          <a:xfrm>
            <a:off x="1187624" y="4653136"/>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① 地域を基盤としたソーシャルワークとしての障害者相談支援の価値と知識を理解する。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8" name="角丸四角形 47"/>
          <p:cNvSpPr/>
          <p:nvPr/>
        </p:nvSpPr>
        <p:spPr>
          <a:xfrm>
            <a:off x="1187624" y="5085184"/>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② </a:t>
            </a:r>
            <a:r>
              <a:rPr lang="ja-JP" altLang="en-US" sz="1400" b="1" dirty="0" smtClean="0">
                <a:solidFill>
                  <a:srgbClr val="FF0000"/>
                </a:solidFill>
                <a:latin typeface="メイリオ" pitchFamily="50" charset="-128"/>
                <a:ea typeface="メイリオ" pitchFamily="50" charset="-128"/>
                <a:cs typeface="メイリオ" pitchFamily="50" charset="-128"/>
              </a:rPr>
              <a:t>基本相談</a:t>
            </a:r>
            <a:r>
              <a:rPr lang="ja-JP" altLang="en-US" sz="1400" b="1" dirty="0" smtClean="0">
                <a:solidFill>
                  <a:schemeClr val="tx1"/>
                </a:solidFill>
                <a:latin typeface="メイリオ" pitchFamily="50" charset="-128"/>
                <a:ea typeface="メイリオ" pitchFamily="50" charset="-128"/>
                <a:cs typeface="メイリオ" pitchFamily="50" charset="-128"/>
              </a:rPr>
              <a:t>支援の理論と実際を理解し、障害者</a:t>
            </a:r>
            <a:r>
              <a:rPr lang="ja-JP" altLang="en-US" sz="1400" b="1" dirty="0" smtClean="0">
                <a:solidFill>
                  <a:srgbClr val="FF0000"/>
                </a:solidFill>
                <a:latin typeface="メイリオ" pitchFamily="50" charset="-128"/>
                <a:ea typeface="メイリオ" pitchFamily="50" charset="-128"/>
                <a:cs typeface="メイリオ" pitchFamily="50" charset="-128"/>
              </a:rPr>
              <a:t>ケアマネジメント</a:t>
            </a:r>
            <a:r>
              <a:rPr lang="ja-JP" altLang="en-US" sz="1400" b="1" dirty="0" smtClean="0">
                <a:solidFill>
                  <a:schemeClr val="tx1"/>
                </a:solidFill>
                <a:latin typeface="メイリオ" pitchFamily="50" charset="-128"/>
                <a:ea typeface="メイリオ" pitchFamily="50" charset="-128"/>
                <a:cs typeface="メイリオ" pitchFamily="50" charset="-128"/>
              </a:rPr>
              <a:t>のスキルを獲得する。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9" name="角丸四角形 48"/>
          <p:cNvSpPr/>
          <p:nvPr/>
        </p:nvSpPr>
        <p:spPr>
          <a:xfrm>
            <a:off x="1187624" y="5949280"/>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④ 地域づくりとその核となる（自立支援）協議会の役割と機能を理解する。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50" name="角丸四角形 49"/>
          <p:cNvSpPr/>
          <p:nvPr/>
        </p:nvSpPr>
        <p:spPr>
          <a:xfrm>
            <a:off x="1187624" y="5517232"/>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③ </a:t>
            </a:r>
            <a:r>
              <a:rPr lang="ja-JP" altLang="en-US" sz="1400" b="1" dirty="0" smtClean="0">
                <a:solidFill>
                  <a:srgbClr val="FF0000"/>
                </a:solidFill>
                <a:latin typeface="メイリオ" pitchFamily="50" charset="-128"/>
                <a:ea typeface="メイリオ" pitchFamily="50" charset="-128"/>
                <a:cs typeface="メイリオ" pitchFamily="50" charset="-128"/>
              </a:rPr>
              <a:t>計画相談</a:t>
            </a:r>
            <a:r>
              <a:rPr lang="ja-JP" altLang="en-US" sz="1400" b="1" dirty="0" smtClean="0">
                <a:solidFill>
                  <a:schemeClr val="tx1"/>
                </a:solidFill>
                <a:latin typeface="メイリオ" pitchFamily="50" charset="-128"/>
                <a:ea typeface="メイリオ" pitchFamily="50" charset="-128"/>
                <a:cs typeface="メイリオ" pitchFamily="50" charset="-128"/>
              </a:rPr>
              <a:t>支援の実施に関する実務を理解し、一連の業務ができる。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51" name="角丸四角形 50"/>
          <p:cNvSpPr/>
          <p:nvPr/>
        </p:nvSpPr>
        <p:spPr>
          <a:xfrm>
            <a:off x="251520" y="4653136"/>
            <a:ext cx="864096" cy="1656184"/>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獲得</a:t>
            </a:r>
          </a:p>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目標</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53" name="角丸四角形吹き出し 52"/>
          <p:cNvSpPr/>
          <p:nvPr/>
        </p:nvSpPr>
        <p:spPr>
          <a:xfrm>
            <a:off x="3491880" y="1988840"/>
            <a:ext cx="2736304" cy="792088"/>
          </a:xfrm>
          <a:prstGeom prst="wedgeRoundRectCallout">
            <a:avLst>
              <a:gd name="adj1" fmla="val -9088"/>
              <a:gd name="adj2" fmla="val 8240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latin typeface="メイリオ" pitchFamily="50" charset="-128"/>
                <a:ea typeface="メイリオ" pitchFamily="50" charset="-128"/>
                <a:cs typeface="メイリオ" pitchFamily="50" charset="-128"/>
              </a:rPr>
              <a:t>相談支援専門員</a:t>
            </a:r>
          </a:p>
          <a:p>
            <a:pPr algn="ctr"/>
            <a:r>
              <a:rPr kumimoji="1" lang="ja-JP" altLang="en-US" sz="2400" b="1" dirty="0" smtClean="0">
                <a:latin typeface="メイリオ" pitchFamily="50" charset="-128"/>
                <a:ea typeface="メイリオ" pitchFamily="50" charset="-128"/>
                <a:cs typeface="メイリオ" pitchFamily="50" charset="-128"/>
              </a:rPr>
              <a:t>の入口</a:t>
            </a:r>
            <a:endParaRPr kumimoji="1" lang="ja-JP" altLang="en-US" sz="2400" b="1" dirty="0">
              <a:latin typeface="メイリオ" pitchFamily="50" charset="-128"/>
              <a:ea typeface="メイリオ" pitchFamily="50" charset="-128"/>
              <a:cs typeface="メイリオ" pitchFamily="50" charset="-128"/>
            </a:endParaRPr>
          </a:p>
        </p:txBody>
      </p:sp>
      <p:sp>
        <p:nvSpPr>
          <p:cNvPr id="35" name="角丸四角形 34"/>
          <p:cNvSpPr/>
          <p:nvPr/>
        </p:nvSpPr>
        <p:spPr>
          <a:xfrm>
            <a:off x="6012160" y="216886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chemeClr val="tx1"/>
                </a:solidFill>
                <a:latin typeface="メイリオ" pitchFamily="50" charset="-128"/>
                <a:ea typeface="メイリオ" pitchFamily="50" charset="-128"/>
                <a:cs typeface="メイリオ" pitchFamily="50" charset="-128"/>
              </a:rPr>
              <a:t>活性化</a:t>
            </a:r>
          </a:p>
        </p:txBody>
      </p:sp>
      <p:sp>
        <p:nvSpPr>
          <p:cNvPr id="36" name="角丸四角形 35"/>
          <p:cNvSpPr/>
          <p:nvPr/>
        </p:nvSpPr>
        <p:spPr>
          <a:xfrm>
            <a:off x="6012160" y="2600908"/>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例示</a:t>
            </a:r>
          </a:p>
        </p:txBody>
      </p:sp>
      <p:sp>
        <p:nvSpPr>
          <p:cNvPr id="37" name="角丸四角形 36"/>
          <p:cNvSpPr/>
          <p:nvPr/>
        </p:nvSpPr>
        <p:spPr>
          <a:xfrm>
            <a:off x="6012160" y="1736812"/>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提示</a:t>
            </a:r>
          </a:p>
        </p:txBody>
      </p:sp>
      <p:sp>
        <p:nvSpPr>
          <p:cNvPr id="38" name="角丸四角形 37"/>
          <p:cNvSpPr/>
          <p:nvPr/>
        </p:nvSpPr>
        <p:spPr>
          <a:xfrm>
            <a:off x="8163226" y="1162685"/>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統合</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40" name="角丸四角形 39"/>
          <p:cNvSpPr/>
          <p:nvPr/>
        </p:nvSpPr>
        <p:spPr>
          <a:xfrm>
            <a:off x="7234804" y="1162715"/>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応用</a:t>
            </a:r>
          </a:p>
        </p:txBody>
      </p:sp>
      <p:sp>
        <p:nvSpPr>
          <p:cNvPr id="3" name="屈折矢印 2"/>
          <p:cNvSpPr/>
          <p:nvPr/>
        </p:nvSpPr>
        <p:spPr>
          <a:xfrm>
            <a:off x="7020272" y="1569756"/>
            <a:ext cx="1224136" cy="84919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この研修の構造</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755576" y="980728"/>
            <a:ext cx="1584176" cy="1008112"/>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講義</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755576" y="2132856"/>
            <a:ext cx="1584176" cy="86409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演習１</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38" name="角丸四角形 37"/>
          <p:cNvSpPr/>
          <p:nvPr/>
        </p:nvSpPr>
        <p:spPr>
          <a:xfrm>
            <a:off x="2483768" y="980728"/>
            <a:ext cx="3600400" cy="100811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・必要な学びの構造や内容を提示。</a:t>
            </a:r>
          </a:p>
          <a:p>
            <a:r>
              <a:rPr lang="ja-JP" altLang="en-US" sz="1400" b="1" dirty="0" smtClean="0">
                <a:solidFill>
                  <a:schemeClr val="tx1"/>
                </a:solidFill>
                <a:latin typeface="メイリオ" pitchFamily="50" charset="-128"/>
                <a:ea typeface="メイリオ" pitchFamily="50" charset="-128"/>
                <a:cs typeface="メイリオ" pitchFamily="50" charset="-128"/>
              </a:rPr>
              <a:t>・動機づけを高める</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ミッション！</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err="1" smtClean="0">
                <a:solidFill>
                  <a:schemeClr val="tx1"/>
                </a:solidFill>
                <a:latin typeface="メイリオ" pitchFamily="50" charset="-128"/>
                <a:ea typeface="メイリオ" pitchFamily="50" charset="-128"/>
                <a:cs typeface="メイリオ" pitchFamily="50" charset="-128"/>
              </a:rPr>
              <a:t>。</a:t>
            </a:r>
            <a:endParaRPr lang="ja-JP" altLang="en-US" sz="1400" b="1" dirty="0" smtClean="0">
              <a:solidFill>
                <a:schemeClr val="tx1"/>
              </a:solidFill>
              <a:latin typeface="メイリオ" pitchFamily="50" charset="-128"/>
              <a:ea typeface="メイリオ" pitchFamily="50" charset="-128"/>
              <a:cs typeface="メイリオ" pitchFamily="50" charset="-128"/>
            </a:endParaRPr>
          </a:p>
          <a:p>
            <a:r>
              <a:rPr kumimoji="1" lang="ja-JP" altLang="en-US" sz="1400" b="1" dirty="0" smtClean="0">
                <a:solidFill>
                  <a:schemeClr val="tx1"/>
                </a:solidFill>
                <a:latin typeface="メイリオ" pitchFamily="50" charset="-128"/>
                <a:ea typeface="メイリオ" pitchFamily="50" charset="-128"/>
                <a:cs typeface="メイリオ" pitchFamily="50" charset="-128"/>
              </a:rPr>
              <a:t>・具体的な中味を知る、やってみせる。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1" name="角丸四角形 20"/>
          <p:cNvSpPr/>
          <p:nvPr/>
        </p:nvSpPr>
        <p:spPr>
          <a:xfrm>
            <a:off x="755576" y="3140968"/>
            <a:ext cx="1584176" cy="792088"/>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実習</a:t>
            </a:r>
          </a:p>
        </p:txBody>
      </p:sp>
      <p:sp>
        <p:nvSpPr>
          <p:cNvPr id="22" name="角丸四角形 21"/>
          <p:cNvSpPr/>
          <p:nvPr/>
        </p:nvSpPr>
        <p:spPr>
          <a:xfrm>
            <a:off x="755576" y="4077072"/>
            <a:ext cx="1584176" cy="720080"/>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演習２</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3" name="角丸四角形 22"/>
          <p:cNvSpPr/>
          <p:nvPr/>
        </p:nvSpPr>
        <p:spPr>
          <a:xfrm>
            <a:off x="755576" y="4941168"/>
            <a:ext cx="1584176" cy="720080"/>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演習３</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4" name="角丸四角形 23"/>
          <p:cNvSpPr/>
          <p:nvPr/>
        </p:nvSpPr>
        <p:spPr>
          <a:xfrm>
            <a:off x="755576" y="5805264"/>
            <a:ext cx="1584176"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演習４</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5" name="角丸四角形 24"/>
          <p:cNvSpPr/>
          <p:nvPr/>
        </p:nvSpPr>
        <p:spPr>
          <a:xfrm>
            <a:off x="2483768" y="2132856"/>
            <a:ext cx="3600400" cy="86409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・自分で体験してみる</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kumimoji="1" lang="ja-JP" altLang="en-US" sz="1400" b="1" dirty="0" smtClean="0">
                <a:solidFill>
                  <a:schemeClr val="tx1"/>
                </a:solidFill>
                <a:latin typeface="メイリオ" pitchFamily="50" charset="-128"/>
                <a:ea typeface="メイリオ" pitchFamily="50" charset="-128"/>
                <a:cs typeface="メイリオ" pitchFamily="50" charset="-128"/>
              </a:rPr>
              <a:t>試してみる</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kumimoji="1" lang="ja-JP" altLang="en-US" sz="1400" b="1" dirty="0" err="1" smtClean="0">
                <a:solidFill>
                  <a:schemeClr val="tx1"/>
                </a:solidFill>
                <a:latin typeface="メイリオ" pitchFamily="50" charset="-128"/>
                <a:ea typeface="メイリオ" pitchFamily="50" charset="-128"/>
                <a:cs typeface="メイリオ" pitchFamily="50" charset="-128"/>
              </a:rPr>
              <a:t>。</a:t>
            </a:r>
            <a:endParaRPr kumimoji="1" lang="ja-JP" altLang="en-US" sz="1400" b="1" dirty="0" smtClean="0">
              <a:solidFill>
                <a:schemeClr val="tx1"/>
              </a:solidFill>
              <a:latin typeface="メイリオ" pitchFamily="50" charset="-128"/>
              <a:ea typeface="メイリオ" pitchFamily="50" charset="-128"/>
              <a:cs typeface="メイリオ" pitchFamily="50" charset="-128"/>
            </a:endParaRPr>
          </a:p>
          <a:p>
            <a:r>
              <a:rPr lang="ja-JP" altLang="en-US" sz="1400" b="1" dirty="0" smtClean="0">
                <a:solidFill>
                  <a:schemeClr val="tx1"/>
                </a:solidFill>
                <a:latin typeface="メイリオ" pitchFamily="50" charset="-128"/>
                <a:ea typeface="メイリオ" pitchFamily="50" charset="-128"/>
                <a:cs typeface="メイリオ" pitchFamily="50" charset="-128"/>
              </a:rPr>
              <a:t>・自ら主体的に参加して学ぶ。</a:t>
            </a:r>
            <a:br>
              <a:rPr lang="ja-JP" altLang="en-US" sz="1400" b="1" dirty="0" smtClean="0">
                <a:solidFill>
                  <a:schemeClr val="tx1"/>
                </a:solidFill>
                <a:latin typeface="メイリオ" pitchFamily="50" charset="-128"/>
                <a:ea typeface="メイリオ" pitchFamily="50" charset="-128"/>
                <a:cs typeface="メイリオ" pitchFamily="50" charset="-128"/>
              </a:rPr>
            </a:br>
            <a:r>
              <a:rPr lang="ja-JP" altLang="en-US" sz="1400" b="1" dirty="0" smtClean="0">
                <a:solidFill>
                  <a:schemeClr val="tx1"/>
                </a:solidFill>
                <a:latin typeface="メイリオ" pitchFamily="50" charset="-128"/>
                <a:ea typeface="メイリオ" pitchFamily="50" charset="-128"/>
                <a:cs typeface="メイリオ" pitchFamily="50" charset="-128"/>
              </a:rPr>
              <a:t>・統制された環境でモデルを学ぶ。</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2483768" y="3140968"/>
            <a:ext cx="3600400" cy="792088"/>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・自分で実地で体験してみる。</a:t>
            </a:r>
          </a:p>
          <a:p>
            <a:r>
              <a:rPr lang="ja-JP" altLang="en-US" sz="1400" b="1" dirty="0" smtClean="0">
                <a:solidFill>
                  <a:schemeClr val="tx1"/>
                </a:solidFill>
                <a:latin typeface="メイリオ" pitchFamily="50" charset="-128"/>
                <a:ea typeface="メイリオ" pitchFamily="50" charset="-128"/>
                <a:cs typeface="メイリオ" pitchFamily="50" charset="-128"/>
              </a:rPr>
              <a:t>・実地の複雑性の中で実践的に学ぶ。</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7" name="角丸四角形 26"/>
          <p:cNvSpPr/>
          <p:nvPr/>
        </p:nvSpPr>
        <p:spPr>
          <a:xfrm>
            <a:off x="2483768" y="4077072"/>
            <a:ext cx="3600400" cy="72008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・自らの実践を言語化し、表現する。</a:t>
            </a:r>
          </a:p>
          <a:p>
            <a:r>
              <a:rPr lang="ja-JP" altLang="en-US" sz="1400" b="1" dirty="0" smtClean="0">
                <a:solidFill>
                  <a:schemeClr val="tx1"/>
                </a:solidFill>
                <a:latin typeface="メイリオ" pitchFamily="50" charset="-128"/>
                <a:ea typeface="メイリオ" pitchFamily="50" charset="-128"/>
                <a:cs typeface="メイリオ" pitchFamily="50" charset="-128"/>
              </a:rPr>
              <a:t>・多様な視点で検討し、気づきを持つ。</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2483768" y="4941168"/>
            <a:ext cx="3600400" cy="72008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・これまで学んだことの定着を図る。</a:t>
            </a:r>
          </a:p>
          <a:p>
            <a:r>
              <a:rPr lang="ja-JP" altLang="en-US" sz="1400" b="1" dirty="0" smtClean="0">
                <a:solidFill>
                  <a:schemeClr val="tx1"/>
                </a:solidFill>
                <a:latin typeface="メイリオ" pitchFamily="50" charset="-128"/>
                <a:ea typeface="メイリオ" pitchFamily="50" charset="-128"/>
                <a:cs typeface="メイリオ" pitchFamily="50" charset="-128"/>
              </a:rPr>
              <a:t>・多様な視点で検討し、気づきを持つ。</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3" name="角丸四角形 42"/>
          <p:cNvSpPr/>
          <p:nvPr/>
        </p:nvSpPr>
        <p:spPr>
          <a:xfrm>
            <a:off x="2483768" y="5805264"/>
            <a:ext cx="3600400" cy="50405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・研修の振り返り</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省察</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kumimoji="1" lang="ja-JP" altLang="en-US" sz="1400" b="1" dirty="0" smtClean="0">
                <a:solidFill>
                  <a:schemeClr val="tx1"/>
                </a:solidFill>
                <a:latin typeface="メイリオ" pitchFamily="50" charset="-128"/>
                <a:ea typeface="メイリオ" pitchFamily="50" charset="-128"/>
                <a:cs typeface="メイリオ" pitchFamily="50" charset="-128"/>
              </a:rPr>
              <a:t>を行い、今後の実践への指針を得る</a:t>
            </a:r>
            <a:r>
              <a:rPr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4" name="角丸四角形 43"/>
          <p:cNvSpPr/>
          <p:nvPr/>
        </p:nvSpPr>
        <p:spPr>
          <a:xfrm>
            <a:off x="6300192" y="980728"/>
            <a:ext cx="2592288" cy="2736304"/>
          </a:xfrm>
          <a:prstGeom prst="roundRect">
            <a:avLst/>
          </a:prstGeom>
          <a:solidFill>
            <a:schemeClr val="accent3">
              <a:lumMod val="60000"/>
              <a:lumOff val="4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抽象</a:t>
            </a:r>
            <a:r>
              <a:rPr kumimoji="1" lang="ja-JP" altLang="en-US" sz="2000" b="1" dirty="0" smtClean="0">
                <a:solidFill>
                  <a:schemeClr val="tx1"/>
                </a:solidFill>
                <a:latin typeface="メイリオ" pitchFamily="50" charset="-128"/>
                <a:ea typeface="メイリオ" pitchFamily="50" charset="-128"/>
                <a:cs typeface="メイリオ" pitchFamily="50" charset="-128"/>
              </a:rPr>
              <a:t>から具体へ</a:t>
            </a:r>
          </a:p>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・理論から実践へ</a:t>
            </a:r>
          </a:p>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・単純から複雑へ</a:t>
            </a: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sp>
        <p:nvSpPr>
          <p:cNvPr id="45" name="下矢印 44"/>
          <p:cNvSpPr/>
          <p:nvPr/>
        </p:nvSpPr>
        <p:spPr>
          <a:xfrm>
            <a:off x="467544" y="1124744"/>
            <a:ext cx="216024" cy="5328592"/>
          </a:xfrm>
          <a:prstGeom prst="downArrow">
            <a:avLst>
              <a:gd name="adj1" fmla="val 50000"/>
              <a:gd name="adj2" fmla="val 10879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吹き出し 18"/>
          <p:cNvSpPr/>
          <p:nvPr/>
        </p:nvSpPr>
        <p:spPr>
          <a:xfrm>
            <a:off x="6300192" y="4725144"/>
            <a:ext cx="2592288" cy="1152128"/>
          </a:xfrm>
          <a:prstGeom prst="wedgeRoundRectCallout">
            <a:avLst>
              <a:gd name="adj1" fmla="val -67818"/>
              <a:gd name="adj2" fmla="val -6193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現場に戻ってからも続けてほしい、スーパービジョンやケースレビューの体験を通して学びます。</a:t>
            </a:r>
            <a:endParaRPr kumimoji="1" lang="ja-JP" altLang="en-US" sz="1400" b="1" dirty="0">
              <a:latin typeface="メイリオ" pitchFamily="50" charset="-128"/>
              <a:ea typeface="メイリオ" pitchFamily="50" charset="-128"/>
              <a:cs typeface="メイリオ" pitchFamily="50" charset="-128"/>
            </a:endParaRPr>
          </a:p>
        </p:txBody>
      </p:sp>
      <p:sp>
        <p:nvSpPr>
          <p:cNvPr id="20" name="下矢印 19"/>
          <p:cNvSpPr/>
          <p:nvPr/>
        </p:nvSpPr>
        <p:spPr>
          <a:xfrm>
            <a:off x="1331640" y="1844824"/>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1331640" y="2852936"/>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下矢印 29"/>
          <p:cNvSpPr/>
          <p:nvPr/>
        </p:nvSpPr>
        <p:spPr>
          <a:xfrm>
            <a:off x="1331640" y="3789040"/>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下矢印 30"/>
          <p:cNvSpPr/>
          <p:nvPr/>
        </p:nvSpPr>
        <p:spPr>
          <a:xfrm>
            <a:off x="1331640" y="4653136"/>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下矢印 31"/>
          <p:cNvSpPr/>
          <p:nvPr/>
        </p:nvSpPr>
        <p:spPr>
          <a:xfrm>
            <a:off x="1331640" y="5445224"/>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スライド番号プレースホルダ 32"/>
          <p:cNvSpPr>
            <a:spLocks noGrp="1"/>
          </p:cNvSpPr>
          <p:nvPr>
            <p:ph type="sldNum" sz="quarter" idx="12"/>
          </p:nvPr>
        </p:nvSpPr>
        <p:spPr/>
        <p:txBody>
          <a:bodyPr/>
          <a:lstStyle/>
          <a:p>
            <a:fld id="{DC482F87-D069-4E11-9D1B-0E53CB68B063}" type="slidenum">
              <a:rPr kumimoji="1" lang="ja-JP" altLang="en-US" smtClean="0"/>
              <a:pPr/>
              <a:t>15</a:t>
            </a:fld>
            <a:endParaRPr kumimoji="1" lang="ja-JP" altLang="en-US"/>
          </a:p>
        </p:txBody>
      </p:sp>
      <p:sp>
        <p:nvSpPr>
          <p:cNvPr id="35" name="角丸四角形 34"/>
          <p:cNvSpPr/>
          <p:nvPr/>
        </p:nvSpPr>
        <p:spPr>
          <a:xfrm>
            <a:off x="107504" y="1484784"/>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chemeClr val="tx1"/>
                </a:solidFill>
                <a:latin typeface="メイリオ" pitchFamily="50" charset="-128"/>
                <a:ea typeface="メイリオ" pitchFamily="50" charset="-128"/>
                <a:cs typeface="メイリオ" pitchFamily="50" charset="-128"/>
              </a:rPr>
              <a:t>活性化</a:t>
            </a:r>
          </a:p>
        </p:txBody>
      </p:sp>
      <p:sp>
        <p:nvSpPr>
          <p:cNvPr id="36" name="角丸四角形 35"/>
          <p:cNvSpPr/>
          <p:nvPr/>
        </p:nvSpPr>
        <p:spPr>
          <a:xfrm>
            <a:off x="107504" y="1916832"/>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例示</a:t>
            </a:r>
          </a:p>
        </p:txBody>
      </p:sp>
      <p:sp>
        <p:nvSpPr>
          <p:cNvPr id="37" name="角丸四角形 36"/>
          <p:cNvSpPr/>
          <p:nvPr/>
        </p:nvSpPr>
        <p:spPr>
          <a:xfrm>
            <a:off x="107504" y="3356992"/>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統合</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39" name="角丸四角形 38"/>
          <p:cNvSpPr/>
          <p:nvPr/>
        </p:nvSpPr>
        <p:spPr>
          <a:xfrm>
            <a:off x="107504" y="1052736"/>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提示</a:t>
            </a:r>
          </a:p>
        </p:txBody>
      </p:sp>
      <p:sp>
        <p:nvSpPr>
          <p:cNvPr id="40" name="角丸四角形 39"/>
          <p:cNvSpPr/>
          <p:nvPr/>
        </p:nvSpPr>
        <p:spPr>
          <a:xfrm>
            <a:off x="107504" y="234888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応用</a:t>
            </a:r>
          </a:p>
        </p:txBody>
      </p:sp>
      <p:sp>
        <p:nvSpPr>
          <p:cNvPr id="47" name="角丸四角形 46"/>
          <p:cNvSpPr/>
          <p:nvPr/>
        </p:nvSpPr>
        <p:spPr>
          <a:xfrm>
            <a:off x="467544" y="2780928"/>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solidFill>
                  <a:schemeClr val="tx1"/>
                </a:solidFill>
                <a:latin typeface="メイリオ" pitchFamily="50" charset="-128"/>
                <a:ea typeface="メイリオ" pitchFamily="50" charset="-128"/>
                <a:cs typeface="メイリオ" pitchFamily="50" charset="-128"/>
              </a:rPr>
              <a:t>実験</a:t>
            </a:r>
            <a:endParaRPr kumimoji="1" lang="ja-JP" altLang="en-US" sz="1200" b="1" dirty="0" smtClean="0">
              <a:solidFill>
                <a:schemeClr val="tx1"/>
              </a:solidFill>
              <a:latin typeface="メイリオ" pitchFamily="50" charset="-128"/>
              <a:ea typeface="メイリオ" pitchFamily="50" charset="-128"/>
              <a:cs typeface="メイリオ" pitchFamily="50" charset="-128"/>
            </a:endParaRPr>
          </a:p>
        </p:txBody>
      </p:sp>
      <p:sp>
        <p:nvSpPr>
          <p:cNvPr id="48" name="角丸四角形 47"/>
          <p:cNvSpPr/>
          <p:nvPr/>
        </p:nvSpPr>
        <p:spPr>
          <a:xfrm>
            <a:off x="467544" y="3789040"/>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経験</a:t>
            </a:r>
          </a:p>
        </p:txBody>
      </p:sp>
      <p:sp>
        <p:nvSpPr>
          <p:cNvPr id="49" name="角丸四角形 48"/>
          <p:cNvSpPr/>
          <p:nvPr/>
        </p:nvSpPr>
        <p:spPr>
          <a:xfrm>
            <a:off x="467544" y="4509120"/>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省察</a:t>
            </a:r>
          </a:p>
        </p:txBody>
      </p:sp>
      <p:sp>
        <p:nvSpPr>
          <p:cNvPr id="50" name="角丸四角形 49"/>
          <p:cNvSpPr/>
          <p:nvPr/>
        </p:nvSpPr>
        <p:spPr>
          <a:xfrm>
            <a:off x="251520" y="5445224"/>
            <a:ext cx="792088"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省察</a:t>
            </a:r>
          </a:p>
        </p:txBody>
      </p:sp>
      <p:sp>
        <p:nvSpPr>
          <p:cNvPr id="51" name="角丸四角形 50"/>
          <p:cNvSpPr/>
          <p:nvPr/>
        </p:nvSpPr>
        <p:spPr>
          <a:xfrm>
            <a:off x="251520" y="5733256"/>
            <a:ext cx="792088"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概念化</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1357" y="1124744"/>
            <a:ext cx="4638675" cy="4743450"/>
          </a:xfrm>
          <a:prstGeom prst="rect">
            <a:avLst/>
          </a:prstGeom>
          <a:solidFill>
            <a:schemeClr val="bg1"/>
          </a:solidFill>
          <a:ln w="9525">
            <a:noFill/>
            <a:miter lim="800000"/>
            <a:headEnd/>
            <a:tailEnd/>
          </a:ln>
          <a:effectLst/>
        </p:spPr>
      </p:pic>
      <p:sp>
        <p:nvSpPr>
          <p:cNvPr id="34" name="正方形/長方形 33"/>
          <p:cNvSpPr/>
          <p:nvPr/>
        </p:nvSpPr>
        <p:spPr>
          <a:xfrm>
            <a:off x="503936" y="1988840"/>
            <a:ext cx="3492000" cy="1152128"/>
          </a:xfrm>
          <a:prstGeom prst="rect">
            <a:avLst/>
          </a:prstGeom>
          <a:solidFill>
            <a:schemeClr val="accent4">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503936" y="3717032"/>
            <a:ext cx="3492000" cy="576064"/>
          </a:xfrm>
          <a:prstGeom prst="rect">
            <a:avLst/>
          </a:prstGeom>
          <a:solidFill>
            <a:srgbClr val="C0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この研修の構造と各科目の関連</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33" name="スライド番号プレースホルダ 32"/>
          <p:cNvSpPr>
            <a:spLocks noGrp="1"/>
          </p:cNvSpPr>
          <p:nvPr>
            <p:ph type="sldNum" sz="quarter" idx="12"/>
          </p:nvPr>
        </p:nvSpPr>
        <p:spPr/>
        <p:txBody>
          <a:bodyPr/>
          <a:lstStyle/>
          <a:p>
            <a:fld id="{DC482F87-D069-4E11-9D1B-0E53CB68B063}" type="slidenum">
              <a:rPr kumimoji="1" lang="ja-JP" altLang="en-US" smtClean="0"/>
              <a:pPr/>
              <a:t>16</a:t>
            </a:fld>
            <a:endParaRPr kumimoji="1" lang="ja-JP" altLang="en-US" dirty="0"/>
          </a:p>
        </p:txBody>
      </p:sp>
      <p:pic>
        <p:nvPicPr>
          <p:cNvPr id="2051" name="Picture 3"/>
          <p:cNvPicPr>
            <a:picLocks noChangeAspect="1" noChangeArrowheads="1"/>
          </p:cNvPicPr>
          <p:nvPr/>
        </p:nvPicPr>
        <p:blipFill>
          <a:blip r:embed="rId3" cstate="print"/>
          <a:srcRect/>
          <a:stretch>
            <a:fillRect/>
          </a:stretch>
        </p:blipFill>
        <p:spPr bwMode="auto">
          <a:xfrm>
            <a:off x="4887788" y="1340768"/>
            <a:ext cx="4076700" cy="4162425"/>
          </a:xfrm>
          <a:prstGeom prst="rect">
            <a:avLst/>
          </a:prstGeom>
          <a:solidFill>
            <a:schemeClr val="bg1"/>
          </a:solidFill>
          <a:ln w="9525">
            <a:noFill/>
            <a:miter lim="800000"/>
            <a:headEnd/>
            <a:tailEnd/>
          </a:ln>
          <a:effectLst/>
        </p:spPr>
      </p:pic>
      <p:sp>
        <p:nvSpPr>
          <p:cNvPr id="9" name="正方形/長方形 8"/>
          <p:cNvSpPr/>
          <p:nvPr/>
        </p:nvSpPr>
        <p:spPr>
          <a:xfrm>
            <a:off x="504000" y="4320000"/>
            <a:ext cx="3492000" cy="576064"/>
          </a:xfrm>
          <a:prstGeom prst="rect">
            <a:avLst/>
          </a:prstGeom>
          <a:solidFill>
            <a:schemeClr val="accent3">
              <a:lumMod val="75000"/>
              <a:alpha val="12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868144" y="1700808"/>
            <a:ext cx="3024336" cy="936104"/>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504000" y="1988840"/>
            <a:ext cx="3492000" cy="2304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曲線コネクタ 16"/>
          <p:cNvCxnSpPr>
            <a:stCxn id="14" idx="1"/>
            <a:endCxn id="9" idx="1"/>
          </p:cNvCxnSpPr>
          <p:nvPr/>
        </p:nvCxnSpPr>
        <p:spPr>
          <a:xfrm rot="10800000" flipV="1">
            <a:off x="504000" y="3140840"/>
            <a:ext cx="12700" cy="1467192"/>
          </a:xfrm>
          <a:prstGeom prst="curvedConnector3">
            <a:avLst>
              <a:gd name="adj1" fmla="val 2608166"/>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504000" y="4896000"/>
            <a:ext cx="3492000" cy="612000"/>
          </a:xfrm>
          <a:prstGeom prst="rect">
            <a:avLst/>
          </a:prstGeom>
          <a:solidFill>
            <a:schemeClr val="accent5">
              <a:lumMod val="75000"/>
              <a:alpha val="16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曲線コネクタ 19"/>
          <p:cNvCxnSpPr>
            <a:stCxn id="14" idx="1"/>
            <a:endCxn id="19" idx="1"/>
          </p:cNvCxnSpPr>
          <p:nvPr/>
        </p:nvCxnSpPr>
        <p:spPr>
          <a:xfrm rot="10800000" flipV="1">
            <a:off x="504000" y="3140840"/>
            <a:ext cx="12700" cy="2061160"/>
          </a:xfrm>
          <a:prstGeom prst="curvedConnector3">
            <a:avLst>
              <a:gd name="adj1" fmla="val 2975513"/>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4" name="角丸四角形 23"/>
          <p:cNvSpPr/>
          <p:nvPr/>
        </p:nvSpPr>
        <p:spPr>
          <a:xfrm>
            <a:off x="1691680" y="2492896"/>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価値</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27" name="角丸四角形 26"/>
          <p:cNvSpPr/>
          <p:nvPr/>
        </p:nvSpPr>
        <p:spPr>
          <a:xfrm>
            <a:off x="1115616" y="4797152"/>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技術</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28" name="角丸四角形 27"/>
          <p:cNvSpPr/>
          <p:nvPr/>
        </p:nvSpPr>
        <p:spPr>
          <a:xfrm>
            <a:off x="1763688" y="4797152"/>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実践</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cxnSp>
        <p:nvCxnSpPr>
          <p:cNvPr id="39" name="曲線コネクタ 38"/>
          <p:cNvCxnSpPr>
            <a:stCxn id="9" idx="3"/>
            <a:endCxn id="10" idx="0"/>
          </p:cNvCxnSpPr>
          <p:nvPr/>
        </p:nvCxnSpPr>
        <p:spPr>
          <a:xfrm flipV="1">
            <a:off x="3996000" y="1700808"/>
            <a:ext cx="3384312" cy="2907224"/>
          </a:xfrm>
          <a:prstGeom prst="curvedConnector4">
            <a:avLst>
              <a:gd name="adj1" fmla="val 25453"/>
              <a:gd name="adj2" fmla="val 117812"/>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45" name="角丸四角形 44"/>
          <p:cNvSpPr/>
          <p:nvPr/>
        </p:nvSpPr>
        <p:spPr>
          <a:xfrm>
            <a:off x="72008" y="3429000"/>
            <a:ext cx="611560"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具体化</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統合化</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46" name="角丸四角形 45"/>
          <p:cNvSpPr/>
          <p:nvPr/>
        </p:nvSpPr>
        <p:spPr>
          <a:xfrm>
            <a:off x="5796136" y="980728"/>
            <a:ext cx="611560"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具体化</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統合化</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cxnSp>
        <p:nvCxnSpPr>
          <p:cNvPr id="52" name="曲線コネクタ 51"/>
          <p:cNvCxnSpPr>
            <a:stCxn id="10" idx="1"/>
            <a:endCxn id="53" idx="1"/>
          </p:cNvCxnSpPr>
          <p:nvPr/>
        </p:nvCxnSpPr>
        <p:spPr>
          <a:xfrm rot="10800000" flipV="1">
            <a:off x="5868144" y="2168860"/>
            <a:ext cx="12700" cy="882060"/>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53" name="正方形/長方形 52"/>
          <p:cNvSpPr/>
          <p:nvPr/>
        </p:nvSpPr>
        <p:spPr>
          <a:xfrm>
            <a:off x="5868144" y="2708920"/>
            <a:ext cx="3024336" cy="6840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5868144" y="3465080"/>
            <a:ext cx="3024336" cy="467976"/>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5868144" y="3933056"/>
            <a:ext cx="3024336" cy="648072"/>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5868144" y="4581128"/>
            <a:ext cx="3024336" cy="5400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9" name="曲線コネクタ 58"/>
          <p:cNvCxnSpPr>
            <a:stCxn id="53" idx="1"/>
            <a:endCxn id="56" idx="1"/>
          </p:cNvCxnSpPr>
          <p:nvPr/>
        </p:nvCxnSpPr>
        <p:spPr>
          <a:xfrm rot="10800000" flipV="1">
            <a:off x="5868144" y="3050920"/>
            <a:ext cx="12700" cy="648148"/>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2" name="曲線コネクタ 61"/>
          <p:cNvCxnSpPr>
            <a:stCxn id="56" idx="1"/>
            <a:endCxn id="57" idx="1"/>
          </p:cNvCxnSpPr>
          <p:nvPr/>
        </p:nvCxnSpPr>
        <p:spPr>
          <a:xfrm rot="10800000" flipV="1">
            <a:off x="5868144" y="3699068"/>
            <a:ext cx="12700" cy="558024"/>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8" name="角丸四角形 67"/>
          <p:cNvSpPr/>
          <p:nvPr/>
        </p:nvSpPr>
        <p:spPr>
          <a:xfrm>
            <a:off x="8244408" y="2852936"/>
            <a:ext cx="467544"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体験</a:t>
            </a:r>
          </a:p>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応用</a:t>
            </a:r>
          </a:p>
        </p:txBody>
      </p:sp>
      <p:sp>
        <p:nvSpPr>
          <p:cNvPr id="69" name="角丸四角形 68"/>
          <p:cNvSpPr/>
          <p:nvPr/>
        </p:nvSpPr>
        <p:spPr>
          <a:xfrm>
            <a:off x="8244408" y="3573016"/>
            <a:ext cx="46754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省察</a:t>
            </a:r>
          </a:p>
        </p:txBody>
      </p:sp>
      <p:sp>
        <p:nvSpPr>
          <p:cNvPr id="71" name="角丸四角形 70"/>
          <p:cNvSpPr/>
          <p:nvPr/>
        </p:nvSpPr>
        <p:spPr>
          <a:xfrm>
            <a:off x="8244408" y="4293096"/>
            <a:ext cx="46754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省察</a:t>
            </a:r>
          </a:p>
        </p:txBody>
      </p:sp>
      <p:cxnSp>
        <p:nvCxnSpPr>
          <p:cNvPr id="73" name="直線矢印コネクタ 72"/>
          <p:cNvCxnSpPr/>
          <p:nvPr/>
        </p:nvCxnSpPr>
        <p:spPr>
          <a:xfrm flipV="1">
            <a:off x="3995936" y="2996952"/>
            <a:ext cx="2376264" cy="2232248"/>
          </a:xfrm>
          <a:prstGeom prst="straightConnector1">
            <a:avLst/>
          </a:prstGeom>
          <a:ln w="3175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4" name="曲線コネクタ 73"/>
          <p:cNvCxnSpPr>
            <a:endCxn id="58" idx="1"/>
          </p:cNvCxnSpPr>
          <p:nvPr/>
        </p:nvCxnSpPr>
        <p:spPr>
          <a:xfrm rot="5400000">
            <a:off x="5193084" y="3672012"/>
            <a:ext cx="1854176" cy="504056"/>
          </a:xfrm>
          <a:prstGeom prst="curvedConnector4">
            <a:avLst>
              <a:gd name="adj1" fmla="val 42719"/>
              <a:gd name="adj2" fmla="val 145352"/>
            </a:avLst>
          </a:prstGeom>
          <a:ln w="31750">
            <a:solidFill>
              <a:srgbClr val="0070C0"/>
            </a:solidFill>
            <a:prstDash val="sysDash"/>
            <a:tailEnd type="triangle" w="lg" len="lg"/>
          </a:ln>
        </p:spPr>
        <p:style>
          <a:lnRef idx="1">
            <a:schemeClr val="accent1"/>
          </a:lnRef>
          <a:fillRef idx="0">
            <a:schemeClr val="accent1"/>
          </a:fillRef>
          <a:effectRef idx="0">
            <a:schemeClr val="accent1"/>
          </a:effectRef>
          <a:fontRef idx="minor">
            <a:schemeClr val="tx1"/>
          </a:fontRef>
        </p:style>
      </p:cxnSp>
      <p:cxnSp>
        <p:nvCxnSpPr>
          <p:cNvPr id="65" name="曲線コネクタ 64"/>
          <p:cNvCxnSpPr>
            <a:stCxn id="57" idx="1"/>
            <a:endCxn id="58" idx="1"/>
          </p:cNvCxnSpPr>
          <p:nvPr/>
        </p:nvCxnSpPr>
        <p:spPr>
          <a:xfrm rot="10800000" flipV="1">
            <a:off x="5868144" y="4257092"/>
            <a:ext cx="12700" cy="594036"/>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90" name="角丸四角形 89"/>
          <p:cNvSpPr/>
          <p:nvPr/>
        </p:nvSpPr>
        <p:spPr>
          <a:xfrm>
            <a:off x="8244408" y="4725144"/>
            <a:ext cx="576064" cy="504056"/>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概念化</a:t>
            </a:r>
          </a:p>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定着</a:t>
            </a:r>
          </a:p>
        </p:txBody>
      </p:sp>
      <p:sp>
        <p:nvSpPr>
          <p:cNvPr id="91" name="角丸四角形吹き出し 90"/>
          <p:cNvSpPr/>
          <p:nvPr/>
        </p:nvSpPr>
        <p:spPr>
          <a:xfrm>
            <a:off x="3419872" y="1268760"/>
            <a:ext cx="1376536" cy="432048"/>
          </a:xfrm>
          <a:prstGeom prst="wedgeRoundRectCallout">
            <a:avLst>
              <a:gd name="adj1" fmla="val -38227"/>
              <a:gd name="adj2" fmla="val 150468"/>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なぜ、そういう活動</a:t>
            </a:r>
            <a:r>
              <a:rPr lang="en-US" altLang="ja-JP" sz="900" b="1" dirty="0" smtClean="0">
                <a:solidFill>
                  <a:schemeClr val="tx1"/>
                </a:solidFill>
                <a:latin typeface="メイリオ" pitchFamily="50" charset="-128"/>
                <a:ea typeface="メイリオ" pitchFamily="50" charset="-128"/>
                <a:cs typeface="メイリオ" pitchFamily="50" charset="-128"/>
              </a:rPr>
              <a:t>(</a:t>
            </a:r>
            <a:r>
              <a:rPr lang="ja-JP" altLang="en-US" sz="900" b="1" dirty="0" smtClean="0">
                <a:solidFill>
                  <a:schemeClr val="tx1"/>
                </a:solidFill>
                <a:latin typeface="メイリオ" pitchFamily="50" charset="-128"/>
                <a:ea typeface="メイリオ" pitchFamily="50" charset="-128"/>
                <a:cs typeface="メイリオ" pitchFamily="50" charset="-128"/>
              </a:rPr>
              <a:t>仕事</a:t>
            </a:r>
            <a:r>
              <a:rPr lang="en-US" altLang="ja-JP" sz="900" b="1" dirty="0" smtClean="0">
                <a:solidFill>
                  <a:schemeClr val="tx1"/>
                </a:solidFill>
                <a:latin typeface="メイリオ" pitchFamily="50" charset="-128"/>
                <a:ea typeface="メイリオ" pitchFamily="50" charset="-128"/>
                <a:cs typeface="メイリオ" pitchFamily="50" charset="-128"/>
              </a:rPr>
              <a:t>)</a:t>
            </a:r>
            <a:r>
              <a:rPr lang="ja-JP" altLang="en-US" sz="900" b="1" dirty="0" smtClean="0">
                <a:solidFill>
                  <a:schemeClr val="tx1"/>
                </a:solidFill>
                <a:latin typeface="メイリオ" pitchFamily="50" charset="-128"/>
                <a:ea typeface="メイリオ" pitchFamily="50" charset="-128"/>
                <a:cs typeface="メイリオ" pitchFamily="50" charset="-128"/>
              </a:rPr>
              <a:t>が必要なの？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2" name="角丸四角形吹き出し 91"/>
          <p:cNvSpPr/>
          <p:nvPr/>
        </p:nvSpPr>
        <p:spPr>
          <a:xfrm>
            <a:off x="3707904" y="1844824"/>
            <a:ext cx="1224136" cy="432048"/>
          </a:xfrm>
          <a:prstGeom prst="wedgeRoundRectCallout">
            <a:avLst>
              <a:gd name="adj1" fmla="val -50364"/>
              <a:gd name="adj2" fmla="val 110436"/>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どういう姿勢</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で臨めばいいの？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3" name="角丸四角形吹き出し 92"/>
          <p:cNvSpPr/>
          <p:nvPr/>
        </p:nvSpPr>
        <p:spPr>
          <a:xfrm>
            <a:off x="3347864" y="3429000"/>
            <a:ext cx="1008112" cy="360040"/>
          </a:xfrm>
          <a:prstGeom prst="wedgeRoundRectCallout">
            <a:avLst>
              <a:gd name="adj1" fmla="val -63112"/>
              <a:gd name="adj2" fmla="val 195867"/>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具体的に</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どうするの？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4" name="角丸四角形吹き出し 93"/>
          <p:cNvSpPr/>
          <p:nvPr/>
        </p:nvSpPr>
        <p:spPr>
          <a:xfrm>
            <a:off x="2267744" y="5733256"/>
            <a:ext cx="1620688" cy="360040"/>
          </a:xfrm>
          <a:prstGeom prst="wedgeRoundRectCallout">
            <a:avLst>
              <a:gd name="adj1" fmla="val 41424"/>
              <a:gd name="adj2" fmla="val -293815"/>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どうしたら</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私でもできるようになる？</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3275856" y="3933056"/>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知識</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41" name="下矢印 40"/>
          <p:cNvSpPr/>
          <p:nvPr/>
        </p:nvSpPr>
        <p:spPr>
          <a:xfrm>
            <a:off x="1727684" y="2996952"/>
            <a:ext cx="504056" cy="72008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itchFamily="50" charset="-128"/>
                <a:ea typeface="メイリオ" pitchFamily="50" charset="-128"/>
                <a:cs typeface="メイリオ" pitchFamily="50" charset="-128"/>
              </a:rPr>
              <a:t>実際</a:t>
            </a:r>
            <a:endParaRPr kumimoji="1" lang="ja-JP" altLang="en-US" sz="1000" dirty="0">
              <a:solidFill>
                <a:schemeClr val="tx1"/>
              </a:solidFill>
              <a:latin typeface="メイリオ" pitchFamily="50" charset="-128"/>
              <a:ea typeface="メイリオ" pitchFamily="50" charset="-128"/>
              <a:cs typeface="メイリオ" pitchFamily="50" charset="-128"/>
            </a:endParaRPr>
          </a:p>
        </p:txBody>
      </p:sp>
      <p:sp>
        <p:nvSpPr>
          <p:cNvPr id="25" name="角丸四角形 24"/>
          <p:cNvSpPr/>
          <p:nvPr/>
        </p:nvSpPr>
        <p:spPr>
          <a:xfrm>
            <a:off x="1691680" y="2780928"/>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理論</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0435785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1" y="650130"/>
            <a:ext cx="8964489"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討議の視点　</a:t>
            </a:r>
            <a:r>
              <a:rPr kumimoji="1" lang="en-US" altLang="ja-JP" sz="2000" dirty="0" smtClean="0">
                <a:latin typeface="メイリオ" pitchFamily="50" charset="-128"/>
                <a:ea typeface="メイリオ" pitchFamily="50" charset="-128"/>
                <a:cs typeface="メイリオ" pitchFamily="50" charset="-128"/>
              </a:rPr>
              <a:t>※</a:t>
            </a:r>
            <a:r>
              <a:rPr kumimoji="1" lang="ja-JP" altLang="en-US" sz="2000" dirty="0" smtClean="0">
                <a:latin typeface="メイリオ" pitchFamily="50" charset="-128"/>
                <a:ea typeface="メイリオ" pitchFamily="50" charset="-128"/>
                <a:cs typeface="メイリオ" pitchFamily="50" charset="-128"/>
              </a:rPr>
              <a:t>以下の視点に基づき、実践・アセスメント結果を検討。</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17</a:t>
            </a:fld>
            <a:endParaRPr lang="en-US"/>
          </a:p>
        </p:txBody>
      </p:sp>
      <p:sp>
        <p:nvSpPr>
          <p:cNvPr id="6" name="テキスト ボックス 5"/>
          <p:cNvSpPr txBox="1"/>
          <p:nvPr/>
        </p:nvSpPr>
        <p:spPr>
          <a:xfrm>
            <a:off x="284163" y="1409681"/>
            <a:ext cx="8574087" cy="4893647"/>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a:t>
            </a:r>
            <a:r>
              <a:rPr kumimoji="1" lang="ja-JP" altLang="en-US" sz="2400" b="1" u="sng" dirty="0" smtClean="0">
                <a:latin typeface="メイリオ"/>
                <a:ea typeface="メイリオ"/>
                <a:cs typeface="メイリオ"/>
              </a:rPr>
              <a:t>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本人のその人らしい地域での暮らし</a:t>
            </a:r>
          </a:p>
          <a:p>
            <a:r>
              <a:rPr kumimoji="1" lang="ja-JP" altLang="en-US" sz="2400" dirty="0">
                <a:solidFill>
                  <a:schemeClr val="accent1">
                    <a:lumMod val="60000"/>
                    <a:lumOff val="40000"/>
                  </a:schemeClr>
                </a:solidFill>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障害のある人を含めた誰もが</a:t>
            </a:r>
            <a:r>
              <a:rPr kumimoji="1" lang="ja-JP" altLang="en-US" sz="2400" dirty="0" smtClean="0">
                <a:solidFill>
                  <a:schemeClr val="accent1">
                    <a:lumMod val="60000"/>
                    <a:lumOff val="40000"/>
                  </a:schemeClr>
                </a:solidFill>
                <a:latin typeface="メイリオ"/>
                <a:ea typeface="メイリオ"/>
                <a:cs typeface="メイリオ"/>
              </a:rPr>
              <a:t>暮らせる地域づくり</a:t>
            </a:r>
          </a:p>
          <a:p>
            <a:endParaRPr kumimoji="1" lang="ja-JP" altLang="en-US" sz="2400" dirty="0" smtClean="0">
              <a:latin typeface="メイリオ"/>
              <a:ea typeface="メイリオ"/>
              <a:cs typeface="メイリオ"/>
            </a:endParaRPr>
          </a:p>
          <a:p>
            <a:r>
              <a:rPr kumimoji="1" lang="ja-JP" altLang="en-US" sz="2400" b="1" u="sng" dirty="0" smtClean="0">
                <a:latin typeface="メイリオ"/>
                <a:ea typeface="メイリオ"/>
                <a:cs typeface="メイリオ"/>
              </a:rPr>
              <a:t>相談</a:t>
            </a:r>
            <a:r>
              <a:rPr kumimoji="1" lang="ja-JP" altLang="en-US" sz="2400" b="1" u="sng" dirty="0">
                <a:latin typeface="メイリオ"/>
                <a:ea typeface="メイリオ"/>
                <a:cs typeface="メイリオ"/>
              </a:rPr>
              <a:t>支援・ケアマネジメントの基本的</a:t>
            </a:r>
            <a:r>
              <a:rPr kumimoji="1" lang="ja-JP" altLang="en-US" sz="2400" b="1" u="sng" dirty="0" smtClean="0">
                <a:latin typeface="メイリオ"/>
                <a:ea typeface="メイリオ"/>
                <a:cs typeface="メイリオ"/>
              </a:rPr>
              <a:t>視点</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個別性の重視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生活者視点、</a:t>
            </a:r>
            <a:r>
              <a:rPr kumimoji="1" lang="en-US" altLang="ja-JP" sz="2400" dirty="0">
                <a:solidFill>
                  <a:schemeClr val="accent1">
                    <a:lumMod val="60000"/>
                    <a:lumOff val="40000"/>
                  </a:schemeClr>
                </a:solidFill>
                <a:latin typeface="メイリオ"/>
                <a:ea typeface="メイリオ"/>
                <a:cs typeface="メイリオ"/>
              </a:rPr>
              <a:t>QOL</a:t>
            </a:r>
            <a:r>
              <a:rPr kumimoji="1" lang="ja-JP" altLang="en-US" sz="2400" dirty="0">
                <a:solidFill>
                  <a:schemeClr val="accent1">
                    <a:lumMod val="60000"/>
                    <a:lumOff val="40000"/>
                  </a:schemeClr>
                </a:solidFill>
                <a:latin typeface="メイリオ"/>
                <a:ea typeface="メイリオ"/>
                <a:cs typeface="メイリオ"/>
              </a:rPr>
              <a:t>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③ </a:t>
            </a:r>
            <a:r>
              <a:rPr kumimoji="1" lang="ja-JP" altLang="en-US" sz="2400" dirty="0">
                <a:solidFill>
                  <a:schemeClr val="accent1">
                    <a:lumMod val="60000"/>
                    <a:lumOff val="40000"/>
                  </a:schemeClr>
                </a:solidFill>
                <a:latin typeface="メイリオ"/>
                <a:ea typeface="メイリオ"/>
                <a:cs typeface="メイリオ"/>
              </a:rPr>
              <a:t>本人主体、本人中心</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④ </a:t>
            </a:r>
            <a:r>
              <a:rPr kumimoji="1" lang="ja-JP" altLang="en-US" sz="2400" dirty="0">
                <a:solidFill>
                  <a:schemeClr val="accent1">
                    <a:lumMod val="60000"/>
                    <a:lumOff val="40000"/>
                  </a:schemeClr>
                </a:solidFill>
                <a:latin typeface="メイリオ"/>
                <a:ea typeface="メイリオ"/>
                <a:cs typeface="メイリオ"/>
              </a:rPr>
              <a:t>自己決定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意思決定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err="1">
                <a:solidFill>
                  <a:schemeClr val="accent1">
                    <a:lumMod val="60000"/>
                    <a:lumOff val="40000"/>
                  </a:schemeClr>
                </a:solidFill>
                <a:latin typeface="メイリオ"/>
                <a:ea typeface="メイリオ"/>
                <a:cs typeface="メイリオ"/>
              </a:rPr>
              <a:t>への</a:t>
            </a:r>
            <a:r>
              <a:rPr kumimoji="1" lang="ja-JP" altLang="en-US" sz="2400" dirty="0">
                <a:solidFill>
                  <a:schemeClr val="accent1">
                    <a:lumMod val="60000"/>
                    <a:lumOff val="40000"/>
                  </a:schemeClr>
                </a:solidFill>
                <a:latin typeface="メイリオ"/>
                <a:ea typeface="メイリオ"/>
                <a:cs typeface="メイリオ"/>
              </a:rPr>
              <a:t>支援</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⑤ </a:t>
            </a:r>
            <a:r>
              <a:rPr kumimoji="1" lang="ja-JP" altLang="en-US" sz="2400" dirty="0">
                <a:solidFill>
                  <a:schemeClr val="accent1">
                    <a:lumMod val="60000"/>
                    <a:lumOff val="40000"/>
                  </a:schemeClr>
                </a:solidFill>
                <a:latin typeface="メイリオ"/>
                <a:ea typeface="メイリオ"/>
                <a:cs typeface="メイリオ"/>
              </a:rPr>
              <a:t>エンパワメントの視点、ストレングスへの着目</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⑥ </a:t>
            </a:r>
            <a:r>
              <a:rPr kumimoji="1" lang="ja-JP" altLang="en-US" sz="2400" dirty="0">
                <a:solidFill>
                  <a:schemeClr val="accent1">
                    <a:lumMod val="60000"/>
                    <a:lumOff val="40000"/>
                  </a:schemeClr>
                </a:solidFill>
                <a:latin typeface="メイリオ"/>
                <a:ea typeface="メイリオ"/>
                <a:cs typeface="メイリオ"/>
              </a:rPr>
              <a:t>権利擁護</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アドボカシー</a:t>
            </a:r>
            <a:r>
              <a:rPr kumimoji="1" lang="en-US" altLang="ja-JP" sz="2400" dirty="0" smtClean="0">
                <a:solidFill>
                  <a:schemeClr val="accent1">
                    <a:lumMod val="60000"/>
                    <a:lumOff val="40000"/>
                  </a:schemeClr>
                </a:solidFill>
                <a:latin typeface="メイリオ"/>
                <a:ea typeface="メイリオ"/>
                <a:cs typeface="メイリオ"/>
              </a:rPr>
              <a:t>)</a:t>
            </a:r>
            <a:endParaRPr kumimoji="1" lang="ja-JP" altLang="en-US" sz="2400" dirty="0" smtClean="0">
              <a:solidFill>
                <a:schemeClr val="accent1">
                  <a:lumMod val="60000"/>
                  <a:lumOff val="40000"/>
                </a:schemeClr>
              </a:solidFill>
              <a:latin typeface="メイリオ"/>
              <a:ea typeface="メイリオ"/>
              <a:cs typeface="メイリオ"/>
            </a:endParaRPr>
          </a:p>
          <a:p>
            <a:r>
              <a:rPr kumimoji="1" lang="ja-JP" altLang="en-US" sz="2400" dirty="0" smtClean="0">
                <a:latin typeface="メイリオ"/>
                <a:ea typeface="メイリオ"/>
                <a:cs typeface="メイリオ"/>
              </a:rPr>
              <a:t>　⑦ 地域の多様な資源へのアクセスと活用、資源開発</a:t>
            </a:r>
          </a:p>
          <a:p>
            <a:r>
              <a:rPr kumimoji="1" lang="ja-JP" altLang="en-US" sz="2400" dirty="0" smtClean="0">
                <a:latin typeface="メイリオ"/>
                <a:ea typeface="メイリオ"/>
                <a:cs typeface="メイリオ"/>
              </a:rPr>
              <a:t>　⑧ チームアプローチ、多職種連携</a:t>
            </a:r>
          </a:p>
        </p:txBody>
      </p:sp>
      <p:sp>
        <p:nvSpPr>
          <p:cNvPr id="7" name="角丸四角形 6"/>
          <p:cNvSpPr/>
          <p:nvPr/>
        </p:nvSpPr>
        <p:spPr>
          <a:xfrm>
            <a:off x="3550023" y="1146455"/>
            <a:ext cx="5281331" cy="340659"/>
          </a:xfrm>
          <a:prstGeom prst="roundRect">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a:ea typeface="メイリオ"/>
                <a:cs typeface="メイリオ"/>
              </a:rPr>
              <a:t>ケアマネジメント手法においても変わらない。</a:t>
            </a:r>
          </a:p>
        </p:txBody>
      </p:sp>
    </p:spTree>
    <p:extLst>
      <p:ext uri="{BB962C8B-B14F-4D97-AF65-F5344CB8AC3E}">
        <p14:creationId xmlns:p14="http://schemas.microsoft.com/office/powerpoint/2010/main" val="221801236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ケアマネジメントプロセス</a:t>
            </a:r>
            <a:br>
              <a:rPr kumimoji="1" lang="ja-JP" altLang="en-US" sz="2800" dirty="0" smtClean="0">
                <a:latin typeface="メイリオ"/>
                <a:ea typeface="メイリオ"/>
                <a:cs typeface="メイリオ"/>
              </a:rPr>
            </a:br>
            <a:r>
              <a:rPr lang="ja-JP" altLang="en-US" sz="1600" dirty="0" smtClean="0">
                <a:latin typeface="メイリオ"/>
                <a:ea typeface="メイリオ"/>
                <a:cs typeface="メイリオ"/>
              </a:rPr>
              <a:t>サービス等利用計画作成事務の流れ</a:t>
            </a:r>
            <a:endParaRPr kumimoji="1" lang="ja-JP" altLang="en-US" sz="1600" dirty="0">
              <a:latin typeface="メイリオ"/>
              <a:ea typeface="メイリオ"/>
              <a:cs typeface="メイリオ"/>
            </a:endParaRPr>
          </a:p>
        </p:txBody>
      </p:sp>
      <p:sp>
        <p:nvSpPr>
          <p:cNvPr id="30" name="フッター プレースホルダ 29"/>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11" name="スライド番号プレースホルダー 10"/>
          <p:cNvSpPr>
            <a:spLocks noGrp="1"/>
          </p:cNvSpPr>
          <p:nvPr>
            <p:ph type="sldNum" sz="quarter" idx="12"/>
          </p:nvPr>
        </p:nvSpPr>
        <p:spPr/>
        <p:txBody>
          <a:bodyPr/>
          <a:lstStyle/>
          <a:p>
            <a:fld id="{5FD889E0-CAB2-4699-909D-B9A88D47ACBE}" type="slidenum">
              <a:rPr lang="en-US" smtClean="0"/>
              <a:pPr/>
              <a:t>18</a:t>
            </a:fld>
            <a:endParaRPr lang="en-US"/>
          </a:p>
        </p:txBody>
      </p:sp>
      <p:sp>
        <p:nvSpPr>
          <p:cNvPr id="4" name="テキスト ボックス 3"/>
          <p:cNvSpPr txBox="1"/>
          <p:nvPr/>
        </p:nvSpPr>
        <p:spPr>
          <a:xfrm>
            <a:off x="284163" y="1956544"/>
            <a:ext cx="8574087" cy="461665"/>
          </a:xfrm>
          <a:prstGeom prst="rect">
            <a:avLst/>
          </a:prstGeom>
          <a:noFill/>
        </p:spPr>
        <p:txBody>
          <a:bodyPr wrap="square" rtlCol="0">
            <a:spAutoFit/>
          </a:bodyPr>
          <a:lstStyle/>
          <a:p>
            <a:r>
              <a:rPr kumimoji="1" lang="ja-JP" altLang="en-US" sz="2400" dirty="0" smtClean="0">
                <a:latin typeface="メイリオ"/>
                <a:ea typeface="メイリオ"/>
                <a:cs typeface="メイリオ"/>
              </a:rPr>
              <a:t>支援</a:t>
            </a:r>
            <a:r>
              <a:rPr kumimoji="1" lang="ja-JP" altLang="en-US" sz="2400" dirty="0">
                <a:latin typeface="メイリオ"/>
                <a:ea typeface="メイリオ"/>
                <a:cs typeface="メイリオ"/>
              </a:rPr>
              <a:t>過程の可視化</a:t>
            </a:r>
            <a:endParaRPr kumimoji="1" lang="en-US" altLang="ja-JP" sz="2400" dirty="0">
              <a:latin typeface="メイリオ"/>
              <a:ea typeface="メイリオ"/>
              <a:cs typeface="メイリオ"/>
            </a:endParaRPr>
          </a:p>
        </p:txBody>
      </p:sp>
      <p:sp>
        <p:nvSpPr>
          <p:cNvPr id="5" name="正方形/長方形 4"/>
          <p:cNvSpPr/>
          <p:nvPr/>
        </p:nvSpPr>
        <p:spPr>
          <a:xfrm>
            <a:off x="284163"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6" name="正方形/長方形 5"/>
          <p:cNvSpPr/>
          <p:nvPr/>
        </p:nvSpPr>
        <p:spPr>
          <a:xfrm>
            <a:off x="2129816"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7" name="正方形/長方形 6"/>
          <p:cNvSpPr/>
          <p:nvPr/>
        </p:nvSpPr>
        <p:spPr>
          <a:xfrm>
            <a:off x="3975469"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8" name="正方形/長方形 7"/>
          <p:cNvSpPr/>
          <p:nvPr/>
        </p:nvSpPr>
        <p:spPr>
          <a:xfrm>
            <a:off x="2064249" y="4852125"/>
            <a:ext cx="1088524"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9" name="正方形/長方形 8"/>
          <p:cNvSpPr/>
          <p:nvPr/>
        </p:nvSpPr>
        <p:spPr>
          <a:xfrm>
            <a:off x="5821123" y="3191094"/>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10" name="正方形/長方形 9"/>
          <p:cNvSpPr/>
          <p:nvPr/>
        </p:nvSpPr>
        <p:spPr>
          <a:xfrm>
            <a:off x="7699237" y="3191094"/>
            <a:ext cx="1019845"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12" name="直線矢印コネクタ 11"/>
          <p:cNvCxnSpPr>
            <a:stCxn id="5" idx="3"/>
            <a:endCxn id="6" idx="1"/>
          </p:cNvCxnSpPr>
          <p:nvPr/>
        </p:nvCxnSpPr>
        <p:spPr>
          <a:xfrm>
            <a:off x="1919427"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6" idx="3"/>
            <a:endCxn id="7"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a:stCxn id="7" idx="3"/>
            <a:endCxn id="9" idx="1"/>
          </p:cNvCxnSpPr>
          <p:nvPr/>
        </p:nvCxnSpPr>
        <p:spPr>
          <a:xfrm flipV="1">
            <a:off x="5610733" y="3665013"/>
            <a:ext cx="210390" cy="4153"/>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stCxn id="9" idx="3"/>
            <a:endCxn id="10" idx="1"/>
          </p:cNvCxnSpPr>
          <p:nvPr/>
        </p:nvCxnSpPr>
        <p:spPr>
          <a:xfrm>
            <a:off x="7456387" y="3665013"/>
            <a:ext cx="242850"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20" name="カギ線コネクタ 19"/>
          <p:cNvCxnSpPr>
            <a:stCxn id="9" idx="0"/>
            <a:endCxn id="6" idx="0"/>
          </p:cNvCxnSpPr>
          <p:nvPr/>
        </p:nvCxnSpPr>
        <p:spPr>
          <a:xfrm rot="16200000" flipH="1" flipV="1">
            <a:off x="4791025" y="1347516"/>
            <a:ext cx="4153" cy="3691307"/>
          </a:xfrm>
          <a:prstGeom prst="bentConnector3">
            <a:avLst>
              <a:gd name="adj1" fmla="val -14300409"/>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9" name="角丸四角形 48"/>
          <p:cNvSpPr/>
          <p:nvPr/>
        </p:nvSpPr>
        <p:spPr>
          <a:xfrm>
            <a:off x="1130766"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50" name="角丸四角形 49"/>
          <p:cNvSpPr/>
          <p:nvPr/>
        </p:nvSpPr>
        <p:spPr>
          <a:xfrm>
            <a:off x="4895317"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51" name="正方形/長方形 50"/>
          <p:cNvSpPr/>
          <p:nvPr/>
        </p:nvSpPr>
        <p:spPr>
          <a:xfrm>
            <a:off x="5307771"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52" name="正方形/長方形 51"/>
          <p:cNvSpPr/>
          <p:nvPr/>
        </p:nvSpPr>
        <p:spPr>
          <a:xfrm>
            <a:off x="3264603" y="4852125"/>
            <a:ext cx="666863"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54" name="直線コネクタ 53"/>
          <p:cNvCxnSpPr>
            <a:stCxn id="6"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4029486"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57" name="直線コネクタ 5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8" idx="3"/>
            <a:endCxn id="52"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a:stCxn id="52" idx="3"/>
            <a:endCxn id="55"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stCxn id="55" idx="3"/>
            <a:endCxn id="51"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4" name="角丸四角形 63"/>
          <p:cNvSpPr/>
          <p:nvPr/>
        </p:nvSpPr>
        <p:spPr>
          <a:xfrm>
            <a:off x="289242"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32" name="正方形/長方形 31"/>
          <p:cNvSpPr/>
          <p:nvPr/>
        </p:nvSpPr>
        <p:spPr>
          <a:xfrm>
            <a:off x="6622618"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35" name="直線コネクタ 34"/>
          <p:cNvCxnSpPr>
            <a:endCxn id="32" idx="0"/>
          </p:cNvCxnSpPr>
          <p:nvPr/>
        </p:nvCxnSpPr>
        <p:spPr>
          <a:xfrm>
            <a:off x="6622618" y="3940965"/>
            <a:ext cx="586955" cy="91116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6367094"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
        <p:nvSpPr>
          <p:cNvPr id="31" name="角丸四角形 30"/>
          <p:cNvSpPr/>
          <p:nvPr/>
        </p:nvSpPr>
        <p:spPr>
          <a:xfrm>
            <a:off x="313191" y="10742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２ </a:t>
            </a:r>
            <a:r>
              <a:rPr kumimoji="1" lang="en-US" altLang="ja-JP" sz="1200" b="1" dirty="0" smtClean="0">
                <a:solidFill>
                  <a:schemeClr val="tx1"/>
                </a:solidFill>
                <a:latin typeface="メイリオ"/>
                <a:ea typeface="メイリオ"/>
                <a:cs typeface="メイリオ"/>
              </a:rPr>
              <a:t>p.189(</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6)</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2370941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1" y="650130"/>
            <a:ext cx="8964489"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討議の視点　</a:t>
            </a:r>
            <a:r>
              <a:rPr kumimoji="1" lang="en-US" altLang="ja-JP" sz="2000" dirty="0" smtClean="0">
                <a:latin typeface="メイリオ" pitchFamily="50" charset="-128"/>
                <a:ea typeface="メイリオ" pitchFamily="50" charset="-128"/>
                <a:cs typeface="メイリオ" pitchFamily="50" charset="-128"/>
              </a:rPr>
              <a:t>※</a:t>
            </a:r>
            <a:r>
              <a:rPr kumimoji="1" lang="ja-JP" altLang="en-US" sz="2000" dirty="0" smtClean="0">
                <a:latin typeface="メイリオ" pitchFamily="50" charset="-128"/>
                <a:ea typeface="メイリオ" pitchFamily="50" charset="-128"/>
                <a:cs typeface="メイリオ" pitchFamily="50" charset="-128"/>
              </a:rPr>
              <a:t>以下の視点に基づき、実践・アセスメント結果を検討。</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19</a:t>
            </a:fld>
            <a:endParaRPr lang="en-US"/>
          </a:p>
        </p:txBody>
      </p:sp>
      <p:sp>
        <p:nvSpPr>
          <p:cNvPr id="6" name="テキスト ボックス 5"/>
          <p:cNvSpPr txBox="1"/>
          <p:nvPr/>
        </p:nvSpPr>
        <p:spPr>
          <a:xfrm>
            <a:off x="284163" y="1409681"/>
            <a:ext cx="8574087" cy="4893647"/>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a:t>
            </a:r>
            <a:r>
              <a:rPr kumimoji="1" lang="ja-JP" altLang="en-US" sz="2400" b="1" u="sng" dirty="0" smtClean="0">
                <a:latin typeface="メイリオ"/>
                <a:ea typeface="メイリオ"/>
                <a:cs typeface="メイリオ"/>
              </a:rPr>
              <a:t>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本人のその人らしい地域での暮らし</a:t>
            </a:r>
          </a:p>
          <a:p>
            <a:r>
              <a:rPr kumimoji="1" lang="ja-JP" altLang="en-US" sz="2400" dirty="0">
                <a:solidFill>
                  <a:schemeClr val="accent1">
                    <a:lumMod val="60000"/>
                    <a:lumOff val="40000"/>
                  </a:schemeClr>
                </a:solidFill>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障害のある人を含めた誰もが</a:t>
            </a:r>
            <a:r>
              <a:rPr kumimoji="1" lang="ja-JP" altLang="en-US" sz="2400" dirty="0" smtClean="0">
                <a:solidFill>
                  <a:schemeClr val="accent1">
                    <a:lumMod val="60000"/>
                    <a:lumOff val="40000"/>
                  </a:schemeClr>
                </a:solidFill>
                <a:latin typeface="メイリオ"/>
                <a:ea typeface="メイリオ"/>
                <a:cs typeface="メイリオ"/>
              </a:rPr>
              <a:t>暮らせる地域づくり</a:t>
            </a:r>
          </a:p>
          <a:p>
            <a:endParaRPr kumimoji="1" lang="ja-JP" altLang="en-US" sz="2400" dirty="0" smtClean="0">
              <a:latin typeface="メイリオ"/>
              <a:ea typeface="メイリオ"/>
              <a:cs typeface="メイリオ"/>
            </a:endParaRPr>
          </a:p>
          <a:p>
            <a:r>
              <a:rPr kumimoji="1" lang="ja-JP" altLang="en-US" sz="2400" b="1" u="sng" dirty="0" smtClean="0">
                <a:latin typeface="メイリオ"/>
                <a:ea typeface="メイリオ"/>
                <a:cs typeface="メイリオ"/>
              </a:rPr>
              <a:t>相談</a:t>
            </a:r>
            <a:r>
              <a:rPr kumimoji="1" lang="ja-JP" altLang="en-US" sz="2400" b="1" u="sng" dirty="0">
                <a:latin typeface="メイリオ"/>
                <a:ea typeface="メイリオ"/>
                <a:cs typeface="メイリオ"/>
              </a:rPr>
              <a:t>支援・ケアマネジメントの基本的</a:t>
            </a:r>
            <a:r>
              <a:rPr kumimoji="1" lang="ja-JP" altLang="en-US" sz="2400" b="1" u="sng" dirty="0" smtClean="0">
                <a:latin typeface="メイリオ"/>
                <a:ea typeface="メイリオ"/>
                <a:cs typeface="メイリオ"/>
              </a:rPr>
              <a:t>視点</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個別性の重視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生活者視点、</a:t>
            </a:r>
            <a:r>
              <a:rPr kumimoji="1" lang="en-US" altLang="ja-JP" sz="2400" dirty="0">
                <a:solidFill>
                  <a:schemeClr val="accent1">
                    <a:lumMod val="60000"/>
                    <a:lumOff val="40000"/>
                  </a:schemeClr>
                </a:solidFill>
                <a:latin typeface="メイリオ"/>
                <a:ea typeface="メイリオ"/>
                <a:cs typeface="メイリオ"/>
              </a:rPr>
              <a:t>QOL</a:t>
            </a:r>
            <a:r>
              <a:rPr kumimoji="1" lang="ja-JP" altLang="en-US" sz="2400" dirty="0">
                <a:solidFill>
                  <a:schemeClr val="accent1">
                    <a:lumMod val="60000"/>
                    <a:lumOff val="40000"/>
                  </a:schemeClr>
                </a:solidFill>
                <a:latin typeface="メイリオ"/>
                <a:ea typeface="メイリオ"/>
                <a:cs typeface="メイリオ"/>
              </a:rPr>
              <a:t>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③ </a:t>
            </a:r>
            <a:r>
              <a:rPr kumimoji="1" lang="ja-JP" altLang="en-US" sz="2400" dirty="0">
                <a:solidFill>
                  <a:schemeClr val="accent1">
                    <a:lumMod val="60000"/>
                    <a:lumOff val="40000"/>
                  </a:schemeClr>
                </a:solidFill>
                <a:latin typeface="メイリオ"/>
                <a:ea typeface="メイリオ"/>
                <a:cs typeface="メイリオ"/>
              </a:rPr>
              <a:t>本人主体、本人中心</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④ </a:t>
            </a:r>
            <a:r>
              <a:rPr kumimoji="1" lang="ja-JP" altLang="en-US" sz="2400" dirty="0">
                <a:solidFill>
                  <a:schemeClr val="accent1">
                    <a:lumMod val="60000"/>
                    <a:lumOff val="40000"/>
                  </a:schemeClr>
                </a:solidFill>
                <a:latin typeface="メイリオ"/>
                <a:ea typeface="メイリオ"/>
                <a:cs typeface="メイリオ"/>
              </a:rPr>
              <a:t>自己決定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意思決定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err="1">
                <a:solidFill>
                  <a:schemeClr val="accent1">
                    <a:lumMod val="60000"/>
                    <a:lumOff val="40000"/>
                  </a:schemeClr>
                </a:solidFill>
                <a:latin typeface="メイリオ"/>
                <a:ea typeface="メイリオ"/>
                <a:cs typeface="メイリオ"/>
              </a:rPr>
              <a:t>への</a:t>
            </a:r>
            <a:r>
              <a:rPr kumimoji="1" lang="ja-JP" altLang="en-US" sz="2400" dirty="0">
                <a:solidFill>
                  <a:schemeClr val="accent1">
                    <a:lumMod val="60000"/>
                    <a:lumOff val="40000"/>
                  </a:schemeClr>
                </a:solidFill>
                <a:latin typeface="メイリオ"/>
                <a:ea typeface="メイリオ"/>
                <a:cs typeface="メイリオ"/>
              </a:rPr>
              <a:t>支援</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⑤ </a:t>
            </a:r>
            <a:r>
              <a:rPr kumimoji="1" lang="ja-JP" altLang="en-US" sz="2400" dirty="0">
                <a:solidFill>
                  <a:schemeClr val="accent1">
                    <a:lumMod val="60000"/>
                    <a:lumOff val="40000"/>
                  </a:schemeClr>
                </a:solidFill>
                <a:latin typeface="メイリオ"/>
                <a:ea typeface="メイリオ"/>
                <a:cs typeface="メイリオ"/>
              </a:rPr>
              <a:t>エンパワメントの視点、ストレングスへの着目</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⑥ </a:t>
            </a:r>
            <a:r>
              <a:rPr kumimoji="1" lang="ja-JP" altLang="en-US" sz="2400" dirty="0">
                <a:solidFill>
                  <a:schemeClr val="accent1">
                    <a:lumMod val="60000"/>
                    <a:lumOff val="40000"/>
                  </a:schemeClr>
                </a:solidFill>
                <a:latin typeface="メイリオ"/>
                <a:ea typeface="メイリオ"/>
                <a:cs typeface="メイリオ"/>
              </a:rPr>
              <a:t>権利擁護</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アドボカシー</a:t>
            </a:r>
            <a:r>
              <a:rPr kumimoji="1" lang="en-US" altLang="ja-JP" sz="2400" dirty="0" smtClean="0">
                <a:solidFill>
                  <a:schemeClr val="accent1">
                    <a:lumMod val="60000"/>
                    <a:lumOff val="40000"/>
                  </a:schemeClr>
                </a:solidFill>
                <a:latin typeface="メイリオ"/>
                <a:ea typeface="メイリオ"/>
                <a:cs typeface="メイリオ"/>
              </a:rPr>
              <a:t>)</a:t>
            </a:r>
            <a:endParaRPr kumimoji="1" lang="ja-JP" altLang="en-US" sz="2400" dirty="0" smtClean="0">
              <a:solidFill>
                <a:schemeClr val="accent1">
                  <a:lumMod val="60000"/>
                  <a:lumOff val="40000"/>
                </a:schemeClr>
              </a:solidFill>
              <a:latin typeface="メイリオ"/>
              <a:ea typeface="メイリオ"/>
              <a:cs typeface="メイリオ"/>
            </a:endParaRPr>
          </a:p>
          <a:p>
            <a:r>
              <a:rPr kumimoji="1" lang="ja-JP" altLang="en-US" sz="2400" dirty="0" smtClean="0">
                <a:latin typeface="メイリオ"/>
                <a:ea typeface="メイリオ"/>
                <a:cs typeface="メイリオ"/>
              </a:rPr>
              <a:t>　⑦ 地域の多様な資源へのアクセスと活用、資源開発</a:t>
            </a:r>
          </a:p>
          <a:p>
            <a:r>
              <a:rPr kumimoji="1" lang="ja-JP" altLang="en-US" sz="2400" dirty="0" smtClean="0">
                <a:latin typeface="メイリオ"/>
                <a:ea typeface="メイリオ"/>
                <a:cs typeface="メイリオ"/>
              </a:rPr>
              <a:t>　⑧ チームアプローチ、多職種連携</a:t>
            </a:r>
          </a:p>
        </p:txBody>
      </p:sp>
      <p:sp>
        <p:nvSpPr>
          <p:cNvPr id="7" name="角丸四角形 6"/>
          <p:cNvSpPr/>
          <p:nvPr/>
        </p:nvSpPr>
        <p:spPr>
          <a:xfrm>
            <a:off x="3550023" y="1146455"/>
            <a:ext cx="5281331" cy="340659"/>
          </a:xfrm>
          <a:prstGeom prst="roundRect">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a:ea typeface="メイリオ"/>
                <a:cs typeface="メイリオ"/>
              </a:rPr>
              <a:t>ケアマネジメント手法においても変わらない。</a:t>
            </a:r>
          </a:p>
        </p:txBody>
      </p:sp>
    </p:spTree>
    <p:extLst>
      <p:ext uri="{BB962C8B-B14F-4D97-AF65-F5344CB8AC3E}">
        <p14:creationId xmlns:p14="http://schemas.microsoft.com/office/powerpoint/2010/main" val="5466234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2" name="正方形/長方形 11"/>
          <p:cNvSpPr/>
          <p:nvPr/>
        </p:nvSpPr>
        <p:spPr>
          <a:xfrm>
            <a:off x="2483768" y="692696"/>
            <a:ext cx="5832648" cy="172819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そもそも、相談支援って</a:t>
            </a:r>
          </a:p>
          <a:p>
            <a:pPr algn="ctr"/>
            <a:r>
              <a:rPr lang="ja-JP" altLang="en-US" b="1" dirty="0" smtClean="0">
                <a:solidFill>
                  <a:schemeClr val="tx1"/>
                </a:solidFill>
                <a:latin typeface="メイリオ" pitchFamily="50" charset="-128"/>
                <a:ea typeface="メイリオ" pitchFamily="50" charset="-128"/>
                <a:cs typeface="メイリオ" pitchFamily="50" charset="-128"/>
              </a:rPr>
              <a:t>何のための仕事なの？</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どんなことをする仕事なの？</a:t>
            </a:r>
          </a:p>
          <a:p>
            <a:pPr algn="ctr"/>
            <a:r>
              <a:rPr lang="ja-JP" altLang="en-US" b="1" dirty="0" smtClean="0">
                <a:solidFill>
                  <a:schemeClr val="tx1"/>
                </a:solidFill>
                <a:latin typeface="メイリオ" pitchFamily="50" charset="-128"/>
                <a:ea typeface="メイリオ" pitchFamily="50" charset="-128"/>
                <a:cs typeface="メイリオ" pitchFamily="50" charset="-128"/>
              </a:rPr>
              <a:t>その仕事ができるようになるにはどうしたらいいの？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pic>
        <p:nvPicPr>
          <p:cNvPr id="1028" name="Picture 4" descr="困る1"/>
          <p:cNvPicPr>
            <a:picLocks noChangeAspect="1" noChangeArrowheads="1"/>
          </p:cNvPicPr>
          <p:nvPr/>
        </p:nvPicPr>
        <p:blipFill>
          <a:blip r:embed="rId2" cstate="print"/>
          <a:srcRect/>
          <a:stretch>
            <a:fillRect/>
          </a:stretch>
        </p:blipFill>
        <p:spPr bwMode="auto">
          <a:xfrm>
            <a:off x="611561" y="987273"/>
            <a:ext cx="1368152" cy="1865663"/>
          </a:xfrm>
          <a:prstGeom prst="rect">
            <a:avLst/>
          </a:prstGeom>
          <a:noFill/>
        </p:spPr>
      </p:pic>
      <p:pic>
        <p:nvPicPr>
          <p:cNvPr id="13" name="Picture 4" descr="困る1"/>
          <p:cNvPicPr>
            <a:picLocks noChangeAspect="1" noChangeArrowheads="1"/>
          </p:cNvPicPr>
          <p:nvPr/>
        </p:nvPicPr>
        <p:blipFill>
          <a:blip r:embed="rId2" cstate="print"/>
          <a:srcRect/>
          <a:stretch>
            <a:fillRect/>
          </a:stretch>
        </p:blipFill>
        <p:spPr bwMode="auto">
          <a:xfrm flipH="1">
            <a:off x="6948264" y="3717032"/>
            <a:ext cx="1456420" cy="1865663"/>
          </a:xfrm>
          <a:prstGeom prst="rect">
            <a:avLst/>
          </a:prstGeom>
          <a:noFill/>
        </p:spPr>
      </p:pic>
      <p:sp>
        <p:nvSpPr>
          <p:cNvPr id="14" name="正方形/長方形 13"/>
          <p:cNvSpPr/>
          <p:nvPr/>
        </p:nvSpPr>
        <p:spPr>
          <a:xfrm>
            <a:off x="1331640" y="3284984"/>
            <a:ext cx="5184576" cy="2016224"/>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教えてもらうってどういうこと？</a:t>
            </a:r>
          </a:p>
          <a:p>
            <a:pPr algn="ctr"/>
            <a:r>
              <a:rPr lang="ja-JP" altLang="en-US" b="1" dirty="0" smtClean="0">
                <a:solidFill>
                  <a:schemeClr val="tx1"/>
                </a:solidFill>
                <a:latin typeface="メイリオ" pitchFamily="50" charset="-128"/>
                <a:ea typeface="メイリオ" pitchFamily="50" charset="-128"/>
                <a:cs typeface="メイリオ" pitchFamily="50" charset="-128"/>
              </a:rPr>
              <a:t>先生がいて授業を聞いたり、</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与えられた問題を解くのが勉強なの？</a:t>
            </a:r>
          </a:p>
          <a:p>
            <a:pPr algn="ctr"/>
            <a:endParaRPr kumimoji="1" lang="ja-JP" altLang="en-US" b="1" dirty="0" smtClean="0">
              <a:solidFill>
                <a:schemeClr val="tx1"/>
              </a:solidFill>
              <a:latin typeface="メイリオ" pitchFamily="50" charset="-128"/>
              <a:ea typeface="メイリオ" pitchFamily="50" charset="-128"/>
              <a:cs typeface="メイリオ" pitchFamily="50" charset="-128"/>
            </a:endParaRPr>
          </a:p>
          <a:p>
            <a:pPr algn="ctr"/>
            <a:r>
              <a:rPr lang="ja-JP" altLang="en-US" b="1" dirty="0" smtClean="0">
                <a:solidFill>
                  <a:schemeClr val="tx1"/>
                </a:solidFill>
                <a:latin typeface="メイリオ" pitchFamily="50" charset="-128"/>
                <a:ea typeface="メイリオ" pitchFamily="50" charset="-128"/>
                <a:cs typeface="メイリオ" pitchFamily="50" charset="-128"/>
              </a:rPr>
              <a:t>－現場に戻ったら、</a:t>
            </a:r>
          </a:p>
          <a:p>
            <a:pPr algn="ctr"/>
            <a:r>
              <a:rPr lang="ja-JP" altLang="en-US" b="1" dirty="0" smtClean="0">
                <a:solidFill>
                  <a:schemeClr val="tx1"/>
                </a:solidFill>
                <a:latin typeface="メイリオ" pitchFamily="50" charset="-128"/>
                <a:ea typeface="メイリオ" pitchFamily="50" charset="-128"/>
                <a:cs typeface="メイリオ" pitchFamily="50" charset="-128"/>
              </a:rPr>
              <a:t>誰かが答え合わせしてくれるのかなぁ？－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7" name="角丸四角形 6"/>
          <p:cNvSpPr/>
          <p:nvPr/>
        </p:nvSpPr>
        <p:spPr>
          <a:xfrm>
            <a:off x="3131840" y="332656"/>
            <a:ext cx="5688632"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latin typeface="メイリオ" pitchFamily="50" charset="-128"/>
                <a:ea typeface="メイリオ" pitchFamily="50" charset="-128"/>
                <a:cs typeface="メイリオ" pitchFamily="50" charset="-128"/>
              </a:rPr>
              <a:t>技術だけでなく、「そもそも」のことに目を向ける</a:t>
            </a:r>
            <a:endParaRPr kumimoji="1" lang="ja-JP" altLang="en-US" b="1" dirty="0">
              <a:latin typeface="メイリオ" pitchFamily="50" charset="-128"/>
              <a:ea typeface="メイリオ" pitchFamily="50" charset="-128"/>
              <a:cs typeface="メイリオ" pitchFamily="50" charset="-128"/>
            </a:endParaRPr>
          </a:p>
        </p:txBody>
      </p:sp>
      <p:sp>
        <p:nvSpPr>
          <p:cNvPr id="9" name="角丸四角形 8"/>
          <p:cNvSpPr/>
          <p:nvPr/>
        </p:nvSpPr>
        <p:spPr>
          <a:xfrm>
            <a:off x="971600" y="5229200"/>
            <a:ext cx="4536504"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学びかた、育ちかたに目を</a:t>
            </a:r>
            <a:r>
              <a:rPr lang="ja-JP" altLang="en-US" b="1" dirty="0" smtClean="0">
                <a:latin typeface="メイリオ" pitchFamily="50" charset="-128"/>
                <a:ea typeface="メイリオ" pitchFamily="50" charset="-128"/>
                <a:cs typeface="メイリオ" pitchFamily="50" charset="-128"/>
              </a:rPr>
              <a:t>向ける。</a:t>
            </a:r>
            <a:endParaRPr kumimoji="1" lang="ja-JP" altLang="en-US" b="1" dirty="0">
              <a:latin typeface="メイリオ" pitchFamily="50" charset="-128"/>
              <a:ea typeface="メイリオ" pitchFamily="50" charset="-128"/>
              <a:cs typeface="メイリオ" pitchFamily="50" charset="-128"/>
            </a:endParaRPr>
          </a:p>
        </p:txBody>
      </p:sp>
      <p:sp>
        <p:nvSpPr>
          <p:cNvPr id="10" name="スライド番号プレースホルダ 9"/>
          <p:cNvSpPr>
            <a:spLocks noGrp="1"/>
          </p:cNvSpPr>
          <p:nvPr>
            <p:ph type="sldNum" sz="quarter" idx="12"/>
          </p:nvPr>
        </p:nvSpPr>
        <p:spPr/>
        <p:txBody>
          <a:bodyPr/>
          <a:lstStyle/>
          <a:p>
            <a:fld id="{DC482F87-D069-4E11-9D1B-0E53CB68B063}" type="slidenum">
              <a:rPr kumimoji="1" lang="ja-JP" altLang="en-US" smtClean="0"/>
              <a:pPr/>
              <a:t>2</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ケアマネジメントプロセス毎のチェックポイント①</a:t>
            </a:r>
            <a:endParaRPr kumimoji="1" lang="ja-JP" altLang="en-US" sz="24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19" y="1196829"/>
            <a:ext cx="8529623" cy="3985706"/>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① </a:t>
            </a:r>
            <a:r>
              <a:rPr kumimoji="1" lang="ja-JP" altLang="en-US" sz="2000" b="1" dirty="0">
                <a:latin typeface="メイリオ" pitchFamily="50" charset="-128"/>
                <a:ea typeface="メイリオ" pitchFamily="50" charset="-128"/>
                <a:cs typeface="メイリオ" pitchFamily="50" charset="-128"/>
              </a:rPr>
              <a:t>関係性の構築</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エンゲージメント（強い信頼関係）ができているか。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共感的理解、生活の視点による本人理解ができているか。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本人にとって良い環境や方法で面接等ができているか。</a:t>
            </a:r>
          </a:p>
          <a:p>
            <a:pPr>
              <a:lnSpc>
                <a:spcPts val="1800"/>
              </a:lnSpc>
            </a:pPr>
            <a:endParaRPr kumimoji="1" lang="ja-JP" altLang="en-US" sz="2000" dirty="0">
              <a:latin typeface="メイリオ" pitchFamily="50" charset="-128"/>
              <a:ea typeface="メイリオ" pitchFamily="50" charset="-128"/>
              <a:cs typeface="メイリオ" pitchFamily="50" charset="-128"/>
            </a:endParaRPr>
          </a:p>
          <a:p>
            <a:r>
              <a:rPr kumimoji="1" lang="ja-JP" altLang="en-US" sz="2000" b="1" dirty="0" smtClean="0">
                <a:latin typeface="メイリオ" pitchFamily="50" charset="-128"/>
                <a:ea typeface="メイリオ" pitchFamily="50" charset="-128"/>
                <a:cs typeface="メイリオ" pitchFamily="50" charset="-128"/>
              </a:rPr>
              <a:t>② </a:t>
            </a:r>
            <a:r>
              <a:rPr kumimoji="1" lang="ja-JP" altLang="en-US" sz="2000" b="1" dirty="0">
                <a:latin typeface="メイリオ" pitchFamily="50" charset="-128"/>
                <a:ea typeface="メイリオ" pitchFamily="50" charset="-128"/>
                <a:cs typeface="メイリオ" pitchFamily="50" charset="-128"/>
              </a:rPr>
              <a:t>インテーク・アセスメント</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適切な受理判断や支援方法の選択をしているか。</a:t>
            </a:r>
          </a:p>
          <a:p>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ケアマネジメントの対象者</a:t>
            </a:r>
            <a:r>
              <a:rPr kumimoji="1" lang="ja-JP" altLang="en-US" dirty="0" smtClean="0">
                <a:latin typeface="メイリオ" pitchFamily="50" charset="-128"/>
                <a:ea typeface="メイリオ" pitchFamily="50" charset="-128"/>
                <a:cs typeface="メイリオ" pitchFamily="50" charset="-128"/>
              </a:rPr>
              <a:t>か、緊急性の判断は適切か。）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本人の思いは聞けているか、主訴や課題感は本人の</a:t>
            </a:r>
            <a:r>
              <a:rPr kumimoji="1" lang="ja-JP" altLang="en-US" dirty="0" smtClean="0">
                <a:latin typeface="メイリオ" pitchFamily="50" charset="-128"/>
                <a:ea typeface="メイリオ" pitchFamily="50" charset="-128"/>
                <a:cs typeface="メイリオ" pitchFamily="50" charset="-128"/>
              </a:rPr>
              <a:t>ものになっているか。</a:t>
            </a:r>
          </a:p>
          <a:p>
            <a:r>
              <a:rPr kumimoji="1" lang="ja-JP" altLang="en-US" dirty="0" smtClean="0">
                <a:latin typeface="メイリオ" pitchFamily="50" charset="-128"/>
                <a:ea typeface="メイリオ" pitchFamily="50" charset="-128"/>
                <a:cs typeface="メイリオ" pitchFamily="50" charset="-128"/>
              </a:rPr>
              <a:t>　□ 本人の意思や目標・希望が明確になる</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焦点化される</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支援ができているか。</a:t>
            </a:r>
          </a:p>
          <a:p>
            <a:r>
              <a:rPr kumimoji="1" lang="ja-JP" altLang="en-US" dirty="0" smtClean="0">
                <a:latin typeface="メイリオ" pitchFamily="50" charset="-128"/>
                <a:ea typeface="メイリオ" pitchFamily="50" charset="-128"/>
                <a:cs typeface="メイリオ" pitchFamily="50" charset="-128"/>
              </a:rPr>
              <a:t>　□ 本人の意思形成や伝達、選択に困難がある場合の支援ができているか。</a:t>
            </a:r>
          </a:p>
          <a:p>
            <a:r>
              <a:rPr kumimoji="1" lang="ja-JP" altLang="en-US" dirty="0" smtClean="0">
                <a:latin typeface="メイリオ" pitchFamily="50" charset="-128"/>
                <a:ea typeface="メイリオ" pitchFamily="50" charset="-128"/>
                <a:cs typeface="メイリオ" pitchFamily="50" charset="-128"/>
              </a:rPr>
              <a:t>　□ 本人の目標・希望の実現にむけ、必要な情報が収集できているか。</a:t>
            </a:r>
          </a:p>
          <a:p>
            <a:r>
              <a:rPr kumimoji="1" lang="ja-JP" altLang="en-US" dirty="0" smtClean="0">
                <a:latin typeface="メイリオ" pitchFamily="50" charset="-128"/>
                <a:ea typeface="メイリオ" pitchFamily="50" charset="-128"/>
                <a:cs typeface="メイリオ" pitchFamily="50" charset="-128"/>
              </a:rPr>
              <a:t>　□ 様々な情報源からの多角的な情報収集</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共有</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ができているか。</a:t>
            </a:r>
          </a:p>
          <a:p>
            <a:r>
              <a:rPr kumimoji="1" lang="ja-JP" altLang="en-US" dirty="0" smtClean="0">
                <a:latin typeface="メイリオ" pitchFamily="50" charset="-128"/>
                <a:ea typeface="メイリオ" pitchFamily="50" charset="-128"/>
                <a:cs typeface="メイリオ" pitchFamily="50" charset="-128"/>
              </a:rPr>
              <a:t>　□ 障害や疾病、問題・課題よりも、本人のストレングスに着目できているか。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20</a:t>
            </a:fld>
            <a:endParaRPr lang="en-US"/>
          </a:p>
        </p:txBody>
      </p:sp>
    </p:spTree>
    <p:extLst>
      <p:ext uri="{BB962C8B-B14F-4D97-AF65-F5344CB8AC3E}">
        <p14:creationId xmlns:p14="http://schemas.microsoft.com/office/powerpoint/2010/main" val="73000039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30"/>
            <a:ext cx="8892481" cy="5632311"/>
          </a:xfrm>
          <a:prstGeom prst="rect">
            <a:avLst/>
          </a:prstGeom>
          <a:noFill/>
        </p:spPr>
        <p:txBody>
          <a:bodyPr wrap="square" rtlCol="0">
            <a:spAutoFit/>
          </a:bodyPr>
          <a:lstStyle/>
          <a:p>
            <a:r>
              <a:rPr kumimoji="1" lang="ja-JP" altLang="en-US" sz="2000" b="1" dirty="0">
                <a:solidFill>
                  <a:schemeClr val="accent1">
                    <a:lumMod val="60000"/>
                    <a:lumOff val="40000"/>
                  </a:schemeClr>
                </a:solidFill>
                <a:latin typeface="メイリオ" pitchFamily="50" charset="-128"/>
                <a:ea typeface="メイリオ" pitchFamily="50" charset="-128"/>
                <a:cs typeface="メイリオ" pitchFamily="50" charset="-128"/>
              </a:rPr>
              <a:t>③ プランニング</a:t>
            </a:r>
            <a:r>
              <a:rPr kumimoji="1" lang="ja-JP" altLang="en-US" sz="2000" b="1" dirty="0">
                <a:latin typeface="メイリオ" pitchFamily="50" charset="-128"/>
                <a:ea typeface="メイリオ" pitchFamily="50" charset="-128"/>
                <a:cs typeface="メイリオ" pitchFamily="50" charset="-128"/>
              </a:rPr>
              <a:t>、モニタリング</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本人が決定し、共有されているゴールに向けてのプランであるか。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a:t>
            </a:r>
            <a:r>
              <a:rPr kumimoji="1" lang="ja-JP" altLang="en-US" sz="2000" dirty="0">
                <a:latin typeface="メイリオ" pitchFamily="50" charset="-128"/>
                <a:ea typeface="メイリオ" pitchFamily="50" charset="-128"/>
                <a:cs typeface="メイリオ" pitchFamily="50" charset="-128"/>
              </a:rPr>
              <a:t>本人が前向きになれるプランであるか。）。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その実現に必要な地域の社会資源が柔軟に捉えられているか。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その実現に必要な人材がチームに参画しているか、役割分</a:t>
            </a:r>
            <a:r>
              <a:rPr kumimoji="1" lang="ja-JP" altLang="en-US" sz="2000" dirty="0" smtClean="0">
                <a:latin typeface="メイリオ" pitchFamily="50" charset="-128"/>
                <a:ea typeface="メイリオ" pitchFamily="50" charset="-128"/>
                <a:cs typeface="メイリオ" pitchFamily="50" charset="-128"/>
              </a:rPr>
              <a:t>担がなさ</a:t>
            </a:r>
          </a:p>
          <a:p>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err="1" smtClean="0">
                <a:latin typeface="メイリオ" pitchFamily="50" charset="-128"/>
                <a:ea typeface="メイリオ" pitchFamily="50" charset="-128"/>
                <a:cs typeface="メイリオ" pitchFamily="50" charset="-128"/>
              </a:rPr>
              <a:t>れて</a:t>
            </a:r>
            <a:r>
              <a:rPr kumimoji="1" lang="ja-JP" altLang="en-US" sz="2000" dirty="0">
                <a:latin typeface="メイリオ" pitchFamily="50" charset="-128"/>
                <a:ea typeface="メイリオ" pitchFamily="50" charset="-128"/>
                <a:cs typeface="メイリオ" pitchFamily="50" charset="-128"/>
              </a:rPr>
              <a:t>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本人にとってわかりやすい言葉で書かれているか。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本人が前向きになれるプランか</a:t>
            </a:r>
            <a:r>
              <a:rPr kumimoji="1" lang="ja-JP" altLang="en-US" sz="2000" dirty="0" smtClean="0">
                <a:latin typeface="メイリオ" pitchFamily="50" charset="-128"/>
                <a:ea typeface="メイリオ" pitchFamily="50" charset="-128"/>
                <a:cs typeface="メイリオ" pitchFamily="50" charset="-128"/>
              </a:rPr>
              <a:t>／なれる</a:t>
            </a:r>
            <a:r>
              <a:rPr kumimoji="1" lang="ja-JP" altLang="en-US" sz="2000" dirty="0">
                <a:latin typeface="メイリオ" pitchFamily="50" charset="-128"/>
                <a:ea typeface="メイリオ" pitchFamily="50" charset="-128"/>
                <a:cs typeface="メイリオ" pitchFamily="50" charset="-128"/>
              </a:rPr>
              <a:t>言葉で書かれて</a:t>
            </a:r>
            <a:r>
              <a:rPr kumimoji="1" lang="ja-JP" altLang="en-US" sz="2000" dirty="0" smtClean="0">
                <a:latin typeface="メイリオ" pitchFamily="50" charset="-128"/>
                <a:ea typeface="メイリオ" pitchFamily="50" charset="-128"/>
                <a:cs typeface="メイリオ" pitchFamily="50" charset="-128"/>
              </a:rPr>
              <a:t>いるか</a:t>
            </a:r>
            <a:r>
              <a:rPr kumimoji="1" lang="ja-JP" altLang="en-US" sz="2000" dirty="0">
                <a:latin typeface="メイリオ" pitchFamily="50" charset="-128"/>
                <a:ea typeface="メイリオ" pitchFamily="50" charset="-128"/>
                <a:cs typeface="メイリオ" pitchFamily="50" charset="-128"/>
              </a:rPr>
              <a:t>。</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達成できる可能性の高いプランであるか（スモールステップが</a:t>
            </a:r>
            <a:r>
              <a:rPr kumimoji="1" lang="ja-JP" altLang="en-US" sz="2000" dirty="0" err="1">
                <a:latin typeface="メイリオ" pitchFamily="50" charset="-128"/>
                <a:ea typeface="メイリオ" pitchFamily="50" charset="-128"/>
                <a:cs typeface="メイリオ" pitchFamily="50" charset="-128"/>
              </a:rPr>
              <a:t>刻</a:t>
            </a:r>
            <a:r>
              <a:rPr kumimoji="1" lang="ja-JP" altLang="en-US" sz="2000" dirty="0" err="1" smtClean="0">
                <a:latin typeface="メイリオ" pitchFamily="50" charset="-128"/>
                <a:ea typeface="メイリオ" pitchFamily="50" charset="-128"/>
                <a:cs typeface="メイリオ" pitchFamily="50" charset="-128"/>
              </a:rPr>
              <a:t>ま</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err="1" smtClean="0">
                <a:latin typeface="メイリオ" pitchFamily="50" charset="-128"/>
                <a:ea typeface="メイリオ" pitchFamily="50" charset="-128"/>
                <a:cs typeface="メイリオ" pitchFamily="50" charset="-128"/>
              </a:rPr>
              <a:t>れて</a:t>
            </a:r>
            <a:r>
              <a:rPr kumimoji="1" lang="ja-JP" altLang="en-US" sz="2000" dirty="0">
                <a:latin typeface="メイリオ" pitchFamily="50" charset="-128"/>
                <a:ea typeface="メイリオ" pitchFamily="50" charset="-128"/>
                <a:cs typeface="メイリオ" pitchFamily="50" charset="-128"/>
              </a:rPr>
              <a:t>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時期にかなったプランになっているか。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達成したかどうかがわかるプランになっているか。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アセスメント結果を活かし、矛盾のないプランであるか</a:t>
            </a:r>
            <a:r>
              <a:rPr kumimoji="1" lang="ja-JP" altLang="en-US" sz="2000" dirty="0" smtClean="0">
                <a:latin typeface="メイリオ" pitchFamily="50" charset="-128"/>
                <a:ea typeface="メイリオ" pitchFamily="50" charset="-128"/>
                <a:cs typeface="メイリオ" pitchFamily="50" charset="-128"/>
              </a:rPr>
              <a:t>。</a:t>
            </a:r>
          </a:p>
          <a:p>
            <a:r>
              <a:rPr kumimoji="1" lang="ja-JP" altLang="en-US" sz="2000" dirty="0" smtClean="0">
                <a:latin typeface="メイリオ" pitchFamily="50" charset="-128"/>
                <a:ea typeface="メイリオ" pitchFamily="50" charset="-128"/>
                <a:cs typeface="メイリオ" pitchFamily="50" charset="-128"/>
              </a:rPr>
              <a:t>　□ プランの実現や本人への支援に必要なモニタリング期間を設定でき</a:t>
            </a:r>
          </a:p>
          <a:p>
            <a:r>
              <a:rPr kumimoji="1" lang="ja-JP" altLang="en-US" sz="2000" dirty="0" smtClean="0">
                <a:latin typeface="メイリオ" pitchFamily="50" charset="-128"/>
                <a:ea typeface="メイリオ" pitchFamily="50" charset="-128"/>
                <a:cs typeface="メイリオ" pitchFamily="50" charset="-128"/>
              </a:rPr>
              <a:t>　　ているか。</a:t>
            </a:r>
          </a:p>
          <a:p>
            <a:r>
              <a:rPr kumimoji="1" lang="ja-JP" altLang="en-US" sz="2000" dirty="0" smtClean="0">
                <a:latin typeface="メイリオ" pitchFamily="50" charset="-128"/>
                <a:ea typeface="メイリオ" pitchFamily="50" charset="-128"/>
                <a:cs typeface="メイリオ" pitchFamily="50" charset="-128"/>
              </a:rPr>
              <a:t>　□ 関係者からも含めた複数の視点からのモニタリングができる。</a:t>
            </a:r>
          </a:p>
          <a:p>
            <a:r>
              <a:rPr kumimoji="1" lang="ja-JP" altLang="en-US" sz="2000" dirty="0" smtClean="0">
                <a:latin typeface="メイリオ" pitchFamily="50" charset="-128"/>
                <a:ea typeface="メイリオ" pitchFamily="50" charset="-128"/>
                <a:cs typeface="メイリオ" pitchFamily="50" charset="-128"/>
              </a:rPr>
              <a:t>　□ 必要に応じ、サービス担当者会議を開催できているか。</a:t>
            </a:r>
          </a:p>
          <a:p>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21</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ケアマネジメントプロセス毎のチェックポイント②</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7941454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29"/>
            <a:ext cx="8529623" cy="5324535"/>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④ 評価・終結</a:t>
            </a:r>
          </a:p>
          <a:p>
            <a:r>
              <a:rPr kumimoji="1" lang="ja-JP" altLang="en-US" sz="2000" dirty="0" smtClean="0">
                <a:latin typeface="メイリオ" pitchFamily="50" charset="-128"/>
                <a:ea typeface="メイリオ" pitchFamily="50" charset="-128"/>
                <a:cs typeface="メイリオ" pitchFamily="50" charset="-128"/>
              </a:rPr>
              <a:t>　□ 本人の意向や満足度、関係者からの意見等を踏まえた判断をして</a:t>
            </a:r>
            <a:r>
              <a:rPr kumimoji="1" lang="ja-JP" altLang="en-US" sz="2000" dirty="0" err="1" smtClean="0">
                <a:latin typeface="メイリオ" pitchFamily="50" charset="-128"/>
                <a:ea typeface="メイリオ" pitchFamily="50" charset="-128"/>
                <a:cs typeface="メイリオ" pitchFamily="50" charset="-128"/>
              </a:rPr>
              <a:t>い</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るか。</a:t>
            </a:r>
          </a:p>
          <a:p>
            <a:r>
              <a:rPr kumimoji="1" lang="ja-JP" altLang="en-US" sz="2000" dirty="0" smtClean="0">
                <a:latin typeface="メイリオ" pitchFamily="50" charset="-128"/>
                <a:ea typeface="メイリオ" pitchFamily="50" charset="-128"/>
                <a:cs typeface="メイリオ" pitchFamily="50" charset="-128"/>
              </a:rPr>
              <a:t>　□ ひとりで判断せず、合議により終結を判断しているか。</a:t>
            </a:r>
          </a:p>
          <a:p>
            <a:r>
              <a:rPr kumimoji="1" lang="ja-JP" altLang="en-US" sz="2000" dirty="0" smtClean="0">
                <a:latin typeface="メイリオ" pitchFamily="50" charset="-128"/>
                <a:ea typeface="メイリオ" pitchFamily="50" charset="-128"/>
                <a:cs typeface="メイリオ" pitchFamily="50" charset="-128"/>
              </a:rPr>
              <a:t>　□ 終結しても必要に応じていつでも再開できることを本人に伝えて</a:t>
            </a:r>
            <a:r>
              <a:rPr kumimoji="1" lang="ja-JP" altLang="en-US" sz="2000" dirty="0" err="1" smtClean="0">
                <a:latin typeface="メイリオ" pitchFamily="50" charset="-128"/>
                <a:ea typeface="メイリオ" pitchFamily="50" charset="-128"/>
                <a:cs typeface="メイリオ" pitchFamily="50" charset="-128"/>
              </a:rPr>
              <a:t>い</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るか。</a:t>
            </a:r>
          </a:p>
          <a:p>
            <a:endParaRPr kumimoji="1" lang="ja-JP" altLang="en-US" sz="2000" b="1" dirty="0" smtClean="0">
              <a:latin typeface="メイリオ" pitchFamily="50" charset="-128"/>
              <a:ea typeface="メイリオ" pitchFamily="50" charset="-128"/>
              <a:cs typeface="メイリオ" pitchFamily="50" charset="-128"/>
            </a:endParaRPr>
          </a:p>
          <a:p>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⑤ 多職種連携・チームアプローチの視点</a:t>
            </a:r>
            <a:endParaRPr kumimoji="1" lang="en-US" altLang="ja-JP" sz="2000" b="1" dirty="0" smtClean="0">
              <a:solidFill>
                <a:schemeClr val="accent1">
                  <a:lumMod val="60000"/>
                  <a:lumOff val="40000"/>
                </a:schemeClr>
              </a:solidFill>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 必要な人材をチームにしているか／役割分担ができているか。</a:t>
            </a:r>
          </a:p>
          <a:p>
            <a:endParaRPr kumimoji="1" lang="ja-JP" altLang="en-US" sz="2000" dirty="0" smtClean="0">
              <a:latin typeface="メイリオ" pitchFamily="50" charset="-128"/>
              <a:ea typeface="メイリオ" pitchFamily="50" charset="-128"/>
              <a:cs typeface="メイリオ" pitchFamily="50" charset="-128"/>
            </a:endParaRPr>
          </a:p>
          <a:p>
            <a:r>
              <a:rPr kumimoji="1" lang="en-US" altLang="ja-JP" sz="2000"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－サービス担当者会議・ケア会議－</a:t>
            </a:r>
          </a:p>
          <a:p>
            <a:r>
              <a:rPr kumimoji="1" lang="ja-JP" altLang="en-US" sz="2000" dirty="0" smtClean="0">
                <a:latin typeface="メイリオ" pitchFamily="50" charset="-128"/>
                <a:ea typeface="メイリオ" pitchFamily="50" charset="-128"/>
                <a:cs typeface="メイリオ" pitchFamily="50" charset="-128"/>
              </a:rPr>
              <a:t>　□ 会議の目的と議題を明確にして会議を運営できているか。</a:t>
            </a:r>
          </a:p>
          <a:p>
            <a:r>
              <a:rPr kumimoji="1" lang="ja-JP" altLang="en-US" sz="2000" dirty="0" smtClean="0">
                <a:latin typeface="メイリオ" pitchFamily="50" charset="-128"/>
                <a:ea typeface="メイリオ" pitchFamily="50" charset="-128"/>
                <a:cs typeface="メイリオ" pitchFamily="50" charset="-128"/>
              </a:rPr>
              <a:t>　□ 本人が参加した会議を開催しているか。</a:t>
            </a:r>
          </a:p>
          <a:p>
            <a:r>
              <a:rPr kumimoji="1" lang="ja-JP" altLang="en-US" sz="2000" dirty="0" smtClean="0">
                <a:latin typeface="メイリオ" pitchFamily="50" charset="-128"/>
                <a:ea typeface="メイリオ" pitchFamily="50" charset="-128"/>
                <a:cs typeface="メイリオ" pitchFamily="50" charset="-128"/>
              </a:rPr>
              <a:t>　□ 必要な参加者を会議に招集しているか。</a:t>
            </a:r>
          </a:p>
          <a:p>
            <a:r>
              <a:rPr kumimoji="1" lang="ja-JP" altLang="en-US" sz="2000" dirty="0" smtClean="0">
                <a:latin typeface="メイリオ" pitchFamily="50" charset="-128"/>
                <a:ea typeface="メイリオ" pitchFamily="50" charset="-128"/>
                <a:cs typeface="メイリオ" pitchFamily="50" charset="-128"/>
              </a:rPr>
              <a:t>　□ 全員が主体的に参加できる会議運営をしているか。</a:t>
            </a:r>
          </a:p>
          <a:p>
            <a:r>
              <a:rPr kumimoji="1" lang="ja-JP" altLang="en-US" sz="2000" dirty="0" smtClean="0">
                <a:latin typeface="メイリオ" pitchFamily="50" charset="-128"/>
                <a:ea typeface="メイリオ" pitchFamily="50" charset="-128"/>
                <a:cs typeface="メイリオ" pitchFamily="50" charset="-128"/>
              </a:rPr>
              <a:t>　□ 決定事項を共有し、役割分担がする会議運営ができている。</a:t>
            </a:r>
          </a:p>
          <a:p>
            <a:r>
              <a:rPr kumimoji="1" lang="ja-JP" altLang="en-US" sz="2000" dirty="0" smtClean="0">
                <a:latin typeface="メイリオ" pitchFamily="50" charset="-128"/>
                <a:ea typeface="メイリオ" pitchFamily="50" charset="-128"/>
                <a:cs typeface="メイリオ" pitchFamily="50" charset="-128"/>
              </a:rPr>
              <a:t>　□ 次の開催を決めて終了している。</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22</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ケアマネジメントプロセス毎のチェックポイント③</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2772435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29"/>
            <a:ext cx="8529623" cy="3477875"/>
          </a:xfrm>
          <a:prstGeom prst="rect">
            <a:avLst/>
          </a:prstGeom>
          <a:noFill/>
        </p:spPr>
        <p:txBody>
          <a:bodyPr wrap="square" rtlCol="0">
            <a:spAutoFit/>
          </a:bodyPr>
          <a:lstStyle/>
          <a:p>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⑥ 地域</a:t>
            </a:r>
            <a:r>
              <a:rPr kumimoji="1" lang="ja-JP" altLang="en-US" sz="2000" b="1" dirty="0">
                <a:solidFill>
                  <a:schemeClr val="accent1">
                    <a:lumMod val="60000"/>
                    <a:lumOff val="40000"/>
                  </a:schemeClr>
                </a:solidFill>
                <a:latin typeface="メイリオ" pitchFamily="50" charset="-128"/>
                <a:ea typeface="メイリオ" pitchFamily="50" charset="-128"/>
                <a:cs typeface="メイリオ" pitchFamily="50" charset="-128"/>
              </a:rPr>
              <a:t>への</a:t>
            </a:r>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視点</a:t>
            </a:r>
            <a:endParaRPr kumimoji="1" lang="en-US" altLang="ja-JP" sz="2000" b="1" dirty="0">
              <a:solidFill>
                <a:schemeClr val="accent1">
                  <a:lumMod val="60000"/>
                  <a:lumOff val="40000"/>
                </a:schemeClr>
              </a:solidFill>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 地域課題が意識できるよう、基幹相談支援センターと連携したり、</a:t>
            </a:r>
          </a:p>
          <a:p>
            <a:r>
              <a:rPr kumimoji="1" lang="ja-JP" altLang="en-US" sz="2000" dirty="0" smtClean="0">
                <a:latin typeface="メイリオ" pitchFamily="50" charset="-128"/>
                <a:ea typeface="メイリオ" pitchFamily="50" charset="-128"/>
                <a:cs typeface="メイリオ" pitchFamily="50" charset="-128"/>
              </a:rPr>
              <a:t>　　スーパービジョンや地域の合議の場に参加しているか。</a:t>
            </a:r>
          </a:p>
          <a:p>
            <a:r>
              <a:rPr kumimoji="1" lang="ja-JP" altLang="en-US" sz="2000" dirty="0" smtClean="0">
                <a:latin typeface="メイリオ" pitchFamily="50" charset="-128"/>
                <a:ea typeface="メイリオ" pitchFamily="50" charset="-128"/>
                <a:cs typeface="メイリオ" pitchFamily="50" charset="-128"/>
              </a:rPr>
              <a:t>　□ ひとりや自分の事業所では本人と定めたゴールが達成できない場合、</a:t>
            </a:r>
          </a:p>
          <a:p>
            <a:r>
              <a:rPr kumimoji="1" lang="ja-JP" altLang="en-US" sz="2000" dirty="0" smtClean="0">
                <a:latin typeface="メイリオ" pitchFamily="50" charset="-128"/>
                <a:ea typeface="メイリオ" pitchFamily="50" charset="-128"/>
                <a:cs typeface="メイリオ" pitchFamily="50" charset="-128"/>
              </a:rPr>
              <a:t>　　そのままにせず地域の協議の場に課題を提出しているか。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実践例のクライエント本人だけでなく、複数の利用者に共通する</a:t>
            </a:r>
            <a:r>
              <a:rPr kumimoji="1" lang="ja-JP" altLang="en-US" sz="2000" dirty="0" smtClean="0">
                <a:latin typeface="メイリオ" pitchFamily="50" charset="-128"/>
                <a:ea typeface="メイリオ" pitchFamily="50" charset="-128"/>
                <a:cs typeface="メイリオ" pitchFamily="50" charset="-128"/>
              </a:rPr>
              <a:t>課</a:t>
            </a:r>
          </a:p>
          <a:p>
            <a:r>
              <a:rPr kumimoji="1" lang="ja-JP" altLang="en-US" sz="2000" dirty="0" smtClean="0">
                <a:latin typeface="メイリオ" pitchFamily="50" charset="-128"/>
                <a:ea typeface="メイリオ" pitchFamily="50" charset="-128"/>
                <a:cs typeface="メイリオ" pitchFamily="50" charset="-128"/>
              </a:rPr>
              <a:t>　　題</a:t>
            </a:r>
            <a:r>
              <a:rPr kumimoji="1" lang="ja-JP" altLang="en-US" sz="2000" dirty="0">
                <a:latin typeface="メイリオ" pitchFamily="50" charset="-128"/>
                <a:ea typeface="メイリオ" pitchFamily="50" charset="-128"/>
                <a:cs typeface="メイリオ" pitchFamily="50" charset="-128"/>
              </a:rPr>
              <a:t>が</a:t>
            </a:r>
            <a:r>
              <a:rPr kumimoji="1" lang="ja-JP" altLang="en-US" sz="2000" dirty="0" smtClean="0">
                <a:latin typeface="メイリオ" pitchFamily="50" charset="-128"/>
                <a:ea typeface="メイリオ" pitchFamily="50" charset="-128"/>
                <a:cs typeface="メイリオ" pitchFamily="50" charset="-128"/>
              </a:rPr>
              <a:t>ないか意識できているか。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地域課題を抽出し、その背景</a:t>
            </a:r>
            <a:r>
              <a:rPr kumimoji="1" lang="ja-JP" altLang="en-US" sz="2000" dirty="0">
                <a:latin typeface="メイリオ" pitchFamily="50" charset="-128"/>
                <a:ea typeface="メイリオ" pitchFamily="50" charset="-128"/>
                <a:cs typeface="メイリオ" pitchFamily="50" charset="-128"/>
              </a:rPr>
              <a:t>（理由</a:t>
            </a:r>
            <a:r>
              <a:rPr kumimoji="1" lang="ja-JP" altLang="en-US" sz="2000" dirty="0" smtClean="0">
                <a:latin typeface="メイリオ" pitchFamily="50" charset="-128"/>
                <a:ea typeface="メイリオ" pitchFamily="50" charset="-128"/>
                <a:cs typeface="メイリオ" pitchFamily="50" charset="-128"/>
              </a:rPr>
              <a:t>）を分析できているか。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どのような資源</a:t>
            </a:r>
            <a:r>
              <a:rPr kumimoji="1" lang="ja-JP" altLang="en-US" sz="2000" dirty="0" smtClean="0">
                <a:latin typeface="メイリオ" pitchFamily="50" charset="-128"/>
                <a:ea typeface="メイリオ" pitchFamily="50" charset="-128"/>
                <a:cs typeface="メイリオ" pitchFamily="50" charset="-128"/>
              </a:rPr>
              <a:t>がある</a:t>
            </a:r>
            <a:r>
              <a:rPr kumimoji="1" lang="ja-JP" altLang="en-US" sz="2000" dirty="0">
                <a:latin typeface="メイリオ" pitchFamily="50" charset="-128"/>
                <a:ea typeface="メイリオ" pitchFamily="50" charset="-128"/>
                <a:cs typeface="メイリオ" pitchFamily="50" charset="-128"/>
              </a:rPr>
              <a:t>と、その課題は解決する</a:t>
            </a:r>
            <a:r>
              <a:rPr kumimoji="1" lang="ja-JP" altLang="en-US" sz="2000" dirty="0" smtClean="0">
                <a:latin typeface="メイリオ" pitchFamily="50" charset="-128"/>
                <a:ea typeface="メイリオ" pitchFamily="50" charset="-128"/>
                <a:cs typeface="メイリオ" pitchFamily="50" charset="-128"/>
              </a:rPr>
              <a:t>か考えているか。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その資源を生み出したり、アクセスできるようにするためには</a:t>
            </a:r>
            <a:r>
              <a:rPr kumimoji="1" lang="ja-JP" altLang="en-US" sz="2000" dirty="0" smtClean="0">
                <a:latin typeface="メイリオ" pitchFamily="50" charset="-128"/>
                <a:ea typeface="メイリオ" pitchFamily="50" charset="-128"/>
                <a:cs typeface="メイリオ" pitchFamily="50" charset="-128"/>
              </a:rPr>
              <a:t>どの</a:t>
            </a:r>
          </a:p>
          <a:p>
            <a:r>
              <a:rPr kumimoji="1" lang="ja-JP" altLang="en-US" sz="2000" dirty="0" smtClean="0">
                <a:latin typeface="メイリオ" pitchFamily="50" charset="-128"/>
                <a:ea typeface="メイリオ" pitchFamily="50" charset="-128"/>
                <a:cs typeface="メイリオ" pitchFamily="50" charset="-128"/>
              </a:rPr>
              <a:t>　　よう</a:t>
            </a:r>
            <a:r>
              <a:rPr kumimoji="1" lang="ja-JP" altLang="en-US" sz="2000" dirty="0">
                <a:latin typeface="メイリオ" pitchFamily="50" charset="-128"/>
                <a:ea typeface="メイリオ" pitchFamily="50" charset="-128"/>
                <a:cs typeface="メイリオ" pitchFamily="50" charset="-128"/>
              </a:rPr>
              <a:t>にしたらよい</a:t>
            </a:r>
            <a:r>
              <a:rPr kumimoji="1" lang="ja-JP" altLang="en-US" sz="2000" dirty="0" smtClean="0">
                <a:latin typeface="メイリオ" pitchFamily="50" charset="-128"/>
                <a:ea typeface="メイリオ" pitchFamily="50" charset="-128"/>
                <a:cs typeface="メイリオ" pitchFamily="50" charset="-128"/>
              </a:rPr>
              <a:t>か考えているか。</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23</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ケアマネジメントプロセス毎のチェックポイント④</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00242736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1205880"/>
            <a:ext cx="8229600" cy="1143000"/>
          </a:xfrm>
        </p:spPr>
        <p:txBody>
          <a:bodyPr>
            <a:normAutofit/>
          </a:bodyPr>
          <a:lstStyle/>
          <a:p>
            <a:r>
              <a:rPr lang="ja-JP" altLang="en-US" sz="3600" dirty="0">
                <a:latin typeface="メイリオ"/>
                <a:ea typeface="メイリオ"/>
                <a:cs typeface="メイリオ"/>
              </a:rPr>
              <a:t>個人での振り返り</a:t>
            </a:r>
            <a:endParaRPr kumimoji="1" lang="ja-JP" altLang="en-US" sz="36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24</a:t>
            </a:fld>
            <a:endParaRPr lang="en-US"/>
          </a:p>
        </p:txBody>
      </p:sp>
      <p:pic>
        <p:nvPicPr>
          <p:cNvPr id="7" name="Picture 2" descr="顔6"/>
          <p:cNvPicPr>
            <a:picLocks noChangeAspect="1" noChangeArrowheads="1"/>
          </p:cNvPicPr>
          <p:nvPr/>
        </p:nvPicPr>
        <p:blipFill>
          <a:blip r:embed="rId2" cstate="print"/>
          <a:srcRect/>
          <a:stretch>
            <a:fillRect/>
          </a:stretch>
        </p:blipFill>
        <p:spPr bwMode="auto">
          <a:xfrm>
            <a:off x="7020272" y="4437111"/>
            <a:ext cx="1512168" cy="1512169"/>
          </a:xfrm>
          <a:prstGeom prst="rect">
            <a:avLst/>
          </a:prstGeom>
          <a:noFill/>
        </p:spPr>
      </p:pic>
      <p:sp>
        <p:nvSpPr>
          <p:cNvPr id="8" name="タイトル 3"/>
          <p:cNvSpPr txBox="1">
            <a:spLocks/>
          </p:cNvSpPr>
          <p:nvPr/>
        </p:nvSpPr>
        <p:spPr>
          <a:xfrm>
            <a:off x="446856" y="394218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3600" dirty="0">
                <a:latin typeface="メイリオ"/>
                <a:ea typeface="メイリオ"/>
                <a:cs typeface="メイリオ"/>
              </a:rPr>
              <a:t>【30</a:t>
            </a:r>
            <a:r>
              <a:rPr lang="ja-JP" altLang="en-US" sz="3600" dirty="0">
                <a:latin typeface="メイリオ"/>
                <a:ea typeface="メイリオ"/>
                <a:cs typeface="メイリオ"/>
              </a:rPr>
              <a:t>分</a:t>
            </a:r>
            <a:r>
              <a:rPr lang="en-US" altLang="ja-JP" sz="3600" dirty="0">
                <a:latin typeface="メイリオ"/>
                <a:ea typeface="メイリオ"/>
                <a:cs typeface="メイリオ"/>
              </a:rPr>
              <a:t>】</a:t>
            </a:r>
            <a:endParaRPr lang="ja-JP" altLang="en-US" sz="3600" dirty="0">
              <a:latin typeface="メイリオ"/>
              <a:ea typeface="メイリオ"/>
              <a:cs typeface="メイリオ"/>
            </a:endParaRPr>
          </a:p>
        </p:txBody>
      </p:sp>
    </p:spTree>
    <p:extLst>
      <p:ext uri="{BB962C8B-B14F-4D97-AF65-F5344CB8AC3E}">
        <p14:creationId xmlns:p14="http://schemas.microsoft.com/office/powerpoint/2010/main" val="299890793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1205880"/>
            <a:ext cx="8229600" cy="1143000"/>
          </a:xfrm>
        </p:spPr>
        <p:txBody>
          <a:bodyPr>
            <a:normAutofit/>
          </a:bodyPr>
          <a:lstStyle/>
          <a:p>
            <a:r>
              <a:rPr kumimoji="1" lang="ja-JP" altLang="en-US" sz="3600" dirty="0">
                <a:latin typeface="メイリオ"/>
                <a:ea typeface="メイリオ"/>
                <a:cs typeface="メイリオ"/>
              </a:rPr>
              <a:t>グループでの共有</a:t>
            </a:r>
            <a:endParaRPr kumimoji="1" lang="ja-JP" altLang="en-US" sz="36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25</a:t>
            </a:fld>
            <a:endParaRPr lang="en-US"/>
          </a:p>
        </p:txBody>
      </p:sp>
      <p:pic>
        <p:nvPicPr>
          <p:cNvPr id="7" name="Picture 2" descr="顔6"/>
          <p:cNvPicPr>
            <a:picLocks noChangeAspect="1" noChangeArrowheads="1"/>
          </p:cNvPicPr>
          <p:nvPr/>
        </p:nvPicPr>
        <p:blipFill>
          <a:blip r:embed="rId2" cstate="print"/>
          <a:srcRect/>
          <a:stretch>
            <a:fillRect/>
          </a:stretch>
        </p:blipFill>
        <p:spPr bwMode="auto">
          <a:xfrm>
            <a:off x="7020272" y="4437111"/>
            <a:ext cx="1512168" cy="1512169"/>
          </a:xfrm>
          <a:prstGeom prst="rect">
            <a:avLst/>
          </a:prstGeom>
          <a:noFill/>
        </p:spPr>
      </p:pic>
      <p:sp>
        <p:nvSpPr>
          <p:cNvPr id="8" name="タイトル 3"/>
          <p:cNvSpPr txBox="1">
            <a:spLocks/>
          </p:cNvSpPr>
          <p:nvPr/>
        </p:nvSpPr>
        <p:spPr>
          <a:xfrm>
            <a:off x="446856" y="394218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3600" dirty="0">
                <a:latin typeface="メイリオ"/>
                <a:ea typeface="メイリオ"/>
                <a:cs typeface="メイリオ"/>
              </a:rPr>
              <a:t>【40</a:t>
            </a:r>
            <a:r>
              <a:rPr lang="ja-JP" altLang="en-US" sz="3600" dirty="0">
                <a:latin typeface="メイリオ"/>
                <a:ea typeface="メイリオ"/>
                <a:cs typeface="メイリオ"/>
              </a:rPr>
              <a:t>分</a:t>
            </a:r>
            <a:r>
              <a:rPr lang="en-US" altLang="ja-JP" sz="3600" dirty="0">
                <a:latin typeface="メイリオ"/>
                <a:ea typeface="メイリオ"/>
                <a:cs typeface="メイリオ"/>
              </a:rPr>
              <a:t>】</a:t>
            </a:r>
            <a:endParaRPr lang="ja-JP" altLang="en-US" sz="3600" dirty="0">
              <a:latin typeface="メイリオ"/>
              <a:ea typeface="メイリオ"/>
              <a:cs typeface="メイリオ"/>
            </a:endParaRPr>
          </a:p>
        </p:txBody>
      </p:sp>
      <p:sp>
        <p:nvSpPr>
          <p:cNvPr id="6" name="タイトル 3"/>
          <p:cNvSpPr txBox="1">
            <a:spLocks/>
          </p:cNvSpPr>
          <p:nvPr/>
        </p:nvSpPr>
        <p:spPr>
          <a:xfrm>
            <a:off x="446856" y="235800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400" dirty="0">
                <a:latin typeface="メイリオ"/>
                <a:ea typeface="メイリオ"/>
                <a:cs typeface="メイリオ"/>
              </a:rPr>
              <a:t>主に項目</a:t>
            </a:r>
            <a:r>
              <a:rPr lang="en-US" altLang="ja-JP" sz="2400" dirty="0">
                <a:latin typeface="メイリオ"/>
                <a:ea typeface="メイリオ"/>
                <a:cs typeface="メイリオ"/>
              </a:rPr>
              <a:t>①〜⑤</a:t>
            </a:r>
            <a:r>
              <a:rPr lang="ja-JP" altLang="en-US" sz="2400" dirty="0">
                <a:latin typeface="メイリオ"/>
                <a:ea typeface="メイリオ"/>
                <a:cs typeface="メイリオ"/>
              </a:rPr>
              <a:t>について</a:t>
            </a:r>
            <a:endParaRPr lang="ja-JP" altLang="en-US" sz="2400" dirty="0">
              <a:latin typeface="メイリオ"/>
              <a:ea typeface="メイリオ"/>
              <a:cs typeface="メイリオ"/>
            </a:endParaRPr>
          </a:p>
        </p:txBody>
      </p:sp>
    </p:spTree>
    <p:extLst>
      <p:ext uri="{BB962C8B-B14F-4D97-AF65-F5344CB8AC3E}">
        <p14:creationId xmlns:p14="http://schemas.microsoft.com/office/powerpoint/2010/main" val="155831181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1205880"/>
            <a:ext cx="8229600" cy="1143000"/>
          </a:xfrm>
        </p:spPr>
        <p:txBody>
          <a:bodyPr>
            <a:normAutofit/>
          </a:bodyPr>
          <a:lstStyle/>
          <a:p>
            <a:r>
              <a:rPr kumimoji="1" lang="ja-JP" altLang="en-US" sz="3600" dirty="0">
                <a:latin typeface="メイリオ"/>
                <a:ea typeface="メイリオ"/>
                <a:cs typeface="メイリオ"/>
              </a:rPr>
              <a:t>グループでの共有</a:t>
            </a:r>
            <a:endParaRPr kumimoji="1" lang="ja-JP" altLang="en-US" sz="36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26</a:t>
            </a:fld>
            <a:endParaRPr lang="en-US"/>
          </a:p>
        </p:txBody>
      </p:sp>
      <p:pic>
        <p:nvPicPr>
          <p:cNvPr id="7" name="Picture 2" descr="顔6"/>
          <p:cNvPicPr>
            <a:picLocks noChangeAspect="1" noChangeArrowheads="1"/>
          </p:cNvPicPr>
          <p:nvPr/>
        </p:nvPicPr>
        <p:blipFill>
          <a:blip r:embed="rId2" cstate="print"/>
          <a:srcRect/>
          <a:stretch>
            <a:fillRect/>
          </a:stretch>
        </p:blipFill>
        <p:spPr bwMode="auto">
          <a:xfrm>
            <a:off x="7020272" y="4437111"/>
            <a:ext cx="1512168" cy="1512169"/>
          </a:xfrm>
          <a:prstGeom prst="rect">
            <a:avLst/>
          </a:prstGeom>
          <a:noFill/>
        </p:spPr>
      </p:pic>
      <p:sp>
        <p:nvSpPr>
          <p:cNvPr id="8" name="タイトル 3"/>
          <p:cNvSpPr txBox="1">
            <a:spLocks/>
          </p:cNvSpPr>
          <p:nvPr/>
        </p:nvSpPr>
        <p:spPr>
          <a:xfrm>
            <a:off x="446856" y="394218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sz="3600" dirty="0">
                <a:latin typeface="メイリオ"/>
                <a:ea typeface="メイリオ"/>
                <a:cs typeface="メイリオ"/>
              </a:rPr>
              <a:t>【20</a:t>
            </a:r>
            <a:r>
              <a:rPr lang="ja-JP" altLang="en-US" sz="3600" dirty="0">
                <a:latin typeface="メイリオ"/>
                <a:ea typeface="メイリオ"/>
                <a:cs typeface="メイリオ"/>
              </a:rPr>
              <a:t>分</a:t>
            </a:r>
            <a:r>
              <a:rPr lang="en-US" altLang="ja-JP" sz="3600" dirty="0">
                <a:latin typeface="メイリオ"/>
                <a:ea typeface="メイリオ"/>
                <a:cs typeface="メイリオ"/>
              </a:rPr>
              <a:t>】</a:t>
            </a:r>
            <a:endParaRPr lang="ja-JP" altLang="en-US" sz="3600" dirty="0">
              <a:latin typeface="メイリオ"/>
              <a:ea typeface="メイリオ"/>
              <a:cs typeface="メイリオ"/>
            </a:endParaRPr>
          </a:p>
        </p:txBody>
      </p:sp>
      <p:sp>
        <p:nvSpPr>
          <p:cNvPr id="6" name="タイトル 3"/>
          <p:cNvSpPr txBox="1">
            <a:spLocks/>
          </p:cNvSpPr>
          <p:nvPr/>
        </p:nvSpPr>
        <p:spPr>
          <a:xfrm>
            <a:off x="446856" y="235800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400" dirty="0">
                <a:latin typeface="メイリオ"/>
                <a:ea typeface="メイリオ"/>
                <a:cs typeface="メイリオ"/>
              </a:rPr>
              <a:t>項目</a:t>
            </a:r>
            <a:r>
              <a:rPr lang="en-US" altLang="ja-JP" sz="2400" dirty="0">
                <a:latin typeface="メイリオ"/>
                <a:ea typeface="メイリオ"/>
                <a:cs typeface="メイリオ"/>
              </a:rPr>
              <a:t>⑧</a:t>
            </a:r>
            <a:r>
              <a:rPr lang="ja-JP" altLang="en-US" sz="2400" dirty="0">
                <a:latin typeface="メイリオ"/>
                <a:ea typeface="メイリオ"/>
                <a:cs typeface="メイリオ"/>
              </a:rPr>
              <a:t>について</a:t>
            </a:r>
            <a:endParaRPr lang="ja-JP" altLang="en-US" sz="2400" dirty="0">
              <a:latin typeface="メイリオ"/>
              <a:ea typeface="メイリオ"/>
              <a:cs typeface="メイリオ"/>
            </a:endParaRPr>
          </a:p>
        </p:txBody>
      </p:sp>
    </p:spTree>
    <p:extLst>
      <p:ext uri="{BB962C8B-B14F-4D97-AF65-F5344CB8AC3E}">
        <p14:creationId xmlns:p14="http://schemas.microsoft.com/office/powerpoint/2010/main" val="268029436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1484784"/>
            <a:ext cx="8640960" cy="1470025"/>
          </a:xfrm>
        </p:spPr>
        <p:txBody>
          <a:bodyPr>
            <a:normAutofit/>
          </a:bodyPr>
          <a:lstStyle/>
          <a:p>
            <a:r>
              <a:rPr kumimoji="1" lang="ja-JP" altLang="en-US" sz="2800" b="1" dirty="0" smtClean="0">
                <a:latin typeface="メイリオ" pitchFamily="50" charset="-128"/>
                <a:ea typeface="メイリオ" pitchFamily="50" charset="-128"/>
                <a:cs typeface="メイリオ" pitchFamily="50" charset="-128"/>
              </a:rPr>
              <a:t>演習４ 研修の</a:t>
            </a:r>
            <a:r>
              <a:rPr lang="ja-JP" altLang="en-US" sz="2800" b="1" dirty="0" smtClean="0">
                <a:latin typeface="メイリオ" pitchFamily="50" charset="-128"/>
                <a:ea typeface="メイリオ" pitchFamily="50" charset="-128"/>
                <a:cs typeface="メイリオ" pitchFamily="50" charset="-128"/>
              </a:rPr>
              <a:t>リフレクション</a:t>
            </a:r>
            <a:br>
              <a:rPr lang="ja-JP" altLang="en-US" sz="2800" b="1"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まとめと今後に向けて</a:t>
            </a:r>
            <a:endParaRPr kumimoji="1" lang="ja-JP" altLang="en-US" sz="1800" dirty="0">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7" name="角丸四角形吹き出し 6"/>
          <p:cNvSpPr/>
          <p:nvPr/>
        </p:nvSpPr>
        <p:spPr>
          <a:xfrm>
            <a:off x="6012160" y="548680"/>
            <a:ext cx="2592288" cy="1080120"/>
          </a:xfrm>
          <a:prstGeom prst="wedgeRoundRectCallout">
            <a:avLst>
              <a:gd name="adj1" fmla="val -38750"/>
              <a:gd name="adj2" fmla="val 68659"/>
              <a:gd name="adj3" fmla="val 16667"/>
            </a:avLst>
          </a:prstGeom>
          <a:solidFill>
            <a:schemeClr val="accent3">
              <a:lumMod val="40000"/>
              <a:lumOff val="60000"/>
            </a:schemeClr>
          </a:solidFill>
          <a:ln w="476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「いい仕事」</a:t>
            </a:r>
          </a:p>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をするために</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27</a:t>
            </a:fld>
            <a:endParaRPr kumimoji="1" lang="ja-JP" altLang="en-US"/>
          </a:p>
        </p:txBody>
      </p:sp>
      <p:sp>
        <p:nvSpPr>
          <p:cNvPr id="9" name="サブタイトル 2"/>
          <p:cNvSpPr>
            <a:spLocks noGrp="1"/>
          </p:cNvSpPr>
          <p:nvPr>
            <p:ph type="subTitle" idx="1"/>
          </p:nvPr>
        </p:nvSpPr>
        <p:spPr>
          <a:xfrm>
            <a:off x="286595" y="2924944"/>
            <a:ext cx="8640960" cy="3468914"/>
          </a:xfrm>
        </p:spPr>
        <p:txBody>
          <a:bodyPr>
            <a:normAutofit fontScale="92500" lnSpcReduction="10000"/>
          </a:bodyPr>
          <a:lstStyle/>
          <a:p>
            <a:pPr algn="l"/>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演習統括</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pPr algn="l"/>
            <a:r>
              <a:rPr lang="ja-JP" altLang="en-US" sz="2000" dirty="0" smtClean="0">
                <a:solidFill>
                  <a:schemeClr val="tx1"/>
                </a:solidFill>
                <a:latin typeface="メイリオ" pitchFamily="50" charset="-128"/>
                <a:ea typeface="メイリオ" pitchFamily="50" charset="-128"/>
                <a:cs typeface="メイリオ" pitchFamily="50" charset="-128"/>
              </a:rPr>
              <a:t>　藤川 雄一　埼玉県相談支援専門員協会</a:t>
            </a:r>
          </a:p>
          <a:p>
            <a:pPr algn="l"/>
            <a:endParaRPr kumimoji="1" lang="ja-JP" altLang="en-US" sz="2000" dirty="0">
              <a:solidFill>
                <a:schemeClr val="tx1"/>
              </a:solidFill>
              <a:latin typeface="メイリオ" pitchFamily="50" charset="-128"/>
              <a:ea typeface="メイリオ" pitchFamily="50" charset="-128"/>
              <a:cs typeface="メイリオ" pitchFamily="50" charset="-128"/>
            </a:endParaRPr>
          </a:p>
          <a:p>
            <a:pPr algn="l"/>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演習講師</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pPr algn="l"/>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市村 綾子　北信圏域障害者総合相談センター</a:t>
            </a:r>
          </a:p>
          <a:p>
            <a:pPr algn="l"/>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大友 崇弘　地域支援センターひまわり</a:t>
            </a:r>
          </a:p>
          <a:p>
            <a:pPr algn="l"/>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岡西 博一　かながわ</a:t>
            </a:r>
            <a:r>
              <a:rPr kumimoji="1" lang="ja-JP" altLang="en-US" sz="2000" dirty="0" err="1" smtClean="0">
                <a:solidFill>
                  <a:schemeClr val="tx1"/>
                </a:solidFill>
                <a:latin typeface="メイリオ" pitchFamily="50" charset="-128"/>
                <a:ea typeface="メイリオ" pitchFamily="50" charset="-128"/>
                <a:cs typeface="メイリオ" pitchFamily="50" charset="-128"/>
              </a:rPr>
              <a:t>障がい</a:t>
            </a:r>
            <a:r>
              <a:rPr kumimoji="1" lang="ja-JP" altLang="en-US" sz="2000" dirty="0" smtClean="0">
                <a:solidFill>
                  <a:schemeClr val="tx1"/>
                </a:solidFill>
                <a:latin typeface="メイリオ" pitchFamily="50" charset="-128"/>
                <a:ea typeface="メイリオ" pitchFamily="50" charset="-128"/>
                <a:cs typeface="メイリオ" pitchFamily="50" charset="-128"/>
              </a:rPr>
              <a:t>ケアマネジメント従事者ネットワーク</a:t>
            </a:r>
          </a:p>
          <a:p>
            <a:pPr algn="l"/>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小島 一郎　名東区障害者基幹相談支援センター</a:t>
            </a:r>
          </a:p>
          <a:p>
            <a:pPr algn="l">
              <a:lnSpc>
                <a:spcPts val="1200"/>
              </a:lnSpc>
            </a:pPr>
            <a:endParaRPr kumimoji="1" lang="ja-JP" altLang="en-US" sz="2000" dirty="0" smtClean="0">
              <a:solidFill>
                <a:schemeClr val="tx1"/>
              </a:solidFill>
              <a:latin typeface="メイリオ" pitchFamily="50" charset="-128"/>
              <a:ea typeface="メイリオ" pitchFamily="50" charset="-128"/>
              <a:cs typeface="メイリオ" pitchFamily="50" charset="-128"/>
            </a:endParaRPr>
          </a:p>
          <a:p>
            <a:pPr algn="l"/>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梅田 　耕　埼玉県相談支援専門員協会</a:t>
            </a:r>
          </a:p>
          <a:p>
            <a:pPr algn="l"/>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岡村 英佑　埼玉県相談支援専門員協会</a:t>
            </a:r>
            <a:endParaRPr kumimoji="1" lang="ja-JP" altLang="en-US" sz="2000"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4834941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323528" y="3789040"/>
            <a:ext cx="8229600" cy="1143000"/>
          </a:xfrm>
        </p:spPr>
        <p:txBody>
          <a:bodyPr>
            <a:normAutofit/>
          </a:bodyPr>
          <a:lstStyle/>
          <a:p>
            <a:pPr algn="r"/>
            <a:r>
              <a:rPr kumimoji="1" lang="ja-JP" altLang="en-US" sz="3600" dirty="0">
                <a:latin typeface="メイリオ"/>
                <a:ea typeface="メイリオ"/>
                <a:cs typeface="メイリオ"/>
              </a:rPr>
              <a:t>魔法はご本人の中にある。</a:t>
            </a:r>
            <a:endParaRPr kumimoji="1" lang="ja-JP" altLang="en-US" sz="36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28</a:t>
            </a:fld>
            <a:endParaRPr lang="en-US"/>
          </a:p>
        </p:txBody>
      </p:sp>
    </p:spTree>
    <p:extLst>
      <p:ext uri="{BB962C8B-B14F-4D97-AF65-F5344CB8AC3E}">
        <p14:creationId xmlns:p14="http://schemas.microsoft.com/office/powerpoint/2010/main" val="3100938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629816"/>
            <a:ext cx="8229600" cy="1143000"/>
          </a:xfrm>
        </p:spPr>
        <p:txBody>
          <a:bodyPr>
            <a:normAutofit/>
          </a:bodyPr>
          <a:lstStyle/>
          <a:p>
            <a:r>
              <a:rPr kumimoji="1" lang="ja-JP" altLang="en-US" sz="3600" dirty="0">
                <a:latin typeface="メイリオ"/>
                <a:ea typeface="メイリオ"/>
                <a:cs typeface="メイリオ"/>
              </a:rPr>
              <a:t>７日間お疲れさまでした！</a:t>
            </a:r>
            <a:endParaRPr kumimoji="1" lang="ja-JP" altLang="en-US" sz="3600" dirty="0">
              <a:latin typeface="メイリオ"/>
              <a:ea typeface="メイリオ"/>
              <a:cs typeface="メイリオ"/>
            </a:endParaRPr>
          </a:p>
        </p:txBody>
      </p:sp>
      <p:sp>
        <p:nvSpPr>
          <p:cNvPr id="21" name="テキスト ボックス 20"/>
          <p:cNvSpPr txBox="1"/>
          <p:nvPr/>
        </p:nvSpPr>
        <p:spPr>
          <a:xfrm>
            <a:off x="3452515" y="2856418"/>
            <a:ext cx="5367957" cy="461665"/>
          </a:xfrm>
          <a:prstGeom prst="rect">
            <a:avLst/>
          </a:prstGeom>
          <a:noFill/>
        </p:spPr>
        <p:txBody>
          <a:bodyPr wrap="square" rtlCol="0">
            <a:spAutoFit/>
          </a:bodyPr>
          <a:lstStyle/>
          <a:p>
            <a:r>
              <a:rPr kumimoji="1" lang="ja-JP" altLang="en-US" sz="2400" dirty="0">
                <a:latin typeface="メイリオ"/>
                <a:ea typeface="メイリオ"/>
                <a:cs typeface="メイリオ"/>
              </a:rPr>
              <a:t>地域に戻ってからが本番です。</a:t>
            </a:r>
            <a:endParaRPr kumimoji="1" lang="ja-JP" altLang="en-US" sz="24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29</a:t>
            </a:fld>
            <a:endParaRPr lang="en-US"/>
          </a:p>
        </p:txBody>
      </p:sp>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274" y="2927422"/>
            <a:ext cx="2374558" cy="2445794"/>
          </a:xfrm>
          <a:prstGeom prst="rect">
            <a:avLst/>
          </a:prstGeom>
        </p:spPr>
      </p:pic>
      <p:sp>
        <p:nvSpPr>
          <p:cNvPr id="6" name="テキスト ボックス 5"/>
          <p:cNvSpPr txBox="1"/>
          <p:nvPr/>
        </p:nvSpPr>
        <p:spPr>
          <a:xfrm>
            <a:off x="3428256" y="3606115"/>
            <a:ext cx="5367957" cy="830997"/>
          </a:xfrm>
          <a:prstGeom prst="rect">
            <a:avLst/>
          </a:prstGeom>
          <a:noFill/>
        </p:spPr>
        <p:txBody>
          <a:bodyPr wrap="square" rtlCol="0">
            <a:spAutoFit/>
          </a:bodyPr>
          <a:lstStyle/>
          <a:p>
            <a:r>
              <a:rPr kumimoji="1" lang="ja-JP" altLang="en-US" sz="2400" dirty="0">
                <a:latin typeface="メイリオ"/>
                <a:ea typeface="メイリオ"/>
                <a:cs typeface="メイリオ"/>
              </a:rPr>
              <a:t>そして自己研鑽は続きます。</a:t>
            </a:r>
            <a:endParaRPr kumimoji="1" lang="en-US" altLang="ja-JP" sz="2400" dirty="0">
              <a:latin typeface="メイリオ"/>
              <a:ea typeface="メイリオ"/>
              <a:cs typeface="メイリオ"/>
            </a:endParaRPr>
          </a:p>
          <a:p>
            <a:r>
              <a:rPr lang="ja-JP" altLang="en-US" sz="2400" dirty="0">
                <a:latin typeface="メイリオ"/>
                <a:ea typeface="メイリオ"/>
                <a:cs typeface="メイリオ"/>
              </a:rPr>
              <a:t>また、お会いしましょう。</a:t>
            </a:r>
            <a:endParaRPr kumimoji="1" lang="ja-JP" altLang="en-US" sz="2400" dirty="0">
              <a:latin typeface="メイリオ"/>
              <a:ea typeface="メイリオ"/>
              <a:cs typeface="メイリオ"/>
            </a:endParaRPr>
          </a:p>
        </p:txBody>
      </p:sp>
    </p:spTree>
    <p:extLst>
      <p:ext uri="{BB962C8B-B14F-4D97-AF65-F5344CB8AC3E}">
        <p14:creationId xmlns:p14="http://schemas.microsoft.com/office/powerpoint/2010/main" val="34028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4" name="正方形/長方形 3"/>
          <p:cNvSpPr/>
          <p:nvPr/>
        </p:nvSpPr>
        <p:spPr>
          <a:xfrm>
            <a:off x="1619672" y="1628800"/>
            <a:ext cx="5832648" cy="172819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そもそも、相談支援って</a:t>
            </a:r>
          </a:p>
          <a:p>
            <a:pPr algn="ctr"/>
            <a:r>
              <a:rPr lang="ja-JP" altLang="en-US" b="1" dirty="0" smtClean="0">
                <a:solidFill>
                  <a:schemeClr val="tx1"/>
                </a:solidFill>
                <a:latin typeface="メイリオ" pitchFamily="50" charset="-128"/>
                <a:ea typeface="メイリオ" pitchFamily="50" charset="-128"/>
                <a:cs typeface="メイリオ" pitchFamily="50" charset="-128"/>
              </a:rPr>
              <a:t>何のための仕事なの？</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どんなことをする仕事なの？</a:t>
            </a:r>
          </a:p>
          <a:p>
            <a:pPr algn="ctr"/>
            <a:r>
              <a:rPr lang="ja-JP" altLang="en-US" b="1" dirty="0" smtClean="0">
                <a:solidFill>
                  <a:schemeClr val="tx1"/>
                </a:solidFill>
                <a:latin typeface="メイリオ" pitchFamily="50" charset="-128"/>
                <a:ea typeface="メイリオ" pitchFamily="50" charset="-128"/>
                <a:cs typeface="メイリオ" pitchFamily="50" charset="-128"/>
              </a:rPr>
              <a:t>その仕事ができるようになるにはどうしたらいいの？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6" name="角丸四角形 5"/>
          <p:cNvSpPr/>
          <p:nvPr/>
        </p:nvSpPr>
        <p:spPr>
          <a:xfrm>
            <a:off x="2267744" y="1268760"/>
            <a:ext cx="5688632"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latin typeface="メイリオ" pitchFamily="50" charset="-128"/>
                <a:ea typeface="メイリオ" pitchFamily="50" charset="-128"/>
                <a:cs typeface="メイリオ" pitchFamily="50" charset="-128"/>
              </a:rPr>
              <a:t>技術だけでなく、「そもそも」のことに目を向ける</a:t>
            </a:r>
            <a:endParaRPr kumimoji="1" lang="ja-JP" altLang="en-US" b="1" dirty="0">
              <a:latin typeface="メイリオ" pitchFamily="50" charset="-128"/>
              <a:ea typeface="メイリオ" pitchFamily="50" charset="-128"/>
              <a:cs typeface="メイリオ" pitchFamily="50" charset="-128"/>
            </a:endParaRPr>
          </a:p>
        </p:txBody>
      </p:sp>
      <p:pic>
        <p:nvPicPr>
          <p:cNvPr id="1026" name="Picture 2" descr="きき耳"/>
          <p:cNvPicPr>
            <a:picLocks noChangeAspect="1" noChangeArrowheads="1"/>
          </p:cNvPicPr>
          <p:nvPr/>
        </p:nvPicPr>
        <p:blipFill>
          <a:blip r:embed="rId2" cstate="print"/>
          <a:srcRect/>
          <a:stretch>
            <a:fillRect/>
          </a:stretch>
        </p:blipFill>
        <p:spPr bwMode="auto">
          <a:xfrm>
            <a:off x="3851920" y="4443916"/>
            <a:ext cx="1389881" cy="1793396"/>
          </a:xfrm>
          <a:prstGeom prst="rect">
            <a:avLst/>
          </a:prstGeom>
          <a:noFill/>
        </p:spPr>
      </p:pic>
      <p:sp>
        <p:nvSpPr>
          <p:cNvPr id="8" name="テキスト ボックス 7"/>
          <p:cNvSpPr txBox="1"/>
          <p:nvPr/>
        </p:nvSpPr>
        <p:spPr>
          <a:xfrm>
            <a:off x="1691680" y="3429000"/>
            <a:ext cx="6408712" cy="830997"/>
          </a:xfrm>
          <a:prstGeom prst="rect">
            <a:avLst/>
          </a:prstGeom>
          <a:noFill/>
        </p:spPr>
        <p:txBody>
          <a:bodyPr wrap="square" rtlCol="0">
            <a:spAutoFit/>
          </a:bodyPr>
          <a:lstStyle/>
          <a:p>
            <a:r>
              <a:rPr lang="ja-JP" altLang="en-US" sz="2400" dirty="0" smtClean="0">
                <a:latin typeface="メイリオ" pitchFamily="50" charset="-128"/>
                <a:ea typeface="メイリオ" pitchFamily="50" charset="-128"/>
                <a:cs typeface="メイリオ" pitchFamily="50" charset="-128"/>
              </a:rPr>
              <a:t>① 相談支援専門員の役割・ミッション</a:t>
            </a:r>
          </a:p>
          <a:p>
            <a:r>
              <a:rPr lang="ja-JP" altLang="en-US" sz="2400" dirty="0" smtClean="0">
                <a:latin typeface="メイリオ" pitchFamily="50" charset="-128"/>
                <a:ea typeface="メイリオ" pitchFamily="50" charset="-128"/>
                <a:cs typeface="メイリオ" pitchFamily="50" charset="-128"/>
              </a:rPr>
              <a:t>② 相談支援専門員に必要とされる力</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3</a:t>
            </a:fld>
            <a:endParaRPr kumimoji="1" lang="ja-JP" altLang="en-US"/>
          </a:p>
        </p:txBody>
      </p:sp>
      <p:sp>
        <p:nvSpPr>
          <p:cNvPr id="9" name="角丸四角形 8"/>
          <p:cNvSpPr/>
          <p:nvPr/>
        </p:nvSpPr>
        <p:spPr>
          <a:xfrm>
            <a:off x="8028384" y="1268760"/>
            <a:ext cx="504056"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１</a:t>
            </a:r>
            <a:endParaRPr kumimoji="1" lang="ja-JP" altLang="en-US" b="1" dirty="0">
              <a:latin typeface="メイリオ" pitchFamily="50" charset="-128"/>
              <a:ea typeface="メイリオ" pitchFamily="50" charset="-128"/>
              <a:cs typeface="メイリオ" pitchFamily="50" charset="-128"/>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p1"/>
          <p:cNvPicPr>
            <a:picLocks noChangeAspect="1" noChangeArrowheads="1"/>
          </p:cNvPicPr>
          <p:nvPr/>
        </p:nvPicPr>
        <p:blipFill>
          <a:blip r:embed="rId2" cstate="print"/>
          <a:srcRect/>
          <a:stretch>
            <a:fillRect/>
          </a:stretch>
        </p:blipFill>
        <p:spPr bwMode="auto">
          <a:xfrm>
            <a:off x="125413" y="219075"/>
            <a:ext cx="8910637" cy="6450013"/>
          </a:xfrm>
          <a:prstGeom prst="rect">
            <a:avLst/>
          </a:prstGeom>
          <a:noFill/>
        </p:spPr>
      </p:pic>
      <p:sp>
        <p:nvSpPr>
          <p:cNvPr id="3" name="スライド番号プレースホルダ 2"/>
          <p:cNvSpPr>
            <a:spLocks noGrp="1"/>
          </p:cNvSpPr>
          <p:nvPr>
            <p:ph type="sldNum" sz="quarter" idx="12"/>
          </p:nvPr>
        </p:nvSpPr>
        <p:spPr/>
        <p:txBody>
          <a:bodyPr/>
          <a:lstStyle/>
          <a:p>
            <a:fld id="{DC482F87-D069-4E11-9D1B-0E53CB68B063}" type="slidenum">
              <a:rPr kumimoji="1" lang="ja-JP" altLang="en-US" smtClean="0"/>
              <a:pPr/>
              <a:t>30</a:t>
            </a:fld>
            <a:endParaRPr kumimoji="1" lang="ja-JP" altLang="en-US"/>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p2"/>
          <p:cNvPicPr>
            <a:picLocks noChangeAspect="1" noChangeArrowheads="1"/>
          </p:cNvPicPr>
          <p:nvPr/>
        </p:nvPicPr>
        <p:blipFill>
          <a:blip r:embed="rId2" cstate="print"/>
          <a:srcRect/>
          <a:stretch>
            <a:fillRect/>
          </a:stretch>
        </p:blipFill>
        <p:spPr bwMode="auto">
          <a:xfrm>
            <a:off x="541338" y="1052513"/>
            <a:ext cx="8351837" cy="5367337"/>
          </a:xfrm>
          <a:prstGeom prst="rect">
            <a:avLst/>
          </a:prstGeom>
          <a:noFill/>
        </p:spPr>
      </p:pic>
      <p:sp>
        <p:nvSpPr>
          <p:cNvPr id="11267"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ビジョンの構成</a:t>
            </a:r>
            <a:r>
              <a:rPr lang="en-US" altLang="ja-JP" sz="2400" b="1" dirty="0">
                <a:latin typeface="メイリオ" pitchFamily="50" charset="-128"/>
                <a:ea typeface="メイリオ" pitchFamily="50" charset="-128"/>
                <a:cs typeface="メイリオ" pitchFamily="50" charset="-128"/>
              </a:rPr>
              <a:t>〔</a:t>
            </a:r>
            <a:r>
              <a:rPr lang="ja-JP" altLang="en-US" sz="2400" b="1" dirty="0">
                <a:latin typeface="メイリオ" pitchFamily="50" charset="-128"/>
                <a:ea typeface="メイリオ" pitchFamily="50" charset="-128"/>
                <a:cs typeface="メイリオ" pitchFamily="50" charset="-128"/>
              </a:rPr>
              <a:t>もくじ</a:t>
            </a:r>
            <a:r>
              <a:rPr lang="en-US" altLang="ja-JP" sz="2400" b="1" dirty="0">
                <a:latin typeface="メイリオ" pitchFamily="50" charset="-128"/>
                <a:ea typeface="メイリオ" pitchFamily="50" charset="-128"/>
                <a:cs typeface="メイリオ" pitchFamily="50" charset="-128"/>
              </a:rPr>
              <a:t>〕</a:t>
            </a:r>
          </a:p>
        </p:txBody>
      </p:sp>
      <p:sp>
        <p:nvSpPr>
          <p:cNvPr id="11268" name="Text Box 4"/>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〔2〕</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31</a:t>
            </a:fld>
            <a:endParaRPr kumimoji="1" lang="ja-JP" altLang="en-US"/>
          </a:p>
        </p:txBody>
      </p:sp>
      <p:sp>
        <p:nvSpPr>
          <p:cNvPr id="6" name="フッター プレースホルダ 5"/>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p3"/>
          <p:cNvPicPr>
            <a:picLocks noChangeAspect="1" noChangeArrowheads="1"/>
          </p:cNvPicPr>
          <p:nvPr/>
        </p:nvPicPr>
        <p:blipFill>
          <a:blip r:embed="rId2" cstate="print"/>
          <a:srcRect/>
          <a:stretch>
            <a:fillRect/>
          </a:stretch>
        </p:blipFill>
        <p:spPr bwMode="auto">
          <a:xfrm>
            <a:off x="0" y="333375"/>
            <a:ext cx="9109075" cy="5938838"/>
          </a:xfrm>
          <a:prstGeom prst="rect">
            <a:avLst/>
          </a:prstGeom>
          <a:noFill/>
        </p:spPr>
      </p:pic>
      <p:sp>
        <p:nvSpPr>
          <p:cNvPr id="10243" name="Text Box 3"/>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〔3〕</a:t>
            </a:r>
            <a:r>
              <a:rPr lang="ja-JP" altLang="en-US" sz="1400" dirty="0">
                <a:latin typeface="メイリオ" pitchFamily="50" charset="-128"/>
                <a:ea typeface="メイリオ" pitchFamily="50" charset="-128"/>
                <a:cs typeface="メイリオ" pitchFamily="50" charset="-128"/>
              </a:rPr>
              <a:t>　</a:t>
            </a:r>
          </a:p>
        </p:txBody>
      </p:sp>
      <p:sp>
        <p:nvSpPr>
          <p:cNvPr id="4" name="スライド番号プレースホルダ 3"/>
          <p:cNvSpPr>
            <a:spLocks noGrp="1"/>
          </p:cNvSpPr>
          <p:nvPr>
            <p:ph type="sldNum" sz="quarter" idx="12"/>
          </p:nvPr>
        </p:nvSpPr>
        <p:spPr/>
        <p:txBody>
          <a:bodyPr/>
          <a:lstStyle/>
          <a:p>
            <a:fld id="{DC482F87-D069-4E11-9D1B-0E53CB68B063}" type="slidenum">
              <a:rPr kumimoji="1" lang="ja-JP" altLang="en-US" smtClean="0"/>
              <a:pPr/>
              <a:t>32</a:t>
            </a:fld>
            <a:endParaRPr kumimoji="1" lang="ja-JP" altLang="en-US"/>
          </a:p>
        </p:txBody>
      </p:sp>
      <p:sp>
        <p:nvSpPr>
          <p:cNvPr id="5" name="フッター プレースホルダ 4"/>
          <p:cNvSpPr>
            <a:spLocks noGrp="1"/>
          </p:cNvSpPr>
          <p:nvPr>
            <p:ph type="ftr" sz="quarter" idx="11"/>
          </p:nvPr>
        </p:nvSpPr>
        <p:spPr>
          <a:xfrm>
            <a:off x="0" y="6448251"/>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a:t>障害者相談支援の実際</a:t>
            </a:r>
          </a:p>
        </p:txBody>
      </p:sp>
      <p:sp>
        <p:nvSpPr>
          <p:cNvPr id="9219" name="Text Box 3"/>
          <p:cNvSpPr txBox="1">
            <a:spLocks noChangeArrowheads="1"/>
          </p:cNvSpPr>
          <p:nvPr/>
        </p:nvSpPr>
        <p:spPr bwMode="auto">
          <a:xfrm>
            <a:off x="5940152" y="115888"/>
            <a:ext cx="3095898"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〔4〕</a:t>
            </a:r>
            <a:r>
              <a:rPr lang="ja-JP" altLang="en-US" sz="1400" dirty="0">
                <a:latin typeface="メイリオ" pitchFamily="50" charset="-128"/>
                <a:ea typeface="メイリオ" pitchFamily="50" charset="-128"/>
                <a:cs typeface="メイリオ" pitchFamily="50" charset="-128"/>
              </a:rPr>
              <a:t>　</a:t>
            </a:r>
          </a:p>
        </p:txBody>
      </p:sp>
      <p:pic>
        <p:nvPicPr>
          <p:cNvPr id="9221" name="Picture 5" descr="p4"/>
          <p:cNvPicPr>
            <a:picLocks noChangeAspect="1" noChangeArrowheads="1"/>
          </p:cNvPicPr>
          <p:nvPr/>
        </p:nvPicPr>
        <p:blipFill>
          <a:blip r:embed="rId2" cstate="print"/>
          <a:srcRect/>
          <a:stretch>
            <a:fillRect/>
          </a:stretch>
        </p:blipFill>
        <p:spPr bwMode="auto">
          <a:xfrm>
            <a:off x="382588" y="908050"/>
            <a:ext cx="8582025" cy="5527675"/>
          </a:xfrm>
          <a:prstGeom prst="rect">
            <a:avLst/>
          </a:prstGeom>
          <a:noFill/>
        </p:spPr>
      </p:pic>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33</a:t>
            </a:fld>
            <a:endParaRPr kumimoji="1" lang="ja-JP" altLang="en-US"/>
          </a:p>
        </p:txBody>
      </p:sp>
      <p:sp>
        <p:nvSpPr>
          <p:cNvPr id="6" name="フッター プレースホルダ 5"/>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p5"/>
          <p:cNvPicPr>
            <a:picLocks noChangeAspect="1" noChangeArrowheads="1"/>
          </p:cNvPicPr>
          <p:nvPr/>
        </p:nvPicPr>
        <p:blipFill>
          <a:blip r:embed="rId2" cstate="print"/>
          <a:srcRect/>
          <a:stretch>
            <a:fillRect/>
          </a:stretch>
        </p:blipFill>
        <p:spPr bwMode="auto">
          <a:xfrm>
            <a:off x="107950" y="836613"/>
            <a:ext cx="8964613" cy="5781675"/>
          </a:xfrm>
          <a:prstGeom prst="rect">
            <a:avLst/>
          </a:prstGeom>
          <a:noFill/>
        </p:spPr>
      </p:pic>
      <p:sp>
        <p:nvSpPr>
          <p:cNvPr id="8195"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相談支援の流れ</a:t>
            </a:r>
          </a:p>
        </p:txBody>
      </p:sp>
      <p:sp>
        <p:nvSpPr>
          <p:cNvPr id="8196" name="Text Box 4"/>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〔5〕</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34</a:t>
            </a:fld>
            <a:endParaRPr kumimoji="1" lang="ja-JP" altLang="en-US"/>
          </a:p>
        </p:txBody>
      </p:sp>
      <p:sp>
        <p:nvSpPr>
          <p:cNvPr id="6" name="フッター プレースホルダ 5"/>
          <p:cNvSpPr>
            <a:spLocks noGrp="1"/>
          </p:cNvSpPr>
          <p:nvPr>
            <p:ph type="ftr" sz="quarter" idx="11"/>
          </p:nvPr>
        </p:nvSpPr>
        <p:spPr>
          <a:xfrm>
            <a:off x="0" y="6453336"/>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p6"/>
          <p:cNvPicPr>
            <a:picLocks noChangeAspect="1" noChangeArrowheads="1"/>
          </p:cNvPicPr>
          <p:nvPr/>
        </p:nvPicPr>
        <p:blipFill>
          <a:blip r:embed="rId2" cstate="print"/>
          <a:srcRect/>
          <a:stretch>
            <a:fillRect/>
          </a:stretch>
        </p:blipFill>
        <p:spPr bwMode="auto">
          <a:xfrm>
            <a:off x="1117600" y="765175"/>
            <a:ext cx="7415213" cy="5889625"/>
          </a:xfrm>
          <a:prstGeom prst="rect">
            <a:avLst/>
          </a:prstGeom>
          <a:noFill/>
        </p:spPr>
      </p:pic>
      <p:sp>
        <p:nvSpPr>
          <p:cNvPr id="7171"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相談支援従事者にもとめられるもの</a:t>
            </a:r>
          </a:p>
        </p:txBody>
      </p:sp>
      <p:sp>
        <p:nvSpPr>
          <p:cNvPr id="7172" name="Text Box 4"/>
          <p:cNvSpPr txBox="1">
            <a:spLocks noChangeArrowheads="1"/>
          </p:cNvSpPr>
          <p:nvPr/>
        </p:nvSpPr>
        <p:spPr bwMode="auto">
          <a:xfrm>
            <a:off x="5940152" y="115888"/>
            <a:ext cx="3095898"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〔6〕</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35</a:t>
            </a:fld>
            <a:endParaRPr kumimoji="1" lang="ja-JP" altLang="en-US"/>
          </a:p>
        </p:txBody>
      </p:sp>
      <p:sp>
        <p:nvSpPr>
          <p:cNvPr id="6" name="フッター プレースホルダ 5"/>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p7"/>
          <p:cNvPicPr>
            <a:picLocks noChangeAspect="1" noChangeArrowheads="1"/>
          </p:cNvPicPr>
          <p:nvPr/>
        </p:nvPicPr>
        <p:blipFill>
          <a:blip r:embed="rId2" cstate="print"/>
          <a:srcRect/>
          <a:stretch>
            <a:fillRect/>
          </a:stretch>
        </p:blipFill>
        <p:spPr bwMode="auto">
          <a:xfrm>
            <a:off x="106363" y="873125"/>
            <a:ext cx="8929687" cy="5795963"/>
          </a:xfrm>
          <a:prstGeom prst="rect">
            <a:avLst/>
          </a:prstGeom>
          <a:noFill/>
        </p:spPr>
      </p:pic>
      <p:sp>
        <p:nvSpPr>
          <p:cNvPr id="6147"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相談支援従事者基礎力</a:t>
            </a:r>
          </a:p>
        </p:txBody>
      </p:sp>
      <p:sp>
        <p:nvSpPr>
          <p:cNvPr id="6148" name="Text Box 4"/>
          <p:cNvSpPr txBox="1">
            <a:spLocks noChangeArrowheads="1"/>
          </p:cNvSpPr>
          <p:nvPr/>
        </p:nvSpPr>
        <p:spPr bwMode="auto">
          <a:xfrm>
            <a:off x="5724128" y="115888"/>
            <a:ext cx="331192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〔7〕</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36</a:t>
            </a:fld>
            <a:endParaRPr kumimoji="1" lang="ja-JP" altLang="en-US"/>
          </a:p>
        </p:txBody>
      </p:sp>
      <p:sp>
        <p:nvSpPr>
          <p:cNvPr id="6" name="フッター プレースホルダ 5"/>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p8"/>
          <p:cNvPicPr>
            <a:picLocks noChangeAspect="1" noChangeArrowheads="1"/>
          </p:cNvPicPr>
          <p:nvPr/>
        </p:nvPicPr>
        <p:blipFill>
          <a:blip r:embed="rId2" cstate="print"/>
          <a:srcRect/>
          <a:stretch>
            <a:fillRect/>
          </a:stretch>
        </p:blipFill>
        <p:spPr bwMode="auto">
          <a:xfrm>
            <a:off x="131763" y="1412776"/>
            <a:ext cx="8904287" cy="5194300"/>
          </a:xfrm>
          <a:prstGeom prst="rect">
            <a:avLst/>
          </a:prstGeom>
          <a:noFill/>
        </p:spPr>
      </p:pic>
      <p:sp>
        <p:nvSpPr>
          <p:cNvPr id="3077" name="Text Box 5"/>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埼玉県における相談支援従事者の育成体制</a:t>
            </a:r>
          </a:p>
        </p:txBody>
      </p:sp>
      <p:sp>
        <p:nvSpPr>
          <p:cNvPr id="3078" name="Text Box 6"/>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〔8〕</a:t>
            </a:r>
            <a:r>
              <a:rPr lang="ja-JP" altLang="en-US" sz="1400" dirty="0">
                <a:latin typeface="メイリオ" pitchFamily="50" charset="-128"/>
                <a:ea typeface="メイリオ" pitchFamily="50" charset="-128"/>
                <a:cs typeface="メイリオ" pitchFamily="50" charset="-128"/>
              </a:rPr>
              <a:t>　</a:t>
            </a:r>
          </a:p>
        </p:txBody>
      </p:sp>
      <p:sp>
        <p:nvSpPr>
          <p:cNvPr id="3079" name="Text Box 7"/>
          <p:cNvSpPr txBox="1">
            <a:spLocks noChangeArrowheads="1"/>
          </p:cNvSpPr>
          <p:nvPr/>
        </p:nvSpPr>
        <p:spPr bwMode="auto">
          <a:xfrm>
            <a:off x="322709" y="902047"/>
            <a:ext cx="3889251" cy="366713"/>
          </a:xfrm>
          <a:prstGeom prst="rect">
            <a:avLst/>
          </a:prstGeom>
          <a:solidFill>
            <a:schemeClr val="accent3">
              <a:lumMod val="20000"/>
              <a:lumOff val="80000"/>
            </a:schemeClr>
          </a:solidFill>
          <a:ln w="44450">
            <a:solidFill>
              <a:schemeClr val="accent3">
                <a:lumMod val="75000"/>
              </a:schemeClr>
            </a:solidFill>
            <a:miter lim="800000"/>
            <a:headEnd/>
            <a:tailEnd/>
          </a:ln>
          <a:effectLst/>
        </p:spPr>
        <p:txBody>
          <a:bodyPr wrap="square">
            <a:spAutoFit/>
          </a:bodyPr>
          <a:lstStyle/>
          <a:p>
            <a:pPr algn="ctr">
              <a:spcBef>
                <a:spcPct val="50000"/>
              </a:spcBef>
            </a:pPr>
            <a:r>
              <a:rPr lang="ja-JP" altLang="en-US" b="1" dirty="0">
                <a:latin typeface="メイリオ" pitchFamily="50" charset="-128"/>
                <a:ea typeface="メイリオ" pitchFamily="50" charset="-128"/>
                <a:cs typeface="メイリオ" pitchFamily="50" charset="-128"/>
              </a:rPr>
              <a:t>ＯＪＴと研修</a:t>
            </a:r>
            <a:r>
              <a:rPr lang="en-US" altLang="ja-JP" b="1" dirty="0">
                <a:latin typeface="メイリオ" pitchFamily="50" charset="-128"/>
                <a:ea typeface="メイリオ" pitchFamily="50" charset="-128"/>
                <a:cs typeface="メイリオ" pitchFamily="50" charset="-128"/>
              </a:rPr>
              <a:t>(Off-JT)</a:t>
            </a:r>
            <a:r>
              <a:rPr lang="ja-JP" altLang="en-US" b="1" dirty="0">
                <a:latin typeface="メイリオ" pitchFamily="50" charset="-128"/>
                <a:ea typeface="メイリオ" pitchFamily="50" charset="-128"/>
                <a:cs typeface="メイリオ" pitchFamily="50" charset="-128"/>
              </a:rPr>
              <a:t>の両輪で</a:t>
            </a:r>
            <a:r>
              <a:rPr lang="en-US" altLang="ja-JP" b="1" dirty="0">
                <a:latin typeface="メイリオ" pitchFamily="50" charset="-128"/>
                <a:ea typeface="メイリオ" pitchFamily="50" charset="-128"/>
                <a:cs typeface="メイリオ" pitchFamily="50" charset="-128"/>
              </a:rPr>
              <a:t>!!</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37</a:t>
            </a:fld>
            <a:endParaRPr kumimoji="1" lang="ja-JP" altLang="en-US"/>
          </a:p>
        </p:txBody>
      </p:sp>
      <p:sp>
        <p:nvSpPr>
          <p:cNvPr id="7" name="フッター プレースホルダ 6"/>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p9"/>
          <p:cNvPicPr>
            <a:picLocks noChangeAspect="1" noChangeArrowheads="1"/>
          </p:cNvPicPr>
          <p:nvPr/>
        </p:nvPicPr>
        <p:blipFill>
          <a:blip r:embed="rId2" cstate="print"/>
          <a:srcRect/>
          <a:stretch>
            <a:fillRect/>
          </a:stretch>
        </p:blipFill>
        <p:spPr bwMode="auto">
          <a:xfrm>
            <a:off x="34925" y="1492250"/>
            <a:ext cx="9036050" cy="5249863"/>
          </a:xfrm>
          <a:prstGeom prst="rect">
            <a:avLst/>
          </a:prstGeom>
          <a:noFill/>
        </p:spPr>
      </p:pic>
      <p:sp>
        <p:nvSpPr>
          <p:cNvPr id="2053" name="Text Box 5"/>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埼玉県における相談支援従事者の育成体制</a:t>
            </a:r>
          </a:p>
        </p:txBody>
      </p:sp>
      <p:sp>
        <p:nvSpPr>
          <p:cNvPr id="2054" name="Text Box 6"/>
          <p:cNvSpPr txBox="1">
            <a:spLocks noChangeArrowheads="1"/>
          </p:cNvSpPr>
          <p:nvPr/>
        </p:nvSpPr>
        <p:spPr bwMode="auto">
          <a:xfrm>
            <a:off x="6228184" y="115888"/>
            <a:ext cx="2807866"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〔9〕</a:t>
            </a:r>
            <a:r>
              <a:rPr lang="ja-JP" altLang="en-US" sz="1400" dirty="0">
                <a:latin typeface="メイリオ" pitchFamily="50" charset="-128"/>
                <a:ea typeface="メイリオ" pitchFamily="50" charset="-128"/>
                <a:cs typeface="メイリオ" pitchFamily="50" charset="-128"/>
              </a:rPr>
              <a:t>　</a:t>
            </a:r>
          </a:p>
        </p:txBody>
      </p:sp>
      <p:sp>
        <p:nvSpPr>
          <p:cNvPr id="2055" name="Text Box 7"/>
          <p:cNvSpPr txBox="1">
            <a:spLocks noChangeArrowheads="1"/>
          </p:cNvSpPr>
          <p:nvPr/>
        </p:nvSpPr>
        <p:spPr bwMode="auto">
          <a:xfrm>
            <a:off x="466725" y="901700"/>
            <a:ext cx="6553200" cy="641350"/>
          </a:xfrm>
          <a:prstGeom prst="rect">
            <a:avLst/>
          </a:prstGeom>
          <a:noFill/>
          <a:ln w="9525">
            <a:noFill/>
            <a:miter lim="800000"/>
            <a:headEnd/>
            <a:tailEnd/>
          </a:ln>
          <a:effectLst/>
        </p:spPr>
        <p:txBody>
          <a:bodyPr>
            <a:spAutoFit/>
          </a:bodyPr>
          <a:lstStyle/>
          <a:p>
            <a:pPr>
              <a:spcBef>
                <a:spcPct val="50000"/>
              </a:spcBef>
            </a:pPr>
            <a:r>
              <a:rPr lang="ja-JP" altLang="en-US">
                <a:latin typeface="メイリオ" pitchFamily="50" charset="-128"/>
                <a:ea typeface="メイリオ" pitchFamily="50" charset="-128"/>
                <a:cs typeface="メイリオ" pitchFamily="50" charset="-128"/>
              </a:rPr>
              <a:t>県全体での取り組みと各地域（圏域・自治体毎）の取り組みによるスパイラルアップ</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38</a:t>
            </a:fld>
            <a:endParaRPr kumimoji="1" lang="ja-JP" altLang="en-US"/>
          </a:p>
        </p:txBody>
      </p:sp>
      <p:sp>
        <p:nvSpPr>
          <p:cNvPr id="7" name="フッター プレースホルダ 6"/>
          <p:cNvSpPr>
            <a:spLocks noGrp="1"/>
          </p:cNvSpPr>
          <p:nvPr>
            <p:ph type="ftr" sz="quarter" idx="11"/>
          </p:nvPr>
        </p:nvSpPr>
        <p:spPr>
          <a:xfrm>
            <a:off x="34925" y="6520259"/>
            <a:ext cx="903605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p10"/>
          <p:cNvPicPr>
            <a:picLocks noChangeAspect="1" noChangeArrowheads="1"/>
          </p:cNvPicPr>
          <p:nvPr/>
        </p:nvPicPr>
        <p:blipFill>
          <a:blip r:embed="rId2" cstate="print"/>
          <a:srcRect/>
          <a:stretch>
            <a:fillRect/>
          </a:stretch>
        </p:blipFill>
        <p:spPr bwMode="auto">
          <a:xfrm>
            <a:off x="1476375" y="806450"/>
            <a:ext cx="6192838" cy="5935663"/>
          </a:xfrm>
          <a:prstGeom prst="rect">
            <a:avLst/>
          </a:prstGeom>
          <a:noFill/>
        </p:spPr>
      </p:pic>
      <p:sp>
        <p:nvSpPr>
          <p:cNvPr id="12293" name="Text Box 5"/>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県全体で実施される研修一覧</a:t>
            </a:r>
          </a:p>
        </p:txBody>
      </p:sp>
      <p:sp>
        <p:nvSpPr>
          <p:cNvPr id="12294" name="Text Box 6"/>
          <p:cNvSpPr txBox="1">
            <a:spLocks noChangeArrowheads="1"/>
          </p:cNvSpPr>
          <p:nvPr/>
        </p:nvSpPr>
        <p:spPr bwMode="auto">
          <a:xfrm>
            <a:off x="6156176" y="115888"/>
            <a:ext cx="2879874"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a:t>
            </a:r>
            <a:r>
              <a:rPr lang="ja-JP" altLang="en-US" sz="1400" dirty="0">
                <a:latin typeface="メイリオ" pitchFamily="50" charset="-128"/>
                <a:ea typeface="メイリオ" pitchFamily="50" charset="-128"/>
                <a:cs typeface="メイリオ" pitchFamily="50" charset="-128"/>
              </a:rPr>
              <a:t>付</a:t>
            </a:r>
            <a:r>
              <a:rPr lang="en-US" altLang="ja-JP" sz="1400" dirty="0">
                <a:latin typeface="メイリオ" pitchFamily="50" charset="-128"/>
                <a:ea typeface="メイリオ" pitchFamily="50" charset="-128"/>
                <a:cs typeface="メイリオ" pitchFamily="50" charset="-128"/>
              </a:rPr>
              <a:t>〕</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39</a:t>
            </a:fld>
            <a:endParaRPr kumimoji="1" lang="ja-JP" altLang="en-US"/>
          </a:p>
        </p:txBody>
      </p:sp>
      <p:sp>
        <p:nvSpPr>
          <p:cNvPr id="6" name="フッター プレースホルダ 5"/>
          <p:cNvSpPr>
            <a:spLocks noGrp="1"/>
          </p:cNvSpPr>
          <p:nvPr>
            <p:ph type="ftr" sz="quarter" idx="11"/>
          </p:nvPr>
        </p:nvSpPr>
        <p:spPr>
          <a:xfrm>
            <a:off x="0" y="6592267"/>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4644008" y="2852936"/>
            <a:ext cx="2160240" cy="1368152"/>
          </a:xfrm>
          <a:prstGeom prst="rect">
            <a:avLst/>
          </a:prstGeom>
          <a:solidFill>
            <a:schemeClr val="accent5">
              <a:lumMod val="75000"/>
            </a:schemeClr>
          </a:solidFill>
          <a:ln w="349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latin typeface="メイリオ" pitchFamily="50" charset="-128"/>
                <a:ea typeface="メイリオ" pitchFamily="50" charset="-128"/>
                <a:cs typeface="メイリオ" pitchFamily="50" charset="-128"/>
              </a:rPr>
              <a:t>地域を基盤とした</a:t>
            </a:r>
          </a:p>
          <a:p>
            <a:pPr algn="ctr"/>
            <a:r>
              <a:rPr lang="ja-JP" altLang="en-US" b="1" dirty="0" smtClean="0">
                <a:solidFill>
                  <a:schemeClr val="bg1"/>
                </a:solidFill>
                <a:latin typeface="メイリオ" pitchFamily="50" charset="-128"/>
                <a:ea typeface="メイリオ" pitchFamily="50" charset="-128"/>
                <a:cs typeface="メイリオ" pitchFamily="50" charset="-128"/>
              </a:rPr>
              <a:t>ソーシャルワーク</a:t>
            </a:r>
          </a:p>
        </p:txBody>
      </p:sp>
      <p:pic>
        <p:nvPicPr>
          <p:cNvPr id="22534" name="Picture 6" descr="カウボーイ"/>
          <p:cNvPicPr>
            <a:picLocks noChangeAspect="1" noChangeArrowheads="1"/>
          </p:cNvPicPr>
          <p:nvPr/>
        </p:nvPicPr>
        <p:blipFill>
          <a:blip r:embed="rId2" cstate="print"/>
          <a:srcRect/>
          <a:stretch>
            <a:fillRect/>
          </a:stretch>
        </p:blipFill>
        <p:spPr bwMode="auto">
          <a:xfrm>
            <a:off x="683568" y="2060848"/>
            <a:ext cx="1143000" cy="847725"/>
          </a:xfrm>
          <a:prstGeom prst="rect">
            <a:avLst/>
          </a:prstGeom>
          <a:noFill/>
        </p:spPr>
      </p:pic>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5544616"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相談支援の役割・ミッション</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正方形/長方形 7"/>
          <p:cNvSpPr/>
          <p:nvPr/>
        </p:nvSpPr>
        <p:spPr>
          <a:xfrm>
            <a:off x="2051720" y="2852936"/>
            <a:ext cx="2448272" cy="136815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障害のある人が</a:t>
            </a:r>
          </a:p>
          <a:p>
            <a:pPr algn="ctr"/>
            <a:r>
              <a:rPr lang="ja-JP" altLang="en-US" b="1" dirty="0" smtClean="0">
                <a:solidFill>
                  <a:schemeClr val="tx1"/>
                </a:solidFill>
                <a:latin typeface="メイリオ" pitchFamily="50" charset="-128"/>
                <a:ea typeface="メイリオ" pitchFamily="50" charset="-128"/>
                <a:cs typeface="メイリオ" pitchFamily="50" charset="-128"/>
              </a:rPr>
              <a:t>その人らしく</a:t>
            </a:r>
          </a:p>
          <a:p>
            <a:pPr algn="ctr"/>
            <a:r>
              <a:rPr lang="ja-JP" altLang="en-US" b="1" dirty="0" smtClean="0">
                <a:solidFill>
                  <a:schemeClr val="tx1"/>
                </a:solidFill>
                <a:latin typeface="メイリオ" pitchFamily="50" charset="-128"/>
                <a:ea typeface="メイリオ" pitchFamily="50" charset="-128"/>
                <a:cs typeface="メイリオ" pitchFamily="50" charset="-128"/>
              </a:rPr>
              <a:t>地域で</a:t>
            </a:r>
          </a:p>
          <a:p>
            <a:pPr algn="ctr"/>
            <a:r>
              <a:rPr lang="ja-JP" altLang="en-US" b="1" dirty="0" smtClean="0">
                <a:solidFill>
                  <a:schemeClr val="tx1"/>
                </a:solidFill>
                <a:latin typeface="メイリオ" pitchFamily="50" charset="-128"/>
                <a:ea typeface="メイリオ" pitchFamily="50" charset="-128"/>
                <a:cs typeface="メイリオ" pitchFamily="50" charset="-128"/>
              </a:rPr>
              <a:t>暮らせるように</a:t>
            </a:r>
          </a:p>
        </p:txBody>
      </p:sp>
      <p:sp>
        <p:nvSpPr>
          <p:cNvPr id="9" name="正方形/長方形 8"/>
          <p:cNvSpPr/>
          <p:nvPr/>
        </p:nvSpPr>
        <p:spPr>
          <a:xfrm>
            <a:off x="6804248" y="2852936"/>
            <a:ext cx="1872208" cy="64807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個別の支援</a:t>
            </a:r>
          </a:p>
        </p:txBody>
      </p:sp>
      <p:pic>
        <p:nvPicPr>
          <p:cNvPr id="22530" name="Picture 2" descr="宇宙服3"/>
          <p:cNvPicPr>
            <a:picLocks noChangeAspect="1" noChangeArrowheads="1"/>
          </p:cNvPicPr>
          <p:nvPr/>
        </p:nvPicPr>
        <p:blipFill>
          <a:blip r:embed="rId3" cstate="print"/>
          <a:srcRect/>
          <a:stretch>
            <a:fillRect/>
          </a:stretch>
        </p:blipFill>
        <p:spPr bwMode="auto">
          <a:xfrm>
            <a:off x="1604417" y="1268760"/>
            <a:ext cx="1095375" cy="1143001"/>
          </a:xfrm>
          <a:prstGeom prst="rect">
            <a:avLst/>
          </a:prstGeom>
          <a:noFill/>
        </p:spPr>
      </p:pic>
      <p:pic>
        <p:nvPicPr>
          <p:cNvPr id="22532" name="Picture 4" descr="十二単"/>
          <p:cNvPicPr>
            <a:picLocks noChangeAspect="1" noChangeArrowheads="1"/>
          </p:cNvPicPr>
          <p:nvPr/>
        </p:nvPicPr>
        <p:blipFill>
          <a:blip r:embed="rId4" cstate="print"/>
          <a:srcRect/>
          <a:stretch>
            <a:fillRect/>
          </a:stretch>
        </p:blipFill>
        <p:spPr bwMode="auto">
          <a:xfrm>
            <a:off x="2828553" y="1124744"/>
            <a:ext cx="1095375" cy="1143001"/>
          </a:xfrm>
          <a:prstGeom prst="rect">
            <a:avLst/>
          </a:prstGeom>
          <a:noFill/>
        </p:spPr>
      </p:pic>
      <p:sp>
        <p:nvSpPr>
          <p:cNvPr id="12" name="正方形/長方形 11"/>
          <p:cNvSpPr/>
          <p:nvPr/>
        </p:nvSpPr>
        <p:spPr>
          <a:xfrm>
            <a:off x="6804248" y="3573016"/>
            <a:ext cx="1872208" cy="64807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地域づくり</a:t>
            </a:r>
          </a:p>
        </p:txBody>
      </p:sp>
      <p:sp>
        <p:nvSpPr>
          <p:cNvPr id="13" name="右矢印 12"/>
          <p:cNvSpPr/>
          <p:nvPr/>
        </p:nvSpPr>
        <p:spPr>
          <a:xfrm>
            <a:off x="4211960" y="3212976"/>
            <a:ext cx="576064"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b="1" dirty="0">
              <a:latin typeface="メイリオ" pitchFamily="50" charset="-128"/>
              <a:ea typeface="メイリオ" pitchFamily="50" charset="-128"/>
              <a:cs typeface="メイリオ" pitchFamily="50" charset="-128"/>
            </a:endParaRPr>
          </a:p>
        </p:txBody>
      </p:sp>
      <p:pic>
        <p:nvPicPr>
          <p:cNvPr id="22536" name="Picture 8" descr="宝箱2"/>
          <p:cNvPicPr>
            <a:picLocks noChangeAspect="1" noChangeArrowheads="1"/>
          </p:cNvPicPr>
          <p:nvPr/>
        </p:nvPicPr>
        <p:blipFill>
          <a:blip r:embed="rId5" cstate="print"/>
          <a:srcRect/>
          <a:stretch>
            <a:fillRect/>
          </a:stretch>
        </p:blipFill>
        <p:spPr bwMode="auto">
          <a:xfrm>
            <a:off x="323528" y="3068960"/>
            <a:ext cx="1143000" cy="838201"/>
          </a:xfrm>
          <a:prstGeom prst="rect">
            <a:avLst/>
          </a:prstGeom>
          <a:noFill/>
        </p:spPr>
      </p:pic>
      <p:pic>
        <p:nvPicPr>
          <p:cNvPr id="22538" name="Picture 10" descr="ポンチョ"/>
          <p:cNvPicPr>
            <a:picLocks noChangeAspect="1" noChangeArrowheads="1"/>
          </p:cNvPicPr>
          <p:nvPr/>
        </p:nvPicPr>
        <p:blipFill>
          <a:blip r:embed="rId6" cstate="print"/>
          <a:srcRect/>
          <a:stretch>
            <a:fillRect/>
          </a:stretch>
        </p:blipFill>
        <p:spPr bwMode="auto">
          <a:xfrm>
            <a:off x="2555776" y="4797152"/>
            <a:ext cx="971550" cy="1143001"/>
          </a:xfrm>
          <a:prstGeom prst="rect">
            <a:avLst/>
          </a:prstGeom>
          <a:noFill/>
        </p:spPr>
      </p:pic>
      <p:pic>
        <p:nvPicPr>
          <p:cNvPr id="22540" name="Picture 12" descr="デスクワーク2"/>
          <p:cNvPicPr>
            <a:picLocks noChangeAspect="1" noChangeArrowheads="1"/>
          </p:cNvPicPr>
          <p:nvPr/>
        </p:nvPicPr>
        <p:blipFill>
          <a:blip r:embed="rId7" cstate="print"/>
          <a:srcRect/>
          <a:stretch>
            <a:fillRect/>
          </a:stretch>
        </p:blipFill>
        <p:spPr bwMode="auto">
          <a:xfrm>
            <a:off x="3635896" y="4653136"/>
            <a:ext cx="1143000" cy="1076326"/>
          </a:xfrm>
          <a:prstGeom prst="rect">
            <a:avLst/>
          </a:prstGeom>
          <a:noFill/>
        </p:spPr>
      </p:pic>
      <p:pic>
        <p:nvPicPr>
          <p:cNvPr id="22542" name="Picture 14" descr="ソーセージ"/>
          <p:cNvPicPr>
            <a:picLocks noChangeAspect="1" noChangeArrowheads="1"/>
          </p:cNvPicPr>
          <p:nvPr/>
        </p:nvPicPr>
        <p:blipFill>
          <a:blip r:embed="rId8" cstate="print"/>
          <a:srcRect/>
          <a:stretch>
            <a:fillRect/>
          </a:stretch>
        </p:blipFill>
        <p:spPr bwMode="auto">
          <a:xfrm>
            <a:off x="611560" y="4005064"/>
            <a:ext cx="838200" cy="1143001"/>
          </a:xfrm>
          <a:prstGeom prst="rect">
            <a:avLst/>
          </a:prstGeom>
          <a:noFill/>
        </p:spPr>
      </p:pic>
      <p:pic>
        <p:nvPicPr>
          <p:cNvPr id="22544" name="Picture 16" descr="だんご"/>
          <p:cNvPicPr>
            <a:picLocks noChangeAspect="1" noChangeArrowheads="1"/>
          </p:cNvPicPr>
          <p:nvPr/>
        </p:nvPicPr>
        <p:blipFill>
          <a:blip r:embed="rId9" cstate="print"/>
          <a:srcRect/>
          <a:stretch>
            <a:fillRect/>
          </a:stretch>
        </p:blipFill>
        <p:spPr bwMode="auto">
          <a:xfrm>
            <a:off x="3995936" y="1568971"/>
            <a:ext cx="1143000" cy="923925"/>
          </a:xfrm>
          <a:prstGeom prst="rect">
            <a:avLst/>
          </a:prstGeom>
          <a:noFill/>
        </p:spPr>
      </p:pic>
      <p:sp>
        <p:nvSpPr>
          <p:cNvPr id="28" name="角丸四角形吹き出し 27"/>
          <p:cNvSpPr/>
          <p:nvPr/>
        </p:nvSpPr>
        <p:spPr>
          <a:xfrm>
            <a:off x="5076056" y="4581128"/>
            <a:ext cx="2448272" cy="936104"/>
          </a:xfrm>
          <a:prstGeom prst="wedgeRoundRectCallout">
            <a:avLst>
              <a:gd name="adj1" fmla="val -7482"/>
              <a:gd name="adj2" fmla="val -121105"/>
              <a:gd name="adj3" fmla="val 16667"/>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なぜ、そういう活動</a:t>
            </a:r>
            <a:r>
              <a:rPr lang="en-US" altLang="ja-JP" b="1" dirty="0" smtClean="0">
                <a:solidFill>
                  <a:schemeClr val="tx1"/>
                </a:solidFill>
                <a:latin typeface="メイリオ" pitchFamily="50" charset="-128"/>
                <a:ea typeface="メイリオ" pitchFamily="50" charset="-128"/>
                <a:cs typeface="メイリオ" pitchFamily="50" charset="-128"/>
              </a:rPr>
              <a:t>(</a:t>
            </a:r>
            <a:r>
              <a:rPr lang="ja-JP" altLang="en-US" b="1" dirty="0" smtClean="0">
                <a:solidFill>
                  <a:schemeClr val="tx1"/>
                </a:solidFill>
                <a:latin typeface="メイリオ" pitchFamily="50" charset="-128"/>
                <a:ea typeface="メイリオ" pitchFamily="50" charset="-128"/>
                <a:cs typeface="メイリオ" pitchFamily="50" charset="-128"/>
              </a:rPr>
              <a:t>仕事</a:t>
            </a:r>
            <a:r>
              <a:rPr lang="en-US" altLang="ja-JP" b="1" dirty="0" smtClean="0">
                <a:solidFill>
                  <a:schemeClr val="tx1"/>
                </a:solidFill>
                <a:latin typeface="メイリオ" pitchFamily="50" charset="-128"/>
                <a:ea typeface="メイリオ" pitchFamily="50" charset="-128"/>
                <a:cs typeface="メイリオ" pitchFamily="50" charset="-128"/>
              </a:rPr>
              <a:t>)</a:t>
            </a:r>
            <a:r>
              <a:rPr lang="ja-JP" altLang="en-US" b="1" dirty="0" smtClean="0">
                <a:solidFill>
                  <a:schemeClr val="tx1"/>
                </a:solidFill>
                <a:latin typeface="メイリオ" pitchFamily="50" charset="-128"/>
                <a:ea typeface="メイリオ" pitchFamily="50" charset="-128"/>
                <a:cs typeface="メイリオ" pitchFamily="50" charset="-128"/>
              </a:rPr>
              <a:t>が必要なの？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29" name="角丸四角形吹き出し 28"/>
          <p:cNvSpPr/>
          <p:nvPr/>
        </p:nvSpPr>
        <p:spPr>
          <a:xfrm>
            <a:off x="5516488" y="1565176"/>
            <a:ext cx="2160240" cy="936104"/>
          </a:xfrm>
          <a:prstGeom prst="wedgeRoundRectCallout">
            <a:avLst>
              <a:gd name="adj1" fmla="val -50364"/>
              <a:gd name="adj2" fmla="val 110436"/>
              <a:gd name="adj3" fmla="val 16667"/>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どういう姿勢</a:t>
            </a:r>
          </a:p>
          <a:p>
            <a:pPr algn="ctr"/>
            <a:r>
              <a:rPr lang="ja-JP" altLang="en-US" b="1" dirty="0" smtClean="0">
                <a:solidFill>
                  <a:schemeClr val="tx1"/>
                </a:solidFill>
                <a:latin typeface="メイリオ" pitchFamily="50" charset="-128"/>
                <a:ea typeface="メイリオ" pitchFamily="50" charset="-128"/>
                <a:cs typeface="メイリオ" pitchFamily="50" charset="-128"/>
              </a:rPr>
              <a:t>で臨めばいいの？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pic>
        <p:nvPicPr>
          <p:cNvPr id="22546" name="Picture 18" descr="31年6月4日"/>
          <p:cNvPicPr>
            <a:picLocks noChangeAspect="1" noChangeArrowheads="1"/>
          </p:cNvPicPr>
          <p:nvPr/>
        </p:nvPicPr>
        <p:blipFill>
          <a:blip r:embed="rId10" cstate="print"/>
          <a:srcRect/>
          <a:stretch>
            <a:fillRect/>
          </a:stretch>
        </p:blipFill>
        <p:spPr bwMode="auto">
          <a:xfrm>
            <a:off x="1528344" y="4725144"/>
            <a:ext cx="811408" cy="1008112"/>
          </a:xfrm>
          <a:prstGeom prst="rect">
            <a:avLst/>
          </a:prstGeom>
          <a:noFill/>
        </p:spPr>
      </p:pic>
      <p:sp>
        <p:nvSpPr>
          <p:cNvPr id="21" name="スライド番号プレースホルダ 20"/>
          <p:cNvSpPr>
            <a:spLocks noGrp="1"/>
          </p:cNvSpPr>
          <p:nvPr>
            <p:ph type="sldNum" sz="quarter" idx="12"/>
          </p:nvPr>
        </p:nvSpPr>
        <p:spPr/>
        <p:txBody>
          <a:bodyPr/>
          <a:lstStyle/>
          <a:p>
            <a:fld id="{DC482F87-D069-4E11-9D1B-0E53CB68B063}" type="slidenum">
              <a:rPr kumimoji="1" lang="ja-JP" altLang="en-US" smtClean="0"/>
              <a:pPr/>
              <a:t>4</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pic>
        <p:nvPicPr>
          <p:cNvPr id="22530" name="Picture 2" descr="宇宙服3"/>
          <p:cNvPicPr>
            <a:picLocks noChangeAspect="1" noChangeArrowheads="1"/>
          </p:cNvPicPr>
          <p:nvPr/>
        </p:nvPicPr>
        <p:blipFill>
          <a:blip r:embed="rId2" cstate="print"/>
          <a:srcRect/>
          <a:stretch>
            <a:fillRect/>
          </a:stretch>
        </p:blipFill>
        <p:spPr bwMode="auto">
          <a:xfrm>
            <a:off x="233772" y="1268760"/>
            <a:ext cx="897099" cy="936104"/>
          </a:xfrm>
          <a:prstGeom prst="rect">
            <a:avLst/>
          </a:prstGeom>
          <a:noFill/>
        </p:spPr>
      </p:pic>
      <p:pic>
        <p:nvPicPr>
          <p:cNvPr id="22532" name="Picture 4" descr="十二単"/>
          <p:cNvPicPr>
            <a:picLocks noChangeAspect="1" noChangeArrowheads="1"/>
          </p:cNvPicPr>
          <p:nvPr/>
        </p:nvPicPr>
        <p:blipFill>
          <a:blip r:embed="rId3" cstate="print"/>
          <a:srcRect/>
          <a:stretch>
            <a:fillRect/>
          </a:stretch>
        </p:blipFill>
        <p:spPr bwMode="auto">
          <a:xfrm>
            <a:off x="329529" y="2348880"/>
            <a:ext cx="828091" cy="864096"/>
          </a:xfrm>
          <a:prstGeom prst="rect">
            <a:avLst/>
          </a:prstGeom>
          <a:noFill/>
        </p:spPr>
      </p:pic>
      <p:pic>
        <p:nvPicPr>
          <p:cNvPr id="22534" name="Picture 6" descr="カウボーイ"/>
          <p:cNvPicPr>
            <a:picLocks noChangeAspect="1" noChangeArrowheads="1"/>
          </p:cNvPicPr>
          <p:nvPr/>
        </p:nvPicPr>
        <p:blipFill>
          <a:blip r:embed="rId4" cstate="print"/>
          <a:srcRect/>
          <a:stretch>
            <a:fillRect/>
          </a:stretch>
        </p:blipFill>
        <p:spPr bwMode="auto">
          <a:xfrm>
            <a:off x="1368858" y="908720"/>
            <a:ext cx="970894" cy="720080"/>
          </a:xfrm>
          <a:prstGeom prst="rect">
            <a:avLst/>
          </a:prstGeom>
          <a:noFill/>
        </p:spPr>
      </p:pic>
      <p:sp>
        <p:nvSpPr>
          <p:cNvPr id="14" name="角丸四角形 13"/>
          <p:cNvSpPr/>
          <p:nvPr/>
        </p:nvSpPr>
        <p:spPr>
          <a:xfrm>
            <a:off x="2987824" y="3501008"/>
            <a:ext cx="1800200" cy="864096"/>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本人のことを</a:t>
            </a:r>
          </a:p>
          <a:p>
            <a:pPr algn="ctr"/>
            <a:r>
              <a:rPr lang="ja-JP" altLang="en-US" dirty="0" smtClean="0">
                <a:solidFill>
                  <a:schemeClr val="tx1"/>
                </a:solidFill>
                <a:latin typeface="メイリオ" pitchFamily="50" charset="-128"/>
                <a:ea typeface="メイリオ" pitchFamily="50" charset="-128"/>
                <a:cs typeface="メイリオ" pitchFamily="50" charset="-128"/>
              </a:rPr>
              <a:t>理解して、</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1259632" y="4149080"/>
            <a:ext cx="1944216" cy="864096"/>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話をよく聞き</a:t>
            </a:r>
            <a:r>
              <a:rPr lang="ja-JP" altLang="en-US" dirty="0" smtClean="0">
                <a:solidFill>
                  <a:schemeClr val="tx1"/>
                </a:solidFill>
                <a:latin typeface="メイリオ" pitchFamily="50" charset="-128"/>
                <a:ea typeface="メイリオ" pitchFamily="50" charset="-128"/>
                <a:cs typeface="メイリオ" pitchFamily="50" charset="-128"/>
              </a:rPr>
              <a:t>、</a:t>
            </a:r>
          </a:p>
          <a:p>
            <a:pPr algn="ctr"/>
            <a:r>
              <a:rPr kumimoji="1" lang="ja-JP" altLang="en-US" dirty="0" smtClean="0">
                <a:solidFill>
                  <a:schemeClr val="tx1"/>
                </a:solidFill>
                <a:latin typeface="メイリオ" pitchFamily="50" charset="-128"/>
                <a:ea typeface="メイリオ" pitchFamily="50" charset="-128"/>
                <a:cs typeface="メイリオ" pitchFamily="50" charset="-128"/>
              </a:rPr>
              <a:t>いい関係を作り、</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16" name="角丸四角形 15"/>
          <p:cNvSpPr/>
          <p:nvPr/>
        </p:nvSpPr>
        <p:spPr>
          <a:xfrm>
            <a:off x="3491880" y="4293096"/>
            <a:ext cx="1872208" cy="1080120"/>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本人と一緒にゴール</a:t>
            </a:r>
            <a:r>
              <a:rPr kumimoji="1" lang="en-US" altLang="ja-JP" dirty="0" smtClean="0">
                <a:solidFill>
                  <a:schemeClr val="tx1"/>
                </a:solidFill>
                <a:latin typeface="メイリオ" pitchFamily="50" charset="-128"/>
                <a:ea typeface="メイリオ" pitchFamily="50" charset="-128"/>
                <a:cs typeface="メイリオ" pitchFamily="50" charset="-128"/>
              </a:rPr>
              <a:t>(</a:t>
            </a:r>
            <a:r>
              <a:rPr kumimoji="1" lang="ja-JP" altLang="en-US" dirty="0" smtClean="0">
                <a:solidFill>
                  <a:schemeClr val="tx1"/>
                </a:solidFill>
                <a:latin typeface="メイリオ" pitchFamily="50" charset="-128"/>
                <a:ea typeface="メイリオ" pitchFamily="50" charset="-128"/>
                <a:cs typeface="メイリオ" pitchFamily="50" charset="-128"/>
              </a:rPr>
              <a:t>目標</a:t>
            </a:r>
            <a:r>
              <a:rPr kumimoji="1" lang="en-US" altLang="ja-JP" dirty="0" smtClean="0">
                <a:solidFill>
                  <a:schemeClr val="tx1"/>
                </a:solidFill>
                <a:latin typeface="メイリオ" pitchFamily="50" charset="-128"/>
                <a:ea typeface="メイリオ" pitchFamily="50" charset="-128"/>
                <a:cs typeface="メイリオ" pitchFamily="50" charset="-128"/>
              </a:rPr>
              <a:t>)</a:t>
            </a:r>
            <a:r>
              <a:rPr lang="ja-JP" altLang="en-US" dirty="0" smtClean="0">
                <a:solidFill>
                  <a:schemeClr val="tx1"/>
                </a:solidFill>
                <a:latin typeface="メイリオ" pitchFamily="50" charset="-128"/>
                <a:ea typeface="メイリオ" pitchFamily="50" charset="-128"/>
                <a:cs typeface="メイリオ" pitchFamily="50" charset="-128"/>
              </a:rPr>
              <a:t>を定めて</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17" name="角丸四角形 16"/>
          <p:cNvSpPr/>
          <p:nvPr/>
        </p:nvSpPr>
        <p:spPr>
          <a:xfrm>
            <a:off x="5148064" y="3645024"/>
            <a:ext cx="1944216" cy="864096"/>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色々な手段、資源を使いながら</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6804248" y="4293096"/>
            <a:ext cx="1944216" cy="864096"/>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そのゴール</a:t>
            </a:r>
          </a:p>
          <a:p>
            <a:pPr algn="ctr"/>
            <a:r>
              <a:rPr lang="ja-JP" altLang="en-US" dirty="0" smtClean="0">
                <a:solidFill>
                  <a:schemeClr val="tx1"/>
                </a:solidFill>
                <a:latin typeface="メイリオ" pitchFamily="50" charset="-128"/>
                <a:ea typeface="メイリオ" pitchFamily="50" charset="-128"/>
                <a:cs typeface="メイリオ" pitchFamily="50" charset="-128"/>
              </a:rPr>
              <a:t>をめざす</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19" name="角丸四角形 18"/>
          <p:cNvSpPr/>
          <p:nvPr/>
        </p:nvSpPr>
        <p:spPr>
          <a:xfrm>
            <a:off x="1331640" y="5517232"/>
            <a:ext cx="7416824" cy="432048"/>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その過程を「可視化する」</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20" name="正方形/長方形 19"/>
          <p:cNvSpPr/>
          <p:nvPr/>
        </p:nvSpPr>
        <p:spPr>
          <a:xfrm>
            <a:off x="3779912" y="1700808"/>
            <a:ext cx="2160240" cy="1368152"/>
          </a:xfrm>
          <a:prstGeom prst="rect">
            <a:avLst/>
          </a:prstGeom>
          <a:solidFill>
            <a:schemeClr val="accent5">
              <a:lumMod val="75000"/>
            </a:schemeClr>
          </a:solidFill>
          <a:ln w="349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latin typeface="メイリオ" pitchFamily="50" charset="-128"/>
                <a:ea typeface="メイリオ" pitchFamily="50" charset="-128"/>
                <a:cs typeface="メイリオ" pitchFamily="50" charset="-128"/>
              </a:rPr>
              <a:t>地域を基盤とした</a:t>
            </a:r>
          </a:p>
          <a:p>
            <a:pPr algn="ctr"/>
            <a:r>
              <a:rPr lang="ja-JP" altLang="en-US" b="1" dirty="0" smtClean="0">
                <a:solidFill>
                  <a:schemeClr val="bg1"/>
                </a:solidFill>
                <a:latin typeface="メイリオ" pitchFamily="50" charset="-128"/>
                <a:ea typeface="メイリオ" pitchFamily="50" charset="-128"/>
                <a:cs typeface="メイリオ" pitchFamily="50" charset="-128"/>
              </a:rPr>
              <a:t>ソーシャルワーク</a:t>
            </a:r>
          </a:p>
        </p:txBody>
      </p:sp>
      <p:sp>
        <p:nvSpPr>
          <p:cNvPr id="21" name="正方形/長方形 20"/>
          <p:cNvSpPr/>
          <p:nvPr/>
        </p:nvSpPr>
        <p:spPr>
          <a:xfrm>
            <a:off x="1187624" y="1700808"/>
            <a:ext cx="2448272" cy="136815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障害のある人が</a:t>
            </a:r>
          </a:p>
          <a:p>
            <a:pPr algn="ctr"/>
            <a:r>
              <a:rPr lang="ja-JP" altLang="en-US" b="1" dirty="0" smtClean="0">
                <a:solidFill>
                  <a:schemeClr val="tx1"/>
                </a:solidFill>
                <a:latin typeface="メイリオ" pitchFamily="50" charset="-128"/>
                <a:ea typeface="メイリオ" pitchFamily="50" charset="-128"/>
                <a:cs typeface="メイリオ" pitchFamily="50" charset="-128"/>
              </a:rPr>
              <a:t>その人らしく</a:t>
            </a:r>
          </a:p>
          <a:p>
            <a:pPr algn="ctr"/>
            <a:r>
              <a:rPr lang="ja-JP" altLang="en-US" b="1" dirty="0" smtClean="0">
                <a:solidFill>
                  <a:schemeClr val="tx1"/>
                </a:solidFill>
                <a:latin typeface="メイリオ" pitchFamily="50" charset="-128"/>
                <a:ea typeface="メイリオ" pitchFamily="50" charset="-128"/>
                <a:cs typeface="メイリオ" pitchFamily="50" charset="-128"/>
              </a:rPr>
              <a:t>地域で</a:t>
            </a:r>
          </a:p>
          <a:p>
            <a:pPr algn="ctr"/>
            <a:r>
              <a:rPr lang="ja-JP" altLang="en-US" b="1" dirty="0" smtClean="0">
                <a:solidFill>
                  <a:schemeClr val="tx1"/>
                </a:solidFill>
                <a:latin typeface="メイリオ" pitchFamily="50" charset="-128"/>
                <a:ea typeface="メイリオ" pitchFamily="50" charset="-128"/>
                <a:cs typeface="メイリオ" pitchFamily="50" charset="-128"/>
              </a:rPr>
              <a:t>暮らせるように</a:t>
            </a:r>
          </a:p>
        </p:txBody>
      </p:sp>
      <p:sp>
        <p:nvSpPr>
          <p:cNvPr id="22" name="正方形/長方形 21"/>
          <p:cNvSpPr/>
          <p:nvPr/>
        </p:nvSpPr>
        <p:spPr>
          <a:xfrm>
            <a:off x="5940152" y="1700808"/>
            <a:ext cx="1872208" cy="64807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個別の支援</a:t>
            </a:r>
          </a:p>
        </p:txBody>
      </p:sp>
      <p:sp>
        <p:nvSpPr>
          <p:cNvPr id="23" name="正方形/長方形 22"/>
          <p:cNvSpPr/>
          <p:nvPr/>
        </p:nvSpPr>
        <p:spPr>
          <a:xfrm>
            <a:off x="5940152" y="2420888"/>
            <a:ext cx="1872208" cy="64807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地域づくり</a:t>
            </a:r>
          </a:p>
        </p:txBody>
      </p:sp>
      <p:sp>
        <p:nvSpPr>
          <p:cNvPr id="24" name="右矢印 23"/>
          <p:cNvSpPr/>
          <p:nvPr/>
        </p:nvSpPr>
        <p:spPr>
          <a:xfrm>
            <a:off x="3347864" y="2060848"/>
            <a:ext cx="576064"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b="1" dirty="0">
              <a:latin typeface="メイリオ" pitchFamily="50" charset="-128"/>
              <a:ea typeface="メイリオ" pitchFamily="50" charset="-128"/>
              <a:cs typeface="メイリオ" pitchFamily="50" charset="-128"/>
            </a:endParaRPr>
          </a:p>
        </p:txBody>
      </p:sp>
      <p:pic>
        <p:nvPicPr>
          <p:cNvPr id="25" name="Picture 8" descr="宝箱2"/>
          <p:cNvPicPr>
            <a:picLocks noChangeAspect="1" noChangeArrowheads="1"/>
          </p:cNvPicPr>
          <p:nvPr/>
        </p:nvPicPr>
        <p:blipFill>
          <a:blip r:embed="rId5" cstate="print"/>
          <a:srcRect/>
          <a:stretch>
            <a:fillRect/>
          </a:stretch>
        </p:blipFill>
        <p:spPr bwMode="auto">
          <a:xfrm>
            <a:off x="1023970" y="3212976"/>
            <a:ext cx="883734" cy="648072"/>
          </a:xfrm>
          <a:prstGeom prst="rect">
            <a:avLst/>
          </a:prstGeom>
          <a:noFill/>
        </p:spPr>
      </p:pic>
      <p:pic>
        <p:nvPicPr>
          <p:cNvPr id="26" name="Picture 14" descr="ソーセージ"/>
          <p:cNvPicPr>
            <a:picLocks noChangeAspect="1" noChangeArrowheads="1"/>
          </p:cNvPicPr>
          <p:nvPr/>
        </p:nvPicPr>
        <p:blipFill>
          <a:blip r:embed="rId6" cstate="print"/>
          <a:srcRect/>
          <a:stretch>
            <a:fillRect/>
          </a:stretch>
        </p:blipFill>
        <p:spPr bwMode="auto">
          <a:xfrm>
            <a:off x="2267744" y="3219521"/>
            <a:ext cx="576064" cy="785543"/>
          </a:xfrm>
          <a:prstGeom prst="rect">
            <a:avLst/>
          </a:prstGeom>
          <a:noFill/>
        </p:spPr>
      </p:pic>
      <p:pic>
        <p:nvPicPr>
          <p:cNvPr id="27" name="Picture 16" descr="だんご"/>
          <p:cNvPicPr>
            <a:picLocks noChangeAspect="1" noChangeArrowheads="1"/>
          </p:cNvPicPr>
          <p:nvPr/>
        </p:nvPicPr>
        <p:blipFill>
          <a:blip r:embed="rId7" cstate="print"/>
          <a:srcRect/>
          <a:stretch>
            <a:fillRect/>
          </a:stretch>
        </p:blipFill>
        <p:spPr bwMode="auto">
          <a:xfrm>
            <a:off x="2483768" y="920899"/>
            <a:ext cx="875754" cy="707901"/>
          </a:xfrm>
          <a:prstGeom prst="rect">
            <a:avLst/>
          </a:prstGeom>
          <a:noFill/>
        </p:spPr>
      </p:pic>
      <p:sp>
        <p:nvSpPr>
          <p:cNvPr id="28" name="角丸四角形吹き出し 27"/>
          <p:cNvSpPr/>
          <p:nvPr/>
        </p:nvSpPr>
        <p:spPr>
          <a:xfrm>
            <a:off x="7236296" y="3140968"/>
            <a:ext cx="1836712" cy="936104"/>
          </a:xfrm>
          <a:prstGeom prst="wedgeRoundRectCallout">
            <a:avLst>
              <a:gd name="adj1" fmla="val -129752"/>
              <a:gd name="adj2" fmla="val -84021"/>
              <a:gd name="adj3" fmla="val 16667"/>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具体的に</a:t>
            </a:r>
          </a:p>
          <a:p>
            <a:pPr algn="ctr"/>
            <a:r>
              <a:rPr lang="ja-JP" altLang="en-US" b="1" dirty="0" smtClean="0">
                <a:solidFill>
                  <a:schemeClr val="tx1"/>
                </a:solidFill>
                <a:latin typeface="メイリオ" pitchFamily="50" charset="-128"/>
                <a:ea typeface="メイリオ" pitchFamily="50" charset="-128"/>
                <a:cs typeface="メイリオ" pitchFamily="50" charset="-128"/>
              </a:rPr>
              <a:t>どうするの？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29" name="テキスト ボックス 28"/>
          <p:cNvSpPr txBox="1"/>
          <p:nvPr/>
        </p:nvSpPr>
        <p:spPr>
          <a:xfrm>
            <a:off x="179512" y="260648"/>
            <a:ext cx="5544616"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相談支援の役割・ミッション</a:t>
            </a:r>
            <a:endParaRPr kumimoji="1" lang="ja-JP" altLang="en-US" sz="2800" b="1" dirty="0">
              <a:latin typeface="メイリオ" pitchFamily="50" charset="-128"/>
              <a:ea typeface="メイリオ" pitchFamily="50" charset="-128"/>
              <a:cs typeface="メイリオ" pitchFamily="50" charset="-128"/>
            </a:endParaRPr>
          </a:p>
        </p:txBody>
      </p:sp>
      <p:sp>
        <p:nvSpPr>
          <p:cNvPr id="30" name="角丸四角形吹き出し 29"/>
          <p:cNvSpPr/>
          <p:nvPr/>
        </p:nvSpPr>
        <p:spPr>
          <a:xfrm>
            <a:off x="251520" y="5661248"/>
            <a:ext cx="1836712" cy="936104"/>
          </a:xfrm>
          <a:prstGeom prst="wedgeRoundRectCallout">
            <a:avLst>
              <a:gd name="adj1" fmla="val 89208"/>
              <a:gd name="adj2" fmla="val -81308"/>
              <a:gd name="adj3" fmla="val 16667"/>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どうしたら</a:t>
            </a:r>
          </a:p>
          <a:p>
            <a:pPr algn="ctr"/>
            <a:r>
              <a:rPr lang="ja-JP" altLang="en-US" b="1" dirty="0" smtClean="0">
                <a:solidFill>
                  <a:schemeClr val="tx1"/>
                </a:solidFill>
                <a:latin typeface="メイリオ" pitchFamily="50" charset="-128"/>
                <a:ea typeface="メイリオ" pitchFamily="50" charset="-128"/>
                <a:cs typeface="メイリオ" pitchFamily="50" charset="-128"/>
              </a:rPr>
              <a:t>私でもできるようになる？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31" name="スライド番号プレースホルダ 30"/>
          <p:cNvSpPr>
            <a:spLocks noGrp="1"/>
          </p:cNvSpPr>
          <p:nvPr>
            <p:ph type="sldNum" sz="quarter" idx="12"/>
          </p:nvPr>
        </p:nvSpPr>
        <p:spPr/>
        <p:txBody>
          <a:bodyPr/>
          <a:lstStyle/>
          <a:p>
            <a:fld id="{DC482F87-D069-4E11-9D1B-0E53CB68B063}" type="slidenum">
              <a:rPr kumimoji="1" lang="ja-JP" altLang="en-US" smtClean="0"/>
              <a:pPr/>
              <a:t>5</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7" name="正方形/長方形 6"/>
          <p:cNvSpPr/>
          <p:nvPr/>
        </p:nvSpPr>
        <p:spPr>
          <a:xfrm>
            <a:off x="1979712" y="1268760"/>
            <a:ext cx="5184576" cy="2016224"/>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教えてもらうってどういうこと？</a:t>
            </a:r>
          </a:p>
          <a:p>
            <a:pPr algn="ctr"/>
            <a:r>
              <a:rPr lang="ja-JP" altLang="en-US" b="1" dirty="0" smtClean="0">
                <a:solidFill>
                  <a:schemeClr val="tx1"/>
                </a:solidFill>
                <a:latin typeface="メイリオ" pitchFamily="50" charset="-128"/>
                <a:ea typeface="メイリオ" pitchFamily="50" charset="-128"/>
                <a:cs typeface="メイリオ" pitchFamily="50" charset="-128"/>
              </a:rPr>
              <a:t>先生がいて授業を聞いたり、</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与えられた問題を解くのが勉強なの？</a:t>
            </a:r>
          </a:p>
          <a:p>
            <a:pPr algn="ctr"/>
            <a:endParaRPr kumimoji="1" lang="ja-JP" altLang="en-US" b="1" dirty="0" smtClean="0">
              <a:solidFill>
                <a:schemeClr val="tx1"/>
              </a:solidFill>
              <a:latin typeface="メイリオ" pitchFamily="50" charset="-128"/>
              <a:ea typeface="メイリオ" pitchFamily="50" charset="-128"/>
              <a:cs typeface="メイリオ" pitchFamily="50" charset="-128"/>
            </a:endParaRPr>
          </a:p>
          <a:p>
            <a:pPr algn="ctr"/>
            <a:r>
              <a:rPr lang="ja-JP" altLang="en-US" b="1" dirty="0" smtClean="0">
                <a:solidFill>
                  <a:schemeClr val="tx1"/>
                </a:solidFill>
                <a:latin typeface="メイリオ" pitchFamily="50" charset="-128"/>
                <a:ea typeface="メイリオ" pitchFamily="50" charset="-128"/>
                <a:cs typeface="メイリオ" pitchFamily="50" charset="-128"/>
              </a:rPr>
              <a:t>－現場に戻ったら、</a:t>
            </a:r>
          </a:p>
          <a:p>
            <a:pPr algn="ctr"/>
            <a:r>
              <a:rPr lang="ja-JP" altLang="en-US" b="1" dirty="0" smtClean="0">
                <a:solidFill>
                  <a:schemeClr val="tx1"/>
                </a:solidFill>
                <a:latin typeface="メイリオ" pitchFamily="50" charset="-128"/>
                <a:ea typeface="メイリオ" pitchFamily="50" charset="-128"/>
                <a:cs typeface="メイリオ" pitchFamily="50" charset="-128"/>
              </a:rPr>
              <a:t>誰かが答え合わせしてくれるのかなぁ？－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角丸四角形 7"/>
          <p:cNvSpPr/>
          <p:nvPr/>
        </p:nvSpPr>
        <p:spPr>
          <a:xfrm>
            <a:off x="1619672" y="3212976"/>
            <a:ext cx="4536504"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学びかた、育ちかたに目を</a:t>
            </a:r>
            <a:r>
              <a:rPr lang="ja-JP" altLang="en-US" b="1" dirty="0" smtClean="0">
                <a:latin typeface="メイリオ" pitchFamily="50" charset="-128"/>
                <a:ea typeface="メイリオ" pitchFamily="50" charset="-128"/>
                <a:cs typeface="メイリオ" pitchFamily="50" charset="-128"/>
              </a:rPr>
              <a:t>向ける。</a:t>
            </a:r>
            <a:endParaRPr kumimoji="1" lang="ja-JP" altLang="en-US" b="1" dirty="0">
              <a:latin typeface="メイリオ" pitchFamily="50" charset="-128"/>
              <a:ea typeface="メイリオ" pitchFamily="50" charset="-128"/>
              <a:cs typeface="メイリオ" pitchFamily="50" charset="-128"/>
            </a:endParaRPr>
          </a:p>
        </p:txBody>
      </p:sp>
      <p:pic>
        <p:nvPicPr>
          <p:cNvPr id="41986" name="Picture 2" descr="顔6"/>
          <p:cNvPicPr>
            <a:picLocks noChangeAspect="1" noChangeArrowheads="1"/>
          </p:cNvPicPr>
          <p:nvPr/>
        </p:nvPicPr>
        <p:blipFill>
          <a:blip r:embed="rId2" cstate="print"/>
          <a:srcRect/>
          <a:stretch>
            <a:fillRect/>
          </a:stretch>
        </p:blipFill>
        <p:spPr bwMode="auto">
          <a:xfrm>
            <a:off x="7020272" y="4437111"/>
            <a:ext cx="1512168" cy="1512169"/>
          </a:xfrm>
          <a:prstGeom prst="rect">
            <a:avLst/>
          </a:prstGeom>
          <a:noFill/>
        </p:spPr>
      </p:pic>
      <p:sp>
        <p:nvSpPr>
          <p:cNvPr id="9" name="テキスト ボックス 8"/>
          <p:cNvSpPr txBox="1"/>
          <p:nvPr/>
        </p:nvSpPr>
        <p:spPr>
          <a:xfrm>
            <a:off x="1979712" y="3861048"/>
            <a:ext cx="5184576" cy="1200329"/>
          </a:xfrm>
          <a:prstGeom prst="rect">
            <a:avLst/>
          </a:prstGeom>
          <a:noFill/>
        </p:spPr>
        <p:txBody>
          <a:bodyPr wrap="square" rtlCol="0">
            <a:spAutoFit/>
          </a:bodyPr>
          <a:lstStyle/>
          <a:p>
            <a:r>
              <a:rPr lang="ja-JP" altLang="en-US" sz="2400" dirty="0" smtClean="0">
                <a:latin typeface="メイリオ" pitchFamily="50" charset="-128"/>
                <a:ea typeface="メイリオ" pitchFamily="50" charset="-128"/>
                <a:cs typeface="メイリオ" pitchFamily="50" charset="-128"/>
              </a:rPr>
              <a:t>③ 職業教育の理論と方法</a:t>
            </a:r>
          </a:p>
          <a:p>
            <a:r>
              <a:rPr lang="ja-JP" altLang="en-US" sz="2400" dirty="0" smtClean="0">
                <a:latin typeface="メイリオ" pitchFamily="50" charset="-128"/>
                <a:ea typeface="メイリオ" pitchFamily="50" charset="-128"/>
                <a:cs typeface="メイリオ" pitchFamily="50" charset="-128"/>
              </a:rPr>
              <a:t>④ 相談支援専門員の人材育成体系</a:t>
            </a:r>
          </a:p>
          <a:p>
            <a:r>
              <a:rPr lang="ja-JP" altLang="en-US" sz="2400" dirty="0" smtClean="0">
                <a:latin typeface="メイリオ" pitchFamily="50" charset="-128"/>
                <a:ea typeface="メイリオ" pitchFamily="50" charset="-128"/>
                <a:cs typeface="メイリオ" pitchFamily="50" charset="-128"/>
              </a:rPr>
              <a:t>⑤ 継続的な学びの必要性</a:t>
            </a:r>
            <a:endParaRPr lang="en-US" altLang="ja-JP" sz="2400" dirty="0" smtClean="0">
              <a:latin typeface="メイリオ" pitchFamily="50" charset="-128"/>
              <a:ea typeface="メイリオ" pitchFamily="50" charset="-128"/>
              <a:cs typeface="メイリオ" pitchFamily="50" charset="-128"/>
            </a:endParaRPr>
          </a:p>
        </p:txBody>
      </p:sp>
      <p:sp>
        <p:nvSpPr>
          <p:cNvPr id="10" name="スライド番号プレースホルダ 9"/>
          <p:cNvSpPr>
            <a:spLocks noGrp="1"/>
          </p:cNvSpPr>
          <p:nvPr>
            <p:ph type="sldNum" sz="quarter" idx="12"/>
          </p:nvPr>
        </p:nvSpPr>
        <p:spPr/>
        <p:txBody>
          <a:bodyPr/>
          <a:lstStyle/>
          <a:p>
            <a:fld id="{DC482F87-D069-4E11-9D1B-0E53CB68B063}" type="slidenum">
              <a:rPr kumimoji="1" lang="ja-JP" altLang="en-US" smtClean="0"/>
              <a:pPr/>
              <a:t>6</a:t>
            </a:fld>
            <a:endParaRPr kumimoji="1" lang="ja-JP" altLang="en-US"/>
          </a:p>
        </p:txBody>
      </p:sp>
      <p:sp>
        <p:nvSpPr>
          <p:cNvPr id="11" name="角丸四角形 10"/>
          <p:cNvSpPr/>
          <p:nvPr/>
        </p:nvSpPr>
        <p:spPr>
          <a:xfrm>
            <a:off x="1043608" y="3212976"/>
            <a:ext cx="504056"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２</a:t>
            </a:r>
            <a:endParaRPr kumimoji="1" lang="ja-JP" altLang="en-US" b="1" dirty="0">
              <a:latin typeface="メイリオ" pitchFamily="50" charset="-128"/>
              <a:ea typeface="メイリオ" pitchFamily="50" charset="-128"/>
              <a:cs typeface="メイリオ" pitchFamily="50" charset="-128"/>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2771800" y="4365104"/>
            <a:ext cx="5832648" cy="86409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７日間がんばってこの研修を受けたら、</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現場に戻って仕事ができるようなる。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pic>
        <p:nvPicPr>
          <p:cNvPr id="25602" name="Picture 2" descr="31年5月2日"/>
          <p:cNvPicPr>
            <a:picLocks noChangeAspect="1" noChangeArrowheads="1"/>
          </p:cNvPicPr>
          <p:nvPr/>
        </p:nvPicPr>
        <p:blipFill>
          <a:blip r:embed="rId2" cstate="print"/>
          <a:srcRect/>
          <a:stretch>
            <a:fillRect/>
          </a:stretch>
        </p:blipFill>
        <p:spPr bwMode="auto">
          <a:xfrm>
            <a:off x="467545" y="394781"/>
            <a:ext cx="1872208" cy="2386147"/>
          </a:xfrm>
          <a:prstGeom prst="rect">
            <a:avLst/>
          </a:prstGeom>
          <a:noFill/>
        </p:spPr>
      </p:pic>
      <p:sp>
        <p:nvSpPr>
          <p:cNvPr id="5" name="角丸四角形 4"/>
          <p:cNvSpPr/>
          <p:nvPr/>
        </p:nvSpPr>
        <p:spPr>
          <a:xfrm>
            <a:off x="467544" y="1834941"/>
            <a:ext cx="1872208" cy="864096"/>
          </a:xfrm>
          <a:prstGeom prst="roundRect">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smtClean="0">
                <a:solidFill>
                  <a:schemeClr val="tx1"/>
                </a:solidFill>
                <a:latin typeface="メイリオ" pitchFamily="50" charset="-128"/>
                <a:ea typeface="メイリオ" pitchFamily="50" charset="-128"/>
                <a:cs typeface="メイリオ" pitchFamily="50" charset="-128"/>
              </a:rPr>
              <a:t>大きな</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誤解です</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13" name="角丸四角形 12"/>
          <p:cNvSpPr/>
          <p:nvPr/>
        </p:nvSpPr>
        <p:spPr>
          <a:xfrm>
            <a:off x="2771800" y="3356992"/>
            <a:ext cx="5832648" cy="86409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法定研修であるこの初任者研修には</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仕事ができるようになる全てが網羅されている。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14" name="角丸四角形 13"/>
          <p:cNvSpPr/>
          <p:nvPr/>
        </p:nvSpPr>
        <p:spPr>
          <a:xfrm>
            <a:off x="2771800" y="2348880"/>
            <a:ext cx="5832648" cy="86409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講師のミッションは、</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みなさんを仕事ができる人にすることだ。</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2771800" y="1340768"/>
            <a:ext cx="5832648" cy="86409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今回、講師が教えることをちゃんと消化すれば、</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仕事ができる人になれる。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9" name="スライド番号プレースホルダ 8"/>
          <p:cNvSpPr>
            <a:spLocks noGrp="1"/>
          </p:cNvSpPr>
          <p:nvPr>
            <p:ph type="sldNum" sz="quarter" idx="12"/>
          </p:nvPr>
        </p:nvSpPr>
        <p:spPr/>
        <p:txBody>
          <a:bodyPr/>
          <a:lstStyle/>
          <a:p>
            <a:fld id="{DC482F87-D069-4E11-9D1B-0E53CB68B063}" type="slidenum">
              <a:rPr kumimoji="1" lang="ja-JP" altLang="en-US" smtClean="0"/>
              <a:pPr/>
              <a:t>7</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4320480" cy="136815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自ら主体的に学んだことこそ</a:t>
            </a:r>
          </a:p>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真に血となり肉となります。</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4" name="角丸四角形 13"/>
          <p:cNvSpPr/>
          <p:nvPr/>
        </p:nvSpPr>
        <p:spPr>
          <a:xfrm>
            <a:off x="4644008" y="90872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講師がみなさんを仕事ができる人</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にするのではありません。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4644008" y="18864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講師が教えることをちゃんと受け取りさえすれば</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仕事ができる人になるのではありません。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9" name="角丸四角形 8"/>
          <p:cNvSpPr/>
          <p:nvPr/>
        </p:nvSpPr>
        <p:spPr>
          <a:xfrm>
            <a:off x="251520" y="5733256"/>
            <a:ext cx="6696744" cy="432048"/>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前提には、動機づけ</a:t>
            </a:r>
            <a:r>
              <a:rPr kumimoji="1" lang="en-US" altLang="ja-JP" sz="2400" b="1" dirty="0" smtClean="0">
                <a:solidFill>
                  <a:schemeClr val="tx1"/>
                </a:solidFill>
                <a:latin typeface="メイリオ" pitchFamily="50" charset="-128"/>
                <a:ea typeface="メイリオ" pitchFamily="50" charset="-128"/>
                <a:cs typeface="メイリオ" pitchFamily="50" charset="-128"/>
              </a:rPr>
              <a:t>(</a:t>
            </a:r>
            <a:r>
              <a:rPr kumimoji="1" lang="ja-JP" altLang="en-US" sz="2400" b="1" dirty="0" smtClean="0">
                <a:solidFill>
                  <a:schemeClr val="tx1"/>
                </a:solidFill>
                <a:latin typeface="メイリオ" pitchFamily="50" charset="-128"/>
                <a:ea typeface="メイリオ" pitchFamily="50" charset="-128"/>
                <a:cs typeface="メイリオ" pitchFamily="50" charset="-128"/>
              </a:rPr>
              <a:t>意欲、モチベーション</a:t>
            </a:r>
            <a:r>
              <a:rPr kumimoji="1" lang="en-US" altLang="ja-JP" sz="2400" b="1" dirty="0" smtClean="0">
                <a:solidFill>
                  <a:schemeClr val="tx1"/>
                </a:solidFill>
                <a:latin typeface="メイリオ" pitchFamily="50" charset="-128"/>
                <a:ea typeface="メイリオ" pitchFamily="50" charset="-128"/>
                <a:cs typeface="メイリオ" pitchFamily="50" charset="-128"/>
              </a:rPr>
              <a:t>)</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251520" y="2492896"/>
            <a:ext cx="1872208"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問題の提示</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2" name="角丸四角形 11"/>
          <p:cNvSpPr/>
          <p:nvPr/>
        </p:nvSpPr>
        <p:spPr>
          <a:xfrm>
            <a:off x="251520" y="3140968"/>
            <a:ext cx="1872208"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活性化</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6" name="角丸四角形 15"/>
          <p:cNvSpPr/>
          <p:nvPr/>
        </p:nvSpPr>
        <p:spPr>
          <a:xfrm>
            <a:off x="251520" y="3789040"/>
            <a:ext cx="1872208"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例示</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7" name="角丸四角形 16"/>
          <p:cNvSpPr/>
          <p:nvPr/>
        </p:nvSpPr>
        <p:spPr>
          <a:xfrm>
            <a:off x="251520" y="4437112"/>
            <a:ext cx="1872208"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応用</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251520" y="5085184"/>
            <a:ext cx="1872208"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統合</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9" name="角丸四角形 18"/>
          <p:cNvSpPr/>
          <p:nvPr/>
        </p:nvSpPr>
        <p:spPr>
          <a:xfrm>
            <a:off x="2267744" y="2492896"/>
            <a:ext cx="4680520"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「この問題もできるかな？」</a:t>
            </a:r>
            <a:br>
              <a:rPr lang="ja-JP" altLang="en-US" sz="1400" b="1" dirty="0" smtClean="0">
                <a:solidFill>
                  <a:schemeClr val="tx1"/>
                </a:solidFill>
                <a:latin typeface="メイリオ" pitchFamily="50" charset="-128"/>
                <a:ea typeface="メイリオ" pitchFamily="50" charset="-128"/>
                <a:cs typeface="メイリオ" pitchFamily="50" charset="-128"/>
              </a:rPr>
            </a:br>
            <a:r>
              <a:rPr lang="ja-JP" altLang="en-US" sz="1400" b="1" dirty="0" smtClean="0">
                <a:solidFill>
                  <a:schemeClr val="tx1"/>
                </a:solidFill>
                <a:latin typeface="メイリオ" pitchFamily="50" charset="-128"/>
                <a:ea typeface="メイリオ" pitchFamily="50" charset="-128"/>
                <a:cs typeface="メイリオ" pitchFamily="50" charset="-128"/>
              </a:rPr>
              <a:t>→「よし。やってみよう！」</a:t>
            </a:r>
          </a:p>
        </p:txBody>
      </p:sp>
      <p:sp>
        <p:nvSpPr>
          <p:cNvPr id="20" name="角丸四角形 19"/>
          <p:cNvSpPr/>
          <p:nvPr/>
        </p:nvSpPr>
        <p:spPr>
          <a:xfrm>
            <a:off x="2267744" y="3140968"/>
            <a:ext cx="4680520"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「今の力でできないかな？」</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 「むずかしいな。新たな学びが必要だ。」</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1" name="角丸四角形 20"/>
          <p:cNvSpPr/>
          <p:nvPr/>
        </p:nvSpPr>
        <p:spPr>
          <a:xfrm>
            <a:off x="2267744" y="3789040"/>
            <a:ext cx="4680520"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「まずはお手本を見せます。」</a:t>
            </a:r>
            <a:br>
              <a:rPr lang="ja-JP" altLang="en-US" sz="1400" b="1" dirty="0" smtClean="0">
                <a:solidFill>
                  <a:schemeClr val="tx1"/>
                </a:solidFill>
                <a:latin typeface="メイリオ" pitchFamily="50" charset="-128"/>
                <a:ea typeface="メイリオ" pitchFamily="50" charset="-128"/>
                <a:cs typeface="メイリオ" pitchFamily="50" charset="-128"/>
              </a:rPr>
            </a:br>
            <a:r>
              <a:rPr lang="ja-JP" altLang="en-US" sz="1400" b="1" dirty="0" smtClean="0">
                <a:solidFill>
                  <a:schemeClr val="tx1"/>
                </a:solidFill>
                <a:latin typeface="メイリオ" pitchFamily="50" charset="-128"/>
                <a:ea typeface="メイリオ" pitchFamily="50" charset="-128"/>
                <a:cs typeface="メイリオ" pitchFamily="50" charset="-128"/>
              </a:rPr>
              <a:t>→「なるほど！そういうことか。」</a:t>
            </a:r>
          </a:p>
        </p:txBody>
      </p:sp>
      <p:sp>
        <p:nvSpPr>
          <p:cNvPr id="22" name="角丸四角形 21"/>
          <p:cNvSpPr/>
          <p:nvPr/>
        </p:nvSpPr>
        <p:spPr>
          <a:xfrm>
            <a:off x="2267744" y="4437112"/>
            <a:ext cx="4680520"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「今度は自分でやってみましょう。」</a:t>
            </a:r>
            <a:br>
              <a:rPr lang="ja-JP" altLang="en-US" sz="1400" b="1" dirty="0" smtClean="0">
                <a:solidFill>
                  <a:schemeClr val="tx1"/>
                </a:solidFill>
                <a:latin typeface="メイリオ" pitchFamily="50" charset="-128"/>
                <a:ea typeface="メイリオ" pitchFamily="50" charset="-128"/>
                <a:cs typeface="メイリオ" pitchFamily="50" charset="-128"/>
              </a:rPr>
            </a:br>
            <a:r>
              <a:rPr lang="ja-JP" altLang="en-US" sz="1400" b="1" dirty="0" smtClean="0">
                <a:solidFill>
                  <a:schemeClr val="tx1"/>
                </a:solidFill>
                <a:latin typeface="メイリオ" pitchFamily="50" charset="-128"/>
                <a:ea typeface="メイリオ" pitchFamily="50" charset="-128"/>
                <a:cs typeface="メイリオ" pitchFamily="50" charset="-128"/>
              </a:rPr>
              <a:t>→「なるほど！方法がわかりました。」</a:t>
            </a:r>
          </a:p>
        </p:txBody>
      </p:sp>
      <p:sp>
        <p:nvSpPr>
          <p:cNvPr id="23" name="角丸四角形 22"/>
          <p:cNvSpPr/>
          <p:nvPr/>
        </p:nvSpPr>
        <p:spPr>
          <a:xfrm>
            <a:off x="2267744" y="5085184"/>
            <a:ext cx="4680520"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「現場でやってみてください。」</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→「少しずつできるようになってきました。」</a:t>
            </a:r>
          </a:p>
        </p:txBody>
      </p:sp>
      <p:sp>
        <p:nvSpPr>
          <p:cNvPr id="24" name="角丸四角形 23"/>
          <p:cNvSpPr/>
          <p:nvPr/>
        </p:nvSpPr>
        <p:spPr>
          <a:xfrm>
            <a:off x="251520" y="1844824"/>
            <a:ext cx="6696744"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参考：メリルの学習環境デザイン原理</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7" name="正方形/長方形 26"/>
          <p:cNvSpPr/>
          <p:nvPr/>
        </p:nvSpPr>
        <p:spPr>
          <a:xfrm>
            <a:off x="7092280" y="1844824"/>
            <a:ext cx="1872208" cy="4320480"/>
          </a:xfrm>
          <a:prstGeom prst="rect">
            <a:avLst/>
          </a:prstGeom>
          <a:solidFill>
            <a:schemeClr val="accent5">
              <a:lumMod val="75000"/>
            </a:schemeClr>
          </a:solidFill>
          <a:ln w="349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u="sng" dirty="0" smtClean="0">
                <a:solidFill>
                  <a:schemeClr val="bg1"/>
                </a:solidFill>
                <a:latin typeface="メイリオ" pitchFamily="50" charset="-128"/>
                <a:ea typeface="メイリオ" pitchFamily="50" charset="-128"/>
                <a:cs typeface="メイリオ" pitchFamily="50" charset="-128"/>
              </a:rPr>
              <a:t>学習とは</a:t>
            </a:r>
          </a:p>
          <a:p>
            <a:pPr algn="ctr"/>
            <a:r>
              <a:rPr lang="ja-JP" altLang="en-US" b="1" dirty="0" smtClean="0">
                <a:solidFill>
                  <a:schemeClr val="bg1"/>
                </a:solidFill>
                <a:latin typeface="メイリオ" pitchFamily="50" charset="-128"/>
                <a:ea typeface="メイリオ" pitchFamily="50" charset="-128"/>
                <a:cs typeface="メイリオ" pitchFamily="50" charset="-128"/>
              </a:rPr>
              <a:t>・自ら発見する。</a:t>
            </a:r>
          </a:p>
          <a:p>
            <a:pPr algn="ctr"/>
            <a:r>
              <a:rPr lang="ja-JP" altLang="en-US" b="1" dirty="0" smtClean="0">
                <a:solidFill>
                  <a:schemeClr val="bg1"/>
                </a:solidFill>
                <a:latin typeface="メイリオ" pitchFamily="50" charset="-128"/>
                <a:ea typeface="メイリオ" pitchFamily="50" charset="-128"/>
                <a:cs typeface="メイリオ" pitchFamily="50" charset="-128"/>
              </a:rPr>
              <a:t>（気づく）</a:t>
            </a:r>
            <a:br>
              <a:rPr lang="ja-JP" altLang="en-US" b="1" dirty="0" smtClean="0">
                <a:solidFill>
                  <a:schemeClr val="bg1"/>
                </a:solidFill>
                <a:latin typeface="メイリオ" pitchFamily="50" charset="-128"/>
                <a:ea typeface="メイリオ" pitchFamily="50" charset="-128"/>
                <a:cs typeface="メイリオ" pitchFamily="50" charset="-128"/>
              </a:rPr>
            </a:br>
            <a:r>
              <a:rPr lang="ja-JP" altLang="en-US" b="1" dirty="0" smtClean="0">
                <a:solidFill>
                  <a:schemeClr val="bg1"/>
                </a:solidFill>
                <a:latin typeface="メイリオ" pitchFamily="50" charset="-128"/>
                <a:ea typeface="メイリオ" pitchFamily="50" charset="-128"/>
                <a:cs typeface="メイリオ" pitchFamily="50" charset="-128"/>
              </a:rPr>
              <a:t>・気づいたことを定着させる。</a:t>
            </a:r>
          </a:p>
          <a:p>
            <a:pPr algn="ctr"/>
            <a:endParaRPr lang="ja-JP" altLang="en-US" b="1" dirty="0" smtClean="0">
              <a:solidFill>
                <a:schemeClr val="bg1"/>
              </a:solidFill>
              <a:latin typeface="メイリオ" pitchFamily="50" charset="-128"/>
              <a:ea typeface="メイリオ" pitchFamily="50" charset="-128"/>
              <a:cs typeface="メイリオ" pitchFamily="50" charset="-128"/>
            </a:endParaRPr>
          </a:p>
          <a:p>
            <a:r>
              <a:rPr lang="ja-JP" altLang="en-US" b="1" dirty="0" smtClean="0">
                <a:solidFill>
                  <a:schemeClr val="bg1"/>
                </a:solidFill>
                <a:latin typeface="メイリオ" pitchFamily="50" charset="-128"/>
                <a:ea typeface="メイリオ" pitchFamily="50" charset="-128"/>
                <a:cs typeface="メイリオ" pitchFamily="50" charset="-128"/>
              </a:rPr>
              <a:t>★「習う」ことに慣れすぎていませんか？</a:t>
            </a:r>
            <a:endParaRPr lang="en-US" altLang="ja-JP" b="1" dirty="0" smtClean="0">
              <a:solidFill>
                <a:schemeClr val="bg1"/>
              </a:solidFill>
              <a:latin typeface="メイリオ" pitchFamily="50" charset="-128"/>
              <a:ea typeface="メイリオ" pitchFamily="50" charset="-128"/>
              <a:cs typeface="メイリオ" pitchFamily="50" charset="-128"/>
            </a:endParaRPr>
          </a:p>
          <a:p>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→「学ぶ」へ</a:t>
            </a:r>
          </a:p>
          <a:p>
            <a:endParaRPr lang="ja-JP" altLang="en-US" b="1" dirty="0" smtClean="0">
              <a:solidFill>
                <a:schemeClr val="bg1"/>
              </a:solidFill>
              <a:latin typeface="メイリオ" pitchFamily="50" charset="-128"/>
              <a:ea typeface="メイリオ" pitchFamily="50" charset="-128"/>
              <a:cs typeface="メイリオ" pitchFamily="50" charset="-128"/>
            </a:endParaRPr>
          </a:p>
          <a:p>
            <a:r>
              <a:rPr lang="ja-JP" altLang="en-US" b="1" dirty="0" smtClean="0">
                <a:solidFill>
                  <a:schemeClr val="bg1"/>
                </a:solidFill>
                <a:latin typeface="メイリオ" pitchFamily="50" charset="-128"/>
                <a:ea typeface="メイリオ" pitchFamily="50" charset="-128"/>
                <a:cs typeface="メイリオ" pitchFamily="50" charset="-128"/>
              </a:rPr>
              <a:t>★主体的、参加型</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対話的</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な学びとは？</a:t>
            </a:r>
          </a:p>
        </p:txBody>
      </p:sp>
      <p:sp>
        <p:nvSpPr>
          <p:cNvPr id="25" name="下矢印 24"/>
          <p:cNvSpPr/>
          <p:nvPr/>
        </p:nvSpPr>
        <p:spPr>
          <a:xfrm>
            <a:off x="467544" y="2852936"/>
            <a:ext cx="144016" cy="2664296"/>
          </a:xfrm>
          <a:prstGeom prst="downArrow">
            <a:avLst>
              <a:gd name="adj1" fmla="val 50000"/>
              <a:gd name="adj2" fmla="val 10879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スライド番号プレースホルダ 25"/>
          <p:cNvSpPr>
            <a:spLocks noGrp="1"/>
          </p:cNvSpPr>
          <p:nvPr>
            <p:ph type="sldNum" sz="quarter" idx="12"/>
          </p:nvPr>
        </p:nvSpPr>
        <p:spPr/>
        <p:txBody>
          <a:bodyPr/>
          <a:lstStyle/>
          <a:p>
            <a:fld id="{DC482F87-D069-4E11-9D1B-0E53CB68B063}" type="slidenum">
              <a:rPr kumimoji="1" lang="ja-JP" altLang="en-US" smtClean="0"/>
              <a:pPr/>
              <a:t>8</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4320480" cy="136815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自ら主体的に学んだことこそ</a:t>
            </a:r>
          </a:p>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真に血となり肉となります。</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4" name="角丸四角形 13"/>
          <p:cNvSpPr/>
          <p:nvPr/>
        </p:nvSpPr>
        <p:spPr>
          <a:xfrm>
            <a:off x="4644008" y="90872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講師がみなさんを仕事ができる人</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にするのではありません。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4644008" y="18864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講師が教えることをちゃんと受け取りさえすれば</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仕事ができる人になるのではありません。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4" name="角丸四角形 23"/>
          <p:cNvSpPr/>
          <p:nvPr/>
        </p:nvSpPr>
        <p:spPr>
          <a:xfrm>
            <a:off x="251520" y="1916832"/>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smtClean="0">
                <a:solidFill>
                  <a:schemeClr val="tx1"/>
                </a:solidFill>
                <a:latin typeface="メイリオ" pitchFamily="50" charset="-128"/>
                <a:ea typeface="メイリオ" pitchFamily="50" charset="-128"/>
                <a:cs typeface="メイリオ" pitchFamily="50" charset="-128"/>
              </a:rPr>
              <a:t>①「問い」を持って参加する。聴く。</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467544" y="2564904"/>
            <a:ext cx="8352928" cy="936104"/>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・問いのヒントが獲得目標にあります。</a:t>
            </a:r>
          </a:p>
          <a:p>
            <a:r>
              <a:rPr lang="ja-JP" altLang="en-US" sz="2400" b="1" dirty="0" smtClean="0">
                <a:solidFill>
                  <a:schemeClr val="tx1"/>
                </a:solidFill>
                <a:latin typeface="メイリオ" pitchFamily="50" charset="-128"/>
                <a:ea typeface="メイリオ" pitchFamily="50" charset="-128"/>
                <a:cs typeface="メイリオ" pitchFamily="50" charset="-128"/>
              </a:rPr>
              <a:t>・振り返りシートも活用してください。</a:t>
            </a:r>
          </a:p>
        </p:txBody>
      </p:sp>
      <p:sp>
        <p:nvSpPr>
          <p:cNvPr id="28" name="角丸四角形 27"/>
          <p:cNvSpPr/>
          <p:nvPr/>
        </p:nvSpPr>
        <p:spPr>
          <a:xfrm>
            <a:off x="251520" y="3861048"/>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② 頭と手と口、時には体全体を動かす。</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467544" y="4509120"/>
            <a:ext cx="8352928" cy="1728192"/>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・啓示は降りてきません。意識すると気づきます。</a:t>
            </a:r>
          </a:p>
          <a:p>
            <a:r>
              <a:rPr lang="ja-JP" altLang="en-US" sz="2400" b="1" dirty="0" smtClean="0">
                <a:solidFill>
                  <a:schemeClr val="tx1"/>
                </a:solidFill>
                <a:latin typeface="メイリオ" pitchFamily="50" charset="-128"/>
                <a:ea typeface="メイリオ" pitchFamily="50" charset="-128"/>
                <a:cs typeface="メイリオ" pitchFamily="50" charset="-128"/>
              </a:rPr>
              <a:t>・積極的に参加しましょう。参加型の演習を多く取り入れています。「間違い」や「ひとつの正しい答」はありません。怖がらず意見を出し合いましょう。</a:t>
            </a:r>
          </a:p>
        </p:txBody>
      </p:sp>
      <p:sp>
        <p:nvSpPr>
          <p:cNvPr id="10" name="スライド番号プレースホルダ 9"/>
          <p:cNvSpPr>
            <a:spLocks noGrp="1"/>
          </p:cNvSpPr>
          <p:nvPr>
            <p:ph type="sldNum" sz="quarter" idx="12"/>
          </p:nvPr>
        </p:nvSpPr>
        <p:spPr/>
        <p:txBody>
          <a:bodyPr/>
          <a:lstStyle/>
          <a:p>
            <a:fld id="{DC482F87-D069-4E11-9D1B-0E53CB68B063}" type="slidenum">
              <a:rPr kumimoji="1" lang="ja-JP" altLang="en-US" smtClean="0"/>
              <a:pPr/>
              <a:t>9</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662</TotalTime>
  <Words>2623</Words>
  <Application>Microsoft Macintosh PowerPoint</Application>
  <PresentationFormat>画面に合わせる (4:3)</PresentationFormat>
  <Paragraphs>504</Paragraphs>
  <Slides>39</Slides>
  <Notes>0</Notes>
  <HiddenSlides>0</HiddenSlides>
  <MMClips>0</MMClips>
  <ScaleCrop>false</ScaleCrop>
  <HeadingPairs>
    <vt:vector size="4" baseType="variant">
      <vt:variant>
        <vt:lpstr>テーマ</vt:lpstr>
      </vt:variant>
      <vt:variant>
        <vt:i4>1</vt:i4>
      </vt:variant>
      <vt:variant>
        <vt:lpstr>スライド タイトル</vt:lpstr>
      </vt:variant>
      <vt:variant>
        <vt:i4>39</vt:i4>
      </vt:variant>
    </vt:vector>
  </HeadingPairs>
  <TitlesOfParts>
    <vt:vector size="40" baseType="lpstr">
      <vt:lpstr>Office テーマ</vt:lpstr>
      <vt:lpstr>演習４ 研修のリフレクション まとめと今後に向けて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【復習】ケアマネジメントプロセス サービス等利用計画作成事務の流れ</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個人での振り返り</vt:lpstr>
      <vt:lpstr>グループでの共有</vt:lpstr>
      <vt:lpstr>グループでの共有</vt:lpstr>
      <vt:lpstr>演習４ 研修のリフレクション まとめと今後に向けて</vt:lpstr>
      <vt:lpstr>魔法はご本人の中にある。</vt:lpstr>
      <vt:lpstr>７日間お疲れさまでした！</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科目名</dc:title>
  <dc:creator>Yuichi FUJIKAWA</dc:creator>
  <cp:lastModifiedBy>FUJIKAWA, Yuichi</cp:lastModifiedBy>
  <cp:revision>90</cp:revision>
  <dcterms:created xsi:type="dcterms:W3CDTF">2018-11-11T15:28:03Z</dcterms:created>
  <dcterms:modified xsi:type="dcterms:W3CDTF">2019-01-14T08:14:50Z</dcterms:modified>
</cp:coreProperties>
</file>