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9" r:id="rId4"/>
    <p:sldId id="261" r:id="rId5"/>
    <p:sldId id="262" r:id="rId6"/>
    <p:sldId id="295" r:id="rId7"/>
    <p:sldId id="296" r:id="rId8"/>
    <p:sldId id="297" r:id="rId9"/>
    <p:sldId id="298" r:id="rId10"/>
    <p:sldId id="263" r:id="rId11"/>
    <p:sldId id="264" r:id="rId12"/>
    <p:sldId id="265" r:id="rId13"/>
    <p:sldId id="266" r:id="rId14"/>
    <p:sldId id="267" r:id="rId15"/>
    <p:sldId id="291" r:id="rId16"/>
    <p:sldId id="292" r:id="rId17"/>
    <p:sldId id="293" r:id="rId18"/>
    <p:sldId id="294" r:id="rId19"/>
    <p:sldId id="260" r:id="rId2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98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t>2018/11/21</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t>‹#›</a:t>
            </a:fld>
            <a:endParaRPr kumimoji="1" lang="ja-JP" altLang="en-US"/>
          </a:p>
        </p:txBody>
      </p:sp>
    </p:spTree>
    <p:extLst>
      <p:ext uri="{BB962C8B-B14F-4D97-AF65-F5344CB8AC3E}">
        <p14:creationId xmlns:p14="http://schemas.microsoft.com/office/powerpoint/2010/main" val="12119532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7"/>
          <p:cNvSpPr>
            <a:spLocks noGrp="1" noChangeArrowheads="1"/>
          </p:cNvSpPr>
          <p:nvPr>
            <p:ph type="sldNum" sz="quarter" idx="5"/>
          </p:nvPr>
        </p:nvSpPr>
        <p:spPr>
          <a:ln/>
        </p:spPr>
        <p:txBody>
          <a:bodyPr/>
          <a:lstStyle/>
          <a:p>
            <a:fld id="{EF13AB0C-F8F5-4AF0-9141-CADFBFD72494}" type="slidenum">
              <a:rPr lang="en-US" altLang="ja-JP"/>
              <a:pPr/>
              <a:t>15</a:t>
            </a:fld>
            <a:endParaRPr lang="en-US" altLang="ja-JP"/>
          </a:p>
        </p:txBody>
      </p:sp>
      <p:sp>
        <p:nvSpPr>
          <p:cNvPr id="32770" name="スライド イメージ プレースホルダ 1"/>
          <p:cNvSpPr>
            <a:spLocks noGrp="1" noRot="1" noChangeAspect="1" noTextEdit="1"/>
          </p:cNvSpPr>
          <p:nvPr>
            <p:ph type="sldImg"/>
          </p:nvPr>
        </p:nvSpPr>
        <p:spPr>
          <a:ln/>
          <a:extLst>
            <a:ext uri="{909E8E84-426E-40DD-AFC4-6F175D3DCCD1}">
              <a14:hiddenFill xmlns:a14="http://schemas.microsoft.com/office/drawing/2010/main">
                <a:noFill/>
              </a14:hiddenFill>
            </a:ext>
          </a:extLst>
        </p:spPr>
      </p:sp>
      <p:sp>
        <p:nvSpPr>
          <p:cNvPr id="32771" name="ノート プレースホルダ 2"/>
          <p:cNvSpPr>
            <a:spLocks noGrp="1"/>
          </p:cNvSpPr>
          <p:nvPr>
            <p:ph type="body" idx="1"/>
          </p:nvPr>
        </p:nvSpPr>
        <p:spPr/>
        <p:txBody>
          <a:bodyPr lIns="96606" tIns="48304" rIns="96606" bIns="48304"/>
          <a:lstStyle/>
          <a:p>
            <a:endParaRPr lang="ja-JP" altLang="ja-JP" dirty="0"/>
          </a:p>
        </p:txBody>
      </p:sp>
      <p:sp>
        <p:nvSpPr>
          <p:cNvPr id="32772" name="ヘッダー プレースホルダ 3"/>
          <p:cNvSpPr txBox="1">
            <a:spLocks noGrp="1"/>
          </p:cNvSpPr>
          <p:nvPr/>
        </p:nvSpPr>
        <p:spPr bwMode="auto">
          <a:xfrm>
            <a:off x="0" y="0"/>
            <a:ext cx="2984871" cy="50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06" tIns="48304" rIns="96606" bIns="48304"/>
          <a:lstStyle>
            <a:lvl1pPr defTabSz="844550">
              <a:defRPr kumimoji="1">
                <a:solidFill>
                  <a:schemeClr val="tx1"/>
                </a:solidFill>
                <a:latin typeface="Arial" charset="0"/>
                <a:ea typeface="ＭＳ Ｐゴシック" charset="-128"/>
              </a:defRPr>
            </a:lvl1pPr>
            <a:lvl2pPr marL="685800" indent="-263525" defTabSz="844550">
              <a:defRPr kumimoji="1">
                <a:solidFill>
                  <a:schemeClr val="tx1"/>
                </a:solidFill>
                <a:latin typeface="Arial" charset="0"/>
                <a:ea typeface="ＭＳ Ｐゴシック" charset="-128"/>
              </a:defRPr>
            </a:lvl2pPr>
            <a:lvl3pPr marL="1055688" indent="-211138" defTabSz="844550">
              <a:defRPr kumimoji="1">
                <a:solidFill>
                  <a:schemeClr val="tx1"/>
                </a:solidFill>
                <a:latin typeface="Arial" charset="0"/>
                <a:ea typeface="ＭＳ Ｐゴシック" charset="-128"/>
              </a:defRPr>
            </a:lvl3pPr>
            <a:lvl4pPr marL="1476375" indent="-209550" defTabSz="844550">
              <a:defRPr kumimoji="1">
                <a:solidFill>
                  <a:schemeClr val="tx1"/>
                </a:solidFill>
                <a:latin typeface="Arial" charset="0"/>
                <a:ea typeface="ＭＳ Ｐゴシック" charset="-128"/>
              </a:defRPr>
            </a:lvl4pPr>
            <a:lvl5pPr marL="1898650" indent="-211138" defTabSz="844550">
              <a:defRPr kumimoji="1">
                <a:solidFill>
                  <a:schemeClr val="tx1"/>
                </a:solidFill>
                <a:latin typeface="Arial" charset="0"/>
                <a:ea typeface="ＭＳ Ｐゴシック" charset="-128"/>
              </a:defRPr>
            </a:lvl5pPr>
            <a:lvl6pPr marL="2355850" indent="-211138" defTabSz="844550" fontAlgn="base">
              <a:spcBef>
                <a:spcPct val="0"/>
              </a:spcBef>
              <a:spcAft>
                <a:spcPct val="0"/>
              </a:spcAft>
              <a:defRPr kumimoji="1">
                <a:solidFill>
                  <a:schemeClr val="tx1"/>
                </a:solidFill>
                <a:latin typeface="Arial" charset="0"/>
                <a:ea typeface="ＭＳ Ｐゴシック" charset="-128"/>
              </a:defRPr>
            </a:lvl6pPr>
            <a:lvl7pPr marL="2813050" indent="-211138" defTabSz="844550" fontAlgn="base">
              <a:spcBef>
                <a:spcPct val="0"/>
              </a:spcBef>
              <a:spcAft>
                <a:spcPct val="0"/>
              </a:spcAft>
              <a:defRPr kumimoji="1">
                <a:solidFill>
                  <a:schemeClr val="tx1"/>
                </a:solidFill>
                <a:latin typeface="Arial" charset="0"/>
                <a:ea typeface="ＭＳ Ｐゴシック" charset="-128"/>
              </a:defRPr>
            </a:lvl7pPr>
            <a:lvl8pPr marL="3270250" indent="-211138" defTabSz="844550" fontAlgn="base">
              <a:spcBef>
                <a:spcPct val="0"/>
              </a:spcBef>
              <a:spcAft>
                <a:spcPct val="0"/>
              </a:spcAft>
              <a:defRPr kumimoji="1">
                <a:solidFill>
                  <a:schemeClr val="tx1"/>
                </a:solidFill>
                <a:latin typeface="Arial" charset="0"/>
                <a:ea typeface="ＭＳ Ｐゴシック" charset="-128"/>
              </a:defRPr>
            </a:lvl8pPr>
            <a:lvl9pPr marL="3727450" indent="-211138" defTabSz="844550" fontAlgn="base">
              <a:spcBef>
                <a:spcPct val="0"/>
              </a:spcBef>
              <a:spcAft>
                <a:spcPct val="0"/>
              </a:spcAft>
              <a:defRPr kumimoji="1">
                <a:solidFill>
                  <a:schemeClr val="tx1"/>
                </a:solidFill>
                <a:latin typeface="Arial" charset="0"/>
                <a:ea typeface="ＭＳ Ｐゴシック" charset="-128"/>
              </a:defRPr>
            </a:lvl9pPr>
          </a:lstStyle>
          <a:p>
            <a:r>
              <a:rPr lang="ja-JP" altLang="en-US" sz="1300"/>
              <a:t>基礎知識とスキル（配付資料）</a:t>
            </a:r>
          </a:p>
        </p:txBody>
      </p:sp>
      <p:sp>
        <p:nvSpPr>
          <p:cNvPr id="32773" name="日付プレースホルダ 4"/>
          <p:cNvSpPr txBox="1">
            <a:spLocks noGrp="1"/>
          </p:cNvSpPr>
          <p:nvPr/>
        </p:nvSpPr>
        <p:spPr bwMode="auto">
          <a:xfrm>
            <a:off x="3901698" y="0"/>
            <a:ext cx="2984871" cy="502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06" tIns="48304" rIns="96606" bIns="48304"/>
          <a:lstStyle>
            <a:lvl1pPr defTabSz="844550">
              <a:defRPr kumimoji="1">
                <a:solidFill>
                  <a:schemeClr val="tx1"/>
                </a:solidFill>
                <a:latin typeface="Arial" charset="0"/>
                <a:ea typeface="ＭＳ Ｐゴシック" charset="-128"/>
              </a:defRPr>
            </a:lvl1pPr>
            <a:lvl2pPr marL="685800" indent="-263525" defTabSz="844550">
              <a:defRPr kumimoji="1">
                <a:solidFill>
                  <a:schemeClr val="tx1"/>
                </a:solidFill>
                <a:latin typeface="Arial" charset="0"/>
                <a:ea typeface="ＭＳ Ｐゴシック" charset="-128"/>
              </a:defRPr>
            </a:lvl2pPr>
            <a:lvl3pPr marL="1055688" indent="-211138" defTabSz="844550">
              <a:defRPr kumimoji="1">
                <a:solidFill>
                  <a:schemeClr val="tx1"/>
                </a:solidFill>
                <a:latin typeface="Arial" charset="0"/>
                <a:ea typeface="ＭＳ Ｐゴシック" charset="-128"/>
              </a:defRPr>
            </a:lvl3pPr>
            <a:lvl4pPr marL="1476375" indent="-209550" defTabSz="844550">
              <a:defRPr kumimoji="1">
                <a:solidFill>
                  <a:schemeClr val="tx1"/>
                </a:solidFill>
                <a:latin typeface="Arial" charset="0"/>
                <a:ea typeface="ＭＳ Ｐゴシック" charset="-128"/>
              </a:defRPr>
            </a:lvl4pPr>
            <a:lvl5pPr marL="1898650" indent="-211138" defTabSz="844550">
              <a:defRPr kumimoji="1">
                <a:solidFill>
                  <a:schemeClr val="tx1"/>
                </a:solidFill>
                <a:latin typeface="Arial" charset="0"/>
                <a:ea typeface="ＭＳ Ｐゴシック" charset="-128"/>
              </a:defRPr>
            </a:lvl5pPr>
            <a:lvl6pPr marL="2355850" indent="-211138" defTabSz="844550" fontAlgn="base">
              <a:spcBef>
                <a:spcPct val="0"/>
              </a:spcBef>
              <a:spcAft>
                <a:spcPct val="0"/>
              </a:spcAft>
              <a:defRPr kumimoji="1">
                <a:solidFill>
                  <a:schemeClr val="tx1"/>
                </a:solidFill>
                <a:latin typeface="Arial" charset="0"/>
                <a:ea typeface="ＭＳ Ｐゴシック" charset="-128"/>
              </a:defRPr>
            </a:lvl6pPr>
            <a:lvl7pPr marL="2813050" indent="-211138" defTabSz="844550" fontAlgn="base">
              <a:spcBef>
                <a:spcPct val="0"/>
              </a:spcBef>
              <a:spcAft>
                <a:spcPct val="0"/>
              </a:spcAft>
              <a:defRPr kumimoji="1">
                <a:solidFill>
                  <a:schemeClr val="tx1"/>
                </a:solidFill>
                <a:latin typeface="Arial" charset="0"/>
                <a:ea typeface="ＭＳ Ｐゴシック" charset="-128"/>
              </a:defRPr>
            </a:lvl7pPr>
            <a:lvl8pPr marL="3270250" indent="-211138" defTabSz="844550" fontAlgn="base">
              <a:spcBef>
                <a:spcPct val="0"/>
              </a:spcBef>
              <a:spcAft>
                <a:spcPct val="0"/>
              </a:spcAft>
              <a:defRPr kumimoji="1">
                <a:solidFill>
                  <a:schemeClr val="tx1"/>
                </a:solidFill>
                <a:latin typeface="Arial" charset="0"/>
                <a:ea typeface="ＭＳ Ｐゴシック" charset="-128"/>
              </a:defRPr>
            </a:lvl8pPr>
            <a:lvl9pPr marL="3727450" indent="-211138" defTabSz="844550" fontAlgn="base">
              <a:spcBef>
                <a:spcPct val="0"/>
              </a:spcBef>
              <a:spcAft>
                <a:spcPct val="0"/>
              </a:spcAft>
              <a:defRPr kumimoji="1">
                <a:solidFill>
                  <a:schemeClr val="tx1"/>
                </a:solidFill>
                <a:latin typeface="Arial" charset="0"/>
                <a:ea typeface="ＭＳ Ｐゴシック" charset="-128"/>
              </a:defRPr>
            </a:lvl9pPr>
          </a:lstStyle>
          <a:p>
            <a:pPr algn="r"/>
            <a:r>
              <a:rPr lang="en-US" altLang="ja-JP" sz="1300"/>
              <a:t>2010/7/27</a:t>
            </a:r>
          </a:p>
        </p:txBody>
      </p:sp>
    </p:spTree>
    <p:extLst>
      <p:ext uri="{BB962C8B-B14F-4D97-AF65-F5344CB8AC3E}">
        <p14:creationId xmlns:p14="http://schemas.microsoft.com/office/powerpoint/2010/main" val="33863654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54C22893-0C16-4E80-9389-CAC7B8B622D9}"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83D7C2DB-2CC5-4854-9547-D5109AB787B8}"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28C7FF64-8B8D-421F-AEB2-D00F55EAB64F}"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C758D82C-5BCD-451A-8467-16D0DEC545E4}"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09D6D0A4-026C-4DD8-9CB4-CF1584E05054}" type="datetime1">
              <a:rPr kumimoji="1" lang="ja-JP" altLang="en-US" smtClean="0"/>
              <a:t>2018/11/21</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182BC533-B715-429C-9221-7714ED69BE7A}"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87AA3BD0-34AC-4E1C-9759-08F55E3753A9}" type="datetime1">
              <a:rPr kumimoji="1" lang="ja-JP" altLang="en-US" smtClean="0"/>
              <a:t>2018/11/21</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D4DCAF6-E8F0-4F14-9C3D-73021E820109}" type="datetime1">
              <a:rPr kumimoji="1" lang="ja-JP" altLang="en-US" smtClean="0"/>
              <a:t>2018/11/21</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C428D4D-2DE8-4309-807E-D0350149F4B9}" type="datetime1">
              <a:rPr kumimoji="1" lang="ja-JP" altLang="en-US" smtClean="0"/>
              <a:t>2018/11/21</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8908AEB-14FF-4203-BF67-F211A902475D}"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562BE5AC-1C82-4312-AB48-7095DC090BEC}" type="datetime1">
              <a:rPr kumimoji="1" lang="ja-JP" altLang="en-US" smtClean="0"/>
              <a:t>2018/11/21</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D1761-4EB6-4619-9DE3-D8D4F8CFDC9D}" type="datetime1">
              <a:rPr kumimoji="1" lang="ja-JP" altLang="en-US" smtClean="0"/>
              <a:t>2018/11/21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a:t>新カリキュラムに基づく相談支援従事者養成研修モデル研修</a:t>
            </a:r>
            <a:r>
              <a:rPr kumimoji="1" lang="en-US" altLang="ja-JP"/>
              <a:t>(</a:t>
            </a:r>
            <a:r>
              <a:rPr kumimoji="1" lang="ja-JP" altLang="en-US"/>
              <a:t>初任者研修</a:t>
            </a:r>
            <a:r>
              <a:rPr kumimoji="1" lang="en-US" altLang="ja-JP"/>
              <a:t>), SSA2018-2019(c) </a:t>
            </a:r>
            <a:r>
              <a:rPr kumimoji="1" lang="ja-JP" altLang="en-US"/>
              <a:t>不許複製</a:t>
            </a: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lang="ja-JP" altLang="en-US" sz="2800" dirty="0">
                <a:latin typeface="メイリオ" pitchFamily="50" charset="-128"/>
                <a:ea typeface="メイリオ" pitchFamily="50" charset="-128"/>
                <a:cs typeface="メイリオ" pitchFamily="50" charset="-128"/>
              </a:rPr>
              <a:t>相談支援の基本的視点</a:t>
            </a:r>
            <a:endParaRPr kumimoji="1" lang="ja-JP" altLang="en-US" sz="28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a:latin typeface="メイリオ" pitchFamily="50" charset="-128"/>
                <a:ea typeface="メイリオ" pitchFamily="50" charset="-128"/>
                <a:cs typeface="メイリオ" pitchFamily="50" charset="-128"/>
              </a:rPr>
              <a:t>平成</a:t>
            </a:r>
            <a:r>
              <a:rPr kumimoji="1" lang="en-US" altLang="ja-JP" sz="1200" dirty="0">
                <a:latin typeface="メイリオ" pitchFamily="50" charset="-128"/>
                <a:ea typeface="メイリオ" pitchFamily="50" charset="-128"/>
                <a:cs typeface="メイリオ" pitchFamily="50" charset="-128"/>
              </a:rPr>
              <a:t>30</a:t>
            </a:r>
            <a:r>
              <a:rPr kumimoji="1" lang="ja-JP" altLang="en-US" sz="1200" dirty="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6" name="サブタイトル 2"/>
          <p:cNvSpPr>
            <a:spLocks noGrp="1"/>
          </p:cNvSpPr>
          <p:nvPr>
            <p:ph type="subTitle" idx="1"/>
          </p:nvPr>
        </p:nvSpPr>
        <p:spPr>
          <a:xfrm>
            <a:off x="251520" y="3886200"/>
            <a:ext cx="8640960" cy="1752600"/>
          </a:xfrm>
        </p:spPr>
        <p:txBody>
          <a:bodyPr/>
          <a:lstStyle/>
          <a:p>
            <a:r>
              <a:rPr lang="ja-JP" altLang="en-US" sz="2800" dirty="0">
                <a:latin typeface="メイリオ" pitchFamily="50" charset="-128"/>
                <a:ea typeface="メイリオ" pitchFamily="50" charset="-128"/>
                <a:cs typeface="メイリオ" pitchFamily="50" charset="-128"/>
              </a:rPr>
              <a:t>相馬大祐</a:t>
            </a:r>
            <a:endParaRPr kumimoji="1" lang="ja-JP" altLang="en-US" dirty="0">
              <a:latin typeface="メイリオ" pitchFamily="50" charset="-128"/>
              <a:ea typeface="メイリオ" pitchFamily="50" charset="-128"/>
              <a:cs typeface="メイリオ" pitchFamily="50" charset="-128"/>
            </a:endParaRPr>
          </a:p>
          <a:p>
            <a:r>
              <a:rPr kumimoji="1" lang="ja-JP" altLang="en-US" dirty="0">
                <a:latin typeface="メイリオ" pitchFamily="50" charset="-128"/>
                <a:ea typeface="メイリオ" pitchFamily="50" charset="-128"/>
                <a:cs typeface="メイリオ" pitchFamily="50" charset="-128"/>
              </a:rPr>
              <a:t>福井県立大学　看護福祉学部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エンパワメントの定義</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コンテンツ プレースホルダ 2">
            <a:extLst>
              <a:ext uri="{FF2B5EF4-FFF2-40B4-BE49-F238E27FC236}">
                <a16:creationId xmlns="" xmlns:a16="http://schemas.microsoft.com/office/drawing/2014/main" id="{66A41D43-05A5-421B-B304-0822683D58FD}"/>
              </a:ext>
            </a:extLst>
          </p:cNvPr>
          <p:cNvSpPr txBox="1">
            <a:spLocks/>
          </p:cNvSpPr>
          <p:nvPr/>
        </p:nvSpPr>
        <p:spPr>
          <a:xfrm>
            <a:off x="457200" y="980728"/>
            <a:ext cx="8229600" cy="537562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2400" dirty="0">
                <a:latin typeface="メイリオ" panose="020B0604030504040204" pitchFamily="50" charset="-128"/>
                <a:ea typeface="メイリオ" panose="020B0604030504040204" pitchFamily="50" charset="-128"/>
              </a:rPr>
              <a:t>社会福祉との接点</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2400" dirty="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1970</a:t>
            </a:r>
            <a:r>
              <a:rPr lang="ja-JP" altLang="en-US" sz="2400" dirty="0">
                <a:latin typeface="メイリオ" panose="020B0604030504040204" pitchFamily="50" charset="-128"/>
                <a:ea typeface="メイリオ" panose="020B0604030504040204" pitchFamily="50" charset="-128"/>
              </a:rPr>
              <a:t>年代のアメリカの黒人運動</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endParaRPr lang="en-US" altLang="ja-JP" sz="2400" dirty="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ソロモンによる定義</a:t>
            </a:r>
            <a:endParaRPr lang="en-US" altLang="ja-JP" sz="2400" dirty="0" smtClean="0">
              <a:latin typeface="メイリオ" panose="020B0604030504040204" pitchFamily="50" charset="-128"/>
              <a:ea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rPr>
              <a:t>「エンパワメント</a:t>
            </a:r>
            <a:r>
              <a:rPr lang="ja-JP" altLang="en-US" sz="2400" dirty="0">
                <a:latin typeface="メイリオ" panose="020B0604030504040204" pitchFamily="50" charset="-128"/>
                <a:ea typeface="メイリオ" panose="020B0604030504040204" pitchFamily="50" charset="-128"/>
              </a:rPr>
              <a:t>とは、スティグマ化されている集団の構成メンバーであることによって加えられた否定的な評価によって引き起こされたパワーの欠如状態を減らすことを目指して、クライエントもしくはクライエント･システムに対応する一連の諸活動にソーシャルワーカーが関わっていく過程で</a:t>
            </a:r>
            <a:r>
              <a:rPr lang="ja-JP" altLang="en-US" sz="2400" dirty="0" smtClean="0">
                <a:latin typeface="メイリオ" panose="020B0604030504040204" pitchFamily="50" charset="-128"/>
                <a:ea typeface="メイリオ" panose="020B0604030504040204" pitchFamily="50" charset="-128"/>
              </a:rPr>
              <a:t>ある」</a:t>
            </a:r>
            <a:endParaRPr lang="en-US" altLang="ja-JP" sz="2400" dirty="0" smtClean="0">
              <a:latin typeface="メイリオ" panose="020B0604030504040204" pitchFamily="50" charset="-128"/>
              <a:ea typeface="メイリオ" panose="020B0604030504040204" pitchFamily="50" charset="-128"/>
            </a:endParaRPr>
          </a:p>
          <a:p>
            <a:pPr marL="0" indent="0">
              <a:buNone/>
            </a:pP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エンパワメント</a:t>
            </a:r>
            <a:r>
              <a:rPr lang="ja-JP" altLang="en-US" sz="2400" dirty="0">
                <a:latin typeface="メイリオ" panose="020B0604030504040204" pitchFamily="50" charset="-128"/>
                <a:ea typeface="メイリオ" panose="020B0604030504040204" pitchFamily="50" charset="-128"/>
              </a:rPr>
              <a:t>　⇔　ディスエンパワメント</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r>
              <a:rPr lang="ja-JP" altLang="en-US" sz="2400" dirty="0">
                <a:latin typeface="メイリオ" panose="020B0604030504040204" pitchFamily="50" charset="-128"/>
                <a:ea typeface="メイリオ" panose="020B0604030504040204" pitchFamily="50" charset="-128"/>
              </a:rPr>
              <a:t>　　　　　　　　　　　　　　（無力化）</a:t>
            </a:r>
            <a:endParaRPr lang="en-US" altLang="ja-JP" sz="2400" dirty="0">
              <a:latin typeface="メイリオ" panose="020B0604030504040204" pitchFamily="50" charset="-128"/>
              <a:ea typeface="メイリオ" panose="020B0604030504040204" pitchFamily="50" charset="-128"/>
            </a:endParaRPr>
          </a:p>
          <a:p>
            <a:pPr marL="0" indent="0">
              <a:buFont typeface="Arial" pitchFamily="34" charset="0"/>
              <a:buNone/>
            </a:pP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4620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エンパワメントの過程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下矢印 3">
            <a:extLst>
              <a:ext uri="{FF2B5EF4-FFF2-40B4-BE49-F238E27FC236}">
                <a16:creationId xmlns="" xmlns:a16="http://schemas.microsoft.com/office/drawing/2014/main" id="{4B4BF5AF-0165-44A8-9475-0B74324C2547}"/>
              </a:ext>
            </a:extLst>
          </p:cNvPr>
          <p:cNvSpPr/>
          <p:nvPr/>
        </p:nvSpPr>
        <p:spPr>
          <a:xfrm>
            <a:off x="6059229" y="1484784"/>
            <a:ext cx="484632" cy="44644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 xmlns:a16="http://schemas.microsoft.com/office/drawing/2014/main" id="{6F800D3D-49C5-48A2-AF53-FFFCBB52EB3E}"/>
              </a:ext>
            </a:extLst>
          </p:cNvPr>
          <p:cNvSpPr/>
          <p:nvPr/>
        </p:nvSpPr>
        <p:spPr>
          <a:xfrm>
            <a:off x="3491880" y="1513720"/>
            <a:ext cx="2160240" cy="450756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ltLang="ja-JP" dirty="0">
              <a:latin typeface="メイリオ" panose="020B0604030504040204" pitchFamily="50" charset="-128"/>
              <a:ea typeface="メイリオ" panose="020B0604030504040204" pitchFamily="50" charset="-128"/>
            </a:endParaRPr>
          </a:p>
          <a:p>
            <a:pPr algn="ctr"/>
            <a:r>
              <a:rPr lang="ja-JP" altLang="en-US" dirty="0">
                <a:latin typeface="メイリオ" panose="020B0604030504040204" pitchFamily="50" charset="-128"/>
                <a:ea typeface="メイリオ" panose="020B0604030504040204" pitchFamily="50" charset="-128"/>
              </a:rPr>
              <a:t>自己実現・自己決定・問題解決など</a:t>
            </a:r>
            <a:endParaRPr kumimoji="1" lang="en-US" altLang="ja-JP" dirty="0">
              <a:latin typeface="メイリオ" panose="020B0604030504040204" pitchFamily="50" charset="-128"/>
              <a:ea typeface="メイリオ" panose="020B0604030504040204" pitchFamily="50" charset="-128"/>
            </a:endParaRPr>
          </a:p>
          <a:p>
            <a:pPr algn="ctr"/>
            <a:endParaRPr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endParaRPr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r>
              <a:rPr lang="ja-JP" altLang="en-US" dirty="0">
                <a:latin typeface="メイリオ" panose="020B0604030504040204" pitchFamily="50" charset="-128"/>
                <a:ea typeface="メイリオ" panose="020B0604030504040204" pitchFamily="50" charset="-128"/>
              </a:rPr>
              <a:t>本人</a:t>
            </a:r>
            <a:endParaRPr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endParaRPr lang="en-US" altLang="ja-JP" dirty="0">
              <a:latin typeface="メイリオ" panose="020B0604030504040204" pitchFamily="50" charset="-128"/>
              <a:ea typeface="メイリオ" panose="020B0604030504040204" pitchFamily="50" charset="-128"/>
            </a:endParaRPr>
          </a:p>
          <a:p>
            <a:pPr algn="ctr"/>
            <a:endParaRPr kumimoji="1" lang="en-US" altLang="ja-JP" dirty="0">
              <a:latin typeface="メイリオ" panose="020B0604030504040204" pitchFamily="50" charset="-128"/>
              <a:ea typeface="メイリオ" panose="020B0604030504040204" pitchFamily="50" charset="-128"/>
            </a:endParaRPr>
          </a:p>
          <a:p>
            <a:pPr algn="ctr"/>
            <a:endParaRPr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パワーの欠如</a:t>
            </a:r>
            <a:endParaRPr kumimoji="1" lang="en-US" altLang="ja-JP" dirty="0">
              <a:latin typeface="メイリオ" panose="020B0604030504040204" pitchFamily="50" charset="-128"/>
              <a:ea typeface="メイリオ" panose="020B0604030504040204" pitchFamily="50" charset="-128"/>
            </a:endParaRPr>
          </a:p>
          <a:p>
            <a:pPr algn="ctr"/>
            <a:r>
              <a:rPr lang="ja-JP" altLang="en-US" sz="1400" dirty="0">
                <a:latin typeface="メイリオ" panose="020B0604030504040204" pitchFamily="50" charset="-128"/>
                <a:ea typeface="メイリオ" panose="020B0604030504040204" pitchFamily="50" charset="-128"/>
              </a:rPr>
              <a:t>（パワーレスな状態）</a:t>
            </a:r>
            <a:endParaRPr kumimoji="1" lang="en-US" altLang="ja-JP" sz="14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 xmlns:a16="http://schemas.microsoft.com/office/drawing/2014/main" id="{1A8ACB04-E4C5-4250-9015-A4AB7109965E}"/>
              </a:ext>
            </a:extLst>
          </p:cNvPr>
          <p:cNvSpPr txBox="1"/>
          <p:nvPr/>
        </p:nvSpPr>
        <p:spPr>
          <a:xfrm>
            <a:off x="6413106" y="3123050"/>
            <a:ext cx="2749471" cy="707886"/>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ディスエンパワメント</a:t>
            </a:r>
            <a:endParaRPr kumimoji="1" lang="en-US" altLang="ja-JP" sz="2000" dirty="0">
              <a:latin typeface="メイリオ" panose="020B0604030504040204" pitchFamily="50" charset="-128"/>
              <a:ea typeface="メイリオ" panose="020B0604030504040204" pitchFamily="50" charset="-128"/>
            </a:endParaRPr>
          </a:p>
          <a:p>
            <a:pPr algn="ctr"/>
            <a:r>
              <a:rPr lang="ja-JP" altLang="en-US" sz="2000" dirty="0">
                <a:latin typeface="メイリオ" panose="020B0604030504040204" pitchFamily="50" charset="-128"/>
                <a:ea typeface="メイリオ" panose="020B0604030504040204" pitchFamily="50" charset="-128"/>
              </a:rPr>
              <a:t>（無力化）</a:t>
            </a:r>
            <a:endParaRPr kumimoji="1" lang="ja-JP" altLang="en-US" sz="2000" dirty="0">
              <a:latin typeface="メイリオ" panose="020B0604030504040204" pitchFamily="50" charset="-128"/>
              <a:ea typeface="メイリオ" panose="020B0604030504040204" pitchFamily="50" charset="-128"/>
            </a:endParaRPr>
          </a:p>
        </p:txBody>
      </p:sp>
      <p:sp>
        <p:nvSpPr>
          <p:cNvPr id="10" name="四角形吹き出し 6">
            <a:extLst>
              <a:ext uri="{FF2B5EF4-FFF2-40B4-BE49-F238E27FC236}">
                <a16:creationId xmlns="" xmlns:a16="http://schemas.microsoft.com/office/drawing/2014/main" id="{9D7E6AAA-FC58-4893-B749-E78F8F72D30D}"/>
              </a:ext>
            </a:extLst>
          </p:cNvPr>
          <p:cNvSpPr/>
          <p:nvPr/>
        </p:nvSpPr>
        <p:spPr>
          <a:xfrm>
            <a:off x="6660232" y="1340768"/>
            <a:ext cx="2324864" cy="1440160"/>
          </a:xfrm>
          <a:prstGeom prst="wedgeRectCallout">
            <a:avLst>
              <a:gd name="adj1" fmla="val -60171"/>
              <a:gd name="adj2" fmla="val -218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latin typeface="メイリオ" panose="020B0604030504040204" pitchFamily="50" charset="-128"/>
                <a:ea typeface="メイリオ" panose="020B0604030504040204" pitchFamily="50" charset="-128"/>
              </a:rPr>
              <a:t>否定的なパワー</a:t>
            </a:r>
            <a:endParaRPr lang="en-US" altLang="ja-JP" dirty="0">
              <a:latin typeface="メイリオ" panose="020B0604030504040204" pitchFamily="50" charset="-128"/>
              <a:ea typeface="メイリオ" panose="020B0604030504040204" pitchFamily="50" charset="-128"/>
            </a:endParaRPr>
          </a:p>
          <a:p>
            <a:pPr algn="ctr"/>
            <a:r>
              <a:rPr kumimoji="1" lang="ja-JP" altLang="en-US" dirty="0">
                <a:latin typeface="メイリオ" panose="020B0604030504040204" pitchFamily="50" charset="-128"/>
                <a:ea typeface="メイリオ" panose="020B0604030504040204" pitchFamily="50" charset="-128"/>
              </a:rPr>
              <a:t>（暴力、抑圧、権力、支配、戦争、無関心、虐待、無視など）</a:t>
            </a:r>
          </a:p>
        </p:txBody>
      </p:sp>
      <p:sp>
        <p:nvSpPr>
          <p:cNvPr id="11" name="下矢印 7">
            <a:extLst>
              <a:ext uri="{FF2B5EF4-FFF2-40B4-BE49-F238E27FC236}">
                <a16:creationId xmlns="" xmlns:a16="http://schemas.microsoft.com/office/drawing/2014/main" id="{AC83700A-890B-4187-BA17-FF63A33E2348}"/>
              </a:ext>
            </a:extLst>
          </p:cNvPr>
          <p:cNvSpPr/>
          <p:nvPr/>
        </p:nvSpPr>
        <p:spPr>
          <a:xfrm rot="10800000">
            <a:off x="2555776" y="1537712"/>
            <a:ext cx="484632" cy="448357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 xmlns:a16="http://schemas.microsoft.com/office/drawing/2014/main" id="{6E0B4493-B711-42AF-9261-1346DF3CF974}"/>
              </a:ext>
            </a:extLst>
          </p:cNvPr>
          <p:cNvSpPr txBox="1"/>
          <p:nvPr/>
        </p:nvSpPr>
        <p:spPr>
          <a:xfrm>
            <a:off x="478682" y="3123050"/>
            <a:ext cx="1980029" cy="707886"/>
          </a:xfrm>
          <a:prstGeom prst="rect">
            <a:avLst/>
          </a:prstGeom>
          <a:noFill/>
        </p:spPr>
        <p:txBody>
          <a:bodyPr wrap="none" rtlCol="0">
            <a:spAutoFit/>
          </a:bodyPr>
          <a:lstStyle/>
          <a:p>
            <a:r>
              <a:rPr lang="ja-JP" altLang="en-US" sz="2000" dirty="0">
                <a:latin typeface="メイリオ" panose="020B0604030504040204" pitchFamily="50" charset="-128"/>
                <a:ea typeface="メイリオ" panose="020B0604030504040204" pitchFamily="50" charset="-128"/>
              </a:rPr>
              <a:t>エンパワメント</a:t>
            </a:r>
            <a:endParaRPr lang="en-US" altLang="ja-JP" sz="2000" dirty="0">
              <a:latin typeface="メイリオ" panose="020B0604030504040204" pitchFamily="50" charset="-128"/>
              <a:ea typeface="メイリオ" panose="020B0604030504040204" pitchFamily="50" charset="-128"/>
            </a:endParaRPr>
          </a:p>
          <a:p>
            <a:endParaRPr kumimoji="1" lang="en-US" altLang="ja-JP" sz="2000" dirty="0">
              <a:latin typeface="メイリオ" panose="020B0604030504040204" pitchFamily="50" charset="-128"/>
              <a:ea typeface="メイリオ" panose="020B0604030504040204" pitchFamily="50" charset="-128"/>
            </a:endParaRPr>
          </a:p>
        </p:txBody>
      </p:sp>
      <p:sp>
        <p:nvSpPr>
          <p:cNvPr id="13" name="四角形吹き出し 2">
            <a:extLst>
              <a:ext uri="{FF2B5EF4-FFF2-40B4-BE49-F238E27FC236}">
                <a16:creationId xmlns="" xmlns:a16="http://schemas.microsoft.com/office/drawing/2014/main" id="{5571D1E0-A1E6-4D81-8C73-57BBC53E4C6F}"/>
              </a:ext>
            </a:extLst>
          </p:cNvPr>
          <p:cNvSpPr/>
          <p:nvPr/>
        </p:nvSpPr>
        <p:spPr>
          <a:xfrm>
            <a:off x="107504" y="4509119"/>
            <a:ext cx="2286370" cy="1512168"/>
          </a:xfrm>
          <a:prstGeom prst="wedgeRectCallout">
            <a:avLst>
              <a:gd name="adj1" fmla="val 60149"/>
              <a:gd name="adj2" fmla="val 1569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kumimoji="1" lang="ja-JP" altLang="en-US" dirty="0">
                <a:latin typeface="メイリオ" panose="020B0604030504040204" pitchFamily="50" charset="-128"/>
                <a:ea typeface="メイリオ" panose="020B0604030504040204" pitchFamily="50" charset="-128"/>
              </a:rPr>
              <a:t>・本人自身によるパワーの獲得</a:t>
            </a:r>
            <a:endParaRPr kumimoji="1"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・支援者は伴走者</a:t>
            </a:r>
            <a:endParaRPr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・ストレングス視点</a:t>
            </a:r>
          </a:p>
        </p:txBody>
      </p:sp>
    </p:spTree>
    <p:extLst>
      <p:ext uri="{BB962C8B-B14F-4D97-AF65-F5344CB8AC3E}">
        <p14:creationId xmlns:p14="http://schemas.microsoft.com/office/powerpoint/2010/main" val="2134430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ストレングス視点</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4" name="Text Box 6">
            <a:extLst>
              <a:ext uri="{FF2B5EF4-FFF2-40B4-BE49-F238E27FC236}">
                <a16:creationId xmlns="" xmlns:a16="http://schemas.microsoft.com/office/drawing/2014/main" id="{95B5943A-3B25-4847-8718-F864E1AAB570}"/>
              </a:ext>
            </a:extLst>
          </p:cNvPr>
          <p:cNvSpPr txBox="1">
            <a:spLocks noChangeArrowheads="1"/>
          </p:cNvSpPr>
          <p:nvPr/>
        </p:nvSpPr>
        <p:spPr bwMode="auto">
          <a:xfrm>
            <a:off x="212725" y="928688"/>
            <a:ext cx="8750221" cy="2677656"/>
          </a:xfrm>
          <a:prstGeom prst="rect">
            <a:avLst/>
          </a:prstGeom>
          <a:noFill/>
          <a:ln w="9525">
            <a:noFill/>
            <a:miter lim="800000"/>
            <a:headEnd/>
            <a:tailEnd/>
          </a:ln>
          <a:effectLst/>
        </p:spPr>
        <p:txBody>
          <a:bodyPr wrap="square">
            <a:spAutoFit/>
          </a:bodyPr>
          <a:lstStyle/>
          <a:p>
            <a:r>
              <a:rPr lang="ja-JP" altLang="en-US" sz="2400" dirty="0">
                <a:latin typeface="メイリオ" panose="020B0604030504040204" pitchFamily="50" charset="-128"/>
                <a:ea typeface="メイリオ" panose="020B0604030504040204" pitchFamily="50" charset="-128"/>
              </a:rPr>
              <a:t>その人が本来持っている</a:t>
            </a:r>
            <a:r>
              <a:rPr lang="ja-JP" altLang="en-US" sz="2400" dirty="0">
                <a:solidFill>
                  <a:srgbClr val="FF0000"/>
                </a:solidFill>
                <a:latin typeface="メイリオ" panose="020B0604030504040204" pitchFamily="50" charset="-128"/>
                <a:ea typeface="メイリオ" panose="020B0604030504040204" pitchFamily="50" charset="-128"/>
              </a:rPr>
              <a:t>強さ</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健康な側面</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得意なこと</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潜在能力</a:t>
            </a:r>
            <a:r>
              <a:rPr lang="ja-JP" altLang="en-US" sz="2400" dirty="0">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暮らしていく中で獲得した様々な技能</a:t>
            </a:r>
            <a:r>
              <a:rPr lang="ja-JP" altLang="en-US" sz="2400" dirty="0">
                <a:latin typeface="メイリオ" panose="020B0604030504040204" pitchFamily="50" charset="-128"/>
                <a:ea typeface="メイリオ" panose="020B0604030504040204" pitchFamily="50" charset="-128"/>
              </a:rPr>
              <a:t>（コミュニケーション、日常生活上のノウハウ）など、またその人を支えるプラスの環境を含めた総体が「</a:t>
            </a:r>
            <a:r>
              <a:rPr lang="ja-JP" altLang="en-US" sz="2400" dirty="0">
                <a:solidFill>
                  <a:srgbClr val="FF0000"/>
                </a:solidFill>
                <a:latin typeface="メイリオ" panose="020B0604030504040204" pitchFamily="50" charset="-128"/>
                <a:ea typeface="メイリオ" panose="020B0604030504040204" pitchFamily="50" charset="-128"/>
              </a:rPr>
              <a:t>ストレングス</a:t>
            </a:r>
            <a:r>
              <a:rPr lang="ja-JP" altLang="en-US" sz="2400" dirty="0">
                <a:latin typeface="メイリオ" panose="020B0604030504040204" pitchFamily="50" charset="-128"/>
                <a:ea typeface="メイリオ" panose="020B0604030504040204" pitchFamily="50" charset="-128"/>
              </a:rPr>
              <a:t>」といえる。</a:t>
            </a:r>
          </a:p>
          <a:p>
            <a:r>
              <a:rPr lang="ja-JP" altLang="en-US" sz="2400" dirty="0">
                <a:latin typeface="メイリオ" panose="020B0604030504040204" pitchFamily="50" charset="-128"/>
                <a:ea typeface="メイリオ" panose="020B0604030504040204" pitchFamily="50" charset="-128"/>
              </a:rPr>
              <a:t>ストレングスは、</a:t>
            </a:r>
            <a:r>
              <a:rPr lang="ja-JP" altLang="en-US" sz="2400" dirty="0">
                <a:solidFill>
                  <a:srgbClr val="FF0000"/>
                </a:solidFill>
                <a:latin typeface="メイリオ" panose="020B0604030504040204" pitchFamily="50" charset="-128"/>
                <a:ea typeface="メイリオ" panose="020B0604030504040204" pitchFamily="50" charset="-128"/>
              </a:rPr>
              <a:t>一見弱みに見えるものの中にも実は存在</a:t>
            </a:r>
            <a:r>
              <a:rPr lang="ja-JP" altLang="en-US" sz="2400" dirty="0">
                <a:latin typeface="メイリオ" panose="020B0604030504040204" pitchFamily="50" charset="-128"/>
                <a:ea typeface="メイリオ" panose="020B0604030504040204" pitchFamily="50" charset="-128"/>
              </a:rPr>
              <a:t>しており、それに気づくことは「その人らしさ」を大切にすることであり、「利用者主体」の支援の基礎となるものである。　　　　　　　　　　　　　　</a:t>
            </a:r>
          </a:p>
        </p:txBody>
      </p:sp>
      <p:sp>
        <p:nvSpPr>
          <p:cNvPr id="15" name="Text Box 10">
            <a:extLst>
              <a:ext uri="{FF2B5EF4-FFF2-40B4-BE49-F238E27FC236}">
                <a16:creationId xmlns="" xmlns:a16="http://schemas.microsoft.com/office/drawing/2014/main" id="{82CFBD1E-3E04-42FC-9E1D-7668BE81CDDA}"/>
              </a:ext>
            </a:extLst>
          </p:cNvPr>
          <p:cNvSpPr txBox="1">
            <a:spLocks noChangeArrowheads="1"/>
          </p:cNvSpPr>
          <p:nvPr/>
        </p:nvSpPr>
        <p:spPr bwMode="auto">
          <a:xfrm>
            <a:off x="468313" y="4010025"/>
            <a:ext cx="8494633" cy="830997"/>
          </a:xfrm>
          <a:prstGeom prst="rect">
            <a:avLst/>
          </a:prstGeom>
          <a:noFill/>
          <a:ln w="9525">
            <a:noFill/>
            <a:miter lim="800000"/>
            <a:headEnd/>
            <a:tailEnd/>
          </a:ln>
          <a:effectLst/>
        </p:spPr>
        <p:txBody>
          <a:bodyPr wrap="none">
            <a:spAutoFit/>
          </a:bodyPr>
          <a:lstStyle/>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個人レベル：関心、希望、人柄、技能（日常生活、コミュ</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ニケーション等）、経験、特技、趣味</a:t>
            </a:r>
            <a:r>
              <a:rPr lang="en-US" altLang="ja-JP" sz="2400" dirty="0" err="1">
                <a:latin typeface="メイリオ" panose="020B0604030504040204" pitchFamily="50" charset="-128"/>
                <a:ea typeface="メイリオ" panose="020B0604030504040204" pitchFamily="50" charset="-128"/>
              </a:rPr>
              <a:t>etc</a:t>
            </a:r>
            <a:endParaRPr lang="en-US" altLang="ja-JP" sz="2400" dirty="0">
              <a:latin typeface="メイリオ" panose="020B0604030504040204" pitchFamily="50" charset="-128"/>
              <a:ea typeface="メイリオ" panose="020B0604030504040204" pitchFamily="50" charset="-128"/>
            </a:endParaRPr>
          </a:p>
        </p:txBody>
      </p:sp>
      <p:sp>
        <p:nvSpPr>
          <p:cNvPr id="16" name="Rectangle 12">
            <a:extLst>
              <a:ext uri="{FF2B5EF4-FFF2-40B4-BE49-F238E27FC236}">
                <a16:creationId xmlns="" xmlns:a16="http://schemas.microsoft.com/office/drawing/2014/main" id="{B952CAAE-38AC-4E89-85BD-98ED2280AD2D}"/>
              </a:ext>
            </a:extLst>
          </p:cNvPr>
          <p:cNvSpPr>
            <a:spLocks noChangeArrowheads="1"/>
          </p:cNvSpPr>
          <p:nvPr/>
        </p:nvSpPr>
        <p:spPr bwMode="auto">
          <a:xfrm>
            <a:off x="468313" y="4992688"/>
            <a:ext cx="8494633" cy="1200329"/>
          </a:xfrm>
          <a:prstGeom prst="rect">
            <a:avLst/>
          </a:prstGeom>
          <a:noFill/>
          <a:ln w="9525">
            <a:noFill/>
            <a:miter lim="800000"/>
            <a:headEnd/>
            <a:tailEnd/>
          </a:ln>
          <a:effectLst/>
        </p:spPr>
        <p:txBody>
          <a:bodyPr wrap="none">
            <a:spAutoFit/>
          </a:bodyPr>
          <a:lstStyle/>
          <a:p>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環境レベル：家族関係、社会関係（友人、近所の人等）、</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機会（チャンス）、支援ネットワーク、</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地域状況</a:t>
            </a:r>
            <a:r>
              <a:rPr lang="en-US" altLang="ja-JP" sz="2400" dirty="0" err="1">
                <a:latin typeface="メイリオ" panose="020B0604030504040204" pitchFamily="50" charset="-128"/>
                <a:ea typeface="メイリオ" panose="020B0604030504040204" pitchFamily="50" charset="-128"/>
              </a:rPr>
              <a:t>etc</a:t>
            </a:r>
            <a:endParaRPr lang="en-US" altLang="ja-JP" sz="2400" dirty="0">
              <a:latin typeface="メイリオ" panose="020B0604030504040204" pitchFamily="50" charset="-128"/>
              <a:ea typeface="メイリオ" panose="020B0604030504040204" pitchFamily="50" charset="-128"/>
            </a:endParaRPr>
          </a:p>
        </p:txBody>
      </p:sp>
      <p:sp>
        <p:nvSpPr>
          <p:cNvPr id="17" name="Rectangle 12">
            <a:extLst>
              <a:ext uri="{FF2B5EF4-FFF2-40B4-BE49-F238E27FC236}">
                <a16:creationId xmlns="" xmlns:a16="http://schemas.microsoft.com/office/drawing/2014/main" id="{EFD3DEBD-BD2A-444E-B535-A0476E2D750A}"/>
              </a:ext>
            </a:extLst>
          </p:cNvPr>
          <p:cNvSpPr>
            <a:spLocks noChangeArrowheads="1"/>
          </p:cNvSpPr>
          <p:nvPr/>
        </p:nvSpPr>
        <p:spPr bwMode="auto">
          <a:xfrm>
            <a:off x="6142731" y="6037623"/>
            <a:ext cx="3005951" cy="400110"/>
          </a:xfrm>
          <a:prstGeom prst="rect">
            <a:avLst/>
          </a:prstGeom>
          <a:noFill/>
          <a:ln w="9525">
            <a:noFill/>
            <a:miter lim="800000"/>
            <a:headEnd/>
            <a:tailEnd/>
          </a:ln>
          <a:effectLst/>
        </p:spPr>
        <p:txBody>
          <a:bodyPr wrap="none">
            <a:spAutoFit/>
          </a:bodyPr>
          <a:lstStyle/>
          <a:p>
            <a:r>
              <a:rPr lang="ja-JP" altLang="en-US" sz="2000" dirty="0">
                <a:latin typeface="メイリオ" panose="020B0604030504040204" pitchFamily="50" charset="-128"/>
                <a:ea typeface="メイリオ" panose="020B0604030504040204" pitchFamily="50" charset="-128"/>
              </a:rPr>
              <a:t>出典：広沢昇氏資料より</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63526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7907"/>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ストレングスへの気づき</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Text Box 8">
            <a:extLst>
              <a:ext uri="{FF2B5EF4-FFF2-40B4-BE49-F238E27FC236}">
                <a16:creationId xmlns="" xmlns:a16="http://schemas.microsoft.com/office/drawing/2014/main" id="{A785BF1B-6A88-4388-B351-D1043B60AAFE}"/>
              </a:ext>
            </a:extLst>
          </p:cNvPr>
          <p:cNvSpPr txBox="1">
            <a:spLocks noChangeArrowheads="1"/>
          </p:cNvSpPr>
          <p:nvPr/>
        </p:nvSpPr>
        <p:spPr bwMode="auto">
          <a:xfrm>
            <a:off x="0" y="1125538"/>
            <a:ext cx="9144000" cy="1384995"/>
          </a:xfrm>
          <a:prstGeom prst="rect">
            <a:avLst/>
          </a:prstGeom>
          <a:noFill/>
          <a:ln w="9525">
            <a:noFill/>
            <a:miter lim="800000"/>
            <a:headEnd/>
            <a:tailEnd/>
          </a:ln>
          <a:effectLst/>
        </p:spPr>
        <p:txBody>
          <a:bodyPr wrap="square">
            <a:spAutoFit/>
          </a:bodyPr>
          <a:lstStyle/>
          <a:p>
            <a:r>
              <a:rPr lang="ja-JP" altLang="en-US" sz="2400" b="1" dirty="0">
                <a:latin typeface="メイリオ" panose="020B0604030504040204" pitchFamily="50" charset="-128"/>
                <a:ea typeface="メイリオ" panose="020B0604030504040204" pitchFamily="50" charset="-128"/>
              </a:rPr>
              <a:t>　  </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主訴の背景にある「思い」をつかむ</a:t>
            </a:r>
          </a:p>
          <a:p>
            <a:r>
              <a:rPr lang="ja-JP" altLang="en-US" sz="2000" dirty="0">
                <a:latin typeface="メイリオ" panose="020B0604030504040204" pitchFamily="50" charset="-128"/>
                <a:ea typeface="メイリオ" panose="020B0604030504040204" pitchFamily="50" charset="-128"/>
              </a:rPr>
              <a:t>「働きたいんですよ・・」→「（自分で使えるお金が欲しいので）働きたい」</a:t>
            </a:r>
          </a:p>
          <a:p>
            <a:r>
              <a:rPr lang="ja-JP" altLang="en-US" sz="2000" dirty="0">
                <a:latin typeface="メイリオ" panose="020B0604030504040204" pitchFamily="50" charset="-128"/>
                <a:ea typeface="メイリオ" panose="020B0604030504040204" pitchFamily="50" charset="-128"/>
              </a:rPr>
              <a:t>　　　　　　　　　　　　→「（一人前に見られたいから）働きたい」</a:t>
            </a:r>
          </a:p>
          <a:p>
            <a:r>
              <a:rPr lang="ja-JP" altLang="en-US" sz="2000" dirty="0">
                <a:latin typeface="メイリオ" panose="020B0604030504040204" pitchFamily="50" charset="-128"/>
                <a:ea typeface="メイリオ" panose="020B0604030504040204" pitchFamily="50" charset="-128"/>
              </a:rPr>
              <a:t>　　　　　　　　　　　　→「（仲間が就職したので自分も）働きたい</a:t>
            </a:r>
            <a:r>
              <a:rPr lang="ja-JP" altLang="en-US" sz="2000" b="1" dirty="0">
                <a:latin typeface="メイリオ" panose="020B0604030504040204" pitchFamily="50" charset="-128"/>
                <a:ea typeface="メイリオ" panose="020B0604030504040204" pitchFamily="50" charset="-128"/>
              </a:rPr>
              <a:t>」　　</a:t>
            </a:r>
            <a:r>
              <a:rPr lang="ja-JP" altLang="en-US" b="1" dirty="0">
                <a:latin typeface="メイリオ" panose="020B0604030504040204" pitchFamily="50" charset="-128"/>
                <a:ea typeface="メイリオ" panose="020B0604030504040204" pitchFamily="50" charset="-128"/>
              </a:rPr>
              <a:t>　　　　　　　　　　　　　　　</a:t>
            </a:r>
          </a:p>
        </p:txBody>
      </p:sp>
      <p:sp>
        <p:nvSpPr>
          <p:cNvPr id="8" name="Text Box 5">
            <a:extLst>
              <a:ext uri="{FF2B5EF4-FFF2-40B4-BE49-F238E27FC236}">
                <a16:creationId xmlns="" xmlns:a16="http://schemas.microsoft.com/office/drawing/2014/main" id="{07933E34-AA74-4B9F-8DFE-E04DFCB33E22}"/>
              </a:ext>
            </a:extLst>
          </p:cNvPr>
          <p:cNvSpPr txBox="1">
            <a:spLocks noChangeArrowheads="1"/>
          </p:cNvSpPr>
          <p:nvPr/>
        </p:nvSpPr>
        <p:spPr bwMode="auto">
          <a:xfrm>
            <a:off x="539750" y="2708275"/>
            <a:ext cx="6119813" cy="1371600"/>
          </a:xfrm>
          <a:prstGeom prst="rect">
            <a:avLst/>
          </a:prstGeom>
          <a:noFill/>
          <a:ln w="9525">
            <a:noFill/>
            <a:miter lim="800000"/>
            <a:headEnd/>
            <a:tailEnd/>
          </a:ln>
          <a:effectLst/>
        </p:spPr>
        <p:txBody>
          <a:bodyPr>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ライフストーリーに耳を傾ける</a:t>
            </a:r>
          </a:p>
          <a:p>
            <a:r>
              <a:rPr lang="ja-JP" altLang="en-US" sz="2000" b="1"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→「これまで」自分なりに頑張ってきたこと</a:t>
            </a:r>
          </a:p>
          <a:p>
            <a:r>
              <a:rPr lang="ja-JP" altLang="en-US" sz="2000" dirty="0">
                <a:latin typeface="メイリオ" panose="020B0604030504040204" pitchFamily="50" charset="-128"/>
                <a:ea typeface="メイリオ" panose="020B0604030504040204" pitchFamily="50" charset="-128"/>
              </a:rPr>
              <a:t>　　　→「今」の苦労、悩み</a:t>
            </a:r>
          </a:p>
          <a:p>
            <a:r>
              <a:rPr lang="ja-JP" altLang="en-US" sz="2000" dirty="0">
                <a:latin typeface="メイリオ" panose="020B0604030504040204" pitchFamily="50" charset="-128"/>
                <a:ea typeface="メイリオ" panose="020B0604030504040204" pitchFamily="50" charset="-128"/>
              </a:rPr>
              <a:t>　　　→「これから」の夢や希望</a:t>
            </a:r>
          </a:p>
        </p:txBody>
      </p:sp>
      <p:sp>
        <p:nvSpPr>
          <p:cNvPr id="9" name="Text Box 6">
            <a:extLst>
              <a:ext uri="{FF2B5EF4-FFF2-40B4-BE49-F238E27FC236}">
                <a16:creationId xmlns="" xmlns:a16="http://schemas.microsoft.com/office/drawing/2014/main" id="{F5669452-8560-429C-AA59-F3F775CB0BAD}"/>
              </a:ext>
            </a:extLst>
          </p:cNvPr>
          <p:cNvSpPr txBox="1">
            <a:spLocks noChangeArrowheads="1"/>
          </p:cNvSpPr>
          <p:nvPr/>
        </p:nvSpPr>
        <p:spPr bwMode="auto">
          <a:xfrm>
            <a:off x="611188" y="4437063"/>
            <a:ext cx="7993260" cy="2000548"/>
          </a:xfrm>
          <a:prstGeom prst="rect">
            <a:avLst/>
          </a:prstGeom>
          <a:noFill/>
          <a:ln w="9525">
            <a:noFill/>
            <a:miter lim="800000"/>
            <a:headEnd/>
            <a:tailEnd/>
          </a:ln>
          <a:effectLst/>
        </p:spPr>
        <p:txBody>
          <a:bodyPr wrap="square">
            <a:spAutoFit/>
          </a:bodyPr>
          <a:lstStyle/>
          <a:p>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「その人らしさ」がよくでている情報を大切にする</a:t>
            </a:r>
          </a:p>
          <a:p>
            <a:r>
              <a:rPr lang="ja-JP" altLang="en-US" sz="2000" b="1"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→「わたしは○○な暮らしがしたい」</a:t>
            </a:r>
          </a:p>
          <a:p>
            <a:r>
              <a:rPr lang="ja-JP" altLang="en-US" sz="2000" dirty="0">
                <a:latin typeface="メイリオ" panose="020B0604030504040204" pitchFamily="50" charset="-128"/>
                <a:ea typeface="メイリオ" panose="020B0604030504040204" pitchFamily="50" charset="-128"/>
              </a:rPr>
              <a:t>　　　→「わたしはＪポップが好きで△△の大ファンです」</a:t>
            </a:r>
          </a:p>
          <a:p>
            <a:r>
              <a:rPr lang="ja-JP" altLang="en-US" sz="2000" dirty="0">
                <a:latin typeface="メイリオ" panose="020B0604030504040204" pitchFamily="50" charset="-128"/>
                <a:ea typeface="メイリオ" panose="020B0604030504040204" pitchFamily="50" charset="-128"/>
              </a:rPr>
              <a:t>　　　→「わたしは若い頃、よく</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したものだ」</a:t>
            </a:r>
          </a:p>
          <a:p>
            <a:r>
              <a:rPr lang="ja-JP" altLang="en-US" sz="2000" dirty="0">
                <a:latin typeface="メイリオ" panose="020B0604030504040204" pitchFamily="50" charset="-128"/>
                <a:ea typeface="メイリオ" panose="020B0604030504040204" pitchFamily="50" charset="-128"/>
              </a:rPr>
              <a:t>　　　→「わたしは◇◇になりたかった」</a:t>
            </a:r>
          </a:p>
          <a:p>
            <a:r>
              <a:rPr lang="ja-JP" altLang="en-US" sz="2000" dirty="0">
                <a:latin typeface="メイリオ" panose="020B0604030504040204" pitchFamily="50" charset="-128"/>
                <a:ea typeface="メイリオ" panose="020B0604030504040204" pitchFamily="50" charset="-128"/>
              </a:rPr>
              <a:t>　　　→「わたしは□□が得意です」</a:t>
            </a:r>
          </a:p>
        </p:txBody>
      </p:sp>
      <p:sp>
        <p:nvSpPr>
          <p:cNvPr id="10" name="Rectangle 12">
            <a:extLst>
              <a:ext uri="{FF2B5EF4-FFF2-40B4-BE49-F238E27FC236}">
                <a16:creationId xmlns="" xmlns:a16="http://schemas.microsoft.com/office/drawing/2014/main" id="{4F813050-024F-4B20-A523-CF2DBF294769}"/>
              </a:ext>
            </a:extLst>
          </p:cNvPr>
          <p:cNvSpPr>
            <a:spLocks noChangeArrowheads="1"/>
          </p:cNvSpPr>
          <p:nvPr/>
        </p:nvSpPr>
        <p:spPr bwMode="auto">
          <a:xfrm>
            <a:off x="6138049" y="6082320"/>
            <a:ext cx="3005951" cy="400110"/>
          </a:xfrm>
          <a:prstGeom prst="rect">
            <a:avLst/>
          </a:prstGeom>
          <a:noFill/>
          <a:ln w="9525">
            <a:noFill/>
            <a:miter lim="800000"/>
            <a:headEnd/>
            <a:tailEnd/>
          </a:ln>
          <a:effectLst/>
        </p:spPr>
        <p:txBody>
          <a:bodyPr wrap="none">
            <a:spAutoFit/>
          </a:bodyPr>
          <a:lstStyle/>
          <a:p>
            <a:r>
              <a:rPr lang="ja-JP" altLang="en-US" sz="2000" dirty="0">
                <a:latin typeface="メイリオ" panose="020B0604030504040204" pitchFamily="50" charset="-128"/>
                <a:ea typeface="メイリオ" panose="020B0604030504040204" pitchFamily="50" charset="-128"/>
              </a:rPr>
              <a:t>出典：広沢昇氏資料より</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40126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リフレーミング</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テキスト ボックス 2">
            <a:extLst>
              <a:ext uri="{FF2B5EF4-FFF2-40B4-BE49-F238E27FC236}">
                <a16:creationId xmlns="" xmlns:a16="http://schemas.microsoft.com/office/drawing/2014/main" id="{0D50AE19-8351-443E-B8EE-07965C21DE4F}"/>
              </a:ext>
            </a:extLst>
          </p:cNvPr>
          <p:cNvSpPr txBox="1">
            <a:spLocks noChangeArrowheads="1"/>
          </p:cNvSpPr>
          <p:nvPr/>
        </p:nvSpPr>
        <p:spPr bwMode="auto">
          <a:xfrm>
            <a:off x="684213" y="1920726"/>
            <a:ext cx="8071169" cy="461665"/>
          </a:xfrm>
          <a:prstGeom prst="rect">
            <a:avLst/>
          </a:prstGeom>
          <a:noFill/>
          <a:ln w="9525">
            <a:noFill/>
            <a:miter lim="800000"/>
            <a:headEnd/>
            <a:tailEnd/>
          </a:ln>
        </p:spPr>
        <p:txBody>
          <a:bodyPr wrap="square">
            <a:spAutoFit/>
          </a:bodyPr>
          <a:lstStyle/>
          <a:p>
            <a:r>
              <a:rPr lang="ja-JP" altLang="en-US" sz="2400" dirty="0">
                <a:latin typeface="メイリオ" panose="020B0604030504040204" pitchFamily="50" charset="-128"/>
                <a:ea typeface="メイリオ" panose="020B0604030504040204" pitchFamily="50" charset="-128"/>
              </a:rPr>
              <a:t>（１）「ストレングスを見いだす」＝「良いとこ探し」</a:t>
            </a:r>
          </a:p>
        </p:txBody>
      </p:sp>
      <p:sp>
        <p:nvSpPr>
          <p:cNvPr id="8" name="テキスト ボックス 4">
            <a:extLst>
              <a:ext uri="{FF2B5EF4-FFF2-40B4-BE49-F238E27FC236}">
                <a16:creationId xmlns="" xmlns:a16="http://schemas.microsoft.com/office/drawing/2014/main" id="{C0E59697-E53E-42E2-B604-931A19E8F1CE}"/>
              </a:ext>
            </a:extLst>
          </p:cNvPr>
          <p:cNvSpPr txBox="1">
            <a:spLocks noChangeArrowheads="1"/>
          </p:cNvSpPr>
          <p:nvPr/>
        </p:nvSpPr>
        <p:spPr bwMode="auto">
          <a:xfrm>
            <a:off x="631619" y="3821966"/>
            <a:ext cx="8280400" cy="830997"/>
          </a:xfrm>
          <a:prstGeom prst="rect">
            <a:avLst/>
          </a:prstGeom>
          <a:noFill/>
          <a:ln w="9525">
            <a:noFill/>
            <a:miter lim="800000"/>
            <a:headEnd/>
            <a:tailEnd/>
          </a:ln>
        </p:spPr>
        <p:txBody>
          <a:bodyPr>
            <a:spAutoFit/>
          </a:bodyPr>
          <a:lstStyle/>
          <a:p>
            <a:r>
              <a:rPr lang="ja-JP" altLang="en-US" sz="2400" dirty="0">
                <a:latin typeface="メイリオ" panose="020B0604030504040204" pitchFamily="50" charset="-128"/>
                <a:ea typeface="メイリオ" panose="020B0604030504040204" pitchFamily="50" charset="-128"/>
              </a:rPr>
              <a:t>（３）良いところ（ストレングス）を集約して利用者に対　　</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する見方を変える。（１）＋（２）</a:t>
            </a:r>
          </a:p>
        </p:txBody>
      </p:sp>
      <p:sp>
        <p:nvSpPr>
          <p:cNvPr id="9" name="テキスト ボックス 7">
            <a:extLst>
              <a:ext uri="{FF2B5EF4-FFF2-40B4-BE49-F238E27FC236}">
                <a16:creationId xmlns="" xmlns:a16="http://schemas.microsoft.com/office/drawing/2014/main" id="{7F88874F-A857-4E00-8C1F-960173EA64D0}"/>
              </a:ext>
            </a:extLst>
          </p:cNvPr>
          <p:cNvSpPr txBox="1">
            <a:spLocks noChangeArrowheads="1"/>
          </p:cNvSpPr>
          <p:nvPr/>
        </p:nvSpPr>
        <p:spPr bwMode="auto">
          <a:xfrm>
            <a:off x="943143" y="4663934"/>
            <a:ext cx="8135560" cy="400110"/>
          </a:xfrm>
          <a:prstGeom prst="rect">
            <a:avLst/>
          </a:prstGeom>
          <a:noFill/>
          <a:ln w="9525">
            <a:noFill/>
            <a:miter lim="800000"/>
            <a:headEnd/>
            <a:tailEnd/>
          </a:ln>
        </p:spPr>
        <p:txBody>
          <a:bodyPr wrap="none">
            <a:spAutoFit/>
          </a:bodyPr>
          <a:lstStyle/>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支援者側の否定的な見方を変える（利用者を変えるのではない）。</a:t>
            </a:r>
          </a:p>
        </p:txBody>
      </p:sp>
      <p:sp>
        <p:nvSpPr>
          <p:cNvPr id="10" name="テキスト ボックス 8">
            <a:extLst>
              <a:ext uri="{FF2B5EF4-FFF2-40B4-BE49-F238E27FC236}">
                <a16:creationId xmlns="" xmlns:a16="http://schemas.microsoft.com/office/drawing/2014/main" id="{232FE408-45F4-40C0-BAC4-1548E1A28BEB}"/>
              </a:ext>
            </a:extLst>
          </p:cNvPr>
          <p:cNvSpPr txBox="1">
            <a:spLocks noChangeArrowheads="1"/>
          </p:cNvSpPr>
          <p:nvPr/>
        </p:nvSpPr>
        <p:spPr bwMode="auto">
          <a:xfrm>
            <a:off x="877847" y="3190582"/>
            <a:ext cx="8266153" cy="369332"/>
          </a:xfrm>
          <a:prstGeom prst="rect">
            <a:avLst/>
          </a:prstGeom>
          <a:noFill/>
          <a:ln w="9525">
            <a:noFill/>
            <a:miter lim="800000"/>
            <a:headEnd/>
            <a:tailEnd/>
          </a:ln>
        </p:spPr>
        <p:txBody>
          <a:bodyPr wrap="square">
            <a:spAutoFit/>
          </a:bodyPr>
          <a:lstStyle/>
          <a:p>
            <a:r>
              <a:rPr lang="ja-JP" altLang="en-US" dirty="0">
                <a:latin typeface="メイリオ" panose="020B0604030504040204" pitchFamily="50" charset="-128"/>
                <a:ea typeface="メイリオ" panose="020B0604030504040204" pitchFamily="50" charset="-128"/>
              </a:rPr>
              <a:t>例　「頑固な側面」も見方を変えれば、「意志の強さ」と捉えることができる。</a:t>
            </a:r>
          </a:p>
        </p:txBody>
      </p:sp>
      <p:sp>
        <p:nvSpPr>
          <p:cNvPr id="11" name="テキスト ボックス 9">
            <a:extLst>
              <a:ext uri="{FF2B5EF4-FFF2-40B4-BE49-F238E27FC236}">
                <a16:creationId xmlns="" xmlns:a16="http://schemas.microsoft.com/office/drawing/2014/main" id="{6707A8CB-1B7D-40E5-98B4-9EE1868B72FC}"/>
              </a:ext>
            </a:extLst>
          </p:cNvPr>
          <p:cNvSpPr txBox="1">
            <a:spLocks noChangeArrowheads="1"/>
          </p:cNvSpPr>
          <p:nvPr/>
        </p:nvSpPr>
        <p:spPr bwMode="auto">
          <a:xfrm>
            <a:off x="943143" y="5573182"/>
            <a:ext cx="6340197" cy="400110"/>
          </a:xfrm>
          <a:prstGeom prst="rect">
            <a:avLst/>
          </a:prstGeom>
          <a:noFill/>
          <a:ln w="9525">
            <a:noFill/>
            <a:miter lim="800000"/>
            <a:headEnd/>
            <a:tailEnd/>
          </a:ln>
        </p:spPr>
        <p:txBody>
          <a:bodyPr wrap="none">
            <a:spAutoFit/>
          </a:bodyPr>
          <a:lstStyle/>
          <a:p>
            <a:r>
              <a:rPr lang="ja-JP" altLang="en-US" sz="2000" dirty="0">
                <a:latin typeface="メイリオ" panose="020B0604030504040204" pitchFamily="50" charset="-128"/>
                <a:ea typeface="メイリオ" panose="020B0604030504040204" pitchFamily="50" charset="-128"/>
              </a:rPr>
              <a:t>例　「訴えの多い人」→「相談が上手にできない人」</a:t>
            </a:r>
          </a:p>
        </p:txBody>
      </p:sp>
      <p:sp>
        <p:nvSpPr>
          <p:cNvPr id="12" name="テキスト ボックス 11">
            <a:extLst>
              <a:ext uri="{FF2B5EF4-FFF2-40B4-BE49-F238E27FC236}">
                <a16:creationId xmlns="" xmlns:a16="http://schemas.microsoft.com/office/drawing/2014/main" id="{07FED2E2-671D-4DAA-AE55-7C29C2CEAED0}"/>
              </a:ext>
            </a:extLst>
          </p:cNvPr>
          <p:cNvSpPr txBox="1">
            <a:spLocks noChangeArrowheads="1"/>
          </p:cNvSpPr>
          <p:nvPr/>
        </p:nvSpPr>
        <p:spPr bwMode="auto">
          <a:xfrm>
            <a:off x="323850" y="1052513"/>
            <a:ext cx="4801314" cy="461665"/>
          </a:xfrm>
          <a:prstGeom prst="rect">
            <a:avLst/>
          </a:prstGeom>
          <a:noFill/>
          <a:ln w="9525">
            <a:noFill/>
            <a:miter lim="800000"/>
            <a:headEnd/>
            <a:tailEnd/>
          </a:ln>
        </p:spPr>
        <p:txBody>
          <a:bodyPr wrap="none">
            <a:spAutoFit/>
          </a:bodyPr>
          <a:lstStyle/>
          <a:p>
            <a:r>
              <a:rPr lang="en-US" altLang="ja-JP" sz="2400" b="1">
                <a:latin typeface="メイリオ" panose="020B0604030504040204" pitchFamily="50" charset="-128"/>
                <a:ea typeface="メイリオ" panose="020B0604030504040204" pitchFamily="50" charset="-128"/>
              </a:rPr>
              <a:t>※</a:t>
            </a:r>
            <a:r>
              <a:rPr lang="ja-JP" altLang="en-US" sz="2400" b="1">
                <a:latin typeface="メイリオ" panose="020B0604030504040204" pitchFamily="50" charset="-128"/>
                <a:ea typeface="メイリオ" panose="020B0604030504040204" pitchFamily="50" charset="-128"/>
              </a:rPr>
              <a:t>肯定的な見方をするためには？</a:t>
            </a:r>
          </a:p>
        </p:txBody>
      </p:sp>
      <p:sp>
        <p:nvSpPr>
          <p:cNvPr id="13" name="テキスト ボックス 12">
            <a:extLst>
              <a:ext uri="{FF2B5EF4-FFF2-40B4-BE49-F238E27FC236}">
                <a16:creationId xmlns="" xmlns:a16="http://schemas.microsoft.com/office/drawing/2014/main" id="{A50F17FF-4959-406B-AEBA-C1F0463DBE5B}"/>
              </a:ext>
            </a:extLst>
          </p:cNvPr>
          <p:cNvSpPr txBox="1">
            <a:spLocks noChangeArrowheads="1"/>
          </p:cNvSpPr>
          <p:nvPr/>
        </p:nvSpPr>
        <p:spPr bwMode="auto">
          <a:xfrm>
            <a:off x="684213" y="2644442"/>
            <a:ext cx="7879080" cy="461665"/>
          </a:xfrm>
          <a:prstGeom prst="rect">
            <a:avLst/>
          </a:prstGeom>
          <a:noFill/>
          <a:ln w="9525">
            <a:noFill/>
            <a:miter lim="800000"/>
            <a:headEnd/>
            <a:tailEnd/>
          </a:ln>
        </p:spPr>
        <p:txBody>
          <a:bodyPr wrap="none">
            <a:spAutoFit/>
          </a:bodyPr>
          <a:lstStyle/>
          <a:p>
            <a:r>
              <a:rPr lang="ja-JP" altLang="en-US" sz="2400" dirty="0">
                <a:latin typeface="メイリオ" panose="020B0604030504040204" pitchFamily="50" charset="-128"/>
                <a:ea typeface="メイリオ" panose="020B0604030504040204" pitchFamily="50" charset="-128"/>
              </a:rPr>
              <a:t>（２）「問題点」と思われる部分を肯定的に捉え直す。</a:t>
            </a:r>
          </a:p>
        </p:txBody>
      </p:sp>
      <p:sp>
        <p:nvSpPr>
          <p:cNvPr id="14" name="テキスト ボックス 13">
            <a:extLst>
              <a:ext uri="{FF2B5EF4-FFF2-40B4-BE49-F238E27FC236}">
                <a16:creationId xmlns="" xmlns:a16="http://schemas.microsoft.com/office/drawing/2014/main" id="{B437463B-B744-475E-80B2-C5EEA8208833}"/>
              </a:ext>
            </a:extLst>
          </p:cNvPr>
          <p:cNvSpPr txBox="1">
            <a:spLocks noChangeArrowheads="1"/>
          </p:cNvSpPr>
          <p:nvPr/>
        </p:nvSpPr>
        <p:spPr bwMode="auto">
          <a:xfrm>
            <a:off x="943143" y="5087064"/>
            <a:ext cx="4801314" cy="400110"/>
          </a:xfrm>
          <a:prstGeom prst="rect">
            <a:avLst/>
          </a:prstGeom>
          <a:noFill/>
          <a:ln w="9525">
            <a:noFill/>
            <a:miter lim="800000"/>
            <a:headEnd/>
            <a:tailEnd/>
          </a:ln>
        </p:spPr>
        <p:txBody>
          <a:bodyPr wrap="none">
            <a:spAutoFit/>
          </a:bodyPr>
          <a:lstStyle/>
          <a:p>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利用者の全体像を肯定的に捉え直す。</a:t>
            </a:r>
          </a:p>
        </p:txBody>
      </p:sp>
      <p:sp>
        <p:nvSpPr>
          <p:cNvPr id="15" name="テキスト ボックス 15">
            <a:extLst>
              <a:ext uri="{FF2B5EF4-FFF2-40B4-BE49-F238E27FC236}">
                <a16:creationId xmlns="" xmlns:a16="http://schemas.microsoft.com/office/drawing/2014/main" id="{7DCA74FA-0F2D-453E-A85E-A6B23A9C502E}"/>
              </a:ext>
            </a:extLst>
          </p:cNvPr>
          <p:cNvSpPr txBox="1">
            <a:spLocks noChangeArrowheads="1"/>
          </p:cNvSpPr>
          <p:nvPr/>
        </p:nvSpPr>
        <p:spPr bwMode="auto">
          <a:xfrm>
            <a:off x="0" y="2565400"/>
            <a:ext cx="492125" cy="1752600"/>
          </a:xfrm>
          <a:prstGeom prst="rect">
            <a:avLst/>
          </a:prstGeom>
          <a:noFill/>
          <a:ln w="9525">
            <a:noFill/>
            <a:miter lim="800000"/>
            <a:headEnd/>
            <a:tailEnd/>
          </a:ln>
        </p:spPr>
        <p:txBody>
          <a:bodyPr vert="eaVert">
            <a:spAutoFit/>
          </a:bodyPr>
          <a:lstStyle/>
          <a:p>
            <a:r>
              <a:rPr lang="ja-JP" altLang="en-US" sz="2000" b="1"/>
              <a:t>リフレーミング</a:t>
            </a:r>
          </a:p>
        </p:txBody>
      </p:sp>
      <p:sp>
        <p:nvSpPr>
          <p:cNvPr id="16" name="右矢印 17">
            <a:extLst>
              <a:ext uri="{FF2B5EF4-FFF2-40B4-BE49-F238E27FC236}">
                <a16:creationId xmlns="" xmlns:a16="http://schemas.microsoft.com/office/drawing/2014/main" id="{D9CE4942-A391-42C7-8E9E-335796FB423A}"/>
              </a:ext>
            </a:extLst>
          </p:cNvPr>
          <p:cNvSpPr/>
          <p:nvPr/>
        </p:nvSpPr>
        <p:spPr>
          <a:xfrm>
            <a:off x="395288" y="2708275"/>
            <a:ext cx="431800" cy="2159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7" name="右矢印 18">
            <a:extLst>
              <a:ext uri="{FF2B5EF4-FFF2-40B4-BE49-F238E27FC236}">
                <a16:creationId xmlns="" xmlns:a16="http://schemas.microsoft.com/office/drawing/2014/main" id="{4CDD6127-233E-43E4-940A-E2455801C7C9}"/>
              </a:ext>
            </a:extLst>
          </p:cNvPr>
          <p:cNvSpPr/>
          <p:nvPr/>
        </p:nvSpPr>
        <p:spPr>
          <a:xfrm>
            <a:off x="395288" y="3860800"/>
            <a:ext cx="431800" cy="2159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8" name="Rectangle 12">
            <a:extLst>
              <a:ext uri="{FF2B5EF4-FFF2-40B4-BE49-F238E27FC236}">
                <a16:creationId xmlns="" xmlns:a16="http://schemas.microsoft.com/office/drawing/2014/main" id="{AB1BB3C0-D46D-4A15-8883-ABB199303C40}"/>
              </a:ext>
            </a:extLst>
          </p:cNvPr>
          <p:cNvSpPr>
            <a:spLocks noChangeArrowheads="1"/>
          </p:cNvSpPr>
          <p:nvPr/>
        </p:nvSpPr>
        <p:spPr bwMode="auto">
          <a:xfrm>
            <a:off x="6138049" y="6082320"/>
            <a:ext cx="3005951" cy="400110"/>
          </a:xfrm>
          <a:prstGeom prst="rect">
            <a:avLst/>
          </a:prstGeom>
          <a:noFill/>
          <a:ln w="9525">
            <a:noFill/>
            <a:miter lim="800000"/>
            <a:headEnd/>
            <a:tailEnd/>
          </a:ln>
          <a:effectLst/>
        </p:spPr>
        <p:txBody>
          <a:bodyPr wrap="none">
            <a:spAutoFit/>
          </a:bodyPr>
          <a:lstStyle/>
          <a:p>
            <a:r>
              <a:rPr lang="ja-JP" altLang="en-US" sz="2000" dirty="0">
                <a:latin typeface="メイリオ" panose="020B0604030504040204" pitchFamily="50" charset="-128"/>
                <a:ea typeface="メイリオ" panose="020B0604030504040204" pitchFamily="50" charset="-128"/>
              </a:rPr>
              <a:t>出典：広沢昇氏資料より</a:t>
            </a:r>
            <a:endParaRPr lang="en-US" altLang="ja-JP"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449970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idx="4294967295"/>
          </p:nvPr>
        </p:nvSpPr>
        <p:spPr>
          <a:xfrm>
            <a:off x="0" y="188913"/>
            <a:ext cx="9144000" cy="346075"/>
          </a:xfrm>
        </p:spPr>
        <p:txBody>
          <a:bodyPr>
            <a:normAutofit fontScale="90000"/>
          </a:bodyPr>
          <a:lstStyle/>
          <a:p>
            <a:r>
              <a:rPr lang="ja-JP" altLang="en-US" sz="1800" b="1" dirty="0"/>
              <a:t>１００ストレングス・マップ</a:t>
            </a:r>
            <a:endParaRPr lang="ja-JP" altLang="en-US" sz="3600" b="1" dirty="0"/>
          </a:p>
        </p:txBody>
      </p:sp>
      <p:sp>
        <p:nvSpPr>
          <p:cNvPr id="31747" name="Rectangle 3"/>
          <p:cNvSpPr>
            <a:spLocks noChangeArrowheads="1"/>
          </p:cNvSpPr>
          <p:nvPr/>
        </p:nvSpPr>
        <p:spPr bwMode="auto">
          <a:xfrm>
            <a:off x="179388" y="836613"/>
            <a:ext cx="8785225" cy="5761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ja-JP" altLang="ja-JP">
              <a:latin typeface="Calibri" pitchFamily="34" charset="0"/>
            </a:endParaRPr>
          </a:p>
        </p:txBody>
      </p:sp>
      <p:pic>
        <p:nvPicPr>
          <p:cNvPr id="31748" name="Picture 4" descr="12ILAM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0200" y="3575050"/>
            <a:ext cx="71755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 Box 5"/>
          <p:cNvSpPr txBox="1">
            <a:spLocks noChangeArrowheads="1"/>
          </p:cNvSpPr>
          <p:nvPr/>
        </p:nvSpPr>
        <p:spPr bwMode="auto">
          <a:xfrm>
            <a:off x="1042988" y="620713"/>
            <a:ext cx="2160587" cy="314325"/>
          </a:xfrm>
          <a:prstGeom prst="rect">
            <a:avLst/>
          </a:prstGeom>
          <a:solidFill>
            <a:schemeClr val="bg1"/>
          </a:solidFill>
          <a:ln w="9525">
            <a:solidFill>
              <a:schemeClr val="tx1"/>
            </a:solidFill>
            <a:miter lim="800000"/>
            <a:headEnd/>
            <a:tailEnd/>
          </a:ln>
        </p:spPr>
        <p:txBody>
          <a:bodyPr lIns="91422" tIns="45712" rIns="91422" bIns="45712">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ctr">
              <a:spcBef>
                <a:spcPct val="50000"/>
              </a:spcBef>
            </a:pPr>
            <a:r>
              <a:rPr lang="ja-JP" altLang="en-US" sz="1400">
                <a:latin typeface="Calibri" pitchFamily="34" charset="0"/>
              </a:rPr>
              <a:t>環境のストレングス（　　）</a:t>
            </a:r>
          </a:p>
        </p:txBody>
      </p:sp>
      <p:sp>
        <p:nvSpPr>
          <p:cNvPr id="31750" name="Rectangle 6"/>
          <p:cNvSpPr>
            <a:spLocks noChangeArrowheads="1"/>
          </p:cNvSpPr>
          <p:nvPr/>
        </p:nvSpPr>
        <p:spPr bwMode="auto">
          <a:xfrm>
            <a:off x="3059113" y="1196975"/>
            <a:ext cx="5761037" cy="5184775"/>
          </a:xfrm>
          <a:prstGeom prst="rect">
            <a:avLst/>
          </a:prstGeom>
          <a:solidFill>
            <a:srgbClr val="FFFF99"/>
          </a:solidFill>
          <a:ln w="9525">
            <a:solidFill>
              <a:schemeClr val="tx1"/>
            </a:solidFill>
            <a:prstDash val="dash"/>
            <a:miter lim="800000"/>
            <a:headEnd/>
            <a:tailEnd/>
          </a:ln>
        </p:spPr>
        <p:txBody>
          <a:bodyPr wrap="none" anchor="ctr"/>
          <a:lstStyle/>
          <a:p>
            <a:endParaRPr lang="ja-JP" altLang="ja-JP">
              <a:latin typeface="Calibri" pitchFamily="34" charset="0"/>
            </a:endParaRPr>
          </a:p>
        </p:txBody>
      </p:sp>
      <p:sp>
        <p:nvSpPr>
          <p:cNvPr id="31751" name="Oval 7"/>
          <p:cNvSpPr>
            <a:spLocks noChangeArrowheads="1"/>
          </p:cNvSpPr>
          <p:nvPr/>
        </p:nvSpPr>
        <p:spPr bwMode="auto">
          <a:xfrm>
            <a:off x="2195513" y="2205038"/>
            <a:ext cx="3960812" cy="3529012"/>
          </a:xfrm>
          <a:prstGeom prst="ellipse">
            <a:avLst/>
          </a:prstGeom>
          <a:solidFill>
            <a:schemeClr val="bg1"/>
          </a:solidFill>
          <a:ln w="28575">
            <a:solidFill>
              <a:srgbClr val="FF0000"/>
            </a:solidFill>
            <a:round/>
            <a:headEnd/>
            <a:tailEnd/>
          </a:ln>
        </p:spPr>
        <p:txBody>
          <a:bodyPr wrap="none" anchor="ctr"/>
          <a:lstStyle/>
          <a:p>
            <a:endParaRPr lang="ja-JP" altLang="ja-JP">
              <a:latin typeface="Calibri" pitchFamily="34" charset="0"/>
            </a:endParaRPr>
          </a:p>
        </p:txBody>
      </p:sp>
      <p:sp>
        <p:nvSpPr>
          <p:cNvPr id="31752" name="Text Box 8"/>
          <p:cNvSpPr txBox="1">
            <a:spLocks noChangeArrowheads="1"/>
          </p:cNvSpPr>
          <p:nvPr/>
        </p:nvSpPr>
        <p:spPr bwMode="auto">
          <a:xfrm>
            <a:off x="3348038" y="2133600"/>
            <a:ext cx="2087562" cy="307975"/>
          </a:xfrm>
          <a:prstGeom prst="rect">
            <a:avLst/>
          </a:prstGeom>
          <a:solidFill>
            <a:schemeClr val="bg1"/>
          </a:solidFill>
          <a:ln w="9525">
            <a:solidFill>
              <a:schemeClr val="tx1"/>
            </a:solidFill>
            <a:miter lim="800000"/>
            <a:headEnd/>
            <a:tailEnd/>
          </a:ln>
        </p:spPr>
        <p:txBody>
          <a:bodyPr lIns="91422" tIns="45712" rIns="91422" bIns="45712">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ctr">
              <a:spcBef>
                <a:spcPct val="50000"/>
              </a:spcBef>
            </a:pPr>
            <a:r>
              <a:rPr lang="ja-JP" altLang="en-US" sz="1400">
                <a:latin typeface="Calibri" pitchFamily="34" charset="0"/>
              </a:rPr>
              <a:t>本人のストレングス（　　）</a:t>
            </a:r>
          </a:p>
        </p:txBody>
      </p:sp>
      <p:sp>
        <p:nvSpPr>
          <p:cNvPr id="31753" name="Text Box 9"/>
          <p:cNvSpPr txBox="1">
            <a:spLocks noChangeArrowheads="1"/>
          </p:cNvSpPr>
          <p:nvPr/>
        </p:nvSpPr>
        <p:spPr bwMode="auto">
          <a:xfrm>
            <a:off x="5508625" y="981075"/>
            <a:ext cx="3024188"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2" tIns="45712" rIns="91422" bIns="45712">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ctr">
              <a:spcBef>
                <a:spcPct val="50000"/>
              </a:spcBef>
            </a:pPr>
            <a:r>
              <a:rPr lang="ja-JP" altLang="en-US" sz="1400">
                <a:latin typeface="Calibri" pitchFamily="34" charset="0"/>
              </a:rPr>
              <a:t>支援ネットワークのストレングス（　　）</a:t>
            </a:r>
          </a:p>
        </p:txBody>
      </p:sp>
      <p:pic>
        <p:nvPicPr>
          <p:cNvPr id="31754" name="Picture 10" descr="12ILAM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4300" y="3357563"/>
            <a:ext cx="71755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5" name="Text Box 11"/>
          <p:cNvSpPr txBox="1">
            <a:spLocks noChangeArrowheads="1"/>
          </p:cNvSpPr>
          <p:nvPr/>
        </p:nvSpPr>
        <p:spPr bwMode="auto">
          <a:xfrm>
            <a:off x="5795963" y="5516563"/>
            <a:ext cx="2447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すぐに訪問できる体制がある</a:t>
            </a:r>
          </a:p>
        </p:txBody>
      </p:sp>
      <p:sp>
        <p:nvSpPr>
          <p:cNvPr id="31756" name="Text Box 12"/>
          <p:cNvSpPr txBox="1">
            <a:spLocks noChangeArrowheads="1"/>
          </p:cNvSpPr>
          <p:nvPr/>
        </p:nvSpPr>
        <p:spPr bwMode="auto">
          <a:xfrm>
            <a:off x="5940425" y="5949950"/>
            <a:ext cx="2016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同年代のスタッフがいる</a:t>
            </a:r>
          </a:p>
        </p:txBody>
      </p:sp>
      <p:sp>
        <p:nvSpPr>
          <p:cNvPr id="31757" name="Text Box 13"/>
          <p:cNvSpPr txBox="1">
            <a:spLocks noChangeArrowheads="1"/>
          </p:cNvSpPr>
          <p:nvPr/>
        </p:nvSpPr>
        <p:spPr bwMode="auto">
          <a:xfrm>
            <a:off x="3492500" y="5734050"/>
            <a:ext cx="19431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担当者が不在でも対応できる職員がいる</a:t>
            </a:r>
          </a:p>
        </p:txBody>
      </p:sp>
      <p:sp>
        <p:nvSpPr>
          <p:cNvPr id="31758" name="Text Box 14"/>
          <p:cNvSpPr txBox="1">
            <a:spLocks noChangeArrowheads="1"/>
          </p:cNvSpPr>
          <p:nvPr/>
        </p:nvSpPr>
        <p:spPr bwMode="auto">
          <a:xfrm>
            <a:off x="6227763" y="1484313"/>
            <a:ext cx="14398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1400">
                <a:latin typeface="Calibri" pitchFamily="34" charset="0"/>
              </a:rPr>
              <a:t>□□</a:t>
            </a:r>
            <a:r>
              <a:rPr lang="ja-JP" altLang="en-US" sz="1400">
                <a:latin typeface="Calibri" pitchFamily="34" charset="0"/>
              </a:rPr>
              <a:t>制度がある</a:t>
            </a:r>
          </a:p>
        </p:txBody>
      </p:sp>
      <p:sp>
        <p:nvSpPr>
          <p:cNvPr id="31759" name="Text Box 15"/>
          <p:cNvSpPr txBox="1">
            <a:spLocks noChangeArrowheads="1"/>
          </p:cNvSpPr>
          <p:nvPr/>
        </p:nvSpPr>
        <p:spPr bwMode="auto">
          <a:xfrm>
            <a:off x="5940425" y="2708275"/>
            <a:ext cx="1943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関係者どうし仲が良い</a:t>
            </a:r>
          </a:p>
        </p:txBody>
      </p:sp>
      <p:sp>
        <p:nvSpPr>
          <p:cNvPr id="31760" name="Text Box 16"/>
          <p:cNvSpPr txBox="1">
            <a:spLocks noChangeArrowheads="1"/>
          </p:cNvSpPr>
          <p:nvPr/>
        </p:nvSpPr>
        <p:spPr bwMode="auto">
          <a:xfrm>
            <a:off x="6156325" y="4724400"/>
            <a:ext cx="14398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心強い担当の○○さんがいる</a:t>
            </a:r>
          </a:p>
        </p:txBody>
      </p:sp>
      <p:sp>
        <p:nvSpPr>
          <p:cNvPr id="31761" name="Text Box 17"/>
          <p:cNvSpPr txBox="1">
            <a:spLocks noChangeArrowheads="1"/>
          </p:cNvSpPr>
          <p:nvPr/>
        </p:nvSpPr>
        <p:spPr bwMode="auto">
          <a:xfrm>
            <a:off x="6372225" y="3213100"/>
            <a:ext cx="19446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関係機関が歩いて行ける距離にある</a:t>
            </a:r>
          </a:p>
        </p:txBody>
      </p:sp>
      <p:sp>
        <p:nvSpPr>
          <p:cNvPr id="31762" name="Text Box 18"/>
          <p:cNvSpPr txBox="1">
            <a:spLocks noChangeArrowheads="1"/>
          </p:cNvSpPr>
          <p:nvPr/>
        </p:nvSpPr>
        <p:spPr bwMode="auto">
          <a:xfrm>
            <a:off x="3779838" y="1484313"/>
            <a:ext cx="201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随時ケア会議が開ける</a:t>
            </a:r>
          </a:p>
        </p:txBody>
      </p:sp>
      <p:sp>
        <p:nvSpPr>
          <p:cNvPr id="31763" name="Text Box 19"/>
          <p:cNvSpPr txBox="1">
            <a:spLocks noChangeArrowheads="1"/>
          </p:cNvSpPr>
          <p:nvPr/>
        </p:nvSpPr>
        <p:spPr bwMode="auto">
          <a:xfrm>
            <a:off x="827088" y="5949950"/>
            <a:ext cx="19446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近くにコンビニがある</a:t>
            </a:r>
          </a:p>
        </p:txBody>
      </p:sp>
      <p:sp>
        <p:nvSpPr>
          <p:cNvPr id="31764" name="Text Box 20"/>
          <p:cNvSpPr txBox="1">
            <a:spLocks noChangeArrowheads="1"/>
          </p:cNvSpPr>
          <p:nvPr/>
        </p:nvSpPr>
        <p:spPr bwMode="auto">
          <a:xfrm>
            <a:off x="611188" y="5229225"/>
            <a:ext cx="15843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理解あるアパートの大家さんがいる</a:t>
            </a:r>
          </a:p>
        </p:txBody>
      </p:sp>
      <p:sp>
        <p:nvSpPr>
          <p:cNvPr id="31765" name="Text Box 21"/>
          <p:cNvSpPr txBox="1">
            <a:spLocks noChangeArrowheads="1"/>
          </p:cNvSpPr>
          <p:nvPr/>
        </p:nvSpPr>
        <p:spPr bwMode="auto">
          <a:xfrm>
            <a:off x="468313" y="2636838"/>
            <a:ext cx="16557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近くに公園がある</a:t>
            </a:r>
          </a:p>
        </p:txBody>
      </p:sp>
      <p:sp>
        <p:nvSpPr>
          <p:cNvPr id="31766" name="Text Box 22"/>
          <p:cNvSpPr txBox="1">
            <a:spLocks noChangeArrowheads="1"/>
          </p:cNvSpPr>
          <p:nvPr/>
        </p:nvSpPr>
        <p:spPr bwMode="auto">
          <a:xfrm>
            <a:off x="611188" y="3284538"/>
            <a:ext cx="115093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幼馴染みの友達がいる</a:t>
            </a:r>
          </a:p>
        </p:txBody>
      </p:sp>
      <p:sp>
        <p:nvSpPr>
          <p:cNvPr id="31767" name="Text Box 23"/>
          <p:cNvSpPr txBox="1">
            <a:spLocks noChangeArrowheads="1"/>
          </p:cNvSpPr>
          <p:nvPr/>
        </p:nvSpPr>
        <p:spPr bwMode="auto">
          <a:xfrm>
            <a:off x="611188" y="2060575"/>
            <a:ext cx="14398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物価が安い地域</a:t>
            </a:r>
          </a:p>
        </p:txBody>
      </p:sp>
      <p:sp>
        <p:nvSpPr>
          <p:cNvPr id="31768" name="Text Box 24"/>
          <p:cNvSpPr txBox="1">
            <a:spLocks noChangeArrowheads="1"/>
          </p:cNvSpPr>
          <p:nvPr/>
        </p:nvSpPr>
        <p:spPr bwMode="auto">
          <a:xfrm>
            <a:off x="468313" y="4652963"/>
            <a:ext cx="15113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近くに学校がある</a:t>
            </a:r>
          </a:p>
        </p:txBody>
      </p:sp>
      <p:sp>
        <p:nvSpPr>
          <p:cNvPr id="31769" name="Text Box 25"/>
          <p:cNvSpPr txBox="1">
            <a:spLocks noChangeArrowheads="1"/>
          </p:cNvSpPr>
          <p:nvPr/>
        </p:nvSpPr>
        <p:spPr bwMode="auto">
          <a:xfrm>
            <a:off x="611188" y="4005263"/>
            <a:ext cx="1295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ＳＨＧがある</a:t>
            </a:r>
          </a:p>
        </p:txBody>
      </p:sp>
      <p:sp>
        <p:nvSpPr>
          <p:cNvPr id="31770" name="Text Box 26"/>
          <p:cNvSpPr txBox="1">
            <a:spLocks noChangeArrowheads="1"/>
          </p:cNvSpPr>
          <p:nvPr/>
        </p:nvSpPr>
        <p:spPr bwMode="auto">
          <a:xfrm>
            <a:off x="5580063" y="1989138"/>
            <a:ext cx="20891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1400">
                <a:latin typeface="Calibri" pitchFamily="34" charset="0"/>
              </a:rPr>
              <a:t>○○</a:t>
            </a:r>
            <a:r>
              <a:rPr lang="ja-JP" altLang="en-US" sz="1400">
                <a:latin typeface="Calibri" pitchFamily="34" charset="0"/>
              </a:rPr>
              <a:t>障がいに対応できるヘルパーさんがいる</a:t>
            </a:r>
          </a:p>
        </p:txBody>
      </p:sp>
      <p:sp>
        <p:nvSpPr>
          <p:cNvPr id="31771" name="Text Box 27"/>
          <p:cNvSpPr txBox="1">
            <a:spLocks noChangeArrowheads="1"/>
          </p:cNvSpPr>
          <p:nvPr/>
        </p:nvSpPr>
        <p:spPr bwMode="auto">
          <a:xfrm>
            <a:off x="2700338" y="2997200"/>
            <a:ext cx="1152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がまん強い</a:t>
            </a:r>
          </a:p>
        </p:txBody>
      </p:sp>
      <p:sp>
        <p:nvSpPr>
          <p:cNvPr id="31772" name="Text Box 28"/>
          <p:cNvSpPr txBox="1">
            <a:spLocks noChangeArrowheads="1"/>
          </p:cNvSpPr>
          <p:nvPr/>
        </p:nvSpPr>
        <p:spPr bwMode="auto">
          <a:xfrm>
            <a:off x="4427538" y="2997200"/>
            <a:ext cx="1295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笑顔がすてき</a:t>
            </a:r>
          </a:p>
        </p:txBody>
      </p:sp>
      <p:sp>
        <p:nvSpPr>
          <p:cNvPr id="31773" name="Text Box 29"/>
          <p:cNvSpPr txBox="1">
            <a:spLocks noChangeArrowheads="1"/>
          </p:cNvSpPr>
          <p:nvPr/>
        </p:nvSpPr>
        <p:spPr bwMode="auto">
          <a:xfrm>
            <a:off x="3779838" y="2636838"/>
            <a:ext cx="1008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穏やか</a:t>
            </a:r>
          </a:p>
        </p:txBody>
      </p:sp>
      <p:sp>
        <p:nvSpPr>
          <p:cNvPr id="31774" name="Text Box 30"/>
          <p:cNvSpPr txBox="1">
            <a:spLocks noChangeArrowheads="1"/>
          </p:cNvSpPr>
          <p:nvPr/>
        </p:nvSpPr>
        <p:spPr bwMode="auto">
          <a:xfrm>
            <a:off x="2843213" y="4724400"/>
            <a:ext cx="1800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「ありがとう」が言える</a:t>
            </a:r>
          </a:p>
        </p:txBody>
      </p:sp>
      <p:sp>
        <p:nvSpPr>
          <p:cNvPr id="31775" name="Text Box 31"/>
          <p:cNvSpPr txBox="1">
            <a:spLocks noChangeArrowheads="1"/>
          </p:cNvSpPr>
          <p:nvPr/>
        </p:nvSpPr>
        <p:spPr bwMode="auto">
          <a:xfrm>
            <a:off x="4787900" y="3573463"/>
            <a:ext cx="12239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あこがれのタレントがいる</a:t>
            </a:r>
          </a:p>
        </p:txBody>
      </p:sp>
      <p:sp>
        <p:nvSpPr>
          <p:cNvPr id="31776" name="Text Box 32"/>
          <p:cNvSpPr txBox="1">
            <a:spLocks noChangeArrowheads="1"/>
          </p:cNvSpPr>
          <p:nvPr/>
        </p:nvSpPr>
        <p:spPr bwMode="auto">
          <a:xfrm>
            <a:off x="2411413" y="3933825"/>
            <a:ext cx="15843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部屋が多少散らかっていても平気</a:t>
            </a:r>
          </a:p>
        </p:txBody>
      </p:sp>
      <p:sp>
        <p:nvSpPr>
          <p:cNvPr id="31777" name="Text Box 33"/>
          <p:cNvSpPr txBox="1">
            <a:spLocks noChangeArrowheads="1"/>
          </p:cNvSpPr>
          <p:nvPr/>
        </p:nvSpPr>
        <p:spPr bwMode="auto">
          <a:xfrm>
            <a:off x="4716463" y="4365625"/>
            <a:ext cx="10795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自分で</a:t>
            </a:r>
            <a:r>
              <a:rPr lang="en-US" altLang="ja-JP" sz="1400">
                <a:latin typeface="Calibri" pitchFamily="34" charset="0"/>
              </a:rPr>
              <a:t>SOS</a:t>
            </a:r>
            <a:r>
              <a:rPr lang="ja-JP" altLang="en-US" sz="1400">
                <a:latin typeface="Calibri" pitchFamily="34" charset="0"/>
              </a:rPr>
              <a:t>出せる</a:t>
            </a:r>
          </a:p>
        </p:txBody>
      </p:sp>
      <p:sp>
        <p:nvSpPr>
          <p:cNvPr id="31778" name="Text Box 34"/>
          <p:cNvSpPr txBox="1">
            <a:spLocks noChangeArrowheads="1"/>
          </p:cNvSpPr>
          <p:nvPr/>
        </p:nvSpPr>
        <p:spPr bwMode="auto">
          <a:xfrm>
            <a:off x="3635375" y="5157788"/>
            <a:ext cx="12239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弱音が吐ける</a:t>
            </a:r>
          </a:p>
        </p:txBody>
      </p:sp>
      <p:sp>
        <p:nvSpPr>
          <p:cNvPr id="31779" name="Text Box 35"/>
          <p:cNvSpPr txBox="1">
            <a:spLocks noChangeArrowheads="1"/>
          </p:cNvSpPr>
          <p:nvPr/>
        </p:nvSpPr>
        <p:spPr bwMode="auto">
          <a:xfrm>
            <a:off x="6011863" y="549275"/>
            <a:ext cx="19446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ctr">
              <a:spcBef>
                <a:spcPct val="50000"/>
              </a:spcBef>
            </a:pPr>
            <a:r>
              <a:rPr lang="en-US" altLang="ja-JP" sz="1400" b="1">
                <a:latin typeface="Calibri" pitchFamily="34" charset="0"/>
              </a:rPr>
              <a:t>Strengths Map </a:t>
            </a:r>
          </a:p>
        </p:txBody>
      </p:sp>
      <p:sp>
        <p:nvSpPr>
          <p:cNvPr id="31780" name="Text Box 36"/>
          <p:cNvSpPr txBox="1">
            <a:spLocks noChangeArrowheads="1"/>
          </p:cNvSpPr>
          <p:nvPr/>
        </p:nvSpPr>
        <p:spPr bwMode="auto">
          <a:xfrm>
            <a:off x="2411413" y="3500438"/>
            <a:ext cx="14398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就労経験がある</a:t>
            </a:r>
          </a:p>
        </p:txBody>
      </p:sp>
      <p:pic>
        <p:nvPicPr>
          <p:cNvPr id="31781" name="Picture 52" descr="21ILAZ0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413" y="1844675"/>
            <a:ext cx="93662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2" name="Picture 53" descr="21ILBD0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0200" y="534988"/>
            <a:ext cx="647700" cy="665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3" name="Picture 54" descr="24ILAR2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956550" y="1989138"/>
            <a:ext cx="708025"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4" name="Picture 55" descr="24ILAP2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3850" y="981075"/>
            <a:ext cx="865188"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85" name="Text Box 56"/>
          <p:cNvSpPr txBox="1">
            <a:spLocks noChangeArrowheads="1"/>
          </p:cNvSpPr>
          <p:nvPr/>
        </p:nvSpPr>
        <p:spPr bwMode="auto">
          <a:xfrm>
            <a:off x="1476375" y="1196975"/>
            <a:ext cx="10795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近くにバス停がある</a:t>
            </a:r>
          </a:p>
        </p:txBody>
      </p:sp>
      <p:sp>
        <p:nvSpPr>
          <p:cNvPr id="31786" name="Text Box 57"/>
          <p:cNvSpPr txBox="1">
            <a:spLocks noChangeArrowheads="1"/>
          </p:cNvSpPr>
          <p:nvPr/>
        </p:nvSpPr>
        <p:spPr bwMode="auto">
          <a:xfrm>
            <a:off x="6516688" y="3933825"/>
            <a:ext cx="1512887"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ja-JP" altLang="en-US" sz="1400">
                <a:latin typeface="Calibri" pitchFamily="34" charset="0"/>
              </a:rPr>
              <a:t>自立支援協議会で検討できる</a:t>
            </a:r>
          </a:p>
        </p:txBody>
      </p:sp>
      <p:pic>
        <p:nvPicPr>
          <p:cNvPr id="31787" name="Picture 58" descr="24ILAZ4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67625" y="4292600"/>
            <a:ext cx="1081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88" name="Text Box 18"/>
          <p:cNvSpPr txBox="1">
            <a:spLocks noChangeArrowheads="1"/>
          </p:cNvSpPr>
          <p:nvPr/>
        </p:nvSpPr>
        <p:spPr bwMode="auto">
          <a:xfrm>
            <a:off x="7715250" y="0"/>
            <a:ext cx="1428750" cy="36988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ctr">
              <a:spcBef>
                <a:spcPct val="50000"/>
              </a:spcBef>
            </a:pPr>
            <a:r>
              <a:rPr lang="ja-JP" altLang="en-US" b="1">
                <a:latin typeface="Calibri" pitchFamily="34" charset="0"/>
              </a:rPr>
              <a:t>（サンプル）</a:t>
            </a:r>
          </a:p>
        </p:txBody>
      </p:sp>
      <p:sp>
        <p:nvSpPr>
          <p:cNvPr id="31789" name="Text Box 23"/>
          <p:cNvSpPr txBox="1">
            <a:spLocks noChangeArrowheads="1"/>
          </p:cNvSpPr>
          <p:nvPr/>
        </p:nvSpPr>
        <p:spPr bwMode="auto">
          <a:xfrm>
            <a:off x="5292725" y="6583363"/>
            <a:ext cx="38512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2" rIns="91422" bIns="45712">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fontAlgn="base">
              <a:spcBef>
                <a:spcPct val="0"/>
              </a:spcBef>
              <a:spcAft>
                <a:spcPct val="0"/>
              </a:spcAft>
              <a:defRPr kumimoji="1">
                <a:solidFill>
                  <a:schemeClr val="tx1"/>
                </a:solidFill>
                <a:latin typeface="Arial" charset="0"/>
                <a:ea typeface="ＭＳ Ｐゴシック" charset="-128"/>
              </a:defRPr>
            </a:lvl6pPr>
            <a:lvl7pPr marL="2971800" indent="-228600" fontAlgn="base">
              <a:spcBef>
                <a:spcPct val="0"/>
              </a:spcBef>
              <a:spcAft>
                <a:spcPct val="0"/>
              </a:spcAft>
              <a:defRPr kumimoji="1">
                <a:solidFill>
                  <a:schemeClr val="tx1"/>
                </a:solidFill>
                <a:latin typeface="Arial" charset="0"/>
                <a:ea typeface="ＭＳ Ｐゴシック" charset="-128"/>
              </a:defRPr>
            </a:lvl7pPr>
            <a:lvl8pPr marL="3429000" indent="-228600" fontAlgn="base">
              <a:spcBef>
                <a:spcPct val="0"/>
              </a:spcBef>
              <a:spcAft>
                <a:spcPct val="0"/>
              </a:spcAft>
              <a:defRPr kumimoji="1">
                <a:solidFill>
                  <a:schemeClr val="tx1"/>
                </a:solidFill>
                <a:latin typeface="Arial" charset="0"/>
                <a:ea typeface="ＭＳ Ｐゴシック" charset="-128"/>
              </a:defRPr>
            </a:lvl8pPr>
            <a:lvl9pPr marL="3886200" indent="-228600" fontAlgn="base">
              <a:spcBef>
                <a:spcPct val="0"/>
              </a:spcBef>
              <a:spcAft>
                <a:spcPct val="0"/>
              </a:spcAft>
              <a:defRPr kumimoji="1">
                <a:solidFill>
                  <a:schemeClr val="tx1"/>
                </a:solidFill>
                <a:latin typeface="Arial" charset="0"/>
                <a:ea typeface="ＭＳ Ｐゴシック" charset="-128"/>
              </a:defRPr>
            </a:lvl9pPr>
          </a:lstStyle>
          <a:p>
            <a:pPr algn="r">
              <a:spcBef>
                <a:spcPct val="50000"/>
              </a:spcBef>
            </a:pPr>
            <a:r>
              <a:rPr lang="ja-JP" altLang="en-US" sz="1000" dirty="0">
                <a:latin typeface="Calibri" pitchFamily="34" charset="0"/>
              </a:rPr>
              <a:t>ミスポ事例理解ストレッチングツール♯７ </a:t>
            </a:r>
            <a:r>
              <a:rPr lang="en-US" altLang="ja-JP" sz="1000" dirty="0">
                <a:latin typeface="Calibri" pitchFamily="34" charset="0"/>
              </a:rPr>
              <a:t>ver4.3 2KoseiSato</a:t>
            </a:r>
          </a:p>
        </p:txBody>
      </p:sp>
    </p:spTree>
    <p:extLst>
      <p:ext uri="{BB962C8B-B14F-4D97-AF65-F5344CB8AC3E}">
        <p14:creationId xmlns:p14="http://schemas.microsoft.com/office/powerpoint/2010/main" val="22356842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ストレングスの基盤となる考え方</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Text Box 8">
            <a:extLst>
              <a:ext uri="{FF2B5EF4-FFF2-40B4-BE49-F238E27FC236}">
                <a16:creationId xmlns="" xmlns:a16="http://schemas.microsoft.com/office/drawing/2014/main" id="{C49E5383-739E-4234-B2B1-89974137258B}"/>
              </a:ext>
            </a:extLst>
          </p:cNvPr>
          <p:cNvSpPr txBox="1">
            <a:spLocks noChangeArrowheads="1"/>
          </p:cNvSpPr>
          <p:nvPr/>
        </p:nvSpPr>
        <p:spPr bwMode="auto">
          <a:xfrm>
            <a:off x="467544" y="1125538"/>
            <a:ext cx="8352928" cy="3970318"/>
          </a:xfrm>
          <a:prstGeom prst="rect">
            <a:avLst/>
          </a:prstGeom>
          <a:noFill/>
          <a:ln w="9525">
            <a:noFill/>
            <a:miter lim="800000"/>
            <a:headEnd/>
            <a:tailEnd/>
          </a:ln>
          <a:effectLst/>
        </p:spPr>
        <p:txBody>
          <a:bodyPr wrap="square">
            <a:spAutoFit/>
          </a:bodyPr>
          <a:lstStyle/>
          <a:p>
            <a:pPr lvl="0"/>
            <a:r>
              <a:rPr lang="ja-JP" altLang="en-US" sz="2800" dirty="0">
                <a:latin typeface="Meiryo UI" panose="020B0604030504040204" pitchFamily="50" charset="-128"/>
                <a:ea typeface="Meiryo UI" panose="020B0604030504040204" pitchFamily="50" charset="-128"/>
              </a:rPr>
              <a:t>共感的な理解を生み出す</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そのためには・・・</a:t>
            </a:r>
            <a:endParaRPr lang="en-US" altLang="ja-JP" sz="2800" dirty="0">
              <a:latin typeface="Meiryo UI" panose="020B0604030504040204" pitchFamily="50" charset="-128"/>
              <a:ea typeface="Meiryo UI" panose="020B0604030504040204" pitchFamily="50" charset="-128"/>
            </a:endParaRPr>
          </a:p>
          <a:p>
            <a:pPr lvl="0"/>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①　新しい生き方の再発見ができると信じること</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②　自分で決めることができると信じること</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③　生き方を自分で選択することができると信じること</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④　新しい生き方の再発見の歩みを尊敬すること</a:t>
            </a:r>
            <a:endParaRPr lang="en-US" altLang="ja-JP" sz="2800" dirty="0">
              <a:latin typeface="Meiryo UI" panose="020B0604030504040204" pitchFamily="50" charset="-128"/>
              <a:ea typeface="Meiryo UI" panose="020B0604030504040204" pitchFamily="50" charset="-128"/>
            </a:endParaRPr>
          </a:p>
          <a:p>
            <a:pPr lvl="0"/>
            <a:r>
              <a:rPr lang="ja-JP" altLang="en-US" sz="2800" dirty="0">
                <a:latin typeface="Meiryo UI" panose="020B0604030504040204" pitchFamily="50" charset="-128"/>
                <a:ea typeface="Meiryo UI" panose="020B0604030504040204" pitchFamily="50" charset="-128"/>
              </a:rPr>
              <a:t>　</a:t>
            </a:r>
            <a:r>
              <a:rPr lang="en-US" altLang="ja-JP" sz="2800" dirty="0">
                <a:latin typeface="Meiryo UI" panose="020B0604030504040204" pitchFamily="50" charset="-128"/>
                <a:ea typeface="Meiryo UI" panose="020B0604030504040204" pitchFamily="50" charset="-128"/>
              </a:rPr>
              <a:t>⑤</a:t>
            </a:r>
            <a:r>
              <a:rPr lang="ja-JP" altLang="en-US" sz="2800" dirty="0">
                <a:latin typeface="Meiryo UI" panose="020B0604030504040204" pitchFamily="50" charset="-128"/>
                <a:ea typeface="Meiryo UI" panose="020B0604030504040204" pitchFamily="50" charset="-128"/>
              </a:rPr>
              <a:t>　新しい生き方の再発見の過程を一緒に少しずつ進む</a:t>
            </a:r>
            <a:endParaRPr lang="en-US" altLang="ja-JP" sz="2800" dirty="0">
              <a:latin typeface="Meiryo UI" panose="020B0604030504040204" pitchFamily="50" charset="-128"/>
              <a:ea typeface="Meiryo UI" panose="020B0604030504040204" pitchFamily="50" charset="-128"/>
            </a:endParaRPr>
          </a:p>
        </p:txBody>
      </p:sp>
      <p:sp>
        <p:nvSpPr>
          <p:cNvPr id="8" name="Rectangle 12">
            <a:extLst>
              <a:ext uri="{FF2B5EF4-FFF2-40B4-BE49-F238E27FC236}">
                <a16:creationId xmlns="" xmlns:a16="http://schemas.microsoft.com/office/drawing/2014/main" id="{9997EF2E-C69A-49E6-889E-DC6C10901A56}"/>
              </a:ext>
            </a:extLst>
          </p:cNvPr>
          <p:cNvSpPr>
            <a:spLocks noChangeArrowheads="1"/>
          </p:cNvSpPr>
          <p:nvPr/>
        </p:nvSpPr>
        <p:spPr bwMode="auto">
          <a:xfrm>
            <a:off x="467544" y="5517232"/>
            <a:ext cx="8352928" cy="707886"/>
          </a:xfrm>
          <a:prstGeom prst="rect">
            <a:avLst/>
          </a:prstGeom>
          <a:noFill/>
          <a:ln w="9525">
            <a:noFill/>
            <a:miter lim="800000"/>
            <a:headEnd/>
            <a:tailEnd/>
          </a:ln>
          <a:effectLst/>
        </p:spPr>
        <p:txBody>
          <a:bodyPr wrap="square">
            <a:spAutoFit/>
          </a:bodyPr>
          <a:lstStyle/>
          <a:p>
            <a:r>
              <a:rPr lang="ja-JP" altLang="en-US" sz="2000" dirty="0">
                <a:latin typeface="メイリオ" panose="020B0604030504040204" pitchFamily="50" charset="-128"/>
                <a:ea typeface="メイリオ" panose="020B0604030504040204" pitchFamily="50" charset="-128"/>
              </a:rPr>
              <a:t>出典：小澤温監修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相談支援専門員のためのストレングスモデルに基づく障害者ケアマネジメントマニュアル</a:t>
            </a:r>
            <a:r>
              <a:rPr lang="en-US" altLang="ja-JP" sz="20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3938759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共感的な理解を生み出すためには・・・</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Rectangle 12">
            <a:extLst>
              <a:ext uri="{FF2B5EF4-FFF2-40B4-BE49-F238E27FC236}">
                <a16:creationId xmlns="" xmlns:a16="http://schemas.microsoft.com/office/drawing/2014/main" id="{9997EF2E-C69A-49E6-889E-DC6C10901A56}"/>
              </a:ext>
            </a:extLst>
          </p:cNvPr>
          <p:cNvSpPr>
            <a:spLocks noChangeArrowheads="1"/>
          </p:cNvSpPr>
          <p:nvPr/>
        </p:nvSpPr>
        <p:spPr bwMode="auto">
          <a:xfrm>
            <a:off x="467544" y="5836783"/>
            <a:ext cx="8352928" cy="707886"/>
          </a:xfrm>
          <a:prstGeom prst="rect">
            <a:avLst/>
          </a:prstGeom>
          <a:noFill/>
          <a:ln w="9525">
            <a:noFill/>
            <a:miter lim="800000"/>
            <a:headEnd/>
            <a:tailEnd/>
          </a:ln>
          <a:effectLst/>
        </p:spPr>
        <p:txBody>
          <a:bodyPr wrap="square">
            <a:spAutoFit/>
          </a:bodyPr>
          <a:lstStyle/>
          <a:p>
            <a:r>
              <a:rPr lang="ja-JP" altLang="en-US" sz="2000" dirty="0">
                <a:latin typeface="メイリオ" panose="020B0604030504040204" pitchFamily="50" charset="-128"/>
                <a:ea typeface="メイリオ" panose="020B0604030504040204" pitchFamily="50" charset="-128"/>
              </a:rPr>
              <a:t>出典：小澤温監修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相談支援専門員のためのストレングスモデルに基づく障害者ケアマネジメントマニュアル</a:t>
            </a:r>
            <a:r>
              <a:rPr lang="en-US" altLang="ja-JP" sz="2000" dirty="0">
                <a:latin typeface="メイリオ" panose="020B0604030504040204" pitchFamily="50" charset="-128"/>
                <a:ea typeface="メイリオ" panose="020B0604030504040204" pitchFamily="50" charset="-128"/>
              </a:rPr>
              <a:t>』</a:t>
            </a:r>
          </a:p>
        </p:txBody>
      </p:sp>
      <p:sp>
        <p:nvSpPr>
          <p:cNvPr id="9" name="Text Box 8">
            <a:extLst>
              <a:ext uri="{FF2B5EF4-FFF2-40B4-BE49-F238E27FC236}">
                <a16:creationId xmlns="" xmlns:a16="http://schemas.microsoft.com/office/drawing/2014/main" id="{6871D4CF-DC7A-49A7-B4BB-596859646787}"/>
              </a:ext>
            </a:extLst>
          </p:cNvPr>
          <p:cNvSpPr txBox="1">
            <a:spLocks noChangeArrowheads="1"/>
          </p:cNvSpPr>
          <p:nvPr/>
        </p:nvSpPr>
        <p:spPr bwMode="auto">
          <a:xfrm>
            <a:off x="467544" y="1125538"/>
            <a:ext cx="8352928" cy="4524315"/>
          </a:xfrm>
          <a:prstGeom prst="rect">
            <a:avLst/>
          </a:prstGeom>
          <a:noFill/>
          <a:ln w="9525">
            <a:noFill/>
            <a:miter lim="800000"/>
            <a:headEnd/>
            <a:tailEnd/>
          </a:ln>
          <a:effectLst/>
        </p:spPr>
        <p:txBody>
          <a:bodyPr wrap="square">
            <a:spAutoFit/>
          </a:bodyPr>
          <a:lstStyle/>
          <a:p>
            <a:pPr lvl="0"/>
            <a:r>
              <a:rPr lang="ja-JP" altLang="en-US" sz="2400" dirty="0">
                <a:latin typeface="Meiryo UI" panose="020B0604030504040204" pitchFamily="50" charset="-128"/>
                <a:ea typeface="Meiryo UI" panose="020B0604030504040204" pitchFamily="50" charset="-128"/>
              </a:rPr>
              <a:t>障害の有無に関係なく、今まで困難なことを克服した経験は誰にでもあるはずです。</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困難なこと、そしてどのように回復したのか、</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自分自身の場合について考えてみましょう。</a:t>
            </a:r>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困難な状況に置かれている時の辛い思い</a:t>
            </a:r>
            <a:endParaRPr lang="en-US" altLang="ja-JP" sz="2400" dirty="0">
              <a:latin typeface="Meiryo UI" panose="020B0604030504040204" pitchFamily="50" charset="-128"/>
              <a:ea typeface="Meiryo UI" panose="020B0604030504040204" pitchFamily="50" charset="-128"/>
            </a:endParaRPr>
          </a:p>
          <a:p>
            <a:pPr lvl="0"/>
            <a:r>
              <a:rPr lang="ja-JP" altLang="en-US" sz="2400" dirty="0">
                <a:latin typeface="Meiryo UI" panose="020B0604030504040204" pitchFamily="50" charset="-128"/>
                <a:ea typeface="Meiryo UI" panose="020B0604030504040204" pitchFamily="50" charset="-128"/>
              </a:rPr>
              <a:t>どのように困難を乗り切ったのか？＝ストレングスの気づき</a:t>
            </a:r>
            <a:endParaRPr lang="en-US" altLang="ja-JP" sz="2400" dirty="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 xmlns:a16="http://schemas.microsoft.com/office/drawing/2014/main" id="{401F866C-F295-4672-BF5F-7476206B4183}"/>
              </a:ext>
            </a:extLst>
          </p:cNvPr>
          <p:cNvSpPr/>
          <p:nvPr/>
        </p:nvSpPr>
        <p:spPr>
          <a:xfrm>
            <a:off x="250824" y="2780930"/>
            <a:ext cx="8569647" cy="194421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884293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ストレングスモデルの６つの原理</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Rectangle 12">
            <a:extLst>
              <a:ext uri="{FF2B5EF4-FFF2-40B4-BE49-F238E27FC236}">
                <a16:creationId xmlns="" xmlns:a16="http://schemas.microsoft.com/office/drawing/2014/main" id="{9997EF2E-C69A-49E6-889E-DC6C10901A56}"/>
              </a:ext>
            </a:extLst>
          </p:cNvPr>
          <p:cNvSpPr>
            <a:spLocks noChangeArrowheads="1"/>
          </p:cNvSpPr>
          <p:nvPr/>
        </p:nvSpPr>
        <p:spPr bwMode="auto">
          <a:xfrm>
            <a:off x="467544" y="5313402"/>
            <a:ext cx="8352928" cy="707886"/>
          </a:xfrm>
          <a:prstGeom prst="rect">
            <a:avLst/>
          </a:prstGeom>
          <a:noFill/>
          <a:ln w="9525">
            <a:noFill/>
            <a:miter lim="800000"/>
            <a:headEnd/>
            <a:tailEnd/>
          </a:ln>
          <a:effectLst/>
        </p:spPr>
        <p:txBody>
          <a:bodyPr wrap="square">
            <a:spAutoFit/>
          </a:bodyPr>
          <a:lstStyle/>
          <a:p>
            <a:r>
              <a:rPr lang="ja-JP" altLang="en-US" sz="2000" dirty="0">
                <a:latin typeface="メイリオ" panose="020B0604030504040204" pitchFamily="50" charset="-128"/>
                <a:ea typeface="メイリオ" panose="020B0604030504040204" pitchFamily="50" charset="-128"/>
              </a:rPr>
              <a:t>出典：小澤温監修</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相談支援専門員のためのストレングスモデルに基づく障害者ケアマネジメントマニュアル</a:t>
            </a:r>
            <a:r>
              <a:rPr lang="en-US" altLang="ja-JP" sz="2000" dirty="0">
                <a:latin typeface="メイリオ" panose="020B0604030504040204" pitchFamily="50" charset="-128"/>
                <a:ea typeface="メイリオ" panose="020B0604030504040204" pitchFamily="50" charset="-128"/>
              </a:rPr>
              <a:t>』</a:t>
            </a:r>
          </a:p>
        </p:txBody>
      </p:sp>
      <p:sp>
        <p:nvSpPr>
          <p:cNvPr id="11" name="Text Box 8">
            <a:extLst>
              <a:ext uri="{FF2B5EF4-FFF2-40B4-BE49-F238E27FC236}">
                <a16:creationId xmlns="" xmlns:a16="http://schemas.microsoft.com/office/drawing/2014/main" id="{A3271FF2-5DFD-4D5F-ACB1-21F1E1DCE33C}"/>
              </a:ext>
            </a:extLst>
          </p:cNvPr>
          <p:cNvSpPr txBox="1">
            <a:spLocks noChangeArrowheads="1"/>
          </p:cNvSpPr>
          <p:nvPr/>
        </p:nvSpPr>
        <p:spPr bwMode="auto">
          <a:xfrm>
            <a:off x="467544" y="1125538"/>
            <a:ext cx="8352928" cy="3539430"/>
          </a:xfrm>
          <a:prstGeom prst="rect">
            <a:avLst/>
          </a:prstGeom>
          <a:noFill/>
          <a:ln w="9525">
            <a:noFill/>
            <a:miter lim="800000"/>
            <a:headEnd/>
            <a:tailEnd/>
          </a:ln>
          <a:effectLst/>
        </p:spPr>
        <p:txBody>
          <a:bodyPr wrap="square">
            <a:spAutoFit/>
          </a:bodyPr>
          <a:lstStyle/>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障害を持つ人も再発見（リカバリー）することができる</a:t>
            </a:r>
            <a:endParaRPr lang="en-US" altLang="ja-JP" sz="2800" dirty="0">
              <a:latin typeface="Meiryo UI" panose="020B0604030504040204" pitchFamily="50" charset="-128"/>
              <a:ea typeface="Meiryo UI" panose="020B0604030504040204" pitchFamily="50" charset="-128"/>
            </a:endParaRPr>
          </a:p>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焦点は、個人のストレングスであり、欠陥ではな</a:t>
            </a:r>
            <a:r>
              <a:rPr lang="ja-JP" altLang="en-US" sz="2800" dirty="0">
                <a:latin typeface="Meiryo UI" panose="020B0604030504040204" pitchFamily="50" charset="-128"/>
                <a:ea typeface="Meiryo UI" panose="020B0604030504040204" pitchFamily="50" charset="-128"/>
              </a:rPr>
              <a:t>い</a:t>
            </a:r>
            <a:endParaRPr lang="en-US" altLang="ja-JP" sz="2800" dirty="0">
              <a:latin typeface="Meiryo UI" panose="020B0604030504040204" pitchFamily="50" charset="-128"/>
              <a:ea typeface="Meiryo UI" panose="020B0604030504040204" pitchFamily="50" charset="-128"/>
            </a:endParaRPr>
          </a:p>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地域は、利用可能な資源の宝庫である（オアシスである</a:t>
            </a:r>
            <a:r>
              <a:rPr lang="ja-JP" altLang="en-US" sz="2800" dirty="0">
                <a:latin typeface="Meiryo UI" panose="020B0604030504040204" pitchFamily="50" charset="-128"/>
                <a:ea typeface="Meiryo UI" panose="020B0604030504040204" pitchFamily="50" charset="-128"/>
              </a:rPr>
              <a:t>）</a:t>
            </a:r>
            <a:endParaRPr lang="en-US" altLang="ja-JP" sz="2800" dirty="0">
              <a:latin typeface="Meiryo UI" panose="020B0604030504040204" pitchFamily="50" charset="-128"/>
              <a:ea typeface="Meiryo UI" panose="020B0604030504040204" pitchFamily="50" charset="-128"/>
            </a:endParaRPr>
          </a:p>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支援関係を導くのはクライエント本人である</a:t>
            </a:r>
            <a:endParaRPr lang="en-US" altLang="ja-JP" sz="2800" dirty="0">
              <a:latin typeface="Meiryo UI" panose="020B0604030504040204" pitchFamily="50" charset="-128"/>
              <a:ea typeface="Meiryo UI" panose="020B0604030504040204" pitchFamily="50" charset="-128"/>
            </a:endParaRPr>
          </a:p>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クライエントとケアマネジャーの人間的なつながりが不可欠である</a:t>
            </a:r>
            <a:endParaRPr lang="en-US" altLang="ja-JP" sz="2800" dirty="0">
              <a:latin typeface="Meiryo UI" panose="020B0604030504040204" pitchFamily="50" charset="-128"/>
              <a:ea typeface="Meiryo UI" panose="020B0604030504040204" pitchFamily="50" charset="-128"/>
            </a:endParaRPr>
          </a:p>
          <a:p>
            <a:pPr marL="514350" lvl="0" indent="-514350">
              <a:buFont typeface="+mj-ea"/>
              <a:buAutoNum type="circleNumDbPlain"/>
            </a:pPr>
            <a:r>
              <a:rPr lang="ja-JP" altLang="ja-JP" sz="2800" dirty="0">
                <a:latin typeface="Meiryo UI" panose="020B0604030504040204" pitchFamily="50" charset="-128"/>
                <a:ea typeface="Meiryo UI" panose="020B0604030504040204" pitchFamily="50" charset="-128"/>
              </a:rPr>
              <a:t>支援は地域のなかで行われる</a:t>
            </a:r>
          </a:p>
        </p:txBody>
      </p:sp>
    </p:spTree>
    <p:extLst>
      <p:ext uri="{BB962C8B-B14F-4D97-AF65-F5344CB8AC3E}">
        <p14:creationId xmlns:p14="http://schemas.microsoft.com/office/powerpoint/2010/main" val="2670528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まとめ（この科目のポイント）</a:t>
            </a:r>
          </a:p>
        </p:txBody>
      </p:sp>
      <p:sp>
        <p:nvSpPr>
          <p:cNvPr id="4" name="テキスト ボックス 3"/>
          <p:cNvSpPr txBox="1"/>
          <p:nvPr/>
        </p:nvSpPr>
        <p:spPr>
          <a:xfrm>
            <a:off x="251520" y="1340768"/>
            <a:ext cx="8640960" cy="4401205"/>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① </a:t>
            </a:r>
            <a:r>
              <a:rPr lang="ja-JP" altLang="en-US" sz="2400" dirty="0">
                <a:latin typeface="メイリオ" pitchFamily="50" charset="-128"/>
                <a:ea typeface="メイリオ" pitchFamily="50" charset="-128"/>
                <a:cs typeface="メイリオ" pitchFamily="50" charset="-128"/>
              </a:rPr>
              <a:t>相談支援の基本的視点</a:t>
            </a:r>
            <a:r>
              <a:rPr lang="en-US" altLang="ja-JP" sz="2400" dirty="0">
                <a:latin typeface="メイリオ" pitchFamily="50" charset="-128"/>
                <a:ea typeface="メイリオ" pitchFamily="50" charset="-128"/>
                <a:cs typeface="メイリオ" pitchFamily="50" charset="-128"/>
              </a:rPr>
              <a:t>Ⅰ</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本人</a:t>
            </a:r>
            <a:r>
              <a:rPr lang="ja-JP" altLang="en-US" sz="2400" dirty="0" smtClean="0">
                <a:latin typeface="メイリオ" pitchFamily="50" charset="-128"/>
                <a:ea typeface="メイリオ" pitchFamily="50" charset="-128"/>
                <a:cs typeface="メイリオ" pitchFamily="50" charset="-128"/>
              </a:rPr>
              <a:t>主体</a:t>
            </a:r>
            <a:endParaRPr lang="en-US" altLang="ja-JP" sz="2400" dirty="0" smtClean="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smtClean="0">
                <a:latin typeface="メイリオ" pitchFamily="50" charset="-128"/>
                <a:ea typeface="メイリオ" pitchFamily="50" charset="-128"/>
                <a:cs typeface="メイリオ" pitchFamily="50" charset="-128"/>
              </a:rPr>
              <a:t>権利擁護</a:t>
            </a:r>
            <a:endParaRPr lang="en-US" altLang="ja-JP" sz="2400" dirty="0" smtClean="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smtClean="0">
                <a:latin typeface="メイリオ" pitchFamily="50" charset="-128"/>
                <a:ea typeface="メイリオ" pitchFamily="50" charset="-128"/>
                <a:cs typeface="メイリオ" pitchFamily="50" charset="-128"/>
              </a:rPr>
              <a:t>自己</a:t>
            </a:r>
            <a:r>
              <a:rPr lang="ja-JP" altLang="en-US" sz="2400" dirty="0">
                <a:latin typeface="メイリオ" pitchFamily="50" charset="-128"/>
                <a:ea typeface="メイリオ" pitchFamily="50" charset="-128"/>
                <a:cs typeface="メイリオ" pitchFamily="50" charset="-128"/>
              </a:rPr>
              <a:t>決定（意思決定</a:t>
            </a:r>
            <a:r>
              <a:rPr lang="ja-JP" altLang="en-US" sz="2400" dirty="0" smtClean="0">
                <a:latin typeface="メイリオ" pitchFamily="50" charset="-128"/>
                <a:ea typeface="メイリオ" pitchFamily="50" charset="-128"/>
                <a:cs typeface="メイリオ" pitchFamily="50" charset="-128"/>
              </a:rPr>
              <a:t>）</a:t>
            </a:r>
            <a:endParaRPr lang="en-US" altLang="ja-JP" sz="2400" dirty="0" smtClean="0">
              <a:latin typeface="メイリオ" pitchFamily="50" charset="-128"/>
              <a:ea typeface="メイリオ" pitchFamily="50" charset="-128"/>
              <a:cs typeface="メイリオ" pitchFamily="50" charset="-128"/>
            </a:endParaRPr>
          </a:p>
          <a:p>
            <a:endParaRPr lang="ja-JP" altLang="en-US" sz="2400" dirty="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② </a:t>
            </a:r>
            <a:r>
              <a:rPr lang="ja-JP" altLang="en-US" sz="2400" dirty="0">
                <a:latin typeface="メイリオ" pitchFamily="50" charset="-128"/>
                <a:ea typeface="メイリオ" pitchFamily="50" charset="-128"/>
                <a:cs typeface="メイリオ" pitchFamily="50" charset="-128"/>
              </a:rPr>
              <a:t>相談支援の基本的視点</a:t>
            </a:r>
            <a:r>
              <a:rPr lang="en-US" altLang="ja-JP" sz="2400" dirty="0">
                <a:latin typeface="メイリオ" pitchFamily="50" charset="-128"/>
                <a:ea typeface="メイリオ" pitchFamily="50" charset="-128"/>
                <a:cs typeface="メイリオ" pitchFamily="50" charset="-128"/>
              </a:rPr>
              <a:t>Ⅱ</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個別性の</a:t>
            </a:r>
            <a:r>
              <a:rPr lang="ja-JP" altLang="en-US" sz="2400" dirty="0" smtClean="0">
                <a:latin typeface="メイリオ" pitchFamily="50" charset="-128"/>
                <a:ea typeface="メイリオ" pitchFamily="50" charset="-128"/>
                <a:cs typeface="メイリオ" pitchFamily="50" charset="-128"/>
              </a:rPr>
              <a:t>重視</a:t>
            </a:r>
            <a:endParaRPr lang="en-US" altLang="ja-JP" sz="2400" dirty="0" smtClean="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smtClean="0">
                <a:latin typeface="メイリオ" pitchFamily="50" charset="-128"/>
                <a:ea typeface="メイリオ" pitchFamily="50" charset="-128"/>
                <a:cs typeface="メイリオ" pitchFamily="50" charset="-128"/>
              </a:rPr>
              <a:t>ＱＯＬ</a:t>
            </a:r>
            <a:r>
              <a:rPr lang="ja-JP" altLang="en-US" sz="2400" dirty="0">
                <a:latin typeface="メイリオ" pitchFamily="50" charset="-128"/>
                <a:ea typeface="メイリオ" pitchFamily="50" charset="-128"/>
                <a:cs typeface="メイリオ" pitchFamily="50" charset="-128"/>
              </a:rPr>
              <a:t>の</a:t>
            </a:r>
            <a:r>
              <a:rPr lang="ja-JP" altLang="en-US" sz="2400" dirty="0" smtClean="0">
                <a:latin typeface="メイリオ" pitchFamily="50" charset="-128"/>
                <a:ea typeface="メイリオ" pitchFamily="50" charset="-128"/>
                <a:cs typeface="メイリオ" pitchFamily="50" charset="-128"/>
              </a:rPr>
              <a:t>重視</a:t>
            </a:r>
            <a:endParaRPr lang="en-US" altLang="ja-JP" sz="2400" dirty="0" smtClean="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smtClean="0">
                <a:latin typeface="メイリオ" pitchFamily="50" charset="-128"/>
                <a:ea typeface="メイリオ" pitchFamily="50" charset="-128"/>
                <a:cs typeface="メイリオ" pitchFamily="50" charset="-128"/>
              </a:rPr>
              <a:t>エンパワメント</a:t>
            </a:r>
            <a:r>
              <a:rPr lang="ja-JP" altLang="en-US" sz="2400" dirty="0">
                <a:latin typeface="メイリオ" pitchFamily="50" charset="-128"/>
                <a:ea typeface="メイリオ" pitchFamily="50" charset="-128"/>
                <a:cs typeface="メイリオ" pitchFamily="50" charset="-128"/>
              </a:rPr>
              <a:t>の視点、ストレングスへの</a:t>
            </a:r>
            <a:r>
              <a:rPr lang="ja-JP" altLang="en-US" sz="2400" dirty="0" smtClean="0">
                <a:latin typeface="メイリオ" pitchFamily="50" charset="-128"/>
                <a:ea typeface="メイリオ" pitchFamily="50" charset="-128"/>
                <a:cs typeface="メイリオ" pitchFamily="50" charset="-128"/>
              </a:rPr>
              <a:t>着目</a:t>
            </a:r>
            <a:endParaRPr lang="ja-JP" altLang="en-US" sz="2400" dirty="0">
              <a:latin typeface="メイリオ" pitchFamily="50" charset="-128"/>
              <a:ea typeface="メイリオ" pitchFamily="50" charset="-128"/>
              <a:cs typeface="メイリオ" pitchFamily="50" charset="-128"/>
            </a:endParaRPr>
          </a:p>
          <a:p>
            <a:endParaRPr lang="ja-JP" altLang="en-US" sz="2400" dirty="0">
              <a:latin typeface="メイリオ" pitchFamily="50" charset="-128"/>
              <a:ea typeface="メイリオ" pitchFamily="50" charset="-128"/>
              <a:cs typeface="メイリオ" pitchFamily="50" charset="-128"/>
            </a:endParaRPr>
          </a:p>
          <a:p>
            <a:r>
              <a:rPr lang="en-US" altLang="ja-JP" sz="2000" dirty="0">
                <a:latin typeface="メイリオ" pitchFamily="50" charset="-128"/>
                <a:ea typeface="メイリオ" pitchFamily="50" charset="-128"/>
                <a:cs typeface="メイリオ" pitchFamily="50" charset="-128"/>
              </a:rPr>
              <a:t>※</a:t>
            </a:r>
            <a:r>
              <a:rPr lang="ja-JP" altLang="en-US" sz="2000" dirty="0">
                <a:latin typeface="メイリオ" pitchFamily="50" charset="-128"/>
                <a:ea typeface="メイリオ" pitchFamily="50" charset="-128"/>
                <a:cs typeface="メイリオ" pitchFamily="50" charset="-128"/>
              </a:rPr>
              <a:t>もう一度、自分の振り返りシートを確認しましょう。</a:t>
            </a:r>
          </a:p>
          <a:p>
            <a:r>
              <a:rPr lang="ja-JP" altLang="en-US" sz="2000" dirty="0">
                <a:latin typeface="メイリオ" pitchFamily="50" charset="-128"/>
                <a:ea typeface="メイリオ" pitchFamily="50" charset="-128"/>
                <a:cs typeface="メイリオ" pitchFamily="50" charset="-128"/>
              </a:rPr>
              <a:t>　どのような気づきや知識・視点の獲得がありましたか？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4752528"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本科目の概要と獲得目標</a:t>
            </a:r>
          </a:p>
        </p:txBody>
      </p:sp>
      <p:sp>
        <p:nvSpPr>
          <p:cNvPr id="4" name="テキスト ボックス 3"/>
          <p:cNvSpPr txBox="1"/>
          <p:nvPr/>
        </p:nvSpPr>
        <p:spPr>
          <a:xfrm>
            <a:off x="230397" y="965041"/>
            <a:ext cx="8640960" cy="5355312"/>
          </a:xfrm>
          <a:prstGeom prst="rect">
            <a:avLst/>
          </a:prstGeom>
          <a:noFill/>
        </p:spPr>
        <p:txBody>
          <a:bodyPr wrap="square" rtlCol="0">
            <a:spAutoFit/>
          </a:bodyPr>
          <a:lstStyle/>
          <a:p>
            <a:r>
              <a:rPr kumimoji="1" lang="en-US" altLang="ja-JP" b="1" dirty="0">
                <a:latin typeface="メイリオ" pitchFamily="50" charset="-128"/>
                <a:ea typeface="メイリオ" pitchFamily="50" charset="-128"/>
                <a:cs typeface="メイリオ" pitchFamily="50" charset="-128"/>
              </a:rPr>
              <a:t>【</a:t>
            </a:r>
            <a:r>
              <a:rPr kumimoji="1" lang="ja-JP" altLang="en-US" b="1" dirty="0">
                <a:latin typeface="メイリオ" pitchFamily="50" charset="-128"/>
                <a:ea typeface="メイリオ" pitchFamily="50" charset="-128"/>
                <a:cs typeface="メイリオ" pitchFamily="50" charset="-128"/>
              </a:rPr>
              <a:t>概要</a:t>
            </a:r>
            <a:r>
              <a:rPr kumimoji="1" lang="en-US" altLang="ja-JP" b="1" dirty="0">
                <a:latin typeface="メイリオ" pitchFamily="50" charset="-128"/>
                <a:ea typeface="メイリオ" pitchFamily="50" charset="-128"/>
                <a:cs typeface="メイリオ" pitchFamily="50" charset="-128"/>
              </a:rPr>
              <a:t>】</a:t>
            </a:r>
            <a:endParaRPr kumimoji="1" lang="ja-JP" altLang="en-US" b="1" dirty="0">
              <a:latin typeface="メイリオ" pitchFamily="50" charset="-128"/>
              <a:ea typeface="メイリオ" pitchFamily="50" charset="-128"/>
              <a:cs typeface="メイリオ" pitchFamily="50" charset="-128"/>
            </a:endParaRPr>
          </a:p>
          <a:p>
            <a:pPr marL="447675" indent="-447675"/>
            <a:r>
              <a:rPr lang="ja-JP" altLang="en-US" dirty="0">
                <a:latin typeface="メイリオ" pitchFamily="50" charset="-128"/>
                <a:ea typeface="メイリオ" pitchFamily="50" charset="-128"/>
                <a:cs typeface="メイリオ" pitchFamily="50" charset="-128"/>
              </a:rPr>
              <a:t>　①障害者ケアガイドライン等を活用し、障害者への生活支　　　援の重要な視点として①共生社会の実現（ノーマライゼーションからソーシャルインクルージョン）、②自立と社会参加、③当事者主体（本人中心支援）、④地域における生活の個別支援、⑤エンパワメントなどについて理解するための講義を行う。</a:t>
            </a:r>
          </a:p>
          <a:p>
            <a:pPr marL="447675" indent="-447675"/>
            <a:r>
              <a:rPr lang="ja-JP" altLang="en-US" dirty="0">
                <a:latin typeface="メイリオ" pitchFamily="50" charset="-128"/>
                <a:ea typeface="メイリオ" pitchFamily="50" charset="-128"/>
                <a:cs typeface="メイリオ" pitchFamily="50" charset="-128"/>
              </a:rPr>
              <a:t>　②バイスティックの７原則（ソーシャルワーカーの倫理綱領）等を活用し、相談支援に従事する者が持つべき倫理を理解するための講義を行う。</a:t>
            </a:r>
          </a:p>
          <a:p>
            <a:pPr marL="447675" indent="-447675"/>
            <a:r>
              <a:rPr kumimoji="1" lang="ja-JP" altLang="en-US" dirty="0">
                <a:latin typeface="メイリオ" pitchFamily="50" charset="-128"/>
                <a:ea typeface="メイリオ" pitchFamily="50" charset="-128"/>
                <a:cs typeface="メイリオ" pitchFamily="50" charset="-128"/>
              </a:rPr>
              <a:t>　③意思決定に配慮した支援における利用者理解の重要性について、「障害福祉サービス等の援助に係る意思決定支援ガイドライン」等を活用した講義を行う。</a:t>
            </a:r>
            <a:endParaRPr kumimoji="1" lang="en-US" altLang="ja-JP" dirty="0">
              <a:latin typeface="メイリオ" pitchFamily="50" charset="-128"/>
              <a:ea typeface="メイリオ" pitchFamily="50" charset="-128"/>
              <a:cs typeface="メイリオ" pitchFamily="50" charset="-128"/>
            </a:endParaRPr>
          </a:p>
          <a:p>
            <a:pPr marL="447675" indent="-447675"/>
            <a:r>
              <a:rPr lang="ja-JP" altLang="en-US" dirty="0">
                <a:latin typeface="メイリオ" pitchFamily="50" charset="-128"/>
                <a:ea typeface="メイリオ" pitchFamily="50" charset="-128"/>
                <a:cs typeface="メイリオ" pitchFamily="50" charset="-128"/>
              </a:rPr>
              <a:t>　④障害児者の地域生活において、ＩＣＦの視点をもとに人的支援、環境整備、就労支援、家族支援、医療、教育などの支援についての実情を具体的に理解する。</a:t>
            </a:r>
            <a:endParaRPr lang="en-US" altLang="ja-JP" dirty="0">
              <a:latin typeface="メイリオ" pitchFamily="50" charset="-128"/>
              <a:ea typeface="メイリオ" pitchFamily="50" charset="-128"/>
              <a:cs typeface="メイリオ" pitchFamily="50" charset="-128"/>
            </a:endParaRPr>
          </a:p>
          <a:p>
            <a:pPr marL="447675" indent="-447675"/>
            <a:endParaRPr kumimoji="1" lang="ja-JP" altLang="en-US" dirty="0">
              <a:latin typeface="メイリオ" pitchFamily="50" charset="-128"/>
              <a:ea typeface="メイリオ" pitchFamily="50" charset="-128"/>
              <a:cs typeface="メイリオ" pitchFamily="50" charset="-128"/>
            </a:endParaRPr>
          </a:p>
          <a:p>
            <a:r>
              <a:rPr lang="en-US" altLang="ja-JP" b="1" dirty="0">
                <a:latin typeface="メイリオ" pitchFamily="50" charset="-128"/>
                <a:ea typeface="メイリオ" pitchFamily="50" charset="-128"/>
                <a:cs typeface="メイリオ" pitchFamily="50" charset="-128"/>
              </a:rPr>
              <a:t>【</a:t>
            </a:r>
            <a:r>
              <a:rPr lang="ja-JP" altLang="en-US" b="1" dirty="0">
                <a:latin typeface="メイリオ" pitchFamily="50" charset="-128"/>
                <a:ea typeface="メイリオ" pitchFamily="50" charset="-128"/>
                <a:cs typeface="メイリオ" pitchFamily="50" charset="-128"/>
              </a:rPr>
              <a:t>獲得目標</a:t>
            </a:r>
            <a:r>
              <a:rPr lang="en-US" altLang="ja-JP" b="1" dirty="0">
                <a:latin typeface="メイリオ" pitchFamily="50" charset="-128"/>
                <a:ea typeface="メイリオ" pitchFamily="50" charset="-128"/>
                <a:cs typeface="メイリオ" pitchFamily="50" charset="-128"/>
              </a:rPr>
              <a:t>】</a:t>
            </a:r>
            <a:endParaRPr lang="ja-JP" altLang="en-US" b="1" dirty="0">
              <a:latin typeface="メイリオ" pitchFamily="50" charset="-128"/>
              <a:ea typeface="メイリオ" pitchFamily="50" charset="-128"/>
              <a:cs typeface="メイリオ" pitchFamily="50" charset="-128"/>
            </a:endParaRPr>
          </a:p>
          <a:p>
            <a:pPr marL="447675" indent="-447675"/>
            <a:r>
              <a:rPr kumimoji="1" lang="ja-JP" altLang="en-US" dirty="0">
                <a:latin typeface="メイリオ" pitchFamily="50" charset="-128"/>
                <a:ea typeface="メイリオ" pitchFamily="50" charset="-128"/>
                <a:cs typeface="メイリオ" pitchFamily="50" charset="-128"/>
              </a:rPr>
              <a:t>　①本人を中心とした支援を実施するにあたり、相談援助（障害児者支援）の基本的な姿勢について理解する。</a:t>
            </a:r>
            <a:endParaRPr lang="ja-JP" altLang="en-US" dirty="0">
              <a:latin typeface="メイリオ" pitchFamily="50" charset="-128"/>
              <a:ea typeface="メイリオ" pitchFamily="50" charset="-128"/>
              <a:cs typeface="メイリオ" pitchFamily="50" charset="-128"/>
            </a:endParaRPr>
          </a:p>
          <a:p>
            <a:endParaRPr kumimoji="1" lang="ja-JP" altLang="en-US" dirty="0">
              <a:latin typeface="メイリオ" pitchFamily="50" charset="-128"/>
              <a:ea typeface="メイリオ" pitchFamily="50" charset="-128"/>
              <a:cs typeface="メイリオ" pitchFamily="50" charset="-128"/>
            </a:endParaRPr>
          </a:p>
          <a:p>
            <a:r>
              <a:rPr lang="en-US" altLang="ja-JP" dirty="0">
                <a:latin typeface="メイリオ" pitchFamily="50" charset="-128"/>
                <a:ea typeface="メイリオ" pitchFamily="50" charset="-128"/>
                <a:cs typeface="メイリオ" pitchFamily="50" charset="-128"/>
              </a:rPr>
              <a:t>※</a:t>
            </a:r>
            <a:r>
              <a:rPr lang="ja-JP" altLang="en-US" dirty="0">
                <a:latin typeface="メイリオ" pitchFamily="50" charset="-128"/>
                <a:ea typeface="メイリオ" pitchFamily="50" charset="-128"/>
                <a:cs typeface="メイリオ" pitchFamily="50" charset="-128"/>
              </a:rPr>
              <a:t>自分の「振り返りシート」を確認してください。</a:t>
            </a:r>
          </a:p>
          <a:p>
            <a:r>
              <a:rPr kumimoji="1" lang="ja-JP" altLang="en-US" dirty="0">
                <a:latin typeface="メイリオ" pitchFamily="50" charset="-128"/>
                <a:ea typeface="メイリオ" pitchFamily="50" charset="-128"/>
                <a:cs typeface="メイリオ" pitchFamily="50" charset="-128"/>
              </a:rPr>
              <a:t>　受講前の今、自分はどのような段階・様子ですか？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本科目の流れ（今日話すこと）</a:t>
            </a:r>
          </a:p>
        </p:txBody>
      </p:sp>
      <p:sp>
        <p:nvSpPr>
          <p:cNvPr id="4" name="テキスト ボックス 3"/>
          <p:cNvSpPr txBox="1"/>
          <p:nvPr/>
        </p:nvSpPr>
        <p:spPr>
          <a:xfrm>
            <a:off x="251520" y="1340768"/>
            <a:ext cx="8640960" cy="489364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はじめに</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② 相談支援の基本的視点</a:t>
            </a:r>
            <a:r>
              <a:rPr lang="en-US" altLang="ja-JP" sz="2400" dirty="0">
                <a:latin typeface="メイリオ" pitchFamily="50" charset="-128"/>
                <a:ea typeface="メイリオ" pitchFamily="50" charset="-128"/>
                <a:cs typeface="メイリオ" pitchFamily="50" charset="-128"/>
              </a:rPr>
              <a:t>Ⅰ</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本人主体</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権利擁護</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自己決定（意思決定）</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endParaRPr lang="ja-JP" altLang="en-US"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③ 相談支援の基本的視点</a:t>
            </a:r>
            <a:r>
              <a:rPr lang="en-US" altLang="ja-JP" sz="2400" dirty="0">
                <a:latin typeface="メイリオ" pitchFamily="50" charset="-128"/>
                <a:ea typeface="メイリオ" pitchFamily="50" charset="-128"/>
                <a:cs typeface="メイリオ" pitchFamily="50" charset="-128"/>
              </a:rPr>
              <a:t>Ⅱ</a:t>
            </a: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個別性の重視</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smtClean="0">
                <a:latin typeface="メイリオ" pitchFamily="50" charset="-128"/>
                <a:ea typeface="メイリオ" pitchFamily="50" charset="-128"/>
                <a:cs typeface="メイリオ" pitchFamily="50" charset="-128"/>
              </a:rPr>
              <a:t>ＱＯＬ</a:t>
            </a:r>
            <a:r>
              <a:rPr lang="ja-JP" altLang="en-US" sz="2400" dirty="0">
                <a:latin typeface="メイリオ" pitchFamily="50" charset="-128"/>
                <a:ea typeface="メイリオ" pitchFamily="50" charset="-128"/>
                <a:cs typeface="メイリオ" pitchFamily="50" charset="-128"/>
              </a:rPr>
              <a:t>の重視</a:t>
            </a:r>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エンパワメントの視点、ストレングスへの着目</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④まとめ</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バイスティックの７原則</a:t>
            </a:r>
          </a:p>
        </p:txBody>
      </p:sp>
      <p:sp>
        <p:nvSpPr>
          <p:cNvPr id="4" name="テキスト ボックス 3"/>
          <p:cNvSpPr txBox="1"/>
          <p:nvPr/>
        </p:nvSpPr>
        <p:spPr>
          <a:xfrm>
            <a:off x="251520" y="1340768"/>
            <a:ext cx="8640960" cy="4893647"/>
          </a:xfrm>
          <a:prstGeom prst="rect">
            <a:avLst/>
          </a:prstGeom>
          <a:noFill/>
        </p:spPr>
        <p:txBody>
          <a:bodyPr wrap="square" rtlCol="0">
            <a:spAutoFit/>
          </a:bodyPr>
          <a:lstStyle/>
          <a:p>
            <a:r>
              <a:rPr lang="ja-JP" altLang="en-US" sz="2400" dirty="0">
                <a:latin typeface="メイリオ" pitchFamily="50" charset="-128"/>
                <a:ea typeface="メイリオ" pitchFamily="50" charset="-128"/>
                <a:cs typeface="メイリオ" pitchFamily="50" charset="-128"/>
              </a:rPr>
              <a:t>① 個別化の原則</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② 意図的な感情表現の原則</a:t>
            </a: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③ 統制された情緒関与の原則</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④ 受容の原則</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⑤ 非審判的態度の原則</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⑥ 自己決定の原則</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⑦ 秘密保持の原則</a:t>
            </a:r>
            <a:endParaRPr lang="en-US" altLang="ja-JP" sz="24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511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個別性の重視</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 xmlns:a16="http://schemas.microsoft.com/office/drawing/2014/main" id="{6C0086AB-8C8A-42BE-ADB6-A54BBF32E710}"/>
              </a:ext>
            </a:extLst>
          </p:cNvPr>
          <p:cNvSpPr txBox="1"/>
          <p:nvPr/>
        </p:nvSpPr>
        <p:spPr>
          <a:xfrm>
            <a:off x="251520" y="1340768"/>
            <a:ext cx="8640960" cy="4893647"/>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バイスティックによる個別化の原則</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「（当事者は）１人の人間として、そして単なる人間ではなく、個性を持ったこの人物として扱われる」</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相反する概念</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個別化　⇔　ラベリング、ステレオタイプ化</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pPr marL="342900" indent="-342900">
              <a:buFont typeface="Arial" panose="020B0604020202020204" pitchFamily="34" charset="0"/>
              <a:buChar char="•"/>
            </a:pPr>
            <a:r>
              <a:rPr lang="ja-JP" altLang="en-US" sz="2400" dirty="0">
                <a:latin typeface="メイリオ" pitchFamily="50" charset="-128"/>
                <a:ea typeface="メイリオ" pitchFamily="50" charset="-128"/>
                <a:cs typeface="メイリオ" pitchFamily="50" charset="-128"/>
              </a:rPr>
              <a:t>障害者福祉における個別化の課題</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→障害によるラベリング</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例：自閉症だから・・・、精神障害だから・・・</a:t>
            </a:r>
            <a:endParaRPr lang="en-US" altLang="ja-JP" sz="2400" dirty="0">
              <a:latin typeface="メイリオ" pitchFamily="50" charset="-128"/>
              <a:ea typeface="メイリオ" pitchFamily="50" charset="-128"/>
              <a:cs typeface="メイリオ" pitchFamily="50" charset="-128"/>
            </a:endParaRPr>
          </a:p>
          <a:p>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→障害受容によるラベリング</a:t>
            </a:r>
            <a:endParaRPr lang="en-US" altLang="ja-JP" sz="2400" dirty="0">
              <a:latin typeface="メイリオ" pitchFamily="50" charset="-128"/>
              <a:ea typeface="メイリオ" pitchFamily="50" charset="-128"/>
              <a:cs typeface="メイリオ" pitchFamily="50" charset="-128"/>
            </a:endParaRPr>
          </a:p>
          <a:p>
            <a:r>
              <a:rPr lang="ja-JP" altLang="en-US" sz="2400" dirty="0">
                <a:latin typeface="メイリオ" pitchFamily="50" charset="-128"/>
                <a:ea typeface="メイリオ" pitchFamily="50" charset="-128"/>
                <a:cs typeface="メイリオ" pitchFamily="50" charset="-128"/>
              </a:rPr>
              <a:t>例：受容できていないから・・・</a:t>
            </a:r>
            <a:endParaRPr lang="en-US" altLang="ja-JP" sz="24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605073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例：自閉症と知的障害の障害特性の理解</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 xmlns:a16="http://schemas.microsoft.com/office/drawing/2014/main" id="{7393F7E9-4C7F-4B8B-9EA2-260C592B504F}"/>
              </a:ext>
            </a:extLst>
          </p:cNvPr>
          <p:cNvPicPr>
            <a:picLocks noChangeAspect="1"/>
          </p:cNvPicPr>
          <p:nvPr/>
        </p:nvPicPr>
        <p:blipFill>
          <a:blip r:embed="rId2"/>
          <a:stretch>
            <a:fillRect/>
          </a:stretch>
        </p:blipFill>
        <p:spPr>
          <a:xfrm>
            <a:off x="1043608" y="942143"/>
            <a:ext cx="5289045" cy="5467052"/>
          </a:xfrm>
          <a:prstGeom prst="rect">
            <a:avLst/>
          </a:prstGeom>
        </p:spPr>
      </p:pic>
      <p:sp>
        <p:nvSpPr>
          <p:cNvPr id="8" name="テキスト ボックス 7">
            <a:extLst>
              <a:ext uri="{FF2B5EF4-FFF2-40B4-BE49-F238E27FC236}">
                <a16:creationId xmlns="" xmlns:a16="http://schemas.microsoft.com/office/drawing/2014/main" id="{3EC27DFC-3A41-441D-B488-2E9C0D3E558A}"/>
              </a:ext>
            </a:extLst>
          </p:cNvPr>
          <p:cNvSpPr txBox="1"/>
          <p:nvPr/>
        </p:nvSpPr>
        <p:spPr>
          <a:xfrm>
            <a:off x="5091287" y="934284"/>
            <a:ext cx="4052713" cy="369332"/>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強度行動障害支援者養成研修資料より</a:t>
            </a:r>
          </a:p>
        </p:txBody>
      </p:sp>
    </p:spTree>
    <p:extLst>
      <p:ext uri="{BB962C8B-B14F-4D97-AF65-F5344CB8AC3E}">
        <p14:creationId xmlns:p14="http://schemas.microsoft.com/office/powerpoint/2010/main" val="64782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a:latin typeface="メイリオ" pitchFamily="50" charset="-128"/>
                <a:ea typeface="メイリオ" pitchFamily="50" charset="-128"/>
                <a:cs typeface="メイリオ" pitchFamily="50" charset="-128"/>
              </a:rPr>
              <a:t>情報提供の例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9" name="コンテンツ プレースホルダー 2">
            <a:extLst>
              <a:ext uri="{FF2B5EF4-FFF2-40B4-BE49-F238E27FC236}">
                <a16:creationId xmlns="" xmlns:a16="http://schemas.microsoft.com/office/drawing/2014/main" id="{46DB542B-5B80-43EC-B578-269466E901B0}"/>
              </a:ext>
            </a:extLst>
          </p:cNvPr>
          <p:cNvSpPr txBox="1">
            <a:spLocks/>
          </p:cNvSpPr>
          <p:nvPr/>
        </p:nvSpPr>
        <p:spPr>
          <a:xfrm>
            <a:off x="590548" y="1268760"/>
            <a:ext cx="7886700" cy="5487639"/>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541338" indent="-541338">
              <a:buFont typeface="Wingdings" panose="05000000000000000000" pitchFamily="2" charset="2"/>
              <a:buChar char="p"/>
            </a:pPr>
            <a:r>
              <a:rPr lang="ja-JP" altLang="en-US" sz="2400">
                <a:latin typeface="Meiryo UI" panose="020B0604030504040204" pitchFamily="50" charset="-128"/>
                <a:ea typeface="Meiryo UI" panose="020B0604030504040204" pitchFamily="50" charset="-128"/>
              </a:rPr>
              <a:t>昼食は、“うどん”と“そば”のどちらかを選ぶことができます。知的障害のある人に対して、あなたはどのように情報提供しますか？</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口頭で伝える　</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文字で、うどん、そばと伝える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うどん、そばの写真を使って、伝える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うどん、そばの実物を見せて、伝える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うどん、そばを試食してもらう</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　本人の障害特性に合わせた方法はどれですか？</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　正解は１つではありません。沢山あります。</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5331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ja-JP" altLang="en-US" sz="2800" b="1" dirty="0">
                <a:latin typeface="メイリオ" pitchFamily="50" charset="-128"/>
                <a:ea typeface="メイリオ" pitchFamily="50" charset="-128"/>
                <a:cs typeface="メイリオ" pitchFamily="50" charset="-128"/>
              </a:rPr>
              <a:t>なぜ、情報提供を例にしたのか？</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 xmlns:a16="http://schemas.microsoft.com/office/drawing/2014/main" id="{FAF4DD45-6160-4068-91A6-A487CFBF7C83}"/>
              </a:ext>
            </a:extLst>
          </p:cNvPr>
          <p:cNvSpPr txBox="1">
            <a:spLocks/>
          </p:cNvSpPr>
          <p:nvPr/>
        </p:nvSpPr>
        <p:spPr>
          <a:xfrm>
            <a:off x="321733" y="10160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r>
              <a:rPr lang="ja-JP" altLang="en-US" sz="2400">
                <a:latin typeface="Meiryo UI" panose="020B0604030504040204" pitchFamily="50" charset="-128"/>
                <a:ea typeface="Meiryo UI" panose="020B0604030504040204" pitchFamily="50" charset="-128"/>
              </a:rPr>
              <a:t>　そもそも知的障害とは？</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情報処理、推論、思考、記憶、計算などの能力に障害がある。</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口頭で伝える　→　話し言葉が理解できる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文字で、うどん、そばと伝える　→　文字が読める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うどん、そばの写真を使って、伝える　→　写真で理解できる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うどん、そばの実物を見せて、伝える　→　実物で理解できる</a:t>
            </a:r>
            <a:endParaRPr lang="en-US" altLang="ja-JP" sz="2400">
              <a:latin typeface="Meiryo UI" panose="020B0604030504040204" pitchFamily="50" charset="-128"/>
              <a:ea typeface="Meiryo UI" panose="020B0604030504040204" pitchFamily="50" charset="-128"/>
            </a:endParaRPr>
          </a:p>
          <a:p>
            <a:r>
              <a:rPr lang="ja-JP" altLang="en-US" sz="2400">
                <a:latin typeface="Meiryo UI" panose="020B0604030504040204" pitchFamily="50" charset="-128"/>
                <a:ea typeface="Meiryo UI" panose="020B0604030504040204" pitchFamily="50" charset="-128"/>
              </a:rPr>
              <a:t>　うどん、そばを試食してもらう　→　食べた経験がない</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　本人の障害特性に合わせた情報提供をしていく</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　情報を理解、保持、比較、活用されているか？</a:t>
            </a:r>
            <a:endParaRPr lang="en-US" altLang="ja-JP" sz="2400">
              <a:latin typeface="Meiryo UI" panose="020B0604030504040204" pitchFamily="50" charset="-128"/>
              <a:ea typeface="Meiryo UI" panose="020B0604030504040204" pitchFamily="50" charset="-128"/>
            </a:endParaRPr>
          </a:p>
          <a:p>
            <a:pPr marL="0" indent="0">
              <a:buFont typeface="Arial" pitchFamily="34" charset="0"/>
              <a:buNone/>
            </a:pPr>
            <a:r>
              <a:rPr lang="ja-JP" altLang="en-US" sz="2400">
                <a:latin typeface="Meiryo UI" panose="020B0604030504040204" pitchFamily="50" charset="-128"/>
                <a:ea typeface="Meiryo UI" panose="020B0604030504040204" pitchFamily="50" charset="-128"/>
              </a:rPr>
              <a:t>➡　そもそも体験や経験がないという視点があるか？</a:t>
            </a:r>
            <a:endParaRPr lang="en-US" altLang="ja-JP" sz="2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16267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a:t>新カリキュラムに基づく相談支援従事者養成研修モデル研修</a:t>
            </a:r>
            <a:r>
              <a:rPr kumimoji="1" lang="en-US" altLang="ja-JP" sz="800" dirty="0"/>
              <a:t>(</a:t>
            </a:r>
            <a:r>
              <a:rPr kumimoji="1" lang="ja-JP" altLang="en-US" sz="800" dirty="0"/>
              <a:t>初任者研修</a:t>
            </a:r>
            <a:r>
              <a:rPr kumimoji="1" lang="en-US" altLang="ja-JP" sz="800" dirty="0"/>
              <a:t>), SSA2018-2019(c) </a:t>
            </a:r>
            <a:r>
              <a:rPr kumimoji="1" lang="ja-JP" altLang="en-US" sz="800" dirty="0"/>
              <a:t>不許複製</a:t>
            </a:r>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lang="en-US" altLang="ja-JP" sz="2800" b="1" dirty="0" smtClean="0">
                <a:latin typeface="メイリオ" pitchFamily="50" charset="-128"/>
                <a:ea typeface="メイリオ" pitchFamily="50" charset="-128"/>
                <a:cs typeface="メイリオ" pitchFamily="50" charset="-128"/>
              </a:rPr>
              <a:t>QOL</a:t>
            </a:r>
            <a:r>
              <a:rPr lang="ja-JP" altLang="en-US" sz="2800" b="1" dirty="0" smtClean="0">
                <a:latin typeface="メイリオ" pitchFamily="50" charset="-128"/>
                <a:ea typeface="メイリオ" pitchFamily="50" charset="-128"/>
                <a:cs typeface="メイリオ" pitchFamily="50" charset="-128"/>
              </a:rPr>
              <a:t>の重視</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コンテンツ プレースホルダー 2">
            <a:extLst>
              <a:ext uri="{FF2B5EF4-FFF2-40B4-BE49-F238E27FC236}">
                <a16:creationId xmlns="" xmlns:a16="http://schemas.microsoft.com/office/drawing/2014/main" id="{FAF4DD45-6160-4068-91A6-A487CFBF7C83}"/>
              </a:ext>
            </a:extLst>
          </p:cNvPr>
          <p:cNvSpPr txBox="1">
            <a:spLocks/>
          </p:cNvSpPr>
          <p:nvPr/>
        </p:nvSpPr>
        <p:spPr>
          <a:xfrm>
            <a:off x="321733" y="1016000"/>
            <a:ext cx="8555563" cy="58420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400" dirty="0" smtClean="0">
                <a:latin typeface="Meiryo UI" panose="020B0604030504040204" pitchFamily="50" charset="-128"/>
                <a:ea typeface="Meiryo UI" panose="020B0604030504040204" pitchFamily="50" charset="-128"/>
              </a:rPr>
              <a:t>QOL</a:t>
            </a:r>
            <a:r>
              <a:rPr lang="ja-JP" altLang="en-US" sz="2400" dirty="0" err="1" smtClean="0">
                <a:latin typeface="Meiryo UI" panose="020B0604030504040204" pitchFamily="50" charset="-128"/>
                <a:ea typeface="Meiryo UI" panose="020B0604030504040204" pitchFamily="50" charset="-128"/>
              </a:rPr>
              <a:t>には</a:t>
            </a:r>
            <a:r>
              <a:rPr lang="ja-JP" altLang="en-US" sz="2400" dirty="0" smtClean="0">
                <a:latin typeface="Meiryo UI" panose="020B0604030504040204" pitchFamily="50" charset="-128"/>
                <a:ea typeface="Meiryo UI" panose="020B0604030504040204" pitchFamily="50" charset="-128"/>
              </a:rPr>
              <a:t>様々な定義がある</a:t>
            </a:r>
            <a:endParaRPr lang="en-US" altLang="ja-JP" sz="2400" dirty="0" smtClean="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保健、医療、社会福祉領域では、生活の質、生命の質、人生の質といった形で定義されることが多い。</a:t>
            </a:r>
            <a:endParaRPr lang="en-US" altLang="ja-JP" sz="2400" dirty="0" smtClean="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リハビリテーション領域での課題意識</a:t>
            </a:r>
            <a:endParaRPr lang="en-US" altLang="ja-JP" sz="2400" dirty="0" smtClean="0">
              <a:latin typeface="Meiryo UI" panose="020B0604030504040204" pitchFamily="50" charset="-128"/>
              <a:ea typeface="Meiryo UI" panose="020B0604030504040204" pitchFamily="50" charset="-128"/>
            </a:endParaRPr>
          </a:p>
          <a:p>
            <a:pPr marL="0" indent="0">
              <a:buNone/>
            </a:pPr>
            <a:r>
              <a:rPr lang="en-US" altLang="ja-JP" sz="2400" dirty="0" smtClean="0">
                <a:latin typeface="Meiryo UI" panose="020B0604030504040204" pitchFamily="50" charset="-128"/>
                <a:ea typeface="Meiryo UI" panose="020B0604030504040204" pitchFamily="50" charset="-128"/>
              </a:rPr>
              <a:t>ADL</a:t>
            </a:r>
            <a:r>
              <a:rPr lang="ja-JP" altLang="en-US" sz="2400" dirty="0" smtClean="0">
                <a:latin typeface="Meiryo UI" panose="020B0604030504040204" pitchFamily="50" charset="-128"/>
                <a:ea typeface="Meiryo UI" panose="020B0604030504040204" pitchFamily="50" charset="-128"/>
              </a:rPr>
              <a:t>（日常生活動作）から</a:t>
            </a:r>
            <a:r>
              <a:rPr lang="en-US" altLang="ja-JP" sz="2400" dirty="0" smtClean="0">
                <a:latin typeface="Meiryo UI" panose="020B0604030504040204" pitchFamily="50" charset="-128"/>
                <a:ea typeface="Meiryo UI" panose="020B0604030504040204" pitchFamily="50" charset="-128"/>
              </a:rPr>
              <a:t>QOL</a:t>
            </a:r>
            <a:r>
              <a:rPr lang="ja-JP" altLang="en-US" sz="2400" dirty="0" err="1" smtClean="0">
                <a:latin typeface="Meiryo UI" panose="020B0604030504040204" pitchFamily="50" charset="-128"/>
                <a:ea typeface="Meiryo UI" panose="020B0604030504040204" pitchFamily="50" charset="-128"/>
              </a:rPr>
              <a:t>への</a:t>
            </a:r>
            <a:r>
              <a:rPr lang="ja-JP" altLang="en-US" sz="2400" dirty="0" smtClean="0">
                <a:latin typeface="Meiryo UI" panose="020B0604030504040204" pitchFamily="50" charset="-128"/>
                <a:ea typeface="Meiryo UI" panose="020B0604030504040204" pitchFamily="50" charset="-128"/>
              </a:rPr>
              <a:t>リハビリテーション目標の転換</a:t>
            </a:r>
            <a:endParaRPr lang="en-US" altLang="ja-JP" sz="2400" dirty="0" smtClean="0">
              <a:latin typeface="Meiryo UI" panose="020B0604030504040204" pitchFamily="50" charset="-128"/>
              <a:ea typeface="Meiryo UI" panose="020B0604030504040204" pitchFamily="50" charset="-128"/>
            </a:endParaRPr>
          </a:p>
          <a:p>
            <a:pPr marL="0" indent="0">
              <a:buNone/>
            </a:pPr>
            <a:endParaRPr lang="en-US" altLang="ja-JP" sz="2400" dirty="0">
              <a:latin typeface="Meiryo UI" panose="020B0604030504040204" pitchFamily="50" charset="-128"/>
              <a:ea typeface="Meiryo UI" panose="020B0604030504040204" pitchFamily="50" charset="-128"/>
            </a:endParaRPr>
          </a:p>
          <a:p>
            <a:r>
              <a:rPr lang="ja-JP" altLang="en-US" sz="2400" dirty="0" smtClean="0">
                <a:latin typeface="Meiryo UI" panose="020B0604030504040204" pitchFamily="50" charset="-128"/>
                <a:ea typeface="Meiryo UI" panose="020B0604030504040204" pitchFamily="50" charset="-128"/>
              </a:rPr>
              <a:t>アメリカの自立生活運動の有名な言葉</a:t>
            </a:r>
            <a:endParaRPr lang="en-US" altLang="ja-JP" sz="2400" dirty="0" smtClean="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「他人の助けを借りて</a:t>
            </a:r>
            <a:r>
              <a:rPr lang="en-US" altLang="ja-JP" sz="2400" dirty="0" smtClean="0">
                <a:latin typeface="Meiryo UI" panose="020B0604030504040204" pitchFamily="50" charset="-128"/>
                <a:ea typeface="Meiryo UI" panose="020B0604030504040204" pitchFamily="50" charset="-128"/>
              </a:rPr>
              <a:t>15</a:t>
            </a:r>
            <a:r>
              <a:rPr lang="ja-JP" altLang="en-US" sz="2400" dirty="0" smtClean="0">
                <a:latin typeface="Meiryo UI" panose="020B0604030504040204" pitchFamily="50" charset="-128"/>
                <a:ea typeface="Meiryo UI" panose="020B0604030504040204" pitchFamily="50" charset="-128"/>
              </a:rPr>
              <a:t>分で衣服を着、仕事に出かけられる障害者は、自分で衣類を着るのに２時間かかるために家にいるほかない障害者よりも自立している」</a:t>
            </a:r>
            <a:endParaRPr lang="en-US" altLang="ja-JP" sz="2400" dirty="0" smtClean="0">
              <a:latin typeface="Meiryo UI" panose="020B0604030504040204" pitchFamily="50" charset="-128"/>
              <a:ea typeface="Meiryo UI" panose="020B0604030504040204" pitchFamily="50" charset="-128"/>
            </a:endParaRPr>
          </a:p>
          <a:p>
            <a:pPr marL="0" indent="0">
              <a:buNone/>
            </a:pPr>
            <a:r>
              <a:rPr lang="ja-JP" altLang="en-US" sz="2400" dirty="0" smtClean="0">
                <a:latin typeface="Meiryo UI" panose="020B0604030504040204" pitchFamily="50" charset="-128"/>
                <a:ea typeface="Meiryo UI" panose="020B0604030504040204" pitchFamily="50" charset="-128"/>
              </a:rPr>
              <a:t>➡</a:t>
            </a:r>
            <a:r>
              <a:rPr lang="en-US" altLang="ja-JP" sz="2400" dirty="0" smtClean="0">
                <a:latin typeface="Meiryo UI" panose="020B0604030504040204" pitchFamily="50" charset="-128"/>
                <a:ea typeface="Meiryo UI" panose="020B0604030504040204" pitchFamily="50" charset="-128"/>
              </a:rPr>
              <a:t>ADL</a:t>
            </a:r>
            <a:r>
              <a:rPr lang="ja-JP" altLang="en-US" sz="2400" dirty="0" smtClean="0">
                <a:latin typeface="Meiryo UI" panose="020B0604030504040204" pitchFamily="50" charset="-128"/>
                <a:ea typeface="Meiryo UI" panose="020B0604030504040204" pitchFamily="50" charset="-128"/>
              </a:rPr>
              <a:t>の自立という自立観　→</a:t>
            </a:r>
            <a:r>
              <a:rPr lang="ja-JP" altLang="en-US" sz="2400" dirty="0">
                <a:latin typeface="Meiryo UI" panose="020B0604030504040204" pitchFamily="50" charset="-128"/>
                <a:ea typeface="Meiryo UI" panose="020B0604030504040204" pitchFamily="50" charset="-128"/>
              </a:rPr>
              <a:t>　</a:t>
            </a:r>
            <a:r>
              <a:rPr lang="en-US" altLang="ja-JP" sz="2400" dirty="0" smtClean="0">
                <a:latin typeface="Meiryo UI" panose="020B0604030504040204" pitchFamily="50" charset="-128"/>
                <a:ea typeface="Meiryo UI" panose="020B0604030504040204" pitchFamily="50" charset="-128"/>
              </a:rPr>
              <a:t>QOL</a:t>
            </a:r>
            <a:r>
              <a:rPr lang="ja-JP" altLang="en-US" sz="2400" dirty="0" smtClean="0">
                <a:latin typeface="Meiryo UI" panose="020B0604030504040204" pitchFamily="50" charset="-128"/>
                <a:ea typeface="Meiryo UI" panose="020B0604030504040204" pitchFamily="50" charset="-128"/>
              </a:rPr>
              <a:t>の充実を自立と考える</a:t>
            </a:r>
            <a:endParaRPr lang="en-US" altLang="ja-JP" sz="24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7730574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1557</Words>
  <Application>Microsoft Office PowerPoint</Application>
  <PresentationFormat>画面に合わせる (4:3)</PresentationFormat>
  <Paragraphs>263</Paragraphs>
  <Slides>19</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19</vt:i4>
      </vt:variant>
    </vt:vector>
  </HeadingPairs>
  <TitlesOfParts>
    <vt:vector size="26" baseType="lpstr">
      <vt:lpstr>Meiryo UI</vt:lpstr>
      <vt:lpstr>ＭＳ Ｐゴシック</vt:lpstr>
      <vt:lpstr>メイリオ</vt:lpstr>
      <vt:lpstr>Arial</vt:lpstr>
      <vt:lpstr>Calibri</vt:lpstr>
      <vt:lpstr>Wingdings</vt:lpstr>
      <vt:lpstr>Office テーマ</vt:lpstr>
      <vt:lpstr>相談支援の基本的視点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１００ストレングス・マップ</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FUJIKAWA, Yuichi</cp:lastModifiedBy>
  <cp:revision>12</cp:revision>
  <dcterms:created xsi:type="dcterms:W3CDTF">2018-11-11T15:28:03Z</dcterms:created>
  <dcterms:modified xsi:type="dcterms:W3CDTF">2018-11-21T09:40:30Z</dcterms:modified>
</cp:coreProperties>
</file>