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95" r:id="rId2"/>
    <p:sldId id="296" r:id="rId3"/>
    <p:sldId id="297" r:id="rId4"/>
    <p:sldId id="298" r:id="rId5"/>
    <p:sldId id="300" r:id="rId6"/>
    <p:sldId id="267" r:id="rId7"/>
    <p:sldId id="266" r:id="rId8"/>
    <p:sldId id="268" r:id="rId9"/>
    <p:sldId id="301" r:id="rId10"/>
    <p:sldId id="374" r:id="rId11"/>
    <p:sldId id="375" r:id="rId12"/>
    <p:sldId id="362" r:id="rId13"/>
    <p:sldId id="366" r:id="rId14"/>
    <p:sldId id="363" r:id="rId15"/>
    <p:sldId id="361" r:id="rId16"/>
    <p:sldId id="379" r:id="rId17"/>
    <p:sldId id="381" r:id="rId18"/>
    <p:sldId id="371" r:id="rId19"/>
    <p:sldId id="372" r:id="rId20"/>
    <p:sldId id="373" r:id="rId21"/>
    <p:sldId id="376" r:id="rId22"/>
    <p:sldId id="367" r:id="rId23"/>
    <p:sldId id="382" r:id="rId24"/>
    <p:sldId id="383" r:id="rId25"/>
    <p:sldId id="384" r:id="rId26"/>
    <p:sldId id="377" r:id="rId27"/>
    <p:sldId id="364" r:id="rId28"/>
    <p:sldId id="369" r:id="rId29"/>
    <p:sldId id="370" r:id="rId30"/>
    <p:sldId id="380" r:id="rId31"/>
    <p:sldId id="299" r:id="rId3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9933"/>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99" autoAdjust="0"/>
    <p:restoredTop sz="94660"/>
  </p:normalViewPr>
  <p:slideViewPr>
    <p:cSldViewPr snapToGrid="0" snapToObjects="1">
      <p:cViewPr varScale="1">
        <p:scale>
          <a:sx n="65" d="100"/>
          <a:sy n="65" d="100"/>
        </p:scale>
        <p:origin x="-125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FA91924-E440-47C6-8593-A423507F8224}" type="datetimeFigureOut">
              <a:rPr kumimoji="1" lang="ja-JP" altLang="en-US" smtClean="0"/>
              <a:pPr/>
              <a:t>2019/01/12</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4671859-D4E6-4A0E-9928-A231AE0CDC6D}" type="slidenum">
              <a:rPr kumimoji="1" lang="ja-JP" altLang="en-US" smtClean="0"/>
              <a:pPr/>
              <a:t>‹#›</a:t>
            </a:fld>
            <a:endParaRPr kumimoji="1" lang="ja-JP" altLang="en-US"/>
          </a:p>
        </p:txBody>
      </p:sp>
    </p:spTree>
    <p:extLst>
      <p:ext uri="{BB962C8B-B14F-4D97-AF65-F5344CB8AC3E}">
        <p14:creationId xmlns:p14="http://schemas.microsoft.com/office/powerpoint/2010/main" val="4103891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DFEDC0E-04CD-4991-8D10-D12C73FBC425}" type="datetimeFigureOut">
              <a:rPr kumimoji="1" lang="ja-JP" altLang="en-US" smtClean="0"/>
              <a:pPr/>
              <a:t>2019/01/12</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50682B-4654-463B-B3F8-F3DC42EF2B10}" type="slidenum">
              <a:rPr kumimoji="1" lang="ja-JP" altLang="en-US" smtClean="0"/>
              <a:pPr/>
              <a:t>‹#›</a:t>
            </a:fld>
            <a:endParaRPr kumimoji="1" lang="ja-JP" altLang="en-US"/>
          </a:p>
        </p:txBody>
      </p:sp>
    </p:spTree>
    <p:extLst>
      <p:ext uri="{BB962C8B-B14F-4D97-AF65-F5344CB8AC3E}">
        <p14:creationId xmlns:p14="http://schemas.microsoft.com/office/powerpoint/2010/main" val="2513552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DF2BF8-7E54-4A1F-BC03-DD17C96E69D0}"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DA4A35C-1C0C-4276-BAEA-A1BECD416CC2}"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1DD0503E-0857-4089-A167-4DE1978FA34A}"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85271449-CCDF-4B06-A7F5-B18CD3B8FEC3}"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F54D19C4-511B-4052-A7FA-839A4E0E9720}"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smtClean="0"/>
              <a:t>プレースホルダーまでドラッグするかアイコンをクリックして図を追加</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44FC513E-9D7C-4919-AF11-E781AE9F22D4}"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B6598F70-F760-4C69-A796-FDA3EB15EC17}"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11742E87-F8AC-418E-98DC-95C77FC390B4}"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A134B1D4-F21E-4584-9985-7906F0A8918D}"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7166316E-9491-4124-BEF7-AE7C77B938FF}"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ja-JP" altLang="en-US" smtClean="0"/>
              <a:t>プレースホルダーまでドラッグするかアイコンをクリックして図を追加</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dirty="0" smtClean="0"/>
              <a:t>マスター テキストの書式設定</a:t>
            </a:r>
          </a:p>
        </p:txBody>
      </p:sp>
      <p:sp>
        <p:nvSpPr>
          <p:cNvPr id="4" name="Date Placeholder 3"/>
          <p:cNvSpPr>
            <a:spLocks noGrp="1"/>
          </p:cNvSpPr>
          <p:nvPr>
            <p:ph type="dt" sz="half" idx="10"/>
          </p:nvPr>
        </p:nvSpPr>
        <p:spPr/>
        <p:txBody>
          <a:bodyPr/>
          <a:lstStyle/>
          <a:p>
            <a:fld id="{21A11DDD-468A-443E-89BD-1E644D359B76}"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ja-JP" altLang="en-US" smtClean="0"/>
              <a:t>プレースホルダーまでドラッグするかアイコンをクリックして図を追加</a:t>
            </a:r>
            <a:endParaRPr/>
          </a:p>
        </p:txBody>
      </p:sp>
      <p:sp>
        <p:nvSpPr>
          <p:cNvPr id="4" name="Date Placeholder 3"/>
          <p:cNvSpPr>
            <a:spLocks noGrp="1"/>
          </p:cNvSpPr>
          <p:nvPr>
            <p:ph type="dt" sz="half" idx="10"/>
          </p:nvPr>
        </p:nvSpPr>
        <p:spPr/>
        <p:txBody>
          <a:bodyPr/>
          <a:lstStyle/>
          <a:p>
            <a:fld id="{3123E1FB-3218-41F0-8B65-4DF4E6066D87}" type="datetime1">
              <a:rPr lang="en-US" altLang="ja-JP" smtClean="0"/>
              <a:pPr/>
              <a:t>2019/01/12</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8D2D3409-E328-4085-ABE8-16107B1B295C}" type="datetime1">
              <a:rPr lang="en-US" altLang="ja-JP" smtClean="0"/>
              <a:pPr/>
              <a:t>2019/01/12</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7" name="Date Placeholder 6"/>
          <p:cNvSpPr>
            <a:spLocks noGrp="1"/>
          </p:cNvSpPr>
          <p:nvPr>
            <p:ph type="dt" sz="half" idx="10"/>
          </p:nvPr>
        </p:nvSpPr>
        <p:spPr/>
        <p:txBody>
          <a:bodyPr/>
          <a:lstStyle/>
          <a:p>
            <a:fld id="{BC05F87D-FE4C-4378-802E-CD6A137A894C}" type="datetime1">
              <a:rPr lang="en-US" altLang="ja-JP" smtClean="0"/>
              <a:pPr/>
              <a:t>2019/01/12</a:t>
            </a:fld>
            <a:endParaRPr lang="en-US"/>
          </a:p>
        </p:txBody>
      </p:sp>
      <p:sp>
        <p:nvSpPr>
          <p:cNvPr id="8" name="Footer Placeholder 7"/>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A0F399F7-DA02-4CF8-A4B9-F92E47E6F42A}" type="datetime1">
              <a:rPr lang="en-US" altLang="ja-JP" smtClean="0"/>
              <a:pPr/>
              <a:t>2019/01/12</a:t>
            </a:fld>
            <a:endParaRPr lang="en-US"/>
          </a:p>
        </p:txBody>
      </p:sp>
      <p:sp>
        <p:nvSpPr>
          <p:cNvPr id="4" name="Footer Placeholder 3"/>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742EE1-7896-45C2-9D1F-97E455C75808}" type="datetime1">
              <a:rPr lang="en-US" altLang="ja-JP" smtClean="0"/>
              <a:pPr/>
              <a:t>2019/01/12</a:t>
            </a:fld>
            <a:endParaRPr lang="en-US"/>
          </a:p>
        </p:txBody>
      </p:sp>
      <p:sp>
        <p:nvSpPr>
          <p:cNvPr id="3" name="Footer Placeholder 2"/>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3268148A-B367-45B0-8162-1D5F952D6008}" type="datetime1">
              <a:rPr lang="en-US" altLang="ja-JP" smtClean="0"/>
              <a:pPr/>
              <a:t>2019/01/12</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10789" y="451900"/>
            <a:ext cx="8640960" cy="1470025"/>
          </a:xfrm>
        </p:spPr>
        <p:txBody>
          <a:bodyPr>
            <a:normAutofit/>
          </a:bodyPr>
          <a:lstStyle/>
          <a:p>
            <a:pPr>
              <a:lnSpc>
                <a:spcPts val="2800"/>
              </a:lnSpc>
            </a:pPr>
            <a:r>
              <a:rPr lang="ja-JP" altLang="en-US" sz="2800" dirty="0" smtClean="0">
                <a:latin typeface="メイリオ" pitchFamily="50" charset="-128"/>
                <a:ea typeface="メイリオ" pitchFamily="50" charset="-128"/>
                <a:cs typeface="メイリオ" pitchFamily="50" charset="-128"/>
              </a:rPr>
              <a:t>演習２－１</a:t>
            </a:r>
            <a:br>
              <a:rPr lang="ja-JP" altLang="en-US" sz="2800" dirty="0" smtClean="0">
                <a:latin typeface="メイリオ" pitchFamily="50" charset="-128"/>
                <a:ea typeface="メイリオ" pitchFamily="50" charset="-128"/>
                <a:cs typeface="メイリオ" pitchFamily="50" charset="-128"/>
              </a:rPr>
            </a:br>
            <a:r>
              <a:rPr lang="ja-JP" altLang="en-US" sz="2800" dirty="0" smtClean="0">
                <a:latin typeface="メイリオ" pitchFamily="50" charset="-128"/>
                <a:ea typeface="メイリオ" pitchFamily="50" charset="-128"/>
                <a:cs typeface="メイリオ" pitchFamily="50" charset="-128"/>
              </a:rPr>
              <a:t>実践研究　事例の共有と相互評価</a:t>
            </a:r>
            <a:r>
              <a:rPr lang="en-US" altLang="ja-JP" sz="2800" dirty="0" smtClean="0">
                <a:latin typeface="メイリオ" pitchFamily="50" charset="-128"/>
                <a:ea typeface="メイリオ" pitchFamily="50" charset="-128"/>
                <a:cs typeface="メイリオ" pitchFamily="50" charset="-128"/>
              </a:rPr>
              <a:t>Ⅰ</a:t>
            </a:r>
            <a:r>
              <a:rPr lang="ja-JP" altLang="en-US" sz="2800" dirty="0" smtClean="0">
                <a:latin typeface="メイリオ" pitchFamily="50" charset="-128"/>
                <a:ea typeface="メイリオ" pitchFamily="50" charset="-128"/>
                <a:cs typeface="メイリオ" pitchFamily="50" charset="-128"/>
              </a:rPr>
              <a:t/>
            </a:r>
            <a:br>
              <a:rPr lang="ja-JP" altLang="en-US" sz="2800"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アセスメントの検討、スーパービジョンの体験</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86595" y="2815766"/>
            <a:ext cx="8640960" cy="3468914"/>
          </a:xfrm>
        </p:spPr>
        <p:txBody>
          <a:bodyPr>
            <a:normAutofit/>
          </a:bodyPr>
          <a:lstStyle/>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endParaRPr kumimoji="1" lang="ja-JP" altLang="en-US" sz="2000" dirty="0">
              <a:solidFill>
                <a:schemeClr val="tx1"/>
              </a:solidFill>
              <a:latin typeface="メイリオ" pitchFamily="50" charset="-128"/>
              <a:ea typeface="メイリオ" pitchFamily="50" charset="-128"/>
              <a:cs typeface="メイリオ" pitchFamily="50" charset="-128"/>
            </a:endParaRPr>
          </a:p>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a:t>
            </a:r>
            <a:r>
              <a:rPr lang="en-US" altLang="ja-JP" sz="2400" b="1" dirty="0" smtClean="0">
                <a:latin typeface="メイリオ"/>
                <a:ea typeface="メイリオ"/>
                <a:cs typeface="メイリオ"/>
              </a:rPr>
              <a:t>1</a:t>
            </a:r>
            <a:r>
              <a:rPr lang="ja-JP" altLang="en-US" sz="2400" b="1" dirty="0" smtClean="0">
                <a:latin typeface="メイリオ"/>
                <a:ea typeface="メイリオ"/>
                <a:cs typeface="メイリオ"/>
              </a:rPr>
              <a:t> 課題の内容</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10</a:t>
            </a:fld>
            <a:endParaRPr lang="en-US"/>
          </a:p>
        </p:txBody>
      </p:sp>
      <p:sp>
        <p:nvSpPr>
          <p:cNvPr id="2" name="テキスト ボックス 1"/>
          <p:cNvSpPr txBox="1"/>
          <p:nvPr/>
        </p:nvSpPr>
        <p:spPr>
          <a:xfrm>
            <a:off x="474133" y="1979743"/>
            <a:ext cx="8669867" cy="3580467"/>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実習の課題</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個別支援部分</a:t>
            </a:r>
            <a:r>
              <a:rPr kumimoji="1" lang="en-US" altLang="ja-JP" sz="2400" b="1" u="sng"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利用者本人等と関わり、アセスメントを行う。</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サービス等利用計画案の</a:t>
            </a:r>
            <a:r>
              <a:rPr kumimoji="1" lang="ja-JP" altLang="en-US" sz="2400" dirty="0">
                <a:latin typeface="メイリオ" panose="020B0604030504040204" pitchFamily="50" charset="-128"/>
                <a:ea typeface="メイリオ" panose="020B0604030504040204" pitchFamily="50" charset="-128"/>
              </a:rPr>
              <a:t>作成を行う。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・本日使用するもの</a:t>
            </a:r>
            <a:r>
              <a:rPr kumimoji="1" lang="ja-JP" altLang="en-US" sz="2400" dirty="0">
                <a:latin typeface="メイリオ" panose="020B0604030504040204" pitchFamily="50" charset="-128"/>
                <a:ea typeface="メイリオ" panose="020B0604030504040204" pitchFamily="50" charset="-128"/>
              </a:rPr>
              <a:t>は以下</a:t>
            </a:r>
            <a:r>
              <a:rPr kumimoji="1" lang="ja-JP" altLang="en-US" sz="2400" dirty="0" smtClean="0">
                <a:latin typeface="メイリオ" panose="020B0604030504040204" pitchFamily="50" charset="-128"/>
                <a:ea typeface="メイリオ" panose="020B0604030504040204" pitchFamily="50" charset="-128"/>
              </a:rPr>
              <a:t>の４点。</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アセスメントまで</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① 実践例の概要</a:t>
            </a:r>
          </a:p>
          <a:p>
            <a:pPr>
              <a:lnSpc>
                <a:spcPts val="3400"/>
              </a:lnSpc>
            </a:pPr>
            <a:r>
              <a:rPr kumimoji="1" lang="ja-JP" altLang="en-US" sz="2000" dirty="0" smtClean="0">
                <a:latin typeface="メイリオ" panose="020B0604030504040204" pitchFamily="50" charset="-128"/>
                <a:ea typeface="メイリオ" panose="020B0604030504040204" pitchFamily="50" charset="-128"/>
              </a:rPr>
              <a:t>　　　　② ストレングスの整理票</a:t>
            </a:r>
          </a:p>
          <a:p>
            <a:pPr>
              <a:lnSpc>
                <a:spcPts val="3400"/>
              </a:lnSpc>
            </a:pPr>
            <a:r>
              <a:rPr kumimoji="1" lang="ja-JP" altLang="en-US" sz="2000" dirty="0" smtClean="0">
                <a:latin typeface="メイリオ" panose="020B0604030504040204" pitchFamily="50" charset="-128"/>
                <a:ea typeface="メイリオ" panose="020B0604030504040204" pitchFamily="50" charset="-128"/>
              </a:rPr>
              <a:t>　　　　③ １次アセスメント票</a:t>
            </a:r>
          </a:p>
          <a:p>
            <a:pPr>
              <a:lnSpc>
                <a:spcPts val="3400"/>
              </a:lnSpc>
            </a:pPr>
            <a:r>
              <a:rPr kumimoji="1" lang="ja-JP" altLang="en-US" sz="2000" dirty="0" smtClean="0">
                <a:latin typeface="メイリオ" panose="020B0604030504040204" pitchFamily="50" charset="-128"/>
                <a:ea typeface="メイリオ" panose="020B0604030504040204" pitchFamily="50" charset="-128"/>
              </a:rPr>
              <a:t>　　　　④ ニーズ整理票</a:t>
            </a:r>
          </a:p>
        </p:txBody>
      </p:sp>
    </p:spTree>
    <p:extLst>
      <p:ext uri="{BB962C8B-B14F-4D97-AF65-F5344CB8AC3E}">
        <p14:creationId xmlns:p14="http://schemas.microsoft.com/office/powerpoint/2010/main" val="4610031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実習１ 発表の準備</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11</a:t>
            </a:fld>
            <a:endParaRPr lang="en-US"/>
          </a:p>
        </p:txBody>
      </p:sp>
      <p:sp>
        <p:nvSpPr>
          <p:cNvPr id="2" name="テキスト ボックス 1"/>
          <p:cNvSpPr txBox="1"/>
          <p:nvPr/>
        </p:nvSpPr>
        <p:spPr>
          <a:xfrm>
            <a:off x="474133" y="1979743"/>
            <a:ext cx="8669867" cy="4193456"/>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実習の課題</a:t>
            </a:r>
            <a:r>
              <a:rPr kumimoji="1" lang="ja-JP" altLang="en-US" sz="2400" b="1"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アセスメントに関する発表の準備</a:t>
            </a:r>
          </a:p>
          <a:p>
            <a:pPr>
              <a:lnSpc>
                <a:spcPts val="1200"/>
              </a:lnSpc>
            </a:pP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７分間</a:t>
            </a:r>
            <a:r>
              <a:rPr kumimoji="1" lang="ja-JP" altLang="en-US" sz="2000" dirty="0">
                <a:latin typeface="メイリオ" panose="020B0604030504040204" pitchFamily="50" charset="-128"/>
                <a:ea typeface="メイリオ" panose="020B0604030504040204" pitchFamily="50" charset="-128"/>
              </a:rPr>
              <a:t>で以下の要領で概要を</a:t>
            </a:r>
            <a:r>
              <a:rPr kumimoji="1" lang="ja-JP" altLang="en-US" sz="2000" dirty="0" smtClean="0">
                <a:latin typeface="メイリオ" panose="020B0604030504040204" pitchFamily="50" charset="-128"/>
                <a:ea typeface="メイリオ" panose="020B0604030504040204" pitchFamily="50" charset="-128"/>
              </a:rPr>
              <a:t>発表する準備をする。</a:t>
            </a: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① 本人像の要約（状況を簡潔に）</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② 本人との関わり（経緯）</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③ 本人の（と）定めたゴール</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④ 本人のゴール達成に向けての課題・スモールステップ</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⑤ 本人のストレングス</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⑥ 実践例の選定理由（自らの課題意識）</a:t>
            </a:r>
          </a:p>
          <a:p>
            <a:pPr>
              <a:lnSpc>
                <a:spcPts val="2900"/>
              </a:lnSpc>
            </a:pPr>
            <a:endParaRPr kumimoji="1" lang="ja-JP" altLang="en-US" sz="2000" dirty="0">
              <a:latin typeface="メイリオ" panose="020B0604030504040204" pitchFamily="50" charset="-128"/>
              <a:ea typeface="メイリオ" panose="020B0604030504040204" pitchFamily="50" charset="-128"/>
            </a:endParaRPr>
          </a:p>
          <a:p>
            <a:pPr>
              <a:lnSpc>
                <a:spcPts val="1800"/>
              </a:lnSpc>
            </a:pPr>
            <a:r>
              <a:rPr kumimoji="1" lang="en-US" altLang="ja-JP"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主にニーズ整理票を用いて報告する。</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単</a:t>
            </a:r>
            <a:r>
              <a:rPr kumimoji="1" lang="ja-JP" altLang="en-US" sz="2000" b="1" dirty="0">
                <a:solidFill>
                  <a:srgbClr val="FF0000"/>
                </a:solidFill>
                <a:latin typeface="メイリオ" panose="020B0604030504040204" pitchFamily="50" charset="-128"/>
                <a:ea typeface="メイリオ" panose="020B0604030504040204" pitchFamily="50" charset="-128"/>
              </a:rPr>
              <a:t>なるシートの読み上げとならないよう、端的に報告</a:t>
            </a:r>
            <a:r>
              <a:rPr kumimoji="1" lang="ja-JP" altLang="en-US" sz="2000" dirty="0">
                <a:latin typeface="メイリオ" panose="020B0604030504040204" pitchFamily="50" charset="-128"/>
                <a:ea typeface="メイリオ" panose="020B0604030504040204" pitchFamily="50" charset="-128"/>
              </a:rPr>
              <a:t>する</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val="226606986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本演習で</a:t>
            </a:r>
            <a:r>
              <a:rPr lang="ja-JP" altLang="en-US" sz="2400" b="1" dirty="0">
                <a:latin typeface="メイリオ"/>
                <a:ea typeface="メイリオ"/>
                <a:cs typeface="メイリオ"/>
              </a:rPr>
              <a:t>のグループ討議の目的</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12</a:t>
            </a:fld>
            <a:endParaRPr lang="en-US"/>
          </a:p>
        </p:txBody>
      </p:sp>
      <p:sp>
        <p:nvSpPr>
          <p:cNvPr id="2" name="テキスト ボックス 1"/>
          <p:cNvSpPr txBox="1"/>
          <p:nvPr/>
        </p:nvSpPr>
        <p:spPr>
          <a:xfrm>
            <a:off x="474133" y="1979743"/>
            <a:ext cx="8334449" cy="3416320"/>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支持的</a:t>
            </a:r>
            <a:r>
              <a:rPr kumimoji="1" lang="ja-JP" altLang="en-US" sz="2400" b="1" u="sng" dirty="0">
                <a:latin typeface="メイリオ" panose="020B0604030504040204" pitchFamily="50" charset="-128"/>
                <a:ea typeface="メイリオ" panose="020B0604030504040204" pitchFamily="50" charset="-128"/>
              </a:rPr>
              <a:t>環境</a:t>
            </a:r>
            <a:r>
              <a:rPr kumimoji="1" lang="ja-JP" altLang="en-US" sz="2400" dirty="0">
                <a:latin typeface="メイリオ" panose="020B0604030504040204" pitchFamily="50" charset="-128"/>
                <a:ea typeface="メイリオ" panose="020B0604030504040204" pitchFamily="50" charset="-128"/>
              </a:rPr>
              <a:t>の中で、</a:t>
            </a:r>
            <a:r>
              <a:rPr kumimoji="1" lang="ja-JP" altLang="en-US" sz="2400" b="1" u="sng" dirty="0">
                <a:latin typeface="メイリオ" panose="020B0604030504040204" pitchFamily="50" charset="-128"/>
                <a:ea typeface="メイリオ" panose="020B0604030504040204" pitchFamily="50" charset="-128"/>
              </a:rPr>
              <a:t>複数の</a:t>
            </a:r>
            <a:r>
              <a:rPr kumimoji="1" lang="ja-JP" altLang="en-US" sz="2400" b="1" u="sng" dirty="0" smtClean="0">
                <a:latin typeface="メイリオ" panose="020B0604030504040204" pitchFamily="50" charset="-128"/>
                <a:ea typeface="メイリオ" panose="020B0604030504040204" pitchFamily="50" charset="-128"/>
              </a:rPr>
              <a:t>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多角的視点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に</a:t>
            </a:r>
            <a:r>
              <a:rPr kumimoji="1" lang="ja-JP" altLang="en-US" sz="2400" dirty="0">
                <a:latin typeface="メイリオ" panose="020B0604030504040204" pitchFamily="50" charset="-128"/>
                <a:ea typeface="メイリオ" panose="020B0604030504040204" pitchFamily="50" charset="-128"/>
              </a:rPr>
              <a:t>より</a:t>
            </a:r>
            <a:r>
              <a:rPr kumimoji="1" lang="ja-JP" altLang="en-US" sz="2400" dirty="0" smtClean="0">
                <a:latin typeface="メイリオ" panose="020B0604030504040204" pitchFamily="50" charset="-128"/>
                <a:ea typeface="メイリオ" panose="020B0604030504040204" pitchFamily="50" charset="-128"/>
              </a:rPr>
              <a:t>、</a:t>
            </a:r>
          </a:p>
          <a:p>
            <a:r>
              <a:rPr kumimoji="1" lang="ja-JP" altLang="en-US" sz="2400" dirty="0">
                <a:latin typeface="メイリオ" panose="020B0604030504040204" pitchFamily="50" charset="-128"/>
                <a:ea typeface="メイリオ" panose="020B0604030504040204" pitchFamily="50" charset="-128"/>
              </a:rPr>
              <a:t>　</a:t>
            </a:r>
            <a:r>
              <a:rPr kumimoji="1" lang="ja-JP" altLang="en-US" sz="2400" b="1" u="sng" dirty="0" smtClean="0">
                <a:latin typeface="メイリオ" panose="020B0604030504040204" pitchFamily="50" charset="-128"/>
                <a:ea typeface="メイリオ" panose="020B0604030504040204" pitchFamily="50" charset="-128"/>
              </a:rPr>
              <a:t>業務</a:t>
            </a:r>
            <a:r>
              <a:rPr kumimoji="1" lang="ja-JP" altLang="en-US" sz="2400" b="1" u="sng" dirty="0">
                <a:latin typeface="メイリオ" panose="020B0604030504040204" pitchFamily="50" charset="-128"/>
                <a:ea typeface="メイリオ" panose="020B0604030504040204" pitchFamily="50" charset="-128"/>
              </a:rPr>
              <a:t>（自ら</a:t>
            </a:r>
            <a:r>
              <a:rPr kumimoji="1" lang="ja-JP" altLang="en-US" sz="2400" b="1" u="sng" dirty="0" smtClean="0">
                <a:latin typeface="メイリオ" panose="020B0604030504040204" pitchFamily="50" charset="-128"/>
                <a:ea typeface="メイリオ" panose="020B0604030504040204" pitchFamily="50" charset="-128"/>
              </a:rPr>
              <a:t>の方針・支援</a:t>
            </a:r>
            <a:r>
              <a:rPr kumimoji="1" lang="ja-JP" altLang="en-US" sz="2400" b="1" u="sng" dirty="0">
                <a:latin typeface="メイリオ" panose="020B0604030504040204" pitchFamily="50" charset="-128"/>
                <a:ea typeface="メイリオ" panose="020B0604030504040204" pitchFamily="50" charset="-128"/>
              </a:rPr>
              <a:t>）を振り返る</a:t>
            </a:r>
            <a:r>
              <a:rPr kumimoji="1" lang="ja-JP" altLang="en-US" sz="24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 </a:t>
            </a:r>
            <a:r>
              <a:rPr kumimoji="1" lang="ja-JP" altLang="en-US" sz="2000" b="1" dirty="0">
                <a:latin typeface="メイリオ" panose="020B0604030504040204" pitchFamily="50" charset="-128"/>
                <a:ea typeface="メイリオ" panose="020B0604030504040204" pitchFamily="50" charset="-128"/>
              </a:rPr>
              <a:t>気づきや新たな視点・資源等の知識の獲得</a:t>
            </a:r>
            <a:r>
              <a:rPr kumimoji="1" lang="ja-JP" altLang="en-US" sz="2000" b="1" dirty="0" smtClean="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合議</a:t>
            </a:r>
            <a:r>
              <a:rPr kumimoji="1" lang="ja-JP" altLang="en-US" sz="2000" dirty="0">
                <a:latin typeface="メイリオ" panose="020B0604030504040204" pitchFamily="50" charset="-128"/>
                <a:ea typeface="メイリオ" panose="020B0604030504040204" pitchFamily="50" charset="-128"/>
              </a:rPr>
              <a:t>による支援方針の決定</a:t>
            </a:r>
          </a:p>
          <a:p>
            <a:r>
              <a:rPr kumimoji="1" lang="ja-JP" altLang="en-US" sz="2000" dirty="0">
                <a:latin typeface="メイリオ" panose="020B0604030504040204" pitchFamily="50" charset="-128"/>
                <a:ea typeface="メイリオ" panose="020B0604030504040204" pitchFamily="50" charset="-128"/>
              </a:rPr>
              <a:t>　　→ 支援の質の向上</a:t>
            </a:r>
          </a:p>
          <a:p>
            <a:r>
              <a:rPr kumimoji="1" lang="ja-JP" altLang="en-US" sz="2000" dirty="0">
                <a:latin typeface="メイリオ" panose="020B0604030504040204" pitchFamily="50" charset="-128"/>
                <a:ea typeface="メイリオ" panose="020B0604030504040204" pitchFamily="50" charset="-128"/>
              </a:rPr>
              <a:t>　　→ 利用者（障害のある人）の夢・希望の実現、生活の質の</a:t>
            </a:r>
            <a:r>
              <a:rPr kumimoji="1" lang="ja-JP" altLang="en-US" sz="2000" dirty="0" smtClean="0">
                <a:latin typeface="メイリオ" panose="020B0604030504040204" pitchFamily="50" charset="-128"/>
                <a:ea typeface="メイリオ" panose="020B0604030504040204" pitchFamily="50" charset="-128"/>
              </a:rPr>
              <a:t>向上</a:t>
            </a:r>
          </a:p>
          <a:p>
            <a:endParaRPr kumimoji="1" lang="ja-JP" altLang="en-US" sz="2000" b="1" dirty="0" smtClean="0">
              <a:latin typeface="メイリオ"/>
              <a:ea typeface="メイリオ"/>
              <a:cs typeface="メイリオ"/>
            </a:endParaRPr>
          </a:p>
          <a:p>
            <a:r>
              <a:rPr kumimoji="1" lang="ja-JP" altLang="en-US" sz="2400" b="1" dirty="0" smtClean="0">
                <a:latin typeface="メイリオ"/>
                <a:ea typeface="メイリオ"/>
                <a:cs typeface="メイリオ"/>
              </a:rPr>
              <a:t>・演習</a:t>
            </a:r>
            <a:r>
              <a:rPr kumimoji="1" lang="en-US" altLang="ja-JP" sz="2400" b="1" dirty="0" smtClean="0">
                <a:latin typeface="メイリオ"/>
                <a:ea typeface="メイリオ"/>
                <a:cs typeface="メイリオ"/>
              </a:rPr>
              <a:t>2-1</a:t>
            </a:r>
            <a:r>
              <a:rPr kumimoji="1" lang="ja-JP" altLang="en-US" sz="2400" b="1" dirty="0" smtClean="0">
                <a:latin typeface="メイリオ"/>
                <a:ea typeface="メイリオ"/>
                <a:cs typeface="メイリオ"/>
              </a:rPr>
              <a:t>では、特にアセスメントに焦点をあてて、</a:t>
            </a:r>
          </a:p>
          <a:p>
            <a:r>
              <a:rPr kumimoji="1" lang="ja-JP" altLang="en-US" sz="2400" b="1" dirty="0" smtClean="0">
                <a:latin typeface="メイリオ"/>
                <a:ea typeface="メイリオ"/>
                <a:cs typeface="メイリオ"/>
              </a:rPr>
              <a:t>　グループ討議により検討を行う。</a:t>
            </a:r>
            <a:endParaRPr kumimoji="1" lang="ja-JP" altLang="en-US" sz="2400" dirty="0">
              <a:latin typeface="メイリオ" panose="020B0604030504040204" pitchFamily="50" charset="-128"/>
              <a:ea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38950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のルール</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13</a:t>
            </a:fld>
            <a:endParaRPr lang="en-US"/>
          </a:p>
        </p:txBody>
      </p:sp>
      <p:sp>
        <p:nvSpPr>
          <p:cNvPr id="2" name="テキスト ボックス 1"/>
          <p:cNvSpPr txBox="1"/>
          <p:nvPr/>
        </p:nvSpPr>
        <p:spPr>
          <a:xfrm>
            <a:off x="474133" y="1979743"/>
            <a:ext cx="8334449" cy="4435830"/>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グランドルール</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b="1" dirty="0">
                <a:latin typeface="メイリオ" panose="020B0604030504040204" pitchFamily="50" charset="-128"/>
                <a:ea typeface="メイリオ" panose="020B0604030504040204" pitchFamily="50" charset="-128"/>
              </a:rPr>
              <a:t>端的に</a:t>
            </a:r>
            <a:r>
              <a:rPr kumimoji="1" lang="ja-JP" altLang="en-US" sz="2400" dirty="0">
                <a:latin typeface="メイリオ" panose="020B0604030504040204" pitchFamily="50" charset="-128"/>
                <a:ea typeface="メイリオ" panose="020B0604030504040204" pitchFamily="50" charset="-128"/>
              </a:rPr>
              <a:t>発言する（最長</a:t>
            </a:r>
            <a:r>
              <a:rPr kumimoji="1" lang="en-US" altLang="ja-JP" sz="2400" dirty="0">
                <a:latin typeface="メイリオ" panose="020B0604030504040204" pitchFamily="50" charset="-128"/>
                <a:ea typeface="メイリオ" panose="020B0604030504040204" pitchFamily="50" charset="-128"/>
              </a:rPr>
              <a:t>30</a:t>
            </a:r>
            <a:r>
              <a:rPr kumimoji="1" lang="ja-JP" altLang="en-US" sz="2400" dirty="0">
                <a:latin typeface="メイリオ" panose="020B0604030504040204" pitchFamily="50" charset="-128"/>
                <a:ea typeface="メイリオ" panose="020B0604030504040204" pitchFamily="50" charset="-128"/>
              </a:rPr>
              <a:t>秒！）</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b="1" dirty="0" smtClean="0">
                <a:latin typeface="メイリオ" panose="020B0604030504040204" pitchFamily="50" charset="-128"/>
                <a:ea typeface="メイリオ" panose="020B0604030504040204" pitchFamily="50" charset="-128"/>
              </a:rPr>
              <a:t>積極的に参加</a:t>
            </a:r>
            <a:r>
              <a:rPr kumimoji="1" lang="ja-JP" altLang="en-US" sz="2400" dirty="0" smtClean="0">
                <a:latin typeface="メイリオ" panose="020B0604030504040204" pitchFamily="50" charset="-128"/>
                <a:ea typeface="メイリオ" panose="020B0604030504040204" pitchFamily="50" charset="-128"/>
              </a:rPr>
              <a:t>し、</a:t>
            </a:r>
            <a:r>
              <a:rPr kumimoji="1" lang="ja-JP" altLang="en-US" sz="2400" b="1" dirty="0" smtClean="0">
                <a:latin typeface="メイリオ" panose="020B0604030504040204" pitchFamily="50" charset="-128"/>
                <a:ea typeface="メイリオ" panose="020B0604030504040204" pitchFamily="50" charset="-128"/>
              </a:rPr>
              <a:t>たくさん発言</a:t>
            </a:r>
            <a:r>
              <a:rPr kumimoji="1" lang="ja-JP" altLang="en-US" sz="2400" dirty="0" smtClean="0">
                <a:latin typeface="メイリオ" panose="020B0604030504040204" pitchFamily="50" charset="-128"/>
                <a:ea typeface="メイリオ" panose="020B0604030504040204" pitchFamily="50" charset="-128"/>
              </a:rPr>
              <a:t>する。</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a:t>
            </a:r>
            <a:r>
              <a:rPr kumimoji="1" lang="ja-JP" altLang="en-US" sz="2400" dirty="0">
                <a:latin typeface="メイリオ" panose="020B0604030504040204" pitchFamily="50" charset="-128"/>
                <a:ea typeface="メイリオ" panose="020B0604030504040204" pitchFamily="50" charset="-128"/>
              </a:rPr>
              <a:t>否定的な発言はしない。</a:t>
            </a:r>
            <a:r>
              <a:rPr kumimoji="1" lang="ja-JP" altLang="en-US" sz="2400" b="1" dirty="0">
                <a:latin typeface="メイリオ" panose="020B0604030504040204" pitchFamily="50" charset="-128"/>
                <a:ea typeface="メイリオ" panose="020B0604030504040204" pitchFamily="50" charset="-128"/>
              </a:rPr>
              <a:t>受容的な雰囲気</a:t>
            </a:r>
            <a:r>
              <a:rPr kumimoji="1" lang="ja-JP" altLang="en-US" sz="2400" dirty="0">
                <a:latin typeface="メイリオ" panose="020B0604030504040204" pitchFamily="50" charset="-128"/>
                <a:ea typeface="メイリオ" panose="020B0604030504040204" pitchFamily="50" charset="-128"/>
              </a:rPr>
              <a:t>を醸成する。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④ </a:t>
            </a:r>
            <a:r>
              <a:rPr kumimoji="1" lang="ja-JP" altLang="en-US" sz="2400" dirty="0">
                <a:latin typeface="メイリオ" panose="020B0604030504040204" pitchFamily="50" charset="-128"/>
                <a:ea typeface="メイリオ" panose="020B0604030504040204" pitchFamily="50" charset="-128"/>
              </a:rPr>
              <a:t>求められたゴール・課題に向けて発言する。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（自分の興味・関心で発言するのではない！</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⑤ </a:t>
            </a:r>
            <a:r>
              <a:rPr kumimoji="1" lang="ja-JP" altLang="en-US" sz="2400" b="1" dirty="0">
                <a:latin typeface="メイリオ" panose="020B0604030504040204" pitchFamily="50" charset="-128"/>
                <a:ea typeface="メイリオ" panose="020B0604030504040204" pitchFamily="50" charset="-128"/>
              </a:rPr>
              <a:t>多様な意見</a:t>
            </a:r>
            <a:r>
              <a:rPr kumimoji="1" lang="ja-JP" altLang="en-US" sz="2400" dirty="0">
                <a:latin typeface="メイリオ" panose="020B0604030504040204" pitchFamily="50" charset="-128"/>
                <a:ea typeface="メイリオ" panose="020B0604030504040204" pitchFamily="50" charset="-128"/>
              </a:rPr>
              <a:t>が場に出るようにつとめる。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（自分ばかりが発言しないよう留意する。）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⑥ </a:t>
            </a:r>
            <a:r>
              <a:rPr kumimoji="1" lang="ja-JP" altLang="en-US" sz="2400" b="1" dirty="0">
                <a:latin typeface="メイリオ" panose="020B0604030504040204" pitchFamily="50" charset="-128"/>
                <a:ea typeface="メイリオ" panose="020B0604030504040204" pitchFamily="50" charset="-128"/>
              </a:rPr>
              <a:t>根拠を持って</a:t>
            </a:r>
            <a:r>
              <a:rPr kumimoji="1" lang="ja-JP" altLang="en-US" sz="2400" dirty="0">
                <a:latin typeface="メイリオ" panose="020B0604030504040204" pitchFamily="50" charset="-128"/>
                <a:ea typeface="メイリオ" panose="020B0604030504040204" pitchFamily="50" charset="-128"/>
              </a:rPr>
              <a:t>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⑦ </a:t>
            </a:r>
            <a:r>
              <a:rPr kumimoji="1" lang="ja-JP" altLang="en-US" sz="2400" b="1" dirty="0">
                <a:latin typeface="メイリオ" panose="020B0604030504040204" pitchFamily="50" charset="-128"/>
                <a:ea typeface="メイリオ" panose="020B0604030504040204" pitchFamily="50" charset="-128"/>
              </a:rPr>
              <a:t>時間を</a:t>
            </a:r>
            <a:r>
              <a:rPr kumimoji="1" lang="ja-JP" altLang="en-US" sz="2400" b="1" dirty="0" smtClean="0">
                <a:latin typeface="メイリオ" panose="020B0604030504040204" pitchFamily="50" charset="-128"/>
                <a:ea typeface="メイリオ" panose="020B0604030504040204" pitchFamily="50" charset="-128"/>
              </a:rPr>
              <a:t>守る</a:t>
            </a:r>
            <a:r>
              <a:rPr kumimoji="1" lang="ja-JP" altLang="en-US" sz="2400" dirty="0" smtClean="0">
                <a:latin typeface="メイリオ" panose="020B0604030504040204" pitchFamily="50" charset="-128"/>
                <a:ea typeface="メイリオ" panose="020B0604030504040204" pitchFamily="50" charset="-128"/>
              </a:rPr>
              <a:t>（ファシリテータが時間管理します）。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468444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14</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構造化されたグループ討議</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討議のプロセス自体が時間で区切られ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それぞれ</a:t>
            </a:r>
            <a:r>
              <a:rPr kumimoji="1" lang="ja-JP" altLang="en-US" sz="2000" dirty="0">
                <a:latin typeface="メイリオ" panose="020B0604030504040204" pitchFamily="50" charset="-128"/>
                <a:ea typeface="メイリオ" panose="020B0604030504040204" pitchFamily="50" charset="-128"/>
              </a:rPr>
              <a:t>のプロセスの役割が明確化されている。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討議に参加する者の役割が明示され</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プロセス</a:t>
            </a:r>
            <a:r>
              <a:rPr kumimoji="1" lang="ja-JP" altLang="en-US" sz="2000" dirty="0">
                <a:latin typeface="メイリオ" panose="020B0604030504040204" pitchFamily="50" charset="-128"/>
                <a:ea typeface="メイリオ" panose="020B0604030504040204" pitchFamily="50" charset="-128"/>
              </a:rPr>
              <a:t>毎にその方法が規定されている。</a:t>
            </a:r>
          </a:p>
          <a:p>
            <a:pPr>
              <a:lnSpc>
                <a:spcPts val="2880"/>
              </a:lnSpc>
            </a:pP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構造化</a:t>
            </a:r>
            <a:r>
              <a:rPr kumimoji="1" lang="ja-JP" altLang="en-US" sz="2400" b="1" u="sng" dirty="0">
                <a:latin typeface="メイリオ" panose="020B0604030504040204" pitchFamily="50" charset="-128"/>
                <a:ea typeface="メイリオ" panose="020B0604030504040204" pitchFamily="50" charset="-128"/>
              </a:rPr>
              <a:t>の意図</a:t>
            </a:r>
            <a:endParaRPr kumimoji="1" lang="ja-JP" altLang="en-US" sz="24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・参加者</a:t>
            </a:r>
            <a:r>
              <a:rPr kumimoji="1" lang="ja-JP" altLang="en-US" sz="2000" dirty="0">
                <a:latin typeface="メイリオ" panose="020B0604030504040204" pitchFamily="50" charset="-128"/>
                <a:ea typeface="メイリオ" panose="020B0604030504040204" pitchFamily="50" charset="-128"/>
              </a:rPr>
              <a:t>にとって目的や方法がわかりやすく</a:t>
            </a:r>
            <a:r>
              <a:rPr kumimoji="1" lang="ja-JP" altLang="en-US" sz="2000" dirty="0" smtClean="0">
                <a:latin typeface="メイリオ" panose="020B0604030504040204" pitchFamily="50" charset="-128"/>
                <a:ea typeface="メイリオ" panose="020B0604030504040204" pitchFamily="50" charset="-128"/>
              </a:rPr>
              <a:t>、</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よい</a:t>
            </a:r>
            <a:r>
              <a:rPr kumimoji="1" lang="ja-JP" altLang="en-US" sz="2000" dirty="0">
                <a:latin typeface="メイリオ" panose="020B0604030504040204" pitchFamily="50" charset="-128"/>
                <a:ea typeface="メイリオ" panose="020B0604030504040204" pitchFamily="50" charset="-128"/>
              </a:rPr>
              <a:t>討議が実現しやすい。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水平な関係に</a:t>
            </a:r>
            <a:r>
              <a:rPr kumimoji="1" lang="ja-JP" altLang="en-US" sz="2000" dirty="0" smtClean="0">
                <a:latin typeface="メイリオ" panose="020B0604030504040204" pitchFamily="50" charset="-128"/>
                <a:ea typeface="メイリオ" panose="020B0604030504040204" pitchFamily="50" charset="-128"/>
              </a:rPr>
              <a:t>よる討議が</a:t>
            </a:r>
            <a:r>
              <a:rPr kumimoji="1" lang="ja-JP" altLang="en-US" sz="2000" dirty="0">
                <a:latin typeface="メイリオ" panose="020B0604030504040204" pitchFamily="50" charset="-128"/>
                <a:ea typeface="メイリオ" panose="020B0604030504040204" pitchFamily="50" charset="-128"/>
              </a:rPr>
              <a:t>展開しやすい。</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（求めるゴールに向けて）焦点化された議論がしやすい</a:t>
            </a:r>
            <a:r>
              <a:rPr kumimoji="1" lang="ja-JP" altLang="en-US"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86486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a:stretch>
            <a:fillRect/>
          </a:stretch>
        </p:blipFill>
        <p:spPr bwMode="auto">
          <a:xfrm>
            <a:off x="1101065" y="256997"/>
            <a:ext cx="7496175" cy="6305550"/>
          </a:xfrm>
          <a:prstGeom prst="rect">
            <a:avLst/>
          </a:prstGeom>
          <a:noFill/>
          <a:ln w="9525">
            <a:noFill/>
            <a:miter lim="800000"/>
            <a:headEnd/>
            <a:tailEnd/>
          </a:ln>
          <a:effectLst/>
        </p:spPr>
      </p:pic>
      <p:sp>
        <p:nvSpPr>
          <p:cNvPr id="2" name="フッター プレースホルダ 1"/>
          <p:cNvSpPr>
            <a:spLocks noGrp="1"/>
          </p:cNvSpPr>
          <p:nvPr>
            <p:ph type="ftr" sz="quarter" idx="11"/>
          </p:nvPr>
        </p:nvSpPr>
        <p:spPr>
          <a:xfrm>
            <a:off x="0" y="6481857"/>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104127"/>
            <a:ext cx="4752528" cy="400110"/>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方法</a:t>
            </a:r>
            <a:endParaRPr kumimoji="1" lang="ja-JP" altLang="en-US" sz="20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15</a:t>
            </a:fld>
            <a:endParaRPr lang="en-US"/>
          </a:p>
        </p:txBody>
      </p:sp>
      <p:sp>
        <p:nvSpPr>
          <p:cNvPr id="7" name="角丸四角形 6"/>
          <p:cNvSpPr/>
          <p:nvPr/>
        </p:nvSpPr>
        <p:spPr>
          <a:xfrm>
            <a:off x="5045225" y="131487"/>
            <a:ext cx="955698" cy="4789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b="1" dirty="0" smtClean="0">
                <a:latin typeface="メイリオ" panose="020B0604030504040204" pitchFamily="50" charset="-128"/>
                <a:ea typeface="メイリオ" panose="020B0604030504040204" pitchFamily="50" charset="-128"/>
              </a:rPr>
              <a:t>役割</a:t>
            </a:r>
            <a:endParaRPr kumimoji="1" lang="ja-JP" altLang="en-US" sz="2400" b="1" dirty="0">
              <a:latin typeface="メイリオ" panose="020B0604030504040204" pitchFamily="50" charset="-128"/>
              <a:ea typeface="メイリオ" panose="020B0604030504040204" pitchFamily="50" charset="-128"/>
            </a:endParaRPr>
          </a:p>
        </p:txBody>
      </p:sp>
      <p:sp>
        <p:nvSpPr>
          <p:cNvPr id="8" name="角丸四角形 7"/>
          <p:cNvSpPr/>
          <p:nvPr/>
        </p:nvSpPr>
        <p:spPr>
          <a:xfrm>
            <a:off x="195240" y="3406575"/>
            <a:ext cx="1402818" cy="75304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プロセス</a:t>
            </a:r>
          </a:p>
          <a:p>
            <a:pPr algn="ctr"/>
            <a:r>
              <a:rPr kumimoji="1" lang="en-US" altLang="ja-JP" sz="1600" b="1" dirty="0" smtClean="0">
                <a:latin typeface="メイリオ" panose="020B0604030504040204" pitchFamily="50" charset="-128"/>
                <a:ea typeface="メイリオ" panose="020B0604030504040204" pitchFamily="50" charset="-128"/>
              </a:rPr>
              <a:t>(</a:t>
            </a:r>
            <a:r>
              <a:rPr kumimoji="1" lang="ja-JP" altLang="en-US" sz="1600" b="1" dirty="0" smtClean="0">
                <a:latin typeface="メイリオ" panose="020B0604030504040204" pitchFamily="50" charset="-128"/>
                <a:ea typeface="メイリオ" panose="020B0604030504040204" pitchFamily="50" charset="-128"/>
              </a:rPr>
              <a:t>手順</a:t>
            </a:r>
            <a:r>
              <a:rPr kumimoji="1" lang="en-US" altLang="ja-JP" sz="1600" b="1" dirty="0" smtClean="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9" name="角丸四角形 8"/>
          <p:cNvSpPr/>
          <p:nvPr/>
        </p:nvSpPr>
        <p:spPr>
          <a:xfrm>
            <a:off x="44826" y="5647780"/>
            <a:ext cx="1056240" cy="86994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ひとり</a:t>
            </a:r>
          </a:p>
          <a:p>
            <a:pPr algn="ctr"/>
            <a:r>
              <a:rPr kumimoji="1" lang="en-US" altLang="ja-JP" sz="2000" b="1" dirty="0" smtClean="0">
                <a:latin typeface="メイリオ" panose="020B0604030504040204" pitchFamily="50" charset="-128"/>
                <a:ea typeface="メイリオ" panose="020B0604030504040204" pitchFamily="50" charset="-128"/>
              </a:rPr>
              <a:t>45</a:t>
            </a:r>
            <a:r>
              <a:rPr kumimoji="1" lang="ja-JP" altLang="en-US" sz="2000" b="1" dirty="0" smtClean="0">
                <a:latin typeface="メイリオ" panose="020B0604030504040204" pitchFamily="50" charset="-128"/>
                <a:ea typeface="メイリオ" panose="020B0604030504040204" pitchFamily="50" charset="-128"/>
              </a:rPr>
              <a:t>分</a:t>
            </a:r>
            <a:endParaRPr kumimoji="1" lang="ja-JP" altLang="en-US"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382235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実習１ 発表の準備</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16</a:t>
            </a:fld>
            <a:endParaRPr lang="en-US"/>
          </a:p>
        </p:txBody>
      </p:sp>
      <p:sp>
        <p:nvSpPr>
          <p:cNvPr id="2" name="テキスト ボックス 1"/>
          <p:cNvSpPr txBox="1"/>
          <p:nvPr/>
        </p:nvSpPr>
        <p:spPr>
          <a:xfrm>
            <a:off x="474133" y="1979743"/>
            <a:ext cx="8669867" cy="3975447"/>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報告の内容</a:t>
            </a:r>
            <a:r>
              <a:rPr kumimoji="1" lang="ja-JP" altLang="en-US" sz="2400" b="1"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７分間</a:t>
            </a:r>
            <a:r>
              <a:rPr kumimoji="1" lang="ja-JP" altLang="en-US" sz="2000" dirty="0" smtClean="0">
                <a:latin typeface="メイリオ" panose="020B0604030504040204" pitchFamily="50" charset="-128"/>
                <a:ea typeface="メイリオ" panose="020B0604030504040204" pitchFamily="50" charset="-128"/>
              </a:rPr>
              <a:t>で（時計・タイマーを出してください！）</a:t>
            </a:r>
          </a:p>
          <a:p>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① 本人像の要約（状況を簡潔に）　←１００字要約</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② 本人との関わり（経緯）</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③ 本人の（と）定めたゴール</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④ 本人のゴール達成に向けての課題・スモールステップ</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⑤ 本人のストレングス</a:t>
            </a:r>
          </a:p>
          <a:p>
            <a:pPr>
              <a:lnSpc>
                <a:spcPts val="2900"/>
              </a:lnSpc>
            </a:pPr>
            <a:r>
              <a:rPr kumimoji="1" lang="ja-JP" altLang="en-US" sz="2000" dirty="0" smtClean="0">
                <a:latin typeface="メイリオ" panose="020B0604030504040204" pitchFamily="50" charset="-128"/>
                <a:ea typeface="メイリオ" panose="020B0604030504040204" pitchFamily="50" charset="-128"/>
              </a:rPr>
              <a:t>　　　⑥ 実践例の選定理由（自らの課題意識）</a:t>
            </a:r>
          </a:p>
          <a:p>
            <a:pPr>
              <a:lnSpc>
                <a:spcPts val="2900"/>
              </a:lnSpc>
            </a:pPr>
            <a:endParaRPr kumimoji="1" lang="ja-JP" altLang="en-US" sz="2000" dirty="0">
              <a:latin typeface="メイリオ" panose="020B0604030504040204" pitchFamily="50" charset="-128"/>
              <a:ea typeface="メイリオ" panose="020B0604030504040204" pitchFamily="50" charset="-128"/>
            </a:endParaRPr>
          </a:p>
          <a:p>
            <a:pPr>
              <a:lnSpc>
                <a:spcPts val="1800"/>
              </a:lnSpc>
            </a:pPr>
            <a:r>
              <a:rPr kumimoji="1" lang="en-US" altLang="ja-JP" sz="2000" dirty="0" smtClean="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主にニーズ整理票を用いて報告する。</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単</a:t>
            </a:r>
            <a:r>
              <a:rPr kumimoji="1" lang="ja-JP" altLang="en-US" sz="2000" b="1" dirty="0">
                <a:solidFill>
                  <a:srgbClr val="FF0000"/>
                </a:solidFill>
                <a:latin typeface="メイリオ" panose="020B0604030504040204" pitchFamily="50" charset="-128"/>
                <a:ea typeface="メイリオ" panose="020B0604030504040204" pitchFamily="50" charset="-128"/>
              </a:rPr>
              <a:t>なるシートの読み上げとならないよう、端的に報告</a:t>
            </a:r>
            <a:r>
              <a:rPr kumimoji="1" lang="ja-JP" altLang="en-US" sz="2000" dirty="0">
                <a:latin typeface="メイリオ" panose="020B0604030504040204" pitchFamily="50" charset="-128"/>
                <a:ea typeface="メイリオ" panose="020B0604030504040204" pitchFamily="50" charset="-128"/>
              </a:rPr>
              <a:t>する</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val="22660698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1" y="650130"/>
            <a:ext cx="8964489"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討議の視点　</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以下の視点に基づき、実践・アセスメント結果を検討。</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17</a:t>
            </a:fld>
            <a:endParaRPr lang="en-US"/>
          </a:p>
        </p:txBody>
      </p:sp>
      <p:sp>
        <p:nvSpPr>
          <p:cNvPr id="6" name="テキスト ボックス 5"/>
          <p:cNvSpPr txBox="1"/>
          <p:nvPr/>
        </p:nvSpPr>
        <p:spPr>
          <a:xfrm>
            <a:off x="284163" y="1409681"/>
            <a:ext cx="8574087" cy="4893647"/>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本人のその人らしい地域での暮らし</a:t>
            </a:r>
          </a:p>
          <a:p>
            <a:r>
              <a:rPr kumimoji="1" lang="ja-JP" altLang="en-US" sz="2400" dirty="0">
                <a:solidFill>
                  <a:schemeClr val="accent1">
                    <a:lumMod val="60000"/>
                    <a:lumOff val="40000"/>
                  </a:schemeClr>
                </a:solidFill>
                <a:latin typeface="メイリオ"/>
                <a:ea typeface="メイリオ"/>
                <a:cs typeface="メイリオ"/>
              </a:rPr>
              <a:t>　</a:t>
            </a:r>
            <a:r>
              <a:rPr kumimoji="1" lang="ja-JP" altLang="en-US" sz="2400" dirty="0" smtClean="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障害のある人を含めた誰もが</a:t>
            </a:r>
            <a:r>
              <a:rPr kumimoji="1" lang="ja-JP" altLang="en-US" sz="2400" dirty="0" smtClean="0">
                <a:solidFill>
                  <a:schemeClr val="accent1">
                    <a:lumMod val="60000"/>
                    <a:lumOff val="40000"/>
                  </a:schemeClr>
                </a:solidFill>
                <a:latin typeface="メイリオ"/>
                <a:ea typeface="メイリオ"/>
                <a:cs typeface="メイリオ"/>
              </a:rPr>
              <a:t>暮らせる地域づくり</a:t>
            </a:r>
          </a:p>
          <a:p>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a:t>
            </a:r>
            <a:r>
              <a:rPr kumimoji="1" lang="ja-JP" altLang="en-US" sz="2400" b="1" u="sng" dirty="0" smtClean="0">
                <a:latin typeface="メイリオ"/>
                <a:ea typeface="メイリオ"/>
                <a:cs typeface="メイリオ"/>
              </a:rPr>
              <a:t>視点</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① </a:t>
            </a:r>
            <a:r>
              <a:rPr kumimoji="1" lang="ja-JP" altLang="en-US" sz="2400" dirty="0">
                <a:solidFill>
                  <a:schemeClr val="accent1">
                    <a:lumMod val="60000"/>
                    <a:lumOff val="40000"/>
                  </a:schemeClr>
                </a:solidFill>
                <a:latin typeface="メイリオ"/>
                <a:ea typeface="メイリオ"/>
                <a:cs typeface="メイリオ"/>
              </a:rPr>
              <a:t>個別性の重視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② </a:t>
            </a:r>
            <a:r>
              <a:rPr kumimoji="1" lang="ja-JP" altLang="en-US" sz="2400" dirty="0">
                <a:solidFill>
                  <a:schemeClr val="accent1">
                    <a:lumMod val="60000"/>
                    <a:lumOff val="40000"/>
                  </a:schemeClr>
                </a:solidFill>
                <a:latin typeface="メイリオ"/>
                <a:ea typeface="メイリオ"/>
                <a:cs typeface="メイリオ"/>
              </a:rPr>
              <a:t>生活者視点、</a:t>
            </a:r>
            <a:r>
              <a:rPr kumimoji="1" lang="en-US" altLang="ja-JP" sz="2400" dirty="0">
                <a:solidFill>
                  <a:schemeClr val="accent1">
                    <a:lumMod val="60000"/>
                    <a:lumOff val="40000"/>
                  </a:schemeClr>
                </a:solidFill>
                <a:latin typeface="メイリオ"/>
                <a:ea typeface="メイリオ"/>
                <a:cs typeface="メイリオ"/>
              </a:rPr>
              <a:t>QOL</a:t>
            </a:r>
            <a:r>
              <a:rPr kumimoji="1" lang="ja-JP" altLang="en-US" sz="2400" dirty="0">
                <a:solidFill>
                  <a:schemeClr val="accent1">
                    <a:lumMod val="60000"/>
                    <a:lumOff val="40000"/>
                  </a:schemeClr>
                </a:solidFill>
                <a:latin typeface="メイリオ"/>
                <a:ea typeface="メイリオ"/>
                <a:cs typeface="メイリオ"/>
              </a:rPr>
              <a:t>の重視</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③ </a:t>
            </a:r>
            <a:r>
              <a:rPr kumimoji="1" lang="ja-JP" altLang="en-US" sz="2400" dirty="0">
                <a:solidFill>
                  <a:schemeClr val="accent1">
                    <a:lumMod val="60000"/>
                    <a:lumOff val="40000"/>
                  </a:schemeClr>
                </a:solidFill>
                <a:latin typeface="メイリオ"/>
                <a:ea typeface="メイリオ"/>
                <a:cs typeface="メイリオ"/>
              </a:rPr>
              <a:t>本人主体、本人中心</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④ </a:t>
            </a:r>
            <a:r>
              <a:rPr kumimoji="1" lang="ja-JP" altLang="en-US" sz="2400" dirty="0">
                <a:solidFill>
                  <a:schemeClr val="accent1">
                    <a:lumMod val="60000"/>
                    <a:lumOff val="40000"/>
                  </a:schemeClr>
                </a:solidFill>
                <a:latin typeface="メイリオ"/>
                <a:ea typeface="メイリオ"/>
                <a:cs typeface="メイリオ"/>
              </a:rPr>
              <a:t>自己決定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意思決定</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err="1">
                <a:solidFill>
                  <a:schemeClr val="accent1">
                    <a:lumMod val="60000"/>
                    <a:lumOff val="40000"/>
                  </a:schemeClr>
                </a:solidFill>
                <a:latin typeface="メイリオ"/>
                <a:ea typeface="メイリオ"/>
                <a:cs typeface="メイリオ"/>
              </a:rPr>
              <a:t>への</a:t>
            </a:r>
            <a:r>
              <a:rPr kumimoji="1" lang="ja-JP" altLang="en-US" sz="2400" dirty="0">
                <a:solidFill>
                  <a:schemeClr val="accent1">
                    <a:lumMod val="60000"/>
                    <a:lumOff val="40000"/>
                  </a:schemeClr>
                </a:solidFill>
                <a:latin typeface="メイリオ"/>
                <a:ea typeface="メイリオ"/>
                <a:cs typeface="メイリオ"/>
              </a:rPr>
              <a:t>支援</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⑤ </a:t>
            </a:r>
            <a:r>
              <a:rPr kumimoji="1" lang="ja-JP" altLang="en-US" sz="2400" dirty="0">
                <a:solidFill>
                  <a:schemeClr val="accent1">
                    <a:lumMod val="60000"/>
                    <a:lumOff val="40000"/>
                  </a:schemeClr>
                </a:solidFill>
                <a:latin typeface="メイリオ"/>
                <a:ea typeface="メイリオ"/>
                <a:cs typeface="メイリオ"/>
              </a:rPr>
              <a:t>エンパワメントの視点、ストレングスへの着目</a:t>
            </a:r>
            <a:endParaRPr kumimoji="1" lang="en-US" altLang="ja-JP" sz="2400" dirty="0">
              <a:solidFill>
                <a:schemeClr val="accent1">
                  <a:lumMod val="60000"/>
                  <a:lumOff val="40000"/>
                </a:schemeClr>
              </a:solidFill>
              <a:latin typeface="メイリオ"/>
              <a:ea typeface="メイリオ"/>
              <a:cs typeface="メイリオ"/>
            </a:endParaRPr>
          </a:p>
          <a:p>
            <a:r>
              <a:rPr kumimoji="1" lang="ja-JP" altLang="en-US" sz="2400" dirty="0">
                <a:solidFill>
                  <a:schemeClr val="accent1">
                    <a:lumMod val="60000"/>
                    <a:lumOff val="40000"/>
                  </a:schemeClr>
                </a:solidFill>
                <a:latin typeface="メイリオ"/>
                <a:ea typeface="メイリオ"/>
                <a:cs typeface="メイリオ"/>
              </a:rPr>
              <a:t>　</a:t>
            </a:r>
            <a:r>
              <a:rPr kumimoji="1" lang="en-US" altLang="ja-JP" sz="2400" dirty="0">
                <a:solidFill>
                  <a:schemeClr val="accent1">
                    <a:lumMod val="60000"/>
                    <a:lumOff val="40000"/>
                  </a:schemeClr>
                </a:solidFill>
                <a:latin typeface="メイリオ"/>
                <a:ea typeface="メイリオ"/>
                <a:cs typeface="メイリオ"/>
              </a:rPr>
              <a:t>⑥ </a:t>
            </a:r>
            <a:r>
              <a:rPr kumimoji="1" lang="ja-JP" altLang="en-US" sz="2400" dirty="0">
                <a:solidFill>
                  <a:schemeClr val="accent1">
                    <a:lumMod val="60000"/>
                    <a:lumOff val="40000"/>
                  </a:schemeClr>
                </a:solidFill>
                <a:latin typeface="メイリオ"/>
                <a:ea typeface="メイリオ"/>
                <a:cs typeface="メイリオ"/>
              </a:rPr>
              <a:t>権利擁護</a:t>
            </a:r>
            <a:r>
              <a:rPr kumimoji="1" lang="en-US" altLang="ja-JP" sz="2400" dirty="0">
                <a:solidFill>
                  <a:schemeClr val="accent1">
                    <a:lumMod val="60000"/>
                    <a:lumOff val="40000"/>
                  </a:schemeClr>
                </a:solidFill>
                <a:latin typeface="メイリオ"/>
                <a:ea typeface="メイリオ"/>
                <a:cs typeface="メイリオ"/>
              </a:rPr>
              <a:t>(</a:t>
            </a:r>
            <a:r>
              <a:rPr kumimoji="1" lang="ja-JP" altLang="en-US" sz="2400" dirty="0">
                <a:solidFill>
                  <a:schemeClr val="accent1">
                    <a:lumMod val="60000"/>
                    <a:lumOff val="40000"/>
                  </a:schemeClr>
                </a:solidFill>
                <a:latin typeface="メイリオ"/>
                <a:ea typeface="メイリオ"/>
                <a:cs typeface="メイリオ"/>
              </a:rPr>
              <a:t>アドボカシー</a:t>
            </a:r>
            <a:r>
              <a:rPr kumimoji="1" lang="en-US" altLang="ja-JP" sz="2400" dirty="0" smtClean="0">
                <a:solidFill>
                  <a:schemeClr val="accent1">
                    <a:lumMod val="60000"/>
                    <a:lumOff val="40000"/>
                  </a:schemeClr>
                </a:solidFill>
                <a:latin typeface="メイリオ"/>
                <a:ea typeface="メイリオ"/>
                <a:cs typeface="メイリオ"/>
              </a:rPr>
              <a:t>)</a:t>
            </a:r>
            <a:endParaRPr kumimoji="1" lang="ja-JP" altLang="en-US" sz="2400" dirty="0" smtClean="0">
              <a:solidFill>
                <a:schemeClr val="accent1">
                  <a:lumMod val="60000"/>
                  <a:lumOff val="40000"/>
                </a:schemeClr>
              </a:solidFill>
              <a:latin typeface="メイリオ"/>
              <a:ea typeface="メイリオ"/>
              <a:cs typeface="メイリオ"/>
            </a:endParaRPr>
          </a:p>
          <a:p>
            <a:r>
              <a:rPr kumimoji="1" lang="ja-JP" altLang="en-US" sz="2400" dirty="0" smtClean="0">
                <a:latin typeface="メイリオ"/>
                <a:ea typeface="メイリオ"/>
                <a:cs typeface="メイリオ"/>
              </a:rPr>
              <a:t>　⑦ 地域の多様な資源へのアクセスと活用、資源開発</a:t>
            </a:r>
          </a:p>
          <a:p>
            <a:r>
              <a:rPr kumimoji="1" lang="ja-JP" altLang="en-US" sz="2400" dirty="0" smtClean="0">
                <a:latin typeface="メイリオ"/>
                <a:ea typeface="メイリオ"/>
                <a:cs typeface="メイリオ"/>
              </a:rPr>
              <a:t>　⑧ チームアプローチ、多職種連携</a:t>
            </a:r>
          </a:p>
        </p:txBody>
      </p:sp>
      <p:sp>
        <p:nvSpPr>
          <p:cNvPr id="7" name="角丸四角形 6"/>
          <p:cNvSpPr/>
          <p:nvPr/>
        </p:nvSpPr>
        <p:spPr>
          <a:xfrm>
            <a:off x="3550023" y="1146455"/>
            <a:ext cx="5281331" cy="340659"/>
          </a:xfrm>
          <a:prstGeom prst="roundRect">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a:ea typeface="メイリオ"/>
                <a:cs typeface="メイリオ"/>
              </a:rPr>
              <a:t>ケアマネジメント手法においても変わらない。</a:t>
            </a:r>
          </a:p>
        </p:txBody>
      </p:sp>
    </p:spTree>
    <p:extLst>
      <p:ext uri="{BB962C8B-B14F-4D97-AF65-F5344CB8AC3E}">
        <p14:creationId xmlns:p14="http://schemas.microsoft.com/office/powerpoint/2010/main" val="6632071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ケアマネジメントプロセス毎のチェックポイント①</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19" y="1196829"/>
            <a:ext cx="8529623" cy="3985706"/>
          </a:xfrm>
          <a:prstGeom prst="rect">
            <a:avLst/>
          </a:prstGeom>
          <a:noFill/>
        </p:spPr>
        <p:txBody>
          <a:bodyPr wrap="square" rtlCol="0">
            <a:spAutoFit/>
          </a:bodyPr>
          <a:lstStyle/>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① </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関係性の構築</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エンゲージメント（強い信頼関係）ができているか。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共感的理解、生活の視点による本人理解ができているか。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本人にとって良い環境や方法で面接等ができているか。</a:t>
            </a:r>
          </a:p>
          <a:p>
            <a:pPr>
              <a:lnSpc>
                <a:spcPts val="1800"/>
              </a:lnSpc>
            </a:pPr>
            <a:endParaRPr kumimoji="1" lang="ja-JP" altLang="en-US" sz="2000" dirty="0">
              <a:latin typeface="メイリオ" pitchFamily="50" charset="-128"/>
              <a:ea typeface="メイリオ" pitchFamily="50" charset="-128"/>
              <a:cs typeface="メイリオ" pitchFamily="50" charset="-128"/>
            </a:endParaRPr>
          </a:p>
          <a:p>
            <a:r>
              <a:rPr kumimoji="1" lang="ja-JP" altLang="en-US" sz="2000" b="1" dirty="0" smtClean="0">
                <a:solidFill>
                  <a:schemeClr val="accent1">
                    <a:lumMod val="60000"/>
                    <a:lumOff val="40000"/>
                  </a:schemeClr>
                </a:solidFill>
                <a:latin typeface="メイリオ" pitchFamily="50" charset="-128"/>
                <a:ea typeface="メイリオ" pitchFamily="50" charset="-128"/>
                <a:cs typeface="メイリオ" pitchFamily="50" charset="-128"/>
              </a:rPr>
              <a:t>② </a:t>
            </a:r>
            <a:r>
              <a:rPr kumimoji="1" lang="ja-JP" altLang="en-US" sz="2000" b="1" dirty="0">
                <a:solidFill>
                  <a:schemeClr val="accent1">
                    <a:lumMod val="60000"/>
                    <a:lumOff val="40000"/>
                  </a:schemeClr>
                </a:solidFill>
                <a:latin typeface="メイリオ" pitchFamily="50" charset="-128"/>
                <a:ea typeface="メイリオ" pitchFamily="50" charset="-128"/>
                <a:cs typeface="メイリオ" pitchFamily="50" charset="-128"/>
              </a:rPr>
              <a:t>インテーク・アセスメント</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適切な受理判断や支援方法の選択をしているか。</a:t>
            </a:r>
          </a:p>
          <a:p>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ケアマネジメントの対象者</a:t>
            </a:r>
            <a:r>
              <a:rPr kumimoji="1" lang="ja-JP" altLang="en-US" dirty="0" smtClean="0">
                <a:latin typeface="メイリオ" pitchFamily="50" charset="-128"/>
                <a:ea typeface="メイリオ" pitchFamily="50" charset="-128"/>
                <a:cs typeface="メイリオ" pitchFamily="50" charset="-128"/>
              </a:rPr>
              <a:t>か、緊急性の判断は適切か。）</a:t>
            </a:r>
          </a:p>
          <a:p>
            <a:r>
              <a:rPr kumimoji="1" lang="ja-JP" altLang="en-US" dirty="0">
                <a:latin typeface="メイリオ" pitchFamily="50" charset="-128"/>
                <a:ea typeface="メイリオ" pitchFamily="50" charset="-128"/>
                <a:cs typeface="メイリオ" pitchFamily="50" charset="-128"/>
              </a:rPr>
              <a:t>　</a:t>
            </a:r>
            <a:r>
              <a:rPr kumimoji="1" lang="ja-JP" altLang="en-US"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本人の思いは聞けているか、主訴や課題感は本人の</a:t>
            </a:r>
            <a:r>
              <a:rPr kumimoji="1" lang="ja-JP" altLang="en-US" dirty="0" smtClean="0">
                <a:latin typeface="メイリオ" pitchFamily="50" charset="-128"/>
                <a:ea typeface="メイリオ" pitchFamily="50" charset="-128"/>
                <a:cs typeface="メイリオ" pitchFamily="50" charset="-128"/>
              </a:rPr>
              <a:t>ものになっているか。</a:t>
            </a:r>
          </a:p>
          <a:p>
            <a:r>
              <a:rPr kumimoji="1" lang="ja-JP" altLang="en-US" dirty="0" smtClean="0">
                <a:latin typeface="メイリオ" pitchFamily="50" charset="-128"/>
                <a:ea typeface="メイリオ" pitchFamily="50" charset="-128"/>
                <a:cs typeface="メイリオ" pitchFamily="50" charset="-128"/>
              </a:rPr>
              <a:t>　□ 本人の意思や目標・希望が明確になる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焦点化される</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支援ができているか。</a:t>
            </a:r>
          </a:p>
          <a:p>
            <a:r>
              <a:rPr kumimoji="1" lang="ja-JP" altLang="en-US" dirty="0" smtClean="0">
                <a:latin typeface="メイリオ" pitchFamily="50" charset="-128"/>
                <a:ea typeface="メイリオ" pitchFamily="50" charset="-128"/>
                <a:cs typeface="メイリオ" pitchFamily="50" charset="-128"/>
              </a:rPr>
              <a:t>　□ 本人の意思形成や伝達、選択に困難がある場合の支援ができているか。</a:t>
            </a:r>
          </a:p>
          <a:p>
            <a:r>
              <a:rPr kumimoji="1" lang="ja-JP" altLang="en-US" dirty="0" smtClean="0">
                <a:latin typeface="メイリオ" pitchFamily="50" charset="-128"/>
                <a:ea typeface="メイリオ" pitchFamily="50" charset="-128"/>
                <a:cs typeface="メイリオ" pitchFamily="50" charset="-128"/>
              </a:rPr>
              <a:t>　□ 本人の目標・希望の実現にむけ、必要な情報が収集できているか。</a:t>
            </a:r>
          </a:p>
          <a:p>
            <a:r>
              <a:rPr kumimoji="1" lang="ja-JP" altLang="en-US" dirty="0" smtClean="0">
                <a:latin typeface="メイリオ" pitchFamily="50" charset="-128"/>
                <a:ea typeface="メイリオ" pitchFamily="50" charset="-128"/>
                <a:cs typeface="メイリオ" pitchFamily="50" charset="-128"/>
              </a:rPr>
              <a:t>　□ 様々な情報源からの多角的な情報収集</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共有</a:t>
            </a:r>
            <a:r>
              <a:rPr kumimoji="1" lang="en-US" altLang="ja-JP" dirty="0" smtClean="0">
                <a:latin typeface="メイリオ" pitchFamily="50" charset="-128"/>
                <a:ea typeface="メイリオ" pitchFamily="50" charset="-128"/>
                <a:cs typeface="メイリオ" pitchFamily="50" charset="-128"/>
              </a:rPr>
              <a:t>)</a:t>
            </a:r>
            <a:r>
              <a:rPr kumimoji="1" lang="ja-JP" altLang="en-US" dirty="0" smtClean="0">
                <a:latin typeface="メイリオ" pitchFamily="50" charset="-128"/>
                <a:ea typeface="メイリオ" pitchFamily="50" charset="-128"/>
                <a:cs typeface="メイリオ" pitchFamily="50" charset="-128"/>
              </a:rPr>
              <a:t>ができているか。</a:t>
            </a:r>
          </a:p>
          <a:p>
            <a:r>
              <a:rPr kumimoji="1" lang="ja-JP" altLang="en-US" dirty="0" smtClean="0">
                <a:latin typeface="メイリオ" pitchFamily="50" charset="-128"/>
                <a:ea typeface="メイリオ" pitchFamily="50" charset="-128"/>
                <a:cs typeface="メイリオ" pitchFamily="50" charset="-128"/>
              </a:rPr>
              <a:t>　□ 障害や疾病、問題・課題よりも、本人のストレングスに着目できているか。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18</a:t>
            </a:fld>
            <a:endParaRPr lang="en-US"/>
          </a:p>
        </p:txBody>
      </p:sp>
    </p:spTree>
    <p:extLst>
      <p:ext uri="{BB962C8B-B14F-4D97-AF65-F5344CB8AC3E}">
        <p14:creationId xmlns:p14="http://schemas.microsoft.com/office/powerpoint/2010/main" val="66320717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30"/>
            <a:ext cx="8892481" cy="5632311"/>
          </a:xfrm>
          <a:prstGeom prst="rect">
            <a:avLst/>
          </a:prstGeom>
          <a:noFill/>
        </p:spPr>
        <p:txBody>
          <a:bodyPr wrap="square" rtlCol="0">
            <a:spAutoFit/>
          </a:bodyPr>
          <a:lstStyle/>
          <a:p>
            <a:r>
              <a:rPr kumimoji="1" lang="ja-JP" altLang="en-US" sz="2000" b="1" dirty="0">
                <a:latin typeface="メイリオ" pitchFamily="50" charset="-128"/>
                <a:ea typeface="メイリオ" pitchFamily="50" charset="-128"/>
                <a:cs typeface="メイリオ" pitchFamily="50" charset="-128"/>
              </a:rPr>
              <a:t>③ プランニング、モニタリング</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本人が決定し、共有されているゴールに向けてのプランであるか。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a:t>
            </a:r>
            <a:r>
              <a:rPr kumimoji="1" lang="ja-JP" altLang="en-US" sz="2000" dirty="0">
                <a:latin typeface="メイリオ" pitchFamily="50" charset="-128"/>
                <a:ea typeface="メイリオ" pitchFamily="50" charset="-128"/>
                <a:cs typeface="メイリオ" pitchFamily="50" charset="-128"/>
              </a:rPr>
              <a:t>本人が前向きになれるプランであるか。）。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その実現に必要な地域の社会資源が柔軟に捉えられているか。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その実現に必要な人材がチームに参画しているか、役割分</a:t>
            </a:r>
            <a:r>
              <a:rPr kumimoji="1" lang="ja-JP" altLang="en-US" sz="2000" dirty="0" smtClean="0">
                <a:latin typeface="メイリオ" pitchFamily="50" charset="-128"/>
                <a:ea typeface="メイリオ" pitchFamily="50" charset="-128"/>
                <a:cs typeface="メイリオ" pitchFamily="50" charset="-128"/>
              </a:rPr>
              <a:t>担がなさ</a:t>
            </a: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本人にとってわかりやすい言葉で書かれているか。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本人が前向きになれるプランか</a:t>
            </a:r>
            <a:r>
              <a:rPr kumimoji="1" lang="ja-JP" altLang="en-US" sz="2000" dirty="0" smtClean="0">
                <a:latin typeface="メイリオ" pitchFamily="50" charset="-128"/>
                <a:ea typeface="メイリオ" pitchFamily="50" charset="-128"/>
                <a:cs typeface="メイリオ" pitchFamily="50" charset="-128"/>
              </a:rPr>
              <a:t>／なれる</a:t>
            </a:r>
            <a:r>
              <a:rPr kumimoji="1" lang="ja-JP" altLang="en-US" sz="2000" dirty="0">
                <a:latin typeface="メイリオ" pitchFamily="50" charset="-128"/>
                <a:ea typeface="メイリオ" pitchFamily="50" charset="-128"/>
                <a:cs typeface="メイリオ" pitchFamily="50" charset="-128"/>
              </a:rPr>
              <a:t>言葉で書かれて</a:t>
            </a:r>
            <a:r>
              <a:rPr kumimoji="1" lang="ja-JP" altLang="en-US" sz="2000" dirty="0" smtClean="0">
                <a:latin typeface="メイリオ" pitchFamily="50" charset="-128"/>
                <a:ea typeface="メイリオ" pitchFamily="50" charset="-128"/>
                <a:cs typeface="メイリオ" pitchFamily="50" charset="-128"/>
              </a:rPr>
              <a:t>いるか</a:t>
            </a:r>
            <a:r>
              <a:rPr kumimoji="1" lang="ja-JP" altLang="en-US" sz="2000" dirty="0">
                <a:latin typeface="メイリオ" pitchFamily="50" charset="-128"/>
                <a:ea typeface="メイリオ" pitchFamily="50" charset="-128"/>
                <a:cs typeface="メイリオ" pitchFamily="50" charset="-128"/>
              </a:rPr>
              <a:t>。</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達成できる可能性の高いプランであるか（スモールステップが</a:t>
            </a:r>
            <a:r>
              <a:rPr kumimoji="1" lang="ja-JP" altLang="en-US" sz="2000" dirty="0" err="1">
                <a:latin typeface="メイリオ" pitchFamily="50" charset="-128"/>
                <a:ea typeface="メイリオ" pitchFamily="50" charset="-128"/>
                <a:cs typeface="メイリオ" pitchFamily="50" charset="-128"/>
              </a:rPr>
              <a:t>刻</a:t>
            </a:r>
            <a:r>
              <a:rPr kumimoji="1" lang="ja-JP" altLang="en-US" sz="2000" dirty="0" err="1" smtClean="0">
                <a:latin typeface="メイリオ" pitchFamily="50" charset="-128"/>
                <a:ea typeface="メイリオ" pitchFamily="50" charset="-128"/>
                <a:cs typeface="メイリオ" pitchFamily="50" charset="-128"/>
              </a:rPr>
              <a:t>ま</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れて</a:t>
            </a:r>
            <a:r>
              <a:rPr kumimoji="1" lang="ja-JP" altLang="en-US" sz="2000" dirty="0">
                <a:latin typeface="メイリオ" pitchFamily="50" charset="-128"/>
                <a:ea typeface="メイリオ" pitchFamily="50" charset="-128"/>
                <a:cs typeface="メイリオ" pitchFamily="50" charset="-128"/>
              </a:rPr>
              <a:t>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時期にかなったプランになっているか。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達成したかどうかがわかるプランになっているか。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アセスメント結果を活かし、矛盾のないプランであるか</a:t>
            </a:r>
            <a:r>
              <a:rPr kumimoji="1" lang="ja-JP" altLang="en-US" sz="2000" dirty="0" smtClean="0">
                <a:latin typeface="メイリオ" pitchFamily="50" charset="-128"/>
                <a:ea typeface="メイリオ" pitchFamily="50" charset="-128"/>
                <a:cs typeface="メイリオ" pitchFamily="50" charset="-128"/>
              </a:rPr>
              <a:t>。</a:t>
            </a:r>
          </a:p>
          <a:p>
            <a:r>
              <a:rPr kumimoji="1" lang="ja-JP" altLang="en-US" sz="2000" dirty="0" smtClean="0">
                <a:latin typeface="メイリオ" pitchFamily="50" charset="-128"/>
                <a:ea typeface="メイリオ" pitchFamily="50" charset="-128"/>
                <a:cs typeface="メイリオ" pitchFamily="50" charset="-128"/>
              </a:rPr>
              <a:t>　□ プランの実現や本人への支援に必要なモニタリング期間を設定でき</a:t>
            </a:r>
          </a:p>
          <a:p>
            <a:r>
              <a:rPr kumimoji="1" lang="ja-JP" altLang="en-US" sz="2000" dirty="0" smtClean="0">
                <a:latin typeface="メイリオ" pitchFamily="50" charset="-128"/>
                <a:ea typeface="メイリオ" pitchFamily="50" charset="-128"/>
                <a:cs typeface="メイリオ" pitchFamily="50" charset="-128"/>
              </a:rPr>
              <a:t>　　ているか。</a:t>
            </a:r>
          </a:p>
          <a:p>
            <a:r>
              <a:rPr kumimoji="1" lang="ja-JP" altLang="en-US" sz="2000" dirty="0" smtClean="0">
                <a:latin typeface="メイリオ" pitchFamily="50" charset="-128"/>
                <a:ea typeface="メイリオ" pitchFamily="50" charset="-128"/>
                <a:cs typeface="メイリオ" pitchFamily="50" charset="-128"/>
              </a:rPr>
              <a:t>　□ 関係者からも含めた複数の視点からのモニタリングができる。</a:t>
            </a:r>
          </a:p>
          <a:p>
            <a:r>
              <a:rPr kumimoji="1" lang="ja-JP" altLang="en-US" sz="2000" dirty="0" smtClean="0">
                <a:latin typeface="メイリオ" pitchFamily="50" charset="-128"/>
                <a:ea typeface="メイリオ" pitchFamily="50" charset="-128"/>
                <a:cs typeface="メイリオ" pitchFamily="50" charset="-128"/>
              </a:rPr>
              <a:t>　□ 必要に応じ、サービス担当者会議を開催できているか。</a:t>
            </a:r>
          </a:p>
          <a:p>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19</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ケアマネジメントプロセス毎のチェックポイント②</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5485915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54494"/>
            <a:ext cx="8640960" cy="5355312"/>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科目概要</a:t>
            </a:r>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告示案</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pPr>
              <a:lnSpc>
                <a:spcPts val="1200"/>
              </a:lnSpc>
            </a:pPr>
            <a:endParaRPr kumimoji="1" lang="ja-JP" altLang="en-US" sz="2000" b="1" dirty="0" smtClean="0">
              <a:latin typeface="メイリオ" pitchFamily="50" charset="-128"/>
              <a:ea typeface="メイリオ" pitchFamily="50" charset="-128"/>
              <a:cs typeface="メイリオ" pitchFamily="50" charset="-128"/>
            </a:endParaRPr>
          </a:p>
          <a:p>
            <a:r>
              <a:rPr lang="ja-JP" altLang="en-US" sz="2000" dirty="0" smtClean="0">
                <a:latin typeface="メイリオ" pitchFamily="50" charset="-128"/>
                <a:ea typeface="メイリオ" pitchFamily="50" charset="-128"/>
                <a:cs typeface="メイリオ" pitchFamily="50" charset="-128"/>
              </a:rPr>
              <a:t>　① 相談支援の基礎技術に関する実習１により各自が作成した事例情報、</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アセスメント及びプランニングの内容について、グループごとに共有</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および意見交換を実施する。</a:t>
            </a:r>
          </a:p>
          <a:p>
            <a:pPr>
              <a:lnSpc>
                <a:spcPts val="1200"/>
              </a:lnSpc>
            </a:pPr>
            <a:endParaRPr lang="ja-JP" altLang="en-US" sz="2000" dirty="0" smtClean="0">
              <a:latin typeface="メイリオ" pitchFamily="50" charset="-128"/>
              <a:ea typeface="メイリオ" pitchFamily="50" charset="-128"/>
              <a:cs typeface="メイリオ" pitchFamily="50" charset="-128"/>
            </a:endParaRPr>
          </a:p>
          <a:p>
            <a:r>
              <a:rPr lang="ja-JP" altLang="en-US" sz="2000" dirty="0" smtClean="0">
                <a:latin typeface="メイリオ" pitchFamily="50" charset="-128"/>
                <a:ea typeface="メイリオ" pitchFamily="50" charset="-128"/>
                <a:cs typeface="メイリオ" pitchFamily="50" charset="-128"/>
              </a:rPr>
              <a:t>　② 利用者が持つ内面的及び環境的な強みを重視したアセスメントを実</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施できているか、プラン内容の根拠として収集された情報からのアセ</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スメント結果が適切であるかどうか等に留意し、受講者による相互評</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価を行う。</a:t>
            </a:r>
            <a:endParaRPr kumimoji="1" lang="ja-JP" altLang="en-US" sz="2000" dirty="0" smtClean="0">
              <a:latin typeface="メイリオ" pitchFamily="50" charset="-128"/>
              <a:ea typeface="メイリオ" pitchFamily="50" charset="-128"/>
              <a:cs typeface="メイリオ" pitchFamily="50" charset="-128"/>
            </a:endParaRPr>
          </a:p>
          <a:p>
            <a:endParaRPr lang="ja-JP" altLang="en-US" sz="2400" b="1" dirty="0" smtClean="0">
              <a:latin typeface="メイリオ" pitchFamily="50" charset="-128"/>
              <a:ea typeface="メイリオ" pitchFamily="50" charset="-128"/>
              <a:cs typeface="メイリオ" pitchFamily="50" charset="-128"/>
            </a:endParaRPr>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獲得目標</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告示案</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① 自ら実施したアセスメント及びプランニング等について、その根拠</a:t>
            </a: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を踏まえて分かりやすく説明できる技術を修得する。</a:t>
            </a:r>
          </a:p>
          <a:p>
            <a:pPr>
              <a:lnSpc>
                <a:spcPts val="1200"/>
              </a:lnSpc>
            </a:pPr>
            <a:endParaRPr lang="ja-JP" altLang="en-US" sz="2000" dirty="0" smtClean="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② 他者からの多角的な意見により視点が広がり、アセスメントが深</a:t>
            </a:r>
            <a:r>
              <a:rPr lang="ja-JP" altLang="en-US" sz="2000" dirty="0" err="1" smtClean="0">
                <a:latin typeface="メイリオ" pitchFamily="50" charset="-128"/>
                <a:ea typeface="メイリオ" pitchFamily="50" charset="-128"/>
                <a:cs typeface="メイリオ" pitchFamily="50" charset="-128"/>
              </a:rPr>
              <a:t>ま</a:t>
            </a:r>
            <a:endParaRPr lang="ja-JP" altLang="en-US" sz="2000" dirty="0" smtClean="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a:t>
            </a:r>
            <a:r>
              <a:rPr lang="ja-JP" altLang="en-US" sz="2000" dirty="0" err="1" smtClean="0">
                <a:latin typeface="メイリオ" pitchFamily="50" charset="-128"/>
                <a:ea typeface="メイリオ" pitchFamily="50" charset="-128"/>
                <a:cs typeface="メイリオ" pitchFamily="50" charset="-128"/>
              </a:rPr>
              <a:t>る</a:t>
            </a:r>
            <a:r>
              <a:rPr lang="ja-JP" altLang="en-US" sz="2000" dirty="0" smtClean="0">
                <a:latin typeface="メイリオ" pitchFamily="50" charset="-128"/>
                <a:ea typeface="メイリオ" pitchFamily="50" charset="-128"/>
                <a:cs typeface="メイリオ" pitchFamily="50" charset="-128"/>
              </a:rPr>
              <a:t>ことを理解する。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5324535"/>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④ 評価・終結</a:t>
            </a:r>
          </a:p>
          <a:p>
            <a:r>
              <a:rPr kumimoji="1" lang="ja-JP" altLang="en-US" sz="2000" dirty="0" smtClean="0">
                <a:latin typeface="メイリオ" pitchFamily="50" charset="-128"/>
                <a:ea typeface="メイリオ" pitchFamily="50" charset="-128"/>
                <a:cs typeface="メイリオ" pitchFamily="50" charset="-128"/>
              </a:rPr>
              <a:t>　□ 本人の意向や満足度、関係者からの意見等を踏まえた判断をして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r>
              <a:rPr kumimoji="1" lang="ja-JP" altLang="en-US" sz="2000" dirty="0" smtClean="0">
                <a:latin typeface="メイリオ" pitchFamily="50" charset="-128"/>
                <a:ea typeface="メイリオ" pitchFamily="50" charset="-128"/>
                <a:cs typeface="メイリオ" pitchFamily="50" charset="-128"/>
              </a:rPr>
              <a:t>　□ ひとりで判断せず、合議により終結を判断しているか。</a:t>
            </a:r>
          </a:p>
          <a:p>
            <a:r>
              <a:rPr kumimoji="1" lang="ja-JP" altLang="en-US" sz="2000" dirty="0" smtClean="0">
                <a:latin typeface="メイリオ" pitchFamily="50" charset="-128"/>
                <a:ea typeface="メイリオ" pitchFamily="50" charset="-128"/>
                <a:cs typeface="メイリオ" pitchFamily="50" charset="-128"/>
              </a:rPr>
              <a:t>　□ 終結しても必要に応じていつでも再開できることを本人に伝えて</a:t>
            </a:r>
            <a:r>
              <a:rPr kumimoji="1" lang="ja-JP" altLang="en-US" sz="2000" dirty="0" err="1" smtClean="0">
                <a:latin typeface="メイリオ" pitchFamily="50" charset="-128"/>
                <a:ea typeface="メイリオ" pitchFamily="50" charset="-128"/>
                <a:cs typeface="メイリオ" pitchFamily="50" charset="-128"/>
              </a:rPr>
              <a:t>い</a:t>
            </a:r>
            <a:endParaRPr kumimoji="1" lang="ja-JP" altLang="en-US"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るか。</a:t>
            </a:r>
          </a:p>
          <a:p>
            <a:endParaRPr kumimoji="1" lang="ja-JP" altLang="en-US" sz="2000" b="1" dirty="0" smtClean="0">
              <a:latin typeface="メイリオ" pitchFamily="50" charset="-128"/>
              <a:ea typeface="メイリオ" pitchFamily="50" charset="-128"/>
              <a:cs typeface="メイリオ" pitchFamily="50" charset="-128"/>
            </a:endParaRPr>
          </a:p>
          <a:p>
            <a:r>
              <a:rPr kumimoji="1" lang="ja-JP" altLang="en-US" sz="2000" b="1" dirty="0" smtClean="0">
                <a:latin typeface="メイリオ" pitchFamily="50" charset="-128"/>
                <a:ea typeface="メイリオ" pitchFamily="50" charset="-128"/>
                <a:cs typeface="メイリオ" pitchFamily="50" charset="-128"/>
              </a:rPr>
              <a:t>⑤ 多職種連携・チームアプローチの視点</a:t>
            </a:r>
            <a:endParaRPr kumimoji="1" lang="en-US" altLang="ja-JP" sz="2000" b="1"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必要な人材をチームにしているか／役割分担ができているか。</a:t>
            </a:r>
          </a:p>
          <a:p>
            <a:endParaRPr kumimoji="1" lang="ja-JP" altLang="en-US" sz="2000" dirty="0" smtClean="0">
              <a:latin typeface="メイリオ" pitchFamily="50" charset="-128"/>
              <a:ea typeface="メイリオ" pitchFamily="50" charset="-128"/>
              <a:cs typeface="メイリオ" pitchFamily="50" charset="-128"/>
            </a:endParaRPr>
          </a:p>
          <a:p>
            <a:r>
              <a:rPr kumimoji="1" lang="en-US" altLang="ja-JP"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－サービス担当者会議・ケア会議－</a:t>
            </a:r>
          </a:p>
          <a:p>
            <a:r>
              <a:rPr kumimoji="1" lang="ja-JP" altLang="en-US" sz="2000" dirty="0" smtClean="0">
                <a:latin typeface="メイリオ" pitchFamily="50" charset="-128"/>
                <a:ea typeface="メイリオ" pitchFamily="50" charset="-128"/>
                <a:cs typeface="メイリオ" pitchFamily="50" charset="-128"/>
              </a:rPr>
              <a:t>　□ 会議の目的と議題を明確にして会議を運営できているか。</a:t>
            </a:r>
          </a:p>
          <a:p>
            <a:r>
              <a:rPr kumimoji="1" lang="ja-JP" altLang="en-US" sz="2000" dirty="0" smtClean="0">
                <a:latin typeface="メイリオ" pitchFamily="50" charset="-128"/>
                <a:ea typeface="メイリオ" pitchFamily="50" charset="-128"/>
                <a:cs typeface="メイリオ" pitchFamily="50" charset="-128"/>
              </a:rPr>
              <a:t>　□ 本人が参加した会議を開催しているか。</a:t>
            </a:r>
          </a:p>
          <a:p>
            <a:r>
              <a:rPr kumimoji="1" lang="ja-JP" altLang="en-US" sz="2000" dirty="0" smtClean="0">
                <a:latin typeface="メイリオ" pitchFamily="50" charset="-128"/>
                <a:ea typeface="メイリオ" pitchFamily="50" charset="-128"/>
                <a:cs typeface="メイリオ" pitchFamily="50" charset="-128"/>
              </a:rPr>
              <a:t>　□ 必要な参加者を会議に招集しているか。</a:t>
            </a:r>
          </a:p>
          <a:p>
            <a:r>
              <a:rPr kumimoji="1" lang="ja-JP" altLang="en-US" sz="2000" dirty="0" smtClean="0">
                <a:latin typeface="メイリオ" pitchFamily="50" charset="-128"/>
                <a:ea typeface="メイリオ" pitchFamily="50" charset="-128"/>
                <a:cs typeface="メイリオ" pitchFamily="50" charset="-128"/>
              </a:rPr>
              <a:t>　□ 全員が主体的に参加できる会議運営をしているか。</a:t>
            </a:r>
          </a:p>
          <a:p>
            <a:r>
              <a:rPr kumimoji="1" lang="ja-JP" altLang="en-US" sz="2000" dirty="0" smtClean="0">
                <a:latin typeface="メイリオ" pitchFamily="50" charset="-128"/>
                <a:ea typeface="メイリオ" pitchFamily="50" charset="-128"/>
                <a:cs typeface="メイリオ" pitchFamily="50" charset="-128"/>
              </a:rPr>
              <a:t>　□ 決定事項を共有し、役割分担がする会議運営ができている。</a:t>
            </a:r>
          </a:p>
          <a:p>
            <a:r>
              <a:rPr kumimoji="1" lang="ja-JP" altLang="en-US" sz="2000" dirty="0" smtClean="0">
                <a:latin typeface="メイリオ" pitchFamily="50" charset="-128"/>
                <a:ea typeface="メイリオ" pitchFamily="50" charset="-128"/>
                <a:cs typeface="メイリオ" pitchFamily="50" charset="-128"/>
              </a:rPr>
              <a:t>　□ 次の開催を決めて終了している。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20</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ケアマネジメントプロセス毎のチェックポイント③</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8753715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19" y="1196829"/>
            <a:ext cx="8529623" cy="3477875"/>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⑥ 地域</a:t>
            </a:r>
            <a:r>
              <a:rPr kumimoji="1" lang="ja-JP" altLang="en-US" sz="2000" b="1" dirty="0">
                <a:latin typeface="メイリオ" pitchFamily="50" charset="-128"/>
                <a:ea typeface="メイリオ" pitchFamily="50" charset="-128"/>
                <a:cs typeface="メイリオ" pitchFamily="50" charset="-128"/>
              </a:rPr>
              <a:t>への</a:t>
            </a:r>
            <a:r>
              <a:rPr kumimoji="1" lang="ja-JP" altLang="en-US" sz="2000" b="1" dirty="0" smtClean="0">
                <a:latin typeface="メイリオ" pitchFamily="50" charset="-128"/>
                <a:ea typeface="メイリオ" pitchFamily="50" charset="-128"/>
                <a:cs typeface="メイリオ" pitchFamily="50" charset="-128"/>
              </a:rPr>
              <a:t>視点</a:t>
            </a:r>
            <a:endParaRPr kumimoji="1" lang="en-US" altLang="ja-JP" sz="2000" b="1" dirty="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　□ 地域課題が意識できるよう、基幹相談支援センターと連携したり、</a:t>
            </a:r>
          </a:p>
          <a:p>
            <a:r>
              <a:rPr kumimoji="1" lang="ja-JP" altLang="en-US" sz="2000" dirty="0" smtClean="0">
                <a:latin typeface="メイリオ" pitchFamily="50" charset="-128"/>
                <a:ea typeface="メイリオ" pitchFamily="50" charset="-128"/>
                <a:cs typeface="メイリオ" pitchFamily="50" charset="-128"/>
              </a:rPr>
              <a:t>　　スーパービジョンや地域の合議の場に参加しているか。</a:t>
            </a:r>
          </a:p>
          <a:p>
            <a:r>
              <a:rPr kumimoji="1" lang="ja-JP" altLang="en-US" sz="2000" dirty="0" smtClean="0">
                <a:latin typeface="メイリオ" pitchFamily="50" charset="-128"/>
                <a:ea typeface="メイリオ" pitchFamily="50" charset="-128"/>
                <a:cs typeface="メイリオ" pitchFamily="50" charset="-128"/>
              </a:rPr>
              <a:t>　□ ひとりや自分の事業所では本人と定めたゴールが達成できない場合、</a:t>
            </a:r>
          </a:p>
          <a:p>
            <a:r>
              <a:rPr kumimoji="1" lang="ja-JP" altLang="en-US" sz="2000" dirty="0" smtClean="0">
                <a:latin typeface="メイリオ" pitchFamily="50" charset="-128"/>
                <a:ea typeface="メイリオ" pitchFamily="50" charset="-128"/>
                <a:cs typeface="メイリオ" pitchFamily="50" charset="-128"/>
              </a:rPr>
              <a:t>　　そのままにせず地域の協議の場に課題を提出しているか。</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実践例のクライエント本人だけでなく、複数の利用者に共通する</a:t>
            </a:r>
            <a:r>
              <a:rPr kumimoji="1" lang="ja-JP" altLang="en-US" sz="2000" dirty="0" smtClean="0">
                <a:latin typeface="メイリオ" pitchFamily="50" charset="-128"/>
                <a:ea typeface="メイリオ" pitchFamily="50" charset="-128"/>
                <a:cs typeface="メイリオ" pitchFamily="50" charset="-128"/>
              </a:rPr>
              <a:t>課</a:t>
            </a:r>
          </a:p>
          <a:p>
            <a:r>
              <a:rPr kumimoji="1" lang="ja-JP" altLang="en-US" sz="2000" dirty="0" smtClean="0">
                <a:latin typeface="メイリオ" pitchFamily="50" charset="-128"/>
                <a:ea typeface="メイリオ" pitchFamily="50" charset="-128"/>
                <a:cs typeface="メイリオ" pitchFamily="50" charset="-128"/>
              </a:rPr>
              <a:t>　　題</a:t>
            </a:r>
            <a:r>
              <a:rPr kumimoji="1" lang="ja-JP" altLang="en-US" sz="2000" dirty="0">
                <a:latin typeface="メイリオ" pitchFamily="50" charset="-128"/>
                <a:ea typeface="メイリオ" pitchFamily="50" charset="-128"/>
                <a:cs typeface="メイリオ" pitchFamily="50" charset="-128"/>
              </a:rPr>
              <a:t>が</a:t>
            </a:r>
            <a:r>
              <a:rPr kumimoji="1" lang="ja-JP" altLang="en-US" sz="2000" dirty="0" smtClean="0">
                <a:latin typeface="メイリオ" pitchFamily="50" charset="-128"/>
                <a:ea typeface="メイリオ" pitchFamily="50" charset="-128"/>
                <a:cs typeface="メイリオ" pitchFamily="50" charset="-128"/>
              </a:rPr>
              <a:t>ないか意識できているか。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地域課題を抽出し、その背景</a:t>
            </a:r>
            <a:r>
              <a:rPr kumimoji="1" lang="ja-JP" altLang="en-US" sz="2000" dirty="0">
                <a:latin typeface="メイリオ" pitchFamily="50" charset="-128"/>
                <a:ea typeface="メイリオ" pitchFamily="50" charset="-128"/>
                <a:cs typeface="メイリオ" pitchFamily="50" charset="-128"/>
              </a:rPr>
              <a:t>（理由</a:t>
            </a:r>
            <a:r>
              <a:rPr kumimoji="1" lang="ja-JP" altLang="en-US" sz="2000" dirty="0" smtClean="0">
                <a:latin typeface="メイリオ" pitchFamily="50" charset="-128"/>
                <a:ea typeface="メイリオ" pitchFamily="50" charset="-128"/>
                <a:cs typeface="メイリオ" pitchFamily="50" charset="-128"/>
              </a:rPr>
              <a:t>）を分析できているか。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どのような資源</a:t>
            </a:r>
            <a:r>
              <a:rPr kumimoji="1" lang="ja-JP" altLang="en-US" sz="2000" dirty="0" smtClean="0">
                <a:latin typeface="メイリオ" pitchFamily="50" charset="-128"/>
                <a:ea typeface="メイリオ" pitchFamily="50" charset="-128"/>
                <a:cs typeface="メイリオ" pitchFamily="50" charset="-128"/>
              </a:rPr>
              <a:t>がある</a:t>
            </a:r>
            <a:r>
              <a:rPr kumimoji="1" lang="ja-JP" altLang="en-US" sz="2000" dirty="0">
                <a:latin typeface="メイリオ" pitchFamily="50" charset="-128"/>
                <a:ea typeface="メイリオ" pitchFamily="50" charset="-128"/>
                <a:cs typeface="メイリオ" pitchFamily="50" charset="-128"/>
              </a:rPr>
              <a:t>と、その課題は解決する</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 </a:t>
            </a:r>
            <a:r>
              <a:rPr kumimoji="1" lang="ja-JP" altLang="en-US" sz="2000" dirty="0">
                <a:latin typeface="メイリオ" pitchFamily="50" charset="-128"/>
                <a:ea typeface="メイリオ" pitchFamily="50" charset="-128"/>
                <a:cs typeface="メイリオ" pitchFamily="50" charset="-128"/>
              </a:rPr>
              <a:t>その資源を生み出したり、アクセスできるようにするためには</a:t>
            </a:r>
            <a:r>
              <a:rPr kumimoji="1" lang="ja-JP" altLang="en-US" sz="2000" dirty="0" smtClean="0">
                <a:latin typeface="メイリオ" pitchFamily="50" charset="-128"/>
                <a:ea typeface="メイリオ" pitchFamily="50" charset="-128"/>
                <a:cs typeface="メイリオ" pitchFamily="50" charset="-128"/>
              </a:rPr>
              <a:t>どの</a:t>
            </a:r>
          </a:p>
          <a:p>
            <a:r>
              <a:rPr kumimoji="1" lang="ja-JP" altLang="en-US" sz="2000" dirty="0" smtClean="0">
                <a:latin typeface="メイリオ" pitchFamily="50" charset="-128"/>
                <a:ea typeface="メイリオ" pitchFamily="50" charset="-128"/>
                <a:cs typeface="メイリオ" pitchFamily="50" charset="-128"/>
              </a:rPr>
              <a:t>　　よう</a:t>
            </a:r>
            <a:r>
              <a:rPr kumimoji="1" lang="ja-JP" altLang="en-US" sz="2000" dirty="0">
                <a:latin typeface="メイリオ" pitchFamily="50" charset="-128"/>
                <a:ea typeface="メイリオ" pitchFamily="50" charset="-128"/>
                <a:cs typeface="メイリオ" pitchFamily="50" charset="-128"/>
              </a:rPr>
              <a:t>にしたらよい</a:t>
            </a:r>
            <a:r>
              <a:rPr kumimoji="1" lang="ja-JP" altLang="en-US" sz="2000" dirty="0" smtClean="0">
                <a:latin typeface="メイリオ" pitchFamily="50" charset="-128"/>
                <a:ea typeface="メイリオ" pitchFamily="50" charset="-128"/>
                <a:cs typeface="メイリオ" pitchFamily="50" charset="-128"/>
              </a:rPr>
              <a:t>か考えているか。</a:t>
            </a:r>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21</a:t>
            </a:fld>
            <a:endParaRPr lang="en-US"/>
          </a:p>
        </p:txBody>
      </p:sp>
      <p:sp>
        <p:nvSpPr>
          <p:cNvPr id="6" name="テキスト ボックス 5"/>
          <p:cNvSpPr txBox="1"/>
          <p:nvPr/>
        </p:nvSpPr>
        <p:spPr>
          <a:xfrm>
            <a:off x="179512" y="650130"/>
            <a:ext cx="8601630"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ケアマネジメントプロセス毎のチェックポイント④</a:t>
            </a:r>
            <a:endParaRPr kumimoji="1" lang="ja-JP" altLang="en-US" sz="24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87537152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86921" y="1230203"/>
            <a:ext cx="8224675" cy="5089915"/>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討議の記録</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22</a:t>
            </a:fld>
            <a:endParaRPr lang="en-US"/>
          </a:p>
        </p:txBody>
      </p:sp>
      <p:sp>
        <p:nvSpPr>
          <p:cNvPr id="8" name="角丸四角形 7"/>
          <p:cNvSpPr/>
          <p:nvPr/>
        </p:nvSpPr>
        <p:spPr>
          <a:xfrm>
            <a:off x="1102661" y="2922497"/>
            <a:ext cx="5163670" cy="89988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報告者は下を向き、本票を記入</a:t>
            </a:r>
          </a:p>
          <a:p>
            <a:pPr algn="ctr"/>
            <a:r>
              <a:rPr kumimoji="1" lang="en-US" altLang="ja-JP" sz="1400" b="1" dirty="0" smtClean="0">
                <a:latin typeface="メイリオ" panose="020B0604030504040204" pitchFamily="50" charset="-128"/>
                <a:ea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rPr>
              <a:t>ブレインストーミングセッションのみの記録でよい。</a:t>
            </a:r>
            <a:endParaRPr kumimoji="1" lang="ja-JP" altLang="en-US" sz="1400" b="1" dirty="0">
              <a:latin typeface="メイリオ" panose="020B0604030504040204" pitchFamily="50" charset="-128"/>
              <a:ea typeface="メイリオ" panose="020B0604030504040204" pitchFamily="50" charset="-128"/>
            </a:endParaRPr>
          </a:p>
        </p:txBody>
      </p:sp>
      <p:sp>
        <p:nvSpPr>
          <p:cNvPr id="10" name="正方形/長方形 9"/>
          <p:cNvSpPr/>
          <p:nvPr/>
        </p:nvSpPr>
        <p:spPr>
          <a:xfrm>
            <a:off x="820216" y="1748118"/>
            <a:ext cx="5724019" cy="2393576"/>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9032801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4719241"/>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グループ演習（討議）</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10:10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12:00(</a:t>
            </a:r>
            <a:r>
              <a:rPr kumimoji="1" lang="ja-JP" altLang="en-US" sz="2800" dirty="0" smtClean="0">
                <a:latin typeface="メイリオ"/>
                <a:ea typeface="メイリオ"/>
                <a:cs typeface="メイリオ"/>
              </a:rPr>
              <a:t>予備</a:t>
            </a:r>
            <a:r>
              <a:rPr kumimoji="1" lang="en-US" altLang="ja-JP" sz="2800" dirty="0" smtClean="0">
                <a:latin typeface="メイリオ"/>
                <a:ea typeface="メイリオ"/>
                <a:cs typeface="メイリオ"/>
              </a:rPr>
              <a:t>10</a:t>
            </a:r>
            <a:r>
              <a:rPr kumimoji="1" lang="ja-JP" altLang="en-US" sz="2800" dirty="0" smtClean="0">
                <a:latin typeface="メイリオ"/>
                <a:ea typeface="メイリオ"/>
                <a:cs typeface="メイリオ"/>
              </a:rPr>
              <a:t>分</a:t>
            </a:r>
            <a:r>
              <a:rPr kumimoji="1" lang="en-US" altLang="ja-JP" sz="2800" dirty="0" smtClean="0">
                <a:latin typeface="メイリオ"/>
                <a:ea typeface="メイリオ"/>
                <a:cs typeface="メイリオ"/>
              </a:rPr>
              <a:t>)</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10:10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10:55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a:t>
            </a:r>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10</a:t>
            </a:r>
            <a:r>
              <a:rPr kumimoji="1" lang="ja-JP" altLang="en-US" sz="2800" dirty="0" smtClean="0">
                <a:latin typeface="メイリオ"/>
                <a:ea typeface="メイリオ"/>
                <a:cs typeface="メイリオ"/>
              </a:rPr>
              <a:t>分</a:t>
            </a:r>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11:05</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11:50</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#2</a:t>
            </a:r>
          </a:p>
          <a:p>
            <a:endParaRPr kumimoji="1" lang="ja-JP" altLang="en-US" sz="3600" dirty="0" smtClean="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a:t>
            </a:r>
            <a:r>
              <a:rPr kumimoji="1" lang="en-US" altLang="ja-JP" sz="3600" b="1" dirty="0" smtClean="0">
                <a:latin typeface="メイリオ"/>
                <a:ea typeface="メイリオ"/>
                <a:cs typeface="メイリオ"/>
              </a:rPr>
              <a:t>115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23</a:t>
            </a:fld>
            <a:endParaRPr lang="en-US"/>
          </a:p>
        </p:txBody>
      </p:sp>
    </p:spTree>
    <p:extLst>
      <p:ext uri="{BB962C8B-B14F-4D97-AF65-F5344CB8AC3E}">
        <p14:creationId xmlns:p14="http://schemas.microsoft.com/office/powerpoint/2010/main" val="28795797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824263"/>
            <a:ext cx="8574087" cy="5888792"/>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グループ演習（討議）</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16:30(</a:t>
            </a:r>
            <a:r>
              <a:rPr kumimoji="1" lang="ja-JP" altLang="en-US" sz="2800" dirty="0" smtClean="0">
                <a:latin typeface="メイリオ"/>
                <a:ea typeface="メイリオ"/>
                <a:cs typeface="メイリオ"/>
              </a:rPr>
              <a:t>予備</a:t>
            </a:r>
            <a:r>
              <a:rPr kumimoji="1" lang="en-US" altLang="ja-JP" sz="2800" dirty="0" smtClean="0">
                <a:latin typeface="メイリオ"/>
                <a:ea typeface="メイリオ"/>
                <a:cs typeface="メイリオ"/>
              </a:rPr>
              <a:t>10</a:t>
            </a:r>
            <a:r>
              <a:rPr kumimoji="1" lang="ja-JP" altLang="en-US" sz="2800" dirty="0" smtClean="0">
                <a:latin typeface="メイリオ"/>
                <a:ea typeface="メイリオ"/>
                <a:cs typeface="メイリオ"/>
              </a:rPr>
              <a:t>分</a:t>
            </a:r>
            <a:r>
              <a:rPr kumimoji="1" lang="en-US" altLang="ja-JP" sz="2800" dirty="0" smtClean="0">
                <a:latin typeface="メイリオ"/>
                <a:ea typeface="メイリオ"/>
                <a:cs typeface="メイリオ"/>
              </a:rPr>
              <a:t>)</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13:00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13:45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#3</a:t>
            </a:r>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5</a:t>
            </a:r>
            <a:r>
              <a:rPr kumimoji="1" lang="ja-JP" altLang="en-US" sz="2800" dirty="0" smtClean="0">
                <a:latin typeface="メイリオ"/>
                <a:ea typeface="メイリオ"/>
                <a:cs typeface="メイリオ"/>
              </a:rPr>
              <a:t>分</a:t>
            </a:r>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13:50</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14:35</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#4</a:t>
            </a: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10</a:t>
            </a:r>
            <a:r>
              <a:rPr kumimoji="1" lang="ja-JP" altLang="en-US" sz="2800" dirty="0" smtClean="0">
                <a:latin typeface="メイリオ"/>
                <a:ea typeface="メイリオ"/>
                <a:cs typeface="メイリオ"/>
              </a:rPr>
              <a:t>分</a:t>
            </a: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14:45</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15:30</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#5</a:t>
            </a:r>
            <a:endParaRPr kumimoji="1" lang="en-US" altLang="ja-JP" sz="2800" dirty="0">
              <a:latin typeface="メイリオ"/>
              <a:ea typeface="メイリオ"/>
              <a:cs typeface="メイリオ"/>
            </a:endParaRPr>
          </a:p>
          <a:p>
            <a:r>
              <a:rPr kumimoji="1" lang="ja-JP" altLang="en-US" sz="2800" dirty="0" smtClean="0">
                <a:latin typeface="メイリオ"/>
                <a:ea typeface="メイリオ"/>
                <a:cs typeface="メイリオ"/>
              </a:rPr>
              <a:t>　　　休憩</a:t>
            </a:r>
            <a:r>
              <a:rPr kumimoji="1" lang="en-US" altLang="ja-JP" sz="2800" dirty="0" smtClean="0">
                <a:latin typeface="メイリオ"/>
                <a:ea typeface="メイリオ"/>
                <a:cs typeface="メイリオ"/>
              </a:rPr>
              <a:t>5</a:t>
            </a:r>
            <a:r>
              <a:rPr kumimoji="1" lang="ja-JP" altLang="en-US" sz="2800" dirty="0" smtClean="0">
                <a:latin typeface="メイリオ"/>
                <a:ea typeface="メイリオ"/>
                <a:cs typeface="メイリオ"/>
              </a:rPr>
              <a:t>分</a:t>
            </a:r>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15:35</a:t>
            </a:r>
            <a:r>
              <a:rPr kumimoji="1" lang="ja-JP" altLang="en-US" sz="2800" dirty="0" smtClean="0">
                <a:latin typeface="メイリオ"/>
                <a:ea typeface="メイリオ"/>
                <a:cs typeface="メイリオ"/>
              </a:rPr>
              <a:t>～</a:t>
            </a:r>
            <a:r>
              <a:rPr kumimoji="1" lang="en-US" altLang="ja-JP" sz="2800" dirty="0" smtClean="0">
                <a:latin typeface="メイリオ"/>
                <a:ea typeface="メイリオ"/>
                <a:cs typeface="メイリオ"/>
              </a:rPr>
              <a:t>16:20</a:t>
            </a:r>
            <a:r>
              <a:rPr kumimoji="1" lang="ja-JP" altLang="en-US" sz="2800" dirty="0" smtClean="0">
                <a:latin typeface="メイリオ"/>
                <a:ea typeface="メイリオ"/>
                <a:cs typeface="メイリオ"/>
              </a:rPr>
              <a:t>　</a:t>
            </a:r>
            <a:r>
              <a:rPr kumimoji="1" lang="en-US" altLang="ja-JP" sz="2800" dirty="0" smtClean="0">
                <a:latin typeface="メイリオ"/>
                <a:ea typeface="メイリオ"/>
                <a:cs typeface="メイリオ"/>
              </a:rPr>
              <a:t>#6</a:t>
            </a: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a:t>
            </a:r>
            <a:r>
              <a:rPr kumimoji="1" lang="en-US" altLang="ja-JP" sz="3600" b="1" dirty="0" smtClean="0">
                <a:latin typeface="メイリオ"/>
                <a:ea typeface="メイリオ"/>
                <a:cs typeface="メイリオ"/>
              </a:rPr>
              <a:t>115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24</a:t>
            </a:fld>
            <a:endParaRPr lang="en-US"/>
          </a:p>
        </p:txBody>
      </p:sp>
    </p:spTree>
    <p:extLst>
      <p:ext uri="{BB962C8B-B14F-4D97-AF65-F5344CB8AC3E}">
        <p14:creationId xmlns:p14="http://schemas.microsoft.com/office/powerpoint/2010/main" val="287957974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リフレクション</a:t>
            </a: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演習２</a:t>
            </a:r>
            <a:r>
              <a:rPr kumimoji="1" lang="en-US" altLang="ja-JP" sz="2000" dirty="0" smtClean="0">
                <a:latin typeface="メイリオ"/>
                <a:ea typeface="メイリオ"/>
                <a:cs typeface="メイリオ"/>
              </a:rPr>
              <a:t>-1</a:t>
            </a:r>
            <a:r>
              <a:rPr kumimoji="1" lang="ja-JP" altLang="en-US" sz="2000" dirty="0" smtClean="0">
                <a:latin typeface="メイリオ"/>
                <a:ea typeface="メイリオ"/>
                <a:cs typeface="メイリオ"/>
              </a:rPr>
              <a:t>を振り返り、気づきを可視化しよう。</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25</a:t>
            </a:fld>
            <a:endParaRPr lang="en-US"/>
          </a:p>
        </p:txBody>
      </p:sp>
      <p:sp>
        <p:nvSpPr>
          <p:cNvPr id="6" name="角丸四角形 5"/>
          <p:cNvSpPr/>
          <p:nvPr/>
        </p:nvSpPr>
        <p:spPr>
          <a:xfrm>
            <a:off x="2982096" y="5484266"/>
            <a:ext cx="3167981" cy="4335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b="1" dirty="0" smtClean="0">
                <a:latin typeface="メイリオ"/>
                <a:ea typeface="メイリオ"/>
                <a:cs typeface="メイリオ"/>
              </a:rPr>
              <a:t>振り返りシート</a:t>
            </a:r>
            <a:endParaRPr kumimoji="1" lang="ja-JP" altLang="en-US" sz="1600" b="1" dirty="0">
              <a:latin typeface="メイリオ"/>
              <a:ea typeface="メイリオ"/>
              <a:cs typeface="メイリオ"/>
            </a:endParaRPr>
          </a:p>
        </p:txBody>
      </p:sp>
    </p:spTree>
    <p:extLst>
      <p:ext uri="{BB962C8B-B14F-4D97-AF65-F5344CB8AC3E}">
        <p14:creationId xmlns:p14="http://schemas.microsoft.com/office/powerpoint/2010/main" val="108819964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本演習で</a:t>
            </a:r>
            <a:r>
              <a:rPr lang="ja-JP" altLang="en-US" sz="2400" b="1" dirty="0">
                <a:latin typeface="メイリオ"/>
                <a:ea typeface="メイリオ"/>
                <a:cs typeface="メイリオ"/>
              </a:rPr>
              <a:t>のグループ討議の目的</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6" name="正方形/長方形 5"/>
          <p:cNvSpPr/>
          <p:nvPr/>
        </p:nvSpPr>
        <p:spPr>
          <a:xfrm>
            <a:off x="474133" y="4034119"/>
            <a:ext cx="8074963" cy="24508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・こうした営みを「スーパービジョン</a:t>
            </a:r>
            <a:r>
              <a:rPr kumimoji="1" lang="en-US" altLang="ja-JP" b="1" dirty="0" smtClean="0">
                <a:latin typeface="メイリオ"/>
                <a:ea typeface="メイリオ"/>
                <a:cs typeface="メイリオ"/>
              </a:rPr>
              <a:t>(SV)</a:t>
            </a:r>
            <a:r>
              <a:rPr kumimoji="1" lang="ja-JP" altLang="en-US" b="1" dirty="0" smtClean="0">
                <a:latin typeface="メイリオ"/>
                <a:ea typeface="メイリオ"/>
                <a:cs typeface="メイリオ"/>
              </a:rPr>
              <a:t>」と呼ぶ。</a:t>
            </a:r>
          </a:p>
          <a:p>
            <a:r>
              <a:rPr kumimoji="1" lang="ja-JP" altLang="en-US" b="1" dirty="0" smtClean="0">
                <a:latin typeface="メイリオ"/>
                <a:ea typeface="メイリオ"/>
                <a:cs typeface="メイリオ"/>
              </a:rPr>
              <a:t>・特に今回のような形をグループスーパービジョン</a:t>
            </a:r>
            <a:r>
              <a:rPr kumimoji="1" lang="en-US" altLang="ja-JP" b="1" dirty="0" smtClean="0">
                <a:latin typeface="メイリオ"/>
                <a:ea typeface="メイリオ"/>
                <a:cs typeface="メイリオ"/>
              </a:rPr>
              <a:t>(GSV)</a:t>
            </a:r>
            <a:r>
              <a:rPr kumimoji="1" lang="ja-JP" altLang="en-US" b="1" dirty="0" smtClean="0">
                <a:latin typeface="メイリオ"/>
                <a:ea typeface="メイリオ"/>
                <a:cs typeface="メイリオ"/>
              </a:rPr>
              <a:t>という。</a:t>
            </a:r>
          </a:p>
          <a:p>
            <a:r>
              <a:rPr kumimoji="1" lang="ja-JP" altLang="en-US" b="1" dirty="0" smtClean="0">
                <a:latin typeface="メイリオ"/>
                <a:ea typeface="メイリオ"/>
                <a:cs typeface="メイリオ"/>
              </a:rPr>
              <a:t>　・事例報告者（スーパーバイジー </a:t>
            </a:r>
            <a:r>
              <a:rPr kumimoji="1" lang="en-US" altLang="ja-JP" b="1" dirty="0" smtClean="0">
                <a:latin typeface="メイリオ"/>
                <a:ea typeface="メイリオ"/>
                <a:cs typeface="メイリオ"/>
              </a:rPr>
              <a:t>/ SVE, SVEE</a:t>
            </a:r>
            <a:r>
              <a:rPr kumimoji="1" lang="ja-JP" altLang="en-US" b="1" dirty="0" smtClean="0">
                <a:latin typeface="メイリオ"/>
                <a:ea typeface="メイリオ"/>
                <a:cs typeface="メイリオ"/>
              </a:rPr>
              <a:t>）</a:t>
            </a:r>
          </a:p>
          <a:p>
            <a:r>
              <a:rPr kumimoji="1" lang="ja-JP" altLang="en-US" b="1" dirty="0" smtClean="0">
                <a:latin typeface="メイリオ"/>
                <a:ea typeface="メイリオ"/>
                <a:cs typeface="メイリオ"/>
              </a:rPr>
              <a:t>　・その他のグループメンバー（スーパーバイザー </a:t>
            </a:r>
            <a:r>
              <a:rPr kumimoji="1" lang="en-US" altLang="ja-JP" b="1" dirty="0" smtClean="0">
                <a:latin typeface="メイリオ"/>
                <a:ea typeface="メイリオ"/>
                <a:cs typeface="メイリオ"/>
              </a:rPr>
              <a:t>/ SVR, SVER</a:t>
            </a:r>
            <a:r>
              <a:rPr kumimoji="1" lang="ja-JP" altLang="en-US" b="1" dirty="0" smtClean="0">
                <a:latin typeface="メイリオ"/>
                <a:ea typeface="メイリオ"/>
                <a:cs typeface="メイリオ"/>
              </a:rPr>
              <a:t>）</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その中で演習講師はファシリテータ役をつとめる。</a:t>
            </a:r>
          </a:p>
          <a:p>
            <a:r>
              <a:rPr kumimoji="1" lang="ja-JP" altLang="en-US" b="1" dirty="0" smtClean="0">
                <a:latin typeface="メイリオ"/>
                <a:ea typeface="メイリオ"/>
                <a:cs typeface="メイリオ"/>
              </a:rPr>
              <a:t>・繰り返し、継続的に行う必要がある。</a:t>
            </a:r>
          </a:p>
          <a:p>
            <a:r>
              <a:rPr kumimoji="1" lang="ja-JP" altLang="en-US" b="1" dirty="0" smtClean="0">
                <a:latin typeface="メイリオ"/>
                <a:ea typeface="メイリオ"/>
                <a:cs typeface="メイリオ"/>
              </a:rPr>
              <a:t>　・特に相談支援では現場となる地域で実施する必要性。</a:t>
            </a:r>
          </a:p>
          <a:p>
            <a:r>
              <a:rPr kumimoji="1" lang="ja-JP" altLang="en-US" b="1" dirty="0" smtClean="0">
                <a:latin typeface="メイリオ"/>
                <a:ea typeface="メイリオ"/>
                <a:cs typeface="メイリオ"/>
              </a:rPr>
              <a:t>・今回の方法を地域で実施できるよう、埼玉県として取り組んでいる。</a:t>
            </a:r>
          </a:p>
        </p:txBody>
      </p:sp>
      <p:sp>
        <p:nvSpPr>
          <p:cNvPr id="7" name="角丸四角形 6"/>
          <p:cNvSpPr/>
          <p:nvPr/>
        </p:nvSpPr>
        <p:spPr>
          <a:xfrm>
            <a:off x="6696047" y="5307109"/>
            <a:ext cx="1673167" cy="627530"/>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a:t>
            </a:r>
            <a:endParaRPr kumimoji="1" lang="en-US" altLang="ja-JP" b="1"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26</a:t>
            </a:fld>
            <a:endParaRPr lang="en-US"/>
          </a:p>
        </p:txBody>
      </p:sp>
      <p:sp>
        <p:nvSpPr>
          <p:cNvPr id="2" name="テキスト ボックス 1"/>
          <p:cNvSpPr txBox="1"/>
          <p:nvPr/>
        </p:nvSpPr>
        <p:spPr>
          <a:xfrm>
            <a:off x="474133" y="1979743"/>
            <a:ext cx="8334449" cy="243143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支持的</a:t>
            </a:r>
            <a:r>
              <a:rPr kumimoji="1" lang="ja-JP" altLang="en-US" sz="2400" b="1" u="sng" dirty="0">
                <a:latin typeface="メイリオ" panose="020B0604030504040204" pitchFamily="50" charset="-128"/>
                <a:ea typeface="メイリオ" panose="020B0604030504040204" pitchFamily="50" charset="-128"/>
              </a:rPr>
              <a:t>環境</a:t>
            </a:r>
            <a:r>
              <a:rPr kumimoji="1" lang="ja-JP" altLang="en-US" sz="2400" dirty="0">
                <a:latin typeface="メイリオ" panose="020B0604030504040204" pitchFamily="50" charset="-128"/>
                <a:ea typeface="メイリオ" panose="020B0604030504040204" pitchFamily="50" charset="-128"/>
              </a:rPr>
              <a:t>の中で、</a:t>
            </a:r>
            <a:r>
              <a:rPr kumimoji="1" lang="ja-JP" altLang="en-US" sz="2400" b="1" u="sng" dirty="0">
                <a:latin typeface="メイリオ" panose="020B0604030504040204" pitchFamily="50" charset="-128"/>
                <a:ea typeface="メイリオ" panose="020B0604030504040204" pitchFamily="50" charset="-128"/>
              </a:rPr>
              <a:t>複数の</a:t>
            </a:r>
            <a:r>
              <a:rPr kumimoji="1" lang="ja-JP" altLang="en-US" sz="2400" b="1" u="sng" dirty="0" smtClean="0">
                <a:latin typeface="メイリオ" panose="020B0604030504040204" pitchFamily="50" charset="-128"/>
                <a:ea typeface="メイリオ" panose="020B0604030504040204" pitchFamily="50" charset="-128"/>
              </a:rPr>
              <a:t>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多角的視点</a:t>
            </a:r>
            <a:r>
              <a:rPr kumimoji="1" lang="en-US" altLang="ja-JP" sz="2400" b="1" u="sng"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に</a:t>
            </a:r>
            <a:r>
              <a:rPr kumimoji="1" lang="ja-JP" altLang="en-US" sz="2400" dirty="0">
                <a:latin typeface="メイリオ" panose="020B0604030504040204" pitchFamily="50" charset="-128"/>
                <a:ea typeface="メイリオ" panose="020B0604030504040204" pitchFamily="50" charset="-128"/>
              </a:rPr>
              <a:t>より</a:t>
            </a:r>
            <a:r>
              <a:rPr kumimoji="1" lang="ja-JP" altLang="en-US" sz="2400" dirty="0" smtClean="0">
                <a:latin typeface="メイリオ" panose="020B0604030504040204" pitchFamily="50" charset="-128"/>
                <a:ea typeface="メイリオ" panose="020B0604030504040204" pitchFamily="50" charset="-128"/>
              </a:rPr>
              <a:t>、</a:t>
            </a:r>
          </a:p>
          <a:p>
            <a:r>
              <a:rPr kumimoji="1" lang="ja-JP" altLang="en-US" sz="2400" dirty="0">
                <a:latin typeface="メイリオ" panose="020B0604030504040204" pitchFamily="50" charset="-128"/>
                <a:ea typeface="メイリオ" panose="020B0604030504040204" pitchFamily="50" charset="-128"/>
              </a:rPr>
              <a:t>　</a:t>
            </a:r>
            <a:r>
              <a:rPr kumimoji="1" lang="ja-JP" altLang="en-US" sz="2400" b="1" u="sng" dirty="0" smtClean="0">
                <a:latin typeface="メイリオ" panose="020B0604030504040204" pitchFamily="50" charset="-128"/>
                <a:ea typeface="メイリオ" panose="020B0604030504040204" pitchFamily="50" charset="-128"/>
              </a:rPr>
              <a:t>業務</a:t>
            </a:r>
            <a:r>
              <a:rPr kumimoji="1" lang="ja-JP" altLang="en-US" sz="2400" b="1" u="sng" dirty="0">
                <a:latin typeface="メイリオ" panose="020B0604030504040204" pitchFamily="50" charset="-128"/>
                <a:ea typeface="メイリオ" panose="020B0604030504040204" pitchFamily="50" charset="-128"/>
              </a:rPr>
              <a:t>（自ら</a:t>
            </a:r>
            <a:r>
              <a:rPr kumimoji="1" lang="ja-JP" altLang="en-US" sz="2400" b="1" u="sng" dirty="0" smtClean="0">
                <a:latin typeface="メイリオ" panose="020B0604030504040204" pitchFamily="50" charset="-128"/>
                <a:ea typeface="メイリオ" panose="020B0604030504040204" pitchFamily="50" charset="-128"/>
              </a:rPr>
              <a:t>の方針・支援</a:t>
            </a:r>
            <a:r>
              <a:rPr kumimoji="1" lang="ja-JP" altLang="en-US" sz="2400" b="1" u="sng" dirty="0">
                <a:latin typeface="メイリオ" panose="020B0604030504040204" pitchFamily="50" charset="-128"/>
                <a:ea typeface="メイリオ" panose="020B0604030504040204" pitchFamily="50" charset="-128"/>
              </a:rPr>
              <a:t>）を振り返る</a:t>
            </a:r>
            <a:r>
              <a:rPr kumimoji="1" lang="ja-JP" altLang="en-US" sz="2400" dirty="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 </a:t>
            </a:r>
            <a:r>
              <a:rPr kumimoji="1" lang="ja-JP" altLang="en-US" sz="2000" b="1" dirty="0">
                <a:latin typeface="メイリオ" panose="020B0604030504040204" pitchFamily="50" charset="-128"/>
                <a:ea typeface="メイリオ" panose="020B0604030504040204" pitchFamily="50" charset="-128"/>
              </a:rPr>
              <a:t>気づきや新たな視点・資源等の知識の獲得</a:t>
            </a:r>
            <a:r>
              <a:rPr kumimoji="1" lang="ja-JP" altLang="en-US" sz="2000" b="1" dirty="0" smtClean="0">
                <a:latin typeface="メイリオ" panose="020B0604030504040204" pitchFamily="50" charset="-128"/>
                <a:ea typeface="メイリオ" panose="020B0604030504040204" pitchFamily="50" charset="-128"/>
              </a:rPr>
              <a:t>、</a:t>
            </a:r>
          </a:p>
          <a:p>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合議</a:t>
            </a:r>
            <a:r>
              <a:rPr kumimoji="1" lang="ja-JP" altLang="en-US" sz="2000" dirty="0">
                <a:latin typeface="メイリオ" panose="020B0604030504040204" pitchFamily="50" charset="-128"/>
                <a:ea typeface="メイリオ" panose="020B0604030504040204" pitchFamily="50" charset="-128"/>
              </a:rPr>
              <a:t>による支援方針の決定</a:t>
            </a:r>
          </a:p>
          <a:p>
            <a:r>
              <a:rPr kumimoji="1" lang="ja-JP" altLang="en-US" sz="2000" dirty="0">
                <a:latin typeface="メイリオ" panose="020B0604030504040204" pitchFamily="50" charset="-128"/>
                <a:ea typeface="メイリオ" panose="020B0604030504040204" pitchFamily="50" charset="-128"/>
              </a:rPr>
              <a:t>　　→ 支援の質の向上</a:t>
            </a:r>
          </a:p>
          <a:p>
            <a:r>
              <a:rPr kumimoji="1" lang="ja-JP" altLang="en-US" sz="2000" dirty="0">
                <a:latin typeface="メイリオ" panose="020B0604030504040204" pitchFamily="50" charset="-128"/>
                <a:ea typeface="メイリオ" panose="020B0604030504040204" pitchFamily="50" charset="-128"/>
              </a:rPr>
              <a:t>　　→ 利用者（障害のある人）の夢・希望の実現、生活の質の向上</a:t>
            </a:r>
          </a:p>
          <a:p>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1389508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の方法</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27</a:t>
            </a:fld>
            <a:endParaRPr lang="en-US"/>
          </a:p>
        </p:txBody>
      </p:sp>
      <p:sp>
        <p:nvSpPr>
          <p:cNvPr id="2" name="テキスト ボックス 1"/>
          <p:cNvSpPr txBox="1"/>
          <p:nvPr/>
        </p:nvSpPr>
        <p:spPr>
          <a:xfrm>
            <a:off x="474133" y="1979743"/>
            <a:ext cx="8334449" cy="4167166"/>
          </a:xfrm>
          <a:prstGeom prst="rect">
            <a:avLst/>
          </a:prstGeom>
          <a:noFill/>
        </p:spPr>
        <p:txBody>
          <a:bodyPr wrap="square" rtlCol="0">
            <a:spAutoFit/>
          </a:bodyPr>
          <a:lstStyle/>
          <a:p>
            <a:pPr>
              <a:lnSpc>
                <a:spcPts val="288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a:latin typeface="メイリオ" panose="020B0604030504040204" pitchFamily="50" charset="-128"/>
                <a:ea typeface="メイリオ" panose="020B0604030504040204" pitchFamily="50" charset="-128"/>
              </a:rPr>
              <a:t>グループスーパービジョンの</a:t>
            </a:r>
            <a:r>
              <a:rPr kumimoji="1" lang="ja-JP" altLang="en-US" sz="2400" b="1" u="sng" dirty="0" smtClean="0">
                <a:latin typeface="メイリオ" panose="020B0604030504040204" pitchFamily="50" charset="-128"/>
                <a:ea typeface="メイリオ" panose="020B0604030504040204" pitchFamily="50" charset="-128"/>
              </a:rPr>
              <a:t>利点</a:t>
            </a:r>
            <a:r>
              <a:rPr kumimoji="1" lang="ja-JP" altLang="en-US" sz="2000" dirty="0" smtClean="0">
                <a:latin typeface="メイリオ" panose="020B0604030504040204" pitchFamily="50" charset="-128"/>
                <a:ea typeface="メイリオ" panose="020B0604030504040204" pitchFamily="50" charset="-128"/>
              </a:rPr>
              <a:t>  （小澤温）</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想像的な代替策のアイディアの</a:t>
            </a:r>
            <a:r>
              <a:rPr kumimoji="1" lang="ja-JP" altLang="en-US" sz="2000" dirty="0" smtClean="0">
                <a:latin typeface="メイリオ" panose="020B0604030504040204" pitchFamily="50" charset="-128"/>
                <a:ea typeface="メイリオ" panose="020B0604030504040204" pitchFamily="50" charset="-128"/>
              </a:rPr>
              <a:t>源泉</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利用者行動の内面的な理解（内的解釈）</a:t>
            </a:r>
          </a:p>
          <a:p>
            <a:pPr>
              <a:lnSpc>
                <a:spcPts val="2880"/>
              </a:lnSpc>
            </a:pP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同僚への励まし</a:t>
            </a:r>
            <a:r>
              <a:rPr kumimoji="1" lang="ja-JP" altLang="en-US" sz="2000" dirty="0" smtClean="0">
                <a:latin typeface="メイリオ" panose="020B0604030504040204" pitchFamily="50" charset="-128"/>
                <a:ea typeface="メイリオ" panose="020B0604030504040204" pitchFamily="50" charset="-128"/>
              </a:rPr>
              <a:t>と支持（</a:t>
            </a:r>
            <a:r>
              <a:rPr kumimoji="1" lang="ja-JP" altLang="en-US" sz="2000" dirty="0">
                <a:latin typeface="メイリオ" panose="020B0604030504040204" pitchFamily="50" charset="-128"/>
                <a:ea typeface="メイリオ" panose="020B0604030504040204" pitchFamily="50" charset="-128"/>
              </a:rPr>
              <a:t>チームとしての共感性）</a:t>
            </a:r>
          </a:p>
          <a:p>
            <a:pPr>
              <a:lnSpc>
                <a:spcPts val="2880"/>
              </a:lnSpc>
            </a:pPr>
            <a:r>
              <a:rPr kumimoji="1" lang="ja-JP" altLang="en-US" sz="2000" dirty="0">
                <a:latin typeface="メイリオ" panose="020B0604030504040204" pitchFamily="50" charset="-128"/>
                <a:ea typeface="メイリオ" panose="020B0604030504040204" pitchFamily="50" charset="-128"/>
              </a:rPr>
              <a:t>　・成功した実践への分かち合い</a:t>
            </a:r>
          </a:p>
          <a:p>
            <a:pPr>
              <a:lnSpc>
                <a:spcPts val="2880"/>
              </a:lnSpc>
            </a:pPr>
            <a:r>
              <a:rPr kumimoji="1" lang="ja-JP" altLang="en-US" sz="2000" dirty="0">
                <a:latin typeface="メイリオ" panose="020B0604030504040204" pitchFamily="50" charset="-128"/>
                <a:ea typeface="メイリオ" panose="020B0604030504040204" pitchFamily="50" charset="-128"/>
              </a:rPr>
              <a:t>　・クライエント（利用者）との直接的な関わりのない同僚の視点</a:t>
            </a:r>
            <a:r>
              <a:rPr kumimoji="1" lang="ja-JP" altLang="en-US" sz="2000" dirty="0" smtClean="0">
                <a:latin typeface="メイリオ" panose="020B0604030504040204" pitchFamily="50" charset="-128"/>
                <a:ea typeface="メイリオ" panose="020B0604030504040204" pitchFamily="50" charset="-128"/>
              </a:rPr>
              <a:t>から</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開かれること。</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チーム全体がクライエント（利用者）をよく知るため、担当者の</a:t>
            </a:r>
            <a:r>
              <a:rPr kumimoji="1" lang="ja-JP" altLang="en-US" sz="2000" dirty="0" smtClean="0">
                <a:latin typeface="メイリオ" panose="020B0604030504040204" pitchFamily="50" charset="-128"/>
                <a:ea typeface="メイリオ" panose="020B0604030504040204" pitchFamily="50" charset="-128"/>
              </a:rPr>
              <a:t>幅</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が広がる。</a:t>
            </a:r>
            <a:endParaRPr kumimoji="1" lang="ja-JP" altLang="en-US" sz="2000" dirty="0">
              <a:latin typeface="メイリオ" panose="020B0604030504040204" pitchFamily="50" charset="-128"/>
              <a:ea typeface="メイリオ" panose="020B0604030504040204" pitchFamily="50" charset="-128"/>
            </a:endParaRP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チームとしての学習効果が</a:t>
            </a:r>
            <a:r>
              <a:rPr kumimoji="1" lang="ja-JP" altLang="en-US" sz="2000" dirty="0" smtClean="0">
                <a:latin typeface="メイリオ" panose="020B0604030504040204" pitchFamily="50" charset="-128"/>
                <a:ea typeface="メイリオ" panose="020B0604030504040204" pitchFamily="50" charset="-128"/>
              </a:rPr>
              <a:t>高まる。</a:t>
            </a:r>
          </a:p>
          <a:p>
            <a:pPr>
              <a:lnSpc>
                <a:spcPts val="288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個別ケースのアイディアから他のケースへの応用）</a:t>
            </a:r>
          </a:p>
        </p:txBody>
      </p:sp>
    </p:spTree>
    <p:extLst>
      <p:ext uri="{BB962C8B-B14F-4D97-AF65-F5344CB8AC3E}">
        <p14:creationId xmlns:p14="http://schemas.microsoft.com/office/powerpoint/2010/main" val="133739312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実習２ガイダンス（課題の内容）</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28</a:t>
            </a:fld>
            <a:endParaRPr lang="en-US"/>
          </a:p>
        </p:txBody>
      </p:sp>
      <p:sp>
        <p:nvSpPr>
          <p:cNvPr id="2" name="テキスト ボックス 1"/>
          <p:cNvSpPr txBox="1"/>
          <p:nvPr/>
        </p:nvSpPr>
        <p:spPr>
          <a:xfrm>
            <a:off x="474133" y="1979743"/>
            <a:ext cx="8669867" cy="4452501"/>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実習２の課題</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b="1" dirty="0" smtClean="0">
                <a:latin typeface="メイリオ" panose="020B0604030504040204" pitchFamily="50" charset="-128"/>
                <a:ea typeface="メイリオ" panose="020B0604030504040204" pitchFamily="50" charset="-128"/>
              </a:rPr>
              <a:t>① 再アセスメント</a:t>
            </a:r>
            <a:r>
              <a:rPr kumimoji="1" lang="ja-JP" altLang="en-US" sz="2400" b="1" dirty="0">
                <a:latin typeface="メイリオ" panose="020B0604030504040204" pitchFamily="50" charset="-128"/>
                <a:ea typeface="メイリオ" panose="020B0604030504040204" pitchFamily="50" charset="-128"/>
              </a:rPr>
              <a:t>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実習１で作成した様式の加筆修正を行う。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実習１と文字色を変える、削除を見え消しと</a:t>
            </a:r>
            <a:r>
              <a:rPr kumimoji="1" lang="ja-JP" altLang="en-US" sz="2400" dirty="0" smtClean="0">
                <a:latin typeface="メイリオ" panose="020B0604030504040204" pitchFamily="50" charset="-128"/>
                <a:ea typeface="メイリオ" panose="020B0604030504040204" pitchFamily="50" charset="-128"/>
              </a:rPr>
              <a:t>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など</a:t>
            </a:r>
            <a:r>
              <a:rPr kumimoji="1" lang="ja-JP" altLang="en-US" sz="2400" dirty="0">
                <a:latin typeface="メイリオ" panose="020B0604030504040204" pitchFamily="50" charset="-128"/>
                <a:ea typeface="メイリオ" panose="020B0604030504040204" pitchFamily="50" charset="-128"/>
              </a:rPr>
              <a:t>、変化が可視化できるようにする。）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記録・振り返りシート</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４</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に記入する。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サービス</a:t>
            </a:r>
            <a:r>
              <a:rPr kumimoji="1" lang="ja-JP" altLang="en-US" sz="2400" dirty="0">
                <a:latin typeface="メイリオ" panose="020B0604030504040204" pitchFamily="50" charset="-128"/>
                <a:ea typeface="メイリオ" panose="020B0604030504040204" pitchFamily="50" charset="-128"/>
              </a:rPr>
              <a:t>等利用計画案の作成を行う。</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提出するものは以下</a:t>
            </a:r>
            <a:r>
              <a:rPr kumimoji="1" lang="ja-JP" altLang="en-US" sz="2400" dirty="0" smtClean="0">
                <a:latin typeface="メイリオ" panose="020B0604030504040204" pitchFamily="50" charset="-128"/>
                <a:ea typeface="メイリオ" panose="020B0604030504040204" pitchFamily="50" charset="-128"/>
              </a:rPr>
              <a:t>の４点。</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1)</a:t>
            </a:r>
            <a:r>
              <a:rPr kumimoji="1" lang="ja-JP" altLang="en-US" sz="2000" dirty="0" smtClean="0">
                <a:latin typeface="メイリオ" panose="020B0604030504040204" pitchFamily="50" charset="-128"/>
                <a:ea typeface="メイリオ" panose="020B0604030504040204" pitchFamily="50" charset="-128"/>
              </a:rPr>
              <a:t> サービス</a:t>
            </a:r>
            <a:r>
              <a:rPr kumimoji="1" lang="ja-JP" altLang="en-US" sz="2000" dirty="0">
                <a:latin typeface="メイリオ" panose="020B0604030504040204" pitchFamily="50" charset="-128"/>
                <a:ea typeface="メイリオ" panose="020B0604030504040204" pitchFamily="50" charset="-128"/>
              </a:rPr>
              <a:t>等利用計画</a:t>
            </a:r>
            <a:r>
              <a:rPr kumimoji="1" lang="ja-JP" altLang="en-US" sz="2000" dirty="0" smtClean="0">
                <a:latin typeface="メイリオ" panose="020B0604030504040204" pitchFamily="50" charset="-128"/>
                <a:ea typeface="メイリオ" panose="020B0604030504040204" pitchFamily="50" charset="-128"/>
              </a:rPr>
              <a:t>案　　 </a:t>
            </a:r>
            <a:r>
              <a:rPr kumimoji="1" lang="en-US" altLang="ja-JP" sz="2000" dirty="0" smtClean="0">
                <a:latin typeface="メイリオ" panose="020B0604030504040204" pitchFamily="50" charset="-128"/>
                <a:ea typeface="メイリオ" panose="020B0604030504040204" pitchFamily="50" charset="-128"/>
              </a:rPr>
              <a:t>2)</a:t>
            </a:r>
            <a:r>
              <a:rPr kumimoji="1" lang="ja-JP" altLang="en-US" sz="2000" dirty="0" smtClean="0">
                <a:latin typeface="メイリオ" panose="020B0604030504040204" pitchFamily="50" charset="-128"/>
                <a:ea typeface="メイリオ" panose="020B0604030504040204" pitchFamily="50" charset="-128"/>
              </a:rPr>
              <a:t> 週間</a:t>
            </a:r>
            <a:r>
              <a:rPr kumimoji="1" lang="ja-JP" altLang="en-US" sz="2000" dirty="0">
                <a:latin typeface="メイリオ" panose="020B0604030504040204" pitchFamily="50" charset="-128"/>
                <a:ea typeface="メイリオ" panose="020B0604030504040204" pitchFamily="50" charset="-128"/>
              </a:rPr>
              <a:t>計画表</a:t>
            </a:r>
          </a:p>
          <a:p>
            <a:pPr>
              <a:lnSpc>
                <a:spcPts val="34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3)</a:t>
            </a:r>
            <a:r>
              <a:rPr kumimoji="1" lang="ja-JP" altLang="en-US" sz="2000" dirty="0" smtClean="0">
                <a:latin typeface="メイリオ" panose="020B0604030504040204" pitchFamily="50" charset="-128"/>
                <a:ea typeface="メイリオ" panose="020B0604030504040204" pitchFamily="50" charset="-128"/>
              </a:rPr>
              <a:t> 申請者</a:t>
            </a:r>
            <a:r>
              <a:rPr kumimoji="1" lang="ja-JP" altLang="en-US" sz="2000" dirty="0">
                <a:latin typeface="メイリオ" panose="020B0604030504040204" pitchFamily="50" charset="-128"/>
                <a:ea typeface="メイリオ" panose="020B0604030504040204" pitchFamily="50" charset="-128"/>
              </a:rPr>
              <a:t>の現状（基本情報</a:t>
            </a:r>
            <a:r>
              <a:rPr kumimoji="1" lang="ja-JP" altLang="en-US" sz="2000" dirty="0" smtClean="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4)</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申請者</a:t>
            </a:r>
            <a:r>
              <a:rPr kumimoji="1" lang="ja-JP" altLang="en-US" sz="2000" dirty="0">
                <a:latin typeface="メイリオ" panose="020B0604030504040204" pitchFamily="50" charset="-128"/>
                <a:ea typeface="メイリオ" panose="020B0604030504040204" pitchFamily="50" charset="-128"/>
              </a:rPr>
              <a:t>の現状（現在の生活）</a:t>
            </a:r>
          </a:p>
        </p:txBody>
      </p:sp>
    </p:spTree>
    <p:extLst>
      <p:ext uri="{BB962C8B-B14F-4D97-AF65-F5344CB8AC3E}">
        <p14:creationId xmlns:p14="http://schemas.microsoft.com/office/powerpoint/2010/main" val="168808814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実習２ガイダンス（発表の準備）</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29</a:t>
            </a:fld>
            <a:endParaRPr lang="en-US"/>
          </a:p>
        </p:txBody>
      </p:sp>
      <p:sp>
        <p:nvSpPr>
          <p:cNvPr id="2" name="テキスト ボックス 1"/>
          <p:cNvSpPr txBox="1"/>
          <p:nvPr/>
        </p:nvSpPr>
        <p:spPr>
          <a:xfrm>
            <a:off x="474133" y="1979743"/>
            <a:ext cx="8669867" cy="3667671"/>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実習２の課題</a:t>
            </a:r>
            <a:endParaRPr kumimoji="1" lang="ja-JP" altLang="en-US" sz="2000" dirty="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・次回</a:t>
            </a:r>
            <a:r>
              <a:rPr kumimoji="1" lang="ja-JP" altLang="en-US" sz="2000" dirty="0">
                <a:latin typeface="メイリオ" panose="020B0604030504040204" pitchFamily="50" charset="-128"/>
                <a:ea typeface="メイリオ" panose="020B0604030504040204" pitchFamily="50" charset="-128"/>
              </a:rPr>
              <a:t>の研修において、ケースレビューを行います。</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７分間</a:t>
            </a:r>
            <a:r>
              <a:rPr kumimoji="1" lang="ja-JP" altLang="en-US" sz="2000" dirty="0">
                <a:latin typeface="メイリオ" panose="020B0604030504040204" pitchFamily="50" charset="-128"/>
                <a:ea typeface="メイリオ" panose="020B0604030504040204" pitchFamily="50" charset="-128"/>
              </a:rPr>
              <a:t>で以下の要領で概要を発表できる</a:t>
            </a:r>
            <a:r>
              <a:rPr kumimoji="1" lang="ja-JP" altLang="en-US" sz="2000" dirty="0" smtClean="0">
                <a:latin typeface="メイリオ" panose="020B0604030504040204" pitchFamily="50" charset="-128"/>
                <a:ea typeface="メイリオ" panose="020B0604030504040204" pitchFamily="50" charset="-128"/>
              </a:rPr>
              <a:t>よう</a:t>
            </a:r>
            <a:r>
              <a:rPr kumimoji="1" lang="ja-JP" altLang="en-US" sz="2000" dirty="0">
                <a:latin typeface="メイリオ" panose="020B0604030504040204" pitchFamily="50" charset="-128"/>
                <a:ea typeface="メイリオ" panose="020B0604030504040204" pitchFamily="50" charset="-128"/>
              </a:rPr>
              <a:t>、準備</a:t>
            </a:r>
            <a:r>
              <a:rPr kumimoji="1" lang="ja-JP" altLang="en-US" sz="2000" dirty="0" smtClean="0">
                <a:latin typeface="メイリオ" panose="020B0604030504040204" pitchFamily="50" charset="-128"/>
                <a:ea typeface="メイリオ" panose="020B0604030504040204" pitchFamily="50" charset="-128"/>
              </a:rPr>
              <a:t>しておく</a:t>
            </a:r>
            <a:r>
              <a:rPr kumimoji="1" lang="ja-JP" altLang="en-US" sz="2000" dirty="0">
                <a:latin typeface="メイリオ" panose="020B0604030504040204" pitchFamily="50" charset="-128"/>
                <a:ea typeface="メイリオ" panose="020B0604030504040204" pitchFamily="50" charset="-128"/>
              </a:rPr>
              <a:t>こと。</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① </a:t>
            </a:r>
            <a:r>
              <a:rPr kumimoji="1" lang="ja-JP" altLang="en-US" sz="2000" dirty="0">
                <a:latin typeface="メイリオ" panose="020B0604030504040204" pitchFamily="50" charset="-128"/>
                <a:ea typeface="メイリオ" panose="020B0604030504040204" pitchFamily="50" charset="-128"/>
              </a:rPr>
              <a:t>再アセスメントの結果変化したところとその</a:t>
            </a:r>
            <a:r>
              <a:rPr kumimoji="1" lang="ja-JP" altLang="en-US" sz="2000" dirty="0" smtClean="0">
                <a:latin typeface="メイリオ" panose="020B0604030504040204" pitchFamily="50" charset="-128"/>
                <a:ea typeface="メイリオ" panose="020B0604030504040204" pitchFamily="50" charset="-128"/>
              </a:rPr>
              <a:t>要因</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② </a:t>
            </a:r>
            <a:r>
              <a:rPr kumimoji="1" lang="ja-JP" altLang="en-US" sz="2000" dirty="0">
                <a:latin typeface="メイリオ" panose="020B0604030504040204" pitchFamily="50" charset="-128"/>
                <a:ea typeface="メイリオ" panose="020B0604030504040204" pitchFamily="50" charset="-128"/>
              </a:rPr>
              <a:t>サービス等利用</a:t>
            </a:r>
            <a:r>
              <a:rPr kumimoji="1" lang="ja-JP" altLang="en-US" sz="2000" dirty="0" smtClean="0">
                <a:latin typeface="メイリオ" panose="020B0604030504040204" pitchFamily="50" charset="-128"/>
                <a:ea typeface="メイリオ" panose="020B0604030504040204" pitchFamily="50" charset="-128"/>
              </a:rPr>
              <a:t>計画作成案の際</a:t>
            </a:r>
            <a:r>
              <a:rPr kumimoji="1" lang="ja-JP" altLang="en-US" sz="2000" dirty="0">
                <a:latin typeface="メイリオ" panose="020B0604030504040204" pitchFamily="50" charset="-128"/>
                <a:ea typeface="メイリオ" panose="020B0604030504040204" pitchFamily="50" charset="-128"/>
              </a:rPr>
              <a:t>留意した視点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社会資源やチームメンバーの選定意図や留意した点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基本的視点と照らし合わせ留意した点</a:t>
            </a: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　③ </a:t>
            </a:r>
            <a:r>
              <a:rPr kumimoji="1" lang="ja-JP" altLang="en-US" sz="2000" dirty="0">
                <a:latin typeface="メイリオ" panose="020B0604030504040204" pitchFamily="50" charset="-128"/>
                <a:ea typeface="メイリオ" panose="020B0604030504040204" pitchFamily="50" charset="-128"/>
              </a:rPr>
              <a:t>再アセスメント、プラン作成にあたり、困難・疑問を感じた点</a:t>
            </a:r>
          </a:p>
          <a:p>
            <a:pPr>
              <a:lnSpc>
                <a:spcPts val="1800"/>
              </a:lnSpc>
            </a:pPr>
            <a:endParaRPr kumimoji="1" lang="ja-JP" altLang="en-US" sz="2000" dirty="0" smtClean="0">
              <a:latin typeface="メイリオ" panose="020B0604030504040204" pitchFamily="50" charset="-128"/>
              <a:ea typeface="メイリオ" panose="020B0604030504040204" pitchFamily="50" charset="-128"/>
            </a:endParaRPr>
          </a:p>
          <a:p>
            <a:pPr>
              <a:lnSpc>
                <a:spcPts val="2900"/>
              </a:lnSpc>
            </a:pPr>
            <a:r>
              <a:rPr kumimoji="1" lang="ja-JP" altLang="en-US" sz="2000" dirty="0">
                <a:latin typeface="メイリオ" panose="020B0604030504040204" pitchFamily="50" charset="-128"/>
                <a:ea typeface="メイリオ" panose="020B0604030504040204" pitchFamily="50" charset="-128"/>
              </a:rPr>
              <a:t>　　</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b="1" dirty="0" smtClean="0">
                <a:solidFill>
                  <a:srgbClr val="FF0000"/>
                </a:solidFill>
                <a:latin typeface="メイリオ" panose="020B0604030504040204" pitchFamily="50" charset="-128"/>
                <a:ea typeface="メイリオ" panose="020B0604030504040204" pitchFamily="50" charset="-128"/>
              </a:rPr>
              <a:t>単</a:t>
            </a:r>
            <a:r>
              <a:rPr kumimoji="1" lang="ja-JP" altLang="en-US" sz="2000" b="1" dirty="0">
                <a:solidFill>
                  <a:srgbClr val="FF0000"/>
                </a:solidFill>
                <a:latin typeface="メイリオ" panose="020B0604030504040204" pitchFamily="50" charset="-128"/>
                <a:ea typeface="メイリオ" panose="020B0604030504040204" pitchFamily="50" charset="-128"/>
              </a:rPr>
              <a:t>なるシートの読み上げとならないよう、端的に報告</a:t>
            </a:r>
            <a:r>
              <a:rPr kumimoji="1" lang="ja-JP" altLang="en-US" sz="2000" dirty="0">
                <a:latin typeface="メイリオ" panose="020B0604030504040204" pitchFamily="50" charset="-128"/>
                <a:ea typeface="メイリオ" panose="020B0604030504040204" pitchFamily="50" charset="-128"/>
              </a:rPr>
              <a:t>する</a:t>
            </a:r>
            <a:r>
              <a:rPr kumimoji="1" lang="ja-JP" altLang="en-US" sz="2000" dirty="0" smtClean="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 </a:t>
            </a:r>
          </a:p>
        </p:txBody>
      </p:sp>
    </p:spTree>
    <p:extLst>
      <p:ext uri="{BB962C8B-B14F-4D97-AF65-F5344CB8AC3E}">
        <p14:creationId xmlns:p14="http://schemas.microsoft.com/office/powerpoint/2010/main" val="192670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300887" y="267036"/>
            <a:ext cx="4361211" cy="6032669"/>
          </a:xfrm>
          <a:prstGeom prst="rect">
            <a:avLst/>
          </a:prstGeom>
          <a:solidFill>
            <a:schemeClr val="bg1"/>
          </a:solidFill>
          <a:ln w="19050">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96829"/>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受講前の今、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a:t>
            </a:fld>
            <a:endParaRPr lang="en-US"/>
          </a:p>
        </p:txBody>
      </p:sp>
      <p:sp>
        <p:nvSpPr>
          <p:cNvPr id="7" name="正方形/長方形 6"/>
          <p:cNvSpPr/>
          <p:nvPr/>
        </p:nvSpPr>
        <p:spPr>
          <a:xfrm>
            <a:off x="6389973" y="2468070"/>
            <a:ext cx="383061" cy="343911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686921" y="1230203"/>
            <a:ext cx="8224675" cy="5089915"/>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本日の振り返り</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30</a:t>
            </a:fld>
            <a:endParaRPr lang="en-US"/>
          </a:p>
        </p:txBody>
      </p:sp>
      <p:sp>
        <p:nvSpPr>
          <p:cNvPr id="10" name="正方形/長方形 9"/>
          <p:cNvSpPr/>
          <p:nvPr/>
        </p:nvSpPr>
        <p:spPr>
          <a:xfrm>
            <a:off x="6580095" y="1748118"/>
            <a:ext cx="2241176" cy="2393576"/>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833717" y="4408582"/>
            <a:ext cx="5746377" cy="1911536"/>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6925798" y="5065058"/>
            <a:ext cx="1665510" cy="71109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panose="020B0604030504040204" pitchFamily="50" charset="-128"/>
                <a:ea typeface="メイリオ" panose="020B0604030504040204" pitchFamily="50" charset="-128"/>
              </a:rPr>
              <a:t>今日の宿題</a:t>
            </a:r>
            <a:endParaRPr kumimoji="1" lang="ja-JP" altLang="en-US" sz="20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9032801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まとめ</a:t>
            </a:r>
            <a:endParaRPr kumimoji="1" lang="ja-JP" altLang="en-US" sz="2800" b="1"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31</a:t>
            </a:fld>
            <a:endParaRPr lang="en-US"/>
          </a:p>
        </p:txBody>
      </p:sp>
      <p:sp>
        <p:nvSpPr>
          <p:cNvPr id="8" name="テキスト ボックス 7"/>
          <p:cNvSpPr txBox="1"/>
          <p:nvPr/>
        </p:nvSpPr>
        <p:spPr>
          <a:xfrm>
            <a:off x="251520" y="1256098"/>
            <a:ext cx="3270613" cy="3046988"/>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・受講前後で変化が</a:t>
            </a:r>
          </a:p>
          <a:p>
            <a:r>
              <a:rPr lang="ja-JP" altLang="en-US" sz="2400" dirty="0" smtClean="0">
                <a:latin typeface="メイリオ" pitchFamily="50" charset="-128"/>
                <a:ea typeface="メイリオ" pitchFamily="50" charset="-128"/>
                <a:cs typeface="メイリオ" pitchFamily="50" charset="-128"/>
              </a:rPr>
              <a:t>　ありましたか？</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・受講後の気づきを</a:t>
            </a:r>
          </a:p>
          <a:p>
            <a:r>
              <a:rPr lang="ja-JP" altLang="en-US" sz="2400" dirty="0" smtClean="0">
                <a:latin typeface="メイリオ" pitchFamily="50" charset="-128"/>
                <a:ea typeface="メイリオ" pitchFamily="50" charset="-128"/>
                <a:cs typeface="メイリオ" pitchFamily="50" charset="-128"/>
              </a:rPr>
              <a:t>　具体的に記入して</a:t>
            </a:r>
          </a:p>
          <a:p>
            <a:r>
              <a:rPr lang="ja-JP" altLang="en-US" sz="2400" dirty="0" smtClean="0">
                <a:latin typeface="メイリオ" pitchFamily="50" charset="-128"/>
                <a:ea typeface="メイリオ" pitchFamily="50" charset="-128"/>
                <a:cs typeface="メイリオ" pitchFamily="50" charset="-128"/>
              </a:rPr>
              <a:t>　ください。</a:t>
            </a:r>
          </a:p>
        </p:txBody>
      </p:sp>
      <p:pic>
        <p:nvPicPr>
          <p:cNvPr id="9" name="Picture 2"/>
          <p:cNvPicPr>
            <a:picLocks noChangeAspect="1" noChangeArrowheads="1"/>
          </p:cNvPicPr>
          <p:nvPr/>
        </p:nvPicPr>
        <p:blipFill>
          <a:blip r:embed="rId2" cstate="print"/>
          <a:srcRect/>
          <a:stretch>
            <a:fillRect/>
          </a:stretch>
        </p:blipFill>
        <p:spPr bwMode="auto">
          <a:xfrm>
            <a:off x="4098587" y="267036"/>
            <a:ext cx="4361211" cy="6032669"/>
          </a:xfrm>
          <a:prstGeom prst="rect">
            <a:avLst/>
          </a:prstGeom>
          <a:solidFill>
            <a:schemeClr val="bg1"/>
          </a:solidFill>
          <a:ln w="19050">
            <a:solidFill>
              <a:schemeClr val="tx1"/>
            </a:solidFill>
            <a:miter lim="800000"/>
            <a:headEnd/>
            <a:tailEnd/>
          </a:ln>
          <a:effectLst/>
        </p:spPr>
      </p:pic>
      <p:sp>
        <p:nvSpPr>
          <p:cNvPr id="10" name="正方形/長方形 9"/>
          <p:cNvSpPr/>
          <p:nvPr/>
        </p:nvSpPr>
        <p:spPr>
          <a:xfrm>
            <a:off x="6611193" y="2298138"/>
            <a:ext cx="1755971" cy="360904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41663"/>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264565"/>
            <a:ext cx="8640960" cy="2041585"/>
          </a:xfrm>
          <a:prstGeom prst="rect">
            <a:avLst/>
          </a:prstGeom>
          <a:noFill/>
        </p:spPr>
        <p:txBody>
          <a:bodyPr wrap="square" rtlCol="0">
            <a:spAutoFit/>
          </a:bodyPr>
          <a:lstStyle/>
          <a:p>
            <a:pPr>
              <a:lnSpc>
                <a:spcPts val="3800"/>
              </a:lnSpc>
            </a:pPr>
            <a:r>
              <a:rPr lang="ja-JP" altLang="en-US" sz="2400" dirty="0" smtClean="0">
                <a:latin typeface="メイリオ" pitchFamily="50" charset="-128"/>
                <a:ea typeface="メイリオ" pitchFamily="50" charset="-128"/>
                <a:cs typeface="メイリオ" pitchFamily="50" charset="-128"/>
              </a:rPr>
              <a:t>はじめに</a:t>
            </a:r>
          </a:p>
          <a:p>
            <a:pPr>
              <a:lnSpc>
                <a:spcPts val="3800"/>
              </a:lnSpc>
            </a:pPr>
            <a:r>
              <a:rPr lang="ja-JP" altLang="en-US" sz="2400" dirty="0" smtClean="0">
                <a:latin typeface="メイリオ" pitchFamily="50" charset="-128"/>
                <a:ea typeface="メイリオ" pitchFamily="50" charset="-128"/>
                <a:cs typeface="メイリオ" pitchFamily="50" charset="-128"/>
              </a:rPr>
              <a:t>① これまでの復習</a:t>
            </a:r>
          </a:p>
          <a:p>
            <a:pPr>
              <a:lnSpc>
                <a:spcPts val="3800"/>
              </a:lnSpc>
            </a:pPr>
            <a:r>
              <a:rPr lang="ja-JP" altLang="en-US" sz="2400" dirty="0" smtClean="0">
                <a:latin typeface="メイリオ" pitchFamily="50" charset="-128"/>
                <a:ea typeface="メイリオ" pitchFamily="50" charset="-128"/>
                <a:cs typeface="メイリオ" pitchFamily="50" charset="-128"/>
              </a:rPr>
              <a:t>② アセスメントの検討（演習）</a:t>
            </a:r>
            <a:endParaRPr lang="en-US" altLang="ja-JP" sz="2400" dirty="0" smtClean="0">
              <a:latin typeface="メイリオ" pitchFamily="50" charset="-128"/>
              <a:ea typeface="メイリオ" pitchFamily="50" charset="-128"/>
              <a:cs typeface="メイリオ" pitchFamily="50" charset="-128"/>
            </a:endParaRPr>
          </a:p>
          <a:p>
            <a:pPr>
              <a:lnSpc>
                <a:spcPts val="3800"/>
              </a:lnSpc>
            </a:pPr>
            <a:r>
              <a:rPr lang="ja-JP" altLang="en-US" sz="2400" dirty="0" smtClean="0">
                <a:latin typeface="メイリオ" pitchFamily="50" charset="-128"/>
                <a:ea typeface="メイリオ" pitchFamily="50" charset="-128"/>
                <a:cs typeface="メイリオ" pitchFamily="50" charset="-128"/>
              </a:rPr>
              <a:t>まとめ</a:t>
            </a:r>
            <a:endParaRPr lang="ja-JP" altLang="en-US" sz="24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4</a:t>
            </a:fld>
            <a:endParaRPr lang="en-US"/>
          </a:p>
        </p:txBody>
      </p:sp>
      <p:sp>
        <p:nvSpPr>
          <p:cNvPr id="7" name="角丸四角形 6"/>
          <p:cNvSpPr/>
          <p:nvPr/>
        </p:nvSpPr>
        <p:spPr>
          <a:xfrm>
            <a:off x="5294784" y="2957591"/>
            <a:ext cx="3335568" cy="697117"/>
          </a:xfrm>
          <a:prstGeom prst="roundRect">
            <a:avLst/>
          </a:prstGeom>
          <a:solidFill>
            <a:schemeClr val="accent5">
              <a:lumMod val="20000"/>
              <a:lumOff val="8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実習を基にした総合技の演習です。</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・技術的側面が気になると思いますが、</a:t>
            </a:r>
          </a:p>
          <a:p>
            <a:r>
              <a:rPr kumimoji="1" lang="ja-JP" altLang="en-US" sz="1100" b="1" dirty="0" smtClean="0">
                <a:solidFill>
                  <a:schemeClr val="tx1"/>
                </a:solidFill>
                <a:latin typeface="メイリオ" pitchFamily="50" charset="-128"/>
                <a:ea typeface="メイリオ" pitchFamily="50" charset="-128"/>
                <a:cs typeface="メイリオ" pitchFamily="50" charset="-128"/>
              </a:rPr>
              <a:t>　・その基盤となる価値を忘れないでください。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051996"/>
            <a:ext cx="8640960" cy="2000548"/>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　　　　　</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１</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これまでの復習</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相談支援の目的</a:t>
            </a:r>
          </a:p>
          <a:p>
            <a:r>
              <a:rPr lang="ja-JP" altLang="en-US" sz="2400" dirty="0" smtClean="0">
                <a:latin typeface="メイリオ" pitchFamily="50" charset="-128"/>
                <a:ea typeface="メイリオ" pitchFamily="50" charset="-128"/>
                <a:cs typeface="メイリオ" pitchFamily="50" charset="-128"/>
              </a:rPr>
              <a:t>　　　　　　　② 相談支援の基本的視点</a:t>
            </a:r>
          </a:p>
          <a:p>
            <a:r>
              <a:rPr lang="ja-JP" altLang="en-US" sz="2400" dirty="0" smtClean="0">
                <a:latin typeface="メイリオ" pitchFamily="50" charset="-128"/>
                <a:ea typeface="メイリオ" pitchFamily="50" charset="-128"/>
                <a:cs typeface="メイリオ" pitchFamily="50" charset="-128"/>
              </a:rPr>
              <a:t>　　　　　　　③ ケアマネジメントプロセスとその留意点</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 </a:t>
            </a:r>
            <a:r>
              <a:rPr kumimoji="1" lang="ja-JP" altLang="en-US" sz="2800" dirty="0">
                <a:latin typeface="メイリオ"/>
                <a:ea typeface="メイリオ"/>
                <a:cs typeface="メイリオ"/>
              </a:rPr>
              <a:t>相談</a:t>
            </a:r>
            <a:r>
              <a:rPr kumimoji="1" lang="ja-JP" altLang="en-US" sz="2800" dirty="0" smtClean="0">
                <a:latin typeface="メイリオ"/>
                <a:ea typeface="メイリオ"/>
                <a:cs typeface="メイリオ"/>
              </a:rPr>
              <a:t>支援の目的</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6</a:t>
            </a:fld>
            <a:endParaRPr lang="en-US"/>
          </a:p>
        </p:txBody>
      </p:sp>
      <p:sp>
        <p:nvSpPr>
          <p:cNvPr id="4" name="テキスト ボックス 3"/>
          <p:cNvSpPr txBox="1"/>
          <p:nvPr/>
        </p:nvSpPr>
        <p:spPr>
          <a:xfrm>
            <a:off x="284163" y="2015813"/>
            <a:ext cx="8574087" cy="4283224"/>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smtClean="0">
                <a:latin typeface="メイリオ"/>
                <a:ea typeface="メイリオ"/>
                <a:cs typeface="メイリオ"/>
              </a:rPr>
              <a:t>本人の</a:t>
            </a:r>
            <a:r>
              <a:rPr kumimoji="1" lang="ja-JP" altLang="en-US" sz="2400" dirty="0">
                <a:latin typeface="メイリオ"/>
                <a:ea typeface="メイリオ"/>
                <a:cs typeface="メイリオ"/>
              </a:rPr>
              <a:t>その人らしい地域での暮らし</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1</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障害者の地域生活支援</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2) </a:t>
            </a:r>
            <a:r>
              <a:rPr kumimoji="1" lang="ja-JP" altLang="en-US" sz="2400" dirty="0">
                <a:latin typeface="メイリオ"/>
                <a:ea typeface="メイリオ"/>
                <a:cs typeface="メイリオ"/>
              </a:rPr>
              <a:t>障害者の自立と尊厳の確保、社会参加</a:t>
            </a: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3)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支援・権利擁護</a:t>
            </a:r>
            <a:r>
              <a:rPr kumimoji="1" lang="ja-JP" altLang="en-US" sz="2400" dirty="0" smtClean="0">
                <a:latin typeface="メイリオ"/>
                <a:ea typeface="メイリオ"/>
                <a:cs typeface="メイリオ"/>
              </a:rPr>
              <a:t>、</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エンパワメント</a:t>
            </a:r>
            <a:r>
              <a:rPr kumimoji="1" lang="ja-JP" altLang="en-US" sz="2400" dirty="0">
                <a:latin typeface="メイリオ"/>
                <a:ea typeface="メイリオ"/>
                <a:cs typeface="メイリオ"/>
              </a:rPr>
              <a:t>、リカバリー</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障害のある人を含めた誰もが暮らすことの</a:t>
            </a:r>
            <a:r>
              <a:rPr kumimoji="1" lang="ja-JP" altLang="en-US" sz="2400" dirty="0" smtClean="0">
                <a:latin typeface="メイリオ"/>
                <a:ea typeface="メイリオ"/>
                <a:cs typeface="メイリオ"/>
              </a:rPr>
              <a:t>できる</a:t>
            </a:r>
          </a:p>
          <a:p>
            <a:r>
              <a:rPr kumimoji="1" lang="ja-JP" altLang="en-US" sz="2400" dirty="0" smtClean="0">
                <a:latin typeface="メイリオ"/>
                <a:ea typeface="メイリオ"/>
                <a:cs typeface="メイリオ"/>
              </a:rPr>
              <a:t>　　地域づくり</a:t>
            </a:r>
          </a:p>
          <a:p>
            <a:pPr>
              <a:lnSpc>
                <a:spcPts val="10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地域を基盤とする</a:t>
            </a:r>
            <a:r>
              <a:rPr kumimoji="1" lang="ja-JP" altLang="en-US" sz="2400" dirty="0" smtClean="0">
                <a:latin typeface="メイリオ"/>
                <a:ea typeface="メイリオ"/>
                <a:cs typeface="メイリオ"/>
              </a:rPr>
              <a:t>ソーシャルワーク</a:t>
            </a:r>
          </a:p>
          <a:p>
            <a:endParaRPr kumimoji="1" lang="ja-JP" altLang="en-US" sz="2400" dirty="0" smtClean="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7" name="角丸四角形 6"/>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２ </a:t>
            </a:r>
            <a:r>
              <a:rPr kumimoji="1" lang="en-US" altLang="ja-JP" sz="1200" b="1" dirty="0" smtClean="0">
                <a:solidFill>
                  <a:schemeClr val="tx1"/>
                </a:solidFill>
                <a:latin typeface="メイリオ"/>
                <a:ea typeface="メイリオ"/>
                <a:cs typeface="メイリオ"/>
              </a:rPr>
              <a:t>p.188(</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4)</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54395209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相談支援の基本的視点</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7</a:t>
            </a:fld>
            <a:endParaRPr lang="en-US"/>
          </a:p>
        </p:txBody>
      </p:sp>
      <p:sp>
        <p:nvSpPr>
          <p:cNvPr id="4" name="テキスト ボックス 3"/>
          <p:cNvSpPr txBox="1"/>
          <p:nvPr/>
        </p:nvSpPr>
        <p:spPr>
          <a:xfrm>
            <a:off x="284163" y="2261356"/>
            <a:ext cx="8574087" cy="4154984"/>
          </a:xfrm>
          <a:prstGeom prst="rect">
            <a:avLst/>
          </a:prstGeom>
          <a:noFill/>
        </p:spPr>
        <p:txBody>
          <a:bodyPr wrap="square" rtlCol="0">
            <a:spAutoFit/>
          </a:bodyPr>
          <a:lstStyle/>
          <a:p>
            <a:r>
              <a:rPr kumimoji="1" lang="ja-JP" altLang="en-US" sz="2400" b="1" u="sng" dirty="0">
                <a:latin typeface="メイリオ"/>
                <a:ea typeface="メイリオ"/>
                <a:cs typeface="メイリオ"/>
              </a:rPr>
              <a:t>相談</a:t>
            </a:r>
            <a:r>
              <a:rPr kumimoji="1" lang="ja-JP" altLang="en-US" sz="2400" b="1" u="sng" dirty="0" smtClean="0">
                <a:latin typeface="メイリオ"/>
                <a:ea typeface="メイリオ"/>
                <a:cs typeface="メイリオ"/>
              </a:rPr>
              <a:t>支援の</a:t>
            </a:r>
            <a:r>
              <a:rPr kumimoji="1" lang="ja-JP" altLang="en-US" sz="2400" b="1" u="sng" dirty="0">
                <a:latin typeface="メイリオ"/>
                <a:ea typeface="メイリオ"/>
                <a:cs typeface="メイリオ"/>
              </a:rPr>
              <a:t>基本的視点</a:t>
            </a:r>
            <a:r>
              <a:rPr kumimoji="1" lang="ja-JP" altLang="en-US" sz="2400" dirty="0">
                <a:latin typeface="メイリオ"/>
                <a:ea typeface="メイリオ"/>
                <a:cs typeface="メイリオ"/>
              </a:rPr>
              <a:t>：</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個別性の重視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生活者視点、</a:t>
            </a:r>
            <a:r>
              <a:rPr kumimoji="1" lang="en-US" altLang="ja-JP" sz="2400" dirty="0">
                <a:latin typeface="メイリオ"/>
                <a:ea typeface="メイリオ"/>
                <a:cs typeface="メイリオ"/>
              </a:rPr>
              <a:t>QOL</a:t>
            </a:r>
            <a:r>
              <a:rPr kumimoji="1" lang="ja-JP" altLang="en-US" sz="2400" dirty="0">
                <a:latin typeface="メイリオ"/>
                <a:ea typeface="メイリオ"/>
                <a:cs typeface="メイリオ"/>
              </a:rPr>
              <a:t>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本人主体、本人中心</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④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⑤ </a:t>
            </a:r>
            <a:r>
              <a:rPr kumimoji="1" lang="ja-JP" altLang="en-US" sz="2400" dirty="0">
                <a:latin typeface="メイリオ"/>
                <a:ea typeface="メイリオ"/>
                <a:cs typeface="メイリオ"/>
              </a:rPr>
              <a:t>エンパワメントの視点、ストレングスへの着目</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⑥ </a:t>
            </a:r>
            <a:r>
              <a:rPr kumimoji="1" lang="ja-JP" altLang="en-US" sz="2400" dirty="0">
                <a:latin typeface="メイリオ"/>
                <a:ea typeface="メイリオ"/>
                <a:cs typeface="メイリオ"/>
              </a:rPr>
              <a:t>権利擁護</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アドボカシー</a:t>
            </a:r>
            <a:r>
              <a:rPr kumimoji="1" lang="en-US" altLang="ja-JP" sz="2400" dirty="0">
                <a:latin typeface="メイリオ"/>
                <a:ea typeface="メイリオ"/>
                <a:cs typeface="メイリオ"/>
              </a:rPr>
              <a:t>)</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⑦ </a:t>
            </a:r>
            <a:r>
              <a:rPr kumimoji="1" lang="ja-JP" altLang="en-US" sz="2400" dirty="0">
                <a:latin typeface="メイリオ"/>
                <a:ea typeface="メイリオ"/>
                <a:cs typeface="メイリオ"/>
              </a:rPr>
              <a:t>地域の多様な資源へのアクセスと活用、資源開発</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⑧ </a:t>
            </a:r>
            <a:r>
              <a:rPr kumimoji="1" lang="ja-JP" altLang="en-US" sz="2400" dirty="0">
                <a:latin typeface="メイリオ"/>
                <a:ea typeface="メイリオ"/>
                <a:cs typeface="メイリオ"/>
              </a:rPr>
              <a:t>チームアプローチ、多職種</a:t>
            </a:r>
            <a:r>
              <a:rPr kumimoji="1" lang="ja-JP" altLang="en-US" sz="2400" dirty="0" smtClean="0">
                <a:latin typeface="メイリオ"/>
                <a:ea typeface="メイリオ"/>
                <a:cs typeface="メイリオ"/>
              </a:rPr>
              <a:t>連携</a:t>
            </a:r>
          </a:p>
          <a:p>
            <a:endParaRPr kumimoji="1" lang="ja-JP" altLang="en-US" sz="2400" dirty="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7"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6" name="角丸四角形 5"/>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２ </a:t>
            </a:r>
            <a:r>
              <a:rPr kumimoji="1" lang="en-US" altLang="ja-JP" sz="1200" b="1" dirty="0" smtClean="0">
                <a:solidFill>
                  <a:schemeClr val="tx1"/>
                </a:solidFill>
                <a:latin typeface="メイリオ"/>
                <a:ea typeface="メイリオ"/>
                <a:cs typeface="メイリオ"/>
              </a:rPr>
              <a:t>p.189(</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5)</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834403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8</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31" name="角丸四角形 30"/>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２ </a:t>
            </a:r>
            <a:r>
              <a:rPr kumimoji="1" lang="en-US" altLang="ja-JP" sz="1200" b="1" dirty="0" smtClean="0">
                <a:solidFill>
                  <a:schemeClr val="tx1"/>
                </a:solidFill>
                <a:latin typeface="メイリオ"/>
                <a:ea typeface="メイリオ"/>
                <a:cs typeface="メイリオ"/>
              </a:rPr>
              <a:t>p.189(</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5)</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7976399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500747"/>
            <a:ext cx="8640960" cy="83099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２</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実習課題の検討</a:t>
            </a:r>
          </a:p>
          <a:p>
            <a:pPr algn="ctr"/>
            <a:r>
              <a:rPr kumimoji="1" lang="ja-JP" altLang="en-US" sz="2000" b="1" dirty="0" smtClean="0">
                <a:latin typeface="メイリオ" pitchFamily="50" charset="-128"/>
                <a:ea typeface="メイリオ" pitchFamily="50" charset="-128"/>
                <a:cs typeface="メイリオ" pitchFamily="50" charset="-128"/>
              </a:rPr>
              <a:t>スーパービジョンの体験</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9</a:t>
            </a:fld>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スペクトル">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スペクトル.thmx</Template>
  <TotalTime>2052</TotalTime>
  <Words>1130</Words>
  <Application>Microsoft Macintosh PowerPoint</Application>
  <PresentationFormat>画面に合わせる (4:3)</PresentationFormat>
  <Paragraphs>405</Paragraphs>
  <Slides>31</Slides>
  <Notes>0</Notes>
  <HiddenSlides>0</HiddenSlides>
  <MMClips>0</MMClips>
  <ScaleCrop>false</ScaleCrop>
  <HeadingPairs>
    <vt:vector size="4" baseType="variant">
      <vt:variant>
        <vt:lpstr>テーマ</vt:lpstr>
      </vt:variant>
      <vt:variant>
        <vt:i4>1</vt:i4>
      </vt:variant>
      <vt:variant>
        <vt:lpstr>スライド タイトル</vt:lpstr>
      </vt:variant>
      <vt:variant>
        <vt:i4>31</vt:i4>
      </vt:variant>
    </vt:vector>
  </HeadingPairs>
  <TitlesOfParts>
    <vt:vector size="32" baseType="lpstr">
      <vt:lpstr>スペクトル</vt:lpstr>
      <vt:lpstr>演習２－１ 実践研究　事例の共有と相互評価Ⅰ アセスメントの検討、スーパービジョンの体験</vt:lpstr>
      <vt:lpstr>PowerPoint プレゼンテーション</vt:lpstr>
      <vt:lpstr>PowerPoint プレゼンテーション</vt:lpstr>
      <vt:lpstr>PowerPoint プレゼンテーション</vt:lpstr>
      <vt:lpstr>PowerPoint プレゼンテーション</vt:lpstr>
      <vt:lpstr>【復習】 相談支援の目的</vt:lpstr>
      <vt:lpstr>【復習】相談支援の基本的視点</vt:lpstr>
      <vt:lpstr>【復習】ケアマネジメントプロセス サービス等利用計画作成事務の流れ</vt:lpstr>
      <vt:lpstr>PowerPoint プレゼンテーション</vt:lpstr>
      <vt:lpstr>  実習1 課題の内容 　　　　　　　　　　　　　</vt:lpstr>
      <vt:lpstr>  実習１ 発表の準備 　　　　　　　　　　　　　</vt:lpstr>
      <vt:lpstr>  本演習でのグループ討議の目的 　　　　　　　　　　　　　</vt:lpstr>
      <vt:lpstr>  グループ討議のルール 　　　　　　　　　　　　　</vt:lpstr>
      <vt:lpstr>  グループ討議の方法 　　　　　　　　　　　　　</vt:lpstr>
      <vt:lpstr>PowerPoint プレゼンテーション</vt:lpstr>
      <vt:lpstr>  実習１ 発表の準備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本演習でのグループ討議の目的 　　　　　　　　　　　　　</vt:lpstr>
      <vt:lpstr>  グループ討議の方法 　　　　　　　　　　　　　</vt:lpstr>
      <vt:lpstr>  実習２ガイダンス（課題の内容） 　　　　　　　　　　　　　</vt:lpstr>
      <vt:lpstr>  実習２ガイダンス（発表の準備） 　　　　　　　　　　　　　</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FUJIKAWA, Yuichi</dc:creator>
  <cp:lastModifiedBy>FUJIKAWA, Yuichi</cp:lastModifiedBy>
  <cp:revision>196</cp:revision>
  <cp:lastPrinted>2018-11-02T12:06:43Z</cp:lastPrinted>
  <dcterms:created xsi:type="dcterms:W3CDTF">2018-11-02T00:41:10Z</dcterms:created>
  <dcterms:modified xsi:type="dcterms:W3CDTF">2019-01-12T07:38:30Z</dcterms:modified>
</cp:coreProperties>
</file>