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95" r:id="rId2"/>
    <p:sldId id="296" r:id="rId3"/>
    <p:sldId id="300" r:id="rId4"/>
    <p:sldId id="267" r:id="rId5"/>
    <p:sldId id="266" r:id="rId6"/>
    <p:sldId id="268" r:id="rId7"/>
    <p:sldId id="301" r:id="rId8"/>
    <p:sldId id="302" r:id="rId9"/>
    <p:sldId id="265" r:id="rId10"/>
    <p:sldId id="305" r:id="rId11"/>
    <p:sldId id="323" r:id="rId12"/>
    <p:sldId id="303" r:id="rId13"/>
    <p:sldId id="270" r:id="rId14"/>
    <p:sldId id="329" r:id="rId15"/>
    <p:sldId id="327" r:id="rId16"/>
    <p:sldId id="330" r:id="rId17"/>
    <p:sldId id="328" r:id="rId18"/>
    <p:sldId id="332" r:id="rId19"/>
    <p:sldId id="326" r:id="rId20"/>
    <p:sldId id="331" r:id="rId21"/>
    <p:sldId id="256" r:id="rId22"/>
    <p:sldId id="334" r:id="rId23"/>
    <p:sldId id="336" r:id="rId24"/>
    <p:sldId id="306" r:id="rId25"/>
    <p:sldId id="335" r:id="rId26"/>
    <p:sldId id="317" r:id="rId27"/>
    <p:sldId id="259" r:id="rId28"/>
    <p:sldId id="358" r:id="rId29"/>
    <p:sldId id="257" r:id="rId30"/>
    <p:sldId id="260" r:id="rId31"/>
    <p:sldId id="338" r:id="rId32"/>
    <p:sldId id="339" r:id="rId33"/>
    <p:sldId id="343" r:id="rId34"/>
    <p:sldId id="342" r:id="rId35"/>
    <p:sldId id="346" r:id="rId36"/>
    <p:sldId id="348" r:id="rId37"/>
    <p:sldId id="347" r:id="rId38"/>
    <p:sldId id="349" r:id="rId39"/>
    <p:sldId id="357" r:id="rId40"/>
    <p:sldId id="353" r:id="rId41"/>
    <p:sldId id="355" r:id="rId42"/>
    <p:sldId id="360" r:id="rId43"/>
    <p:sldId id="356" r:id="rId44"/>
    <p:sldId id="340" r:id="rId45"/>
    <p:sldId id="341" r:id="rId46"/>
    <p:sldId id="351" r:id="rId47"/>
    <p:sldId id="337" r:id="rId48"/>
    <p:sldId id="352" r:id="rId49"/>
    <p:sldId id="359" r:id="rId50"/>
    <p:sldId id="354" r:id="rId51"/>
    <p:sldId id="276" r:id="rId52"/>
    <p:sldId id="307" r:id="rId5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F9933"/>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99" autoAdjust="0"/>
    <p:restoredTop sz="94660"/>
  </p:normalViewPr>
  <p:slideViewPr>
    <p:cSldViewPr snapToGrid="0" snapToObjects="1">
      <p:cViewPr varScale="1">
        <p:scale>
          <a:sx n="59" d="100"/>
          <a:sy n="59" d="100"/>
        </p:scale>
        <p:origin x="84" y="2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FA91924-E440-47C6-8593-A423507F8224}" type="datetimeFigureOut">
              <a:rPr kumimoji="1" lang="ja-JP" altLang="en-US" smtClean="0"/>
              <a:pPr/>
              <a:t>2018/11/21</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4671859-D4E6-4A0E-9928-A231AE0CDC6D}" type="slidenum">
              <a:rPr kumimoji="1" lang="ja-JP" altLang="en-US" smtClean="0"/>
              <a:pPr/>
              <a:t>‹#›</a:t>
            </a:fld>
            <a:endParaRPr kumimoji="1" lang="ja-JP" altLang="en-US"/>
          </a:p>
        </p:txBody>
      </p:sp>
    </p:spTree>
    <p:extLst>
      <p:ext uri="{BB962C8B-B14F-4D97-AF65-F5344CB8AC3E}">
        <p14:creationId xmlns:p14="http://schemas.microsoft.com/office/powerpoint/2010/main" val="4103891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DFEDC0E-04CD-4991-8D10-D12C73FBC425}" type="datetimeFigureOut">
              <a:rPr kumimoji="1" lang="ja-JP" altLang="en-US" smtClean="0"/>
              <a:pPr/>
              <a:t>2018/11/21</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F50682B-4654-463B-B3F8-F3DC42EF2B10}" type="slidenum">
              <a:rPr kumimoji="1" lang="ja-JP" altLang="en-US" smtClean="0"/>
              <a:pPr/>
              <a:t>‹#›</a:t>
            </a:fld>
            <a:endParaRPr kumimoji="1" lang="ja-JP" altLang="en-US"/>
          </a:p>
        </p:txBody>
      </p:sp>
    </p:spTree>
    <p:extLst>
      <p:ext uri="{BB962C8B-B14F-4D97-AF65-F5344CB8AC3E}">
        <p14:creationId xmlns:p14="http://schemas.microsoft.com/office/powerpoint/2010/main" val="2513552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2987FB57-996E-5E40-902E-1AF61E8840C5}" type="slidenum">
              <a:rPr lang="en-US" altLang="ja-JP"/>
              <a:pPr/>
              <a:t>52</a:t>
            </a:fld>
            <a:endParaRPr lang="en-US" altLang="ja-JP"/>
          </a:p>
        </p:txBody>
      </p:sp>
      <p:sp>
        <p:nvSpPr>
          <p:cNvPr id="22530" name="Rectangle 7"/>
          <p:cNvSpPr txBox="1">
            <a:spLocks noGrp="1" noChangeArrowheads="1"/>
          </p:cNvSpPr>
          <p:nvPr/>
        </p:nvSpPr>
        <p:spPr bwMode="auto">
          <a:xfrm>
            <a:off x="3850443" y="9428583"/>
            <a:ext cx="2945659" cy="496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21" tIns="45661" rIns="91321" bIns="45661" anchor="b"/>
          <a:lstStyle>
            <a:lvl1pPr defTabSz="852488">
              <a:defRPr kumimoji="1">
                <a:solidFill>
                  <a:schemeClr val="tx1"/>
                </a:solidFill>
                <a:latin typeface="Arial" charset="0"/>
                <a:ea typeface="ＭＳ Ｐゴシック" charset="0"/>
                <a:cs typeface="ＭＳ Ｐゴシック" charset="0"/>
              </a:defRPr>
            </a:lvl1pPr>
            <a:lvl2pPr marL="685800" indent="-263525" defTabSz="852488">
              <a:defRPr kumimoji="1">
                <a:solidFill>
                  <a:schemeClr val="tx1"/>
                </a:solidFill>
                <a:latin typeface="Arial" charset="0"/>
                <a:ea typeface="ＭＳ Ｐゴシック" charset="0"/>
              </a:defRPr>
            </a:lvl2pPr>
            <a:lvl3pPr marL="1055688" indent="-211138" defTabSz="852488">
              <a:defRPr kumimoji="1">
                <a:solidFill>
                  <a:schemeClr val="tx1"/>
                </a:solidFill>
                <a:latin typeface="Arial" charset="0"/>
                <a:ea typeface="ＭＳ Ｐゴシック" charset="0"/>
              </a:defRPr>
            </a:lvl3pPr>
            <a:lvl4pPr marL="1476375" indent="-209550" defTabSz="852488">
              <a:defRPr kumimoji="1">
                <a:solidFill>
                  <a:schemeClr val="tx1"/>
                </a:solidFill>
                <a:latin typeface="Arial" charset="0"/>
                <a:ea typeface="ＭＳ Ｐゴシック" charset="0"/>
              </a:defRPr>
            </a:lvl4pPr>
            <a:lvl5pPr marL="1898650" indent="-211138" defTabSz="852488">
              <a:defRPr kumimoji="1">
                <a:solidFill>
                  <a:schemeClr val="tx1"/>
                </a:solidFill>
                <a:latin typeface="Arial" charset="0"/>
                <a:ea typeface="ＭＳ Ｐゴシック" charset="0"/>
              </a:defRPr>
            </a:lvl5pPr>
            <a:lvl6pPr marL="2355850" indent="-211138" defTabSz="852488" fontAlgn="base">
              <a:spcBef>
                <a:spcPct val="0"/>
              </a:spcBef>
              <a:spcAft>
                <a:spcPct val="0"/>
              </a:spcAft>
              <a:defRPr kumimoji="1">
                <a:solidFill>
                  <a:schemeClr val="tx1"/>
                </a:solidFill>
                <a:latin typeface="Arial" charset="0"/>
                <a:ea typeface="ＭＳ Ｐゴシック" charset="0"/>
              </a:defRPr>
            </a:lvl6pPr>
            <a:lvl7pPr marL="2813050" indent="-211138" defTabSz="852488" fontAlgn="base">
              <a:spcBef>
                <a:spcPct val="0"/>
              </a:spcBef>
              <a:spcAft>
                <a:spcPct val="0"/>
              </a:spcAft>
              <a:defRPr kumimoji="1">
                <a:solidFill>
                  <a:schemeClr val="tx1"/>
                </a:solidFill>
                <a:latin typeface="Arial" charset="0"/>
                <a:ea typeface="ＭＳ Ｐゴシック" charset="0"/>
              </a:defRPr>
            </a:lvl7pPr>
            <a:lvl8pPr marL="3270250" indent="-211138" defTabSz="852488" fontAlgn="base">
              <a:spcBef>
                <a:spcPct val="0"/>
              </a:spcBef>
              <a:spcAft>
                <a:spcPct val="0"/>
              </a:spcAft>
              <a:defRPr kumimoji="1">
                <a:solidFill>
                  <a:schemeClr val="tx1"/>
                </a:solidFill>
                <a:latin typeface="Arial" charset="0"/>
                <a:ea typeface="ＭＳ Ｐゴシック" charset="0"/>
              </a:defRPr>
            </a:lvl8pPr>
            <a:lvl9pPr marL="3727450" indent="-211138" defTabSz="852488" fontAlgn="base">
              <a:spcBef>
                <a:spcPct val="0"/>
              </a:spcBef>
              <a:spcAft>
                <a:spcPct val="0"/>
              </a:spcAft>
              <a:defRPr kumimoji="1">
                <a:solidFill>
                  <a:schemeClr val="tx1"/>
                </a:solidFill>
                <a:latin typeface="Arial" charset="0"/>
                <a:ea typeface="ＭＳ Ｐゴシック" charset="0"/>
              </a:defRPr>
            </a:lvl9pPr>
          </a:lstStyle>
          <a:p>
            <a:pPr algn="r"/>
            <a:fld id="{809C0129-D125-3E45-AE64-DF4644E5D329}" type="slidenum">
              <a:rPr lang="en-US" altLang="ja-JP" sz="1200">
                <a:latin typeface="Calibri" charset="0"/>
              </a:rPr>
              <a:pPr algn="r"/>
              <a:t>52</a:t>
            </a:fld>
            <a:endParaRPr lang="en-US" altLang="ja-JP" sz="1200">
              <a:latin typeface="Calibri" charset="0"/>
            </a:endParaRPr>
          </a:p>
        </p:txBody>
      </p:sp>
      <p:sp>
        <p:nvSpPr>
          <p:cNvPr id="22531" name="Rectangle 2"/>
          <p:cNvSpPr>
            <a:spLocks noGrp="1" noRot="1" noChangeAspect="1" noChangeArrowheads="1" noTextEdit="1"/>
          </p:cNvSpPr>
          <p:nvPr>
            <p:ph type="sldImg"/>
          </p:nvPr>
        </p:nvSpPr>
        <p:spPr>
          <a:xfrm>
            <a:off x="920750" y="744538"/>
            <a:ext cx="4964113" cy="3724275"/>
          </a:xfrm>
          <a:ln/>
          <a:extLst>
            <a:ext uri="{909E8E84-426E-40dd-AFC4-6F175D3DCCD1}">
              <a14:hiddenFill xmlns="" xmlns:a14="http://schemas.microsoft.com/office/drawing/2010/main">
                <a:noFill/>
              </a14:hiddenFill>
            </a:ext>
            <a:ext uri="{FAA26D3D-D897-4be2-8F04-BA451C77F1D7}">
              <ma14:placeholderFlag xmlns="" xmlns:ma14="http://schemas.microsoft.com/office/mac/drawingml/2011/main" val="1"/>
            </a:ext>
          </a:extLst>
        </p:spPr>
      </p:sp>
      <p:sp>
        <p:nvSpPr>
          <p:cNvPr id="22532" name="Rectangle 3"/>
          <p:cNvSpPr>
            <a:spLocks noGrp="1" noChangeArrowheads="1"/>
          </p:cNvSpPr>
          <p:nvPr>
            <p:ph type="body" idx="1"/>
          </p:nvPr>
        </p:nvSpPr>
        <p:spPr>
          <a:xfrm>
            <a:off x="679768" y="4713431"/>
            <a:ext cx="5438140" cy="4468710"/>
          </a:xfrm>
        </p:spPr>
        <p:txBody>
          <a:bodyPr lIns="91321" tIns="45661" rIns="91321" bIns="45661"/>
          <a:lstStyle/>
          <a:p>
            <a:pPr>
              <a:spcBef>
                <a:spcPct val="0"/>
              </a:spcBef>
            </a:pPr>
            <a:endParaRPr lang="ja-JP"/>
          </a:p>
        </p:txBody>
      </p:sp>
      <p:sp>
        <p:nvSpPr>
          <p:cNvPr id="22533" name="ヘッダー プレースホルダ 4"/>
          <p:cNvSpPr txBox="1">
            <a:spLocks noGrp="1"/>
          </p:cNvSpPr>
          <p:nvPr/>
        </p:nvSpPr>
        <p:spPr bwMode="auto">
          <a:xfrm>
            <a:off x="0" y="0"/>
            <a:ext cx="2945659" cy="498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21" tIns="45661" rIns="91321" bIns="45661"/>
          <a:lstStyle>
            <a:lvl1pPr defTabSz="852488">
              <a:defRPr kumimoji="1">
                <a:solidFill>
                  <a:schemeClr val="tx1"/>
                </a:solidFill>
                <a:latin typeface="Arial" charset="0"/>
                <a:ea typeface="ＭＳ Ｐゴシック" charset="0"/>
                <a:cs typeface="ＭＳ Ｐゴシック" charset="0"/>
              </a:defRPr>
            </a:lvl1pPr>
            <a:lvl2pPr marL="685800" indent="-263525" defTabSz="852488">
              <a:defRPr kumimoji="1">
                <a:solidFill>
                  <a:schemeClr val="tx1"/>
                </a:solidFill>
                <a:latin typeface="Arial" charset="0"/>
                <a:ea typeface="ＭＳ Ｐゴシック" charset="0"/>
              </a:defRPr>
            </a:lvl2pPr>
            <a:lvl3pPr marL="1055688" indent="-211138" defTabSz="852488">
              <a:defRPr kumimoji="1">
                <a:solidFill>
                  <a:schemeClr val="tx1"/>
                </a:solidFill>
                <a:latin typeface="Arial" charset="0"/>
                <a:ea typeface="ＭＳ Ｐゴシック" charset="0"/>
              </a:defRPr>
            </a:lvl3pPr>
            <a:lvl4pPr marL="1476375" indent="-209550" defTabSz="852488">
              <a:defRPr kumimoji="1">
                <a:solidFill>
                  <a:schemeClr val="tx1"/>
                </a:solidFill>
                <a:latin typeface="Arial" charset="0"/>
                <a:ea typeface="ＭＳ Ｐゴシック" charset="0"/>
              </a:defRPr>
            </a:lvl4pPr>
            <a:lvl5pPr marL="1898650" indent="-211138" defTabSz="852488">
              <a:defRPr kumimoji="1">
                <a:solidFill>
                  <a:schemeClr val="tx1"/>
                </a:solidFill>
                <a:latin typeface="Arial" charset="0"/>
                <a:ea typeface="ＭＳ Ｐゴシック" charset="0"/>
              </a:defRPr>
            </a:lvl5pPr>
            <a:lvl6pPr marL="2355850" indent="-211138" defTabSz="852488" fontAlgn="base">
              <a:spcBef>
                <a:spcPct val="0"/>
              </a:spcBef>
              <a:spcAft>
                <a:spcPct val="0"/>
              </a:spcAft>
              <a:defRPr kumimoji="1">
                <a:solidFill>
                  <a:schemeClr val="tx1"/>
                </a:solidFill>
                <a:latin typeface="Arial" charset="0"/>
                <a:ea typeface="ＭＳ Ｐゴシック" charset="0"/>
              </a:defRPr>
            </a:lvl6pPr>
            <a:lvl7pPr marL="2813050" indent="-211138" defTabSz="852488" fontAlgn="base">
              <a:spcBef>
                <a:spcPct val="0"/>
              </a:spcBef>
              <a:spcAft>
                <a:spcPct val="0"/>
              </a:spcAft>
              <a:defRPr kumimoji="1">
                <a:solidFill>
                  <a:schemeClr val="tx1"/>
                </a:solidFill>
                <a:latin typeface="Arial" charset="0"/>
                <a:ea typeface="ＭＳ Ｐゴシック" charset="0"/>
              </a:defRPr>
            </a:lvl7pPr>
            <a:lvl8pPr marL="3270250" indent="-211138" defTabSz="852488" fontAlgn="base">
              <a:spcBef>
                <a:spcPct val="0"/>
              </a:spcBef>
              <a:spcAft>
                <a:spcPct val="0"/>
              </a:spcAft>
              <a:defRPr kumimoji="1">
                <a:solidFill>
                  <a:schemeClr val="tx1"/>
                </a:solidFill>
                <a:latin typeface="Arial" charset="0"/>
                <a:ea typeface="ＭＳ Ｐゴシック" charset="0"/>
              </a:defRPr>
            </a:lvl8pPr>
            <a:lvl9pPr marL="3727450" indent="-211138" defTabSz="852488" fontAlgn="base">
              <a:spcBef>
                <a:spcPct val="0"/>
              </a:spcBef>
              <a:spcAft>
                <a:spcPct val="0"/>
              </a:spcAft>
              <a:defRPr kumimoji="1">
                <a:solidFill>
                  <a:schemeClr val="tx1"/>
                </a:solidFill>
                <a:latin typeface="Arial" charset="0"/>
                <a:ea typeface="ＭＳ Ｐゴシック" charset="0"/>
              </a:defRPr>
            </a:lvl9pPr>
          </a:lstStyle>
          <a:p>
            <a:endParaRPr lang="ja-JP" sz="1200">
              <a:latin typeface="Calibri" charset="0"/>
            </a:endParaRPr>
          </a:p>
        </p:txBody>
      </p:sp>
      <p:sp>
        <p:nvSpPr>
          <p:cNvPr id="22534" name="日付プレースホルダ 6"/>
          <p:cNvSpPr txBox="1">
            <a:spLocks noGrp="1"/>
          </p:cNvSpPr>
          <p:nvPr/>
        </p:nvSpPr>
        <p:spPr bwMode="auto">
          <a:xfrm>
            <a:off x="3850443" y="0"/>
            <a:ext cx="2945659" cy="498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1" tIns="45716" rIns="91431" bIns="45716"/>
          <a:lstStyle>
            <a:lvl1pPr defTabSz="855663">
              <a:defRPr kumimoji="1">
                <a:solidFill>
                  <a:schemeClr val="tx1"/>
                </a:solidFill>
                <a:latin typeface="Arial" charset="0"/>
                <a:ea typeface="ＭＳ Ｐゴシック" charset="0"/>
                <a:cs typeface="ＭＳ Ｐゴシック" charset="0"/>
              </a:defRPr>
            </a:lvl1pPr>
            <a:lvl2pPr marL="685800" indent="-263525" defTabSz="855663">
              <a:defRPr kumimoji="1">
                <a:solidFill>
                  <a:schemeClr val="tx1"/>
                </a:solidFill>
                <a:latin typeface="Arial" charset="0"/>
                <a:ea typeface="ＭＳ Ｐゴシック" charset="0"/>
              </a:defRPr>
            </a:lvl2pPr>
            <a:lvl3pPr marL="1055688" indent="-211138" defTabSz="855663">
              <a:defRPr kumimoji="1">
                <a:solidFill>
                  <a:schemeClr val="tx1"/>
                </a:solidFill>
                <a:latin typeface="Arial" charset="0"/>
                <a:ea typeface="ＭＳ Ｐゴシック" charset="0"/>
              </a:defRPr>
            </a:lvl3pPr>
            <a:lvl4pPr marL="1476375" indent="-209550" defTabSz="855663">
              <a:defRPr kumimoji="1">
                <a:solidFill>
                  <a:schemeClr val="tx1"/>
                </a:solidFill>
                <a:latin typeface="Arial" charset="0"/>
                <a:ea typeface="ＭＳ Ｐゴシック" charset="0"/>
              </a:defRPr>
            </a:lvl4pPr>
            <a:lvl5pPr marL="1898650" indent="-211138" defTabSz="855663">
              <a:defRPr kumimoji="1">
                <a:solidFill>
                  <a:schemeClr val="tx1"/>
                </a:solidFill>
                <a:latin typeface="Arial" charset="0"/>
                <a:ea typeface="ＭＳ Ｐゴシック" charset="0"/>
              </a:defRPr>
            </a:lvl5pPr>
            <a:lvl6pPr marL="2355850" indent="-211138" defTabSz="855663" fontAlgn="base">
              <a:spcBef>
                <a:spcPct val="0"/>
              </a:spcBef>
              <a:spcAft>
                <a:spcPct val="0"/>
              </a:spcAft>
              <a:defRPr kumimoji="1">
                <a:solidFill>
                  <a:schemeClr val="tx1"/>
                </a:solidFill>
                <a:latin typeface="Arial" charset="0"/>
                <a:ea typeface="ＭＳ Ｐゴシック" charset="0"/>
              </a:defRPr>
            </a:lvl6pPr>
            <a:lvl7pPr marL="2813050" indent="-211138" defTabSz="855663" fontAlgn="base">
              <a:spcBef>
                <a:spcPct val="0"/>
              </a:spcBef>
              <a:spcAft>
                <a:spcPct val="0"/>
              </a:spcAft>
              <a:defRPr kumimoji="1">
                <a:solidFill>
                  <a:schemeClr val="tx1"/>
                </a:solidFill>
                <a:latin typeface="Arial" charset="0"/>
                <a:ea typeface="ＭＳ Ｐゴシック" charset="0"/>
              </a:defRPr>
            </a:lvl7pPr>
            <a:lvl8pPr marL="3270250" indent="-211138" defTabSz="855663" fontAlgn="base">
              <a:spcBef>
                <a:spcPct val="0"/>
              </a:spcBef>
              <a:spcAft>
                <a:spcPct val="0"/>
              </a:spcAft>
              <a:defRPr kumimoji="1">
                <a:solidFill>
                  <a:schemeClr val="tx1"/>
                </a:solidFill>
                <a:latin typeface="Arial" charset="0"/>
                <a:ea typeface="ＭＳ Ｐゴシック" charset="0"/>
              </a:defRPr>
            </a:lvl8pPr>
            <a:lvl9pPr marL="3727450" indent="-211138" defTabSz="855663" fontAlgn="base">
              <a:spcBef>
                <a:spcPct val="0"/>
              </a:spcBef>
              <a:spcAft>
                <a:spcPct val="0"/>
              </a:spcAft>
              <a:defRPr kumimoji="1">
                <a:solidFill>
                  <a:schemeClr val="tx1"/>
                </a:solidFill>
                <a:latin typeface="Arial" charset="0"/>
                <a:ea typeface="ＭＳ Ｐゴシック" charset="0"/>
              </a:defRPr>
            </a:lvl9pPr>
          </a:lstStyle>
          <a:p>
            <a:pPr algn="r"/>
            <a:r>
              <a:rPr lang="en-US" altLang="ja-JP" sz="1200"/>
              <a:t>2010/9/10</a:t>
            </a:r>
          </a:p>
        </p:txBody>
      </p:sp>
      <p:sp>
        <p:nvSpPr>
          <p:cNvPr id="22535" name="ヘッダー プレースホルダ 7"/>
          <p:cNvSpPr txBox="1">
            <a:spLocks noGrp="1"/>
          </p:cNvSpPr>
          <p:nvPr/>
        </p:nvSpPr>
        <p:spPr bwMode="auto">
          <a:xfrm>
            <a:off x="0" y="0"/>
            <a:ext cx="2945659" cy="4980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1" tIns="45716" rIns="91431" bIns="45716"/>
          <a:lstStyle>
            <a:lvl1pPr defTabSz="844550">
              <a:defRPr kumimoji="1">
                <a:solidFill>
                  <a:schemeClr val="tx1"/>
                </a:solidFill>
                <a:latin typeface="Arial" charset="0"/>
                <a:ea typeface="ＭＳ Ｐゴシック" charset="0"/>
                <a:cs typeface="ＭＳ Ｐゴシック" charset="0"/>
              </a:defRPr>
            </a:lvl1pPr>
            <a:lvl2pPr marL="685800" indent="-263525" defTabSz="844550">
              <a:defRPr kumimoji="1">
                <a:solidFill>
                  <a:schemeClr val="tx1"/>
                </a:solidFill>
                <a:latin typeface="Arial" charset="0"/>
                <a:ea typeface="ＭＳ Ｐゴシック" charset="0"/>
              </a:defRPr>
            </a:lvl2pPr>
            <a:lvl3pPr marL="1055688" indent="-211138" defTabSz="844550">
              <a:defRPr kumimoji="1">
                <a:solidFill>
                  <a:schemeClr val="tx1"/>
                </a:solidFill>
                <a:latin typeface="Arial" charset="0"/>
                <a:ea typeface="ＭＳ Ｐゴシック" charset="0"/>
              </a:defRPr>
            </a:lvl3pPr>
            <a:lvl4pPr marL="1476375" indent="-209550" defTabSz="844550">
              <a:defRPr kumimoji="1">
                <a:solidFill>
                  <a:schemeClr val="tx1"/>
                </a:solidFill>
                <a:latin typeface="Arial" charset="0"/>
                <a:ea typeface="ＭＳ Ｐゴシック" charset="0"/>
              </a:defRPr>
            </a:lvl4pPr>
            <a:lvl5pPr marL="1898650" indent="-211138" defTabSz="844550">
              <a:defRPr kumimoji="1">
                <a:solidFill>
                  <a:schemeClr val="tx1"/>
                </a:solidFill>
                <a:latin typeface="Arial" charset="0"/>
                <a:ea typeface="ＭＳ Ｐゴシック" charset="0"/>
              </a:defRPr>
            </a:lvl5pPr>
            <a:lvl6pPr marL="2355850" indent="-211138" defTabSz="844550" fontAlgn="base">
              <a:spcBef>
                <a:spcPct val="0"/>
              </a:spcBef>
              <a:spcAft>
                <a:spcPct val="0"/>
              </a:spcAft>
              <a:defRPr kumimoji="1">
                <a:solidFill>
                  <a:schemeClr val="tx1"/>
                </a:solidFill>
                <a:latin typeface="Arial" charset="0"/>
                <a:ea typeface="ＭＳ Ｐゴシック" charset="0"/>
              </a:defRPr>
            </a:lvl6pPr>
            <a:lvl7pPr marL="2813050" indent="-211138" defTabSz="844550" fontAlgn="base">
              <a:spcBef>
                <a:spcPct val="0"/>
              </a:spcBef>
              <a:spcAft>
                <a:spcPct val="0"/>
              </a:spcAft>
              <a:defRPr kumimoji="1">
                <a:solidFill>
                  <a:schemeClr val="tx1"/>
                </a:solidFill>
                <a:latin typeface="Arial" charset="0"/>
                <a:ea typeface="ＭＳ Ｐゴシック" charset="0"/>
              </a:defRPr>
            </a:lvl7pPr>
            <a:lvl8pPr marL="3270250" indent="-211138" defTabSz="844550" fontAlgn="base">
              <a:spcBef>
                <a:spcPct val="0"/>
              </a:spcBef>
              <a:spcAft>
                <a:spcPct val="0"/>
              </a:spcAft>
              <a:defRPr kumimoji="1">
                <a:solidFill>
                  <a:schemeClr val="tx1"/>
                </a:solidFill>
                <a:latin typeface="Arial" charset="0"/>
                <a:ea typeface="ＭＳ Ｐゴシック" charset="0"/>
              </a:defRPr>
            </a:lvl8pPr>
            <a:lvl9pPr marL="3727450" indent="-211138" defTabSz="844550" fontAlgn="base">
              <a:spcBef>
                <a:spcPct val="0"/>
              </a:spcBef>
              <a:spcAft>
                <a:spcPct val="0"/>
              </a:spcAft>
              <a:defRPr kumimoji="1">
                <a:solidFill>
                  <a:schemeClr val="tx1"/>
                </a:solidFill>
                <a:latin typeface="Arial" charset="0"/>
                <a:ea typeface="ＭＳ Ｐゴシック" charset="0"/>
              </a:defRPr>
            </a:lvl9pPr>
          </a:lstStyle>
          <a:p>
            <a:r>
              <a:rPr lang="ja-JP" altLang="en-US" sz="1200"/>
              <a:t>配付資料</a:t>
            </a:r>
          </a:p>
        </p:txBody>
      </p:sp>
    </p:spTree>
    <p:extLst>
      <p:ext uri="{BB962C8B-B14F-4D97-AF65-F5344CB8AC3E}">
        <p14:creationId xmlns:p14="http://schemas.microsoft.com/office/powerpoint/2010/main" val="1132803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DF2BF8-7E54-4A1F-BC03-DD17C96E69D0}"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ja-JP" altLang="en-US" smtClean="0"/>
              <a:t>マスター タイトルの書式設定</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DA4A35C-1C0C-4276-BAEA-A1BECD416CC2}" type="datetime1">
              <a:rPr lang="en-US" altLang="ja-JP" smtClean="0"/>
              <a:pPr/>
              <a:t>11/21/2018</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1DD0503E-0857-4089-A167-4DE1978FA34A}" type="datetime1">
              <a:rPr lang="en-US" altLang="ja-JP" smtClean="0"/>
              <a:pPr/>
              <a:t>11/21/2018</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図、テキスト">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85271449-CCDF-4B06-A7F5-B18CD3B8FEC3}" type="datetime1">
              <a:rPr lang="en-US" altLang="ja-JP" smtClean="0"/>
              <a:pPr/>
              <a:t>11/21/2018</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コンテンツ、図、タイトル">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F54D19C4-511B-4052-A7FA-839A4E0E9720}" type="datetime1">
              <a:rPr lang="en-US" altLang="ja-JP" smtClean="0"/>
              <a:pPr/>
              <a:t>11/21/2018</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ja-JP" altLang="en-US" smtClean="0"/>
              <a:t>マスター タイトルの書式設定</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ja-JP" altLang="en-US" smtClean="0"/>
              <a:t>プレースホルダーまでドラッグするかアイコンをクリックして図を追加</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 3 つの図">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Date Placeholder 4"/>
          <p:cNvSpPr>
            <a:spLocks noGrp="1"/>
          </p:cNvSpPr>
          <p:nvPr>
            <p:ph type="dt" sz="half" idx="10"/>
          </p:nvPr>
        </p:nvSpPr>
        <p:spPr/>
        <p:txBody>
          <a:bodyPr/>
          <a:lstStyle/>
          <a:p>
            <a:fld id="{44FC513E-9D7C-4919-AF11-E781AE9F22D4}" type="datetime1">
              <a:rPr lang="en-US" altLang="ja-JP" smtClean="0"/>
              <a:pPr/>
              <a:t>11/21/2018</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B6598F70-F760-4C69-A796-FDA3EB15EC17}"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11742E87-F8AC-418E-98DC-95C77FC390B4}"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10"/>
          </p:nvPr>
        </p:nvSpPr>
        <p:spPr/>
        <p:txBody>
          <a:bodyPr/>
          <a:lstStyle/>
          <a:p>
            <a:fld id="{A134B1D4-F21E-4584-9985-7906F0A8918D}"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7166316E-9491-4124-BEF7-AE7C77B938FF}"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ja-JP" altLang="en-US" smtClean="0"/>
              <a:t>プレースホルダーまでドラッグするかアイコンをクリックして図を追加</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dirty="0" smtClean="0"/>
              <a:t>マスター サブタイトルの書式設定</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ja-JP" altLang="en-US" smtClean="0"/>
              <a:t>マスター タイトルの書式設定</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ja-JP" altLang="en-US" dirty="0" smtClean="0"/>
              <a:t>マスター テキストの書式設定</a:t>
            </a:r>
          </a:p>
        </p:txBody>
      </p:sp>
      <p:sp>
        <p:nvSpPr>
          <p:cNvPr id="4" name="Date Placeholder 3"/>
          <p:cNvSpPr>
            <a:spLocks noGrp="1"/>
          </p:cNvSpPr>
          <p:nvPr>
            <p:ph type="dt" sz="half" idx="10"/>
          </p:nvPr>
        </p:nvSpPr>
        <p:spPr/>
        <p:txBody>
          <a:bodyPr/>
          <a:lstStyle/>
          <a:p>
            <a:fld id="{21A11DDD-468A-443E-89BD-1E644D359B76}"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ja-JP" altLang="en-US" smtClean="0"/>
              <a:t>プレースホルダーまでドラッグするかアイコンをクリックして図を追加</a:t>
            </a:r>
            <a:endParaRPr/>
          </a:p>
        </p:txBody>
      </p:sp>
      <p:sp>
        <p:nvSpPr>
          <p:cNvPr id="4" name="Date Placeholder 3"/>
          <p:cNvSpPr>
            <a:spLocks noGrp="1"/>
          </p:cNvSpPr>
          <p:nvPr>
            <p:ph type="dt" sz="half" idx="10"/>
          </p:nvPr>
        </p:nvSpPr>
        <p:spPr/>
        <p:txBody>
          <a:bodyPr/>
          <a:lstStyle/>
          <a:p>
            <a:fld id="{3123E1FB-3218-41F0-8B65-4DF4E6066D87}" type="datetime1">
              <a:rPr lang="en-US" altLang="ja-JP" smtClean="0"/>
              <a:pPr/>
              <a:t>11/21/2018</a:t>
            </a:fld>
            <a:endParaRPr lang="en-US"/>
          </a:p>
        </p:txBody>
      </p:sp>
      <p:sp>
        <p:nvSpPr>
          <p:cNvPr id="5" name="Footer Placeholder 4"/>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Date Placeholder 4"/>
          <p:cNvSpPr>
            <a:spLocks noGrp="1"/>
          </p:cNvSpPr>
          <p:nvPr>
            <p:ph type="dt" sz="half" idx="10"/>
          </p:nvPr>
        </p:nvSpPr>
        <p:spPr/>
        <p:txBody>
          <a:bodyPr/>
          <a:lstStyle/>
          <a:p>
            <a:fld id="{8D2D3409-E328-4085-ABE8-16107B1B295C}" type="datetime1">
              <a:rPr lang="en-US" altLang="ja-JP" smtClean="0"/>
              <a:pPr/>
              <a:t>11/21/2018</a:t>
            </a:fld>
            <a:endParaRPr lang="en-US"/>
          </a:p>
        </p:txBody>
      </p:sp>
      <p:sp>
        <p:nvSpPr>
          <p:cNvPr id="6" name="Footer Placeholder 5"/>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7" name="Date Placeholder 6"/>
          <p:cNvSpPr>
            <a:spLocks noGrp="1"/>
          </p:cNvSpPr>
          <p:nvPr>
            <p:ph type="dt" sz="half" idx="10"/>
          </p:nvPr>
        </p:nvSpPr>
        <p:spPr/>
        <p:txBody>
          <a:bodyPr/>
          <a:lstStyle/>
          <a:p>
            <a:fld id="{BC05F87D-FE4C-4378-802E-CD6A137A894C}" type="datetime1">
              <a:rPr lang="en-US" altLang="ja-JP" smtClean="0"/>
              <a:pPr/>
              <a:t>11/21/2018</a:t>
            </a:fld>
            <a:endParaRPr lang="en-US"/>
          </a:p>
        </p:txBody>
      </p:sp>
      <p:sp>
        <p:nvSpPr>
          <p:cNvPr id="8" name="Footer Placeholder 7"/>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A0F399F7-DA02-4CF8-A4B9-F92E47E6F42A}" type="datetime1">
              <a:rPr lang="en-US" altLang="ja-JP" smtClean="0"/>
              <a:pPr/>
              <a:t>11/21/2018</a:t>
            </a:fld>
            <a:endParaRPr lang="en-US"/>
          </a:p>
        </p:txBody>
      </p:sp>
      <p:sp>
        <p:nvSpPr>
          <p:cNvPr id="4" name="Footer Placeholder 3"/>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742EE1-7896-45C2-9D1F-97E455C75808}" type="datetime1">
              <a:rPr lang="en-US" altLang="ja-JP" smtClean="0"/>
              <a:pPr/>
              <a:t>11/21/2018</a:t>
            </a:fld>
            <a:endParaRPr lang="en-US"/>
          </a:p>
        </p:txBody>
      </p:sp>
      <p:sp>
        <p:nvSpPr>
          <p:cNvPr id="3" name="Footer Placeholder 2"/>
          <p:cNvSpPr>
            <a:spLocks noGrp="1"/>
          </p:cNvSpPr>
          <p:nvPr>
            <p:ph type="ftr" sz="quarter" idx="11"/>
          </p:nvPr>
        </p:nvSpPr>
        <p:spPr/>
        <p:txBody>
          <a:body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3268148A-B367-45B0-8162-1D5F952D6008}" type="datetime1">
              <a:rPr lang="en-US" altLang="ja-JP" smtClean="0"/>
              <a:pPr/>
              <a:t>11/21/2018</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r>
              <a:rPr lang="ja-JP" altLang="en-US" smtClean="0"/>
              <a:t>新カリキュラムに基づく相談支援従事者養成研修モデル研修</a:t>
            </a:r>
            <a:r>
              <a:rPr lang="en-US" altLang="ja-JP" smtClean="0"/>
              <a:t>(</a:t>
            </a:r>
            <a:r>
              <a:rPr lang="ja-JP" altLang="en-US" smtClean="0"/>
              <a:t>初任者研修</a:t>
            </a:r>
            <a:r>
              <a:rPr lang="en-US" altLang="ja-JP" smtClean="0"/>
              <a:t>), SSA2018-2019(c) </a:t>
            </a:r>
            <a:r>
              <a:rPr lang="ja-JP" altLang="en-US" smtClean="0"/>
              <a:t>不許複製</a:t>
            </a:r>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ja-JP" altLang="en-US" smtClean="0"/>
              <a:t>マスター タイトルの書式設定</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dt="0"/>
  <p:txStyles>
    <p:titleStyle>
      <a:lvl1pPr algn="r" defTabSz="914400" rtl="0" eaLnBrk="1" latinLnBrk="0" hangingPunct="1">
        <a:spcBef>
          <a:spcPct val="0"/>
        </a:spcBef>
        <a:buNone/>
        <a:defRPr kumimoji="1"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10789" y="451900"/>
            <a:ext cx="8640960" cy="1470025"/>
          </a:xfrm>
        </p:spPr>
        <p:txBody>
          <a:bodyPr>
            <a:normAutofit/>
          </a:bodyPr>
          <a:lstStyle/>
          <a:p>
            <a:pPr>
              <a:lnSpc>
                <a:spcPts val="2800"/>
              </a:lnSpc>
            </a:pPr>
            <a:r>
              <a:rPr lang="ja-JP" altLang="en-US" sz="2800" dirty="0" smtClean="0">
                <a:latin typeface="メイリオ" pitchFamily="50" charset="-128"/>
                <a:ea typeface="メイリオ" pitchFamily="50" charset="-128"/>
                <a:cs typeface="メイリオ" pitchFamily="50" charset="-128"/>
              </a:rPr>
              <a:t>相談支援における</a:t>
            </a:r>
            <a:br>
              <a:rPr lang="ja-JP" altLang="en-US" sz="2800" dirty="0" smtClean="0">
                <a:latin typeface="メイリオ" pitchFamily="50" charset="-128"/>
                <a:ea typeface="メイリオ" pitchFamily="50" charset="-128"/>
                <a:cs typeface="メイリオ" pitchFamily="50" charset="-128"/>
              </a:rPr>
            </a:br>
            <a:r>
              <a:rPr lang="ja-JP" altLang="en-US" sz="2800" dirty="0" smtClean="0">
                <a:latin typeface="メイリオ" pitchFamily="50" charset="-128"/>
                <a:ea typeface="メイリオ" pitchFamily="50" charset="-128"/>
                <a:cs typeface="メイリオ" pitchFamily="50" charset="-128"/>
              </a:rPr>
              <a:t>ケアマネジメント手法とそのプロセス</a:t>
            </a:r>
            <a:r>
              <a:rPr lang="en-US" altLang="ja-JP" sz="2800" dirty="0" smtClean="0">
                <a:latin typeface="メイリオ" pitchFamily="50" charset="-128"/>
                <a:ea typeface="メイリオ" pitchFamily="50" charset="-128"/>
                <a:cs typeface="メイリオ" pitchFamily="50" charset="-128"/>
              </a:rPr>
              <a:t>Ⅰ</a:t>
            </a:r>
            <a:r>
              <a:rPr lang="ja-JP" altLang="en-US" sz="2800" dirty="0" smtClean="0">
                <a:latin typeface="メイリオ" pitchFamily="50" charset="-128"/>
                <a:ea typeface="メイリオ" pitchFamily="50" charset="-128"/>
                <a:cs typeface="メイリオ" pitchFamily="50" charset="-128"/>
              </a:rPr>
              <a:t/>
            </a:r>
            <a:br>
              <a:rPr lang="ja-JP" altLang="en-US" sz="2800" dirty="0" smtClean="0">
                <a:latin typeface="メイリオ" pitchFamily="50" charset="-128"/>
                <a:ea typeface="メイリオ" pitchFamily="50" charset="-128"/>
                <a:cs typeface="メイリオ" pitchFamily="50" charset="-128"/>
              </a:rPr>
            </a:br>
            <a:r>
              <a:rPr lang="en-US" altLang="ja-JP" sz="2800"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ケアマネジメントとそのプロセス、基本的視点 </a:t>
            </a:r>
            <a:r>
              <a:rPr lang="en-US" altLang="ja-JP" sz="1800" dirty="0" smtClean="0">
                <a:latin typeface="メイリオ" pitchFamily="50" charset="-128"/>
                <a:ea typeface="メイリオ" pitchFamily="50" charset="-128"/>
                <a:cs typeface="メイリオ" pitchFamily="50" charset="-128"/>
              </a:rPr>
              <a:t>-</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43053" y="5003808"/>
            <a:ext cx="8640960" cy="872067"/>
          </a:xfrm>
        </p:spPr>
        <p:txBody>
          <a:bodyPr>
            <a:normAutofit/>
          </a:bodyPr>
          <a:lstStyle/>
          <a:p>
            <a:r>
              <a:rPr lang="ja-JP" altLang="en-US" sz="2000" dirty="0" smtClean="0">
                <a:solidFill>
                  <a:schemeClr val="tx1"/>
                </a:solidFill>
                <a:latin typeface="メイリオ" pitchFamily="50" charset="-128"/>
                <a:ea typeface="メイリオ" pitchFamily="50" charset="-128"/>
                <a:cs typeface="メイリオ" pitchFamily="50" charset="-128"/>
              </a:rPr>
              <a:t>藤川 雄一</a:t>
            </a:r>
          </a:p>
          <a:p>
            <a:r>
              <a:rPr lang="ja-JP" altLang="en-US" sz="2000" dirty="0" smtClean="0">
                <a:solidFill>
                  <a:schemeClr val="tx1"/>
                </a:solidFill>
                <a:latin typeface="メイリオ" pitchFamily="50" charset="-128"/>
                <a:ea typeface="メイリオ" pitchFamily="50" charset="-128"/>
                <a:cs typeface="メイリオ" pitchFamily="50" charset="-128"/>
              </a:rPr>
              <a:t>特定非営利活動法人埼玉県相談支援専門員協会</a:t>
            </a:r>
            <a:endParaRPr kumimoji="1" lang="ja-JP" altLang="en-US" sz="2000" dirty="0">
              <a:solidFill>
                <a:schemeClr val="tx1"/>
              </a:solidFill>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pPr algn="ctr"/>
            <a:r>
              <a:rPr kumimoji="1" lang="ja-JP" altLang="en-US" sz="800" b="0" dirty="0" smtClean="0">
                <a:solidFill>
                  <a:schemeClr val="tx1"/>
                </a:solidFill>
              </a:rPr>
              <a:t>新カリキュラムに基づく相談支援従事者養成研修モデル研修</a:t>
            </a:r>
            <a:r>
              <a:rPr kumimoji="1" lang="en-US" altLang="ja-JP" sz="800" b="0" dirty="0" smtClean="0">
                <a:solidFill>
                  <a:schemeClr val="tx1"/>
                </a:solidFill>
              </a:rPr>
              <a:t>(</a:t>
            </a:r>
            <a:r>
              <a:rPr kumimoji="1" lang="ja-JP" altLang="en-US" sz="800" b="0" dirty="0" smtClean="0">
                <a:solidFill>
                  <a:schemeClr val="tx1"/>
                </a:solidFill>
              </a:rPr>
              <a:t>初任者研修</a:t>
            </a:r>
            <a:r>
              <a:rPr kumimoji="1" lang="en-US" altLang="ja-JP" sz="800" b="0" dirty="0" smtClean="0">
                <a:solidFill>
                  <a:schemeClr val="tx1"/>
                </a:solidFill>
              </a:rPr>
              <a:t>), SSA2018-2019(c) </a:t>
            </a:r>
            <a:r>
              <a:rPr kumimoji="1" lang="ja-JP" altLang="en-US" sz="800" b="0" dirty="0" smtClean="0">
                <a:solidFill>
                  <a:schemeClr val="tx1"/>
                </a:solidFill>
              </a:rPr>
              <a:t>不許複製</a:t>
            </a:r>
            <a:endParaRPr kumimoji="1" lang="ja-JP" altLang="en-US" sz="800" b="0" dirty="0">
              <a:solidFill>
                <a:schemeClr val="tx1"/>
              </a:solidFill>
            </a:endParaRP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6" name="スライド番号プレースホルダ 5"/>
          <p:cNvSpPr>
            <a:spLocks noGrp="1"/>
          </p:cNvSpPr>
          <p:nvPr>
            <p:ph type="sldNum" sz="quarter" idx="12"/>
          </p:nvPr>
        </p:nvSpPr>
        <p:spPr/>
        <p:txBody>
          <a:bodyPr/>
          <a:lstStyle/>
          <a:p>
            <a:fld id="{5FD889E0-CAB2-4699-909D-B9A88D47ACBE}"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1670181" y="1913464"/>
            <a:ext cx="7188070" cy="4543425"/>
          </a:xfrm>
        </p:spPr>
        <p:txBody>
          <a:bodyPr/>
          <a:lstStyle/>
          <a:p>
            <a:pPr marL="0" indent="0">
              <a:lnSpc>
                <a:spcPts val="1200"/>
              </a:lnSpc>
              <a:buNone/>
            </a:pPr>
            <a:endParaRPr lang="ja-JP" altLang="en-US" sz="2000" dirty="0" smtClean="0">
              <a:latin typeface="メイリオ" pitchFamily="50" charset="-128"/>
              <a:ea typeface="メイリオ" pitchFamily="50" charset="-128"/>
              <a:cs typeface="メイリオ" pitchFamily="50" charset="-128"/>
            </a:endParaRPr>
          </a:p>
          <a:p>
            <a:pPr marL="0" indent="0">
              <a:lnSpc>
                <a:spcPts val="1200"/>
              </a:lnSpc>
              <a:buNone/>
            </a:pPr>
            <a:r>
              <a:rPr lang="ja-JP" altLang="en-US" sz="2000" dirty="0" smtClean="0">
                <a:latin typeface="メイリオ" pitchFamily="50" charset="-128"/>
                <a:ea typeface="メイリオ" pitchFamily="50" charset="-128"/>
                <a:cs typeface="メイリオ" pitchFamily="50" charset="-128"/>
              </a:rPr>
              <a:t>前のスライドの時点では </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電話での 関係機関の話</a:t>
            </a:r>
          </a:p>
          <a:p>
            <a:pPr marL="0" indent="0">
              <a:lnSpc>
                <a:spcPts val="1200"/>
              </a:lnSpc>
              <a:buNone/>
            </a:pPr>
            <a:r>
              <a:rPr lang="ja-JP" altLang="en-US" dirty="0" smtClean="0">
                <a:latin typeface="メイリオ" pitchFamily="50" charset="-128"/>
                <a:ea typeface="メイリオ" pitchFamily="50" charset="-128"/>
                <a:cs typeface="メイリオ" pitchFamily="50" charset="-128"/>
              </a:rPr>
              <a:t>① 受理の判断をしたいが、判断材料が不足</a:t>
            </a:r>
          </a:p>
          <a:p>
            <a:pPr marL="0" indent="0">
              <a:lnSpc>
                <a:spcPts val="1200"/>
              </a:lnSpc>
              <a:buNone/>
            </a:pPr>
            <a:r>
              <a:rPr lang="ja-JP" altLang="en-US" dirty="0" smtClean="0">
                <a:latin typeface="メイリオ" pitchFamily="50" charset="-128"/>
                <a:ea typeface="メイリオ" pitchFamily="50" charset="-128"/>
                <a:cs typeface="メイリオ" pitchFamily="50" charset="-128"/>
              </a:rPr>
              <a:t>　 （本人との対話がない・情報不足）</a:t>
            </a:r>
          </a:p>
          <a:p>
            <a:pPr marL="0" indent="0">
              <a:lnSpc>
                <a:spcPts val="1200"/>
              </a:lnSpc>
              <a:buNone/>
            </a:pPr>
            <a:endParaRPr lang="ja-JP" altLang="en-US" dirty="0" smtClean="0">
              <a:latin typeface="メイリオ" pitchFamily="50" charset="-128"/>
              <a:ea typeface="メイリオ" pitchFamily="50" charset="-128"/>
              <a:cs typeface="メイリオ" pitchFamily="50" charset="-128"/>
            </a:endParaRPr>
          </a:p>
          <a:p>
            <a:pPr marL="0" indent="0">
              <a:lnSpc>
                <a:spcPts val="1200"/>
              </a:lnSpc>
              <a:buNone/>
            </a:pPr>
            <a:r>
              <a:rPr lang="ja-JP" altLang="en-US" dirty="0" smtClean="0">
                <a:latin typeface="メイリオ" pitchFamily="50" charset="-128"/>
                <a:ea typeface="メイリオ" pitchFamily="50" charset="-128"/>
                <a:cs typeface="メイリオ" pitchFamily="50" charset="-128"/>
              </a:rPr>
              <a:t>②</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まずは本人と会う　→ 話を聴き、主訴を把握。</a:t>
            </a:r>
          </a:p>
          <a:p>
            <a:pPr marL="0" indent="0">
              <a:lnSpc>
                <a:spcPts val="1200"/>
              </a:lnSpc>
              <a:buNone/>
            </a:pPr>
            <a:r>
              <a:rPr lang="ja-JP" altLang="en-US" dirty="0" smtClean="0">
                <a:latin typeface="メイリオ" pitchFamily="50" charset="-128"/>
                <a:ea typeface="メイリオ" pitchFamily="50" charset="-128"/>
                <a:cs typeface="メイリオ" pitchFamily="50" charset="-128"/>
              </a:rPr>
              <a:t>　・直接本人像や本人の意向を確認。</a:t>
            </a:r>
            <a:endParaRPr lang="ja-JP" altLang="en-US" sz="1800" dirty="0" smtClean="0">
              <a:latin typeface="メイリオ" pitchFamily="50" charset="-128"/>
              <a:ea typeface="メイリオ" pitchFamily="50" charset="-128"/>
              <a:cs typeface="メイリオ" pitchFamily="50" charset="-128"/>
            </a:endParaRPr>
          </a:p>
          <a:p>
            <a:pPr marL="0" indent="0">
              <a:lnSpc>
                <a:spcPts val="1200"/>
              </a:lnSpc>
              <a:buNone/>
            </a:pPr>
            <a:r>
              <a:rPr lang="ja-JP" altLang="en-US" dirty="0" smtClean="0">
                <a:latin typeface="メイリオ" pitchFamily="50" charset="-128"/>
                <a:ea typeface="メイリオ" pitchFamily="50" charset="-128"/>
                <a:cs typeface="メイリオ" pitchFamily="50" charset="-128"/>
              </a:rPr>
              <a:t>　・</a:t>
            </a:r>
            <a:r>
              <a:rPr lang="ja-JP" altLang="en-US" dirty="0" smtClean="0">
                <a:solidFill>
                  <a:srgbClr val="FF0000"/>
                </a:solidFill>
                <a:latin typeface="メイリオ" pitchFamily="50" charset="-128"/>
                <a:ea typeface="メイリオ" pitchFamily="50" charset="-128"/>
                <a:cs typeface="メイリオ" pitchFamily="50" charset="-128"/>
              </a:rPr>
              <a:t>対面</a:t>
            </a:r>
            <a:r>
              <a:rPr lang="ja-JP" altLang="en-US" dirty="0" smtClean="0">
                <a:latin typeface="メイリオ" pitchFamily="50" charset="-128"/>
                <a:ea typeface="メイリオ" pitchFamily="50" charset="-128"/>
                <a:cs typeface="メイリオ" pitchFamily="50" charset="-128"/>
              </a:rPr>
              <a:t>での関係が基本</a:t>
            </a:r>
            <a:endParaRPr kumimoji="1" lang="en-US" altLang="ja-JP" dirty="0">
              <a:latin typeface="メイリオ" pitchFamily="50" charset="-128"/>
              <a:ea typeface="メイリオ" pitchFamily="50" charset="-128"/>
              <a:cs typeface="メイリオ" pitchFamily="50" charset="-128"/>
            </a:endParaRPr>
          </a:p>
        </p:txBody>
      </p:sp>
      <p:sp>
        <p:nvSpPr>
          <p:cNvPr id="4" name="タイトル 3"/>
          <p:cNvSpPr>
            <a:spLocks noGrp="1"/>
          </p:cNvSpPr>
          <p:nvPr>
            <p:ph type="title"/>
          </p:nvPr>
        </p:nvSpPr>
        <p:spPr/>
        <p:txBody>
          <a:bodyPr>
            <a:noAutofit/>
          </a:bodyPr>
          <a:lstStyle/>
          <a:p>
            <a:pPr lvl="0"/>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a:t>
            </a:r>
            <a:endParaRPr kumimoji="1" lang="ja-JP" altLang="en-US" sz="2400" dirty="0"/>
          </a:p>
        </p:txBody>
      </p:sp>
      <p:sp>
        <p:nvSpPr>
          <p:cNvPr id="6"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10</a:t>
            </a:fld>
            <a:endParaRPr lang="en-US"/>
          </a:p>
        </p:txBody>
      </p:sp>
      <p:sp>
        <p:nvSpPr>
          <p:cNvPr id="7" name="正方形/長方形 6"/>
          <p:cNvSpPr/>
          <p:nvPr/>
        </p:nvSpPr>
        <p:spPr>
          <a:xfrm>
            <a:off x="284163" y="1928292"/>
            <a:ext cx="1239837" cy="461411"/>
          </a:xfrm>
          <a:prstGeom prst="rect">
            <a:avLst/>
          </a:prstGeom>
          <a:solidFill>
            <a:schemeClr val="accent1">
              <a:alpha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10" name="角丸四角形 9"/>
          <p:cNvSpPr/>
          <p:nvPr/>
        </p:nvSpPr>
        <p:spPr>
          <a:xfrm>
            <a:off x="7247834" y="4217437"/>
            <a:ext cx="1058625" cy="237811"/>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本人中心</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1" name="角丸四角形 10"/>
          <p:cNvSpPr/>
          <p:nvPr/>
        </p:nvSpPr>
        <p:spPr>
          <a:xfrm>
            <a:off x="7247834" y="4488742"/>
            <a:ext cx="1058625" cy="237811"/>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意思決定支援</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805382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592667" y="2082805"/>
            <a:ext cx="8265583" cy="2082796"/>
          </a:xfrm>
        </p:spPr>
        <p:txBody>
          <a:bodyPr/>
          <a:lstStyle/>
          <a:p>
            <a:pPr marL="0" indent="0">
              <a:lnSpc>
                <a:spcPts val="1200"/>
              </a:lnSpc>
              <a:buNone/>
            </a:pPr>
            <a:r>
              <a:rPr lang="ja-JP" altLang="en-US" dirty="0" smtClean="0">
                <a:latin typeface="メイリオ" pitchFamily="50" charset="-128"/>
                <a:ea typeface="メイリオ" pitchFamily="50" charset="-128"/>
                <a:cs typeface="メイリオ" pitchFamily="50" charset="-128"/>
              </a:rPr>
              <a:t>③</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インテーク・アセスメント</a:t>
            </a:r>
            <a:r>
              <a:rPr lang="ja-JP" altLang="en-US" dirty="0">
                <a:latin typeface="メイリオ" pitchFamily="50" charset="-128"/>
                <a:ea typeface="メイリオ" pitchFamily="50" charset="-128"/>
                <a:cs typeface="メイリオ" pitchFamily="50" charset="-128"/>
              </a:rPr>
              <a:t>（情報の収集と分析）</a:t>
            </a:r>
            <a:endParaRPr lang="en-US" altLang="ja-JP" dirty="0">
              <a:latin typeface="メイリオ" pitchFamily="50" charset="-128"/>
              <a:ea typeface="メイリオ" pitchFamily="50" charset="-128"/>
              <a:cs typeface="メイリオ" pitchFamily="50" charset="-128"/>
            </a:endParaRPr>
          </a:p>
          <a:p>
            <a:pPr marL="0" indent="0">
              <a:lnSpc>
                <a:spcPts val="1200"/>
              </a:lnSpc>
              <a:buNone/>
            </a:pPr>
            <a:r>
              <a:rPr lang="ja-JP" altLang="en-US" dirty="0">
                <a:latin typeface="メイリオ" pitchFamily="50" charset="-128"/>
                <a:ea typeface="メイリオ" pitchFamily="50" charset="-128"/>
                <a:cs typeface="メイリオ" pitchFamily="50" charset="-128"/>
              </a:rPr>
              <a:t>　</a:t>
            </a:r>
            <a:r>
              <a:rPr lang="en-US" altLang="ja-JP" dirty="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情報が不足。どのような情報が必要でしょうか。</a:t>
            </a:r>
            <a:endParaRPr lang="en-US" altLang="ja-JP" dirty="0">
              <a:latin typeface="メイリオ" pitchFamily="50" charset="-128"/>
              <a:ea typeface="メイリオ" pitchFamily="50" charset="-128"/>
              <a:cs typeface="メイリオ" pitchFamily="50" charset="-128"/>
            </a:endParaRPr>
          </a:p>
          <a:p>
            <a:pPr marL="0" indent="0">
              <a:lnSpc>
                <a:spcPts val="500"/>
              </a:lnSpc>
              <a:buNone/>
            </a:pPr>
            <a:r>
              <a:rPr lang="ja-JP" altLang="en-US" sz="2000" dirty="0">
                <a:latin typeface="メイリオ" pitchFamily="50" charset="-128"/>
                <a:ea typeface="メイリオ" pitchFamily="50" charset="-128"/>
                <a:cs typeface="メイリオ" pitchFamily="50" charset="-128"/>
              </a:rPr>
              <a:t>　・相談員自身の印象（主観的）</a:t>
            </a:r>
          </a:p>
          <a:p>
            <a:pPr marL="0" indent="0">
              <a:lnSpc>
                <a:spcPts val="500"/>
              </a:lnSpc>
              <a:buNone/>
            </a:pPr>
            <a:r>
              <a:rPr lang="ja-JP" altLang="en-US" sz="2000" dirty="0">
                <a:latin typeface="メイリオ" pitchFamily="50" charset="-128"/>
                <a:ea typeface="メイリオ" pitchFamily="50" charset="-128"/>
                <a:cs typeface="メイリオ" pitchFamily="50" charset="-128"/>
              </a:rPr>
              <a:t>　・本人・家族・環境の状況（いわゆる「客観的事実」）</a:t>
            </a:r>
          </a:p>
          <a:p>
            <a:pPr marL="0" indent="0">
              <a:lnSpc>
                <a:spcPts val="500"/>
              </a:lnSpc>
              <a:buNone/>
            </a:pPr>
            <a:r>
              <a:rPr lang="ja-JP" altLang="en-US" sz="2000" dirty="0">
                <a:latin typeface="メイリオ" pitchFamily="50" charset="-128"/>
                <a:ea typeface="メイリオ" pitchFamily="50" charset="-128"/>
                <a:cs typeface="メイリオ" pitchFamily="50" charset="-128"/>
              </a:rPr>
              <a:t>　・本人／家族の心理（障害受容含め）</a:t>
            </a:r>
          </a:p>
          <a:p>
            <a:pPr marL="0" indent="0">
              <a:lnSpc>
                <a:spcPts val="500"/>
              </a:lnSpc>
              <a:buNone/>
            </a:pPr>
            <a:r>
              <a:rPr lang="ja-JP" altLang="en-US" sz="2000" dirty="0">
                <a:latin typeface="メイリオ" pitchFamily="50" charset="-128"/>
                <a:ea typeface="メイリオ" pitchFamily="50" charset="-128"/>
                <a:cs typeface="メイリオ" pitchFamily="50" charset="-128"/>
              </a:rPr>
              <a:t>　・本人のゴール（目標</a:t>
            </a:r>
            <a:r>
              <a:rPr lang="ja-JP" altLang="en-US" sz="2000" dirty="0" smtClean="0">
                <a:latin typeface="メイリオ" pitchFamily="50" charset="-128"/>
                <a:ea typeface="メイリオ" pitchFamily="50" charset="-128"/>
                <a:cs typeface="メイリオ" pitchFamily="50" charset="-128"/>
              </a:rPr>
              <a:t>）　　　　　　　　　　　　　　　など</a:t>
            </a:r>
            <a:endParaRPr kumimoji="1" lang="en-US" altLang="ja-JP" sz="2000" dirty="0">
              <a:latin typeface="メイリオ" pitchFamily="50" charset="-128"/>
              <a:ea typeface="メイリオ" pitchFamily="50" charset="-128"/>
              <a:cs typeface="メイリオ" pitchFamily="50" charset="-128"/>
            </a:endParaRPr>
          </a:p>
        </p:txBody>
      </p:sp>
      <p:sp>
        <p:nvSpPr>
          <p:cNvPr id="4" name="タイトル 3"/>
          <p:cNvSpPr>
            <a:spLocks noGrp="1"/>
          </p:cNvSpPr>
          <p:nvPr>
            <p:ph type="title"/>
          </p:nvPr>
        </p:nvSpPr>
        <p:spPr/>
        <p:txBody>
          <a:bodyPr>
            <a:noAutofit/>
          </a:bodyPr>
          <a:lstStyle/>
          <a:p>
            <a:pPr lvl="0"/>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a:t>
            </a:r>
            <a:endParaRPr kumimoji="1" lang="ja-JP" altLang="en-US" sz="2400" dirty="0"/>
          </a:p>
        </p:txBody>
      </p:sp>
      <p:sp>
        <p:nvSpPr>
          <p:cNvPr id="6" name="正方形/長方形 5"/>
          <p:cNvSpPr/>
          <p:nvPr/>
        </p:nvSpPr>
        <p:spPr>
          <a:xfrm>
            <a:off x="474133" y="4148671"/>
            <a:ext cx="8074963" cy="233632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・「面接は</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おしゃべり</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ではない。」</a:t>
            </a:r>
            <a:endParaRPr kumimoji="1" lang="en-US" altLang="ja-JP" b="1" dirty="0" smtClean="0">
              <a:latin typeface="メイリオ"/>
              <a:ea typeface="メイリオ"/>
              <a:cs typeface="メイリオ"/>
            </a:endParaRPr>
          </a:p>
          <a:p>
            <a:endParaRPr kumimoji="1" lang="en-US" altLang="ja-JP" sz="1600" b="1" dirty="0" smtClean="0">
              <a:latin typeface="メイリオ"/>
              <a:ea typeface="メイリオ"/>
              <a:cs typeface="メイリオ"/>
            </a:endParaRPr>
          </a:p>
          <a:p>
            <a:r>
              <a:rPr kumimoji="1" lang="ja-JP" altLang="en-US" b="1" dirty="0" smtClean="0">
                <a:latin typeface="メイリオ"/>
                <a:ea typeface="メイリオ"/>
                <a:cs typeface="メイリオ"/>
              </a:rPr>
              <a:t>・（支援者が）意図を持って</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・場面を構成し、</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・話を聴き（傾聴）、</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・話（や課題）を整理し、</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・一緒に向かうゴール（課題）を共有する。</a:t>
            </a:r>
            <a:endParaRPr kumimoji="1" lang="en-US" altLang="ja-JP" b="1" dirty="0" smtClean="0">
              <a:latin typeface="メイリオ"/>
              <a:ea typeface="メイリオ"/>
              <a:cs typeface="メイリオ"/>
            </a:endParaRPr>
          </a:p>
        </p:txBody>
      </p:sp>
      <p:sp>
        <p:nvSpPr>
          <p:cNvPr id="7" name="角丸四角形 6"/>
          <p:cNvSpPr/>
          <p:nvPr/>
        </p:nvSpPr>
        <p:spPr>
          <a:xfrm>
            <a:off x="5969003" y="4853514"/>
            <a:ext cx="2048933" cy="825501"/>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トレーニングや</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準備が必要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9" name="スライド番号プレースホルダ 8"/>
          <p:cNvSpPr>
            <a:spLocks noGrp="1"/>
          </p:cNvSpPr>
          <p:nvPr>
            <p:ph type="sldNum" sz="quarter" idx="12"/>
          </p:nvPr>
        </p:nvSpPr>
        <p:spPr/>
        <p:txBody>
          <a:bodyPr/>
          <a:lstStyle/>
          <a:p>
            <a:fld id="{5FD889E0-CAB2-4699-909D-B9A88D47ACBE}" type="slidenum">
              <a:rPr lang="en-US" smtClean="0"/>
              <a:pPr/>
              <a:t>11</a:t>
            </a:fld>
            <a:endParaRPr lang="en-US"/>
          </a:p>
        </p:txBody>
      </p:sp>
    </p:spTree>
    <p:extLst>
      <p:ext uri="{BB962C8B-B14F-4D97-AF65-F5344CB8AC3E}">
        <p14:creationId xmlns:p14="http://schemas.microsoft.com/office/powerpoint/2010/main" val="805382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初回面談</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84869" y="1989658"/>
            <a:ext cx="7224182" cy="3916363"/>
          </a:xfrm>
        </p:spPr>
        <p:txBody>
          <a:bodyPr>
            <a:normAutofit/>
          </a:bodyPr>
          <a:lstStyle/>
          <a:p>
            <a:pPr>
              <a:spcBef>
                <a:spcPts val="0"/>
              </a:spcBef>
            </a:pPr>
            <a:r>
              <a:rPr kumimoji="1" lang="ja-JP" altLang="en-US" sz="2000" dirty="0" smtClean="0">
                <a:latin typeface="メイリオ" pitchFamily="50" charset="-128"/>
                <a:ea typeface="メイリオ" pitchFamily="50" charset="-128"/>
                <a:cs typeface="メイリオ" pitchFamily="50" charset="-128"/>
              </a:rPr>
              <a:t>初回は病院の病棟ラウンジで面談。</a:t>
            </a:r>
            <a:endParaRPr lang="en-US" altLang="ja-JP" sz="2000" dirty="0">
              <a:latin typeface="メイリオ" pitchFamily="50" charset="-128"/>
              <a:ea typeface="メイリオ" pitchFamily="50" charset="-128"/>
              <a:cs typeface="メイリオ" pitchFamily="50" charset="-128"/>
            </a:endParaRPr>
          </a:p>
          <a:p>
            <a:pPr>
              <a:spcBef>
                <a:spcPts val="0"/>
              </a:spcBef>
            </a:pPr>
            <a:r>
              <a:rPr kumimoji="1" lang="ja-JP" altLang="en-US" sz="2000" dirty="0" smtClean="0">
                <a:latin typeface="メイリオ" pitchFamily="50" charset="-128"/>
                <a:ea typeface="メイリオ" pitchFamily="50" charset="-128"/>
                <a:cs typeface="メイリオ" pitchFamily="50" charset="-128"/>
              </a:rPr>
              <a:t>落ち込んだり、怒ったりという様子は見受けられなかったものの</a:t>
            </a:r>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err="1" smtClean="0">
                <a:latin typeface="メイリオ" pitchFamily="50" charset="-128"/>
                <a:ea typeface="メイリオ" pitchFamily="50" charset="-128"/>
                <a:cs typeface="メイリオ" pitchFamily="50" charset="-128"/>
              </a:rPr>
              <a:t>。</a:t>
            </a:r>
            <a:endParaRPr kumimoji="1" lang="en-US" altLang="ja-JP" sz="2000" dirty="0">
              <a:latin typeface="メイリオ" pitchFamily="50" charset="-128"/>
              <a:ea typeface="メイリオ" pitchFamily="50" charset="-128"/>
              <a:cs typeface="メイリオ" pitchFamily="50" charset="-128"/>
            </a:endParaRPr>
          </a:p>
          <a:p>
            <a:pPr marL="0" indent="0">
              <a:spcBef>
                <a:spcPts val="0"/>
              </a:spcBef>
              <a:buNone/>
            </a:pPr>
            <a:r>
              <a:rPr lang="ja-JP" altLang="en-US" sz="2000" dirty="0">
                <a:latin typeface="メイリオ" pitchFamily="50" charset="-128"/>
                <a:ea typeface="メイリオ" pitchFamily="50" charset="-128"/>
                <a:cs typeface="メイリオ" pitchFamily="50" charset="-128"/>
              </a:rPr>
              <a:t>　・「なぜ？どうして？</a:t>
            </a:r>
            <a:r>
              <a:rPr lang="ja-JP" altLang="en-US" sz="2000" dirty="0" smtClean="0">
                <a:latin typeface="メイリオ" pitchFamily="50" charset="-128"/>
                <a:ea typeface="メイリオ" pitchFamily="50" charset="-128"/>
                <a:cs typeface="メイリオ" pitchFamily="50" charset="-128"/>
              </a:rPr>
              <a:t>」</a:t>
            </a:r>
            <a:endParaRPr lang="en-US" altLang="ja-JP" sz="2000" dirty="0">
              <a:latin typeface="メイリオ" pitchFamily="50" charset="-128"/>
              <a:ea typeface="メイリオ" pitchFamily="50" charset="-128"/>
              <a:cs typeface="メイリオ" pitchFamily="50" charset="-128"/>
            </a:endParaRPr>
          </a:p>
          <a:p>
            <a:pPr marL="0" indent="0">
              <a:spcBef>
                <a:spcPts val="0"/>
              </a:spcBef>
              <a:buNone/>
            </a:pPr>
            <a:r>
              <a:rPr lang="ja-JP" altLang="en-US" sz="2000" dirty="0">
                <a:latin typeface="メイリオ" pitchFamily="50" charset="-128"/>
                <a:ea typeface="メイリオ" pitchFamily="50" charset="-128"/>
                <a:cs typeface="メイリオ" pitchFamily="50" charset="-128"/>
              </a:rPr>
              <a:t>　・「学校、どうしよう？</a:t>
            </a:r>
            <a:r>
              <a:rPr lang="ja-JP" altLang="en-US" sz="2000" dirty="0" smtClean="0">
                <a:latin typeface="メイリオ" pitchFamily="50" charset="-128"/>
                <a:ea typeface="メイリオ" pitchFamily="50" charset="-128"/>
                <a:cs typeface="メイリオ" pitchFamily="50" charset="-128"/>
              </a:rPr>
              <a:t>」</a:t>
            </a:r>
          </a:p>
          <a:p>
            <a:pPr marL="0" indent="0">
              <a:spcBef>
                <a:spcPts val="0"/>
              </a:spcBef>
              <a:buNone/>
            </a:pPr>
            <a:r>
              <a:rPr lang="ja-JP" altLang="en-US" sz="2000" dirty="0" smtClean="0">
                <a:latin typeface="メイリオ" pitchFamily="50" charset="-128"/>
                <a:ea typeface="メイリオ" pitchFamily="50" charset="-128"/>
                <a:cs typeface="メイリオ" pitchFamily="50" charset="-128"/>
              </a:rPr>
              <a:t>　　「今後どうすると言われたって</a:t>
            </a:r>
            <a:r>
              <a:rPr lang="en-US" altLang="ja-JP" sz="2000" dirty="0" smtClean="0">
                <a:latin typeface="メイリオ" pitchFamily="50" charset="-128"/>
                <a:ea typeface="メイリオ" pitchFamily="50" charset="-128"/>
                <a:cs typeface="メイリオ" pitchFamily="50" charset="-128"/>
              </a:rPr>
              <a:t>…</a:t>
            </a:r>
            <a:r>
              <a:rPr lang="ja-JP" altLang="en-US" sz="2000" dirty="0" err="1"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a:t>
            </a:r>
            <a:endParaRPr lang="en-US" altLang="ja-JP" sz="2000" dirty="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退院を嬉しがる様子もあまり見られず、今後への不安と、</a:t>
            </a:r>
          </a:p>
          <a:p>
            <a:pPr>
              <a:spcBef>
                <a:spcPts val="0"/>
              </a:spcBef>
              <a:buNone/>
            </a:pPr>
            <a:r>
              <a:rPr lang="ja-JP" altLang="en-US" sz="2000" dirty="0" smtClean="0">
                <a:latin typeface="メイリオ" pitchFamily="50" charset="-128"/>
                <a:ea typeface="メイリオ" pitchFamily="50" charset="-128"/>
                <a:cs typeface="メイリオ" pitchFamily="50" charset="-128"/>
              </a:rPr>
              <a:t>　　突然人生が一変してしまったことへのとまどいがみてとれました。</a:t>
            </a:r>
          </a:p>
          <a:p>
            <a:pPr>
              <a:spcBef>
                <a:spcPts val="0"/>
              </a:spcBef>
            </a:pPr>
            <a:r>
              <a:rPr lang="ja-JP" altLang="en-US" sz="2000" dirty="0" smtClean="0">
                <a:latin typeface="メイリオ" pitchFamily="50" charset="-128"/>
                <a:ea typeface="メイリオ" pitchFamily="50" charset="-128"/>
                <a:cs typeface="メイリオ" pitchFamily="50" charset="-128"/>
              </a:rPr>
              <a:t>初回は、何か話しがまとまるわけではありませんでしたが、今後に向けて、継続して話をしてゆこうということになりました。</a:t>
            </a:r>
            <a:endParaRPr lang="en-US" altLang="ja-JP" sz="2000" dirty="0">
              <a:latin typeface="メイリオ" pitchFamily="50" charset="-128"/>
              <a:ea typeface="メイリオ" pitchFamily="50" charset="-128"/>
              <a:cs typeface="メイリオ" pitchFamily="50" charset="-128"/>
            </a:endParaRP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29" name="スライド番号プレースホルダ 28"/>
          <p:cNvSpPr>
            <a:spLocks noGrp="1"/>
          </p:cNvSpPr>
          <p:nvPr>
            <p:ph type="sldNum" sz="quarter" idx="12"/>
          </p:nvPr>
        </p:nvSpPr>
        <p:spPr/>
        <p:txBody>
          <a:bodyPr/>
          <a:lstStyle/>
          <a:p>
            <a:fld id="{5FD889E0-CAB2-4699-909D-B9A88D47ACBE}" type="slidenum">
              <a:rPr lang="en-US" smtClean="0"/>
              <a:pPr/>
              <a:t>12</a:t>
            </a:fld>
            <a:endParaRPr lang="en-US"/>
          </a:p>
        </p:txBody>
      </p:sp>
      <p:sp>
        <p:nvSpPr>
          <p:cNvPr id="30" name="角丸四角形 29"/>
          <p:cNvSpPr/>
          <p:nvPr/>
        </p:nvSpPr>
        <p:spPr>
          <a:xfrm>
            <a:off x="508000" y="2493399"/>
            <a:ext cx="10160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関係性構築</a:t>
            </a:r>
            <a:endParaRPr kumimoji="1" lang="ja-JP" altLang="en-US" sz="1100" b="1" dirty="0">
              <a:latin typeface="メイリオ" pitchFamily="50" charset="-128"/>
              <a:ea typeface="メイリオ" pitchFamily="50" charset="-128"/>
              <a:cs typeface="メイリオ" pitchFamily="50" charset="-128"/>
            </a:endParaRPr>
          </a:p>
        </p:txBody>
      </p:sp>
      <p:sp>
        <p:nvSpPr>
          <p:cNvPr id="31" name="角丸四角形 30"/>
          <p:cNvSpPr/>
          <p:nvPr/>
        </p:nvSpPr>
        <p:spPr>
          <a:xfrm>
            <a:off x="508000" y="2874401"/>
            <a:ext cx="10160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インテーク</a:t>
            </a:r>
            <a:endParaRPr kumimoji="1" lang="ja-JP" altLang="en-US" sz="110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a:t>
            </a:r>
            <a:endParaRPr kumimoji="1" lang="ja-JP" altLang="en-US" sz="24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latin typeface="メイリオ" pitchFamily="50" charset="-128"/>
                <a:ea typeface="メイリオ" pitchFamily="50" charset="-128"/>
                <a:cs typeface="メイリオ" pitchFamily="50" charset="-128"/>
              </a:rPr>
              <a:t>新カリキュラムに基づく相談支援従事者養成研修モデル研修</a:t>
            </a:r>
            <a:r>
              <a:rPr lang="en-US" altLang="ja-JP" sz="800" b="0" smtClean="0">
                <a:latin typeface="メイリオ" pitchFamily="50" charset="-128"/>
                <a:ea typeface="メイリオ" pitchFamily="50" charset="-128"/>
                <a:cs typeface="メイリオ" pitchFamily="50" charset="-128"/>
              </a:rPr>
              <a:t>(</a:t>
            </a:r>
            <a:r>
              <a:rPr lang="ja-JP" altLang="en-US" sz="800" b="0" smtClean="0">
                <a:latin typeface="メイリオ" pitchFamily="50" charset="-128"/>
                <a:ea typeface="メイリオ" pitchFamily="50" charset="-128"/>
                <a:cs typeface="メイリオ" pitchFamily="50" charset="-128"/>
              </a:rPr>
              <a:t>初任者研修</a:t>
            </a:r>
            <a:r>
              <a:rPr lang="en-US" altLang="ja-JP" sz="800" b="0" smtClean="0">
                <a:latin typeface="メイリオ" pitchFamily="50" charset="-128"/>
                <a:ea typeface="メイリオ" pitchFamily="50" charset="-128"/>
                <a:cs typeface="メイリオ" pitchFamily="50" charset="-128"/>
              </a:rPr>
              <a:t>), SSA2018-2019(c) </a:t>
            </a:r>
            <a:r>
              <a:rPr lang="ja-JP" altLang="en-US" sz="800" b="0" smtClean="0">
                <a:latin typeface="メイリオ" pitchFamily="50" charset="-128"/>
                <a:ea typeface="メイリオ" pitchFamily="50" charset="-128"/>
                <a:cs typeface="メイリオ" pitchFamily="50" charset="-128"/>
              </a:rPr>
              <a:t>不許複製</a:t>
            </a:r>
            <a:endParaRPr lang="en-US" sz="800" b="0">
              <a:latin typeface="メイリオ" pitchFamily="50" charset="-128"/>
              <a:ea typeface="メイリオ" pitchFamily="50" charset="-128"/>
              <a:cs typeface="メイリオ" pitchFamily="50" charset="-128"/>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13</a:t>
            </a:fld>
            <a:endParaRPr lang="en-US"/>
          </a:p>
        </p:txBody>
      </p:sp>
      <p:sp>
        <p:nvSpPr>
          <p:cNvPr id="4" name="テキスト ボックス 3"/>
          <p:cNvSpPr txBox="1"/>
          <p:nvPr/>
        </p:nvSpPr>
        <p:spPr>
          <a:xfrm>
            <a:off x="284163" y="1931143"/>
            <a:ext cx="8574087" cy="3046988"/>
          </a:xfrm>
          <a:prstGeom prst="rect">
            <a:avLst/>
          </a:prstGeom>
          <a:noFill/>
        </p:spPr>
        <p:txBody>
          <a:bodyPr wrap="square" rtlCol="0">
            <a:spAutoFit/>
          </a:bodyPr>
          <a:lstStyle/>
          <a:p>
            <a:r>
              <a:rPr kumimoji="1" lang="ja-JP" altLang="en-US" sz="2400" u="sng" dirty="0" smtClean="0">
                <a:latin typeface="メイリオ"/>
                <a:ea typeface="メイリオ"/>
                <a:cs typeface="メイリオ"/>
              </a:rPr>
              <a:t>留意点のまとめ（１）</a:t>
            </a: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① </a:t>
            </a:r>
            <a:r>
              <a:rPr kumimoji="1" lang="ja-JP" altLang="en-US" sz="2400" dirty="0">
                <a:latin typeface="メイリオ"/>
                <a:ea typeface="メイリオ"/>
                <a:cs typeface="メイリオ"/>
              </a:rPr>
              <a:t>主訴の把握</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② </a:t>
            </a:r>
            <a:r>
              <a:rPr kumimoji="1" lang="ja-JP" altLang="en-US" sz="2400" dirty="0">
                <a:latin typeface="メイリオ"/>
                <a:ea typeface="メイリオ"/>
                <a:cs typeface="メイリオ"/>
              </a:rPr>
              <a:t>相談の経緯、支援経路、課題感の主体</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③ </a:t>
            </a:r>
            <a:r>
              <a:rPr kumimoji="1" lang="ja-JP" altLang="en-US" sz="2400" dirty="0">
                <a:latin typeface="メイリオ"/>
                <a:ea typeface="メイリオ"/>
                <a:cs typeface="メイリオ"/>
              </a:rPr>
              <a:t>スクリーニング</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・受理判断　・緊急性の判断　・支援方法</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④ </a:t>
            </a:r>
            <a:r>
              <a:rPr kumimoji="1" lang="ja-JP" altLang="en-US" sz="2400" dirty="0">
                <a:latin typeface="メイリオ"/>
                <a:ea typeface="メイリオ"/>
                <a:cs typeface="メイリオ"/>
              </a:rPr>
              <a:t>事業説明　</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対等性と利用契約</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⑤ </a:t>
            </a:r>
            <a:r>
              <a:rPr kumimoji="1" lang="ja-JP" altLang="en-US" sz="2400" dirty="0">
                <a:latin typeface="メイリオ"/>
                <a:ea typeface="メイリオ"/>
                <a:cs typeface="メイリオ"/>
              </a:rPr>
              <a:t>個人情報保護　</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守秘義務とプライバシー尊重</a:t>
            </a: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⑥ </a:t>
            </a:r>
            <a:r>
              <a:rPr kumimoji="1" lang="ja-JP" altLang="en-US" sz="2400" dirty="0">
                <a:latin typeface="メイリオ"/>
                <a:ea typeface="メイリオ"/>
                <a:cs typeface="メイリオ"/>
              </a:rPr>
              <a:t>初期段階における関係性</a:t>
            </a:r>
            <a:r>
              <a:rPr kumimoji="1" lang="ja-JP" altLang="en-US" sz="2400" dirty="0" smtClean="0">
                <a:latin typeface="メイリオ"/>
                <a:ea typeface="メイリオ"/>
                <a:cs typeface="メイリオ"/>
              </a:rPr>
              <a:t>構築</a:t>
            </a:r>
            <a:endParaRPr kumimoji="1" lang="en-US" altLang="ja-JP" sz="2400" dirty="0">
              <a:latin typeface="メイリオ"/>
              <a:ea typeface="メイリオ"/>
              <a:cs typeface="メイリオ"/>
            </a:endParaRPr>
          </a:p>
        </p:txBody>
      </p:sp>
      <p:sp>
        <p:nvSpPr>
          <p:cNvPr id="8" name="正方形/長方形 7"/>
          <p:cNvSpPr/>
          <p:nvPr/>
        </p:nvSpPr>
        <p:spPr>
          <a:xfrm>
            <a:off x="536309" y="5190075"/>
            <a:ext cx="6956692" cy="11514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・記録　</a:t>
            </a:r>
            <a:r>
              <a:rPr kumimoji="1" lang="en-US" altLang="ja-JP" b="1" dirty="0" smtClean="0">
                <a:latin typeface="メイリオ"/>
                <a:ea typeface="メイリオ"/>
                <a:cs typeface="メイリオ"/>
              </a:rPr>
              <a:t>① </a:t>
            </a:r>
            <a:r>
              <a:rPr kumimoji="1" lang="ja-JP" altLang="en-US" b="1" dirty="0" smtClean="0">
                <a:latin typeface="メイリオ"/>
                <a:ea typeface="メイリオ"/>
                <a:cs typeface="メイリオ"/>
              </a:rPr>
              <a:t>事実</a:t>
            </a:r>
            <a:r>
              <a:rPr kumimoji="1" lang="en-US" altLang="ja-JP" b="1" dirty="0" smtClean="0">
                <a:latin typeface="メイリオ"/>
                <a:ea typeface="メイリオ"/>
                <a:cs typeface="メイリオ"/>
              </a:rPr>
              <a:t>(</a:t>
            </a:r>
            <a:r>
              <a:rPr kumimoji="1" lang="ja-JP" altLang="en-US" b="1" dirty="0" smtClean="0">
                <a:latin typeface="メイリオ"/>
                <a:ea typeface="メイリオ"/>
                <a:cs typeface="メイリオ"/>
              </a:rPr>
              <a:t>本人の言葉・事実</a:t>
            </a:r>
            <a:r>
              <a:rPr kumimoji="1" lang="en-US" altLang="ja-JP" b="1" dirty="0" smtClean="0">
                <a:latin typeface="メイリオ"/>
                <a:ea typeface="メイリオ"/>
                <a:cs typeface="メイリオ"/>
              </a:rPr>
              <a:t>)</a:t>
            </a: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② </a:t>
            </a:r>
            <a:r>
              <a:rPr kumimoji="1" lang="ja-JP" altLang="en-US" b="1" dirty="0" smtClean="0">
                <a:latin typeface="メイリオ"/>
                <a:ea typeface="メイリオ"/>
                <a:cs typeface="メイリオ"/>
              </a:rPr>
              <a:t>自身の所見</a:t>
            </a:r>
            <a:endParaRPr kumimoji="1" lang="en-US" altLang="ja-JP" b="1" dirty="0" smtClean="0">
              <a:latin typeface="メイリオ"/>
              <a:ea typeface="メイリオ"/>
              <a:cs typeface="メイリオ"/>
            </a:endParaRPr>
          </a:p>
          <a:p>
            <a:r>
              <a:rPr kumimoji="1" lang="ja-JP" altLang="en-US" b="1" dirty="0" smtClean="0">
                <a:latin typeface="メイリオ"/>
                <a:ea typeface="メイリオ"/>
                <a:cs typeface="メイリオ"/>
              </a:rPr>
              <a:t>　　　　</a:t>
            </a:r>
            <a:r>
              <a:rPr kumimoji="1" lang="en-US" altLang="ja-JP" b="1" dirty="0" smtClean="0">
                <a:latin typeface="メイリオ"/>
                <a:ea typeface="メイリオ"/>
                <a:cs typeface="メイリオ"/>
              </a:rPr>
              <a:t>③ </a:t>
            </a:r>
            <a:r>
              <a:rPr kumimoji="1" lang="ja-JP" altLang="en-US" b="1" dirty="0" smtClean="0">
                <a:latin typeface="メイリオ"/>
                <a:ea typeface="メイリオ"/>
                <a:cs typeface="メイリオ"/>
              </a:rPr>
              <a:t>今後（の見通し）</a:t>
            </a:r>
            <a:endParaRPr kumimoji="1" lang="en-US" altLang="ja-JP" b="1" dirty="0">
              <a:latin typeface="メイリオ"/>
              <a:ea typeface="メイリオ"/>
              <a:cs typeface="メイリオ"/>
            </a:endParaRPr>
          </a:p>
        </p:txBody>
      </p:sp>
      <p:sp>
        <p:nvSpPr>
          <p:cNvPr id="9" name="角丸四角形 8"/>
          <p:cNvSpPr/>
          <p:nvPr/>
        </p:nvSpPr>
        <p:spPr>
          <a:xfrm>
            <a:off x="4902199" y="5329773"/>
            <a:ext cx="2048933" cy="825501"/>
          </a:xfrm>
          <a:prstGeom prst="round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トレーニング</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が必要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384443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2400" dirty="0" smtClean="0">
                <a:latin typeface="メイリオ"/>
                <a:ea typeface="メイリオ"/>
                <a:cs typeface="メイリオ"/>
              </a:rPr>
              <a:t>§</a:t>
            </a:r>
            <a:r>
              <a:rPr lang="ja-JP" altLang="en-US" sz="2400" dirty="0" smtClean="0">
                <a:latin typeface="メイリオ"/>
                <a:ea typeface="メイリオ"/>
                <a:cs typeface="メイリオ"/>
              </a:rPr>
              <a:t>１</a:t>
            </a:r>
            <a:r>
              <a:rPr lang="en-US" altLang="ja-JP" sz="2400" dirty="0" smtClean="0">
                <a:latin typeface="メイリオ"/>
                <a:ea typeface="メイリオ"/>
                <a:cs typeface="メイリオ"/>
              </a:rPr>
              <a:t> </a:t>
            </a:r>
            <a:r>
              <a:rPr lang="ja-JP" altLang="en-US" sz="2400" dirty="0" smtClean="0">
                <a:latin typeface="メイリオ"/>
                <a:ea typeface="メイリオ"/>
                <a:cs typeface="メイリオ"/>
              </a:rPr>
              <a:t>関係性の構築とインテークアセスメント</a:t>
            </a:r>
            <a:r>
              <a:rPr lang="en-US" altLang="ja-JP" sz="2400" dirty="0" smtClean="0">
                <a:latin typeface="メイリオ"/>
                <a:ea typeface="メイリオ"/>
                <a:cs typeface="メイリオ"/>
              </a:rPr>
              <a:t/>
            </a:r>
            <a:br>
              <a:rPr lang="en-US" altLang="ja-JP" sz="2400" dirty="0" smtClean="0">
                <a:latin typeface="メイリオ"/>
                <a:ea typeface="メイリオ"/>
                <a:cs typeface="メイリオ"/>
              </a:rPr>
            </a:br>
            <a:r>
              <a:rPr lang="ja-JP" altLang="en-US" sz="2400" dirty="0" smtClean="0">
                <a:latin typeface="メイリオ"/>
                <a:ea typeface="メイリオ"/>
                <a:cs typeface="メイリオ"/>
              </a:rPr>
              <a:t>　　　　　　　　　　　　　　　（初期相談）</a:t>
            </a:r>
            <a:endParaRPr kumimoji="1" lang="ja-JP" altLang="en-US" sz="24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latin typeface="メイリオ" pitchFamily="50" charset="-128"/>
                <a:ea typeface="メイリオ" pitchFamily="50" charset="-128"/>
                <a:cs typeface="メイリオ" pitchFamily="50" charset="-128"/>
              </a:rPr>
              <a:t>新カリキュラムに基づく相談支援従事者養成研修モデル研修</a:t>
            </a:r>
            <a:r>
              <a:rPr lang="en-US" altLang="ja-JP" sz="800" b="0" smtClean="0">
                <a:latin typeface="メイリオ" pitchFamily="50" charset="-128"/>
                <a:ea typeface="メイリオ" pitchFamily="50" charset="-128"/>
                <a:cs typeface="メイリオ" pitchFamily="50" charset="-128"/>
              </a:rPr>
              <a:t>(</a:t>
            </a:r>
            <a:r>
              <a:rPr lang="ja-JP" altLang="en-US" sz="800" b="0" smtClean="0">
                <a:latin typeface="メイリオ" pitchFamily="50" charset="-128"/>
                <a:ea typeface="メイリオ" pitchFamily="50" charset="-128"/>
                <a:cs typeface="メイリオ" pitchFamily="50" charset="-128"/>
              </a:rPr>
              <a:t>初任者研修</a:t>
            </a:r>
            <a:r>
              <a:rPr lang="en-US" altLang="ja-JP" sz="800" b="0" smtClean="0">
                <a:latin typeface="メイリオ" pitchFamily="50" charset="-128"/>
                <a:ea typeface="メイリオ" pitchFamily="50" charset="-128"/>
                <a:cs typeface="メイリオ" pitchFamily="50" charset="-128"/>
              </a:rPr>
              <a:t>), SSA2018-2019(c) </a:t>
            </a:r>
            <a:r>
              <a:rPr lang="ja-JP" altLang="en-US" sz="800" b="0" smtClean="0">
                <a:latin typeface="メイリオ" pitchFamily="50" charset="-128"/>
                <a:ea typeface="メイリオ" pitchFamily="50" charset="-128"/>
                <a:cs typeface="メイリオ" pitchFamily="50" charset="-128"/>
              </a:rPr>
              <a:t>不許複製</a:t>
            </a:r>
            <a:endParaRPr lang="en-US" sz="800" b="0">
              <a:latin typeface="メイリオ" pitchFamily="50" charset="-128"/>
              <a:ea typeface="メイリオ" pitchFamily="50" charset="-128"/>
              <a:cs typeface="メイリオ" pitchFamily="50" charset="-128"/>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14</a:t>
            </a:fld>
            <a:endParaRPr lang="en-US"/>
          </a:p>
        </p:txBody>
      </p:sp>
      <p:sp>
        <p:nvSpPr>
          <p:cNvPr id="4" name="テキスト ボックス 3"/>
          <p:cNvSpPr txBox="1"/>
          <p:nvPr/>
        </p:nvSpPr>
        <p:spPr>
          <a:xfrm>
            <a:off x="284163" y="1931143"/>
            <a:ext cx="8574087" cy="3416320"/>
          </a:xfrm>
          <a:prstGeom prst="rect">
            <a:avLst/>
          </a:prstGeom>
          <a:noFill/>
        </p:spPr>
        <p:txBody>
          <a:bodyPr wrap="square" rtlCol="0">
            <a:spAutoFit/>
          </a:bodyPr>
          <a:lstStyle/>
          <a:p>
            <a:r>
              <a:rPr kumimoji="1" lang="ja-JP" altLang="en-US" sz="2400" u="sng" dirty="0" smtClean="0">
                <a:latin typeface="メイリオ"/>
                <a:ea typeface="メイリオ"/>
                <a:cs typeface="メイリオ"/>
              </a:rPr>
              <a:t>留意点のまとめ（２）</a:t>
            </a: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前提となるのは良い関係性</a:t>
            </a:r>
            <a:endParaRPr kumimoji="1" lang="en-US" altLang="ja-JP"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＝エンゲージメント</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強い信頼関係</a:t>
            </a:r>
            <a:r>
              <a:rPr kumimoji="1" lang="en-US" altLang="ja-JP" sz="2400" dirty="0" smtClean="0">
                <a:latin typeface="メイリオ"/>
                <a:ea typeface="メイリオ"/>
                <a:cs typeface="メイリオ"/>
              </a:rPr>
              <a:t>)</a:t>
            </a:r>
            <a:r>
              <a:rPr kumimoji="1" lang="ja-JP" altLang="en-US" sz="2400" dirty="0" err="1" smtClean="0">
                <a:latin typeface="メイリオ"/>
                <a:ea typeface="メイリオ"/>
                <a:cs typeface="メイリオ"/>
              </a:rPr>
              <a:t>、</a:t>
            </a:r>
            <a:r>
              <a:rPr kumimoji="1" lang="ja-JP" altLang="en-US" sz="2400" dirty="0" smtClean="0">
                <a:latin typeface="メイリオ"/>
                <a:ea typeface="メイリオ"/>
                <a:cs typeface="メイリオ"/>
              </a:rPr>
              <a:t>ラポールの構築</a:t>
            </a:r>
            <a:endParaRPr kumimoji="1" lang="en-US" altLang="ja-JP" sz="2400" dirty="0" smtClean="0">
              <a:latin typeface="メイリオ"/>
              <a:ea typeface="メイリオ"/>
              <a:cs typeface="メイリオ"/>
            </a:endParaRPr>
          </a:p>
          <a:p>
            <a:pPr algn="ctr"/>
            <a:endParaRPr kumimoji="1" lang="ja-JP" altLang="en-US" sz="2400" dirty="0" smtClean="0">
              <a:latin typeface="メイリオ"/>
              <a:ea typeface="メイリオ"/>
              <a:cs typeface="メイリオ"/>
            </a:endParaRPr>
          </a:p>
          <a:p>
            <a:pPr algn="ctr"/>
            <a:endParaRPr kumimoji="1" lang="ja-JP" altLang="en-US" sz="2400" dirty="0" smtClean="0">
              <a:latin typeface="メイリオ"/>
              <a:ea typeface="メイリオ"/>
              <a:cs typeface="メイリオ"/>
            </a:endParaRPr>
          </a:p>
          <a:p>
            <a:pPr algn="ct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① </a:t>
            </a:r>
            <a:r>
              <a:rPr kumimoji="1" lang="ja-JP" altLang="en-US" sz="2400" dirty="0" smtClean="0">
                <a:latin typeface="メイリオ"/>
                <a:ea typeface="メイリオ"/>
                <a:cs typeface="メイリオ"/>
              </a:rPr>
              <a:t>価値：</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共感的理解、生活者視点による本人理解</a:t>
            </a: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具体的に態度や言動にあらわれる。</a:t>
            </a: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② </a:t>
            </a:r>
            <a:r>
              <a:rPr kumimoji="1" lang="ja-JP" altLang="en-US" sz="2400" dirty="0" smtClean="0">
                <a:latin typeface="メイリオ"/>
                <a:ea typeface="メイリオ"/>
                <a:cs typeface="メイリオ"/>
              </a:rPr>
              <a:t>技術：</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面接技術</a:t>
            </a:r>
            <a:endParaRPr kumimoji="1" lang="en-US" altLang="ja-JP" sz="2400" dirty="0">
              <a:latin typeface="メイリオ"/>
              <a:ea typeface="メイリオ"/>
              <a:cs typeface="メイリオ"/>
            </a:endParaRPr>
          </a:p>
        </p:txBody>
      </p:sp>
      <p:sp>
        <p:nvSpPr>
          <p:cNvPr id="10" name="上矢印 9"/>
          <p:cNvSpPr/>
          <p:nvPr/>
        </p:nvSpPr>
        <p:spPr>
          <a:xfrm>
            <a:off x="3886201" y="3378203"/>
            <a:ext cx="728134" cy="491067"/>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8444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その後の経過（１）</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67933" y="1987561"/>
            <a:ext cx="7190315" cy="2245775"/>
          </a:xfrm>
        </p:spPr>
        <p:txBody>
          <a:bodyPr>
            <a:normAutofit/>
          </a:bodyPr>
          <a:lstStyle/>
          <a:p>
            <a:pPr>
              <a:spcBef>
                <a:spcPts val="0"/>
              </a:spcBef>
            </a:pPr>
            <a:r>
              <a:rPr kumimoji="1" lang="ja-JP" altLang="en-US" sz="2000" dirty="0" smtClean="0">
                <a:latin typeface="メイリオ" pitchFamily="50" charset="-128"/>
                <a:ea typeface="メイリオ" pitchFamily="50" charset="-128"/>
                <a:cs typeface="メイリオ" pitchFamily="50" charset="-128"/>
              </a:rPr>
              <a:t>病院内や時に外を車いすで散歩しながら何度か本人との話を継続。</a:t>
            </a:r>
            <a:endParaRPr lang="en-US" altLang="ja-JP" sz="2000" dirty="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本人は、「やっぱり大学を卒業して東京で仕事をしたい。」という希望がある様子</a:t>
            </a:r>
            <a:r>
              <a:rPr kumimoji="1" lang="ja-JP" altLang="en-US" sz="2000" dirty="0" smtClean="0">
                <a:latin typeface="メイリオ" pitchFamily="50" charset="-128"/>
                <a:ea typeface="メイリオ" pitchFamily="50" charset="-128"/>
                <a:cs typeface="メイリオ" pitchFamily="50" charset="-128"/>
              </a:rPr>
              <a:t>。</a:t>
            </a:r>
            <a:endParaRPr kumimoji="1" lang="en-US" altLang="ja-JP" sz="2000" dirty="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しかし、現実味薄く感じている様子で、希望を言った後必ず「そうは言っても、もうダメだよね。」と付け加えます。</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1778000" y="4360333"/>
            <a:ext cx="7080247" cy="18796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b="1" dirty="0" smtClean="0">
                <a:latin typeface="メイリオ"/>
                <a:ea typeface="メイリオ"/>
                <a:cs typeface="メイリオ"/>
              </a:rPr>
              <a:t>・そこで、「今後の具体的な道筋を一緒に考えよう」と提案。</a:t>
            </a:r>
            <a:endParaRPr kumimoji="1" lang="en-US" altLang="ja-JP" b="1" dirty="0" smtClean="0">
              <a:latin typeface="メイリオ"/>
              <a:ea typeface="メイリオ"/>
              <a:cs typeface="メイリオ"/>
            </a:endParaRPr>
          </a:p>
          <a:p>
            <a:endParaRPr kumimoji="1" lang="en-US" altLang="ja-JP" sz="1600" b="1" dirty="0" smtClean="0">
              <a:latin typeface="メイリオ"/>
              <a:ea typeface="メイリオ"/>
              <a:cs typeface="メイリオ"/>
            </a:endParaRPr>
          </a:p>
          <a:p>
            <a:r>
              <a:rPr kumimoji="1" lang="ja-JP" altLang="en-US" b="1" dirty="0" smtClean="0">
                <a:latin typeface="メイリオ"/>
                <a:ea typeface="メイリオ"/>
                <a:cs typeface="メイリオ"/>
              </a:rPr>
              <a:t>　　・両親が維持してくれていた自宅アパート近くに外出。</a:t>
            </a:r>
          </a:p>
          <a:p>
            <a:r>
              <a:rPr kumimoji="1" lang="ja-JP" altLang="en-US" b="1" dirty="0" smtClean="0">
                <a:latin typeface="メイリオ"/>
                <a:ea typeface="メイリオ"/>
                <a:cs typeface="メイリオ"/>
              </a:rPr>
              <a:t>　　・自宅近くの散歩やお店探検。</a:t>
            </a:r>
          </a:p>
          <a:p>
            <a:r>
              <a:rPr kumimoji="1" lang="ja-JP" altLang="en-US" b="1" dirty="0" smtClean="0">
                <a:latin typeface="メイリオ"/>
                <a:ea typeface="メイリオ"/>
                <a:cs typeface="メイリオ"/>
              </a:rPr>
              <a:t>　　・中途障害の人の自宅拝見。</a:t>
            </a:r>
          </a:p>
          <a:p>
            <a:r>
              <a:rPr kumimoji="1" lang="ja-JP" altLang="en-US" b="1" dirty="0" smtClean="0">
                <a:latin typeface="メイリオ"/>
                <a:ea typeface="メイリオ"/>
                <a:cs typeface="メイリオ"/>
              </a:rPr>
              <a:t>　　・ピアサポーターの面談。 などを面談と平行して行いました。</a:t>
            </a:r>
          </a:p>
        </p:txBody>
      </p:sp>
      <p:sp>
        <p:nvSpPr>
          <p:cNvPr id="6" name="正方形/長方形 5"/>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11" name="角丸四角形 10"/>
          <p:cNvSpPr/>
          <p:nvPr/>
        </p:nvSpPr>
        <p:spPr>
          <a:xfrm>
            <a:off x="508000" y="3365500"/>
            <a:ext cx="10160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関係性構築</a:t>
            </a:r>
            <a:endParaRPr kumimoji="1" lang="ja-JP" altLang="en-US" sz="1100" b="1" dirty="0">
              <a:latin typeface="メイリオ" pitchFamily="50" charset="-128"/>
              <a:ea typeface="メイリオ" pitchFamily="50" charset="-128"/>
              <a:cs typeface="メイリオ" pitchFamily="50" charset="-128"/>
            </a:endParaRPr>
          </a:p>
        </p:txBody>
      </p:sp>
      <p:cxnSp>
        <p:nvCxnSpPr>
          <p:cNvPr id="13" name="直線矢印コネクタ 12"/>
          <p:cNvCxnSpPr>
            <a:stCxn id="6" idx="2"/>
            <a:endCxn id="7"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9" name="スライド番号プレースホルダ 18"/>
          <p:cNvSpPr>
            <a:spLocks noGrp="1"/>
          </p:cNvSpPr>
          <p:nvPr>
            <p:ph type="sldNum" sz="quarter" idx="12"/>
          </p:nvPr>
        </p:nvSpPr>
        <p:spPr/>
        <p:txBody>
          <a:bodyPr/>
          <a:lstStyle/>
          <a:p>
            <a:fld id="{5FD889E0-CAB2-4699-909D-B9A88D47ACBE}" type="slidenum">
              <a:rPr lang="en-US" smtClean="0"/>
              <a:pPr/>
              <a:t>15</a:t>
            </a:fld>
            <a:endParaRPr lang="en-US"/>
          </a:p>
        </p:txBody>
      </p:sp>
      <p:sp>
        <p:nvSpPr>
          <p:cNvPr id="20" name="角丸四角形 19"/>
          <p:cNvSpPr/>
          <p:nvPr/>
        </p:nvSpPr>
        <p:spPr>
          <a:xfrm>
            <a:off x="508000" y="3746502"/>
            <a:ext cx="10160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インテーク</a:t>
            </a:r>
            <a:endParaRPr kumimoji="1" lang="ja-JP" altLang="en-US" sz="1100" b="1" dirty="0">
              <a:latin typeface="メイリオ" pitchFamily="50" charset="-128"/>
              <a:ea typeface="メイリオ" pitchFamily="50" charset="-128"/>
              <a:cs typeface="メイリオ" pitchFamily="50" charset="-128"/>
            </a:endParaRPr>
          </a:p>
        </p:txBody>
      </p:sp>
      <p:sp>
        <p:nvSpPr>
          <p:cNvPr id="21" name="角丸四角形 20"/>
          <p:cNvSpPr/>
          <p:nvPr/>
        </p:nvSpPr>
        <p:spPr>
          <a:xfrm>
            <a:off x="499527" y="4127511"/>
            <a:ext cx="10160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b="1" dirty="0" smtClean="0">
                <a:latin typeface="メイリオ" pitchFamily="50" charset="-128"/>
                <a:ea typeface="メイリオ" pitchFamily="50" charset="-128"/>
                <a:cs typeface="メイリオ" pitchFamily="50" charset="-128"/>
              </a:rPr>
              <a:t>アセスメント</a:t>
            </a:r>
            <a:endParaRPr kumimoji="1" lang="ja-JP" altLang="en-US" sz="1050" b="1"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a:lnSpc>
                <a:spcPts val="3000"/>
              </a:lnSpc>
            </a:pPr>
            <a:r>
              <a:rPr kumimoji="1" lang="en-US" altLang="ja-JP" sz="2400" dirty="0" smtClean="0">
                <a:latin typeface="メイリオ"/>
                <a:ea typeface="メイリオ"/>
                <a:cs typeface="メイリオ"/>
              </a:rPr>
              <a:t>§</a:t>
            </a:r>
            <a:r>
              <a:rPr lang="ja-JP" altLang="en-US" sz="2400" dirty="0" smtClean="0">
                <a:latin typeface="メイリオ"/>
                <a:ea typeface="メイリオ"/>
                <a:cs typeface="メイリオ"/>
              </a:rPr>
              <a:t>２</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アセスメント －情報の収集と分析－</a:t>
            </a:r>
            <a:endParaRPr kumimoji="1" lang="ja-JP" altLang="en-US" sz="2400" dirty="0">
              <a:latin typeface="メイリオ"/>
              <a:ea typeface="メイリオ"/>
              <a:cs typeface="メイリオ"/>
            </a:endParaRPr>
          </a:p>
        </p:txBody>
      </p:sp>
      <p:sp>
        <p:nvSpPr>
          <p:cNvPr id="28" name="フッター プレースホルダ 2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16</a:t>
            </a:fld>
            <a:endParaRPr lang="en-US"/>
          </a:p>
        </p:txBody>
      </p:sp>
      <p:sp>
        <p:nvSpPr>
          <p:cNvPr id="30" name="正方形/長方形 29"/>
          <p:cNvSpPr/>
          <p:nvPr/>
        </p:nvSpPr>
        <p:spPr>
          <a:xfrm>
            <a:off x="284163"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endParaRPr kumimoji="1" lang="en-US" altLang="ja-JP" dirty="0" smtClean="0">
              <a:latin typeface="メイリオ"/>
              <a:ea typeface="メイリオ"/>
              <a:cs typeface="メイリオ"/>
            </a:endParaRP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31" name="正方形/長方形 30"/>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アセスメント</a:t>
            </a:r>
            <a:endParaRPr kumimoji="1" lang="en-US" altLang="ja-JP" b="1">
              <a:latin typeface="メイリオ"/>
              <a:ea typeface="メイリオ"/>
              <a:cs typeface="メイリオ"/>
            </a:endParaRPr>
          </a:p>
        </p:txBody>
      </p:sp>
      <p:sp>
        <p:nvSpPr>
          <p:cNvPr id="32" name="正方形/長方形 31"/>
          <p:cNvSpPr/>
          <p:nvPr/>
        </p:nvSpPr>
        <p:spPr>
          <a:xfrm>
            <a:off x="3975469"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33" name="正方形/長方形 32"/>
          <p:cNvSpPr/>
          <p:nvPr/>
        </p:nvSpPr>
        <p:spPr>
          <a:xfrm>
            <a:off x="2064249" y="4852125"/>
            <a:ext cx="1088524"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34" name="正方形/長方形 33"/>
          <p:cNvSpPr/>
          <p:nvPr/>
        </p:nvSpPr>
        <p:spPr>
          <a:xfrm>
            <a:off x="5821123" y="3191094"/>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35" name="正方形/長方形 34"/>
          <p:cNvSpPr/>
          <p:nvPr/>
        </p:nvSpPr>
        <p:spPr>
          <a:xfrm>
            <a:off x="7699237" y="3191094"/>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36" name="直線矢印コネクタ 35"/>
          <p:cNvCxnSpPr>
            <a:stCxn id="30" idx="3"/>
            <a:endCxn id="31"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a:stCxn id="31" idx="3"/>
            <a:endCxn id="32" idx="1"/>
          </p:cNvCxnSpPr>
          <p:nvPr/>
        </p:nvCxnSpPr>
        <p:spPr>
          <a:xfrm>
            <a:off x="3765080" y="3669166"/>
            <a:ext cx="210389"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a:stCxn id="32" idx="3"/>
            <a:endCxn id="34" idx="1"/>
          </p:cNvCxnSpPr>
          <p:nvPr/>
        </p:nvCxnSpPr>
        <p:spPr>
          <a:xfrm flipV="1">
            <a:off x="5610733" y="3665013"/>
            <a:ext cx="210390" cy="4153"/>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a:stCxn id="34" idx="3"/>
            <a:endCxn id="35" idx="1"/>
          </p:cNvCxnSpPr>
          <p:nvPr/>
        </p:nvCxnSpPr>
        <p:spPr>
          <a:xfrm>
            <a:off x="7456387" y="3665013"/>
            <a:ext cx="242850"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40" name="カギ線コネクタ 39"/>
          <p:cNvCxnSpPr>
            <a:stCxn id="34" idx="0"/>
            <a:endCxn id="31" idx="0"/>
          </p:cNvCxnSpPr>
          <p:nvPr/>
        </p:nvCxnSpPr>
        <p:spPr>
          <a:xfrm rot="16200000" flipH="1" flipV="1">
            <a:off x="4791025" y="1347516"/>
            <a:ext cx="4153" cy="3691307"/>
          </a:xfrm>
          <a:prstGeom prst="bentConnector3">
            <a:avLst>
              <a:gd name="adj1" fmla="val -14300409"/>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sp>
        <p:nvSpPr>
          <p:cNvPr id="41" name="角丸四角形 40"/>
          <p:cNvSpPr/>
          <p:nvPr/>
        </p:nvSpPr>
        <p:spPr>
          <a:xfrm>
            <a:off x="1130766"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42" name="角丸四角形 41"/>
          <p:cNvSpPr/>
          <p:nvPr/>
        </p:nvSpPr>
        <p:spPr>
          <a:xfrm>
            <a:off x="4895317" y="4019087"/>
            <a:ext cx="956804" cy="469667"/>
          </a:xfrm>
          <a:prstGeom prst="roundRect">
            <a:avLst/>
          </a:prstGeom>
          <a:solidFill>
            <a:srgbClr val="C0000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43" name="正方形/長方形 42"/>
          <p:cNvSpPr/>
          <p:nvPr/>
        </p:nvSpPr>
        <p:spPr>
          <a:xfrm>
            <a:off x="5307771"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44" name="正方形/長方形 43"/>
          <p:cNvSpPr/>
          <p:nvPr/>
        </p:nvSpPr>
        <p:spPr>
          <a:xfrm>
            <a:off x="3264603" y="4852125"/>
            <a:ext cx="666863"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45" name="直線コネクタ 44"/>
          <p:cNvCxnSpPr>
            <a:stCxn id="31" idx="2"/>
          </p:cNvCxnSpPr>
          <p:nvPr/>
        </p:nvCxnSpPr>
        <p:spPr>
          <a:xfrm flipH="1">
            <a:off x="2064249" y="4143085"/>
            <a:ext cx="883199" cy="70904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sp>
        <p:nvSpPr>
          <p:cNvPr id="46" name="正方形/長方形 45"/>
          <p:cNvSpPr/>
          <p:nvPr/>
        </p:nvSpPr>
        <p:spPr>
          <a:xfrm>
            <a:off x="4029486"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47" name="直線コネクタ 46"/>
          <p:cNvCxnSpPr/>
          <p:nvPr/>
        </p:nvCxnSpPr>
        <p:spPr>
          <a:xfrm>
            <a:off x="5610733" y="4143085"/>
            <a:ext cx="870947" cy="70904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stCxn id="33" idx="3"/>
            <a:endCxn id="44" idx="1"/>
          </p:cNvCxnSpPr>
          <p:nvPr/>
        </p:nvCxnSpPr>
        <p:spPr>
          <a:xfrm>
            <a:off x="3152773" y="5169969"/>
            <a:ext cx="111830" cy="0"/>
          </a:xfrm>
          <a:prstGeom prst="straightConnector1">
            <a:avLst/>
          </a:prstGeom>
          <a:ln w="50800">
            <a:solidFill>
              <a:srgbClr val="FF000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a:stCxn id="44" idx="3"/>
            <a:endCxn id="46" idx="1"/>
          </p:cNvCxnSpPr>
          <p:nvPr/>
        </p:nvCxnSpPr>
        <p:spPr>
          <a:xfrm>
            <a:off x="3931466" y="5169969"/>
            <a:ext cx="98020" cy="8698"/>
          </a:xfrm>
          <a:prstGeom prst="straightConnector1">
            <a:avLst/>
          </a:prstGeom>
          <a:ln w="50800">
            <a:solidFill>
              <a:srgbClr val="FF000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58" name="直線矢印コネクタ 57"/>
          <p:cNvCxnSpPr>
            <a:stCxn id="46" idx="3"/>
            <a:endCxn id="43" idx="1"/>
          </p:cNvCxnSpPr>
          <p:nvPr/>
        </p:nvCxnSpPr>
        <p:spPr>
          <a:xfrm>
            <a:off x="5203395" y="5178667"/>
            <a:ext cx="104376" cy="0"/>
          </a:xfrm>
          <a:prstGeom prst="straightConnector1">
            <a:avLst/>
          </a:prstGeom>
          <a:ln w="50800">
            <a:solidFill>
              <a:srgbClr val="FF0000">
                <a:alpha val="25000"/>
              </a:srgbClr>
            </a:solidFill>
            <a:tailEnd type="arrow"/>
          </a:ln>
        </p:spPr>
        <p:style>
          <a:lnRef idx="2">
            <a:schemeClr val="accent1"/>
          </a:lnRef>
          <a:fillRef idx="0">
            <a:schemeClr val="accent1"/>
          </a:fillRef>
          <a:effectRef idx="1">
            <a:schemeClr val="accent1"/>
          </a:effectRef>
          <a:fontRef idx="minor">
            <a:schemeClr val="tx1"/>
          </a:fontRef>
        </p:style>
      </p:cxnSp>
      <p:sp>
        <p:nvSpPr>
          <p:cNvPr id="60" name="角丸四角形 59"/>
          <p:cNvSpPr/>
          <p:nvPr/>
        </p:nvSpPr>
        <p:spPr>
          <a:xfrm>
            <a:off x="289242"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62" name="正方形/長方形 61"/>
          <p:cNvSpPr/>
          <p:nvPr/>
        </p:nvSpPr>
        <p:spPr>
          <a:xfrm>
            <a:off x="6622618"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65" name="直線コネクタ 64"/>
          <p:cNvCxnSpPr>
            <a:endCxn id="62" idx="0"/>
          </p:cNvCxnSpPr>
          <p:nvPr/>
        </p:nvCxnSpPr>
        <p:spPr>
          <a:xfrm>
            <a:off x="6622618" y="3940965"/>
            <a:ext cx="586955" cy="91116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sp>
        <p:nvSpPr>
          <p:cNvPr id="66" name="角丸四角形 65"/>
          <p:cNvSpPr/>
          <p:nvPr/>
        </p:nvSpPr>
        <p:spPr>
          <a:xfrm>
            <a:off x="6367094" y="4019087"/>
            <a:ext cx="956804" cy="469667"/>
          </a:xfrm>
          <a:prstGeom prst="roundRect">
            <a:avLst/>
          </a:prstGeom>
          <a:solidFill>
            <a:srgbClr val="C0000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8883739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その後の経過（</a:t>
            </a:r>
            <a:r>
              <a:rPr lang="en-US" altLang="ja-JP" sz="2800" dirty="0" smtClean="0">
                <a:latin typeface="メイリオ" pitchFamily="50" charset="-128"/>
                <a:ea typeface="メイリオ" pitchFamily="50" charset="-128"/>
                <a:cs typeface="メイリオ" pitchFamily="50" charset="-128"/>
              </a:rPr>
              <a:t>2-1</a:t>
            </a:r>
            <a:r>
              <a:rPr kumimoji="1" lang="ja-JP" altLang="en-US" sz="2800" dirty="0" smtClean="0">
                <a:latin typeface="メイリオ" pitchFamily="50" charset="-128"/>
                <a:ea typeface="メイリオ" pitchFamily="50" charset="-128"/>
                <a:cs typeface="メイリオ" pitchFamily="50" charset="-128"/>
              </a:rPr>
              <a:t>）</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67934" y="1989658"/>
            <a:ext cx="7476066" cy="4447374"/>
          </a:xfrm>
        </p:spPr>
        <p:txBody>
          <a:bodyPr>
            <a:normAutofit/>
          </a:bodyPr>
          <a:lstStyle/>
          <a:p>
            <a:pPr>
              <a:spcBef>
                <a:spcPts val="0"/>
              </a:spcBef>
            </a:pPr>
            <a:r>
              <a:rPr lang="ja-JP" altLang="en-US" sz="2000" dirty="0" smtClean="0">
                <a:latin typeface="メイリオ" pitchFamily="50" charset="-128"/>
                <a:ea typeface="メイリオ" pitchFamily="50" charset="-128"/>
                <a:cs typeface="メイリオ" pitchFamily="50" charset="-128"/>
              </a:rPr>
              <a:t>少しずつ今後のことが具体的な目標となり、</a:t>
            </a:r>
          </a:p>
          <a:p>
            <a:pPr>
              <a:spcBef>
                <a:spcPts val="0"/>
              </a:spcBef>
              <a:buNone/>
            </a:pPr>
            <a:r>
              <a:rPr lang="ja-JP" altLang="en-US" sz="2000" dirty="0" smtClean="0">
                <a:latin typeface="メイリオ" pitchFamily="50" charset="-128"/>
                <a:ea typeface="メイリオ" pitchFamily="50" charset="-128"/>
                <a:cs typeface="メイリオ" pitchFamily="50" charset="-128"/>
              </a:rPr>
              <a:t>　「大学に戻りたいけど、ひとまず</a:t>
            </a:r>
            <a:r>
              <a:rPr lang="ja-JP" altLang="en-US" sz="2000" dirty="0" err="1" smtClean="0">
                <a:latin typeface="メイリオ" pitchFamily="50" charset="-128"/>
                <a:ea typeface="メイリオ" pitchFamily="50" charset="-128"/>
                <a:cs typeface="メイリオ" pitchFamily="50" charset="-128"/>
              </a:rPr>
              <a:t>おいておいて、</a:t>
            </a:r>
            <a:r>
              <a:rPr lang="ja-JP" altLang="en-US" sz="2000" dirty="0" smtClean="0">
                <a:latin typeface="メイリオ" pitchFamily="50" charset="-128"/>
                <a:ea typeface="メイリオ" pitchFamily="50" charset="-128"/>
                <a:cs typeface="メイリオ" pitchFamily="50" charset="-128"/>
              </a:rPr>
              <a:t>まずは家に戻りたい。」というゴールに向かってさらに取り組んでみることになりました。</a:t>
            </a:r>
          </a:p>
          <a:p>
            <a:pPr>
              <a:spcBef>
                <a:spcPts val="0"/>
              </a:spcBef>
            </a:pPr>
            <a:r>
              <a:rPr lang="ja-JP" altLang="en-US" sz="2000" dirty="0" smtClean="0">
                <a:latin typeface="メイリオ" pitchFamily="50" charset="-128"/>
                <a:ea typeface="メイリオ" pitchFamily="50" charset="-128"/>
                <a:cs typeface="メイリオ" pitchFamily="50" charset="-128"/>
              </a:rPr>
              <a:t>両親や医師は最初大反対。</a:t>
            </a:r>
          </a:p>
          <a:p>
            <a:pPr>
              <a:spcBef>
                <a:spcPts val="0"/>
              </a:spcBef>
              <a:buNone/>
            </a:pPr>
            <a:r>
              <a:rPr lang="ja-JP" altLang="en-US" sz="2000" dirty="0" smtClean="0">
                <a:latin typeface="メイリオ" pitchFamily="50" charset="-128"/>
                <a:ea typeface="メイリオ" pitchFamily="50" charset="-128"/>
                <a:cs typeface="メイリオ" pitchFamily="50" charset="-128"/>
              </a:rPr>
              <a:t>　　「そんなことできるわけがない」とけんもほろろでした。</a:t>
            </a:r>
          </a:p>
          <a:p>
            <a:pPr>
              <a:spcBef>
                <a:spcPts val="0"/>
              </a:spcBef>
            </a:pPr>
            <a:r>
              <a:rPr lang="ja-JP" altLang="en-US" sz="2000" dirty="0" smtClean="0">
                <a:latin typeface="メイリオ" pitchFamily="50" charset="-128"/>
                <a:ea typeface="メイリオ" pitchFamily="50" charset="-128"/>
                <a:cs typeface="メイリオ" pitchFamily="50" charset="-128"/>
              </a:rPr>
              <a:t>しかし、完全否定というわけでもなく、「とにかくできることから前向きに進もう」と本人の意向に合意しました。</a:t>
            </a:r>
          </a:p>
          <a:p>
            <a:pPr>
              <a:spcBef>
                <a:spcPts val="0"/>
              </a:spcBef>
            </a:pPr>
            <a:r>
              <a:rPr lang="ja-JP" altLang="en-US" sz="2000" dirty="0" smtClean="0">
                <a:latin typeface="メイリオ" pitchFamily="50" charset="-128"/>
                <a:ea typeface="メイリオ" pitchFamily="50" charset="-128"/>
                <a:cs typeface="メイリオ" pitchFamily="50" charset="-128"/>
              </a:rPr>
              <a:t>コメディカル</a:t>
            </a:r>
            <a:r>
              <a:rPr lang="en-US" altLang="ja-JP" sz="2000" dirty="0" smtClean="0">
                <a:latin typeface="メイリオ" pitchFamily="50" charset="-128"/>
                <a:ea typeface="メイリオ" pitchFamily="50" charset="-128"/>
                <a:cs typeface="メイリオ" pitchFamily="50" charset="-128"/>
              </a:rPr>
              <a:t>(OT, PT)</a:t>
            </a:r>
            <a:r>
              <a:rPr lang="ja-JP" altLang="en-US" sz="2000" dirty="0" smtClean="0">
                <a:latin typeface="メイリオ" pitchFamily="50" charset="-128"/>
                <a:ea typeface="メイリオ" pitchFamily="50" charset="-128"/>
                <a:cs typeface="メイリオ" pitchFamily="50" charset="-128"/>
              </a:rPr>
              <a:t>も、本人の望む暮らしに向けたプログラムを立ててくれるようになり、本人は目標が明確になってリハビリにも今まで以上に真剣に取り組むようになりました。</a:t>
            </a:r>
          </a:p>
          <a:p>
            <a:pPr>
              <a:spcBef>
                <a:spcPts val="0"/>
              </a:spcBef>
            </a:pPr>
            <a:r>
              <a:rPr lang="ja-JP" altLang="en-US" sz="2000" dirty="0" smtClean="0">
                <a:latin typeface="メイリオ" pitchFamily="50" charset="-128"/>
                <a:ea typeface="メイリオ" pitchFamily="50" charset="-128"/>
                <a:cs typeface="メイリオ" pitchFamily="50" charset="-128"/>
              </a:rPr>
              <a:t>病院は入院の期間が終了しますが、もう少しリハビリを続けたいとのことで今後のことを検討することになりました。</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8" name="スライド番号プレースホルダ 17"/>
          <p:cNvSpPr>
            <a:spLocks noGrp="1"/>
          </p:cNvSpPr>
          <p:nvPr>
            <p:ph type="sldNum" sz="quarter" idx="12"/>
          </p:nvPr>
        </p:nvSpPr>
        <p:spPr/>
        <p:txBody>
          <a:bodyPr/>
          <a:lstStyle/>
          <a:p>
            <a:fld id="{5FD889E0-CAB2-4699-909D-B9A88D47ACBE}" type="slidenum">
              <a:rPr lang="en-US" smtClean="0"/>
              <a:pPr/>
              <a:t>17</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その後の経過（</a:t>
            </a:r>
            <a:r>
              <a:rPr kumimoji="1" lang="en-US" altLang="ja-JP" sz="2800" dirty="0" smtClean="0">
                <a:latin typeface="メイリオ" pitchFamily="50" charset="-128"/>
                <a:ea typeface="メイリオ" pitchFamily="50" charset="-128"/>
                <a:cs typeface="メイリオ" pitchFamily="50" charset="-128"/>
              </a:rPr>
              <a:t>2-2</a:t>
            </a:r>
            <a:r>
              <a:rPr kumimoji="1" lang="ja-JP" altLang="en-US" sz="2800" dirty="0" smtClean="0">
                <a:latin typeface="メイリオ" pitchFamily="50" charset="-128"/>
                <a:ea typeface="メイリオ" pitchFamily="50" charset="-128"/>
                <a:cs typeface="メイリオ" pitchFamily="50" charset="-128"/>
              </a:rPr>
              <a:t>）</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76400" y="1989658"/>
            <a:ext cx="7467599" cy="4004735"/>
          </a:xfrm>
        </p:spPr>
        <p:txBody>
          <a:bodyPr>
            <a:normAutofit/>
          </a:bodyPr>
          <a:lstStyle/>
          <a:p>
            <a:pPr>
              <a:spcBef>
                <a:spcPts val="0"/>
              </a:spcBef>
            </a:pPr>
            <a:r>
              <a:rPr lang="ja-JP" altLang="en-US" sz="2000" dirty="0" smtClean="0">
                <a:latin typeface="メイリオ" pitchFamily="50" charset="-128"/>
                <a:ea typeface="メイリオ" pitchFamily="50" charset="-128"/>
                <a:cs typeface="メイリオ" pitchFamily="50" charset="-128"/>
              </a:rPr>
              <a:t>ゴールが定まってきたところで、相談員はこれまでの本人の意向や様々な情報を整理・分析することとし、それをもとに今後のプランを作成して本人に提案しようと考えました。</a:t>
            </a:r>
          </a:p>
          <a:p>
            <a:pPr>
              <a:spcBef>
                <a:spcPts val="0"/>
              </a:spcBef>
            </a:pPr>
            <a:endParaRPr lang="ja-JP" altLang="en-US" sz="2000" dirty="0" smtClean="0">
              <a:latin typeface="メイリオ" pitchFamily="50" charset="-128"/>
              <a:ea typeface="メイリオ" pitchFamily="50" charset="-128"/>
              <a:cs typeface="メイリオ" pitchFamily="50" charset="-128"/>
            </a:endParaRPr>
          </a:p>
          <a:p>
            <a:pPr>
              <a:spcBef>
                <a:spcPts val="0"/>
              </a:spcBef>
            </a:pPr>
            <a:endParaRPr lang="ja-JP" altLang="en-US" sz="2000" dirty="0" smtClean="0">
              <a:latin typeface="メイリオ" pitchFamily="50" charset="-128"/>
              <a:ea typeface="メイリオ" pitchFamily="50" charset="-128"/>
              <a:cs typeface="メイリオ" pitchFamily="50" charset="-128"/>
            </a:endParaRP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8" name="スライド番号プレースホルダ 17"/>
          <p:cNvSpPr>
            <a:spLocks noGrp="1"/>
          </p:cNvSpPr>
          <p:nvPr>
            <p:ph type="sldNum" sz="quarter" idx="12"/>
          </p:nvPr>
        </p:nvSpPr>
        <p:spPr/>
        <p:txBody>
          <a:bodyPr/>
          <a:lstStyle/>
          <a:p>
            <a:fld id="{5FD889E0-CAB2-4699-909D-B9A88D47ACBE}" type="slidenum">
              <a:rPr lang="en-US" smtClean="0"/>
              <a:pPr/>
              <a:t>18</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家族等から</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313278" y="2158998"/>
            <a:ext cx="8544971" cy="3916363"/>
          </a:xfrm>
        </p:spPr>
        <p:txBody>
          <a:bodyPr>
            <a:normAutofit/>
          </a:bodyPr>
          <a:lstStyle/>
          <a:p>
            <a:pPr>
              <a:spcBef>
                <a:spcPts val="0"/>
              </a:spcBef>
            </a:pPr>
            <a:r>
              <a:rPr kumimoji="1" lang="en-US" altLang="ja-JP" sz="2000" b="1" dirty="0" smtClean="0">
                <a:latin typeface="メイリオ" pitchFamily="50" charset="-128"/>
                <a:ea typeface="メイリオ" pitchFamily="50" charset="-128"/>
                <a:cs typeface="メイリオ" pitchFamily="50" charset="-128"/>
              </a:rPr>
              <a:t>【</a:t>
            </a:r>
            <a:r>
              <a:rPr kumimoji="1" lang="ja-JP" altLang="en-US" sz="2000" b="1" dirty="0" smtClean="0">
                <a:latin typeface="メイリオ" pitchFamily="50" charset="-128"/>
                <a:ea typeface="メイリオ" pitchFamily="50" charset="-128"/>
                <a:cs typeface="メイリオ" pitchFamily="50" charset="-128"/>
              </a:rPr>
              <a:t>両親</a:t>
            </a:r>
            <a:r>
              <a:rPr kumimoji="1" lang="en-US" altLang="ja-JP" sz="2000" b="1"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身の回りの世話もあり、頻繁に上京している両親との面談</a:t>
            </a:r>
            <a:endParaRPr lang="en-US" altLang="ja-JP" sz="2000" dirty="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後悔や諦めきれない思いもあるし、手元におきたい気持ちが強い</a:t>
            </a:r>
            <a:r>
              <a:rPr kumimoji="1" lang="ja-JP" altLang="en-US" sz="2000" dirty="0" smtClean="0">
                <a:latin typeface="メイリオ" pitchFamily="50" charset="-128"/>
                <a:ea typeface="メイリオ" pitchFamily="50" charset="-128"/>
                <a:cs typeface="メイリオ" pitchFamily="50" charset="-128"/>
              </a:rPr>
              <a:t>。</a:t>
            </a:r>
            <a:endParaRPr kumimoji="1" lang="en-US" altLang="ja-JP" sz="2000" dirty="0">
              <a:latin typeface="メイリオ" pitchFamily="50" charset="-128"/>
              <a:ea typeface="メイリオ" pitchFamily="50" charset="-128"/>
              <a:cs typeface="メイリオ" pitchFamily="50" charset="-128"/>
            </a:endParaRP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「どうしてこんなことに？」「娘を埼玉にやらなければ</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a:t>
            </a:r>
          </a:p>
          <a:p>
            <a:pPr marL="0" indent="0">
              <a:spcBef>
                <a:spcPts val="0"/>
              </a:spcBef>
              <a:buNone/>
            </a:pPr>
            <a:r>
              <a:rPr lang="ja-JP" altLang="en-US" sz="2000" dirty="0" smtClean="0">
                <a:latin typeface="メイリオ" pitchFamily="50" charset="-128"/>
                <a:ea typeface="メイリオ" pitchFamily="50" charset="-128"/>
                <a:cs typeface="メイリオ" pitchFamily="50" charset="-128"/>
              </a:rPr>
              <a:t>　・「退院したら、うちに戻ってくるように言っているんですが。」</a:t>
            </a:r>
            <a:endParaRPr lang="en-US" altLang="ja-JP" sz="2000" dirty="0">
              <a:latin typeface="メイリオ" pitchFamily="50" charset="-128"/>
              <a:ea typeface="メイリオ" pitchFamily="50" charset="-128"/>
              <a:cs typeface="メイリオ" pitchFamily="50" charset="-128"/>
            </a:endParaRP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「娘とどう接していいか、わからない時がある。」</a:t>
            </a:r>
            <a:endParaRPr lang="en-US" altLang="ja-JP" sz="2000" dirty="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相談員にはまだ話していないが、青森には帰りたくないと言っている</a:t>
            </a:r>
          </a:p>
          <a:p>
            <a:pPr>
              <a:spcBef>
                <a:spcPts val="0"/>
              </a:spcBef>
              <a:buNone/>
            </a:pPr>
            <a:r>
              <a:rPr lang="ja-JP" altLang="en-US" sz="2000" dirty="0" smtClean="0">
                <a:latin typeface="メイリオ" pitchFamily="50" charset="-128"/>
                <a:ea typeface="メイリオ" pitchFamily="50" charset="-128"/>
                <a:cs typeface="メイリオ" pitchFamily="50" charset="-128"/>
              </a:rPr>
              <a:t>　　様子（ＭＳＷが連絡してきたのはそこにも理由があるのか？）。</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19</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3" name="テキスト ボックス 2"/>
          <p:cNvSpPr txBox="1"/>
          <p:nvPr/>
        </p:nvSpPr>
        <p:spPr>
          <a:xfrm>
            <a:off x="293855" y="631462"/>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54494"/>
            <a:ext cx="8640960" cy="5252720"/>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科目概要</a:t>
            </a:r>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告示案</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本人を中心としたケアマネジメントの目的、意思決定に</a:t>
            </a:r>
          </a:p>
          <a:p>
            <a:r>
              <a:rPr lang="ja-JP" altLang="en-US" sz="2400" dirty="0" smtClean="0">
                <a:latin typeface="メイリオ" pitchFamily="50" charset="-128"/>
                <a:ea typeface="メイリオ" pitchFamily="50" charset="-128"/>
                <a:cs typeface="メイリオ" pitchFamily="50" charset="-128"/>
              </a:rPr>
              <a:t>　　配慮した一連のプロセスについて、具体的な計画相談支</a:t>
            </a:r>
          </a:p>
          <a:p>
            <a:r>
              <a:rPr lang="ja-JP" altLang="en-US" sz="2400" dirty="0" smtClean="0">
                <a:latin typeface="メイリオ" pitchFamily="50" charset="-128"/>
                <a:ea typeface="メイリオ" pitchFamily="50" charset="-128"/>
                <a:cs typeface="メイリオ" pitchFamily="50" charset="-128"/>
              </a:rPr>
              <a:t>　　援等の事例を用いて講義を行う。</a:t>
            </a:r>
          </a:p>
          <a:p>
            <a:r>
              <a:rPr lang="ja-JP" altLang="en-US" sz="2400" dirty="0" smtClean="0">
                <a:latin typeface="メイリオ" pitchFamily="50" charset="-128"/>
                <a:ea typeface="メイリオ" pitchFamily="50" charset="-128"/>
                <a:cs typeface="メイリオ" pitchFamily="50" charset="-128"/>
              </a:rPr>
              <a:t>　② および ③ はこの後の講義で取り扱う。</a:t>
            </a:r>
            <a:endParaRPr kumimoji="1" lang="ja-JP" altLang="en-US" sz="2400" dirty="0" smtClean="0">
              <a:latin typeface="メイリオ" pitchFamily="50" charset="-128"/>
              <a:ea typeface="メイリオ" pitchFamily="50" charset="-128"/>
              <a:cs typeface="メイリオ" pitchFamily="50" charset="-128"/>
            </a:endParaRPr>
          </a:p>
          <a:p>
            <a:endParaRPr lang="ja-JP" altLang="en-US" sz="2400" b="1" dirty="0" smtClean="0">
              <a:latin typeface="メイリオ" pitchFamily="50" charset="-128"/>
              <a:ea typeface="メイリオ" pitchFamily="50" charset="-128"/>
              <a:cs typeface="メイリオ" pitchFamily="50" charset="-128"/>
            </a:endParaRPr>
          </a:p>
          <a:p>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獲得目標</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告示案</a:t>
            </a:r>
            <a:r>
              <a:rPr lang="en-US" altLang="ja-JP" sz="2400" b="1" dirty="0" smtClean="0">
                <a:latin typeface="メイリオ" pitchFamily="50" charset="-128"/>
                <a:ea typeface="メイリオ" pitchFamily="50" charset="-128"/>
                <a:cs typeface="メイリオ" pitchFamily="50" charset="-128"/>
              </a:rPr>
              <a:t>)】</a:t>
            </a:r>
            <a:endParaRPr lang="ja-JP" altLang="en-US" sz="2400" b="1" dirty="0" smtClean="0">
              <a:latin typeface="メイリオ" pitchFamily="50" charset="-128"/>
              <a:ea typeface="メイリオ" pitchFamily="50" charset="-128"/>
              <a:cs typeface="メイリオ" pitchFamily="50" charset="-128"/>
            </a:endParaRPr>
          </a:p>
          <a:p>
            <a:r>
              <a:rPr kumimoji="1" lang="ja-JP" altLang="en-US" sz="2400" dirty="0" smtClean="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① 本人を中心としたケアマネジメントのプロセスと必要な</a:t>
            </a:r>
          </a:p>
          <a:p>
            <a:pPr>
              <a:lnSpc>
                <a:spcPts val="3800"/>
              </a:lnSpc>
            </a:pPr>
            <a:r>
              <a:rPr lang="ja-JP" altLang="en-US" sz="2400" dirty="0" smtClean="0">
                <a:latin typeface="メイリオ" pitchFamily="50" charset="-128"/>
                <a:ea typeface="メイリオ" pitchFamily="50" charset="-128"/>
                <a:cs typeface="メイリオ" pitchFamily="50" charset="-128"/>
              </a:rPr>
              <a:t>　　技術の全体像について理解する。</a:t>
            </a:r>
          </a:p>
          <a:p>
            <a:pPr>
              <a:lnSpc>
                <a:spcPts val="3800"/>
              </a:lnSpc>
            </a:pP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講義の流れ</a:t>
            </a:r>
            <a:r>
              <a:rPr lang="en-US" altLang="ja-JP" sz="2400" b="1" dirty="0" smtClean="0">
                <a:latin typeface="メイリオ" pitchFamily="50" charset="-128"/>
                <a:ea typeface="メイリオ" pitchFamily="50" charset="-128"/>
                <a:cs typeface="メイリオ" pitchFamily="50" charset="-128"/>
              </a:rPr>
              <a:t>】</a:t>
            </a:r>
            <a:endParaRPr lang="ja-JP" altLang="en-US" sz="2400" b="1" dirty="0">
              <a:latin typeface="メイリオ" pitchFamily="50" charset="-128"/>
              <a:ea typeface="メイリオ" pitchFamily="50" charset="-128"/>
              <a:cs typeface="メイリオ" pitchFamily="50" charset="-128"/>
            </a:endParaRPr>
          </a:p>
          <a:p>
            <a:pPr>
              <a:lnSpc>
                <a:spcPts val="1800"/>
              </a:lnSpc>
            </a:pPr>
            <a:r>
              <a:rPr lang="ja-JP" altLang="en-US" sz="2000" dirty="0" smtClean="0">
                <a:latin typeface="メイリオ" pitchFamily="50" charset="-128"/>
                <a:ea typeface="メイリオ" pitchFamily="50" charset="-128"/>
                <a:cs typeface="メイリオ" pitchFamily="50" charset="-128"/>
              </a:rPr>
              <a:t>　　はじめ</a:t>
            </a:r>
            <a:r>
              <a:rPr lang="ja-JP" altLang="en-US" sz="2000" dirty="0">
                <a:latin typeface="メイリオ" pitchFamily="50" charset="-128"/>
                <a:ea typeface="メイリオ" pitchFamily="50" charset="-128"/>
                <a:cs typeface="メイリオ" pitchFamily="50" charset="-128"/>
              </a:rPr>
              <a:t>に</a:t>
            </a:r>
          </a:p>
          <a:p>
            <a:pPr>
              <a:lnSpc>
                <a:spcPts val="1800"/>
              </a:lnSpc>
            </a:pPr>
            <a:r>
              <a:rPr lang="ja-JP" altLang="en-US" sz="2000" dirty="0" smtClean="0">
                <a:latin typeface="メイリオ" pitchFamily="50" charset="-128"/>
                <a:ea typeface="メイリオ" pitchFamily="50" charset="-128"/>
                <a:cs typeface="メイリオ" pitchFamily="50" charset="-128"/>
              </a:rPr>
              <a:t>　</a:t>
            </a: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① </a:t>
            </a:r>
            <a:r>
              <a:rPr lang="ja-JP" altLang="en-US" sz="2000" dirty="0">
                <a:latin typeface="メイリオ" pitchFamily="50" charset="-128"/>
                <a:ea typeface="メイリオ" pitchFamily="50" charset="-128"/>
                <a:cs typeface="メイリオ" pitchFamily="50" charset="-128"/>
              </a:rPr>
              <a:t>これまでの復習</a:t>
            </a:r>
          </a:p>
          <a:p>
            <a:pPr>
              <a:lnSpc>
                <a:spcPts val="1800"/>
              </a:lnSpc>
            </a:pPr>
            <a:r>
              <a:rPr lang="ja-JP" altLang="en-US" sz="2000" dirty="0" smtClean="0">
                <a:latin typeface="メイリオ" pitchFamily="50" charset="-128"/>
                <a:ea typeface="メイリオ" pitchFamily="50" charset="-128"/>
                <a:cs typeface="メイリオ" pitchFamily="50" charset="-128"/>
              </a:rPr>
              <a:t>　</a:t>
            </a: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② </a:t>
            </a:r>
            <a:r>
              <a:rPr lang="ja-JP" altLang="en-US" sz="2000" dirty="0">
                <a:latin typeface="メイリオ" pitchFamily="50" charset="-128"/>
                <a:ea typeface="メイリオ" pitchFamily="50" charset="-128"/>
                <a:cs typeface="メイリオ" pitchFamily="50" charset="-128"/>
              </a:rPr>
              <a:t>ケアマネジメントの</a:t>
            </a:r>
            <a:r>
              <a:rPr lang="ja-JP" altLang="en-US" sz="2000" dirty="0" smtClean="0">
                <a:latin typeface="メイリオ" pitchFamily="50" charset="-128"/>
                <a:ea typeface="メイリオ" pitchFamily="50" charset="-128"/>
                <a:cs typeface="メイリオ" pitchFamily="50" charset="-128"/>
              </a:rPr>
              <a:t>展開、プロセス</a:t>
            </a:r>
            <a:r>
              <a:rPr lang="ja-JP" altLang="en-US" sz="2000" dirty="0">
                <a:latin typeface="メイリオ" pitchFamily="50" charset="-128"/>
                <a:ea typeface="メイリオ" pitchFamily="50" charset="-128"/>
                <a:cs typeface="メイリオ" pitchFamily="50" charset="-128"/>
              </a:rPr>
              <a:t>毎の概要と留意点</a:t>
            </a:r>
            <a:endParaRPr lang="en-US" altLang="ja-JP" sz="2000" dirty="0">
              <a:latin typeface="メイリオ" pitchFamily="50" charset="-128"/>
              <a:ea typeface="メイリオ" pitchFamily="50" charset="-128"/>
              <a:cs typeface="メイリオ" pitchFamily="50" charset="-128"/>
            </a:endParaRPr>
          </a:p>
          <a:p>
            <a:pPr>
              <a:lnSpc>
                <a:spcPts val="1800"/>
              </a:lnSpc>
            </a:pPr>
            <a:r>
              <a:rPr lang="ja-JP" altLang="en-US" sz="2000" dirty="0" smtClean="0">
                <a:latin typeface="メイリオ" pitchFamily="50" charset="-128"/>
                <a:ea typeface="メイリオ" pitchFamily="50" charset="-128"/>
                <a:cs typeface="メイリオ" pitchFamily="50" charset="-128"/>
              </a:rPr>
              <a:t>　　まとめ</a:t>
            </a:r>
            <a:endParaRPr lang="ja-JP" altLang="en-US" sz="2000" dirty="0">
              <a:latin typeface="メイリオ" pitchFamily="50" charset="-128"/>
              <a:ea typeface="メイリオ" pitchFamily="50" charset="-128"/>
              <a:cs typeface="メイリオ" pitchFamily="50" charset="-128"/>
            </a:endParaRPr>
          </a:p>
          <a:p>
            <a:endParaRPr kumimoji="1" lang="ja-JP" altLang="en-US" sz="2000" dirty="0">
              <a:latin typeface="メイリオ" pitchFamily="50" charset="-128"/>
              <a:ea typeface="メイリオ" pitchFamily="50" charset="-128"/>
              <a:cs typeface="メイリオ" pitchFamily="50" charset="-128"/>
            </a:endParaRP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dirty="0" smtClean="0">
                <a:latin typeface="メイリオ" pitchFamily="50" charset="-128"/>
                <a:ea typeface="メイリオ" pitchFamily="50" charset="-128"/>
                <a:cs typeface="メイリオ" pitchFamily="50" charset="-128"/>
              </a:rPr>
              <a:t>医療スタッフ</a:t>
            </a:r>
            <a:r>
              <a:rPr kumimoji="1" lang="ja-JP" altLang="en-US" sz="2800" dirty="0" smtClean="0">
                <a:latin typeface="メイリオ" pitchFamily="50" charset="-128"/>
                <a:ea typeface="メイリオ" pitchFamily="50" charset="-128"/>
                <a:cs typeface="メイリオ" pitchFamily="50" charset="-128"/>
              </a:rPr>
              <a:t>から</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313278" y="2158998"/>
            <a:ext cx="8544971" cy="4278034"/>
          </a:xfrm>
        </p:spPr>
        <p:txBody>
          <a:bodyPr>
            <a:normAutofit fontScale="92500" lnSpcReduction="20000"/>
          </a:bodyPr>
          <a:lstStyle/>
          <a:p>
            <a:pPr>
              <a:spcBef>
                <a:spcPts val="0"/>
              </a:spcBef>
            </a:pPr>
            <a:r>
              <a:rPr kumimoji="1" lang="en-US" altLang="ja-JP" sz="2000" b="1" dirty="0" smtClean="0">
                <a:latin typeface="メイリオ" pitchFamily="50" charset="-128"/>
                <a:ea typeface="メイリオ" pitchFamily="50" charset="-128"/>
                <a:cs typeface="メイリオ" pitchFamily="50" charset="-128"/>
              </a:rPr>
              <a:t>【</a:t>
            </a:r>
            <a:r>
              <a:rPr kumimoji="1" lang="ja-JP" altLang="en-US" sz="2000" b="1" dirty="0" smtClean="0">
                <a:latin typeface="メイリオ" pitchFamily="50" charset="-128"/>
                <a:ea typeface="メイリオ" pitchFamily="50" charset="-128"/>
                <a:cs typeface="メイリオ" pitchFamily="50" charset="-128"/>
              </a:rPr>
              <a:t>医師</a:t>
            </a:r>
            <a:r>
              <a:rPr kumimoji="1" lang="en-US" altLang="ja-JP" sz="2000" b="1" dirty="0" smtClean="0">
                <a:latin typeface="メイリオ" pitchFamily="50" charset="-128"/>
                <a:ea typeface="メイリオ" pitchFamily="50" charset="-128"/>
                <a:cs typeface="メイリオ" pitchFamily="50" charset="-128"/>
              </a:rPr>
              <a:t>】</a:t>
            </a:r>
            <a:endParaRPr kumimoji="1" lang="ja-JP" altLang="en-US" sz="2000" b="1" dirty="0" smtClean="0">
              <a:latin typeface="メイリオ" pitchFamily="50" charset="-128"/>
              <a:ea typeface="メイリオ" pitchFamily="50" charset="-128"/>
              <a:cs typeface="メイリオ" pitchFamily="50" charset="-128"/>
            </a:endParaRPr>
          </a:p>
          <a:p>
            <a:pPr marL="0" indent="0">
              <a:spcBef>
                <a:spcPts val="0"/>
              </a:spcBef>
              <a:buNone/>
            </a:pPr>
            <a:r>
              <a:rPr lang="ja-JP" altLang="en-US" sz="2000" b="1" dirty="0">
                <a:latin typeface="メイリオ" pitchFamily="50" charset="-128"/>
                <a:ea typeface="メイリオ" pitchFamily="50" charset="-128"/>
                <a:cs typeface="メイリオ" pitchFamily="50" charset="-128"/>
              </a:rPr>
              <a:t>　</a:t>
            </a:r>
            <a:r>
              <a:rPr lang="ja-JP" altLang="en-US" sz="2000" b="1" dirty="0" smtClean="0">
                <a:latin typeface="メイリオ" pitchFamily="50" charset="-128"/>
                <a:ea typeface="メイリオ" pitchFamily="50" charset="-128"/>
                <a:cs typeface="メイリオ" pitchFamily="50" charset="-128"/>
              </a:rPr>
              <a:t>　　</a:t>
            </a:r>
            <a:r>
              <a:rPr kumimoji="1" lang="en-US" altLang="ja-JP" sz="2000" b="1"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リハビリでどの程度機能が回復するか、医学的に明確なことは言えな</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い。</a:t>
            </a:r>
            <a:r>
              <a:rPr lang="ja-JP" altLang="en-US" sz="2000" dirty="0">
                <a:latin typeface="メイリオ" pitchFamily="50" charset="-128"/>
                <a:ea typeface="メイリオ" pitchFamily="50" charset="-128"/>
                <a:cs typeface="メイリオ" pitchFamily="50" charset="-128"/>
              </a:rPr>
              <a:t>しかし</a:t>
            </a:r>
            <a:r>
              <a:rPr lang="ja-JP" altLang="en-US" sz="2000" dirty="0" smtClean="0">
                <a:latin typeface="メイリオ" pitchFamily="50" charset="-128"/>
                <a:ea typeface="メイリオ" pitchFamily="50" charset="-128"/>
                <a:cs typeface="メイリオ" pitchFamily="50" charset="-128"/>
              </a:rPr>
              <a:t>まだ年齢も若く</a:t>
            </a:r>
            <a:r>
              <a:rPr lang="ja-JP" altLang="en-US" sz="2000" dirty="0">
                <a:latin typeface="メイリオ" pitchFamily="50" charset="-128"/>
                <a:ea typeface="メイリオ" pitchFamily="50" charset="-128"/>
                <a:cs typeface="メイリオ" pitchFamily="50" charset="-128"/>
              </a:rPr>
              <a:t>、経験則</a:t>
            </a:r>
            <a:r>
              <a:rPr lang="ja-JP" altLang="en-US" sz="2000" dirty="0" smtClean="0">
                <a:latin typeface="メイリオ" pitchFamily="50" charset="-128"/>
                <a:ea typeface="メイリオ" pitchFamily="50" charset="-128"/>
                <a:cs typeface="メイリオ" pitchFamily="50" charset="-128"/>
              </a:rPr>
              <a:t>からいって、リハを継続すれば向</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上は期待できると考える。本人次第の部分も大きい。</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入院中の現段階で問題は出ていないが、今後、社会生活を営む上で</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脳外傷の影響が出る可能性は否定できない。その時は改めて専門医を</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受診し、評価を受けたほうがよいと思われる。</a:t>
            </a:r>
          </a:p>
          <a:p>
            <a:pPr>
              <a:lnSpc>
                <a:spcPts val="900"/>
              </a:lnSpc>
              <a:spcBef>
                <a:spcPts val="0"/>
              </a:spcBef>
            </a:pPr>
            <a:endParaRPr lang="en-US" altLang="ja-JP" sz="2000" dirty="0">
              <a:latin typeface="メイリオ" pitchFamily="50" charset="-128"/>
              <a:ea typeface="メイリオ" pitchFamily="50" charset="-128"/>
              <a:cs typeface="メイリオ" pitchFamily="50" charset="-128"/>
            </a:endParaRPr>
          </a:p>
          <a:p>
            <a:pPr>
              <a:spcBef>
                <a:spcPts val="0"/>
              </a:spcBef>
            </a:pPr>
            <a:r>
              <a:rPr lang="en-US" altLang="ja-JP" sz="2000" b="1" dirty="0" smtClean="0">
                <a:latin typeface="メイリオ" pitchFamily="50" charset="-128"/>
                <a:ea typeface="メイリオ" pitchFamily="50" charset="-128"/>
                <a:cs typeface="メイリオ" pitchFamily="50" charset="-128"/>
              </a:rPr>
              <a:t>【PT</a:t>
            </a:r>
            <a:r>
              <a:rPr lang="ja-JP" altLang="en-US" sz="2000" b="1" dirty="0" smtClean="0">
                <a:latin typeface="メイリオ" pitchFamily="50" charset="-128"/>
                <a:ea typeface="メイリオ" pitchFamily="50" charset="-128"/>
                <a:cs typeface="メイリオ" pitchFamily="50" charset="-128"/>
              </a:rPr>
              <a:t>・</a:t>
            </a:r>
            <a:r>
              <a:rPr lang="en-US" altLang="ja-JP" sz="2000" b="1" dirty="0" smtClean="0">
                <a:latin typeface="メイリオ" pitchFamily="50" charset="-128"/>
                <a:ea typeface="メイリオ" pitchFamily="50" charset="-128"/>
                <a:cs typeface="メイリオ" pitchFamily="50" charset="-128"/>
              </a:rPr>
              <a:t>OT】</a:t>
            </a:r>
            <a:endParaRPr lang="ja-JP" altLang="en-US" sz="2000" b="1" dirty="0" smtClean="0">
              <a:latin typeface="メイリオ" pitchFamily="50" charset="-128"/>
              <a:ea typeface="メイリオ" pitchFamily="50" charset="-128"/>
              <a:cs typeface="メイリオ" pitchFamily="50" charset="-128"/>
            </a:endParaRPr>
          </a:p>
          <a:p>
            <a:pPr marL="0" indent="0">
              <a:spcBef>
                <a:spcPts val="0"/>
              </a:spcBef>
              <a:buNone/>
            </a:pPr>
            <a:r>
              <a:rPr lang="ja-JP" altLang="en-US" sz="2000" b="1" dirty="0" smtClean="0">
                <a:latin typeface="メイリオ" pitchFamily="50" charset="-128"/>
                <a:ea typeface="メイリオ" pitchFamily="50" charset="-128"/>
                <a:cs typeface="メイリオ" pitchFamily="50" charset="-128"/>
              </a:rPr>
              <a:t>　　</a:t>
            </a:r>
            <a:r>
              <a:rPr lang="ja-JP" altLang="en-US" sz="2000" b="1"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現在、機能維持・回復に向けた一般的な課題に取り組んでいる</a:t>
            </a:r>
            <a:r>
              <a:rPr kumimoji="1" lang="ja-JP" altLang="en-US" sz="2000" dirty="0" smtClean="0">
                <a:latin typeface="メイリオ" pitchFamily="50" charset="-128"/>
                <a:ea typeface="メイリオ" pitchFamily="50" charset="-128"/>
                <a:cs typeface="メイリオ" pitchFamily="50" charset="-128"/>
              </a:rPr>
              <a:t>。今</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後の生活環境が固まってくれば、そこに着目をしたプログラムを考え</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a:t>
            </a:r>
            <a:r>
              <a:rPr kumimoji="1" lang="ja-JP" altLang="en-US" sz="2000" dirty="0" err="1" smtClean="0">
                <a:latin typeface="メイリオ" pitchFamily="50" charset="-128"/>
                <a:ea typeface="メイリオ" pitchFamily="50" charset="-128"/>
                <a:cs typeface="メイリオ" pitchFamily="50" charset="-128"/>
              </a:rPr>
              <a:t>るとよ</a:t>
            </a:r>
            <a:r>
              <a:rPr kumimoji="1" lang="ja-JP" altLang="en-US" sz="2000" dirty="0" smtClean="0">
                <a:latin typeface="メイリオ" pitchFamily="50" charset="-128"/>
                <a:ea typeface="メイリオ" pitchFamily="50" charset="-128"/>
                <a:cs typeface="メイリオ" pitchFamily="50" charset="-128"/>
              </a:rPr>
              <a:t>いと思う。ここを退院後にはなると思うが。</a:t>
            </a:r>
            <a:endParaRPr kumimoji="1" lang="en-US" altLang="ja-JP" sz="2000" dirty="0">
              <a:latin typeface="メイリオ" pitchFamily="50" charset="-128"/>
              <a:ea typeface="メイリオ" pitchFamily="50" charset="-128"/>
              <a:cs typeface="メイリオ" pitchFamily="50" charset="-128"/>
            </a:endParaRPr>
          </a:p>
          <a:p>
            <a:pPr>
              <a:lnSpc>
                <a:spcPts val="900"/>
              </a:lnSpc>
              <a:spcBef>
                <a:spcPts val="0"/>
              </a:spcBef>
            </a:pPr>
            <a:endParaRPr lang="ja-JP" altLang="en-US" sz="2000" dirty="0" smtClean="0">
              <a:latin typeface="メイリオ" pitchFamily="50" charset="-128"/>
              <a:ea typeface="メイリオ" pitchFamily="50" charset="-128"/>
              <a:cs typeface="メイリオ" pitchFamily="50" charset="-128"/>
            </a:endParaRPr>
          </a:p>
          <a:p>
            <a:pPr>
              <a:spcBef>
                <a:spcPts val="0"/>
              </a:spcBef>
            </a:pPr>
            <a:r>
              <a:rPr lang="en-US" altLang="ja-JP" sz="2000" b="1" dirty="0" smtClean="0">
                <a:latin typeface="メイリオ" pitchFamily="50" charset="-128"/>
                <a:ea typeface="メイリオ" pitchFamily="50" charset="-128"/>
                <a:cs typeface="メイリオ" pitchFamily="50" charset="-128"/>
              </a:rPr>
              <a:t>【</a:t>
            </a:r>
            <a:r>
              <a:rPr lang="ja-JP" altLang="en-US" sz="2000" b="1" dirty="0" smtClean="0">
                <a:latin typeface="メイリオ" pitchFamily="50" charset="-128"/>
                <a:ea typeface="メイリオ" pitchFamily="50" charset="-128"/>
                <a:cs typeface="メイリオ" pitchFamily="50" charset="-128"/>
              </a:rPr>
              <a:t>看護師</a:t>
            </a:r>
            <a:r>
              <a:rPr lang="en-US" altLang="ja-JP" sz="2000" b="1" dirty="0" smtClean="0">
                <a:latin typeface="メイリオ" pitchFamily="50" charset="-128"/>
                <a:ea typeface="メイリオ" pitchFamily="50" charset="-128"/>
                <a:cs typeface="メイリオ" pitchFamily="50" charset="-128"/>
              </a:rPr>
              <a:t>】</a:t>
            </a:r>
            <a:endParaRPr lang="ja-JP" altLang="en-US" sz="2000" b="1" dirty="0" smtClean="0">
              <a:latin typeface="メイリオ" pitchFamily="50" charset="-128"/>
              <a:ea typeface="メイリオ" pitchFamily="50" charset="-128"/>
              <a:cs typeface="メイリオ" pitchFamily="50" charset="-128"/>
            </a:endParaRPr>
          </a:p>
          <a:p>
            <a:pPr marL="0" indent="0">
              <a:spcBef>
                <a:spcPts val="0"/>
              </a:spcBef>
              <a:buNone/>
            </a:pPr>
            <a:r>
              <a:rPr lang="ja-JP" altLang="en-US" sz="2000" b="1" dirty="0">
                <a:latin typeface="メイリオ" pitchFamily="50" charset="-128"/>
                <a:ea typeface="メイリオ" pitchFamily="50" charset="-128"/>
                <a:cs typeface="メイリオ" pitchFamily="50" charset="-128"/>
              </a:rPr>
              <a:t>　</a:t>
            </a:r>
            <a:r>
              <a:rPr lang="ja-JP" altLang="en-US" sz="2000" b="1"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相談員さんが来るようになって、次第に前向きになる本人を実感し</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ている。外出は空いた時間に手順を踏んでもらい、介助者さえついて</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くれれば特に制限はない。食事に変更がある時だけは前もって申し出</a:t>
            </a:r>
          </a:p>
          <a:p>
            <a:pPr marL="0" indent="0">
              <a:spcBef>
                <a:spcPts val="0"/>
              </a:spcBef>
              <a:buNone/>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　　てほしい。</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20</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アセスメントとは（１）</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21</a:t>
            </a:fld>
            <a:endParaRPr lang="en-US"/>
          </a:p>
        </p:txBody>
      </p:sp>
      <p:sp>
        <p:nvSpPr>
          <p:cNvPr id="4" name="テキスト ボックス 3"/>
          <p:cNvSpPr txBox="1"/>
          <p:nvPr/>
        </p:nvSpPr>
        <p:spPr>
          <a:xfrm>
            <a:off x="284163" y="1973477"/>
            <a:ext cx="8574087" cy="4462760"/>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定義</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本人</a:t>
            </a:r>
            <a:r>
              <a:rPr kumimoji="1" lang="ja-JP" altLang="en-US" sz="2400" dirty="0">
                <a:latin typeface="メイリオ"/>
                <a:ea typeface="メイリオ"/>
                <a:cs typeface="メイリオ"/>
              </a:rPr>
              <a:t>の夢・希望の実現や課題の解決に向け</a:t>
            </a:r>
            <a:r>
              <a:rPr kumimoji="1" lang="ja-JP" altLang="en-US" sz="2400" dirty="0" smtClean="0">
                <a:latin typeface="メイリオ"/>
                <a:ea typeface="メイリオ"/>
                <a:cs typeface="メイリオ"/>
              </a:rPr>
              <a:t>、</a:t>
            </a:r>
          </a:p>
          <a:p>
            <a:r>
              <a:rPr kumimoji="1" lang="ja-JP" altLang="en-US" sz="2400" dirty="0" smtClean="0">
                <a:latin typeface="メイリオ"/>
                <a:ea typeface="メイリオ"/>
                <a:cs typeface="メイリオ"/>
              </a:rPr>
              <a:t>　　必要</a:t>
            </a:r>
            <a:r>
              <a:rPr kumimoji="1" lang="ja-JP" altLang="en-US" sz="2400" dirty="0">
                <a:latin typeface="メイリオ"/>
                <a:ea typeface="メイリオ"/>
                <a:cs typeface="メイリオ"/>
              </a:rPr>
              <a:t>な</a:t>
            </a:r>
            <a:r>
              <a:rPr kumimoji="1" lang="ja-JP" altLang="en-US" sz="2400" dirty="0" smtClean="0">
                <a:latin typeface="メイリオ"/>
                <a:ea typeface="メイリオ"/>
                <a:cs typeface="メイリオ"/>
              </a:rPr>
              <a:t>根拠</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情報</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をおさえ</a:t>
            </a: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収集し</a:t>
            </a:r>
            <a:r>
              <a:rPr kumimoji="1" lang="en-US" altLang="ja-JP" sz="2400" dirty="0" smtClean="0">
                <a:latin typeface="メイリオ"/>
                <a:ea typeface="メイリオ"/>
                <a:cs typeface="メイリオ"/>
              </a:rPr>
              <a:t>)</a:t>
            </a:r>
            <a:r>
              <a:rPr kumimoji="1" lang="ja-JP" altLang="en-US" sz="2400" dirty="0" err="1" smtClean="0">
                <a:latin typeface="メイリオ"/>
                <a:ea typeface="メイリオ"/>
                <a:cs typeface="メイリオ"/>
              </a:rPr>
              <a:t>、</a:t>
            </a:r>
            <a:r>
              <a:rPr kumimoji="1" lang="ja-JP" altLang="en-US" sz="2400" dirty="0" smtClean="0">
                <a:latin typeface="メイリオ"/>
                <a:ea typeface="メイリオ"/>
                <a:cs typeface="メイリオ"/>
              </a:rPr>
              <a:t>整理・分析する</a:t>
            </a:r>
            <a:r>
              <a:rPr kumimoji="1" lang="ja-JP" altLang="en-US" sz="2400" dirty="0">
                <a:latin typeface="メイリオ"/>
                <a:ea typeface="メイリオ"/>
                <a:cs typeface="メイリオ"/>
              </a:rPr>
              <a:t>。</a:t>
            </a:r>
          </a:p>
          <a:p>
            <a:endParaRPr kumimoji="1" lang="ja-JP" altLang="en-US" sz="2400" dirty="0" smtClean="0">
              <a:latin typeface="メイリオ"/>
              <a:ea typeface="メイリオ"/>
              <a:cs typeface="メイリオ"/>
            </a:endParaRPr>
          </a:p>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具体的には</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例　・本人の人</a:t>
            </a:r>
            <a:r>
              <a:rPr kumimoji="1" lang="ja-JP" altLang="en-US" sz="2400" dirty="0">
                <a:latin typeface="メイリオ"/>
                <a:ea typeface="メイリオ"/>
                <a:cs typeface="メイリオ"/>
              </a:rPr>
              <a:t>と</a:t>
            </a:r>
            <a:r>
              <a:rPr kumimoji="1" lang="ja-JP" altLang="en-US" sz="2400" dirty="0" smtClean="0">
                <a:latin typeface="メイリオ"/>
                <a:ea typeface="メイリオ"/>
                <a:cs typeface="メイリオ"/>
              </a:rPr>
              <a:t>なり</a:t>
            </a:r>
            <a:endParaRPr kumimoji="1" lang="ja-JP" altLang="en-US"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本人の夢・希望、解決したい課題。</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それに向けて必要な状況把握</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本人や環境に関する多角的・総合的な情報</a:t>
            </a:r>
            <a:r>
              <a:rPr kumimoji="1" lang="ja-JP" altLang="en-US" sz="2400" dirty="0" smtClean="0">
                <a:latin typeface="メイリオ"/>
                <a:ea typeface="メイリオ"/>
                <a:cs typeface="メイリオ"/>
              </a:rPr>
              <a:t>）</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・支援者自身の考え、本人像の解釈、支援の方向性</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・そのための手立て</a:t>
            </a:r>
            <a:endParaRPr kumimoji="1" lang="en-US" altLang="ja-JP" sz="2400" dirty="0">
              <a:latin typeface="メイリオ"/>
              <a:ea typeface="メイリオ"/>
              <a:cs typeface="メイリオ"/>
            </a:endParaRPr>
          </a:p>
        </p:txBody>
      </p:sp>
      <p:sp>
        <p:nvSpPr>
          <p:cNvPr id="11" name="角丸四角形 10"/>
          <p:cNvSpPr/>
          <p:nvPr/>
        </p:nvSpPr>
        <p:spPr>
          <a:xfrm>
            <a:off x="6462186" y="3242728"/>
            <a:ext cx="2438399" cy="35560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情報を集めるだけじゃないんだ！</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6462186" y="3657591"/>
            <a:ext cx="2438399" cy="35560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どんな情報をとればいいのかな？</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6462186" y="4072454"/>
            <a:ext cx="2438399" cy="35560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情報の分析？？？？？</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アセスメントとは（２）</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22</a:t>
            </a:fld>
            <a:endParaRPr lang="en-US"/>
          </a:p>
        </p:txBody>
      </p:sp>
      <p:sp>
        <p:nvSpPr>
          <p:cNvPr id="7" name="テキスト ボックス 6"/>
          <p:cNvSpPr txBox="1"/>
          <p:nvPr/>
        </p:nvSpPr>
        <p:spPr>
          <a:xfrm>
            <a:off x="284163" y="1973478"/>
            <a:ext cx="8574087" cy="3354765"/>
          </a:xfrm>
          <a:prstGeom prst="rect">
            <a:avLst/>
          </a:prstGeom>
          <a:noFill/>
        </p:spPr>
        <p:txBody>
          <a:bodyPr wrap="square" rtlCol="0">
            <a:spAutoFit/>
          </a:bodyPr>
          <a:lstStyle/>
          <a:p>
            <a:r>
              <a:rPr kumimoji="1" lang="ja-JP" altLang="en-US" sz="2400" b="1" u="sng" dirty="0">
                <a:latin typeface="メイリオ"/>
                <a:ea typeface="メイリオ"/>
                <a:cs typeface="メイリオ"/>
              </a:rPr>
              <a:t>（１）情報の</a:t>
            </a:r>
            <a:r>
              <a:rPr kumimoji="1" lang="ja-JP" altLang="en-US" sz="2400" b="1" u="sng" dirty="0" smtClean="0">
                <a:latin typeface="メイリオ"/>
                <a:ea typeface="メイリオ"/>
                <a:cs typeface="メイリオ"/>
              </a:rPr>
              <a:t>収集</a:t>
            </a:r>
            <a:endParaRPr kumimoji="1" lang="en-US" altLang="ja-JP" sz="2400" b="1" u="sng"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本人のゴール・解決したい課題に向け必要な情報を得る。</a:t>
            </a:r>
            <a:endParaRPr kumimoji="1" lang="en-US" altLang="ja-JP" sz="2400" b="1" dirty="0" smtClean="0">
              <a:latin typeface="メイリオ"/>
              <a:ea typeface="メイリオ"/>
              <a:cs typeface="メイリオ"/>
            </a:endParaRPr>
          </a:p>
          <a:p>
            <a:pPr>
              <a:lnSpc>
                <a:spcPts val="1200"/>
              </a:lnSpc>
            </a:pPr>
            <a:endParaRPr kumimoji="1" lang="ja-JP" altLang="en-US" sz="2400" dirty="0" smtClean="0">
              <a:latin typeface="メイリオ"/>
              <a:ea typeface="メイリオ"/>
              <a:cs typeface="メイリオ"/>
            </a:endParaRPr>
          </a:p>
          <a:p>
            <a:r>
              <a:rPr kumimoji="1" lang="ja-JP" altLang="en-US" sz="2400" b="1" u="sng" dirty="0" smtClean="0">
                <a:latin typeface="メイリオ"/>
                <a:ea typeface="メイリオ"/>
                <a:cs typeface="メイリオ"/>
              </a:rPr>
              <a:t>（２）ニーズ整理</a:t>
            </a:r>
            <a:endParaRPr kumimoji="1" lang="en-US" altLang="ja-JP" sz="2400" b="1" u="sng"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solidFill>
                  <a:srgbClr val="FF0000"/>
                </a:solidFill>
                <a:latin typeface="メイリオ"/>
                <a:ea typeface="メイリオ"/>
                <a:cs typeface="メイリオ"/>
              </a:rPr>
              <a:t>援助者（自分）の判断の根拠</a:t>
            </a:r>
            <a:r>
              <a:rPr kumimoji="1" lang="ja-JP" altLang="en-US" sz="2400" dirty="0" smtClean="0">
                <a:latin typeface="メイリオ"/>
                <a:ea typeface="メイリオ"/>
                <a:cs typeface="メイリオ"/>
              </a:rPr>
              <a:t>を可視化、言語化する。</a:t>
            </a:r>
          </a:p>
          <a:p>
            <a:r>
              <a:rPr kumimoji="1" lang="ja-JP" altLang="en-US" sz="2400" dirty="0" smtClean="0">
                <a:latin typeface="メイリオ"/>
                <a:ea typeface="メイリオ"/>
                <a:cs typeface="メイリオ"/>
              </a:rPr>
              <a:t>　・本人の意思、客観的状況、支援者や周囲の判断を分けて</a:t>
            </a:r>
          </a:p>
          <a:p>
            <a:r>
              <a:rPr kumimoji="1" lang="ja-JP" altLang="en-US" sz="2400" dirty="0" smtClean="0">
                <a:latin typeface="メイリオ"/>
                <a:ea typeface="メイリオ"/>
                <a:cs typeface="メイリオ"/>
              </a:rPr>
              <a:t>　　整理する。 </a:t>
            </a:r>
            <a:r>
              <a:rPr kumimoji="1" lang="en-US" altLang="ja-JP" sz="1600" b="1" dirty="0" smtClean="0">
                <a:latin typeface="メイリオ"/>
                <a:ea typeface="メイリオ"/>
                <a:cs typeface="メイリオ"/>
              </a:rPr>
              <a:t>¶</a:t>
            </a:r>
            <a:r>
              <a:rPr kumimoji="1" lang="ja-JP" altLang="en-US" sz="1600" b="1" dirty="0" smtClean="0">
                <a:latin typeface="メイリオ"/>
                <a:ea typeface="メイリオ"/>
                <a:cs typeface="メイリオ"/>
              </a:rPr>
              <a:t>基本原則</a:t>
            </a:r>
            <a:r>
              <a:rPr kumimoji="1" lang="en-US" altLang="ja-JP" sz="1600" b="1" dirty="0" smtClean="0">
                <a:latin typeface="メイリオ"/>
                <a:ea typeface="メイリオ"/>
                <a:cs typeface="メイリオ"/>
              </a:rPr>
              <a:t>: </a:t>
            </a:r>
            <a:r>
              <a:rPr kumimoji="1" lang="ja-JP" altLang="en-US" sz="1600" b="1" dirty="0" smtClean="0">
                <a:latin typeface="メイリオ"/>
                <a:ea typeface="メイリオ"/>
                <a:cs typeface="メイリオ"/>
              </a:rPr>
              <a:t>本人の言葉や意思・選好からはじまる。</a:t>
            </a:r>
          </a:p>
          <a:p>
            <a:pPr>
              <a:lnSpc>
                <a:spcPts val="1200"/>
              </a:lnSpc>
            </a:pPr>
            <a:endParaRPr kumimoji="1" lang="en-US" altLang="ja-JP" sz="2400" b="1" dirty="0" smtClean="0">
              <a:latin typeface="メイリオ"/>
              <a:ea typeface="メイリオ"/>
              <a:cs typeface="メイリオ"/>
            </a:endParaRPr>
          </a:p>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前提となる目的と視点は不変</a:t>
            </a:r>
            <a:r>
              <a:rPr kumimoji="1" lang="en-US" altLang="ja-JP" sz="1400" b="1" dirty="0" smtClean="0">
                <a:latin typeface="メイリオ"/>
                <a:ea typeface="メイリオ"/>
                <a:cs typeface="メイリオ"/>
              </a:rPr>
              <a:t>】</a:t>
            </a:r>
            <a:endParaRPr kumimoji="1" lang="ja-JP" altLang="en-US" sz="1400" b="1" dirty="0" smtClean="0">
              <a:latin typeface="メイリオ"/>
              <a:ea typeface="メイリオ"/>
              <a:cs typeface="メイリオ"/>
            </a:endParaRPr>
          </a:p>
          <a:p>
            <a:r>
              <a:rPr kumimoji="1" lang="ja-JP" altLang="en-US" sz="2400" dirty="0" smtClean="0">
                <a:latin typeface="メイリオ"/>
                <a:ea typeface="メイリオ"/>
                <a:cs typeface="メイリオ"/>
              </a:rPr>
              <a:t>　２＋８＝</a:t>
            </a:r>
          </a:p>
          <a:p>
            <a:pPr>
              <a:lnSpc>
                <a:spcPts val="1200"/>
              </a:lnSpc>
            </a:pPr>
            <a:endParaRPr kumimoji="1" lang="ja-JP" altLang="en-US" sz="2400" dirty="0" smtClean="0">
              <a:latin typeface="メイリオ"/>
              <a:ea typeface="メイリオ"/>
              <a:cs typeface="メイリオ"/>
            </a:endParaRPr>
          </a:p>
        </p:txBody>
      </p:sp>
      <p:sp>
        <p:nvSpPr>
          <p:cNvPr id="8" name="角丸四角形 7"/>
          <p:cNvSpPr/>
          <p:nvPr/>
        </p:nvSpPr>
        <p:spPr>
          <a:xfrm>
            <a:off x="4394862" y="2091266"/>
            <a:ext cx="3987800" cy="237811"/>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「なんでそんなこときくの？」に答えられる質問ですか？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499530" y="5101115"/>
            <a:ext cx="3479802" cy="216613"/>
          </a:xfrm>
          <a:prstGeom prst="round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bg1"/>
                </a:solidFill>
                <a:latin typeface="メイリオ" pitchFamily="50" charset="-128"/>
                <a:ea typeface="メイリオ" pitchFamily="50" charset="-128"/>
                <a:cs typeface="メイリオ" pitchFamily="50" charset="-128"/>
              </a:rPr>
              <a:t>この段階でも、あなたの価値観は問われている！</a:t>
            </a:r>
            <a:endParaRPr kumimoji="1" lang="ja-JP" altLang="en-US" sz="1100" b="1" dirty="0">
              <a:solidFill>
                <a:schemeClr val="bg1"/>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2923780" y="2929465"/>
            <a:ext cx="5458882" cy="22860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ヒトの頭の中では、これらが同時並行的に情報処理</a:t>
            </a:r>
            <a:r>
              <a:rPr kumimoji="1" lang="en-US" altLang="ja-JP" sz="1100" b="1" dirty="0" smtClean="0">
                <a:solidFill>
                  <a:schemeClr val="tx1"/>
                </a:solidFill>
                <a:latin typeface="メイリオ" pitchFamily="50" charset="-128"/>
                <a:ea typeface="メイリオ" pitchFamily="50" charset="-128"/>
                <a:cs typeface="メイリオ" pitchFamily="50" charset="-128"/>
              </a:rPr>
              <a:t>(</a:t>
            </a:r>
            <a:r>
              <a:rPr kumimoji="1" lang="ja-JP" altLang="en-US" sz="1100" b="1" dirty="0" smtClean="0">
                <a:solidFill>
                  <a:schemeClr val="tx1"/>
                </a:solidFill>
                <a:latin typeface="メイリオ" pitchFamily="50" charset="-128"/>
                <a:ea typeface="メイリオ" pitchFamily="50" charset="-128"/>
                <a:cs typeface="メイリオ" pitchFamily="50" charset="-128"/>
              </a:rPr>
              <a:t>認知・判断</a:t>
            </a:r>
            <a:r>
              <a:rPr kumimoji="1" lang="en-US" altLang="ja-JP" sz="1100" b="1" dirty="0" smtClean="0">
                <a:solidFill>
                  <a:schemeClr val="tx1"/>
                </a:solidFill>
                <a:latin typeface="メイリオ" pitchFamily="50" charset="-128"/>
                <a:ea typeface="メイリオ" pitchFamily="50" charset="-128"/>
                <a:cs typeface="メイリオ" pitchFamily="50" charset="-128"/>
              </a:rPr>
              <a:t>)</a:t>
            </a:r>
            <a:r>
              <a:rPr kumimoji="1" lang="ja-JP" altLang="en-US" sz="1100" b="1" dirty="0" smtClean="0">
                <a:solidFill>
                  <a:schemeClr val="tx1"/>
                </a:solidFill>
                <a:latin typeface="メイリオ" pitchFamily="50" charset="-128"/>
                <a:ea typeface="メイリオ" pitchFamily="50" charset="-128"/>
                <a:cs typeface="メイリオ" pitchFamily="50" charset="-128"/>
              </a:rPr>
              <a:t>されているよ！</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4" name="正方形/長方形 13"/>
          <p:cNvSpPr/>
          <p:nvPr/>
        </p:nvSpPr>
        <p:spPr>
          <a:xfrm>
            <a:off x="4615004" y="4724025"/>
            <a:ext cx="1785805" cy="105016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インテーク</a:t>
            </a:r>
            <a:endParaRPr kumimoji="1" lang="en-US" altLang="ja-JP" b="1" dirty="0">
              <a:latin typeface="メイリオ" pitchFamily="50" charset="-128"/>
              <a:ea typeface="メイリオ" pitchFamily="50" charset="-128"/>
              <a:cs typeface="メイリオ" pitchFamily="50" charset="-128"/>
            </a:endParaRPr>
          </a:p>
          <a:p>
            <a:pPr>
              <a:lnSpc>
                <a:spcPts val="1200"/>
              </a:lnSpc>
            </a:pPr>
            <a:endParaRPr kumimoji="1" lang="en-US" altLang="ja-JP" b="1" dirty="0">
              <a:latin typeface="メイリオ" pitchFamily="50" charset="-128"/>
              <a:ea typeface="メイリオ" pitchFamily="50" charset="-128"/>
              <a:cs typeface="メイリオ" pitchFamily="50" charset="-128"/>
            </a:endParaRPr>
          </a:p>
          <a:p>
            <a:pPr algn="ctr"/>
            <a:r>
              <a:rPr kumimoji="1" lang="ja-JP" altLang="en-US" sz="1400" b="1" dirty="0">
                <a:latin typeface="メイリオ" pitchFamily="50" charset="-128"/>
                <a:ea typeface="メイリオ" pitchFamily="50" charset="-128"/>
                <a:cs typeface="メイリオ" pitchFamily="50" charset="-128"/>
              </a:rPr>
              <a:t>情報の収集</a:t>
            </a:r>
          </a:p>
        </p:txBody>
      </p:sp>
      <p:sp>
        <p:nvSpPr>
          <p:cNvPr id="15" name="正方形/長方形 14"/>
          <p:cNvSpPr/>
          <p:nvPr/>
        </p:nvSpPr>
        <p:spPr>
          <a:xfrm>
            <a:off x="4394862" y="4563533"/>
            <a:ext cx="4114138" cy="1873499"/>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b="1" dirty="0">
              <a:solidFill>
                <a:schemeClr val="tx1"/>
              </a:solidFill>
              <a:latin typeface="メイリオ" pitchFamily="50" charset="-128"/>
              <a:ea typeface="メイリオ" pitchFamily="50" charset="-128"/>
              <a:cs typeface="メイリオ" pitchFamily="50" charset="-128"/>
            </a:endParaRPr>
          </a:p>
          <a:p>
            <a:pPr algn="ctr"/>
            <a:endParaRPr kumimoji="1" lang="en-US" altLang="ja-JP" b="1" dirty="0">
              <a:solidFill>
                <a:schemeClr val="tx1"/>
              </a:solidFill>
              <a:latin typeface="メイリオ" pitchFamily="50" charset="-128"/>
              <a:ea typeface="メイリオ" pitchFamily="50" charset="-128"/>
              <a:cs typeface="メイリオ" pitchFamily="50" charset="-128"/>
            </a:endParaRPr>
          </a:p>
          <a:p>
            <a:pPr algn="ctr"/>
            <a:endParaRPr kumimoji="1" lang="en-US" altLang="ja-JP" b="1" dirty="0">
              <a:solidFill>
                <a:schemeClr val="tx1"/>
              </a:solidFill>
              <a:latin typeface="メイリオ" pitchFamily="50" charset="-128"/>
              <a:ea typeface="メイリオ" pitchFamily="50" charset="-128"/>
              <a:cs typeface="メイリオ" pitchFamily="50" charset="-128"/>
            </a:endParaRPr>
          </a:p>
          <a:p>
            <a:pPr algn="ctr"/>
            <a:endParaRPr kumimoji="1" lang="en-US" altLang="ja-JP" b="1" dirty="0">
              <a:solidFill>
                <a:schemeClr val="tx1"/>
              </a:solidFill>
              <a:latin typeface="メイリオ" pitchFamily="50" charset="-128"/>
              <a:ea typeface="メイリオ" pitchFamily="50" charset="-128"/>
              <a:cs typeface="メイリオ" pitchFamily="50" charset="-128"/>
            </a:endParaRPr>
          </a:p>
          <a:p>
            <a:pPr algn="ctr"/>
            <a:endParaRPr kumimoji="1" lang="en-US" altLang="ja-JP" b="1" dirty="0">
              <a:solidFill>
                <a:schemeClr val="tx1"/>
              </a:solidFill>
              <a:latin typeface="メイリオ" pitchFamily="50" charset="-128"/>
              <a:ea typeface="メイリオ" pitchFamily="50" charset="-128"/>
              <a:cs typeface="メイリオ" pitchFamily="50" charset="-128"/>
            </a:endParaRPr>
          </a:p>
          <a:p>
            <a:pPr algn="ctr">
              <a:lnSpc>
                <a:spcPts val="1200"/>
              </a:lnSpc>
            </a:pPr>
            <a:endParaRPr kumimoji="1" lang="ja-JP" altLang="en-US" b="1" dirty="0">
              <a:solidFill>
                <a:schemeClr val="tx1"/>
              </a:solidFill>
              <a:latin typeface="メイリオ" pitchFamily="50" charset="-128"/>
              <a:ea typeface="メイリオ" pitchFamily="50" charset="-128"/>
              <a:cs typeface="メイリオ" pitchFamily="50" charset="-128"/>
            </a:endParaRP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広義</a:t>
            </a:r>
            <a:r>
              <a:rPr kumimoji="1" lang="ja-JP" altLang="en-US" b="1" dirty="0">
                <a:solidFill>
                  <a:schemeClr val="tx1"/>
                </a:solidFill>
                <a:latin typeface="メイリオ" pitchFamily="50" charset="-128"/>
                <a:ea typeface="メイリオ" pitchFamily="50" charset="-128"/>
                <a:cs typeface="メイリオ" pitchFamily="50" charset="-128"/>
              </a:rPr>
              <a:t>のアセスメント</a:t>
            </a:r>
          </a:p>
        </p:txBody>
      </p:sp>
      <p:sp>
        <p:nvSpPr>
          <p:cNvPr id="16" name="正方形/長方形 15"/>
          <p:cNvSpPr/>
          <p:nvPr/>
        </p:nvSpPr>
        <p:spPr>
          <a:xfrm>
            <a:off x="6520654" y="4724025"/>
            <a:ext cx="1785805" cy="105016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lnSpc>
                <a:spcPts val="1200"/>
              </a:lnSpc>
            </a:pPr>
            <a:r>
              <a:rPr kumimoji="1" lang="ja-JP" altLang="en-US" b="1" dirty="0" smtClean="0">
                <a:latin typeface="メイリオ" pitchFamily="50" charset="-128"/>
                <a:ea typeface="メイリオ" pitchFamily="50" charset="-128"/>
                <a:cs typeface="メイリオ" pitchFamily="50" charset="-128"/>
              </a:rPr>
              <a:t>ニーズ整理</a:t>
            </a:r>
          </a:p>
          <a:p>
            <a:pPr>
              <a:lnSpc>
                <a:spcPts val="1200"/>
              </a:lnSpc>
            </a:pPr>
            <a:endParaRPr kumimoji="1" lang="en-US" altLang="ja-JP" b="1" dirty="0">
              <a:latin typeface="メイリオ" pitchFamily="50" charset="-128"/>
              <a:ea typeface="メイリオ" pitchFamily="50" charset="-128"/>
              <a:cs typeface="メイリオ" pitchFamily="50" charset="-128"/>
            </a:endParaRPr>
          </a:p>
          <a:p>
            <a:pPr algn="ctr"/>
            <a:r>
              <a:rPr kumimoji="1" lang="ja-JP" altLang="en-US" sz="1400" b="1" dirty="0">
                <a:latin typeface="メイリオ" pitchFamily="50" charset="-128"/>
                <a:ea typeface="メイリオ" pitchFamily="50" charset="-128"/>
                <a:cs typeface="メイリオ" pitchFamily="50" charset="-128"/>
              </a:rPr>
              <a:t>情報</a:t>
            </a:r>
            <a:r>
              <a:rPr kumimoji="1" lang="ja-JP" altLang="en-US" sz="1400" b="1" dirty="0" smtClean="0">
                <a:latin typeface="メイリオ" pitchFamily="50" charset="-128"/>
                <a:ea typeface="メイリオ" pitchFamily="50" charset="-128"/>
                <a:cs typeface="メイリオ" pitchFamily="50" charset="-128"/>
              </a:rPr>
              <a:t>の整理・分析</a:t>
            </a:r>
            <a:endParaRPr kumimoji="1" lang="ja-JP" altLang="en-US" sz="1400" b="1" dirty="0">
              <a:latin typeface="メイリオ" pitchFamily="50" charset="-128"/>
              <a:ea typeface="メイリオ" pitchFamily="50" charset="-128"/>
              <a:cs typeface="メイリオ" pitchFamily="50" charset="-128"/>
            </a:endParaRPr>
          </a:p>
        </p:txBody>
      </p:sp>
      <p:sp>
        <p:nvSpPr>
          <p:cNvPr id="17" name="角丸四角形 16"/>
          <p:cNvSpPr/>
          <p:nvPr/>
        </p:nvSpPr>
        <p:spPr>
          <a:xfrm>
            <a:off x="1981214" y="4724024"/>
            <a:ext cx="1803400" cy="347508"/>
          </a:xfrm>
          <a:prstGeom prst="roundRect">
            <a:avLst/>
          </a:prstGeom>
          <a:solidFill>
            <a:schemeClr val="accent5">
              <a:lumMod val="20000"/>
              <a:lumOff val="80000"/>
            </a:scheme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1100" b="1" dirty="0" smtClean="0">
                <a:solidFill>
                  <a:schemeClr val="tx1"/>
                </a:solidFill>
                <a:latin typeface="メイリオ" pitchFamily="50" charset="-128"/>
                <a:ea typeface="メイリオ" pitchFamily="50" charset="-128"/>
                <a:cs typeface="メイリオ" pitchFamily="50" charset="-128"/>
              </a:rPr>
              <a:t>10</a:t>
            </a:r>
            <a:r>
              <a:rPr kumimoji="1" lang="ja-JP" altLang="en-US" sz="1100" b="1" dirty="0" smtClean="0">
                <a:solidFill>
                  <a:schemeClr val="tx1"/>
                </a:solidFill>
                <a:latin typeface="メイリオ" pitchFamily="50" charset="-128"/>
                <a:ea typeface="メイリオ" pitchFamily="50" charset="-128"/>
                <a:cs typeface="メイリオ" pitchFamily="50" charset="-128"/>
              </a:rPr>
              <a:t>じゃないよ。</a:t>
            </a:r>
          </a:p>
          <a:p>
            <a:r>
              <a:rPr kumimoji="1" lang="ja-JP" altLang="en-US" sz="1100" b="1" dirty="0" smtClean="0">
                <a:solidFill>
                  <a:schemeClr val="tx1"/>
                </a:solidFill>
                <a:latin typeface="メイリオ" pitchFamily="50" charset="-128"/>
                <a:ea typeface="メイリオ" pitchFamily="50" charset="-128"/>
                <a:cs typeface="メイリオ" pitchFamily="50" charset="-128"/>
              </a:rPr>
              <a:t>そろそろ、空で言える？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516464" y="5435600"/>
            <a:ext cx="3530598" cy="1001432"/>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アセスメント票は</a:t>
            </a:r>
            <a:r>
              <a:rPr kumimoji="1" lang="en-US" altLang="ja-JP" sz="1100" b="1" dirty="0" smtClean="0">
                <a:solidFill>
                  <a:schemeClr val="tx1"/>
                </a:solidFill>
                <a:latin typeface="メイリオ" pitchFamily="50" charset="-128"/>
                <a:ea typeface="メイリオ" pitchFamily="50" charset="-128"/>
                <a:cs typeface="メイリオ" pitchFamily="50" charset="-128"/>
              </a:rPr>
              <a:t>…</a:t>
            </a:r>
            <a:endParaRPr kumimoji="1" lang="ja-JP" altLang="en-US" sz="1100" b="1" dirty="0" smtClean="0">
              <a:solidFill>
                <a:schemeClr val="tx1"/>
              </a:solidFill>
              <a:latin typeface="メイリオ" pitchFamily="50" charset="-128"/>
              <a:ea typeface="メイリオ" pitchFamily="50" charset="-128"/>
              <a:cs typeface="メイリオ" pitchFamily="50" charset="-128"/>
            </a:endParaRPr>
          </a:p>
          <a:p>
            <a:r>
              <a:rPr kumimoji="1" lang="ja-JP" altLang="en-US" sz="1100" b="1" dirty="0" smtClean="0">
                <a:solidFill>
                  <a:schemeClr val="tx1"/>
                </a:solidFill>
                <a:latin typeface="メイリオ" pitchFamily="50" charset="-128"/>
                <a:ea typeface="メイリオ" pitchFamily="50" charset="-128"/>
                <a:cs typeface="メイリオ" pitchFamily="50" charset="-128"/>
              </a:rPr>
              <a:t>　整理・分析の補助をするための可視化ツール</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偏ったみかたにならないように「鳥の目」の効果</a:t>
            </a:r>
          </a:p>
          <a:p>
            <a:r>
              <a:rPr kumimoji="1" lang="ja-JP" altLang="en-US" sz="1100" b="1" dirty="0" smtClean="0">
                <a:solidFill>
                  <a:schemeClr val="tx1"/>
                </a:solidFill>
                <a:latin typeface="メイリオ" pitchFamily="50" charset="-128"/>
                <a:ea typeface="メイリオ" pitchFamily="50" charset="-128"/>
                <a:cs typeface="メイリオ" pitchFamily="50" charset="-128"/>
              </a:rPr>
              <a:t>　票の網羅がアセスメントではない！</a:t>
            </a:r>
          </a:p>
          <a:p>
            <a:r>
              <a:rPr kumimoji="1" lang="ja-JP" altLang="en-US" sz="1100" b="1" dirty="0" smtClean="0">
                <a:solidFill>
                  <a:schemeClr val="tx1"/>
                </a:solidFill>
                <a:latin typeface="メイリオ" pitchFamily="50" charset="-128"/>
                <a:ea typeface="メイリオ" pitchFamily="50" charset="-128"/>
                <a:cs typeface="メイリオ" pitchFamily="50" charset="-128"/>
              </a:rPr>
              <a:t>　ツールは多種多様です。道具選びと使いこなし！</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292301" y="69907"/>
            <a:ext cx="8388350" cy="457200"/>
          </a:xfrm>
          <a:noFill/>
        </p:spPr>
        <p:txBody>
          <a:bodyPr>
            <a:normAutofit/>
          </a:bodyPr>
          <a:lstStyle/>
          <a:p>
            <a:pPr algn="l"/>
            <a:r>
              <a:rPr lang="ja-JP" altLang="en-US" sz="1600" b="1" dirty="0" smtClean="0">
                <a:solidFill>
                  <a:schemeClr val="tx1"/>
                </a:solidFill>
                <a:latin typeface="メイリオ"/>
                <a:ea typeface="メイリオ"/>
                <a:cs typeface="メイリオ"/>
              </a:rPr>
              <a:t>参考：総合的・多角的なアセスメントの枠組み例（厚生労働省ケアガイドライン）</a:t>
            </a:r>
            <a:endParaRPr lang="ja-JP" altLang="en-US" sz="1600" b="1" dirty="0">
              <a:solidFill>
                <a:schemeClr val="tx1"/>
              </a:solidFill>
              <a:latin typeface="メイリオ"/>
              <a:ea typeface="メイリオ"/>
              <a:cs typeface="メイリオ"/>
            </a:endParaRPr>
          </a:p>
        </p:txBody>
      </p:sp>
      <p:sp>
        <p:nvSpPr>
          <p:cNvPr id="37" name="スライド番号プレースホルダ 36"/>
          <p:cNvSpPr>
            <a:spLocks noGrp="1"/>
          </p:cNvSpPr>
          <p:nvPr>
            <p:ph type="sldNum" sz="quarter" idx="12"/>
          </p:nvPr>
        </p:nvSpPr>
        <p:spPr/>
        <p:txBody>
          <a:bodyPr/>
          <a:lstStyle/>
          <a:p>
            <a:fld id="{5FD889E0-CAB2-4699-909D-B9A88D47ACBE}" type="slidenum">
              <a:rPr lang="en-US" smtClean="0"/>
              <a:pPr/>
              <a:t>23</a:t>
            </a:fld>
            <a:endParaRPr lang="en-US"/>
          </a:p>
        </p:txBody>
      </p:sp>
      <p:sp>
        <p:nvSpPr>
          <p:cNvPr id="38" name="フッター プレースホルダ 3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pic>
        <p:nvPicPr>
          <p:cNvPr id="1026" name="Picture 2"/>
          <p:cNvPicPr>
            <a:picLocks noChangeAspect="1" noChangeArrowheads="1"/>
          </p:cNvPicPr>
          <p:nvPr/>
        </p:nvPicPr>
        <p:blipFill>
          <a:blip r:embed="rId2" cstate="print"/>
          <a:srcRect/>
          <a:stretch>
            <a:fillRect/>
          </a:stretch>
        </p:blipFill>
        <p:spPr bwMode="auto">
          <a:xfrm>
            <a:off x="368504" y="679513"/>
            <a:ext cx="4119904" cy="5757519"/>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640815" y="683403"/>
            <a:ext cx="4155450" cy="5753630"/>
          </a:xfrm>
          <a:prstGeom prst="rect">
            <a:avLst/>
          </a:prstGeom>
          <a:noFill/>
          <a:ln w="9525">
            <a:solidFill>
              <a:schemeClr val="tx1"/>
            </a:solidFill>
            <a:miter lim="800000"/>
            <a:headEnd/>
            <a:tailEnd/>
          </a:ln>
        </p:spPr>
      </p:pic>
      <p:sp>
        <p:nvSpPr>
          <p:cNvPr id="44" name="角丸四角形 43"/>
          <p:cNvSpPr/>
          <p:nvPr/>
        </p:nvSpPr>
        <p:spPr>
          <a:xfrm>
            <a:off x="5427135" y="2540031"/>
            <a:ext cx="592666" cy="1032931"/>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latin typeface="メイリオ" pitchFamily="50" charset="-128"/>
                <a:ea typeface="メイリオ" pitchFamily="50" charset="-128"/>
                <a:cs typeface="メイリオ" pitchFamily="50" charset="-128"/>
              </a:rPr>
              <a:t>客観的</a:t>
            </a:r>
            <a:r>
              <a:rPr kumimoji="1" lang="ja-JP" altLang="en-US" sz="900" b="1" dirty="0" smtClean="0"/>
              <a:t>事実</a:t>
            </a:r>
          </a:p>
          <a:p>
            <a:pPr algn="ctr"/>
            <a:r>
              <a:rPr kumimoji="1" lang="ja-JP" altLang="en-US" sz="900" b="1" dirty="0" smtClean="0"/>
              <a:t>や</a:t>
            </a:r>
          </a:p>
          <a:p>
            <a:pPr algn="ctr"/>
            <a:r>
              <a:rPr kumimoji="1" lang="ja-JP" altLang="en-US" sz="900" b="1" dirty="0" smtClean="0"/>
              <a:t>データ</a:t>
            </a:r>
            <a:endParaRPr kumimoji="1" lang="ja-JP" altLang="en-US" sz="900" b="1" dirty="0"/>
          </a:p>
        </p:txBody>
      </p:sp>
      <p:sp>
        <p:nvSpPr>
          <p:cNvPr id="45" name="角丸四角形 44"/>
          <p:cNvSpPr/>
          <p:nvPr/>
        </p:nvSpPr>
        <p:spPr>
          <a:xfrm>
            <a:off x="6087537" y="2540032"/>
            <a:ext cx="550330" cy="533400"/>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latin typeface="メイリオ" pitchFamily="50" charset="-128"/>
                <a:ea typeface="メイリオ" pitchFamily="50" charset="-128"/>
                <a:cs typeface="メイリオ" pitchFamily="50" charset="-128"/>
              </a:rPr>
              <a:t>本人の</a:t>
            </a:r>
          </a:p>
          <a:p>
            <a:pPr algn="ctr"/>
            <a:r>
              <a:rPr kumimoji="1" lang="ja-JP" altLang="en-US" sz="900" b="1" dirty="0" smtClean="0">
                <a:latin typeface="メイリオ" pitchFamily="50" charset="-128"/>
                <a:ea typeface="メイリオ" pitchFamily="50" charset="-128"/>
                <a:cs typeface="メイリオ" pitchFamily="50" charset="-128"/>
              </a:rPr>
              <a:t>表明</a:t>
            </a:r>
            <a:endParaRPr kumimoji="1" lang="ja-JP" altLang="en-US" sz="900" b="1" dirty="0"/>
          </a:p>
        </p:txBody>
      </p:sp>
      <p:sp>
        <p:nvSpPr>
          <p:cNvPr id="46" name="角丸四角形 45"/>
          <p:cNvSpPr/>
          <p:nvPr/>
        </p:nvSpPr>
        <p:spPr>
          <a:xfrm>
            <a:off x="6722556" y="2540026"/>
            <a:ext cx="550330" cy="533400"/>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latin typeface="メイリオ" pitchFamily="50" charset="-128"/>
                <a:ea typeface="メイリオ" pitchFamily="50" charset="-128"/>
                <a:cs typeface="メイリオ" pitchFamily="50" charset="-128"/>
              </a:rPr>
              <a:t>選好の解釈</a:t>
            </a:r>
          </a:p>
        </p:txBody>
      </p:sp>
      <p:sp>
        <p:nvSpPr>
          <p:cNvPr id="47" name="角丸四角形 46"/>
          <p:cNvSpPr/>
          <p:nvPr/>
        </p:nvSpPr>
        <p:spPr>
          <a:xfrm>
            <a:off x="7374508" y="2540026"/>
            <a:ext cx="677291" cy="533400"/>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latin typeface="メイリオ" pitchFamily="50" charset="-128"/>
                <a:ea typeface="メイリオ" pitchFamily="50" charset="-128"/>
                <a:cs typeface="メイリオ" pitchFamily="50" charset="-128"/>
              </a:rPr>
              <a:t>記入者</a:t>
            </a:r>
          </a:p>
          <a:p>
            <a:pPr algn="ctr"/>
            <a:r>
              <a:rPr kumimoji="1" lang="ja-JP" altLang="en-US" sz="900" b="1" dirty="0" smtClean="0">
                <a:latin typeface="メイリオ" pitchFamily="50" charset="-128"/>
                <a:ea typeface="メイリオ" pitchFamily="50" charset="-128"/>
                <a:cs typeface="メイリオ" pitchFamily="50" charset="-128"/>
              </a:rPr>
              <a:t>の解釈</a:t>
            </a:r>
          </a:p>
        </p:txBody>
      </p:sp>
      <p:sp>
        <p:nvSpPr>
          <p:cNvPr id="48" name="角丸四角形 47"/>
          <p:cNvSpPr/>
          <p:nvPr/>
        </p:nvSpPr>
        <p:spPr>
          <a:xfrm>
            <a:off x="8144932" y="2540026"/>
            <a:ext cx="558757" cy="533406"/>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800" b="1" dirty="0" smtClean="0">
                <a:latin typeface="メイリオ" pitchFamily="50" charset="-128"/>
                <a:ea typeface="メイリオ" pitchFamily="50" charset="-128"/>
                <a:cs typeface="メイリオ" pitchFamily="50" charset="-128"/>
              </a:rPr>
              <a:t>その他の他者の解釈</a:t>
            </a:r>
          </a:p>
        </p:txBody>
      </p:sp>
      <p:sp>
        <p:nvSpPr>
          <p:cNvPr id="50" name="角丸四角形 49"/>
          <p:cNvSpPr/>
          <p:nvPr/>
        </p:nvSpPr>
        <p:spPr>
          <a:xfrm>
            <a:off x="6087537" y="3124234"/>
            <a:ext cx="1185349" cy="203200"/>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t>本人の</a:t>
            </a:r>
            <a:r>
              <a:rPr kumimoji="1" lang="en-US" altLang="ja-JP" sz="900" b="1" dirty="0" smtClean="0"/>
              <a:t>(</a:t>
            </a:r>
            <a:r>
              <a:rPr kumimoji="1" lang="ja-JP" altLang="en-US" sz="900" b="1" dirty="0" smtClean="0"/>
              <a:t>推定</a:t>
            </a:r>
            <a:r>
              <a:rPr kumimoji="1" lang="en-US" altLang="ja-JP" sz="900" b="1" dirty="0" smtClean="0"/>
              <a:t>)</a:t>
            </a:r>
            <a:r>
              <a:rPr kumimoji="1" lang="ja-JP" altLang="en-US" sz="900" b="1" dirty="0" smtClean="0"/>
              <a:t>意思</a:t>
            </a:r>
            <a:endParaRPr kumimoji="1" lang="ja-JP" altLang="en-US" sz="900" b="1" dirty="0"/>
          </a:p>
        </p:txBody>
      </p:sp>
      <p:sp>
        <p:nvSpPr>
          <p:cNvPr id="51" name="角丸四角形 50"/>
          <p:cNvSpPr/>
          <p:nvPr/>
        </p:nvSpPr>
        <p:spPr>
          <a:xfrm>
            <a:off x="6697136" y="3369763"/>
            <a:ext cx="1983515" cy="203200"/>
          </a:xfrm>
          <a:prstGeom prst="roundRect">
            <a:avLst/>
          </a:prstGeom>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t>他者の解釈が介在</a:t>
            </a:r>
            <a:endParaRPr kumimoji="1" lang="ja-JP" altLang="en-US" sz="900" b="1" dirty="0"/>
          </a:p>
        </p:txBody>
      </p:sp>
      <p:sp>
        <p:nvSpPr>
          <p:cNvPr id="52" name="正方形/長方形 51"/>
          <p:cNvSpPr/>
          <p:nvPr/>
        </p:nvSpPr>
        <p:spPr>
          <a:xfrm>
            <a:off x="402372" y="1490133"/>
            <a:ext cx="4017229" cy="279400"/>
          </a:xfrm>
          <a:prstGeom prst="rect">
            <a:avLst/>
          </a:prstGeom>
          <a:noFill/>
          <a:ln w="158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900" b="1" dirty="0" smtClean="0">
              <a:solidFill>
                <a:srgbClr val="FF0000"/>
              </a:solidFill>
              <a:latin typeface="メイリオ" pitchFamily="50" charset="-128"/>
              <a:ea typeface="メイリオ" pitchFamily="50" charset="-128"/>
              <a:cs typeface="メイリオ" pitchFamily="50" charset="-128"/>
            </a:endParaRPr>
          </a:p>
          <a:p>
            <a:pPr algn="ctr"/>
            <a:r>
              <a:rPr kumimoji="1" lang="ja-JP" altLang="en-US" sz="900" b="1" dirty="0" smtClean="0">
                <a:solidFill>
                  <a:srgbClr val="FF0000"/>
                </a:solidFill>
                <a:latin typeface="メイリオ" pitchFamily="50" charset="-128"/>
                <a:ea typeface="メイリオ" pitchFamily="50" charset="-128"/>
                <a:cs typeface="メイリオ" pitchFamily="50" charset="-128"/>
              </a:rPr>
              <a:t>ここからはじまる。ここを一緒に作り出す。</a:t>
            </a:r>
            <a:endParaRPr kumimoji="1" lang="ja-JP" altLang="en-US" sz="900" b="1" dirty="0">
              <a:solidFill>
                <a:srgbClr val="FF0000"/>
              </a:solidFill>
              <a:latin typeface="メイリオ" pitchFamily="50" charset="-128"/>
              <a:ea typeface="メイリオ" pitchFamily="50" charset="-128"/>
              <a:cs typeface="メイリオ" pitchFamily="50" charset="-128"/>
            </a:endParaRPr>
          </a:p>
        </p:txBody>
      </p:sp>
      <p:sp>
        <p:nvSpPr>
          <p:cNvPr id="53" name="正方形/長方形 52"/>
          <p:cNvSpPr/>
          <p:nvPr/>
        </p:nvSpPr>
        <p:spPr>
          <a:xfrm>
            <a:off x="948267" y="3623765"/>
            <a:ext cx="3361266" cy="1126037"/>
          </a:xfrm>
          <a:prstGeom prst="rect">
            <a:avLst/>
          </a:prstGeom>
          <a:solidFill>
            <a:schemeClr val="bg1">
              <a:alpha val="77000"/>
            </a:schemeClr>
          </a:solidFill>
          <a:ln w="158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過去</a:t>
            </a:r>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これまで</a:t>
            </a:r>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も大事です。</a:t>
            </a:r>
          </a:p>
          <a:p>
            <a:pPr algn="ctr"/>
            <a:endParaRPr kumimoji="1" lang="ja-JP" altLang="en-US" sz="900" b="1" dirty="0" smtClean="0">
              <a:solidFill>
                <a:srgbClr val="FF0000"/>
              </a:solidFill>
              <a:latin typeface="メイリオ" pitchFamily="50" charset="-128"/>
              <a:ea typeface="メイリオ" pitchFamily="50" charset="-128"/>
              <a:cs typeface="メイリオ" pitchFamily="50" charset="-128"/>
            </a:endParaRPr>
          </a:p>
          <a:p>
            <a:r>
              <a:rPr kumimoji="1" lang="ja-JP" altLang="en-US" sz="900" b="1" dirty="0" smtClean="0">
                <a:solidFill>
                  <a:srgbClr val="FF0000"/>
                </a:solidFill>
                <a:latin typeface="メイリオ" pitchFamily="50" charset="-128"/>
                <a:ea typeface="メイリオ" pitchFamily="50" charset="-128"/>
                <a:cs typeface="メイリオ" pitchFamily="50" charset="-128"/>
              </a:rPr>
              <a:t>・どのように暮らしてきたか。</a:t>
            </a:r>
          </a:p>
          <a:p>
            <a:r>
              <a:rPr kumimoji="1" lang="ja-JP" altLang="en-US" sz="900" b="1" dirty="0" smtClean="0">
                <a:solidFill>
                  <a:srgbClr val="FF0000"/>
                </a:solidFill>
                <a:latin typeface="メイリオ" pitchFamily="50" charset="-128"/>
                <a:ea typeface="メイリオ" pitchFamily="50" charset="-128"/>
                <a:cs typeface="メイリオ" pitchFamily="50" charset="-128"/>
              </a:rPr>
              <a:t>・どのような経験をしているか。</a:t>
            </a:r>
          </a:p>
          <a:p>
            <a:r>
              <a:rPr kumimoji="1" lang="ja-JP" altLang="en-US" sz="900" b="1" dirty="0" smtClean="0">
                <a:solidFill>
                  <a:srgbClr val="FF0000"/>
                </a:solidFill>
                <a:latin typeface="メイリオ" pitchFamily="50" charset="-128"/>
                <a:ea typeface="メイリオ" pitchFamily="50" charset="-128"/>
                <a:cs typeface="メイリオ" pitchFamily="50" charset="-128"/>
              </a:rPr>
              <a:t>・どう育ち、どのような価値観をもっているか。など</a:t>
            </a:r>
          </a:p>
          <a:p>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ひとりひとりの物語があります。</a:t>
            </a:r>
          </a:p>
          <a:p>
            <a:r>
              <a:rPr kumimoji="1" lang="ja-JP" altLang="en-US" sz="900" b="1" dirty="0" smtClean="0">
                <a:solidFill>
                  <a:srgbClr val="FF0000"/>
                </a:solidFill>
                <a:latin typeface="メイリオ" pitchFamily="50" charset="-128"/>
                <a:ea typeface="メイリオ" pitchFamily="50" charset="-128"/>
                <a:cs typeface="メイリオ" pitchFamily="50" charset="-128"/>
              </a:rPr>
              <a:t>　（ライフヒストリー、ライフストーリー）</a:t>
            </a:r>
            <a:endParaRPr kumimoji="1" lang="en-US" altLang="ja-JP" sz="900" b="1" dirty="0" smtClean="0">
              <a:solidFill>
                <a:srgbClr val="FF0000"/>
              </a:solidFill>
              <a:latin typeface="メイリオ" pitchFamily="50" charset="-128"/>
              <a:ea typeface="メイリオ" pitchFamily="50" charset="-128"/>
              <a:cs typeface="メイリオ" pitchFamily="50" charset="-128"/>
            </a:endParaRPr>
          </a:p>
          <a:p>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いきなりは聞きにくいですが、本人像の理解にも役立ちます。</a:t>
            </a:r>
            <a:endParaRPr kumimoji="1" lang="ja-JP" altLang="en-US" sz="900" b="1" dirty="0">
              <a:solidFill>
                <a:srgbClr val="FF0000"/>
              </a:solidFill>
              <a:latin typeface="メイリオ" pitchFamily="50" charset="-128"/>
              <a:ea typeface="メイリオ" pitchFamily="50" charset="-128"/>
              <a:cs typeface="メイリオ" pitchFamily="50" charset="-128"/>
            </a:endParaRPr>
          </a:p>
        </p:txBody>
      </p:sp>
      <p:sp>
        <p:nvSpPr>
          <p:cNvPr id="54" name="正方形/長方形 53"/>
          <p:cNvSpPr/>
          <p:nvPr/>
        </p:nvSpPr>
        <p:spPr>
          <a:xfrm>
            <a:off x="2666999" y="5310996"/>
            <a:ext cx="1642533" cy="979738"/>
          </a:xfrm>
          <a:prstGeom prst="rect">
            <a:avLst/>
          </a:prstGeom>
          <a:noFill/>
          <a:ln w="158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人間関係</a:t>
            </a:r>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社会とのつながり</a:t>
            </a:r>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を幅広く捉えます。</a:t>
            </a:r>
          </a:p>
          <a:p>
            <a:pPr algn="ctr"/>
            <a:endParaRPr kumimoji="1" lang="ja-JP" altLang="en-US" sz="900" b="1" dirty="0" smtClean="0">
              <a:solidFill>
                <a:srgbClr val="FF0000"/>
              </a:solidFill>
              <a:latin typeface="メイリオ" pitchFamily="50" charset="-128"/>
              <a:ea typeface="メイリオ" pitchFamily="50" charset="-128"/>
              <a:cs typeface="メイリオ" pitchFamily="50" charset="-128"/>
            </a:endParaRPr>
          </a:p>
          <a:p>
            <a:r>
              <a:rPr kumimoji="1" lang="en-US" altLang="ja-JP" sz="900" b="1" dirty="0" smtClean="0">
                <a:solidFill>
                  <a:srgbClr val="FF0000"/>
                </a:solidFill>
                <a:latin typeface="メイリオ" pitchFamily="50" charset="-128"/>
                <a:ea typeface="メイリオ" pitchFamily="50" charset="-128"/>
                <a:cs typeface="メイリオ" pitchFamily="50" charset="-128"/>
              </a:rPr>
              <a:t>¶</a:t>
            </a:r>
            <a:r>
              <a:rPr kumimoji="1" lang="ja-JP" altLang="en-US" sz="900" b="1" dirty="0" smtClean="0">
                <a:solidFill>
                  <a:srgbClr val="FF0000"/>
                </a:solidFill>
                <a:latin typeface="メイリオ" pitchFamily="50" charset="-128"/>
                <a:ea typeface="メイリオ" pitchFamily="50" charset="-128"/>
                <a:cs typeface="メイリオ" pitchFamily="50" charset="-128"/>
              </a:rPr>
              <a:t>本人にとっての「地域」とはなにかをつかみます。</a:t>
            </a:r>
            <a:endParaRPr kumimoji="1" lang="ja-JP" altLang="en-US" sz="900" b="1" dirty="0">
              <a:solidFill>
                <a:srgbClr val="FF0000"/>
              </a:solidFill>
              <a:latin typeface="メイリオ" pitchFamily="50" charset="-128"/>
              <a:ea typeface="メイリオ" pitchFamily="50" charset="-128"/>
              <a:cs typeface="メイリオ" pitchFamily="50" charset="-128"/>
            </a:endParaRPr>
          </a:p>
        </p:txBody>
      </p:sp>
      <p:sp>
        <p:nvSpPr>
          <p:cNvPr id="55" name="正方形/長方形 54"/>
          <p:cNvSpPr/>
          <p:nvPr/>
        </p:nvSpPr>
        <p:spPr>
          <a:xfrm>
            <a:off x="1761068" y="2590898"/>
            <a:ext cx="2548465" cy="190452"/>
          </a:xfrm>
          <a:prstGeom prst="rect">
            <a:avLst/>
          </a:prstGeom>
          <a:solidFill>
            <a:schemeClr val="bg1">
              <a:alpha val="63000"/>
            </a:schemeClr>
          </a:solidFill>
          <a:ln w="158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900" b="1" dirty="0" smtClean="0">
                <a:solidFill>
                  <a:srgbClr val="FF0000"/>
                </a:solidFill>
                <a:latin typeface="メイリオ" pitchFamily="50" charset="-128"/>
                <a:ea typeface="メイリオ" pitchFamily="50" charset="-128"/>
                <a:cs typeface="メイリオ" pitchFamily="50" charset="-128"/>
              </a:rPr>
              <a:t>どのようなリズムをもっている人でしょうか。</a:t>
            </a:r>
            <a:endParaRPr kumimoji="1" lang="ja-JP" altLang="en-US" sz="900" b="1" dirty="0">
              <a:solidFill>
                <a:srgbClr val="FF0000"/>
              </a:solidFill>
              <a:latin typeface="メイリオ" pitchFamily="50" charset="-128"/>
              <a:ea typeface="メイリオ" pitchFamily="50" charset="-128"/>
              <a:cs typeface="メイリオ" pitchFamily="50" charset="-128"/>
            </a:endParaRPr>
          </a:p>
        </p:txBody>
      </p:sp>
      <p:sp>
        <p:nvSpPr>
          <p:cNvPr id="56" name="正方形/長方形 55"/>
          <p:cNvSpPr/>
          <p:nvPr/>
        </p:nvSpPr>
        <p:spPr>
          <a:xfrm>
            <a:off x="770465" y="5310996"/>
            <a:ext cx="1642533" cy="979738"/>
          </a:xfrm>
          <a:prstGeom prst="rect">
            <a:avLst/>
          </a:prstGeom>
          <a:noFill/>
          <a:ln w="158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900" b="1" dirty="0" smtClean="0">
                <a:solidFill>
                  <a:srgbClr val="FF0000"/>
                </a:solidFill>
                <a:latin typeface="メイリオ" pitchFamily="50" charset="-128"/>
                <a:ea typeface="メイリオ" pitchFamily="50" charset="-128"/>
                <a:cs typeface="メイリオ" pitchFamily="50" charset="-128"/>
              </a:rPr>
              <a:t>パッと書けるようにしましょう。</a:t>
            </a:r>
          </a:p>
          <a:p>
            <a:endParaRPr kumimoji="1" lang="ja-JP" altLang="en-US" sz="900" b="1" dirty="0" smtClean="0">
              <a:solidFill>
                <a:srgbClr val="FF0000"/>
              </a:solidFill>
              <a:latin typeface="メイリオ" pitchFamily="50" charset="-128"/>
              <a:ea typeface="メイリオ" pitchFamily="50" charset="-128"/>
              <a:cs typeface="メイリオ" pitchFamily="50" charset="-128"/>
            </a:endParaRPr>
          </a:p>
          <a:p>
            <a:r>
              <a:rPr kumimoji="1" lang="ja-JP" altLang="en-US" sz="900" b="1" dirty="0" smtClean="0">
                <a:solidFill>
                  <a:srgbClr val="FF0000"/>
                </a:solidFill>
                <a:latin typeface="メイリオ" pitchFamily="50" charset="-128"/>
                <a:ea typeface="メイリオ" pitchFamily="50" charset="-128"/>
                <a:cs typeface="メイリオ" pitchFamily="50" charset="-128"/>
              </a:rPr>
              <a:t>書き方の本はたくさんでています。</a:t>
            </a:r>
            <a:endParaRPr kumimoji="1" lang="ja-JP" altLang="en-US" sz="900" b="1" dirty="0">
              <a:solidFill>
                <a:srgbClr val="FF0000"/>
              </a:solidFill>
              <a:latin typeface="メイリオ" pitchFamily="50" charset="-128"/>
              <a:ea typeface="メイリオ" pitchFamily="50" charset="-128"/>
              <a:cs typeface="メイリオ" pitchFamily="50" charset="-128"/>
            </a:endParaRPr>
          </a:p>
        </p:txBody>
      </p:sp>
      <p:sp>
        <p:nvSpPr>
          <p:cNvPr id="58" name="角丸四角形 57"/>
          <p:cNvSpPr/>
          <p:nvPr/>
        </p:nvSpPr>
        <p:spPr>
          <a:xfrm>
            <a:off x="5527571" y="3917672"/>
            <a:ext cx="3034542" cy="1393324"/>
          </a:xfrm>
          <a:prstGeom prst="roundRect">
            <a:avLst/>
          </a:prstGeom>
          <a:solidFill>
            <a:srgbClr val="C00000">
              <a:alpha val="75000"/>
            </a:srgbClr>
          </a:solidFill>
          <a:ln w="95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t>意図をもって集めた情報を整理します。</a:t>
            </a:r>
          </a:p>
          <a:p>
            <a:pPr algn="ctr"/>
            <a:r>
              <a:rPr kumimoji="1" lang="ja-JP" altLang="en-US" sz="900" b="1" dirty="0" smtClean="0"/>
              <a:t>（情報の取捨選択から整理と分析です。）</a:t>
            </a:r>
          </a:p>
          <a:p>
            <a:endParaRPr kumimoji="1" lang="ja-JP" altLang="en-US" sz="900" b="1" dirty="0" smtClean="0"/>
          </a:p>
          <a:p>
            <a:r>
              <a:rPr kumimoji="1" lang="ja-JP" altLang="en-US" sz="900" b="1" dirty="0" smtClean="0"/>
              <a:t>・多角的な検討や必要な視点が落ちていないかの確</a:t>
            </a:r>
          </a:p>
          <a:p>
            <a:r>
              <a:rPr kumimoji="1" lang="ja-JP" altLang="en-US" sz="900" b="1" dirty="0" smtClean="0"/>
              <a:t>　認に有効です。</a:t>
            </a:r>
          </a:p>
          <a:p>
            <a:r>
              <a:rPr kumimoji="1" lang="ja-JP" altLang="en-US" sz="900" b="1" dirty="0" smtClean="0"/>
              <a:t>・網羅すること</a:t>
            </a:r>
            <a:r>
              <a:rPr kumimoji="1" lang="en-US" altLang="ja-JP" sz="900" b="1" dirty="0" smtClean="0"/>
              <a:t>(</a:t>
            </a:r>
            <a:r>
              <a:rPr kumimoji="1" lang="ja-JP" altLang="en-US" sz="900" b="1" dirty="0" smtClean="0"/>
              <a:t>埋めること</a:t>
            </a:r>
            <a:r>
              <a:rPr kumimoji="1" lang="en-US" altLang="ja-JP" sz="900" b="1" dirty="0" smtClean="0"/>
              <a:t>)</a:t>
            </a:r>
            <a:r>
              <a:rPr kumimoji="1" lang="ja-JP" altLang="en-US" sz="900" b="1" dirty="0" smtClean="0"/>
              <a:t>がいいアセスメントでは</a:t>
            </a:r>
          </a:p>
          <a:p>
            <a:r>
              <a:rPr kumimoji="1" lang="ja-JP" altLang="en-US" sz="900" b="1" dirty="0" smtClean="0"/>
              <a:t>　ありません（あまりに聞けていないのも困るが）。</a:t>
            </a:r>
          </a:p>
          <a:p>
            <a:pPr algn="ctr"/>
            <a:endParaRPr kumimoji="1" lang="ja-JP" altLang="en-US" sz="900" b="1" dirty="0"/>
          </a:p>
        </p:txBody>
      </p:sp>
    </p:spTree>
    <p:extLst>
      <p:ext uri="{BB962C8B-B14F-4D97-AF65-F5344CB8AC3E}">
        <p14:creationId xmlns:p14="http://schemas.microsoft.com/office/powerpoint/2010/main" val="31731481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5" name="AutoShape 47"/>
          <p:cNvSpPr>
            <a:spLocks noChangeArrowheads="1"/>
          </p:cNvSpPr>
          <p:nvPr/>
        </p:nvSpPr>
        <p:spPr bwMode="auto">
          <a:xfrm>
            <a:off x="304800" y="836706"/>
            <a:ext cx="8686800" cy="5200027"/>
          </a:xfrm>
          <a:prstGeom prst="roundRect">
            <a:avLst>
              <a:gd name="adj" fmla="val 4286"/>
            </a:avLst>
          </a:prstGeom>
          <a:noFill/>
          <a:ln w="22225">
            <a:solidFill>
              <a:schemeClr val="tx1"/>
            </a:solidFill>
            <a:round/>
            <a:headEnd/>
            <a:tailEnd/>
          </a:ln>
        </p:spPr>
        <p:txBody>
          <a:bodyPr wrap="none" anchor="ctr"/>
          <a:lstStyle/>
          <a:p>
            <a:endParaRPr lang="ja-JP" altLang="en-US"/>
          </a:p>
        </p:txBody>
      </p:sp>
      <p:sp>
        <p:nvSpPr>
          <p:cNvPr id="2050" name="Rectangle 2"/>
          <p:cNvSpPr>
            <a:spLocks noGrp="1" noChangeArrowheads="1"/>
          </p:cNvSpPr>
          <p:nvPr>
            <p:ph type="ctrTitle" idx="4294967295"/>
          </p:nvPr>
        </p:nvSpPr>
        <p:spPr>
          <a:xfrm>
            <a:off x="292301" y="69907"/>
            <a:ext cx="8388350" cy="457200"/>
          </a:xfrm>
          <a:noFill/>
        </p:spPr>
        <p:txBody>
          <a:bodyPr>
            <a:normAutofit/>
          </a:bodyPr>
          <a:lstStyle/>
          <a:p>
            <a:pPr algn="l"/>
            <a:r>
              <a:rPr lang="ja-JP" altLang="en-US" sz="1600" b="1" dirty="0" smtClean="0">
                <a:solidFill>
                  <a:schemeClr val="tx1"/>
                </a:solidFill>
                <a:latin typeface="メイリオ"/>
                <a:ea typeface="メイリオ"/>
                <a:cs typeface="メイリオ"/>
              </a:rPr>
              <a:t>参考： 総合的</a:t>
            </a:r>
            <a:r>
              <a:rPr lang="ja-JP" altLang="en-US" sz="1600" b="1" dirty="0">
                <a:solidFill>
                  <a:schemeClr val="tx1"/>
                </a:solidFill>
                <a:latin typeface="メイリオ"/>
                <a:ea typeface="メイリオ"/>
                <a:cs typeface="メイリオ"/>
              </a:rPr>
              <a:t>・多角的な</a:t>
            </a:r>
            <a:r>
              <a:rPr lang="ja-JP" altLang="en-US" sz="1600" b="1" dirty="0" smtClean="0">
                <a:solidFill>
                  <a:schemeClr val="tx1"/>
                </a:solidFill>
                <a:latin typeface="メイリオ"/>
                <a:ea typeface="メイリオ"/>
                <a:cs typeface="メイリオ"/>
              </a:rPr>
              <a:t>アセスメントの枠組み例（</a:t>
            </a:r>
            <a:r>
              <a:rPr lang="ja-JP" altLang="en-US" sz="1600" b="1" dirty="0">
                <a:solidFill>
                  <a:schemeClr val="tx1"/>
                </a:solidFill>
                <a:latin typeface="メイリオ"/>
                <a:ea typeface="メイリオ"/>
                <a:cs typeface="メイリオ"/>
              </a:rPr>
              <a:t>見立ての構造化）</a:t>
            </a:r>
          </a:p>
        </p:txBody>
      </p:sp>
      <p:sp>
        <p:nvSpPr>
          <p:cNvPr id="2053" name="Rectangle 5"/>
          <p:cNvSpPr>
            <a:spLocks noChangeArrowheads="1"/>
          </p:cNvSpPr>
          <p:nvPr/>
        </p:nvSpPr>
        <p:spPr bwMode="auto">
          <a:xfrm>
            <a:off x="8534400" y="2353653"/>
            <a:ext cx="341313" cy="1302453"/>
          </a:xfrm>
          <a:prstGeom prst="rect">
            <a:avLst/>
          </a:prstGeom>
          <a:solidFill>
            <a:schemeClr val="accent4">
              <a:lumMod val="20000"/>
              <a:lumOff val="80000"/>
            </a:schemeClr>
          </a:solidFill>
          <a:ln w="9525">
            <a:solidFill>
              <a:schemeClr val="tx1"/>
            </a:solidFill>
            <a:miter lim="800000"/>
            <a:headEnd/>
            <a:tailEnd/>
          </a:ln>
        </p:spPr>
        <p:txBody>
          <a:bodyPr vert="eaVert" wrap="none" anchorCtr="1"/>
          <a:lstStyle/>
          <a:p>
            <a:pPr algn="ctr"/>
            <a:r>
              <a:rPr lang="ja-JP" altLang="en-US" sz="1000"/>
              <a:t>生活歴・生育歴</a:t>
            </a:r>
          </a:p>
        </p:txBody>
      </p:sp>
      <p:sp>
        <p:nvSpPr>
          <p:cNvPr id="2054" name="Rectangle 6"/>
          <p:cNvSpPr>
            <a:spLocks noChangeArrowheads="1"/>
          </p:cNvSpPr>
          <p:nvPr/>
        </p:nvSpPr>
        <p:spPr bwMode="auto">
          <a:xfrm>
            <a:off x="2369721" y="2360706"/>
            <a:ext cx="338554" cy="1295400"/>
          </a:xfrm>
          <a:prstGeom prst="rect">
            <a:avLst/>
          </a:prstGeom>
          <a:solidFill>
            <a:schemeClr val="folHlink"/>
          </a:solidFill>
          <a:ln w="9525">
            <a:solidFill>
              <a:schemeClr val="tx1"/>
            </a:solidFill>
            <a:miter lim="800000"/>
            <a:headEnd/>
            <a:tailEnd/>
          </a:ln>
        </p:spPr>
        <p:txBody>
          <a:bodyPr vert="eaVert" anchorCtr="1">
            <a:spAutoFit/>
          </a:bodyPr>
          <a:lstStyle/>
          <a:p>
            <a:pPr algn="ctr"/>
            <a:r>
              <a:rPr lang="ja-JP" altLang="en-US" sz="1000">
                <a:solidFill>
                  <a:schemeClr val="bg1"/>
                </a:solidFill>
              </a:rPr>
              <a:t>問題解決力</a:t>
            </a:r>
          </a:p>
        </p:txBody>
      </p:sp>
      <p:sp>
        <p:nvSpPr>
          <p:cNvPr id="2055" name="Rectangle 7"/>
          <p:cNvSpPr>
            <a:spLocks noChangeArrowheads="1"/>
          </p:cNvSpPr>
          <p:nvPr/>
        </p:nvSpPr>
        <p:spPr bwMode="auto">
          <a:xfrm>
            <a:off x="3969921" y="2344110"/>
            <a:ext cx="338554" cy="3064596"/>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抱えている問題（自覚的部分／未自覚な部分）</a:t>
            </a:r>
          </a:p>
        </p:txBody>
      </p:sp>
      <p:sp>
        <p:nvSpPr>
          <p:cNvPr id="2056" name="Rectangle 8"/>
          <p:cNvSpPr>
            <a:spLocks noChangeArrowheads="1"/>
          </p:cNvSpPr>
          <p:nvPr/>
        </p:nvSpPr>
        <p:spPr bwMode="auto">
          <a:xfrm>
            <a:off x="6255921" y="2348674"/>
            <a:ext cx="338554" cy="2221832"/>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自律度（感情・行動）</a:t>
            </a:r>
          </a:p>
        </p:txBody>
      </p:sp>
      <p:sp>
        <p:nvSpPr>
          <p:cNvPr id="2057" name="Rectangle 9"/>
          <p:cNvSpPr>
            <a:spLocks noChangeArrowheads="1"/>
          </p:cNvSpPr>
          <p:nvPr/>
        </p:nvSpPr>
        <p:spPr bwMode="auto">
          <a:xfrm>
            <a:off x="6636921" y="2348674"/>
            <a:ext cx="338554" cy="2221832"/>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自立度（生活身体・経済・対人）</a:t>
            </a:r>
          </a:p>
        </p:txBody>
      </p:sp>
      <p:sp>
        <p:nvSpPr>
          <p:cNvPr id="2058" name="Rectangle 10"/>
          <p:cNvSpPr>
            <a:spLocks noChangeArrowheads="1"/>
          </p:cNvSpPr>
          <p:nvPr/>
        </p:nvSpPr>
        <p:spPr bwMode="auto">
          <a:xfrm>
            <a:off x="7017921" y="2356142"/>
            <a:ext cx="338554" cy="842764"/>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住環境</a:t>
            </a:r>
          </a:p>
        </p:txBody>
      </p:sp>
      <p:sp>
        <p:nvSpPr>
          <p:cNvPr id="2059" name="Rectangle 11"/>
          <p:cNvSpPr>
            <a:spLocks noChangeArrowheads="1"/>
          </p:cNvSpPr>
          <p:nvPr/>
        </p:nvSpPr>
        <p:spPr bwMode="auto">
          <a:xfrm>
            <a:off x="7398921" y="2356142"/>
            <a:ext cx="338554" cy="842764"/>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経済面</a:t>
            </a:r>
          </a:p>
        </p:txBody>
      </p:sp>
      <p:sp>
        <p:nvSpPr>
          <p:cNvPr id="2060" name="Rectangle 12"/>
          <p:cNvSpPr>
            <a:spLocks noChangeArrowheads="1"/>
          </p:cNvSpPr>
          <p:nvPr/>
        </p:nvSpPr>
        <p:spPr bwMode="auto">
          <a:xfrm>
            <a:off x="7779921" y="2351578"/>
            <a:ext cx="338554" cy="1685528"/>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精神面（疾病・傾向）</a:t>
            </a:r>
          </a:p>
        </p:txBody>
      </p:sp>
      <p:sp>
        <p:nvSpPr>
          <p:cNvPr id="2061" name="Rectangle 13"/>
          <p:cNvSpPr>
            <a:spLocks noChangeArrowheads="1"/>
          </p:cNvSpPr>
          <p:nvPr/>
        </p:nvSpPr>
        <p:spPr bwMode="auto">
          <a:xfrm>
            <a:off x="8160921" y="2351578"/>
            <a:ext cx="338554" cy="1685528"/>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身体面（障害・疾病）</a:t>
            </a:r>
          </a:p>
        </p:txBody>
      </p:sp>
      <p:sp>
        <p:nvSpPr>
          <p:cNvPr id="2062" name="Rectangle 14"/>
          <p:cNvSpPr>
            <a:spLocks noChangeArrowheads="1"/>
          </p:cNvSpPr>
          <p:nvPr/>
        </p:nvSpPr>
        <p:spPr bwMode="auto">
          <a:xfrm>
            <a:off x="3563888" y="1901846"/>
            <a:ext cx="5328592" cy="377724"/>
          </a:xfrm>
          <a:prstGeom prst="rect">
            <a:avLst/>
          </a:prstGeom>
          <a:solidFill>
            <a:schemeClr val="accent4">
              <a:lumMod val="20000"/>
              <a:lumOff val="80000"/>
            </a:schemeClr>
          </a:solidFill>
          <a:ln w="9525">
            <a:solidFill>
              <a:schemeClr val="tx1"/>
            </a:solidFill>
            <a:miter lim="800000"/>
            <a:headEnd/>
            <a:tailEnd/>
          </a:ln>
        </p:spPr>
        <p:txBody>
          <a:bodyPr wrap="none" anchor="ctr"/>
          <a:lstStyle/>
          <a:p>
            <a:pPr algn="ctr"/>
            <a:r>
              <a:rPr lang="ja-JP" altLang="en-US" sz="1000"/>
              <a:t>個人情報</a:t>
            </a:r>
          </a:p>
        </p:txBody>
      </p:sp>
      <p:sp>
        <p:nvSpPr>
          <p:cNvPr id="2063" name="Rectangle 15"/>
          <p:cNvSpPr>
            <a:spLocks noChangeArrowheads="1"/>
          </p:cNvSpPr>
          <p:nvPr/>
        </p:nvSpPr>
        <p:spPr bwMode="auto">
          <a:xfrm>
            <a:off x="1619672" y="1903506"/>
            <a:ext cx="1872207" cy="376064"/>
          </a:xfrm>
          <a:prstGeom prst="rect">
            <a:avLst/>
          </a:prstGeom>
          <a:solidFill>
            <a:schemeClr val="folHlink"/>
          </a:solidFill>
          <a:ln w="9525">
            <a:solidFill>
              <a:schemeClr val="tx1"/>
            </a:solidFill>
            <a:miter lim="800000"/>
            <a:headEnd/>
            <a:tailEnd/>
          </a:ln>
        </p:spPr>
        <p:txBody>
          <a:bodyPr wrap="none" anchor="ctr"/>
          <a:lstStyle/>
          <a:p>
            <a:pPr algn="ctr"/>
            <a:r>
              <a:rPr lang="ja-JP" altLang="en-US" sz="1000">
                <a:solidFill>
                  <a:schemeClr val="bg1"/>
                </a:solidFill>
              </a:rPr>
              <a:t>家族情報</a:t>
            </a:r>
          </a:p>
        </p:txBody>
      </p:sp>
      <p:sp>
        <p:nvSpPr>
          <p:cNvPr id="2064" name="Rectangle 16"/>
          <p:cNvSpPr>
            <a:spLocks noChangeArrowheads="1"/>
          </p:cNvSpPr>
          <p:nvPr/>
        </p:nvSpPr>
        <p:spPr bwMode="auto">
          <a:xfrm>
            <a:off x="3491880" y="1141506"/>
            <a:ext cx="2034778" cy="334888"/>
          </a:xfrm>
          <a:prstGeom prst="rect">
            <a:avLst/>
          </a:prstGeom>
          <a:solidFill>
            <a:schemeClr val="hlink"/>
          </a:solidFill>
          <a:ln w="9525">
            <a:solidFill>
              <a:schemeClr val="tx1"/>
            </a:solidFill>
            <a:miter lim="800000"/>
            <a:headEnd/>
            <a:tailEnd/>
          </a:ln>
        </p:spPr>
        <p:txBody>
          <a:bodyPr wrap="none" anchor="ctr"/>
          <a:lstStyle/>
          <a:p>
            <a:pPr algn="ctr"/>
            <a:r>
              <a:rPr lang="ja-JP" altLang="en-US" sz="1200">
                <a:solidFill>
                  <a:schemeClr val="bg1"/>
                </a:solidFill>
              </a:rPr>
              <a:t>第一印象・本人の希望</a:t>
            </a:r>
          </a:p>
        </p:txBody>
      </p:sp>
      <p:sp>
        <p:nvSpPr>
          <p:cNvPr id="2065" name="Rectangle 17"/>
          <p:cNvSpPr>
            <a:spLocks noChangeArrowheads="1"/>
          </p:cNvSpPr>
          <p:nvPr/>
        </p:nvSpPr>
        <p:spPr bwMode="auto">
          <a:xfrm>
            <a:off x="4731921" y="2353653"/>
            <a:ext cx="338554" cy="1302453"/>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残存機能</a:t>
            </a:r>
          </a:p>
        </p:txBody>
      </p:sp>
      <p:sp>
        <p:nvSpPr>
          <p:cNvPr id="2066" name="Rectangle 18"/>
          <p:cNvSpPr>
            <a:spLocks noChangeArrowheads="1"/>
          </p:cNvSpPr>
          <p:nvPr/>
        </p:nvSpPr>
        <p:spPr bwMode="auto">
          <a:xfrm>
            <a:off x="5112921" y="2351163"/>
            <a:ext cx="338554" cy="1762143"/>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家族の中での位置づけ</a:t>
            </a:r>
          </a:p>
        </p:txBody>
      </p:sp>
      <p:sp>
        <p:nvSpPr>
          <p:cNvPr id="2067" name="Rectangle 19"/>
          <p:cNvSpPr>
            <a:spLocks noChangeArrowheads="1"/>
          </p:cNvSpPr>
          <p:nvPr/>
        </p:nvSpPr>
        <p:spPr bwMode="auto">
          <a:xfrm>
            <a:off x="5493921" y="2353030"/>
            <a:ext cx="338554" cy="1417376"/>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社会性（友人関係）</a:t>
            </a:r>
          </a:p>
        </p:txBody>
      </p:sp>
      <p:sp>
        <p:nvSpPr>
          <p:cNvPr id="2068" name="Rectangle 20"/>
          <p:cNvSpPr>
            <a:spLocks noChangeArrowheads="1"/>
          </p:cNvSpPr>
          <p:nvPr/>
        </p:nvSpPr>
        <p:spPr bwMode="auto">
          <a:xfrm>
            <a:off x="5874921" y="2353653"/>
            <a:ext cx="338554" cy="1302453"/>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解決能力</a:t>
            </a:r>
          </a:p>
        </p:txBody>
      </p:sp>
      <p:sp>
        <p:nvSpPr>
          <p:cNvPr id="2069" name="Rectangle 21"/>
          <p:cNvSpPr>
            <a:spLocks noChangeArrowheads="1"/>
          </p:cNvSpPr>
          <p:nvPr/>
        </p:nvSpPr>
        <p:spPr bwMode="auto">
          <a:xfrm>
            <a:off x="2750721" y="2360706"/>
            <a:ext cx="338554" cy="1295400"/>
          </a:xfrm>
          <a:prstGeom prst="rect">
            <a:avLst/>
          </a:prstGeom>
          <a:solidFill>
            <a:schemeClr val="folHlink"/>
          </a:solidFill>
          <a:ln w="9525">
            <a:solidFill>
              <a:schemeClr val="tx1"/>
            </a:solidFill>
            <a:miter lim="800000"/>
            <a:headEnd/>
            <a:tailEnd/>
          </a:ln>
        </p:spPr>
        <p:txBody>
          <a:bodyPr vert="eaVert" anchorCtr="1">
            <a:spAutoFit/>
          </a:bodyPr>
          <a:lstStyle/>
          <a:p>
            <a:pPr algn="ctr"/>
            <a:r>
              <a:rPr lang="ja-JP" altLang="en-US" sz="1000">
                <a:solidFill>
                  <a:schemeClr val="bg1"/>
                </a:solidFill>
              </a:rPr>
              <a:t>経済的支援体制</a:t>
            </a:r>
          </a:p>
        </p:txBody>
      </p:sp>
      <p:sp>
        <p:nvSpPr>
          <p:cNvPr id="2070" name="Rectangle 22"/>
          <p:cNvSpPr>
            <a:spLocks noChangeArrowheads="1"/>
          </p:cNvSpPr>
          <p:nvPr/>
        </p:nvSpPr>
        <p:spPr bwMode="auto">
          <a:xfrm>
            <a:off x="4350921" y="2348259"/>
            <a:ext cx="338554" cy="2298447"/>
          </a:xfrm>
          <a:prstGeom prst="rect">
            <a:avLst/>
          </a:prstGeom>
          <a:solidFill>
            <a:schemeClr val="accent4">
              <a:lumMod val="20000"/>
              <a:lumOff val="80000"/>
            </a:schemeClr>
          </a:solidFill>
          <a:ln w="9525">
            <a:solidFill>
              <a:schemeClr val="tx1"/>
            </a:solidFill>
            <a:miter lim="800000"/>
            <a:headEnd/>
            <a:tailEnd/>
          </a:ln>
        </p:spPr>
        <p:txBody>
          <a:bodyPr vert="eaVert" wrap="square" anchorCtr="1">
            <a:spAutoFit/>
          </a:bodyPr>
          <a:lstStyle/>
          <a:p>
            <a:pPr algn="ctr"/>
            <a:r>
              <a:rPr lang="ja-JP" altLang="en-US" sz="1000"/>
              <a:t>生活上の変化・エピソード</a:t>
            </a:r>
          </a:p>
        </p:txBody>
      </p:sp>
      <p:sp>
        <p:nvSpPr>
          <p:cNvPr id="2072" name="Rectangle 24"/>
          <p:cNvSpPr>
            <a:spLocks noChangeArrowheads="1"/>
          </p:cNvSpPr>
          <p:nvPr/>
        </p:nvSpPr>
        <p:spPr bwMode="auto">
          <a:xfrm>
            <a:off x="3131721" y="2360706"/>
            <a:ext cx="338554" cy="1295400"/>
          </a:xfrm>
          <a:prstGeom prst="rect">
            <a:avLst/>
          </a:prstGeom>
          <a:solidFill>
            <a:schemeClr val="folHlink"/>
          </a:solidFill>
          <a:ln w="9525">
            <a:solidFill>
              <a:schemeClr val="tx1"/>
            </a:solidFill>
            <a:miter lim="800000"/>
            <a:headEnd/>
            <a:tailEnd/>
          </a:ln>
        </p:spPr>
        <p:txBody>
          <a:bodyPr vert="eaVert" anchorCtr="1">
            <a:spAutoFit/>
          </a:bodyPr>
          <a:lstStyle/>
          <a:p>
            <a:pPr algn="ctr"/>
            <a:r>
              <a:rPr lang="ja-JP" altLang="en-US" sz="1000">
                <a:solidFill>
                  <a:schemeClr val="bg1"/>
                </a:solidFill>
              </a:rPr>
              <a:t>人的支援体制</a:t>
            </a:r>
          </a:p>
        </p:txBody>
      </p:sp>
      <p:sp>
        <p:nvSpPr>
          <p:cNvPr id="2073" name="Rectangle 25"/>
          <p:cNvSpPr>
            <a:spLocks noChangeArrowheads="1"/>
          </p:cNvSpPr>
          <p:nvPr/>
        </p:nvSpPr>
        <p:spPr bwMode="auto">
          <a:xfrm>
            <a:off x="3581400" y="2342865"/>
            <a:ext cx="346075" cy="3294441"/>
          </a:xfrm>
          <a:prstGeom prst="rect">
            <a:avLst/>
          </a:prstGeom>
          <a:solidFill>
            <a:schemeClr val="accent4">
              <a:lumMod val="20000"/>
              <a:lumOff val="80000"/>
            </a:schemeClr>
          </a:solidFill>
          <a:ln w="9525">
            <a:solidFill>
              <a:schemeClr val="tx1"/>
            </a:solidFill>
            <a:miter lim="800000"/>
            <a:headEnd/>
            <a:tailEnd/>
          </a:ln>
        </p:spPr>
        <p:txBody>
          <a:bodyPr vert="eaVert" anchor="b" anchorCtr="1"/>
          <a:lstStyle/>
          <a:p>
            <a:pPr algn="ctr"/>
            <a:r>
              <a:rPr lang="ja-JP" altLang="en-US" sz="1000" dirty="0"/>
              <a:t>今本人のできていること・できること・困っていること</a:t>
            </a:r>
          </a:p>
        </p:txBody>
      </p:sp>
      <p:sp>
        <p:nvSpPr>
          <p:cNvPr id="2074" name="Rectangle 26"/>
          <p:cNvSpPr>
            <a:spLocks noChangeArrowheads="1"/>
          </p:cNvSpPr>
          <p:nvPr/>
        </p:nvSpPr>
        <p:spPr bwMode="auto">
          <a:xfrm>
            <a:off x="762000" y="2360706"/>
            <a:ext cx="346075" cy="1295400"/>
          </a:xfrm>
          <a:prstGeom prst="rect">
            <a:avLst/>
          </a:prstGeom>
          <a:solidFill>
            <a:srgbClr val="E6E6E6"/>
          </a:solidFill>
          <a:ln w="9525">
            <a:solidFill>
              <a:schemeClr val="tx1"/>
            </a:solidFill>
            <a:miter lim="800000"/>
            <a:headEnd/>
            <a:tailEnd/>
          </a:ln>
        </p:spPr>
        <p:txBody>
          <a:bodyPr vert="eaVert" anchorCtr="1">
            <a:spAutoFit/>
          </a:bodyPr>
          <a:lstStyle/>
          <a:p>
            <a:pPr algn="ctr"/>
            <a:r>
              <a:rPr lang="ja-JP" altLang="en-US" sz="1000"/>
              <a:t>地域支援</a:t>
            </a:r>
          </a:p>
        </p:txBody>
      </p:sp>
      <p:sp>
        <p:nvSpPr>
          <p:cNvPr id="2075" name="Rectangle 27"/>
          <p:cNvSpPr>
            <a:spLocks noChangeArrowheads="1"/>
          </p:cNvSpPr>
          <p:nvPr/>
        </p:nvSpPr>
        <p:spPr bwMode="auto">
          <a:xfrm>
            <a:off x="1143000" y="2360706"/>
            <a:ext cx="346075" cy="1295400"/>
          </a:xfrm>
          <a:prstGeom prst="rect">
            <a:avLst/>
          </a:prstGeom>
          <a:solidFill>
            <a:srgbClr val="E6E6E6"/>
          </a:solidFill>
          <a:ln w="9525">
            <a:solidFill>
              <a:schemeClr val="tx1"/>
            </a:solidFill>
            <a:miter lim="800000"/>
            <a:headEnd/>
            <a:tailEnd/>
          </a:ln>
        </p:spPr>
        <p:txBody>
          <a:bodyPr vert="eaVert" anchorCtr="1">
            <a:spAutoFit/>
          </a:bodyPr>
          <a:lstStyle/>
          <a:p>
            <a:pPr algn="ctr"/>
            <a:r>
              <a:rPr lang="ja-JP" altLang="en-US" sz="1000"/>
              <a:t>社会的保証</a:t>
            </a:r>
          </a:p>
        </p:txBody>
      </p:sp>
      <p:sp>
        <p:nvSpPr>
          <p:cNvPr id="2076" name="Rectangle 28"/>
          <p:cNvSpPr>
            <a:spLocks noChangeArrowheads="1"/>
          </p:cNvSpPr>
          <p:nvPr/>
        </p:nvSpPr>
        <p:spPr bwMode="auto">
          <a:xfrm>
            <a:off x="1607721" y="2360706"/>
            <a:ext cx="338554" cy="1295400"/>
          </a:xfrm>
          <a:prstGeom prst="rect">
            <a:avLst/>
          </a:prstGeom>
          <a:solidFill>
            <a:schemeClr val="folHlink"/>
          </a:solidFill>
          <a:ln w="9525">
            <a:solidFill>
              <a:schemeClr val="tx1"/>
            </a:solidFill>
            <a:miter lim="800000"/>
            <a:headEnd/>
            <a:tailEnd/>
          </a:ln>
        </p:spPr>
        <p:txBody>
          <a:bodyPr vert="eaVert" anchorCtr="1">
            <a:spAutoFit/>
          </a:bodyPr>
          <a:lstStyle/>
          <a:p>
            <a:pPr algn="ctr"/>
            <a:r>
              <a:rPr lang="ja-JP" altLang="en-US" sz="1000">
                <a:solidFill>
                  <a:schemeClr val="bg1"/>
                </a:solidFill>
              </a:rPr>
              <a:t>家族間の問題</a:t>
            </a:r>
          </a:p>
        </p:txBody>
      </p:sp>
      <p:sp>
        <p:nvSpPr>
          <p:cNvPr id="2077" name="Rectangle 29"/>
          <p:cNvSpPr>
            <a:spLocks noChangeArrowheads="1"/>
          </p:cNvSpPr>
          <p:nvPr/>
        </p:nvSpPr>
        <p:spPr bwMode="auto">
          <a:xfrm>
            <a:off x="1988721" y="2360706"/>
            <a:ext cx="338554" cy="1981200"/>
          </a:xfrm>
          <a:prstGeom prst="rect">
            <a:avLst/>
          </a:prstGeom>
          <a:solidFill>
            <a:schemeClr val="folHlink"/>
          </a:solidFill>
          <a:ln w="9525">
            <a:solidFill>
              <a:schemeClr val="tx1"/>
            </a:solidFill>
            <a:miter lim="800000"/>
            <a:headEnd/>
            <a:tailEnd/>
          </a:ln>
        </p:spPr>
        <p:txBody>
          <a:bodyPr vert="eaVert" anchorCtr="1">
            <a:spAutoFit/>
          </a:bodyPr>
          <a:lstStyle/>
          <a:p>
            <a:pPr algn="ctr"/>
            <a:r>
              <a:rPr lang="ja-JP" altLang="en-US" sz="1000">
                <a:solidFill>
                  <a:schemeClr val="bg1"/>
                </a:solidFill>
              </a:rPr>
              <a:t>本人について困っていること</a:t>
            </a:r>
          </a:p>
        </p:txBody>
      </p:sp>
      <p:sp>
        <p:nvSpPr>
          <p:cNvPr id="2081" name="Rectangle 33"/>
          <p:cNvSpPr>
            <a:spLocks noChangeArrowheads="1"/>
          </p:cNvSpPr>
          <p:nvPr/>
        </p:nvSpPr>
        <p:spPr bwMode="auto">
          <a:xfrm>
            <a:off x="381000" y="2360706"/>
            <a:ext cx="346075" cy="1295400"/>
          </a:xfrm>
          <a:prstGeom prst="rect">
            <a:avLst/>
          </a:prstGeom>
          <a:solidFill>
            <a:srgbClr val="E6E6E6"/>
          </a:solidFill>
          <a:ln w="9525">
            <a:solidFill>
              <a:schemeClr val="tx1"/>
            </a:solidFill>
            <a:miter lim="800000"/>
            <a:headEnd/>
            <a:tailEnd/>
          </a:ln>
        </p:spPr>
        <p:txBody>
          <a:bodyPr vert="eaVert" anchorCtr="1">
            <a:spAutoFit/>
          </a:bodyPr>
          <a:lstStyle/>
          <a:p>
            <a:pPr algn="ctr"/>
            <a:r>
              <a:rPr lang="ja-JP" altLang="en-US" sz="1000"/>
              <a:t>居住地の特性</a:t>
            </a:r>
          </a:p>
        </p:txBody>
      </p:sp>
      <p:sp>
        <p:nvSpPr>
          <p:cNvPr id="2083" name="Rectangle 35"/>
          <p:cNvSpPr>
            <a:spLocks noChangeArrowheads="1"/>
          </p:cNvSpPr>
          <p:nvPr/>
        </p:nvSpPr>
        <p:spPr bwMode="auto">
          <a:xfrm>
            <a:off x="395536" y="1903506"/>
            <a:ext cx="1080120" cy="376064"/>
          </a:xfrm>
          <a:prstGeom prst="rect">
            <a:avLst/>
          </a:prstGeom>
          <a:solidFill>
            <a:srgbClr val="E6E6E6"/>
          </a:solidFill>
          <a:ln w="9525">
            <a:solidFill>
              <a:schemeClr val="tx1"/>
            </a:solidFill>
            <a:miter lim="800000"/>
            <a:headEnd/>
            <a:tailEnd/>
          </a:ln>
        </p:spPr>
        <p:txBody>
          <a:bodyPr wrap="none" anchor="ctr"/>
          <a:lstStyle/>
          <a:p>
            <a:pPr algn="ctr"/>
            <a:r>
              <a:rPr lang="ja-JP" altLang="en-US" sz="1000"/>
              <a:t>環境情報</a:t>
            </a:r>
          </a:p>
        </p:txBody>
      </p:sp>
      <p:sp>
        <p:nvSpPr>
          <p:cNvPr id="2084" name="Rectangle 36"/>
          <p:cNvSpPr>
            <a:spLocks noChangeArrowheads="1"/>
          </p:cNvSpPr>
          <p:nvPr/>
        </p:nvSpPr>
        <p:spPr bwMode="auto">
          <a:xfrm>
            <a:off x="4105275" y="684306"/>
            <a:ext cx="931863" cy="360040"/>
          </a:xfrm>
          <a:prstGeom prst="rect">
            <a:avLst/>
          </a:prstGeom>
          <a:solidFill>
            <a:srgbClr val="FF6FCF"/>
          </a:solidFill>
          <a:ln w="9525">
            <a:solidFill>
              <a:schemeClr val="tx1"/>
            </a:solidFill>
            <a:miter lim="800000"/>
            <a:headEnd/>
            <a:tailEnd/>
          </a:ln>
        </p:spPr>
        <p:txBody>
          <a:bodyPr wrap="none" anchor="ctr"/>
          <a:lstStyle/>
          <a:p>
            <a:pPr algn="ctr"/>
            <a:r>
              <a:rPr lang="ja-JP" altLang="en-US" sz="1200"/>
              <a:t>情報収集</a:t>
            </a:r>
          </a:p>
        </p:txBody>
      </p:sp>
      <p:sp>
        <p:nvSpPr>
          <p:cNvPr id="2086" name="Rectangle 38"/>
          <p:cNvSpPr>
            <a:spLocks noChangeArrowheads="1"/>
          </p:cNvSpPr>
          <p:nvPr/>
        </p:nvSpPr>
        <p:spPr bwMode="auto">
          <a:xfrm>
            <a:off x="3689350" y="6106993"/>
            <a:ext cx="1763713" cy="304800"/>
          </a:xfrm>
          <a:prstGeom prst="rect">
            <a:avLst/>
          </a:prstGeom>
          <a:solidFill>
            <a:schemeClr val="accent2"/>
          </a:solidFill>
          <a:ln w="9525">
            <a:solidFill>
              <a:schemeClr val="tx1"/>
            </a:solidFill>
            <a:miter lim="800000"/>
            <a:headEnd/>
            <a:tailEnd/>
          </a:ln>
          <a:effectLst/>
        </p:spPr>
        <p:txBody>
          <a:bodyPr wrap="none" anchor="ctr"/>
          <a:lstStyle/>
          <a:p>
            <a:pPr algn="ctr"/>
            <a:r>
              <a:rPr lang="ja-JP" altLang="en-US" sz="1000" dirty="0">
                <a:solidFill>
                  <a:schemeClr val="bg1"/>
                </a:solidFill>
              </a:rPr>
              <a:t>支援の</a:t>
            </a:r>
            <a:r>
              <a:rPr lang="ja-JP" altLang="en-US" sz="1000" dirty="0" smtClean="0">
                <a:solidFill>
                  <a:schemeClr val="bg1"/>
                </a:solidFill>
              </a:rPr>
              <a:t>限界</a:t>
            </a:r>
            <a:r>
              <a:rPr lang="en-US" altLang="ja-JP" sz="1000" dirty="0" smtClean="0">
                <a:solidFill>
                  <a:schemeClr val="bg1"/>
                </a:solidFill>
              </a:rPr>
              <a:t>: </a:t>
            </a:r>
            <a:r>
              <a:rPr lang="ja-JP" altLang="en-US" sz="1000" dirty="0" smtClean="0">
                <a:solidFill>
                  <a:schemeClr val="bg1"/>
                </a:solidFill>
              </a:rPr>
              <a:t>事業所</a:t>
            </a:r>
            <a:r>
              <a:rPr lang="ja-JP" altLang="en-US" sz="1000" dirty="0">
                <a:solidFill>
                  <a:schemeClr val="bg1"/>
                </a:solidFill>
              </a:rPr>
              <a:t>／相談員</a:t>
            </a:r>
          </a:p>
        </p:txBody>
      </p:sp>
      <p:sp>
        <p:nvSpPr>
          <p:cNvPr id="2088" name="Rectangle 40"/>
          <p:cNvSpPr>
            <a:spLocks noChangeArrowheads="1"/>
          </p:cNvSpPr>
          <p:nvPr/>
        </p:nvSpPr>
        <p:spPr bwMode="auto">
          <a:xfrm>
            <a:off x="1981200" y="5696569"/>
            <a:ext cx="5181600" cy="228600"/>
          </a:xfrm>
          <a:prstGeom prst="rect">
            <a:avLst/>
          </a:prstGeom>
          <a:solidFill>
            <a:schemeClr val="hlink"/>
          </a:solidFill>
          <a:ln w="9525">
            <a:solidFill>
              <a:schemeClr val="tx1"/>
            </a:solidFill>
            <a:miter lim="800000"/>
            <a:headEnd/>
            <a:tailEnd/>
          </a:ln>
        </p:spPr>
        <p:txBody>
          <a:bodyPr wrap="none" anchor="ctr"/>
          <a:lstStyle/>
          <a:p>
            <a:pPr algn="ctr"/>
            <a:r>
              <a:rPr lang="ja-JP" altLang="en-US" sz="1000">
                <a:solidFill>
                  <a:schemeClr val="bg1"/>
                </a:solidFill>
              </a:rPr>
              <a:t>連携機関／キーパーソンの存在</a:t>
            </a:r>
          </a:p>
        </p:txBody>
      </p:sp>
      <p:sp>
        <p:nvSpPr>
          <p:cNvPr id="2" name="テキスト ボックス 1"/>
          <p:cNvSpPr txBox="1"/>
          <p:nvPr/>
        </p:nvSpPr>
        <p:spPr>
          <a:xfrm>
            <a:off x="4308475" y="593581"/>
            <a:ext cx="4567238" cy="230832"/>
          </a:xfrm>
          <a:prstGeom prst="rect">
            <a:avLst/>
          </a:prstGeom>
          <a:noFill/>
        </p:spPr>
        <p:txBody>
          <a:bodyPr wrap="square" rtlCol="0">
            <a:spAutoFit/>
          </a:bodyPr>
          <a:lstStyle/>
          <a:p>
            <a:pPr algn="r"/>
            <a:r>
              <a:rPr kumimoji="1" lang="ja-JP" altLang="en-US" sz="900" dirty="0" smtClean="0"/>
              <a:t>「見立ての構造化」： 渡辺満子</a:t>
            </a:r>
            <a:r>
              <a:rPr kumimoji="1" lang="en-US" altLang="ja-JP" sz="900" dirty="0" smtClean="0"/>
              <a:t>CP</a:t>
            </a:r>
            <a:r>
              <a:rPr kumimoji="1" lang="ja-JP" altLang="en-US" sz="900" dirty="0" smtClean="0"/>
              <a:t>＋相談</a:t>
            </a:r>
            <a:r>
              <a:rPr kumimoji="1" lang="ja-JP" altLang="en-US" sz="900" dirty="0"/>
              <a:t>支援</a:t>
            </a:r>
            <a:r>
              <a:rPr kumimoji="1" lang="ja-JP" altLang="en-US" sz="900" dirty="0" smtClean="0"/>
              <a:t>専門員</a:t>
            </a:r>
            <a:endParaRPr kumimoji="1" lang="ja-JP" altLang="en-US" sz="900" dirty="0"/>
          </a:p>
        </p:txBody>
      </p:sp>
      <p:cxnSp>
        <p:nvCxnSpPr>
          <p:cNvPr id="2071" name="カギ線コネクタ 2070"/>
          <p:cNvCxnSpPr>
            <a:stCxn id="2064" idx="2"/>
            <a:endCxn id="2083" idx="0"/>
          </p:cNvCxnSpPr>
          <p:nvPr/>
        </p:nvCxnSpPr>
        <p:spPr bwMode="auto">
          <a:xfrm rot="5400000">
            <a:off x="2508877" y="-96886"/>
            <a:ext cx="427112" cy="3573673"/>
          </a:xfrm>
          <a:prstGeom prst="bentConnector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079" name="カギ線コネクタ 2078"/>
          <p:cNvCxnSpPr>
            <a:stCxn id="2064" idx="2"/>
            <a:endCxn id="2062" idx="0"/>
          </p:cNvCxnSpPr>
          <p:nvPr/>
        </p:nvCxnSpPr>
        <p:spPr bwMode="auto">
          <a:xfrm rot="16200000" flipH="1">
            <a:off x="5156000" y="829662"/>
            <a:ext cx="425452" cy="1718915"/>
          </a:xfrm>
          <a:prstGeom prst="bentConnector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082" name="カギ線コネクタ 2081"/>
          <p:cNvCxnSpPr>
            <a:stCxn id="2064" idx="2"/>
            <a:endCxn id="2063" idx="0"/>
          </p:cNvCxnSpPr>
          <p:nvPr/>
        </p:nvCxnSpPr>
        <p:spPr bwMode="auto">
          <a:xfrm rot="5400000">
            <a:off x="3318967" y="713204"/>
            <a:ext cx="427112" cy="1953493"/>
          </a:xfrm>
          <a:prstGeom prst="bentConnector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7" name="スライド番号プレースホルダ 36"/>
          <p:cNvSpPr>
            <a:spLocks noGrp="1"/>
          </p:cNvSpPr>
          <p:nvPr>
            <p:ph type="sldNum" sz="quarter" idx="12"/>
          </p:nvPr>
        </p:nvSpPr>
        <p:spPr/>
        <p:txBody>
          <a:bodyPr/>
          <a:lstStyle/>
          <a:p>
            <a:fld id="{5FD889E0-CAB2-4699-909D-B9A88D47ACBE}" type="slidenum">
              <a:rPr lang="en-US" smtClean="0"/>
              <a:pPr/>
              <a:t>24</a:t>
            </a:fld>
            <a:endParaRPr lang="en-US"/>
          </a:p>
        </p:txBody>
      </p:sp>
      <p:sp>
        <p:nvSpPr>
          <p:cNvPr id="38" name="フッター プレースホルダ 3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173148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インテーク・アセスメント</a:t>
            </a:r>
            <a:r>
              <a:rPr lang="ja-JP" altLang="en-US" sz="2800" dirty="0" smtClean="0">
                <a:latin typeface="メイリオ"/>
                <a:ea typeface="メイリオ"/>
                <a:cs typeface="メイリオ"/>
              </a:rPr>
              <a:t>の留意点</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25</a:t>
            </a:fld>
            <a:endParaRPr lang="en-US"/>
          </a:p>
        </p:txBody>
      </p:sp>
      <p:sp>
        <p:nvSpPr>
          <p:cNvPr id="7" name="テキスト ボックス 6"/>
          <p:cNvSpPr txBox="1"/>
          <p:nvPr/>
        </p:nvSpPr>
        <p:spPr>
          <a:xfrm>
            <a:off x="284163" y="1973478"/>
            <a:ext cx="8574087" cy="3877985"/>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情報の収集の留意点</a:t>
            </a:r>
            <a:r>
              <a:rPr kumimoji="1" lang="en-US" altLang="ja-JP" sz="2400" b="1" dirty="0" smtClean="0">
                <a:latin typeface="メイリオ"/>
                <a:ea typeface="メイリオ"/>
                <a:cs typeface="メイリオ"/>
              </a:rPr>
              <a:t>】</a:t>
            </a:r>
            <a:r>
              <a:rPr kumimoji="1" lang="ja-JP" altLang="en-US" sz="1600" b="1" dirty="0" smtClean="0">
                <a:solidFill>
                  <a:schemeClr val="accent1">
                    <a:lumMod val="60000"/>
                    <a:lumOff val="40000"/>
                  </a:schemeClr>
                </a:solidFill>
                <a:latin typeface="メイリオ"/>
                <a:ea typeface="メイリオ"/>
                <a:cs typeface="メイリオ"/>
              </a:rPr>
              <a:t>相談面接技術が大きく影響すると心得る！</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① 表出</a:t>
            </a:r>
            <a:r>
              <a:rPr kumimoji="1" lang="ja-JP" altLang="en-US" sz="2400" dirty="0">
                <a:latin typeface="メイリオ"/>
                <a:ea typeface="メイリオ"/>
                <a:cs typeface="メイリオ"/>
              </a:rPr>
              <a:t>された言葉</a:t>
            </a:r>
            <a:r>
              <a:rPr kumimoji="1" lang="ja-JP" altLang="en-US" sz="2400" dirty="0" smtClean="0">
                <a:latin typeface="メイリオ"/>
                <a:ea typeface="メイリオ"/>
                <a:cs typeface="メイリオ"/>
              </a:rPr>
              <a:t>や意思、選好</a:t>
            </a:r>
            <a:r>
              <a:rPr kumimoji="1" lang="ja-JP" altLang="en-US" sz="2400" dirty="0">
                <a:latin typeface="メイリオ"/>
                <a:ea typeface="メイリオ"/>
                <a:cs typeface="メイリオ"/>
              </a:rPr>
              <a:t>の</a:t>
            </a:r>
            <a:r>
              <a:rPr kumimoji="1" lang="ja-JP" altLang="en-US" sz="2400" b="1" dirty="0">
                <a:latin typeface="メイリオ"/>
                <a:ea typeface="メイリオ"/>
                <a:cs typeface="メイリオ"/>
              </a:rPr>
              <a:t>意味や背景を探る</a:t>
            </a:r>
            <a:r>
              <a:rPr kumimoji="1" lang="ja-JP" altLang="en-US" sz="2400" b="1" dirty="0" smtClean="0">
                <a:latin typeface="メイリオ"/>
                <a:ea typeface="メイリオ"/>
                <a:cs typeface="メイリオ"/>
              </a:rPr>
              <a:t>問い</a:t>
            </a:r>
            <a:r>
              <a:rPr kumimoji="1" lang="ja-JP" altLang="en-US" sz="2400" dirty="0" smtClean="0">
                <a:latin typeface="メイリオ"/>
                <a:ea typeface="メイリオ"/>
                <a:cs typeface="メイリオ"/>
              </a:rPr>
              <a:t>を</a:t>
            </a:r>
          </a:p>
          <a:p>
            <a:r>
              <a:rPr kumimoji="1" lang="ja-JP" altLang="en-US" sz="2400" b="1" dirty="0" smtClean="0">
                <a:latin typeface="メイリオ"/>
                <a:ea typeface="メイリオ"/>
                <a:cs typeface="メイリオ"/>
              </a:rPr>
              <a:t>　　多様に</a:t>
            </a:r>
            <a:r>
              <a:rPr kumimoji="1" lang="ja-JP" altLang="en-US" sz="2400" dirty="0" smtClean="0">
                <a:latin typeface="メイリオ"/>
                <a:ea typeface="メイリオ"/>
                <a:cs typeface="メイリオ"/>
              </a:rPr>
              <a:t>用意</a:t>
            </a:r>
            <a:r>
              <a:rPr kumimoji="1" lang="ja-JP" altLang="en-US" sz="2400" dirty="0">
                <a:latin typeface="メイリオ"/>
                <a:ea typeface="メイリオ"/>
                <a:cs typeface="メイリオ"/>
              </a:rPr>
              <a:t>する</a:t>
            </a:r>
            <a:r>
              <a:rPr kumimoji="1" lang="ja-JP" altLang="en-US" sz="2400" dirty="0" smtClean="0">
                <a:latin typeface="メイリオ"/>
                <a:ea typeface="メイリオ"/>
                <a:cs typeface="メイリオ"/>
              </a:rPr>
              <a:t>。</a:t>
            </a:r>
            <a:endParaRPr kumimoji="1" lang="en-US" altLang="ja-JP" sz="2400" dirty="0">
              <a:latin typeface="メイリオ"/>
              <a:ea typeface="メイリオ"/>
              <a:cs typeface="メイリオ"/>
            </a:endParaRPr>
          </a:p>
          <a:p>
            <a:pPr>
              <a:lnSpc>
                <a:spcPts val="1200"/>
              </a:lnSpc>
            </a:pPr>
            <a:endParaRPr kumimoji="1" lang="ja-JP" altLang="en-US" sz="2400" dirty="0" smtClean="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 多様</a:t>
            </a:r>
            <a:r>
              <a:rPr kumimoji="1" lang="ja-JP" altLang="en-US" sz="2400" dirty="0">
                <a:latin typeface="メイリオ"/>
                <a:ea typeface="メイリオ"/>
                <a:cs typeface="メイリオ"/>
              </a:rPr>
              <a:t>な手段や</a:t>
            </a:r>
            <a:r>
              <a:rPr kumimoji="1" lang="ja-JP" altLang="en-US" sz="2400" dirty="0" smtClean="0">
                <a:latin typeface="メイリオ"/>
                <a:ea typeface="メイリオ"/>
                <a:cs typeface="メイリオ"/>
              </a:rPr>
              <a:t>情報源を活用する。</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・面接</a:t>
            </a:r>
            <a:r>
              <a:rPr kumimoji="1" lang="ja-JP" altLang="en-US" sz="2400" dirty="0">
                <a:latin typeface="メイリオ"/>
                <a:ea typeface="メイリオ"/>
                <a:cs typeface="メイリオ"/>
              </a:rPr>
              <a:t>（言語・非言語</a:t>
            </a:r>
            <a:r>
              <a:rPr kumimoji="1" lang="ja-JP" altLang="en-US" sz="2400" dirty="0" smtClean="0">
                <a:latin typeface="メイリオ"/>
                <a:ea typeface="メイリオ"/>
                <a:cs typeface="メイリオ"/>
              </a:rPr>
              <a:t>）</a:t>
            </a:r>
          </a:p>
          <a:p>
            <a:r>
              <a:rPr kumimoji="1" lang="ja-JP" altLang="en-US" sz="2400" dirty="0" smtClean="0">
                <a:latin typeface="メイリオ"/>
                <a:ea typeface="メイリオ"/>
                <a:cs typeface="メイリオ"/>
              </a:rPr>
              <a:t>　　・経験</a:t>
            </a:r>
            <a:r>
              <a:rPr kumimoji="1" lang="ja-JP" altLang="en-US" sz="2400" dirty="0">
                <a:latin typeface="メイリオ"/>
                <a:ea typeface="メイリオ"/>
                <a:cs typeface="メイリオ"/>
              </a:rPr>
              <a:t>の共有（見学、同行、</a:t>
            </a:r>
            <a:r>
              <a:rPr kumimoji="1" lang="ja-JP" altLang="en-US" sz="2400" dirty="0" smtClean="0">
                <a:latin typeface="メイリオ"/>
                <a:ea typeface="メイリオ"/>
                <a:cs typeface="メイリオ"/>
              </a:rPr>
              <a:t>体験等）</a:t>
            </a:r>
          </a:p>
          <a:p>
            <a:r>
              <a:rPr kumimoji="1" lang="ja-JP" altLang="en-US" sz="2400" dirty="0" smtClean="0">
                <a:latin typeface="メイリオ"/>
                <a:ea typeface="メイリオ"/>
                <a:cs typeface="メイリオ"/>
              </a:rPr>
              <a:t>　　・周囲</a:t>
            </a:r>
            <a:r>
              <a:rPr kumimoji="1" lang="ja-JP" altLang="en-US" sz="2400" dirty="0">
                <a:latin typeface="メイリオ"/>
                <a:ea typeface="メイリオ"/>
                <a:cs typeface="メイリオ"/>
              </a:rPr>
              <a:t>からの情報収集</a:t>
            </a:r>
            <a:r>
              <a:rPr kumimoji="1" lang="ja-JP" altLang="en-US" sz="2400" dirty="0" smtClean="0">
                <a:latin typeface="メイリオ"/>
                <a:ea typeface="メイリオ"/>
                <a:cs typeface="メイリオ"/>
              </a:rPr>
              <a:t>など</a:t>
            </a:r>
          </a:p>
          <a:p>
            <a:pPr>
              <a:lnSpc>
                <a:spcPts val="1200"/>
              </a:lnSpc>
            </a:pPr>
            <a:endParaRPr kumimoji="1" lang="en-US" altLang="ja-JP" sz="2400" dirty="0">
              <a:latin typeface="メイリオ"/>
              <a:ea typeface="メイリオ"/>
              <a:cs typeface="メイリオ"/>
            </a:endParaRPr>
          </a:p>
          <a:p>
            <a:r>
              <a:rPr kumimoji="1" lang="ja-JP" altLang="en-US" sz="2400" b="1" dirty="0">
                <a:latin typeface="メイリオ"/>
                <a:ea typeface="メイリオ"/>
                <a:cs typeface="メイリオ"/>
              </a:rPr>
              <a:t>　</a:t>
            </a:r>
            <a:r>
              <a:rPr kumimoji="1" lang="en-US" altLang="ja-JP" sz="2400" b="1" dirty="0" smtClean="0">
                <a:latin typeface="メイリオ"/>
                <a:ea typeface="メイリオ"/>
                <a:cs typeface="メイリオ"/>
              </a:rPr>
              <a:t>→ </a:t>
            </a:r>
            <a:r>
              <a:rPr kumimoji="1" lang="ja-JP" altLang="en-US" sz="2400" b="1" dirty="0">
                <a:latin typeface="メイリオ"/>
                <a:ea typeface="メイリオ"/>
                <a:cs typeface="メイリオ"/>
              </a:rPr>
              <a:t>本人の言葉の背景・真意を理解する。</a:t>
            </a:r>
            <a:endParaRPr kumimoji="1" lang="en-US" altLang="ja-JP" sz="2400" b="1" dirty="0">
              <a:latin typeface="メイリオ"/>
              <a:ea typeface="メイリオ"/>
              <a:cs typeface="メイリオ"/>
            </a:endParaRPr>
          </a:p>
          <a:p>
            <a:r>
              <a:rPr kumimoji="1" lang="ja-JP" altLang="en-US" sz="2400" b="1" dirty="0">
                <a:latin typeface="メイリオ"/>
                <a:ea typeface="メイリオ"/>
                <a:cs typeface="メイリオ"/>
              </a:rPr>
              <a:t>　</a:t>
            </a:r>
            <a:r>
              <a:rPr kumimoji="1" lang="en-US" altLang="ja-JP" sz="2400" b="1" dirty="0" smtClean="0">
                <a:latin typeface="メイリオ"/>
                <a:ea typeface="メイリオ"/>
                <a:cs typeface="メイリオ"/>
              </a:rPr>
              <a:t>→ </a:t>
            </a:r>
            <a:r>
              <a:rPr kumimoji="1" lang="ja-JP" altLang="en-US" sz="2400" b="1" dirty="0">
                <a:latin typeface="メイリオ"/>
                <a:ea typeface="メイリオ"/>
                <a:cs typeface="メイリオ"/>
              </a:rPr>
              <a:t>その前提となる本人像を多角的に捉える。</a:t>
            </a: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162962" y="371192"/>
            <a:ext cx="8774118" cy="3621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323528" y="908720"/>
            <a:ext cx="2160240"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ゴシック" pitchFamily="49" charset="-128"/>
                <a:ea typeface="ＭＳ ゴシック" pitchFamily="49" charset="-128"/>
              </a:rPr>
              <a:t>支援方法</a:t>
            </a:r>
          </a:p>
          <a:p>
            <a:pPr algn="ctr"/>
            <a:r>
              <a:rPr kumimoji="1" lang="ja-JP" altLang="en-US" sz="1400" dirty="0" smtClean="0">
                <a:solidFill>
                  <a:schemeClr val="tx1"/>
                </a:solidFill>
                <a:latin typeface="ＭＳ ゴシック" pitchFamily="49" charset="-128"/>
                <a:ea typeface="ＭＳ ゴシック" pitchFamily="49" charset="-128"/>
              </a:rPr>
              <a:t>機関・担当者決定</a:t>
            </a:r>
            <a:endParaRPr kumimoji="1" lang="ja-JP" altLang="en-US" sz="1400" dirty="0">
              <a:solidFill>
                <a:schemeClr val="tx1"/>
              </a:solidFill>
              <a:latin typeface="ＭＳ ゴシック" pitchFamily="49" charset="-128"/>
              <a:ea typeface="ＭＳ ゴシック" pitchFamily="49" charset="-128"/>
            </a:endParaRPr>
          </a:p>
        </p:txBody>
      </p:sp>
      <p:sp>
        <p:nvSpPr>
          <p:cNvPr id="3" name="正方形/長方形 2"/>
          <p:cNvSpPr/>
          <p:nvPr/>
        </p:nvSpPr>
        <p:spPr>
          <a:xfrm>
            <a:off x="5292080" y="2492896"/>
            <a:ext cx="2664296"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ゴシック" pitchFamily="49" charset="-128"/>
                <a:ea typeface="ＭＳ ゴシック" pitchFamily="49" charset="-128"/>
              </a:rPr>
              <a:t>メンタリング</a:t>
            </a:r>
          </a:p>
          <a:p>
            <a:pPr algn="ctr"/>
            <a:endParaRPr kumimoji="1" lang="ja-JP" altLang="en-US" sz="1400" dirty="0">
              <a:solidFill>
                <a:schemeClr val="tx1"/>
              </a:solidFill>
              <a:latin typeface="ＭＳ ゴシック" pitchFamily="49" charset="-128"/>
              <a:ea typeface="ＭＳ ゴシック" pitchFamily="49" charset="-128"/>
            </a:endParaRPr>
          </a:p>
        </p:txBody>
      </p:sp>
      <p:sp>
        <p:nvSpPr>
          <p:cNvPr id="4" name="正方形/長方形 3"/>
          <p:cNvSpPr/>
          <p:nvPr/>
        </p:nvSpPr>
        <p:spPr>
          <a:xfrm>
            <a:off x="5292080" y="3356992"/>
            <a:ext cx="2664296" cy="13681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ゴシック" pitchFamily="49" charset="-128"/>
                <a:ea typeface="ＭＳ ゴシック" pitchFamily="49" charset="-128"/>
              </a:rPr>
              <a:t>「合議の場」</a:t>
            </a:r>
            <a:r>
              <a:rPr kumimoji="1" lang="en-US" altLang="ja-JP" sz="1400" dirty="0" smtClean="0">
                <a:solidFill>
                  <a:srgbClr val="FF0000"/>
                </a:solidFill>
                <a:latin typeface="ＭＳ ゴシック" pitchFamily="49" charset="-128"/>
                <a:ea typeface="ＭＳ ゴシック" pitchFamily="49" charset="-128"/>
              </a:rPr>
              <a:t>※</a:t>
            </a:r>
            <a:endParaRPr kumimoji="1" lang="ja-JP" altLang="en-US" sz="1400" dirty="0" smtClean="0">
              <a:solidFill>
                <a:srgbClr val="FF0000"/>
              </a:solidFill>
              <a:latin typeface="ＭＳ ゴシック" pitchFamily="49" charset="-128"/>
              <a:ea typeface="ＭＳ ゴシック" pitchFamily="49" charset="-128"/>
            </a:endParaRPr>
          </a:p>
          <a:p>
            <a:pPr algn="ctr"/>
            <a:endParaRPr lang="ja-JP" altLang="en-US" sz="1400" dirty="0">
              <a:solidFill>
                <a:schemeClr val="tx1"/>
              </a:solidFill>
              <a:latin typeface="ＭＳ ゴシック" pitchFamily="49" charset="-128"/>
              <a:ea typeface="ＭＳ ゴシック" pitchFamily="49" charset="-128"/>
            </a:endParaRPr>
          </a:p>
          <a:p>
            <a:pPr algn="ctr"/>
            <a:endParaRPr kumimoji="1" lang="ja-JP" altLang="en-US" sz="1400" dirty="0" smtClean="0">
              <a:solidFill>
                <a:schemeClr val="tx1"/>
              </a:solidFill>
              <a:latin typeface="ＭＳ ゴシック" pitchFamily="49" charset="-128"/>
              <a:ea typeface="ＭＳ ゴシック" pitchFamily="49" charset="-128"/>
            </a:endParaRPr>
          </a:p>
          <a:p>
            <a:pPr algn="ctr"/>
            <a:endParaRPr kumimoji="1" lang="ja-JP" altLang="en-US" sz="1400" dirty="0">
              <a:solidFill>
                <a:schemeClr val="tx1"/>
              </a:solidFill>
              <a:latin typeface="ＭＳ ゴシック" pitchFamily="49" charset="-128"/>
              <a:ea typeface="ＭＳ ゴシック" pitchFamily="49" charset="-128"/>
            </a:endParaRPr>
          </a:p>
        </p:txBody>
      </p:sp>
      <p:sp>
        <p:nvSpPr>
          <p:cNvPr id="5" name="正方形/長方形 4"/>
          <p:cNvSpPr/>
          <p:nvPr/>
        </p:nvSpPr>
        <p:spPr>
          <a:xfrm>
            <a:off x="5292080" y="5013176"/>
            <a:ext cx="2664296"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ゴシック" pitchFamily="49" charset="-128"/>
                <a:ea typeface="ＭＳ ゴシック" pitchFamily="49" charset="-128"/>
              </a:rPr>
              <a:t>メンタリング</a:t>
            </a:r>
          </a:p>
          <a:p>
            <a:pPr algn="ctr"/>
            <a:endParaRPr kumimoji="1" lang="ja-JP" altLang="en-US" sz="1400" dirty="0">
              <a:solidFill>
                <a:schemeClr val="tx1"/>
              </a:solidFill>
              <a:latin typeface="ＭＳ ゴシック" pitchFamily="49" charset="-128"/>
              <a:ea typeface="ＭＳ ゴシック" pitchFamily="49" charset="-128"/>
            </a:endParaRPr>
          </a:p>
        </p:txBody>
      </p:sp>
      <p:sp>
        <p:nvSpPr>
          <p:cNvPr id="6" name="正方形/長方形 5"/>
          <p:cNvSpPr/>
          <p:nvPr/>
        </p:nvSpPr>
        <p:spPr>
          <a:xfrm>
            <a:off x="3419872" y="2412504"/>
            <a:ext cx="360040" cy="31683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smtClean="0">
                <a:solidFill>
                  <a:schemeClr val="tx1"/>
                </a:solidFill>
                <a:latin typeface="ＭＳ ゴシック" pitchFamily="49" charset="-128"/>
                <a:ea typeface="ＭＳ ゴシック" pitchFamily="49" charset="-128"/>
              </a:rPr>
              <a:t>関係づくり</a:t>
            </a:r>
            <a:endParaRPr kumimoji="1" lang="ja-JP" altLang="en-US" sz="1050" dirty="0">
              <a:solidFill>
                <a:schemeClr val="tx1"/>
              </a:solidFill>
              <a:latin typeface="ＭＳ ゴシック" pitchFamily="49" charset="-128"/>
              <a:ea typeface="ＭＳ ゴシック" pitchFamily="49" charset="-128"/>
            </a:endParaRPr>
          </a:p>
        </p:txBody>
      </p:sp>
      <p:sp>
        <p:nvSpPr>
          <p:cNvPr id="7" name="正方形/長方形 6"/>
          <p:cNvSpPr/>
          <p:nvPr/>
        </p:nvSpPr>
        <p:spPr>
          <a:xfrm>
            <a:off x="3851920" y="2412504"/>
            <a:ext cx="360040" cy="31683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smtClean="0">
                <a:solidFill>
                  <a:schemeClr val="tx1"/>
                </a:solidFill>
                <a:latin typeface="ＭＳ ゴシック" pitchFamily="49" charset="-128"/>
                <a:ea typeface="ＭＳ ゴシック" pitchFamily="49" charset="-128"/>
              </a:rPr>
              <a:t>アセスメント</a:t>
            </a:r>
            <a:endParaRPr kumimoji="1" lang="ja-JP" altLang="en-US" sz="1050" dirty="0">
              <a:solidFill>
                <a:schemeClr val="tx1"/>
              </a:solidFill>
              <a:latin typeface="ＭＳ ゴシック" pitchFamily="49" charset="-128"/>
              <a:ea typeface="ＭＳ ゴシック" pitchFamily="49" charset="-128"/>
            </a:endParaRPr>
          </a:p>
        </p:txBody>
      </p:sp>
      <p:sp>
        <p:nvSpPr>
          <p:cNvPr id="8" name="正方形/長方形 7"/>
          <p:cNvSpPr/>
          <p:nvPr/>
        </p:nvSpPr>
        <p:spPr>
          <a:xfrm>
            <a:off x="4283968" y="2636912"/>
            <a:ext cx="360040" cy="29439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smtClean="0">
                <a:solidFill>
                  <a:schemeClr val="tx1"/>
                </a:solidFill>
                <a:latin typeface="ＭＳ ゴシック" pitchFamily="49" charset="-128"/>
                <a:ea typeface="ＭＳ ゴシック" pitchFamily="49" charset="-128"/>
              </a:rPr>
              <a:t>介</a:t>
            </a:r>
            <a:endParaRPr kumimoji="1" lang="en-US" altLang="ja-JP" sz="1050" dirty="0" smtClean="0">
              <a:solidFill>
                <a:schemeClr val="tx1"/>
              </a:solidFill>
              <a:latin typeface="ＭＳ ゴシック" pitchFamily="49" charset="-128"/>
              <a:ea typeface="ＭＳ ゴシック" pitchFamily="49" charset="-128"/>
            </a:endParaRPr>
          </a:p>
          <a:p>
            <a:pPr algn="ctr"/>
            <a:r>
              <a:rPr kumimoji="1" lang="ja-JP" altLang="en-US" sz="1050" dirty="0" smtClean="0">
                <a:solidFill>
                  <a:schemeClr val="tx1"/>
                </a:solidFill>
                <a:latin typeface="ＭＳ ゴシック" pitchFamily="49" charset="-128"/>
                <a:ea typeface="ＭＳ ゴシック" pitchFamily="49" charset="-128"/>
              </a:rPr>
              <a:t>入</a:t>
            </a:r>
            <a:endParaRPr kumimoji="1" lang="en-US" altLang="ja-JP" sz="1050" dirty="0" smtClean="0">
              <a:solidFill>
                <a:schemeClr val="tx1"/>
              </a:solidFill>
              <a:latin typeface="ＭＳ ゴシック" pitchFamily="49" charset="-128"/>
              <a:ea typeface="ＭＳ ゴシック" pitchFamily="49" charset="-128"/>
            </a:endParaRPr>
          </a:p>
          <a:p>
            <a:pPr algn="ctr"/>
            <a:r>
              <a:rPr lang="ja-JP" altLang="en-US" sz="1050" dirty="0">
                <a:solidFill>
                  <a:schemeClr val="tx1"/>
                </a:solidFill>
                <a:latin typeface="ＭＳ ゴシック" pitchFamily="49" charset="-128"/>
                <a:ea typeface="ＭＳ ゴシック" pitchFamily="49" charset="-128"/>
              </a:rPr>
              <a:t>（支援実施）</a:t>
            </a:r>
            <a:endParaRPr kumimoji="1" lang="ja-JP" altLang="en-US" sz="1050" dirty="0">
              <a:solidFill>
                <a:schemeClr val="tx1"/>
              </a:solidFill>
              <a:latin typeface="ＭＳ ゴシック" pitchFamily="49" charset="-128"/>
              <a:ea typeface="ＭＳ ゴシック" pitchFamily="49" charset="-128"/>
            </a:endParaRPr>
          </a:p>
        </p:txBody>
      </p:sp>
      <p:sp>
        <p:nvSpPr>
          <p:cNvPr id="9" name="正方形/長方形 8"/>
          <p:cNvSpPr/>
          <p:nvPr/>
        </p:nvSpPr>
        <p:spPr>
          <a:xfrm>
            <a:off x="5652120" y="4077072"/>
            <a:ext cx="100811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ＭＳ ゴシック" pitchFamily="49" charset="-128"/>
                <a:ea typeface="ＭＳ ゴシック" pitchFamily="49" charset="-128"/>
              </a:rPr>
              <a:t>共有</a:t>
            </a:r>
            <a:endParaRPr kumimoji="1" lang="ja-JP" altLang="en-US" sz="1400" dirty="0">
              <a:solidFill>
                <a:schemeClr val="tx1"/>
              </a:solidFill>
              <a:latin typeface="ＭＳ ゴシック" pitchFamily="49" charset="-128"/>
              <a:ea typeface="ＭＳ ゴシック" pitchFamily="49" charset="-128"/>
            </a:endParaRPr>
          </a:p>
        </p:txBody>
      </p:sp>
      <p:sp>
        <p:nvSpPr>
          <p:cNvPr id="10" name="正方形/長方形 9"/>
          <p:cNvSpPr/>
          <p:nvPr/>
        </p:nvSpPr>
        <p:spPr>
          <a:xfrm>
            <a:off x="6732240" y="4077072"/>
            <a:ext cx="1008112"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ＭＳ ゴシック" pitchFamily="49" charset="-128"/>
                <a:ea typeface="ＭＳ ゴシック" pitchFamily="49" charset="-128"/>
              </a:rPr>
              <a:t>検討</a:t>
            </a:r>
            <a:endParaRPr kumimoji="1" lang="ja-JP" altLang="en-US" sz="1400" dirty="0">
              <a:solidFill>
                <a:schemeClr val="tx1"/>
              </a:solidFill>
              <a:latin typeface="ＭＳ ゴシック" pitchFamily="49" charset="-128"/>
              <a:ea typeface="ＭＳ ゴシック" pitchFamily="49" charset="-128"/>
            </a:endParaRPr>
          </a:p>
        </p:txBody>
      </p:sp>
      <p:sp>
        <p:nvSpPr>
          <p:cNvPr id="11" name="テキスト ボックス 10"/>
          <p:cNvSpPr txBox="1"/>
          <p:nvPr/>
        </p:nvSpPr>
        <p:spPr>
          <a:xfrm>
            <a:off x="5364088" y="2708920"/>
            <a:ext cx="2736304" cy="253916"/>
          </a:xfrm>
          <a:prstGeom prst="rect">
            <a:avLst/>
          </a:prstGeom>
          <a:noFill/>
        </p:spPr>
        <p:txBody>
          <a:bodyPr wrap="square" rtlCol="0">
            <a:spAutoFit/>
          </a:bodyPr>
          <a:lstStyle/>
          <a:p>
            <a:r>
              <a:rPr kumimoji="1" lang="ja-JP" altLang="en-US" sz="1050" dirty="0" smtClean="0">
                <a:latin typeface="ＭＳ ゴシック" pitchFamily="49" charset="-128"/>
                <a:ea typeface="ＭＳ ゴシック" pitchFamily="49" charset="-128"/>
              </a:rPr>
              <a:t>相談／合議の場への提出のしかた（仕訳）</a:t>
            </a:r>
            <a:endParaRPr kumimoji="1" lang="ja-JP" altLang="en-US" sz="1050" dirty="0">
              <a:latin typeface="ＭＳ ゴシック" pitchFamily="49" charset="-128"/>
              <a:ea typeface="ＭＳ ゴシック" pitchFamily="49" charset="-128"/>
            </a:endParaRPr>
          </a:p>
        </p:txBody>
      </p:sp>
      <p:sp>
        <p:nvSpPr>
          <p:cNvPr id="12" name="テキスト ボックス 11"/>
          <p:cNvSpPr txBox="1"/>
          <p:nvPr/>
        </p:nvSpPr>
        <p:spPr>
          <a:xfrm>
            <a:off x="5508104" y="5263316"/>
            <a:ext cx="2520280" cy="253916"/>
          </a:xfrm>
          <a:prstGeom prst="rect">
            <a:avLst/>
          </a:prstGeom>
          <a:noFill/>
        </p:spPr>
        <p:txBody>
          <a:bodyPr wrap="square" rtlCol="0">
            <a:spAutoFit/>
          </a:bodyPr>
          <a:lstStyle/>
          <a:p>
            <a:r>
              <a:rPr kumimoji="1" lang="ja-JP" altLang="en-US" sz="1050" dirty="0" smtClean="0">
                <a:latin typeface="ＭＳ ゴシック" pitchFamily="49" charset="-128"/>
                <a:ea typeface="ＭＳ ゴシック" pitchFamily="49" charset="-128"/>
              </a:rPr>
              <a:t>→その後の具体的なアクションプラン</a:t>
            </a:r>
            <a:endParaRPr kumimoji="1" lang="ja-JP" altLang="en-US" sz="1050" dirty="0">
              <a:latin typeface="ＭＳ ゴシック" pitchFamily="49" charset="-128"/>
              <a:ea typeface="ＭＳ ゴシック" pitchFamily="49" charset="-128"/>
            </a:endParaRPr>
          </a:p>
        </p:txBody>
      </p:sp>
      <p:cxnSp>
        <p:nvCxnSpPr>
          <p:cNvPr id="13" name="直線矢印コネクタ 12"/>
          <p:cNvCxnSpPr>
            <a:stCxn id="3" idx="2"/>
            <a:endCxn id="4" idx="0"/>
          </p:cNvCxnSpPr>
          <p:nvPr/>
        </p:nvCxnSpPr>
        <p:spPr>
          <a:xfrm>
            <a:off x="6624228" y="2996952"/>
            <a:ext cx="0"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4" idx="2"/>
            <a:endCxn id="5" idx="0"/>
          </p:cNvCxnSpPr>
          <p:nvPr/>
        </p:nvCxnSpPr>
        <p:spPr>
          <a:xfrm>
            <a:off x="6624228" y="4725144"/>
            <a:ext cx="0"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323528" y="260648"/>
            <a:ext cx="2160240"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ＭＳ ゴシック" pitchFamily="49" charset="-128"/>
                <a:ea typeface="ＭＳ ゴシック" pitchFamily="49" charset="-128"/>
              </a:rPr>
              <a:t>インテーク（受理）</a:t>
            </a:r>
            <a:endParaRPr kumimoji="1" lang="ja-JP" altLang="en-US" sz="1400" dirty="0">
              <a:solidFill>
                <a:schemeClr val="tx1"/>
              </a:solidFill>
              <a:latin typeface="ＭＳ ゴシック" pitchFamily="49" charset="-128"/>
              <a:ea typeface="ＭＳ ゴシック" pitchFamily="49" charset="-128"/>
            </a:endParaRPr>
          </a:p>
        </p:txBody>
      </p:sp>
      <p:sp>
        <p:nvSpPr>
          <p:cNvPr id="16" name="正方形/長方形 15"/>
          <p:cNvSpPr/>
          <p:nvPr/>
        </p:nvSpPr>
        <p:spPr>
          <a:xfrm>
            <a:off x="611560" y="2348880"/>
            <a:ext cx="1584176"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ＭＳ ゴシック" pitchFamily="49" charset="-128"/>
                <a:ea typeface="ＭＳ ゴシック" pitchFamily="49" charset="-128"/>
              </a:rPr>
              <a:t>アセスメント</a:t>
            </a:r>
            <a:endParaRPr kumimoji="1" lang="ja-JP" altLang="en-US" sz="1400" dirty="0">
              <a:solidFill>
                <a:schemeClr val="tx1"/>
              </a:solidFill>
              <a:latin typeface="ＭＳ ゴシック" pitchFamily="49" charset="-128"/>
              <a:ea typeface="ＭＳ ゴシック" pitchFamily="49" charset="-128"/>
            </a:endParaRPr>
          </a:p>
        </p:txBody>
      </p:sp>
      <p:sp>
        <p:nvSpPr>
          <p:cNvPr id="17" name="正方形/長方形 16"/>
          <p:cNvSpPr/>
          <p:nvPr/>
        </p:nvSpPr>
        <p:spPr>
          <a:xfrm>
            <a:off x="611560" y="3645024"/>
            <a:ext cx="1584176"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ゴシック" pitchFamily="49" charset="-128"/>
                <a:ea typeface="ＭＳ ゴシック" pitchFamily="49" charset="-128"/>
              </a:rPr>
              <a:t>プラン作成</a:t>
            </a:r>
            <a:endParaRPr kumimoji="1" lang="ja-JP" altLang="en-US" sz="1400" dirty="0">
              <a:solidFill>
                <a:schemeClr val="tx1"/>
              </a:solidFill>
              <a:latin typeface="ＭＳ ゴシック" pitchFamily="49" charset="-128"/>
              <a:ea typeface="ＭＳ ゴシック" pitchFamily="49" charset="-128"/>
            </a:endParaRPr>
          </a:p>
        </p:txBody>
      </p:sp>
      <p:sp>
        <p:nvSpPr>
          <p:cNvPr id="18" name="正方形/長方形 17"/>
          <p:cNvSpPr/>
          <p:nvPr/>
        </p:nvSpPr>
        <p:spPr>
          <a:xfrm>
            <a:off x="611560" y="4869160"/>
            <a:ext cx="1584176"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ＭＳ ゴシック" pitchFamily="49" charset="-128"/>
                <a:ea typeface="ＭＳ ゴシック" pitchFamily="49" charset="-128"/>
              </a:rPr>
              <a:t>モニタリング</a:t>
            </a:r>
            <a:endParaRPr kumimoji="1" lang="ja-JP" altLang="en-US" sz="1400" dirty="0">
              <a:solidFill>
                <a:schemeClr val="tx1"/>
              </a:solidFill>
              <a:latin typeface="ＭＳ ゴシック" pitchFamily="49" charset="-128"/>
              <a:ea typeface="ＭＳ ゴシック" pitchFamily="49" charset="-128"/>
            </a:endParaRPr>
          </a:p>
        </p:txBody>
      </p:sp>
      <p:sp>
        <p:nvSpPr>
          <p:cNvPr id="19" name="正方形/長方形 18"/>
          <p:cNvSpPr/>
          <p:nvPr/>
        </p:nvSpPr>
        <p:spPr>
          <a:xfrm>
            <a:off x="611560" y="6237312"/>
            <a:ext cx="1584176" cy="3600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ＭＳ ゴシック" pitchFamily="49" charset="-128"/>
                <a:ea typeface="ＭＳ ゴシック" pitchFamily="49" charset="-128"/>
              </a:rPr>
              <a:t>終結・評価</a:t>
            </a:r>
            <a:endParaRPr kumimoji="1" lang="ja-JP" altLang="en-US" sz="1400" dirty="0">
              <a:solidFill>
                <a:schemeClr val="tx1"/>
              </a:solidFill>
              <a:latin typeface="ＭＳ ゴシック" pitchFamily="49" charset="-128"/>
              <a:ea typeface="ＭＳ ゴシック" pitchFamily="49" charset="-128"/>
            </a:endParaRPr>
          </a:p>
        </p:txBody>
      </p:sp>
      <p:cxnSp>
        <p:nvCxnSpPr>
          <p:cNvPr id="20" name="直線矢印コネクタ 19"/>
          <p:cNvCxnSpPr/>
          <p:nvPr/>
        </p:nvCxnSpPr>
        <p:spPr>
          <a:xfrm>
            <a:off x="1259632" y="1412776"/>
            <a:ext cx="0" cy="93610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a:off x="1259632" y="2708920"/>
            <a:ext cx="0" cy="93610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a:off x="1259632" y="4005064"/>
            <a:ext cx="0" cy="86409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1259632" y="5229200"/>
            <a:ext cx="0" cy="100811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stCxn id="18" idx="3"/>
            <a:endCxn id="16" idx="3"/>
          </p:cNvCxnSpPr>
          <p:nvPr/>
        </p:nvCxnSpPr>
        <p:spPr>
          <a:xfrm flipV="1">
            <a:off x="2195736" y="2528900"/>
            <a:ext cx="12700" cy="2520280"/>
          </a:xfrm>
          <a:prstGeom prst="bentConnector3">
            <a:avLst>
              <a:gd name="adj1" fmla="val 255789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5076056" y="2094964"/>
            <a:ext cx="3024336" cy="253916"/>
          </a:xfrm>
          <a:prstGeom prst="rect">
            <a:avLst/>
          </a:prstGeom>
          <a:noFill/>
        </p:spPr>
        <p:txBody>
          <a:bodyPr wrap="square" rtlCol="0">
            <a:spAutoFit/>
          </a:bodyPr>
          <a:lstStyle/>
          <a:p>
            <a:pPr algn="ctr"/>
            <a:r>
              <a:rPr kumimoji="1" lang="ja-JP" altLang="en-US" sz="1050" dirty="0" smtClean="0">
                <a:latin typeface="ＭＳ ゴシック" pitchFamily="49" charset="-128"/>
                <a:ea typeface="ＭＳ ゴシック" pitchFamily="49" charset="-128"/>
              </a:rPr>
              <a:t>見立て・検討・ＳＶプロセス</a:t>
            </a:r>
            <a:endParaRPr kumimoji="1" lang="ja-JP" altLang="en-US" sz="1050" dirty="0">
              <a:latin typeface="ＭＳ ゴシック" pitchFamily="49" charset="-128"/>
              <a:ea typeface="ＭＳ ゴシック" pitchFamily="49" charset="-128"/>
            </a:endParaRPr>
          </a:p>
        </p:txBody>
      </p:sp>
      <p:cxnSp>
        <p:nvCxnSpPr>
          <p:cNvPr id="26" name="直線矢印コネクタ 25"/>
          <p:cNvCxnSpPr/>
          <p:nvPr/>
        </p:nvCxnSpPr>
        <p:spPr>
          <a:xfrm>
            <a:off x="1259632" y="620688"/>
            <a:ext cx="0" cy="28803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正方形/長方形 26"/>
          <p:cNvSpPr/>
          <p:nvPr/>
        </p:nvSpPr>
        <p:spPr>
          <a:xfrm>
            <a:off x="323528" y="1844824"/>
            <a:ext cx="2376264" cy="396044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latin typeface="ＭＳ ゴシック" pitchFamily="49" charset="-128"/>
              <a:ea typeface="ＭＳ ゴシック" pitchFamily="49" charset="-128"/>
            </a:endParaRPr>
          </a:p>
        </p:txBody>
      </p:sp>
      <p:sp>
        <p:nvSpPr>
          <p:cNvPr id="28" name="正方形/長方形 27"/>
          <p:cNvSpPr/>
          <p:nvPr/>
        </p:nvSpPr>
        <p:spPr>
          <a:xfrm>
            <a:off x="3059832" y="1844824"/>
            <a:ext cx="5472608" cy="396044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latin typeface="ＭＳ ゴシック" pitchFamily="49" charset="-128"/>
              <a:ea typeface="ＭＳ ゴシック" pitchFamily="49" charset="-128"/>
            </a:endParaRPr>
          </a:p>
        </p:txBody>
      </p:sp>
      <p:sp>
        <p:nvSpPr>
          <p:cNvPr id="29" name="正方形/長方形 28"/>
          <p:cNvSpPr/>
          <p:nvPr/>
        </p:nvSpPr>
        <p:spPr>
          <a:xfrm>
            <a:off x="3212232" y="2060848"/>
            <a:ext cx="1647800" cy="3592016"/>
          </a:xfrm>
          <a:prstGeom prst="rect">
            <a:avLst/>
          </a:prstGeom>
          <a:noFill/>
          <a:ln>
            <a:solidFill>
              <a:schemeClr val="tx2">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latin typeface="ＭＳ ゴシック" pitchFamily="49" charset="-128"/>
              <a:ea typeface="ＭＳ ゴシック" pitchFamily="49" charset="-128"/>
            </a:endParaRPr>
          </a:p>
        </p:txBody>
      </p:sp>
      <p:sp>
        <p:nvSpPr>
          <p:cNvPr id="30" name="テキスト ボックス 29"/>
          <p:cNvSpPr txBox="1"/>
          <p:nvPr/>
        </p:nvSpPr>
        <p:spPr>
          <a:xfrm>
            <a:off x="3203848" y="2094964"/>
            <a:ext cx="1656184" cy="253916"/>
          </a:xfrm>
          <a:prstGeom prst="rect">
            <a:avLst/>
          </a:prstGeom>
          <a:noFill/>
        </p:spPr>
        <p:txBody>
          <a:bodyPr wrap="square" rtlCol="0">
            <a:spAutoFit/>
          </a:bodyPr>
          <a:lstStyle/>
          <a:p>
            <a:pPr algn="ctr"/>
            <a:r>
              <a:rPr kumimoji="1" lang="ja-JP" altLang="en-US" sz="1050" dirty="0" smtClean="0">
                <a:latin typeface="ＭＳ ゴシック" pitchFamily="49" charset="-128"/>
                <a:ea typeface="ＭＳ ゴシック" pitchFamily="49" charset="-128"/>
              </a:rPr>
              <a:t>本人と担当者の関わり</a:t>
            </a:r>
            <a:endParaRPr kumimoji="1" lang="ja-JP" altLang="en-US" sz="1050" dirty="0">
              <a:latin typeface="ＭＳ ゴシック" pitchFamily="49" charset="-128"/>
              <a:ea typeface="ＭＳ ゴシック" pitchFamily="49" charset="-128"/>
            </a:endParaRPr>
          </a:p>
        </p:txBody>
      </p:sp>
      <p:sp>
        <p:nvSpPr>
          <p:cNvPr id="31" name="正方形/長方形 30"/>
          <p:cNvSpPr/>
          <p:nvPr/>
        </p:nvSpPr>
        <p:spPr>
          <a:xfrm>
            <a:off x="5076056" y="2060848"/>
            <a:ext cx="3312368" cy="3592016"/>
          </a:xfrm>
          <a:prstGeom prst="rect">
            <a:avLst/>
          </a:prstGeom>
          <a:noFill/>
          <a:ln>
            <a:solidFill>
              <a:schemeClr val="tx2">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tx1"/>
              </a:solidFill>
              <a:latin typeface="ＭＳ ゴシック" pitchFamily="49" charset="-128"/>
              <a:ea typeface="ＭＳ ゴシック" pitchFamily="49" charset="-128"/>
            </a:endParaRPr>
          </a:p>
        </p:txBody>
      </p:sp>
      <p:sp>
        <p:nvSpPr>
          <p:cNvPr id="32" name="テキスト ボックス 31"/>
          <p:cNvSpPr txBox="1"/>
          <p:nvPr/>
        </p:nvSpPr>
        <p:spPr>
          <a:xfrm>
            <a:off x="4860032" y="1556792"/>
            <a:ext cx="3600400" cy="253916"/>
          </a:xfrm>
          <a:prstGeom prst="rect">
            <a:avLst/>
          </a:prstGeom>
          <a:noFill/>
        </p:spPr>
        <p:txBody>
          <a:bodyPr wrap="square" rtlCol="0">
            <a:spAutoFit/>
          </a:bodyPr>
          <a:lstStyle/>
          <a:p>
            <a:pPr algn="r"/>
            <a:r>
              <a:rPr kumimoji="1" lang="ja-JP" altLang="en-US" sz="1050" dirty="0" smtClean="0">
                <a:latin typeface="ＭＳ ゴシック" pitchFamily="49" charset="-128"/>
                <a:ea typeface="ＭＳ ゴシック" pitchFamily="49" charset="-128"/>
              </a:rPr>
              <a:t>現実に起きている支援モデル</a:t>
            </a:r>
            <a:endParaRPr kumimoji="1" lang="ja-JP" altLang="en-US" sz="1050" dirty="0">
              <a:latin typeface="ＭＳ ゴシック" pitchFamily="49" charset="-128"/>
              <a:ea typeface="ＭＳ ゴシック" pitchFamily="49" charset="-128"/>
            </a:endParaRPr>
          </a:p>
        </p:txBody>
      </p:sp>
      <p:sp>
        <p:nvSpPr>
          <p:cNvPr id="33" name="左右矢印 32"/>
          <p:cNvSpPr/>
          <p:nvPr/>
        </p:nvSpPr>
        <p:spPr>
          <a:xfrm>
            <a:off x="4716016" y="2204864"/>
            <a:ext cx="504056" cy="3600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3994273" y="5816249"/>
            <a:ext cx="4782942" cy="507831"/>
          </a:xfrm>
          <a:prstGeom prst="rect">
            <a:avLst/>
          </a:prstGeom>
          <a:noFill/>
        </p:spPr>
        <p:txBody>
          <a:bodyPr wrap="square" rtlCol="0">
            <a:spAutoFit/>
          </a:bodyPr>
          <a:lstStyle/>
          <a:p>
            <a:r>
              <a:rPr kumimoji="1" lang="en-US" altLang="ja-JP" sz="900" dirty="0" smtClean="0">
                <a:latin typeface="ＭＳ ゴシック" pitchFamily="49" charset="-128"/>
                <a:ea typeface="ＭＳ ゴシック" pitchFamily="49" charset="-128"/>
              </a:rPr>
              <a:t>※</a:t>
            </a:r>
            <a:r>
              <a:rPr kumimoji="1" lang="ja-JP" altLang="en-US" sz="900" dirty="0" smtClean="0">
                <a:latin typeface="ＭＳ ゴシック" pitchFamily="49" charset="-128"/>
                <a:ea typeface="ＭＳ ゴシック" pitchFamily="49" charset="-128"/>
              </a:rPr>
              <a:t>合議の場（ＧＳＶ等）</a:t>
            </a:r>
          </a:p>
          <a:p>
            <a:r>
              <a:rPr lang="ja-JP" altLang="en-US" sz="900" dirty="0">
                <a:latin typeface="ＭＳ ゴシック" pitchFamily="49" charset="-128"/>
                <a:ea typeface="ＭＳ ゴシック" pitchFamily="49" charset="-128"/>
              </a:rPr>
              <a:t>　</a:t>
            </a:r>
            <a:r>
              <a:rPr lang="ja-JP" altLang="en-US" sz="900" dirty="0" smtClean="0">
                <a:latin typeface="ＭＳ ゴシック" pitchFamily="49" charset="-128"/>
                <a:ea typeface="ＭＳ ゴシック" pitchFamily="49" charset="-128"/>
              </a:rPr>
              <a:t>アセスメント・関係構築に課題 →関わりかたやアセスメントの内容やとりかたなど</a:t>
            </a:r>
            <a:endParaRPr kumimoji="1" lang="ja-JP" altLang="en-US" sz="900" dirty="0" smtClean="0">
              <a:latin typeface="ＭＳ ゴシック" pitchFamily="49" charset="-128"/>
              <a:ea typeface="ＭＳ ゴシック" pitchFamily="49" charset="-128"/>
            </a:endParaRPr>
          </a:p>
          <a:p>
            <a:r>
              <a:rPr lang="ja-JP" altLang="en-US" sz="900" dirty="0" smtClean="0">
                <a:latin typeface="ＭＳ ゴシック" pitchFamily="49" charset="-128"/>
                <a:ea typeface="ＭＳ ゴシック" pitchFamily="49" charset="-128"/>
              </a:rPr>
              <a:t>　検討課題が明確 →アイディア出し（支援方針／支援内容の検討）　</a:t>
            </a:r>
            <a:endParaRPr lang="ja-JP" altLang="en-US" sz="900" dirty="0">
              <a:latin typeface="ＭＳ ゴシック" pitchFamily="49" charset="-128"/>
              <a:ea typeface="ＭＳ ゴシック" pitchFamily="49" charset="-128"/>
            </a:endParaRPr>
          </a:p>
        </p:txBody>
      </p:sp>
      <p:cxnSp>
        <p:nvCxnSpPr>
          <p:cNvPr id="35" name="カギ線コネクタ 34"/>
          <p:cNvCxnSpPr>
            <a:stCxn id="2" idx="3"/>
            <a:endCxn id="28" idx="0"/>
          </p:cNvCxnSpPr>
          <p:nvPr/>
        </p:nvCxnSpPr>
        <p:spPr>
          <a:xfrm>
            <a:off x="2483768" y="1160748"/>
            <a:ext cx="3312368" cy="684076"/>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カギ線コネクタ 35"/>
          <p:cNvCxnSpPr>
            <a:stCxn id="5" idx="3"/>
            <a:endCxn id="3" idx="3"/>
          </p:cNvCxnSpPr>
          <p:nvPr/>
        </p:nvCxnSpPr>
        <p:spPr>
          <a:xfrm flipV="1">
            <a:off x="7956376" y="2744924"/>
            <a:ext cx="12700" cy="2520280"/>
          </a:xfrm>
          <a:prstGeom prst="bentConnector3">
            <a:avLst>
              <a:gd name="adj1" fmla="val 1948449"/>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メモ 36"/>
          <p:cNvSpPr/>
          <p:nvPr/>
        </p:nvSpPr>
        <p:spPr>
          <a:xfrm>
            <a:off x="4716016" y="2996952"/>
            <a:ext cx="504056" cy="648072"/>
          </a:xfrm>
          <a:prstGeom prst="foldedCorner">
            <a:avLst>
              <a:gd name="adj" fmla="val 27774"/>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smtClean="0">
                <a:solidFill>
                  <a:schemeClr val="tx1"/>
                </a:solidFill>
                <a:latin typeface="メイリオ" pitchFamily="50" charset="-128"/>
                <a:ea typeface="メイリオ" pitchFamily="50" charset="-128"/>
                <a:cs typeface="メイリオ" pitchFamily="50" charset="-128"/>
              </a:rPr>
              <a:t>アセスメント</a:t>
            </a:r>
            <a:endParaRPr kumimoji="1" lang="ja-JP" altLang="en-US" sz="900" dirty="0">
              <a:solidFill>
                <a:schemeClr val="tx1"/>
              </a:solidFill>
              <a:latin typeface="メイリオ" pitchFamily="50" charset="-128"/>
              <a:ea typeface="メイリオ" pitchFamily="50" charset="-128"/>
              <a:cs typeface="メイリオ" pitchFamily="50" charset="-128"/>
            </a:endParaRPr>
          </a:p>
        </p:txBody>
      </p:sp>
      <p:sp>
        <p:nvSpPr>
          <p:cNvPr id="38" name="メモ 37"/>
          <p:cNvSpPr/>
          <p:nvPr/>
        </p:nvSpPr>
        <p:spPr>
          <a:xfrm>
            <a:off x="4716016" y="4509120"/>
            <a:ext cx="504056" cy="648072"/>
          </a:xfrm>
          <a:prstGeom prst="foldedCorner">
            <a:avLst>
              <a:gd name="adj" fmla="val 25923"/>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smtClean="0">
                <a:solidFill>
                  <a:schemeClr val="tx1"/>
                </a:solidFill>
                <a:latin typeface="メイリオ" pitchFamily="50" charset="-128"/>
                <a:ea typeface="メイリオ" pitchFamily="50" charset="-128"/>
                <a:cs typeface="メイリオ" pitchFamily="50" charset="-128"/>
              </a:rPr>
              <a:t>プラン</a:t>
            </a:r>
            <a:endParaRPr kumimoji="1" lang="ja-JP" altLang="en-US" sz="900" dirty="0">
              <a:solidFill>
                <a:schemeClr val="tx1"/>
              </a:solidFill>
              <a:latin typeface="メイリオ" pitchFamily="50" charset="-128"/>
              <a:ea typeface="メイリオ" pitchFamily="50" charset="-128"/>
              <a:cs typeface="メイリオ" pitchFamily="50" charset="-128"/>
            </a:endParaRPr>
          </a:p>
        </p:txBody>
      </p:sp>
      <p:sp>
        <p:nvSpPr>
          <p:cNvPr id="39" name="下矢印 38"/>
          <p:cNvSpPr/>
          <p:nvPr/>
        </p:nvSpPr>
        <p:spPr>
          <a:xfrm>
            <a:off x="3419872" y="4653136"/>
            <a:ext cx="79208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800" dirty="0">
                <a:solidFill>
                  <a:schemeClr val="bg1"/>
                </a:solidFill>
                <a:latin typeface="ＭＳ ゴシック" pitchFamily="49" charset="-128"/>
                <a:ea typeface="ＭＳ ゴシック" pitchFamily="49" charset="-128"/>
              </a:rPr>
              <a:t>深化</a:t>
            </a:r>
            <a:endParaRPr kumimoji="1" lang="ja-JP" altLang="en-US" sz="1800" dirty="0">
              <a:solidFill>
                <a:schemeClr val="bg1"/>
              </a:solidFill>
              <a:latin typeface="ＭＳ ゴシック" pitchFamily="49" charset="-128"/>
              <a:ea typeface="ＭＳ ゴシック" pitchFamily="49" charset="-128"/>
            </a:endParaRPr>
          </a:p>
        </p:txBody>
      </p:sp>
      <p:sp>
        <p:nvSpPr>
          <p:cNvPr id="40" name="テキスト ボックス 39"/>
          <p:cNvSpPr txBox="1"/>
          <p:nvPr/>
        </p:nvSpPr>
        <p:spPr>
          <a:xfrm>
            <a:off x="953598" y="1556792"/>
            <a:ext cx="1746194" cy="253916"/>
          </a:xfrm>
          <a:prstGeom prst="rect">
            <a:avLst/>
          </a:prstGeom>
          <a:noFill/>
        </p:spPr>
        <p:txBody>
          <a:bodyPr wrap="square" rtlCol="0">
            <a:spAutoFit/>
          </a:bodyPr>
          <a:lstStyle/>
          <a:p>
            <a:pPr algn="r"/>
            <a:r>
              <a:rPr kumimoji="1" lang="ja-JP" altLang="en-US" sz="1050" dirty="0" smtClean="0">
                <a:latin typeface="ＭＳ ゴシック" pitchFamily="49" charset="-128"/>
                <a:ea typeface="ＭＳ ゴシック" pitchFamily="49" charset="-128"/>
              </a:rPr>
              <a:t>一般的なＣＭモデル</a:t>
            </a:r>
            <a:endParaRPr kumimoji="1" lang="ja-JP" altLang="en-US" sz="1050" dirty="0">
              <a:latin typeface="ＭＳ ゴシック" pitchFamily="49" charset="-128"/>
              <a:ea typeface="ＭＳ ゴシック" pitchFamily="49" charset="-128"/>
            </a:endParaRPr>
          </a:p>
        </p:txBody>
      </p:sp>
      <p:sp>
        <p:nvSpPr>
          <p:cNvPr id="41" name="スライド番号プレースホルダ 40"/>
          <p:cNvSpPr>
            <a:spLocks noGrp="1"/>
          </p:cNvSpPr>
          <p:nvPr>
            <p:ph type="sldNum" sz="quarter" idx="12"/>
          </p:nvPr>
        </p:nvSpPr>
        <p:spPr/>
        <p:txBody>
          <a:bodyPr/>
          <a:lstStyle/>
          <a:p>
            <a:fld id="{5FD889E0-CAB2-4699-909D-B9A88D47ACBE}" type="slidenum">
              <a:rPr lang="en-US" smtClean="0"/>
              <a:pPr/>
              <a:t>26</a:t>
            </a:fld>
            <a:endParaRPr lang="en-US"/>
          </a:p>
        </p:txBody>
      </p:sp>
      <p:sp>
        <p:nvSpPr>
          <p:cNvPr id="42" name="フッター プレースホルダ 4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44" name="Rectangle 2"/>
          <p:cNvSpPr txBox="1">
            <a:spLocks noChangeArrowheads="1"/>
          </p:cNvSpPr>
          <p:nvPr/>
        </p:nvSpPr>
        <p:spPr>
          <a:xfrm>
            <a:off x="2581825" y="101849"/>
            <a:ext cx="5832648" cy="457200"/>
          </a:xfrm>
          <a:prstGeom prst="rect">
            <a:avLst/>
          </a:prstGeom>
          <a:noFill/>
        </p:spPr>
        <p:txBody>
          <a:bodyPr vert="horz" lIns="91440" tIns="45720" rIns="91440" bIns="45720" rtlCol="0" anchor="ctr">
            <a:normAutofit fontScale="925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1" lang="ja-JP" altLang="en-US" sz="1600" b="1" u="sng" dirty="0" smtClean="0">
                <a:latin typeface="メイリオ"/>
                <a:ea typeface="メイリオ"/>
                <a:cs typeface="メイリオ"/>
              </a:rPr>
              <a:t>発展</a:t>
            </a:r>
            <a:r>
              <a:rPr kumimoji="1" lang="ja-JP" altLang="en-US" sz="1600" b="1" i="0" u="sng" strike="noStrike" kern="1200" cap="none" spc="0" normalizeH="0" baseline="0" noProof="0" dirty="0" smtClean="0">
                <a:ln>
                  <a:noFill/>
                </a:ln>
                <a:solidFill>
                  <a:schemeClr val="tx1"/>
                </a:solidFill>
                <a:effectLst/>
                <a:uLnTx/>
                <a:uFillTx/>
                <a:latin typeface="メイリオ"/>
                <a:ea typeface="メイリオ"/>
                <a:cs typeface="メイリオ"/>
              </a:rPr>
              <a:t>：現実的には左図のモデルのような線形のプロセスではない</a:t>
            </a:r>
            <a:endParaRPr kumimoji="1" lang="ja-JP" altLang="en-US" sz="1600" b="1" i="0" u="sng" strike="noStrike" kern="1200" cap="none" spc="0" normalizeH="0" baseline="0" noProof="0" dirty="0">
              <a:ln>
                <a:noFill/>
              </a:ln>
              <a:solidFill>
                <a:schemeClr val="tx1"/>
              </a:solidFill>
              <a:effectLst/>
              <a:uLnTx/>
              <a:uFillTx/>
              <a:latin typeface="メイリオ"/>
              <a:ea typeface="メイリオ"/>
              <a:cs typeface="メイリオ"/>
            </a:endParaRPr>
          </a:p>
        </p:txBody>
      </p:sp>
      <p:sp>
        <p:nvSpPr>
          <p:cNvPr id="45" name="Rectangle 2"/>
          <p:cNvSpPr txBox="1">
            <a:spLocks noChangeArrowheads="1"/>
          </p:cNvSpPr>
          <p:nvPr/>
        </p:nvSpPr>
        <p:spPr>
          <a:xfrm>
            <a:off x="3123203" y="6233316"/>
            <a:ext cx="5832648" cy="457200"/>
          </a:xfrm>
          <a:prstGeom prst="rect">
            <a:avLst/>
          </a:prstGeom>
          <a:noFill/>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1" lang="ja-JP" altLang="en-US" sz="900" i="0" u="none" strike="noStrike" kern="1200" cap="none" spc="0" normalizeH="0" baseline="0" noProof="0" dirty="0" smtClean="0">
                <a:ln>
                  <a:noFill/>
                </a:ln>
                <a:solidFill>
                  <a:schemeClr val="tx1"/>
                </a:solidFill>
                <a:effectLst/>
                <a:uLnTx/>
                <a:uFillTx/>
                <a:latin typeface="メイリオ"/>
                <a:ea typeface="メイリオ"/>
                <a:cs typeface="メイリオ"/>
              </a:rPr>
              <a:t>埼玉県相談支援体制整備事業（アドバイザー事業）での整理をもとに：藤川試案</a:t>
            </a:r>
            <a:endParaRPr kumimoji="1" lang="ja-JP" altLang="en-US" sz="900" i="0" u="none" strike="noStrike" kern="1200" cap="none" spc="0" normalizeH="0" baseline="0" noProof="0" dirty="0">
              <a:ln>
                <a:noFill/>
              </a:ln>
              <a:solidFill>
                <a:schemeClr val="tx1"/>
              </a:solidFill>
              <a:effectLst/>
              <a:uLnTx/>
              <a:uFillTx/>
              <a:latin typeface="メイリオ"/>
              <a:ea typeface="メイリオ"/>
              <a:cs typeface="メイリオ"/>
            </a:endParaRPr>
          </a:p>
        </p:txBody>
      </p:sp>
      <p:sp>
        <p:nvSpPr>
          <p:cNvPr id="46" name="角丸四角形 45"/>
          <p:cNvSpPr/>
          <p:nvPr/>
        </p:nvSpPr>
        <p:spPr>
          <a:xfrm>
            <a:off x="3988131" y="531732"/>
            <a:ext cx="4320480" cy="237811"/>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インテーク時からアセスメントは始まり、ずっと継続・深化する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47" name="角丸四角形 46"/>
          <p:cNvSpPr/>
          <p:nvPr/>
        </p:nvSpPr>
        <p:spPr>
          <a:xfrm>
            <a:off x="3988131" y="826026"/>
            <a:ext cx="4320480" cy="237811"/>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ＣＭの各プロセスが動じ並行的に動くこともある。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2040015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2800" dirty="0">
                <a:latin typeface="メイリオ"/>
                <a:ea typeface="メイリオ"/>
                <a:cs typeface="メイリオ"/>
              </a:rPr>
              <a:t>ニーズ整理</a:t>
            </a:r>
            <a:r>
              <a:rPr kumimoji="1" lang="ja-JP" altLang="en-US" sz="2800" dirty="0" smtClean="0">
                <a:latin typeface="メイリオ"/>
                <a:ea typeface="メイリオ"/>
                <a:cs typeface="メイリオ"/>
              </a:rPr>
              <a:t>の留意点</a:t>
            </a:r>
            <a:endParaRPr kumimoji="1" lang="ja-JP" altLang="en-US" sz="2800" dirty="0">
              <a:latin typeface="メイリオ"/>
              <a:ea typeface="メイリオ"/>
              <a:cs typeface="メイリオ"/>
            </a:endParaRPr>
          </a:p>
        </p:txBody>
      </p:sp>
      <p:sp>
        <p:nvSpPr>
          <p:cNvPr id="2" name="テキスト ボックス 1"/>
          <p:cNvSpPr txBox="1"/>
          <p:nvPr/>
        </p:nvSpPr>
        <p:spPr>
          <a:xfrm>
            <a:off x="284163" y="1975268"/>
            <a:ext cx="8574087" cy="1938992"/>
          </a:xfrm>
          <a:prstGeom prst="rect">
            <a:avLst/>
          </a:prstGeom>
          <a:noFill/>
        </p:spPr>
        <p:txBody>
          <a:bodyPr wrap="square" rtlCol="0">
            <a:spAutoFit/>
          </a:bodyPr>
          <a:lstStyle/>
          <a:p>
            <a:r>
              <a:rPr kumimoji="1" lang="en-US" altLang="ja-JP" sz="2400" b="1" u="sng" dirty="0">
                <a:latin typeface="メイリオ"/>
                <a:ea typeface="メイリオ"/>
                <a:cs typeface="メイリオ"/>
              </a:rPr>
              <a:t>① </a:t>
            </a:r>
            <a:r>
              <a:rPr kumimoji="1" lang="ja-JP" altLang="en-US" sz="2400" b="1" u="sng" dirty="0">
                <a:latin typeface="メイリオ"/>
                <a:ea typeface="メイリオ"/>
                <a:cs typeface="メイリオ"/>
              </a:rPr>
              <a:t>「見立て」ができるようになろう。</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a:solidFill>
                  <a:schemeClr val="accent1">
                    <a:lumMod val="60000"/>
                    <a:lumOff val="40000"/>
                  </a:schemeClr>
                </a:solidFill>
                <a:latin typeface="メイリオ"/>
                <a:ea typeface="メイリオ"/>
                <a:cs typeface="メイリオ"/>
              </a:rPr>
              <a:t>支援者自身</a:t>
            </a:r>
            <a:r>
              <a:rPr kumimoji="1" lang="ja-JP" altLang="en-US" sz="2400" dirty="0" smtClean="0">
                <a:latin typeface="メイリオ"/>
                <a:ea typeface="メイリオ"/>
                <a:cs typeface="メイリオ"/>
              </a:rPr>
              <a:t>が</a:t>
            </a: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a</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どのような情報を得て</a:t>
            </a:r>
            <a:r>
              <a:rPr kumimoji="1" lang="ja-JP" altLang="en-US" sz="2400" dirty="0" smtClean="0">
                <a:latin typeface="メイリオ"/>
                <a:ea typeface="メイリオ"/>
                <a:cs typeface="メイリオ"/>
              </a:rPr>
              <a:t>、</a:t>
            </a: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b</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どのような解釈をし</a:t>
            </a:r>
            <a:r>
              <a:rPr kumimoji="1" lang="ja-JP" altLang="en-US" sz="2400" dirty="0" smtClean="0">
                <a:latin typeface="メイリオ"/>
                <a:ea typeface="メイリオ"/>
                <a:cs typeface="メイリオ"/>
              </a:rPr>
              <a:t>、</a:t>
            </a:r>
          </a:p>
          <a:p>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c</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どのような方針をたてるか。</a:t>
            </a:r>
            <a:endParaRPr kumimoji="1" lang="en-US" altLang="ja-JP" sz="2400" dirty="0">
              <a:latin typeface="メイリオ"/>
              <a:ea typeface="メイリオ"/>
              <a:cs typeface="メイリオ"/>
            </a:endParaRPr>
          </a:p>
        </p:txBody>
      </p:sp>
      <p:sp>
        <p:nvSpPr>
          <p:cNvPr id="15" name="テキスト ボックス 14"/>
          <p:cNvSpPr txBox="1"/>
          <p:nvPr/>
        </p:nvSpPr>
        <p:spPr>
          <a:xfrm>
            <a:off x="287106" y="3872209"/>
            <a:ext cx="6052302" cy="1569660"/>
          </a:xfrm>
          <a:prstGeom prst="rect">
            <a:avLst/>
          </a:prstGeom>
          <a:noFill/>
        </p:spPr>
        <p:txBody>
          <a:bodyPr wrap="square" rtlCol="0">
            <a:spAutoFit/>
          </a:bodyPr>
          <a:lstStyle/>
          <a:p>
            <a:r>
              <a:rPr kumimoji="1" lang="en-US" altLang="ja-JP" sz="2400" b="1" u="sng" dirty="0">
                <a:latin typeface="メイリオ"/>
                <a:ea typeface="メイリオ"/>
                <a:cs typeface="メイリオ"/>
              </a:rPr>
              <a:t>② </a:t>
            </a:r>
            <a:r>
              <a:rPr kumimoji="1" lang="ja-JP" altLang="en-US" sz="2400" b="1" u="sng" dirty="0">
                <a:latin typeface="メイリオ"/>
                <a:ea typeface="メイリオ"/>
                <a:cs typeface="メイリオ"/>
              </a:rPr>
              <a:t>アタマの中を整理できるようになろう。</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・事実　　　</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本人の意思、客観的事実</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・自分の考え</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自分の解釈</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自分の支援方針</a:t>
            </a:r>
            <a:endParaRPr kumimoji="1" lang="en-US" altLang="ja-JP" sz="2400" dirty="0">
              <a:latin typeface="メイリオ"/>
              <a:ea typeface="メイリオ"/>
              <a:cs typeface="メイリオ"/>
            </a:endParaRPr>
          </a:p>
        </p:txBody>
      </p:sp>
      <p:sp>
        <p:nvSpPr>
          <p:cNvPr id="16" name="テキスト ボックス 15"/>
          <p:cNvSpPr txBox="1"/>
          <p:nvPr/>
        </p:nvSpPr>
        <p:spPr>
          <a:xfrm>
            <a:off x="295732" y="5346908"/>
            <a:ext cx="8574087" cy="1200329"/>
          </a:xfrm>
          <a:prstGeom prst="rect">
            <a:avLst/>
          </a:prstGeom>
          <a:noFill/>
        </p:spPr>
        <p:txBody>
          <a:bodyPr wrap="square" rtlCol="0">
            <a:spAutoFit/>
          </a:bodyPr>
          <a:lstStyle/>
          <a:p>
            <a:r>
              <a:rPr kumimoji="1" lang="en-US" altLang="ja-JP" sz="2400" b="1" u="sng" dirty="0">
                <a:latin typeface="メイリオ"/>
                <a:ea typeface="メイリオ"/>
                <a:cs typeface="メイリオ"/>
              </a:rPr>
              <a:t>③ </a:t>
            </a:r>
            <a:r>
              <a:rPr kumimoji="1" lang="ja-JP" altLang="en-US" sz="2400" b="1" u="sng" dirty="0">
                <a:latin typeface="メイリオ"/>
                <a:ea typeface="メイリオ"/>
                <a:cs typeface="メイリオ"/>
              </a:rPr>
              <a:t>「手だて（プランニング）」は一旦置いておこう。</a:t>
            </a:r>
            <a:endParaRPr kumimoji="1" lang="en-US" altLang="ja-JP" sz="2400" b="1" u="sng"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本人</a:t>
            </a:r>
            <a:r>
              <a:rPr kumimoji="1" lang="ja-JP" altLang="en-US" sz="2400" dirty="0">
                <a:latin typeface="メイリオ"/>
                <a:ea typeface="メイリオ"/>
                <a:cs typeface="メイリオ"/>
              </a:rPr>
              <a:t>の言葉・本人の（深めた）理解からはじめる</a:t>
            </a:r>
            <a:r>
              <a:rPr kumimoji="1" lang="ja-JP" altLang="en-US" sz="2400" dirty="0" smtClean="0">
                <a:latin typeface="メイリオ"/>
                <a:ea typeface="メイリオ"/>
                <a:cs typeface="メイリオ"/>
              </a:rPr>
              <a:t>。</a:t>
            </a:r>
          </a:p>
          <a:p>
            <a:r>
              <a:rPr kumimoji="1" lang="ja-JP" altLang="en-US" sz="2400" dirty="0" smtClean="0">
                <a:latin typeface="メイリオ"/>
                <a:ea typeface="メイリオ"/>
                <a:cs typeface="メイリオ"/>
              </a:rPr>
              <a:t>　対応から入らない。</a:t>
            </a:r>
            <a:endParaRPr kumimoji="1" lang="en-US" altLang="ja-JP" sz="2400" dirty="0">
              <a:latin typeface="メイリオ"/>
              <a:ea typeface="メイリオ"/>
              <a:cs typeface="メイリオ"/>
            </a:endParaRPr>
          </a:p>
        </p:txBody>
      </p:sp>
      <p:sp>
        <p:nvSpPr>
          <p:cNvPr id="3" name="角丸四角形 2"/>
          <p:cNvSpPr/>
          <p:nvPr/>
        </p:nvSpPr>
        <p:spPr>
          <a:xfrm>
            <a:off x="6338128" y="1975268"/>
            <a:ext cx="2520122" cy="15696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普段自分のアタマの中で、同時並行処理していることを</a:t>
            </a:r>
            <a:r>
              <a:rPr kumimoji="1" lang="en-US" altLang="ja-JP">
                <a:latin typeface="メイリオ"/>
                <a:ea typeface="メイリオ"/>
                <a:cs typeface="メイリオ"/>
              </a:rPr>
              <a:t>…</a:t>
            </a:r>
          </a:p>
          <a:p>
            <a:pPr algn="ctr"/>
            <a:r>
              <a:rPr kumimoji="1" lang="ja-JP" altLang="en-US">
                <a:latin typeface="メイリオ"/>
                <a:ea typeface="メイリオ"/>
                <a:cs typeface="メイリオ"/>
              </a:rPr>
              <a:t>可視化し、整理する</a:t>
            </a: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27</a:t>
            </a:fld>
            <a:endParaRPr lang="en-US"/>
          </a:p>
        </p:txBody>
      </p:sp>
      <p:sp>
        <p:nvSpPr>
          <p:cNvPr id="8" name="フッター プレースホルダ 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1190924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93018"/>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28</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ニーズ整理票（例）</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pic>
        <p:nvPicPr>
          <p:cNvPr id="3076" name="Picture 4"/>
          <p:cNvPicPr>
            <a:picLocks noChangeAspect="1" noChangeArrowheads="1"/>
          </p:cNvPicPr>
          <p:nvPr/>
        </p:nvPicPr>
        <p:blipFill>
          <a:blip r:embed="rId2" cstate="print"/>
          <a:srcRect/>
          <a:stretch>
            <a:fillRect/>
          </a:stretch>
        </p:blipFill>
        <p:spPr bwMode="auto">
          <a:xfrm>
            <a:off x="310963" y="646930"/>
            <a:ext cx="8515797" cy="5914434"/>
          </a:xfrm>
          <a:prstGeom prst="rect">
            <a:avLst/>
          </a:prstGeom>
          <a:noFill/>
          <a:ln w="9525">
            <a:solidFill>
              <a:schemeClr val="tx1"/>
            </a:solidFill>
            <a:miter lim="800000"/>
            <a:headEnd/>
            <a:tailEnd/>
          </a:ln>
        </p:spPr>
      </p:pic>
      <p:sp>
        <p:nvSpPr>
          <p:cNvPr id="15" name="テキスト ボックス 14"/>
          <p:cNvSpPr txBox="1"/>
          <p:nvPr/>
        </p:nvSpPr>
        <p:spPr>
          <a:xfrm>
            <a:off x="3097790" y="103255"/>
            <a:ext cx="5852508" cy="369332"/>
          </a:xfrm>
          <a:prstGeom prst="rect">
            <a:avLst/>
          </a:prstGeom>
          <a:noFill/>
        </p:spPr>
        <p:txBody>
          <a:bodyPr wrap="square" rtlCol="0">
            <a:spAutoFit/>
          </a:bodyPr>
          <a:lstStyle/>
          <a:p>
            <a:r>
              <a:rPr kumimoji="1" lang="ja-JP" altLang="en-US" sz="900" dirty="0">
                <a:latin typeface="メイリオ"/>
                <a:ea typeface="メイリオ"/>
                <a:cs typeface="メイリオ"/>
              </a:rPr>
              <a:t>近藤直司</a:t>
            </a:r>
            <a:endParaRPr kumimoji="1" lang="en-US" altLang="ja-JP" sz="900" dirty="0">
              <a:latin typeface="メイリオ"/>
              <a:ea typeface="メイリオ"/>
              <a:cs typeface="メイリオ"/>
            </a:endParaRPr>
          </a:p>
          <a:p>
            <a:r>
              <a:rPr kumimoji="1" lang="en-US" altLang="ja-JP" sz="900" dirty="0">
                <a:latin typeface="メイリオ"/>
                <a:ea typeface="メイリオ"/>
                <a:cs typeface="メイリオ"/>
              </a:rPr>
              <a:t>『</a:t>
            </a:r>
            <a:r>
              <a:rPr kumimoji="1" lang="ja-JP" altLang="en-US" sz="900" dirty="0">
                <a:latin typeface="メイリオ"/>
                <a:ea typeface="メイリオ"/>
                <a:cs typeface="メイリオ"/>
              </a:rPr>
              <a:t>医療・保健・福祉・心理専門職のためのアセスメント技術を高めるハンドブック</a:t>
            </a:r>
            <a:r>
              <a:rPr kumimoji="1" lang="en-US" altLang="ja-JP" sz="900" dirty="0" smtClean="0">
                <a:latin typeface="メイリオ"/>
                <a:ea typeface="メイリオ"/>
                <a:cs typeface="メイリオ"/>
              </a:rPr>
              <a:t>』</a:t>
            </a:r>
            <a:r>
              <a:rPr kumimoji="1" lang="ja-JP" altLang="en-US" sz="900" dirty="0" smtClean="0">
                <a:latin typeface="メイリオ"/>
                <a:ea typeface="メイリオ"/>
                <a:cs typeface="メイリオ"/>
              </a:rPr>
              <a:t>（明石書店）を改変</a:t>
            </a:r>
            <a:endParaRPr kumimoji="1" lang="ja-JP" altLang="en-US" sz="900" dirty="0">
              <a:latin typeface="メイリオ"/>
              <a:ea typeface="メイリオ"/>
              <a:cs typeface="メイリオ"/>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2800" dirty="0">
                <a:latin typeface="メイリオ"/>
                <a:ea typeface="メイリオ"/>
                <a:cs typeface="メイリオ"/>
              </a:rPr>
              <a:t>ニーズ</a:t>
            </a:r>
            <a:r>
              <a:rPr kumimoji="1" lang="ja-JP" altLang="en-US" sz="2800" dirty="0" smtClean="0">
                <a:latin typeface="メイリオ"/>
                <a:ea typeface="メイリオ"/>
                <a:cs typeface="メイリオ"/>
              </a:rPr>
              <a:t>整理の方法（１）</a:t>
            </a:r>
            <a:endParaRPr kumimoji="1" lang="ja-JP" altLang="en-US" sz="2800" dirty="0">
              <a:latin typeface="メイリオ"/>
              <a:ea typeface="メイリオ"/>
              <a:cs typeface="メイリオ"/>
            </a:endParaRPr>
          </a:p>
        </p:txBody>
      </p:sp>
      <p:sp>
        <p:nvSpPr>
          <p:cNvPr id="5" name="正方形/長方形 4"/>
          <p:cNvSpPr/>
          <p:nvPr/>
        </p:nvSpPr>
        <p:spPr>
          <a:xfrm>
            <a:off x="434905" y="2261357"/>
            <a:ext cx="2261541" cy="2974554"/>
          </a:xfrm>
          <a:prstGeom prst="rect">
            <a:avLst/>
          </a:prstGeom>
          <a:solidFill>
            <a:schemeClr val="accent5">
              <a:lumMod val="20000"/>
              <a:lumOff val="80000"/>
            </a:schemeClr>
          </a:solidFill>
          <a:ln w="38100">
            <a:solidFill>
              <a:schemeClr val="tx1"/>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solidFill>
                  <a:schemeClr val="tx1"/>
                </a:solidFill>
                <a:latin typeface="メイリオ"/>
                <a:ea typeface="メイリオ"/>
                <a:cs typeface="メイリオ"/>
              </a:rPr>
              <a:t>インテーク</a:t>
            </a:r>
            <a:endParaRPr kumimoji="1" lang="en-US" altLang="ja-JP" b="1">
              <a:solidFill>
                <a:schemeClr val="tx1"/>
              </a:solidFill>
              <a:latin typeface="メイリオ"/>
              <a:ea typeface="メイリオ"/>
              <a:cs typeface="メイリオ"/>
            </a:endParaRPr>
          </a:p>
          <a:p>
            <a:pPr algn="ctr"/>
            <a:r>
              <a:rPr kumimoji="1" lang="ja-JP" altLang="en-US" sz="1600" b="1">
                <a:solidFill>
                  <a:schemeClr val="tx1"/>
                </a:solidFill>
                <a:latin typeface="メイリオ"/>
                <a:ea typeface="メイリオ"/>
                <a:cs typeface="メイリオ"/>
              </a:rPr>
              <a:t>（情報の収集・整理）</a:t>
            </a:r>
            <a:endParaRPr kumimoji="1" lang="en-US" altLang="ja-JP" sz="1600"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p:txBody>
      </p:sp>
      <p:sp>
        <p:nvSpPr>
          <p:cNvPr id="7" name="正方形/長方形 6"/>
          <p:cNvSpPr/>
          <p:nvPr/>
        </p:nvSpPr>
        <p:spPr>
          <a:xfrm>
            <a:off x="284163" y="2017826"/>
            <a:ext cx="8574087" cy="4000863"/>
          </a:xfrm>
          <a:prstGeom prst="rect">
            <a:avLst/>
          </a:prstGeom>
          <a:no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endParaRPr kumimoji="1" lang="en-US" altLang="ja-JP">
              <a:solidFill>
                <a:schemeClr val="tx1"/>
              </a:solidFill>
              <a:latin typeface="メイリオ"/>
              <a:ea typeface="メイリオ"/>
              <a:cs typeface="メイリオ"/>
            </a:endParaRPr>
          </a:p>
          <a:p>
            <a:pPr algn="ctr"/>
            <a:r>
              <a:rPr kumimoji="1" lang="ja-JP" altLang="en-US">
                <a:solidFill>
                  <a:schemeClr val="tx1"/>
                </a:solidFill>
                <a:latin typeface="メイリオ"/>
                <a:ea typeface="メイリオ"/>
                <a:cs typeface="メイリオ"/>
              </a:rPr>
              <a:t>広義のアセスメント</a:t>
            </a:r>
          </a:p>
        </p:txBody>
      </p:sp>
      <p:sp>
        <p:nvSpPr>
          <p:cNvPr id="8" name="正方形/長方形 7"/>
          <p:cNvSpPr/>
          <p:nvPr/>
        </p:nvSpPr>
        <p:spPr>
          <a:xfrm>
            <a:off x="2939997" y="2261357"/>
            <a:ext cx="3862007" cy="2974554"/>
          </a:xfrm>
          <a:prstGeom prst="rect">
            <a:avLst/>
          </a:prstGeom>
          <a:solidFill>
            <a:schemeClr val="accent3">
              <a:lumMod val="60000"/>
              <a:lumOff val="40000"/>
            </a:schemeClr>
          </a:solidFill>
          <a:ln w="38100">
            <a:solidFill>
              <a:schemeClr val="tx1"/>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solidFill>
                  <a:schemeClr val="tx1"/>
                </a:solidFill>
                <a:latin typeface="メイリオ"/>
                <a:ea typeface="メイリオ"/>
                <a:cs typeface="メイリオ"/>
              </a:rPr>
              <a:t>アセスメント</a:t>
            </a:r>
            <a:endParaRPr kumimoji="1" lang="en-US" altLang="ja-JP" b="1">
              <a:solidFill>
                <a:schemeClr val="tx1"/>
              </a:solidFill>
              <a:latin typeface="メイリオ"/>
              <a:ea typeface="メイリオ"/>
              <a:cs typeface="メイリオ"/>
            </a:endParaRPr>
          </a:p>
          <a:p>
            <a:pPr algn="ctr"/>
            <a:r>
              <a:rPr kumimoji="1" lang="ja-JP" altLang="en-US" sz="1600" b="1">
                <a:solidFill>
                  <a:schemeClr val="tx1"/>
                </a:solidFill>
                <a:latin typeface="メイリオ"/>
                <a:ea typeface="メイリオ"/>
                <a:cs typeface="メイリオ"/>
              </a:rPr>
              <a:t>（評価）</a:t>
            </a:r>
            <a:endParaRPr kumimoji="1" lang="en-US" altLang="ja-JP" sz="1600"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a:p>
            <a:pPr algn="ctr"/>
            <a:endParaRPr kumimoji="1" lang="en-US" altLang="ja-JP" b="1">
              <a:solidFill>
                <a:schemeClr val="tx1"/>
              </a:solidFill>
              <a:latin typeface="メイリオ"/>
              <a:ea typeface="メイリオ"/>
              <a:cs typeface="メイリオ"/>
            </a:endParaRPr>
          </a:p>
        </p:txBody>
      </p:sp>
      <p:sp>
        <p:nvSpPr>
          <p:cNvPr id="9" name="正方形/長方形 8"/>
          <p:cNvSpPr/>
          <p:nvPr/>
        </p:nvSpPr>
        <p:spPr>
          <a:xfrm>
            <a:off x="6958573" y="2261357"/>
            <a:ext cx="1835002" cy="2974554"/>
          </a:xfrm>
          <a:prstGeom prst="rect">
            <a:avLst/>
          </a:prstGeom>
          <a:solidFill>
            <a:schemeClr val="accent2"/>
          </a:solidFill>
          <a:ln w="38100">
            <a:solidFill>
              <a:schemeClr val="tx1"/>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solidFill>
                  <a:schemeClr val="bg1"/>
                </a:solidFill>
                <a:latin typeface="メイリオ"/>
                <a:ea typeface="メイリオ"/>
                <a:cs typeface="メイリオ"/>
              </a:rPr>
              <a:t>プランニング</a:t>
            </a:r>
            <a:endParaRPr kumimoji="1" lang="en-US" altLang="ja-JP" b="1" dirty="0">
              <a:solidFill>
                <a:schemeClr val="bg1"/>
              </a:solidFill>
              <a:latin typeface="メイリオ"/>
              <a:ea typeface="メイリオ"/>
              <a:cs typeface="メイリオ"/>
            </a:endParaRPr>
          </a:p>
          <a:p>
            <a:pPr algn="ctr"/>
            <a:r>
              <a:rPr kumimoji="1" lang="ja-JP" altLang="en-US" sz="1600" b="1" dirty="0">
                <a:solidFill>
                  <a:schemeClr val="bg1"/>
                </a:solidFill>
                <a:latin typeface="メイリオ"/>
                <a:ea typeface="メイリオ"/>
                <a:cs typeface="メイリオ"/>
              </a:rPr>
              <a:t>（支援計画策定）</a:t>
            </a:r>
            <a:endParaRPr kumimoji="1" lang="en-US" altLang="ja-JP" sz="1600"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a:p>
            <a:pPr algn="ctr"/>
            <a:endParaRPr kumimoji="1" lang="en-US" altLang="ja-JP" b="1" dirty="0">
              <a:solidFill>
                <a:schemeClr val="bg1"/>
              </a:solidFill>
              <a:latin typeface="メイリオ"/>
              <a:ea typeface="メイリオ"/>
              <a:cs typeface="メイリオ"/>
            </a:endParaRPr>
          </a:p>
        </p:txBody>
      </p:sp>
      <p:sp>
        <p:nvSpPr>
          <p:cNvPr id="10" name="正方形/長方形 9"/>
          <p:cNvSpPr/>
          <p:nvPr/>
        </p:nvSpPr>
        <p:spPr>
          <a:xfrm>
            <a:off x="3122327" y="3383530"/>
            <a:ext cx="1713876" cy="1530571"/>
          </a:xfrm>
          <a:prstGeom prst="rect">
            <a:avLst/>
          </a:prstGeom>
          <a:solidFill>
            <a:schemeClr val="bg1"/>
          </a:solidFill>
          <a:ln w="25400">
            <a:solidFill>
              <a:schemeClr val="accent6"/>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solidFill>
                  <a:srgbClr val="000000"/>
                </a:solidFill>
                <a:latin typeface="メイリオ"/>
                <a:ea typeface="メイリオ"/>
                <a:cs typeface="メイリオ"/>
              </a:rPr>
              <a:t>理解・解釈・仮説</a:t>
            </a:r>
            <a:endParaRPr kumimoji="1" lang="en-US" altLang="ja-JP" b="1">
              <a:solidFill>
                <a:srgbClr val="000000"/>
              </a:solidFill>
              <a:latin typeface="メイリオ"/>
              <a:ea typeface="メイリオ"/>
              <a:cs typeface="メイリオ"/>
            </a:endParaRPr>
          </a:p>
          <a:p>
            <a:pPr algn="ctr"/>
            <a:endParaRPr kumimoji="1" lang="en-US" altLang="ja-JP" b="1">
              <a:solidFill>
                <a:srgbClr val="000000"/>
              </a:solidFill>
              <a:latin typeface="メイリオ"/>
              <a:ea typeface="メイリオ"/>
              <a:cs typeface="メイリオ"/>
            </a:endParaRPr>
          </a:p>
          <a:p>
            <a:pPr algn="ctr"/>
            <a:r>
              <a:rPr kumimoji="1" lang="ja-JP" altLang="en-US" b="1">
                <a:solidFill>
                  <a:srgbClr val="000000"/>
                </a:solidFill>
                <a:latin typeface="メイリオ"/>
                <a:ea typeface="メイリオ"/>
                <a:cs typeface="メイリオ"/>
              </a:rPr>
              <a:t>わかったこと</a:t>
            </a:r>
            <a:endParaRPr kumimoji="1" lang="en-US" altLang="ja-JP" b="1">
              <a:solidFill>
                <a:srgbClr val="000000"/>
              </a:solidFill>
              <a:latin typeface="メイリオ"/>
              <a:ea typeface="メイリオ"/>
              <a:cs typeface="メイリオ"/>
            </a:endParaRPr>
          </a:p>
          <a:p>
            <a:pPr algn="ctr"/>
            <a:r>
              <a:rPr kumimoji="1" lang="ja-JP" altLang="en-US" b="1">
                <a:solidFill>
                  <a:srgbClr val="000000"/>
                </a:solidFill>
                <a:latin typeface="メイリオ"/>
                <a:ea typeface="メイリオ"/>
                <a:cs typeface="メイリオ"/>
              </a:rPr>
              <a:t>推測したこと</a:t>
            </a:r>
            <a:endParaRPr kumimoji="1" lang="en-US" altLang="ja-JP" b="1">
              <a:solidFill>
                <a:srgbClr val="000000"/>
              </a:solidFill>
              <a:latin typeface="メイリオ"/>
              <a:ea typeface="メイリオ"/>
              <a:cs typeface="メイリオ"/>
            </a:endParaRPr>
          </a:p>
        </p:txBody>
      </p:sp>
      <p:sp>
        <p:nvSpPr>
          <p:cNvPr id="11" name="テキスト ボックス 10"/>
          <p:cNvSpPr txBox="1"/>
          <p:nvPr/>
        </p:nvSpPr>
        <p:spPr>
          <a:xfrm>
            <a:off x="289728" y="6044090"/>
            <a:ext cx="8266771" cy="461665"/>
          </a:xfrm>
          <a:prstGeom prst="rect">
            <a:avLst/>
          </a:prstGeom>
          <a:noFill/>
        </p:spPr>
        <p:txBody>
          <a:bodyPr wrap="square" rtlCol="0">
            <a:spAutoFit/>
          </a:bodyPr>
          <a:lstStyle/>
          <a:p>
            <a:r>
              <a:rPr kumimoji="1" lang="ja-JP" altLang="en-US" sz="1200" dirty="0">
                <a:latin typeface="メイリオ"/>
                <a:ea typeface="メイリオ"/>
                <a:cs typeface="メイリオ"/>
              </a:rPr>
              <a:t>近藤直司</a:t>
            </a:r>
            <a:endParaRPr kumimoji="1" lang="en-US" altLang="ja-JP" sz="1200" dirty="0">
              <a:latin typeface="メイリオ"/>
              <a:ea typeface="メイリオ"/>
              <a:cs typeface="メイリオ"/>
            </a:endParaRPr>
          </a:p>
          <a:p>
            <a:r>
              <a:rPr kumimoji="1" lang="en-US" altLang="ja-JP" sz="1200" dirty="0">
                <a:latin typeface="メイリオ"/>
                <a:ea typeface="メイリオ"/>
                <a:cs typeface="メイリオ"/>
              </a:rPr>
              <a:t>『</a:t>
            </a:r>
            <a:r>
              <a:rPr kumimoji="1" lang="ja-JP" altLang="en-US" sz="1200" dirty="0">
                <a:latin typeface="メイリオ"/>
                <a:ea typeface="メイリオ"/>
                <a:cs typeface="メイリオ"/>
              </a:rPr>
              <a:t>医療・保健・福祉・心理専門職のためのアセスメント技術を高めるハンドブック</a:t>
            </a: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（明石書店）を改変</a:t>
            </a:r>
            <a:endParaRPr kumimoji="1" lang="ja-JP" altLang="en-US" sz="1200" dirty="0">
              <a:latin typeface="メイリオ"/>
              <a:ea typeface="メイリオ"/>
              <a:cs typeface="メイリオ"/>
            </a:endParaRPr>
          </a:p>
        </p:txBody>
      </p:sp>
      <p:sp>
        <p:nvSpPr>
          <p:cNvPr id="12" name="正方形/長方形 11"/>
          <p:cNvSpPr/>
          <p:nvPr/>
        </p:nvSpPr>
        <p:spPr>
          <a:xfrm>
            <a:off x="5019235" y="3383530"/>
            <a:ext cx="1591401" cy="1530571"/>
          </a:xfrm>
          <a:prstGeom prst="rect">
            <a:avLst/>
          </a:prstGeom>
          <a:solidFill>
            <a:schemeClr val="bg1"/>
          </a:solidFill>
          <a:ln w="25400">
            <a:solidFill>
              <a:schemeClr val="accent6"/>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solidFill>
                  <a:srgbClr val="000000"/>
                </a:solidFill>
                <a:latin typeface="メイリオ"/>
                <a:ea typeface="メイリオ"/>
                <a:cs typeface="メイリオ"/>
              </a:rPr>
              <a:t>支援課題</a:t>
            </a:r>
            <a:endParaRPr kumimoji="1" lang="en-US" altLang="ja-JP" b="1">
              <a:solidFill>
                <a:srgbClr val="000000"/>
              </a:solidFill>
              <a:latin typeface="メイリオ"/>
              <a:ea typeface="メイリオ"/>
              <a:cs typeface="メイリオ"/>
            </a:endParaRPr>
          </a:p>
          <a:p>
            <a:pPr algn="ctr"/>
            <a:endParaRPr kumimoji="1" lang="en-US" altLang="ja-JP" b="1">
              <a:solidFill>
                <a:srgbClr val="000000"/>
              </a:solidFill>
              <a:latin typeface="メイリオ"/>
              <a:ea typeface="メイリオ"/>
              <a:cs typeface="メイリオ"/>
            </a:endParaRPr>
          </a:p>
          <a:p>
            <a:pPr algn="ctr"/>
            <a:r>
              <a:rPr kumimoji="1" lang="ja-JP" altLang="en-US" b="1">
                <a:solidFill>
                  <a:srgbClr val="000000"/>
                </a:solidFill>
                <a:latin typeface="メイリオ"/>
                <a:ea typeface="メイリオ"/>
                <a:cs typeface="メイリオ"/>
              </a:rPr>
              <a:t>支援の</a:t>
            </a:r>
            <a:endParaRPr kumimoji="1" lang="en-US" altLang="ja-JP" b="1">
              <a:solidFill>
                <a:srgbClr val="000000"/>
              </a:solidFill>
              <a:latin typeface="メイリオ"/>
              <a:ea typeface="メイリオ"/>
              <a:cs typeface="メイリオ"/>
            </a:endParaRPr>
          </a:p>
          <a:p>
            <a:pPr algn="ctr"/>
            <a:r>
              <a:rPr kumimoji="1" lang="ja-JP" altLang="en-US" b="1">
                <a:solidFill>
                  <a:srgbClr val="000000"/>
                </a:solidFill>
                <a:latin typeface="メイリオ"/>
                <a:ea typeface="メイリオ"/>
                <a:cs typeface="メイリオ"/>
              </a:rPr>
              <a:t>必要なこと</a:t>
            </a:r>
            <a:endParaRPr kumimoji="1" lang="en-US" altLang="ja-JP" b="1">
              <a:solidFill>
                <a:srgbClr val="000000"/>
              </a:solidFill>
              <a:latin typeface="メイリオ"/>
              <a:ea typeface="メイリオ"/>
              <a:cs typeface="メイリオ"/>
            </a:endParaRPr>
          </a:p>
        </p:txBody>
      </p:sp>
      <p:sp>
        <p:nvSpPr>
          <p:cNvPr id="13" name="正方形/長方形 12"/>
          <p:cNvSpPr/>
          <p:nvPr/>
        </p:nvSpPr>
        <p:spPr>
          <a:xfrm>
            <a:off x="7167320" y="3414165"/>
            <a:ext cx="1505171" cy="1499936"/>
          </a:xfrm>
          <a:prstGeom prst="rect">
            <a:avLst/>
          </a:prstGeom>
          <a:solidFill>
            <a:schemeClr val="bg1"/>
          </a:solidFill>
          <a:ln w="25400">
            <a:solidFill>
              <a:schemeClr val="accent6"/>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solidFill>
                  <a:srgbClr val="000000"/>
                </a:solidFill>
                <a:latin typeface="メイリオ"/>
                <a:ea typeface="メイリオ"/>
                <a:cs typeface="メイリオ"/>
              </a:rPr>
              <a:t>対応・方針</a:t>
            </a:r>
            <a:endParaRPr kumimoji="1" lang="en-US" altLang="ja-JP" b="1" dirty="0">
              <a:solidFill>
                <a:srgbClr val="000000"/>
              </a:solidFill>
              <a:latin typeface="メイリオ"/>
              <a:ea typeface="メイリオ"/>
              <a:cs typeface="メイリオ"/>
            </a:endParaRPr>
          </a:p>
          <a:p>
            <a:pPr algn="ctr"/>
            <a:endParaRPr kumimoji="1" lang="en-US" altLang="ja-JP" b="1" dirty="0">
              <a:solidFill>
                <a:srgbClr val="000000"/>
              </a:solidFill>
              <a:latin typeface="メイリオ"/>
              <a:ea typeface="メイリオ"/>
              <a:cs typeface="メイリオ"/>
            </a:endParaRPr>
          </a:p>
          <a:p>
            <a:pPr algn="ctr"/>
            <a:r>
              <a:rPr kumimoji="1" lang="ja-JP" altLang="en-US" b="1" dirty="0">
                <a:solidFill>
                  <a:srgbClr val="000000"/>
                </a:solidFill>
                <a:latin typeface="メイリオ"/>
                <a:ea typeface="メイリオ"/>
                <a:cs typeface="メイリオ"/>
              </a:rPr>
              <a:t>やろうと思うこと</a:t>
            </a:r>
            <a:endParaRPr kumimoji="1" lang="en-US" altLang="ja-JP" b="1" dirty="0">
              <a:solidFill>
                <a:srgbClr val="000000"/>
              </a:solidFill>
              <a:latin typeface="メイリオ"/>
              <a:ea typeface="メイリオ"/>
              <a:cs typeface="メイリオ"/>
            </a:endParaRPr>
          </a:p>
        </p:txBody>
      </p:sp>
      <p:sp>
        <p:nvSpPr>
          <p:cNvPr id="14" name="正方形/長方形 13"/>
          <p:cNvSpPr/>
          <p:nvPr/>
        </p:nvSpPr>
        <p:spPr>
          <a:xfrm>
            <a:off x="591479" y="3383530"/>
            <a:ext cx="1965797" cy="1530571"/>
          </a:xfrm>
          <a:prstGeom prst="rect">
            <a:avLst/>
          </a:prstGeom>
          <a:solidFill>
            <a:schemeClr val="bg1"/>
          </a:solidFill>
          <a:ln w="25400">
            <a:solidFill>
              <a:schemeClr val="accent6"/>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solidFill>
                  <a:srgbClr val="000000"/>
                </a:solidFill>
                <a:latin typeface="メイリオ"/>
                <a:ea typeface="メイリオ"/>
                <a:cs typeface="メイリオ"/>
              </a:rPr>
              <a:t>情報</a:t>
            </a:r>
            <a:endParaRPr kumimoji="1" lang="en-US" altLang="ja-JP" b="1" dirty="0">
              <a:solidFill>
                <a:srgbClr val="000000"/>
              </a:solidFill>
              <a:latin typeface="メイリオ"/>
              <a:ea typeface="メイリオ"/>
              <a:cs typeface="メイリオ"/>
            </a:endParaRPr>
          </a:p>
          <a:p>
            <a:pPr algn="ctr"/>
            <a:endParaRPr kumimoji="1" lang="en-US" altLang="ja-JP" b="1" dirty="0">
              <a:solidFill>
                <a:srgbClr val="000000"/>
              </a:solidFill>
              <a:latin typeface="メイリオ"/>
              <a:ea typeface="メイリオ"/>
              <a:cs typeface="メイリオ"/>
            </a:endParaRPr>
          </a:p>
          <a:p>
            <a:pPr algn="ctr"/>
            <a:r>
              <a:rPr kumimoji="1" lang="ja-JP" altLang="en-US" b="1" dirty="0">
                <a:solidFill>
                  <a:srgbClr val="000000"/>
                </a:solidFill>
                <a:latin typeface="メイリオ"/>
                <a:ea typeface="メイリオ"/>
                <a:cs typeface="メイリオ"/>
              </a:rPr>
              <a:t>見たこと</a:t>
            </a:r>
            <a:endParaRPr kumimoji="1" lang="en-US" altLang="ja-JP" b="1" dirty="0">
              <a:solidFill>
                <a:srgbClr val="000000"/>
              </a:solidFill>
              <a:latin typeface="メイリオ"/>
              <a:ea typeface="メイリオ"/>
              <a:cs typeface="メイリオ"/>
            </a:endParaRPr>
          </a:p>
          <a:p>
            <a:pPr algn="ctr"/>
            <a:r>
              <a:rPr kumimoji="1" lang="ja-JP" altLang="en-US" b="1" dirty="0">
                <a:solidFill>
                  <a:srgbClr val="000000"/>
                </a:solidFill>
                <a:latin typeface="メイリオ"/>
                <a:ea typeface="メイリオ"/>
                <a:cs typeface="メイリオ"/>
              </a:rPr>
              <a:t>聴いたこと</a:t>
            </a:r>
            <a:endParaRPr kumimoji="1" lang="en-US" altLang="ja-JP" b="1" dirty="0">
              <a:solidFill>
                <a:srgbClr val="000000"/>
              </a:solidFill>
              <a:latin typeface="メイリオ"/>
              <a:ea typeface="メイリオ"/>
              <a:cs typeface="メイリオ"/>
            </a:endParaRPr>
          </a:p>
          <a:p>
            <a:pPr algn="ctr"/>
            <a:r>
              <a:rPr kumimoji="1" lang="ja-JP" altLang="en-US" b="1" dirty="0">
                <a:solidFill>
                  <a:srgbClr val="000000"/>
                </a:solidFill>
                <a:latin typeface="メイリオ"/>
                <a:ea typeface="メイリオ"/>
                <a:cs typeface="メイリオ"/>
              </a:rPr>
              <a:t>データなど</a:t>
            </a:r>
            <a:endParaRPr kumimoji="1" lang="en-US" altLang="ja-JP" b="1" dirty="0">
              <a:solidFill>
                <a:srgbClr val="000000"/>
              </a:solidFill>
              <a:latin typeface="メイリオ"/>
              <a:ea typeface="メイリオ"/>
              <a:cs typeface="メイリオ"/>
            </a:endParaRPr>
          </a:p>
        </p:txBody>
      </p:sp>
      <p:cxnSp>
        <p:nvCxnSpPr>
          <p:cNvPr id="16" name="曲線コネクタ 15"/>
          <p:cNvCxnSpPr>
            <a:stCxn id="10" idx="0"/>
            <a:endCxn id="14" idx="0"/>
          </p:cNvCxnSpPr>
          <p:nvPr/>
        </p:nvCxnSpPr>
        <p:spPr>
          <a:xfrm rot="16200000" flipV="1">
            <a:off x="2776822" y="2181086"/>
            <a:ext cx="12700" cy="2404887"/>
          </a:xfrm>
          <a:prstGeom prst="curvedConnector3">
            <a:avLst>
              <a:gd name="adj1" fmla="val 1800000"/>
            </a:avLst>
          </a:prstGeom>
          <a:ln w="79375">
            <a:solidFill>
              <a:srgbClr val="7030A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22" name="曲線コネクタ 21"/>
          <p:cNvCxnSpPr>
            <a:stCxn id="14" idx="2"/>
            <a:endCxn id="10" idx="2"/>
          </p:cNvCxnSpPr>
          <p:nvPr/>
        </p:nvCxnSpPr>
        <p:spPr>
          <a:xfrm rot="16200000" flipH="1">
            <a:off x="2776821" y="3711657"/>
            <a:ext cx="12700" cy="2404887"/>
          </a:xfrm>
          <a:prstGeom prst="curvedConnector3">
            <a:avLst>
              <a:gd name="adj1" fmla="val 1800000"/>
            </a:avLst>
          </a:prstGeom>
          <a:ln w="79375">
            <a:solidFill>
              <a:srgbClr val="7030A0"/>
            </a:solidFill>
            <a:tailEnd type="stealth" w="lg" len="lg"/>
          </a:ln>
        </p:spPr>
        <p:style>
          <a:lnRef idx="2">
            <a:schemeClr val="accent1"/>
          </a:lnRef>
          <a:fillRef idx="0">
            <a:schemeClr val="accent1"/>
          </a:fillRef>
          <a:effectRef idx="1">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5FD889E0-CAB2-4699-909D-B9A88D47ACBE}" type="slidenum">
              <a:rPr lang="en-US" smtClean="0"/>
              <a:pPr/>
              <a:t>29</a:t>
            </a:fld>
            <a:endParaRPr lang="en-US"/>
          </a:p>
        </p:txBody>
      </p:sp>
      <p:sp>
        <p:nvSpPr>
          <p:cNvPr id="15" name="フッター プレースホルダ 14"/>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7" name="円/楕円 16"/>
          <p:cNvSpPr/>
          <p:nvPr/>
        </p:nvSpPr>
        <p:spPr>
          <a:xfrm>
            <a:off x="4185266" y="4815327"/>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1</a:t>
            </a:r>
            <a:endParaRPr kumimoji="1" lang="ja-JP" altLang="en-US" sz="3600" b="1" dirty="0">
              <a:solidFill>
                <a:schemeClr val="tx1"/>
              </a:solidFill>
            </a:endParaRPr>
          </a:p>
        </p:txBody>
      </p:sp>
      <p:sp>
        <p:nvSpPr>
          <p:cNvPr id="18" name="円/楕円 17"/>
          <p:cNvSpPr/>
          <p:nvPr/>
        </p:nvSpPr>
        <p:spPr>
          <a:xfrm>
            <a:off x="519575" y="4815327"/>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2</a:t>
            </a:r>
            <a:endParaRPr kumimoji="1" lang="ja-JP" altLang="en-US" sz="3600" b="1" dirty="0">
              <a:solidFill>
                <a:schemeClr val="tx1"/>
              </a:solidFill>
            </a:endParaRPr>
          </a:p>
        </p:txBody>
      </p:sp>
      <p:sp>
        <p:nvSpPr>
          <p:cNvPr id="19" name="円/楕円 18"/>
          <p:cNvSpPr/>
          <p:nvPr/>
        </p:nvSpPr>
        <p:spPr>
          <a:xfrm>
            <a:off x="5985100" y="4815327"/>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3</a:t>
            </a:r>
            <a:endParaRPr kumimoji="1" lang="ja-JP" altLang="en-US" sz="3600" b="1" dirty="0">
              <a:solidFill>
                <a:schemeClr val="tx1"/>
              </a:solidFill>
            </a:endParaRPr>
          </a:p>
        </p:txBody>
      </p:sp>
      <p:sp>
        <p:nvSpPr>
          <p:cNvPr id="20" name="円/楕円 19"/>
          <p:cNvSpPr/>
          <p:nvPr/>
        </p:nvSpPr>
        <p:spPr>
          <a:xfrm>
            <a:off x="8013087" y="4815327"/>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4</a:t>
            </a:r>
            <a:endParaRPr kumimoji="1" lang="ja-JP" altLang="en-US" sz="3600" b="1" dirty="0">
              <a:solidFill>
                <a:schemeClr val="tx1"/>
              </a:solidFill>
            </a:endParaRPr>
          </a:p>
        </p:txBody>
      </p:sp>
    </p:spTree>
    <p:extLst>
      <p:ext uri="{BB962C8B-B14F-4D97-AF65-F5344CB8AC3E}">
        <p14:creationId xmlns:p14="http://schemas.microsoft.com/office/powerpoint/2010/main" val="1279715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051996"/>
            <a:ext cx="8640960" cy="2000548"/>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　　　　　</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１</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これまでの復習</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相談支援の目的</a:t>
            </a:r>
          </a:p>
          <a:p>
            <a:r>
              <a:rPr lang="ja-JP" altLang="en-US" sz="2400" dirty="0" smtClean="0">
                <a:latin typeface="メイリオ" pitchFamily="50" charset="-128"/>
                <a:ea typeface="メイリオ" pitchFamily="50" charset="-128"/>
                <a:cs typeface="メイリオ" pitchFamily="50" charset="-128"/>
              </a:rPr>
              <a:t>　　　　　　　② 相談支援の基本的視点</a:t>
            </a:r>
          </a:p>
          <a:p>
            <a:r>
              <a:rPr lang="ja-JP" altLang="en-US" sz="2400" dirty="0" smtClean="0">
                <a:latin typeface="メイリオ" pitchFamily="50" charset="-128"/>
                <a:ea typeface="メイリオ" pitchFamily="50" charset="-128"/>
                <a:cs typeface="メイリオ" pitchFamily="50" charset="-128"/>
              </a:rPr>
              <a:t>　　　　　　　③ ケアマネジメントプロセス</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2800" dirty="0">
                <a:latin typeface="メイリオ"/>
                <a:ea typeface="メイリオ"/>
                <a:cs typeface="メイリオ"/>
              </a:rPr>
              <a:t>ニーズ</a:t>
            </a:r>
            <a:r>
              <a:rPr kumimoji="1" lang="ja-JP" altLang="en-US" sz="2800" dirty="0" smtClean="0">
                <a:latin typeface="メイリオ"/>
                <a:ea typeface="メイリオ"/>
                <a:cs typeface="メイリオ"/>
              </a:rPr>
              <a:t>整理の方法（２）</a:t>
            </a:r>
            <a:endParaRPr kumimoji="1" lang="ja-JP" altLang="en-US" sz="2800" dirty="0">
              <a:latin typeface="メイリオ"/>
              <a:ea typeface="メイリオ"/>
              <a:cs typeface="メイリオ"/>
            </a:endParaRPr>
          </a:p>
        </p:txBody>
      </p:sp>
      <p:sp>
        <p:nvSpPr>
          <p:cNvPr id="18" name="フッター プレースホルダ 17"/>
          <p:cNvSpPr>
            <a:spLocks noGrp="1"/>
          </p:cNvSpPr>
          <p:nvPr>
            <p:ph type="ftr" sz="quarter" idx="11"/>
          </p:nvPr>
        </p:nvSpPr>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30</a:t>
            </a:fld>
            <a:endParaRPr lang="en-US"/>
          </a:p>
        </p:txBody>
      </p:sp>
      <p:sp>
        <p:nvSpPr>
          <p:cNvPr id="5" name="正方形/長方形 4"/>
          <p:cNvSpPr/>
          <p:nvPr/>
        </p:nvSpPr>
        <p:spPr>
          <a:xfrm>
            <a:off x="284163" y="1930852"/>
            <a:ext cx="4012756" cy="4766244"/>
          </a:xfrm>
          <a:prstGeom prst="rect">
            <a:avLst/>
          </a:prstGeom>
          <a:solidFill>
            <a:schemeClr val="accent4">
              <a:lumMod val="20000"/>
              <a:lumOff val="80000"/>
            </a:schemeClr>
          </a:solidFill>
          <a:ln w="38100">
            <a:solidFill>
              <a:schemeClr val="tx1"/>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rgbClr val="000000"/>
                </a:solidFill>
                <a:latin typeface="メイリオ"/>
                <a:ea typeface="メイリオ"/>
                <a:cs typeface="メイリオ"/>
              </a:rPr>
              <a:t>インテーク</a:t>
            </a:r>
            <a:endParaRPr kumimoji="1" lang="en-US" altLang="ja-JP" sz="1400" b="1" dirty="0">
              <a:solidFill>
                <a:srgbClr val="000000"/>
              </a:solidFill>
              <a:latin typeface="メイリオ"/>
              <a:ea typeface="メイリオ"/>
              <a:cs typeface="メイリオ"/>
            </a:endParaRPr>
          </a:p>
          <a:p>
            <a:pPr algn="ctr"/>
            <a:r>
              <a:rPr kumimoji="1" lang="ja-JP" altLang="en-US" sz="1400" b="1" dirty="0">
                <a:solidFill>
                  <a:srgbClr val="000000"/>
                </a:solidFill>
                <a:latin typeface="メイリオ"/>
                <a:ea typeface="メイリオ"/>
                <a:cs typeface="メイリオ"/>
              </a:rPr>
              <a:t>（情報の収集・整理）</a:t>
            </a:r>
            <a:endParaRPr kumimoji="1" lang="en-US" altLang="ja-JP" sz="1400" b="1" dirty="0">
              <a:solidFill>
                <a:srgbClr val="000000"/>
              </a:solidFill>
              <a:latin typeface="メイリオ"/>
              <a:ea typeface="メイリオ"/>
              <a:cs typeface="メイリオ"/>
            </a:endParaRPr>
          </a:p>
          <a:p>
            <a:pPr algn="ctr"/>
            <a:endParaRPr kumimoji="1" lang="ja-JP" altLang="en-US" sz="1600" dirty="0" smtClean="0">
              <a:solidFill>
                <a:srgbClr val="000000"/>
              </a:solidFill>
              <a:latin typeface="メイリオ"/>
              <a:ea typeface="メイリオ"/>
              <a:cs typeface="メイリオ"/>
            </a:endParaRPr>
          </a:p>
          <a:p>
            <a:pPr algn="ctr"/>
            <a:endParaRPr kumimoji="1" lang="en-US" altLang="ja-JP" sz="1600" dirty="0">
              <a:solidFill>
                <a:srgbClr val="000000"/>
              </a:solidFill>
              <a:latin typeface="メイリオ"/>
              <a:ea typeface="メイリオ"/>
              <a:cs typeface="メイリオ"/>
            </a:endParaRPr>
          </a:p>
          <a:p>
            <a:pPr algn="ctr"/>
            <a:endParaRPr kumimoji="1" lang="en-US" altLang="ja-JP" sz="1600"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p:txBody>
      </p:sp>
      <p:sp>
        <p:nvSpPr>
          <p:cNvPr id="8" name="正方形/長方形 7"/>
          <p:cNvSpPr/>
          <p:nvPr/>
        </p:nvSpPr>
        <p:spPr>
          <a:xfrm>
            <a:off x="4453487" y="1930852"/>
            <a:ext cx="4404763" cy="4766244"/>
          </a:xfrm>
          <a:prstGeom prst="rect">
            <a:avLst/>
          </a:prstGeom>
          <a:solidFill>
            <a:schemeClr val="accent3">
              <a:lumMod val="60000"/>
              <a:lumOff val="40000"/>
            </a:schemeClr>
          </a:solidFill>
          <a:ln w="38100">
            <a:solidFill>
              <a:schemeClr val="tx1"/>
            </a:solidFill>
          </a:ln>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chemeClr val="tx1"/>
                </a:solidFill>
                <a:latin typeface="メイリオ"/>
                <a:ea typeface="メイリオ"/>
                <a:cs typeface="メイリオ"/>
              </a:rPr>
              <a:t>アセスメント</a:t>
            </a:r>
            <a:endParaRPr kumimoji="1" lang="en-US" altLang="ja-JP" sz="1400" b="1" dirty="0">
              <a:solidFill>
                <a:schemeClr val="tx1"/>
              </a:solidFill>
              <a:latin typeface="メイリオ"/>
              <a:ea typeface="メイリオ"/>
              <a:cs typeface="メイリオ"/>
            </a:endParaRPr>
          </a:p>
          <a:p>
            <a:pPr algn="ctr"/>
            <a:r>
              <a:rPr kumimoji="1" lang="ja-JP" altLang="en-US" sz="1400" b="1" dirty="0">
                <a:solidFill>
                  <a:schemeClr val="tx1"/>
                </a:solidFill>
                <a:latin typeface="メイリオ"/>
                <a:ea typeface="メイリオ"/>
                <a:cs typeface="メイリオ"/>
              </a:rPr>
              <a:t>（評価</a:t>
            </a:r>
            <a:r>
              <a:rPr kumimoji="1" lang="ja-JP" altLang="en-US" sz="1400" b="1" dirty="0" smtClean="0">
                <a:solidFill>
                  <a:schemeClr val="tx1"/>
                </a:solidFill>
                <a:latin typeface="メイリオ"/>
                <a:ea typeface="メイリオ"/>
                <a:cs typeface="メイリオ"/>
              </a:rPr>
              <a:t>）</a:t>
            </a:r>
          </a:p>
          <a:p>
            <a:pPr algn="ctr"/>
            <a:endParaRPr kumimoji="1" lang="en-US" altLang="ja-JP" sz="1600"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a:p>
            <a:pPr algn="ctr"/>
            <a:endParaRPr kumimoji="1" lang="en-US" altLang="ja-JP" dirty="0">
              <a:solidFill>
                <a:schemeClr val="tx1"/>
              </a:solidFill>
              <a:latin typeface="メイリオ"/>
              <a:ea typeface="メイリオ"/>
              <a:cs typeface="メイリオ"/>
            </a:endParaRPr>
          </a:p>
        </p:txBody>
      </p:sp>
      <p:sp>
        <p:nvSpPr>
          <p:cNvPr id="10" name="正方形/長方形 9"/>
          <p:cNvSpPr/>
          <p:nvPr/>
        </p:nvSpPr>
        <p:spPr>
          <a:xfrm>
            <a:off x="4575262" y="2547018"/>
            <a:ext cx="2104917" cy="1220649"/>
          </a:xfrm>
          <a:prstGeom prst="rect">
            <a:avLst/>
          </a:prstGeom>
          <a:solidFill>
            <a:srgbClr val="993300"/>
          </a:solidFill>
          <a:ln w="25400">
            <a:solidFill>
              <a:srgbClr val="993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a:solidFill>
                  <a:schemeClr val="bg1"/>
                </a:solidFill>
                <a:latin typeface="メイリオ"/>
                <a:ea typeface="メイリオ"/>
                <a:cs typeface="メイリオ"/>
              </a:rPr>
              <a:t>理解・解釈・仮説</a:t>
            </a:r>
            <a:endParaRPr kumimoji="1" lang="en-US" altLang="ja-JP" sz="1400" b="1">
              <a:solidFill>
                <a:schemeClr val="bg1"/>
              </a:solidFill>
              <a:latin typeface="メイリオ"/>
              <a:ea typeface="メイリオ"/>
              <a:cs typeface="メイリオ"/>
            </a:endParaRPr>
          </a:p>
        </p:txBody>
      </p:sp>
      <p:sp>
        <p:nvSpPr>
          <p:cNvPr id="12" name="正方形/長方形 11"/>
          <p:cNvSpPr/>
          <p:nvPr/>
        </p:nvSpPr>
        <p:spPr>
          <a:xfrm>
            <a:off x="6863211" y="2547019"/>
            <a:ext cx="1835005" cy="1220648"/>
          </a:xfrm>
          <a:prstGeom prst="rect">
            <a:avLst/>
          </a:prstGeom>
          <a:solidFill>
            <a:srgbClr val="993300"/>
          </a:solidFill>
          <a:ln w="25400">
            <a:solidFill>
              <a:srgbClr val="993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a:solidFill>
                  <a:schemeClr val="bg1"/>
                </a:solidFill>
                <a:latin typeface="メイリオ"/>
                <a:ea typeface="メイリオ"/>
                <a:cs typeface="メイリオ"/>
              </a:rPr>
              <a:t>支援課題</a:t>
            </a:r>
            <a:endParaRPr kumimoji="1" lang="en-US" altLang="ja-JP" sz="1400" b="1">
              <a:solidFill>
                <a:schemeClr val="bg1"/>
              </a:solidFill>
              <a:latin typeface="メイリオ"/>
              <a:ea typeface="メイリオ"/>
              <a:cs typeface="メイリオ"/>
            </a:endParaRPr>
          </a:p>
        </p:txBody>
      </p:sp>
      <p:sp>
        <p:nvSpPr>
          <p:cNvPr id="14" name="正方形/長方形 13"/>
          <p:cNvSpPr/>
          <p:nvPr/>
        </p:nvSpPr>
        <p:spPr>
          <a:xfrm>
            <a:off x="434911" y="2547018"/>
            <a:ext cx="3722836" cy="441705"/>
          </a:xfrm>
          <a:prstGeom prst="rect">
            <a:avLst/>
          </a:prstGeom>
          <a:solidFill>
            <a:srgbClr val="993300"/>
          </a:solidFill>
          <a:ln w="25400">
            <a:solidFill>
              <a:srgbClr val="993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chemeClr val="bg1"/>
                </a:solidFill>
                <a:latin typeface="メイリオ"/>
                <a:ea typeface="メイリオ"/>
                <a:cs typeface="メイリオ"/>
              </a:rPr>
              <a:t>情報</a:t>
            </a:r>
            <a:endParaRPr kumimoji="1" lang="en-US" altLang="ja-JP" sz="1400" b="1" dirty="0">
              <a:solidFill>
                <a:schemeClr val="bg1"/>
              </a:solidFill>
              <a:latin typeface="メイリオ"/>
              <a:ea typeface="メイリオ"/>
              <a:cs typeface="メイリオ"/>
            </a:endParaRPr>
          </a:p>
          <a:p>
            <a:pPr algn="ctr"/>
            <a:r>
              <a:rPr kumimoji="1" lang="ja-JP" altLang="en-US" sz="1400" b="1" dirty="0">
                <a:solidFill>
                  <a:schemeClr val="bg1"/>
                </a:solidFill>
                <a:latin typeface="メイリオ"/>
                <a:ea typeface="メイリオ"/>
                <a:cs typeface="メイリオ"/>
              </a:rPr>
              <a:t>見たこと・聴いたこと・</a:t>
            </a:r>
            <a:r>
              <a:rPr kumimoji="1" lang="en-US" altLang="ja-JP" sz="1400" b="1" dirty="0">
                <a:solidFill>
                  <a:schemeClr val="bg1"/>
                </a:solidFill>
                <a:latin typeface="メイリオ"/>
                <a:ea typeface="メイリオ"/>
                <a:cs typeface="メイリオ"/>
              </a:rPr>
              <a:t> </a:t>
            </a:r>
            <a:r>
              <a:rPr kumimoji="1" lang="ja-JP" altLang="en-US" sz="1400" b="1" dirty="0">
                <a:solidFill>
                  <a:schemeClr val="bg1"/>
                </a:solidFill>
                <a:latin typeface="メイリオ"/>
                <a:ea typeface="メイリオ"/>
                <a:cs typeface="メイリオ"/>
              </a:rPr>
              <a:t>データなど</a:t>
            </a:r>
            <a:endParaRPr kumimoji="1" lang="en-US" altLang="ja-JP" sz="1400" b="1" dirty="0">
              <a:solidFill>
                <a:schemeClr val="bg1"/>
              </a:solidFill>
              <a:latin typeface="メイリオ"/>
              <a:ea typeface="メイリオ"/>
              <a:cs typeface="メイリオ"/>
            </a:endParaRPr>
          </a:p>
        </p:txBody>
      </p:sp>
      <p:sp>
        <p:nvSpPr>
          <p:cNvPr id="24" name="正方形/長方形 23"/>
          <p:cNvSpPr/>
          <p:nvPr/>
        </p:nvSpPr>
        <p:spPr>
          <a:xfrm>
            <a:off x="452311" y="3090334"/>
            <a:ext cx="1435141" cy="677334"/>
          </a:xfrm>
          <a:prstGeom prst="rect">
            <a:avLst/>
          </a:prstGeom>
          <a:solidFill>
            <a:srgbClr val="993300"/>
          </a:solidFill>
          <a:ln w="25400">
            <a:solidFill>
              <a:srgbClr val="993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chemeClr val="bg1"/>
                </a:solidFill>
                <a:latin typeface="メイリオ" pitchFamily="50" charset="-128"/>
                <a:ea typeface="メイリオ" pitchFamily="50" charset="-128"/>
                <a:cs typeface="メイリオ" pitchFamily="50" charset="-128"/>
              </a:rPr>
              <a:t>本人の希望</a:t>
            </a:r>
            <a:endParaRPr kumimoji="1" lang="en-US" altLang="ja-JP" sz="1400" b="1" dirty="0">
              <a:solidFill>
                <a:schemeClr val="bg1"/>
              </a:solidFill>
              <a:latin typeface="メイリオ" pitchFamily="50" charset="-128"/>
              <a:ea typeface="メイリオ" pitchFamily="50" charset="-128"/>
              <a:cs typeface="メイリオ" pitchFamily="50" charset="-128"/>
            </a:endParaRPr>
          </a:p>
        </p:txBody>
      </p:sp>
      <p:sp>
        <p:nvSpPr>
          <p:cNvPr id="25" name="正方形/長方形 24"/>
          <p:cNvSpPr/>
          <p:nvPr/>
        </p:nvSpPr>
        <p:spPr>
          <a:xfrm>
            <a:off x="2010930" y="3090334"/>
            <a:ext cx="2146817" cy="677333"/>
          </a:xfrm>
          <a:prstGeom prst="rect">
            <a:avLst/>
          </a:prstGeom>
          <a:solidFill>
            <a:srgbClr val="993300"/>
          </a:solidFill>
          <a:ln w="25400">
            <a:solidFill>
              <a:srgbClr val="993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b="1" dirty="0" smtClean="0">
                <a:solidFill>
                  <a:schemeClr val="bg1"/>
                </a:solidFill>
                <a:latin typeface="メイリオ" pitchFamily="50" charset="-128"/>
                <a:ea typeface="メイリオ" pitchFamily="50" charset="-128"/>
                <a:cs typeface="メイリオ" pitchFamily="50" charset="-128"/>
              </a:rPr>
              <a:t>(</a:t>
            </a:r>
            <a:r>
              <a:rPr kumimoji="1" lang="ja-JP" altLang="en-US" sz="1200" b="1" dirty="0" smtClean="0">
                <a:solidFill>
                  <a:schemeClr val="bg1"/>
                </a:solidFill>
                <a:latin typeface="メイリオ" pitchFamily="50" charset="-128"/>
                <a:ea typeface="メイリオ" pitchFamily="50" charset="-128"/>
                <a:cs typeface="メイリオ" pitchFamily="50" charset="-128"/>
              </a:rPr>
              <a:t>記入者が</a:t>
            </a:r>
            <a:r>
              <a:rPr kumimoji="1" lang="en-US" altLang="ja-JP" sz="1200" b="1" dirty="0" smtClean="0">
                <a:solidFill>
                  <a:schemeClr val="bg1"/>
                </a:solidFill>
                <a:latin typeface="メイリオ" pitchFamily="50" charset="-128"/>
                <a:ea typeface="メイリオ" pitchFamily="50" charset="-128"/>
                <a:cs typeface="メイリオ" pitchFamily="50" charset="-128"/>
              </a:rPr>
              <a:t>)</a:t>
            </a:r>
            <a:r>
              <a:rPr kumimoji="1" lang="ja-JP" altLang="en-US" sz="1200" b="1" dirty="0">
                <a:solidFill>
                  <a:schemeClr val="bg1"/>
                </a:solidFill>
                <a:latin typeface="メイリオ" pitchFamily="50" charset="-128"/>
                <a:ea typeface="メイリオ" pitchFamily="50" charset="-128"/>
                <a:cs typeface="メイリオ" pitchFamily="50" charset="-128"/>
              </a:rPr>
              <a:t>押さえて</a:t>
            </a:r>
            <a:r>
              <a:rPr kumimoji="1" lang="ja-JP" altLang="en-US" sz="1200" b="1" dirty="0" smtClean="0">
                <a:solidFill>
                  <a:schemeClr val="bg1"/>
                </a:solidFill>
                <a:latin typeface="メイリオ" pitchFamily="50" charset="-128"/>
                <a:ea typeface="メイリオ" pitchFamily="50" charset="-128"/>
                <a:cs typeface="メイリオ" pitchFamily="50" charset="-128"/>
              </a:rPr>
              <a:t>おきたい</a:t>
            </a:r>
            <a:r>
              <a:rPr kumimoji="1" lang="en-US" altLang="ja-JP" sz="1200" b="1" dirty="0" smtClean="0">
                <a:solidFill>
                  <a:schemeClr val="bg1"/>
                </a:solidFill>
                <a:latin typeface="メイリオ" pitchFamily="50" charset="-128"/>
                <a:ea typeface="メイリオ" pitchFamily="50" charset="-128"/>
                <a:cs typeface="メイリオ" pitchFamily="50" charset="-128"/>
              </a:rPr>
              <a:t>(</a:t>
            </a:r>
            <a:r>
              <a:rPr kumimoji="1" lang="ja-JP" altLang="en-US" sz="1200" b="1" u="sng" dirty="0" smtClean="0">
                <a:solidFill>
                  <a:schemeClr val="bg1"/>
                </a:solidFill>
                <a:latin typeface="メイリオ" pitchFamily="50" charset="-128"/>
                <a:ea typeface="メイリオ" pitchFamily="50" charset="-128"/>
                <a:cs typeface="メイリオ" pitchFamily="50" charset="-128"/>
              </a:rPr>
              <a:t>解釈の根拠となる</a:t>
            </a:r>
            <a:r>
              <a:rPr kumimoji="1" lang="en-US" altLang="ja-JP" sz="1200" b="1" dirty="0" smtClean="0">
                <a:solidFill>
                  <a:schemeClr val="bg1"/>
                </a:solidFill>
                <a:latin typeface="メイリオ" pitchFamily="50" charset="-128"/>
                <a:ea typeface="メイリオ" pitchFamily="50" charset="-128"/>
                <a:cs typeface="メイリオ" pitchFamily="50" charset="-128"/>
              </a:rPr>
              <a:t>)</a:t>
            </a:r>
            <a:r>
              <a:rPr kumimoji="1" lang="ja-JP" altLang="en-US" sz="1200" b="1" dirty="0" smtClean="0">
                <a:solidFill>
                  <a:schemeClr val="bg1"/>
                </a:solidFill>
                <a:latin typeface="メイリオ" pitchFamily="50" charset="-128"/>
                <a:ea typeface="メイリオ" pitchFamily="50" charset="-128"/>
                <a:cs typeface="メイリオ" pitchFamily="50" charset="-128"/>
              </a:rPr>
              <a:t>事実</a:t>
            </a:r>
            <a:endParaRPr kumimoji="1" lang="en-US" altLang="ja-JP" sz="1200" b="1" dirty="0">
              <a:solidFill>
                <a:schemeClr val="bg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434911" y="3869267"/>
            <a:ext cx="1452541" cy="2740853"/>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dirty="0">
              <a:solidFill>
                <a:schemeClr val="tx1"/>
              </a:solidFill>
              <a:latin typeface="メイリオ"/>
              <a:ea typeface="メイリオ"/>
              <a:cs typeface="メイリオ"/>
            </a:endParaRPr>
          </a:p>
        </p:txBody>
      </p:sp>
      <p:sp>
        <p:nvSpPr>
          <p:cNvPr id="28" name="正方形/長方形 27"/>
          <p:cNvSpPr/>
          <p:nvPr/>
        </p:nvSpPr>
        <p:spPr>
          <a:xfrm>
            <a:off x="4575263" y="3869267"/>
            <a:ext cx="2104916" cy="2740853"/>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sz="1400" dirty="0">
              <a:solidFill>
                <a:schemeClr val="tx1"/>
              </a:solidFill>
              <a:latin typeface="メイリオ"/>
              <a:ea typeface="メイリオ"/>
              <a:cs typeface="メイリオ"/>
            </a:endParaRPr>
          </a:p>
        </p:txBody>
      </p:sp>
      <p:sp>
        <p:nvSpPr>
          <p:cNvPr id="29" name="正方形/長方形 28"/>
          <p:cNvSpPr/>
          <p:nvPr/>
        </p:nvSpPr>
        <p:spPr>
          <a:xfrm>
            <a:off x="2010930" y="3869267"/>
            <a:ext cx="2146817" cy="2740853"/>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sz="1600" dirty="0">
              <a:solidFill>
                <a:schemeClr val="tx1"/>
              </a:solidFill>
              <a:latin typeface="メイリオ"/>
              <a:ea typeface="メイリオ"/>
              <a:cs typeface="メイリオ"/>
            </a:endParaRPr>
          </a:p>
        </p:txBody>
      </p:sp>
      <p:sp>
        <p:nvSpPr>
          <p:cNvPr id="30" name="正方形/長方形 29"/>
          <p:cNvSpPr/>
          <p:nvPr/>
        </p:nvSpPr>
        <p:spPr>
          <a:xfrm>
            <a:off x="6863211" y="3869266"/>
            <a:ext cx="1835005" cy="2688669"/>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dirty="0">
              <a:solidFill>
                <a:schemeClr val="tx1"/>
              </a:solidFill>
              <a:latin typeface="メイリオ"/>
              <a:ea typeface="メイリオ"/>
              <a:cs typeface="メイリオ"/>
            </a:endParaRPr>
          </a:p>
        </p:txBody>
      </p:sp>
      <p:cxnSp>
        <p:nvCxnSpPr>
          <p:cNvPr id="3" name="直線矢印コネクタ 2"/>
          <p:cNvCxnSpPr>
            <a:stCxn id="20" idx="1"/>
          </p:cNvCxnSpPr>
          <p:nvPr/>
        </p:nvCxnSpPr>
        <p:spPr>
          <a:xfrm flipH="1">
            <a:off x="3852333" y="4352494"/>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495394" y="4030132"/>
            <a:ext cx="1324322" cy="830997"/>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「本当は大学に戻りたい。とりあえず自宅に帰りたい。」</a:t>
            </a:r>
            <a:endParaRPr kumimoji="1" lang="ja-JP" altLang="en-US" sz="1200" b="1" dirty="0">
              <a:latin typeface="メイリオ" pitchFamily="50" charset="-128"/>
              <a:ea typeface="メイリオ" pitchFamily="50" charset="-128"/>
              <a:cs typeface="メイリオ" pitchFamily="50" charset="-128"/>
            </a:endParaRPr>
          </a:p>
        </p:txBody>
      </p:sp>
      <p:sp>
        <p:nvSpPr>
          <p:cNvPr id="21" name="テキスト ボックス 20"/>
          <p:cNvSpPr txBox="1"/>
          <p:nvPr/>
        </p:nvSpPr>
        <p:spPr>
          <a:xfrm>
            <a:off x="4686394" y="4808103"/>
            <a:ext cx="1866806" cy="1015663"/>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心理</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・具体的な今後のイメージが描ければ、さらにモチベーションが高まるのではないか。</a:t>
            </a:r>
            <a:endParaRPr kumimoji="1" lang="ja-JP" altLang="en-US" sz="1200" b="1" dirty="0">
              <a:latin typeface="メイリオ" pitchFamily="50" charset="-128"/>
              <a:ea typeface="メイリオ" pitchFamily="50" charset="-128"/>
              <a:cs typeface="メイリオ" pitchFamily="50" charset="-128"/>
            </a:endParaRPr>
          </a:p>
        </p:txBody>
      </p:sp>
      <p:sp>
        <p:nvSpPr>
          <p:cNvPr id="22" name="テキスト ボックス 21"/>
          <p:cNvSpPr txBox="1"/>
          <p:nvPr/>
        </p:nvSpPr>
        <p:spPr>
          <a:xfrm>
            <a:off x="4686394" y="5876863"/>
            <a:ext cx="1866806" cy="276999"/>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社会</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p:txBody>
      </p:sp>
      <p:sp>
        <p:nvSpPr>
          <p:cNvPr id="23" name="テキスト ボックス 22"/>
          <p:cNvSpPr txBox="1"/>
          <p:nvPr/>
        </p:nvSpPr>
        <p:spPr>
          <a:xfrm>
            <a:off x="4686394" y="6194583"/>
            <a:ext cx="1866806" cy="276999"/>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環境</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p:txBody>
      </p:sp>
      <p:sp>
        <p:nvSpPr>
          <p:cNvPr id="31" name="円/楕円 30"/>
          <p:cNvSpPr/>
          <p:nvPr/>
        </p:nvSpPr>
        <p:spPr>
          <a:xfrm>
            <a:off x="1163265"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1</a:t>
            </a:r>
            <a:endParaRPr kumimoji="1" lang="ja-JP" altLang="en-US" sz="3600" b="1" dirty="0">
              <a:solidFill>
                <a:schemeClr val="tx1"/>
              </a:solidFill>
            </a:endParaRPr>
          </a:p>
        </p:txBody>
      </p:sp>
      <p:sp>
        <p:nvSpPr>
          <p:cNvPr id="32" name="円/楕円 31"/>
          <p:cNvSpPr/>
          <p:nvPr/>
        </p:nvSpPr>
        <p:spPr>
          <a:xfrm>
            <a:off x="5959699"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2</a:t>
            </a:r>
            <a:endParaRPr kumimoji="1" lang="ja-JP" altLang="en-US" sz="3600" b="1" dirty="0">
              <a:solidFill>
                <a:schemeClr val="tx1"/>
              </a:solidFill>
            </a:endParaRPr>
          </a:p>
        </p:txBody>
      </p:sp>
      <p:sp>
        <p:nvSpPr>
          <p:cNvPr id="33" name="円/楕円 32"/>
          <p:cNvSpPr/>
          <p:nvPr/>
        </p:nvSpPr>
        <p:spPr>
          <a:xfrm>
            <a:off x="3423137"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3</a:t>
            </a:r>
            <a:endParaRPr kumimoji="1" lang="ja-JP" altLang="en-US" sz="3600" b="1" dirty="0">
              <a:solidFill>
                <a:schemeClr val="tx1"/>
              </a:solidFill>
            </a:endParaRPr>
          </a:p>
        </p:txBody>
      </p:sp>
      <p:sp>
        <p:nvSpPr>
          <p:cNvPr id="34" name="円/楕円 33"/>
          <p:cNvSpPr/>
          <p:nvPr/>
        </p:nvSpPr>
        <p:spPr>
          <a:xfrm>
            <a:off x="7972523"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4</a:t>
            </a:r>
            <a:endParaRPr kumimoji="1" lang="ja-JP" altLang="en-US" sz="3600" b="1" dirty="0">
              <a:solidFill>
                <a:schemeClr val="tx1"/>
              </a:solidFill>
            </a:endParaRPr>
          </a:p>
        </p:txBody>
      </p:sp>
      <p:sp>
        <p:nvSpPr>
          <p:cNvPr id="35" name="テキスト ボックス 34"/>
          <p:cNvSpPr txBox="1"/>
          <p:nvPr/>
        </p:nvSpPr>
        <p:spPr>
          <a:xfrm>
            <a:off x="2098814" y="4030132"/>
            <a:ext cx="1958325" cy="830997"/>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・もともと一人暮らしを</a:t>
            </a:r>
          </a:p>
          <a:p>
            <a:r>
              <a:rPr kumimoji="1" lang="ja-JP" altLang="en-US" sz="1200" b="1" dirty="0" smtClean="0">
                <a:latin typeface="メイリオ" pitchFamily="50" charset="-128"/>
                <a:ea typeface="メイリオ" pitchFamily="50" charset="-128"/>
                <a:cs typeface="メイリオ" pitchFamily="50" charset="-128"/>
              </a:rPr>
              <a:t>　できていた。</a:t>
            </a:r>
          </a:p>
          <a:p>
            <a:r>
              <a:rPr kumimoji="1" lang="ja-JP" altLang="en-US" sz="1200" b="1" dirty="0" smtClean="0">
                <a:latin typeface="メイリオ" pitchFamily="50" charset="-128"/>
                <a:ea typeface="メイリオ" pitchFamily="50" charset="-128"/>
                <a:cs typeface="メイリオ" pitchFamily="50" charset="-128"/>
              </a:rPr>
              <a:t>・アパートは</a:t>
            </a:r>
            <a:r>
              <a:rPr kumimoji="1" lang="en-US" altLang="ja-JP" sz="1200" b="1" dirty="0" smtClean="0">
                <a:latin typeface="メイリオ" pitchFamily="50" charset="-128"/>
                <a:ea typeface="メイリオ" pitchFamily="50" charset="-128"/>
                <a:cs typeface="メイリオ" pitchFamily="50" charset="-128"/>
              </a:rPr>
              <a:t>2</a:t>
            </a:r>
            <a:r>
              <a:rPr kumimoji="1" lang="ja-JP" altLang="en-US" sz="1200" b="1" dirty="0" smtClean="0">
                <a:latin typeface="メイリオ" pitchFamily="50" charset="-128"/>
                <a:ea typeface="メイリオ" pitchFamily="50" charset="-128"/>
                <a:cs typeface="メイリオ" pitchFamily="50" charset="-128"/>
              </a:rPr>
              <a:t>階で</a:t>
            </a:r>
            <a:r>
              <a:rPr kumimoji="1" lang="en-US" altLang="ja-JP" sz="1200" b="1" dirty="0" smtClean="0">
                <a:latin typeface="メイリオ" pitchFamily="50" charset="-128"/>
                <a:ea typeface="メイリオ" pitchFamily="50" charset="-128"/>
                <a:cs typeface="メイリオ" pitchFamily="50" charset="-128"/>
              </a:rPr>
              <a:t>EV</a:t>
            </a:r>
            <a:r>
              <a:rPr kumimoji="1" lang="ja-JP" altLang="en-US" sz="1200" b="1" dirty="0" smtClean="0">
                <a:latin typeface="メイリオ" pitchFamily="50" charset="-128"/>
                <a:ea typeface="メイリオ" pitchFamily="50" charset="-128"/>
                <a:cs typeface="メイリオ" pitchFamily="50" charset="-128"/>
              </a:rPr>
              <a:t>無。</a:t>
            </a:r>
          </a:p>
          <a:p>
            <a:r>
              <a:rPr kumimoji="1" lang="ja-JP" altLang="en-US" sz="1200" b="1" dirty="0" smtClean="0">
                <a:latin typeface="メイリオ" pitchFamily="50" charset="-128"/>
                <a:ea typeface="メイリオ" pitchFamily="50" charset="-128"/>
                <a:cs typeface="メイリオ" pitchFamily="50" charset="-128"/>
              </a:rPr>
              <a:t>　段差激しく部屋が狭い。</a:t>
            </a:r>
            <a:endParaRPr kumimoji="1" lang="ja-JP" altLang="en-US" sz="1200" b="1" dirty="0">
              <a:latin typeface="メイリオ" pitchFamily="50" charset="-128"/>
              <a:ea typeface="メイリオ" pitchFamily="50" charset="-128"/>
              <a:cs typeface="メイリオ" pitchFamily="50" charset="-128"/>
            </a:endParaRPr>
          </a:p>
        </p:txBody>
      </p:sp>
      <p:cxnSp>
        <p:nvCxnSpPr>
          <p:cNvPr id="39" name="曲線コネクタ 38"/>
          <p:cNvCxnSpPr>
            <a:stCxn id="19" idx="0"/>
            <a:endCxn id="20" idx="0"/>
          </p:cNvCxnSpPr>
          <p:nvPr/>
        </p:nvCxnSpPr>
        <p:spPr>
          <a:xfrm rot="5400000" flipH="1" flipV="1">
            <a:off x="3342108" y="1752443"/>
            <a:ext cx="93137" cy="4462242"/>
          </a:xfrm>
          <a:prstGeom prst="curvedConnector3">
            <a:avLst>
              <a:gd name="adj1" fmla="val 345445"/>
            </a:avLst>
          </a:prstGeom>
          <a:ln w="57150">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曲線コネクタ 39"/>
          <p:cNvCxnSpPr>
            <a:stCxn id="19" idx="0"/>
            <a:endCxn id="21" idx="0"/>
          </p:cNvCxnSpPr>
          <p:nvPr/>
        </p:nvCxnSpPr>
        <p:spPr>
          <a:xfrm rot="16200000" flipH="1">
            <a:off x="2999690" y="2187996"/>
            <a:ext cx="777971" cy="4462242"/>
          </a:xfrm>
          <a:prstGeom prst="curvedConnector3">
            <a:avLst>
              <a:gd name="adj1" fmla="val -29384"/>
            </a:avLst>
          </a:prstGeom>
          <a:ln w="57150">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4686394" y="3936995"/>
            <a:ext cx="1866806" cy="830997"/>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生物</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・リハビリし、車いすで暮らせる物件に転居すれば、可能なのではないか。</a:t>
            </a:r>
            <a:endParaRPr kumimoji="1" lang="ja-JP" altLang="en-US" sz="1200" b="1" dirty="0">
              <a:latin typeface="メイリオ" pitchFamily="50" charset="-128"/>
              <a:ea typeface="メイリオ" pitchFamily="50" charset="-128"/>
              <a:cs typeface="メイリオ" pitchFamily="50" charset="-128"/>
            </a:endParaRPr>
          </a:p>
        </p:txBody>
      </p:sp>
      <p:sp>
        <p:nvSpPr>
          <p:cNvPr id="45" name="テキスト ボックス 44"/>
          <p:cNvSpPr txBox="1"/>
          <p:nvPr/>
        </p:nvSpPr>
        <p:spPr>
          <a:xfrm>
            <a:off x="2098808" y="4859892"/>
            <a:ext cx="1958325" cy="1569660"/>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・親を説得して埼玉の大</a:t>
            </a:r>
          </a:p>
          <a:p>
            <a:r>
              <a:rPr kumimoji="1" lang="ja-JP" altLang="en-US" sz="1200" b="1" dirty="0" smtClean="0">
                <a:latin typeface="メイリオ" pitchFamily="50" charset="-128"/>
                <a:ea typeface="メイリオ" pitchFamily="50" charset="-128"/>
                <a:cs typeface="メイリオ" pitchFamily="50" charset="-128"/>
              </a:rPr>
              <a:t>　学に行くなど、とても</a:t>
            </a:r>
          </a:p>
          <a:p>
            <a:r>
              <a:rPr kumimoji="1" lang="ja-JP" altLang="en-US" sz="1200" b="1" dirty="0" smtClean="0">
                <a:latin typeface="メイリオ" pitchFamily="50" charset="-128"/>
                <a:ea typeface="メイリオ" pitchFamily="50" charset="-128"/>
                <a:cs typeface="メイリオ" pitchFamily="50" charset="-128"/>
              </a:rPr>
              <a:t>　積極的な性格。受障で</a:t>
            </a:r>
          </a:p>
          <a:p>
            <a:r>
              <a:rPr kumimoji="1" lang="ja-JP" altLang="en-US" sz="1200" b="1" dirty="0" smtClean="0">
                <a:latin typeface="メイリオ" pitchFamily="50" charset="-128"/>
                <a:ea typeface="メイリオ" pitchFamily="50" charset="-128"/>
                <a:cs typeface="メイリオ" pitchFamily="50" charset="-128"/>
              </a:rPr>
              <a:t>　絶望気味である。</a:t>
            </a:r>
          </a:p>
          <a:p>
            <a:r>
              <a:rPr kumimoji="1" lang="ja-JP" altLang="en-US" sz="1200" b="1" dirty="0" smtClean="0">
                <a:latin typeface="メイリオ" pitchFamily="50" charset="-128"/>
                <a:ea typeface="メイリオ" pitchFamily="50" charset="-128"/>
                <a:cs typeface="メイリオ" pitchFamily="50" charset="-128"/>
              </a:rPr>
              <a:t>・これまでの関わりで少</a:t>
            </a:r>
          </a:p>
          <a:p>
            <a:r>
              <a:rPr kumimoji="1" lang="ja-JP" altLang="en-US" sz="1200" b="1" dirty="0" smtClean="0">
                <a:latin typeface="メイリオ" pitchFamily="50" charset="-128"/>
                <a:ea typeface="メイリオ" pitchFamily="50" charset="-128"/>
                <a:cs typeface="メイリオ" pitchFamily="50" charset="-128"/>
              </a:rPr>
              <a:t>　し前向きになり、表情</a:t>
            </a:r>
          </a:p>
          <a:p>
            <a:r>
              <a:rPr kumimoji="1" lang="ja-JP" altLang="en-US" sz="1200" b="1" dirty="0" smtClean="0">
                <a:latin typeface="メイリオ" pitchFamily="50" charset="-128"/>
                <a:ea typeface="メイリオ" pitchFamily="50" charset="-128"/>
                <a:cs typeface="メイリオ" pitchFamily="50" charset="-128"/>
              </a:rPr>
              <a:t>　や取り組みの態度が変</a:t>
            </a:r>
          </a:p>
          <a:p>
            <a:r>
              <a:rPr kumimoji="1" lang="ja-JP" altLang="en-US" sz="1200" b="1" dirty="0" smtClean="0">
                <a:latin typeface="メイリオ" pitchFamily="50" charset="-128"/>
                <a:ea typeface="メイリオ" pitchFamily="50" charset="-128"/>
                <a:cs typeface="メイリオ" pitchFamily="50" charset="-128"/>
              </a:rPr>
              <a:t>　わった。</a:t>
            </a:r>
            <a:endParaRPr kumimoji="1" lang="ja-JP" altLang="en-US" sz="1200" b="1" dirty="0">
              <a:latin typeface="メイリオ" pitchFamily="50" charset="-128"/>
              <a:ea typeface="メイリオ" pitchFamily="50" charset="-128"/>
              <a:cs typeface="メイリオ" pitchFamily="50" charset="-128"/>
            </a:endParaRPr>
          </a:p>
        </p:txBody>
      </p:sp>
      <p:cxnSp>
        <p:nvCxnSpPr>
          <p:cNvPr id="46" name="直線矢印コネクタ 45"/>
          <p:cNvCxnSpPr>
            <a:stCxn id="21" idx="1"/>
          </p:cNvCxnSpPr>
          <p:nvPr/>
        </p:nvCxnSpPr>
        <p:spPr>
          <a:xfrm flipH="1">
            <a:off x="3852333" y="5315935"/>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テキスト ボックス 50"/>
          <p:cNvSpPr txBox="1"/>
          <p:nvPr/>
        </p:nvSpPr>
        <p:spPr>
          <a:xfrm>
            <a:off x="7111600" y="3977106"/>
            <a:ext cx="1706601" cy="1015663"/>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a:t>
            </a:r>
            <a:r>
              <a:rPr kumimoji="1" lang="en-US" altLang="ja-JP" sz="1200" b="1" dirty="0" smtClean="0">
                <a:latin typeface="メイリオ" pitchFamily="50" charset="-128"/>
                <a:ea typeface="メイリオ" pitchFamily="50" charset="-128"/>
                <a:cs typeface="メイリオ" pitchFamily="50" charset="-128"/>
              </a:rPr>
              <a:t> A</a:t>
            </a:r>
            <a:r>
              <a:rPr kumimoji="1" lang="ja-JP" altLang="en-US" sz="1200" b="1" dirty="0" smtClean="0">
                <a:latin typeface="メイリオ" pitchFamily="50" charset="-128"/>
                <a:ea typeface="メイリオ" pitchFamily="50" charset="-128"/>
                <a:cs typeface="メイリオ" pitchFamily="50" charset="-128"/>
              </a:rPr>
              <a:t>市でのひとり暮らしに向けた機能改善に取り組み。</a:t>
            </a:r>
          </a:p>
          <a:p>
            <a:r>
              <a:rPr kumimoji="1" lang="ja-JP" altLang="en-US" sz="1200" b="1" dirty="0" smtClean="0">
                <a:latin typeface="メイリオ" pitchFamily="50" charset="-128"/>
                <a:ea typeface="メイリオ" pitchFamily="50" charset="-128"/>
                <a:cs typeface="メイリオ" pitchFamily="50" charset="-128"/>
              </a:rPr>
              <a:t>・具体的な住環境の調整</a:t>
            </a:r>
            <a:endParaRPr kumimoji="1" lang="ja-JP" altLang="en-US" sz="1200" b="1" dirty="0">
              <a:latin typeface="メイリオ" pitchFamily="50" charset="-128"/>
              <a:ea typeface="メイリオ" pitchFamily="50" charset="-128"/>
              <a:cs typeface="メイリオ" pitchFamily="50" charset="-128"/>
            </a:endParaRPr>
          </a:p>
        </p:txBody>
      </p:sp>
      <p:sp>
        <p:nvSpPr>
          <p:cNvPr id="52" name="テキスト ボックス 51"/>
          <p:cNvSpPr txBox="1"/>
          <p:nvPr/>
        </p:nvSpPr>
        <p:spPr>
          <a:xfrm>
            <a:off x="7111600" y="5289491"/>
            <a:ext cx="1706601" cy="830997"/>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・前向きになれるような退院後の生活のイメージ作りとその具体的な準備作業。</a:t>
            </a:r>
            <a:endParaRPr kumimoji="1" lang="ja-JP" altLang="en-US" sz="1200" b="1" dirty="0">
              <a:latin typeface="メイリオ" pitchFamily="50" charset="-128"/>
              <a:ea typeface="メイリオ" pitchFamily="50" charset="-128"/>
              <a:cs typeface="メイリオ" pitchFamily="50" charset="-128"/>
            </a:endParaRPr>
          </a:p>
        </p:txBody>
      </p:sp>
      <p:cxnSp>
        <p:nvCxnSpPr>
          <p:cNvPr id="53" name="直線矢印コネクタ 52"/>
          <p:cNvCxnSpPr/>
          <p:nvPr/>
        </p:nvCxnSpPr>
        <p:spPr>
          <a:xfrm flipH="1">
            <a:off x="6391902" y="4352494"/>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H="1">
            <a:off x="6395378" y="5486415"/>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2795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sz="2800" dirty="0">
                <a:latin typeface="メイリオ"/>
                <a:ea typeface="メイリオ"/>
                <a:cs typeface="メイリオ"/>
              </a:rPr>
              <a:t>ニーズ</a:t>
            </a:r>
            <a:r>
              <a:rPr kumimoji="1" lang="ja-JP" altLang="en-US" sz="2800" dirty="0" smtClean="0">
                <a:latin typeface="メイリオ"/>
                <a:ea typeface="メイリオ"/>
                <a:cs typeface="メイリオ"/>
              </a:rPr>
              <a:t>整理の方法（３）</a:t>
            </a:r>
            <a:endParaRPr kumimoji="1" lang="ja-JP" altLang="en-US" sz="2800" dirty="0">
              <a:latin typeface="メイリオ"/>
              <a:ea typeface="メイリオ"/>
              <a:cs typeface="メイリオ"/>
            </a:endParaRPr>
          </a:p>
        </p:txBody>
      </p:sp>
      <p:sp>
        <p:nvSpPr>
          <p:cNvPr id="18" name="フッター プレースホルダ 17"/>
          <p:cNvSpPr>
            <a:spLocks noGrp="1"/>
          </p:cNvSpPr>
          <p:nvPr>
            <p:ph type="ftr" sz="quarter" idx="11"/>
          </p:nvPr>
        </p:nvSpPr>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2" name="スライド番号プレースホルダー 1"/>
          <p:cNvSpPr>
            <a:spLocks noGrp="1"/>
          </p:cNvSpPr>
          <p:nvPr>
            <p:ph type="sldNum" sz="quarter" idx="12"/>
          </p:nvPr>
        </p:nvSpPr>
        <p:spPr/>
        <p:txBody>
          <a:bodyPr/>
          <a:lstStyle/>
          <a:p>
            <a:fld id="{5FD889E0-CAB2-4699-909D-B9A88D47ACBE}" type="slidenum">
              <a:rPr lang="en-US" smtClean="0"/>
              <a:pPr/>
              <a:t>31</a:t>
            </a:fld>
            <a:endParaRPr lang="en-US"/>
          </a:p>
        </p:txBody>
      </p:sp>
      <p:sp>
        <p:nvSpPr>
          <p:cNvPr id="5" name="正方形/長方形 4"/>
          <p:cNvSpPr/>
          <p:nvPr/>
        </p:nvSpPr>
        <p:spPr>
          <a:xfrm>
            <a:off x="360367" y="1905742"/>
            <a:ext cx="2840038" cy="4791354"/>
          </a:xfrm>
          <a:prstGeom prst="rect">
            <a:avLst/>
          </a:prstGeom>
          <a:solidFill>
            <a:schemeClr val="accent4">
              <a:lumMod val="20000"/>
              <a:lumOff val="80000"/>
            </a:schemeClr>
          </a:solidFill>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rgbClr val="000000"/>
                </a:solidFill>
                <a:latin typeface="メイリオ"/>
                <a:ea typeface="メイリオ"/>
                <a:cs typeface="メイリオ"/>
              </a:rPr>
              <a:t>インテーク</a:t>
            </a:r>
            <a:endParaRPr kumimoji="1" lang="en-US" altLang="ja-JP" sz="1400" b="1" dirty="0">
              <a:solidFill>
                <a:srgbClr val="000000"/>
              </a:solidFill>
              <a:latin typeface="メイリオ"/>
              <a:ea typeface="メイリオ"/>
              <a:cs typeface="メイリオ"/>
            </a:endParaRPr>
          </a:p>
          <a:p>
            <a:pPr algn="ctr"/>
            <a:r>
              <a:rPr kumimoji="1" lang="ja-JP" altLang="en-US" sz="1400" b="1" dirty="0">
                <a:solidFill>
                  <a:srgbClr val="000000"/>
                </a:solidFill>
                <a:latin typeface="メイリオ"/>
                <a:ea typeface="メイリオ"/>
                <a:cs typeface="メイリオ"/>
              </a:rPr>
              <a:t>（情報の収集・整理）</a:t>
            </a:r>
            <a:endParaRPr kumimoji="1" lang="en-US" altLang="ja-JP" sz="1400" b="1" dirty="0">
              <a:solidFill>
                <a:srgbClr val="000000"/>
              </a:solidFill>
              <a:latin typeface="メイリオ"/>
              <a:ea typeface="メイリオ"/>
              <a:cs typeface="メイリオ"/>
            </a:endParaRPr>
          </a:p>
          <a:p>
            <a:pPr algn="ctr"/>
            <a:endParaRPr kumimoji="1" lang="ja-JP" altLang="en-US" sz="1600" dirty="0" smtClean="0">
              <a:solidFill>
                <a:srgbClr val="000000"/>
              </a:solidFill>
              <a:latin typeface="メイリオ"/>
              <a:ea typeface="メイリオ"/>
              <a:cs typeface="メイリオ"/>
            </a:endParaRPr>
          </a:p>
          <a:p>
            <a:pPr algn="ctr"/>
            <a:endParaRPr kumimoji="1" lang="en-US" altLang="ja-JP" sz="1600" dirty="0">
              <a:solidFill>
                <a:srgbClr val="000000"/>
              </a:solidFill>
              <a:latin typeface="メイリオ"/>
              <a:ea typeface="メイリオ"/>
              <a:cs typeface="メイリオ"/>
            </a:endParaRPr>
          </a:p>
          <a:p>
            <a:pPr algn="ctr"/>
            <a:endParaRPr kumimoji="1" lang="en-US" altLang="ja-JP" sz="1600"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p:txBody>
      </p:sp>
      <p:sp>
        <p:nvSpPr>
          <p:cNvPr id="8" name="正方形/長方形 7"/>
          <p:cNvSpPr/>
          <p:nvPr/>
        </p:nvSpPr>
        <p:spPr>
          <a:xfrm>
            <a:off x="3293508" y="1905742"/>
            <a:ext cx="3632225" cy="4791354"/>
          </a:xfrm>
          <a:prstGeom prst="rect">
            <a:avLst/>
          </a:prstGeom>
          <a:solidFill>
            <a:schemeClr val="accent3">
              <a:lumMod val="40000"/>
              <a:lumOff val="60000"/>
            </a:schemeClr>
          </a:solidFill>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solidFill>
                  <a:srgbClr val="000000"/>
                </a:solidFill>
                <a:latin typeface="メイリオ"/>
                <a:ea typeface="メイリオ"/>
                <a:cs typeface="メイリオ"/>
              </a:rPr>
              <a:t>アセスメント</a:t>
            </a:r>
            <a:endParaRPr kumimoji="1" lang="en-US" altLang="ja-JP" sz="1400" b="1" dirty="0">
              <a:solidFill>
                <a:srgbClr val="000000"/>
              </a:solidFill>
              <a:latin typeface="メイリオ"/>
              <a:ea typeface="メイリオ"/>
              <a:cs typeface="メイリオ"/>
            </a:endParaRPr>
          </a:p>
          <a:p>
            <a:pPr algn="ctr"/>
            <a:r>
              <a:rPr kumimoji="1" lang="ja-JP" altLang="en-US" sz="1400" b="1" dirty="0">
                <a:solidFill>
                  <a:srgbClr val="000000"/>
                </a:solidFill>
                <a:latin typeface="メイリオ"/>
                <a:ea typeface="メイリオ"/>
                <a:cs typeface="メイリオ"/>
              </a:rPr>
              <a:t>（評価</a:t>
            </a:r>
            <a:r>
              <a:rPr kumimoji="1" lang="ja-JP" altLang="en-US" sz="1400" b="1" dirty="0" smtClean="0">
                <a:solidFill>
                  <a:srgbClr val="000000"/>
                </a:solidFill>
                <a:latin typeface="メイリオ"/>
                <a:ea typeface="メイリオ"/>
                <a:cs typeface="メイリオ"/>
              </a:rPr>
              <a:t>）</a:t>
            </a:r>
          </a:p>
          <a:p>
            <a:pPr algn="ctr"/>
            <a:endParaRPr kumimoji="1" lang="en-US" altLang="ja-JP" sz="1600"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a:p>
            <a:pPr algn="ctr"/>
            <a:endParaRPr kumimoji="1" lang="en-US" altLang="ja-JP" dirty="0">
              <a:solidFill>
                <a:srgbClr val="000000"/>
              </a:solidFill>
              <a:latin typeface="メイリオ"/>
              <a:ea typeface="メイリオ"/>
              <a:cs typeface="メイリオ"/>
            </a:endParaRPr>
          </a:p>
        </p:txBody>
      </p:sp>
      <p:sp>
        <p:nvSpPr>
          <p:cNvPr id="10" name="正方形/長方形 9"/>
          <p:cNvSpPr/>
          <p:nvPr/>
        </p:nvSpPr>
        <p:spPr>
          <a:xfrm>
            <a:off x="3398350" y="2547018"/>
            <a:ext cx="1842516" cy="1220649"/>
          </a:xfrm>
          <a:prstGeom prst="rect">
            <a:avLst/>
          </a:prstGeom>
          <a:solidFill>
            <a:srgbClr val="99330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a:latin typeface="メイリオ"/>
                <a:ea typeface="メイリオ"/>
                <a:cs typeface="メイリオ"/>
              </a:rPr>
              <a:t>理解・解釈・仮説</a:t>
            </a:r>
            <a:endParaRPr kumimoji="1" lang="en-US" altLang="ja-JP" sz="1400" b="1">
              <a:latin typeface="メイリオ"/>
              <a:ea typeface="メイリオ"/>
              <a:cs typeface="メイリオ"/>
            </a:endParaRPr>
          </a:p>
        </p:txBody>
      </p:sp>
      <p:sp>
        <p:nvSpPr>
          <p:cNvPr id="12" name="正方形/長方形 11"/>
          <p:cNvSpPr/>
          <p:nvPr/>
        </p:nvSpPr>
        <p:spPr>
          <a:xfrm>
            <a:off x="5313751" y="2547019"/>
            <a:ext cx="1493450" cy="1220648"/>
          </a:xfrm>
          <a:prstGeom prst="rect">
            <a:avLst/>
          </a:prstGeom>
          <a:solidFill>
            <a:srgbClr val="99330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latin typeface="メイリオ"/>
                <a:ea typeface="メイリオ"/>
                <a:cs typeface="メイリオ"/>
              </a:rPr>
              <a:t>支援課題</a:t>
            </a:r>
            <a:endParaRPr kumimoji="1" lang="en-US" altLang="ja-JP" sz="1400" b="1" dirty="0">
              <a:latin typeface="メイリオ"/>
              <a:ea typeface="メイリオ"/>
              <a:cs typeface="メイリオ"/>
            </a:endParaRPr>
          </a:p>
        </p:txBody>
      </p:sp>
      <p:sp>
        <p:nvSpPr>
          <p:cNvPr id="14" name="正方形/長方形 13"/>
          <p:cNvSpPr/>
          <p:nvPr/>
        </p:nvSpPr>
        <p:spPr>
          <a:xfrm>
            <a:off x="434911" y="2547018"/>
            <a:ext cx="2689290" cy="441705"/>
          </a:xfrm>
          <a:prstGeom prst="rect">
            <a:avLst/>
          </a:prstGeom>
          <a:solidFill>
            <a:srgbClr val="99330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latin typeface="メイリオ"/>
                <a:ea typeface="メイリオ"/>
                <a:cs typeface="メイリオ"/>
              </a:rPr>
              <a:t>情報</a:t>
            </a:r>
            <a:endParaRPr kumimoji="1" lang="en-US" altLang="ja-JP" sz="1400" b="1" dirty="0">
              <a:latin typeface="メイリオ"/>
              <a:ea typeface="メイリオ"/>
              <a:cs typeface="メイリオ"/>
            </a:endParaRPr>
          </a:p>
          <a:p>
            <a:pPr algn="ctr"/>
            <a:r>
              <a:rPr kumimoji="1" lang="ja-JP" altLang="en-US" sz="1200" b="1" dirty="0">
                <a:latin typeface="メイリオ"/>
                <a:ea typeface="メイリオ"/>
                <a:cs typeface="メイリオ"/>
              </a:rPr>
              <a:t>見たこと・聴いたこと・</a:t>
            </a:r>
            <a:r>
              <a:rPr kumimoji="1" lang="en-US" altLang="ja-JP" sz="1200" b="1" dirty="0">
                <a:latin typeface="メイリオ"/>
                <a:ea typeface="メイリオ"/>
                <a:cs typeface="メイリオ"/>
              </a:rPr>
              <a:t> </a:t>
            </a:r>
            <a:r>
              <a:rPr kumimoji="1" lang="ja-JP" altLang="en-US" sz="1200" b="1" dirty="0">
                <a:latin typeface="メイリオ"/>
                <a:ea typeface="メイリオ"/>
                <a:cs typeface="メイリオ"/>
              </a:rPr>
              <a:t>データなど</a:t>
            </a:r>
            <a:endParaRPr kumimoji="1" lang="en-US" altLang="ja-JP" sz="1200" b="1" dirty="0">
              <a:latin typeface="メイリオ"/>
              <a:ea typeface="メイリオ"/>
              <a:cs typeface="メイリオ"/>
            </a:endParaRPr>
          </a:p>
        </p:txBody>
      </p:sp>
      <p:sp>
        <p:nvSpPr>
          <p:cNvPr id="24" name="正方形/長方形 23"/>
          <p:cNvSpPr/>
          <p:nvPr/>
        </p:nvSpPr>
        <p:spPr>
          <a:xfrm>
            <a:off x="452312" y="3090334"/>
            <a:ext cx="910822" cy="677334"/>
          </a:xfrm>
          <a:prstGeom prst="rect">
            <a:avLst/>
          </a:prstGeom>
          <a:solidFill>
            <a:srgbClr val="99330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latin typeface="メイリオ" pitchFamily="50" charset="-128"/>
                <a:ea typeface="メイリオ" pitchFamily="50" charset="-128"/>
                <a:cs typeface="メイリオ" pitchFamily="50" charset="-128"/>
              </a:rPr>
              <a:t>本人</a:t>
            </a:r>
            <a:r>
              <a:rPr kumimoji="1" lang="ja-JP" altLang="en-US" sz="1400" b="1" dirty="0" smtClean="0">
                <a:latin typeface="メイリオ" pitchFamily="50" charset="-128"/>
                <a:ea typeface="メイリオ" pitchFamily="50" charset="-128"/>
                <a:cs typeface="メイリオ" pitchFamily="50" charset="-128"/>
              </a:rPr>
              <a:t>の</a:t>
            </a:r>
          </a:p>
          <a:p>
            <a:pPr algn="ctr"/>
            <a:r>
              <a:rPr kumimoji="1" lang="ja-JP" altLang="en-US" sz="1400" b="1" dirty="0" smtClean="0">
                <a:latin typeface="メイリオ" pitchFamily="50" charset="-128"/>
                <a:ea typeface="メイリオ" pitchFamily="50" charset="-128"/>
                <a:cs typeface="メイリオ" pitchFamily="50" charset="-128"/>
              </a:rPr>
              <a:t>希望</a:t>
            </a:r>
            <a:endParaRPr kumimoji="1" lang="en-US" altLang="ja-JP" sz="1400" b="1" dirty="0">
              <a:latin typeface="メイリオ" pitchFamily="50" charset="-128"/>
              <a:ea typeface="メイリオ" pitchFamily="50" charset="-128"/>
              <a:cs typeface="メイリオ" pitchFamily="50" charset="-128"/>
            </a:endParaRPr>
          </a:p>
        </p:txBody>
      </p:sp>
      <p:sp>
        <p:nvSpPr>
          <p:cNvPr id="25" name="正方形/長方形 24"/>
          <p:cNvSpPr/>
          <p:nvPr/>
        </p:nvSpPr>
        <p:spPr>
          <a:xfrm>
            <a:off x="1435174" y="3090334"/>
            <a:ext cx="1689027" cy="677333"/>
          </a:xfrm>
          <a:prstGeom prst="rect">
            <a:avLst/>
          </a:prstGeom>
          <a:solidFill>
            <a:srgbClr val="99330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記入者の</a:t>
            </a:r>
            <a:r>
              <a:rPr kumimoji="1" lang="ja-JP" altLang="en-US" sz="1400" b="1" u="sng" dirty="0" smtClean="0">
                <a:latin typeface="メイリオ" pitchFamily="50" charset="-128"/>
                <a:ea typeface="メイリオ" pitchFamily="50" charset="-128"/>
                <a:cs typeface="メイリオ" pitchFamily="50" charset="-128"/>
              </a:rPr>
              <a:t>解釈の根拠となる</a:t>
            </a:r>
            <a:r>
              <a:rPr kumimoji="1" lang="ja-JP" altLang="en-US" sz="1400" b="1" dirty="0" smtClean="0">
                <a:latin typeface="メイリオ" pitchFamily="50" charset="-128"/>
                <a:ea typeface="メイリオ" pitchFamily="50" charset="-128"/>
                <a:cs typeface="メイリオ" pitchFamily="50" charset="-128"/>
              </a:rPr>
              <a:t>事実</a:t>
            </a:r>
            <a:endParaRPr kumimoji="1" lang="en-US" altLang="ja-JP" sz="1400" b="1" dirty="0">
              <a:latin typeface="メイリオ" pitchFamily="50" charset="-128"/>
              <a:ea typeface="メイリオ" pitchFamily="50" charset="-128"/>
              <a:cs typeface="メイリオ" pitchFamily="50" charset="-128"/>
            </a:endParaRPr>
          </a:p>
        </p:txBody>
      </p:sp>
      <p:sp>
        <p:nvSpPr>
          <p:cNvPr id="27" name="正方形/長方形 26"/>
          <p:cNvSpPr/>
          <p:nvPr/>
        </p:nvSpPr>
        <p:spPr>
          <a:xfrm>
            <a:off x="434912" y="3869267"/>
            <a:ext cx="928221" cy="2740853"/>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dirty="0">
              <a:solidFill>
                <a:schemeClr val="tx1"/>
              </a:solidFill>
              <a:latin typeface="メイリオ"/>
              <a:ea typeface="メイリオ"/>
              <a:cs typeface="メイリオ"/>
            </a:endParaRPr>
          </a:p>
        </p:txBody>
      </p:sp>
      <p:sp>
        <p:nvSpPr>
          <p:cNvPr id="28" name="正方形/長方形 27"/>
          <p:cNvSpPr/>
          <p:nvPr/>
        </p:nvSpPr>
        <p:spPr>
          <a:xfrm>
            <a:off x="3372949" y="3869267"/>
            <a:ext cx="1867916" cy="2740853"/>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sz="1400" dirty="0">
              <a:solidFill>
                <a:schemeClr val="tx1"/>
              </a:solidFill>
              <a:latin typeface="メイリオ"/>
              <a:ea typeface="メイリオ"/>
              <a:cs typeface="メイリオ"/>
            </a:endParaRPr>
          </a:p>
        </p:txBody>
      </p:sp>
      <p:sp>
        <p:nvSpPr>
          <p:cNvPr id="29" name="正方形/長方形 28"/>
          <p:cNvSpPr/>
          <p:nvPr/>
        </p:nvSpPr>
        <p:spPr>
          <a:xfrm>
            <a:off x="1435175" y="3869267"/>
            <a:ext cx="1689026" cy="2740853"/>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sz="1600" dirty="0">
              <a:solidFill>
                <a:schemeClr val="tx1"/>
              </a:solidFill>
              <a:latin typeface="メイリオ"/>
              <a:ea typeface="メイリオ"/>
              <a:cs typeface="メイリオ"/>
            </a:endParaRPr>
          </a:p>
        </p:txBody>
      </p:sp>
      <p:sp>
        <p:nvSpPr>
          <p:cNvPr id="30" name="正方形/長方形 29"/>
          <p:cNvSpPr/>
          <p:nvPr/>
        </p:nvSpPr>
        <p:spPr>
          <a:xfrm>
            <a:off x="5313751" y="3869266"/>
            <a:ext cx="1493450" cy="2688669"/>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dirty="0">
              <a:solidFill>
                <a:schemeClr val="tx1"/>
              </a:solidFill>
              <a:latin typeface="メイリオ"/>
              <a:ea typeface="メイリオ"/>
              <a:cs typeface="メイリオ"/>
            </a:endParaRPr>
          </a:p>
        </p:txBody>
      </p:sp>
      <p:cxnSp>
        <p:nvCxnSpPr>
          <p:cNvPr id="3" name="直線矢印コネクタ 2"/>
          <p:cNvCxnSpPr/>
          <p:nvPr/>
        </p:nvCxnSpPr>
        <p:spPr>
          <a:xfrm flipH="1">
            <a:off x="2844760" y="4352494"/>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444592" y="4030132"/>
            <a:ext cx="1020140" cy="1384995"/>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「本当は</a:t>
            </a:r>
          </a:p>
          <a:p>
            <a:r>
              <a:rPr kumimoji="1" lang="ja-JP" altLang="en-US" sz="1200" b="1" dirty="0" smtClean="0">
                <a:latin typeface="メイリオ" pitchFamily="50" charset="-128"/>
                <a:ea typeface="メイリオ" pitchFamily="50" charset="-128"/>
                <a:cs typeface="メイリオ" pitchFamily="50" charset="-128"/>
              </a:rPr>
              <a:t>大学に戻</a:t>
            </a:r>
          </a:p>
          <a:p>
            <a:r>
              <a:rPr kumimoji="1" lang="ja-JP" altLang="en-US" sz="1200" b="1" dirty="0" smtClean="0">
                <a:latin typeface="メイリオ" pitchFamily="50" charset="-128"/>
                <a:ea typeface="メイリオ" pitchFamily="50" charset="-128"/>
                <a:cs typeface="メイリオ" pitchFamily="50" charset="-128"/>
              </a:rPr>
              <a:t>りたい。</a:t>
            </a:r>
          </a:p>
          <a:p>
            <a:r>
              <a:rPr kumimoji="1" lang="ja-JP" altLang="en-US" sz="1200" b="1" dirty="0" smtClean="0">
                <a:latin typeface="メイリオ" pitchFamily="50" charset="-128"/>
                <a:ea typeface="メイリオ" pitchFamily="50" charset="-128"/>
                <a:cs typeface="メイリオ" pitchFamily="50" charset="-128"/>
              </a:rPr>
              <a:t>とりあえず</a:t>
            </a:r>
          </a:p>
          <a:p>
            <a:r>
              <a:rPr kumimoji="1" lang="ja-JP" altLang="en-US" sz="1200" b="1" dirty="0" smtClean="0">
                <a:latin typeface="メイリオ" pitchFamily="50" charset="-128"/>
                <a:ea typeface="メイリオ" pitchFamily="50" charset="-128"/>
                <a:cs typeface="メイリオ" pitchFamily="50" charset="-128"/>
              </a:rPr>
              <a:t>自宅に</a:t>
            </a:r>
          </a:p>
          <a:p>
            <a:r>
              <a:rPr kumimoji="1" lang="ja-JP" altLang="en-US" sz="1200" b="1" dirty="0" smtClean="0">
                <a:latin typeface="メイリオ" pitchFamily="50" charset="-128"/>
                <a:ea typeface="メイリオ" pitchFamily="50" charset="-128"/>
                <a:cs typeface="メイリオ" pitchFamily="50" charset="-128"/>
              </a:rPr>
              <a:t>帰り</a:t>
            </a:r>
          </a:p>
          <a:p>
            <a:r>
              <a:rPr kumimoji="1" lang="ja-JP" altLang="en-US" sz="1200" b="1" dirty="0" smtClean="0">
                <a:latin typeface="メイリオ" pitchFamily="50" charset="-128"/>
                <a:ea typeface="メイリオ" pitchFamily="50" charset="-128"/>
                <a:cs typeface="メイリオ" pitchFamily="50" charset="-128"/>
              </a:rPr>
              <a:t>たい。」</a:t>
            </a:r>
            <a:endParaRPr kumimoji="1" lang="ja-JP" altLang="en-US" sz="1200" b="1" dirty="0">
              <a:latin typeface="メイリオ" pitchFamily="50" charset="-128"/>
              <a:ea typeface="メイリオ" pitchFamily="50" charset="-128"/>
              <a:cs typeface="メイリオ" pitchFamily="50" charset="-128"/>
            </a:endParaRPr>
          </a:p>
        </p:txBody>
      </p:sp>
      <p:sp>
        <p:nvSpPr>
          <p:cNvPr id="21" name="テキスト ボックス 20"/>
          <p:cNvSpPr txBox="1"/>
          <p:nvPr/>
        </p:nvSpPr>
        <p:spPr>
          <a:xfrm>
            <a:off x="3433278" y="4841971"/>
            <a:ext cx="1722923" cy="1015663"/>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心理</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・具体的な今後のイメージが描ければ、さらにモチベーションが高まるのではないか。</a:t>
            </a:r>
            <a:endParaRPr kumimoji="1" lang="ja-JP" altLang="en-US" sz="1200" b="1" dirty="0">
              <a:latin typeface="メイリオ" pitchFamily="50" charset="-128"/>
              <a:ea typeface="メイリオ" pitchFamily="50" charset="-128"/>
              <a:cs typeface="メイリオ" pitchFamily="50" charset="-128"/>
            </a:endParaRPr>
          </a:p>
        </p:txBody>
      </p:sp>
      <p:sp>
        <p:nvSpPr>
          <p:cNvPr id="22" name="テキスト ボックス 21"/>
          <p:cNvSpPr txBox="1"/>
          <p:nvPr/>
        </p:nvSpPr>
        <p:spPr>
          <a:xfrm>
            <a:off x="3433278" y="5927665"/>
            <a:ext cx="1722923" cy="276999"/>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社会</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p:txBody>
      </p:sp>
      <p:sp>
        <p:nvSpPr>
          <p:cNvPr id="23" name="テキスト ボックス 22"/>
          <p:cNvSpPr txBox="1"/>
          <p:nvPr/>
        </p:nvSpPr>
        <p:spPr>
          <a:xfrm>
            <a:off x="3433278" y="6279253"/>
            <a:ext cx="1722923" cy="276999"/>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環境</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p:txBody>
      </p:sp>
      <p:sp>
        <p:nvSpPr>
          <p:cNvPr id="31" name="円/楕円 30"/>
          <p:cNvSpPr/>
          <p:nvPr/>
        </p:nvSpPr>
        <p:spPr>
          <a:xfrm>
            <a:off x="595976"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1</a:t>
            </a:r>
            <a:endParaRPr kumimoji="1" lang="ja-JP" altLang="en-US" sz="3600" b="1" dirty="0">
              <a:solidFill>
                <a:schemeClr val="tx1"/>
              </a:solidFill>
            </a:endParaRPr>
          </a:p>
        </p:txBody>
      </p:sp>
      <p:sp>
        <p:nvSpPr>
          <p:cNvPr id="32" name="円/楕円 31"/>
          <p:cNvSpPr/>
          <p:nvPr/>
        </p:nvSpPr>
        <p:spPr>
          <a:xfrm>
            <a:off x="4528776"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2</a:t>
            </a:r>
            <a:endParaRPr kumimoji="1" lang="ja-JP" altLang="en-US" sz="3600" b="1" dirty="0">
              <a:solidFill>
                <a:schemeClr val="tx1"/>
              </a:solidFill>
            </a:endParaRPr>
          </a:p>
        </p:txBody>
      </p:sp>
      <p:sp>
        <p:nvSpPr>
          <p:cNvPr id="33" name="円/楕円 32"/>
          <p:cNvSpPr/>
          <p:nvPr/>
        </p:nvSpPr>
        <p:spPr>
          <a:xfrm>
            <a:off x="2398630"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3</a:t>
            </a:r>
            <a:endParaRPr kumimoji="1" lang="ja-JP" altLang="en-US" sz="3600" b="1" dirty="0">
              <a:solidFill>
                <a:schemeClr val="tx1"/>
              </a:solidFill>
            </a:endParaRPr>
          </a:p>
        </p:txBody>
      </p:sp>
      <p:sp>
        <p:nvSpPr>
          <p:cNvPr id="34" name="円/楕円 33"/>
          <p:cNvSpPr/>
          <p:nvPr/>
        </p:nvSpPr>
        <p:spPr>
          <a:xfrm>
            <a:off x="6058981" y="6198596"/>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4</a:t>
            </a:r>
            <a:endParaRPr kumimoji="1" lang="ja-JP" altLang="en-US" sz="3600" b="1" dirty="0">
              <a:solidFill>
                <a:schemeClr val="tx1"/>
              </a:solidFill>
            </a:endParaRPr>
          </a:p>
        </p:txBody>
      </p:sp>
      <p:sp>
        <p:nvSpPr>
          <p:cNvPr id="35" name="テキスト ボックス 34"/>
          <p:cNvSpPr txBox="1"/>
          <p:nvPr/>
        </p:nvSpPr>
        <p:spPr>
          <a:xfrm>
            <a:off x="1345251" y="4021665"/>
            <a:ext cx="1958325" cy="830997"/>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・もともと一人暮らし</a:t>
            </a:r>
          </a:p>
          <a:p>
            <a:r>
              <a:rPr kumimoji="1" lang="ja-JP" altLang="en-US" sz="1200" b="1" dirty="0" smtClean="0">
                <a:latin typeface="メイリオ" pitchFamily="50" charset="-128"/>
                <a:ea typeface="メイリオ" pitchFamily="50" charset="-128"/>
                <a:cs typeface="メイリオ" pitchFamily="50" charset="-128"/>
              </a:rPr>
              <a:t>　をできていた。</a:t>
            </a:r>
          </a:p>
          <a:p>
            <a:r>
              <a:rPr kumimoji="1" lang="ja-JP" altLang="en-US" sz="1200" b="1" dirty="0" smtClean="0">
                <a:latin typeface="メイリオ" pitchFamily="50" charset="-128"/>
                <a:ea typeface="メイリオ" pitchFamily="50" charset="-128"/>
                <a:cs typeface="メイリオ" pitchFamily="50" charset="-128"/>
              </a:rPr>
              <a:t>・アパート</a:t>
            </a:r>
            <a:r>
              <a:rPr kumimoji="1" lang="en-US" altLang="ja-JP" sz="1200" b="1" dirty="0" smtClean="0">
                <a:latin typeface="メイリオ" pitchFamily="50" charset="-128"/>
                <a:ea typeface="メイリオ" pitchFamily="50" charset="-128"/>
                <a:cs typeface="メイリオ" pitchFamily="50" charset="-128"/>
              </a:rPr>
              <a:t>2</a:t>
            </a:r>
            <a:r>
              <a:rPr kumimoji="1" lang="ja-JP" altLang="en-US" sz="1200" b="1" dirty="0" smtClean="0">
                <a:latin typeface="メイリオ" pitchFamily="50" charset="-128"/>
                <a:ea typeface="メイリオ" pitchFamily="50" charset="-128"/>
                <a:cs typeface="メイリオ" pitchFamily="50" charset="-128"/>
              </a:rPr>
              <a:t>階で</a:t>
            </a:r>
            <a:r>
              <a:rPr kumimoji="1" lang="en-US" altLang="ja-JP" sz="1200" b="1" dirty="0" smtClean="0">
                <a:latin typeface="メイリオ" pitchFamily="50" charset="-128"/>
                <a:ea typeface="メイリオ" pitchFamily="50" charset="-128"/>
                <a:cs typeface="メイリオ" pitchFamily="50" charset="-128"/>
              </a:rPr>
              <a:t>EV</a:t>
            </a:r>
            <a:r>
              <a:rPr kumimoji="1" lang="ja-JP" altLang="en-US" sz="1200" b="1" dirty="0" smtClean="0">
                <a:latin typeface="メイリオ" pitchFamily="50" charset="-128"/>
                <a:ea typeface="メイリオ" pitchFamily="50" charset="-128"/>
                <a:cs typeface="メイリオ" pitchFamily="50" charset="-128"/>
              </a:rPr>
              <a:t>無。</a:t>
            </a:r>
          </a:p>
          <a:p>
            <a:r>
              <a:rPr kumimoji="1" lang="ja-JP" altLang="en-US" sz="1200" b="1" dirty="0" smtClean="0">
                <a:latin typeface="メイリオ" pitchFamily="50" charset="-128"/>
                <a:ea typeface="メイリオ" pitchFamily="50" charset="-128"/>
                <a:cs typeface="メイリオ" pitchFamily="50" charset="-128"/>
              </a:rPr>
              <a:t>　段差激しく部屋狭い。</a:t>
            </a:r>
            <a:endParaRPr kumimoji="1" lang="ja-JP" altLang="en-US" sz="1200" b="1" dirty="0">
              <a:latin typeface="メイリオ" pitchFamily="50" charset="-128"/>
              <a:ea typeface="メイリオ" pitchFamily="50" charset="-128"/>
              <a:cs typeface="メイリオ" pitchFamily="50" charset="-128"/>
            </a:endParaRPr>
          </a:p>
        </p:txBody>
      </p:sp>
      <p:cxnSp>
        <p:nvCxnSpPr>
          <p:cNvPr id="39" name="曲線コネクタ 38"/>
          <p:cNvCxnSpPr>
            <a:stCxn id="19" idx="0"/>
            <a:endCxn id="20" idx="0"/>
          </p:cNvCxnSpPr>
          <p:nvPr/>
        </p:nvCxnSpPr>
        <p:spPr>
          <a:xfrm rot="5400000" flipH="1" flipV="1">
            <a:off x="2578133" y="2313525"/>
            <a:ext cx="93137" cy="3340078"/>
          </a:xfrm>
          <a:prstGeom prst="curvedConnector3">
            <a:avLst>
              <a:gd name="adj1" fmla="val 345445"/>
            </a:avLst>
          </a:prstGeom>
          <a:ln w="57150">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曲線コネクタ 39"/>
          <p:cNvCxnSpPr>
            <a:stCxn id="19" idx="0"/>
            <a:endCxn id="21" idx="0"/>
          </p:cNvCxnSpPr>
          <p:nvPr/>
        </p:nvCxnSpPr>
        <p:spPr>
          <a:xfrm rot="16200000" flipH="1">
            <a:off x="2218781" y="2766012"/>
            <a:ext cx="811839" cy="3340078"/>
          </a:xfrm>
          <a:prstGeom prst="curvedConnector3">
            <a:avLst>
              <a:gd name="adj1" fmla="val -28158"/>
            </a:avLst>
          </a:prstGeom>
          <a:ln w="57150">
            <a:solidFill>
              <a:srgbClr val="7030A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3433278" y="3936995"/>
            <a:ext cx="1722923" cy="830997"/>
          </a:xfrm>
          <a:prstGeom prst="rect">
            <a:avLst/>
          </a:prstGeom>
          <a:noFill/>
          <a:ln w="12700">
            <a:solidFill>
              <a:schemeClr val="tx1"/>
            </a:solidFill>
            <a:prstDash val="dash"/>
          </a:ln>
        </p:spPr>
        <p:txBody>
          <a:bodyPr wrap="square" rtlCol="0">
            <a:spAutoFit/>
          </a:bodyPr>
          <a:lstStyle/>
          <a:p>
            <a:r>
              <a:rPr kumimoji="1" lang="en-US" altLang="ja-JP" sz="1200" b="1" dirty="0" smtClean="0">
                <a:latin typeface="メイリオ" pitchFamily="50" charset="-128"/>
                <a:ea typeface="メイリオ" pitchFamily="50" charset="-128"/>
                <a:cs typeface="メイリオ" pitchFamily="50" charset="-128"/>
              </a:rPr>
              <a:t>【</a:t>
            </a:r>
            <a:r>
              <a:rPr kumimoji="1" lang="ja-JP" altLang="en-US" sz="1200" b="1" dirty="0" smtClean="0">
                <a:latin typeface="メイリオ" pitchFamily="50" charset="-128"/>
                <a:ea typeface="メイリオ" pitchFamily="50" charset="-128"/>
                <a:cs typeface="メイリオ" pitchFamily="50" charset="-128"/>
              </a:rPr>
              <a:t>生物</a:t>
            </a:r>
            <a:r>
              <a:rPr kumimoji="1" lang="en-US" altLang="ja-JP" sz="1200" b="1" dirty="0" smtClean="0">
                <a:latin typeface="メイリオ" pitchFamily="50" charset="-128"/>
                <a:ea typeface="メイリオ" pitchFamily="50" charset="-128"/>
                <a:cs typeface="メイリオ" pitchFamily="50" charset="-128"/>
              </a:rPr>
              <a:t>】</a:t>
            </a:r>
            <a:endParaRPr kumimoji="1" lang="ja-JP" altLang="en-US" sz="12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・リハビリし、車いすで暮らせる物件への転居で可能ではないか。</a:t>
            </a:r>
            <a:endParaRPr kumimoji="1" lang="ja-JP" altLang="en-US" sz="1200" b="1" dirty="0">
              <a:latin typeface="メイリオ" pitchFamily="50" charset="-128"/>
              <a:ea typeface="メイリオ" pitchFamily="50" charset="-128"/>
              <a:cs typeface="メイリオ" pitchFamily="50" charset="-128"/>
            </a:endParaRPr>
          </a:p>
        </p:txBody>
      </p:sp>
      <p:sp>
        <p:nvSpPr>
          <p:cNvPr id="45" name="テキスト ボックス 44"/>
          <p:cNvSpPr txBox="1"/>
          <p:nvPr/>
        </p:nvSpPr>
        <p:spPr>
          <a:xfrm>
            <a:off x="1345251" y="4859892"/>
            <a:ext cx="1958325" cy="1569660"/>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・親を説得して埼玉の</a:t>
            </a:r>
          </a:p>
          <a:p>
            <a:r>
              <a:rPr kumimoji="1" lang="ja-JP" altLang="en-US" sz="1200" b="1" dirty="0" smtClean="0">
                <a:latin typeface="メイリオ" pitchFamily="50" charset="-128"/>
                <a:ea typeface="メイリオ" pitchFamily="50" charset="-128"/>
                <a:cs typeface="メイリオ" pitchFamily="50" charset="-128"/>
              </a:rPr>
              <a:t>　大学に行くなど、</a:t>
            </a:r>
          </a:p>
          <a:p>
            <a:r>
              <a:rPr kumimoji="1" lang="ja-JP" altLang="en-US" sz="1200" b="1" dirty="0" smtClean="0">
                <a:latin typeface="メイリオ" pitchFamily="50" charset="-128"/>
                <a:ea typeface="メイリオ" pitchFamily="50" charset="-128"/>
                <a:cs typeface="メイリオ" pitchFamily="50" charset="-128"/>
              </a:rPr>
              <a:t>　積極的な性格。受障</a:t>
            </a:r>
          </a:p>
          <a:p>
            <a:r>
              <a:rPr kumimoji="1" lang="ja-JP" altLang="en-US" sz="1200" b="1" dirty="0" smtClean="0">
                <a:latin typeface="メイリオ" pitchFamily="50" charset="-128"/>
                <a:ea typeface="メイリオ" pitchFamily="50" charset="-128"/>
                <a:cs typeface="メイリオ" pitchFamily="50" charset="-128"/>
              </a:rPr>
              <a:t>　で絶望気味。</a:t>
            </a:r>
          </a:p>
          <a:p>
            <a:r>
              <a:rPr kumimoji="1" lang="ja-JP" altLang="en-US" sz="1200" b="1" dirty="0" smtClean="0">
                <a:latin typeface="メイリオ" pitchFamily="50" charset="-128"/>
                <a:ea typeface="メイリオ" pitchFamily="50" charset="-128"/>
                <a:cs typeface="メイリオ" pitchFamily="50" charset="-128"/>
              </a:rPr>
              <a:t>・これまでの関わりで</a:t>
            </a:r>
          </a:p>
          <a:p>
            <a:r>
              <a:rPr kumimoji="1" lang="ja-JP" altLang="en-US" sz="1200" b="1" dirty="0" smtClean="0">
                <a:latin typeface="メイリオ" pitchFamily="50" charset="-128"/>
                <a:ea typeface="メイリオ" pitchFamily="50" charset="-128"/>
                <a:cs typeface="メイリオ" pitchFamily="50" charset="-128"/>
              </a:rPr>
              <a:t>　少し前向きになり、</a:t>
            </a:r>
          </a:p>
          <a:p>
            <a:r>
              <a:rPr kumimoji="1" lang="ja-JP" altLang="en-US" sz="1200" b="1" dirty="0" smtClean="0">
                <a:latin typeface="メイリオ" pitchFamily="50" charset="-128"/>
                <a:ea typeface="メイリオ" pitchFamily="50" charset="-128"/>
                <a:cs typeface="メイリオ" pitchFamily="50" charset="-128"/>
              </a:rPr>
              <a:t>　表情や取り組む態度</a:t>
            </a:r>
          </a:p>
          <a:p>
            <a:r>
              <a:rPr kumimoji="1" lang="ja-JP" altLang="en-US" sz="1200" b="1" dirty="0" smtClean="0">
                <a:latin typeface="メイリオ" pitchFamily="50" charset="-128"/>
                <a:ea typeface="メイリオ" pitchFamily="50" charset="-128"/>
                <a:cs typeface="メイリオ" pitchFamily="50" charset="-128"/>
              </a:rPr>
              <a:t>　に変化。</a:t>
            </a:r>
            <a:endParaRPr kumimoji="1" lang="ja-JP" altLang="en-US" sz="1200" b="1" dirty="0">
              <a:latin typeface="メイリオ" pitchFamily="50" charset="-128"/>
              <a:ea typeface="メイリオ" pitchFamily="50" charset="-128"/>
              <a:cs typeface="メイリオ" pitchFamily="50" charset="-128"/>
            </a:endParaRPr>
          </a:p>
        </p:txBody>
      </p:sp>
      <p:cxnSp>
        <p:nvCxnSpPr>
          <p:cNvPr id="46" name="直線矢印コネクタ 45"/>
          <p:cNvCxnSpPr/>
          <p:nvPr/>
        </p:nvCxnSpPr>
        <p:spPr>
          <a:xfrm flipH="1">
            <a:off x="2844760" y="5315935"/>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1" name="テキスト ボックス 50"/>
          <p:cNvSpPr txBox="1"/>
          <p:nvPr/>
        </p:nvSpPr>
        <p:spPr>
          <a:xfrm>
            <a:off x="5325063" y="3977106"/>
            <a:ext cx="1482137" cy="1015663"/>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a:t>
            </a:r>
            <a:r>
              <a:rPr kumimoji="1" lang="en-US" altLang="ja-JP" sz="1200" b="1" dirty="0" smtClean="0">
                <a:latin typeface="メイリオ" pitchFamily="50" charset="-128"/>
                <a:ea typeface="メイリオ" pitchFamily="50" charset="-128"/>
                <a:cs typeface="メイリオ" pitchFamily="50" charset="-128"/>
              </a:rPr>
              <a:t>A</a:t>
            </a:r>
            <a:r>
              <a:rPr kumimoji="1" lang="ja-JP" altLang="en-US" sz="1200" b="1" dirty="0" smtClean="0">
                <a:latin typeface="メイリオ" pitchFamily="50" charset="-128"/>
                <a:ea typeface="メイリオ" pitchFamily="50" charset="-128"/>
                <a:cs typeface="メイリオ" pitchFamily="50" charset="-128"/>
              </a:rPr>
              <a:t>市でのひとり暮らしに向けた機能改善に取り組み。</a:t>
            </a:r>
          </a:p>
          <a:p>
            <a:r>
              <a:rPr kumimoji="1" lang="ja-JP" altLang="en-US" sz="1200" b="1" dirty="0" smtClean="0">
                <a:latin typeface="メイリオ" pitchFamily="50" charset="-128"/>
                <a:ea typeface="メイリオ" pitchFamily="50" charset="-128"/>
                <a:cs typeface="メイリオ" pitchFamily="50" charset="-128"/>
              </a:rPr>
              <a:t>・具体的な住環境の調整</a:t>
            </a:r>
            <a:endParaRPr kumimoji="1" lang="ja-JP" altLang="en-US" sz="1200" b="1" dirty="0">
              <a:latin typeface="メイリオ" pitchFamily="50" charset="-128"/>
              <a:ea typeface="メイリオ" pitchFamily="50" charset="-128"/>
              <a:cs typeface="メイリオ" pitchFamily="50" charset="-128"/>
            </a:endParaRPr>
          </a:p>
        </p:txBody>
      </p:sp>
      <p:sp>
        <p:nvSpPr>
          <p:cNvPr id="52" name="テキスト ボックス 51"/>
          <p:cNvSpPr txBox="1"/>
          <p:nvPr/>
        </p:nvSpPr>
        <p:spPr>
          <a:xfrm>
            <a:off x="5325063" y="4984679"/>
            <a:ext cx="1482137" cy="1015663"/>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・前向きになれるような退院後の生活のイメージ作りとその具体的な準備作業。</a:t>
            </a:r>
            <a:endParaRPr kumimoji="1" lang="ja-JP" altLang="en-US" sz="1200" b="1" dirty="0">
              <a:latin typeface="メイリオ" pitchFamily="50" charset="-128"/>
              <a:ea typeface="メイリオ" pitchFamily="50" charset="-128"/>
              <a:cs typeface="メイリオ" pitchFamily="50" charset="-128"/>
            </a:endParaRPr>
          </a:p>
        </p:txBody>
      </p:sp>
      <p:cxnSp>
        <p:nvCxnSpPr>
          <p:cNvPr id="53" name="直線矢印コネクタ 52"/>
          <p:cNvCxnSpPr/>
          <p:nvPr/>
        </p:nvCxnSpPr>
        <p:spPr>
          <a:xfrm flipH="1">
            <a:off x="4817040" y="4352494"/>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H="1">
            <a:off x="4820516" y="5181603"/>
            <a:ext cx="83406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4" name="正方形/長方形 43"/>
          <p:cNvSpPr/>
          <p:nvPr/>
        </p:nvSpPr>
        <p:spPr>
          <a:xfrm>
            <a:off x="7009375" y="1905742"/>
            <a:ext cx="1835002" cy="4791353"/>
          </a:xfrm>
          <a:prstGeom prst="rect">
            <a:avLst/>
          </a:prstGeom>
          <a:solidFill>
            <a:schemeClr val="accent2"/>
          </a:solidFill>
          <a:effectLst>
            <a:outerShdw dist="25400" dir="6600000" sx="101000" sy="101000" rotWithShape="0">
              <a:srgbClr val="000000">
                <a:alpha val="7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a:latin typeface="メイリオ"/>
                <a:ea typeface="メイリオ"/>
                <a:cs typeface="メイリオ"/>
              </a:rPr>
              <a:t>プランニング</a:t>
            </a:r>
            <a:endParaRPr kumimoji="1" lang="en-US" altLang="ja-JP" sz="1200" b="1" dirty="0">
              <a:latin typeface="メイリオ"/>
              <a:ea typeface="メイリオ"/>
              <a:cs typeface="メイリオ"/>
            </a:endParaRPr>
          </a:p>
          <a:p>
            <a:pPr algn="ctr"/>
            <a:r>
              <a:rPr kumimoji="1" lang="ja-JP" altLang="en-US" sz="1200" b="1" dirty="0">
                <a:latin typeface="メイリオ"/>
                <a:ea typeface="メイリオ"/>
                <a:cs typeface="メイリオ"/>
              </a:rPr>
              <a:t>（支援計画策定）</a:t>
            </a:r>
            <a:endParaRPr kumimoji="1" lang="en-US" altLang="ja-JP" sz="1200" b="1" dirty="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ja-JP" altLang="en-US" b="1" dirty="0" smtClean="0">
              <a:latin typeface="メイリオ"/>
              <a:ea typeface="メイリオ"/>
              <a:cs typeface="メイリオ"/>
            </a:endParaRPr>
          </a:p>
          <a:p>
            <a:pPr algn="ctr"/>
            <a:endParaRPr kumimoji="1" lang="en-US" altLang="ja-JP" b="1" dirty="0">
              <a:latin typeface="メイリオ"/>
              <a:ea typeface="メイリオ"/>
              <a:cs typeface="メイリオ"/>
            </a:endParaRPr>
          </a:p>
          <a:p>
            <a:pPr algn="ctr"/>
            <a:endParaRPr kumimoji="1" lang="en-US" altLang="ja-JP" b="1" dirty="0">
              <a:latin typeface="メイリオ"/>
              <a:ea typeface="メイリオ"/>
              <a:cs typeface="メイリオ"/>
            </a:endParaRPr>
          </a:p>
          <a:p>
            <a:pPr algn="ctr"/>
            <a:endParaRPr kumimoji="1" lang="en-US" altLang="ja-JP" b="1" dirty="0">
              <a:latin typeface="メイリオ"/>
              <a:ea typeface="メイリオ"/>
              <a:cs typeface="メイリオ"/>
            </a:endParaRPr>
          </a:p>
          <a:p>
            <a:pPr algn="ctr"/>
            <a:endParaRPr kumimoji="1" lang="en-US" altLang="ja-JP" b="1" dirty="0">
              <a:latin typeface="メイリオ"/>
              <a:ea typeface="メイリオ"/>
              <a:cs typeface="メイリオ"/>
            </a:endParaRPr>
          </a:p>
          <a:p>
            <a:pPr algn="ctr"/>
            <a:endParaRPr kumimoji="1" lang="en-US" altLang="ja-JP" b="1" dirty="0">
              <a:latin typeface="メイリオ"/>
              <a:ea typeface="メイリオ"/>
              <a:cs typeface="メイリオ"/>
            </a:endParaRPr>
          </a:p>
          <a:p>
            <a:pPr algn="ctr"/>
            <a:endParaRPr kumimoji="1" lang="en-US" altLang="ja-JP" b="1" dirty="0">
              <a:latin typeface="メイリオ"/>
              <a:ea typeface="メイリオ"/>
              <a:cs typeface="メイリオ"/>
            </a:endParaRPr>
          </a:p>
          <a:p>
            <a:pPr algn="ctr"/>
            <a:endParaRPr kumimoji="1" lang="en-US" altLang="ja-JP" b="1" dirty="0">
              <a:latin typeface="メイリオ"/>
              <a:ea typeface="メイリオ"/>
              <a:cs typeface="メイリオ"/>
            </a:endParaRPr>
          </a:p>
        </p:txBody>
      </p:sp>
      <p:sp>
        <p:nvSpPr>
          <p:cNvPr id="47" name="正方形/長方形 46"/>
          <p:cNvSpPr/>
          <p:nvPr/>
        </p:nvSpPr>
        <p:spPr>
          <a:xfrm>
            <a:off x="7085578" y="2521729"/>
            <a:ext cx="1677423" cy="1245938"/>
          </a:xfrm>
          <a:prstGeom prst="rect">
            <a:avLst/>
          </a:prstGeom>
          <a:solidFill>
            <a:srgbClr val="993300"/>
          </a:solidFill>
          <a:ln w="254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a:latin typeface="メイリオ"/>
                <a:ea typeface="メイリオ"/>
                <a:cs typeface="メイリオ"/>
              </a:rPr>
              <a:t>対応・方針</a:t>
            </a:r>
            <a:endParaRPr kumimoji="1" lang="en-US" altLang="ja-JP" sz="1400" b="1" dirty="0">
              <a:latin typeface="メイリオ"/>
              <a:ea typeface="メイリオ"/>
              <a:cs typeface="メイリオ"/>
            </a:endParaRPr>
          </a:p>
          <a:p>
            <a:pPr algn="ctr"/>
            <a:endParaRPr kumimoji="1" lang="en-US" altLang="ja-JP" sz="1400" b="1" dirty="0">
              <a:latin typeface="メイリオ"/>
              <a:ea typeface="メイリオ"/>
              <a:cs typeface="メイリオ"/>
            </a:endParaRPr>
          </a:p>
          <a:p>
            <a:pPr algn="ctr"/>
            <a:r>
              <a:rPr kumimoji="1" lang="ja-JP" altLang="en-US" sz="1400" b="1" dirty="0">
                <a:latin typeface="メイリオ"/>
                <a:ea typeface="メイリオ"/>
                <a:cs typeface="メイリオ"/>
              </a:rPr>
              <a:t>やろうと思うこと</a:t>
            </a:r>
            <a:endParaRPr kumimoji="1" lang="en-US" altLang="ja-JP" sz="1400" b="1" dirty="0">
              <a:latin typeface="メイリオ"/>
              <a:ea typeface="メイリオ"/>
              <a:cs typeface="メイリオ"/>
            </a:endParaRPr>
          </a:p>
        </p:txBody>
      </p:sp>
      <p:sp>
        <p:nvSpPr>
          <p:cNvPr id="48" name="正方形/長方形 47"/>
          <p:cNvSpPr/>
          <p:nvPr/>
        </p:nvSpPr>
        <p:spPr>
          <a:xfrm>
            <a:off x="7085578" y="3867583"/>
            <a:ext cx="1685079" cy="2688669"/>
          </a:xfrm>
          <a:prstGeom prst="rect">
            <a:avLst/>
          </a:prstGeom>
          <a:solidFill>
            <a:schemeClr val="bg1"/>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endParaRPr kumimoji="1" lang="en-US" altLang="ja-JP" dirty="0">
              <a:solidFill>
                <a:schemeClr val="tx1"/>
              </a:solidFill>
              <a:latin typeface="メイリオ"/>
              <a:ea typeface="メイリオ"/>
              <a:cs typeface="メイリオ"/>
            </a:endParaRPr>
          </a:p>
        </p:txBody>
      </p:sp>
      <p:sp>
        <p:nvSpPr>
          <p:cNvPr id="49" name="円/楕円 48"/>
          <p:cNvSpPr/>
          <p:nvPr/>
        </p:nvSpPr>
        <p:spPr>
          <a:xfrm>
            <a:off x="8022437" y="6196913"/>
            <a:ext cx="634003" cy="634003"/>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b="1" dirty="0" smtClean="0">
                <a:solidFill>
                  <a:schemeClr val="tx1"/>
                </a:solidFill>
              </a:rPr>
              <a:t>5</a:t>
            </a:r>
            <a:endParaRPr kumimoji="1" lang="ja-JP" altLang="en-US" sz="3600" b="1" dirty="0">
              <a:solidFill>
                <a:schemeClr val="tx1"/>
              </a:solidFill>
            </a:endParaRPr>
          </a:p>
        </p:txBody>
      </p:sp>
      <p:sp>
        <p:nvSpPr>
          <p:cNvPr id="50" name="テキスト ボックス 49"/>
          <p:cNvSpPr txBox="1"/>
          <p:nvPr/>
        </p:nvSpPr>
        <p:spPr>
          <a:xfrm>
            <a:off x="7102245" y="3975423"/>
            <a:ext cx="1482137" cy="830997"/>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・リハビリの継続。</a:t>
            </a:r>
          </a:p>
          <a:p>
            <a:endParaRPr kumimoji="1" lang="ja-JP" altLang="en-US" sz="12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・物件探し、改修の準備</a:t>
            </a:r>
            <a:endParaRPr kumimoji="1" lang="ja-JP" altLang="en-US" sz="1200" b="1" dirty="0">
              <a:latin typeface="メイリオ" pitchFamily="50" charset="-128"/>
              <a:ea typeface="メイリオ" pitchFamily="50" charset="-128"/>
              <a:cs typeface="メイリオ" pitchFamily="50" charset="-128"/>
            </a:endParaRPr>
          </a:p>
        </p:txBody>
      </p:sp>
      <p:sp>
        <p:nvSpPr>
          <p:cNvPr id="54" name="テキスト ボックス 53"/>
          <p:cNvSpPr txBox="1"/>
          <p:nvPr/>
        </p:nvSpPr>
        <p:spPr>
          <a:xfrm>
            <a:off x="7102245" y="4974529"/>
            <a:ext cx="1482137" cy="984885"/>
          </a:xfrm>
          <a:prstGeom prst="rect">
            <a:avLst/>
          </a:prstGeom>
          <a:noFill/>
        </p:spPr>
        <p:txBody>
          <a:bodyPr wrap="square" rtlCol="0">
            <a:spAutoFit/>
          </a:bodyPr>
          <a:lstStyle/>
          <a:p>
            <a:r>
              <a:rPr kumimoji="1" lang="ja-JP" altLang="en-US" sz="1200" b="1" dirty="0" smtClean="0">
                <a:latin typeface="メイリオ" pitchFamily="50" charset="-128"/>
                <a:ea typeface="メイリオ" pitchFamily="50" charset="-128"/>
                <a:cs typeface="メイリオ" pitchFamily="50" charset="-128"/>
              </a:rPr>
              <a:t>・外出しての</a:t>
            </a:r>
            <a:r>
              <a:rPr kumimoji="1" lang="ja-JP" altLang="en-US" sz="1200" b="1" dirty="0" err="1" smtClean="0">
                <a:latin typeface="メイリオ" pitchFamily="50" charset="-128"/>
                <a:ea typeface="メイリオ" pitchFamily="50" charset="-128"/>
                <a:cs typeface="メイリオ" pitchFamily="50" charset="-128"/>
              </a:rPr>
              <a:t>楽し</a:t>
            </a:r>
            <a:endParaRPr kumimoji="1" lang="ja-JP" altLang="en-US" sz="12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　みの時間を作る</a:t>
            </a:r>
          </a:p>
          <a:p>
            <a:r>
              <a:rPr kumimoji="1" lang="ja-JP" altLang="en-US" sz="1200" b="1" dirty="0" smtClean="0">
                <a:latin typeface="メイリオ" pitchFamily="50" charset="-128"/>
                <a:ea typeface="メイリオ" pitchFamily="50" charset="-128"/>
                <a:cs typeface="メイリオ" pitchFamily="50" charset="-128"/>
              </a:rPr>
              <a:t>・女性の相談員</a:t>
            </a:r>
          </a:p>
          <a:p>
            <a:r>
              <a:rPr kumimoji="1" lang="ja-JP" altLang="en-US" sz="1000" b="1" dirty="0" smtClean="0">
                <a:latin typeface="メイリオ" pitchFamily="50" charset="-128"/>
                <a:ea typeface="メイリオ" pitchFamily="50" charset="-128"/>
                <a:cs typeface="メイリオ" pitchFamily="50" charset="-128"/>
              </a:rPr>
              <a:t>　</a:t>
            </a:r>
            <a:r>
              <a:rPr kumimoji="1" lang="en-US" altLang="ja-JP" sz="1000" b="1" dirty="0" smtClean="0">
                <a:latin typeface="メイリオ" pitchFamily="50" charset="-128"/>
                <a:ea typeface="メイリオ" pitchFamily="50" charset="-128"/>
                <a:cs typeface="メイリオ" pitchFamily="50" charset="-128"/>
              </a:rPr>
              <a:t>(</a:t>
            </a:r>
            <a:r>
              <a:rPr kumimoji="1" lang="ja-JP" altLang="en-US" sz="1000" b="1" dirty="0" smtClean="0">
                <a:latin typeface="メイリオ" pitchFamily="50" charset="-128"/>
                <a:ea typeface="メイリオ" pitchFamily="50" charset="-128"/>
                <a:cs typeface="メイリオ" pitchFamily="50" charset="-128"/>
              </a:rPr>
              <a:t>ピアカウンセラー</a:t>
            </a:r>
            <a:r>
              <a:rPr kumimoji="1" lang="en-US" altLang="ja-JP" sz="1000" b="1" dirty="0" smtClean="0">
                <a:latin typeface="メイリオ" pitchFamily="50" charset="-128"/>
                <a:ea typeface="メイリオ" pitchFamily="50" charset="-128"/>
                <a:cs typeface="メイリオ" pitchFamily="50" charset="-128"/>
              </a:rPr>
              <a:t>)</a:t>
            </a:r>
            <a:endParaRPr kumimoji="1" lang="ja-JP" altLang="en-US" sz="1000" b="1" dirty="0" smtClean="0">
              <a:latin typeface="メイリオ" pitchFamily="50" charset="-128"/>
              <a:ea typeface="メイリオ" pitchFamily="50" charset="-128"/>
              <a:cs typeface="メイリオ" pitchFamily="50" charset="-128"/>
            </a:endParaRPr>
          </a:p>
          <a:p>
            <a:r>
              <a:rPr kumimoji="1" lang="ja-JP" altLang="en-US" sz="1200" b="1" dirty="0" smtClean="0">
                <a:latin typeface="メイリオ" pitchFamily="50" charset="-128"/>
                <a:ea typeface="メイリオ" pitchFamily="50" charset="-128"/>
                <a:cs typeface="メイリオ" pitchFamily="50" charset="-128"/>
              </a:rPr>
              <a:t>・学校との連絡</a:t>
            </a:r>
            <a:endParaRPr kumimoji="1" lang="ja-JP" altLang="en-US" sz="1200" b="1" dirty="0">
              <a:latin typeface="メイリオ" pitchFamily="50" charset="-128"/>
              <a:ea typeface="メイリオ" pitchFamily="50" charset="-128"/>
              <a:cs typeface="メイリオ" pitchFamily="50" charset="-128"/>
            </a:endParaRPr>
          </a:p>
        </p:txBody>
      </p:sp>
      <p:cxnSp>
        <p:nvCxnSpPr>
          <p:cNvPr id="55" name="直線矢印コネクタ 54"/>
          <p:cNvCxnSpPr/>
          <p:nvPr/>
        </p:nvCxnSpPr>
        <p:spPr>
          <a:xfrm flipH="1">
            <a:off x="6587066" y="4216399"/>
            <a:ext cx="626532"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p:nvPr/>
        </p:nvCxnSpPr>
        <p:spPr>
          <a:xfrm flipH="1">
            <a:off x="6612467" y="5095793"/>
            <a:ext cx="626532"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2" name="直線矢印コネクタ 61"/>
          <p:cNvCxnSpPr/>
          <p:nvPr/>
        </p:nvCxnSpPr>
        <p:spPr>
          <a:xfrm flipH="1">
            <a:off x="2540000" y="6010040"/>
            <a:ext cx="4782641" cy="0"/>
          </a:xfrm>
          <a:prstGeom prst="straightConnector1">
            <a:avLst/>
          </a:prstGeom>
          <a:ln w="76200">
            <a:solidFill>
              <a:srgbClr val="7030A0"/>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2795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その後の経過（３）</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76400" y="1989658"/>
            <a:ext cx="7467599" cy="4447374"/>
          </a:xfrm>
        </p:spPr>
        <p:txBody>
          <a:bodyPr>
            <a:normAutofit lnSpcReduction="10000"/>
          </a:bodyPr>
          <a:lstStyle/>
          <a:p>
            <a:pPr>
              <a:spcBef>
                <a:spcPts val="0"/>
              </a:spcBef>
            </a:pPr>
            <a:r>
              <a:rPr lang="ja-JP" altLang="en-US" sz="2000" dirty="0" smtClean="0">
                <a:latin typeface="メイリオ" pitchFamily="50" charset="-128"/>
                <a:ea typeface="メイリオ" pitchFamily="50" charset="-128"/>
                <a:cs typeface="メイリオ" pitchFamily="50" charset="-128"/>
              </a:rPr>
              <a:t>ニーズ整理の結果大きく分けてふたつの提案をします。</a:t>
            </a:r>
          </a:p>
          <a:p>
            <a:pPr>
              <a:spcBef>
                <a:spcPts val="0"/>
              </a:spcBef>
              <a:buNone/>
            </a:pPr>
            <a:r>
              <a:rPr lang="ja-JP" altLang="en-US" sz="2000" dirty="0" smtClean="0">
                <a:latin typeface="メイリオ" pitchFamily="50" charset="-128"/>
                <a:ea typeface="メイリオ" pitchFamily="50" charset="-128"/>
                <a:cs typeface="メイリオ" pitchFamily="50" charset="-128"/>
              </a:rPr>
              <a:t>　① </a:t>
            </a:r>
            <a:r>
              <a:rPr lang="en-US" altLang="ja-JP" sz="2000" dirty="0" smtClean="0">
                <a:latin typeface="メイリオ" pitchFamily="50" charset="-128"/>
                <a:ea typeface="メイリオ" pitchFamily="50" charset="-128"/>
                <a:cs typeface="メイリオ" pitchFamily="50" charset="-128"/>
              </a:rPr>
              <a:t>A</a:t>
            </a:r>
            <a:r>
              <a:rPr lang="ja-JP" altLang="en-US" sz="2000" dirty="0" smtClean="0">
                <a:latin typeface="メイリオ" pitchFamily="50" charset="-128"/>
                <a:ea typeface="メイリオ" pitchFamily="50" charset="-128"/>
                <a:cs typeface="メイリオ" pitchFamily="50" charset="-128"/>
              </a:rPr>
              <a:t>市に戻るためにも、リハビリを継続する。</a:t>
            </a:r>
          </a:p>
          <a:p>
            <a:pPr>
              <a:spcBef>
                <a:spcPts val="0"/>
              </a:spcBef>
              <a:buNone/>
            </a:pPr>
            <a:r>
              <a:rPr lang="ja-JP" altLang="en-US" sz="2000" dirty="0" smtClean="0">
                <a:latin typeface="メイリオ" pitchFamily="50" charset="-128"/>
                <a:ea typeface="メイリオ" pitchFamily="50" charset="-128"/>
                <a:cs typeface="メイリオ" pitchFamily="50" charset="-128"/>
              </a:rPr>
              <a:t>　　→ 具体的には自立訓練</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機能訓練</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の利用</a:t>
            </a:r>
          </a:p>
          <a:p>
            <a:pPr>
              <a:spcBef>
                <a:spcPts val="0"/>
              </a:spcBef>
              <a:buNone/>
            </a:pPr>
            <a:r>
              <a:rPr lang="ja-JP" altLang="en-US" sz="2000" dirty="0" smtClean="0">
                <a:latin typeface="メイリオ" pitchFamily="50" charset="-128"/>
                <a:ea typeface="メイリオ" pitchFamily="50" charset="-128"/>
                <a:cs typeface="メイリオ" pitchFamily="50" charset="-128"/>
              </a:rPr>
              <a:t>　② 入所中も</a:t>
            </a:r>
            <a:r>
              <a:rPr lang="en-US" altLang="ja-JP" sz="2000" dirty="0" smtClean="0">
                <a:latin typeface="メイリオ" pitchFamily="50" charset="-128"/>
                <a:ea typeface="メイリオ" pitchFamily="50" charset="-128"/>
                <a:cs typeface="メイリオ" pitchFamily="50" charset="-128"/>
              </a:rPr>
              <a:t>A</a:t>
            </a:r>
            <a:r>
              <a:rPr lang="ja-JP" altLang="en-US" sz="2000" dirty="0" smtClean="0">
                <a:latin typeface="メイリオ" pitchFamily="50" charset="-128"/>
                <a:ea typeface="メイリオ" pitchFamily="50" charset="-128"/>
                <a:cs typeface="メイリオ" pitchFamily="50" charset="-128"/>
              </a:rPr>
              <a:t>市に戻る準備をするとともに、その時に楽しいことを考えて、やってみる。</a:t>
            </a:r>
          </a:p>
          <a:p>
            <a:pPr>
              <a:spcBef>
                <a:spcPts val="0"/>
              </a:spcBef>
              <a:buNone/>
            </a:pPr>
            <a:r>
              <a:rPr lang="ja-JP" altLang="en-US" sz="2000" dirty="0" smtClean="0">
                <a:latin typeface="メイリオ" pitchFamily="50" charset="-128"/>
                <a:ea typeface="メイリオ" pitchFamily="50" charset="-128"/>
                <a:cs typeface="メイリオ" pitchFamily="50" charset="-128"/>
              </a:rPr>
              <a:t>　　→ 外出時に新たな住まいのイメージをする。</a:t>
            </a:r>
          </a:p>
          <a:p>
            <a:pPr>
              <a:spcBef>
                <a:spcPts val="0"/>
              </a:spcBef>
              <a:buNone/>
            </a:pPr>
            <a:r>
              <a:rPr lang="ja-JP" altLang="en-US" sz="2000" dirty="0" smtClean="0">
                <a:latin typeface="メイリオ" pitchFamily="50" charset="-128"/>
                <a:ea typeface="メイリオ" pitchFamily="50" charset="-128"/>
                <a:cs typeface="メイリオ" pitchFamily="50" charset="-128"/>
              </a:rPr>
              <a:t>　　→ 以前の遊びや楽しみを続けることが難しくなっている場</a:t>
            </a:r>
          </a:p>
          <a:p>
            <a:pPr>
              <a:spcBef>
                <a:spcPts val="0"/>
              </a:spcBef>
              <a:buNone/>
            </a:pPr>
            <a:r>
              <a:rPr lang="ja-JP" altLang="en-US" sz="2000" dirty="0" smtClean="0">
                <a:latin typeface="メイリオ" pitchFamily="50" charset="-128"/>
                <a:ea typeface="メイリオ" pitchFamily="50" charset="-128"/>
                <a:cs typeface="メイリオ" pitchFamily="50" charset="-128"/>
              </a:rPr>
              <a:t>　　　合は新たな楽しみを見つけてみる。</a:t>
            </a:r>
          </a:p>
          <a:p>
            <a:pPr>
              <a:spcBef>
                <a:spcPts val="0"/>
              </a:spcBef>
              <a:buNone/>
            </a:pPr>
            <a:r>
              <a:rPr lang="ja-JP" altLang="en-US" sz="2000" dirty="0" smtClean="0">
                <a:latin typeface="メイリオ" pitchFamily="50" charset="-128"/>
                <a:ea typeface="メイリオ" pitchFamily="50" charset="-128"/>
                <a:cs typeface="メイリオ" pitchFamily="50" charset="-128"/>
              </a:rPr>
              <a:t>　③ 計画相談の相談支援専門員と一緒に考え、動く。</a:t>
            </a:r>
          </a:p>
          <a:p>
            <a:pPr>
              <a:spcBef>
                <a:spcPts val="0"/>
              </a:spcBef>
              <a:buNone/>
            </a:pPr>
            <a:r>
              <a:rPr lang="ja-JP" altLang="en-US" sz="2000" dirty="0" smtClean="0">
                <a:latin typeface="メイリオ" pitchFamily="50" charset="-128"/>
                <a:ea typeface="メイリオ" pitchFamily="50" charset="-128"/>
                <a:cs typeface="メイリオ" pitchFamily="50" charset="-128"/>
              </a:rPr>
              <a:t>　　　</a:t>
            </a:r>
          </a:p>
          <a:p>
            <a:pPr>
              <a:spcBef>
                <a:spcPts val="0"/>
              </a:spcBef>
            </a:pPr>
            <a:r>
              <a:rPr lang="ja-JP" altLang="en-US" sz="2000" dirty="0" smtClean="0">
                <a:latin typeface="メイリオ" pitchFamily="50" charset="-128"/>
                <a:ea typeface="メイリオ" pitchFamily="50" charset="-128"/>
                <a:cs typeface="メイリオ" pitchFamily="50" charset="-128"/>
              </a:rPr>
              <a:t>本人的には本当にできるのかな？と不安な思いもあるようですが、勇気を出して挑戦してみることになりました。</a:t>
            </a:r>
          </a:p>
          <a:p>
            <a:pPr>
              <a:spcBef>
                <a:spcPts val="0"/>
              </a:spcBef>
            </a:pPr>
            <a:endParaRPr lang="ja-JP" altLang="en-US" sz="2000" dirty="0" smtClean="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ここでサービス等利用計画を作成することになります。</a:t>
            </a:r>
          </a:p>
          <a:p>
            <a:pPr algn="ctr">
              <a:spcBef>
                <a:spcPts val="0"/>
              </a:spcBef>
              <a:buNone/>
            </a:pPr>
            <a:r>
              <a:rPr lang="en-US" altLang="ja-JP" sz="1200" dirty="0" smtClean="0">
                <a:latin typeface="メイリオ" pitchFamily="50" charset="-128"/>
                <a:ea typeface="メイリオ" pitchFamily="50" charset="-128"/>
                <a:cs typeface="メイリオ" pitchFamily="50" charset="-128"/>
              </a:rPr>
              <a:t>【…</a:t>
            </a:r>
            <a:r>
              <a:rPr lang="ja-JP" altLang="en-US" sz="1200" dirty="0" smtClean="0">
                <a:latin typeface="メイリオ" pitchFamily="50" charset="-128"/>
                <a:ea typeface="メイリオ" pitchFamily="50" charset="-128"/>
                <a:cs typeface="メイリオ" pitchFamily="50" charset="-128"/>
              </a:rPr>
              <a:t>が、この研修の本線は地域生活支援なので、その後の変化にも着目してください</a:t>
            </a:r>
            <a:r>
              <a:rPr lang="en-US" altLang="ja-JP" sz="1200" dirty="0" smtClean="0">
                <a:latin typeface="メイリオ" pitchFamily="50" charset="-128"/>
                <a:ea typeface="メイリオ" pitchFamily="50" charset="-128"/>
                <a:cs typeface="メイリオ" pitchFamily="50" charset="-128"/>
              </a:rPr>
              <a:t>】</a:t>
            </a:r>
            <a:endParaRPr lang="ja-JP" altLang="en-US" sz="1200" dirty="0" smtClean="0">
              <a:latin typeface="メイリオ" pitchFamily="50" charset="-128"/>
              <a:ea typeface="メイリオ" pitchFamily="50" charset="-128"/>
              <a:cs typeface="メイリオ" pitchFamily="50" charset="-128"/>
            </a:endParaRP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sp>
        <p:nvSpPr>
          <p:cNvPr id="10" name="角丸四角形 9"/>
          <p:cNvSpPr/>
          <p:nvPr/>
        </p:nvSpPr>
        <p:spPr>
          <a:xfrm>
            <a:off x="50802" y="4186798"/>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プラン</a:t>
            </a:r>
            <a:endParaRPr kumimoji="1" lang="ja-JP" altLang="en-US" sz="11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8" name="スライド番号プレースホルダ 17"/>
          <p:cNvSpPr>
            <a:spLocks noGrp="1"/>
          </p:cNvSpPr>
          <p:nvPr>
            <p:ph type="sldNum" sz="quarter" idx="12"/>
          </p:nvPr>
        </p:nvSpPr>
        <p:spPr/>
        <p:txBody>
          <a:bodyPr/>
          <a:lstStyle/>
          <a:p>
            <a:fld id="{5FD889E0-CAB2-4699-909D-B9A88D47ACBE}" type="slidenum">
              <a:rPr lang="en-US" smtClean="0"/>
              <a:pPr/>
              <a:t>32</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a:lnSpc>
                <a:spcPts val="3000"/>
              </a:lnSpc>
            </a:pP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３</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プランニング</a:t>
            </a:r>
            <a:endParaRPr kumimoji="1" lang="ja-JP" altLang="en-US" sz="2400" dirty="0">
              <a:latin typeface="メイリオ"/>
              <a:ea typeface="メイリオ"/>
              <a:cs typeface="メイリオ"/>
            </a:endParaRPr>
          </a:p>
        </p:txBody>
      </p:sp>
      <p:sp>
        <p:nvSpPr>
          <p:cNvPr id="28" name="フッター プレースホルダ 2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33</a:t>
            </a:fld>
            <a:endParaRPr lang="en-US"/>
          </a:p>
        </p:txBody>
      </p:sp>
      <p:sp>
        <p:nvSpPr>
          <p:cNvPr id="30" name="正方形/長方形 29"/>
          <p:cNvSpPr/>
          <p:nvPr/>
        </p:nvSpPr>
        <p:spPr>
          <a:xfrm>
            <a:off x="284163"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endParaRPr kumimoji="1" lang="en-US" altLang="ja-JP" dirty="0" smtClean="0">
              <a:latin typeface="メイリオ"/>
              <a:ea typeface="メイリオ"/>
              <a:cs typeface="メイリオ"/>
            </a:endParaRP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31" name="正方形/長方形 30"/>
          <p:cNvSpPr/>
          <p:nvPr/>
        </p:nvSpPr>
        <p:spPr>
          <a:xfrm>
            <a:off x="2129816"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アセスメント</a:t>
            </a:r>
            <a:endParaRPr kumimoji="1" lang="en-US" altLang="ja-JP" b="1">
              <a:latin typeface="メイリオ"/>
              <a:ea typeface="メイリオ"/>
              <a:cs typeface="メイリオ"/>
            </a:endParaRPr>
          </a:p>
        </p:txBody>
      </p:sp>
      <p:sp>
        <p:nvSpPr>
          <p:cNvPr id="32" name="正方形/長方形 31"/>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33" name="正方形/長方形 32"/>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34" name="正方形/長方形 33"/>
          <p:cNvSpPr/>
          <p:nvPr/>
        </p:nvSpPr>
        <p:spPr>
          <a:xfrm>
            <a:off x="5821123" y="3191094"/>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35" name="正方形/長方形 34"/>
          <p:cNvSpPr/>
          <p:nvPr/>
        </p:nvSpPr>
        <p:spPr>
          <a:xfrm>
            <a:off x="7699237" y="3191094"/>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36" name="直線矢印コネクタ 35"/>
          <p:cNvCxnSpPr>
            <a:stCxn id="30" idx="3"/>
            <a:endCxn id="31"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a:stCxn id="31" idx="3"/>
            <a:endCxn id="32"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a:stCxn id="32" idx="3"/>
            <a:endCxn id="34" idx="1"/>
          </p:cNvCxnSpPr>
          <p:nvPr/>
        </p:nvCxnSpPr>
        <p:spPr>
          <a:xfrm flipV="1">
            <a:off x="5610733" y="3665013"/>
            <a:ext cx="210390" cy="4153"/>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a:stCxn id="34" idx="3"/>
            <a:endCxn id="35" idx="1"/>
          </p:cNvCxnSpPr>
          <p:nvPr/>
        </p:nvCxnSpPr>
        <p:spPr>
          <a:xfrm>
            <a:off x="7456387" y="3665013"/>
            <a:ext cx="242850"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40" name="カギ線コネクタ 39"/>
          <p:cNvCxnSpPr>
            <a:stCxn id="34" idx="0"/>
            <a:endCxn id="31" idx="0"/>
          </p:cNvCxnSpPr>
          <p:nvPr/>
        </p:nvCxnSpPr>
        <p:spPr>
          <a:xfrm rot="16200000" flipH="1" flipV="1">
            <a:off x="4791025" y="1347516"/>
            <a:ext cx="4153" cy="3691307"/>
          </a:xfrm>
          <a:prstGeom prst="bentConnector3">
            <a:avLst>
              <a:gd name="adj1" fmla="val -14300409"/>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sp>
        <p:nvSpPr>
          <p:cNvPr id="41" name="角丸四角形 40"/>
          <p:cNvSpPr/>
          <p:nvPr/>
        </p:nvSpPr>
        <p:spPr>
          <a:xfrm>
            <a:off x="1130766"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42" name="角丸四角形 41"/>
          <p:cNvSpPr/>
          <p:nvPr/>
        </p:nvSpPr>
        <p:spPr>
          <a:xfrm>
            <a:off x="4895317" y="4019087"/>
            <a:ext cx="956804" cy="469667"/>
          </a:xfrm>
          <a:prstGeom prst="roundRect">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43" name="正方形/長方形 42"/>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44" name="正方形/長方形 43"/>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45" name="直線コネクタ 44"/>
          <p:cNvCxnSpPr>
            <a:stCxn id="31"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6" name="正方形/長方形 45"/>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47" name="直線コネクタ 4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stCxn id="33" idx="3"/>
            <a:endCxn id="44"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a:stCxn id="44" idx="3"/>
            <a:endCxn id="46"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8" name="直線矢印コネクタ 57"/>
          <p:cNvCxnSpPr>
            <a:stCxn id="46" idx="3"/>
            <a:endCxn id="43"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0" name="角丸四角形 59"/>
          <p:cNvSpPr/>
          <p:nvPr/>
        </p:nvSpPr>
        <p:spPr>
          <a:xfrm>
            <a:off x="289242"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62" name="正方形/長方形 61"/>
          <p:cNvSpPr/>
          <p:nvPr/>
        </p:nvSpPr>
        <p:spPr>
          <a:xfrm>
            <a:off x="6622618"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65" name="直線コネクタ 64"/>
          <p:cNvCxnSpPr>
            <a:endCxn id="62" idx="0"/>
          </p:cNvCxnSpPr>
          <p:nvPr/>
        </p:nvCxnSpPr>
        <p:spPr>
          <a:xfrm>
            <a:off x="6622618" y="3940965"/>
            <a:ext cx="586955" cy="91116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sp>
        <p:nvSpPr>
          <p:cNvPr id="66" name="角丸四角形 65"/>
          <p:cNvSpPr/>
          <p:nvPr/>
        </p:nvSpPr>
        <p:spPr>
          <a:xfrm>
            <a:off x="6367094" y="4019087"/>
            <a:ext cx="956804" cy="469667"/>
          </a:xfrm>
          <a:prstGeom prst="roundRect">
            <a:avLst/>
          </a:prstGeom>
          <a:solidFill>
            <a:srgbClr val="C0000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
        <p:nvSpPr>
          <p:cNvPr id="48" name="角丸四角形 47"/>
          <p:cNvSpPr/>
          <p:nvPr/>
        </p:nvSpPr>
        <p:spPr>
          <a:xfrm>
            <a:off x="6437957" y="5948897"/>
            <a:ext cx="2438399" cy="35560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サービス担当者会議は次の講義！</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8883739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34</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サービス等利用計画案の例</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pic>
        <p:nvPicPr>
          <p:cNvPr id="2051" name="Picture 3"/>
          <p:cNvPicPr>
            <a:picLocks noChangeAspect="1" noChangeArrowheads="1"/>
          </p:cNvPicPr>
          <p:nvPr/>
        </p:nvPicPr>
        <p:blipFill>
          <a:blip r:embed="rId2" cstate="print"/>
          <a:srcRect/>
          <a:stretch>
            <a:fillRect/>
          </a:stretch>
        </p:blipFill>
        <p:spPr bwMode="auto">
          <a:xfrm>
            <a:off x="309236" y="1399208"/>
            <a:ext cx="8529966" cy="4096963"/>
          </a:xfrm>
          <a:prstGeom prst="rect">
            <a:avLst/>
          </a:prstGeom>
          <a:noFill/>
          <a:ln w="9525">
            <a:solidFill>
              <a:schemeClr val="tx1"/>
            </a:solidFill>
            <a:miter lim="800000"/>
            <a:headEnd/>
            <a:tailEnd/>
          </a:ln>
          <a:effectLst/>
        </p:spPr>
      </p:pic>
      <p:sp>
        <p:nvSpPr>
          <p:cNvPr id="6" name="角丸四角形吹き出し 5"/>
          <p:cNvSpPr/>
          <p:nvPr/>
        </p:nvSpPr>
        <p:spPr>
          <a:xfrm>
            <a:off x="474133" y="5581915"/>
            <a:ext cx="1329267" cy="829733"/>
          </a:xfrm>
          <a:prstGeom prst="wedgeRoundRectCallout">
            <a:avLst>
              <a:gd name="adj1" fmla="val 14515"/>
              <a:gd name="adj2" fmla="val -8341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ニーズ整理票「支援課題」を本人の言葉で書く</a:t>
            </a:r>
            <a:endParaRPr kumimoji="1" lang="ja-JP" altLang="en-US" sz="1200" b="1" dirty="0"/>
          </a:p>
        </p:txBody>
      </p:sp>
      <p:sp>
        <p:nvSpPr>
          <p:cNvPr id="8" name="円/楕円 7"/>
          <p:cNvSpPr/>
          <p:nvPr/>
        </p:nvSpPr>
        <p:spPr>
          <a:xfrm>
            <a:off x="400302" y="6193878"/>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4</a:t>
            </a:r>
            <a:endParaRPr kumimoji="1" lang="ja-JP" altLang="en-US" sz="2000" b="1" dirty="0">
              <a:solidFill>
                <a:schemeClr val="tx1"/>
              </a:solidFill>
            </a:endParaRPr>
          </a:p>
        </p:txBody>
      </p:sp>
      <p:sp>
        <p:nvSpPr>
          <p:cNvPr id="9" name="角丸四角形吹き出し 8"/>
          <p:cNvSpPr/>
          <p:nvPr/>
        </p:nvSpPr>
        <p:spPr>
          <a:xfrm>
            <a:off x="1879603" y="5579543"/>
            <a:ext cx="1456264" cy="829733"/>
          </a:xfrm>
          <a:prstGeom prst="wedgeRoundRectCallout">
            <a:avLst>
              <a:gd name="adj1" fmla="val 14515"/>
              <a:gd name="adj2" fmla="val -8341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ニーズ整理票「対応・方針」から導かれる</a:t>
            </a:r>
            <a:endParaRPr kumimoji="1" lang="ja-JP" altLang="en-US" sz="1200" b="1" dirty="0"/>
          </a:p>
        </p:txBody>
      </p:sp>
      <p:sp>
        <p:nvSpPr>
          <p:cNvPr id="10" name="円/楕円 9"/>
          <p:cNvSpPr/>
          <p:nvPr/>
        </p:nvSpPr>
        <p:spPr>
          <a:xfrm>
            <a:off x="1879603" y="6193878"/>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5</a:t>
            </a:r>
            <a:endParaRPr kumimoji="1" lang="ja-JP" altLang="en-US" sz="2000" b="1" dirty="0">
              <a:solidFill>
                <a:schemeClr val="tx1"/>
              </a:solidFill>
            </a:endParaRPr>
          </a:p>
        </p:txBody>
      </p:sp>
      <p:sp>
        <p:nvSpPr>
          <p:cNvPr id="11" name="角丸四角形吹き出し 10"/>
          <p:cNvSpPr/>
          <p:nvPr/>
        </p:nvSpPr>
        <p:spPr>
          <a:xfrm>
            <a:off x="6807860" y="501722"/>
            <a:ext cx="1456264" cy="829733"/>
          </a:xfrm>
          <a:prstGeom prst="wedgeRoundRectCallout">
            <a:avLst>
              <a:gd name="adj1" fmla="val -93043"/>
              <a:gd name="adj2" fmla="val 191071"/>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ニーズ整理票「本人の意向」から導かれる</a:t>
            </a:r>
            <a:endParaRPr kumimoji="1" lang="ja-JP" altLang="en-US" sz="1200" b="1" dirty="0"/>
          </a:p>
        </p:txBody>
      </p:sp>
      <p:sp>
        <p:nvSpPr>
          <p:cNvPr id="12" name="円/楕円 11"/>
          <p:cNvSpPr/>
          <p:nvPr/>
        </p:nvSpPr>
        <p:spPr>
          <a:xfrm>
            <a:off x="7988466" y="1156020"/>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1</a:t>
            </a:r>
            <a:endParaRPr kumimoji="1" lang="ja-JP" altLang="en-US" sz="2000" b="1" dirty="0">
              <a:solidFill>
                <a:schemeClr val="tx1"/>
              </a:solidFill>
            </a:endParaRPr>
          </a:p>
        </p:txBody>
      </p:sp>
      <p:sp>
        <p:nvSpPr>
          <p:cNvPr id="13" name="角丸四角形吹き出し 12"/>
          <p:cNvSpPr/>
          <p:nvPr/>
        </p:nvSpPr>
        <p:spPr>
          <a:xfrm>
            <a:off x="7578327" y="2566704"/>
            <a:ext cx="1456264" cy="829733"/>
          </a:xfrm>
          <a:prstGeom prst="wedgeRoundRectCallout">
            <a:avLst>
              <a:gd name="adj1" fmla="val -79090"/>
              <a:gd name="adj2" fmla="val 1964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ニーズ整理票「支援課題」「対応・方針」から導かれる</a:t>
            </a:r>
            <a:endParaRPr kumimoji="1" lang="ja-JP" altLang="en-US" sz="1200" b="1" dirty="0"/>
          </a:p>
        </p:txBody>
      </p:sp>
      <p:sp>
        <p:nvSpPr>
          <p:cNvPr id="14" name="円/楕円 13"/>
          <p:cNvSpPr/>
          <p:nvPr/>
        </p:nvSpPr>
        <p:spPr>
          <a:xfrm>
            <a:off x="8408063" y="3356474"/>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4</a:t>
            </a:r>
            <a:endParaRPr kumimoji="1" lang="ja-JP" altLang="en-US" sz="2000" b="1" dirty="0">
              <a:solidFill>
                <a:schemeClr val="tx1"/>
              </a:solidFill>
            </a:endParaRPr>
          </a:p>
        </p:txBody>
      </p:sp>
      <p:sp>
        <p:nvSpPr>
          <p:cNvPr id="15" name="円/楕円 14"/>
          <p:cNvSpPr/>
          <p:nvPr/>
        </p:nvSpPr>
        <p:spPr>
          <a:xfrm>
            <a:off x="8812447" y="3356474"/>
            <a:ext cx="317002" cy="317002"/>
          </a:xfrm>
          <a:prstGeom prst="ellipse">
            <a:avLst/>
          </a:prstGeom>
          <a:solidFill>
            <a:schemeClr val="accent3">
              <a:lumMod val="40000"/>
              <a:lumOff val="60000"/>
            </a:schemeClr>
          </a:solidFill>
          <a:ln w="50800">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000" b="1" dirty="0" smtClean="0">
                <a:solidFill>
                  <a:schemeClr val="tx1"/>
                </a:solidFill>
              </a:rPr>
              <a:t>5</a:t>
            </a:r>
            <a:endParaRPr kumimoji="1" lang="ja-JP" altLang="en-US" sz="2000" b="1" dirty="0">
              <a:solidFill>
                <a:schemeClr val="tx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a:lnSpc>
                <a:spcPts val="1800"/>
              </a:lnSpc>
              <a:spcBef>
                <a:spcPts val="3000"/>
              </a:spcBef>
            </a:pPr>
            <a:r>
              <a:rPr lang="ja-JP" altLang="en-US" sz="2800" dirty="0" smtClean="0">
                <a:latin typeface="メイリオ"/>
                <a:ea typeface="メイリオ"/>
                <a:cs typeface="メイリオ"/>
              </a:rPr>
              <a:t/>
            </a:r>
            <a:br>
              <a:rPr lang="ja-JP" altLang="en-US" sz="2800" dirty="0" smtClean="0">
                <a:latin typeface="メイリオ"/>
                <a:ea typeface="メイリオ"/>
                <a:cs typeface="メイリオ"/>
              </a:rPr>
            </a:br>
            <a:r>
              <a:rPr lang="ja-JP" altLang="en-US" sz="2800" dirty="0" smtClean="0">
                <a:latin typeface="メイリオ"/>
                <a:ea typeface="メイリオ"/>
                <a:cs typeface="メイリオ"/>
              </a:rPr>
              <a:t/>
            </a:r>
            <a:br>
              <a:rPr lang="ja-JP" altLang="en-US" sz="2800" dirty="0" smtClean="0">
                <a:latin typeface="メイリオ"/>
                <a:ea typeface="メイリオ"/>
                <a:cs typeface="メイリオ"/>
              </a:rPr>
            </a:br>
            <a:r>
              <a:rPr lang="ja-JP" altLang="en-US" sz="2800" dirty="0" smtClean="0">
                <a:latin typeface="メイリオ"/>
                <a:ea typeface="メイリオ"/>
                <a:cs typeface="メイリオ"/>
              </a:rPr>
              <a:t>サービス等利用計画作成の作成にあたって</a:t>
            </a:r>
            <a:br>
              <a:rPr lang="ja-JP" altLang="en-US" sz="2800" dirty="0" smtClean="0">
                <a:latin typeface="メイリオ"/>
                <a:ea typeface="メイリオ"/>
                <a:cs typeface="メイリオ"/>
              </a:rPr>
            </a:br>
            <a:r>
              <a:rPr lang="en-US" altLang="ja-JP" sz="2800" dirty="0" smtClean="0">
                <a:latin typeface="メイリオ"/>
                <a:ea typeface="メイリオ"/>
                <a:cs typeface="メイリオ"/>
              </a:rPr>
              <a:t> </a:t>
            </a:r>
            <a:r>
              <a:rPr lang="en-US" altLang="ja-JP" sz="1400" dirty="0" smtClean="0">
                <a:latin typeface="メイリオ"/>
                <a:ea typeface="メイリオ"/>
                <a:cs typeface="メイリオ"/>
              </a:rPr>
              <a:t>『</a:t>
            </a:r>
            <a:r>
              <a:rPr lang="ja-JP" altLang="en-US" sz="1400" dirty="0" smtClean="0">
                <a:latin typeface="メイリオ"/>
                <a:ea typeface="メイリオ"/>
                <a:cs typeface="メイリオ"/>
              </a:rPr>
              <a:t>サービス等利用計画作成サポートブック</a:t>
            </a:r>
            <a:r>
              <a:rPr lang="en-US" altLang="ja-JP" sz="1400" dirty="0" smtClean="0">
                <a:latin typeface="メイリオ"/>
                <a:ea typeface="メイリオ"/>
                <a:cs typeface="メイリオ"/>
              </a:rPr>
              <a:t>』</a:t>
            </a:r>
            <a:r>
              <a:rPr lang="ja-JP" altLang="en-US" sz="1400" dirty="0" smtClean="0">
                <a:latin typeface="メイリオ"/>
                <a:ea typeface="メイリオ"/>
                <a:cs typeface="メイリオ"/>
              </a:rPr>
              <a:t> から</a:t>
            </a:r>
            <a:endParaRPr kumimoji="1" lang="ja-JP" altLang="en-US" sz="14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35</a:t>
            </a:fld>
            <a:endParaRPr lang="en-US"/>
          </a:p>
        </p:txBody>
      </p:sp>
      <p:sp>
        <p:nvSpPr>
          <p:cNvPr id="4" name="テキスト ボックス 3"/>
          <p:cNvSpPr txBox="1"/>
          <p:nvPr/>
        </p:nvSpPr>
        <p:spPr>
          <a:xfrm>
            <a:off x="284163" y="1973477"/>
            <a:ext cx="8574087" cy="4744889"/>
          </a:xfrm>
          <a:prstGeom prst="rect">
            <a:avLst/>
          </a:prstGeom>
          <a:noFill/>
        </p:spPr>
        <p:txBody>
          <a:bodyPr wrap="square" rtlCol="0">
            <a:spAutoFit/>
          </a:bodyPr>
          <a:lstStyle/>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必要性</a:t>
            </a:r>
            <a:r>
              <a:rPr kumimoji="1" lang="en-US" altLang="ja-JP" sz="1400" b="1" dirty="0" smtClean="0">
                <a:latin typeface="メイリオ"/>
                <a:ea typeface="メイリオ"/>
                <a:cs typeface="メイリオ"/>
              </a:rPr>
              <a:t>】</a:t>
            </a:r>
            <a:r>
              <a:rPr kumimoji="1" lang="en-US" altLang="ja-JP" sz="1400" dirty="0" smtClean="0">
                <a:latin typeface="メイリオ"/>
                <a:ea typeface="メイリオ"/>
                <a:cs typeface="メイリオ"/>
              </a:rPr>
              <a:t>(p.5-p.6)</a:t>
            </a:r>
            <a:endParaRPr kumimoji="1" lang="ja-JP" altLang="en-US" sz="1400" dirty="0" smtClean="0">
              <a:latin typeface="メイリオ"/>
              <a:ea typeface="メイリオ"/>
              <a:cs typeface="メイリオ"/>
            </a:endParaRPr>
          </a:p>
          <a:p>
            <a:r>
              <a:rPr kumimoji="1" lang="ja-JP" altLang="en-US" sz="1400" dirty="0" smtClean="0">
                <a:latin typeface="メイリオ"/>
                <a:ea typeface="メイリオ"/>
                <a:cs typeface="メイリオ"/>
              </a:rPr>
              <a:t>　　① ニーズに基づいた本人中心の支援を受けられる。</a:t>
            </a:r>
          </a:p>
          <a:p>
            <a:r>
              <a:rPr kumimoji="1" lang="ja-JP" altLang="en-US" sz="1400" dirty="0" smtClean="0">
                <a:latin typeface="メイリオ"/>
                <a:ea typeface="メイリオ"/>
                <a:cs typeface="メイリオ"/>
              </a:rPr>
              <a:t>　　② チームによる質の高いサービスが提供できる。</a:t>
            </a:r>
          </a:p>
          <a:p>
            <a:r>
              <a:rPr kumimoji="1" lang="ja-JP" altLang="en-US" sz="1400" dirty="0" smtClean="0">
                <a:latin typeface="メイリオ"/>
                <a:ea typeface="メイリオ"/>
                <a:cs typeface="メイリオ"/>
              </a:rPr>
              <a:t>　　③ サービス提供</a:t>
            </a:r>
            <a:r>
              <a:rPr kumimoji="1" lang="en-US" altLang="ja-JP" sz="1400" dirty="0" smtClean="0">
                <a:latin typeface="メイリオ"/>
                <a:ea typeface="メイリオ"/>
                <a:cs typeface="メイリオ"/>
              </a:rPr>
              <a:t>(</a:t>
            </a:r>
            <a:r>
              <a:rPr kumimoji="1" lang="ja-JP" altLang="en-US" sz="1400" dirty="0" smtClean="0">
                <a:latin typeface="メイリオ"/>
                <a:ea typeface="メイリオ"/>
                <a:cs typeface="メイリオ"/>
              </a:rPr>
              <a:t>支給決定</a:t>
            </a:r>
            <a:r>
              <a:rPr kumimoji="1" lang="en-US" altLang="ja-JP" sz="1400" dirty="0" smtClean="0">
                <a:latin typeface="メイリオ"/>
                <a:ea typeface="メイリオ"/>
                <a:cs typeface="メイリオ"/>
              </a:rPr>
              <a:t>)</a:t>
            </a:r>
            <a:r>
              <a:rPr kumimoji="1" lang="ja-JP" altLang="en-US" sz="1400" dirty="0" smtClean="0">
                <a:latin typeface="メイリオ"/>
                <a:ea typeface="メイリオ"/>
                <a:cs typeface="メイリオ"/>
              </a:rPr>
              <a:t>の根拠となる。</a:t>
            </a:r>
          </a:p>
          <a:p>
            <a:r>
              <a:rPr kumimoji="1" lang="ja-JP" altLang="en-US" sz="1400" dirty="0" smtClean="0">
                <a:latin typeface="メイリオ"/>
                <a:ea typeface="メイリオ"/>
                <a:cs typeface="メイリオ"/>
              </a:rPr>
              <a:t>　　④ 地域全体のサービス充実の契機となる。</a:t>
            </a:r>
          </a:p>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備えるべき特徴</a:t>
            </a:r>
            <a:r>
              <a:rPr kumimoji="1" lang="en-US" altLang="ja-JP" sz="1400" b="1" dirty="0" smtClean="0">
                <a:latin typeface="メイリオ"/>
                <a:ea typeface="メイリオ"/>
                <a:cs typeface="メイリオ"/>
              </a:rPr>
              <a:t>】</a:t>
            </a:r>
            <a:r>
              <a:rPr kumimoji="1" lang="en-US" altLang="ja-JP" sz="1400" dirty="0" smtClean="0">
                <a:latin typeface="メイリオ"/>
                <a:ea typeface="メイリオ"/>
                <a:cs typeface="メイリオ"/>
              </a:rPr>
              <a:t>(p.7-p.8)</a:t>
            </a:r>
          </a:p>
          <a:p>
            <a:r>
              <a:rPr kumimoji="1" lang="ja-JP" altLang="en-US" sz="1400" dirty="0" smtClean="0">
                <a:latin typeface="メイリオ"/>
                <a:ea typeface="メイリオ"/>
                <a:cs typeface="メイリオ"/>
              </a:rPr>
              <a:t>　　① 自立支援計画であること。</a:t>
            </a:r>
          </a:p>
          <a:p>
            <a:r>
              <a:rPr kumimoji="1" lang="ja-JP" altLang="en-US" sz="1400" dirty="0" smtClean="0">
                <a:latin typeface="メイリオ"/>
                <a:ea typeface="メイリオ"/>
                <a:cs typeface="メイリオ"/>
              </a:rPr>
              <a:t>　　② 総合支援計画であること。</a:t>
            </a:r>
          </a:p>
          <a:p>
            <a:r>
              <a:rPr kumimoji="1" lang="ja-JP" altLang="en-US" sz="1400" dirty="0" smtClean="0">
                <a:latin typeface="メイリオ"/>
                <a:ea typeface="メイリオ"/>
                <a:cs typeface="メイリオ"/>
              </a:rPr>
              <a:t>　　③ 将来計画であること。</a:t>
            </a:r>
          </a:p>
          <a:p>
            <a:r>
              <a:rPr kumimoji="1" lang="ja-JP" altLang="en-US" sz="1400" dirty="0" smtClean="0">
                <a:latin typeface="メイリオ"/>
                <a:ea typeface="メイリオ"/>
                <a:cs typeface="メイリオ"/>
              </a:rPr>
              <a:t>　　④ ライフステージを通した一環した支援計画であること。</a:t>
            </a:r>
          </a:p>
          <a:p>
            <a:r>
              <a:rPr kumimoji="1" lang="ja-JP" altLang="en-US" sz="1400" dirty="0" smtClean="0">
                <a:latin typeface="メイリオ"/>
                <a:ea typeface="メイリオ"/>
                <a:cs typeface="メイリオ"/>
              </a:rPr>
              <a:t>　　⑤ 不足したサービス、資源を考える契機であること</a:t>
            </a:r>
          </a:p>
          <a:p>
            <a:r>
              <a:rPr kumimoji="1" lang="ja-JP" altLang="en-US" sz="1400" dirty="0" smtClean="0">
                <a:latin typeface="メイリオ"/>
                <a:ea typeface="メイリオ"/>
                <a:cs typeface="メイリオ"/>
              </a:rPr>
              <a:t>　　⑥ ネットワークによる協働であること。</a:t>
            </a:r>
          </a:p>
          <a:p>
            <a:r>
              <a:rPr kumimoji="1" lang="en-US" altLang="ja-JP" sz="1400" b="1" dirty="0" smtClean="0">
                <a:latin typeface="メイリオ"/>
                <a:ea typeface="メイリオ"/>
                <a:cs typeface="メイリオ"/>
              </a:rPr>
              <a:t>【</a:t>
            </a:r>
            <a:r>
              <a:rPr kumimoji="1" lang="ja-JP" altLang="en-US" sz="1400" b="1" dirty="0" smtClean="0">
                <a:latin typeface="メイリオ"/>
                <a:ea typeface="メイリオ"/>
                <a:cs typeface="メイリオ"/>
              </a:rPr>
              <a:t>ポイント</a:t>
            </a:r>
            <a:r>
              <a:rPr kumimoji="1" lang="en-US" altLang="ja-JP" sz="1400" b="1" dirty="0" smtClean="0">
                <a:latin typeface="メイリオ"/>
                <a:ea typeface="メイリオ"/>
                <a:cs typeface="メイリオ"/>
              </a:rPr>
              <a:t>】</a:t>
            </a:r>
            <a:r>
              <a:rPr kumimoji="1" lang="en-US" altLang="ja-JP" sz="1400" dirty="0" smtClean="0">
                <a:latin typeface="メイリオ"/>
                <a:ea typeface="メイリオ"/>
                <a:cs typeface="メイリオ"/>
              </a:rPr>
              <a:t>(p.9-p.10)</a:t>
            </a:r>
          </a:p>
          <a:p>
            <a:r>
              <a:rPr kumimoji="1" lang="ja-JP" altLang="en-US" sz="1400" dirty="0" smtClean="0">
                <a:latin typeface="メイリオ"/>
                <a:ea typeface="メイリオ"/>
                <a:cs typeface="メイリオ"/>
              </a:rPr>
              <a:t>　　① エンパワメントの視点が入っているか。</a:t>
            </a:r>
          </a:p>
          <a:p>
            <a:r>
              <a:rPr kumimoji="1" lang="ja-JP" altLang="en-US" sz="1400" dirty="0" smtClean="0">
                <a:latin typeface="メイリオ"/>
                <a:ea typeface="メイリオ"/>
                <a:cs typeface="メイリオ"/>
              </a:rPr>
              <a:t>　　② アドボカシーの視点が入っているか。</a:t>
            </a:r>
          </a:p>
          <a:p>
            <a:r>
              <a:rPr kumimoji="1" lang="ja-JP" altLang="en-US" sz="1400" dirty="0" smtClean="0">
                <a:latin typeface="メイリオ"/>
                <a:ea typeface="メイリオ"/>
                <a:cs typeface="メイリオ"/>
              </a:rPr>
              <a:t>　　③トータルな生活を支援する計画になっているか。</a:t>
            </a:r>
          </a:p>
          <a:p>
            <a:r>
              <a:rPr kumimoji="1" lang="ja-JP" altLang="en-US" sz="1400" dirty="0" smtClean="0">
                <a:latin typeface="メイリオ"/>
                <a:ea typeface="メイリオ"/>
                <a:cs typeface="メイリオ"/>
              </a:rPr>
              <a:t>　　④ 連携、チームでの計画になっているか。</a:t>
            </a:r>
          </a:p>
          <a:p>
            <a:r>
              <a:rPr kumimoji="1" lang="ja-JP" altLang="en-US" sz="1400" dirty="0" smtClean="0">
                <a:latin typeface="メイリオ"/>
                <a:ea typeface="メイリオ"/>
                <a:cs typeface="メイリオ"/>
              </a:rPr>
              <a:t>　　⑤ サービス等調整会議</a:t>
            </a:r>
            <a:r>
              <a:rPr kumimoji="1" lang="en-US" altLang="ja-JP" sz="1400" dirty="0" smtClean="0">
                <a:latin typeface="メイリオ"/>
                <a:ea typeface="メイリオ"/>
                <a:cs typeface="メイリオ"/>
              </a:rPr>
              <a:t>(</a:t>
            </a:r>
            <a:r>
              <a:rPr kumimoji="1" lang="ja-JP" altLang="en-US" sz="1400" dirty="0" smtClean="0">
                <a:latin typeface="メイリオ"/>
                <a:ea typeface="メイリオ"/>
                <a:cs typeface="メイリオ"/>
              </a:rPr>
              <a:t>サービス担当者会議</a:t>
            </a:r>
            <a:r>
              <a:rPr kumimoji="1" lang="en-US" altLang="ja-JP" sz="1400" dirty="0" smtClean="0">
                <a:latin typeface="メイリオ"/>
                <a:ea typeface="メイリオ"/>
                <a:cs typeface="メイリオ"/>
              </a:rPr>
              <a:t>)</a:t>
            </a:r>
            <a:r>
              <a:rPr kumimoji="1" lang="ja-JP" altLang="en-US" sz="1400" dirty="0" err="1" smtClean="0">
                <a:latin typeface="メイリオ"/>
                <a:ea typeface="メイリオ"/>
                <a:cs typeface="メイリオ"/>
              </a:rPr>
              <a:t>が開</a:t>
            </a:r>
            <a:r>
              <a:rPr kumimoji="1" lang="ja-JP" altLang="en-US" sz="1400" dirty="0" smtClean="0">
                <a:latin typeface="メイリオ"/>
                <a:ea typeface="メイリオ"/>
                <a:cs typeface="メイリオ"/>
              </a:rPr>
              <a:t>催されているか。</a:t>
            </a:r>
          </a:p>
          <a:p>
            <a:r>
              <a:rPr kumimoji="1" lang="ja-JP" altLang="en-US" sz="1400" dirty="0" smtClean="0">
                <a:latin typeface="メイリオ"/>
                <a:ea typeface="メイリオ"/>
                <a:cs typeface="メイリオ"/>
              </a:rPr>
              <a:t>　　⑥ ニーズに基づいた計画になっているか。</a:t>
            </a:r>
          </a:p>
          <a:p>
            <a:r>
              <a:rPr kumimoji="1" lang="ja-JP" altLang="en-US" sz="1400" dirty="0" smtClean="0">
                <a:latin typeface="メイリオ"/>
                <a:ea typeface="メイリオ"/>
                <a:cs typeface="メイリオ"/>
              </a:rPr>
              <a:t>　　⑦ 中立公平な計画になっているか。</a:t>
            </a:r>
          </a:p>
          <a:p>
            <a:r>
              <a:rPr kumimoji="1" lang="ja-JP" altLang="en-US" sz="1400" dirty="0" smtClean="0">
                <a:latin typeface="メイリオ"/>
                <a:ea typeface="メイリオ"/>
                <a:cs typeface="メイリオ"/>
              </a:rPr>
              <a:t>　　⑧ 生活の質を向上させる計画になっているか。</a:t>
            </a: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92302" y="638785"/>
            <a:ext cx="8525774" cy="5798247"/>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36</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サービス等利用計画</a:t>
            </a:r>
            <a:r>
              <a:rPr kumimoji="1" lang="ja-JP" altLang="en-US" sz="1600" b="1" noProof="0" dirty="0" smtClean="0">
                <a:latin typeface="メイリオ"/>
                <a:ea typeface="メイリオ"/>
                <a:cs typeface="メイリオ"/>
              </a:rPr>
              <a:t>案</a:t>
            </a: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作成上の</a:t>
            </a:r>
            <a:r>
              <a:rPr kumimoji="1" lang="ja-JP" altLang="en-US" sz="1600" b="1" dirty="0" smtClean="0">
                <a:latin typeface="メイリオ"/>
                <a:ea typeface="メイリオ"/>
                <a:cs typeface="メイリオ"/>
              </a:rPr>
              <a:t>留意点</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sp>
        <p:nvSpPr>
          <p:cNvPr id="16" name="テキスト ボックス 15"/>
          <p:cNvSpPr txBox="1"/>
          <p:nvPr/>
        </p:nvSpPr>
        <p:spPr>
          <a:xfrm>
            <a:off x="1572892" y="1346391"/>
            <a:ext cx="7055050" cy="1061829"/>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利用者が希望する生活の全体像を記載する</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「こんなふうに生活したい」「こんなことをやってみたい」等</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err="1" smtClean="0">
                <a:latin typeface="メイリオ" pitchFamily="50" charset="-128"/>
                <a:ea typeface="メイリオ" pitchFamily="50" charset="-128"/>
                <a:cs typeface="メイリオ" pitchFamily="50" charset="-128"/>
              </a:rPr>
              <a:t>。</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利用者の困り感を利用者と共有した上で、できるだけ利用者の言葉や表現を使い、前向きな表現で記載する。</a:t>
            </a:r>
          </a:p>
          <a:p>
            <a:r>
              <a:rPr kumimoji="1" lang="ja-JP" altLang="en-US" sz="1050" dirty="0" smtClean="0">
                <a:latin typeface="メイリオ" pitchFamily="50" charset="-128"/>
                <a:ea typeface="メイリオ" pitchFamily="50" charset="-128"/>
                <a:cs typeface="メイリオ" pitchFamily="50" charset="-128"/>
              </a:rPr>
              <a:t>○ 抽象的な表現は避ける。</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例「安定した生活がしたい。」</a:t>
            </a:r>
            <a:r>
              <a:rPr kumimoji="1" lang="en-US" altLang="ja-JP" sz="1050" dirty="0" smtClean="0">
                <a:latin typeface="メイリオ" pitchFamily="50" charset="-128"/>
                <a:ea typeface="メイリオ" pitchFamily="50" charset="-128"/>
                <a:cs typeface="メイリオ" pitchFamily="50" charset="-128"/>
              </a:rPr>
              <a:t>)</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家族の意向を記載する場合、利用者の意向と明確に区別し誰の意向か明示する。内容的に家族の意向に偏らない</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ように記載し、特に利用者と家族の意向が異なる場合には留意する。</a:t>
            </a:r>
          </a:p>
          <a:p>
            <a:r>
              <a:rPr kumimoji="1" lang="ja-JP" altLang="en-US" sz="1050" dirty="0" smtClean="0">
                <a:latin typeface="メイリオ" pitchFamily="50" charset="-128"/>
                <a:ea typeface="メイリオ" pitchFamily="50" charset="-128"/>
                <a:cs typeface="メイリオ" pitchFamily="50" charset="-128"/>
              </a:rPr>
              <a:t>○ 利用者・家族が希望する生活を具体的にイメージしたことを確認した上で記載する。</a:t>
            </a:r>
            <a:endParaRPr kumimoji="1" lang="ja-JP" altLang="en-US" sz="1050" dirty="0">
              <a:latin typeface="メイリオ" pitchFamily="50" charset="-128"/>
              <a:ea typeface="メイリオ" pitchFamily="50" charset="-128"/>
              <a:cs typeface="メイリオ" pitchFamily="50" charset="-128"/>
            </a:endParaRPr>
          </a:p>
        </p:txBody>
      </p:sp>
      <p:sp>
        <p:nvSpPr>
          <p:cNvPr id="17" name="テキスト ボックス 16"/>
          <p:cNvSpPr txBox="1"/>
          <p:nvPr/>
        </p:nvSpPr>
        <p:spPr>
          <a:xfrm>
            <a:off x="1572892" y="2551880"/>
            <a:ext cx="7055050" cy="1223412"/>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アセスメントにより抽出された課題をふまえ、上記の意向を相談支援専門員の立場から捉えなおしたもので、計</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画作成の指針となるものである。</a:t>
            </a:r>
          </a:p>
          <a:p>
            <a:r>
              <a:rPr kumimoji="1" lang="ja-JP" altLang="en-US" sz="1050" dirty="0" smtClean="0">
                <a:latin typeface="メイリオ" pitchFamily="50" charset="-128"/>
                <a:ea typeface="メイリオ" pitchFamily="50" charset="-128"/>
                <a:cs typeface="メイリオ" pitchFamily="50" charset="-128"/>
              </a:rPr>
              <a:t>○ 支援にかかわる関係機関に共通の最終的に到達すべき方向性や状況として記載する。</a:t>
            </a:r>
          </a:p>
          <a:p>
            <a:r>
              <a:rPr kumimoji="1" lang="ja-JP" altLang="en-US" sz="1050" dirty="0" smtClean="0">
                <a:latin typeface="メイリオ" pitchFamily="50" charset="-128"/>
                <a:ea typeface="メイリオ" pitchFamily="50" charset="-128"/>
                <a:cs typeface="メイリオ" pitchFamily="50" charset="-128"/>
              </a:rPr>
              <a:t>○ 利用者や家族が持っている力、強み、できること、エンパワメントを意識し、一方的に援助して終わるのでは</a:t>
            </a:r>
            <a:r>
              <a:rPr kumimoji="1" lang="ja-JP" altLang="en-US" sz="1050" dirty="0" err="1" smtClean="0">
                <a:latin typeface="メイリオ" pitchFamily="50" charset="-128"/>
                <a:ea typeface="メイリオ" pitchFamily="50" charset="-128"/>
                <a:cs typeface="メイリオ" pitchFamily="50" charset="-128"/>
              </a:rPr>
              <a:t>な</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く、援助することで強みやできることが増える方針を記載する。</a:t>
            </a:r>
          </a:p>
          <a:p>
            <a:r>
              <a:rPr kumimoji="1" lang="ja-JP" altLang="en-US" sz="1050" dirty="0" smtClean="0">
                <a:latin typeface="メイリオ" pitchFamily="50" charset="-128"/>
                <a:ea typeface="メイリオ" pitchFamily="50" charset="-128"/>
                <a:cs typeface="メイリオ" pitchFamily="50" charset="-128"/>
              </a:rPr>
              <a:t>○ 表現が抽象的でなく、サービス提供事業所が個別支援計画の方向性やサービス内容を決める際にも参考にしやすいように記載する。</a:t>
            </a:r>
            <a:endParaRPr kumimoji="1" lang="ja-JP" altLang="en-US" sz="1050" dirty="0">
              <a:latin typeface="メイリオ" pitchFamily="50" charset="-128"/>
              <a:ea typeface="メイリオ" pitchFamily="50" charset="-128"/>
              <a:cs typeface="メイリオ" pitchFamily="50" charset="-128"/>
            </a:endParaRPr>
          </a:p>
        </p:txBody>
      </p:sp>
      <p:sp>
        <p:nvSpPr>
          <p:cNvPr id="8" name="テキスト ボックス 7"/>
          <p:cNvSpPr txBox="1"/>
          <p:nvPr/>
        </p:nvSpPr>
        <p:spPr>
          <a:xfrm>
            <a:off x="1572892" y="3837475"/>
            <a:ext cx="7055050" cy="1223412"/>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総合的な援助の方針をふまえた長期目標を記載する。</a:t>
            </a:r>
          </a:p>
          <a:p>
            <a:r>
              <a:rPr kumimoji="1" lang="ja-JP" altLang="en-US" sz="1050" dirty="0" smtClean="0">
                <a:latin typeface="メイリオ" pitchFamily="50" charset="-128"/>
                <a:ea typeface="メイリオ" pitchFamily="50" charset="-128"/>
                <a:cs typeface="メイリオ" pitchFamily="50" charset="-128"/>
              </a:rPr>
              <a:t>○ 短期目標を一つずつ解決した積み上げの結果として実現できる目標を記載する。</a:t>
            </a:r>
          </a:p>
          <a:p>
            <a:r>
              <a:rPr kumimoji="1" lang="ja-JP" altLang="en-US" sz="1050" dirty="0" smtClean="0">
                <a:latin typeface="メイリオ" pitchFamily="50" charset="-128"/>
                <a:ea typeface="メイリオ" pitchFamily="50" charset="-128"/>
                <a:cs typeface="メイリオ" pitchFamily="50" charset="-128"/>
              </a:rPr>
              <a:t>○ 単なる努力目標でなく、利用者が希望する生活に近づくための目標を記載する。</a:t>
            </a:r>
          </a:p>
          <a:p>
            <a:r>
              <a:rPr kumimoji="1" lang="ja-JP" altLang="en-US" sz="1050" dirty="0" smtClean="0">
                <a:latin typeface="メイリオ" pitchFamily="50" charset="-128"/>
                <a:ea typeface="メイリオ" pitchFamily="50" charset="-128"/>
                <a:cs typeface="メイリオ" pitchFamily="50" charset="-128"/>
              </a:rPr>
              <a:t>○ アセスメント結果や利用者の意向からみて妥当な</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高すぎない、低すぎない</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目標を記載する。</a:t>
            </a:r>
          </a:p>
          <a:p>
            <a:r>
              <a:rPr kumimoji="1" lang="ja-JP" altLang="en-US" sz="1050" dirty="0" smtClean="0">
                <a:latin typeface="メイリオ" pitchFamily="50" charset="-128"/>
                <a:ea typeface="メイリオ" pitchFamily="50" charset="-128"/>
                <a:cs typeface="メイリオ" pitchFamily="50" charset="-128"/>
              </a:rPr>
              <a:t>○ 利用者、家族にわかりやすい</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抽象的でない、曖昧でない</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目標を記載する。</a:t>
            </a:r>
          </a:p>
          <a:p>
            <a:r>
              <a:rPr kumimoji="1" lang="ja-JP" altLang="en-US" sz="1050" dirty="0" smtClean="0">
                <a:latin typeface="メイリオ" pitchFamily="50" charset="-128"/>
                <a:ea typeface="メイリオ" pitchFamily="50" charset="-128"/>
                <a:cs typeface="メイリオ" pitchFamily="50" charset="-128"/>
              </a:rPr>
              <a:t>○ 支援者側の目標を設定したり、サービス内容を目標に設定しない。</a:t>
            </a:r>
          </a:p>
          <a:p>
            <a:r>
              <a:rPr kumimoji="1" lang="ja-JP" altLang="en-US" sz="1050" dirty="0" smtClean="0">
                <a:latin typeface="メイリオ" pitchFamily="50" charset="-128"/>
                <a:ea typeface="メイリオ" pitchFamily="50" charset="-128"/>
                <a:cs typeface="メイリオ" pitchFamily="50" charset="-128"/>
              </a:rPr>
              <a:t>○ 半年から一年をめどに記載する。</a:t>
            </a:r>
            <a:endParaRPr kumimoji="1" lang="ja-JP" altLang="en-US" sz="1050" dirty="0">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1572892" y="5205938"/>
            <a:ext cx="7055050" cy="1061829"/>
          </a:xfrm>
          <a:prstGeom prst="rect">
            <a:avLst/>
          </a:prstGeom>
          <a:noFill/>
          <a:ln>
            <a:solidFill>
              <a:srgbClr val="C00000"/>
            </a:solidFill>
            <a:prstDash val="dash"/>
          </a:ln>
          <a:effectLst/>
        </p:spPr>
        <p:txBody>
          <a:bodyPr wrap="square" rtlCol="0">
            <a:spAutoFit/>
          </a:bodyPr>
          <a:lstStyle/>
          <a:p>
            <a:r>
              <a:rPr kumimoji="1" lang="ja-JP" altLang="en-US" sz="900" dirty="0" smtClean="0">
                <a:latin typeface="メイリオ" pitchFamily="50" charset="-128"/>
                <a:ea typeface="メイリオ" pitchFamily="50" charset="-128"/>
                <a:cs typeface="メイリオ" pitchFamily="50" charset="-128"/>
              </a:rPr>
              <a:t>○ 総合的な援助の方針をふまえた短期目標を記載する。</a:t>
            </a:r>
          </a:p>
          <a:p>
            <a:r>
              <a:rPr kumimoji="1" lang="ja-JP" altLang="en-US" sz="900" dirty="0" smtClean="0">
                <a:latin typeface="メイリオ" pitchFamily="50" charset="-128"/>
                <a:ea typeface="メイリオ" pitchFamily="50" charset="-128"/>
                <a:cs typeface="メイリオ" pitchFamily="50" charset="-128"/>
              </a:rPr>
              <a:t>○ 長期目標実現のための段階的で具体的な目標を記載する。</a:t>
            </a:r>
          </a:p>
          <a:p>
            <a:r>
              <a:rPr kumimoji="1" lang="ja-JP" altLang="en-US" sz="900" dirty="0" smtClean="0">
                <a:latin typeface="メイリオ" pitchFamily="50" charset="-128"/>
                <a:ea typeface="メイリオ" pitchFamily="50" charset="-128"/>
                <a:cs typeface="メイリオ" pitchFamily="50" charset="-128"/>
              </a:rPr>
              <a:t>○ 利用者、家族が見ても具体的に何をするかわかり、目標達成したかどうか判断できる目標、できるだけ実現可能な目標を設定する。</a:t>
            </a:r>
          </a:p>
          <a:p>
            <a:r>
              <a:rPr kumimoji="1" lang="ja-JP" altLang="en-US" sz="900" dirty="0" smtClean="0">
                <a:latin typeface="メイリオ" pitchFamily="50" charset="-128"/>
                <a:ea typeface="メイリオ" pitchFamily="50" charset="-128"/>
                <a:cs typeface="メイリオ" pitchFamily="50" charset="-128"/>
              </a:rPr>
              <a:t>○ 当面の生活の安定に向けて、利用者ニーズに即し、具体的支援の内容が明確になる目標を設定する。</a:t>
            </a:r>
          </a:p>
          <a:p>
            <a:r>
              <a:rPr kumimoji="1" lang="ja-JP" altLang="en-US" sz="900" dirty="0" smtClean="0">
                <a:latin typeface="メイリオ" pitchFamily="50" charset="-128"/>
                <a:ea typeface="メイリオ" pitchFamily="50" charset="-128"/>
                <a:cs typeface="メイリオ" pitchFamily="50" charset="-128"/>
              </a:rPr>
              <a:t>○ サービス提供事業所が作成する個別支援計画を立てる際の指標となることを意識して記載する。</a:t>
            </a:r>
          </a:p>
          <a:p>
            <a:r>
              <a:rPr kumimoji="1" lang="ja-JP" altLang="en-US" sz="900" dirty="0" smtClean="0">
                <a:latin typeface="メイリオ" pitchFamily="50" charset="-128"/>
                <a:ea typeface="メイリオ" pitchFamily="50" charset="-128"/>
                <a:cs typeface="メイリオ" pitchFamily="50" charset="-128"/>
              </a:rPr>
              <a:t>○ 支援者側の目標を設定しない。</a:t>
            </a:r>
          </a:p>
          <a:p>
            <a:r>
              <a:rPr kumimoji="1" lang="ja-JP" altLang="en-US" sz="900" dirty="0" smtClean="0">
                <a:latin typeface="メイリオ" pitchFamily="50" charset="-128"/>
                <a:ea typeface="メイリオ" pitchFamily="50" charset="-128"/>
                <a:cs typeface="メイリオ" pitchFamily="50" charset="-128"/>
              </a:rPr>
              <a:t>○ モニタリング頻度も視野に入れ、直近から３ヶ月までをめどに記載する。</a:t>
            </a:r>
            <a:endParaRPr kumimoji="1" lang="ja-JP" altLang="en-US" sz="900" dirty="0">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』(p.20-p.23)</a:t>
            </a:r>
            <a:endParaRPr kumimoji="1" lang="ja-JP" altLang="en-US" sz="9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37</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サービス等利用計画案作成上の留意点</a:t>
            </a:r>
            <a:endParaRPr kumimoji="1" lang="ja-JP" altLang="en-US" sz="1600" b="1" dirty="0">
              <a:latin typeface="メイリオ"/>
              <a:ea typeface="メイリオ"/>
              <a:cs typeface="メイリオ"/>
            </a:endParaRPr>
          </a:p>
        </p:txBody>
      </p:sp>
      <p:sp>
        <p:nvSpPr>
          <p:cNvPr id="18" name="テキスト ボックス 17"/>
          <p:cNvSpPr txBox="1"/>
          <p:nvPr/>
        </p:nvSpPr>
        <p:spPr>
          <a:xfrm>
            <a:off x="1227268" y="1868261"/>
            <a:ext cx="7613077" cy="738664"/>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緊急である課題、利用者の動機づけとなる課題、すぐに効果が見込まれる課題、悪循環を作り出す原因となっている課題、</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医師等の専門職からの課題等を関連づけ、まず取り組むべき事項から優先順位をつける。</a:t>
            </a:r>
          </a:p>
          <a:p>
            <a:r>
              <a:rPr kumimoji="1" lang="ja-JP" altLang="en-US" sz="1050" dirty="0" smtClean="0">
                <a:latin typeface="メイリオ" pitchFamily="50" charset="-128"/>
                <a:ea typeface="メイリオ" pitchFamily="50" charset="-128"/>
                <a:cs typeface="メイリオ" pitchFamily="50" charset="-128"/>
              </a:rPr>
              <a:t>○ 利用者、家族が優先的に解決したいと思う課題や取り組みたいと思う意欲的な課題から優先するなど、利用者、家族の意</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向を十分汲み取って記載する。</a:t>
            </a:r>
            <a:endParaRPr kumimoji="1" lang="ja-JP" altLang="en-US" sz="1050" dirty="0">
              <a:latin typeface="メイリオ" pitchFamily="50" charset="-128"/>
              <a:ea typeface="メイリオ" pitchFamily="50" charset="-128"/>
              <a:cs typeface="メイリオ" pitchFamily="50" charset="-128"/>
            </a:endParaRPr>
          </a:p>
        </p:txBody>
      </p:sp>
      <p:pic>
        <p:nvPicPr>
          <p:cNvPr id="3075" name="Picture 3"/>
          <p:cNvPicPr>
            <a:picLocks noChangeAspect="1" noChangeArrowheads="1"/>
          </p:cNvPicPr>
          <p:nvPr/>
        </p:nvPicPr>
        <p:blipFill>
          <a:blip r:embed="rId2" cstate="print"/>
          <a:srcRect/>
          <a:stretch>
            <a:fillRect/>
          </a:stretch>
        </p:blipFill>
        <p:spPr bwMode="auto">
          <a:xfrm>
            <a:off x="283247" y="708167"/>
            <a:ext cx="8557099" cy="1039152"/>
          </a:xfrm>
          <a:prstGeom prst="rect">
            <a:avLst/>
          </a:prstGeom>
          <a:noFill/>
          <a:ln w="9525">
            <a:solidFill>
              <a:schemeClr val="tx1"/>
            </a:solidFill>
            <a:miter lim="800000"/>
            <a:headEnd/>
            <a:tailEnd/>
          </a:ln>
        </p:spPr>
      </p:pic>
      <p:sp>
        <p:nvSpPr>
          <p:cNvPr id="21" name="テキスト ボックス 20"/>
          <p:cNvSpPr txBox="1"/>
          <p:nvPr/>
        </p:nvSpPr>
        <p:spPr>
          <a:xfrm>
            <a:off x="1219795" y="2650689"/>
            <a:ext cx="7620550" cy="1546577"/>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「利用者及びその家族の生活に対する意向」「総合的な援助の方針」と連動して記載する。</a:t>
            </a:r>
          </a:p>
          <a:p>
            <a:r>
              <a:rPr kumimoji="1" lang="ja-JP" altLang="en-US" sz="1050" dirty="0" smtClean="0">
                <a:latin typeface="メイリオ" pitchFamily="50" charset="-128"/>
                <a:ea typeface="メイリオ" pitchFamily="50" charset="-128"/>
                <a:cs typeface="メイリオ" pitchFamily="50" charset="-128"/>
              </a:rPr>
              <a:t>○ 生活する上でサービス利用の必要性がない課題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についても網羅し、単にサービスを利用するためではなく、利用</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者が希望する生活を実現するための課題を記載する。</a:t>
            </a:r>
          </a:p>
          <a:p>
            <a:r>
              <a:rPr kumimoji="1" lang="ja-JP" altLang="en-US" sz="1050" dirty="0" smtClean="0">
                <a:latin typeface="メイリオ" pitchFamily="50" charset="-128"/>
                <a:ea typeface="メイリオ" pitchFamily="50" charset="-128"/>
                <a:cs typeface="メイリオ" pitchFamily="50" charset="-128"/>
              </a:rPr>
              <a:t>○ 利用者が理解しやすいように難しい専門用語は避ける。</a:t>
            </a:r>
          </a:p>
          <a:p>
            <a:r>
              <a:rPr kumimoji="1" lang="ja-JP" altLang="en-US" sz="1050" dirty="0" smtClean="0">
                <a:latin typeface="メイリオ" pitchFamily="50" charset="-128"/>
                <a:ea typeface="メイリオ" pitchFamily="50" charset="-128"/>
                <a:cs typeface="メイリオ" pitchFamily="50" charset="-128"/>
              </a:rPr>
              <a:t>○ 漠然としたまとめかたではなく、利用者の言葉や表現を適宜引用しながら意欲を高め、利用者が自分のニーズとして捉え</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ら</a:t>
            </a:r>
            <a:r>
              <a:rPr kumimoji="1" lang="ja-JP" altLang="en-US" sz="1050" dirty="0" err="1" smtClean="0">
                <a:latin typeface="メイリオ" pitchFamily="50" charset="-128"/>
                <a:ea typeface="メイリオ" pitchFamily="50" charset="-128"/>
                <a:cs typeface="メイリオ" pitchFamily="50" charset="-128"/>
              </a:rPr>
              <a:t>れるように</a:t>
            </a:r>
            <a:r>
              <a:rPr kumimoji="1" lang="ja-JP" altLang="en-US" sz="1050" dirty="0" smtClean="0">
                <a:latin typeface="メイリオ" pitchFamily="50" charset="-128"/>
                <a:ea typeface="メイリオ" pitchFamily="50" charset="-128"/>
                <a:cs typeface="メイリオ" pitchFamily="50" charset="-128"/>
              </a:rPr>
              <a:t>記載する。</a:t>
            </a:r>
          </a:p>
          <a:p>
            <a:r>
              <a:rPr kumimoji="1" lang="ja-JP" altLang="en-US" sz="1050" dirty="0" smtClean="0">
                <a:latin typeface="メイリオ" pitchFamily="50" charset="-128"/>
                <a:ea typeface="メイリオ" pitchFamily="50" charset="-128"/>
                <a:cs typeface="メイリオ" pitchFamily="50" charset="-128"/>
              </a:rPr>
              <a:t>○ 抽象的で誰にでも当てはまるような表現は極力避け、相談支援専門員がアセスメント等を通じた専門職の視点として、そ</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の人にとっての必要なことは何かを考え、具体的にその内容を表現する。</a:t>
            </a:r>
          </a:p>
          <a:p>
            <a:r>
              <a:rPr kumimoji="1" lang="ja-JP" altLang="en-US" sz="1050" dirty="0" smtClean="0">
                <a:latin typeface="メイリオ" pitchFamily="50" charset="-128"/>
                <a:ea typeface="メイリオ" pitchFamily="50" charset="-128"/>
                <a:cs typeface="メイリオ" pitchFamily="50" charset="-128"/>
              </a:rPr>
              <a:t>○ 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の中にサービスの種類は記載しない。</a:t>
            </a:r>
            <a:endParaRPr kumimoji="1" lang="ja-JP" altLang="en-US" sz="1050" dirty="0">
              <a:latin typeface="メイリオ" pitchFamily="50" charset="-128"/>
              <a:ea typeface="メイリオ" pitchFamily="50" charset="-128"/>
              <a:cs typeface="メイリオ" pitchFamily="50" charset="-128"/>
            </a:endParaRPr>
          </a:p>
        </p:txBody>
      </p:sp>
      <p:sp>
        <p:nvSpPr>
          <p:cNvPr id="22" name="テキスト ボックス 21"/>
          <p:cNvSpPr txBox="1"/>
          <p:nvPr/>
        </p:nvSpPr>
        <p:spPr>
          <a:xfrm>
            <a:off x="1227268" y="4251584"/>
            <a:ext cx="7613077" cy="577081"/>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「解決すべき課題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本人のニーズ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」を相談支援専門員の立場から捉えなおしたもので、支援にかかわる側からの目標とし</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て</a:t>
            </a:r>
            <a:r>
              <a:rPr kumimoji="1" lang="ja-JP" altLang="en-US" sz="1050" dirty="0" smtClean="0">
                <a:latin typeface="メイリオ" pitchFamily="50" charset="-128"/>
                <a:ea typeface="メイリオ" pitchFamily="50" charset="-128"/>
                <a:cs typeface="メイリオ" pitchFamily="50" charset="-128"/>
              </a:rPr>
              <a:t>記載する。</a:t>
            </a:r>
          </a:p>
          <a:p>
            <a:r>
              <a:rPr kumimoji="1" lang="ja-JP" altLang="en-US" sz="1050" dirty="0" smtClean="0">
                <a:latin typeface="メイリオ" pitchFamily="50" charset="-128"/>
                <a:ea typeface="メイリオ" pitchFamily="50" charset="-128"/>
                <a:cs typeface="メイリオ" pitchFamily="50" charset="-128"/>
              </a:rPr>
              <a:t>○ 短期目標からさらに細分化した具体的な支援目標を記載する。</a:t>
            </a:r>
            <a:endParaRPr kumimoji="1" lang="ja-JP" altLang="en-US" sz="1050" dirty="0">
              <a:latin typeface="メイリオ" pitchFamily="50" charset="-128"/>
              <a:ea typeface="メイリオ" pitchFamily="50" charset="-128"/>
              <a:cs typeface="メイリオ" pitchFamily="50" charset="-128"/>
            </a:endParaRPr>
          </a:p>
        </p:txBody>
      </p:sp>
      <p:sp>
        <p:nvSpPr>
          <p:cNvPr id="23" name="テキスト ボックス 22"/>
          <p:cNvSpPr txBox="1"/>
          <p:nvPr/>
        </p:nvSpPr>
        <p:spPr>
          <a:xfrm>
            <a:off x="1219795" y="4882983"/>
            <a:ext cx="7620550" cy="253916"/>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段階的に達成できる達成時期を記載する。</a:t>
            </a:r>
            <a:endParaRPr kumimoji="1" lang="ja-JP" altLang="en-US" sz="1050" dirty="0">
              <a:latin typeface="メイリオ" pitchFamily="50" charset="-128"/>
              <a:ea typeface="メイリオ" pitchFamily="50" charset="-128"/>
              <a:cs typeface="メイリオ" pitchFamily="50" charset="-128"/>
            </a:endParaRPr>
          </a:p>
        </p:txBody>
      </p:sp>
      <p:sp>
        <p:nvSpPr>
          <p:cNvPr id="24" name="テキスト ボックス 23"/>
          <p:cNvSpPr txBox="1"/>
          <p:nvPr/>
        </p:nvSpPr>
        <p:spPr>
          <a:xfrm>
            <a:off x="1219795" y="5200270"/>
            <a:ext cx="7620550" cy="1223412"/>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利用するサービスの内容を単に記載するのではなく、具体的な支援のポイント等も記載する。</a:t>
            </a:r>
          </a:p>
          <a:p>
            <a:r>
              <a:rPr kumimoji="1" lang="ja-JP" altLang="en-US" sz="1050" dirty="0" smtClean="0">
                <a:latin typeface="メイリオ" pitchFamily="50" charset="-128"/>
                <a:ea typeface="メイリオ" pitchFamily="50" charset="-128"/>
                <a:cs typeface="メイリオ" pitchFamily="50" charset="-128"/>
              </a:rPr>
              <a:t>○ 公的支援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障害福祉サービス、介護保険等</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とその他の支援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インフォーマルサービス</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を必要に応じて盛り込む。</a:t>
            </a:r>
          </a:p>
          <a:p>
            <a:r>
              <a:rPr kumimoji="1" lang="ja-JP" altLang="en-US" sz="1050" dirty="0" smtClean="0">
                <a:latin typeface="メイリオ" pitchFamily="50" charset="-128"/>
                <a:ea typeface="メイリオ" pitchFamily="50" charset="-128"/>
                <a:cs typeface="メイリオ" pitchFamily="50" charset="-128"/>
              </a:rPr>
              <a:t>○ インフォーマルサービスが含まれていない場合、直ちに不適切ということではないが、含まれていない理由や、支援の導</a:t>
            </a:r>
          </a:p>
          <a:p>
            <a:r>
              <a:rPr kumimoji="1" lang="ja-JP" altLang="en-US" sz="1050" dirty="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入を検討することが重要である。</a:t>
            </a:r>
          </a:p>
          <a:p>
            <a:r>
              <a:rPr kumimoji="1" lang="ja-JP" altLang="en-US" sz="1050" dirty="0" smtClean="0">
                <a:latin typeface="メイリオ" pitchFamily="50" charset="-128"/>
                <a:ea typeface="メイリオ" pitchFamily="50" charset="-128"/>
                <a:cs typeface="メイリオ" pitchFamily="50" charset="-128"/>
              </a:rPr>
              <a:t>○ 支援にあたっては、福祉サービス等を導入するとともに、本人のできていること、強みを活かした計画作成を心がける。</a:t>
            </a:r>
          </a:p>
          <a:p>
            <a:r>
              <a:rPr kumimoji="1" lang="ja-JP" altLang="en-US" sz="1050" dirty="0" smtClean="0">
                <a:latin typeface="メイリオ" pitchFamily="50" charset="-128"/>
                <a:ea typeface="メイリオ" pitchFamily="50" charset="-128"/>
                <a:cs typeface="メイリオ" pitchFamily="50" charset="-128"/>
              </a:rPr>
              <a:t>○ 特定のサービスによる偏りがないように作成する。</a:t>
            </a:r>
          </a:p>
          <a:p>
            <a:r>
              <a:rPr kumimoji="1" lang="ja-JP" altLang="en-US" sz="1050" dirty="0" smtClean="0">
                <a:latin typeface="メイリオ" pitchFamily="50" charset="-128"/>
                <a:ea typeface="メイリオ" pitchFamily="50" charset="-128"/>
                <a:cs typeface="メイリオ" pitchFamily="50" charset="-128"/>
              </a:rPr>
              <a:t>○ すべてのサービス種類・内容が同時並行で導入されるとは限らないので、導入順序についても計画性をもつ。</a:t>
            </a:r>
            <a:endParaRPr kumimoji="1" lang="ja-JP" altLang="en-US" sz="1050" dirty="0">
              <a:latin typeface="メイリオ" pitchFamily="50" charset="-128"/>
              <a:ea typeface="メイリオ" pitchFamily="50" charset="-128"/>
              <a:cs typeface="メイリオ" pitchFamily="50" charset="-128"/>
            </a:endParaRPr>
          </a:p>
        </p:txBody>
      </p:sp>
      <p:sp>
        <p:nvSpPr>
          <p:cNvPr id="26" name="正方形/長方形 25"/>
          <p:cNvSpPr/>
          <p:nvPr/>
        </p:nvSpPr>
        <p:spPr>
          <a:xfrm>
            <a:off x="265142" y="1868261"/>
            <a:ext cx="927494" cy="73866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優先順位</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265142" y="2650688"/>
            <a:ext cx="927494" cy="1546577"/>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解決すべき</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課題</a:t>
            </a:r>
          </a:p>
          <a:p>
            <a:pPr algn="ctr"/>
            <a:r>
              <a:rPr kumimoji="1" lang="en-US" altLang="ja-JP" sz="1050" dirty="0" smtClean="0">
                <a:solidFill>
                  <a:schemeClr val="tx1"/>
                </a:solidFill>
                <a:latin typeface="メイリオ" pitchFamily="50" charset="-128"/>
                <a:ea typeface="メイリオ" pitchFamily="50" charset="-128"/>
                <a:cs typeface="メイリオ" pitchFamily="50" charset="-128"/>
              </a:rPr>
              <a:t>(</a:t>
            </a:r>
            <a:r>
              <a:rPr kumimoji="1" lang="ja-JP" altLang="en-US" sz="1050" dirty="0" smtClean="0">
                <a:solidFill>
                  <a:schemeClr val="tx1"/>
                </a:solidFill>
                <a:latin typeface="メイリオ" pitchFamily="50" charset="-128"/>
                <a:ea typeface="メイリオ" pitchFamily="50" charset="-128"/>
                <a:cs typeface="メイリオ" pitchFamily="50" charset="-128"/>
              </a:rPr>
              <a:t>本人の</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ニーズ</a:t>
            </a:r>
            <a:r>
              <a:rPr kumimoji="1" lang="en-US" altLang="ja-JP" sz="1050" dirty="0" smtClean="0">
                <a:solidFill>
                  <a:schemeClr val="tx1"/>
                </a:solidFill>
                <a:latin typeface="メイリオ" pitchFamily="50" charset="-128"/>
                <a:ea typeface="メイリオ" pitchFamily="50" charset="-128"/>
                <a:cs typeface="メイリオ" pitchFamily="50" charset="-128"/>
              </a:rPr>
              <a:t>)</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265142" y="4251584"/>
            <a:ext cx="927494" cy="577081"/>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支援目標</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265142" y="4882984"/>
            <a:ext cx="927494" cy="25391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達成時期</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0" name="正方形/長方形 29"/>
          <p:cNvSpPr/>
          <p:nvPr/>
        </p:nvSpPr>
        <p:spPr>
          <a:xfrm>
            <a:off x="265142" y="5200269"/>
            <a:ext cx="927494" cy="122341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福祉</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サービス等</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1" name="テキスト ボックス 3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』(p.20-p.23)</a:t>
            </a:r>
            <a:endParaRPr kumimoji="1" lang="ja-JP" altLang="en-US" sz="9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38</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サービス等利用計画案作成上の留意点</a:t>
            </a:r>
            <a:endParaRPr kumimoji="1" lang="ja-JP" altLang="en-US" sz="1600" b="1" dirty="0">
              <a:latin typeface="メイリオ"/>
              <a:ea typeface="メイリオ"/>
              <a:cs typeface="メイリオ"/>
            </a:endParaRPr>
          </a:p>
        </p:txBody>
      </p:sp>
      <p:sp>
        <p:nvSpPr>
          <p:cNvPr id="18" name="テキスト ボックス 17"/>
          <p:cNvSpPr txBox="1"/>
          <p:nvPr/>
        </p:nvSpPr>
        <p:spPr>
          <a:xfrm>
            <a:off x="1227268" y="1841102"/>
            <a:ext cx="7613077" cy="900246"/>
          </a:xfrm>
          <a:prstGeom prst="rect">
            <a:avLst/>
          </a:prstGeom>
          <a:noFill/>
          <a:ln cmpd="sng">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利用者が取り組むべきことをできるだけ具体的に記載する。</a:t>
            </a:r>
          </a:p>
          <a:p>
            <a:r>
              <a:rPr kumimoji="1" lang="ja-JP" altLang="en-US" sz="1050" dirty="0" smtClean="0">
                <a:latin typeface="メイリオ" pitchFamily="50" charset="-128"/>
                <a:ea typeface="メイリオ" pitchFamily="50" charset="-128"/>
                <a:cs typeface="メイリオ" pitchFamily="50" charset="-128"/>
              </a:rPr>
              <a:t>○ 利用者が理解しやすいように難しい専門用語を避ける。</a:t>
            </a:r>
          </a:p>
          <a:p>
            <a:r>
              <a:rPr kumimoji="1" lang="ja-JP" altLang="en-US" sz="1050" dirty="0" smtClean="0">
                <a:latin typeface="メイリオ" pitchFamily="50" charset="-128"/>
                <a:ea typeface="メイリオ" pitchFamily="50" charset="-128"/>
                <a:cs typeface="メイリオ" pitchFamily="50" charset="-128"/>
              </a:rPr>
              <a:t>○ 利用者の言葉や表現を適宜引用しながら意欲を高め、利用者が自分のこととして主体的に取り組もうと思えるように記載</a:t>
            </a:r>
          </a:p>
          <a:p>
            <a:r>
              <a:rPr kumimoji="1" lang="ja-JP" altLang="en-US" sz="1050" dirty="0" smtClean="0">
                <a:latin typeface="メイリオ" pitchFamily="50" charset="-128"/>
                <a:ea typeface="メイリオ" pitchFamily="50" charset="-128"/>
                <a:cs typeface="メイリオ" pitchFamily="50" charset="-128"/>
              </a:rPr>
              <a:t>　する。</a:t>
            </a:r>
          </a:p>
          <a:p>
            <a:r>
              <a:rPr kumimoji="1" lang="ja-JP" altLang="en-US" sz="1050" dirty="0" smtClean="0">
                <a:latin typeface="メイリオ" pitchFamily="50" charset="-128"/>
                <a:ea typeface="メイリオ" pitchFamily="50" charset="-128"/>
                <a:cs typeface="メイリオ" pitchFamily="50" charset="-128"/>
              </a:rPr>
              <a:t>○ 実効性を適切にアセスメントして、利用者に無理な負担がかからないように留意する。</a:t>
            </a:r>
            <a:endParaRPr kumimoji="1" lang="ja-JP" altLang="en-US" sz="1050" dirty="0">
              <a:latin typeface="メイリオ" pitchFamily="50" charset="-128"/>
              <a:ea typeface="メイリオ" pitchFamily="50" charset="-128"/>
              <a:cs typeface="メイリオ" pitchFamily="50" charset="-128"/>
            </a:endParaRPr>
          </a:p>
        </p:txBody>
      </p:sp>
      <p:pic>
        <p:nvPicPr>
          <p:cNvPr id="3075" name="Picture 3"/>
          <p:cNvPicPr>
            <a:picLocks noChangeAspect="1" noChangeArrowheads="1"/>
          </p:cNvPicPr>
          <p:nvPr/>
        </p:nvPicPr>
        <p:blipFill>
          <a:blip r:embed="rId2" cstate="print"/>
          <a:srcRect/>
          <a:stretch>
            <a:fillRect/>
          </a:stretch>
        </p:blipFill>
        <p:spPr bwMode="auto">
          <a:xfrm>
            <a:off x="283247" y="708167"/>
            <a:ext cx="8557099" cy="1039152"/>
          </a:xfrm>
          <a:prstGeom prst="rect">
            <a:avLst/>
          </a:prstGeom>
          <a:noFill/>
          <a:ln w="9525">
            <a:solidFill>
              <a:schemeClr val="tx1"/>
            </a:solidFill>
            <a:miter lim="800000"/>
            <a:headEnd/>
            <a:tailEnd/>
          </a:ln>
        </p:spPr>
      </p:pic>
      <p:sp>
        <p:nvSpPr>
          <p:cNvPr id="21" name="テキスト ボックス 20"/>
          <p:cNvSpPr txBox="1"/>
          <p:nvPr/>
        </p:nvSpPr>
        <p:spPr>
          <a:xfrm>
            <a:off x="1219795" y="2786484"/>
            <a:ext cx="7620550" cy="900246"/>
          </a:xfrm>
          <a:prstGeom prst="rect">
            <a:avLst/>
          </a:prstGeom>
          <a:noFill/>
          <a:ln cmpd="sng">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設定した支援の達成時期をふまえ、適切な評価時期を設定する。</a:t>
            </a:r>
          </a:p>
          <a:p>
            <a:r>
              <a:rPr kumimoji="1" lang="ja-JP" altLang="en-US" sz="1050" dirty="0" smtClean="0">
                <a:latin typeface="メイリオ" pitchFamily="50" charset="-128"/>
                <a:ea typeface="メイリオ" pitchFamily="50" charset="-128"/>
                <a:cs typeface="メイリオ" pitchFamily="50" charset="-128"/>
              </a:rPr>
              <a:t>○ サービス導入後の変化についてあらかじめ見通しをもち、適切な評価時期を設定する。</a:t>
            </a:r>
          </a:p>
          <a:p>
            <a:r>
              <a:rPr kumimoji="1" lang="ja-JP" altLang="en-US" sz="1050" dirty="0" smtClean="0">
                <a:latin typeface="メイリオ" pitchFamily="50" charset="-128"/>
                <a:ea typeface="メイリオ" pitchFamily="50" charset="-128"/>
                <a:cs typeface="メイリオ" pitchFamily="50" charset="-128"/>
              </a:rPr>
              <a:t>○ サービスが効果的に機能しているかについて初期段階での確認が大切であるため、サービス導入直後のモニタリングは特</a:t>
            </a:r>
          </a:p>
          <a:p>
            <a:r>
              <a:rPr kumimoji="1" lang="ja-JP" altLang="en-US" sz="1050" dirty="0" smtClean="0">
                <a:latin typeface="メイリオ" pitchFamily="50" charset="-128"/>
                <a:ea typeface="メイリオ" pitchFamily="50" charset="-128"/>
                <a:cs typeface="メイリオ" pitchFamily="50" charset="-128"/>
              </a:rPr>
              <a:t>　に留意が必要である。</a:t>
            </a:r>
          </a:p>
          <a:p>
            <a:r>
              <a:rPr kumimoji="1" lang="ja-JP" altLang="en-US" sz="1050" dirty="0" smtClean="0">
                <a:latin typeface="メイリオ" pitchFamily="50" charset="-128"/>
                <a:ea typeface="メイリオ" pitchFamily="50" charset="-128"/>
                <a:cs typeface="メイリオ" pitchFamily="50" charset="-128"/>
              </a:rPr>
              <a:t>○ 過剰なサービスにより利用者のエンパワメントが妨げられないよう、適切な時期に必要性の再評価が必要である。</a:t>
            </a:r>
          </a:p>
        </p:txBody>
      </p:sp>
      <p:sp>
        <p:nvSpPr>
          <p:cNvPr id="22" name="テキスト ボックス 21"/>
          <p:cNvSpPr txBox="1"/>
          <p:nvPr/>
        </p:nvSpPr>
        <p:spPr>
          <a:xfrm>
            <a:off x="1219795" y="3735563"/>
            <a:ext cx="7620550" cy="738664"/>
          </a:xfrm>
          <a:prstGeom prst="rect">
            <a:avLst/>
          </a:prstGeom>
          <a:noFill/>
          <a:ln cmpd="sng">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項目で記載しきれない具体的な取り組み等について記載する。</a:t>
            </a:r>
          </a:p>
          <a:p>
            <a:r>
              <a:rPr kumimoji="1" lang="ja-JP" altLang="en-US" sz="1050" dirty="0" smtClean="0">
                <a:latin typeface="メイリオ" pitchFamily="50" charset="-128"/>
                <a:ea typeface="メイリオ" pitchFamily="50" charset="-128"/>
                <a:cs typeface="メイリオ" pitchFamily="50" charset="-128"/>
              </a:rPr>
              <a:t>○ 関係機関の役割分担等、サービス提供にあたっての留意事項を記載する。</a:t>
            </a:r>
          </a:p>
          <a:p>
            <a:r>
              <a:rPr kumimoji="1" lang="ja-JP" altLang="en-US" sz="1050" dirty="0" smtClean="0">
                <a:latin typeface="メイリオ" pitchFamily="50" charset="-128"/>
                <a:ea typeface="メイリオ" pitchFamily="50" charset="-128"/>
                <a:cs typeface="メイリオ" pitchFamily="50" charset="-128"/>
              </a:rPr>
              <a:t>○ スケジュールや見通しに対して、対応方法の一貫性が必要な利用者に対しては、家族、事業所間での密な連携が必要であるため、必要に応じて、支援方法を統一するためのサービス等調整会議の開催が求められる。</a:t>
            </a:r>
            <a:endParaRPr kumimoji="1" lang="ja-JP" altLang="en-US" sz="1050" dirty="0">
              <a:latin typeface="メイリオ" pitchFamily="50" charset="-128"/>
              <a:ea typeface="メイリオ" pitchFamily="50" charset="-128"/>
              <a:cs typeface="メイリオ" pitchFamily="50" charset="-128"/>
            </a:endParaRPr>
          </a:p>
        </p:txBody>
      </p:sp>
      <p:sp>
        <p:nvSpPr>
          <p:cNvPr id="26" name="正方形/長方形 25"/>
          <p:cNvSpPr/>
          <p:nvPr/>
        </p:nvSpPr>
        <p:spPr>
          <a:xfrm>
            <a:off x="265142" y="1841102"/>
            <a:ext cx="927494" cy="90024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課題解決のための</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本人の役割</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265142" y="2786484"/>
            <a:ext cx="927494" cy="900246"/>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評価時期</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8" name="正方形/長方形 27"/>
          <p:cNvSpPr/>
          <p:nvPr/>
        </p:nvSpPr>
        <p:spPr>
          <a:xfrm>
            <a:off x="265142" y="3735563"/>
            <a:ext cx="927494" cy="73866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その他</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留意事項</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16" name="テキスト ボックス 15"/>
          <p:cNvSpPr txBox="1"/>
          <p:nvPr/>
        </p:nvSpPr>
        <p:spPr>
          <a:xfrm>
            <a:off x="265142" y="4626627"/>
            <a:ext cx="8575203" cy="1384995"/>
          </a:xfrm>
          <a:prstGeom prst="rect">
            <a:avLst/>
          </a:prstGeom>
          <a:noFill/>
          <a:ln cmpd="sng">
            <a:solidFill>
              <a:schemeClr val="tx1"/>
            </a:solidFill>
            <a:prstDash val="solid"/>
          </a:ln>
          <a:effectLst/>
        </p:spPr>
        <p:txBody>
          <a:bodyPr wrap="square" rtlCol="0">
            <a:spAutoFit/>
          </a:bodyPr>
          <a:lstStyle/>
          <a:p>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サービス等利用計画案全般</a:t>
            </a:r>
            <a:r>
              <a:rPr kumimoji="1" lang="en-US" altLang="ja-JP" sz="1050" dirty="0" smtClean="0">
                <a:latin typeface="メイリオ" pitchFamily="50" charset="-128"/>
                <a:ea typeface="メイリオ" pitchFamily="50" charset="-128"/>
                <a:cs typeface="メイリオ" pitchFamily="50" charset="-128"/>
              </a:rPr>
              <a:t>】</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 支給決定に直結する項目であるため、解決すべき課題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本人のニーズ</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に対応する公的支援、その他の支援を網羅して検討する。</a:t>
            </a:r>
          </a:p>
          <a:p>
            <a:r>
              <a:rPr kumimoji="1" lang="ja-JP" altLang="en-US" sz="1050" dirty="0" smtClean="0">
                <a:latin typeface="メイリオ" pitchFamily="50" charset="-128"/>
                <a:ea typeface="メイリオ" pitchFamily="50" charset="-128"/>
                <a:cs typeface="メイリオ" pitchFamily="50" charset="-128"/>
              </a:rPr>
              <a:t>　○ 支援を受けながらも利用者が役割を持つこと、エンパワメント支援を意識して記載する。</a:t>
            </a:r>
          </a:p>
          <a:p>
            <a:r>
              <a:rPr kumimoji="1" lang="ja-JP" altLang="en-US" sz="1050" dirty="0" smtClean="0">
                <a:latin typeface="メイリオ" pitchFamily="50" charset="-128"/>
                <a:ea typeface="メイリオ" pitchFamily="50" charset="-128"/>
                <a:cs typeface="メイリオ" pitchFamily="50" charset="-128"/>
              </a:rPr>
              <a:t>　○ サービス提供事業所が作成する個別支援計画を立てる際の基礎情報となることを意識して記載する。</a:t>
            </a:r>
          </a:p>
          <a:p>
            <a:r>
              <a:rPr kumimoji="1" lang="ja-JP" altLang="en-US" sz="1050" dirty="0" smtClean="0">
                <a:latin typeface="メイリオ" pitchFamily="50" charset="-128"/>
                <a:ea typeface="メイリオ" pitchFamily="50" charset="-128"/>
                <a:cs typeface="メイリオ" pitchFamily="50" charset="-128"/>
              </a:rPr>
              <a:t>　○ 関係機関が役割分担を明確にし、利用者の希望や支援の必要性を理解して支援できるよう、計画作成時にはできる限り利用者も含めた</a:t>
            </a:r>
          </a:p>
          <a:p>
            <a:r>
              <a:rPr kumimoji="1" lang="ja-JP" altLang="en-US" sz="1050" dirty="0" smtClean="0">
                <a:latin typeface="メイリオ" pitchFamily="50" charset="-128"/>
                <a:ea typeface="メイリオ" pitchFamily="50" charset="-128"/>
                <a:cs typeface="メイリオ" pitchFamily="50" charset="-128"/>
              </a:rPr>
              <a:t>　　サービス等調整会議を開催する。</a:t>
            </a:r>
          </a:p>
          <a:p>
            <a:r>
              <a:rPr kumimoji="1" lang="ja-JP" altLang="en-US" sz="1050" dirty="0" smtClean="0">
                <a:latin typeface="メイリオ" pitchFamily="50" charset="-128"/>
                <a:ea typeface="メイリオ" pitchFamily="50" charset="-128"/>
                <a:cs typeface="メイリオ" pitchFamily="50" charset="-128"/>
              </a:rPr>
              <a:t>　○ 単に利用者や家族の要望だけに合わせて計画作成するのではなく、相談支援専門員が専門職として利用者の希望する生活を実現する</a:t>
            </a:r>
            <a:r>
              <a:rPr kumimoji="1" lang="ja-JP" altLang="en-US" sz="1050" dirty="0" err="1" smtClean="0">
                <a:latin typeface="メイリオ" pitchFamily="50" charset="-128"/>
                <a:ea typeface="メイリオ" pitchFamily="50" charset="-128"/>
                <a:cs typeface="メイリオ" pitchFamily="50" charset="-128"/>
              </a:rPr>
              <a:t>た</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めに</a:t>
            </a:r>
            <a:r>
              <a:rPr kumimoji="1" lang="ja-JP" altLang="en-US" sz="1050" dirty="0" smtClean="0">
                <a:latin typeface="メイリオ" pitchFamily="50" charset="-128"/>
                <a:ea typeface="メイリオ" pitchFamily="50" charset="-128"/>
                <a:cs typeface="メイリオ" pitchFamily="50" charset="-128"/>
              </a:rPr>
              <a:t>必要なことは何かを考えて記載する。</a:t>
            </a:r>
          </a:p>
        </p:txBody>
      </p:sp>
      <p:sp>
        <p:nvSpPr>
          <p:cNvPr id="17" name="テキスト ボックス 16"/>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』(p.20-p.23)</a:t>
            </a:r>
            <a:endParaRPr kumimoji="1" lang="ja-JP" altLang="en-US" sz="9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92301" y="797665"/>
            <a:ext cx="8604997" cy="5467322"/>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39</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サービス等利用計画</a:t>
            </a:r>
            <a:r>
              <a:rPr kumimoji="1" lang="ja-JP" altLang="en-US" sz="1600" b="1" noProof="0" dirty="0" smtClean="0">
                <a:latin typeface="メイリオ"/>
                <a:ea typeface="メイリオ"/>
                <a:cs typeface="メイリオ"/>
              </a:rPr>
              <a:t>案</a:t>
            </a:r>
            <a:r>
              <a:rPr kumimoji="1" lang="ja-JP" altLang="en-US" sz="1600" b="1" i="0" u="none" strike="noStrike" kern="1200" cap="none" spc="0" normalizeH="0" baseline="0" noProof="0" dirty="0" smtClean="0">
                <a:ln>
                  <a:noFill/>
                </a:ln>
                <a:solidFill>
                  <a:schemeClr val="tx1"/>
                </a:solidFill>
                <a:effectLst/>
                <a:uLnTx/>
                <a:uFillTx/>
                <a:latin typeface="メイリオ"/>
                <a:ea typeface="メイリオ"/>
                <a:cs typeface="メイリオ"/>
              </a:rPr>
              <a:t>作成上の</a:t>
            </a:r>
            <a:r>
              <a:rPr kumimoji="1" lang="ja-JP" altLang="en-US" sz="1600" b="1" dirty="0" smtClean="0">
                <a:latin typeface="メイリオ"/>
                <a:ea typeface="メイリオ"/>
                <a:cs typeface="メイリオ"/>
              </a:rPr>
              <a:t>留意点</a:t>
            </a:r>
            <a:endParaRPr kumimoji="1" lang="ja-JP" altLang="en-US" sz="1600" b="1" i="0" u="none" strike="noStrike" kern="1200" cap="none" spc="0" normalizeH="0" baseline="0" noProof="0" dirty="0">
              <a:ln>
                <a:noFill/>
              </a:ln>
              <a:solidFill>
                <a:schemeClr val="tx1"/>
              </a:solidFill>
              <a:effectLst/>
              <a:uLnTx/>
              <a:uFillTx/>
              <a:latin typeface="メイリオ"/>
              <a:ea typeface="メイリオ"/>
              <a:cs typeface="メイリオ"/>
            </a:endParaRPr>
          </a:p>
        </p:txBody>
      </p:sp>
      <p:sp>
        <p:nvSpPr>
          <p:cNvPr id="16" name="テキスト ボックス 15"/>
          <p:cNvSpPr txBox="1"/>
          <p:nvPr/>
        </p:nvSpPr>
        <p:spPr>
          <a:xfrm>
            <a:off x="4721290" y="1250298"/>
            <a:ext cx="4052668" cy="1869743"/>
          </a:xfrm>
          <a:prstGeom prst="rect">
            <a:avLst/>
          </a:prstGeom>
          <a:solidFill>
            <a:schemeClr val="bg1"/>
          </a:solidFill>
          <a:ln>
            <a:solidFill>
              <a:srgbClr val="C00000"/>
            </a:solidFill>
            <a:prstDash val="dash"/>
          </a:ln>
          <a:effectLst/>
        </p:spPr>
        <p:txBody>
          <a:bodyPr wrap="square" rtlCol="0">
            <a:spAutoFit/>
          </a:bodyPr>
          <a:lstStyle/>
          <a:p>
            <a:r>
              <a:rPr kumimoji="1" lang="en-US" altLang="ja-JP" sz="1050" b="1" dirty="0" smtClean="0">
                <a:latin typeface="メイリオ" pitchFamily="50" charset="-128"/>
                <a:ea typeface="メイリオ" pitchFamily="50" charset="-128"/>
                <a:cs typeface="メイリオ" pitchFamily="50" charset="-128"/>
              </a:rPr>
              <a:t>【</a:t>
            </a:r>
            <a:r>
              <a:rPr kumimoji="1" lang="ja-JP" altLang="en-US" sz="1050" b="1" dirty="0" smtClean="0">
                <a:latin typeface="メイリオ" pitchFamily="50" charset="-128"/>
                <a:ea typeface="メイリオ" pitchFamily="50" charset="-128"/>
                <a:cs typeface="メイリオ" pitchFamily="50" charset="-128"/>
              </a:rPr>
              <a:t>主な日常生活上の活動</a:t>
            </a:r>
            <a:r>
              <a:rPr kumimoji="1" lang="en-US" altLang="ja-JP" sz="1050" b="1" dirty="0" smtClean="0">
                <a:latin typeface="メイリオ" pitchFamily="50" charset="-128"/>
                <a:ea typeface="メイリオ" pitchFamily="50" charset="-128"/>
                <a:cs typeface="メイリオ" pitchFamily="50" charset="-128"/>
              </a:rPr>
              <a:t>】</a:t>
            </a:r>
            <a:endParaRPr kumimoji="1" lang="ja-JP" altLang="en-US" sz="1050" b="1"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週間計画を作成するにあたり重要になる日常生活上の行動や</a:t>
            </a:r>
          </a:p>
          <a:p>
            <a:r>
              <a:rPr kumimoji="1" lang="ja-JP" altLang="en-US" sz="1050" dirty="0" smtClean="0">
                <a:latin typeface="メイリオ" pitchFamily="50" charset="-128"/>
                <a:ea typeface="メイリオ" pitchFamily="50" charset="-128"/>
                <a:cs typeface="メイリオ" pitchFamily="50" charset="-128"/>
              </a:rPr>
              <a:t>　特記事項で、週間計画表に記載しきれなかった情報を記載する。</a:t>
            </a:r>
          </a:p>
          <a:p>
            <a:r>
              <a:rPr kumimoji="1" lang="ja-JP" altLang="en-US" sz="1050" dirty="0" smtClean="0">
                <a:latin typeface="メイリオ" pitchFamily="50" charset="-128"/>
                <a:ea typeface="メイリオ" pitchFamily="50" charset="-128"/>
                <a:cs typeface="メイリオ" pitchFamily="50" charset="-128"/>
              </a:rPr>
              <a:t>○ 一日の生活の中で習慣化していることがあれば記載する。</a:t>
            </a:r>
          </a:p>
          <a:p>
            <a:r>
              <a:rPr kumimoji="1" lang="ja-JP" altLang="en-US" sz="1050" dirty="0" smtClean="0">
                <a:latin typeface="メイリオ" pitchFamily="50" charset="-128"/>
                <a:ea typeface="メイリオ" pitchFamily="50" charset="-128"/>
                <a:cs typeface="メイリオ" pitchFamily="50" charset="-128"/>
              </a:rPr>
              <a:t>○ 家族や近隣、ボランティア等のかかわりや不在の時間帯等に</a:t>
            </a:r>
          </a:p>
          <a:p>
            <a:r>
              <a:rPr kumimoji="1" lang="ja-JP" altLang="en-US" sz="1050" dirty="0" smtClean="0">
                <a:latin typeface="メイリオ" pitchFamily="50" charset="-128"/>
                <a:ea typeface="メイリオ" pitchFamily="50" charset="-128"/>
                <a:cs typeface="メイリオ" pitchFamily="50" charset="-128"/>
              </a:rPr>
              <a:t>　ついて記載する。</a:t>
            </a:r>
          </a:p>
          <a:p>
            <a:r>
              <a:rPr kumimoji="1" lang="ja-JP" altLang="en-US" sz="1050" dirty="0" smtClean="0">
                <a:latin typeface="メイリオ" pitchFamily="50" charset="-128"/>
                <a:ea typeface="メイリオ" pitchFamily="50" charset="-128"/>
                <a:cs typeface="メイリオ" pitchFamily="50" charset="-128"/>
              </a:rPr>
              <a:t>○ 利用者が自ら選んで実施しているプライベートな活動であっ</a:t>
            </a:r>
          </a:p>
          <a:p>
            <a:r>
              <a:rPr kumimoji="1" lang="ja-JP" altLang="en-US" sz="1050" dirty="0" smtClean="0">
                <a:latin typeface="メイリオ" pitchFamily="50" charset="-128"/>
                <a:ea typeface="メイリオ" pitchFamily="50" charset="-128"/>
                <a:cs typeface="メイリオ" pitchFamily="50" charset="-128"/>
              </a:rPr>
              <a:t>　て、週間計画表に記載されていない日々の生活、余暇活動や趣</a:t>
            </a:r>
          </a:p>
          <a:p>
            <a:r>
              <a:rPr kumimoji="1" lang="ja-JP" altLang="en-US" sz="1050" dirty="0" smtClean="0">
                <a:latin typeface="メイリオ" pitchFamily="50" charset="-128"/>
                <a:ea typeface="メイリオ" pitchFamily="50" charset="-128"/>
                <a:cs typeface="メイリオ" pitchFamily="50" charset="-128"/>
              </a:rPr>
              <a:t>　味等について記載する。</a:t>
            </a:r>
          </a:p>
          <a:p>
            <a:r>
              <a:rPr kumimoji="1" lang="ja-JP" altLang="en-US" sz="1050" dirty="0" smtClean="0">
                <a:latin typeface="メイリオ" pitchFamily="50" charset="-128"/>
                <a:ea typeface="メイリオ" pitchFamily="50" charset="-128"/>
                <a:cs typeface="メイリオ" pitchFamily="50" charset="-128"/>
              </a:rPr>
              <a:t>○ 利用者の強みやできること、楽しみ、生活の豊かさに着目し</a:t>
            </a:r>
          </a:p>
          <a:p>
            <a:r>
              <a:rPr kumimoji="1" lang="ja-JP" altLang="en-US" sz="1050" dirty="0" smtClean="0">
                <a:latin typeface="メイリオ" pitchFamily="50" charset="-128"/>
                <a:ea typeface="メイリオ" pitchFamily="50" charset="-128"/>
                <a:cs typeface="メイリオ" pitchFamily="50" charset="-128"/>
              </a:rPr>
              <a:t>　て記載する。</a:t>
            </a:r>
            <a:endParaRPr kumimoji="1" lang="ja-JP" altLang="en-US" sz="1050" dirty="0">
              <a:latin typeface="メイリオ" pitchFamily="50" charset="-128"/>
              <a:ea typeface="メイリオ" pitchFamily="50" charset="-128"/>
              <a:cs typeface="メイリオ" pitchFamily="50" charset="-128"/>
            </a:endParaRPr>
          </a:p>
        </p:txBody>
      </p:sp>
      <p:sp>
        <p:nvSpPr>
          <p:cNvPr id="17" name="テキスト ボックス 16"/>
          <p:cNvSpPr txBox="1"/>
          <p:nvPr/>
        </p:nvSpPr>
        <p:spPr>
          <a:xfrm>
            <a:off x="1013057" y="1268950"/>
            <a:ext cx="3633588" cy="2516073"/>
          </a:xfrm>
          <a:prstGeom prst="rect">
            <a:avLst/>
          </a:prstGeom>
          <a:solidFill>
            <a:schemeClr val="bg1">
              <a:alpha val="75000"/>
            </a:schemeClr>
          </a:solidFill>
          <a:ln>
            <a:solidFill>
              <a:srgbClr val="C00000"/>
            </a:solidFill>
            <a:prstDash val="dash"/>
          </a:ln>
          <a:effectLst/>
        </p:spPr>
        <p:txBody>
          <a:bodyPr wrap="square" rtlCol="0">
            <a:spAutoFit/>
          </a:bodyPr>
          <a:lstStyle/>
          <a:p>
            <a:r>
              <a:rPr kumimoji="1" lang="en-US" altLang="ja-JP" sz="1050" b="1" dirty="0" smtClean="0">
                <a:latin typeface="メイリオ" pitchFamily="50" charset="-128"/>
                <a:ea typeface="メイリオ" pitchFamily="50" charset="-128"/>
                <a:cs typeface="メイリオ" pitchFamily="50" charset="-128"/>
              </a:rPr>
              <a:t>【</a:t>
            </a:r>
            <a:r>
              <a:rPr kumimoji="1" lang="ja-JP" altLang="en-US" sz="1050" b="1" dirty="0" smtClean="0">
                <a:latin typeface="メイリオ" pitchFamily="50" charset="-128"/>
                <a:ea typeface="メイリオ" pitchFamily="50" charset="-128"/>
                <a:cs typeface="メイリオ" pitchFamily="50" charset="-128"/>
              </a:rPr>
              <a:t>週間計画表</a:t>
            </a:r>
            <a:r>
              <a:rPr kumimoji="1" lang="en-US" altLang="ja-JP" sz="1050" b="1" dirty="0" smtClean="0">
                <a:latin typeface="メイリオ" pitchFamily="50" charset="-128"/>
                <a:ea typeface="メイリオ" pitchFamily="50" charset="-128"/>
                <a:cs typeface="メイリオ" pitchFamily="50" charset="-128"/>
              </a:rPr>
              <a:t>】</a:t>
            </a:r>
            <a:endParaRPr kumimoji="1" lang="ja-JP" altLang="en-US" sz="1050" b="1"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現時点での一週間の生活実態の全体を把握できるよう、</a:t>
            </a:r>
          </a:p>
          <a:p>
            <a:r>
              <a:rPr kumimoji="1" lang="ja-JP" altLang="en-US" sz="1050" dirty="0" smtClean="0">
                <a:latin typeface="メイリオ" pitchFamily="50" charset="-128"/>
                <a:ea typeface="メイリオ" pitchFamily="50" charset="-128"/>
                <a:cs typeface="メイリオ" pitchFamily="50" charset="-128"/>
              </a:rPr>
              <a:t>　できるだけ具体的に記入する。</a:t>
            </a:r>
          </a:p>
          <a:p>
            <a:r>
              <a:rPr kumimoji="1" lang="ja-JP" altLang="en-US" sz="1050" dirty="0" smtClean="0">
                <a:latin typeface="メイリオ" pitchFamily="50" charset="-128"/>
                <a:ea typeface="メイリオ" pitchFamily="50" charset="-128"/>
                <a:cs typeface="メイリオ" pitchFamily="50" charset="-128"/>
              </a:rPr>
              <a:t>○ 公的支援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障害福祉サービス、介護保険等</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とその他の</a:t>
            </a:r>
          </a:p>
          <a:p>
            <a:r>
              <a:rPr kumimoji="1" lang="ja-JP" altLang="en-US" sz="1050" dirty="0" smtClean="0">
                <a:latin typeface="メイリオ" pitchFamily="50" charset="-128"/>
                <a:ea typeface="メイリオ" pitchFamily="50" charset="-128"/>
                <a:cs typeface="メイリオ" pitchFamily="50" charset="-128"/>
              </a:rPr>
              <a:t>　支援</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インフォーマルサービス</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の違いがわかるように</a:t>
            </a:r>
          </a:p>
          <a:p>
            <a:r>
              <a:rPr kumimoji="1" lang="ja-JP" altLang="en-US" sz="1050" dirty="0" smtClean="0">
                <a:latin typeface="メイリオ" pitchFamily="50" charset="-128"/>
                <a:ea typeface="メイリオ" pitchFamily="50" charset="-128"/>
                <a:cs typeface="メイリオ" pitchFamily="50" charset="-128"/>
              </a:rPr>
              <a:t>　記載する。</a:t>
            </a:r>
          </a:p>
          <a:p>
            <a:r>
              <a:rPr kumimoji="1" lang="ja-JP" altLang="en-US" sz="1050" dirty="0" smtClean="0">
                <a:latin typeface="メイリオ" pitchFamily="50" charset="-128"/>
                <a:ea typeface="メイリオ" pitchFamily="50" charset="-128"/>
                <a:cs typeface="メイリオ" pitchFamily="50" charset="-128"/>
              </a:rPr>
              <a:t>○ 起床から就寝までの一日の生活の流れについて、支援</a:t>
            </a:r>
          </a:p>
          <a:p>
            <a:r>
              <a:rPr kumimoji="1" lang="ja-JP" altLang="en-US" sz="1050" dirty="0" smtClean="0">
                <a:latin typeface="メイリオ" pitchFamily="50" charset="-128"/>
                <a:ea typeface="メイリオ" pitchFamily="50" charset="-128"/>
                <a:cs typeface="メイリオ" pitchFamily="50" charset="-128"/>
              </a:rPr>
              <a:t>　を受けている時間だけでなく、自分で過ごす時間</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活動</a:t>
            </a:r>
          </a:p>
          <a:p>
            <a:r>
              <a:rPr kumimoji="1" lang="ja-JP" altLang="en-US" sz="1050" dirty="0" smtClean="0">
                <a:latin typeface="メイリオ" pitchFamily="50" charset="-128"/>
                <a:ea typeface="メイリオ" pitchFamily="50" charset="-128"/>
                <a:cs typeface="メイリオ" pitchFamily="50" charset="-128"/>
              </a:rPr>
              <a:t>　内容</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err="1"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家族や近隣、ボランティア等が支援している時</a:t>
            </a:r>
          </a:p>
          <a:p>
            <a:r>
              <a:rPr kumimoji="1" lang="ja-JP" altLang="en-US" sz="1050" dirty="0" smtClean="0">
                <a:latin typeface="メイリオ" pitchFamily="50" charset="-128"/>
                <a:ea typeface="メイリオ" pitchFamily="50" charset="-128"/>
                <a:cs typeface="メイリオ" pitchFamily="50" charset="-128"/>
              </a:rPr>
              <a:t>　間</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誰が、何を支援しているか</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もできるだけ切れ目な</a:t>
            </a:r>
          </a:p>
          <a:p>
            <a:r>
              <a:rPr kumimoji="1" lang="ja-JP" altLang="en-US" sz="1050" dirty="0" smtClean="0">
                <a:latin typeface="メイリオ" pitchFamily="50" charset="-128"/>
                <a:ea typeface="メイリオ" pitchFamily="50" charset="-128"/>
                <a:cs typeface="メイリオ" pitchFamily="50" charset="-128"/>
              </a:rPr>
              <a:t>　く記載する。</a:t>
            </a:r>
          </a:p>
          <a:p>
            <a:r>
              <a:rPr kumimoji="1" lang="ja-JP" altLang="en-US" sz="1050" dirty="0" smtClean="0">
                <a:latin typeface="メイリオ" pitchFamily="50" charset="-128"/>
                <a:ea typeface="メイリオ" pitchFamily="50" charset="-128"/>
                <a:cs typeface="メイリオ" pitchFamily="50" charset="-128"/>
              </a:rPr>
              <a:t>○ 個々の内容について、誰が</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家族など</a:t>
            </a:r>
            <a:r>
              <a:rPr kumimoji="1" lang="en-US" altLang="ja-JP" sz="1050" dirty="0" smtClean="0">
                <a:latin typeface="メイリオ" pitchFamily="50" charset="-128"/>
                <a:ea typeface="メイリオ" pitchFamily="50" charset="-128"/>
                <a:cs typeface="メイリオ" pitchFamily="50" charset="-128"/>
              </a:rPr>
              <a:t>)</a:t>
            </a:r>
            <a:r>
              <a:rPr kumimoji="1" lang="ja-JP" altLang="en-US" sz="1050" dirty="0" smtClean="0">
                <a:latin typeface="メイリオ" pitchFamily="50" charset="-128"/>
                <a:ea typeface="メイリオ" pitchFamily="50" charset="-128"/>
                <a:cs typeface="メイリオ" pitchFamily="50" charset="-128"/>
              </a:rPr>
              <a:t>支援しているか</a:t>
            </a:r>
          </a:p>
          <a:p>
            <a:r>
              <a:rPr kumimoji="1" lang="ja-JP" altLang="en-US" sz="1050" dirty="0" smtClean="0">
                <a:latin typeface="メイリオ" pitchFamily="50" charset="-128"/>
                <a:ea typeface="メイリオ" pitchFamily="50" charset="-128"/>
                <a:cs typeface="メイリオ" pitchFamily="50" charset="-128"/>
              </a:rPr>
              <a:t>　記載する。</a:t>
            </a:r>
          </a:p>
          <a:p>
            <a:r>
              <a:rPr kumimoji="1" lang="ja-JP" altLang="en-US" sz="1050" dirty="0" smtClean="0">
                <a:latin typeface="メイリオ" pitchFamily="50" charset="-128"/>
                <a:ea typeface="メイリオ" pitchFamily="50" charset="-128"/>
                <a:cs typeface="メイリオ" pitchFamily="50" charset="-128"/>
              </a:rPr>
              <a:t>○ 夜間・土日は家族がいるからといってサービスが必要</a:t>
            </a:r>
          </a:p>
          <a:p>
            <a:r>
              <a:rPr kumimoji="1" lang="ja-JP" altLang="en-US" sz="1050" dirty="0" smtClean="0">
                <a:latin typeface="メイリオ" pitchFamily="50" charset="-128"/>
                <a:ea typeface="メイリオ" pitchFamily="50" charset="-128"/>
                <a:cs typeface="メイリオ" pitchFamily="50" charset="-128"/>
              </a:rPr>
              <a:t>　ないとは限らない。家族の介護状況等も記載する。</a:t>
            </a:r>
            <a:endParaRPr kumimoji="1" lang="ja-JP" altLang="en-US" sz="1050" dirty="0">
              <a:latin typeface="メイリオ" pitchFamily="50" charset="-128"/>
              <a:ea typeface="メイリオ" pitchFamily="50" charset="-128"/>
              <a:cs typeface="メイリオ" pitchFamily="50" charset="-128"/>
            </a:endParaRPr>
          </a:p>
        </p:txBody>
      </p:sp>
      <p:sp>
        <p:nvSpPr>
          <p:cNvPr id="8" name="テキスト ボックス 7"/>
          <p:cNvSpPr txBox="1"/>
          <p:nvPr/>
        </p:nvSpPr>
        <p:spPr>
          <a:xfrm>
            <a:off x="4721290" y="3419181"/>
            <a:ext cx="4031634" cy="1708160"/>
          </a:xfrm>
          <a:prstGeom prst="rect">
            <a:avLst/>
          </a:prstGeom>
          <a:solidFill>
            <a:schemeClr val="bg1"/>
          </a:solidFill>
          <a:ln>
            <a:solidFill>
              <a:srgbClr val="C00000"/>
            </a:solidFill>
            <a:prstDash val="dash"/>
          </a:ln>
          <a:effectLst/>
        </p:spPr>
        <p:txBody>
          <a:bodyPr wrap="square" rtlCol="0">
            <a:spAutoFit/>
          </a:bodyPr>
          <a:lstStyle/>
          <a:p>
            <a:r>
              <a:rPr kumimoji="1" lang="en-US" altLang="ja-JP" sz="1050" b="1" dirty="0" smtClean="0">
                <a:latin typeface="メイリオ" pitchFamily="50" charset="-128"/>
                <a:ea typeface="メイリオ" pitchFamily="50" charset="-128"/>
                <a:cs typeface="メイリオ" pitchFamily="50" charset="-128"/>
              </a:rPr>
              <a:t>【</a:t>
            </a:r>
            <a:r>
              <a:rPr kumimoji="1" lang="ja-JP" altLang="en-US" sz="1050" b="1" dirty="0" smtClean="0">
                <a:latin typeface="メイリオ" pitchFamily="50" charset="-128"/>
                <a:ea typeface="メイリオ" pitchFamily="50" charset="-128"/>
                <a:cs typeface="メイリオ" pitchFamily="50" charset="-128"/>
              </a:rPr>
              <a:t>週単位以外のサービス</a:t>
            </a:r>
            <a:r>
              <a:rPr kumimoji="1" lang="en-US" altLang="ja-JP" sz="1050" b="1" dirty="0" smtClean="0">
                <a:latin typeface="メイリオ" pitchFamily="50" charset="-128"/>
                <a:ea typeface="メイリオ" pitchFamily="50" charset="-128"/>
                <a:cs typeface="メイリオ" pitchFamily="50" charset="-128"/>
              </a:rPr>
              <a:t>】</a:t>
            </a:r>
            <a:endParaRPr kumimoji="1" lang="ja-JP" altLang="en-US" sz="1050" b="1"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隔週・不定期に利用しているサービスについて記載する。</a:t>
            </a:r>
          </a:p>
          <a:p>
            <a:r>
              <a:rPr kumimoji="1" lang="ja-JP" altLang="en-US" sz="1050" dirty="0" smtClean="0">
                <a:latin typeface="メイリオ" pitchFamily="50" charset="-128"/>
                <a:ea typeface="メイリオ" pitchFamily="50" charset="-128"/>
                <a:cs typeface="メイリオ" pitchFamily="50" charset="-128"/>
              </a:rPr>
              <a:t>○ 医療機関等への受診状況などもここに記載する。</a:t>
            </a:r>
          </a:p>
          <a:p>
            <a:r>
              <a:rPr kumimoji="1" lang="ja-JP" altLang="en-US" sz="1050" dirty="0" smtClean="0">
                <a:latin typeface="メイリオ" pitchFamily="50" charset="-128"/>
                <a:ea typeface="メイリオ" pitchFamily="50" charset="-128"/>
                <a:cs typeface="メイリオ" pitchFamily="50" charset="-128"/>
              </a:rPr>
              <a:t>○ 週間計画表に記載されていない継続的な支援、サービスに</a:t>
            </a:r>
            <a:r>
              <a:rPr kumimoji="1" lang="ja-JP" altLang="en-US" sz="1050" dirty="0" err="1" smtClean="0">
                <a:latin typeface="メイリオ" pitchFamily="50" charset="-128"/>
                <a:ea typeface="メイリオ" pitchFamily="50" charset="-128"/>
                <a:cs typeface="メイリオ" pitchFamily="50" charset="-128"/>
              </a:rPr>
              <a:t>つ</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いて記載する。</a:t>
            </a:r>
          </a:p>
          <a:p>
            <a:r>
              <a:rPr kumimoji="1" lang="ja-JP" altLang="en-US" sz="1050" dirty="0" smtClean="0">
                <a:latin typeface="メイリオ" pitchFamily="50" charset="-128"/>
                <a:ea typeface="メイリオ" pitchFamily="50" charset="-128"/>
                <a:cs typeface="メイリオ" pitchFamily="50" charset="-128"/>
              </a:rPr>
              <a:t>○ 利用者の状態や環境が変化することによって一時的に必要と</a:t>
            </a:r>
          </a:p>
          <a:p>
            <a:r>
              <a:rPr kumimoji="1" lang="ja-JP" altLang="en-US" sz="1050" dirty="0" smtClean="0">
                <a:latin typeface="メイリオ" pitchFamily="50" charset="-128"/>
                <a:ea typeface="メイリオ" pitchFamily="50" charset="-128"/>
                <a:cs typeface="メイリオ" pitchFamily="50" charset="-128"/>
              </a:rPr>
              <a:t>　なるサービスについて記載する。</a:t>
            </a:r>
          </a:p>
          <a:p>
            <a:r>
              <a:rPr kumimoji="1" lang="ja-JP" altLang="en-US" sz="1050" dirty="0" smtClean="0">
                <a:latin typeface="メイリオ" pitchFamily="50" charset="-128"/>
                <a:ea typeface="メイリオ" pitchFamily="50" charset="-128"/>
                <a:cs typeface="メイリオ" pitchFamily="50" charset="-128"/>
              </a:rPr>
              <a:t>○ 利用者が自ら選んで実施している「主な日常生活上の活動と</a:t>
            </a:r>
          </a:p>
          <a:p>
            <a:r>
              <a:rPr kumimoji="1" lang="ja-JP" altLang="en-US" sz="1050" dirty="0" smtClean="0">
                <a:latin typeface="メイリオ" pitchFamily="50" charset="-128"/>
                <a:ea typeface="メイリオ" pitchFamily="50" charset="-128"/>
                <a:cs typeface="メイリオ" pitchFamily="50" charset="-128"/>
              </a:rPr>
              <a:t>　異なり、相談支援専門員や市町村行政担当者、サービス提供</a:t>
            </a:r>
          </a:p>
          <a:p>
            <a:r>
              <a:rPr kumimoji="1" lang="ja-JP" altLang="en-US" sz="1050" dirty="0" smtClean="0">
                <a:latin typeface="メイリオ" pitchFamily="50" charset="-128"/>
                <a:ea typeface="メイリオ" pitchFamily="50" charset="-128"/>
                <a:cs typeface="メイリオ" pitchFamily="50" charset="-128"/>
              </a:rPr>
              <a:t>　事業所等が手配しているものを記載する。</a:t>
            </a:r>
            <a:endParaRPr kumimoji="1" lang="ja-JP" altLang="en-US" sz="1050" dirty="0">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1013057" y="5515839"/>
            <a:ext cx="7704917" cy="646331"/>
          </a:xfrm>
          <a:prstGeom prst="rect">
            <a:avLst/>
          </a:prstGeom>
          <a:noFill/>
          <a:ln>
            <a:solidFill>
              <a:srgbClr val="C00000"/>
            </a:solidFill>
            <a:prstDash val="dash"/>
          </a:ln>
          <a:effectLst/>
        </p:spPr>
        <p:txBody>
          <a:bodyPr wrap="square" rtlCol="0">
            <a:spAutoFit/>
          </a:bodyPr>
          <a:lstStyle/>
          <a:p>
            <a:r>
              <a:rPr kumimoji="1" lang="ja-JP" altLang="en-US" sz="900" dirty="0" smtClean="0">
                <a:latin typeface="メイリオ" pitchFamily="50" charset="-128"/>
                <a:ea typeface="メイリオ" pitchFamily="50" charset="-128"/>
                <a:cs typeface="メイリオ" pitchFamily="50" charset="-128"/>
              </a:rPr>
              <a:t>○ サービス等利用計画を作成し、障害福祉サービスを提供することによって利用者はどうような生活を目指すのか、中立公平な視点で、相談支援</a:t>
            </a:r>
          </a:p>
          <a:p>
            <a:r>
              <a:rPr kumimoji="1" lang="ja-JP" altLang="en-US" sz="900" dirty="0" smtClean="0">
                <a:latin typeface="メイリオ" pitchFamily="50" charset="-128"/>
                <a:ea typeface="メイリオ" pitchFamily="50" charset="-128"/>
                <a:cs typeface="メイリオ" pitchFamily="50" charset="-128"/>
              </a:rPr>
              <a:t>　専門員の専門職としての総合的判断を記載する。</a:t>
            </a:r>
          </a:p>
          <a:p>
            <a:r>
              <a:rPr kumimoji="1" lang="ja-JP" altLang="en-US" sz="900" dirty="0" smtClean="0">
                <a:latin typeface="メイリオ" pitchFamily="50" charset="-128"/>
                <a:ea typeface="メイリオ" pitchFamily="50" charset="-128"/>
                <a:cs typeface="メイリオ" pitchFamily="50" charset="-128"/>
              </a:rPr>
              <a:t>○ 計画作成の必要性、サービス提供の根拠が客観的にわかるよう、明快かつ簡潔に記載する。</a:t>
            </a:r>
          </a:p>
          <a:p>
            <a:r>
              <a:rPr kumimoji="1" lang="ja-JP" altLang="en-US" sz="900" dirty="0" smtClean="0">
                <a:latin typeface="メイリオ" pitchFamily="50" charset="-128"/>
                <a:ea typeface="メイリオ" pitchFamily="50" charset="-128"/>
                <a:cs typeface="メイリオ" pitchFamily="50" charset="-128"/>
              </a:rPr>
              <a:t>○ 利用者・家族・関係機関等からの情報にはないが相談支援専門員として気になる点、注目すべき点、必要と考える事項等について記載する。 </a:t>
            </a:r>
            <a:endParaRPr kumimoji="1" lang="ja-JP" altLang="en-US" sz="900" dirty="0">
              <a:latin typeface="メイリオ" pitchFamily="50" charset="-128"/>
              <a:ea typeface="メイリオ" pitchFamily="50" charset="-128"/>
              <a:cs typeface="メイリオ" pitchFamily="50" charset="-128"/>
            </a:endParaRPr>
          </a:p>
        </p:txBody>
      </p:sp>
      <p:sp>
        <p:nvSpPr>
          <p:cNvPr id="11" name="テキスト ボックス 1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』(p.24-p.25)</a:t>
            </a:r>
            <a:endParaRPr kumimoji="1" lang="ja-JP" altLang="en-US" sz="900" dirty="0"/>
          </a:p>
        </p:txBody>
      </p:sp>
      <p:sp>
        <p:nvSpPr>
          <p:cNvPr id="12" name="角丸四角形吹き出し 11"/>
          <p:cNvSpPr/>
          <p:nvPr/>
        </p:nvSpPr>
        <p:spPr>
          <a:xfrm>
            <a:off x="1013057" y="4749282"/>
            <a:ext cx="2595904" cy="568475"/>
          </a:xfrm>
          <a:prstGeom prst="wedgeRoundRectCallout">
            <a:avLst>
              <a:gd name="adj1" fmla="val -10813"/>
              <a:gd name="adj2" fmla="val 81827"/>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t>ニーズ整理票「今回大</a:t>
            </a:r>
            <a:r>
              <a:rPr kumimoji="1" lang="ja-JP" altLang="en-US" sz="1200" b="1" dirty="0" err="1" smtClean="0"/>
              <a:t>づ</a:t>
            </a:r>
            <a:r>
              <a:rPr kumimoji="1" lang="ja-JP" altLang="en-US" sz="1200" b="1" dirty="0" smtClean="0"/>
              <a:t>かみに捉えた本人像」から導かれる</a:t>
            </a:r>
            <a:endParaRPr kumimoji="1" lang="ja-JP" altLang="en-US" sz="1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 </a:t>
            </a:r>
            <a:r>
              <a:rPr kumimoji="1" lang="ja-JP" altLang="en-US" sz="2800" dirty="0">
                <a:latin typeface="メイリオ"/>
                <a:ea typeface="メイリオ"/>
                <a:cs typeface="メイリオ"/>
              </a:rPr>
              <a:t>相談</a:t>
            </a:r>
            <a:r>
              <a:rPr kumimoji="1" lang="ja-JP" altLang="en-US" sz="2800" dirty="0" smtClean="0">
                <a:latin typeface="メイリオ"/>
                <a:ea typeface="メイリオ"/>
                <a:cs typeface="メイリオ"/>
              </a:rPr>
              <a:t>支援の目的</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a:t>
            </a:fld>
            <a:endParaRPr lang="en-US"/>
          </a:p>
        </p:txBody>
      </p:sp>
      <p:sp>
        <p:nvSpPr>
          <p:cNvPr id="4" name="テキスト ボックス 3"/>
          <p:cNvSpPr txBox="1"/>
          <p:nvPr/>
        </p:nvSpPr>
        <p:spPr>
          <a:xfrm>
            <a:off x="284163" y="2015813"/>
            <a:ext cx="8574087" cy="4283224"/>
          </a:xfrm>
          <a:prstGeom prst="rect">
            <a:avLst/>
          </a:prstGeom>
          <a:noFill/>
        </p:spPr>
        <p:txBody>
          <a:bodyPr wrap="square" rtlCol="0">
            <a:spAutoFit/>
          </a:bodyPr>
          <a:lstStyle/>
          <a:p>
            <a:r>
              <a:rPr kumimoji="1" lang="ja-JP" altLang="en-US" sz="2400" b="1" u="sng" dirty="0">
                <a:latin typeface="メイリオ"/>
                <a:ea typeface="メイリオ"/>
                <a:cs typeface="メイリオ"/>
              </a:rPr>
              <a:t>相談支援の目的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smtClean="0">
                <a:latin typeface="メイリオ"/>
                <a:ea typeface="メイリオ"/>
                <a:cs typeface="メイリオ"/>
              </a:rPr>
              <a:t>本人の</a:t>
            </a:r>
            <a:r>
              <a:rPr kumimoji="1" lang="ja-JP" altLang="en-US" sz="2400" dirty="0">
                <a:latin typeface="メイリオ"/>
                <a:ea typeface="メイリオ"/>
                <a:cs typeface="メイリオ"/>
              </a:rPr>
              <a:t>その人らしい地域での暮らし</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a:t>
            </a:r>
            <a:r>
              <a:rPr kumimoji="1" lang="en-US" altLang="ja-JP" sz="2400" dirty="0" smtClean="0">
                <a:latin typeface="メイリオ"/>
                <a:ea typeface="メイリオ"/>
                <a:cs typeface="メイリオ"/>
              </a:rPr>
              <a:t>1</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障害者の地域生活支援</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2) </a:t>
            </a:r>
            <a:r>
              <a:rPr kumimoji="1" lang="ja-JP" altLang="en-US" sz="2400" dirty="0">
                <a:latin typeface="メイリオ"/>
                <a:ea typeface="メイリオ"/>
                <a:cs typeface="メイリオ"/>
              </a:rPr>
              <a:t>障害者の自立と尊厳の確保、社会参加</a:t>
            </a: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3)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支援・権利擁護</a:t>
            </a:r>
            <a:r>
              <a:rPr kumimoji="1" lang="ja-JP" altLang="en-US" sz="2400" dirty="0" smtClean="0">
                <a:latin typeface="メイリオ"/>
                <a:ea typeface="メイリオ"/>
                <a:cs typeface="メイリオ"/>
              </a:rPr>
              <a:t>、</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　　 エンパワメント</a:t>
            </a:r>
            <a:r>
              <a:rPr kumimoji="1" lang="ja-JP" altLang="en-US" sz="2400" dirty="0">
                <a:latin typeface="メイリオ"/>
                <a:ea typeface="メイリオ"/>
                <a:cs typeface="メイリオ"/>
              </a:rPr>
              <a:t>、リカバリー</a:t>
            </a:r>
          </a:p>
          <a:p>
            <a:r>
              <a:rPr kumimoji="1" lang="ja-JP" altLang="en-US" sz="2400" dirty="0">
                <a:latin typeface="メイリオ"/>
                <a:ea typeface="メイリオ"/>
                <a:cs typeface="メイリオ"/>
              </a:rPr>
              <a:t>　</a:t>
            </a:r>
            <a:r>
              <a:rPr kumimoji="1" lang="ja-JP" altLang="en-US" sz="2400" dirty="0" smtClean="0">
                <a:latin typeface="メイリオ"/>
                <a:ea typeface="メイリオ"/>
                <a:cs typeface="メイリオ"/>
              </a:rPr>
              <a:t>②</a:t>
            </a:r>
            <a:r>
              <a:rPr kumimoji="1" lang="en-US" altLang="ja-JP" sz="2400" dirty="0" smtClean="0">
                <a:latin typeface="メイリオ"/>
                <a:ea typeface="メイリオ"/>
                <a:cs typeface="メイリオ"/>
              </a:rPr>
              <a:t> </a:t>
            </a:r>
            <a:r>
              <a:rPr kumimoji="1" lang="ja-JP" altLang="en-US" sz="2400" dirty="0">
                <a:latin typeface="メイリオ"/>
                <a:ea typeface="メイリオ"/>
                <a:cs typeface="メイリオ"/>
              </a:rPr>
              <a:t>障害のある人を含めた誰もが暮らすことの</a:t>
            </a:r>
            <a:r>
              <a:rPr kumimoji="1" lang="ja-JP" altLang="en-US" sz="2400" dirty="0" smtClean="0">
                <a:latin typeface="メイリオ"/>
                <a:ea typeface="メイリオ"/>
                <a:cs typeface="メイリオ"/>
              </a:rPr>
              <a:t>できる</a:t>
            </a:r>
          </a:p>
          <a:p>
            <a:r>
              <a:rPr kumimoji="1" lang="ja-JP" altLang="en-US" sz="2400" dirty="0" smtClean="0">
                <a:latin typeface="メイリオ"/>
                <a:ea typeface="メイリオ"/>
                <a:cs typeface="メイリオ"/>
              </a:rPr>
              <a:t>　　地域づくり</a:t>
            </a:r>
          </a:p>
          <a:p>
            <a:pPr>
              <a:lnSpc>
                <a:spcPts val="1000"/>
              </a:lnSpc>
            </a:pPr>
            <a:endParaRPr kumimoji="1" lang="en-US" altLang="ja-JP" sz="2400" dirty="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dirty="0">
                <a:latin typeface="メイリオ"/>
                <a:ea typeface="メイリオ"/>
                <a:cs typeface="メイリオ"/>
              </a:rPr>
              <a:t>地域を基盤とする</a:t>
            </a:r>
            <a:r>
              <a:rPr kumimoji="1" lang="ja-JP" altLang="en-US" sz="2400" dirty="0" smtClean="0">
                <a:latin typeface="メイリオ"/>
                <a:ea typeface="メイリオ"/>
                <a:cs typeface="メイリオ"/>
              </a:rPr>
              <a:t>ソーシャルワーク</a:t>
            </a:r>
          </a:p>
          <a:p>
            <a:endParaRPr kumimoji="1" lang="ja-JP" altLang="en-US" sz="2400" dirty="0" smtClean="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5439520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a:lnSpc>
                <a:spcPts val="3000"/>
              </a:lnSpc>
            </a:pP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４</a:t>
            </a:r>
            <a:r>
              <a:rPr kumimoji="1" lang="en-US" altLang="ja-JP" sz="2400" dirty="0" smtClean="0">
                <a:latin typeface="メイリオ"/>
                <a:ea typeface="メイリオ"/>
                <a:cs typeface="メイリオ"/>
              </a:rPr>
              <a:t> </a:t>
            </a:r>
            <a:r>
              <a:rPr kumimoji="1" lang="ja-JP" altLang="en-US" sz="2400" dirty="0" smtClean="0">
                <a:latin typeface="メイリオ"/>
                <a:ea typeface="メイリオ"/>
                <a:cs typeface="メイリオ"/>
              </a:rPr>
              <a:t>モニタリングと評価・終結</a:t>
            </a:r>
            <a:endParaRPr kumimoji="1" lang="ja-JP" altLang="en-US" sz="2400" dirty="0">
              <a:latin typeface="メイリオ"/>
              <a:ea typeface="メイリオ"/>
              <a:cs typeface="メイリオ"/>
            </a:endParaRPr>
          </a:p>
        </p:txBody>
      </p:sp>
      <p:sp>
        <p:nvSpPr>
          <p:cNvPr id="28" name="フッター プレースホルダ 2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40</a:t>
            </a:fld>
            <a:endParaRPr lang="en-US"/>
          </a:p>
        </p:txBody>
      </p:sp>
      <p:sp>
        <p:nvSpPr>
          <p:cNvPr id="30" name="正方形/長方形 29"/>
          <p:cNvSpPr/>
          <p:nvPr/>
        </p:nvSpPr>
        <p:spPr>
          <a:xfrm>
            <a:off x="284163"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endParaRPr kumimoji="1" lang="en-US" altLang="ja-JP" dirty="0" smtClean="0">
              <a:latin typeface="メイリオ"/>
              <a:ea typeface="メイリオ"/>
              <a:cs typeface="メイリオ"/>
            </a:endParaRP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31" name="正方形/長方形 30"/>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smtClean="0">
                <a:latin typeface="メイリオ"/>
                <a:ea typeface="メイリオ"/>
                <a:cs typeface="メイリオ"/>
              </a:rPr>
              <a:t>（再）</a:t>
            </a:r>
            <a:endParaRPr kumimoji="1" lang="en-US" altLang="ja-JP" b="1" dirty="0" smtClean="0">
              <a:latin typeface="メイリオ"/>
              <a:ea typeface="メイリオ"/>
              <a:cs typeface="メイリオ"/>
            </a:endParaRPr>
          </a:p>
          <a:p>
            <a:pPr algn="ctr"/>
            <a:r>
              <a:rPr kumimoji="1" lang="ja-JP" altLang="en-US" b="1" dirty="0" smtClean="0">
                <a:latin typeface="メイリオ"/>
                <a:ea typeface="メイリオ"/>
                <a:cs typeface="メイリオ"/>
              </a:rPr>
              <a:t>アセスメント</a:t>
            </a:r>
            <a:endParaRPr kumimoji="1" lang="en-US" altLang="ja-JP" b="1" dirty="0">
              <a:latin typeface="メイリオ"/>
              <a:ea typeface="メイリオ"/>
              <a:cs typeface="メイリオ"/>
            </a:endParaRPr>
          </a:p>
        </p:txBody>
      </p:sp>
      <p:sp>
        <p:nvSpPr>
          <p:cNvPr id="32" name="正方形/長方形 31"/>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プランニング</a:t>
            </a:r>
            <a:endParaRPr kumimoji="1" lang="en-US" altLang="ja-JP" b="1">
              <a:latin typeface="メイリオ"/>
              <a:ea typeface="メイリオ"/>
              <a:cs typeface="メイリオ"/>
            </a:endParaRPr>
          </a:p>
        </p:txBody>
      </p:sp>
      <p:sp>
        <p:nvSpPr>
          <p:cNvPr id="33" name="正方形/長方形 32"/>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34" name="正方形/長方形 33"/>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モニタリング</a:t>
            </a:r>
            <a:endParaRPr kumimoji="1" lang="en-US" altLang="ja-JP" b="1">
              <a:latin typeface="メイリオ"/>
              <a:ea typeface="メイリオ"/>
              <a:cs typeface="メイリオ"/>
            </a:endParaRPr>
          </a:p>
        </p:txBody>
      </p:sp>
      <p:sp>
        <p:nvSpPr>
          <p:cNvPr id="35" name="正方形/長方形 34"/>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a:latin typeface="メイリオ"/>
                <a:ea typeface="メイリオ"/>
                <a:cs typeface="メイリオ"/>
              </a:rPr>
              <a:t>終結</a:t>
            </a:r>
            <a:endParaRPr kumimoji="1" lang="en-US" altLang="ja-JP" b="1">
              <a:latin typeface="メイリオ"/>
              <a:ea typeface="メイリオ"/>
              <a:cs typeface="メイリオ"/>
            </a:endParaRPr>
          </a:p>
        </p:txBody>
      </p:sp>
      <p:cxnSp>
        <p:nvCxnSpPr>
          <p:cNvPr id="36" name="直線矢印コネクタ 35"/>
          <p:cNvCxnSpPr>
            <a:stCxn id="30" idx="3"/>
            <a:endCxn id="31" idx="1"/>
          </p:cNvCxnSpPr>
          <p:nvPr/>
        </p:nvCxnSpPr>
        <p:spPr>
          <a:xfrm>
            <a:off x="1919427" y="3669166"/>
            <a:ext cx="210389"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a:stCxn id="31" idx="3"/>
            <a:endCxn id="32"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a:stCxn id="32" idx="3"/>
            <a:endCxn id="34"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a:stCxn id="34" idx="3"/>
            <a:endCxn id="35"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40" name="カギ線コネクタ 39"/>
          <p:cNvCxnSpPr>
            <a:stCxn id="34" idx="0"/>
            <a:endCxn id="31"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1" name="角丸四角形 40"/>
          <p:cNvSpPr/>
          <p:nvPr/>
        </p:nvSpPr>
        <p:spPr>
          <a:xfrm>
            <a:off x="1130766"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42" name="角丸四角形 41"/>
          <p:cNvSpPr/>
          <p:nvPr/>
        </p:nvSpPr>
        <p:spPr>
          <a:xfrm>
            <a:off x="4895317" y="4019087"/>
            <a:ext cx="956804" cy="469667"/>
          </a:xfrm>
          <a:prstGeom prst="roundRect">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43" name="正方形/長方形 42"/>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44" name="正方形/長方形 43"/>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45" name="直線コネクタ 44"/>
          <p:cNvCxnSpPr>
            <a:stCxn id="31"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6" name="正方形/長方形 45"/>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47" name="直線コネクタ 4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stCxn id="33" idx="3"/>
            <a:endCxn id="44"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a:stCxn id="44" idx="3"/>
            <a:endCxn id="46"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8" name="直線矢印コネクタ 57"/>
          <p:cNvCxnSpPr>
            <a:stCxn id="46" idx="3"/>
            <a:endCxn id="43"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0" name="角丸四角形 59"/>
          <p:cNvSpPr/>
          <p:nvPr/>
        </p:nvSpPr>
        <p:spPr>
          <a:xfrm>
            <a:off x="289242" y="4019087"/>
            <a:ext cx="754544" cy="469667"/>
          </a:xfrm>
          <a:prstGeom prst="roundRect">
            <a:avLst/>
          </a:prstGeom>
          <a:solidFill>
            <a:srgbClr val="00009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62" name="正方形/長方形 6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65" name="直線コネクタ 64"/>
          <p:cNvCxnSpPr>
            <a:endCxn id="6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66" name="角丸四角形 65"/>
          <p:cNvSpPr/>
          <p:nvPr/>
        </p:nvSpPr>
        <p:spPr>
          <a:xfrm>
            <a:off x="6367094" y="4019087"/>
            <a:ext cx="956804" cy="469667"/>
          </a:xfrm>
          <a:prstGeom prst="roundRect">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8883739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モニタリング</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41</a:t>
            </a:fld>
            <a:endParaRPr lang="en-US"/>
          </a:p>
        </p:txBody>
      </p:sp>
      <p:sp>
        <p:nvSpPr>
          <p:cNvPr id="4" name="テキスト ボックス 3"/>
          <p:cNvSpPr txBox="1"/>
          <p:nvPr/>
        </p:nvSpPr>
        <p:spPr>
          <a:xfrm>
            <a:off x="284163" y="1973477"/>
            <a:ext cx="8574087" cy="4616648"/>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モニタリングの視点</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① プランの進捗状況や適切性</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・サービス等は適切に／計画通り提供されているか。</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・ゴールは達成されているか／ゴールに向けて進んでいるか。</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（ニーズは充足されているか。）</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② 本人による評価</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・満足度はどうか。</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・思いやゴールに変化はあるか。</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③ 周囲による評価</a:t>
            </a:r>
            <a:endParaRPr kumimoji="1" lang="ja-JP" altLang="en-US" sz="2400" b="1" dirty="0">
              <a:latin typeface="メイリオ"/>
              <a:ea typeface="メイリオ"/>
              <a:cs typeface="メイリオ"/>
            </a:endParaRPr>
          </a:p>
          <a:p>
            <a:pPr>
              <a:lnSpc>
                <a:spcPts val="1200"/>
              </a:lnSpc>
            </a:pPr>
            <a:endParaRPr kumimoji="1" lang="ja-JP" altLang="en-US" sz="2400" dirty="0" smtClean="0">
              <a:latin typeface="メイリオ"/>
              <a:ea typeface="メイリオ"/>
              <a:cs typeface="メイリオ"/>
            </a:endParaRPr>
          </a:p>
          <a:p>
            <a:pPr algn="ctr"/>
            <a:r>
              <a:rPr kumimoji="1" lang="ja-JP" altLang="en-US" sz="2400" dirty="0" smtClean="0">
                <a:latin typeface="メイリオ"/>
                <a:ea typeface="メイリオ"/>
                <a:cs typeface="メイリオ"/>
              </a:rPr>
              <a:t>　→ プランに変更・修正の必要はあるか？</a:t>
            </a:r>
          </a:p>
          <a:p>
            <a:pPr algn="ctr"/>
            <a:r>
              <a:rPr kumimoji="1" lang="ja-JP" altLang="en-US" sz="2400" dirty="0" smtClean="0">
                <a:latin typeface="メイリオ"/>
                <a:ea typeface="メイリオ"/>
                <a:cs typeface="メイリオ"/>
              </a:rPr>
              <a:t>　　 </a:t>
            </a:r>
            <a:r>
              <a:rPr kumimoji="1" lang="ja-JP" altLang="en-US" dirty="0" smtClean="0">
                <a:latin typeface="メイリオ"/>
                <a:ea typeface="メイリオ"/>
                <a:cs typeface="メイリオ"/>
              </a:rPr>
              <a:t>（アセスメントはどう変わったか？：次スライド）</a:t>
            </a:r>
          </a:p>
        </p:txBody>
      </p:sp>
      <p:sp>
        <p:nvSpPr>
          <p:cNvPr id="11" name="角丸四角形 10"/>
          <p:cNvSpPr/>
          <p:nvPr/>
        </p:nvSpPr>
        <p:spPr>
          <a:xfrm>
            <a:off x="3330297" y="5272535"/>
            <a:ext cx="5403156"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本人を「査定」するわけではない！　あくまでもプランやアセスメントの評価</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モニタリング</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smtClean="0"/>
              <a:t>新カリキュラムに基づく相談支援従事者養成研修モデル研修</a:t>
            </a:r>
            <a:r>
              <a:rPr lang="en-US" altLang="ja-JP" sz="800" b="0" smtClean="0"/>
              <a:t>(</a:t>
            </a:r>
            <a:r>
              <a:rPr lang="ja-JP" altLang="en-US" sz="800" b="0" smtClean="0"/>
              <a:t>初任者研修</a:t>
            </a:r>
            <a:r>
              <a:rPr lang="en-US" altLang="ja-JP" sz="800" b="0" smtClean="0"/>
              <a:t>), SSA2018-2019(c) </a:t>
            </a:r>
            <a:r>
              <a:rPr lang="ja-JP" altLang="en-US" sz="800" b="0" smtClean="0"/>
              <a:t>不許複製</a:t>
            </a:r>
            <a:endParaRPr lang="en-US" sz="800" b="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42</a:t>
            </a:fld>
            <a:endParaRPr lang="en-US"/>
          </a:p>
        </p:txBody>
      </p:sp>
      <p:sp>
        <p:nvSpPr>
          <p:cNvPr id="4" name="テキスト ボックス 3"/>
          <p:cNvSpPr txBox="1"/>
          <p:nvPr/>
        </p:nvSpPr>
        <p:spPr>
          <a:xfrm>
            <a:off x="284163" y="1973477"/>
            <a:ext cx="8574087" cy="4832092"/>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モニタリングの留意点</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① 再アセスメント・評価の視点</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・状況確認</a:t>
            </a:r>
            <a:r>
              <a:rPr kumimoji="1" lang="en-US" altLang="ja-JP" sz="2000" dirty="0" smtClean="0">
                <a:latin typeface="メイリオ"/>
                <a:ea typeface="メイリオ"/>
                <a:cs typeface="メイリオ"/>
              </a:rPr>
              <a:t>(</a:t>
            </a:r>
            <a:r>
              <a:rPr kumimoji="1" lang="ja-JP" altLang="en-US" sz="2000" dirty="0" smtClean="0">
                <a:latin typeface="メイリオ"/>
                <a:ea typeface="メイリオ"/>
                <a:cs typeface="メイリオ"/>
              </a:rPr>
              <a:t>情報更新</a:t>
            </a:r>
            <a:r>
              <a:rPr kumimoji="1" lang="en-US" altLang="ja-JP" sz="2000" dirty="0" smtClean="0">
                <a:latin typeface="メイリオ"/>
                <a:ea typeface="メイリオ"/>
                <a:cs typeface="メイリオ"/>
              </a:rPr>
              <a:t>) - </a:t>
            </a:r>
            <a:r>
              <a:rPr kumimoji="1" lang="ja-JP" altLang="en-US" sz="2000" dirty="0" smtClean="0">
                <a:latin typeface="メイリオ"/>
                <a:ea typeface="メイリオ"/>
                <a:cs typeface="メイリオ"/>
              </a:rPr>
              <a:t>見立て直し</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・アセスメントの更新・深化。</a:t>
            </a:r>
          </a:p>
          <a:p>
            <a:pPr>
              <a:lnSpc>
                <a:spcPts val="1200"/>
              </a:lnSpc>
            </a:pP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② 変更は前提</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・経験等により本人は変わる。</a:t>
            </a:r>
          </a:p>
          <a:p>
            <a:pPr>
              <a:lnSpc>
                <a:spcPts val="1200"/>
              </a:lnSpc>
            </a:pPr>
            <a:endParaRPr kumimoji="1" lang="en-US" altLang="ja-JP"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③ チームによる評価</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・多様な視点（多角的・総合的）</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・連携の一助（情報と方向性の共有）</a:t>
            </a:r>
          </a:p>
          <a:p>
            <a:r>
              <a:rPr kumimoji="1" lang="ja-JP" altLang="en-US" sz="2400" dirty="0" smtClean="0">
                <a:latin typeface="メイリオ"/>
                <a:ea typeface="メイリオ"/>
                <a:cs typeface="メイリオ"/>
              </a:rPr>
              <a:t>　　</a:t>
            </a:r>
            <a:r>
              <a:rPr kumimoji="1" lang="ja-JP" altLang="en-US" sz="2000" dirty="0" smtClean="0">
                <a:latin typeface="メイリオ"/>
                <a:ea typeface="メイリオ"/>
                <a:cs typeface="メイリオ"/>
              </a:rPr>
              <a:t>・そのためのサービス担当者会議等の活用</a:t>
            </a:r>
          </a:p>
          <a:p>
            <a:endParaRPr kumimoji="1" lang="ja-JP" altLang="en-US" sz="2400" b="1" dirty="0">
              <a:latin typeface="メイリオ"/>
              <a:ea typeface="メイリオ"/>
              <a:cs typeface="メイリオ"/>
            </a:endParaRPr>
          </a:p>
          <a:p>
            <a:endParaRPr kumimoji="1" lang="ja-JP" altLang="en-US" sz="2400" dirty="0" smtClean="0">
              <a:latin typeface="メイリオ"/>
              <a:ea typeface="メイリオ"/>
              <a:cs typeface="メイリオ"/>
            </a:endParaRPr>
          </a:p>
        </p:txBody>
      </p:sp>
      <p:sp>
        <p:nvSpPr>
          <p:cNvPr id="9" name="角丸四角形 8"/>
          <p:cNvSpPr/>
          <p:nvPr/>
        </p:nvSpPr>
        <p:spPr>
          <a:xfrm>
            <a:off x="5213682" y="2299668"/>
            <a:ext cx="3686074" cy="1665840"/>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計画相談におけるモニタリング</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・原則、期間を定めて一定間隔で実施される。</a:t>
            </a:r>
          </a:p>
          <a:p>
            <a:r>
              <a:rPr kumimoji="1" lang="ja-JP" altLang="en-US" sz="1100" b="1" dirty="0" smtClean="0">
                <a:solidFill>
                  <a:schemeClr val="tx1"/>
                </a:solidFill>
                <a:latin typeface="メイリオ" pitchFamily="50" charset="-128"/>
                <a:ea typeface="メイリオ" pitchFamily="50" charset="-128"/>
                <a:cs typeface="メイリオ" pitchFamily="50" charset="-128"/>
              </a:rPr>
              <a:t>　・期間を定めて支給決定される。</a:t>
            </a:r>
          </a:p>
          <a:p>
            <a:r>
              <a:rPr kumimoji="1" lang="ja-JP" altLang="en-US" sz="1100" b="1" dirty="0" smtClean="0">
                <a:solidFill>
                  <a:schemeClr val="tx1"/>
                </a:solidFill>
                <a:latin typeface="メイリオ" pitchFamily="50" charset="-128"/>
                <a:ea typeface="メイリオ" pitchFamily="50" charset="-128"/>
                <a:cs typeface="メイリオ" pitchFamily="50" charset="-128"/>
              </a:rPr>
              <a:t>　　（計画案を勘案して</a:t>
            </a:r>
            <a:r>
              <a:rPr kumimoji="1" lang="en-US" altLang="ja-JP" sz="1100" b="1" dirty="0" smtClean="0">
                <a:solidFill>
                  <a:schemeClr val="tx1"/>
                </a:solidFill>
                <a:latin typeface="メイリオ" pitchFamily="50" charset="-128"/>
                <a:ea typeface="メイリオ" pitchFamily="50" charset="-128"/>
                <a:cs typeface="メイリオ" pitchFamily="50" charset="-128"/>
              </a:rPr>
              <a:t>…</a:t>
            </a:r>
            <a:r>
              <a:rPr kumimoji="1" lang="ja-JP" altLang="en-US" sz="1100" b="1" dirty="0" smtClean="0">
                <a:solidFill>
                  <a:schemeClr val="tx1"/>
                </a:solidFill>
                <a:latin typeface="メイリオ" pitchFamily="50" charset="-128"/>
                <a:ea typeface="メイリオ" pitchFamily="50" charset="-128"/>
                <a:cs typeface="メイリオ" pitchFamily="50" charset="-128"/>
              </a:rPr>
              <a:t>となっているが、</a:t>
            </a:r>
          </a:p>
          <a:p>
            <a:r>
              <a:rPr kumimoji="1" lang="ja-JP" altLang="en-US" sz="1100" b="1" dirty="0" smtClean="0">
                <a:solidFill>
                  <a:schemeClr val="tx1"/>
                </a:solidFill>
                <a:latin typeface="メイリオ" pitchFamily="50" charset="-128"/>
                <a:ea typeface="メイリオ" pitchFamily="50" charset="-128"/>
                <a:cs typeface="メイリオ" pitchFamily="50" charset="-128"/>
              </a:rPr>
              <a:t>　　　標準期間により決定される圧倒的現実）</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・必要に応じて、モニタリング月以外でも可能。　</a:t>
            </a:r>
          </a:p>
          <a:p>
            <a:r>
              <a:rPr kumimoji="1" lang="ja-JP" altLang="en-US" sz="1100" b="1" dirty="0" smtClean="0">
                <a:solidFill>
                  <a:schemeClr val="tx1"/>
                </a:solidFill>
                <a:latin typeface="メイリオ" pitchFamily="50" charset="-128"/>
                <a:ea typeface="メイリオ" pitchFamily="50" charset="-128"/>
                <a:cs typeface="メイリオ" pitchFamily="50" charset="-128"/>
              </a:rPr>
              <a:t>ケアマネジメントにおけるモニタリング</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・必要に応じて適宜、様々な方法でなされる。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4748553" y="4907903"/>
            <a:ext cx="1558941"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でも本人を中心に</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73892" y="655323"/>
            <a:ext cx="8564953" cy="2610033"/>
          </a:xfrm>
          <a:prstGeom prst="rect">
            <a:avLst/>
          </a:prstGeom>
          <a:noFill/>
          <a:ln w="9525">
            <a:solidFill>
              <a:schemeClr val="tx1"/>
            </a:solidFill>
            <a:miter lim="800000"/>
            <a:headEnd/>
            <a:tailEnd/>
          </a:ln>
        </p:spPr>
      </p:pic>
      <p:sp>
        <p:nvSpPr>
          <p:cNvPr id="2" name="フッター プレースホルダ 1"/>
          <p:cNvSpPr>
            <a:spLocks noGrp="1"/>
          </p:cNvSpPr>
          <p:nvPr>
            <p:ph type="ftr" sz="quarter" idx="11"/>
          </p:nvPr>
        </p:nvSpPr>
        <p:spPr>
          <a:xfrm>
            <a:off x="0" y="652756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43</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モニタリング報告書作成上の留意点</a:t>
            </a:r>
            <a:endParaRPr kumimoji="1" lang="ja-JP" altLang="en-US" sz="1600" b="1" dirty="0">
              <a:latin typeface="メイリオ"/>
              <a:ea typeface="メイリオ"/>
              <a:cs typeface="メイリオ"/>
            </a:endParaRPr>
          </a:p>
        </p:txBody>
      </p:sp>
      <p:sp>
        <p:nvSpPr>
          <p:cNvPr id="22" name="テキスト ボックス 21"/>
          <p:cNvSpPr txBox="1"/>
          <p:nvPr/>
        </p:nvSpPr>
        <p:spPr>
          <a:xfrm>
            <a:off x="1227268" y="3328178"/>
            <a:ext cx="7613077" cy="415498"/>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サービス提供の内容、頻度、事業者としての意見等について、サービス提供事業所から聞き取り、記載する。</a:t>
            </a:r>
          </a:p>
          <a:p>
            <a:r>
              <a:rPr kumimoji="1" lang="ja-JP" altLang="en-US" sz="1050" dirty="0" smtClean="0">
                <a:latin typeface="メイリオ" pitchFamily="50" charset="-128"/>
                <a:ea typeface="メイリオ" pitchFamily="50" charset="-128"/>
                <a:cs typeface="メイリオ" pitchFamily="50" charset="-128"/>
              </a:rPr>
              <a:t>○ 前記の聞き取りについて、「いつ」「誰に」「どのように」確認したか記載する。</a:t>
            </a:r>
            <a:endParaRPr kumimoji="1" lang="ja-JP" altLang="en-US" sz="1050" dirty="0">
              <a:latin typeface="メイリオ" pitchFamily="50" charset="-128"/>
              <a:ea typeface="メイリオ" pitchFamily="50" charset="-128"/>
              <a:cs typeface="メイリオ" pitchFamily="50" charset="-128"/>
            </a:endParaRPr>
          </a:p>
        </p:txBody>
      </p:sp>
      <p:sp>
        <p:nvSpPr>
          <p:cNvPr id="23" name="テキスト ボックス 22"/>
          <p:cNvSpPr txBox="1"/>
          <p:nvPr/>
        </p:nvSpPr>
        <p:spPr>
          <a:xfrm>
            <a:off x="1219795" y="4240220"/>
            <a:ext cx="7620550" cy="577081"/>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利用者、サービス提供事業者からの聞き取りや相談支援専門員としての見立てを踏まえ、サービス等調整会議で支援目標</a:t>
            </a:r>
          </a:p>
          <a:p>
            <a:r>
              <a:rPr kumimoji="1" lang="ja-JP" altLang="en-US" sz="1050" dirty="0" smtClean="0">
                <a:latin typeface="メイリオ" pitchFamily="50" charset="-128"/>
                <a:ea typeface="メイリオ" pitchFamily="50" charset="-128"/>
                <a:cs typeface="メイリオ" pitchFamily="50" charset="-128"/>
              </a:rPr>
              <a:t>　の達成度について関係者全員で評価した結果を記載する。</a:t>
            </a:r>
          </a:p>
          <a:p>
            <a:r>
              <a:rPr kumimoji="1" lang="ja-JP" altLang="en-US" sz="1050" dirty="0" smtClean="0">
                <a:latin typeface="メイリオ" pitchFamily="50" charset="-128"/>
                <a:ea typeface="メイリオ" pitchFamily="50" charset="-128"/>
                <a:cs typeface="メイリオ" pitchFamily="50" charset="-128"/>
              </a:rPr>
              <a:t>○ 未達成の支援目標については、サービス等調整会議において今後達成するための具体的な方策を検討する。</a:t>
            </a:r>
            <a:endParaRPr kumimoji="1" lang="ja-JP" altLang="en-US" sz="1050" dirty="0">
              <a:latin typeface="メイリオ" pitchFamily="50" charset="-128"/>
              <a:ea typeface="メイリオ" pitchFamily="50" charset="-128"/>
              <a:cs typeface="メイリオ" pitchFamily="50" charset="-128"/>
            </a:endParaRPr>
          </a:p>
        </p:txBody>
      </p:sp>
      <p:sp>
        <p:nvSpPr>
          <p:cNvPr id="24" name="テキスト ボックス 23"/>
          <p:cNvSpPr txBox="1"/>
          <p:nvPr/>
        </p:nvSpPr>
        <p:spPr>
          <a:xfrm>
            <a:off x="1219795" y="4865309"/>
            <a:ext cx="7620550" cy="1708160"/>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利用者、サービス提供事業者からの聞き取りや相談支援専門員としての見立てを踏まえ、利用者ニーズ、関係機関の支援、</a:t>
            </a:r>
          </a:p>
          <a:p>
            <a:r>
              <a:rPr kumimoji="1" lang="ja-JP" altLang="en-US" sz="1050" dirty="0" smtClean="0">
                <a:latin typeface="メイリオ" pitchFamily="50" charset="-128"/>
                <a:ea typeface="メイリオ" pitchFamily="50" charset="-128"/>
                <a:cs typeface="メイリオ" pitchFamily="50" charset="-128"/>
              </a:rPr>
              <a:t>　ライフステージ等に変化がないかを確認し、計画変更の必要性についてサービス等調整会議において評価し、その結果を</a:t>
            </a:r>
          </a:p>
          <a:p>
            <a:r>
              <a:rPr kumimoji="1" lang="ja-JP" altLang="en-US" sz="1050" dirty="0" smtClean="0">
                <a:latin typeface="メイリオ" pitchFamily="50" charset="-128"/>
                <a:ea typeface="メイリオ" pitchFamily="50" charset="-128"/>
                <a:cs typeface="メイリオ" pitchFamily="50" charset="-128"/>
              </a:rPr>
              <a:t>　記載する。</a:t>
            </a:r>
          </a:p>
          <a:p>
            <a:r>
              <a:rPr kumimoji="1" lang="ja-JP" altLang="en-US" sz="1050" dirty="0" smtClean="0">
                <a:latin typeface="メイリオ" pitchFamily="50" charset="-128"/>
                <a:ea typeface="メイリオ" pitchFamily="50" charset="-128"/>
                <a:cs typeface="メイリオ" pitchFamily="50" charset="-128"/>
              </a:rPr>
              <a:t>○ 計画変更の必要性がある場合、サービス種類・サービス料・週間計画の何を変更するか確認し、留意事項に具体的な変更</a:t>
            </a:r>
          </a:p>
          <a:p>
            <a:r>
              <a:rPr kumimoji="1" lang="ja-JP" altLang="en-US" sz="1050" dirty="0" smtClean="0">
                <a:latin typeface="メイリオ" pitchFamily="50" charset="-128"/>
                <a:ea typeface="メイリオ" pitchFamily="50" charset="-128"/>
                <a:cs typeface="メイリオ" pitchFamily="50" charset="-128"/>
              </a:rPr>
              <a:t>　内容を記載する。</a:t>
            </a:r>
          </a:p>
          <a:p>
            <a:r>
              <a:rPr kumimoji="1" lang="ja-JP" altLang="en-US" sz="1050" dirty="0" smtClean="0">
                <a:latin typeface="メイリオ" pitchFamily="50" charset="-128"/>
                <a:ea typeface="メイリオ" pitchFamily="50" charset="-128"/>
                <a:cs typeface="メイリオ" pitchFamily="50" charset="-128"/>
              </a:rPr>
              <a:t>○ 新たな課題が生まれた場合、サービスの種類・量の変更を検討する。また、留意事項に新たな課題に対応した支援目標の</a:t>
            </a:r>
          </a:p>
          <a:p>
            <a:r>
              <a:rPr kumimoji="1" lang="ja-JP" altLang="en-US" sz="1050" dirty="0" smtClean="0">
                <a:latin typeface="メイリオ" pitchFamily="50" charset="-128"/>
                <a:ea typeface="メイリオ" pitchFamily="50" charset="-128"/>
                <a:cs typeface="メイリオ" pitchFamily="50" charset="-128"/>
              </a:rPr>
              <a:t>　追加理由、具体的なサービス種類・量の変更概要について記載する。</a:t>
            </a:r>
          </a:p>
          <a:p>
            <a:r>
              <a:rPr kumimoji="1" lang="ja-JP" altLang="en-US" sz="1050" dirty="0" smtClean="0">
                <a:latin typeface="メイリオ" pitchFamily="50" charset="-128"/>
                <a:ea typeface="メイリオ" pitchFamily="50" charset="-128"/>
                <a:cs typeface="メイリオ" pitchFamily="50" charset="-128"/>
              </a:rPr>
              <a:t>○ 支援目標が達成されていない場合、現在利用しているサービスの事業者の変更等も検討する</a:t>
            </a:r>
          </a:p>
          <a:p>
            <a:r>
              <a:rPr kumimoji="1" lang="ja-JP" altLang="en-US" sz="1050" dirty="0" smtClean="0">
                <a:latin typeface="メイリオ" pitchFamily="50" charset="-128"/>
                <a:ea typeface="メイリオ" pitchFamily="50" charset="-128"/>
                <a:cs typeface="メイリオ" pitchFamily="50" charset="-128"/>
              </a:rPr>
              <a:t>○ タイミングを見ながら、本人の強みを活かした自立に向けての支援に切り替えてゆく。また、スケジュール変更に</a:t>
            </a:r>
            <a:r>
              <a:rPr kumimoji="1" lang="ja-JP" altLang="en-US" sz="1050" dirty="0" err="1" smtClean="0">
                <a:latin typeface="メイリオ" pitchFamily="50" charset="-128"/>
                <a:ea typeface="メイリオ" pitchFamily="50" charset="-128"/>
                <a:cs typeface="メイリオ" pitchFamily="50" charset="-128"/>
              </a:rPr>
              <a:t>あたっ</a:t>
            </a:r>
            <a:endParaRPr kumimoji="1" lang="ja-JP" altLang="en-US" sz="1050" dirty="0" smtClean="0">
              <a:latin typeface="メイリオ" pitchFamily="50" charset="-128"/>
              <a:ea typeface="メイリオ" pitchFamily="50" charset="-128"/>
              <a:cs typeface="メイリオ" pitchFamily="50" charset="-128"/>
            </a:endParaRPr>
          </a:p>
          <a:p>
            <a:r>
              <a:rPr kumimoji="1" lang="ja-JP" altLang="en-US" sz="1050" dirty="0" smtClean="0">
                <a:latin typeface="メイリオ" pitchFamily="50" charset="-128"/>
                <a:ea typeface="メイリオ" pitchFamily="50" charset="-128"/>
                <a:cs typeface="メイリオ" pitchFamily="50" charset="-128"/>
              </a:rPr>
              <a:t>　ては、一貫性を欠くことのないように、必要に応じて別途、支援方法の統一を図るためのサービス等調整会議を開催する。</a:t>
            </a:r>
            <a:endParaRPr kumimoji="1" lang="ja-JP" altLang="en-US" sz="1050" dirty="0">
              <a:latin typeface="メイリオ" pitchFamily="50" charset="-128"/>
              <a:ea typeface="メイリオ" pitchFamily="50" charset="-128"/>
              <a:cs typeface="メイリオ" pitchFamily="50" charset="-128"/>
            </a:endParaRPr>
          </a:p>
        </p:txBody>
      </p:sp>
      <p:sp>
        <p:nvSpPr>
          <p:cNvPr id="28" name="正方形/長方形 27"/>
          <p:cNvSpPr/>
          <p:nvPr/>
        </p:nvSpPr>
        <p:spPr>
          <a:xfrm>
            <a:off x="265142" y="3328179"/>
            <a:ext cx="927494" cy="41549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サービス</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提供状況</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265142" y="4240221"/>
            <a:ext cx="927494" cy="577080"/>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支援目標の達成度</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0" name="正方形/長方形 29"/>
          <p:cNvSpPr/>
          <p:nvPr/>
        </p:nvSpPr>
        <p:spPr>
          <a:xfrm>
            <a:off x="265142" y="4865308"/>
            <a:ext cx="927494" cy="1708161"/>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計画変更の必要性</a:t>
            </a:r>
          </a:p>
          <a:p>
            <a:pPr algn="ctr"/>
            <a:endParaRPr kumimoji="1" lang="ja-JP" altLang="en-US" sz="1050" dirty="0" smtClean="0">
              <a:solidFill>
                <a:schemeClr val="tx1"/>
              </a:solidFill>
              <a:latin typeface="メイリオ" pitchFamily="50" charset="-128"/>
              <a:ea typeface="メイリオ" pitchFamily="50" charset="-128"/>
              <a:cs typeface="メイリオ" pitchFamily="50" charset="-128"/>
            </a:endParaRP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その他</a:t>
            </a:r>
          </a:p>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留意事項</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1" name="テキスト ボックス 30"/>
          <p:cNvSpPr txBox="1"/>
          <p:nvPr/>
        </p:nvSpPr>
        <p:spPr>
          <a:xfrm>
            <a:off x="4074051" y="239771"/>
            <a:ext cx="4526732" cy="230832"/>
          </a:xfrm>
          <a:prstGeom prst="rect">
            <a:avLst/>
          </a:prstGeom>
          <a:noFill/>
        </p:spPr>
        <p:txBody>
          <a:bodyPr wrap="square" rtlCol="0">
            <a:spAutoFit/>
          </a:bodyPr>
          <a:lstStyle/>
          <a:p>
            <a:pPr algn="r"/>
            <a:r>
              <a:rPr lang="en-US" altLang="ja-JP" sz="900" dirty="0" smtClean="0">
                <a:latin typeface="メイリオ"/>
                <a:ea typeface="メイリオ"/>
                <a:cs typeface="メイリオ"/>
              </a:rPr>
              <a:t>『</a:t>
            </a:r>
            <a:r>
              <a:rPr lang="ja-JP" altLang="en-US" sz="900" dirty="0" smtClean="0">
                <a:latin typeface="メイリオ"/>
                <a:ea typeface="メイリオ"/>
                <a:cs typeface="メイリオ"/>
              </a:rPr>
              <a:t>サービス等利用計画作成サポートブック</a:t>
            </a:r>
            <a:r>
              <a:rPr lang="en-US" altLang="ja-JP" sz="900" dirty="0" smtClean="0">
                <a:latin typeface="メイリオ"/>
                <a:ea typeface="メイリオ"/>
                <a:cs typeface="メイリオ"/>
              </a:rPr>
              <a:t>』(p.34-p.35)</a:t>
            </a:r>
            <a:endParaRPr kumimoji="1" lang="ja-JP" altLang="en-US" sz="900" dirty="0"/>
          </a:p>
        </p:txBody>
      </p:sp>
      <p:sp>
        <p:nvSpPr>
          <p:cNvPr id="19" name="テキスト ボックス 18"/>
          <p:cNvSpPr txBox="1"/>
          <p:nvPr/>
        </p:nvSpPr>
        <p:spPr>
          <a:xfrm>
            <a:off x="440841" y="1377166"/>
            <a:ext cx="4022152" cy="253916"/>
          </a:xfrm>
          <a:prstGeom prst="rect">
            <a:avLst/>
          </a:prstGeom>
          <a:noFill/>
          <a:ln>
            <a:solidFill>
              <a:srgbClr val="C00000"/>
            </a:solidFill>
            <a:prstDash val="dash"/>
          </a:ln>
          <a:effectLst/>
        </p:spPr>
        <p:txBody>
          <a:bodyPr wrap="square" rtlCol="0">
            <a:spAutoFit/>
          </a:bodyPr>
          <a:lstStyle/>
          <a:p>
            <a:pPr algn="ctr"/>
            <a:r>
              <a:rPr kumimoji="1" lang="ja-JP" altLang="en-US" sz="1050" dirty="0" smtClean="0">
                <a:latin typeface="メイリオ" pitchFamily="50" charset="-128"/>
                <a:ea typeface="メイリオ" pitchFamily="50" charset="-128"/>
                <a:cs typeface="メイリオ" pitchFamily="50" charset="-128"/>
              </a:rPr>
              <a:t>サービス等利用計画のものをそのまま転記する。</a:t>
            </a:r>
            <a:endParaRPr kumimoji="1" lang="ja-JP" altLang="en-US" sz="1050" dirty="0">
              <a:latin typeface="メイリオ" pitchFamily="50" charset="-128"/>
              <a:ea typeface="メイリオ" pitchFamily="50" charset="-128"/>
              <a:cs typeface="メイリオ" pitchFamily="50" charset="-128"/>
            </a:endParaRPr>
          </a:p>
        </p:txBody>
      </p:sp>
      <p:sp>
        <p:nvSpPr>
          <p:cNvPr id="20" name="テキスト ボックス 19"/>
          <p:cNvSpPr txBox="1"/>
          <p:nvPr/>
        </p:nvSpPr>
        <p:spPr>
          <a:xfrm>
            <a:off x="627994" y="2558481"/>
            <a:ext cx="1237751" cy="577081"/>
          </a:xfrm>
          <a:prstGeom prst="rect">
            <a:avLst/>
          </a:prstGeom>
          <a:solidFill>
            <a:schemeClr val="bg1"/>
          </a:solidFill>
          <a:ln>
            <a:solidFill>
              <a:srgbClr val="C00000"/>
            </a:solidFill>
            <a:prstDash val="dash"/>
          </a:ln>
          <a:effectLst/>
        </p:spPr>
        <p:txBody>
          <a:bodyPr wrap="square" rtlCol="0">
            <a:spAutoFit/>
          </a:bodyPr>
          <a:lstStyle/>
          <a:p>
            <a:pPr algn="ctr"/>
            <a:r>
              <a:rPr kumimoji="1" lang="ja-JP" altLang="en-US" sz="1050" dirty="0" smtClean="0">
                <a:latin typeface="メイリオ" pitchFamily="50" charset="-128"/>
                <a:ea typeface="メイリオ" pitchFamily="50" charset="-128"/>
                <a:cs typeface="メイリオ" pitchFamily="50" charset="-128"/>
              </a:rPr>
              <a:t>サービス等利用計画のものをそのまま転記する。</a:t>
            </a:r>
            <a:endParaRPr kumimoji="1" lang="ja-JP" altLang="en-US" sz="1050" dirty="0">
              <a:latin typeface="メイリオ" pitchFamily="50" charset="-128"/>
              <a:ea typeface="メイリオ" pitchFamily="50" charset="-128"/>
              <a:cs typeface="メイリオ" pitchFamily="50" charset="-128"/>
            </a:endParaRPr>
          </a:p>
        </p:txBody>
      </p:sp>
      <p:sp>
        <p:nvSpPr>
          <p:cNvPr id="25" name="テキスト ボックス 24"/>
          <p:cNvSpPr txBox="1"/>
          <p:nvPr/>
        </p:nvSpPr>
        <p:spPr>
          <a:xfrm>
            <a:off x="1225767" y="3788380"/>
            <a:ext cx="7613077" cy="415498"/>
          </a:xfrm>
          <a:prstGeom prst="rect">
            <a:avLst/>
          </a:prstGeom>
          <a:noFill/>
          <a:ln>
            <a:solidFill>
              <a:schemeClr val="tx1"/>
            </a:solidFill>
            <a:prstDash val="solid"/>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利用者の感想・満足度はできるだけ利用者の言葉や表現で記載する。</a:t>
            </a:r>
          </a:p>
          <a:p>
            <a:r>
              <a:rPr kumimoji="1" lang="ja-JP" altLang="en-US" sz="1050" dirty="0" smtClean="0">
                <a:latin typeface="メイリオ" pitchFamily="50" charset="-128"/>
                <a:ea typeface="メイリオ" pitchFamily="50" charset="-128"/>
                <a:cs typeface="メイリオ" pitchFamily="50" charset="-128"/>
              </a:rPr>
              <a:t>○ 前記の聞き取りについて、「いつ」「誰に」「どのように」確認したか記載する。</a:t>
            </a:r>
            <a:endParaRPr kumimoji="1" lang="ja-JP" altLang="en-US" sz="1050" dirty="0">
              <a:latin typeface="メイリオ" pitchFamily="50" charset="-128"/>
              <a:ea typeface="メイリオ" pitchFamily="50" charset="-128"/>
              <a:cs typeface="メイリオ" pitchFamily="50" charset="-128"/>
            </a:endParaRPr>
          </a:p>
        </p:txBody>
      </p:sp>
      <p:sp>
        <p:nvSpPr>
          <p:cNvPr id="32" name="正方形/長方形 31"/>
          <p:cNvSpPr/>
          <p:nvPr/>
        </p:nvSpPr>
        <p:spPr>
          <a:xfrm>
            <a:off x="263641" y="3788381"/>
            <a:ext cx="927494" cy="41549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050" dirty="0" smtClean="0">
                <a:solidFill>
                  <a:schemeClr val="tx1"/>
                </a:solidFill>
                <a:latin typeface="メイリオ" pitchFamily="50" charset="-128"/>
                <a:ea typeface="メイリオ" pitchFamily="50" charset="-128"/>
                <a:cs typeface="メイリオ" pitchFamily="50" charset="-128"/>
              </a:rPr>
              <a:t>本人の感想・満足度</a:t>
            </a:r>
            <a:endParaRPr kumimoji="1" lang="ja-JP" altLang="en-US" sz="1050" dirty="0">
              <a:solidFill>
                <a:schemeClr val="tx1"/>
              </a:solidFill>
              <a:latin typeface="メイリオ" pitchFamily="50" charset="-128"/>
              <a:ea typeface="メイリオ" pitchFamily="50" charset="-128"/>
              <a:cs typeface="メイリオ" pitchFamily="50" charset="-128"/>
            </a:endParaRPr>
          </a:p>
        </p:txBody>
      </p:sp>
      <p:sp>
        <p:nvSpPr>
          <p:cNvPr id="33" name="テキスト ボックス 32"/>
          <p:cNvSpPr txBox="1"/>
          <p:nvPr/>
        </p:nvSpPr>
        <p:spPr>
          <a:xfrm>
            <a:off x="4575374" y="1109322"/>
            <a:ext cx="4254233" cy="900246"/>
          </a:xfrm>
          <a:prstGeom prst="rect">
            <a:avLst/>
          </a:prstGeom>
          <a:noFill/>
          <a:ln>
            <a:solidFill>
              <a:srgbClr val="C00000"/>
            </a:solidFill>
            <a:prstDash val="dash"/>
          </a:ln>
          <a:effectLst/>
        </p:spPr>
        <p:txBody>
          <a:bodyPr wrap="square" rtlCol="0">
            <a:spAutoFit/>
          </a:bodyPr>
          <a:lstStyle/>
          <a:p>
            <a:r>
              <a:rPr kumimoji="1" lang="ja-JP" altLang="en-US" sz="1050" dirty="0" smtClean="0">
                <a:latin typeface="メイリオ" pitchFamily="50" charset="-128"/>
                <a:ea typeface="メイリオ" pitchFamily="50" charset="-128"/>
                <a:cs typeface="メイリオ" pitchFamily="50" charset="-128"/>
              </a:rPr>
              <a:t>○ 総合的な援助の方針に対する取り組み経過、取り組みの結果とし</a:t>
            </a:r>
          </a:p>
          <a:p>
            <a:r>
              <a:rPr kumimoji="1" lang="ja-JP" altLang="en-US" sz="1050" dirty="0" smtClean="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ての</a:t>
            </a:r>
            <a:r>
              <a:rPr kumimoji="1" lang="ja-JP" altLang="en-US" sz="1050" dirty="0" smtClean="0">
                <a:latin typeface="メイリオ" pitchFamily="50" charset="-128"/>
                <a:ea typeface="メイリオ" pitchFamily="50" charset="-128"/>
                <a:cs typeface="メイリオ" pitchFamily="50" charset="-128"/>
              </a:rPr>
              <a:t>評価、現在の生活実態・支援による利用者の自立度・生活環</a:t>
            </a:r>
          </a:p>
          <a:p>
            <a:r>
              <a:rPr kumimoji="1" lang="ja-JP" altLang="en-US" sz="1050" dirty="0" smtClean="0">
                <a:latin typeface="メイリオ" pitchFamily="50" charset="-128"/>
                <a:ea typeface="メイリオ" pitchFamily="50" charset="-128"/>
                <a:cs typeface="メイリオ" pitchFamily="50" charset="-128"/>
              </a:rPr>
              <a:t>　境の変化等を踏まえた今後の取り組みの方向性について記載する。</a:t>
            </a:r>
          </a:p>
          <a:p>
            <a:r>
              <a:rPr kumimoji="1" lang="ja-JP" altLang="en-US" sz="1050" dirty="0" smtClean="0">
                <a:latin typeface="メイリオ" pitchFamily="50" charset="-128"/>
                <a:ea typeface="メイリオ" pitchFamily="50" charset="-128"/>
                <a:cs typeface="メイリオ" pitchFamily="50" charset="-128"/>
              </a:rPr>
              <a:t>○ より客観的に状況を把握するため、サービス等調整会議を開催し、</a:t>
            </a:r>
          </a:p>
          <a:p>
            <a:r>
              <a:rPr kumimoji="1" lang="ja-JP" altLang="en-US" sz="1050" dirty="0" smtClean="0">
                <a:latin typeface="メイリオ" pitchFamily="50" charset="-128"/>
                <a:ea typeface="メイリオ" pitchFamily="50" charset="-128"/>
                <a:cs typeface="メイリオ" pitchFamily="50" charset="-128"/>
              </a:rPr>
              <a:t>　利用者と関係機関等が一堂に会して評価することが重要である。</a:t>
            </a:r>
            <a:endParaRPr kumimoji="1" lang="en-US" altLang="ja-JP" sz="1050" dirty="0" smtClean="0">
              <a:latin typeface="メイリオ" pitchFamily="50" charset="-128"/>
              <a:ea typeface="メイリオ" pitchFamily="50" charset="-128"/>
              <a:cs typeface="メイリオ" pitchFamily="50" charset="-12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その後の経過（</a:t>
            </a:r>
            <a:r>
              <a:rPr kumimoji="1" lang="en-US" altLang="ja-JP" sz="2800" dirty="0" smtClean="0">
                <a:latin typeface="メイリオ" pitchFamily="50" charset="-128"/>
                <a:ea typeface="メイリオ" pitchFamily="50" charset="-128"/>
                <a:cs typeface="メイリオ" pitchFamily="50" charset="-128"/>
              </a:rPr>
              <a:t>4-1</a:t>
            </a:r>
            <a:r>
              <a:rPr kumimoji="1" lang="ja-JP" altLang="en-US" sz="2800" dirty="0" smtClean="0">
                <a:latin typeface="メイリオ" pitchFamily="50" charset="-128"/>
                <a:ea typeface="メイリオ" pitchFamily="50" charset="-128"/>
                <a:cs typeface="メイリオ" pitchFamily="50" charset="-128"/>
              </a:rPr>
              <a:t>）</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76400" y="1989658"/>
            <a:ext cx="7467599" cy="4004735"/>
          </a:xfrm>
        </p:spPr>
        <p:txBody>
          <a:bodyPr>
            <a:normAutofit/>
          </a:bodyPr>
          <a:lstStyle/>
          <a:p>
            <a:pPr>
              <a:spcBef>
                <a:spcPts val="0"/>
              </a:spcBef>
            </a:pPr>
            <a:r>
              <a:rPr lang="ja-JP" altLang="en-US" sz="1600" dirty="0" smtClean="0">
                <a:latin typeface="メイリオ" pitchFamily="50" charset="-128"/>
                <a:ea typeface="メイリオ" pitchFamily="50" charset="-128"/>
                <a:cs typeface="メイリオ" pitchFamily="50" charset="-128"/>
              </a:rPr>
              <a:t>あと数ヶ月で１年。いよいよ自立訓練</a:t>
            </a:r>
            <a:r>
              <a:rPr lang="en-US" altLang="ja-JP" sz="1600" dirty="0" smtClean="0">
                <a:latin typeface="メイリオ" pitchFamily="50" charset="-128"/>
                <a:ea typeface="メイリオ" pitchFamily="50" charset="-128"/>
                <a:cs typeface="メイリオ" pitchFamily="50" charset="-128"/>
              </a:rPr>
              <a:t>(</a:t>
            </a:r>
            <a:r>
              <a:rPr lang="ja-JP" altLang="en-US" sz="1600" dirty="0" smtClean="0">
                <a:latin typeface="メイリオ" pitchFamily="50" charset="-128"/>
                <a:ea typeface="メイリオ" pitchFamily="50" charset="-128"/>
                <a:cs typeface="メイリオ" pitchFamily="50" charset="-128"/>
              </a:rPr>
              <a:t>機能訓練</a:t>
            </a:r>
            <a:r>
              <a:rPr lang="en-US" altLang="ja-JP" sz="1600" dirty="0" smtClean="0">
                <a:latin typeface="メイリオ" pitchFamily="50" charset="-128"/>
                <a:ea typeface="メイリオ" pitchFamily="50" charset="-128"/>
                <a:cs typeface="メイリオ" pitchFamily="50" charset="-128"/>
              </a:rPr>
              <a:t>)</a:t>
            </a:r>
            <a:r>
              <a:rPr lang="ja-JP" altLang="en-US" sz="1600" dirty="0" smtClean="0">
                <a:latin typeface="メイリオ" pitchFamily="50" charset="-128"/>
                <a:ea typeface="メイリオ" pitchFamily="50" charset="-128"/>
                <a:cs typeface="メイリオ" pitchFamily="50" charset="-128"/>
              </a:rPr>
              <a:t>も卒業が見えてきました。</a:t>
            </a:r>
          </a:p>
          <a:p>
            <a:pPr>
              <a:spcBef>
                <a:spcPts val="0"/>
              </a:spcBef>
            </a:pPr>
            <a:r>
              <a:rPr lang="en-US" altLang="ja-JP" sz="1600" dirty="0" smtClean="0">
                <a:latin typeface="メイリオ" pitchFamily="50" charset="-128"/>
                <a:ea typeface="メイリオ" pitchFamily="50" charset="-128"/>
                <a:cs typeface="メイリオ" pitchFamily="50" charset="-128"/>
              </a:rPr>
              <a:t>22</a:t>
            </a:r>
            <a:r>
              <a:rPr lang="ja-JP" altLang="en-US" sz="1600" dirty="0" smtClean="0">
                <a:latin typeface="メイリオ" pitchFamily="50" charset="-128"/>
                <a:ea typeface="メイリオ" pitchFamily="50" charset="-128"/>
                <a:cs typeface="メイリオ" pitchFamily="50" charset="-128"/>
              </a:rPr>
              <a:t>歳になり、大学は休学して</a:t>
            </a:r>
            <a:r>
              <a:rPr lang="en-US" altLang="ja-JP" sz="1600" dirty="0" smtClean="0">
                <a:latin typeface="メイリオ" pitchFamily="50" charset="-128"/>
                <a:ea typeface="メイリオ" pitchFamily="50" charset="-128"/>
                <a:cs typeface="メイリオ" pitchFamily="50" charset="-128"/>
              </a:rPr>
              <a:t>2</a:t>
            </a:r>
            <a:r>
              <a:rPr lang="ja-JP" altLang="en-US" sz="1600" dirty="0" smtClean="0">
                <a:latin typeface="メイリオ" pitchFamily="50" charset="-128"/>
                <a:ea typeface="メイリオ" pitchFamily="50" charset="-128"/>
                <a:cs typeface="メイリオ" pitchFamily="50" charset="-128"/>
              </a:rPr>
              <a:t>年。本当なら卒業前の晩秋です。</a:t>
            </a:r>
          </a:p>
          <a:p>
            <a:pPr>
              <a:spcBef>
                <a:spcPts val="0"/>
              </a:spcBef>
            </a:pPr>
            <a:r>
              <a:rPr lang="ja-JP" altLang="en-US" sz="1600" dirty="0" smtClean="0">
                <a:latin typeface="メイリオ" pitchFamily="50" charset="-128"/>
                <a:ea typeface="メイリオ" pitchFamily="50" charset="-128"/>
                <a:cs typeface="メイリオ" pitchFamily="50" charset="-128"/>
              </a:rPr>
              <a:t>計画相談でも同市の若手の相談支援専門員に入ってもらい楽しみやサービス利用の部分を主に担当してもらいながら、住居や学校との調整を主に行ってきました。</a:t>
            </a:r>
          </a:p>
          <a:p>
            <a:pPr>
              <a:spcBef>
                <a:spcPts val="0"/>
              </a:spcBef>
            </a:pPr>
            <a:r>
              <a:rPr lang="ja-JP" altLang="en-US" sz="1600" dirty="0" smtClean="0">
                <a:latin typeface="メイリオ" pitchFamily="50" charset="-128"/>
                <a:ea typeface="メイリオ" pitchFamily="50" charset="-128"/>
                <a:cs typeface="メイリオ" pitchFamily="50" charset="-128"/>
              </a:rPr>
              <a:t>住まいは、古いけれども縁側からアクセスすれば車いすで生活できる一軒家を借りました。そのうち取り壊すから、どのようにしてもいい、という協力的な大家さんです。</a:t>
            </a:r>
          </a:p>
          <a:p>
            <a:pPr>
              <a:spcBef>
                <a:spcPts val="0"/>
              </a:spcBef>
            </a:pPr>
            <a:r>
              <a:rPr lang="ja-JP" altLang="en-US" sz="1600" dirty="0" smtClean="0">
                <a:latin typeface="メイリオ" pitchFamily="50" charset="-128"/>
                <a:ea typeface="メイリオ" pitchFamily="50" charset="-128"/>
                <a:cs typeface="メイリオ" pitchFamily="50" charset="-128"/>
              </a:rPr>
              <a:t>簡単で費用のかからない改修や福祉用具等はリハスタッフが出向いて、一緒に考えてくれました。費用は両親が「出世払いだぞ」などと言いながら出してくれました。事故についても訴訟になりましたが和解しました。</a:t>
            </a:r>
          </a:p>
          <a:p>
            <a:pPr>
              <a:spcBef>
                <a:spcPts val="0"/>
              </a:spcBef>
            </a:pPr>
            <a:r>
              <a:rPr lang="ja-JP" altLang="en-US" sz="1600" dirty="0" smtClean="0">
                <a:latin typeface="メイリオ" pitchFamily="50" charset="-128"/>
                <a:ea typeface="メイリオ" pitchFamily="50" charset="-128"/>
                <a:cs typeface="メイリオ" pitchFamily="50" charset="-128"/>
              </a:rPr>
              <a:t>お風呂だけは改修が難しいため、しばらくは訪問入浴となります。「仕方ないけど、たまには湯船に浸かりたい」と本人は言っています。</a:t>
            </a:r>
          </a:p>
          <a:p>
            <a:pPr>
              <a:spcBef>
                <a:spcPts val="0"/>
              </a:spcBef>
            </a:pPr>
            <a:r>
              <a:rPr lang="ja-JP" altLang="en-US" sz="1600" dirty="0" smtClean="0">
                <a:latin typeface="メイリオ" pitchFamily="50" charset="-128"/>
                <a:ea typeface="メイリオ" pitchFamily="50" charset="-128"/>
                <a:cs typeface="メイリオ" pitchFamily="50" charset="-128"/>
              </a:rPr>
              <a:t>何度か外泊をして、介助の必要なことを検討しました。その時は、両親や大学の友だちが協力してくれました。何も言いませんが、どうやら計画相談の担当者も一緒に泊まってみた様子です。</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sp>
        <p:nvSpPr>
          <p:cNvPr id="8" name="正方形/長方形 7"/>
          <p:cNvSpPr/>
          <p:nvPr/>
        </p:nvSpPr>
        <p:spPr>
          <a:xfrm>
            <a:off x="284163" y="455086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自立訓練</a:t>
            </a:r>
          </a:p>
          <a:p>
            <a:pPr algn="ctr"/>
            <a:r>
              <a:rPr kumimoji="1" lang="ja-JP" altLang="en-US" sz="1200" b="1" dirty="0" smtClean="0">
                <a:latin typeface="メイリオ" pitchFamily="50" charset="-128"/>
                <a:ea typeface="メイリオ" pitchFamily="50" charset="-128"/>
                <a:cs typeface="メイリオ" pitchFamily="50" charset="-128"/>
              </a:rPr>
              <a:t>の利用</a:t>
            </a:r>
            <a:endParaRPr kumimoji="1" lang="ja-JP" altLang="en-US" sz="1200"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284163" y="542715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地域での新たな暮らしへ</a:t>
            </a:r>
            <a:endParaRPr kumimoji="1" lang="ja-JP" altLang="en-US" sz="1200" b="1" dirty="0">
              <a:latin typeface="メイリオ" pitchFamily="50" charset="-128"/>
              <a:ea typeface="メイリオ" pitchFamily="50" charset="-128"/>
              <a:cs typeface="メイリオ" pitchFamily="50" charset="-128"/>
            </a:endParaRPr>
          </a:p>
        </p:txBody>
      </p:sp>
      <p:sp>
        <p:nvSpPr>
          <p:cNvPr id="10" name="角丸四角形 9"/>
          <p:cNvSpPr/>
          <p:nvPr/>
        </p:nvSpPr>
        <p:spPr>
          <a:xfrm>
            <a:off x="50802" y="4186798"/>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プラン</a:t>
            </a:r>
            <a:endParaRPr kumimoji="1" lang="ja-JP" altLang="en-US" sz="1100" b="1" dirty="0">
              <a:latin typeface="メイリオ" pitchFamily="50" charset="-128"/>
              <a:ea typeface="メイリオ" pitchFamily="50" charset="-128"/>
              <a:cs typeface="メイリオ" pitchFamily="50" charset="-128"/>
            </a:endParaRPr>
          </a:p>
        </p:txBody>
      </p:sp>
      <p:sp>
        <p:nvSpPr>
          <p:cNvPr id="11" name="角丸四角形 10"/>
          <p:cNvSpPr/>
          <p:nvPr/>
        </p:nvSpPr>
        <p:spPr>
          <a:xfrm>
            <a:off x="50802" y="5063104"/>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モニタリング</a:t>
            </a:r>
            <a:endParaRPr kumimoji="1" lang="ja-JP" altLang="en-US" sz="11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7" idx="2"/>
            <a:endCxn id="8" idx="0"/>
          </p:cNvCxnSpPr>
          <p:nvPr/>
        </p:nvCxnSpPr>
        <p:spPr>
          <a:xfrm>
            <a:off x="904082" y="4131734"/>
            <a:ext cx="0" cy="419132"/>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a:stCxn id="8" idx="2"/>
            <a:endCxn id="9" idx="0"/>
          </p:cNvCxnSpPr>
          <p:nvPr/>
        </p:nvCxnSpPr>
        <p:spPr>
          <a:xfrm>
            <a:off x="904082" y="5012277"/>
            <a:ext cx="0" cy="414879"/>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8" name="スライド番号プレースホルダ 17"/>
          <p:cNvSpPr>
            <a:spLocks noGrp="1"/>
          </p:cNvSpPr>
          <p:nvPr>
            <p:ph type="sldNum" sz="quarter" idx="12"/>
          </p:nvPr>
        </p:nvSpPr>
        <p:spPr/>
        <p:txBody>
          <a:bodyPr/>
          <a:lstStyle/>
          <a:p>
            <a:fld id="{5FD889E0-CAB2-4699-909D-B9A88D47ACBE}" type="slidenum">
              <a:rPr lang="en-US" smtClean="0"/>
              <a:pPr/>
              <a:t>44</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その後の経過（</a:t>
            </a:r>
            <a:r>
              <a:rPr kumimoji="1" lang="en-US" altLang="ja-JP" sz="2800" dirty="0" smtClean="0">
                <a:latin typeface="メイリオ" pitchFamily="50" charset="-128"/>
                <a:ea typeface="メイリオ" pitchFamily="50" charset="-128"/>
                <a:cs typeface="メイリオ" pitchFamily="50" charset="-128"/>
              </a:rPr>
              <a:t>4-2</a:t>
            </a:r>
            <a:r>
              <a:rPr kumimoji="1" lang="ja-JP" altLang="en-US" sz="2800" dirty="0" smtClean="0">
                <a:latin typeface="メイリオ" pitchFamily="50" charset="-128"/>
                <a:ea typeface="メイリオ" pitchFamily="50" charset="-128"/>
                <a:cs typeface="メイリオ" pitchFamily="50" charset="-128"/>
              </a:rPr>
              <a:t>）</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76400" y="1989658"/>
            <a:ext cx="7467599" cy="4004735"/>
          </a:xfrm>
        </p:spPr>
        <p:txBody>
          <a:bodyPr>
            <a:normAutofit/>
          </a:bodyPr>
          <a:lstStyle/>
          <a:p>
            <a:pPr>
              <a:spcBef>
                <a:spcPts val="0"/>
              </a:spcBef>
            </a:pPr>
            <a:r>
              <a:rPr lang="ja-JP" altLang="en-US" sz="1600" dirty="0" smtClean="0">
                <a:latin typeface="メイリオ" pitchFamily="50" charset="-128"/>
                <a:ea typeface="メイリオ" pitchFamily="50" charset="-128"/>
                <a:cs typeface="メイリオ" pitchFamily="50" charset="-128"/>
              </a:rPr>
              <a:t>こうした新たな生活に向けた取り組みについて、地域移行支援が利用できないか、行政とかけあいましたが、「入所１年未満だからダメ」と担当課は頑なでした。</a:t>
            </a:r>
          </a:p>
          <a:p>
            <a:pPr>
              <a:spcBef>
                <a:spcPts val="0"/>
              </a:spcBef>
            </a:pPr>
            <a:endParaRPr lang="ja-JP" altLang="en-US" sz="1600" dirty="0" smtClean="0">
              <a:latin typeface="メイリオ" pitchFamily="50" charset="-128"/>
              <a:ea typeface="メイリオ" pitchFamily="50" charset="-128"/>
              <a:cs typeface="メイリオ" pitchFamily="50" charset="-128"/>
            </a:endParaRPr>
          </a:p>
          <a:p>
            <a:pPr>
              <a:spcBef>
                <a:spcPts val="0"/>
              </a:spcBef>
            </a:pPr>
            <a:r>
              <a:rPr lang="ja-JP" altLang="en-US" sz="1600" dirty="0" smtClean="0">
                <a:latin typeface="メイリオ" pitchFamily="50" charset="-128"/>
                <a:ea typeface="メイリオ" pitchFamily="50" charset="-128"/>
                <a:cs typeface="メイリオ" pitchFamily="50" charset="-128"/>
              </a:rPr>
              <a:t>そして退院時のプランにサービス等利用計画を変更します。</a:t>
            </a:r>
          </a:p>
          <a:p>
            <a:pPr>
              <a:spcBef>
                <a:spcPts val="0"/>
              </a:spcBef>
              <a:buNone/>
            </a:pPr>
            <a:r>
              <a:rPr lang="ja-JP" altLang="en-US" sz="1600" dirty="0" smtClean="0">
                <a:latin typeface="メイリオ" pitchFamily="50" charset="-128"/>
                <a:ea typeface="メイリオ" pitchFamily="50" charset="-128"/>
                <a:cs typeface="メイリオ" pitchFamily="50" charset="-128"/>
              </a:rPr>
              <a:t>　・１、２ヶ月は自宅でひとり暮らしをすることに慣れます。</a:t>
            </a:r>
          </a:p>
          <a:p>
            <a:pPr>
              <a:spcBef>
                <a:spcPts val="0"/>
              </a:spcBef>
              <a:buNone/>
            </a:pPr>
            <a:r>
              <a:rPr lang="ja-JP" altLang="en-US" sz="1600" dirty="0" smtClean="0">
                <a:latin typeface="メイリオ" pitchFamily="50" charset="-128"/>
                <a:ea typeface="メイリオ" pitchFamily="50" charset="-128"/>
                <a:cs typeface="メイリオ" pitchFamily="50" charset="-128"/>
              </a:rPr>
              <a:t>　　　・だいぶできることが増え、朝の支度や家事の一部、外出を支援しても</a:t>
            </a:r>
          </a:p>
          <a:p>
            <a:pPr>
              <a:spcBef>
                <a:spcPts val="0"/>
              </a:spcBef>
              <a:buNone/>
            </a:pPr>
            <a:r>
              <a:rPr lang="ja-JP" altLang="en-US" sz="1600" dirty="0" smtClean="0">
                <a:latin typeface="メイリオ" pitchFamily="50" charset="-128"/>
                <a:ea typeface="メイリオ" pitchFamily="50" charset="-128"/>
                <a:cs typeface="メイリオ" pitchFamily="50" charset="-128"/>
              </a:rPr>
              <a:t>　　　　らえると、あとは自分でできることが多そうです。</a:t>
            </a:r>
          </a:p>
          <a:p>
            <a:pPr>
              <a:spcBef>
                <a:spcPts val="0"/>
              </a:spcBef>
              <a:buNone/>
            </a:pPr>
            <a:r>
              <a:rPr lang="ja-JP" altLang="en-US" sz="1600" dirty="0" smtClean="0">
                <a:latin typeface="メイリオ" pitchFamily="50" charset="-128"/>
                <a:ea typeface="メイリオ" pitchFamily="50" charset="-128"/>
                <a:cs typeface="メイリオ" pitchFamily="50" charset="-128"/>
              </a:rPr>
              <a:t>　　　・自分でできることを増やしながら、全てを自分で行うと社会生活に影</a:t>
            </a:r>
          </a:p>
          <a:p>
            <a:pPr>
              <a:spcBef>
                <a:spcPts val="0"/>
              </a:spcBef>
              <a:buNone/>
            </a:pPr>
            <a:r>
              <a:rPr lang="ja-JP" altLang="en-US" sz="1600" dirty="0" smtClean="0">
                <a:latin typeface="メイリオ" pitchFamily="50" charset="-128"/>
                <a:ea typeface="メイリオ" pitchFamily="50" charset="-128"/>
                <a:cs typeface="メイリオ" pitchFamily="50" charset="-128"/>
              </a:rPr>
              <a:t>　　　　響が出るため、必要に応じて福祉サービスを利用します。</a:t>
            </a:r>
          </a:p>
          <a:p>
            <a:pPr>
              <a:spcBef>
                <a:spcPts val="0"/>
              </a:spcBef>
              <a:buNone/>
            </a:pPr>
            <a:r>
              <a:rPr lang="ja-JP" altLang="en-US" sz="1600" dirty="0" smtClean="0">
                <a:latin typeface="メイリオ" pitchFamily="50" charset="-128"/>
                <a:ea typeface="メイリオ" pitchFamily="50" charset="-128"/>
                <a:cs typeface="メイリオ" pitchFamily="50" charset="-128"/>
              </a:rPr>
              <a:t>　　　・その間に介助の細かな内容は見直すことにしました。</a:t>
            </a:r>
          </a:p>
          <a:p>
            <a:pPr>
              <a:spcBef>
                <a:spcPts val="0"/>
              </a:spcBef>
              <a:buNone/>
            </a:pPr>
            <a:r>
              <a:rPr lang="ja-JP" altLang="en-US" sz="1600" dirty="0" smtClean="0">
                <a:latin typeface="メイリオ" pitchFamily="50" charset="-128"/>
                <a:ea typeface="メイリオ" pitchFamily="50" charset="-128"/>
                <a:cs typeface="メイリオ" pitchFamily="50" charset="-128"/>
              </a:rPr>
              <a:t>　・やはり大学に復学したいと思っていますが、まだ具体化はしていません。</a:t>
            </a:r>
          </a:p>
          <a:p>
            <a:pPr>
              <a:spcBef>
                <a:spcPts val="0"/>
              </a:spcBef>
              <a:buNone/>
            </a:pPr>
            <a:r>
              <a:rPr lang="ja-JP" altLang="en-US" sz="1600" dirty="0" smtClean="0">
                <a:latin typeface="メイリオ" pitchFamily="50" charset="-128"/>
                <a:ea typeface="メイリオ" pitchFamily="50" charset="-128"/>
                <a:cs typeface="メイリオ" pitchFamily="50" charset="-128"/>
              </a:rPr>
              <a:t>　　　・学生課や専攻の先生たちは協力的です。</a:t>
            </a:r>
          </a:p>
          <a:p>
            <a:pPr>
              <a:spcBef>
                <a:spcPts val="0"/>
              </a:spcBef>
              <a:buNone/>
            </a:pPr>
            <a:r>
              <a:rPr lang="ja-JP" altLang="en-US" sz="1600" dirty="0" smtClean="0">
                <a:latin typeface="メイリオ" pitchFamily="50" charset="-128"/>
                <a:ea typeface="メイリオ" pitchFamily="50" charset="-128"/>
                <a:cs typeface="メイリオ" pitchFamily="50" charset="-128"/>
              </a:rPr>
              <a:t>　　　・初めての経験だが、教室等環境整備はできる限りしたいとのことです。</a:t>
            </a:r>
          </a:p>
          <a:p>
            <a:pPr>
              <a:spcBef>
                <a:spcPts val="0"/>
              </a:spcBef>
              <a:buNone/>
            </a:pPr>
            <a:r>
              <a:rPr lang="ja-JP" altLang="en-US" sz="1600" dirty="0" smtClean="0">
                <a:latin typeface="メイリオ" pitchFamily="50" charset="-128"/>
                <a:ea typeface="メイリオ" pitchFamily="50" charset="-128"/>
                <a:cs typeface="メイリオ" pitchFamily="50" charset="-128"/>
              </a:rPr>
              <a:t>　　　・授業内でサポートが必要なことについては、今後具体的に検討します。</a:t>
            </a:r>
          </a:p>
          <a:p>
            <a:pPr>
              <a:spcBef>
                <a:spcPts val="0"/>
              </a:spcBef>
              <a:buNone/>
            </a:pPr>
            <a:r>
              <a:rPr lang="ja-JP" altLang="en-US" sz="1600" dirty="0" smtClean="0">
                <a:latin typeface="メイリオ" pitchFamily="50" charset="-128"/>
                <a:ea typeface="メイリオ" pitchFamily="50" charset="-128"/>
                <a:cs typeface="メイリオ" pitchFamily="50" charset="-128"/>
              </a:rPr>
              <a:t>　　　・ただし、通学に課題が残ります。</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sp>
        <p:nvSpPr>
          <p:cNvPr id="8" name="正方形/長方形 7"/>
          <p:cNvSpPr/>
          <p:nvPr/>
        </p:nvSpPr>
        <p:spPr>
          <a:xfrm>
            <a:off x="284163" y="455086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自立訓練</a:t>
            </a:r>
          </a:p>
          <a:p>
            <a:pPr algn="ctr"/>
            <a:r>
              <a:rPr kumimoji="1" lang="ja-JP" altLang="en-US" sz="1200" b="1" dirty="0" smtClean="0">
                <a:latin typeface="メイリオ" pitchFamily="50" charset="-128"/>
                <a:ea typeface="メイリオ" pitchFamily="50" charset="-128"/>
                <a:cs typeface="メイリオ" pitchFamily="50" charset="-128"/>
              </a:rPr>
              <a:t>の利用</a:t>
            </a:r>
            <a:endParaRPr kumimoji="1" lang="ja-JP" altLang="en-US" sz="1200"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284163" y="542715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地域での新たな暮らしへ</a:t>
            </a:r>
            <a:endParaRPr kumimoji="1" lang="ja-JP" altLang="en-US" sz="1200" b="1" dirty="0">
              <a:latin typeface="メイリオ" pitchFamily="50" charset="-128"/>
              <a:ea typeface="メイリオ" pitchFamily="50" charset="-128"/>
              <a:cs typeface="メイリオ" pitchFamily="50" charset="-128"/>
            </a:endParaRPr>
          </a:p>
        </p:txBody>
      </p:sp>
      <p:sp>
        <p:nvSpPr>
          <p:cNvPr id="10" name="角丸四角形 9"/>
          <p:cNvSpPr/>
          <p:nvPr/>
        </p:nvSpPr>
        <p:spPr>
          <a:xfrm>
            <a:off x="50802" y="4186798"/>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プラン</a:t>
            </a:r>
            <a:endParaRPr kumimoji="1" lang="ja-JP" altLang="en-US" sz="1100" b="1" dirty="0">
              <a:latin typeface="メイリオ" pitchFamily="50" charset="-128"/>
              <a:ea typeface="メイリオ" pitchFamily="50" charset="-128"/>
              <a:cs typeface="メイリオ" pitchFamily="50" charset="-128"/>
            </a:endParaRPr>
          </a:p>
        </p:txBody>
      </p:sp>
      <p:sp>
        <p:nvSpPr>
          <p:cNvPr id="11" name="角丸四角形 10"/>
          <p:cNvSpPr/>
          <p:nvPr/>
        </p:nvSpPr>
        <p:spPr>
          <a:xfrm>
            <a:off x="50802" y="5063104"/>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モニタリング</a:t>
            </a:r>
            <a:endParaRPr kumimoji="1" lang="ja-JP" altLang="en-US" sz="11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7" idx="2"/>
            <a:endCxn id="8" idx="0"/>
          </p:cNvCxnSpPr>
          <p:nvPr/>
        </p:nvCxnSpPr>
        <p:spPr>
          <a:xfrm>
            <a:off x="904082" y="4131734"/>
            <a:ext cx="0" cy="419132"/>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a:stCxn id="8" idx="2"/>
            <a:endCxn id="9" idx="0"/>
          </p:cNvCxnSpPr>
          <p:nvPr/>
        </p:nvCxnSpPr>
        <p:spPr>
          <a:xfrm>
            <a:off x="904082" y="5012277"/>
            <a:ext cx="0" cy="414879"/>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8" name="スライド番号プレースホルダ 17"/>
          <p:cNvSpPr>
            <a:spLocks noGrp="1"/>
          </p:cNvSpPr>
          <p:nvPr>
            <p:ph type="sldNum" sz="quarter" idx="12"/>
          </p:nvPr>
        </p:nvSpPr>
        <p:spPr/>
        <p:txBody>
          <a:bodyPr/>
          <a:lstStyle/>
          <a:p>
            <a:fld id="{5FD889E0-CAB2-4699-909D-B9A88D47ACBE}" type="slidenum">
              <a:rPr lang="en-US" smtClean="0"/>
              <a:pPr/>
              <a:t>45</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3" name="スライド番号プレースホルダ 2"/>
          <p:cNvSpPr>
            <a:spLocks noGrp="1"/>
          </p:cNvSpPr>
          <p:nvPr>
            <p:ph type="sldNum" sz="quarter" idx="12"/>
          </p:nvPr>
        </p:nvSpPr>
        <p:spPr/>
        <p:txBody>
          <a:bodyPr/>
          <a:lstStyle/>
          <a:p>
            <a:fld id="{5FD889E0-CAB2-4699-909D-B9A88D47ACBE}" type="slidenum">
              <a:rPr lang="en-US" smtClean="0"/>
              <a:pPr/>
              <a:t>46</a:t>
            </a:fld>
            <a:endParaRPr lang="en-US"/>
          </a:p>
        </p:txBody>
      </p:sp>
      <p:sp>
        <p:nvSpPr>
          <p:cNvPr id="5" name="Rectangle 2"/>
          <p:cNvSpPr txBox="1">
            <a:spLocks noChangeArrowheads="1"/>
          </p:cNvSpPr>
          <p:nvPr/>
        </p:nvSpPr>
        <p:spPr>
          <a:xfrm>
            <a:off x="292301" y="69907"/>
            <a:ext cx="8388350" cy="457200"/>
          </a:xfrm>
          <a:prstGeom prst="rect">
            <a:avLst/>
          </a:prstGeom>
          <a:noFill/>
        </p:spPr>
        <p:txBody>
          <a:bodyPr vert="horz" lIns="91440" tIns="45720" rIns="91440" bIns="45720" rtlCol="0" anchor="ctr">
            <a:normAutofit/>
          </a:bodyPr>
          <a:lstStyle/>
          <a:p>
            <a:pPr lvl="0">
              <a:spcBef>
                <a:spcPct val="0"/>
              </a:spcBef>
              <a:defRPr/>
            </a:pPr>
            <a:r>
              <a:rPr kumimoji="1" lang="ja-JP" altLang="en-US" sz="1600" b="1" dirty="0" smtClean="0">
                <a:latin typeface="メイリオ"/>
                <a:ea typeface="メイリオ"/>
                <a:cs typeface="メイリオ"/>
              </a:rPr>
              <a:t>「地域移行」時のサービス等利用計画案</a:t>
            </a:r>
            <a:endParaRPr kumimoji="1" lang="ja-JP" altLang="en-US" sz="1600" b="1" dirty="0">
              <a:latin typeface="メイリオ"/>
              <a:ea typeface="メイリオ"/>
              <a:cs typeface="メイリオ"/>
            </a:endParaRPr>
          </a:p>
        </p:txBody>
      </p:sp>
      <p:pic>
        <p:nvPicPr>
          <p:cNvPr id="14" name="Picture 1"/>
          <p:cNvPicPr>
            <a:picLocks noChangeAspect="1" noChangeArrowheads="1"/>
          </p:cNvPicPr>
          <p:nvPr/>
        </p:nvPicPr>
        <p:blipFill>
          <a:blip r:embed="rId2" cstate="print"/>
          <a:srcRect/>
          <a:stretch>
            <a:fillRect/>
          </a:stretch>
        </p:blipFill>
        <p:spPr bwMode="auto">
          <a:xfrm>
            <a:off x="292301" y="946225"/>
            <a:ext cx="8610674" cy="4811769"/>
          </a:xfrm>
          <a:prstGeom prst="rect">
            <a:avLst/>
          </a:prstGeom>
          <a:noFill/>
          <a:ln w="9525">
            <a:solidFill>
              <a:schemeClr val="tx1"/>
            </a:solid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その後の物語（１）</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76400" y="1989658"/>
            <a:ext cx="7467599" cy="4447374"/>
          </a:xfrm>
        </p:spPr>
        <p:txBody>
          <a:bodyPr>
            <a:normAutofit fontScale="92500" lnSpcReduction="10000"/>
          </a:bodyPr>
          <a:lstStyle/>
          <a:p>
            <a:pPr>
              <a:spcBef>
                <a:spcPts val="0"/>
              </a:spcBef>
            </a:pPr>
            <a:r>
              <a:rPr lang="ja-JP" altLang="en-US" sz="2000" dirty="0" smtClean="0">
                <a:latin typeface="メイリオ" pitchFamily="50" charset="-128"/>
                <a:ea typeface="メイリオ" pitchFamily="50" charset="-128"/>
                <a:cs typeface="メイリオ" pitchFamily="50" charset="-128"/>
              </a:rPr>
              <a:t>サービスの曜日や時間、量、具体的な内容などの調整や変更はありましたが、特に大きな問題はなく、自宅での暮らしに慣れていきました。</a:t>
            </a:r>
          </a:p>
          <a:p>
            <a:pPr>
              <a:lnSpc>
                <a:spcPts val="1000"/>
              </a:lnSpc>
              <a:spcBef>
                <a:spcPts val="0"/>
              </a:spcBef>
              <a:buNone/>
            </a:pPr>
            <a:endParaRPr lang="ja-JP" altLang="en-US" sz="2000" dirty="0" smtClean="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その中で「（ホントに）学校に通いたい。」という思いが確かなものになります。</a:t>
            </a:r>
          </a:p>
          <a:p>
            <a:pPr>
              <a:spcBef>
                <a:spcPts val="0"/>
              </a:spcBef>
              <a:buNone/>
            </a:pPr>
            <a:r>
              <a:rPr lang="ja-JP" altLang="en-US" sz="2000" dirty="0" smtClean="0">
                <a:latin typeface="メイリオ" pitchFamily="50" charset="-128"/>
                <a:ea typeface="メイリオ" pitchFamily="50" charset="-128"/>
                <a:cs typeface="メイリオ" pitchFamily="50" charset="-128"/>
              </a:rPr>
              <a:t>　　・この頃には、入浴以外の身の回りの殆どのことを自分で</a:t>
            </a:r>
          </a:p>
          <a:p>
            <a:pPr>
              <a:spcBef>
                <a:spcPts val="0"/>
              </a:spcBef>
              <a:buNone/>
            </a:pPr>
            <a:r>
              <a:rPr lang="ja-JP" altLang="en-US" sz="2000" dirty="0" smtClean="0">
                <a:latin typeface="メイリオ" pitchFamily="50" charset="-128"/>
                <a:ea typeface="メイリオ" pitchFamily="50" charset="-128"/>
                <a:cs typeface="メイリオ" pitchFamily="50" charset="-128"/>
              </a:rPr>
              <a:t>　　　するようになっていました。</a:t>
            </a:r>
          </a:p>
          <a:p>
            <a:pPr>
              <a:spcBef>
                <a:spcPts val="0"/>
              </a:spcBef>
            </a:pPr>
            <a:r>
              <a:rPr lang="ja-JP" altLang="en-US" sz="2000" dirty="0" smtClean="0">
                <a:latin typeface="メイリオ" pitchFamily="50" charset="-128"/>
                <a:ea typeface="メイリオ" pitchFamily="50" charset="-128"/>
                <a:cs typeface="メイリオ" pitchFamily="50" charset="-128"/>
              </a:rPr>
              <a:t>学校との調整も自身で上手にやっていたようです。初めて障害のある学生を受け入れるという学校のバックアップを基幹相談支援センターや病院のスタッフがしていました。</a:t>
            </a:r>
          </a:p>
          <a:p>
            <a:pPr>
              <a:lnSpc>
                <a:spcPts val="1000"/>
              </a:lnSpc>
              <a:spcBef>
                <a:spcPts val="0"/>
              </a:spcBef>
              <a:buNone/>
            </a:pPr>
            <a:endParaRPr lang="ja-JP" altLang="en-US" sz="2000" dirty="0" smtClean="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そして復学。学業との両立も勘案し、週に</a:t>
            </a:r>
            <a:r>
              <a:rPr lang="en-US" altLang="ja-JP" sz="2000" dirty="0" smtClean="0">
                <a:latin typeface="メイリオ" pitchFamily="50" charset="-128"/>
                <a:ea typeface="メイリオ" pitchFamily="50" charset="-128"/>
                <a:cs typeface="メイリオ" pitchFamily="50" charset="-128"/>
              </a:rPr>
              <a:t>1</a:t>
            </a:r>
            <a:r>
              <a:rPr lang="ja-JP" altLang="en-US" sz="2000" dirty="0" smtClean="0">
                <a:latin typeface="メイリオ" pitchFamily="50" charset="-128"/>
                <a:ea typeface="メイリオ" pitchFamily="50" charset="-128"/>
                <a:cs typeface="メイリオ" pitchFamily="50" charset="-128"/>
              </a:rPr>
              <a:t>度の家事援助は残しました。</a:t>
            </a:r>
          </a:p>
          <a:p>
            <a:pPr>
              <a:spcBef>
                <a:spcPts val="0"/>
              </a:spcBef>
            </a:pPr>
            <a:r>
              <a:rPr lang="ja-JP" altLang="en-US" sz="2000" dirty="0" smtClean="0">
                <a:latin typeface="メイリオ" pitchFamily="50" charset="-128"/>
                <a:ea typeface="メイリオ" pitchFamily="50" charset="-128"/>
                <a:cs typeface="メイリオ" pitchFamily="50" charset="-128"/>
              </a:rPr>
              <a:t>入浴は、昼間に自宅にいることが難しくなったため悩んだようですが、なんと、大学の体育館でシャワーを浴びるという荒技を編み出しました</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ナイショです。時効です。</a:t>
            </a:r>
            <a:r>
              <a:rPr lang="en-US" altLang="ja-JP" sz="1400" dirty="0" smtClean="0">
                <a:latin typeface="メイリオ" pitchFamily="50" charset="-128"/>
                <a:ea typeface="メイリオ" pitchFamily="50" charset="-128"/>
                <a:cs typeface="メイリオ" pitchFamily="50" charset="-128"/>
              </a:rPr>
              <a:t>)</a:t>
            </a:r>
            <a:r>
              <a:rPr lang="ja-JP" altLang="en-US" sz="2000" dirty="0" err="1" smtClean="0">
                <a:latin typeface="メイリオ" pitchFamily="50" charset="-128"/>
                <a:ea typeface="メイリオ" pitchFamily="50" charset="-128"/>
                <a:cs typeface="メイリオ" pitchFamily="50" charset="-128"/>
              </a:rPr>
              <a:t>。</a:t>
            </a:r>
            <a:endParaRPr lang="ja-JP" altLang="en-US" sz="2000" dirty="0" smtClean="0">
              <a:latin typeface="メイリオ" pitchFamily="50" charset="-128"/>
              <a:ea typeface="メイリオ" pitchFamily="50" charset="-128"/>
              <a:cs typeface="メイリオ" pitchFamily="50" charset="-128"/>
            </a:endParaRPr>
          </a:p>
          <a:p>
            <a:pPr>
              <a:spcBef>
                <a:spcPts val="0"/>
              </a:spcBef>
            </a:pPr>
            <a:endParaRPr lang="ja-JP" altLang="en-US" sz="2000" dirty="0" smtClean="0">
              <a:latin typeface="メイリオ" pitchFamily="50" charset="-128"/>
              <a:ea typeface="メイリオ" pitchFamily="50" charset="-128"/>
              <a:cs typeface="メイリオ" pitchFamily="50" charset="-128"/>
            </a:endParaRP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sp>
        <p:nvSpPr>
          <p:cNvPr id="8" name="正方形/長方形 7"/>
          <p:cNvSpPr/>
          <p:nvPr/>
        </p:nvSpPr>
        <p:spPr>
          <a:xfrm>
            <a:off x="284163" y="455086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自立訓練</a:t>
            </a:r>
          </a:p>
          <a:p>
            <a:pPr algn="ctr"/>
            <a:r>
              <a:rPr kumimoji="1" lang="ja-JP" altLang="en-US" sz="1200" b="1" dirty="0" smtClean="0">
                <a:latin typeface="メイリオ" pitchFamily="50" charset="-128"/>
                <a:ea typeface="メイリオ" pitchFamily="50" charset="-128"/>
                <a:cs typeface="メイリオ" pitchFamily="50" charset="-128"/>
              </a:rPr>
              <a:t>の利用</a:t>
            </a:r>
            <a:endParaRPr kumimoji="1" lang="ja-JP" altLang="en-US" sz="1200"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284163" y="542715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地域での新たな暮らしへ</a:t>
            </a:r>
            <a:endParaRPr kumimoji="1" lang="ja-JP" altLang="en-US" sz="1200" b="1" dirty="0">
              <a:latin typeface="メイリオ" pitchFamily="50" charset="-128"/>
              <a:ea typeface="メイリオ" pitchFamily="50" charset="-128"/>
              <a:cs typeface="メイリオ" pitchFamily="50" charset="-128"/>
            </a:endParaRPr>
          </a:p>
        </p:txBody>
      </p:sp>
      <p:sp>
        <p:nvSpPr>
          <p:cNvPr id="10" name="角丸四角形 9"/>
          <p:cNvSpPr/>
          <p:nvPr/>
        </p:nvSpPr>
        <p:spPr>
          <a:xfrm>
            <a:off x="50802" y="4186798"/>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プラン</a:t>
            </a:r>
            <a:endParaRPr kumimoji="1" lang="ja-JP" altLang="en-US" sz="1100" b="1" dirty="0">
              <a:latin typeface="メイリオ" pitchFamily="50" charset="-128"/>
              <a:ea typeface="メイリオ" pitchFamily="50" charset="-128"/>
              <a:cs typeface="メイリオ" pitchFamily="50" charset="-128"/>
            </a:endParaRPr>
          </a:p>
        </p:txBody>
      </p:sp>
      <p:sp>
        <p:nvSpPr>
          <p:cNvPr id="11" name="角丸四角形 10"/>
          <p:cNvSpPr/>
          <p:nvPr/>
        </p:nvSpPr>
        <p:spPr>
          <a:xfrm>
            <a:off x="50802" y="5063104"/>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モニタリング</a:t>
            </a:r>
            <a:endParaRPr kumimoji="1" lang="ja-JP" altLang="en-US" sz="11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7" idx="2"/>
            <a:endCxn id="8" idx="0"/>
          </p:cNvCxnSpPr>
          <p:nvPr/>
        </p:nvCxnSpPr>
        <p:spPr>
          <a:xfrm>
            <a:off x="904082" y="4131734"/>
            <a:ext cx="0" cy="419132"/>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a:stCxn id="8" idx="2"/>
            <a:endCxn id="9" idx="0"/>
          </p:cNvCxnSpPr>
          <p:nvPr/>
        </p:nvCxnSpPr>
        <p:spPr>
          <a:xfrm>
            <a:off x="904082" y="5012277"/>
            <a:ext cx="0" cy="414879"/>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6" name="角丸四角形 15"/>
          <p:cNvSpPr/>
          <p:nvPr/>
        </p:nvSpPr>
        <p:spPr>
          <a:xfrm>
            <a:off x="50796" y="5969067"/>
            <a:ext cx="1473204"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latin typeface="メイリオ" pitchFamily="50" charset="-128"/>
                <a:ea typeface="メイリオ" pitchFamily="50" charset="-128"/>
                <a:cs typeface="メイリオ" pitchFamily="50" charset="-128"/>
              </a:rPr>
              <a:t>モニタリング・再アセスメント・プラン変更</a:t>
            </a:r>
            <a:endParaRPr kumimoji="1" lang="ja-JP" altLang="en-US" sz="900" b="1" dirty="0">
              <a:latin typeface="メイリオ" pitchFamily="50" charset="-128"/>
              <a:ea typeface="メイリオ" pitchFamily="50" charset="-128"/>
              <a:cs typeface="メイリオ" pitchFamily="50" charset="-128"/>
            </a:endParaRPr>
          </a:p>
        </p:txBody>
      </p:sp>
      <p:sp>
        <p:nvSpPr>
          <p:cNvPr id="17" name="角丸四角形 16"/>
          <p:cNvSpPr/>
          <p:nvPr/>
        </p:nvSpPr>
        <p:spPr>
          <a:xfrm>
            <a:off x="50796" y="6350069"/>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終結</a:t>
            </a:r>
            <a:endParaRPr kumimoji="1" lang="ja-JP" altLang="en-US" sz="1100" b="1" dirty="0">
              <a:latin typeface="メイリオ" pitchFamily="50" charset="-128"/>
              <a:ea typeface="メイリオ" pitchFamily="50" charset="-128"/>
              <a:cs typeface="メイリオ" pitchFamily="50" charset="-128"/>
            </a:endParaRPr>
          </a:p>
        </p:txBody>
      </p:sp>
      <p:sp>
        <p:nvSpPr>
          <p:cNvPr id="18" name="スライド番号プレースホルダ 17"/>
          <p:cNvSpPr>
            <a:spLocks noGrp="1"/>
          </p:cNvSpPr>
          <p:nvPr>
            <p:ph type="sldNum" sz="quarter" idx="12"/>
          </p:nvPr>
        </p:nvSpPr>
        <p:spPr/>
        <p:txBody>
          <a:bodyPr/>
          <a:lstStyle/>
          <a:p>
            <a:fld id="{5FD889E0-CAB2-4699-909D-B9A88D47ACBE}" type="slidenum">
              <a:rPr lang="en-US" smtClean="0"/>
              <a:pPr/>
              <a:t>47</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その後の物語（２）</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1676400" y="1989658"/>
            <a:ext cx="7467599" cy="4004735"/>
          </a:xfrm>
        </p:spPr>
        <p:txBody>
          <a:bodyPr>
            <a:normAutofit/>
          </a:bodyPr>
          <a:lstStyle/>
          <a:p>
            <a:pPr>
              <a:spcBef>
                <a:spcPts val="0"/>
              </a:spcBef>
            </a:pPr>
            <a:r>
              <a:rPr lang="ja-JP" altLang="en-US" sz="2000" dirty="0" smtClean="0">
                <a:latin typeface="メイリオ" pitchFamily="50" charset="-128"/>
                <a:ea typeface="メイリオ" pitchFamily="50" charset="-128"/>
                <a:cs typeface="メイリオ" pitchFamily="50" charset="-128"/>
              </a:rPr>
              <a:t>そして卒業。障害者雇用で学習塾の会社へ入社しました。職場の評価も高く、会社の業績もよく、自分の倍近い額のボーナスをもらっていると知った相談支援専門員は本気で「転職」の二文字が頭をよぎったそうです。</a:t>
            </a:r>
            <a:r>
              <a:rPr lang="en-US" altLang="ja-JP" sz="1400" dirty="0" smtClean="0">
                <a:latin typeface="メイリオ" pitchFamily="50" charset="-128"/>
                <a:ea typeface="メイリオ" pitchFamily="50" charset="-128"/>
                <a:cs typeface="メイリオ" pitchFamily="50" charset="-128"/>
              </a:rPr>
              <a:t>(</a:t>
            </a:r>
            <a:r>
              <a:rPr lang="ja-JP" altLang="en-US" sz="1400" dirty="0" smtClean="0">
                <a:latin typeface="メイリオ" pitchFamily="50" charset="-128"/>
                <a:ea typeface="メイリオ" pitchFamily="50" charset="-128"/>
                <a:cs typeface="メイリオ" pitchFamily="50" charset="-128"/>
              </a:rPr>
              <a:t>冗談ですよ！ 笑</a:t>
            </a:r>
            <a:r>
              <a:rPr lang="en-US" altLang="ja-JP" sz="1400" dirty="0" smtClean="0">
                <a:latin typeface="メイリオ" pitchFamily="50" charset="-128"/>
                <a:ea typeface="メイリオ" pitchFamily="50" charset="-128"/>
                <a:cs typeface="メイリオ" pitchFamily="50" charset="-128"/>
              </a:rPr>
              <a:t>)</a:t>
            </a:r>
            <a:endParaRPr lang="ja-JP" altLang="en-US" sz="1400" dirty="0" smtClean="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恋愛や友だちづきあいも、うまくやっているようです。</a:t>
            </a:r>
            <a:endParaRPr lang="en-US" altLang="ja-JP" sz="2000" dirty="0" smtClean="0">
              <a:latin typeface="メイリオ" pitchFamily="50" charset="-128"/>
              <a:ea typeface="メイリオ" pitchFamily="50" charset="-128"/>
              <a:cs typeface="メイリオ" pitchFamily="50" charset="-128"/>
            </a:endParaRPr>
          </a:p>
          <a:p>
            <a:pPr>
              <a:lnSpc>
                <a:spcPts val="1000"/>
              </a:lnSpc>
              <a:spcBef>
                <a:spcPts val="0"/>
              </a:spcBef>
              <a:buNone/>
            </a:pPr>
            <a:endParaRPr lang="ja-JP" altLang="en-US" sz="2000" dirty="0" smtClean="0">
              <a:latin typeface="メイリオ" pitchFamily="50" charset="-128"/>
              <a:ea typeface="メイリオ" pitchFamily="50" charset="-128"/>
              <a:cs typeface="メイリオ" pitchFamily="50" charset="-128"/>
            </a:endParaRPr>
          </a:p>
          <a:p>
            <a:pPr>
              <a:spcBef>
                <a:spcPts val="0"/>
              </a:spcBef>
            </a:pPr>
            <a:r>
              <a:rPr lang="en-US" altLang="ja-JP" sz="2000" dirty="0" smtClean="0">
                <a:latin typeface="メイリオ" pitchFamily="50" charset="-128"/>
                <a:ea typeface="メイリオ" pitchFamily="50" charset="-128"/>
                <a:cs typeface="メイリオ" pitchFamily="50" charset="-128"/>
              </a:rPr>
              <a:t>27</a:t>
            </a:r>
            <a:r>
              <a:rPr lang="ja-JP" altLang="en-US" sz="2000" dirty="0" smtClean="0">
                <a:latin typeface="メイリオ" pitchFamily="50" charset="-128"/>
                <a:ea typeface="メイリオ" pitchFamily="50" charset="-128"/>
                <a:cs typeface="メイリオ" pitchFamily="50" charset="-128"/>
              </a:rPr>
              <a:t>歳の時、彼氏と同棲をはじめ、このタイミングで福祉サービスがすべて終了しました。</a:t>
            </a:r>
            <a:endParaRPr lang="en-US" altLang="ja-JP" sz="2000" dirty="0" smtClean="0">
              <a:latin typeface="メイリオ" pitchFamily="50" charset="-128"/>
              <a:ea typeface="メイリオ" pitchFamily="50" charset="-128"/>
              <a:cs typeface="メイリオ" pitchFamily="50" charset="-128"/>
            </a:endParaRPr>
          </a:p>
          <a:p>
            <a:pPr>
              <a:lnSpc>
                <a:spcPts val="1000"/>
              </a:lnSpc>
              <a:spcBef>
                <a:spcPts val="0"/>
              </a:spcBef>
              <a:buNone/>
            </a:pPr>
            <a:endParaRPr lang="ja-JP" altLang="en-US" sz="2000" dirty="0" smtClean="0">
              <a:latin typeface="メイリオ" pitchFamily="50" charset="-128"/>
              <a:ea typeface="メイリオ" pitchFamily="50" charset="-128"/>
              <a:cs typeface="メイリオ" pitchFamily="50" charset="-128"/>
            </a:endParaRPr>
          </a:p>
          <a:p>
            <a:pPr>
              <a:spcBef>
                <a:spcPts val="0"/>
              </a:spcBef>
            </a:pPr>
            <a:r>
              <a:rPr lang="ja-JP" altLang="en-US" sz="2000" dirty="0" smtClean="0">
                <a:latin typeface="メイリオ" pitchFamily="50" charset="-128"/>
                <a:ea typeface="メイリオ" pitchFamily="50" charset="-128"/>
                <a:cs typeface="メイリオ" pitchFamily="50" charset="-128"/>
              </a:rPr>
              <a:t>平日が休みの時に、ごくたまに顔を見せることがあります。その時話すことは、出会った当時の話かたわいもない話。妊娠出産が難しいため、結婚に躊躇するなど、悩みはあるようですが、彼女らしく</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自立した女子</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でいる様子です。</a:t>
            </a:r>
          </a:p>
        </p:txBody>
      </p:sp>
      <p:sp>
        <p:nvSpPr>
          <p:cNvPr id="4"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正方形/長方形 4"/>
          <p:cNvSpPr/>
          <p:nvPr/>
        </p:nvSpPr>
        <p:spPr>
          <a:xfrm>
            <a:off x="284163" y="192829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初回面談</a:t>
            </a:r>
            <a:endParaRPr kumimoji="1" lang="ja-JP" altLang="en-US" sz="1400" b="1" dirty="0">
              <a:latin typeface="メイリオ" pitchFamily="50" charset="-128"/>
              <a:ea typeface="メイリオ" pitchFamily="50" charset="-128"/>
              <a:cs typeface="メイリオ" pitchFamily="50" charset="-128"/>
            </a:endParaRPr>
          </a:p>
        </p:txBody>
      </p:sp>
      <p:sp>
        <p:nvSpPr>
          <p:cNvPr id="6" name="正方形/長方形 5"/>
          <p:cNvSpPr/>
          <p:nvPr/>
        </p:nvSpPr>
        <p:spPr>
          <a:xfrm>
            <a:off x="284163" y="2802462"/>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ゴール設定</a:t>
            </a:r>
          </a:p>
          <a:p>
            <a:pPr algn="ctr"/>
            <a:r>
              <a:rPr kumimoji="1" lang="ja-JP" altLang="en-US" sz="1200" b="1" dirty="0" smtClean="0">
                <a:latin typeface="メイリオ" pitchFamily="50" charset="-128"/>
                <a:ea typeface="メイリオ" pitchFamily="50" charset="-128"/>
                <a:cs typeface="メイリオ" pitchFamily="50" charset="-128"/>
              </a:rPr>
              <a:t>に向けて</a:t>
            </a:r>
            <a:endParaRPr kumimoji="1" lang="ja-JP" altLang="en-US" sz="1200" b="1" dirty="0">
              <a:latin typeface="メイリオ" pitchFamily="50" charset="-128"/>
              <a:ea typeface="メイリオ" pitchFamily="50" charset="-128"/>
              <a:cs typeface="メイリオ" pitchFamily="50" charset="-128"/>
            </a:endParaRPr>
          </a:p>
        </p:txBody>
      </p:sp>
      <p:sp>
        <p:nvSpPr>
          <p:cNvPr id="7" name="正方形/長方形 6"/>
          <p:cNvSpPr/>
          <p:nvPr/>
        </p:nvSpPr>
        <p:spPr>
          <a:xfrm>
            <a:off x="284163" y="3670323"/>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アセスメント</a:t>
            </a:r>
            <a:endParaRPr kumimoji="1" lang="ja-JP" altLang="en-US" sz="1200" b="1" dirty="0">
              <a:latin typeface="メイリオ" pitchFamily="50" charset="-128"/>
              <a:ea typeface="メイリオ" pitchFamily="50" charset="-128"/>
              <a:cs typeface="メイリオ" pitchFamily="50" charset="-128"/>
            </a:endParaRPr>
          </a:p>
        </p:txBody>
      </p:sp>
      <p:sp>
        <p:nvSpPr>
          <p:cNvPr id="8" name="正方形/長方形 7"/>
          <p:cNvSpPr/>
          <p:nvPr/>
        </p:nvSpPr>
        <p:spPr>
          <a:xfrm>
            <a:off x="284163" y="455086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自立訓練</a:t>
            </a:r>
          </a:p>
          <a:p>
            <a:pPr algn="ctr"/>
            <a:r>
              <a:rPr kumimoji="1" lang="ja-JP" altLang="en-US" sz="1200" b="1" dirty="0" smtClean="0">
                <a:latin typeface="メイリオ" pitchFamily="50" charset="-128"/>
                <a:ea typeface="メイリオ" pitchFamily="50" charset="-128"/>
                <a:cs typeface="メイリオ" pitchFamily="50" charset="-128"/>
              </a:rPr>
              <a:t>の利用</a:t>
            </a:r>
            <a:endParaRPr kumimoji="1" lang="ja-JP" altLang="en-US" sz="1200" b="1" dirty="0">
              <a:latin typeface="メイリオ" pitchFamily="50" charset="-128"/>
              <a:ea typeface="メイリオ" pitchFamily="50" charset="-128"/>
              <a:cs typeface="メイリオ" pitchFamily="50" charset="-128"/>
            </a:endParaRPr>
          </a:p>
        </p:txBody>
      </p:sp>
      <p:sp>
        <p:nvSpPr>
          <p:cNvPr id="9" name="正方形/長方形 8"/>
          <p:cNvSpPr/>
          <p:nvPr/>
        </p:nvSpPr>
        <p:spPr>
          <a:xfrm>
            <a:off x="284163" y="5427156"/>
            <a:ext cx="1239837" cy="461411"/>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b="1" dirty="0" smtClean="0">
                <a:latin typeface="メイリオ" pitchFamily="50" charset="-128"/>
                <a:ea typeface="メイリオ" pitchFamily="50" charset="-128"/>
                <a:cs typeface="メイリオ" pitchFamily="50" charset="-128"/>
              </a:rPr>
              <a:t>地域での新たな暮らしへ</a:t>
            </a:r>
            <a:endParaRPr kumimoji="1" lang="ja-JP" altLang="en-US" sz="1200" b="1" dirty="0">
              <a:latin typeface="メイリオ" pitchFamily="50" charset="-128"/>
              <a:ea typeface="メイリオ" pitchFamily="50" charset="-128"/>
              <a:cs typeface="メイリオ" pitchFamily="50" charset="-128"/>
            </a:endParaRPr>
          </a:p>
        </p:txBody>
      </p:sp>
      <p:sp>
        <p:nvSpPr>
          <p:cNvPr id="10" name="角丸四角形 9"/>
          <p:cNvSpPr/>
          <p:nvPr/>
        </p:nvSpPr>
        <p:spPr>
          <a:xfrm>
            <a:off x="50802" y="4186798"/>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プラン</a:t>
            </a:r>
            <a:endParaRPr kumimoji="1" lang="ja-JP" altLang="en-US" sz="1100" b="1" dirty="0">
              <a:latin typeface="メイリオ" pitchFamily="50" charset="-128"/>
              <a:ea typeface="メイリオ" pitchFamily="50" charset="-128"/>
              <a:cs typeface="メイリオ" pitchFamily="50" charset="-128"/>
            </a:endParaRPr>
          </a:p>
        </p:txBody>
      </p:sp>
      <p:sp>
        <p:nvSpPr>
          <p:cNvPr id="11" name="角丸四角形 10"/>
          <p:cNvSpPr/>
          <p:nvPr/>
        </p:nvSpPr>
        <p:spPr>
          <a:xfrm>
            <a:off x="50802" y="5063104"/>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モニタリング</a:t>
            </a:r>
            <a:endParaRPr kumimoji="1" lang="ja-JP" altLang="en-US" sz="1100" b="1" dirty="0">
              <a:latin typeface="メイリオ" pitchFamily="50" charset="-128"/>
              <a:ea typeface="メイリオ" pitchFamily="50" charset="-128"/>
              <a:cs typeface="メイリオ" pitchFamily="50" charset="-128"/>
            </a:endParaRPr>
          </a:p>
        </p:txBody>
      </p:sp>
      <p:cxnSp>
        <p:nvCxnSpPr>
          <p:cNvPr id="12" name="直線矢印コネクタ 11"/>
          <p:cNvCxnSpPr>
            <a:stCxn id="5" idx="2"/>
            <a:endCxn id="6" idx="0"/>
          </p:cNvCxnSpPr>
          <p:nvPr/>
        </p:nvCxnSpPr>
        <p:spPr>
          <a:xfrm>
            <a:off x="904082" y="2389703"/>
            <a:ext cx="0" cy="412759"/>
          </a:xfrm>
          <a:prstGeom prst="straightConnector1">
            <a:avLst/>
          </a:prstGeom>
          <a:ln w="476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6" idx="2"/>
            <a:endCxn id="7" idx="0"/>
          </p:cNvCxnSpPr>
          <p:nvPr/>
        </p:nvCxnSpPr>
        <p:spPr>
          <a:xfrm>
            <a:off x="904082" y="3263873"/>
            <a:ext cx="0" cy="406450"/>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7" idx="2"/>
            <a:endCxn id="8" idx="0"/>
          </p:cNvCxnSpPr>
          <p:nvPr/>
        </p:nvCxnSpPr>
        <p:spPr>
          <a:xfrm>
            <a:off x="904082" y="4131734"/>
            <a:ext cx="0" cy="419132"/>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a:stCxn id="8" idx="2"/>
            <a:endCxn id="9" idx="0"/>
          </p:cNvCxnSpPr>
          <p:nvPr/>
        </p:nvCxnSpPr>
        <p:spPr>
          <a:xfrm>
            <a:off x="904082" y="5012277"/>
            <a:ext cx="0" cy="414879"/>
          </a:xfrm>
          <a:prstGeom prst="straightConnector1">
            <a:avLst/>
          </a:prstGeom>
          <a:ln w="34925">
            <a:solidFill>
              <a:srgbClr val="66FF33"/>
            </a:solidFill>
            <a:tailEnd type="arrow"/>
          </a:ln>
        </p:spPr>
        <p:style>
          <a:lnRef idx="2">
            <a:schemeClr val="accent1"/>
          </a:lnRef>
          <a:fillRef idx="0">
            <a:schemeClr val="accent1"/>
          </a:fillRef>
          <a:effectRef idx="1">
            <a:schemeClr val="accent1"/>
          </a:effectRef>
          <a:fontRef idx="minor">
            <a:schemeClr val="tx1"/>
          </a:fontRef>
        </p:style>
      </p:cxnSp>
      <p:sp>
        <p:nvSpPr>
          <p:cNvPr id="16" name="角丸四角形 15"/>
          <p:cNvSpPr/>
          <p:nvPr/>
        </p:nvSpPr>
        <p:spPr>
          <a:xfrm>
            <a:off x="50796" y="5969067"/>
            <a:ext cx="1473204"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900" b="1" dirty="0" smtClean="0">
                <a:latin typeface="メイリオ" pitchFamily="50" charset="-128"/>
                <a:ea typeface="メイリオ" pitchFamily="50" charset="-128"/>
                <a:cs typeface="メイリオ" pitchFamily="50" charset="-128"/>
              </a:rPr>
              <a:t>モニタリング・再アセスメント・プラン変更</a:t>
            </a:r>
            <a:endParaRPr kumimoji="1" lang="ja-JP" altLang="en-US" sz="900" b="1" dirty="0">
              <a:latin typeface="メイリオ" pitchFamily="50" charset="-128"/>
              <a:ea typeface="メイリオ" pitchFamily="50" charset="-128"/>
              <a:cs typeface="メイリオ" pitchFamily="50" charset="-128"/>
            </a:endParaRPr>
          </a:p>
        </p:txBody>
      </p:sp>
      <p:sp>
        <p:nvSpPr>
          <p:cNvPr id="17" name="角丸四角形 16"/>
          <p:cNvSpPr/>
          <p:nvPr/>
        </p:nvSpPr>
        <p:spPr>
          <a:xfrm>
            <a:off x="50796" y="6350069"/>
            <a:ext cx="711200" cy="330200"/>
          </a:xfrm>
          <a:prstGeom prst="roundRect">
            <a:avLst/>
          </a:prstGeom>
          <a:solidFill>
            <a:srgbClr val="0070C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latin typeface="メイリオ" pitchFamily="50" charset="-128"/>
                <a:ea typeface="メイリオ" pitchFamily="50" charset="-128"/>
                <a:cs typeface="メイリオ" pitchFamily="50" charset="-128"/>
              </a:rPr>
              <a:t>終結</a:t>
            </a:r>
            <a:endParaRPr kumimoji="1" lang="ja-JP" altLang="en-US" sz="1100" b="1" dirty="0">
              <a:latin typeface="メイリオ" pitchFamily="50" charset="-128"/>
              <a:ea typeface="メイリオ" pitchFamily="50" charset="-128"/>
              <a:cs typeface="メイリオ" pitchFamily="50" charset="-128"/>
            </a:endParaRPr>
          </a:p>
        </p:txBody>
      </p:sp>
      <p:sp>
        <p:nvSpPr>
          <p:cNvPr id="18" name="スライド番号プレースホルダ 17"/>
          <p:cNvSpPr>
            <a:spLocks noGrp="1"/>
          </p:cNvSpPr>
          <p:nvPr>
            <p:ph type="sldNum" sz="quarter" idx="12"/>
          </p:nvPr>
        </p:nvSpPr>
        <p:spPr/>
        <p:txBody>
          <a:bodyPr/>
          <a:lstStyle/>
          <a:p>
            <a:fld id="{5FD889E0-CAB2-4699-909D-B9A88D47ACBE}" type="slidenum">
              <a:rPr lang="en-US" smtClean="0"/>
              <a:pPr/>
              <a:t>48</a:t>
            </a:fld>
            <a:endParaRPr lang="en-US"/>
          </a:p>
        </p:txBody>
      </p:sp>
    </p:spTree>
    <p:extLst>
      <p:ext uri="{BB962C8B-B14F-4D97-AF65-F5344CB8AC3E}">
        <p14:creationId xmlns:p14="http://schemas.microsoft.com/office/powerpoint/2010/main" val="119585997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終結</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49</a:t>
            </a:fld>
            <a:endParaRPr lang="en-US"/>
          </a:p>
        </p:txBody>
      </p:sp>
      <p:sp>
        <p:nvSpPr>
          <p:cNvPr id="4" name="テキスト ボックス 3"/>
          <p:cNvSpPr txBox="1"/>
          <p:nvPr/>
        </p:nvSpPr>
        <p:spPr>
          <a:xfrm>
            <a:off x="284163" y="1973477"/>
            <a:ext cx="8574087" cy="3631763"/>
          </a:xfrm>
          <a:prstGeom prst="rect">
            <a:avLst/>
          </a:prstGeom>
          <a:noFill/>
        </p:spPr>
        <p:txBody>
          <a:bodyPr wrap="square" rtlCol="0">
            <a:spAutoFit/>
          </a:bodyPr>
          <a:lstStyle/>
          <a:p>
            <a:r>
              <a:rPr kumimoji="1" lang="en-US" altLang="ja-JP" sz="2400" b="1" dirty="0" smtClean="0">
                <a:latin typeface="メイリオ"/>
                <a:ea typeface="メイリオ"/>
                <a:cs typeface="メイリオ"/>
              </a:rPr>
              <a:t>【</a:t>
            </a:r>
            <a:r>
              <a:rPr kumimoji="1" lang="ja-JP" altLang="en-US" sz="2400" b="1" dirty="0" smtClean="0">
                <a:latin typeface="メイリオ"/>
                <a:ea typeface="メイリオ"/>
                <a:cs typeface="メイリオ"/>
              </a:rPr>
              <a:t>ケアマネジメントにおける終結</a:t>
            </a:r>
            <a:r>
              <a:rPr kumimoji="1" lang="en-US" altLang="ja-JP" sz="2400" b="1" dirty="0" smtClean="0">
                <a:latin typeface="メイリオ"/>
                <a:ea typeface="メイリオ"/>
                <a:cs typeface="メイリオ"/>
              </a:rPr>
              <a:t>】</a:t>
            </a:r>
            <a:endParaRPr kumimoji="1" lang="ja-JP" altLang="en-US" sz="2400" b="1"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① プランに設定したゴールが達成され、</a:t>
            </a:r>
          </a:p>
          <a:p>
            <a:r>
              <a:rPr kumimoji="1" lang="ja-JP" altLang="en-US" sz="2400" b="1" dirty="0" smtClean="0">
                <a:latin typeface="メイリオ"/>
                <a:ea typeface="メイリオ"/>
                <a:cs typeface="メイリオ"/>
              </a:rPr>
              <a:t>　　　　　　　　ゴールを更新する必要がなくなった場合。</a:t>
            </a:r>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② 本人が希望しなくなった場合。</a:t>
            </a:r>
          </a:p>
          <a:p>
            <a:r>
              <a:rPr kumimoji="1" lang="ja-JP" altLang="en-US" sz="2400" dirty="0" smtClean="0">
                <a:latin typeface="メイリオ"/>
                <a:ea typeface="メイリオ"/>
                <a:cs typeface="メイリオ"/>
              </a:rPr>
              <a:t>　</a:t>
            </a:r>
            <a:r>
              <a:rPr kumimoji="1" lang="ja-JP" altLang="en-US" sz="2400" b="1" dirty="0" smtClean="0">
                <a:latin typeface="メイリオ"/>
                <a:ea typeface="メイリオ"/>
                <a:cs typeface="メイリオ"/>
              </a:rPr>
              <a:t>③ 機関としての役割を終えた場合</a:t>
            </a:r>
            <a:r>
              <a:rPr kumimoji="1" lang="ja-JP" altLang="en-US" b="1" dirty="0" smtClean="0">
                <a:latin typeface="メイリオ"/>
                <a:ea typeface="メイリオ"/>
                <a:cs typeface="メイリオ"/>
              </a:rPr>
              <a:t>（役割／転居・死亡等）</a:t>
            </a:r>
            <a:r>
              <a:rPr kumimoji="1" lang="ja-JP" altLang="en-US" sz="2400" b="1" dirty="0" smtClean="0">
                <a:latin typeface="メイリオ"/>
                <a:ea typeface="メイリオ"/>
                <a:cs typeface="メイリオ"/>
              </a:rPr>
              <a:t>。</a:t>
            </a:r>
            <a:endParaRPr kumimoji="1" lang="ja-JP" altLang="en-US" sz="2400" b="1" dirty="0">
              <a:latin typeface="メイリオ"/>
              <a:ea typeface="メイリオ"/>
              <a:cs typeface="メイリオ"/>
            </a:endParaRPr>
          </a:p>
          <a:p>
            <a:endParaRPr kumimoji="1" lang="ja-JP" altLang="en-US" sz="2400" dirty="0" smtClean="0">
              <a:latin typeface="メイリオ"/>
              <a:ea typeface="メイリオ"/>
              <a:cs typeface="メイリオ"/>
            </a:endParaRPr>
          </a:p>
          <a:p>
            <a:r>
              <a:rPr kumimoji="1" lang="ja-JP" altLang="en-US" sz="2400" dirty="0" smtClean="0">
                <a:latin typeface="メイリオ"/>
                <a:ea typeface="メイリオ"/>
                <a:cs typeface="メイリオ"/>
              </a:rPr>
              <a:t>　→ ・卒業</a:t>
            </a:r>
          </a:p>
          <a:p>
            <a:r>
              <a:rPr kumimoji="1" lang="ja-JP" altLang="en-US" sz="2400" dirty="0" smtClean="0">
                <a:latin typeface="メイリオ"/>
                <a:ea typeface="メイリオ"/>
                <a:cs typeface="メイリオ"/>
              </a:rPr>
              <a:t>　　 ・つないで終了</a:t>
            </a:r>
          </a:p>
          <a:p>
            <a:r>
              <a:rPr kumimoji="1" lang="ja-JP" altLang="en-US" sz="2400" dirty="0" smtClean="0">
                <a:latin typeface="メイリオ"/>
                <a:ea typeface="メイリオ"/>
                <a:cs typeface="メイリオ"/>
              </a:rPr>
              <a:t>　 </a:t>
            </a:r>
            <a:r>
              <a:rPr kumimoji="1" lang="ja-JP" altLang="en-US" sz="2400" i="1" dirty="0" smtClean="0">
                <a:latin typeface="メイリオ"/>
                <a:ea typeface="メイリオ"/>
                <a:cs typeface="メイリオ"/>
              </a:rPr>
              <a:t>（・なんとなく終結の雰囲気）</a:t>
            </a:r>
          </a:p>
          <a:p>
            <a:r>
              <a:rPr kumimoji="1" lang="ja-JP" altLang="en-US" sz="1400" i="1" dirty="0" smtClean="0">
                <a:latin typeface="メイリオ"/>
                <a:ea typeface="メイリオ"/>
                <a:cs typeface="メイリオ"/>
              </a:rPr>
              <a:t>　　　　なかなか相談支援として完全に終結としづらい。</a:t>
            </a:r>
          </a:p>
        </p:txBody>
      </p:sp>
      <p:sp>
        <p:nvSpPr>
          <p:cNvPr id="11" name="角丸四角形 10"/>
          <p:cNvSpPr/>
          <p:nvPr/>
        </p:nvSpPr>
        <p:spPr>
          <a:xfrm>
            <a:off x="2126658" y="4236098"/>
            <a:ext cx="2183887"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いつでもまた来てね！</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9" name="角丸四角形 8"/>
          <p:cNvSpPr/>
          <p:nvPr/>
        </p:nvSpPr>
        <p:spPr>
          <a:xfrm>
            <a:off x="5251006" y="5785005"/>
            <a:ext cx="3686074" cy="67180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計画相談の場合、障害福祉サービス（児童福祉法のサービス）利用が終了した場合に終了になってしまう。さて、どうする？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5199544" y="2029463"/>
            <a:ext cx="2183887" cy="244444"/>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b="1" dirty="0" smtClean="0">
                <a:solidFill>
                  <a:schemeClr val="tx1"/>
                </a:solidFill>
                <a:latin typeface="メイリオ" pitchFamily="50" charset="-128"/>
                <a:ea typeface="メイリオ" pitchFamily="50" charset="-128"/>
                <a:cs typeface="メイリオ" pitchFamily="50" charset="-128"/>
              </a:rPr>
              <a:t>終結して大丈夫だろうか</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5251006" y="4058819"/>
            <a:ext cx="3686074" cy="1660849"/>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100" b="1" dirty="0" smtClean="0">
                <a:solidFill>
                  <a:schemeClr val="tx1"/>
                </a:solidFill>
                <a:latin typeface="メイリオ" pitchFamily="50" charset="-128"/>
                <a:ea typeface="メイリオ" pitchFamily="50" charset="-128"/>
                <a:cs typeface="メイリオ" pitchFamily="50" charset="-128"/>
              </a:rPr>
              <a:t>今回の事例の場合、どこが終結でしょうか。</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・大学に安定して通学できるようになった頃</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・大学卒業時</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・就職が安定した頃</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・彼氏ができた頃</a:t>
            </a:r>
          </a:p>
          <a:p>
            <a:r>
              <a:rPr kumimoji="1" lang="ja-JP" altLang="en-US" sz="1100" b="1" dirty="0" smtClean="0">
                <a:solidFill>
                  <a:schemeClr val="tx1"/>
                </a:solidFill>
                <a:latin typeface="メイリオ" pitchFamily="50" charset="-128"/>
                <a:ea typeface="メイリオ" pitchFamily="50" charset="-128"/>
                <a:cs typeface="メイリオ" pitchFamily="50" charset="-128"/>
              </a:rPr>
              <a:t>　・彼氏と同棲し、サービスが終了した時</a:t>
            </a:r>
          </a:p>
          <a:p>
            <a:r>
              <a:rPr kumimoji="1" lang="ja-JP" altLang="en-US" sz="1100" b="1" dirty="0" smtClean="0">
                <a:solidFill>
                  <a:schemeClr val="tx1"/>
                </a:solidFill>
                <a:latin typeface="メイリオ" pitchFamily="50" charset="-128"/>
                <a:ea typeface="メイリオ" pitchFamily="50" charset="-128"/>
                <a:cs typeface="メイリオ" pitchFamily="50" charset="-128"/>
              </a:rPr>
              <a:t>　・今でも継続中</a:t>
            </a:r>
          </a:p>
          <a:p>
            <a:r>
              <a:rPr kumimoji="1" lang="ja-JP" altLang="en-US" sz="1100" b="1" dirty="0" smtClean="0">
                <a:solidFill>
                  <a:schemeClr val="tx1"/>
                </a:solidFill>
                <a:latin typeface="メイリオ" pitchFamily="50" charset="-128"/>
                <a:ea typeface="メイリオ" pitchFamily="50" charset="-128"/>
                <a:cs typeface="メイリオ" pitchFamily="50" charset="-128"/>
              </a:rPr>
              <a:t>　・その他</a:t>
            </a:r>
          </a:p>
          <a:p>
            <a:pPr algn="ctr"/>
            <a:r>
              <a:rPr kumimoji="1" lang="en-US" altLang="ja-JP" sz="1100" b="1" dirty="0" smtClean="0">
                <a:solidFill>
                  <a:srgbClr val="FF0000"/>
                </a:solidFill>
                <a:latin typeface="メイリオ" pitchFamily="50" charset="-128"/>
                <a:ea typeface="メイリオ" pitchFamily="50" charset="-128"/>
                <a:cs typeface="メイリオ" pitchFamily="50" charset="-128"/>
              </a:rPr>
              <a:t>※</a:t>
            </a:r>
            <a:r>
              <a:rPr kumimoji="1" lang="ja-JP" altLang="en-US" sz="1100" b="1" dirty="0" smtClean="0">
                <a:solidFill>
                  <a:srgbClr val="FF0000"/>
                </a:solidFill>
                <a:latin typeface="メイリオ" pitchFamily="50" charset="-128"/>
                <a:ea typeface="メイリオ" pitchFamily="50" charset="-128"/>
                <a:cs typeface="メイリオ" pitchFamily="50" charset="-128"/>
              </a:rPr>
              <a:t>合議による終結判断も重要</a:t>
            </a:r>
            <a:endParaRPr kumimoji="1" lang="ja-JP" altLang="en-US" sz="1100" b="1" dirty="0">
              <a:solidFill>
                <a:srgbClr val="FF0000"/>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6139514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相談支援の基本的視点</a:t>
            </a:r>
            <a:endParaRPr kumimoji="1" lang="ja-JP" altLang="en-US" sz="2800" dirty="0">
              <a:latin typeface="メイリオ"/>
              <a:ea typeface="メイリオ"/>
              <a:cs typeface="メイリオ"/>
            </a:endParaRPr>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5</a:t>
            </a:fld>
            <a:endParaRPr lang="en-US"/>
          </a:p>
        </p:txBody>
      </p:sp>
      <p:sp>
        <p:nvSpPr>
          <p:cNvPr id="4" name="テキスト ボックス 3"/>
          <p:cNvSpPr txBox="1"/>
          <p:nvPr/>
        </p:nvSpPr>
        <p:spPr>
          <a:xfrm>
            <a:off x="284163" y="2261356"/>
            <a:ext cx="8574087" cy="4154984"/>
          </a:xfrm>
          <a:prstGeom prst="rect">
            <a:avLst/>
          </a:prstGeom>
          <a:noFill/>
        </p:spPr>
        <p:txBody>
          <a:bodyPr wrap="square" rtlCol="0">
            <a:spAutoFit/>
          </a:bodyPr>
          <a:lstStyle/>
          <a:p>
            <a:r>
              <a:rPr kumimoji="1" lang="ja-JP" altLang="en-US" sz="2400" b="1" u="sng" dirty="0">
                <a:latin typeface="メイリオ"/>
                <a:ea typeface="メイリオ"/>
                <a:cs typeface="メイリオ"/>
              </a:rPr>
              <a:t>相談</a:t>
            </a:r>
            <a:r>
              <a:rPr kumimoji="1" lang="ja-JP" altLang="en-US" sz="2400" b="1" u="sng" dirty="0" smtClean="0">
                <a:latin typeface="メイリオ"/>
                <a:ea typeface="メイリオ"/>
                <a:cs typeface="メイリオ"/>
              </a:rPr>
              <a:t>支援の</a:t>
            </a:r>
            <a:r>
              <a:rPr kumimoji="1" lang="ja-JP" altLang="en-US" sz="2400" b="1" u="sng" dirty="0">
                <a:latin typeface="メイリオ"/>
                <a:ea typeface="メイリオ"/>
                <a:cs typeface="メイリオ"/>
              </a:rPr>
              <a:t>基本的視点</a:t>
            </a:r>
            <a:r>
              <a:rPr kumimoji="1" lang="ja-JP" altLang="en-US" sz="2400" dirty="0">
                <a:latin typeface="メイリオ"/>
                <a:ea typeface="メイリオ"/>
                <a:cs typeface="メイリオ"/>
              </a:rPr>
              <a:t>：</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① </a:t>
            </a:r>
            <a:r>
              <a:rPr kumimoji="1" lang="ja-JP" altLang="en-US" sz="2400" dirty="0">
                <a:latin typeface="メイリオ"/>
                <a:ea typeface="メイリオ"/>
                <a:cs typeface="メイリオ"/>
              </a:rPr>
              <a:t>個別性の重視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② </a:t>
            </a:r>
            <a:r>
              <a:rPr kumimoji="1" lang="ja-JP" altLang="en-US" sz="2400" dirty="0">
                <a:latin typeface="メイリオ"/>
                <a:ea typeface="メイリオ"/>
                <a:cs typeface="メイリオ"/>
              </a:rPr>
              <a:t>生活者視点、</a:t>
            </a:r>
            <a:r>
              <a:rPr kumimoji="1" lang="en-US" altLang="ja-JP" sz="2400" dirty="0">
                <a:latin typeface="メイリオ"/>
                <a:ea typeface="メイリオ"/>
                <a:cs typeface="メイリオ"/>
              </a:rPr>
              <a:t>QOL</a:t>
            </a:r>
            <a:r>
              <a:rPr kumimoji="1" lang="ja-JP" altLang="en-US" sz="2400" dirty="0">
                <a:latin typeface="メイリオ"/>
                <a:ea typeface="メイリオ"/>
                <a:cs typeface="メイリオ"/>
              </a:rPr>
              <a:t>の重視</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③ </a:t>
            </a:r>
            <a:r>
              <a:rPr kumimoji="1" lang="ja-JP" altLang="en-US" sz="2400" dirty="0">
                <a:latin typeface="メイリオ"/>
                <a:ea typeface="メイリオ"/>
                <a:cs typeface="メイリオ"/>
              </a:rPr>
              <a:t>本人主体、本人中心</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④ </a:t>
            </a:r>
            <a:r>
              <a:rPr kumimoji="1" lang="ja-JP" altLang="en-US" sz="2400" dirty="0">
                <a:latin typeface="メイリオ"/>
                <a:ea typeface="メイリオ"/>
                <a:cs typeface="メイリオ"/>
              </a:rPr>
              <a:t>自己決定</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意思決定</a:t>
            </a:r>
            <a:r>
              <a:rPr kumimoji="1" lang="en-US" altLang="ja-JP" sz="2400" dirty="0">
                <a:latin typeface="メイリオ"/>
                <a:ea typeface="メイリオ"/>
                <a:cs typeface="メイリオ"/>
              </a:rPr>
              <a:t>)</a:t>
            </a:r>
            <a:r>
              <a:rPr kumimoji="1" lang="ja-JP" altLang="en-US" sz="2400" dirty="0" err="1">
                <a:latin typeface="メイリオ"/>
                <a:ea typeface="メイリオ"/>
                <a:cs typeface="メイリオ"/>
              </a:rPr>
              <a:t>への</a:t>
            </a:r>
            <a:r>
              <a:rPr kumimoji="1" lang="ja-JP" altLang="en-US" sz="2400" dirty="0">
                <a:latin typeface="メイリオ"/>
                <a:ea typeface="メイリオ"/>
                <a:cs typeface="メイリオ"/>
              </a:rPr>
              <a:t>支援</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⑤ </a:t>
            </a:r>
            <a:r>
              <a:rPr kumimoji="1" lang="ja-JP" altLang="en-US" sz="2400" dirty="0">
                <a:latin typeface="メイリオ"/>
                <a:ea typeface="メイリオ"/>
                <a:cs typeface="メイリオ"/>
              </a:rPr>
              <a:t>エンパワメントの視点、ストレングスへの着目</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⑥ </a:t>
            </a:r>
            <a:r>
              <a:rPr kumimoji="1" lang="ja-JP" altLang="en-US" sz="2400" dirty="0">
                <a:latin typeface="メイリオ"/>
                <a:ea typeface="メイリオ"/>
                <a:cs typeface="メイリオ"/>
              </a:rPr>
              <a:t>権利擁護</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アドボカシー</a:t>
            </a:r>
            <a:r>
              <a:rPr kumimoji="1" lang="en-US" altLang="ja-JP" sz="2400" dirty="0">
                <a:latin typeface="メイリオ"/>
                <a:ea typeface="メイリオ"/>
                <a:cs typeface="メイリオ"/>
              </a:rPr>
              <a:t>)</a:t>
            </a: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⑦ </a:t>
            </a:r>
            <a:r>
              <a:rPr kumimoji="1" lang="ja-JP" altLang="en-US" sz="2400" dirty="0">
                <a:latin typeface="メイリオ"/>
                <a:ea typeface="メイリオ"/>
                <a:cs typeface="メイリオ"/>
              </a:rPr>
              <a:t>地域の多様な資源へのアクセスと活用、資源開発</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⑧ </a:t>
            </a:r>
            <a:r>
              <a:rPr kumimoji="1" lang="ja-JP" altLang="en-US" sz="2400" dirty="0">
                <a:latin typeface="メイリオ"/>
                <a:ea typeface="メイリオ"/>
                <a:cs typeface="メイリオ"/>
              </a:rPr>
              <a:t>チームアプローチ、多職種</a:t>
            </a:r>
            <a:r>
              <a:rPr kumimoji="1" lang="ja-JP" altLang="en-US" sz="2400" dirty="0" smtClean="0">
                <a:latin typeface="メイリオ"/>
                <a:ea typeface="メイリオ"/>
                <a:cs typeface="メイリオ"/>
              </a:rPr>
              <a:t>連携</a:t>
            </a:r>
          </a:p>
          <a:p>
            <a:endParaRPr kumimoji="1" lang="ja-JP" altLang="en-US" sz="2400" dirty="0">
              <a:latin typeface="メイリオ"/>
              <a:ea typeface="メイリオ"/>
              <a:cs typeface="メイリオ"/>
            </a:endParaRPr>
          </a:p>
          <a:p>
            <a:pPr algn="ctr"/>
            <a:r>
              <a:rPr kumimoji="1" lang="ja-JP" altLang="en-US" sz="2400" b="1" dirty="0" smtClean="0">
                <a:solidFill>
                  <a:srgbClr val="FF0000"/>
                </a:solidFill>
                <a:latin typeface="メイリオ"/>
                <a:ea typeface="メイリオ"/>
                <a:cs typeface="メイリオ"/>
              </a:rPr>
              <a:t>ケアマネジメント手法においても変わらない。</a:t>
            </a:r>
          </a:p>
        </p:txBody>
      </p:sp>
      <p:sp>
        <p:nvSpPr>
          <p:cNvPr id="7" name="フッター プレースホルダ 6"/>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Tree>
    <p:extLst>
      <p:ext uri="{BB962C8B-B14F-4D97-AF65-F5344CB8AC3E}">
        <p14:creationId xmlns:p14="http://schemas.microsoft.com/office/powerpoint/2010/main" val="38344036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500747"/>
            <a:ext cx="8640960" cy="523220"/>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３</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まとめ</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a:ea typeface="メイリオ"/>
                <a:cs typeface="メイリオ"/>
              </a:rPr>
              <a:t>思い出そう、基盤となる「価値」</a:t>
            </a:r>
            <a:endParaRPr kumimoji="1" lang="ja-JP" altLang="en-US" sz="2800" dirty="0">
              <a:latin typeface="メイリオ"/>
              <a:ea typeface="メイリオ"/>
              <a:cs typeface="メイリオ"/>
            </a:endParaRPr>
          </a:p>
        </p:txBody>
      </p:sp>
      <p:sp>
        <p:nvSpPr>
          <p:cNvPr id="6" name="フッター プレースホルダ 5"/>
          <p:cNvSpPr>
            <a:spLocks noGrp="1"/>
          </p:cNvSpPr>
          <p:nvPr>
            <p:ph type="ftr" sz="quarter" idx="11"/>
          </p:nvPr>
        </p:nvSpPr>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5" name="スライド番号プレースホルダー 4"/>
          <p:cNvSpPr>
            <a:spLocks noGrp="1"/>
          </p:cNvSpPr>
          <p:nvPr>
            <p:ph type="sldNum" sz="quarter" idx="12"/>
          </p:nvPr>
        </p:nvSpPr>
        <p:spPr/>
        <p:txBody>
          <a:bodyPr/>
          <a:lstStyle/>
          <a:p>
            <a:fld id="{5FD889E0-CAB2-4699-909D-B9A88D47ACBE}" type="slidenum">
              <a:rPr lang="en-US" smtClean="0"/>
              <a:pPr/>
              <a:t>51</a:t>
            </a:fld>
            <a:endParaRPr lang="en-US"/>
          </a:p>
        </p:txBody>
      </p:sp>
      <p:sp>
        <p:nvSpPr>
          <p:cNvPr id="4" name="テキスト ボックス 3"/>
          <p:cNvSpPr txBox="1"/>
          <p:nvPr/>
        </p:nvSpPr>
        <p:spPr>
          <a:xfrm>
            <a:off x="284163" y="2242743"/>
            <a:ext cx="8574087" cy="2462213"/>
          </a:xfrm>
          <a:prstGeom prst="rect">
            <a:avLst/>
          </a:prstGeom>
          <a:noFill/>
        </p:spPr>
        <p:txBody>
          <a:bodyPr wrap="square" rtlCol="0">
            <a:spAutoFit/>
          </a:bodyPr>
          <a:lstStyle/>
          <a:p>
            <a:pPr algn="ctr"/>
            <a:r>
              <a:rPr kumimoji="1" lang="en-US" altLang="ja-JP" sz="2400" dirty="0" smtClean="0">
                <a:latin typeface="メイリオ"/>
                <a:ea typeface="メイリオ"/>
                <a:cs typeface="メイリオ"/>
              </a:rPr>
              <a:t>【</a:t>
            </a:r>
            <a:r>
              <a:rPr kumimoji="1" lang="ja-JP" altLang="en-US" sz="2400" dirty="0">
                <a:latin typeface="メイリオ"/>
                <a:ea typeface="メイリオ"/>
                <a:cs typeface="メイリオ"/>
              </a:rPr>
              <a:t>本人中心、生活者</a:t>
            </a:r>
            <a:r>
              <a:rPr kumimoji="1" lang="ja-JP" altLang="en-US" sz="2400" dirty="0" smtClean="0">
                <a:latin typeface="メイリオ"/>
                <a:ea typeface="メイリオ"/>
                <a:cs typeface="メイリオ"/>
              </a:rPr>
              <a:t>視点、個別性→本人らしい</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a:p>
            <a:pPr algn="ct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エンパワメント、ストレングス</a:t>
            </a:r>
            <a:r>
              <a:rPr kumimoji="1" lang="en-US" altLang="ja-JP" sz="2400" dirty="0" smtClean="0">
                <a:latin typeface="メイリオ"/>
                <a:ea typeface="メイリオ"/>
                <a:cs typeface="メイリオ"/>
              </a:rPr>
              <a:t>】</a:t>
            </a:r>
            <a:endParaRPr kumimoji="1" lang="ja-JP" altLang="en-US" sz="2400" dirty="0" smtClean="0">
              <a:latin typeface="メイリオ"/>
              <a:ea typeface="メイリオ"/>
              <a:cs typeface="メイリオ"/>
            </a:endParaRPr>
          </a:p>
          <a:p>
            <a:pPr algn="ctr"/>
            <a:r>
              <a:rPr kumimoji="1" lang="en-US" altLang="ja-JP" sz="2400" dirty="0" smtClean="0">
                <a:latin typeface="メイリオ"/>
                <a:ea typeface="メイリオ"/>
                <a:cs typeface="メイリオ"/>
              </a:rPr>
              <a:t>【</a:t>
            </a:r>
            <a:r>
              <a:rPr kumimoji="1" lang="ja-JP" altLang="en-US" sz="2400" dirty="0" smtClean="0">
                <a:latin typeface="メイリオ"/>
                <a:ea typeface="メイリオ"/>
                <a:cs typeface="メイリオ"/>
              </a:rPr>
              <a:t>権利擁護、意思決定支援</a:t>
            </a:r>
            <a:r>
              <a:rPr kumimoji="1" lang="en-US" altLang="ja-JP" sz="2400" dirty="0" smtClean="0">
                <a:latin typeface="メイリオ"/>
                <a:ea typeface="メイリオ"/>
                <a:cs typeface="メイリオ"/>
              </a:rPr>
              <a:t>】</a:t>
            </a:r>
            <a:endParaRPr kumimoji="1" lang="en-US" altLang="ja-JP" sz="2400" dirty="0">
              <a:latin typeface="メイリオ"/>
              <a:ea typeface="メイリオ"/>
              <a:cs typeface="メイリオ"/>
            </a:endParaRPr>
          </a:p>
          <a:p>
            <a:pPr>
              <a:lnSpc>
                <a:spcPts val="1200"/>
              </a:lnSpc>
            </a:pP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・障害・疾患、周囲の課題感に囚われすぎない。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・最善の利益、社会常識・規律に囚われすぎない。</a:t>
            </a:r>
            <a:endParaRPr kumimoji="1" lang="en-US" altLang="ja-JP" sz="2400" dirty="0">
              <a:latin typeface="メイリオ"/>
              <a:ea typeface="メイリオ"/>
              <a:cs typeface="メイリオ"/>
            </a:endParaRPr>
          </a:p>
          <a:p>
            <a:r>
              <a:rPr kumimoji="1" lang="ja-JP" altLang="en-US" sz="2400" dirty="0">
                <a:latin typeface="メイリオ"/>
                <a:ea typeface="メイリオ"/>
                <a:cs typeface="メイリオ"/>
              </a:rPr>
              <a:t>　　</a:t>
            </a: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（支援者の）価値観の転換を図るリフレーミング</a:t>
            </a:r>
          </a:p>
        </p:txBody>
      </p:sp>
      <p:sp>
        <p:nvSpPr>
          <p:cNvPr id="7" name="テキスト ボックス 6"/>
          <p:cNvSpPr txBox="1"/>
          <p:nvPr/>
        </p:nvSpPr>
        <p:spPr>
          <a:xfrm>
            <a:off x="118102" y="4688127"/>
            <a:ext cx="3584781" cy="1708160"/>
          </a:xfrm>
          <a:prstGeom prst="rect">
            <a:avLst/>
          </a:prstGeom>
          <a:noFill/>
          <a:ln>
            <a:solidFill>
              <a:schemeClr val="tx1"/>
            </a:solidFill>
          </a:ln>
        </p:spPr>
        <p:txBody>
          <a:bodyPr wrap="square" rtlCol="0">
            <a:spAutoFit/>
          </a:bodyPr>
          <a:lstStyle/>
          <a:p>
            <a:r>
              <a:rPr kumimoji="1" lang="ja-JP" altLang="en-US" sz="1050" b="1" u="sng" dirty="0">
                <a:latin typeface="メイリオ"/>
                <a:ea typeface="メイリオ"/>
                <a:cs typeface="メイリオ"/>
              </a:rPr>
              <a:t>相談支援の</a:t>
            </a:r>
            <a:r>
              <a:rPr kumimoji="1" lang="ja-JP" altLang="en-US" sz="1050" b="1" u="sng" dirty="0" smtClean="0">
                <a:latin typeface="メイリオ"/>
                <a:ea typeface="メイリオ"/>
                <a:cs typeface="メイリオ"/>
              </a:rPr>
              <a:t>目的</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ja-JP" altLang="en-US" sz="1050" dirty="0" smtClean="0">
                <a:latin typeface="メイリオ"/>
                <a:ea typeface="メイリオ"/>
                <a:cs typeface="メイリオ"/>
              </a:rPr>
              <a:t>① </a:t>
            </a:r>
            <a:r>
              <a:rPr kumimoji="1" lang="ja-JP" altLang="en-US" sz="1050" dirty="0">
                <a:latin typeface="メイリオ"/>
                <a:ea typeface="メイリオ"/>
                <a:cs typeface="メイリオ"/>
              </a:rPr>
              <a:t>本人のその人らしい地域での暮らし</a:t>
            </a:r>
          </a:p>
          <a:p>
            <a:r>
              <a:rPr kumimoji="1" lang="ja-JP" altLang="en-US" sz="1050" dirty="0">
                <a:latin typeface="メイリオ"/>
                <a:ea typeface="メイリオ"/>
                <a:cs typeface="メイリオ"/>
              </a:rPr>
              <a:t>　</a:t>
            </a:r>
            <a:r>
              <a:rPr kumimoji="1" lang="ja-JP" altLang="en-US" sz="1050" dirty="0" smtClean="0">
                <a:latin typeface="メイリオ"/>
                <a:ea typeface="メイリオ"/>
                <a:cs typeface="メイリオ"/>
              </a:rPr>
              <a:t>② </a:t>
            </a:r>
            <a:r>
              <a:rPr kumimoji="1" lang="ja-JP" altLang="en-US" sz="1050" dirty="0">
                <a:latin typeface="メイリオ"/>
                <a:ea typeface="メイリオ"/>
                <a:cs typeface="メイリオ"/>
              </a:rPr>
              <a:t>障害のある人を含めた誰もが</a:t>
            </a:r>
            <a:r>
              <a:rPr kumimoji="1" lang="ja-JP" altLang="en-US" sz="1050" dirty="0" smtClean="0">
                <a:latin typeface="メイリオ"/>
                <a:ea typeface="メイリオ"/>
                <a:cs typeface="メイリオ"/>
              </a:rPr>
              <a:t>暮らせる地域づくり</a:t>
            </a:r>
          </a:p>
          <a:p>
            <a:r>
              <a:rPr kumimoji="1" lang="ja-JP" altLang="en-US" sz="1050" b="1" u="sng" dirty="0" smtClean="0">
                <a:latin typeface="メイリオ"/>
                <a:ea typeface="メイリオ"/>
                <a:cs typeface="メイリオ"/>
              </a:rPr>
              <a:t>相談</a:t>
            </a:r>
            <a:r>
              <a:rPr kumimoji="1" lang="ja-JP" altLang="en-US" sz="1050" b="1" u="sng" dirty="0">
                <a:latin typeface="メイリオ"/>
                <a:ea typeface="メイリオ"/>
                <a:cs typeface="メイリオ"/>
              </a:rPr>
              <a:t>支援・ケアマネジメントの基本的視点</a:t>
            </a:r>
            <a:r>
              <a:rPr kumimoji="1" lang="ja-JP" altLang="en-US" sz="1050" dirty="0">
                <a:latin typeface="メイリオ"/>
                <a:ea typeface="メイリオ"/>
                <a:cs typeface="メイリオ"/>
              </a:rPr>
              <a:t>：</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en-US" altLang="ja-JP" sz="1050" dirty="0">
                <a:latin typeface="メイリオ"/>
                <a:ea typeface="メイリオ"/>
                <a:cs typeface="メイリオ"/>
              </a:rPr>
              <a:t>① </a:t>
            </a:r>
            <a:r>
              <a:rPr kumimoji="1" lang="ja-JP" altLang="en-US" sz="1050" dirty="0">
                <a:latin typeface="メイリオ"/>
                <a:ea typeface="メイリオ"/>
                <a:cs typeface="メイリオ"/>
              </a:rPr>
              <a:t>個別性の重視</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en-US" altLang="ja-JP" sz="1050" dirty="0">
                <a:latin typeface="メイリオ"/>
                <a:ea typeface="メイリオ"/>
                <a:cs typeface="メイリオ"/>
              </a:rPr>
              <a:t>② </a:t>
            </a:r>
            <a:r>
              <a:rPr kumimoji="1" lang="ja-JP" altLang="en-US" sz="1050" dirty="0">
                <a:latin typeface="メイリオ"/>
                <a:ea typeface="メイリオ"/>
                <a:cs typeface="メイリオ"/>
              </a:rPr>
              <a:t>生活者視点、</a:t>
            </a:r>
            <a:r>
              <a:rPr kumimoji="1" lang="en-US" altLang="ja-JP" sz="1050" dirty="0">
                <a:latin typeface="メイリオ"/>
                <a:ea typeface="メイリオ"/>
                <a:cs typeface="メイリオ"/>
              </a:rPr>
              <a:t>QOL</a:t>
            </a:r>
            <a:r>
              <a:rPr kumimoji="1" lang="ja-JP" altLang="en-US" sz="1050" dirty="0">
                <a:latin typeface="メイリオ"/>
                <a:ea typeface="メイリオ"/>
                <a:cs typeface="メイリオ"/>
              </a:rPr>
              <a:t>の重視</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en-US" altLang="ja-JP" sz="1050" dirty="0">
                <a:latin typeface="メイリオ"/>
                <a:ea typeface="メイリオ"/>
                <a:cs typeface="メイリオ"/>
              </a:rPr>
              <a:t>③ </a:t>
            </a:r>
            <a:r>
              <a:rPr kumimoji="1" lang="ja-JP" altLang="en-US" sz="1050" dirty="0">
                <a:latin typeface="メイリオ"/>
                <a:ea typeface="メイリオ"/>
                <a:cs typeface="メイリオ"/>
              </a:rPr>
              <a:t>本人主体、本人中心</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en-US" altLang="ja-JP" sz="1050" dirty="0">
                <a:latin typeface="メイリオ"/>
                <a:ea typeface="メイリオ"/>
                <a:cs typeface="メイリオ"/>
              </a:rPr>
              <a:t>④ </a:t>
            </a:r>
            <a:r>
              <a:rPr kumimoji="1" lang="ja-JP" altLang="en-US" sz="1050" dirty="0">
                <a:latin typeface="メイリオ"/>
                <a:ea typeface="メイリオ"/>
                <a:cs typeface="メイリオ"/>
              </a:rPr>
              <a:t>自己決定</a:t>
            </a:r>
            <a:r>
              <a:rPr kumimoji="1" lang="en-US" altLang="ja-JP" sz="1050" dirty="0">
                <a:latin typeface="メイリオ"/>
                <a:ea typeface="メイリオ"/>
                <a:cs typeface="メイリオ"/>
              </a:rPr>
              <a:t>(</a:t>
            </a:r>
            <a:r>
              <a:rPr kumimoji="1" lang="ja-JP" altLang="en-US" sz="1050" dirty="0">
                <a:latin typeface="メイリオ"/>
                <a:ea typeface="メイリオ"/>
                <a:cs typeface="メイリオ"/>
              </a:rPr>
              <a:t>意思決定</a:t>
            </a:r>
            <a:r>
              <a:rPr kumimoji="1" lang="en-US" altLang="ja-JP" sz="1050" dirty="0">
                <a:latin typeface="メイリオ"/>
                <a:ea typeface="メイリオ"/>
                <a:cs typeface="メイリオ"/>
              </a:rPr>
              <a:t>)</a:t>
            </a:r>
            <a:r>
              <a:rPr kumimoji="1" lang="ja-JP" altLang="en-US" sz="1050" dirty="0" err="1">
                <a:latin typeface="メイリオ"/>
                <a:ea typeface="メイリオ"/>
                <a:cs typeface="メイリオ"/>
              </a:rPr>
              <a:t>への</a:t>
            </a:r>
            <a:r>
              <a:rPr kumimoji="1" lang="ja-JP" altLang="en-US" sz="1050" dirty="0">
                <a:latin typeface="メイリオ"/>
                <a:ea typeface="メイリオ"/>
                <a:cs typeface="メイリオ"/>
              </a:rPr>
              <a:t>支援</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en-US" altLang="ja-JP" sz="1050" dirty="0">
                <a:latin typeface="メイリオ"/>
                <a:ea typeface="メイリオ"/>
                <a:cs typeface="メイリオ"/>
              </a:rPr>
              <a:t>⑤ </a:t>
            </a:r>
            <a:r>
              <a:rPr kumimoji="1" lang="ja-JP" altLang="en-US" sz="1050" dirty="0">
                <a:latin typeface="メイリオ"/>
                <a:ea typeface="メイリオ"/>
                <a:cs typeface="メイリオ"/>
              </a:rPr>
              <a:t>エンパワメントの視点、ストレングスへの着目</a:t>
            </a:r>
            <a:endParaRPr kumimoji="1" lang="en-US" altLang="ja-JP" sz="1050" dirty="0">
              <a:latin typeface="メイリオ"/>
              <a:ea typeface="メイリオ"/>
              <a:cs typeface="メイリオ"/>
            </a:endParaRPr>
          </a:p>
          <a:p>
            <a:r>
              <a:rPr kumimoji="1" lang="ja-JP" altLang="en-US" sz="1050" dirty="0">
                <a:latin typeface="メイリオ"/>
                <a:ea typeface="メイリオ"/>
                <a:cs typeface="メイリオ"/>
              </a:rPr>
              <a:t>　</a:t>
            </a:r>
            <a:r>
              <a:rPr kumimoji="1" lang="en-US" altLang="ja-JP" sz="1050" dirty="0">
                <a:latin typeface="メイリオ"/>
                <a:ea typeface="メイリオ"/>
                <a:cs typeface="メイリオ"/>
              </a:rPr>
              <a:t>⑥ </a:t>
            </a:r>
            <a:r>
              <a:rPr kumimoji="1" lang="ja-JP" altLang="en-US" sz="1050" dirty="0">
                <a:latin typeface="メイリオ"/>
                <a:ea typeface="メイリオ"/>
                <a:cs typeface="メイリオ"/>
              </a:rPr>
              <a:t>権利擁護</a:t>
            </a:r>
            <a:r>
              <a:rPr kumimoji="1" lang="en-US" altLang="ja-JP" sz="1050" dirty="0">
                <a:latin typeface="メイリオ"/>
                <a:ea typeface="メイリオ"/>
                <a:cs typeface="メイリオ"/>
              </a:rPr>
              <a:t>(</a:t>
            </a:r>
            <a:r>
              <a:rPr kumimoji="1" lang="ja-JP" altLang="en-US" sz="1050" dirty="0">
                <a:latin typeface="メイリオ"/>
                <a:ea typeface="メイリオ"/>
                <a:cs typeface="メイリオ"/>
              </a:rPr>
              <a:t>アドボカシー</a:t>
            </a:r>
            <a:r>
              <a:rPr kumimoji="1" lang="en-US" altLang="ja-JP" sz="1050" dirty="0" smtClean="0">
                <a:latin typeface="メイリオ"/>
                <a:ea typeface="メイリオ"/>
                <a:cs typeface="メイリオ"/>
              </a:rPr>
              <a:t>)</a:t>
            </a:r>
            <a:endParaRPr kumimoji="1" lang="en-US" altLang="ja-JP" sz="1050" dirty="0">
              <a:latin typeface="メイリオ"/>
              <a:ea typeface="メイリオ"/>
              <a:cs typeface="メイリオ"/>
            </a:endParaRPr>
          </a:p>
        </p:txBody>
      </p:sp>
      <p:sp>
        <p:nvSpPr>
          <p:cNvPr id="8" name="角丸四角形 7"/>
          <p:cNvSpPr/>
          <p:nvPr/>
        </p:nvSpPr>
        <p:spPr>
          <a:xfrm>
            <a:off x="284163" y="1896296"/>
            <a:ext cx="3047086" cy="237811"/>
          </a:xfrm>
          <a:prstGeom prst="roundRect">
            <a:avLst/>
          </a:prstGeom>
          <a:solidFill>
            <a:schemeClr val="accent5">
              <a:lumMod val="20000"/>
              <a:lumOff val="8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100" dirty="0" smtClean="0">
                <a:solidFill>
                  <a:schemeClr val="tx1"/>
                </a:solidFill>
                <a:latin typeface="メイリオ"/>
                <a:ea typeface="メイリオ"/>
                <a:cs typeface="メイリオ"/>
              </a:rPr>
              <a:t>後半は技術的な話も多かったので</a:t>
            </a:r>
            <a:r>
              <a:rPr kumimoji="1" lang="en-US" altLang="ja-JP" sz="1100" dirty="0" smtClean="0">
                <a:solidFill>
                  <a:schemeClr val="tx1"/>
                </a:solidFill>
                <a:latin typeface="メイリオ"/>
                <a:ea typeface="メイリオ"/>
                <a:cs typeface="メイリオ"/>
              </a:rPr>
              <a:t>…</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4633391" y="4789901"/>
            <a:ext cx="4285584"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smtClean="0">
                <a:solidFill>
                  <a:schemeClr val="tx1"/>
                </a:solidFill>
                <a:latin typeface="メイリオ" pitchFamily="50" charset="-128"/>
                <a:ea typeface="メイリオ" pitchFamily="50" charset="-128"/>
                <a:cs typeface="メイリオ" pitchFamily="50" charset="-128"/>
              </a:rPr>
              <a:t>① ソーシャルワークとしての障害者相談支援の価値と知識を理解する。</a:t>
            </a:r>
            <a:endParaRPr kumimoji="1" lang="ja-JP" altLang="en-US" sz="1050" b="1" dirty="0">
              <a:solidFill>
                <a:schemeClr val="tx1"/>
              </a:solidFill>
              <a:latin typeface="メイリオ" pitchFamily="50" charset="-128"/>
              <a:ea typeface="メイリオ" pitchFamily="50" charset="-128"/>
              <a:cs typeface="メイリオ" pitchFamily="50" charset="-128"/>
            </a:endParaRPr>
          </a:p>
        </p:txBody>
      </p:sp>
      <p:sp>
        <p:nvSpPr>
          <p:cNvPr id="11" name="角丸四角形 10"/>
          <p:cNvSpPr/>
          <p:nvPr/>
        </p:nvSpPr>
        <p:spPr>
          <a:xfrm>
            <a:off x="4633390" y="5221949"/>
            <a:ext cx="4285584"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smtClean="0">
                <a:solidFill>
                  <a:schemeClr val="tx1"/>
                </a:solidFill>
                <a:latin typeface="メイリオ" pitchFamily="50" charset="-128"/>
                <a:ea typeface="メイリオ" pitchFamily="50" charset="-128"/>
                <a:cs typeface="メイリオ" pitchFamily="50" charset="-128"/>
              </a:rPr>
              <a:t>② 基本相談支援の理論と実際を理解し、障害者ケアマネジメントのスキルを獲得する。</a:t>
            </a:r>
            <a:endParaRPr kumimoji="1" lang="ja-JP" altLang="en-US" sz="105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4651496" y="6076992"/>
            <a:ext cx="4285584"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smtClean="0">
                <a:solidFill>
                  <a:schemeClr val="tx1"/>
                </a:solidFill>
                <a:latin typeface="メイリオ" pitchFamily="50" charset="-128"/>
                <a:ea typeface="メイリオ" pitchFamily="50" charset="-128"/>
                <a:cs typeface="メイリオ" pitchFamily="50" charset="-128"/>
              </a:rPr>
              <a:t>④ 地域づくりとその核となる（自立支援）協議会の役割と機能を理解する。</a:t>
            </a:r>
            <a:endParaRPr kumimoji="1" lang="ja-JP" altLang="en-US" sz="1050" b="1" dirty="0">
              <a:solidFill>
                <a:schemeClr val="tx1"/>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4633390" y="5653997"/>
            <a:ext cx="4285584"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b="1" dirty="0" smtClean="0">
                <a:solidFill>
                  <a:schemeClr val="tx1"/>
                </a:solidFill>
                <a:latin typeface="メイリオ" pitchFamily="50" charset="-128"/>
                <a:ea typeface="メイリオ" pitchFamily="50" charset="-128"/>
                <a:cs typeface="メイリオ" pitchFamily="50" charset="-128"/>
              </a:rPr>
              <a:t>③ 計画相談支援の実施に関する実務を理解し、一連の業務ができる。</a:t>
            </a:r>
            <a:endParaRPr kumimoji="1" lang="ja-JP" altLang="en-US" sz="1050" b="1" dirty="0">
              <a:solidFill>
                <a:schemeClr val="tx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3869300" y="4749156"/>
            <a:ext cx="666485" cy="1656184"/>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smtClean="0">
                <a:solidFill>
                  <a:schemeClr val="bg1"/>
                </a:solidFill>
                <a:latin typeface="メイリオ" pitchFamily="50" charset="-128"/>
                <a:ea typeface="メイリオ" pitchFamily="50" charset="-128"/>
                <a:cs typeface="メイリオ" pitchFamily="50" charset="-128"/>
              </a:rPr>
              <a:t>初任者研修の獲得</a:t>
            </a:r>
          </a:p>
          <a:p>
            <a:pPr algn="ctr"/>
            <a:r>
              <a:rPr kumimoji="1" lang="ja-JP" altLang="en-US" sz="1100" b="1" dirty="0" smtClean="0">
                <a:solidFill>
                  <a:schemeClr val="bg1"/>
                </a:solidFill>
                <a:latin typeface="メイリオ" pitchFamily="50" charset="-128"/>
                <a:ea typeface="メイリオ" pitchFamily="50" charset="-128"/>
                <a:cs typeface="メイリオ" pitchFamily="50" charset="-128"/>
              </a:rPr>
              <a:t>目標</a:t>
            </a:r>
            <a:endParaRPr kumimoji="1" lang="ja-JP" altLang="en-US" sz="1100" b="1" dirty="0">
              <a:solidFill>
                <a:schemeClr val="bg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128607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11ILAG31"/>
          <p:cNvPicPr>
            <a:picLocks noGrp="1" noChangeAspect="1" noChangeArrowheads="1"/>
          </p:cNvPicPr>
          <p:nvPr>
            <p:ph sz="half" idx="4294967295"/>
          </p:nvPr>
        </p:nvPicPr>
        <p:blipFill>
          <a:blip r:embed="rId3" cstate="email">
            <a:extLst>
              <a:ext uri="{28A0092B-C50C-407E-A947-70E740481C1C}">
                <a14:useLocalDpi xmlns:a14="http://schemas.microsoft.com/office/drawing/2010/main" val="0"/>
              </a:ext>
            </a:extLst>
          </a:blip>
          <a:srcRect/>
          <a:stretch>
            <a:fillRect/>
          </a:stretch>
        </p:blipFill>
        <p:spPr>
          <a:xfrm>
            <a:off x="0" y="4143375"/>
            <a:ext cx="857250" cy="1031875"/>
          </a:xfrm>
        </p:spPr>
      </p:pic>
      <p:pic>
        <p:nvPicPr>
          <p:cNvPr id="21511" name="Picture 7" descr="11ILAG13"/>
          <p:cNvPicPr>
            <a:picLocks noGrp="1" noChangeAspect="1" noChangeArrowheads="1"/>
          </p:cNvPicPr>
          <p:nvPr>
            <p:ph sz="half" idx="4294967295"/>
          </p:nvPr>
        </p:nvPicPr>
        <p:blipFill>
          <a:blip r:embed="rId4" cstate="email">
            <a:extLst>
              <a:ext uri="{28A0092B-C50C-407E-A947-70E740481C1C}">
                <a14:useLocalDpi xmlns:a14="http://schemas.microsoft.com/office/drawing/2010/main" val="0"/>
              </a:ext>
            </a:extLst>
          </a:blip>
          <a:srcRect/>
          <a:stretch>
            <a:fillRect/>
          </a:stretch>
        </p:blipFill>
        <p:spPr>
          <a:xfrm>
            <a:off x="8378825" y="1428750"/>
            <a:ext cx="765175" cy="1000125"/>
          </a:xfrm>
        </p:spPr>
      </p:pic>
      <p:sp>
        <p:nvSpPr>
          <p:cNvPr id="21507" name="Oval 3"/>
          <p:cNvSpPr>
            <a:spLocks noChangeArrowheads="1"/>
          </p:cNvSpPr>
          <p:nvPr/>
        </p:nvSpPr>
        <p:spPr bwMode="auto">
          <a:xfrm>
            <a:off x="4071938" y="4143375"/>
            <a:ext cx="1500187" cy="1428750"/>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ja-JP">
              <a:latin typeface="Calibri" charset="0"/>
            </a:endParaRPr>
          </a:p>
        </p:txBody>
      </p:sp>
      <p:sp>
        <p:nvSpPr>
          <p:cNvPr id="21508" name="Oval 4"/>
          <p:cNvSpPr>
            <a:spLocks noChangeArrowheads="1"/>
          </p:cNvSpPr>
          <p:nvPr/>
        </p:nvSpPr>
        <p:spPr bwMode="auto">
          <a:xfrm>
            <a:off x="6858000" y="1500188"/>
            <a:ext cx="1643063" cy="1500187"/>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ja-JP">
              <a:latin typeface="Calibri" charset="0"/>
            </a:endParaRPr>
          </a:p>
        </p:txBody>
      </p:sp>
      <p:sp>
        <p:nvSpPr>
          <p:cNvPr id="21509" name="Text Box 5"/>
          <p:cNvSpPr txBox="1">
            <a:spLocks noChangeArrowheads="1"/>
          </p:cNvSpPr>
          <p:nvPr/>
        </p:nvSpPr>
        <p:spPr bwMode="auto">
          <a:xfrm>
            <a:off x="4071938" y="4572000"/>
            <a:ext cx="1582737"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2000" b="1">
                <a:latin typeface="Calibri" charset="0"/>
              </a:rPr>
              <a:t>現在の　　　生活</a:t>
            </a:r>
          </a:p>
        </p:txBody>
      </p:sp>
      <p:sp>
        <p:nvSpPr>
          <p:cNvPr id="21510" name="Text Box 6"/>
          <p:cNvSpPr txBox="1">
            <a:spLocks noChangeArrowheads="1"/>
          </p:cNvSpPr>
          <p:nvPr/>
        </p:nvSpPr>
        <p:spPr bwMode="auto">
          <a:xfrm>
            <a:off x="6786563" y="2000250"/>
            <a:ext cx="1871662"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2000" b="1">
                <a:latin typeface="Calibri" charset="0"/>
              </a:rPr>
              <a:t>その人らしい　　　　　　生　活　　　　　　　　</a:t>
            </a:r>
          </a:p>
        </p:txBody>
      </p:sp>
      <p:pic>
        <p:nvPicPr>
          <p:cNvPr id="21512" name="Picture 8" descr="11ILAG1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28625" y="1785938"/>
            <a:ext cx="714375" cy="96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2777" name="AutoShape 9"/>
          <p:cNvSpPr>
            <a:spLocks noChangeArrowheads="1"/>
          </p:cNvSpPr>
          <p:nvPr/>
        </p:nvSpPr>
        <p:spPr bwMode="auto">
          <a:xfrm>
            <a:off x="1357313" y="1785938"/>
            <a:ext cx="3887787" cy="50323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383 h 21600"/>
              <a:gd name="T14" fmla="*/ 19550 w 21600"/>
              <a:gd name="T15" fmla="*/ 16217 h 21600"/>
            </a:gdLst>
            <a:ahLst/>
            <a:cxnLst>
              <a:cxn ang="T8">
                <a:pos x="T0" y="T1"/>
              </a:cxn>
              <a:cxn ang="T9">
                <a:pos x="T2" y="T3"/>
              </a:cxn>
              <a:cxn ang="T10">
                <a:pos x="T4" y="T5"/>
              </a:cxn>
              <a:cxn ang="T11">
                <a:pos x="T6" y="T7"/>
              </a:cxn>
            </a:cxnLst>
            <a:rect l="T12" t="T13" r="T14" b="T15"/>
            <a:pathLst>
              <a:path w="21600" h="21600">
                <a:moveTo>
                  <a:pt x="17512" y="0"/>
                </a:moveTo>
                <a:lnTo>
                  <a:pt x="17512" y="5383"/>
                </a:lnTo>
                <a:lnTo>
                  <a:pt x="3375" y="5383"/>
                </a:lnTo>
                <a:lnTo>
                  <a:pt x="3375" y="16217"/>
                </a:lnTo>
                <a:lnTo>
                  <a:pt x="17512" y="16217"/>
                </a:lnTo>
                <a:lnTo>
                  <a:pt x="17512" y="21600"/>
                </a:lnTo>
                <a:lnTo>
                  <a:pt x="21600" y="10800"/>
                </a:lnTo>
                <a:close/>
              </a:path>
              <a:path w="21600" h="21600">
                <a:moveTo>
                  <a:pt x="1350" y="5383"/>
                </a:moveTo>
                <a:lnTo>
                  <a:pt x="1350" y="16217"/>
                </a:lnTo>
                <a:lnTo>
                  <a:pt x="2700" y="16217"/>
                </a:lnTo>
                <a:lnTo>
                  <a:pt x="2700" y="5383"/>
                </a:lnTo>
                <a:close/>
              </a:path>
              <a:path w="21600" h="21600">
                <a:moveTo>
                  <a:pt x="0" y="5383"/>
                </a:moveTo>
                <a:lnTo>
                  <a:pt x="0" y="16217"/>
                </a:lnTo>
                <a:lnTo>
                  <a:pt x="675" y="16217"/>
                </a:lnTo>
                <a:lnTo>
                  <a:pt x="675" y="5383"/>
                </a:lnTo>
                <a:close/>
              </a:path>
            </a:pathLst>
          </a:custGeo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ln w="9525">
            <a:solidFill>
              <a:schemeClr val="tx1"/>
            </a:solidFill>
            <a:miter lim="800000"/>
            <a:headEnd/>
            <a:tailEnd/>
          </a:ln>
        </p:spPr>
        <p:txBody>
          <a:bodyPr wrap="none" anchor="ctr"/>
          <a:lstStyle/>
          <a:p>
            <a:pPr fontAlgn="auto">
              <a:spcBef>
                <a:spcPts val="0"/>
              </a:spcBef>
              <a:spcAft>
                <a:spcPts val="0"/>
              </a:spcAft>
              <a:defRPr/>
            </a:pPr>
            <a:endParaRPr lang="ja-JP" altLang="ja-JP">
              <a:latin typeface="Calibri" pitchFamily="34" charset="0"/>
              <a:ea typeface="+mn-ea"/>
              <a:cs typeface="+mn-cs"/>
            </a:endParaRPr>
          </a:p>
        </p:txBody>
      </p:sp>
      <p:sp>
        <p:nvSpPr>
          <p:cNvPr id="32778" name="AutoShape 10"/>
          <p:cNvSpPr>
            <a:spLocks noChangeArrowheads="1"/>
          </p:cNvSpPr>
          <p:nvPr/>
        </p:nvSpPr>
        <p:spPr bwMode="auto">
          <a:xfrm rot="-1879978">
            <a:off x="2662238" y="2230438"/>
            <a:ext cx="504825" cy="1590675"/>
          </a:xfrm>
          <a:prstGeom prst="downArrow">
            <a:avLst>
              <a:gd name="adj1" fmla="val 50000"/>
              <a:gd name="adj2" fmla="val 83333"/>
            </a:avLst>
          </a:prstGeo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ln w="9525">
            <a:solidFill>
              <a:schemeClr val="tx1"/>
            </a:solidFill>
            <a:miter lim="800000"/>
            <a:headEnd/>
            <a:tailEnd/>
          </a:ln>
        </p:spPr>
        <p:txBody>
          <a:bodyPr vert="eaVert" wrap="none" anchor="ctr"/>
          <a:lstStyle/>
          <a:p>
            <a:pPr fontAlgn="auto">
              <a:spcBef>
                <a:spcPts val="0"/>
              </a:spcBef>
              <a:spcAft>
                <a:spcPts val="0"/>
              </a:spcAft>
              <a:defRPr/>
            </a:pPr>
            <a:endParaRPr lang="ja-JP" altLang="ja-JP">
              <a:latin typeface="Calibri" pitchFamily="34" charset="0"/>
              <a:ea typeface="+mn-ea"/>
              <a:cs typeface="+mn-cs"/>
            </a:endParaRPr>
          </a:p>
        </p:txBody>
      </p:sp>
      <p:sp>
        <p:nvSpPr>
          <p:cNvPr id="21515" name="Text Box 11"/>
          <p:cNvSpPr txBox="1">
            <a:spLocks noChangeArrowheads="1"/>
          </p:cNvSpPr>
          <p:nvPr/>
        </p:nvSpPr>
        <p:spPr bwMode="auto">
          <a:xfrm>
            <a:off x="1857375" y="1357313"/>
            <a:ext cx="1928813"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1400">
                <a:latin typeface="Calibri" charset="0"/>
              </a:rPr>
              <a:t>その人本来のちからが向かう方向（本流）</a:t>
            </a:r>
          </a:p>
        </p:txBody>
      </p:sp>
      <p:sp>
        <p:nvSpPr>
          <p:cNvPr id="21516" name="Text Box 12"/>
          <p:cNvSpPr txBox="1">
            <a:spLocks noChangeArrowheads="1"/>
          </p:cNvSpPr>
          <p:nvPr/>
        </p:nvSpPr>
        <p:spPr bwMode="auto">
          <a:xfrm rot="3498224">
            <a:off x="2663032" y="2813844"/>
            <a:ext cx="1428750"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1600">
                <a:latin typeface="Calibri" charset="0"/>
              </a:rPr>
              <a:t>何らかの要因</a:t>
            </a:r>
          </a:p>
        </p:txBody>
      </p:sp>
      <p:sp>
        <p:nvSpPr>
          <p:cNvPr id="21517" name="Text Box 13"/>
          <p:cNvSpPr txBox="1">
            <a:spLocks noChangeArrowheads="1"/>
          </p:cNvSpPr>
          <p:nvPr/>
        </p:nvSpPr>
        <p:spPr bwMode="auto">
          <a:xfrm>
            <a:off x="3429000" y="3643313"/>
            <a:ext cx="1655763"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1600" b="1">
                <a:latin typeface="Calibri" charset="0"/>
              </a:rPr>
              <a:t>ミスポジション</a:t>
            </a:r>
          </a:p>
        </p:txBody>
      </p:sp>
      <p:sp>
        <p:nvSpPr>
          <p:cNvPr id="21518" name="AutoShape 14"/>
          <p:cNvSpPr>
            <a:spLocks noChangeArrowheads="1"/>
          </p:cNvSpPr>
          <p:nvPr/>
        </p:nvSpPr>
        <p:spPr bwMode="auto">
          <a:xfrm>
            <a:off x="2500313" y="4000500"/>
            <a:ext cx="3525837" cy="1714500"/>
          </a:xfrm>
          <a:prstGeom prst="roundRect">
            <a:avLst>
              <a:gd name="adj" fmla="val 11991"/>
            </a:avLst>
          </a:prstGeom>
          <a:noFill/>
          <a:ln w="38100">
            <a:solidFill>
              <a:schemeClr val="tx1"/>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ja-JP">
              <a:latin typeface="Calibri" charset="0"/>
            </a:endParaRPr>
          </a:p>
        </p:txBody>
      </p:sp>
      <p:sp>
        <p:nvSpPr>
          <p:cNvPr id="21519" name="Text Box 15"/>
          <p:cNvSpPr txBox="1">
            <a:spLocks noChangeArrowheads="1"/>
          </p:cNvSpPr>
          <p:nvPr/>
        </p:nvSpPr>
        <p:spPr bwMode="auto">
          <a:xfrm>
            <a:off x="500063" y="1214438"/>
            <a:ext cx="508000" cy="4667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2400">
                <a:latin typeface="Calibri" charset="0"/>
              </a:rPr>
              <a:t>Ａ</a:t>
            </a:r>
          </a:p>
        </p:txBody>
      </p:sp>
      <p:sp>
        <p:nvSpPr>
          <p:cNvPr id="21520" name="Text Box 16"/>
          <p:cNvSpPr txBox="1">
            <a:spLocks noChangeArrowheads="1"/>
          </p:cNvSpPr>
          <p:nvPr/>
        </p:nvSpPr>
        <p:spPr bwMode="auto">
          <a:xfrm>
            <a:off x="4714875" y="1143000"/>
            <a:ext cx="503238" cy="4667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2400">
                <a:latin typeface="Calibri" charset="0"/>
              </a:rPr>
              <a:t>Ｂ</a:t>
            </a:r>
          </a:p>
        </p:txBody>
      </p:sp>
      <p:sp>
        <p:nvSpPr>
          <p:cNvPr id="21521" name="Text Box 17"/>
          <p:cNvSpPr txBox="1">
            <a:spLocks noChangeArrowheads="1"/>
          </p:cNvSpPr>
          <p:nvPr/>
        </p:nvSpPr>
        <p:spPr bwMode="auto">
          <a:xfrm>
            <a:off x="2000250" y="3429000"/>
            <a:ext cx="720725" cy="466725"/>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2400">
                <a:latin typeface="Calibri" charset="0"/>
              </a:rPr>
              <a:t>Ｂ</a:t>
            </a:r>
            <a:r>
              <a:rPr lang="en-US" altLang="ja-JP" sz="2400">
                <a:latin typeface="Calibri" charset="0"/>
              </a:rPr>
              <a:t>´</a:t>
            </a:r>
          </a:p>
        </p:txBody>
      </p:sp>
      <p:sp>
        <p:nvSpPr>
          <p:cNvPr id="21522" name="AutoShape 18"/>
          <p:cNvSpPr>
            <a:spLocks noChangeArrowheads="1"/>
          </p:cNvSpPr>
          <p:nvPr/>
        </p:nvSpPr>
        <p:spPr bwMode="auto">
          <a:xfrm>
            <a:off x="5286375" y="1357313"/>
            <a:ext cx="3455988" cy="1785937"/>
          </a:xfrm>
          <a:prstGeom prst="roundRect">
            <a:avLst>
              <a:gd name="adj" fmla="val 16667"/>
            </a:avLst>
          </a:prstGeom>
          <a:noFill/>
          <a:ln w="38100">
            <a:solidFill>
              <a:schemeClr val="tx1"/>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ja-JP">
              <a:latin typeface="Calibri" charset="0"/>
            </a:endParaRPr>
          </a:p>
        </p:txBody>
      </p:sp>
      <p:sp>
        <p:nvSpPr>
          <p:cNvPr id="21523" name="Text Box 19"/>
          <p:cNvSpPr txBox="1">
            <a:spLocks noChangeArrowheads="1"/>
          </p:cNvSpPr>
          <p:nvPr/>
        </p:nvSpPr>
        <p:spPr bwMode="auto">
          <a:xfrm>
            <a:off x="5715000" y="1000125"/>
            <a:ext cx="2662238"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1600" b="1">
                <a:latin typeface="Calibri" charset="0"/>
              </a:rPr>
              <a:t>エンパワーポジション</a:t>
            </a:r>
          </a:p>
        </p:txBody>
      </p:sp>
      <p:sp>
        <p:nvSpPr>
          <p:cNvPr id="32788" name="AutoShape 20"/>
          <p:cNvSpPr>
            <a:spLocks noChangeArrowheads="1"/>
          </p:cNvSpPr>
          <p:nvPr/>
        </p:nvSpPr>
        <p:spPr bwMode="auto">
          <a:xfrm rot="-3596158">
            <a:off x="6015832" y="3442494"/>
            <a:ext cx="1066800" cy="649287"/>
          </a:xfrm>
          <a:prstGeom prst="leftRightArrow">
            <a:avLst>
              <a:gd name="adj1" fmla="val 50000"/>
              <a:gd name="adj2" fmla="val 35371"/>
            </a:avLst>
          </a:prstGeom>
          <a:gradFill>
            <a:gsLst>
              <a:gs pos="0">
                <a:schemeClr val="tx2">
                  <a:lumMod val="60000"/>
                  <a:lumOff val="40000"/>
                </a:schemeClr>
              </a:gs>
              <a:gs pos="50000">
                <a:schemeClr val="accent1">
                  <a:tint val="44500"/>
                  <a:satMod val="160000"/>
                </a:schemeClr>
              </a:gs>
              <a:gs pos="100000">
                <a:schemeClr val="accent1">
                  <a:tint val="23500"/>
                  <a:satMod val="160000"/>
                </a:schemeClr>
              </a:gs>
            </a:gsLst>
            <a:lin ang="5400000" scaled="0"/>
          </a:gradFill>
          <a:ln w="9525">
            <a:solidFill>
              <a:schemeClr val="tx1"/>
            </a:solidFill>
            <a:miter lim="800000"/>
            <a:headEnd/>
            <a:tailEnd/>
          </a:ln>
        </p:spPr>
        <p:txBody>
          <a:bodyPr wrap="none" anchor="ctr"/>
          <a:lstStyle/>
          <a:p>
            <a:pPr fontAlgn="auto">
              <a:spcBef>
                <a:spcPts val="0"/>
              </a:spcBef>
              <a:spcAft>
                <a:spcPts val="0"/>
              </a:spcAft>
              <a:defRPr/>
            </a:pPr>
            <a:endParaRPr lang="ja-JP" altLang="ja-JP">
              <a:latin typeface="Calibri" pitchFamily="34" charset="0"/>
              <a:ea typeface="+mn-ea"/>
              <a:cs typeface="+mn-cs"/>
            </a:endParaRPr>
          </a:p>
        </p:txBody>
      </p:sp>
      <p:sp>
        <p:nvSpPr>
          <p:cNvPr id="21525" name="Text Box 21"/>
          <p:cNvSpPr txBox="1">
            <a:spLocks noChangeArrowheads="1"/>
          </p:cNvSpPr>
          <p:nvPr/>
        </p:nvSpPr>
        <p:spPr bwMode="auto">
          <a:xfrm>
            <a:off x="2428875" y="5286375"/>
            <a:ext cx="1801813"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en-US" altLang="ja-JP" sz="1400">
                <a:latin typeface="Calibri" charset="0"/>
              </a:rPr>
              <a:t>powerlessness</a:t>
            </a:r>
          </a:p>
        </p:txBody>
      </p:sp>
      <p:sp>
        <p:nvSpPr>
          <p:cNvPr id="21526" name="Text Box 22"/>
          <p:cNvSpPr txBox="1">
            <a:spLocks noChangeArrowheads="1"/>
          </p:cNvSpPr>
          <p:nvPr/>
        </p:nvSpPr>
        <p:spPr bwMode="auto">
          <a:xfrm>
            <a:off x="5357813" y="2428875"/>
            <a:ext cx="158432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en-US" altLang="ja-JP" sz="1400">
                <a:latin typeface="Calibri" charset="0"/>
              </a:rPr>
              <a:t>Empowerment</a:t>
            </a:r>
            <a:r>
              <a:rPr lang="ja-JP" altLang="en-US" sz="1400">
                <a:latin typeface="Calibri" charset="0"/>
              </a:rPr>
              <a:t>　　</a:t>
            </a:r>
            <a:r>
              <a:rPr lang="en-US" altLang="ja-JP" sz="1400">
                <a:latin typeface="Calibri" charset="0"/>
              </a:rPr>
              <a:t>Recovery</a:t>
            </a:r>
          </a:p>
        </p:txBody>
      </p:sp>
      <p:sp>
        <p:nvSpPr>
          <p:cNvPr id="21527" name="Text Box 23"/>
          <p:cNvSpPr txBox="1">
            <a:spLocks noChangeArrowheads="1"/>
          </p:cNvSpPr>
          <p:nvPr/>
        </p:nvSpPr>
        <p:spPr bwMode="auto">
          <a:xfrm>
            <a:off x="6715125" y="3714750"/>
            <a:ext cx="1512888" cy="396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2000">
                <a:latin typeface="Calibri" charset="0"/>
              </a:rPr>
              <a:t>ズレに着目</a:t>
            </a:r>
          </a:p>
        </p:txBody>
      </p:sp>
      <p:sp>
        <p:nvSpPr>
          <p:cNvPr id="21528" name="Text Box 25"/>
          <p:cNvSpPr txBox="1">
            <a:spLocks noChangeArrowheads="1"/>
          </p:cNvSpPr>
          <p:nvPr/>
        </p:nvSpPr>
        <p:spPr bwMode="auto">
          <a:xfrm>
            <a:off x="8350250" y="6583363"/>
            <a:ext cx="793750" cy="260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1100">
                <a:latin typeface="Calibri" charset="0"/>
              </a:rPr>
              <a:t>Ｋ．Ｓａｔｏ</a:t>
            </a:r>
          </a:p>
        </p:txBody>
      </p:sp>
      <p:sp>
        <p:nvSpPr>
          <p:cNvPr id="21529" name="AutoShape 28"/>
          <p:cNvSpPr>
            <a:spLocks noChangeArrowheads="1"/>
          </p:cNvSpPr>
          <p:nvPr/>
        </p:nvSpPr>
        <p:spPr bwMode="auto">
          <a:xfrm>
            <a:off x="142875" y="857250"/>
            <a:ext cx="8785225" cy="5072063"/>
          </a:xfrm>
          <a:prstGeom prst="roundRect">
            <a:avLst>
              <a:gd name="adj" fmla="val 2995"/>
            </a:avLst>
          </a:prstGeom>
          <a:noFill/>
          <a:ln w="38100">
            <a:solidFill>
              <a:srgbClr val="FF00FF"/>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ja-JP">
              <a:latin typeface="Calibri" charset="0"/>
            </a:endParaRPr>
          </a:p>
        </p:txBody>
      </p:sp>
      <p:sp>
        <p:nvSpPr>
          <p:cNvPr id="21530" name="テキスト ボックス 28"/>
          <p:cNvSpPr txBox="1">
            <a:spLocks noChangeArrowheads="1"/>
          </p:cNvSpPr>
          <p:nvPr/>
        </p:nvSpPr>
        <p:spPr bwMode="auto">
          <a:xfrm>
            <a:off x="1285875" y="1071563"/>
            <a:ext cx="314325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r>
              <a:rPr lang="ja-JP" altLang="en-US" sz="1400" b="1" u="sng">
                <a:solidFill>
                  <a:srgbClr val="FF0000"/>
                </a:solidFill>
                <a:latin typeface="Calibri" charset="0"/>
              </a:rPr>
              <a:t>エンパワメントアプローチに基づく視点</a:t>
            </a:r>
          </a:p>
        </p:txBody>
      </p:sp>
      <p:sp>
        <p:nvSpPr>
          <p:cNvPr id="21531" name="テキスト ボックス 29"/>
          <p:cNvSpPr txBox="1">
            <a:spLocks noChangeArrowheads="1"/>
          </p:cNvSpPr>
          <p:nvPr/>
        </p:nvSpPr>
        <p:spPr bwMode="auto">
          <a:xfrm>
            <a:off x="6286500" y="4643438"/>
            <a:ext cx="2214563"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r>
              <a:rPr lang="ja-JP" altLang="en-US" sz="1400" b="1" u="sng">
                <a:solidFill>
                  <a:srgbClr val="FF0000"/>
                </a:solidFill>
                <a:latin typeface="Calibri" charset="0"/>
              </a:rPr>
              <a:t>ゼロベース思考</a:t>
            </a:r>
            <a:endParaRPr lang="en-US" altLang="ja-JP" sz="1400" b="1" u="sng">
              <a:solidFill>
                <a:srgbClr val="FF0000"/>
              </a:solidFill>
              <a:latin typeface="Calibri" charset="0"/>
            </a:endParaRPr>
          </a:p>
          <a:p>
            <a:pPr algn="ctr"/>
            <a:r>
              <a:rPr lang="en-US" altLang="ja-JP" sz="1400" b="1">
                <a:solidFill>
                  <a:srgbClr val="FF0000"/>
                </a:solidFill>
                <a:latin typeface="Calibri" charset="0"/>
              </a:rPr>
              <a:t>→</a:t>
            </a:r>
            <a:r>
              <a:rPr lang="ja-JP" altLang="en-US" sz="1400" b="1">
                <a:solidFill>
                  <a:srgbClr val="FF0000"/>
                </a:solidFill>
                <a:latin typeface="Calibri" charset="0"/>
              </a:rPr>
              <a:t>そのためにどうするか？</a:t>
            </a:r>
          </a:p>
        </p:txBody>
      </p:sp>
      <p:sp>
        <p:nvSpPr>
          <p:cNvPr id="21532" name="テキスト ボックス 30"/>
          <p:cNvSpPr txBox="1">
            <a:spLocks noChangeArrowheads="1"/>
          </p:cNvSpPr>
          <p:nvPr/>
        </p:nvSpPr>
        <p:spPr bwMode="auto">
          <a:xfrm>
            <a:off x="1000125" y="4000500"/>
            <a:ext cx="1285875" cy="738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ja-JP" altLang="en-US" sz="1400" b="1" u="sng" dirty="0">
                <a:solidFill>
                  <a:srgbClr val="FF0000"/>
                </a:solidFill>
                <a:latin typeface="Calibri" charset="0"/>
              </a:rPr>
              <a:t>課題の外在化</a:t>
            </a:r>
            <a:endParaRPr lang="en-US" altLang="ja-JP" sz="1400" b="1" u="sng" dirty="0">
              <a:solidFill>
                <a:srgbClr val="FF0000"/>
              </a:solidFill>
              <a:latin typeface="Calibri" charset="0"/>
            </a:endParaRPr>
          </a:p>
          <a:p>
            <a:r>
              <a:rPr lang="en-US" altLang="ja-JP" sz="1400" b="1" dirty="0">
                <a:solidFill>
                  <a:srgbClr val="FF0000"/>
                </a:solidFill>
                <a:latin typeface="Calibri" charset="0"/>
              </a:rPr>
              <a:t>→</a:t>
            </a:r>
            <a:r>
              <a:rPr lang="ja-JP" altLang="en-US" sz="1400" b="1" dirty="0">
                <a:solidFill>
                  <a:srgbClr val="FF0000"/>
                </a:solidFill>
                <a:latin typeface="Calibri" charset="0"/>
              </a:rPr>
              <a:t>対象者を悪者にしない</a:t>
            </a:r>
          </a:p>
        </p:txBody>
      </p:sp>
      <p:sp>
        <p:nvSpPr>
          <p:cNvPr id="33" name="テキスト ボックス 32"/>
          <p:cNvSpPr txBox="1"/>
          <p:nvPr/>
        </p:nvSpPr>
        <p:spPr>
          <a:xfrm rot="3492466">
            <a:off x="3186907" y="2596356"/>
            <a:ext cx="1357312" cy="523875"/>
          </a:xfrm>
          <a:prstGeom prst="rect">
            <a:avLst/>
          </a:prstGeom>
          <a:noFill/>
        </p:spPr>
        <p:txBody>
          <a:bodyPr>
            <a:spAutoFit/>
          </a:bodyPr>
          <a:lstStyle/>
          <a:p>
            <a:pPr fontAlgn="auto">
              <a:spcBef>
                <a:spcPts val="0"/>
              </a:spcBef>
              <a:spcAft>
                <a:spcPts val="0"/>
              </a:spcAft>
              <a:defRPr/>
            </a:pPr>
            <a:r>
              <a:rPr lang="ja-JP" altLang="en-US" sz="1400" dirty="0">
                <a:solidFill>
                  <a:srgbClr val="FF0000"/>
                </a:solidFill>
                <a:latin typeface="+mn-ea"/>
                <a:ea typeface="+mn-ea"/>
                <a:cs typeface="+mn-cs"/>
              </a:rPr>
              <a:t>すべての困難に共通する</a:t>
            </a:r>
          </a:p>
        </p:txBody>
      </p:sp>
      <p:sp>
        <p:nvSpPr>
          <p:cNvPr id="21534" name="テキスト ボックス 33"/>
          <p:cNvSpPr txBox="1">
            <a:spLocks noChangeArrowheads="1"/>
          </p:cNvSpPr>
          <p:nvPr/>
        </p:nvSpPr>
        <p:spPr bwMode="auto">
          <a:xfrm>
            <a:off x="642938" y="4929188"/>
            <a:ext cx="1643062"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ja-JP" altLang="en-US" sz="1200" b="1">
                <a:solidFill>
                  <a:srgbClr val="FF0000"/>
                </a:solidFill>
                <a:latin typeface="Calibri" charset="0"/>
              </a:rPr>
              <a:t>＊「人生を成長」ととらえれば、すべての人が明日の自分との間でズレをもつ</a:t>
            </a:r>
          </a:p>
        </p:txBody>
      </p:sp>
      <p:pic>
        <p:nvPicPr>
          <p:cNvPr id="35" name="Picture 3" descr="12ILAU26"/>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3516977">
            <a:off x="5142706" y="3444082"/>
            <a:ext cx="1023937" cy="57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36" name="テキスト ボックス 36"/>
          <p:cNvSpPr txBox="1">
            <a:spLocks noChangeArrowheads="1"/>
          </p:cNvSpPr>
          <p:nvPr/>
        </p:nvSpPr>
        <p:spPr bwMode="auto">
          <a:xfrm>
            <a:off x="0" y="0"/>
            <a:ext cx="9144000" cy="369888"/>
          </a:xfrm>
          <a:prstGeom prst="rect">
            <a:avLst/>
          </a:prstGeom>
          <a:solidFill>
            <a:srgbClr val="FFFF00"/>
          </a:solidFill>
          <a:ln w="9525">
            <a:solidFill>
              <a:schemeClr val="tx1"/>
            </a:solidFill>
            <a:miter lim="800000"/>
            <a:headEnd/>
            <a:tailEnd/>
          </a:ln>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ja-JP" altLang="en-US" b="1">
                <a:latin typeface="Calibri" charset="0"/>
              </a:rPr>
              <a:t>５ピクチャーズ＝</a:t>
            </a:r>
            <a:r>
              <a:rPr lang="ja-JP" altLang="en-US" sz="1200" b="1">
                <a:solidFill>
                  <a:srgbClr val="FF0000"/>
                </a:solidFill>
                <a:latin typeface="Calibri" charset="0"/>
              </a:rPr>
              <a:t>「ストレングス視点」</a:t>
            </a:r>
            <a:r>
              <a:rPr lang="ja-JP" altLang="en-US" sz="1200" b="1">
                <a:latin typeface="Calibri" charset="0"/>
              </a:rPr>
              <a:t>をベースに、</a:t>
            </a:r>
            <a:r>
              <a:rPr lang="ja-JP" altLang="en-US" sz="1200" b="1">
                <a:solidFill>
                  <a:srgbClr val="FF0000"/>
                </a:solidFill>
                <a:latin typeface="Calibri" charset="0"/>
              </a:rPr>
              <a:t>「人としての共通モデル」</a:t>
            </a:r>
            <a:r>
              <a:rPr lang="ja-JP" altLang="en-US" sz="1200" b="1">
                <a:latin typeface="Calibri" charset="0"/>
              </a:rPr>
              <a:t>の枠組みで</a:t>
            </a:r>
            <a:r>
              <a:rPr lang="ja-JP" altLang="en-US" sz="1200" b="1">
                <a:solidFill>
                  <a:srgbClr val="FF0000"/>
                </a:solidFill>
                <a:latin typeface="Calibri" charset="0"/>
              </a:rPr>
              <a:t>「利用者本人の車」</a:t>
            </a:r>
            <a:r>
              <a:rPr lang="ja-JP" altLang="en-US" sz="1200" b="1">
                <a:latin typeface="Calibri" charset="0"/>
              </a:rPr>
              <a:t>で目的地にむかう鳥瞰図</a:t>
            </a:r>
          </a:p>
        </p:txBody>
      </p:sp>
      <p:sp>
        <p:nvSpPr>
          <p:cNvPr id="21537" name="Text Box 29"/>
          <p:cNvSpPr txBox="1">
            <a:spLocks noChangeArrowheads="1"/>
          </p:cNvSpPr>
          <p:nvPr/>
        </p:nvSpPr>
        <p:spPr bwMode="auto">
          <a:xfrm>
            <a:off x="428625" y="642938"/>
            <a:ext cx="4572000" cy="40005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spcBef>
                <a:spcPct val="50000"/>
              </a:spcBef>
            </a:pPr>
            <a:r>
              <a:rPr lang="ja-JP" altLang="en-US" sz="2000" b="1">
                <a:latin typeface="Calibri" charset="0"/>
              </a:rPr>
              <a:t>「ミスポジション・セオリー（</a:t>
            </a:r>
            <a:r>
              <a:rPr lang="en-US" altLang="ja-JP" sz="2000" b="1">
                <a:latin typeface="Calibri" charset="0"/>
              </a:rPr>
              <a:t>K.Sato</a:t>
            </a:r>
            <a:r>
              <a:rPr lang="ja-JP" altLang="en-US" sz="2000" b="1">
                <a:latin typeface="Calibri" charset="0"/>
              </a:rPr>
              <a:t>）」</a:t>
            </a:r>
          </a:p>
        </p:txBody>
      </p:sp>
      <p:sp>
        <p:nvSpPr>
          <p:cNvPr id="38" name="角丸四角形 37"/>
          <p:cNvSpPr/>
          <p:nvPr/>
        </p:nvSpPr>
        <p:spPr>
          <a:xfrm>
            <a:off x="142875" y="6072188"/>
            <a:ext cx="8786813" cy="500062"/>
          </a:xfrm>
          <a:prstGeom prst="roundRect">
            <a:avLst>
              <a:gd name="adj" fmla="val 28857"/>
            </a:avLst>
          </a:prstGeom>
          <a:noFill/>
          <a:ln w="63500" cmpd="sng">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b="1" dirty="0">
                <a:solidFill>
                  <a:schemeClr val="tx1"/>
                </a:solidFill>
              </a:rPr>
              <a:t>　　　　ストレングス視点</a:t>
            </a:r>
          </a:p>
        </p:txBody>
      </p:sp>
      <p:sp>
        <p:nvSpPr>
          <p:cNvPr id="39" name="円/楕円 38"/>
          <p:cNvSpPr/>
          <p:nvPr/>
        </p:nvSpPr>
        <p:spPr>
          <a:xfrm>
            <a:off x="4286250" y="3000375"/>
            <a:ext cx="3857625" cy="1500188"/>
          </a:xfrm>
          <a:prstGeom prst="ellipse">
            <a:avLst/>
          </a:prstGeom>
          <a:noFill/>
          <a:ln w="635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テキスト ボックス 39"/>
          <p:cNvSpPr txBox="1">
            <a:spLocks noChangeArrowheads="1"/>
          </p:cNvSpPr>
          <p:nvPr/>
        </p:nvSpPr>
        <p:spPr bwMode="auto">
          <a:xfrm>
            <a:off x="4029025" y="6165304"/>
            <a:ext cx="41433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ja-JP" altLang="en-US" sz="1400" b="1">
                <a:solidFill>
                  <a:srgbClr val="FF0000"/>
                </a:solidFill>
                <a:latin typeface="Calibri" charset="0"/>
              </a:rPr>
              <a:t>強み（「良質な社会資源」）を生かす視点をベース</a:t>
            </a:r>
          </a:p>
        </p:txBody>
      </p:sp>
      <p:sp>
        <p:nvSpPr>
          <p:cNvPr id="41" name="テキスト ボックス 40"/>
          <p:cNvSpPr txBox="1">
            <a:spLocks noChangeArrowheads="1"/>
          </p:cNvSpPr>
          <p:nvPr/>
        </p:nvSpPr>
        <p:spPr bwMode="auto">
          <a:xfrm>
            <a:off x="4572000" y="3357563"/>
            <a:ext cx="928688"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lgn="ctr"/>
            <a:r>
              <a:rPr lang="ja-JP" altLang="en-US" sz="1400" b="1">
                <a:solidFill>
                  <a:srgbClr val="FF0000"/>
                </a:solidFill>
                <a:latin typeface="Calibri" charset="0"/>
              </a:rPr>
              <a:t>本人の車</a:t>
            </a:r>
          </a:p>
        </p:txBody>
      </p:sp>
      <p:sp>
        <p:nvSpPr>
          <p:cNvPr id="43" name="Text Box 25"/>
          <p:cNvSpPr txBox="1">
            <a:spLocks noChangeArrowheads="1"/>
          </p:cNvSpPr>
          <p:nvPr/>
        </p:nvSpPr>
        <p:spPr bwMode="auto">
          <a:xfrm>
            <a:off x="35496" y="6596487"/>
            <a:ext cx="3456384" cy="2615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42" tIns="45672" rIns="91342" bIns="45672">
            <a:spAutoFit/>
          </a:bodyP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pPr>
              <a:spcBef>
                <a:spcPct val="50000"/>
              </a:spcBef>
            </a:pPr>
            <a:r>
              <a:rPr lang="ja-JP" altLang="en-US" sz="1100">
                <a:latin typeface="Calibri" charset="0"/>
              </a:rPr>
              <a:t>作成：佐藤光正（駒沢大学）</a:t>
            </a:r>
          </a:p>
        </p:txBody>
      </p:sp>
      <p:sp>
        <p:nvSpPr>
          <p:cNvPr id="42" name="スライド番号プレースホルダ 41"/>
          <p:cNvSpPr>
            <a:spLocks noGrp="1"/>
          </p:cNvSpPr>
          <p:nvPr>
            <p:ph type="sldNum" sz="quarter" idx="12"/>
          </p:nvPr>
        </p:nvSpPr>
        <p:spPr/>
        <p:txBody>
          <a:bodyPr/>
          <a:lstStyle/>
          <a:p>
            <a:fld id="{5FD889E0-CAB2-4699-909D-B9A88D47ACBE}" type="slidenum">
              <a:rPr lang="en-US" smtClean="0"/>
              <a:pPr/>
              <a:t>52</a:t>
            </a:fld>
            <a:endParaRPr lang="en-US"/>
          </a:p>
        </p:txBody>
      </p:sp>
    </p:spTree>
    <p:extLst>
      <p:ext uri="{BB962C8B-B14F-4D97-AF65-F5344CB8AC3E}">
        <p14:creationId xmlns:p14="http://schemas.microsoft.com/office/powerpoint/2010/main" val="1337106319"/>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2800" dirty="0" smtClean="0">
                <a:latin typeface="メイリオ"/>
                <a:ea typeface="メイリオ"/>
                <a:cs typeface="メイリオ"/>
              </a:rPr>
              <a:t>【</a:t>
            </a:r>
            <a:r>
              <a:rPr lang="ja-JP" altLang="en-US" sz="2800" dirty="0" smtClean="0">
                <a:latin typeface="メイリオ"/>
                <a:ea typeface="メイリオ"/>
                <a:cs typeface="メイリオ"/>
              </a:rPr>
              <a:t>復習</a:t>
            </a:r>
            <a:r>
              <a:rPr kumimoji="1" lang="en-US" altLang="ja-JP" sz="2800" dirty="0" smtClean="0">
                <a:latin typeface="メイリオ"/>
                <a:ea typeface="メイリオ"/>
                <a:cs typeface="メイリオ"/>
              </a:rPr>
              <a:t>】</a:t>
            </a:r>
            <a:r>
              <a:rPr kumimoji="1" lang="ja-JP" altLang="en-US" sz="2800" dirty="0" smtClean="0">
                <a:latin typeface="メイリオ"/>
                <a:ea typeface="メイリオ"/>
                <a:cs typeface="メイリオ"/>
              </a:rPr>
              <a:t>ケアマネジメントプロセス</a:t>
            </a:r>
            <a:br>
              <a:rPr kumimoji="1" lang="ja-JP" altLang="en-US" sz="2800" dirty="0" smtClean="0">
                <a:latin typeface="メイリオ"/>
                <a:ea typeface="メイリオ"/>
                <a:cs typeface="メイリオ"/>
              </a:rPr>
            </a:br>
            <a:r>
              <a:rPr lang="ja-JP" altLang="en-US" sz="1600" dirty="0" smtClean="0">
                <a:latin typeface="メイリオ"/>
                <a:ea typeface="メイリオ"/>
                <a:cs typeface="メイリオ"/>
              </a:rPr>
              <a:t>サービス等利用計画作成事務の流れ</a:t>
            </a:r>
            <a:endParaRPr kumimoji="1" lang="ja-JP" altLang="en-US" sz="1600" dirty="0">
              <a:latin typeface="メイリオ"/>
              <a:ea typeface="メイリオ"/>
              <a:cs typeface="メイリオ"/>
            </a:endParaRPr>
          </a:p>
        </p:txBody>
      </p:sp>
      <p:sp>
        <p:nvSpPr>
          <p:cNvPr id="30" name="フッター プレースホルダ 29"/>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11" name="スライド番号プレースホルダー 10"/>
          <p:cNvSpPr>
            <a:spLocks noGrp="1"/>
          </p:cNvSpPr>
          <p:nvPr>
            <p:ph type="sldNum" sz="quarter" idx="12"/>
          </p:nvPr>
        </p:nvSpPr>
        <p:spPr/>
        <p:txBody>
          <a:bodyPr/>
          <a:lstStyle/>
          <a:p>
            <a:fld id="{5FD889E0-CAB2-4699-909D-B9A88D47ACBE}" type="slidenum">
              <a:rPr lang="en-US" smtClean="0"/>
              <a:pPr/>
              <a:t>6</a:t>
            </a:fld>
            <a:endParaRPr lang="en-US"/>
          </a:p>
        </p:txBody>
      </p:sp>
      <p:sp>
        <p:nvSpPr>
          <p:cNvPr id="4" name="テキスト ボックス 3"/>
          <p:cNvSpPr txBox="1"/>
          <p:nvPr/>
        </p:nvSpPr>
        <p:spPr>
          <a:xfrm>
            <a:off x="284163" y="1956544"/>
            <a:ext cx="8574087" cy="461665"/>
          </a:xfrm>
          <a:prstGeom prst="rect">
            <a:avLst/>
          </a:prstGeom>
          <a:noFill/>
        </p:spPr>
        <p:txBody>
          <a:bodyPr wrap="square" rtlCol="0">
            <a:spAutoFit/>
          </a:bodyPr>
          <a:lstStyle/>
          <a:p>
            <a:r>
              <a:rPr kumimoji="1" lang="ja-JP" altLang="en-US" sz="2400" dirty="0" smtClean="0">
                <a:latin typeface="メイリオ"/>
                <a:ea typeface="メイリオ"/>
                <a:cs typeface="メイリオ"/>
              </a:rPr>
              <a:t>支援</a:t>
            </a:r>
            <a:r>
              <a:rPr kumimoji="1" lang="ja-JP" altLang="en-US" sz="2400" dirty="0">
                <a:latin typeface="メイリオ"/>
                <a:ea typeface="メイリオ"/>
                <a:cs typeface="メイリオ"/>
              </a:rPr>
              <a:t>過程の可視化</a:t>
            </a:r>
            <a:endParaRPr kumimoji="1" lang="en-US" altLang="ja-JP" sz="2400" dirty="0">
              <a:latin typeface="メイリオ"/>
              <a:ea typeface="メイリオ"/>
              <a:cs typeface="メイリオ"/>
            </a:endParaRPr>
          </a:p>
        </p:txBody>
      </p:sp>
      <p:sp>
        <p:nvSpPr>
          <p:cNvPr id="5" name="正方形/長方形 4"/>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6" name="正方形/長方形 5"/>
          <p:cNvSpPr/>
          <p:nvPr/>
        </p:nvSpPr>
        <p:spPr>
          <a:xfrm>
            <a:off x="2129816"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7" name="正方形/長方形 6"/>
          <p:cNvSpPr/>
          <p:nvPr/>
        </p:nvSpPr>
        <p:spPr>
          <a:xfrm>
            <a:off x="3975469"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8" name="正方形/長方形 7"/>
          <p:cNvSpPr/>
          <p:nvPr/>
        </p:nvSpPr>
        <p:spPr>
          <a:xfrm>
            <a:off x="2064249" y="4852125"/>
            <a:ext cx="1088524"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9" name="正方形/長方形 8"/>
          <p:cNvSpPr/>
          <p:nvPr/>
        </p:nvSpPr>
        <p:spPr>
          <a:xfrm>
            <a:off x="5821123" y="3191094"/>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10" name="正方形/長方形 9"/>
          <p:cNvSpPr/>
          <p:nvPr/>
        </p:nvSpPr>
        <p:spPr>
          <a:xfrm>
            <a:off x="7699237" y="3191094"/>
            <a:ext cx="1019845"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12" name="直線矢印コネクタ 11"/>
          <p:cNvCxnSpPr>
            <a:stCxn id="5" idx="3"/>
            <a:endCxn id="6" idx="1"/>
          </p:cNvCxnSpPr>
          <p:nvPr/>
        </p:nvCxnSpPr>
        <p:spPr>
          <a:xfrm>
            <a:off x="1919427"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a:stCxn id="6" idx="3"/>
            <a:endCxn id="7" idx="1"/>
          </p:cNvCxnSpPr>
          <p:nvPr/>
        </p:nvCxnSpPr>
        <p:spPr>
          <a:xfrm>
            <a:off x="3765080" y="3669166"/>
            <a:ext cx="210389"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6" name="直線矢印コネクタ 15"/>
          <p:cNvCxnSpPr>
            <a:stCxn id="7" idx="3"/>
            <a:endCxn id="9" idx="1"/>
          </p:cNvCxnSpPr>
          <p:nvPr/>
        </p:nvCxnSpPr>
        <p:spPr>
          <a:xfrm flipV="1">
            <a:off x="5610733" y="3665013"/>
            <a:ext cx="210390" cy="4153"/>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a:stCxn id="9" idx="3"/>
            <a:endCxn id="10" idx="1"/>
          </p:cNvCxnSpPr>
          <p:nvPr/>
        </p:nvCxnSpPr>
        <p:spPr>
          <a:xfrm>
            <a:off x="7456387" y="3665013"/>
            <a:ext cx="242850" cy="0"/>
          </a:xfrm>
          <a:prstGeom prst="straightConnector1">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0" name="カギ線コネクタ 19"/>
          <p:cNvCxnSpPr>
            <a:stCxn id="9" idx="0"/>
            <a:endCxn id="6" idx="0"/>
          </p:cNvCxnSpPr>
          <p:nvPr/>
        </p:nvCxnSpPr>
        <p:spPr>
          <a:xfrm rot="16200000" flipH="1" flipV="1">
            <a:off x="4791025" y="1347516"/>
            <a:ext cx="4153" cy="3691307"/>
          </a:xfrm>
          <a:prstGeom prst="bentConnector3">
            <a:avLst>
              <a:gd name="adj1" fmla="val -14300409"/>
            </a:avLst>
          </a:prstGeom>
          <a:ln w="101600">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9" name="角丸四角形 48"/>
          <p:cNvSpPr/>
          <p:nvPr/>
        </p:nvSpPr>
        <p:spPr>
          <a:xfrm>
            <a:off x="1130766"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50" name="角丸四角形 49"/>
          <p:cNvSpPr/>
          <p:nvPr/>
        </p:nvSpPr>
        <p:spPr>
          <a:xfrm>
            <a:off x="4895317"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51" name="正方形/長方形 50"/>
          <p:cNvSpPr/>
          <p:nvPr/>
        </p:nvSpPr>
        <p:spPr>
          <a:xfrm>
            <a:off x="5307771"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52" name="正方形/長方形 51"/>
          <p:cNvSpPr/>
          <p:nvPr/>
        </p:nvSpPr>
        <p:spPr>
          <a:xfrm>
            <a:off x="3264603" y="4852125"/>
            <a:ext cx="666863" cy="635688"/>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54" name="直線コネクタ 53"/>
          <p:cNvCxnSpPr>
            <a:stCxn id="6" idx="2"/>
          </p:cNvCxnSpPr>
          <p:nvPr/>
        </p:nvCxnSpPr>
        <p:spPr>
          <a:xfrm flipH="1">
            <a:off x="2064249" y="4143085"/>
            <a:ext cx="883199"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55" name="正方形/長方形 54"/>
          <p:cNvSpPr/>
          <p:nvPr/>
        </p:nvSpPr>
        <p:spPr>
          <a:xfrm>
            <a:off x="4029486"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57" name="直線コネクタ 56"/>
          <p:cNvCxnSpPr/>
          <p:nvPr/>
        </p:nvCxnSpPr>
        <p:spPr>
          <a:xfrm>
            <a:off x="5610733" y="4143085"/>
            <a:ext cx="870947" cy="70904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8" idx="3"/>
            <a:endCxn id="52" idx="1"/>
          </p:cNvCxnSpPr>
          <p:nvPr/>
        </p:nvCxnSpPr>
        <p:spPr>
          <a:xfrm>
            <a:off x="3152773" y="5169969"/>
            <a:ext cx="111830"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 name="直線矢印コネクタ 60"/>
          <p:cNvCxnSpPr>
            <a:stCxn id="52" idx="3"/>
            <a:endCxn id="55" idx="1"/>
          </p:cNvCxnSpPr>
          <p:nvPr/>
        </p:nvCxnSpPr>
        <p:spPr>
          <a:xfrm>
            <a:off x="3931466" y="5169969"/>
            <a:ext cx="98020" cy="8698"/>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a:stCxn id="55" idx="3"/>
            <a:endCxn id="51" idx="1"/>
          </p:cNvCxnSpPr>
          <p:nvPr/>
        </p:nvCxnSpPr>
        <p:spPr>
          <a:xfrm>
            <a:off x="5203395" y="5178667"/>
            <a:ext cx="104376" cy="0"/>
          </a:xfrm>
          <a:prstGeom prst="straightConnector1">
            <a:avLst/>
          </a:prstGeom>
          <a:ln w="508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4" name="角丸四角形 63"/>
          <p:cNvSpPr/>
          <p:nvPr/>
        </p:nvSpPr>
        <p:spPr>
          <a:xfrm>
            <a:off x="289242" y="4019087"/>
            <a:ext cx="75454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32" name="正方形/長方形 31"/>
          <p:cNvSpPr/>
          <p:nvPr/>
        </p:nvSpPr>
        <p:spPr>
          <a:xfrm>
            <a:off x="6622618" y="4852125"/>
            <a:ext cx="1173909" cy="653084"/>
          </a:xfrm>
          <a:prstGeom prst="rect">
            <a:avLst/>
          </a:prstGeom>
          <a:solidFill>
            <a:schemeClr val="accent5">
              <a:lumMod val="7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35" name="直線コネクタ 34"/>
          <p:cNvCxnSpPr>
            <a:endCxn id="32" idx="0"/>
          </p:cNvCxnSpPr>
          <p:nvPr/>
        </p:nvCxnSpPr>
        <p:spPr>
          <a:xfrm>
            <a:off x="6622618" y="3940965"/>
            <a:ext cx="586955" cy="911160"/>
          </a:xfrm>
          <a:prstGeom prst="line">
            <a:avLst/>
          </a:prstGeom>
          <a:ln w="63500">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8" name="角丸四角形 47"/>
          <p:cNvSpPr/>
          <p:nvPr/>
        </p:nvSpPr>
        <p:spPr>
          <a:xfrm>
            <a:off x="6367094" y="4019087"/>
            <a:ext cx="956804" cy="469667"/>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797639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437032"/>
            <a:ext cx="9144000" cy="365125"/>
          </a:xfrm>
        </p:spPr>
        <p:txBody>
          <a:bodyPr/>
          <a:lstStyle/>
          <a:p>
            <a:pPr algn="ctr"/>
            <a:r>
              <a:rPr kumimoji="1" lang="ja-JP" altLang="en-US" sz="800" b="0" dirty="0" smtClean="0"/>
              <a:t>新カリキュラムに基づく相談支援従事者養成研修モデル研修</a:t>
            </a:r>
            <a:r>
              <a:rPr kumimoji="1" lang="en-US" altLang="ja-JP" sz="800" b="0" dirty="0" smtClean="0"/>
              <a:t>(</a:t>
            </a:r>
            <a:r>
              <a:rPr kumimoji="1" lang="ja-JP" altLang="en-US" sz="800" b="0" dirty="0" smtClean="0"/>
              <a:t>初任者研修</a:t>
            </a:r>
            <a:r>
              <a:rPr kumimoji="1" lang="en-US" altLang="ja-JP" sz="800" b="0" dirty="0" smtClean="0"/>
              <a:t>), SSA2018-2019(c) </a:t>
            </a:r>
            <a:r>
              <a:rPr kumimoji="1" lang="ja-JP" altLang="en-US" sz="800" b="0" dirty="0" smtClean="0"/>
              <a:t>不許複製</a:t>
            </a:r>
            <a:endParaRPr kumimoji="1" lang="ja-JP" altLang="en-US" sz="800" b="0" dirty="0"/>
          </a:p>
        </p:txBody>
      </p:sp>
      <p:sp>
        <p:nvSpPr>
          <p:cNvPr id="4" name="テキスト ボックス 3"/>
          <p:cNvSpPr txBox="1"/>
          <p:nvPr/>
        </p:nvSpPr>
        <p:spPr>
          <a:xfrm>
            <a:off x="251520" y="2500747"/>
            <a:ext cx="8640960" cy="523220"/>
          </a:xfrm>
          <a:prstGeom prst="rect">
            <a:avLst/>
          </a:prstGeom>
          <a:noFill/>
        </p:spPr>
        <p:txBody>
          <a:bodyPr wrap="square" rtlCol="0">
            <a:spAutoFit/>
          </a:bodyPr>
          <a:lstStyle/>
          <a:p>
            <a:pPr algn="ct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２</a:t>
            </a:r>
            <a:r>
              <a:rPr kumimoji="1" lang="en-US" altLang="ja-JP" sz="2800" b="1" dirty="0" smtClean="0">
                <a:latin typeface="メイリオ" pitchFamily="50" charset="-128"/>
                <a:ea typeface="メイリオ" pitchFamily="50" charset="-128"/>
                <a:cs typeface="メイリオ" pitchFamily="50" charset="-128"/>
              </a:rPr>
              <a:t>】</a:t>
            </a:r>
            <a:r>
              <a:rPr kumimoji="1" lang="ja-JP" altLang="en-US" sz="2800" b="1" dirty="0" smtClean="0">
                <a:latin typeface="メイリオ" pitchFamily="50" charset="-128"/>
                <a:ea typeface="メイリオ" pitchFamily="50" charset="-128"/>
                <a:cs typeface="メイリオ" pitchFamily="50" charset="-128"/>
              </a:rPr>
              <a:t>ケアマネジメントの展開</a:t>
            </a:r>
          </a:p>
        </p:txBody>
      </p:sp>
      <p:sp>
        <p:nvSpPr>
          <p:cNvPr id="5" name="スライド番号プレースホルダ 4"/>
          <p:cNvSpPr>
            <a:spLocks noGrp="1"/>
          </p:cNvSpPr>
          <p:nvPr>
            <p:ph type="sldNum" sz="quarter" idx="12"/>
          </p:nvPr>
        </p:nvSpPr>
        <p:spPr/>
        <p:txBody>
          <a:bodyPr/>
          <a:lstStyle/>
          <a:p>
            <a:fld id="{5FD889E0-CAB2-4699-909D-B9A88D47ACBE}"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dirty="0" smtClean="0">
                <a:latin typeface="メイリオ" pitchFamily="50" charset="-128"/>
                <a:ea typeface="メイリオ" pitchFamily="50" charset="-128"/>
                <a:cs typeface="メイリオ" pitchFamily="50" charset="-128"/>
              </a:rPr>
              <a:t>あなたが電話を受けたら、</a:t>
            </a:r>
            <a:r>
              <a:rPr lang="ja-JP" altLang="en-US" sz="2800" dirty="0" smtClean="0">
                <a:latin typeface="メイリオ" pitchFamily="50" charset="-128"/>
                <a:ea typeface="メイリオ" pitchFamily="50" charset="-128"/>
                <a:cs typeface="メイリオ" pitchFamily="50" charset="-128"/>
              </a:rPr>
              <a:t>この後</a:t>
            </a:r>
            <a:r>
              <a:rPr lang="ja-JP" altLang="en-US" sz="2800" dirty="0">
                <a:latin typeface="メイリオ" pitchFamily="50" charset="-128"/>
                <a:ea typeface="メイリオ" pitchFamily="50" charset="-128"/>
                <a:cs typeface="メイリオ" pitchFamily="50" charset="-128"/>
              </a:rPr>
              <a:t>どうしますか？</a:t>
            </a:r>
            <a:endParaRPr kumimoji="1" lang="ja-JP" altLang="en-US" sz="2800" dirty="0">
              <a:latin typeface="メイリオ" pitchFamily="50" charset="-128"/>
              <a:ea typeface="メイリオ" pitchFamily="50" charset="-128"/>
              <a:cs typeface="メイリオ" pitchFamily="50" charset="-128"/>
            </a:endParaRPr>
          </a:p>
        </p:txBody>
      </p:sp>
      <p:sp>
        <p:nvSpPr>
          <p:cNvPr id="3" name="コンテンツ プレースホルダー 2"/>
          <p:cNvSpPr>
            <a:spLocks noGrp="1"/>
          </p:cNvSpPr>
          <p:nvPr>
            <p:ph idx="4294967295"/>
          </p:nvPr>
        </p:nvSpPr>
        <p:spPr>
          <a:xfrm>
            <a:off x="0" y="2138363"/>
            <a:ext cx="8820472" cy="930275"/>
          </a:xfrm>
        </p:spPr>
        <p:txBody>
          <a:bodyPr>
            <a:normAutofit fontScale="92500"/>
          </a:bodyPr>
          <a:lstStyle/>
          <a:p>
            <a:r>
              <a:rPr kumimoji="1" lang="ja-JP" altLang="en-US" dirty="0" smtClean="0">
                <a:latin typeface="メイリオ" pitchFamily="50" charset="-128"/>
                <a:ea typeface="メイリオ" pitchFamily="50" charset="-128"/>
                <a:cs typeface="メイリオ" pitchFamily="50" charset="-128"/>
              </a:rPr>
              <a:t>山田あさみさん</a:t>
            </a:r>
            <a:r>
              <a:rPr kumimoji="1" lang="en-US" altLang="ja-JP" dirty="0" smtClean="0">
                <a:latin typeface="メイリオ" pitchFamily="50" charset="-128"/>
                <a:ea typeface="メイリオ" pitchFamily="50" charset="-128"/>
                <a:cs typeface="メイリオ" pitchFamily="50" charset="-128"/>
              </a:rPr>
              <a:t> </a:t>
            </a:r>
            <a:r>
              <a:rPr lang="en-US" altLang="ja-JP" sz="1600" dirty="0">
                <a:latin typeface="メイリオ" pitchFamily="50" charset="-128"/>
                <a:ea typeface="メイリオ" pitchFamily="50" charset="-128"/>
                <a:cs typeface="メイリオ" pitchFamily="50" charset="-128"/>
              </a:rPr>
              <a:t>(</a:t>
            </a:r>
            <a:r>
              <a:rPr lang="ja-JP" altLang="en-US" sz="1600" dirty="0">
                <a:latin typeface="メイリオ" pitchFamily="50" charset="-128"/>
                <a:ea typeface="メイリオ" pitchFamily="50" charset="-128"/>
                <a:cs typeface="メイリオ" pitchFamily="50" charset="-128"/>
              </a:rPr>
              <a:t>仮名</a:t>
            </a:r>
            <a:r>
              <a:rPr lang="en-US" altLang="ja-JP" sz="1600" dirty="0">
                <a:latin typeface="メイリオ" pitchFamily="50" charset="-128"/>
                <a:ea typeface="メイリオ" pitchFamily="50" charset="-128"/>
                <a:cs typeface="メイリオ" pitchFamily="50" charset="-128"/>
              </a:rPr>
              <a:t>)</a:t>
            </a:r>
            <a:r>
              <a:rPr kumimoji="1" lang="ja-JP" altLang="en-US" dirty="0">
                <a:latin typeface="メイリオ" pitchFamily="50" charset="-128"/>
                <a:ea typeface="メイリオ" pitchFamily="50" charset="-128"/>
                <a:cs typeface="メイリオ" pitchFamily="50" charset="-128"/>
              </a:rPr>
              <a:t>：</a:t>
            </a:r>
            <a:r>
              <a:rPr kumimoji="1" lang="en-US" altLang="ja-JP" dirty="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当時</a:t>
            </a:r>
            <a:r>
              <a:rPr kumimoji="1" lang="en-US" altLang="ja-JP" dirty="0" smtClean="0">
                <a:latin typeface="メイリオ" pitchFamily="50" charset="-128"/>
                <a:ea typeface="メイリオ" pitchFamily="50" charset="-128"/>
                <a:cs typeface="メイリオ" pitchFamily="50" charset="-128"/>
              </a:rPr>
              <a:t>20</a:t>
            </a:r>
            <a:r>
              <a:rPr kumimoji="1" lang="ja-JP" altLang="en-US" dirty="0" smtClean="0">
                <a:latin typeface="メイリオ" pitchFamily="50" charset="-128"/>
                <a:ea typeface="メイリオ" pitchFamily="50" charset="-128"/>
                <a:cs typeface="メイリオ" pitchFamily="50" charset="-128"/>
              </a:rPr>
              <a:t>歳</a:t>
            </a:r>
            <a:r>
              <a:rPr kumimoji="1" lang="en-US" altLang="ja-JP"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女性</a:t>
            </a:r>
            <a:endParaRPr kumimoji="1" lang="en-US" altLang="ja-JP" dirty="0">
              <a:latin typeface="メイリオ" pitchFamily="50" charset="-128"/>
              <a:ea typeface="メイリオ" pitchFamily="50" charset="-128"/>
              <a:cs typeface="メイリオ" pitchFamily="50" charset="-128"/>
            </a:endParaRPr>
          </a:p>
          <a:p>
            <a:pPr>
              <a:lnSpc>
                <a:spcPts val="1320"/>
              </a:lnSpc>
            </a:pPr>
            <a:r>
              <a:rPr kumimoji="1" lang="ja-JP" altLang="en-US" dirty="0">
                <a:latin typeface="メイリオ" pitchFamily="50" charset="-128"/>
                <a:ea typeface="メイリオ" pitchFamily="50" charset="-128"/>
                <a:cs typeface="メイリオ" pitchFamily="50" charset="-128"/>
              </a:rPr>
              <a:t>支援経路：入院</a:t>
            </a:r>
            <a:r>
              <a:rPr kumimoji="1" lang="ja-JP" altLang="en-US" dirty="0" smtClean="0">
                <a:latin typeface="メイリオ" pitchFamily="50" charset="-128"/>
                <a:ea typeface="メイリオ" pitchFamily="50" charset="-128"/>
                <a:cs typeface="メイリオ" pitchFamily="50" charset="-128"/>
              </a:rPr>
              <a:t>中のリハビリ病院</a:t>
            </a:r>
            <a:r>
              <a:rPr lang="en-US" altLang="ja-JP" dirty="0" smtClean="0">
                <a:latin typeface="メイリオ" pitchFamily="50" charset="-128"/>
                <a:ea typeface="メイリオ" pitchFamily="50" charset="-128"/>
                <a:cs typeface="メイリオ" pitchFamily="50" charset="-128"/>
              </a:rPr>
              <a:t> </a:t>
            </a:r>
            <a:r>
              <a:rPr kumimoji="1" lang="ja-JP" altLang="en-US" dirty="0">
                <a:latin typeface="メイリオ" pitchFamily="50" charset="-128"/>
                <a:ea typeface="メイリオ" pitchFamily="50" charset="-128"/>
                <a:cs typeface="メイリオ" pitchFamily="50" charset="-128"/>
              </a:rPr>
              <a:t>医療相談室</a:t>
            </a:r>
            <a:r>
              <a:rPr kumimoji="1" lang="en-US" altLang="ja-JP" dirty="0">
                <a:latin typeface="メイリオ" pitchFamily="50" charset="-128"/>
                <a:ea typeface="メイリオ" pitchFamily="50" charset="-128"/>
                <a:cs typeface="メイリオ" pitchFamily="50" charset="-128"/>
              </a:rPr>
              <a:t>MSW </a:t>
            </a:r>
            <a:r>
              <a:rPr kumimoji="1" lang="ja-JP" altLang="en-US" dirty="0">
                <a:latin typeface="メイリオ" pitchFamily="50" charset="-128"/>
                <a:ea typeface="メイリオ" pitchFamily="50" charset="-128"/>
                <a:cs typeface="メイリオ" pitchFamily="50" charset="-128"/>
              </a:rPr>
              <a:t>より入電</a:t>
            </a:r>
            <a:endParaRPr lang="en-US" altLang="ja-JP" dirty="0">
              <a:latin typeface="メイリオ" pitchFamily="50" charset="-128"/>
              <a:ea typeface="メイリオ" pitchFamily="50" charset="-128"/>
              <a:cs typeface="メイリオ" pitchFamily="50" charset="-128"/>
            </a:endParaRPr>
          </a:p>
        </p:txBody>
      </p:sp>
      <p:sp>
        <p:nvSpPr>
          <p:cNvPr id="4" name="正方形/長方形 3"/>
          <p:cNvSpPr/>
          <p:nvPr/>
        </p:nvSpPr>
        <p:spPr>
          <a:xfrm>
            <a:off x="539552" y="3102905"/>
            <a:ext cx="8280920" cy="338437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altLang="ja-JP" sz="2000" dirty="0">
                <a:latin typeface="メイリオ" pitchFamily="50" charset="-128"/>
                <a:ea typeface="メイリオ" pitchFamily="50" charset="-128"/>
                <a:cs typeface="メイリオ" pitchFamily="50" charset="-128"/>
              </a:rPr>
              <a:t> MSW</a:t>
            </a:r>
            <a:r>
              <a:rPr lang="ja-JP" altLang="en-US" sz="2000" dirty="0">
                <a:latin typeface="メイリオ" pitchFamily="50" charset="-128"/>
                <a:ea typeface="メイリオ" pitchFamily="50" charset="-128"/>
                <a:cs typeface="メイリオ" pitchFamily="50" charset="-128"/>
              </a:rPr>
              <a:t>の</a:t>
            </a:r>
            <a:r>
              <a:rPr lang="ja-JP" altLang="en-US" sz="2000" dirty="0" smtClean="0">
                <a:latin typeface="メイリオ" pitchFamily="50" charset="-128"/>
                <a:ea typeface="メイリオ" pitchFamily="50" charset="-128"/>
                <a:cs typeface="メイリオ" pitchFamily="50" charset="-128"/>
              </a:rPr>
              <a:t>話（何度か一緒に動いたことのある担当者）</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・Ａ市</a:t>
            </a:r>
            <a:r>
              <a:rPr lang="ja-JP" altLang="en-US" sz="2000" dirty="0">
                <a:latin typeface="メイリオ" pitchFamily="50" charset="-128"/>
                <a:ea typeface="メイリオ" pitchFamily="50" charset="-128"/>
                <a:cs typeface="メイリオ" pitchFamily="50" charset="-128"/>
              </a:rPr>
              <a:t>在住の</a:t>
            </a:r>
            <a:r>
              <a:rPr lang="en-US" altLang="ja-JP" sz="2000" dirty="0">
                <a:latin typeface="メイリオ" pitchFamily="50" charset="-128"/>
                <a:ea typeface="メイリオ" pitchFamily="50" charset="-128"/>
                <a:cs typeface="メイリオ" pitchFamily="50" charset="-128"/>
              </a:rPr>
              <a:t>A</a:t>
            </a:r>
            <a:r>
              <a:rPr lang="ja-JP" altLang="en-US" sz="2000" dirty="0">
                <a:latin typeface="メイリオ" pitchFamily="50" charset="-128"/>
                <a:ea typeface="メイリオ" pitchFamily="50" charset="-128"/>
                <a:cs typeface="メイリオ" pitchFamily="50" charset="-128"/>
              </a:rPr>
              <a:t>大学教育学部</a:t>
            </a:r>
            <a:r>
              <a:rPr lang="en-US" altLang="ja-JP" sz="2000" dirty="0">
                <a:latin typeface="メイリオ" pitchFamily="50" charset="-128"/>
                <a:ea typeface="メイリオ" pitchFamily="50" charset="-128"/>
                <a:cs typeface="メイリオ" pitchFamily="50" charset="-128"/>
              </a:rPr>
              <a:t>2</a:t>
            </a:r>
            <a:r>
              <a:rPr lang="ja-JP" altLang="en-US" sz="2000" dirty="0">
                <a:latin typeface="メイリオ" pitchFamily="50" charset="-128"/>
                <a:ea typeface="メイリオ" pitchFamily="50" charset="-128"/>
                <a:cs typeface="メイリオ" pitchFamily="50" charset="-128"/>
              </a:rPr>
              <a:t>年生</a:t>
            </a:r>
            <a:r>
              <a:rPr lang="en-US" altLang="ja-JP" sz="2000" dirty="0">
                <a:latin typeface="メイリオ" pitchFamily="50" charset="-128"/>
                <a:ea typeface="メイリオ" pitchFamily="50" charset="-128"/>
                <a:cs typeface="メイリオ" pitchFamily="50" charset="-128"/>
              </a:rPr>
              <a:t>(1</a:t>
            </a:r>
            <a:r>
              <a:rPr lang="ja-JP" altLang="en-US" sz="2000" dirty="0">
                <a:latin typeface="メイリオ" pitchFamily="50" charset="-128"/>
                <a:ea typeface="メイリオ" pitchFamily="50" charset="-128"/>
                <a:cs typeface="メイリオ" pitchFamily="50" charset="-128"/>
              </a:rPr>
              <a:t>年留年</a:t>
            </a:r>
            <a:r>
              <a:rPr lang="en-US" altLang="ja-JP" sz="2000" dirty="0">
                <a:latin typeface="メイリオ" pitchFamily="50" charset="-128"/>
                <a:ea typeface="メイリオ" pitchFamily="50" charset="-128"/>
                <a:cs typeface="メイリオ" pitchFamily="50" charset="-128"/>
              </a:rPr>
              <a:t>)</a:t>
            </a:r>
            <a:r>
              <a:rPr lang="ja-JP" altLang="en-US" sz="2000" dirty="0" err="1">
                <a:latin typeface="メイリオ" pitchFamily="50" charset="-128"/>
                <a:ea typeface="メイリオ" pitchFamily="50" charset="-128"/>
                <a:cs typeface="メイリオ" pitchFamily="50" charset="-128"/>
              </a:rPr>
              <a:t>。</a:t>
            </a:r>
            <a:r>
              <a:rPr lang="ja-JP" altLang="en-US" sz="2000" dirty="0">
                <a:latin typeface="メイリオ" pitchFamily="50" charset="-128"/>
                <a:ea typeface="メイリオ" pitchFamily="50" charset="-128"/>
                <a:cs typeface="メイリオ" pitchFamily="50" charset="-128"/>
              </a:rPr>
              <a:t>事故後休学中。</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住民登録は</a:t>
            </a:r>
            <a:r>
              <a:rPr lang="en-US" altLang="ja-JP" sz="2000" dirty="0" smtClean="0">
                <a:latin typeface="メイリオ" pitchFamily="50" charset="-128"/>
                <a:ea typeface="メイリオ" pitchFamily="50" charset="-128"/>
                <a:cs typeface="メイリオ" pitchFamily="50" charset="-128"/>
              </a:rPr>
              <a:t>19</a:t>
            </a:r>
            <a:r>
              <a:rPr lang="ja-JP" altLang="en-US" sz="2000" dirty="0" smtClean="0">
                <a:latin typeface="メイリオ" pitchFamily="50" charset="-128"/>
                <a:ea typeface="メイリオ" pitchFamily="50" charset="-128"/>
                <a:cs typeface="メイリオ" pitchFamily="50" charset="-128"/>
              </a:rPr>
              <a:t>歳</a:t>
            </a:r>
            <a:r>
              <a:rPr lang="ja-JP" altLang="en-US" sz="2000" dirty="0">
                <a:latin typeface="メイリオ" pitchFamily="50" charset="-128"/>
                <a:ea typeface="メイリオ" pitchFamily="50" charset="-128"/>
                <a:cs typeface="メイリオ" pitchFamily="50" charset="-128"/>
              </a:rPr>
              <a:t>から現住に移している。</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・実家は青森県。現在は単身アパート生活。</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・半年前の冬、大学</a:t>
            </a:r>
            <a:r>
              <a:rPr lang="en-US" altLang="ja-JP" sz="2000" dirty="0">
                <a:latin typeface="メイリオ" pitchFamily="50" charset="-128"/>
                <a:ea typeface="メイリオ" pitchFamily="50" charset="-128"/>
                <a:cs typeface="メイリオ" pitchFamily="50" charset="-128"/>
              </a:rPr>
              <a:t>2</a:t>
            </a:r>
            <a:r>
              <a:rPr lang="ja-JP" altLang="en-US" sz="2000" dirty="0" smtClean="0">
                <a:latin typeface="メイリオ" pitchFamily="50" charset="-128"/>
                <a:ea typeface="メイリオ" pitchFamily="50" charset="-128"/>
                <a:cs typeface="メイリオ" pitchFamily="50" charset="-128"/>
              </a:rPr>
              <a:t>年次</a:t>
            </a:r>
            <a:r>
              <a:rPr lang="en-US" altLang="ja-JP" sz="2000" dirty="0" smtClean="0">
                <a:latin typeface="メイリオ" pitchFamily="50" charset="-128"/>
                <a:ea typeface="メイリオ" pitchFamily="50" charset="-128"/>
                <a:cs typeface="メイリオ" pitchFamily="50" charset="-128"/>
              </a:rPr>
              <a:t>(20</a:t>
            </a:r>
            <a:r>
              <a:rPr lang="ja-JP" altLang="en-US" sz="2000" dirty="0" smtClean="0">
                <a:latin typeface="メイリオ" pitchFamily="50" charset="-128"/>
                <a:ea typeface="メイリオ" pitchFamily="50" charset="-128"/>
                <a:cs typeface="メイリオ" pitchFamily="50" charset="-128"/>
              </a:rPr>
              <a:t>歳</a:t>
            </a:r>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に</a:t>
            </a:r>
            <a:r>
              <a:rPr lang="ja-JP" altLang="en-US" sz="2000" dirty="0">
                <a:latin typeface="メイリオ" pitchFamily="50" charset="-128"/>
                <a:ea typeface="メイリオ" pitchFamily="50" charset="-128"/>
                <a:cs typeface="メイリオ" pitchFamily="50" charset="-128"/>
              </a:rPr>
              <a:t>スノーボード中の事故により受障。</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・急性期病院を経て</a:t>
            </a:r>
            <a:r>
              <a:rPr lang="ja-JP" altLang="en-US" sz="2000" dirty="0" smtClean="0">
                <a:latin typeface="メイリオ" pitchFamily="50" charset="-128"/>
                <a:ea typeface="メイリオ" pitchFamily="50" charset="-128"/>
                <a:cs typeface="メイリオ" pitchFamily="50" charset="-128"/>
              </a:rPr>
              <a:t>、現病院</a:t>
            </a:r>
            <a:r>
              <a:rPr lang="ja-JP" altLang="en-US" sz="2000" dirty="0">
                <a:latin typeface="メイリオ" pitchFamily="50" charset="-128"/>
                <a:ea typeface="メイリオ" pitchFamily="50" charset="-128"/>
                <a:cs typeface="メイリオ" pitchFamily="50" charset="-128"/>
              </a:rPr>
              <a:t>に転院。リハビリ中。</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・外傷性クモ膜下出血、頸椎損傷。下半身まひで自操式車いす。</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・リハビリ</a:t>
            </a:r>
            <a:r>
              <a:rPr lang="ja-JP" altLang="en-US" sz="2000" dirty="0">
                <a:latin typeface="メイリオ" pitchFamily="50" charset="-128"/>
                <a:ea typeface="メイリオ" pitchFamily="50" charset="-128"/>
                <a:cs typeface="メイリオ" pitchFamily="50" charset="-128"/>
              </a:rPr>
              <a:t>を終え、</a:t>
            </a:r>
            <a:r>
              <a:rPr lang="ja-JP" altLang="en-US" sz="2000" dirty="0" smtClean="0">
                <a:latin typeface="メイリオ" pitchFamily="50" charset="-128"/>
                <a:ea typeface="メイリオ" pitchFamily="50" charset="-128"/>
                <a:cs typeface="メイリオ" pitchFamily="50" charset="-128"/>
              </a:rPr>
              <a:t>退院した後の</a:t>
            </a:r>
            <a:r>
              <a:rPr lang="ja-JP" altLang="en-US" sz="2000" dirty="0">
                <a:latin typeface="メイリオ" pitchFamily="50" charset="-128"/>
                <a:ea typeface="メイリオ" pitchFamily="50" charset="-128"/>
                <a:cs typeface="メイリオ" pitchFamily="50" charset="-128"/>
              </a:rPr>
              <a:t>ことを</a:t>
            </a:r>
            <a:r>
              <a:rPr lang="ja-JP" altLang="en-US" sz="2000" dirty="0" smtClean="0">
                <a:latin typeface="メイリオ" pitchFamily="50" charset="-128"/>
                <a:ea typeface="メイリオ" pitchFamily="50" charset="-128"/>
                <a:cs typeface="メイリオ" pitchFamily="50" charset="-128"/>
              </a:rPr>
              <a:t>考えはじめたい</a:t>
            </a:r>
            <a:r>
              <a:rPr lang="ja-JP" altLang="en-US" sz="2000" dirty="0">
                <a:latin typeface="メイリオ" pitchFamily="50" charset="-128"/>
                <a:ea typeface="メイリオ" pitchFamily="50" charset="-128"/>
                <a:cs typeface="メイリオ" pitchFamily="50" charset="-128"/>
              </a:rPr>
              <a:t>。</a:t>
            </a:r>
            <a:endParaRPr lang="en-US" altLang="ja-JP" sz="2000" dirty="0">
              <a:latin typeface="メイリオ" pitchFamily="50" charset="-128"/>
              <a:ea typeface="メイリオ" pitchFamily="50" charset="-128"/>
              <a:cs typeface="メイリオ" pitchFamily="50" charset="-128"/>
            </a:endParaRPr>
          </a:p>
          <a:p>
            <a:r>
              <a:rPr lang="ja-JP" altLang="en-US" sz="2000" dirty="0">
                <a:latin typeface="メイリオ" pitchFamily="50" charset="-128"/>
                <a:ea typeface="メイリオ" pitchFamily="50" charset="-128"/>
                <a:cs typeface="メイリオ" pitchFamily="50" charset="-128"/>
              </a:rPr>
              <a:t>　・</a:t>
            </a:r>
            <a:r>
              <a:rPr lang="en-US" altLang="ja-JP" sz="2000" dirty="0">
                <a:latin typeface="メイリオ" pitchFamily="50" charset="-128"/>
                <a:ea typeface="メイリオ" pitchFamily="50" charset="-128"/>
                <a:cs typeface="メイリオ" pitchFamily="50" charset="-128"/>
              </a:rPr>
              <a:t>MSW</a:t>
            </a:r>
            <a:r>
              <a:rPr lang="ja-JP" altLang="en-US" sz="2000" dirty="0">
                <a:latin typeface="メイリオ" pitchFamily="50" charset="-128"/>
                <a:ea typeface="メイリオ" pitchFamily="50" charset="-128"/>
                <a:cs typeface="メイリオ" pitchFamily="50" charset="-128"/>
              </a:rPr>
              <a:t>としては</a:t>
            </a:r>
            <a:r>
              <a:rPr lang="ja-JP" altLang="en-US" sz="2000" dirty="0" smtClean="0">
                <a:latin typeface="メイリオ" pitchFamily="50" charset="-128"/>
                <a:ea typeface="メイリオ" pitchFamily="50" charset="-128"/>
                <a:cs typeface="メイリオ" pitchFamily="50" charset="-128"/>
              </a:rPr>
              <a:t>、今後自立訓練を利用し、大学</a:t>
            </a:r>
            <a:r>
              <a:rPr lang="ja-JP" altLang="en-US" sz="2000" dirty="0">
                <a:latin typeface="メイリオ" pitchFamily="50" charset="-128"/>
                <a:ea typeface="メイリオ" pitchFamily="50" charset="-128"/>
                <a:cs typeface="メイリオ" pitchFamily="50" charset="-128"/>
              </a:rPr>
              <a:t>を</a:t>
            </a:r>
            <a:r>
              <a:rPr lang="ja-JP" altLang="en-US" sz="2000" dirty="0" smtClean="0">
                <a:latin typeface="メイリオ" pitchFamily="50" charset="-128"/>
                <a:ea typeface="メイリオ" pitchFamily="50" charset="-128"/>
                <a:cs typeface="メイリオ" pitchFamily="50" charset="-128"/>
              </a:rPr>
              <a:t>退学・実家に戻る</a:t>
            </a:r>
          </a:p>
          <a:p>
            <a:r>
              <a:rPr lang="ja-JP" altLang="en-US" sz="2000" dirty="0" smtClean="0">
                <a:latin typeface="メイリオ" pitchFamily="50" charset="-128"/>
                <a:ea typeface="メイリオ" pitchFamily="50" charset="-128"/>
                <a:cs typeface="メイリオ" pitchFamily="50" charset="-128"/>
              </a:rPr>
              <a:t>　　</a:t>
            </a:r>
            <a:r>
              <a:rPr lang="ja-JP" altLang="en-US" sz="2000" dirty="0" err="1" smtClean="0">
                <a:latin typeface="メイリオ" pitchFamily="50" charset="-128"/>
                <a:ea typeface="メイリオ" pitchFamily="50" charset="-128"/>
                <a:cs typeface="メイリオ" pitchFamily="50" charset="-128"/>
              </a:rPr>
              <a:t>のが</a:t>
            </a:r>
            <a:r>
              <a:rPr lang="ja-JP" altLang="en-US" sz="2000" dirty="0" smtClean="0">
                <a:latin typeface="メイリオ" pitchFamily="50" charset="-128"/>
                <a:ea typeface="メイリオ" pitchFamily="50" charset="-128"/>
                <a:cs typeface="メイリオ" pitchFamily="50" charset="-128"/>
              </a:rPr>
              <a:t>妥当</a:t>
            </a:r>
            <a:r>
              <a:rPr lang="ja-JP" altLang="en-US" sz="2000" dirty="0">
                <a:latin typeface="メイリオ" pitchFamily="50" charset="-128"/>
                <a:ea typeface="メイリオ" pitchFamily="50" charset="-128"/>
                <a:cs typeface="メイリオ" pitchFamily="50" charset="-128"/>
              </a:rPr>
              <a:t>と考え、家族ともその方向で話をしている。</a:t>
            </a:r>
            <a:endParaRPr lang="en-US" altLang="ja-JP" sz="2000" dirty="0">
              <a:latin typeface="メイリオ" pitchFamily="50" charset="-128"/>
              <a:ea typeface="メイリオ" pitchFamily="50" charset="-128"/>
              <a:cs typeface="メイリオ" pitchFamily="50" charset="-128"/>
            </a:endParaRPr>
          </a:p>
        </p:txBody>
      </p:sp>
      <p:sp>
        <p:nvSpPr>
          <p:cNvPr id="5" name="フッター プレースホルダ 6"/>
          <p:cNvSpPr>
            <a:spLocks noGrp="1"/>
          </p:cNvSpPr>
          <p:nvPr>
            <p:ph type="ftr" sz="quarter" idx="11"/>
          </p:nvPr>
        </p:nvSpPr>
        <p:spPr>
          <a:xfrm>
            <a:off x="0" y="6479367"/>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6" name="スライド番号プレースホルダ 5"/>
          <p:cNvSpPr>
            <a:spLocks noGrp="1"/>
          </p:cNvSpPr>
          <p:nvPr>
            <p:ph type="sldNum" sz="quarter" idx="12"/>
          </p:nvPr>
        </p:nvSpPr>
        <p:spPr/>
        <p:txBody>
          <a:bodyPr/>
          <a:lstStyle/>
          <a:p>
            <a:fld id="{5FD889E0-CAB2-4699-909D-B9A88D47ACBE}" type="slidenum">
              <a:rPr lang="en-US" smtClean="0"/>
              <a:pPr/>
              <a:t>8</a:t>
            </a:fld>
            <a:endParaRPr lang="en-US"/>
          </a:p>
        </p:txBody>
      </p:sp>
    </p:spTree>
    <p:extLst>
      <p:ext uri="{BB962C8B-B14F-4D97-AF65-F5344CB8AC3E}">
        <p14:creationId xmlns:p14="http://schemas.microsoft.com/office/powerpoint/2010/main" val="170294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pPr>
              <a:lnSpc>
                <a:spcPts val="3000"/>
              </a:lnSpc>
            </a:pPr>
            <a:r>
              <a:rPr kumimoji="1" lang="en-US" altLang="ja-JP" sz="2400" dirty="0">
                <a:latin typeface="メイリオ"/>
                <a:ea typeface="メイリオ"/>
                <a:cs typeface="メイリオ"/>
              </a:rPr>
              <a:t>§</a:t>
            </a:r>
            <a:r>
              <a:rPr kumimoji="1" lang="ja-JP" altLang="en-US" sz="2400" dirty="0">
                <a:latin typeface="メイリオ"/>
                <a:ea typeface="メイリオ"/>
                <a:cs typeface="メイリオ"/>
              </a:rPr>
              <a:t>１</a:t>
            </a:r>
            <a:r>
              <a:rPr kumimoji="1" lang="en-US" altLang="ja-JP" sz="2400" dirty="0">
                <a:latin typeface="メイリオ"/>
                <a:ea typeface="メイリオ"/>
                <a:cs typeface="メイリオ"/>
              </a:rPr>
              <a:t> </a:t>
            </a:r>
            <a:r>
              <a:rPr kumimoji="1" lang="ja-JP" altLang="en-US" sz="2400" dirty="0">
                <a:latin typeface="メイリオ"/>
                <a:ea typeface="メイリオ"/>
                <a:cs typeface="メイリオ"/>
              </a:rPr>
              <a:t>関係性の構築と</a:t>
            </a:r>
            <a:r>
              <a:rPr kumimoji="1" lang="ja-JP" altLang="en-US" sz="2400" dirty="0" smtClean="0">
                <a:latin typeface="メイリオ"/>
                <a:ea typeface="メイリオ"/>
                <a:cs typeface="メイリオ"/>
              </a:rPr>
              <a:t>インテーク・アセスメント</a:t>
            </a:r>
            <a:r>
              <a:rPr kumimoji="1" lang="en-US" altLang="ja-JP" sz="2400" dirty="0">
                <a:latin typeface="メイリオ"/>
                <a:ea typeface="メイリオ"/>
                <a:cs typeface="メイリオ"/>
              </a:rPr>
              <a:t/>
            </a:r>
            <a:br>
              <a:rPr kumimoji="1" lang="en-US" altLang="ja-JP" sz="2400" dirty="0">
                <a:latin typeface="メイリオ"/>
                <a:ea typeface="メイリオ"/>
                <a:cs typeface="メイリオ"/>
              </a:rPr>
            </a:br>
            <a:r>
              <a:rPr kumimoji="1" lang="ja-JP" altLang="en-US" sz="2400" dirty="0">
                <a:latin typeface="メイリオ"/>
                <a:ea typeface="メイリオ"/>
                <a:cs typeface="メイリオ"/>
              </a:rPr>
              <a:t>　　　　　　　　　　　　　　　</a:t>
            </a:r>
            <a:r>
              <a:rPr lang="ja-JP" altLang="en-US" sz="2400" dirty="0">
                <a:latin typeface="メイリオ"/>
                <a:ea typeface="メイリオ"/>
                <a:cs typeface="メイリオ"/>
              </a:rPr>
              <a:t>（初期相談）</a:t>
            </a:r>
            <a:endParaRPr kumimoji="1" lang="ja-JP" altLang="en-US" sz="2400" dirty="0">
              <a:latin typeface="メイリオ"/>
              <a:ea typeface="メイリオ"/>
              <a:cs typeface="メイリオ"/>
            </a:endParaRPr>
          </a:p>
        </p:txBody>
      </p:sp>
      <p:sp>
        <p:nvSpPr>
          <p:cNvPr id="28" name="フッター プレースホルダ 27"/>
          <p:cNvSpPr>
            <a:spLocks noGrp="1"/>
          </p:cNvSpPr>
          <p:nvPr>
            <p:ph type="ftr" sz="quarter" idx="11"/>
          </p:nvPr>
        </p:nvSpPr>
        <p:spPr>
          <a:xfrm>
            <a:off x="0" y="6437032"/>
            <a:ext cx="9144000" cy="365125"/>
          </a:xfrm>
        </p:spPr>
        <p:txBody>
          <a:bodyPr/>
          <a:lstStyle/>
          <a:p>
            <a:pPr algn="ctr"/>
            <a:r>
              <a:rPr lang="ja-JP" altLang="en-US" sz="800" b="0" dirty="0" smtClean="0"/>
              <a:t>新カリキュラムに基づく相談支援従事者養成研修モデル研修</a:t>
            </a:r>
            <a:r>
              <a:rPr lang="en-US" altLang="ja-JP" sz="800" b="0" dirty="0" smtClean="0"/>
              <a:t>(</a:t>
            </a:r>
            <a:r>
              <a:rPr lang="ja-JP" altLang="en-US" sz="800" b="0" dirty="0" smtClean="0"/>
              <a:t>初任者研修</a:t>
            </a:r>
            <a:r>
              <a:rPr lang="en-US" altLang="ja-JP" sz="800" b="0" dirty="0" smtClean="0"/>
              <a:t>), SSA2018-2019(c) </a:t>
            </a:r>
            <a:r>
              <a:rPr lang="ja-JP" altLang="en-US" sz="800" b="0" dirty="0" smtClean="0"/>
              <a:t>不許複製</a:t>
            </a:r>
            <a:endParaRPr lang="en-US" sz="800" b="0" dirty="0"/>
          </a:p>
        </p:txBody>
      </p:sp>
      <p:sp>
        <p:nvSpPr>
          <p:cNvPr id="4" name="スライド番号プレースホルダー 3"/>
          <p:cNvSpPr>
            <a:spLocks noGrp="1"/>
          </p:cNvSpPr>
          <p:nvPr>
            <p:ph type="sldNum" sz="quarter" idx="12"/>
          </p:nvPr>
        </p:nvSpPr>
        <p:spPr/>
        <p:txBody>
          <a:bodyPr/>
          <a:lstStyle/>
          <a:p>
            <a:fld id="{5FD889E0-CAB2-4699-909D-B9A88D47ACBE}" type="slidenum">
              <a:rPr lang="en-US" smtClean="0"/>
              <a:pPr/>
              <a:t>9</a:t>
            </a:fld>
            <a:endParaRPr lang="en-US"/>
          </a:p>
        </p:txBody>
      </p:sp>
      <p:sp>
        <p:nvSpPr>
          <p:cNvPr id="30" name="正方形/長方形 29"/>
          <p:cNvSpPr/>
          <p:nvPr/>
        </p:nvSpPr>
        <p:spPr>
          <a:xfrm>
            <a:off x="284163" y="3195247"/>
            <a:ext cx="1635264" cy="947838"/>
          </a:xfrm>
          <a:prstGeom prst="rect">
            <a:avLst/>
          </a:prstGeom>
          <a:solidFill>
            <a:srgbClr val="000090"/>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latin typeface="メイリオ"/>
                <a:ea typeface="メイリオ"/>
                <a:cs typeface="メイリオ"/>
              </a:rPr>
              <a:t>インテーク</a:t>
            </a:r>
            <a:endParaRPr kumimoji="1" lang="en-US" altLang="ja-JP" dirty="0" smtClean="0">
              <a:latin typeface="メイリオ"/>
              <a:ea typeface="メイリオ"/>
              <a:cs typeface="メイリオ"/>
            </a:endParaRPr>
          </a:p>
          <a:p>
            <a:pPr algn="ctr"/>
            <a:r>
              <a:rPr kumimoji="1" lang="en-US" altLang="ja-JP" sz="1200" dirty="0" smtClean="0">
                <a:latin typeface="メイリオ"/>
                <a:ea typeface="メイリオ"/>
                <a:cs typeface="メイリオ"/>
              </a:rPr>
              <a:t>(</a:t>
            </a:r>
            <a:r>
              <a:rPr kumimoji="1" lang="ja-JP" altLang="en-US" sz="1200" dirty="0" smtClean="0">
                <a:latin typeface="メイリオ"/>
                <a:ea typeface="メイリオ"/>
                <a:cs typeface="メイリオ"/>
              </a:rPr>
              <a:t>・アセスメント</a:t>
            </a:r>
            <a:r>
              <a:rPr kumimoji="1" lang="en-US" altLang="ja-JP" sz="1200" dirty="0" smtClean="0">
                <a:latin typeface="メイリオ"/>
                <a:ea typeface="メイリオ"/>
                <a:cs typeface="メイリオ"/>
              </a:rPr>
              <a:t>)</a:t>
            </a:r>
            <a:endParaRPr kumimoji="1" lang="ja-JP" altLang="en-US" sz="1200" dirty="0" smtClean="0">
              <a:latin typeface="メイリオ"/>
              <a:ea typeface="メイリオ"/>
              <a:cs typeface="メイリオ"/>
            </a:endParaRPr>
          </a:p>
        </p:txBody>
      </p:sp>
      <p:sp>
        <p:nvSpPr>
          <p:cNvPr id="31" name="正方形/長方形 30"/>
          <p:cNvSpPr/>
          <p:nvPr/>
        </p:nvSpPr>
        <p:spPr>
          <a:xfrm>
            <a:off x="2129816"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アセスメント</a:t>
            </a:r>
            <a:endParaRPr kumimoji="1" lang="en-US" altLang="ja-JP">
              <a:latin typeface="メイリオ"/>
              <a:ea typeface="メイリオ"/>
              <a:cs typeface="メイリオ"/>
            </a:endParaRPr>
          </a:p>
        </p:txBody>
      </p:sp>
      <p:sp>
        <p:nvSpPr>
          <p:cNvPr id="32" name="正方形/長方形 31"/>
          <p:cNvSpPr/>
          <p:nvPr/>
        </p:nvSpPr>
        <p:spPr>
          <a:xfrm>
            <a:off x="3975469" y="3195247"/>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プランニング</a:t>
            </a:r>
            <a:endParaRPr kumimoji="1" lang="en-US" altLang="ja-JP">
              <a:latin typeface="メイリオ"/>
              <a:ea typeface="メイリオ"/>
              <a:cs typeface="メイリオ"/>
            </a:endParaRPr>
          </a:p>
        </p:txBody>
      </p:sp>
      <p:sp>
        <p:nvSpPr>
          <p:cNvPr id="33" name="正方形/長方形 32"/>
          <p:cNvSpPr/>
          <p:nvPr/>
        </p:nvSpPr>
        <p:spPr>
          <a:xfrm>
            <a:off x="2064249" y="4852125"/>
            <a:ext cx="1088524"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a:latin typeface="メイリオ"/>
                <a:ea typeface="メイリオ"/>
                <a:cs typeface="メイリオ"/>
              </a:rPr>
              <a:t>サービス等</a:t>
            </a:r>
            <a:endParaRPr kumimoji="1" lang="en-US" altLang="ja-JP" sz="1400" dirty="0">
              <a:latin typeface="メイリオ"/>
              <a:ea typeface="メイリオ"/>
              <a:cs typeface="メイリオ"/>
            </a:endParaRPr>
          </a:p>
          <a:p>
            <a:pPr algn="ctr"/>
            <a:r>
              <a:rPr kumimoji="1" lang="ja-JP" altLang="en-US" sz="1400" dirty="0">
                <a:latin typeface="メイリオ"/>
                <a:ea typeface="メイリオ"/>
                <a:cs typeface="メイリオ"/>
              </a:rPr>
              <a:t>利用計画案</a:t>
            </a:r>
            <a:endParaRPr kumimoji="1" lang="en-US" altLang="ja-JP" sz="1400" dirty="0">
              <a:latin typeface="メイリオ"/>
              <a:ea typeface="メイリオ"/>
              <a:cs typeface="メイリオ"/>
            </a:endParaRPr>
          </a:p>
        </p:txBody>
      </p:sp>
      <p:sp>
        <p:nvSpPr>
          <p:cNvPr id="34" name="正方形/長方形 33"/>
          <p:cNvSpPr/>
          <p:nvPr/>
        </p:nvSpPr>
        <p:spPr>
          <a:xfrm>
            <a:off x="5821123" y="3191094"/>
            <a:ext cx="1635264"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モニタリング</a:t>
            </a:r>
            <a:endParaRPr kumimoji="1" lang="en-US" altLang="ja-JP">
              <a:latin typeface="メイリオ"/>
              <a:ea typeface="メイリオ"/>
              <a:cs typeface="メイリオ"/>
            </a:endParaRPr>
          </a:p>
        </p:txBody>
      </p:sp>
      <p:sp>
        <p:nvSpPr>
          <p:cNvPr id="35" name="正方形/長方形 34"/>
          <p:cNvSpPr/>
          <p:nvPr/>
        </p:nvSpPr>
        <p:spPr>
          <a:xfrm>
            <a:off x="7699237" y="3191094"/>
            <a:ext cx="1019845" cy="947838"/>
          </a:xfrm>
          <a:prstGeom prst="rect">
            <a:avLst/>
          </a:prstGeom>
          <a:solidFill>
            <a:srgbClr val="000090">
              <a:alpha val="25000"/>
            </a:srgb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終結</a:t>
            </a:r>
            <a:endParaRPr kumimoji="1" lang="en-US" altLang="ja-JP">
              <a:latin typeface="メイリオ"/>
              <a:ea typeface="メイリオ"/>
              <a:cs typeface="メイリオ"/>
            </a:endParaRPr>
          </a:p>
        </p:txBody>
      </p:sp>
      <p:cxnSp>
        <p:nvCxnSpPr>
          <p:cNvPr id="36" name="直線矢印コネクタ 35"/>
          <p:cNvCxnSpPr>
            <a:stCxn id="30" idx="3"/>
            <a:endCxn id="31" idx="1"/>
          </p:cNvCxnSpPr>
          <p:nvPr/>
        </p:nvCxnSpPr>
        <p:spPr>
          <a:xfrm>
            <a:off x="1919427" y="3669166"/>
            <a:ext cx="210389"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7" name="直線矢印コネクタ 36"/>
          <p:cNvCxnSpPr>
            <a:stCxn id="31" idx="3"/>
            <a:endCxn id="32" idx="1"/>
          </p:cNvCxnSpPr>
          <p:nvPr/>
        </p:nvCxnSpPr>
        <p:spPr>
          <a:xfrm>
            <a:off x="3765080" y="3669166"/>
            <a:ext cx="210389"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a:stCxn id="32" idx="3"/>
            <a:endCxn id="34" idx="1"/>
          </p:cNvCxnSpPr>
          <p:nvPr/>
        </p:nvCxnSpPr>
        <p:spPr>
          <a:xfrm flipV="1">
            <a:off x="5610733" y="3665013"/>
            <a:ext cx="210390" cy="4153"/>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a:stCxn id="34" idx="3"/>
            <a:endCxn id="35" idx="1"/>
          </p:cNvCxnSpPr>
          <p:nvPr/>
        </p:nvCxnSpPr>
        <p:spPr>
          <a:xfrm>
            <a:off x="7456387" y="3665013"/>
            <a:ext cx="242850" cy="0"/>
          </a:xfrm>
          <a:prstGeom prst="straightConnector1">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40" name="カギ線コネクタ 39"/>
          <p:cNvCxnSpPr>
            <a:stCxn id="34" idx="0"/>
            <a:endCxn id="31" idx="0"/>
          </p:cNvCxnSpPr>
          <p:nvPr/>
        </p:nvCxnSpPr>
        <p:spPr>
          <a:xfrm rot="16200000" flipH="1" flipV="1">
            <a:off x="4791025" y="1347516"/>
            <a:ext cx="4153" cy="3691307"/>
          </a:xfrm>
          <a:prstGeom prst="bentConnector3">
            <a:avLst>
              <a:gd name="adj1" fmla="val -14300409"/>
            </a:avLst>
          </a:prstGeom>
          <a:ln w="101600">
            <a:solidFill>
              <a:srgbClr val="00B050">
                <a:alpha val="25000"/>
              </a:srgbClr>
            </a:solidFill>
            <a:tailEnd type="arrow"/>
          </a:ln>
        </p:spPr>
        <p:style>
          <a:lnRef idx="2">
            <a:schemeClr val="accent1"/>
          </a:lnRef>
          <a:fillRef idx="0">
            <a:schemeClr val="accent1"/>
          </a:fillRef>
          <a:effectRef idx="1">
            <a:schemeClr val="accent1"/>
          </a:effectRef>
          <a:fontRef idx="minor">
            <a:schemeClr val="tx1"/>
          </a:fontRef>
        </p:style>
      </p:cxnSp>
      <p:sp>
        <p:nvSpPr>
          <p:cNvPr id="41" name="角丸四角形 40"/>
          <p:cNvSpPr/>
          <p:nvPr/>
        </p:nvSpPr>
        <p:spPr>
          <a:xfrm>
            <a:off x="1130766" y="4019087"/>
            <a:ext cx="754544" cy="469667"/>
          </a:xfrm>
          <a:prstGeom prst="roundRect">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受理</a:t>
            </a:r>
          </a:p>
        </p:txBody>
      </p:sp>
      <p:sp>
        <p:nvSpPr>
          <p:cNvPr id="42" name="角丸四角形 41"/>
          <p:cNvSpPr/>
          <p:nvPr/>
        </p:nvSpPr>
        <p:spPr>
          <a:xfrm>
            <a:off x="4895317" y="4019087"/>
            <a:ext cx="956804" cy="469667"/>
          </a:xfrm>
          <a:prstGeom prst="roundRect">
            <a:avLst/>
          </a:prstGeom>
          <a:solidFill>
            <a:srgbClr val="C0000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介入</a:t>
            </a:r>
          </a:p>
        </p:txBody>
      </p:sp>
      <p:sp>
        <p:nvSpPr>
          <p:cNvPr id="43" name="正方形/長方形 42"/>
          <p:cNvSpPr/>
          <p:nvPr/>
        </p:nvSpPr>
        <p:spPr>
          <a:xfrm>
            <a:off x="5307771"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サービス等</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利用計画</a:t>
            </a:r>
            <a:endParaRPr kumimoji="1" lang="en-US" altLang="ja-JP" sz="1400">
              <a:latin typeface="メイリオ"/>
              <a:ea typeface="メイリオ"/>
              <a:cs typeface="メイリオ"/>
            </a:endParaRPr>
          </a:p>
        </p:txBody>
      </p:sp>
      <p:sp>
        <p:nvSpPr>
          <p:cNvPr id="44" name="正方形/長方形 43"/>
          <p:cNvSpPr/>
          <p:nvPr/>
        </p:nvSpPr>
        <p:spPr>
          <a:xfrm>
            <a:off x="3264603" y="4852125"/>
            <a:ext cx="666863" cy="635688"/>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支給</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決定</a:t>
            </a:r>
            <a:endParaRPr kumimoji="1" lang="en-US" altLang="ja-JP" sz="1400">
              <a:latin typeface="メイリオ"/>
              <a:ea typeface="メイリオ"/>
              <a:cs typeface="メイリオ"/>
            </a:endParaRPr>
          </a:p>
        </p:txBody>
      </p:sp>
      <p:cxnSp>
        <p:nvCxnSpPr>
          <p:cNvPr id="45" name="直線コネクタ 44"/>
          <p:cNvCxnSpPr>
            <a:stCxn id="31" idx="2"/>
          </p:cNvCxnSpPr>
          <p:nvPr/>
        </p:nvCxnSpPr>
        <p:spPr>
          <a:xfrm flipH="1">
            <a:off x="2064249" y="4143085"/>
            <a:ext cx="883199" cy="70904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sp>
        <p:nvSpPr>
          <p:cNvPr id="46" name="正方形/長方形 45"/>
          <p:cNvSpPr/>
          <p:nvPr/>
        </p:nvSpPr>
        <p:spPr>
          <a:xfrm>
            <a:off x="4029486"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a:latin typeface="メイリオ"/>
                <a:ea typeface="メイリオ"/>
                <a:cs typeface="メイリオ"/>
              </a:rPr>
              <a:t>サービス</a:t>
            </a:r>
            <a:endParaRPr kumimoji="1" lang="en-US" altLang="ja-JP" sz="1400">
              <a:latin typeface="メイリオ"/>
              <a:ea typeface="メイリオ"/>
              <a:cs typeface="メイリオ"/>
            </a:endParaRPr>
          </a:p>
          <a:p>
            <a:pPr algn="ctr"/>
            <a:r>
              <a:rPr kumimoji="1" lang="ja-JP" altLang="en-US" sz="1400">
                <a:latin typeface="メイリオ"/>
                <a:ea typeface="メイリオ"/>
                <a:cs typeface="メイリオ"/>
              </a:rPr>
              <a:t>担当者会議</a:t>
            </a:r>
            <a:endParaRPr kumimoji="1" lang="en-US" altLang="ja-JP" sz="1400">
              <a:latin typeface="メイリオ"/>
              <a:ea typeface="メイリオ"/>
              <a:cs typeface="メイリオ"/>
            </a:endParaRPr>
          </a:p>
        </p:txBody>
      </p:sp>
      <p:cxnSp>
        <p:nvCxnSpPr>
          <p:cNvPr id="47" name="直線コネクタ 46"/>
          <p:cNvCxnSpPr/>
          <p:nvPr/>
        </p:nvCxnSpPr>
        <p:spPr>
          <a:xfrm>
            <a:off x="5610733" y="4143085"/>
            <a:ext cx="870947" cy="70904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cxnSp>
        <p:nvCxnSpPr>
          <p:cNvPr id="53" name="直線矢印コネクタ 52"/>
          <p:cNvCxnSpPr>
            <a:stCxn id="33" idx="3"/>
            <a:endCxn id="44" idx="1"/>
          </p:cNvCxnSpPr>
          <p:nvPr/>
        </p:nvCxnSpPr>
        <p:spPr>
          <a:xfrm>
            <a:off x="3152773" y="5169969"/>
            <a:ext cx="111830" cy="0"/>
          </a:xfrm>
          <a:prstGeom prst="straightConnector1">
            <a:avLst/>
          </a:prstGeom>
          <a:ln w="50800">
            <a:solidFill>
              <a:srgbClr val="FF000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a:stCxn id="44" idx="3"/>
            <a:endCxn id="46" idx="1"/>
          </p:cNvCxnSpPr>
          <p:nvPr/>
        </p:nvCxnSpPr>
        <p:spPr>
          <a:xfrm>
            <a:off x="3931466" y="5169969"/>
            <a:ext cx="98020" cy="8698"/>
          </a:xfrm>
          <a:prstGeom prst="straightConnector1">
            <a:avLst/>
          </a:prstGeom>
          <a:ln w="50800">
            <a:solidFill>
              <a:srgbClr val="FF0000">
                <a:alpha val="25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58" name="直線矢印コネクタ 57"/>
          <p:cNvCxnSpPr>
            <a:stCxn id="46" idx="3"/>
            <a:endCxn id="43" idx="1"/>
          </p:cNvCxnSpPr>
          <p:nvPr/>
        </p:nvCxnSpPr>
        <p:spPr>
          <a:xfrm>
            <a:off x="5203395" y="5178667"/>
            <a:ext cx="104376" cy="0"/>
          </a:xfrm>
          <a:prstGeom prst="straightConnector1">
            <a:avLst/>
          </a:prstGeom>
          <a:ln w="50800">
            <a:solidFill>
              <a:srgbClr val="FF0000">
                <a:alpha val="25000"/>
              </a:srgbClr>
            </a:solidFill>
            <a:tailEnd type="arrow"/>
          </a:ln>
        </p:spPr>
        <p:style>
          <a:lnRef idx="2">
            <a:schemeClr val="accent1"/>
          </a:lnRef>
          <a:fillRef idx="0">
            <a:schemeClr val="accent1"/>
          </a:fillRef>
          <a:effectRef idx="1">
            <a:schemeClr val="accent1"/>
          </a:effectRef>
          <a:fontRef idx="minor">
            <a:schemeClr val="tx1"/>
          </a:fontRef>
        </p:style>
      </p:cxnSp>
      <p:sp>
        <p:nvSpPr>
          <p:cNvPr id="60" name="角丸四角形 59"/>
          <p:cNvSpPr/>
          <p:nvPr/>
        </p:nvSpPr>
        <p:spPr>
          <a:xfrm>
            <a:off x="289242" y="4019087"/>
            <a:ext cx="754544" cy="469667"/>
          </a:xfrm>
          <a:prstGeom prst="roundRect">
            <a:avLst/>
          </a:prstGeom>
          <a:solidFill>
            <a:srgbClr val="C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受付</a:t>
            </a:r>
          </a:p>
        </p:txBody>
      </p:sp>
      <p:sp>
        <p:nvSpPr>
          <p:cNvPr id="62" name="正方形/長方形 61"/>
          <p:cNvSpPr/>
          <p:nvPr/>
        </p:nvSpPr>
        <p:spPr>
          <a:xfrm>
            <a:off x="6622618" y="4852125"/>
            <a:ext cx="1173909" cy="653084"/>
          </a:xfrm>
          <a:prstGeom prst="rect">
            <a:avLst/>
          </a:prstGeom>
          <a:solidFill>
            <a:schemeClr val="accent5">
              <a:lumMod val="75000"/>
              <a:alpha val="25000"/>
            </a:schemeClr>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latin typeface="メイリオ"/>
                <a:ea typeface="メイリオ"/>
                <a:cs typeface="メイリオ"/>
              </a:rPr>
              <a:t>継続サービス利用</a:t>
            </a:r>
            <a:r>
              <a:rPr kumimoji="1" lang="ja-JP" altLang="en-US" sz="1400" dirty="0">
                <a:latin typeface="メイリオ"/>
                <a:ea typeface="メイリオ"/>
                <a:cs typeface="メイリオ"/>
              </a:rPr>
              <a:t>支援</a:t>
            </a:r>
            <a:endParaRPr kumimoji="1" lang="ja-JP" altLang="en-US" sz="1400" dirty="0" smtClean="0">
              <a:latin typeface="メイリオ"/>
              <a:ea typeface="メイリオ"/>
              <a:cs typeface="メイリオ"/>
            </a:endParaRPr>
          </a:p>
        </p:txBody>
      </p:sp>
      <p:cxnSp>
        <p:nvCxnSpPr>
          <p:cNvPr id="65" name="直線コネクタ 64"/>
          <p:cNvCxnSpPr>
            <a:endCxn id="62" idx="0"/>
          </p:cNvCxnSpPr>
          <p:nvPr/>
        </p:nvCxnSpPr>
        <p:spPr>
          <a:xfrm>
            <a:off x="6622618" y="3940965"/>
            <a:ext cx="586955" cy="911160"/>
          </a:xfrm>
          <a:prstGeom prst="line">
            <a:avLst/>
          </a:prstGeom>
          <a:ln w="63500">
            <a:solidFill>
              <a:srgbClr val="FF0000">
                <a:alpha val="25000"/>
              </a:srgbClr>
            </a:solidFill>
            <a:prstDash val="sysDash"/>
          </a:ln>
        </p:spPr>
        <p:style>
          <a:lnRef idx="2">
            <a:schemeClr val="accent1"/>
          </a:lnRef>
          <a:fillRef idx="0">
            <a:schemeClr val="accent1"/>
          </a:fillRef>
          <a:effectRef idx="1">
            <a:schemeClr val="accent1"/>
          </a:effectRef>
          <a:fontRef idx="minor">
            <a:schemeClr val="tx1"/>
          </a:fontRef>
        </p:style>
      </p:cxnSp>
      <p:sp>
        <p:nvSpPr>
          <p:cNvPr id="66" name="角丸四角形 65"/>
          <p:cNvSpPr/>
          <p:nvPr/>
        </p:nvSpPr>
        <p:spPr>
          <a:xfrm>
            <a:off x="6367094" y="4019087"/>
            <a:ext cx="956804" cy="469667"/>
          </a:xfrm>
          <a:prstGeom prst="roundRect">
            <a:avLst/>
          </a:prstGeom>
          <a:solidFill>
            <a:srgbClr val="C00000">
              <a:alpha val="25000"/>
            </a:srgb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a:latin typeface="メイリオ"/>
                <a:ea typeface="メイリオ"/>
                <a:cs typeface="メイリオ"/>
              </a:rPr>
              <a:t>評価</a:t>
            </a:r>
          </a:p>
        </p:txBody>
      </p:sp>
    </p:spTree>
    <p:extLst>
      <p:ext uri="{BB962C8B-B14F-4D97-AF65-F5344CB8AC3E}">
        <p14:creationId xmlns:p14="http://schemas.microsoft.com/office/powerpoint/2010/main" val="2888373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スペクトル">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スペクトル.thmx</Template>
  <TotalTime>1329</TotalTime>
  <Words>5260</Words>
  <Application>Microsoft Office PowerPoint</Application>
  <PresentationFormat>画面に合わせる (4:3)</PresentationFormat>
  <Paragraphs>1212</Paragraphs>
  <Slides>52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52</vt:i4>
      </vt:variant>
    </vt:vector>
  </HeadingPairs>
  <TitlesOfParts>
    <vt:vector size="60" baseType="lpstr">
      <vt:lpstr>ＭＳ Ｐゴシック</vt:lpstr>
      <vt:lpstr>ＭＳ ゴシック</vt:lpstr>
      <vt:lpstr>メイリオ</vt:lpstr>
      <vt:lpstr>Arial</vt:lpstr>
      <vt:lpstr>Calibri</vt:lpstr>
      <vt:lpstr>Corbel</vt:lpstr>
      <vt:lpstr>Wingdings</vt:lpstr>
      <vt:lpstr>スペクトル</vt:lpstr>
      <vt:lpstr>相談支援における ケアマネジメント手法とそのプロセスⅠ - ケアマネジメントとそのプロセス、基本的視点 -</vt:lpstr>
      <vt:lpstr>PowerPoint プレゼンテーション</vt:lpstr>
      <vt:lpstr>PowerPoint プレゼンテーション</vt:lpstr>
      <vt:lpstr>【復習】 相談支援の目的</vt:lpstr>
      <vt:lpstr>【復習】相談支援の基本的視点</vt:lpstr>
      <vt:lpstr>【復習】ケアマネジメントプロセス サービス等利用計画作成事務の流れ</vt:lpstr>
      <vt:lpstr>PowerPoint プレゼンテーション</vt:lpstr>
      <vt:lpstr>あなたが電話を受けたら、この後どうしますか？</vt:lpstr>
      <vt:lpstr>§１ 関係性の構築とインテーク・アセスメント 　　　　　　　　　　　　　　　（初期相談）</vt:lpstr>
      <vt:lpstr>§１ 関係性の構築とインテーク・アセスメント 　　　　　　　　　　　　　　　（初期相談）</vt:lpstr>
      <vt:lpstr>§１ 関係性の構築とインテーク・アセスメント 　　　　　　　　　　　　　　　（初期相談）</vt:lpstr>
      <vt:lpstr>初回面談</vt:lpstr>
      <vt:lpstr>§１ 関係性の構築とインテーク・アセスメント 　　　　　　　　　　　　　　　（初期相談）</vt:lpstr>
      <vt:lpstr>§１ 関係性の構築とインテークアセスメント 　　　　　　　　　　　　　　　（初期相談）</vt:lpstr>
      <vt:lpstr>その後の経過（１）</vt:lpstr>
      <vt:lpstr>§２ アセスメント －情報の収集と分析－</vt:lpstr>
      <vt:lpstr>その後の経過（2-1）</vt:lpstr>
      <vt:lpstr>その後の経過（2-2）</vt:lpstr>
      <vt:lpstr>家族等から</vt:lpstr>
      <vt:lpstr>医療スタッフから</vt:lpstr>
      <vt:lpstr>アセスメントとは（１）</vt:lpstr>
      <vt:lpstr>アセスメントとは（２）</vt:lpstr>
      <vt:lpstr>参考：総合的・多角的なアセスメントの枠組み例（厚生労働省ケアガイドライン）</vt:lpstr>
      <vt:lpstr>参考： 総合的・多角的なアセスメントの枠組み例（見立ての構造化）</vt:lpstr>
      <vt:lpstr>インテーク・アセスメントの留意点</vt:lpstr>
      <vt:lpstr>PowerPoint プレゼンテーション</vt:lpstr>
      <vt:lpstr>ニーズ整理の留意点</vt:lpstr>
      <vt:lpstr>PowerPoint プレゼンテーション</vt:lpstr>
      <vt:lpstr>ニーズ整理の方法（１）</vt:lpstr>
      <vt:lpstr>ニーズ整理の方法（２）</vt:lpstr>
      <vt:lpstr>ニーズ整理の方法（３）</vt:lpstr>
      <vt:lpstr>その後の経過（３）</vt:lpstr>
      <vt:lpstr>§３ プランニング</vt:lpstr>
      <vt:lpstr>PowerPoint プレゼンテーション</vt:lpstr>
      <vt:lpstr>  サービス等利用計画作成の作成にあたって  『サービス等利用計画作成サポートブック』 から</vt:lpstr>
      <vt:lpstr>PowerPoint プレゼンテーション</vt:lpstr>
      <vt:lpstr>PowerPoint プレゼンテーション</vt:lpstr>
      <vt:lpstr>PowerPoint プレゼンテーション</vt:lpstr>
      <vt:lpstr>PowerPoint プレゼンテーション</vt:lpstr>
      <vt:lpstr>§４ モニタリングと評価・終結</vt:lpstr>
      <vt:lpstr>モニタリング</vt:lpstr>
      <vt:lpstr>モニタリング</vt:lpstr>
      <vt:lpstr>PowerPoint プレゼンテーション</vt:lpstr>
      <vt:lpstr>その後の経過（4-1）</vt:lpstr>
      <vt:lpstr>その後の経過（4-2）</vt:lpstr>
      <vt:lpstr>PowerPoint プレゼンテーション</vt:lpstr>
      <vt:lpstr>その後の物語（１）</vt:lpstr>
      <vt:lpstr>その後の物語（２）</vt:lpstr>
      <vt:lpstr>終結</vt:lpstr>
      <vt:lpstr>PowerPoint プレゼンテーション</vt:lpstr>
      <vt:lpstr>思い出そう、基盤となる「価値」</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FUJIKAWA, Yuichi</dc:creator>
  <cp:lastModifiedBy>FUJIKAWA, Yuichi</cp:lastModifiedBy>
  <cp:revision>154</cp:revision>
  <cp:lastPrinted>2018-11-02T12:06:43Z</cp:lastPrinted>
  <dcterms:created xsi:type="dcterms:W3CDTF">2018-11-02T00:41:10Z</dcterms:created>
  <dcterms:modified xsi:type="dcterms:W3CDTF">2018-11-21T03:16:47Z</dcterms:modified>
</cp:coreProperties>
</file>