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95" r:id="rId3"/>
    <p:sldId id="296" r:id="rId4"/>
    <p:sldId id="298" r:id="rId5"/>
    <p:sldId id="297" r:id="rId6"/>
    <p:sldId id="281" r:id="rId7"/>
    <p:sldId id="282" r:id="rId8"/>
    <p:sldId id="291" r:id="rId9"/>
    <p:sldId id="302" r:id="rId10"/>
    <p:sldId id="292" r:id="rId11"/>
    <p:sldId id="268" r:id="rId12"/>
    <p:sldId id="269" r:id="rId13"/>
    <p:sldId id="270" r:id="rId14"/>
    <p:sldId id="271" r:id="rId15"/>
    <p:sldId id="272" r:id="rId16"/>
    <p:sldId id="273" r:id="rId17"/>
    <p:sldId id="274" r:id="rId18"/>
    <p:sldId id="275" r:id="rId19"/>
    <p:sldId id="276" r:id="rId20"/>
    <p:sldId id="277" r:id="rId21"/>
    <p:sldId id="299" r:id="rId22"/>
    <p:sldId id="294" r:id="rId23"/>
    <p:sldId id="301" r:id="rId24"/>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66FF66"/>
    <a:srgbClr val="FFCCFF"/>
    <a:srgbClr val="FF00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8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565EB2E-BE53-4504-AB1F-46391BC94185}" type="datetimeFigureOut">
              <a:rPr kumimoji="1" lang="ja-JP" altLang="en-US" smtClean="0"/>
              <a:pPr/>
              <a:t>2019/4/29</a:t>
            </a:fld>
            <a:endParaRPr kumimoji="1"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BD4904-88E3-4337-B015-69759E71499F}" type="slidenum">
              <a:rPr kumimoji="1" lang="ja-JP" altLang="en-US" smtClean="0"/>
              <a:pPr/>
              <a:t>&lt;#&gt;</a:t>
            </a:fld>
            <a:endParaRPr kumimoji="1" lang="ja-JP" altLang="en-US"/>
          </a:p>
        </p:txBody>
      </p:sp>
    </p:spTree>
    <p:extLst>
      <p:ext uri="{BB962C8B-B14F-4D97-AF65-F5344CB8AC3E}">
        <p14:creationId xmlns:p14="http://schemas.microsoft.com/office/powerpoint/2010/main" xmlns="" val="12085991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AE7885FC-53F4-4E65-A1AF-C557BC24DA28}" type="datetime1">
              <a:rPr kumimoji="1" lang="ja-JP" altLang="en-US" smtClean="0"/>
              <a:pPr/>
              <a:t>2019/4/29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1B6EB6C1-17C9-4C07-A19F-470405371FC2}" type="datetime1">
              <a:rPr kumimoji="1" lang="ja-JP" altLang="en-US" smtClean="0"/>
              <a:pPr/>
              <a:t>2019/4/29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978C3CCC-06E6-4022-923D-3B7DE6220EA3}" type="datetime1">
              <a:rPr kumimoji="1" lang="ja-JP" altLang="en-US" smtClean="0"/>
              <a:pPr/>
              <a:t>2019/4/29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815C6D7-EB60-41AF-9DF1-398C86AF93BD}" type="datetime1">
              <a:rPr kumimoji="1" lang="ja-JP" altLang="en-US" smtClean="0"/>
              <a:pPr/>
              <a:t>2019/4/29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DDCD746C-86BB-45D4-87F1-8E6DA27E6AB8}" type="datetime1">
              <a:rPr kumimoji="1" lang="ja-JP" altLang="en-US" smtClean="0"/>
              <a:pPr/>
              <a:t>2019/4/29</a:t>
            </a:fld>
            <a:endParaRPr kumimoji="1" lang="ja-JP" altLang="en-US"/>
          </a:p>
        </p:txBody>
      </p:sp>
      <p:sp>
        <p:nvSpPr>
          <p:cNvPr id="5" name="フッター プレースホルダ 4"/>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DD937476-552A-4216-87EA-E2A7D314A652}" type="datetime1">
              <a:rPr kumimoji="1" lang="ja-JP" altLang="en-US" smtClean="0"/>
              <a:pPr/>
              <a:t>2019/4/29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EC7AD02F-48C7-4DFD-92AE-ED07B6345B70}" type="datetime1">
              <a:rPr kumimoji="1" lang="ja-JP" altLang="en-US" smtClean="0"/>
              <a:pPr/>
              <a:t>2019/4/29</a:t>
            </a:fld>
            <a:endParaRPr kumimoji="1" lang="ja-JP" altLang="en-US"/>
          </a:p>
        </p:txBody>
      </p:sp>
      <p:sp>
        <p:nvSpPr>
          <p:cNvPr id="8" name="フッター プレースホルダ 7"/>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9" name="スライド番号プレースホルダ 8"/>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997511C1-C170-4989-B9AD-8262CFDDDC10}" type="datetime1">
              <a:rPr kumimoji="1" lang="ja-JP" altLang="en-US" smtClean="0"/>
              <a:pPr/>
              <a:t>2019/4/29</a:t>
            </a:fld>
            <a:endParaRPr kumimoji="1" lang="ja-JP" altLang="en-US"/>
          </a:p>
        </p:txBody>
      </p:sp>
      <p:sp>
        <p:nvSpPr>
          <p:cNvPr id="4" name="フッター プレースホルダ 3"/>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9A82EFB-59C7-4D27-9DD3-5A9FEDF82263}" type="datetime1">
              <a:rPr kumimoji="1" lang="ja-JP" altLang="en-US" smtClean="0"/>
              <a:pPr/>
              <a:t>2019/4/29</a:t>
            </a:fld>
            <a:endParaRPr kumimoji="1" lang="ja-JP" altLang="en-US"/>
          </a:p>
        </p:txBody>
      </p:sp>
      <p:sp>
        <p:nvSpPr>
          <p:cNvPr id="3" name="フッター プレースホルダ 2"/>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5BEBACF6-862A-4261-ACDF-D6874B3E7DC5}" type="datetime1">
              <a:rPr kumimoji="1" lang="ja-JP" altLang="en-US" smtClean="0"/>
              <a:pPr/>
              <a:t>2019/4/29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762750B1-B956-4A9F-A6DE-46CB2EE8F97B}" type="datetime1">
              <a:rPr kumimoji="1" lang="ja-JP" altLang="en-US" smtClean="0"/>
              <a:pPr/>
              <a:t>2019/4/29</a:t>
            </a:fld>
            <a:endParaRPr kumimoji="1" lang="ja-JP" altLang="en-US"/>
          </a:p>
        </p:txBody>
      </p:sp>
      <p:sp>
        <p:nvSpPr>
          <p:cNvPr id="6" name="フッター プレースホルダ 5"/>
          <p:cNvSpPr>
            <a:spLocks noGrp="1"/>
          </p:cNvSpPr>
          <p:nvPr>
            <p:ph type="ftr" sz="quarter" idx="11"/>
          </p:nvPr>
        </p:nvSpPr>
        <p:spPr/>
        <p:txBody>
          <a:body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7" name="スライド番号プレースホルダ 6"/>
          <p:cNvSpPr>
            <a:spLocks noGrp="1"/>
          </p:cNvSpPr>
          <p:nvPr>
            <p:ph type="sldNum" sz="quarter" idx="12"/>
          </p:nvPr>
        </p:nvSpPr>
        <p:spPr/>
        <p:txBody>
          <a:bodyPr/>
          <a:lstStyle/>
          <a:p>
            <a:fld id="{DC482F87-D069-4E11-9D1B-0E53CB68B063}" type="slidenum">
              <a:rPr kumimoji="1" lang="ja-JP" altLang="en-US" smtClean="0"/>
              <a:pPr/>
              <a:t>&lt;#&gt;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619C9E-00C6-46B8-8998-A3930591E8B7}" type="datetime1">
              <a:rPr kumimoji="1" lang="ja-JP" altLang="en-US" smtClean="0"/>
              <a:pPr/>
              <a:t>2019/4/29</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ja-JP" altLang="en-US" smtClean="0"/>
              <a:t>新カリキュラムに基づく相談支援従事者養成研修モデル研修</a:t>
            </a:r>
            <a:r>
              <a:rPr kumimoji="1" lang="en-US" altLang="ja-JP" smtClean="0"/>
              <a:t>(</a:t>
            </a:r>
            <a:r>
              <a:rPr kumimoji="1" lang="ja-JP" altLang="en-US" smtClean="0"/>
              <a:t>初任者研修</a:t>
            </a:r>
            <a:r>
              <a:rPr kumimoji="1" lang="en-US" altLang="ja-JP" smtClean="0"/>
              <a:t>), SSA2018-2019(c) </a:t>
            </a:r>
            <a:r>
              <a:rPr kumimoji="1" lang="ja-JP" altLang="en-US" smtClean="0"/>
              <a:t>不許複製</a:t>
            </a:r>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482F87-D069-4E11-9D1B-0E53CB68B063}" type="slidenum">
              <a:rPr kumimoji="1" lang="ja-JP" altLang="en-US" smtClean="0"/>
              <a:pPr/>
              <a:t>&lt;#&gt;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2564904"/>
            <a:ext cx="8640960" cy="1470025"/>
          </a:xfrm>
        </p:spPr>
        <p:txBody>
          <a:bodyPr>
            <a:noAutofit/>
          </a:bodyPr>
          <a:lstStyle/>
          <a:p>
            <a:r>
              <a:rPr lang="ja-JP" altLang="en-US" sz="4000" b="1" dirty="0" smtClean="0">
                <a:latin typeface="メイリオ" pitchFamily="50" charset="-128"/>
                <a:ea typeface="メイリオ" pitchFamily="50" charset="-128"/>
                <a:cs typeface="メイリオ" pitchFamily="50" charset="-128"/>
              </a:rPr>
              <a:t>新カリキュラムに基づく</a:t>
            </a:r>
            <a:br>
              <a:rPr lang="ja-JP" altLang="en-US" sz="4000" b="1" dirty="0" smtClean="0">
                <a:latin typeface="メイリオ" pitchFamily="50" charset="-128"/>
                <a:ea typeface="メイリオ" pitchFamily="50" charset="-128"/>
                <a:cs typeface="メイリオ" pitchFamily="50" charset="-128"/>
              </a:rPr>
            </a:br>
            <a:r>
              <a:rPr lang="ja-JP" altLang="en-US" sz="4000" b="1" dirty="0" smtClean="0">
                <a:latin typeface="メイリオ" pitchFamily="50" charset="-128"/>
                <a:ea typeface="メイリオ" pitchFamily="50" charset="-128"/>
                <a:cs typeface="メイリオ" pitchFamily="50" charset="-128"/>
              </a:rPr>
              <a:t>相談支援従事者養成研修</a:t>
            </a:r>
            <a:br>
              <a:rPr lang="ja-JP" altLang="en-US" sz="4000" b="1" dirty="0" smtClean="0">
                <a:latin typeface="メイリオ" pitchFamily="50" charset="-128"/>
                <a:ea typeface="メイリオ" pitchFamily="50" charset="-128"/>
                <a:cs typeface="メイリオ" pitchFamily="50" charset="-128"/>
              </a:rPr>
            </a:br>
            <a:r>
              <a:rPr lang="ja-JP" altLang="en-US" sz="4000" b="1" dirty="0" smtClean="0">
                <a:latin typeface="メイリオ" pitchFamily="50" charset="-128"/>
                <a:ea typeface="メイリオ" pitchFamily="50" charset="-128"/>
                <a:cs typeface="メイリオ" pitchFamily="50" charset="-128"/>
              </a:rPr>
              <a:t>（初任者研修）</a:t>
            </a:r>
            <a:endParaRPr kumimoji="1" lang="ja-JP" altLang="en-US" sz="4000" dirty="0">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7" name="角丸四角形吹き出し 6"/>
          <p:cNvSpPr/>
          <p:nvPr/>
        </p:nvSpPr>
        <p:spPr>
          <a:xfrm>
            <a:off x="6156176" y="836712"/>
            <a:ext cx="2592288" cy="1080120"/>
          </a:xfrm>
          <a:prstGeom prst="wedgeRoundRectCallout">
            <a:avLst>
              <a:gd name="adj1" fmla="val -41590"/>
              <a:gd name="adj2" fmla="val 85647"/>
              <a:gd name="adj3" fmla="val 16667"/>
            </a:avLst>
          </a:prstGeom>
          <a:solidFill>
            <a:schemeClr val="accent3">
              <a:lumMod val="40000"/>
              <a:lumOff val="60000"/>
            </a:schemeClr>
          </a:solidFill>
          <a:ln w="476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「いい仕事」</a:t>
            </a:r>
          </a:p>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をするために</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1</a:t>
            </a:fld>
            <a:endParaRPr kumimoji="1"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bg1"/>
                </a:solidFill>
                <a:latin typeface="メイリオ" pitchFamily="50" charset="-128"/>
                <a:ea typeface="メイリオ" pitchFamily="50" charset="-128"/>
                <a:cs typeface="メイリオ" pitchFamily="50" charset="-128"/>
              </a:rPr>
              <a:t>継続的な学びの中での初任者研修とその獲得目標</a:t>
            </a:r>
            <a:endParaRPr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395536" y="1844824"/>
            <a:ext cx="1872208" cy="1008112"/>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テーマ別</a:t>
            </a:r>
          </a:p>
          <a:p>
            <a:pPr algn="ctr"/>
            <a:r>
              <a:rPr lang="ja-JP" altLang="en-US" sz="2400" b="1" dirty="0" smtClean="0">
                <a:solidFill>
                  <a:schemeClr val="tx1"/>
                </a:solidFill>
                <a:latin typeface="メイリオ" pitchFamily="50" charset="-128"/>
                <a:ea typeface="メイリオ" pitchFamily="50" charset="-128"/>
                <a:cs typeface="メイリオ" pitchFamily="50" charset="-128"/>
              </a:rPr>
              <a:t>研修</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395536" y="2996952"/>
            <a:ext cx="1872208" cy="129614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階層別研修</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9" name="角丸四角形 18"/>
          <p:cNvSpPr/>
          <p:nvPr/>
        </p:nvSpPr>
        <p:spPr>
          <a:xfrm>
            <a:off x="8244408" y="3717032"/>
            <a:ext cx="827584" cy="360040"/>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熟達化</a:t>
            </a:r>
          </a:p>
        </p:txBody>
      </p:sp>
      <p:cxnSp>
        <p:nvCxnSpPr>
          <p:cNvPr id="28" name="直線矢印コネクタ 27"/>
          <p:cNvCxnSpPr/>
          <p:nvPr/>
        </p:nvCxnSpPr>
        <p:spPr>
          <a:xfrm>
            <a:off x="467544" y="4437112"/>
            <a:ext cx="8669560" cy="0"/>
          </a:xfrm>
          <a:prstGeom prst="straightConnector1">
            <a:avLst/>
          </a:prstGeom>
          <a:ln w="136525">
            <a:tailEnd type="arrow"/>
          </a:ln>
        </p:spPr>
        <p:style>
          <a:lnRef idx="1">
            <a:schemeClr val="accent1"/>
          </a:lnRef>
          <a:fillRef idx="0">
            <a:schemeClr val="accent1"/>
          </a:fillRef>
          <a:effectRef idx="0">
            <a:schemeClr val="accent1"/>
          </a:effectRef>
          <a:fontRef idx="minor">
            <a:schemeClr val="tx1"/>
          </a:fontRef>
        </p:style>
      </p:cxnSp>
      <p:sp>
        <p:nvSpPr>
          <p:cNvPr id="30" name="角丸四角形 29"/>
          <p:cNvSpPr/>
          <p:nvPr/>
        </p:nvSpPr>
        <p:spPr>
          <a:xfrm>
            <a:off x="4103440" y="3068960"/>
            <a:ext cx="900608" cy="720080"/>
          </a:xfrm>
          <a:prstGeom prst="roundRect">
            <a:avLst/>
          </a:prstGeom>
          <a:solidFill>
            <a:srgbClr val="C00000"/>
          </a:solidFill>
          <a:ln w="6032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b="1" dirty="0" smtClean="0">
                <a:solidFill>
                  <a:schemeClr val="bg1"/>
                </a:solidFill>
                <a:latin typeface="メイリオ" pitchFamily="50" charset="-128"/>
                <a:ea typeface="メイリオ" pitchFamily="50" charset="-128"/>
                <a:cs typeface="メイリオ" pitchFamily="50" charset="-128"/>
              </a:rPr>
              <a:t>初任者研修</a:t>
            </a:r>
          </a:p>
        </p:txBody>
      </p:sp>
      <p:sp>
        <p:nvSpPr>
          <p:cNvPr id="31" name="角丸四角形 30"/>
          <p:cNvSpPr/>
          <p:nvPr/>
        </p:nvSpPr>
        <p:spPr>
          <a:xfrm>
            <a:off x="5399584" y="3176972"/>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2" name="角丸四角形 31"/>
          <p:cNvSpPr/>
          <p:nvPr/>
        </p:nvSpPr>
        <p:spPr>
          <a:xfrm>
            <a:off x="7164288" y="2996952"/>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主任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3" name="角丸四角形 32"/>
          <p:cNvSpPr/>
          <p:nvPr/>
        </p:nvSpPr>
        <p:spPr>
          <a:xfrm>
            <a:off x="7164288" y="3573016"/>
            <a:ext cx="900608" cy="504056"/>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現任</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4" name="角丸四角形 33"/>
          <p:cNvSpPr/>
          <p:nvPr/>
        </p:nvSpPr>
        <p:spPr>
          <a:xfrm>
            <a:off x="3347864" y="3176972"/>
            <a:ext cx="648072" cy="504056"/>
          </a:xfrm>
          <a:prstGeom prst="roundRect">
            <a:avLst/>
          </a:prstGeom>
          <a:noFill/>
          <a:ln w="34925">
            <a:solidFill>
              <a:schemeClr val="tx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基礎</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研修</a:t>
            </a:r>
          </a:p>
        </p:txBody>
      </p:sp>
      <p:sp>
        <p:nvSpPr>
          <p:cNvPr id="39" name="角丸四角形 38"/>
          <p:cNvSpPr/>
          <p:nvPr/>
        </p:nvSpPr>
        <p:spPr>
          <a:xfrm>
            <a:off x="395536" y="980728"/>
            <a:ext cx="1872208" cy="792088"/>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地域での</a:t>
            </a:r>
          </a:p>
          <a:p>
            <a:pPr algn="ctr"/>
            <a:r>
              <a:rPr lang="en-US" altLang="ja-JP" sz="2400" b="1" dirty="0" smtClean="0">
                <a:solidFill>
                  <a:schemeClr val="tx1"/>
                </a:solidFill>
                <a:latin typeface="メイリオ" pitchFamily="50" charset="-128"/>
                <a:ea typeface="メイリオ" pitchFamily="50" charset="-128"/>
                <a:cs typeface="メイリオ" pitchFamily="50" charset="-128"/>
              </a:rPr>
              <a:t>OJT</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41" name="角丸四角形 40"/>
          <p:cNvSpPr/>
          <p:nvPr/>
        </p:nvSpPr>
        <p:spPr>
          <a:xfrm>
            <a:off x="2411760" y="980728"/>
            <a:ext cx="6408712" cy="288032"/>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スーパービジョン</a:t>
            </a:r>
          </a:p>
        </p:txBody>
      </p:sp>
      <p:sp>
        <p:nvSpPr>
          <p:cNvPr id="42" name="角丸四角形 41"/>
          <p:cNvSpPr/>
          <p:nvPr/>
        </p:nvSpPr>
        <p:spPr>
          <a:xfrm>
            <a:off x="2411760" y="1340768"/>
            <a:ext cx="6408712" cy="288032"/>
          </a:xfrm>
          <a:prstGeom prst="roundRect">
            <a:avLst/>
          </a:prstGeom>
          <a:noFill/>
          <a:ln w="34925">
            <a:solidFill>
              <a:schemeClr val="tx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助言・事例検討など</a:t>
            </a:r>
          </a:p>
        </p:txBody>
      </p:sp>
      <p:cxnSp>
        <p:nvCxnSpPr>
          <p:cNvPr id="26" name="直線矢印コネクタ 25"/>
          <p:cNvCxnSpPr/>
          <p:nvPr/>
        </p:nvCxnSpPr>
        <p:spPr>
          <a:xfrm>
            <a:off x="2267744" y="4221088"/>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角丸四角形 26"/>
          <p:cNvSpPr/>
          <p:nvPr/>
        </p:nvSpPr>
        <p:spPr>
          <a:xfrm>
            <a:off x="2483768" y="3717032"/>
            <a:ext cx="1368152" cy="504056"/>
          </a:xfrm>
          <a:prstGeom prst="roundRect">
            <a:avLst/>
          </a:prstGeom>
          <a:noFill/>
          <a:ln w="349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少なくとも</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５年</a:t>
            </a:r>
          </a:p>
        </p:txBody>
      </p:sp>
      <p:cxnSp>
        <p:nvCxnSpPr>
          <p:cNvPr id="29" name="直線矢印コネクタ 28"/>
          <p:cNvCxnSpPr/>
          <p:nvPr/>
        </p:nvCxnSpPr>
        <p:spPr>
          <a:xfrm>
            <a:off x="5004048" y="4221088"/>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3" name="角丸四角形 42"/>
          <p:cNvSpPr/>
          <p:nvPr/>
        </p:nvSpPr>
        <p:spPr>
          <a:xfrm>
            <a:off x="5220072" y="3717032"/>
            <a:ext cx="1368152" cy="504056"/>
          </a:xfrm>
          <a:prstGeom prst="roundRect">
            <a:avLst/>
          </a:prstGeom>
          <a:noFill/>
          <a:ln w="34925">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５年間のうち</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に１回</a:t>
            </a:r>
          </a:p>
        </p:txBody>
      </p:sp>
      <p:sp>
        <p:nvSpPr>
          <p:cNvPr id="44" name="角丸四角形 43"/>
          <p:cNvSpPr/>
          <p:nvPr/>
        </p:nvSpPr>
        <p:spPr>
          <a:xfrm>
            <a:off x="539552" y="2708920"/>
            <a:ext cx="1512168" cy="504056"/>
          </a:xfrm>
          <a:prstGeom prst="roundRect">
            <a:avLst/>
          </a:prstGeom>
          <a:solidFill>
            <a:schemeClr val="bg1"/>
          </a:solidFill>
          <a:ln w="34925">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ここに載って</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いる以外にも！</a:t>
            </a:r>
          </a:p>
        </p:txBody>
      </p:sp>
      <p:sp>
        <p:nvSpPr>
          <p:cNvPr id="45" name="スライド番号プレースホルダ 44"/>
          <p:cNvSpPr>
            <a:spLocks noGrp="1"/>
          </p:cNvSpPr>
          <p:nvPr>
            <p:ph type="sldNum" sz="quarter" idx="12"/>
          </p:nvPr>
        </p:nvSpPr>
        <p:spPr/>
        <p:txBody>
          <a:bodyPr/>
          <a:lstStyle/>
          <a:p>
            <a:fld id="{DC482F87-D069-4E11-9D1B-0E53CB68B063}" type="slidenum">
              <a:rPr kumimoji="1" lang="ja-JP" altLang="en-US" smtClean="0"/>
              <a:pPr/>
              <a:t>10</a:t>
            </a:fld>
            <a:endParaRPr kumimoji="1" lang="ja-JP" altLang="en-US"/>
          </a:p>
        </p:txBody>
      </p:sp>
      <p:cxnSp>
        <p:nvCxnSpPr>
          <p:cNvPr id="46" name="直線矢印コネクタ 45"/>
          <p:cNvCxnSpPr/>
          <p:nvPr/>
        </p:nvCxnSpPr>
        <p:spPr>
          <a:xfrm>
            <a:off x="6766752" y="4221088"/>
            <a:ext cx="1800200" cy="0"/>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 name="直線矢印コネクタ 3"/>
          <p:cNvCxnSpPr>
            <a:stCxn id="30" idx="3"/>
            <a:endCxn id="31" idx="1"/>
          </p:cNvCxnSpPr>
          <p:nvPr/>
        </p:nvCxnSpPr>
        <p:spPr>
          <a:xfrm>
            <a:off x="5004048" y="3429000"/>
            <a:ext cx="395536"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6" name="直線矢印コネクタ 5"/>
          <p:cNvCxnSpPr>
            <a:stCxn id="31" idx="3"/>
            <a:endCxn id="32" idx="1"/>
          </p:cNvCxnSpPr>
          <p:nvPr/>
        </p:nvCxnSpPr>
        <p:spPr>
          <a:xfrm flipV="1">
            <a:off x="6300192" y="3248980"/>
            <a:ext cx="864096" cy="18002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 name="直線矢印コネクタ 8"/>
          <p:cNvCxnSpPr>
            <a:stCxn id="31" idx="3"/>
            <a:endCxn id="33" idx="1"/>
          </p:cNvCxnSpPr>
          <p:nvPr/>
        </p:nvCxnSpPr>
        <p:spPr>
          <a:xfrm>
            <a:off x="6300192" y="3429000"/>
            <a:ext cx="864096" cy="396044"/>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47" name="角丸四角形 46"/>
          <p:cNvSpPr/>
          <p:nvPr/>
        </p:nvSpPr>
        <p:spPr>
          <a:xfrm>
            <a:off x="1187624" y="4653136"/>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① 地域を基盤としたソーシャルワークとしての障害者相談支援の価値と知識を理解する。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8" name="角丸四角形 47"/>
          <p:cNvSpPr/>
          <p:nvPr/>
        </p:nvSpPr>
        <p:spPr>
          <a:xfrm>
            <a:off x="1187624" y="5085184"/>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② </a:t>
            </a:r>
            <a:r>
              <a:rPr lang="ja-JP" altLang="en-US" sz="1400" b="1" dirty="0" smtClean="0">
                <a:solidFill>
                  <a:srgbClr val="FF0000"/>
                </a:solidFill>
                <a:latin typeface="メイリオ" pitchFamily="50" charset="-128"/>
                <a:ea typeface="メイリオ" pitchFamily="50" charset="-128"/>
                <a:cs typeface="メイリオ" pitchFamily="50" charset="-128"/>
              </a:rPr>
              <a:t>基本相談</a:t>
            </a:r>
            <a:r>
              <a:rPr lang="ja-JP" altLang="en-US" sz="1400" b="1" dirty="0" smtClean="0">
                <a:solidFill>
                  <a:schemeClr val="tx1"/>
                </a:solidFill>
                <a:latin typeface="メイリオ" pitchFamily="50" charset="-128"/>
                <a:ea typeface="メイリオ" pitchFamily="50" charset="-128"/>
                <a:cs typeface="メイリオ" pitchFamily="50" charset="-128"/>
              </a:rPr>
              <a:t>支援の理論と実際を理解し、障害者</a:t>
            </a:r>
            <a:r>
              <a:rPr lang="ja-JP" altLang="en-US" sz="1400" b="1" dirty="0" smtClean="0">
                <a:solidFill>
                  <a:srgbClr val="FF0000"/>
                </a:solidFill>
                <a:latin typeface="メイリオ" pitchFamily="50" charset="-128"/>
                <a:ea typeface="メイリオ" pitchFamily="50" charset="-128"/>
                <a:cs typeface="メイリオ" pitchFamily="50" charset="-128"/>
              </a:rPr>
              <a:t>ケアマネジメント</a:t>
            </a:r>
            <a:r>
              <a:rPr lang="ja-JP" altLang="en-US" sz="1400" b="1" dirty="0" smtClean="0">
                <a:solidFill>
                  <a:schemeClr val="tx1"/>
                </a:solidFill>
                <a:latin typeface="メイリオ" pitchFamily="50" charset="-128"/>
                <a:ea typeface="メイリオ" pitchFamily="50" charset="-128"/>
                <a:cs typeface="メイリオ" pitchFamily="50" charset="-128"/>
              </a:rPr>
              <a:t>のスキルを獲得する。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9" name="角丸四角形 48"/>
          <p:cNvSpPr/>
          <p:nvPr/>
        </p:nvSpPr>
        <p:spPr>
          <a:xfrm>
            <a:off x="1187624" y="5949280"/>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④ 地域づくりとその核となる（自立支援）協議会の役割と機能を理解する。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50" name="角丸四角形 49"/>
          <p:cNvSpPr/>
          <p:nvPr/>
        </p:nvSpPr>
        <p:spPr>
          <a:xfrm>
            <a:off x="1187624" y="5517232"/>
            <a:ext cx="7272808" cy="36004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b="1" dirty="0" smtClean="0">
                <a:solidFill>
                  <a:schemeClr val="tx1"/>
                </a:solidFill>
                <a:latin typeface="メイリオ" pitchFamily="50" charset="-128"/>
                <a:ea typeface="メイリオ" pitchFamily="50" charset="-128"/>
                <a:cs typeface="メイリオ" pitchFamily="50" charset="-128"/>
              </a:rPr>
              <a:t>③ </a:t>
            </a:r>
            <a:r>
              <a:rPr lang="ja-JP" altLang="en-US" sz="1400" b="1" dirty="0" smtClean="0">
                <a:solidFill>
                  <a:srgbClr val="FF0000"/>
                </a:solidFill>
                <a:latin typeface="メイリオ" pitchFamily="50" charset="-128"/>
                <a:ea typeface="メイリオ" pitchFamily="50" charset="-128"/>
                <a:cs typeface="メイリオ" pitchFamily="50" charset="-128"/>
              </a:rPr>
              <a:t>計画相談</a:t>
            </a:r>
            <a:r>
              <a:rPr lang="ja-JP" altLang="en-US" sz="1400" b="1" dirty="0" smtClean="0">
                <a:solidFill>
                  <a:schemeClr val="tx1"/>
                </a:solidFill>
                <a:latin typeface="メイリオ" pitchFamily="50" charset="-128"/>
                <a:ea typeface="メイリオ" pitchFamily="50" charset="-128"/>
                <a:cs typeface="メイリオ" pitchFamily="50" charset="-128"/>
              </a:rPr>
              <a:t>支援の実施に関する実務を理解し、一連の業務ができる。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51" name="角丸四角形 50"/>
          <p:cNvSpPr/>
          <p:nvPr/>
        </p:nvSpPr>
        <p:spPr>
          <a:xfrm>
            <a:off x="251520" y="4653136"/>
            <a:ext cx="864096" cy="1656184"/>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獲得</a:t>
            </a:r>
          </a:p>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目標</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53" name="角丸四角形吹き出し 52"/>
          <p:cNvSpPr/>
          <p:nvPr/>
        </p:nvSpPr>
        <p:spPr>
          <a:xfrm>
            <a:off x="3491880" y="1988840"/>
            <a:ext cx="2736304" cy="792088"/>
          </a:xfrm>
          <a:prstGeom prst="wedgeRoundRectCallout">
            <a:avLst>
              <a:gd name="adj1" fmla="val -9088"/>
              <a:gd name="adj2" fmla="val 8240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latin typeface="メイリオ" pitchFamily="50" charset="-128"/>
                <a:ea typeface="メイリオ" pitchFamily="50" charset="-128"/>
                <a:cs typeface="メイリオ" pitchFamily="50" charset="-128"/>
              </a:rPr>
              <a:t>相談支援専門員</a:t>
            </a:r>
          </a:p>
          <a:p>
            <a:pPr algn="ctr"/>
            <a:r>
              <a:rPr kumimoji="1" lang="ja-JP" altLang="en-US" sz="2400" b="1" dirty="0" smtClean="0">
                <a:latin typeface="メイリオ" pitchFamily="50" charset="-128"/>
                <a:ea typeface="メイリオ" pitchFamily="50" charset="-128"/>
                <a:cs typeface="メイリオ" pitchFamily="50" charset="-128"/>
              </a:rPr>
              <a:t>の入口</a:t>
            </a:r>
            <a:endParaRPr kumimoji="1" lang="ja-JP" altLang="en-US" sz="2400" b="1" dirty="0">
              <a:latin typeface="メイリオ" pitchFamily="50" charset="-128"/>
              <a:ea typeface="メイリオ" pitchFamily="50" charset="-128"/>
              <a:cs typeface="メイリオ" pitchFamily="50" charset="-128"/>
            </a:endParaRPr>
          </a:p>
        </p:txBody>
      </p:sp>
      <p:sp>
        <p:nvSpPr>
          <p:cNvPr id="35" name="角丸四角形 34"/>
          <p:cNvSpPr/>
          <p:nvPr/>
        </p:nvSpPr>
        <p:spPr>
          <a:xfrm>
            <a:off x="6012160" y="216886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tx1"/>
                </a:solidFill>
                <a:latin typeface="メイリオ" pitchFamily="50" charset="-128"/>
                <a:ea typeface="メイリオ" pitchFamily="50" charset="-128"/>
                <a:cs typeface="メイリオ" pitchFamily="50" charset="-128"/>
              </a:rPr>
              <a:t>活性化</a:t>
            </a:r>
          </a:p>
        </p:txBody>
      </p:sp>
      <p:sp>
        <p:nvSpPr>
          <p:cNvPr id="36" name="角丸四角形 35"/>
          <p:cNvSpPr/>
          <p:nvPr/>
        </p:nvSpPr>
        <p:spPr>
          <a:xfrm>
            <a:off x="6012160" y="2600908"/>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例示</a:t>
            </a:r>
          </a:p>
        </p:txBody>
      </p:sp>
      <p:sp>
        <p:nvSpPr>
          <p:cNvPr id="37" name="角丸四角形 36"/>
          <p:cNvSpPr/>
          <p:nvPr/>
        </p:nvSpPr>
        <p:spPr>
          <a:xfrm>
            <a:off x="6012160" y="1736812"/>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提示</a:t>
            </a:r>
          </a:p>
        </p:txBody>
      </p:sp>
      <p:sp>
        <p:nvSpPr>
          <p:cNvPr id="38" name="角丸四角形 37"/>
          <p:cNvSpPr/>
          <p:nvPr/>
        </p:nvSpPr>
        <p:spPr>
          <a:xfrm>
            <a:off x="8163226" y="1162685"/>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統合</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40" name="角丸四角形 39"/>
          <p:cNvSpPr/>
          <p:nvPr/>
        </p:nvSpPr>
        <p:spPr>
          <a:xfrm>
            <a:off x="7234804" y="1162715"/>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応用</a:t>
            </a:r>
          </a:p>
        </p:txBody>
      </p:sp>
      <p:sp>
        <p:nvSpPr>
          <p:cNvPr id="3" name="屈折矢印 2"/>
          <p:cNvSpPr/>
          <p:nvPr/>
        </p:nvSpPr>
        <p:spPr>
          <a:xfrm>
            <a:off x="7020272" y="1569756"/>
            <a:ext cx="1224136" cy="849196"/>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descr="p1"/>
          <p:cNvPicPr>
            <a:picLocks noChangeAspect="1" noChangeArrowheads="1"/>
          </p:cNvPicPr>
          <p:nvPr/>
        </p:nvPicPr>
        <p:blipFill>
          <a:blip r:embed="rId2" cstate="print"/>
          <a:srcRect/>
          <a:stretch>
            <a:fillRect/>
          </a:stretch>
        </p:blipFill>
        <p:spPr bwMode="auto">
          <a:xfrm>
            <a:off x="125413" y="219075"/>
            <a:ext cx="8910637" cy="6450013"/>
          </a:xfrm>
          <a:prstGeom prst="rect">
            <a:avLst/>
          </a:prstGeom>
          <a:noFill/>
        </p:spPr>
      </p:pic>
      <p:sp>
        <p:nvSpPr>
          <p:cNvPr id="3" name="スライド番号プレースホルダ 2"/>
          <p:cNvSpPr>
            <a:spLocks noGrp="1"/>
          </p:cNvSpPr>
          <p:nvPr>
            <p:ph type="sldNum" sz="quarter" idx="12"/>
          </p:nvPr>
        </p:nvSpPr>
        <p:spPr/>
        <p:txBody>
          <a:bodyPr/>
          <a:lstStyle/>
          <a:p>
            <a:fld id="{DC482F87-D069-4E11-9D1B-0E53CB68B063}" type="slidenum">
              <a:rPr kumimoji="1" lang="ja-JP" altLang="en-US" smtClean="0"/>
              <a:pPr/>
              <a:t>11</a:t>
            </a:fld>
            <a:endParaRPr kumimoji="1" lang="ja-JP" altLang="en-US"/>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p2"/>
          <p:cNvPicPr>
            <a:picLocks noChangeAspect="1" noChangeArrowheads="1"/>
          </p:cNvPicPr>
          <p:nvPr/>
        </p:nvPicPr>
        <p:blipFill>
          <a:blip r:embed="rId2" cstate="print"/>
          <a:srcRect/>
          <a:stretch>
            <a:fillRect/>
          </a:stretch>
        </p:blipFill>
        <p:spPr bwMode="auto">
          <a:xfrm>
            <a:off x="541338" y="1052513"/>
            <a:ext cx="8351837" cy="5367337"/>
          </a:xfrm>
          <a:prstGeom prst="rect">
            <a:avLst/>
          </a:prstGeom>
          <a:noFill/>
        </p:spPr>
      </p:pic>
      <p:sp>
        <p:nvSpPr>
          <p:cNvPr id="11267"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ビジョンの構成</a:t>
            </a:r>
            <a:r>
              <a:rPr lang="en-US" altLang="ja-JP" sz="2400" b="1" dirty="0">
                <a:latin typeface="メイリオ" pitchFamily="50" charset="-128"/>
                <a:ea typeface="メイリオ" pitchFamily="50" charset="-128"/>
                <a:cs typeface="メイリオ" pitchFamily="50" charset="-128"/>
              </a:rPr>
              <a:t>〔</a:t>
            </a:r>
            <a:r>
              <a:rPr lang="ja-JP" altLang="en-US" sz="2400" b="1" dirty="0">
                <a:latin typeface="メイリオ" pitchFamily="50" charset="-128"/>
                <a:ea typeface="メイリオ" pitchFamily="50" charset="-128"/>
                <a:cs typeface="メイリオ" pitchFamily="50" charset="-128"/>
              </a:rPr>
              <a:t>もくじ</a:t>
            </a:r>
            <a:r>
              <a:rPr lang="en-US" altLang="ja-JP" sz="2400" b="1" dirty="0">
                <a:latin typeface="メイリオ" pitchFamily="50" charset="-128"/>
                <a:ea typeface="メイリオ" pitchFamily="50" charset="-128"/>
                <a:cs typeface="メイリオ" pitchFamily="50" charset="-128"/>
              </a:rPr>
              <a:t>〕</a:t>
            </a:r>
          </a:p>
        </p:txBody>
      </p:sp>
      <p:sp>
        <p:nvSpPr>
          <p:cNvPr id="11268" name="Text Box 4"/>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〔2〕</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12</a:t>
            </a:fld>
            <a:endParaRPr kumimoji="1" lang="ja-JP" altLang="en-US"/>
          </a:p>
        </p:txBody>
      </p:sp>
      <p:sp>
        <p:nvSpPr>
          <p:cNvPr id="6" name="フッター プレースホルダ 5"/>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p3"/>
          <p:cNvPicPr>
            <a:picLocks noChangeAspect="1" noChangeArrowheads="1"/>
          </p:cNvPicPr>
          <p:nvPr/>
        </p:nvPicPr>
        <p:blipFill>
          <a:blip r:embed="rId2" cstate="print"/>
          <a:srcRect/>
          <a:stretch>
            <a:fillRect/>
          </a:stretch>
        </p:blipFill>
        <p:spPr bwMode="auto">
          <a:xfrm>
            <a:off x="0" y="333375"/>
            <a:ext cx="9109075" cy="5938838"/>
          </a:xfrm>
          <a:prstGeom prst="rect">
            <a:avLst/>
          </a:prstGeom>
          <a:noFill/>
        </p:spPr>
      </p:pic>
      <p:sp>
        <p:nvSpPr>
          <p:cNvPr id="10243" name="Text Box 3"/>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〔3〕</a:t>
            </a:r>
            <a:r>
              <a:rPr lang="ja-JP" altLang="en-US" sz="1400" dirty="0">
                <a:latin typeface="メイリオ" pitchFamily="50" charset="-128"/>
                <a:ea typeface="メイリオ" pitchFamily="50" charset="-128"/>
                <a:cs typeface="メイリオ" pitchFamily="50" charset="-128"/>
              </a:rPr>
              <a:t>　</a:t>
            </a:r>
          </a:p>
        </p:txBody>
      </p:sp>
      <p:sp>
        <p:nvSpPr>
          <p:cNvPr id="4" name="スライド番号プレースホルダ 3"/>
          <p:cNvSpPr>
            <a:spLocks noGrp="1"/>
          </p:cNvSpPr>
          <p:nvPr>
            <p:ph type="sldNum" sz="quarter" idx="12"/>
          </p:nvPr>
        </p:nvSpPr>
        <p:spPr/>
        <p:txBody>
          <a:bodyPr/>
          <a:lstStyle/>
          <a:p>
            <a:fld id="{DC482F87-D069-4E11-9D1B-0E53CB68B063}" type="slidenum">
              <a:rPr kumimoji="1" lang="ja-JP" altLang="en-US" smtClean="0"/>
              <a:pPr/>
              <a:t>13</a:t>
            </a:fld>
            <a:endParaRPr kumimoji="1" lang="ja-JP" altLang="en-US"/>
          </a:p>
        </p:txBody>
      </p:sp>
      <p:sp>
        <p:nvSpPr>
          <p:cNvPr id="5" name="フッター プレースホルダ 4"/>
          <p:cNvSpPr>
            <a:spLocks noGrp="1"/>
          </p:cNvSpPr>
          <p:nvPr>
            <p:ph type="ftr" sz="quarter" idx="11"/>
          </p:nvPr>
        </p:nvSpPr>
        <p:spPr>
          <a:xfrm>
            <a:off x="0" y="6448251"/>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a:t>障害者相談支援の実際</a:t>
            </a:r>
          </a:p>
        </p:txBody>
      </p:sp>
      <p:sp>
        <p:nvSpPr>
          <p:cNvPr id="9219" name="Text Box 3"/>
          <p:cNvSpPr txBox="1">
            <a:spLocks noChangeArrowheads="1"/>
          </p:cNvSpPr>
          <p:nvPr/>
        </p:nvSpPr>
        <p:spPr bwMode="auto">
          <a:xfrm>
            <a:off x="5940152" y="115888"/>
            <a:ext cx="3095898"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〔4〕</a:t>
            </a:r>
            <a:r>
              <a:rPr lang="ja-JP" altLang="en-US" sz="1400" dirty="0">
                <a:latin typeface="メイリオ" pitchFamily="50" charset="-128"/>
                <a:ea typeface="メイリオ" pitchFamily="50" charset="-128"/>
                <a:cs typeface="メイリオ" pitchFamily="50" charset="-128"/>
              </a:rPr>
              <a:t>　</a:t>
            </a:r>
          </a:p>
        </p:txBody>
      </p:sp>
      <p:pic>
        <p:nvPicPr>
          <p:cNvPr id="9221" name="Picture 5" descr="p4"/>
          <p:cNvPicPr>
            <a:picLocks noChangeAspect="1" noChangeArrowheads="1"/>
          </p:cNvPicPr>
          <p:nvPr/>
        </p:nvPicPr>
        <p:blipFill>
          <a:blip r:embed="rId2" cstate="print"/>
          <a:srcRect/>
          <a:stretch>
            <a:fillRect/>
          </a:stretch>
        </p:blipFill>
        <p:spPr bwMode="auto">
          <a:xfrm>
            <a:off x="382588" y="908050"/>
            <a:ext cx="8582025" cy="5527675"/>
          </a:xfrm>
          <a:prstGeom prst="rect">
            <a:avLst/>
          </a:prstGeom>
          <a:noFill/>
        </p:spPr>
      </p:pic>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14</a:t>
            </a:fld>
            <a:endParaRPr kumimoji="1" lang="ja-JP" altLang="en-US"/>
          </a:p>
        </p:txBody>
      </p:sp>
      <p:sp>
        <p:nvSpPr>
          <p:cNvPr id="6" name="フッター プレースホルダ 5"/>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p5"/>
          <p:cNvPicPr>
            <a:picLocks noChangeAspect="1" noChangeArrowheads="1"/>
          </p:cNvPicPr>
          <p:nvPr/>
        </p:nvPicPr>
        <p:blipFill>
          <a:blip r:embed="rId2" cstate="print"/>
          <a:srcRect/>
          <a:stretch>
            <a:fillRect/>
          </a:stretch>
        </p:blipFill>
        <p:spPr bwMode="auto">
          <a:xfrm>
            <a:off x="107950" y="836613"/>
            <a:ext cx="8964613" cy="5781675"/>
          </a:xfrm>
          <a:prstGeom prst="rect">
            <a:avLst/>
          </a:prstGeom>
          <a:noFill/>
        </p:spPr>
      </p:pic>
      <p:sp>
        <p:nvSpPr>
          <p:cNvPr id="8195"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相談支援の流れ</a:t>
            </a:r>
          </a:p>
        </p:txBody>
      </p:sp>
      <p:sp>
        <p:nvSpPr>
          <p:cNvPr id="8196" name="Text Box 4"/>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〔5〕</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15</a:t>
            </a:fld>
            <a:endParaRPr kumimoji="1" lang="ja-JP" altLang="en-US"/>
          </a:p>
        </p:txBody>
      </p:sp>
      <p:sp>
        <p:nvSpPr>
          <p:cNvPr id="6" name="フッター プレースホルダ 5"/>
          <p:cNvSpPr>
            <a:spLocks noGrp="1"/>
          </p:cNvSpPr>
          <p:nvPr>
            <p:ph type="ftr" sz="quarter" idx="11"/>
          </p:nvPr>
        </p:nvSpPr>
        <p:spPr>
          <a:xfrm>
            <a:off x="0" y="6453336"/>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p6"/>
          <p:cNvPicPr>
            <a:picLocks noChangeAspect="1" noChangeArrowheads="1"/>
          </p:cNvPicPr>
          <p:nvPr/>
        </p:nvPicPr>
        <p:blipFill>
          <a:blip r:embed="rId2" cstate="print"/>
          <a:srcRect/>
          <a:stretch>
            <a:fillRect/>
          </a:stretch>
        </p:blipFill>
        <p:spPr bwMode="auto">
          <a:xfrm>
            <a:off x="1117600" y="765175"/>
            <a:ext cx="7415213" cy="5889625"/>
          </a:xfrm>
          <a:prstGeom prst="rect">
            <a:avLst/>
          </a:prstGeom>
          <a:noFill/>
        </p:spPr>
      </p:pic>
      <p:sp>
        <p:nvSpPr>
          <p:cNvPr id="7171"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相談支援従事者にもとめられるもの</a:t>
            </a:r>
          </a:p>
        </p:txBody>
      </p:sp>
      <p:sp>
        <p:nvSpPr>
          <p:cNvPr id="7172" name="Text Box 4"/>
          <p:cNvSpPr txBox="1">
            <a:spLocks noChangeArrowheads="1"/>
          </p:cNvSpPr>
          <p:nvPr/>
        </p:nvSpPr>
        <p:spPr bwMode="auto">
          <a:xfrm>
            <a:off x="5940152" y="115888"/>
            <a:ext cx="3095898"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〔6〕</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16</a:t>
            </a:fld>
            <a:endParaRPr kumimoji="1" lang="ja-JP" altLang="en-US"/>
          </a:p>
        </p:txBody>
      </p:sp>
      <p:sp>
        <p:nvSpPr>
          <p:cNvPr id="6" name="フッター プレースホルダ 5"/>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p7"/>
          <p:cNvPicPr>
            <a:picLocks noChangeAspect="1" noChangeArrowheads="1"/>
          </p:cNvPicPr>
          <p:nvPr/>
        </p:nvPicPr>
        <p:blipFill>
          <a:blip r:embed="rId2" cstate="print"/>
          <a:srcRect/>
          <a:stretch>
            <a:fillRect/>
          </a:stretch>
        </p:blipFill>
        <p:spPr bwMode="auto">
          <a:xfrm>
            <a:off x="106363" y="873125"/>
            <a:ext cx="8929687" cy="5795963"/>
          </a:xfrm>
          <a:prstGeom prst="rect">
            <a:avLst/>
          </a:prstGeom>
          <a:noFill/>
        </p:spPr>
      </p:pic>
      <p:sp>
        <p:nvSpPr>
          <p:cNvPr id="6147" name="Text Box 3"/>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相談支援従事者基礎力</a:t>
            </a:r>
          </a:p>
        </p:txBody>
      </p:sp>
      <p:sp>
        <p:nvSpPr>
          <p:cNvPr id="6148" name="Text Box 4"/>
          <p:cNvSpPr txBox="1">
            <a:spLocks noChangeArrowheads="1"/>
          </p:cNvSpPr>
          <p:nvPr/>
        </p:nvSpPr>
        <p:spPr bwMode="auto">
          <a:xfrm>
            <a:off x="5724128" y="115888"/>
            <a:ext cx="331192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〔7〕</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17</a:t>
            </a:fld>
            <a:endParaRPr kumimoji="1" lang="ja-JP" altLang="en-US"/>
          </a:p>
        </p:txBody>
      </p:sp>
      <p:sp>
        <p:nvSpPr>
          <p:cNvPr id="6" name="フッター プレースホルダ 5"/>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p8"/>
          <p:cNvPicPr>
            <a:picLocks noChangeAspect="1" noChangeArrowheads="1"/>
          </p:cNvPicPr>
          <p:nvPr/>
        </p:nvPicPr>
        <p:blipFill>
          <a:blip r:embed="rId2" cstate="print"/>
          <a:srcRect/>
          <a:stretch>
            <a:fillRect/>
          </a:stretch>
        </p:blipFill>
        <p:spPr bwMode="auto">
          <a:xfrm>
            <a:off x="131763" y="1412776"/>
            <a:ext cx="8904287" cy="5194300"/>
          </a:xfrm>
          <a:prstGeom prst="rect">
            <a:avLst/>
          </a:prstGeom>
          <a:noFill/>
        </p:spPr>
      </p:pic>
      <p:sp>
        <p:nvSpPr>
          <p:cNvPr id="3077" name="Text Box 5"/>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埼玉県における相談支援従事者の育成体制</a:t>
            </a:r>
          </a:p>
        </p:txBody>
      </p:sp>
      <p:sp>
        <p:nvSpPr>
          <p:cNvPr id="3078" name="Text Box 6"/>
          <p:cNvSpPr txBox="1">
            <a:spLocks noChangeArrowheads="1"/>
          </p:cNvSpPr>
          <p:nvPr/>
        </p:nvSpPr>
        <p:spPr bwMode="auto">
          <a:xfrm>
            <a:off x="6084168" y="115888"/>
            <a:ext cx="2951882"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〔8〕</a:t>
            </a:r>
            <a:r>
              <a:rPr lang="ja-JP" altLang="en-US" sz="1400" dirty="0">
                <a:latin typeface="メイリオ" pitchFamily="50" charset="-128"/>
                <a:ea typeface="メイリオ" pitchFamily="50" charset="-128"/>
                <a:cs typeface="メイリオ" pitchFamily="50" charset="-128"/>
              </a:rPr>
              <a:t>　</a:t>
            </a:r>
          </a:p>
        </p:txBody>
      </p:sp>
      <p:sp>
        <p:nvSpPr>
          <p:cNvPr id="3079" name="Text Box 7"/>
          <p:cNvSpPr txBox="1">
            <a:spLocks noChangeArrowheads="1"/>
          </p:cNvSpPr>
          <p:nvPr/>
        </p:nvSpPr>
        <p:spPr bwMode="auto">
          <a:xfrm>
            <a:off x="322709" y="902047"/>
            <a:ext cx="3889251" cy="366713"/>
          </a:xfrm>
          <a:prstGeom prst="rect">
            <a:avLst/>
          </a:prstGeom>
          <a:solidFill>
            <a:schemeClr val="accent3">
              <a:lumMod val="20000"/>
              <a:lumOff val="80000"/>
            </a:schemeClr>
          </a:solidFill>
          <a:ln w="44450">
            <a:solidFill>
              <a:schemeClr val="accent3">
                <a:lumMod val="75000"/>
              </a:schemeClr>
            </a:solidFill>
            <a:miter lim="800000"/>
            <a:headEnd/>
            <a:tailEnd/>
          </a:ln>
          <a:effectLst/>
        </p:spPr>
        <p:txBody>
          <a:bodyPr wrap="square">
            <a:spAutoFit/>
          </a:bodyPr>
          <a:lstStyle/>
          <a:p>
            <a:pPr algn="ctr">
              <a:spcBef>
                <a:spcPct val="50000"/>
              </a:spcBef>
            </a:pPr>
            <a:r>
              <a:rPr lang="ja-JP" altLang="en-US" b="1" dirty="0">
                <a:latin typeface="メイリオ" pitchFamily="50" charset="-128"/>
                <a:ea typeface="メイリオ" pitchFamily="50" charset="-128"/>
                <a:cs typeface="メイリオ" pitchFamily="50" charset="-128"/>
              </a:rPr>
              <a:t>ＯＪＴと研修</a:t>
            </a:r>
            <a:r>
              <a:rPr lang="en-US" altLang="ja-JP" b="1" dirty="0">
                <a:latin typeface="メイリオ" pitchFamily="50" charset="-128"/>
                <a:ea typeface="メイリオ" pitchFamily="50" charset="-128"/>
                <a:cs typeface="メイリオ" pitchFamily="50" charset="-128"/>
              </a:rPr>
              <a:t>(Off-JT)</a:t>
            </a:r>
            <a:r>
              <a:rPr lang="ja-JP" altLang="en-US" b="1" dirty="0">
                <a:latin typeface="メイリオ" pitchFamily="50" charset="-128"/>
                <a:ea typeface="メイリオ" pitchFamily="50" charset="-128"/>
                <a:cs typeface="メイリオ" pitchFamily="50" charset="-128"/>
              </a:rPr>
              <a:t>の両輪で</a:t>
            </a:r>
            <a:r>
              <a:rPr lang="en-US" altLang="ja-JP" b="1" dirty="0">
                <a:latin typeface="メイリオ" pitchFamily="50" charset="-128"/>
                <a:ea typeface="メイリオ" pitchFamily="50" charset="-128"/>
                <a:cs typeface="メイリオ" pitchFamily="50" charset="-128"/>
              </a:rPr>
              <a:t>!!</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18</a:t>
            </a:fld>
            <a:endParaRPr kumimoji="1" lang="ja-JP" altLang="en-US"/>
          </a:p>
        </p:txBody>
      </p:sp>
      <p:sp>
        <p:nvSpPr>
          <p:cNvPr id="7" name="フッター プレースホルダ 6"/>
          <p:cNvSpPr>
            <a:spLocks noGrp="1"/>
          </p:cNvSpPr>
          <p:nvPr>
            <p:ph type="ftr" sz="quarter" idx="11"/>
          </p:nvPr>
        </p:nvSpPr>
        <p:spPr>
          <a:xfrm>
            <a:off x="0" y="6520259"/>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p9"/>
          <p:cNvPicPr>
            <a:picLocks noChangeAspect="1" noChangeArrowheads="1"/>
          </p:cNvPicPr>
          <p:nvPr/>
        </p:nvPicPr>
        <p:blipFill>
          <a:blip r:embed="rId2" cstate="print"/>
          <a:srcRect/>
          <a:stretch>
            <a:fillRect/>
          </a:stretch>
        </p:blipFill>
        <p:spPr bwMode="auto">
          <a:xfrm>
            <a:off x="34925" y="1492250"/>
            <a:ext cx="9036050" cy="5249863"/>
          </a:xfrm>
          <a:prstGeom prst="rect">
            <a:avLst/>
          </a:prstGeom>
          <a:noFill/>
        </p:spPr>
      </p:pic>
      <p:sp>
        <p:nvSpPr>
          <p:cNvPr id="2053" name="Text Box 5"/>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埼玉県における相談支援従事者の育成体制</a:t>
            </a:r>
          </a:p>
        </p:txBody>
      </p:sp>
      <p:sp>
        <p:nvSpPr>
          <p:cNvPr id="2054" name="Text Box 6"/>
          <p:cNvSpPr txBox="1">
            <a:spLocks noChangeArrowheads="1"/>
          </p:cNvSpPr>
          <p:nvPr/>
        </p:nvSpPr>
        <p:spPr bwMode="auto">
          <a:xfrm>
            <a:off x="6228184" y="115888"/>
            <a:ext cx="2807866"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〔9〕</a:t>
            </a:r>
            <a:r>
              <a:rPr lang="ja-JP" altLang="en-US" sz="1400" dirty="0">
                <a:latin typeface="メイリオ" pitchFamily="50" charset="-128"/>
                <a:ea typeface="メイリオ" pitchFamily="50" charset="-128"/>
                <a:cs typeface="メイリオ" pitchFamily="50" charset="-128"/>
              </a:rPr>
              <a:t>　</a:t>
            </a:r>
          </a:p>
        </p:txBody>
      </p:sp>
      <p:sp>
        <p:nvSpPr>
          <p:cNvPr id="2055" name="Text Box 7"/>
          <p:cNvSpPr txBox="1">
            <a:spLocks noChangeArrowheads="1"/>
          </p:cNvSpPr>
          <p:nvPr/>
        </p:nvSpPr>
        <p:spPr bwMode="auto">
          <a:xfrm>
            <a:off x="466725" y="901700"/>
            <a:ext cx="6553200" cy="641350"/>
          </a:xfrm>
          <a:prstGeom prst="rect">
            <a:avLst/>
          </a:prstGeom>
          <a:noFill/>
          <a:ln w="9525">
            <a:noFill/>
            <a:miter lim="800000"/>
            <a:headEnd/>
            <a:tailEnd/>
          </a:ln>
          <a:effectLst/>
        </p:spPr>
        <p:txBody>
          <a:bodyPr>
            <a:spAutoFit/>
          </a:bodyPr>
          <a:lstStyle/>
          <a:p>
            <a:pPr>
              <a:spcBef>
                <a:spcPct val="50000"/>
              </a:spcBef>
            </a:pPr>
            <a:r>
              <a:rPr lang="ja-JP" altLang="en-US">
                <a:latin typeface="メイリオ" pitchFamily="50" charset="-128"/>
                <a:ea typeface="メイリオ" pitchFamily="50" charset="-128"/>
                <a:cs typeface="メイリオ" pitchFamily="50" charset="-128"/>
              </a:rPr>
              <a:t>県全体での取り組みと各地域（圏域・自治体毎）の取り組みによるスパイラルアップ</a:t>
            </a:r>
          </a:p>
        </p:txBody>
      </p:sp>
      <p:sp>
        <p:nvSpPr>
          <p:cNvPr id="6" name="スライド番号プレースホルダ 5"/>
          <p:cNvSpPr>
            <a:spLocks noGrp="1"/>
          </p:cNvSpPr>
          <p:nvPr>
            <p:ph type="sldNum" sz="quarter" idx="12"/>
          </p:nvPr>
        </p:nvSpPr>
        <p:spPr/>
        <p:txBody>
          <a:bodyPr/>
          <a:lstStyle/>
          <a:p>
            <a:fld id="{DC482F87-D069-4E11-9D1B-0E53CB68B063}" type="slidenum">
              <a:rPr kumimoji="1" lang="ja-JP" altLang="en-US" smtClean="0"/>
              <a:pPr/>
              <a:t>19</a:t>
            </a:fld>
            <a:endParaRPr kumimoji="1" lang="ja-JP" altLang="en-US"/>
          </a:p>
        </p:txBody>
      </p:sp>
      <p:sp>
        <p:nvSpPr>
          <p:cNvPr id="7" name="フッター プレースホルダ 6"/>
          <p:cNvSpPr>
            <a:spLocks noGrp="1"/>
          </p:cNvSpPr>
          <p:nvPr>
            <p:ph type="ftr" sz="quarter" idx="11"/>
          </p:nvPr>
        </p:nvSpPr>
        <p:spPr>
          <a:xfrm>
            <a:off x="34925" y="6520259"/>
            <a:ext cx="903605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1357" y="1124744"/>
            <a:ext cx="4638675" cy="4743450"/>
          </a:xfrm>
          <a:prstGeom prst="rect">
            <a:avLst/>
          </a:prstGeom>
          <a:solidFill>
            <a:schemeClr val="bg1"/>
          </a:solidFill>
          <a:ln w="9525">
            <a:noFill/>
            <a:miter lim="800000"/>
            <a:headEnd/>
            <a:tailEnd/>
          </a:ln>
          <a:effectLst/>
        </p:spPr>
      </p:pic>
      <p:sp>
        <p:nvSpPr>
          <p:cNvPr id="34" name="正方形/長方形 33"/>
          <p:cNvSpPr/>
          <p:nvPr/>
        </p:nvSpPr>
        <p:spPr>
          <a:xfrm>
            <a:off x="503936" y="1988840"/>
            <a:ext cx="3492000" cy="1152128"/>
          </a:xfrm>
          <a:prstGeom prst="rect">
            <a:avLst/>
          </a:prstGeom>
          <a:solidFill>
            <a:schemeClr val="accent4">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503936" y="3717032"/>
            <a:ext cx="3492000" cy="576064"/>
          </a:xfrm>
          <a:prstGeom prst="rect">
            <a:avLst/>
          </a:prstGeom>
          <a:solidFill>
            <a:srgbClr val="C0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bg1"/>
                </a:solidFill>
                <a:latin typeface="メイリオ" pitchFamily="50" charset="-128"/>
                <a:ea typeface="メイリオ" pitchFamily="50" charset="-128"/>
                <a:cs typeface="メイリオ" pitchFamily="50" charset="-128"/>
              </a:rPr>
              <a:t>昨日から今日へ</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33" name="スライド番号プレースホルダ 32"/>
          <p:cNvSpPr>
            <a:spLocks noGrp="1"/>
          </p:cNvSpPr>
          <p:nvPr>
            <p:ph type="sldNum" sz="quarter" idx="12"/>
          </p:nvPr>
        </p:nvSpPr>
        <p:spPr/>
        <p:txBody>
          <a:bodyPr/>
          <a:lstStyle/>
          <a:p>
            <a:fld id="{DC482F87-D069-4E11-9D1B-0E53CB68B063}" type="slidenum">
              <a:rPr kumimoji="1" lang="ja-JP" altLang="en-US" smtClean="0"/>
              <a:pPr/>
              <a:t>2</a:t>
            </a:fld>
            <a:endParaRPr kumimoji="1" lang="ja-JP" altLang="en-US" dirty="0"/>
          </a:p>
        </p:txBody>
      </p:sp>
      <p:sp>
        <p:nvSpPr>
          <p:cNvPr id="9" name="正方形/長方形 8"/>
          <p:cNvSpPr/>
          <p:nvPr/>
        </p:nvSpPr>
        <p:spPr>
          <a:xfrm>
            <a:off x="504000" y="4320000"/>
            <a:ext cx="3492000" cy="576064"/>
          </a:xfrm>
          <a:prstGeom prst="rect">
            <a:avLst/>
          </a:prstGeom>
          <a:solidFill>
            <a:schemeClr val="accent3">
              <a:lumMod val="75000"/>
              <a:alpha val="12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04000" y="1988840"/>
            <a:ext cx="3492000" cy="2304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曲線コネクタ 16"/>
          <p:cNvCxnSpPr>
            <a:stCxn id="14" idx="1"/>
            <a:endCxn id="9" idx="1"/>
          </p:cNvCxnSpPr>
          <p:nvPr/>
        </p:nvCxnSpPr>
        <p:spPr>
          <a:xfrm rot="10800000" flipV="1">
            <a:off x="504000" y="3140840"/>
            <a:ext cx="12700" cy="1467192"/>
          </a:xfrm>
          <a:prstGeom prst="curvedConnector3">
            <a:avLst>
              <a:gd name="adj1" fmla="val 2608166"/>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504000" y="4896000"/>
            <a:ext cx="3492000" cy="612000"/>
          </a:xfrm>
          <a:prstGeom prst="rect">
            <a:avLst/>
          </a:prstGeom>
          <a:solidFill>
            <a:schemeClr val="accent5">
              <a:lumMod val="75000"/>
              <a:alpha val="16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曲線コネクタ 19"/>
          <p:cNvCxnSpPr>
            <a:stCxn id="14" idx="1"/>
            <a:endCxn id="19" idx="1"/>
          </p:cNvCxnSpPr>
          <p:nvPr/>
        </p:nvCxnSpPr>
        <p:spPr>
          <a:xfrm rot="10800000" flipV="1">
            <a:off x="504000" y="3140840"/>
            <a:ext cx="12700" cy="2061160"/>
          </a:xfrm>
          <a:prstGeom prst="curvedConnector3">
            <a:avLst>
              <a:gd name="adj1" fmla="val 2975513"/>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4" name="角丸四角形 23"/>
          <p:cNvSpPr/>
          <p:nvPr/>
        </p:nvSpPr>
        <p:spPr>
          <a:xfrm>
            <a:off x="1691680" y="249289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価値</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7" name="角丸四角形 26"/>
          <p:cNvSpPr/>
          <p:nvPr/>
        </p:nvSpPr>
        <p:spPr>
          <a:xfrm>
            <a:off x="1115616"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技術</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8" name="角丸四角形 27"/>
          <p:cNvSpPr/>
          <p:nvPr/>
        </p:nvSpPr>
        <p:spPr>
          <a:xfrm>
            <a:off x="1763688"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実践</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45" name="角丸四角形 44"/>
          <p:cNvSpPr/>
          <p:nvPr/>
        </p:nvSpPr>
        <p:spPr>
          <a:xfrm>
            <a:off x="72008" y="3429000"/>
            <a:ext cx="611560"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具体化</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統合化</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1" name="角丸四角形吹き出し 90"/>
          <p:cNvSpPr/>
          <p:nvPr/>
        </p:nvSpPr>
        <p:spPr>
          <a:xfrm>
            <a:off x="3419872" y="1268760"/>
            <a:ext cx="1376536" cy="432048"/>
          </a:xfrm>
          <a:prstGeom prst="wedgeRoundRectCallout">
            <a:avLst>
              <a:gd name="adj1" fmla="val -38227"/>
              <a:gd name="adj2" fmla="val 150468"/>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なぜ、そういう活動</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仕事</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が必要なの？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2" name="角丸四角形吹き出し 91"/>
          <p:cNvSpPr/>
          <p:nvPr/>
        </p:nvSpPr>
        <p:spPr>
          <a:xfrm>
            <a:off x="3707904" y="1844824"/>
            <a:ext cx="1224136" cy="432048"/>
          </a:xfrm>
          <a:prstGeom prst="wedgeRoundRectCallout">
            <a:avLst>
              <a:gd name="adj1" fmla="val -50364"/>
              <a:gd name="adj2" fmla="val 110436"/>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どういう姿勢</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で臨めばいいの？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3" name="角丸四角形吹き出し 92"/>
          <p:cNvSpPr/>
          <p:nvPr/>
        </p:nvSpPr>
        <p:spPr>
          <a:xfrm>
            <a:off x="3347864" y="3429000"/>
            <a:ext cx="1008112" cy="360040"/>
          </a:xfrm>
          <a:prstGeom prst="wedgeRoundRectCallout">
            <a:avLst>
              <a:gd name="adj1" fmla="val -63112"/>
              <a:gd name="adj2" fmla="val 195867"/>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具体的に</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どうするの？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4" name="角丸四角形吹き出し 93"/>
          <p:cNvSpPr/>
          <p:nvPr/>
        </p:nvSpPr>
        <p:spPr>
          <a:xfrm>
            <a:off x="2267744" y="5733256"/>
            <a:ext cx="1620688" cy="360040"/>
          </a:xfrm>
          <a:prstGeom prst="wedgeRoundRectCallout">
            <a:avLst>
              <a:gd name="adj1" fmla="val 41424"/>
              <a:gd name="adj2" fmla="val -293815"/>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どうしたら</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私でもできるようになる？</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3275856" y="393305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知識</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41" name="下矢印 40"/>
          <p:cNvSpPr/>
          <p:nvPr/>
        </p:nvSpPr>
        <p:spPr>
          <a:xfrm>
            <a:off x="1727684" y="2996952"/>
            <a:ext cx="504056" cy="72008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itchFamily="50" charset="-128"/>
                <a:ea typeface="メイリオ" pitchFamily="50" charset="-128"/>
                <a:cs typeface="メイリオ" pitchFamily="50" charset="-128"/>
              </a:rPr>
              <a:t>実際</a:t>
            </a:r>
            <a:endParaRPr kumimoji="1" lang="ja-JP" altLang="en-US" sz="1000" dirty="0">
              <a:solidFill>
                <a:schemeClr val="tx1"/>
              </a:solidFill>
              <a:latin typeface="メイリオ" pitchFamily="50" charset="-128"/>
              <a:ea typeface="メイリオ" pitchFamily="50" charset="-128"/>
              <a:cs typeface="メイリオ" pitchFamily="50" charset="-128"/>
            </a:endParaRPr>
          </a:p>
        </p:txBody>
      </p:sp>
      <p:sp>
        <p:nvSpPr>
          <p:cNvPr id="25" name="角丸四角形 24"/>
          <p:cNvSpPr/>
          <p:nvPr/>
        </p:nvSpPr>
        <p:spPr>
          <a:xfrm>
            <a:off x="1691680" y="2780928"/>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理論</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42" name="テキスト ボックス 41"/>
          <p:cNvSpPr txBox="1"/>
          <p:nvPr/>
        </p:nvSpPr>
        <p:spPr>
          <a:xfrm>
            <a:off x="5148064" y="1306503"/>
            <a:ext cx="3600400" cy="2554545"/>
          </a:xfrm>
          <a:prstGeom prst="rect">
            <a:avLst/>
          </a:prstGeom>
          <a:noFill/>
        </p:spPr>
        <p:txBody>
          <a:bodyPr wrap="square" rtlCol="0">
            <a:spAutoFit/>
          </a:bodyPr>
          <a:lstStyle/>
          <a:p>
            <a:r>
              <a:rPr lang="ja-JP" altLang="en-US" sz="1600" b="1" dirty="0" smtClean="0">
                <a:latin typeface="メイリオ" pitchFamily="50" charset="-128"/>
                <a:ea typeface="メイリオ" pitchFamily="50" charset="-128"/>
                <a:cs typeface="メイリオ" pitchFamily="50" charset="-128"/>
              </a:rPr>
              <a:t>★相談支援専門員に必要とされる力</a:t>
            </a:r>
          </a:p>
          <a:p>
            <a:r>
              <a:rPr lang="ja-JP" altLang="en-US" sz="1600" b="1" dirty="0" smtClean="0">
                <a:latin typeface="メイリオ" pitchFamily="50" charset="-128"/>
                <a:ea typeface="メイリオ" pitchFamily="50" charset="-128"/>
                <a:cs typeface="メイリオ" pitchFamily="50" charset="-128"/>
              </a:rPr>
              <a:t>　　　　　　（価値・知識・技術）</a:t>
            </a:r>
          </a:p>
          <a:p>
            <a:r>
              <a:rPr lang="ja-JP" altLang="en-US" sz="1600" b="1" u="sng" dirty="0" smtClean="0">
                <a:latin typeface="メイリオ" pitchFamily="50" charset="-128"/>
                <a:ea typeface="メイリオ" pitchFamily="50" charset="-128"/>
                <a:cs typeface="メイリオ" pitchFamily="50" charset="-128"/>
              </a:rPr>
              <a:t>価値</a:t>
            </a:r>
          </a:p>
          <a:p>
            <a:r>
              <a:rPr lang="ja-JP" altLang="en-US" sz="1600" b="1" dirty="0" smtClean="0">
                <a:latin typeface="メイリオ" pitchFamily="50" charset="-128"/>
                <a:ea typeface="メイリオ" pitchFamily="50" charset="-128"/>
                <a:cs typeface="メイリオ" pitchFamily="50" charset="-128"/>
              </a:rPr>
              <a:t>　・役割・ミッション</a:t>
            </a:r>
          </a:p>
          <a:p>
            <a:r>
              <a:rPr lang="ja-JP" altLang="en-US" sz="1600" b="1" dirty="0" smtClean="0">
                <a:latin typeface="メイリオ" pitchFamily="50" charset="-128"/>
                <a:ea typeface="メイリオ" pitchFamily="50" charset="-128"/>
                <a:cs typeface="メイリオ" pitchFamily="50" charset="-128"/>
              </a:rPr>
              <a:t>　・基本的視点（８つのうち６つ）</a:t>
            </a:r>
          </a:p>
          <a:p>
            <a:r>
              <a:rPr lang="ja-JP" altLang="en-US" sz="1600" b="1" u="sng" dirty="0" smtClean="0">
                <a:latin typeface="メイリオ" pitchFamily="50" charset="-128"/>
                <a:ea typeface="メイリオ" pitchFamily="50" charset="-128"/>
                <a:cs typeface="メイリオ" pitchFamily="50" charset="-128"/>
              </a:rPr>
              <a:t>技術</a:t>
            </a:r>
          </a:p>
          <a:p>
            <a:r>
              <a:rPr lang="ja-JP" altLang="en-US" sz="1600" b="1" dirty="0" smtClean="0">
                <a:latin typeface="メイリオ" pitchFamily="50" charset="-128"/>
                <a:ea typeface="メイリオ" pitchFamily="50" charset="-128"/>
                <a:cs typeface="メイリオ" pitchFamily="50" charset="-128"/>
              </a:rPr>
              <a:t>　・技術とは？</a:t>
            </a:r>
          </a:p>
          <a:p>
            <a:r>
              <a:rPr lang="ja-JP" altLang="en-US" sz="1600" b="1" dirty="0" smtClean="0">
                <a:latin typeface="メイリオ" pitchFamily="50" charset="-128"/>
                <a:ea typeface="メイリオ" pitchFamily="50" charset="-128"/>
                <a:cs typeface="メイリオ" pitchFamily="50" charset="-128"/>
              </a:rPr>
              <a:t>　・ソーシャルワーク</a:t>
            </a:r>
          </a:p>
          <a:p>
            <a:r>
              <a:rPr lang="ja-JP" altLang="en-US" sz="1600" b="1" dirty="0" smtClean="0">
                <a:latin typeface="メイリオ" pitchFamily="50" charset="-128"/>
                <a:ea typeface="メイリオ" pitchFamily="50" charset="-128"/>
                <a:cs typeface="メイリオ" pitchFamily="50" charset="-128"/>
              </a:rPr>
              <a:t>　・関係性構築と相談面接技術</a:t>
            </a:r>
          </a:p>
          <a:p>
            <a:r>
              <a:rPr lang="ja-JP" altLang="en-US" sz="1600" b="1" dirty="0" smtClean="0">
                <a:latin typeface="メイリオ" pitchFamily="50" charset="-128"/>
                <a:ea typeface="メイリオ" pitchFamily="50" charset="-128"/>
                <a:cs typeface="メイリオ" pitchFamily="50" charset="-128"/>
              </a:rPr>
              <a:t>　・ケアマネジメント</a:t>
            </a:r>
          </a:p>
        </p:txBody>
      </p:sp>
      <p:sp>
        <p:nvSpPr>
          <p:cNvPr id="43" name="テキスト ボックス 42"/>
          <p:cNvSpPr txBox="1"/>
          <p:nvPr/>
        </p:nvSpPr>
        <p:spPr>
          <a:xfrm>
            <a:off x="5148064" y="4005064"/>
            <a:ext cx="3600400" cy="2308324"/>
          </a:xfrm>
          <a:prstGeom prst="rect">
            <a:avLst/>
          </a:prstGeom>
          <a:solidFill>
            <a:schemeClr val="accent3">
              <a:lumMod val="20000"/>
              <a:lumOff val="80000"/>
            </a:schemeClr>
          </a:solidFill>
          <a:ln w="60325">
            <a:solidFill>
              <a:schemeClr val="accent3">
                <a:lumMod val="75000"/>
              </a:schemeClr>
            </a:solidFill>
          </a:ln>
        </p:spPr>
        <p:txBody>
          <a:bodyPr wrap="square" rtlCol="0">
            <a:spAutoFit/>
          </a:bodyPr>
          <a:lstStyle/>
          <a:p>
            <a:r>
              <a:rPr lang="ja-JP" altLang="en-US" sz="1600" b="1" u="sng" dirty="0" smtClean="0">
                <a:latin typeface="メイリオ" pitchFamily="50" charset="-128"/>
                <a:ea typeface="メイリオ" pitchFamily="50" charset="-128"/>
                <a:cs typeface="メイリオ" pitchFamily="50" charset="-128"/>
              </a:rPr>
              <a:t>知識</a:t>
            </a:r>
          </a:p>
          <a:p>
            <a:r>
              <a:rPr lang="ja-JP" altLang="en-US" sz="1600" b="1" dirty="0" smtClean="0">
                <a:latin typeface="メイリオ" pitchFamily="50" charset="-128"/>
                <a:ea typeface="メイリオ" pitchFamily="50" charset="-128"/>
                <a:cs typeface="メイリオ" pitchFamily="50" charset="-128"/>
              </a:rPr>
              <a:t>　・法の理念と制度</a:t>
            </a:r>
          </a:p>
          <a:p>
            <a:r>
              <a:rPr lang="ja-JP" altLang="en-US" sz="1600" b="1" dirty="0" smtClean="0">
                <a:latin typeface="メイリオ" pitchFamily="50" charset="-128"/>
                <a:ea typeface="メイリオ" pitchFamily="50" charset="-128"/>
                <a:cs typeface="メイリオ" pitchFamily="50" charset="-128"/>
              </a:rPr>
              <a:t>　・相談支援事業</a:t>
            </a:r>
          </a:p>
          <a:p>
            <a:r>
              <a:rPr lang="ja-JP" altLang="en-US" sz="1600" b="1" dirty="0" smtClean="0">
                <a:latin typeface="メイリオ" pitchFamily="50" charset="-128"/>
                <a:ea typeface="メイリオ" pitchFamily="50" charset="-128"/>
                <a:cs typeface="メイリオ" pitchFamily="50" charset="-128"/>
              </a:rPr>
              <a:t>　・サービス等利用計画実務</a:t>
            </a:r>
          </a:p>
          <a:p>
            <a:r>
              <a:rPr lang="ja-JP" altLang="en-US" sz="1600" b="1" u="sng" dirty="0" smtClean="0">
                <a:latin typeface="メイリオ" pitchFamily="50" charset="-128"/>
                <a:ea typeface="メイリオ" pitchFamily="50" charset="-128"/>
                <a:cs typeface="メイリオ" pitchFamily="50" charset="-128"/>
              </a:rPr>
              <a:t>実践にむけて</a:t>
            </a:r>
            <a:r>
              <a:rPr lang="en-US" altLang="ja-JP" sz="1600" b="1" u="sng" dirty="0" smtClean="0">
                <a:latin typeface="メイリオ" pitchFamily="50" charset="-128"/>
                <a:ea typeface="メイリオ" pitchFamily="50" charset="-128"/>
                <a:cs typeface="メイリオ" pitchFamily="50" charset="-128"/>
              </a:rPr>
              <a:t>(</a:t>
            </a:r>
            <a:r>
              <a:rPr lang="ja-JP" altLang="en-US" sz="1600" b="1" u="sng" dirty="0" smtClean="0">
                <a:latin typeface="メイリオ" pitchFamily="50" charset="-128"/>
                <a:ea typeface="メイリオ" pitchFamily="50" charset="-128"/>
                <a:cs typeface="メイリオ" pitchFamily="50" charset="-128"/>
              </a:rPr>
              <a:t>統合化・例示</a:t>
            </a:r>
            <a:r>
              <a:rPr lang="en-US" altLang="ja-JP" sz="1600" b="1" u="sng" dirty="0" smtClean="0">
                <a:latin typeface="メイリオ" pitchFamily="50" charset="-128"/>
                <a:ea typeface="メイリオ" pitchFamily="50" charset="-128"/>
                <a:cs typeface="メイリオ" pitchFamily="50" charset="-128"/>
              </a:rPr>
              <a:t>)</a:t>
            </a:r>
            <a:endParaRPr lang="ja-JP" altLang="en-US" sz="1600" b="1" u="sng" dirty="0" smtClean="0">
              <a:latin typeface="メイリオ" pitchFamily="50" charset="-128"/>
              <a:ea typeface="メイリオ" pitchFamily="50" charset="-128"/>
              <a:cs typeface="メイリオ" pitchFamily="50" charset="-128"/>
            </a:endParaRPr>
          </a:p>
          <a:p>
            <a:r>
              <a:rPr lang="ja-JP" altLang="en-US" sz="1600" b="1" dirty="0" smtClean="0">
                <a:latin typeface="メイリオ" pitchFamily="50" charset="-128"/>
                <a:ea typeface="メイリオ" pitchFamily="50" charset="-128"/>
                <a:cs typeface="メイリオ" pitchFamily="50" charset="-128"/>
              </a:rPr>
              <a:t>　・ケアマネジメントの実際</a:t>
            </a:r>
          </a:p>
          <a:p>
            <a:r>
              <a:rPr lang="ja-JP" altLang="en-US" sz="1600" b="1" dirty="0" smtClean="0">
                <a:latin typeface="メイリオ" pitchFamily="50" charset="-128"/>
                <a:ea typeface="メイリオ" pitchFamily="50" charset="-128"/>
                <a:cs typeface="メイリオ" pitchFamily="50" charset="-128"/>
              </a:rPr>
              <a:t>　・基本的視点</a:t>
            </a:r>
            <a:r>
              <a:rPr lang="en-US" altLang="ja-JP" sz="1600" b="1" dirty="0" smtClean="0">
                <a:latin typeface="メイリオ" pitchFamily="50" charset="-128"/>
                <a:ea typeface="メイリオ" pitchFamily="50" charset="-128"/>
                <a:cs typeface="メイリオ" pitchFamily="50" charset="-128"/>
              </a:rPr>
              <a:t>(</a:t>
            </a:r>
            <a:r>
              <a:rPr lang="ja-JP" altLang="en-US" sz="1600" b="1" dirty="0" smtClean="0">
                <a:latin typeface="メイリオ" pitchFamily="50" charset="-128"/>
                <a:ea typeface="メイリオ" pitchFamily="50" charset="-128"/>
                <a:cs typeface="メイリオ" pitchFamily="50" charset="-128"/>
              </a:rPr>
              <a:t>残り</a:t>
            </a:r>
            <a:r>
              <a:rPr lang="en-US" altLang="ja-JP" sz="1600" b="1" dirty="0" smtClean="0">
                <a:latin typeface="メイリオ" pitchFamily="50" charset="-128"/>
                <a:ea typeface="メイリオ" pitchFamily="50" charset="-128"/>
                <a:cs typeface="メイリオ" pitchFamily="50" charset="-128"/>
              </a:rPr>
              <a:t>2</a:t>
            </a:r>
            <a:r>
              <a:rPr lang="ja-JP" altLang="en-US" sz="1600" b="1" dirty="0" smtClean="0">
                <a:latin typeface="メイリオ" pitchFamily="50" charset="-128"/>
                <a:ea typeface="メイリオ" pitchFamily="50" charset="-128"/>
                <a:cs typeface="メイリオ" pitchFamily="50" charset="-128"/>
              </a:rPr>
              <a:t>つ</a:t>
            </a:r>
            <a:r>
              <a:rPr lang="en-US" altLang="ja-JP" sz="1600" b="1" dirty="0" smtClean="0">
                <a:latin typeface="メイリオ" pitchFamily="50" charset="-128"/>
                <a:ea typeface="メイリオ" pitchFamily="50" charset="-128"/>
                <a:cs typeface="メイリオ" pitchFamily="50" charset="-128"/>
              </a:rPr>
              <a:t>)</a:t>
            </a:r>
            <a:endParaRPr lang="ja-JP" altLang="en-US" sz="1600" b="1" dirty="0" smtClean="0">
              <a:latin typeface="メイリオ" pitchFamily="50" charset="-128"/>
              <a:ea typeface="メイリオ" pitchFamily="50" charset="-128"/>
              <a:cs typeface="メイリオ" pitchFamily="50" charset="-128"/>
            </a:endParaRPr>
          </a:p>
          <a:p>
            <a:r>
              <a:rPr lang="ja-JP" altLang="en-US" sz="1600" b="1" dirty="0" smtClean="0">
                <a:latin typeface="メイリオ" pitchFamily="50" charset="-128"/>
                <a:ea typeface="メイリオ" pitchFamily="50" charset="-128"/>
                <a:cs typeface="メイリオ" pitchFamily="50" charset="-128"/>
              </a:rPr>
              <a:t>　　　・多職種連携とチーム支援</a:t>
            </a:r>
          </a:p>
          <a:p>
            <a:r>
              <a:rPr lang="ja-JP" altLang="en-US" sz="1600" b="1" dirty="0" smtClean="0">
                <a:latin typeface="メイリオ" pitchFamily="50" charset="-128"/>
                <a:ea typeface="メイリオ" pitchFamily="50" charset="-128"/>
                <a:cs typeface="メイリオ" pitchFamily="50" charset="-128"/>
              </a:rPr>
              <a:t>　　　・地域づくり</a:t>
            </a:r>
          </a:p>
        </p:txBody>
      </p:sp>
    </p:spTree>
    <p:extLst>
      <p:ext uri="{BB962C8B-B14F-4D97-AF65-F5344CB8AC3E}">
        <p14:creationId xmlns:p14="http://schemas.microsoft.com/office/powerpoint/2010/main" xmlns="" val="50435785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descr="p10"/>
          <p:cNvPicPr>
            <a:picLocks noChangeAspect="1" noChangeArrowheads="1"/>
          </p:cNvPicPr>
          <p:nvPr/>
        </p:nvPicPr>
        <p:blipFill>
          <a:blip r:embed="rId2" cstate="print"/>
          <a:srcRect/>
          <a:stretch>
            <a:fillRect/>
          </a:stretch>
        </p:blipFill>
        <p:spPr bwMode="auto">
          <a:xfrm>
            <a:off x="1476375" y="806450"/>
            <a:ext cx="6192838" cy="5935663"/>
          </a:xfrm>
          <a:prstGeom prst="rect">
            <a:avLst/>
          </a:prstGeom>
          <a:noFill/>
        </p:spPr>
      </p:pic>
      <p:sp>
        <p:nvSpPr>
          <p:cNvPr id="12293" name="Text Box 5"/>
          <p:cNvSpPr txBox="1">
            <a:spLocks noChangeArrowheads="1"/>
          </p:cNvSpPr>
          <p:nvPr/>
        </p:nvSpPr>
        <p:spPr bwMode="auto">
          <a:xfrm>
            <a:off x="179388" y="260350"/>
            <a:ext cx="6553200" cy="457200"/>
          </a:xfrm>
          <a:prstGeom prst="rect">
            <a:avLst/>
          </a:prstGeom>
          <a:noFill/>
          <a:ln w="9525">
            <a:noFill/>
            <a:miter lim="800000"/>
            <a:headEnd/>
            <a:tailEnd/>
          </a:ln>
          <a:effectLst/>
        </p:spPr>
        <p:txBody>
          <a:bodyPr>
            <a:spAutoFit/>
          </a:bodyPr>
          <a:lstStyle/>
          <a:p>
            <a:pPr>
              <a:spcBef>
                <a:spcPct val="50000"/>
              </a:spcBef>
            </a:pPr>
            <a:r>
              <a:rPr lang="ja-JP" altLang="en-US" sz="2400" b="1" dirty="0">
                <a:latin typeface="メイリオ" pitchFamily="50" charset="-128"/>
                <a:ea typeface="メイリオ" pitchFamily="50" charset="-128"/>
                <a:cs typeface="メイリオ" pitchFamily="50" charset="-128"/>
              </a:rPr>
              <a:t>県全体で実施される研修一覧</a:t>
            </a:r>
          </a:p>
        </p:txBody>
      </p:sp>
      <p:sp>
        <p:nvSpPr>
          <p:cNvPr id="12294" name="Text Box 6"/>
          <p:cNvSpPr txBox="1">
            <a:spLocks noChangeArrowheads="1"/>
          </p:cNvSpPr>
          <p:nvPr/>
        </p:nvSpPr>
        <p:spPr bwMode="auto">
          <a:xfrm>
            <a:off x="6156176" y="115888"/>
            <a:ext cx="2879874" cy="307777"/>
          </a:xfrm>
          <a:prstGeom prst="rect">
            <a:avLst/>
          </a:prstGeom>
          <a:noFill/>
          <a:ln w="9525">
            <a:noFill/>
            <a:miter lim="800000"/>
            <a:headEnd/>
            <a:tailEnd/>
          </a:ln>
          <a:effectLst/>
        </p:spPr>
        <p:txBody>
          <a:bodyPr wrap="square">
            <a:spAutoFit/>
          </a:bodyPr>
          <a:lstStyle/>
          <a:p>
            <a:pPr algn="r">
              <a:spcBef>
                <a:spcPct val="50000"/>
              </a:spcBef>
            </a:pPr>
            <a:r>
              <a:rPr lang="ja-JP" altLang="en-US" sz="1400" dirty="0">
                <a:latin typeface="メイリオ" pitchFamily="50" charset="-128"/>
                <a:ea typeface="メイリオ" pitchFamily="50" charset="-128"/>
                <a:cs typeface="メイリオ" pitchFamily="50" charset="-128"/>
              </a:rPr>
              <a:t>埼玉県人材育成ビジョン</a:t>
            </a:r>
            <a:r>
              <a:rPr lang="en-US" altLang="ja-JP" sz="1400" dirty="0">
                <a:latin typeface="メイリオ" pitchFamily="50" charset="-128"/>
                <a:ea typeface="メイリオ" pitchFamily="50" charset="-128"/>
                <a:cs typeface="メイリオ" pitchFamily="50" charset="-128"/>
              </a:rPr>
              <a:t>〔</a:t>
            </a:r>
            <a:r>
              <a:rPr lang="ja-JP" altLang="en-US" sz="1400" dirty="0">
                <a:latin typeface="メイリオ" pitchFamily="50" charset="-128"/>
                <a:ea typeface="メイリオ" pitchFamily="50" charset="-128"/>
                <a:cs typeface="メイリオ" pitchFamily="50" charset="-128"/>
              </a:rPr>
              <a:t>付</a:t>
            </a:r>
            <a:r>
              <a:rPr lang="en-US" altLang="ja-JP" sz="1400" dirty="0">
                <a:latin typeface="メイリオ" pitchFamily="50" charset="-128"/>
                <a:ea typeface="メイリオ" pitchFamily="50" charset="-128"/>
                <a:cs typeface="メイリオ" pitchFamily="50" charset="-128"/>
              </a:rPr>
              <a:t>〕</a:t>
            </a:r>
            <a:r>
              <a:rPr lang="ja-JP" altLang="en-US" sz="1400" dirty="0">
                <a:latin typeface="メイリオ" pitchFamily="50" charset="-128"/>
                <a:ea typeface="メイリオ" pitchFamily="50" charset="-128"/>
                <a:cs typeface="メイリオ" pitchFamily="50" charset="-128"/>
              </a:rPr>
              <a:t>　</a:t>
            </a:r>
          </a:p>
        </p:txBody>
      </p:sp>
      <p:sp>
        <p:nvSpPr>
          <p:cNvPr id="5" name="スライド番号プレースホルダ 4"/>
          <p:cNvSpPr>
            <a:spLocks noGrp="1"/>
          </p:cNvSpPr>
          <p:nvPr>
            <p:ph type="sldNum" sz="quarter" idx="12"/>
          </p:nvPr>
        </p:nvSpPr>
        <p:spPr/>
        <p:txBody>
          <a:bodyPr/>
          <a:lstStyle/>
          <a:p>
            <a:fld id="{DC482F87-D069-4E11-9D1B-0E53CB68B063}" type="slidenum">
              <a:rPr kumimoji="1" lang="ja-JP" altLang="en-US" smtClean="0"/>
              <a:pPr/>
              <a:t>20</a:t>
            </a:fld>
            <a:endParaRPr kumimoji="1" lang="ja-JP" altLang="en-US"/>
          </a:p>
        </p:txBody>
      </p:sp>
      <p:sp>
        <p:nvSpPr>
          <p:cNvPr id="6" name="フッター プレースホルダ 5"/>
          <p:cNvSpPr>
            <a:spLocks noGrp="1"/>
          </p:cNvSpPr>
          <p:nvPr>
            <p:ph type="ftr" sz="quarter" idx="11"/>
          </p:nvPr>
        </p:nvSpPr>
        <p:spPr>
          <a:xfrm>
            <a:off x="0" y="6592267"/>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Y:\Dropbox\Dropbox\移動用\437225.jpg"/>
          <p:cNvPicPr>
            <a:picLocks noChangeAspect="1" noChangeArrowheads="1"/>
          </p:cNvPicPr>
          <p:nvPr/>
        </p:nvPicPr>
        <p:blipFill>
          <a:blip r:embed="rId2" cstate="print"/>
          <a:srcRect/>
          <a:stretch>
            <a:fillRect/>
          </a:stretch>
        </p:blipFill>
        <p:spPr bwMode="auto">
          <a:xfrm flipH="1">
            <a:off x="179512" y="3645024"/>
            <a:ext cx="2532410" cy="2830588"/>
          </a:xfrm>
          <a:prstGeom prst="rect">
            <a:avLst/>
          </a:prstGeom>
          <a:noFill/>
        </p:spPr>
      </p:pic>
      <p:sp>
        <p:nvSpPr>
          <p:cNvPr id="2" name="タイトル 1"/>
          <p:cNvSpPr>
            <a:spLocks noGrp="1"/>
          </p:cNvSpPr>
          <p:nvPr>
            <p:ph type="ctrTitle"/>
          </p:nvPr>
        </p:nvSpPr>
        <p:spPr>
          <a:xfrm>
            <a:off x="539552" y="404664"/>
            <a:ext cx="7992888" cy="3024335"/>
          </a:xfrm>
        </p:spPr>
        <p:txBody>
          <a:bodyPr>
            <a:noAutofit/>
          </a:bodyPr>
          <a:lstStyle/>
          <a:p>
            <a:pPr algn="l"/>
            <a:r>
              <a:rPr lang="ja-JP" altLang="en-US" sz="2400" b="1" dirty="0" smtClean="0">
                <a:latin typeface="メイリオ" pitchFamily="50" charset="-128"/>
                <a:ea typeface="メイリオ" pitchFamily="50" charset="-128"/>
                <a:cs typeface="メイリオ" pitchFamily="50" charset="-128"/>
              </a:rPr>
              <a:t>☑ </a:t>
            </a:r>
            <a:r>
              <a:rPr lang="ja-JP" altLang="en-US" sz="2400" b="1" u="sng" dirty="0" smtClean="0">
                <a:latin typeface="メイリオ" pitchFamily="50" charset="-128"/>
                <a:ea typeface="メイリオ" pitchFamily="50" charset="-128"/>
                <a:cs typeface="メイリオ" pitchFamily="50" charset="-128"/>
              </a:rPr>
              <a:t>みなさんにとっての</a:t>
            </a:r>
            <a:r>
              <a:rPr lang="ja-JP" altLang="en-US" sz="2400" b="1" dirty="0" smtClean="0">
                <a:latin typeface="メイリオ" pitchFamily="50" charset="-128"/>
                <a:ea typeface="メイリオ" pitchFamily="50" charset="-128"/>
                <a:cs typeface="メイリオ" pitchFamily="50" charset="-128"/>
              </a:rPr>
              <a:t>ミッションがつかめそうですか？</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t>
            </a:r>
            <a:r>
              <a:rPr lang="ja-JP" altLang="en-US" sz="2400" b="1" u="sng" dirty="0" smtClean="0">
                <a:latin typeface="メイリオ" pitchFamily="50" charset="-128"/>
                <a:ea typeface="メイリオ" pitchFamily="50" charset="-128"/>
                <a:cs typeface="メイリオ" pitchFamily="50" charset="-128"/>
              </a:rPr>
              <a:t>講義を受けて、あなたの考えた</a:t>
            </a:r>
            <a:br>
              <a:rPr lang="ja-JP" altLang="en-US" sz="2400" b="1" u="sng"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「いい仕事</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相談支援</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」とは何ですか？</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「いい仕事</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相談支援</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」をするために、</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t>
            </a:r>
            <a:r>
              <a:rPr lang="ja-JP" altLang="en-US" sz="2400" b="1" u="sng" dirty="0" smtClean="0">
                <a:latin typeface="メイリオ" pitchFamily="50" charset="-128"/>
                <a:ea typeface="メイリオ" pitchFamily="50" charset="-128"/>
                <a:cs typeface="メイリオ" pitchFamily="50" charset="-128"/>
              </a:rPr>
              <a:t>あなたはどうしますか</a:t>
            </a:r>
            <a:r>
              <a:rPr lang="ja-JP" altLang="en-US" sz="2400" b="1" dirty="0" smtClean="0">
                <a:latin typeface="メイリオ" pitchFamily="50" charset="-128"/>
                <a:ea typeface="メイリオ" pitchFamily="50" charset="-128"/>
                <a:cs typeface="メイリオ" pitchFamily="50" charset="-128"/>
              </a:rPr>
              <a:t>？</a:t>
            </a:r>
            <a:endParaRPr kumimoji="1" lang="ja-JP" altLang="en-US" sz="2400" dirty="0">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21</a:t>
            </a:fld>
            <a:endParaRPr kumimoji="1" lang="ja-JP" altLang="en-US"/>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7" name="角丸四角形吹き出し 6"/>
          <p:cNvSpPr/>
          <p:nvPr/>
        </p:nvSpPr>
        <p:spPr>
          <a:xfrm>
            <a:off x="2411760" y="3573016"/>
            <a:ext cx="3096344" cy="1080120"/>
          </a:xfrm>
          <a:prstGeom prst="wedgeRoundRectCallout">
            <a:avLst>
              <a:gd name="adj1" fmla="val -43440"/>
              <a:gd name="adj2" fmla="val 73554"/>
              <a:gd name="adj3" fmla="val 16667"/>
            </a:avLst>
          </a:prstGeom>
          <a:solidFill>
            <a:schemeClr val="accent3">
              <a:lumMod val="40000"/>
              <a:lumOff val="60000"/>
            </a:schemeClr>
          </a:solidFill>
          <a:ln w="476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ねぇねぇ。</a:t>
            </a:r>
          </a:p>
          <a:p>
            <a:pPr algn="ctr"/>
            <a:r>
              <a:rPr lang="ja-JP" altLang="en-US" sz="2400" b="1" dirty="0" smtClean="0">
                <a:solidFill>
                  <a:schemeClr val="tx1"/>
                </a:solidFill>
                <a:latin typeface="メイリオ" pitchFamily="50" charset="-128"/>
                <a:ea typeface="メイリオ" pitchFamily="50" charset="-128"/>
                <a:cs typeface="メイリオ" pitchFamily="50" charset="-128"/>
              </a:rPr>
              <a:t>相談支援ってなに？</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0" name="テキスト ボックス 9"/>
          <p:cNvSpPr txBox="1"/>
          <p:nvPr/>
        </p:nvSpPr>
        <p:spPr>
          <a:xfrm>
            <a:off x="4427984" y="4974267"/>
            <a:ext cx="4032448" cy="830997"/>
          </a:xfrm>
          <a:prstGeom prst="rect">
            <a:avLst/>
          </a:prstGeom>
          <a:noFill/>
        </p:spPr>
        <p:txBody>
          <a:bodyPr wrap="square" rtlCol="0">
            <a:spAutoFit/>
          </a:bodyPr>
          <a:lstStyle/>
          <a:p>
            <a:r>
              <a:rPr lang="ja-JP" altLang="en-US" sz="2400" b="1" dirty="0" smtClean="0">
                <a:latin typeface="メイリオ" pitchFamily="50" charset="-128"/>
                <a:ea typeface="メイリオ" pitchFamily="50" charset="-128"/>
                <a:cs typeface="メイリオ" pitchFamily="50" charset="-128"/>
              </a:rPr>
              <a:t>講義が終わる</a:t>
            </a:r>
            <a:r>
              <a:rPr lang="ja-JP" altLang="ja-JP" sz="2400" b="1" dirty="0" smtClean="0">
                <a:latin typeface="メイリオ" pitchFamily="50" charset="-128"/>
                <a:ea typeface="メイリオ" pitchFamily="50" charset="-128"/>
                <a:cs typeface="メイリオ" pitchFamily="50" charset="-128"/>
              </a:rPr>
              <a:t>今こそ</a:t>
            </a:r>
            <a:endParaRPr lang="ja-JP" altLang="en-US" sz="2400" b="1" dirty="0" smtClean="0">
              <a:latin typeface="メイリオ" pitchFamily="50" charset="-128"/>
              <a:ea typeface="メイリオ" pitchFamily="50" charset="-128"/>
              <a:cs typeface="メイリオ" pitchFamily="50" charset="-128"/>
            </a:endParaRPr>
          </a:p>
          <a:p>
            <a:r>
              <a:rPr lang="ja-JP" altLang="ja-JP" sz="2400" b="1" dirty="0" smtClean="0">
                <a:latin typeface="メイリオ" pitchFamily="50" charset="-128"/>
                <a:ea typeface="メイリオ" pitchFamily="50" charset="-128"/>
                <a:cs typeface="メイリオ" pitchFamily="50" charset="-128"/>
              </a:rPr>
              <a:t>全ての</a:t>
            </a:r>
            <a:r>
              <a:rPr lang="ja-JP" altLang="en-US" sz="2400" b="1" dirty="0" smtClean="0">
                <a:latin typeface="メイリオ" pitchFamily="50" charset="-128"/>
                <a:ea typeface="メイリオ" pitchFamily="50" charset="-128"/>
                <a:cs typeface="メイリオ" pitchFamily="50" charset="-128"/>
              </a:rPr>
              <a:t>参加者に</a:t>
            </a:r>
            <a:r>
              <a:rPr lang="ja-JP" altLang="ja-JP" sz="2400" b="1" dirty="0" smtClean="0">
                <a:latin typeface="メイリオ" pitchFamily="50" charset="-128"/>
                <a:ea typeface="メイリオ" pitchFamily="50" charset="-128"/>
                <a:cs typeface="メイリオ" pitchFamily="50" charset="-128"/>
              </a:rPr>
              <a:t>問います</a:t>
            </a:r>
            <a:r>
              <a:rPr lang="ja-JP" altLang="en-US" sz="2400" b="1" dirty="0" smtClean="0">
                <a:latin typeface="メイリオ" pitchFamily="50" charset="-128"/>
                <a:ea typeface="メイリオ" pitchFamily="50" charset="-128"/>
                <a:cs typeface="メイリオ" pitchFamily="50" charset="-128"/>
              </a:rPr>
              <a:t>。</a:t>
            </a:r>
            <a:endParaRPr kumimoji="1" lang="ja-JP" altLang="en-US" sz="2400" b="1"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4" name="テキスト ボックス 3"/>
          <p:cNvSpPr txBox="1"/>
          <p:nvPr/>
        </p:nvSpPr>
        <p:spPr>
          <a:xfrm>
            <a:off x="323528" y="404664"/>
            <a:ext cx="8640960" cy="5755422"/>
          </a:xfrm>
          <a:prstGeom prst="rect">
            <a:avLst/>
          </a:prstGeom>
          <a:noFill/>
        </p:spPr>
        <p:txBody>
          <a:bodyPr wrap="square" rtlCol="0">
            <a:spAutoFit/>
          </a:bodyPr>
          <a:lstStyle/>
          <a:p>
            <a:r>
              <a:rPr lang="ja-JP" altLang="en-US" sz="1600" dirty="0" smtClean="0">
                <a:latin typeface="メイリオ" pitchFamily="50" charset="-128"/>
                <a:ea typeface="メイリオ" pitchFamily="50" charset="-128"/>
                <a:cs typeface="メイリオ" pitchFamily="50" charset="-128"/>
              </a:rPr>
              <a:t>本日は、このような状況の中、Ｋスタ宮城に足を運んでいただき、またテレビ、ラジオを通じてご覧いただき、誠にありがとうございます。この球場に来ることが簡単ではなかった方、ここに来たくても来られなかった方も大勢いらっしゃったかと思います。</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震災後、選手みんなで「自分達に何が出来るか？」「自分達は何をすべきか？」を議論して、考えぬき、東北の地に戻れる日を待ち続けました。</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そして開幕</a:t>
            </a:r>
            <a:r>
              <a:rPr lang="en-US" altLang="ja-JP" sz="1600" dirty="0" smtClean="0">
                <a:latin typeface="メイリオ" pitchFamily="50" charset="-128"/>
                <a:ea typeface="メイリオ" pitchFamily="50" charset="-128"/>
                <a:cs typeface="メイリオ" pitchFamily="50" charset="-128"/>
              </a:rPr>
              <a:t>5</a:t>
            </a:r>
            <a:r>
              <a:rPr lang="ja-JP" altLang="en-US" sz="1600" dirty="0" smtClean="0">
                <a:latin typeface="メイリオ" pitchFamily="50" charset="-128"/>
                <a:ea typeface="メイリオ" pitchFamily="50" charset="-128"/>
                <a:cs typeface="メイリオ" pitchFamily="50" charset="-128"/>
              </a:rPr>
              <a:t>日前、選手みんなで初めて仙台に戻ってきました。</a:t>
            </a:r>
          </a:p>
          <a:p>
            <a:r>
              <a:rPr lang="ja-JP" altLang="en-US" sz="1600" dirty="0" smtClean="0">
                <a:latin typeface="メイリオ" pitchFamily="50" charset="-128"/>
                <a:ea typeface="メイリオ" pitchFamily="50" charset="-128"/>
                <a:cs typeface="メイリオ" pitchFamily="50" charset="-128"/>
              </a:rPr>
              <a:t> 変わり果てたこの東北の地を「目」と「心」にしっかりと刻み、「遅れて申し訳ない」と言う気持ちで避難所を訪問したところ、皆さんから「おかえりなさい」「私たちも負けないから頑張ってね」と声をかけていただき、涙を流しました。</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その時に何のために僕たちは闘うのか、ハッキリしました。</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この</a:t>
            </a:r>
            <a:r>
              <a:rPr lang="en-US" altLang="ja-JP" sz="1600" dirty="0" smtClean="0">
                <a:latin typeface="メイリオ" pitchFamily="50" charset="-128"/>
                <a:ea typeface="メイリオ" pitchFamily="50" charset="-128"/>
                <a:cs typeface="メイリオ" pitchFamily="50" charset="-128"/>
              </a:rPr>
              <a:t>1</a:t>
            </a:r>
            <a:r>
              <a:rPr lang="ja-JP" altLang="en-US" sz="1600" dirty="0" smtClean="0">
                <a:latin typeface="メイリオ" pitchFamily="50" charset="-128"/>
                <a:ea typeface="メイリオ" pitchFamily="50" charset="-128"/>
                <a:cs typeface="メイリオ" pitchFamily="50" charset="-128"/>
              </a:rPr>
              <a:t>ヶ月半でわかった事があります。</a:t>
            </a:r>
          </a:p>
          <a:p>
            <a:r>
              <a:rPr lang="ja-JP" altLang="en-US" sz="1600" dirty="0" smtClean="0">
                <a:latin typeface="メイリオ" pitchFamily="50" charset="-128"/>
                <a:ea typeface="メイリオ" pitchFamily="50" charset="-128"/>
                <a:cs typeface="メイリオ" pitchFamily="50" charset="-128"/>
              </a:rPr>
              <a:t>それは「誰かのために闘う人間は強い」と言うことです。</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東北の皆さん、絶対に乗り越えましょう。今、この時を。</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絶対に勝ち抜きましょう、この時を。</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今、この時を乗り越えた向こう側には、強くなった自分と明るい未来が待っているはずです。</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絶対に見せましょう、東北の底力を！</a:t>
            </a:r>
          </a:p>
          <a:p>
            <a:pPr>
              <a:lnSpc>
                <a:spcPts val="1200"/>
              </a:lnSpc>
            </a:pPr>
            <a:endParaRPr lang="ja-JP" altLang="en-US" sz="1600" dirty="0" smtClean="0">
              <a:latin typeface="メイリオ" pitchFamily="50" charset="-128"/>
              <a:ea typeface="メイリオ" pitchFamily="50" charset="-128"/>
              <a:cs typeface="メイリオ" pitchFamily="50" charset="-128"/>
            </a:endParaRPr>
          </a:p>
          <a:p>
            <a:r>
              <a:rPr lang="ja-JP" altLang="en-US" sz="1600" dirty="0" smtClean="0">
                <a:latin typeface="メイリオ" pitchFamily="50" charset="-128"/>
                <a:ea typeface="メイリオ" pitchFamily="50" charset="-128"/>
                <a:cs typeface="メイリオ" pitchFamily="50" charset="-128"/>
              </a:rPr>
              <a:t> 本日はありがとうございました。</a:t>
            </a:r>
            <a:endParaRPr kumimoji="1" lang="ja-JP" altLang="en-US" sz="1600" dirty="0">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22</a:t>
            </a:fld>
            <a:endParaRPr kumimoji="1" lang="ja-JP"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24" name="角丸四角形 23"/>
          <p:cNvSpPr/>
          <p:nvPr/>
        </p:nvSpPr>
        <p:spPr>
          <a:xfrm>
            <a:off x="251520" y="1268760"/>
            <a:ext cx="1584176"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smtClean="0">
                <a:solidFill>
                  <a:schemeClr val="tx1"/>
                </a:solidFill>
                <a:latin typeface="メイリオ" pitchFamily="50" charset="-128"/>
                <a:ea typeface="メイリオ" pitchFamily="50" charset="-128"/>
                <a:cs typeface="メイリオ" pitchFamily="50" charset="-128"/>
              </a:rPr>
              <a:t>① 内容</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251520" y="1844824"/>
            <a:ext cx="4320480" cy="2160240"/>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solidFill>
                <a:latin typeface="メイリオ" pitchFamily="50" charset="-128"/>
                <a:ea typeface="メイリオ" pitchFamily="50" charset="-128"/>
                <a:cs typeface="メイリオ" pitchFamily="50" charset="-128"/>
              </a:rPr>
              <a:t>☑ 獲得目標</a:t>
            </a:r>
          </a:p>
          <a:p>
            <a:r>
              <a:rPr lang="ja-JP" altLang="en-US" b="1" dirty="0" smtClean="0">
                <a:solidFill>
                  <a:schemeClr val="tx1"/>
                </a:solidFill>
                <a:latin typeface="メイリオ" pitchFamily="50" charset="-128"/>
                <a:ea typeface="メイリオ" pitchFamily="50" charset="-128"/>
                <a:cs typeface="メイリオ" pitchFamily="50" charset="-128"/>
              </a:rPr>
              <a:t>☑ 学習項目毎の説明の程度、時間等</a:t>
            </a:r>
          </a:p>
          <a:p>
            <a:r>
              <a:rPr lang="ja-JP" altLang="en-US" b="1" dirty="0" smtClean="0">
                <a:solidFill>
                  <a:schemeClr val="tx1"/>
                </a:solidFill>
                <a:latin typeface="メイリオ" pitchFamily="50" charset="-128"/>
                <a:ea typeface="メイリオ" pitchFamily="50" charset="-128"/>
                <a:cs typeface="メイリオ" pitchFamily="50" charset="-128"/>
              </a:rPr>
              <a:t>☑ 各科目間の連動、並び順</a:t>
            </a:r>
            <a:r>
              <a:rPr lang="en-US" altLang="ja-JP" b="1" dirty="0" smtClean="0">
                <a:solidFill>
                  <a:schemeClr val="tx1"/>
                </a:solidFill>
                <a:latin typeface="メイリオ" pitchFamily="50" charset="-128"/>
                <a:ea typeface="メイリオ" pitchFamily="50" charset="-128"/>
                <a:cs typeface="メイリオ" pitchFamily="50" charset="-128"/>
              </a:rPr>
              <a:t>(</a:t>
            </a:r>
            <a:r>
              <a:rPr lang="ja-JP" altLang="en-US" b="1" dirty="0" smtClean="0">
                <a:solidFill>
                  <a:schemeClr val="tx1"/>
                </a:solidFill>
                <a:latin typeface="メイリオ" pitchFamily="50" charset="-128"/>
                <a:ea typeface="メイリオ" pitchFamily="50" charset="-128"/>
                <a:cs typeface="メイリオ" pitchFamily="50" charset="-128"/>
              </a:rPr>
              <a:t>構造</a:t>
            </a:r>
            <a:r>
              <a:rPr lang="en-US" altLang="ja-JP" b="1" dirty="0" smtClean="0">
                <a:solidFill>
                  <a:schemeClr val="tx1"/>
                </a:solidFill>
                <a:latin typeface="メイリオ" pitchFamily="50" charset="-128"/>
                <a:ea typeface="メイリオ" pitchFamily="50" charset="-128"/>
                <a:cs typeface="メイリオ" pitchFamily="50" charset="-128"/>
              </a:rPr>
              <a:t>)</a:t>
            </a:r>
            <a:endParaRPr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28" name="角丸四角形 27"/>
          <p:cNvSpPr/>
          <p:nvPr/>
        </p:nvSpPr>
        <p:spPr>
          <a:xfrm>
            <a:off x="251520" y="4293096"/>
            <a:ext cx="3384376"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特には回答不要なこと</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251520" y="4869160"/>
            <a:ext cx="4824536" cy="1224136"/>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solidFill>
                <a:latin typeface="メイリオ" pitchFamily="50" charset="-128"/>
                <a:ea typeface="メイリオ" pitchFamily="50" charset="-128"/>
                <a:cs typeface="メイリオ" pitchFamily="50" charset="-128"/>
              </a:rPr>
              <a:t>☑ 会場や設備等の物理的環境のこと</a:t>
            </a:r>
          </a:p>
          <a:p>
            <a:r>
              <a:rPr lang="ja-JP" altLang="en-US" b="1" dirty="0" smtClean="0">
                <a:solidFill>
                  <a:schemeClr val="tx1"/>
                </a:solidFill>
                <a:latin typeface="メイリオ" pitchFamily="50" charset="-128"/>
                <a:ea typeface="メイリオ" pitchFamily="50" charset="-128"/>
                <a:cs typeface="メイリオ" pitchFamily="50" charset="-128"/>
              </a:rPr>
              <a:t>☑ 研修の運営面に関すること</a:t>
            </a:r>
          </a:p>
          <a:p>
            <a:r>
              <a:rPr lang="ja-JP" altLang="en-US" b="1" dirty="0" smtClean="0">
                <a:solidFill>
                  <a:schemeClr val="tx1"/>
                </a:solidFill>
                <a:latin typeface="メイリオ" pitchFamily="50" charset="-128"/>
                <a:ea typeface="メイリオ" pitchFamily="50" charset="-128"/>
                <a:cs typeface="メイリオ" pitchFamily="50" charset="-128"/>
              </a:rPr>
              <a:t>☑ カリキュラム</a:t>
            </a:r>
            <a:r>
              <a:rPr lang="en-US" altLang="ja-JP" b="1" dirty="0" smtClean="0">
                <a:solidFill>
                  <a:schemeClr val="tx1"/>
                </a:solidFill>
                <a:latin typeface="メイリオ" pitchFamily="50" charset="-128"/>
                <a:ea typeface="メイリオ" pitchFamily="50" charset="-128"/>
                <a:cs typeface="メイリオ" pitchFamily="50" charset="-128"/>
              </a:rPr>
              <a:t>(</a:t>
            </a:r>
            <a:r>
              <a:rPr lang="ja-JP" altLang="en-US" b="1" dirty="0" smtClean="0">
                <a:solidFill>
                  <a:schemeClr val="tx1"/>
                </a:solidFill>
                <a:latin typeface="メイリオ" pitchFamily="50" charset="-128"/>
                <a:ea typeface="メイリオ" pitchFamily="50" charset="-128"/>
                <a:cs typeface="メイリオ" pitchFamily="50" charset="-128"/>
              </a:rPr>
              <a:t>学習内容、科目の時間数</a:t>
            </a:r>
            <a:r>
              <a:rPr lang="en-US" altLang="ja-JP" b="1" dirty="0" smtClean="0">
                <a:solidFill>
                  <a:schemeClr val="tx1"/>
                </a:solidFill>
                <a:latin typeface="メイリオ" pitchFamily="50" charset="-128"/>
                <a:ea typeface="メイリオ" pitchFamily="50" charset="-128"/>
                <a:cs typeface="メイリオ" pitchFamily="50" charset="-128"/>
              </a:rPr>
              <a:t>)</a:t>
            </a:r>
            <a:endParaRPr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251520" y="188640"/>
            <a:ext cx="5616624"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研究班が特にお聞きしたいこと。</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3" name="スライド番号プレースホルダ 12"/>
          <p:cNvSpPr>
            <a:spLocks noGrp="1"/>
          </p:cNvSpPr>
          <p:nvPr>
            <p:ph type="sldNum" sz="quarter" idx="12"/>
          </p:nvPr>
        </p:nvSpPr>
        <p:spPr/>
        <p:txBody>
          <a:bodyPr/>
          <a:lstStyle/>
          <a:p>
            <a:fld id="{DC482F87-D069-4E11-9D1B-0E53CB68B063}" type="slidenum">
              <a:rPr kumimoji="1" lang="ja-JP" altLang="en-US" smtClean="0"/>
              <a:pPr/>
              <a:t>23</a:t>
            </a:fld>
            <a:endParaRPr kumimoji="1" lang="ja-JP" altLang="en-US"/>
          </a:p>
        </p:txBody>
      </p:sp>
      <p:sp>
        <p:nvSpPr>
          <p:cNvPr id="14" name="角丸四角形 13"/>
          <p:cNvSpPr/>
          <p:nvPr/>
        </p:nvSpPr>
        <p:spPr>
          <a:xfrm>
            <a:off x="4644008" y="1268760"/>
            <a:ext cx="1584176"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smtClean="0">
                <a:solidFill>
                  <a:schemeClr val="tx1"/>
                </a:solidFill>
                <a:latin typeface="メイリオ" pitchFamily="50" charset="-128"/>
                <a:ea typeface="メイリオ" pitchFamily="50" charset="-128"/>
                <a:cs typeface="メイリオ" pitchFamily="50" charset="-128"/>
              </a:rPr>
              <a:t>② 方法</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7" name="角丸四角形 16"/>
          <p:cNvSpPr/>
          <p:nvPr/>
        </p:nvSpPr>
        <p:spPr>
          <a:xfrm>
            <a:off x="4644008" y="1844824"/>
            <a:ext cx="4320480" cy="2160240"/>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b="1" dirty="0" smtClean="0">
                <a:solidFill>
                  <a:schemeClr val="tx1"/>
                </a:solidFill>
                <a:latin typeface="メイリオ" pitchFamily="50" charset="-128"/>
                <a:ea typeface="メイリオ" pitchFamily="50" charset="-128"/>
                <a:cs typeface="メイリオ" pitchFamily="50" charset="-128"/>
              </a:rPr>
              <a:t>☑ 講義の方法</a:t>
            </a:r>
          </a:p>
          <a:p>
            <a:r>
              <a:rPr lang="ja-JP" altLang="en-US" b="1" dirty="0" smtClean="0">
                <a:solidFill>
                  <a:schemeClr val="tx1"/>
                </a:solidFill>
                <a:latin typeface="メイリオ" pitchFamily="50" charset="-128"/>
                <a:ea typeface="メイリオ" pitchFamily="50" charset="-128"/>
                <a:cs typeface="メイリオ" pitchFamily="50" charset="-128"/>
              </a:rPr>
              <a:t>☑ 教材</a:t>
            </a:r>
          </a:p>
          <a:p>
            <a:r>
              <a:rPr lang="ja-JP" altLang="en-US" b="1" dirty="0" smtClean="0">
                <a:solidFill>
                  <a:schemeClr val="tx1"/>
                </a:solidFill>
                <a:latin typeface="メイリオ" pitchFamily="50" charset="-128"/>
                <a:ea typeface="メイリオ" pitchFamily="50" charset="-128"/>
                <a:cs typeface="メイリオ" pitchFamily="50" charset="-128"/>
              </a:rPr>
              <a:t>☑ 映像</a:t>
            </a:r>
            <a:r>
              <a:rPr lang="en-US" altLang="ja-JP" b="1" dirty="0" smtClean="0">
                <a:solidFill>
                  <a:schemeClr val="tx1"/>
                </a:solidFill>
                <a:latin typeface="メイリオ" pitchFamily="50" charset="-128"/>
                <a:ea typeface="メイリオ" pitchFamily="50" charset="-128"/>
                <a:cs typeface="メイリオ" pitchFamily="50" charset="-128"/>
              </a:rPr>
              <a:t>(</a:t>
            </a:r>
            <a:r>
              <a:rPr lang="ja-JP" altLang="en-US" b="1" dirty="0" smtClean="0">
                <a:solidFill>
                  <a:schemeClr val="tx1"/>
                </a:solidFill>
                <a:latin typeface="メイリオ" pitchFamily="50" charset="-128"/>
                <a:ea typeface="メイリオ" pitchFamily="50" charset="-128"/>
                <a:cs typeface="メイリオ" pitchFamily="50" charset="-128"/>
              </a:rPr>
              <a:t>ビデオ</a:t>
            </a:r>
            <a:r>
              <a:rPr lang="en-US" altLang="ja-JP" b="1" dirty="0" smtClean="0">
                <a:solidFill>
                  <a:schemeClr val="tx1"/>
                </a:solidFill>
                <a:latin typeface="メイリオ" pitchFamily="50" charset="-128"/>
                <a:ea typeface="メイリオ" pitchFamily="50" charset="-128"/>
                <a:cs typeface="メイリオ" pitchFamily="50" charset="-128"/>
              </a:rPr>
              <a:t>)</a:t>
            </a:r>
            <a:r>
              <a:rPr lang="ja-JP" altLang="en-US" b="1" dirty="0" smtClean="0">
                <a:solidFill>
                  <a:schemeClr val="tx1"/>
                </a:solidFill>
                <a:latin typeface="メイリオ" pitchFamily="50" charset="-128"/>
                <a:ea typeface="メイリオ" pitchFamily="50" charset="-128"/>
                <a:cs typeface="メイリオ" pitchFamily="50" charset="-128"/>
              </a:rPr>
              <a:t>講義</a:t>
            </a:r>
          </a:p>
          <a:p>
            <a:r>
              <a:rPr lang="ja-JP" altLang="en-US" b="1" dirty="0" smtClean="0">
                <a:solidFill>
                  <a:schemeClr val="tx1"/>
                </a:solidFill>
                <a:latin typeface="メイリオ" pitchFamily="50" charset="-128"/>
                <a:ea typeface="メイリオ" pitchFamily="50" charset="-128"/>
                <a:cs typeface="メイリオ" pitchFamily="50" charset="-128"/>
              </a:rPr>
              <a:t>☑ 振り返り票</a:t>
            </a:r>
          </a:p>
          <a:p>
            <a:r>
              <a:rPr lang="ja-JP" altLang="en-US" b="1" dirty="0" smtClean="0">
                <a:solidFill>
                  <a:schemeClr val="tx1"/>
                </a:solidFill>
                <a:latin typeface="メイリオ" pitchFamily="50" charset="-128"/>
                <a:ea typeface="メイリオ" pitchFamily="50" charset="-128"/>
                <a:cs typeface="メイリオ" pitchFamily="50" charset="-128"/>
              </a:rPr>
              <a:t>☑ わかりやすかった／わかり</a:t>
            </a:r>
            <a:r>
              <a:rPr lang="ja-JP" altLang="en-US" b="1" dirty="0" err="1" smtClean="0">
                <a:solidFill>
                  <a:schemeClr val="tx1"/>
                </a:solidFill>
                <a:latin typeface="メイリオ" pitchFamily="50" charset="-128"/>
                <a:ea typeface="メイリオ" pitchFamily="50" charset="-128"/>
                <a:cs typeface="メイリオ" pitchFamily="50" charset="-128"/>
              </a:rPr>
              <a:t>づら</a:t>
            </a:r>
            <a:endParaRPr lang="ja-JP" altLang="en-US" b="1" dirty="0" smtClean="0">
              <a:solidFill>
                <a:schemeClr val="tx1"/>
              </a:solidFill>
              <a:latin typeface="メイリオ" pitchFamily="50" charset="-128"/>
              <a:ea typeface="メイリオ" pitchFamily="50" charset="-128"/>
              <a:cs typeface="メイリオ" pitchFamily="50" charset="-128"/>
            </a:endParaRPr>
          </a:p>
          <a:p>
            <a:r>
              <a:rPr lang="ja-JP" altLang="en-US" b="1" dirty="0" smtClean="0">
                <a:solidFill>
                  <a:schemeClr val="tx1"/>
                </a:solidFill>
                <a:latin typeface="メイリオ" pitchFamily="50" charset="-128"/>
                <a:ea typeface="メイリオ" pitchFamily="50" charset="-128"/>
                <a:cs typeface="メイリオ" pitchFamily="50" charset="-128"/>
              </a:rPr>
              <a:t>　かった点、その理由</a:t>
            </a:r>
          </a:p>
        </p:txBody>
      </p:sp>
      <p:sp>
        <p:nvSpPr>
          <p:cNvPr id="18" name="テキスト ボックス 17"/>
          <p:cNvSpPr txBox="1"/>
          <p:nvPr/>
        </p:nvSpPr>
        <p:spPr>
          <a:xfrm>
            <a:off x="6012160" y="188640"/>
            <a:ext cx="2808312" cy="646331"/>
          </a:xfrm>
          <a:prstGeom prst="rect">
            <a:avLst/>
          </a:prstGeom>
          <a:noFill/>
        </p:spPr>
        <p:txBody>
          <a:bodyPr wrap="square" rtlCol="0">
            <a:spAutoFit/>
          </a:bodyPr>
          <a:lstStyle/>
          <a:p>
            <a:r>
              <a:rPr lang="ja-JP" altLang="en-US" b="1" dirty="0" smtClean="0">
                <a:latin typeface="メイリオ" pitchFamily="50" charset="-128"/>
                <a:ea typeface="メイリオ" pitchFamily="50" charset="-128"/>
                <a:cs typeface="メイリオ" pitchFamily="50" charset="-128"/>
              </a:rPr>
              <a:t>それ以外のことでも、</a:t>
            </a:r>
          </a:p>
          <a:p>
            <a:r>
              <a:rPr lang="ja-JP" altLang="en-US" b="1" dirty="0" smtClean="0">
                <a:latin typeface="メイリオ" pitchFamily="50" charset="-128"/>
                <a:ea typeface="メイリオ" pitchFamily="50" charset="-128"/>
                <a:cs typeface="メイリオ" pitchFamily="50" charset="-128"/>
              </a:rPr>
              <a:t>もちろんかまいません。</a:t>
            </a:r>
            <a:endParaRPr kumimoji="1" lang="ja-JP" altLang="en-US" b="1" dirty="0">
              <a:latin typeface="メイリオ" pitchFamily="50" charset="-128"/>
              <a:ea typeface="メイリオ" pitchFamily="50" charset="-128"/>
              <a:cs typeface="メイリオ" pitchFamily="50" charset="-128"/>
            </a:endParaRPr>
          </a:p>
        </p:txBody>
      </p:sp>
      <p:sp>
        <p:nvSpPr>
          <p:cNvPr id="19" name="タイトル 1"/>
          <p:cNvSpPr txBox="1">
            <a:spLocks/>
          </p:cNvSpPr>
          <p:nvPr/>
        </p:nvSpPr>
        <p:spPr>
          <a:xfrm>
            <a:off x="5508104" y="4437112"/>
            <a:ext cx="3600400" cy="1440160"/>
          </a:xfrm>
          <a:prstGeom prst="rect">
            <a:avLst/>
          </a:prstGeom>
        </p:spPr>
        <p:txBody>
          <a:bodyP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Next...</a:t>
            </a:r>
            <a:b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b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　</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12/15(</a:t>
            </a: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土</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a:t>
            </a:r>
            <a:r>
              <a:rPr kumimoji="1" lang="ja-JP" altLang="en-US" sz="2000" b="1" i="0" u="none" strike="noStrike" kern="1200" cap="none" spc="0" normalizeH="0" baseline="0" noProof="0" dirty="0" err="1" smtClean="0">
                <a:ln>
                  <a:noFill/>
                </a:ln>
                <a:solidFill>
                  <a:schemeClr val="tx1"/>
                </a:solidFill>
                <a:effectLst/>
                <a:uLnTx/>
                <a:uFillTx/>
                <a:latin typeface="メイリオ" pitchFamily="50" charset="-128"/>
                <a:ea typeface="メイリオ" pitchFamily="50" charset="-128"/>
                <a:cs typeface="メイリオ" pitchFamily="50" charset="-128"/>
              </a:rPr>
              <a:t>、</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12/16(</a:t>
            </a: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日</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a:t>
            </a: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
            </a:r>
            <a:b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b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　</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9:30 </a:t>
            </a: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開始 </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(9:15</a:t>
            </a: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受付</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a:t>
            </a: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
            </a:r>
            <a:b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b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
            </a:r>
            <a:b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b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　埼玉会館</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7A</a:t>
            </a: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会議室</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a:t>
            </a:r>
            <a:r>
              <a:rPr kumimoji="1" lang="ja-JP" altLang="en-US"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ここ</a:t>
            </a:r>
            <a:r>
              <a:rPr kumimoji="1" lang="en-US" altLang="ja-JP" sz="2000" b="1" i="0" u="none" strike="noStrike" kern="1200" cap="none" spc="0" normalizeH="0" baseline="0" noProof="0" dirty="0" smtClean="0">
                <a:ln>
                  <a:noFill/>
                </a:ln>
                <a:solidFill>
                  <a:schemeClr val="tx1"/>
                </a:solidFill>
                <a:effectLst/>
                <a:uLnTx/>
                <a:uFillTx/>
                <a:latin typeface="メイリオ" pitchFamily="50" charset="-128"/>
                <a:ea typeface="メイリオ" pitchFamily="50" charset="-128"/>
                <a:cs typeface="メイリオ" pitchFamily="50" charset="-128"/>
              </a:rPr>
              <a:t>)</a:t>
            </a:r>
            <a:endParaRPr kumimoji="1" lang="ja-JP" altLang="en-US" sz="2000" b="0" i="0" u="none" strike="noStrike" kern="1200" cap="none" spc="0" normalizeH="0" baseline="0" noProof="0" dirty="0">
              <a:ln>
                <a:noFill/>
              </a:ln>
              <a:solidFill>
                <a:schemeClr val="tx1"/>
              </a:solidFill>
              <a:effectLst/>
              <a:uLnTx/>
              <a:uFillTx/>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51520" y="2130425"/>
            <a:ext cx="8640960" cy="1470025"/>
          </a:xfrm>
        </p:spPr>
        <p:txBody>
          <a:bodyPr>
            <a:normAutofit/>
          </a:bodyPr>
          <a:lstStyle/>
          <a:p>
            <a:r>
              <a:rPr kumimoji="1" lang="ja-JP" altLang="en-US" sz="2800" b="1" dirty="0" smtClean="0">
                <a:latin typeface="メイリオ" pitchFamily="50" charset="-128"/>
                <a:ea typeface="メイリオ" pitchFamily="50" charset="-128"/>
                <a:cs typeface="メイリオ" pitchFamily="50" charset="-128"/>
              </a:rPr>
              <a:t>講義篇のまとめ・リフレクション</a:t>
            </a:r>
            <a:r>
              <a:rPr lang="ja-JP" altLang="en-US" sz="2800" b="1" dirty="0" smtClean="0">
                <a:latin typeface="メイリオ" pitchFamily="50" charset="-128"/>
                <a:ea typeface="メイリオ" pitchFamily="50" charset="-128"/>
                <a:cs typeface="メイリオ" pitchFamily="50" charset="-128"/>
              </a:rPr>
              <a:t/>
            </a:r>
            <a:br>
              <a:rPr lang="ja-JP" altLang="en-US" sz="2800" b="1" dirty="0" smtClean="0">
                <a:latin typeface="メイリオ" pitchFamily="50" charset="-128"/>
                <a:ea typeface="メイリオ" pitchFamily="50" charset="-128"/>
                <a:cs typeface="メイリオ" pitchFamily="50" charset="-128"/>
              </a:rPr>
            </a:br>
            <a:r>
              <a:rPr lang="ja-JP" altLang="en-US" sz="1800" dirty="0" smtClean="0">
                <a:latin typeface="メイリオ" pitchFamily="50" charset="-128"/>
                <a:ea typeface="メイリオ" pitchFamily="50" charset="-128"/>
                <a:cs typeface="メイリオ" pitchFamily="50" charset="-128"/>
              </a:rPr>
              <a:t>振り返りと本研修の獲得目標・学びの見取り図の再確認、そして演習へ</a:t>
            </a:r>
            <a:endParaRPr kumimoji="1" lang="ja-JP" altLang="en-US" sz="1800" dirty="0">
              <a:latin typeface="メイリオ" pitchFamily="50" charset="-128"/>
              <a:ea typeface="メイリオ" pitchFamily="50" charset="-128"/>
              <a:cs typeface="メイリオ" pitchFamily="50" charset="-128"/>
            </a:endParaRPr>
          </a:p>
        </p:txBody>
      </p:sp>
      <p:sp>
        <p:nvSpPr>
          <p:cNvPr id="3" name="サブタイトル 2"/>
          <p:cNvSpPr>
            <a:spLocks noGrp="1"/>
          </p:cNvSpPr>
          <p:nvPr>
            <p:ph type="subTitle" idx="1"/>
          </p:nvPr>
        </p:nvSpPr>
        <p:spPr>
          <a:xfrm>
            <a:off x="251520" y="4365104"/>
            <a:ext cx="8640960" cy="1752600"/>
          </a:xfrm>
        </p:spPr>
        <p:txBody>
          <a:bodyPr>
            <a:normAutofit/>
          </a:bodyPr>
          <a:lstStyle/>
          <a:p>
            <a:r>
              <a:rPr lang="ja-JP" altLang="en-US" sz="2800" dirty="0" smtClean="0">
                <a:latin typeface="メイリオ" pitchFamily="50" charset="-128"/>
                <a:ea typeface="メイリオ" pitchFamily="50" charset="-128"/>
                <a:cs typeface="メイリオ" pitchFamily="50" charset="-128"/>
              </a:rPr>
              <a:t>藤川　雄一</a:t>
            </a:r>
          </a:p>
          <a:p>
            <a:r>
              <a:rPr lang="ja-JP" altLang="en-US" sz="2800" dirty="0" smtClean="0">
                <a:latin typeface="メイリオ" pitchFamily="50" charset="-128"/>
                <a:ea typeface="メイリオ" pitchFamily="50" charset="-128"/>
                <a:cs typeface="メイリオ" pitchFamily="50" charset="-128"/>
              </a:rPr>
              <a:t>特定非営利活動法人埼玉県相談支援専門員協会</a:t>
            </a:r>
            <a:endParaRPr kumimoji="1" lang="ja-JP" altLang="en-US" sz="2800" dirty="0">
              <a:latin typeface="メイリオ" pitchFamily="50" charset="-128"/>
              <a:ea typeface="メイリオ" pitchFamily="50" charset="-128"/>
              <a:cs typeface="メイリオ" pitchFamily="50" charset="-128"/>
            </a:endParaRPr>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5" name="テキスト ボックス 4"/>
          <p:cNvSpPr txBox="1"/>
          <p:nvPr/>
        </p:nvSpPr>
        <p:spPr>
          <a:xfrm>
            <a:off x="107504" y="116632"/>
            <a:ext cx="6696744" cy="276999"/>
          </a:xfrm>
          <a:prstGeom prst="rect">
            <a:avLst/>
          </a:prstGeom>
          <a:noFill/>
        </p:spPr>
        <p:txBody>
          <a:bodyPr wrap="square" rtlCol="0">
            <a:spAutoFit/>
          </a:bodyPr>
          <a:lstStyle/>
          <a:p>
            <a:r>
              <a:rPr kumimoji="1" lang="ja-JP" altLang="en-US" sz="1200" dirty="0" smtClean="0">
                <a:latin typeface="メイリオ" pitchFamily="50" charset="-128"/>
                <a:ea typeface="メイリオ" pitchFamily="50" charset="-128"/>
                <a:cs typeface="メイリオ" pitchFamily="50" charset="-128"/>
              </a:rPr>
              <a:t>平成</a:t>
            </a:r>
            <a:r>
              <a:rPr kumimoji="1" lang="en-US" altLang="ja-JP" sz="1200" dirty="0" smtClean="0">
                <a:latin typeface="メイリオ" pitchFamily="50" charset="-128"/>
                <a:ea typeface="メイリオ" pitchFamily="50" charset="-128"/>
                <a:cs typeface="メイリオ" pitchFamily="50" charset="-128"/>
              </a:rPr>
              <a:t>30</a:t>
            </a:r>
            <a:r>
              <a:rPr kumimoji="1" lang="ja-JP" altLang="en-US" sz="1200" dirty="0" smtClean="0">
                <a:latin typeface="メイリオ" pitchFamily="50" charset="-128"/>
                <a:ea typeface="メイリオ" pitchFamily="50" charset="-128"/>
                <a:cs typeface="メイリオ" pitchFamily="50" charset="-128"/>
              </a:rPr>
              <a:t>年度 障害者総合福祉推進事業</a:t>
            </a:r>
            <a:r>
              <a:rPr lang="ja-JP" altLang="ja-JP" sz="1200" dirty="0">
                <a:latin typeface="メイリオ" pitchFamily="50" charset="-128"/>
                <a:ea typeface="メイリオ" pitchFamily="50" charset="-128"/>
                <a:cs typeface="メイリオ" pitchFamily="50" charset="-128"/>
              </a:rPr>
              <a:t>「相談支援従事者研修ガイドラインの作成及び普及事業」</a:t>
            </a:r>
            <a:endParaRPr kumimoji="1" lang="ja-JP" altLang="en-US" sz="1200" dirty="0">
              <a:latin typeface="メイリオ" pitchFamily="50" charset="-128"/>
              <a:ea typeface="メイリオ" pitchFamily="50" charset="-128"/>
              <a:cs typeface="メイリオ" pitchFamily="50" charset="-128"/>
            </a:endParaRPr>
          </a:p>
        </p:txBody>
      </p:sp>
      <p:sp>
        <p:nvSpPr>
          <p:cNvPr id="7" name="角丸四角形吹き出し 6"/>
          <p:cNvSpPr/>
          <p:nvPr/>
        </p:nvSpPr>
        <p:spPr>
          <a:xfrm>
            <a:off x="6012160" y="1052736"/>
            <a:ext cx="2592288" cy="1080120"/>
          </a:xfrm>
          <a:prstGeom prst="wedgeRoundRectCallout">
            <a:avLst>
              <a:gd name="adj1" fmla="val -32591"/>
              <a:gd name="adj2" fmla="val 72690"/>
              <a:gd name="adj3" fmla="val 16667"/>
            </a:avLst>
          </a:prstGeom>
          <a:solidFill>
            <a:schemeClr val="accent3">
              <a:lumMod val="40000"/>
              <a:lumOff val="60000"/>
            </a:schemeClr>
          </a:solidFill>
          <a:ln w="476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「いい仕事」</a:t>
            </a:r>
          </a:p>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をするために</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3</a:t>
            </a:fld>
            <a:endParaRPr kumimoji="1"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1357" y="1124744"/>
            <a:ext cx="4638675" cy="4743450"/>
          </a:xfrm>
          <a:prstGeom prst="rect">
            <a:avLst/>
          </a:prstGeom>
          <a:solidFill>
            <a:schemeClr val="bg1"/>
          </a:solidFill>
          <a:ln w="9525">
            <a:noFill/>
            <a:miter lim="800000"/>
            <a:headEnd/>
            <a:tailEnd/>
          </a:ln>
          <a:effectLst/>
        </p:spPr>
      </p:pic>
      <p:sp>
        <p:nvSpPr>
          <p:cNvPr id="34" name="正方形/長方形 33"/>
          <p:cNvSpPr/>
          <p:nvPr/>
        </p:nvSpPr>
        <p:spPr>
          <a:xfrm>
            <a:off x="503936" y="1988840"/>
            <a:ext cx="3492000" cy="1152128"/>
          </a:xfrm>
          <a:prstGeom prst="rect">
            <a:avLst/>
          </a:prstGeom>
          <a:solidFill>
            <a:schemeClr val="accent4">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503936" y="3717032"/>
            <a:ext cx="3492000" cy="576064"/>
          </a:xfrm>
          <a:prstGeom prst="rect">
            <a:avLst/>
          </a:prstGeom>
          <a:solidFill>
            <a:srgbClr val="C0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講義で問われたこと</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33" name="スライド番号プレースホルダ 32"/>
          <p:cNvSpPr>
            <a:spLocks noGrp="1"/>
          </p:cNvSpPr>
          <p:nvPr>
            <p:ph type="sldNum" sz="quarter" idx="12"/>
          </p:nvPr>
        </p:nvSpPr>
        <p:spPr/>
        <p:txBody>
          <a:bodyPr/>
          <a:lstStyle/>
          <a:p>
            <a:fld id="{DC482F87-D069-4E11-9D1B-0E53CB68B063}" type="slidenum">
              <a:rPr kumimoji="1" lang="ja-JP" altLang="en-US" smtClean="0"/>
              <a:pPr/>
              <a:t>4</a:t>
            </a:fld>
            <a:endParaRPr kumimoji="1" lang="ja-JP" altLang="en-US" dirty="0"/>
          </a:p>
        </p:txBody>
      </p:sp>
      <p:sp>
        <p:nvSpPr>
          <p:cNvPr id="9" name="正方形/長方形 8"/>
          <p:cNvSpPr/>
          <p:nvPr/>
        </p:nvSpPr>
        <p:spPr>
          <a:xfrm>
            <a:off x="504000" y="4320000"/>
            <a:ext cx="3492000" cy="576064"/>
          </a:xfrm>
          <a:prstGeom prst="rect">
            <a:avLst/>
          </a:prstGeom>
          <a:solidFill>
            <a:schemeClr val="accent3">
              <a:lumMod val="75000"/>
              <a:alpha val="12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04000" y="1988840"/>
            <a:ext cx="3492000" cy="2304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曲線コネクタ 16"/>
          <p:cNvCxnSpPr>
            <a:stCxn id="14" idx="1"/>
            <a:endCxn id="9" idx="1"/>
          </p:cNvCxnSpPr>
          <p:nvPr/>
        </p:nvCxnSpPr>
        <p:spPr>
          <a:xfrm rot="10800000" flipV="1">
            <a:off x="504000" y="3140840"/>
            <a:ext cx="12700" cy="1467192"/>
          </a:xfrm>
          <a:prstGeom prst="curvedConnector3">
            <a:avLst>
              <a:gd name="adj1" fmla="val 2608166"/>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504000" y="4896000"/>
            <a:ext cx="3492000" cy="612000"/>
          </a:xfrm>
          <a:prstGeom prst="rect">
            <a:avLst/>
          </a:prstGeom>
          <a:solidFill>
            <a:schemeClr val="accent5">
              <a:lumMod val="75000"/>
              <a:alpha val="16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曲線コネクタ 19"/>
          <p:cNvCxnSpPr>
            <a:stCxn id="14" idx="1"/>
            <a:endCxn id="19" idx="1"/>
          </p:cNvCxnSpPr>
          <p:nvPr/>
        </p:nvCxnSpPr>
        <p:spPr>
          <a:xfrm rot="10800000" flipV="1">
            <a:off x="504000" y="3140840"/>
            <a:ext cx="12700" cy="2061160"/>
          </a:xfrm>
          <a:prstGeom prst="curvedConnector3">
            <a:avLst>
              <a:gd name="adj1" fmla="val 2975513"/>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4" name="角丸四角形 23"/>
          <p:cNvSpPr/>
          <p:nvPr/>
        </p:nvSpPr>
        <p:spPr>
          <a:xfrm>
            <a:off x="1691680" y="249289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価値</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7" name="角丸四角形 26"/>
          <p:cNvSpPr/>
          <p:nvPr/>
        </p:nvSpPr>
        <p:spPr>
          <a:xfrm>
            <a:off x="1115616"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技術</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8" name="角丸四角形 27"/>
          <p:cNvSpPr/>
          <p:nvPr/>
        </p:nvSpPr>
        <p:spPr>
          <a:xfrm>
            <a:off x="1763688"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実践</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45" name="角丸四角形 44"/>
          <p:cNvSpPr/>
          <p:nvPr/>
        </p:nvSpPr>
        <p:spPr>
          <a:xfrm>
            <a:off x="72008" y="3429000"/>
            <a:ext cx="611560"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具体化</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統合化</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1" name="角丸四角形吹き出し 90"/>
          <p:cNvSpPr/>
          <p:nvPr/>
        </p:nvSpPr>
        <p:spPr>
          <a:xfrm>
            <a:off x="3419872" y="1268760"/>
            <a:ext cx="1376536" cy="432048"/>
          </a:xfrm>
          <a:prstGeom prst="wedgeRoundRectCallout">
            <a:avLst>
              <a:gd name="adj1" fmla="val -38227"/>
              <a:gd name="adj2" fmla="val 150468"/>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なぜ、そういう活動</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仕事</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が必要なの？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2" name="角丸四角形吹き出し 91"/>
          <p:cNvSpPr/>
          <p:nvPr/>
        </p:nvSpPr>
        <p:spPr>
          <a:xfrm>
            <a:off x="3707904" y="1844824"/>
            <a:ext cx="1224136" cy="432048"/>
          </a:xfrm>
          <a:prstGeom prst="wedgeRoundRectCallout">
            <a:avLst>
              <a:gd name="adj1" fmla="val -50364"/>
              <a:gd name="adj2" fmla="val 110436"/>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どういう姿勢</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で臨めばいいの？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3" name="角丸四角形吹き出し 92"/>
          <p:cNvSpPr/>
          <p:nvPr/>
        </p:nvSpPr>
        <p:spPr>
          <a:xfrm>
            <a:off x="3347864" y="3429000"/>
            <a:ext cx="1008112" cy="360040"/>
          </a:xfrm>
          <a:prstGeom prst="wedgeRoundRectCallout">
            <a:avLst>
              <a:gd name="adj1" fmla="val -63112"/>
              <a:gd name="adj2" fmla="val 195867"/>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具体的に</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どうするの？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4" name="角丸四角形吹き出し 93"/>
          <p:cNvSpPr/>
          <p:nvPr/>
        </p:nvSpPr>
        <p:spPr>
          <a:xfrm>
            <a:off x="2267744" y="5733256"/>
            <a:ext cx="1620688" cy="360040"/>
          </a:xfrm>
          <a:prstGeom prst="wedgeRoundRectCallout">
            <a:avLst>
              <a:gd name="adj1" fmla="val 41424"/>
              <a:gd name="adj2" fmla="val -293815"/>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どうしたら</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私でもできるようになる？</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3275856" y="393305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知識</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41" name="下矢印 40"/>
          <p:cNvSpPr/>
          <p:nvPr/>
        </p:nvSpPr>
        <p:spPr>
          <a:xfrm>
            <a:off x="1727684" y="2996952"/>
            <a:ext cx="504056" cy="72008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itchFamily="50" charset="-128"/>
                <a:ea typeface="メイリオ" pitchFamily="50" charset="-128"/>
                <a:cs typeface="メイリオ" pitchFamily="50" charset="-128"/>
              </a:rPr>
              <a:t>実際</a:t>
            </a:r>
            <a:endParaRPr kumimoji="1" lang="ja-JP" altLang="en-US" sz="1000" dirty="0">
              <a:solidFill>
                <a:schemeClr val="tx1"/>
              </a:solidFill>
              <a:latin typeface="メイリオ" pitchFamily="50" charset="-128"/>
              <a:ea typeface="メイリオ" pitchFamily="50" charset="-128"/>
              <a:cs typeface="メイリオ" pitchFamily="50" charset="-128"/>
            </a:endParaRPr>
          </a:p>
        </p:txBody>
      </p:sp>
      <p:sp>
        <p:nvSpPr>
          <p:cNvPr id="25" name="角丸四角形 24"/>
          <p:cNvSpPr/>
          <p:nvPr/>
        </p:nvSpPr>
        <p:spPr>
          <a:xfrm>
            <a:off x="1691680" y="2780928"/>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理論</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42" name="テキスト ボックス 41"/>
          <p:cNvSpPr txBox="1"/>
          <p:nvPr/>
        </p:nvSpPr>
        <p:spPr>
          <a:xfrm>
            <a:off x="5148064" y="1306503"/>
            <a:ext cx="3600400" cy="5016758"/>
          </a:xfrm>
          <a:prstGeom prst="rect">
            <a:avLst/>
          </a:prstGeom>
          <a:noFill/>
        </p:spPr>
        <p:txBody>
          <a:bodyPr wrap="square" rtlCol="0">
            <a:spAutoFit/>
          </a:bodyPr>
          <a:lstStyle/>
          <a:p>
            <a:r>
              <a:rPr lang="ja-JP" altLang="en-US" sz="1600" b="1" dirty="0" smtClean="0">
                <a:latin typeface="メイリオ" pitchFamily="50" charset="-128"/>
                <a:ea typeface="メイリオ" pitchFamily="50" charset="-128"/>
                <a:cs typeface="メイリオ" pitchFamily="50" charset="-128"/>
              </a:rPr>
              <a:t>★相談支援専門員に必要とされる力</a:t>
            </a:r>
          </a:p>
          <a:p>
            <a:r>
              <a:rPr lang="ja-JP" altLang="en-US" sz="1600" b="1" dirty="0" smtClean="0">
                <a:latin typeface="メイリオ" pitchFamily="50" charset="-128"/>
                <a:ea typeface="メイリオ" pitchFamily="50" charset="-128"/>
                <a:cs typeface="メイリオ" pitchFamily="50" charset="-128"/>
              </a:rPr>
              <a:t>　　　　　　（価値・知識・技術）</a:t>
            </a:r>
          </a:p>
          <a:p>
            <a:r>
              <a:rPr lang="ja-JP" altLang="en-US" sz="1600" b="1" u="sng" dirty="0" smtClean="0">
                <a:latin typeface="メイリオ" pitchFamily="50" charset="-128"/>
                <a:ea typeface="メイリオ" pitchFamily="50" charset="-128"/>
                <a:cs typeface="メイリオ" pitchFamily="50" charset="-128"/>
              </a:rPr>
              <a:t>価値</a:t>
            </a:r>
          </a:p>
          <a:p>
            <a:r>
              <a:rPr lang="ja-JP" altLang="en-US" sz="1600" b="1" dirty="0" smtClean="0">
                <a:latin typeface="メイリオ" pitchFamily="50" charset="-128"/>
                <a:ea typeface="メイリオ" pitchFamily="50" charset="-128"/>
                <a:cs typeface="メイリオ" pitchFamily="50" charset="-128"/>
              </a:rPr>
              <a:t>　・役割・ミッション</a:t>
            </a:r>
          </a:p>
          <a:p>
            <a:r>
              <a:rPr lang="ja-JP" altLang="en-US" sz="1600" b="1" dirty="0" smtClean="0">
                <a:latin typeface="メイリオ" pitchFamily="50" charset="-128"/>
                <a:ea typeface="メイリオ" pitchFamily="50" charset="-128"/>
                <a:cs typeface="メイリオ" pitchFamily="50" charset="-128"/>
              </a:rPr>
              <a:t>　・基本的視点（８つのうち６つ）</a:t>
            </a:r>
          </a:p>
          <a:p>
            <a:r>
              <a:rPr lang="ja-JP" altLang="en-US" sz="1600" b="1" u="sng" dirty="0" smtClean="0">
                <a:latin typeface="メイリオ" pitchFamily="50" charset="-128"/>
                <a:ea typeface="メイリオ" pitchFamily="50" charset="-128"/>
                <a:cs typeface="メイリオ" pitchFamily="50" charset="-128"/>
              </a:rPr>
              <a:t>技術</a:t>
            </a:r>
          </a:p>
          <a:p>
            <a:r>
              <a:rPr lang="ja-JP" altLang="en-US" sz="1600" b="1" dirty="0" smtClean="0">
                <a:latin typeface="メイリオ" pitchFamily="50" charset="-128"/>
                <a:ea typeface="メイリオ" pitchFamily="50" charset="-128"/>
                <a:cs typeface="メイリオ" pitchFamily="50" charset="-128"/>
              </a:rPr>
              <a:t>　・技術とは？</a:t>
            </a:r>
          </a:p>
          <a:p>
            <a:r>
              <a:rPr lang="ja-JP" altLang="en-US" sz="1600" b="1" dirty="0" smtClean="0">
                <a:latin typeface="メイリオ" pitchFamily="50" charset="-128"/>
                <a:ea typeface="メイリオ" pitchFamily="50" charset="-128"/>
                <a:cs typeface="メイリオ" pitchFamily="50" charset="-128"/>
              </a:rPr>
              <a:t>　・ソーシャルワーク</a:t>
            </a:r>
          </a:p>
          <a:p>
            <a:r>
              <a:rPr lang="ja-JP" altLang="en-US" sz="1600" b="1" dirty="0" smtClean="0">
                <a:latin typeface="メイリオ" pitchFamily="50" charset="-128"/>
                <a:ea typeface="メイリオ" pitchFamily="50" charset="-128"/>
                <a:cs typeface="メイリオ" pitchFamily="50" charset="-128"/>
              </a:rPr>
              <a:t>　・関係性構築と相談面接技術</a:t>
            </a:r>
          </a:p>
          <a:p>
            <a:r>
              <a:rPr lang="ja-JP" altLang="en-US" sz="1600" b="1" dirty="0" smtClean="0">
                <a:latin typeface="メイリオ" pitchFamily="50" charset="-128"/>
                <a:ea typeface="メイリオ" pitchFamily="50" charset="-128"/>
                <a:cs typeface="メイリオ" pitchFamily="50" charset="-128"/>
              </a:rPr>
              <a:t>　・ケアマネジメント</a:t>
            </a:r>
          </a:p>
          <a:p>
            <a:r>
              <a:rPr lang="ja-JP" altLang="en-US" sz="1600" b="1" u="sng" dirty="0" smtClean="0">
                <a:latin typeface="メイリオ" pitchFamily="50" charset="-128"/>
                <a:ea typeface="メイリオ" pitchFamily="50" charset="-128"/>
                <a:cs typeface="メイリオ" pitchFamily="50" charset="-128"/>
              </a:rPr>
              <a:t>知識</a:t>
            </a:r>
          </a:p>
          <a:p>
            <a:r>
              <a:rPr lang="ja-JP" altLang="en-US" sz="1600" b="1" dirty="0" smtClean="0">
                <a:latin typeface="メイリオ" pitchFamily="50" charset="-128"/>
                <a:ea typeface="メイリオ" pitchFamily="50" charset="-128"/>
                <a:cs typeface="メイリオ" pitchFamily="50" charset="-128"/>
              </a:rPr>
              <a:t>　・法の理念と制度</a:t>
            </a:r>
          </a:p>
          <a:p>
            <a:r>
              <a:rPr lang="ja-JP" altLang="en-US" sz="1600" b="1" dirty="0" smtClean="0">
                <a:latin typeface="メイリオ" pitchFamily="50" charset="-128"/>
                <a:ea typeface="メイリオ" pitchFamily="50" charset="-128"/>
                <a:cs typeface="メイリオ" pitchFamily="50" charset="-128"/>
              </a:rPr>
              <a:t>　・相談支援事業</a:t>
            </a:r>
          </a:p>
          <a:p>
            <a:r>
              <a:rPr lang="ja-JP" altLang="en-US" sz="1600" b="1" dirty="0" smtClean="0">
                <a:latin typeface="メイリオ" pitchFamily="50" charset="-128"/>
                <a:ea typeface="メイリオ" pitchFamily="50" charset="-128"/>
                <a:cs typeface="メイリオ" pitchFamily="50" charset="-128"/>
              </a:rPr>
              <a:t>　・サービス等利用計画実務</a:t>
            </a:r>
          </a:p>
          <a:p>
            <a:r>
              <a:rPr lang="ja-JP" altLang="en-US" sz="1600" b="1" u="sng" dirty="0" smtClean="0">
                <a:latin typeface="メイリオ" pitchFamily="50" charset="-128"/>
                <a:ea typeface="メイリオ" pitchFamily="50" charset="-128"/>
                <a:cs typeface="メイリオ" pitchFamily="50" charset="-128"/>
              </a:rPr>
              <a:t>実践にむけて</a:t>
            </a:r>
            <a:r>
              <a:rPr lang="en-US" altLang="ja-JP" sz="1600" b="1" u="sng" dirty="0" smtClean="0">
                <a:latin typeface="メイリオ" pitchFamily="50" charset="-128"/>
                <a:ea typeface="メイリオ" pitchFamily="50" charset="-128"/>
                <a:cs typeface="メイリオ" pitchFamily="50" charset="-128"/>
              </a:rPr>
              <a:t>(</a:t>
            </a:r>
            <a:r>
              <a:rPr lang="ja-JP" altLang="en-US" sz="1600" b="1" u="sng" dirty="0" smtClean="0">
                <a:latin typeface="メイリオ" pitchFamily="50" charset="-128"/>
                <a:ea typeface="メイリオ" pitchFamily="50" charset="-128"/>
                <a:cs typeface="メイリオ" pitchFamily="50" charset="-128"/>
              </a:rPr>
              <a:t>統合化・例示</a:t>
            </a:r>
            <a:r>
              <a:rPr lang="en-US" altLang="ja-JP" sz="1600" b="1" u="sng" dirty="0" smtClean="0">
                <a:latin typeface="メイリオ" pitchFamily="50" charset="-128"/>
                <a:ea typeface="メイリオ" pitchFamily="50" charset="-128"/>
                <a:cs typeface="メイリオ" pitchFamily="50" charset="-128"/>
              </a:rPr>
              <a:t>)</a:t>
            </a:r>
            <a:endParaRPr lang="ja-JP" altLang="en-US" sz="1600" b="1" u="sng" dirty="0" smtClean="0">
              <a:latin typeface="メイリオ" pitchFamily="50" charset="-128"/>
              <a:ea typeface="メイリオ" pitchFamily="50" charset="-128"/>
              <a:cs typeface="メイリオ" pitchFamily="50" charset="-128"/>
            </a:endParaRPr>
          </a:p>
          <a:p>
            <a:r>
              <a:rPr lang="ja-JP" altLang="en-US" sz="1600" b="1" dirty="0" smtClean="0">
                <a:latin typeface="メイリオ" pitchFamily="50" charset="-128"/>
                <a:ea typeface="メイリオ" pitchFamily="50" charset="-128"/>
                <a:cs typeface="メイリオ" pitchFamily="50" charset="-128"/>
              </a:rPr>
              <a:t>　・ケアマネジメントの実際</a:t>
            </a:r>
          </a:p>
          <a:p>
            <a:r>
              <a:rPr lang="ja-JP" altLang="en-US" sz="1600" b="1" dirty="0" smtClean="0">
                <a:latin typeface="メイリオ" pitchFamily="50" charset="-128"/>
                <a:ea typeface="メイリオ" pitchFamily="50" charset="-128"/>
                <a:cs typeface="メイリオ" pitchFamily="50" charset="-128"/>
              </a:rPr>
              <a:t>　・基本的視点</a:t>
            </a:r>
            <a:r>
              <a:rPr lang="en-US" altLang="ja-JP" sz="1600" b="1" dirty="0" smtClean="0">
                <a:latin typeface="メイリオ" pitchFamily="50" charset="-128"/>
                <a:ea typeface="メイリオ" pitchFamily="50" charset="-128"/>
                <a:cs typeface="メイリオ" pitchFamily="50" charset="-128"/>
              </a:rPr>
              <a:t>(</a:t>
            </a:r>
            <a:r>
              <a:rPr lang="ja-JP" altLang="en-US" sz="1600" b="1" dirty="0" smtClean="0">
                <a:latin typeface="メイリオ" pitchFamily="50" charset="-128"/>
                <a:ea typeface="メイリオ" pitchFamily="50" charset="-128"/>
                <a:cs typeface="メイリオ" pitchFamily="50" charset="-128"/>
              </a:rPr>
              <a:t>残り</a:t>
            </a:r>
            <a:r>
              <a:rPr lang="en-US" altLang="ja-JP" sz="1600" b="1" dirty="0" smtClean="0">
                <a:latin typeface="メイリオ" pitchFamily="50" charset="-128"/>
                <a:ea typeface="メイリオ" pitchFamily="50" charset="-128"/>
                <a:cs typeface="メイリオ" pitchFamily="50" charset="-128"/>
              </a:rPr>
              <a:t>2</a:t>
            </a:r>
            <a:r>
              <a:rPr lang="ja-JP" altLang="en-US" sz="1600" b="1" dirty="0" smtClean="0">
                <a:latin typeface="メイリオ" pitchFamily="50" charset="-128"/>
                <a:ea typeface="メイリオ" pitchFamily="50" charset="-128"/>
                <a:cs typeface="メイリオ" pitchFamily="50" charset="-128"/>
              </a:rPr>
              <a:t>つ</a:t>
            </a:r>
            <a:r>
              <a:rPr lang="en-US" altLang="ja-JP" sz="1600" b="1" dirty="0" smtClean="0">
                <a:latin typeface="メイリオ" pitchFamily="50" charset="-128"/>
                <a:ea typeface="メイリオ" pitchFamily="50" charset="-128"/>
                <a:cs typeface="メイリオ" pitchFamily="50" charset="-128"/>
              </a:rPr>
              <a:t>)</a:t>
            </a:r>
            <a:endParaRPr lang="ja-JP" altLang="en-US" sz="1600" b="1" dirty="0" smtClean="0">
              <a:latin typeface="メイリオ" pitchFamily="50" charset="-128"/>
              <a:ea typeface="メイリオ" pitchFamily="50" charset="-128"/>
              <a:cs typeface="メイリオ" pitchFamily="50" charset="-128"/>
            </a:endParaRPr>
          </a:p>
          <a:p>
            <a:r>
              <a:rPr lang="ja-JP" altLang="en-US" sz="1600" b="1" dirty="0" smtClean="0">
                <a:latin typeface="メイリオ" pitchFamily="50" charset="-128"/>
                <a:ea typeface="メイリオ" pitchFamily="50" charset="-128"/>
                <a:cs typeface="メイリオ" pitchFamily="50" charset="-128"/>
              </a:rPr>
              <a:t>　　　・多職種連携とチーム支援</a:t>
            </a:r>
          </a:p>
          <a:p>
            <a:r>
              <a:rPr lang="ja-JP" altLang="en-US" sz="1600" b="1" dirty="0" smtClean="0">
                <a:latin typeface="メイリオ" pitchFamily="50" charset="-128"/>
                <a:ea typeface="メイリオ" pitchFamily="50" charset="-128"/>
                <a:cs typeface="メイリオ" pitchFamily="50" charset="-128"/>
              </a:rPr>
              <a:t>　　　・地域づくり</a:t>
            </a:r>
          </a:p>
          <a:p>
            <a:endParaRPr lang="ja-JP" altLang="en-US" sz="1600" b="1" dirty="0" smtClean="0">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xmlns="" val="5043578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Y:\Dropbox\Dropbox\移動用\437225.jpg"/>
          <p:cNvPicPr>
            <a:picLocks noChangeAspect="1" noChangeArrowheads="1"/>
          </p:cNvPicPr>
          <p:nvPr/>
        </p:nvPicPr>
        <p:blipFill>
          <a:blip r:embed="rId2" cstate="print"/>
          <a:srcRect/>
          <a:stretch>
            <a:fillRect/>
          </a:stretch>
        </p:blipFill>
        <p:spPr bwMode="auto">
          <a:xfrm flipH="1">
            <a:off x="179512" y="3645024"/>
            <a:ext cx="2532410" cy="2830588"/>
          </a:xfrm>
          <a:prstGeom prst="rect">
            <a:avLst/>
          </a:prstGeom>
          <a:noFill/>
        </p:spPr>
      </p:pic>
      <p:sp>
        <p:nvSpPr>
          <p:cNvPr id="2" name="タイトル 1"/>
          <p:cNvSpPr>
            <a:spLocks noGrp="1"/>
          </p:cNvSpPr>
          <p:nvPr>
            <p:ph type="ctrTitle"/>
          </p:nvPr>
        </p:nvSpPr>
        <p:spPr>
          <a:xfrm>
            <a:off x="539552" y="404664"/>
            <a:ext cx="7992888" cy="3024335"/>
          </a:xfrm>
        </p:spPr>
        <p:txBody>
          <a:bodyPr>
            <a:noAutofit/>
          </a:bodyPr>
          <a:lstStyle/>
          <a:p>
            <a:pPr algn="l"/>
            <a:r>
              <a:rPr lang="ja-JP" altLang="en-US" sz="2400" b="1" dirty="0" smtClean="0">
                <a:latin typeface="メイリオ" pitchFamily="50" charset="-128"/>
                <a:ea typeface="メイリオ" pitchFamily="50" charset="-128"/>
                <a:cs typeface="メイリオ" pitchFamily="50" charset="-128"/>
              </a:rPr>
              <a:t>☑ </a:t>
            </a:r>
            <a:r>
              <a:rPr lang="ja-JP" altLang="en-US" sz="2400" b="1" u="sng" dirty="0" smtClean="0">
                <a:latin typeface="メイリオ" pitchFamily="50" charset="-128"/>
                <a:ea typeface="メイリオ" pitchFamily="50" charset="-128"/>
                <a:cs typeface="メイリオ" pitchFamily="50" charset="-128"/>
              </a:rPr>
              <a:t>みなさんにとっての</a:t>
            </a:r>
            <a:r>
              <a:rPr lang="ja-JP" altLang="en-US" sz="2400" b="1" dirty="0" smtClean="0">
                <a:latin typeface="メイリオ" pitchFamily="50" charset="-128"/>
                <a:ea typeface="メイリオ" pitchFamily="50" charset="-128"/>
                <a:cs typeface="メイリオ" pitchFamily="50" charset="-128"/>
              </a:rPr>
              <a:t>ミッションがつかめそうですか？</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t>
            </a:r>
            <a:r>
              <a:rPr lang="ja-JP" altLang="en-US" sz="2400" b="1" u="sng" dirty="0" smtClean="0">
                <a:latin typeface="メイリオ" pitchFamily="50" charset="-128"/>
                <a:ea typeface="メイリオ" pitchFamily="50" charset="-128"/>
                <a:cs typeface="メイリオ" pitchFamily="50" charset="-128"/>
              </a:rPr>
              <a:t>講義を受けて、あなたの考えた</a:t>
            </a:r>
            <a:br>
              <a:rPr lang="ja-JP" altLang="en-US" sz="2400" b="1" u="sng"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「いい仕事</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相談支援</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」とは何ですか？</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「いい仕事</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相談支援</a:t>
            </a:r>
            <a:r>
              <a:rPr lang="en-US" altLang="ja-JP" sz="2400" b="1" dirty="0" smtClean="0">
                <a:latin typeface="メイリオ" pitchFamily="50" charset="-128"/>
                <a:ea typeface="メイリオ" pitchFamily="50" charset="-128"/>
                <a:cs typeface="メイリオ" pitchFamily="50" charset="-128"/>
              </a:rPr>
              <a:t>)</a:t>
            </a:r>
            <a:r>
              <a:rPr lang="ja-JP" altLang="en-US" sz="2400" b="1" dirty="0" smtClean="0">
                <a:latin typeface="メイリオ" pitchFamily="50" charset="-128"/>
                <a:ea typeface="メイリオ" pitchFamily="50" charset="-128"/>
                <a:cs typeface="メイリオ" pitchFamily="50" charset="-128"/>
              </a:rPr>
              <a:t>」をするために、</a:t>
            </a:r>
            <a:br>
              <a:rPr lang="ja-JP" altLang="en-US" sz="2400" b="1" dirty="0" smtClean="0">
                <a:latin typeface="メイリオ" pitchFamily="50" charset="-128"/>
                <a:ea typeface="メイリオ" pitchFamily="50" charset="-128"/>
                <a:cs typeface="メイリオ" pitchFamily="50" charset="-128"/>
              </a:rPr>
            </a:br>
            <a:r>
              <a:rPr lang="ja-JP" altLang="en-US" sz="2400" b="1" dirty="0" smtClean="0">
                <a:latin typeface="メイリオ" pitchFamily="50" charset="-128"/>
                <a:ea typeface="メイリオ" pitchFamily="50" charset="-128"/>
                <a:cs typeface="メイリオ" pitchFamily="50" charset="-128"/>
              </a:rPr>
              <a:t>　　　　　　　　　　　　　　</a:t>
            </a:r>
            <a:r>
              <a:rPr lang="ja-JP" altLang="en-US" sz="2400" b="1" u="sng" dirty="0" smtClean="0">
                <a:latin typeface="メイリオ" pitchFamily="50" charset="-128"/>
                <a:ea typeface="メイリオ" pitchFamily="50" charset="-128"/>
                <a:cs typeface="メイリオ" pitchFamily="50" charset="-128"/>
              </a:rPr>
              <a:t>あなたはどうしますか</a:t>
            </a:r>
            <a:r>
              <a:rPr lang="ja-JP" altLang="en-US" sz="2400" b="1" dirty="0" smtClean="0">
                <a:latin typeface="メイリオ" pitchFamily="50" charset="-128"/>
                <a:ea typeface="メイリオ" pitchFamily="50" charset="-128"/>
                <a:cs typeface="メイリオ" pitchFamily="50" charset="-128"/>
              </a:rPr>
              <a:t>？</a:t>
            </a:r>
            <a:endParaRPr kumimoji="1" lang="ja-JP" altLang="en-US" sz="2400" dirty="0">
              <a:latin typeface="メイリオ" pitchFamily="50" charset="-128"/>
              <a:ea typeface="メイリオ" pitchFamily="50" charset="-128"/>
              <a:cs typeface="メイリオ" pitchFamily="50" charset="-128"/>
            </a:endParaRPr>
          </a:p>
        </p:txBody>
      </p:sp>
      <p:sp>
        <p:nvSpPr>
          <p:cNvPr id="8" name="スライド番号プレースホルダ 7"/>
          <p:cNvSpPr>
            <a:spLocks noGrp="1"/>
          </p:cNvSpPr>
          <p:nvPr>
            <p:ph type="sldNum" sz="quarter" idx="12"/>
          </p:nvPr>
        </p:nvSpPr>
        <p:spPr/>
        <p:txBody>
          <a:bodyPr/>
          <a:lstStyle/>
          <a:p>
            <a:fld id="{DC482F87-D069-4E11-9D1B-0E53CB68B063}" type="slidenum">
              <a:rPr kumimoji="1" lang="ja-JP" altLang="en-US" smtClean="0"/>
              <a:pPr/>
              <a:t>5</a:t>
            </a:fld>
            <a:endParaRPr kumimoji="1" lang="ja-JP" altLang="en-US"/>
          </a:p>
        </p:txBody>
      </p:sp>
      <p:sp>
        <p:nvSpPr>
          <p:cNvPr id="4" name="フッター プレースホルダ 3"/>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7" name="角丸四角形吹き出し 6"/>
          <p:cNvSpPr/>
          <p:nvPr/>
        </p:nvSpPr>
        <p:spPr>
          <a:xfrm>
            <a:off x="2411760" y="3573016"/>
            <a:ext cx="3096344" cy="1080120"/>
          </a:xfrm>
          <a:prstGeom prst="wedgeRoundRectCallout">
            <a:avLst>
              <a:gd name="adj1" fmla="val -43440"/>
              <a:gd name="adj2" fmla="val 73554"/>
              <a:gd name="adj3" fmla="val 16667"/>
            </a:avLst>
          </a:prstGeom>
          <a:solidFill>
            <a:schemeClr val="accent3">
              <a:lumMod val="40000"/>
              <a:lumOff val="60000"/>
            </a:schemeClr>
          </a:solidFill>
          <a:ln w="476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ねぇねぇ。</a:t>
            </a:r>
          </a:p>
          <a:p>
            <a:pPr algn="ctr"/>
            <a:r>
              <a:rPr lang="ja-JP" altLang="en-US" sz="2400" b="1" dirty="0" smtClean="0">
                <a:solidFill>
                  <a:schemeClr val="tx1"/>
                </a:solidFill>
                <a:latin typeface="メイリオ" pitchFamily="50" charset="-128"/>
                <a:ea typeface="メイリオ" pitchFamily="50" charset="-128"/>
                <a:cs typeface="メイリオ" pitchFamily="50" charset="-128"/>
              </a:rPr>
              <a:t>相談支援ってなに？</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0" name="テキスト ボックス 9"/>
          <p:cNvSpPr txBox="1"/>
          <p:nvPr/>
        </p:nvSpPr>
        <p:spPr>
          <a:xfrm>
            <a:off x="4427984" y="4974267"/>
            <a:ext cx="4032448" cy="830997"/>
          </a:xfrm>
          <a:prstGeom prst="rect">
            <a:avLst/>
          </a:prstGeom>
          <a:noFill/>
        </p:spPr>
        <p:txBody>
          <a:bodyPr wrap="square" rtlCol="0">
            <a:spAutoFit/>
          </a:bodyPr>
          <a:lstStyle/>
          <a:p>
            <a:r>
              <a:rPr lang="ja-JP" altLang="en-US" sz="2400" b="1" dirty="0" smtClean="0">
                <a:latin typeface="メイリオ" pitchFamily="50" charset="-128"/>
                <a:ea typeface="メイリオ" pitchFamily="50" charset="-128"/>
                <a:cs typeface="メイリオ" pitchFamily="50" charset="-128"/>
              </a:rPr>
              <a:t>講義が終わる</a:t>
            </a:r>
            <a:r>
              <a:rPr lang="ja-JP" altLang="ja-JP" sz="2400" b="1" dirty="0" smtClean="0">
                <a:latin typeface="メイリオ" pitchFamily="50" charset="-128"/>
                <a:ea typeface="メイリオ" pitchFamily="50" charset="-128"/>
                <a:cs typeface="メイリオ" pitchFamily="50" charset="-128"/>
              </a:rPr>
              <a:t>今こそ</a:t>
            </a:r>
            <a:endParaRPr lang="ja-JP" altLang="en-US" sz="2400" b="1" dirty="0" smtClean="0">
              <a:latin typeface="メイリオ" pitchFamily="50" charset="-128"/>
              <a:ea typeface="メイリオ" pitchFamily="50" charset="-128"/>
              <a:cs typeface="メイリオ" pitchFamily="50" charset="-128"/>
            </a:endParaRPr>
          </a:p>
          <a:p>
            <a:r>
              <a:rPr lang="ja-JP" altLang="ja-JP" sz="2400" b="1" dirty="0" smtClean="0">
                <a:latin typeface="メイリオ" pitchFamily="50" charset="-128"/>
                <a:ea typeface="メイリオ" pitchFamily="50" charset="-128"/>
                <a:cs typeface="メイリオ" pitchFamily="50" charset="-128"/>
              </a:rPr>
              <a:t>全ての</a:t>
            </a:r>
            <a:r>
              <a:rPr lang="ja-JP" altLang="en-US" sz="2400" b="1" dirty="0" smtClean="0">
                <a:latin typeface="メイリオ" pitchFamily="50" charset="-128"/>
                <a:ea typeface="メイリオ" pitchFamily="50" charset="-128"/>
                <a:cs typeface="メイリオ" pitchFamily="50" charset="-128"/>
              </a:rPr>
              <a:t>参加者に</a:t>
            </a:r>
            <a:r>
              <a:rPr lang="ja-JP" altLang="ja-JP" sz="2400" b="1" dirty="0" smtClean="0">
                <a:latin typeface="メイリオ" pitchFamily="50" charset="-128"/>
                <a:ea typeface="メイリオ" pitchFamily="50" charset="-128"/>
                <a:cs typeface="メイリオ" pitchFamily="50" charset="-128"/>
              </a:rPr>
              <a:t>問います</a:t>
            </a:r>
            <a:r>
              <a:rPr lang="ja-JP" altLang="en-US" sz="2400" b="1" dirty="0" smtClean="0">
                <a:latin typeface="メイリオ" pitchFamily="50" charset="-128"/>
                <a:ea typeface="メイリオ" pitchFamily="50" charset="-128"/>
                <a:cs typeface="メイリオ" pitchFamily="50" charset="-128"/>
              </a:rPr>
              <a:t>。</a:t>
            </a:r>
            <a:endParaRPr kumimoji="1" lang="ja-JP" altLang="en-US" sz="2400" b="1" dirty="0">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自ら主体的に学んだことこそ</a:t>
            </a:r>
          </a:p>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真に血となり肉となります。</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4" name="角丸四角形 13"/>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講師がみなさんを仕事ができる人</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にするのではありません。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5" name="角丸四角形 14"/>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講師が教えることをちゃんと受け取りさえすれば</a:t>
            </a:r>
          </a:p>
          <a:p>
            <a:pPr algn="ctr"/>
            <a:r>
              <a:rPr kumimoji="1" lang="ja-JP" altLang="en-US" sz="1400" b="1" dirty="0" smtClean="0">
                <a:solidFill>
                  <a:schemeClr val="tx1"/>
                </a:solidFill>
                <a:latin typeface="メイリオ" pitchFamily="50" charset="-128"/>
                <a:ea typeface="メイリオ" pitchFamily="50" charset="-128"/>
                <a:cs typeface="メイリオ" pitchFamily="50" charset="-128"/>
              </a:rPr>
              <a:t>仕事ができる人になるのではありません。</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4" name="角丸四角形 23"/>
          <p:cNvSpPr/>
          <p:nvPr/>
        </p:nvSpPr>
        <p:spPr>
          <a:xfrm>
            <a:off x="251520" y="1916832"/>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smtClean="0">
                <a:solidFill>
                  <a:schemeClr val="tx1"/>
                </a:solidFill>
                <a:latin typeface="メイリオ" pitchFamily="50" charset="-128"/>
                <a:ea typeface="メイリオ" pitchFamily="50" charset="-128"/>
                <a:cs typeface="メイリオ" pitchFamily="50" charset="-128"/>
              </a:rPr>
              <a:t>①「問い」を持って参加する。聴く。</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467544" y="2564904"/>
            <a:ext cx="8352928" cy="936104"/>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・問いのヒントが獲得目標にあります。</a:t>
            </a:r>
          </a:p>
          <a:p>
            <a:r>
              <a:rPr lang="ja-JP" altLang="en-US" sz="2400" b="1" dirty="0" smtClean="0">
                <a:solidFill>
                  <a:schemeClr val="tx1"/>
                </a:solidFill>
                <a:latin typeface="メイリオ" pitchFamily="50" charset="-128"/>
                <a:ea typeface="メイリオ" pitchFamily="50" charset="-128"/>
                <a:cs typeface="メイリオ" pitchFamily="50" charset="-128"/>
              </a:rPr>
              <a:t>・振り返りシートも活用してください。</a:t>
            </a:r>
          </a:p>
        </p:txBody>
      </p:sp>
      <p:sp>
        <p:nvSpPr>
          <p:cNvPr id="28" name="角丸四角形 27"/>
          <p:cNvSpPr/>
          <p:nvPr/>
        </p:nvSpPr>
        <p:spPr>
          <a:xfrm>
            <a:off x="251520" y="3861048"/>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② 頭と手と口、時には体全体を動かす。</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467544" y="4509120"/>
            <a:ext cx="8352928" cy="1728192"/>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・啓示は降りてきません。意識すると気づきます。</a:t>
            </a:r>
          </a:p>
          <a:p>
            <a:r>
              <a:rPr lang="ja-JP" altLang="en-US" sz="2400" b="1" dirty="0" smtClean="0">
                <a:solidFill>
                  <a:schemeClr val="tx1"/>
                </a:solidFill>
                <a:latin typeface="メイリオ" pitchFamily="50" charset="-128"/>
                <a:ea typeface="メイリオ" pitchFamily="50" charset="-128"/>
                <a:cs typeface="メイリオ" pitchFamily="50" charset="-128"/>
              </a:rPr>
              <a:t>・積極的に参加しましょう。参加型の演習を多く取り入れています。「間違い」や「ひとつの正しい答」はありません。怖がらず意見を出し合いましょう。</a:t>
            </a:r>
          </a:p>
        </p:txBody>
      </p:sp>
      <p:sp>
        <p:nvSpPr>
          <p:cNvPr id="10" name="スライド番号プレースホルダ 9"/>
          <p:cNvSpPr>
            <a:spLocks noGrp="1"/>
          </p:cNvSpPr>
          <p:nvPr>
            <p:ph type="sldNum" sz="quarter" idx="12"/>
          </p:nvPr>
        </p:nvSpPr>
        <p:spPr/>
        <p:txBody>
          <a:bodyPr/>
          <a:lstStyle/>
          <a:p>
            <a:fld id="{DC482F87-D069-4E11-9D1B-0E53CB68B063}" type="slidenum">
              <a:rPr kumimoji="1" lang="ja-JP" altLang="en-US" smtClean="0"/>
              <a:pPr/>
              <a:t>6</a:t>
            </a:fld>
            <a:endParaRPr kumimoji="1"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24" name="角丸四角形 23"/>
          <p:cNvSpPr/>
          <p:nvPr/>
        </p:nvSpPr>
        <p:spPr>
          <a:xfrm>
            <a:off x="251520" y="1916832"/>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b="1" dirty="0" smtClean="0">
                <a:solidFill>
                  <a:schemeClr val="tx1"/>
                </a:solidFill>
                <a:latin typeface="メイリオ" pitchFamily="50" charset="-128"/>
                <a:ea typeface="メイリオ" pitchFamily="50" charset="-128"/>
                <a:cs typeface="メイリオ" pitchFamily="50" charset="-128"/>
              </a:rPr>
              <a:t>① 内容だけでなく「学びの構え」もこの研修の獲得目標。</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467544" y="2564904"/>
            <a:ext cx="8352928" cy="936104"/>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・本研修は学習環境デザインを意識して作られています。</a:t>
            </a:r>
          </a:p>
          <a:p>
            <a:r>
              <a:rPr lang="ja-JP" altLang="en-US" sz="2400" b="1" dirty="0" smtClean="0">
                <a:solidFill>
                  <a:schemeClr val="tx1"/>
                </a:solidFill>
                <a:latin typeface="メイリオ" pitchFamily="50" charset="-128"/>
                <a:ea typeface="メイリオ" pitchFamily="50" charset="-128"/>
                <a:cs typeface="メイリオ" pitchFamily="50" charset="-128"/>
              </a:rPr>
              <a:t>・この研修の全体での位置も確かめてください。</a:t>
            </a:r>
          </a:p>
        </p:txBody>
      </p:sp>
      <p:sp>
        <p:nvSpPr>
          <p:cNvPr id="28" name="角丸四角形 27"/>
          <p:cNvSpPr/>
          <p:nvPr/>
        </p:nvSpPr>
        <p:spPr>
          <a:xfrm>
            <a:off x="251520" y="3861048"/>
            <a:ext cx="8568952" cy="504056"/>
          </a:xfrm>
          <a:prstGeom prst="roundRect">
            <a:avLst/>
          </a:prstGeom>
          <a:solidFill>
            <a:schemeClr val="accent3">
              <a:lumMod val="40000"/>
              <a:lumOff val="6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② 現場での実践とその概念化が必要です。</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467544" y="4509120"/>
            <a:ext cx="8352928" cy="1728192"/>
          </a:xfrm>
          <a:prstGeom prst="roundRect">
            <a:avLst/>
          </a:prstGeom>
          <a:noFill/>
          <a:ln w="34925">
            <a:solidFill>
              <a:schemeClr val="accent3">
                <a:lumMod val="5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dirty="0" smtClean="0">
                <a:solidFill>
                  <a:schemeClr val="tx1"/>
                </a:solidFill>
                <a:latin typeface="メイリオ" pitchFamily="50" charset="-128"/>
                <a:ea typeface="メイリオ" pitchFamily="50" charset="-128"/>
                <a:cs typeface="メイリオ" pitchFamily="50" charset="-128"/>
              </a:rPr>
              <a:t>・地域の中で学ぶ場を探しましょう。</a:t>
            </a:r>
          </a:p>
          <a:p>
            <a:r>
              <a:rPr lang="ja-JP" altLang="en-US" sz="2400" b="1" dirty="0" smtClean="0">
                <a:solidFill>
                  <a:schemeClr val="tx1"/>
                </a:solidFill>
                <a:latin typeface="メイリオ" pitchFamily="50" charset="-128"/>
                <a:ea typeface="メイリオ" pitchFamily="50" charset="-128"/>
                <a:cs typeface="メイリオ" pitchFamily="50" charset="-128"/>
              </a:rPr>
              <a:t>　これから確実に作られてゆくはずです。</a:t>
            </a:r>
          </a:p>
          <a:p>
            <a:r>
              <a:rPr lang="ja-JP" altLang="en-US" sz="2400" b="1" dirty="0" smtClean="0">
                <a:solidFill>
                  <a:schemeClr val="tx1"/>
                </a:solidFill>
                <a:latin typeface="メイリオ" pitchFamily="50" charset="-128"/>
                <a:ea typeface="メイリオ" pitchFamily="50" charset="-128"/>
                <a:cs typeface="メイリオ" pitchFamily="50" charset="-128"/>
              </a:rPr>
              <a:t>・スーパービジョンはこうした学びにも役立ちます。</a:t>
            </a:r>
          </a:p>
        </p:txBody>
      </p:sp>
      <p:sp>
        <p:nvSpPr>
          <p:cNvPr id="10" name="角丸四角形 9"/>
          <p:cNvSpPr/>
          <p:nvPr/>
        </p:nvSpPr>
        <p:spPr>
          <a:xfrm>
            <a:off x="251520" y="188640"/>
            <a:ext cx="4320480" cy="136815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bg1"/>
                </a:solidFill>
                <a:latin typeface="メイリオ" pitchFamily="50" charset="-128"/>
                <a:ea typeface="メイリオ" pitchFamily="50" charset="-128"/>
                <a:cs typeface="メイリオ" pitchFamily="50" charset="-128"/>
              </a:rPr>
              <a:t>継続的な学びが必要です</a:t>
            </a:r>
            <a:r>
              <a:rPr kumimoji="1" lang="ja-JP" altLang="en-US" sz="2400" b="1" dirty="0" smtClean="0">
                <a:solidFill>
                  <a:schemeClr val="bg1"/>
                </a:solidFill>
                <a:latin typeface="メイリオ" pitchFamily="50" charset="-128"/>
                <a:ea typeface="メイリオ" pitchFamily="50" charset="-128"/>
                <a:cs typeface="メイリオ" pitchFamily="50" charset="-128"/>
              </a:rPr>
              <a:t>。</a:t>
            </a:r>
          </a:p>
          <a:p>
            <a:pPr algn="ctr"/>
            <a:r>
              <a:rPr lang="en-US" altLang="ja-JP" sz="2400" b="1" dirty="0" smtClean="0">
                <a:solidFill>
                  <a:schemeClr val="bg1"/>
                </a:solidFill>
                <a:latin typeface="メイリオ" pitchFamily="50" charset="-128"/>
                <a:ea typeface="メイリオ" pitchFamily="50" charset="-128"/>
                <a:cs typeface="メイリオ" pitchFamily="50" charset="-128"/>
              </a:rPr>
              <a:t>- </a:t>
            </a:r>
            <a:r>
              <a:rPr lang="ja-JP" altLang="en-US" sz="2400" b="1" dirty="0" smtClean="0">
                <a:solidFill>
                  <a:schemeClr val="bg1"/>
                </a:solidFill>
                <a:latin typeface="メイリオ" pitchFamily="50" charset="-128"/>
                <a:ea typeface="メイリオ" pitchFamily="50" charset="-128"/>
                <a:cs typeface="メイリオ" pitchFamily="50" charset="-128"/>
              </a:rPr>
              <a:t>経験と概念化 </a:t>
            </a:r>
            <a:r>
              <a:rPr lang="en-US" altLang="ja-JP" sz="2400" b="1" dirty="0" smtClean="0">
                <a:solidFill>
                  <a:schemeClr val="bg1"/>
                </a:solidFill>
                <a:latin typeface="メイリオ" pitchFamily="50" charset="-128"/>
                <a:ea typeface="メイリオ" pitchFamily="50" charset="-128"/>
                <a:cs typeface="メイリオ" pitchFamily="50" charset="-128"/>
              </a:rPr>
              <a:t>-</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1" name="角丸四角形 10"/>
          <p:cNvSpPr/>
          <p:nvPr/>
        </p:nvSpPr>
        <p:spPr>
          <a:xfrm>
            <a:off x="4644008" y="90872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この研修を修了しさえすれば、現場に戻ってすぐ仕事ができるようになるわけではありません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2" name="角丸四角形 11"/>
          <p:cNvSpPr/>
          <p:nvPr/>
        </p:nvSpPr>
        <p:spPr>
          <a:xfrm>
            <a:off x="4644008" y="188640"/>
            <a:ext cx="4248472" cy="648072"/>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latin typeface="メイリオ" pitchFamily="50" charset="-128"/>
                <a:ea typeface="メイリオ" pitchFamily="50" charset="-128"/>
                <a:cs typeface="メイリオ" pitchFamily="50" charset="-128"/>
              </a:rPr>
              <a:t>この研修で仕事ができるようになる</a:t>
            </a:r>
          </a:p>
          <a:p>
            <a:pPr algn="ctr"/>
            <a:r>
              <a:rPr lang="ja-JP" altLang="en-US" sz="1400" b="1" dirty="0" smtClean="0">
                <a:solidFill>
                  <a:schemeClr val="tx1"/>
                </a:solidFill>
                <a:latin typeface="メイリオ" pitchFamily="50" charset="-128"/>
                <a:ea typeface="メイリオ" pitchFamily="50" charset="-128"/>
                <a:cs typeface="メイリオ" pitchFamily="50" charset="-128"/>
              </a:rPr>
              <a:t>全てが網羅されているわけではありません</a:t>
            </a:r>
            <a:r>
              <a:rPr kumimoji="1"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13" name="スライド番号プレースホルダ 12"/>
          <p:cNvSpPr>
            <a:spLocks noGrp="1"/>
          </p:cNvSpPr>
          <p:nvPr>
            <p:ph type="sldNum" sz="quarter" idx="12"/>
          </p:nvPr>
        </p:nvSpPr>
        <p:spPr/>
        <p:txBody>
          <a:bodyPr/>
          <a:lstStyle/>
          <a:p>
            <a:fld id="{DC482F87-D069-4E11-9D1B-0E53CB68B063}" type="slidenum">
              <a:rPr kumimoji="1" lang="ja-JP" altLang="en-US" smtClean="0"/>
              <a:pPr/>
              <a:t>7</a:t>
            </a:fld>
            <a:endParaRPr kumimoji="1"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21357" y="1124744"/>
            <a:ext cx="4638675" cy="4743450"/>
          </a:xfrm>
          <a:prstGeom prst="rect">
            <a:avLst/>
          </a:prstGeom>
          <a:solidFill>
            <a:schemeClr val="bg1"/>
          </a:solidFill>
          <a:ln w="9525">
            <a:noFill/>
            <a:miter lim="800000"/>
            <a:headEnd/>
            <a:tailEnd/>
          </a:ln>
          <a:effectLst/>
        </p:spPr>
      </p:pic>
      <p:sp>
        <p:nvSpPr>
          <p:cNvPr id="34" name="正方形/長方形 33"/>
          <p:cNvSpPr/>
          <p:nvPr/>
        </p:nvSpPr>
        <p:spPr>
          <a:xfrm>
            <a:off x="503936" y="1988840"/>
            <a:ext cx="3492000" cy="1152128"/>
          </a:xfrm>
          <a:prstGeom prst="rect">
            <a:avLst/>
          </a:prstGeom>
          <a:solidFill>
            <a:schemeClr val="accent4">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503936" y="3717032"/>
            <a:ext cx="3492000" cy="576064"/>
          </a:xfrm>
          <a:prstGeom prst="rect">
            <a:avLst/>
          </a:prstGeom>
          <a:solidFill>
            <a:srgbClr val="C0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フッター プレースホルダ 1"/>
          <p:cNvSpPr>
            <a:spLocks noGrp="1"/>
          </p:cNvSpPr>
          <p:nvPr>
            <p:ph type="ftr" sz="quarter" idx="11"/>
          </p:nvPr>
        </p:nvSpPr>
        <p:spPr>
          <a:xfrm>
            <a:off x="0" y="6356350"/>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この研修の構造と各科目の関連</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33" name="スライド番号プレースホルダ 32"/>
          <p:cNvSpPr>
            <a:spLocks noGrp="1"/>
          </p:cNvSpPr>
          <p:nvPr>
            <p:ph type="sldNum" sz="quarter" idx="12"/>
          </p:nvPr>
        </p:nvSpPr>
        <p:spPr/>
        <p:txBody>
          <a:bodyPr/>
          <a:lstStyle/>
          <a:p>
            <a:fld id="{DC482F87-D069-4E11-9D1B-0E53CB68B063}" type="slidenum">
              <a:rPr kumimoji="1" lang="ja-JP" altLang="en-US" smtClean="0"/>
              <a:pPr/>
              <a:t>8</a:t>
            </a:fld>
            <a:endParaRPr kumimoji="1" lang="ja-JP" altLang="en-US" dirty="0"/>
          </a:p>
        </p:txBody>
      </p:sp>
      <p:pic>
        <p:nvPicPr>
          <p:cNvPr id="2051" name="Picture 3"/>
          <p:cNvPicPr>
            <a:picLocks noChangeAspect="1" noChangeArrowheads="1"/>
          </p:cNvPicPr>
          <p:nvPr/>
        </p:nvPicPr>
        <p:blipFill>
          <a:blip r:embed="rId3" cstate="print"/>
          <a:srcRect/>
          <a:stretch>
            <a:fillRect/>
          </a:stretch>
        </p:blipFill>
        <p:spPr bwMode="auto">
          <a:xfrm>
            <a:off x="4887788" y="1340768"/>
            <a:ext cx="4076700" cy="4162425"/>
          </a:xfrm>
          <a:prstGeom prst="rect">
            <a:avLst/>
          </a:prstGeom>
          <a:solidFill>
            <a:schemeClr val="bg1"/>
          </a:solidFill>
          <a:ln w="9525">
            <a:noFill/>
            <a:miter lim="800000"/>
            <a:headEnd/>
            <a:tailEnd/>
          </a:ln>
          <a:effectLst/>
        </p:spPr>
      </p:pic>
      <p:sp>
        <p:nvSpPr>
          <p:cNvPr id="9" name="正方形/長方形 8"/>
          <p:cNvSpPr/>
          <p:nvPr/>
        </p:nvSpPr>
        <p:spPr>
          <a:xfrm>
            <a:off x="504000" y="4320000"/>
            <a:ext cx="3492000" cy="576064"/>
          </a:xfrm>
          <a:prstGeom prst="rect">
            <a:avLst/>
          </a:prstGeom>
          <a:solidFill>
            <a:schemeClr val="accent3">
              <a:lumMod val="75000"/>
              <a:alpha val="12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868144" y="1700808"/>
            <a:ext cx="3024336" cy="936104"/>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504000" y="1988840"/>
            <a:ext cx="3492000" cy="230400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曲線コネクタ 16"/>
          <p:cNvCxnSpPr>
            <a:stCxn id="14" idx="1"/>
            <a:endCxn id="9" idx="1"/>
          </p:cNvCxnSpPr>
          <p:nvPr/>
        </p:nvCxnSpPr>
        <p:spPr>
          <a:xfrm rot="10800000" flipV="1">
            <a:off x="504000" y="3140840"/>
            <a:ext cx="12700" cy="1467192"/>
          </a:xfrm>
          <a:prstGeom prst="curvedConnector3">
            <a:avLst>
              <a:gd name="adj1" fmla="val 2608166"/>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正方形/長方形 18"/>
          <p:cNvSpPr/>
          <p:nvPr/>
        </p:nvSpPr>
        <p:spPr>
          <a:xfrm>
            <a:off x="504000" y="4896000"/>
            <a:ext cx="3492000" cy="612000"/>
          </a:xfrm>
          <a:prstGeom prst="rect">
            <a:avLst/>
          </a:prstGeom>
          <a:solidFill>
            <a:schemeClr val="accent5">
              <a:lumMod val="75000"/>
              <a:alpha val="16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曲線コネクタ 19"/>
          <p:cNvCxnSpPr>
            <a:stCxn id="14" idx="1"/>
            <a:endCxn id="19" idx="1"/>
          </p:cNvCxnSpPr>
          <p:nvPr/>
        </p:nvCxnSpPr>
        <p:spPr>
          <a:xfrm rot="10800000" flipV="1">
            <a:off x="504000" y="3140840"/>
            <a:ext cx="12700" cy="2061160"/>
          </a:xfrm>
          <a:prstGeom prst="curvedConnector3">
            <a:avLst>
              <a:gd name="adj1" fmla="val 2975513"/>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4" name="角丸四角形 23"/>
          <p:cNvSpPr/>
          <p:nvPr/>
        </p:nvSpPr>
        <p:spPr>
          <a:xfrm>
            <a:off x="1691680" y="249289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価値</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7" name="角丸四角形 26"/>
          <p:cNvSpPr/>
          <p:nvPr/>
        </p:nvSpPr>
        <p:spPr>
          <a:xfrm>
            <a:off x="1115616"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技術</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28" name="角丸四角形 27"/>
          <p:cNvSpPr/>
          <p:nvPr/>
        </p:nvSpPr>
        <p:spPr>
          <a:xfrm>
            <a:off x="1763688" y="4797152"/>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実践</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cxnSp>
        <p:nvCxnSpPr>
          <p:cNvPr id="39" name="曲線コネクタ 38"/>
          <p:cNvCxnSpPr>
            <a:stCxn id="9" idx="3"/>
            <a:endCxn id="10" idx="0"/>
          </p:cNvCxnSpPr>
          <p:nvPr/>
        </p:nvCxnSpPr>
        <p:spPr>
          <a:xfrm flipV="1">
            <a:off x="3996000" y="1700808"/>
            <a:ext cx="3384312" cy="2907224"/>
          </a:xfrm>
          <a:prstGeom prst="curvedConnector4">
            <a:avLst>
              <a:gd name="adj1" fmla="val 25453"/>
              <a:gd name="adj2" fmla="val 117812"/>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45" name="角丸四角形 44"/>
          <p:cNvSpPr/>
          <p:nvPr/>
        </p:nvSpPr>
        <p:spPr>
          <a:xfrm>
            <a:off x="72008" y="3429000"/>
            <a:ext cx="611560"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具体化</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統合化</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46" name="角丸四角形 45"/>
          <p:cNvSpPr/>
          <p:nvPr/>
        </p:nvSpPr>
        <p:spPr>
          <a:xfrm>
            <a:off x="5796136" y="980728"/>
            <a:ext cx="611560"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具体化</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統合化</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cxnSp>
        <p:nvCxnSpPr>
          <p:cNvPr id="52" name="曲線コネクタ 51"/>
          <p:cNvCxnSpPr>
            <a:stCxn id="10" idx="1"/>
            <a:endCxn id="53" idx="1"/>
          </p:cNvCxnSpPr>
          <p:nvPr/>
        </p:nvCxnSpPr>
        <p:spPr>
          <a:xfrm rot="10800000" flipV="1">
            <a:off x="5868144" y="2168860"/>
            <a:ext cx="12700" cy="882060"/>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53" name="正方形/長方形 52"/>
          <p:cNvSpPr/>
          <p:nvPr/>
        </p:nvSpPr>
        <p:spPr>
          <a:xfrm>
            <a:off x="5868144" y="2708920"/>
            <a:ext cx="3024336" cy="6840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p:nvSpPr>
        <p:spPr>
          <a:xfrm>
            <a:off x="5868144" y="3465080"/>
            <a:ext cx="3024336" cy="467976"/>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正方形/長方形 56"/>
          <p:cNvSpPr/>
          <p:nvPr/>
        </p:nvSpPr>
        <p:spPr>
          <a:xfrm>
            <a:off x="5868144" y="3933056"/>
            <a:ext cx="3024336" cy="648072"/>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p:cNvSpPr/>
          <p:nvPr/>
        </p:nvSpPr>
        <p:spPr>
          <a:xfrm>
            <a:off x="5868144" y="4581128"/>
            <a:ext cx="3024336" cy="5400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9" name="曲線コネクタ 58"/>
          <p:cNvCxnSpPr>
            <a:stCxn id="53" idx="1"/>
            <a:endCxn id="56" idx="1"/>
          </p:cNvCxnSpPr>
          <p:nvPr/>
        </p:nvCxnSpPr>
        <p:spPr>
          <a:xfrm rot="10800000" flipV="1">
            <a:off x="5868144" y="3050920"/>
            <a:ext cx="12700" cy="648148"/>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2" name="曲線コネクタ 61"/>
          <p:cNvCxnSpPr>
            <a:stCxn id="56" idx="1"/>
            <a:endCxn id="57" idx="1"/>
          </p:cNvCxnSpPr>
          <p:nvPr/>
        </p:nvCxnSpPr>
        <p:spPr>
          <a:xfrm rot="10800000" flipV="1">
            <a:off x="5868144" y="3699068"/>
            <a:ext cx="12700" cy="558024"/>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68" name="角丸四角形 67"/>
          <p:cNvSpPr/>
          <p:nvPr/>
        </p:nvSpPr>
        <p:spPr>
          <a:xfrm>
            <a:off x="8244408" y="2852936"/>
            <a:ext cx="467544"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体験</a:t>
            </a:r>
          </a:p>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応用</a:t>
            </a:r>
          </a:p>
        </p:txBody>
      </p:sp>
      <p:sp>
        <p:nvSpPr>
          <p:cNvPr id="69" name="角丸四角形 68"/>
          <p:cNvSpPr/>
          <p:nvPr/>
        </p:nvSpPr>
        <p:spPr>
          <a:xfrm>
            <a:off x="8244408" y="3573016"/>
            <a:ext cx="46754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省察</a:t>
            </a:r>
          </a:p>
        </p:txBody>
      </p:sp>
      <p:sp>
        <p:nvSpPr>
          <p:cNvPr id="71" name="角丸四角形 70"/>
          <p:cNvSpPr/>
          <p:nvPr/>
        </p:nvSpPr>
        <p:spPr>
          <a:xfrm>
            <a:off x="8244408" y="4293096"/>
            <a:ext cx="46754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省察</a:t>
            </a:r>
          </a:p>
        </p:txBody>
      </p:sp>
      <p:cxnSp>
        <p:nvCxnSpPr>
          <p:cNvPr id="73" name="直線矢印コネクタ 72"/>
          <p:cNvCxnSpPr/>
          <p:nvPr/>
        </p:nvCxnSpPr>
        <p:spPr>
          <a:xfrm flipV="1">
            <a:off x="3995936" y="2996952"/>
            <a:ext cx="2376264" cy="2232248"/>
          </a:xfrm>
          <a:prstGeom prst="straightConnector1">
            <a:avLst/>
          </a:prstGeom>
          <a:ln w="31750">
            <a:solidFill>
              <a:srgbClr val="0070C0"/>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74" name="曲線コネクタ 73"/>
          <p:cNvCxnSpPr>
            <a:endCxn id="58" idx="1"/>
          </p:cNvCxnSpPr>
          <p:nvPr/>
        </p:nvCxnSpPr>
        <p:spPr>
          <a:xfrm rot="5400000">
            <a:off x="5193084" y="3672012"/>
            <a:ext cx="1854176" cy="504056"/>
          </a:xfrm>
          <a:prstGeom prst="curvedConnector4">
            <a:avLst>
              <a:gd name="adj1" fmla="val 42719"/>
              <a:gd name="adj2" fmla="val 145352"/>
            </a:avLst>
          </a:prstGeom>
          <a:ln w="31750">
            <a:solidFill>
              <a:srgbClr val="0070C0"/>
            </a:solidFill>
            <a:prstDash val="sysDash"/>
            <a:tailEnd type="triangle" w="lg" len="lg"/>
          </a:ln>
        </p:spPr>
        <p:style>
          <a:lnRef idx="1">
            <a:schemeClr val="accent1"/>
          </a:lnRef>
          <a:fillRef idx="0">
            <a:schemeClr val="accent1"/>
          </a:fillRef>
          <a:effectRef idx="0">
            <a:schemeClr val="accent1"/>
          </a:effectRef>
          <a:fontRef idx="minor">
            <a:schemeClr val="tx1"/>
          </a:fontRef>
        </p:style>
      </p:cxnSp>
      <p:cxnSp>
        <p:nvCxnSpPr>
          <p:cNvPr id="65" name="曲線コネクタ 64"/>
          <p:cNvCxnSpPr>
            <a:stCxn id="57" idx="1"/>
            <a:endCxn id="58" idx="1"/>
          </p:cNvCxnSpPr>
          <p:nvPr/>
        </p:nvCxnSpPr>
        <p:spPr>
          <a:xfrm rot="10800000" flipV="1">
            <a:off x="5868144" y="4257092"/>
            <a:ext cx="12700" cy="594036"/>
          </a:xfrm>
          <a:prstGeom prst="curvedConnector3">
            <a:avLst>
              <a:gd name="adj1" fmla="val 1800000"/>
            </a:avLst>
          </a:prstGeom>
          <a:ln w="31750">
            <a:solidFill>
              <a:srgbClr val="FF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90" name="角丸四角形 89"/>
          <p:cNvSpPr/>
          <p:nvPr/>
        </p:nvSpPr>
        <p:spPr>
          <a:xfrm>
            <a:off x="8244408" y="4725144"/>
            <a:ext cx="576064" cy="504056"/>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概念化</a:t>
            </a:r>
          </a:p>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定着</a:t>
            </a:r>
          </a:p>
        </p:txBody>
      </p:sp>
      <p:sp>
        <p:nvSpPr>
          <p:cNvPr id="91" name="角丸四角形吹き出し 90"/>
          <p:cNvSpPr/>
          <p:nvPr/>
        </p:nvSpPr>
        <p:spPr>
          <a:xfrm>
            <a:off x="3419872" y="1268760"/>
            <a:ext cx="1376536" cy="432048"/>
          </a:xfrm>
          <a:prstGeom prst="wedgeRoundRectCallout">
            <a:avLst>
              <a:gd name="adj1" fmla="val -38227"/>
              <a:gd name="adj2" fmla="val 150468"/>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なぜ、そういう活動</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仕事</a:t>
            </a:r>
            <a:r>
              <a:rPr lang="en-US" altLang="ja-JP" sz="900" b="1" dirty="0" smtClean="0">
                <a:solidFill>
                  <a:schemeClr val="tx1"/>
                </a:solidFill>
                <a:latin typeface="メイリオ" pitchFamily="50" charset="-128"/>
                <a:ea typeface="メイリオ" pitchFamily="50" charset="-128"/>
                <a:cs typeface="メイリオ" pitchFamily="50" charset="-128"/>
              </a:rPr>
              <a:t>)</a:t>
            </a:r>
            <a:r>
              <a:rPr lang="ja-JP" altLang="en-US" sz="900" b="1" dirty="0" smtClean="0">
                <a:solidFill>
                  <a:schemeClr val="tx1"/>
                </a:solidFill>
                <a:latin typeface="メイリオ" pitchFamily="50" charset="-128"/>
                <a:ea typeface="メイリオ" pitchFamily="50" charset="-128"/>
                <a:cs typeface="メイリオ" pitchFamily="50" charset="-128"/>
              </a:rPr>
              <a:t>が必要なの？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2" name="角丸四角形吹き出し 91"/>
          <p:cNvSpPr/>
          <p:nvPr/>
        </p:nvSpPr>
        <p:spPr>
          <a:xfrm>
            <a:off x="3707904" y="1844824"/>
            <a:ext cx="1224136" cy="432048"/>
          </a:xfrm>
          <a:prstGeom prst="wedgeRoundRectCallout">
            <a:avLst>
              <a:gd name="adj1" fmla="val -50364"/>
              <a:gd name="adj2" fmla="val 110436"/>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どういう姿勢</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で臨めばいいの？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3" name="角丸四角形吹き出し 92"/>
          <p:cNvSpPr/>
          <p:nvPr/>
        </p:nvSpPr>
        <p:spPr>
          <a:xfrm>
            <a:off x="3347864" y="3429000"/>
            <a:ext cx="1008112" cy="360040"/>
          </a:xfrm>
          <a:prstGeom prst="wedgeRoundRectCallout">
            <a:avLst>
              <a:gd name="adj1" fmla="val -63112"/>
              <a:gd name="adj2" fmla="val 195867"/>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900" b="1" dirty="0" smtClean="0">
                <a:solidFill>
                  <a:schemeClr val="tx1"/>
                </a:solidFill>
                <a:latin typeface="メイリオ" pitchFamily="50" charset="-128"/>
                <a:ea typeface="メイリオ" pitchFamily="50" charset="-128"/>
                <a:cs typeface="メイリオ" pitchFamily="50" charset="-128"/>
              </a:rPr>
              <a:t>具体的に</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どうするの？</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94" name="角丸四角形吹き出し 93"/>
          <p:cNvSpPr/>
          <p:nvPr/>
        </p:nvSpPr>
        <p:spPr>
          <a:xfrm>
            <a:off x="2267744" y="5733256"/>
            <a:ext cx="1620688" cy="360040"/>
          </a:xfrm>
          <a:prstGeom prst="wedgeRoundRectCallout">
            <a:avLst>
              <a:gd name="adj1" fmla="val 41424"/>
              <a:gd name="adj2" fmla="val -293815"/>
              <a:gd name="adj3" fmla="val 16667"/>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900" b="1" dirty="0" smtClean="0">
                <a:solidFill>
                  <a:schemeClr val="tx1"/>
                </a:solidFill>
                <a:latin typeface="メイリオ" pitchFamily="50" charset="-128"/>
                <a:ea typeface="メイリオ" pitchFamily="50" charset="-128"/>
                <a:cs typeface="メイリオ" pitchFamily="50" charset="-128"/>
              </a:rPr>
              <a:t>どうしたら</a:t>
            </a:r>
          </a:p>
          <a:p>
            <a:pPr algn="ctr"/>
            <a:r>
              <a:rPr lang="ja-JP" altLang="en-US" sz="900" b="1" dirty="0" smtClean="0">
                <a:solidFill>
                  <a:schemeClr val="tx1"/>
                </a:solidFill>
                <a:latin typeface="メイリオ" pitchFamily="50" charset="-128"/>
                <a:ea typeface="メイリオ" pitchFamily="50" charset="-128"/>
                <a:cs typeface="メイリオ" pitchFamily="50" charset="-128"/>
              </a:rPr>
              <a:t>私でもできるようになる？</a:t>
            </a:r>
            <a:endParaRPr kumimoji="1" lang="ja-JP" altLang="en-US" sz="9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3275856" y="3933056"/>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知識</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
        <p:nvSpPr>
          <p:cNvPr id="41" name="下矢印 40"/>
          <p:cNvSpPr/>
          <p:nvPr/>
        </p:nvSpPr>
        <p:spPr>
          <a:xfrm>
            <a:off x="1727684" y="2996952"/>
            <a:ext cx="504056" cy="72008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itchFamily="50" charset="-128"/>
                <a:ea typeface="メイリオ" pitchFamily="50" charset="-128"/>
                <a:cs typeface="メイリオ" pitchFamily="50" charset="-128"/>
              </a:rPr>
              <a:t>実際</a:t>
            </a:r>
            <a:endParaRPr kumimoji="1" lang="ja-JP" altLang="en-US" sz="1000" dirty="0">
              <a:solidFill>
                <a:schemeClr val="tx1"/>
              </a:solidFill>
              <a:latin typeface="メイリオ" pitchFamily="50" charset="-128"/>
              <a:ea typeface="メイリオ" pitchFamily="50" charset="-128"/>
              <a:cs typeface="メイリオ" pitchFamily="50" charset="-128"/>
            </a:endParaRPr>
          </a:p>
        </p:txBody>
      </p:sp>
      <p:sp>
        <p:nvSpPr>
          <p:cNvPr id="25" name="角丸四角形 24"/>
          <p:cNvSpPr/>
          <p:nvPr/>
        </p:nvSpPr>
        <p:spPr>
          <a:xfrm>
            <a:off x="1691680" y="2780928"/>
            <a:ext cx="576064" cy="216024"/>
          </a:xfrm>
          <a:prstGeom prst="roundRect">
            <a:avLst/>
          </a:prstGeom>
          <a:solidFill>
            <a:schemeClr val="accent5">
              <a:lumMod val="40000"/>
              <a:lumOff val="60000"/>
            </a:schemeClr>
          </a:solidFill>
          <a:ln w="3175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理論</a:t>
            </a:r>
            <a:endParaRPr kumimoji="1" lang="ja-JP" altLang="en-US" sz="1200" b="1" dirty="0">
              <a:solidFill>
                <a:schemeClr val="tx1"/>
              </a:solidFill>
              <a:latin typeface="メイリオ" pitchFamily="50" charset="-128"/>
              <a:ea typeface="メイリオ" pitchFamily="50" charset="-128"/>
              <a:cs typeface="メイリオ" pitchFamily="50" charset="-128"/>
            </a:endParaRPr>
          </a:p>
        </p:txBody>
      </p:sp>
    </p:spTree>
    <p:extLst>
      <p:ext uri="{BB962C8B-B14F-4D97-AF65-F5344CB8AC3E}">
        <p14:creationId xmlns:p14="http://schemas.microsoft.com/office/powerpoint/2010/main" xmlns="" val="5043578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フッター プレースホルダ 1"/>
          <p:cNvSpPr>
            <a:spLocks noGrp="1"/>
          </p:cNvSpPr>
          <p:nvPr>
            <p:ph type="ftr" sz="quarter" idx="11"/>
          </p:nvPr>
        </p:nvSpPr>
        <p:spPr>
          <a:xfrm>
            <a:off x="0" y="-99392"/>
            <a:ext cx="9144000" cy="365125"/>
          </a:xfrm>
        </p:spPr>
        <p:txBody>
          <a:bodyPr/>
          <a:lstStyle/>
          <a:p>
            <a:r>
              <a:rPr kumimoji="1" lang="ja-JP" altLang="en-US" sz="800" dirty="0" smtClean="0"/>
              <a:t>新カリキュラムに基づく相談支援従事者養成研修モデル研修</a:t>
            </a:r>
            <a:r>
              <a:rPr kumimoji="1" lang="en-US" altLang="ja-JP" sz="800" dirty="0" smtClean="0"/>
              <a:t>(</a:t>
            </a:r>
            <a:r>
              <a:rPr kumimoji="1" lang="ja-JP" altLang="en-US" sz="800" dirty="0" smtClean="0"/>
              <a:t>初任者研修</a:t>
            </a:r>
            <a:r>
              <a:rPr kumimoji="1" lang="en-US" altLang="ja-JP" sz="800" dirty="0" smtClean="0"/>
              <a:t>), SSA2018-2019(c) </a:t>
            </a:r>
            <a:r>
              <a:rPr kumimoji="1" lang="ja-JP" altLang="en-US" sz="800" dirty="0" smtClean="0"/>
              <a:t>不許複製</a:t>
            </a:r>
            <a:endParaRPr kumimoji="1" lang="ja-JP" altLang="en-US" sz="800" dirty="0"/>
          </a:p>
        </p:txBody>
      </p:sp>
      <p:sp>
        <p:nvSpPr>
          <p:cNvPr id="13" name="角丸四角形 12"/>
          <p:cNvSpPr/>
          <p:nvPr/>
        </p:nvSpPr>
        <p:spPr>
          <a:xfrm>
            <a:off x="251520" y="188640"/>
            <a:ext cx="8568952" cy="648072"/>
          </a:xfrm>
          <a:prstGeom prst="roundRect">
            <a:avLst/>
          </a:prstGeom>
          <a:solidFill>
            <a:schemeClr val="accent3">
              <a:lumMod val="50000"/>
            </a:schemeClr>
          </a:solid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latin typeface="メイリオ" pitchFamily="50" charset="-128"/>
                <a:ea typeface="メイリオ" pitchFamily="50" charset="-128"/>
                <a:cs typeface="メイリオ" pitchFamily="50" charset="-128"/>
              </a:rPr>
              <a:t>この研修の構造</a:t>
            </a:r>
            <a:endParaRPr kumimoji="1" lang="ja-JP" altLang="en-US" sz="2400" b="1" dirty="0">
              <a:solidFill>
                <a:schemeClr val="bg1"/>
              </a:solidFill>
              <a:latin typeface="メイリオ" pitchFamily="50" charset="-128"/>
              <a:ea typeface="メイリオ" pitchFamily="50" charset="-128"/>
              <a:cs typeface="メイリオ" pitchFamily="50" charset="-128"/>
            </a:endParaRPr>
          </a:p>
        </p:txBody>
      </p:sp>
      <p:sp>
        <p:nvSpPr>
          <p:cNvPr id="10" name="角丸四角形 9"/>
          <p:cNvSpPr/>
          <p:nvPr/>
        </p:nvSpPr>
        <p:spPr>
          <a:xfrm>
            <a:off x="755576" y="908720"/>
            <a:ext cx="1584176" cy="792088"/>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講義</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18" name="角丸四角形 17"/>
          <p:cNvSpPr/>
          <p:nvPr/>
        </p:nvSpPr>
        <p:spPr>
          <a:xfrm>
            <a:off x="755576" y="1844824"/>
            <a:ext cx="1584176" cy="720080"/>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演習１</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38" name="角丸四角形 37"/>
          <p:cNvSpPr/>
          <p:nvPr/>
        </p:nvSpPr>
        <p:spPr>
          <a:xfrm>
            <a:off x="2483768" y="908720"/>
            <a:ext cx="3600400" cy="792088"/>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・必要な学びの構造や内容を提示。</a:t>
            </a:r>
          </a:p>
          <a:p>
            <a:r>
              <a:rPr lang="ja-JP" altLang="en-US" sz="1400" b="1" dirty="0" smtClean="0">
                <a:solidFill>
                  <a:schemeClr val="tx1"/>
                </a:solidFill>
                <a:latin typeface="メイリオ" pitchFamily="50" charset="-128"/>
                <a:ea typeface="メイリオ" pitchFamily="50" charset="-128"/>
                <a:cs typeface="メイリオ" pitchFamily="50" charset="-128"/>
              </a:rPr>
              <a:t>・動機づけを高める</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ミッション！</a:t>
            </a:r>
            <a:r>
              <a:rPr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err="1" smtClean="0">
                <a:solidFill>
                  <a:schemeClr val="tx1"/>
                </a:solidFill>
                <a:latin typeface="メイリオ" pitchFamily="50" charset="-128"/>
                <a:ea typeface="メイリオ" pitchFamily="50" charset="-128"/>
                <a:cs typeface="メイリオ" pitchFamily="50" charset="-128"/>
              </a:rPr>
              <a:t>。</a:t>
            </a:r>
            <a:endParaRPr lang="ja-JP" altLang="en-US" sz="1400" b="1" dirty="0" smtClean="0">
              <a:solidFill>
                <a:schemeClr val="tx1"/>
              </a:solidFill>
              <a:latin typeface="メイリオ" pitchFamily="50" charset="-128"/>
              <a:ea typeface="メイリオ" pitchFamily="50" charset="-128"/>
              <a:cs typeface="メイリオ" pitchFamily="50" charset="-128"/>
            </a:endParaRPr>
          </a:p>
          <a:p>
            <a:r>
              <a:rPr kumimoji="1" lang="ja-JP" altLang="en-US" sz="1400" b="1" dirty="0" smtClean="0">
                <a:solidFill>
                  <a:schemeClr val="tx1"/>
                </a:solidFill>
                <a:latin typeface="メイリオ" pitchFamily="50" charset="-128"/>
                <a:ea typeface="メイリオ" pitchFamily="50" charset="-128"/>
                <a:cs typeface="メイリオ" pitchFamily="50" charset="-128"/>
              </a:rPr>
              <a:t>・具体的な中味を知る、やってみせる。</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1" name="角丸四角形 20"/>
          <p:cNvSpPr/>
          <p:nvPr/>
        </p:nvSpPr>
        <p:spPr>
          <a:xfrm>
            <a:off x="755576" y="2708920"/>
            <a:ext cx="1584176"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実習１</a:t>
            </a:r>
          </a:p>
        </p:txBody>
      </p:sp>
      <p:sp>
        <p:nvSpPr>
          <p:cNvPr id="22" name="角丸四角形 21"/>
          <p:cNvSpPr/>
          <p:nvPr/>
        </p:nvSpPr>
        <p:spPr>
          <a:xfrm>
            <a:off x="755576" y="3356992"/>
            <a:ext cx="1584176" cy="57606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a:t>
            </a:r>
            <a:r>
              <a:rPr kumimoji="1" lang="en-US" altLang="ja-JP" sz="2400" b="1" dirty="0" smtClean="0">
                <a:solidFill>
                  <a:schemeClr val="tx1"/>
                </a:solidFill>
                <a:latin typeface="メイリオ" pitchFamily="50" charset="-128"/>
                <a:ea typeface="メイリオ" pitchFamily="50" charset="-128"/>
                <a:cs typeface="メイリオ" pitchFamily="50" charset="-128"/>
              </a:rPr>
              <a:t>2-1</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3" name="角丸四角形 22"/>
          <p:cNvSpPr/>
          <p:nvPr/>
        </p:nvSpPr>
        <p:spPr>
          <a:xfrm>
            <a:off x="755576" y="5661248"/>
            <a:ext cx="1584176"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演習３</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4" name="角丸四角形 23"/>
          <p:cNvSpPr/>
          <p:nvPr/>
        </p:nvSpPr>
        <p:spPr>
          <a:xfrm>
            <a:off x="755576" y="6309320"/>
            <a:ext cx="1584176" cy="504056"/>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演習４</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25" name="角丸四角形 24"/>
          <p:cNvSpPr/>
          <p:nvPr/>
        </p:nvSpPr>
        <p:spPr>
          <a:xfrm>
            <a:off x="2483768" y="1844824"/>
            <a:ext cx="3600400" cy="72008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・自分で体験してみる</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kumimoji="1" lang="ja-JP" altLang="en-US" sz="1400" b="1" dirty="0" smtClean="0">
                <a:solidFill>
                  <a:schemeClr val="tx1"/>
                </a:solidFill>
                <a:latin typeface="メイリオ" pitchFamily="50" charset="-128"/>
                <a:ea typeface="メイリオ" pitchFamily="50" charset="-128"/>
                <a:cs typeface="メイリオ" pitchFamily="50" charset="-128"/>
              </a:rPr>
              <a:t>試してみる</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kumimoji="1" lang="ja-JP" altLang="en-US" sz="1400" b="1" dirty="0" err="1" smtClean="0">
                <a:solidFill>
                  <a:schemeClr val="tx1"/>
                </a:solidFill>
                <a:latin typeface="メイリオ" pitchFamily="50" charset="-128"/>
                <a:ea typeface="メイリオ" pitchFamily="50" charset="-128"/>
                <a:cs typeface="メイリオ" pitchFamily="50" charset="-128"/>
              </a:rPr>
              <a:t>。</a:t>
            </a:r>
            <a:endParaRPr kumimoji="1" lang="ja-JP" altLang="en-US" sz="1400" b="1" dirty="0" smtClean="0">
              <a:solidFill>
                <a:schemeClr val="tx1"/>
              </a:solidFill>
              <a:latin typeface="メイリオ" pitchFamily="50" charset="-128"/>
              <a:ea typeface="メイリオ" pitchFamily="50" charset="-128"/>
              <a:cs typeface="メイリオ" pitchFamily="50" charset="-128"/>
            </a:endParaRPr>
          </a:p>
          <a:p>
            <a:r>
              <a:rPr lang="ja-JP" altLang="en-US" sz="1400" b="1" dirty="0" smtClean="0">
                <a:solidFill>
                  <a:schemeClr val="tx1"/>
                </a:solidFill>
                <a:latin typeface="メイリオ" pitchFamily="50" charset="-128"/>
                <a:ea typeface="メイリオ" pitchFamily="50" charset="-128"/>
                <a:cs typeface="メイリオ" pitchFamily="50" charset="-128"/>
              </a:rPr>
              <a:t>・自ら主体的に参加して学ぶ。</a:t>
            </a:r>
            <a:br>
              <a:rPr lang="ja-JP" altLang="en-US" sz="1400" b="1" dirty="0" smtClean="0">
                <a:solidFill>
                  <a:schemeClr val="tx1"/>
                </a:solidFill>
                <a:latin typeface="メイリオ" pitchFamily="50" charset="-128"/>
                <a:ea typeface="メイリオ" pitchFamily="50" charset="-128"/>
                <a:cs typeface="メイリオ" pitchFamily="50" charset="-128"/>
              </a:rPr>
            </a:br>
            <a:r>
              <a:rPr lang="ja-JP" altLang="en-US" sz="1400" b="1" dirty="0" smtClean="0">
                <a:solidFill>
                  <a:schemeClr val="tx1"/>
                </a:solidFill>
                <a:latin typeface="メイリオ" pitchFamily="50" charset="-128"/>
                <a:ea typeface="メイリオ" pitchFamily="50" charset="-128"/>
                <a:cs typeface="メイリオ" pitchFamily="50" charset="-128"/>
              </a:rPr>
              <a:t>・統制された環境でモデルを学ぶ。</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6" name="角丸四角形 25"/>
          <p:cNvSpPr/>
          <p:nvPr/>
        </p:nvSpPr>
        <p:spPr>
          <a:xfrm>
            <a:off x="2483768" y="2708920"/>
            <a:ext cx="3600400" cy="50405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・自分で実地で体験してみる。</a:t>
            </a:r>
          </a:p>
          <a:p>
            <a:r>
              <a:rPr lang="ja-JP" altLang="en-US" sz="1400" b="1" dirty="0" smtClean="0">
                <a:solidFill>
                  <a:schemeClr val="tx1"/>
                </a:solidFill>
                <a:latin typeface="メイリオ" pitchFamily="50" charset="-128"/>
                <a:ea typeface="メイリオ" pitchFamily="50" charset="-128"/>
                <a:cs typeface="メイリオ" pitchFamily="50" charset="-128"/>
              </a:rPr>
              <a:t>・実地の複雑性の中で実践的に学ぶ。</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7" name="角丸四角形 26"/>
          <p:cNvSpPr/>
          <p:nvPr/>
        </p:nvSpPr>
        <p:spPr>
          <a:xfrm>
            <a:off x="2483768" y="3356992"/>
            <a:ext cx="3600400" cy="576064"/>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・自らの実践を言語化し、表現する。</a:t>
            </a:r>
          </a:p>
          <a:p>
            <a:r>
              <a:rPr lang="ja-JP" altLang="en-US" sz="1400" b="1" dirty="0" smtClean="0">
                <a:solidFill>
                  <a:schemeClr val="tx1"/>
                </a:solidFill>
                <a:latin typeface="メイリオ" pitchFamily="50" charset="-128"/>
                <a:ea typeface="メイリオ" pitchFamily="50" charset="-128"/>
                <a:cs typeface="メイリオ" pitchFamily="50" charset="-128"/>
              </a:rPr>
              <a:t>・多様な視点で検討し、気づきを持つ。</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29" name="角丸四角形 28"/>
          <p:cNvSpPr/>
          <p:nvPr/>
        </p:nvSpPr>
        <p:spPr>
          <a:xfrm>
            <a:off x="2483768" y="5661248"/>
            <a:ext cx="3600400" cy="50405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・これまで学んだことの定着を図る。</a:t>
            </a:r>
          </a:p>
          <a:p>
            <a:r>
              <a:rPr lang="ja-JP" altLang="en-US" sz="1400" b="1" dirty="0" smtClean="0">
                <a:solidFill>
                  <a:schemeClr val="tx1"/>
                </a:solidFill>
                <a:latin typeface="メイリオ" pitchFamily="50" charset="-128"/>
                <a:ea typeface="メイリオ" pitchFamily="50" charset="-128"/>
                <a:cs typeface="メイリオ" pitchFamily="50" charset="-128"/>
              </a:rPr>
              <a:t>・多様な視点で検討し、気づきを持つ。</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3" name="角丸四角形 42"/>
          <p:cNvSpPr/>
          <p:nvPr/>
        </p:nvSpPr>
        <p:spPr>
          <a:xfrm>
            <a:off x="2483768" y="6309320"/>
            <a:ext cx="3600400" cy="504056"/>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・研修の振り返り</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lang="ja-JP" altLang="en-US" sz="1400" b="1" dirty="0" smtClean="0">
                <a:solidFill>
                  <a:schemeClr val="tx1"/>
                </a:solidFill>
                <a:latin typeface="メイリオ" pitchFamily="50" charset="-128"/>
                <a:ea typeface="メイリオ" pitchFamily="50" charset="-128"/>
                <a:cs typeface="メイリオ" pitchFamily="50" charset="-128"/>
              </a:rPr>
              <a:t>省察</a:t>
            </a:r>
            <a:r>
              <a:rPr kumimoji="1" lang="en-US" altLang="ja-JP" sz="1400" b="1" dirty="0" smtClean="0">
                <a:solidFill>
                  <a:schemeClr val="tx1"/>
                </a:solidFill>
                <a:latin typeface="メイリオ" pitchFamily="50" charset="-128"/>
                <a:ea typeface="メイリオ" pitchFamily="50" charset="-128"/>
                <a:cs typeface="メイリオ" pitchFamily="50" charset="-128"/>
              </a:rPr>
              <a:t>)</a:t>
            </a:r>
            <a:r>
              <a:rPr kumimoji="1" lang="ja-JP" altLang="en-US" sz="1400" b="1" dirty="0" smtClean="0">
                <a:solidFill>
                  <a:schemeClr val="tx1"/>
                </a:solidFill>
                <a:latin typeface="メイリオ" pitchFamily="50" charset="-128"/>
                <a:ea typeface="メイリオ" pitchFamily="50" charset="-128"/>
                <a:cs typeface="メイリオ" pitchFamily="50" charset="-128"/>
              </a:rPr>
              <a:t>を行い、今後の実践への指針を得る</a:t>
            </a:r>
            <a:r>
              <a:rPr lang="ja-JP" altLang="en-US" sz="1400" b="1" dirty="0" smtClean="0">
                <a:solidFill>
                  <a:schemeClr val="tx1"/>
                </a:solidFill>
                <a:latin typeface="メイリオ" pitchFamily="50" charset="-128"/>
                <a:ea typeface="メイリオ" pitchFamily="50" charset="-128"/>
                <a:cs typeface="メイリオ" pitchFamily="50" charset="-128"/>
              </a:rPr>
              <a:t>。</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4" name="角丸四角形 43"/>
          <p:cNvSpPr/>
          <p:nvPr/>
        </p:nvSpPr>
        <p:spPr>
          <a:xfrm>
            <a:off x="6300192" y="980728"/>
            <a:ext cx="2592288" cy="1872208"/>
          </a:xfrm>
          <a:prstGeom prst="roundRect">
            <a:avLst/>
          </a:prstGeom>
          <a:solidFill>
            <a:schemeClr val="accent3">
              <a:lumMod val="60000"/>
              <a:lumOff val="40000"/>
            </a:schemeClr>
          </a:solid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a:t>
            </a:r>
            <a:r>
              <a:rPr lang="ja-JP" altLang="en-US" sz="2000" b="1" dirty="0" smtClean="0">
                <a:solidFill>
                  <a:schemeClr val="tx1"/>
                </a:solidFill>
                <a:latin typeface="メイリオ" pitchFamily="50" charset="-128"/>
                <a:ea typeface="メイリオ" pitchFamily="50" charset="-128"/>
                <a:cs typeface="メイリオ" pitchFamily="50" charset="-128"/>
              </a:rPr>
              <a:t>抽象</a:t>
            </a:r>
            <a:r>
              <a:rPr kumimoji="1" lang="ja-JP" altLang="en-US" sz="2000" b="1" dirty="0" smtClean="0">
                <a:solidFill>
                  <a:schemeClr val="tx1"/>
                </a:solidFill>
                <a:latin typeface="メイリオ" pitchFamily="50" charset="-128"/>
                <a:ea typeface="メイリオ" pitchFamily="50" charset="-128"/>
                <a:cs typeface="メイリオ" pitchFamily="50" charset="-128"/>
              </a:rPr>
              <a:t>から具体へ</a:t>
            </a:r>
          </a:p>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・理論から実践へ</a:t>
            </a:r>
          </a:p>
          <a:p>
            <a:pPr algn="ctr"/>
            <a:r>
              <a:rPr kumimoji="1" lang="ja-JP" altLang="en-US" sz="2000" b="1" dirty="0" smtClean="0">
                <a:solidFill>
                  <a:schemeClr val="tx1"/>
                </a:solidFill>
                <a:latin typeface="メイリオ" pitchFamily="50" charset="-128"/>
                <a:ea typeface="メイリオ" pitchFamily="50" charset="-128"/>
                <a:cs typeface="メイリオ" pitchFamily="50" charset="-128"/>
              </a:rPr>
              <a:t>・単純から複雑へ</a:t>
            </a:r>
            <a:endParaRPr kumimoji="1" lang="ja-JP" altLang="en-US" sz="2000" b="1" dirty="0">
              <a:solidFill>
                <a:schemeClr val="tx1"/>
              </a:solidFill>
              <a:latin typeface="メイリオ" pitchFamily="50" charset="-128"/>
              <a:ea typeface="メイリオ" pitchFamily="50" charset="-128"/>
              <a:cs typeface="メイリオ" pitchFamily="50" charset="-128"/>
            </a:endParaRPr>
          </a:p>
        </p:txBody>
      </p:sp>
      <p:sp>
        <p:nvSpPr>
          <p:cNvPr id="45" name="下矢印 44"/>
          <p:cNvSpPr/>
          <p:nvPr/>
        </p:nvSpPr>
        <p:spPr>
          <a:xfrm>
            <a:off x="467544" y="1052736"/>
            <a:ext cx="216024" cy="5805264"/>
          </a:xfrm>
          <a:prstGeom prst="downArrow">
            <a:avLst>
              <a:gd name="adj1" fmla="val 50000"/>
              <a:gd name="adj2" fmla="val 10879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1331640" y="1484784"/>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下矢印 27"/>
          <p:cNvSpPr/>
          <p:nvPr/>
        </p:nvSpPr>
        <p:spPr>
          <a:xfrm>
            <a:off x="1331640" y="2348880"/>
            <a:ext cx="504056" cy="36004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下矢印 29"/>
          <p:cNvSpPr/>
          <p:nvPr/>
        </p:nvSpPr>
        <p:spPr>
          <a:xfrm>
            <a:off x="1331640" y="3068960"/>
            <a:ext cx="504056" cy="36004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スライド番号プレースホルダ 32"/>
          <p:cNvSpPr>
            <a:spLocks noGrp="1"/>
          </p:cNvSpPr>
          <p:nvPr>
            <p:ph type="sldNum" sz="quarter" idx="12"/>
          </p:nvPr>
        </p:nvSpPr>
        <p:spPr/>
        <p:txBody>
          <a:bodyPr/>
          <a:lstStyle/>
          <a:p>
            <a:fld id="{DC482F87-D069-4E11-9D1B-0E53CB68B063}" type="slidenum">
              <a:rPr kumimoji="1" lang="ja-JP" altLang="en-US" smtClean="0"/>
              <a:pPr/>
              <a:t>9</a:t>
            </a:fld>
            <a:endParaRPr kumimoji="1" lang="ja-JP" altLang="en-US"/>
          </a:p>
        </p:txBody>
      </p:sp>
      <p:sp>
        <p:nvSpPr>
          <p:cNvPr id="35" name="角丸四角形 34"/>
          <p:cNvSpPr/>
          <p:nvPr/>
        </p:nvSpPr>
        <p:spPr>
          <a:xfrm>
            <a:off x="107504" y="126876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chemeClr val="tx1"/>
                </a:solidFill>
                <a:latin typeface="メイリオ" pitchFamily="50" charset="-128"/>
                <a:ea typeface="メイリオ" pitchFamily="50" charset="-128"/>
                <a:cs typeface="メイリオ" pitchFamily="50" charset="-128"/>
              </a:rPr>
              <a:t>活性化</a:t>
            </a:r>
          </a:p>
        </p:txBody>
      </p:sp>
      <p:sp>
        <p:nvSpPr>
          <p:cNvPr id="36" name="角丸四角形 35"/>
          <p:cNvSpPr/>
          <p:nvPr/>
        </p:nvSpPr>
        <p:spPr>
          <a:xfrm>
            <a:off x="107504" y="162880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例示</a:t>
            </a:r>
          </a:p>
        </p:txBody>
      </p:sp>
      <p:sp>
        <p:nvSpPr>
          <p:cNvPr id="37" name="角丸四角形 36"/>
          <p:cNvSpPr/>
          <p:nvPr/>
        </p:nvSpPr>
        <p:spPr>
          <a:xfrm>
            <a:off x="107504" y="2780928"/>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統合</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39" name="角丸四角形 38"/>
          <p:cNvSpPr/>
          <p:nvPr/>
        </p:nvSpPr>
        <p:spPr>
          <a:xfrm>
            <a:off x="107504" y="90872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提示</a:t>
            </a:r>
          </a:p>
        </p:txBody>
      </p:sp>
      <p:sp>
        <p:nvSpPr>
          <p:cNvPr id="40" name="角丸四角形 39"/>
          <p:cNvSpPr/>
          <p:nvPr/>
        </p:nvSpPr>
        <p:spPr>
          <a:xfrm>
            <a:off x="107504" y="1988840"/>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latin typeface="メイリオ" pitchFamily="50" charset="-128"/>
                <a:ea typeface="メイリオ" pitchFamily="50" charset="-128"/>
                <a:cs typeface="メイリオ" pitchFamily="50" charset="-128"/>
              </a:rPr>
              <a:t>応用</a:t>
            </a:r>
          </a:p>
        </p:txBody>
      </p:sp>
      <p:sp>
        <p:nvSpPr>
          <p:cNvPr id="47" name="角丸四角形 46"/>
          <p:cNvSpPr/>
          <p:nvPr/>
        </p:nvSpPr>
        <p:spPr>
          <a:xfrm>
            <a:off x="467544" y="234888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latin typeface="メイリオ" pitchFamily="50" charset="-128"/>
                <a:ea typeface="メイリオ" pitchFamily="50" charset="-128"/>
                <a:cs typeface="メイリオ" pitchFamily="50" charset="-128"/>
              </a:rPr>
              <a:t>実験</a:t>
            </a:r>
            <a:endParaRPr kumimoji="1" lang="ja-JP" altLang="en-US" sz="1200" b="1" dirty="0" smtClean="0">
              <a:solidFill>
                <a:schemeClr val="tx1"/>
              </a:solidFill>
              <a:latin typeface="メイリオ" pitchFamily="50" charset="-128"/>
              <a:ea typeface="メイリオ" pitchFamily="50" charset="-128"/>
              <a:cs typeface="メイリオ" pitchFamily="50" charset="-128"/>
            </a:endParaRPr>
          </a:p>
        </p:txBody>
      </p:sp>
      <p:sp>
        <p:nvSpPr>
          <p:cNvPr id="48" name="角丸四角形 47"/>
          <p:cNvSpPr/>
          <p:nvPr/>
        </p:nvSpPr>
        <p:spPr>
          <a:xfrm>
            <a:off x="467544" y="306896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経験</a:t>
            </a:r>
          </a:p>
        </p:txBody>
      </p:sp>
      <p:sp>
        <p:nvSpPr>
          <p:cNvPr id="51" name="角丸四角形 50"/>
          <p:cNvSpPr/>
          <p:nvPr/>
        </p:nvSpPr>
        <p:spPr>
          <a:xfrm>
            <a:off x="251520" y="6237312"/>
            <a:ext cx="792088"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概念化</a:t>
            </a:r>
          </a:p>
        </p:txBody>
      </p:sp>
      <p:sp>
        <p:nvSpPr>
          <p:cNvPr id="41" name="角丸四角形 40"/>
          <p:cNvSpPr/>
          <p:nvPr/>
        </p:nvSpPr>
        <p:spPr>
          <a:xfrm>
            <a:off x="755576" y="4077072"/>
            <a:ext cx="1584176" cy="720080"/>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smtClean="0">
                <a:solidFill>
                  <a:schemeClr val="tx1"/>
                </a:solidFill>
                <a:latin typeface="メイリオ" pitchFamily="50" charset="-128"/>
                <a:ea typeface="メイリオ" pitchFamily="50" charset="-128"/>
                <a:cs typeface="メイリオ" pitchFamily="50" charset="-128"/>
              </a:rPr>
              <a:t>実習２</a:t>
            </a:r>
          </a:p>
        </p:txBody>
      </p:sp>
      <p:sp>
        <p:nvSpPr>
          <p:cNvPr id="46" name="角丸四角形 45"/>
          <p:cNvSpPr/>
          <p:nvPr/>
        </p:nvSpPr>
        <p:spPr>
          <a:xfrm>
            <a:off x="2483768" y="4077072"/>
            <a:ext cx="3600400" cy="720080"/>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・演習</a:t>
            </a:r>
            <a:r>
              <a:rPr kumimoji="1" lang="en-US" altLang="ja-JP" sz="1400" b="1" dirty="0" smtClean="0">
                <a:solidFill>
                  <a:schemeClr val="tx1"/>
                </a:solidFill>
                <a:latin typeface="メイリオ" pitchFamily="50" charset="-128"/>
                <a:ea typeface="メイリオ" pitchFamily="50" charset="-128"/>
                <a:cs typeface="メイリオ" pitchFamily="50" charset="-128"/>
              </a:rPr>
              <a:t>2-1</a:t>
            </a:r>
            <a:r>
              <a:rPr kumimoji="1" lang="ja-JP" altLang="en-US" sz="1400" b="1" dirty="0" err="1" smtClean="0">
                <a:solidFill>
                  <a:schemeClr val="tx1"/>
                </a:solidFill>
                <a:latin typeface="メイリオ" pitchFamily="50" charset="-128"/>
                <a:ea typeface="メイリオ" pitchFamily="50" charset="-128"/>
                <a:cs typeface="メイリオ" pitchFamily="50" charset="-128"/>
              </a:rPr>
              <a:t>での</a:t>
            </a:r>
            <a:r>
              <a:rPr kumimoji="1" lang="ja-JP" altLang="en-US" sz="1400" b="1" dirty="0" smtClean="0">
                <a:solidFill>
                  <a:schemeClr val="tx1"/>
                </a:solidFill>
                <a:latin typeface="メイリオ" pitchFamily="50" charset="-128"/>
                <a:ea typeface="メイリオ" pitchFamily="50" charset="-128"/>
                <a:cs typeface="メイリオ" pitchFamily="50" charset="-128"/>
              </a:rPr>
              <a:t>気づきを元にさらに実地で</a:t>
            </a:r>
          </a:p>
          <a:p>
            <a:r>
              <a:rPr lang="ja-JP" altLang="en-US" sz="1400" b="1" dirty="0" smtClean="0">
                <a:solidFill>
                  <a:schemeClr val="tx1"/>
                </a:solidFill>
                <a:latin typeface="メイリオ" pitchFamily="50" charset="-128"/>
                <a:ea typeface="メイリオ" pitchFamily="50" charset="-128"/>
                <a:cs typeface="メイリオ" pitchFamily="50" charset="-128"/>
              </a:rPr>
              <a:t>　</a:t>
            </a:r>
            <a:r>
              <a:rPr kumimoji="1" lang="ja-JP" altLang="en-US" sz="1400" b="1" dirty="0" smtClean="0">
                <a:solidFill>
                  <a:schemeClr val="tx1"/>
                </a:solidFill>
                <a:latin typeface="メイリオ" pitchFamily="50" charset="-128"/>
                <a:ea typeface="メイリオ" pitchFamily="50" charset="-128"/>
                <a:cs typeface="メイリオ" pitchFamily="50" charset="-128"/>
              </a:rPr>
              <a:t>の体験を深める。</a:t>
            </a:r>
          </a:p>
          <a:p>
            <a:r>
              <a:rPr lang="ja-JP" altLang="en-US" sz="1400" b="1" dirty="0" smtClean="0">
                <a:solidFill>
                  <a:schemeClr val="tx1"/>
                </a:solidFill>
                <a:latin typeface="メイリオ" pitchFamily="50" charset="-128"/>
                <a:ea typeface="メイリオ" pitchFamily="50" charset="-128"/>
                <a:cs typeface="メイリオ" pitchFamily="50" charset="-128"/>
              </a:rPr>
              <a:t>・実地の複雑性の中で実践的に学ぶ。</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49" name="角丸四角形 48"/>
          <p:cNvSpPr/>
          <p:nvPr/>
        </p:nvSpPr>
        <p:spPr>
          <a:xfrm>
            <a:off x="467544" y="378904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省察</a:t>
            </a:r>
          </a:p>
        </p:txBody>
      </p:sp>
      <p:sp>
        <p:nvSpPr>
          <p:cNvPr id="52" name="角丸四角形 51"/>
          <p:cNvSpPr/>
          <p:nvPr/>
        </p:nvSpPr>
        <p:spPr>
          <a:xfrm>
            <a:off x="107504" y="4221088"/>
            <a:ext cx="864096" cy="360040"/>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smtClean="0">
                <a:solidFill>
                  <a:schemeClr val="tx1"/>
                </a:solidFill>
                <a:latin typeface="メイリオ" pitchFamily="50" charset="-128"/>
                <a:ea typeface="メイリオ" pitchFamily="50" charset="-128"/>
                <a:cs typeface="メイリオ" pitchFamily="50" charset="-128"/>
              </a:rPr>
              <a:t>統合</a:t>
            </a:r>
            <a:endParaRPr kumimoji="1" lang="ja-JP" altLang="en-US" b="1" dirty="0" smtClean="0">
              <a:solidFill>
                <a:schemeClr val="tx1"/>
              </a:solidFill>
              <a:latin typeface="メイリオ" pitchFamily="50" charset="-128"/>
              <a:ea typeface="メイリオ" pitchFamily="50" charset="-128"/>
              <a:cs typeface="メイリオ" pitchFamily="50" charset="-128"/>
            </a:endParaRPr>
          </a:p>
        </p:txBody>
      </p:sp>
      <p:sp>
        <p:nvSpPr>
          <p:cNvPr id="53" name="角丸四角形 52"/>
          <p:cNvSpPr/>
          <p:nvPr/>
        </p:nvSpPr>
        <p:spPr>
          <a:xfrm>
            <a:off x="467544" y="4509120"/>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経験</a:t>
            </a:r>
          </a:p>
        </p:txBody>
      </p:sp>
      <p:sp>
        <p:nvSpPr>
          <p:cNvPr id="31" name="下矢印 30"/>
          <p:cNvSpPr/>
          <p:nvPr/>
        </p:nvSpPr>
        <p:spPr>
          <a:xfrm>
            <a:off x="1331640" y="3789040"/>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角丸四角形 53"/>
          <p:cNvSpPr/>
          <p:nvPr/>
        </p:nvSpPr>
        <p:spPr>
          <a:xfrm>
            <a:off x="755576" y="4941168"/>
            <a:ext cx="1584176" cy="576064"/>
          </a:xfrm>
          <a:prstGeom prst="roundRect">
            <a:avLst/>
          </a:prstGeom>
          <a:noFill/>
          <a:ln w="53975">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メイリオ" pitchFamily="50" charset="-128"/>
                <a:ea typeface="メイリオ" pitchFamily="50" charset="-128"/>
                <a:cs typeface="メイリオ" pitchFamily="50" charset="-128"/>
              </a:rPr>
              <a:t>演習</a:t>
            </a:r>
            <a:r>
              <a:rPr kumimoji="1" lang="en-US" altLang="ja-JP" sz="2400" b="1" dirty="0" smtClean="0">
                <a:solidFill>
                  <a:schemeClr val="tx1"/>
                </a:solidFill>
                <a:latin typeface="メイリオ" pitchFamily="50" charset="-128"/>
                <a:ea typeface="メイリオ" pitchFamily="50" charset="-128"/>
                <a:cs typeface="メイリオ" pitchFamily="50" charset="-128"/>
              </a:rPr>
              <a:t>2-2</a:t>
            </a:r>
            <a:endParaRPr kumimoji="1" lang="ja-JP" altLang="en-US" sz="2400" b="1" dirty="0">
              <a:solidFill>
                <a:schemeClr val="tx1"/>
              </a:solidFill>
              <a:latin typeface="メイリオ" pitchFamily="50" charset="-128"/>
              <a:ea typeface="メイリオ" pitchFamily="50" charset="-128"/>
              <a:cs typeface="メイリオ" pitchFamily="50" charset="-128"/>
            </a:endParaRPr>
          </a:p>
        </p:txBody>
      </p:sp>
      <p:sp>
        <p:nvSpPr>
          <p:cNvPr id="55" name="角丸四角形 54"/>
          <p:cNvSpPr/>
          <p:nvPr/>
        </p:nvSpPr>
        <p:spPr>
          <a:xfrm>
            <a:off x="2483768" y="4941168"/>
            <a:ext cx="3600400" cy="576064"/>
          </a:xfrm>
          <a:prstGeom prst="roundRect">
            <a:avLst/>
          </a:prstGeom>
          <a:noFill/>
          <a:ln w="539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b="1" dirty="0" smtClean="0">
                <a:solidFill>
                  <a:schemeClr val="tx1"/>
                </a:solidFill>
                <a:latin typeface="メイリオ" pitchFamily="50" charset="-128"/>
                <a:ea typeface="メイリオ" pitchFamily="50" charset="-128"/>
                <a:cs typeface="メイリオ" pitchFamily="50" charset="-128"/>
              </a:rPr>
              <a:t>・自らの実践を言語化し、表現する。</a:t>
            </a:r>
          </a:p>
          <a:p>
            <a:r>
              <a:rPr lang="ja-JP" altLang="en-US" sz="1400" b="1" dirty="0" smtClean="0">
                <a:solidFill>
                  <a:schemeClr val="tx1"/>
                </a:solidFill>
                <a:latin typeface="メイリオ" pitchFamily="50" charset="-128"/>
                <a:ea typeface="メイリオ" pitchFamily="50" charset="-128"/>
                <a:cs typeface="メイリオ" pitchFamily="50" charset="-128"/>
              </a:rPr>
              <a:t>・多様な視点で検討し、気づきを持つ。</a:t>
            </a:r>
            <a:endParaRPr kumimoji="1" lang="ja-JP" altLang="en-US" sz="1400" b="1" dirty="0">
              <a:solidFill>
                <a:schemeClr val="tx1"/>
              </a:solidFill>
              <a:latin typeface="メイリオ" pitchFamily="50" charset="-128"/>
              <a:ea typeface="メイリオ" pitchFamily="50" charset="-128"/>
              <a:cs typeface="メイリオ" pitchFamily="50" charset="-128"/>
            </a:endParaRPr>
          </a:p>
        </p:txBody>
      </p:sp>
      <p:sp>
        <p:nvSpPr>
          <p:cNvPr id="50" name="角丸四角形 49"/>
          <p:cNvSpPr/>
          <p:nvPr/>
        </p:nvSpPr>
        <p:spPr>
          <a:xfrm>
            <a:off x="251520" y="5949280"/>
            <a:ext cx="792088"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省察</a:t>
            </a:r>
          </a:p>
        </p:txBody>
      </p:sp>
      <p:sp>
        <p:nvSpPr>
          <p:cNvPr id="56" name="角丸四角形 55"/>
          <p:cNvSpPr/>
          <p:nvPr/>
        </p:nvSpPr>
        <p:spPr>
          <a:xfrm>
            <a:off x="467544" y="5373216"/>
            <a:ext cx="576064" cy="216024"/>
          </a:xfrm>
          <a:prstGeom prst="roundRect">
            <a:avLst/>
          </a:prstGeom>
          <a:solidFill>
            <a:srgbClr val="FFCCFF"/>
          </a:solidFill>
          <a:ln w="317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メイリオ" pitchFamily="50" charset="-128"/>
                <a:ea typeface="メイリオ" pitchFamily="50" charset="-128"/>
                <a:cs typeface="メイリオ" pitchFamily="50" charset="-128"/>
              </a:rPr>
              <a:t>省察</a:t>
            </a:r>
          </a:p>
        </p:txBody>
      </p:sp>
      <p:sp>
        <p:nvSpPr>
          <p:cNvPr id="57" name="下矢印 56"/>
          <p:cNvSpPr/>
          <p:nvPr/>
        </p:nvSpPr>
        <p:spPr>
          <a:xfrm>
            <a:off x="1331640" y="4581128"/>
            <a:ext cx="504056" cy="432048"/>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下矢印 57"/>
          <p:cNvSpPr/>
          <p:nvPr/>
        </p:nvSpPr>
        <p:spPr>
          <a:xfrm>
            <a:off x="1331640" y="6021288"/>
            <a:ext cx="504056" cy="36004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下矢印 31"/>
          <p:cNvSpPr/>
          <p:nvPr/>
        </p:nvSpPr>
        <p:spPr>
          <a:xfrm>
            <a:off x="1331640" y="5373216"/>
            <a:ext cx="504056" cy="360040"/>
          </a:xfrm>
          <a:prstGeom prst="downArrow">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角丸四角形 58"/>
          <p:cNvSpPr/>
          <p:nvPr/>
        </p:nvSpPr>
        <p:spPr>
          <a:xfrm>
            <a:off x="6588224" y="3933056"/>
            <a:ext cx="2448272" cy="1008112"/>
          </a:xfrm>
          <a:prstGeom prst="roundRect">
            <a:avLst/>
          </a:prstGeom>
          <a:solidFill>
            <a:srgbClr val="FF0000"/>
          </a:solid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latin typeface="メイリオ" pitchFamily="50" charset="-128"/>
                <a:ea typeface="メイリオ" pitchFamily="50" charset="-128"/>
                <a:cs typeface="メイリオ" pitchFamily="50" charset="-128"/>
              </a:rPr>
              <a:t>現場に戻ってからも続けてほしい、スーパービジョンやケースレビューの体験を通して学ぶ。</a:t>
            </a:r>
          </a:p>
        </p:txBody>
      </p:sp>
      <p:cxnSp>
        <p:nvCxnSpPr>
          <p:cNvPr id="61" name="直線コネクタ 60"/>
          <p:cNvCxnSpPr>
            <a:stCxn id="59" idx="1"/>
            <a:endCxn id="27" idx="3"/>
          </p:cNvCxnSpPr>
          <p:nvPr/>
        </p:nvCxnSpPr>
        <p:spPr>
          <a:xfrm flipH="1" flipV="1">
            <a:off x="6084168" y="3645024"/>
            <a:ext cx="504056" cy="792088"/>
          </a:xfrm>
          <a:prstGeom prst="line">
            <a:avLst/>
          </a:prstGeom>
          <a:ln w="508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a:stCxn id="59" idx="1"/>
            <a:endCxn id="55" idx="3"/>
          </p:cNvCxnSpPr>
          <p:nvPr/>
        </p:nvCxnSpPr>
        <p:spPr>
          <a:xfrm flipH="1">
            <a:off x="6084168" y="4437112"/>
            <a:ext cx="504056" cy="792088"/>
          </a:xfrm>
          <a:prstGeom prst="line">
            <a:avLst/>
          </a:prstGeom>
          <a:ln w="50800">
            <a:solidFill>
              <a:srgbClr val="FF0000"/>
            </a:solidFill>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522</TotalTime>
  <Words>1889</Words>
  <Application>Microsoft Office PowerPoint</Application>
  <PresentationFormat>画面に合わせる (4:3)</PresentationFormat>
  <Paragraphs>323</Paragraphs>
  <Slides>23</Slides>
  <Notes>0</Notes>
  <HiddenSlides>0</HiddenSlides>
  <MMClips>0</MMClips>
  <ScaleCrop>false</ScaleCrop>
  <HeadingPairs>
    <vt:vector size="4" baseType="variant">
      <vt:variant>
        <vt:lpstr>テーマ</vt:lpstr>
      </vt:variant>
      <vt:variant>
        <vt:i4>1</vt:i4>
      </vt:variant>
      <vt:variant>
        <vt:lpstr>スライド タイトル</vt:lpstr>
      </vt:variant>
      <vt:variant>
        <vt:i4>23</vt:i4>
      </vt:variant>
    </vt:vector>
  </HeadingPairs>
  <TitlesOfParts>
    <vt:vector size="24" baseType="lpstr">
      <vt:lpstr>Office テーマ</vt:lpstr>
      <vt:lpstr>新カリキュラムに基づく 相談支援従事者養成研修 （初任者研修）</vt:lpstr>
      <vt:lpstr>スライド 2</vt:lpstr>
      <vt:lpstr>講義篇のまとめ・リフレクション 振り返りと本研修の獲得目標・学びの見取り図の再確認、そして演習へ</vt:lpstr>
      <vt:lpstr>スライド 4</vt:lpstr>
      <vt:lpstr>☑ みなさんにとってのミッションがつかめそうですか？  ☑ 講義を受けて、あなたの考えた      　　 　　　「いい仕事(相談支援)」とは何ですか？  ☑ 「いい仕事(相談支援)」をするために、 　　　　　　　　　　　　　　あなたはどうしますか？</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 みなさんにとってのミッションがつかめそうですか？  ☑ 講義を受けて、あなたの考えた      　　 　　　「いい仕事(相談支援)」とは何ですか？  ☑ 「いい仕事(相談支援)」をするために、 　　　　　　　　　　　　　　あなたはどうしますか？</vt:lpstr>
      <vt:lpstr>スライド 22</vt:lpstr>
      <vt:lpstr>スライド 23</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科目名</dc:title>
  <dc:creator>Yuichi FUJIKAWA</dc:creator>
  <cp:lastModifiedBy>Yuichi FUJIKAWA</cp:lastModifiedBy>
  <cp:revision>91</cp:revision>
  <dcterms:created xsi:type="dcterms:W3CDTF">2018-11-11T15:28:03Z</dcterms:created>
  <dcterms:modified xsi:type="dcterms:W3CDTF">2019-04-29T04:05:20Z</dcterms:modified>
</cp:coreProperties>
</file>