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8"/>
  </p:notesMasterIdLst>
  <p:handoutMasterIdLst>
    <p:handoutMasterId r:id="rId59"/>
  </p:handoutMasterIdLst>
  <p:sldIdLst>
    <p:sldId id="295" r:id="rId2"/>
    <p:sldId id="262" r:id="rId3"/>
    <p:sldId id="263" r:id="rId4"/>
    <p:sldId id="300" r:id="rId5"/>
    <p:sldId id="296" r:id="rId6"/>
    <p:sldId id="349" r:id="rId7"/>
    <p:sldId id="264" r:id="rId8"/>
    <p:sldId id="318" r:id="rId9"/>
    <p:sldId id="305" r:id="rId10"/>
    <p:sldId id="304" r:id="rId11"/>
    <p:sldId id="301" r:id="rId12"/>
    <p:sldId id="297" r:id="rId13"/>
    <p:sldId id="298" r:id="rId14"/>
    <p:sldId id="299" r:id="rId15"/>
    <p:sldId id="302" r:id="rId16"/>
    <p:sldId id="353" r:id="rId17"/>
    <p:sldId id="350" r:id="rId18"/>
    <p:sldId id="351" r:id="rId19"/>
    <p:sldId id="282" r:id="rId20"/>
    <p:sldId id="313" r:id="rId21"/>
    <p:sldId id="283" r:id="rId22"/>
    <p:sldId id="352" r:id="rId23"/>
    <p:sldId id="336" r:id="rId24"/>
    <p:sldId id="354" r:id="rId25"/>
    <p:sldId id="319" r:id="rId26"/>
    <p:sldId id="320" r:id="rId27"/>
    <p:sldId id="321" r:id="rId28"/>
    <p:sldId id="322" r:id="rId29"/>
    <p:sldId id="323" r:id="rId30"/>
    <p:sldId id="324" r:id="rId31"/>
    <p:sldId id="356" r:id="rId32"/>
    <p:sldId id="355" r:id="rId33"/>
    <p:sldId id="357" r:id="rId34"/>
    <p:sldId id="337" r:id="rId35"/>
    <p:sldId id="340" r:id="rId36"/>
    <p:sldId id="341" r:id="rId37"/>
    <p:sldId id="342" r:id="rId38"/>
    <p:sldId id="339" r:id="rId39"/>
    <p:sldId id="338" r:id="rId40"/>
    <p:sldId id="325" r:id="rId41"/>
    <p:sldId id="326" r:id="rId42"/>
    <p:sldId id="327" r:id="rId43"/>
    <p:sldId id="328" r:id="rId44"/>
    <p:sldId id="358" r:id="rId45"/>
    <p:sldId id="360" r:id="rId46"/>
    <p:sldId id="361" r:id="rId47"/>
    <p:sldId id="359" r:id="rId48"/>
    <p:sldId id="334" r:id="rId49"/>
    <p:sldId id="335" r:id="rId50"/>
    <p:sldId id="343" r:id="rId51"/>
    <p:sldId id="317" r:id="rId52"/>
    <p:sldId id="344" r:id="rId53"/>
    <p:sldId id="345" r:id="rId54"/>
    <p:sldId id="346" r:id="rId55"/>
    <p:sldId id="347" r:id="rId56"/>
    <p:sldId id="348" r:id="rId57"/>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7" autoAdjust="0"/>
    <p:restoredTop sz="94676" autoAdjust="0"/>
  </p:normalViewPr>
  <p:slideViewPr>
    <p:cSldViewPr snapToGrid="0" snapToObjects="1">
      <p:cViewPr varScale="1">
        <p:scale>
          <a:sx n="66" d="100"/>
          <a:sy n="66" d="100"/>
        </p:scale>
        <p:origin x="984"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0FA91924-E440-47C6-8593-A423507F8224}" type="datetimeFigureOut">
              <a:rPr kumimoji="1" lang="ja-JP" altLang="en-US" smtClean="0"/>
              <a:pPr/>
              <a:t>2018/12/13</a:t>
            </a:fld>
            <a:endParaRPr kumimoji="1" lang="ja-JP" altLang="en-US"/>
          </a:p>
        </p:txBody>
      </p:sp>
      <p:sp>
        <p:nvSpPr>
          <p:cNvPr id="4" name="フッター プレースホルダー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B4671859-D4E6-4A0E-9928-A231AE0CDC6D}" type="slidenum">
              <a:rPr kumimoji="1" lang="ja-JP" altLang="en-US" smtClean="0"/>
              <a:pPr/>
              <a:t>‹#›</a:t>
            </a:fld>
            <a:endParaRPr kumimoji="1" lang="ja-JP" altLang="en-US"/>
          </a:p>
        </p:txBody>
      </p:sp>
    </p:spTree>
    <p:extLst>
      <p:ext uri="{BB962C8B-B14F-4D97-AF65-F5344CB8AC3E}">
        <p14:creationId xmlns:p14="http://schemas.microsoft.com/office/powerpoint/2010/main" val="41038914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8DFEDC0E-04CD-4991-8D10-D12C73FBC425}" type="datetimeFigureOut">
              <a:rPr kumimoji="1" lang="ja-JP" altLang="en-US" smtClean="0"/>
              <a:pPr/>
              <a:t>2018/12/13</a:t>
            </a:fld>
            <a:endParaRPr kumimoji="1" lang="ja-JP" altLang="en-US"/>
          </a:p>
        </p:txBody>
      </p:sp>
      <p:sp>
        <p:nvSpPr>
          <p:cNvPr id="4" name="スライド イメージ プレースホルダー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F50682B-4654-463B-B3F8-F3DC42EF2B10}" type="slidenum">
              <a:rPr kumimoji="1" lang="ja-JP" altLang="en-US" smtClean="0"/>
              <a:pPr/>
              <a:t>‹#›</a:t>
            </a:fld>
            <a:endParaRPr kumimoji="1" lang="ja-JP" altLang="en-US"/>
          </a:p>
        </p:txBody>
      </p:sp>
    </p:spTree>
    <p:extLst>
      <p:ext uri="{BB962C8B-B14F-4D97-AF65-F5344CB8AC3E}">
        <p14:creationId xmlns:p14="http://schemas.microsoft.com/office/powerpoint/2010/main" val="25135525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748C31C-300D-4244-B8A2-D0773AEE35E9}" type="datetime1">
              <a:rPr lang="en-US" altLang="ja-JP" smtClean="0"/>
              <a:pPr/>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ja-JP" altLang="en-US" smtClean="0"/>
              <a:t>マスター タイトルの書式設定</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smtClean="0"/>
              <a:t>マスター サブタイトルの書式設定</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ja-JP" altLang="en-US" smtClean="0"/>
              <a:t>マスター タイトルの書式設定</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1EC8ABC3-E2BD-4926-9C17-C9E7BF463407}" type="datetime1">
              <a:rPr lang="en-US" altLang="ja-JP" smtClean="0"/>
              <a:pPr/>
              <a:t>12/13/2018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smtClean="0"/>
              <a:t>マスター テキストの書式設定</a:t>
            </a:r>
          </a:p>
        </p:txBody>
      </p:sp>
      <p:sp>
        <p:nvSpPr>
          <p:cNvPr id="5" name="Date Placeholder 4"/>
          <p:cNvSpPr>
            <a:spLocks noGrp="1"/>
          </p:cNvSpPr>
          <p:nvPr>
            <p:ph type="dt" sz="half" idx="10"/>
          </p:nvPr>
        </p:nvSpPr>
        <p:spPr/>
        <p:txBody>
          <a:bodyPr/>
          <a:lstStyle/>
          <a:p>
            <a:fld id="{EAC30CB8-0586-4D1D-AF66-4AAE04D3F6FC}" type="datetime1">
              <a:rPr lang="en-US" altLang="ja-JP" smtClean="0"/>
              <a:pPr/>
              <a:t>12/13/2018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タイトル、図、テキスト">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smtClean="0"/>
              <a:t>マスター テキストの書式設定</a:t>
            </a:r>
          </a:p>
        </p:txBody>
      </p:sp>
      <p:sp>
        <p:nvSpPr>
          <p:cNvPr id="5" name="Date Placeholder 4"/>
          <p:cNvSpPr>
            <a:spLocks noGrp="1"/>
          </p:cNvSpPr>
          <p:nvPr>
            <p:ph type="dt" sz="half" idx="10"/>
          </p:nvPr>
        </p:nvSpPr>
        <p:spPr/>
        <p:txBody>
          <a:bodyPr/>
          <a:lstStyle/>
          <a:p>
            <a:fld id="{EB475BD1-37AD-46EF-9594-6B9C97C49A93}" type="datetime1">
              <a:rPr lang="en-US" altLang="ja-JP" smtClean="0"/>
              <a:pPr/>
              <a:t>12/13/2018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コンテンツ、図、タイトル">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5" name="Date Placeholder 4"/>
          <p:cNvSpPr>
            <a:spLocks noGrp="1"/>
          </p:cNvSpPr>
          <p:nvPr>
            <p:ph type="dt" sz="half" idx="10"/>
          </p:nvPr>
        </p:nvSpPr>
        <p:spPr/>
        <p:txBody>
          <a:bodyPr/>
          <a:lstStyle/>
          <a:p>
            <a:fld id="{15FE7AB5-AEB3-4E33-9366-6D7B4AD9747F}" type="datetime1">
              <a:rPr lang="en-US" altLang="ja-JP" smtClean="0"/>
              <a:pPr/>
              <a:t>12/13/2018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ja-JP" altLang="en-US" smtClean="0"/>
              <a:t>マスター タイトルの書式設定</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ja-JP" altLang="en-US" smtClean="0"/>
              <a:t>プレースホルダーまでドラッグするかアイコンをクリックして図を追加</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タイトル付き 3 つの図">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smtClean="0"/>
              <a:t>マスター テキストの書式設定</a:t>
            </a:r>
          </a:p>
        </p:txBody>
      </p:sp>
      <p:sp>
        <p:nvSpPr>
          <p:cNvPr id="5" name="Date Placeholder 4"/>
          <p:cNvSpPr>
            <a:spLocks noGrp="1"/>
          </p:cNvSpPr>
          <p:nvPr>
            <p:ph type="dt" sz="half" idx="10"/>
          </p:nvPr>
        </p:nvSpPr>
        <p:spPr/>
        <p:txBody>
          <a:bodyPr/>
          <a:lstStyle/>
          <a:p>
            <a:fld id="{0444D1BE-A314-4B39-A4E9-CF588D2B175F}" type="datetime1">
              <a:rPr lang="en-US" altLang="ja-JP" smtClean="0"/>
              <a:pPr/>
              <a:t>12/13/2018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10"/>
          </p:nvPr>
        </p:nvSpPr>
        <p:spPr/>
        <p:txBody>
          <a:bodyPr/>
          <a:lstStyle/>
          <a:p>
            <a:fld id="{F9331D15-6619-4417-8FEB-0DF0D9273CA1}" type="datetime1">
              <a:rPr lang="en-US" altLang="ja-JP" smtClean="0"/>
              <a:pPr/>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ja-JP" altLang="en-US" smtClean="0"/>
              <a:t>マスター タイトルの書式設定</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10"/>
          </p:nvPr>
        </p:nvSpPr>
        <p:spPr/>
        <p:txBody>
          <a:bodyPr/>
          <a:lstStyle/>
          <a:p>
            <a:fld id="{FCAD0DF5-0C82-4522-8E01-728E67DB3C9A}" type="datetime1">
              <a:rPr lang="en-US" altLang="ja-JP" smtClean="0"/>
              <a:pPr/>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Content Placeholder 2"/>
          <p:cNvSpPr>
            <a:spLocks noGrp="1"/>
          </p:cNvSpPr>
          <p:nvPr>
            <p:ph idx="1"/>
          </p:nvPr>
        </p:nvSpPr>
        <p:spPr/>
        <p:txBody>
          <a:bodyPr/>
          <a:lstStyle>
            <a:lvl5pPr>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10"/>
          </p:nvPr>
        </p:nvSpPr>
        <p:spPr/>
        <p:txBody>
          <a:bodyPr/>
          <a:lstStyle/>
          <a:p>
            <a:fld id="{2CD9AB9D-BEBA-42E0-B663-B0384BF20B13}" type="datetime1">
              <a:rPr lang="en-US" altLang="ja-JP" smtClean="0"/>
              <a:pPr/>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図付きタイトル スライド">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B965ED70-F29C-40AE-992C-D2637C99DFD7}" type="datetime1">
              <a:rPr lang="en-US" altLang="ja-JP" smtClean="0"/>
              <a:pPr/>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ja-JP" altLang="en-US" smtClean="0"/>
              <a:t>プレースホルダーまでドラッグするかアイコンをクリックして図を追加</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smtClean="0"/>
              <a:t>マスター サブタイトルの書式設定</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ja-JP" altLang="en-US" smtClean="0"/>
              <a:t>マスター タイトルの書式設定</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ja-JP" altLang="en-US" dirty="0" smtClean="0"/>
              <a:t>マスター テキストの書式設定</a:t>
            </a:r>
          </a:p>
        </p:txBody>
      </p:sp>
      <p:sp>
        <p:nvSpPr>
          <p:cNvPr id="4" name="Date Placeholder 3"/>
          <p:cNvSpPr>
            <a:spLocks noGrp="1"/>
          </p:cNvSpPr>
          <p:nvPr>
            <p:ph type="dt" sz="half" idx="10"/>
          </p:nvPr>
        </p:nvSpPr>
        <p:spPr/>
        <p:txBody>
          <a:bodyPr/>
          <a:lstStyle/>
          <a:p>
            <a:fld id="{B6D67883-C6AB-420A-95E3-E4B141E4E52D}" type="datetime1">
              <a:rPr lang="en-US" altLang="ja-JP" smtClean="0"/>
              <a:pPr/>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図付きセクション">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ja-JP" altLang="en-US" smtClean="0"/>
              <a:t>プレースホルダーまでドラッグするかアイコンをクリックして図を追加</a:t>
            </a:r>
            <a:endParaRPr/>
          </a:p>
        </p:txBody>
      </p:sp>
      <p:sp>
        <p:nvSpPr>
          <p:cNvPr id="4" name="Date Placeholder 3"/>
          <p:cNvSpPr>
            <a:spLocks noGrp="1"/>
          </p:cNvSpPr>
          <p:nvPr>
            <p:ph type="dt" sz="half" idx="10"/>
          </p:nvPr>
        </p:nvSpPr>
        <p:spPr/>
        <p:txBody>
          <a:bodyPr/>
          <a:lstStyle/>
          <a:p>
            <a:fld id="{D1D45F19-1A15-4CA5-A784-CF00212BC2AB}" type="datetime1">
              <a:rPr lang="en-US" altLang="ja-JP" smtClean="0"/>
              <a:pPr/>
              <a:t>12/13/2018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ja-JP" altLang="en-US" smtClean="0"/>
              <a:t>マスター タイトルの書式設定</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smtClean="0"/>
              <a:t>マスター テキストの書式設定</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5" name="Date Placeholder 4"/>
          <p:cNvSpPr>
            <a:spLocks noGrp="1"/>
          </p:cNvSpPr>
          <p:nvPr>
            <p:ph type="dt" sz="half" idx="10"/>
          </p:nvPr>
        </p:nvSpPr>
        <p:spPr/>
        <p:txBody>
          <a:bodyPr/>
          <a:lstStyle/>
          <a:p>
            <a:fld id="{69094687-EE9A-411E-8EB0-EB920DE88272}" type="datetime1">
              <a:rPr lang="en-US" altLang="ja-JP" smtClean="0"/>
              <a:pPr/>
              <a:t>12/13/2018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ja-JP" altLang="en-US" smtClean="0"/>
              <a:t>マスター タイトルの書式設定</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7" name="Date Placeholder 6"/>
          <p:cNvSpPr>
            <a:spLocks noGrp="1"/>
          </p:cNvSpPr>
          <p:nvPr>
            <p:ph type="dt" sz="half" idx="10"/>
          </p:nvPr>
        </p:nvSpPr>
        <p:spPr/>
        <p:txBody>
          <a:bodyPr/>
          <a:lstStyle/>
          <a:p>
            <a:fld id="{5FF111ED-EED3-4A4A-A489-FE1491557F05}" type="datetime1">
              <a:rPr lang="en-US" altLang="ja-JP" smtClean="0"/>
              <a:pPr/>
              <a:t>12/13/2018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Date Placeholder 2"/>
          <p:cNvSpPr>
            <a:spLocks noGrp="1"/>
          </p:cNvSpPr>
          <p:nvPr>
            <p:ph type="dt" sz="half" idx="10"/>
          </p:nvPr>
        </p:nvSpPr>
        <p:spPr/>
        <p:txBody>
          <a:bodyPr/>
          <a:lstStyle/>
          <a:p>
            <a:fld id="{5E500B54-20B2-4B70-8C98-11F3AAB93EEE}" type="datetime1">
              <a:rPr lang="en-US" altLang="ja-JP" smtClean="0"/>
              <a:pPr/>
              <a:t>12/13/2018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632810-A74E-4687-B0E1-4B3D2A738FBE}" type="datetime1">
              <a:rPr lang="en-US" altLang="ja-JP" smtClean="0"/>
              <a:pPr/>
              <a:t>12/13/2018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D889E0-CAB2-4699-909D-B9A88D47ACBE}" type="slidenum">
              <a:rPr lang="en-US" smtClean="0"/>
              <a:pPr/>
              <a:t>‹#›</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2A9A5818-99E0-42BE-9301-E81DEB3CDF86}" type="datetime1">
              <a:rPr lang="en-US" altLang="ja-JP" smtClean="0"/>
              <a:pPr/>
              <a:t>12/13/2018</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5FD889E0-CAB2-4699-909D-B9A88D47ACBE}" type="slidenum">
              <a:rPr lang="en-US" smtClean="0"/>
              <a:pPr/>
              <a:t>‹#›</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ja-JP" altLang="en-US" smtClean="0"/>
              <a:t>マスター タイトルの書式設定</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r" defTabSz="914400" rtl="0" eaLnBrk="1" latinLnBrk="0" hangingPunct="1">
        <a:spcBef>
          <a:spcPct val="0"/>
        </a:spcBef>
        <a:buNone/>
        <a:defRPr kumimoji="1"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kumimoji="1"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kumimoji="1"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kumimoji="1"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gi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10789" y="451900"/>
            <a:ext cx="8640960" cy="1470025"/>
          </a:xfrm>
        </p:spPr>
        <p:txBody>
          <a:bodyPr>
            <a:normAutofit/>
          </a:bodyPr>
          <a:lstStyle/>
          <a:p>
            <a:pPr>
              <a:lnSpc>
                <a:spcPts val="2800"/>
              </a:lnSpc>
            </a:pPr>
            <a:r>
              <a:rPr lang="ja-JP" altLang="en-US" sz="2800" dirty="0" smtClean="0">
                <a:latin typeface="メイリオ" pitchFamily="50" charset="-128"/>
                <a:ea typeface="メイリオ" pitchFamily="50" charset="-128"/>
                <a:cs typeface="メイリオ" pitchFamily="50" charset="-128"/>
              </a:rPr>
              <a:t>演習１</a:t>
            </a:r>
            <a:br>
              <a:rPr lang="ja-JP" altLang="en-US" sz="2800" dirty="0" smtClean="0">
                <a:latin typeface="メイリオ" pitchFamily="50" charset="-128"/>
                <a:ea typeface="メイリオ" pitchFamily="50" charset="-128"/>
                <a:cs typeface="メイリオ" pitchFamily="50" charset="-128"/>
              </a:rPr>
            </a:br>
            <a:r>
              <a:rPr lang="ja-JP" altLang="en-US" sz="2800" dirty="0">
                <a:latin typeface="メイリオ" pitchFamily="50" charset="-128"/>
                <a:ea typeface="メイリオ" pitchFamily="50" charset="-128"/>
                <a:cs typeface="メイリオ" pitchFamily="50" charset="-128"/>
              </a:rPr>
              <a:t>ケアマネジメントプロセスに関する講義および演習</a:t>
            </a:r>
            <a:br>
              <a:rPr lang="ja-JP" altLang="en-US" sz="2800" dirty="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相談</a:t>
            </a:r>
            <a:r>
              <a:rPr lang="ja-JP" altLang="en-US" sz="1800" dirty="0">
                <a:latin typeface="メイリオ" pitchFamily="50" charset="-128"/>
                <a:ea typeface="メイリオ" pitchFamily="50" charset="-128"/>
                <a:cs typeface="メイリオ" pitchFamily="50" charset="-128"/>
              </a:rPr>
              <a:t>支援におけるケアマネジメントに必要な視点と</a:t>
            </a:r>
            <a:r>
              <a:rPr lang="ja-JP" altLang="en-US" sz="1800" dirty="0" smtClean="0">
                <a:latin typeface="メイリオ" pitchFamily="50" charset="-128"/>
                <a:ea typeface="メイリオ" pitchFamily="50" charset="-128"/>
                <a:cs typeface="メイリオ" pitchFamily="50" charset="-128"/>
              </a:rPr>
              <a:t>技術</a:t>
            </a:r>
            <a:r>
              <a:rPr lang="en-US" altLang="ja-JP" sz="1800" dirty="0" smtClean="0">
                <a:latin typeface="メイリオ" pitchFamily="50" charset="-128"/>
                <a:ea typeface="メイリオ" pitchFamily="50" charset="-128"/>
                <a:cs typeface="メイリオ" pitchFamily="50" charset="-128"/>
              </a:rPr>
              <a:t>Ⅱ</a:t>
            </a:r>
            <a:endParaRPr kumimoji="1" lang="ja-JP" altLang="en-US" sz="1800" dirty="0">
              <a:latin typeface="メイリオ" pitchFamily="50" charset="-128"/>
              <a:ea typeface="メイリオ" pitchFamily="50" charset="-128"/>
              <a:cs typeface="メイリオ" pitchFamily="50" charset="-128"/>
            </a:endParaRPr>
          </a:p>
        </p:txBody>
      </p:sp>
      <p:sp>
        <p:nvSpPr>
          <p:cNvPr id="3" name="サブタイトル 2"/>
          <p:cNvSpPr>
            <a:spLocks noGrp="1"/>
          </p:cNvSpPr>
          <p:nvPr>
            <p:ph type="subTitle" idx="1"/>
          </p:nvPr>
        </p:nvSpPr>
        <p:spPr>
          <a:xfrm>
            <a:off x="286595" y="2815766"/>
            <a:ext cx="8640960" cy="3468914"/>
          </a:xfrm>
        </p:spPr>
        <p:txBody>
          <a:bodyPr>
            <a:normAutofit/>
          </a:bodyPr>
          <a:lstStyle/>
          <a:p>
            <a:r>
              <a:rPr lang="en-US" altLang="ja-JP" sz="2000" b="1" dirty="0" smtClean="0">
                <a:solidFill>
                  <a:schemeClr val="tx1"/>
                </a:solidFill>
                <a:latin typeface="メイリオ" pitchFamily="50" charset="-128"/>
                <a:ea typeface="メイリオ" pitchFamily="50" charset="-128"/>
                <a:cs typeface="メイリオ" pitchFamily="50" charset="-128"/>
              </a:rPr>
              <a:t>【</a:t>
            </a:r>
            <a:r>
              <a:rPr lang="ja-JP" altLang="en-US" sz="2000" b="1" dirty="0" smtClean="0">
                <a:solidFill>
                  <a:schemeClr val="tx1"/>
                </a:solidFill>
                <a:latin typeface="メイリオ" pitchFamily="50" charset="-128"/>
                <a:ea typeface="メイリオ" pitchFamily="50" charset="-128"/>
                <a:cs typeface="メイリオ" pitchFamily="50" charset="-128"/>
              </a:rPr>
              <a:t>演習統括</a:t>
            </a:r>
            <a:r>
              <a:rPr lang="en-US" altLang="ja-JP" sz="2000" b="1" dirty="0" smtClean="0">
                <a:solidFill>
                  <a:schemeClr val="tx1"/>
                </a:solidFill>
                <a:latin typeface="メイリオ" pitchFamily="50" charset="-128"/>
                <a:ea typeface="メイリオ" pitchFamily="50" charset="-128"/>
                <a:cs typeface="メイリオ" pitchFamily="50" charset="-128"/>
              </a:rPr>
              <a:t>】</a:t>
            </a:r>
            <a:endParaRPr lang="ja-JP" altLang="en-US" sz="2000" b="1" dirty="0" smtClean="0">
              <a:solidFill>
                <a:schemeClr val="tx1"/>
              </a:solidFill>
              <a:latin typeface="メイリオ" pitchFamily="50" charset="-128"/>
              <a:ea typeface="メイリオ" pitchFamily="50" charset="-128"/>
              <a:cs typeface="メイリオ" pitchFamily="50" charset="-128"/>
            </a:endParaRPr>
          </a:p>
          <a:p>
            <a:r>
              <a:rPr lang="ja-JP" altLang="en-US" sz="2000" dirty="0" smtClean="0">
                <a:solidFill>
                  <a:schemeClr val="tx1"/>
                </a:solidFill>
                <a:latin typeface="メイリオ" pitchFamily="50" charset="-128"/>
                <a:ea typeface="メイリオ" pitchFamily="50" charset="-128"/>
                <a:cs typeface="メイリオ" pitchFamily="50" charset="-128"/>
              </a:rPr>
              <a:t>　藤川 雄一　埼玉県相談支援専門員協会</a:t>
            </a:r>
          </a:p>
          <a:p>
            <a:endParaRPr kumimoji="1" lang="ja-JP" altLang="en-US" sz="2000" dirty="0">
              <a:solidFill>
                <a:schemeClr val="tx1"/>
              </a:solidFill>
              <a:latin typeface="メイリオ" pitchFamily="50" charset="-128"/>
              <a:ea typeface="メイリオ" pitchFamily="50" charset="-128"/>
              <a:cs typeface="メイリオ" pitchFamily="50" charset="-128"/>
            </a:endParaRPr>
          </a:p>
          <a:p>
            <a:r>
              <a:rPr lang="en-US" altLang="ja-JP" sz="2000" b="1" dirty="0" smtClean="0">
                <a:solidFill>
                  <a:schemeClr val="tx1"/>
                </a:solidFill>
                <a:latin typeface="メイリオ" pitchFamily="50" charset="-128"/>
                <a:ea typeface="メイリオ" pitchFamily="50" charset="-128"/>
                <a:cs typeface="メイリオ" pitchFamily="50" charset="-128"/>
              </a:rPr>
              <a:t>【</a:t>
            </a:r>
            <a:r>
              <a:rPr lang="ja-JP" altLang="en-US" sz="2000" b="1" dirty="0" smtClean="0">
                <a:solidFill>
                  <a:schemeClr val="tx1"/>
                </a:solidFill>
                <a:latin typeface="メイリオ" pitchFamily="50" charset="-128"/>
                <a:ea typeface="メイリオ" pitchFamily="50" charset="-128"/>
                <a:cs typeface="メイリオ" pitchFamily="50" charset="-128"/>
              </a:rPr>
              <a:t>演習講師</a:t>
            </a:r>
            <a:r>
              <a:rPr lang="en-US" altLang="ja-JP" sz="2000" b="1" dirty="0" smtClean="0">
                <a:solidFill>
                  <a:schemeClr val="tx1"/>
                </a:solidFill>
                <a:latin typeface="メイリオ" pitchFamily="50" charset="-128"/>
                <a:ea typeface="メイリオ" pitchFamily="50" charset="-128"/>
                <a:cs typeface="メイリオ" pitchFamily="50" charset="-128"/>
              </a:rPr>
              <a:t>】</a:t>
            </a:r>
            <a:endParaRPr lang="ja-JP" altLang="en-US" sz="2000" b="1" dirty="0" smtClean="0">
              <a:solidFill>
                <a:schemeClr val="tx1"/>
              </a:solidFill>
              <a:latin typeface="メイリオ" pitchFamily="50" charset="-128"/>
              <a:ea typeface="メイリオ" pitchFamily="50" charset="-128"/>
              <a:cs typeface="メイリオ" pitchFamily="50" charset="-128"/>
            </a:endParaRPr>
          </a:p>
          <a:p>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市村 綾子　北信圏域障害者総合相談センター</a:t>
            </a:r>
          </a:p>
          <a:p>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大友 崇弘　地域支援センターひまわり</a:t>
            </a:r>
          </a:p>
          <a:p>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岡西 博一　かながわ</a:t>
            </a:r>
            <a:r>
              <a:rPr kumimoji="1" lang="ja-JP" altLang="en-US" sz="2000" dirty="0" err="1" smtClean="0">
                <a:solidFill>
                  <a:schemeClr val="tx1"/>
                </a:solidFill>
                <a:latin typeface="メイリオ" pitchFamily="50" charset="-128"/>
                <a:ea typeface="メイリオ" pitchFamily="50" charset="-128"/>
                <a:cs typeface="メイリオ" pitchFamily="50" charset="-128"/>
              </a:rPr>
              <a:t>障がい</a:t>
            </a:r>
            <a:r>
              <a:rPr kumimoji="1" lang="ja-JP" altLang="en-US" sz="2000" dirty="0" smtClean="0">
                <a:solidFill>
                  <a:schemeClr val="tx1"/>
                </a:solidFill>
                <a:latin typeface="メイリオ" pitchFamily="50" charset="-128"/>
                <a:ea typeface="メイリオ" pitchFamily="50" charset="-128"/>
                <a:cs typeface="メイリオ" pitchFamily="50" charset="-128"/>
              </a:rPr>
              <a:t>ケアマネジメント従事者ネットワーク</a:t>
            </a:r>
          </a:p>
          <a:p>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小島 一郎　名東区障害者基幹相談支援センター</a:t>
            </a:r>
          </a:p>
          <a:p>
            <a:pPr>
              <a:lnSpc>
                <a:spcPts val="1200"/>
              </a:lnSpc>
            </a:pPr>
            <a:endParaRPr kumimoji="1" lang="ja-JP" altLang="en-US" sz="2000" dirty="0" smtClean="0">
              <a:solidFill>
                <a:schemeClr val="tx1"/>
              </a:solidFill>
              <a:latin typeface="メイリオ" pitchFamily="50" charset="-128"/>
              <a:ea typeface="メイリオ" pitchFamily="50" charset="-128"/>
              <a:cs typeface="メイリオ" pitchFamily="50" charset="-128"/>
            </a:endParaRPr>
          </a:p>
          <a:p>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梅田 　耕　埼玉県相談支援専門員協会</a:t>
            </a:r>
          </a:p>
          <a:p>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岡村 英佑　埼玉県相談支援専門員協会</a:t>
            </a:r>
            <a:endParaRPr kumimoji="1" lang="ja-JP" altLang="en-US" sz="2000" dirty="0">
              <a:solidFill>
                <a:schemeClr val="tx1"/>
              </a:solidFill>
              <a:latin typeface="メイリオ" pitchFamily="50" charset="-128"/>
              <a:ea typeface="メイリオ" pitchFamily="50" charset="-128"/>
              <a:cs typeface="メイリオ" pitchFamily="50" charset="-128"/>
            </a:endParaRPr>
          </a:p>
        </p:txBody>
      </p:sp>
      <p:sp>
        <p:nvSpPr>
          <p:cNvPr id="4" name="フッター プレースホルダ 3"/>
          <p:cNvSpPr>
            <a:spLocks noGrp="1"/>
          </p:cNvSpPr>
          <p:nvPr>
            <p:ph type="ftr" sz="quarter" idx="11"/>
          </p:nvPr>
        </p:nvSpPr>
        <p:spPr>
          <a:xfrm>
            <a:off x="0" y="6356350"/>
            <a:ext cx="9144000" cy="365125"/>
          </a:xfrm>
        </p:spPr>
        <p:txBody>
          <a:bodyPr/>
          <a:lstStyle/>
          <a:p>
            <a:pPr algn="ctr"/>
            <a:r>
              <a:rPr kumimoji="1" lang="ja-JP" altLang="en-US" sz="800" b="0" dirty="0" smtClean="0">
                <a:solidFill>
                  <a:schemeClr val="tx1"/>
                </a:solidFill>
              </a:rPr>
              <a:t>新カリキュラムに基づく相談支援従事者養成研修モデル研修</a:t>
            </a:r>
            <a:r>
              <a:rPr kumimoji="1" lang="en-US" altLang="ja-JP" sz="800" b="0" dirty="0" smtClean="0">
                <a:solidFill>
                  <a:schemeClr val="tx1"/>
                </a:solidFill>
              </a:rPr>
              <a:t>(</a:t>
            </a:r>
            <a:r>
              <a:rPr kumimoji="1" lang="ja-JP" altLang="en-US" sz="800" b="0" dirty="0" smtClean="0">
                <a:solidFill>
                  <a:schemeClr val="tx1"/>
                </a:solidFill>
              </a:rPr>
              <a:t>初任者研修</a:t>
            </a:r>
            <a:r>
              <a:rPr kumimoji="1" lang="en-US" altLang="ja-JP" sz="800" b="0" dirty="0" smtClean="0">
                <a:solidFill>
                  <a:schemeClr val="tx1"/>
                </a:solidFill>
              </a:rPr>
              <a:t>), SSA2018-2019(c) </a:t>
            </a:r>
            <a:r>
              <a:rPr kumimoji="1" lang="ja-JP" altLang="en-US" sz="800" b="0" dirty="0" smtClean="0">
                <a:solidFill>
                  <a:schemeClr val="tx1"/>
                </a:solidFill>
              </a:rPr>
              <a:t>不許複製</a:t>
            </a:r>
            <a:endParaRPr kumimoji="1" lang="ja-JP" altLang="en-US" sz="800" b="0" dirty="0">
              <a:solidFill>
                <a:schemeClr val="tx1"/>
              </a:solidFill>
            </a:endParaRPr>
          </a:p>
        </p:txBody>
      </p:sp>
      <p:sp>
        <p:nvSpPr>
          <p:cNvPr id="5" name="テキスト ボックス 4"/>
          <p:cNvSpPr txBox="1"/>
          <p:nvPr/>
        </p:nvSpPr>
        <p:spPr>
          <a:xfrm>
            <a:off x="107504" y="116632"/>
            <a:ext cx="6696744" cy="276999"/>
          </a:xfrm>
          <a:prstGeom prst="rect">
            <a:avLst/>
          </a:prstGeom>
          <a:noFill/>
        </p:spPr>
        <p:txBody>
          <a:bodyPr wrap="square" rtlCol="0">
            <a:spAutoFit/>
          </a:bodyPr>
          <a:lstStyle/>
          <a:p>
            <a:r>
              <a:rPr kumimoji="1" lang="ja-JP" altLang="en-US" sz="1200" dirty="0" smtClean="0">
                <a:latin typeface="メイリオ" pitchFamily="50" charset="-128"/>
                <a:ea typeface="メイリオ" pitchFamily="50" charset="-128"/>
                <a:cs typeface="メイリオ" pitchFamily="50" charset="-128"/>
              </a:rPr>
              <a:t>平成</a:t>
            </a:r>
            <a:r>
              <a:rPr kumimoji="1" lang="en-US" altLang="ja-JP" sz="1200" dirty="0" smtClean="0">
                <a:latin typeface="メイリオ" pitchFamily="50" charset="-128"/>
                <a:ea typeface="メイリオ" pitchFamily="50" charset="-128"/>
                <a:cs typeface="メイリオ" pitchFamily="50" charset="-128"/>
              </a:rPr>
              <a:t>30</a:t>
            </a:r>
            <a:r>
              <a:rPr kumimoji="1" lang="ja-JP" altLang="en-US" sz="1200" dirty="0" smtClean="0">
                <a:latin typeface="メイリオ" pitchFamily="50" charset="-128"/>
                <a:ea typeface="メイリオ" pitchFamily="50" charset="-128"/>
                <a:cs typeface="メイリオ" pitchFamily="50" charset="-128"/>
              </a:rPr>
              <a:t>年度 障害者総合福祉推進事業</a:t>
            </a:r>
            <a:r>
              <a:rPr lang="ja-JP" altLang="ja-JP" sz="1200" dirty="0">
                <a:latin typeface="メイリオ" pitchFamily="50" charset="-128"/>
                <a:ea typeface="メイリオ" pitchFamily="50" charset="-128"/>
                <a:cs typeface="メイリオ" pitchFamily="50" charset="-128"/>
              </a:rPr>
              <a:t>「相談支援従事者研修ガイドラインの作成及び普及事業」</a:t>
            </a:r>
            <a:endParaRPr kumimoji="1" lang="ja-JP" altLang="en-US" sz="1200" dirty="0">
              <a:latin typeface="メイリオ" pitchFamily="50" charset="-128"/>
              <a:ea typeface="メイリオ" pitchFamily="50" charset="-128"/>
              <a:cs typeface="メイリオ" pitchFamily="50" charset="-128"/>
            </a:endParaRPr>
          </a:p>
        </p:txBody>
      </p:sp>
      <p:sp>
        <p:nvSpPr>
          <p:cNvPr id="6" name="スライド番号プレースホルダ 5"/>
          <p:cNvSpPr>
            <a:spLocks noGrp="1"/>
          </p:cNvSpPr>
          <p:nvPr>
            <p:ph type="sldNum" sz="quarter" idx="12"/>
          </p:nvPr>
        </p:nvSpPr>
        <p:spPr/>
        <p:txBody>
          <a:bodyPr/>
          <a:lstStyle/>
          <a:p>
            <a:fld id="{5FD889E0-CAB2-4699-909D-B9A88D47ACBE}" type="slidenum">
              <a:rPr lang="en-US" smtClean="0"/>
              <a:pPr/>
              <a:t>1</a:t>
            </a:fld>
            <a:endParaRPr lang="en-US"/>
          </a:p>
        </p:txBody>
      </p:sp>
    </p:spTree>
    <p:extLst>
      <p:ext uri="{BB962C8B-B14F-4D97-AF65-F5344CB8AC3E}">
        <p14:creationId xmlns:p14="http://schemas.microsoft.com/office/powerpoint/2010/main" val="40138141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2" y="641663"/>
            <a:ext cx="8640960"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本科目の流れ</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321209"/>
            <a:ext cx="8640960" cy="3016210"/>
          </a:xfrm>
          <a:prstGeom prst="rect">
            <a:avLst/>
          </a:prstGeom>
          <a:noFill/>
        </p:spPr>
        <p:txBody>
          <a:bodyPr wrap="square" rtlCol="0">
            <a:spAutoFit/>
          </a:bodyPr>
          <a:lstStyle/>
          <a:p>
            <a:pPr>
              <a:lnSpc>
                <a:spcPts val="3800"/>
              </a:lnSpc>
            </a:pPr>
            <a:r>
              <a:rPr lang="ja-JP" altLang="en-US" sz="2400" dirty="0" smtClean="0">
                <a:latin typeface="メイリオ" pitchFamily="50" charset="-128"/>
                <a:ea typeface="メイリオ" pitchFamily="50" charset="-128"/>
                <a:cs typeface="メイリオ" pitchFamily="50" charset="-128"/>
              </a:rPr>
              <a:t>① しつこいまでの復習</a:t>
            </a:r>
          </a:p>
          <a:p>
            <a:pPr>
              <a:lnSpc>
                <a:spcPts val="3800"/>
              </a:lnSpc>
            </a:pPr>
            <a:r>
              <a:rPr lang="ja-JP" altLang="en-US" sz="2400" dirty="0" smtClean="0">
                <a:latin typeface="メイリオ" pitchFamily="50" charset="-128"/>
                <a:ea typeface="メイリオ" pitchFamily="50" charset="-128"/>
                <a:cs typeface="メイリオ" pitchFamily="50" charset="-128"/>
              </a:rPr>
              <a:t>② 地域の資源を柔軟に捉え、活用する。</a:t>
            </a:r>
          </a:p>
          <a:p>
            <a:pPr>
              <a:lnSpc>
                <a:spcPts val="3800"/>
              </a:lnSpc>
            </a:pPr>
            <a:r>
              <a:rPr lang="ja-JP" altLang="en-US" sz="2400" dirty="0" smtClean="0">
                <a:latin typeface="メイリオ" pitchFamily="50" charset="-128"/>
                <a:ea typeface="メイリオ" pitchFamily="50" charset="-128"/>
                <a:cs typeface="メイリオ" pitchFamily="50" charset="-128"/>
              </a:rPr>
              <a:t>③ サービス等利用計画を作成する。</a:t>
            </a:r>
            <a:endParaRPr lang="ja-JP" altLang="en-US" sz="2000" dirty="0" smtClean="0">
              <a:latin typeface="メイリオ" pitchFamily="50" charset="-128"/>
              <a:ea typeface="メイリオ" pitchFamily="50" charset="-128"/>
              <a:cs typeface="メイリオ" pitchFamily="50" charset="-128"/>
            </a:endParaRPr>
          </a:p>
          <a:p>
            <a:pPr>
              <a:lnSpc>
                <a:spcPts val="3800"/>
              </a:lnSpc>
            </a:pPr>
            <a:r>
              <a:rPr lang="ja-JP" altLang="en-US" sz="2400" dirty="0" smtClean="0">
                <a:latin typeface="メイリオ" pitchFamily="50" charset="-128"/>
                <a:ea typeface="メイリオ" pitchFamily="50" charset="-128"/>
                <a:cs typeface="メイリオ" pitchFamily="50" charset="-128"/>
              </a:rPr>
              <a:t>④ サービス担当者会議の方法とチーム支援の基礎を学ぶ。</a:t>
            </a:r>
          </a:p>
          <a:p>
            <a:pPr>
              <a:lnSpc>
                <a:spcPts val="3800"/>
              </a:lnSpc>
            </a:pPr>
            <a:r>
              <a:rPr lang="ja-JP" altLang="en-US" sz="2400" dirty="0" smtClean="0">
                <a:latin typeface="メイリオ" pitchFamily="50" charset="-128"/>
                <a:ea typeface="メイリオ" pitchFamily="50" charset="-128"/>
                <a:cs typeface="メイリオ" pitchFamily="50" charset="-128"/>
              </a:rPr>
              <a:t>⑤ モニタリングと終結・評価を考える。</a:t>
            </a:r>
          </a:p>
          <a:p>
            <a:pPr>
              <a:lnSpc>
                <a:spcPts val="3800"/>
              </a:lnSpc>
            </a:pPr>
            <a:r>
              <a:rPr lang="ja-JP" altLang="en-US" sz="2400" dirty="0" smtClean="0">
                <a:latin typeface="メイリオ" pitchFamily="50" charset="-128"/>
                <a:ea typeface="メイリオ" pitchFamily="50" charset="-128"/>
                <a:cs typeface="メイリオ" pitchFamily="50" charset="-128"/>
              </a:rPr>
              <a:t>⑥ ２日間のまとめ</a:t>
            </a:r>
            <a:endParaRPr lang="ja-JP" altLang="en-US" sz="24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10</a:t>
            </a:fld>
            <a:endParaRPr lang="en-US"/>
          </a:p>
        </p:txBody>
      </p:sp>
      <p:sp>
        <p:nvSpPr>
          <p:cNvPr id="7" name="角丸四角形 6"/>
          <p:cNvSpPr/>
          <p:nvPr/>
        </p:nvSpPr>
        <p:spPr>
          <a:xfrm>
            <a:off x="5836892" y="710444"/>
            <a:ext cx="2999764" cy="461246"/>
          </a:xfrm>
          <a:prstGeom prst="roundRect">
            <a:avLst/>
          </a:prstGeom>
          <a:solidFill>
            <a:schemeClr val="accent4">
              <a:lumMod val="20000"/>
              <a:lumOff val="80000"/>
            </a:schemeClr>
          </a:solidFill>
          <a:ln w="38100">
            <a:solidFill>
              <a:schemeClr val="accent4">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この演習でも、技術だけでなく、</a:t>
            </a:r>
          </a:p>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その基盤となる価値を忘れないでください。</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9" name="角丸四角形 8"/>
          <p:cNvSpPr/>
          <p:nvPr/>
        </p:nvSpPr>
        <p:spPr>
          <a:xfrm>
            <a:off x="5836892" y="1321209"/>
            <a:ext cx="2898444" cy="498424"/>
          </a:xfrm>
          <a:prstGeom prst="roundRect">
            <a:avLst/>
          </a:prstGeom>
          <a:solidFill>
            <a:schemeClr val="accent4">
              <a:lumMod val="20000"/>
              <a:lumOff val="80000"/>
            </a:schemeClr>
          </a:solidFill>
          <a:ln w="38100">
            <a:solidFill>
              <a:schemeClr val="accent4">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昨日のつづきです</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051996"/>
            <a:ext cx="8640960" cy="2000548"/>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　　　　　</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１</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これまでの復習</a:t>
            </a:r>
          </a:p>
          <a:p>
            <a:endParaRPr lang="ja-JP" altLang="en-US"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　　　　　　　① 相談支援の目的</a:t>
            </a:r>
          </a:p>
          <a:p>
            <a:r>
              <a:rPr lang="ja-JP" altLang="en-US" sz="2400" dirty="0" smtClean="0">
                <a:latin typeface="メイリオ" pitchFamily="50" charset="-128"/>
                <a:ea typeface="メイリオ" pitchFamily="50" charset="-128"/>
                <a:cs typeface="メイリオ" pitchFamily="50" charset="-128"/>
              </a:rPr>
              <a:t>　　　　　　　② 相談支援の基本的視点</a:t>
            </a:r>
          </a:p>
          <a:p>
            <a:r>
              <a:rPr lang="ja-JP" altLang="en-US" sz="2400" dirty="0" smtClean="0">
                <a:latin typeface="メイリオ" pitchFamily="50" charset="-128"/>
                <a:ea typeface="メイリオ" pitchFamily="50" charset="-128"/>
                <a:cs typeface="メイリオ" pitchFamily="50" charset="-128"/>
              </a:rPr>
              <a:t>　　　　　　　③ ケアマネジメントプロセスとその留意点</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800" dirty="0" smtClean="0">
                <a:latin typeface="メイリオ"/>
                <a:ea typeface="メイリオ"/>
                <a:cs typeface="メイリオ"/>
              </a:rPr>
              <a:t>【</a:t>
            </a:r>
            <a:r>
              <a:rPr lang="ja-JP" altLang="en-US" sz="2800" dirty="0" smtClean="0">
                <a:latin typeface="メイリオ"/>
                <a:ea typeface="メイリオ"/>
                <a:cs typeface="メイリオ"/>
              </a:rPr>
              <a:t>復習</a:t>
            </a:r>
            <a:r>
              <a:rPr kumimoji="1" lang="en-US" altLang="ja-JP" sz="2800" dirty="0" smtClean="0">
                <a:latin typeface="メイリオ"/>
                <a:ea typeface="メイリオ"/>
                <a:cs typeface="メイリオ"/>
              </a:rPr>
              <a:t>】 </a:t>
            </a:r>
            <a:r>
              <a:rPr kumimoji="1" lang="ja-JP" altLang="en-US" sz="2800" dirty="0">
                <a:latin typeface="メイリオ"/>
                <a:ea typeface="メイリオ"/>
                <a:cs typeface="メイリオ"/>
              </a:rPr>
              <a:t>相談</a:t>
            </a:r>
            <a:r>
              <a:rPr kumimoji="1" lang="ja-JP" altLang="en-US" sz="2800" dirty="0" smtClean="0">
                <a:latin typeface="メイリオ"/>
                <a:ea typeface="メイリオ"/>
                <a:cs typeface="メイリオ"/>
              </a:rPr>
              <a:t>支援の目的</a:t>
            </a:r>
            <a:endParaRPr kumimoji="1" lang="ja-JP" altLang="en-US" sz="2800" dirty="0">
              <a:latin typeface="メイリオ"/>
              <a:ea typeface="メイリオ"/>
              <a:cs typeface="メイリオ"/>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12</a:t>
            </a:fld>
            <a:endParaRPr lang="en-US"/>
          </a:p>
        </p:txBody>
      </p:sp>
      <p:sp>
        <p:nvSpPr>
          <p:cNvPr id="4" name="テキスト ボックス 3"/>
          <p:cNvSpPr txBox="1"/>
          <p:nvPr/>
        </p:nvSpPr>
        <p:spPr>
          <a:xfrm>
            <a:off x="284163" y="2015813"/>
            <a:ext cx="8574087" cy="4283224"/>
          </a:xfrm>
          <a:prstGeom prst="rect">
            <a:avLst/>
          </a:prstGeom>
          <a:noFill/>
        </p:spPr>
        <p:txBody>
          <a:bodyPr wrap="square" rtlCol="0">
            <a:spAutoFit/>
          </a:bodyPr>
          <a:lstStyle/>
          <a:p>
            <a:r>
              <a:rPr kumimoji="1" lang="ja-JP" altLang="en-US" sz="2400" b="1" u="sng" dirty="0">
                <a:latin typeface="メイリオ"/>
                <a:ea typeface="メイリオ"/>
                <a:cs typeface="メイリオ"/>
              </a:rPr>
              <a:t>相談支援の目的</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① </a:t>
            </a:r>
            <a:r>
              <a:rPr kumimoji="1" lang="ja-JP" altLang="en-US" sz="2400" dirty="0" smtClean="0">
                <a:latin typeface="メイリオ"/>
                <a:ea typeface="メイリオ"/>
                <a:cs typeface="メイリオ"/>
              </a:rPr>
              <a:t>本人の</a:t>
            </a:r>
            <a:r>
              <a:rPr kumimoji="1" lang="ja-JP" altLang="en-US" sz="2400" dirty="0">
                <a:latin typeface="メイリオ"/>
                <a:ea typeface="メイリオ"/>
                <a:cs typeface="メイリオ"/>
              </a:rPr>
              <a:t>その人らしい地域での暮らし</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1</a:t>
            </a:r>
            <a:r>
              <a:rPr kumimoji="1" lang="en-US" altLang="ja-JP" sz="2400" dirty="0">
                <a:latin typeface="メイリオ"/>
                <a:ea typeface="メイリオ"/>
                <a:cs typeface="メイリオ"/>
              </a:rPr>
              <a:t>) </a:t>
            </a:r>
            <a:r>
              <a:rPr kumimoji="1" lang="ja-JP" altLang="en-US" sz="2400" dirty="0">
                <a:latin typeface="メイリオ"/>
                <a:ea typeface="メイリオ"/>
                <a:cs typeface="メイリオ"/>
              </a:rPr>
              <a:t>障害者の地域生活支援</a:t>
            </a: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2) </a:t>
            </a:r>
            <a:r>
              <a:rPr kumimoji="1" lang="ja-JP" altLang="en-US" sz="2400" dirty="0">
                <a:latin typeface="メイリオ"/>
                <a:ea typeface="メイリオ"/>
                <a:cs typeface="メイリオ"/>
              </a:rPr>
              <a:t>障害者の自立と尊厳の確保、社会参加</a:t>
            </a:r>
          </a:p>
          <a:p>
            <a:r>
              <a:rPr kumimoji="1" lang="ja-JP" altLang="en-US" sz="2400" dirty="0" smtClean="0">
                <a:latin typeface="メイリオ"/>
                <a:ea typeface="メイリオ"/>
                <a:cs typeface="メイリオ"/>
              </a:rPr>
              <a:t>　</a:t>
            </a:r>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3) </a:t>
            </a:r>
            <a:r>
              <a:rPr kumimoji="1" lang="ja-JP" altLang="en-US" sz="2400" dirty="0">
                <a:latin typeface="メイリオ"/>
                <a:ea typeface="メイリオ"/>
                <a:cs typeface="メイリオ"/>
              </a:rPr>
              <a:t>自己決定</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意思決定</a:t>
            </a:r>
            <a:r>
              <a:rPr kumimoji="1" lang="en-US" altLang="ja-JP" sz="2400" dirty="0">
                <a:latin typeface="メイリオ"/>
                <a:ea typeface="メイリオ"/>
                <a:cs typeface="メイリオ"/>
              </a:rPr>
              <a:t>)</a:t>
            </a:r>
            <a:r>
              <a:rPr kumimoji="1" lang="ja-JP" altLang="en-US" sz="2400" dirty="0" err="1">
                <a:latin typeface="メイリオ"/>
                <a:ea typeface="メイリオ"/>
                <a:cs typeface="メイリオ"/>
              </a:rPr>
              <a:t>への</a:t>
            </a:r>
            <a:r>
              <a:rPr kumimoji="1" lang="ja-JP" altLang="en-US" sz="2400" dirty="0">
                <a:latin typeface="メイリオ"/>
                <a:ea typeface="メイリオ"/>
                <a:cs typeface="メイリオ"/>
              </a:rPr>
              <a:t>支援・権利擁護</a:t>
            </a:r>
            <a:r>
              <a:rPr kumimoji="1" lang="ja-JP" altLang="en-US" sz="2400" dirty="0" smtClean="0">
                <a:latin typeface="メイリオ"/>
                <a:ea typeface="メイリオ"/>
                <a:cs typeface="メイリオ"/>
              </a:rPr>
              <a:t>、</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エンパワメント</a:t>
            </a:r>
            <a:r>
              <a:rPr kumimoji="1" lang="ja-JP" altLang="en-US" sz="2400" dirty="0">
                <a:latin typeface="メイリオ"/>
                <a:ea typeface="メイリオ"/>
                <a:cs typeface="メイリオ"/>
              </a:rPr>
              <a:t>、リカバリー</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②</a:t>
            </a:r>
            <a:r>
              <a:rPr kumimoji="1" lang="en-US" altLang="ja-JP" sz="2400" dirty="0" smtClean="0">
                <a:latin typeface="メイリオ"/>
                <a:ea typeface="メイリオ"/>
                <a:cs typeface="メイリオ"/>
              </a:rPr>
              <a:t> </a:t>
            </a:r>
            <a:r>
              <a:rPr kumimoji="1" lang="ja-JP" altLang="en-US" sz="2400" dirty="0">
                <a:latin typeface="メイリオ"/>
                <a:ea typeface="メイリオ"/>
                <a:cs typeface="メイリオ"/>
              </a:rPr>
              <a:t>障害のある人を含めた誰もが暮らすことの</a:t>
            </a:r>
            <a:r>
              <a:rPr kumimoji="1" lang="ja-JP" altLang="en-US" sz="2400" dirty="0" smtClean="0">
                <a:latin typeface="メイリオ"/>
                <a:ea typeface="メイリオ"/>
                <a:cs typeface="メイリオ"/>
              </a:rPr>
              <a:t>できる</a:t>
            </a:r>
          </a:p>
          <a:p>
            <a:r>
              <a:rPr kumimoji="1" lang="ja-JP" altLang="en-US" sz="2400" dirty="0" smtClean="0">
                <a:latin typeface="メイリオ"/>
                <a:ea typeface="メイリオ"/>
                <a:cs typeface="メイリオ"/>
              </a:rPr>
              <a:t>　　地域づくり</a:t>
            </a:r>
          </a:p>
          <a:p>
            <a:pPr>
              <a:lnSpc>
                <a:spcPts val="1000"/>
              </a:lnSpc>
            </a:pPr>
            <a:endParaRPr kumimoji="1" lang="en-US" altLang="ja-JP" sz="24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dirty="0">
                <a:latin typeface="メイリオ"/>
                <a:ea typeface="メイリオ"/>
                <a:cs typeface="メイリオ"/>
              </a:rPr>
              <a:t>地域を基盤とする</a:t>
            </a:r>
            <a:r>
              <a:rPr kumimoji="1" lang="ja-JP" altLang="en-US" sz="2400" dirty="0" smtClean="0">
                <a:latin typeface="メイリオ"/>
                <a:ea typeface="メイリオ"/>
                <a:cs typeface="メイリオ"/>
              </a:rPr>
              <a:t>ソーシャルワーク</a:t>
            </a:r>
          </a:p>
          <a:p>
            <a:endParaRPr kumimoji="1" lang="ja-JP" altLang="en-US" sz="2400" dirty="0" smtClean="0">
              <a:latin typeface="メイリオ"/>
              <a:ea typeface="メイリオ"/>
              <a:cs typeface="メイリオ"/>
            </a:endParaRPr>
          </a:p>
          <a:p>
            <a:pPr algn="ctr"/>
            <a:r>
              <a:rPr kumimoji="1" lang="ja-JP" altLang="en-US" sz="2400" b="1" dirty="0" smtClean="0">
                <a:solidFill>
                  <a:srgbClr val="FF0000"/>
                </a:solidFill>
                <a:latin typeface="メイリオ"/>
                <a:ea typeface="メイリオ"/>
                <a:cs typeface="メイリオ"/>
              </a:rPr>
              <a:t>ケアマネジメント手法においても変わらない。</a:t>
            </a: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Tree>
    <p:extLst>
      <p:ext uri="{BB962C8B-B14F-4D97-AF65-F5344CB8AC3E}">
        <p14:creationId xmlns:p14="http://schemas.microsoft.com/office/powerpoint/2010/main" val="35439520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復習</a:t>
            </a:r>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相談支援の基本的視点</a:t>
            </a:r>
            <a:endParaRPr kumimoji="1" lang="ja-JP" altLang="en-US" sz="2800" dirty="0">
              <a:latin typeface="メイリオ"/>
              <a:ea typeface="メイリオ"/>
              <a:cs typeface="メイリオ"/>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13</a:t>
            </a:fld>
            <a:endParaRPr lang="en-US"/>
          </a:p>
        </p:txBody>
      </p:sp>
      <p:sp>
        <p:nvSpPr>
          <p:cNvPr id="4" name="テキスト ボックス 3"/>
          <p:cNvSpPr txBox="1"/>
          <p:nvPr/>
        </p:nvSpPr>
        <p:spPr>
          <a:xfrm>
            <a:off x="284163" y="2261356"/>
            <a:ext cx="8574087" cy="4154984"/>
          </a:xfrm>
          <a:prstGeom prst="rect">
            <a:avLst/>
          </a:prstGeom>
          <a:noFill/>
        </p:spPr>
        <p:txBody>
          <a:bodyPr wrap="square" rtlCol="0">
            <a:spAutoFit/>
          </a:bodyPr>
          <a:lstStyle/>
          <a:p>
            <a:r>
              <a:rPr kumimoji="1" lang="ja-JP" altLang="en-US" sz="2400" b="1" u="sng" dirty="0">
                <a:latin typeface="メイリオ"/>
                <a:ea typeface="メイリオ"/>
                <a:cs typeface="メイリオ"/>
              </a:rPr>
              <a:t>相談</a:t>
            </a:r>
            <a:r>
              <a:rPr kumimoji="1" lang="ja-JP" altLang="en-US" sz="2400" b="1" u="sng" dirty="0" smtClean="0">
                <a:latin typeface="メイリオ"/>
                <a:ea typeface="メイリオ"/>
                <a:cs typeface="メイリオ"/>
              </a:rPr>
              <a:t>支援の</a:t>
            </a:r>
            <a:r>
              <a:rPr kumimoji="1" lang="ja-JP" altLang="en-US" sz="2400" b="1" u="sng" dirty="0">
                <a:latin typeface="メイリオ"/>
                <a:ea typeface="メイリオ"/>
                <a:cs typeface="メイリオ"/>
              </a:rPr>
              <a:t>基本的視点</a:t>
            </a:r>
            <a:r>
              <a:rPr kumimoji="1" lang="ja-JP" altLang="en-US" sz="2400" dirty="0">
                <a:latin typeface="メイリオ"/>
                <a:ea typeface="メイリオ"/>
                <a:cs typeface="メイリオ"/>
              </a:rPr>
              <a:t>：</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① </a:t>
            </a:r>
            <a:r>
              <a:rPr kumimoji="1" lang="ja-JP" altLang="en-US" sz="2400" dirty="0">
                <a:latin typeface="メイリオ"/>
                <a:ea typeface="メイリオ"/>
                <a:cs typeface="メイリオ"/>
              </a:rPr>
              <a:t>個別性の重視</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② </a:t>
            </a:r>
            <a:r>
              <a:rPr kumimoji="1" lang="ja-JP" altLang="en-US" sz="2400" dirty="0">
                <a:latin typeface="メイリオ"/>
                <a:ea typeface="メイリオ"/>
                <a:cs typeface="メイリオ"/>
              </a:rPr>
              <a:t>生活者視点、</a:t>
            </a:r>
            <a:r>
              <a:rPr kumimoji="1" lang="en-US" altLang="ja-JP" sz="2400" dirty="0">
                <a:latin typeface="メイリオ"/>
                <a:ea typeface="メイリオ"/>
                <a:cs typeface="メイリオ"/>
              </a:rPr>
              <a:t>QOL</a:t>
            </a:r>
            <a:r>
              <a:rPr kumimoji="1" lang="ja-JP" altLang="en-US" sz="2400" dirty="0">
                <a:latin typeface="メイリオ"/>
                <a:ea typeface="メイリオ"/>
                <a:cs typeface="メイリオ"/>
              </a:rPr>
              <a:t>の重視</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③ </a:t>
            </a:r>
            <a:r>
              <a:rPr kumimoji="1" lang="ja-JP" altLang="en-US" sz="2400" dirty="0">
                <a:latin typeface="メイリオ"/>
                <a:ea typeface="メイリオ"/>
                <a:cs typeface="メイリオ"/>
              </a:rPr>
              <a:t>本人主体、本人中心</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④ </a:t>
            </a:r>
            <a:r>
              <a:rPr kumimoji="1" lang="ja-JP" altLang="en-US" sz="2400" dirty="0">
                <a:latin typeface="メイリオ"/>
                <a:ea typeface="メイリオ"/>
                <a:cs typeface="メイリオ"/>
              </a:rPr>
              <a:t>自己決定</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意思決定</a:t>
            </a:r>
            <a:r>
              <a:rPr kumimoji="1" lang="en-US" altLang="ja-JP" sz="2400" dirty="0">
                <a:latin typeface="メイリオ"/>
                <a:ea typeface="メイリオ"/>
                <a:cs typeface="メイリオ"/>
              </a:rPr>
              <a:t>)</a:t>
            </a:r>
            <a:r>
              <a:rPr kumimoji="1" lang="ja-JP" altLang="en-US" sz="2400" dirty="0" err="1">
                <a:latin typeface="メイリオ"/>
                <a:ea typeface="メイリオ"/>
                <a:cs typeface="メイリオ"/>
              </a:rPr>
              <a:t>への</a:t>
            </a:r>
            <a:r>
              <a:rPr kumimoji="1" lang="ja-JP" altLang="en-US" sz="2400" dirty="0">
                <a:latin typeface="メイリオ"/>
                <a:ea typeface="メイリオ"/>
                <a:cs typeface="メイリオ"/>
              </a:rPr>
              <a:t>支援</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⑤ </a:t>
            </a:r>
            <a:r>
              <a:rPr kumimoji="1" lang="ja-JP" altLang="en-US" sz="2400" dirty="0">
                <a:latin typeface="メイリオ"/>
                <a:ea typeface="メイリオ"/>
                <a:cs typeface="メイリオ"/>
              </a:rPr>
              <a:t>エンパワメントの視点、ストレングスへの着目</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⑥ </a:t>
            </a:r>
            <a:r>
              <a:rPr kumimoji="1" lang="ja-JP" altLang="en-US" sz="2400" dirty="0">
                <a:latin typeface="メイリオ"/>
                <a:ea typeface="メイリオ"/>
                <a:cs typeface="メイリオ"/>
              </a:rPr>
              <a:t>権利擁護</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アドボカシー</a:t>
            </a:r>
            <a:r>
              <a:rPr kumimoji="1" lang="en-US" altLang="ja-JP" sz="2400" dirty="0">
                <a:latin typeface="メイリオ"/>
                <a:ea typeface="メイリオ"/>
                <a:cs typeface="メイリオ"/>
              </a:rPr>
              <a:t>)</a:t>
            </a: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⑦ </a:t>
            </a:r>
            <a:r>
              <a:rPr kumimoji="1" lang="ja-JP" altLang="en-US" sz="2400" dirty="0">
                <a:latin typeface="メイリオ"/>
                <a:ea typeface="メイリオ"/>
                <a:cs typeface="メイリオ"/>
              </a:rPr>
              <a:t>地域の多様な資源へのアクセスと活用、資源開発</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⑧ </a:t>
            </a:r>
            <a:r>
              <a:rPr kumimoji="1" lang="ja-JP" altLang="en-US" sz="2400" dirty="0">
                <a:latin typeface="メイリオ"/>
                <a:ea typeface="メイリオ"/>
                <a:cs typeface="メイリオ"/>
              </a:rPr>
              <a:t>チームアプローチ、多職種</a:t>
            </a:r>
            <a:r>
              <a:rPr kumimoji="1" lang="ja-JP" altLang="en-US" sz="2400" dirty="0" smtClean="0">
                <a:latin typeface="メイリオ"/>
                <a:ea typeface="メイリオ"/>
                <a:cs typeface="メイリオ"/>
              </a:rPr>
              <a:t>連携</a:t>
            </a:r>
          </a:p>
          <a:p>
            <a:endParaRPr kumimoji="1" lang="ja-JP" altLang="en-US" sz="2400" dirty="0">
              <a:latin typeface="メイリオ"/>
              <a:ea typeface="メイリオ"/>
              <a:cs typeface="メイリオ"/>
            </a:endParaRPr>
          </a:p>
          <a:p>
            <a:pPr algn="ctr"/>
            <a:r>
              <a:rPr kumimoji="1" lang="ja-JP" altLang="en-US" sz="2400" b="1" dirty="0" smtClean="0">
                <a:solidFill>
                  <a:srgbClr val="FF0000"/>
                </a:solidFill>
                <a:latin typeface="メイリオ"/>
                <a:ea typeface="メイリオ"/>
                <a:cs typeface="メイリオ"/>
              </a:rPr>
              <a:t>ケアマネジメント手法においても変わらない。</a:t>
            </a:r>
          </a:p>
        </p:txBody>
      </p:sp>
      <p:sp>
        <p:nvSpPr>
          <p:cNvPr id="7" name="フッター プレースホルダ 6"/>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Tree>
    <p:extLst>
      <p:ext uri="{BB962C8B-B14F-4D97-AF65-F5344CB8AC3E}">
        <p14:creationId xmlns:p14="http://schemas.microsoft.com/office/powerpoint/2010/main" val="3834403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800" dirty="0" smtClean="0">
                <a:latin typeface="メイリオ"/>
                <a:ea typeface="メイリオ"/>
                <a:cs typeface="メイリオ"/>
              </a:rPr>
              <a:t>【</a:t>
            </a:r>
            <a:r>
              <a:rPr lang="ja-JP" altLang="en-US" sz="2800" dirty="0" smtClean="0">
                <a:latin typeface="メイリオ"/>
                <a:ea typeface="メイリオ"/>
                <a:cs typeface="メイリオ"/>
              </a:rPr>
              <a:t>復習</a:t>
            </a:r>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ケアマネジメントプロセス</a:t>
            </a:r>
            <a:br>
              <a:rPr kumimoji="1" lang="ja-JP" altLang="en-US" sz="2800" dirty="0" smtClean="0">
                <a:latin typeface="メイリオ"/>
                <a:ea typeface="メイリオ"/>
                <a:cs typeface="メイリオ"/>
              </a:rPr>
            </a:br>
            <a:r>
              <a:rPr lang="ja-JP" altLang="en-US" sz="1600" dirty="0" smtClean="0">
                <a:latin typeface="メイリオ"/>
                <a:ea typeface="メイリオ"/>
                <a:cs typeface="メイリオ"/>
              </a:rPr>
              <a:t>サービス等利用計画作成事務の流れ</a:t>
            </a:r>
            <a:endParaRPr kumimoji="1" lang="ja-JP" altLang="en-US" sz="1600" dirty="0">
              <a:latin typeface="メイリオ"/>
              <a:ea typeface="メイリオ"/>
              <a:cs typeface="メイリオ"/>
            </a:endParaRPr>
          </a:p>
        </p:txBody>
      </p:sp>
      <p:sp>
        <p:nvSpPr>
          <p:cNvPr id="30" name="フッター プレースホルダ 29"/>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11" name="スライド番号プレースホルダー 10"/>
          <p:cNvSpPr>
            <a:spLocks noGrp="1"/>
          </p:cNvSpPr>
          <p:nvPr>
            <p:ph type="sldNum" sz="quarter" idx="12"/>
          </p:nvPr>
        </p:nvSpPr>
        <p:spPr/>
        <p:txBody>
          <a:bodyPr/>
          <a:lstStyle/>
          <a:p>
            <a:fld id="{5FD889E0-CAB2-4699-909D-B9A88D47ACBE}" type="slidenum">
              <a:rPr lang="en-US" smtClean="0"/>
              <a:pPr/>
              <a:t>14</a:t>
            </a:fld>
            <a:endParaRPr lang="en-US"/>
          </a:p>
        </p:txBody>
      </p:sp>
      <p:sp>
        <p:nvSpPr>
          <p:cNvPr id="4" name="テキスト ボックス 3"/>
          <p:cNvSpPr txBox="1"/>
          <p:nvPr/>
        </p:nvSpPr>
        <p:spPr>
          <a:xfrm>
            <a:off x="284163" y="1956544"/>
            <a:ext cx="8574087" cy="461665"/>
          </a:xfrm>
          <a:prstGeom prst="rect">
            <a:avLst/>
          </a:prstGeom>
          <a:noFill/>
        </p:spPr>
        <p:txBody>
          <a:bodyPr wrap="square" rtlCol="0">
            <a:spAutoFit/>
          </a:bodyPr>
          <a:lstStyle/>
          <a:p>
            <a:r>
              <a:rPr kumimoji="1" lang="ja-JP" altLang="en-US" sz="2400" dirty="0" smtClean="0">
                <a:latin typeface="メイリオ"/>
                <a:ea typeface="メイリオ"/>
                <a:cs typeface="メイリオ"/>
              </a:rPr>
              <a:t>支援</a:t>
            </a:r>
            <a:r>
              <a:rPr kumimoji="1" lang="ja-JP" altLang="en-US" sz="2400" dirty="0">
                <a:latin typeface="メイリオ"/>
                <a:ea typeface="メイリオ"/>
                <a:cs typeface="メイリオ"/>
              </a:rPr>
              <a:t>過程の可視化</a:t>
            </a:r>
            <a:endParaRPr kumimoji="1" lang="en-US" altLang="ja-JP" sz="2400" dirty="0">
              <a:latin typeface="メイリオ"/>
              <a:ea typeface="メイリオ"/>
              <a:cs typeface="メイリオ"/>
            </a:endParaRPr>
          </a:p>
        </p:txBody>
      </p:sp>
      <p:sp>
        <p:nvSpPr>
          <p:cNvPr id="5" name="正方形/長方形 4"/>
          <p:cNvSpPr/>
          <p:nvPr/>
        </p:nvSpPr>
        <p:spPr>
          <a:xfrm>
            <a:off x="284163"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latin typeface="メイリオ"/>
                <a:ea typeface="メイリオ"/>
                <a:cs typeface="メイリオ"/>
              </a:rPr>
              <a:t>インテーク</a:t>
            </a:r>
          </a:p>
          <a:p>
            <a:pPr algn="ctr"/>
            <a:r>
              <a:rPr kumimoji="1" lang="en-US" altLang="ja-JP" sz="1200" dirty="0" smtClean="0">
                <a:latin typeface="メイリオ"/>
                <a:ea typeface="メイリオ"/>
                <a:cs typeface="メイリオ"/>
              </a:rPr>
              <a:t>(</a:t>
            </a:r>
            <a:r>
              <a:rPr kumimoji="1" lang="ja-JP" altLang="en-US" sz="1200" dirty="0" smtClean="0">
                <a:latin typeface="メイリオ"/>
                <a:ea typeface="メイリオ"/>
                <a:cs typeface="メイリオ"/>
              </a:rPr>
              <a:t>・アセスメント</a:t>
            </a:r>
            <a:r>
              <a:rPr kumimoji="1" lang="en-US" altLang="ja-JP" sz="1200" dirty="0" smtClean="0">
                <a:latin typeface="メイリオ"/>
                <a:ea typeface="メイリオ"/>
                <a:cs typeface="メイリオ"/>
              </a:rPr>
              <a:t>)</a:t>
            </a:r>
            <a:endParaRPr kumimoji="1" lang="ja-JP" altLang="en-US" sz="1200" dirty="0" smtClean="0">
              <a:latin typeface="メイリオ"/>
              <a:ea typeface="メイリオ"/>
              <a:cs typeface="メイリオ"/>
            </a:endParaRPr>
          </a:p>
        </p:txBody>
      </p:sp>
      <p:sp>
        <p:nvSpPr>
          <p:cNvPr id="6" name="正方形/長方形 5"/>
          <p:cNvSpPr/>
          <p:nvPr/>
        </p:nvSpPr>
        <p:spPr>
          <a:xfrm>
            <a:off x="2129816"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アセスメント</a:t>
            </a:r>
            <a:endParaRPr kumimoji="1" lang="en-US" altLang="ja-JP">
              <a:latin typeface="メイリオ"/>
              <a:ea typeface="メイリオ"/>
              <a:cs typeface="メイリオ"/>
            </a:endParaRPr>
          </a:p>
        </p:txBody>
      </p:sp>
      <p:sp>
        <p:nvSpPr>
          <p:cNvPr id="7" name="正方形/長方形 6"/>
          <p:cNvSpPr/>
          <p:nvPr/>
        </p:nvSpPr>
        <p:spPr>
          <a:xfrm>
            <a:off x="3975469"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プランニング</a:t>
            </a:r>
            <a:endParaRPr kumimoji="1" lang="en-US" altLang="ja-JP">
              <a:latin typeface="メイリオ"/>
              <a:ea typeface="メイリオ"/>
              <a:cs typeface="メイリオ"/>
            </a:endParaRPr>
          </a:p>
        </p:txBody>
      </p:sp>
      <p:sp>
        <p:nvSpPr>
          <p:cNvPr id="8" name="正方形/長方形 7"/>
          <p:cNvSpPr/>
          <p:nvPr/>
        </p:nvSpPr>
        <p:spPr>
          <a:xfrm>
            <a:off x="2064249" y="4852125"/>
            <a:ext cx="1088524"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a:latin typeface="メイリオ"/>
                <a:ea typeface="メイリオ"/>
                <a:cs typeface="メイリオ"/>
              </a:rPr>
              <a:t>サービス等</a:t>
            </a:r>
            <a:endParaRPr kumimoji="1" lang="en-US" altLang="ja-JP" sz="1400" dirty="0">
              <a:latin typeface="メイリオ"/>
              <a:ea typeface="メイリオ"/>
              <a:cs typeface="メイリオ"/>
            </a:endParaRPr>
          </a:p>
          <a:p>
            <a:pPr algn="ctr"/>
            <a:r>
              <a:rPr kumimoji="1" lang="ja-JP" altLang="en-US" sz="1400" dirty="0">
                <a:latin typeface="メイリオ"/>
                <a:ea typeface="メイリオ"/>
                <a:cs typeface="メイリオ"/>
              </a:rPr>
              <a:t>利用計画案</a:t>
            </a:r>
            <a:endParaRPr kumimoji="1" lang="en-US" altLang="ja-JP" sz="1400" dirty="0">
              <a:latin typeface="メイリオ"/>
              <a:ea typeface="メイリオ"/>
              <a:cs typeface="メイリオ"/>
            </a:endParaRPr>
          </a:p>
        </p:txBody>
      </p:sp>
      <p:sp>
        <p:nvSpPr>
          <p:cNvPr id="9" name="正方形/長方形 8"/>
          <p:cNvSpPr/>
          <p:nvPr/>
        </p:nvSpPr>
        <p:spPr>
          <a:xfrm>
            <a:off x="5821123" y="3191094"/>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モニタリング</a:t>
            </a:r>
            <a:endParaRPr kumimoji="1" lang="en-US" altLang="ja-JP">
              <a:latin typeface="メイリオ"/>
              <a:ea typeface="メイリオ"/>
              <a:cs typeface="メイリオ"/>
            </a:endParaRPr>
          </a:p>
        </p:txBody>
      </p:sp>
      <p:sp>
        <p:nvSpPr>
          <p:cNvPr id="10" name="正方形/長方形 9"/>
          <p:cNvSpPr/>
          <p:nvPr/>
        </p:nvSpPr>
        <p:spPr>
          <a:xfrm>
            <a:off x="7699237" y="3191094"/>
            <a:ext cx="1019845"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終結</a:t>
            </a:r>
            <a:endParaRPr kumimoji="1" lang="en-US" altLang="ja-JP">
              <a:latin typeface="メイリオ"/>
              <a:ea typeface="メイリオ"/>
              <a:cs typeface="メイリオ"/>
            </a:endParaRPr>
          </a:p>
        </p:txBody>
      </p:sp>
      <p:cxnSp>
        <p:nvCxnSpPr>
          <p:cNvPr id="12" name="直線矢印コネクタ 11"/>
          <p:cNvCxnSpPr>
            <a:stCxn id="5" idx="3"/>
            <a:endCxn id="6" idx="1"/>
          </p:cNvCxnSpPr>
          <p:nvPr/>
        </p:nvCxnSpPr>
        <p:spPr>
          <a:xfrm>
            <a:off x="1919427"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4" name="直線矢印コネクタ 13"/>
          <p:cNvCxnSpPr>
            <a:stCxn id="6" idx="3"/>
            <a:endCxn id="7" idx="1"/>
          </p:cNvCxnSpPr>
          <p:nvPr/>
        </p:nvCxnSpPr>
        <p:spPr>
          <a:xfrm>
            <a:off x="3765080"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6" name="直線矢印コネクタ 15"/>
          <p:cNvCxnSpPr>
            <a:stCxn id="7" idx="3"/>
            <a:endCxn id="9" idx="1"/>
          </p:cNvCxnSpPr>
          <p:nvPr/>
        </p:nvCxnSpPr>
        <p:spPr>
          <a:xfrm flipV="1">
            <a:off x="5610733" y="3665013"/>
            <a:ext cx="210390" cy="4153"/>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8" name="直線矢印コネクタ 17"/>
          <p:cNvCxnSpPr>
            <a:stCxn id="9" idx="3"/>
            <a:endCxn id="10" idx="1"/>
          </p:cNvCxnSpPr>
          <p:nvPr/>
        </p:nvCxnSpPr>
        <p:spPr>
          <a:xfrm>
            <a:off x="7456387" y="3665013"/>
            <a:ext cx="242850"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20" name="カギ線コネクタ 19"/>
          <p:cNvCxnSpPr>
            <a:stCxn id="9" idx="0"/>
            <a:endCxn id="6" idx="0"/>
          </p:cNvCxnSpPr>
          <p:nvPr/>
        </p:nvCxnSpPr>
        <p:spPr>
          <a:xfrm rot="16200000" flipH="1" flipV="1">
            <a:off x="4791025" y="1347516"/>
            <a:ext cx="4153" cy="3691307"/>
          </a:xfrm>
          <a:prstGeom prst="bentConnector3">
            <a:avLst>
              <a:gd name="adj1" fmla="val -14300409"/>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sp>
        <p:nvSpPr>
          <p:cNvPr id="49" name="角丸四角形 48"/>
          <p:cNvSpPr/>
          <p:nvPr/>
        </p:nvSpPr>
        <p:spPr>
          <a:xfrm>
            <a:off x="1130766" y="4019087"/>
            <a:ext cx="75454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受理</a:t>
            </a:r>
          </a:p>
        </p:txBody>
      </p:sp>
      <p:sp>
        <p:nvSpPr>
          <p:cNvPr id="50" name="角丸四角形 49"/>
          <p:cNvSpPr/>
          <p:nvPr/>
        </p:nvSpPr>
        <p:spPr>
          <a:xfrm>
            <a:off x="4895317" y="4019087"/>
            <a:ext cx="95680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介入</a:t>
            </a:r>
          </a:p>
        </p:txBody>
      </p:sp>
      <p:sp>
        <p:nvSpPr>
          <p:cNvPr id="51" name="正方形/長方形 50"/>
          <p:cNvSpPr/>
          <p:nvPr/>
        </p:nvSpPr>
        <p:spPr>
          <a:xfrm>
            <a:off x="5307771"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サービス等</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利用計画</a:t>
            </a:r>
            <a:endParaRPr kumimoji="1" lang="en-US" altLang="ja-JP" sz="1400">
              <a:latin typeface="メイリオ"/>
              <a:ea typeface="メイリオ"/>
              <a:cs typeface="メイリオ"/>
            </a:endParaRPr>
          </a:p>
        </p:txBody>
      </p:sp>
      <p:sp>
        <p:nvSpPr>
          <p:cNvPr id="52" name="正方形/長方形 51"/>
          <p:cNvSpPr/>
          <p:nvPr/>
        </p:nvSpPr>
        <p:spPr>
          <a:xfrm>
            <a:off x="3264603" y="4852125"/>
            <a:ext cx="666863"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支給</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決定</a:t>
            </a:r>
            <a:endParaRPr kumimoji="1" lang="en-US" altLang="ja-JP" sz="1400">
              <a:latin typeface="メイリオ"/>
              <a:ea typeface="メイリオ"/>
              <a:cs typeface="メイリオ"/>
            </a:endParaRPr>
          </a:p>
        </p:txBody>
      </p:sp>
      <p:cxnSp>
        <p:nvCxnSpPr>
          <p:cNvPr id="54" name="直線コネクタ 53"/>
          <p:cNvCxnSpPr>
            <a:stCxn id="6" idx="2"/>
          </p:cNvCxnSpPr>
          <p:nvPr/>
        </p:nvCxnSpPr>
        <p:spPr>
          <a:xfrm flipH="1">
            <a:off x="2064249" y="4143085"/>
            <a:ext cx="883199"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55" name="正方形/長方形 54"/>
          <p:cNvSpPr/>
          <p:nvPr/>
        </p:nvSpPr>
        <p:spPr>
          <a:xfrm>
            <a:off x="4029486"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担当者会議</a:t>
            </a:r>
            <a:endParaRPr kumimoji="1" lang="en-US" altLang="ja-JP" sz="1400">
              <a:latin typeface="メイリオ"/>
              <a:ea typeface="メイリオ"/>
              <a:cs typeface="メイリオ"/>
            </a:endParaRPr>
          </a:p>
        </p:txBody>
      </p:sp>
      <p:cxnSp>
        <p:nvCxnSpPr>
          <p:cNvPr id="57" name="直線コネクタ 56"/>
          <p:cNvCxnSpPr/>
          <p:nvPr/>
        </p:nvCxnSpPr>
        <p:spPr>
          <a:xfrm>
            <a:off x="5610733" y="4143085"/>
            <a:ext cx="870947"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59" name="直線矢印コネクタ 58"/>
          <p:cNvCxnSpPr>
            <a:stCxn id="8" idx="3"/>
            <a:endCxn id="52" idx="1"/>
          </p:cNvCxnSpPr>
          <p:nvPr/>
        </p:nvCxnSpPr>
        <p:spPr>
          <a:xfrm>
            <a:off x="3152773" y="5169969"/>
            <a:ext cx="111830"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1" name="直線矢印コネクタ 60"/>
          <p:cNvCxnSpPr>
            <a:stCxn id="52" idx="3"/>
            <a:endCxn id="55" idx="1"/>
          </p:cNvCxnSpPr>
          <p:nvPr/>
        </p:nvCxnSpPr>
        <p:spPr>
          <a:xfrm>
            <a:off x="3931466" y="5169969"/>
            <a:ext cx="98020" cy="8698"/>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3" name="直線矢印コネクタ 62"/>
          <p:cNvCxnSpPr>
            <a:stCxn id="55" idx="3"/>
            <a:endCxn id="51" idx="1"/>
          </p:cNvCxnSpPr>
          <p:nvPr/>
        </p:nvCxnSpPr>
        <p:spPr>
          <a:xfrm>
            <a:off x="5203395" y="5178667"/>
            <a:ext cx="104376"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4" name="角丸四角形 63"/>
          <p:cNvSpPr/>
          <p:nvPr/>
        </p:nvSpPr>
        <p:spPr>
          <a:xfrm>
            <a:off x="289242" y="4019087"/>
            <a:ext cx="75454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受付</a:t>
            </a:r>
          </a:p>
        </p:txBody>
      </p:sp>
      <p:sp>
        <p:nvSpPr>
          <p:cNvPr id="32" name="正方形/長方形 31"/>
          <p:cNvSpPr/>
          <p:nvPr/>
        </p:nvSpPr>
        <p:spPr>
          <a:xfrm>
            <a:off x="6622618"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latin typeface="メイリオ"/>
                <a:ea typeface="メイリオ"/>
                <a:cs typeface="メイリオ"/>
              </a:rPr>
              <a:t>継続サービス利用</a:t>
            </a:r>
            <a:r>
              <a:rPr kumimoji="1" lang="ja-JP" altLang="en-US" sz="1400" dirty="0">
                <a:latin typeface="メイリオ"/>
                <a:ea typeface="メイリオ"/>
                <a:cs typeface="メイリオ"/>
              </a:rPr>
              <a:t>支援</a:t>
            </a:r>
            <a:endParaRPr kumimoji="1" lang="ja-JP" altLang="en-US" sz="1400" dirty="0" smtClean="0">
              <a:latin typeface="メイリオ"/>
              <a:ea typeface="メイリオ"/>
              <a:cs typeface="メイリオ"/>
            </a:endParaRPr>
          </a:p>
        </p:txBody>
      </p:sp>
      <p:cxnSp>
        <p:nvCxnSpPr>
          <p:cNvPr id="35" name="直線コネクタ 34"/>
          <p:cNvCxnSpPr>
            <a:endCxn id="32" idx="0"/>
          </p:cNvCxnSpPr>
          <p:nvPr/>
        </p:nvCxnSpPr>
        <p:spPr>
          <a:xfrm>
            <a:off x="6622618" y="3940965"/>
            <a:ext cx="586955" cy="91116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48" name="角丸四角形 47"/>
          <p:cNvSpPr/>
          <p:nvPr/>
        </p:nvSpPr>
        <p:spPr>
          <a:xfrm>
            <a:off x="6367094" y="4019087"/>
            <a:ext cx="95680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評価</a:t>
            </a:r>
          </a:p>
        </p:txBody>
      </p:sp>
    </p:spTree>
    <p:extLst>
      <p:ext uri="{BB962C8B-B14F-4D97-AF65-F5344CB8AC3E}">
        <p14:creationId xmlns:p14="http://schemas.microsoft.com/office/powerpoint/2010/main" val="27976399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954107"/>
          </a:xfrm>
          <a:prstGeom prst="rect">
            <a:avLst/>
          </a:prstGeom>
          <a:noFill/>
        </p:spPr>
        <p:txBody>
          <a:bodyPr wrap="square" rtlCol="0">
            <a:spAutoFit/>
          </a:bodyPr>
          <a:lstStyle/>
          <a:p>
            <a:pPr algn="ct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２</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地域の資源を柔軟に捉え、活用する。</a:t>
            </a:r>
            <a:endParaRPr kumimoji="1" lang="en-US" altLang="ja-JP" sz="2800" b="1" dirty="0" smtClean="0">
              <a:latin typeface="メイリオ" pitchFamily="50" charset="-128"/>
              <a:ea typeface="メイリオ" pitchFamily="50" charset="-128"/>
              <a:cs typeface="メイリオ" pitchFamily="50" charset="-128"/>
            </a:endParaRPr>
          </a:p>
          <a:p>
            <a:pPr algn="ctr"/>
            <a:r>
              <a:rPr kumimoji="1" lang="ja-JP" altLang="en-US" sz="2800" b="1" dirty="0" smtClean="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見立てから手立てへ</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800" dirty="0" smtClean="0">
                <a:latin typeface="メイリオ"/>
                <a:ea typeface="メイリオ"/>
                <a:cs typeface="メイリオ"/>
              </a:rPr>
              <a:t>【</a:t>
            </a:r>
            <a:r>
              <a:rPr lang="ja-JP" altLang="en-US" sz="2800" dirty="0" smtClean="0">
                <a:latin typeface="メイリオ"/>
                <a:ea typeface="メイリオ"/>
                <a:cs typeface="メイリオ"/>
              </a:rPr>
              <a:t>復習</a:t>
            </a:r>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ケアマネジメントプロセス</a:t>
            </a:r>
            <a:br>
              <a:rPr kumimoji="1" lang="ja-JP" altLang="en-US" sz="2800" dirty="0" smtClean="0">
                <a:latin typeface="メイリオ"/>
                <a:ea typeface="メイリオ"/>
                <a:cs typeface="メイリオ"/>
              </a:rPr>
            </a:br>
            <a:r>
              <a:rPr lang="ja-JP" altLang="en-US" sz="1600" dirty="0" smtClean="0">
                <a:latin typeface="メイリオ"/>
                <a:ea typeface="メイリオ"/>
                <a:cs typeface="メイリオ"/>
              </a:rPr>
              <a:t>サービス等利用計画作成事務の流れ</a:t>
            </a:r>
            <a:endParaRPr kumimoji="1" lang="ja-JP" altLang="en-US" sz="1600" dirty="0">
              <a:latin typeface="メイリオ"/>
              <a:ea typeface="メイリオ"/>
              <a:cs typeface="メイリオ"/>
            </a:endParaRPr>
          </a:p>
        </p:txBody>
      </p:sp>
      <p:sp>
        <p:nvSpPr>
          <p:cNvPr id="30" name="フッター プレースホルダ 29"/>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11" name="スライド番号プレースホルダー 10"/>
          <p:cNvSpPr>
            <a:spLocks noGrp="1"/>
          </p:cNvSpPr>
          <p:nvPr>
            <p:ph type="sldNum" sz="quarter" idx="12"/>
          </p:nvPr>
        </p:nvSpPr>
        <p:spPr/>
        <p:txBody>
          <a:bodyPr/>
          <a:lstStyle/>
          <a:p>
            <a:fld id="{5FD889E0-CAB2-4699-909D-B9A88D47ACBE}" type="slidenum">
              <a:rPr lang="en-US" smtClean="0"/>
              <a:pPr/>
              <a:t>16</a:t>
            </a:fld>
            <a:endParaRPr lang="en-US"/>
          </a:p>
        </p:txBody>
      </p:sp>
      <p:sp>
        <p:nvSpPr>
          <p:cNvPr id="4" name="テキスト ボックス 3"/>
          <p:cNvSpPr txBox="1"/>
          <p:nvPr/>
        </p:nvSpPr>
        <p:spPr>
          <a:xfrm>
            <a:off x="284163" y="1956544"/>
            <a:ext cx="8574087" cy="461665"/>
          </a:xfrm>
          <a:prstGeom prst="rect">
            <a:avLst/>
          </a:prstGeom>
          <a:noFill/>
        </p:spPr>
        <p:txBody>
          <a:bodyPr wrap="square" rtlCol="0">
            <a:spAutoFit/>
          </a:bodyPr>
          <a:lstStyle/>
          <a:p>
            <a:r>
              <a:rPr kumimoji="1" lang="ja-JP" altLang="en-US" sz="2400" dirty="0" smtClean="0">
                <a:latin typeface="メイリオ"/>
                <a:ea typeface="メイリオ"/>
                <a:cs typeface="メイリオ"/>
              </a:rPr>
              <a:t>支援</a:t>
            </a:r>
            <a:r>
              <a:rPr kumimoji="1" lang="ja-JP" altLang="en-US" sz="2400" dirty="0">
                <a:latin typeface="メイリオ"/>
                <a:ea typeface="メイリオ"/>
                <a:cs typeface="メイリオ"/>
              </a:rPr>
              <a:t>過程の可視化</a:t>
            </a:r>
            <a:endParaRPr kumimoji="1" lang="en-US" altLang="ja-JP" sz="2400" dirty="0">
              <a:latin typeface="メイリオ"/>
              <a:ea typeface="メイリオ"/>
              <a:cs typeface="メイリオ"/>
            </a:endParaRPr>
          </a:p>
        </p:txBody>
      </p:sp>
      <p:sp>
        <p:nvSpPr>
          <p:cNvPr id="5" name="正方形/長方形 4"/>
          <p:cNvSpPr/>
          <p:nvPr/>
        </p:nvSpPr>
        <p:spPr>
          <a:xfrm>
            <a:off x="284163" y="3195247"/>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latin typeface="メイリオ"/>
                <a:ea typeface="メイリオ"/>
                <a:cs typeface="メイリオ"/>
              </a:rPr>
              <a:t>インテーク</a:t>
            </a:r>
          </a:p>
          <a:p>
            <a:pPr algn="ctr"/>
            <a:r>
              <a:rPr kumimoji="1" lang="en-US" altLang="ja-JP" sz="1200" dirty="0" smtClean="0">
                <a:latin typeface="メイリオ"/>
                <a:ea typeface="メイリオ"/>
                <a:cs typeface="メイリオ"/>
              </a:rPr>
              <a:t>(</a:t>
            </a:r>
            <a:r>
              <a:rPr kumimoji="1" lang="ja-JP" altLang="en-US" sz="1200" dirty="0" smtClean="0">
                <a:latin typeface="メイリオ"/>
                <a:ea typeface="メイリオ"/>
                <a:cs typeface="メイリオ"/>
              </a:rPr>
              <a:t>・アセスメント</a:t>
            </a:r>
            <a:r>
              <a:rPr kumimoji="1" lang="en-US" altLang="ja-JP" sz="1200" dirty="0" smtClean="0">
                <a:latin typeface="メイリオ"/>
                <a:ea typeface="メイリオ"/>
                <a:cs typeface="メイリオ"/>
              </a:rPr>
              <a:t>)</a:t>
            </a:r>
            <a:endParaRPr kumimoji="1" lang="ja-JP" altLang="en-US" sz="1200" dirty="0" smtClean="0">
              <a:latin typeface="メイリオ"/>
              <a:ea typeface="メイリオ"/>
              <a:cs typeface="メイリオ"/>
            </a:endParaRPr>
          </a:p>
        </p:txBody>
      </p:sp>
      <p:sp>
        <p:nvSpPr>
          <p:cNvPr id="6" name="正方形/長方形 5"/>
          <p:cNvSpPr/>
          <p:nvPr/>
        </p:nvSpPr>
        <p:spPr>
          <a:xfrm>
            <a:off x="2129816"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アセスメント</a:t>
            </a:r>
            <a:endParaRPr kumimoji="1" lang="en-US" altLang="ja-JP">
              <a:latin typeface="メイリオ"/>
              <a:ea typeface="メイリオ"/>
              <a:cs typeface="メイリオ"/>
            </a:endParaRPr>
          </a:p>
        </p:txBody>
      </p:sp>
      <p:sp>
        <p:nvSpPr>
          <p:cNvPr id="7" name="正方形/長方形 6"/>
          <p:cNvSpPr/>
          <p:nvPr/>
        </p:nvSpPr>
        <p:spPr>
          <a:xfrm>
            <a:off x="3975469"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プランニング</a:t>
            </a:r>
            <a:endParaRPr kumimoji="1" lang="en-US" altLang="ja-JP">
              <a:latin typeface="メイリオ"/>
              <a:ea typeface="メイリオ"/>
              <a:cs typeface="メイリオ"/>
            </a:endParaRPr>
          </a:p>
        </p:txBody>
      </p:sp>
      <p:sp>
        <p:nvSpPr>
          <p:cNvPr id="8" name="正方形/長方形 7"/>
          <p:cNvSpPr/>
          <p:nvPr/>
        </p:nvSpPr>
        <p:spPr>
          <a:xfrm>
            <a:off x="2064249" y="4852125"/>
            <a:ext cx="1088524" cy="635688"/>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a:latin typeface="メイリオ"/>
                <a:ea typeface="メイリオ"/>
                <a:cs typeface="メイリオ"/>
              </a:rPr>
              <a:t>サービス等</a:t>
            </a:r>
            <a:endParaRPr kumimoji="1" lang="en-US" altLang="ja-JP" sz="1400" dirty="0">
              <a:latin typeface="メイリオ"/>
              <a:ea typeface="メイリオ"/>
              <a:cs typeface="メイリオ"/>
            </a:endParaRPr>
          </a:p>
          <a:p>
            <a:pPr algn="ctr"/>
            <a:r>
              <a:rPr kumimoji="1" lang="ja-JP" altLang="en-US" sz="1400" dirty="0">
                <a:latin typeface="メイリオ"/>
                <a:ea typeface="メイリオ"/>
                <a:cs typeface="メイリオ"/>
              </a:rPr>
              <a:t>利用計画案</a:t>
            </a:r>
            <a:endParaRPr kumimoji="1" lang="en-US" altLang="ja-JP" sz="1400" dirty="0">
              <a:latin typeface="メイリオ"/>
              <a:ea typeface="メイリオ"/>
              <a:cs typeface="メイリオ"/>
            </a:endParaRPr>
          </a:p>
        </p:txBody>
      </p:sp>
      <p:sp>
        <p:nvSpPr>
          <p:cNvPr id="9" name="正方形/長方形 8"/>
          <p:cNvSpPr/>
          <p:nvPr/>
        </p:nvSpPr>
        <p:spPr>
          <a:xfrm>
            <a:off x="5821123" y="3191094"/>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モニタリング</a:t>
            </a:r>
            <a:endParaRPr kumimoji="1" lang="en-US" altLang="ja-JP">
              <a:latin typeface="メイリオ"/>
              <a:ea typeface="メイリオ"/>
              <a:cs typeface="メイリオ"/>
            </a:endParaRPr>
          </a:p>
        </p:txBody>
      </p:sp>
      <p:sp>
        <p:nvSpPr>
          <p:cNvPr id="10" name="正方形/長方形 9"/>
          <p:cNvSpPr/>
          <p:nvPr/>
        </p:nvSpPr>
        <p:spPr>
          <a:xfrm>
            <a:off x="7699237" y="3191094"/>
            <a:ext cx="1019845"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終結</a:t>
            </a:r>
            <a:endParaRPr kumimoji="1" lang="en-US" altLang="ja-JP">
              <a:latin typeface="メイリオ"/>
              <a:ea typeface="メイリオ"/>
              <a:cs typeface="メイリオ"/>
            </a:endParaRPr>
          </a:p>
        </p:txBody>
      </p:sp>
      <p:cxnSp>
        <p:nvCxnSpPr>
          <p:cNvPr id="12" name="直線矢印コネクタ 11"/>
          <p:cNvCxnSpPr>
            <a:stCxn id="5" idx="3"/>
            <a:endCxn id="6" idx="1"/>
          </p:cNvCxnSpPr>
          <p:nvPr/>
        </p:nvCxnSpPr>
        <p:spPr>
          <a:xfrm>
            <a:off x="1919427"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4" name="直線矢印コネクタ 13"/>
          <p:cNvCxnSpPr>
            <a:stCxn id="6" idx="3"/>
            <a:endCxn id="7" idx="1"/>
          </p:cNvCxnSpPr>
          <p:nvPr/>
        </p:nvCxnSpPr>
        <p:spPr>
          <a:xfrm>
            <a:off x="3765080"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6" name="直線矢印コネクタ 15"/>
          <p:cNvCxnSpPr>
            <a:stCxn id="7" idx="3"/>
            <a:endCxn id="9" idx="1"/>
          </p:cNvCxnSpPr>
          <p:nvPr/>
        </p:nvCxnSpPr>
        <p:spPr>
          <a:xfrm flipV="1">
            <a:off x="5610733" y="3665013"/>
            <a:ext cx="210390" cy="4153"/>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8" name="直線矢印コネクタ 17"/>
          <p:cNvCxnSpPr>
            <a:stCxn id="9" idx="3"/>
            <a:endCxn id="10" idx="1"/>
          </p:cNvCxnSpPr>
          <p:nvPr/>
        </p:nvCxnSpPr>
        <p:spPr>
          <a:xfrm>
            <a:off x="7456387" y="3665013"/>
            <a:ext cx="242850"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20" name="カギ線コネクタ 19"/>
          <p:cNvCxnSpPr>
            <a:stCxn id="9" idx="0"/>
            <a:endCxn id="6" idx="0"/>
          </p:cNvCxnSpPr>
          <p:nvPr/>
        </p:nvCxnSpPr>
        <p:spPr>
          <a:xfrm rot="16200000" flipH="1" flipV="1">
            <a:off x="4791025" y="1347516"/>
            <a:ext cx="4153" cy="3691307"/>
          </a:xfrm>
          <a:prstGeom prst="bentConnector3">
            <a:avLst>
              <a:gd name="adj1" fmla="val -14300409"/>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sp>
        <p:nvSpPr>
          <p:cNvPr id="49" name="角丸四角形 48"/>
          <p:cNvSpPr/>
          <p:nvPr/>
        </p:nvSpPr>
        <p:spPr>
          <a:xfrm>
            <a:off x="1130766" y="4019087"/>
            <a:ext cx="754544" cy="469667"/>
          </a:xfrm>
          <a:prstGeom prst="roundRect">
            <a:avLst/>
          </a:prstGeom>
          <a:gradFill>
            <a:gsLst>
              <a:gs pos="0">
                <a:schemeClr val="accent1">
                  <a:tint val="95000"/>
                  <a:shade val="70000"/>
                  <a:satMod val="150000"/>
                  <a:alpha val="25000"/>
                </a:schemeClr>
              </a:gs>
              <a:gs pos="100000">
                <a:schemeClr val="accent1">
                  <a:tint val="100000"/>
                  <a:shade val="100000"/>
                  <a:satMod val="1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受理</a:t>
            </a:r>
          </a:p>
        </p:txBody>
      </p:sp>
      <p:sp>
        <p:nvSpPr>
          <p:cNvPr id="50" name="角丸四角形 49"/>
          <p:cNvSpPr/>
          <p:nvPr/>
        </p:nvSpPr>
        <p:spPr>
          <a:xfrm>
            <a:off x="4895317" y="4019087"/>
            <a:ext cx="95680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介入</a:t>
            </a:r>
          </a:p>
        </p:txBody>
      </p:sp>
      <p:sp>
        <p:nvSpPr>
          <p:cNvPr id="51" name="正方形/長方形 50"/>
          <p:cNvSpPr/>
          <p:nvPr/>
        </p:nvSpPr>
        <p:spPr>
          <a:xfrm>
            <a:off x="5307771" y="4852125"/>
            <a:ext cx="1173909" cy="653084"/>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サービス等</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利用計画</a:t>
            </a:r>
            <a:endParaRPr kumimoji="1" lang="en-US" altLang="ja-JP" sz="1400">
              <a:latin typeface="メイリオ"/>
              <a:ea typeface="メイリオ"/>
              <a:cs typeface="メイリオ"/>
            </a:endParaRPr>
          </a:p>
        </p:txBody>
      </p:sp>
      <p:sp>
        <p:nvSpPr>
          <p:cNvPr id="52" name="正方形/長方形 51"/>
          <p:cNvSpPr/>
          <p:nvPr/>
        </p:nvSpPr>
        <p:spPr>
          <a:xfrm>
            <a:off x="3264603" y="4852125"/>
            <a:ext cx="666863" cy="635688"/>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支給</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決定</a:t>
            </a:r>
            <a:endParaRPr kumimoji="1" lang="en-US" altLang="ja-JP" sz="1400">
              <a:latin typeface="メイリオ"/>
              <a:ea typeface="メイリオ"/>
              <a:cs typeface="メイリオ"/>
            </a:endParaRPr>
          </a:p>
        </p:txBody>
      </p:sp>
      <p:cxnSp>
        <p:nvCxnSpPr>
          <p:cNvPr id="54" name="直線コネクタ 53"/>
          <p:cNvCxnSpPr>
            <a:stCxn id="6" idx="2"/>
          </p:cNvCxnSpPr>
          <p:nvPr/>
        </p:nvCxnSpPr>
        <p:spPr>
          <a:xfrm flipH="1">
            <a:off x="2064249" y="4143085"/>
            <a:ext cx="883199"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55" name="正方形/長方形 54"/>
          <p:cNvSpPr/>
          <p:nvPr/>
        </p:nvSpPr>
        <p:spPr>
          <a:xfrm>
            <a:off x="4029486" y="4852125"/>
            <a:ext cx="1173909" cy="653084"/>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担当者会議</a:t>
            </a:r>
            <a:endParaRPr kumimoji="1" lang="en-US" altLang="ja-JP" sz="1400">
              <a:latin typeface="メイリオ"/>
              <a:ea typeface="メイリオ"/>
              <a:cs typeface="メイリオ"/>
            </a:endParaRPr>
          </a:p>
        </p:txBody>
      </p:sp>
      <p:cxnSp>
        <p:nvCxnSpPr>
          <p:cNvPr id="57" name="直線コネクタ 56"/>
          <p:cNvCxnSpPr/>
          <p:nvPr/>
        </p:nvCxnSpPr>
        <p:spPr>
          <a:xfrm>
            <a:off x="5610733" y="4143085"/>
            <a:ext cx="870947"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59" name="直線矢印コネクタ 58"/>
          <p:cNvCxnSpPr>
            <a:stCxn id="8" idx="3"/>
            <a:endCxn id="52" idx="1"/>
          </p:cNvCxnSpPr>
          <p:nvPr/>
        </p:nvCxnSpPr>
        <p:spPr>
          <a:xfrm>
            <a:off x="3152773" y="5169969"/>
            <a:ext cx="111830"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1" name="直線矢印コネクタ 60"/>
          <p:cNvCxnSpPr>
            <a:stCxn id="52" idx="3"/>
            <a:endCxn id="55" idx="1"/>
          </p:cNvCxnSpPr>
          <p:nvPr/>
        </p:nvCxnSpPr>
        <p:spPr>
          <a:xfrm>
            <a:off x="3931466" y="5169969"/>
            <a:ext cx="98020" cy="8698"/>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3" name="直線矢印コネクタ 62"/>
          <p:cNvCxnSpPr>
            <a:stCxn id="55" idx="3"/>
            <a:endCxn id="51" idx="1"/>
          </p:cNvCxnSpPr>
          <p:nvPr/>
        </p:nvCxnSpPr>
        <p:spPr>
          <a:xfrm>
            <a:off x="5203395" y="5178667"/>
            <a:ext cx="104376"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4" name="角丸四角形 63"/>
          <p:cNvSpPr/>
          <p:nvPr/>
        </p:nvSpPr>
        <p:spPr>
          <a:xfrm>
            <a:off x="289242" y="4019087"/>
            <a:ext cx="754544" cy="469667"/>
          </a:xfrm>
          <a:prstGeom prst="roundRect">
            <a:avLst/>
          </a:prstGeom>
          <a:gradFill>
            <a:gsLst>
              <a:gs pos="0">
                <a:schemeClr val="accent1">
                  <a:tint val="95000"/>
                  <a:shade val="70000"/>
                  <a:satMod val="150000"/>
                  <a:alpha val="25000"/>
                </a:schemeClr>
              </a:gs>
              <a:gs pos="100000">
                <a:schemeClr val="accent1">
                  <a:tint val="100000"/>
                  <a:shade val="100000"/>
                  <a:satMod val="1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受付</a:t>
            </a:r>
          </a:p>
        </p:txBody>
      </p:sp>
      <p:sp>
        <p:nvSpPr>
          <p:cNvPr id="32" name="正方形/長方形 31"/>
          <p:cNvSpPr/>
          <p:nvPr/>
        </p:nvSpPr>
        <p:spPr>
          <a:xfrm>
            <a:off x="6622618" y="4852125"/>
            <a:ext cx="1173909" cy="653084"/>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latin typeface="メイリオ"/>
                <a:ea typeface="メイリオ"/>
                <a:cs typeface="メイリオ"/>
              </a:rPr>
              <a:t>継続サービス利用</a:t>
            </a:r>
            <a:r>
              <a:rPr kumimoji="1" lang="ja-JP" altLang="en-US" sz="1400" dirty="0">
                <a:latin typeface="メイリオ"/>
                <a:ea typeface="メイリオ"/>
                <a:cs typeface="メイリオ"/>
              </a:rPr>
              <a:t>支援</a:t>
            </a:r>
            <a:endParaRPr kumimoji="1" lang="ja-JP" altLang="en-US" sz="1400" dirty="0" smtClean="0">
              <a:latin typeface="メイリオ"/>
              <a:ea typeface="メイリオ"/>
              <a:cs typeface="メイリオ"/>
            </a:endParaRPr>
          </a:p>
        </p:txBody>
      </p:sp>
      <p:cxnSp>
        <p:nvCxnSpPr>
          <p:cNvPr id="35" name="直線コネクタ 34"/>
          <p:cNvCxnSpPr>
            <a:endCxn id="32" idx="0"/>
          </p:cNvCxnSpPr>
          <p:nvPr/>
        </p:nvCxnSpPr>
        <p:spPr>
          <a:xfrm>
            <a:off x="6622618" y="3940965"/>
            <a:ext cx="586955" cy="91116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48" name="角丸四角形 47"/>
          <p:cNvSpPr/>
          <p:nvPr/>
        </p:nvSpPr>
        <p:spPr>
          <a:xfrm>
            <a:off x="6367094" y="4019087"/>
            <a:ext cx="956804" cy="469667"/>
          </a:xfrm>
          <a:prstGeom prst="roundRect">
            <a:avLst/>
          </a:prstGeom>
          <a:gradFill>
            <a:gsLst>
              <a:gs pos="0">
                <a:schemeClr val="accent1">
                  <a:tint val="95000"/>
                  <a:shade val="70000"/>
                  <a:satMod val="150000"/>
                  <a:alpha val="25000"/>
                </a:schemeClr>
              </a:gs>
              <a:gs pos="100000">
                <a:schemeClr val="accent1">
                  <a:tint val="100000"/>
                  <a:shade val="100000"/>
                  <a:satMod val="1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評価</a:t>
            </a:r>
          </a:p>
        </p:txBody>
      </p:sp>
    </p:spTree>
    <p:extLst>
      <p:ext uri="{BB962C8B-B14F-4D97-AF65-F5344CB8AC3E}">
        <p14:creationId xmlns:p14="http://schemas.microsoft.com/office/powerpoint/2010/main" val="5768032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smtClean="0">
                <a:latin typeface="メイリオ"/>
                <a:ea typeface="メイリオ"/>
                <a:cs typeface="メイリオ"/>
              </a:rPr>
              <a:t>サービス等利用計画案作成前のストレッチ</a:t>
            </a:r>
            <a:endParaRPr kumimoji="1" lang="ja-JP" altLang="en-US" sz="2800" dirty="0">
              <a:latin typeface="メイリオ"/>
              <a:ea typeface="メイリオ"/>
              <a:cs typeface="メイリオ"/>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17</a:t>
            </a:fld>
            <a:endParaRPr lang="en-US"/>
          </a:p>
        </p:txBody>
      </p:sp>
      <p:sp>
        <p:nvSpPr>
          <p:cNvPr id="4" name="テキスト ボックス 3"/>
          <p:cNvSpPr txBox="1"/>
          <p:nvPr/>
        </p:nvSpPr>
        <p:spPr>
          <a:xfrm>
            <a:off x="284163" y="2015813"/>
            <a:ext cx="8574087" cy="2693045"/>
          </a:xfrm>
          <a:prstGeom prst="rect">
            <a:avLst/>
          </a:prstGeom>
          <a:noFill/>
        </p:spPr>
        <p:txBody>
          <a:bodyPr wrap="square" rtlCol="0">
            <a:spAutoFit/>
          </a:bodyPr>
          <a:lstStyle/>
          <a:p>
            <a:r>
              <a:rPr kumimoji="1" lang="ja-JP" altLang="en-US" sz="2400" b="1" u="sng" dirty="0" smtClean="0">
                <a:latin typeface="メイリオ"/>
                <a:ea typeface="メイリオ"/>
                <a:cs typeface="メイリオ"/>
              </a:rPr>
              <a:t>プランニングで重要な視点</a:t>
            </a:r>
            <a:endParaRPr kumimoji="1" lang="en-US" altLang="ja-JP" sz="2400" dirty="0">
              <a:latin typeface="メイリオ"/>
              <a:ea typeface="メイリオ"/>
              <a:cs typeface="メイリオ"/>
            </a:endParaRPr>
          </a:p>
          <a:p>
            <a:pPr>
              <a:lnSpc>
                <a:spcPts val="1200"/>
              </a:lnSpc>
            </a:pPr>
            <a:endParaRPr kumimoji="1" lang="ja-JP" altLang="en-US" sz="2400" dirty="0" smtClean="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① </a:t>
            </a:r>
            <a:r>
              <a:rPr kumimoji="1" lang="ja-JP" altLang="en-US" sz="2400" dirty="0" smtClean="0">
                <a:latin typeface="メイリオ"/>
                <a:ea typeface="メイリオ"/>
                <a:cs typeface="メイリオ"/>
              </a:rPr>
              <a:t>ご本人のストレングスを活用した手立てを考える。</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 本人の動機づけを高めることにもつながる。</a:t>
            </a:r>
          </a:p>
          <a:p>
            <a:pPr algn="ctr"/>
            <a:r>
              <a:rPr kumimoji="1" lang="ja-JP" altLang="en-US" sz="2400" b="1" dirty="0" smtClean="0">
                <a:latin typeface="メイリオ"/>
                <a:ea typeface="メイリオ"/>
                <a:cs typeface="メイリオ"/>
              </a:rPr>
              <a:t>「魔法は本人の中にある。」</a:t>
            </a:r>
            <a:endParaRPr kumimoji="1" lang="ja-JP" altLang="en-US" sz="2400" b="1" dirty="0">
              <a:latin typeface="メイリオ"/>
              <a:ea typeface="メイリオ"/>
              <a:cs typeface="メイリオ"/>
            </a:endParaRPr>
          </a:p>
          <a:p>
            <a:pPr>
              <a:lnSpc>
                <a:spcPts val="1800"/>
              </a:lnSpc>
            </a:pPr>
            <a:endParaRPr kumimoji="1" lang="ja-JP" altLang="en-US" sz="2400" dirty="0" smtClean="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②</a:t>
            </a:r>
            <a:r>
              <a:rPr kumimoji="1" lang="en-US" altLang="ja-JP" sz="2400" dirty="0" smtClean="0">
                <a:latin typeface="メイリオ"/>
                <a:ea typeface="メイリオ"/>
                <a:cs typeface="メイリオ"/>
              </a:rPr>
              <a:t> </a:t>
            </a:r>
            <a:r>
              <a:rPr kumimoji="1" lang="ja-JP" altLang="en-US" sz="2400" dirty="0" smtClean="0">
                <a:latin typeface="メイリオ"/>
                <a:ea typeface="メイリオ"/>
                <a:cs typeface="メイリオ"/>
              </a:rPr>
              <a:t>福祉サービスの枠に囚われすぎず、柔軟に地域にある</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様々な資源を活用した手立てを考える。</a:t>
            </a:r>
            <a:endParaRPr kumimoji="1" lang="ja-JP" altLang="en-US" sz="2400" b="1" dirty="0" smtClean="0">
              <a:solidFill>
                <a:srgbClr val="FF0000"/>
              </a:solidFill>
              <a:latin typeface="メイリオ"/>
              <a:ea typeface="メイリオ"/>
              <a:cs typeface="メイリオ"/>
            </a:endParaRP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7" name="角丸四角形 6"/>
          <p:cNvSpPr/>
          <p:nvPr/>
        </p:nvSpPr>
        <p:spPr>
          <a:xfrm>
            <a:off x="4186666" y="1870673"/>
            <a:ext cx="4221393" cy="378636"/>
          </a:xfrm>
          <a:prstGeom prst="roundRect">
            <a:avLst/>
          </a:prstGeom>
          <a:solidFill>
            <a:schemeClr val="accent4">
              <a:lumMod val="20000"/>
              <a:lumOff val="80000"/>
            </a:schemeClr>
          </a:solidFill>
          <a:ln w="38100">
            <a:solidFill>
              <a:schemeClr val="accent4">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a:solidFill>
                  <a:schemeClr val="tx1"/>
                </a:solidFill>
                <a:latin typeface="メイリオ" pitchFamily="50" charset="-128"/>
                <a:ea typeface="メイリオ" pitchFamily="50" charset="-128"/>
                <a:cs typeface="メイリオ" pitchFamily="50" charset="-128"/>
              </a:rPr>
              <a:t>サービス等利用計画作成の中で</a:t>
            </a:r>
            <a:r>
              <a:rPr kumimoji="1" lang="ja-JP" altLang="en-US" sz="1400" b="1" dirty="0" smtClean="0">
                <a:solidFill>
                  <a:schemeClr val="tx1"/>
                </a:solidFill>
                <a:latin typeface="メイリオ" pitchFamily="50" charset="-128"/>
                <a:ea typeface="メイリオ" pitchFamily="50" charset="-128"/>
                <a:cs typeface="メイリオ" pitchFamily="50" charset="-128"/>
              </a:rPr>
              <a:t>薄まりがちな</a:t>
            </a:r>
          </a:p>
        </p:txBody>
      </p:sp>
      <p:sp>
        <p:nvSpPr>
          <p:cNvPr id="8" name="角丸四角形 7"/>
          <p:cNvSpPr/>
          <p:nvPr/>
        </p:nvSpPr>
        <p:spPr>
          <a:xfrm>
            <a:off x="284162" y="4988544"/>
            <a:ext cx="8574087" cy="796844"/>
          </a:xfrm>
          <a:prstGeom prst="roundRect">
            <a:avLst/>
          </a:prstGeom>
          <a:solidFill>
            <a:schemeClr val="accent4">
              <a:lumMod val="20000"/>
              <a:lumOff val="80000"/>
            </a:schemeClr>
          </a:solidFill>
          <a:ln w="38100">
            <a:solidFill>
              <a:schemeClr val="accent4">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自由な視点で、本人のストレングスを活かした支援を考えみよう</a:t>
            </a:r>
          </a:p>
        </p:txBody>
      </p:sp>
    </p:spTree>
    <p:extLst>
      <p:ext uri="{BB962C8B-B14F-4D97-AF65-F5344CB8AC3E}">
        <p14:creationId xmlns:p14="http://schemas.microsoft.com/office/powerpoint/2010/main" val="40734509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703318" y="646021"/>
            <a:ext cx="7656910" cy="5887456"/>
          </a:xfrm>
          <a:prstGeom prst="rect">
            <a:avLst/>
          </a:prstGeom>
        </p:spPr>
      </p:pic>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317137" y="99284"/>
            <a:ext cx="4916725" cy="369332"/>
          </a:xfrm>
          <a:prstGeom prst="rect">
            <a:avLst/>
          </a:prstGeom>
          <a:noFill/>
        </p:spPr>
        <p:txBody>
          <a:bodyPr wrap="square" rtlCol="0">
            <a:spAutoFit/>
          </a:bodyPr>
          <a:lstStyle/>
          <a:p>
            <a:r>
              <a:rPr kumimoji="1" lang="ja-JP" altLang="en-US" b="1" dirty="0" smtClean="0">
                <a:latin typeface="メイリオ" pitchFamily="50" charset="-128"/>
                <a:ea typeface="メイリオ" pitchFamily="50" charset="-128"/>
                <a:cs typeface="メイリオ" pitchFamily="50" charset="-128"/>
              </a:rPr>
              <a:t>ワークシート</a:t>
            </a:r>
            <a:r>
              <a:rPr kumimoji="1" lang="en-US" altLang="ja-JP" b="1" dirty="0" smtClean="0">
                <a:latin typeface="メイリオ" pitchFamily="50" charset="-128"/>
                <a:ea typeface="メイリオ" pitchFamily="50" charset="-128"/>
                <a:cs typeface="メイリオ" pitchFamily="50" charset="-128"/>
              </a:rPr>
              <a:t>4</a:t>
            </a:r>
            <a:r>
              <a:rPr kumimoji="1" lang="ja-JP" altLang="en-US" b="1" dirty="0" smtClean="0">
                <a:latin typeface="メイリオ" pitchFamily="50" charset="-128"/>
                <a:ea typeface="メイリオ" pitchFamily="50" charset="-128"/>
                <a:cs typeface="メイリオ" pitchFamily="50" charset="-128"/>
              </a:rPr>
              <a:t>　演習</a:t>
            </a:r>
            <a:endParaRPr kumimoji="1" lang="en-US" altLang="ja-JP" b="1" dirty="0" smtClean="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18</a:t>
            </a:fld>
            <a:endParaRPr lang="en-US"/>
          </a:p>
        </p:txBody>
      </p:sp>
      <p:sp>
        <p:nvSpPr>
          <p:cNvPr id="6" name="角丸四角形 5"/>
          <p:cNvSpPr/>
          <p:nvPr/>
        </p:nvSpPr>
        <p:spPr>
          <a:xfrm>
            <a:off x="2161925" y="5368615"/>
            <a:ext cx="4870248" cy="350014"/>
          </a:xfrm>
          <a:prstGeom prst="roundRect">
            <a:avLst/>
          </a:prstGeom>
          <a:solidFill>
            <a:schemeClr val="accent3">
              <a:lumMod val="20000"/>
              <a:lumOff val="80000"/>
            </a:schemeClr>
          </a:solid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ニーズ整理票の「支援課題」を本人の視点で記入</a:t>
            </a:r>
          </a:p>
        </p:txBody>
      </p:sp>
      <p:sp>
        <p:nvSpPr>
          <p:cNvPr id="7" name="角丸四角形 6"/>
          <p:cNvSpPr/>
          <p:nvPr/>
        </p:nvSpPr>
        <p:spPr>
          <a:xfrm>
            <a:off x="2161925" y="1563843"/>
            <a:ext cx="4870248" cy="350014"/>
          </a:xfrm>
          <a:prstGeom prst="roundRect">
            <a:avLst/>
          </a:prstGeom>
          <a:solidFill>
            <a:schemeClr val="accent3">
              <a:lumMod val="20000"/>
              <a:lumOff val="80000"/>
            </a:schemeClr>
          </a:solid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ニーズ整理票「本人の表明している希望」</a:t>
            </a:r>
          </a:p>
        </p:txBody>
      </p:sp>
      <p:sp>
        <p:nvSpPr>
          <p:cNvPr id="8" name="角丸四角形 7"/>
          <p:cNvSpPr/>
          <p:nvPr/>
        </p:nvSpPr>
        <p:spPr>
          <a:xfrm>
            <a:off x="1283809" y="3117196"/>
            <a:ext cx="3767160" cy="1489474"/>
          </a:xfrm>
          <a:prstGeom prst="roundRect">
            <a:avLst/>
          </a:prstGeom>
          <a:solidFill>
            <a:schemeClr val="accent3">
              <a:lumMod val="20000"/>
              <a:lumOff val="80000"/>
            </a:schemeClr>
          </a:solid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福祉サービス以外のアイディア</a:t>
            </a:r>
          </a:p>
        </p:txBody>
      </p:sp>
      <p:sp>
        <p:nvSpPr>
          <p:cNvPr id="9" name="円/楕円 8"/>
          <p:cNvSpPr/>
          <p:nvPr/>
        </p:nvSpPr>
        <p:spPr>
          <a:xfrm>
            <a:off x="1702398" y="1578357"/>
            <a:ext cx="317002" cy="317002"/>
          </a:xfrm>
          <a:prstGeom prst="ellipse">
            <a:avLst/>
          </a:prstGeom>
          <a:solidFill>
            <a:schemeClr val="accent3">
              <a:lumMod val="20000"/>
              <a:lumOff val="80000"/>
            </a:schemeClr>
          </a:solid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000" b="1" dirty="0" smtClean="0">
                <a:solidFill>
                  <a:schemeClr val="tx1"/>
                </a:solidFill>
              </a:rPr>
              <a:t>1</a:t>
            </a:r>
            <a:endParaRPr kumimoji="1" lang="ja-JP" altLang="en-US" sz="2000" b="1" dirty="0">
              <a:solidFill>
                <a:schemeClr val="tx1"/>
              </a:solidFill>
            </a:endParaRPr>
          </a:p>
        </p:txBody>
      </p:sp>
      <p:sp>
        <p:nvSpPr>
          <p:cNvPr id="10" name="円/楕円 9"/>
          <p:cNvSpPr/>
          <p:nvPr/>
        </p:nvSpPr>
        <p:spPr>
          <a:xfrm>
            <a:off x="1702398" y="5377864"/>
            <a:ext cx="317002" cy="317002"/>
          </a:xfrm>
          <a:prstGeom prst="ellipse">
            <a:avLst/>
          </a:prstGeom>
          <a:solidFill>
            <a:schemeClr val="accent3">
              <a:lumMod val="20000"/>
              <a:lumOff val="80000"/>
            </a:schemeClr>
          </a:solid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000" b="1" dirty="0" smtClean="0">
                <a:solidFill>
                  <a:schemeClr val="tx1"/>
                </a:solidFill>
              </a:rPr>
              <a:t>2</a:t>
            </a:r>
            <a:endParaRPr kumimoji="1" lang="ja-JP" altLang="en-US" sz="2000" b="1" dirty="0">
              <a:solidFill>
                <a:schemeClr val="tx1"/>
              </a:solidFill>
            </a:endParaRPr>
          </a:p>
        </p:txBody>
      </p:sp>
      <p:sp>
        <p:nvSpPr>
          <p:cNvPr id="12" name="円/楕円 11"/>
          <p:cNvSpPr/>
          <p:nvPr/>
        </p:nvSpPr>
        <p:spPr>
          <a:xfrm>
            <a:off x="1702398" y="3248540"/>
            <a:ext cx="317002" cy="317002"/>
          </a:xfrm>
          <a:prstGeom prst="ellipse">
            <a:avLst/>
          </a:prstGeom>
          <a:solidFill>
            <a:schemeClr val="accent3">
              <a:lumMod val="20000"/>
              <a:lumOff val="80000"/>
            </a:schemeClr>
          </a:solid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000" b="1" dirty="0">
                <a:solidFill>
                  <a:schemeClr val="tx1"/>
                </a:solidFill>
              </a:rPr>
              <a:t>3</a:t>
            </a:r>
            <a:endParaRPr kumimoji="1" lang="ja-JP" altLang="en-US" sz="2000" b="1" dirty="0">
              <a:solidFill>
                <a:schemeClr val="tx1"/>
              </a:solidFill>
            </a:endParaRPr>
          </a:p>
        </p:txBody>
      </p:sp>
      <p:sp>
        <p:nvSpPr>
          <p:cNvPr id="16" name="角丸四角形 15"/>
          <p:cNvSpPr/>
          <p:nvPr/>
        </p:nvSpPr>
        <p:spPr>
          <a:xfrm>
            <a:off x="2156677" y="3219777"/>
            <a:ext cx="1486411" cy="378636"/>
          </a:xfrm>
          <a:prstGeom prst="roundRect">
            <a:avLst/>
          </a:prstGeom>
          <a:solidFill>
            <a:schemeClr val="accent4">
              <a:lumMod val="20000"/>
              <a:lumOff val="80000"/>
            </a:schemeClr>
          </a:solidFill>
          <a:ln w="38100">
            <a:solidFill>
              <a:schemeClr val="accent4">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まずは自由に</a:t>
            </a:r>
          </a:p>
        </p:txBody>
      </p:sp>
      <p:sp>
        <p:nvSpPr>
          <p:cNvPr id="17" name="角丸四角形 16"/>
          <p:cNvSpPr/>
          <p:nvPr/>
        </p:nvSpPr>
        <p:spPr>
          <a:xfrm>
            <a:off x="4952995" y="2632863"/>
            <a:ext cx="833418" cy="502832"/>
          </a:xfrm>
          <a:prstGeom prst="roundRect">
            <a:avLst/>
          </a:prstGeom>
          <a:solidFill>
            <a:schemeClr val="accent4">
              <a:lumMod val="20000"/>
              <a:lumOff val="80000"/>
            </a:schemeClr>
          </a:solidFill>
          <a:ln w="38100">
            <a:solidFill>
              <a:schemeClr val="accent4">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根拠を</a:t>
            </a:r>
          </a:p>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もって</a:t>
            </a:r>
          </a:p>
        </p:txBody>
      </p:sp>
      <p:sp>
        <p:nvSpPr>
          <p:cNvPr id="14" name="円/楕円 13"/>
          <p:cNvSpPr/>
          <p:nvPr/>
        </p:nvSpPr>
        <p:spPr>
          <a:xfrm>
            <a:off x="4635993" y="2484535"/>
            <a:ext cx="317002" cy="317002"/>
          </a:xfrm>
          <a:prstGeom prst="ellipse">
            <a:avLst/>
          </a:prstGeom>
          <a:solidFill>
            <a:schemeClr val="accent3">
              <a:lumMod val="20000"/>
              <a:lumOff val="80000"/>
            </a:schemeClr>
          </a:solid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000" b="1" dirty="0" smtClean="0">
                <a:solidFill>
                  <a:schemeClr val="tx1"/>
                </a:solidFill>
              </a:rPr>
              <a:t>5</a:t>
            </a:r>
            <a:endParaRPr kumimoji="1" lang="ja-JP" altLang="en-US" sz="2000" b="1" dirty="0">
              <a:solidFill>
                <a:schemeClr val="tx1"/>
              </a:solidFill>
            </a:endParaRPr>
          </a:p>
        </p:txBody>
      </p:sp>
      <p:sp>
        <p:nvSpPr>
          <p:cNvPr id="15" name="円/楕円 14"/>
          <p:cNvSpPr/>
          <p:nvPr/>
        </p:nvSpPr>
        <p:spPr>
          <a:xfrm>
            <a:off x="5786252" y="2474660"/>
            <a:ext cx="317002" cy="317002"/>
          </a:xfrm>
          <a:prstGeom prst="ellipse">
            <a:avLst/>
          </a:prstGeom>
          <a:solidFill>
            <a:schemeClr val="accent3">
              <a:lumMod val="20000"/>
              <a:lumOff val="80000"/>
            </a:schemeClr>
          </a:solid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000" b="1" dirty="0" smtClean="0">
                <a:solidFill>
                  <a:schemeClr val="tx1"/>
                </a:solidFill>
              </a:rPr>
              <a:t>4</a:t>
            </a:r>
            <a:endParaRPr kumimoji="1" lang="ja-JP" altLang="en-US" sz="2000" b="1" dirty="0">
              <a:solidFill>
                <a:schemeClr val="tx1"/>
              </a:solidFill>
            </a:endParaRPr>
          </a:p>
        </p:txBody>
      </p:sp>
    </p:spTree>
    <p:extLst>
      <p:ext uri="{BB962C8B-B14F-4D97-AF65-F5344CB8AC3E}">
        <p14:creationId xmlns:p14="http://schemas.microsoft.com/office/powerpoint/2010/main" val="42492371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2329271"/>
            <a:ext cx="8574087" cy="2923877"/>
          </a:xfrm>
          <a:prstGeom prst="rect">
            <a:avLst/>
          </a:prstGeom>
          <a:noFill/>
        </p:spPr>
        <p:txBody>
          <a:bodyPr wrap="square" rtlCol="0">
            <a:spAutoFit/>
          </a:bodyPr>
          <a:lstStyle/>
          <a:p>
            <a:pPr algn="ctr"/>
            <a:r>
              <a:rPr kumimoji="1" lang="ja-JP" altLang="en-US" sz="3600" b="1" dirty="0" smtClean="0">
                <a:latin typeface="メイリオ"/>
                <a:ea typeface="メイリオ"/>
                <a:cs typeface="メイリオ"/>
              </a:rPr>
              <a:t>個人ワークの共有</a:t>
            </a:r>
          </a:p>
          <a:p>
            <a:pPr algn="ctr"/>
            <a:r>
              <a:rPr kumimoji="1" lang="ja-JP" altLang="en-US" sz="3600" b="1" dirty="0" smtClean="0">
                <a:latin typeface="メイリオ"/>
                <a:ea typeface="メイリオ"/>
                <a:cs typeface="メイリオ"/>
              </a:rPr>
              <a:t>→ </a:t>
            </a:r>
            <a:r>
              <a:rPr kumimoji="1" lang="ja-JP" altLang="en-US" sz="3600" b="1" dirty="0" smtClean="0">
                <a:solidFill>
                  <a:schemeClr val="accent1">
                    <a:lumMod val="60000"/>
                    <a:lumOff val="40000"/>
                  </a:schemeClr>
                </a:solidFill>
                <a:latin typeface="メイリオ"/>
                <a:ea typeface="メイリオ"/>
                <a:cs typeface="メイリオ"/>
              </a:rPr>
              <a:t>グループの力を活かした</a:t>
            </a:r>
            <a:r>
              <a:rPr kumimoji="1" lang="ja-JP" altLang="en-US" sz="3600" b="1" dirty="0" smtClean="0">
                <a:latin typeface="メイリオ"/>
                <a:ea typeface="メイリオ"/>
                <a:cs typeface="メイリオ"/>
              </a:rPr>
              <a:t>さらなる討議</a:t>
            </a:r>
          </a:p>
          <a:p>
            <a:pPr algn="ctr"/>
            <a:endParaRPr kumimoji="1" lang="ja-JP" altLang="en-US" sz="4400" dirty="0">
              <a:latin typeface="メイリオ"/>
              <a:ea typeface="メイリオ"/>
              <a:cs typeface="メイリオ"/>
            </a:endParaRPr>
          </a:p>
          <a:p>
            <a:pPr algn="ct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昨日からの討議</a:t>
            </a:r>
            <a:r>
              <a:rPr kumimoji="1" lang="ja-JP" altLang="en-US" sz="2400" dirty="0">
                <a:latin typeface="メイリオ"/>
                <a:ea typeface="メイリオ"/>
                <a:cs typeface="メイリオ"/>
              </a:rPr>
              <a:t>は</a:t>
            </a:r>
            <a:r>
              <a:rPr kumimoji="1" lang="en-US" altLang="ja-JP" sz="2400" dirty="0" smtClean="0">
                <a:latin typeface="メイリオ"/>
                <a:ea typeface="メイリオ"/>
                <a:cs typeface="メイリオ"/>
              </a:rPr>
              <a:t>】</a:t>
            </a:r>
            <a:endParaRPr kumimoji="1" lang="en-US" altLang="ja-JP" sz="2400" dirty="0">
              <a:latin typeface="メイリオ"/>
              <a:ea typeface="メイリオ"/>
              <a:cs typeface="メイリオ"/>
            </a:endParaRPr>
          </a:p>
          <a:p>
            <a:pPr algn="ctr"/>
            <a:r>
              <a:rPr kumimoji="1" lang="ja-JP" altLang="en-US" sz="2400" dirty="0">
                <a:latin typeface="メイリオ"/>
                <a:ea typeface="メイリオ"/>
                <a:cs typeface="メイリオ"/>
              </a:rPr>
              <a:t>事業所内で</a:t>
            </a:r>
            <a:r>
              <a:rPr kumimoji="1" lang="ja-JP" altLang="en-US" sz="2400" dirty="0" smtClean="0">
                <a:latin typeface="メイリオ"/>
                <a:ea typeface="メイリオ"/>
                <a:cs typeface="メイリオ"/>
              </a:rPr>
              <a:t>行われる検討</a:t>
            </a:r>
            <a:r>
              <a:rPr kumimoji="1" lang="ja-JP" altLang="en-US" sz="2400" dirty="0">
                <a:latin typeface="メイリオ"/>
                <a:ea typeface="メイリオ"/>
                <a:cs typeface="メイリオ"/>
              </a:rPr>
              <a:t>会議です</a:t>
            </a:r>
            <a:r>
              <a:rPr kumimoji="1" lang="ja-JP" altLang="en-US" sz="4400" dirty="0">
                <a:latin typeface="メイリオ"/>
                <a:ea typeface="メイリオ"/>
                <a:cs typeface="メイリオ"/>
              </a:rPr>
              <a:t>。</a:t>
            </a:r>
            <a:endParaRPr kumimoji="1" lang="en-US" altLang="ja-JP" sz="4400"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19</a:t>
            </a:fld>
            <a:endParaRPr lang="en-US"/>
          </a:p>
        </p:txBody>
      </p:sp>
      <p:sp>
        <p:nvSpPr>
          <p:cNvPr id="5" name="テキスト ボックス 4"/>
          <p:cNvSpPr txBox="1"/>
          <p:nvPr/>
        </p:nvSpPr>
        <p:spPr>
          <a:xfrm>
            <a:off x="284163" y="5926264"/>
            <a:ext cx="8574087" cy="646331"/>
          </a:xfrm>
          <a:prstGeom prst="rect">
            <a:avLst/>
          </a:prstGeom>
          <a:noFill/>
        </p:spPr>
        <p:txBody>
          <a:bodyPr wrap="square" rtlCol="0">
            <a:spAutoFit/>
          </a:bodyPr>
          <a:lstStyle/>
          <a:p>
            <a:pPr algn="ctr"/>
            <a:r>
              <a:rPr kumimoji="1" lang="en-US" altLang="ja-JP" sz="3600" b="1" dirty="0" smtClean="0">
                <a:latin typeface="メイリオ"/>
                <a:ea typeface="メイリオ"/>
                <a:cs typeface="メイリオ"/>
              </a:rPr>
              <a:t>【30</a:t>
            </a:r>
            <a:r>
              <a:rPr kumimoji="1" lang="ja-JP" altLang="en-US" sz="3600" b="1" dirty="0" smtClean="0">
                <a:latin typeface="メイリオ"/>
                <a:ea typeface="メイリオ"/>
                <a:cs typeface="メイリオ"/>
              </a:rPr>
              <a:t>分</a:t>
            </a:r>
            <a:r>
              <a:rPr kumimoji="1" lang="en-US" altLang="ja-JP" sz="3600" b="1" dirty="0">
                <a:latin typeface="メイリオ"/>
                <a:ea typeface="メイリオ"/>
                <a:cs typeface="メイリオ"/>
              </a:rPr>
              <a:t>】</a:t>
            </a:r>
            <a:endParaRPr kumimoji="1" lang="en-US" altLang="ja-JP" sz="3600" dirty="0">
              <a:latin typeface="メイリオ"/>
              <a:ea typeface="メイリオ"/>
              <a:cs typeface="メイリオ"/>
            </a:endParaRPr>
          </a:p>
        </p:txBody>
      </p:sp>
    </p:spTree>
    <p:extLst>
      <p:ext uri="{BB962C8B-B14F-4D97-AF65-F5344CB8AC3E}">
        <p14:creationId xmlns:p14="http://schemas.microsoft.com/office/powerpoint/2010/main" val="32572097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2800" b="1" dirty="0" smtClean="0">
                <a:latin typeface="メイリオ"/>
                <a:ea typeface="メイリオ"/>
                <a:cs typeface="メイリオ"/>
              </a:rPr>
              <a:t>演習１全体の獲得</a:t>
            </a:r>
            <a:r>
              <a:rPr kumimoji="1" lang="ja-JP" altLang="en-US" sz="2800" b="1" dirty="0">
                <a:latin typeface="メイリオ"/>
                <a:ea typeface="メイリオ"/>
                <a:cs typeface="メイリオ"/>
              </a:rPr>
              <a:t>目標と</a:t>
            </a:r>
            <a:r>
              <a:rPr kumimoji="1" lang="ja-JP" altLang="en-US" sz="2800" b="1" dirty="0" smtClean="0">
                <a:latin typeface="メイリオ"/>
                <a:ea typeface="メイリオ"/>
                <a:cs typeface="メイリオ"/>
              </a:rPr>
              <a:t>概要</a:t>
            </a:r>
            <a:endParaRPr kumimoji="1" lang="ja-JP" altLang="en-US" sz="2800" dirty="0">
              <a:latin typeface="メイリオ"/>
              <a:ea typeface="メイリオ"/>
              <a:cs typeface="メイリオ"/>
            </a:endParaRPr>
          </a:p>
        </p:txBody>
      </p:sp>
      <p:sp>
        <p:nvSpPr>
          <p:cNvPr id="3" name="サブタイトル 2"/>
          <p:cNvSpPr>
            <a:spLocks noGrp="1"/>
          </p:cNvSpPr>
          <p:nvPr>
            <p:ph type="subTitle" idx="1"/>
          </p:nvPr>
        </p:nvSpPr>
        <p:spPr/>
        <p:txBody>
          <a:bodyPr/>
          <a:lstStyle/>
          <a:p>
            <a:r>
              <a:rPr kumimoji="1" lang="ja-JP" altLang="en-US" dirty="0">
                <a:latin typeface="メイリオ"/>
                <a:ea typeface="メイリオ"/>
                <a:cs typeface="メイリオ"/>
              </a:rPr>
              <a:t>演習１</a:t>
            </a:r>
            <a:r>
              <a:rPr lang="ja-JP" altLang="en-US" dirty="0">
                <a:latin typeface="メイリオ"/>
                <a:ea typeface="メイリオ"/>
                <a:cs typeface="メイリオ"/>
              </a:rPr>
              <a:t>　相談支援におけるケアマネジメントに必要な視点と技術</a:t>
            </a:r>
          </a:p>
        </p:txBody>
      </p:sp>
      <p:sp>
        <p:nvSpPr>
          <p:cNvPr id="4" name="テキスト ボックス 3"/>
          <p:cNvSpPr txBox="1"/>
          <p:nvPr/>
        </p:nvSpPr>
        <p:spPr>
          <a:xfrm>
            <a:off x="284163" y="2135958"/>
            <a:ext cx="8574087" cy="1569660"/>
          </a:xfrm>
          <a:prstGeom prst="rect">
            <a:avLst/>
          </a:prstGeom>
          <a:noFill/>
        </p:spPr>
        <p:txBody>
          <a:bodyPr wrap="square" rtlCol="0">
            <a:spAutoFit/>
          </a:bodyPr>
          <a:lstStyle/>
          <a:p>
            <a:r>
              <a:rPr kumimoji="1" lang="ja-JP" altLang="en-US" sz="2400" b="1" u="sng" dirty="0">
                <a:latin typeface="メイリオ"/>
                <a:ea typeface="メイリオ"/>
                <a:cs typeface="メイリオ"/>
              </a:rPr>
              <a:t>演習１を通しての獲得目標</a:t>
            </a:r>
            <a:endParaRPr kumimoji="1" lang="en-US" altLang="ja-JP" sz="2400" b="1" u="sng" dirty="0">
              <a:latin typeface="メイリオ"/>
              <a:ea typeface="メイリオ"/>
              <a:cs typeface="メイリオ"/>
            </a:endParaRPr>
          </a:p>
          <a:p>
            <a:r>
              <a:rPr kumimoji="1" lang="ja-JP" altLang="en-US" sz="2400" dirty="0">
                <a:latin typeface="メイリオ"/>
                <a:ea typeface="メイリオ"/>
                <a:cs typeface="メイリオ"/>
              </a:rPr>
              <a:t>　事例を通し、ケアマネジメント手法を用いた個別相談支援、サービス等利用計画作成実務を具体的に理解する</a:t>
            </a:r>
            <a:r>
              <a:rPr kumimoji="1" lang="ja-JP" altLang="en-US" sz="2400" dirty="0" smtClean="0">
                <a:latin typeface="メイリオ"/>
                <a:ea typeface="メイリオ"/>
                <a:cs typeface="メイリオ"/>
              </a:rPr>
              <a:t>（他者に説明</a:t>
            </a:r>
            <a:r>
              <a:rPr kumimoji="1" lang="ja-JP" altLang="en-US" sz="2400" dirty="0">
                <a:latin typeface="メイリオ"/>
                <a:ea typeface="メイリオ"/>
                <a:cs typeface="メイリオ"/>
              </a:rPr>
              <a:t>できる）。</a:t>
            </a:r>
            <a:endParaRPr kumimoji="1" lang="en-US" altLang="ja-JP" sz="2400" dirty="0">
              <a:latin typeface="メイリオ"/>
              <a:ea typeface="メイリオ"/>
              <a:cs typeface="メイリオ"/>
            </a:endParaRPr>
          </a:p>
        </p:txBody>
      </p:sp>
      <p:sp>
        <p:nvSpPr>
          <p:cNvPr id="5" name="テキスト ボックス 4"/>
          <p:cNvSpPr txBox="1"/>
          <p:nvPr/>
        </p:nvSpPr>
        <p:spPr>
          <a:xfrm>
            <a:off x="284163" y="3740692"/>
            <a:ext cx="8574087" cy="1200329"/>
          </a:xfrm>
          <a:prstGeom prst="rect">
            <a:avLst/>
          </a:prstGeom>
          <a:noFill/>
        </p:spPr>
        <p:txBody>
          <a:bodyPr wrap="square" rtlCol="0">
            <a:spAutoFit/>
          </a:bodyPr>
          <a:lstStyle/>
          <a:p>
            <a:r>
              <a:rPr kumimoji="1" lang="ja-JP" altLang="en-US" sz="2400" b="1" u="sng" dirty="0">
                <a:latin typeface="メイリオ"/>
                <a:ea typeface="メイリオ"/>
                <a:cs typeface="メイリオ"/>
              </a:rPr>
              <a:t>演習１の概要</a:t>
            </a:r>
            <a:endParaRPr kumimoji="1" lang="en-US" altLang="ja-JP" sz="2400" b="1" u="sng" dirty="0">
              <a:latin typeface="メイリオ"/>
              <a:ea typeface="メイリオ"/>
              <a:cs typeface="メイリオ"/>
            </a:endParaRPr>
          </a:p>
          <a:p>
            <a:r>
              <a:rPr kumimoji="1" lang="ja-JP" altLang="en-US" sz="2400" dirty="0">
                <a:latin typeface="メイリオ"/>
                <a:ea typeface="メイリオ"/>
                <a:cs typeface="メイリオ"/>
              </a:rPr>
              <a:t>　２日間で、ひとつの事例を用い、一連のケアマネジメントプロセスを通して学ぶ演習を</a:t>
            </a:r>
            <a:r>
              <a:rPr kumimoji="1" lang="ja-JP" altLang="en-US" sz="2400" dirty="0" smtClean="0">
                <a:latin typeface="メイリオ"/>
                <a:ea typeface="メイリオ"/>
                <a:cs typeface="メイリオ"/>
              </a:rPr>
              <a:t>行う。</a:t>
            </a:r>
            <a:endParaRPr kumimoji="1" lang="en-US" altLang="ja-JP" sz="2400" dirty="0">
              <a:latin typeface="メイリオ"/>
              <a:ea typeface="メイリオ"/>
              <a:cs typeface="メイリオ"/>
            </a:endParaRPr>
          </a:p>
        </p:txBody>
      </p:sp>
      <p:sp>
        <p:nvSpPr>
          <p:cNvPr id="6" name="スライド番号プレースホルダー 5"/>
          <p:cNvSpPr>
            <a:spLocks noGrp="1"/>
          </p:cNvSpPr>
          <p:nvPr>
            <p:ph type="sldNum" sz="quarter" idx="12"/>
          </p:nvPr>
        </p:nvSpPr>
        <p:spPr/>
        <p:txBody>
          <a:bodyPr/>
          <a:lstStyle/>
          <a:p>
            <a:fld id="{5FD889E0-CAB2-4699-909D-B9A88D47ACBE}" type="slidenum">
              <a:rPr lang="en-US" smtClean="0"/>
              <a:pPr/>
              <a:t>2</a:t>
            </a:fld>
            <a:endParaRPr lang="en-US"/>
          </a:p>
        </p:txBody>
      </p:sp>
      <p:sp>
        <p:nvSpPr>
          <p:cNvPr id="7" name="テキスト ボックス 6"/>
          <p:cNvSpPr txBox="1"/>
          <p:nvPr/>
        </p:nvSpPr>
        <p:spPr>
          <a:xfrm>
            <a:off x="460097" y="4941021"/>
            <a:ext cx="6919839" cy="1323439"/>
          </a:xfrm>
          <a:prstGeom prst="rect">
            <a:avLst/>
          </a:prstGeom>
          <a:noFill/>
        </p:spPr>
        <p:txBody>
          <a:bodyPr wrap="square" rtlCol="0">
            <a:spAutoFit/>
          </a:bodyPr>
          <a:lstStyle/>
          <a:p>
            <a:r>
              <a:rPr kumimoji="1" lang="ja-JP" altLang="en-US" sz="2000" dirty="0" smtClean="0">
                <a:latin typeface="メイリオ"/>
                <a:ea typeface="メイリオ"/>
                <a:cs typeface="メイリオ"/>
              </a:rPr>
              <a:t>１日目</a:t>
            </a:r>
            <a:r>
              <a:rPr kumimoji="1" lang="ja-JP" altLang="en-US" sz="2000" dirty="0">
                <a:latin typeface="メイリオ"/>
                <a:ea typeface="メイリオ"/>
                <a:cs typeface="メイリオ"/>
              </a:rPr>
              <a:t> </a:t>
            </a:r>
            <a:r>
              <a:rPr kumimoji="1" lang="ja-JP" altLang="en-US" sz="2000" dirty="0" smtClean="0">
                <a:latin typeface="メイリオ"/>
                <a:ea typeface="メイリオ"/>
                <a:cs typeface="メイリオ"/>
              </a:rPr>
              <a:t>インテーク</a:t>
            </a:r>
            <a:r>
              <a:rPr kumimoji="1" lang="ja-JP" altLang="en-US" sz="2000" dirty="0">
                <a:latin typeface="メイリオ"/>
                <a:ea typeface="メイリオ"/>
                <a:cs typeface="メイリオ"/>
              </a:rPr>
              <a:t>から</a:t>
            </a:r>
            <a:r>
              <a:rPr kumimoji="1" lang="ja-JP" altLang="en-US" sz="2000" dirty="0" smtClean="0">
                <a:latin typeface="メイリオ"/>
                <a:ea typeface="メイリオ"/>
                <a:cs typeface="メイリオ"/>
              </a:rPr>
              <a:t>アセスメント、基本相談</a:t>
            </a:r>
            <a:endParaRPr kumimoji="1" lang="en-US" altLang="ja-JP" sz="2000" dirty="0">
              <a:latin typeface="メイリオ"/>
              <a:ea typeface="メイリオ"/>
              <a:cs typeface="メイリオ"/>
            </a:endParaRPr>
          </a:p>
          <a:p>
            <a:r>
              <a:rPr kumimoji="1" lang="ja-JP" altLang="en-US" sz="2000" dirty="0" smtClean="0">
                <a:latin typeface="メイリオ"/>
                <a:ea typeface="メイリオ"/>
                <a:cs typeface="メイリオ"/>
              </a:rPr>
              <a:t>２日目 プランニング、</a:t>
            </a:r>
          </a:p>
          <a:p>
            <a:r>
              <a:rPr kumimoji="1" lang="ja-JP" altLang="en-US" sz="2000" dirty="0" smtClean="0">
                <a:latin typeface="メイリオ"/>
                <a:ea typeface="メイリオ"/>
                <a:cs typeface="メイリオ"/>
              </a:rPr>
              <a:t>　　　 チーム</a:t>
            </a:r>
            <a:r>
              <a:rPr kumimoji="1" lang="ja-JP" altLang="en-US" sz="2000" dirty="0">
                <a:latin typeface="メイリオ"/>
                <a:ea typeface="メイリオ"/>
                <a:cs typeface="メイリオ"/>
              </a:rPr>
              <a:t>支援とサービス担当者会議、</a:t>
            </a:r>
            <a:endParaRPr kumimoji="1" lang="en-US" altLang="ja-JP" sz="2000" dirty="0">
              <a:latin typeface="メイリオ"/>
              <a:ea typeface="メイリオ"/>
              <a:cs typeface="メイリオ"/>
            </a:endParaRPr>
          </a:p>
          <a:p>
            <a:r>
              <a:rPr kumimoji="1" lang="ja-JP" altLang="en-US" sz="2000" dirty="0">
                <a:latin typeface="メイリオ"/>
                <a:ea typeface="メイリオ"/>
                <a:cs typeface="メイリオ"/>
              </a:rPr>
              <a:t>　　　</a:t>
            </a:r>
            <a:r>
              <a:rPr kumimoji="1" lang="ja-JP" altLang="en-US" sz="2000" dirty="0" smtClean="0">
                <a:latin typeface="メイリオ"/>
                <a:ea typeface="メイリオ"/>
                <a:cs typeface="メイリオ"/>
              </a:rPr>
              <a:t> モニタリング</a:t>
            </a:r>
            <a:r>
              <a:rPr kumimoji="1" lang="ja-JP" altLang="en-US" sz="2000" dirty="0">
                <a:latin typeface="メイリオ"/>
                <a:ea typeface="メイリオ"/>
                <a:cs typeface="メイリオ"/>
              </a:rPr>
              <a:t>と終結</a:t>
            </a:r>
            <a:endParaRPr kumimoji="1" lang="en-US" altLang="ja-JP" sz="2000" dirty="0">
              <a:latin typeface="メイリオ"/>
              <a:ea typeface="メイリオ"/>
              <a:cs typeface="メイリオ"/>
            </a:endParaRPr>
          </a:p>
        </p:txBody>
      </p:sp>
      <p:sp>
        <p:nvSpPr>
          <p:cNvPr id="8" name="正方形/長方形 7"/>
          <p:cNvSpPr/>
          <p:nvPr/>
        </p:nvSpPr>
        <p:spPr>
          <a:xfrm>
            <a:off x="6251097" y="4878141"/>
            <a:ext cx="2257677" cy="38977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基本相談</a:t>
            </a:r>
            <a:endParaRPr kumimoji="1" lang="ja-JP" altLang="en-US" b="1" dirty="0">
              <a:latin typeface="メイリオ" pitchFamily="50" charset="-128"/>
              <a:ea typeface="メイリオ" pitchFamily="50" charset="-128"/>
              <a:cs typeface="メイリオ" pitchFamily="50" charset="-128"/>
            </a:endParaRPr>
          </a:p>
        </p:txBody>
      </p:sp>
      <p:sp>
        <p:nvSpPr>
          <p:cNvPr id="9" name="正方形/長方形 8"/>
          <p:cNvSpPr/>
          <p:nvPr/>
        </p:nvSpPr>
        <p:spPr>
          <a:xfrm>
            <a:off x="6251097" y="5340742"/>
            <a:ext cx="2257677" cy="65681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サービス等利用計画作成実務</a:t>
            </a:r>
            <a:endParaRPr kumimoji="1" lang="ja-JP" altLang="en-US" b="1" dirty="0">
              <a:latin typeface="メイリオ" pitchFamily="50" charset="-128"/>
              <a:ea typeface="メイリオ" pitchFamily="50" charset="-128"/>
              <a:cs typeface="メイリオ" pitchFamily="50" charset="-128"/>
            </a:endParaRPr>
          </a:p>
        </p:txBody>
      </p:sp>
      <p:sp>
        <p:nvSpPr>
          <p:cNvPr id="10" name="テキスト ボックス 9"/>
          <p:cNvSpPr txBox="1"/>
          <p:nvPr/>
        </p:nvSpPr>
        <p:spPr>
          <a:xfrm>
            <a:off x="5955165" y="4565453"/>
            <a:ext cx="1125368" cy="369332"/>
          </a:xfrm>
          <a:prstGeom prst="rect">
            <a:avLst/>
          </a:prstGeom>
          <a:noFill/>
        </p:spPr>
        <p:txBody>
          <a:bodyPr wrap="square" rtlCol="0">
            <a:spAutoFit/>
          </a:bodyPr>
          <a:lstStyle/>
          <a:p>
            <a:r>
              <a:rPr kumimoji="1" lang="ja-JP" altLang="en-US" b="1" dirty="0" smtClean="0">
                <a:latin typeface="メイリオ"/>
                <a:ea typeface="メイリオ"/>
                <a:cs typeface="メイリオ"/>
              </a:rPr>
              <a:t>特に</a:t>
            </a:r>
            <a:r>
              <a:rPr kumimoji="1" lang="en-US" altLang="ja-JP" b="1" dirty="0" smtClean="0">
                <a:latin typeface="メイリオ"/>
                <a:ea typeface="メイリオ"/>
                <a:cs typeface="メイリオ"/>
              </a:rPr>
              <a:t>…</a:t>
            </a:r>
            <a:endParaRPr kumimoji="1" lang="en-US" altLang="ja-JP" b="1" dirty="0">
              <a:latin typeface="メイリオ"/>
              <a:ea typeface="メイリオ"/>
              <a:cs typeface="メイリオ"/>
            </a:endParaRPr>
          </a:p>
        </p:txBody>
      </p:sp>
      <p:sp>
        <p:nvSpPr>
          <p:cNvPr id="11" name="角丸四角形 10"/>
          <p:cNvSpPr/>
          <p:nvPr/>
        </p:nvSpPr>
        <p:spPr>
          <a:xfrm>
            <a:off x="313191" y="107429"/>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#3#4</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p.5(</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2)</a:t>
            </a:r>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25683715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グループ</a:t>
            </a:r>
            <a:r>
              <a:rPr lang="ja-JP" altLang="en-US" sz="2400" b="1" dirty="0">
                <a:latin typeface="メイリオ"/>
                <a:ea typeface="メイリオ"/>
                <a:cs typeface="メイリオ"/>
              </a:rPr>
              <a:t>討議</a:t>
            </a:r>
            <a:r>
              <a:rPr lang="ja-JP" altLang="en-US" sz="2400" b="1" dirty="0" smtClean="0">
                <a:latin typeface="メイリオ"/>
                <a:ea typeface="メイリオ"/>
                <a:cs typeface="メイリオ"/>
              </a:rPr>
              <a:t>のルール</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20</a:t>
            </a:fld>
            <a:endParaRPr lang="en-US"/>
          </a:p>
        </p:txBody>
      </p:sp>
      <p:sp>
        <p:nvSpPr>
          <p:cNvPr id="2" name="テキスト ボックス 1"/>
          <p:cNvSpPr txBox="1"/>
          <p:nvPr/>
        </p:nvSpPr>
        <p:spPr>
          <a:xfrm>
            <a:off x="474133" y="1979743"/>
            <a:ext cx="8334449" cy="4435830"/>
          </a:xfrm>
          <a:prstGeom prst="rect">
            <a:avLst/>
          </a:prstGeom>
          <a:noFill/>
        </p:spPr>
        <p:txBody>
          <a:bodyPr wrap="square" rtlCol="0">
            <a:spAutoFit/>
          </a:bodyPr>
          <a:lstStyle/>
          <a:p>
            <a:pPr>
              <a:lnSpc>
                <a:spcPts val="340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グランドルール</a:t>
            </a:r>
            <a:endParaRPr kumimoji="1" lang="ja-JP" altLang="en-US" sz="20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① </a:t>
            </a:r>
            <a:r>
              <a:rPr kumimoji="1" lang="ja-JP" altLang="en-US" sz="2400" b="1" dirty="0">
                <a:latin typeface="メイリオ" panose="020B0604030504040204" pitchFamily="50" charset="-128"/>
                <a:ea typeface="メイリオ" panose="020B0604030504040204" pitchFamily="50" charset="-128"/>
              </a:rPr>
              <a:t>端的に</a:t>
            </a:r>
            <a:r>
              <a:rPr kumimoji="1" lang="ja-JP" altLang="en-US" sz="2400" dirty="0">
                <a:latin typeface="メイリオ" panose="020B0604030504040204" pitchFamily="50" charset="-128"/>
                <a:ea typeface="メイリオ" panose="020B0604030504040204" pitchFamily="50" charset="-128"/>
              </a:rPr>
              <a:t>発言する（最長</a:t>
            </a:r>
            <a:r>
              <a:rPr kumimoji="1" lang="en-US" altLang="ja-JP" sz="2400" dirty="0">
                <a:latin typeface="メイリオ" panose="020B0604030504040204" pitchFamily="50" charset="-128"/>
                <a:ea typeface="メイリオ" panose="020B0604030504040204" pitchFamily="50" charset="-128"/>
              </a:rPr>
              <a:t>30</a:t>
            </a:r>
            <a:r>
              <a:rPr kumimoji="1" lang="ja-JP" altLang="en-US" sz="2400" dirty="0">
                <a:latin typeface="メイリオ" panose="020B0604030504040204" pitchFamily="50" charset="-128"/>
                <a:ea typeface="メイリオ" panose="020B0604030504040204" pitchFamily="50" charset="-128"/>
              </a:rPr>
              <a:t>秒！）</a:t>
            </a:r>
            <a:r>
              <a:rPr kumimoji="1" lang="ja-JP" altLang="en-US" sz="2400" dirty="0" smtClean="0">
                <a:latin typeface="メイリオ" panose="020B0604030504040204" pitchFamily="50" charset="-128"/>
                <a:ea typeface="メイリオ" panose="020B0604030504040204" pitchFamily="50" charset="-128"/>
              </a:rPr>
              <a:t>。</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② </a:t>
            </a:r>
            <a:r>
              <a:rPr kumimoji="1" lang="ja-JP" altLang="en-US" sz="2400" b="1" dirty="0" smtClean="0">
                <a:latin typeface="メイリオ" panose="020B0604030504040204" pitchFamily="50" charset="-128"/>
                <a:ea typeface="メイリオ" panose="020B0604030504040204" pitchFamily="50" charset="-128"/>
              </a:rPr>
              <a:t>積極的に参加</a:t>
            </a:r>
            <a:r>
              <a:rPr kumimoji="1" lang="ja-JP" altLang="en-US" sz="2400" dirty="0" smtClean="0">
                <a:latin typeface="メイリオ" panose="020B0604030504040204" pitchFamily="50" charset="-128"/>
                <a:ea typeface="メイリオ" panose="020B0604030504040204" pitchFamily="50" charset="-128"/>
              </a:rPr>
              <a:t>し、</a:t>
            </a:r>
            <a:r>
              <a:rPr kumimoji="1" lang="ja-JP" altLang="en-US" sz="2400" b="1" dirty="0" smtClean="0">
                <a:latin typeface="メイリオ" panose="020B0604030504040204" pitchFamily="50" charset="-128"/>
                <a:ea typeface="メイリオ" panose="020B0604030504040204" pitchFamily="50" charset="-128"/>
              </a:rPr>
              <a:t>たくさん発言</a:t>
            </a:r>
            <a:r>
              <a:rPr kumimoji="1" lang="ja-JP" altLang="en-US" sz="2400" dirty="0" smtClean="0">
                <a:latin typeface="メイリオ" panose="020B0604030504040204" pitchFamily="50" charset="-128"/>
                <a:ea typeface="メイリオ" panose="020B0604030504040204" pitchFamily="50" charset="-128"/>
              </a:rPr>
              <a:t>する。</a:t>
            </a: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③ </a:t>
            </a:r>
            <a:r>
              <a:rPr kumimoji="1" lang="ja-JP" altLang="en-US" sz="2400" dirty="0">
                <a:latin typeface="メイリオ" panose="020B0604030504040204" pitchFamily="50" charset="-128"/>
                <a:ea typeface="メイリオ" panose="020B0604030504040204" pitchFamily="50" charset="-128"/>
              </a:rPr>
              <a:t>否定的な発言はしない。</a:t>
            </a:r>
            <a:r>
              <a:rPr kumimoji="1" lang="ja-JP" altLang="en-US" sz="2400" b="1" dirty="0">
                <a:latin typeface="メイリオ" panose="020B0604030504040204" pitchFamily="50" charset="-128"/>
                <a:ea typeface="メイリオ" panose="020B0604030504040204" pitchFamily="50" charset="-128"/>
              </a:rPr>
              <a:t>受容的な雰囲気</a:t>
            </a:r>
            <a:r>
              <a:rPr kumimoji="1" lang="ja-JP" altLang="en-US" sz="2400" dirty="0">
                <a:latin typeface="メイリオ" panose="020B0604030504040204" pitchFamily="50" charset="-128"/>
                <a:ea typeface="メイリオ" panose="020B0604030504040204" pitchFamily="50" charset="-128"/>
              </a:rPr>
              <a:t>を醸成する。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④ </a:t>
            </a:r>
            <a:r>
              <a:rPr kumimoji="1" lang="ja-JP" altLang="en-US" sz="2400" dirty="0">
                <a:latin typeface="メイリオ" panose="020B0604030504040204" pitchFamily="50" charset="-128"/>
                <a:ea typeface="メイリオ" panose="020B0604030504040204" pitchFamily="50" charset="-128"/>
              </a:rPr>
              <a:t>求められたゴール・課題に向けて発言する。</a:t>
            </a:r>
          </a:p>
          <a:p>
            <a:pPr>
              <a:lnSpc>
                <a:spcPts val="3400"/>
              </a:lnSpc>
            </a:pPr>
            <a:r>
              <a:rPr kumimoji="1" lang="ja-JP" altLang="en-US" sz="2400" dirty="0">
                <a:latin typeface="メイリオ" panose="020B0604030504040204" pitchFamily="50" charset="-128"/>
                <a:ea typeface="メイリオ" panose="020B0604030504040204" pitchFamily="50" charset="-128"/>
              </a:rPr>
              <a:t>　　　（自分の興味・関心で発言するのではない！</a:t>
            </a:r>
            <a:r>
              <a:rPr kumimoji="1" lang="ja-JP" altLang="en-US" sz="2400" dirty="0" smtClean="0">
                <a:latin typeface="メイリオ" panose="020B0604030504040204" pitchFamily="50" charset="-128"/>
                <a:ea typeface="メイリオ" panose="020B0604030504040204" pitchFamily="50" charset="-128"/>
              </a:rPr>
              <a:t>）</a:t>
            </a:r>
          </a:p>
          <a:p>
            <a:pPr>
              <a:lnSpc>
                <a:spcPts val="3400"/>
              </a:lnSpc>
            </a:pPr>
            <a:r>
              <a:rPr kumimoji="1" lang="ja-JP" altLang="en-US" sz="2400" dirty="0">
                <a:latin typeface="メイリオ" panose="020B0604030504040204" pitchFamily="50" charset="-128"/>
                <a:ea typeface="メイリオ" panose="020B0604030504040204" pitchFamily="50" charset="-128"/>
              </a:rPr>
              <a:t>　⑤ </a:t>
            </a:r>
            <a:r>
              <a:rPr kumimoji="1" lang="ja-JP" altLang="en-US" sz="2400" b="1" dirty="0">
                <a:latin typeface="メイリオ" panose="020B0604030504040204" pitchFamily="50" charset="-128"/>
                <a:ea typeface="メイリオ" panose="020B0604030504040204" pitchFamily="50" charset="-128"/>
              </a:rPr>
              <a:t>多様な意見</a:t>
            </a:r>
            <a:r>
              <a:rPr kumimoji="1" lang="ja-JP" altLang="en-US" sz="2400" dirty="0">
                <a:latin typeface="メイリオ" panose="020B0604030504040204" pitchFamily="50" charset="-128"/>
                <a:ea typeface="メイリオ" panose="020B0604030504040204" pitchFamily="50" charset="-128"/>
              </a:rPr>
              <a:t>が場に出るようにつとめる。</a:t>
            </a:r>
          </a:p>
          <a:p>
            <a:pPr>
              <a:lnSpc>
                <a:spcPts val="3400"/>
              </a:lnSpc>
            </a:pPr>
            <a:r>
              <a:rPr kumimoji="1" lang="ja-JP" altLang="en-US" sz="2400" dirty="0">
                <a:latin typeface="メイリオ" panose="020B0604030504040204" pitchFamily="50" charset="-128"/>
                <a:ea typeface="メイリオ" panose="020B0604030504040204" pitchFamily="50" charset="-128"/>
              </a:rPr>
              <a:t>　　　（自分ばかりが発言しないよう留意する。）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⑥ </a:t>
            </a:r>
            <a:r>
              <a:rPr kumimoji="1" lang="ja-JP" altLang="en-US" sz="2400" b="1" dirty="0">
                <a:latin typeface="メイリオ" panose="020B0604030504040204" pitchFamily="50" charset="-128"/>
                <a:ea typeface="メイリオ" panose="020B0604030504040204" pitchFamily="50" charset="-128"/>
              </a:rPr>
              <a:t>根拠を持って</a:t>
            </a:r>
            <a:r>
              <a:rPr kumimoji="1" lang="ja-JP" altLang="en-US" sz="2400" dirty="0">
                <a:latin typeface="メイリオ" panose="020B0604030504040204" pitchFamily="50" charset="-128"/>
                <a:ea typeface="メイリオ" panose="020B0604030504040204" pitchFamily="50" charset="-128"/>
              </a:rPr>
              <a:t>発言する。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⑦ </a:t>
            </a:r>
            <a:r>
              <a:rPr kumimoji="1" lang="ja-JP" altLang="en-US" sz="2400" b="1" dirty="0">
                <a:latin typeface="メイリオ" panose="020B0604030504040204" pitchFamily="50" charset="-128"/>
                <a:ea typeface="メイリオ" panose="020B0604030504040204" pitchFamily="50" charset="-128"/>
              </a:rPr>
              <a:t>時間を</a:t>
            </a:r>
            <a:r>
              <a:rPr kumimoji="1" lang="ja-JP" altLang="en-US" sz="2400" b="1" dirty="0" smtClean="0">
                <a:latin typeface="メイリオ" panose="020B0604030504040204" pitchFamily="50" charset="-128"/>
                <a:ea typeface="メイリオ" panose="020B0604030504040204" pitchFamily="50" charset="-128"/>
              </a:rPr>
              <a:t>守る</a:t>
            </a:r>
            <a:r>
              <a:rPr kumimoji="1" lang="ja-JP" altLang="en-US" sz="2400" dirty="0" smtClean="0">
                <a:latin typeface="メイリオ" panose="020B0604030504040204" pitchFamily="50" charset="-128"/>
                <a:ea typeface="メイリオ" panose="020B0604030504040204" pitchFamily="50" charset="-128"/>
              </a:rPr>
              <a:t>（ファシリテータが時間管理します）。</a:t>
            </a:r>
            <a:endParaRPr kumimoji="1" lang="ja-JP" altLang="en-US" sz="2400" dirty="0">
              <a:latin typeface="メイリオ" panose="020B0604030504040204" pitchFamily="50" charset="-128"/>
              <a:ea typeface="メイリオ" panose="020B0604030504040204" pitchFamily="50" charset="-128"/>
            </a:endParaRPr>
          </a:p>
        </p:txBody>
      </p:sp>
      <p:sp>
        <p:nvSpPr>
          <p:cNvPr id="6" name="角丸四角形 5"/>
          <p:cNvSpPr/>
          <p:nvPr/>
        </p:nvSpPr>
        <p:spPr>
          <a:xfrm>
            <a:off x="284163" y="121639"/>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#3#4</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p.8 (</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8)</a:t>
            </a:r>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1746844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3600">
                <a:latin typeface="メイリオ"/>
                <a:ea typeface="メイリオ"/>
                <a:cs typeface="メイリオ"/>
              </a:rPr>
              <a:t>復習</a:t>
            </a:r>
            <a:r>
              <a:rPr kumimoji="1" lang="en-US" altLang="ja-JP" sz="3600">
                <a:latin typeface="メイリオ"/>
                <a:ea typeface="メイリオ"/>
                <a:cs typeface="メイリオ"/>
              </a:rPr>
              <a:t> </a:t>
            </a:r>
            <a:r>
              <a:rPr kumimoji="1" lang="ja-JP" altLang="en-US" sz="3600">
                <a:latin typeface="メイリオ"/>
                <a:ea typeface="メイリオ"/>
                <a:cs typeface="メイリオ"/>
              </a:rPr>
              <a:t>チームアプローチの重要性</a:t>
            </a:r>
          </a:p>
        </p:txBody>
      </p:sp>
      <p:sp>
        <p:nvSpPr>
          <p:cNvPr id="3" name="サブタイトル 2"/>
          <p:cNvSpPr>
            <a:spLocks noGrp="1"/>
          </p:cNvSpPr>
          <p:nvPr>
            <p:ph type="subTitle" idx="1"/>
          </p:nvPr>
        </p:nvSpPr>
        <p:spPr/>
        <p:txBody>
          <a:bodyPr/>
          <a:lstStyle/>
          <a:p>
            <a:r>
              <a:rPr lang="ja-JP" altLang="en-US">
                <a:latin typeface="メイリオ"/>
                <a:ea typeface="メイリオ"/>
                <a:cs typeface="メイリオ"/>
              </a:rPr>
              <a:t>演習１　相談支援におけるケアマネジメントに必要な視点と技術</a:t>
            </a:r>
          </a:p>
          <a:p>
            <a:endParaRPr kumimoji="1" lang="ja-JP" altLang="en-US">
              <a:latin typeface="メイリオ"/>
              <a:ea typeface="メイリオ"/>
              <a:cs typeface="メイリオ"/>
            </a:endParaRPr>
          </a:p>
        </p:txBody>
      </p:sp>
      <p:sp>
        <p:nvSpPr>
          <p:cNvPr id="4" name="テキスト ボックス 3"/>
          <p:cNvSpPr txBox="1"/>
          <p:nvPr/>
        </p:nvSpPr>
        <p:spPr>
          <a:xfrm>
            <a:off x="284163" y="2261356"/>
            <a:ext cx="8574087" cy="3416320"/>
          </a:xfrm>
          <a:prstGeom prst="rect">
            <a:avLst/>
          </a:prstGeom>
          <a:noFill/>
        </p:spPr>
        <p:txBody>
          <a:bodyPr wrap="square" rtlCol="0">
            <a:spAutoFit/>
          </a:bodyPr>
          <a:lstStyle/>
          <a:p>
            <a:r>
              <a:rPr kumimoji="1" lang="ja-JP" altLang="en-US" sz="2400">
                <a:latin typeface="メイリオ"/>
                <a:ea typeface="メイリオ"/>
                <a:cs typeface="メイリオ"/>
              </a:rPr>
              <a:t>・ケアマネジメント：</a:t>
            </a:r>
            <a:r>
              <a:rPr kumimoji="1" lang="en-US" altLang="ja-JP" sz="2400">
                <a:latin typeface="メイリオ"/>
                <a:ea typeface="メイリオ"/>
                <a:cs typeface="メイリオ"/>
              </a:rPr>
              <a:t> </a:t>
            </a:r>
            <a:r>
              <a:rPr kumimoji="1" lang="ja-JP" altLang="en-US" sz="2400">
                <a:latin typeface="メイリオ"/>
                <a:ea typeface="メイリオ"/>
                <a:cs typeface="メイリオ"/>
              </a:rPr>
              <a:t>チーム支援が必須</a:t>
            </a:r>
            <a:r>
              <a:rPr kumimoji="1" lang="en-US" altLang="ja-JP" sz="2400">
                <a:latin typeface="メイリオ"/>
                <a:ea typeface="メイリオ"/>
                <a:cs typeface="メイリオ"/>
              </a:rPr>
              <a:t> 【</a:t>
            </a:r>
            <a:r>
              <a:rPr kumimoji="1" lang="ja-JP" altLang="en-US" sz="2400">
                <a:latin typeface="メイリオ"/>
                <a:ea typeface="メイリオ"/>
                <a:cs typeface="メイリオ"/>
              </a:rPr>
              <a:t>基本的視点</a:t>
            </a:r>
            <a:r>
              <a:rPr kumimoji="1" lang="en-US" altLang="ja-JP" sz="2400">
                <a:latin typeface="メイリオ"/>
                <a:ea typeface="メイリオ"/>
                <a:cs typeface="メイリオ"/>
              </a:rPr>
              <a:t>】</a:t>
            </a:r>
            <a:endParaRPr kumimoji="1" lang="ja-JP" altLang="en-US" sz="2400">
              <a:latin typeface="メイリオ"/>
              <a:ea typeface="メイリオ"/>
              <a:cs typeface="メイリオ"/>
            </a:endParaRPr>
          </a:p>
          <a:p>
            <a:r>
              <a:rPr kumimoji="1" lang="ja-JP" altLang="en-US" sz="2400">
                <a:latin typeface="メイリオ"/>
                <a:ea typeface="メイリオ"/>
                <a:cs typeface="メイリオ"/>
              </a:rPr>
              <a:t>　・同じ情報と方向を共有</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a:t>
            </a:r>
            <a:r>
              <a:rPr kumimoji="1" lang="en-US" altLang="ja-JP" sz="2400">
                <a:latin typeface="メイリオ"/>
                <a:ea typeface="メイリオ"/>
                <a:cs typeface="メイリオ"/>
              </a:rPr>
              <a:t>← </a:t>
            </a:r>
            <a:r>
              <a:rPr kumimoji="1" lang="ja-JP" altLang="en-US" sz="2400">
                <a:latin typeface="メイリオ"/>
                <a:ea typeface="メイリオ"/>
                <a:cs typeface="メイリオ"/>
              </a:rPr>
              <a:t>そもそも複数の人が関わるのがケアマネジメント</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・多角的・総合的に（</a:t>
            </a:r>
            <a:r>
              <a:rPr kumimoji="1" lang="en-US" altLang="ja-JP" sz="2400">
                <a:latin typeface="メイリオ"/>
                <a:ea typeface="メイリオ"/>
                <a:cs typeface="メイリオ"/>
              </a:rPr>
              <a:t>≒</a:t>
            </a:r>
            <a:r>
              <a:rPr kumimoji="1" lang="ja-JP" altLang="en-US" sz="2400">
                <a:latin typeface="メイリオ"/>
                <a:ea typeface="メイリオ"/>
                <a:cs typeface="メイリオ"/>
              </a:rPr>
              <a:t>ひとりよがりにならない）</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a:t>
            </a:r>
            <a:r>
              <a:rPr kumimoji="1" lang="en-US" altLang="ja-JP" sz="2400">
                <a:latin typeface="メイリオ"/>
                <a:ea typeface="メイリオ"/>
                <a:cs typeface="メイリオ"/>
              </a:rPr>
              <a:t>← </a:t>
            </a:r>
            <a:r>
              <a:rPr kumimoji="1" lang="ja-JP" altLang="en-US" sz="2400">
                <a:latin typeface="メイリオ"/>
                <a:ea typeface="メイリオ"/>
                <a:cs typeface="メイリオ"/>
              </a:rPr>
              <a:t>自分は自分の枠組み・傾向の中で捉える</a:t>
            </a:r>
            <a:endParaRPr kumimoji="1" lang="en-US" altLang="ja-JP" sz="2400">
              <a:latin typeface="メイリオ"/>
              <a:ea typeface="メイリオ"/>
              <a:cs typeface="メイリオ"/>
            </a:endParaRPr>
          </a:p>
          <a:p>
            <a:endParaRPr kumimoji="1" lang="en-US" altLang="ja-JP" sz="2400">
              <a:latin typeface="メイリオ"/>
              <a:ea typeface="メイリオ"/>
              <a:cs typeface="メイリオ"/>
            </a:endParaRPr>
          </a:p>
          <a:p>
            <a:r>
              <a:rPr kumimoji="1" lang="ja-JP" altLang="en-US" sz="2400">
                <a:latin typeface="メイリオ"/>
                <a:ea typeface="メイリオ"/>
                <a:cs typeface="メイリオ"/>
              </a:rPr>
              <a:t>・何のために？</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a:t>
            </a:r>
            <a:r>
              <a:rPr kumimoji="1" lang="en-US" altLang="ja-JP" sz="2400">
                <a:latin typeface="メイリオ"/>
                <a:ea typeface="メイリオ"/>
                <a:cs typeface="メイリオ"/>
              </a:rPr>
              <a:t>→ </a:t>
            </a:r>
            <a:r>
              <a:rPr kumimoji="1" lang="ja-JP" altLang="en-US" sz="2400">
                <a:latin typeface="メイリオ"/>
                <a:ea typeface="メイリオ"/>
                <a:cs typeface="メイリオ"/>
              </a:rPr>
              <a:t>支援の質の向上</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＝本人の希望の実現、</a:t>
            </a:r>
            <a:r>
              <a:rPr kumimoji="1" lang="en-US" altLang="ja-JP" sz="2400">
                <a:latin typeface="メイリオ"/>
                <a:ea typeface="メイリオ"/>
                <a:cs typeface="メイリオ"/>
              </a:rPr>
              <a:t>QOL</a:t>
            </a:r>
            <a:r>
              <a:rPr kumimoji="1" lang="ja-JP" altLang="en-US" sz="2400">
                <a:latin typeface="メイリオ"/>
                <a:ea typeface="メイリオ"/>
                <a:cs typeface="メイリオ"/>
              </a:rPr>
              <a:t>の向上</a:t>
            </a:r>
            <a:endParaRPr kumimoji="1" lang="en-US" altLang="ja-JP" sz="2400">
              <a:latin typeface="メイリオ"/>
              <a:ea typeface="メイリオ"/>
              <a:cs typeface="メイリオ"/>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21</a:t>
            </a:fld>
            <a:endParaRPr lang="en-US"/>
          </a:p>
        </p:txBody>
      </p:sp>
      <p:sp>
        <p:nvSpPr>
          <p:cNvPr id="6" name="テキスト ボックス 5"/>
          <p:cNvSpPr txBox="1"/>
          <p:nvPr/>
        </p:nvSpPr>
        <p:spPr>
          <a:xfrm>
            <a:off x="284163" y="118905"/>
            <a:ext cx="4257001" cy="400110"/>
          </a:xfrm>
          <a:prstGeom prst="rect">
            <a:avLst/>
          </a:prstGeom>
          <a:noFill/>
        </p:spPr>
        <p:txBody>
          <a:bodyPr wrap="square" rtlCol="0">
            <a:spAutoFit/>
          </a:bodyPr>
          <a:lstStyle/>
          <a:p>
            <a:pPr>
              <a:lnSpc>
                <a:spcPts val="2400"/>
              </a:lnSpc>
            </a:pPr>
            <a:r>
              <a:rPr kumimoji="1" lang="ja-JP" altLang="en-US" sz="1000" b="1" dirty="0" smtClean="0">
                <a:latin typeface="メイリオ"/>
                <a:ea typeface="メイリオ"/>
                <a:cs typeface="メイリオ"/>
              </a:rPr>
              <a:t>講義「相談支援におけるケアマネジメント手法とそのプロセス」復習</a:t>
            </a:r>
            <a:endParaRPr kumimoji="1" lang="ja-JP" altLang="en-US" sz="1000" b="1" dirty="0">
              <a:latin typeface="メイリオ"/>
              <a:ea typeface="メイリオ"/>
              <a:cs typeface="メイリオ"/>
            </a:endParaRPr>
          </a:p>
        </p:txBody>
      </p:sp>
    </p:spTree>
    <p:extLst>
      <p:ext uri="{BB962C8B-B14F-4D97-AF65-F5344CB8AC3E}">
        <p14:creationId xmlns:p14="http://schemas.microsoft.com/office/powerpoint/2010/main" val="7054914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2329271"/>
            <a:ext cx="8574087" cy="2923877"/>
          </a:xfrm>
          <a:prstGeom prst="rect">
            <a:avLst/>
          </a:prstGeom>
          <a:noFill/>
        </p:spPr>
        <p:txBody>
          <a:bodyPr wrap="square" rtlCol="0">
            <a:spAutoFit/>
          </a:bodyPr>
          <a:lstStyle/>
          <a:p>
            <a:pPr algn="ctr"/>
            <a:r>
              <a:rPr kumimoji="1" lang="ja-JP" altLang="en-US" sz="3600" b="1" dirty="0" smtClean="0">
                <a:latin typeface="メイリオ"/>
                <a:ea typeface="メイリオ"/>
                <a:cs typeface="メイリオ"/>
              </a:rPr>
              <a:t>個人ワークの共有</a:t>
            </a:r>
          </a:p>
          <a:p>
            <a:pPr algn="ctr"/>
            <a:r>
              <a:rPr kumimoji="1" lang="ja-JP" altLang="en-US" sz="3600" b="1" dirty="0" smtClean="0">
                <a:latin typeface="メイリオ"/>
                <a:ea typeface="メイリオ"/>
                <a:cs typeface="メイリオ"/>
              </a:rPr>
              <a:t>→ </a:t>
            </a:r>
            <a:r>
              <a:rPr kumimoji="1" lang="ja-JP" altLang="en-US" sz="3600" b="1" dirty="0" smtClean="0">
                <a:solidFill>
                  <a:schemeClr val="accent1">
                    <a:lumMod val="60000"/>
                    <a:lumOff val="40000"/>
                  </a:schemeClr>
                </a:solidFill>
                <a:latin typeface="メイリオ"/>
                <a:ea typeface="メイリオ"/>
                <a:cs typeface="メイリオ"/>
              </a:rPr>
              <a:t>グループの力を活かした</a:t>
            </a:r>
            <a:r>
              <a:rPr kumimoji="1" lang="ja-JP" altLang="en-US" sz="3600" b="1" dirty="0" smtClean="0">
                <a:latin typeface="メイリオ"/>
                <a:ea typeface="メイリオ"/>
                <a:cs typeface="メイリオ"/>
              </a:rPr>
              <a:t>さらなる討議</a:t>
            </a:r>
          </a:p>
          <a:p>
            <a:pPr algn="ctr"/>
            <a:endParaRPr kumimoji="1" lang="ja-JP" altLang="en-US" sz="4400" dirty="0">
              <a:latin typeface="メイリオ"/>
              <a:ea typeface="メイリオ"/>
              <a:cs typeface="メイリオ"/>
            </a:endParaRPr>
          </a:p>
          <a:p>
            <a:pPr algn="ct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昨日からの討議</a:t>
            </a:r>
            <a:r>
              <a:rPr kumimoji="1" lang="ja-JP" altLang="en-US" sz="2400" dirty="0">
                <a:latin typeface="メイリオ"/>
                <a:ea typeface="メイリオ"/>
                <a:cs typeface="メイリオ"/>
              </a:rPr>
              <a:t>は</a:t>
            </a:r>
            <a:r>
              <a:rPr kumimoji="1" lang="en-US" altLang="ja-JP" sz="2400" dirty="0" smtClean="0">
                <a:latin typeface="メイリオ"/>
                <a:ea typeface="メイリオ"/>
                <a:cs typeface="メイリオ"/>
              </a:rPr>
              <a:t>】</a:t>
            </a:r>
            <a:endParaRPr kumimoji="1" lang="en-US" altLang="ja-JP" sz="2400" dirty="0">
              <a:latin typeface="メイリオ"/>
              <a:ea typeface="メイリオ"/>
              <a:cs typeface="メイリオ"/>
            </a:endParaRPr>
          </a:p>
          <a:p>
            <a:pPr algn="ctr"/>
            <a:r>
              <a:rPr kumimoji="1" lang="ja-JP" altLang="en-US" sz="2400" dirty="0">
                <a:latin typeface="メイリオ"/>
                <a:ea typeface="メイリオ"/>
                <a:cs typeface="メイリオ"/>
              </a:rPr>
              <a:t>事業所内で</a:t>
            </a:r>
            <a:r>
              <a:rPr kumimoji="1" lang="ja-JP" altLang="en-US" sz="2400" dirty="0" smtClean="0">
                <a:latin typeface="メイリオ"/>
                <a:ea typeface="メイリオ"/>
                <a:cs typeface="メイリオ"/>
              </a:rPr>
              <a:t>行われる検討</a:t>
            </a:r>
            <a:r>
              <a:rPr kumimoji="1" lang="ja-JP" altLang="en-US" sz="2400" dirty="0">
                <a:latin typeface="メイリオ"/>
                <a:ea typeface="メイリオ"/>
                <a:cs typeface="メイリオ"/>
              </a:rPr>
              <a:t>会議です</a:t>
            </a:r>
            <a:r>
              <a:rPr kumimoji="1" lang="ja-JP" altLang="en-US" sz="4400" dirty="0">
                <a:latin typeface="メイリオ"/>
                <a:ea typeface="メイリオ"/>
                <a:cs typeface="メイリオ"/>
              </a:rPr>
              <a:t>。</a:t>
            </a:r>
            <a:endParaRPr kumimoji="1" lang="en-US" altLang="ja-JP" sz="4400"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22</a:t>
            </a:fld>
            <a:endParaRPr lang="en-US"/>
          </a:p>
        </p:txBody>
      </p:sp>
      <p:sp>
        <p:nvSpPr>
          <p:cNvPr id="5" name="テキスト ボックス 4"/>
          <p:cNvSpPr txBox="1"/>
          <p:nvPr/>
        </p:nvSpPr>
        <p:spPr>
          <a:xfrm>
            <a:off x="284163" y="5926264"/>
            <a:ext cx="8574087" cy="646331"/>
          </a:xfrm>
          <a:prstGeom prst="rect">
            <a:avLst/>
          </a:prstGeom>
          <a:noFill/>
        </p:spPr>
        <p:txBody>
          <a:bodyPr wrap="square" rtlCol="0">
            <a:spAutoFit/>
          </a:bodyPr>
          <a:lstStyle/>
          <a:p>
            <a:pPr algn="ctr"/>
            <a:r>
              <a:rPr kumimoji="1" lang="en-US" altLang="ja-JP" sz="3600" b="1" dirty="0" smtClean="0">
                <a:latin typeface="メイリオ"/>
                <a:ea typeface="メイリオ"/>
                <a:cs typeface="メイリオ"/>
              </a:rPr>
              <a:t>【30</a:t>
            </a:r>
            <a:r>
              <a:rPr kumimoji="1" lang="ja-JP" altLang="en-US" sz="3600" b="1" dirty="0" smtClean="0">
                <a:latin typeface="メイリオ"/>
                <a:ea typeface="メイリオ"/>
                <a:cs typeface="メイリオ"/>
              </a:rPr>
              <a:t>分</a:t>
            </a:r>
            <a:r>
              <a:rPr kumimoji="1" lang="en-US" altLang="ja-JP" sz="3600" b="1" dirty="0">
                <a:latin typeface="メイリオ"/>
                <a:ea typeface="メイリオ"/>
                <a:cs typeface="メイリオ"/>
              </a:rPr>
              <a:t>】</a:t>
            </a:r>
            <a:endParaRPr kumimoji="1" lang="en-US" altLang="ja-JP" sz="3600" dirty="0">
              <a:latin typeface="メイリオ"/>
              <a:ea typeface="メイリオ"/>
              <a:cs typeface="メイリオ"/>
            </a:endParaRPr>
          </a:p>
        </p:txBody>
      </p:sp>
    </p:spTree>
    <p:extLst>
      <p:ext uri="{BB962C8B-B14F-4D97-AF65-F5344CB8AC3E}">
        <p14:creationId xmlns:p14="http://schemas.microsoft.com/office/powerpoint/2010/main" val="2705561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954107"/>
          </a:xfrm>
          <a:prstGeom prst="rect">
            <a:avLst/>
          </a:prstGeom>
          <a:noFill/>
        </p:spPr>
        <p:txBody>
          <a:bodyPr wrap="square" rtlCol="0">
            <a:spAutoFit/>
          </a:bodyPr>
          <a:lstStyle/>
          <a:p>
            <a:pPr algn="ct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３</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サービス等利用計画案を作成する。</a:t>
            </a:r>
            <a:endParaRPr kumimoji="1" lang="en-US" altLang="ja-JP" sz="2800" b="1" dirty="0" smtClean="0">
              <a:latin typeface="メイリオ" pitchFamily="50" charset="-128"/>
              <a:ea typeface="メイリオ" pitchFamily="50" charset="-128"/>
              <a:cs typeface="メイリオ" pitchFamily="50" charset="-128"/>
            </a:endParaRPr>
          </a:p>
          <a:p>
            <a:pPr algn="ctr"/>
            <a:r>
              <a:rPr kumimoji="1" lang="ja-JP" altLang="en-US" sz="2800" b="1" dirty="0" smtClean="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見立てから手立てへ</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800" dirty="0" smtClean="0">
                <a:latin typeface="メイリオ"/>
                <a:ea typeface="メイリオ"/>
                <a:cs typeface="メイリオ"/>
              </a:rPr>
              <a:t>【</a:t>
            </a:r>
            <a:r>
              <a:rPr lang="ja-JP" altLang="en-US" sz="2800" dirty="0" smtClean="0">
                <a:latin typeface="メイリオ"/>
                <a:ea typeface="メイリオ"/>
                <a:cs typeface="メイリオ"/>
              </a:rPr>
              <a:t>復習</a:t>
            </a:r>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ケアマネジメントプロセス</a:t>
            </a:r>
            <a:br>
              <a:rPr kumimoji="1" lang="ja-JP" altLang="en-US" sz="2800" dirty="0" smtClean="0">
                <a:latin typeface="メイリオ"/>
                <a:ea typeface="メイリオ"/>
                <a:cs typeface="メイリオ"/>
              </a:rPr>
            </a:br>
            <a:r>
              <a:rPr lang="ja-JP" altLang="en-US" sz="1600" dirty="0" smtClean="0">
                <a:latin typeface="メイリオ"/>
                <a:ea typeface="メイリオ"/>
                <a:cs typeface="メイリオ"/>
              </a:rPr>
              <a:t>サービス等利用計画作成事務の流れ</a:t>
            </a:r>
            <a:endParaRPr kumimoji="1" lang="ja-JP" altLang="en-US" sz="1600" dirty="0">
              <a:latin typeface="メイリオ"/>
              <a:ea typeface="メイリオ"/>
              <a:cs typeface="メイリオ"/>
            </a:endParaRPr>
          </a:p>
        </p:txBody>
      </p:sp>
      <p:sp>
        <p:nvSpPr>
          <p:cNvPr id="30" name="フッター プレースホルダ 29"/>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11" name="スライド番号プレースホルダー 10"/>
          <p:cNvSpPr>
            <a:spLocks noGrp="1"/>
          </p:cNvSpPr>
          <p:nvPr>
            <p:ph type="sldNum" sz="quarter" idx="12"/>
          </p:nvPr>
        </p:nvSpPr>
        <p:spPr/>
        <p:txBody>
          <a:bodyPr/>
          <a:lstStyle/>
          <a:p>
            <a:fld id="{5FD889E0-CAB2-4699-909D-B9A88D47ACBE}" type="slidenum">
              <a:rPr lang="en-US" smtClean="0"/>
              <a:pPr/>
              <a:t>24</a:t>
            </a:fld>
            <a:endParaRPr lang="en-US"/>
          </a:p>
        </p:txBody>
      </p:sp>
      <p:sp>
        <p:nvSpPr>
          <p:cNvPr id="4" name="テキスト ボックス 3"/>
          <p:cNvSpPr txBox="1"/>
          <p:nvPr/>
        </p:nvSpPr>
        <p:spPr>
          <a:xfrm>
            <a:off x="284163" y="1956544"/>
            <a:ext cx="8574087" cy="461665"/>
          </a:xfrm>
          <a:prstGeom prst="rect">
            <a:avLst/>
          </a:prstGeom>
          <a:noFill/>
        </p:spPr>
        <p:txBody>
          <a:bodyPr wrap="square" rtlCol="0">
            <a:spAutoFit/>
          </a:bodyPr>
          <a:lstStyle/>
          <a:p>
            <a:r>
              <a:rPr kumimoji="1" lang="ja-JP" altLang="en-US" sz="2400" dirty="0" smtClean="0">
                <a:latin typeface="メイリオ"/>
                <a:ea typeface="メイリオ"/>
                <a:cs typeface="メイリオ"/>
              </a:rPr>
              <a:t>支援</a:t>
            </a:r>
            <a:r>
              <a:rPr kumimoji="1" lang="ja-JP" altLang="en-US" sz="2400" dirty="0">
                <a:latin typeface="メイリオ"/>
                <a:ea typeface="メイリオ"/>
                <a:cs typeface="メイリオ"/>
              </a:rPr>
              <a:t>過程の可視化</a:t>
            </a:r>
            <a:endParaRPr kumimoji="1" lang="en-US" altLang="ja-JP" sz="2400" dirty="0">
              <a:latin typeface="メイリオ"/>
              <a:ea typeface="メイリオ"/>
              <a:cs typeface="メイリオ"/>
            </a:endParaRPr>
          </a:p>
        </p:txBody>
      </p:sp>
      <p:sp>
        <p:nvSpPr>
          <p:cNvPr id="5" name="正方形/長方形 4"/>
          <p:cNvSpPr/>
          <p:nvPr/>
        </p:nvSpPr>
        <p:spPr>
          <a:xfrm>
            <a:off x="284163" y="3195247"/>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latin typeface="メイリオ"/>
                <a:ea typeface="メイリオ"/>
                <a:cs typeface="メイリオ"/>
              </a:rPr>
              <a:t>インテーク</a:t>
            </a:r>
          </a:p>
          <a:p>
            <a:pPr algn="ctr"/>
            <a:r>
              <a:rPr kumimoji="1" lang="en-US" altLang="ja-JP" sz="1200" dirty="0" smtClean="0">
                <a:latin typeface="メイリオ"/>
                <a:ea typeface="メイリオ"/>
                <a:cs typeface="メイリオ"/>
              </a:rPr>
              <a:t>(</a:t>
            </a:r>
            <a:r>
              <a:rPr kumimoji="1" lang="ja-JP" altLang="en-US" sz="1200" dirty="0" smtClean="0">
                <a:latin typeface="メイリオ"/>
                <a:ea typeface="メイリオ"/>
                <a:cs typeface="メイリオ"/>
              </a:rPr>
              <a:t>・アセスメント</a:t>
            </a:r>
            <a:r>
              <a:rPr kumimoji="1" lang="en-US" altLang="ja-JP" sz="1200" dirty="0" smtClean="0">
                <a:latin typeface="メイリオ"/>
                <a:ea typeface="メイリオ"/>
                <a:cs typeface="メイリオ"/>
              </a:rPr>
              <a:t>)</a:t>
            </a:r>
            <a:endParaRPr kumimoji="1" lang="ja-JP" altLang="en-US" sz="1200" dirty="0" smtClean="0">
              <a:latin typeface="メイリオ"/>
              <a:ea typeface="メイリオ"/>
              <a:cs typeface="メイリオ"/>
            </a:endParaRPr>
          </a:p>
        </p:txBody>
      </p:sp>
      <p:sp>
        <p:nvSpPr>
          <p:cNvPr id="6" name="正方形/長方形 5"/>
          <p:cNvSpPr/>
          <p:nvPr/>
        </p:nvSpPr>
        <p:spPr>
          <a:xfrm>
            <a:off x="2129816" y="3195247"/>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アセスメント</a:t>
            </a:r>
            <a:endParaRPr kumimoji="1" lang="en-US" altLang="ja-JP">
              <a:latin typeface="メイリオ"/>
              <a:ea typeface="メイリオ"/>
              <a:cs typeface="メイリオ"/>
            </a:endParaRPr>
          </a:p>
        </p:txBody>
      </p:sp>
      <p:sp>
        <p:nvSpPr>
          <p:cNvPr id="7" name="正方形/長方形 6"/>
          <p:cNvSpPr/>
          <p:nvPr/>
        </p:nvSpPr>
        <p:spPr>
          <a:xfrm>
            <a:off x="3975469"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プランニング</a:t>
            </a:r>
            <a:endParaRPr kumimoji="1" lang="en-US" altLang="ja-JP">
              <a:latin typeface="メイリオ"/>
              <a:ea typeface="メイリオ"/>
              <a:cs typeface="メイリオ"/>
            </a:endParaRPr>
          </a:p>
        </p:txBody>
      </p:sp>
      <p:sp>
        <p:nvSpPr>
          <p:cNvPr id="8" name="正方形/長方形 7"/>
          <p:cNvSpPr/>
          <p:nvPr/>
        </p:nvSpPr>
        <p:spPr>
          <a:xfrm>
            <a:off x="2064249" y="4852125"/>
            <a:ext cx="1088524"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a:latin typeface="メイリオ"/>
                <a:ea typeface="メイリオ"/>
                <a:cs typeface="メイリオ"/>
              </a:rPr>
              <a:t>サービス等</a:t>
            </a:r>
            <a:endParaRPr kumimoji="1" lang="en-US" altLang="ja-JP" sz="1400" dirty="0">
              <a:latin typeface="メイリオ"/>
              <a:ea typeface="メイリオ"/>
              <a:cs typeface="メイリオ"/>
            </a:endParaRPr>
          </a:p>
          <a:p>
            <a:pPr algn="ctr"/>
            <a:r>
              <a:rPr kumimoji="1" lang="ja-JP" altLang="en-US" sz="1400" dirty="0">
                <a:latin typeface="メイリオ"/>
                <a:ea typeface="メイリオ"/>
                <a:cs typeface="メイリオ"/>
              </a:rPr>
              <a:t>利用計画案</a:t>
            </a:r>
            <a:endParaRPr kumimoji="1" lang="en-US" altLang="ja-JP" sz="1400" dirty="0">
              <a:latin typeface="メイリオ"/>
              <a:ea typeface="メイリオ"/>
              <a:cs typeface="メイリオ"/>
            </a:endParaRPr>
          </a:p>
        </p:txBody>
      </p:sp>
      <p:sp>
        <p:nvSpPr>
          <p:cNvPr id="9" name="正方形/長方形 8"/>
          <p:cNvSpPr/>
          <p:nvPr/>
        </p:nvSpPr>
        <p:spPr>
          <a:xfrm>
            <a:off x="5821123" y="3191094"/>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モニタリング</a:t>
            </a:r>
            <a:endParaRPr kumimoji="1" lang="en-US" altLang="ja-JP">
              <a:latin typeface="メイリオ"/>
              <a:ea typeface="メイリオ"/>
              <a:cs typeface="メイリオ"/>
            </a:endParaRPr>
          </a:p>
        </p:txBody>
      </p:sp>
      <p:sp>
        <p:nvSpPr>
          <p:cNvPr id="10" name="正方形/長方形 9"/>
          <p:cNvSpPr/>
          <p:nvPr/>
        </p:nvSpPr>
        <p:spPr>
          <a:xfrm>
            <a:off x="7699237" y="3191094"/>
            <a:ext cx="1019845"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終結</a:t>
            </a:r>
            <a:endParaRPr kumimoji="1" lang="en-US" altLang="ja-JP">
              <a:latin typeface="メイリオ"/>
              <a:ea typeface="メイリオ"/>
              <a:cs typeface="メイリオ"/>
            </a:endParaRPr>
          </a:p>
        </p:txBody>
      </p:sp>
      <p:cxnSp>
        <p:nvCxnSpPr>
          <p:cNvPr id="12" name="直線矢印コネクタ 11"/>
          <p:cNvCxnSpPr>
            <a:stCxn id="5" idx="3"/>
            <a:endCxn id="6" idx="1"/>
          </p:cNvCxnSpPr>
          <p:nvPr/>
        </p:nvCxnSpPr>
        <p:spPr>
          <a:xfrm>
            <a:off x="1919427"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4" name="直線矢印コネクタ 13"/>
          <p:cNvCxnSpPr>
            <a:stCxn id="6" idx="3"/>
            <a:endCxn id="7" idx="1"/>
          </p:cNvCxnSpPr>
          <p:nvPr/>
        </p:nvCxnSpPr>
        <p:spPr>
          <a:xfrm>
            <a:off x="3765080"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6" name="直線矢印コネクタ 15"/>
          <p:cNvCxnSpPr>
            <a:stCxn id="7" idx="3"/>
            <a:endCxn id="9" idx="1"/>
          </p:cNvCxnSpPr>
          <p:nvPr/>
        </p:nvCxnSpPr>
        <p:spPr>
          <a:xfrm flipV="1">
            <a:off x="5610733" y="3665013"/>
            <a:ext cx="210390" cy="4153"/>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8" name="直線矢印コネクタ 17"/>
          <p:cNvCxnSpPr>
            <a:stCxn id="9" idx="3"/>
            <a:endCxn id="10" idx="1"/>
          </p:cNvCxnSpPr>
          <p:nvPr/>
        </p:nvCxnSpPr>
        <p:spPr>
          <a:xfrm>
            <a:off x="7456387" y="3665013"/>
            <a:ext cx="242850"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20" name="カギ線コネクタ 19"/>
          <p:cNvCxnSpPr>
            <a:stCxn id="9" idx="0"/>
            <a:endCxn id="6" idx="0"/>
          </p:cNvCxnSpPr>
          <p:nvPr/>
        </p:nvCxnSpPr>
        <p:spPr>
          <a:xfrm rot="16200000" flipH="1" flipV="1">
            <a:off x="4791025" y="1347516"/>
            <a:ext cx="4153" cy="3691307"/>
          </a:xfrm>
          <a:prstGeom prst="bentConnector3">
            <a:avLst>
              <a:gd name="adj1" fmla="val -14300409"/>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sp>
        <p:nvSpPr>
          <p:cNvPr id="49" name="角丸四角形 48"/>
          <p:cNvSpPr/>
          <p:nvPr/>
        </p:nvSpPr>
        <p:spPr>
          <a:xfrm>
            <a:off x="1130766" y="4019087"/>
            <a:ext cx="754544" cy="469667"/>
          </a:xfrm>
          <a:prstGeom prst="roundRect">
            <a:avLst/>
          </a:prstGeom>
          <a:gradFill>
            <a:gsLst>
              <a:gs pos="0">
                <a:schemeClr val="accent1">
                  <a:tint val="95000"/>
                  <a:shade val="70000"/>
                  <a:satMod val="150000"/>
                  <a:alpha val="25000"/>
                </a:schemeClr>
              </a:gs>
              <a:gs pos="100000">
                <a:schemeClr val="accent1">
                  <a:tint val="100000"/>
                  <a:shade val="100000"/>
                  <a:satMod val="1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受理</a:t>
            </a:r>
          </a:p>
        </p:txBody>
      </p:sp>
      <p:sp>
        <p:nvSpPr>
          <p:cNvPr id="50" name="角丸四角形 49"/>
          <p:cNvSpPr/>
          <p:nvPr/>
        </p:nvSpPr>
        <p:spPr>
          <a:xfrm>
            <a:off x="4895317" y="4019087"/>
            <a:ext cx="95680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介入</a:t>
            </a:r>
          </a:p>
        </p:txBody>
      </p:sp>
      <p:sp>
        <p:nvSpPr>
          <p:cNvPr id="51" name="正方形/長方形 50"/>
          <p:cNvSpPr/>
          <p:nvPr/>
        </p:nvSpPr>
        <p:spPr>
          <a:xfrm>
            <a:off x="5307771" y="4852125"/>
            <a:ext cx="1173909" cy="653084"/>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サービス等</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利用計画</a:t>
            </a:r>
            <a:endParaRPr kumimoji="1" lang="en-US" altLang="ja-JP" sz="1400">
              <a:latin typeface="メイリオ"/>
              <a:ea typeface="メイリオ"/>
              <a:cs typeface="メイリオ"/>
            </a:endParaRPr>
          </a:p>
        </p:txBody>
      </p:sp>
      <p:sp>
        <p:nvSpPr>
          <p:cNvPr id="52" name="正方形/長方形 51"/>
          <p:cNvSpPr/>
          <p:nvPr/>
        </p:nvSpPr>
        <p:spPr>
          <a:xfrm>
            <a:off x="3264603" y="4852125"/>
            <a:ext cx="666863" cy="635688"/>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支給</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決定</a:t>
            </a:r>
            <a:endParaRPr kumimoji="1" lang="en-US" altLang="ja-JP" sz="1400">
              <a:latin typeface="メイリオ"/>
              <a:ea typeface="メイリオ"/>
              <a:cs typeface="メイリオ"/>
            </a:endParaRPr>
          </a:p>
        </p:txBody>
      </p:sp>
      <p:cxnSp>
        <p:nvCxnSpPr>
          <p:cNvPr id="54" name="直線コネクタ 53"/>
          <p:cNvCxnSpPr>
            <a:stCxn id="6" idx="2"/>
          </p:cNvCxnSpPr>
          <p:nvPr/>
        </p:nvCxnSpPr>
        <p:spPr>
          <a:xfrm flipH="1">
            <a:off x="2064249" y="4143085"/>
            <a:ext cx="883199"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55" name="正方形/長方形 54"/>
          <p:cNvSpPr/>
          <p:nvPr/>
        </p:nvSpPr>
        <p:spPr>
          <a:xfrm>
            <a:off x="4029486" y="4852125"/>
            <a:ext cx="1173909" cy="653084"/>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担当者会議</a:t>
            </a:r>
            <a:endParaRPr kumimoji="1" lang="en-US" altLang="ja-JP" sz="1400">
              <a:latin typeface="メイリオ"/>
              <a:ea typeface="メイリオ"/>
              <a:cs typeface="メイリオ"/>
            </a:endParaRPr>
          </a:p>
        </p:txBody>
      </p:sp>
      <p:cxnSp>
        <p:nvCxnSpPr>
          <p:cNvPr id="57" name="直線コネクタ 56"/>
          <p:cNvCxnSpPr/>
          <p:nvPr/>
        </p:nvCxnSpPr>
        <p:spPr>
          <a:xfrm>
            <a:off x="5610733" y="4143085"/>
            <a:ext cx="870947"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59" name="直線矢印コネクタ 58"/>
          <p:cNvCxnSpPr>
            <a:stCxn id="8" idx="3"/>
            <a:endCxn id="52" idx="1"/>
          </p:cNvCxnSpPr>
          <p:nvPr/>
        </p:nvCxnSpPr>
        <p:spPr>
          <a:xfrm>
            <a:off x="3152773" y="5169969"/>
            <a:ext cx="111830"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1" name="直線矢印コネクタ 60"/>
          <p:cNvCxnSpPr>
            <a:stCxn id="52" idx="3"/>
            <a:endCxn id="55" idx="1"/>
          </p:cNvCxnSpPr>
          <p:nvPr/>
        </p:nvCxnSpPr>
        <p:spPr>
          <a:xfrm>
            <a:off x="3931466" y="5169969"/>
            <a:ext cx="98020" cy="8698"/>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3" name="直線矢印コネクタ 62"/>
          <p:cNvCxnSpPr>
            <a:stCxn id="55" idx="3"/>
            <a:endCxn id="51" idx="1"/>
          </p:cNvCxnSpPr>
          <p:nvPr/>
        </p:nvCxnSpPr>
        <p:spPr>
          <a:xfrm>
            <a:off x="5203395" y="5178667"/>
            <a:ext cx="104376"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4" name="角丸四角形 63"/>
          <p:cNvSpPr/>
          <p:nvPr/>
        </p:nvSpPr>
        <p:spPr>
          <a:xfrm>
            <a:off x="289242" y="4019087"/>
            <a:ext cx="754544" cy="469667"/>
          </a:xfrm>
          <a:prstGeom prst="roundRect">
            <a:avLst/>
          </a:prstGeom>
          <a:gradFill>
            <a:gsLst>
              <a:gs pos="0">
                <a:schemeClr val="accent1">
                  <a:tint val="95000"/>
                  <a:shade val="70000"/>
                  <a:satMod val="150000"/>
                  <a:alpha val="25000"/>
                </a:schemeClr>
              </a:gs>
              <a:gs pos="100000">
                <a:schemeClr val="accent1">
                  <a:tint val="100000"/>
                  <a:shade val="100000"/>
                  <a:satMod val="1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受付</a:t>
            </a:r>
          </a:p>
        </p:txBody>
      </p:sp>
      <p:sp>
        <p:nvSpPr>
          <p:cNvPr id="32" name="正方形/長方形 31"/>
          <p:cNvSpPr/>
          <p:nvPr/>
        </p:nvSpPr>
        <p:spPr>
          <a:xfrm>
            <a:off x="6622618" y="4852125"/>
            <a:ext cx="1173909" cy="653084"/>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latin typeface="メイリオ"/>
                <a:ea typeface="メイリオ"/>
                <a:cs typeface="メイリオ"/>
              </a:rPr>
              <a:t>継続サービス利用</a:t>
            </a:r>
            <a:r>
              <a:rPr kumimoji="1" lang="ja-JP" altLang="en-US" sz="1400" dirty="0">
                <a:latin typeface="メイリオ"/>
                <a:ea typeface="メイリオ"/>
                <a:cs typeface="メイリオ"/>
              </a:rPr>
              <a:t>支援</a:t>
            </a:r>
            <a:endParaRPr kumimoji="1" lang="ja-JP" altLang="en-US" sz="1400" dirty="0" smtClean="0">
              <a:latin typeface="メイリオ"/>
              <a:ea typeface="メイリオ"/>
              <a:cs typeface="メイリオ"/>
            </a:endParaRPr>
          </a:p>
        </p:txBody>
      </p:sp>
      <p:cxnSp>
        <p:nvCxnSpPr>
          <p:cNvPr id="35" name="直線コネクタ 34"/>
          <p:cNvCxnSpPr>
            <a:endCxn id="32" idx="0"/>
          </p:cNvCxnSpPr>
          <p:nvPr/>
        </p:nvCxnSpPr>
        <p:spPr>
          <a:xfrm>
            <a:off x="6622618" y="3940965"/>
            <a:ext cx="586955" cy="91116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48" name="角丸四角形 47"/>
          <p:cNvSpPr/>
          <p:nvPr/>
        </p:nvSpPr>
        <p:spPr>
          <a:xfrm>
            <a:off x="6367094" y="4019087"/>
            <a:ext cx="956804" cy="469667"/>
          </a:xfrm>
          <a:prstGeom prst="roundRect">
            <a:avLst/>
          </a:prstGeom>
          <a:gradFill>
            <a:gsLst>
              <a:gs pos="0">
                <a:schemeClr val="accent1">
                  <a:tint val="95000"/>
                  <a:shade val="70000"/>
                  <a:satMod val="150000"/>
                  <a:alpha val="25000"/>
                </a:schemeClr>
              </a:gs>
              <a:gs pos="100000">
                <a:schemeClr val="accent1">
                  <a:tint val="100000"/>
                  <a:shade val="100000"/>
                  <a:satMod val="1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評価</a:t>
            </a:r>
          </a:p>
        </p:txBody>
      </p:sp>
    </p:spTree>
    <p:extLst>
      <p:ext uri="{BB962C8B-B14F-4D97-AF65-F5344CB8AC3E}">
        <p14:creationId xmlns:p14="http://schemas.microsoft.com/office/powerpoint/2010/main" val="12732622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3" name="スライド番号プレースホルダ 2"/>
          <p:cNvSpPr>
            <a:spLocks noGrp="1"/>
          </p:cNvSpPr>
          <p:nvPr>
            <p:ph type="sldNum" sz="quarter" idx="12"/>
          </p:nvPr>
        </p:nvSpPr>
        <p:spPr/>
        <p:txBody>
          <a:bodyPr/>
          <a:lstStyle/>
          <a:p>
            <a:fld id="{5FD889E0-CAB2-4699-909D-B9A88D47ACBE}" type="slidenum">
              <a:rPr lang="en-US" smtClean="0"/>
              <a:pPr/>
              <a:t>25</a:t>
            </a:fld>
            <a:endParaRPr lang="en-US"/>
          </a:p>
        </p:txBody>
      </p:sp>
      <p:sp>
        <p:nvSpPr>
          <p:cNvPr id="5" name="Rectangle 2"/>
          <p:cNvSpPr txBox="1">
            <a:spLocks noChangeArrowheads="1"/>
          </p:cNvSpPr>
          <p:nvPr/>
        </p:nvSpPr>
        <p:spPr>
          <a:xfrm>
            <a:off x="292301" y="69907"/>
            <a:ext cx="8388350" cy="457200"/>
          </a:xfrm>
          <a:prstGeom prst="rect">
            <a:avLst/>
          </a:prstGeom>
          <a:noFill/>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600" b="1" i="0" u="none" strike="noStrike" kern="1200" cap="none" spc="0" normalizeH="0" baseline="0" noProof="0" dirty="0" smtClean="0">
                <a:ln>
                  <a:noFill/>
                </a:ln>
                <a:solidFill>
                  <a:schemeClr val="tx1"/>
                </a:solidFill>
                <a:effectLst/>
                <a:uLnTx/>
                <a:uFillTx/>
                <a:latin typeface="メイリオ"/>
                <a:ea typeface="メイリオ"/>
                <a:cs typeface="メイリオ"/>
              </a:rPr>
              <a:t>サービス等利用計画案の例</a:t>
            </a:r>
            <a:endParaRPr kumimoji="1" lang="ja-JP" altLang="en-US" sz="1600" b="1" i="0" u="none" strike="noStrike" kern="1200" cap="none" spc="0" normalizeH="0" baseline="0" noProof="0" dirty="0">
              <a:ln>
                <a:noFill/>
              </a:ln>
              <a:solidFill>
                <a:schemeClr val="tx1"/>
              </a:solidFill>
              <a:effectLst/>
              <a:uLnTx/>
              <a:uFillTx/>
              <a:latin typeface="メイリオ"/>
              <a:ea typeface="メイリオ"/>
              <a:cs typeface="メイリオ"/>
            </a:endParaRPr>
          </a:p>
        </p:txBody>
      </p:sp>
      <p:pic>
        <p:nvPicPr>
          <p:cNvPr id="2051" name="Picture 3"/>
          <p:cNvPicPr>
            <a:picLocks noChangeAspect="1" noChangeArrowheads="1"/>
          </p:cNvPicPr>
          <p:nvPr/>
        </p:nvPicPr>
        <p:blipFill>
          <a:blip r:embed="rId2" cstate="print"/>
          <a:srcRect/>
          <a:stretch>
            <a:fillRect/>
          </a:stretch>
        </p:blipFill>
        <p:spPr bwMode="auto">
          <a:xfrm>
            <a:off x="309236" y="1399208"/>
            <a:ext cx="8529966" cy="4096963"/>
          </a:xfrm>
          <a:prstGeom prst="rect">
            <a:avLst/>
          </a:prstGeom>
          <a:noFill/>
          <a:ln w="9525">
            <a:solidFill>
              <a:schemeClr val="tx1"/>
            </a:solidFill>
            <a:miter lim="800000"/>
            <a:headEnd/>
            <a:tailEnd/>
          </a:ln>
          <a:effectLst/>
        </p:spPr>
      </p:pic>
      <p:sp>
        <p:nvSpPr>
          <p:cNvPr id="6" name="角丸四角形吹き出し 5"/>
          <p:cNvSpPr/>
          <p:nvPr/>
        </p:nvSpPr>
        <p:spPr>
          <a:xfrm>
            <a:off x="474133" y="5581915"/>
            <a:ext cx="1329267" cy="829733"/>
          </a:xfrm>
          <a:prstGeom prst="wedgeRoundRectCallout">
            <a:avLst>
              <a:gd name="adj1" fmla="val 14515"/>
              <a:gd name="adj2" fmla="val -83419"/>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t>ニーズ整理票「支援課題」を本人の言葉で書く</a:t>
            </a:r>
            <a:endParaRPr kumimoji="1" lang="ja-JP" altLang="en-US" sz="1200" b="1" dirty="0"/>
          </a:p>
        </p:txBody>
      </p:sp>
      <p:sp>
        <p:nvSpPr>
          <p:cNvPr id="8" name="円/楕円 7"/>
          <p:cNvSpPr/>
          <p:nvPr/>
        </p:nvSpPr>
        <p:spPr>
          <a:xfrm>
            <a:off x="400302" y="6193878"/>
            <a:ext cx="317002" cy="317002"/>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000" b="1" dirty="0" smtClean="0">
                <a:solidFill>
                  <a:schemeClr val="tx1"/>
                </a:solidFill>
              </a:rPr>
              <a:t>4</a:t>
            </a:r>
            <a:endParaRPr kumimoji="1" lang="ja-JP" altLang="en-US" sz="2000" b="1" dirty="0">
              <a:solidFill>
                <a:schemeClr val="tx1"/>
              </a:solidFill>
            </a:endParaRPr>
          </a:p>
        </p:txBody>
      </p:sp>
      <p:sp>
        <p:nvSpPr>
          <p:cNvPr id="9" name="角丸四角形吹き出し 8"/>
          <p:cNvSpPr/>
          <p:nvPr/>
        </p:nvSpPr>
        <p:spPr>
          <a:xfrm>
            <a:off x="1879603" y="5579543"/>
            <a:ext cx="1456264" cy="829733"/>
          </a:xfrm>
          <a:prstGeom prst="wedgeRoundRectCallout">
            <a:avLst>
              <a:gd name="adj1" fmla="val 14515"/>
              <a:gd name="adj2" fmla="val -83419"/>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t>ニーズ整理票「対応・方針」から導かれる</a:t>
            </a:r>
            <a:endParaRPr kumimoji="1" lang="ja-JP" altLang="en-US" sz="1200" b="1" dirty="0"/>
          </a:p>
        </p:txBody>
      </p:sp>
      <p:sp>
        <p:nvSpPr>
          <p:cNvPr id="10" name="円/楕円 9"/>
          <p:cNvSpPr/>
          <p:nvPr/>
        </p:nvSpPr>
        <p:spPr>
          <a:xfrm>
            <a:off x="1879603" y="6193878"/>
            <a:ext cx="317002" cy="317002"/>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000" b="1" dirty="0" smtClean="0">
                <a:solidFill>
                  <a:schemeClr val="tx1"/>
                </a:solidFill>
              </a:rPr>
              <a:t>5</a:t>
            </a:r>
            <a:endParaRPr kumimoji="1" lang="ja-JP" altLang="en-US" sz="2000" b="1" dirty="0">
              <a:solidFill>
                <a:schemeClr val="tx1"/>
              </a:solidFill>
            </a:endParaRPr>
          </a:p>
        </p:txBody>
      </p:sp>
      <p:sp>
        <p:nvSpPr>
          <p:cNvPr id="11" name="角丸四角形吹き出し 10"/>
          <p:cNvSpPr/>
          <p:nvPr/>
        </p:nvSpPr>
        <p:spPr>
          <a:xfrm>
            <a:off x="6807860" y="501722"/>
            <a:ext cx="1456264" cy="829733"/>
          </a:xfrm>
          <a:prstGeom prst="wedgeRoundRectCallout">
            <a:avLst>
              <a:gd name="adj1" fmla="val -93043"/>
              <a:gd name="adj2" fmla="val 191071"/>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t>ニーズ整理票「本人の意向」から導かれる</a:t>
            </a:r>
            <a:endParaRPr kumimoji="1" lang="ja-JP" altLang="en-US" sz="1200" b="1" dirty="0"/>
          </a:p>
        </p:txBody>
      </p:sp>
      <p:sp>
        <p:nvSpPr>
          <p:cNvPr id="12" name="円/楕円 11"/>
          <p:cNvSpPr/>
          <p:nvPr/>
        </p:nvSpPr>
        <p:spPr>
          <a:xfrm>
            <a:off x="7988466" y="1156020"/>
            <a:ext cx="317002" cy="317002"/>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000" b="1" dirty="0" smtClean="0">
                <a:solidFill>
                  <a:schemeClr val="tx1"/>
                </a:solidFill>
              </a:rPr>
              <a:t>1</a:t>
            </a:r>
            <a:endParaRPr kumimoji="1" lang="ja-JP" altLang="en-US" sz="2000" b="1" dirty="0">
              <a:solidFill>
                <a:schemeClr val="tx1"/>
              </a:solidFill>
            </a:endParaRPr>
          </a:p>
        </p:txBody>
      </p:sp>
      <p:sp>
        <p:nvSpPr>
          <p:cNvPr id="13" name="角丸四角形吹き出し 12"/>
          <p:cNvSpPr/>
          <p:nvPr/>
        </p:nvSpPr>
        <p:spPr>
          <a:xfrm>
            <a:off x="7578327" y="2566704"/>
            <a:ext cx="1456264" cy="829733"/>
          </a:xfrm>
          <a:prstGeom prst="wedgeRoundRectCallout">
            <a:avLst>
              <a:gd name="adj1" fmla="val -79090"/>
              <a:gd name="adj2" fmla="val 19642"/>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t>ニーズ整理票「支援課題」「対応・方針」から導かれる</a:t>
            </a:r>
            <a:endParaRPr kumimoji="1" lang="ja-JP" altLang="en-US" sz="1200" b="1" dirty="0"/>
          </a:p>
        </p:txBody>
      </p:sp>
      <p:sp>
        <p:nvSpPr>
          <p:cNvPr id="14" name="円/楕円 13"/>
          <p:cNvSpPr/>
          <p:nvPr/>
        </p:nvSpPr>
        <p:spPr>
          <a:xfrm>
            <a:off x="8408063" y="3356474"/>
            <a:ext cx="317002" cy="317002"/>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000" b="1" dirty="0" smtClean="0">
                <a:solidFill>
                  <a:schemeClr val="tx1"/>
                </a:solidFill>
              </a:rPr>
              <a:t>4</a:t>
            </a:r>
            <a:endParaRPr kumimoji="1" lang="ja-JP" altLang="en-US" sz="2000" b="1" dirty="0">
              <a:solidFill>
                <a:schemeClr val="tx1"/>
              </a:solidFill>
            </a:endParaRPr>
          </a:p>
        </p:txBody>
      </p:sp>
      <p:sp>
        <p:nvSpPr>
          <p:cNvPr id="15" name="円/楕円 14"/>
          <p:cNvSpPr/>
          <p:nvPr/>
        </p:nvSpPr>
        <p:spPr>
          <a:xfrm>
            <a:off x="8812447" y="3356474"/>
            <a:ext cx="317002" cy="317002"/>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000" b="1" dirty="0" smtClean="0">
                <a:solidFill>
                  <a:schemeClr val="tx1"/>
                </a:solidFill>
              </a:rPr>
              <a:t>5</a:t>
            </a:r>
            <a:endParaRPr kumimoji="1" lang="ja-JP" altLang="en-US" sz="2000" b="1" dirty="0">
              <a:solidFill>
                <a:schemeClr val="tx1"/>
              </a:solidFill>
            </a:endParaRPr>
          </a:p>
        </p:txBody>
      </p:sp>
      <p:sp>
        <p:nvSpPr>
          <p:cNvPr id="16" name="角丸四角形 15"/>
          <p:cNvSpPr/>
          <p:nvPr/>
        </p:nvSpPr>
        <p:spPr>
          <a:xfrm>
            <a:off x="5711043" y="6059370"/>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#2</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p.133 (</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34)</a:t>
            </a:r>
            <a:endParaRPr kumimoji="1" lang="ja-JP" altLang="en-US" sz="1200" b="1" dirty="0">
              <a:solidFill>
                <a:schemeClr val="tx1"/>
              </a:solidFill>
              <a:latin typeface="メイリオ"/>
              <a:ea typeface="メイリオ"/>
              <a:cs typeface="メイリオ"/>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pPr>
              <a:lnSpc>
                <a:spcPts val="1800"/>
              </a:lnSpc>
              <a:spcBef>
                <a:spcPts val="3000"/>
              </a:spcBef>
            </a:pPr>
            <a:r>
              <a:rPr lang="ja-JP" altLang="en-US" sz="2800" dirty="0" smtClean="0">
                <a:latin typeface="メイリオ"/>
                <a:ea typeface="メイリオ"/>
                <a:cs typeface="メイリオ"/>
              </a:rPr>
              <a:t/>
            </a:r>
            <a:br>
              <a:rPr lang="ja-JP" altLang="en-US" sz="2800" dirty="0" smtClean="0">
                <a:latin typeface="メイリオ"/>
                <a:ea typeface="メイリオ"/>
                <a:cs typeface="メイリオ"/>
              </a:rPr>
            </a:br>
            <a:r>
              <a:rPr lang="ja-JP" altLang="en-US" sz="2800" dirty="0" smtClean="0">
                <a:latin typeface="メイリオ"/>
                <a:ea typeface="メイリオ"/>
                <a:cs typeface="メイリオ"/>
              </a:rPr>
              <a:t/>
            </a:r>
            <a:br>
              <a:rPr lang="ja-JP" altLang="en-US" sz="2800" dirty="0" smtClean="0">
                <a:latin typeface="メイリオ"/>
                <a:ea typeface="メイリオ"/>
                <a:cs typeface="メイリオ"/>
              </a:rPr>
            </a:br>
            <a:r>
              <a:rPr lang="ja-JP" altLang="en-US" sz="2800" dirty="0" smtClean="0">
                <a:latin typeface="メイリオ"/>
                <a:ea typeface="メイリオ"/>
                <a:cs typeface="メイリオ"/>
              </a:rPr>
              <a:t>サービス等利用計画作成の作成にあたって</a:t>
            </a:r>
            <a:br>
              <a:rPr lang="ja-JP" altLang="en-US" sz="2800" dirty="0" smtClean="0">
                <a:latin typeface="メイリオ"/>
                <a:ea typeface="メイリオ"/>
                <a:cs typeface="メイリオ"/>
              </a:rPr>
            </a:br>
            <a:r>
              <a:rPr lang="en-US" altLang="ja-JP" sz="2800" dirty="0" smtClean="0">
                <a:latin typeface="メイリオ"/>
                <a:ea typeface="メイリオ"/>
                <a:cs typeface="メイリオ"/>
              </a:rPr>
              <a:t> </a:t>
            </a:r>
            <a:r>
              <a:rPr lang="en-US" altLang="ja-JP" sz="1400" dirty="0" smtClean="0">
                <a:latin typeface="メイリオ"/>
                <a:ea typeface="メイリオ"/>
                <a:cs typeface="メイリオ"/>
              </a:rPr>
              <a:t>『</a:t>
            </a:r>
            <a:r>
              <a:rPr lang="ja-JP" altLang="en-US" sz="1400" dirty="0" smtClean="0">
                <a:latin typeface="メイリオ"/>
                <a:ea typeface="メイリオ"/>
                <a:cs typeface="メイリオ"/>
              </a:rPr>
              <a:t>サービス等利用計画作成サポートブック</a:t>
            </a:r>
            <a:r>
              <a:rPr lang="en-US" altLang="ja-JP" sz="1400" dirty="0" smtClean="0">
                <a:latin typeface="メイリオ"/>
                <a:ea typeface="メイリオ"/>
                <a:cs typeface="メイリオ"/>
              </a:rPr>
              <a:t>』</a:t>
            </a:r>
            <a:r>
              <a:rPr lang="ja-JP" altLang="en-US" sz="1400" dirty="0" smtClean="0">
                <a:latin typeface="メイリオ"/>
                <a:ea typeface="メイリオ"/>
                <a:cs typeface="メイリオ"/>
              </a:rPr>
              <a:t> から</a:t>
            </a:r>
            <a:endParaRPr kumimoji="1" lang="ja-JP" altLang="en-US" sz="1400" dirty="0">
              <a:latin typeface="メイリオ"/>
              <a:ea typeface="メイリオ"/>
              <a:cs typeface="メイリオ"/>
            </a:endParaRP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smtClean="0"/>
              <a:t>新カリキュラムに基づく相談支援従事者養成研修モデル研修</a:t>
            </a:r>
            <a:r>
              <a:rPr lang="en-US" altLang="ja-JP" sz="800" b="0" smtClean="0"/>
              <a:t>(</a:t>
            </a:r>
            <a:r>
              <a:rPr lang="ja-JP" altLang="en-US" sz="800" b="0" smtClean="0"/>
              <a:t>初任者研修</a:t>
            </a:r>
            <a:r>
              <a:rPr lang="en-US" altLang="ja-JP" sz="800" b="0" smtClean="0"/>
              <a:t>), SSA2018-2019(c) </a:t>
            </a:r>
            <a:r>
              <a:rPr lang="ja-JP" altLang="en-US" sz="800" b="0" smtClean="0"/>
              <a:t>不許複製</a:t>
            </a:r>
            <a:endParaRPr lang="en-US" sz="800" b="0"/>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26</a:t>
            </a:fld>
            <a:endParaRPr lang="en-US"/>
          </a:p>
        </p:txBody>
      </p:sp>
      <p:sp>
        <p:nvSpPr>
          <p:cNvPr id="4" name="テキスト ボックス 3"/>
          <p:cNvSpPr txBox="1"/>
          <p:nvPr/>
        </p:nvSpPr>
        <p:spPr>
          <a:xfrm>
            <a:off x="284163" y="1973477"/>
            <a:ext cx="8574087" cy="4744889"/>
          </a:xfrm>
          <a:prstGeom prst="rect">
            <a:avLst/>
          </a:prstGeom>
          <a:noFill/>
        </p:spPr>
        <p:txBody>
          <a:bodyPr wrap="square" rtlCol="0">
            <a:spAutoFit/>
          </a:bodyPr>
          <a:lstStyle/>
          <a:p>
            <a:r>
              <a:rPr kumimoji="1" lang="en-US" altLang="ja-JP" sz="1400" b="1" dirty="0" smtClean="0">
                <a:latin typeface="メイリオ"/>
                <a:ea typeface="メイリオ"/>
                <a:cs typeface="メイリオ"/>
              </a:rPr>
              <a:t>【</a:t>
            </a:r>
            <a:r>
              <a:rPr kumimoji="1" lang="ja-JP" altLang="en-US" sz="1400" b="1" dirty="0" smtClean="0">
                <a:latin typeface="メイリオ"/>
                <a:ea typeface="メイリオ"/>
                <a:cs typeface="メイリオ"/>
              </a:rPr>
              <a:t>必要性</a:t>
            </a:r>
            <a:r>
              <a:rPr kumimoji="1" lang="en-US" altLang="ja-JP" sz="1400" b="1" dirty="0" smtClean="0">
                <a:latin typeface="メイリオ"/>
                <a:ea typeface="メイリオ"/>
                <a:cs typeface="メイリオ"/>
              </a:rPr>
              <a:t>】</a:t>
            </a:r>
            <a:r>
              <a:rPr kumimoji="1" lang="en-US" altLang="ja-JP" sz="1400" dirty="0" smtClean="0">
                <a:latin typeface="メイリオ"/>
                <a:ea typeface="メイリオ"/>
                <a:cs typeface="メイリオ"/>
              </a:rPr>
              <a:t>(p.5-p.6)</a:t>
            </a:r>
            <a:endParaRPr kumimoji="1" lang="ja-JP" altLang="en-US" sz="1400" dirty="0" smtClean="0">
              <a:latin typeface="メイリオ"/>
              <a:ea typeface="メイリオ"/>
              <a:cs typeface="メイリオ"/>
            </a:endParaRPr>
          </a:p>
          <a:p>
            <a:r>
              <a:rPr kumimoji="1" lang="ja-JP" altLang="en-US" sz="1400" dirty="0" smtClean="0">
                <a:latin typeface="メイリオ"/>
                <a:ea typeface="メイリオ"/>
                <a:cs typeface="メイリオ"/>
              </a:rPr>
              <a:t>　　① ニーズに基づいた本人中心の支援を受けられる。</a:t>
            </a:r>
          </a:p>
          <a:p>
            <a:r>
              <a:rPr kumimoji="1" lang="ja-JP" altLang="en-US" sz="1400" dirty="0" smtClean="0">
                <a:latin typeface="メイリオ"/>
                <a:ea typeface="メイリオ"/>
                <a:cs typeface="メイリオ"/>
              </a:rPr>
              <a:t>　　② チームによる質の高いサービスが提供できる。</a:t>
            </a:r>
          </a:p>
          <a:p>
            <a:r>
              <a:rPr kumimoji="1" lang="ja-JP" altLang="en-US" sz="1400" dirty="0" smtClean="0">
                <a:latin typeface="メイリオ"/>
                <a:ea typeface="メイリオ"/>
                <a:cs typeface="メイリオ"/>
              </a:rPr>
              <a:t>　　③ サービス提供</a:t>
            </a:r>
            <a:r>
              <a:rPr kumimoji="1" lang="en-US" altLang="ja-JP" sz="1400" dirty="0" smtClean="0">
                <a:latin typeface="メイリオ"/>
                <a:ea typeface="メイリオ"/>
                <a:cs typeface="メイリオ"/>
              </a:rPr>
              <a:t>(</a:t>
            </a:r>
            <a:r>
              <a:rPr kumimoji="1" lang="ja-JP" altLang="en-US" sz="1400" dirty="0" smtClean="0">
                <a:latin typeface="メイリオ"/>
                <a:ea typeface="メイリオ"/>
                <a:cs typeface="メイリオ"/>
              </a:rPr>
              <a:t>支給決定</a:t>
            </a:r>
            <a:r>
              <a:rPr kumimoji="1" lang="en-US" altLang="ja-JP" sz="1400" dirty="0" smtClean="0">
                <a:latin typeface="メイリオ"/>
                <a:ea typeface="メイリオ"/>
                <a:cs typeface="メイリオ"/>
              </a:rPr>
              <a:t>)</a:t>
            </a:r>
            <a:r>
              <a:rPr kumimoji="1" lang="ja-JP" altLang="en-US" sz="1400" dirty="0" smtClean="0">
                <a:latin typeface="メイリオ"/>
                <a:ea typeface="メイリオ"/>
                <a:cs typeface="メイリオ"/>
              </a:rPr>
              <a:t>の根拠となる。</a:t>
            </a:r>
          </a:p>
          <a:p>
            <a:r>
              <a:rPr kumimoji="1" lang="ja-JP" altLang="en-US" sz="1400" dirty="0" smtClean="0">
                <a:latin typeface="メイリオ"/>
                <a:ea typeface="メイリオ"/>
                <a:cs typeface="メイリオ"/>
              </a:rPr>
              <a:t>　　④ 地域全体のサービス充実の契機となる。</a:t>
            </a:r>
          </a:p>
          <a:p>
            <a:r>
              <a:rPr kumimoji="1" lang="en-US" altLang="ja-JP" sz="1400" b="1" dirty="0" smtClean="0">
                <a:latin typeface="メイリオ"/>
                <a:ea typeface="メイリオ"/>
                <a:cs typeface="メイリオ"/>
              </a:rPr>
              <a:t>【</a:t>
            </a:r>
            <a:r>
              <a:rPr kumimoji="1" lang="ja-JP" altLang="en-US" sz="1400" b="1" dirty="0" smtClean="0">
                <a:latin typeface="メイリオ"/>
                <a:ea typeface="メイリオ"/>
                <a:cs typeface="メイリオ"/>
              </a:rPr>
              <a:t>備えるべき特徴</a:t>
            </a:r>
            <a:r>
              <a:rPr kumimoji="1" lang="en-US" altLang="ja-JP" sz="1400" b="1" dirty="0" smtClean="0">
                <a:latin typeface="メイリオ"/>
                <a:ea typeface="メイリオ"/>
                <a:cs typeface="メイリオ"/>
              </a:rPr>
              <a:t>】</a:t>
            </a:r>
            <a:r>
              <a:rPr kumimoji="1" lang="en-US" altLang="ja-JP" sz="1400" dirty="0" smtClean="0">
                <a:latin typeface="メイリオ"/>
                <a:ea typeface="メイリオ"/>
                <a:cs typeface="メイリオ"/>
              </a:rPr>
              <a:t>(p.7-p.8)</a:t>
            </a:r>
          </a:p>
          <a:p>
            <a:r>
              <a:rPr kumimoji="1" lang="ja-JP" altLang="en-US" sz="1400" dirty="0" smtClean="0">
                <a:latin typeface="メイリオ"/>
                <a:ea typeface="メイリオ"/>
                <a:cs typeface="メイリオ"/>
              </a:rPr>
              <a:t>　　① 自立支援計画であること。</a:t>
            </a:r>
          </a:p>
          <a:p>
            <a:r>
              <a:rPr kumimoji="1" lang="ja-JP" altLang="en-US" sz="1400" dirty="0" smtClean="0">
                <a:latin typeface="メイリオ"/>
                <a:ea typeface="メイリオ"/>
                <a:cs typeface="メイリオ"/>
              </a:rPr>
              <a:t>　　② 総合支援計画であること。</a:t>
            </a:r>
          </a:p>
          <a:p>
            <a:r>
              <a:rPr kumimoji="1" lang="ja-JP" altLang="en-US" sz="1400" dirty="0" smtClean="0">
                <a:latin typeface="メイリオ"/>
                <a:ea typeface="メイリオ"/>
                <a:cs typeface="メイリオ"/>
              </a:rPr>
              <a:t>　　③ 将来計画であること。</a:t>
            </a:r>
          </a:p>
          <a:p>
            <a:r>
              <a:rPr kumimoji="1" lang="ja-JP" altLang="en-US" sz="1400" dirty="0" smtClean="0">
                <a:latin typeface="メイリオ"/>
                <a:ea typeface="メイリオ"/>
                <a:cs typeface="メイリオ"/>
              </a:rPr>
              <a:t>　　④ ライフステージを通した一環した支援計画であること。</a:t>
            </a:r>
          </a:p>
          <a:p>
            <a:r>
              <a:rPr kumimoji="1" lang="ja-JP" altLang="en-US" sz="1400" dirty="0" smtClean="0">
                <a:latin typeface="メイリオ"/>
                <a:ea typeface="メイリオ"/>
                <a:cs typeface="メイリオ"/>
              </a:rPr>
              <a:t>　　⑤ 不足したサービス、資源を考える契機であること</a:t>
            </a:r>
          </a:p>
          <a:p>
            <a:r>
              <a:rPr kumimoji="1" lang="ja-JP" altLang="en-US" sz="1400" dirty="0" smtClean="0">
                <a:latin typeface="メイリオ"/>
                <a:ea typeface="メイリオ"/>
                <a:cs typeface="メイリオ"/>
              </a:rPr>
              <a:t>　　⑥ ネットワークによる協働であること。</a:t>
            </a:r>
          </a:p>
          <a:p>
            <a:r>
              <a:rPr kumimoji="1" lang="en-US" altLang="ja-JP" sz="1400" b="1" dirty="0" smtClean="0">
                <a:latin typeface="メイリオ"/>
                <a:ea typeface="メイリオ"/>
                <a:cs typeface="メイリオ"/>
              </a:rPr>
              <a:t>【</a:t>
            </a:r>
            <a:r>
              <a:rPr kumimoji="1" lang="ja-JP" altLang="en-US" sz="1400" b="1" dirty="0" smtClean="0">
                <a:latin typeface="メイリオ"/>
                <a:ea typeface="メイリオ"/>
                <a:cs typeface="メイリオ"/>
              </a:rPr>
              <a:t>ポイント</a:t>
            </a:r>
            <a:r>
              <a:rPr kumimoji="1" lang="en-US" altLang="ja-JP" sz="1400" b="1" dirty="0" smtClean="0">
                <a:latin typeface="メイリオ"/>
                <a:ea typeface="メイリオ"/>
                <a:cs typeface="メイリオ"/>
              </a:rPr>
              <a:t>】</a:t>
            </a:r>
            <a:r>
              <a:rPr kumimoji="1" lang="en-US" altLang="ja-JP" sz="1400" dirty="0" smtClean="0">
                <a:latin typeface="メイリオ"/>
                <a:ea typeface="メイリオ"/>
                <a:cs typeface="メイリオ"/>
              </a:rPr>
              <a:t>(p.9-p.10)</a:t>
            </a:r>
          </a:p>
          <a:p>
            <a:r>
              <a:rPr kumimoji="1" lang="ja-JP" altLang="en-US" sz="1400" dirty="0" smtClean="0">
                <a:latin typeface="メイリオ"/>
                <a:ea typeface="メイリオ"/>
                <a:cs typeface="メイリオ"/>
              </a:rPr>
              <a:t>　　① エンパワメントの視点が入っているか。</a:t>
            </a:r>
          </a:p>
          <a:p>
            <a:r>
              <a:rPr kumimoji="1" lang="ja-JP" altLang="en-US" sz="1400" dirty="0" smtClean="0">
                <a:latin typeface="メイリオ"/>
                <a:ea typeface="メイリオ"/>
                <a:cs typeface="メイリオ"/>
              </a:rPr>
              <a:t>　　② アドボカシーの視点が入っているか。</a:t>
            </a:r>
          </a:p>
          <a:p>
            <a:r>
              <a:rPr kumimoji="1" lang="ja-JP" altLang="en-US" sz="1400" dirty="0" smtClean="0">
                <a:latin typeface="メイリオ"/>
                <a:ea typeface="メイリオ"/>
                <a:cs typeface="メイリオ"/>
              </a:rPr>
              <a:t>　　③トータルな生活を支援する計画になっているか。</a:t>
            </a:r>
          </a:p>
          <a:p>
            <a:r>
              <a:rPr kumimoji="1" lang="ja-JP" altLang="en-US" sz="1400" dirty="0" smtClean="0">
                <a:latin typeface="メイリオ"/>
                <a:ea typeface="メイリオ"/>
                <a:cs typeface="メイリオ"/>
              </a:rPr>
              <a:t>　　④ 連携、チームでの計画になっているか。</a:t>
            </a:r>
          </a:p>
          <a:p>
            <a:r>
              <a:rPr kumimoji="1" lang="ja-JP" altLang="en-US" sz="1400" dirty="0" smtClean="0">
                <a:latin typeface="メイリオ"/>
                <a:ea typeface="メイリオ"/>
                <a:cs typeface="メイリオ"/>
              </a:rPr>
              <a:t>　　⑤ サービス等調整会議</a:t>
            </a:r>
            <a:r>
              <a:rPr kumimoji="1" lang="en-US" altLang="ja-JP" sz="1400" dirty="0" smtClean="0">
                <a:latin typeface="メイリオ"/>
                <a:ea typeface="メイリオ"/>
                <a:cs typeface="メイリオ"/>
              </a:rPr>
              <a:t>(</a:t>
            </a:r>
            <a:r>
              <a:rPr kumimoji="1" lang="ja-JP" altLang="en-US" sz="1400" dirty="0" smtClean="0">
                <a:latin typeface="メイリオ"/>
                <a:ea typeface="メイリオ"/>
                <a:cs typeface="メイリオ"/>
              </a:rPr>
              <a:t>サービス担当者会議</a:t>
            </a:r>
            <a:r>
              <a:rPr kumimoji="1" lang="en-US" altLang="ja-JP" sz="1400" dirty="0" smtClean="0">
                <a:latin typeface="メイリオ"/>
                <a:ea typeface="メイリオ"/>
                <a:cs typeface="メイリオ"/>
              </a:rPr>
              <a:t>)</a:t>
            </a:r>
            <a:r>
              <a:rPr kumimoji="1" lang="ja-JP" altLang="en-US" sz="1400" dirty="0" err="1" smtClean="0">
                <a:latin typeface="メイリオ"/>
                <a:ea typeface="メイリオ"/>
                <a:cs typeface="メイリオ"/>
              </a:rPr>
              <a:t>が開</a:t>
            </a:r>
            <a:r>
              <a:rPr kumimoji="1" lang="ja-JP" altLang="en-US" sz="1400" dirty="0" smtClean="0">
                <a:latin typeface="メイリオ"/>
                <a:ea typeface="メイリオ"/>
                <a:cs typeface="メイリオ"/>
              </a:rPr>
              <a:t>催されているか。</a:t>
            </a:r>
          </a:p>
          <a:p>
            <a:r>
              <a:rPr kumimoji="1" lang="ja-JP" altLang="en-US" sz="1400" dirty="0" smtClean="0">
                <a:latin typeface="メイリオ"/>
                <a:ea typeface="メイリオ"/>
                <a:cs typeface="メイリオ"/>
              </a:rPr>
              <a:t>　　⑥ ニーズに基づいた計画になっているか。</a:t>
            </a:r>
          </a:p>
          <a:p>
            <a:r>
              <a:rPr kumimoji="1" lang="ja-JP" altLang="en-US" sz="1400" dirty="0" smtClean="0">
                <a:latin typeface="メイリオ"/>
                <a:ea typeface="メイリオ"/>
                <a:cs typeface="メイリオ"/>
              </a:rPr>
              <a:t>　　⑦ 中立公平な計画になっているか。</a:t>
            </a:r>
          </a:p>
          <a:p>
            <a:r>
              <a:rPr kumimoji="1" lang="ja-JP" altLang="en-US" sz="1400" dirty="0" smtClean="0">
                <a:latin typeface="メイリオ"/>
                <a:ea typeface="メイリオ"/>
                <a:cs typeface="メイリオ"/>
              </a:rPr>
              <a:t>　　⑧ 生活の質を向上させる計画になっているか。</a:t>
            </a:r>
          </a:p>
        </p:txBody>
      </p:sp>
      <p:sp>
        <p:nvSpPr>
          <p:cNvPr id="7" name="角丸四角形 6"/>
          <p:cNvSpPr/>
          <p:nvPr/>
        </p:nvSpPr>
        <p:spPr>
          <a:xfrm>
            <a:off x="284163" y="109291"/>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#2</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p.134 (</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35)</a:t>
            </a:r>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26139514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292302" y="638785"/>
            <a:ext cx="8525774" cy="5798247"/>
          </a:xfrm>
          <a:prstGeom prst="rect">
            <a:avLst/>
          </a:prstGeom>
          <a:noFill/>
          <a:ln w="9525">
            <a:solidFill>
              <a:schemeClr val="tx1"/>
            </a:solidFill>
            <a:miter lim="800000"/>
            <a:headEnd/>
            <a:tailEnd/>
          </a:ln>
        </p:spPr>
      </p:pic>
      <p:sp>
        <p:nvSpPr>
          <p:cNvPr id="2" name="フッター プレースホルダ 1"/>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3" name="スライド番号プレースホルダ 2"/>
          <p:cNvSpPr>
            <a:spLocks noGrp="1"/>
          </p:cNvSpPr>
          <p:nvPr>
            <p:ph type="sldNum" sz="quarter" idx="12"/>
          </p:nvPr>
        </p:nvSpPr>
        <p:spPr/>
        <p:txBody>
          <a:bodyPr/>
          <a:lstStyle/>
          <a:p>
            <a:fld id="{5FD889E0-CAB2-4699-909D-B9A88D47ACBE}" type="slidenum">
              <a:rPr lang="en-US" smtClean="0"/>
              <a:pPr/>
              <a:t>27</a:t>
            </a:fld>
            <a:endParaRPr lang="en-US"/>
          </a:p>
        </p:txBody>
      </p:sp>
      <p:sp>
        <p:nvSpPr>
          <p:cNvPr id="5" name="Rectangle 2"/>
          <p:cNvSpPr txBox="1">
            <a:spLocks noChangeArrowheads="1"/>
          </p:cNvSpPr>
          <p:nvPr/>
        </p:nvSpPr>
        <p:spPr>
          <a:xfrm>
            <a:off x="292301" y="69907"/>
            <a:ext cx="8388350" cy="457200"/>
          </a:xfrm>
          <a:prstGeom prst="rect">
            <a:avLst/>
          </a:prstGeom>
          <a:noFill/>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600" b="1" i="0" u="none" strike="noStrike" kern="1200" cap="none" spc="0" normalizeH="0" baseline="0" noProof="0" dirty="0" smtClean="0">
                <a:ln>
                  <a:noFill/>
                </a:ln>
                <a:solidFill>
                  <a:schemeClr val="tx1"/>
                </a:solidFill>
                <a:effectLst/>
                <a:uLnTx/>
                <a:uFillTx/>
                <a:latin typeface="メイリオ"/>
                <a:ea typeface="メイリオ"/>
                <a:cs typeface="メイリオ"/>
              </a:rPr>
              <a:t>サービス等利用計画</a:t>
            </a:r>
            <a:r>
              <a:rPr kumimoji="1" lang="ja-JP" altLang="en-US" sz="1600" b="1" noProof="0" dirty="0" smtClean="0">
                <a:latin typeface="メイリオ"/>
                <a:ea typeface="メイリオ"/>
                <a:cs typeface="メイリオ"/>
              </a:rPr>
              <a:t>案</a:t>
            </a:r>
            <a:r>
              <a:rPr kumimoji="1" lang="ja-JP" altLang="en-US" sz="1600" b="1" i="0" u="none" strike="noStrike" kern="1200" cap="none" spc="0" normalizeH="0" baseline="0" noProof="0" dirty="0" smtClean="0">
                <a:ln>
                  <a:noFill/>
                </a:ln>
                <a:solidFill>
                  <a:schemeClr val="tx1"/>
                </a:solidFill>
                <a:effectLst/>
                <a:uLnTx/>
                <a:uFillTx/>
                <a:latin typeface="メイリオ"/>
                <a:ea typeface="メイリオ"/>
                <a:cs typeface="メイリオ"/>
              </a:rPr>
              <a:t>作成上の</a:t>
            </a:r>
            <a:r>
              <a:rPr kumimoji="1" lang="ja-JP" altLang="en-US" sz="1600" b="1" dirty="0" smtClean="0">
                <a:latin typeface="メイリオ"/>
                <a:ea typeface="メイリオ"/>
                <a:cs typeface="メイリオ"/>
              </a:rPr>
              <a:t>留意点</a:t>
            </a:r>
            <a:endParaRPr kumimoji="1" lang="ja-JP" altLang="en-US" sz="1600" b="1" i="0" u="none" strike="noStrike" kern="1200" cap="none" spc="0" normalizeH="0" baseline="0" noProof="0" dirty="0">
              <a:ln>
                <a:noFill/>
              </a:ln>
              <a:solidFill>
                <a:schemeClr val="tx1"/>
              </a:solidFill>
              <a:effectLst/>
              <a:uLnTx/>
              <a:uFillTx/>
              <a:latin typeface="メイリオ"/>
              <a:ea typeface="メイリオ"/>
              <a:cs typeface="メイリオ"/>
            </a:endParaRPr>
          </a:p>
        </p:txBody>
      </p:sp>
      <p:sp>
        <p:nvSpPr>
          <p:cNvPr id="16" name="テキスト ボックス 15"/>
          <p:cNvSpPr txBox="1"/>
          <p:nvPr/>
        </p:nvSpPr>
        <p:spPr>
          <a:xfrm>
            <a:off x="1572892" y="1346391"/>
            <a:ext cx="7055050" cy="1061829"/>
          </a:xfrm>
          <a:prstGeom prst="rect">
            <a:avLst/>
          </a:prstGeom>
          <a:noFill/>
          <a:ln>
            <a:solidFill>
              <a:srgbClr val="C00000"/>
            </a:solidFill>
            <a:prstDash val="dash"/>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利用者が希望する生活の全体像を記載する</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「こんなふうに生活したい」「こんなことをやってみたい」等</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err="1" smtClean="0">
                <a:latin typeface="メイリオ" pitchFamily="50" charset="-128"/>
                <a:ea typeface="メイリオ" pitchFamily="50" charset="-128"/>
                <a:cs typeface="メイリオ" pitchFamily="50" charset="-128"/>
              </a:rPr>
              <a:t>。</a:t>
            </a:r>
            <a:endParaRPr kumimoji="1" lang="ja-JP" altLang="en-US" sz="1050"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利用者の困り感を利用者と共有した上で、できるだけ利用者の言葉や表現を使い、前向きな表現で記載する。</a:t>
            </a:r>
          </a:p>
          <a:p>
            <a:r>
              <a:rPr kumimoji="1" lang="ja-JP" altLang="en-US" sz="1050" dirty="0" smtClean="0">
                <a:latin typeface="メイリオ" pitchFamily="50" charset="-128"/>
                <a:ea typeface="メイリオ" pitchFamily="50" charset="-128"/>
                <a:cs typeface="メイリオ" pitchFamily="50" charset="-128"/>
              </a:rPr>
              <a:t>○ 抽象的な表現は避ける。</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例「安定した生活がしたい。」</a:t>
            </a:r>
            <a:r>
              <a:rPr kumimoji="1" lang="en-US" altLang="ja-JP" sz="1050" dirty="0" smtClean="0">
                <a:latin typeface="メイリオ" pitchFamily="50" charset="-128"/>
                <a:ea typeface="メイリオ" pitchFamily="50" charset="-128"/>
                <a:cs typeface="メイリオ" pitchFamily="50" charset="-128"/>
              </a:rPr>
              <a:t>)</a:t>
            </a:r>
            <a:endParaRPr kumimoji="1" lang="ja-JP" altLang="en-US" sz="1050"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家族の意向を記載する場合、利用者の意向と明確に区別し誰の意向か明示する。内容的に家族の意向に偏らない</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ように記載し、特に利用者と家族の意向が異なる場合には留意する。</a:t>
            </a:r>
          </a:p>
          <a:p>
            <a:r>
              <a:rPr kumimoji="1" lang="ja-JP" altLang="en-US" sz="1050" dirty="0" smtClean="0">
                <a:latin typeface="メイリオ" pitchFamily="50" charset="-128"/>
                <a:ea typeface="メイリオ" pitchFamily="50" charset="-128"/>
                <a:cs typeface="メイリオ" pitchFamily="50" charset="-128"/>
              </a:rPr>
              <a:t>○ 利用者・家族が希望する生活を具体的にイメージしたことを確認した上で記載する。</a:t>
            </a:r>
            <a:endParaRPr kumimoji="1" lang="ja-JP" altLang="en-US" sz="1050" dirty="0">
              <a:latin typeface="メイリオ" pitchFamily="50" charset="-128"/>
              <a:ea typeface="メイリオ" pitchFamily="50" charset="-128"/>
              <a:cs typeface="メイリオ" pitchFamily="50" charset="-128"/>
            </a:endParaRPr>
          </a:p>
        </p:txBody>
      </p:sp>
      <p:sp>
        <p:nvSpPr>
          <p:cNvPr id="17" name="テキスト ボックス 16"/>
          <p:cNvSpPr txBox="1"/>
          <p:nvPr/>
        </p:nvSpPr>
        <p:spPr>
          <a:xfrm>
            <a:off x="1572892" y="2551880"/>
            <a:ext cx="7055050" cy="1223412"/>
          </a:xfrm>
          <a:prstGeom prst="rect">
            <a:avLst/>
          </a:prstGeom>
          <a:noFill/>
          <a:ln>
            <a:solidFill>
              <a:srgbClr val="C00000"/>
            </a:solidFill>
            <a:prstDash val="dash"/>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アセスメントにより抽出された課題をふまえ、上記の意向を相談支援専門員の立場から捉えなおしたもので、計</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画作成の指針となるものである。</a:t>
            </a:r>
          </a:p>
          <a:p>
            <a:r>
              <a:rPr kumimoji="1" lang="ja-JP" altLang="en-US" sz="1050" dirty="0" smtClean="0">
                <a:latin typeface="メイリオ" pitchFamily="50" charset="-128"/>
                <a:ea typeface="メイリオ" pitchFamily="50" charset="-128"/>
                <a:cs typeface="メイリオ" pitchFamily="50" charset="-128"/>
              </a:rPr>
              <a:t>○ 支援にかかわる関係機関に共通の最終的に到達すべき方向性や状況として記載する。</a:t>
            </a:r>
          </a:p>
          <a:p>
            <a:r>
              <a:rPr kumimoji="1" lang="ja-JP" altLang="en-US" sz="1050" dirty="0" smtClean="0">
                <a:latin typeface="メイリオ" pitchFamily="50" charset="-128"/>
                <a:ea typeface="メイリオ" pitchFamily="50" charset="-128"/>
                <a:cs typeface="メイリオ" pitchFamily="50" charset="-128"/>
              </a:rPr>
              <a:t>○ 利用者や家族が持っている力、強み、できること、エンパワメントを意識し、一方的に援助して終わるのでは</a:t>
            </a:r>
            <a:r>
              <a:rPr kumimoji="1" lang="ja-JP" altLang="en-US" sz="1050" dirty="0" err="1" smtClean="0">
                <a:latin typeface="メイリオ" pitchFamily="50" charset="-128"/>
                <a:ea typeface="メイリオ" pitchFamily="50" charset="-128"/>
                <a:cs typeface="メイリオ" pitchFamily="50" charset="-128"/>
              </a:rPr>
              <a:t>な</a:t>
            </a:r>
            <a:endParaRPr kumimoji="1" lang="ja-JP" altLang="en-US" sz="1050" dirty="0" smtClean="0">
              <a:latin typeface="メイリオ" pitchFamily="50" charset="-128"/>
              <a:ea typeface="メイリオ" pitchFamily="50" charset="-128"/>
              <a:cs typeface="メイリオ" pitchFamily="50" charset="-128"/>
            </a:endParaRP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く、援助することで強みやできることが増える方針を記載する。</a:t>
            </a:r>
          </a:p>
          <a:p>
            <a:r>
              <a:rPr kumimoji="1" lang="ja-JP" altLang="en-US" sz="1050" dirty="0" smtClean="0">
                <a:latin typeface="メイリオ" pitchFamily="50" charset="-128"/>
                <a:ea typeface="メイリオ" pitchFamily="50" charset="-128"/>
                <a:cs typeface="メイリオ" pitchFamily="50" charset="-128"/>
              </a:rPr>
              <a:t>○ 表現が抽象的でなく、サービス提供事業所が個別支援計画の方向性やサービス内容を決める際にも参考にしやすいように記載する。</a:t>
            </a:r>
            <a:endParaRPr kumimoji="1" lang="ja-JP" altLang="en-US" sz="1050" dirty="0">
              <a:latin typeface="メイリオ" pitchFamily="50" charset="-128"/>
              <a:ea typeface="メイリオ" pitchFamily="50" charset="-128"/>
              <a:cs typeface="メイリオ" pitchFamily="50" charset="-128"/>
            </a:endParaRPr>
          </a:p>
        </p:txBody>
      </p:sp>
      <p:sp>
        <p:nvSpPr>
          <p:cNvPr id="8" name="テキスト ボックス 7"/>
          <p:cNvSpPr txBox="1"/>
          <p:nvPr/>
        </p:nvSpPr>
        <p:spPr>
          <a:xfrm>
            <a:off x="1572892" y="3837475"/>
            <a:ext cx="7055050" cy="1223412"/>
          </a:xfrm>
          <a:prstGeom prst="rect">
            <a:avLst/>
          </a:prstGeom>
          <a:noFill/>
          <a:ln>
            <a:solidFill>
              <a:srgbClr val="C00000"/>
            </a:solidFill>
            <a:prstDash val="dash"/>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総合的な援助の方針をふまえた長期目標を記載する。</a:t>
            </a:r>
          </a:p>
          <a:p>
            <a:r>
              <a:rPr kumimoji="1" lang="ja-JP" altLang="en-US" sz="1050" dirty="0" smtClean="0">
                <a:latin typeface="メイリオ" pitchFamily="50" charset="-128"/>
                <a:ea typeface="メイリオ" pitchFamily="50" charset="-128"/>
                <a:cs typeface="メイリオ" pitchFamily="50" charset="-128"/>
              </a:rPr>
              <a:t>○ 短期目標を一つずつ解決した積み上げの結果として実現できる目標を記載する。</a:t>
            </a:r>
          </a:p>
          <a:p>
            <a:r>
              <a:rPr kumimoji="1" lang="ja-JP" altLang="en-US" sz="1050" dirty="0" smtClean="0">
                <a:latin typeface="メイリオ" pitchFamily="50" charset="-128"/>
                <a:ea typeface="メイリオ" pitchFamily="50" charset="-128"/>
                <a:cs typeface="メイリオ" pitchFamily="50" charset="-128"/>
              </a:rPr>
              <a:t>○ 単なる努力目標でなく、利用者が希望する生活に近づくための目標を記載する。</a:t>
            </a:r>
          </a:p>
          <a:p>
            <a:r>
              <a:rPr kumimoji="1" lang="ja-JP" altLang="en-US" sz="1050" dirty="0" smtClean="0">
                <a:latin typeface="メイリオ" pitchFamily="50" charset="-128"/>
                <a:ea typeface="メイリオ" pitchFamily="50" charset="-128"/>
                <a:cs typeface="メイリオ" pitchFamily="50" charset="-128"/>
              </a:rPr>
              <a:t>○ アセスメント結果や利用者の意向からみて妥当な</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高すぎない、低すぎない</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目標を記載する。</a:t>
            </a:r>
          </a:p>
          <a:p>
            <a:r>
              <a:rPr kumimoji="1" lang="ja-JP" altLang="en-US" sz="1050" dirty="0" smtClean="0">
                <a:latin typeface="メイリオ" pitchFamily="50" charset="-128"/>
                <a:ea typeface="メイリオ" pitchFamily="50" charset="-128"/>
                <a:cs typeface="メイリオ" pitchFamily="50" charset="-128"/>
              </a:rPr>
              <a:t>○ 利用者、家族にわかりやすい</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抽象的でない、曖昧でない</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目標を記載する。</a:t>
            </a:r>
          </a:p>
          <a:p>
            <a:r>
              <a:rPr kumimoji="1" lang="ja-JP" altLang="en-US" sz="1050" dirty="0" smtClean="0">
                <a:latin typeface="メイリオ" pitchFamily="50" charset="-128"/>
                <a:ea typeface="メイリオ" pitchFamily="50" charset="-128"/>
                <a:cs typeface="メイリオ" pitchFamily="50" charset="-128"/>
              </a:rPr>
              <a:t>○ 支援者側の目標を設定したり、サービス内容を目標に設定しない。</a:t>
            </a:r>
          </a:p>
          <a:p>
            <a:r>
              <a:rPr kumimoji="1" lang="ja-JP" altLang="en-US" sz="1050" dirty="0" smtClean="0">
                <a:latin typeface="メイリオ" pitchFamily="50" charset="-128"/>
                <a:ea typeface="メイリオ" pitchFamily="50" charset="-128"/>
                <a:cs typeface="メイリオ" pitchFamily="50" charset="-128"/>
              </a:rPr>
              <a:t>○ 半年から一年をめどに記載する。</a:t>
            </a:r>
            <a:endParaRPr kumimoji="1" lang="ja-JP" altLang="en-US" sz="1050" dirty="0">
              <a:latin typeface="メイリオ" pitchFamily="50" charset="-128"/>
              <a:ea typeface="メイリオ" pitchFamily="50" charset="-128"/>
              <a:cs typeface="メイリオ" pitchFamily="50" charset="-128"/>
            </a:endParaRPr>
          </a:p>
        </p:txBody>
      </p:sp>
      <p:sp>
        <p:nvSpPr>
          <p:cNvPr id="9" name="テキスト ボックス 8"/>
          <p:cNvSpPr txBox="1"/>
          <p:nvPr/>
        </p:nvSpPr>
        <p:spPr>
          <a:xfrm>
            <a:off x="1572892" y="5205938"/>
            <a:ext cx="7055050" cy="1061829"/>
          </a:xfrm>
          <a:prstGeom prst="rect">
            <a:avLst/>
          </a:prstGeom>
          <a:noFill/>
          <a:ln>
            <a:solidFill>
              <a:srgbClr val="C00000"/>
            </a:solidFill>
            <a:prstDash val="dash"/>
          </a:ln>
          <a:effectLst/>
        </p:spPr>
        <p:txBody>
          <a:bodyPr wrap="square" rtlCol="0">
            <a:spAutoFit/>
          </a:bodyPr>
          <a:lstStyle/>
          <a:p>
            <a:r>
              <a:rPr kumimoji="1" lang="ja-JP" altLang="en-US" sz="900" dirty="0" smtClean="0">
                <a:latin typeface="メイリオ" pitchFamily="50" charset="-128"/>
                <a:ea typeface="メイリオ" pitchFamily="50" charset="-128"/>
                <a:cs typeface="メイリオ" pitchFamily="50" charset="-128"/>
              </a:rPr>
              <a:t>○ 総合的な援助の方針をふまえた短期目標を記載する。</a:t>
            </a:r>
          </a:p>
          <a:p>
            <a:r>
              <a:rPr kumimoji="1" lang="ja-JP" altLang="en-US" sz="900" dirty="0" smtClean="0">
                <a:latin typeface="メイリオ" pitchFamily="50" charset="-128"/>
                <a:ea typeface="メイリオ" pitchFamily="50" charset="-128"/>
                <a:cs typeface="メイリオ" pitchFamily="50" charset="-128"/>
              </a:rPr>
              <a:t>○ 長期目標実現のための段階的で具体的な目標を記載する。</a:t>
            </a:r>
          </a:p>
          <a:p>
            <a:r>
              <a:rPr kumimoji="1" lang="ja-JP" altLang="en-US" sz="900" dirty="0" smtClean="0">
                <a:latin typeface="メイリオ" pitchFamily="50" charset="-128"/>
                <a:ea typeface="メイリオ" pitchFamily="50" charset="-128"/>
                <a:cs typeface="メイリオ" pitchFamily="50" charset="-128"/>
              </a:rPr>
              <a:t>○ 利用者、家族が見ても具体的に何をするかわかり、目標達成したかどうか判断できる目標、できるだけ実現可能な目標を設定する。</a:t>
            </a:r>
          </a:p>
          <a:p>
            <a:r>
              <a:rPr kumimoji="1" lang="ja-JP" altLang="en-US" sz="900" dirty="0" smtClean="0">
                <a:latin typeface="メイリオ" pitchFamily="50" charset="-128"/>
                <a:ea typeface="メイリオ" pitchFamily="50" charset="-128"/>
                <a:cs typeface="メイリオ" pitchFamily="50" charset="-128"/>
              </a:rPr>
              <a:t>○ 当面の生活の安定に向けて、利用者ニーズに即し、具体的支援の内容が明確になる目標を設定する。</a:t>
            </a:r>
          </a:p>
          <a:p>
            <a:r>
              <a:rPr kumimoji="1" lang="ja-JP" altLang="en-US" sz="900" dirty="0" smtClean="0">
                <a:latin typeface="メイリオ" pitchFamily="50" charset="-128"/>
                <a:ea typeface="メイリオ" pitchFamily="50" charset="-128"/>
                <a:cs typeface="メイリオ" pitchFamily="50" charset="-128"/>
              </a:rPr>
              <a:t>○ サービス提供事業所が作成する個別支援計画を立てる際の指標となることを意識して記載する。</a:t>
            </a:r>
          </a:p>
          <a:p>
            <a:r>
              <a:rPr kumimoji="1" lang="ja-JP" altLang="en-US" sz="900" dirty="0" smtClean="0">
                <a:latin typeface="メイリオ" pitchFamily="50" charset="-128"/>
                <a:ea typeface="メイリオ" pitchFamily="50" charset="-128"/>
                <a:cs typeface="メイリオ" pitchFamily="50" charset="-128"/>
              </a:rPr>
              <a:t>○ 支援者側の目標を設定しない。</a:t>
            </a:r>
          </a:p>
          <a:p>
            <a:r>
              <a:rPr kumimoji="1" lang="ja-JP" altLang="en-US" sz="900" dirty="0" smtClean="0">
                <a:latin typeface="メイリオ" pitchFamily="50" charset="-128"/>
                <a:ea typeface="メイリオ" pitchFamily="50" charset="-128"/>
                <a:cs typeface="メイリオ" pitchFamily="50" charset="-128"/>
              </a:rPr>
              <a:t>○ モニタリング頻度も視野に入れ、直近から３ヶ月までをめどに記載する。</a:t>
            </a:r>
            <a:endParaRPr kumimoji="1" lang="ja-JP" altLang="en-US" sz="900" dirty="0">
              <a:latin typeface="メイリオ" pitchFamily="50" charset="-128"/>
              <a:ea typeface="メイリオ" pitchFamily="50" charset="-128"/>
              <a:cs typeface="メイリオ" pitchFamily="50" charset="-128"/>
            </a:endParaRPr>
          </a:p>
        </p:txBody>
      </p:sp>
      <p:sp>
        <p:nvSpPr>
          <p:cNvPr id="11" name="テキスト ボックス 10"/>
          <p:cNvSpPr txBox="1"/>
          <p:nvPr/>
        </p:nvSpPr>
        <p:spPr>
          <a:xfrm>
            <a:off x="4074051" y="239771"/>
            <a:ext cx="4526732" cy="230832"/>
          </a:xfrm>
          <a:prstGeom prst="rect">
            <a:avLst/>
          </a:prstGeom>
          <a:noFill/>
        </p:spPr>
        <p:txBody>
          <a:bodyPr wrap="square" rtlCol="0">
            <a:spAutoFit/>
          </a:bodyPr>
          <a:lstStyle/>
          <a:p>
            <a:pPr algn="r"/>
            <a:r>
              <a:rPr lang="en-US" altLang="ja-JP" sz="900" dirty="0" smtClean="0">
                <a:latin typeface="メイリオ"/>
                <a:ea typeface="メイリオ"/>
                <a:cs typeface="メイリオ"/>
              </a:rPr>
              <a:t>『</a:t>
            </a:r>
            <a:r>
              <a:rPr lang="ja-JP" altLang="en-US" sz="900" dirty="0" smtClean="0">
                <a:latin typeface="メイリオ"/>
                <a:ea typeface="メイリオ"/>
                <a:cs typeface="メイリオ"/>
              </a:rPr>
              <a:t>サービス等利用計画作成サポートブック</a:t>
            </a:r>
            <a:r>
              <a:rPr lang="en-US" altLang="ja-JP" sz="900" dirty="0" smtClean="0">
                <a:latin typeface="メイリオ"/>
                <a:ea typeface="メイリオ"/>
                <a:cs typeface="メイリオ"/>
              </a:rPr>
              <a:t>』(p.20-p.23)</a:t>
            </a:r>
            <a:endParaRPr kumimoji="1" lang="ja-JP" altLang="en-US" sz="900" dirty="0"/>
          </a:p>
        </p:txBody>
      </p:sp>
      <p:sp>
        <p:nvSpPr>
          <p:cNvPr id="12" name="角丸四角形 11"/>
          <p:cNvSpPr/>
          <p:nvPr/>
        </p:nvSpPr>
        <p:spPr>
          <a:xfrm>
            <a:off x="5667501" y="6204510"/>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#2</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p.134</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36)</a:t>
            </a:r>
            <a:endParaRPr kumimoji="1" lang="ja-JP" altLang="en-US" sz="1200" b="1" dirty="0">
              <a:solidFill>
                <a:schemeClr val="tx1"/>
              </a:solidFill>
              <a:latin typeface="メイリオ"/>
              <a:ea typeface="メイリオ"/>
              <a:cs typeface="メイリオ"/>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3" name="スライド番号プレースホルダ 2"/>
          <p:cNvSpPr>
            <a:spLocks noGrp="1"/>
          </p:cNvSpPr>
          <p:nvPr>
            <p:ph type="sldNum" sz="quarter" idx="12"/>
          </p:nvPr>
        </p:nvSpPr>
        <p:spPr/>
        <p:txBody>
          <a:bodyPr/>
          <a:lstStyle/>
          <a:p>
            <a:fld id="{5FD889E0-CAB2-4699-909D-B9A88D47ACBE}" type="slidenum">
              <a:rPr lang="en-US" smtClean="0"/>
              <a:pPr/>
              <a:t>28</a:t>
            </a:fld>
            <a:endParaRPr lang="en-US"/>
          </a:p>
        </p:txBody>
      </p:sp>
      <p:sp>
        <p:nvSpPr>
          <p:cNvPr id="5" name="Rectangle 2"/>
          <p:cNvSpPr txBox="1">
            <a:spLocks noChangeArrowheads="1"/>
          </p:cNvSpPr>
          <p:nvPr/>
        </p:nvSpPr>
        <p:spPr>
          <a:xfrm>
            <a:off x="292301" y="69907"/>
            <a:ext cx="8388350" cy="457200"/>
          </a:xfrm>
          <a:prstGeom prst="rect">
            <a:avLst/>
          </a:prstGeom>
          <a:noFill/>
        </p:spPr>
        <p:txBody>
          <a:bodyPr vert="horz" lIns="91440" tIns="45720" rIns="91440" bIns="45720" rtlCol="0" anchor="ctr">
            <a:normAutofit/>
          </a:bodyPr>
          <a:lstStyle/>
          <a:p>
            <a:pPr lvl="0">
              <a:spcBef>
                <a:spcPct val="0"/>
              </a:spcBef>
              <a:defRPr/>
            </a:pPr>
            <a:r>
              <a:rPr kumimoji="1" lang="ja-JP" altLang="en-US" sz="1600" b="1" dirty="0" smtClean="0">
                <a:latin typeface="メイリオ"/>
                <a:ea typeface="メイリオ"/>
                <a:cs typeface="メイリオ"/>
              </a:rPr>
              <a:t>サービス等利用計画案作成上の留意点</a:t>
            </a:r>
            <a:endParaRPr kumimoji="1" lang="ja-JP" altLang="en-US" sz="1600" b="1" dirty="0">
              <a:latin typeface="メイリオ"/>
              <a:ea typeface="メイリオ"/>
              <a:cs typeface="メイリオ"/>
            </a:endParaRPr>
          </a:p>
        </p:txBody>
      </p:sp>
      <p:sp>
        <p:nvSpPr>
          <p:cNvPr id="18" name="テキスト ボックス 17"/>
          <p:cNvSpPr txBox="1"/>
          <p:nvPr/>
        </p:nvSpPr>
        <p:spPr>
          <a:xfrm>
            <a:off x="1227268" y="1868261"/>
            <a:ext cx="7613077" cy="738664"/>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緊急である課題、利用者の動機づけとなる課題、すぐに効果が見込まれる課題、悪循環を作り出す原因となっている課題、</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医師等の専門職からの課題等を関連づけ、まず取り組むべき事項から優先順位をつける。</a:t>
            </a:r>
          </a:p>
          <a:p>
            <a:r>
              <a:rPr kumimoji="1" lang="ja-JP" altLang="en-US" sz="1050" dirty="0" smtClean="0">
                <a:latin typeface="メイリオ" pitchFamily="50" charset="-128"/>
                <a:ea typeface="メイリオ" pitchFamily="50" charset="-128"/>
                <a:cs typeface="メイリオ" pitchFamily="50" charset="-128"/>
              </a:rPr>
              <a:t>○ 利用者、家族が優先的に解決したいと思う課題や取り組みたいと思う意欲的な課題から優先するなど、利用者、家族の意</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向を十分汲み取って記載する。</a:t>
            </a:r>
            <a:endParaRPr kumimoji="1" lang="ja-JP" altLang="en-US" sz="1050" dirty="0">
              <a:latin typeface="メイリオ" pitchFamily="50" charset="-128"/>
              <a:ea typeface="メイリオ" pitchFamily="50" charset="-128"/>
              <a:cs typeface="メイリオ" pitchFamily="50" charset="-128"/>
            </a:endParaRPr>
          </a:p>
        </p:txBody>
      </p:sp>
      <p:pic>
        <p:nvPicPr>
          <p:cNvPr id="3075" name="Picture 3"/>
          <p:cNvPicPr>
            <a:picLocks noChangeAspect="1" noChangeArrowheads="1"/>
          </p:cNvPicPr>
          <p:nvPr/>
        </p:nvPicPr>
        <p:blipFill>
          <a:blip r:embed="rId2" cstate="print"/>
          <a:srcRect/>
          <a:stretch>
            <a:fillRect/>
          </a:stretch>
        </p:blipFill>
        <p:spPr bwMode="auto">
          <a:xfrm>
            <a:off x="283247" y="708167"/>
            <a:ext cx="8557099" cy="1039152"/>
          </a:xfrm>
          <a:prstGeom prst="rect">
            <a:avLst/>
          </a:prstGeom>
          <a:noFill/>
          <a:ln w="9525">
            <a:solidFill>
              <a:schemeClr val="tx1"/>
            </a:solidFill>
            <a:miter lim="800000"/>
            <a:headEnd/>
            <a:tailEnd/>
          </a:ln>
        </p:spPr>
      </p:pic>
      <p:sp>
        <p:nvSpPr>
          <p:cNvPr id="21" name="テキスト ボックス 20"/>
          <p:cNvSpPr txBox="1"/>
          <p:nvPr/>
        </p:nvSpPr>
        <p:spPr>
          <a:xfrm>
            <a:off x="1219795" y="2650689"/>
            <a:ext cx="7620550" cy="1546577"/>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「利用者及びその家族の生活に対する意向」「総合的な援助の方針」と連動して記載する。</a:t>
            </a:r>
          </a:p>
          <a:p>
            <a:r>
              <a:rPr kumimoji="1" lang="ja-JP" altLang="en-US" sz="1050" dirty="0" smtClean="0">
                <a:latin typeface="メイリオ" pitchFamily="50" charset="-128"/>
                <a:ea typeface="メイリオ" pitchFamily="50" charset="-128"/>
                <a:cs typeface="メイリオ" pitchFamily="50" charset="-128"/>
              </a:rPr>
              <a:t>○ 生活する上でサービス利用の必要性がない課題</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ニーズ</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についても網羅し、単にサービスを利用するためではなく、利用</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者が希望する生活を実現するための課題を記載する。</a:t>
            </a:r>
          </a:p>
          <a:p>
            <a:r>
              <a:rPr kumimoji="1" lang="ja-JP" altLang="en-US" sz="1050" dirty="0" smtClean="0">
                <a:latin typeface="メイリオ" pitchFamily="50" charset="-128"/>
                <a:ea typeface="メイリオ" pitchFamily="50" charset="-128"/>
                <a:cs typeface="メイリオ" pitchFamily="50" charset="-128"/>
              </a:rPr>
              <a:t>○ 利用者が理解しやすいように難しい専門用語は避ける。</a:t>
            </a:r>
          </a:p>
          <a:p>
            <a:r>
              <a:rPr kumimoji="1" lang="ja-JP" altLang="en-US" sz="1050" dirty="0" smtClean="0">
                <a:latin typeface="メイリオ" pitchFamily="50" charset="-128"/>
                <a:ea typeface="メイリオ" pitchFamily="50" charset="-128"/>
                <a:cs typeface="メイリオ" pitchFamily="50" charset="-128"/>
              </a:rPr>
              <a:t>○ 漠然としたまとめかたではなく、利用者の言葉や表現を適宜引用しながら意欲を高め、利用者が自分のニーズとして捉え</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ら</a:t>
            </a:r>
            <a:r>
              <a:rPr kumimoji="1" lang="ja-JP" altLang="en-US" sz="1050" dirty="0" err="1" smtClean="0">
                <a:latin typeface="メイリオ" pitchFamily="50" charset="-128"/>
                <a:ea typeface="メイリオ" pitchFamily="50" charset="-128"/>
                <a:cs typeface="メイリオ" pitchFamily="50" charset="-128"/>
              </a:rPr>
              <a:t>れるように</a:t>
            </a:r>
            <a:r>
              <a:rPr kumimoji="1" lang="ja-JP" altLang="en-US" sz="1050" dirty="0" smtClean="0">
                <a:latin typeface="メイリオ" pitchFamily="50" charset="-128"/>
                <a:ea typeface="メイリオ" pitchFamily="50" charset="-128"/>
                <a:cs typeface="メイリオ" pitchFamily="50" charset="-128"/>
              </a:rPr>
              <a:t>記載する。</a:t>
            </a:r>
          </a:p>
          <a:p>
            <a:r>
              <a:rPr kumimoji="1" lang="ja-JP" altLang="en-US" sz="1050" dirty="0" smtClean="0">
                <a:latin typeface="メイリオ" pitchFamily="50" charset="-128"/>
                <a:ea typeface="メイリオ" pitchFamily="50" charset="-128"/>
                <a:cs typeface="メイリオ" pitchFamily="50" charset="-128"/>
              </a:rPr>
              <a:t>○ 抽象的で誰にでも当てはまるような表現は極力避け、相談支援専門員がアセスメント等を通じた専門職の視点として、そ</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の人にとっての必要なことは何かを考え、具体的にその内容を表現する。</a:t>
            </a:r>
          </a:p>
          <a:p>
            <a:r>
              <a:rPr kumimoji="1" lang="ja-JP" altLang="en-US" sz="1050" dirty="0" smtClean="0">
                <a:latin typeface="メイリオ" pitchFamily="50" charset="-128"/>
                <a:ea typeface="メイリオ" pitchFamily="50" charset="-128"/>
                <a:cs typeface="メイリオ" pitchFamily="50" charset="-128"/>
              </a:rPr>
              <a:t>○ 課題</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ニーズ</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の中にサービスの種類は記載しない。</a:t>
            </a:r>
            <a:endParaRPr kumimoji="1" lang="ja-JP" altLang="en-US" sz="1050" dirty="0">
              <a:latin typeface="メイリオ" pitchFamily="50" charset="-128"/>
              <a:ea typeface="メイリオ" pitchFamily="50" charset="-128"/>
              <a:cs typeface="メイリオ" pitchFamily="50" charset="-128"/>
            </a:endParaRPr>
          </a:p>
        </p:txBody>
      </p:sp>
      <p:sp>
        <p:nvSpPr>
          <p:cNvPr id="22" name="テキスト ボックス 21"/>
          <p:cNvSpPr txBox="1"/>
          <p:nvPr/>
        </p:nvSpPr>
        <p:spPr>
          <a:xfrm>
            <a:off x="1227268" y="4251584"/>
            <a:ext cx="7613077" cy="577081"/>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「解決すべき課題</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本人のニーズ</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」を相談支援専門員の立場から捉えなおしたもので、支援にかかわる側からの目標とし</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err="1" smtClean="0">
                <a:latin typeface="メイリオ" pitchFamily="50" charset="-128"/>
                <a:ea typeface="メイリオ" pitchFamily="50" charset="-128"/>
                <a:cs typeface="メイリオ" pitchFamily="50" charset="-128"/>
              </a:rPr>
              <a:t>て</a:t>
            </a:r>
            <a:r>
              <a:rPr kumimoji="1" lang="ja-JP" altLang="en-US" sz="1050" dirty="0" smtClean="0">
                <a:latin typeface="メイリオ" pitchFamily="50" charset="-128"/>
                <a:ea typeface="メイリオ" pitchFamily="50" charset="-128"/>
                <a:cs typeface="メイリオ" pitchFamily="50" charset="-128"/>
              </a:rPr>
              <a:t>記載する。</a:t>
            </a:r>
          </a:p>
          <a:p>
            <a:r>
              <a:rPr kumimoji="1" lang="ja-JP" altLang="en-US" sz="1050" dirty="0" smtClean="0">
                <a:latin typeface="メイリオ" pitchFamily="50" charset="-128"/>
                <a:ea typeface="メイリオ" pitchFamily="50" charset="-128"/>
                <a:cs typeface="メイリオ" pitchFamily="50" charset="-128"/>
              </a:rPr>
              <a:t>○ 短期目標からさらに細分化した具体的な支援目標を記載する。</a:t>
            </a:r>
            <a:endParaRPr kumimoji="1" lang="ja-JP" altLang="en-US" sz="1050" dirty="0">
              <a:latin typeface="メイリオ" pitchFamily="50" charset="-128"/>
              <a:ea typeface="メイリオ" pitchFamily="50" charset="-128"/>
              <a:cs typeface="メイリオ" pitchFamily="50" charset="-128"/>
            </a:endParaRPr>
          </a:p>
        </p:txBody>
      </p:sp>
      <p:sp>
        <p:nvSpPr>
          <p:cNvPr id="23" name="テキスト ボックス 22"/>
          <p:cNvSpPr txBox="1"/>
          <p:nvPr/>
        </p:nvSpPr>
        <p:spPr>
          <a:xfrm>
            <a:off x="1219795" y="4882983"/>
            <a:ext cx="7620550" cy="253916"/>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段階的に達成できる達成時期を記載する。</a:t>
            </a:r>
            <a:endParaRPr kumimoji="1" lang="ja-JP" altLang="en-US" sz="1050" dirty="0">
              <a:latin typeface="メイリオ" pitchFamily="50" charset="-128"/>
              <a:ea typeface="メイリオ" pitchFamily="50" charset="-128"/>
              <a:cs typeface="メイリオ" pitchFamily="50" charset="-128"/>
            </a:endParaRPr>
          </a:p>
        </p:txBody>
      </p:sp>
      <p:sp>
        <p:nvSpPr>
          <p:cNvPr id="24" name="テキスト ボックス 23"/>
          <p:cNvSpPr txBox="1"/>
          <p:nvPr/>
        </p:nvSpPr>
        <p:spPr>
          <a:xfrm>
            <a:off x="1219795" y="5200270"/>
            <a:ext cx="7620550" cy="1223412"/>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利用するサービスの内容を単に記載するのではなく、具体的な支援のポイント等も記載する。</a:t>
            </a:r>
          </a:p>
          <a:p>
            <a:r>
              <a:rPr kumimoji="1" lang="ja-JP" altLang="en-US" sz="1050" dirty="0" smtClean="0">
                <a:latin typeface="メイリオ" pitchFamily="50" charset="-128"/>
                <a:ea typeface="メイリオ" pitchFamily="50" charset="-128"/>
                <a:cs typeface="メイリオ" pitchFamily="50" charset="-128"/>
              </a:rPr>
              <a:t>○ 公的支援</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障害福祉サービス、介護保険等</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とその他の支援</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インフォーマルサービス</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を必要に応じて盛り込む。</a:t>
            </a:r>
          </a:p>
          <a:p>
            <a:r>
              <a:rPr kumimoji="1" lang="ja-JP" altLang="en-US" sz="1050" dirty="0" smtClean="0">
                <a:latin typeface="メイリオ" pitchFamily="50" charset="-128"/>
                <a:ea typeface="メイリオ" pitchFamily="50" charset="-128"/>
                <a:cs typeface="メイリオ" pitchFamily="50" charset="-128"/>
              </a:rPr>
              <a:t>○ インフォーマルサービスが含まれていない場合、直ちに不適切ということではないが、含まれていない理由や、支援の導</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入を検討することが重要である。</a:t>
            </a:r>
          </a:p>
          <a:p>
            <a:r>
              <a:rPr kumimoji="1" lang="ja-JP" altLang="en-US" sz="1050" dirty="0" smtClean="0">
                <a:latin typeface="メイリオ" pitchFamily="50" charset="-128"/>
                <a:ea typeface="メイリオ" pitchFamily="50" charset="-128"/>
                <a:cs typeface="メイリオ" pitchFamily="50" charset="-128"/>
              </a:rPr>
              <a:t>○ 支援にあたっては、福祉サービス等を導入するとともに、本人のできていること、強みを活かした計画作成を心がける。</a:t>
            </a:r>
          </a:p>
          <a:p>
            <a:r>
              <a:rPr kumimoji="1" lang="ja-JP" altLang="en-US" sz="1050" dirty="0" smtClean="0">
                <a:latin typeface="メイリオ" pitchFamily="50" charset="-128"/>
                <a:ea typeface="メイリオ" pitchFamily="50" charset="-128"/>
                <a:cs typeface="メイリオ" pitchFamily="50" charset="-128"/>
              </a:rPr>
              <a:t>○ 特定のサービスによる偏りがないように作成する。</a:t>
            </a:r>
          </a:p>
          <a:p>
            <a:r>
              <a:rPr kumimoji="1" lang="ja-JP" altLang="en-US" sz="1050" dirty="0" smtClean="0">
                <a:latin typeface="メイリオ" pitchFamily="50" charset="-128"/>
                <a:ea typeface="メイリオ" pitchFamily="50" charset="-128"/>
                <a:cs typeface="メイリオ" pitchFamily="50" charset="-128"/>
              </a:rPr>
              <a:t>○ すべてのサービス種類・内容が同時並行で導入されるとは限らないので、導入順序についても計画性をもつ。</a:t>
            </a:r>
            <a:endParaRPr kumimoji="1" lang="ja-JP" altLang="en-US" sz="1050" dirty="0">
              <a:latin typeface="メイリオ" pitchFamily="50" charset="-128"/>
              <a:ea typeface="メイリオ" pitchFamily="50" charset="-128"/>
              <a:cs typeface="メイリオ" pitchFamily="50" charset="-128"/>
            </a:endParaRPr>
          </a:p>
        </p:txBody>
      </p:sp>
      <p:sp>
        <p:nvSpPr>
          <p:cNvPr id="26" name="正方形/長方形 25"/>
          <p:cNvSpPr/>
          <p:nvPr/>
        </p:nvSpPr>
        <p:spPr>
          <a:xfrm>
            <a:off x="265142" y="1868261"/>
            <a:ext cx="927494" cy="73866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優先順位</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27" name="正方形/長方形 26"/>
          <p:cNvSpPr/>
          <p:nvPr/>
        </p:nvSpPr>
        <p:spPr>
          <a:xfrm>
            <a:off x="265142" y="2650688"/>
            <a:ext cx="927494" cy="1546577"/>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解決すべき</a:t>
            </a:r>
          </a:p>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課題</a:t>
            </a:r>
          </a:p>
          <a:p>
            <a:pPr algn="ctr"/>
            <a:r>
              <a:rPr kumimoji="1" lang="en-US" altLang="ja-JP" sz="1050" dirty="0" smtClean="0">
                <a:solidFill>
                  <a:schemeClr val="tx1"/>
                </a:solidFill>
                <a:latin typeface="メイリオ" pitchFamily="50" charset="-128"/>
                <a:ea typeface="メイリオ" pitchFamily="50" charset="-128"/>
                <a:cs typeface="メイリオ" pitchFamily="50" charset="-128"/>
              </a:rPr>
              <a:t>(</a:t>
            </a:r>
            <a:r>
              <a:rPr kumimoji="1" lang="ja-JP" altLang="en-US" sz="1050" dirty="0" smtClean="0">
                <a:solidFill>
                  <a:schemeClr val="tx1"/>
                </a:solidFill>
                <a:latin typeface="メイリオ" pitchFamily="50" charset="-128"/>
                <a:ea typeface="メイリオ" pitchFamily="50" charset="-128"/>
                <a:cs typeface="メイリオ" pitchFamily="50" charset="-128"/>
              </a:rPr>
              <a:t>本人の</a:t>
            </a:r>
          </a:p>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ニーズ</a:t>
            </a:r>
            <a:r>
              <a:rPr kumimoji="1" lang="en-US" altLang="ja-JP" sz="1050" dirty="0" smtClean="0">
                <a:solidFill>
                  <a:schemeClr val="tx1"/>
                </a:solidFill>
                <a:latin typeface="メイリオ" pitchFamily="50" charset="-128"/>
                <a:ea typeface="メイリオ" pitchFamily="50" charset="-128"/>
                <a:cs typeface="メイリオ" pitchFamily="50" charset="-128"/>
              </a:rPr>
              <a:t>)</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28" name="正方形/長方形 27"/>
          <p:cNvSpPr/>
          <p:nvPr/>
        </p:nvSpPr>
        <p:spPr>
          <a:xfrm>
            <a:off x="265142" y="4251584"/>
            <a:ext cx="927494" cy="577081"/>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支援目標</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29" name="正方形/長方形 28"/>
          <p:cNvSpPr/>
          <p:nvPr/>
        </p:nvSpPr>
        <p:spPr>
          <a:xfrm>
            <a:off x="265142" y="4882984"/>
            <a:ext cx="927494" cy="253916"/>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達成時期</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30" name="正方形/長方形 29"/>
          <p:cNvSpPr/>
          <p:nvPr/>
        </p:nvSpPr>
        <p:spPr>
          <a:xfrm>
            <a:off x="265142" y="5200269"/>
            <a:ext cx="927494" cy="122341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福祉</a:t>
            </a:r>
          </a:p>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サービス等</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31" name="テキスト ボックス 30"/>
          <p:cNvSpPr txBox="1"/>
          <p:nvPr/>
        </p:nvSpPr>
        <p:spPr>
          <a:xfrm>
            <a:off x="4074051" y="239771"/>
            <a:ext cx="4526732" cy="230832"/>
          </a:xfrm>
          <a:prstGeom prst="rect">
            <a:avLst/>
          </a:prstGeom>
          <a:noFill/>
        </p:spPr>
        <p:txBody>
          <a:bodyPr wrap="square" rtlCol="0">
            <a:spAutoFit/>
          </a:bodyPr>
          <a:lstStyle/>
          <a:p>
            <a:pPr algn="r"/>
            <a:r>
              <a:rPr lang="en-US" altLang="ja-JP" sz="900" dirty="0" smtClean="0">
                <a:latin typeface="メイリオ"/>
                <a:ea typeface="メイリオ"/>
                <a:cs typeface="メイリオ"/>
              </a:rPr>
              <a:t>『</a:t>
            </a:r>
            <a:r>
              <a:rPr lang="ja-JP" altLang="en-US" sz="900" dirty="0" smtClean="0">
                <a:latin typeface="メイリオ"/>
                <a:ea typeface="メイリオ"/>
                <a:cs typeface="メイリオ"/>
              </a:rPr>
              <a:t>サービス等利用計画作成サポートブック</a:t>
            </a:r>
            <a:r>
              <a:rPr lang="en-US" altLang="ja-JP" sz="900" dirty="0" smtClean="0">
                <a:latin typeface="メイリオ"/>
                <a:ea typeface="メイリオ"/>
                <a:cs typeface="メイリオ"/>
              </a:rPr>
              <a:t>』(p.20-p.23)</a:t>
            </a:r>
            <a:endParaRPr kumimoji="1" lang="ja-JP" altLang="en-US" sz="900" dirty="0"/>
          </a:p>
        </p:txBody>
      </p:sp>
      <p:sp>
        <p:nvSpPr>
          <p:cNvPr id="19" name="角丸四角形 18"/>
          <p:cNvSpPr/>
          <p:nvPr/>
        </p:nvSpPr>
        <p:spPr>
          <a:xfrm>
            <a:off x="5682015" y="6407713"/>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#2</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p.135</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37)</a:t>
            </a:r>
            <a:endParaRPr kumimoji="1" lang="ja-JP" altLang="en-US" sz="1200" b="1" dirty="0">
              <a:solidFill>
                <a:schemeClr val="tx1"/>
              </a:solidFill>
              <a:latin typeface="メイリオ"/>
              <a:ea typeface="メイリオ"/>
              <a:cs typeface="メイリオ"/>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3" name="スライド番号プレースホルダ 2"/>
          <p:cNvSpPr>
            <a:spLocks noGrp="1"/>
          </p:cNvSpPr>
          <p:nvPr>
            <p:ph type="sldNum" sz="quarter" idx="12"/>
          </p:nvPr>
        </p:nvSpPr>
        <p:spPr/>
        <p:txBody>
          <a:bodyPr/>
          <a:lstStyle/>
          <a:p>
            <a:fld id="{5FD889E0-CAB2-4699-909D-B9A88D47ACBE}" type="slidenum">
              <a:rPr lang="en-US" smtClean="0"/>
              <a:pPr/>
              <a:t>29</a:t>
            </a:fld>
            <a:endParaRPr lang="en-US"/>
          </a:p>
        </p:txBody>
      </p:sp>
      <p:sp>
        <p:nvSpPr>
          <p:cNvPr id="5" name="Rectangle 2"/>
          <p:cNvSpPr txBox="1">
            <a:spLocks noChangeArrowheads="1"/>
          </p:cNvSpPr>
          <p:nvPr/>
        </p:nvSpPr>
        <p:spPr>
          <a:xfrm>
            <a:off x="292301" y="69907"/>
            <a:ext cx="8388350" cy="457200"/>
          </a:xfrm>
          <a:prstGeom prst="rect">
            <a:avLst/>
          </a:prstGeom>
          <a:noFill/>
        </p:spPr>
        <p:txBody>
          <a:bodyPr vert="horz" lIns="91440" tIns="45720" rIns="91440" bIns="45720" rtlCol="0" anchor="ctr">
            <a:normAutofit/>
          </a:bodyPr>
          <a:lstStyle/>
          <a:p>
            <a:pPr lvl="0">
              <a:spcBef>
                <a:spcPct val="0"/>
              </a:spcBef>
              <a:defRPr/>
            </a:pPr>
            <a:r>
              <a:rPr kumimoji="1" lang="ja-JP" altLang="en-US" sz="1600" b="1" dirty="0" smtClean="0">
                <a:latin typeface="メイリオ"/>
                <a:ea typeface="メイリオ"/>
                <a:cs typeface="メイリオ"/>
              </a:rPr>
              <a:t>サービス等利用計画案作成上の留意点</a:t>
            </a:r>
            <a:endParaRPr kumimoji="1" lang="ja-JP" altLang="en-US" sz="1600" b="1" dirty="0">
              <a:latin typeface="メイリオ"/>
              <a:ea typeface="メイリオ"/>
              <a:cs typeface="メイリオ"/>
            </a:endParaRPr>
          </a:p>
        </p:txBody>
      </p:sp>
      <p:sp>
        <p:nvSpPr>
          <p:cNvPr id="18" name="テキスト ボックス 17"/>
          <p:cNvSpPr txBox="1"/>
          <p:nvPr/>
        </p:nvSpPr>
        <p:spPr>
          <a:xfrm>
            <a:off x="1227268" y="1841102"/>
            <a:ext cx="7613077" cy="900246"/>
          </a:xfrm>
          <a:prstGeom prst="rect">
            <a:avLst/>
          </a:prstGeom>
          <a:noFill/>
          <a:ln cmpd="sng">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利用者が取り組むべきことをできるだけ具体的に記載する。</a:t>
            </a:r>
          </a:p>
          <a:p>
            <a:r>
              <a:rPr kumimoji="1" lang="ja-JP" altLang="en-US" sz="1050" dirty="0" smtClean="0">
                <a:latin typeface="メイリオ" pitchFamily="50" charset="-128"/>
                <a:ea typeface="メイリオ" pitchFamily="50" charset="-128"/>
                <a:cs typeface="メイリオ" pitchFamily="50" charset="-128"/>
              </a:rPr>
              <a:t>○ 利用者が理解しやすいように難しい専門用語を避ける。</a:t>
            </a:r>
          </a:p>
          <a:p>
            <a:r>
              <a:rPr kumimoji="1" lang="ja-JP" altLang="en-US" sz="1050" dirty="0" smtClean="0">
                <a:latin typeface="メイリオ" pitchFamily="50" charset="-128"/>
                <a:ea typeface="メイリオ" pitchFamily="50" charset="-128"/>
                <a:cs typeface="メイリオ" pitchFamily="50" charset="-128"/>
              </a:rPr>
              <a:t>○ 利用者の言葉や表現を適宜引用しながら意欲を高め、利用者が自分のこととして主体的に取り組もうと思えるように記載</a:t>
            </a:r>
          </a:p>
          <a:p>
            <a:r>
              <a:rPr kumimoji="1" lang="ja-JP" altLang="en-US" sz="1050" dirty="0" smtClean="0">
                <a:latin typeface="メイリオ" pitchFamily="50" charset="-128"/>
                <a:ea typeface="メイリオ" pitchFamily="50" charset="-128"/>
                <a:cs typeface="メイリオ" pitchFamily="50" charset="-128"/>
              </a:rPr>
              <a:t>　する。</a:t>
            </a:r>
          </a:p>
          <a:p>
            <a:r>
              <a:rPr kumimoji="1" lang="ja-JP" altLang="en-US" sz="1050" dirty="0" smtClean="0">
                <a:latin typeface="メイリオ" pitchFamily="50" charset="-128"/>
                <a:ea typeface="メイリオ" pitchFamily="50" charset="-128"/>
                <a:cs typeface="メイリオ" pitchFamily="50" charset="-128"/>
              </a:rPr>
              <a:t>○ 実効性を適切にアセスメントして、利用者に無理な負担がかからないように留意する。</a:t>
            </a:r>
            <a:endParaRPr kumimoji="1" lang="ja-JP" altLang="en-US" sz="1050" dirty="0">
              <a:latin typeface="メイリオ" pitchFamily="50" charset="-128"/>
              <a:ea typeface="メイリオ" pitchFamily="50" charset="-128"/>
              <a:cs typeface="メイリオ" pitchFamily="50" charset="-128"/>
            </a:endParaRPr>
          </a:p>
        </p:txBody>
      </p:sp>
      <p:pic>
        <p:nvPicPr>
          <p:cNvPr id="3075" name="Picture 3"/>
          <p:cNvPicPr>
            <a:picLocks noChangeAspect="1" noChangeArrowheads="1"/>
          </p:cNvPicPr>
          <p:nvPr/>
        </p:nvPicPr>
        <p:blipFill>
          <a:blip r:embed="rId2" cstate="print"/>
          <a:srcRect/>
          <a:stretch>
            <a:fillRect/>
          </a:stretch>
        </p:blipFill>
        <p:spPr bwMode="auto">
          <a:xfrm>
            <a:off x="283247" y="708167"/>
            <a:ext cx="8557099" cy="1039152"/>
          </a:xfrm>
          <a:prstGeom prst="rect">
            <a:avLst/>
          </a:prstGeom>
          <a:noFill/>
          <a:ln w="9525">
            <a:solidFill>
              <a:schemeClr val="tx1"/>
            </a:solidFill>
            <a:miter lim="800000"/>
            <a:headEnd/>
            <a:tailEnd/>
          </a:ln>
        </p:spPr>
      </p:pic>
      <p:sp>
        <p:nvSpPr>
          <p:cNvPr id="21" name="テキスト ボックス 20"/>
          <p:cNvSpPr txBox="1"/>
          <p:nvPr/>
        </p:nvSpPr>
        <p:spPr>
          <a:xfrm>
            <a:off x="1219795" y="2786484"/>
            <a:ext cx="7620550" cy="900246"/>
          </a:xfrm>
          <a:prstGeom prst="rect">
            <a:avLst/>
          </a:prstGeom>
          <a:noFill/>
          <a:ln cmpd="sng">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設定した支援の達成時期をふまえ、適切な評価時期を設定する。</a:t>
            </a:r>
          </a:p>
          <a:p>
            <a:r>
              <a:rPr kumimoji="1" lang="ja-JP" altLang="en-US" sz="1050" dirty="0" smtClean="0">
                <a:latin typeface="メイリオ" pitchFamily="50" charset="-128"/>
                <a:ea typeface="メイリオ" pitchFamily="50" charset="-128"/>
                <a:cs typeface="メイリオ" pitchFamily="50" charset="-128"/>
              </a:rPr>
              <a:t>○ サービス導入後の変化についてあらかじめ見通しをもち、適切な評価時期を設定する。</a:t>
            </a:r>
          </a:p>
          <a:p>
            <a:r>
              <a:rPr kumimoji="1" lang="ja-JP" altLang="en-US" sz="1050" dirty="0" smtClean="0">
                <a:latin typeface="メイリオ" pitchFamily="50" charset="-128"/>
                <a:ea typeface="メイリオ" pitchFamily="50" charset="-128"/>
                <a:cs typeface="メイリオ" pitchFamily="50" charset="-128"/>
              </a:rPr>
              <a:t>○ サービスが効果的に機能しているかについて初期段階での確認が大切であるため、サービス導入直後のモニタリングは特</a:t>
            </a:r>
          </a:p>
          <a:p>
            <a:r>
              <a:rPr kumimoji="1" lang="ja-JP" altLang="en-US" sz="1050" dirty="0" smtClean="0">
                <a:latin typeface="メイリオ" pitchFamily="50" charset="-128"/>
                <a:ea typeface="メイリオ" pitchFamily="50" charset="-128"/>
                <a:cs typeface="メイリオ" pitchFamily="50" charset="-128"/>
              </a:rPr>
              <a:t>　に留意が必要である。</a:t>
            </a:r>
          </a:p>
          <a:p>
            <a:r>
              <a:rPr kumimoji="1" lang="ja-JP" altLang="en-US" sz="1050" dirty="0" smtClean="0">
                <a:latin typeface="メイリオ" pitchFamily="50" charset="-128"/>
                <a:ea typeface="メイリオ" pitchFamily="50" charset="-128"/>
                <a:cs typeface="メイリオ" pitchFamily="50" charset="-128"/>
              </a:rPr>
              <a:t>○ 過剰なサービスにより利用者のエンパワメントが妨げられないよう、適切な時期に必要性の再評価が必要である。</a:t>
            </a:r>
          </a:p>
        </p:txBody>
      </p:sp>
      <p:sp>
        <p:nvSpPr>
          <p:cNvPr id="22" name="テキスト ボックス 21"/>
          <p:cNvSpPr txBox="1"/>
          <p:nvPr/>
        </p:nvSpPr>
        <p:spPr>
          <a:xfrm>
            <a:off x="1219795" y="3735563"/>
            <a:ext cx="7620550" cy="738664"/>
          </a:xfrm>
          <a:prstGeom prst="rect">
            <a:avLst/>
          </a:prstGeom>
          <a:noFill/>
          <a:ln cmpd="sng">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項目で記載しきれない具体的な取り組み等について記載する。</a:t>
            </a:r>
          </a:p>
          <a:p>
            <a:r>
              <a:rPr kumimoji="1" lang="ja-JP" altLang="en-US" sz="1050" dirty="0" smtClean="0">
                <a:latin typeface="メイリオ" pitchFamily="50" charset="-128"/>
                <a:ea typeface="メイリオ" pitchFamily="50" charset="-128"/>
                <a:cs typeface="メイリオ" pitchFamily="50" charset="-128"/>
              </a:rPr>
              <a:t>○ 関係機関の役割分担等、サービス提供にあたっての留意事項を記載する。</a:t>
            </a:r>
          </a:p>
          <a:p>
            <a:r>
              <a:rPr kumimoji="1" lang="ja-JP" altLang="en-US" sz="1050" dirty="0" smtClean="0">
                <a:latin typeface="メイリオ" pitchFamily="50" charset="-128"/>
                <a:ea typeface="メイリオ" pitchFamily="50" charset="-128"/>
                <a:cs typeface="メイリオ" pitchFamily="50" charset="-128"/>
              </a:rPr>
              <a:t>○ スケジュールや見通しに対して、対応方法の一貫性が必要な利用者に対しては、家族、事業所間での密な連携が必要であるため、必要に応じて、支援方法を統一するためのサービス等調整会議の開催が求められる。</a:t>
            </a:r>
            <a:endParaRPr kumimoji="1" lang="ja-JP" altLang="en-US" sz="1050" dirty="0">
              <a:latin typeface="メイリオ" pitchFamily="50" charset="-128"/>
              <a:ea typeface="メイリオ" pitchFamily="50" charset="-128"/>
              <a:cs typeface="メイリオ" pitchFamily="50" charset="-128"/>
            </a:endParaRPr>
          </a:p>
        </p:txBody>
      </p:sp>
      <p:sp>
        <p:nvSpPr>
          <p:cNvPr id="26" name="正方形/長方形 25"/>
          <p:cNvSpPr/>
          <p:nvPr/>
        </p:nvSpPr>
        <p:spPr>
          <a:xfrm>
            <a:off x="265142" y="1841102"/>
            <a:ext cx="927494" cy="900246"/>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課題解決のための</a:t>
            </a:r>
          </a:p>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本人の役割</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27" name="正方形/長方形 26"/>
          <p:cNvSpPr/>
          <p:nvPr/>
        </p:nvSpPr>
        <p:spPr>
          <a:xfrm>
            <a:off x="265142" y="2786484"/>
            <a:ext cx="927494" cy="900246"/>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評価時期</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28" name="正方形/長方形 27"/>
          <p:cNvSpPr/>
          <p:nvPr/>
        </p:nvSpPr>
        <p:spPr>
          <a:xfrm>
            <a:off x="265142" y="3735563"/>
            <a:ext cx="927494" cy="73866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その他</a:t>
            </a:r>
          </a:p>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留意事項</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16" name="テキスト ボックス 15"/>
          <p:cNvSpPr txBox="1"/>
          <p:nvPr/>
        </p:nvSpPr>
        <p:spPr>
          <a:xfrm>
            <a:off x="265142" y="4626627"/>
            <a:ext cx="8575203" cy="1384995"/>
          </a:xfrm>
          <a:prstGeom prst="rect">
            <a:avLst/>
          </a:prstGeom>
          <a:noFill/>
          <a:ln cmpd="sng">
            <a:solidFill>
              <a:schemeClr val="tx1"/>
            </a:solidFill>
            <a:prstDash val="solid"/>
          </a:ln>
          <a:effectLst/>
        </p:spPr>
        <p:txBody>
          <a:bodyPr wrap="square" rtlCol="0">
            <a:spAutoFit/>
          </a:bodyPr>
          <a:lstStyle/>
          <a:p>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サービス等利用計画案全般</a:t>
            </a:r>
            <a:r>
              <a:rPr kumimoji="1" lang="en-US" altLang="ja-JP" sz="1050" dirty="0" smtClean="0">
                <a:latin typeface="メイリオ" pitchFamily="50" charset="-128"/>
                <a:ea typeface="メイリオ" pitchFamily="50" charset="-128"/>
                <a:cs typeface="メイリオ" pitchFamily="50" charset="-128"/>
              </a:rPr>
              <a:t>】</a:t>
            </a:r>
            <a:endParaRPr kumimoji="1" lang="ja-JP" altLang="en-US" sz="1050"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 支給決定に直結する項目であるため、解決すべき課題</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本人のニーズ</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に対応する公的支援、その他の支援を網羅して検討する。</a:t>
            </a:r>
          </a:p>
          <a:p>
            <a:r>
              <a:rPr kumimoji="1" lang="ja-JP" altLang="en-US" sz="1050" dirty="0" smtClean="0">
                <a:latin typeface="メイリオ" pitchFamily="50" charset="-128"/>
                <a:ea typeface="メイリオ" pitchFamily="50" charset="-128"/>
                <a:cs typeface="メイリオ" pitchFamily="50" charset="-128"/>
              </a:rPr>
              <a:t>　○ 支援を受けながらも利用者が役割を持つこと、エンパワメント支援を意識して記載する。</a:t>
            </a:r>
          </a:p>
          <a:p>
            <a:r>
              <a:rPr kumimoji="1" lang="ja-JP" altLang="en-US" sz="1050" dirty="0" smtClean="0">
                <a:latin typeface="メイリオ" pitchFamily="50" charset="-128"/>
                <a:ea typeface="メイリオ" pitchFamily="50" charset="-128"/>
                <a:cs typeface="メイリオ" pitchFamily="50" charset="-128"/>
              </a:rPr>
              <a:t>　○ サービス提供事業所が作成する個別支援計画を立てる際の基礎情報となることを意識して記載する。</a:t>
            </a:r>
          </a:p>
          <a:p>
            <a:r>
              <a:rPr kumimoji="1" lang="ja-JP" altLang="en-US" sz="1050" dirty="0" smtClean="0">
                <a:latin typeface="メイリオ" pitchFamily="50" charset="-128"/>
                <a:ea typeface="メイリオ" pitchFamily="50" charset="-128"/>
                <a:cs typeface="メイリオ" pitchFamily="50" charset="-128"/>
              </a:rPr>
              <a:t>　○ 関係機関が役割分担を明確にし、利用者の希望や支援の必要性を理解して支援できるよう、計画作成時にはできる限り利用者も含めた</a:t>
            </a:r>
          </a:p>
          <a:p>
            <a:r>
              <a:rPr kumimoji="1" lang="ja-JP" altLang="en-US" sz="1050" dirty="0" smtClean="0">
                <a:latin typeface="メイリオ" pitchFamily="50" charset="-128"/>
                <a:ea typeface="メイリオ" pitchFamily="50" charset="-128"/>
                <a:cs typeface="メイリオ" pitchFamily="50" charset="-128"/>
              </a:rPr>
              <a:t>　　サービス等調整会議を開催する。</a:t>
            </a:r>
          </a:p>
          <a:p>
            <a:r>
              <a:rPr kumimoji="1" lang="ja-JP" altLang="en-US" sz="1050" dirty="0" smtClean="0">
                <a:latin typeface="メイリオ" pitchFamily="50" charset="-128"/>
                <a:ea typeface="メイリオ" pitchFamily="50" charset="-128"/>
                <a:cs typeface="メイリオ" pitchFamily="50" charset="-128"/>
              </a:rPr>
              <a:t>　○ 単に利用者や家族の要望だけに合わせて計画作成するのではなく、相談支援専門員が専門職として利用者の希望する生活を実現する</a:t>
            </a:r>
            <a:r>
              <a:rPr kumimoji="1" lang="ja-JP" altLang="en-US" sz="1050" dirty="0" err="1" smtClean="0">
                <a:latin typeface="メイリオ" pitchFamily="50" charset="-128"/>
                <a:ea typeface="メイリオ" pitchFamily="50" charset="-128"/>
                <a:cs typeface="メイリオ" pitchFamily="50" charset="-128"/>
              </a:rPr>
              <a:t>た</a:t>
            </a:r>
            <a:endParaRPr kumimoji="1" lang="ja-JP" altLang="en-US" sz="1050"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a:t>
            </a:r>
            <a:r>
              <a:rPr kumimoji="1" lang="ja-JP" altLang="en-US" sz="1050" dirty="0" err="1" smtClean="0">
                <a:latin typeface="メイリオ" pitchFamily="50" charset="-128"/>
                <a:ea typeface="メイリオ" pitchFamily="50" charset="-128"/>
                <a:cs typeface="メイリオ" pitchFamily="50" charset="-128"/>
              </a:rPr>
              <a:t>めに</a:t>
            </a:r>
            <a:r>
              <a:rPr kumimoji="1" lang="ja-JP" altLang="en-US" sz="1050" dirty="0" smtClean="0">
                <a:latin typeface="メイリオ" pitchFamily="50" charset="-128"/>
                <a:ea typeface="メイリオ" pitchFamily="50" charset="-128"/>
                <a:cs typeface="メイリオ" pitchFamily="50" charset="-128"/>
              </a:rPr>
              <a:t>必要なことは何かを考えて記載する。</a:t>
            </a:r>
          </a:p>
        </p:txBody>
      </p:sp>
      <p:sp>
        <p:nvSpPr>
          <p:cNvPr id="17" name="テキスト ボックス 16"/>
          <p:cNvSpPr txBox="1"/>
          <p:nvPr/>
        </p:nvSpPr>
        <p:spPr>
          <a:xfrm>
            <a:off x="4074051" y="239771"/>
            <a:ext cx="4526732" cy="230832"/>
          </a:xfrm>
          <a:prstGeom prst="rect">
            <a:avLst/>
          </a:prstGeom>
          <a:noFill/>
        </p:spPr>
        <p:txBody>
          <a:bodyPr wrap="square" rtlCol="0">
            <a:spAutoFit/>
          </a:bodyPr>
          <a:lstStyle/>
          <a:p>
            <a:pPr algn="r"/>
            <a:r>
              <a:rPr lang="en-US" altLang="ja-JP" sz="900" dirty="0" smtClean="0">
                <a:latin typeface="メイリオ"/>
                <a:ea typeface="メイリオ"/>
                <a:cs typeface="メイリオ"/>
              </a:rPr>
              <a:t>『</a:t>
            </a:r>
            <a:r>
              <a:rPr lang="ja-JP" altLang="en-US" sz="900" dirty="0" smtClean="0">
                <a:latin typeface="メイリオ"/>
                <a:ea typeface="メイリオ"/>
                <a:cs typeface="メイリオ"/>
              </a:rPr>
              <a:t>サービス等利用計画作成サポートブック</a:t>
            </a:r>
            <a:r>
              <a:rPr lang="en-US" altLang="ja-JP" sz="900" dirty="0" smtClean="0">
                <a:latin typeface="メイリオ"/>
                <a:ea typeface="メイリオ"/>
                <a:cs typeface="メイリオ"/>
              </a:rPr>
              <a:t>』(p.20-p.23)</a:t>
            </a:r>
            <a:endParaRPr kumimoji="1" lang="ja-JP" altLang="en-US" sz="900" dirty="0"/>
          </a:p>
        </p:txBody>
      </p:sp>
      <p:sp>
        <p:nvSpPr>
          <p:cNvPr id="15" name="角丸四角形 14"/>
          <p:cNvSpPr/>
          <p:nvPr/>
        </p:nvSpPr>
        <p:spPr>
          <a:xfrm>
            <a:off x="5682015" y="6146459"/>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#2</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p.135</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38)</a:t>
            </a:r>
            <a:endParaRPr kumimoji="1" lang="ja-JP" altLang="en-US" sz="1200" b="1" dirty="0">
              <a:solidFill>
                <a:schemeClr val="tx1"/>
              </a:solidFill>
              <a:latin typeface="メイリオ"/>
              <a:ea typeface="メイリオ"/>
              <a:cs typeface="メイリオ"/>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2800" b="1" dirty="0" smtClean="0">
                <a:latin typeface="メイリオ"/>
                <a:ea typeface="メイリオ"/>
                <a:cs typeface="メイリオ"/>
              </a:rPr>
              <a:t>演習１（</a:t>
            </a:r>
            <a:r>
              <a:rPr lang="en-US" altLang="ja-JP" sz="2800" b="1" dirty="0" smtClean="0">
                <a:latin typeface="メイリオ"/>
                <a:ea typeface="メイリオ"/>
                <a:cs typeface="メイリオ"/>
              </a:rPr>
              <a:t>2</a:t>
            </a:r>
            <a:r>
              <a:rPr kumimoji="1" lang="ja-JP" altLang="en-US" sz="2800" b="1" dirty="0" smtClean="0">
                <a:latin typeface="メイリオ"/>
                <a:ea typeface="メイリオ"/>
                <a:cs typeface="メイリオ"/>
              </a:rPr>
              <a:t>日目）の</a:t>
            </a:r>
            <a:r>
              <a:rPr kumimoji="1" lang="ja-JP" altLang="en-US" sz="2800" b="1" dirty="0">
                <a:latin typeface="メイリオ"/>
                <a:ea typeface="メイリオ"/>
                <a:cs typeface="メイリオ"/>
              </a:rPr>
              <a:t>獲得目標</a:t>
            </a:r>
          </a:p>
        </p:txBody>
      </p:sp>
      <p:sp>
        <p:nvSpPr>
          <p:cNvPr id="3" name="サブタイトル 2"/>
          <p:cNvSpPr>
            <a:spLocks noGrp="1"/>
          </p:cNvSpPr>
          <p:nvPr>
            <p:ph type="subTitle" idx="1"/>
          </p:nvPr>
        </p:nvSpPr>
        <p:spPr/>
        <p:txBody>
          <a:bodyPr/>
          <a:lstStyle/>
          <a:p>
            <a:r>
              <a:rPr lang="ja-JP" altLang="en-US">
                <a:latin typeface="メイリオ"/>
                <a:ea typeface="メイリオ"/>
                <a:cs typeface="メイリオ"/>
              </a:rPr>
              <a:t>演習１　相談支援におけるケアマネジメントに必要な視点と技術</a:t>
            </a:r>
          </a:p>
        </p:txBody>
      </p:sp>
      <p:sp>
        <p:nvSpPr>
          <p:cNvPr id="4" name="テキスト ボックス 3"/>
          <p:cNvSpPr txBox="1"/>
          <p:nvPr/>
        </p:nvSpPr>
        <p:spPr>
          <a:xfrm>
            <a:off x="284163" y="2087406"/>
            <a:ext cx="8754641" cy="4216539"/>
          </a:xfrm>
          <a:prstGeom prst="rect">
            <a:avLst/>
          </a:prstGeom>
          <a:noFill/>
        </p:spPr>
        <p:txBody>
          <a:bodyPr wrap="square" rtlCol="0">
            <a:spAutoFit/>
          </a:bodyPr>
          <a:lstStyle/>
          <a:p>
            <a:r>
              <a:rPr kumimoji="1" lang="ja-JP" altLang="en-US" sz="2400" b="1" u="sng" dirty="0" smtClean="0">
                <a:latin typeface="メイリオ"/>
                <a:ea typeface="メイリオ"/>
                <a:cs typeface="メイリオ"/>
              </a:rPr>
              <a:t>２日目</a:t>
            </a:r>
            <a:r>
              <a:rPr kumimoji="1" lang="ja-JP" altLang="en-US" sz="2400" b="1" u="sng" dirty="0">
                <a:latin typeface="メイリオ"/>
                <a:ea typeface="メイリオ"/>
                <a:cs typeface="メイリオ"/>
              </a:rPr>
              <a:t>の獲得目標</a:t>
            </a:r>
            <a:r>
              <a:rPr kumimoji="1" lang="en-US" altLang="ja-JP" sz="2400" b="1" u="sng" dirty="0">
                <a:latin typeface="メイリオ"/>
                <a:ea typeface="メイリオ"/>
                <a:cs typeface="メイリオ"/>
              </a:rPr>
              <a:t>〈</a:t>
            </a:r>
            <a:r>
              <a:rPr kumimoji="1" lang="ja-JP" altLang="en-US" sz="2400" b="1" u="sng" dirty="0">
                <a:latin typeface="メイリオ"/>
                <a:ea typeface="メイリオ"/>
                <a:cs typeface="メイリオ"/>
              </a:rPr>
              <a:t>告示案</a:t>
            </a:r>
            <a:r>
              <a:rPr kumimoji="1" lang="en-US" altLang="ja-JP" sz="2400" b="1" u="sng" dirty="0">
                <a:latin typeface="メイリオ"/>
                <a:ea typeface="メイリオ"/>
                <a:cs typeface="メイリオ"/>
              </a:rPr>
              <a:t>〉</a:t>
            </a:r>
          </a:p>
          <a:p>
            <a:pPr>
              <a:lnSpc>
                <a:spcPts val="1200"/>
              </a:lnSpc>
            </a:pPr>
            <a:endParaRPr kumimoji="1" lang="en-US" altLang="ja-JP" sz="2400" dirty="0" smtClean="0">
              <a:latin typeface="メイリオ"/>
              <a:ea typeface="メイリオ"/>
              <a:cs typeface="メイリオ"/>
            </a:endParaRPr>
          </a:p>
          <a:p>
            <a:r>
              <a:rPr kumimoji="1" lang="en-US" altLang="ja-JP" b="1" dirty="0" smtClean="0">
                <a:latin typeface="メイリオ"/>
                <a:ea typeface="メイリオ"/>
                <a:cs typeface="メイリオ"/>
              </a:rPr>
              <a:t>- </a:t>
            </a:r>
            <a:r>
              <a:rPr kumimoji="1" lang="ja-JP" altLang="en-US" b="1" dirty="0" smtClean="0">
                <a:latin typeface="メイリオ"/>
                <a:ea typeface="メイリオ"/>
                <a:cs typeface="メイリオ"/>
              </a:rPr>
              <a:t>目標の設定と計画作成</a:t>
            </a:r>
            <a:r>
              <a:rPr kumimoji="1" lang="en-US" altLang="ja-JP" b="1" dirty="0" smtClean="0">
                <a:latin typeface="メイリオ"/>
                <a:ea typeface="メイリオ"/>
                <a:cs typeface="メイリオ"/>
              </a:rPr>
              <a:t>(</a:t>
            </a:r>
            <a:r>
              <a:rPr kumimoji="1" lang="ja-JP" altLang="en-US" b="1" dirty="0" smtClean="0">
                <a:latin typeface="メイリオ"/>
                <a:ea typeface="メイリオ"/>
                <a:cs typeface="メイリオ"/>
              </a:rPr>
              <a:t>３時間</a:t>
            </a:r>
            <a:r>
              <a:rPr kumimoji="1" lang="en-US" altLang="ja-JP" b="1" dirty="0" smtClean="0">
                <a:latin typeface="メイリオ"/>
                <a:ea typeface="メイリオ"/>
                <a:cs typeface="メイリオ"/>
              </a:rPr>
              <a:t>) -</a:t>
            </a:r>
          </a:p>
          <a:p>
            <a:r>
              <a:rPr kumimoji="1" lang="ja-JP" altLang="en-US" dirty="0" smtClean="0">
                <a:latin typeface="メイリオ"/>
                <a:ea typeface="メイリオ"/>
                <a:cs typeface="メイリオ"/>
              </a:rPr>
              <a:t>　① 本人の意向とニーズを踏まえた目標設定と目標を実現するためのサービス等</a:t>
            </a:r>
          </a:p>
          <a:p>
            <a:r>
              <a:rPr kumimoji="1" lang="ja-JP" altLang="en-US" dirty="0" smtClean="0">
                <a:latin typeface="メイリオ"/>
                <a:ea typeface="メイリオ"/>
                <a:cs typeface="メイリオ"/>
              </a:rPr>
              <a:t>　　利用計画等の作成技術を修得する。</a:t>
            </a:r>
          </a:p>
          <a:p>
            <a:r>
              <a:rPr kumimoji="1" lang="ja-JP" altLang="en-US" dirty="0" smtClean="0">
                <a:latin typeface="メイリオ"/>
                <a:ea typeface="メイリオ"/>
                <a:cs typeface="メイリオ"/>
              </a:rPr>
              <a:t>　② より適切で質の高いサービスを提供するためには、サービス等利用計画と個</a:t>
            </a:r>
          </a:p>
          <a:p>
            <a:r>
              <a:rPr kumimoji="1" lang="ja-JP" altLang="en-US" dirty="0" smtClean="0">
                <a:latin typeface="メイリオ"/>
                <a:ea typeface="メイリオ"/>
                <a:cs typeface="メイリオ"/>
              </a:rPr>
              <a:t>　　別支援計画の連動が重要であることを理解する。</a:t>
            </a:r>
          </a:p>
          <a:p>
            <a:r>
              <a:rPr kumimoji="1" lang="ja-JP" altLang="en-US" dirty="0" smtClean="0">
                <a:latin typeface="メイリオ"/>
                <a:ea typeface="メイリオ"/>
                <a:cs typeface="メイリオ"/>
              </a:rPr>
              <a:t>　③ 多職種とのアセスメント結果の共有やサービス等利用計画の原案に対する専</a:t>
            </a:r>
          </a:p>
          <a:p>
            <a:r>
              <a:rPr kumimoji="1" lang="ja-JP" altLang="en-US" dirty="0" smtClean="0">
                <a:latin typeface="メイリオ"/>
                <a:ea typeface="メイリオ"/>
                <a:cs typeface="メイリオ"/>
              </a:rPr>
              <a:t>　　門的見地からの意見収集の意義を理解し、サービス担当者等による会議の開</a:t>
            </a:r>
          </a:p>
          <a:p>
            <a:r>
              <a:rPr kumimoji="1" lang="ja-JP" altLang="en-US" dirty="0" smtClean="0">
                <a:latin typeface="メイリオ"/>
                <a:ea typeface="メイリオ"/>
                <a:cs typeface="メイリオ"/>
              </a:rPr>
              <a:t>　　催に係る具体的な方法を修得する。</a:t>
            </a:r>
          </a:p>
          <a:p>
            <a:pPr>
              <a:lnSpc>
                <a:spcPts val="1000"/>
              </a:lnSpc>
            </a:pPr>
            <a:endParaRPr kumimoji="1" lang="ja-JP" altLang="en-US" dirty="0" smtClean="0">
              <a:latin typeface="メイリオ"/>
              <a:ea typeface="メイリオ"/>
              <a:cs typeface="メイリオ"/>
            </a:endParaRPr>
          </a:p>
          <a:p>
            <a:r>
              <a:rPr kumimoji="1" lang="ja-JP" altLang="en-US" b="1" dirty="0" smtClean="0">
                <a:latin typeface="メイリオ"/>
                <a:ea typeface="メイリオ"/>
                <a:cs typeface="メイリオ"/>
              </a:rPr>
              <a:t>　</a:t>
            </a:r>
            <a:r>
              <a:rPr kumimoji="1" lang="en-US" altLang="ja-JP" b="1" dirty="0" smtClean="0">
                <a:latin typeface="メイリオ"/>
                <a:ea typeface="メイリオ"/>
                <a:cs typeface="メイリオ"/>
              </a:rPr>
              <a:t>- </a:t>
            </a:r>
            <a:r>
              <a:rPr kumimoji="1" lang="ja-JP" altLang="en-US" b="1" dirty="0" smtClean="0">
                <a:latin typeface="メイリオ"/>
                <a:ea typeface="メイリオ"/>
                <a:cs typeface="メイリオ"/>
              </a:rPr>
              <a:t>評価及び終結</a:t>
            </a:r>
            <a:r>
              <a:rPr kumimoji="1" lang="en-US" altLang="ja-JP" b="1" dirty="0" smtClean="0">
                <a:latin typeface="メイリオ"/>
                <a:ea typeface="メイリオ"/>
                <a:cs typeface="メイリオ"/>
              </a:rPr>
              <a:t>(</a:t>
            </a:r>
            <a:r>
              <a:rPr kumimoji="1" lang="ja-JP" altLang="en-US" b="1" dirty="0" smtClean="0">
                <a:latin typeface="メイリオ"/>
                <a:ea typeface="メイリオ"/>
                <a:cs typeface="メイリオ"/>
              </a:rPr>
              <a:t>３時間</a:t>
            </a:r>
            <a:r>
              <a:rPr kumimoji="1" lang="en-US" altLang="ja-JP" b="1" dirty="0" smtClean="0">
                <a:latin typeface="メイリオ"/>
                <a:ea typeface="メイリオ"/>
                <a:cs typeface="メイリオ"/>
              </a:rPr>
              <a:t>) -</a:t>
            </a:r>
          </a:p>
          <a:p>
            <a:r>
              <a:rPr kumimoji="1" lang="ja-JP" altLang="en-US" dirty="0" smtClean="0">
                <a:latin typeface="メイリオ"/>
                <a:ea typeface="メイリオ"/>
                <a:cs typeface="メイリオ"/>
              </a:rPr>
              <a:t>　④ ケアマネジメントプロセスにおけるモニタリングの意義・目的や多職種との</a:t>
            </a:r>
          </a:p>
          <a:p>
            <a:r>
              <a:rPr kumimoji="1" lang="ja-JP" altLang="en-US" dirty="0" smtClean="0">
                <a:latin typeface="メイリオ"/>
                <a:ea typeface="メイリオ"/>
                <a:cs typeface="メイリオ"/>
              </a:rPr>
              <a:t>　　連携によるサービス実施の効果を検証することり重要性を理解する。</a:t>
            </a:r>
          </a:p>
          <a:p>
            <a:r>
              <a:rPr kumimoji="1" lang="ja-JP" altLang="en-US" dirty="0" smtClean="0">
                <a:latin typeface="メイリオ"/>
                <a:ea typeface="メイリオ"/>
                <a:cs typeface="メイリオ"/>
              </a:rPr>
              <a:t>　⑤ 検証の結果、支援が終結されることの意義と留意すべきことについて理解する。</a:t>
            </a: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3</a:t>
            </a:fld>
            <a:endParaRPr lang="en-US"/>
          </a:p>
        </p:txBody>
      </p:sp>
    </p:spTree>
    <p:extLst>
      <p:ext uri="{BB962C8B-B14F-4D97-AF65-F5344CB8AC3E}">
        <p14:creationId xmlns:p14="http://schemas.microsoft.com/office/powerpoint/2010/main" val="31960473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92301" y="797665"/>
            <a:ext cx="8604997" cy="5467322"/>
          </a:xfrm>
          <a:prstGeom prst="rect">
            <a:avLst/>
          </a:prstGeom>
          <a:noFill/>
          <a:ln w="9525">
            <a:solidFill>
              <a:schemeClr val="tx1"/>
            </a:solidFill>
            <a:miter lim="800000"/>
            <a:headEnd/>
            <a:tailEnd/>
          </a:ln>
        </p:spPr>
      </p:pic>
      <p:sp>
        <p:nvSpPr>
          <p:cNvPr id="2" name="フッター プレースホルダ 1"/>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3" name="スライド番号プレースホルダ 2"/>
          <p:cNvSpPr>
            <a:spLocks noGrp="1"/>
          </p:cNvSpPr>
          <p:nvPr>
            <p:ph type="sldNum" sz="quarter" idx="12"/>
          </p:nvPr>
        </p:nvSpPr>
        <p:spPr/>
        <p:txBody>
          <a:bodyPr/>
          <a:lstStyle/>
          <a:p>
            <a:fld id="{5FD889E0-CAB2-4699-909D-B9A88D47ACBE}" type="slidenum">
              <a:rPr lang="en-US" smtClean="0"/>
              <a:pPr/>
              <a:t>30</a:t>
            </a:fld>
            <a:endParaRPr lang="en-US"/>
          </a:p>
        </p:txBody>
      </p:sp>
      <p:sp>
        <p:nvSpPr>
          <p:cNvPr id="5" name="Rectangle 2"/>
          <p:cNvSpPr txBox="1">
            <a:spLocks noChangeArrowheads="1"/>
          </p:cNvSpPr>
          <p:nvPr/>
        </p:nvSpPr>
        <p:spPr>
          <a:xfrm>
            <a:off x="292301" y="69907"/>
            <a:ext cx="8388350" cy="457200"/>
          </a:xfrm>
          <a:prstGeom prst="rect">
            <a:avLst/>
          </a:prstGeom>
          <a:noFill/>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600" b="1" i="0" u="none" strike="noStrike" kern="1200" cap="none" spc="0" normalizeH="0" baseline="0" noProof="0" dirty="0" smtClean="0">
                <a:ln>
                  <a:noFill/>
                </a:ln>
                <a:solidFill>
                  <a:schemeClr val="tx1"/>
                </a:solidFill>
                <a:effectLst/>
                <a:uLnTx/>
                <a:uFillTx/>
                <a:latin typeface="メイリオ"/>
                <a:ea typeface="メイリオ"/>
                <a:cs typeface="メイリオ"/>
              </a:rPr>
              <a:t>サービス等利用計画</a:t>
            </a:r>
            <a:r>
              <a:rPr kumimoji="1" lang="ja-JP" altLang="en-US" sz="1600" b="1" noProof="0" dirty="0" smtClean="0">
                <a:latin typeface="メイリオ"/>
                <a:ea typeface="メイリオ"/>
                <a:cs typeface="メイリオ"/>
              </a:rPr>
              <a:t>案</a:t>
            </a:r>
            <a:r>
              <a:rPr kumimoji="1" lang="ja-JP" altLang="en-US" sz="1600" b="1" i="0" u="none" strike="noStrike" kern="1200" cap="none" spc="0" normalizeH="0" baseline="0" noProof="0" dirty="0" smtClean="0">
                <a:ln>
                  <a:noFill/>
                </a:ln>
                <a:solidFill>
                  <a:schemeClr val="tx1"/>
                </a:solidFill>
                <a:effectLst/>
                <a:uLnTx/>
                <a:uFillTx/>
                <a:latin typeface="メイリオ"/>
                <a:ea typeface="メイリオ"/>
                <a:cs typeface="メイリオ"/>
              </a:rPr>
              <a:t>作成上の</a:t>
            </a:r>
            <a:r>
              <a:rPr kumimoji="1" lang="ja-JP" altLang="en-US" sz="1600" b="1" dirty="0" smtClean="0">
                <a:latin typeface="メイリオ"/>
                <a:ea typeface="メイリオ"/>
                <a:cs typeface="メイリオ"/>
              </a:rPr>
              <a:t>留意点</a:t>
            </a:r>
            <a:endParaRPr kumimoji="1" lang="ja-JP" altLang="en-US" sz="1600" b="1" i="0" u="none" strike="noStrike" kern="1200" cap="none" spc="0" normalizeH="0" baseline="0" noProof="0" dirty="0">
              <a:ln>
                <a:noFill/>
              </a:ln>
              <a:solidFill>
                <a:schemeClr val="tx1"/>
              </a:solidFill>
              <a:effectLst/>
              <a:uLnTx/>
              <a:uFillTx/>
              <a:latin typeface="メイリオ"/>
              <a:ea typeface="メイリオ"/>
              <a:cs typeface="メイリオ"/>
            </a:endParaRPr>
          </a:p>
        </p:txBody>
      </p:sp>
      <p:sp>
        <p:nvSpPr>
          <p:cNvPr id="16" name="テキスト ボックス 15"/>
          <p:cNvSpPr txBox="1"/>
          <p:nvPr/>
        </p:nvSpPr>
        <p:spPr>
          <a:xfrm>
            <a:off x="4721290" y="1250298"/>
            <a:ext cx="4052668" cy="1869743"/>
          </a:xfrm>
          <a:prstGeom prst="rect">
            <a:avLst/>
          </a:prstGeom>
          <a:solidFill>
            <a:schemeClr val="bg1"/>
          </a:solidFill>
          <a:ln>
            <a:solidFill>
              <a:srgbClr val="C00000"/>
            </a:solidFill>
            <a:prstDash val="dash"/>
          </a:ln>
          <a:effectLst/>
        </p:spPr>
        <p:txBody>
          <a:bodyPr wrap="square" rtlCol="0">
            <a:spAutoFit/>
          </a:bodyPr>
          <a:lstStyle/>
          <a:p>
            <a:r>
              <a:rPr kumimoji="1" lang="en-US" altLang="ja-JP" sz="1050" b="1" dirty="0" smtClean="0">
                <a:latin typeface="メイリオ" pitchFamily="50" charset="-128"/>
                <a:ea typeface="メイリオ" pitchFamily="50" charset="-128"/>
                <a:cs typeface="メイリオ" pitchFamily="50" charset="-128"/>
              </a:rPr>
              <a:t>【</a:t>
            </a:r>
            <a:r>
              <a:rPr kumimoji="1" lang="ja-JP" altLang="en-US" sz="1050" b="1" dirty="0" smtClean="0">
                <a:latin typeface="メイリオ" pitchFamily="50" charset="-128"/>
                <a:ea typeface="メイリオ" pitchFamily="50" charset="-128"/>
                <a:cs typeface="メイリオ" pitchFamily="50" charset="-128"/>
              </a:rPr>
              <a:t>主な日常生活上の活動</a:t>
            </a:r>
            <a:r>
              <a:rPr kumimoji="1" lang="en-US" altLang="ja-JP" sz="1050" b="1" dirty="0" smtClean="0">
                <a:latin typeface="メイリオ" pitchFamily="50" charset="-128"/>
                <a:ea typeface="メイリオ" pitchFamily="50" charset="-128"/>
                <a:cs typeface="メイリオ" pitchFamily="50" charset="-128"/>
              </a:rPr>
              <a:t>】</a:t>
            </a:r>
            <a:endParaRPr kumimoji="1" lang="ja-JP" altLang="en-US" sz="1050" b="1"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週間計画を作成するにあたり重要になる日常生活上の行動や</a:t>
            </a:r>
          </a:p>
          <a:p>
            <a:r>
              <a:rPr kumimoji="1" lang="ja-JP" altLang="en-US" sz="1050" dirty="0" smtClean="0">
                <a:latin typeface="メイリオ" pitchFamily="50" charset="-128"/>
                <a:ea typeface="メイリオ" pitchFamily="50" charset="-128"/>
                <a:cs typeface="メイリオ" pitchFamily="50" charset="-128"/>
              </a:rPr>
              <a:t>　特記事項で、週間計画表に記載しきれなかった情報を記載する。</a:t>
            </a:r>
          </a:p>
          <a:p>
            <a:r>
              <a:rPr kumimoji="1" lang="ja-JP" altLang="en-US" sz="1050" dirty="0" smtClean="0">
                <a:latin typeface="メイリオ" pitchFamily="50" charset="-128"/>
                <a:ea typeface="メイリオ" pitchFamily="50" charset="-128"/>
                <a:cs typeface="メイリオ" pitchFamily="50" charset="-128"/>
              </a:rPr>
              <a:t>○ 一日の生活の中で習慣化していることがあれば記載する。</a:t>
            </a:r>
          </a:p>
          <a:p>
            <a:r>
              <a:rPr kumimoji="1" lang="ja-JP" altLang="en-US" sz="1050" dirty="0" smtClean="0">
                <a:latin typeface="メイリオ" pitchFamily="50" charset="-128"/>
                <a:ea typeface="メイリオ" pitchFamily="50" charset="-128"/>
                <a:cs typeface="メイリオ" pitchFamily="50" charset="-128"/>
              </a:rPr>
              <a:t>○ 家族や近隣、ボランティア等のかかわりや不在の時間帯等に</a:t>
            </a:r>
          </a:p>
          <a:p>
            <a:r>
              <a:rPr kumimoji="1" lang="ja-JP" altLang="en-US" sz="1050" dirty="0" smtClean="0">
                <a:latin typeface="メイリオ" pitchFamily="50" charset="-128"/>
                <a:ea typeface="メイリオ" pitchFamily="50" charset="-128"/>
                <a:cs typeface="メイリオ" pitchFamily="50" charset="-128"/>
              </a:rPr>
              <a:t>　ついて記載する。</a:t>
            </a:r>
          </a:p>
          <a:p>
            <a:r>
              <a:rPr kumimoji="1" lang="ja-JP" altLang="en-US" sz="1050" dirty="0" smtClean="0">
                <a:latin typeface="メイリオ" pitchFamily="50" charset="-128"/>
                <a:ea typeface="メイリオ" pitchFamily="50" charset="-128"/>
                <a:cs typeface="メイリオ" pitchFamily="50" charset="-128"/>
              </a:rPr>
              <a:t>○ 利用者が自ら選んで実施しているプライベートな活動であっ</a:t>
            </a:r>
          </a:p>
          <a:p>
            <a:r>
              <a:rPr kumimoji="1" lang="ja-JP" altLang="en-US" sz="1050" dirty="0" smtClean="0">
                <a:latin typeface="メイリオ" pitchFamily="50" charset="-128"/>
                <a:ea typeface="メイリオ" pitchFamily="50" charset="-128"/>
                <a:cs typeface="メイリオ" pitchFamily="50" charset="-128"/>
              </a:rPr>
              <a:t>　て、週間計画表に記載されていない日々の生活、余暇活動や趣</a:t>
            </a:r>
          </a:p>
          <a:p>
            <a:r>
              <a:rPr kumimoji="1" lang="ja-JP" altLang="en-US" sz="1050" dirty="0" smtClean="0">
                <a:latin typeface="メイリオ" pitchFamily="50" charset="-128"/>
                <a:ea typeface="メイリオ" pitchFamily="50" charset="-128"/>
                <a:cs typeface="メイリオ" pitchFamily="50" charset="-128"/>
              </a:rPr>
              <a:t>　味等について記載する。</a:t>
            </a:r>
          </a:p>
          <a:p>
            <a:r>
              <a:rPr kumimoji="1" lang="ja-JP" altLang="en-US" sz="1050" dirty="0" smtClean="0">
                <a:latin typeface="メイリオ" pitchFamily="50" charset="-128"/>
                <a:ea typeface="メイリオ" pitchFamily="50" charset="-128"/>
                <a:cs typeface="メイリオ" pitchFamily="50" charset="-128"/>
              </a:rPr>
              <a:t>○ 利用者の強みやできること、楽しみ、生活の豊かさに着目し</a:t>
            </a:r>
          </a:p>
          <a:p>
            <a:r>
              <a:rPr kumimoji="1" lang="ja-JP" altLang="en-US" sz="1050" dirty="0" smtClean="0">
                <a:latin typeface="メイリオ" pitchFamily="50" charset="-128"/>
                <a:ea typeface="メイリオ" pitchFamily="50" charset="-128"/>
                <a:cs typeface="メイリオ" pitchFamily="50" charset="-128"/>
              </a:rPr>
              <a:t>　て記載する。</a:t>
            </a:r>
            <a:endParaRPr kumimoji="1" lang="ja-JP" altLang="en-US" sz="1050" dirty="0">
              <a:latin typeface="メイリオ" pitchFamily="50" charset="-128"/>
              <a:ea typeface="メイリオ" pitchFamily="50" charset="-128"/>
              <a:cs typeface="メイリオ" pitchFamily="50" charset="-128"/>
            </a:endParaRPr>
          </a:p>
        </p:txBody>
      </p:sp>
      <p:sp>
        <p:nvSpPr>
          <p:cNvPr id="17" name="テキスト ボックス 16"/>
          <p:cNvSpPr txBox="1"/>
          <p:nvPr/>
        </p:nvSpPr>
        <p:spPr>
          <a:xfrm>
            <a:off x="1013057" y="1268950"/>
            <a:ext cx="3633588" cy="2516073"/>
          </a:xfrm>
          <a:prstGeom prst="rect">
            <a:avLst/>
          </a:prstGeom>
          <a:solidFill>
            <a:schemeClr val="bg1">
              <a:alpha val="75000"/>
            </a:schemeClr>
          </a:solidFill>
          <a:ln>
            <a:solidFill>
              <a:srgbClr val="C00000"/>
            </a:solidFill>
            <a:prstDash val="dash"/>
          </a:ln>
          <a:effectLst/>
        </p:spPr>
        <p:txBody>
          <a:bodyPr wrap="square" rtlCol="0">
            <a:spAutoFit/>
          </a:bodyPr>
          <a:lstStyle/>
          <a:p>
            <a:r>
              <a:rPr kumimoji="1" lang="en-US" altLang="ja-JP" sz="1050" b="1" dirty="0" smtClean="0">
                <a:latin typeface="メイリオ" pitchFamily="50" charset="-128"/>
                <a:ea typeface="メイリオ" pitchFamily="50" charset="-128"/>
                <a:cs typeface="メイリオ" pitchFamily="50" charset="-128"/>
              </a:rPr>
              <a:t>【</a:t>
            </a:r>
            <a:r>
              <a:rPr kumimoji="1" lang="ja-JP" altLang="en-US" sz="1050" b="1" dirty="0" smtClean="0">
                <a:latin typeface="メイリオ" pitchFamily="50" charset="-128"/>
                <a:ea typeface="メイリオ" pitchFamily="50" charset="-128"/>
                <a:cs typeface="メイリオ" pitchFamily="50" charset="-128"/>
              </a:rPr>
              <a:t>週間計画表</a:t>
            </a:r>
            <a:r>
              <a:rPr kumimoji="1" lang="en-US" altLang="ja-JP" sz="1050" b="1" dirty="0" smtClean="0">
                <a:latin typeface="メイリオ" pitchFamily="50" charset="-128"/>
                <a:ea typeface="メイリオ" pitchFamily="50" charset="-128"/>
                <a:cs typeface="メイリオ" pitchFamily="50" charset="-128"/>
              </a:rPr>
              <a:t>】</a:t>
            </a:r>
            <a:endParaRPr kumimoji="1" lang="ja-JP" altLang="en-US" sz="1050" b="1"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現時点での一週間の生活実態の全体を把握できるよう、</a:t>
            </a:r>
          </a:p>
          <a:p>
            <a:r>
              <a:rPr kumimoji="1" lang="ja-JP" altLang="en-US" sz="1050" dirty="0" smtClean="0">
                <a:latin typeface="メイリオ" pitchFamily="50" charset="-128"/>
                <a:ea typeface="メイリオ" pitchFamily="50" charset="-128"/>
                <a:cs typeface="メイリオ" pitchFamily="50" charset="-128"/>
              </a:rPr>
              <a:t>　できるだけ具体的に記入する。</a:t>
            </a:r>
          </a:p>
          <a:p>
            <a:r>
              <a:rPr kumimoji="1" lang="ja-JP" altLang="en-US" sz="1050" dirty="0" smtClean="0">
                <a:latin typeface="メイリオ" pitchFamily="50" charset="-128"/>
                <a:ea typeface="メイリオ" pitchFamily="50" charset="-128"/>
                <a:cs typeface="メイリオ" pitchFamily="50" charset="-128"/>
              </a:rPr>
              <a:t>○ 公的支援</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障害福祉サービス、介護保険等</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とその他の</a:t>
            </a:r>
          </a:p>
          <a:p>
            <a:r>
              <a:rPr kumimoji="1" lang="ja-JP" altLang="en-US" sz="1050" dirty="0" smtClean="0">
                <a:latin typeface="メイリオ" pitchFamily="50" charset="-128"/>
                <a:ea typeface="メイリオ" pitchFamily="50" charset="-128"/>
                <a:cs typeface="メイリオ" pitchFamily="50" charset="-128"/>
              </a:rPr>
              <a:t>　支援</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インフォーマルサービス</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の違いがわかるように</a:t>
            </a:r>
          </a:p>
          <a:p>
            <a:r>
              <a:rPr kumimoji="1" lang="ja-JP" altLang="en-US" sz="1050" dirty="0" smtClean="0">
                <a:latin typeface="メイリオ" pitchFamily="50" charset="-128"/>
                <a:ea typeface="メイリオ" pitchFamily="50" charset="-128"/>
                <a:cs typeface="メイリオ" pitchFamily="50" charset="-128"/>
              </a:rPr>
              <a:t>　記載する。</a:t>
            </a:r>
          </a:p>
          <a:p>
            <a:r>
              <a:rPr kumimoji="1" lang="ja-JP" altLang="en-US" sz="1050" dirty="0" smtClean="0">
                <a:latin typeface="メイリオ" pitchFamily="50" charset="-128"/>
                <a:ea typeface="メイリオ" pitchFamily="50" charset="-128"/>
                <a:cs typeface="メイリオ" pitchFamily="50" charset="-128"/>
              </a:rPr>
              <a:t>○ 起床から就寝までの一日の生活の流れについて、支援</a:t>
            </a:r>
          </a:p>
          <a:p>
            <a:r>
              <a:rPr kumimoji="1" lang="ja-JP" altLang="en-US" sz="1050" dirty="0" smtClean="0">
                <a:latin typeface="メイリオ" pitchFamily="50" charset="-128"/>
                <a:ea typeface="メイリオ" pitchFamily="50" charset="-128"/>
                <a:cs typeface="メイリオ" pitchFamily="50" charset="-128"/>
              </a:rPr>
              <a:t>　を受けている時間だけでなく、自分で過ごす時間</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活動</a:t>
            </a:r>
          </a:p>
          <a:p>
            <a:r>
              <a:rPr kumimoji="1" lang="ja-JP" altLang="en-US" sz="1050" dirty="0" smtClean="0">
                <a:latin typeface="メイリオ" pitchFamily="50" charset="-128"/>
                <a:ea typeface="メイリオ" pitchFamily="50" charset="-128"/>
                <a:cs typeface="メイリオ" pitchFamily="50" charset="-128"/>
              </a:rPr>
              <a:t>　内容</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err="1"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家族や近隣、ボランティア等が支援している時</a:t>
            </a:r>
          </a:p>
          <a:p>
            <a:r>
              <a:rPr kumimoji="1" lang="ja-JP" altLang="en-US" sz="1050" dirty="0" smtClean="0">
                <a:latin typeface="メイリオ" pitchFamily="50" charset="-128"/>
                <a:ea typeface="メイリオ" pitchFamily="50" charset="-128"/>
                <a:cs typeface="メイリオ" pitchFamily="50" charset="-128"/>
              </a:rPr>
              <a:t>　間</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誰が、何を支援しているか</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もできるだけ切れ目な</a:t>
            </a:r>
          </a:p>
          <a:p>
            <a:r>
              <a:rPr kumimoji="1" lang="ja-JP" altLang="en-US" sz="1050" dirty="0" smtClean="0">
                <a:latin typeface="メイリオ" pitchFamily="50" charset="-128"/>
                <a:ea typeface="メイリオ" pitchFamily="50" charset="-128"/>
                <a:cs typeface="メイリオ" pitchFamily="50" charset="-128"/>
              </a:rPr>
              <a:t>　く記載する。</a:t>
            </a:r>
          </a:p>
          <a:p>
            <a:r>
              <a:rPr kumimoji="1" lang="ja-JP" altLang="en-US" sz="1050" dirty="0" smtClean="0">
                <a:latin typeface="メイリオ" pitchFamily="50" charset="-128"/>
                <a:ea typeface="メイリオ" pitchFamily="50" charset="-128"/>
                <a:cs typeface="メイリオ" pitchFamily="50" charset="-128"/>
              </a:rPr>
              <a:t>○ 個々の内容について、誰が</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家族など</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支援しているか</a:t>
            </a:r>
          </a:p>
          <a:p>
            <a:r>
              <a:rPr kumimoji="1" lang="ja-JP" altLang="en-US" sz="1050" dirty="0" smtClean="0">
                <a:latin typeface="メイリオ" pitchFamily="50" charset="-128"/>
                <a:ea typeface="メイリオ" pitchFamily="50" charset="-128"/>
                <a:cs typeface="メイリオ" pitchFamily="50" charset="-128"/>
              </a:rPr>
              <a:t>　記載する。</a:t>
            </a:r>
          </a:p>
          <a:p>
            <a:r>
              <a:rPr kumimoji="1" lang="ja-JP" altLang="en-US" sz="1050" dirty="0" smtClean="0">
                <a:latin typeface="メイリオ" pitchFamily="50" charset="-128"/>
                <a:ea typeface="メイリオ" pitchFamily="50" charset="-128"/>
                <a:cs typeface="メイリオ" pitchFamily="50" charset="-128"/>
              </a:rPr>
              <a:t>○ 夜間・土日は家族がいるからといってサービスが必要</a:t>
            </a:r>
          </a:p>
          <a:p>
            <a:r>
              <a:rPr kumimoji="1" lang="ja-JP" altLang="en-US" sz="1050" dirty="0" smtClean="0">
                <a:latin typeface="メイリオ" pitchFamily="50" charset="-128"/>
                <a:ea typeface="メイリオ" pitchFamily="50" charset="-128"/>
                <a:cs typeface="メイリオ" pitchFamily="50" charset="-128"/>
              </a:rPr>
              <a:t>　ないとは限らない。家族の介護状況等も記載する。</a:t>
            </a:r>
            <a:endParaRPr kumimoji="1" lang="ja-JP" altLang="en-US" sz="1050" dirty="0">
              <a:latin typeface="メイリオ" pitchFamily="50" charset="-128"/>
              <a:ea typeface="メイリオ" pitchFamily="50" charset="-128"/>
              <a:cs typeface="メイリオ" pitchFamily="50" charset="-128"/>
            </a:endParaRPr>
          </a:p>
        </p:txBody>
      </p:sp>
      <p:sp>
        <p:nvSpPr>
          <p:cNvPr id="8" name="テキスト ボックス 7"/>
          <p:cNvSpPr txBox="1"/>
          <p:nvPr/>
        </p:nvSpPr>
        <p:spPr>
          <a:xfrm>
            <a:off x="4721290" y="3419181"/>
            <a:ext cx="4031634" cy="1708160"/>
          </a:xfrm>
          <a:prstGeom prst="rect">
            <a:avLst/>
          </a:prstGeom>
          <a:solidFill>
            <a:schemeClr val="bg1"/>
          </a:solidFill>
          <a:ln>
            <a:solidFill>
              <a:srgbClr val="C00000"/>
            </a:solidFill>
            <a:prstDash val="dash"/>
          </a:ln>
          <a:effectLst/>
        </p:spPr>
        <p:txBody>
          <a:bodyPr wrap="square" rtlCol="0">
            <a:spAutoFit/>
          </a:bodyPr>
          <a:lstStyle/>
          <a:p>
            <a:r>
              <a:rPr kumimoji="1" lang="en-US" altLang="ja-JP" sz="1050" b="1" dirty="0" smtClean="0">
                <a:latin typeface="メイリオ" pitchFamily="50" charset="-128"/>
                <a:ea typeface="メイリオ" pitchFamily="50" charset="-128"/>
                <a:cs typeface="メイリオ" pitchFamily="50" charset="-128"/>
              </a:rPr>
              <a:t>【</a:t>
            </a:r>
            <a:r>
              <a:rPr kumimoji="1" lang="ja-JP" altLang="en-US" sz="1050" b="1" dirty="0" smtClean="0">
                <a:latin typeface="メイリオ" pitchFamily="50" charset="-128"/>
                <a:ea typeface="メイリオ" pitchFamily="50" charset="-128"/>
                <a:cs typeface="メイリオ" pitchFamily="50" charset="-128"/>
              </a:rPr>
              <a:t>週単位以外のサービス</a:t>
            </a:r>
            <a:r>
              <a:rPr kumimoji="1" lang="en-US" altLang="ja-JP" sz="1050" b="1" dirty="0" smtClean="0">
                <a:latin typeface="メイリオ" pitchFamily="50" charset="-128"/>
                <a:ea typeface="メイリオ" pitchFamily="50" charset="-128"/>
                <a:cs typeface="メイリオ" pitchFamily="50" charset="-128"/>
              </a:rPr>
              <a:t>】</a:t>
            </a:r>
            <a:endParaRPr kumimoji="1" lang="ja-JP" altLang="en-US" sz="1050" b="1"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隔週・不定期に利用しているサービスについて記載する。</a:t>
            </a:r>
          </a:p>
          <a:p>
            <a:r>
              <a:rPr kumimoji="1" lang="ja-JP" altLang="en-US" sz="1050" dirty="0" smtClean="0">
                <a:latin typeface="メイリオ" pitchFamily="50" charset="-128"/>
                <a:ea typeface="メイリオ" pitchFamily="50" charset="-128"/>
                <a:cs typeface="メイリオ" pitchFamily="50" charset="-128"/>
              </a:rPr>
              <a:t>○ 医療機関等への受診状況などもここに記載する。</a:t>
            </a:r>
          </a:p>
          <a:p>
            <a:r>
              <a:rPr kumimoji="1" lang="ja-JP" altLang="en-US" sz="1050" dirty="0" smtClean="0">
                <a:latin typeface="メイリオ" pitchFamily="50" charset="-128"/>
                <a:ea typeface="メイリオ" pitchFamily="50" charset="-128"/>
                <a:cs typeface="メイリオ" pitchFamily="50" charset="-128"/>
              </a:rPr>
              <a:t>○ 週間計画表に記載されていない継続的な支援、サービスに</a:t>
            </a:r>
            <a:r>
              <a:rPr kumimoji="1" lang="ja-JP" altLang="en-US" sz="1050" dirty="0" err="1" smtClean="0">
                <a:latin typeface="メイリオ" pitchFamily="50" charset="-128"/>
                <a:ea typeface="メイリオ" pitchFamily="50" charset="-128"/>
                <a:cs typeface="メイリオ" pitchFamily="50" charset="-128"/>
              </a:rPr>
              <a:t>つ</a:t>
            </a:r>
            <a:endParaRPr kumimoji="1" lang="ja-JP" altLang="en-US" sz="1050"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いて記載する。</a:t>
            </a:r>
          </a:p>
          <a:p>
            <a:r>
              <a:rPr kumimoji="1" lang="ja-JP" altLang="en-US" sz="1050" dirty="0" smtClean="0">
                <a:latin typeface="メイリオ" pitchFamily="50" charset="-128"/>
                <a:ea typeface="メイリオ" pitchFamily="50" charset="-128"/>
                <a:cs typeface="メイリオ" pitchFamily="50" charset="-128"/>
              </a:rPr>
              <a:t>○ 利用者の状態や環境が変化することによって一時的に必要と</a:t>
            </a:r>
          </a:p>
          <a:p>
            <a:r>
              <a:rPr kumimoji="1" lang="ja-JP" altLang="en-US" sz="1050" dirty="0" smtClean="0">
                <a:latin typeface="メイリオ" pitchFamily="50" charset="-128"/>
                <a:ea typeface="メイリオ" pitchFamily="50" charset="-128"/>
                <a:cs typeface="メイリオ" pitchFamily="50" charset="-128"/>
              </a:rPr>
              <a:t>　なるサービスについて記載する。</a:t>
            </a:r>
          </a:p>
          <a:p>
            <a:r>
              <a:rPr kumimoji="1" lang="ja-JP" altLang="en-US" sz="1050" dirty="0" smtClean="0">
                <a:latin typeface="メイリオ" pitchFamily="50" charset="-128"/>
                <a:ea typeface="メイリオ" pitchFamily="50" charset="-128"/>
                <a:cs typeface="メイリオ" pitchFamily="50" charset="-128"/>
              </a:rPr>
              <a:t>○ 利用者が自ら選んで実施している「主な日常生活上の活動と</a:t>
            </a:r>
          </a:p>
          <a:p>
            <a:r>
              <a:rPr kumimoji="1" lang="ja-JP" altLang="en-US" sz="1050" dirty="0" smtClean="0">
                <a:latin typeface="メイリオ" pitchFamily="50" charset="-128"/>
                <a:ea typeface="メイリオ" pitchFamily="50" charset="-128"/>
                <a:cs typeface="メイリオ" pitchFamily="50" charset="-128"/>
              </a:rPr>
              <a:t>　異なり、相談支援専門員や市町村行政担当者、サービス提供</a:t>
            </a:r>
          </a:p>
          <a:p>
            <a:r>
              <a:rPr kumimoji="1" lang="ja-JP" altLang="en-US" sz="1050" dirty="0" smtClean="0">
                <a:latin typeface="メイリオ" pitchFamily="50" charset="-128"/>
                <a:ea typeface="メイリオ" pitchFamily="50" charset="-128"/>
                <a:cs typeface="メイリオ" pitchFamily="50" charset="-128"/>
              </a:rPr>
              <a:t>　事業所等が手配しているものを記載する。</a:t>
            </a:r>
            <a:endParaRPr kumimoji="1" lang="ja-JP" altLang="en-US" sz="1050" dirty="0">
              <a:latin typeface="メイリオ" pitchFamily="50" charset="-128"/>
              <a:ea typeface="メイリオ" pitchFamily="50" charset="-128"/>
              <a:cs typeface="メイリオ" pitchFamily="50" charset="-128"/>
            </a:endParaRPr>
          </a:p>
        </p:txBody>
      </p:sp>
      <p:sp>
        <p:nvSpPr>
          <p:cNvPr id="9" name="テキスト ボックス 8"/>
          <p:cNvSpPr txBox="1"/>
          <p:nvPr/>
        </p:nvSpPr>
        <p:spPr>
          <a:xfrm>
            <a:off x="1013057" y="5515839"/>
            <a:ext cx="7704917" cy="646331"/>
          </a:xfrm>
          <a:prstGeom prst="rect">
            <a:avLst/>
          </a:prstGeom>
          <a:noFill/>
          <a:ln>
            <a:solidFill>
              <a:srgbClr val="C00000"/>
            </a:solidFill>
            <a:prstDash val="dash"/>
          </a:ln>
          <a:effectLst/>
        </p:spPr>
        <p:txBody>
          <a:bodyPr wrap="square" rtlCol="0">
            <a:spAutoFit/>
          </a:bodyPr>
          <a:lstStyle/>
          <a:p>
            <a:r>
              <a:rPr kumimoji="1" lang="ja-JP" altLang="en-US" sz="900" dirty="0" smtClean="0">
                <a:latin typeface="メイリオ" pitchFamily="50" charset="-128"/>
                <a:ea typeface="メイリオ" pitchFamily="50" charset="-128"/>
                <a:cs typeface="メイリオ" pitchFamily="50" charset="-128"/>
              </a:rPr>
              <a:t>○ サービス等利用計画を作成し、障害福祉サービスを提供することによって利用者はどうような生活を目指すのか、中立公平な視点で、相談支援</a:t>
            </a:r>
          </a:p>
          <a:p>
            <a:r>
              <a:rPr kumimoji="1" lang="ja-JP" altLang="en-US" sz="900" dirty="0" smtClean="0">
                <a:latin typeface="メイリオ" pitchFamily="50" charset="-128"/>
                <a:ea typeface="メイリオ" pitchFamily="50" charset="-128"/>
                <a:cs typeface="メイリオ" pitchFamily="50" charset="-128"/>
              </a:rPr>
              <a:t>　専門員の専門職としての総合的判断を記載する。</a:t>
            </a:r>
          </a:p>
          <a:p>
            <a:r>
              <a:rPr kumimoji="1" lang="ja-JP" altLang="en-US" sz="900" dirty="0" smtClean="0">
                <a:latin typeface="メイリオ" pitchFamily="50" charset="-128"/>
                <a:ea typeface="メイリオ" pitchFamily="50" charset="-128"/>
                <a:cs typeface="メイリオ" pitchFamily="50" charset="-128"/>
              </a:rPr>
              <a:t>○ 計画作成の必要性、サービス提供の根拠が客観的にわかるよう、明快かつ簡潔に記載する。</a:t>
            </a:r>
          </a:p>
          <a:p>
            <a:r>
              <a:rPr kumimoji="1" lang="ja-JP" altLang="en-US" sz="900" dirty="0" smtClean="0">
                <a:latin typeface="メイリオ" pitchFamily="50" charset="-128"/>
                <a:ea typeface="メイリオ" pitchFamily="50" charset="-128"/>
                <a:cs typeface="メイリオ" pitchFamily="50" charset="-128"/>
              </a:rPr>
              <a:t>○ 利用者・家族・関係機関等からの情報にはないが相談支援専門員として気になる点、注目すべき点、必要と考える事項等について記載する。 </a:t>
            </a:r>
            <a:endParaRPr kumimoji="1" lang="ja-JP" altLang="en-US" sz="900" dirty="0">
              <a:latin typeface="メイリオ" pitchFamily="50" charset="-128"/>
              <a:ea typeface="メイリオ" pitchFamily="50" charset="-128"/>
              <a:cs typeface="メイリオ" pitchFamily="50" charset="-128"/>
            </a:endParaRPr>
          </a:p>
        </p:txBody>
      </p:sp>
      <p:sp>
        <p:nvSpPr>
          <p:cNvPr id="11" name="テキスト ボックス 10"/>
          <p:cNvSpPr txBox="1"/>
          <p:nvPr/>
        </p:nvSpPr>
        <p:spPr>
          <a:xfrm>
            <a:off x="4074051" y="239771"/>
            <a:ext cx="4526732" cy="230832"/>
          </a:xfrm>
          <a:prstGeom prst="rect">
            <a:avLst/>
          </a:prstGeom>
          <a:noFill/>
        </p:spPr>
        <p:txBody>
          <a:bodyPr wrap="square" rtlCol="0">
            <a:spAutoFit/>
          </a:bodyPr>
          <a:lstStyle/>
          <a:p>
            <a:pPr algn="r"/>
            <a:r>
              <a:rPr lang="en-US" altLang="ja-JP" sz="900" dirty="0" smtClean="0">
                <a:latin typeface="メイリオ"/>
                <a:ea typeface="メイリオ"/>
                <a:cs typeface="メイリオ"/>
              </a:rPr>
              <a:t>『</a:t>
            </a:r>
            <a:r>
              <a:rPr lang="ja-JP" altLang="en-US" sz="900" dirty="0" smtClean="0">
                <a:latin typeface="メイリオ"/>
                <a:ea typeface="メイリオ"/>
                <a:cs typeface="メイリオ"/>
              </a:rPr>
              <a:t>サービス等利用計画作成サポートブック</a:t>
            </a:r>
            <a:r>
              <a:rPr lang="en-US" altLang="ja-JP" sz="900" dirty="0" smtClean="0">
                <a:latin typeface="メイリオ"/>
                <a:ea typeface="メイリオ"/>
                <a:cs typeface="メイリオ"/>
              </a:rPr>
              <a:t>』(p.24-p.25)</a:t>
            </a:r>
            <a:endParaRPr kumimoji="1" lang="ja-JP" altLang="en-US" sz="900" dirty="0"/>
          </a:p>
        </p:txBody>
      </p:sp>
      <p:sp>
        <p:nvSpPr>
          <p:cNvPr id="12" name="角丸四角形吹き出し 11"/>
          <p:cNvSpPr/>
          <p:nvPr/>
        </p:nvSpPr>
        <p:spPr>
          <a:xfrm>
            <a:off x="1013057" y="4749282"/>
            <a:ext cx="2595904" cy="568475"/>
          </a:xfrm>
          <a:prstGeom prst="wedgeRoundRectCallout">
            <a:avLst>
              <a:gd name="adj1" fmla="val -10813"/>
              <a:gd name="adj2" fmla="val 81827"/>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t>ニーズ整理票「今回大</a:t>
            </a:r>
            <a:r>
              <a:rPr kumimoji="1" lang="ja-JP" altLang="en-US" sz="1200" b="1" dirty="0" err="1" smtClean="0"/>
              <a:t>づ</a:t>
            </a:r>
            <a:r>
              <a:rPr kumimoji="1" lang="ja-JP" altLang="en-US" sz="1200" b="1" dirty="0" smtClean="0"/>
              <a:t>かみに捉えた本人像」から導かれる</a:t>
            </a:r>
            <a:endParaRPr kumimoji="1" lang="ja-JP" altLang="en-US" sz="1200" b="1" dirty="0"/>
          </a:p>
        </p:txBody>
      </p:sp>
      <p:sp>
        <p:nvSpPr>
          <p:cNvPr id="14" name="角丸四角形 13"/>
          <p:cNvSpPr/>
          <p:nvPr/>
        </p:nvSpPr>
        <p:spPr>
          <a:xfrm>
            <a:off x="5682015" y="6204515"/>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#2</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p.136</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39)</a:t>
            </a:r>
            <a:endParaRPr kumimoji="1" lang="ja-JP" altLang="en-US" sz="1200" b="1" dirty="0">
              <a:solidFill>
                <a:schemeClr val="tx1"/>
              </a:solidFill>
              <a:latin typeface="メイリオ"/>
              <a:ea typeface="メイリオ"/>
              <a:cs typeface="メイリオ"/>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2619555"/>
            <a:ext cx="8574087" cy="646331"/>
          </a:xfrm>
          <a:prstGeom prst="rect">
            <a:avLst/>
          </a:prstGeom>
          <a:noFill/>
        </p:spPr>
        <p:txBody>
          <a:bodyPr wrap="square" rtlCol="0">
            <a:spAutoFit/>
          </a:bodyPr>
          <a:lstStyle/>
          <a:p>
            <a:pPr algn="ctr"/>
            <a:r>
              <a:rPr kumimoji="1" lang="ja-JP" altLang="en-US" sz="3600" b="1" dirty="0" smtClean="0">
                <a:latin typeface="メイリオ"/>
                <a:ea typeface="メイリオ"/>
                <a:cs typeface="メイリオ"/>
              </a:rPr>
              <a:t>個人でサービス等利用計画案を作成</a:t>
            </a:r>
            <a:endParaRPr kumimoji="1" lang="ja-JP" altLang="en-US" sz="4400"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31</a:t>
            </a:fld>
            <a:endParaRPr lang="en-US"/>
          </a:p>
        </p:txBody>
      </p:sp>
      <p:sp>
        <p:nvSpPr>
          <p:cNvPr id="5" name="テキスト ボックス 4"/>
          <p:cNvSpPr txBox="1"/>
          <p:nvPr/>
        </p:nvSpPr>
        <p:spPr>
          <a:xfrm>
            <a:off x="284163" y="5926264"/>
            <a:ext cx="8574087" cy="646331"/>
          </a:xfrm>
          <a:prstGeom prst="rect">
            <a:avLst/>
          </a:prstGeom>
          <a:noFill/>
        </p:spPr>
        <p:txBody>
          <a:bodyPr wrap="square" rtlCol="0">
            <a:spAutoFit/>
          </a:bodyPr>
          <a:lstStyle/>
          <a:p>
            <a:pPr algn="ctr"/>
            <a:r>
              <a:rPr kumimoji="1" lang="en-US" altLang="ja-JP" sz="3600" b="1" dirty="0" smtClean="0">
                <a:latin typeface="メイリオ"/>
                <a:ea typeface="メイリオ"/>
                <a:cs typeface="メイリオ"/>
              </a:rPr>
              <a:t>【30</a:t>
            </a:r>
            <a:r>
              <a:rPr kumimoji="1" lang="ja-JP" altLang="en-US" sz="3600" b="1" dirty="0" smtClean="0">
                <a:latin typeface="メイリオ"/>
                <a:ea typeface="メイリオ"/>
                <a:cs typeface="メイリオ"/>
              </a:rPr>
              <a:t>分</a:t>
            </a:r>
            <a:r>
              <a:rPr kumimoji="1" lang="en-US" altLang="ja-JP" sz="3600" b="1" dirty="0">
                <a:latin typeface="メイリオ"/>
                <a:ea typeface="メイリオ"/>
                <a:cs typeface="メイリオ"/>
              </a:rPr>
              <a:t>】</a:t>
            </a:r>
            <a:endParaRPr kumimoji="1" lang="en-US" altLang="ja-JP" sz="3600" dirty="0">
              <a:latin typeface="メイリオ"/>
              <a:ea typeface="メイリオ"/>
              <a:cs typeface="メイリオ"/>
            </a:endParaRPr>
          </a:p>
        </p:txBody>
      </p:sp>
    </p:spTree>
    <p:extLst>
      <p:ext uri="{BB962C8B-B14F-4D97-AF65-F5344CB8AC3E}">
        <p14:creationId xmlns:p14="http://schemas.microsoft.com/office/powerpoint/2010/main" val="36793490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2329271"/>
            <a:ext cx="8574087" cy="2369880"/>
          </a:xfrm>
          <a:prstGeom prst="rect">
            <a:avLst/>
          </a:prstGeom>
          <a:noFill/>
        </p:spPr>
        <p:txBody>
          <a:bodyPr wrap="square" rtlCol="0">
            <a:spAutoFit/>
          </a:bodyPr>
          <a:lstStyle/>
          <a:p>
            <a:pPr algn="ctr"/>
            <a:r>
              <a:rPr kumimoji="1" lang="ja-JP" altLang="en-US" sz="3600" b="1" dirty="0" smtClean="0">
                <a:latin typeface="メイリオ"/>
                <a:ea typeface="メイリオ"/>
                <a:cs typeface="メイリオ"/>
              </a:rPr>
              <a:t>個人ワークの共有</a:t>
            </a:r>
          </a:p>
          <a:p>
            <a:pPr algn="ctr"/>
            <a:endParaRPr kumimoji="1" lang="ja-JP" altLang="en-US" sz="4400" dirty="0">
              <a:latin typeface="メイリオ"/>
              <a:ea typeface="メイリオ"/>
              <a:cs typeface="メイリオ"/>
            </a:endParaRPr>
          </a:p>
          <a:p>
            <a:pPr algn="ct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昨日からの討議</a:t>
            </a:r>
            <a:r>
              <a:rPr kumimoji="1" lang="ja-JP" altLang="en-US" sz="2400" dirty="0">
                <a:latin typeface="メイリオ"/>
                <a:ea typeface="メイリオ"/>
                <a:cs typeface="メイリオ"/>
              </a:rPr>
              <a:t>は</a:t>
            </a:r>
            <a:r>
              <a:rPr kumimoji="1" lang="en-US" altLang="ja-JP" sz="2400" dirty="0" smtClean="0">
                <a:latin typeface="メイリオ"/>
                <a:ea typeface="メイリオ"/>
                <a:cs typeface="メイリオ"/>
              </a:rPr>
              <a:t>】</a:t>
            </a:r>
            <a:endParaRPr kumimoji="1" lang="en-US" altLang="ja-JP" sz="2400" dirty="0">
              <a:latin typeface="メイリオ"/>
              <a:ea typeface="メイリオ"/>
              <a:cs typeface="メイリオ"/>
            </a:endParaRPr>
          </a:p>
          <a:p>
            <a:pPr algn="ctr"/>
            <a:r>
              <a:rPr kumimoji="1" lang="ja-JP" altLang="en-US" sz="2400" dirty="0">
                <a:latin typeface="メイリオ"/>
                <a:ea typeface="メイリオ"/>
                <a:cs typeface="メイリオ"/>
              </a:rPr>
              <a:t>事業所内で</a:t>
            </a:r>
            <a:r>
              <a:rPr kumimoji="1" lang="ja-JP" altLang="en-US" sz="2400" dirty="0" smtClean="0">
                <a:latin typeface="メイリオ"/>
                <a:ea typeface="メイリオ"/>
                <a:cs typeface="メイリオ"/>
              </a:rPr>
              <a:t>行われる検討</a:t>
            </a:r>
            <a:r>
              <a:rPr kumimoji="1" lang="ja-JP" altLang="en-US" sz="2400" dirty="0">
                <a:latin typeface="メイリオ"/>
                <a:ea typeface="メイリオ"/>
                <a:cs typeface="メイリオ"/>
              </a:rPr>
              <a:t>会議です</a:t>
            </a:r>
            <a:r>
              <a:rPr kumimoji="1" lang="ja-JP" altLang="en-US" sz="4400" dirty="0">
                <a:latin typeface="メイリオ"/>
                <a:ea typeface="メイリオ"/>
                <a:cs typeface="メイリオ"/>
              </a:rPr>
              <a:t>。</a:t>
            </a:r>
            <a:endParaRPr kumimoji="1" lang="en-US" altLang="ja-JP" sz="4400"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32</a:t>
            </a:fld>
            <a:endParaRPr lang="en-US"/>
          </a:p>
        </p:txBody>
      </p:sp>
      <p:sp>
        <p:nvSpPr>
          <p:cNvPr id="5" name="テキスト ボックス 4"/>
          <p:cNvSpPr txBox="1"/>
          <p:nvPr/>
        </p:nvSpPr>
        <p:spPr>
          <a:xfrm>
            <a:off x="284163" y="5926264"/>
            <a:ext cx="8574087" cy="646331"/>
          </a:xfrm>
          <a:prstGeom prst="rect">
            <a:avLst/>
          </a:prstGeom>
          <a:noFill/>
        </p:spPr>
        <p:txBody>
          <a:bodyPr wrap="square" rtlCol="0">
            <a:spAutoFit/>
          </a:bodyPr>
          <a:lstStyle/>
          <a:p>
            <a:pPr algn="ctr"/>
            <a:r>
              <a:rPr kumimoji="1" lang="en-US" altLang="ja-JP" sz="3600" b="1" dirty="0" smtClean="0">
                <a:latin typeface="メイリオ"/>
                <a:ea typeface="メイリオ"/>
                <a:cs typeface="メイリオ"/>
              </a:rPr>
              <a:t>【15</a:t>
            </a:r>
            <a:r>
              <a:rPr kumimoji="1" lang="ja-JP" altLang="en-US" sz="3600" b="1" dirty="0" smtClean="0">
                <a:latin typeface="メイリオ"/>
                <a:ea typeface="メイリオ"/>
                <a:cs typeface="メイリオ"/>
              </a:rPr>
              <a:t>分</a:t>
            </a:r>
            <a:r>
              <a:rPr kumimoji="1" lang="en-US" altLang="ja-JP" sz="3600" b="1" dirty="0" smtClean="0">
                <a:latin typeface="メイリオ"/>
                <a:ea typeface="メイリオ"/>
                <a:cs typeface="メイリオ"/>
              </a:rPr>
              <a:t>】</a:t>
            </a:r>
            <a:endParaRPr kumimoji="1" lang="en-US" altLang="ja-JP" sz="3600" dirty="0">
              <a:latin typeface="メイリオ"/>
              <a:ea typeface="メイリオ"/>
              <a:cs typeface="メイリオ"/>
            </a:endParaRPr>
          </a:p>
        </p:txBody>
      </p:sp>
    </p:spTree>
    <p:extLst>
      <p:ext uri="{BB962C8B-B14F-4D97-AF65-F5344CB8AC3E}">
        <p14:creationId xmlns:p14="http://schemas.microsoft.com/office/powerpoint/2010/main" val="3222955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2329271"/>
            <a:ext cx="8574087" cy="2923877"/>
          </a:xfrm>
          <a:prstGeom prst="rect">
            <a:avLst/>
          </a:prstGeom>
          <a:noFill/>
        </p:spPr>
        <p:txBody>
          <a:bodyPr wrap="square" rtlCol="0">
            <a:spAutoFit/>
          </a:bodyPr>
          <a:lstStyle/>
          <a:p>
            <a:pPr algn="ctr"/>
            <a:r>
              <a:rPr kumimoji="1" lang="ja-JP" altLang="en-US" sz="3600" b="1" dirty="0" smtClean="0">
                <a:latin typeface="メイリオ"/>
                <a:ea typeface="メイリオ"/>
                <a:cs typeface="メイリオ"/>
              </a:rPr>
              <a:t>個人ワークの共有</a:t>
            </a:r>
          </a:p>
          <a:p>
            <a:pPr algn="ctr"/>
            <a:r>
              <a:rPr kumimoji="1" lang="ja-JP" altLang="en-US" sz="3600" b="1" dirty="0" smtClean="0">
                <a:latin typeface="メイリオ"/>
                <a:ea typeface="メイリオ"/>
                <a:cs typeface="メイリオ"/>
              </a:rPr>
              <a:t>→ </a:t>
            </a:r>
            <a:r>
              <a:rPr kumimoji="1" lang="ja-JP" altLang="en-US" sz="3600" b="1" dirty="0" smtClean="0">
                <a:solidFill>
                  <a:schemeClr val="accent1">
                    <a:lumMod val="60000"/>
                    <a:lumOff val="40000"/>
                  </a:schemeClr>
                </a:solidFill>
                <a:latin typeface="メイリオ"/>
                <a:ea typeface="メイリオ"/>
                <a:cs typeface="メイリオ"/>
              </a:rPr>
              <a:t>グループの力を活かした</a:t>
            </a:r>
            <a:r>
              <a:rPr kumimoji="1" lang="ja-JP" altLang="en-US" sz="3600" b="1" dirty="0" smtClean="0">
                <a:latin typeface="メイリオ"/>
                <a:ea typeface="メイリオ"/>
                <a:cs typeface="メイリオ"/>
              </a:rPr>
              <a:t>さらなる討議</a:t>
            </a:r>
          </a:p>
          <a:p>
            <a:pPr algn="ctr"/>
            <a:endParaRPr kumimoji="1" lang="ja-JP" altLang="en-US" sz="4400" dirty="0">
              <a:latin typeface="メイリオ"/>
              <a:ea typeface="メイリオ"/>
              <a:cs typeface="メイリオ"/>
            </a:endParaRPr>
          </a:p>
          <a:p>
            <a:pPr algn="ct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昨日からの討議</a:t>
            </a:r>
            <a:r>
              <a:rPr kumimoji="1" lang="ja-JP" altLang="en-US" sz="2400" dirty="0">
                <a:latin typeface="メイリオ"/>
                <a:ea typeface="メイリオ"/>
                <a:cs typeface="メイリオ"/>
              </a:rPr>
              <a:t>は</a:t>
            </a:r>
            <a:r>
              <a:rPr kumimoji="1" lang="en-US" altLang="ja-JP" sz="2400" dirty="0" smtClean="0">
                <a:latin typeface="メイリオ"/>
                <a:ea typeface="メイリオ"/>
                <a:cs typeface="メイリオ"/>
              </a:rPr>
              <a:t>】</a:t>
            </a:r>
            <a:endParaRPr kumimoji="1" lang="en-US" altLang="ja-JP" sz="2400" dirty="0">
              <a:latin typeface="メイリオ"/>
              <a:ea typeface="メイリオ"/>
              <a:cs typeface="メイリオ"/>
            </a:endParaRPr>
          </a:p>
          <a:p>
            <a:pPr algn="ctr"/>
            <a:r>
              <a:rPr kumimoji="1" lang="ja-JP" altLang="en-US" sz="2400" dirty="0">
                <a:latin typeface="メイリオ"/>
                <a:ea typeface="メイリオ"/>
                <a:cs typeface="メイリオ"/>
              </a:rPr>
              <a:t>事業所内で</a:t>
            </a:r>
            <a:r>
              <a:rPr kumimoji="1" lang="ja-JP" altLang="en-US" sz="2400" dirty="0" smtClean="0">
                <a:latin typeface="メイリオ"/>
                <a:ea typeface="メイリオ"/>
                <a:cs typeface="メイリオ"/>
              </a:rPr>
              <a:t>行われる検討</a:t>
            </a:r>
            <a:r>
              <a:rPr kumimoji="1" lang="ja-JP" altLang="en-US" sz="2400" dirty="0">
                <a:latin typeface="メイリオ"/>
                <a:ea typeface="メイリオ"/>
                <a:cs typeface="メイリオ"/>
              </a:rPr>
              <a:t>会議です</a:t>
            </a:r>
            <a:r>
              <a:rPr kumimoji="1" lang="ja-JP" altLang="en-US" sz="4400" dirty="0">
                <a:latin typeface="メイリオ"/>
                <a:ea typeface="メイリオ"/>
                <a:cs typeface="メイリオ"/>
              </a:rPr>
              <a:t>。</a:t>
            </a:r>
            <a:endParaRPr kumimoji="1" lang="en-US" altLang="ja-JP" sz="4400"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33</a:t>
            </a:fld>
            <a:endParaRPr lang="en-US"/>
          </a:p>
        </p:txBody>
      </p:sp>
      <p:sp>
        <p:nvSpPr>
          <p:cNvPr id="5" name="テキスト ボックス 4"/>
          <p:cNvSpPr txBox="1"/>
          <p:nvPr/>
        </p:nvSpPr>
        <p:spPr>
          <a:xfrm>
            <a:off x="284163" y="5926264"/>
            <a:ext cx="8574087" cy="646331"/>
          </a:xfrm>
          <a:prstGeom prst="rect">
            <a:avLst/>
          </a:prstGeom>
          <a:noFill/>
        </p:spPr>
        <p:txBody>
          <a:bodyPr wrap="square" rtlCol="0">
            <a:spAutoFit/>
          </a:bodyPr>
          <a:lstStyle/>
          <a:p>
            <a:pPr algn="ctr"/>
            <a:r>
              <a:rPr kumimoji="1" lang="en-US" altLang="ja-JP" sz="3600" b="1" dirty="0" smtClean="0">
                <a:latin typeface="メイリオ"/>
                <a:ea typeface="メイリオ"/>
                <a:cs typeface="メイリオ"/>
              </a:rPr>
              <a:t>【60</a:t>
            </a:r>
            <a:r>
              <a:rPr kumimoji="1" lang="ja-JP" altLang="en-US" sz="3600" b="1" dirty="0" smtClean="0">
                <a:latin typeface="メイリオ"/>
                <a:ea typeface="メイリオ"/>
                <a:cs typeface="メイリオ"/>
              </a:rPr>
              <a:t>分</a:t>
            </a:r>
            <a:r>
              <a:rPr kumimoji="1" lang="en-US" altLang="ja-JP" sz="3600" b="1" dirty="0">
                <a:latin typeface="メイリオ"/>
                <a:ea typeface="メイリオ"/>
                <a:cs typeface="メイリオ"/>
              </a:rPr>
              <a:t>】</a:t>
            </a:r>
            <a:endParaRPr kumimoji="1" lang="en-US" altLang="ja-JP" sz="3600" dirty="0">
              <a:latin typeface="メイリオ"/>
              <a:ea typeface="メイリオ"/>
              <a:cs typeface="メイリオ"/>
            </a:endParaRPr>
          </a:p>
        </p:txBody>
      </p:sp>
    </p:spTree>
    <p:extLst>
      <p:ext uri="{BB962C8B-B14F-4D97-AF65-F5344CB8AC3E}">
        <p14:creationId xmlns:p14="http://schemas.microsoft.com/office/powerpoint/2010/main" val="25291204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954107"/>
          </a:xfrm>
          <a:prstGeom prst="rect">
            <a:avLst/>
          </a:prstGeom>
          <a:noFill/>
        </p:spPr>
        <p:txBody>
          <a:bodyPr wrap="square" rtlCol="0">
            <a:spAutoFit/>
          </a:bodyPr>
          <a:lstStyle/>
          <a:p>
            <a:pPr algn="ct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４</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サービス担当者会議を運営する</a:t>
            </a:r>
            <a:endParaRPr kumimoji="1" lang="en-US" altLang="ja-JP" sz="2800" b="1" dirty="0" smtClean="0">
              <a:latin typeface="メイリオ" pitchFamily="50" charset="-128"/>
              <a:ea typeface="メイリオ" pitchFamily="50" charset="-128"/>
              <a:cs typeface="メイリオ" pitchFamily="50" charset="-128"/>
            </a:endParaRPr>
          </a:p>
          <a:p>
            <a:pPr algn="ctr"/>
            <a:r>
              <a:rPr kumimoji="1" lang="ja-JP" altLang="en-US" sz="2800" b="1" dirty="0" smtClean="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チーム支援・多職種連携、はじめの一歩。</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サービス担当者会議のイメージを掴む</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35</a:t>
            </a:fld>
            <a:endParaRPr lang="en-US"/>
          </a:p>
        </p:txBody>
      </p:sp>
      <p:sp>
        <p:nvSpPr>
          <p:cNvPr id="2" name="テキスト ボックス 1"/>
          <p:cNvSpPr txBox="1"/>
          <p:nvPr/>
        </p:nvSpPr>
        <p:spPr>
          <a:xfrm>
            <a:off x="474133" y="1979743"/>
            <a:ext cx="8334449" cy="3144451"/>
          </a:xfrm>
          <a:prstGeom prst="rect">
            <a:avLst/>
          </a:prstGeom>
          <a:noFill/>
        </p:spPr>
        <p:txBody>
          <a:bodyPr wrap="square" rtlCol="0">
            <a:spAutoFit/>
          </a:bodyPr>
          <a:lstStyle/>
          <a:p>
            <a:pPr>
              <a:lnSpc>
                <a:spcPts val="340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登場人物</a:t>
            </a:r>
            <a:endParaRPr kumimoji="1" lang="ja-JP" altLang="en-US" sz="20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・長州源一郎さん</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・お母さん</a:t>
            </a: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・「私」（相談支援専門員）</a:t>
            </a: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・グループホーム（サービス管理責任者）</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・就業・生活支援センター（生活支援員○さん）</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・会社（係長さん）</a:t>
            </a:r>
            <a:endParaRPr kumimoji="1" lang="ja-JP" altLang="en-US" sz="2400" dirty="0">
              <a:latin typeface="メイリオ" panose="020B0604030504040204" pitchFamily="50" charset="-128"/>
              <a:ea typeface="メイリオ" panose="020B0604030504040204" pitchFamily="50" charset="-128"/>
            </a:endParaRPr>
          </a:p>
        </p:txBody>
      </p:sp>
      <p:pic>
        <p:nvPicPr>
          <p:cNvPr id="6" name="図 5" descr="長州力（個別スタンプ：04）"/>
          <p:cNvPicPr>
            <a:picLocks noChangeAspect="1" noChangeArrowheads="1"/>
          </p:cNvPicPr>
          <p:nvPr/>
        </p:nvPicPr>
        <p:blipFill>
          <a:blip r:embed="rId2" cstate="print"/>
          <a:srcRect/>
          <a:stretch>
            <a:fillRect/>
          </a:stretch>
        </p:blipFill>
        <p:spPr bwMode="auto">
          <a:xfrm>
            <a:off x="7064347" y="4771109"/>
            <a:ext cx="1619899" cy="1708258"/>
          </a:xfrm>
          <a:prstGeom prst="rect">
            <a:avLst/>
          </a:prstGeom>
          <a:noFill/>
          <a:ln w="9525">
            <a:noFill/>
            <a:miter lim="800000"/>
            <a:headEnd/>
            <a:tailEnd/>
          </a:ln>
        </p:spPr>
      </p:pic>
    </p:spTree>
    <p:extLst>
      <p:ext uri="{BB962C8B-B14F-4D97-AF65-F5344CB8AC3E}">
        <p14:creationId xmlns:p14="http://schemas.microsoft.com/office/powerpoint/2010/main" val="17468444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サービス担当者会議のイメージを掴む</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36</a:t>
            </a:fld>
            <a:endParaRPr lang="en-US"/>
          </a:p>
        </p:txBody>
      </p:sp>
      <p:sp>
        <p:nvSpPr>
          <p:cNvPr id="2" name="テキスト ボックス 1"/>
          <p:cNvSpPr txBox="1"/>
          <p:nvPr/>
        </p:nvSpPr>
        <p:spPr>
          <a:xfrm>
            <a:off x="474133" y="1979743"/>
            <a:ext cx="8334449" cy="4016484"/>
          </a:xfrm>
          <a:prstGeom prst="rect">
            <a:avLst/>
          </a:prstGeom>
          <a:noFill/>
        </p:spPr>
        <p:txBody>
          <a:bodyPr wrap="square" rtlCol="0">
            <a:spAutoFit/>
          </a:bodyPr>
          <a:lstStyle/>
          <a:p>
            <a:pPr>
              <a:lnSpc>
                <a:spcPts val="340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会議の次第</a:t>
            </a:r>
            <a:endParaRPr kumimoji="1" lang="ja-JP" altLang="en-US" sz="20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① 自己紹介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② 本日の会議の目的</a:t>
            </a: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③ 長州さん、思いを語る。</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④ 現在の各所での様子の共有</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⑤ 支援方針とサービス等利用計画案の説明</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⑥ 質疑</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⑦ 役割の確認</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⑧ 次回</a:t>
            </a:r>
            <a:endParaRPr kumimoji="1" lang="ja-JP" altLang="en-US" sz="2400" dirty="0">
              <a:latin typeface="メイリオ" panose="020B0604030504040204" pitchFamily="50" charset="-128"/>
              <a:ea typeface="メイリオ" panose="020B0604030504040204" pitchFamily="50" charset="-128"/>
            </a:endParaRPr>
          </a:p>
        </p:txBody>
      </p:sp>
      <p:pic>
        <p:nvPicPr>
          <p:cNvPr id="6" name="図 5" descr="長州力（個別スタンプ：04）"/>
          <p:cNvPicPr>
            <a:picLocks noChangeAspect="1" noChangeArrowheads="1"/>
          </p:cNvPicPr>
          <p:nvPr/>
        </p:nvPicPr>
        <p:blipFill>
          <a:blip r:embed="rId2" cstate="print"/>
          <a:srcRect/>
          <a:stretch>
            <a:fillRect/>
          </a:stretch>
        </p:blipFill>
        <p:spPr bwMode="auto">
          <a:xfrm>
            <a:off x="7064347" y="4771109"/>
            <a:ext cx="1619899" cy="1708258"/>
          </a:xfrm>
          <a:prstGeom prst="rect">
            <a:avLst/>
          </a:prstGeom>
          <a:noFill/>
          <a:ln w="9525">
            <a:noFill/>
            <a:miter lim="800000"/>
            <a:headEnd/>
            <a:tailEnd/>
          </a:ln>
        </p:spPr>
      </p:pic>
    </p:spTree>
    <p:extLst>
      <p:ext uri="{BB962C8B-B14F-4D97-AF65-F5344CB8AC3E}">
        <p14:creationId xmlns:p14="http://schemas.microsoft.com/office/powerpoint/2010/main" val="1746844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サービス担当者会議の留意点</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37</a:t>
            </a:fld>
            <a:endParaRPr lang="en-US"/>
          </a:p>
        </p:txBody>
      </p:sp>
      <p:sp>
        <p:nvSpPr>
          <p:cNvPr id="2" name="テキスト ボックス 1"/>
          <p:cNvSpPr txBox="1"/>
          <p:nvPr/>
        </p:nvSpPr>
        <p:spPr>
          <a:xfrm>
            <a:off x="474133" y="1979743"/>
            <a:ext cx="8334449" cy="4016484"/>
          </a:xfrm>
          <a:prstGeom prst="rect">
            <a:avLst/>
          </a:prstGeom>
          <a:noFill/>
        </p:spPr>
        <p:txBody>
          <a:bodyPr wrap="square" rtlCol="0">
            <a:spAutoFit/>
          </a:bodyPr>
          <a:lstStyle/>
          <a:p>
            <a:pPr>
              <a:lnSpc>
                <a:spcPts val="340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サービス担当者会議の留意点</a:t>
            </a:r>
            <a:endParaRPr kumimoji="1" lang="ja-JP" altLang="en-US" sz="20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・ここでも基本的な価値が問われる</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・本人が中心か？　・本人の意思決定の支援か？</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・本人・関係者のことを考えぬいた環境設定</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・共有と分担、連携が具現化されているか。</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・みんな参加し、みんな発言する。</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・関係者との事前調整。</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・意見は、この場で言う。</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・いい雰囲気で、チーム長州を作る。</a:t>
            </a:r>
            <a:endParaRPr kumimoji="1" lang="ja-JP" altLang="en-US" sz="2400" dirty="0">
              <a:latin typeface="メイリオ" panose="020B0604030504040204" pitchFamily="50" charset="-128"/>
              <a:ea typeface="メイリオ" panose="020B0604030504040204" pitchFamily="50" charset="-128"/>
            </a:endParaRPr>
          </a:p>
        </p:txBody>
      </p:sp>
      <p:pic>
        <p:nvPicPr>
          <p:cNvPr id="6" name="図 5" descr="長州力（個別スタンプ：04）"/>
          <p:cNvPicPr>
            <a:picLocks noChangeAspect="1" noChangeArrowheads="1"/>
          </p:cNvPicPr>
          <p:nvPr/>
        </p:nvPicPr>
        <p:blipFill>
          <a:blip r:embed="rId2" cstate="print"/>
          <a:srcRect/>
          <a:stretch>
            <a:fillRect/>
          </a:stretch>
        </p:blipFill>
        <p:spPr bwMode="auto">
          <a:xfrm>
            <a:off x="7064347" y="4771109"/>
            <a:ext cx="1619899" cy="1708258"/>
          </a:xfrm>
          <a:prstGeom prst="rect">
            <a:avLst/>
          </a:prstGeom>
          <a:noFill/>
          <a:ln w="9525">
            <a:noFill/>
            <a:miter lim="800000"/>
            <a:headEnd/>
            <a:tailEnd/>
          </a:ln>
        </p:spPr>
      </p:pic>
    </p:spTree>
    <p:extLst>
      <p:ext uri="{BB962C8B-B14F-4D97-AF65-F5344CB8AC3E}">
        <p14:creationId xmlns:p14="http://schemas.microsoft.com/office/powerpoint/2010/main" val="1746844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グループ</a:t>
            </a:r>
            <a:r>
              <a:rPr lang="ja-JP" altLang="en-US" sz="2400" b="1" dirty="0">
                <a:latin typeface="メイリオ"/>
                <a:ea typeface="メイリオ"/>
                <a:cs typeface="メイリオ"/>
              </a:rPr>
              <a:t>討議</a:t>
            </a:r>
            <a:r>
              <a:rPr lang="ja-JP" altLang="en-US" sz="2400" b="1" dirty="0" smtClean="0">
                <a:latin typeface="メイリオ"/>
                <a:ea typeface="メイリオ"/>
                <a:cs typeface="メイリオ"/>
              </a:rPr>
              <a:t>のルール</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38</a:t>
            </a:fld>
            <a:endParaRPr lang="en-US"/>
          </a:p>
        </p:txBody>
      </p:sp>
      <p:sp>
        <p:nvSpPr>
          <p:cNvPr id="2" name="テキスト ボックス 1"/>
          <p:cNvSpPr txBox="1"/>
          <p:nvPr/>
        </p:nvSpPr>
        <p:spPr>
          <a:xfrm>
            <a:off x="474133" y="1979743"/>
            <a:ext cx="8334449" cy="4435830"/>
          </a:xfrm>
          <a:prstGeom prst="rect">
            <a:avLst/>
          </a:prstGeom>
          <a:noFill/>
        </p:spPr>
        <p:txBody>
          <a:bodyPr wrap="square" rtlCol="0">
            <a:spAutoFit/>
          </a:bodyPr>
          <a:lstStyle/>
          <a:p>
            <a:pPr>
              <a:lnSpc>
                <a:spcPts val="340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グランドルール</a:t>
            </a:r>
            <a:r>
              <a:rPr kumimoji="1" lang="ja-JP" altLang="en-US" sz="2400" dirty="0" smtClean="0">
                <a:latin typeface="メイリオ" panose="020B0604030504040204" pitchFamily="50" charset="-128"/>
                <a:ea typeface="メイリオ" panose="020B0604030504040204" pitchFamily="50" charset="-128"/>
              </a:rPr>
              <a:t>　</a:t>
            </a:r>
            <a:r>
              <a:rPr kumimoji="1" lang="ja-JP" altLang="en-US" sz="2400" b="1" dirty="0" smtClean="0">
                <a:solidFill>
                  <a:srgbClr val="FF0000"/>
                </a:solidFill>
                <a:latin typeface="メイリオ" panose="020B0604030504040204" pitchFamily="50" charset="-128"/>
                <a:ea typeface="メイリオ" panose="020B0604030504040204" pitchFamily="50" charset="-128"/>
              </a:rPr>
              <a:t>サービス担当者会議でも重要</a:t>
            </a:r>
            <a:endParaRPr kumimoji="1" lang="ja-JP" altLang="en-US" sz="2000" b="1" dirty="0">
              <a:solidFill>
                <a:srgbClr val="FF0000"/>
              </a:solidFill>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① </a:t>
            </a:r>
            <a:r>
              <a:rPr kumimoji="1" lang="ja-JP" altLang="en-US" sz="2400" b="1" dirty="0">
                <a:latin typeface="メイリオ" panose="020B0604030504040204" pitchFamily="50" charset="-128"/>
                <a:ea typeface="メイリオ" panose="020B0604030504040204" pitchFamily="50" charset="-128"/>
              </a:rPr>
              <a:t>端的に</a:t>
            </a:r>
            <a:r>
              <a:rPr kumimoji="1" lang="ja-JP" altLang="en-US" sz="2400" dirty="0">
                <a:latin typeface="メイリオ" panose="020B0604030504040204" pitchFamily="50" charset="-128"/>
                <a:ea typeface="メイリオ" panose="020B0604030504040204" pitchFamily="50" charset="-128"/>
              </a:rPr>
              <a:t>発言する（最長</a:t>
            </a:r>
            <a:r>
              <a:rPr kumimoji="1" lang="en-US" altLang="ja-JP" sz="2400" dirty="0">
                <a:latin typeface="メイリオ" panose="020B0604030504040204" pitchFamily="50" charset="-128"/>
                <a:ea typeface="メイリオ" panose="020B0604030504040204" pitchFamily="50" charset="-128"/>
              </a:rPr>
              <a:t>30</a:t>
            </a:r>
            <a:r>
              <a:rPr kumimoji="1" lang="ja-JP" altLang="en-US" sz="2400" dirty="0">
                <a:latin typeface="メイリオ" panose="020B0604030504040204" pitchFamily="50" charset="-128"/>
                <a:ea typeface="メイリオ" panose="020B0604030504040204" pitchFamily="50" charset="-128"/>
              </a:rPr>
              <a:t>秒！）</a:t>
            </a:r>
            <a:r>
              <a:rPr kumimoji="1" lang="ja-JP" altLang="en-US" sz="2400" dirty="0" smtClean="0">
                <a:latin typeface="メイリオ" panose="020B0604030504040204" pitchFamily="50" charset="-128"/>
                <a:ea typeface="メイリオ" panose="020B0604030504040204" pitchFamily="50" charset="-128"/>
              </a:rPr>
              <a:t>。</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② </a:t>
            </a:r>
            <a:r>
              <a:rPr kumimoji="1" lang="ja-JP" altLang="en-US" sz="2400" b="1" dirty="0" smtClean="0">
                <a:latin typeface="メイリオ" panose="020B0604030504040204" pitchFamily="50" charset="-128"/>
                <a:ea typeface="メイリオ" panose="020B0604030504040204" pitchFamily="50" charset="-128"/>
              </a:rPr>
              <a:t>積極的に参加</a:t>
            </a:r>
            <a:r>
              <a:rPr kumimoji="1" lang="ja-JP" altLang="en-US" sz="2400" dirty="0" smtClean="0">
                <a:latin typeface="メイリオ" panose="020B0604030504040204" pitchFamily="50" charset="-128"/>
                <a:ea typeface="メイリオ" panose="020B0604030504040204" pitchFamily="50" charset="-128"/>
              </a:rPr>
              <a:t>し、</a:t>
            </a:r>
            <a:r>
              <a:rPr kumimoji="1" lang="ja-JP" altLang="en-US" sz="2400" b="1" dirty="0" smtClean="0">
                <a:latin typeface="メイリオ" panose="020B0604030504040204" pitchFamily="50" charset="-128"/>
                <a:ea typeface="メイリオ" panose="020B0604030504040204" pitchFamily="50" charset="-128"/>
              </a:rPr>
              <a:t>たくさん発言</a:t>
            </a:r>
            <a:r>
              <a:rPr kumimoji="1" lang="ja-JP" altLang="en-US" sz="2400" dirty="0" smtClean="0">
                <a:latin typeface="メイリオ" panose="020B0604030504040204" pitchFamily="50" charset="-128"/>
                <a:ea typeface="メイリオ" panose="020B0604030504040204" pitchFamily="50" charset="-128"/>
              </a:rPr>
              <a:t>する。</a:t>
            </a: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③ </a:t>
            </a:r>
            <a:r>
              <a:rPr kumimoji="1" lang="ja-JP" altLang="en-US" sz="2400" dirty="0">
                <a:latin typeface="メイリオ" panose="020B0604030504040204" pitchFamily="50" charset="-128"/>
                <a:ea typeface="メイリオ" panose="020B0604030504040204" pitchFamily="50" charset="-128"/>
              </a:rPr>
              <a:t>否定的な発言はしない。</a:t>
            </a:r>
            <a:r>
              <a:rPr kumimoji="1" lang="ja-JP" altLang="en-US" sz="2400" b="1" dirty="0">
                <a:latin typeface="メイリオ" panose="020B0604030504040204" pitchFamily="50" charset="-128"/>
                <a:ea typeface="メイリオ" panose="020B0604030504040204" pitchFamily="50" charset="-128"/>
              </a:rPr>
              <a:t>受容的な雰囲気</a:t>
            </a:r>
            <a:r>
              <a:rPr kumimoji="1" lang="ja-JP" altLang="en-US" sz="2400" dirty="0">
                <a:latin typeface="メイリオ" panose="020B0604030504040204" pitchFamily="50" charset="-128"/>
                <a:ea typeface="メイリオ" panose="020B0604030504040204" pitchFamily="50" charset="-128"/>
              </a:rPr>
              <a:t>を醸成する。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④ </a:t>
            </a:r>
            <a:r>
              <a:rPr kumimoji="1" lang="ja-JP" altLang="en-US" sz="2400" dirty="0">
                <a:latin typeface="メイリオ" panose="020B0604030504040204" pitchFamily="50" charset="-128"/>
                <a:ea typeface="メイリオ" panose="020B0604030504040204" pitchFamily="50" charset="-128"/>
              </a:rPr>
              <a:t>求められたゴール・課題に向けて発言する。</a:t>
            </a:r>
          </a:p>
          <a:p>
            <a:pPr>
              <a:lnSpc>
                <a:spcPts val="3400"/>
              </a:lnSpc>
            </a:pPr>
            <a:r>
              <a:rPr kumimoji="1" lang="ja-JP" altLang="en-US" sz="2400" dirty="0">
                <a:latin typeface="メイリオ" panose="020B0604030504040204" pitchFamily="50" charset="-128"/>
                <a:ea typeface="メイリオ" panose="020B0604030504040204" pitchFamily="50" charset="-128"/>
              </a:rPr>
              <a:t>　　　（自分の興味・関心で発言するのではない！</a:t>
            </a:r>
            <a:r>
              <a:rPr kumimoji="1" lang="ja-JP" altLang="en-US" sz="2400" dirty="0" smtClean="0">
                <a:latin typeface="メイリオ" panose="020B0604030504040204" pitchFamily="50" charset="-128"/>
                <a:ea typeface="メイリオ" panose="020B0604030504040204" pitchFamily="50" charset="-128"/>
              </a:rPr>
              <a:t>）</a:t>
            </a:r>
          </a:p>
          <a:p>
            <a:pPr>
              <a:lnSpc>
                <a:spcPts val="3400"/>
              </a:lnSpc>
            </a:pPr>
            <a:r>
              <a:rPr kumimoji="1" lang="ja-JP" altLang="en-US" sz="2400" dirty="0">
                <a:latin typeface="メイリオ" panose="020B0604030504040204" pitchFamily="50" charset="-128"/>
                <a:ea typeface="メイリオ" panose="020B0604030504040204" pitchFamily="50" charset="-128"/>
              </a:rPr>
              <a:t>　⑤ </a:t>
            </a:r>
            <a:r>
              <a:rPr kumimoji="1" lang="ja-JP" altLang="en-US" sz="2400" b="1" dirty="0">
                <a:latin typeface="メイリオ" panose="020B0604030504040204" pitchFamily="50" charset="-128"/>
                <a:ea typeface="メイリオ" panose="020B0604030504040204" pitchFamily="50" charset="-128"/>
              </a:rPr>
              <a:t>多様な意見</a:t>
            </a:r>
            <a:r>
              <a:rPr kumimoji="1" lang="ja-JP" altLang="en-US" sz="2400" dirty="0">
                <a:latin typeface="メイリオ" panose="020B0604030504040204" pitchFamily="50" charset="-128"/>
                <a:ea typeface="メイリオ" panose="020B0604030504040204" pitchFamily="50" charset="-128"/>
              </a:rPr>
              <a:t>が場に出るようにつとめる。</a:t>
            </a:r>
          </a:p>
          <a:p>
            <a:pPr>
              <a:lnSpc>
                <a:spcPts val="3400"/>
              </a:lnSpc>
            </a:pPr>
            <a:r>
              <a:rPr kumimoji="1" lang="ja-JP" altLang="en-US" sz="2400" dirty="0">
                <a:latin typeface="メイリオ" panose="020B0604030504040204" pitchFamily="50" charset="-128"/>
                <a:ea typeface="メイリオ" panose="020B0604030504040204" pitchFamily="50" charset="-128"/>
              </a:rPr>
              <a:t>　　　（自分ばかりが発言しないよう留意する。）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⑥ </a:t>
            </a:r>
            <a:r>
              <a:rPr kumimoji="1" lang="ja-JP" altLang="en-US" sz="2400" b="1" dirty="0">
                <a:latin typeface="メイリオ" panose="020B0604030504040204" pitchFamily="50" charset="-128"/>
                <a:ea typeface="メイリオ" panose="020B0604030504040204" pitchFamily="50" charset="-128"/>
              </a:rPr>
              <a:t>根拠を持って</a:t>
            </a:r>
            <a:r>
              <a:rPr kumimoji="1" lang="ja-JP" altLang="en-US" sz="2400" dirty="0">
                <a:latin typeface="メイリオ" panose="020B0604030504040204" pitchFamily="50" charset="-128"/>
                <a:ea typeface="メイリオ" panose="020B0604030504040204" pitchFamily="50" charset="-128"/>
              </a:rPr>
              <a:t>発言する。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⑦ </a:t>
            </a:r>
            <a:r>
              <a:rPr kumimoji="1" lang="ja-JP" altLang="en-US" sz="2400" b="1" dirty="0">
                <a:latin typeface="メイリオ" panose="020B0604030504040204" pitchFamily="50" charset="-128"/>
                <a:ea typeface="メイリオ" panose="020B0604030504040204" pitchFamily="50" charset="-128"/>
              </a:rPr>
              <a:t>時間を</a:t>
            </a:r>
            <a:r>
              <a:rPr kumimoji="1" lang="ja-JP" altLang="en-US" sz="2400" b="1" dirty="0" smtClean="0">
                <a:latin typeface="メイリオ" panose="020B0604030504040204" pitchFamily="50" charset="-128"/>
                <a:ea typeface="メイリオ" panose="020B0604030504040204" pitchFamily="50" charset="-128"/>
              </a:rPr>
              <a:t>守る</a:t>
            </a:r>
            <a:r>
              <a:rPr kumimoji="1" lang="ja-JP" altLang="en-US" sz="2400" dirty="0" smtClean="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
        <p:nvSpPr>
          <p:cNvPr id="7" name="角丸四角形 6"/>
          <p:cNvSpPr/>
          <p:nvPr/>
        </p:nvSpPr>
        <p:spPr>
          <a:xfrm>
            <a:off x="284163" y="121639"/>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#3#4</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p.8 (</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8)</a:t>
            </a:r>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1746844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954107"/>
          </a:xfrm>
          <a:prstGeom prst="rect">
            <a:avLst/>
          </a:prstGeom>
          <a:noFill/>
        </p:spPr>
        <p:txBody>
          <a:bodyPr wrap="square" rtlCol="0">
            <a:spAutoFit/>
          </a:bodyPr>
          <a:lstStyle/>
          <a:p>
            <a:pPr algn="ct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５</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モニタリングと終結・評価</a:t>
            </a:r>
            <a:endParaRPr kumimoji="1" lang="en-US" altLang="ja-JP" sz="2800" b="1" dirty="0" smtClean="0">
              <a:latin typeface="メイリオ" pitchFamily="50" charset="-128"/>
              <a:ea typeface="メイリオ" pitchFamily="50" charset="-128"/>
              <a:cs typeface="メイリオ" pitchFamily="50" charset="-128"/>
            </a:endParaRPr>
          </a:p>
          <a:p>
            <a:pPr algn="ctr"/>
            <a:r>
              <a:rPr kumimoji="1" lang="ja-JP" altLang="en-US" sz="2800" b="1" dirty="0" smtClean="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ご本人のゴールへ向かっていますか？</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2800" b="1" dirty="0" smtClean="0">
                <a:latin typeface="メイリオ"/>
                <a:ea typeface="メイリオ"/>
                <a:cs typeface="メイリオ"/>
              </a:rPr>
              <a:t>演習１（２日目）の科目概要（１）</a:t>
            </a:r>
            <a:endParaRPr kumimoji="1" lang="ja-JP" altLang="en-US" sz="2800" b="1" dirty="0">
              <a:latin typeface="メイリオ"/>
              <a:ea typeface="メイリオ"/>
              <a:cs typeface="メイリオ"/>
            </a:endParaRPr>
          </a:p>
        </p:txBody>
      </p:sp>
      <p:sp>
        <p:nvSpPr>
          <p:cNvPr id="3" name="サブタイトル 2"/>
          <p:cNvSpPr>
            <a:spLocks noGrp="1"/>
          </p:cNvSpPr>
          <p:nvPr>
            <p:ph type="subTitle" idx="1"/>
          </p:nvPr>
        </p:nvSpPr>
        <p:spPr/>
        <p:txBody>
          <a:bodyPr/>
          <a:lstStyle/>
          <a:p>
            <a:r>
              <a:rPr lang="ja-JP" altLang="en-US">
                <a:latin typeface="メイリオ"/>
                <a:ea typeface="メイリオ"/>
                <a:cs typeface="メイリオ"/>
              </a:rPr>
              <a:t>演習１　相談支援におけるケアマネジメントに必要な視点と技術</a:t>
            </a:r>
          </a:p>
        </p:txBody>
      </p:sp>
      <p:sp>
        <p:nvSpPr>
          <p:cNvPr id="4" name="テキスト ボックス 3"/>
          <p:cNvSpPr txBox="1"/>
          <p:nvPr/>
        </p:nvSpPr>
        <p:spPr>
          <a:xfrm>
            <a:off x="284163" y="2233062"/>
            <a:ext cx="8754641" cy="3990836"/>
          </a:xfrm>
          <a:prstGeom prst="rect">
            <a:avLst/>
          </a:prstGeom>
          <a:noFill/>
        </p:spPr>
        <p:txBody>
          <a:bodyPr wrap="square" rtlCol="0">
            <a:spAutoFit/>
          </a:bodyPr>
          <a:lstStyle/>
          <a:p>
            <a:pPr>
              <a:lnSpc>
                <a:spcPts val="2600"/>
              </a:lnSpc>
            </a:pPr>
            <a:r>
              <a:rPr kumimoji="1" lang="en-US" altLang="ja-JP" sz="2400" b="1" dirty="0" smtClean="0">
                <a:latin typeface="メイリオ"/>
                <a:ea typeface="メイリオ"/>
                <a:cs typeface="メイリオ"/>
              </a:rPr>
              <a:t>〈</a:t>
            </a:r>
            <a:r>
              <a:rPr kumimoji="1" lang="ja-JP" altLang="en-US" sz="2400" b="1" dirty="0">
                <a:latin typeface="メイリオ"/>
                <a:ea typeface="メイリオ"/>
                <a:cs typeface="メイリオ"/>
              </a:rPr>
              <a:t>告示案</a:t>
            </a:r>
            <a:r>
              <a:rPr kumimoji="1" lang="en-US" altLang="ja-JP" sz="2400" b="1" dirty="0" smtClean="0">
                <a:latin typeface="メイリオ"/>
                <a:ea typeface="メイリオ"/>
                <a:cs typeface="メイリオ"/>
              </a:rPr>
              <a:t>〉</a:t>
            </a:r>
            <a:r>
              <a:rPr kumimoji="1" lang="en-US" altLang="ja-JP" sz="2000" b="1" dirty="0" smtClean="0">
                <a:latin typeface="メイリオ"/>
                <a:ea typeface="メイリオ"/>
                <a:cs typeface="メイリオ"/>
              </a:rPr>
              <a:t>- </a:t>
            </a:r>
            <a:r>
              <a:rPr kumimoji="1" lang="ja-JP" altLang="en-US" sz="2000" b="1" dirty="0" smtClean="0">
                <a:latin typeface="メイリオ"/>
                <a:ea typeface="メイリオ"/>
                <a:cs typeface="メイリオ"/>
              </a:rPr>
              <a:t>目標の設定と計画作成 </a:t>
            </a:r>
            <a:r>
              <a:rPr kumimoji="1" lang="en-US" altLang="ja-JP" sz="2000" b="1" dirty="0" smtClean="0">
                <a:latin typeface="メイリオ"/>
                <a:ea typeface="メイリオ"/>
                <a:cs typeface="メイリオ"/>
              </a:rPr>
              <a:t>-</a:t>
            </a:r>
          </a:p>
          <a:p>
            <a:pPr>
              <a:lnSpc>
                <a:spcPts val="1200"/>
              </a:lnSpc>
            </a:pPr>
            <a:endParaRPr kumimoji="1" lang="ja-JP" altLang="en-US" sz="2000" dirty="0" smtClean="0">
              <a:latin typeface="メイリオ"/>
              <a:ea typeface="メイリオ"/>
              <a:cs typeface="メイリオ"/>
            </a:endParaRPr>
          </a:p>
          <a:p>
            <a:pPr>
              <a:lnSpc>
                <a:spcPts val="1900"/>
              </a:lnSpc>
            </a:pPr>
            <a:r>
              <a:rPr kumimoji="1" lang="ja-JP" altLang="en-US" sz="1400" dirty="0" smtClean="0">
                <a:latin typeface="メイリオ"/>
                <a:ea typeface="メイリオ"/>
                <a:cs typeface="メイリオ"/>
              </a:rPr>
              <a:t>　① 利用者及び家族の生活に対する意向及び総合的な援助の方針を記載するにあたっての留意点に関して</a:t>
            </a:r>
            <a:endParaRPr kumimoji="1" lang="en-US" altLang="ja-JP" sz="1400" dirty="0" smtClean="0">
              <a:latin typeface="メイリオ"/>
              <a:ea typeface="メイリオ"/>
              <a:cs typeface="メイリオ"/>
            </a:endParaRPr>
          </a:p>
          <a:p>
            <a:pPr>
              <a:lnSpc>
                <a:spcPts val="1900"/>
              </a:lnSpc>
            </a:pPr>
            <a:r>
              <a:rPr kumimoji="1" lang="ja-JP" altLang="en-US" sz="1400" dirty="0" smtClean="0">
                <a:latin typeface="メイリオ"/>
                <a:ea typeface="メイリオ"/>
                <a:cs typeface="メイリオ"/>
              </a:rPr>
              <a:t>　　演習を行う。</a:t>
            </a:r>
          </a:p>
          <a:p>
            <a:pPr>
              <a:lnSpc>
                <a:spcPts val="1900"/>
              </a:lnSpc>
            </a:pPr>
            <a:r>
              <a:rPr kumimoji="1" lang="ja-JP" altLang="en-US" sz="1400" dirty="0" smtClean="0">
                <a:latin typeface="メイリオ"/>
                <a:ea typeface="メイリオ"/>
                <a:cs typeface="メイリオ"/>
              </a:rPr>
              <a:t>　② アセスメントから導いたニーズを解決するための視点と達成するための目標の関係について講義を行</a:t>
            </a:r>
          </a:p>
          <a:p>
            <a:pPr>
              <a:lnSpc>
                <a:spcPts val="1900"/>
              </a:lnSpc>
            </a:pPr>
            <a:r>
              <a:rPr kumimoji="1" lang="ja-JP" altLang="en-US" sz="1400" dirty="0" smtClean="0">
                <a:latin typeface="メイリオ"/>
                <a:ea typeface="メイリオ"/>
                <a:cs typeface="メイリオ"/>
              </a:rPr>
              <a:t>　　う。</a:t>
            </a:r>
          </a:p>
          <a:p>
            <a:pPr>
              <a:lnSpc>
                <a:spcPts val="1900"/>
              </a:lnSpc>
            </a:pPr>
            <a:r>
              <a:rPr kumimoji="1" lang="ja-JP" altLang="en-US" sz="1400" dirty="0" smtClean="0">
                <a:latin typeface="メイリオ"/>
                <a:ea typeface="メイリオ"/>
                <a:cs typeface="メイリオ"/>
              </a:rPr>
              <a:t>　③ インフォーマルサービスも含めた社会資源の種類及び内容を理解するとともに、インフォーマルサー</a:t>
            </a:r>
          </a:p>
          <a:p>
            <a:pPr>
              <a:lnSpc>
                <a:spcPts val="1900"/>
              </a:lnSpc>
            </a:pPr>
            <a:r>
              <a:rPr kumimoji="1" lang="ja-JP" altLang="en-US" sz="1400" dirty="0" smtClean="0">
                <a:latin typeface="メイリオ"/>
                <a:ea typeface="メイリオ"/>
                <a:cs typeface="メイリオ"/>
              </a:rPr>
              <a:t>　　ビスの活用も含めた支援内容の作成について講義を行う。</a:t>
            </a:r>
          </a:p>
          <a:p>
            <a:pPr>
              <a:lnSpc>
                <a:spcPts val="1900"/>
              </a:lnSpc>
            </a:pPr>
            <a:r>
              <a:rPr kumimoji="1" lang="ja-JP" altLang="en-US" sz="1400" dirty="0" smtClean="0">
                <a:latin typeface="メイリオ"/>
                <a:ea typeface="メイリオ"/>
                <a:cs typeface="メイリオ"/>
              </a:rPr>
              <a:t>　④ 一連の支援計画作成の手法・技術を修得するための演習を行う。</a:t>
            </a:r>
          </a:p>
          <a:p>
            <a:pPr>
              <a:lnSpc>
                <a:spcPts val="1900"/>
              </a:lnSpc>
            </a:pPr>
            <a:r>
              <a:rPr kumimoji="1" lang="ja-JP" altLang="en-US" sz="1400" dirty="0" smtClean="0">
                <a:latin typeface="メイリオ"/>
                <a:ea typeface="メイリオ"/>
                <a:cs typeface="メイリオ"/>
              </a:rPr>
              <a:t>　⑤ サービス担当者会議を開催するにあたり、事前の準備や開催当日の準備など、必要な業務を理解する</a:t>
            </a:r>
          </a:p>
          <a:p>
            <a:pPr>
              <a:lnSpc>
                <a:spcPts val="1900"/>
              </a:lnSpc>
            </a:pPr>
            <a:r>
              <a:rPr kumimoji="1" lang="ja-JP" altLang="en-US" sz="1400" dirty="0" smtClean="0">
                <a:latin typeface="メイリオ"/>
                <a:ea typeface="メイリオ"/>
                <a:cs typeface="メイリオ"/>
              </a:rPr>
              <a:t>　　とともに、会議の進行の手法等に関する演習を行う。</a:t>
            </a:r>
          </a:p>
          <a:p>
            <a:pPr>
              <a:lnSpc>
                <a:spcPts val="1900"/>
              </a:lnSpc>
            </a:pPr>
            <a:r>
              <a:rPr kumimoji="1" lang="ja-JP" altLang="en-US" sz="1400" dirty="0" smtClean="0">
                <a:latin typeface="メイリオ"/>
                <a:ea typeface="メイリオ"/>
                <a:cs typeface="メイリオ"/>
              </a:rPr>
              <a:t>　⑥ 模擬サービス担当者会議を行い、会議進行の手法・技術を修得する。</a:t>
            </a:r>
          </a:p>
          <a:p>
            <a:pPr>
              <a:lnSpc>
                <a:spcPts val="1900"/>
              </a:lnSpc>
            </a:pPr>
            <a:r>
              <a:rPr kumimoji="1" lang="ja-JP" altLang="en-US" sz="1400" dirty="0" smtClean="0">
                <a:latin typeface="メイリオ"/>
                <a:ea typeface="メイリオ"/>
                <a:cs typeface="メイリオ"/>
              </a:rPr>
              <a:t>　⑦ サービス担当者会議は、利用者及び家族並びにサービス提供事業者も含め、利用者を支援していくた</a:t>
            </a:r>
          </a:p>
          <a:p>
            <a:pPr>
              <a:lnSpc>
                <a:spcPts val="1900"/>
              </a:lnSpc>
            </a:pPr>
            <a:r>
              <a:rPr kumimoji="1" lang="ja-JP" altLang="en-US" sz="1400" dirty="0" smtClean="0">
                <a:latin typeface="メイリオ"/>
                <a:ea typeface="メイリオ"/>
                <a:cs typeface="メイリオ"/>
              </a:rPr>
              <a:t>　　</a:t>
            </a:r>
            <a:r>
              <a:rPr kumimoji="1" lang="ja-JP" altLang="en-US" sz="1400" dirty="0" err="1" smtClean="0">
                <a:latin typeface="メイリオ"/>
                <a:ea typeface="メイリオ"/>
                <a:cs typeface="メイリオ"/>
              </a:rPr>
              <a:t>めの</a:t>
            </a:r>
            <a:r>
              <a:rPr kumimoji="1" lang="ja-JP" altLang="en-US" sz="1400" dirty="0" smtClean="0">
                <a:latin typeface="メイリオ"/>
                <a:ea typeface="メイリオ"/>
                <a:cs typeface="メイリオ"/>
              </a:rPr>
              <a:t>方向性を定める場であることから、相談支援専門員によるアセスメント結果を共有することの重要</a:t>
            </a:r>
          </a:p>
          <a:p>
            <a:pPr>
              <a:lnSpc>
                <a:spcPts val="1900"/>
              </a:lnSpc>
            </a:pPr>
            <a:r>
              <a:rPr kumimoji="1" lang="ja-JP" altLang="en-US" sz="1400" dirty="0" smtClean="0">
                <a:latin typeface="メイリオ"/>
                <a:ea typeface="メイリオ"/>
                <a:cs typeface="メイリオ"/>
              </a:rPr>
              <a:t>　　性を理解する。サービス等利用計画と個別支援計画との内容の整合性を確認することの重要性を理解す</a:t>
            </a:r>
          </a:p>
          <a:p>
            <a:pPr>
              <a:lnSpc>
                <a:spcPts val="1900"/>
              </a:lnSpc>
            </a:pPr>
            <a:r>
              <a:rPr kumimoji="1" lang="ja-JP" altLang="en-US" sz="1400" dirty="0" smtClean="0">
                <a:latin typeface="メイリオ"/>
                <a:ea typeface="メイリオ"/>
                <a:cs typeface="メイリオ"/>
              </a:rPr>
              <a:t>　　る。</a:t>
            </a: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4</a:t>
            </a:fld>
            <a:endParaRPr lang="en-US"/>
          </a:p>
        </p:txBody>
      </p:sp>
    </p:spTree>
    <p:extLst>
      <p:ext uri="{BB962C8B-B14F-4D97-AF65-F5344CB8AC3E}">
        <p14:creationId xmlns:p14="http://schemas.microsoft.com/office/powerpoint/2010/main" val="31960473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pPr>
              <a:lnSpc>
                <a:spcPts val="3000"/>
              </a:lnSpc>
            </a:pP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４</a:t>
            </a:r>
            <a:r>
              <a:rPr kumimoji="1" lang="en-US" altLang="ja-JP" sz="2400" dirty="0" smtClean="0">
                <a:latin typeface="メイリオ"/>
                <a:ea typeface="メイリオ"/>
                <a:cs typeface="メイリオ"/>
              </a:rPr>
              <a:t> </a:t>
            </a:r>
            <a:r>
              <a:rPr kumimoji="1" lang="ja-JP" altLang="en-US" sz="2400" dirty="0" smtClean="0">
                <a:latin typeface="メイリオ"/>
                <a:ea typeface="メイリオ"/>
                <a:cs typeface="メイリオ"/>
              </a:rPr>
              <a:t>モニタリングと評価・終結</a:t>
            </a:r>
            <a:endParaRPr kumimoji="1" lang="ja-JP" altLang="en-US" sz="2400" dirty="0">
              <a:latin typeface="メイリオ"/>
              <a:ea typeface="メイリオ"/>
              <a:cs typeface="メイリオ"/>
            </a:endParaRPr>
          </a:p>
        </p:txBody>
      </p:sp>
      <p:sp>
        <p:nvSpPr>
          <p:cNvPr id="28" name="フッター プレースホルダ 27"/>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4" name="スライド番号プレースホルダー 3"/>
          <p:cNvSpPr>
            <a:spLocks noGrp="1"/>
          </p:cNvSpPr>
          <p:nvPr>
            <p:ph type="sldNum" sz="quarter" idx="12"/>
          </p:nvPr>
        </p:nvSpPr>
        <p:spPr/>
        <p:txBody>
          <a:bodyPr/>
          <a:lstStyle/>
          <a:p>
            <a:fld id="{5FD889E0-CAB2-4699-909D-B9A88D47ACBE}" type="slidenum">
              <a:rPr lang="en-US" smtClean="0"/>
              <a:pPr/>
              <a:t>40</a:t>
            </a:fld>
            <a:endParaRPr lang="en-US"/>
          </a:p>
        </p:txBody>
      </p:sp>
      <p:sp>
        <p:nvSpPr>
          <p:cNvPr id="30" name="正方形/長方形 29"/>
          <p:cNvSpPr/>
          <p:nvPr/>
        </p:nvSpPr>
        <p:spPr>
          <a:xfrm>
            <a:off x="284163" y="3195247"/>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latin typeface="メイリオ"/>
                <a:ea typeface="メイリオ"/>
                <a:cs typeface="メイリオ"/>
              </a:rPr>
              <a:t>インテーク</a:t>
            </a:r>
            <a:endParaRPr kumimoji="1" lang="en-US" altLang="ja-JP" dirty="0" smtClean="0">
              <a:latin typeface="メイリオ"/>
              <a:ea typeface="メイリオ"/>
              <a:cs typeface="メイリオ"/>
            </a:endParaRPr>
          </a:p>
          <a:p>
            <a:pPr algn="ctr"/>
            <a:r>
              <a:rPr kumimoji="1" lang="en-US" altLang="ja-JP" sz="1200" dirty="0" smtClean="0">
                <a:latin typeface="メイリオ"/>
                <a:ea typeface="メイリオ"/>
                <a:cs typeface="メイリオ"/>
              </a:rPr>
              <a:t>(</a:t>
            </a:r>
            <a:r>
              <a:rPr kumimoji="1" lang="ja-JP" altLang="en-US" sz="1200" dirty="0" smtClean="0">
                <a:latin typeface="メイリオ"/>
                <a:ea typeface="メイリオ"/>
                <a:cs typeface="メイリオ"/>
              </a:rPr>
              <a:t>・アセスメント</a:t>
            </a:r>
            <a:r>
              <a:rPr kumimoji="1" lang="en-US" altLang="ja-JP" sz="1200" dirty="0" smtClean="0">
                <a:latin typeface="メイリオ"/>
                <a:ea typeface="メイリオ"/>
                <a:cs typeface="メイリオ"/>
              </a:rPr>
              <a:t>)</a:t>
            </a:r>
            <a:endParaRPr kumimoji="1" lang="ja-JP" altLang="en-US" sz="1200" dirty="0" smtClean="0">
              <a:latin typeface="メイリオ"/>
              <a:ea typeface="メイリオ"/>
              <a:cs typeface="メイリオ"/>
            </a:endParaRPr>
          </a:p>
        </p:txBody>
      </p:sp>
      <p:sp>
        <p:nvSpPr>
          <p:cNvPr id="31" name="正方形/長方形 30"/>
          <p:cNvSpPr/>
          <p:nvPr/>
        </p:nvSpPr>
        <p:spPr>
          <a:xfrm>
            <a:off x="2129816" y="3195247"/>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latin typeface="メイリオ"/>
                <a:ea typeface="メイリオ"/>
                <a:cs typeface="メイリオ"/>
              </a:rPr>
              <a:t>（再）</a:t>
            </a:r>
            <a:endParaRPr kumimoji="1" lang="en-US" altLang="ja-JP" b="1" dirty="0" smtClean="0">
              <a:latin typeface="メイリオ"/>
              <a:ea typeface="メイリオ"/>
              <a:cs typeface="メイリオ"/>
            </a:endParaRPr>
          </a:p>
          <a:p>
            <a:pPr algn="ctr"/>
            <a:r>
              <a:rPr kumimoji="1" lang="ja-JP" altLang="en-US" b="1" dirty="0" smtClean="0">
                <a:latin typeface="メイリオ"/>
                <a:ea typeface="メイリオ"/>
                <a:cs typeface="メイリオ"/>
              </a:rPr>
              <a:t>アセスメント</a:t>
            </a:r>
            <a:endParaRPr kumimoji="1" lang="en-US" altLang="ja-JP" b="1" dirty="0">
              <a:latin typeface="メイリオ"/>
              <a:ea typeface="メイリオ"/>
              <a:cs typeface="メイリオ"/>
            </a:endParaRPr>
          </a:p>
        </p:txBody>
      </p:sp>
      <p:sp>
        <p:nvSpPr>
          <p:cNvPr id="32" name="正方形/長方形 31"/>
          <p:cNvSpPr/>
          <p:nvPr/>
        </p:nvSpPr>
        <p:spPr>
          <a:xfrm>
            <a:off x="3975469" y="3195247"/>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a:latin typeface="メイリオ"/>
                <a:ea typeface="メイリオ"/>
                <a:cs typeface="メイリオ"/>
              </a:rPr>
              <a:t>プランニング</a:t>
            </a:r>
            <a:endParaRPr kumimoji="1" lang="en-US" altLang="ja-JP" b="1">
              <a:latin typeface="メイリオ"/>
              <a:ea typeface="メイリオ"/>
              <a:cs typeface="メイリオ"/>
            </a:endParaRPr>
          </a:p>
        </p:txBody>
      </p:sp>
      <p:sp>
        <p:nvSpPr>
          <p:cNvPr id="33" name="正方形/長方形 32"/>
          <p:cNvSpPr/>
          <p:nvPr/>
        </p:nvSpPr>
        <p:spPr>
          <a:xfrm>
            <a:off x="2064249" y="4852125"/>
            <a:ext cx="1088524"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a:latin typeface="メイリオ"/>
                <a:ea typeface="メイリオ"/>
                <a:cs typeface="メイリオ"/>
              </a:rPr>
              <a:t>サービス等</a:t>
            </a:r>
            <a:endParaRPr kumimoji="1" lang="en-US" altLang="ja-JP" sz="1400" dirty="0">
              <a:latin typeface="メイリオ"/>
              <a:ea typeface="メイリオ"/>
              <a:cs typeface="メイリオ"/>
            </a:endParaRPr>
          </a:p>
          <a:p>
            <a:pPr algn="ctr"/>
            <a:r>
              <a:rPr kumimoji="1" lang="ja-JP" altLang="en-US" sz="1400" dirty="0">
                <a:latin typeface="メイリオ"/>
                <a:ea typeface="メイリオ"/>
                <a:cs typeface="メイリオ"/>
              </a:rPr>
              <a:t>利用計画案</a:t>
            </a:r>
            <a:endParaRPr kumimoji="1" lang="en-US" altLang="ja-JP" sz="1400" dirty="0">
              <a:latin typeface="メイリオ"/>
              <a:ea typeface="メイリオ"/>
              <a:cs typeface="メイリオ"/>
            </a:endParaRPr>
          </a:p>
        </p:txBody>
      </p:sp>
      <p:sp>
        <p:nvSpPr>
          <p:cNvPr id="34" name="正方形/長方形 33"/>
          <p:cNvSpPr/>
          <p:nvPr/>
        </p:nvSpPr>
        <p:spPr>
          <a:xfrm>
            <a:off x="5821123" y="3191094"/>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a:latin typeface="メイリオ"/>
                <a:ea typeface="メイリオ"/>
                <a:cs typeface="メイリオ"/>
              </a:rPr>
              <a:t>モニタリング</a:t>
            </a:r>
            <a:endParaRPr kumimoji="1" lang="en-US" altLang="ja-JP" b="1">
              <a:latin typeface="メイリオ"/>
              <a:ea typeface="メイリオ"/>
              <a:cs typeface="メイリオ"/>
            </a:endParaRPr>
          </a:p>
        </p:txBody>
      </p:sp>
      <p:sp>
        <p:nvSpPr>
          <p:cNvPr id="35" name="正方形/長方形 34"/>
          <p:cNvSpPr/>
          <p:nvPr/>
        </p:nvSpPr>
        <p:spPr>
          <a:xfrm>
            <a:off x="7699237" y="3191094"/>
            <a:ext cx="1019845"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a:latin typeface="メイリオ"/>
                <a:ea typeface="メイリオ"/>
                <a:cs typeface="メイリオ"/>
              </a:rPr>
              <a:t>終結</a:t>
            </a:r>
            <a:endParaRPr kumimoji="1" lang="en-US" altLang="ja-JP" b="1">
              <a:latin typeface="メイリオ"/>
              <a:ea typeface="メイリオ"/>
              <a:cs typeface="メイリオ"/>
            </a:endParaRPr>
          </a:p>
        </p:txBody>
      </p:sp>
      <p:cxnSp>
        <p:nvCxnSpPr>
          <p:cNvPr id="36" name="直線矢印コネクタ 35"/>
          <p:cNvCxnSpPr>
            <a:stCxn id="30" idx="3"/>
            <a:endCxn id="31" idx="1"/>
          </p:cNvCxnSpPr>
          <p:nvPr/>
        </p:nvCxnSpPr>
        <p:spPr>
          <a:xfrm>
            <a:off x="1919427" y="3669166"/>
            <a:ext cx="210389" cy="0"/>
          </a:xfrm>
          <a:prstGeom prst="straightConnector1">
            <a:avLst/>
          </a:prstGeom>
          <a:ln w="101600">
            <a:solidFill>
              <a:srgbClr val="00B050">
                <a:alpha val="25000"/>
              </a:srgbClr>
            </a:solidFill>
            <a:tailEnd type="arrow"/>
          </a:ln>
        </p:spPr>
        <p:style>
          <a:lnRef idx="2">
            <a:schemeClr val="accent1"/>
          </a:lnRef>
          <a:fillRef idx="0">
            <a:schemeClr val="accent1"/>
          </a:fillRef>
          <a:effectRef idx="1">
            <a:schemeClr val="accent1"/>
          </a:effectRef>
          <a:fontRef idx="minor">
            <a:schemeClr val="tx1"/>
          </a:fontRef>
        </p:style>
      </p:cxnSp>
      <p:cxnSp>
        <p:nvCxnSpPr>
          <p:cNvPr id="37" name="直線矢印コネクタ 36"/>
          <p:cNvCxnSpPr>
            <a:stCxn id="31" idx="3"/>
            <a:endCxn id="32" idx="1"/>
          </p:cNvCxnSpPr>
          <p:nvPr/>
        </p:nvCxnSpPr>
        <p:spPr>
          <a:xfrm>
            <a:off x="3765080"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38" name="直線矢印コネクタ 37"/>
          <p:cNvCxnSpPr>
            <a:stCxn id="32" idx="3"/>
            <a:endCxn id="34" idx="1"/>
          </p:cNvCxnSpPr>
          <p:nvPr/>
        </p:nvCxnSpPr>
        <p:spPr>
          <a:xfrm flipV="1">
            <a:off x="5610733" y="3665013"/>
            <a:ext cx="210390" cy="4153"/>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39" name="直線矢印コネクタ 38"/>
          <p:cNvCxnSpPr>
            <a:stCxn id="34" idx="3"/>
            <a:endCxn id="35" idx="1"/>
          </p:cNvCxnSpPr>
          <p:nvPr/>
        </p:nvCxnSpPr>
        <p:spPr>
          <a:xfrm>
            <a:off x="7456387" y="3665013"/>
            <a:ext cx="242850"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40" name="カギ線コネクタ 39"/>
          <p:cNvCxnSpPr>
            <a:stCxn id="34" idx="0"/>
            <a:endCxn id="31" idx="0"/>
          </p:cNvCxnSpPr>
          <p:nvPr/>
        </p:nvCxnSpPr>
        <p:spPr>
          <a:xfrm rot="16200000" flipH="1" flipV="1">
            <a:off x="4791025" y="1347516"/>
            <a:ext cx="4153" cy="3691307"/>
          </a:xfrm>
          <a:prstGeom prst="bentConnector3">
            <a:avLst>
              <a:gd name="adj1" fmla="val -14300409"/>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sp>
        <p:nvSpPr>
          <p:cNvPr id="41" name="角丸四角形 40"/>
          <p:cNvSpPr/>
          <p:nvPr/>
        </p:nvSpPr>
        <p:spPr>
          <a:xfrm>
            <a:off x="1130766" y="4019087"/>
            <a:ext cx="754544" cy="469667"/>
          </a:xfrm>
          <a:prstGeom prst="roundRect">
            <a:avLst/>
          </a:prstGeom>
          <a:solidFill>
            <a:srgbClr val="000090">
              <a:alpha val="25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受理</a:t>
            </a:r>
          </a:p>
        </p:txBody>
      </p:sp>
      <p:sp>
        <p:nvSpPr>
          <p:cNvPr id="42" name="角丸四角形 41"/>
          <p:cNvSpPr/>
          <p:nvPr/>
        </p:nvSpPr>
        <p:spPr>
          <a:xfrm>
            <a:off x="4895317" y="4019087"/>
            <a:ext cx="956804" cy="469667"/>
          </a:xfrm>
          <a:prstGeom prst="roundRect">
            <a:avLst/>
          </a:prstGeom>
          <a:solidFill>
            <a:srgbClr val="C00000">
              <a:alpha val="25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介入</a:t>
            </a:r>
          </a:p>
        </p:txBody>
      </p:sp>
      <p:sp>
        <p:nvSpPr>
          <p:cNvPr id="43" name="正方形/長方形 42"/>
          <p:cNvSpPr/>
          <p:nvPr/>
        </p:nvSpPr>
        <p:spPr>
          <a:xfrm>
            <a:off x="5307771"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サービス等</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利用計画</a:t>
            </a:r>
            <a:endParaRPr kumimoji="1" lang="en-US" altLang="ja-JP" sz="1400">
              <a:latin typeface="メイリオ"/>
              <a:ea typeface="メイリオ"/>
              <a:cs typeface="メイリオ"/>
            </a:endParaRPr>
          </a:p>
        </p:txBody>
      </p:sp>
      <p:sp>
        <p:nvSpPr>
          <p:cNvPr id="44" name="正方形/長方形 43"/>
          <p:cNvSpPr/>
          <p:nvPr/>
        </p:nvSpPr>
        <p:spPr>
          <a:xfrm>
            <a:off x="3264603" y="4852125"/>
            <a:ext cx="666863"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支給</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決定</a:t>
            </a:r>
            <a:endParaRPr kumimoji="1" lang="en-US" altLang="ja-JP" sz="1400">
              <a:latin typeface="メイリオ"/>
              <a:ea typeface="メイリオ"/>
              <a:cs typeface="メイリオ"/>
            </a:endParaRPr>
          </a:p>
        </p:txBody>
      </p:sp>
      <p:cxnSp>
        <p:nvCxnSpPr>
          <p:cNvPr id="45" name="直線コネクタ 44"/>
          <p:cNvCxnSpPr>
            <a:stCxn id="31" idx="2"/>
          </p:cNvCxnSpPr>
          <p:nvPr/>
        </p:nvCxnSpPr>
        <p:spPr>
          <a:xfrm flipH="1">
            <a:off x="2064249" y="4143085"/>
            <a:ext cx="883199"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46" name="正方形/長方形 45"/>
          <p:cNvSpPr/>
          <p:nvPr/>
        </p:nvSpPr>
        <p:spPr>
          <a:xfrm>
            <a:off x="4029486"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担当者会議</a:t>
            </a:r>
            <a:endParaRPr kumimoji="1" lang="en-US" altLang="ja-JP" sz="1400">
              <a:latin typeface="メイリオ"/>
              <a:ea typeface="メイリオ"/>
              <a:cs typeface="メイリオ"/>
            </a:endParaRPr>
          </a:p>
        </p:txBody>
      </p:sp>
      <p:cxnSp>
        <p:nvCxnSpPr>
          <p:cNvPr id="47" name="直線コネクタ 46"/>
          <p:cNvCxnSpPr/>
          <p:nvPr/>
        </p:nvCxnSpPr>
        <p:spPr>
          <a:xfrm>
            <a:off x="5610733" y="4143085"/>
            <a:ext cx="870947"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53" name="直線矢印コネクタ 52"/>
          <p:cNvCxnSpPr>
            <a:stCxn id="33" idx="3"/>
            <a:endCxn id="44" idx="1"/>
          </p:cNvCxnSpPr>
          <p:nvPr/>
        </p:nvCxnSpPr>
        <p:spPr>
          <a:xfrm>
            <a:off x="3152773" y="5169969"/>
            <a:ext cx="111830"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6" name="直線矢印コネクタ 55"/>
          <p:cNvCxnSpPr>
            <a:stCxn id="44" idx="3"/>
            <a:endCxn id="46" idx="1"/>
          </p:cNvCxnSpPr>
          <p:nvPr/>
        </p:nvCxnSpPr>
        <p:spPr>
          <a:xfrm>
            <a:off x="3931466" y="5169969"/>
            <a:ext cx="98020" cy="8698"/>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8" name="直線矢印コネクタ 57"/>
          <p:cNvCxnSpPr>
            <a:stCxn id="46" idx="3"/>
            <a:endCxn id="43" idx="1"/>
          </p:cNvCxnSpPr>
          <p:nvPr/>
        </p:nvCxnSpPr>
        <p:spPr>
          <a:xfrm>
            <a:off x="5203395" y="5178667"/>
            <a:ext cx="104376"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0" name="角丸四角形 59"/>
          <p:cNvSpPr/>
          <p:nvPr/>
        </p:nvSpPr>
        <p:spPr>
          <a:xfrm>
            <a:off x="289242" y="4019087"/>
            <a:ext cx="754544" cy="469667"/>
          </a:xfrm>
          <a:prstGeom prst="roundRect">
            <a:avLst/>
          </a:prstGeom>
          <a:solidFill>
            <a:srgbClr val="000090">
              <a:alpha val="25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受付</a:t>
            </a:r>
          </a:p>
        </p:txBody>
      </p:sp>
      <p:sp>
        <p:nvSpPr>
          <p:cNvPr id="62" name="正方形/長方形 61"/>
          <p:cNvSpPr/>
          <p:nvPr/>
        </p:nvSpPr>
        <p:spPr>
          <a:xfrm>
            <a:off x="6622618"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latin typeface="メイリオ"/>
                <a:ea typeface="メイリオ"/>
                <a:cs typeface="メイリオ"/>
              </a:rPr>
              <a:t>継続サービス利用</a:t>
            </a:r>
            <a:r>
              <a:rPr kumimoji="1" lang="ja-JP" altLang="en-US" sz="1400" dirty="0">
                <a:latin typeface="メイリオ"/>
                <a:ea typeface="メイリオ"/>
                <a:cs typeface="メイリオ"/>
              </a:rPr>
              <a:t>支援</a:t>
            </a:r>
            <a:endParaRPr kumimoji="1" lang="ja-JP" altLang="en-US" sz="1400" dirty="0" smtClean="0">
              <a:latin typeface="メイリオ"/>
              <a:ea typeface="メイリオ"/>
              <a:cs typeface="メイリオ"/>
            </a:endParaRPr>
          </a:p>
        </p:txBody>
      </p:sp>
      <p:cxnSp>
        <p:nvCxnSpPr>
          <p:cNvPr id="65" name="直線コネクタ 64"/>
          <p:cNvCxnSpPr>
            <a:endCxn id="62" idx="0"/>
          </p:cNvCxnSpPr>
          <p:nvPr/>
        </p:nvCxnSpPr>
        <p:spPr>
          <a:xfrm>
            <a:off x="6622618" y="3940965"/>
            <a:ext cx="586955" cy="91116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66" name="角丸四角形 65"/>
          <p:cNvSpPr/>
          <p:nvPr/>
        </p:nvSpPr>
        <p:spPr>
          <a:xfrm>
            <a:off x="6367094" y="4019087"/>
            <a:ext cx="956804" cy="469667"/>
          </a:xfrm>
          <a:prstGeom prst="roundRect">
            <a:avLst/>
          </a:prstGeom>
          <a:solidFill>
            <a:srgbClr val="C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評価</a:t>
            </a:r>
          </a:p>
        </p:txBody>
      </p:sp>
    </p:spTree>
    <p:extLst>
      <p:ext uri="{BB962C8B-B14F-4D97-AF65-F5344CB8AC3E}">
        <p14:creationId xmlns:p14="http://schemas.microsoft.com/office/powerpoint/2010/main" val="28883739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a:ea typeface="メイリオ"/>
                <a:cs typeface="メイリオ"/>
              </a:rPr>
              <a:t>モニタリング</a:t>
            </a:r>
            <a:endParaRPr kumimoji="1" lang="ja-JP" altLang="en-US" sz="2800" dirty="0">
              <a:latin typeface="メイリオ"/>
              <a:ea typeface="メイリオ"/>
              <a:cs typeface="メイリオ"/>
            </a:endParaRP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smtClean="0"/>
              <a:t>新カリキュラムに基づく相談支援従事者養成研修モデル研修</a:t>
            </a:r>
            <a:r>
              <a:rPr lang="en-US" altLang="ja-JP" sz="800" b="0" smtClean="0"/>
              <a:t>(</a:t>
            </a:r>
            <a:r>
              <a:rPr lang="ja-JP" altLang="en-US" sz="800" b="0" smtClean="0"/>
              <a:t>初任者研修</a:t>
            </a:r>
            <a:r>
              <a:rPr lang="en-US" altLang="ja-JP" sz="800" b="0" smtClean="0"/>
              <a:t>), SSA2018-2019(c) </a:t>
            </a:r>
            <a:r>
              <a:rPr lang="ja-JP" altLang="en-US" sz="800" b="0" smtClean="0"/>
              <a:t>不許複製</a:t>
            </a:r>
            <a:endParaRPr lang="en-US" sz="800" b="0"/>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41</a:t>
            </a:fld>
            <a:endParaRPr lang="en-US"/>
          </a:p>
        </p:txBody>
      </p:sp>
      <p:sp>
        <p:nvSpPr>
          <p:cNvPr id="4" name="テキスト ボックス 3"/>
          <p:cNvSpPr txBox="1"/>
          <p:nvPr/>
        </p:nvSpPr>
        <p:spPr>
          <a:xfrm>
            <a:off x="284163" y="1973477"/>
            <a:ext cx="8574087" cy="4616648"/>
          </a:xfrm>
          <a:prstGeom prst="rect">
            <a:avLst/>
          </a:prstGeom>
          <a:noFill/>
        </p:spPr>
        <p:txBody>
          <a:bodyPr wrap="square" rtlCol="0">
            <a:spAutoFit/>
          </a:bodyPr>
          <a:lstStyle/>
          <a:p>
            <a:r>
              <a:rPr kumimoji="1" lang="en-US" altLang="ja-JP" sz="2400" b="1" dirty="0" smtClean="0">
                <a:latin typeface="メイリオ"/>
                <a:ea typeface="メイリオ"/>
                <a:cs typeface="メイリオ"/>
              </a:rPr>
              <a:t>【</a:t>
            </a:r>
            <a:r>
              <a:rPr kumimoji="1" lang="ja-JP" altLang="en-US" sz="2400" b="1" dirty="0" smtClean="0">
                <a:latin typeface="メイリオ"/>
                <a:ea typeface="メイリオ"/>
                <a:cs typeface="メイリオ"/>
              </a:rPr>
              <a:t>モニタリングの視点</a:t>
            </a:r>
            <a:r>
              <a:rPr kumimoji="1" lang="en-US" altLang="ja-JP" sz="2400" b="1" dirty="0" smtClean="0">
                <a:latin typeface="メイリオ"/>
                <a:ea typeface="メイリオ"/>
                <a:cs typeface="メイリオ"/>
              </a:rPr>
              <a:t>】</a:t>
            </a:r>
            <a:endParaRPr kumimoji="1" lang="ja-JP" altLang="en-US" sz="2400" b="1"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① プランの進捗状況や適切性</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・サービス等は適切に／計画通り提供されているか。</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・ゴールは達成されているか／ゴールに向けて進んでいるか。</a:t>
            </a: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（ニーズは充足されているか。）</a:t>
            </a:r>
          </a:p>
          <a:p>
            <a:pPr>
              <a:lnSpc>
                <a:spcPts val="1200"/>
              </a:lnSpc>
            </a:pP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② 本人による評価</a:t>
            </a: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・満足度はどうか。</a:t>
            </a: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・思いやゴールに変化はあるか。</a:t>
            </a:r>
          </a:p>
          <a:p>
            <a:pPr>
              <a:lnSpc>
                <a:spcPts val="1200"/>
              </a:lnSpc>
            </a:pP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③ 周囲による評価</a:t>
            </a:r>
            <a:endParaRPr kumimoji="1" lang="ja-JP" altLang="en-US" sz="2400" b="1" dirty="0">
              <a:latin typeface="メイリオ"/>
              <a:ea typeface="メイリオ"/>
              <a:cs typeface="メイリオ"/>
            </a:endParaRPr>
          </a:p>
          <a:p>
            <a:pPr>
              <a:lnSpc>
                <a:spcPts val="1200"/>
              </a:lnSpc>
            </a:pPr>
            <a:endParaRPr kumimoji="1" lang="ja-JP" altLang="en-US" sz="2400" dirty="0" smtClean="0">
              <a:latin typeface="メイリオ"/>
              <a:ea typeface="メイリオ"/>
              <a:cs typeface="メイリオ"/>
            </a:endParaRPr>
          </a:p>
          <a:p>
            <a:pPr algn="ctr"/>
            <a:r>
              <a:rPr kumimoji="1" lang="ja-JP" altLang="en-US" sz="2400" dirty="0" smtClean="0">
                <a:latin typeface="メイリオ"/>
                <a:ea typeface="メイリオ"/>
                <a:cs typeface="メイリオ"/>
              </a:rPr>
              <a:t>　→ プランに変更・修正の必要はあるか？</a:t>
            </a:r>
          </a:p>
          <a:p>
            <a:pPr algn="ctr"/>
            <a:r>
              <a:rPr kumimoji="1" lang="ja-JP" altLang="en-US" sz="2400" dirty="0" smtClean="0">
                <a:latin typeface="メイリオ"/>
                <a:ea typeface="メイリオ"/>
                <a:cs typeface="メイリオ"/>
              </a:rPr>
              <a:t>　　 </a:t>
            </a:r>
            <a:r>
              <a:rPr kumimoji="1" lang="ja-JP" altLang="en-US" dirty="0" smtClean="0">
                <a:latin typeface="メイリオ"/>
                <a:ea typeface="メイリオ"/>
                <a:cs typeface="メイリオ"/>
              </a:rPr>
              <a:t>（アセスメントはどう変わったか？：次スライド）</a:t>
            </a:r>
          </a:p>
        </p:txBody>
      </p:sp>
      <p:sp>
        <p:nvSpPr>
          <p:cNvPr id="11" name="角丸四角形 10"/>
          <p:cNvSpPr/>
          <p:nvPr/>
        </p:nvSpPr>
        <p:spPr>
          <a:xfrm>
            <a:off x="3330297" y="5272535"/>
            <a:ext cx="5403156" cy="244444"/>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本人を「査定」するわけではない！　あくまでもプランやアセスメントの評価</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7" name="角丸四角形 6"/>
          <p:cNvSpPr/>
          <p:nvPr/>
        </p:nvSpPr>
        <p:spPr>
          <a:xfrm>
            <a:off x="284163" y="108395"/>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#2</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p.137</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41)</a:t>
            </a:r>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261395141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a:ea typeface="メイリオ"/>
                <a:cs typeface="メイリオ"/>
              </a:rPr>
              <a:t>モニタリング</a:t>
            </a:r>
            <a:endParaRPr kumimoji="1" lang="ja-JP" altLang="en-US" sz="2800" dirty="0">
              <a:latin typeface="メイリオ"/>
              <a:ea typeface="メイリオ"/>
              <a:cs typeface="メイリオ"/>
            </a:endParaRP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smtClean="0"/>
              <a:t>新カリキュラムに基づく相談支援従事者養成研修モデル研修</a:t>
            </a:r>
            <a:r>
              <a:rPr lang="en-US" altLang="ja-JP" sz="800" b="0" smtClean="0"/>
              <a:t>(</a:t>
            </a:r>
            <a:r>
              <a:rPr lang="ja-JP" altLang="en-US" sz="800" b="0" smtClean="0"/>
              <a:t>初任者研修</a:t>
            </a:r>
            <a:r>
              <a:rPr lang="en-US" altLang="ja-JP" sz="800" b="0" smtClean="0"/>
              <a:t>), SSA2018-2019(c) </a:t>
            </a:r>
            <a:r>
              <a:rPr lang="ja-JP" altLang="en-US" sz="800" b="0" smtClean="0"/>
              <a:t>不許複製</a:t>
            </a:r>
            <a:endParaRPr lang="en-US" sz="800" b="0"/>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42</a:t>
            </a:fld>
            <a:endParaRPr lang="en-US"/>
          </a:p>
        </p:txBody>
      </p:sp>
      <p:sp>
        <p:nvSpPr>
          <p:cNvPr id="4" name="テキスト ボックス 3"/>
          <p:cNvSpPr txBox="1"/>
          <p:nvPr/>
        </p:nvSpPr>
        <p:spPr>
          <a:xfrm>
            <a:off x="284163" y="1973477"/>
            <a:ext cx="8574087" cy="4832092"/>
          </a:xfrm>
          <a:prstGeom prst="rect">
            <a:avLst/>
          </a:prstGeom>
          <a:noFill/>
        </p:spPr>
        <p:txBody>
          <a:bodyPr wrap="square" rtlCol="0">
            <a:spAutoFit/>
          </a:bodyPr>
          <a:lstStyle/>
          <a:p>
            <a:r>
              <a:rPr kumimoji="1" lang="en-US" altLang="ja-JP" sz="2400" b="1" dirty="0" smtClean="0">
                <a:latin typeface="メイリオ"/>
                <a:ea typeface="メイリオ"/>
                <a:cs typeface="メイリオ"/>
              </a:rPr>
              <a:t>【</a:t>
            </a:r>
            <a:r>
              <a:rPr kumimoji="1" lang="ja-JP" altLang="en-US" sz="2400" b="1" dirty="0" smtClean="0">
                <a:latin typeface="メイリオ"/>
                <a:ea typeface="メイリオ"/>
                <a:cs typeface="メイリオ"/>
              </a:rPr>
              <a:t>モニタリングの留意点</a:t>
            </a:r>
            <a:r>
              <a:rPr kumimoji="1" lang="en-US" altLang="ja-JP" sz="2400" b="1" dirty="0" smtClean="0">
                <a:latin typeface="メイリオ"/>
                <a:ea typeface="メイリオ"/>
                <a:cs typeface="メイリオ"/>
              </a:rPr>
              <a:t>】</a:t>
            </a:r>
            <a:endParaRPr kumimoji="1" lang="ja-JP" altLang="en-US" sz="2400" b="1"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① 再アセスメント・評価の視点</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・状況確認</a:t>
            </a:r>
            <a:r>
              <a:rPr kumimoji="1" lang="en-US" altLang="ja-JP" sz="2000" dirty="0" smtClean="0">
                <a:latin typeface="メイリオ"/>
                <a:ea typeface="メイリオ"/>
                <a:cs typeface="メイリオ"/>
              </a:rPr>
              <a:t>(</a:t>
            </a:r>
            <a:r>
              <a:rPr kumimoji="1" lang="ja-JP" altLang="en-US" sz="2000" dirty="0" smtClean="0">
                <a:latin typeface="メイリオ"/>
                <a:ea typeface="メイリオ"/>
                <a:cs typeface="メイリオ"/>
              </a:rPr>
              <a:t>情報更新</a:t>
            </a:r>
            <a:r>
              <a:rPr kumimoji="1" lang="en-US" altLang="ja-JP" sz="2000" dirty="0" smtClean="0">
                <a:latin typeface="メイリオ"/>
                <a:ea typeface="メイリオ"/>
                <a:cs typeface="メイリオ"/>
              </a:rPr>
              <a:t>) - </a:t>
            </a:r>
            <a:r>
              <a:rPr kumimoji="1" lang="ja-JP" altLang="en-US" sz="2000" dirty="0" smtClean="0">
                <a:latin typeface="メイリオ"/>
                <a:ea typeface="メイリオ"/>
                <a:cs typeface="メイリオ"/>
              </a:rPr>
              <a:t>見立て直し</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・アセスメントの更新・深化。</a:t>
            </a:r>
          </a:p>
          <a:p>
            <a:pPr>
              <a:lnSpc>
                <a:spcPts val="1200"/>
              </a:lnSpc>
            </a:pP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② 変更は前提</a:t>
            </a: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・経験等により本人は変わる。</a:t>
            </a:r>
          </a:p>
          <a:p>
            <a:pPr>
              <a:lnSpc>
                <a:spcPts val="1200"/>
              </a:lnSpc>
            </a:pPr>
            <a:endParaRPr kumimoji="1" lang="en-US" altLang="ja-JP"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③ チームによる評価</a:t>
            </a: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・多様な視点（多角的・総合的）</a:t>
            </a: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・連携の一助（情報と方向性の共有）</a:t>
            </a: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・そのためのサービス担当者会議等の活用</a:t>
            </a:r>
          </a:p>
          <a:p>
            <a:endParaRPr kumimoji="1" lang="ja-JP" altLang="en-US" sz="2400" b="1" dirty="0">
              <a:latin typeface="メイリオ"/>
              <a:ea typeface="メイリオ"/>
              <a:cs typeface="メイリオ"/>
            </a:endParaRPr>
          </a:p>
          <a:p>
            <a:endParaRPr kumimoji="1" lang="ja-JP" altLang="en-US" sz="2400" dirty="0" smtClean="0">
              <a:latin typeface="メイリオ"/>
              <a:ea typeface="メイリオ"/>
              <a:cs typeface="メイリオ"/>
            </a:endParaRPr>
          </a:p>
        </p:txBody>
      </p:sp>
      <p:sp>
        <p:nvSpPr>
          <p:cNvPr id="9" name="角丸四角形 8"/>
          <p:cNvSpPr/>
          <p:nvPr/>
        </p:nvSpPr>
        <p:spPr>
          <a:xfrm>
            <a:off x="5213682" y="2299668"/>
            <a:ext cx="3686074" cy="1665840"/>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100" b="1" dirty="0" smtClean="0">
                <a:solidFill>
                  <a:schemeClr val="tx1"/>
                </a:solidFill>
                <a:latin typeface="メイリオ" pitchFamily="50" charset="-128"/>
                <a:ea typeface="メイリオ" pitchFamily="50" charset="-128"/>
                <a:cs typeface="メイリオ" pitchFamily="50" charset="-128"/>
              </a:rPr>
              <a:t>計画相談におけるモニタリング</a:t>
            </a:r>
          </a:p>
          <a:p>
            <a:r>
              <a:rPr kumimoji="1" lang="ja-JP" altLang="en-US" sz="1100" b="1" dirty="0" smtClean="0">
                <a:solidFill>
                  <a:schemeClr val="tx1"/>
                </a:solidFill>
                <a:latin typeface="メイリオ" pitchFamily="50" charset="-128"/>
                <a:ea typeface="メイリオ" pitchFamily="50" charset="-128"/>
                <a:cs typeface="メイリオ" pitchFamily="50" charset="-128"/>
              </a:rPr>
              <a:t>　・原則、期間を定めて一定間隔で実施される。</a:t>
            </a:r>
          </a:p>
          <a:p>
            <a:r>
              <a:rPr kumimoji="1" lang="ja-JP" altLang="en-US" sz="1100" b="1" dirty="0" smtClean="0">
                <a:solidFill>
                  <a:schemeClr val="tx1"/>
                </a:solidFill>
                <a:latin typeface="メイリオ" pitchFamily="50" charset="-128"/>
                <a:ea typeface="メイリオ" pitchFamily="50" charset="-128"/>
                <a:cs typeface="メイリオ" pitchFamily="50" charset="-128"/>
              </a:rPr>
              <a:t>　・期間を定めて支給決定される。</a:t>
            </a:r>
          </a:p>
          <a:p>
            <a:r>
              <a:rPr kumimoji="1" lang="ja-JP" altLang="en-US" sz="1100" b="1" dirty="0" smtClean="0">
                <a:solidFill>
                  <a:schemeClr val="tx1"/>
                </a:solidFill>
                <a:latin typeface="メイリオ" pitchFamily="50" charset="-128"/>
                <a:ea typeface="メイリオ" pitchFamily="50" charset="-128"/>
                <a:cs typeface="メイリオ" pitchFamily="50" charset="-128"/>
              </a:rPr>
              <a:t>　　（計画案を勘案して</a:t>
            </a:r>
            <a:r>
              <a:rPr kumimoji="1" lang="en-US" altLang="ja-JP" sz="1100" b="1" dirty="0" smtClean="0">
                <a:solidFill>
                  <a:schemeClr val="tx1"/>
                </a:solidFill>
                <a:latin typeface="メイリオ" pitchFamily="50" charset="-128"/>
                <a:ea typeface="メイリオ" pitchFamily="50" charset="-128"/>
                <a:cs typeface="メイリオ" pitchFamily="50" charset="-128"/>
              </a:rPr>
              <a:t>…</a:t>
            </a:r>
            <a:r>
              <a:rPr kumimoji="1" lang="ja-JP" altLang="en-US" sz="1100" b="1" dirty="0" smtClean="0">
                <a:solidFill>
                  <a:schemeClr val="tx1"/>
                </a:solidFill>
                <a:latin typeface="メイリオ" pitchFamily="50" charset="-128"/>
                <a:ea typeface="メイリオ" pitchFamily="50" charset="-128"/>
                <a:cs typeface="メイリオ" pitchFamily="50" charset="-128"/>
              </a:rPr>
              <a:t>となっているが、</a:t>
            </a:r>
          </a:p>
          <a:p>
            <a:r>
              <a:rPr kumimoji="1" lang="ja-JP" altLang="en-US" sz="1100" b="1" dirty="0" smtClean="0">
                <a:solidFill>
                  <a:schemeClr val="tx1"/>
                </a:solidFill>
                <a:latin typeface="メイリオ" pitchFamily="50" charset="-128"/>
                <a:ea typeface="メイリオ" pitchFamily="50" charset="-128"/>
                <a:cs typeface="メイリオ" pitchFamily="50" charset="-128"/>
              </a:rPr>
              <a:t>　　　標準期間により決定される圧倒的現実）</a:t>
            </a:r>
          </a:p>
          <a:p>
            <a:r>
              <a:rPr kumimoji="1" lang="ja-JP" altLang="en-US" sz="1100" b="1" dirty="0" smtClean="0">
                <a:solidFill>
                  <a:schemeClr val="tx1"/>
                </a:solidFill>
                <a:latin typeface="メイリオ" pitchFamily="50" charset="-128"/>
                <a:ea typeface="メイリオ" pitchFamily="50" charset="-128"/>
                <a:cs typeface="メイリオ" pitchFamily="50" charset="-128"/>
              </a:rPr>
              <a:t>　・必要に応じて、モニタリング月以外でも可能。　</a:t>
            </a:r>
          </a:p>
          <a:p>
            <a:r>
              <a:rPr kumimoji="1" lang="ja-JP" altLang="en-US" sz="1100" b="1" dirty="0" smtClean="0">
                <a:solidFill>
                  <a:schemeClr val="tx1"/>
                </a:solidFill>
                <a:latin typeface="メイリオ" pitchFamily="50" charset="-128"/>
                <a:ea typeface="メイリオ" pitchFamily="50" charset="-128"/>
                <a:cs typeface="メイリオ" pitchFamily="50" charset="-128"/>
              </a:rPr>
              <a:t>ケアマネジメントにおけるモニタリング</a:t>
            </a:r>
          </a:p>
          <a:p>
            <a:r>
              <a:rPr kumimoji="1" lang="ja-JP" altLang="en-US" sz="1100" b="1" dirty="0" smtClean="0">
                <a:solidFill>
                  <a:schemeClr val="tx1"/>
                </a:solidFill>
                <a:latin typeface="メイリオ" pitchFamily="50" charset="-128"/>
                <a:ea typeface="メイリオ" pitchFamily="50" charset="-128"/>
                <a:cs typeface="メイリオ" pitchFamily="50" charset="-128"/>
              </a:rPr>
              <a:t>　・必要に応じて適宜、様々な方法でなされる。</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8" name="角丸四角形 7"/>
          <p:cNvSpPr/>
          <p:nvPr/>
        </p:nvSpPr>
        <p:spPr>
          <a:xfrm>
            <a:off x="4748553" y="4907903"/>
            <a:ext cx="1558941" cy="244444"/>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でも本人を中心に</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11" name="角丸四角形 10"/>
          <p:cNvSpPr/>
          <p:nvPr/>
        </p:nvSpPr>
        <p:spPr>
          <a:xfrm>
            <a:off x="284163" y="108395"/>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#2</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p.137</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42)</a:t>
            </a:r>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26139514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273892" y="655323"/>
            <a:ext cx="8564953" cy="2610033"/>
          </a:xfrm>
          <a:prstGeom prst="rect">
            <a:avLst/>
          </a:prstGeom>
          <a:noFill/>
          <a:ln w="9525">
            <a:solidFill>
              <a:schemeClr val="tx1"/>
            </a:solidFill>
            <a:miter lim="800000"/>
            <a:headEnd/>
            <a:tailEnd/>
          </a:ln>
        </p:spPr>
      </p:pic>
      <p:sp>
        <p:nvSpPr>
          <p:cNvPr id="2" name="フッター プレースホルダ 1"/>
          <p:cNvSpPr>
            <a:spLocks noGrp="1"/>
          </p:cNvSpPr>
          <p:nvPr>
            <p:ph type="ftr" sz="quarter" idx="11"/>
          </p:nvPr>
        </p:nvSpPr>
        <p:spPr>
          <a:xfrm>
            <a:off x="0" y="652756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3" name="スライド番号プレースホルダ 2"/>
          <p:cNvSpPr>
            <a:spLocks noGrp="1"/>
          </p:cNvSpPr>
          <p:nvPr>
            <p:ph type="sldNum" sz="quarter" idx="12"/>
          </p:nvPr>
        </p:nvSpPr>
        <p:spPr/>
        <p:txBody>
          <a:bodyPr/>
          <a:lstStyle/>
          <a:p>
            <a:fld id="{5FD889E0-CAB2-4699-909D-B9A88D47ACBE}" type="slidenum">
              <a:rPr lang="en-US" smtClean="0"/>
              <a:pPr/>
              <a:t>43</a:t>
            </a:fld>
            <a:endParaRPr lang="en-US"/>
          </a:p>
        </p:txBody>
      </p:sp>
      <p:sp>
        <p:nvSpPr>
          <p:cNvPr id="5" name="Rectangle 2"/>
          <p:cNvSpPr txBox="1">
            <a:spLocks noChangeArrowheads="1"/>
          </p:cNvSpPr>
          <p:nvPr/>
        </p:nvSpPr>
        <p:spPr>
          <a:xfrm>
            <a:off x="292301" y="69907"/>
            <a:ext cx="8388350" cy="457200"/>
          </a:xfrm>
          <a:prstGeom prst="rect">
            <a:avLst/>
          </a:prstGeom>
          <a:noFill/>
        </p:spPr>
        <p:txBody>
          <a:bodyPr vert="horz" lIns="91440" tIns="45720" rIns="91440" bIns="45720" rtlCol="0" anchor="ctr">
            <a:normAutofit/>
          </a:bodyPr>
          <a:lstStyle/>
          <a:p>
            <a:pPr lvl="0">
              <a:spcBef>
                <a:spcPct val="0"/>
              </a:spcBef>
              <a:defRPr/>
            </a:pPr>
            <a:r>
              <a:rPr kumimoji="1" lang="ja-JP" altLang="en-US" sz="1600" b="1" dirty="0" smtClean="0">
                <a:latin typeface="メイリオ"/>
                <a:ea typeface="メイリオ"/>
                <a:cs typeface="メイリオ"/>
              </a:rPr>
              <a:t>モニタリング報告書作成上の留意点</a:t>
            </a:r>
            <a:endParaRPr kumimoji="1" lang="ja-JP" altLang="en-US" sz="1600" b="1" dirty="0">
              <a:latin typeface="メイリオ"/>
              <a:ea typeface="メイリオ"/>
              <a:cs typeface="メイリオ"/>
            </a:endParaRPr>
          </a:p>
        </p:txBody>
      </p:sp>
      <p:sp>
        <p:nvSpPr>
          <p:cNvPr id="22" name="テキスト ボックス 21"/>
          <p:cNvSpPr txBox="1"/>
          <p:nvPr/>
        </p:nvSpPr>
        <p:spPr>
          <a:xfrm>
            <a:off x="1227268" y="3328178"/>
            <a:ext cx="7613077" cy="415498"/>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サービス提供の内容、頻度、事業者としての意見等について、サービス提供事業所から聞き取り、記載する。</a:t>
            </a:r>
          </a:p>
          <a:p>
            <a:r>
              <a:rPr kumimoji="1" lang="ja-JP" altLang="en-US" sz="1050" dirty="0" smtClean="0">
                <a:latin typeface="メイリオ" pitchFamily="50" charset="-128"/>
                <a:ea typeface="メイリオ" pitchFamily="50" charset="-128"/>
                <a:cs typeface="メイリオ" pitchFamily="50" charset="-128"/>
              </a:rPr>
              <a:t>○ 前記の聞き取りについて、「いつ」「誰に」「どのように」確認したか記載する。</a:t>
            </a:r>
            <a:endParaRPr kumimoji="1" lang="ja-JP" altLang="en-US" sz="1050" dirty="0">
              <a:latin typeface="メイリオ" pitchFamily="50" charset="-128"/>
              <a:ea typeface="メイリオ" pitchFamily="50" charset="-128"/>
              <a:cs typeface="メイリオ" pitchFamily="50" charset="-128"/>
            </a:endParaRPr>
          </a:p>
        </p:txBody>
      </p:sp>
      <p:sp>
        <p:nvSpPr>
          <p:cNvPr id="23" name="テキスト ボックス 22"/>
          <p:cNvSpPr txBox="1"/>
          <p:nvPr/>
        </p:nvSpPr>
        <p:spPr>
          <a:xfrm>
            <a:off x="1219795" y="4240220"/>
            <a:ext cx="7620550" cy="577081"/>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利用者、サービス提供事業者からの聞き取りや相談支援専門員としての見立てを踏まえ、サービス等調整会議で支援目標</a:t>
            </a:r>
          </a:p>
          <a:p>
            <a:r>
              <a:rPr kumimoji="1" lang="ja-JP" altLang="en-US" sz="1050" dirty="0" smtClean="0">
                <a:latin typeface="メイリオ" pitchFamily="50" charset="-128"/>
                <a:ea typeface="メイリオ" pitchFamily="50" charset="-128"/>
                <a:cs typeface="メイリオ" pitchFamily="50" charset="-128"/>
              </a:rPr>
              <a:t>　の達成度について関係者全員で評価した結果を記載する。</a:t>
            </a:r>
          </a:p>
          <a:p>
            <a:r>
              <a:rPr kumimoji="1" lang="ja-JP" altLang="en-US" sz="1050" dirty="0" smtClean="0">
                <a:latin typeface="メイリオ" pitchFamily="50" charset="-128"/>
                <a:ea typeface="メイリオ" pitchFamily="50" charset="-128"/>
                <a:cs typeface="メイリオ" pitchFamily="50" charset="-128"/>
              </a:rPr>
              <a:t>○ 未達成の支援目標については、サービス等調整会議において今後達成するための具体的な方策を検討する。</a:t>
            </a:r>
            <a:endParaRPr kumimoji="1" lang="ja-JP" altLang="en-US" sz="1050" dirty="0">
              <a:latin typeface="メイリオ" pitchFamily="50" charset="-128"/>
              <a:ea typeface="メイリオ" pitchFamily="50" charset="-128"/>
              <a:cs typeface="メイリオ" pitchFamily="50" charset="-128"/>
            </a:endParaRPr>
          </a:p>
        </p:txBody>
      </p:sp>
      <p:sp>
        <p:nvSpPr>
          <p:cNvPr id="24" name="テキスト ボックス 23"/>
          <p:cNvSpPr txBox="1"/>
          <p:nvPr/>
        </p:nvSpPr>
        <p:spPr>
          <a:xfrm>
            <a:off x="1219795" y="4865309"/>
            <a:ext cx="7620550" cy="1708160"/>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利用者、サービス提供事業者からの聞き取りや相談支援専門員としての見立てを踏まえ、利用者ニーズ、関係機関の支援、</a:t>
            </a:r>
          </a:p>
          <a:p>
            <a:r>
              <a:rPr kumimoji="1" lang="ja-JP" altLang="en-US" sz="1050" dirty="0" smtClean="0">
                <a:latin typeface="メイリオ" pitchFamily="50" charset="-128"/>
                <a:ea typeface="メイリオ" pitchFamily="50" charset="-128"/>
                <a:cs typeface="メイリオ" pitchFamily="50" charset="-128"/>
              </a:rPr>
              <a:t>　ライフステージ等に変化がないかを確認し、計画変更の必要性についてサービス等調整会議において評価し、その結果を</a:t>
            </a:r>
          </a:p>
          <a:p>
            <a:r>
              <a:rPr kumimoji="1" lang="ja-JP" altLang="en-US" sz="1050" dirty="0" smtClean="0">
                <a:latin typeface="メイリオ" pitchFamily="50" charset="-128"/>
                <a:ea typeface="メイリオ" pitchFamily="50" charset="-128"/>
                <a:cs typeface="メイリオ" pitchFamily="50" charset="-128"/>
              </a:rPr>
              <a:t>　記載する。</a:t>
            </a:r>
          </a:p>
          <a:p>
            <a:r>
              <a:rPr kumimoji="1" lang="ja-JP" altLang="en-US" sz="1050" dirty="0" smtClean="0">
                <a:latin typeface="メイリオ" pitchFamily="50" charset="-128"/>
                <a:ea typeface="メイリオ" pitchFamily="50" charset="-128"/>
                <a:cs typeface="メイリオ" pitchFamily="50" charset="-128"/>
              </a:rPr>
              <a:t>○ 計画変更の必要性がある場合、サービス種類・サービス料・週間計画の何を変更するか確認し、留意事項に具体的な変更</a:t>
            </a:r>
          </a:p>
          <a:p>
            <a:r>
              <a:rPr kumimoji="1" lang="ja-JP" altLang="en-US" sz="1050" dirty="0" smtClean="0">
                <a:latin typeface="メイリオ" pitchFamily="50" charset="-128"/>
                <a:ea typeface="メイリオ" pitchFamily="50" charset="-128"/>
                <a:cs typeface="メイリオ" pitchFamily="50" charset="-128"/>
              </a:rPr>
              <a:t>　内容を記載する。</a:t>
            </a:r>
          </a:p>
          <a:p>
            <a:r>
              <a:rPr kumimoji="1" lang="ja-JP" altLang="en-US" sz="1050" dirty="0" smtClean="0">
                <a:latin typeface="メイリオ" pitchFamily="50" charset="-128"/>
                <a:ea typeface="メイリオ" pitchFamily="50" charset="-128"/>
                <a:cs typeface="メイリオ" pitchFamily="50" charset="-128"/>
              </a:rPr>
              <a:t>○ 新たな課題が生まれた場合、サービスの種類・量の変更を検討する。また、留意事項に新たな課題に対応した支援目標の</a:t>
            </a:r>
          </a:p>
          <a:p>
            <a:r>
              <a:rPr kumimoji="1" lang="ja-JP" altLang="en-US" sz="1050" dirty="0" smtClean="0">
                <a:latin typeface="メイリオ" pitchFamily="50" charset="-128"/>
                <a:ea typeface="メイリオ" pitchFamily="50" charset="-128"/>
                <a:cs typeface="メイリオ" pitchFamily="50" charset="-128"/>
              </a:rPr>
              <a:t>　追加理由、具体的なサービス種類・量の変更概要について記載する。</a:t>
            </a:r>
          </a:p>
          <a:p>
            <a:r>
              <a:rPr kumimoji="1" lang="ja-JP" altLang="en-US" sz="1050" dirty="0" smtClean="0">
                <a:latin typeface="メイリオ" pitchFamily="50" charset="-128"/>
                <a:ea typeface="メイリオ" pitchFamily="50" charset="-128"/>
                <a:cs typeface="メイリオ" pitchFamily="50" charset="-128"/>
              </a:rPr>
              <a:t>○ 支援目標が達成されていない場合、現在利用しているサービスの事業者の変更等も検討する</a:t>
            </a:r>
          </a:p>
          <a:p>
            <a:r>
              <a:rPr kumimoji="1" lang="ja-JP" altLang="en-US" sz="1050" dirty="0" smtClean="0">
                <a:latin typeface="メイリオ" pitchFamily="50" charset="-128"/>
                <a:ea typeface="メイリオ" pitchFamily="50" charset="-128"/>
                <a:cs typeface="メイリオ" pitchFamily="50" charset="-128"/>
              </a:rPr>
              <a:t>○ タイミングを見ながら、本人の強みを活かした自立に向けての支援に切り替えてゆく。また、スケジュール変更に</a:t>
            </a:r>
            <a:r>
              <a:rPr kumimoji="1" lang="ja-JP" altLang="en-US" sz="1050" dirty="0" err="1" smtClean="0">
                <a:latin typeface="メイリオ" pitchFamily="50" charset="-128"/>
                <a:ea typeface="メイリオ" pitchFamily="50" charset="-128"/>
                <a:cs typeface="メイリオ" pitchFamily="50" charset="-128"/>
              </a:rPr>
              <a:t>あたっ</a:t>
            </a:r>
            <a:endParaRPr kumimoji="1" lang="ja-JP" altLang="en-US" sz="1050"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ては、一貫性を欠くことのないように、必要に応じて別途、支援方法の統一を図るためのサービス等調整会議を開催する。</a:t>
            </a:r>
            <a:endParaRPr kumimoji="1" lang="ja-JP" altLang="en-US" sz="1050" dirty="0">
              <a:latin typeface="メイリオ" pitchFamily="50" charset="-128"/>
              <a:ea typeface="メイリオ" pitchFamily="50" charset="-128"/>
              <a:cs typeface="メイリオ" pitchFamily="50" charset="-128"/>
            </a:endParaRPr>
          </a:p>
        </p:txBody>
      </p:sp>
      <p:sp>
        <p:nvSpPr>
          <p:cNvPr id="28" name="正方形/長方形 27"/>
          <p:cNvSpPr/>
          <p:nvPr/>
        </p:nvSpPr>
        <p:spPr>
          <a:xfrm>
            <a:off x="265142" y="3328179"/>
            <a:ext cx="927494" cy="41549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サービス</a:t>
            </a:r>
          </a:p>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提供状況</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29" name="正方形/長方形 28"/>
          <p:cNvSpPr/>
          <p:nvPr/>
        </p:nvSpPr>
        <p:spPr>
          <a:xfrm>
            <a:off x="265142" y="4240221"/>
            <a:ext cx="927494" cy="57708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支援目標の達成度</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30" name="正方形/長方形 29"/>
          <p:cNvSpPr/>
          <p:nvPr/>
        </p:nvSpPr>
        <p:spPr>
          <a:xfrm>
            <a:off x="265142" y="4865308"/>
            <a:ext cx="927494" cy="1708161"/>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計画変更の必要性</a:t>
            </a:r>
          </a:p>
          <a:p>
            <a:pPr algn="ctr"/>
            <a:endParaRPr kumimoji="1" lang="ja-JP" altLang="en-US" sz="1050" dirty="0" smtClean="0">
              <a:solidFill>
                <a:schemeClr val="tx1"/>
              </a:solidFill>
              <a:latin typeface="メイリオ" pitchFamily="50" charset="-128"/>
              <a:ea typeface="メイリオ" pitchFamily="50" charset="-128"/>
              <a:cs typeface="メイリオ" pitchFamily="50" charset="-128"/>
            </a:endParaRPr>
          </a:p>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その他</a:t>
            </a:r>
          </a:p>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留意事項</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31" name="テキスト ボックス 30"/>
          <p:cNvSpPr txBox="1"/>
          <p:nvPr/>
        </p:nvSpPr>
        <p:spPr>
          <a:xfrm>
            <a:off x="4074051" y="239771"/>
            <a:ext cx="4526732" cy="230832"/>
          </a:xfrm>
          <a:prstGeom prst="rect">
            <a:avLst/>
          </a:prstGeom>
          <a:noFill/>
        </p:spPr>
        <p:txBody>
          <a:bodyPr wrap="square" rtlCol="0">
            <a:spAutoFit/>
          </a:bodyPr>
          <a:lstStyle/>
          <a:p>
            <a:pPr algn="r"/>
            <a:r>
              <a:rPr lang="en-US" altLang="ja-JP" sz="900" dirty="0" smtClean="0">
                <a:latin typeface="メイリオ"/>
                <a:ea typeface="メイリオ"/>
                <a:cs typeface="メイリオ"/>
              </a:rPr>
              <a:t>『</a:t>
            </a:r>
            <a:r>
              <a:rPr lang="ja-JP" altLang="en-US" sz="900" dirty="0" smtClean="0">
                <a:latin typeface="メイリオ"/>
                <a:ea typeface="メイリオ"/>
                <a:cs typeface="メイリオ"/>
              </a:rPr>
              <a:t>サービス等利用計画作成サポートブック</a:t>
            </a:r>
            <a:r>
              <a:rPr lang="en-US" altLang="ja-JP" sz="900" dirty="0" smtClean="0">
                <a:latin typeface="メイリオ"/>
                <a:ea typeface="メイリオ"/>
                <a:cs typeface="メイリオ"/>
              </a:rPr>
              <a:t>』(p.34-p.35)</a:t>
            </a:r>
            <a:endParaRPr kumimoji="1" lang="ja-JP" altLang="en-US" sz="900" dirty="0"/>
          </a:p>
        </p:txBody>
      </p:sp>
      <p:sp>
        <p:nvSpPr>
          <p:cNvPr id="19" name="テキスト ボックス 18"/>
          <p:cNvSpPr txBox="1"/>
          <p:nvPr/>
        </p:nvSpPr>
        <p:spPr>
          <a:xfrm>
            <a:off x="440841" y="1377166"/>
            <a:ext cx="4022152" cy="253916"/>
          </a:xfrm>
          <a:prstGeom prst="rect">
            <a:avLst/>
          </a:prstGeom>
          <a:noFill/>
          <a:ln>
            <a:solidFill>
              <a:srgbClr val="C00000"/>
            </a:solidFill>
            <a:prstDash val="dash"/>
          </a:ln>
          <a:effectLst/>
        </p:spPr>
        <p:txBody>
          <a:bodyPr wrap="square" rtlCol="0">
            <a:spAutoFit/>
          </a:bodyPr>
          <a:lstStyle/>
          <a:p>
            <a:pPr algn="ctr"/>
            <a:r>
              <a:rPr kumimoji="1" lang="ja-JP" altLang="en-US" sz="1050" dirty="0" smtClean="0">
                <a:latin typeface="メイリオ" pitchFamily="50" charset="-128"/>
                <a:ea typeface="メイリオ" pitchFamily="50" charset="-128"/>
                <a:cs typeface="メイリオ" pitchFamily="50" charset="-128"/>
              </a:rPr>
              <a:t>サービス等利用計画のものをそのまま転記する。</a:t>
            </a:r>
            <a:endParaRPr kumimoji="1" lang="ja-JP" altLang="en-US" sz="1050" dirty="0">
              <a:latin typeface="メイリオ" pitchFamily="50" charset="-128"/>
              <a:ea typeface="メイリオ" pitchFamily="50" charset="-128"/>
              <a:cs typeface="メイリオ" pitchFamily="50" charset="-128"/>
            </a:endParaRPr>
          </a:p>
        </p:txBody>
      </p:sp>
      <p:sp>
        <p:nvSpPr>
          <p:cNvPr id="20" name="テキスト ボックス 19"/>
          <p:cNvSpPr txBox="1"/>
          <p:nvPr/>
        </p:nvSpPr>
        <p:spPr>
          <a:xfrm>
            <a:off x="627994" y="2558481"/>
            <a:ext cx="1237751" cy="577081"/>
          </a:xfrm>
          <a:prstGeom prst="rect">
            <a:avLst/>
          </a:prstGeom>
          <a:solidFill>
            <a:schemeClr val="bg1"/>
          </a:solidFill>
          <a:ln>
            <a:solidFill>
              <a:srgbClr val="C00000"/>
            </a:solidFill>
            <a:prstDash val="dash"/>
          </a:ln>
          <a:effectLst/>
        </p:spPr>
        <p:txBody>
          <a:bodyPr wrap="square" rtlCol="0">
            <a:spAutoFit/>
          </a:bodyPr>
          <a:lstStyle/>
          <a:p>
            <a:pPr algn="ctr"/>
            <a:r>
              <a:rPr kumimoji="1" lang="ja-JP" altLang="en-US" sz="1050" dirty="0" smtClean="0">
                <a:latin typeface="メイリオ" pitchFamily="50" charset="-128"/>
                <a:ea typeface="メイリオ" pitchFamily="50" charset="-128"/>
                <a:cs typeface="メイリオ" pitchFamily="50" charset="-128"/>
              </a:rPr>
              <a:t>サービス等利用計画のものをそのまま転記する。</a:t>
            </a:r>
            <a:endParaRPr kumimoji="1" lang="ja-JP" altLang="en-US" sz="1050" dirty="0">
              <a:latin typeface="メイリオ" pitchFamily="50" charset="-128"/>
              <a:ea typeface="メイリオ" pitchFamily="50" charset="-128"/>
              <a:cs typeface="メイリオ" pitchFamily="50" charset="-128"/>
            </a:endParaRPr>
          </a:p>
        </p:txBody>
      </p:sp>
      <p:sp>
        <p:nvSpPr>
          <p:cNvPr id="25" name="テキスト ボックス 24"/>
          <p:cNvSpPr txBox="1"/>
          <p:nvPr/>
        </p:nvSpPr>
        <p:spPr>
          <a:xfrm>
            <a:off x="1225767" y="3788380"/>
            <a:ext cx="7613077" cy="415498"/>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利用者の感想・満足度はできるだけ利用者の言葉や表現で記載する。</a:t>
            </a:r>
          </a:p>
          <a:p>
            <a:r>
              <a:rPr kumimoji="1" lang="ja-JP" altLang="en-US" sz="1050" dirty="0" smtClean="0">
                <a:latin typeface="メイリオ" pitchFamily="50" charset="-128"/>
                <a:ea typeface="メイリオ" pitchFamily="50" charset="-128"/>
                <a:cs typeface="メイリオ" pitchFamily="50" charset="-128"/>
              </a:rPr>
              <a:t>○ 前記の聞き取りについて、「いつ」「誰に」「どのように」確認したか記載する。</a:t>
            </a:r>
            <a:endParaRPr kumimoji="1" lang="ja-JP" altLang="en-US" sz="1050" dirty="0">
              <a:latin typeface="メイリオ" pitchFamily="50" charset="-128"/>
              <a:ea typeface="メイリオ" pitchFamily="50" charset="-128"/>
              <a:cs typeface="メイリオ" pitchFamily="50" charset="-128"/>
            </a:endParaRPr>
          </a:p>
        </p:txBody>
      </p:sp>
      <p:sp>
        <p:nvSpPr>
          <p:cNvPr id="32" name="正方形/長方形 31"/>
          <p:cNvSpPr/>
          <p:nvPr/>
        </p:nvSpPr>
        <p:spPr>
          <a:xfrm>
            <a:off x="263641" y="3788381"/>
            <a:ext cx="927494" cy="41549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本人の感想・満足度</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33" name="テキスト ボックス 32"/>
          <p:cNvSpPr txBox="1"/>
          <p:nvPr/>
        </p:nvSpPr>
        <p:spPr>
          <a:xfrm>
            <a:off x="4575374" y="1109322"/>
            <a:ext cx="4254233" cy="900246"/>
          </a:xfrm>
          <a:prstGeom prst="rect">
            <a:avLst/>
          </a:prstGeom>
          <a:noFill/>
          <a:ln>
            <a:solidFill>
              <a:srgbClr val="C00000"/>
            </a:solidFill>
            <a:prstDash val="dash"/>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総合的な援助の方針に対する取り組み経過、取り組みの結果とし</a:t>
            </a:r>
          </a:p>
          <a:p>
            <a:r>
              <a:rPr kumimoji="1" lang="ja-JP" altLang="en-US" sz="1050" dirty="0" smtClean="0">
                <a:latin typeface="メイリオ" pitchFamily="50" charset="-128"/>
                <a:ea typeface="メイリオ" pitchFamily="50" charset="-128"/>
                <a:cs typeface="メイリオ" pitchFamily="50" charset="-128"/>
              </a:rPr>
              <a:t>　</a:t>
            </a:r>
            <a:r>
              <a:rPr kumimoji="1" lang="ja-JP" altLang="en-US" sz="1050" dirty="0" err="1" smtClean="0">
                <a:latin typeface="メイリオ" pitchFamily="50" charset="-128"/>
                <a:ea typeface="メイリオ" pitchFamily="50" charset="-128"/>
                <a:cs typeface="メイリオ" pitchFamily="50" charset="-128"/>
              </a:rPr>
              <a:t>ての</a:t>
            </a:r>
            <a:r>
              <a:rPr kumimoji="1" lang="ja-JP" altLang="en-US" sz="1050" dirty="0" smtClean="0">
                <a:latin typeface="メイリオ" pitchFamily="50" charset="-128"/>
                <a:ea typeface="メイリオ" pitchFamily="50" charset="-128"/>
                <a:cs typeface="メイリオ" pitchFamily="50" charset="-128"/>
              </a:rPr>
              <a:t>評価、現在の生活実態・支援による利用者の自立度・生活環</a:t>
            </a:r>
          </a:p>
          <a:p>
            <a:r>
              <a:rPr kumimoji="1" lang="ja-JP" altLang="en-US" sz="1050" dirty="0" smtClean="0">
                <a:latin typeface="メイリオ" pitchFamily="50" charset="-128"/>
                <a:ea typeface="メイリオ" pitchFamily="50" charset="-128"/>
                <a:cs typeface="メイリオ" pitchFamily="50" charset="-128"/>
              </a:rPr>
              <a:t>　境の変化等を踏まえた今後の取り組みの方向性について記載する。</a:t>
            </a:r>
          </a:p>
          <a:p>
            <a:r>
              <a:rPr kumimoji="1" lang="ja-JP" altLang="en-US" sz="1050" dirty="0" smtClean="0">
                <a:latin typeface="メイリオ" pitchFamily="50" charset="-128"/>
                <a:ea typeface="メイリオ" pitchFamily="50" charset="-128"/>
                <a:cs typeface="メイリオ" pitchFamily="50" charset="-128"/>
              </a:rPr>
              <a:t>○ より客観的に状況を把握するため、サービス等調整会議を開催し、</a:t>
            </a:r>
          </a:p>
          <a:p>
            <a:r>
              <a:rPr kumimoji="1" lang="ja-JP" altLang="en-US" sz="1050" dirty="0" smtClean="0">
                <a:latin typeface="メイリオ" pitchFamily="50" charset="-128"/>
                <a:ea typeface="メイリオ" pitchFamily="50" charset="-128"/>
                <a:cs typeface="メイリオ" pitchFamily="50" charset="-128"/>
              </a:rPr>
              <a:t>　利用者と関係機関等が一堂に会して評価することが重要である。</a:t>
            </a:r>
            <a:endParaRPr kumimoji="1" lang="en-US" altLang="ja-JP" sz="1050" dirty="0" smtClean="0">
              <a:latin typeface="メイリオ" pitchFamily="50" charset="-128"/>
              <a:ea typeface="メイリオ" pitchFamily="50" charset="-128"/>
              <a:cs typeface="メイリオ" pitchFamily="50" charset="-128"/>
            </a:endParaRPr>
          </a:p>
        </p:txBody>
      </p:sp>
      <p:sp>
        <p:nvSpPr>
          <p:cNvPr id="18" name="角丸四角形 17"/>
          <p:cNvSpPr/>
          <p:nvPr/>
        </p:nvSpPr>
        <p:spPr>
          <a:xfrm>
            <a:off x="5670441" y="6537797"/>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#2</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p.138</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43)</a:t>
            </a:r>
            <a:endParaRPr kumimoji="1" lang="ja-JP" altLang="en-US" sz="1200" b="1" dirty="0">
              <a:solidFill>
                <a:schemeClr val="tx1"/>
              </a:solidFill>
              <a:latin typeface="メイリオ"/>
              <a:ea typeface="メイリオ"/>
              <a:cs typeface="メイリオ"/>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サービス担当者会議を体験しよう</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44</a:t>
            </a:fld>
            <a:endParaRPr lang="en-US"/>
          </a:p>
        </p:txBody>
      </p:sp>
      <p:sp>
        <p:nvSpPr>
          <p:cNvPr id="2" name="テキスト ボックス 1"/>
          <p:cNvSpPr txBox="1"/>
          <p:nvPr/>
        </p:nvSpPr>
        <p:spPr>
          <a:xfrm>
            <a:off x="474133" y="1979743"/>
            <a:ext cx="8334449" cy="3580467"/>
          </a:xfrm>
          <a:prstGeom prst="rect">
            <a:avLst/>
          </a:prstGeom>
          <a:noFill/>
        </p:spPr>
        <p:txBody>
          <a:bodyPr wrap="square" rtlCol="0">
            <a:spAutoFit/>
          </a:bodyPr>
          <a:lstStyle/>
          <a:p>
            <a:pPr>
              <a:lnSpc>
                <a:spcPts val="3400"/>
              </a:lnSpc>
            </a:pPr>
            <a:r>
              <a:rPr kumimoji="1" lang="ja-JP" altLang="en-US" sz="2400" b="1" u="sng" dirty="0" smtClean="0">
                <a:latin typeface="メイリオ" panose="020B0604030504040204" pitchFamily="50" charset="-128"/>
                <a:ea typeface="メイリオ" panose="020B0604030504040204" pitchFamily="50" charset="-128"/>
              </a:rPr>
              <a:t>（１）役割を決める</a:t>
            </a:r>
            <a:r>
              <a:rPr kumimoji="1" lang="ja-JP" altLang="en-US" sz="2400" dirty="0" smtClean="0">
                <a:latin typeface="メイリオ" panose="020B0604030504040204" pitchFamily="50" charset="-128"/>
                <a:ea typeface="メイリオ" panose="020B0604030504040204" pitchFamily="50" charset="-128"/>
              </a:rPr>
              <a:t>　</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演習講師含め</a:t>
            </a:r>
            <a:endParaRPr kumimoji="1" lang="ja-JP" altLang="en-US" sz="20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・長州源一郎さん</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・お母さん</a:t>
            </a: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・「私」（相談支援専門員）</a:t>
            </a: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・グループホーム（サービス管理責任者）</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・就業・生活支援センター（生活支援員○さん）</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・会社（係長さん</a:t>
            </a:r>
            <a:r>
              <a:rPr kumimoji="1" lang="ja-JP" altLang="en-US" sz="2400" dirty="0" smtClean="0">
                <a:latin typeface="メイリオ" panose="020B0604030504040204" pitchFamily="50" charset="-128"/>
                <a:ea typeface="メイリオ" panose="020B0604030504040204" pitchFamily="50" charset="-128"/>
              </a:rPr>
              <a:t>）</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・観察者</a:t>
            </a:r>
            <a:endParaRPr kumimoji="1" lang="ja-JP" altLang="en-US" sz="2400" dirty="0">
              <a:latin typeface="メイリオ" panose="020B0604030504040204" pitchFamily="50" charset="-128"/>
              <a:ea typeface="メイリオ" panose="020B0604030504040204" pitchFamily="50" charset="-128"/>
            </a:endParaRPr>
          </a:p>
        </p:txBody>
      </p:sp>
      <p:pic>
        <p:nvPicPr>
          <p:cNvPr id="6" name="図 5" descr="長州力（個別スタンプ：04）"/>
          <p:cNvPicPr>
            <a:picLocks noChangeAspect="1" noChangeArrowheads="1"/>
          </p:cNvPicPr>
          <p:nvPr/>
        </p:nvPicPr>
        <p:blipFill>
          <a:blip r:embed="rId2" cstate="print"/>
          <a:srcRect/>
          <a:stretch>
            <a:fillRect/>
          </a:stretch>
        </p:blipFill>
        <p:spPr bwMode="auto">
          <a:xfrm>
            <a:off x="7064347" y="4771109"/>
            <a:ext cx="1619899" cy="1708258"/>
          </a:xfrm>
          <a:prstGeom prst="rect">
            <a:avLst/>
          </a:prstGeom>
          <a:noFill/>
          <a:ln w="9525">
            <a:noFill/>
            <a:miter lim="800000"/>
            <a:headEnd/>
            <a:tailEnd/>
          </a:ln>
        </p:spPr>
      </p:pic>
      <p:sp>
        <p:nvSpPr>
          <p:cNvPr id="7" name="角丸四角形 6"/>
          <p:cNvSpPr/>
          <p:nvPr/>
        </p:nvSpPr>
        <p:spPr>
          <a:xfrm>
            <a:off x="6012251" y="1920892"/>
            <a:ext cx="2827232" cy="1018805"/>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b="1" dirty="0" smtClean="0">
                <a:solidFill>
                  <a:schemeClr val="tx1"/>
                </a:solidFill>
                <a:latin typeface="メイリオ" pitchFamily="50" charset="-128"/>
                <a:ea typeface="メイリオ" pitchFamily="50" charset="-128"/>
                <a:cs typeface="メイリオ" pitchFamily="50" charset="-128"/>
              </a:rPr>
              <a:t>演習講師は</a:t>
            </a:r>
          </a:p>
          <a:p>
            <a:r>
              <a:rPr kumimoji="1" lang="ja-JP" altLang="en-US" b="1" dirty="0" smtClean="0">
                <a:solidFill>
                  <a:schemeClr val="tx1"/>
                </a:solidFill>
                <a:latin typeface="メイリオ" pitchFamily="50" charset="-128"/>
                <a:ea typeface="メイリオ" pitchFamily="50" charset="-128"/>
                <a:cs typeface="メイリオ" pitchFamily="50" charset="-128"/>
              </a:rPr>
              <a:t>相談支援専門員役と</a:t>
            </a:r>
          </a:p>
          <a:p>
            <a:r>
              <a:rPr kumimoji="1" lang="ja-JP" altLang="en-US" b="1" dirty="0" smtClean="0">
                <a:solidFill>
                  <a:schemeClr val="tx1"/>
                </a:solidFill>
                <a:latin typeface="メイリオ" pitchFamily="50" charset="-128"/>
                <a:ea typeface="メイリオ" pitchFamily="50" charset="-128"/>
                <a:cs typeface="メイリオ" pitchFamily="50" charset="-128"/>
              </a:rPr>
              <a:t>本人役にはなれません。</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62152842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サービス担当者会議のイメージを掴む</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45</a:t>
            </a:fld>
            <a:endParaRPr lang="en-US"/>
          </a:p>
        </p:txBody>
      </p:sp>
      <p:sp>
        <p:nvSpPr>
          <p:cNvPr id="2" name="テキスト ボックス 1"/>
          <p:cNvSpPr txBox="1"/>
          <p:nvPr/>
        </p:nvSpPr>
        <p:spPr>
          <a:xfrm>
            <a:off x="474133" y="1979743"/>
            <a:ext cx="8334449" cy="3580467"/>
          </a:xfrm>
          <a:prstGeom prst="rect">
            <a:avLst/>
          </a:prstGeom>
          <a:noFill/>
        </p:spPr>
        <p:txBody>
          <a:bodyPr wrap="square" rtlCol="0">
            <a:spAutoFit/>
          </a:bodyPr>
          <a:lstStyle/>
          <a:p>
            <a:pPr>
              <a:lnSpc>
                <a:spcPts val="3400"/>
              </a:lnSpc>
            </a:pPr>
            <a:r>
              <a:rPr kumimoji="1" lang="ja-JP" altLang="en-US" sz="2400" b="1" u="sng" dirty="0" smtClean="0">
                <a:latin typeface="メイリオ" panose="020B0604030504040204" pitchFamily="50" charset="-128"/>
                <a:ea typeface="メイリオ" panose="020B0604030504040204" pitchFamily="50" charset="-128"/>
              </a:rPr>
              <a:t>（２）進行のしかた</a:t>
            </a:r>
            <a:r>
              <a:rPr kumimoji="1" lang="en-US" altLang="ja-JP" sz="2400" b="1" dirty="0" smtClean="0">
                <a:latin typeface="メイリオ" panose="020B0604030504040204" pitchFamily="50" charset="-128"/>
                <a:ea typeface="メイリオ" panose="020B0604030504040204" pitchFamily="50" charset="-128"/>
              </a:rPr>
              <a:t>【</a:t>
            </a:r>
            <a:r>
              <a:rPr kumimoji="1" lang="ja-JP" altLang="en-US" sz="2400" b="1" dirty="0">
                <a:latin typeface="メイリオ" panose="020B0604030504040204" pitchFamily="50" charset="-128"/>
                <a:ea typeface="メイリオ" panose="020B0604030504040204" pitchFamily="50" charset="-128"/>
              </a:rPr>
              <a:t>会議の次第</a:t>
            </a:r>
            <a:r>
              <a:rPr kumimoji="1" lang="en-US" altLang="ja-JP" sz="2400" b="1" dirty="0" smtClean="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① 本日の会議の目的</a:t>
            </a: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② 長州さん、この間の思いを語る。</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③ 現在の各所での様子の共有</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④ 討議　</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本人・環境の変化等を確認し、</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　　　　　計画の必要性があるか検討</a:t>
            </a:r>
          </a:p>
          <a:p>
            <a:pPr>
              <a:lnSpc>
                <a:spcPts val="3400"/>
              </a:lnSpc>
            </a:pPr>
            <a:r>
              <a:rPr kumimoji="1" lang="ja-JP" altLang="en-US" sz="2400" dirty="0" smtClean="0">
                <a:latin typeface="メイリオ" panose="020B0604030504040204" pitchFamily="50" charset="-128"/>
                <a:ea typeface="メイリオ" panose="020B0604030504040204" pitchFamily="50" charset="-128"/>
              </a:rPr>
              <a:t>　⑤ 今後の役割の確認</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 </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⑥ 次回</a:t>
            </a:r>
            <a:r>
              <a:rPr kumimoji="1" lang="en-US" altLang="ja-JP" sz="2400" dirty="0" smtClean="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pic>
        <p:nvPicPr>
          <p:cNvPr id="6" name="図 5" descr="長州力（個別スタンプ：04）"/>
          <p:cNvPicPr>
            <a:picLocks noChangeAspect="1" noChangeArrowheads="1"/>
          </p:cNvPicPr>
          <p:nvPr/>
        </p:nvPicPr>
        <p:blipFill>
          <a:blip r:embed="rId2" cstate="print"/>
          <a:srcRect/>
          <a:stretch>
            <a:fillRect/>
          </a:stretch>
        </p:blipFill>
        <p:spPr bwMode="auto">
          <a:xfrm>
            <a:off x="7064347" y="4771109"/>
            <a:ext cx="1619899" cy="1708258"/>
          </a:xfrm>
          <a:prstGeom prst="rect">
            <a:avLst/>
          </a:prstGeom>
          <a:noFill/>
          <a:ln w="9525">
            <a:noFill/>
            <a:miter lim="800000"/>
            <a:headEnd/>
            <a:tailEnd/>
          </a:ln>
        </p:spPr>
      </p:pic>
      <p:sp>
        <p:nvSpPr>
          <p:cNvPr id="7" name="テキスト ボックス 6"/>
          <p:cNvSpPr txBox="1"/>
          <p:nvPr/>
        </p:nvSpPr>
        <p:spPr>
          <a:xfrm>
            <a:off x="284163" y="5577925"/>
            <a:ext cx="8574087" cy="646331"/>
          </a:xfrm>
          <a:prstGeom prst="rect">
            <a:avLst/>
          </a:prstGeom>
          <a:noFill/>
        </p:spPr>
        <p:txBody>
          <a:bodyPr wrap="square" rtlCol="0">
            <a:spAutoFit/>
          </a:bodyPr>
          <a:lstStyle/>
          <a:p>
            <a:pPr algn="ctr"/>
            <a:r>
              <a:rPr kumimoji="1" lang="en-US" altLang="ja-JP" sz="3600" b="1" dirty="0" smtClean="0">
                <a:latin typeface="メイリオ"/>
                <a:ea typeface="メイリオ"/>
                <a:cs typeface="メイリオ"/>
              </a:rPr>
              <a:t>【</a:t>
            </a:r>
            <a:r>
              <a:rPr kumimoji="1" lang="en-US" altLang="ja-JP" sz="3600" b="1" dirty="0" smtClean="0">
                <a:latin typeface="メイリオ"/>
                <a:ea typeface="メイリオ"/>
                <a:cs typeface="メイリオ"/>
              </a:rPr>
              <a:t>20</a:t>
            </a:r>
            <a:r>
              <a:rPr kumimoji="1" lang="ja-JP" altLang="en-US" sz="3600" b="1" dirty="0" smtClean="0">
                <a:latin typeface="メイリオ"/>
                <a:ea typeface="メイリオ"/>
                <a:cs typeface="メイリオ"/>
              </a:rPr>
              <a:t>分</a:t>
            </a:r>
            <a:r>
              <a:rPr kumimoji="1" lang="en-US" altLang="ja-JP" sz="3600" b="1" dirty="0" smtClean="0">
                <a:latin typeface="メイリオ"/>
                <a:ea typeface="メイリオ"/>
                <a:cs typeface="メイリオ"/>
              </a:rPr>
              <a:t>】</a:t>
            </a:r>
            <a:endParaRPr kumimoji="1" lang="en-US" altLang="ja-JP" sz="3600" dirty="0">
              <a:latin typeface="メイリオ"/>
              <a:ea typeface="メイリオ"/>
              <a:cs typeface="メイリオ"/>
            </a:endParaRPr>
          </a:p>
        </p:txBody>
      </p:sp>
    </p:spTree>
    <p:extLst>
      <p:ext uri="{BB962C8B-B14F-4D97-AF65-F5344CB8AC3E}">
        <p14:creationId xmlns:p14="http://schemas.microsoft.com/office/powerpoint/2010/main" val="359389460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サービス担当者会議</a:t>
            </a:r>
            <a:r>
              <a:rPr lang="ja-JP" altLang="en-US" sz="2400" b="1" dirty="0" smtClean="0">
                <a:latin typeface="メイリオ"/>
                <a:ea typeface="メイリオ"/>
                <a:cs typeface="メイリオ"/>
              </a:rPr>
              <a:t>のふりかえり</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46</a:t>
            </a:fld>
            <a:endParaRPr lang="en-US"/>
          </a:p>
        </p:txBody>
      </p:sp>
      <p:sp>
        <p:nvSpPr>
          <p:cNvPr id="2" name="テキスト ボックス 1"/>
          <p:cNvSpPr txBox="1"/>
          <p:nvPr/>
        </p:nvSpPr>
        <p:spPr>
          <a:xfrm>
            <a:off x="474133" y="1979743"/>
            <a:ext cx="8334449" cy="3144451"/>
          </a:xfrm>
          <a:prstGeom prst="rect">
            <a:avLst/>
          </a:prstGeom>
          <a:noFill/>
        </p:spPr>
        <p:txBody>
          <a:bodyPr wrap="square" rtlCol="0">
            <a:spAutoFit/>
          </a:bodyPr>
          <a:lstStyle/>
          <a:p>
            <a:pPr>
              <a:lnSpc>
                <a:spcPts val="3400"/>
              </a:lnSpc>
            </a:pPr>
            <a:r>
              <a:rPr kumimoji="1" lang="ja-JP" altLang="en-US" sz="2400" b="1" u="sng" dirty="0" smtClean="0">
                <a:latin typeface="メイリオ" panose="020B0604030504040204" pitchFamily="50" charset="-128"/>
                <a:ea typeface="メイリオ" panose="020B0604030504040204" pitchFamily="50" charset="-128"/>
              </a:rPr>
              <a:t>（３）ふりかえりの方法</a:t>
            </a:r>
            <a:r>
              <a:rPr kumimoji="1" lang="ja-JP" altLang="en-US" sz="2400" b="1" dirty="0" smtClean="0">
                <a:latin typeface="メイリオ" panose="020B0604030504040204" pitchFamily="50" charset="-128"/>
                <a:ea typeface="メイリオ" panose="020B0604030504040204" pitchFamily="50" charset="-128"/>
              </a:rPr>
              <a:t>　</a:t>
            </a:r>
            <a:r>
              <a:rPr kumimoji="1" lang="en-US" altLang="ja-JP" sz="2400" b="1" dirty="0" smtClean="0">
                <a:latin typeface="メイリオ" panose="020B0604030504040204" pitchFamily="50" charset="-128"/>
                <a:ea typeface="メイリオ" panose="020B0604030504040204" pitchFamily="50" charset="-128"/>
              </a:rPr>
              <a:t>【</a:t>
            </a:r>
            <a:r>
              <a:rPr kumimoji="1" lang="ja-JP" altLang="en-US" sz="2400" b="1" dirty="0" smtClean="0">
                <a:latin typeface="メイリオ" panose="020B0604030504040204" pitchFamily="50" charset="-128"/>
                <a:ea typeface="メイリオ" panose="020B0604030504040204" pitchFamily="50" charset="-128"/>
              </a:rPr>
              <a:t>振り返り票の視点を参考に</a:t>
            </a:r>
            <a:r>
              <a:rPr kumimoji="1" lang="en-US" altLang="ja-JP" sz="2400" b="1" dirty="0" smtClean="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① </a:t>
            </a:r>
            <a:r>
              <a:rPr kumimoji="1" lang="ja-JP" altLang="en-US" sz="2400" dirty="0" smtClean="0">
                <a:latin typeface="メイリオ" panose="020B0604030504040204" pitchFamily="50" charset="-128"/>
                <a:ea typeface="メイリオ" panose="020B0604030504040204" pitchFamily="50" charset="-128"/>
              </a:rPr>
              <a:t>感想の共有</a:t>
            </a: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② </a:t>
            </a:r>
            <a:r>
              <a:rPr kumimoji="1" lang="ja-JP" altLang="en-US" sz="2400" dirty="0" smtClean="0">
                <a:latin typeface="メイリオ" panose="020B0604030504040204" pitchFamily="50" charset="-128"/>
                <a:ea typeface="メイリオ" panose="020B0604030504040204" pitchFamily="50" charset="-128"/>
              </a:rPr>
              <a:t>観察者よりコメント</a:t>
            </a:r>
            <a:endParaRPr kumimoji="1" lang="ja-JP" altLang="en-US" sz="2400" dirty="0" smtClean="0">
              <a:latin typeface="メイリオ" panose="020B0604030504040204" pitchFamily="50" charset="-128"/>
              <a:ea typeface="メイリオ" panose="020B0604030504040204" pitchFamily="50" charset="-128"/>
            </a:endParaRPr>
          </a:p>
          <a:p>
            <a:pPr>
              <a:lnSpc>
                <a:spcPts val="3400"/>
              </a:lnSpc>
            </a:pPr>
            <a:r>
              <a:rPr kumimoji="1" lang="ja-JP" altLang="en-US" sz="2400" dirty="0" smtClean="0">
                <a:latin typeface="メイリオ" panose="020B0604030504040204" pitchFamily="50" charset="-128"/>
                <a:ea typeface="メイリオ" panose="020B0604030504040204" pitchFamily="50" charset="-128"/>
              </a:rPr>
              <a:t>　③ </a:t>
            </a:r>
            <a:r>
              <a:rPr kumimoji="1" lang="ja-JP" altLang="en-US" sz="2400" dirty="0" smtClean="0">
                <a:latin typeface="メイリオ" panose="020B0604030504040204" pitchFamily="50" charset="-128"/>
                <a:ea typeface="メイリオ" panose="020B0604030504040204" pitchFamily="50" charset="-128"/>
              </a:rPr>
              <a:t>自由に意見交換</a:t>
            </a:r>
          </a:p>
          <a:p>
            <a:pPr>
              <a:lnSpc>
                <a:spcPts val="3400"/>
              </a:lnSpc>
            </a:pP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400" dirty="0" smtClean="0">
                <a:latin typeface="メイリオ" panose="020B0604030504040204" pitchFamily="50" charset="-128"/>
                <a:ea typeface="メイリオ" panose="020B0604030504040204" pitchFamily="50" charset="-128"/>
              </a:rPr>
              <a:t>　</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工夫した点、難しかった点、今後への改善点等</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気づきはありましたか？</a:t>
            </a:r>
            <a:endParaRPr kumimoji="1" lang="ja-JP" altLang="en-US" sz="2400" dirty="0">
              <a:latin typeface="メイリオ" panose="020B0604030504040204" pitchFamily="50" charset="-128"/>
              <a:ea typeface="メイリオ" panose="020B0604030504040204" pitchFamily="50" charset="-128"/>
            </a:endParaRPr>
          </a:p>
        </p:txBody>
      </p:sp>
      <p:pic>
        <p:nvPicPr>
          <p:cNvPr id="6" name="図 5" descr="長州力（個別スタンプ：04）"/>
          <p:cNvPicPr>
            <a:picLocks noChangeAspect="1" noChangeArrowheads="1"/>
          </p:cNvPicPr>
          <p:nvPr/>
        </p:nvPicPr>
        <p:blipFill>
          <a:blip r:embed="rId2" cstate="print"/>
          <a:srcRect/>
          <a:stretch>
            <a:fillRect/>
          </a:stretch>
        </p:blipFill>
        <p:spPr bwMode="auto">
          <a:xfrm>
            <a:off x="7064347" y="4771109"/>
            <a:ext cx="1619899" cy="1708258"/>
          </a:xfrm>
          <a:prstGeom prst="rect">
            <a:avLst/>
          </a:prstGeom>
          <a:noFill/>
          <a:ln w="9525">
            <a:noFill/>
            <a:miter lim="800000"/>
            <a:headEnd/>
            <a:tailEnd/>
          </a:ln>
        </p:spPr>
      </p:pic>
      <p:sp>
        <p:nvSpPr>
          <p:cNvPr id="7" name="テキスト ボックス 6"/>
          <p:cNvSpPr txBox="1"/>
          <p:nvPr/>
        </p:nvSpPr>
        <p:spPr>
          <a:xfrm>
            <a:off x="284163" y="5577925"/>
            <a:ext cx="8574087" cy="646331"/>
          </a:xfrm>
          <a:prstGeom prst="rect">
            <a:avLst/>
          </a:prstGeom>
          <a:noFill/>
        </p:spPr>
        <p:txBody>
          <a:bodyPr wrap="square" rtlCol="0">
            <a:spAutoFit/>
          </a:bodyPr>
          <a:lstStyle/>
          <a:p>
            <a:pPr algn="ctr"/>
            <a:r>
              <a:rPr kumimoji="1" lang="en-US" altLang="ja-JP" sz="3600" b="1" dirty="0" smtClean="0">
                <a:latin typeface="メイリオ"/>
                <a:ea typeface="メイリオ"/>
                <a:cs typeface="メイリオ"/>
              </a:rPr>
              <a:t>【</a:t>
            </a:r>
            <a:r>
              <a:rPr kumimoji="1" lang="en-US" altLang="ja-JP" sz="3600" b="1" dirty="0" smtClean="0">
                <a:latin typeface="メイリオ"/>
                <a:ea typeface="メイリオ"/>
                <a:cs typeface="メイリオ"/>
              </a:rPr>
              <a:t>15</a:t>
            </a:r>
            <a:r>
              <a:rPr kumimoji="1" lang="ja-JP" altLang="en-US" sz="3600" b="1" dirty="0" smtClean="0">
                <a:latin typeface="メイリオ"/>
                <a:ea typeface="メイリオ"/>
                <a:cs typeface="メイリオ"/>
              </a:rPr>
              <a:t>分</a:t>
            </a:r>
            <a:r>
              <a:rPr kumimoji="1" lang="en-US" altLang="ja-JP" sz="3600" b="1" dirty="0" smtClean="0">
                <a:latin typeface="メイリオ"/>
                <a:ea typeface="メイリオ"/>
                <a:cs typeface="メイリオ"/>
              </a:rPr>
              <a:t>】</a:t>
            </a:r>
            <a:endParaRPr kumimoji="1" lang="en-US" altLang="ja-JP" sz="3600" dirty="0">
              <a:latin typeface="メイリオ"/>
              <a:ea typeface="メイリオ"/>
              <a:cs typeface="メイリオ"/>
            </a:endParaRPr>
          </a:p>
        </p:txBody>
      </p:sp>
    </p:spTree>
    <p:extLst>
      <p:ext uri="{BB962C8B-B14F-4D97-AF65-F5344CB8AC3E}">
        <p14:creationId xmlns:p14="http://schemas.microsoft.com/office/powerpoint/2010/main" val="311685624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954107"/>
          </a:xfrm>
          <a:prstGeom prst="rect">
            <a:avLst/>
          </a:prstGeom>
          <a:noFill/>
        </p:spPr>
        <p:txBody>
          <a:bodyPr wrap="square" rtlCol="0">
            <a:spAutoFit/>
          </a:bodyPr>
          <a:lstStyle/>
          <a:p>
            <a:pPr algn="ct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５</a:t>
            </a:r>
            <a:r>
              <a:rPr kumimoji="1" lang="en-US" altLang="ja-JP" sz="2800" b="1" dirty="0" smtClean="0">
                <a:latin typeface="メイリオ" pitchFamily="50" charset="-128"/>
                <a:ea typeface="メイリオ" pitchFamily="50" charset="-128"/>
                <a:cs typeface="メイリオ" pitchFamily="50" charset="-128"/>
              </a:rPr>
              <a:t>-2】</a:t>
            </a:r>
            <a:r>
              <a:rPr kumimoji="1" lang="ja-JP" altLang="en-US" sz="2800" b="1" dirty="0" smtClean="0">
                <a:latin typeface="メイリオ" pitchFamily="50" charset="-128"/>
                <a:ea typeface="メイリオ" pitchFamily="50" charset="-128"/>
                <a:cs typeface="メイリオ" pitchFamily="50" charset="-128"/>
              </a:rPr>
              <a:t>モニタリングと終結・評価</a:t>
            </a:r>
            <a:endParaRPr kumimoji="1" lang="en-US" altLang="ja-JP" sz="2800" b="1" dirty="0" smtClean="0">
              <a:latin typeface="メイリオ" pitchFamily="50" charset="-128"/>
              <a:ea typeface="メイリオ" pitchFamily="50" charset="-128"/>
              <a:cs typeface="メイリオ" pitchFamily="50" charset="-128"/>
            </a:endParaRPr>
          </a:p>
          <a:p>
            <a:pPr algn="ctr"/>
            <a:r>
              <a:rPr kumimoji="1" lang="ja-JP" altLang="en-US" sz="2800" b="1" dirty="0" smtClean="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ご本人のゴールへ到達したときは</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47</a:t>
            </a:fld>
            <a:endParaRPr lang="en-US"/>
          </a:p>
        </p:txBody>
      </p:sp>
    </p:spTree>
    <p:extLst>
      <p:ext uri="{BB962C8B-B14F-4D97-AF65-F5344CB8AC3E}">
        <p14:creationId xmlns:p14="http://schemas.microsoft.com/office/powerpoint/2010/main" val="113260754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a:ea typeface="メイリオ"/>
                <a:cs typeface="メイリオ"/>
              </a:rPr>
              <a:t>終結</a:t>
            </a:r>
            <a:endParaRPr kumimoji="1" lang="ja-JP" altLang="en-US" sz="2800" dirty="0">
              <a:latin typeface="メイリオ"/>
              <a:ea typeface="メイリオ"/>
              <a:cs typeface="メイリオ"/>
            </a:endParaRP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48</a:t>
            </a:fld>
            <a:endParaRPr lang="en-US"/>
          </a:p>
        </p:txBody>
      </p:sp>
      <p:sp>
        <p:nvSpPr>
          <p:cNvPr id="4" name="テキスト ボックス 3"/>
          <p:cNvSpPr txBox="1"/>
          <p:nvPr/>
        </p:nvSpPr>
        <p:spPr>
          <a:xfrm>
            <a:off x="284163" y="1973477"/>
            <a:ext cx="8574087" cy="3631763"/>
          </a:xfrm>
          <a:prstGeom prst="rect">
            <a:avLst/>
          </a:prstGeom>
          <a:noFill/>
        </p:spPr>
        <p:txBody>
          <a:bodyPr wrap="square" rtlCol="0">
            <a:spAutoFit/>
          </a:bodyPr>
          <a:lstStyle/>
          <a:p>
            <a:r>
              <a:rPr kumimoji="1" lang="en-US" altLang="ja-JP" sz="2400" b="1" dirty="0" smtClean="0">
                <a:latin typeface="メイリオ"/>
                <a:ea typeface="メイリオ"/>
                <a:cs typeface="メイリオ"/>
              </a:rPr>
              <a:t>【</a:t>
            </a:r>
            <a:r>
              <a:rPr kumimoji="1" lang="ja-JP" altLang="en-US" sz="2400" b="1" dirty="0" smtClean="0">
                <a:latin typeface="メイリオ"/>
                <a:ea typeface="メイリオ"/>
                <a:cs typeface="メイリオ"/>
              </a:rPr>
              <a:t>ケアマネジメントにおける終結</a:t>
            </a:r>
            <a:r>
              <a:rPr kumimoji="1" lang="en-US" altLang="ja-JP" sz="2400" b="1" dirty="0" smtClean="0">
                <a:latin typeface="メイリオ"/>
                <a:ea typeface="メイリオ"/>
                <a:cs typeface="メイリオ"/>
              </a:rPr>
              <a:t>】</a:t>
            </a:r>
            <a:endParaRPr kumimoji="1" lang="ja-JP" altLang="en-US" sz="2400" b="1"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① プランに設定したゴールが達成され、</a:t>
            </a:r>
          </a:p>
          <a:p>
            <a:r>
              <a:rPr kumimoji="1" lang="ja-JP" altLang="en-US" sz="2400" b="1" dirty="0" smtClean="0">
                <a:latin typeface="メイリオ"/>
                <a:ea typeface="メイリオ"/>
                <a:cs typeface="メイリオ"/>
              </a:rPr>
              <a:t>　　　　　　　　ゴールを更新する必要がなくなった場合。</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② 本人が希望しなくなった場合。</a:t>
            </a: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③ 機関としての役割を終えた場合</a:t>
            </a:r>
            <a:r>
              <a:rPr kumimoji="1" lang="ja-JP" altLang="en-US" b="1" dirty="0" smtClean="0">
                <a:latin typeface="メイリオ"/>
                <a:ea typeface="メイリオ"/>
                <a:cs typeface="メイリオ"/>
              </a:rPr>
              <a:t>（役割／転居・死亡等）</a:t>
            </a:r>
            <a:r>
              <a:rPr kumimoji="1" lang="ja-JP" altLang="en-US" sz="2400" b="1" dirty="0" smtClean="0">
                <a:latin typeface="メイリオ"/>
                <a:ea typeface="メイリオ"/>
                <a:cs typeface="メイリオ"/>
              </a:rPr>
              <a:t>。</a:t>
            </a:r>
            <a:endParaRPr kumimoji="1" lang="ja-JP" altLang="en-US" sz="2400" b="1" dirty="0">
              <a:latin typeface="メイリオ"/>
              <a:ea typeface="メイリオ"/>
              <a:cs typeface="メイリオ"/>
            </a:endParaRPr>
          </a:p>
          <a:p>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 ・卒業</a:t>
            </a:r>
          </a:p>
          <a:p>
            <a:r>
              <a:rPr kumimoji="1" lang="ja-JP" altLang="en-US" sz="2400" dirty="0" smtClean="0">
                <a:latin typeface="メイリオ"/>
                <a:ea typeface="メイリオ"/>
                <a:cs typeface="メイリオ"/>
              </a:rPr>
              <a:t>　　 ・つないで終了</a:t>
            </a:r>
          </a:p>
          <a:p>
            <a:r>
              <a:rPr kumimoji="1" lang="ja-JP" altLang="en-US" sz="2400" dirty="0" smtClean="0">
                <a:latin typeface="メイリオ"/>
                <a:ea typeface="メイリオ"/>
                <a:cs typeface="メイリオ"/>
              </a:rPr>
              <a:t>　 </a:t>
            </a:r>
            <a:r>
              <a:rPr kumimoji="1" lang="ja-JP" altLang="en-US" sz="2400" i="1" dirty="0" smtClean="0">
                <a:latin typeface="メイリオ"/>
                <a:ea typeface="メイリオ"/>
                <a:cs typeface="メイリオ"/>
              </a:rPr>
              <a:t>（・なんとなく終結の雰囲気）</a:t>
            </a:r>
          </a:p>
          <a:p>
            <a:r>
              <a:rPr kumimoji="1" lang="ja-JP" altLang="en-US" sz="1400" i="1" dirty="0" smtClean="0">
                <a:latin typeface="メイリオ"/>
                <a:ea typeface="メイリオ"/>
                <a:cs typeface="メイリオ"/>
              </a:rPr>
              <a:t>　　　　なかなか相談支援として完全に終結としづらい。</a:t>
            </a:r>
          </a:p>
        </p:txBody>
      </p:sp>
      <p:sp>
        <p:nvSpPr>
          <p:cNvPr id="11" name="角丸四角形 10"/>
          <p:cNvSpPr/>
          <p:nvPr/>
        </p:nvSpPr>
        <p:spPr>
          <a:xfrm>
            <a:off x="2126658" y="4236098"/>
            <a:ext cx="2183887" cy="244444"/>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いつでもまた来てね！</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9" name="角丸四角形 8"/>
          <p:cNvSpPr/>
          <p:nvPr/>
        </p:nvSpPr>
        <p:spPr>
          <a:xfrm>
            <a:off x="5251006" y="5785005"/>
            <a:ext cx="3686074" cy="671804"/>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100" b="1" dirty="0" smtClean="0">
                <a:solidFill>
                  <a:schemeClr val="tx1"/>
                </a:solidFill>
                <a:latin typeface="メイリオ" pitchFamily="50" charset="-128"/>
                <a:ea typeface="メイリオ" pitchFamily="50" charset="-128"/>
                <a:cs typeface="メイリオ" pitchFamily="50" charset="-128"/>
              </a:rPr>
              <a:t>計画相談の場合、障害福祉サービス（児童福祉法のサービス）利用が終了した場合に終了になってしまう。さて、どうする？</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8" name="角丸四角形 7"/>
          <p:cNvSpPr/>
          <p:nvPr/>
        </p:nvSpPr>
        <p:spPr>
          <a:xfrm>
            <a:off x="5199544" y="2029463"/>
            <a:ext cx="2183887" cy="244444"/>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終結して大丈夫だろうか</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10" name="角丸四角形 9"/>
          <p:cNvSpPr/>
          <p:nvPr/>
        </p:nvSpPr>
        <p:spPr>
          <a:xfrm>
            <a:off x="5251006" y="4058819"/>
            <a:ext cx="3686074" cy="1660849"/>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100" b="1" dirty="0" smtClean="0">
                <a:solidFill>
                  <a:schemeClr val="tx1"/>
                </a:solidFill>
                <a:latin typeface="メイリオ" pitchFamily="50" charset="-128"/>
                <a:ea typeface="メイリオ" pitchFamily="50" charset="-128"/>
                <a:cs typeface="メイリオ" pitchFamily="50" charset="-128"/>
              </a:rPr>
              <a:t>講義の事例の場合、どこが終結でしょうか。</a:t>
            </a:r>
          </a:p>
          <a:p>
            <a:r>
              <a:rPr kumimoji="1" lang="ja-JP" altLang="en-US" sz="1100" b="1" dirty="0" smtClean="0">
                <a:solidFill>
                  <a:schemeClr val="tx1"/>
                </a:solidFill>
                <a:latin typeface="メイリオ" pitchFamily="50" charset="-128"/>
                <a:ea typeface="メイリオ" pitchFamily="50" charset="-128"/>
                <a:cs typeface="メイリオ" pitchFamily="50" charset="-128"/>
              </a:rPr>
              <a:t>　・大学に安定して通学できるようになった頃</a:t>
            </a:r>
          </a:p>
          <a:p>
            <a:r>
              <a:rPr kumimoji="1" lang="ja-JP" altLang="en-US" sz="1100" b="1" dirty="0" smtClean="0">
                <a:solidFill>
                  <a:schemeClr val="tx1"/>
                </a:solidFill>
                <a:latin typeface="メイリオ" pitchFamily="50" charset="-128"/>
                <a:ea typeface="メイリオ" pitchFamily="50" charset="-128"/>
                <a:cs typeface="メイリオ" pitchFamily="50" charset="-128"/>
              </a:rPr>
              <a:t>　・大学卒業時</a:t>
            </a:r>
          </a:p>
          <a:p>
            <a:r>
              <a:rPr kumimoji="1" lang="ja-JP" altLang="en-US" sz="1100" b="1" dirty="0" smtClean="0">
                <a:solidFill>
                  <a:schemeClr val="tx1"/>
                </a:solidFill>
                <a:latin typeface="メイリオ" pitchFamily="50" charset="-128"/>
                <a:ea typeface="メイリオ" pitchFamily="50" charset="-128"/>
                <a:cs typeface="メイリオ" pitchFamily="50" charset="-128"/>
              </a:rPr>
              <a:t>　・就職が安定した頃</a:t>
            </a:r>
          </a:p>
          <a:p>
            <a:r>
              <a:rPr kumimoji="1" lang="ja-JP" altLang="en-US" sz="1100" b="1" dirty="0" smtClean="0">
                <a:solidFill>
                  <a:schemeClr val="tx1"/>
                </a:solidFill>
                <a:latin typeface="メイリオ" pitchFamily="50" charset="-128"/>
                <a:ea typeface="メイリオ" pitchFamily="50" charset="-128"/>
                <a:cs typeface="メイリオ" pitchFamily="50" charset="-128"/>
              </a:rPr>
              <a:t>　・彼氏ができた頃</a:t>
            </a:r>
          </a:p>
          <a:p>
            <a:r>
              <a:rPr kumimoji="1" lang="ja-JP" altLang="en-US" sz="1100" b="1" dirty="0" smtClean="0">
                <a:solidFill>
                  <a:schemeClr val="tx1"/>
                </a:solidFill>
                <a:latin typeface="メイリオ" pitchFamily="50" charset="-128"/>
                <a:ea typeface="メイリオ" pitchFamily="50" charset="-128"/>
                <a:cs typeface="メイリオ" pitchFamily="50" charset="-128"/>
              </a:rPr>
              <a:t>　・彼氏と同棲し、サービスが終了した時</a:t>
            </a:r>
          </a:p>
          <a:p>
            <a:r>
              <a:rPr kumimoji="1" lang="ja-JP" altLang="en-US" sz="1100" b="1" dirty="0" smtClean="0">
                <a:solidFill>
                  <a:schemeClr val="tx1"/>
                </a:solidFill>
                <a:latin typeface="メイリオ" pitchFamily="50" charset="-128"/>
                <a:ea typeface="メイリオ" pitchFamily="50" charset="-128"/>
                <a:cs typeface="メイリオ" pitchFamily="50" charset="-128"/>
              </a:rPr>
              <a:t>　・今でも継続中</a:t>
            </a:r>
          </a:p>
          <a:p>
            <a:r>
              <a:rPr kumimoji="1" lang="ja-JP" altLang="en-US" sz="1100" b="1" dirty="0" smtClean="0">
                <a:solidFill>
                  <a:schemeClr val="tx1"/>
                </a:solidFill>
                <a:latin typeface="メイリオ" pitchFamily="50" charset="-128"/>
                <a:ea typeface="メイリオ" pitchFamily="50" charset="-128"/>
                <a:cs typeface="メイリオ" pitchFamily="50" charset="-128"/>
              </a:rPr>
              <a:t>　・その他</a:t>
            </a:r>
          </a:p>
          <a:p>
            <a:pPr algn="ctr"/>
            <a:r>
              <a:rPr kumimoji="1" lang="en-US" altLang="ja-JP" sz="1100" b="1" dirty="0" smtClean="0">
                <a:solidFill>
                  <a:srgbClr val="FF0000"/>
                </a:solidFill>
                <a:latin typeface="メイリオ" pitchFamily="50" charset="-128"/>
                <a:ea typeface="メイリオ" pitchFamily="50" charset="-128"/>
                <a:cs typeface="メイリオ" pitchFamily="50" charset="-128"/>
              </a:rPr>
              <a:t>※</a:t>
            </a:r>
            <a:r>
              <a:rPr kumimoji="1" lang="ja-JP" altLang="en-US" sz="1100" b="1" dirty="0" smtClean="0">
                <a:solidFill>
                  <a:srgbClr val="FF0000"/>
                </a:solidFill>
                <a:latin typeface="メイリオ" pitchFamily="50" charset="-128"/>
                <a:ea typeface="メイリオ" pitchFamily="50" charset="-128"/>
                <a:cs typeface="メイリオ" pitchFamily="50" charset="-128"/>
              </a:rPr>
              <a:t>合議による終結判断も重要</a:t>
            </a:r>
            <a:endParaRPr kumimoji="1" lang="ja-JP" altLang="en-US" sz="1100" b="1" dirty="0">
              <a:solidFill>
                <a:srgbClr val="FF0000"/>
              </a:solidFill>
              <a:latin typeface="メイリオ" pitchFamily="50" charset="-128"/>
              <a:ea typeface="メイリオ" pitchFamily="50" charset="-128"/>
              <a:cs typeface="メイリオ" pitchFamily="50" charset="-128"/>
            </a:endParaRPr>
          </a:p>
        </p:txBody>
      </p:sp>
      <p:sp>
        <p:nvSpPr>
          <p:cNvPr id="13" name="角丸四角形 12"/>
          <p:cNvSpPr/>
          <p:nvPr/>
        </p:nvSpPr>
        <p:spPr>
          <a:xfrm>
            <a:off x="284163" y="108395"/>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#2</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p.141</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49)</a:t>
            </a:r>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261395141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500747"/>
            <a:ext cx="8640960" cy="523220"/>
          </a:xfrm>
          <a:prstGeom prst="rect">
            <a:avLst/>
          </a:prstGeom>
          <a:noFill/>
        </p:spPr>
        <p:txBody>
          <a:bodyPr wrap="square" rtlCol="0">
            <a:spAutoFit/>
          </a:bodyPr>
          <a:lstStyle/>
          <a:p>
            <a:pPr algn="ct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６</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まとめ</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solidFill>
                  <a:schemeClr val="tx1"/>
                </a:solidFill>
              </a:rPr>
              <a:t>新カリキュラムに基づく相談支援従事者養成研修モデル研修</a:t>
            </a:r>
            <a:r>
              <a:rPr kumimoji="1" lang="en-US" altLang="ja-JP" sz="800" b="0" dirty="0" smtClean="0">
                <a:solidFill>
                  <a:schemeClr val="tx1"/>
                </a:solidFill>
              </a:rPr>
              <a:t>(</a:t>
            </a:r>
            <a:r>
              <a:rPr kumimoji="1" lang="ja-JP" altLang="en-US" sz="800" b="0" dirty="0" smtClean="0">
                <a:solidFill>
                  <a:schemeClr val="tx1"/>
                </a:solidFill>
              </a:rPr>
              <a:t>初任者研修</a:t>
            </a:r>
            <a:r>
              <a:rPr kumimoji="1" lang="en-US" altLang="ja-JP" sz="800" b="0" dirty="0" smtClean="0">
                <a:solidFill>
                  <a:schemeClr val="tx1"/>
                </a:solidFill>
              </a:rPr>
              <a:t>), SSA2018-2019(c) </a:t>
            </a:r>
            <a:r>
              <a:rPr kumimoji="1" lang="ja-JP" altLang="en-US" sz="800" b="0" dirty="0" smtClean="0">
                <a:solidFill>
                  <a:schemeClr val="tx1"/>
                </a:solidFill>
              </a:rPr>
              <a:t>不許複製</a:t>
            </a:r>
            <a:endParaRPr kumimoji="1" lang="ja-JP" altLang="en-US" sz="800" b="0" dirty="0">
              <a:solidFill>
                <a:schemeClr val="tx1"/>
              </a:solidFill>
            </a:endParaRPr>
          </a:p>
        </p:txBody>
      </p:sp>
      <p:sp>
        <p:nvSpPr>
          <p:cNvPr id="3" name="テキスト ボックス 2"/>
          <p:cNvSpPr txBox="1"/>
          <p:nvPr/>
        </p:nvSpPr>
        <p:spPr>
          <a:xfrm>
            <a:off x="293854" y="631462"/>
            <a:ext cx="6171681"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演習１（２日目）の概要（２）</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154494"/>
            <a:ext cx="8640960" cy="2913618"/>
          </a:xfrm>
          <a:prstGeom prst="rect">
            <a:avLst/>
          </a:prstGeom>
          <a:noFill/>
        </p:spPr>
        <p:txBody>
          <a:bodyPr wrap="square" rtlCol="0">
            <a:spAutoFit/>
          </a:bodyPr>
          <a:lstStyle/>
          <a:p>
            <a:pPr>
              <a:lnSpc>
                <a:spcPts val="2600"/>
              </a:lnSpc>
            </a:pPr>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告示案</a:t>
            </a:r>
            <a:r>
              <a:rPr kumimoji="1" lang="en-US" altLang="ja-JP" sz="2400" b="1" dirty="0" smtClean="0">
                <a:latin typeface="メイリオ" pitchFamily="50" charset="-128"/>
                <a:ea typeface="メイリオ" pitchFamily="50" charset="-128"/>
                <a:cs typeface="メイリオ" pitchFamily="50" charset="-128"/>
              </a:rPr>
              <a:t>〉</a:t>
            </a:r>
            <a:r>
              <a:rPr kumimoji="1" lang="ja-JP" altLang="en-US" sz="2000" b="1" dirty="0" smtClean="0">
                <a:latin typeface="メイリオ" pitchFamily="50" charset="-128"/>
                <a:ea typeface="メイリオ" pitchFamily="50" charset="-128"/>
                <a:cs typeface="メイリオ" pitchFamily="50" charset="-128"/>
              </a:rPr>
              <a:t> </a:t>
            </a:r>
            <a:r>
              <a:rPr kumimoji="1" lang="en-US" altLang="ja-JP" sz="2000" b="1" dirty="0" smtClean="0">
                <a:latin typeface="メイリオ" pitchFamily="50" charset="-128"/>
                <a:ea typeface="メイリオ" pitchFamily="50" charset="-128"/>
                <a:cs typeface="メイリオ" pitchFamily="50" charset="-128"/>
              </a:rPr>
              <a:t>- </a:t>
            </a:r>
            <a:r>
              <a:rPr kumimoji="1" lang="ja-JP" altLang="en-US" sz="2000" b="1" dirty="0" smtClean="0">
                <a:latin typeface="メイリオ" pitchFamily="50" charset="-128"/>
                <a:ea typeface="メイリオ" pitchFamily="50" charset="-128"/>
                <a:cs typeface="メイリオ" pitchFamily="50" charset="-128"/>
              </a:rPr>
              <a:t>評価及び終結 </a:t>
            </a:r>
            <a:r>
              <a:rPr kumimoji="1" lang="en-US" altLang="ja-JP" sz="2000" b="1" dirty="0" smtClean="0">
                <a:latin typeface="メイリオ" pitchFamily="50" charset="-128"/>
                <a:ea typeface="メイリオ" pitchFamily="50" charset="-128"/>
                <a:cs typeface="メイリオ" pitchFamily="50" charset="-128"/>
              </a:rPr>
              <a:t>-</a:t>
            </a:r>
          </a:p>
          <a:p>
            <a:pPr>
              <a:lnSpc>
                <a:spcPts val="1200"/>
              </a:lnSpc>
            </a:pPr>
            <a:endParaRPr kumimoji="1" lang="ja-JP" altLang="en-US" sz="2000" dirty="0" smtClean="0">
              <a:latin typeface="メイリオ" pitchFamily="50" charset="-128"/>
              <a:ea typeface="メイリオ" pitchFamily="50" charset="-128"/>
              <a:cs typeface="メイリオ" pitchFamily="50" charset="-128"/>
            </a:endParaRPr>
          </a:p>
          <a:p>
            <a:pPr>
              <a:lnSpc>
                <a:spcPts val="2600"/>
              </a:lnSpc>
            </a:pPr>
            <a:r>
              <a:rPr kumimoji="1" lang="ja-JP" altLang="en-US" sz="1400" dirty="0" smtClean="0">
                <a:latin typeface="メイリオ" pitchFamily="50" charset="-128"/>
                <a:ea typeface="メイリオ" pitchFamily="50" charset="-128"/>
                <a:cs typeface="メイリオ" pitchFamily="50" charset="-128"/>
              </a:rPr>
              <a:t>　⑧ 利用者及びその家族、サービス担当者等との継続的な連絡や、居宅を訪問し利用者と面接することの</a:t>
            </a:r>
            <a:endParaRPr kumimoji="1" lang="en-US" altLang="ja-JP" sz="1400" dirty="0" smtClean="0">
              <a:latin typeface="メイリオ" pitchFamily="50" charset="-128"/>
              <a:ea typeface="メイリオ" pitchFamily="50" charset="-128"/>
              <a:cs typeface="メイリオ" pitchFamily="50" charset="-128"/>
            </a:endParaRPr>
          </a:p>
          <a:p>
            <a:pPr>
              <a:lnSpc>
                <a:spcPts val="2600"/>
              </a:lnSpc>
            </a:pPr>
            <a:r>
              <a:rPr kumimoji="1" lang="ja-JP" altLang="en-US" sz="1400" dirty="0" smtClean="0">
                <a:latin typeface="メイリオ" pitchFamily="50" charset="-128"/>
                <a:ea typeface="メイリオ" pitchFamily="50" charset="-128"/>
                <a:cs typeface="メイリオ" pitchFamily="50" charset="-128"/>
              </a:rPr>
              <a:t>　　意味を理解するための演習を行う。</a:t>
            </a:r>
          </a:p>
          <a:p>
            <a:pPr>
              <a:lnSpc>
                <a:spcPts val="2600"/>
              </a:lnSpc>
            </a:pPr>
            <a:r>
              <a:rPr kumimoji="1" lang="ja-JP" altLang="en-US" sz="1400" dirty="0" smtClean="0">
                <a:latin typeface="メイリオ" pitchFamily="50" charset="-128"/>
                <a:ea typeface="メイリオ" pitchFamily="50" charset="-128"/>
                <a:cs typeface="メイリオ" pitchFamily="50" charset="-128"/>
              </a:rPr>
              <a:t>　⑨ 演習によりモニタリングにおける視点や手法、状況の変化への対応技術を修得する。</a:t>
            </a:r>
          </a:p>
          <a:p>
            <a:pPr>
              <a:lnSpc>
                <a:spcPts val="2600"/>
              </a:lnSpc>
            </a:pPr>
            <a:r>
              <a:rPr kumimoji="1" lang="ja-JP" altLang="en-US" sz="1400" dirty="0" smtClean="0">
                <a:latin typeface="メイリオ" pitchFamily="50" charset="-128"/>
                <a:ea typeface="メイリオ" pitchFamily="50" charset="-128"/>
                <a:cs typeface="メイリオ" pitchFamily="50" charset="-128"/>
              </a:rPr>
              <a:t>　⑩ モニタリング結果の記録作成の意味と、記録にあたっての留意点を理解するための講義を行い、演習</a:t>
            </a:r>
          </a:p>
          <a:p>
            <a:pPr>
              <a:lnSpc>
                <a:spcPts val="2600"/>
              </a:lnSpc>
            </a:pPr>
            <a:r>
              <a:rPr kumimoji="1" lang="ja-JP" altLang="en-US" sz="1400" dirty="0" smtClean="0">
                <a:latin typeface="メイリオ" pitchFamily="50" charset="-128"/>
                <a:ea typeface="メイリオ" pitchFamily="50" charset="-128"/>
                <a:cs typeface="メイリオ" pitchFamily="50" charset="-128"/>
              </a:rPr>
              <a:t>　　により手法を修得する。</a:t>
            </a:r>
          </a:p>
          <a:p>
            <a:pPr>
              <a:lnSpc>
                <a:spcPts val="2600"/>
              </a:lnSpc>
            </a:pPr>
            <a:r>
              <a:rPr kumimoji="1" lang="ja-JP" altLang="en-US" sz="1400" dirty="0" smtClean="0">
                <a:latin typeface="メイリオ" pitchFamily="50" charset="-128"/>
                <a:ea typeface="メイリオ" pitchFamily="50" charset="-128"/>
                <a:cs typeface="メイリオ" pitchFamily="50" charset="-128"/>
              </a:rPr>
              <a:t>　⑪ 評価表等を活用し目標に対する各サービスの達成度</a:t>
            </a:r>
            <a:r>
              <a:rPr kumimoji="1" lang="en-US" altLang="ja-JP" sz="1400" dirty="0" smtClean="0">
                <a:latin typeface="メイリオ" pitchFamily="50" charset="-128"/>
                <a:ea typeface="メイリオ" pitchFamily="50" charset="-128"/>
                <a:cs typeface="メイリオ" pitchFamily="50" charset="-128"/>
              </a:rPr>
              <a:t>(</a:t>
            </a:r>
            <a:r>
              <a:rPr kumimoji="1" lang="ja-JP" altLang="en-US" sz="1400" dirty="0" smtClean="0">
                <a:latin typeface="メイリオ" pitchFamily="50" charset="-128"/>
                <a:ea typeface="メイリオ" pitchFamily="50" charset="-128"/>
                <a:cs typeface="メイリオ" pitchFamily="50" charset="-128"/>
              </a:rPr>
              <a:t>効果</a:t>
            </a:r>
            <a:r>
              <a:rPr kumimoji="1" lang="en-US" altLang="ja-JP" sz="1400" dirty="0" smtClean="0">
                <a:latin typeface="メイリオ" pitchFamily="50" charset="-128"/>
                <a:ea typeface="メイリオ" pitchFamily="50" charset="-128"/>
                <a:cs typeface="メイリオ" pitchFamily="50" charset="-128"/>
              </a:rPr>
              <a:t>)</a:t>
            </a:r>
            <a:r>
              <a:rPr kumimoji="1" lang="ja-JP" altLang="en-US" sz="1400" dirty="0" smtClean="0">
                <a:latin typeface="メイリオ" pitchFamily="50" charset="-128"/>
                <a:ea typeface="メイリオ" pitchFamily="50" charset="-128"/>
                <a:cs typeface="メイリオ" pitchFamily="50" charset="-128"/>
              </a:rPr>
              <a:t>の検証の必要性を理解し評価手法を修得す</a:t>
            </a:r>
          </a:p>
          <a:p>
            <a:pPr>
              <a:lnSpc>
                <a:spcPts val="2600"/>
              </a:lnSpc>
            </a:pPr>
            <a:r>
              <a:rPr kumimoji="1" lang="ja-JP" altLang="en-US" sz="1400" dirty="0" smtClean="0">
                <a:latin typeface="メイリオ" pitchFamily="50" charset="-128"/>
                <a:ea typeface="メイリオ" pitchFamily="50" charset="-128"/>
                <a:cs typeface="メイリオ" pitchFamily="50" charset="-128"/>
              </a:rPr>
              <a:t>　　る。</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5</a:t>
            </a:fld>
            <a:endParaRPr lang="en-US"/>
          </a:p>
        </p:txBody>
      </p:sp>
    </p:spTree>
    <p:extLst>
      <p:ext uri="{BB962C8B-B14F-4D97-AF65-F5344CB8AC3E}">
        <p14:creationId xmlns:p14="http://schemas.microsoft.com/office/powerpoint/2010/main" val="331459501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1261884"/>
          </a:xfrm>
          <a:prstGeom prst="rect">
            <a:avLst/>
          </a:prstGeom>
          <a:noFill/>
        </p:spPr>
        <p:txBody>
          <a:bodyPr wrap="square" rtlCol="0">
            <a:spAutoFit/>
          </a:bodyPr>
          <a:lstStyle/>
          <a:p>
            <a:pPr algn="ctr"/>
            <a:r>
              <a:rPr kumimoji="1" lang="ja-JP" altLang="en-US" sz="2800" b="1" dirty="0" smtClean="0">
                <a:latin typeface="メイリオ" pitchFamily="50" charset="-128"/>
                <a:ea typeface="メイリオ" pitchFamily="50" charset="-128"/>
                <a:cs typeface="メイリオ" pitchFamily="50" charset="-128"/>
              </a:rPr>
              <a:t>リフレクション</a:t>
            </a:r>
          </a:p>
          <a:p>
            <a:pPr algn="ctr"/>
            <a:endParaRPr kumimoji="1" lang="ja-JP" altLang="en-US" sz="2800" b="1" dirty="0" smtClean="0">
              <a:latin typeface="メイリオ" pitchFamily="50" charset="-128"/>
              <a:ea typeface="メイリオ" pitchFamily="50" charset="-128"/>
              <a:cs typeface="メイリオ" pitchFamily="50" charset="-128"/>
            </a:endParaRPr>
          </a:p>
          <a:p>
            <a:pPr algn="ctr"/>
            <a:r>
              <a:rPr kumimoji="1" lang="ja-JP" altLang="en-US" sz="2000" dirty="0" smtClean="0">
                <a:latin typeface="メイリオ"/>
                <a:ea typeface="メイリオ"/>
                <a:cs typeface="メイリオ"/>
              </a:rPr>
              <a:t>演習を振り返り、気づきを可視化しよう。</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50</a:t>
            </a:fld>
            <a:endParaRPr lang="en-US"/>
          </a:p>
        </p:txBody>
      </p:sp>
      <p:sp>
        <p:nvSpPr>
          <p:cNvPr id="6" name="角丸四角形 5"/>
          <p:cNvSpPr/>
          <p:nvPr/>
        </p:nvSpPr>
        <p:spPr>
          <a:xfrm>
            <a:off x="2982096" y="5484266"/>
            <a:ext cx="3167981" cy="43353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600" b="1" dirty="0" smtClean="0">
                <a:latin typeface="メイリオ"/>
                <a:ea typeface="メイリオ"/>
                <a:cs typeface="メイリオ"/>
              </a:rPr>
              <a:t>振り返りシート</a:t>
            </a:r>
            <a:endParaRPr kumimoji="1" lang="ja-JP" altLang="en-US" sz="1600" b="1" dirty="0">
              <a:latin typeface="メイリオ"/>
              <a:ea typeface="メイリオ"/>
              <a:cs typeface="メイリオ"/>
            </a:endParaRPr>
          </a:p>
        </p:txBody>
      </p:sp>
    </p:spTree>
    <p:extLst>
      <p:ext uri="{BB962C8B-B14F-4D97-AF65-F5344CB8AC3E}">
        <p14:creationId xmlns:p14="http://schemas.microsoft.com/office/powerpoint/2010/main" val="29829243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2" cstate="print"/>
          <a:srcRect/>
          <a:stretch>
            <a:fillRect/>
          </a:stretch>
        </p:blipFill>
        <p:spPr bwMode="auto">
          <a:xfrm>
            <a:off x="3829416" y="167346"/>
            <a:ext cx="4586301" cy="6189003"/>
          </a:xfrm>
          <a:prstGeom prst="rect">
            <a:avLst/>
          </a:prstGeom>
          <a:solidFill>
            <a:schemeClr val="bg1"/>
          </a:solidFill>
          <a:ln w="15875">
            <a:solidFill>
              <a:schemeClr val="tx1"/>
            </a:solidFill>
            <a:miter lim="800000"/>
            <a:headEnd/>
            <a:tailEnd/>
          </a:ln>
          <a:effectLst/>
        </p:spPr>
      </p:pic>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2" y="650130"/>
            <a:ext cx="4752528" cy="954107"/>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本科目の獲得目標と</a:t>
            </a:r>
          </a:p>
          <a:p>
            <a:r>
              <a:rPr kumimoji="1" lang="ja-JP" altLang="en-US" sz="2800" b="1" dirty="0" smtClean="0">
                <a:latin typeface="メイリオ" pitchFamily="50" charset="-128"/>
                <a:ea typeface="メイリオ" pitchFamily="50" charset="-128"/>
                <a:cs typeface="メイリオ" pitchFamily="50" charset="-128"/>
              </a:rPr>
              <a:t>事後評価</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860373"/>
            <a:ext cx="3126680" cy="1754326"/>
          </a:xfrm>
          <a:prstGeom prst="rect">
            <a:avLst/>
          </a:prstGeom>
          <a:noFill/>
        </p:spPr>
        <p:txBody>
          <a:bodyPr wrap="square" rtlCol="0">
            <a:spAutoFit/>
          </a:bodyPr>
          <a:lstStyle/>
          <a:p>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確認しましょう</a:t>
            </a:r>
            <a:r>
              <a:rPr kumimoji="1" lang="en-US" altLang="ja-JP" sz="2400" b="1" dirty="0" smtClean="0">
                <a:latin typeface="メイリオ" pitchFamily="50" charset="-128"/>
                <a:ea typeface="メイリオ" pitchFamily="50" charset="-128"/>
                <a:cs typeface="メイリオ" pitchFamily="50" charset="-128"/>
              </a:rPr>
              <a:t>】</a:t>
            </a:r>
            <a:endParaRPr kumimoji="1" lang="ja-JP" altLang="en-US" sz="2400" b="1" dirty="0" smtClean="0">
              <a:latin typeface="メイリオ" pitchFamily="50" charset="-128"/>
              <a:ea typeface="メイリオ" pitchFamily="50" charset="-128"/>
              <a:cs typeface="メイリオ" pitchFamily="50" charset="-128"/>
            </a:endParaRPr>
          </a:p>
          <a:p>
            <a:endParaRPr lang="ja-JP" altLang="en-US" sz="24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受講後の今、</a:t>
            </a:r>
            <a:endParaRPr kumimoji="1" lang="en-US" altLang="ja-JP"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自分はどのような</a:t>
            </a:r>
            <a:endParaRPr kumimoji="1" lang="en-US" altLang="ja-JP"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段階・様子ですか？</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51</a:t>
            </a:fld>
            <a:endParaRPr lang="en-US"/>
          </a:p>
        </p:txBody>
      </p:sp>
      <p:sp>
        <p:nvSpPr>
          <p:cNvPr id="7" name="正方形/長方形 6"/>
          <p:cNvSpPr/>
          <p:nvPr/>
        </p:nvSpPr>
        <p:spPr>
          <a:xfrm>
            <a:off x="6433168" y="2662280"/>
            <a:ext cx="1897567" cy="3312000"/>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1261884"/>
          </a:xfrm>
          <a:prstGeom prst="rect">
            <a:avLst/>
          </a:prstGeom>
          <a:noFill/>
        </p:spPr>
        <p:txBody>
          <a:bodyPr wrap="square" rtlCol="0">
            <a:spAutoFit/>
          </a:bodyPr>
          <a:lstStyle/>
          <a:p>
            <a:pPr algn="ctr"/>
            <a:r>
              <a:rPr kumimoji="1" lang="ja-JP" altLang="en-US" sz="2800" b="1" dirty="0" smtClean="0">
                <a:latin typeface="メイリオ" pitchFamily="50" charset="-128"/>
                <a:ea typeface="メイリオ" pitchFamily="50" charset="-128"/>
                <a:cs typeface="メイリオ" pitchFamily="50" charset="-128"/>
              </a:rPr>
              <a:t>課題実習ガイダンス</a:t>
            </a:r>
          </a:p>
          <a:p>
            <a:pPr algn="ctr"/>
            <a:endParaRPr kumimoji="1" lang="ja-JP" altLang="en-US" sz="2800" b="1" dirty="0" smtClean="0">
              <a:latin typeface="メイリオ" pitchFamily="50" charset="-128"/>
              <a:ea typeface="メイリオ" pitchFamily="50" charset="-128"/>
              <a:cs typeface="メイリオ" pitchFamily="50" charset="-128"/>
            </a:endParaRPr>
          </a:p>
          <a:p>
            <a:pPr algn="ctr"/>
            <a:r>
              <a:rPr kumimoji="1" lang="ja-JP" altLang="en-US" sz="2000" dirty="0" smtClean="0">
                <a:latin typeface="メイリオ"/>
                <a:ea typeface="メイリオ"/>
                <a:cs typeface="メイリオ"/>
              </a:rPr>
              <a:t>実地でさらに理解を深める</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52</a:t>
            </a:fld>
            <a:endParaRPr lang="en-US"/>
          </a:p>
        </p:txBody>
      </p:sp>
      <p:sp>
        <p:nvSpPr>
          <p:cNvPr id="6" name="角丸四角形 5"/>
          <p:cNvSpPr/>
          <p:nvPr/>
        </p:nvSpPr>
        <p:spPr>
          <a:xfrm>
            <a:off x="2982096" y="5484266"/>
            <a:ext cx="3167981" cy="43353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600" b="1" dirty="0" smtClean="0">
                <a:latin typeface="メイリオ"/>
                <a:ea typeface="メイリオ"/>
                <a:cs typeface="メイリオ"/>
              </a:rPr>
              <a:t>テキスト</a:t>
            </a:r>
            <a:r>
              <a:rPr kumimoji="1" lang="en-US" altLang="ja-JP" sz="1600" b="1" dirty="0" smtClean="0">
                <a:latin typeface="メイリオ"/>
                <a:ea typeface="メイリオ"/>
                <a:cs typeface="メイリオ"/>
              </a:rPr>
              <a:t>#3#4</a:t>
            </a:r>
            <a:r>
              <a:rPr kumimoji="1" lang="ja-JP" altLang="en-US" sz="1600" b="1" dirty="0" smtClean="0">
                <a:latin typeface="メイリオ"/>
                <a:ea typeface="メイリオ"/>
                <a:cs typeface="メイリオ"/>
              </a:rPr>
              <a:t> </a:t>
            </a:r>
            <a:r>
              <a:rPr kumimoji="1" lang="en-US" altLang="ja-JP" sz="1600" b="1" dirty="0" smtClean="0">
                <a:latin typeface="メイリオ"/>
                <a:ea typeface="メイリオ"/>
                <a:cs typeface="メイリオ"/>
              </a:rPr>
              <a:t>p.16</a:t>
            </a:r>
            <a:endParaRPr kumimoji="1" lang="ja-JP" altLang="en-US" sz="1600" b="1" dirty="0">
              <a:latin typeface="メイリオ"/>
              <a:ea typeface="メイリオ"/>
              <a:cs typeface="メイリオ"/>
            </a:endParaRPr>
          </a:p>
        </p:txBody>
      </p:sp>
    </p:spTree>
    <p:extLst>
      <p:ext uri="{BB962C8B-B14F-4D97-AF65-F5344CB8AC3E}">
        <p14:creationId xmlns:p14="http://schemas.microsoft.com/office/powerpoint/2010/main" val="201277517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782457" y="1072793"/>
            <a:ext cx="8010696" cy="5588334"/>
          </a:xfrm>
          <a:prstGeom prst="rect">
            <a:avLst/>
          </a:prstGeom>
        </p:spPr>
      </p:pic>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95755" y="614718"/>
            <a:ext cx="3701058" cy="400110"/>
          </a:xfrm>
          <a:prstGeom prst="rect">
            <a:avLst/>
          </a:prstGeom>
          <a:noFill/>
        </p:spPr>
        <p:txBody>
          <a:bodyPr wrap="square" rtlCol="0">
            <a:spAutoFit/>
          </a:bodyPr>
          <a:lstStyle/>
          <a:p>
            <a:r>
              <a:rPr kumimoji="1" lang="ja-JP" altLang="en-US" sz="2000" b="1" dirty="0" smtClean="0">
                <a:latin typeface="メイリオ" pitchFamily="50" charset="-128"/>
                <a:ea typeface="メイリオ" pitchFamily="50" charset="-128"/>
                <a:cs typeface="メイリオ" pitchFamily="50" charset="-128"/>
              </a:rPr>
              <a:t>課題様式のダウンロード</a:t>
            </a:r>
            <a:endParaRPr kumimoji="1" lang="ja-JP" altLang="en-US" sz="2000" dirty="0" smtClean="0">
              <a:latin typeface="メイリオ"/>
              <a:ea typeface="メイリオ"/>
              <a:cs typeface="メイリオ"/>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53</a:t>
            </a:fld>
            <a:endParaRPr lang="en-US"/>
          </a:p>
        </p:txBody>
      </p:sp>
      <p:sp>
        <p:nvSpPr>
          <p:cNvPr id="6" name="角丸四角形 5"/>
          <p:cNvSpPr/>
          <p:nvPr/>
        </p:nvSpPr>
        <p:spPr>
          <a:xfrm>
            <a:off x="6132213" y="2124531"/>
            <a:ext cx="2819615" cy="75140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600" b="1" dirty="0" smtClean="0">
                <a:latin typeface="メイリオ"/>
                <a:ea typeface="メイリオ"/>
                <a:cs typeface="メイリオ"/>
              </a:rPr>
              <a:t>お手数ですが</a:t>
            </a:r>
          </a:p>
          <a:p>
            <a:r>
              <a:rPr kumimoji="1" lang="en-US" altLang="ja-JP" sz="1600" b="1" dirty="0" smtClean="0">
                <a:latin typeface="メイリオ"/>
                <a:ea typeface="メイリオ"/>
                <a:cs typeface="メイリオ"/>
              </a:rPr>
              <a:t>URL</a:t>
            </a:r>
            <a:r>
              <a:rPr kumimoji="1" lang="ja-JP" altLang="en-US" sz="1600" b="1" dirty="0" smtClean="0">
                <a:latin typeface="メイリオ"/>
                <a:ea typeface="メイリオ"/>
                <a:cs typeface="メイリオ"/>
              </a:rPr>
              <a:t>を打ち込んでください。</a:t>
            </a:r>
            <a:endParaRPr kumimoji="1" lang="ja-JP" altLang="en-US" sz="1600" b="1" dirty="0">
              <a:latin typeface="メイリオ"/>
              <a:ea typeface="メイリオ"/>
              <a:cs typeface="メイリオ"/>
            </a:endParaRPr>
          </a:p>
        </p:txBody>
      </p:sp>
      <p:cxnSp>
        <p:nvCxnSpPr>
          <p:cNvPr id="8" name="直線矢印コネクタ 7"/>
          <p:cNvCxnSpPr>
            <a:stCxn id="6" idx="0"/>
          </p:cNvCxnSpPr>
          <p:nvPr/>
        </p:nvCxnSpPr>
        <p:spPr>
          <a:xfrm flipH="1" flipV="1">
            <a:off x="5619135" y="1755058"/>
            <a:ext cx="1922886" cy="369473"/>
          </a:xfrm>
          <a:prstGeom prst="straightConnector1">
            <a:avLst/>
          </a:prstGeom>
          <a:ln w="57150">
            <a:tailEnd type="triangle"/>
          </a:ln>
        </p:spPr>
        <p:style>
          <a:lnRef idx="2">
            <a:schemeClr val="accent1"/>
          </a:lnRef>
          <a:fillRef idx="0">
            <a:schemeClr val="accent1"/>
          </a:fillRef>
          <a:effectRef idx="1">
            <a:schemeClr val="accent1"/>
          </a:effectRef>
          <a:fontRef idx="minor">
            <a:schemeClr val="tx1"/>
          </a:fontRef>
        </p:style>
      </p:cxnSp>
      <p:sp>
        <p:nvSpPr>
          <p:cNvPr id="9" name="正方形/長方形 8"/>
          <p:cNvSpPr/>
          <p:nvPr/>
        </p:nvSpPr>
        <p:spPr>
          <a:xfrm>
            <a:off x="1002891" y="3569110"/>
            <a:ext cx="5265174" cy="2256504"/>
          </a:xfrm>
          <a:prstGeom prst="rect">
            <a:avLst/>
          </a:prstGeom>
          <a:noFill/>
          <a:ln w="69850">
            <a:solidFill>
              <a:schemeClr val="accent1">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6859412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ja-JP" altLang="en-US" sz="3600" dirty="0" smtClean="0">
                <a:latin typeface="メイリオ"/>
                <a:ea typeface="メイリオ"/>
                <a:cs typeface="メイリオ"/>
              </a:rPr>
              <a:t>聴講者のみなさまへ</a:t>
            </a:r>
            <a:r>
              <a:rPr lang="en-US" altLang="ja-JP" sz="3600" dirty="0" smtClean="0">
                <a:latin typeface="メイリオ"/>
                <a:ea typeface="メイリオ"/>
                <a:cs typeface="メイリオ"/>
              </a:rPr>
              <a:t>(1)</a:t>
            </a:r>
            <a:endParaRPr kumimoji="1" lang="ja-JP" altLang="en-US" sz="3600" dirty="0">
              <a:latin typeface="メイリオ"/>
              <a:ea typeface="メイリオ"/>
              <a:cs typeface="メイリオ"/>
            </a:endParaRPr>
          </a:p>
        </p:txBody>
      </p:sp>
      <p:sp>
        <p:nvSpPr>
          <p:cNvPr id="21" name="テキスト ボックス 20"/>
          <p:cNvSpPr txBox="1"/>
          <p:nvPr/>
        </p:nvSpPr>
        <p:spPr>
          <a:xfrm>
            <a:off x="284163" y="2040961"/>
            <a:ext cx="8574087" cy="4324261"/>
          </a:xfrm>
          <a:prstGeom prst="rect">
            <a:avLst/>
          </a:prstGeom>
          <a:noFill/>
        </p:spPr>
        <p:txBody>
          <a:bodyPr wrap="square" rtlCol="0">
            <a:spAutoFit/>
          </a:bodyPr>
          <a:lstStyle/>
          <a:p>
            <a:r>
              <a:rPr kumimoji="1" lang="ja-JP" altLang="en-US" sz="2400" b="1" u="sng" dirty="0" smtClean="0">
                <a:latin typeface="メイリオ"/>
                <a:ea typeface="メイリオ"/>
                <a:cs typeface="メイリオ"/>
              </a:rPr>
              <a:t>演習２は受講者と同内容で実施します。</a:t>
            </a:r>
            <a:endParaRPr kumimoji="1" lang="en-US" altLang="ja-JP" sz="2400" b="1" u="sng" dirty="0">
              <a:latin typeface="メイリオ"/>
              <a:ea typeface="メイリオ"/>
              <a:cs typeface="メイリオ"/>
            </a:endParaRPr>
          </a:p>
          <a:p>
            <a:pPr>
              <a:lnSpc>
                <a:spcPts val="1800"/>
              </a:lnSpc>
            </a:pPr>
            <a:endParaRPr kumimoji="1" lang="en-US" altLang="ja-JP" sz="24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① </a:t>
            </a:r>
            <a:r>
              <a:rPr kumimoji="1" lang="en-US" altLang="ja-JP" sz="2400" b="1" dirty="0" smtClean="0">
                <a:solidFill>
                  <a:srgbClr val="FF0000"/>
                </a:solidFill>
                <a:latin typeface="メイリオ"/>
                <a:ea typeface="メイリオ"/>
                <a:cs typeface="メイリオ"/>
              </a:rPr>
              <a:t>【</a:t>
            </a:r>
            <a:r>
              <a:rPr kumimoji="1" lang="ja-JP" altLang="en-US" sz="2400" b="1" dirty="0" smtClean="0">
                <a:solidFill>
                  <a:srgbClr val="FF0000"/>
                </a:solidFill>
                <a:latin typeface="メイリオ"/>
                <a:ea typeface="メイリオ"/>
                <a:cs typeface="メイリオ"/>
              </a:rPr>
              <a:t>課題</a:t>
            </a:r>
            <a:r>
              <a:rPr kumimoji="1" lang="en-US" altLang="ja-JP" sz="2400" b="1" dirty="0" smtClean="0">
                <a:solidFill>
                  <a:srgbClr val="FF0000"/>
                </a:solidFill>
                <a:latin typeface="メイリオ"/>
                <a:ea typeface="メイリオ"/>
                <a:cs typeface="メイリオ"/>
              </a:rPr>
              <a:t>1</a:t>
            </a:r>
            <a:r>
              <a:rPr kumimoji="1" lang="ja-JP" altLang="en-US" sz="2400" b="1" dirty="0" smtClean="0">
                <a:solidFill>
                  <a:srgbClr val="FF0000"/>
                </a:solidFill>
                <a:latin typeface="メイリオ"/>
                <a:ea typeface="メイリオ"/>
                <a:cs typeface="メイリオ"/>
              </a:rPr>
              <a:t> 個別支援の体験</a:t>
            </a:r>
            <a:r>
              <a:rPr kumimoji="1" lang="en-US" altLang="ja-JP" sz="2400" b="1" dirty="0" smtClean="0">
                <a:solidFill>
                  <a:srgbClr val="FF0000"/>
                </a:solidFill>
                <a:latin typeface="メイリオ"/>
                <a:ea typeface="メイリオ"/>
                <a:cs typeface="メイリオ"/>
              </a:rPr>
              <a:t>】</a:t>
            </a:r>
            <a:r>
              <a:rPr kumimoji="1" lang="ja-JP" altLang="en-US" sz="2400" b="1" dirty="0" smtClean="0">
                <a:solidFill>
                  <a:srgbClr val="FF0000"/>
                </a:solidFill>
                <a:latin typeface="メイリオ"/>
                <a:ea typeface="メイリオ"/>
                <a:cs typeface="メイリオ"/>
              </a:rPr>
              <a:t>は、受講者同様</a:t>
            </a:r>
            <a:r>
              <a:rPr kumimoji="1" lang="ja-JP" altLang="en-US" sz="2400" dirty="0" smtClean="0">
                <a:latin typeface="メイリオ"/>
                <a:ea typeface="メイリオ"/>
                <a:cs typeface="メイリオ"/>
              </a:rPr>
              <a:t>に実施してく</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ださい。様式①～⑧</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a:t>
            </a:r>
            <a:r>
              <a:rPr kumimoji="1" lang="ja-JP" altLang="en-US" sz="2400" b="1" dirty="0" smtClean="0">
                <a:solidFill>
                  <a:srgbClr val="FF0000"/>
                </a:solidFill>
                <a:latin typeface="メイリオ"/>
                <a:ea typeface="メイリオ"/>
                <a:cs typeface="メイリオ"/>
              </a:rPr>
              <a:t>事前提出</a:t>
            </a:r>
            <a:r>
              <a:rPr kumimoji="1" lang="en-US" altLang="ja-JP" sz="2400" b="1" dirty="0" smtClean="0">
                <a:solidFill>
                  <a:srgbClr val="FF0000"/>
                </a:solidFill>
                <a:latin typeface="メイリオ"/>
                <a:ea typeface="メイリオ"/>
                <a:cs typeface="メイリオ"/>
              </a:rPr>
              <a:t>(</a:t>
            </a:r>
            <a:r>
              <a:rPr kumimoji="1" lang="ja-JP" altLang="en-US" sz="2400" b="1" dirty="0" smtClean="0">
                <a:solidFill>
                  <a:srgbClr val="FF0000"/>
                </a:solidFill>
                <a:latin typeface="メイリオ"/>
                <a:ea typeface="メイリオ"/>
                <a:cs typeface="メイリオ"/>
              </a:rPr>
              <a:t>郵送</a:t>
            </a:r>
            <a:r>
              <a:rPr kumimoji="1" lang="en-US" altLang="ja-JP" sz="2400" b="1" dirty="0" smtClean="0">
                <a:solidFill>
                  <a:srgbClr val="FF0000"/>
                </a:solidFill>
                <a:latin typeface="メイリオ"/>
                <a:ea typeface="メイリオ"/>
                <a:cs typeface="メイリオ"/>
              </a:rPr>
              <a:t>)</a:t>
            </a:r>
            <a:r>
              <a:rPr kumimoji="1" lang="ja-JP" altLang="en-US" sz="2400" b="1" dirty="0" smtClean="0">
                <a:solidFill>
                  <a:srgbClr val="FF0000"/>
                </a:solidFill>
                <a:latin typeface="メイリオ"/>
                <a:ea typeface="メイリオ"/>
                <a:cs typeface="メイリオ"/>
              </a:rPr>
              <a:t>は不要</a:t>
            </a:r>
            <a:r>
              <a:rPr kumimoji="1" lang="ja-JP" altLang="en-US" sz="2400" dirty="0" smtClean="0">
                <a:latin typeface="メイリオ"/>
                <a:ea typeface="メイリオ"/>
                <a:cs typeface="メイリオ"/>
              </a:rPr>
              <a:t>です。</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a:t>
            </a:r>
            <a:r>
              <a:rPr kumimoji="1" lang="ja-JP" altLang="en-US" sz="2400" b="1" dirty="0" smtClean="0">
                <a:solidFill>
                  <a:srgbClr val="FF0000"/>
                </a:solidFill>
                <a:latin typeface="メイリオ"/>
                <a:ea typeface="メイリオ"/>
                <a:cs typeface="メイリオ"/>
              </a:rPr>
              <a:t>当日グループ人数分</a:t>
            </a:r>
            <a:r>
              <a:rPr kumimoji="1" lang="en-US" altLang="ja-JP" sz="2400" b="1" dirty="0" smtClean="0">
                <a:solidFill>
                  <a:srgbClr val="FF0000"/>
                </a:solidFill>
                <a:latin typeface="メイリオ"/>
                <a:ea typeface="メイリオ"/>
                <a:cs typeface="メイリオ"/>
              </a:rPr>
              <a:t>(6</a:t>
            </a:r>
            <a:r>
              <a:rPr kumimoji="1" lang="ja-JP" altLang="en-US" sz="2400" b="1" dirty="0" smtClean="0">
                <a:solidFill>
                  <a:srgbClr val="FF0000"/>
                </a:solidFill>
                <a:latin typeface="メイリオ"/>
                <a:ea typeface="メイリオ"/>
                <a:cs typeface="メイリオ"/>
              </a:rPr>
              <a:t>部</a:t>
            </a:r>
            <a:r>
              <a:rPr kumimoji="1" lang="en-US" altLang="ja-JP" sz="2400" b="1" dirty="0" smtClean="0">
                <a:solidFill>
                  <a:srgbClr val="FF0000"/>
                </a:solidFill>
                <a:latin typeface="メイリオ"/>
                <a:ea typeface="メイリオ"/>
                <a:cs typeface="メイリオ"/>
              </a:rPr>
              <a:t>)</a:t>
            </a:r>
            <a:r>
              <a:rPr kumimoji="1" lang="ja-JP" altLang="en-US" sz="2400" b="1" dirty="0" smtClean="0">
                <a:solidFill>
                  <a:srgbClr val="FF0000"/>
                </a:solidFill>
                <a:latin typeface="メイリオ"/>
                <a:ea typeface="メイリオ"/>
                <a:cs typeface="メイリオ"/>
              </a:rPr>
              <a:t>を印刷してご持参</a:t>
            </a:r>
            <a:r>
              <a:rPr kumimoji="1" lang="ja-JP" altLang="en-US" sz="2400" dirty="0" smtClean="0">
                <a:latin typeface="メイリオ"/>
                <a:ea typeface="メイリオ"/>
                <a:cs typeface="メイリオ"/>
              </a:rPr>
              <a:t>ください。</a:t>
            </a:r>
          </a:p>
          <a:p>
            <a:pPr>
              <a:lnSpc>
                <a:spcPts val="1200"/>
              </a:lnSpc>
            </a:pPr>
            <a:endParaRPr kumimoji="1" lang="en-US" altLang="ja-JP" sz="24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② </a:t>
            </a:r>
            <a:r>
              <a:rPr kumimoji="1" lang="en-US" altLang="ja-JP" sz="2400" b="1" dirty="0" smtClean="0">
                <a:latin typeface="メイリオ"/>
                <a:ea typeface="メイリオ"/>
                <a:cs typeface="メイリオ"/>
              </a:rPr>
              <a:t>【</a:t>
            </a:r>
            <a:r>
              <a:rPr kumimoji="1" lang="ja-JP" altLang="en-US" sz="2400" b="1" dirty="0" smtClean="0">
                <a:latin typeface="メイリオ"/>
                <a:ea typeface="メイリオ"/>
                <a:cs typeface="メイリオ"/>
              </a:rPr>
              <a:t>課題</a:t>
            </a:r>
            <a:r>
              <a:rPr kumimoji="1" lang="en-US" altLang="ja-JP" sz="2400" b="1" dirty="0" smtClean="0">
                <a:latin typeface="メイリオ"/>
                <a:ea typeface="メイリオ"/>
                <a:cs typeface="メイリオ"/>
              </a:rPr>
              <a:t>2</a:t>
            </a:r>
            <a:r>
              <a:rPr kumimoji="1" lang="ja-JP" altLang="en-US" sz="2400" b="1" dirty="0" smtClean="0">
                <a:latin typeface="メイリオ"/>
                <a:ea typeface="メイリオ"/>
                <a:cs typeface="メイリオ"/>
              </a:rPr>
              <a:t> 業務</a:t>
            </a:r>
            <a:r>
              <a:rPr kumimoji="1" lang="ja-JP" altLang="en-US" sz="2400" b="1" dirty="0">
                <a:latin typeface="メイリオ"/>
                <a:ea typeface="メイリオ"/>
                <a:cs typeface="メイリオ"/>
              </a:rPr>
              <a:t>をしている地域の</a:t>
            </a:r>
            <a:r>
              <a:rPr kumimoji="1" lang="ja-JP" altLang="en-US" sz="2400" b="1" dirty="0" smtClean="0">
                <a:latin typeface="メイリオ"/>
                <a:ea typeface="メイリオ"/>
                <a:cs typeface="メイリオ"/>
              </a:rPr>
              <a:t>調査</a:t>
            </a:r>
            <a:r>
              <a:rPr kumimoji="1" lang="en-US" altLang="ja-JP" sz="2400" b="1" dirty="0">
                <a:latin typeface="メイリオ"/>
                <a:ea typeface="メイリオ"/>
                <a:cs typeface="メイリオ"/>
              </a:rPr>
              <a:t>】</a:t>
            </a:r>
            <a:r>
              <a:rPr kumimoji="1" lang="ja-JP" altLang="en-US" sz="2400" b="1" dirty="0" smtClean="0">
                <a:latin typeface="メイリオ"/>
                <a:ea typeface="メイリオ"/>
                <a:cs typeface="メイリオ"/>
              </a:rPr>
              <a:t>は任意</a:t>
            </a:r>
            <a:r>
              <a:rPr kumimoji="1" lang="ja-JP" altLang="en-US" sz="2400" dirty="0" smtClean="0">
                <a:latin typeface="メイリオ"/>
                <a:ea typeface="メイリオ"/>
                <a:cs typeface="メイリオ"/>
              </a:rPr>
              <a:t>とします。</a:t>
            </a:r>
          </a:p>
          <a:p>
            <a:r>
              <a:rPr kumimoji="1" lang="ja-JP" altLang="en-US" sz="2400" dirty="0" smtClean="0">
                <a:latin typeface="メイリオ"/>
                <a:ea typeface="メイリオ"/>
                <a:cs typeface="メイリオ"/>
              </a:rPr>
              <a:t>　　（演習３は受講生と別プログラムにて実施します。）</a:t>
            </a:r>
          </a:p>
          <a:p>
            <a:pPr>
              <a:lnSpc>
                <a:spcPts val="1200"/>
              </a:lnSpc>
            </a:pPr>
            <a:endParaRPr kumimoji="1" lang="ja-JP" altLang="en-US" sz="2400" dirty="0">
              <a:latin typeface="メイリオ"/>
              <a:ea typeface="メイリオ"/>
              <a:cs typeface="メイリオ"/>
            </a:endParaRPr>
          </a:p>
          <a:p>
            <a:r>
              <a:rPr kumimoji="1" lang="ja-JP" altLang="en-US" sz="2400" dirty="0" smtClean="0">
                <a:latin typeface="メイリオ"/>
                <a:ea typeface="メイリオ"/>
                <a:cs typeface="メイリオ"/>
              </a:rPr>
              <a:t>　③ 聴講者が交代される場合、</a:t>
            </a:r>
            <a:r>
              <a:rPr kumimoji="1" lang="ja-JP" altLang="en-US" sz="2400" b="1" dirty="0" smtClean="0">
                <a:solidFill>
                  <a:srgbClr val="FF0000"/>
                </a:solidFill>
                <a:latin typeface="メイリオ"/>
                <a:ea typeface="メイリオ"/>
                <a:cs typeface="メイリオ"/>
              </a:rPr>
              <a:t>課題の実施と印刷についても</a:t>
            </a:r>
          </a:p>
          <a:p>
            <a:r>
              <a:rPr kumimoji="1" lang="ja-JP" altLang="en-US" sz="2400" b="1" dirty="0">
                <a:solidFill>
                  <a:srgbClr val="FF0000"/>
                </a:solidFill>
                <a:latin typeface="メイリオ"/>
                <a:ea typeface="メイリオ"/>
                <a:cs typeface="メイリオ"/>
              </a:rPr>
              <a:t>　</a:t>
            </a:r>
            <a:r>
              <a:rPr kumimoji="1" lang="ja-JP" altLang="en-US" sz="2400" b="1" dirty="0" smtClean="0">
                <a:solidFill>
                  <a:srgbClr val="FF0000"/>
                </a:solidFill>
                <a:latin typeface="メイリオ"/>
                <a:ea typeface="メイリオ"/>
                <a:cs typeface="メイリオ"/>
              </a:rPr>
              <a:t>　伝達</a:t>
            </a:r>
            <a:r>
              <a:rPr kumimoji="1" lang="ja-JP" altLang="en-US" sz="2400" dirty="0" smtClean="0">
                <a:latin typeface="メイリオ"/>
                <a:ea typeface="メイリオ"/>
                <a:cs typeface="メイリオ"/>
              </a:rPr>
              <a:t>してください。</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a:t>
            </a:r>
            <a:r>
              <a:rPr kumimoji="1" lang="ja-JP" altLang="en-US" sz="2400" b="1" dirty="0" smtClean="0">
                <a:solidFill>
                  <a:srgbClr val="FF0000"/>
                </a:solidFill>
                <a:latin typeface="メイリオ"/>
                <a:ea typeface="メイリオ"/>
                <a:cs typeface="メイリオ"/>
              </a:rPr>
              <a:t>資料と内容の伝達</a:t>
            </a:r>
            <a:r>
              <a:rPr kumimoji="1" lang="ja-JP" altLang="en-US" sz="2400" dirty="0" smtClean="0">
                <a:latin typeface="メイリオ"/>
                <a:ea typeface="メイリオ"/>
                <a:cs typeface="メイリオ"/>
              </a:rPr>
              <a:t>も必ずお願いします。</a:t>
            </a: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54</a:t>
            </a:fld>
            <a:endParaRPr lang="en-US"/>
          </a:p>
        </p:txBody>
      </p:sp>
    </p:spTree>
    <p:extLst>
      <p:ext uri="{BB962C8B-B14F-4D97-AF65-F5344CB8AC3E}">
        <p14:creationId xmlns:p14="http://schemas.microsoft.com/office/powerpoint/2010/main" val="276972566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ja-JP" altLang="en-US" sz="3600" dirty="0" smtClean="0">
                <a:latin typeface="メイリオ"/>
                <a:ea typeface="メイリオ"/>
                <a:cs typeface="メイリオ"/>
              </a:rPr>
              <a:t>聴講者のみなさまへ</a:t>
            </a:r>
            <a:r>
              <a:rPr lang="en-US" altLang="ja-JP" sz="3600" dirty="0" smtClean="0">
                <a:latin typeface="メイリオ"/>
                <a:ea typeface="メイリオ"/>
                <a:cs typeface="メイリオ"/>
              </a:rPr>
              <a:t>(2)</a:t>
            </a:r>
            <a:endParaRPr kumimoji="1" lang="ja-JP" altLang="en-US" sz="3600" dirty="0">
              <a:latin typeface="メイリオ"/>
              <a:ea typeface="メイリオ"/>
              <a:cs typeface="メイリオ"/>
            </a:endParaRPr>
          </a:p>
        </p:txBody>
      </p:sp>
      <p:sp>
        <p:nvSpPr>
          <p:cNvPr id="21" name="テキスト ボックス 20"/>
          <p:cNvSpPr txBox="1"/>
          <p:nvPr/>
        </p:nvSpPr>
        <p:spPr>
          <a:xfrm>
            <a:off x="284163" y="2040961"/>
            <a:ext cx="8574087" cy="1938992"/>
          </a:xfrm>
          <a:prstGeom prst="rect">
            <a:avLst/>
          </a:prstGeom>
          <a:noFill/>
        </p:spPr>
        <p:txBody>
          <a:bodyPr wrap="square" rtlCol="0">
            <a:spAutoFit/>
          </a:bodyPr>
          <a:lstStyle/>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次回は、初任者研修の科目別ガイドライン案および</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学習指導案例等を配布し、ご意見をいただきます。</a:t>
            </a:r>
          </a:p>
          <a:p>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 荷物がとても重く、かさばると思われます。</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ご了解ください。</a:t>
            </a:r>
            <a:r>
              <a:rPr kumimoji="1" lang="en-US" altLang="ja-JP" sz="2400" dirty="0">
                <a:latin typeface="メイリオ"/>
                <a:ea typeface="メイリオ"/>
                <a:cs typeface="メイリオ"/>
              </a:rPr>
              <a:t>m</a:t>
            </a:r>
            <a:r>
              <a:rPr kumimoji="1" lang="en-US" altLang="ja-JP" sz="2400" dirty="0" smtClean="0">
                <a:latin typeface="メイリオ"/>
                <a:ea typeface="メイリオ"/>
                <a:cs typeface="メイリオ"/>
              </a:rPr>
              <a:t>(_</a:t>
            </a:r>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_)m</a:t>
            </a:r>
            <a:endParaRPr kumimoji="1" lang="ja-JP" altLang="en-US" sz="2400"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55</a:t>
            </a:fld>
            <a:endParaRPr lang="en-US"/>
          </a:p>
        </p:txBody>
      </p:sp>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4544" y="2870432"/>
            <a:ext cx="1438454" cy="1481607"/>
          </a:xfrm>
          <a:prstGeom prst="rect">
            <a:avLst/>
          </a:prstGeom>
        </p:spPr>
      </p:pic>
    </p:spTree>
    <p:extLst>
      <p:ext uri="{BB962C8B-B14F-4D97-AF65-F5344CB8AC3E}">
        <p14:creationId xmlns:p14="http://schemas.microsoft.com/office/powerpoint/2010/main" val="4007955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356552" y="4676403"/>
            <a:ext cx="2379869" cy="2161714"/>
          </a:xfrm>
          <a:prstGeom prst="rect">
            <a:avLst/>
          </a:prstGeom>
        </p:spPr>
      </p:pic>
      <p:sp>
        <p:nvSpPr>
          <p:cNvPr id="4" name="タイトル 3"/>
          <p:cNvSpPr>
            <a:spLocks noGrp="1"/>
          </p:cNvSpPr>
          <p:nvPr>
            <p:ph type="title"/>
          </p:nvPr>
        </p:nvSpPr>
        <p:spPr/>
        <p:txBody>
          <a:bodyPr>
            <a:normAutofit/>
          </a:bodyPr>
          <a:lstStyle/>
          <a:p>
            <a:r>
              <a:rPr lang="ja-JP" altLang="en-US" sz="3600" dirty="0" smtClean="0">
                <a:latin typeface="メイリオ"/>
                <a:ea typeface="メイリオ"/>
                <a:cs typeface="メイリオ"/>
              </a:rPr>
              <a:t>すべ</a:t>
            </a:r>
            <a:r>
              <a:rPr lang="ja-JP" altLang="en-US" sz="3600" dirty="0">
                <a:latin typeface="メイリオ"/>
                <a:ea typeface="メイリオ"/>
                <a:cs typeface="メイリオ"/>
              </a:rPr>
              <a:t>て</a:t>
            </a:r>
            <a:r>
              <a:rPr lang="ja-JP" altLang="en-US" sz="3600" dirty="0" smtClean="0">
                <a:latin typeface="メイリオ"/>
                <a:ea typeface="メイリオ"/>
                <a:cs typeface="メイリオ"/>
              </a:rPr>
              <a:t>のみなさまへ</a:t>
            </a:r>
            <a:endParaRPr kumimoji="1" lang="ja-JP" altLang="en-US" sz="3600" dirty="0">
              <a:latin typeface="メイリオ"/>
              <a:ea typeface="メイリオ"/>
              <a:cs typeface="メイリオ"/>
            </a:endParaRPr>
          </a:p>
        </p:txBody>
      </p:sp>
      <p:sp>
        <p:nvSpPr>
          <p:cNvPr id="21" name="テキスト ボックス 20"/>
          <p:cNvSpPr txBox="1"/>
          <p:nvPr/>
        </p:nvSpPr>
        <p:spPr>
          <a:xfrm>
            <a:off x="284163" y="2011465"/>
            <a:ext cx="8859837" cy="4639732"/>
          </a:xfrm>
          <a:prstGeom prst="rect">
            <a:avLst/>
          </a:prstGeom>
          <a:noFill/>
        </p:spPr>
        <p:txBody>
          <a:bodyPr wrap="square" rtlCol="0">
            <a:spAutoFit/>
          </a:bodyPr>
          <a:lstStyle/>
          <a:p>
            <a:r>
              <a:rPr kumimoji="1" lang="ja-JP" altLang="en-US" sz="2800" b="1" dirty="0" smtClean="0">
                <a:latin typeface="メイリオ"/>
                <a:ea typeface="メイリオ"/>
                <a:cs typeface="メイリオ"/>
              </a:rPr>
              <a:t>次回： </a:t>
            </a:r>
            <a:r>
              <a:rPr kumimoji="1" lang="en-US" altLang="ja-JP" sz="2800" b="1" dirty="0" smtClean="0">
                <a:latin typeface="メイリオ"/>
                <a:ea typeface="メイリオ"/>
                <a:cs typeface="メイリオ"/>
              </a:rPr>
              <a:t>2019</a:t>
            </a:r>
            <a:r>
              <a:rPr kumimoji="1" lang="ja-JP" altLang="en-US" sz="2800" b="1" dirty="0" smtClean="0">
                <a:latin typeface="メイリオ"/>
                <a:ea typeface="メイリオ"/>
                <a:cs typeface="メイリオ"/>
              </a:rPr>
              <a:t>年</a:t>
            </a:r>
            <a:r>
              <a:rPr kumimoji="1" lang="en-US" altLang="ja-JP" sz="2800" b="1" dirty="0" smtClean="0">
                <a:latin typeface="メイリオ"/>
                <a:ea typeface="メイリオ"/>
                <a:cs typeface="メイリオ"/>
              </a:rPr>
              <a:t>1</a:t>
            </a:r>
            <a:r>
              <a:rPr kumimoji="1" lang="ja-JP" altLang="en-US" sz="2800" b="1" dirty="0" smtClean="0">
                <a:latin typeface="メイリオ"/>
                <a:ea typeface="メイリオ"/>
                <a:cs typeface="メイリオ"/>
              </a:rPr>
              <a:t>月</a:t>
            </a:r>
            <a:r>
              <a:rPr kumimoji="1" lang="en-US" altLang="ja-JP" sz="2800" b="1" dirty="0" smtClean="0">
                <a:latin typeface="メイリオ"/>
                <a:ea typeface="メイリオ"/>
                <a:cs typeface="メイリオ"/>
              </a:rPr>
              <a:t>12</a:t>
            </a:r>
            <a:r>
              <a:rPr kumimoji="1" lang="ja-JP" altLang="en-US" sz="2800" b="1" dirty="0" smtClean="0">
                <a:latin typeface="メイリオ"/>
                <a:ea typeface="メイリオ"/>
                <a:cs typeface="メイリオ"/>
              </a:rPr>
              <a:t>・</a:t>
            </a:r>
            <a:r>
              <a:rPr kumimoji="1" lang="en-US" altLang="ja-JP" sz="2800" b="1" dirty="0" smtClean="0">
                <a:latin typeface="メイリオ"/>
                <a:ea typeface="メイリオ"/>
                <a:cs typeface="メイリオ"/>
              </a:rPr>
              <a:t>13</a:t>
            </a:r>
            <a:r>
              <a:rPr kumimoji="1" lang="ja-JP" altLang="en-US" sz="2800" b="1" dirty="0" smtClean="0">
                <a:latin typeface="メイリオ"/>
                <a:ea typeface="メイリオ"/>
                <a:cs typeface="メイリオ"/>
              </a:rPr>
              <a:t>・</a:t>
            </a:r>
            <a:r>
              <a:rPr kumimoji="1" lang="en-US" altLang="ja-JP" sz="2800" b="1" dirty="0" smtClean="0">
                <a:latin typeface="メイリオ"/>
                <a:ea typeface="メイリオ"/>
                <a:cs typeface="メイリオ"/>
              </a:rPr>
              <a:t>14</a:t>
            </a:r>
            <a:r>
              <a:rPr kumimoji="1" lang="ja-JP" altLang="en-US" sz="2800" b="1" dirty="0" smtClean="0">
                <a:latin typeface="メイリオ"/>
                <a:ea typeface="メイリオ"/>
                <a:cs typeface="メイリオ"/>
              </a:rPr>
              <a:t>日</a:t>
            </a:r>
          </a:p>
          <a:p>
            <a:pPr>
              <a:lnSpc>
                <a:spcPts val="1500"/>
              </a:lnSpc>
            </a:pPr>
            <a:endParaRPr kumimoji="1" lang="ja-JP" altLang="en-US" sz="2800" b="1" dirty="0" smtClean="0">
              <a:latin typeface="メイリオ"/>
              <a:ea typeface="メイリオ"/>
              <a:cs typeface="メイリオ"/>
            </a:endParaRPr>
          </a:p>
          <a:p>
            <a:r>
              <a:rPr kumimoji="1" lang="ja-JP" altLang="en-US" sz="2800" b="1" dirty="0">
                <a:latin typeface="メイリオ"/>
                <a:ea typeface="メイリオ"/>
                <a:cs typeface="メイリオ"/>
              </a:rPr>
              <a:t>　　　 川越市東部地域ふれあい</a:t>
            </a:r>
            <a:r>
              <a:rPr kumimoji="1" lang="ja-JP" altLang="en-US" sz="2800" b="1" dirty="0" smtClean="0">
                <a:latin typeface="メイリオ"/>
                <a:ea typeface="メイリオ"/>
                <a:cs typeface="メイリオ"/>
              </a:rPr>
              <a:t>センター</a:t>
            </a:r>
          </a:p>
          <a:p>
            <a:r>
              <a:rPr kumimoji="1" lang="ja-JP" altLang="en-US" sz="2400" b="1" dirty="0" smtClean="0">
                <a:latin typeface="メイリオ"/>
                <a:ea typeface="メイリオ"/>
                <a:cs typeface="メイリオ"/>
              </a:rPr>
              <a:t>　</a:t>
            </a:r>
            <a:r>
              <a:rPr kumimoji="1" lang="ja-JP" altLang="en-US" sz="2400" b="1" dirty="0">
                <a:latin typeface="メイリオ"/>
                <a:ea typeface="メイリオ"/>
                <a:cs typeface="メイリオ"/>
              </a:rPr>
              <a:t>　</a:t>
            </a:r>
            <a:r>
              <a:rPr kumimoji="1" lang="ja-JP" altLang="en-US" sz="2400" b="1" dirty="0" smtClean="0">
                <a:latin typeface="メイリオ"/>
                <a:ea typeface="メイリオ"/>
                <a:cs typeface="メイリオ"/>
              </a:rPr>
              <a:t>　　 （</a:t>
            </a:r>
            <a:r>
              <a:rPr kumimoji="1" lang="en-US" altLang="ja-JP" sz="2400" b="1" dirty="0" smtClean="0">
                <a:latin typeface="メイリオ"/>
                <a:ea typeface="メイリオ"/>
                <a:cs typeface="メイリオ"/>
              </a:rPr>
              <a:t>JR</a:t>
            </a:r>
            <a:r>
              <a:rPr kumimoji="1" lang="ja-JP" altLang="en-US" sz="2400" b="1" dirty="0" smtClean="0">
                <a:latin typeface="メイリオ"/>
                <a:ea typeface="メイリオ"/>
                <a:cs typeface="メイリオ"/>
              </a:rPr>
              <a:t>川越線 南古谷駅より徒歩圏内、自家用車不可）</a:t>
            </a:r>
            <a:endParaRPr kumimoji="1" lang="en-US" altLang="ja-JP" sz="2400" b="1" dirty="0">
              <a:latin typeface="メイリオ"/>
              <a:ea typeface="メイリオ"/>
              <a:cs typeface="メイリオ"/>
            </a:endParaRPr>
          </a:p>
          <a:p>
            <a:pPr>
              <a:lnSpc>
                <a:spcPts val="1800"/>
              </a:lnSpc>
            </a:pPr>
            <a:endParaRPr kumimoji="1" lang="en-US" altLang="ja-JP" sz="2400" dirty="0">
              <a:latin typeface="メイリオ"/>
              <a:ea typeface="メイリオ"/>
              <a:cs typeface="メイリオ"/>
            </a:endParaRPr>
          </a:p>
          <a:p>
            <a:r>
              <a:rPr kumimoji="1" lang="ja-JP" altLang="en-US" sz="2800" dirty="0" smtClean="0">
                <a:latin typeface="メイリオ"/>
                <a:ea typeface="メイリオ"/>
                <a:cs typeface="メイリオ"/>
              </a:rPr>
              <a:t> ●もちもの</a:t>
            </a:r>
          </a:p>
          <a:p>
            <a:r>
              <a:rPr kumimoji="1" lang="ja-JP" altLang="en-US" sz="2800" dirty="0">
                <a:latin typeface="メイリオ"/>
                <a:ea typeface="メイリオ"/>
                <a:cs typeface="メイリオ"/>
              </a:rPr>
              <a:t>　</a:t>
            </a:r>
            <a:r>
              <a:rPr kumimoji="1" lang="en-US" altLang="ja-JP" sz="2800" b="1" dirty="0" smtClean="0">
                <a:solidFill>
                  <a:srgbClr val="FF0000"/>
                </a:solidFill>
                <a:latin typeface="メイリオ"/>
                <a:ea typeface="メイリオ"/>
                <a:cs typeface="メイリオ"/>
              </a:rPr>
              <a:t>①</a:t>
            </a:r>
            <a:r>
              <a:rPr kumimoji="1" lang="en-US" altLang="ja-JP" sz="2800" b="1" dirty="0" smtClean="0">
                <a:latin typeface="メイリオ"/>
                <a:ea typeface="メイリオ"/>
                <a:cs typeface="メイリオ"/>
              </a:rPr>
              <a:t> 1</a:t>
            </a:r>
            <a:r>
              <a:rPr kumimoji="1" lang="ja-JP" altLang="en-US" sz="2800" b="1" dirty="0" smtClean="0">
                <a:latin typeface="メイリオ"/>
                <a:ea typeface="メイリオ"/>
                <a:cs typeface="メイリオ"/>
              </a:rPr>
              <a:t>日目・</a:t>
            </a:r>
            <a:r>
              <a:rPr kumimoji="1" lang="en-US" altLang="ja-JP" sz="2800" b="1" dirty="0" smtClean="0">
                <a:solidFill>
                  <a:srgbClr val="FF0000"/>
                </a:solidFill>
                <a:latin typeface="メイリオ"/>
                <a:ea typeface="メイリオ"/>
                <a:cs typeface="メイリオ"/>
              </a:rPr>
              <a:t>2</a:t>
            </a:r>
            <a:r>
              <a:rPr kumimoji="1" lang="ja-JP" altLang="en-US" sz="2800" b="1" dirty="0" smtClean="0">
                <a:solidFill>
                  <a:srgbClr val="FF0000"/>
                </a:solidFill>
                <a:latin typeface="メイリオ"/>
                <a:ea typeface="メイリオ"/>
                <a:cs typeface="メイリオ"/>
              </a:rPr>
              <a:t>日目教材</a:t>
            </a:r>
          </a:p>
          <a:p>
            <a:r>
              <a:rPr kumimoji="1" lang="ja-JP" altLang="en-US" sz="2800" dirty="0" smtClean="0">
                <a:latin typeface="メイリオ"/>
                <a:ea typeface="メイリオ"/>
                <a:cs typeface="メイリオ"/>
              </a:rPr>
              <a:t>　</a:t>
            </a:r>
            <a:r>
              <a:rPr kumimoji="1" lang="ja-JP" altLang="en-US" sz="2800" b="1" dirty="0" smtClean="0">
                <a:solidFill>
                  <a:srgbClr val="FF0000"/>
                </a:solidFill>
                <a:latin typeface="メイリオ"/>
                <a:ea typeface="メイリオ"/>
                <a:cs typeface="メイリオ"/>
              </a:rPr>
              <a:t>② 課題（グループ人数分印刷したもの）</a:t>
            </a:r>
          </a:p>
          <a:p>
            <a:r>
              <a:rPr kumimoji="1" lang="ja-JP" altLang="en-US" sz="2800" dirty="0">
                <a:latin typeface="メイリオ"/>
                <a:ea typeface="メイリオ"/>
                <a:cs typeface="メイリオ"/>
              </a:rPr>
              <a:t>　</a:t>
            </a:r>
            <a:r>
              <a:rPr kumimoji="1" lang="ja-JP" altLang="en-US" sz="2800" dirty="0" smtClean="0">
                <a:latin typeface="メイリオ"/>
                <a:ea typeface="メイリオ"/>
                <a:cs typeface="メイリオ"/>
              </a:rPr>
              <a:t>③ 筆記用具</a:t>
            </a:r>
          </a:p>
          <a:p>
            <a:r>
              <a:rPr kumimoji="1" lang="ja-JP" altLang="en-US" sz="2800" dirty="0">
                <a:latin typeface="メイリオ"/>
                <a:ea typeface="メイリオ"/>
                <a:cs typeface="メイリオ"/>
              </a:rPr>
              <a:t>　</a:t>
            </a:r>
            <a:r>
              <a:rPr kumimoji="1" lang="ja-JP" altLang="en-US" sz="2800" dirty="0" smtClean="0">
                <a:latin typeface="メイリオ"/>
                <a:ea typeface="メイリオ"/>
                <a:cs typeface="メイリオ"/>
              </a:rPr>
              <a:t>④ 昼食</a:t>
            </a:r>
            <a:r>
              <a:rPr kumimoji="1" lang="ja-JP" altLang="en-US" sz="2000" dirty="0" smtClean="0">
                <a:latin typeface="メイリオ"/>
                <a:ea typeface="メイリオ"/>
                <a:cs typeface="メイリオ"/>
              </a:rPr>
              <a:t>（近隣で食事がとれる場所が限られます）</a:t>
            </a:r>
          </a:p>
          <a:p>
            <a:endParaRPr kumimoji="1" lang="ja-JP" altLang="en-US" sz="2400" dirty="0">
              <a:latin typeface="メイリオ"/>
              <a:ea typeface="メイリオ"/>
              <a:cs typeface="メイリオ"/>
            </a:endParaRPr>
          </a:p>
          <a:p>
            <a:pPr algn="ctr"/>
            <a:r>
              <a:rPr kumimoji="1" lang="ja-JP" altLang="en-US" sz="2400" b="1" dirty="0" smtClean="0">
                <a:latin typeface="メイリオ"/>
                <a:ea typeface="メイリオ"/>
                <a:cs typeface="メイリオ"/>
              </a:rPr>
              <a:t>よいお年をお迎えください！</a:t>
            </a:r>
            <a:endParaRPr kumimoji="1" lang="ja-JP" altLang="en-US" sz="2400" b="1"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56</a:t>
            </a:fld>
            <a:endParaRPr lang="en-US"/>
          </a:p>
        </p:txBody>
      </p:sp>
      <p:sp>
        <p:nvSpPr>
          <p:cNvPr id="5" name="角丸四角形 4"/>
          <p:cNvSpPr/>
          <p:nvPr/>
        </p:nvSpPr>
        <p:spPr>
          <a:xfrm>
            <a:off x="6860923" y="1826571"/>
            <a:ext cx="1949246" cy="80051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smtClean="0">
                <a:latin typeface="メイリオ"/>
                <a:ea typeface="メイリオ"/>
                <a:cs typeface="メイリオ"/>
              </a:rPr>
              <a:t>会場が</a:t>
            </a:r>
          </a:p>
          <a:p>
            <a:pPr algn="ctr"/>
            <a:r>
              <a:rPr kumimoji="1" lang="ja-JP" altLang="en-US" sz="2000" b="1" dirty="0" smtClean="0">
                <a:latin typeface="メイリオ"/>
                <a:ea typeface="メイリオ"/>
                <a:cs typeface="メイリオ"/>
              </a:rPr>
              <a:t>変わります！</a:t>
            </a:r>
            <a:endParaRPr kumimoji="1" lang="ja-JP" altLang="en-US" sz="2000" b="1" dirty="0">
              <a:latin typeface="メイリオ"/>
              <a:ea typeface="メイリオ"/>
              <a:cs typeface="メイリオ"/>
            </a:endParaRPr>
          </a:p>
        </p:txBody>
      </p:sp>
      <p:pic>
        <p:nvPicPr>
          <p:cNvPr id="6" name="図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673203" y="5869857"/>
            <a:ext cx="829311" cy="933792"/>
          </a:xfrm>
          <a:prstGeom prst="rect">
            <a:avLst/>
          </a:prstGeom>
        </p:spPr>
      </p:pic>
    </p:spTree>
    <p:extLst>
      <p:ext uri="{BB962C8B-B14F-4D97-AF65-F5344CB8AC3E}">
        <p14:creationId xmlns:p14="http://schemas.microsoft.com/office/powerpoint/2010/main" val="32725036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2800" b="1" dirty="0" smtClean="0">
                <a:latin typeface="メイリオ"/>
                <a:ea typeface="メイリオ"/>
                <a:cs typeface="メイリオ"/>
              </a:rPr>
              <a:t>演習１全体の獲得</a:t>
            </a:r>
            <a:r>
              <a:rPr kumimoji="1" lang="ja-JP" altLang="en-US" sz="2800" b="1" dirty="0">
                <a:latin typeface="メイリオ"/>
                <a:ea typeface="メイリオ"/>
                <a:cs typeface="メイリオ"/>
              </a:rPr>
              <a:t>目標と</a:t>
            </a:r>
            <a:r>
              <a:rPr kumimoji="1" lang="ja-JP" altLang="en-US" sz="2800" b="1" dirty="0" smtClean="0">
                <a:latin typeface="メイリオ"/>
                <a:ea typeface="メイリオ"/>
                <a:cs typeface="メイリオ"/>
              </a:rPr>
              <a:t>概要</a:t>
            </a:r>
            <a:endParaRPr kumimoji="1" lang="ja-JP" altLang="en-US" sz="2800" dirty="0">
              <a:latin typeface="メイリオ"/>
              <a:ea typeface="メイリオ"/>
              <a:cs typeface="メイリオ"/>
            </a:endParaRPr>
          </a:p>
        </p:txBody>
      </p:sp>
      <p:sp>
        <p:nvSpPr>
          <p:cNvPr id="3" name="サブタイトル 2"/>
          <p:cNvSpPr>
            <a:spLocks noGrp="1"/>
          </p:cNvSpPr>
          <p:nvPr>
            <p:ph type="subTitle" idx="1"/>
          </p:nvPr>
        </p:nvSpPr>
        <p:spPr/>
        <p:txBody>
          <a:bodyPr/>
          <a:lstStyle/>
          <a:p>
            <a:r>
              <a:rPr kumimoji="1" lang="ja-JP" altLang="en-US" dirty="0">
                <a:latin typeface="メイリオ"/>
                <a:ea typeface="メイリオ"/>
                <a:cs typeface="メイリオ"/>
              </a:rPr>
              <a:t>演習１</a:t>
            </a:r>
            <a:r>
              <a:rPr lang="ja-JP" altLang="en-US" dirty="0">
                <a:latin typeface="メイリオ"/>
                <a:ea typeface="メイリオ"/>
                <a:cs typeface="メイリオ"/>
              </a:rPr>
              <a:t>　相談支援におけるケアマネジメントに必要な視点と技術</a:t>
            </a:r>
          </a:p>
        </p:txBody>
      </p:sp>
      <p:sp>
        <p:nvSpPr>
          <p:cNvPr id="4" name="テキスト ボックス 3"/>
          <p:cNvSpPr txBox="1"/>
          <p:nvPr/>
        </p:nvSpPr>
        <p:spPr>
          <a:xfrm>
            <a:off x="284163" y="2135958"/>
            <a:ext cx="8574087" cy="1569660"/>
          </a:xfrm>
          <a:prstGeom prst="rect">
            <a:avLst/>
          </a:prstGeom>
          <a:noFill/>
        </p:spPr>
        <p:txBody>
          <a:bodyPr wrap="square" rtlCol="0">
            <a:spAutoFit/>
          </a:bodyPr>
          <a:lstStyle/>
          <a:p>
            <a:r>
              <a:rPr kumimoji="1" lang="ja-JP" altLang="en-US" sz="2400" b="1" u="sng" dirty="0">
                <a:latin typeface="メイリオ"/>
                <a:ea typeface="メイリオ"/>
                <a:cs typeface="メイリオ"/>
              </a:rPr>
              <a:t>演習１を通しての獲得目標</a:t>
            </a:r>
            <a:endParaRPr kumimoji="1" lang="en-US" altLang="ja-JP" sz="2400" b="1" u="sng" dirty="0">
              <a:latin typeface="メイリオ"/>
              <a:ea typeface="メイリオ"/>
              <a:cs typeface="メイリオ"/>
            </a:endParaRPr>
          </a:p>
          <a:p>
            <a:r>
              <a:rPr kumimoji="1" lang="ja-JP" altLang="en-US" sz="2400" dirty="0">
                <a:latin typeface="メイリオ"/>
                <a:ea typeface="メイリオ"/>
                <a:cs typeface="メイリオ"/>
              </a:rPr>
              <a:t>　事例を通し、ケアマネジメント手法を用いた個別相談支援、サービス等利用計画作成実務を具体的に理解する</a:t>
            </a:r>
            <a:r>
              <a:rPr kumimoji="1" lang="ja-JP" altLang="en-US" sz="2400" dirty="0" smtClean="0">
                <a:latin typeface="メイリオ"/>
                <a:ea typeface="メイリオ"/>
                <a:cs typeface="メイリオ"/>
              </a:rPr>
              <a:t>（他者に説明</a:t>
            </a:r>
            <a:r>
              <a:rPr kumimoji="1" lang="ja-JP" altLang="en-US" sz="2400" dirty="0">
                <a:latin typeface="メイリオ"/>
                <a:ea typeface="メイリオ"/>
                <a:cs typeface="メイリオ"/>
              </a:rPr>
              <a:t>できる）。</a:t>
            </a:r>
            <a:endParaRPr kumimoji="1" lang="en-US" altLang="ja-JP" sz="2400" dirty="0">
              <a:latin typeface="メイリオ"/>
              <a:ea typeface="メイリオ"/>
              <a:cs typeface="メイリオ"/>
            </a:endParaRPr>
          </a:p>
        </p:txBody>
      </p:sp>
      <p:sp>
        <p:nvSpPr>
          <p:cNvPr id="5" name="テキスト ボックス 4"/>
          <p:cNvSpPr txBox="1"/>
          <p:nvPr/>
        </p:nvSpPr>
        <p:spPr>
          <a:xfrm>
            <a:off x="284163" y="3740692"/>
            <a:ext cx="8574087" cy="1200329"/>
          </a:xfrm>
          <a:prstGeom prst="rect">
            <a:avLst/>
          </a:prstGeom>
          <a:noFill/>
        </p:spPr>
        <p:txBody>
          <a:bodyPr wrap="square" rtlCol="0">
            <a:spAutoFit/>
          </a:bodyPr>
          <a:lstStyle/>
          <a:p>
            <a:r>
              <a:rPr kumimoji="1" lang="ja-JP" altLang="en-US" sz="2400" b="1" u="sng" dirty="0">
                <a:latin typeface="メイリオ"/>
                <a:ea typeface="メイリオ"/>
                <a:cs typeface="メイリオ"/>
              </a:rPr>
              <a:t>演習１の概要</a:t>
            </a:r>
            <a:endParaRPr kumimoji="1" lang="en-US" altLang="ja-JP" sz="2400" b="1" u="sng" dirty="0">
              <a:latin typeface="メイリオ"/>
              <a:ea typeface="メイリオ"/>
              <a:cs typeface="メイリオ"/>
            </a:endParaRPr>
          </a:p>
          <a:p>
            <a:r>
              <a:rPr kumimoji="1" lang="ja-JP" altLang="en-US" sz="2400" dirty="0">
                <a:latin typeface="メイリオ"/>
                <a:ea typeface="メイリオ"/>
                <a:cs typeface="メイリオ"/>
              </a:rPr>
              <a:t>　２日間で、ひとつの事例を用い、一連のケアマネジメントプロセスを通して学ぶ演習を</a:t>
            </a:r>
            <a:r>
              <a:rPr kumimoji="1" lang="ja-JP" altLang="en-US" sz="2400" dirty="0" smtClean="0">
                <a:latin typeface="メイリオ"/>
                <a:ea typeface="メイリオ"/>
                <a:cs typeface="メイリオ"/>
              </a:rPr>
              <a:t>行う。</a:t>
            </a:r>
            <a:endParaRPr kumimoji="1" lang="en-US" altLang="ja-JP" sz="2400" dirty="0">
              <a:latin typeface="メイリオ"/>
              <a:ea typeface="メイリオ"/>
              <a:cs typeface="メイリオ"/>
            </a:endParaRPr>
          </a:p>
        </p:txBody>
      </p:sp>
      <p:sp>
        <p:nvSpPr>
          <p:cNvPr id="6" name="スライド番号プレースホルダー 5"/>
          <p:cNvSpPr>
            <a:spLocks noGrp="1"/>
          </p:cNvSpPr>
          <p:nvPr>
            <p:ph type="sldNum" sz="quarter" idx="12"/>
          </p:nvPr>
        </p:nvSpPr>
        <p:spPr/>
        <p:txBody>
          <a:bodyPr/>
          <a:lstStyle/>
          <a:p>
            <a:fld id="{5FD889E0-CAB2-4699-909D-B9A88D47ACBE}" type="slidenum">
              <a:rPr lang="en-US" smtClean="0"/>
              <a:pPr/>
              <a:t>6</a:t>
            </a:fld>
            <a:endParaRPr lang="en-US"/>
          </a:p>
        </p:txBody>
      </p:sp>
      <p:sp>
        <p:nvSpPr>
          <p:cNvPr id="7" name="テキスト ボックス 6"/>
          <p:cNvSpPr txBox="1"/>
          <p:nvPr/>
        </p:nvSpPr>
        <p:spPr>
          <a:xfrm>
            <a:off x="460097" y="4941021"/>
            <a:ext cx="6919839" cy="1323439"/>
          </a:xfrm>
          <a:prstGeom prst="rect">
            <a:avLst/>
          </a:prstGeom>
          <a:noFill/>
        </p:spPr>
        <p:txBody>
          <a:bodyPr wrap="square" rtlCol="0">
            <a:spAutoFit/>
          </a:bodyPr>
          <a:lstStyle/>
          <a:p>
            <a:r>
              <a:rPr kumimoji="1" lang="ja-JP" altLang="en-US" sz="2000" dirty="0" smtClean="0">
                <a:latin typeface="メイリオ"/>
                <a:ea typeface="メイリオ"/>
                <a:cs typeface="メイリオ"/>
              </a:rPr>
              <a:t>１日目</a:t>
            </a:r>
            <a:r>
              <a:rPr kumimoji="1" lang="ja-JP" altLang="en-US" sz="2000" dirty="0">
                <a:latin typeface="メイリオ"/>
                <a:ea typeface="メイリオ"/>
                <a:cs typeface="メイリオ"/>
              </a:rPr>
              <a:t> </a:t>
            </a:r>
            <a:r>
              <a:rPr kumimoji="1" lang="ja-JP" altLang="en-US" sz="2000" dirty="0" smtClean="0">
                <a:latin typeface="メイリオ"/>
                <a:ea typeface="メイリオ"/>
                <a:cs typeface="メイリオ"/>
              </a:rPr>
              <a:t>インテーク</a:t>
            </a:r>
            <a:r>
              <a:rPr kumimoji="1" lang="ja-JP" altLang="en-US" sz="2000" dirty="0">
                <a:latin typeface="メイリオ"/>
                <a:ea typeface="メイリオ"/>
                <a:cs typeface="メイリオ"/>
              </a:rPr>
              <a:t>から</a:t>
            </a:r>
            <a:r>
              <a:rPr kumimoji="1" lang="ja-JP" altLang="en-US" sz="2000" dirty="0" smtClean="0">
                <a:latin typeface="メイリオ"/>
                <a:ea typeface="メイリオ"/>
                <a:cs typeface="メイリオ"/>
              </a:rPr>
              <a:t>アセスメント、基本相談</a:t>
            </a:r>
            <a:endParaRPr kumimoji="1" lang="en-US" altLang="ja-JP" sz="2000" dirty="0">
              <a:latin typeface="メイリオ"/>
              <a:ea typeface="メイリオ"/>
              <a:cs typeface="メイリオ"/>
            </a:endParaRPr>
          </a:p>
          <a:p>
            <a:r>
              <a:rPr kumimoji="1" lang="ja-JP" altLang="en-US" sz="2000" dirty="0" smtClean="0">
                <a:latin typeface="メイリオ"/>
                <a:ea typeface="メイリオ"/>
                <a:cs typeface="メイリオ"/>
              </a:rPr>
              <a:t>２日目 プランニング、</a:t>
            </a:r>
          </a:p>
          <a:p>
            <a:r>
              <a:rPr kumimoji="1" lang="ja-JP" altLang="en-US" sz="2000" dirty="0" smtClean="0">
                <a:latin typeface="メイリオ"/>
                <a:ea typeface="メイリオ"/>
                <a:cs typeface="メイリオ"/>
              </a:rPr>
              <a:t>　　　 チーム</a:t>
            </a:r>
            <a:r>
              <a:rPr kumimoji="1" lang="ja-JP" altLang="en-US" sz="2000" dirty="0">
                <a:latin typeface="メイリオ"/>
                <a:ea typeface="メイリオ"/>
                <a:cs typeface="メイリオ"/>
              </a:rPr>
              <a:t>支援とサービス担当者会議、</a:t>
            </a:r>
            <a:endParaRPr kumimoji="1" lang="en-US" altLang="ja-JP" sz="2000" dirty="0">
              <a:latin typeface="メイリオ"/>
              <a:ea typeface="メイリオ"/>
              <a:cs typeface="メイリオ"/>
            </a:endParaRPr>
          </a:p>
          <a:p>
            <a:r>
              <a:rPr kumimoji="1" lang="ja-JP" altLang="en-US" sz="2000" dirty="0">
                <a:latin typeface="メイリオ"/>
                <a:ea typeface="メイリオ"/>
                <a:cs typeface="メイリオ"/>
              </a:rPr>
              <a:t>　　　</a:t>
            </a:r>
            <a:r>
              <a:rPr kumimoji="1" lang="ja-JP" altLang="en-US" sz="2000" dirty="0" smtClean="0">
                <a:latin typeface="メイリオ"/>
                <a:ea typeface="メイリオ"/>
                <a:cs typeface="メイリオ"/>
              </a:rPr>
              <a:t> モニタリング</a:t>
            </a:r>
            <a:r>
              <a:rPr kumimoji="1" lang="ja-JP" altLang="en-US" sz="2000" dirty="0">
                <a:latin typeface="メイリオ"/>
                <a:ea typeface="メイリオ"/>
                <a:cs typeface="メイリオ"/>
              </a:rPr>
              <a:t>と終結</a:t>
            </a:r>
            <a:endParaRPr kumimoji="1" lang="en-US" altLang="ja-JP" sz="2000" dirty="0">
              <a:latin typeface="メイリオ"/>
              <a:ea typeface="メイリオ"/>
              <a:cs typeface="メイリオ"/>
            </a:endParaRPr>
          </a:p>
        </p:txBody>
      </p:sp>
      <p:sp>
        <p:nvSpPr>
          <p:cNvPr id="8" name="正方形/長方形 7"/>
          <p:cNvSpPr/>
          <p:nvPr/>
        </p:nvSpPr>
        <p:spPr>
          <a:xfrm>
            <a:off x="6251097" y="4878141"/>
            <a:ext cx="2257677" cy="38977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基本相談</a:t>
            </a:r>
            <a:endParaRPr kumimoji="1" lang="ja-JP" altLang="en-US" b="1" dirty="0">
              <a:latin typeface="メイリオ" pitchFamily="50" charset="-128"/>
              <a:ea typeface="メイリオ" pitchFamily="50" charset="-128"/>
              <a:cs typeface="メイリオ" pitchFamily="50" charset="-128"/>
            </a:endParaRPr>
          </a:p>
        </p:txBody>
      </p:sp>
      <p:sp>
        <p:nvSpPr>
          <p:cNvPr id="9" name="正方形/長方形 8"/>
          <p:cNvSpPr/>
          <p:nvPr/>
        </p:nvSpPr>
        <p:spPr>
          <a:xfrm>
            <a:off x="6251097" y="5340742"/>
            <a:ext cx="2257677" cy="65681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サービス等利用計画作成実務</a:t>
            </a:r>
            <a:endParaRPr kumimoji="1" lang="ja-JP" altLang="en-US" b="1" dirty="0">
              <a:latin typeface="メイリオ" pitchFamily="50" charset="-128"/>
              <a:ea typeface="メイリオ" pitchFamily="50" charset="-128"/>
              <a:cs typeface="メイリオ" pitchFamily="50" charset="-128"/>
            </a:endParaRPr>
          </a:p>
        </p:txBody>
      </p:sp>
      <p:sp>
        <p:nvSpPr>
          <p:cNvPr id="10" name="テキスト ボックス 9"/>
          <p:cNvSpPr txBox="1"/>
          <p:nvPr/>
        </p:nvSpPr>
        <p:spPr>
          <a:xfrm>
            <a:off x="5955165" y="4565453"/>
            <a:ext cx="1125368" cy="369332"/>
          </a:xfrm>
          <a:prstGeom prst="rect">
            <a:avLst/>
          </a:prstGeom>
          <a:noFill/>
        </p:spPr>
        <p:txBody>
          <a:bodyPr wrap="square" rtlCol="0">
            <a:spAutoFit/>
          </a:bodyPr>
          <a:lstStyle/>
          <a:p>
            <a:r>
              <a:rPr kumimoji="1" lang="ja-JP" altLang="en-US" b="1" dirty="0" smtClean="0">
                <a:latin typeface="メイリオ"/>
                <a:ea typeface="メイリオ"/>
                <a:cs typeface="メイリオ"/>
              </a:rPr>
              <a:t>特に</a:t>
            </a:r>
            <a:r>
              <a:rPr kumimoji="1" lang="en-US" altLang="ja-JP" b="1" dirty="0" smtClean="0">
                <a:latin typeface="メイリオ"/>
                <a:ea typeface="メイリオ"/>
                <a:cs typeface="メイリオ"/>
              </a:rPr>
              <a:t>…</a:t>
            </a:r>
            <a:endParaRPr kumimoji="1" lang="en-US" altLang="ja-JP" b="1" dirty="0">
              <a:latin typeface="メイリオ"/>
              <a:ea typeface="メイリオ"/>
              <a:cs typeface="メイリオ"/>
            </a:endParaRPr>
          </a:p>
        </p:txBody>
      </p:sp>
      <p:sp>
        <p:nvSpPr>
          <p:cNvPr id="11" name="角丸四角形 10"/>
          <p:cNvSpPr/>
          <p:nvPr/>
        </p:nvSpPr>
        <p:spPr>
          <a:xfrm>
            <a:off x="313191" y="107429"/>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#3#4</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p.5(</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2)</a:t>
            </a:r>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646745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2800" b="1" dirty="0" smtClean="0">
                <a:latin typeface="メイリオ"/>
                <a:ea typeface="メイリオ"/>
                <a:cs typeface="メイリオ"/>
              </a:rPr>
              <a:t>演習１の</a:t>
            </a:r>
            <a:r>
              <a:rPr kumimoji="1" lang="ja-JP" altLang="en-US" sz="2800" b="1" dirty="0">
                <a:latin typeface="メイリオ"/>
                <a:ea typeface="メイリオ"/>
                <a:cs typeface="メイリオ"/>
              </a:rPr>
              <a:t>方法と留意点</a:t>
            </a:r>
          </a:p>
        </p:txBody>
      </p:sp>
      <p:sp>
        <p:nvSpPr>
          <p:cNvPr id="3" name="サブタイトル 2"/>
          <p:cNvSpPr>
            <a:spLocks noGrp="1"/>
          </p:cNvSpPr>
          <p:nvPr>
            <p:ph type="subTitle" idx="1"/>
          </p:nvPr>
        </p:nvSpPr>
        <p:spPr/>
        <p:txBody>
          <a:bodyPr/>
          <a:lstStyle/>
          <a:p>
            <a:r>
              <a:rPr kumimoji="1" lang="ja-JP" altLang="en-US" dirty="0">
                <a:latin typeface="メイリオ"/>
                <a:ea typeface="メイリオ"/>
                <a:cs typeface="メイリオ"/>
              </a:rPr>
              <a:t>演習１</a:t>
            </a:r>
            <a:r>
              <a:rPr lang="ja-JP" altLang="en-US" dirty="0">
                <a:latin typeface="メイリオ"/>
                <a:ea typeface="メイリオ"/>
                <a:cs typeface="メイリオ"/>
              </a:rPr>
              <a:t>　相談支援におけるケアマネジメントに必要な視点と技術</a:t>
            </a:r>
          </a:p>
        </p:txBody>
      </p:sp>
      <p:sp>
        <p:nvSpPr>
          <p:cNvPr id="4" name="テキスト ボックス 3"/>
          <p:cNvSpPr txBox="1"/>
          <p:nvPr/>
        </p:nvSpPr>
        <p:spPr>
          <a:xfrm>
            <a:off x="284163" y="2087406"/>
            <a:ext cx="8574087" cy="1569660"/>
          </a:xfrm>
          <a:prstGeom prst="rect">
            <a:avLst/>
          </a:prstGeom>
          <a:noFill/>
        </p:spPr>
        <p:txBody>
          <a:bodyPr wrap="square" rtlCol="0">
            <a:spAutoFit/>
          </a:bodyPr>
          <a:lstStyle/>
          <a:p>
            <a:r>
              <a:rPr kumimoji="1" lang="ja-JP" altLang="en-US" sz="2400" b="1" u="sng" dirty="0">
                <a:latin typeface="メイリオ"/>
                <a:ea typeface="メイリオ"/>
                <a:cs typeface="メイリオ"/>
              </a:rPr>
              <a:t>演習１の方法</a:t>
            </a:r>
            <a:endParaRPr kumimoji="1" lang="en-US" altLang="ja-JP" sz="2400" b="1" u="sng" dirty="0">
              <a:latin typeface="メイリオ"/>
              <a:ea typeface="メイリオ"/>
              <a:cs typeface="メイリオ"/>
            </a:endParaRPr>
          </a:p>
          <a:p>
            <a:r>
              <a:rPr kumimoji="1" lang="ja-JP" altLang="en-US" sz="2400" dirty="0">
                <a:latin typeface="メイリオ"/>
                <a:ea typeface="メイリオ"/>
                <a:cs typeface="メイリオ"/>
              </a:rPr>
              <a:t>　・演習と講義を楔形に行います。</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・演習は個人ワークと</a:t>
            </a:r>
            <a:r>
              <a:rPr kumimoji="1" lang="ja-JP" altLang="en-US" sz="2400" dirty="0" smtClean="0">
                <a:latin typeface="メイリオ"/>
                <a:ea typeface="メイリオ"/>
                <a:cs typeface="メイリオ"/>
              </a:rPr>
              <a:t>グループワークの２種</a:t>
            </a:r>
            <a:r>
              <a:rPr kumimoji="1" lang="ja-JP" altLang="en-US" sz="2400" dirty="0">
                <a:latin typeface="メイリオ"/>
                <a:ea typeface="メイリオ"/>
                <a:cs typeface="メイリオ"/>
              </a:rPr>
              <a:t>です。</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a:t>
            </a:r>
            <a:r>
              <a:rPr kumimoji="1" lang="ja-JP" altLang="en-US" sz="2400" b="1" dirty="0">
                <a:solidFill>
                  <a:srgbClr val="FF0000"/>
                </a:solidFill>
                <a:latin typeface="メイリオ"/>
                <a:ea typeface="メイリオ"/>
                <a:cs typeface="メイリオ"/>
              </a:rPr>
              <a:t>グループワークはチーム支援の基礎として重要</a:t>
            </a:r>
            <a:r>
              <a:rPr kumimoji="1" lang="ja-JP" altLang="en-US" sz="2400" dirty="0">
                <a:latin typeface="メイリオ"/>
                <a:ea typeface="メイリオ"/>
                <a:cs typeface="メイリオ"/>
              </a:rPr>
              <a:t>です。</a:t>
            </a:r>
            <a:endParaRPr kumimoji="1" lang="en-US" altLang="ja-JP" sz="2400" dirty="0">
              <a:latin typeface="メイリオ"/>
              <a:ea typeface="メイリオ"/>
              <a:cs typeface="メイリオ"/>
            </a:endParaRPr>
          </a:p>
        </p:txBody>
      </p:sp>
      <p:sp>
        <p:nvSpPr>
          <p:cNvPr id="5" name="テキスト ボックス 4"/>
          <p:cNvSpPr txBox="1"/>
          <p:nvPr/>
        </p:nvSpPr>
        <p:spPr>
          <a:xfrm>
            <a:off x="284163" y="3619312"/>
            <a:ext cx="8574087" cy="2677656"/>
          </a:xfrm>
          <a:prstGeom prst="rect">
            <a:avLst/>
          </a:prstGeom>
          <a:noFill/>
        </p:spPr>
        <p:txBody>
          <a:bodyPr wrap="square" rtlCol="0">
            <a:spAutoFit/>
          </a:bodyPr>
          <a:lstStyle/>
          <a:p>
            <a:r>
              <a:rPr kumimoji="1" lang="ja-JP" altLang="en-US" sz="2400" b="1" u="sng" dirty="0">
                <a:latin typeface="メイリオ"/>
                <a:ea typeface="メイリオ"/>
                <a:cs typeface="メイリオ"/>
              </a:rPr>
              <a:t>演習１のポイント</a:t>
            </a:r>
            <a:endParaRPr kumimoji="1" lang="en-US" altLang="ja-JP" sz="2400" b="1" u="sng" dirty="0">
              <a:latin typeface="メイリオ"/>
              <a:ea typeface="メイリオ"/>
              <a:cs typeface="メイリオ"/>
            </a:endParaRPr>
          </a:p>
          <a:p>
            <a:r>
              <a:rPr kumimoji="1" lang="ja-JP" altLang="en-US" sz="2400" dirty="0" smtClean="0">
                <a:latin typeface="メイリオ"/>
                <a:ea typeface="メイリオ"/>
                <a:cs typeface="メイリオ"/>
              </a:rPr>
              <a:t>　①</a:t>
            </a:r>
            <a:r>
              <a:rPr kumimoji="1" lang="en-US" altLang="ja-JP" sz="2400" dirty="0" smtClean="0">
                <a:latin typeface="メイリオ"/>
                <a:ea typeface="メイリオ"/>
                <a:cs typeface="メイリオ"/>
              </a:rPr>
              <a:t> </a:t>
            </a:r>
            <a:r>
              <a:rPr kumimoji="1" lang="ja-JP" altLang="en-US" sz="2400" dirty="0" smtClean="0">
                <a:latin typeface="メイリオ"/>
                <a:ea typeface="メイリオ"/>
                <a:cs typeface="メイリオ"/>
              </a:rPr>
              <a:t>講義で学んだ知識や価値・倫理が実際の場面にどのよう</a:t>
            </a:r>
            <a:endParaRPr kumimoji="1" lang="en-US" altLang="ja-JP" sz="2400" dirty="0" smtClean="0">
              <a:latin typeface="メイリオ"/>
              <a:ea typeface="メイリオ"/>
              <a:cs typeface="メイリオ"/>
            </a:endParaRPr>
          </a:p>
          <a:p>
            <a:r>
              <a:rPr kumimoji="1" lang="ja-JP" altLang="en-US" sz="2400" dirty="0" smtClean="0">
                <a:latin typeface="メイリオ"/>
                <a:ea typeface="メイリオ"/>
                <a:cs typeface="メイリオ"/>
              </a:rPr>
              <a:t>　　にあらわれ、活かされるかを体験的に理解する。</a:t>
            </a:r>
            <a:endParaRPr kumimoji="1" lang="en-US" altLang="ja-JP" sz="2400" dirty="0" smtClean="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②</a:t>
            </a:r>
            <a:r>
              <a:rPr kumimoji="1" lang="en-US" altLang="ja-JP" sz="2400" dirty="0" smtClean="0">
                <a:latin typeface="メイリオ"/>
                <a:ea typeface="メイリオ"/>
                <a:cs typeface="メイリオ"/>
              </a:rPr>
              <a:t> </a:t>
            </a:r>
            <a:r>
              <a:rPr kumimoji="1" lang="ja-JP" altLang="en-US" sz="2400" dirty="0">
                <a:latin typeface="メイリオ"/>
                <a:ea typeface="メイリオ"/>
                <a:cs typeface="メイリオ"/>
              </a:rPr>
              <a:t>個別相談</a:t>
            </a:r>
            <a:r>
              <a:rPr kumimoji="1" lang="ja-JP" altLang="en-US" sz="2400" dirty="0" smtClean="0">
                <a:latin typeface="メイリオ"/>
                <a:ea typeface="メイリオ"/>
                <a:cs typeface="メイリオ"/>
              </a:rPr>
              <a:t>支援（ケアマネジメント）の</a:t>
            </a:r>
            <a:r>
              <a:rPr kumimoji="1" lang="ja-JP" altLang="en-US" sz="2400" dirty="0">
                <a:latin typeface="メイリオ"/>
                <a:ea typeface="メイリオ"/>
                <a:cs typeface="メイリオ"/>
              </a:rPr>
              <a:t>具体的な展開</a:t>
            </a:r>
            <a:r>
              <a:rPr kumimoji="1" lang="ja-JP" altLang="en-US" sz="2400" dirty="0" smtClean="0">
                <a:latin typeface="メイリオ"/>
                <a:ea typeface="メイリオ"/>
                <a:cs typeface="メイリオ"/>
              </a:rPr>
              <a:t>方法</a:t>
            </a:r>
          </a:p>
          <a:p>
            <a:r>
              <a:rPr kumimoji="1" lang="ja-JP" altLang="en-US" sz="2400" dirty="0" smtClean="0">
                <a:latin typeface="メイリオ"/>
                <a:ea typeface="メイリオ"/>
                <a:cs typeface="メイリオ"/>
              </a:rPr>
              <a:t>　　を</a:t>
            </a:r>
            <a:r>
              <a:rPr kumimoji="1" lang="ja-JP" altLang="en-US" sz="2400" dirty="0">
                <a:latin typeface="メイリオ"/>
                <a:ea typeface="メイリオ"/>
                <a:cs typeface="メイリオ"/>
              </a:rPr>
              <a:t>体験する。</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③ </a:t>
            </a:r>
            <a:r>
              <a:rPr kumimoji="1" lang="ja-JP" altLang="en-US" sz="2400" dirty="0">
                <a:latin typeface="メイリオ"/>
                <a:ea typeface="メイリオ"/>
                <a:cs typeface="メイリオ"/>
              </a:rPr>
              <a:t>グループワークを通じ、チーム支援の重要性と効果、グ</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ループ討議の基礎的技術を体験的に理解する。</a:t>
            </a:r>
            <a:endParaRPr kumimoji="1" lang="en-US" altLang="ja-JP" sz="2400" dirty="0">
              <a:latin typeface="メイリオ"/>
              <a:ea typeface="メイリオ"/>
              <a:cs typeface="メイリオ"/>
            </a:endParaRPr>
          </a:p>
        </p:txBody>
      </p:sp>
      <p:sp>
        <p:nvSpPr>
          <p:cNvPr id="6" name="スライド番号プレースホルダー 5"/>
          <p:cNvSpPr>
            <a:spLocks noGrp="1"/>
          </p:cNvSpPr>
          <p:nvPr>
            <p:ph type="sldNum" sz="quarter" idx="12"/>
          </p:nvPr>
        </p:nvSpPr>
        <p:spPr/>
        <p:txBody>
          <a:bodyPr/>
          <a:lstStyle/>
          <a:p>
            <a:fld id="{5FD889E0-CAB2-4699-909D-B9A88D47ACBE}" type="slidenum">
              <a:rPr lang="en-US" smtClean="0"/>
              <a:pPr/>
              <a:t>7</a:t>
            </a:fld>
            <a:endParaRPr lang="en-US"/>
          </a:p>
        </p:txBody>
      </p:sp>
      <p:sp>
        <p:nvSpPr>
          <p:cNvPr id="7" name="角丸四角形 6"/>
          <p:cNvSpPr/>
          <p:nvPr/>
        </p:nvSpPr>
        <p:spPr>
          <a:xfrm>
            <a:off x="313191" y="107429"/>
            <a:ext cx="3167981" cy="283472"/>
          </a:xfrm>
          <a:prstGeom prst="roundRect">
            <a:avLst/>
          </a:prstGeom>
          <a:solidFill>
            <a:schemeClr val="accent4">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a:ea typeface="メイリオ"/>
                <a:cs typeface="メイリオ"/>
              </a:rPr>
              <a:t>テキスト</a:t>
            </a:r>
            <a:r>
              <a:rPr kumimoji="1" lang="en-US" altLang="ja-JP" sz="1200" b="1" dirty="0" smtClean="0">
                <a:solidFill>
                  <a:schemeClr val="tx1"/>
                </a:solidFill>
                <a:latin typeface="メイリオ"/>
                <a:ea typeface="メイリオ"/>
                <a:cs typeface="メイリオ"/>
              </a:rPr>
              <a:t>#3#4</a:t>
            </a:r>
            <a:r>
              <a:rPr kumimoji="1" lang="ja-JP" altLang="en-US" sz="1200" b="1" dirty="0" smtClean="0">
                <a:solidFill>
                  <a:schemeClr val="tx1"/>
                </a:solidFill>
                <a:latin typeface="メイリオ"/>
                <a:ea typeface="メイリオ"/>
                <a:cs typeface="メイリオ"/>
              </a:rPr>
              <a:t> </a:t>
            </a:r>
            <a:r>
              <a:rPr kumimoji="1" lang="en-US" altLang="ja-JP" sz="1200" b="1" dirty="0" smtClean="0">
                <a:solidFill>
                  <a:schemeClr val="tx1"/>
                </a:solidFill>
                <a:latin typeface="メイリオ"/>
                <a:ea typeface="メイリオ"/>
                <a:cs typeface="メイリオ"/>
              </a:rPr>
              <a:t>p.7(</a:t>
            </a:r>
            <a:r>
              <a:rPr kumimoji="1" lang="ja-JP" altLang="en-US" sz="1200" b="1" dirty="0" smtClean="0">
                <a:solidFill>
                  <a:schemeClr val="tx1"/>
                </a:solidFill>
                <a:latin typeface="メイリオ"/>
                <a:ea typeface="メイリオ"/>
                <a:cs typeface="メイリオ"/>
              </a:rPr>
              <a:t>スライド</a:t>
            </a:r>
            <a:r>
              <a:rPr kumimoji="1" lang="en-US" altLang="ja-JP" sz="1200" b="1" dirty="0" smtClean="0">
                <a:solidFill>
                  <a:schemeClr val="tx1"/>
                </a:solidFill>
                <a:latin typeface="メイリオ"/>
                <a:ea typeface="メイリオ"/>
                <a:cs typeface="メイリオ"/>
              </a:rPr>
              <a:t>6)</a:t>
            </a:r>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40334247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p:cNvPicPr>
            <a:picLocks noChangeAspect="1" noChangeArrowheads="1"/>
          </p:cNvPicPr>
          <p:nvPr/>
        </p:nvPicPr>
        <p:blipFill>
          <a:blip r:embed="rId2" cstate="print"/>
          <a:srcRect/>
          <a:stretch>
            <a:fillRect/>
          </a:stretch>
        </p:blipFill>
        <p:spPr bwMode="auto">
          <a:xfrm>
            <a:off x="3829416" y="167346"/>
            <a:ext cx="4586301" cy="6189003"/>
          </a:xfrm>
          <a:prstGeom prst="rect">
            <a:avLst/>
          </a:prstGeom>
          <a:solidFill>
            <a:schemeClr val="bg1"/>
          </a:solidFill>
          <a:ln w="15875">
            <a:solidFill>
              <a:schemeClr val="tx1"/>
            </a:solidFill>
            <a:miter lim="800000"/>
            <a:headEnd/>
            <a:tailEnd/>
          </a:ln>
          <a:effectLst/>
        </p:spPr>
      </p:pic>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2" y="650130"/>
            <a:ext cx="4752528" cy="954107"/>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本科目の獲得目標と</a:t>
            </a:r>
          </a:p>
          <a:p>
            <a:r>
              <a:rPr kumimoji="1" lang="ja-JP" altLang="en-US" sz="2800" b="1" dirty="0" smtClean="0">
                <a:latin typeface="メイリオ" pitchFamily="50" charset="-128"/>
                <a:ea typeface="メイリオ" pitchFamily="50" charset="-128"/>
                <a:cs typeface="メイリオ" pitchFamily="50" charset="-128"/>
              </a:rPr>
              <a:t>事前評価</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860373"/>
            <a:ext cx="3126680" cy="1754326"/>
          </a:xfrm>
          <a:prstGeom prst="rect">
            <a:avLst/>
          </a:prstGeom>
          <a:noFill/>
        </p:spPr>
        <p:txBody>
          <a:bodyPr wrap="square" rtlCol="0">
            <a:spAutoFit/>
          </a:bodyPr>
          <a:lstStyle/>
          <a:p>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確認しましょう</a:t>
            </a:r>
            <a:r>
              <a:rPr kumimoji="1" lang="en-US" altLang="ja-JP" sz="2400" b="1" dirty="0" smtClean="0">
                <a:latin typeface="メイリオ" pitchFamily="50" charset="-128"/>
                <a:ea typeface="メイリオ" pitchFamily="50" charset="-128"/>
                <a:cs typeface="メイリオ" pitchFamily="50" charset="-128"/>
              </a:rPr>
              <a:t>】</a:t>
            </a:r>
            <a:endParaRPr kumimoji="1" lang="ja-JP" altLang="en-US" sz="2400" b="1" dirty="0" smtClean="0">
              <a:latin typeface="メイリオ" pitchFamily="50" charset="-128"/>
              <a:ea typeface="メイリオ" pitchFamily="50" charset="-128"/>
              <a:cs typeface="メイリオ" pitchFamily="50" charset="-128"/>
            </a:endParaRPr>
          </a:p>
          <a:p>
            <a:endParaRPr lang="ja-JP" altLang="en-US" sz="24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受講前の今、</a:t>
            </a:r>
            <a:endParaRPr kumimoji="1" lang="en-US" altLang="ja-JP"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自分はどのような</a:t>
            </a:r>
            <a:endParaRPr kumimoji="1" lang="en-US" altLang="ja-JP"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段階・様子ですか？</a:t>
            </a:r>
            <a:endParaRPr kumimoji="1" lang="en-US" altLang="ja-JP" sz="2000" dirty="0" smtClean="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8</a:t>
            </a:fld>
            <a:endParaRPr lang="en-US"/>
          </a:p>
        </p:txBody>
      </p:sp>
      <p:sp>
        <p:nvSpPr>
          <p:cNvPr id="7" name="正方形/長方形 6"/>
          <p:cNvSpPr/>
          <p:nvPr/>
        </p:nvSpPr>
        <p:spPr>
          <a:xfrm>
            <a:off x="6012383" y="2686556"/>
            <a:ext cx="428878" cy="3269182"/>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1369606"/>
          </a:xfrm>
          <a:prstGeom prst="rect">
            <a:avLst/>
          </a:prstGeom>
          <a:noFill/>
        </p:spPr>
        <p:txBody>
          <a:bodyPr wrap="square" rtlCol="0">
            <a:spAutoFit/>
          </a:bodyPr>
          <a:lstStyle/>
          <a:p>
            <a:pPr algn="ctr"/>
            <a:r>
              <a:rPr kumimoji="1" lang="ja-JP" altLang="en-US" sz="2800" b="1" dirty="0" smtClean="0">
                <a:latin typeface="メイリオ" pitchFamily="50" charset="-128"/>
                <a:ea typeface="メイリオ" pitchFamily="50" charset="-128"/>
                <a:cs typeface="メイリオ" pitchFamily="50" charset="-128"/>
              </a:rPr>
              <a:t>演習１ ２日目</a:t>
            </a:r>
          </a:p>
          <a:p>
            <a:pPr algn="ctr">
              <a:lnSpc>
                <a:spcPts val="1800"/>
              </a:lnSpc>
            </a:pPr>
            <a:endParaRPr kumimoji="1" lang="ja-JP" altLang="en-US" sz="2800" b="1" dirty="0" smtClean="0">
              <a:latin typeface="メイリオ" pitchFamily="50" charset="-128"/>
              <a:ea typeface="メイリオ" pitchFamily="50" charset="-128"/>
              <a:cs typeface="メイリオ" pitchFamily="50" charset="-128"/>
            </a:endParaRPr>
          </a:p>
          <a:p>
            <a:pPr algn="ctr"/>
            <a:r>
              <a:rPr kumimoji="1" lang="ja-JP" altLang="en-US" sz="2000" dirty="0" smtClean="0">
                <a:latin typeface="メイリオ"/>
                <a:ea typeface="メイリオ"/>
                <a:cs typeface="メイリオ"/>
              </a:rPr>
              <a:t>プランニングから終結・評価まで</a:t>
            </a:r>
          </a:p>
          <a:p>
            <a:pPr algn="ctr"/>
            <a:r>
              <a:rPr kumimoji="1" lang="ja-JP" altLang="en-US" sz="2000" dirty="0" smtClean="0">
                <a:latin typeface="メイリオ"/>
                <a:ea typeface="メイリオ"/>
                <a:cs typeface="メイリオ"/>
              </a:rPr>
              <a:t>特にサービス等利用計画作成実務に焦点をあてて</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スペクトル">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スペクトル.thmx</Template>
  <TotalTime>982</TotalTime>
  <Words>3355</Words>
  <Application>Microsoft Office PowerPoint</Application>
  <PresentationFormat>画面に合わせる (4:3)</PresentationFormat>
  <Paragraphs>811</Paragraphs>
  <Slides>56</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56</vt:i4>
      </vt:variant>
    </vt:vector>
  </HeadingPairs>
  <TitlesOfParts>
    <vt:vector size="63" baseType="lpstr">
      <vt:lpstr>ＭＳ Ｐゴシック</vt:lpstr>
      <vt:lpstr>ＭＳ ゴシック</vt:lpstr>
      <vt:lpstr>メイリオ</vt:lpstr>
      <vt:lpstr>Calibri</vt:lpstr>
      <vt:lpstr>Corbel</vt:lpstr>
      <vt:lpstr>Wingdings</vt:lpstr>
      <vt:lpstr>スペクトル</vt:lpstr>
      <vt:lpstr>演習１ ケアマネジメントプロセスに関する講義および演習 相談支援におけるケアマネジメントに必要な視点と技術Ⅱ</vt:lpstr>
      <vt:lpstr>演習１全体の獲得目標と概要</vt:lpstr>
      <vt:lpstr>演習１（2日目）の獲得目標</vt:lpstr>
      <vt:lpstr>演習１（２日目）の科目概要（１）</vt:lpstr>
      <vt:lpstr>PowerPoint プレゼンテーション</vt:lpstr>
      <vt:lpstr>演習１全体の獲得目標と概要</vt:lpstr>
      <vt:lpstr>演習１の方法と留意点</vt:lpstr>
      <vt:lpstr>PowerPoint プレゼンテーション</vt:lpstr>
      <vt:lpstr>PowerPoint プレゼンテーション</vt:lpstr>
      <vt:lpstr>PowerPoint プレゼンテーション</vt:lpstr>
      <vt:lpstr>PowerPoint プレゼンテーション</vt:lpstr>
      <vt:lpstr>【復習】 相談支援の目的</vt:lpstr>
      <vt:lpstr>【復習】相談支援の基本的視点</vt:lpstr>
      <vt:lpstr>【復習】ケアマネジメントプロセス サービス等利用計画作成事務の流れ</vt:lpstr>
      <vt:lpstr>PowerPoint プレゼンテーション</vt:lpstr>
      <vt:lpstr>【復習】ケアマネジメントプロセス サービス等利用計画作成事務の流れ</vt:lpstr>
      <vt:lpstr>サービス等利用計画案作成前のストレッチ</vt:lpstr>
      <vt:lpstr>PowerPoint プレゼンテーション</vt:lpstr>
      <vt:lpstr>PowerPoint プレゼンテーション</vt:lpstr>
      <vt:lpstr>  グループ討議のルール 　　　　　　　　　　　　　</vt:lpstr>
      <vt:lpstr>復習 チームアプローチの重要性</vt:lpstr>
      <vt:lpstr>PowerPoint プレゼンテーション</vt:lpstr>
      <vt:lpstr>PowerPoint プレゼンテーション</vt:lpstr>
      <vt:lpstr>【復習】ケアマネジメントプロセス サービス等利用計画作成事務の流れ</vt:lpstr>
      <vt:lpstr>PowerPoint プレゼンテーション</vt:lpstr>
      <vt:lpstr>  サービス等利用計画作成の作成にあたって  『サービス等利用計画作成サポートブック』 から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  サービス担当者会議のイメージを掴む 　　　　　　　　　　　　　</vt:lpstr>
      <vt:lpstr>  サービス担当者会議のイメージを掴む 　　　　　　　　　　　　　</vt:lpstr>
      <vt:lpstr>  サービス担当者会議の留意点 　　　　　　　　　　　　　</vt:lpstr>
      <vt:lpstr>  グループ討議のルール 　　　　　　　　　　　　　</vt:lpstr>
      <vt:lpstr>PowerPoint プレゼンテーション</vt:lpstr>
      <vt:lpstr>§４ モニタリングと評価・終結</vt:lpstr>
      <vt:lpstr>モニタリング</vt:lpstr>
      <vt:lpstr>モニタリング</vt:lpstr>
      <vt:lpstr>PowerPoint プレゼンテーション</vt:lpstr>
      <vt:lpstr>  サービス担当者会議を体験しよう 　　　　　　　　　　　　　</vt:lpstr>
      <vt:lpstr>  サービス担当者会議のイメージを掴む 　　　　　　　　　　　　　</vt:lpstr>
      <vt:lpstr>  サービス担当者会議のふりかえり 　　　　　　　　　　　　　</vt:lpstr>
      <vt:lpstr>PowerPoint プレゼンテーション</vt:lpstr>
      <vt:lpstr>終結</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聴講者のみなさまへ(1)</vt:lpstr>
      <vt:lpstr>聴講者のみなさまへ(2)</vt:lpstr>
      <vt:lpstr>すべてのみなさまへ</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FUJIKAWA, Yuichi</dc:creator>
  <cp:lastModifiedBy>FUJIKAWA, Yuichi</cp:lastModifiedBy>
  <cp:revision>91</cp:revision>
  <cp:lastPrinted>2018-11-02T12:06:43Z</cp:lastPrinted>
  <dcterms:created xsi:type="dcterms:W3CDTF">2018-11-02T00:41:10Z</dcterms:created>
  <dcterms:modified xsi:type="dcterms:W3CDTF">2018-12-13T07:34:30Z</dcterms:modified>
</cp:coreProperties>
</file>